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2" r:id="rId2"/>
    <p:sldId id="263" r:id="rId3"/>
    <p:sldId id="266" r:id="rId4"/>
    <p:sldId id="295" r:id="rId5"/>
    <p:sldId id="264" r:id="rId6"/>
    <p:sldId id="296" r:id="rId7"/>
    <p:sldId id="300" r:id="rId8"/>
    <p:sldId id="299" r:id="rId9"/>
    <p:sldId id="297" r:id="rId10"/>
    <p:sldId id="298" r:id="rId11"/>
    <p:sldId id="257" r:id="rId12"/>
    <p:sldId id="294" r:id="rId13"/>
    <p:sldId id="27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43" autoAdjust="0"/>
    <p:restoredTop sz="94660"/>
  </p:normalViewPr>
  <p:slideViewPr>
    <p:cSldViewPr snapToGrid="0">
      <p:cViewPr varScale="1">
        <p:scale>
          <a:sx n="85" d="100"/>
          <a:sy n="85" d="100"/>
        </p:scale>
        <p:origin x="1411"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CD4D-34B1-6F78-FDE9-27E7BB910E4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110E3E5E-3D08-AD7C-869F-E32E9246CCE3}"/>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022D67-6DC3-E19F-96B1-13FE6D38BAE0}"/>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4EBEC273-544E-3E90-7CCE-08853CAC8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F14C24-E82A-29D7-9218-898E561EFCAE}"/>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26313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BF50-DA3E-104E-43D8-A65E5C33EB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D8BDE78-EF77-BE3E-8396-180801F82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7ADE8-8A35-2356-42C1-4C8901C4A3C4}"/>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2F414A28-2F13-56E4-6E7F-74FBC4DB2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5221D2-330F-A43B-4722-41ED4FC3574E}"/>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3173288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67311F-330A-F435-C1CC-999598CD0F1C}"/>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18D61B-A1EA-4A73-92E0-2F3F3F52475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65904A-7403-E328-9939-8B6CA7D5501C}"/>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DC6F14BF-66E7-34F9-44BC-2134D1FB5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1A4C36-64D8-E99E-0C2E-11FD086EF573}"/>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106398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006D-D1BA-7980-2670-8962B02D24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6B73A6-5542-04DF-C684-5FF6770E7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48D93-6E34-3154-E079-E89F274CE400}"/>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41CFC6CB-2B5C-C566-6B51-5B4A43F84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B2465-74B5-2D18-3606-A46B6C4CA86F}"/>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694085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A7FC-9D15-FAC8-45E7-176A7EC8ECA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F6C51A3-81A3-0B13-1941-61417F3BFB0A}"/>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6B2E9-71B2-A34D-DBC6-AFDCE7B60946}"/>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9CDF1616-54CD-17CC-CC4A-CC2A8212A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17956-C2FE-2E75-D5BC-54D71FC602FB}"/>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3728664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63AA-6666-36DA-FD61-3CA68BC554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5ADB92-2452-A472-C91D-E5362130C9B4}"/>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55EABE-8AAD-D4C1-F3D9-343D29439BF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601A54-C02B-F6D4-FAF5-B1B35B90A418}"/>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6" name="Footer Placeholder 5">
            <a:extLst>
              <a:ext uri="{FF2B5EF4-FFF2-40B4-BE49-F238E27FC236}">
                <a16:creationId xmlns:a16="http://schemas.microsoft.com/office/drawing/2014/main" id="{A86DDF98-6191-C4A1-6C12-901B792A02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1C80C-307B-78F6-ED7D-1FBB2ED464EF}"/>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2185362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8D64-BCFC-EBE3-531D-F3E51661F8E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DD887-FF04-441A-6002-5D7205B5703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492D4DA-D47A-BC0F-CB97-020FE81B0D4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4489BA-56ED-6588-4668-5EDCB229A45A}"/>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263F4-18F0-F03C-AE75-6769AE5EE87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90ED02-B5EB-F752-933D-725A105FDE7F}"/>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8" name="Footer Placeholder 7">
            <a:extLst>
              <a:ext uri="{FF2B5EF4-FFF2-40B4-BE49-F238E27FC236}">
                <a16:creationId xmlns:a16="http://schemas.microsoft.com/office/drawing/2014/main" id="{19749580-838A-E531-1B45-B6438A1BB6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EB0F28-977F-DABA-FF67-F84AF74AEE57}"/>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351304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31A5-2BA3-D9E5-0EF6-59C2E4215B1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D36137-B2B1-9336-97AF-A6572DC1F906}"/>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4" name="Footer Placeholder 3">
            <a:extLst>
              <a:ext uri="{FF2B5EF4-FFF2-40B4-BE49-F238E27FC236}">
                <a16:creationId xmlns:a16="http://schemas.microsoft.com/office/drawing/2014/main" id="{C178EE92-37E2-FD9D-70DF-C0955E44C4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2A25A9-14AD-FAB4-F49F-A4789768C27E}"/>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255092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36543-D89A-D045-FE7D-F272F8C42E56}"/>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3" name="Footer Placeholder 2">
            <a:extLst>
              <a:ext uri="{FF2B5EF4-FFF2-40B4-BE49-F238E27FC236}">
                <a16:creationId xmlns:a16="http://schemas.microsoft.com/office/drawing/2014/main" id="{97D4E5B7-7C70-69FF-8FCF-CF1D6FA124B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3CFCAB-7869-E2DF-FB6D-79639410731A}"/>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95721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144-674D-DA57-4040-B4A2D42270E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9264C63-D9DD-CB25-B9BD-C85A2B421B4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D98CAF-02FE-6EC6-D73B-9C54BF891A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CB4664-BC20-1D30-0EED-78EE1E50E46B}"/>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6" name="Footer Placeholder 5">
            <a:extLst>
              <a:ext uri="{FF2B5EF4-FFF2-40B4-BE49-F238E27FC236}">
                <a16:creationId xmlns:a16="http://schemas.microsoft.com/office/drawing/2014/main" id="{6179DB7B-9877-39DB-6519-79FF80AC70A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6CD519-11A7-E052-ED24-D9ECB740D32D}"/>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1333010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2DAF1-50E8-703F-8D46-22554A44AE2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29174C-ED5E-F057-5BDC-4F8E616147D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2C858F2-8D32-7799-CB16-94DF450C62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7C68F22-FFBF-0339-285A-B6564D89F495}"/>
              </a:ext>
            </a:extLst>
          </p:cNvPr>
          <p:cNvSpPr>
            <a:spLocks noGrp="1"/>
          </p:cNvSpPr>
          <p:nvPr>
            <p:ph type="dt" sz="half" idx="10"/>
          </p:nvPr>
        </p:nvSpPr>
        <p:spPr/>
        <p:txBody>
          <a:bodyPr/>
          <a:lstStyle/>
          <a:p>
            <a:fld id="{DD6D9609-09A5-4E64-993A-8E2409EBBAEB}" type="datetimeFigureOut">
              <a:rPr lang="en-IN" smtClean="0"/>
              <a:t>23-05-2025</a:t>
            </a:fld>
            <a:endParaRPr lang="en-IN"/>
          </a:p>
        </p:txBody>
      </p:sp>
      <p:sp>
        <p:nvSpPr>
          <p:cNvPr id="6" name="Footer Placeholder 5">
            <a:extLst>
              <a:ext uri="{FF2B5EF4-FFF2-40B4-BE49-F238E27FC236}">
                <a16:creationId xmlns:a16="http://schemas.microsoft.com/office/drawing/2014/main" id="{9E641201-43D6-FD7B-C97E-C164CAEC29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2589CF-C301-2B0C-9B79-A0DDF629B790}"/>
              </a:ext>
            </a:extLst>
          </p:cNvPr>
          <p:cNvSpPr>
            <a:spLocks noGrp="1"/>
          </p:cNvSpPr>
          <p:nvPr>
            <p:ph type="sldNum" sz="quarter" idx="12"/>
          </p:nvPr>
        </p:nvSpPr>
        <p:spPr/>
        <p:txBody>
          <a:bodyPr/>
          <a:lstStyle/>
          <a:p>
            <a:fld id="{C637502D-3B6F-4C2B-BD80-B6299093E3E7}" type="slidenum">
              <a:rPr lang="en-IN" smtClean="0"/>
              <a:t>‹#›</a:t>
            </a:fld>
            <a:endParaRPr lang="en-IN"/>
          </a:p>
        </p:txBody>
      </p:sp>
    </p:spTree>
    <p:extLst>
      <p:ext uri="{BB962C8B-B14F-4D97-AF65-F5344CB8AC3E}">
        <p14:creationId xmlns:p14="http://schemas.microsoft.com/office/powerpoint/2010/main" val="312122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5FC19-82F7-72C3-2DA2-F0BC24B3569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3B2F848-3A80-49AE-D410-E0A7E7D0D8B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975B6D-B8D6-21AB-E6BB-D3DA30AE174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DD6D9609-09A5-4E64-993A-8E2409EBBAEB}" type="datetimeFigureOut">
              <a:rPr lang="en-IN" smtClean="0"/>
              <a:t>23-05-2025</a:t>
            </a:fld>
            <a:endParaRPr lang="en-IN"/>
          </a:p>
        </p:txBody>
      </p:sp>
      <p:sp>
        <p:nvSpPr>
          <p:cNvPr id="5" name="Footer Placeholder 4">
            <a:extLst>
              <a:ext uri="{FF2B5EF4-FFF2-40B4-BE49-F238E27FC236}">
                <a16:creationId xmlns:a16="http://schemas.microsoft.com/office/drawing/2014/main" id="{E63A0020-4237-D5E0-613B-8F088D3FD59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A4364FF-20C8-6844-7BFD-CA65C12A893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637502D-3B6F-4C2B-BD80-B6299093E3E7}" type="slidenum">
              <a:rPr lang="en-IN" smtClean="0"/>
              <a:t>‹#›</a:t>
            </a:fld>
            <a:endParaRPr lang="en-IN"/>
          </a:p>
        </p:txBody>
      </p:sp>
    </p:spTree>
    <p:extLst>
      <p:ext uri="{BB962C8B-B14F-4D97-AF65-F5344CB8AC3E}">
        <p14:creationId xmlns:p14="http://schemas.microsoft.com/office/powerpoint/2010/main" val="182207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6.png"/><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82437-F9FF-4601-F081-EABDF24B8A11}"/>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72A331A8-68D5-2623-66B9-F07F8045215C}"/>
              </a:ext>
            </a:extLst>
          </p:cNvPr>
          <p:cNvGrpSpPr/>
          <p:nvPr/>
        </p:nvGrpSpPr>
        <p:grpSpPr>
          <a:xfrm>
            <a:off x="-53092" y="0"/>
            <a:ext cx="9224682" cy="7037294"/>
            <a:chOff x="0" y="1202338"/>
            <a:chExt cx="9144000" cy="5066957"/>
          </a:xfrm>
        </p:grpSpPr>
        <p:pic>
          <p:nvPicPr>
            <p:cNvPr id="5" name="Picture 4" descr="A computer screen with numbers and letters&#10;&#10;Description automatically generated">
              <a:extLst>
                <a:ext uri="{FF2B5EF4-FFF2-40B4-BE49-F238E27FC236}">
                  <a16:creationId xmlns:a16="http://schemas.microsoft.com/office/drawing/2014/main" id="{8EC39A5B-69FD-F426-EE88-A11592F3581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
            <a:stretch/>
          </p:blipFill>
          <p:spPr>
            <a:xfrm>
              <a:off x="0" y="1202338"/>
              <a:ext cx="9144000" cy="4453325"/>
            </a:xfrm>
            <a:prstGeom prst="rect">
              <a:avLst/>
            </a:prstGeom>
          </p:spPr>
        </p:pic>
        <p:grpSp>
          <p:nvGrpSpPr>
            <p:cNvPr id="7" name="Group 6">
              <a:extLst>
                <a:ext uri="{FF2B5EF4-FFF2-40B4-BE49-F238E27FC236}">
                  <a16:creationId xmlns:a16="http://schemas.microsoft.com/office/drawing/2014/main" id="{0BF63BB6-552C-7A7D-6671-E639748861D6}"/>
                </a:ext>
              </a:extLst>
            </p:cNvPr>
            <p:cNvGrpSpPr/>
            <p:nvPr/>
          </p:nvGrpSpPr>
          <p:grpSpPr>
            <a:xfrm>
              <a:off x="0" y="1202338"/>
              <a:ext cx="9144000" cy="5066957"/>
              <a:chOff x="0" y="1202338"/>
              <a:chExt cx="9144000" cy="5066957"/>
            </a:xfrm>
          </p:grpSpPr>
          <p:sp>
            <p:nvSpPr>
              <p:cNvPr id="6" name="Rectangle 5">
                <a:extLst>
                  <a:ext uri="{FF2B5EF4-FFF2-40B4-BE49-F238E27FC236}">
                    <a16:creationId xmlns:a16="http://schemas.microsoft.com/office/drawing/2014/main" id="{1E67D5ED-D797-FE4F-9048-46C84EBD486A}"/>
                  </a:ext>
                </a:extLst>
              </p:cNvPr>
              <p:cNvSpPr/>
              <p:nvPr/>
            </p:nvSpPr>
            <p:spPr>
              <a:xfrm>
                <a:off x="0" y="1202338"/>
                <a:ext cx="9144000" cy="5005278"/>
              </a:xfrm>
              <a:prstGeom prst="rect">
                <a:avLst/>
              </a:prstGeom>
              <a:solidFill>
                <a:schemeClr val="tx2">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IN" sz="1350" dirty="0" err="1">
                    <a:solidFill>
                      <a:prstClr val="white"/>
                    </a:solidFill>
                    <a:latin typeface="Aptos" panose="02110004020202020204"/>
                  </a:rPr>
                  <a:t>fdsfccvbfg</a:t>
                </a:r>
                <a:endParaRPr lang="en-IN" sz="1350" dirty="0">
                  <a:solidFill>
                    <a:prstClr val="white"/>
                  </a:solidFill>
                  <a:latin typeface="Aptos" panose="02110004020202020204"/>
                </a:endParaRPr>
              </a:p>
            </p:txBody>
          </p:sp>
          <p:grpSp>
            <p:nvGrpSpPr>
              <p:cNvPr id="19" name="Group 18">
                <a:extLst>
                  <a:ext uri="{FF2B5EF4-FFF2-40B4-BE49-F238E27FC236}">
                    <a16:creationId xmlns:a16="http://schemas.microsoft.com/office/drawing/2014/main" id="{7467940D-E435-9B1A-81D2-DFD3360A9E6A}"/>
                  </a:ext>
                </a:extLst>
              </p:cNvPr>
              <p:cNvGrpSpPr/>
              <p:nvPr/>
            </p:nvGrpSpPr>
            <p:grpSpPr>
              <a:xfrm>
                <a:off x="1983818" y="2408145"/>
                <a:ext cx="5176365" cy="1647146"/>
                <a:chOff x="3136900" y="1860882"/>
                <a:chExt cx="6901820" cy="2196195"/>
              </a:xfrm>
            </p:grpSpPr>
            <p:sp>
              <p:nvSpPr>
                <p:cNvPr id="14" name="Rectangle 13">
                  <a:extLst>
                    <a:ext uri="{FF2B5EF4-FFF2-40B4-BE49-F238E27FC236}">
                      <a16:creationId xmlns:a16="http://schemas.microsoft.com/office/drawing/2014/main" id="{BE0E85AC-2399-82ED-E096-BC47A96D73F5}"/>
                    </a:ext>
                  </a:extLst>
                </p:cNvPr>
                <p:cNvSpPr/>
                <p:nvPr/>
              </p:nvSpPr>
              <p:spPr>
                <a:xfrm>
                  <a:off x="3136900" y="1860882"/>
                  <a:ext cx="1282699" cy="219619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0" name="TextBox 9">
                  <a:extLst>
                    <a:ext uri="{FF2B5EF4-FFF2-40B4-BE49-F238E27FC236}">
                      <a16:creationId xmlns:a16="http://schemas.microsoft.com/office/drawing/2014/main" id="{2CADDB80-F42F-CDEE-772C-7BAE4DB69B03}"/>
                    </a:ext>
                  </a:extLst>
                </p:cNvPr>
                <p:cNvSpPr txBox="1"/>
                <p:nvPr/>
              </p:nvSpPr>
              <p:spPr>
                <a:xfrm>
                  <a:off x="3505200" y="2067860"/>
                  <a:ext cx="6533520" cy="1231107"/>
                </a:xfrm>
                <a:prstGeom prst="rect">
                  <a:avLst/>
                </a:prstGeom>
                <a:noFill/>
              </p:spPr>
              <p:txBody>
                <a:bodyPr wrap="square">
                  <a:spAutoFit/>
                </a:bodyPr>
                <a:lstStyle/>
                <a:p>
                  <a:pPr defTabSz="685800"/>
                  <a:endParaRPr lang="en-IN" sz="5400" b="1" dirty="0">
                    <a:solidFill>
                      <a:prstClr val="white"/>
                    </a:solidFill>
                    <a:latin typeface="Montserrat" panose="00000500000000000000" pitchFamily="2" charset="0"/>
                  </a:endParaRPr>
                </a:p>
              </p:txBody>
            </p:sp>
          </p:grpSp>
          <p:sp>
            <p:nvSpPr>
              <p:cNvPr id="25" name="Rectangle 24">
                <a:extLst>
                  <a:ext uri="{FF2B5EF4-FFF2-40B4-BE49-F238E27FC236}">
                    <a16:creationId xmlns:a16="http://schemas.microsoft.com/office/drawing/2014/main" id="{F4129870-7645-88A1-3F41-3882271AF7C5}"/>
                  </a:ext>
                </a:extLst>
              </p:cNvPr>
              <p:cNvSpPr/>
              <p:nvPr/>
            </p:nvSpPr>
            <p:spPr>
              <a:xfrm>
                <a:off x="0" y="5678746"/>
                <a:ext cx="9144000" cy="590549"/>
              </a:xfrm>
              <a:prstGeom prst="rect">
                <a:avLst/>
              </a:prstGeom>
              <a:solidFill>
                <a:schemeClr val="bg1"/>
              </a:solidFill>
              <a:ln>
                <a:noFill/>
              </a:ln>
              <a:effectLst>
                <a:outerShdw blurRad="127000" dist="38100" dir="5400000" algn="t"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grpSp>
      </p:grpSp>
      <p:pic>
        <p:nvPicPr>
          <p:cNvPr id="9" name="Picture 8">
            <a:extLst>
              <a:ext uri="{FF2B5EF4-FFF2-40B4-BE49-F238E27FC236}">
                <a16:creationId xmlns:a16="http://schemas.microsoft.com/office/drawing/2014/main" id="{75C82E01-C63D-A808-4342-2763B62974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8254" y="1722323"/>
            <a:ext cx="6253336" cy="2240030"/>
          </a:xfrm>
          <a:prstGeom prst="rect">
            <a:avLst/>
          </a:prstGeom>
          <a:noFill/>
          <a:ln>
            <a:noFill/>
          </a:ln>
        </p:spPr>
      </p:pic>
      <p:sp>
        <p:nvSpPr>
          <p:cNvPr id="15" name="TextBox 14">
            <a:extLst>
              <a:ext uri="{FF2B5EF4-FFF2-40B4-BE49-F238E27FC236}">
                <a16:creationId xmlns:a16="http://schemas.microsoft.com/office/drawing/2014/main" id="{C7D55D34-1277-8A10-FF13-5D8C2738BD24}"/>
              </a:ext>
            </a:extLst>
          </p:cNvPr>
          <p:cNvSpPr txBox="1"/>
          <p:nvPr/>
        </p:nvSpPr>
        <p:spPr>
          <a:xfrm>
            <a:off x="67771" y="4536404"/>
            <a:ext cx="9075594" cy="1506246"/>
          </a:xfrm>
          <a:prstGeom prst="rect">
            <a:avLst/>
          </a:prstGeom>
          <a:noFill/>
        </p:spPr>
        <p:txBody>
          <a:bodyPr wrap="square">
            <a:spAutoFit/>
          </a:bodyPr>
          <a:lstStyle/>
          <a:p>
            <a:pPr marL="1828800" indent="-1828800">
              <a:lnSpc>
                <a:spcPct val="107000"/>
              </a:lnSpc>
              <a:spcAft>
                <a:spcPts val="1200"/>
              </a:spcAft>
              <a:buNone/>
            </a:pPr>
            <a:r>
              <a:rPr lang="en-US" sz="2000" kern="100" dirty="0">
                <a:solidFill>
                  <a:schemeClr val="bg1"/>
                </a:solidFill>
                <a:effectLst/>
                <a:ea typeface="DengXian" panose="02010600030101010101" pitchFamily="2" charset="-122"/>
                <a:cs typeface="Times New Roman" panose="02020603050405020304" pitchFamily="18" charset="0"/>
              </a:rPr>
              <a:t>US Candy Distributor:</a:t>
            </a:r>
            <a:endParaRPr lang="en-IE" sz="2000" kern="100" dirty="0">
              <a:solidFill>
                <a:schemeClr val="bg1"/>
              </a:solidFill>
              <a:effectLst/>
              <a:ea typeface="DengXian" panose="02010600030101010101" pitchFamily="2" charset="-122"/>
              <a:cs typeface="Arial Unicode MS"/>
            </a:endParaRPr>
          </a:p>
          <a:p>
            <a:pPr marL="1828800" indent="-1828800">
              <a:lnSpc>
                <a:spcPct val="107000"/>
              </a:lnSpc>
              <a:spcAft>
                <a:spcPts val="1200"/>
              </a:spcAft>
            </a:pPr>
            <a:r>
              <a:rPr lang="en-IE" sz="2400" kern="100" dirty="0">
                <a:solidFill>
                  <a:schemeClr val="bg1"/>
                </a:solidFill>
                <a:effectLst/>
                <a:ea typeface="DengXian" panose="02010600030101010101" pitchFamily="2" charset="-122"/>
                <a:cs typeface="Times New Roman" panose="02020603050405020304" pitchFamily="18" charset="0"/>
              </a:rPr>
              <a:t>Sales Prediction and Demand Forecast</a:t>
            </a:r>
            <a:endParaRPr lang="en-IE" sz="2400" kern="100" dirty="0">
              <a:solidFill>
                <a:schemeClr val="bg1"/>
              </a:solidFill>
              <a:effectLst/>
              <a:ea typeface="DengXian" panose="02010600030101010101" pitchFamily="2" charset="-122"/>
              <a:cs typeface="Arial Unicode MS"/>
            </a:endParaRPr>
          </a:p>
          <a:p>
            <a:pPr marL="1828800" indent="-1828800">
              <a:lnSpc>
                <a:spcPct val="107000"/>
              </a:lnSpc>
              <a:spcAft>
                <a:spcPts val="1200"/>
              </a:spcAft>
            </a:pPr>
            <a:r>
              <a:rPr lang="en-IE" sz="2400" kern="100" dirty="0">
                <a:solidFill>
                  <a:schemeClr val="bg1"/>
                </a:solidFill>
                <a:effectLst/>
                <a:ea typeface="DengXian" panose="02010600030101010101" pitchFamily="2" charset="-122"/>
                <a:cs typeface="Times New Roman" panose="02020603050405020304" pitchFamily="18" charset="0"/>
              </a:rPr>
              <a:t> </a:t>
            </a:r>
            <a:endParaRPr lang="en-IE" sz="1100" kern="100" dirty="0">
              <a:solidFill>
                <a:schemeClr val="bg1"/>
              </a:solidFill>
              <a:effectLst/>
              <a:ea typeface="DengXian" panose="02010600030101010101" pitchFamily="2" charset="-122"/>
              <a:cs typeface="Arial Unicode MS"/>
            </a:endParaRPr>
          </a:p>
        </p:txBody>
      </p:sp>
      <p:sp>
        <p:nvSpPr>
          <p:cNvPr id="16" name="TextBox 15">
            <a:extLst>
              <a:ext uri="{FF2B5EF4-FFF2-40B4-BE49-F238E27FC236}">
                <a16:creationId xmlns:a16="http://schemas.microsoft.com/office/drawing/2014/main" id="{3BB00634-5460-E503-F075-6859DB2C53A8}"/>
              </a:ext>
            </a:extLst>
          </p:cNvPr>
          <p:cNvSpPr txBox="1"/>
          <p:nvPr/>
        </p:nvSpPr>
        <p:spPr>
          <a:xfrm>
            <a:off x="6770340" y="6342928"/>
            <a:ext cx="2452328" cy="338041"/>
          </a:xfrm>
          <a:prstGeom prst="rect">
            <a:avLst/>
          </a:prstGeom>
          <a:noFill/>
        </p:spPr>
        <p:txBody>
          <a:bodyPr wrap="square">
            <a:spAutoFit/>
          </a:bodyPr>
          <a:lstStyle/>
          <a:p>
            <a:pPr marL="1828800" indent="-1828800" algn="ctr">
              <a:lnSpc>
                <a:spcPct val="107000"/>
              </a:lnSpc>
              <a:spcAft>
                <a:spcPts val="1200"/>
              </a:spcAft>
            </a:pPr>
            <a:r>
              <a:rPr lang="en-IE" sz="1600" kern="100" dirty="0">
                <a:solidFill>
                  <a:srgbClr val="002060"/>
                </a:solidFill>
                <a:effectLst/>
                <a:latin typeface="Times New Roman" panose="02020603050405020304" pitchFamily="18" charset="0"/>
                <a:ea typeface="DengXian" panose="02010600030101010101" pitchFamily="2" charset="-122"/>
                <a:cs typeface="Times New Roman" panose="02020603050405020304" pitchFamily="18" charset="0"/>
              </a:rPr>
              <a:t>Aline Menezes da Silva </a:t>
            </a:r>
            <a:endParaRPr lang="en-IE" sz="900" kern="100" dirty="0">
              <a:solidFill>
                <a:srgbClr val="002060"/>
              </a:solidFill>
              <a:effectLst/>
              <a:latin typeface="Times New Roman" panose="02020603050405020304" pitchFamily="18" charset="0"/>
              <a:ea typeface="DengXian" panose="02010600030101010101" pitchFamily="2" charset="-122"/>
              <a:cs typeface="Arial Unicode MS"/>
            </a:endParaRPr>
          </a:p>
        </p:txBody>
      </p:sp>
      <p:pic>
        <p:nvPicPr>
          <p:cNvPr id="3" name="Picture 2">
            <a:extLst>
              <a:ext uri="{FF2B5EF4-FFF2-40B4-BE49-F238E27FC236}">
                <a16:creationId xmlns:a16="http://schemas.microsoft.com/office/drawing/2014/main" id="{FF301142-5046-7816-0230-33B89986B2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9644" y="539436"/>
            <a:ext cx="2293721" cy="6533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B33D603-8AD7-EA38-D8CD-485F1BCFDD37}"/>
              </a:ext>
            </a:extLst>
          </p:cNvPr>
          <p:cNvSpPr txBox="1"/>
          <p:nvPr/>
        </p:nvSpPr>
        <p:spPr>
          <a:xfrm>
            <a:off x="3742577" y="5817507"/>
            <a:ext cx="5454552" cy="410369"/>
          </a:xfrm>
          <a:prstGeom prst="rect">
            <a:avLst/>
          </a:prstGeom>
          <a:noFill/>
        </p:spPr>
        <p:txBody>
          <a:bodyPr wrap="square">
            <a:spAutoFit/>
          </a:bodyPr>
          <a:lstStyle/>
          <a:p>
            <a:pPr marL="1828800" indent="-1828800" algn="r">
              <a:lnSpc>
                <a:spcPct val="107000"/>
              </a:lnSpc>
              <a:spcAft>
                <a:spcPts val="1200"/>
              </a:spcAft>
            </a:pPr>
            <a:r>
              <a:rPr lang="en-IE" sz="1600" kern="100" dirty="0">
                <a:solidFill>
                  <a:schemeClr val="bg1"/>
                </a:solidFill>
                <a:effectLst/>
                <a:ea typeface="DengXian" panose="02010600030101010101" pitchFamily="2" charset="-122"/>
                <a:cs typeface="Times New Roman" panose="02020603050405020304" pitchFamily="18" charset="0"/>
              </a:rPr>
              <a:t>Capstone Project - Strategic Thinking</a:t>
            </a:r>
            <a:r>
              <a:rPr lang="en-IE" sz="2000" kern="100" dirty="0">
                <a:solidFill>
                  <a:schemeClr val="bg1"/>
                </a:solidFill>
                <a:effectLst/>
                <a:ea typeface="DengXian" panose="02010600030101010101" pitchFamily="2" charset="-122"/>
                <a:cs typeface="Times New Roman" panose="02020603050405020304" pitchFamily="18" charset="0"/>
              </a:rPr>
              <a:t> </a:t>
            </a:r>
            <a:endParaRPr lang="en-IE" sz="1050" kern="100" dirty="0">
              <a:solidFill>
                <a:schemeClr val="bg1"/>
              </a:solidFill>
              <a:effectLst/>
              <a:ea typeface="DengXian" panose="02010600030101010101" pitchFamily="2" charset="-122"/>
              <a:cs typeface="Arial Unicode MS"/>
            </a:endParaRPr>
          </a:p>
        </p:txBody>
      </p:sp>
    </p:spTree>
    <p:extLst>
      <p:ext uri="{BB962C8B-B14F-4D97-AF65-F5344CB8AC3E}">
        <p14:creationId xmlns:p14="http://schemas.microsoft.com/office/powerpoint/2010/main" val="770370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FA7AF-A222-E8EE-2080-490DE3F6ED06}"/>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D447857C-8576-EDC4-2746-065A1A3132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C83C74DE-A6A9-1AF9-36B4-E8264489A003}"/>
              </a:ext>
            </a:extLst>
          </p:cNvPr>
          <p:cNvSpPr/>
          <p:nvPr/>
        </p:nvSpPr>
        <p:spPr>
          <a:xfrm>
            <a:off x="174395" y="172014"/>
            <a:ext cx="8916645"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4E0F277A-2598-3DFC-D4F2-8313DD7AAF18}"/>
              </a:ext>
            </a:extLst>
          </p:cNvPr>
          <p:cNvSpPr txBox="1"/>
          <p:nvPr/>
        </p:nvSpPr>
        <p:spPr>
          <a:xfrm>
            <a:off x="295834" y="316376"/>
            <a:ext cx="8795207" cy="2989344"/>
          </a:xfrm>
          <a:prstGeom prst="rect">
            <a:avLst/>
          </a:prstGeom>
          <a:noFill/>
        </p:spPr>
        <p:txBody>
          <a:bodyPr wrap="square" rtlCol="0">
            <a:spAutoFit/>
          </a:bodyPr>
          <a:lstStyle/>
          <a:p>
            <a:pPr algn="ctr" defTabSz="685800"/>
            <a:r>
              <a:rPr lang="en-US" sz="2400" b="1" dirty="0">
                <a:solidFill>
                  <a:prstClr val="white"/>
                </a:solidFill>
                <a:latin typeface="Montserrat" panose="00000500000000000000" pitchFamily="2" charset="0"/>
              </a:rPr>
              <a:t>Time-Series Forecasting (SARIMA)</a:t>
            </a:r>
          </a:p>
          <a:p>
            <a:pPr algn="ctr" defTabSz="685800"/>
            <a:endParaRPr lang="en-IN" sz="2800" b="1" dirty="0">
              <a:solidFill>
                <a:prstClr val="white"/>
              </a:solidFill>
              <a:latin typeface="Montserrat" panose="00000500000000000000" pitchFamily="2" charset="0"/>
            </a:endParaRPr>
          </a:p>
          <a:p>
            <a:pPr algn="ctr" defTabSz="685800"/>
            <a:endParaRPr lang="en-IN" sz="1200" b="1" dirty="0">
              <a:solidFill>
                <a:schemeClr val="bg1"/>
              </a:solidFill>
              <a:latin typeface="Montserrat" panose="00000500000000000000" pitchFamily="2" charset="0"/>
            </a:endParaRPr>
          </a:p>
          <a:p>
            <a:pPr>
              <a:lnSpc>
                <a:spcPct val="107000"/>
              </a:lnSpc>
              <a:spcAft>
                <a:spcPts val="1200"/>
              </a:spcAft>
            </a:pPr>
            <a:r>
              <a:rPr lang="en-IE" sz="1800" dirty="0">
                <a:solidFill>
                  <a:schemeClr val="bg1"/>
                </a:solidFill>
                <a:effectLst/>
                <a:latin typeface="Times New Roman" panose="02020603050405020304" pitchFamily="18" charset="0"/>
                <a:ea typeface="DengXian" panose="02010600030101010101" pitchFamily="2" charset="-122"/>
              </a:rPr>
              <a:t>The </a:t>
            </a:r>
            <a:r>
              <a:rPr lang="en-US" dirty="0">
                <a:solidFill>
                  <a:schemeClr val="bg1"/>
                </a:solidFill>
              </a:rPr>
              <a:t>The SARIMA model forecasts monthly candy demand for 2025, showing key peaks in September, November, and December for events like Halloween and Christmas. Demand drops in February and stays steady over summer. This helps the distributor manage stock, reduce waste, and improve profits by adjusting supply and costs throughout the year.</a:t>
            </a:r>
            <a:endParaRPr lang="en-IE" sz="1800" b="1" dirty="0">
              <a:solidFill>
                <a:schemeClr val="bg1"/>
              </a:solidFill>
              <a:effectLst/>
              <a:latin typeface="Times New Roman" panose="02020603050405020304" pitchFamily="18" charset="0"/>
              <a:ea typeface="DengXian" panose="02010600030101010101" pitchFamily="2" charset="-122"/>
            </a:endParaRPr>
          </a:p>
          <a:p>
            <a:pPr>
              <a:lnSpc>
                <a:spcPct val="107000"/>
              </a:lnSpc>
              <a:spcAft>
                <a:spcPts val="1200"/>
              </a:spcAft>
            </a:pPr>
            <a:endParaRPr lang="en-IE" sz="1800" kern="100" dirty="0">
              <a:solidFill>
                <a:schemeClr val="bg1"/>
              </a:solidFill>
              <a:effectLst/>
              <a:latin typeface="Times New Roman" panose="02020603050405020304" pitchFamily="18" charset="0"/>
              <a:ea typeface="DengXian" panose="02010600030101010101" pitchFamily="2" charset="-122"/>
              <a:cs typeface="Arial Unicode MS"/>
            </a:endParaRPr>
          </a:p>
        </p:txBody>
      </p:sp>
      <p:pic>
        <p:nvPicPr>
          <p:cNvPr id="2" name="Picture 1">
            <a:extLst>
              <a:ext uri="{FF2B5EF4-FFF2-40B4-BE49-F238E27FC236}">
                <a16:creationId xmlns:a16="http://schemas.microsoft.com/office/drawing/2014/main" id="{90E03A0B-15DE-60FC-E8C1-D34D024B4A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888" y="3429000"/>
            <a:ext cx="8374451" cy="3234432"/>
          </a:xfrm>
          <a:prstGeom prst="rect">
            <a:avLst/>
          </a:prstGeom>
          <a:noFill/>
          <a:ln>
            <a:noFill/>
          </a:ln>
        </p:spPr>
      </p:pic>
    </p:spTree>
    <p:extLst>
      <p:ext uri="{BB962C8B-B14F-4D97-AF65-F5344CB8AC3E}">
        <p14:creationId xmlns:p14="http://schemas.microsoft.com/office/powerpoint/2010/main" val="1230390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person in a suit and tie looking at a computer screen&#10;&#10;Description automatically generated">
            <a:extLst>
              <a:ext uri="{FF2B5EF4-FFF2-40B4-BE49-F238E27FC236}">
                <a16:creationId xmlns:a16="http://schemas.microsoft.com/office/drawing/2014/main" id="{957F05D3-64F6-9958-514B-C3B8B2846E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 y="0"/>
            <a:ext cx="5771477" cy="5143498"/>
          </a:xfrm>
          <a:prstGeom prst="rect">
            <a:avLst/>
          </a:prstGeom>
        </p:spPr>
      </p:pic>
      <p:sp>
        <p:nvSpPr>
          <p:cNvPr id="13" name="TextBox 12">
            <a:extLst>
              <a:ext uri="{FF2B5EF4-FFF2-40B4-BE49-F238E27FC236}">
                <a16:creationId xmlns:a16="http://schemas.microsoft.com/office/drawing/2014/main" id="{7206560A-E8A9-632C-BE3B-BBD9A8F72906}"/>
              </a:ext>
            </a:extLst>
          </p:cNvPr>
          <p:cNvSpPr txBox="1"/>
          <p:nvPr/>
        </p:nvSpPr>
        <p:spPr>
          <a:xfrm>
            <a:off x="5771477" y="2046886"/>
            <a:ext cx="3372522" cy="1015663"/>
          </a:xfrm>
          <a:prstGeom prst="rect">
            <a:avLst/>
          </a:prstGeom>
          <a:noFill/>
        </p:spPr>
        <p:txBody>
          <a:bodyPr wrap="square" rtlCol="0">
            <a:spAutoFit/>
          </a:bodyPr>
          <a:lstStyle/>
          <a:p>
            <a:pPr algn="ctr" defTabSz="685800"/>
            <a:r>
              <a:rPr lang="en-IN" sz="3000" b="1" dirty="0">
                <a:solidFill>
                  <a:srgbClr val="002060"/>
                </a:solidFill>
                <a:latin typeface="Montserrat" panose="00000500000000000000" pitchFamily="2" charset="0"/>
              </a:rPr>
              <a:t>Challenges and Solutions </a:t>
            </a:r>
          </a:p>
        </p:txBody>
      </p:sp>
      <p:grpSp>
        <p:nvGrpSpPr>
          <p:cNvPr id="29" name="Group 28">
            <a:extLst>
              <a:ext uri="{FF2B5EF4-FFF2-40B4-BE49-F238E27FC236}">
                <a16:creationId xmlns:a16="http://schemas.microsoft.com/office/drawing/2014/main" id="{276F2CCC-5CB8-2A28-09F5-D31440ACE489}"/>
              </a:ext>
            </a:extLst>
          </p:cNvPr>
          <p:cNvGrpSpPr/>
          <p:nvPr/>
        </p:nvGrpSpPr>
        <p:grpSpPr>
          <a:xfrm>
            <a:off x="0" y="5109435"/>
            <a:ext cx="9143999" cy="1805715"/>
            <a:chOff x="46887" y="4869476"/>
            <a:chExt cx="8950381" cy="2407619"/>
          </a:xfrm>
        </p:grpSpPr>
        <p:grpSp>
          <p:nvGrpSpPr>
            <p:cNvPr id="20" name="Group 19">
              <a:extLst>
                <a:ext uri="{FF2B5EF4-FFF2-40B4-BE49-F238E27FC236}">
                  <a16:creationId xmlns:a16="http://schemas.microsoft.com/office/drawing/2014/main" id="{E8888C43-A03B-9460-FA7F-31333A900C10}"/>
                </a:ext>
              </a:extLst>
            </p:cNvPr>
            <p:cNvGrpSpPr/>
            <p:nvPr/>
          </p:nvGrpSpPr>
          <p:grpSpPr>
            <a:xfrm>
              <a:off x="46887" y="4869476"/>
              <a:ext cx="8950381" cy="2407619"/>
              <a:chOff x="46887" y="3542097"/>
              <a:chExt cx="8950381" cy="1892783"/>
            </a:xfrm>
          </p:grpSpPr>
          <p:sp>
            <p:nvSpPr>
              <p:cNvPr id="15" name="Rectangle 14">
                <a:extLst>
                  <a:ext uri="{FF2B5EF4-FFF2-40B4-BE49-F238E27FC236}">
                    <a16:creationId xmlns:a16="http://schemas.microsoft.com/office/drawing/2014/main" id="{60370A09-04AA-7C7C-4E6E-9E7C64E5B498}"/>
                  </a:ext>
                </a:extLst>
              </p:cNvPr>
              <p:cNvSpPr/>
              <p:nvPr/>
            </p:nvSpPr>
            <p:spPr>
              <a:xfrm>
                <a:off x="46887" y="3552988"/>
                <a:ext cx="4673688" cy="185707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500">
                  <a:solidFill>
                    <a:prstClr val="white"/>
                  </a:solidFill>
                  <a:latin typeface="Aptos" panose="02110004020202020204"/>
                </a:endParaRPr>
              </a:p>
            </p:txBody>
          </p:sp>
          <p:sp>
            <p:nvSpPr>
              <p:cNvPr id="16" name="Rectangle 15">
                <a:extLst>
                  <a:ext uri="{FF2B5EF4-FFF2-40B4-BE49-F238E27FC236}">
                    <a16:creationId xmlns:a16="http://schemas.microsoft.com/office/drawing/2014/main" id="{5093C098-D8A7-2B33-A905-D70C9A9617C3}"/>
                  </a:ext>
                </a:extLst>
              </p:cNvPr>
              <p:cNvSpPr/>
              <p:nvPr/>
            </p:nvSpPr>
            <p:spPr>
              <a:xfrm>
                <a:off x="4720575" y="3542097"/>
                <a:ext cx="4276693" cy="1892783"/>
              </a:xfrm>
              <a:prstGeom prst="rect">
                <a:avLst/>
              </a:prstGeom>
              <a:solidFill>
                <a:schemeClr val="bg1"/>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500">
                  <a:solidFill>
                    <a:prstClr val="white"/>
                  </a:solidFill>
                  <a:latin typeface="Aptos" panose="02110004020202020204"/>
                </a:endParaRPr>
              </a:p>
            </p:txBody>
          </p:sp>
        </p:grpSp>
        <p:sp>
          <p:nvSpPr>
            <p:cNvPr id="24" name="TextBox 23">
              <a:extLst>
                <a:ext uri="{FF2B5EF4-FFF2-40B4-BE49-F238E27FC236}">
                  <a16:creationId xmlns:a16="http://schemas.microsoft.com/office/drawing/2014/main" id="{59BAB050-2146-9562-2183-DE62A6A4228B}"/>
                </a:ext>
              </a:extLst>
            </p:cNvPr>
            <p:cNvSpPr txBox="1"/>
            <p:nvPr/>
          </p:nvSpPr>
          <p:spPr>
            <a:xfrm>
              <a:off x="46889" y="4998259"/>
              <a:ext cx="4673686" cy="2195471"/>
            </a:xfrm>
            <a:prstGeom prst="rect">
              <a:avLst/>
            </a:prstGeom>
            <a:noFill/>
          </p:spPr>
          <p:txBody>
            <a:bodyPr wrap="square">
              <a:spAutoFit/>
            </a:bodyPr>
            <a:lstStyle/>
            <a:p>
              <a:pPr defTabSz="685800">
                <a:spcAft>
                  <a:spcPts val="450"/>
                </a:spcAft>
              </a:pPr>
              <a:r>
                <a:rPr lang="en-US" sz="1400" dirty="0">
                  <a:solidFill>
                    <a:prstClr val="white"/>
                  </a:solidFill>
                  <a:latin typeface="Montserrat" panose="00000500000000000000" pitchFamily="2" charset="0"/>
                </a:rPr>
                <a:t>Challenges: </a:t>
              </a:r>
            </a:p>
            <a:p>
              <a:pPr defTabSz="685800">
                <a:spcAft>
                  <a:spcPts val="450"/>
                </a:spcAft>
              </a:pPr>
              <a:r>
                <a:rPr lang="en-US" sz="1350" dirty="0">
                  <a:solidFill>
                    <a:prstClr val="white"/>
                  </a:solidFill>
                  <a:latin typeface="Montserrat" panose="00000500000000000000" pitchFamily="2" charset="0"/>
                </a:rPr>
                <a:t>Data Skewness: Outliers in sales/profits (fixed via log transformation).</a:t>
              </a:r>
              <a:endParaRPr lang="en-US" sz="1200" dirty="0">
                <a:solidFill>
                  <a:prstClr val="white"/>
                </a:solidFill>
                <a:latin typeface="Montserrat" panose="00000500000000000000" pitchFamily="2" charset="0"/>
              </a:endParaRPr>
            </a:p>
            <a:p>
              <a:pPr defTabSz="685800">
                <a:spcAft>
                  <a:spcPts val="450"/>
                </a:spcAft>
              </a:pPr>
              <a:r>
                <a:rPr lang="en-US" sz="1200" dirty="0">
                  <a:solidFill>
                    <a:prstClr val="white"/>
                  </a:solidFill>
                  <a:latin typeface="Montserrat" panose="00000500000000000000" pitchFamily="2" charset="0"/>
                </a:rPr>
                <a:t>Overfitting: Decision Trees performed poorly on test data (solved with Random Forest/GBR).</a:t>
              </a:r>
            </a:p>
            <a:p>
              <a:pPr defTabSz="685800">
                <a:spcAft>
                  <a:spcPts val="450"/>
                </a:spcAft>
              </a:pPr>
              <a:r>
                <a:rPr lang="en-US" sz="1200" dirty="0" err="1">
                  <a:solidFill>
                    <a:prstClr val="white"/>
                  </a:solidFill>
                  <a:latin typeface="Montserrat" panose="00000500000000000000" pitchFamily="2" charset="0"/>
                </a:rPr>
                <a:t>easonality</a:t>
              </a:r>
              <a:r>
                <a:rPr lang="en-US" sz="1200" dirty="0">
                  <a:solidFill>
                    <a:prstClr val="white"/>
                  </a:solidFill>
                  <a:latin typeface="Montserrat" panose="00000500000000000000" pitchFamily="2" charset="0"/>
                </a:rPr>
                <a:t>: Hard to model sudden spikes (addressed with SARIMA).</a:t>
              </a:r>
              <a:endParaRPr lang="en-IN" sz="1200" dirty="0">
                <a:solidFill>
                  <a:prstClr val="white"/>
                </a:solidFill>
                <a:latin typeface="Montserrat" panose="00000500000000000000" pitchFamily="2" charset="0"/>
              </a:endParaRPr>
            </a:p>
          </p:txBody>
        </p:sp>
        <p:sp>
          <p:nvSpPr>
            <p:cNvPr id="26" name="TextBox 25">
              <a:extLst>
                <a:ext uri="{FF2B5EF4-FFF2-40B4-BE49-F238E27FC236}">
                  <a16:creationId xmlns:a16="http://schemas.microsoft.com/office/drawing/2014/main" id="{9385A6B6-B652-BA90-80AF-4A568CB45376}"/>
                </a:ext>
              </a:extLst>
            </p:cNvPr>
            <p:cNvSpPr txBox="1"/>
            <p:nvPr/>
          </p:nvSpPr>
          <p:spPr>
            <a:xfrm>
              <a:off x="4902123" y="5046135"/>
              <a:ext cx="3913598" cy="1422611"/>
            </a:xfrm>
            <a:prstGeom prst="rect">
              <a:avLst/>
            </a:prstGeom>
            <a:noFill/>
          </p:spPr>
          <p:txBody>
            <a:bodyPr wrap="square">
              <a:spAutoFit/>
            </a:bodyPr>
            <a:lstStyle/>
            <a:p>
              <a:pPr defTabSz="685800">
                <a:spcAft>
                  <a:spcPts val="450"/>
                </a:spcAft>
              </a:pPr>
              <a:r>
                <a:rPr lang="en-US" sz="1400" dirty="0">
                  <a:solidFill>
                    <a:prstClr val="black">
                      <a:lumMod val="75000"/>
                      <a:lumOff val="25000"/>
                    </a:prstClr>
                  </a:solidFill>
                  <a:latin typeface="Montserrat" panose="00000500000000000000" pitchFamily="2" charset="0"/>
                </a:rPr>
                <a:t>Strategy:</a:t>
              </a:r>
            </a:p>
            <a:p>
              <a:pPr defTabSz="685800">
                <a:spcAft>
                  <a:spcPts val="450"/>
                </a:spcAft>
              </a:pPr>
              <a:endParaRPr lang="en-US" sz="1400" dirty="0">
                <a:solidFill>
                  <a:prstClr val="black">
                    <a:lumMod val="75000"/>
                    <a:lumOff val="25000"/>
                  </a:prstClr>
                </a:solidFill>
                <a:latin typeface="Montserrat" panose="00000500000000000000" pitchFamily="2" charset="0"/>
              </a:endParaRPr>
            </a:p>
            <a:p>
              <a:pPr defTabSz="685800">
                <a:spcAft>
                  <a:spcPts val="450"/>
                </a:spcAft>
              </a:pPr>
              <a:r>
                <a:rPr lang="en-US" sz="1350" dirty="0">
                  <a:solidFill>
                    <a:prstClr val="black">
                      <a:lumMod val="75000"/>
                      <a:lumOff val="25000"/>
                    </a:prstClr>
                  </a:solidFill>
                  <a:latin typeface="Montserrat" panose="00000500000000000000" pitchFamily="2" charset="0"/>
                </a:rPr>
                <a:t>Feature Engineering: Created "</a:t>
              </a:r>
              <a:r>
                <a:rPr lang="en-US" sz="1350" dirty="0" err="1">
                  <a:solidFill>
                    <a:prstClr val="black">
                      <a:lumMod val="75000"/>
                      <a:lumOff val="25000"/>
                    </a:prstClr>
                  </a:solidFill>
                  <a:latin typeface="Montserrat" panose="00000500000000000000" pitchFamily="2" charset="0"/>
                </a:rPr>
                <a:t>Sales_Per_Customer</a:t>
              </a:r>
              <a:r>
                <a:rPr lang="en-US" sz="1350" dirty="0">
                  <a:solidFill>
                    <a:prstClr val="black">
                      <a:lumMod val="75000"/>
                      <a:lumOff val="25000"/>
                    </a:prstClr>
                  </a:solidFill>
                  <a:latin typeface="Montserrat" panose="00000500000000000000" pitchFamily="2" charset="0"/>
                </a:rPr>
                <a:t>" for better predictions.</a:t>
              </a:r>
              <a:endParaRPr lang="en-IN" sz="1200" dirty="0">
                <a:solidFill>
                  <a:prstClr val="black">
                    <a:lumMod val="75000"/>
                    <a:lumOff val="25000"/>
                  </a:prstClr>
                </a:solidFill>
                <a:latin typeface="Montserrat" panose="00000500000000000000" pitchFamily="2" charset="0"/>
              </a:endParaRPr>
            </a:p>
          </p:txBody>
        </p:sp>
      </p:grpSp>
    </p:spTree>
    <p:extLst>
      <p:ext uri="{BB962C8B-B14F-4D97-AF65-F5344CB8AC3E}">
        <p14:creationId xmlns:p14="http://schemas.microsoft.com/office/powerpoint/2010/main" val="86838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6E1C5-39BC-6714-84F6-887D5C42F3F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A7EB04D-32AD-3A8D-693D-29F17985C030}"/>
              </a:ext>
            </a:extLst>
          </p:cNvPr>
          <p:cNvSpPr txBox="1"/>
          <p:nvPr/>
        </p:nvSpPr>
        <p:spPr>
          <a:xfrm>
            <a:off x="0" y="358649"/>
            <a:ext cx="9144000" cy="553998"/>
          </a:xfrm>
          <a:prstGeom prst="rect">
            <a:avLst/>
          </a:prstGeom>
          <a:noFill/>
        </p:spPr>
        <p:txBody>
          <a:bodyPr wrap="square" rtlCol="0">
            <a:spAutoFit/>
          </a:bodyPr>
          <a:lstStyle/>
          <a:p>
            <a:pPr algn="ctr" defTabSz="685800"/>
            <a:r>
              <a:rPr lang="en-IN" sz="3000" b="1" dirty="0">
                <a:solidFill>
                  <a:srgbClr val="002060"/>
                </a:solidFill>
                <a:latin typeface="Montserrat" panose="00000500000000000000" pitchFamily="2" charset="0"/>
              </a:rPr>
              <a:t>Key findings :</a:t>
            </a:r>
          </a:p>
        </p:txBody>
      </p:sp>
      <p:grpSp>
        <p:nvGrpSpPr>
          <p:cNvPr id="44" name="Group 43">
            <a:extLst>
              <a:ext uri="{FF2B5EF4-FFF2-40B4-BE49-F238E27FC236}">
                <a16:creationId xmlns:a16="http://schemas.microsoft.com/office/drawing/2014/main" id="{C1D3108D-BC06-7F91-2404-B7832E03EFA4}"/>
              </a:ext>
            </a:extLst>
          </p:cNvPr>
          <p:cNvGrpSpPr/>
          <p:nvPr/>
        </p:nvGrpSpPr>
        <p:grpSpPr>
          <a:xfrm>
            <a:off x="610352" y="2356719"/>
            <a:ext cx="7923297" cy="2869276"/>
            <a:chOff x="813802" y="2108619"/>
            <a:chExt cx="10564396" cy="3825702"/>
          </a:xfrm>
        </p:grpSpPr>
        <p:grpSp>
          <p:nvGrpSpPr>
            <p:cNvPr id="43" name="Group 42">
              <a:extLst>
                <a:ext uri="{FF2B5EF4-FFF2-40B4-BE49-F238E27FC236}">
                  <a16:creationId xmlns:a16="http://schemas.microsoft.com/office/drawing/2014/main" id="{B0B7BBCC-EC8D-FFE8-1DA0-C79ED29840A9}"/>
                </a:ext>
              </a:extLst>
            </p:cNvPr>
            <p:cNvGrpSpPr/>
            <p:nvPr/>
          </p:nvGrpSpPr>
          <p:grpSpPr>
            <a:xfrm>
              <a:off x="813802" y="2108619"/>
              <a:ext cx="10564396" cy="3825702"/>
              <a:chOff x="813802" y="2108619"/>
              <a:chExt cx="10564396" cy="3825702"/>
            </a:xfrm>
          </p:grpSpPr>
          <p:grpSp>
            <p:nvGrpSpPr>
              <p:cNvPr id="42" name="Group 41">
                <a:extLst>
                  <a:ext uri="{FF2B5EF4-FFF2-40B4-BE49-F238E27FC236}">
                    <a16:creationId xmlns:a16="http://schemas.microsoft.com/office/drawing/2014/main" id="{5B91346B-6EBB-63C7-5160-8610FEF74368}"/>
                  </a:ext>
                </a:extLst>
              </p:cNvPr>
              <p:cNvGrpSpPr/>
              <p:nvPr/>
            </p:nvGrpSpPr>
            <p:grpSpPr>
              <a:xfrm>
                <a:off x="813802" y="2108619"/>
                <a:ext cx="10564396" cy="3825702"/>
                <a:chOff x="813802" y="2108619"/>
                <a:chExt cx="10564396" cy="3825702"/>
              </a:xfrm>
            </p:grpSpPr>
            <p:grpSp>
              <p:nvGrpSpPr>
                <p:cNvPr id="27" name="Group 26">
                  <a:extLst>
                    <a:ext uri="{FF2B5EF4-FFF2-40B4-BE49-F238E27FC236}">
                      <a16:creationId xmlns:a16="http://schemas.microsoft.com/office/drawing/2014/main" id="{AD4D8C62-3CF2-D6A8-8E35-45E31D35134E}"/>
                    </a:ext>
                  </a:extLst>
                </p:cNvPr>
                <p:cNvGrpSpPr/>
                <p:nvPr/>
              </p:nvGrpSpPr>
              <p:grpSpPr>
                <a:xfrm>
                  <a:off x="813802" y="2108619"/>
                  <a:ext cx="10564396" cy="3825702"/>
                  <a:chOff x="813802" y="2108619"/>
                  <a:chExt cx="10564396" cy="3825702"/>
                </a:xfrm>
              </p:grpSpPr>
              <p:grpSp>
                <p:nvGrpSpPr>
                  <p:cNvPr id="20" name="Group 19">
                    <a:extLst>
                      <a:ext uri="{FF2B5EF4-FFF2-40B4-BE49-F238E27FC236}">
                        <a16:creationId xmlns:a16="http://schemas.microsoft.com/office/drawing/2014/main" id="{243C629A-7F6F-E2EA-B737-16CEB6DC6427}"/>
                      </a:ext>
                    </a:extLst>
                  </p:cNvPr>
                  <p:cNvGrpSpPr/>
                  <p:nvPr/>
                </p:nvGrpSpPr>
                <p:grpSpPr>
                  <a:xfrm>
                    <a:off x="813802" y="2108619"/>
                    <a:ext cx="2953922" cy="3825702"/>
                    <a:chOff x="813802" y="2108619"/>
                    <a:chExt cx="2953922" cy="3825702"/>
                  </a:xfrm>
                </p:grpSpPr>
                <p:sp>
                  <p:nvSpPr>
                    <p:cNvPr id="16" name="Rectangle: Rounded Corners 15">
                      <a:extLst>
                        <a:ext uri="{FF2B5EF4-FFF2-40B4-BE49-F238E27FC236}">
                          <a16:creationId xmlns:a16="http://schemas.microsoft.com/office/drawing/2014/main" id="{8B62504A-6607-BED8-B830-52BFC196BB17}"/>
                        </a:ext>
                      </a:extLst>
                    </p:cNvPr>
                    <p:cNvSpPr/>
                    <p:nvPr/>
                  </p:nvSpPr>
                  <p:spPr>
                    <a:xfrm>
                      <a:off x="813802" y="2108619"/>
                      <a:ext cx="2953922" cy="3825702"/>
                    </a:xfrm>
                    <a:prstGeom prst="roundRect">
                      <a:avLst>
                        <a:gd name="adj" fmla="val 11517"/>
                      </a:avLst>
                    </a:prstGeom>
                    <a:solidFill>
                      <a:schemeClr val="tx2"/>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3" name="TextBox 2">
                      <a:extLst>
                        <a:ext uri="{FF2B5EF4-FFF2-40B4-BE49-F238E27FC236}">
                          <a16:creationId xmlns:a16="http://schemas.microsoft.com/office/drawing/2014/main" id="{1631FE04-05C0-825A-2579-3253DE4D7573}"/>
                        </a:ext>
                      </a:extLst>
                    </p:cNvPr>
                    <p:cNvSpPr txBox="1"/>
                    <p:nvPr/>
                  </p:nvSpPr>
                  <p:spPr>
                    <a:xfrm>
                      <a:off x="885583" y="3143191"/>
                      <a:ext cx="2810359" cy="1986870"/>
                    </a:xfrm>
                    <a:prstGeom prst="rect">
                      <a:avLst/>
                    </a:prstGeom>
                    <a:noFill/>
                  </p:spPr>
                  <p:txBody>
                    <a:bodyPr wrap="square">
                      <a:spAutoFit/>
                    </a:bodyPr>
                    <a:lstStyle/>
                    <a:p>
                      <a:pPr algn="ctr" defTabSz="685800">
                        <a:spcAft>
                          <a:spcPts val="450"/>
                        </a:spcAft>
                      </a:pPr>
                      <a:r>
                        <a:rPr lang="en-US" sz="1400" b="1" dirty="0">
                          <a:solidFill>
                            <a:schemeClr val="bg1"/>
                          </a:solidFill>
                          <a:latin typeface="Montserrat" panose="00000500000000000000" pitchFamily="2" charset="0"/>
                        </a:rPr>
                        <a:t>Profit Margins:</a:t>
                      </a:r>
                    </a:p>
                    <a:p>
                      <a:pPr algn="ctr" defTabSz="685800">
                        <a:spcAft>
                          <a:spcPts val="450"/>
                        </a:spcAft>
                      </a:pPr>
                      <a:endParaRPr lang="en-US" sz="1400" b="1" dirty="0">
                        <a:solidFill>
                          <a:schemeClr val="bg1"/>
                        </a:solidFill>
                        <a:latin typeface="Montserrat" panose="00000500000000000000" pitchFamily="2" charset="0"/>
                      </a:endParaRPr>
                    </a:p>
                    <a:p>
                      <a:pPr algn="ctr" defTabSz="685800">
                        <a:spcAft>
                          <a:spcPts val="450"/>
                        </a:spcAft>
                      </a:pPr>
                      <a:r>
                        <a:rPr lang="en-US" sz="1400" b="1" dirty="0">
                          <a:solidFill>
                            <a:schemeClr val="bg1"/>
                          </a:solidFill>
                          <a:latin typeface="Montserrat" panose="00000500000000000000" pitchFamily="2" charset="0"/>
                        </a:rPr>
                        <a:t> </a:t>
                      </a:r>
                      <a:r>
                        <a:rPr lang="en-US" sz="1350" dirty="0">
                          <a:solidFill>
                            <a:schemeClr val="bg1"/>
                          </a:solidFill>
                          <a:latin typeface="Montserrat" panose="00000500000000000000" pitchFamily="2" charset="0"/>
                        </a:rPr>
                        <a:t>Cheaper products yield 2% higher margins than expensive ones.</a:t>
                      </a:r>
                      <a:endParaRPr lang="en-IN" sz="1200" dirty="0">
                        <a:solidFill>
                          <a:schemeClr val="bg1"/>
                        </a:solidFill>
                        <a:latin typeface="Montserrat" panose="00000500000000000000" pitchFamily="2" charset="0"/>
                      </a:endParaRPr>
                    </a:p>
                  </p:txBody>
                </p:sp>
              </p:grpSp>
              <p:grpSp>
                <p:nvGrpSpPr>
                  <p:cNvPr id="21" name="Group 20">
                    <a:extLst>
                      <a:ext uri="{FF2B5EF4-FFF2-40B4-BE49-F238E27FC236}">
                        <a16:creationId xmlns:a16="http://schemas.microsoft.com/office/drawing/2014/main" id="{EB7061F8-DC0E-999B-9A12-05061A7F984B}"/>
                      </a:ext>
                    </a:extLst>
                  </p:cNvPr>
                  <p:cNvGrpSpPr/>
                  <p:nvPr/>
                </p:nvGrpSpPr>
                <p:grpSpPr>
                  <a:xfrm>
                    <a:off x="4619039" y="2108619"/>
                    <a:ext cx="2953922" cy="3825702"/>
                    <a:chOff x="4619039" y="2108619"/>
                    <a:chExt cx="2953922" cy="3825702"/>
                  </a:xfrm>
                </p:grpSpPr>
                <p:sp>
                  <p:nvSpPr>
                    <p:cNvPr id="17" name="Rectangle: Rounded Corners 16">
                      <a:extLst>
                        <a:ext uri="{FF2B5EF4-FFF2-40B4-BE49-F238E27FC236}">
                          <a16:creationId xmlns:a16="http://schemas.microsoft.com/office/drawing/2014/main" id="{4639B67C-549F-2989-607F-D9F44D8D2E8B}"/>
                        </a:ext>
                      </a:extLst>
                    </p:cNvPr>
                    <p:cNvSpPr/>
                    <p:nvPr/>
                  </p:nvSpPr>
                  <p:spPr>
                    <a:xfrm>
                      <a:off x="4619039" y="2108619"/>
                      <a:ext cx="2953922" cy="3825702"/>
                    </a:xfrm>
                    <a:prstGeom prst="roundRect">
                      <a:avLst>
                        <a:gd name="adj" fmla="val 11517"/>
                      </a:avLst>
                    </a:prstGeom>
                    <a:solidFill>
                      <a:schemeClr val="accent1"/>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6" name="TextBox 5">
                      <a:extLst>
                        <a:ext uri="{FF2B5EF4-FFF2-40B4-BE49-F238E27FC236}">
                          <a16:creationId xmlns:a16="http://schemas.microsoft.com/office/drawing/2014/main" id="{673ED5CA-9C14-1079-0E1B-FF9A87A380CB}"/>
                        </a:ext>
                      </a:extLst>
                    </p:cNvPr>
                    <p:cNvSpPr txBox="1"/>
                    <p:nvPr/>
                  </p:nvSpPr>
                  <p:spPr>
                    <a:xfrm>
                      <a:off x="4619039" y="3033164"/>
                      <a:ext cx="2666801" cy="1976610"/>
                    </a:xfrm>
                    <a:prstGeom prst="rect">
                      <a:avLst/>
                    </a:prstGeom>
                    <a:noFill/>
                  </p:spPr>
                  <p:txBody>
                    <a:bodyPr wrap="square">
                      <a:spAutoFit/>
                    </a:bodyPr>
                    <a:lstStyle/>
                    <a:p>
                      <a:pPr algn="ctr" defTabSz="685800">
                        <a:spcAft>
                          <a:spcPts val="450"/>
                        </a:spcAft>
                      </a:pPr>
                      <a:r>
                        <a:rPr lang="en-US" sz="1400" b="1" dirty="0">
                          <a:solidFill>
                            <a:prstClr val="white"/>
                          </a:solidFill>
                          <a:latin typeface="Montserrat" panose="00000500000000000000" pitchFamily="2" charset="0"/>
                        </a:rPr>
                        <a:t>Forecast: </a:t>
                      </a:r>
                    </a:p>
                    <a:p>
                      <a:pPr algn="ctr" defTabSz="685800">
                        <a:spcAft>
                          <a:spcPts val="450"/>
                        </a:spcAft>
                      </a:pPr>
                      <a:endParaRPr lang="en-US" sz="1400" b="1" dirty="0">
                        <a:solidFill>
                          <a:prstClr val="white"/>
                        </a:solidFill>
                        <a:latin typeface="Montserrat" panose="00000500000000000000" pitchFamily="2" charset="0"/>
                      </a:endParaRPr>
                    </a:p>
                    <a:p>
                      <a:pPr algn="ctr" defTabSz="685800">
                        <a:spcAft>
                          <a:spcPts val="450"/>
                        </a:spcAft>
                      </a:pPr>
                      <a:r>
                        <a:rPr lang="en-US" sz="1350" dirty="0">
                          <a:solidFill>
                            <a:prstClr val="white"/>
                          </a:solidFill>
                          <a:latin typeface="Montserrat" panose="00000500000000000000" pitchFamily="2" charset="0"/>
                        </a:rPr>
                        <a:t>Demand peaks in Q4 (Halloween/Christmas); dips in January.</a:t>
                      </a:r>
                      <a:endParaRPr lang="en-IN" sz="1200" dirty="0">
                        <a:solidFill>
                          <a:prstClr val="white"/>
                        </a:solidFill>
                        <a:latin typeface="Montserrat" panose="00000500000000000000" pitchFamily="2" charset="0"/>
                      </a:endParaRPr>
                    </a:p>
                  </p:txBody>
                </p:sp>
              </p:grpSp>
              <p:grpSp>
                <p:nvGrpSpPr>
                  <p:cNvPr id="22" name="Group 21">
                    <a:extLst>
                      <a:ext uri="{FF2B5EF4-FFF2-40B4-BE49-F238E27FC236}">
                        <a16:creationId xmlns:a16="http://schemas.microsoft.com/office/drawing/2014/main" id="{C1CDD00F-E344-99E2-FA6D-98F373594CFE}"/>
                      </a:ext>
                    </a:extLst>
                  </p:cNvPr>
                  <p:cNvGrpSpPr/>
                  <p:nvPr/>
                </p:nvGrpSpPr>
                <p:grpSpPr>
                  <a:xfrm>
                    <a:off x="8352492" y="2108619"/>
                    <a:ext cx="3025706" cy="3825702"/>
                    <a:chOff x="8352492" y="2108619"/>
                    <a:chExt cx="3025706" cy="3825702"/>
                  </a:xfrm>
                </p:grpSpPr>
                <p:sp>
                  <p:nvSpPr>
                    <p:cNvPr id="18" name="Rectangle: Rounded Corners 17">
                      <a:extLst>
                        <a:ext uri="{FF2B5EF4-FFF2-40B4-BE49-F238E27FC236}">
                          <a16:creationId xmlns:a16="http://schemas.microsoft.com/office/drawing/2014/main" id="{998EE1F6-A599-C670-1405-218E74417454}"/>
                        </a:ext>
                      </a:extLst>
                    </p:cNvPr>
                    <p:cNvSpPr/>
                    <p:nvPr/>
                  </p:nvSpPr>
                  <p:spPr>
                    <a:xfrm>
                      <a:off x="8424276" y="2108619"/>
                      <a:ext cx="2953922" cy="3825702"/>
                    </a:xfrm>
                    <a:prstGeom prst="roundRect">
                      <a:avLst>
                        <a:gd name="adj" fmla="val 11517"/>
                      </a:avLst>
                    </a:prstGeom>
                    <a:solidFill>
                      <a:srgbClr val="002060"/>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8" name="TextBox 7">
                      <a:extLst>
                        <a:ext uri="{FF2B5EF4-FFF2-40B4-BE49-F238E27FC236}">
                          <a16:creationId xmlns:a16="http://schemas.microsoft.com/office/drawing/2014/main" id="{2367FF9F-AE5D-D32A-1D30-A900A3B5472C}"/>
                        </a:ext>
                      </a:extLst>
                    </p:cNvPr>
                    <p:cNvSpPr txBox="1"/>
                    <p:nvPr/>
                  </p:nvSpPr>
                  <p:spPr>
                    <a:xfrm>
                      <a:off x="8352492" y="3033164"/>
                      <a:ext cx="2953922" cy="1699611"/>
                    </a:xfrm>
                    <a:prstGeom prst="rect">
                      <a:avLst/>
                    </a:prstGeom>
                    <a:noFill/>
                  </p:spPr>
                  <p:txBody>
                    <a:bodyPr wrap="square">
                      <a:spAutoFit/>
                    </a:bodyPr>
                    <a:lstStyle/>
                    <a:p>
                      <a:pPr algn="ctr" defTabSz="685800">
                        <a:spcAft>
                          <a:spcPts val="450"/>
                        </a:spcAft>
                      </a:pPr>
                      <a:r>
                        <a:rPr lang="en-US" sz="1400" b="1" dirty="0">
                          <a:solidFill>
                            <a:schemeClr val="bg1"/>
                          </a:solidFill>
                          <a:latin typeface="Montserrat" panose="00000500000000000000" pitchFamily="2" charset="0"/>
                        </a:rPr>
                        <a:t>Top Factory: </a:t>
                      </a:r>
                    </a:p>
                    <a:p>
                      <a:pPr algn="ctr" defTabSz="685800">
                        <a:spcAft>
                          <a:spcPts val="450"/>
                        </a:spcAft>
                      </a:pPr>
                      <a:endParaRPr lang="en-US" sz="1400" b="1" dirty="0">
                        <a:solidFill>
                          <a:schemeClr val="bg1"/>
                        </a:solidFill>
                        <a:latin typeface="Montserrat" panose="00000500000000000000" pitchFamily="2" charset="0"/>
                      </a:endParaRPr>
                    </a:p>
                    <a:p>
                      <a:pPr algn="ctr" defTabSz="685800">
                        <a:spcAft>
                          <a:spcPts val="450"/>
                        </a:spcAft>
                      </a:pPr>
                      <a:r>
                        <a:rPr lang="en-US" sz="1350" dirty="0">
                          <a:solidFill>
                            <a:schemeClr val="bg1"/>
                          </a:solidFill>
                          <a:latin typeface="Montserrat" panose="00000500000000000000" pitchFamily="2" charset="0"/>
                        </a:rPr>
                        <a:t>Wicked-</a:t>
                      </a:r>
                      <a:r>
                        <a:rPr lang="en-US" sz="1350" dirty="0" err="1">
                          <a:solidFill>
                            <a:schemeClr val="bg1"/>
                          </a:solidFill>
                          <a:latin typeface="Montserrat" panose="00000500000000000000" pitchFamily="2" charset="0"/>
                        </a:rPr>
                        <a:t>Chacys</a:t>
                      </a:r>
                      <a:r>
                        <a:rPr lang="en-US" sz="1350" dirty="0">
                          <a:solidFill>
                            <a:schemeClr val="bg1"/>
                          </a:solidFill>
                          <a:latin typeface="Montserrat" panose="00000500000000000000" pitchFamily="2" charset="0"/>
                        </a:rPr>
                        <a:t> outperforms others by 30%.</a:t>
                      </a:r>
                      <a:endParaRPr lang="en-IN" sz="1200" dirty="0">
                        <a:solidFill>
                          <a:schemeClr val="bg1"/>
                        </a:solidFill>
                        <a:latin typeface="Montserrat" panose="00000500000000000000" pitchFamily="2" charset="0"/>
                      </a:endParaRPr>
                    </a:p>
                  </p:txBody>
                </p:sp>
              </p:grpSp>
            </p:grpSp>
            <p:pic>
              <p:nvPicPr>
                <p:cNvPr id="2052" name="Picture 4" descr="Data mining - Free computer icons">
                  <a:extLst>
                    <a:ext uri="{FF2B5EF4-FFF2-40B4-BE49-F238E27FC236}">
                      <a16:creationId xmlns:a16="http://schemas.microsoft.com/office/drawing/2014/main" id="{13D97C44-D405-50CD-3555-CCFD4CF0D0DD}"/>
                    </a:ext>
                  </a:extLst>
                </p:cNvPr>
                <p:cNvPicPr>
                  <a:picLocks noChangeAspect="1" noChangeArrowheads="1"/>
                </p:cNvPicPr>
                <p:nvPr/>
              </p:nvPicPr>
              <p:blipFill>
                <a:blip r:embed="rId2"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1980409" y="2287526"/>
                  <a:ext cx="620709" cy="620709"/>
                </a:xfrm>
                <a:prstGeom prst="rect">
                  <a:avLst/>
                </a:prstGeom>
                <a:noFill/>
                <a:extLst>
                  <a:ext uri="{909E8E84-426E-40DD-AFC4-6F175D3DCCD1}">
                    <a14:hiddenFill xmlns:a14="http://schemas.microsoft.com/office/drawing/2010/main">
                      <a:solidFill>
                        <a:srgbClr val="FFFFFF"/>
                      </a:solidFill>
                    </a14:hiddenFill>
                  </a:ext>
                </a:extLst>
              </p:spPr>
            </p:pic>
          </p:grpSp>
          <p:pic>
            <p:nvPicPr>
              <p:cNvPr id="2054" name="Picture 6" descr="Predictive Analytics Icons - Free SVG &amp; PNG Predictive Analytics Images -  Noun Project">
                <a:extLst>
                  <a:ext uri="{FF2B5EF4-FFF2-40B4-BE49-F238E27FC236}">
                    <a16:creationId xmlns:a16="http://schemas.microsoft.com/office/drawing/2014/main" id="{7FE4E651-DD48-A791-2F35-08846F842C3B}"/>
                  </a:ext>
                </a:extLst>
              </p:cNvPr>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5798115" y="2299996"/>
                <a:ext cx="595768" cy="595768"/>
              </a:xfrm>
              <a:prstGeom prst="rect">
                <a:avLst/>
              </a:prstGeom>
              <a:noFill/>
              <a:extLst>
                <a:ext uri="{909E8E84-426E-40DD-AFC4-6F175D3DCCD1}">
                  <a14:hiddenFill xmlns:a14="http://schemas.microsoft.com/office/drawing/2010/main">
                    <a:solidFill>
                      <a:srgbClr val="FFFFFF"/>
                    </a:solidFill>
                  </a14:hiddenFill>
                </a:ext>
              </a:extLst>
            </p:spPr>
          </p:pic>
        </p:grpSp>
        <p:pic>
          <p:nvPicPr>
            <p:cNvPr id="2056" name="Picture 8" descr="Prescriptive Analytics Icons - Free SVG &amp; PNG Prescriptive Analytics Images  - Noun Project">
              <a:extLst>
                <a:ext uri="{FF2B5EF4-FFF2-40B4-BE49-F238E27FC236}">
                  <a16:creationId xmlns:a16="http://schemas.microsoft.com/office/drawing/2014/main" id="{878315A5-4EAC-D5DF-76DB-9B9BD3BE2CD0}"/>
                </a:ext>
              </a:extLst>
            </p:cNvPr>
            <p:cNvPicPr>
              <a:picLocks noChangeAspect="1" noChangeArrowheads="1"/>
            </p:cNvPicPr>
            <p:nvPr/>
          </p:nvPicPr>
          <p:blipFill>
            <a:blip r:embed="rId5" cstate="screen">
              <a:duotone>
                <a:schemeClr val="accent1">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9624617" y="2321259"/>
              <a:ext cx="553243" cy="553241"/>
            </a:xfrm>
            <a:prstGeom prst="rect">
              <a:avLst/>
            </a:prstGeom>
            <a:noFill/>
            <a:extLst>
              <a:ext uri="{909E8E84-426E-40DD-AFC4-6F175D3DCCD1}">
                <a14:hiddenFill xmlns:a14="http://schemas.microsoft.com/office/drawing/2010/main">
                  <a:solidFill>
                    <a:srgbClr val="FFFFFF"/>
                  </a:solidFill>
                </a14:hiddenFill>
              </a:ext>
            </a:extLst>
          </p:spPr>
        </p:pic>
      </p:grpSp>
      <p:pic>
        <p:nvPicPr>
          <p:cNvPr id="2" name="Picture 2">
            <a:extLst>
              <a:ext uri="{FF2B5EF4-FFF2-40B4-BE49-F238E27FC236}">
                <a16:creationId xmlns:a16="http://schemas.microsoft.com/office/drawing/2014/main" id="{485A3F58-F296-385E-85E0-3380A5D747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10257" y="6166279"/>
            <a:ext cx="2113700" cy="60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4395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04F4C-196F-F58B-6823-DA96258DDF7D}"/>
            </a:ext>
          </a:extLst>
        </p:cNvPr>
        <p:cNvGrpSpPr/>
        <p:nvPr/>
      </p:nvGrpSpPr>
      <p:grpSpPr>
        <a:xfrm>
          <a:off x="0" y="0"/>
          <a:ext cx="0" cy="0"/>
          <a:chOff x="0" y="0"/>
          <a:chExt cx="0" cy="0"/>
        </a:xfrm>
      </p:grpSpPr>
      <p:pic>
        <p:nvPicPr>
          <p:cNvPr id="47" name="Picture 46" descr="A computer circuit board with symbols&#10;&#10;Description automatically generated">
            <a:extLst>
              <a:ext uri="{FF2B5EF4-FFF2-40B4-BE49-F238E27FC236}">
                <a16:creationId xmlns:a16="http://schemas.microsoft.com/office/drawing/2014/main" id="{85CB436B-DA3C-D051-D22C-3162911208B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95678"/>
            <a:ext cx="8933028" cy="5866645"/>
          </a:xfrm>
          <a:prstGeom prst="rect">
            <a:avLst/>
          </a:prstGeom>
        </p:spPr>
      </p:pic>
      <p:sp>
        <p:nvSpPr>
          <p:cNvPr id="2" name="Rectangle 1">
            <a:extLst>
              <a:ext uri="{FF2B5EF4-FFF2-40B4-BE49-F238E27FC236}">
                <a16:creationId xmlns:a16="http://schemas.microsoft.com/office/drawing/2014/main" id="{7012AFC7-43F0-7B89-272A-5B5D707F4F9F}"/>
              </a:ext>
            </a:extLst>
          </p:cNvPr>
          <p:cNvSpPr/>
          <p:nvPr/>
        </p:nvSpPr>
        <p:spPr>
          <a:xfrm>
            <a:off x="0" y="495677"/>
            <a:ext cx="3400425" cy="586664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grpSp>
        <p:nvGrpSpPr>
          <p:cNvPr id="7" name="Group 6">
            <a:extLst>
              <a:ext uri="{FF2B5EF4-FFF2-40B4-BE49-F238E27FC236}">
                <a16:creationId xmlns:a16="http://schemas.microsoft.com/office/drawing/2014/main" id="{7611CCF4-5216-B56A-3E14-A2387ADE83E7}"/>
              </a:ext>
            </a:extLst>
          </p:cNvPr>
          <p:cNvGrpSpPr/>
          <p:nvPr/>
        </p:nvGrpSpPr>
        <p:grpSpPr>
          <a:xfrm>
            <a:off x="1514475" y="1543050"/>
            <a:ext cx="5307666" cy="4493208"/>
            <a:chOff x="2019300" y="914400"/>
            <a:chExt cx="5029200" cy="5029200"/>
          </a:xfrm>
        </p:grpSpPr>
        <p:sp>
          <p:nvSpPr>
            <p:cNvPr id="3" name="Oval 2">
              <a:extLst>
                <a:ext uri="{FF2B5EF4-FFF2-40B4-BE49-F238E27FC236}">
                  <a16:creationId xmlns:a16="http://schemas.microsoft.com/office/drawing/2014/main" id="{FA04E877-C19E-3F6A-D16C-C5858A09B5DD}"/>
                </a:ext>
              </a:extLst>
            </p:cNvPr>
            <p:cNvSpPr/>
            <p:nvPr/>
          </p:nvSpPr>
          <p:spPr>
            <a:xfrm>
              <a:off x="2019300" y="914400"/>
              <a:ext cx="5029200" cy="5029200"/>
            </a:xfrm>
            <a:prstGeom prst="ellipse">
              <a:avLst/>
            </a:prstGeom>
            <a:solidFill>
              <a:schemeClr val="bg1"/>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grpSp>
          <p:nvGrpSpPr>
            <p:cNvPr id="6" name="Group 5">
              <a:extLst>
                <a:ext uri="{FF2B5EF4-FFF2-40B4-BE49-F238E27FC236}">
                  <a16:creationId xmlns:a16="http://schemas.microsoft.com/office/drawing/2014/main" id="{04D55BD9-4338-0EE6-1922-4B1967FDC13D}"/>
                </a:ext>
              </a:extLst>
            </p:cNvPr>
            <p:cNvGrpSpPr/>
            <p:nvPr/>
          </p:nvGrpSpPr>
          <p:grpSpPr>
            <a:xfrm>
              <a:off x="2554154" y="1893940"/>
              <a:ext cx="3959492" cy="2835972"/>
              <a:chOff x="2780940" y="1915068"/>
              <a:chExt cx="3959492" cy="2835972"/>
            </a:xfrm>
          </p:grpSpPr>
          <p:sp>
            <p:nvSpPr>
              <p:cNvPr id="4" name="TextBox 3">
                <a:extLst>
                  <a:ext uri="{FF2B5EF4-FFF2-40B4-BE49-F238E27FC236}">
                    <a16:creationId xmlns:a16="http://schemas.microsoft.com/office/drawing/2014/main" id="{A5DFB189-4BF6-1E1E-F9C1-6FACA924848C}"/>
                  </a:ext>
                </a:extLst>
              </p:cNvPr>
              <p:cNvSpPr txBox="1"/>
              <p:nvPr/>
            </p:nvSpPr>
            <p:spPr>
              <a:xfrm>
                <a:off x="2968172" y="1915068"/>
                <a:ext cx="3585028" cy="738664"/>
              </a:xfrm>
              <a:prstGeom prst="rect">
                <a:avLst/>
              </a:prstGeom>
              <a:noFill/>
            </p:spPr>
            <p:txBody>
              <a:bodyPr wrap="square" rtlCol="0">
                <a:spAutoFit/>
              </a:bodyPr>
              <a:lstStyle/>
              <a:p>
                <a:pPr algn="ctr" defTabSz="685800"/>
                <a:r>
                  <a:rPr lang="en-IN" sz="3000" b="1" dirty="0">
                    <a:solidFill>
                      <a:srgbClr val="002060"/>
                    </a:solidFill>
                    <a:latin typeface="Montserrat" panose="00000500000000000000" pitchFamily="2" charset="0"/>
                  </a:rPr>
                  <a:t>Conclusion</a:t>
                </a:r>
              </a:p>
            </p:txBody>
          </p:sp>
          <p:sp>
            <p:nvSpPr>
              <p:cNvPr id="5" name="TextBox 4">
                <a:extLst>
                  <a:ext uri="{FF2B5EF4-FFF2-40B4-BE49-F238E27FC236}">
                    <a16:creationId xmlns:a16="http://schemas.microsoft.com/office/drawing/2014/main" id="{582BB1F3-533D-CAC2-9FA1-54A339AF795B}"/>
                  </a:ext>
                </a:extLst>
              </p:cNvPr>
              <p:cNvSpPr txBox="1"/>
              <p:nvPr/>
            </p:nvSpPr>
            <p:spPr>
              <a:xfrm>
                <a:off x="2780940" y="2718543"/>
                <a:ext cx="3959492" cy="2032497"/>
              </a:xfrm>
              <a:prstGeom prst="rect">
                <a:avLst/>
              </a:prstGeom>
              <a:noFill/>
            </p:spPr>
            <p:txBody>
              <a:bodyPr wrap="square">
                <a:spAutoFit/>
              </a:bodyPr>
              <a:lstStyle/>
              <a:p>
                <a:r>
                  <a:rPr lang="en-US" sz="1400" dirty="0"/>
                  <a:t>Machine learning and forecasting provide clear data to improve stock planning, helping the USA Candy </a:t>
                </a:r>
                <a:r>
                  <a:rPr lang="en-US" sz="1400" dirty="0" err="1"/>
                  <a:t>Distribuitor</a:t>
                </a:r>
                <a:r>
                  <a:rPr lang="en-US" sz="1400" dirty="0"/>
                  <a:t> to keep the right products in the right amounts. They also identify cost-effective ways to increase profits by reducing waste and improving efficiency. These smart, flexible models can grow with the business and quickly adapt to changes in the market.</a:t>
                </a:r>
              </a:p>
            </p:txBody>
          </p:sp>
        </p:grpSp>
      </p:grpSp>
      <p:grpSp>
        <p:nvGrpSpPr>
          <p:cNvPr id="11" name="Group 10">
            <a:extLst>
              <a:ext uri="{FF2B5EF4-FFF2-40B4-BE49-F238E27FC236}">
                <a16:creationId xmlns:a16="http://schemas.microsoft.com/office/drawing/2014/main" id="{C30AD987-8251-AD47-DD9B-67731D5E57B6}"/>
              </a:ext>
            </a:extLst>
          </p:cNvPr>
          <p:cNvGrpSpPr/>
          <p:nvPr/>
        </p:nvGrpSpPr>
        <p:grpSpPr>
          <a:xfrm>
            <a:off x="7516073" y="0"/>
            <a:ext cx="962025" cy="1038226"/>
            <a:chOff x="10464800" y="-1"/>
            <a:chExt cx="1282700" cy="1384301"/>
          </a:xfrm>
        </p:grpSpPr>
        <p:sp>
          <p:nvSpPr>
            <p:cNvPr id="9" name="Rectangle 8">
              <a:extLst>
                <a:ext uri="{FF2B5EF4-FFF2-40B4-BE49-F238E27FC236}">
                  <a16:creationId xmlns:a16="http://schemas.microsoft.com/office/drawing/2014/main" id="{CF5405E0-E477-269B-9320-6EBFFAAB41AC}"/>
                </a:ext>
              </a:extLst>
            </p:cNvPr>
            <p:cNvSpPr/>
            <p:nvPr/>
          </p:nvSpPr>
          <p:spPr>
            <a:xfrm>
              <a:off x="10464800" y="-1"/>
              <a:ext cx="1282700" cy="138430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pic>
          <p:nvPicPr>
            <p:cNvPr id="10" name="Picture 2" descr="Data Mining Icon - Free PNG &amp; SVG 2475096 - Noun Project">
              <a:extLst>
                <a:ext uri="{FF2B5EF4-FFF2-40B4-BE49-F238E27FC236}">
                  <a16:creationId xmlns:a16="http://schemas.microsoft.com/office/drawing/2014/main" id="{8535554F-5F3C-122A-59FD-85699FC4C432}"/>
                </a:ext>
              </a:extLst>
            </p:cNvPr>
            <p:cNvPicPr>
              <a:picLocks noChangeAspect="1" noChangeArrowheads="1"/>
            </p:cNvPicPr>
            <p:nvPr/>
          </p:nvPicPr>
          <p:blipFill>
            <a:blip r:embed="rId3" cstate="screen">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10629900" y="215899"/>
              <a:ext cx="952500" cy="9525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34916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6F7EE-481C-C572-6BFE-880D45DD890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B75254A-B465-511D-C479-49F8B7F1829C}"/>
              </a:ext>
            </a:extLst>
          </p:cNvPr>
          <p:cNvSpPr/>
          <p:nvPr/>
        </p:nvSpPr>
        <p:spPr>
          <a:xfrm>
            <a:off x="-1" y="857250"/>
            <a:ext cx="403368" cy="6000750"/>
          </a:xfrm>
          <a:prstGeom prst="rect">
            <a:avLst/>
          </a:prstGeom>
          <a:solidFill>
            <a:schemeClr val="accent1"/>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4" name="TextBox 3">
            <a:extLst>
              <a:ext uri="{FF2B5EF4-FFF2-40B4-BE49-F238E27FC236}">
                <a16:creationId xmlns:a16="http://schemas.microsoft.com/office/drawing/2014/main" id="{CF1B41A9-37FB-7392-C926-724F78BBDFB1}"/>
              </a:ext>
            </a:extLst>
          </p:cNvPr>
          <p:cNvSpPr txBox="1"/>
          <p:nvPr/>
        </p:nvSpPr>
        <p:spPr>
          <a:xfrm>
            <a:off x="887804" y="4806489"/>
            <a:ext cx="3221831" cy="553998"/>
          </a:xfrm>
          <a:prstGeom prst="rect">
            <a:avLst/>
          </a:prstGeom>
          <a:noFill/>
        </p:spPr>
        <p:txBody>
          <a:bodyPr wrap="square" rtlCol="0">
            <a:spAutoFit/>
          </a:bodyPr>
          <a:lstStyle/>
          <a:p>
            <a:pPr defTabSz="685800"/>
            <a:r>
              <a:rPr lang="en-IN" sz="3000" b="1" dirty="0">
                <a:solidFill>
                  <a:srgbClr val="002060"/>
                </a:solidFill>
                <a:latin typeface="Montserrat" panose="00000500000000000000" pitchFamily="2" charset="0"/>
              </a:rPr>
              <a:t>Introduction</a:t>
            </a:r>
          </a:p>
        </p:txBody>
      </p:sp>
      <p:grpSp>
        <p:nvGrpSpPr>
          <p:cNvPr id="8" name="Group 7">
            <a:extLst>
              <a:ext uri="{FF2B5EF4-FFF2-40B4-BE49-F238E27FC236}">
                <a16:creationId xmlns:a16="http://schemas.microsoft.com/office/drawing/2014/main" id="{D49F518C-1C1B-F48F-91C1-45AED8640826}"/>
              </a:ext>
            </a:extLst>
          </p:cNvPr>
          <p:cNvGrpSpPr/>
          <p:nvPr/>
        </p:nvGrpSpPr>
        <p:grpSpPr>
          <a:xfrm>
            <a:off x="0" y="0"/>
            <a:ext cx="9144001" cy="3640240"/>
            <a:chOff x="0" y="0"/>
            <a:chExt cx="9144001" cy="3640240"/>
          </a:xfrm>
        </p:grpSpPr>
        <p:pic>
          <p:nvPicPr>
            <p:cNvPr id="9" name="Picture 8" descr="A person using a computer&#10;&#10;Description automatically generated">
              <a:extLst>
                <a:ext uri="{FF2B5EF4-FFF2-40B4-BE49-F238E27FC236}">
                  <a16:creationId xmlns:a16="http://schemas.microsoft.com/office/drawing/2014/main" id="{0658B9A2-B49D-7721-6741-A705B014617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45"/>
            <a:stretch/>
          </p:blipFill>
          <p:spPr>
            <a:xfrm>
              <a:off x="0" y="0"/>
              <a:ext cx="9144001" cy="3640240"/>
            </a:xfrm>
            <a:prstGeom prst="rect">
              <a:avLst/>
            </a:prstGeom>
          </p:spPr>
        </p:pic>
        <p:sp>
          <p:nvSpPr>
            <p:cNvPr id="2" name="Rectangle 1">
              <a:extLst>
                <a:ext uri="{FF2B5EF4-FFF2-40B4-BE49-F238E27FC236}">
                  <a16:creationId xmlns:a16="http://schemas.microsoft.com/office/drawing/2014/main" id="{7DB50ACD-E0CE-9511-452F-561A187786EA}"/>
                </a:ext>
              </a:extLst>
            </p:cNvPr>
            <p:cNvSpPr/>
            <p:nvPr/>
          </p:nvSpPr>
          <p:spPr>
            <a:xfrm>
              <a:off x="0" y="0"/>
              <a:ext cx="9144000" cy="3640240"/>
            </a:xfrm>
            <a:prstGeom prst="rect">
              <a:avLst/>
            </a:prstGeom>
            <a:solidFill>
              <a:schemeClr val="tx2">
                <a:alpha val="7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grpSp>
      <p:grpSp>
        <p:nvGrpSpPr>
          <p:cNvPr id="3" name="Group 2">
            <a:extLst>
              <a:ext uri="{FF2B5EF4-FFF2-40B4-BE49-F238E27FC236}">
                <a16:creationId xmlns:a16="http://schemas.microsoft.com/office/drawing/2014/main" id="{B899343F-E566-F536-9B7B-46D6E6090E94}"/>
              </a:ext>
            </a:extLst>
          </p:cNvPr>
          <p:cNvGrpSpPr/>
          <p:nvPr/>
        </p:nvGrpSpPr>
        <p:grpSpPr>
          <a:xfrm>
            <a:off x="3989294" y="0"/>
            <a:ext cx="4796119" cy="6768354"/>
            <a:chOff x="6002121" y="1328068"/>
            <a:chExt cx="5538347" cy="4051606"/>
          </a:xfrm>
        </p:grpSpPr>
        <p:sp>
          <p:nvSpPr>
            <p:cNvPr id="5" name="Rectangle: Rounded Corners 4">
              <a:extLst>
                <a:ext uri="{FF2B5EF4-FFF2-40B4-BE49-F238E27FC236}">
                  <a16:creationId xmlns:a16="http://schemas.microsoft.com/office/drawing/2014/main" id="{2BD038A6-8B0F-B368-E12E-6A7730B982E5}"/>
                </a:ext>
              </a:extLst>
            </p:cNvPr>
            <p:cNvSpPr/>
            <p:nvPr/>
          </p:nvSpPr>
          <p:spPr>
            <a:xfrm>
              <a:off x="6002121" y="1328068"/>
              <a:ext cx="5538347" cy="4051606"/>
            </a:xfrm>
            <a:prstGeom prst="roundRect">
              <a:avLst>
                <a:gd name="adj" fmla="val 8809"/>
              </a:avLst>
            </a:prstGeom>
            <a:solidFill>
              <a:schemeClr val="bg1"/>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7" name="TextBox 6">
              <a:extLst>
                <a:ext uri="{FF2B5EF4-FFF2-40B4-BE49-F238E27FC236}">
                  <a16:creationId xmlns:a16="http://schemas.microsoft.com/office/drawing/2014/main" id="{F4C8463B-4110-C266-1550-3BD015B31F1A}"/>
                </a:ext>
              </a:extLst>
            </p:cNvPr>
            <p:cNvSpPr txBox="1"/>
            <p:nvPr/>
          </p:nvSpPr>
          <p:spPr>
            <a:xfrm>
              <a:off x="6563543" y="1936625"/>
              <a:ext cx="4675252" cy="2210859"/>
            </a:xfrm>
            <a:prstGeom prst="rect">
              <a:avLst/>
            </a:prstGeom>
            <a:noFill/>
          </p:spPr>
          <p:txBody>
            <a:bodyPr wrap="square">
              <a:spAutoFit/>
            </a:bodyPr>
            <a:lstStyle/>
            <a:p>
              <a:r>
                <a:rPr lang="en-US" dirty="0">
                  <a:solidFill>
                    <a:schemeClr val="tx2">
                      <a:lumMod val="90000"/>
                      <a:lumOff val="10000"/>
                    </a:schemeClr>
                  </a:solidFill>
                </a:rPr>
                <a:t>In today’s fast-paced and competitive market, it is vital for companies to plan carefully and make smart decisions. One of the best ways to do this is by using data to understand what customers want and predict future sales. </a:t>
              </a:r>
            </a:p>
            <a:p>
              <a:endParaRPr lang="en-US" dirty="0"/>
            </a:p>
            <a:p>
              <a:r>
                <a:rPr lang="en-US" dirty="0">
                  <a:solidFill>
                    <a:schemeClr val="tx2">
                      <a:lumMod val="90000"/>
                      <a:lumOff val="10000"/>
                    </a:schemeClr>
                  </a:solidFill>
                </a:rPr>
                <a:t>the goal of this project is to use machine learning (ML) and time-series forecasting to predict sales trends,  optimise inventory and improve pricing &amp; shipping strategies.</a:t>
              </a:r>
            </a:p>
          </p:txBody>
        </p:sp>
      </p:grpSp>
      <p:pic>
        <p:nvPicPr>
          <p:cNvPr id="10" name="Picture 2">
            <a:extLst>
              <a:ext uri="{FF2B5EF4-FFF2-40B4-BE49-F238E27FC236}">
                <a16:creationId xmlns:a16="http://schemas.microsoft.com/office/drawing/2014/main" id="{59BB3FAD-5417-B526-4735-6F111860C3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57" y="6166279"/>
            <a:ext cx="2113700" cy="60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9697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76349-BA0A-BED4-007C-D5E18750534D}"/>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D9E159ED-A002-4D59-1C50-ADFC1D0636D7}"/>
              </a:ext>
            </a:extLst>
          </p:cNvPr>
          <p:cNvSpPr txBox="1"/>
          <p:nvPr/>
        </p:nvSpPr>
        <p:spPr>
          <a:xfrm>
            <a:off x="240506" y="2932711"/>
            <a:ext cx="2628900" cy="1015663"/>
          </a:xfrm>
          <a:prstGeom prst="rect">
            <a:avLst/>
          </a:prstGeom>
          <a:noFill/>
        </p:spPr>
        <p:txBody>
          <a:bodyPr wrap="square" rtlCol="0">
            <a:spAutoFit/>
          </a:bodyPr>
          <a:lstStyle/>
          <a:p>
            <a:pPr defTabSz="685800"/>
            <a:r>
              <a:rPr lang="en-IN" sz="3000" b="1" dirty="0">
                <a:solidFill>
                  <a:srgbClr val="002060"/>
                </a:solidFill>
                <a:latin typeface="Montserrat" panose="00000500000000000000" pitchFamily="2" charset="0"/>
              </a:rPr>
              <a:t>Analysis Process</a:t>
            </a:r>
          </a:p>
        </p:txBody>
      </p:sp>
      <p:grpSp>
        <p:nvGrpSpPr>
          <p:cNvPr id="49" name="Group 48">
            <a:extLst>
              <a:ext uri="{FF2B5EF4-FFF2-40B4-BE49-F238E27FC236}">
                <a16:creationId xmlns:a16="http://schemas.microsoft.com/office/drawing/2014/main" id="{D70A07CD-69EA-3227-BF5B-0D75560E2CB4}"/>
              </a:ext>
            </a:extLst>
          </p:cNvPr>
          <p:cNvGrpSpPr/>
          <p:nvPr/>
        </p:nvGrpSpPr>
        <p:grpSpPr>
          <a:xfrm>
            <a:off x="3099572" y="0"/>
            <a:ext cx="5886875" cy="6858000"/>
            <a:chOff x="0" y="-1143000"/>
            <a:chExt cx="7849166" cy="9144000"/>
          </a:xfrm>
        </p:grpSpPr>
        <p:pic>
          <p:nvPicPr>
            <p:cNvPr id="48" name="Picture 47" descr="A blue cube with many layers&#10;&#10;Description automatically generated with medium confidence">
              <a:extLst>
                <a:ext uri="{FF2B5EF4-FFF2-40B4-BE49-F238E27FC236}">
                  <a16:creationId xmlns:a16="http://schemas.microsoft.com/office/drawing/2014/main" id="{993DBF1C-36CD-FEC0-FE81-986E3502417E}"/>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143000"/>
              <a:ext cx="3632200" cy="9144000"/>
            </a:xfrm>
            <a:prstGeom prst="rect">
              <a:avLst/>
            </a:prstGeom>
          </p:spPr>
        </p:pic>
        <p:grpSp>
          <p:nvGrpSpPr>
            <p:cNvPr id="46" name="Group 45">
              <a:extLst>
                <a:ext uri="{FF2B5EF4-FFF2-40B4-BE49-F238E27FC236}">
                  <a16:creationId xmlns:a16="http://schemas.microsoft.com/office/drawing/2014/main" id="{ECE751C5-69B6-3305-6071-C8263A1C3F10}"/>
                </a:ext>
              </a:extLst>
            </p:cNvPr>
            <p:cNvGrpSpPr/>
            <p:nvPr/>
          </p:nvGrpSpPr>
          <p:grpSpPr>
            <a:xfrm>
              <a:off x="3340811" y="549034"/>
              <a:ext cx="4508355" cy="5820050"/>
              <a:chOff x="1576222" y="800201"/>
              <a:chExt cx="4508355" cy="5820050"/>
            </a:xfrm>
          </p:grpSpPr>
          <p:grpSp>
            <p:nvGrpSpPr>
              <p:cNvPr id="45" name="Group 44">
                <a:extLst>
                  <a:ext uri="{FF2B5EF4-FFF2-40B4-BE49-F238E27FC236}">
                    <a16:creationId xmlns:a16="http://schemas.microsoft.com/office/drawing/2014/main" id="{B0BA7FD2-0640-96D1-42DB-24D6642ED760}"/>
                  </a:ext>
                </a:extLst>
              </p:cNvPr>
              <p:cNvGrpSpPr/>
              <p:nvPr/>
            </p:nvGrpSpPr>
            <p:grpSpPr>
              <a:xfrm>
                <a:off x="1576222" y="800201"/>
                <a:ext cx="4508355" cy="885712"/>
                <a:chOff x="2046122" y="584301"/>
                <a:chExt cx="4508355" cy="885712"/>
              </a:xfrm>
            </p:grpSpPr>
            <p:sp>
              <p:nvSpPr>
                <p:cNvPr id="3" name="TextBox 2">
                  <a:extLst>
                    <a:ext uri="{FF2B5EF4-FFF2-40B4-BE49-F238E27FC236}">
                      <a16:creationId xmlns:a16="http://schemas.microsoft.com/office/drawing/2014/main" id="{6A32E2DE-E99F-2E6F-E4AA-1986DFD61EBB}"/>
                    </a:ext>
                  </a:extLst>
                </p:cNvPr>
                <p:cNvSpPr txBox="1"/>
                <p:nvPr/>
              </p:nvSpPr>
              <p:spPr>
                <a:xfrm>
                  <a:off x="2832100" y="584301"/>
                  <a:ext cx="3722377" cy="885712"/>
                </a:xfrm>
                <a:prstGeom prst="rect">
                  <a:avLst/>
                </a:prstGeom>
                <a:noFill/>
              </p:spPr>
              <p:txBody>
                <a:bodyPr wrap="square">
                  <a:spAutoFit/>
                </a:bodyPr>
                <a:lstStyle/>
                <a:p>
                  <a:pPr defTabSz="685800">
                    <a:spcAft>
                      <a:spcPts val="450"/>
                    </a:spcAft>
                  </a:pPr>
                  <a:r>
                    <a:rPr lang="en-US" sz="1200" b="1" dirty="0">
                      <a:solidFill>
                        <a:prstClr val="black">
                          <a:lumMod val="75000"/>
                          <a:lumOff val="25000"/>
                        </a:prstClr>
                      </a:solidFill>
                      <a:latin typeface="Montserrat" panose="00000500000000000000" pitchFamily="2" charset="0"/>
                    </a:rPr>
                    <a:t>Data Collection</a:t>
                  </a:r>
                  <a:endParaRPr lang="en-US" sz="1200" dirty="0">
                    <a:solidFill>
                      <a:prstClr val="black">
                        <a:lumMod val="75000"/>
                        <a:lumOff val="25000"/>
                      </a:prstClr>
                    </a:solidFill>
                    <a:latin typeface="Montserrat" panose="00000500000000000000" pitchFamily="2" charset="0"/>
                  </a:endParaRPr>
                </a:p>
                <a:p>
                  <a:pPr defTabSz="685800">
                    <a:spcAft>
                      <a:spcPts val="450"/>
                    </a:spcAft>
                  </a:pPr>
                  <a:r>
                    <a:rPr lang="en-US" sz="1050" dirty="0">
                      <a:solidFill>
                        <a:prstClr val="black">
                          <a:lumMod val="75000"/>
                          <a:lumOff val="25000"/>
                        </a:prstClr>
                      </a:solidFill>
                      <a:latin typeface="Montserrat" panose="00000500000000000000" pitchFamily="2" charset="0"/>
                    </a:rPr>
                    <a:t>Gathering relevant data for analysis and exploration.</a:t>
                  </a:r>
                  <a:endParaRPr lang="en-IN" sz="1050" dirty="0">
                    <a:solidFill>
                      <a:prstClr val="black">
                        <a:lumMod val="75000"/>
                        <a:lumOff val="25000"/>
                      </a:prstClr>
                    </a:solidFill>
                    <a:latin typeface="Montserrat" panose="00000500000000000000" pitchFamily="2" charset="0"/>
                  </a:endParaRPr>
                </a:p>
              </p:txBody>
            </p:sp>
            <p:grpSp>
              <p:nvGrpSpPr>
                <p:cNvPr id="17" name="Group 16">
                  <a:extLst>
                    <a:ext uri="{FF2B5EF4-FFF2-40B4-BE49-F238E27FC236}">
                      <a16:creationId xmlns:a16="http://schemas.microsoft.com/office/drawing/2014/main" id="{DEEFC7A8-2CC5-53C6-B198-CD9C82DD2211}"/>
                    </a:ext>
                  </a:extLst>
                </p:cNvPr>
                <p:cNvGrpSpPr/>
                <p:nvPr/>
              </p:nvGrpSpPr>
              <p:grpSpPr>
                <a:xfrm>
                  <a:off x="2046122" y="693720"/>
                  <a:ext cx="606756" cy="606756"/>
                  <a:chOff x="7923461" y="936252"/>
                  <a:chExt cx="1394156" cy="1394156"/>
                </a:xfrm>
              </p:grpSpPr>
              <p:sp>
                <p:nvSpPr>
                  <p:cNvPr id="19" name="Oval 18">
                    <a:extLst>
                      <a:ext uri="{FF2B5EF4-FFF2-40B4-BE49-F238E27FC236}">
                        <a16:creationId xmlns:a16="http://schemas.microsoft.com/office/drawing/2014/main" id="{5F44CCE5-67EC-DD5C-6D5D-9DB2C0A339C7}"/>
                      </a:ext>
                    </a:extLst>
                  </p:cNvPr>
                  <p:cNvSpPr/>
                  <p:nvPr/>
                </p:nvSpPr>
                <p:spPr>
                  <a:xfrm>
                    <a:off x="8016896" y="1029687"/>
                    <a:ext cx="1207287" cy="12072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white"/>
                        </a:solidFill>
                        <a:latin typeface="Montserrat" panose="00000500000000000000" pitchFamily="2" charset="0"/>
                      </a:rPr>
                      <a:t>1</a:t>
                    </a:r>
                  </a:p>
                </p:txBody>
              </p:sp>
              <p:sp>
                <p:nvSpPr>
                  <p:cNvPr id="21" name="Circle: Hollow 20">
                    <a:extLst>
                      <a:ext uri="{FF2B5EF4-FFF2-40B4-BE49-F238E27FC236}">
                        <a16:creationId xmlns:a16="http://schemas.microsoft.com/office/drawing/2014/main" id="{F86BB678-4D46-E42F-40D1-DA10F94757EC}"/>
                      </a:ext>
                    </a:extLst>
                  </p:cNvPr>
                  <p:cNvSpPr/>
                  <p:nvPr/>
                </p:nvSpPr>
                <p:spPr>
                  <a:xfrm>
                    <a:off x="7923461" y="936252"/>
                    <a:ext cx="1394156" cy="1394156"/>
                  </a:xfrm>
                  <a:prstGeom prst="donut">
                    <a:avLst>
                      <a:gd name="adj" fmla="val 7609"/>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Aptos" panose="02110004020202020204"/>
                    </a:endParaRPr>
                  </a:p>
                </p:txBody>
              </p:sp>
            </p:grpSp>
          </p:grpSp>
          <p:grpSp>
            <p:nvGrpSpPr>
              <p:cNvPr id="43" name="Group 42">
                <a:extLst>
                  <a:ext uri="{FF2B5EF4-FFF2-40B4-BE49-F238E27FC236}">
                    <a16:creationId xmlns:a16="http://schemas.microsoft.com/office/drawing/2014/main" id="{F2B177EE-94BF-8127-8B09-CC9F288D79EE}"/>
                  </a:ext>
                </a:extLst>
              </p:cNvPr>
              <p:cNvGrpSpPr/>
              <p:nvPr/>
            </p:nvGrpSpPr>
            <p:grpSpPr>
              <a:xfrm>
                <a:off x="1576222" y="2033786"/>
                <a:ext cx="4508355" cy="885712"/>
                <a:chOff x="2046122" y="1790019"/>
                <a:chExt cx="4508355" cy="885712"/>
              </a:xfrm>
            </p:grpSpPr>
            <p:sp>
              <p:nvSpPr>
                <p:cNvPr id="5" name="TextBox 4">
                  <a:extLst>
                    <a:ext uri="{FF2B5EF4-FFF2-40B4-BE49-F238E27FC236}">
                      <a16:creationId xmlns:a16="http://schemas.microsoft.com/office/drawing/2014/main" id="{09B20726-B955-B42D-04F0-3E691E2A504A}"/>
                    </a:ext>
                  </a:extLst>
                </p:cNvPr>
                <p:cNvSpPr txBox="1"/>
                <p:nvPr/>
              </p:nvSpPr>
              <p:spPr>
                <a:xfrm>
                  <a:off x="2832100" y="1790019"/>
                  <a:ext cx="3722377" cy="885712"/>
                </a:xfrm>
                <a:prstGeom prst="rect">
                  <a:avLst/>
                </a:prstGeom>
                <a:noFill/>
              </p:spPr>
              <p:txBody>
                <a:bodyPr wrap="square">
                  <a:spAutoFit/>
                </a:bodyPr>
                <a:lstStyle/>
                <a:p>
                  <a:pPr defTabSz="685800">
                    <a:spcAft>
                      <a:spcPts val="450"/>
                    </a:spcAft>
                  </a:pPr>
                  <a:r>
                    <a:rPr lang="en-US" sz="1200" b="1" dirty="0">
                      <a:solidFill>
                        <a:prstClr val="black">
                          <a:lumMod val="75000"/>
                          <a:lumOff val="25000"/>
                        </a:prstClr>
                      </a:solidFill>
                      <a:latin typeface="Montserrat" panose="00000500000000000000" pitchFamily="2" charset="0"/>
                    </a:rPr>
                    <a:t>Data Preprocessing</a:t>
                  </a:r>
                  <a:endParaRPr lang="en-US" sz="1200" dirty="0">
                    <a:solidFill>
                      <a:prstClr val="black">
                        <a:lumMod val="75000"/>
                        <a:lumOff val="25000"/>
                      </a:prstClr>
                    </a:solidFill>
                    <a:latin typeface="Montserrat" panose="00000500000000000000" pitchFamily="2" charset="0"/>
                  </a:endParaRPr>
                </a:p>
                <a:p>
                  <a:pPr defTabSz="685800">
                    <a:spcAft>
                      <a:spcPts val="450"/>
                    </a:spcAft>
                  </a:pPr>
                  <a:r>
                    <a:rPr lang="en-US" sz="1050" dirty="0">
                      <a:solidFill>
                        <a:prstClr val="black">
                          <a:lumMod val="75000"/>
                          <a:lumOff val="25000"/>
                        </a:prstClr>
                      </a:solidFill>
                      <a:latin typeface="Montserrat" panose="00000500000000000000" pitchFamily="2" charset="0"/>
                    </a:rPr>
                    <a:t>Cleaning, transforming, and preparing data for modeling purposes.</a:t>
                  </a:r>
                  <a:endParaRPr lang="en-IN" sz="1050" dirty="0">
                    <a:solidFill>
                      <a:prstClr val="black">
                        <a:lumMod val="75000"/>
                        <a:lumOff val="25000"/>
                      </a:prstClr>
                    </a:solidFill>
                    <a:latin typeface="Montserrat" panose="00000500000000000000" pitchFamily="2" charset="0"/>
                  </a:endParaRPr>
                </a:p>
              </p:txBody>
            </p:sp>
            <p:grpSp>
              <p:nvGrpSpPr>
                <p:cNvPr id="23" name="Group 22">
                  <a:extLst>
                    <a:ext uri="{FF2B5EF4-FFF2-40B4-BE49-F238E27FC236}">
                      <a16:creationId xmlns:a16="http://schemas.microsoft.com/office/drawing/2014/main" id="{301EFB09-7BFD-892A-816C-368905C71016}"/>
                    </a:ext>
                  </a:extLst>
                </p:cNvPr>
                <p:cNvGrpSpPr/>
                <p:nvPr/>
              </p:nvGrpSpPr>
              <p:grpSpPr>
                <a:xfrm>
                  <a:off x="2046122" y="1899438"/>
                  <a:ext cx="606756" cy="606756"/>
                  <a:chOff x="7923461" y="936252"/>
                  <a:chExt cx="1394156" cy="1394156"/>
                </a:xfrm>
              </p:grpSpPr>
              <p:sp>
                <p:nvSpPr>
                  <p:cNvPr id="25" name="Oval 24">
                    <a:extLst>
                      <a:ext uri="{FF2B5EF4-FFF2-40B4-BE49-F238E27FC236}">
                        <a16:creationId xmlns:a16="http://schemas.microsoft.com/office/drawing/2014/main" id="{BAB85AF7-77ED-E827-71A3-317488A263DA}"/>
                      </a:ext>
                    </a:extLst>
                  </p:cNvPr>
                  <p:cNvSpPr/>
                  <p:nvPr/>
                </p:nvSpPr>
                <p:spPr>
                  <a:xfrm>
                    <a:off x="8016896" y="1029687"/>
                    <a:ext cx="1207287" cy="12072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white"/>
                        </a:solidFill>
                        <a:latin typeface="Montserrat" panose="00000500000000000000" pitchFamily="2" charset="0"/>
                      </a:rPr>
                      <a:t>2</a:t>
                    </a:r>
                  </a:p>
                </p:txBody>
              </p:sp>
              <p:sp>
                <p:nvSpPr>
                  <p:cNvPr id="27" name="Circle: Hollow 26">
                    <a:extLst>
                      <a:ext uri="{FF2B5EF4-FFF2-40B4-BE49-F238E27FC236}">
                        <a16:creationId xmlns:a16="http://schemas.microsoft.com/office/drawing/2014/main" id="{8A554FE2-67E4-4AC3-C695-46E021BD96D1}"/>
                      </a:ext>
                    </a:extLst>
                  </p:cNvPr>
                  <p:cNvSpPr/>
                  <p:nvPr/>
                </p:nvSpPr>
                <p:spPr>
                  <a:xfrm>
                    <a:off x="7923461" y="936252"/>
                    <a:ext cx="1394156" cy="1394156"/>
                  </a:xfrm>
                  <a:prstGeom prst="donut">
                    <a:avLst>
                      <a:gd name="adj" fmla="val 7609"/>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Aptos" panose="02110004020202020204"/>
                    </a:endParaRPr>
                  </a:p>
                </p:txBody>
              </p:sp>
            </p:grpSp>
          </p:grpSp>
          <p:grpSp>
            <p:nvGrpSpPr>
              <p:cNvPr id="42" name="Group 41">
                <a:extLst>
                  <a:ext uri="{FF2B5EF4-FFF2-40B4-BE49-F238E27FC236}">
                    <a16:creationId xmlns:a16="http://schemas.microsoft.com/office/drawing/2014/main" id="{17900510-3EE4-719E-CD0D-F120AA13AD8C}"/>
                  </a:ext>
                </a:extLst>
              </p:cNvPr>
              <p:cNvGrpSpPr/>
              <p:nvPr/>
            </p:nvGrpSpPr>
            <p:grpSpPr>
              <a:xfrm>
                <a:off x="1576222" y="3267371"/>
                <a:ext cx="4508355" cy="885712"/>
                <a:chOff x="2046122" y="3006413"/>
                <a:chExt cx="4508355" cy="885712"/>
              </a:xfrm>
            </p:grpSpPr>
            <p:sp>
              <p:nvSpPr>
                <p:cNvPr id="7" name="TextBox 6">
                  <a:extLst>
                    <a:ext uri="{FF2B5EF4-FFF2-40B4-BE49-F238E27FC236}">
                      <a16:creationId xmlns:a16="http://schemas.microsoft.com/office/drawing/2014/main" id="{A94767D1-13B2-F346-D6D7-B85B50C2581F}"/>
                    </a:ext>
                  </a:extLst>
                </p:cNvPr>
                <p:cNvSpPr txBox="1"/>
                <p:nvPr/>
              </p:nvSpPr>
              <p:spPr>
                <a:xfrm>
                  <a:off x="2832100" y="3006413"/>
                  <a:ext cx="3722377" cy="885712"/>
                </a:xfrm>
                <a:prstGeom prst="rect">
                  <a:avLst/>
                </a:prstGeom>
                <a:noFill/>
              </p:spPr>
              <p:txBody>
                <a:bodyPr wrap="square">
                  <a:spAutoFit/>
                </a:bodyPr>
                <a:lstStyle/>
                <a:p>
                  <a:pPr defTabSz="685800">
                    <a:spcAft>
                      <a:spcPts val="450"/>
                    </a:spcAft>
                  </a:pPr>
                  <a:r>
                    <a:rPr lang="en-US" sz="1200" b="1" dirty="0">
                      <a:solidFill>
                        <a:prstClr val="black">
                          <a:lumMod val="75000"/>
                          <a:lumOff val="25000"/>
                        </a:prstClr>
                      </a:solidFill>
                      <a:latin typeface="Montserrat" panose="00000500000000000000" pitchFamily="2" charset="0"/>
                    </a:rPr>
                    <a:t>Model Building</a:t>
                  </a:r>
                  <a:endParaRPr lang="en-US" sz="1200" dirty="0">
                    <a:solidFill>
                      <a:prstClr val="black">
                        <a:lumMod val="75000"/>
                        <a:lumOff val="25000"/>
                      </a:prstClr>
                    </a:solidFill>
                    <a:latin typeface="Montserrat" panose="00000500000000000000" pitchFamily="2" charset="0"/>
                  </a:endParaRPr>
                </a:p>
                <a:p>
                  <a:pPr defTabSz="685800">
                    <a:spcAft>
                      <a:spcPts val="450"/>
                    </a:spcAft>
                  </a:pPr>
                  <a:r>
                    <a:rPr lang="en-US" sz="1050" dirty="0">
                      <a:solidFill>
                        <a:prstClr val="black">
                          <a:lumMod val="75000"/>
                          <a:lumOff val="25000"/>
                        </a:prstClr>
                      </a:solidFill>
                      <a:latin typeface="Montserrat" panose="00000500000000000000" pitchFamily="2" charset="0"/>
                    </a:rPr>
                    <a:t>Developing predictive models based on data the dataset</a:t>
                  </a:r>
                  <a:endParaRPr lang="en-IN" sz="1050" dirty="0">
                    <a:solidFill>
                      <a:prstClr val="black">
                        <a:lumMod val="75000"/>
                        <a:lumOff val="25000"/>
                      </a:prstClr>
                    </a:solidFill>
                    <a:latin typeface="Montserrat" panose="00000500000000000000" pitchFamily="2" charset="0"/>
                  </a:endParaRPr>
                </a:p>
              </p:txBody>
            </p:sp>
            <p:grpSp>
              <p:nvGrpSpPr>
                <p:cNvPr id="30" name="Group 29">
                  <a:extLst>
                    <a:ext uri="{FF2B5EF4-FFF2-40B4-BE49-F238E27FC236}">
                      <a16:creationId xmlns:a16="http://schemas.microsoft.com/office/drawing/2014/main" id="{2F97D5D9-4EC6-5EE2-E164-045D31020431}"/>
                    </a:ext>
                  </a:extLst>
                </p:cNvPr>
                <p:cNvGrpSpPr/>
                <p:nvPr/>
              </p:nvGrpSpPr>
              <p:grpSpPr>
                <a:xfrm>
                  <a:off x="2046122" y="3115832"/>
                  <a:ext cx="606756" cy="606756"/>
                  <a:chOff x="7923461" y="936252"/>
                  <a:chExt cx="1394156" cy="1394156"/>
                </a:xfrm>
              </p:grpSpPr>
              <p:sp>
                <p:nvSpPr>
                  <p:cNvPr id="31" name="Oval 30">
                    <a:extLst>
                      <a:ext uri="{FF2B5EF4-FFF2-40B4-BE49-F238E27FC236}">
                        <a16:creationId xmlns:a16="http://schemas.microsoft.com/office/drawing/2014/main" id="{610C90D7-DE70-CC90-7186-518FA8D0BAE3}"/>
                      </a:ext>
                    </a:extLst>
                  </p:cNvPr>
                  <p:cNvSpPr/>
                  <p:nvPr/>
                </p:nvSpPr>
                <p:spPr>
                  <a:xfrm>
                    <a:off x="8016896" y="1029687"/>
                    <a:ext cx="1207287" cy="12072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white"/>
                        </a:solidFill>
                        <a:latin typeface="Montserrat" panose="00000500000000000000" pitchFamily="2" charset="0"/>
                      </a:rPr>
                      <a:t>3</a:t>
                    </a:r>
                  </a:p>
                </p:txBody>
              </p:sp>
              <p:sp>
                <p:nvSpPr>
                  <p:cNvPr id="33" name="Circle: Hollow 32">
                    <a:extLst>
                      <a:ext uri="{FF2B5EF4-FFF2-40B4-BE49-F238E27FC236}">
                        <a16:creationId xmlns:a16="http://schemas.microsoft.com/office/drawing/2014/main" id="{B27E8FCE-3F22-92AB-8818-C5765C163123}"/>
                      </a:ext>
                    </a:extLst>
                  </p:cNvPr>
                  <p:cNvSpPr/>
                  <p:nvPr/>
                </p:nvSpPr>
                <p:spPr>
                  <a:xfrm>
                    <a:off x="7923461" y="936252"/>
                    <a:ext cx="1394156" cy="1394156"/>
                  </a:xfrm>
                  <a:prstGeom prst="donut">
                    <a:avLst>
                      <a:gd name="adj" fmla="val 7609"/>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Aptos" panose="02110004020202020204"/>
                    </a:endParaRPr>
                  </a:p>
                </p:txBody>
              </p:sp>
            </p:grpSp>
          </p:grpSp>
          <p:grpSp>
            <p:nvGrpSpPr>
              <p:cNvPr id="41" name="Group 40">
                <a:extLst>
                  <a:ext uri="{FF2B5EF4-FFF2-40B4-BE49-F238E27FC236}">
                    <a16:creationId xmlns:a16="http://schemas.microsoft.com/office/drawing/2014/main" id="{8927C26B-CA03-8DB5-0ED9-241167316B50}"/>
                  </a:ext>
                </a:extLst>
              </p:cNvPr>
              <p:cNvGrpSpPr/>
              <p:nvPr/>
            </p:nvGrpSpPr>
            <p:grpSpPr>
              <a:xfrm>
                <a:off x="1576222" y="4500955"/>
                <a:ext cx="4508355" cy="885712"/>
                <a:chOff x="2046122" y="4301388"/>
                <a:chExt cx="4508355" cy="885712"/>
              </a:xfrm>
            </p:grpSpPr>
            <p:sp>
              <p:nvSpPr>
                <p:cNvPr id="9" name="TextBox 8">
                  <a:extLst>
                    <a:ext uri="{FF2B5EF4-FFF2-40B4-BE49-F238E27FC236}">
                      <a16:creationId xmlns:a16="http://schemas.microsoft.com/office/drawing/2014/main" id="{333A89CD-6FD7-B220-9FC3-5C43393098FC}"/>
                    </a:ext>
                  </a:extLst>
                </p:cNvPr>
                <p:cNvSpPr txBox="1"/>
                <p:nvPr/>
              </p:nvSpPr>
              <p:spPr>
                <a:xfrm>
                  <a:off x="2832100" y="4301388"/>
                  <a:ext cx="3722377" cy="885712"/>
                </a:xfrm>
                <a:prstGeom prst="rect">
                  <a:avLst/>
                </a:prstGeom>
                <a:noFill/>
              </p:spPr>
              <p:txBody>
                <a:bodyPr wrap="square">
                  <a:spAutoFit/>
                </a:bodyPr>
                <a:lstStyle/>
                <a:p>
                  <a:pPr defTabSz="685800">
                    <a:spcAft>
                      <a:spcPts val="450"/>
                    </a:spcAft>
                  </a:pPr>
                  <a:r>
                    <a:rPr lang="en-US" sz="1200" b="1" dirty="0">
                      <a:solidFill>
                        <a:prstClr val="black">
                          <a:lumMod val="75000"/>
                          <a:lumOff val="25000"/>
                        </a:prstClr>
                      </a:solidFill>
                      <a:latin typeface="Montserrat" panose="00000500000000000000" pitchFamily="2" charset="0"/>
                    </a:rPr>
                    <a:t>Evaluation</a:t>
                  </a:r>
                  <a:endParaRPr lang="en-US" sz="1200" dirty="0">
                    <a:solidFill>
                      <a:prstClr val="black">
                        <a:lumMod val="75000"/>
                        <a:lumOff val="25000"/>
                      </a:prstClr>
                    </a:solidFill>
                    <a:latin typeface="Montserrat" panose="00000500000000000000" pitchFamily="2" charset="0"/>
                  </a:endParaRPr>
                </a:p>
                <a:p>
                  <a:pPr defTabSz="685800">
                    <a:spcAft>
                      <a:spcPts val="450"/>
                    </a:spcAft>
                  </a:pPr>
                  <a:r>
                    <a:rPr lang="en-US" sz="1050" dirty="0">
                      <a:solidFill>
                        <a:prstClr val="black">
                          <a:lumMod val="75000"/>
                          <a:lumOff val="25000"/>
                        </a:prstClr>
                      </a:solidFill>
                      <a:latin typeface="Montserrat" panose="00000500000000000000" pitchFamily="2" charset="0"/>
                    </a:rPr>
                    <a:t>Assessing model performance and validity using evaluation techniques.</a:t>
                  </a:r>
                  <a:endParaRPr lang="en-IN" sz="1050" dirty="0">
                    <a:solidFill>
                      <a:prstClr val="black">
                        <a:lumMod val="75000"/>
                        <a:lumOff val="25000"/>
                      </a:prstClr>
                    </a:solidFill>
                    <a:latin typeface="Montserrat" panose="00000500000000000000" pitchFamily="2" charset="0"/>
                  </a:endParaRPr>
                </a:p>
              </p:txBody>
            </p:sp>
            <p:grpSp>
              <p:nvGrpSpPr>
                <p:cNvPr id="34" name="Group 33">
                  <a:extLst>
                    <a:ext uri="{FF2B5EF4-FFF2-40B4-BE49-F238E27FC236}">
                      <a16:creationId xmlns:a16="http://schemas.microsoft.com/office/drawing/2014/main" id="{4BB95B08-37CA-5C69-D3BE-4100F556D623}"/>
                    </a:ext>
                  </a:extLst>
                </p:cNvPr>
                <p:cNvGrpSpPr/>
                <p:nvPr/>
              </p:nvGrpSpPr>
              <p:grpSpPr>
                <a:xfrm>
                  <a:off x="2046122" y="4410807"/>
                  <a:ext cx="606756" cy="606756"/>
                  <a:chOff x="7923461" y="936252"/>
                  <a:chExt cx="1394156" cy="1394156"/>
                </a:xfrm>
              </p:grpSpPr>
              <p:sp>
                <p:nvSpPr>
                  <p:cNvPr id="35" name="Oval 34">
                    <a:extLst>
                      <a:ext uri="{FF2B5EF4-FFF2-40B4-BE49-F238E27FC236}">
                        <a16:creationId xmlns:a16="http://schemas.microsoft.com/office/drawing/2014/main" id="{70BA5A2E-9F2E-8129-AD0F-FC4011E72871}"/>
                      </a:ext>
                    </a:extLst>
                  </p:cNvPr>
                  <p:cNvSpPr/>
                  <p:nvPr/>
                </p:nvSpPr>
                <p:spPr>
                  <a:xfrm>
                    <a:off x="8016896" y="1029687"/>
                    <a:ext cx="1207287" cy="12072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white"/>
                        </a:solidFill>
                        <a:latin typeface="Montserrat" panose="00000500000000000000" pitchFamily="2" charset="0"/>
                      </a:rPr>
                      <a:t>4</a:t>
                    </a:r>
                  </a:p>
                </p:txBody>
              </p:sp>
              <p:sp>
                <p:nvSpPr>
                  <p:cNvPr id="36" name="Circle: Hollow 35">
                    <a:extLst>
                      <a:ext uri="{FF2B5EF4-FFF2-40B4-BE49-F238E27FC236}">
                        <a16:creationId xmlns:a16="http://schemas.microsoft.com/office/drawing/2014/main" id="{5098E225-B148-EC07-DC4A-D2630E539083}"/>
                      </a:ext>
                    </a:extLst>
                  </p:cNvPr>
                  <p:cNvSpPr/>
                  <p:nvPr/>
                </p:nvSpPr>
                <p:spPr>
                  <a:xfrm>
                    <a:off x="7923461" y="936252"/>
                    <a:ext cx="1394156" cy="1394156"/>
                  </a:xfrm>
                  <a:prstGeom prst="donut">
                    <a:avLst>
                      <a:gd name="adj" fmla="val 7609"/>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Aptos" panose="02110004020202020204"/>
                    </a:endParaRPr>
                  </a:p>
                </p:txBody>
              </p:sp>
            </p:grpSp>
          </p:grpSp>
          <p:grpSp>
            <p:nvGrpSpPr>
              <p:cNvPr id="40" name="Group 39">
                <a:extLst>
                  <a:ext uri="{FF2B5EF4-FFF2-40B4-BE49-F238E27FC236}">
                    <a16:creationId xmlns:a16="http://schemas.microsoft.com/office/drawing/2014/main" id="{C40DC447-8527-AADA-7FCC-67AA8147C79D}"/>
                  </a:ext>
                </a:extLst>
              </p:cNvPr>
              <p:cNvGrpSpPr/>
              <p:nvPr/>
            </p:nvGrpSpPr>
            <p:grpSpPr>
              <a:xfrm>
                <a:off x="1576222" y="5734539"/>
                <a:ext cx="4508355" cy="885712"/>
                <a:chOff x="2046122" y="5518639"/>
                <a:chExt cx="4508355" cy="885712"/>
              </a:xfrm>
            </p:grpSpPr>
            <p:sp>
              <p:nvSpPr>
                <p:cNvPr id="11" name="TextBox 10">
                  <a:extLst>
                    <a:ext uri="{FF2B5EF4-FFF2-40B4-BE49-F238E27FC236}">
                      <a16:creationId xmlns:a16="http://schemas.microsoft.com/office/drawing/2014/main" id="{104B4249-B9F1-E4A8-E3D8-603B10C2C2C2}"/>
                    </a:ext>
                  </a:extLst>
                </p:cNvPr>
                <p:cNvSpPr txBox="1"/>
                <p:nvPr/>
              </p:nvSpPr>
              <p:spPr>
                <a:xfrm>
                  <a:off x="2832100" y="5518639"/>
                  <a:ext cx="3722377" cy="885712"/>
                </a:xfrm>
                <a:prstGeom prst="rect">
                  <a:avLst/>
                </a:prstGeom>
                <a:noFill/>
              </p:spPr>
              <p:txBody>
                <a:bodyPr wrap="square">
                  <a:spAutoFit/>
                </a:bodyPr>
                <a:lstStyle/>
                <a:p>
                  <a:pPr defTabSz="685800">
                    <a:spcAft>
                      <a:spcPts val="450"/>
                    </a:spcAft>
                  </a:pPr>
                  <a:r>
                    <a:rPr lang="en-US" sz="1200" b="1" dirty="0">
                      <a:solidFill>
                        <a:prstClr val="black">
                          <a:lumMod val="75000"/>
                          <a:lumOff val="25000"/>
                        </a:prstClr>
                      </a:solidFill>
                      <a:latin typeface="Montserrat" panose="00000500000000000000" pitchFamily="2" charset="0"/>
                    </a:rPr>
                    <a:t>Deployment</a:t>
                  </a:r>
                  <a:endParaRPr lang="en-US" sz="1200" dirty="0">
                    <a:solidFill>
                      <a:prstClr val="black">
                        <a:lumMod val="75000"/>
                        <a:lumOff val="25000"/>
                      </a:prstClr>
                    </a:solidFill>
                    <a:latin typeface="Montserrat" panose="00000500000000000000" pitchFamily="2" charset="0"/>
                  </a:endParaRPr>
                </a:p>
                <a:p>
                  <a:pPr defTabSz="685800">
                    <a:spcAft>
                      <a:spcPts val="450"/>
                    </a:spcAft>
                  </a:pPr>
                  <a:r>
                    <a:rPr lang="en-US" sz="1050" dirty="0">
                      <a:solidFill>
                        <a:prstClr val="black">
                          <a:lumMod val="75000"/>
                          <a:lumOff val="25000"/>
                        </a:prstClr>
                      </a:solidFill>
                      <a:latin typeface="Montserrat" panose="00000500000000000000" pitchFamily="2" charset="0"/>
                    </a:rPr>
                    <a:t>Implementing and integrating models into operational systems for use.</a:t>
                  </a:r>
                  <a:endParaRPr lang="en-IN" sz="1050" dirty="0">
                    <a:solidFill>
                      <a:prstClr val="black">
                        <a:lumMod val="75000"/>
                        <a:lumOff val="25000"/>
                      </a:prstClr>
                    </a:solidFill>
                    <a:latin typeface="Montserrat" panose="00000500000000000000" pitchFamily="2" charset="0"/>
                  </a:endParaRPr>
                </a:p>
              </p:txBody>
            </p:sp>
            <p:grpSp>
              <p:nvGrpSpPr>
                <p:cNvPr id="37" name="Group 36">
                  <a:extLst>
                    <a:ext uri="{FF2B5EF4-FFF2-40B4-BE49-F238E27FC236}">
                      <a16:creationId xmlns:a16="http://schemas.microsoft.com/office/drawing/2014/main" id="{8F60B246-16E6-EA3E-9C4A-BF13F446A45C}"/>
                    </a:ext>
                  </a:extLst>
                </p:cNvPr>
                <p:cNvGrpSpPr/>
                <p:nvPr/>
              </p:nvGrpSpPr>
              <p:grpSpPr>
                <a:xfrm>
                  <a:off x="2046122" y="5628058"/>
                  <a:ext cx="606756" cy="606756"/>
                  <a:chOff x="7923461" y="936252"/>
                  <a:chExt cx="1394156" cy="1394156"/>
                </a:xfrm>
              </p:grpSpPr>
              <p:sp>
                <p:nvSpPr>
                  <p:cNvPr id="38" name="Oval 37">
                    <a:extLst>
                      <a:ext uri="{FF2B5EF4-FFF2-40B4-BE49-F238E27FC236}">
                        <a16:creationId xmlns:a16="http://schemas.microsoft.com/office/drawing/2014/main" id="{E14EA551-8D8A-0B85-C8F8-47B55838E361}"/>
                      </a:ext>
                    </a:extLst>
                  </p:cNvPr>
                  <p:cNvSpPr/>
                  <p:nvPr/>
                </p:nvSpPr>
                <p:spPr>
                  <a:xfrm>
                    <a:off x="8016896" y="1029687"/>
                    <a:ext cx="1207287" cy="120728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b="1" dirty="0">
                        <a:solidFill>
                          <a:prstClr val="white"/>
                        </a:solidFill>
                        <a:latin typeface="Montserrat" panose="00000500000000000000" pitchFamily="2" charset="0"/>
                      </a:rPr>
                      <a:t>5</a:t>
                    </a:r>
                  </a:p>
                </p:txBody>
              </p:sp>
              <p:sp>
                <p:nvSpPr>
                  <p:cNvPr id="39" name="Circle: Hollow 38">
                    <a:extLst>
                      <a:ext uri="{FF2B5EF4-FFF2-40B4-BE49-F238E27FC236}">
                        <a16:creationId xmlns:a16="http://schemas.microsoft.com/office/drawing/2014/main" id="{CD8474C9-52F8-277C-75F5-477D05952AE2}"/>
                      </a:ext>
                    </a:extLst>
                  </p:cNvPr>
                  <p:cNvSpPr/>
                  <p:nvPr/>
                </p:nvSpPr>
                <p:spPr>
                  <a:xfrm>
                    <a:off x="7923461" y="936252"/>
                    <a:ext cx="1394156" cy="1394156"/>
                  </a:xfrm>
                  <a:prstGeom prst="donut">
                    <a:avLst>
                      <a:gd name="adj" fmla="val 7609"/>
                    </a:avLst>
                  </a:prstGeom>
                  <a:solidFill>
                    <a:schemeClr val="bg1"/>
                  </a:solidFill>
                  <a:ln>
                    <a:noFill/>
                  </a:ln>
                  <a:effectLst>
                    <a:outerShdw blurRad="50800" dist="762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black"/>
                      </a:solidFill>
                      <a:latin typeface="Aptos" panose="02110004020202020204"/>
                    </a:endParaRPr>
                  </a:p>
                </p:txBody>
              </p:sp>
            </p:grpSp>
          </p:grpSp>
        </p:grpSp>
      </p:grpSp>
      <p:pic>
        <p:nvPicPr>
          <p:cNvPr id="2" name="Picture 2">
            <a:extLst>
              <a:ext uri="{FF2B5EF4-FFF2-40B4-BE49-F238E27FC236}">
                <a16:creationId xmlns:a16="http://schemas.microsoft.com/office/drawing/2014/main" id="{765A50CD-5DEA-1D04-197B-F178CCA00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0257" y="6166279"/>
            <a:ext cx="2113700" cy="60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657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5EBD7-15CA-0B75-FE42-FC02B92523A3}"/>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377937FC-A77A-C40D-1BE6-AC987DF260C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1B345896-C920-6016-D0CC-5F79AA6C38DF}"/>
              </a:ext>
            </a:extLst>
          </p:cNvPr>
          <p:cNvSpPr/>
          <p:nvPr/>
        </p:nvSpPr>
        <p:spPr>
          <a:xfrm>
            <a:off x="174396" y="172014"/>
            <a:ext cx="8795208"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48AE966C-C74D-B5FE-5844-D06EE04D3806}"/>
              </a:ext>
            </a:extLst>
          </p:cNvPr>
          <p:cNvSpPr txBox="1"/>
          <p:nvPr/>
        </p:nvSpPr>
        <p:spPr>
          <a:xfrm>
            <a:off x="770966" y="316375"/>
            <a:ext cx="7315200" cy="2585323"/>
          </a:xfrm>
          <a:prstGeom prst="rect">
            <a:avLst/>
          </a:prstGeom>
          <a:noFill/>
        </p:spPr>
        <p:txBody>
          <a:bodyPr wrap="square" rtlCol="0">
            <a:spAutoFit/>
          </a:bodyPr>
          <a:lstStyle/>
          <a:p>
            <a:pPr algn="ctr" defTabSz="685800"/>
            <a:r>
              <a:rPr lang="en-IN" b="1" dirty="0">
                <a:solidFill>
                  <a:schemeClr val="bg1"/>
                </a:solidFill>
                <a:latin typeface="+mj-lt"/>
              </a:rPr>
              <a:t>Data Preprocessing</a:t>
            </a:r>
          </a:p>
          <a:p>
            <a:pPr defTabSz="685800"/>
            <a:endParaRPr lang="en-IN" b="1" dirty="0">
              <a:solidFill>
                <a:schemeClr val="bg1"/>
              </a:solidFill>
              <a:latin typeface="+mj-lt"/>
            </a:endParaRPr>
          </a:p>
          <a:p>
            <a:pPr defTabSz="685800"/>
            <a:endParaRPr lang="en-IN" b="1" dirty="0">
              <a:solidFill>
                <a:schemeClr val="bg1"/>
              </a:solidFill>
              <a:latin typeface="+mj-lt"/>
            </a:endParaRPr>
          </a:p>
          <a:p>
            <a:pPr defTabSz="685800"/>
            <a:r>
              <a:rPr lang="en-US" b="0" dirty="0">
                <a:solidFill>
                  <a:schemeClr val="bg1"/>
                </a:solidFill>
                <a:effectLst/>
                <a:latin typeface="+mj-lt"/>
              </a:rPr>
              <a:t>The dataset contains 10,194 sales records from 2020 to 2024 and 19 columns  sourced from Maven Analytics. It includes key details like sales figures, profits, order quantities, product types, delivery methods and factory locations</a:t>
            </a:r>
            <a:r>
              <a:rPr lang="en-US" dirty="0">
                <a:solidFill>
                  <a:schemeClr val="bg1"/>
                </a:solidFill>
                <a:latin typeface="+mj-lt"/>
              </a:rPr>
              <a:t>. </a:t>
            </a:r>
          </a:p>
          <a:p>
            <a:pPr defTabSz="685800"/>
            <a:endParaRPr lang="en-US" dirty="0">
              <a:solidFill>
                <a:schemeClr val="bg1"/>
              </a:solidFill>
              <a:latin typeface="+mj-lt"/>
            </a:endParaRPr>
          </a:p>
          <a:p>
            <a:pPr defTabSz="685800"/>
            <a:r>
              <a:rPr lang="en-US" b="1" dirty="0">
                <a:solidFill>
                  <a:schemeClr val="bg1"/>
                </a:solidFill>
                <a:latin typeface="+mj-lt"/>
              </a:rPr>
              <a:t> </a:t>
            </a:r>
            <a:r>
              <a:rPr lang="en-US" b="1" dirty="0">
                <a:solidFill>
                  <a:schemeClr val="bg1"/>
                </a:solidFill>
                <a:effectLst/>
                <a:latin typeface="+mj-lt"/>
              </a:rPr>
              <a:t>Key Features</a:t>
            </a:r>
            <a:r>
              <a:rPr lang="en-US" b="0" dirty="0">
                <a:solidFill>
                  <a:schemeClr val="bg1"/>
                </a:solidFill>
                <a:effectLst/>
                <a:latin typeface="+mj-lt"/>
              </a:rPr>
              <a:t>: Product category, region, shipping method, unit cost.,</a:t>
            </a:r>
            <a:endParaRPr lang="en-IN" b="1" dirty="0">
              <a:solidFill>
                <a:schemeClr val="bg1"/>
              </a:solidFill>
              <a:latin typeface="+mj-lt"/>
            </a:endParaRPr>
          </a:p>
        </p:txBody>
      </p:sp>
      <p:grpSp>
        <p:nvGrpSpPr>
          <p:cNvPr id="6" name="Group 5">
            <a:extLst>
              <a:ext uri="{FF2B5EF4-FFF2-40B4-BE49-F238E27FC236}">
                <a16:creationId xmlns:a16="http://schemas.microsoft.com/office/drawing/2014/main" id="{EEC5DF18-A4C4-CDEA-9779-7F69B81F57F9}"/>
              </a:ext>
            </a:extLst>
          </p:cNvPr>
          <p:cNvGrpSpPr/>
          <p:nvPr/>
        </p:nvGrpSpPr>
        <p:grpSpPr>
          <a:xfrm>
            <a:off x="1310018" y="3705201"/>
            <a:ext cx="5727275" cy="449563"/>
            <a:chOff x="1534137" y="3354506"/>
            <a:chExt cx="6075728" cy="449563"/>
          </a:xfrm>
        </p:grpSpPr>
        <p:sp>
          <p:nvSpPr>
            <p:cNvPr id="27" name="Arrow: Right 26">
              <a:extLst>
                <a:ext uri="{FF2B5EF4-FFF2-40B4-BE49-F238E27FC236}">
                  <a16:creationId xmlns:a16="http://schemas.microsoft.com/office/drawing/2014/main" id="{732FA942-525D-5C1A-D094-1DE830A1A39D}"/>
                </a:ext>
              </a:extLst>
            </p:cNvPr>
            <p:cNvSpPr/>
            <p:nvPr/>
          </p:nvSpPr>
          <p:spPr>
            <a:xfrm rot="5400000" flipV="1">
              <a:off x="1451375" y="3437268"/>
              <a:ext cx="449561" cy="28403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28" name="Arrow: Right 27">
              <a:extLst>
                <a:ext uri="{FF2B5EF4-FFF2-40B4-BE49-F238E27FC236}">
                  <a16:creationId xmlns:a16="http://schemas.microsoft.com/office/drawing/2014/main" id="{FF0612E9-AD30-671C-8454-C66BF072A338}"/>
                </a:ext>
              </a:extLst>
            </p:cNvPr>
            <p:cNvSpPr/>
            <p:nvPr/>
          </p:nvSpPr>
          <p:spPr>
            <a:xfrm rot="5400000" flipV="1">
              <a:off x="4347220" y="3437269"/>
              <a:ext cx="449561" cy="28403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30" name="Arrow: Right 29">
              <a:extLst>
                <a:ext uri="{FF2B5EF4-FFF2-40B4-BE49-F238E27FC236}">
                  <a16:creationId xmlns:a16="http://schemas.microsoft.com/office/drawing/2014/main" id="{F9B5249C-100D-C3D9-957E-8524A1D6AF93}"/>
                </a:ext>
              </a:extLst>
            </p:cNvPr>
            <p:cNvSpPr/>
            <p:nvPr/>
          </p:nvSpPr>
          <p:spPr>
            <a:xfrm rot="5400000" flipV="1">
              <a:off x="7243066" y="3437270"/>
              <a:ext cx="449561" cy="28403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grpSp>
      <p:pic>
        <p:nvPicPr>
          <p:cNvPr id="3" name="Picture 2">
            <a:extLst>
              <a:ext uri="{FF2B5EF4-FFF2-40B4-BE49-F238E27FC236}">
                <a16:creationId xmlns:a16="http://schemas.microsoft.com/office/drawing/2014/main" id="{55DF024C-7088-8303-F44E-3790B44CCB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9161" y="4229490"/>
            <a:ext cx="8170966" cy="1832793"/>
          </a:xfrm>
          <a:prstGeom prst="rect">
            <a:avLst/>
          </a:prstGeom>
          <a:noFill/>
          <a:ln>
            <a:noFill/>
          </a:ln>
        </p:spPr>
      </p:pic>
    </p:spTree>
    <p:extLst>
      <p:ext uri="{BB962C8B-B14F-4D97-AF65-F5344CB8AC3E}">
        <p14:creationId xmlns:p14="http://schemas.microsoft.com/office/powerpoint/2010/main" val="1772941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A4B50-BF9D-7279-F39A-CBA25B8E115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B9498AA-5C2A-67C5-7241-235F41B04B68}"/>
              </a:ext>
            </a:extLst>
          </p:cNvPr>
          <p:cNvSpPr txBox="1"/>
          <p:nvPr/>
        </p:nvSpPr>
        <p:spPr>
          <a:xfrm>
            <a:off x="0" y="358649"/>
            <a:ext cx="9144000" cy="553998"/>
          </a:xfrm>
          <a:prstGeom prst="rect">
            <a:avLst/>
          </a:prstGeom>
          <a:noFill/>
        </p:spPr>
        <p:txBody>
          <a:bodyPr wrap="square" rtlCol="0">
            <a:spAutoFit/>
          </a:bodyPr>
          <a:lstStyle/>
          <a:p>
            <a:pPr algn="ctr" defTabSz="685800"/>
            <a:r>
              <a:rPr lang="en-IN" sz="3000" b="1" dirty="0">
                <a:solidFill>
                  <a:srgbClr val="002060"/>
                </a:solidFill>
                <a:latin typeface="Montserrat" panose="00000500000000000000" pitchFamily="2" charset="0"/>
              </a:rPr>
              <a:t>Technologies used </a:t>
            </a:r>
          </a:p>
        </p:txBody>
      </p:sp>
      <p:grpSp>
        <p:nvGrpSpPr>
          <p:cNvPr id="27" name="Group 26">
            <a:extLst>
              <a:ext uri="{FF2B5EF4-FFF2-40B4-BE49-F238E27FC236}">
                <a16:creationId xmlns:a16="http://schemas.microsoft.com/office/drawing/2014/main" id="{1725CF52-A761-FAAE-4929-3740B790CAFA}"/>
              </a:ext>
            </a:extLst>
          </p:cNvPr>
          <p:cNvGrpSpPr/>
          <p:nvPr/>
        </p:nvGrpSpPr>
        <p:grpSpPr>
          <a:xfrm>
            <a:off x="71718" y="1568534"/>
            <a:ext cx="8373035" cy="4774919"/>
            <a:chOff x="-15342" y="2074252"/>
            <a:chExt cx="10848598" cy="3321224"/>
          </a:xfrm>
        </p:grpSpPr>
        <p:grpSp>
          <p:nvGrpSpPr>
            <p:cNvPr id="20" name="Group 19">
              <a:extLst>
                <a:ext uri="{FF2B5EF4-FFF2-40B4-BE49-F238E27FC236}">
                  <a16:creationId xmlns:a16="http://schemas.microsoft.com/office/drawing/2014/main" id="{1B35F0E7-2635-16EA-AFE8-81DCD191C1C5}"/>
                </a:ext>
              </a:extLst>
            </p:cNvPr>
            <p:cNvGrpSpPr/>
            <p:nvPr/>
          </p:nvGrpSpPr>
          <p:grpSpPr>
            <a:xfrm>
              <a:off x="-15342" y="3957699"/>
              <a:ext cx="3850855" cy="1437777"/>
              <a:chOff x="-15342" y="3957699"/>
              <a:chExt cx="3850855" cy="1437777"/>
            </a:xfrm>
          </p:grpSpPr>
          <p:sp>
            <p:nvSpPr>
              <p:cNvPr id="16" name="Rectangle: Rounded Corners 15">
                <a:extLst>
                  <a:ext uri="{FF2B5EF4-FFF2-40B4-BE49-F238E27FC236}">
                    <a16:creationId xmlns:a16="http://schemas.microsoft.com/office/drawing/2014/main" id="{5C5E4FD3-EB74-AA39-0233-769F52A98033}"/>
                  </a:ext>
                </a:extLst>
              </p:cNvPr>
              <p:cNvSpPr/>
              <p:nvPr/>
            </p:nvSpPr>
            <p:spPr>
              <a:xfrm>
                <a:off x="-15342" y="3957699"/>
                <a:ext cx="3850855" cy="1437777"/>
              </a:xfrm>
              <a:prstGeom prst="roundRect">
                <a:avLst>
                  <a:gd name="adj" fmla="val 11517"/>
                </a:avLst>
              </a:prstGeom>
              <a:solidFill>
                <a:srgbClr val="002060"/>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schemeClr val="bg1"/>
                  </a:solidFill>
                  <a:latin typeface="Aptos" panose="02110004020202020204"/>
                </a:endParaRPr>
              </a:p>
            </p:txBody>
          </p:sp>
          <p:sp>
            <p:nvSpPr>
              <p:cNvPr id="3" name="TextBox 2">
                <a:extLst>
                  <a:ext uri="{FF2B5EF4-FFF2-40B4-BE49-F238E27FC236}">
                    <a16:creationId xmlns:a16="http://schemas.microsoft.com/office/drawing/2014/main" id="{06ED90DC-1FCA-D3C5-92F7-94958920D65D}"/>
                  </a:ext>
                </a:extLst>
              </p:cNvPr>
              <p:cNvSpPr txBox="1"/>
              <p:nvPr/>
            </p:nvSpPr>
            <p:spPr>
              <a:xfrm>
                <a:off x="132418" y="4115158"/>
                <a:ext cx="3608826" cy="1157793"/>
              </a:xfrm>
              <a:prstGeom prst="rect">
                <a:avLst/>
              </a:prstGeom>
              <a:noFill/>
            </p:spPr>
            <p:txBody>
              <a:bodyPr wrap="square">
                <a:spAutoFit/>
              </a:bodyPr>
              <a:lstStyle/>
              <a:p>
                <a:pPr algn="ctr" defTabSz="685800">
                  <a:spcAft>
                    <a:spcPts val="450"/>
                  </a:spcAft>
                </a:pPr>
                <a:r>
                  <a:rPr lang="en-US" sz="1350" b="1" dirty="0">
                    <a:solidFill>
                      <a:schemeClr val="bg1"/>
                    </a:solidFill>
                    <a:latin typeface="Montserrat" panose="00000500000000000000" pitchFamily="2" charset="0"/>
                  </a:rPr>
                  <a:t>Libraries</a:t>
                </a:r>
              </a:p>
              <a:p>
                <a:pPr algn="ctr" defTabSz="685800">
                  <a:spcAft>
                    <a:spcPts val="450"/>
                  </a:spcAft>
                </a:pPr>
                <a:endParaRPr lang="en-IN" sz="1200" dirty="0">
                  <a:solidFill>
                    <a:schemeClr val="bg1"/>
                  </a:solidFill>
                  <a:latin typeface="Montserrat" panose="00000500000000000000" pitchFamily="2" charset="0"/>
                </a:endParaRPr>
              </a:p>
              <a:p>
                <a:pPr defTabSz="685800">
                  <a:spcAft>
                    <a:spcPts val="450"/>
                  </a:spcAft>
                </a:pPr>
                <a:r>
                  <a:rPr lang="en-US" sz="1200" dirty="0">
                    <a:solidFill>
                      <a:schemeClr val="bg1"/>
                    </a:solidFill>
                    <a:latin typeface="Montserrat" panose="00000500000000000000" pitchFamily="2" charset="0"/>
                  </a:rPr>
                  <a:t>-Data Processing: Pandas, NumPy</a:t>
                </a:r>
              </a:p>
              <a:p>
                <a:pPr defTabSz="685800">
                  <a:spcAft>
                    <a:spcPts val="450"/>
                  </a:spcAft>
                </a:pPr>
                <a:r>
                  <a:rPr lang="en-US" sz="1200" dirty="0">
                    <a:solidFill>
                      <a:schemeClr val="bg1"/>
                    </a:solidFill>
                    <a:latin typeface="Montserrat" panose="00000500000000000000" pitchFamily="2" charset="0"/>
                  </a:rPr>
                  <a:t>-Visualisation: Matplotlib, Seaborn</a:t>
                </a:r>
              </a:p>
              <a:p>
                <a:pPr defTabSz="685800">
                  <a:spcAft>
                    <a:spcPts val="450"/>
                  </a:spcAft>
                </a:pPr>
                <a:r>
                  <a:rPr lang="en-US" sz="1200" dirty="0">
                    <a:solidFill>
                      <a:schemeClr val="bg1"/>
                    </a:solidFill>
                    <a:latin typeface="Montserrat" panose="00000500000000000000" pitchFamily="2" charset="0"/>
                  </a:rPr>
                  <a:t>-ML &amp; Forecasting: Scikit-learn, Stats models (SARIMA)</a:t>
                </a:r>
                <a:endParaRPr lang="en-IN" sz="1200" dirty="0">
                  <a:solidFill>
                    <a:schemeClr val="bg1"/>
                  </a:solidFill>
                  <a:latin typeface="Montserrat" panose="00000500000000000000" pitchFamily="2" charset="0"/>
                </a:endParaRPr>
              </a:p>
            </p:txBody>
          </p:sp>
        </p:grpSp>
        <p:grpSp>
          <p:nvGrpSpPr>
            <p:cNvPr id="21" name="Group 20">
              <a:extLst>
                <a:ext uri="{FF2B5EF4-FFF2-40B4-BE49-F238E27FC236}">
                  <a16:creationId xmlns:a16="http://schemas.microsoft.com/office/drawing/2014/main" id="{21E4C481-6C91-D9C8-9780-CD1C1BAAA9F2}"/>
                </a:ext>
              </a:extLst>
            </p:cNvPr>
            <p:cNvGrpSpPr/>
            <p:nvPr/>
          </p:nvGrpSpPr>
          <p:grpSpPr>
            <a:xfrm>
              <a:off x="5606417" y="2074252"/>
              <a:ext cx="5226839" cy="1883446"/>
              <a:chOff x="5606417" y="2074252"/>
              <a:chExt cx="5226839" cy="1883446"/>
            </a:xfrm>
          </p:grpSpPr>
          <p:sp>
            <p:nvSpPr>
              <p:cNvPr id="17" name="Rectangle: Rounded Corners 16">
                <a:extLst>
                  <a:ext uri="{FF2B5EF4-FFF2-40B4-BE49-F238E27FC236}">
                    <a16:creationId xmlns:a16="http://schemas.microsoft.com/office/drawing/2014/main" id="{7C8830A0-7AE1-24A9-0C01-96F76E139CFA}"/>
                  </a:ext>
                </a:extLst>
              </p:cNvPr>
              <p:cNvSpPr/>
              <p:nvPr/>
            </p:nvSpPr>
            <p:spPr>
              <a:xfrm>
                <a:off x="5606417" y="2074252"/>
                <a:ext cx="5147597" cy="1826990"/>
              </a:xfrm>
              <a:prstGeom prst="roundRect">
                <a:avLst>
                  <a:gd name="adj" fmla="val 11517"/>
                </a:avLst>
              </a:prstGeom>
              <a:solidFill>
                <a:schemeClr val="accent5">
                  <a:lumMod val="50000"/>
                </a:schemeClr>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schemeClr val="bg1"/>
                  </a:solidFill>
                  <a:latin typeface="Aptos" panose="02110004020202020204"/>
                </a:endParaRPr>
              </a:p>
            </p:txBody>
          </p:sp>
          <p:sp>
            <p:nvSpPr>
              <p:cNvPr id="6" name="TextBox 5">
                <a:extLst>
                  <a:ext uri="{FF2B5EF4-FFF2-40B4-BE49-F238E27FC236}">
                    <a16:creationId xmlns:a16="http://schemas.microsoft.com/office/drawing/2014/main" id="{6EB0BC47-A52D-1C11-068E-5C02E31019C6}"/>
                  </a:ext>
                </a:extLst>
              </p:cNvPr>
              <p:cNvSpPr txBox="1"/>
              <p:nvPr/>
            </p:nvSpPr>
            <p:spPr>
              <a:xfrm>
                <a:off x="6024563" y="2252539"/>
                <a:ext cx="4808693" cy="1705159"/>
              </a:xfrm>
              <a:prstGeom prst="rect">
                <a:avLst/>
              </a:prstGeom>
              <a:noFill/>
            </p:spPr>
            <p:txBody>
              <a:bodyPr wrap="square">
                <a:spAutoFit/>
              </a:bodyPr>
              <a:lstStyle/>
              <a:p>
                <a:pPr algn="ctr" defTabSz="685800">
                  <a:spcAft>
                    <a:spcPts val="450"/>
                  </a:spcAft>
                </a:pPr>
                <a:r>
                  <a:rPr lang="en-US" sz="1350" b="1" dirty="0">
                    <a:solidFill>
                      <a:schemeClr val="bg1"/>
                    </a:solidFill>
                    <a:latin typeface="Montserrat" panose="00000500000000000000" pitchFamily="2" charset="0"/>
                  </a:rPr>
                  <a:t>Machine Learning Algorithms</a:t>
                </a:r>
              </a:p>
              <a:p>
                <a:pPr algn="ctr" defTabSz="685800">
                  <a:spcAft>
                    <a:spcPts val="450"/>
                  </a:spcAft>
                </a:pPr>
                <a:endParaRPr lang="en-US" sz="1350" b="1" dirty="0">
                  <a:solidFill>
                    <a:schemeClr val="bg1"/>
                  </a:solidFill>
                  <a:latin typeface="Montserrat" panose="00000500000000000000" pitchFamily="2" charset="0"/>
                </a:endParaRPr>
              </a:p>
              <a:p>
                <a:pPr defTabSz="685800">
                  <a:lnSpc>
                    <a:spcPct val="150000"/>
                  </a:lnSpc>
                  <a:spcAft>
                    <a:spcPts val="450"/>
                  </a:spcAft>
                </a:pPr>
                <a:r>
                  <a:rPr lang="en-US" sz="1100" dirty="0">
                    <a:solidFill>
                      <a:schemeClr val="bg1"/>
                    </a:solidFill>
                    <a:latin typeface="Montserrat" panose="00000500000000000000" pitchFamily="2" charset="0"/>
                  </a:rPr>
                  <a:t>- Linear Regression (Baseline)</a:t>
                </a:r>
              </a:p>
              <a:p>
                <a:pPr defTabSz="685800">
                  <a:lnSpc>
                    <a:spcPct val="150000"/>
                  </a:lnSpc>
                  <a:spcAft>
                    <a:spcPts val="450"/>
                  </a:spcAft>
                </a:pPr>
                <a:r>
                  <a:rPr lang="en-US" sz="1100" dirty="0">
                    <a:solidFill>
                      <a:schemeClr val="bg1"/>
                    </a:solidFill>
                    <a:latin typeface="Montserrat" panose="00000500000000000000" pitchFamily="2" charset="0"/>
                  </a:rPr>
                  <a:t>- Ridge Regression (Improved linear model)</a:t>
                </a:r>
              </a:p>
              <a:p>
                <a:pPr defTabSz="685800">
                  <a:lnSpc>
                    <a:spcPct val="150000"/>
                  </a:lnSpc>
                  <a:spcAft>
                    <a:spcPts val="450"/>
                  </a:spcAft>
                </a:pPr>
                <a:r>
                  <a:rPr lang="en-US" sz="1100" dirty="0">
                    <a:solidFill>
                      <a:schemeClr val="bg1"/>
                    </a:solidFill>
                    <a:latin typeface="Montserrat" panose="00000500000000000000" pitchFamily="2" charset="0"/>
                  </a:rPr>
                  <a:t>- Decision Trees (Non-linear patterns)</a:t>
                </a:r>
              </a:p>
              <a:p>
                <a:pPr defTabSz="685800">
                  <a:lnSpc>
                    <a:spcPct val="150000"/>
                  </a:lnSpc>
                  <a:spcAft>
                    <a:spcPts val="450"/>
                  </a:spcAft>
                </a:pPr>
                <a:r>
                  <a:rPr lang="en-US" sz="1100" dirty="0">
                    <a:solidFill>
                      <a:schemeClr val="bg1"/>
                    </a:solidFill>
                    <a:latin typeface="Montserrat" panose="00000500000000000000" pitchFamily="2" charset="0"/>
                  </a:rPr>
                  <a:t>- Random Forest (Ensemble method)</a:t>
                </a:r>
              </a:p>
              <a:p>
                <a:pPr defTabSz="685800">
                  <a:lnSpc>
                    <a:spcPct val="150000"/>
                  </a:lnSpc>
                  <a:spcAft>
                    <a:spcPts val="450"/>
                  </a:spcAft>
                </a:pPr>
                <a:r>
                  <a:rPr lang="en-US" sz="1100" dirty="0">
                    <a:solidFill>
                      <a:schemeClr val="bg1"/>
                    </a:solidFill>
                    <a:latin typeface="Montserrat" panose="00000500000000000000" pitchFamily="2" charset="0"/>
                  </a:rPr>
                  <a:t>- Gradient Boosting (GBR)  </a:t>
                </a:r>
              </a:p>
              <a:p>
                <a:pPr marL="171450" indent="-171450" defTabSz="685800">
                  <a:lnSpc>
                    <a:spcPct val="150000"/>
                  </a:lnSpc>
                  <a:spcAft>
                    <a:spcPts val="450"/>
                  </a:spcAft>
                  <a:buFontTx/>
                  <a:buChar char="-"/>
                </a:pPr>
                <a:endParaRPr lang="en-IN" sz="1100" dirty="0">
                  <a:solidFill>
                    <a:schemeClr val="bg1"/>
                  </a:solidFill>
                  <a:latin typeface="Montserrat" panose="00000500000000000000" pitchFamily="2" charset="0"/>
                </a:endParaRPr>
              </a:p>
            </p:txBody>
          </p:sp>
        </p:grpSp>
      </p:grpSp>
      <p:sp>
        <p:nvSpPr>
          <p:cNvPr id="14" name="Rectangle: Rounded Corners 13">
            <a:extLst>
              <a:ext uri="{FF2B5EF4-FFF2-40B4-BE49-F238E27FC236}">
                <a16:creationId xmlns:a16="http://schemas.microsoft.com/office/drawing/2014/main" id="{217FBF44-9E4B-7138-CF0C-22FA7CF30555}"/>
              </a:ext>
            </a:extLst>
          </p:cNvPr>
          <p:cNvSpPr/>
          <p:nvPr/>
        </p:nvSpPr>
        <p:spPr>
          <a:xfrm>
            <a:off x="3080217" y="4317526"/>
            <a:ext cx="2789486" cy="2034988"/>
          </a:xfrm>
          <a:prstGeom prst="roundRect">
            <a:avLst>
              <a:gd name="adj" fmla="val 11517"/>
            </a:avLst>
          </a:prstGeom>
          <a:solidFill>
            <a:schemeClr val="accent5">
              <a:lumMod val="50000"/>
            </a:schemeClr>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schemeClr val="bg1"/>
              </a:solidFill>
              <a:latin typeface="Aptos" panose="02110004020202020204"/>
            </a:endParaRPr>
          </a:p>
        </p:txBody>
      </p:sp>
      <p:sp>
        <p:nvSpPr>
          <p:cNvPr id="15" name="Rectangle: Rounded Corners 14">
            <a:extLst>
              <a:ext uri="{FF2B5EF4-FFF2-40B4-BE49-F238E27FC236}">
                <a16:creationId xmlns:a16="http://schemas.microsoft.com/office/drawing/2014/main" id="{0576A926-E697-FAB0-801C-2C59A6D7D48B}"/>
              </a:ext>
            </a:extLst>
          </p:cNvPr>
          <p:cNvSpPr/>
          <p:nvPr/>
        </p:nvSpPr>
        <p:spPr>
          <a:xfrm>
            <a:off x="5906083" y="4247128"/>
            <a:ext cx="3052157" cy="2096324"/>
          </a:xfrm>
          <a:prstGeom prst="roundRect">
            <a:avLst>
              <a:gd name="adj" fmla="val 11517"/>
            </a:avLst>
          </a:prstGeom>
          <a:solidFill>
            <a:srgbClr val="002060"/>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schemeClr val="bg1"/>
              </a:solidFill>
              <a:latin typeface="Aptos" panose="02110004020202020204"/>
            </a:endParaRPr>
          </a:p>
        </p:txBody>
      </p:sp>
      <p:sp>
        <p:nvSpPr>
          <p:cNvPr id="19" name="TextBox 18">
            <a:extLst>
              <a:ext uri="{FF2B5EF4-FFF2-40B4-BE49-F238E27FC236}">
                <a16:creationId xmlns:a16="http://schemas.microsoft.com/office/drawing/2014/main" id="{AF80986E-56CD-BA69-87C4-D3D2054FF1B7}"/>
              </a:ext>
            </a:extLst>
          </p:cNvPr>
          <p:cNvSpPr txBox="1"/>
          <p:nvPr/>
        </p:nvSpPr>
        <p:spPr>
          <a:xfrm>
            <a:off x="6051596" y="4451518"/>
            <a:ext cx="2761129" cy="1366593"/>
          </a:xfrm>
          <a:prstGeom prst="rect">
            <a:avLst/>
          </a:prstGeom>
          <a:noFill/>
        </p:spPr>
        <p:txBody>
          <a:bodyPr wrap="square">
            <a:spAutoFit/>
          </a:bodyPr>
          <a:lstStyle/>
          <a:p>
            <a:pPr algn="ctr" defTabSz="685800">
              <a:spcAft>
                <a:spcPts val="450"/>
              </a:spcAft>
            </a:pPr>
            <a:r>
              <a:rPr lang="en-US" sz="1350" b="1" dirty="0">
                <a:solidFill>
                  <a:schemeClr val="bg1"/>
                </a:solidFill>
                <a:latin typeface="Montserrat" panose="00000500000000000000" pitchFamily="2" charset="0"/>
              </a:rPr>
              <a:t>Hyperparameter Tunning and CV</a:t>
            </a:r>
          </a:p>
          <a:p>
            <a:pPr algn="ctr" defTabSz="685800">
              <a:spcAft>
                <a:spcPts val="450"/>
              </a:spcAft>
            </a:pPr>
            <a:endParaRPr lang="en-US" sz="1350" b="1" dirty="0">
              <a:solidFill>
                <a:schemeClr val="bg1"/>
              </a:solidFill>
              <a:latin typeface="Montserrat" panose="00000500000000000000" pitchFamily="2" charset="0"/>
            </a:endParaRPr>
          </a:p>
          <a:p>
            <a:pPr defTabSz="685800">
              <a:lnSpc>
                <a:spcPct val="150000"/>
              </a:lnSpc>
              <a:spcAft>
                <a:spcPts val="450"/>
              </a:spcAft>
            </a:pPr>
            <a:r>
              <a:rPr lang="en-IN" sz="1200" dirty="0">
                <a:solidFill>
                  <a:schemeClr val="bg1"/>
                </a:solidFill>
                <a:latin typeface="Montserrat" panose="00000500000000000000" pitchFamily="2" charset="0"/>
              </a:rPr>
              <a:t>- GridSearchCV optimized GBR and SARIMA.</a:t>
            </a:r>
          </a:p>
        </p:txBody>
      </p:sp>
      <p:sp>
        <p:nvSpPr>
          <p:cNvPr id="23" name="TextBox 22">
            <a:extLst>
              <a:ext uri="{FF2B5EF4-FFF2-40B4-BE49-F238E27FC236}">
                <a16:creationId xmlns:a16="http://schemas.microsoft.com/office/drawing/2014/main" id="{A9BAE9D1-CC11-D94A-6295-EE75E67DB17E}"/>
              </a:ext>
            </a:extLst>
          </p:cNvPr>
          <p:cNvSpPr txBox="1"/>
          <p:nvPr/>
        </p:nvSpPr>
        <p:spPr>
          <a:xfrm>
            <a:off x="3269207" y="4451518"/>
            <a:ext cx="2411506" cy="1254189"/>
          </a:xfrm>
          <a:prstGeom prst="rect">
            <a:avLst/>
          </a:prstGeom>
          <a:noFill/>
        </p:spPr>
        <p:txBody>
          <a:bodyPr wrap="square">
            <a:spAutoFit/>
          </a:bodyPr>
          <a:lstStyle/>
          <a:p>
            <a:pPr algn="ctr" defTabSz="685800">
              <a:spcAft>
                <a:spcPts val="450"/>
              </a:spcAft>
            </a:pPr>
            <a:r>
              <a:rPr lang="en-US" sz="1350" b="1" dirty="0">
                <a:solidFill>
                  <a:schemeClr val="bg1"/>
                </a:solidFill>
                <a:latin typeface="Montserrat" panose="00000500000000000000" pitchFamily="2" charset="0"/>
              </a:rPr>
              <a:t>Time Series Algorithm</a:t>
            </a:r>
          </a:p>
          <a:p>
            <a:pPr algn="ctr" defTabSz="685800">
              <a:spcAft>
                <a:spcPts val="450"/>
              </a:spcAft>
            </a:pPr>
            <a:endParaRPr lang="en-US" sz="1350" b="1" dirty="0">
              <a:solidFill>
                <a:schemeClr val="bg1"/>
              </a:solidFill>
              <a:latin typeface="Montserrat" panose="00000500000000000000" pitchFamily="2" charset="0"/>
            </a:endParaRPr>
          </a:p>
          <a:p>
            <a:pPr algn="ctr" defTabSz="685800">
              <a:spcAft>
                <a:spcPts val="450"/>
              </a:spcAft>
            </a:pPr>
            <a:r>
              <a:rPr lang="en-IN" sz="1200" dirty="0">
                <a:solidFill>
                  <a:schemeClr val="bg1"/>
                </a:solidFill>
                <a:latin typeface="Montserrat" panose="00000500000000000000" pitchFamily="2" charset="0"/>
              </a:rPr>
              <a:t>- SARIMA tuned for seasonal trends (e.g., holiday spikes).</a:t>
            </a:r>
          </a:p>
          <a:p>
            <a:pPr algn="ctr" defTabSz="685800">
              <a:spcAft>
                <a:spcPts val="450"/>
              </a:spcAft>
            </a:pPr>
            <a:endParaRPr lang="en-IN" sz="1200" dirty="0">
              <a:solidFill>
                <a:schemeClr val="bg1"/>
              </a:solidFill>
              <a:latin typeface="Montserrat" panose="00000500000000000000" pitchFamily="2" charset="0"/>
            </a:endParaRPr>
          </a:p>
        </p:txBody>
      </p:sp>
      <p:pic>
        <p:nvPicPr>
          <p:cNvPr id="24" name="Picture 2">
            <a:extLst>
              <a:ext uri="{FF2B5EF4-FFF2-40B4-BE49-F238E27FC236}">
                <a16:creationId xmlns:a16="http://schemas.microsoft.com/office/drawing/2014/main" id="{02F1892F-847E-3E9D-7CE3-22A068D7FD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9080" y="81649"/>
            <a:ext cx="1944920" cy="553999"/>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Rounded Corners 24">
            <a:extLst>
              <a:ext uri="{FF2B5EF4-FFF2-40B4-BE49-F238E27FC236}">
                <a16:creationId xmlns:a16="http://schemas.microsoft.com/office/drawing/2014/main" id="{D42A867B-D7CE-E766-4E53-21583D27ECF2}"/>
              </a:ext>
            </a:extLst>
          </p:cNvPr>
          <p:cNvSpPr/>
          <p:nvPr/>
        </p:nvSpPr>
        <p:spPr>
          <a:xfrm>
            <a:off x="372427" y="1568534"/>
            <a:ext cx="3972957" cy="2626661"/>
          </a:xfrm>
          <a:prstGeom prst="roundRect">
            <a:avLst>
              <a:gd name="adj" fmla="val 11517"/>
            </a:avLst>
          </a:prstGeom>
          <a:solidFill>
            <a:schemeClr val="accent5">
              <a:lumMod val="50000"/>
            </a:schemeClr>
          </a:solidFill>
          <a:ln>
            <a:noFill/>
          </a:ln>
          <a:effectLst>
            <a:outerShdw blurRad="127000" sx="102000" sy="102000" algn="ctr" rotWithShape="0">
              <a:prstClr val="black">
                <a:alpha val="1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dirty="0">
              <a:solidFill>
                <a:schemeClr val="bg1"/>
              </a:solidFill>
              <a:latin typeface="Aptos" panose="02110004020202020204"/>
            </a:endParaRPr>
          </a:p>
        </p:txBody>
      </p:sp>
      <p:sp>
        <p:nvSpPr>
          <p:cNvPr id="29" name="TextBox 28">
            <a:extLst>
              <a:ext uri="{FF2B5EF4-FFF2-40B4-BE49-F238E27FC236}">
                <a16:creationId xmlns:a16="http://schemas.microsoft.com/office/drawing/2014/main" id="{59334D26-9F8D-9A6F-C983-C2AFFB5A01D3}"/>
              </a:ext>
            </a:extLst>
          </p:cNvPr>
          <p:cNvSpPr txBox="1"/>
          <p:nvPr/>
        </p:nvSpPr>
        <p:spPr>
          <a:xfrm>
            <a:off x="636494" y="1796420"/>
            <a:ext cx="3478306" cy="1897955"/>
          </a:xfrm>
          <a:prstGeom prst="rect">
            <a:avLst/>
          </a:prstGeom>
          <a:noFill/>
        </p:spPr>
        <p:txBody>
          <a:bodyPr wrap="square">
            <a:spAutoFit/>
          </a:bodyPr>
          <a:lstStyle/>
          <a:p>
            <a:pPr algn="ctr" defTabSz="685800">
              <a:spcAft>
                <a:spcPts val="450"/>
              </a:spcAft>
            </a:pPr>
            <a:r>
              <a:rPr lang="en-US" sz="1350" b="1" dirty="0">
                <a:solidFill>
                  <a:schemeClr val="bg1"/>
                </a:solidFill>
                <a:latin typeface="Montserrat" panose="00000500000000000000" pitchFamily="2" charset="0"/>
              </a:rPr>
              <a:t>Hypothesis Testing </a:t>
            </a:r>
          </a:p>
          <a:p>
            <a:pPr algn="ctr" defTabSz="685800">
              <a:spcAft>
                <a:spcPts val="450"/>
              </a:spcAft>
            </a:pPr>
            <a:endParaRPr lang="en-US" sz="1350" b="1" dirty="0">
              <a:solidFill>
                <a:schemeClr val="bg1"/>
              </a:solidFill>
              <a:latin typeface="Montserrat" panose="00000500000000000000" pitchFamily="2" charset="0"/>
            </a:endParaRPr>
          </a:p>
          <a:p>
            <a:r>
              <a:rPr lang="en-US" sz="1400" dirty="0">
                <a:solidFill>
                  <a:schemeClr val="bg1"/>
                </a:solidFill>
              </a:rPr>
              <a:t>H1= Shipping methods impact profitability. Using ANOVA Test. </a:t>
            </a:r>
          </a:p>
          <a:p>
            <a:r>
              <a:rPr lang="en-US" sz="1400" dirty="0">
                <a:solidFill>
                  <a:schemeClr val="bg1"/>
                </a:solidFill>
              </a:rPr>
              <a:t> </a:t>
            </a:r>
          </a:p>
          <a:p>
            <a:r>
              <a:rPr lang="en-US" sz="1400" dirty="0">
                <a:solidFill>
                  <a:schemeClr val="bg1"/>
                </a:solidFill>
              </a:rPr>
              <a:t>H2 = Different product price levels influence profit margins. Using T-test. </a:t>
            </a:r>
          </a:p>
          <a:p>
            <a:pPr algn="ctr" defTabSz="685800">
              <a:spcAft>
                <a:spcPts val="450"/>
              </a:spcAft>
            </a:pPr>
            <a:endParaRPr lang="en-IN" sz="1200"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67430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71C59-0082-8D18-D3D0-15D40384FC2C}"/>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84D485D9-5C09-3C61-BB8A-693E7A52BE7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CE376BD6-A744-2290-395F-9F74E706D128}"/>
              </a:ext>
            </a:extLst>
          </p:cNvPr>
          <p:cNvSpPr/>
          <p:nvPr/>
        </p:nvSpPr>
        <p:spPr>
          <a:xfrm>
            <a:off x="174396" y="172014"/>
            <a:ext cx="8795208"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C15E18DD-DF7B-124A-CA3C-FA4A246BD90F}"/>
              </a:ext>
            </a:extLst>
          </p:cNvPr>
          <p:cNvSpPr txBox="1"/>
          <p:nvPr/>
        </p:nvSpPr>
        <p:spPr>
          <a:xfrm>
            <a:off x="770965" y="316375"/>
            <a:ext cx="7933763" cy="2673617"/>
          </a:xfrm>
          <a:prstGeom prst="rect">
            <a:avLst/>
          </a:prstGeom>
          <a:noFill/>
        </p:spPr>
        <p:txBody>
          <a:bodyPr wrap="square" rtlCol="0">
            <a:spAutoFit/>
          </a:bodyPr>
          <a:lstStyle/>
          <a:p>
            <a:pPr algn="ctr" defTabSz="685800"/>
            <a:r>
              <a:rPr lang="en-IN" sz="3000" b="1" dirty="0">
                <a:solidFill>
                  <a:prstClr val="white"/>
                </a:solidFill>
                <a:latin typeface="Montserrat" panose="00000500000000000000" pitchFamily="2" charset="0"/>
              </a:rPr>
              <a:t>Hypothesis Testing </a:t>
            </a:r>
          </a:p>
          <a:p>
            <a:pPr algn="ctr" defTabSz="685800"/>
            <a:endParaRPr lang="en-IN" sz="3000" b="1" dirty="0">
              <a:solidFill>
                <a:prstClr val="white"/>
              </a:solidFill>
              <a:latin typeface="Montserrat" panose="00000500000000000000" pitchFamily="2" charset="0"/>
            </a:endParaRPr>
          </a:p>
          <a:p>
            <a:pPr algn="ctr" defTabSz="685800"/>
            <a:endParaRPr lang="en-IN" sz="1200" b="1" dirty="0">
              <a:solidFill>
                <a:schemeClr val="bg1"/>
              </a:solidFill>
              <a:latin typeface="Montserrat" panose="00000500000000000000" pitchFamily="2" charset="0"/>
            </a:endParaRPr>
          </a:p>
          <a:p>
            <a:pPr>
              <a:lnSpc>
                <a:spcPct val="107000"/>
              </a:lnSpc>
              <a:spcAft>
                <a:spcPts val="1200"/>
              </a:spcAft>
            </a:pPr>
            <a:r>
              <a:rPr lang="en-US" sz="1800" kern="1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Hypothesis 1: Does the Choice of Shipping Method Affect Profitability?</a:t>
            </a:r>
          </a:p>
          <a:p>
            <a:pPr>
              <a:lnSpc>
                <a:spcPct val="107000"/>
              </a:lnSpc>
              <a:spcAft>
                <a:spcPts val="1200"/>
              </a:spcAft>
            </a:pPr>
            <a:endParaRPr lang="en-US" sz="1800" kern="1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endParaRPr>
          </a:p>
          <a:p>
            <a:pPr>
              <a:lnSpc>
                <a:spcPct val="107000"/>
              </a:lnSpc>
              <a:spcAft>
                <a:spcPts val="1200"/>
              </a:spcAft>
            </a:pPr>
            <a:r>
              <a:rPr lang="en-US" sz="1800" kern="1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 We reject the null hypothesis as there is no clear difference in profit margins between faster and slower shipping methods. </a:t>
            </a:r>
          </a:p>
        </p:txBody>
      </p:sp>
      <p:pic>
        <p:nvPicPr>
          <p:cNvPr id="8" name="Picture 7">
            <a:extLst>
              <a:ext uri="{FF2B5EF4-FFF2-40B4-BE49-F238E27FC236}">
                <a16:creationId xmlns:a16="http://schemas.microsoft.com/office/drawing/2014/main" id="{3B4719C6-8680-F07C-37F5-E88745139E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0107" y="3264858"/>
            <a:ext cx="7049846" cy="3548758"/>
          </a:xfrm>
          <a:prstGeom prst="rect">
            <a:avLst/>
          </a:prstGeom>
          <a:noFill/>
          <a:ln>
            <a:noFill/>
          </a:ln>
        </p:spPr>
      </p:pic>
    </p:spTree>
    <p:extLst>
      <p:ext uri="{BB962C8B-B14F-4D97-AF65-F5344CB8AC3E}">
        <p14:creationId xmlns:p14="http://schemas.microsoft.com/office/powerpoint/2010/main" val="4127903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445EB-E821-0403-13E2-37F176F9091F}"/>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F91076F0-DDA6-C856-9E18-8C289FDC435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DFE50670-6D8A-939E-F1F0-EC0E1C13FDDE}"/>
              </a:ext>
            </a:extLst>
          </p:cNvPr>
          <p:cNvSpPr/>
          <p:nvPr/>
        </p:nvSpPr>
        <p:spPr>
          <a:xfrm>
            <a:off x="174396" y="172014"/>
            <a:ext cx="8795208"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F248E408-B244-5696-E2EA-8C89BAD965E6}"/>
              </a:ext>
            </a:extLst>
          </p:cNvPr>
          <p:cNvSpPr txBox="1"/>
          <p:nvPr/>
        </p:nvSpPr>
        <p:spPr>
          <a:xfrm>
            <a:off x="770965" y="316375"/>
            <a:ext cx="7933763" cy="2723438"/>
          </a:xfrm>
          <a:prstGeom prst="rect">
            <a:avLst/>
          </a:prstGeom>
          <a:noFill/>
        </p:spPr>
        <p:txBody>
          <a:bodyPr wrap="square" rtlCol="0">
            <a:spAutoFit/>
          </a:bodyPr>
          <a:lstStyle/>
          <a:p>
            <a:pPr algn="ctr" defTabSz="685800"/>
            <a:r>
              <a:rPr lang="en-IN" sz="3000" b="1" dirty="0">
                <a:solidFill>
                  <a:schemeClr val="bg1"/>
                </a:solidFill>
                <a:latin typeface="Montserrat" panose="00000500000000000000" pitchFamily="2" charset="0"/>
              </a:rPr>
              <a:t>Hypothesis Testing </a:t>
            </a:r>
          </a:p>
          <a:p>
            <a:pPr algn="ctr" defTabSz="685800"/>
            <a:endParaRPr lang="en-IN" sz="3000" b="1" dirty="0">
              <a:solidFill>
                <a:schemeClr val="bg1"/>
              </a:solidFill>
              <a:latin typeface="Montserrat" panose="00000500000000000000" pitchFamily="2" charset="0"/>
            </a:endParaRPr>
          </a:p>
          <a:p>
            <a:r>
              <a:rPr lang="en-US" sz="1800" kern="100" dirty="0">
                <a:solidFill>
                  <a:schemeClr val="bg1"/>
                </a:solidFill>
                <a:effectLst/>
                <a:latin typeface="Times New Roman" panose="02020603050405020304" pitchFamily="18" charset="0"/>
                <a:ea typeface="DengXian" panose="02010600030101010101" pitchFamily="2" charset="-122"/>
                <a:cs typeface="Arial Unicode MS"/>
              </a:rPr>
              <a:t>Hypothesis 2: </a:t>
            </a:r>
            <a:r>
              <a:rPr lang="en-US" dirty="0">
                <a:solidFill>
                  <a:schemeClr val="bg1"/>
                </a:solidFill>
              </a:rPr>
              <a:t>Does the Candy Distributor Need to Change Prices or Operations Based on Product Costs?</a:t>
            </a:r>
          </a:p>
          <a:p>
            <a:endParaRPr lang="en-US" dirty="0"/>
          </a:p>
          <a:p>
            <a:pPr>
              <a:lnSpc>
                <a:spcPct val="107000"/>
              </a:lnSpc>
              <a:spcAft>
                <a:spcPts val="1200"/>
              </a:spcAft>
            </a:pPr>
            <a:r>
              <a:rPr lang="en-US" sz="1800" kern="100" dirty="0">
                <a:solidFill>
                  <a:schemeClr val="bg1"/>
                </a:solidFill>
                <a:effectLst/>
                <a:latin typeface="Times New Roman" panose="02020603050405020304" pitchFamily="18" charset="0"/>
                <a:ea typeface="DengXian" panose="02010600030101010101" pitchFamily="2" charset="-122"/>
                <a:cs typeface="Arial Unicode MS"/>
              </a:rPr>
              <a:t>The assumption is that there is no difference in profit margins between low-cost and high-cost products but the data showed a clear difference in profit margins between cheaper and more expensive products, so the n</a:t>
            </a:r>
            <a:r>
              <a:rPr lang="en-IE" dirty="0" err="1">
                <a:solidFill>
                  <a:schemeClr val="bg1"/>
                </a:solidFill>
              </a:rPr>
              <a:t>ull</a:t>
            </a:r>
            <a:r>
              <a:rPr lang="en-IE" dirty="0">
                <a:solidFill>
                  <a:schemeClr val="bg1"/>
                </a:solidFill>
              </a:rPr>
              <a:t> hypothesis is rejected.</a:t>
            </a:r>
            <a:endParaRPr lang="en-IE" sz="1800" kern="100" dirty="0">
              <a:solidFill>
                <a:schemeClr val="bg1"/>
              </a:solidFill>
              <a:effectLst/>
              <a:latin typeface="Times New Roman" panose="02020603050405020304" pitchFamily="18" charset="0"/>
              <a:ea typeface="DengXian" panose="02010600030101010101" pitchFamily="2" charset="-122"/>
              <a:cs typeface="Arial Unicode MS"/>
            </a:endParaRPr>
          </a:p>
        </p:txBody>
      </p:sp>
      <p:pic>
        <p:nvPicPr>
          <p:cNvPr id="2" name="Picture 1">
            <a:extLst>
              <a:ext uri="{FF2B5EF4-FFF2-40B4-BE49-F238E27FC236}">
                <a16:creationId xmlns:a16="http://schemas.microsoft.com/office/drawing/2014/main" id="{6BD4432E-83E4-6F58-D3DB-07C493481B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4396" y="3543299"/>
            <a:ext cx="8530332" cy="3143506"/>
          </a:xfrm>
          <a:prstGeom prst="rect">
            <a:avLst/>
          </a:prstGeom>
          <a:noFill/>
          <a:ln>
            <a:noFill/>
          </a:ln>
        </p:spPr>
      </p:pic>
    </p:spTree>
    <p:extLst>
      <p:ext uri="{BB962C8B-B14F-4D97-AF65-F5344CB8AC3E}">
        <p14:creationId xmlns:p14="http://schemas.microsoft.com/office/powerpoint/2010/main" val="3337235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72540-2226-E278-590E-4E54BEAE7DED}"/>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A1071966-D3E5-C902-BBFB-63559CE87B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796909D7-9733-7680-F241-9569D85D3E91}"/>
              </a:ext>
            </a:extLst>
          </p:cNvPr>
          <p:cNvSpPr/>
          <p:nvPr/>
        </p:nvSpPr>
        <p:spPr>
          <a:xfrm>
            <a:off x="174396" y="172014"/>
            <a:ext cx="8795208"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D38F59C6-58B3-19D1-6679-38A5E520E64E}"/>
              </a:ext>
            </a:extLst>
          </p:cNvPr>
          <p:cNvSpPr txBox="1"/>
          <p:nvPr/>
        </p:nvSpPr>
        <p:spPr>
          <a:xfrm>
            <a:off x="770965" y="316375"/>
            <a:ext cx="7933763" cy="2365840"/>
          </a:xfrm>
          <a:prstGeom prst="rect">
            <a:avLst/>
          </a:prstGeom>
          <a:noFill/>
        </p:spPr>
        <p:txBody>
          <a:bodyPr wrap="square" rtlCol="0">
            <a:spAutoFit/>
          </a:bodyPr>
          <a:lstStyle/>
          <a:p>
            <a:pPr algn="ctr" defTabSz="685800"/>
            <a:r>
              <a:rPr lang="en-IN" sz="3000" b="1" dirty="0">
                <a:solidFill>
                  <a:prstClr val="white"/>
                </a:solidFill>
                <a:latin typeface="Montserrat" panose="00000500000000000000" pitchFamily="2" charset="0"/>
              </a:rPr>
              <a:t>Machine Learning Approach</a:t>
            </a:r>
          </a:p>
          <a:p>
            <a:pPr algn="ctr" defTabSz="685800"/>
            <a:endParaRPr lang="en-IN" sz="3000" b="1" dirty="0">
              <a:solidFill>
                <a:prstClr val="white"/>
              </a:solidFill>
              <a:latin typeface="Montserrat" panose="00000500000000000000" pitchFamily="2" charset="0"/>
            </a:endParaRPr>
          </a:p>
          <a:p>
            <a:pPr algn="ctr" defTabSz="685800"/>
            <a:endParaRPr lang="en-IN" sz="1200" b="1" dirty="0">
              <a:solidFill>
                <a:schemeClr val="bg1"/>
              </a:solidFill>
              <a:latin typeface="Montserrat" panose="00000500000000000000" pitchFamily="2" charset="0"/>
            </a:endParaRPr>
          </a:p>
          <a:p>
            <a:pPr>
              <a:lnSpc>
                <a:spcPct val="107000"/>
              </a:lnSpc>
              <a:spcAft>
                <a:spcPts val="1200"/>
              </a:spcAft>
            </a:pPr>
            <a:r>
              <a:rPr lang="en-IE" sz="1800" kern="100" dirty="0">
                <a:solidFill>
                  <a:schemeClr val="bg1"/>
                </a:solidFill>
                <a:effectLst/>
                <a:latin typeface="Times New Roman" panose="02020603050405020304" pitchFamily="18" charset="0"/>
                <a:ea typeface="DengXian" panose="02010600030101010101" pitchFamily="2" charset="-122"/>
                <a:cs typeface="Times New Roman" panose="02020603050405020304" pitchFamily="18" charset="0"/>
              </a:rPr>
              <a:t>Linear and ridge regression are simple and work reasonably but have limits. Decision trees can overfit. Random forests and gradient boosting perform best, with gradient boosting slightly better for practical use due to its strong and stable predictions.</a:t>
            </a:r>
            <a:endParaRPr lang="en-IE" sz="1800" kern="100" dirty="0">
              <a:solidFill>
                <a:schemeClr val="bg1"/>
              </a:solidFill>
              <a:effectLst/>
              <a:latin typeface="Times New Roman" panose="02020603050405020304" pitchFamily="18" charset="0"/>
              <a:ea typeface="DengXian" panose="02010600030101010101" pitchFamily="2" charset="-122"/>
              <a:cs typeface="Arial Unicode MS"/>
            </a:endParaRPr>
          </a:p>
        </p:txBody>
      </p:sp>
      <p:pic>
        <p:nvPicPr>
          <p:cNvPr id="5" name="Picture 4">
            <a:extLst>
              <a:ext uri="{FF2B5EF4-FFF2-40B4-BE49-F238E27FC236}">
                <a16:creationId xmlns:a16="http://schemas.microsoft.com/office/drawing/2014/main" id="{3CBDF8C3-A4EC-ACE5-3650-8ADC4EDC459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010" y="3359913"/>
            <a:ext cx="7279341" cy="3383089"/>
          </a:xfrm>
          <a:prstGeom prst="rect">
            <a:avLst/>
          </a:prstGeom>
          <a:noFill/>
          <a:ln>
            <a:noFill/>
          </a:ln>
        </p:spPr>
      </p:pic>
    </p:spTree>
    <p:extLst>
      <p:ext uri="{BB962C8B-B14F-4D97-AF65-F5344CB8AC3E}">
        <p14:creationId xmlns:p14="http://schemas.microsoft.com/office/powerpoint/2010/main" val="650466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7D8A-A01A-A627-51FF-D82C874F4C68}"/>
            </a:ext>
          </a:extLst>
        </p:cNvPr>
        <p:cNvGrpSpPr/>
        <p:nvPr/>
      </p:nvGrpSpPr>
      <p:grpSpPr>
        <a:xfrm>
          <a:off x="0" y="0"/>
          <a:ext cx="0" cy="0"/>
          <a:chOff x="0" y="0"/>
          <a:chExt cx="0" cy="0"/>
        </a:xfrm>
      </p:grpSpPr>
      <p:pic>
        <p:nvPicPr>
          <p:cNvPr id="32" name="Picture 31" descr="A computer screen with icons&#10;&#10;Description automatically generated">
            <a:extLst>
              <a:ext uri="{FF2B5EF4-FFF2-40B4-BE49-F238E27FC236}">
                <a16:creationId xmlns:a16="http://schemas.microsoft.com/office/drawing/2014/main" id="{4759BF53-C661-29BE-6BBA-43E7DC93DCF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74396" y="172014"/>
            <a:ext cx="8795208" cy="3043539"/>
          </a:xfrm>
          <a:prstGeom prst="rect">
            <a:avLst/>
          </a:prstGeom>
        </p:spPr>
      </p:pic>
      <p:sp>
        <p:nvSpPr>
          <p:cNvPr id="14" name="Rectangle 13">
            <a:extLst>
              <a:ext uri="{FF2B5EF4-FFF2-40B4-BE49-F238E27FC236}">
                <a16:creationId xmlns:a16="http://schemas.microsoft.com/office/drawing/2014/main" id="{80B16A85-D534-03EB-9447-460D7E165B7F}"/>
              </a:ext>
            </a:extLst>
          </p:cNvPr>
          <p:cNvSpPr/>
          <p:nvPr/>
        </p:nvSpPr>
        <p:spPr>
          <a:xfrm>
            <a:off x="174396" y="172014"/>
            <a:ext cx="8795208" cy="3043538"/>
          </a:xfrm>
          <a:prstGeom prst="rect">
            <a:avLst/>
          </a:prstGeom>
          <a:solidFill>
            <a:schemeClr val="tx2">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en-IN" sz="1350">
              <a:solidFill>
                <a:prstClr val="white"/>
              </a:solidFill>
              <a:latin typeface="Aptos" panose="02110004020202020204"/>
            </a:endParaRPr>
          </a:p>
        </p:txBody>
      </p:sp>
      <p:sp>
        <p:nvSpPr>
          <p:cNvPr id="13" name="TextBox 12">
            <a:extLst>
              <a:ext uri="{FF2B5EF4-FFF2-40B4-BE49-F238E27FC236}">
                <a16:creationId xmlns:a16="http://schemas.microsoft.com/office/drawing/2014/main" id="{09212456-7E64-18C9-4B37-F0D52F9E051C}"/>
              </a:ext>
            </a:extLst>
          </p:cNvPr>
          <p:cNvSpPr txBox="1"/>
          <p:nvPr/>
        </p:nvSpPr>
        <p:spPr>
          <a:xfrm>
            <a:off x="295835" y="316375"/>
            <a:ext cx="8579224" cy="4197624"/>
          </a:xfrm>
          <a:prstGeom prst="rect">
            <a:avLst/>
          </a:prstGeom>
          <a:noFill/>
        </p:spPr>
        <p:txBody>
          <a:bodyPr wrap="square" rtlCol="0">
            <a:spAutoFit/>
          </a:bodyPr>
          <a:lstStyle/>
          <a:p>
            <a:pPr algn="ctr" defTabSz="685800"/>
            <a:r>
              <a:rPr lang="en-US" sz="2400" b="1" dirty="0">
                <a:solidFill>
                  <a:prstClr val="white"/>
                </a:solidFill>
                <a:latin typeface="Montserrat" panose="00000500000000000000" pitchFamily="2" charset="0"/>
              </a:rPr>
              <a:t>Hyperparameter Tuning and Cross Validation</a:t>
            </a:r>
          </a:p>
          <a:p>
            <a:pPr algn="ctr" defTabSz="685800"/>
            <a:endParaRPr lang="en-IN" sz="2800" b="1" dirty="0">
              <a:solidFill>
                <a:prstClr val="white"/>
              </a:solidFill>
              <a:latin typeface="Montserrat" panose="00000500000000000000" pitchFamily="2" charset="0"/>
            </a:endParaRPr>
          </a:p>
          <a:p>
            <a:pPr algn="ctr" defTabSz="685800"/>
            <a:endParaRPr lang="en-IN" sz="1200" b="1" dirty="0">
              <a:solidFill>
                <a:schemeClr val="bg1"/>
              </a:solidFill>
              <a:latin typeface="Montserrat" panose="00000500000000000000" pitchFamily="2" charset="0"/>
            </a:endParaRPr>
          </a:p>
          <a:p>
            <a:pPr>
              <a:lnSpc>
                <a:spcPct val="107000"/>
              </a:lnSpc>
              <a:spcAft>
                <a:spcPts val="1200"/>
              </a:spcAft>
            </a:pPr>
            <a:r>
              <a:rPr lang="en-IE" sz="1800" dirty="0">
                <a:solidFill>
                  <a:schemeClr val="bg1"/>
                </a:solidFill>
                <a:effectLst/>
                <a:latin typeface="Times New Roman" panose="02020603050405020304" pitchFamily="18" charset="0"/>
                <a:ea typeface="DengXian" panose="02010600030101010101" pitchFamily="2" charset="-122"/>
              </a:rPr>
              <a:t>The tree-based models  below show better results than the linear models. Because of this, </a:t>
            </a:r>
            <a:r>
              <a:rPr lang="en-IE" dirty="0">
                <a:solidFill>
                  <a:schemeClr val="bg1"/>
                </a:solidFill>
                <a:latin typeface="Times New Roman" panose="02020603050405020304" pitchFamily="18" charset="0"/>
                <a:ea typeface="DengXian" panose="02010600030101010101" pitchFamily="2" charset="-122"/>
              </a:rPr>
              <a:t>I</a:t>
            </a:r>
            <a:r>
              <a:rPr lang="en-IE" sz="1800" dirty="0">
                <a:solidFill>
                  <a:schemeClr val="bg1"/>
                </a:solidFill>
                <a:effectLst/>
                <a:latin typeface="Times New Roman" panose="02020603050405020304" pitchFamily="18" charset="0"/>
                <a:ea typeface="DengXian" panose="02010600030101010101" pitchFamily="2" charset="-122"/>
              </a:rPr>
              <a:t> focused on these tree-based models and used Hyperparameter Tuning  and CV to improve them further. </a:t>
            </a:r>
          </a:p>
          <a:p>
            <a:pPr>
              <a:lnSpc>
                <a:spcPct val="107000"/>
              </a:lnSpc>
              <a:spcAft>
                <a:spcPts val="1200"/>
              </a:spcAft>
            </a:pPr>
            <a:endParaRPr lang="en-IE" dirty="0">
              <a:solidFill>
                <a:schemeClr val="bg1"/>
              </a:solidFill>
              <a:latin typeface="Times New Roman" panose="02020603050405020304" pitchFamily="18" charset="0"/>
              <a:ea typeface="DengXian" panose="02010600030101010101" pitchFamily="2" charset="-122"/>
            </a:endParaRPr>
          </a:p>
          <a:p>
            <a:pPr>
              <a:lnSpc>
                <a:spcPct val="107000"/>
              </a:lnSpc>
              <a:spcAft>
                <a:spcPts val="1200"/>
              </a:spcAft>
            </a:pPr>
            <a:endParaRPr lang="en-IE" sz="1800" dirty="0">
              <a:solidFill>
                <a:schemeClr val="bg1"/>
              </a:solidFill>
              <a:effectLst/>
              <a:latin typeface="Times New Roman" panose="02020603050405020304" pitchFamily="18" charset="0"/>
              <a:ea typeface="DengXian" panose="02010600030101010101" pitchFamily="2" charset="-122"/>
            </a:endParaRPr>
          </a:p>
          <a:p>
            <a:pPr>
              <a:lnSpc>
                <a:spcPct val="107000"/>
              </a:lnSpc>
              <a:spcAft>
                <a:spcPts val="1200"/>
              </a:spcAft>
            </a:pPr>
            <a:endParaRPr lang="en-IE" sz="1800" dirty="0">
              <a:solidFill>
                <a:schemeClr val="bg1"/>
              </a:solidFill>
              <a:effectLst/>
              <a:latin typeface="Times New Roman" panose="02020603050405020304" pitchFamily="18" charset="0"/>
              <a:ea typeface="DengXian" panose="02010600030101010101" pitchFamily="2" charset="-122"/>
            </a:endParaRPr>
          </a:p>
          <a:p>
            <a:pPr>
              <a:lnSpc>
                <a:spcPct val="107000"/>
              </a:lnSpc>
              <a:spcAft>
                <a:spcPts val="1200"/>
              </a:spcAft>
            </a:pPr>
            <a:r>
              <a:rPr lang="en-IE" b="1" dirty="0">
                <a:solidFill>
                  <a:schemeClr val="tx2">
                    <a:lumMod val="90000"/>
                    <a:lumOff val="10000"/>
                  </a:schemeClr>
                </a:solidFill>
                <a:latin typeface="Times New Roman" panose="02020603050405020304" pitchFamily="18" charset="0"/>
                <a:ea typeface="DengXian" panose="02010600030101010101" pitchFamily="2" charset="-122"/>
              </a:rPr>
              <a:t>The results:</a:t>
            </a:r>
            <a:r>
              <a:rPr lang="en-IE" sz="1800" b="1" dirty="0">
                <a:solidFill>
                  <a:schemeClr val="tx2">
                    <a:lumMod val="90000"/>
                    <a:lumOff val="10000"/>
                  </a:schemeClr>
                </a:solidFill>
                <a:effectLst/>
                <a:latin typeface="Times New Roman" panose="02020603050405020304" pitchFamily="18" charset="0"/>
                <a:ea typeface="DengXian" panose="02010600030101010101" pitchFamily="2" charset="-122"/>
              </a:rPr>
              <a:t> </a:t>
            </a:r>
          </a:p>
          <a:p>
            <a:pPr>
              <a:lnSpc>
                <a:spcPct val="107000"/>
              </a:lnSpc>
              <a:spcAft>
                <a:spcPts val="1200"/>
              </a:spcAft>
            </a:pPr>
            <a:endParaRPr lang="en-IE" sz="1800" kern="100" dirty="0">
              <a:solidFill>
                <a:schemeClr val="bg1"/>
              </a:solidFill>
              <a:effectLst/>
              <a:latin typeface="Times New Roman" panose="02020603050405020304" pitchFamily="18" charset="0"/>
              <a:ea typeface="DengXian" panose="02010600030101010101" pitchFamily="2" charset="-122"/>
              <a:cs typeface="Arial Unicode MS"/>
            </a:endParaRPr>
          </a:p>
        </p:txBody>
      </p:sp>
      <p:pic>
        <p:nvPicPr>
          <p:cNvPr id="4" name="Picture 3">
            <a:extLst>
              <a:ext uri="{FF2B5EF4-FFF2-40B4-BE49-F238E27FC236}">
                <a16:creationId xmlns:a16="http://schemas.microsoft.com/office/drawing/2014/main" id="{65F55592-85AB-6AF9-AF37-0D9607F1F7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5835" y="4462180"/>
            <a:ext cx="8148918" cy="1949993"/>
          </a:xfrm>
          <a:prstGeom prst="rect">
            <a:avLst/>
          </a:prstGeom>
          <a:noFill/>
          <a:ln>
            <a:noFill/>
          </a:ln>
        </p:spPr>
      </p:pic>
      <p:pic>
        <p:nvPicPr>
          <p:cNvPr id="5" name="Picture 4">
            <a:extLst>
              <a:ext uri="{FF2B5EF4-FFF2-40B4-BE49-F238E27FC236}">
                <a16:creationId xmlns:a16="http://schemas.microsoft.com/office/drawing/2014/main" id="{A75E86E0-4993-DC01-EBA4-0C20B796B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4630" y="6412173"/>
            <a:ext cx="1380246" cy="3931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730595"/>
      </p:ext>
    </p:extLst>
  </p:cSld>
  <p:clrMapOvr>
    <a:masterClrMapping/>
  </p:clrMapOvr>
</p:sld>
</file>

<file path=ppt/theme/theme1.xml><?xml version="1.0" encoding="utf-8"?>
<a:theme xmlns:a="http://schemas.openxmlformats.org/drawingml/2006/main" name="1_Office Theme">
  <a:themeElements>
    <a:clrScheme name="Custom 976">
      <a:dk1>
        <a:sysClr val="windowText" lastClr="000000"/>
      </a:dk1>
      <a:lt1>
        <a:sysClr val="window" lastClr="FFFFFF"/>
      </a:lt1>
      <a:dk2>
        <a:srgbClr val="002060"/>
      </a:dk2>
      <a:lt2>
        <a:srgbClr val="E7E6E6"/>
      </a:lt2>
      <a:accent1>
        <a:srgbClr val="FF8800"/>
      </a:accent1>
      <a:accent2>
        <a:srgbClr val="BAC117"/>
      </a:accent2>
      <a:accent3>
        <a:srgbClr val="E19B3C"/>
      </a:accent3>
      <a:accent4>
        <a:srgbClr val="E19196"/>
      </a:accent4>
      <a:accent5>
        <a:srgbClr val="82CDD7"/>
      </a:accent5>
      <a:accent6>
        <a:srgbClr val="535E9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240</TotalTime>
  <Words>748</Words>
  <Application>Microsoft Office PowerPoint</Application>
  <PresentationFormat>On-screen Show (4:3)</PresentationFormat>
  <Paragraphs>103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DengXian</vt:lpstr>
      <vt:lpstr>Aptos</vt:lpstr>
      <vt:lpstr>Aptos Display</vt:lpstr>
      <vt:lpstr>Arial</vt:lpstr>
      <vt:lpstr>Montserrat</vt:lpstr>
      <vt:lpstr>Times New Roman</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Santhiya K</dc:creator>
  <cp:lastModifiedBy>Aline Menezes Taylor</cp:lastModifiedBy>
  <cp:revision>12</cp:revision>
  <dcterms:created xsi:type="dcterms:W3CDTF">2024-03-20T10:40:46Z</dcterms:created>
  <dcterms:modified xsi:type="dcterms:W3CDTF">2025-05-23T22:08:17Z</dcterms:modified>
</cp:coreProperties>
</file>