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Roboto Mon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22" Type="http://schemas.openxmlformats.org/officeDocument/2006/relationships/font" Target="fonts/RobotoMono-italic.fntdata"/><Relationship Id="rId21" Type="http://schemas.openxmlformats.org/officeDocument/2006/relationships/font" Target="fonts/RobotoMono-bold.fntdata"/><Relationship Id="rId24" Type="http://schemas.openxmlformats.org/officeDocument/2006/relationships/font" Target="fonts/Merriweather-regular.fntdata"/><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b53b3612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b53b3612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5b53b361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b53b361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b53b361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b53b361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b53b361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b53b361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b53b3612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b53b3612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b53b3612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b53b3612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b53b3612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b53b3612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b53b3612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b53b3612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b53b3612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b53b3612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8" y="519150"/>
            <a:ext cx="8520600" cy="2052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766"/>
              <a:t> </a:t>
            </a:r>
            <a:r>
              <a:rPr lang="en" sz="1877"/>
              <a:t>Strategic Thinking</a:t>
            </a:r>
            <a:r>
              <a:rPr lang="en" sz="1766"/>
              <a:t> CA3 Semester 2 </a:t>
            </a:r>
            <a:r>
              <a:rPr lang="en" sz="1988"/>
              <a:t>Capstone </a:t>
            </a:r>
            <a:r>
              <a:rPr lang="en" sz="1988"/>
              <a:t>Project</a:t>
            </a:r>
            <a:endParaRPr sz="1988"/>
          </a:p>
          <a:p>
            <a:pPr indent="0" lvl="0" marL="0" rtl="0" algn="l">
              <a:lnSpc>
                <a:spcPct val="115000"/>
              </a:lnSpc>
              <a:spcBef>
                <a:spcPts val="1200"/>
              </a:spcBef>
              <a:spcAft>
                <a:spcPts val="0"/>
              </a:spcAft>
              <a:buNone/>
            </a:pPr>
            <a:r>
              <a:t/>
            </a:r>
            <a:endParaRPr sz="1988"/>
          </a:p>
          <a:p>
            <a:pPr indent="0" lvl="0" marL="0" rtl="0" algn="l">
              <a:lnSpc>
                <a:spcPct val="115000"/>
              </a:lnSpc>
              <a:spcBef>
                <a:spcPts val="1200"/>
              </a:spcBef>
              <a:spcAft>
                <a:spcPts val="0"/>
              </a:spcAft>
              <a:buNone/>
            </a:pPr>
            <a:r>
              <a:rPr lang="en" sz="2100"/>
              <a:t>Pizza Sales Data Analysis and Prediction</a:t>
            </a:r>
            <a:endParaRPr sz="2100"/>
          </a:p>
          <a:p>
            <a:pPr indent="0" lvl="0" marL="0" rtl="0" algn="l">
              <a:lnSpc>
                <a:spcPct val="115000"/>
              </a:lnSpc>
              <a:spcBef>
                <a:spcPts val="1200"/>
              </a:spcBef>
              <a:spcAft>
                <a:spcPts val="0"/>
              </a:spcAft>
              <a:buClr>
                <a:schemeClr val="dk1"/>
              </a:buClr>
              <a:buSzPct val="52380"/>
              <a:buFont typeface="Arial"/>
              <a:buNone/>
            </a:pPr>
            <a:r>
              <a:t/>
            </a:r>
            <a:endParaRPr sz="2100"/>
          </a:p>
          <a:p>
            <a:pPr indent="0" lvl="0" marL="0" rtl="0" algn="l">
              <a:lnSpc>
                <a:spcPct val="115000"/>
              </a:lnSpc>
              <a:spcBef>
                <a:spcPts val="1200"/>
              </a:spcBef>
              <a:spcAft>
                <a:spcPts val="0"/>
              </a:spcAft>
              <a:buClr>
                <a:schemeClr val="dk1"/>
              </a:buClr>
              <a:buSzPct val="55307"/>
              <a:buFont typeface="Arial"/>
              <a:buNone/>
            </a:pPr>
            <a:r>
              <a:rPr b="1" lang="en" sz="1988"/>
              <a:t>Presented by:</a:t>
            </a:r>
            <a:r>
              <a:rPr lang="en" sz="1988"/>
              <a:t> Daniela Maftei</a:t>
            </a:r>
            <a:endParaRPr sz="1988"/>
          </a:p>
          <a:p>
            <a:pPr indent="0" lvl="0" marL="0" rtl="0" algn="l">
              <a:lnSpc>
                <a:spcPct val="115000"/>
              </a:lnSpc>
              <a:spcBef>
                <a:spcPts val="1200"/>
              </a:spcBef>
              <a:spcAft>
                <a:spcPts val="0"/>
              </a:spcAft>
              <a:buClr>
                <a:schemeClr val="dk1"/>
              </a:buClr>
              <a:buSzPct val="55307"/>
              <a:buFont typeface="Arial"/>
              <a:buNone/>
            </a:pPr>
            <a:r>
              <a:rPr b="1" lang="en" sz="1988"/>
              <a:t>Date:</a:t>
            </a:r>
            <a:r>
              <a:rPr lang="en" sz="1988"/>
              <a:t> 22 May 2025</a:t>
            </a:r>
            <a:endParaRPr sz="1988"/>
          </a:p>
          <a:p>
            <a:pPr indent="0" lvl="0" marL="0" rtl="0" algn="l">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lang="en"/>
              <a:t>Future Improvements</a:t>
            </a:r>
            <a:endParaRPr/>
          </a:p>
        </p:txBody>
      </p:sp>
      <p:sp>
        <p:nvSpPr>
          <p:cNvPr id="124" name="Google Shape;124;p22"/>
          <p:cNvSpPr txBox="1"/>
          <p:nvPr>
            <p:ph idx="1" type="body"/>
          </p:nvPr>
        </p:nvSpPr>
        <p:spPr>
          <a:xfrm>
            <a:off x="4572000" y="602525"/>
            <a:ext cx="4166400" cy="4098600"/>
          </a:xfrm>
          <a:prstGeom prst="rect">
            <a:avLst/>
          </a:prstGeom>
        </p:spPr>
        <p:txBody>
          <a:bodyPr anchorCtr="0" anchor="t" bIns="91425" lIns="91425" spcFirstLastPara="1" rIns="91425" wrap="square" tIns="91425">
            <a:normAutofit lnSpcReduction="10000"/>
          </a:bodyPr>
          <a:lstStyle/>
          <a:p>
            <a:pPr indent="-330200" lvl="0" marL="457200" rtl="0" algn="l">
              <a:spcBef>
                <a:spcPts val="1200"/>
              </a:spcBef>
              <a:spcAft>
                <a:spcPts val="0"/>
              </a:spcAft>
              <a:buClr>
                <a:schemeClr val="dk1"/>
              </a:buClr>
              <a:buSzPts val="1600"/>
              <a:buChar char="●"/>
            </a:pPr>
            <a:r>
              <a:rPr b="1" lang="en" sz="1600">
                <a:solidFill>
                  <a:schemeClr val="dk1"/>
                </a:solidFill>
              </a:rPr>
              <a:t>External Data Integration:</a:t>
            </a:r>
            <a:r>
              <a:rPr lang="en" sz="1600">
                <a:solidFill>
                  <a:schemeClr val="dk1"/>
                </a:solidFill>
              </a:rPr>
              <a:t> Incorporate external factors (e.g., local events, holidays, promotions, weather).</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Customer Segmentation:</a:t>
            </a:r>
            <a:r>
              <a:rPr lang="en" sz="1600">
                <a:solidFill>
                  <a:schemeClr val="dk1"/>
                </a:solidFill>
              </a:rPr>
              <a:t> Analyze sales patterns by customer groups for personalized marketing strategies.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Advanced Time Series Forecasting:</a:t>
            </a:r>
            <a:r>
              <a:rPr lang="en" sz="1600">
                <a:solidFill>
                  <a:schemeClr val="dk1"/>
                </a:solidFill>
              </a:rPr>
              <a:t> Implement more sophisticated time series models (e.g., ARIMA, Prophet) for more granular future sales prediction.</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Deployment:</a:t>
            </a:r>
            <a:r>
              <a:rPr lang="en" sz="1600">
                <a:solidFill>
                  <a:schemeClr val="dk1"/>
                </a:solidFill>
              </a:rPr>
              <a:t> Develop a real-time prediction system for operational use.</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Strategic Overview &amp; Business Problem</a:t>
            </a:r>
            <a:endParaRPr/>
          </a:p>
        </p:txBody>
      </p:sp>
      <p:sp>
        <p:nvSpPr>
          <p:cNvPr id="70" name="Google Shape;70;p14"/>
          <p:cNvSpPr txBox="1"/>
          <p:nvPr>
            <p:ph idx="1" type="body"/>
          </p:nvPr>
        </p:nvSpPr>
        <p:spPr>
          <a:xfrm>
            <a:off x="4433700" y="69125"/>
            <a:ext cx="45207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rPr>
              <a:t>Background:</a:t>
            </a:r>
            <a:r>
              <a:rPr lang="en" sz="1500">
                <a:solidFill>
                  <a:schemeClr val="dk1"/>
                </a:solidFill>
              </a:rPr>
              <a:t> The highly competitive and dynamic nature of the pizza industry. Importance of data-driven decision-making for growth, efficiency, and customer satisfaction.</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Business Problem:</a:t>
            </a:r>
            <a:r>
              <a:rPr lang="en" sz="1500">
                <a:solidFill>
                  <a:schemeClr val="dk1"/>
                </a:solidFill>
              </a:rPr>
              <a:t> How can we leverage historical pizza sales data to identify key trends, understand customer behavior, and build predictive models to optimize business operations and sales strategies?</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Strategic Importance:</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Revenue Growth:</a:t>
            </a:r>
            <a:r>
              <a:rPr lang="en" sz="1500">
                <a:solidFill>
                  <a:schemeClr val="dk1"/>
                </a:solidFill>
              </a:rPr>
              <a:t> Identify peak periods and popular products to maximize sales.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Operational Efficiency:</a:t>
            </a:r>
            <a:r>
              <a:rPr lang="en" sz="1500">
                <a:solidFill>
                  <a:schemeClr val="dk1"/>
                </a:solidFill>
              </a:rPr>
              <a:t> Optimize inventory, staffing, and delivery routes.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Customer Satisfaction:</a:t>
            </a:r>
            <a:r>
              <a:rPr lang="en" sz="1500">
                <a:solidFill>
                  <a:schemeClr val="dk1"/>
                </a:solidFill>
              </a:rPr>
              <a:t> Tailor offerings and promotions based on preferences.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Competitive Advantage:</a:t>
            </a:r>
            <a:r>
              <a:rPr lang="en" sz="1500">
                <a:solidFill>
                  <a:schemeClr val="dk1"/>
                </a:solidFill>
              </a:rPr>
              <a:t> Gain insights to outperform competitors.</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Methodology</a:t>
            </a:r>
            <a:endParaRPr/>
          </a:p>
        </p:txBody>
      </p:sp>
      <p:sp>
        <p:nvSpPr>
          <p:cNvPr id="76" name="Google Shape;76;p15"/>
          <p:cNvSpPr txBox="1"/>
          <p:nvPr>
            <p:ph idx="1" type="body"/>
          </p:nvPr>
        </p:nvSpPr>
        <p:spPr>
          <a:xfrm>
            <a:off x="4408300" y="282225"/>
            <a:ext cx="4432200" cy="4470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Project Management Methodology:</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Agile (Scrum) Framework:</a:t>
            </a:r>
            <a:r>
              <a:rPr lang="en" sz="1500">
                <a:solidFill>
                  <a:schemeClr val="dk1"/>
                </a:solidFill>
              </a:rPr>
              <a:t> Iterative sprints, daily stand-ups, continuous feedback.</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Benefits:</a:t>
            </a:r>
            <a:r>
              <a:rPr lang="en" sz="1500">
                <a:solidFill>
                  <a:schemeClr val="dk1"/>
                </a:solidFill>
              </a:rPr>
              <a:t> Flexibility, rapid iteration, early value delivery, task prioritization, and progress monitoring.</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Phases:</a:t>
            </a:r>
            <a:r>
              <a:rPr lang="en" sz="1500">
                <a:solidFill>
                  <a:schemeClr val="dk1"/>
                </a:solidFill>
              </a:rPr>
              <a:t> Business Understanding, Data Understanding, Data Preparation, Modeling, Evaluation and Deployment (Conceptual).</a:t>
            </a:r>
            <a:endParaRPr sz="1500">
              <a:solidFill>
                <a:schemeClr val="dk1"/>
              </a:solidFill>
            </a:endParaRPr>
          </a:p>
          <a:p>
            <a:pPr indent="0" lvl="0" marL="0" rtl="0" algn="l">
              <a:spcBef>
                <a:spcPts val="1200"/>
              </a:spcBef>
              <a:spcAft>
                <a:spcPts val="1200"/>
              </a:spcAft>
              <a:buNone/>
            </a:pPr>
            <a:r>
              <a:t/>
            </a:r>
            <a:endParaRPr/>
          </a:p>
        </p:txBody>
      </p:sp>
      <p:pic>
        <p:nvPicPr>
          <p:cNvPr id="77" name="Google Shape;77;p15" title="Scrum Diagram Pizza ppt.JPG"/>
          <p:cNvPicPr preferRelativeResize="0"/>
          <p:nvPr/>
        </p:nvPicPr>
        <p:blipFill>
          <a:blip r:embed="rId3">
            <a:alphaModFix/>
          </a:blip>
          <a:stretch>
            <a:fillRect/>
          </a:stretch>
        </p:blipFill>
        <p:spPr>
          <a:xfrm>
            <a:off x="4947225" y="3009825"/>
            <a:ext cx="3474275" cy="207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Understanding &amp; Initial Observations</a:t>
            </a:r>
            <a:endParaRPr/>
          </a:p>
        </p:txBody>
      </p:sp>
      <p:sp>
        <p:nvSpPr>
          <p:cNvPr id="83" name="Google Shape;83;p16"/>
          <p:cNvSpPr txBox="1"/>
          <p:nvPr>
            <p:ph idx="1" type="body"/>
          </p:nvPr>
        </p:nvSpPr>
        <p:spPr>
          <a:xfrm>
            <a:off x="4471800" y="294925"/>
            <a:ext cx="4445100" cy="46863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b="1" lang="en" sz="1500">
                <a:solidFill>
                  <a:schemeClr val="dk1"/>
                </a:solidFill>
              </a:rPr>
              <a:t>Dataset:</a:t>
            </a:r>
            <a:r>
              <a:rPr lang="en" sz="1400">
                <a:solidFill>
                  <a:schemeClr val="dk1"/>
                </a:solidFill>
              </a:rPr>
              <a:t> </a:t>
            </a:r>
            <a:r>
              <a:rPr lang="en" sz="1400">
                <a:solidFill>
                  <a:srgbClr val="188038"/>
                </a:solidFill>
                <a:latin typeface="Roboto Mono"/>
                <a:ea typeface="Roboto Mono"/>
                <a:cs typeface="Roboto Mono"/>
                <a:sym typeface="Roboto Mono"/>
              </a:rPr>
              <a:t>pizza sales.csv</a:t>
            </a:r>
            <a:r>
              <a:rPr lang="en" sz="1400">
                <a:solidFill>
                  <a:schemeClr val="dk1"/>
                </a:solidFill>
              </a:rPr>
              <a:t> (Source: Kaggle)</a:t>
            </a:r>
            <a:endParaRPr sz="1400">
              <a:solidFill>
                <a:schemeClr val="dk1"/>
              </a:solidFill>
            </a:endParaRPr>
          </a:p>
          <a:p>
            <a:pPr indent="-317500" lvl="0" marL="457200" rtl="0" algn="l">
              <a:spcBef>
                <a:spcPts val="0"/>
              </a:spcBef>
              <a:spcAft>
                <a:spcPts val="0"/>
              </a:spcAft>
              <a:buClr>
                <a:schemeClr val="dk1"/>
              </a:buClr>
              <a:buSzPts val="1400"/>
              <a:buChar char="●"/>
            </a:pPr>
            <a:r>
              <a:rPr b="1" lang="en" sz="1500">
                <a:solidFill>
                  <a:schemeClr val="dk1"/>
                </a:solidFill>
              </a:rPr>
              <a:t>Key Attributes:</a:t>
            </a:r>
            <a:r>
              <a:rPr lang="en" sz="1400">
                <a:solidFill>
                  <a:schemeClr val="dk1"/>
                </a:solidFill>
              </a:rPr>
              <a:t> </a:t>
            </a:r>
            <a:r>
              <a:rPr lang="en" sz="1400">
                <a:solidFill>
                  <a:srgbClr val="188038"/>
                </a:solidFill>
                <a:latin typeface="Roboto Mono"/>
                <a:ea typeface="Roboto Mono"/>
                <a:cs typeface="Roboto Mono"/>
                <a:sym typeface="Roboto Mono"/>
              </a:rPr>
              <a:t>order_details_id</a:t>
            </a:r>
            <a:r>
              <a:rPr lang="en" sz="1400">
                <a:solidFill>
                  <a:schemeClr val="dk1"/>
                </a:solidFill>
              </a:rPr>
              <a:t>, </a:t>
            </a:r>
            <a:r>
              <a:rPr lang="en" sz="1400">
                <a:solidFill>
                  <a:srgbClr val="188038"/>
                </a:solidFill>
                <a:latin typeface="Roboto Mono"/>
                <a:ea typeface="Roboto Mono"/>
                <a:cs typeface="Roboto Mono"/>
                <a:sym typeface="Roboto Mono"/>
              </a:rPr>
              <a:t>order_id</a:t>
            </a:r>
            <a:r>
              <a:rPr lang="en" sz="1400">
                <a:solidFill>
                  <a:schemeClr val="dk1"/>
                </a:solidFill>
              </a:rPr>
              <a:t>, </a:t>
            </a:r>
            <a:r>
              <a:rPr lang="en" sz="1400">
                <a:solidFill>
                  <a:srgbClr val="188038"/>
                </a:solidFill>
                <a:latin typeface="Roboto Mono"/>
                <a:ea typeface="Roboto Mono"/>
                <a:cs typeface="Roboto Mono"/>
                <a:sym typeface="Roboto Mono"/>
              </a:rPr>
              <a:t>pizza_id</a:t>
            </a:r>
            <a:r>
              <a:rPr lang="en" sz="1400">
                <a:solidFill>
                  <a:schemeClr val="dk1"/>
                </a:solidFill>
              </a:rPr>
              <a:t>, </a:t>
            </a:r>
            <a:r>
              <a:rPr lang="en" sz="1400">
                <a:solidFill>
                  <a:srgbClr val="188038"/>
                </a:solidFill>
                <a:latin typeface="Roboto Mono"/>
                <a:ea typeface="Roboto Mono"/>
                <a:cs typeface="Roboto Mono"/>
                <a:sym typeface="Roboto Mono"/>
              </a:rPr>
              <a:t>quantity</a:t>
            </a:r>
            <a:r>
              <a:rPr lang="en" sz="1400">
                <a:solidFill>
                  <a:schemeClr val="dk1"/>
                </a:solidFill>
              </a:rPr>
              <a:t>, </a:t>
            </a:r>
            <a:r>
              <a:rPr lang="en" sz="1400">
                <a:solidFill>
                  <a:srgbClr val="188038"/>
                </a:solidFill>
                <a:latin typeface="Roboto Mono"/>
                <a:ea typeface="Roboto Mono"/>
                <a:cs typeface="Roboto Mono"/>
                <a:sym typeface="Roboto Mono"/>
              </a:rPr>
              <a:t>order_date</a:t>
            </a:r>
            <a:r>
              <a:rPr lang="en" sz="1400">
                <a:solidFill>
                  <a:schemeClr val="dk1"/>
                </a:solidFill>
              </a:rPr>
              <a:t>, </a:t>
            </a:r>
            <a:r>
              <a:rPr lang="en" sz="1400">
                <a:solidFill>
                  <a:srgbClr val="188038"/>
                </a:solidFill>
                <a:latin typeface="Roboto Mono"/>
                <a:ea typeface="Roboto Mono"/>
                <a:cs typeface="Roboto Mono"/>
                <a:sym typeface="Roboto Mono"/>
              </a:rPr>
              <a:t>order_time</a:t>
            </a:r>
            <a:r>
              <a:rPr lang="en" sz="1400">
                <a:solidFill>
                  <a:schemeClr val="dk1"/>
                </a:solidFill>
              </a:rPr>
              <a:t>, </a:t>
            </a:r>
            <a:r>
              <a:rPr lang="en" sz="1400">
                <a:solidFill>
                  <a:srgbClr val="188038"/>
                </a:solidFill>
                <a:latin typeface="Roboto Mono"/>
                <a:ea typeface="Roboto Mono"/>
                <a:cs typeface="Roboto Mono"/>
                <a:sym typeface="Roboto Mono"/>
              </a:rPr>
              <a:t>unit_price</a:t>
            </a:r>
            <a:r>
              <a:rPr lang="en" sz="1400">
                <a:solidFill>
                  <a:schemeClr val="dk1"/>
                </a:solidFill>
              </a:rPr>
              <a:t>, </a:t>
            </a:r>
            <a:r>
              <a:rPr lang="en" sz="1400">
                <a:solidFill>
                  <a:srgbClr val="188038"/>
                </a:solidFill>
                <a:latin typeface="Roboto Mono"/>
                <a:ea typeface="Roboto Mono"/>
                <a:cs typeface="Roboto Mono"/>
                <a:sym typeface="Roboto Mono"/>
              </a:rPr>
              <a:t>total_price</a:t>
            </a:r>
            <a:r>
              <a:rPr lang="en" sz="1400">
                <a:solidFill>
                  <a:schemeClr val="dk1"/>
                </a:solidFill>
              </a:rPr>
              <a:t>, </a:t>
            </a:r>
            <a:r>
              <a:rPr lang="en" sz="1400">
                <a:solidFill>
                  <a:srgbClr val="188038"/>
                </a:solidFill>
                <a:latin typeface="Roboto Mono"/>
                <a:ea typeface="Roboto Mono"/>
                <a:cs typeface="Roboto Mono"/>
                <a:sym typeface="Roboto Mono"/>
              </a:rPr>
              <a:t>pizza_size</a:t>
            </a:r>
            <a:r>
              <a:rPr lang="en" sz="1400">
                <a:solidFill>
                  <a:schemeClr val="dk1"/>
                </a:solidFill>
              </a:rPr>
              <a:t>, </a:t>
            </a:r>
            <a:r>
              <a:rPr lang="en" sz="1400">
                <a:solidFill>
                  <a:srgbClr val="188038"/>
                </a:solidFill>
                <a:latin typeface="Roboto Mono"/>
                <a:ea typeface="Roboto Mono"/>
                <a:cs typeface="Roboto Mono"/>
                <a:sym typeface="Roboto Mono"/>
              </a:rPr>
              <a:t>pizza_category</a:t>
            </a:r>
            <a:r>
              <a:rPr lang="en" sz="1400">
                <a:solidFill>
                  <a:schemeClr val="dk1"/>
                </a:solidFill>
              </a:rPr>
              <a:t>, </a:t>
            </a:r>
            <a:r>
              <a:rPr lang="en" sz="1400">
                <a:solidFill>
                  <a:srgbClr val="188038"/>
                </a:solidFill>
                <a:latin typeface="Roboto Mono"/>
                <a:ea typeface="Roboto Mono"/>
                <a:cs typeface="Roboto Mono"/>
                <a:sym typeface="Roboto Mono"/>
              </a:rPr>
              <a:t>pizza_ingredients</a:t>
            </a:r>
            <a:r>
              <a:rPr lang="en" sz="1400">
                <a:solidFill>
                  <a:schemeClr val="dk1"/>
                </a:solidFill>
              </a:rPr>
              <a:t>, </a:t>
            </a:r>
            <a:r>
              <a:rPr lang="en" sz="1400">
                <a:solidFill>
                  <a:srgbClr val="188038"/>
                </a:solidFill>
                <a:latin typeface="Roboto Mono"/>
                <a:ea typeface="Roboto Mono"/>
                <a:cs typeface="Roboto Mono"/>
                <a:sym typeface="Roboto Mono"/>
              </a:rPr>
              <a:t>pizza_name</a:t>
            </a:r>
            <a:r>
              <a:rPr lang="en" sz="1400">
                <a:solidFill>
                  <a:schemeClr val="dk1"/>
                </a:solidFill>
              </a:rPr>
              <a:t>.</a:t>
            </a:r>
            <a:endParaRPr sz="14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Initial Observations:</a:t>
            </a:r>
            <a:endParaRPr b="1" sz="1500">
              <a:solidFill>
                <a:schemeClr val="dk1"/>
              </a:solidFill>
            </a:endParaRPr>
          </a:p>
          <a:p>
            <a:pPr indent="-336550" lvl="1" marL="914400" rtl="0" algn="l">
              <a:spcBef>
                <a:spcPts val="0"/>
              </a:spcBef>
              <a:spcAft>
                <a:spcPts val="0"/>
              </a:spcAft>
              <a:buClr>
                <a:schemeClr val="dk1"/>
              </a:buClr>
              <a:buSzPts val="1700"/>
              <a:buChar char="○"/>
            </a:pPr>
            <a:r>
              <a:rPr lang="en" sz="1400">
                <a:solidFill>
                  <a:schemeClr val="dk1"/>
                </a:solidFill>
              </a:rPr>
              <a:t>Dataset contains transactional data for individual pizza items.</a:t>
            </a:r>
            <a:endParaRPr sz="1400">
              <a:solidFill>
                <a:schemeClr val="dk1"/>
              </a:solidFill>
            </a:endParaRPr>
          </a:p>
          <a:p>
            <a:pPr indent="-336550" lvl="1" marL="914400" rtl="0" algn="l">
              <a:spcBef>
                <a:spcPts val="0"/>
              </a:spcBef>
              <a:spcAft>
                <a:spcPts val="0"/>
              </a:spcAft>
              <a:buClr>
                <a:schemeClr val="dk1"/>
              </a:buClr>
              <a:buSzPts val="1700"/>
              <a:buChar char="○"/>
            </a:pPr>
            <a:r>
              <a:rPr lang="en" sz="1400">
                <a:solidFill>
                  <a:schemeClr val="dk1"/>
                </a:solidFill>
              </a:rPr>
              <a:t>No immediate missing values identified (after initial imputation).</a:t>
            </a:r>
            <a:endParaRPr sz="1400">
              <a:solidFill>
                <a:schemeClr val="dk1"/>
              </a:solidFill>
            </a:endParaRPr>
          </a:p>
          <a:p>
            <a:pPr indent="-336550" lvl="1" marL="914400" rtl="0" algn="l">
              <a:spcBef>
                <a:spcPts val="0"/>
              </a:spcBef>
              <a:spcAft>
                <a:spcPts val="0"/>
              </a:spcAft>
              <a:buClr>
                <a:schemeClr val="dk1"/>
              </a:buClr>
              <a:buSzPts val="1700"/>
              <a:buChar char="○"/>
            </a:pPr>
            <a:r>
              <a:rPr lang="en" sz="1400">
                <a:solidFill>
                  <a:schemeClr val="dk1"/>
                </a:solidFill>
              </a:rPr>
              <a:t>Date and time fields require proper parsing for temporal analysis.</a:t>
            </a:r>
            <a:endParaRPr sz="1400">
              <a:solidFill>
                <a:schemeClr val="dk1"/>
              </a:solidFill>
            </a:endParaRPr>
          </a:p>
          <a:p>
            <a:pPr indent="-336550" lvl="1" marL="914400" rtl="0" algn="l">
              <a:spcBef>
                <a:spcPts val="0"/>
              </a:spcBef>
              <a:spcAft>
                <a:spcPts val="0"/>
              </a:spcAft>
              <a:buClr>
                <a:schemeClr val="dk1"/>
              </a:buClr>
              <a:buSzPts val="1700"/>
              <a:buChar char="○"/>
            </a:pPr>
            <a:r>
              <a:rPr lang="en" sz="1400">
                <a:solidFill>
                  <a:schemeClr val="dk1"/>
                </a:solidFill>
              </a:rPr>
              <a:t>Categorical features like </a:t>
            </a:r>
            <a:r>
              <a:rPr lang="en" sz="1400">
                <a:solidFill>
                  <a:srgbClr val="188038"/>
                </a:solidFill>
                <a:latin typeface="Roboto Mono"/>
                <a:ea typeface="Roboto Mono"/>
                <a:cs typeface="Roboto Mono"/>
                <a:sym typeface="Roboto Mono"/>
              </a:rPr>
              <a:t>pizza_category</a:t>
            </a:r>
            <a:r>
              <a:rPr lang="en" sz="1400">
                <a:solidFill>
                  <a:schemeClr val="dk1"/>
                </a:solidFill>
              </a:rPr>
              <a:t> and </a:t>
            </a:r>
            <a:r>
              <a:rPr lang="en" sz="1400">
                <a:solidFill>
                  <a:srgbClr val="188038"/>
                </a:solidFill>
                <a:latin typeface="Roboto Mono"/>
                <a:ea typeface="Roboto Mono"/>
                <a:cs typeface="Roboto Mono"/>
                <a:sym typeface="Roboto Mono"/>
              </a:rPr>
              <a:t>pizza_name</a:t>
            </a:r>
            <a:r>
              <a:rPr lang="en" sz="1400">
                <a:solidFill>
                  <a:schemeClr val="dk1"/>
                </a:solidFill>
              </a:rPr>
              <a:t> are key for product analysis.</a:t>
            </a:r>
            <a:endParaRPr sz="1400">
              <a:solidFill>
                <a:schemeClr val="dk1"/>
              </a:solidFill>
            </a:endParaRPr>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Preparation</a:t>
            </a:r>
            <a:endParaRPr/>
          </a:p>
        </p:txBody>
      </p:sp>
      <p:sp>
        <p:nvSpPr>
          <p:cNvPr id="89" name="Google Shape;89;p17"/>
          <p:cNvSpPr txBox="1"/>
          <p:nvPr>
            <p:ph idx="1" type="body"/>
          </p:nvPr>
        </p:nvSpPr>
        <p:spPr>
          <a:xfrm>
            <a:off x="4441475" y="0"/>
            <a:ext cx="4589700" cy="4620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b="1" lang="en" sz="1400">
                <a:solidFill>
                  <a:schemeClr val="dk1"/>
                </a:solidFill>
              </a:rPr>
              <a:t>Data Cleaning:</a:t>
            </a:r>
            <a:endParaRPr b="1" sz="1400">
              <a:solidFill>
                <a:schemeClr val="dk1"/>
              </a:solidFill>
            </a:endParaRPr>
          </a:p>
          <a:p>
            <a:pPr indent="-317500" lvl="0" marL="457200" rtl="0" algn="l">
              <a:lnSpc>
                <a:spcPct val="105000"/>
              </a:lnSpc>
              <a:spcBef>
                <a:spcPts val="1200"/>
              </a:spcBef>
              <a:spcAft>
                <a:spcPts val="0"/>
              </a:spcAft>
              <a:buClr>
                <a:schemeClr val="dk1"/>
              </a:buClr>
              <a:buSzPts val="1400"/>
              <a:buChar char="●"/>
            </a:pPr>
            <a:r>
              <a:rPr lang="en" sz="1400">
                <a:solidFill>
                  <a:schemeClr val="dk1"/>
                </a:solidFill>
              </a:rPr>
              <a:t>Handled missing values (mean imputation for numerical, mode for categorical).</a:t>
            </a:r>
            <a:endParaRPr sz="1400">
              <a:solidFill>
                <a:schemeClr val="dk1"/>
              </a:solidFill>
            </a:endParaRPr>
          </a:p>
          <a:p>
            <a:pPr indent="-317500" lvl="0" marL="457200" rtl="0" algn="l">
              <a:lnSpc>
                <a:spcPct val="105000"/>
              </a:lnSpc>
              <a:spcBef>
                <a:spcPts val="0"/>
              </a:spcBef>
              <a:spcAft>
                <a:spcPts val="0"/>
              </a:spcAft>
              <a:buClr>
                <a:schemeClr val="dk1"/>
              </a:buClr>
              <a:buSzPts val="1400"/>
              <a:buChar char="●"/>
            </a:pPr>
            <a:r>
              <a:rPr lang="en" sz="1400">
                <a:solidFill>
                  <a:schemeClr val="dk1"/>
                </a:solidFill>
              </a:rPr>
              <a:t>Ensured data consistency across columns.</a:t>
            </a:r>
            <a:endParaRPr sz="14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 sz="1400">
                <a:solidFill>
                  <a:schemeClr val="dk1"/>
                </a:solidFill>
              </a:rPr>
              <a:t>Data Transformation:</a:t>
            </a:r>
            <a:endParaRPr b="1" sz="1400">
              <a:solidFill>
                <a:schemeClr val="dk1"/>
              </a:solidFill>
            </a:endParaRPr>
          </a:p>
          <a:p>
            <a:pPr indent="-317500" lvl="0" marL="457200" rtl="0" algn="l">
              <a:lnSpc>
                <a:spcPct val="105000"/>
              </a:lnSpc>
              <a:spcBef>
                <a:spcPts val="1200"/>
              </a:spcBef>
              <a:spcAft>
                <a:spcPts val="0"/>
              </a:spcAft>
              <a:buClr>
                <a:schemeClr val="dk1"/>
              </a:buClr>
              <a:buSzPts val="1400"/>
              <a:buChar char="●"/>
            </a:pPr>
            <a:r>
              <a:rPr lang="en" sz="1400">
                <a:solidFill>
                  <a:schemeClr val="dk1"/>
                </a:solidFill>
              </a:rPr>
              <a:t>Converted </a:t>
            </a:r>
            <a:r>
              <a:rPr lang="en" sz="1400">
                <a:solidFill>
                  <a:srgbClr val="188038"/>
                </a:solidFill>
                <a:latin typeface="Roboto Mono"/>
                <a:ea typeface="Roboto Mono"/>
                <a:cs typeface="Roboto Mono"/>
                <a:sym typeface="Roboto Mono"/>
              </a:rPr>
              <a:t>order_date</a:t>
            </a:r>
            <a:r>
              <a:rPr lang="en" sz="1400">
                <a:solidFill>
                  <a:schemeClr val="dk1"/>
                </a:solidFill>
              </a:rPr>
              <a:t> and </a:t>
            </a:r>
            <a:r>
              <a:rPr lang="en" sz="1400">
                <a:solidFill>
                  <a:srgbClr val="188038"/>
                </a:solidFill>
                <a:latin typeface="Roboto Mono"/>
                <a:ea typeface="Roboto Mono"/>
                <a:cs typeface="Roboto Mono"/>
                <a:sym typeface="Roboto Mono"/>
              </a:rPr>
              <a:t>order_time</a:t>
            </a:r>
            <a:r>
              <a:rPr lang="en" sz="1400">
                <a:solidFill>
                  <a:schemeClr val="dk1"/>
                </a:solidFill>
              </a:rPr>
              <a:t> to appropriate datetime objects.</a:t>
            </a:r>
            <a:endParaRPr sz="1400">
              <a:solidFill>
                <a:schemeClr val="dk1"/>
              </a:solidFill>
            </a:endParaRPr>
          </a:p>
          <a:p>
            <a:pPr indent="-317500" lvl="0" marL="457200" rtl="0" algn="l">
              <a:lnSpc>
                <a:spcPct val="105000"/>
              </a:lnSpc>
              <a:spcBef>
                <a:spcPts val="0"/>
              </a:spcBef>
              <a:spcAft>
                <a:spcPts val="0"/>
              </a:spcAft>
              <a:buClr>
                <a:schemeClr val="dk1"/>
              </a:buClr>
              <a:buSzPts val="1400"/>
              <a:buChar char="●"/>
            </a:pPr>
            <a:r>
              <a:rPr lang="en" sz="1400">
                <a:solidFill>
                  <a:schemeClr val="dk1"/>
                </a:solidFill>
              </a:rPr>
              <a:t>Created new features: </a:t>
            </a:r>
            <a:r>
              <a:rPr lang="en" sz="1400">
                <a:solidFill>
                  <a:srgbClr val="188038"/>
                </a:solidFill>
                <a:latin typeface="Roboto Mono"/>
                <a:ea typeface="Roboto Mono"/>
                <a:cs typeface="Roboto Mono"/>
                <a:sym typeface="Roboto Mono"/>
              </a:rPr>
              <a:t>day_of_week</a:t>
            </a:r>
            <a:r>
              <a:rPr lang="en" sz="1400">
                <a:solidFill>
                  <a:schemeClr val="dk1"/>
                </a:solidFill>
              </a:rPr>
              <a:t>, </a:t>
            </a:r>
            <a:r>
              <a:rPr lang="en" sz="1400">
                <a:solidFill>
                  <a:srgbClr val="188038"/>
                </a:solidFill>
                <a:latin typeface="Roboto Mono"/>
                <a:ea typeface="Roboto Mono"/>
                <a:cs typeface="Roboto Mono"/>
                <a:sym typeface="Roboto Mono"/>
              </a:rPr>
              <a:t>month</a:t>
            </a:r>
            <a:r>
              <a:rPr lang="en" sz="1400">
                <a:solidFill>
                  <a:schemeClr val="dk1"/>
                </a:solidFill>
              </a:rPr>
              <a:t>, and </a:t>
            </a:r>
            <a:r>
              <a:rPr lang="en" sz="1400">
                <a:solidFill>
                  <a:srgbClr val="188038"/>
                </a:solidFill>
                <a:latin typeface="Roboto Mono"/>
                <a:ea typeface="Roboto Mono"/>
                <a:cs typeface="Roboto Mono"/>
                <a:sym typeface="Roboto Mono"/>
              </a:rPr>
              <a:t>hour</a:t>
            </a:r>
            <a:r>
              <a:rPr lang="en" sz="1400">
                <a:solidFill>
                  <a:schemeClr val="dk1"/>
                </a:solidFill>
              </a:rPr>
              <a:t> from </a:t>
            </a:r>
            <a:r>
              <a:rPr lang="en" sz="1400">
                <a:solidFill>
                  <a:srgbClr val="188038"/>
                </a:solidFill>
                <a:latin typeface="Roboto Mono"/>
                <a:ea typeface="Roboto Mono"/>
                <a:cs typeface="Roboto Mono"/>
                <a:sym typeface="Roboto Mono"/>
              </a:rPr>
              <a:t>order_date</a:t>
            </a:r>
            <a:r>
              <a:rPr lang="en" sz="1400">
                <a:solidFill>
                  <a:schemeClr val="dk1"/>
                </a:solidFill>
              </a:rPr>
              <a:t> and </a:t>
            </a:r>
            <a:r>
              <a:rPr lang="en" sz="1400">
                <a:solidFill>
                  <a:srgbClr val="188038"/>
                </a:solidFill>
                <a:latin typeface="Roboto Mono"/>
                <a:ea typeface="Roboto Mono"/>
                <a:cs typeface="Roboto Mono"/>
                <a:sym typeface="Roboto Mono"/>
              </a:rPr>
              <a:t>order_time</a:t>
            </a:r>
            <a:r>
              <a:rPr lang="en" sz="1400">
                <a:solidFill>
                  <a:schemeClr val="dk1"/>
                </a:solidFill>
              </a:rPr>
              <a:t>.</a:t>
            </a:r>
            <a:endParaRPr sz="14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 sz="1400">
                <a:solidFill>
                  <a:schemeClr val="dk1"/>
                </a:solidFill>
              </a:rPr>
              <a:t>Feature Engineering &amp; Encoding:</a:t>
            </a:r>
            <a:endParaRPr b="1" sz="1400">
              <a:solidFill>
                <a:schemeClr val="dk1"/>
              </a:solidFill>
            </a:endParaRPr>
          </a:p>
          <a:p>
            <a:pPr indent="-317500" lvl="0" marL="457200" rtl="0" algn="l">
              <a:lnSpc>
                <a:spcPct val="105000"/>
              </a:lnSpc>
              <a:spcBef>
                <a:spcPts val="1200"/>
              </a:spcBef>
              <a:spcAft>
                <a:spcPts val="0"/>
              </a:spcAft>
              <a:buClr>
                <a:schemeClr val="dk1"/>
              </a:buClr>
              <a:buSzPts val="1400"/>
              <a:buChar char="●"/>
            </a:pPr>
            <a:r>
              <a:rPr lang="en" sz="1400">
                <a:solidFill>
                  <a:schemeClr val="dk1"/>
                </a:solidFill>
              </a:rPr>
              <a:t>One-hot encoded categorical variables (</a:t>
            </a:r>
            <a:r>
              <a:rPr lang="en" sz="1400">
                <a:solidFill>
                  <a:srgbClr val="188038"/>
                </a:solidFill>
                <a:latin typeface="Roboto Mono"/>
                <a:ea typeface="Roboto Mono"/>
                <a:cs typeface="Roboto Mono"/>
                <a:sym typeface="Roboto Mono"/>
              </a:rPr>
              <a:t>pizza_size</a:t>
            </a:r>
            <a:r>
              <a:rPr lang="en" sz="1400">
                <a:solidFill>
                  <a:schemeClr val="dk1"/>
                </a:solidFill>
              </a:rPr>
              <a:t>, </a:t>
            </a:r>
            <a:r>
              <a:rPr lang="en" sz="1400">
                <a:solidFill>
                  <a:srgbClr val="188038"/>
                </a:solidFill>
                <a:latin typeface="Roboto Mono"/>
                <a:ea typeface="Roboto Mono"/>
                <a:cs typeface="Roboto Mono"/>
                <a:sym typeface="Roboto Mono"/>
              </a:rPr>
              <a:t>pizza_category</a:t>
            </a:r>
            <a:r>
              <a:rPr lang="en" sz="1400">
                <a:solidFill>
                  <a:schemeClr val="dk1"/>
                </a:solidFill>
              </a:rPr>
              <a:t>, </a:t>
            </a:r>
            <a:r>
              <a:rPr lang="en" sz="1400">
                <a:solidFill>
                  <a:srgbClr val="188038"/>
                </a:solidFill>
                <a:latin typeface="Roboto Mono"/>
                <a:ea typeface="Roboto Mono"/>
                <a:cs typeface="Roboto Mono"/>
                <a:sym typeface="Roboto Mono"/>
              </a:rPr>
              <a:t>pizza_name</a:t>
            </a:r>
            <a:r>
              <a:rPr lang="en" sz="1400">
                <a:solidFill>
                  <a:schemeClr val="dk1"/>
                </a:solidFill>
              </a:rPr>
              <a:t>, </a:t>
            </a:r>
            <a:r>
              <a:rPr lang="en" sz="1400">
                <a:solidFill>
                  <a:srgbClr val="188038"/>
                </a:solidFill>
                <a:latin typeface="Roboto Mono"/>
                <a:ea typeface="Roboto Mono"/>
                <a:cs typeface="Roboto Mono"/>
                <a:sym typeface="Roboto Mono"/>
              </a:rPr>
              <a:t>day_of_week</a:t>
            </a:r>
            <a:r>
              <a:rPr lang="en" sz="1400">
                <a:solidFill>
                  <a:schemeClr val="dk1"/>
                </a:solidFill>
              </a:rPr>
              <a:t>) to prepare for machine learning.</a:t>
            </a:r>
            <a:endParaRPr sz="14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 sz="1400">
                <a:solidFill>
                  <a:schemeClr val="dk1"/>
                </a:solidFill>
              </a:rPr>
              <a:t>Dropped Columns:</a:t>
            </a:r>
            <a:r>
              <a:rPr lang="en" sz="1400">
                <a:solidFill>
                  <a:schemeClr val="dk1"/>
                </a:solidFill>
              </a:rPr>
              <a:t> Removed original identifiers (</a:t>
            </a:r>
            <a:r>
              <a:rPr lang="en" sz="1400">
                <a:solidFill>
                  <a:srgbClr val="188038"/>
                </a:solidFill>
                <a:latin typeface="Roboto Mono"/>
                <a:ea typeface="Roboto Mono"/>
                <a:cs typeface="Roboto Mono"/>
                <a:sym typeface="Roboto Mono"/>
              </a:rPr>
              <a:t>order_id</a:t>
            </a:r>
            <a:r>
              <a:rPr lang="en" sz="1400">
                <a:solidFill>
                  <a:schemeClr val="dk1"/>
                </a:solidFill>
              </a:rPr>
              <a:t>, </a:t>
            </a:r>
            <a:r>
              <a:rPr lang="en" sz="1400">
                <a:solidFill>
                  <a:srgbClr val="188038"/>
                </a:solidFill>
                <a:latin typeface="Roboto Mono"/>
                <a:ea typeface="Roboto Mono"/>
                <a:cs typeface="Roboto Mono"/>
                <a:sym typeface="Roboto Mono"/>
              </a:rPr>
              <a:t>pizza_id</a:t>
            </a:r>
            <a:r>
              <a:rPr lang="en" sz="1400">
                <a:solidFill>
                  <a:schemeClr val="dk1"/>
                </a:solidFill>
              </a:rPr>
              <a:t>, </a:t>
            </a:r>
            <a:r>
              <a:rPr lang="en" sz="1400">
                <a:solidFill>
                  <a:srgbClr val="188038"/>
                </a:solidFill>
                <a:latin typeface="Roboto Mono"/>
                <a:ea typeface="Roboto Mono"/>
                <a:cs typeface="Roboto Mono"/>
                <a:sym typeface="Roboto Mono"/>
              </a:rPr>
              <a:t>order_time</a:t>
            </a:r>
            <a:r>
              <a:rPr lang="en" sz="1400">
                <a:solidFill>
                  <a:schemeClr val="dk1"/>
                </a:solidFill>
              </a:rPr>
              <a:t>, </a:t>
            </a:r>
            <a:r>
              <a:rPr lang="en" sz="1400">
                <a:solidFill>
                  <a:srgbClr val="188038"/>
                </a:solidFill>
                <a:latin typeface="Roboto Mono"/>
                <a:ea typeface="Roboto Mono"/>
                <a:cs typeface="Roboto Mono"/>
                <a:sym typeface="Roboto Mono"/>
              </a:rPr>
              <a:t>pizza_ingredients</a:t>
            </a:r>
            <a:r>
              <a:rPr lang="en" sz="1400">
                <a:solidFill>
                  <a:schemeClr val="dk1"/>
                </a:solidFill>
              </a:rPr>
              <a:t>) that were not directly used in the final model or were replaced by engineered features.</a:t>
            </a:r>
            <a:endParaRPr sz="1400">
              <a:solidFill>
                <a:schemeClr val="dk1"/>
              </a:solidFill>
            </a:endParaRPr>
          </a:p>
          <a:p>
            <a:pPr indent="0" lvl="0" marL="0" rtl="0" algn="l">
              <a:lnSpc>
                <a:spcPct val="105000"/>
              </a:lnSpc>
              <a:spcBef>
                <a:spcPts val="0"/>
              </a:spcBef>
              <a:spcAft>
                <a:spcPts val="1200"/>
              </a:spcAft>
              <a:buNone/>
            </a:pPr>
            <a:r>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75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Insights</a:t>
            </a:r>
            <a:endParaRPr/>
          </a:p>
        </p:txBody>
      </p:sp>
      <p:sp>
        <p:nvSpPr>
          <p:cNvPr id="95" name="Google Shape;95;p18"/>
          <p:cNvSpPr txBox="1"/>
          <p:nvPr>
            <p:ph idx="1" type="body"/>
          </p:nvPr>
        </p:nvSpPr>
        <p:spPr>
          <a:xfrm>
            <a:off x="4504975" y="373925"/>
            <a:ext cx="4538700" cy="469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b="1" lang="en" sz="1417">
                <a:solidFill>
                  <a:schemeClr val="dk1"/>
                </a:solidFill>
              </a:rPr>
              <a:t>Daily Sales Trend:</a:t>
            </a:r>
            <a:endParaRPr b="1" sz="1417">
              <a:solidFill>
                <a:schemeClr val="dk1"/>
              </a:solidFill>
            </a:endParaRPr>
          </a:p>
          <a:p>
            <a:pPr indent="-318611" lvl="0" marL="457200" rtl="0" algn="l">
              <a:lnSpc>
                <a:spcPct val="95000"/>
              </a:lnSpc>
              <a:spcBef>
                <a:spcPts val="1200"/>
              </a:spcBef>
              <a:spcAft>
                <a:spcPts val="0"/>
              </a:spcAft>
              <a:buClr>
                <a:schemeClr val="dk1"/>
              </a:buClr>
              <a:buSzPts val="1418"/>
              <a:buChar char="●"/>
            </a:pPr>
            <a:r>
              <a:rPr lang="en" sz="1417">
                <a:solidFill>
                  <a:schemeClr val="dk1"/>
                </a:solidFill>
              </a:rPr>
              <a:t>Showed significant sales peaks on weekends, indicating higher demand on Friday and Saturday.</a:t>
            </a:r>
            <a:endParaRPr sz="1417">
              <a:solidFill>
                <a:schemeClr val="dk1"/>
              </a:solidFill>
            </a:endParaRPr>
          </a:p>
          <a:p>
            <a:pPr indent="0" lvl="0" marL="0" rtl="0" algn="l">
              <a:lnSpc>
                <a:spcPct val="95000"/>
              </a:lnSpc>
              <a:spcBef>
                <a:spcPts val="1200"/>
              </a:spcBef>
              <a:spcAft>
                <a:spcPts val="0"/>
              </a:spcAft>
              <a:buSzPts val="1018"/>
              <a:buNone/>
            </a:pPr>
            <a:r>
              <a:rPr b="1" lang="en" sz="1417">
                <a:solidFill>
                  <a:schemeClr val="dk1"/>
                </a:solidFill>
              </a:rPr>
              <a:t>Sales by Pizza Category:</a:t>
            </a:r>
            <a:endParaRPr b="1" sz="1417">
              <a:solidFill>
                <a:schemeClr val="dk1"/>
              </a:solidFill>
            </a:endParaRPr>
          </a:p>
          <a:p>
            <a:pPr indent="-318611" lvl="0" marL="457200" rtl="0" algn="l">
              <a:lnSpc>
                <a:spcPct val="95000"/>
              </a:lnSpc>
              <a:spcBef>
                <a:spcPts val="1200"/>
              </a:spcBef>
              <a:spcAft>
                <a:spcPts val="0"/>
              </a:spcAft>
              <a:buClr>
                <a:schemeClr val="dk1"/>
              </a:buClr>
              <a:buSzPts val="1418"/>
              <a:buChar char="●"/>
            </a:pPr>
            <a:r>
              <a:rPr lang="en" sz="1417">
                <a:solidFill>
                  <a:schemeClr val="dk1"/>
                </a:solidFill>
              </a:rPr>
              <a:t>'Classic' pizzas consistently dominate sales, followed by 'Supreme' and 'Vegetarian'.</a:t>
            </a:r>
            <a:endParaRPr sz="14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417">
                <a:solidFill>
                  <a:schemeClr val="dk1"/>
                </a:solidFill>
              </a:rPr>
              <a:t>Pizza Size Distribution:</a:t>
            </a:r>
            <a:endParaRPr b="1" sz="1417">
              <a:solidFill>
                <a:schemeClr val="dk1"/>
              </a:solidFill>
            </a:endParaRPr>
          </a:p>
          <a:p>
            <a:pPr indent="-318611" lvl="0" marL="457200" rtl="0" algn="l">
              <a:lnSpc>
                <a:spcPct val="95000"/>
              </a:lnSpc>
              <a:spcBef>
                <a:spcPts val="1200"/>
              </a:spcBef>
              <a:spcAft>
                <a:spcPts val="0"/>
              </a:spcAft>
              <a:buClr>
                <a:schemeClr val="dk1"/>
              </a:buClr>
              <a:buSzPts val="1418"/>
              <a:buChar char="●"/>
            </a:pPr>
            <a:r>
              <a:rPr lang="en" sz="1417">
                <a:solidFill>
                  <a:schemeClr val="dk1"/>
                </a:solidFill>
              </a:rPr>
              <a:t>Large and Medium pizzas are the most popular choices, contributing the highest to overall sales volume.</a:t>
            </a:r>
            <a:endParaRPr sz="14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417">
                <a:solidFill>
                  <a:schemeClr val="dk1"/>
                </a:solidFill>
              </a:rPr>
              <a:t>Hourly Sales Trend:</a:t>
            </a:r>
            <a:endParaRPr b="1" sz="1417">
              <a:solidFill>
                <a:schemeClr val="dk1"/>
              </a:solidFill>
            </a:endParaRPr>
          </a:p>
          <a:p>
            <a:pPr indent="-318611" lvl="0" marL="457200" rtl="0" algn="l">
              <a:lnSpc>
                <a:spcPct val="95000"/>
              </a:lnSpc>
              <a:spcBef>
                <a:spcPts val="1200"/>
              </a:spcBef>
              <a:spcAft>
                <a:spcPts val="0"/>
              </a:spcAft>
              <a:buClr>
                <a:schemeClr val="dk1"/>
              </a:buClr>
              <a:buSzPts val="1418"/>
              <a:buChar char="●"/>
            </a:pPr>
            <a:r>
              <a:rPr lang="en" sz="1417">
                <a:solidFill>
                  <a:schemeClr val="dk1"/>
                </a:solidFill>
              </a:rPr>
              <a:t>Peak sales observed at lunchtime around 12 PM and evening (5 PM - 8 PM), suggesting dinner rush.</a:t>
            </a:r>
            <a:endParaRPr sz="1417">
              <a:solidFill>
                <a:schemeClr val="dk1"/>
              </a:solidFill>
            </a:endParaRPr>
          </a:p>
          <a:p>
            <a:pPr indent="0" lvl="0" marL="0" rtl="0" algn="l">
              <a:lnSpc>
                <a:spcPct val="95000"/>
              </a:lnSpc>
              <a:spcBef>
                <a:spcPts val="1200"/>
              </a:spcBef>
              <a:spcAft>
                <a:spcPts val="0"/>
              </a:spcAft>
              <a:buNone/>
            </a:pPr>
            <a:r>
              <a:t/>
            </a:r>
            <a:endParaRPr sz="1317">
              <a:solidFill>
                <a:schemeClr val="dk1"/>
              </a:solidFill>
            </a:endParaRPr>
          </a:p>
          <a:p>
            <a:pPr indent="0" lvl="0" marL="0" rtl="0" algn="l">
              <a:lnSpc>
                <a:spcPct val="95000"/>
              </a:lnSpc>
              <a:spcBef>
                <a:spcPts val="1200"/>
              </a:spcBef>
              <a:spcAft>
                <a:spcPts val="1200"/>
              </a:spcAft>
              <a:buSzPts val="1018"/>
              <a:buNone/>
            </a:pPr>
            <a:r>
              <a:t/>
            </a:r>
            <a:endParaRPr sz="1665"/>
          </a:p>
        </p:txBody>
      </p:sp>
      <p:pic>
        <p:nvPicPr>
          <p:cNvPr id="96" name="Google Shape;96;p18" title="Pizza Size Distribution.JPG"/>
          <p:cNvPicPr preferRelativeResize="0"/>
          <p:nvPr/>
        </p:nvPicPr>
        <p:blipFill>
          <a:blip r:embed="rId3">
            <a:alphaModFix/>
          </a:blip>
          <a:stretch>
            <a:fillRect/>
          </a:stretch>
        </p:blipFill>
        <p:spPr>
          <a:xfrm>
            <a:off x="1" y="1032125"/>
            <a:ext cx="2227925" cy="1952375"/>
          </a:xfrm>
          <a:prstGeom prst="rect">
            <a:avLst/>
          </a:prstGeom>
          <a:noFill/>
          <a:ln>
            <a:noFill/>
          </a:ln>
        </p:spPr>
      </p:pic>
      <p:pic>
        <p:nvPicPr>
          <p:cNvPr id="97" name="Google Shape;97;p18" title="Pizza Category Poster.JPG"/>
          <p:cNvPicPr preferRelativeResize="0"/>
          <p:nvPr/>
        </p:nvPicPr>
        <p:blipFill>
          <a:blip r:embed="rId4">
            <a:alphaModFix/>
          </a:blip>
          <a:stretch>
            <a:fillRect/>
          </a:stretch>
        </p:blipFill>
        <p:spPr>
          <a:xfrm>
            <a:off x="2046100" y="1032125"/>
            <a:ext cx="2311400" cy="1952375"/>
          </a:xfrm>
          <a:prstGeom prst="rect">
            <a:avLst/>
          </a:prstGeom>
          <a:noFill/>
          <a:ln>
            <a:noFill/>
          </a:ln>
        </p:spPr>
      </p:pic>
      <p:pic>
        <p:nvPicPr>
          <p:cNvPr id="98" name="Google Shape;98;p18" title="Hourly Pizza Sales Poster.JPG"/>
          <p:cNvPicPr preferRelativeResize="0"/>
          <p:nvPr/>
        </p:nvPicPr>
        <p:blipFill>
          <a:blip r:embed="rId5">
            <a:alphaModFix/>
          </a:blip>
          <a:stretch>
            <a:fillRect/>
          </a:stretch>
        </p:blipFill>
        <p:spPr>
          <a:xfrm>
            <a:off x="838200" y="3162300"/>
            <a:ext cx="2477900" cy="185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Implementation</a:t>
            </a:r>
            <a:endParaRPr/>
          </a:p>
        </p:txBody>
      </p:sp>
      <p:sp>
        <p:nvSpPr>
          <p:cNvPr id="104" name="Google Shape;104;p19"/>
          <p:cNvSpPr txBox="1"/>
          <p:nvPr>
            <p:ph idx="1" type="body"/>
          </p:nvPr>
        </p:nvSpPr>
        <p:spPr>
          <a:xfrm>
            <a:off x="4441475" y="145325"/>
            <a:ext cx="4627800" cy="4998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b="1" lang="en" sz="1417">
                <a:solidFill>
                  <a:schemeClr val="dk1"/>
                </a:solidFill>
              </a:rPr>
              <a:t>Machine Learning Task:</a:t>
            </a:r>
            <a:r>
              <a:rPr lang="en" sz="1417">
                <a:solidFill>
                  <a:schemeClr val="dk1"/>
                </a:solidFill>
              </a:rPr>
              <a:t> Regression – Predicting </a:t>
            </a:r>
            <a:r>
              <a:rPr lang="en" sz="1417">
                <a:solidFill>
                  <a:srgbClr val="188038"/>
                </a:solidFill>
                <a:latin typeface="Roboto Mono"/>
                <a:ea typeface="Roboto Mono"/>
                <a:cs typeface="Roboto Mono"/>
                <a:sym typeface="Roboto Mono"/>
              </a:rPr>
              <a:t>total_price</a:t>
            </a:r>
            <a:r>
              <a:rPr lang="en" sz="1417">
                <a:solidFill>
                  <a:schemeClr val="dk1"/>
                </a:solidFill>
              </a:rPr>
              <a:t> of pizza orders.</a:t>
            </a:r>
            <a:endParaRPr sz="14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417">
                <a:solidFill>
                  <a:schemeClr val="dk1"/>
                </a:solidFill>
              </a:rPr>
              <a:t>Models Explored:</a:t>
            </a:r>
            <a:endParaRPr b="1" sz="1417">
              <a:solidFill>
                <a:schemeClr val="dk1"/>
              </a:solidFill>
            </a:endParaRPr>
          </a:p>
          <a:p>
            <a:pPr indent="-318611" lvl="0" marL="457200" rtl="0" algn="l">
              <a:lnSpc>
                <a:spcPct val="95000"/>
              </a:lnSpc>
              <a:spcBef>
                <a:spcPts val="1200"/>
              </a:spcBef>
              <a:spcAft>
                <a:spcPts val="0"/>
              </a:spcAft>
              <a:buClr>
                <a:schemeClr val="dk1"/>
              </a:buClr>
              <a:buSzPts val="1418"/>
              <a:buAutoNum type="arabicPeriod"/>
            </a:pPr>
            <a:r>
              <a:rPr b="1" lang="en" sz="1417">
                <a:solidFill>
                  <a:schemeClr val="dk1"/>
                </a:solidFill>
              </a:rPr>
              <a:t>Linear Regression:</a:t>
            </a:r>
            <a:r>
              <a:rPr lang="en" sz="1417">
                <a:solidFill>
                  <a:schemeClr val="dk1"/>
                </a:solidFill>
              </a:rPr>
              <a:t> Simple, interpretable baseline.</a:t>
            </a:r>
            <a:endParaRPr sz="1417">
              <a:solidFill>
                <a:schemeClr val="dk1"/>
              </a:solidFill>
            </a:endParaRPr>
          </a:p>
          <a:p>
            <a:pPr indent="-318611" lvl="0" marL="457200" rtl="0" algn="l">
              <a:lnSpc>
                <a:spcPct val="95000"/>
              </a:lnSpc>
              <a:spcBef>
                <a:spcPts val="0"/>
              </a:spcBef>
              <a:spcAft>
                <a:spcPts val="0"/>
              </a:spcAft>
              <a:buClr>
                <a:schemeClr val="dk1"/>
              </a:buClr>
              <a:buSzPts val="1418"/>
              <a:buAutoNum type="arabicPeriod"/>
            </a:pPr>
            <a:r>
              <a:rPr b="1" lang="en" sz="1417">
                <a:solidFill>
                  <a:schemeClr val="dk1"/>
                </a:solidFill>
              </a:rPr>
              <a:t>Random Forest Regressor:</a:t>
            </a:r>
            <a:r>
              <a:rPr lang="en" sz="1417">
                <a:solidFill>
                  <a:schemeClr val="dk1"/>
                </a:solidFill>
              </a:rPr>
              <a:t> Ensemble method, robust to outliers, captures non-linearities.</a:t>
            </a:r>
            <a:endParaRPr sz="1417">
              <a:solidFill>
                <a:schemeClr val="dk1"/>
              </a:solidFill>
            </a:endParaRPr>
          </a:p>
          <a:p>
            <a:pPr indent="-318611" lvl="0" marL="457200" rtl="0" algn="l">
              <a:lnSpc>
                <a:spcPct val="95000"/>
              </a:lnSpc>
              <a:spcBef>
                <a:spcPts val="0"/>
              </a:spcBef>
              <a:spcAft>
                <a:spcPts val="0"/>
              </a:spcAft>
              <a:buClr>
                <a:schemeClr val="dk1"/>
              </a:buClr>
              <a:buSzPts val="1418"/>
              <a:buAutoNum type="arabicPeriod"/>
            </a:pPr>
            <a:r>
              <a:rPr b="1" lang="en" sz="1417">
                <a:solidFill>
                  <a:schemeClr val="dk1"/>
                </a:solidFill>
              </a:rPr>
              <a:t>Gradient Boosting Regressor:</a:t>
            </a:r>
            <a:r>
              <a:rPr lang="en" sz="1417">
                <a:solidFill>
                  <a:schemeClr val="dk1"/>
                </a:solidFill>
              </a:rPr>
              <a:t> Powerful ensemble method, often high performance.</a:t>
            </a:r>
            <a:endParaRPr sz="14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417">
                <a:solidFill>
                  <a:schemeClr val="dk1"/>
                </a:solidFill>
              </a:rPr>
              <a:t>Performance Metrics:</a:t>
            </a:r>
            <a:endParaRPr b="1" sz="1417">
              <a:solidFill>
                <a:schemeClr val="dk1"/>
              </a:solidFill>
            </a:endParaRPr>
          </a:p>
          <a:p>
            <a:pPr indent="-318611" lvl="0" marL="457200" rtl="0" algn="l">
              <a:lnSpc>
                <a:spcPct val="95000"/>
              </a:lnSpc>
              <a:spcBef>
                <a:spcPts val="1200"/>
              </a:spcBef>
              <a:spcAft>
                <a:spcPts val="0"/>
              </a:spcAft>
              <a:buClr>
                <a:schemeClr val="dk1"/>
              </a:buClr>
              <a:buSzPts val="1418"/>
              <a:buChar char="●"/>
            </a:pPr>
            <a:r>
              <a:rPr b="1" lang="en" sz="1417">
                <a:solidFill>
                  <a:schemeClr val="dk1"/>
                </a:solidFill>
              </a:rPr>
              <a:t>Mean Squared Error (MSE):</a:t>
            </a:r>
            <a:r>
              <a:rPr lang="en" sz="1417">
                <a:solidFill>
                  <a:schemeClr val="dk1"/>
                </a:solidFill>
              </a:rPr>
              <a:t> Average squared difference between predicted and actual values (lower is better).</a:t>
            </a:r>
            <a:endParaRPr sz="1417">
              <a:solidFill>
                <a:schemeClr val="dk1"/>
              </a:solidFill>
            </a:endParaRPr>
          </a:p>
          <a:p>
            <a:pPr indent="-318611" lvl="0" marL="457200" rtl="0" algn="l">
              <a:lnSpc>
                <a:spcPct val="95000"/>
              </a:lnSpc>
              <a:spcBef>
                <a:spcPts val="0"/>
              </a:spcBef>
              <a:spcAft>
                <a:spcPts val="0"/>
              </a:spcAft>
              <a:buClr>
                <a:schemeClr val="dk1"/>
              </a:buClr>
              <a:buSzPts val="1418"/>
              <a:buChar char="●"/>
            </a:pPr>
            <a:r>
              <a:rPr b="1" lang="en" sz="1417">
                <a:solidFill>
                  <a:schemeClr val="dk1"/>
                </a:solidFill>
              </a:rPr>
              <a:t>R-squared (R²):</a:t>
            </a:r>
            <a:r>
              <a:rPr lang="en" sz="1417">
                <a:solidFill>
                  <a:schemeClr val="dk1"/>
                </a:solidFill>
              </a:rPr>
              <a:t> Proportion of variance explained by the model (closer to 1 is better).</a:t>
            </a:r>
            <a:endParaRPr sz="14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417">
                <a:solidFill>
                  <a:schemeClr val="dk1"/>
                </a:solidFill>
              </a:rPr>
              <a:t>Initial Model Results (on validation set):</a:t>
            </a:r>
            <a:endParaRPr b="1" sz="1417">
              <a:solidFill>
                <a:schemeClr val="dk1"/>
              </a:solidFill>
            </a:endParaRPr>
          </a:p>
          <a:p>
            <a:pPr indent="-318611" lvl="0" marL="457200" rtl="0" algn="l">
              <a:lnSpc>
                <a:spcPct val="95000"/>
              </a:lnSpc>
              <a:spcBef>
                <a:spcPts val="1200"/>
              </a:spcBef>
              <a:spcAft>
                <a:spcPts val="0"/>
              </a:spcAft>
              <a:buClr>
                <a:schemeClr val="dk1"/>
              </a:buClr>
              <a:buSzPts val="1418"/>
              <a:buChar char="●"/>
            </a:pPr>
            <a:r>
              <a:rPr lang="en" sz="1417">
                <a:solidFill>
                  <a:schemeClr val="dk1"/>
                </a:solidFill>
              </a:rPr>
              <a:t>Linear Regression: MSE: 0.31, R²: 0.98</a:t>
            </a:r>
            <a:endParaRPr sz="1417">
              <a:solidFill>
                <a:schemeClr val="dk1"/>
              </a:solidFill>
            </a:endParaRPr>
          </a:p>
          <a:p>
            <a:pPr indent="-318611" lvl="0" marL="457200" rtl="0" algn="l">
              <a:lnSpc>
                <a:spcPct val="95000"/>
              </a:lnSpc>
              <a:spcBef>
                <a:spcPts val="0"/>
              </a:spcBef>
              <a:spcAft>
                <a:spcPts val="0"/>
              </a:spcAft>
              <a:buClr>
                <a:schemeClr val="dk1"/>
              </a:buClr>
              <a:buSzPts val="1418"/>
              <a:buChar char="●"/>
            </a:pPr>
            <a:r>
              <a:rPr lang="en" sz="1417">
                <a:solidFill>
                  <a:schemeClr val="dk1"/>
                </a:solidFill>
              </a:rPr>
              <a:t>Random Forest Regressor: MSE: 0.01, R²: 1.00</a:t>
            </a:r>
            <a:endParaRPr sz="1417">
              <a:solidFill>
                <a:schemeClr val="dk1"/>
              </a:solidFill>
            </a:endParaRPr>
          </a:p>
          <a:p>
            <a:pPr indent="-318611" lvl="0" marL="457200" rtl="0" algn="l">
              <a:lnSpc>
                <a:spcPct val="95000"/>
              </a:lnSpc>
              <a:spcBef>
                <a:spcPts val="0"/>
              </a:spcBef>
              <a:spcAft>
                <a:spcPts val="0"/>
              </a:spcAft>
              <a:buClr>
                <a:schemeClr val="dk1"/>
              </a:buClr>
              <a:buSzPts val="1418"/>
              <a:buChar char="●"/>
            </a:pPr>
            <a:r>
              <a:rPr lang="en" sz="1417">
                <a:solidFill>
                  <a:schemeClr val="dk1"/>
                </a:solidFill>
              </a:rPr>
              <a:t>Gradient Boosting Regressor: MSE: 0.00, R²: 1.00</a:t>
            </a:r>
            <a:endParaRPr sz="1417">
              <a:solidFill>
                <a:schemeClr val="dk1"/>
              </a:solidFill>
            </a:endParaRPr>
          </a:p>
          <a:p>
            <a:pPr indent="0" lvl="0" marL="0" rtl="0" algn="l">
              <a:lnSpc>
                <a:spcPct val="95000"/>
              </a:lnSpc>
              <a:spcBef>
                <a:spcPts val="1200"/>
              </a:spcBef>
              <a:spcAft>
                <a:spcPts val="1200"/>
              </a:spcAft>
              <a:buSzPts val="1018"/>
              <a:buNone/>
            </a:pPr>
            <a:r>
              <a:t/>
            </a:r>
            <a:endParaRPr sz="1665"/>
          </a:p>
        </p:txBody>
      </p:sp>
      <p:pic>
        <p:nvPicPr>
          <p:cNvPr id="105" name="Google Shape;105;p19" title="Model comparison.JPG"/>
          <p:cNvPicPr preferRelativeResize="0"/>
          <p:nvPr/>
        </p:nvPicPr>
        <p:blipFill>
          <a:blip r:embed="rId3">
            <a:alphaModFix/>
          </a:blip>
          <a:stretch>
            <a:fillRect/>
          </a:stretch>
        </p:blipFill>
        <p:spPr>
          <a:xfrm>
            <a:off x="311725" y="1579172"/>
            <a:ext cx="3706499" cy="21306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Tuned Model Performance &amp; Feature Importance</a:t>
            </a:r>
            <a:endParaRPr/>
          </a:p>
        </p:txBody>
      </p:sp>
      <p:sp>
        <p:nvSpPr>
          <p:cNvPr id="111" name="Google Shape;111;p20"/>
          <p:cNvSpPr txBox="1"/>
          <p:nvPr>
            <p:ph idx="1" type="body"/>
          </p:nvPr>
        </p:nvSpPr>
        <p:spPr>
          <a:xfrm>
            <a:off x="4281300" y="114225"/>
            <a:ext cx="4940400" cy="5029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b="1" lang="en" sz="1335">
                <a:solidFill>
                  <a:schemeClr val="dk1"/>
                </a:solidFill>
              </a:rPr>
              <a:t>Hyperparameter Tuning (Gradient Boosting Regressor):</a:t>
            </a:r>
            <a:endParaRPr b="1" sz="1335">
              <a:solidFill>
                <a:schemeClr val="dk1"/>
              </a:solidFill>
            </a:endParaRPr>
          </a:p>
          <a:p>
            <a:pPr indent="-313372" lvl="0" marL="457200" rtl="0" algn="l">
              <a:lnSpc>
                <a:spcPct val="95000"/>
              </a:lnSpc>
              <a:spcBef>
                <a:spcPts val="1200"/>
              </a:spcBef>
              <a:spcAft>
                <a:spcPts val="0"/>
              </a:spcAft>
              <a:buClr>
                <a:schemeClr val="dk1"/>
              </a:buClr>
              <a:buSzPts val="1335"/>
              <a:buChar char="●"/>
            </a:pPr>
            <a:r>
              <a:rPr lang="en" sz="1335">
                <a:solidFill>
                  <a:schemeClr val="dk1"/>
                </a:solidFill>
              </a:rPr>
              <a:t>Used </a:t>
            </a:r>
            <a:r>
              <a:rPr lang="en" sz="1335">
                <a:solidFill>
                  <a:srgbClr val="188038"/>
                </a:solidFill>
                <a:latin typeface="Roboto Mono"/>
                <a:ea typeface="Roboto Mono"/>
                <a:cs typeface="Roboto Mono"/>
                <a:sym typeface="Roboto Mono"/>
              </a:rPr>
              <a:t>GridSearchCV</a:t>
            </a:r>
            <a:r>
              <a:rPr lang="en" sz="1335">
                <a:solidFill>
                  <a:schemeClr val="dk1"/>
                </a:solidFill>
              </a:rPr>
              <a:t> to optimize model parameters.</a:t>
            </a:r>
            <a:endParaRPr sz="1335">
              <a:solidFill>
                <a:schemeClr val="dk1"/>
              </a:solidFill>
            </a:endParaRPr>
          </a:p>
          <a:p>
            <a:pPr indent="-313372" lvl="0" marL="457200" rtl="0" algn="l">
              <a:lnSpc>
                <a:spcPct val="95000"/>
              </a:lnSpc>
              <a:spcBef>
                <a:spcPts val="0"/>
              </a:spcBef>
              <a:spcAft>
                <a:spcPts val="0"/>
              </a:spcAft>
              <a:buClr>
                <a:schemeClr val="dk1"/>
              </a:buClr>
              <a:buSzPts val="1335"/>
              <a:buChar char="●"/>
            </a:pPr>
            <a:r>
              <a:rPr b="1" lang="en" sz="1335">
                <a:solidFill>
                  <a:schemeClr val="dk1"/>
                </a:solidFill>
              </a:rPr>
              <a:t>Best Hyperparameters:</a:t>
            </a:r>
            <a:endParaRPr b="1" sz="1335">
              <a:solidFill>
                <a:schemeClr val="dk1"/>
              </a:solidFill>
            </a:endParaRPr>
          </a:p>
          <a:p>
            <a:pPr indent="-313372" lvl="1" marL="914400" rtl="0" algn="l">
              <a:lnSpc>
                <a:spcPct val="95000"/>
              </a:lnSpc>
              <a:spcBef>
                <a:spcPts val="0"/>
              </a:spcBef>
              <a:spcAft>
                <a:spcPts val="0"/>
              </a:spcAft>
              <a:buClr>
                <a:schemeClr val="dk1"/>
              </a:buClr>
              <a:buSzPts val="1335"/>
              <a:buChar char="○"/>
            </a:pPr>
            <a:r>
              <a:rPr lang="en" sz="1335">
                <a:solidFill>
                  <a:srgbClr val="188038"/>
                </a:solidFill>
                <a:latin typeface="Roboto Mono"/>
                <a:ea typeface="Roboto Mono"/>
                <a:cs typeface="Roboto Mono"/>
                <a:sym typeface="Roboto Mono"/>
              </a:rPr>
              <a:t>n_estimators</a:t>
            </a:r>
            <a:r>
              <a:rPr lang="en" sz="1335">
                <a:solidFill>
                  <a:schemeClr val="dk1"/>
                </a:solidFill>
              </a:rPr>
              <a:t>: 200 (Number of boosting stages)</a:t>
            </a:r>
            <a:endParaRPr sz="1335">
              <a:solidFill>
                <a:schemeClr val="dk1"/>
              </a:solidFill>
            </a:endParaRPr>
          </a:p>
          <a:p>
            <a:pPr indent="-313372" lvl="1" marL="914400" rtl="0" algn="l">
              <a:lnSpc>
                <a:spcPct val="95000"/>
              </a:lnSpc>
              <a:spcBef>
                <a:spcPts val="0"/>
              </a:spcBef>
              <a:spcAft>
                <a:spcPts val="0"/>
              </a:spcAft>
              <a:buClr>
                <a:schemeClr val="dk1"/>
              </a:buClr>
              <a:buSzPts val="1335"/>
              <a:buChar char="○"/>
            </a:pPr>
            <a:r>
              <a:rPr lang="en" sz="1335">
                <a:solidFill>
                  <a:srgbClr val="188038"/>
                </a:solidFill>
                <a:latin typeface="Roboto Mono"/>
                <a:ea typeface="Roboto Mono"/>
                <a:cs typeface="Roboto Mono"/>
                <a:sym typeface="Roboto Mono"/>
              </a:rPr>
              <a:t>learning_rate</a:t>
            </a:r>
            <a:r>
              <a:rPr lang="en" sz="1335">
                <a:solidFill>
                  <a:schemeClr val="dk1"/>
                </a:solidFill>
              </a:rPr>
              <a:t>: 0.2 (Step size shrinkage)</a:t>
            </a:r>
            <a:endParaRPr sz="1335">
              <a:solidFill>
                <a:schemeClr val="dk1"/>
              </a:solidFill>
            </a:endParaRPr>
          </a:p>
          <a:p>
            <a:pPr indent="-313372" lvl="1" marL="914400" rtl="0" algn="l">
              <a:lnSpc>
                <a:spcPct val="95000"/>
              </a:lnSpc>
              <a:spcBef>
                <a:spcPts val="0"/>
              </a:spcBef>
              <a:spcAft>
                <a:spcPts val="0"/>
              </a:spcAft>
              <a:buClr>
                <a:schemeClr val="dk1"/>
              </a:buClr>
              <a:buSzPts val="1335"/>
              <a:buChar char="○"/>
            </a:pPr>
            <a:r>
              <a:rPr lang="en" sz="1335">
                <a:solidFill>
                  <a:srgbClr val="188038"/>
                </a:solidFill>
                <a:latin typeface="Roboto Mono"/>
                <a:ea typeface="Roboto Mono"/>
                <a:cs typeface="Roboto Mono"/>
                <a:sym typeface="Roboto Mono"/>
              </a:rPr>
              <a:t>max_depth</a:t>
            </a:r>
            <a:r>
              <a:rPr lang="en" sz="1335">
                <a:solidFill>
                  <a:schemeClr val="dk1"/>
                </a:solidFill>
              </a:rPr>
              <a:t>: 3 (Maximum depth of individual trees)</a:t>
            </a:r>
            <a:endParaRPr sz="1335">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335">
                <a:solidFill>
                  <a:schemeClr val="dk1"/>
                </a:solidFill>
              </a:rPr>
              <a:t>Tuned Model Performance (Gradient Boosting Regressor):</a:t>
            </a:r>
            <a:endParaRPr b="1" sz="1335">
              <a:solidFill>
                <a:schemeClr val="dk1"/>
              </a:solidFill>
            </a:endParaRPr>
          </a:p>
          <a:p>
            <a:pPr indent="-313372" lvl="0" marL="457200" rtl="0" algn="l">
              <a:lnSpc>
                <a:spcPct val="95000"/>
              </a:lnSpc>
              <a:spcBef>
                <a:spcPts val="1200"/>
              </a:spcBef>
              <a:spcAft>
                <a:spcPts val="0"/>
              </a:spcAft>
              <a:buClr>
                <a:schemeClr val="dk1"/>
              </a:buClr>
              <a:buSzPts val="1335"/>
              <a:buChar char="●"/>
            </a:pPr>
            <a:r>
              <a:rPr b="1" lang="en" sz="1335">
                <a:solidFill>
                  <a:schemeClr val="dk1"/>
                </a:solidFill>
              </a:rPr>
              <a:t>MSE:</a:t>
            </a:r>
            <a:r>
              <a:rPr lang="en" sz="1335">
                <a:solidFill>
                  <a:schemeClr val="dk1"/>
                </a:solidFill>
              </a:rPr>
              <a:t> 0.00</a:t>
            </a:r>
            <a:endParaRPr sz="1335">
              <a:solidFill>
                <a:schemeClr val="dk1"/>
              </a:solidFill>
            </a:endParaRPr>
          </a:p>
          <a:p>
            <a:pPr indent="-313372" lvl="0" marL="457200" rtl="0" algn="l">
              <a:lnSpc>
                <a:spcPct val="95000"/>
              </a:lnSpc>
              <a:spcBef>
                <a:spcPts val="0"/>
              </a:spcBef>
              <a:spcAft>
                <a:spcPts val="0"/>
              </a:spcAft>
              <a:buClr>
                <a:schemeClr val="dk1"/>
              </a:buClr>
              <a:buSzPts val="1335"/>
              <a:buChar char="●"/>
            </a:pPr>
            <a:r>
              <a:rPr b="1" lang="en" sz="1335">
                <a:solidFill>
                  <a:schemeClr val="dk1"/>
                </a:solidFill>
              </a:rPr>
              <a:t>R-squared:</a:t>
            </a:r>
            <a:r>
              <a:rPr lang="en" sz="1335">
                <a:solidFill>
                  <a:schemeClr val="dk1"/>
                </a:solidFill>
              </a:rPr>
              <a:t> 1.00</a:t>
            </a:r>
            <a:endParaRPr sz="1335">
              <a:solidFill>
                <a:schemeClr val="dk1"/>
              </a:solidFill>
            </a:endParaRPr>
          </a:p>
          <a:p>
            <a:pPr indent="-313372" lvl="0" marL="457200" rtl="0" algn="l">
              <a:lnSpc>
                <a:spcPct val="95000"/>
              </a:lnSpc>
              <a:spcBef>
                <a:spcPts val="0"/>
              </a:spcBef>
              <a:spcAft>
                <a:spcPts val="0"/>
              </a:spcAft>
              <a:buClr>
                <a:schemeClr val="dk1"/>
              </a:buClr>
              <a:buSzPts val="1335"/>
              <a:buChar char="●"/>
            </a:pPr>
            <a:r>
              <a:rPr b="1" lang="en" sz="1335">
                <a:solidFill>
                  <a:schemeClr val="dk1"/>
                </a:solidFill>
              </a:rPr>
              <a:t>Validation:</a:t>
            </a:r>
            <a:r>
              <a:rPr lang="en" sz="1335">
                <a:solidFill>
                  <a:schemeClr val="dk1"/>
                </a:solidFill>
              </a:rPr>
              <a:t> The tuned model exhibits exceptional predictive power on the test set, indicating strong generalization.</a:t>
            </a:r>
            <a:endParaRPr sz="1335">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335">
                <a:solidFill>
                  <a:schemeClr val="dk1"/>
                </a:solidFill>
              </a:rPr>
              <a:t>Feature Importance:</a:t>
            </a:r>
            <a:endParaRPr b="1" sz="1335">
              <a:solidFill>
                <a:schemeClr val="dk1"/>
              </a:solidFill>
            </a:endParaRPr>
          </a:p>
          <a:p>
            <a:pPr indent="-307022" lvl="0" marL="457200" rtl="0" algn="l">
              <a:lnSpc>
                <a:spcPct val="95000"/>
              </a:lnSpc>
              <a:spcBef>
                <a:spcPts val="1200"/>
              </a:spcBef>
              <a:spcAft>
                <a:spcPts val="0"/>
              </a:spcAft>
              <a:buClr>
                <a:schemeClr val="dk1"/>
              </a:buClr>
              <a:buSzPts val="1235"/>
              <a:buChar char="●"/>
            </a:pPr>
            <a:r>
              <a:rPr b="1" lang="en" sz="1235">
                <a:solidFill>
                  <a:srgbClr val="188038"/>
                </a:solidFill>
                <a:latin typeface="Roboto Mono"/>
                <a:ea typeface="Roboto Mono"/>
                <a:cs typeface="Roboto Mono"/>
                <a:sym typeface="Roboto Mono"/>
              </a:rPr>
              <a:t>quantity</a:t>
            </a:r>
            <a:r>
              <a:rPr b="1" lang="en" sz="1235">
                <a:solidFill>
                  <a:schemeClr val="dk1"/>
                </a:solidFill>
              </a:rPr>
              <a:t> (70.48%):</a:t>
            </a:r>
            <a:r>
              <a:rPr lang="en" sz="1235">
                <a:solidFill>
                  <a:schemeClr val="dk1"/>
                </a:solidFill>
              </a:rPr>
              <a:t> By far the most significant predictor of total price.</a:t>
            </a:r>
            <a:endParaRPr sz="1235">
              <a:solidFill>
                <a:schemeClr val="dk1"/>
              </a:solidFill>
            </a:endParaRPr>
          </a:p>
          <a:p>
            <a:pPr indent="-307022" lvl="0" marL="457200" rtl="0" algn="l">
              <a:lnSpc>
                <a:spcPct val="95000"/>
              </a:lnSpc>
              <a:spcBef>
                <a:spcPts val="0"/>
              </a:spcBef>
              <a:spcAft>
                <a:spcPts val="0"/>
              </a:spcAft>
              <a:buClr>
                <a:schemeClr val="dk1"/>
              </a:buClr>
              <a:buSzPts val="1235"/>
              <a:buChar char="●"/>
            </a:pPr>
            <a:r>
              <a:rPr b="1" lang="en" sz="1235">
                <a:solidFill>
                  <a:srgbClr val="188038"/>
                </a:solidFill>
                <a:latin typeface="Roboto Mono"/>
                <a:ea typeface="Roboto Mono"/>
                <a:cs typeface="Roboto Mono"/>
                <a:sym typeface="Roboto Mono"/>
              </a:rPr>
              <a:t>pizza_id</a:t>
            </a:r>
            <a:r>
              <a:rPr b="1" lang="en" sz="1235">
                <a:solidFill>
                  <a:schemeClr val="dk1"/>
                </a:solidFill>
              </a:rPr>
              <a:t> (29.51%):</a:t>
            </a:r>
            <a:r>
              <a:rPr lang="en" sz="1235">
                <a:solidFill>
                  <a:schemeClr val="dk1"/>
                </a:solidFill>
              </a:rPr>
              <a:t> The specific type of pizza is the second most important factor.</a:t>
            </a:r>
            <a:endParaRPr sz="1235">
              <a:solidFill>
                <a:schemeClr val="dk1"/>
              </a:solidFill>
            </a:endParaRPr>
          </a:p>
          <a:p>
            <a:pPr indent="-307022" lvl="0" marL="457200" rtl="0" algn="l">
              <a:lnSpc>
                <a:spcPct val="95000"/>
              </a:lnSpc>
              <a:spcBef>
                <a:spcPts val="0"/>
              </a:spcBef>
              <a:spcAft>
                <a:spcPts val="0"/>
              </a:spcAft>
              <a:buClr>
                <a:schemeClr val="dk1"/>
              </a:buClr>
              <a:buSzPts val="1235"/>
              <a:buChar char="●"/>
            </a:pPr>
            <a:r>
              <a:rPr lang="en" sz="1235">
                <a:solidFill>
                  <a:srgbClr val="188038"/>
                </a:solidFill>
                <a:latin typeface="Roboto Mono"/>
                <a:ea typeface="Roboto Mono"/>
                <a:cs typeface="Roboto Mono"/>
                <a:sym typeface="Roboto Mono"/>
              </a:rPr>
              <a:t>order_id</a:t>
            </a:r>
            <a:r>
              <a:rPr lang="en" sz="1235">
                <a:solidFill>
                  <a:schemeClr val="dk1"/>
                </a:solidFill>
              </a:rPr>
              <a:t>, </a:t>
            </a:r>
            <a:r>
              <a:rPr lang="en" sz="1235">
                <a:solidFill>
                  <a:srgbClr val="188038"/>
                </a:solidFill>
                <a:latin typeface="Roboto Mono"/>
                <a:ea typeface="Roboto Mono"/>
                <a:cs typeface="Roboto Mono"/>
                <a:sym typeface="Roboto Mono"/>
              </a:rPr>
              <a:t>order_details_id</a:t>
            </a:r>
            <a:r>
              <a:rPr lang="en" sz="1235">
                <a:solidFill>
                  <a:schemeClr val="dk1"/>
                </a:solidFill>
              </a:rPr>
              <a:t>: Show negligible importance, as expected for identifiers.</a:t>
            </a:r>
            <a:endParaRPr sz="1530"/>
          </a:p>
        </p:txBody>
      </p:sp>
      <p:pic>
        <p:nvPicPr>
          <p:cNvPr id="112" name="Google Shape;112;p20" title="Feature Importance Pizza poster.JPG"/>
          <p:cNvPicPr preferRelativeResize="0"/>
          <p:nvPr/>
        </p:nvPicPr>
        <p:blipFill>
          <a:blip r:embed="rId3">
            <a:alphaModFix/>
          </a:blip>
          <a:stretch>
            <a:fillRect/>
          </a:stretch>
        </p:blipFill>
        <p:spPr>
          <a:xfrm>
            <a:off x="958134" y="2634600"/>
            <a:ext cx="3386666" cy="25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&amp; Limitations </a:t>
            </a:r>
            <a:endParaRPr/>
          </a:p>
        </p:txBody>
      </p:sp>
      <p:sp>
        <p:nvSpPr>
          <p:cNvPr id="118" name="Google Shape;118;p21"/>
          <p:cNvSpPr txBox="1"/>
          <p:nvPr>
            <p:ph idx="1" type="body"/>
          </p:nvPr>
        </p:nvSpPr>
        <p:spPr>
          <a:xfrm>
            <a:off x="4416075" y="69125"/>
            <a:ext cx="4728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Conclusion:</a:t>
            </a:r>
            <a:r>
              <a:rPr lang="en" sz="1400">
                <a:solidFill>
                  <a:schemeClr val="dk1"/>
                </a:solidFill>
              </a:rPr>
              <a:t> This capstone project successfully demonstrated the application of data analysis and machine learning to derive actionable insights from pizza sales data. The Gradient Boosting Regressor achieved excellent predictive performance, highlighting the critical role of </a:t>
            </a:r>
            <a:r>
              <a:rPr lang="en" sz="1400">
                <a:solidFill>
                  <a:srgbClr val="188038"/>
                </a:solidFill>
                <a:latin typeface="Roboto Mono"/>
                <a:ea typeface="Roboto Mono"/>
                <a:cs typeface="Roboto Mono"/>
                <a:sym typeface="Roboto Mono"/>
              </a:rPr>
              <a:t>quantity</a:t>
            </a:r>
            <a:r>
              <a:rPr lang="en" sz="1400">
                <a:solidFill>
                  <a:schemeClr val="dk1"/>
                </a:solidFill>
              </a:rPr>
              <a:t> and </a:t>
            </a:r>
            <a:r>
              <a:rPr lang="en" sz="1400">
                <a:solidFill>
                  <a:srgbClr val="188038"/>
                </a:solidFill>
                <a:latin typeface="Roboto Mono"/>
                <a:ea typeface="Roboto Mono"/>
                <a:cs typeface="Roboto Mono"/>
                <a:sym typeface="Roboto Mono"/>
              </a:rPr>
              <a:t>pizza_id</a:t>
            </a:r>
            <a:r>
              <a:rPr lang="en" sz="1400">
                <a:solidFill>
                  <a:schemeClr val="dk1"/>
                </a:solidFill>
              </a:rPr>
              <a:t> in sales.</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Project Management Reflection:</a:t>
            </a:r>
            <a:r>
              <a:rPr lang="en" sz="1400">
                <a:solidFill>
                  <a:schemeClr val="dk1"/>
                </a:solidFill>
              </a:rPr>
              <a:t> Agile methodology enabled adaptive development, clear task prioritization, and continuous monitoring, proving effective for this data science initiative.</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Limitations:</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Data Scope:</a:t>
            </a:r>
            <a:r>
              <a:rPr lang="en" sz="1400">
                <a:solidFill>
                  <a:schemeClr val="dk1"/>
                </a:solidFill>
              </a:rPr>
              <a:t> Lacks customer demographics, marketing spend, weather data, or competitor information.</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Overfitting Risk:</a:t>
            </a:r>
            <a:r>
              <a:rPr lang="en" sz="1400">
                <a:solidFill>
                  <a:schemeClr val="dk1"/>
                </a:solidFill>
              </a:rPr>
              <a:t> A perfect R-squared on the test set, while impressive, warrants careful consideration for potential overfitting or data leakage.</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