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9F0F2"/>
    <a:srgbClr val="04756F"/>
    <a:srgbClr val="AFD8EE"/>
    <a:srgbClr val="6DD5F1"/>
    <a:srgbClr val="95BAC6"/>
    <a:srgbClr val="A8FAAC"/>
    <a:srgbClr val="B3F7C6"/>
    <a:srgbClr val="9BC7E5"/>
    <a:srgbClr val="495E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25" d="100"/>
          <a:sy n="25" d="100"/>
        </p:scale>
        <p:origin x="2170" y="-10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BDBA7B-CBE8-4A3D-A273-BA8638512925}" type="datetimeFigureOut">
              <a:rPr lang="en-IE" smtClean="0"/>
              <a:t>08/05/2025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1674711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BDBA7B-CBE8-4A3D-A273-BA8638512925}" type="datetimeFigureOut">
              <a:rPr lang="en-IE" smtClean="0"/>
              <a:t>08/05/2025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758008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BDBA7B-CBE8-4A3D-A273-BA8638512925}" type="datetimeFigureOut">
              <a:rPr lang="en-IE" smtClean="0"/>
              <a:t>08/05/2025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2058435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BDBA7B-CBE8-4A3D-A273-BA8638512925}" type="datetimeFigureOut">
              <a:rPr lang="en-IE" smtClean="0"/>
              <a:t>08/05/2025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2122831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tint val="82000"/>
                  </a:schemeClr>
                </a:solidFill>
              </a:defRPr>
            </a:lvl1pPr>
            <a:lvl2pPr marL="1069162" indent="0">
              <a:buNone/>
              <a:defRPr sz="4677">
                <a:solidFill>
                  <a:schemeClr val="tx1">
                    <a:tint val="82000"/>
                  </a:schemeClr>
                </a:solidFill>
              </a:defRPr>
            </a:lvl2pPr>
            <a:lvl3pPr marL="2138324" indent="0">
              <a:buNone/>
              <a:defRPr sz="4209">
                <a:solidFill>
                  <a:schemeClr val="tx1">
                    <a:tint val="82000"/>
                  </a:schemeClr>
                </a:solidFill>
              </a:defRPr>
            </a:lvl3pPr>
            <a:lvl4pPr marL="3207487" indent="0">
              <a:buNone/>
              <a:defRPr sz="3742">
                <a:solidFill>
                  <a:schemeClr val="tx1">
                    <a:tint val="82000"/>
                  </a:schemeClr>
                </a:solidFill>
              </a:defRPr>
            </a:lvl4pPr>
            <a:lvl5pPr marL="4276649" indent="0">
              <a:buNone/>
              <a:defRPr sz="3742">
                <a:solidFill>
                  <a:schemeClr val="tx1">
                    <a:tint val="82000"/>
                  </a:schemeClr>
                </a:solidFill>
              </a:defRPr>
            </a:lvl5pPr>
            <a:lvl6pPr marL="5345811" indent="0">
              <a:buNone/>
              <a:defRPr sz="3742">
                <a:solidFill>
                  <a:schemeClr val="tx1">
                    <a:tint val="82000"/>
                  </a:schemeClr>
                </a:solidFill>
              </a:defRPr>
            </a:lvl6pPr>
            <a:lvl7pPr marL="6414973" indent="0">
              <a:buNone/>
              <a:defRPr sz="3742">
                <a:solidFill>
                  <a:schemeClr val="tx1">
                    <a:tint val="82000"/>
                  </a:schemeClr>
                </a:solidFill>
              </a:defRPr>
            </a:lvl7pPr>
            <a:lvl8pPr marL="7484135" indent="0">
              <a:buNone/>
              <a:defRPr sz="3742">
                <a:solidFill>
                  <a:schemeClr val="tx1">
                    <a:tint val="82000"/>
                  </a:schemeClr>
                </a:solidFill>
              </a:defRPr>
            </a:lvl8pPr>
            <a:lvl9pPr marL="8553298" indent="0">
              <a:buNone/>
              <a:defRPr sz="3742">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BDBA7B-CBE8-4A3D-A273-BA8638512925}" type="datetimeFigureOut">
              <a:rPr lang="en-IE" smtClean="0"/>
              <a:t>08/05/2025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1875935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BDBA7B-CBE8-4A3D-A273-BA8638512925}" type="datetimeFigureOut">
              <a:rPr lang="en-IE" smtClean="0"/>
              <a:t>08/05/2025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1631639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BDBA7B-CBE8-4A3D-A273-BA8638512925}" type="datetimeFigureOut">
              <a:rPr lang="en-IE" smtClean="0"/>
              <a:t>08/05/2025</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3212012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BDBA7B-CBE8-4A3D-A273-BA8638512925}" type="datetimeFigureOut">
              <a:rPr lang="en-IE" smtClean="0"/>
              <a:t>08/05/2025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2593260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BDBA7B-CBE8-4A3D-A273-BA8638512925}" type="datetimeFigureOut">
              <a:rPr lang="en-IE" smtClean="0"/>
              <a:t>08/05/2025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770496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BBBDBA7B-CBE8-4A3D-A273-BA8638512925}" type="datetimeFigureOut">
              <a:rPr lang="en-IE" smtClean="0"/>
              <a:t>08/05/2025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2317202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BBBDBA7B-CBE8-4A3D-A273-BA8638512925}" type="datetimeFigureOut">
              <a:rPr lang="en-IE" smtClean="0"/>
              <a:t>08/05/2025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C0B540BF-FB40-45B1-A836-A95D2BB5A204}" type="slidenum">
              <a:rPr lang="en-IE" smtClean="0"/>
              <a:t>‹#›</a:t>
            </a:fld>
            <a:endParaRPr lang="en-IE"/>
          </a:p>
        </p:txBody>
      </p:sp>
    </p:spTree>
    <p:extLst>
      <p:ext uri="{BB962C8B-B14F-4D97-AF65-F5344CB8AC3E}">
        <p14:creationId xmlns:p14="http://schemas.microsoft.com/office/powerpoint/2010/main" val="3245019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82000"/>
                  </a:schemeClr>
                </a:solidFill>
              </a:defRPr>
            </a:lvl1pPr>
          </a:lstStyle>
          <a:p>
            <a:fld id="{BBBDBA7B-CBE8-4A3D-A273-BA8638512925}" type="datetimeFigureOut">
              <a:rPr lang="en-IE" smtClean="0"/>
              <a:t>08/05/2025</a:t>
            </a:fld>
            <a:endParaRPr lang="en-IE"/>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82000"/>
                  </a:schemeClr>
                </a:solidFill>
              </a:defRPr>
            </a:lvl1pPr>
          </a:lstStyle>
          <a:p>
            <a:endParaRPr lang="en-IE"/>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82000"/>
                  </a:schemeClr>
                </a:solidFill>
              </a:defRPr>
            </a:lvl1pPr>
          </a:lstStyle>
          <a:p>
            <a:fld id="{C0B540BF-FB40-45B1-A836-A95D2BB5A204}" type="slidenum">
              <a:rPr lang="en-IE" smtClean="0"/>
              <a:t>‹#›</a:t>
            </a:fld>
            <a:endParaRPr lang="en-IE"/>
          </a:p>
        </p:txBody>
      </p:sp>
    </p:spTree>
    <p:extLst>
      <p:ext uri="{BB962C8B-B14F-4D97-AF65-F5344CB8AC3E}">
        <p14:creationId xmlns:p14="http://schemas.microsoft.com/office/powerpoint/2010/main" val="28444332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2EC"/>
        </a:solidFill>
        <a:effectLst/>
      </p:bgPr>
    </p:bg>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id="{7E43E49C-9B80-9619-D061-078A2CE7A225}"/>
              </a:ext>
            </a:extLst>
          </p:cNvPr>
          <p:cNvSpPr/>
          <p:nvPr/>
        </p:nvSpPr>
        <p:spPr>
          <a:xfrm>
            <a:off x="6128059" y="10899709"/>
            <a:ext cx="9238127" cy="9154209"/>
          </a:xfrm>
          <a:prstGeom prst="ellipse">
            <a:avLst/>
          </a:prstGeom>
          <a:solidFill>
            <a:srgbClr val="F8F2EC"/>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E" dirty="0"/>
          </a:p>
        </p:txBody>
      </p:sp>
      <p:sp>
        <p:nvSpPr>
          <p:cNvPr id="7" name="Rectangle 6">
            <a:extLst>
              <a:ext uri="{FF2B5EF4-FFF2-40B4-BE49-F238E27FC236}">
                <a16:creationId xmlns:a16="http://schemas.microsoft.com/office/drawing/2014/main" id="{FA608939-093A-FDC6-4E51-1955DD35E685}"/>
              </a:ext>
            </a:extLst>
          </p:cNvPr>
          <p:cNvSpPr/>
          <p:nvPr/>
        </p:nvSpPr>
        <p:spPr>
          <a:xfrm>
            <a:off x="0" y="-30480"/>
            <a:ext cx="21383624" cy="3102746"/>
          </a:xfrm>
          <a:prstGeom prst="rect">
            <a:avLst/>
          </a:prstGeom>
          <a:solidFill>
            <a:srgbClr val="047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5" name="Rectangle 14">
            <a:extLst>
              <a:ext uri="{FF2B5EF4-FFF2-40B4-BE49-F238E27FC236}">
                <a16:creationId xmlns:a16="http://schemas.microsoft.com/office/drawing/2014/main" id="{C187C95B-D8B6-F4B9-8012-67235B03071C}"/>
              </a:ext>
            </a:extLst>
          </p:cNvPr>
          <p:cNvSpPr/>
          <p:nvPr/>
        </p:nvSpPr>
        <p:spPr>
          <a:xfrm>
            <a:off x="10935844" y="3753937"/>
            <a:ext cx="10101600" cy="3902098"/>
          </a:xfrm>
          <a:prstGeom prst="rect">
            <a:avLst/>
          </a:prstGeom>
          <a:solidFill>
            <a:srgbClr val="D9F0F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7" name="Rectangle 16">
            <a:extLst>
              <a:ext uri="{FF2B5EF4-FFF2-40B4-BE49-F238E27FC236}">
                <a16:creationId xmlns:a16="http://schemas.microsoft.com/office/drawing/2014/main" id="{A45FE3D9-B44C-CD45-9AB6-0C787ED6F94F}"/>
              </a:ext>
            </a:extLst>
          </p:cNvPr>
          <p:cNvSpPr/>
          <p:nvPr/>
        </p:nvSpPr>
        <p:spPr>
          <a:xfrm>
            <a:off x="10926987" y="7999422"/>
            <a:ext cx="10101600" cy="16364065"/>
          </a:xfrm>
          <a:prstGeom prst="rect">
            <a:avLst/>
          </a:prstGeom>
          <a:solidFill>
            <a:srgbClr val="D9F0F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Rectangle 28">
            <a:extLst>
              <a:ext uri="{FF2B5EF4-FFF2-40B4-BE49-F238E27FC236}">
                <a16:creationId xmlns:a16="http://schemas.microsoft.com/office/drawing/2014/main" id="{20E940F9-779E-E755-A010-48F4E7757CEF}"/>
              </a:ext>
            </a:extLst>
          </p:cNvPr>
          <p:cNvSpPr/>
          <p:nvPr/>
        </p:nvSpPr>
        <p:spPr>
          <a:xfrm>
            <a:off x="350363" y="3688741"/>
            <a:ext cx="9858257" cy="8094066"/>
          </a:xfrm>
          <a:prstGeom prst="rect">
            <a:avLst/>
          </a:prstGeom>
          <a:solidFill>
            <a:srgbClr val="D9F0F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30" name="Rectangle 29">
            <a:extLst>
              <a:ext uri="{FF2B5EF4-FFF2-40B4-BE49-F238E27FC236}">
                <a16:creationId xmlns:a16="http://schemas.microsoft.com/office/drawing/2014/main" id="{B2CF7D69-FFD5-1CA8-3F81-F0BDA153B88B}"/>
              </a:ext>
            </a:extLst>
          </p:cNvPr>
          <p:cNvSpPr/>
          <p:nvPr/>
        </p:nvSpPr>
        <p:spPr>
          <a:xfrm>
            <a:off x="350362" y="15622676"/>
            <a:ext cx="10101038" cy="14072808"/>
          </a:xfrm>
          <a:prstGeom prst="rect">
            <a:avLst/>
          </a:prstGeom>
          <a:solidFill>
            <a:srgbClr val="D9F0F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31" name="Rectangle 30">
            <a:extLst>
              <a:ext uri="{FF2B5EF4-FFF2-40B4-BE49-F238E27FC236}">
                <a16:creationId xmlns:a16="http://schemas.microsoft.com/office/drawing/2014/main" id="{F2B855AF-C4DA-3047-F660-0650E2114B82}"/>
              </a:ext>
            </a:extLst>
          </p:cNvPr>
          <p:cNvSpPr/>
          <p:nvPr/>
        </p:nvSpPr>
        <p:spPr>
          <a:xfrm>
            <a:off x="350362" y="12142931"/>
            <a:ext cx="9858258" cy="3202432"/>
          </a:xfrm>
          <a:prstGeom prst="rect">
            <a:avLst/>
          </a:prstGeom>
          <a:solidFill>
            <a:srgbClr val="D9F0F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2" name="Rectangle 31">
            <a:extLst>
              <a:ext uri="{FF2B5EF4-FFF2-40B4-BE49-F238E27FC236}">
                <a16:creationId xmlns:a16="http://schemas.microsoft.com/office/drawing/2014/main" id="{0D9C1696-B3DB-7260-9B14-3EECAE11C6F8}"/>
              </a:ext>
            </a:extLst>
          </p:cNvPr>
          <p:cNvSpPr/>
          <p:nvPr/>
        </p:nvSpPr>
        <p:spPr>
          <a:xfrm>
            <a:off x="10935843" y="24651090"/>
            <a:ext cx="10101600" cy="4939436"/>
          </a:xfrm>
          <a:prstGeom prst="rect">
            <a:avLst/>
          </a:prstGeom>
          <a:solidFill>
            <a:srgbClr val="D9F0F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Oval 5">
            <a:extLst>
              <a:ext uri="{FF2B5EF4-FFF2-40B4-BE49-F238E27FC236}">
                <a16:creationId xmlns:a16="http://schemas.microsoft.com/office/drawing/2014/main" id="{B348293F-E5CE-C017-AB86-BD45952AC6AB}"/>
              </a:ext>
            </a:extLst>
          </p:cNvPr>
          <p:cNvSpPr/>
          <p:nvPr/>
        </p:nvSpPr>
        <p:spPr>
          <a:xfrm>
            <a:off x="6510650" y="11520768"/>
            <a:ext cx="8362324" cy="8037095"/>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92" name="TextBox 91">
            <a:extLst>
              <a:ext uri="{FF2B5EF4-FFF2-40B4-BE49-F238E27FC236}">
                <a16:creationId xmlns:a16="http://schemas.microsoft.com/office/drawing/2014/main" id="{B9D60AC1-12F1-70FA-62B7-A39EC2CDB62B}"/>
              </a:ext>
            </a:extLst>
          </p:cNvPr>
          <p:cNvSpPr txBox="1"/>
          <p:nvPr/>
        </p:nvSpPr>
        <p:spPr>
          <a:xfrm>
            <a:off x="560068" y="387225"/>
            <a:ext cx="20560078" cy="1323439"/>
          </a:xfrm>
          <a:prstGeom prst="rect">
            <a:avLst/>
          </a:prstGeom>
          <a:noFill/>
        </p:spPr>
        <p:txBody>
          <a:bodyPr wrap="square" rtlCol="0">
            <a:spAutoFit/>
          </a:bodyPr>
          <a:lstStyle/>
          <a:p>
            <a:r>
              <a:rPr lang="en-IE" sz="8000" b="1" dirty="0">
                <a:solidFill>
                  <a:schemeClr val="bg1"/>
                </a:solidFill>
                <a:latin typeface="Arial Black" panose="020B0A04020102020204" pitchFamily="34" charset="0"/>
              </a:rPr>
              <a:t>Iceland Tourism Segmentation 2023</a:t>
            </a:r>
          </a:p>
        </p:txBody>
      </p:sp>
      <p:sp>
        <p:nvSpPr>
          <p:cNvPr id="93" name="TextBox 92">
            <a:extLst>
              <a:ext uri="{FF2B5EF4-FFF2-40B4-BE49-F238E27FC236}">
                <a16:creationId xmlns:a16="http://schemas.microsoft.com/office/drawing/2014/main" id="{9814DC4A-0BD0-8097-34C7-A2AD14D29D39}"/>
              </a:ext>
            </a:extLst>
          </p:cNvPr>
          <p:cNvSpPr txBox="1"/>
          <p:nvPr/>
        </p:nvSpPr>
        <p:spPr>
          <a:xfrm>
            <a:off x="415690" y="1979898"/>
            <a:ext cx="14444839" cy="830997"/>
          </a:xfrm>
          <a:prstGeom prst="rect">
            <a:avLst/>
          </a:prstGeom>
          <a:noFill/>
        </p:spPr>
        <p:txBody>
          <a:bodyPr wrap="square" rtlCol="0">
            <a:spAutoFit/>
          </a:bodyPr>
          <a:lstStyle/>
          <a:p>
            <a:r>
              <a:rPr lang="en-IE" sz="4800" dirty="0">
                <a:solidFill>
                  <a:schemeClr val="bg1"/>
                </a:solidFill>
                <a:latin typeface="Arial" panose="020B0604020202020204" pitchFamily="34" charset="0"/>
                <a:cs typeface="Arial" panose="020B0604020202020204" pitchFamily="34" charset="0"/>
              </a:rPr>
              <a:t>Francisca Argandona Alvarado, CCT College Dublin</a:t>
            </a:r>
          </a:p>
        </p:txBody>
      </p:sp>
      <p:pic>
        <p:nvPicPr>
          <p:cNvPr id="95" name="Picture 94" descr="A logo for college computing&#10;&#10;AI-generated content may be incorrect.">
            <a:extLst>
              <a:ext uri="{FF2B5EF4-FFF2-40B4-BE49-F238E27FC236}">
                <a16:creationId xmlns:a16="http://schemas.microsoft.com/office/drawing/2014/main" id="{F3722C49-676A-E3C4-E3EF-C1A4C77960C6}"/>
              </a:ext>
            </a:extLst>
          </p:cNvPr>
          <p:cNvPicPr>
            <a:picLocks noChangeAspect="1"/>
          </p:cNvPicPr>
          <p:nvPr/>
        </p:nvPicPr>
        <p:blipFill>
          <a:blip r:embed="rId2">
            <a:extLst>
              <a:ext uri="{28A0092B-C50C-407E-A947-70E740481C1C}">
                <a14:useLocalDpi xmlns:a14="http://schemas.microsoft.com/office/drawing/2010/main" val="0"/>
              </a:ext>
            </a:extLst>
          </a:blip>
          <a:srcRect l="9448" t="25302" r="10696" b="27410"/>
          <a:stretch/>
        </p:blipFill>
        <p:spPr>
          <a:xfrm>
            <a:off x="15122176" y="1680674"/>
            <a:ext cx="5893885" cy="1206034"/>
          </a:xfrm>
          <a:prstGeom prst="rect">
            <a:avLst/>
          </a:prstGeom>
        </p:spPr>
      </p:pic>
      <p:sp>
        <p:nvSpPr>
          <p:cNvPr id="96" name="TextBox 95">
            <a:extLst>
              <a:ext uri="{FF2B5EF4-FFF2-40B4-BE49-F238E27FC236}">
                <a16:creationId xmlns:a16="http://schemas.microsoft.com/office/drawing/2014/main" id="{AD7FE561-539E-C43E-FDD1-F0801F729D3C}"/>
              </a:ext>
            </a:extLst>
          </p:cNvPr>
          <p:cNvSpPr txBox="1"/>
          <p:nvPr/>
        </p:nvSpPr>
        <p:spPr>
          <a:xfrm>
            <a:off x="606027" y="4991935"/>
            <a:ext cx="9252085" cy="3416320"/>
          </a:xfrm>
          <a:prstGeom prst="rect">
            <a:avLst/>
          </a:prstGeom>
          <a:noFill/>
        </p:spPr>
        <p:txBody>
          <a:bodyPr wrap="square" rtlCol="0">
            <a:spAutoFit/>
          </a:bodyPr>
          <a:lstStyle/>
          <a:p>
            <a:pPr algn="just"/>
            <a:r>
              <a:rPr lang="en-IE" sz="2700" dirty="0">
                <a:latin typeface="Aptos" panose="020B0004020202020204" pitchFamily="34" charset="0"/>
              </a:rPr>
              <a:t>Tourism in Iceland has grown rapidly in recent years, becoming a major contributor to the economy. However, most existing profiles only considers country of origin or overall arrival numbers. This study aims to go further by applying clustering techniques to segment international tourists visiting Iceland in 2023, based on age, length of stay, and income. The goal is to uncover meaningful visitor segments that can guide more effective tourism strategies</a:t>
            </a:r>
            <a:r>
              <a:rPr lang="en-IE" sz="2700" dirty="0"/>
              <a:t>.</a:t>
            </a:r>
          </a:p>
        </p:txBody>
      </p:sp>
      <p:sp>
        <p:nvSpPr>
          <p:cNvPr id="101" name="TextBox 100">
            <a:extLst>
              <a:ext uri="{FF2B5EF4-FFF2-40B4-BE49-F238E27FC236}">
                <a16:creationId xmlns:a16="http://schemas.microsoft.com/office/drawing/2014/main" id="{A2E841CE-2118-6852-B7AD-5E62CA514CD6}"/>
              </a:ext>
            </a:extLst>
          </p:cNvPr>
          <p:cNvSpPr txBox="1"/>
          <p:nvPr/>
        </p:nvSpPr>
        <p:spPr>
          <a:xfrm>
            <a:off x="606027" y="13388620"/>
            <a:ext cx="6662029" cy="1754326"/>
          </a:xfrm>
          <a:prstGeom prst="rect">
            <a:avLst/>
          </a:prstGeom>
          <a:noFill/>
        </p:spPr>
        <p:txBody>
          <a:bodyPr wrap="square" rtlCol="0">
            <a:spAutoFit/>
          </a:bodyPr>
          <a:lstStyle/>
          <a:p>
            <a:pPr algn="just"/>
            <a:r>
              <a:rPr lang="en-US" sz="2700" b="0" i="0" dirty="0">
                <a:solidFill>
                  <a:srgbClr val="000000"/>
                </a:solidFill>
                <a:effectLst/>
                <a:cs typeface="Arial" panose="020B0604020202020204" pitchFamily="34" charset="0"/>
              </a:rPr>
              <a:t>How can clustering techniques be applied</a:t>
            </a:r>
            <a:r>
              <a:rPr lang="en-US" sz="2700" dirty="0">
                <a:solidFill>
                  <a:srgbClr val="000000"/>
                </a:solidFill>
                <a:cs typeface="Arial" panose="020B0604020202020204" pitchFamily="34" charset="0"/>
              </a:rPr>
              <a:t> </a:t>
            </a:r>
            <a:r>
              <a:rPr lang="en-US" sz="2700" b="0" i="0" dirty="0">
                <a:solidFill>
                  <a:srgbClr val="000000"/>
                </a:solidFill>
                <a:effectLst/>
                <a:cs typeface="Arial" panose="020B0604020202020204" pitchFamily="34" charset="0"/>
              </a:rPr>
              <a:t>to identify relevant tourist segments visiting Iceland, based on age, length of stay and average income?</a:t>
            </a:r>
            <a:endParaRPr lang="en-IE" sz="2700" dirty="0">
              <a:cs typeface="Arial" panose="020B0604020202020204" pitchFamily="34" charset="0"/>
            </a:endParaRPr>
          </a:p>
        </p:txBody>
      </p:sp>
      <p:sp>
        <p:nvSpPr>
          <p:cNvPr id="102" name="TextBox 101">
            <a:extLst>
              <a:ext uri="{FF2B5EF4-FFF2-40B4-BE49-F238E27FC236}">
                <a16:creationId xmlns:a16="http://schemas.microsoft.com/office/drawing/2014/main" id="{5B62E886-EA09-1885-1704-D2D138208085}"/>
              </a:ext>
            </a:extLst>
          </p:cNvPr>
          <p:cNvSpPr txBox="1"/>
          <p:nvPr/>
        </p:nvSpPr>
        <p:spPr>
          <a:xfrm>
            <a:off x="660962" y="21309826"/>
            <a:ext cx="9238127" cy="3416320"/>
          </a:xfrm>
          <a:prstGeom prst="rect">
            <a:avLst/>
          </a:prstGeom>
          <a:noFill/>
        </p:spPr>
        <p:txBody>
          <a:bodyPr wrap="square" rtlCol="0">
            <a:spAutoFit/>
          </a:bodyPr>
          <a:lstStyle/>
          <a:p>
            <a:pPr algn="just"/>
            <a:r>
              <a:rPr lang="en-IE" sz="2700" dirty="0">
                <a:latin typeface="+mj-lt"/>
                <a:cs typeface="Arial" panose="020B0604020202020204" pitchFamily="34" charset="0"/>
              </a:rPr>
              <a:t>The selected variables were age, stay duration, and income. Three clustering models were applied: Hierarchical, K-Means, and DBSCAN. Clustering quality was assessed using the Silhouette Score, Davies-Bouldin Index, dendrogram visualisation and ANOVA. Dimensionality reduction with PCA helped to visualise cluster separation, besides the heatmaps on cluster centres. Adjusted Rand Index was also used to test stability across multiple runs.</a:t>
            </a:r>
          </a:p>
        </p:txBody>
      </p:sp>
      <p:sp>
        <p:nvSpPr>
          <p:cNvPr id="104" name="TextBox 103">
            <a:extLst>
              <a:ext uri="{FF2B5EF4-FFF2-40B4-BE49-F238E27FC236}">
                <a16:creationId xmlns:a16="http://schemas.microsoft.com/office/drawing/2014/main" id="{034B78F0-FF62-9D31-707E-47822A58F87C}"/>
              </a:ext>
            </a:extLst>
          </p:cNvPr>
          <p:cNvSpPr txBox="1"/>
          <p:nvPr/>
        </p:nvSpPr>
        <p:spPr>
          <a:xfrm>
            <a:off x="11203387" y="25897288"/>
            <a:ext cx="9566512" cy="3416320"/>
          </a:xfrm>
          <a:prstGeom prst="rect">
            <a:avLst/>
          </a:prstGeom>
          <a:noFill/>
        </p:spPr>
        <p:txBody>
          <a:bodyPr wrap="square" rtlCol="0">
            <a:spAutoFit/>
          </a:bodyPr>
          <a:lstStyle/>
          <a:p>
            <a:pPr algn="just"/>
            <a:r>
              <a:rPr lang="en-IE" sz="2700" dirty="0">
                <a:latin typeface="+mj-lt"/>
                <a:cs typeface="Arial" panose="020B0604020202020204" pitchFamily="34" charset="0"/>
              </a:rPr>
              <a:t>K-Means clustering was chosen for its clearer, more stable, and actionable segments. The results reveal distinct profiles, particularly among young tourists with moderate to long stays. This information can help stakeholders design tailored services and marketing. However, since the dataset is small and represents only one year, findings should be seen as a snapshot due to market segments change over time. Future work should include larger samples and additional behavioural variables.</a:t>
            </a:r>
          </a:p>
        </p:txBody>
      </p:sp>
      <p:sp>
        <p:nvSpPr>
          <p:cNvPr id="105" name="TextBox 104">
            <a:extLst>
              <a:ext uri="{FF2B5EF4-FFF2-40B4-BE49-F238E27FC236}">
                <a16:creationId xmlns:a16="http://schemas.microsoft.com/office/drawing/2014/main" id="{36F833DC-8A8E-57FC-D880-FFEB17A8E75C}"/>
              </a:ext>
            </a:extLst>
          </p:cNvPr>
          <p:cNvSpPr txBox="1"/>
          <p:nvPr/>
        </p:nvSpPr>
        <p:spPr>
          <a:xfrm>
            <a:off x="13285105" y="17966171"/>
            <a:ext cx="7366357" cy="1754326"/>
          </a:xfrm>
          <a:prstGeom prst="rect">
            <a:avLst/>
          </a:prstGeom>
          <a:noFill/>
        </p:spPr>
        <p:txBody>
          <a:bodyPr wrap="square" rtlCol="0">
            <a:spAutoFit/>
          </a:bodyPr>
          <a:lstStyle/>
          <a:p>
            <a:pPr algn="just"/>
            <a:r>
              <a:rPr lang="en-IE" sz="2700" dirty="0">
                <a:latin typeface="+mj-lt"/>
                <a:cs typeface="Arial" panose="020B0604020202020204" pitchFamily="34" charset="0"/>
              </a:rPr>
              <a:t>Two clusters (2 and 3) stood out for targeting young travellers with longer stays and average to high income levels, representing valuable 	segments for tourism strategies.</a:t>
            </a:r>
          </a:p>
        </p:txBody>
      </p:sp>
      <p:sp>
        <p:nvSpPr>
          <p:cNvPr id="2" name="TextBox 1">
            <a:extLst>
              <a:ext uri="{FF2B5EF4-FFF2-40B4-BE49-F238E27FC236}">
                <a16:creationId xmlns:a16="http://schemas.microsoft.com/office/drawing/2014/main" id="{B701850C-14AE-33F2-FA01-65DFA3DCDE9D}"/>
              </a:ext>
            </a:extLst>
          </p:cNvPr>
          <p:cNvSpPr txBox="1"/>
          <p:nvPr/>
        </p:nvSpPr>
        <p:spPr>
          <a:xfrm>
            <a:off x="11235925" y="4953881"/>
            <a:ext cx="9415537" cy="2585323"/>
          </a:xfrm>
          <a:prstGeom prst="rect">
            <a:avLst/>
          </a:prstGeom>
          <a:noFill/>
        </p:spPr>
        <p:txBody>
          <a:bodyPr wrap="square" rtlCol="0">
            <a:spAutoFit/>
          </a:bodyPr>
          <a:lstStyle/>
          <a:p>
            <a:pPr algn="just"/>
            <a:r>
              <a:rPr lang="en-IE" sz="2700" dirty="0"/>
              <a:t>Data was extracted from multiple sheets of the original Excel and merged into one dataset. The final dataset included 21 nationalities and 17 features, all expressed as proportions. The variables were not scaled and no missing values were found. A heatmap and interactive bar plot helped to understand relationships between variables.</a:t>
            </a:r>
          </a:p>
        </p:txBody>
      </p:sp>
      <p:sp>
        <p:nvSpPr>
          <p:cNvPr id="3" name="TextBox 2">
            <a:extLst>
              <a:ext uri="{FF2B5EF4-FFF2-40B4-BE49-F238E27FC236}">
                <a16:creationId xmlns:a16="http://schemas.microsoft.com/office/drawing/2014/main" id="{AF9A58F7-6C54-D2D9-A38A-112843058F92}"/>
              </a:ext>
            </a:extLst>
          </p:cNvPr>
          <p:cNvSpPr txBox="1"/>
          <p:nvPr/>
        </p:nvSpPr>
        <p:spPr>
          <a:xfrm>
            <a:off x="17190720" y="12435840"/>
            <a:ext cx="184731" cy="369332"/>
          </a:xfrm>
          <a:prstGeom prst="rect">
            <a:avLst/>
          </a:prstGeom>
          <a:noFill/>
        </p:spPr>
        <p:txBody>
          <a:bodyPr wrap="none" rtlCol="0">
            <a:spAutoFit/>
          </a:bodyPr>
          <a:lstStyle/>
          <a:p>
            <a:endParaRPr lang="en-IE" dirty="0"/>
          </a:p>
        </p:txBody>
      </p:sp>
      <p:sp>
        <p:nvSpPr>
          <p:cNvPr id="4" name="TextBox 3">
            <a:extLst>
              <a:ext uri="{FF2B5EF4-FFF2-40B4-BE49-F238E27FC236}">
                <a16:creationId xmlns:a16="http://schemas.microsoft.com/office/drawing/2014/main" id="{1CC9B0C8-7811-F524-905C-39095155446B}"/>
              </a:ext>
            </a:extLst>
          </p:cNvPr>
          <p:cNvSpPr txBox="1"/>
          <p:nvPr/>
        </p:nvSpPr>
        <p:spPr>
          <a:xfrm>
            <a:off x="2292060" y="10789920"/>
            <a:ext cx="1957414" cy="1241625"/>
          </a:xfrm>
          <a:prstGeom prst="rect">
            <a:avLst/>
          </a:prstGeom>
          <a:noFill/>
        </p:spPr>
        <p:txBody>
          <a:bodyPr wrap="square" rtlCol="0">
            <a:spAutoFit/>
          </a:bodyPr>
          <a:lstStyle/>
          <a:p>
            <a:endParaRPr lang="en-IE" dirty="0"/>
          </a:p>
        </p:txBody>
      </p:sp>
      <p:pic>
        <p:nvPicPr>
          <p:cNvPr id="13" name="Picture 12">
            <a:extLst>
              <a:ext uri="{FF2B5EF4-FFF2-40B4-BE49-F238E27FC236}">
                <a16:creationId xmlns:a16="http://schemas.microsoft.com/office/drawing/2014/main" id="{F47CC964-7122-202F-7A74-6335A3DFF35C}"/>
              </a:ext>
            </a:extLst>
          </p:cNvPr>
          <p:cNvPicPr>
            <a:picLocks noChangeAspect="1"/>
          </p:cNvPicPr>
          <p:nvPr/>
        </p:nvPicPr>
        <p:blipFill>
          <a:blip r:embed="rId3"/>
          <a:srcRect r="20541"/>
          <a:stretch/>
        </p:blipFill>
        <p:spPr>
          <a:xfrm>
            <a:off x="11483204" y="19971241"/>
            <a:ext cx="6828243" cy="3923487"/>
          </a:xfrm>
          <a:prstGeom prst="rect">
            <a:avLst/>
          </a:prstGeom>
          <a:ln>
            <a:noFill/>
          </a:ln>
        </p:spPr>
      </p:pic>
      <p:pic>
        <p:nvPicPr>
          <p:cNvPr id="18" name="Picture 17" descr="A blue and orange squares with black text&#10;&#10;AI-generated content may be incorrect.">
            <a:extLst>
              <a:ext uri="{FF2B5EF4-FFF2-40B4-BE49-F238E27FC236}">
                <a16:creationId xmlns:a16="http://schemas.microsoft.com/office/drawing/2014/main" id="{8B653642-24D1-709E-720E-20EBBA723E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9164" y="24878584"/>
            <a:ext cx="8356206" cy="4463563"/>
          </a:xfrm>
          <a:prstGeom prst="rect">
            <a:avLst/>
          </a:prstGeom>
        </p:spPr>
      </p:pic>
      <p:pic>
        <p:nvPicPr>
          <p:cNvPr id="19" name="Picture 18">
            <a:extLst>
              <a:ext uri="{FF2B5EF4-FFF2-40B4-BE49-F238E27FC236}">
                <a16:creationId xmlns:a16="http://schemas.microsoft.com/office/drawing/2014/main" id="{43389F08-F9CF-CAC6-A6C6-7AC6E97CA8FF}"/>
              </a:ext>
            </a:extLst>
          </p:cNvPr>
          <p:cNvPicPr>
            <a:picLocks noChangeAspect="1"/>
          </p:cNvPicPr>
          <p:nvPr/>
        </p:nvPicPr>
        <p:blipFill>
          <a:blip r:embed="rId5"/>
          <a:srcRect l="14585" r="13783"/>
          <a:stretch/>
        </p:blipFill>
        <p:spPr>
          <a:xfrm>
            <a:off x="4100563" y="17049093"/>
            <a:ext cx="3993050" cy="4180777"/>
          </a:xfrm>
          <a:prstGeom prst="rect">
            <a:avLst/>
          </a:prstGeom>
        </p:spPr>
      </p:pic>
      <p:pic>
        <p:nvPicPr>
          <p:cNvPr id="23" name="Picture 22" descr="A table with numbers and a number of values&#10;&#10;AI-generated content may be incorrect.">
            <a:extLst>
              <a:ext uri="{FF2B5EF4-FFF2-40B4-BE49-F238E27FC236}">
                <a16:creationId xmlns:a16="http://schemas.microsoft.com/office/drawing/2014/main" id="{B38D9F5F-52F5-8A39-8F4F-892C58A8C2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250187" y="13254056"/>
            <a:ext cx="6519712" cy="4597728"/>
          </a:xfrm>
          <a:prstGeom prst="rect">
            <a:avLst/>
          </a:prstGeom>
        </p:spPr>
      </p:pic>
      <p:sp>
        <p:nvSpPr>
          <p:cNvPr id="26" name="TextBox 25">
            <a:extLst>
              <a:ext uri="{FF2B5EF4-FFF2-40B4-BE49-F238E27FC236}">
                <a16:creationId xmlns:a16="http://schemas.microsoft.com/office/drawing/2014/main" id="{9008C5D5-6933-933D-6264-6B6F5BE7F132}"/>
              </a:ext>
            </a:extLst>
          </p:cNvPr>
          <p:cNvSpPr txBox="1"/>
          <p:nvPr/>
        </p:nvSpPr>
        <p:spPr>
          <a:xfrm>
            <a:off x="11151372" y="9373768"/>
            <a:ext cx="9584641" cy="3831818"/>
          </a:xfrm>
          <a:prstGeom prst="rect">
            <a:avLst/>
          </a:prstGeom>
          <a:noFill/>
        </p:spPr>
        <p:txBody>
          <a:bodyPr wrap="square" rtlCol="0">
            <a:spAutoFit/>
          </a:bodyPr>
          <a:lstStyle/>
          <a:p>
            <a:pPr algn="just"/>
            <a:r>
              <a:rPr lang="en-IE" sz="2700" dirty="0">
                <a:latin typeface="+mj-lt"/>
                <a:cs typeface="Arial" panose="020B0604020202020204" pitchFamily="34" charset="0"/>
              </a:rPr>
              <a:t>K-Means with four clusters outperformed the other algorithms based on both visual and quantitative evaluation. Hierarchical with three clusters showed some separation, but the clusters were less distinct and less stable.  DBSCAN failed to produce meaningful clusters and labelled most data as noise. The ANOVA test confirmed significant differences in age and length of stay, while income showed no clear distinction. ARI values indicated K-Means  has stronger cluster stability (mean ARI= 0.61) 	compared to       						Hierarchical 	 (mean ARI= 0.011).</a:t>
            </a:r>
            <a:endParaRPr lang="en-IE" sz="2700" dirty="0">
              <a:latin typeface="+mj-lt"/>
            </a:endParaRPr>
          </a:p>
        </p:txBody>
      </p:sp>
      <p:pic>
        <p:nvPicPr>
          <p:cNvPr id="28" name="Picture 27" descr="A table with numbers and lines&#10;&#10;AI-generated content may be incorrect.">
            <a:extLst>
              <a:ext uri="{FF2B5EF4-FFF2-40B4-BE49-F238E27FC236}">
                <a16:creationId xmlns:a16="http://schemas.microsoft.com/office/drawing/2014/main" id="{160FDDBB-CE08-788F-C1CC-AC99888BF7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49426" y="8579564"/>
            <a:ext cx="5204020" cy="2993116"/>
          </a:xfrm>
          <a:prstGeom prst="rect">
            <a:avLst/>
          </a:prstGeom>
        </p:spPr>
      </p:pic>
      <p:sp>
        <p:nvSpPr>
          <p:cNvPr id="34" name="Rectangle 33">
            <a:extLst>
              <a:ext uri="{FF2B5EF4-FFF2-40B4-BE49-F238E27FC236}">
                <a16:creationId xmlns:a16="http://schemas.microsoft.com/office/drawing/2014/main" id="{63DD83FA-C2FC-3DFE-917C-5F62DBDEE2E4}"/>
              </a:ext>
            </a:extLst>
          </p:cNvPr>
          <p:cNvSpPr/>
          <p:nvPr/>
        </p:nvSpPr>
        <p:spPr>
          <a:xfrm>
            <a:off x="346181" y="3682643"/>
            <a:ext cx="9858257" cy="1078140"/>
          </a:xfrm>
          <a:prstGeom prst="rect">
            <a:avLst/>
          </a:prstGeom>
          <a:solidFill>
            <a:srgbClr val="047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Rectangle 34">
            <a:extLst>
              <a:ext uri="{FF2B5EF4-FFF2-40B4-BE49-F238E27FC236}">
                <a16:creationId xmlns:a16="http://schemas.microsoft.com/office/drawing/2014/main" id="{3805B156-5FA8-0DE0-BF96-56D81AEFE8A1}"/>
              </a:ext>
            </a:extLst>
          </p:cNvPr>
          <p:cNvSpPr/>
          <p:nvPr/>
        </p:nvSpPr>
        <p:spPr>
          <a:xfrm>
            <a:off x="346180" y="12125032"/>
            <a:ext cx="9841057" cy="1078140"/>
          </a:xfrm>
          <a:prstGeom prst="rect">
            <a:avLst/>
          </a:prstGeom>
          <a:solidFill>
            <a:srgbClr val="047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Rectangle 35">
            <a:extLst>
              <a:ext uri="{FF2B5EF4-FFF2-40B4-BE49-F238E27FC236}">
                <a16:creationId xmlns:a16="http://schemas.microsoft.com/office/drawing/2014/main" id="{D5384045-7AC8-113B-478F-C441F081A79F}"/>
              </a:ext>
            </a:extLst>
          </p:cNvPr>
          <p:cNvSpPr/>
          <p:nvPr/>
        </p:nvSpPr>
        <p:spPr>
          <a:xfrm>
            <a:off x="346180" y="15628450"/>
            <a:ext cx="10101037" cy="1078140"/>
          </a:xfrm>
          <a:prstGeom prst="rect">
            <a:avLst/>
          </a:prstGeom>
          <a:solidFill>
            <a:srgbClr val="047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7" name="TextBox 56">
            <a:extLst>
              <a:ext uri="{FF2B5EF4-FFF2-40B4-BE49-F238E27FC236}">
                <a16:creationId xmlns:a16="http://schemas.microsoft.com/office/drawing/2014/main" id="{F0336802-8C3C-2C4A-47FF-EA2F523B3909}"/>
              </a:ext>
            </a:extLst>
          </p:cNvPr>
          <p:cNvSpPr txBox="1"/>
          <p:nvPr/>
        </p:nvSpPr>
        <p:spPr>
          <a:xfrm>
            <a:off x="1595059" y="15697934"/>
            <a:ext cx="7154493" cy="923330"/>
          </a:xfrm>
          <a:prstGeom prst="rect">
            <a:avLst/>
          </a:prstGeom>
          <a:noFill/>
        </p:spPr>
        <p:txBody>
          <a:bodyPr wrap="square" rtlCol="0">
            <a:spAutoFit/>
          </a:bodyPr>
          <a:lstStyle/>
          <a:p>
            <a:r>
              <a:rPr lang="en-IE" sz="5400" b="1" dirty="0">
                <a:solidFill>
                  <a:schemeClr val="bg1"/>
                </a:solidFill>
              </a:rPr>
              <a:t>Methodology</a:t>
            </a:r>
          </a:p>
        </p:txBody>
      </p:sp>
      <p:sp>
        <p:nvSpPr>
          <p:cNvPr id="59" name="TextBox 58">
            <a:extLst>
              <a:ext uri="{FF2B5EF4-FFF2-40B4-BE49-F238E27FC236}">
                <a16:creationId xmlns:a16="http://schemas.microsoft.com/office/drawing/2014/main" id="{3025735E-F716-87FC-45D4-FA8E58A56DBC}"/>
              </a:ext>
            </a:extLst>
          </p:cNvPr>
          <p:cNvSpPr txBox="1"/>
          <p:nvPr/>
        </p:nvSpPr>
        <p:spPr>
          <a:xfrm>
            <a:off x="1179025" y="12274709"/>
            <a:ext cx="9117411" cy="830997"/>
          </a:xfrm>
          <a:prstGeom prst="rect">
            <a:avLst/>
          </a:prstGeom>
          <a:noFill/>
        </p:spPr>
        <p:txBody>
          <a:bodyPr wrap="square" rtlCol="0">
            <a:spAutoFit/>
          </a:bodyPr>
          <a:lstStyle/>
          <a:p>
            <a:r>
              <a:rPr lang="en-IE" sz="4600" b="1" dirty="0">
                <a:solidFill>
                  <a:schemeClr val="bg1"/>
                </a:solidFill>
              </a:rPr>
              <a:t>Research Question</a:t>
            </a:r>
          </a:p>
        </p:txBody>
      </p:sp>
      <p:sp>
        <p:nvSpPr>
          <p:cNvPr id="50" name="TextBox 49">
            <a:extLst>
              <a:ext uri="{FF2B5EF4-FFF2-40B4-BE49-F238E27FC236}">
                <a16:creationId xmlns:a16="http://schemas.microsoft.com/office/drawing/2014/main" id="{0954A847-45BD-807C-DFB1-C49853A78C6E}"/>
              </a:ext>
            </a:extLst>
          </p:cNvPr>
          <p:cNvSpPr txBox="1"/>
          <p:nvPr/>
        </p:nvSpPr>
        <p:spPr>
          <a:xfrm>
            <a:off x="3027191" y="3799982"/>
            <a:ext cx="4601720" cy="923330"/>
          </a:xfrm>
          <a:prstGeom prst="rect">
            <a:avLst/>
          </a:prstGeom>
          <a:noFill/>
        </p:spPr>
        <p:txBody>
          <a:bodyPr wrap="square" rtlCol="0">
            <a:spAutoFit/>
          </a:bodyPr>
          <a:lstStyle/>
          <a:p>
            <a:r>
              <a:rPr lang="en-IE" sz="5400" b="1" dirty="0">
                <a:solidFill>
                  <a:schemeClr val="bg1"/>
                </a:solidFill>
                <a:latin typeface="Aptos Black" panose="020F0502020204030204" pitchFamily="34" charset="0"/>
              </a:rPr>
              <a:t>Introduction</a:t>
            </a:r>
          </a:p>
        </p:txBody>
      </p:sp>
      <p:sp>
        <p:nvSpPr>
          <p:cNvPr id="37" name="Rectangle 36">
            <a:extLst>
              <a:ext uri="{FF2B5EF4-FFF2-40B4-BE49-F238E27FC236}">
                <a16:creationId xmlns:a16="http://schemas.microsoft.com/office/drawing/2014/main" id="{8B0008F7-08C4-CBAF-B483-26AA9ECD4A61}"/>
              </a:ext>
            </a:extLst>
          </p:cNvPr>
          <p:cNvSpPr/>
          <p:nvPr/>
        </p:nvSpPr>
        <p:spPr>
          <a:xfrm>
            <a:off x="10932108" y="3682475"/>
            <a:ext cx="10101600" cy="1078140"/>
          </a:xfrm>
          <a:prstGeom prst="rect">
            <a:avLst/>
          </a:prstGeom>
          <a:solidFill>
            <a:srgbClr val="047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0" name="TextBox 99">
            <a:extLst>
              <a:ext uri="{FF2B5EF4-FFF2-40B4-BE49-F238E27FC236}">
                <a16:creationId xmlns:a16="http://schemas.microsoft.com/office/drawing/2014/main" id="{A7340B1E-4BCA-EB06-9670-A930AD225B56}"/>
              </a:ext>
            </a:extLst>
          </p:cNvPr>
          <p:cNvSpPr txBox="1"/>
          <p:nvPr/>
        </p:nvSpPr>
        <p:spPr>
          <a:xfrm>
            <a:off x="13093565" y="3766698"/>
            <a:ext cx="6351708" cy="923330"/>
          </a:xfrm>
          <a:prstGeom prst="rect">
            <a:avLst/>
          </a:prstGeom>
          <a:noFill/>
        </p:spPr>
        <p:txBody>
          <a:bodyPr wrap="square" rtlCol="0">
            <a:spAutoFit/>
          </a:bodyPr>
          <a:lstStyle/>
          <a:p>
            <a:r>
              <a:rPr lang="en-IE" sz="5400" b="1" dirty="0">
                <a:solidFill>
                  <a:schemeClr val="bg1"/>
                </a:solidFill>
              </a:rPr>
              <a:t>Data Preparation</a:t>
            </a:r>
          </a:p>
        </p:txBody>
      </p:sp>
      <p:sp>
        <p:nvSpPr>
          <p:cNvPr id="38" name="Rectangle 37">
            <a:extLst>
              <a:ext uri="{FF2B5EF4-FFF2-40B4-BE49-F238E27FC236}">
                <a16:creationId xmlns:a16="http://schemas.microsoft.com/office/drawing/2014/main" id="{B7A82453-71C9-57F1-AB36-EB98CCBC299D}"/>
              </a:ext>
            </a:extLst>
          </p:cNvPr>
          <p:cNvSpPr/>
          <p:nvPr/>
        </p:nvSpPr>
        <p:spPr>
          <a:xfrm>
            <a:off x="10926986" y="7981028"/>
            <a:ext cx="10101600" cy="1078140"/>
          </a:xfrm>
          <a:prstGeom prst="rect">
            <a:avLst/>
          </a:prstGeom>
          <a:solidFill>
            <a:srgbClr val="047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0" name="TextBox 59">
            <a:extLst>
              <a:ext uri="{FF2B5EF4-FFF2-40B4-BE49-F238E27FC236}">
                <a16:creationId xmlns:a16="http://schemas.microsoft.com/office/drawing/2014/main" id="{A584F51C-6659-96A6-FDF6-53CB06127BEF}"/>
              </a:ext>
            </a:extLst>
          </p:cNvPr>
          <p:cNvSpPr txBox="1"/>
          <p:nvPr/>
        </p:nvSpPr>
        <p:spPr>
          <a:xfrm>
            <a:off x="14708023" y="8141815"/>
            <a:ext cx="4126176" cy="923330"/>
          </a:xfrm>
          <a:prstGeom prst="rect">
            <a:avLst/>
          </a:prstGeom>
          <a:noFill/>
        </p:spPr>
        <p:txBody>
          <a:bodyPr wrap="square" rtlCol="0">
            <a:spAutoFit/>
          </a:bodyPr>
          <a:lstStyle/>
          <a:p>
            <a:r>
              <a:rPr lang="en-IE" sz="5400" b="1" dirty="0">
                <a:solidFill>
                  <a:schemeClr val="bg1"/>
                </a:solidFill>
              </a:rPr>
              <a:t>Results</a:t>
            </a:r>
          </a:p>
        </p:txBody>
      </p:sp>
      <p:sp>
        <p:nvSpPr>
          <p:cNvPr id="39" name="Rectangle 38">
            <a:extLst>
              <a:ext uri="{FF2B5EF4-FFF2-40B4-BE49-F238E27FC236}">
                <a16:creationId xmlns:a16="http://schemas.microsoft.com/office/drawing/2014/main" id="{AC79F573-935E-79C9-53CA-6425CFE316E6}"/>
              </a:ext>
            </a:extLst>
          </p:cNvPr>
          <p:cNvSpPr/>
          <p:nvPr/>
        </p:nvSpPr>
        <p:spPr>
          <a:xfrm>
            <a:off x="10929035" y="24647653"/>
            <a:ext cx="10101600" cy="1078140"/>
          </a:xfrm>
          <a:prstGeom prst="rect">
            <a:avLst/>
          </a:prstGeom>
          <a:solidFill>
            <a:srgbClr val="047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8" name="TextBox 57">
            <a:extLst>
              <a:ext uri="{FF2B5EF4-FFF2-40B4-BE49-F238E27FC236}">
                <a16:creationId xmlns:a16="http://schemas.microsoft.com/office/drawing/2014/main" id="{CA143BFA-4D4E-2E61-FF53-5D294DBA9C47}"/>
              </a:ext>
            </a:extLst>
          </p:cNvPr>
          <p:cNvSpPr txBox="1"/>
          <p:nvPr/>
        </p:nvSpPr>
        <p:spPr>
          <a:xfrm>
            <a:off x="13789165" y="24752887"/>
            <a:ext cx="4126176" cy="923330"/>
          </a:xfrm>
          <a:prstGeom prst="rect">
            <a:avLst/>
          </a:prstGeom>
          <a:noFill/>
        </p:spPr>
        <p:txBody>
          <a:bodyPr wrap="square" rtlCol="0">
            <a:spAutoFit/>
          </a:bodyPr>
          <a:lstStyle/>
          <a:p>
            <a:r>
              <a:rPr lang="en-IE" sz="5400" b="1" dirty="0">
                <a:solidFill>
                  <a:schemeClr val="bg1"/>
                </a:solidFill>
              </a:rPr>
              <a:t>Conclusion</a:t>
            </a:r>
          </a:p>
        </p:txBody>
      </p:sp>
      <p:sp>
        <p:nvSpPr>
          <p:cNvPr id="40" name="TextBox 39">
            <a:extLst>
              <a:ext uri="{FF2B5EF4-FFF2-40B4-BE49-F238E27FC236}">
                <a16:creationId xmlns:a16="http://schemas.microsoft.com/office/drawing/2014/main" id="{0A4C1AF6-116B-6EAB-B8E9-11018D8F16B0}"/>
              </a:ext>
            </a:extLst>
          </p:cNvPr>
          <p:cNvSpPr txBox="1"/>
          <p:nvPr/>
        </p:nvSpPr>
        <p:spPr>
          <a:xfrm>
            <a:off x="660962" y="17083991"/>
            <a:ext cx="3149135" cy="3416320"/>
          </a:xfrm>
          <a:prstGeom prst="rect">
            <a:avLst/>
          </a:prstGeom>
          <a:noFill/>
        </p:spPr>
        <p:txBody>
          <a:bodyPr wrap="square" rtlCol="0">
            <a:spAutoFit/>
          </a:bodyPr>
          <a:lstStyle/>
          <a:p>
            <a:pPr algn="just"/>
            <a:r>
              <a:rPr lang="en-IE" sz="2700" dirty="0">
                <a:latin typeface="+mj-lt"/>
                <a:cs typeface="Arial" panose="020B0604020202020204" pitchFamily="34" charset="0"/>
              </a:rPr>
              <a:t>The study followed the CRISP-DM framework. The data was obtained from 2023 visitor surveys conducted at Keflavik International Airport</a:t>
            </a:r>
            <a:endParaRPr lang="en-IE" sz="2700" dirty="0"/>
          </a:p>
        </p:txBody>
      </p:sp>
      <p:pic>
        <p:nvPicPr>
          <p:cNvPr id="73" name="Picture 72" descr="A waterfall and a mountain with green lights in the sky&#10;&#10;AI-generated content may be incorrect.">
            <a:extLst>
              <a:ext uri="{FF2B5EF4-FFF2-40B4-BE49-F238E27FC236}">
                <a16:creationId xmlns:a16="http://schemas.microsoft.com/office/drawing/2014/main" id="{B33D971A-7ECB-52B9-84BE-19470D14576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56290" y="12835934"/>
            <a:ext cx="6871044" cy="611149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41" name="Picture 40">
            <a:extLst>
              <a:ext uri="{FF2B5EF4-FFF2-40B4-BE49-F238E27FC236}">
                <a16:creationId xmlns:a16="http://schemas.microsoft.com/office/drawing/2014/main" id="{E8F0FBA8-A2C2-4769-D539-C4B6C9F3A756}"/>
              </a:ext>
            </a:extLst>
          </p:cNvPr>
          <p:cNvPicPr>
            <a:picLocks noChangeAspect="1"/>
          </p:cNvPicPr>
          <p:nvPr/>
        </p:nvPicPr>
        <p:blipFill>
          <a:blip r:embed="rId3"/>
          <a:srcRect l="80063" t="10594" r="357" b="68463"/>
          <a:stretch/>
        </p:blipFill>
        <p:spPr>
          <a:xfrm>
            <a:off x="18326687" y="19979843"/>
            <a:ext cx="2309535" cy="1127792"/>
          </a:xfrm>
          <a:prstGeom prst="rect">
            <a:avLst/>
          </a:prstGeom>
          <a:ln>
            <a:solidFill>
              <a:schemeClr val="tx1"/>
            </a:solidFill>
          </a:ln>
        </p:spPr>
      </p:pic>
    </p:spTree>
    <p:extLst>
      <p:ext uri="{BB962C8B-B14F-4D97-AF65-F5344CB8AC3E}">
        <p14:creationId xmlns:p14="http://schemas.microsoft.com/office/powerpoint/2010/main" val="3927401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F0F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EEE1114-9E62-23BC-E001-960B3AC29A92}"/>
              </a:ext>
            </a:extLst>
          </p:cNvPr>
          <p:cNvSpPr/>
          <p:nvPr/>
        </p:nvSpPr>
        <p:spPr>
          <a:xfrm>
            <a:off x="0" y="-30480"/>
            <a:ext cx="21383624" cy="3102746"/>
          </a:xfrm>
          <a:prstGeom prst="rect">
            <a:avLst/>
          </a:prstGeom>
          <a:solidFill>
            <a:srgbClr val="047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4" name="Rectangle 3">
            <a:extLst>
              <a:ext uri="{FF2B5EF4-FFF2-40B4-BE49-F238E27FC236}">
                <a16:creationId xmlns:a16="http://schemas.microsoft.com/office/drawing/2014/main" id="{6ECF22D7-5D19-6416-3DD9-6980F2F6724C}"/>
              </a:ext>
            </a:extLst>
          </p:cNvPr>
          <p:cNvSpPr/>
          <p:nvPr/>
        </p:nvSpPr>
        <p:spPr>
          <a:xfrm>
            <a:off x="10935844" y="3753937"/>
            <a:ext cx="10101600" cy="3902098"/>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5" name="Rectangle 4">
            <a:extLst>
              <a:ext uri="{FF2B5EF4-FFF2-40B4-BE49-F238E27FC236}">
                <a16:creationId xmlns:a16="http://schemas.microsoft.com/office/drawing/2014/main" id="{697043BE-ED2A-AD76-19B2-A1BB78254DC8}"/>
              </a:ext>
            </a:extLst>
          </p:cNvPr>
          <p:cNvSpPr/>
          <p:nvPr/>
        </p:nvSpPr>
        <p:spPr>
          <a:xfrm>
            <a:off x="10926987" y="7999422"/>
            <a:ext cx="10101600" cy="16364065"/>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 name="Rectangle 5">
            <a:extLst>
              <a:ext uri="{FF2B5EF4-FFF2-40B4-BE49-F238E27FC236}">
                <a16:creationId xmlns:a16="http://schemas.microsoft.com/office/drawing/2014/main" id="{B768F9D9-F866-5D52-1CA0-DAF390554584}"/>
              </a:ext>
            </a:extLst>
          </p:cNvPr>
          <p:cNvSpPr/>
          <p:nvPr/>
        </p:nvSpPr>
        <p:spPr>
          <a:xfrm>
            <a:off x="350363" y="3688741"/>
            <a:ext cx="9858257" cy="8094066"/>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 name="Rectangle 6">
            <a:extLst>
              <a:ext uri="{FF2B5EF4-FFF2-40B4-BE49-F238E27FC236}">
                <a16:creationId xmlns:a16="http://schemas.microsoft.com/office/drawing/2014/main" id="{3030A804-058A-8DF1-4D3D-C4717DB34A44}"/>
              </a:ext>
            </a:extLst>
          </p:cNvPr>
          <p:cNvSpPr/>
          <p:nvPr/>
        </p:nvSpPr>
        <p:spPr>
          <a:xfrm>
            <a:off x="350362" y="15622676"/>
            <a:ext cx="10101038" cy="14072808"/>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 name="Rectangle 7">
            <a:extLst>
              <a:ext uri="{FF2B5EF4-FFF2-40B4-BE49-F238E27FC236}">
                <a16:creationId xmlns:a16="http://schemas.microsoft.com/office/drawing/2014/main" id="{AD0E7CBF-936B-4A6C-6876-BC71A2D72034}"/>
              </a:ext>
            </a:extLst>
          </p:cNvPr>
          <p:cNvSpPr/>
          <p:nvPr/>
        </p:nvSpPr>
        <p:spPr>
          <a:xfrm>
            <a:off x="350362" y="12142931"/>
            <a:ext cx="9858258" cy="3202432"/>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Rectangle 8">
            <a:extLst>
              <a:ext uri="{FF2B5EF4-FFF2-40B4-BE49-F238E27FC236}">
                <a16:creationId xmlns:a16="http://schemas.microsoft.com/office/drawing/2014/main" id="{E2BADE0A-7DF8-8399-FC99-DAD3F4E934FF}"/>
              </a:ext>
            </a:extLst>
          </p:cNvPr>
          <p:cNvSpPr/>
          <p:nvPr/>
        </p:nvSpPr>
        <p:spPr>
          <a:xfrm>
            <a:off x="10935843" y="24651090"/>
            <a:ext cx="10101600" cy="4939436"/>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a:extLst>
              <a:ext uri="{FF2B5EF4-FFF2-40B4-BE49-F238E27FC236}">
                <a16:creationId xmlns:a16="http://schemas.microsoft.com/office/drawing/2014/main" id="{2BD88354-E676-F453-A1A6-073E6B5D3511}"/>
              </a:ext>
            </a:extLst>
          </p:cNvPr>
          <p:cNvSpPr/>
          <p:nvPr/>
        </p:nvSpPr>
        <p:spPr>
          <a:xfrm>
            <a:off x="6510650" y="11520768"/>
            <a:ext cx="8362324" cy="8037095"/>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1" name="TextBox 10">
            <a:extLst>
              <a:ext uri="{FF2B5EF4-FFF2-40B4-BE49-F238E27FC236}">
                <a16:creationId xmlns:a16="http://schemas.microsoft.com/office/drawing/2014/main" id="{2ACCDAE6-A447-E3C3-42BD-C96B62D23CF8}"/>
              </a:ext>
            </a:extLst>
          </p:cNvPr>
          <p:cNvSpPr txBox="1"/>
          <p:nvPr/>
        </p:nvSpPr>
        <p:spPr>
          <a:xfrm>
            <a:off x="560068" y="387225"/>
            <a:ext cx="20560078" cy="1323439"/>
          </a:xfrm>
          <a:prstGeom prst="rect">
            <a:avLst/>
          </a:prstGeom>
          <a:noFill/>
        </p:spPr>
        <p:txBody>
          <a:bodyPr wrap="square" rtlCol="0">
            <a:spAutoFit/>
          </a:bodyPr>
          <a:lstStyle/>
          <a:p>
            <a:r>
              <a:rPr lang="en-IE" sz="8000" b="1" dirty="0">
                <a:solidFill>
                  <a:schemeClr val="bg1"/>
                </a:solidFill>
                <a:latin typeface="Arial Black" panose="020B0A04020102020204" pitchFamily="34" charset="0"/>
              </a:rPr>
              <a:t>Iceland Tourism Segmentation 2023</a:t>
            </a:r>
          </a:p>
        </p:txBody>
      </p:sp>
      <p:sp>
        <p:nvSpPr>
          <p:cNvPr id="12" name="TextBox 11">
            <a:extLst>
              <a:ext uri="{FF2B5EF4-FFF2-40B4-BE49-F238E27FC236}">
                <a16:creationId xmlns:a16="http://schemas.microsoft.com/office/drawing/2014/main" id="{26533313-B662-67AE-AD06-D58A8D720F1C}"/>
              </a:ext>
            </a:extLst>
          </p:cNvPr>
          <p:cNvSpPr txBox="1"/>
          <p:nvPr/>
        </p:nvSpPr>
        <p:spPr>
          <a:xfrm>
            <a:off x="415690" y="1979898"/>
            <a:ext cx="14444839" cy="830997"/>
          </a:xfrm>
          <a:prstGeom prst="rect">
            <a:avLst/>
          </a:prstGeom>
          <a:noFill/>
        </p:spPr>
        <p:txBody>
          <a:bodyPr wrap="square" rtlCol="0">
            <a:spAutoFit/>
          </a:bodyPr>
          <a:lstStyle/>
          <a:p>
            <a:r>
              <a:rPr lang="en-IE" sz="4800" dirty="0">
                <a:solidFill>
                  <a:schemeClr val="bg1"/>
                </a:solidFill>
                <a:latin typeface="Arial" panose="020B0604020202020204" pitchFamily="34" charset="0"/>
                <a:cs typeface="Arial" panose="020B0604020202020204" pitchFamily="34" charset="0"/>
              </a:rPr>
              <a:t>Francisca Argandona Alvarado, CCT College Dublin</a:t>
            </a:r>
          </a:p>
        </p:txBody>
      </p:sp>
      <p:pic>
        <p:nvPicPr>
          <p:cNvPr id="13" name="Picture 12" descr="A logo for college computing&#10;&#10;AI-generated content may be incorrect.">
            <a:extLst>
              <a:ext uri="{FF2B5EF4-FFF2-40B4-BE49-F238E27FC236}">
                <a16:creationId xmlns:a16="http://schemas.microsoft.com/office/drawing/2014/main" id="{18E64AF7-267B-EC3E-0160-F42D3487E2EE}"/>
              </a:ext>
            </a:extLst>
          </p:cNvPr>
          <p:cNvPicPr>
            <a:picLocks noChangeAspect="1"/>
          </p:cNvPicPr>
          <p:nvPr/>
        </p:nvPicPr>
        <p:blipFill>
          <a:blip r:embed="rId2">
            <a:extLst>
              <a:ext uri="{28A0092B-C50C-407E-A947-70E740481C1C}">
                <a14:useLocalDpi xmlns:a14="http://schemas.microsoft.com/office/drawing/2010/main" val="0"/>
              </a:ext>
            </a:extLst>
          </a:blip>
          <a:srcRect l="9448" t="25302" r="10696" b="27410"/>
          <a:stretch/>
        </p:blipFill>
        <p:spPr>
          <a:xfrm>
            <a:off x="15122176" y="1680674"/>
            <a:ext cx="5893885" cy="1206034"/>
          </a:xfrm>
          <a:prstGeom prst="rect">
            <a:avLst/>
          </a:prstGeom>
        </p:spPr>
      </p:pic>
      <p:sp>
        <p:nvSpPr>
          <p:cNvPr id="14" name="TextBox 13">
            <a:extLst>
              <a:ext uri="{FF2B5EF4-FFF2-40B4-BE49-F238E27FC236}">
                <a16:creationId xmlns:a16="http://schemas.microsoft.com/office/drawing/2014/main" id="{30F723F7-477D-7BAB-FF04-AFE8BDD58CD7}"/>
              </a:ext>
            </a:extLst>
          </p:cNvPr>
          <p:cNvSpPr txBox="1"/>
          <p:nvPr/>
        </p:nvSpPr>
        <p:spPr>
          <a:xfrm>
            <a:off x="606027" y="4991935"/>
            <a:ext cx="9252085" cy="3416320"/>
          </a:xfrm>
          <a:prstGeom prst="rect">
            <a:avLst/>
          </a:prstGeom>
          <a:noFill/>
        </p:spPr>
        <p:txBody>
          <a:bodyPr wrap="square" rtlCol="0">
            <a:spAutoFit/>
          </a:bodyPr>
          <a:lstStyle/>
          <a:p>
            <a:pPr algn="just"/>
            <a:r>
              <a:rPr lang="en-IE" sz="2700" dirty="0">
                <a:latin typeface="Aptos" panose="020B0004020202020204" pitchFamily="34" charset="0"/>
              </a:rPr>
              <a:t>Tourism in Iceland has grown rapidly in recent years, becoming a major contributor to the economy. However, most existing profiles only considers country of origin or overall arrival numbers. This study aims to go further by applying clustering techniques to segment international tourists visiting Iceland in 2023, based on age, length of stay, and income. The goal is to uncover meaningful visitor segments that can guide more effective tourism strategies</a:t>
            </a:r>
            <a:r>
              <a:rPr lang="en-IE" sz="2700" dirty="0"/>
              <a:t>.</a:t>
            </a:r>
          </a:p>
        </p:txBody>
      </p:sp>
      <p:sp>
        <p:nvSpPr>
          <p:cNvPr id="15" name="TextBox 14">
            <a:extLst>
              <a:ext uri="{FF2B5EF4-FFF2-40B4-BE49-F238E27FC236}">
                <a16:creationId xmlns:a16="http://schemas.microsoft.com/office/drawing/2014/main" id="{1466FE66-BE67-58DF-ADDA-35676F2F849A}"/>
              </a:ext>
            </a:extLst>
          </p:cNvPr>
          <p:cNvSpPr txBox="1"/>
          <p:nvPr/>
        </p:nvSpPr>
        <p:spPr>
          <a:xfrm>
            <a:off x="606027" y="13388620"/>
            <a:ext cx="6662029" cy="1754326"/>
          </a:xfrm>
          <a:prstGeom prst="rect">
            <a:avLst/>
          </a:prstGeom>
          <a:noFill/>
        </p:spPr>
        <p:txBody>
          <a:bodyPr wrap="square" rtlCol="0">
            <a:spAutoFit/>
          </a:bodyPr>
          <a:lstStyle/>
          <a:p>
            <a:pPr algn="just"/>
            <a:r>
              <a:rPr lang="en-US" sz="2700" b="0" i="0" dirty="0">
                <a:solidFill>
                  <a:srgbClr val="000000"/>
                </a:solidFill>
                <a:effectLst/>
                <a:cs typeface="Arial" panose="020B0604020202020204" pitchFamily="34" charset="0"/>
              </a:rPr>
              <a:t>How can clustering techniques be applied</a:t>
            </a:r>
            <a:r>
              <a:rPr lang="en-US" sz="2700" dirty="0">
                <a:solidFill>
                  <a:srgbClr val="000000"/>
                </a:solidFill>
                <a:cs typeface="Arial" panose="020B0604020202020204" pitchFamily="34" charset="0"/>
              </a:rPr>
              <a:t> </a:t>
            </a:r>
            <a:r>
              <a:rPr lang="en-US" sz="2700" b="0" i="0" dirty="0">
                <a:solidFill>
                  <a:srgbClr val="000000"/>
                </a:solidFill>
                <a:effectLst/>
                <a:cs typeface="Arial" panose="020B0604020202020204" pitchFamily="34" charset="0"/>
              </a:rPr>
              <a:t>to identify relevant tourist segments visiting Iceland, based on age, length of stay and average income?</a:t>
            </a:r>
            <a:endParaRPr lang="en-IE" sz="2700" dirty="0">
              <a:cs typeface="Arial" panose="020B0604020202020204" pitchFamily="34" charset="0"/>
            </a:endParaRPr>
          </a:p>
        </p:txBody>
      </p:sp>
      <p:sp>
        <p:nvSpPr>
          <p:cNvPr id="16" name="TextBox 15">
            <a:extLst>
              <a:ext uri="{FF2B5EF4-FFF2-40B4-BE49-F238E27FC236}">
                <a16:creationId xmlns:a16="http://schemas.microsoft.com/office/drawing/2014/main" id="{8E7C3F41-955E-FEEE-AED1-F05FABC43112}"/>
              </a:ext>
            </a:extLst>
          </p:cNvPr>
          <p:cNvSpPr txBox="1"/>
          <p:nvPr/>
        </p:nvSpPr>
        <p:spPr>
          <a:xfrm>
            <a:off x="660962" y="21309826"/>
            <a:ext cx="9238127" cy="3416320"/>
          </a:xfrm>
          <a:prstGeom prst="rect">
            <a:avLst/>
          </a:prstGeom>
          <a:noFill/>
        </p:spPr>
        <p:txBody>
          <a:bodyPr wrap="square" rtlCol="0">
            <a:spAutoFit/>
          </a:bodyPr>
          <a:lstStyle/>
          <a:p>
            <a:pPr algn="just"/>
            <a:r>
              <a:rPr lang="en-IE" sz="2700" dirty="0">
                <a:latin typeface="+mj-lt"/>
                <a:cs typeface="Arial" panose="020B0604020202020204" pitchFamily="34" charset="0"/>
              </a:rPr>
              <a:t>The selected variables were age, stay duration, and income. Three clustering models were applied: Hierarchical, K-Means, and DBSCAN. Clustering quality was assessed using the Silhouette Score, Davies-Bouldin Index, dendrogram visualisation and ANOVA. Dimensionality reduction with PCA helped to visualise cluster separation, besides the heatmaps on cluster centres. Adjusted Rand Index was also used to test stability across multiple runs.</a:t>
            </a:r>
          </a:p>
        </p:txBody>
      </p:sp>
      <p:sp>
        <p:nvSpPr>
          <p:cNvPr id="17" name="TextBox 16">
            <a:extLst>
              <a:ext uri="{FF2B5EF4-FFF2-40B4-BE49-F238E27FC236}">
                <a16:creationId xmlns:a16="http://schemas.microsoft.com/office/drawing/2014/main" id="{1B35CA94-C6A6-99B5-733E-DEA5AE2592E0}"/>
              </a:ext>
            </a:extLst>
          </p:cNvPr>
          <p:cNvSpPr txBox="1"/>
          <p:nvPr/>
        </p:nvSpPr>
        <p:spPr>
          <a:xfrm>
            <a:off x="11203387" y="25897288"/>
            <a:ext cx="9566512" cy="3416320"/>
          </a:xfrm>
          <a:prstGeom prst="rect">
            <a:avLst/>
          </a:prstGeom>
          <a:noFill/>
        </p:spPr>
        <p:txBody>
          <a:bodyPr wrap="square" rtlCol="0">
            <a:spAutoFit/>
          </a:bodyPr>
          <a:lstStyle/>
          <a:p>
            <a:pPr algn="just"/>
            <a:r>
              <a:rPr lang="en-IE" sz="2700" dirty="0">
                <a:latin typeface="+mj-lt"/>
                <a:cs typeface="Arial" panose="020B0604020202020204" pitchFamily="34" charset="0"/>
              </a:rPr>
              <a:t>K-Means clustering was chosen for its clearer, more stable, and actionable segments. The results reveal distinct profiles, particularly among young tourists with moderate to long stays. This information can help stakeholders design tailored services and marketing. However, since the dataset is small and represents only one year, findings should be seen as a snapshot due to market segments change over time. Future work should include larger samples and additional behavioural variables.</a:t>
            </a:r>
          </a:p>
        </p:txBody>
      </p:sp>
      <p:sp>
        <p:nvSpPr>
          <p:cNvPr id="18" name="TextBox 17">
            <a:extLst>
              <a:ext uri="{FF2B5EF4-FFF2-40B4-BE49-F238E27FC236}">
                <a16:creationId xmlns:a16="http://schemas.microsoft.com/office/drawing/2014/main" id="{F24C3AC4-D1DF-9792-4D01-A3D668C2BF79}"/>
              </a:ext>
            </a:extLst>
          </p:cNvPr>
          <p:cNvSpPr txBox="1"/>
          <p:nvPr/>
        </p:nvSpPr>
        <p:spPr>
          <a:xfrm>
            <a:off x="13285105" y="17966171"/>
            <a:ext cx="7366357" cy="1754326"/>
          </a:xfrm>
          <a:prstGeom prst="rect">
            <a:avLst/>
          </a:prstGeom>
          <a:noFill/>
        </p:spPr>
        <p:txBody>
          <a:bodyPr wrap="square" rtlCol="0">
            <a:spAutoFit/>
          </a:bodyPr>
          <a:lstStyle/>
          <a:p>
            <a:pPr algn="just"/>
            <a:r>
              <a:rPr lang="en-IE" sz="2700" dirty="0">
                <a:latin typeface="+mj-lt"/>
                <a:cs typeface="Arial" panose="020B0604020202020204" pitchFamily="34" charset="0"/>
              </a:rPr>
              <a:t>Two clusters (2 and 3) stood out for targeting young travellers with longer stays and average to high income levels, representing valuable 	segments for tourism strategies.</a:t>
            </a:r>
          </a:p>
        </p:txBody>
      </p:sp>
      <p:sp>
        <p:nvSpPr>
          <p:cNvPr id="19" name="TextBox 18">
            <a:extLst>
              <a:ext uri="{FF2B5EF4-FFF2-40B4-BE49-F238E27FC236}">
                <a16:creationId xmlns:a16="http://schemas.microsoft.com/office/drawing/2014/main" id="{CB9339E8-3BCA-171E-D7E7-D963B3D9868B}"/>
              </a:ext>
            </a:extLst>
          </p:cNvPr>
          <p:cNvSpPr txBox="1"/>
          <p:nvPr/>
        </p:nvSpPr>
        <p:spPr>
          <a:xfrm>
            <a:off x="11235925" y="4953881"/>
            <a:ext cx="9415537" cy="2585323"/>
          </a:xfrm>
          <a:prstGeom prst="rect">
            <a:avLst/>
          </a:prstGeom>
          <a:noFill/>
        </p:spPr>
        <p:txBody>
          <a:bodyPr wrap="square" rtlCol="0">
            <a:spAutoFit/>
          </a:bodyPr>
          <a:lstStyle/>
          <a:p>
            <a:pPr algn="just"/>
            <a:r>
              <a:rPr lang="en-IE" sz="2700" dirty="0"/>
              <a:t>Data was extracted from multiple sheets of the original Excel and merged into one dataset. The final dataset included 21 nationalities and 17 features, all expressed as proportions. The variables were not scaled and no missing values were found. A heatmap and interactive bar plot helped to understand relationships between variables.</a:t>
            </a:r>
          </a:p>
        </p:txBody>
      </p:sp>
      <p:sp>
        <p:nvSpPr>
          <p:cNvPr id="20" name="TextBox 19">
            <a:extLst>
              <a:ext uri="{FF2B5EF4-FFF2-40B4-BE49-F238E27FC236}">
                <a16:creationId xmlns:a16="http://schemas.microsoft.com/office/drawing/2014/main" id="{EA4385C6-D284-2AF5-0DCB-E0F7E4099E53}"/>
              </a:ext>
            </a:extLst>
          </p:cNvPr>
          <p:cNvSpPr txBox="1"/>
          <p:nvPr/>
        </p:nvSpPr>
        <p:spPr>
          <a:xfrm>
            <a:off x="17190720" y="12435840"/>
            <a:ext cx="184731" cy="369332"/>
          </a:xfrm>
          <a:prstGeom prst="rect">
            <a:avLst/>
          </a:prstGeom>
          <a:noFill/>
        </p:spPr>
        <p:txBody>
          <a:bodyPr wrap="none" rtlCol="0">
            <a:spAutoFit/>
          </a:bodyPr>
          <a:lstStyle/>
          <a:p>
            <a:endParaRPr lang="en-IE" dirty="0"/>
          </a:p>
        </p:txBody>
      </p:sp>
      <p:sp>
        <p:nvSpPr>
          <p:cNvPr id="21" name="TextBox 20">
            <a:extLst>
              <a:ext uri="{FF2B5EF4-FFF2-40B4-BE49-F238E27FC236}">
                <a16:creationId xmlns:a16="http://schemas.microsoft.com/office/drawing/2014/main" id="{D9D2B226-3CB7-EB83-5030-CA279E4AAC6B}"/>
              </a:ext>
            </a:extLst>
          </p:cNvPr>
          <p:cNvSpPr txBox="1"/>
          <p:nvPr/>
        </p:nvSpPr>
        <p:spPr>
          <a:xfrm>
            <a:off x="2292060" y="10789920"/>
            <a:ext cx="1957414" cy="1241625"/>
          </a:xfrm>
          <a:prstGeom prst="rect">
            <a:avLst/>
          </a:prstGeom>
          <a:noFill/>
        </p:spPr>
        <p:txBody>
          <a:bodyPr wrap="square" rtlCol="0">
            <a:spAutoFit/>
          </a:bodyPr>
          <a:lstStyle/>
          <a:p>
            <a:endParaRPr lang="en-IE" dirty="0"/>
          </a:p>
        </p:txBody>
      </p:sp>
      <p:pic>
        <p:nvPicPr>
          <p:cNvPr id="22" name="Picture 21">
            <a:extLst>
              <a:ext uri="{FF2B5EF4-FFF2-40B4-BE49-F238E27FC236}">
                <a16:creationId xmlns:a16="http://schemas.microsoft.com/office/drawing/2014/main" id="{B54DF86D-1408-4F3F-8DFF-D4C3F00EFB75}"/>
              </a:ext>
            </a:extLst>
          </p:cNvPr>
          <p:cNvPicPr>
            <a:picLocks noChangeAspect="1"/>
          </p:cNvPicPr>
          <p:nvPr/>
        </p:nvPicPr>
        <p:blipFill>
          <a:blip r:embed="rId3"/>
          <a:srcRect r="20541"/>
          <a:stretch/>
        </p:blipFill>
        <p:spPr>
          <a:xfrm>
            <a:off x="11483204" y="19971241"/>
            <a:ext cx="6828243" cy="3923487"/>
          </a:xfrm>
          <a:prstGeom prst="rect">
            <a:avLst/>
          </a:prstGeom>
          <a:ln>
            <a:noFill/>
          </a:ln>
        </p:spPr>
      </p:pic>
      <p:pic>
        <p:nvPicPr>
          <p:cNvPr id="23" name="Picture 22" descr="A blue and orange squares with black text&#10;&#10;AI-generated content may be incorrect.">
            <a:extLst>
              <a:ext uri="{FF2B5EF4-FFF2-40B4-BE49-F238E27FC236}">
                <a16:creationId xmlns:a16="http://schemas.microsoft.com/office/drawing/2014/main" id="{1074B80F-D342-7D38-11A8-2330F17DF0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9164" y="24878584"/>
            <a:ext cx="8356206" cy="4463563"/>
          </a:xfrm>
          <a:prstGeom prst="rect">
            <a:avLst/>
          </a:prstGeom>
        </p:spPr>
      </p:pic>
      <p:pic>
        <p:nvPicPr>
          <p:cNvPr id="24" name="Picture 23">
            <a:extLst>
              <a:ext uri="{FF2B5EF4-FFF2-40B4-BE49-F238E27FC236}">
                <a16:creationId xmlns:a16="http://schemas.microsoft.com/office/drawing/2014/main" id="{E29D7F4A-94AC-09F8-5399-267528248A0C}"/>
              </a:ext>
            </a:extLst>
          </p:cNvPr>
          <p:cNvPicPr>
            <a:picLocks noChangeAspect="1"/>
          </p:cNvPicPr>
          <p:nvPr/>
        </p:nvPicPr>
        <p:blipFill>
          <a:blip r:embed="rId5"/>
          <a:srcRect l="14585" r="13783"/>
          <a:stretch/>
        </p:blipFill>
        <p:spPr>
          <a:xfrm>
            <a:off x="4100563" y="17049093"/>
            <a:ext cx="3993050" cy="4180777"/>
          </a:xfrm>
          <a:prstGeom prst="rect">
            <a:avLst/>
          </a:prstGeom>
        </p:spPr>
      </p:pic>
      <p:pic>
        <p:nvPicPr>
          <p:cNvPr id="25" name="Picture 24" descr="A table with numbers and a number of values&#10;&#10;AI-generated content may be incorrect.">
            <a:extLst>
              <a:ext uri="{FF2B5EF4-FFF2-40B4-BE49-F238E27FC236}">
                <a16:creationId xmlns:a16="http://schemas.microsoft.com/office/drawing/2014/main" id="{7D276174-A09D-F845-D433-F039E9A737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250187" y="13254056"/>
            <a:ext cx="6519712" cy="4597728"/>
          </a:xfrm>
          <a:prstGeom prst="rect">
            <a:avLst/>
          </a:prstGeom>
        </p:spPr>
      </p:pic>
      <p:sp>
        <p:nvSpPr>
          <p:cNvPr id="26" name="TextBox 25">
            <a:extLst>
              <a:ext uri="{FF2B5EF4-FFF2-40B4-BE49-F238E27FC236}">
                <a16:creationId xmlns:a16="http://schemas.microsoft.com/office/drawing/2014/main" id="{A644C17E-01F8-E3D3-464A-478A88740422}"/>
              </a:ext>
            </a:extLst>
          </p:cNvPr>
          <p:cNvSpPr txBox="1"/>
          <p:nvPr/>
        </p:nvSpPr>
        <p:spPr>
          <a:xfrm>
            <a:off x="11151372" y="9373768"/>
            <a:ext cx="9584641" cy="3831818"/>
          </a:xfrm>
          <a:prstGeom prst="rect">
            <a:avLst/>
          </a:prstGeom>
          <a:noFill/>
        </p:spPr>
        <p:txBody>
          <a:bodyPr wrap="square" rtlCol="0">
            <a:spAutoFit/>
          </a:bodyPr>
          <a:lstStyle/>
          <a:p>
            <a:pPr algn="just"/>
            <a:r>
              <a:rPr lang="en-IE" sz="2700" dirty="0">
                <a:latin typeface="+mj-lt"/>
                <a:cs typeface="Arial" panose="020B0604020202020204" pitchFamily="34" charset="0"/>
              </a:rPr>
              <a:t>K-Means with four clusters outperformed the other algorithms based on both visual and quantitative evaluation. Hierarchical with three clusters showed some separation, but the clusters were less distinct and less stable.  DBSCAN failed to produce meaningful clusters and labelled most data as noise. The ANOVA test confirmed significant differences in age and length of stay, while income showed no clear distinction. ARI values indicated K-Means  has stronger cluster stability (mean ARI= 0.61) 	compared to       						Hierarchical 	 (mean ARI= 0.011).</a:t>
            </a:r>
            <a:endParaRPr lang="en-IE" sz="2700" dirty="0">
              <a:latin typeface="+mj-lt"/>
            </a:endParaRPr>
          </a:p>
        </p:txBody>
      </p:sp>
      <p:pic>
        <p:nvPicPr>
          <p:cNvPr id="27" name="Picture 26" descr="A table with numbers and lines&#10;&#10;AI-generated content may be incorrect.">
            <a:extLst>
              <a:ext uri="{FF2B5EF4-FFF2-40B4-BE49-F238E27FC236}">
                <a16:creationId xmlns:a16="http://schemas.microsoft.com/office/drawing/2014/main" id="{E3735745-9633-69AD-AECC-47781BE5CD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49426" y="8579564"/>
            <a:ext cx="5204020" cy="2993116"/>
          </a:xfrm>
          <a:prstGeom prst="rect">
            <a:avLst/>
          </a:prstGeom>
        </p:spPr>
      </p:pic>
      <p:sp>
        <p:nvSpPr>
          <p:cNvPr id="28" name="Rectangle 27">
            <a:extLst>
              <a:ext uri="{FF2B5EF4-FFF2-40B4-BE49-F238E27FC236}">
                <a16:creationId xmlns:a16="http://schemas.microsoft.com/office/drawing/2014/main" id="{5BFA1477-A35F-78A1-3602-BF6B23970E34}"/>
              </a:ext>
            </a:extLst>
          </p:cNvPr>
          <p:cNvSpPr/>
          <p:nvPr/>
        </p:nvSpPr>
        <p:spPr>
          <a:xfrm>
            <a:off x="346181" y="3682643"/>
            <a:ext cx="9858257" cy="1078140"/>
          </a:xfrm>
          <a:prstGeom prst="rect">
            <a:avLst/>
          </a:prstGeom>
          <a:solidFill>
            <a:srgbClr val="047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Rectangle 28">
            <a:extLst>
              <a:ext uri="{FF2B5EF4-FFF2-40B4-BE49-F238E27FC236}">
                <a16:creationId xmlns:a16="http://schemas.microsoft.com/office/drawing/2014/main" id="{A3F1D004-CC3D-0A96-2CC2-EDCD9B5D6D97}"/>
              </a:ext>
            </a:extLst>
          </p:cNvPr>
          <p:cNvSpPr/>
          <p:nvPr/>
        </p:nvSpPr>
        <p:spPr>
          <a:xfrm>
            <a:off x="346180" y="12125032"/>
            <a:ext cx="9841057" cy="1078140"/>
          </a:xfrm>
          <a:prstGeom prst="rect">
            <a:avLst/>
          </a:prstGeom>
          <a:solidFill>
            <a:srgbClr val="047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Rectangle 29">
            <a:extLst>
              <a:ext uri="{FF2B5EF4-FFF2-40B4-BE49-F238E27FC236}">
                <a16:creationId xmlns:a16="http://schemas.microsoft.com/office/drawing/2014/main" id="{CA2431C9-E7C5-0A71-ACA5-2EC97779FC76}"/>
              </a:ext>
            </a:extLst>
          </p:cNvPr>
          <p:cNvSpPr/>
          <p:nvPr/>
        </p:nvSpPr>
        <p:spPr>
          <a:xfrm>
            <a:off x="346180" y="15628450"/>
            <a:ext cx="10101037" cy="1078140"/>
          </a:xfrm>
          <a:prstGeom prst="rect">
            <a:avLst/>
          </a:prstGeom>
          <a:solidFill>
            <a:srgbClr val="047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TextBox 30">
            <a:extLst>
              <a:ext uri="{FF2B5EF4-FFF2-40B4-BE49-F238E27FC236}">
                <a16:creationId xmlns:a16="http://schemas.microsoft.com/office/drawing/2014/main" id="{203C46B8-0861-B15F-2F14-C0217D8C724A}"/>
              </a:ext>
            </a:extLst>
          </p:cNvPr>
          <p:cNvSpPr txBox="1"/>
          <p:nvPr/>
        </p:nvSpPr>
        <p:spPr>
          <a:xfrm>
            <a:off x="1595059" y="15697934"/>
            <a:ext cx="7154493" cy="923330"/>
          </a:xfrm>
          <a:prstGeom prst="rect">
            <a:avLst/>
          </a:prstGeom>
          <a:noFill/>
        </p:spPr>
        <p:txBody>
          <a:bodyPr wrap="square" rtlCol="0">
            <a:spAutoFit/>
          </a:bodyPr>
          <a:lstStyle/>
          <a:p>
            <a:r>
              <a:rPr lang="en-IE" sz="5400" b="1" dirty="0">
                <a:solidFill>
                  <a:schemeClr val="bg1"/>
                </a:solidFill>
              </a:rPr>
              <a:t>Methodology</a:t>
            </a:r>
          </a:p>
        </p:txBody>
      </p:sp>
      <p:sp>
        <p:nvSpPr>
          <p:cNvPr id="32" name="TextBox 31">
            <a:extLst>
              <a:ext uri="{FF2B5EF4-FFF2-40B4-BE49-F238E27FC236}">
                <a16:creationId xmlns:a16="http://schemas.microsoft.com/office/drawing/2014/main" id="{72A54F7B-417A-1B62-B238-2AC91A4E2DDF}"/>
              </a:ext>
            </a:extLst>
          </p:cNvPr>
          <p:cNvSpPr txBox="1"/>
          <p:nvPr/>
        </p:nvSpPr>
        <p:spPr>
          <a:xfrm>
            <a:off x="1179025" y="12274709"/>
            <a:ext cx="9117411" cy="830997"/>
          </a:xfrm>
          <a:prstGeom prst="rect">
            <a:avLst/>
          </a:prstGeom>
          <a:noFill/>
        </p:spPr>
        <p:txBody>
          <a:bodyPr wrap="square" rtlCol="0">
            <a:spAutoFit/>
          </a:bodyPr>
          <a:lstStyle/>
          <a:p>
            <a:r>
              <a:rPr lang="en-IE" sz="4600" b="1" dirty="0">
                <a:solidFill>
                  <a:schemeClr val="bg1"/>
                </a:solidFill>
              </a:rPr>
              <a:t>Research Question</a:t>
            </a:r>
          </a:p>
        </p:txBody>
      </p:sp>
      <p:sp>
        <p:nvSpPr>
          <p:cNvPr id="33" name="TextBox 32">
            <a:extLst>
              <a:ext uri="{FF2B5EF4-FFF2-40B4-BE49-F238E27FC236}">
                <a16:creationId xmlns:a16="http://schemas.microsoft.com/office/drawing/2014/main" id="{1985AA7A-11C6-323D-6031-DBBD747EE98B}"/>
              </a:ext>
            </a:extLst>
          </p:cNvPr>
          <p:cNvSpPr txBox="1"/>
          <p:nvPr/>
        </p:nvSpPr>
        <p:spPr>
          <a:xfrm>
            <a:off x="3027191" y="3799982"/>
            <a:ext cx="4601720" cy="923330"/>
          </a:xfrm>
          <a:prstGeom prst="rect">
            <a:avLst/>
          </a:prstGeom>
          <a:noFill/>
        </p:spPr>
        <p:txBody>
          <a:bodyPr wrap="square" rtlCol="0">
            <a:spAutoFit/>
          </a:bodyPr>
          <a:lstStyle/>
          <a:p>
            <a:r>
              <a:rPr lang="en-IE" sz="5400" b="1" dirty="0">
                <a:solidFill>
                  <a:schemeClr val="bg1"/>
                </a:solidFill>
                <a:latin typeface="Aptos Black" panose="020F0502020204030204" pitchFamily="34" charset="0"/>
              </a:rPr>
              <a:t>Introduction</a:t>
            </a:r>
          </a:p>
        </p:txBody>
      </p:sp>
      <p:sp>
        <p:nvSpPr>
          <p:cNvPr id="34" name="Rectangle 33">
            <a:extLst>
              <a:ext uri="{FF2B5EF4-FFF2-40B4-BE49-F238E27FC236}">
                <a16:creationId xmlns:a16="http://schemas.microsoft.com/office/drawing/2014/main" id="{D61523B6-5776-3857-81DF-96F61F145EAA}"/>
              </a:ext>
            </a:extLst>
          </p:cNvPr>
          <p:cNvSpPr/>
          <p:nvPr/>
        </p:nvSpPr>
        <p:spPr>
          <a:xfrm>
            <a:off x="10932108" y="3682475"/>
            <a:ext cx="10101600" cy="1078140"/>
          </a:xfrm>
          <a:prstGeom prst="rect">
            <a:avLst/>
          </a:prstGeom>
          <a:solidFill>
            <a:srgbClr val="047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TextBox 34">
            <a:extLst>
              <a:ext uri="{FF2B5EF4-FFF2-40B4-BE49-F238E27FC236}">
                <a16:creationId xmlns:a16="http://schemas.microsoft.com/office/drawing/2014/main" id="{9E44210D-8B21-FFBD-0F35-2E9FC9963ECA}"/>
              </a:ext>
            </a:extLst>
          </p:cNvPr>
          <p:cNvSpPr txBox="1"/>
          <p:nvPr/>
        </p:nvSpPr>
        <p:spPr>
          <a:xfrm>
            <a:off x="13093565" y="3766698"/>
            <a:ext cx="6351708" cy="923330"/>
          </a:xfrm>
          <a:prstGeom prst="rect">
            <a:avLst/>
          </a:prstGeom>
          <a:noFill/>
        </p:spPr>
        <p:txBody>
          <a:bodyPr wrap="square" rtlCol="0">
            <a:spAutoFit/>
          </a:bodyPr>
          <a:lstStyle/>
          <a:p>
            <a:r>
              <a:rPr lang="en-IE" sz="5400" b="1" dirty="0">
                <a:solidFill>
                  <a:schemeClr val="bg1"/>
                </a:solidFill>
              </a:rPr>
              <a:t>Data Preparation</a:t>
            </a:r>
          </a:p>
        </p:txBody>
      </p:sp>
      <p:sp>
        <p:nvSpPr>
          <p:cNvPr id="36" name="Rectangle 35">
            <a:extLst>
              <a:ext uri="{FF2B5EF4-FFF2-40B4-BE49-F238E27FC236}">
                <a16:creationId xmlns:a16="http://schemas.microsoft.com/office/drawing/2014/main" id="{A96BC89D-4ED0-1C85-63B6-545D66C31F9C}"/>
              </a:ext>
            </a:extLst>
          </p:cNvPr>
          <p:cNvSpPr/>
          <p:nvPr/>
        </p:nvSpPr>
        <p:spPr>
          <a:xfrm>
            <a:off x="10926986" y="7981028"/>
            <a:ext cx="10101600" cy="1078140"/>
          </a:xfrm>
          <a:prstGeom prst="rect">
            <a:avLst/>
          </a:prstGeom>
          <a:solidFill>
            <a:srgbClr val="047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7" name="TextBox 36">
            <a:extLst>
              <a:ext uri="{FF2B5EF4-FFF2-40B4-BE49-F238E27FC236}">
                <a16:creationId xmlns:a16="http://schemas.microsoft.com/office/drawing/2014/main" id="{CCA5782B-B1B8-CA7E-6F4E-A2F7BDE1C899}"/>
              </a:ext>
            </a:extLst>
          </p:cNvPr>
          <p:cNvSpPr txBox="1"/>
          <p:nvPr/>
        </p:nvSpPr>
        <p:spPr>
          <a:xfrm>
            <a:off x="14708023" y="8141815"/>
            <a:ext cx="4126176" cy="923330"/>
          </a:xfrm>
          <a:prstGeom prst="rect">
            <a:avLst/>
          </a:prstGeom>
          <a:noFill/>
        </p:spPr>
        <p:txBody>
          <a:bodyPr wrap="square" rtlCol="0">
            <a:spAutoFit/>
          </a:bodyPr>
          <a:lstStyle/>
          <a:p>
            <a:r>
              <a:rPr lang="en-IE" sz="5400" b="1" dirty="0">
                <a:solidFill>
                  <a:schemeClr val="bg1"/>
                </a:solidFill>
              </a:rPr>
              <a:t>Results</a:t>
            </a:r>
          </a:p>
        </p:txBody>
      </p:sp>
      <p:sp>
        <p:nvSpPr>
          <p:cNvPr id="38" name="Rectangle 37">
            <a:extLst>
              <a:ext uri="{FF2B5EF4-FFF2-40B4-BE49-F238E27FC236}">
                <a16:creationId xmlns:a16="http://schemas.microsoft.com/office/drawing/2014/main" id="{A5057D98-4980-B1B0-69F9-341B1AAA0818}"/>
              </a:ext>
            </a:extLst>
          </p:cNvPr>
          <p:cNvSpPr/>
          <p:nvPr/>
        </p:nvSpPr>
        <p:spPr>
          <a:xfrm>
            <a:off x="10929035" y="24647653"/>
            <a:ext cx="10101600" cy="1078140"/>
          </a:xfrm>
          <a:prstGeom prst="rect">
            <a:avLst/>
          </a:prstGeom>
          <a:solidFill>
            <a:srgbClr val="047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9" name="TextBox 38">
            <a:extLst>
              <a:ext uri="{FF2B5EF4-FFF2-40B4-BE49-F238E27FC236}">
                <a16:creationId xmlns:a16="http://schemas.microsoft.com/office/drawing/2014/main" id="{1ADDD9A9-2CD3-B0B9-B792-26309AD6748C}"/>
              </a:ext>
            </a:extLst>
          </p:cNvPr>
          <p:cNvSpPr txBox="1"/>
          <p:nvPr/>
        </p:nvSpPr>
        <p:spPr>
          <a:xfrm>
            <a:off x="13789165" y="24752887"/>
            <a:ext cx="4126176" cy="923330"/>
          </a:xfrm>
          <a:prstGeom prst="rect">
            <a:avLst/>
          </a:prstGeom>
          <a:noFill/>
        </p:spPr>
        <p:txBody>
          <a:bodyPr wrap="square" rtlCol="0">
            <a:spAutoFit/>
          </a:bodyPr>
          <a:lstStyle/>
          <a:p>
            <a:r>
              <a:rPr lang="en-IE" sz="5400" b="1" dirty="0">
                <a:solidFill>
                  <a:schemeClr val="bg1"/>
                </a:solidFill>
              </a:rPr>
              <a:t>Conclusion</a:t>
            </a:r>
          </a:p>
        </p:txBody>
      </p:sp>
      <p:sp>
        <p:nvSpPr>
          <p:cNvPr id="40" name="TextBox 39">
            <a:extLst>
              <a:ext uri="{FF2B5EF4-FFF2-40B4-BE49-F238E27FC236}">
                <a16:creationId xmlns:a16="http://schemas.microsoft.com/office/drawing/2014/main" id="{A7792B6F-230B-7D39-768A-E8411ADC91CD}"/>
              </a:ext>
            </a:extLst>
          </p:cNvPr>
          <p:cNvSpPr txBox="1"/>
          <p:nvPr/>
        </p:nvSpPr>
        <p:spPr>
          <a:xfrm>
            <a:off x="660962" y="17083991"/>
            <a:ext cx="3149135" cy="3416320"/>
          </a:xfrm>
          <a:prstGeom prst="rect">
            <a:avLst/>
          </a:prstGeom>
          <a:noFill/>
        </p:spPr>
        <p:txBody>
          <a:bodyPr wrap="square" rtlCol="0">
            <a:spAutoFit/>
          </a:bodyPr>
          <a:lstStyle/>
          <a:p>
            <a:pPr algn="just"/>
            <a:r>
              <a:rPr lang="en-IE" sz="2700" dirty="0">
                <a:latin typeface="+mj-lt"/>
                <a:cs typeface="Arial" panose="020B0604020202020204" pitchFamily="34" charset="0"/>
              </a:rPr>
              <a:t>The study followed the CRISP-DM framework. The data was obtained from 2023 visitor surveys conducted at Keflavik International Airport</a:t>
            </a:r>
            <a:endParaRPr lang="en-IE" sz="2700" dirty="0"/>
          </a:p>
        </p:txBody>
      </p:sp>
      <p:pic>
        <p:nvPicPr>
          <p:cNvPr id="41" name="Picture 40" descr="A waterfall and a mountain with green lights in the sky&#10;&#10;AI-generated content may be incorrect.">
            <a:extLst>
              <a:ext uri="{FF2B5EF4-FFF2-40B4-BE49-F238E27FC236}">
                <a16:creationId xmlns:a16="http://schemas.microsoft.com/office/drawing/2014/main" id="{A62CE761-4312-5029-BEBA-885A9B2CF97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56290" y="12835934"/>
            <a:ext cx="6871044" cy="611149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42" name="Picture 41">
            <a:extLst>
              <a:ext uri="{FF2B5EF4-FFF2-40B4-BE49-F238E27FC236}">
                <a16:creationId xmlns:a16="http://schemas.microsoft.com/office/drawing/2014/main" id="{1548B4CF-58FE-AC41-3E25-5CDD60C2F864}"/>
              </a:ext>
            </a:extLst>
          </p:cNvPr>
          <p:cNvPicPr>
            <a:picLocks noChangeAspect="1"/>
          </p:cNvPicPr>
          <p:nvPr/>
        </p:nvPicPr>
        <p:blipFill>
          <a:blip r:embed="rId3"/>
          <a:srcRect l="80063" t="10594" r="357" b="68463"/>
          <a:stretch/>
        </p:blipFill>
        <p:spPr>
          <a:xfrm>
            <a:off x="18326687" y="19979843"/>
            <a:ext cx="2309535" cy="1127792"/>
          </a:xfrm>
          <a:prstGeom prst="rect">
            <a:avLst/>
          </a:prstGeom>
          <a:ln>
            <a:solidFill>
              <a:schemeClr val="tx1"/>
            </a:solidFill>
          </a:ln>
        </p:spPr>
      </p:pic>
    </p:spTree>
    <p:extLst>
      <p:ext uri="{BB962C8B-B14F-4D97-AF65-F5344CB8AC3E}">
        <p14:creationId xmlns:p14="http://schemas.microsoft.com/office/powerpoint/2010/main" val="1442857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F0F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81BD239-F2CA-EE29-9990-5A7A8E002022}"/>
              </a:ext>
            </a:extLst>
          </p:cNvPr>
          <p:cNvSpPr/>
          <p:nvPr/>
        </p:nvSpPr>
        <p:spPr>
          <a:xfrm>
            <a:off x="0" y="-30480"/>
            <a:ext cx="21383624" cy="3102746"/>
          </a:xfrm>
          <a:prstGeom prst="rect">
            <a:avLst/>
          </a:prstGeom>
          <a:solidFill>
            <a:srgbClr val="047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3" name="Rectangle 2">
            <a:extLst>
              <a:ext uri="{FF2B5EF4-FFF2-40B4-BE49-F238E27FC236}">
                <a16:creationId xmlns:a16="http://schemas.microsoft.com/office/drawing/2014/main" id="{20F22B15-2127-F0FE-F700-63B9FEC5D40C}"/>
              </a:ext>
            </a:extLst>
          </p:cNvPr>
          <p:cNvSpPr/>
          <p:nvPr/>
        </p:nvSpPr>
        <p:spPr>
          <a:xfrm>
            <a:off x="10935844" y="3753937"/>
            <a:ext cx="10101600" cy="3902098"/>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4" name="Rectangle 3">
            <a:extLst>
              <a:ext uri="{FF2B5EF4-FFF2-40B4-BE49-F238E27FC236}">
                <a16:creationId xmlns:a16="http://schemas.microsoft.com/office/drawing/2014/main" id="{20D890D4-682B-7A72-2D6F-0ACBD89BD0D2}"/>
              </a:ext>
            </a:extLst>
          </p:cNvPr>
          <p:cNvSpPr/>
          <p:nvPr/>
        </p:nvSpPr>
        <p:spPr>
          <a:xfrm>
            <a:off x="10926987" y="7999422"/>
            <a:ext cx="10101600" cy="16364065"/>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 name="Rectangle 4">
            <a:extLst>
              <a:ext uri="{FF2B5EF4-FFF2-40B4-BE49-F238E27FC236}">
                <a16:creationId xmlns:a16="http://schemas.microsoft.com/office/drawing/2014/main" id="{37A5E330-6052-26A1-96F5-833F41E747C4}"/>
              </a:ext>
            </a:extLst>
          </p:cNvPr>
          <p:cNvSpPr/>
          <p:nvPr/>
        </p:nvSpPr>
        <p:spPr>
          <a:xfrm>
            <a:off x="350363" y="3688741"/>
            <a:ext cx="9858257" cy="7039173"/>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 name="Rectangle 5">
            <a:extLst>
              <a:ext uri="{FF2B5EF4-FFF2-40B4-BE49-F238E27FC236}">
                <a16:creationId xmlns:a16="http://schemas.microsoft.com/office/drawing/2014/main" id="{3F52A6C4-AE98-03B5-57A4-2C251DA43E0F}"/>
              </a:ext>
            </a:extLst>
          </p:cNvPr>
          <p:cNvSpPr/>
          <p:nvPr/>
        </p:nvSpPr>
        <p:spPr>
          <a:xfrm>
            <a:off x="350362" y="16603620"/>
            <a:ext cx="10101038" cy="13213784"/>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 name="Rectangle 6">
            <a:extLst>
              <a:ext uri="{FF2B5EF4-FFF2-40B4-BE49-F238E27FC236}">
                <a16:creationId xmlns:a16="http://schemas.microsoft.com/office/drawing/2014/main" id="{BBE09AA5-5D10-E081-EAA5-98837AD27113}"/>
              </a:ext>
            </a:extLst>
          </p:cNvPr>
          <p:cNvSpPr/>
          <p:nvPr/>
        </p:nvSpPr>
        <p:spPr>
          <a:xfrm>
            <a:off x="350362" y="10974163"/>
            <a:ext cx="9858258" cy="2279893"/>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Rectangle 7">
            <a:extLst>
              <a:ext uri="{FF2B5EF4-FFF2-40B4-BE49-F238E27FC236}">
                <a16:creationId xmlns:a16="http://schemas.microsoft.com/office/drawing/2014/main" id="{7115AA14-075A-8E0B-6C34-DD0E3CDF62D9}"/>
              </a:ext>
            </a:extLst>
          </p:cNvPr>
          <p:cNvSpPr/>
          <p:nvPr/>
        </p:nvSpPr>
        <p:spPr>
          <a:xfrm>
            <a:off x="10935843" y="24773010"/>
            <a:ext cx="10101600" cy="4939436"/>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a:extLst>
              <a:ext uri="{FF2B5EF4-FFF2-40B4-BE49-F238E27FC236}">
                <a16:creationId xmlns:a16="http://schemas.microsoft.com/office/drawing/2014/main" id="{34C488A6-CD12-E505-BF87-703E3F811E2E}"/>
              </a:ext>
            </a:extLst>
          </p:cNvPr>
          <p:cNvSpPr/>
          <p:nvPr/>
        </p:nvSpPr>
        <p:spPr>
          <a:xfrm>
            <a:off x="6510650" y="11520768"/>
            <a:ext cx="8362324" cy="8037095"/>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0" name="TextBox 9">
            <a:extLst>
              <a:ext uri="{FF2B5EF4-FFF2-40B4-BE49-F238E27FC236}">
                <a16:creationId xmlns:a16="http://schemas.microsoft.com/office/drawing/2014/main" id="{F23D9D66-9D58-C497-8378-13D710EB8E64}"/>
              </a:ext>
            </a:extLst>
          </p:cNvPr>
          <p:cNvSpPr txBox="1"/>
          <p:nvPr/>
        </p:nvSpPr>
        <p:spPr>
          <a:xfrm>
            <a:off x="560068" y="387225"/>
            <a:ext cx="20560078" cy="1323439"/>
          </a:xfrm>
          <a:prstGeom prst="rect">
            <a:avLst/>
          </a:prstGeom>
          <a:noFill/>
        </p:spPr>
        <p:txBody>
          <a:bodyPr wrap="square" rtlCol="0">
            <a:spAutoFit/>
          </a:bodyPr>
          <a:lstStyle/>
          <a:p>
            <a:r>
              <a:rPr lang="en-IE" sz="8000" b="1" dirty="0">
                <a:solidFill>
                  <a:schemeClr val="bg1"/>
                </a:solidFill>
                <a:latin typeface="Arial Black" panose="020B0A04020102020204" pitchFamily="34" charset="0"/>
              </a:rPr>
              <a:t>Iceland Tourism Segmentation 2023</a:t>
            </a:r>
          </a:p>
        </p:txBody>
      </p:sp>
      <p:sp>
        <p:nvSpPr>
          <p:cNvPr id="11" name="TextBox 10">
            <a:extLst>
              <a:ext uri="{FF2B5EF4-FFF2-40B4-BE49-F238E27FC236}">
                <a16:creationId xmlns:a16="http://schemas.microsoft.com/office/drawing/2014/main" id="{3B67F6AE-EAE6-9F7D-D952-AD38CAF38111}"/>
              </a:ext>
            </a:extLst>
          </p:cNvPr>
          <p:cNvSpPr txBox="1"/>
          <p:nvPr/>
        </p:nvSpPr>
        <p:spPr>
          <a:xfrm>
            <a:off x="415690" y="1979898"/>
            <a:ext cx="14444839" cy="830997"/>
          </a:xfrm>
          <a:prstGeom prst="rect">
            <a:avLst/>
          </a:prstGeom>
          <a:noFill/>
        </p:spPr>
        <p:txBody>
          <a:bodyPr wrap="square" rtlCol="0">
            <a:spAutoFit/>
          </a:bodyPr>
          <a:lstStyle/>
          <a:p>
            <a:r>
              <a:rPr lang="en-IE" sz="4800" dirty="0">
                <a:solidFill>
                  <a:schemeClr val="bg1"/>
                </a:solidFill>
                <a:latin typeface="Arial" panose="020B0604020202020204" pitchFamily="34" charset="0"/>
                <a:cs typeface="Arial" panose="020B0604020202020204" pitchFamily="34" charset="0"/>
              </a:rPr>
              <a:t>Francisca Argandona Alvarado, CCT College Dublin</a:t>
            </a:r>
          </a:p>
        </p:txBody>
      </p:sp>
      <p:pic>
        <p:nvPicPr>
          <p:cNvPr id="12" name="Picture 11" descr="A logo for college computing&#10;&#10;AI-generated content may be incorrect.">
            <a:extLst>
              <a:ext uri="{FF2B5EF4-FFF2-40B4-BE49-F238E27FC236}">
                <a16:creationId xmlns:a16="http://schemas.microsoft.com/office/drawing/2014/main" id="{A5D3DC2E-4E0D-9C30-EEC2-4D3F4FEF4AA0}"/>
              </a:ext>
            </a:extLst>
          </p:cNvPr>
          <p:cNvPicPr>
            <a:picLocks noChangeAspect="1"/>
          </p:cNvPicPr>
          <p:nvPr/>
        </p:nvPicPr>
        <p:blipFill>
          <a:blip r:embed="rId2">
            <a:extLst>
              <a:ext uri="{28A0092B-C50C-407E-A947-70E740481C1C}">
                <a14:useLocalDpi xmlns:a14="http://schemas.microsoft.com/office/drawing/2010/main" val="0"/>
              </a:ext>
            </a:extLst>
          </a:blip>
          <a:srcRect l="9448" t="25302" r="10696" b="27410"/>
          <a:stretch/>
        </p:blipFill>
        <p:spPr>
          <a:xfrm>
            <a:off x="15122176" y="1680674"/>
            <a:ext cx="5893885" cy="1206034"/>
          </a:xfrm>
          <a:prstGeom prst="rect">
            <a:avLst/>
          </a:prstGeom>
        </p:spPr>
      </p:pic>
      <p:sp>
        <p:nvSpPr>
          <p:cNvPr id="13" name="TextBox 12">
            <a:extLst>
              <a:ext uri="{FF2B5EF4-FFF2-40B4-BE49-F238E27FC236}">
                <a16:creationId xmlns:a16="http://schemas.microsoft.com/office/drawing/2014/main" id="{D6EA29DE-5213-4A16-36D2-895ED9316131}"/>
              </a:ext>
            </a:extLst>
          </p:cNvPr>
          <p:cNvSpPr txBox="1"/>
          <p:nvPr/>
        </p:nvSpPr>
        <p:spPr>
          <a:xfrm>
            <a:off x="606027" y="4748095"/>
            <a:ext cx="9252085" cy="3000821"/>
          </a:xfrm>
          <a:prstGeom prst="rect">
            <a:avLst/>
          </a:prstGeom>
          <a:noFill/>
        </p:spPr>
        <p:txBody>
          <a:bodyPr wrap="square" rtlCol="0">
            <a:spAutoFit/>
          </a:bodyPr>
          <a:lstStyle/>
          <a:p>
            <a:pPr algn="just"/>
            <a:r>
              <a:rPr lang="en-IE" sz="2700" dirty="0">
                <a:latin typeface="Aptos" panose="020B0004020202020204" pitchFamily="34" charset="0"/>
              </a:rPr>
              <a:t>Tourism in Iceland has grown rapidly in recent years, becoming a major contributor to the economy. However, most existing profiles only considers country of origin or overall arrival numbers. This study aims to go further by applying clustering techniques to segment international tourists visiting Iceland in 2023, based on age, length of stay, and income.</a:t>
            </a:r>
            <a:r>
              <a:rPr lang="en-IE" sz="2700" dirty="0"/>
              <a:t>.</a:t>
            </a:r>
          </a:p>
        </p:txBody>
      </p:sp>
      <p:sp>
        <p:nvSpPr>
          <p:cNvPr id="14" name="TextBox 13">
            <a:extLst>
              <a:ext uri="{FF2B5EF4-FFF2-40B4-BE49-F238E27FC236}">
                <a16:creationId xmlns:a16="http://schemas.microsoft.com/office/drawing/2014/main" id="{AF62DC07-E355-198B-B853-B52A21B74A58}"/>
              </a:ext>
            </a:extLst>
          </p:cNvPr>
          <p:cNvSpPr txBox="1"/>
          <p:nvPr/>
        </p:nvSpPr>
        <p:spPr>
          <a:xfrm>
            <a:off x="514587" y="11834140"/>
            <a:ext cx="9343525" cy="1338828"/>
          </a:xfrm>
          <a:prstGeom prst="rect">
            <a:avLst/>
          </a:prstGeom>
          <a:noFill/>
        </p:spPr>
        <p:txBody>
          <a:bodyPr wrap="square" rtlCol="0">
            <a:spAutoFit/>
          </a:bodyPr>
          <a:lstStyle/>
          <a:p>
            <a:pPr algn="just"/>
            <a:r>
              <a:rPr lang="en-US" sz="2700" b="0" i="0" dirty="0">
                <a:solidFill>
                  <a:srgbClr val="000000"/>
                </a:solidFill>
                <a:effectLst/>
                <a:cs typeface="Arial" panose="020B0604020202020204" pitchFamily="34" charset="0"/>
              </a:rPr>
              <a:t>How can clustering techniques be applied</a:t>
            </a:r>
            <a:r>
              <a:rPr lang="en-US" sz="2700" dirty="0">
                <a:solidFill>
                  <a:srgbClr val="000000"/>
                </a:solidFill>
                <a:cs typeface="Arial" panose="020B0604020202020204" pitchFamily="34" charset="0"/>
              </a:rPr>
              <a:t> </a:t>
            </a:r>
            <a:r>
              <a:rPr lang="en-US" sz="2700" b="0" i="0" dirty="0">
                <a:solidFill>
                  <a:srgbClr val="000000"/>
                </a:solidFill>
                <a:effectLst/>
                <a:cs typeface="Arial" panose="020B0604020202020204" pitchFamily="34" charset="0"/>
              </a:rPr>
              <a:t>to identify relevant tourist segments visiting Iceland, based on age, length of stay and average income?</a:t>
            </a:r>
            <a:endParaRPr lang="en-IE" sz="2700" dirty="0">
              <a:cs typeface="Arial" panose="020B0604020202020204" pitchFamily="34" charset="0"/>
            </a:endParaRPr>
          </a:p>
        </p:txBody>
      </p:sp>
      <p:sp>
        <p:nvSpPr>
          <p:cNvPr id="15" name="TextBox 14">
            <a:extLst>
              <a:ext uri="{FF2B5EF4-FFF2-40B4-BE49-F238E27FC236}">
                <a16:creationId xmlns:a16="http://schemas.microsoft.com/office/drawing/2014/main" id="{CFCFF63B-10AE-6922-9901-88F325270FFD}"/>
              </a:ext>
            </a:extLst>
          </p:cNvPr>
          <p:cNvSpPr txBox="1"/>
          <p:nvPr/>
        </p:nvSpPr>
        <p:spPr>
          <a:xfrm>
            <a:off x="660962" y="21858466"/>
            <a:ext cx="9238127" cy="3416320"/>
          </a:xfrm>
          <a:prstGeom prst="rect">
            <a:avLst/>
          </a:prstGeom>
          <a:noFill/>
        </p:spPr>
        <p:txBody>
          <a:bodyPr wrap="square" rtlCol="0">
            <a:spAutoFit/>
          </a:bodyPr>
          <a:lstStyle/>
          <a:p>
            <a:pPr algn="just"/>
            <a:r>
              <a:rPr lang="en-IE" sz="2700" dirty="0">
                <a:latin typeface="+mj-lt"/>
                <a:cs typeface="Arial" panose="020B0604020202020204" pitchFamily="34" charset="0"/>
              </a:rPr>
              <a:t>The selected variables were age, stay duration, and income. Three clustering models were applied: Hierarchical, K-Means, and DBSCAN. Clustering quality was assessed using the Silhouette Score, Davies-Bouldin Index, dendrogram visualisation and ANOVA. Dimensionality reduction with PCA helped to visualise cluster separation, besides the heatmaps on cluster centres. Adjusted Rand Index was also used to test stability across multiple runs.</a:t>
            </a:r>
          </a:p>
        </p:txBody>
      </p:sp>
      <p:sp>
        <p:nvSpPr>
          <p:cNvPr id="16" name="TextBox 15">
            <a:extLst>
              <a:ext uri="{FF2B5EF4-FFF2-40B4-BE49-F238E27FC236}">
                <a16:creationId xmlns:a16="http://schemas.microsoft.com/office/drawing/2014/main" id="{8D6118A2-7B73-E16C-B94C-6585567CB893}"/>
              </a:ext>
            </a:extLst>
          </p:cNvPr>
          <p:cNvSpPr txBox="1"/>
          <p:nvPr/>
        </p:nvSpPr>
        <p:spPr>
          <a:xfrm>
            <a:off x="11203387" y="25927768"/>
            <a:ext cx="9566512" cy="3416320"/>
          </a:xfrm>
          <a:prstGeom prst="rect">
            <a:avLst/>
          </a:prstGeom>
          <a:noFill/>
        </p:spPr>
        <p:txBody>
          <a:bodyPr wrap="square" rtlCol="0">
            <a:spAutoFit/>
          </a:bodyPr>
          <a:lstStyle/>
          <a:p>
            <a:pPr algn="just"/>
            <a:r>
              <a:rPr lang="en-IE" sz="2700" dirty="0">
                <a:latin typeface="+mj-lt"/>
                <a:cs typeface="Arial" panose="020B0604020202020204" pitchFamily="34" charset="0"/>
              </a:rPr>
              <a:t>K-Means clustering was chosen for its clearer, more stable, and actionable segments. The results reveal distinct profiles, particularly among young tourists with moderate to long stays. This information can help stakeholders design tailored services and marketing. However, since the dataset is small and represents only one year, findings should be seen as a snapshot due to market segments change over time. Future work should include larger samples and additional behavioural variables.</a:t>
            </a:r>
          </a:p>
        </p:txBody>
      </p:sp>
      <p:sp>
        <p:nvSpPr>
          <p:cNvPr id="17" name="TextBox 16">
            <a:extLst>
              <a:ext uri="{FF2B5EF4-FFF2-40B4-BE49-F238E27FC236}">
                <a16:creationId xmlns:a16="http://schemas.microsoft.com/office/drawing/2014/main" id="{914D47C2-C747-F50B-452A-C7CE52D2DA4B}"/>
              </a:ext>
            </a:extLst>
          </p:cNvPr>
          <p:cNvSpPr txBox="1"/>
          <p:nvPr/>
        </p:nvSpPr>
        <p:spPr>
          <a:xfrm>
            <a:off x="13285105" y="17966171"/>
            <a:ext cx="7366357" cy="1754326"/>
          </a:xfrm>
          <a:prstGeom prst="rect">
            <a:avLst/>
          </a:prstGeom>
          <a:noFill/>
        </p:spPr>
        <p:txBody>
          <a:bodyPr wrap="square" rtlCol="0">
            <a:spAutoFit/>
          </a:bodyPr>
          <a:lstStyle/>
          <a:p>
            <a:pPr algn="just"/>
            <a:r>
              <a:rPr lang="en-IE" sz="2700" dirty="0">
                <a:latin typeface="+mj-lt"/>
                <a:cs typeface="Arial" panose="020B0604020202020204" pitchFamily="34" charset="0"/>
              </a:rPr>
              <a:t>Two clusters (2 and 3) stood out for targeting young travellers with longer stays and average to high income levels, representing valuable 	segments for tourism strategies.</a:t>
            </a:r>
          </a:p>
        </p:txBody>
      </p:sp>
      <p:sp>
        <p:nvSpPr>
          <p:cNvPr id="18" name="TextBox 17">
            <a:extLst>
              <a:ext uri="{FF2B5EF4-FFF2-40B4-BE49-F238E27FC236}">
                <a16:creationId xmlns:a16="http://schemas.microsoft.com/office/drawing/2014/main" id="{16720C42-F143-4E01-32EC-E98A96879264}"/>
              </a:ext>
            </a:extLst>
          </p:cNvPr>
          <p:cNvSpPr txBox="1"/>
          <p:nvPr/>
        </p:nvSpPr>
        <p:spPr>
          <a:xfrm>
            <a:off x="11235925" y="4801481"/>
            <a:ext cx="9415537" cy="2585323"/>
          </a:xfrm>
          <a:prstGeom prst="rect">
            <a:avLst/>
          </a:prstGeom>
          <a:noFill/>
        </p:spPr>
        <p:txBody>
          <a:bodyPr wrap="square" rtlCol="0">
            <a:spAutoFit/>
          </a:bodyPr>
          <a:lstStyle/>
          <a:p>
            <a:pPr algn="just"/>
            <a:r>
              <a:rPr lang="en-IE" sz="2700" dirty="0"/>
              <a:t>Data was extracted from multiple sheets of the original Excel and merged into one dataset. The final dataset included 21 nationalities and 17 features, all expressed as proportions. The variables were not scaled and no missing values were found. A heatmap and interactive bar plot helped to understand relationships between variables.</a:t>
            </a:r>
          </a:p>
        </p:txBody>
      </p:sp>
      <p:sp>
        <p:nvSpPr>
          <p:cNvPr id="19" name="TextBox 18">
            <a:extLst>
              <a:ext uri="{FF2B5EF4-FFF2-40B4-BE49-F238E27FC236}">
                <a16:creationId xmlns:a16="http://schemas.microsoft.com/office/drawing/2014/main" id="{384879C3-7D67-FF94-38C4-B5CE5628C007}"/>
              </a:ext>
            </a:extLst>
          </p:cNvPr>
          <p:cNvSpPr txBox="1"/>
          <p:nvPr/>
        </p:nvSpPr>
        <p:spPr>
          <a:xfrm>
            <a:off x="17190720" y="12435840"/>
            <a:ext cx="184731" cy="369332"/>
          </a:xfrm>
          <a:prstGeom prst="rect">
            <a:avLst/>
          </a:prstGeom>
          <a:noFill/>
        </p:spPr>
        <p:txBody>
          <a:bodyPr wrap="none" rtlCol="0">
            <a:spAutoFit/>
          </a:bodyPr>
          <a:lstStyle/>
          <a:p>
            <a:endParaRPr lang="en-IE" dirty="0"/>
          </a:p>
        </p:txBody>
      </p:sp>
      <p:pic>
        <p:nvPicPr>
          <p:cNvPr id="21" name="Picture 20">
            <a:extLst>
              <a:ext uri="{FF2B5EF4-FFF2-40B4-BE49-F238E27FC236}">
                <a16:creationId xmlns:a16="http://schemas.microsoft.com/office/drawing/2014/main" id="{AB123123-D63E-B089-E2BC-D445FAB28759}"/>
              </a:ext>
            </a:extLst>
          </p:cNvPr>
          <p:cNvPicPr>
            <a:picLocks noChangeAspect="1"/>
          </p:cNvPicPr>
          <p:nvPr/>
        </p:nvPicPr>
        <p:blipFill>
          <a:blip r:embed="rId3"/>
          <a:srcRect r="20541"/>
          <a:stretch/>
        </p:blipFill>
        <p:spPr>
          <a:xfrm>
            <a:off x="11483204" y="19971241"/>
            <a:ext cx="6828243" cy="3923487"/>
          </a:xfrm>
          <a:prstGeom prst="rect">
            <a:avLst/>
          </a:prstGeom>
          <a:ln>
            <a:noFill/>
          </a:ln>
        </p:spPr>
      </p:pic>
      <p:pic>
        <p:nvPicPr>
          <p:cNvPr id="22" name="Picture 21" descr="A blue and orange squares with black text&#10;&#10;AI-generated content may be incorrect.">
            <a:extLst>
              <a:ext uri="{FF2B5EF4-FFF2-40B4-BE49-F238E27FC236}">
                <a16:creationId xmlns:a16="http://schemas.microsoft.com/office/drawing/2014/main" id="{DBD25F05-AC41-A126-C448-7836CAE367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3484" y="25396744"/>
            <a:ext cx="7902436" cy="4221177"/>
          </a:xfrm>
          <a:prstGeom prst="rect">
            <a:avLst/>
          </a:prstGeom>
        </p:spPr>
      </p:pic>
      <p:pic>
        <p:nvPicPr>
          <p:cNvPr id="23" name="Picture 22">
            <a:extLst>
              <a:ext uri="{FF2B5EF4-FFF2-40B4-BE49-F238E27FC236}">
                <a16:creationId xmlns:a16="http://schemas.microsoft.com/office/drawing/2014/main" id="{E425F63E-1BE0-2227-F5BD-FBE032EDBFB7}"/>
              </a:ext>
            </a:extLst>
          </p:cNvPr>
          <p:cNvPicPr>
            <a:picLocks noChangeAspect="1"/>
          </p:cNvPicPr>
          <p:nvPr/>
        </p:nvPicPr>
        <p:blipFill>
          <a:blip r:embed="rId5"/>
          <a:srcRect l="14585" r="13783"/>
          <a:stretch/>
        </p:blipFill>
        <p:spPr>
          <a:xfrm>
            <a:off x="4374883" y="17628213"/>
            <a:ext cx="3993050" cy="4180777"/>
          </a:xfrm>
          <a:prstGeom prst="rect">
            <a:avLst/>
          </a:prstGeom>
        </p:spPr>
      </p:pic>
      <p:pic>
        <p:nvPicPr>
          <p:cNvPr id="24" name="Picture 23" descr="A table with numbers and a number of values&#10;&#10;AI-generated content may be incorrect.">
            <a:extLst>
              <a:ext uri="{FF2B5EF4-FFF2-40B4-BE49-F238E27FC236}">
                <a16:creationId xmlns:a16="http://schemas.microsoft.com/office/drawing/2014/main" id="{CE7430FB-CF7D-4261-C3C0-90B66899DB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250187" y="13101656"/>
            <a:ext cx="6519712" cy="4597728"/>
          </a:xfrm>
          <a:prstGeom prst="rect">
            <a:avLst/>
          </a:prstGeom>
        </p:spPr>
      </p:pic>
      <p:sp>
        <p:nvSpPr>
          <p:cNvPr id="25" name="TextBox 24">
            <a:extLst>
              <a:ext uri="{FF2B5EF4-FFF2-40B4-BE49-F238E27FC236}">
                <a16:creationId xmlns:a16="http://schemas.microsoft.com/office/drawing/2014/main" id="{C180897A-01B3-6AD4-EFE8-5CBA4FF7DCE1}"/>
              </a:ext>
            </a:extLst>
          </p:cNvPr>
          <p:cNvSpPr txBox="1"/>
          <p:nvPr/>
        </p:nvSpPr>
        <p:spPr>
          <a:xfrm>
            <a:off x="11151372" y="9129928"/>
            <a:ext cx="9584641" cy="3831818"/>
          </a:xfrm>
          <a:prstGeom prst="rect">
            <a:avLst/>
          </a:prstGeom>
          <a:noFill/>
        </p:spPr>
        <p:txBody>
          <a:bodyPr wrap="square" rtlCol="0">
            <a:spAutoFit/>
          </a:bodyPr>
          <a:lstStyle/>
          <a:p>
            <a:pPr algn="just"/>
            <a:r>
              <a:rPr lang="en-IE" sz="2700" dirty="0">
                <a:latin typeface="+mj-lt"/>
                <a:cs typeface="Arial" panose="020B0604020202020204" pitchFamily="34" charset="0"/>
              </a:rPr>
              <a:t>K-Means with four clusters outperformed the other algorithms based on both visual and quantitative evaluation. Hierarchical with three clusters showed some separation, but the clusters were less distinct and less stable.  DBSCAN failed to produce meaningful clusters and labelled most data as noise. The ANOVA test confirmed significant differences in age and length of stay, while income showed no clear distinction. ARI values indicated K-Means  has stronger cluster stability (mean ARI= 0.61) 	compared to       						Hierarchical 	 (mean ARI= 0.011).</a:t>
            </a:r>
            <a:endParaRPr lang="en-IE" sz="2700" dirty="0">
              <a:latin typeface="+mj-lt"/>
            </a:endParaRPr>
          </a:p>
        </p:txBody>
      </p:sp>
      <p:pic>
        <p:nvPicPr>
          <p:cNvPr id="26" name="Picture 25" descr="A table with numbers and lines&#10;&#10;AI-generated content may be incorrect.">
            <a:extLst>
              <a:ext uri="{FF2B5EF4-FFF2-40B4-BE49-F238E27FC236}">
                <a16:creationId xmlns:a16="http://schemas.microsoft.com/office/drawing/2014/main" id="{B6A36C7F-2328-47B0-FD20-5E21AE103A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30059" y="7606376"/>
            <a:ext cx="5217416" cy="3000821"/>
          </a:xfrm>
          <a:prstGeom prst="rect">
            <a:avLst/>
          </a:prstGeom>
        </p:spPr>
      </p:pic>
      <p:sp>
        <p:nvSpPr>
          <p:cNvPr id="27" name="Rectangle 26">
            <a:extLst>
              <a:ext uri="{FF2B5EF4-FFF2-40B4-BE49-F238E27FC236}">
                <a16:creationId xmlns:a16="http://schemas.microsoft.com/office/drawing/2014/main" id="{CE3665D5-BACF-0238-935B-0A406E610E14}"/>
              </a:ext>
            </a:extLst>
          </p:cNvPr>
          <p:cNvSpPr/>
          <p:nvPr/>
        </p:nvSpPr>
        <p:spPr>
          <a:xfrm>
            <a:off x="346181" y="3682643"/>
            <a:ext cx="9858257" cy="854699"/>
          </a:xfrm>
          <a:prstGeom prst="rect">
            <a:avLst/>
          </a:prstGeom>
          <a:solidFill>
            <a:srgbClr val="047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2" name="TextBox 31">
            <a:extLst>
              <a:ext uri="{FF2B5EF4-FFF2-40B4-BE49-F238E27FC236}">
                <a16:creationId xmlns:a16="http://schemas.microsoft.com/office/drawing/2014/main" id="{4786C8D4-7D29-499C-65F4-E5C9DE12600F}"/>
              </a:ext>
            </a:extLst>
          </p:cNvPr>
          <p:cNvSpPr txBox="1"/>
          <p:nvPr/>
        </p:nvSpPr>
        <p:spPr>
          <a:xfrm>
            <a:off x="657438" y="3737123"/>
            <a:ext cx="4601720" cy="800219"/>
          </a:xfrm>
          <a:prstGeom prst="rect">
            <a:avLst/>
          </a:prstGeom>
          <a:noFill/>
        </p:spPr>
        <p:txBody>
          <a:bodyPr wrap="square" rtlCol="0">
            <a:spAutoFit/>
          </a:bodyPr>
          <a:lstStyle/>
          <a:p>
            <a:r>
              <a:rPr lang="en-IE" sz="4600" dirty="0">
                <a:solidFill>
                  <a:schemeClr val="bg1"/>
                </a:solidFill>
                <a:latin typeface="Aptos Black" panose="020F0502020204030204" pitchFamily="34" charset="0"/>
              </a:rPr>
              <a:t>Introduction</a:t>
            </a:r>
          </a:p>
        </p:txBody>
      </p:sp>
      <p:sp>
        <p:nvSpPr>
          <p:cNvPr id="33" name="Rectangle 32">
            <a:extLst>
              <a:ext uri="{FF2B5EF4-FFF2-40B4-BE49-F238E27FC236}">
                <a16:creationId xmlns:a16="http://schemas.microsoft.com/office/drawing/2014/main" id="{6D112EAF-D9D9-05F0-D51C-BD26CCA55735}"/>
              </a:ext>
            </a:extLst>
          </p:cNvPr>
          <p:cNvSpPr/>
          <p:nvPr/>
        </p:nvSpPr>
        <p:spPr>
          <a:xfrm>
            <a:off x="10932108" y="3682475"/>
            <a:ext cx="10101600" cy="884442"/>
          </a:xfrm>
          <a:prstGeom prst="rect">
            <a:avLst/>
          </a:prstGeom>
          <a:solidFill>
            <a:srgbClr val="047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4" name="TextBox 33">
            <a:extLst>
              <a:ext uri="{FF2B5EF4-FFF2-40B4-BE49-F238E27FC236}">
                <a16:creationId xmlns:a16="http://schemas.microsoft.com/office/drawing/2014/main" id="{A3E67819-B4E2-1151-884D-64F64D58AD2D}"/>
              </a:ext>
            </a:extLst>
          </p:cNvPr>
          <p:cNvSpPr txBox="1"/>
          <p:nvPr/>
        </p:nvSpPr>
        <p:spPr>
          <a:xfrm>
            <a:off x="11234285" y="3766698"/>
            <a:ext cx="6351708" cy="800219"/>
          </a:xfrm>
          <a:prstGeom prst="rect">
            <a:avLst/>
          </a:prstGeom>
          <a:noFill/>
        </p:spPr>
        <p:txBody>
          <a:bodyPr wrap="square" rtlCol="0">
            <a:spAutoFit/>
          </a:bodyPr>
          <a:lstStyle/>
          <a:p>
            <a:r>
              <a:rPr lang="en-IE" sz="4600" dirty="0">
                <a:solidFill>
                  <a:schemeClr val="bg1"/>
                </a:solidFill>
                <a:latin typeface="Aptos Black" panose="020F0502020204030204" pitchFamily="34" charset="0"/>
              </a:rPr>
              <a:t>Data Preparation</a:t>
            </a:r>
          </a:p>
        </p:txBody>
      </p:sp>
      <p:sp>
        <p:nvSpPr>
          <p:cNvPr id="35" name="Rectangle 34">
            <a:extLst>
              <a:ext uri="{FF2B5EF4-FFF2-40B4-BE49-F238E27FC236}">
                <a16:creationId xmlns:a16="http://schemas.microsoft.com/office/drawing/2014/main" id="{EA30C3F7-F104-628B-8754-8111E9C7DC8F}"/>
              </a:ext>
            </a:extLst>
          </p:cNvPr>
          <p:cNvSpPr/>
          <p:nvPr/>
        </p:nvSpPr>
        <p:spPr>
          <a:xfrm>
            <a:off x="10900644" y="7984536"/>
            <a:ext cx="10101600" cy="945374"/>
          </a:xfrm>
          <a:prstGeom prst="rect">
            <a:avLst/>
          </a:prstGeom>
          <a:solidFill>
            <a:srgbClr val="047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TextBox 35">
            <a:extLst>
              <a:ext uri="{FF2B5EF4-FFF2-40B4-BE49-F238E27FC236}">
                <a16:creationId xmlns:a16="http://schemas.microsoft.com/office/drawing/2014/main" id="{130012C7-7284-A066-BC22-7A91DFA19088}"/>
              </a:ext>
            </a:extLst>
          </p:cNvPr>
          <p:cNvSpPr txBox="1"/>
          <p:nvPr/>
        </p:nvSpPr>
        <p:spPr>
          <a:xfrm>
            <a:off x="11385703" y="8050375"/>
            <a:ext cx="4126176" cy="800219"/>
          </a:xfrm>
          <a:prstGeom prst="rect">
            <a:avLst/>
          </a:prstGeom>
          <a:noFill/>
        </p:spPr>
        <p:txBody>
          <a:bodyPr wrap="square" rtlCol="0">
            <a:spAutoFit/>
          </a:bodyPr>
          <a:lstStyle/>
          <a:p>
            <a:r>
              <a:rPr lang="en-IE" sz="4600" dirty="0">
                <a:solidFill>
                  <a:schemeClr val="bg1"/>
                </a:solidFill>
                <a:latin typeface="Aptos Black" panose="020F0502020204030204" pitchFamily="34" charset="0"/>
              </a:rPr>
              <a:t>Results</a:t>
            </a:r>
          </a:p>
        </p:txBody>
      </p:sp>
      <p:sp>
        <p:nvSpPr>
          <p:cNvPr id="37" name="Rectangle 36">
            <a:extLst>
              <a:ext uri="{FF2B5EF4-FFF2-40B4-BE49-F238E27FC236}">
                <a16:creationId xmlns:a16="http://schemas.microsoft.com/office/drawing/2014/main" id="{31E4C130-37C3-9D66-8516-A862234781F4}"/>
              </a:ext>
            </a:extLst>
          </p:cNvPr>
          <p:cNvSpPr/>
          <p:nvPr/>
        </p:nvSpPr>
        <p:spPr>
          <a:xfrm>
            <a:off x="10929035" y="24769573"/>
            <a:ext cx="10101600" cy="905453"/>
          </a:xfrm>
          <a:prstGeom prst="rect">
            <a:avLst/>
          </a:prstGeom>
          <a:solidFill>
            <a:srgbClr val="047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8" name="TextBox 37">
            <a:extLst>
              <a:ext uri="{FF2B5EF4-FFF2-40B4-BE49-F238E27FC236}">
                <a16:creationId xmlns:a16="http://schemas.microsoft.com/office/drawing/2014/main" id="{A8312D57-A742-DCBB-BA17-67364E161834}"/>
              </a:ext>
            </a:extLst>
          </p:cNvPr>
          <p:cNvSpPr txBox="1"/>
          <p:nvPr/>
        </p:nvSpPr>
        <p:spPr>
          <a:xfrm>
            <a:off x="11259325" y="24844327"/>
            <a:ext cx="4126176" cy="800219"/>
          </a:xfrm>
          <a:prstGeom prst="rect">
            <a:avLst/>
          </a:prstGeom>
          <a:noFill/>
        </p:spPr>
        <p:txBody>
          <a:bodyPr wrap="square" rtlCol="0">
            <a:spAutoFit/>
          </a:bodyPr>
          <a:lstStyle/>
          <a:p>
            <a:r>
              <a:rPr lang="en-IE" sz="4600" dirty="0">
                <a:solidFill>
                  <a:schemeClr val="bg1"/>
                </a:solidFill>
                <a:latin typeface="Aptos Black" panose="020F0502020204030204" pitchFamily="34" charset="0"/>
              </a:rPr>
              <a:t>Conclusion</a:t>
            </a:r>
          </a:p>
        </p:txBody>
      </p:sp>
      <p:sp>
        <p:nvSpPr>
          <p:cNvPr id="39" name="TextBox 38">
            <a:extLst>
              <a:ext uri="{FF2B5EF4-FFF2-40B4-BE49-F238E27FC236}">
                <a16:creationId xmlns:a16="http://schemas.microsoft.com/office/drawing/2014/main" id="{3C9874B2-33D8-8621-9310-1FE05F4E5FBC}"/>
              </a:ext>
            </a:extLst>
          </p:cNvPr>
          <p:cNvSpPr txBox="1"/>
          <p:nvPr/>
        </p:nvSpPr>
        <p:spPr>
          <a:xfrm>
            <a:off x="660962" y="17876471"/>
            <a:ext cx="3149135" cy="3416320"/>
          </a:xfrm>
          <a:prstGeom prst="rect">
            <a:avLst/>
          </a:prstGeom>
          <a:noFill/>
        </p:spPr>
        <p:txBody>
          <a:bodyPr wrap="square" rtlCol="0">
            <a:spAutoFit/>
          </a:bodyPr>
          <a:lstStyle/>
          <a:p>
            <a:pPr algn="just"/>
            <a:r>
              <a:rPr lang="en-IE" sz="2700" dirty="0">
                <a:latin typeface="+mj-lt"/>
                <a:cs typeface="Arial" panose="020B0604020202020204" pitchFamily="34" charset="0"/>
              </a:rPr>
              <a:t>The study followed the CRISP-DM framework. The data was obtained from 2023 visitor surveys conducted at Keflavik International Airport</a:t>
            </a:r>
            <a:endParaRPr lang="en-IE" sz="2700" dirty="0"/>
          </a:p>
        </p:txBody>
      </p:sp>
      <p:pic>
        <p:nvPicPr>
          <p:cNvPr id="41" name="Picture 40">
            <a:extLst>
              <a:ext uri="{FF2B5EF4-FFF2-40B4-BE49-F238E27FC236}">
                <a16:creationId xmlns:a16="http://schemas.microsoft.com/office/drawing/2014/main" id="{E7E87B72-B535-24BB-83EF-69173458237A}"/>
              </a:ext>
            </a:extLst>
          </p:cNvPr>
          <p:cNvPicPr>
            <a:picLocks noChangeAspect="1"/>
          </p:cNvPicPr>
          <p:nvPr/>
        </p:nvPicPr>
        <p:blipFill>
          <a:blip r:embed="rId3"/>
          <a:srcRect l="80063" t="10594" r="357" b="68463"/>
          <a:stretch/>
        </p:blipFill>
        <p:spPr>
          <a:xfrm>
            <a:off x="18326687" y="19979843"/>
            <a:ext cx="2309535" cy="1127792"/>
          </a:xfrm>
          <a:prstGeom prst="rect">
            <a:avLst/>
          </a:prstGeom>
          <a:ln>
            <a:solidFill>
              <a:schemeClr val="tx1"/>
            </a:solidFill>
          </a:ln>
        </p:spPr>
      </p:pic>
      <p:sp>
        <p:nvSpPr>
          <p:cNvPr id="43" name="Rectangle 42">
            <a:extLst>
              <a:ext uri="{FF2B5EF4-FFF2-40B4-BE49-F238E27FC236}">
                <a16:creationId xmlns:a16="http://schemas.microsoft.com/office/drawing/2014/main" id="{30641A5A-8B8F-7A71-679F-650754DF850D}"/>
              </a:ext>
            </a:extLst>
          </p:cNvPr>
          <p:cNvSpPr/>
          <p:nvPr/>
        </p:nvSpPr>
        <p:spPr>
          <a:xfrm>
            <a:off x="345998" y="10910522"/>
            <a:ext cx="9858257" cy="854699"/>
          </a:xfrm>
          <a:prstGeom prst="rect">
            <a:avLst/>
          </a:prstGeom>
          <a:solidFill>
            <a:srgbClr val="047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4" name="Rectangle 43">
            <a:extLst>
              <a:ext uri="{FF2B5EF4-FFF2-40B4-BE49-F238E27FC236}">
                <a16:creationId xmlns:a16="http://schemas.microsoft.com/office/drawing/2014/main" id="{55E94EEF-013F-0965-075A-6858C8BB4848}"/>
              </a:ext>
            </a:extLst>
          </p:cNvPr>
          <p:cNvSpPr/>
          <p:nvPr/>
        </p:nvSpPr>
        <p:spPr>
          <a:xfrm>
            <a:off x="324557" y="16603620"/>
            <a:ext cx="9858257" cy="854699"/>
          </a:xfrm>
          <a:prstGeom prst="rect">
            <a:avLst/>
          </a:prstGeom>
          <a:solidFill>
            <a:srgbClr val="047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0" name="TextBox 29">
            <a:extLst>
              <a:ext uri="{FF2B5EF4-FFF2-40B4-BE49-F238E27FC236}">
                <a16:creationId xmlns:a16="http://schemas.microsoft.com/office/drawing/2014/main" id="{BDB9AA06-8E80-1B38-9F13-B1423284AB5B}"/>
              </a:ext>
            </a:extLst>
          </p:cNvPr>
          <p:cNvSpPr txBox="1"/>
          <p:nvPr/>
        </p:nvSpPr>
        <p:spPr>
          <a:xfrm>
            <a:off x="568456" y="16665423"/>
            <a:ext cx="7154493" cy="800219"/>
          </a:xfrm>
          <a:prstGeom prst="rect">
            <a:avLst/>
          </a:prstGeom>
          <a:noFill/>
        </p:spPr>
        <p:txBody>
          <a:bodyPr wrap="square" rtlCol="0">
            <a:spAutoFit/>
          </a:bodyPr>
          <a:lstStyle/>
          <a:p>
            <a:r>
              <a:rPr lang="en-IE" sz="4600" dirty="0">
                <a:solidFill>
                  <a:schemeClr val="bg1"/>
                </a:solidFill>
                <a:latin typeface="Aptos Black" panose="020F0502020204030204" pitchFamily="34" charset="0"/>
              </a:rPr>
              <a:t>Methodology</a:t>
            </a:r>
          </a:p>
        </p:txBody>
      </p:sp>
      <p:sp>
        <p:nvSpPr>
          <p:cNvPr id="31" name="TextBox 30">
            <a:extLst>
              <a:ext uri="{FF2B5EF4-FFF2-40B4-BE49-F238E27FC236}">
                <a16:creationId xmlns:a16="http://schemas.microsoft.com/office/drawing/2014/main" id="{73BED3D6-EE48-86EF-82F2-BAF1BBBD34E8}"/>
              </a:ext>
            </a:extLst>
          </p:cNvPr>
          <p:cNvSpPr txBox="1"/>
          <p:nvPr/>
        </p:nvSpPr>
        <p:spPr>
          <a:xfrm>
            <a:off x="606132" y="10902873"/>
            <a:ext cx="9117411" cy="830997"/>
          </a:xfrm>
          <a:prstGeom prst="rect">
            <a:avLst/>
          </a:prstGeom>
          <a:noFill/>
        </p:spPr>
        <p:txBody>
          <a:bodyPr wrap="square" rtlCol="0">
            <a:spAutoFit/>
          </a:bodyPr>
          <a:lstStyle/>
          <a:p>
            <a:r>
              <a:rPr lang="en-IE" sz="4600" dirty="0">
                <a:solidFill>
                  <a:schemeClr val="bg1"/>
                </a:solidFill>
                <a:latin typeface="Aptos Black" panose="020F0502020204030204" pitchFamily="34" charset="0"/>
              </a:rPr>
              <a:t>Research Question</a:t>
            </a:r>
          </a:p>
        </p:txBody>
      </p:sp>
      <p:sp>
        <p:nvSpPr>
          <p:cNvPr id="45" name="Rectangle 44">
            <a:extLst>
              <a:ext uri="{FF2B5EF4-FFF2-40B4-BE49-F238E27FC236}">
                <a16:creationId xmlns:a16="http://schemas.microsoft.com/office/drawing/2014/main" id="{BA4DCB9A-C273-8715-3435-BE2A91DA75A4}"/>
              </a:ext>
            </a:extLst>
          </p:cNvPr>
          <p:cNvSpPr/>
          <p:nvPr/>
        </p:nvSpPr>
        <p:spPr>
          <a:xfrm>
            <a:off x="350362" y="13507334"/>
            <a:ext cx="9858258" cy="2744711"/>
          </a:xfrm>
          <a:prstGeom prst="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7" name="Rectangle 46">
            <a:extLst>
              <a:ext uri="{FF2B5EF4-FFF2-40B4-BE49-F238E27FC236}">
                <a16:creationId xmlns:a16="http://schemas.microsoft.com/office/drawing/2014/main" id="{15489C7F-CBAC-F97B-21FD-E62EAEC8A2DB}"/>
              </a:ext>
            </a:extLst>
          </p:cNvPr>
          <p:cNvSpPr/>
          <p:nvPr/>
        </p:nvSpPr>
        <p:spPr>
          <a:xfrm>
            <a:off x="345998" y="13443693"/>
            <a:ext cx="9858257" cy="854699"/>
          </a:xfrm>
          <a:prstGeom prst="rect">
            <a:avLst/>
          </a:prstGeom>
          <a:solidFill>
            <a:srgbClr val="0475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8" name="TextBox 47">
            <a:extLst>
              <a:ext uri="{FF2B5EF4-FFF2-40B4-BE49-F238E27FC236}">
                <a16:creationId xmlns:a16="http://schemas.microsoft.com/office/drawing/2014/main" id="{C4804A90-5018-8519-684A-5F4463508348}"/>
              </a:ext>
            </a:extLst>
          </p:cNvPr>
          <p:cNvSpPr txBox="1"/>
          <p:nvPr/>
        </p:nvSpPr>
        <p:spPr>
          <a:xfrm>
            <a:off x="575652" y="13436044"/>
            <a:ext cx="9117411" cy="830997"/>
          </a:xfrm>
          <a:prstGeom prst="rect">
            <a:avLst/>
          </a:prstGeom>
          <a:noFill/>
        </p:spPr>
        <p:txBody>
          <a:bodyPr wrap="square" rtlCol="0">
            <a:spAutoFit/>
          </a:bodyPr>
          <a:lstStyle/>
          <a:p>
            <a:r>
              <a:rPr lang="en-IE" sz="4600" dirty="0">
                <a:solidFill>
                  <a:schemeClr val="bg1"/>
                </a:solidFill>
                <a:latin typeface="Aptos Black" panose="020F0502020204030204" pitchFamily="34" charset="0"/>
              </a:rPr>
              <a:t>Objectives</a:t>
            </a:r>
          </a:p>
        </p:txBody>
      </p:sp>
      <p:sp>
        <p:nvSpPr>
          <p:cNvPr id="42" name="TextBox 41">
            <a:extLst>
              <a:ext uri="{FF2B5EF4-FFF2-40B4-BE49-F238E27FC236}">
                <a16:creationId xmlns:a16="http://schemas.microsoft.com/office/drawing/2014/main" id="{54DF47DB-BC6C-CAF6-6DF8-A1D4A431CF17}"/>
              </a:ext>
            </a:extLst>
          </p:cNvPr>
          <p:cNvSpPr txBox="1"/>
          <p:nvPr/>
        </p:nvSpPr>
        <p:spPr>
          <a:xfrm>
            <a:off x="449490" y="14408401"/>
            <a:ext cx="6683947" cy="1384995"/>
          </a:xfrm>
          <a:prstGeom prst="rect">
            <a:avLst/>
          </a:prstGeom>
          <a:noFill/>
        </p:spPr>
        <p:txBody>
          <a:bodyPr wrap="square" rtlCol="0">
            <a:spAutoFit/>
          </a:bodyPr>
          <a:lstStyle/>
          <a:p>
            <a:r>
              <a:rPr lang="en-IE" sz="2700" dirty="0">
                <a:latin typeface="Aptos" panose="020B0004020202020204" pitchFamily="34" charset="0"/>
              </a:rPr>
              <a:t>The goal is to uncover meaningful visitor segments that can guide more effective tourism strategies</a:t>
            </a:r>
            <a:endParaRPr lang="en-IE" sz="2700" dirty="0"/>
          </a:p>
        </p:txBody>
      </p:sp>
      <p:pic>
        <p:nvPicPr>
          <p:cNvPr id="40" name="Picture 39" descr="A waterfall and a mountain with green lights in the sky&#10;&#10;AI-generated content may be incorrect.">
            <a:extLst>
              <a:ext uri="{FF2B5EF4-FFF2-40B4-BE49-F238E27FC236}">
                <a16:creationId xmlns:a16="http://schemas.microsoft.com/office/drawing/2014/main" id="{23B2F432-B1DF-5DAC-3B56-BBA045B04F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56290" y="12835934"/>
            <a:ext cx="6871044" cy="6111490"/>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49" name="TextBox 48">
            <a:extLst>
              <a:ext uri="{FF2B5EF4-FFF2-40B4-BE49-F238E27FC236}">
                <a16:creationId xmlns:a16="http://schemas.microsoft.com/office/drawing/2014/main" id="{2B135FBC-6F5E-0860-9E8B-1A5258DCEA2B}"/>
              </a:ext>
            </a:extLst>
          </p:cNvPr>
          <p:cNvSpPr txBox="1"/>
          <p:nvPr/>
        </p:nvSpPr>
        <p:spPr>
          <a:xfrm>
            <a:off x="-5986815" y="15852724"/>
            <a:ext cx="5833737" cy="6524863"/>
          </a:xfrm>
          <a:prstGeom prst="rect">
            <a:avLst/>
          </a:prstGeom>
          <a:noFill/>
        </p:spPr>
        <p:txBody>
          <a:bodyPr wrap="square" rtlCol="0">
            <a:spAutoFit/>
          </a:bodyPr>
          <a:lstStyle/>
          <a:p>
            <a:pPr>
              <a:buFont typeface="Arial" panose="020B0604020202020204" pitchFamily="34" charset="0"/>
              <a:buChar char="•"/>
            </a:pPr>
            <a:r>
              <a:rPr lang="en-US" sz="4000" dirty="0">
                <a:highlight>
                  <a:srgbClr val="FFFFFF"/>
                </a:highlight>
              </a:rPr>
              <a:t>Segment tourists using clustering techniques based on age, stay, and income.</a:t>
            </a:r>
          </a:p>
          <a:p>
            <a:pPr>
              <a:buFont typeface="Arial" panose="020B0604020202020204" pitchFamily="34" charset="0"/>
              <a:buChar char="•"/>
            </a:pPr>
            <a:r>
              <a:rPr lang="en-US" sz="4000" dirty="0">
                <a:highlight>
                  <a:srgbClr val="FFFFFF"/>
                </a:highlight>
              </a:rPr>
              <a:t>Compare three clustering algorithms.</a:t>
            </a:r>
          </a:p>
          <a:p>
            <a:pPr>
              <a:buFont typeface="Arial" panose="020B0604020202020204" pitchFamily="34" charset="0"/>
              <a:buChar char="•"/>
            </a:pPr>
            <a:r>
              <a:rPr lang="en-US" sz="4000" dirty="0">
                <a:highlight>
                  <a:srgbClr val="FFFFFF"/>
                </a:highlight>
              </a:rPr>
              <a:t>Evaluate the quality and stability of the clusters.</a:t>
            </a:r>
          </a:p>
          <a:p>
            <a:pPr>
              <a:buFont typeface="Arial" panose="020B0604020202020204" pitchFamily="34" charset="0"/>
              <a:buChar char="•"/>
            </a:pPr>
            <a:r>
              <a:rPr lang="en-US" sz="4000" dirty="0">
                <a:highlight>
                  <a:srgbClr val="FFFFFF"/>
                </a:highlight>
              </a:rPr>
              <a:t>Support data-informed tourism strategies.</a:t>
            </a:r>
          </a:p>
          <a:p>
            <a:endParaRPr lang="en-IE" dirty="0"/>
          </a:p>
        </p:txBody>
      </p:sp>
    </p:spTree>
    <p:extLst>
      <p:ext uri="{BB962C8B-B14F-4D97-AF65-F5344CB8AC3E}">
        <p14:creationId xmlns:p14="http://schemas.microsoft.com/office/powerpoint/2010/main" val="13678276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3073</TotalTime>
  <Words>1479</Words>
  <Application>Microsoft Office PowerPoint</Application>
  <PresentationFormat>Custom</PresentationFormat>
  <Paragraphs>54</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Aptos Black</vt:lpstr>
      <vt:lpstr>Aptos Display</vt:lpstr>
      <vt:lpstr>Arial</vt:lpstr>
      <vt:lpstr>Arial Black</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francisca argandona</dc:creator>
  <cp:lastModifiedBy>francisca argandona</cp:lastModifiedBy>
  <cp:revision>30</cp:revision>
  <dcterms:created xsi:type="dcterms:W3CDTF">2025-05-06T09:52:41Z</dcterms:created>
  <dcterms:modified xsi:type="dcterms:W3CDTF">2025-05-08T13:15:08Z</dcterms:modified>
</cp:coreProperties>
</file>