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756F"/>
    <a:srgbClr val="D9F0F2"/>
    <a:srgbClr val="AFD8EE"/>
    <a:srgbClr val="6DD5F1"/>
    <a:srgbClr val="95BAC6"/>
    <a:srgbClr val="A8FAAC"/>
    <a:srgbClr val="B3F7C6"/>
    <a:srgbClr val="9BC7E5"/>
    <a:srgbClr val="495E3A"/>
    <a:srgbClr val="A1C8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490" y="-47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06/05/2025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67471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06/05/2025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75800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06/05/2025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05843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06/05/2025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12283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DBA7B-CBE8-4A3D-A273-BA8638512925}" type="datetimeFigureOut">
              <a:rPr lang="en-IE" smtClean="0"/>
              <a:t>06/05/2025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87593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DBA7B-CBE8-4A3D-A273-BA8638512925}" type="datetimeFigureOut">
              <a:rPr lang="en-IE" smtClean="0"/>
              <a:t>06/05/2025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63163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DBA7B-CBE8-4A3D-A273-BA8638512925}" type="datetimeFigureOut">
              <a:rPr lang="en-IE" smtClean="0"/>
              <a:t>06/05/2025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321201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DBA7B-CBE8-4A3D-A273-BA8638512925}" type="datetimeFigureOut">
              <a:rPr lang="en-IE" smtClean="0"/>
              <a:t>06/05/2025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59326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DBA7B-CBE8-4A3D-A273-BA8638512925}" type="datetimeFigureOut">
              <a:rPr lang="en-IE" smtClean="0"/>
              <a:t>06/05/2025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7704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BBBDBA7B-CBE8-4A3D-A273-BA8638512925}" type="datetimeFigureOut">
              <a:rPr lang="en-IE" smtClean="0"/>
              <a:t>06/05/2025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31720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BBBDBA7B-CBE8-4A3D-A273-BA8638512925}" type="datetimeFigureOut">
              <a:rPr lang="en-IE" smtClean="0"/>
              <a:t>06/05/2025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324501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BBBDBA7B-CBE8-4A3D-A273-BA8638512925}" type="datetimeFigureOut">
              <a:rPr lang="en-IE" smtClean="0"/>
              <a:t>06/05/2025</a:t>
            </a:fld>
            <a:endParaRPr lang="en-I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C0B540BF-FB40-45B1-A836-A95D2BB5A204}" type="slidenum">
              <a:rPr lang="en-IE" smtClean="0"/>
              <a:t>‹#›</a:t>
            </a:fld>
            <a:endParaRPr lang="en-IE"/>
          </a:p>
        </p:txBody>
      </p:sp>
    </p:spTree>
    <p:extLst>
      <p:ext uri="{BB962C8B-B14F-4D97-AF65-F5344CB8AC3E}">
        <p14:creationId xmlns:p14="http://schemas.microsoft.com/office/powerpoint/2010/main" val="2844433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2EC"/>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608939-093A-FDC6-4E51-1955DD35E685}"/>
              </a:ext>
            </a:extLst>
          </p:cNvPr>
          <p:cNvSpPr/>
          <p:nvPr/>
        </p:nvSpPr>
        <p:spPr>
          <a:xfrm>
            <a:off x="-1" y="0"/>
            <a:ext cx="21383625" cy="332232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 name="Flowchart: Alternate Process 14">
            <a:extLst>
              <a:ext uri="{FF2B5EF4-FFF2-40B4-BE49-F238E27FC236}">
                <a16:creationId xmlns:a16="http://schemas.microsoft.com/office/drawing/2014/main" id="{C187C95B-D8B6-F4B9-8012-67235B03071C}"/>
              </a:ext>
            </a:extLst>
          </p:cNvPr>
          <p:cNvSpPr/>
          <p:nvPr/>
        </p:nvSpPr>
        <p:spPr>
          <a:xfrm>
            <a:off x="10935844" y="3753936"/>
            <a:ext cx="10101600" cy="11383667"/>
          </a:xfrm>
          <a:prstGeom prst="flowChartAlternateProcess">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Flowchart: Alternate Process 16">
            <a:extLst>
              <a:ext uri="{FF2B5EF4-FFF2-40B4-BE49-F238E27FC236}">
                <a16:creationId xmlns:a16="http://schemas.microsoft.com/office/drawing/2014/main" id="{A45FE3D9-B44C-CD45-9AB6-0C787ED6F94F}"/>
              </a:ext>
            </a:extLst>
          </p:cNvPr>
          <p:cNvSpPr/>
          <p:nvPr/>
        </p:nvSpPr>
        <p:spPr>
          <a:xfrm>
            <a:off x="10926987" y="15539315"/>
            <a:ext cx="10101600" cy="7672377"/>
          </a:xfrm>
          <a:prstGeom prst="flowChartAlternateProcess">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Flowchart: Alternate Process 28">
            <a:extLst>
              <a:ext uri="{FF2B5EF4-FFF2-40B4-BE49-F238E27FC236}">
                <a16:creationId xmlns:a16="http://schemas.microsoft.com/office/drawing/2014/main" id="{20E940F9-779E-E755-A010-48F4E7757CEF}"/>
              </a:ext>
            </a:extLst>
          </p:cNvPr>
          <p:cNvSpPr/>
          <p:nvPr/>
        </p:nvSpPr>
        <p:spPr>
          <a:xfrm>
            <a:off x="350362" y="3688741"/>
            <a:ext cx="10101037" cy="10556648"/>
          </a:xfrm>
          <a:prstGeom prst="flowChartAlternateProcess">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0" name="Flowchart: Alternate Process 29">
            <a:extLst>
              <a:ext uri="{FF2B5EF4-FFF2-40B4-BE49-F238E27FC236}">
                <a16:creationId xmlns:a16="http://schemas.microsoft.com/office/drawing/2014/main" id="{B2CF7D69-FFD5-1CA8-3F81-F0BDA153B88B}"/>
              </a:ext>
            </a:extLst>
          </p:cNvPr>
          <p:cNvSpPr/>
          <p:nvPr/>
        </p:nvSpPr>
        <p:spPr>
          <a:xfrm>
            <a:off x="350362" y="18975477"/>
            <a:ext cx="10101038" cy="10669662"/>
          </a:xfrm>
          <a:prstGeom prst="flowChartAlternateProcess">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Flowchart: Alternate Process 30">
            <a:extLst>
              <a:ext uri="{FF2B5EF4-FFF2-40B4-BE49-F238E27FC236}">
                <a16:creationId xmlns:a16="http://schemas.microsoft.com/office/drawing/2014/main" id="{F2B855AF-C4DA-3047-F660-0650E2114B82}"/>
              </a:ext>
            </a:extLst>
          </p:cNvPr>
          <p:cNvSpPr/>
          <p:nvPr/>
        </p:nvSpPr>
        <p:spPr>
          <a:xfrm>
            <a:off x="350362" y="14611811"/>
            <a:ext cx="6682051" cy="3913968"/>
          </a:xfrm>
          <a:prstGeom prst="flowChartAlternateProcess">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Flowchart: Alternate Process 31">
            <a:extLst>
              <a:ext uri="{FF2B5EF4-FFF2-40B4-BE49-F238E27FC236}">
                <a16:creationId xmlns:a16="http://schemas.microsoft.com/office/drawing/2014/main" id="{0D9C1696-B3DB-7260-9B14-3EECAE11C6F8}"/>
              </a:ext>
            </a:extLst>
          </p:cNvPr>
          <p:cNvSpPr/>
          <p:nvPr/>
        </p:nvSpPr>
        <p:spPr>
          <a:xfrm>
            <a:off x="10935843" y="23613404"/>
            <a:ext cx="10101600" cy="5873961"/>
          </a:xfrm>
          <a:prstGeom prst="flowChartAlternateProcess">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a:extLst>
              <a:ext uri="{FF2B5EF4-FFF2-40B4-BE49-F238E27FC236}">
                <a16:creationId xmlns:a16="http://schemas.microsoft.com/office/drawing/2014/main" id="{7E43E49C-9B80-9619-D061-078A2CE7A225}"/>
              </a:ext>
            </a:extLst>
          </p:cNvPr>
          <p:cNvSpPr/>
          <p:nvPr/>
        </p:nvSpPr>
        <p:spPr>
          <a:xfrm>
            <a:off x="6128060" y="11120684"/>
            <a:ext cx="9127504" cy="8933234"/>
          </a:xfrm>
          <a:prstGeom prst="ellipse">
            <a:avLst/>
          </a:prstGeom>
          <a:solidFill>
            <a:srgbClr val="F8F2E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6" name="Oval 5">
            <a:extLst>
              <a:ext uri="{FF2B5EF4-FFF2-40B4-BE49-F238E27FC236}">
                <a16:creationId xmlns:a16="http://schemas.microsoft.com/office/drawing/2014/main" id="{B348293F-E5CE-C017-AB86-BD45952AC6AB}"/>
              </a:ext>
            </a:extLst>
          </p:cNvPr>
          <p:cNvSpPr/>
          <p:nvPr/>
        </p:nvSpPr>
        <p:spPr>
          <a:xfrm>
            <a:off x="6510650" y="11520768"/>
            <a:ext cx="8362324" cy="803709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81" name="Picture 80">
            <a:extLst>
              <a:ext uri="{FF2B5EF4-FFF2-40B4-BE49-F238E27FC236}">
                <a16:creationId xmlns:a16="http://schemas.microsoft.com/office/drawing/2014/main" id="{7CD98844-666B-A47F-F737-CB12D6490572}"/>
              </a:ext>
            </a:extLst>
          </p:cNvPr>
          <p:cNvPicPr>
            <a:picLocks noChangeAspect="1"/>
          </p:cNvPicPr>
          <p:nvPr/>
        </p:nvPicPr>
        <p:blipFill>
          <a:blip r:embed="rId2"/>
          <a:srcRect b="88906"/>
          <a:stretch/>
        </p:blipFill>
        <p:spPr>
          <a:xfrm>
            <a:off x="10920504" y="3724440"/>
            <a:ext cx="10120237" cy="1310209"/>
          </a:xfrm>
          <a:prstGeom prst="rect">
            <a:avLst/>
          </a:prstGeom>
        </p:spPr>
      </p:pic>
      <p:pic>
        <p:nvPicPr>
          <p:cNvPr id="83" name="Picture 82">
            <a:extLst>
              <a:ext uri="{FF2B5EF4-FFF2-40B4-BE49-F238E27FC236}">
                <a16:creationId xmlns:a16="http://schemas.microsoft.com/office/drawing/2014/main" id="{811C9BDF-1341-1F15-E791-F990300AD797}"/>
              </a:ext>
            </a:extLst>
          </p:cNvPr>
          <p:cNvPicPr>
            <a:picLocks noChangeAspect="1"/>
          </p:cNvPicPr>
          <p:nvPr/>
        </p:nvPicPr>
        <p:blipFill>
          <a:blip r:embed="rId2"/>
          <a:srcRect b="84213"/>
          <a:stretch/>
        </p:blipFill>
        <p:spPr>
          <a:xfrm>
            <a:off x="367564" y="3703316"/>
            <a:ext cx="10120237" cy="1323656"/>
          </a:xfrm>
          <a:prstGeom prst="rect">
            <a:avLst/>
          </a:prstGeom>
        </p:spPr>
      </p:pic>
      <p:pic>
        <p:nvPicPr>
          <p:cNvPr id="85" name="Picture 84">
            <a:extLst>
              <a:ext uri="{FF2B5EF4-FFF2-40B4-BE49-F238E27FC236}">
                <a16:creationId xmlns:a16="http://schemas.microsoft.com/office/drawing/2014/main" id="{824315A5-CE42-9DCE-7B6E-9D74AED98BDD}"/>
              </a:ext>
            </a:extLst>
          </p:cNvPr>
          <p:cNvPicPr>
            <a:picLocks noChangeAspect="1"/>
          </p:cNvPicPr>
          <p:nvPr/>
        </p:nvPicPr>
        <p:blipFill>
          <a:blip r:embed="rId3"/>
          <a:srcRect b="59035"/>
          <a:stretch/>
        </p:blipFill>
        <p:spPr>
          <a:xfrm>
            <a:off x="367564" y="14600556"/>
            <a:ext cx="6700085" cy="1342451"/>
          </a:xfrm>
          <a:prstGeom prst="rect">
            <a:avLst/>
          </a:prstGeom>
        </p:spPr>
      </p:pic>
      <p:pic>
        <p:nvPicPr>
          <p:cNvPr id="87" name="Picture 86">
            <a:extLst>
              <a:ext uri="{FF2B5EF4-FFF2-40B4-BE49-F238E27FC236}">
                <a16:creationId xmlns:a16="http://schemas.microsoft.com/office/drawing/2014/main" id="{F87CE683-8054-0939-2992-022918BEB6F6}"/>
              </a:ext>
            </a:extLst>
          </p:cNvPr>
          <p:cNvPicPr>
            <a:picLocks noChangeAspect="1"/>
          </p:cNvPicPr>
          <p:nvPr/>
        </p:nvPicPr>
        <p:blipFill>
          <a:blip r:embed="rId4"/>
          <a:srcRect b="84430"/>
          <a:stretch/>
        </p:blipFill>
        <p:spPr>
          <a:xfrm>
            <a:off x="329954" y="18987038"/>
            <a:ext cx="10120237" cy="1516578"/>
          </a:xfrm>
          <a:prstGeom prst="rect">
            <a:avLst/>
          </a:prstGeom>
        </p:spPr>
      </p:pic>
      <p:pic>
        <p:nvPicPr>
          <p:cNvPr id="90" name="Picture 89">
            <a:extLst>
              <a:ext uri="{FF2B5EF4-FFF2-40B4-BE49-F238E27FC236}">
                <a16:creationId xmlns:a16="http://schemas.microsoft.com/office/drawing/2014/main" id="{99F1C946-42E8-61AA-48BD-CEE9BEDA8582}"/>
              </a:ext>
            </a:extLst>
          </p:cNvPr>
          <p:cNvPicPr>
            <a:picLocks noChangeAspect="1"/>
          </p:cNvPicPr>
          <p:nvPr/>
        </p:nvPicPr>
        <p:blipFill>
          <a:blip r:embed="rId4"/>
          <a:srcRect b="84905"/>
          <a:stretch/>
        </p:blipFill>
        <p:spPr>
          <a:xfrm>
            <a:off x="11146858" y="15450144"/>
            <a:ext cx="10007168" cy="1595210"/>
          </a:xfrm>
          <a:prstGeom prst="rect">
            <a:avLst/>
          </a:prstGeom>
        </p:spPr>
      </p:pic>
      <p:pic>
        <p:nvPicPr>
          <p:cNvPr id="73" name="Picture 72" descr="A waterfall and a mountain with green lights in the sky&#10;&#10;AI-generated content may be incorrect.">
            <a:extLst>
              <a:ext uri="{FF2B5EF4-FFF2-40B4-BE49-F238E27FC236}">
                <a16:creationId xmlns:a16="http://schemas.microsoft.com/office/drawing/2014/main" id="{B33D971A-7ECB-52B9-84BE-19470D1457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367" y="11115199"/>
            <a:ext cx="10120237" cy="900150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50" name="TextBox 49">
            <a:extLst>
              <a:ext uri="{FF2B5EF4-FFF2-40B4-BE49-F238E27FC236}">
                <a16:creationId xmlns:a16="http://schemas.microsoft.com/office/drawing/2014/main" id="{0954A847-45BD-807C-DFB1-C49853A78C6E}"/>
              </a:ext>
            </a:extLst>
          </p:cNvPr>
          <p:cNvSpPr txBox="1"/>
          <p:nvPr/>
        </p:nvSpPr>
        <p:spPr>
          <a:xfrm>
            <a:off x="3326984" y="3982978"/>
            <a:ext cx="4126176" cy="923330"/>
          </a:xfrm>
          <a:prstGeom prst="rect">
            <a:avLst/>
          </a:prstGeom>
          <a:noFill/>
        </p:spPr>
        <p:txBody>
          <a:bodyPr wrap="square" rtlCol="0">
            <a:spAutoFit/>
          </a:bodyPr>
          <a:lstStyle/>
          <a:p>
            <a:r>
              <a:rPr lang="en-IE" sz="5400" b="1" dirty="0">
                <a:solidFill>
                  <a:schemeClr val="bg1"/>
                </a:solidFill>
              </a:rPr>
              <a:t>Introduction</a:t>
            </a:r>
          </a:p>
        </p:txBody>
      </p:sp>
      <p:sp>
        <p:nvSpPr>
          <p:cNvPr id="59" name="TextBox 58">
            <a:extLst>
              <a:ext uri="{FF2B5EF4-FFF2-40B4-BE49-F238E27FC236}">
                <a16:creationId xmlns:a16="http://schemas.microsoft.com/office/drawing/2014/main" id="{3025735E-F716-87FC-45D4-FA8E58A56DBC}"/>
              </a:ext>
            </a:extLst>
          </p:cNvPr>
          <p:cNvSpPr txBox="1"/>
          <p:nvPr/>
        </p:nvSpPr>
        <p:spPr>
          <a:xfrm>
            <a:off x="651677" y="14868548"/>
            <a:ext cx="8108521" cy="830997"/>
          </a:xfrm>
          <a:prstGeom prst="rect">
            <a:avLst/>
          </a:prstGeom>
          <a:noFill/>
        </p:spPr>
        <p:txBody>
          <a:bodyPr wrap="square" rtlCol="0">
            <a:spAutoFit/>
          </a:bodyPr>
          <a:lstStyle/>
          <a:p>
            <a:r>
              <a:rPr lang="en-IE" sz="4600" b="1" dirty="0">
                <a:solidFill>
                  <a:schemeClr val="bg1"/>
                </a:solidFill>
              </a:rPr>
              <a:t>Research Question</a:t>
            </a:r>
          </a:p>
        </p:txBody>
      </p:sp>
      <p:sp>
        <p:nvSpPr>
          <p:cNvPr id="57" name="TextBox 56">
            <a:extLst>
              <a:ext uri="{FF2B5EF4-FFF2-40B4-BE49-F238E27FC236}">
                <a16:creationId xmlns:a16="http://schemas.microsoft.com/office/drawing/2014/main" id="{F0336802-8C3C-2C4A-47FF-EA2F523B3909}"/>
              </a:ext>
            </a:extLst>
          </p:cNvPr>
          <p:cNvSpPr txBox="1"/>
          <p:nvPr/>
        </p:nvSpPr>
        <p:spPr>
          <a:xfrm>
            <a:off x="2292060" y="19375503"/>
            <a:ext cx="6351708" cy="923330"/>
          </a:xfrm>
          <a:prstGeom prst="rect">
            <a:avLst/>
          </a:prstGeom>
          <a:noFill/>
        </p:spPr>
        <p:txBody>
          <a:bodyPr wrap="square" rtlCol="0">
            <a:spAutoFit/>
          </a:bodyPr>
          <a:lstStyle/>
          <a:p>
            <a:r>
              <a:rPr lang="en-IE" sz="5400" b="1" dirty="0">
                <a:solidFill>
                  <a:schemeClr val="bg1"/>
                </a:solidFill>
              </a:rPr>
              <a:t>Methodology</a:t>
            </a:r>
          </a:p>
        </p:txBody>
      </p:sp>
      <p:sp>
        <p:nvSpPr>
          <p:cNvPr id="92" name="TextBox 91">
            <a:extLst>
              <a:ext uri="{FF2B5EF4-FFF2-40B4-BE49-F238E27FC236}">
                <a16:creationId xmlns:a16="http://schemas.microsoft.com/office/drawing/2014/main" id="{B9D60AC1-12F1-70FA-62B7-A39EC2CDB62B}"/>
              </a:ext>
            </a:extLst>
          </p:cNvPr>
          <p:cNvSpPr txBox="1"/>
          <p:nvPr/>
        </p:nvSpPr>
        <p:spPr>
          <a:xfrm>
            <a:off x="560068" y="579729"/>
            <a:ext cx="20560078" cy="1323439"/>
          </a:xfrm>
          <a:prstGeom prst="rect">
            <a:avLst/>
          </a:prstGeom>
          <a:noFill/>
        </p:spPr>
        <p:txBody>
          <a:bodyPr wrap="square" rtlCol="0">
            <a:spAutoFit/>
          </a:bodyPr>
          <a:lstStyle/>
          <a:p>
            <a:r>
              <a:rPr lang="en-IE" sz="8000" b="1" dirty="0">
                <a:solidFill>
                  <a:schemeClr val="bg1"/>
                </a:solidFill>
                <a:latin typeface="Arial Black" panose="020B0A04020102020204" pitchFamily="34" charset="0"/>
              </a:rPr>
              <a:t>Iceland Tourism Segmentation 2023</a:t>
            </a:r>
          </a:p>
        </p:txBody>
      </p:sp>
      <p:sp>
        <p:nvSpPr>
          <p:cNvPr id="93" name="TextBox 92">
            <a:extLst>
              <a:ext uri="{FF2B5EF4-FFF2-40B4-BE49-F238E27FC236}">
                <a16:creationId xmlns:a16="http://schemas.microsoft.com/office/drawing/2014/main" id="{9814DC4A-0BD0-8097-34C7-A2AD14D29D39}"/>
              </a:ext>
            </a:extLst>
          </p:cNvPr>
          <p:cNvSpPr txBox="1"/>
          <p:nvPr/>
        </p:nvSpPr>
        <p:spPr>
          <a:xfrm>
            <a:off x="560068" y="2076150"/>
            <a:ext cx="14444839" cy="861774"/>
          </a:xfrm>
          <a:prstGeom prst="rect">
            <a:avLst/>
          </a:prstGeom>
          <a:noFill/>
        </p:spPr>
        <p:txBody>
          <a:bodyPr wrap="square" rtlCol="0">
            <a:spAutoFit/>
          </a:bodyPr>
          <a:lstStyle/>
          <a:p>
            <a:r>
              <a:rPr lang="en-IE" sz="5000" dirty="0">
                <a:solidFill>
                  <a:schemeClr val="bg1"/>
                </a:solidFill>
                <a:latin typeface="Arial" panose="020B0604020202020204" pitchFamily="34" charset="0"/>
                <a:cs typeface="Arial" panose="020B0604020202020204" pitchFamily="34" charset="0"/>
              </a:rPr>
              <a:t>Francisca Argandona Alvarado</a:t>
            </a:r>
          </a:p>
        </p:txBody>
      </p:sp>
      <p:pic>
        <p:nvPicPr>
          <p:cNvPr id="95" name="Picture 94" descr="A logo for college computing&#10;&#10;AI-generated content may be incorrect.">
            <a:extLst>
              <a:ext uri="{FF2B5EF4-FFF2-40B4-BE49-F238E27FC236}">
                <a16:creationId xmlns:a16="http://schemas.microsoft.com/office/drawing/2014/main" id="{F3722C49-676A-E3C4-E3EF-C1A4C77960C6}"/>
              </a:ext>
            </a:extLst>
          </p:cNvPr>
          <p:cNvPicPr>
            <a:picLocks noChangeAspect="1"/>
          </p:cNvPicPr>
          <p:nvPr/>
        </p:nvPicPr>
        <p:blipFill>
          <a:blip r:embed="rId6">
            <a:extLst>
              <a:ext uri="{28A0092B-C50C-407E-A947-70E740481C1C}">
                <a14:useLocalDpi xmlns:a14="http://schemas.microsoft.com/office/drawing/2010/main" val="0"/>
              </a:ext>
            </a:extLst>
          </a:blip>
          <a:srcRect l="9448" t="25302" r="10696" b="27410"/>
          <a:stretch/>
        </p:blipFill>
        <p:spPr>
          <a:xfrm>
            <a:off x="15962206" y="1987094"/>
            <a:ext cx="5101981" cy="1043991"/>
          </a:xfrm>
          <a:prstGeom prst="rect">
            <a:avLst/>
          </a:prstGeom>
        </p:spPr>
      </p:pic>
      <p:sp>
        <p:nvSpPr>
          <p:cNvPr id="96" name="TextBox 95">
            <a:extLst>
              <a:ext uri="{FF2B5EF4-FFF2-40B4-BE49-F238E27FC236}">
                <a16:creationId xmlns:a16="http://schemas.microsoft.com/office/drawing/2014/main" id="{AD7FE561-539E-C43E-FDD1-F0801F729D3C}"/>
              </a:ext>
            </a:extLst>
          </p:cNvPr>
          <p:cNvSpPr txBox="1"/>
          <p:nvPr/>
        </p:nvSpPr>
        <p:spPr>
          <a:xfrm>
            <a:off x="727946" y="5083375"/>
            <a:ext cx="9479937" cy="4216539"/>
          </a:xfrm>
          <a:prstGeom prst="rect">
            <a:avLst/>
          </a:prstGeom>
          <a:noFill/>
        </p:spPr>
        <p:txBody>
          <a:bodyPr wrap="square" rtlCol="0">
            <a:spAutoFit/>
          </a:bodyPr>
          <a:lstStyle/>
          <a:p>
            <a:pPr algn="just">
              <a:buNone/>
            </a:pPr>
            <a:r>
              <a:rPr lang="en-US" sz="2500" b="0" i="0" dirty="0">
                <a:solidFill>
                  <a:srgbClr val="000000"/>
                </a:solidFill>
                <a:effectLst/>
                <a:latin typeface="Arial" panose="020B0604020202020204" pitchFamily="34" charset="0"/>
                <a:cs typeface="Arial" panose="020B0604020202020204" pitchFamily="34" charset="0"/>
              </a:rPr>
              <a:t>In recent years, Iceland has experienced a rapid increase in international tourism, transforming it into a key economic sector. This growth has brought both opportunities and challenges. To respond effectively, it is essential to understand who the visitors are and their needs. However, most current profiling focuses only on country of origin or total arrivals. This study aims to fill that gap by applying clustering algorithms to segment tourists based on age, length of stay, and income level. By identifying visitor profiles, this research contributes to more informed tourism strategies and service planning in Iceland.</a:t>
            </a:r>
            <a:endParaRPr lang="en-US" sz="2500" dirty="0">
              <a:solidFill>
                <a:srgbClr val="000000"/>
              </a:solidFill>
              <a:effectLst/>
              <a:latin typeface="Arial" panose="020B0604020202020204" pitchFamily="34" charset="0"/>
              <a:cs typeface="Arial" panose="020B0604020202020204" pitchFamily="34" charset="0"/>
            </a:endParaRPr>
          </a:p>
          <a:p>
            <a:endParaRPr lang="en-IE" dirty="0"/>
          </a:p>
        </p:txBody>
      </p:sp>
      <p:sp>
        <p:nvSpPr>
          <p:cNvPr id="60" name="TextBox 59">
            <a:extLst>
              <a:ext uri="{FF2B5EF4-FFF2-40B4-BE49-F238E27FC236}">
                <a16:creationId xmlns:a16="http://schemas.microsoft.com/office/drawing/2014/main" id="{A584F51C-6659-96A6-FDF6-53CB06127BEF}"/>
              </a:ext>
            </a:extLst>
          </p:cNvPr>
          <p:cNvSpPr txBox="1"/>
          <p:nvPr/>
        </p:nvSpPr>
        <p:spPr>
          <a:xfrm>
            <a:off x="16587194" y="15795096"/>
            <a:ext cx="4126176" cy="923330"/>
          </a:xfrm>
          <a:prstGeom prst="rect">
            <a:avLst/>
          </a:prstGeom>
          <a:noFill/>
        </p:spPr>
        <p:txBody>
          <a:bodyPr wrap="square" rtlCol="0">
            <a:spAutoFit/>
          </a:bodyPr>
          <a:lstStyle/>
          <a:p>
            <a:r>
              <a:rPr lang="en-IE" sz="5400" b="1" dirty="0">
                <a:solidFill>
                  <a:schemeClr val="bg1"/>
                </a:solidFill>
              </a:rPr>
              <a:t>Results</a:t>
            </a:r>
          </a:p>
        </p:txBody>
      </p:sp>
      <p:pic>
        <p:nvPicPr>
          <p:cNvPr id="98" name="Picture 97">
            <a:extLst>
              <a:ext uri="{FF2B5EF4-FFF2-40B4-BE49-F238E27FC236}">
                <a16:creationId xmlns:a16="http://schemas.microsoft.com/office/drawing/2014/main" id="{26C4ABF0-6B60-CF91-B7B7-1A5CE5BBAAA8}"/>
              </a:ext>
            </a:extLst>
          </p:cNvPr>
          <p:cNvPicPr>
            <a:picLocks noChangeAspect="1"/>
          </p:cNvPicPr>
          <p:nvPr/>
        </p:nvPicPr>
        <p:blipFill>
          <a:blip r:embed="rId7"/>
          <a:srcRect b="80264"/>
          <a:stretch/>
        </p:blipFill>
        <p:spPr>
          <a:xfrm>
            <a:off x="10943950" y="23624611"/>
            <a:ext cx="10120237" cy="1163485"/>
          </a:xfrm>
          <a:prstGeom prst="rect">
            <a:avLst/>
          </a:prstGeom>
        </p:spPr>
      </p:pic>
      <p:sp>
        <p:nvSpPr>
          <p:cNvPr id="58" name="TextBox 57">
            <a:extLst>
              <a:ext uri="{FF2B5EF4-FFF2-40B4-BE49-F238E27FC236}">
                <a16:creationId xmlns:a16="http://schemas.microsoft.com/office/drawing/2014/main" id="{CA143BFA-4D4E-2E61-FF53-5D294DBA9C47}"/>
              </a:ext>
            </a:extLst>
          </p:cNvPr>
          <p:cNvSpPr txBox="1"/>
          <p:nvPr/>
        </p:nvSpPr>
        <p:spPr>
          <a:xfrm>
            <a:off x="14387020" y="23848643"/>
            <a:ext cx="4126176" cy="923330"/>
          </a:xfrm>
          <a:prstGeom prst="rect">
            <a:avLst/>
          </a:prstGeom>
          <a:noFill/>
        </p:spPr>
        <p:txBody>
          <a:bodyPr wrap="square" rtlCol="0">
            <a:spAutoFit/>
          </a:bodyPr>
          <a:lstStyle/>
          <a:p>
            <a:r>
              <a:rPr lang="en-IE" sz="5400" b="1" dirty="0">
                <a:solidFill>
                  <a:schemeClr val="bg1"/>
                </a:solidFill>
              </a:rPr>
              <a:t>Conclusion</a:t>
            </a:r>
          </a:p>
        </p:txBody>
      </p:sp>
      <p:sp>
        <p:nvSpPr>
          <p:cNvPr id="100" name="TextBox 99">
            <a:extLst>
              <a:ext uri="{FF2B5EF4-FFF2-40B4-BE49-F238E27FC236}">
                <a16:creationId xmlns:a16="http://schemas.microsoft.com/office/drawing/2014/main" id="{A7340B1E-4BCA-EB06-9670-A930AD225B56}"/>
              </a:ext>
            </a:extLst>
          </p:cNvPr>
          <p:cNvSpPr txBox="1"/>
          <p:nvPr/>
        </p:nvSpPr>
        <p:spPr>
          <a:xfrm>
            <a:off x="13572978" y="4029058"/>
            <a:ext cx="6351708" cy="923330"/>
          </a:xfrm>
          <a:prstGeom prst="rect">
            <a:avLst/>
          </a:prstGeom>
          <a:noFill/>
        </p:spPr>
        <p:txBody>
          <a:bodyPr wrap="square" rtlCol="0">
            <a:spAutoFit/>
          </a:bodyPr>
          <a:lstStyle/>
          <a:p>
            <a:r>
              <a:rPr lang="en-IE" sz="5400" b="1" dirty="0">
                <a:solidFill>
                  <a:schemeClr val="bg1"/>
                </a:solidFill>
              </a:rPr>
              <a:t>Data Preparation</a:t>
            </a:r>
          </a:p>
        </p:txBody>
      </p:sp>
      <p:sp>
        <p:nvSpPr>
          <p:cNvPr id="101" name="TextBox 100">
            <a:extLst>
              <a:ext uri="{FF2B5EF4-FFF2-40B4-BE49-F238E27FC236}">
                <a16:creationId xmlns:a16="http://schemas.microsoft.com/office/drawing/2014/main" id="{A2E841CE-2118-6852-B7AD-5E62CA514CD6}"/>
              </a:ext>
            </a:extLst>
          </p:cNvPr>
          <p:cNvSpPr txBox="1"/>
          <p:nvPr/>
        </p:nvSpPr>
        <p:spPr>
          <a:xfrm>
            <a:off x="434492" y="15995832"/>
            <a:ext cx="5582947" cy="2015936"/>
          </a:xfrm>
          <a:prstGeom prst="rect">
            <a:avLst/>
          </a:prstGeom>
          <a:noFill/>
        </p:spPr>
        <p:txBody>
          <a:bodyPr wrap="square" rtlCol="0">
            <a:spAutoFit/>
          </a:bodyPr>
          <a:lstStyle/>
          <a:p>
            <a:pPr algn="just"/>
            <a:r>
              <a:rPr lang="en-US" sz="2500" b="0" i="0" dirty="0">
                <a:solidFill>
                  <a:srgbClr val="000000"/>
                </a:solidFill>
                <a:effectLst/>
                <a:latin typeface="Arial" panose="020B0604020202020204" pitchFamily="34" charset="0"/>
                <a:cs typeface="Arial" panose="020B0604020202020204" pitchFamily="34" charset="0"/>
              </a:rPr>
              <a:t>How can clustering techniques be applied to identify relevant tourist segments visiting Iceland, based on age, length of stay and average income?</a:t>
            </a:r>
            <a:endParaRPr lang="en-IE" sz="250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5B62E886-EA09-1885-1704-D2D138208085}"/>
              </a:ext>
            </a:extLst>
          </p:cNvPr>
          <p:cNvSpPr txBox="1"/>
          <p:nvPr/>
        </p:nvSpPr>
        <p:spPr>
          <a:xfrm>
            <a:off x="576972" y="20620563"/>
            <a:ext cx="9647815" cy="3939540"/>
          </a:xfrm>
          <a:prstGeom prst="rect">
            <a:avLst/>
          </a:prstGeom>
          <a:noFill/>
        </p:spPr>
        <p:txBody>
          <a:bodyPr wrap="square" rtlCol="0">
            <a:spAutoFit/>
          </a:bodyPr>
          <a:lstStyle/>
          <a:p>
            <a:pPr algn="just"/>
            <a:r>
              <a:rPr lang="en-US" sz="2500" b="0" i="0" dirty="0">
                <a:solidFill>
                  <a:srgbClr val="000000"/>
                </a:solidFill>
                <a:effectLst/>
                <a:latin typeface="Arial" panose="020B0604020202020204" pitchFamily="34" charset="0"/>
                <a:cs typeface="Arial" panose="020B0604020202020204" pitchFamily="34" charset="0"/>
              </a:rPr>
              <a:t>This project followed the CRISP-DM framework and used data from the Icelandic Tourist Board (2023), based on airport surveys. After cleaning and preparing the data, three clustering methods were applied: Hierarchical, K-Means, and DBSCAN. Cluster evaluation was conducted using the Silhouette Score, Davies-Bouldin Index, visual inspection through heatmaps and dendrograms, and statistical testing (ANOVA) to assess differences across clusters. After applying the clustering algorithms, Principal Component Analysis (PCA) was applied to reduce dimensionality and enable the cluster </a:t>
            </a:r>
            <a:r>
              <a:rPr lang="en-US" sz="2500" b="0" i="0" dirty="0" err="1">
                <a:solidFill>
                  <a:srgbClr val="000000"/>
                </a:solidFill>
                <a:effectLst/>
                <a:latin typeface="Arial" panose="020B0604020202020204" pitchFamily="34" charset="0"/>
                <a:cs typeface="Arial" panose="020B0604020202020204" pitchFamily="34" charset="0"/>
              </a:rPr>
              <a:t>visualisation</a:t>
            </a:r>
            <a:r>
              <a:rPr lang="en-US" sz="2500" b="0" i="0" dirty="0">
                <a:solidFill>
                  <a:srgbClr val="000000"/>
                </a:solidFill>
                <a:effectLst/>
                <a:latin typeface="Arial" panose="020B0604020202020204" pitchFamily="34" charset="0"/>
                <a:cs typeface="Arial" panose="020B0604020202020204" pitchFamily="34" charset="0"/>
              </a:rPr>
              <a:t>.</a:t>
            </a:r>
            <a:endParaRPr lang="en-IE" sz="25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B4F0D118-377D-732E-725C-4B0A41EA3CA0}"/>
              </a:ext>
            </a:extLst>
          </p:cNvPr>
          <p:cNvSpPr txBox="1"/>
          <p:nvPr/>
        </p:nvSpPr>
        <p:spPr>
          <a:xfrm>
            <a:off x="576972" y="26550384"/>
            <a:ext cx="9573109" cy="2400657"/>
          </a:xfrm>
          <a:prstGeom prst="rect">
            <a:avLst/>
          </a:prstGeom>
          <a:noFill/>
        </p:spPr>
        <p:txBody>
          <a:bodyPr wrap="square" rtlCol="0">
            <a:spAutoFit/>
          </a:bodyPr>
          <a:lstStyle/>
          <a:p>
            <a:pPr algn="just"/>
            <a:r>
              <a:rPr lang="en-US" sz="2500" b="0" i="0" dirty="0">
                <a:solidFill>
                  <a:srgbClr val="000000"/>
                </a:solidFill>
                <a:effectLst/>
                <a:latin typeface="Arial" panose="020B0604020202020204" pitchFamily="34" charset="0"/>
                <a:cs typeface="Arial" panose="020B0604020202020204" pitchFamily="34" charset="0"/>
              </a:rPr>
              <a:t>To assess the stability of the clustering solutions the Adjusted Rand Index was calculated over multiple runs with varying samples and number of clusters. K-Means demonstrated the highest stability, and interpretability and was therefore selected as the final algorithm. Additionally, bar plots were created to visually communicate key cluster differences in the variables.</a:t>
            </a:r>
            <a:endParaRPr lang="en-IE" sz="25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034B78F0-FF62-9D31-707E-47822A58F87C}"/>
              </a:ext>
            </a:extLst>
          </p:cNvPr>
          <p:cNvSpPr txBox="1"/>
          <p:nvPr/>
        </p:nvSpPr>
        <p:spPr>
          <a:xfrm>
            <a:off x="11144485" y="25028964"/>
            <a:ext cx="9566512" cy="3170099"/>
          </a:xfrm>
          <a:prstGeom prst="rect">
            <a:avLst/>
          </a:prstGeom>
          <a:noFill/>
        </p:spPr>
        <p:txBody>
          <a:bodyPr wrap="square" rtlCol="0">
            <a:spAutoFit/>
          </a:bodyPr>
          <a:lstStyle/>
          <a:p>
            <a:pPr algn="just"/>
            <a:r>
              <a:rPr lang="en-US" sz="2500" b="0" i="0" dirty="0">
                <a:solidFill>
                  <a:srgbClr val="000000"/>
                </a:solidFill>
                <a:effectLst/>
                <a:latin typeface="Arial" panose="020B0604020202020204" pitchFamily="34" charset="0"/>
                <a:cs typeface="Arial" panose="020B0604020202020204" pitchFamily="34" charset="0"/>
              </a:rPr>
              <a:t>This study successfully applied data-driven segmentation to identify distinct tourist profiles visiting Iceland in 2023. K-Means clustering proved to be the most effective method. The results highlight the value of incorporating </a:t>
            </a:r>
            <a:r>
              <a:rPr lang="en-US" sz="2500" b="0" i="0" dirty="0" err="1">
                <a:solidFill>
                  <a:srgbClr val="000000"/>
                </a:solidFill>
                <a:effectLst/>
                <a:latin typeface="Arial" panose="020B0604020202020204" pitchFamily="34" charset="0"/>
                <a:cs typeface="Arial" panose="020B0604020202020204" pitchFamily="34" charset="0"/>
              </a:rPr>
              <a:t>behavioural</a:t>
            </a:r>
            <a:r>
              <a:rPr lang="en-US" sz="2500" b="0" i="0" dirty="0">
                <a:solidFill>
                  <a:srgbClr val="000000"/>
                </a:solidFill>
                <a:effectLst/>
                <a:latin typeface="Arial" panose="020B0604020202020204" pitchFamily="34" charset="0"/>
                <a:cs typeface="Arial" panose="020B0604020202020204" pitchFamily="34" charset="0"/>
              </a:rPr>
              <a:t> and demographic variables into segmentation efforts. Given the small dataset and the evolving nature of tourism markets, future research should update segmentation regularly and integrate additional variables to support more adaptive and effective destination management.</a:t>
            </a:r>
            <a:endParaRPr lang="en-IE" sz="25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36F833DC-8A8E-57FC-D880-FFEB17A8E75C}"/>
              </a:ext>
            </a:extLst>
          </p:cNvPr>
          <p:cNvSpPr txBox="1"/>
          <p:nvPr/>
        </p:nvSpPr>
        <p:spPr>
          <a:xfrm>
            <a:off x="11240141" y="18728299"/>
            <a:ext cx="9566512" cy="3939540"/>
          </a:xfrm>
          <a:prstGeom prst="rect">
            <a:avLst/>
          </a:prstGeom>
          <a:noFill/>
        </p:spPr>
        <p:txBody>
          <a:bodyPr wrap="square" rtlCol="0">
            <a:spAutoFit/>
          </a:bodyPr>
          <a:lstStyle/>
          <a:p>
            <a:pPr algn="just"/>
            <a:r>
              <a:rPr lang="en-US" sz="2500" b="0" i="0" dirty="0">
                <a:solidFill>
                  <a:srgbClr val="000000"/>
                </a:solidFill>
                <a:effectLst/>
                <a:latin typeface="Arial" panose="020B0604020202020204" pitchFamily="34" charset="0"/>
                <a:cs typeface="Arial" panose="020B0604020202020204" pitchFamily="34" charset="0"/>
              </a:rPr>
              <a:t>K-Means clustering with four groups was selected as the final model based on its strong performance in internal validation metrics, stability across runs, and interpretability of the results. The heatmap of cluster </a:t>
            </a:r>
            <a:r>
              <a:rPr lang="en-US" sz="2500" b="0" i="0" dirty="0" err="1">
                <a:solidFill>
                  <a:srgbClr val="000000"/>
                </a:solidFill>
                <a:effectLst/>
                <a:latin typeface="Arial" panose="020B0604020202020204" pitchFamily="34" charset="0"/>
                <a:cs typeface="Arial" panose="020B0604020202020204" pitchFamily="34" charset="0"/>
              </a:rPr>
              <a:t>centres</a:t>
            </a:r>
            <a:r>
              <a:rPr lang="en-US" sz="2500" b="0" i="0" dirty="0">
                <a:solidFill>
                  <a:srgbClr val="000000"/>
                </a:solidFill>
                <a:effectLst/>
                <a:latin typeface="Arial" panose="020B0604020202020204" pitchFamily="34" charset="0"/>
                <a:cs typeface="Arial" panose="020B0604020202020204" pitchFamily="34" charset="0"/>
              </a:rPr>
              <a:t> reveal clear differences, especially in age and length of stay variables. ANOVA tests confirmed those variables showed statistically significant differences across clusters, whereas income variables did not. Hierarchical clustering, tested across multiple runs, showed low ARI values, indicating poor stability. DBSCAN failed to form clearly interpretable segments and marked much of the data as noise.</a:t>
            </a:r>
            <a:endParaRPr lang="en-IE"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01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474</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Arial Black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 argandona</dc:creator>
  <cp:lastModifiedBy>francisca argandona</cp:lastModifiedBy>
  <cp:revision>10</cp:revision>
  <dcterms:created xsi:type="dcterms:W3CDTF">2025-05-06T09:52:41Z</dcterms:created>
  <dcterms:modified xsi:type="dcterms:W3CDTF">2025-05-06T15:48:51Z</dcterms:modified>
</cp:coreProperties>
</file>