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1" r:id="rId4"/>
  </p:sldMasterIdLst>
  <p:notesMasterIdLst>
    <p:notesMasterId r:id="rId6"/>
  </p:notesMasterIdLst>
  <p:handoutMasterIdLst>
    <p:handoutMasterId r:id="rId7"/>
  </p:handoutMasterIdLst>
  <p:sldIdLst>
    <p:sldId id="257" r:id="rId5"/>
  </p:sldIdLst>
  <p:sldSz cx="30275213" cy="21383625"/>
  <p:notesSz cx="6858000" cy="9144000"/>
  <p:defaultTextStyle>
    <a:defPPr>
      <a:defRPr lang="en-US"/>
    </a:defPPr>
    <a:lvl1pPr marL="0" algn="l" defTabSz="2951535" rtl="0" eaLnBrk="1" latinLnBrk="0" hangingPunct="1">
      <a:defRPr sz="5784" kern="1200">
        <a:solidFill>
          <a:schemeClr val="tx1"/>
        </a:solidFill>
        <a:latin typeface="+mn-lt"/>
        <a:ea typeface="+mn-ea"/>
        <a:cs typeface="+mn-cs"/>
      </a:defRPr>
    </a:lvl1pPr>
    <a:lvl2pPr marL="1475768" algn="l" defTabSz="2951535" rtl="0" eaLnBrk="1" latinLnBrk="0" hangingPunct="1">
      <a:defRPr sz="5784" kern="1200">
        <a:solidFill>
          <a:schemeClr val="tx1"/>
        </a:solidFill>
        <a:latin typeface="+mn-lt"/>
        <a:ea typeface="+mn-ea"/>
        <a:cs typeface="+mn-cs"/>
      </a:defRPr>
    </a:lvl2pPr>
    <a:lvl3pPr marL="2951535" algn="l" defTabSz="2951535" rtl="0" eaLnBrk="1" latinLnBrk="0" hangingPunct="1">
      <a:defRPr sz="5784" kern="1200">
        <a:solidFill>
          <a:schemeClr val="tx1"/>
        </a:solidFill>
        <a:latin typeface="+mn-lt"/>
        <a:ea typeface="+mn-ea"/>
        <a:cs typeface="+mn-cs"/>
      </a:defRPr>
    </a:lvl3pPr>
    <a:lvl4pPr marL="4427304" algn="l" defTabSz="2951535" rtl="0" eaLnBrk="1" latinLnBrk="0" hangingPunct="1">
      <a:defRPr sz="5784" kern="1200">
        <a:solidFill>
          <a:schemeClr val="tx1"/>
        </a:solidFill>
        <a:latin typeface="+mn-lt"/>
        <a:ea typeface="+mn-ea"/>
        <a:cs typeface="+mn-cs"/>
      </a:defRPr>
    </a:lvl4pPr>
    <a:lvl5pPr marL="5903071" algn="l" defTabSz="2951535" rtl="0" eaLnBrk="1" latinLnBrk="0" hangingPunct="1">
      <a:defRPr sz="5784" kern="1200">
        <a:solidFill>
          <a:schemeClr val="tx1"/>
        </a:solidFill>
        <a:latin typeface="+mn-lt"/>
        <a:ea typeface="+mn-ea"/>
        <a:cs typeface="+mn-cs"/>
      </a:defRPr>
    </a:lvl5pPr>
    <a:lvl6pPr marL="7378839" algn="l" defTabSz="2951535" rtl="0" eaLnBrk="1" latinLnBrk="0" hangingPunct="1">
      <a:defRPr sz="5784" kern="1200">
        <a:solidFill>
          <a:schemeClr val="tx1"/>
        </a:solidFill>
        <a:latin typeface="+mn-lt"/>
        <a:ea typeface="+mn-ea"/>
        <a:cs typeface="+mn-cs"/>
      </a:defRPr>
    </a:lvl6pPr>
    <a:lvl7pPr marL="8854608" algn="l" defTabSz="2951535" rtl="0" eaLnBrk="1" latinLnBrk="0" hangingPunct="1">
      <a:defRPr sz="5784" kern="1200">
        <a:solidFill>
          <a:schemeClr val="tx1"/>
        </a:solidFill>
        <a:latin typeface="+mn-lt"/>
        <a:ea typeface="+mn-ea"/>
        <a:cs typeface="+mn-cs"/>
      </a:defRPr>
    </a:lvl7pPr>
    <a:lvl8pPr marL="10330375" algn="l" defTabSz="2951535" rtl="0" eaLnBrk="1" latinLnBrk="0" hangingPunct="1">
      <a:defRPr sz="5784" kern="1200">
        <a:solidFill>
          <a:schemeClr val="tx1"/>
        </a:solidFill>
        <a:latin typeface="+mn-lt"/>
        <a:ea typeface="+mn-ea"/>
        <a:cs typeface="+mn-cs"/>
      </a:defRPr>
    </a:lvl8pPr>
    <a:lvl9pPr marL="11806143" algn="l" defTabSz="2951535" rtl="0" eaLnBrk="1" latinLnBrk="0" hangingPunct="1">
      <a:defRPr sz="57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orient="horz" pos="187" userDrawn="1">
          <p15:clr>
            <a:srgbClr val="A4A3A4"/>
          </p15:clr>
        </p15:guide>
        <p15:guide id="3" orient="horz" pos="13096" userDrawn="1">
          <p15:clr>
            <a:srgbClr val="A4A3A4"/>
          </p15:clr>
        </p15:guide>
        <p15:guide id="4" orient="horz" pos="67" userDrawn="1">
          <p15:clr>
            <a:srgbClr val="A4A3A4"/>
          </p15:clr>
        </p15:guide>
        <p15:guide id="5" pos="14185" userDrawn="1">
          <p15:clr>
            <a:srgbClr val="A4A3A4"/>
          </p15:clr>
        </p15:guide>
        <p15:guide id="6" pos="13867" userDrawn="1">
          <p15:clr>
            <a:srgbClr val="A4A3A4"/>
          </p15:clr>
        </p15:guide>
        <p15:guide id="7" orient="horz" pos="2142" userDrawn="1">
          <p15:clr>
            <a:srgbClr val="A4A3A4"/>
          </p15:clr>
        </p15:guide>
        <p15:guide id="8" orient="horz" pos="13469" userDrawn="1">
          <p15:clr>
            <a:srgbClr val="A4A3A4"/>
          </p15:clr>
        </p15:guide>
        <p15:guide id="10" pos="186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472"/>
    <a:srgbClr val="31688E"/>
    <a:srgbClr val="91C5F1"/>
    <a:srgbClr val="CFDFCA"/>
    <a:srgbClr val="99AAC9"/>
    <a:srgbClr val="34A7C7"/>
    <a:srgbClr val="85B742"/>
    <a:srgbClr val="35A8C9"/>
    <a:srgbClr val="254C71"/>
    <a:srgbClr val="0030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8" autoAdjust="0"/>
    <p:restoredTop sz="94744" autoAdjust="0"/>
  </p:normalViewPr>
  <p:slideViewPr>
    <p:cSldViewPr snapToGrid="0" snapToObjects="1" showGuides="1">
      <p:cViewPr>
        <p:scale>
          <a:sx n="25" d="100"/>
          <a:sy n="25" d="100"/>
        </p:scale>
        <p:origin x="2544" y="612"/>
      </p:cViewPr>
      <p:guideLst>
        <p:guide orient="horz" pos="11452"/>
        <p:guide orient="horz" pos="187"/>
        <p:guide orient="horz" pos="13096"/>
        <p:guide orient="horz" pos="67"/>
        <p:guide pos="14185"/>
        <p:guide pos="13867"/>
        <p:guide orient="horz" pos="2142"/>
        <p:guide orient="horz" pos="13469"/>
        <p:guide pos="186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62C1F-FE6A-43AC-84AC-2CA36795EB37}" type="doc">
      <dgm:prSet loTypeId="urn:microsoft.com/office/officeart/2005/8/layout/vList6" loCatId="list" qsTypeId="urn:microsoft.com/office/officeart/2005/8/quickstyle/simple1" qsCatId="simple" csTypeId="urn:microsoft.com/office/officeart/2005/8/colors/accent1_2" csCatId="accent1" phldr="1"/>
      <dgm:spPr/>
    </dgm:pt>
    <dgm:pt modelId="{A15E00D0-7E1D-4655-9BC6-EB55352B748F}">
      <dgm:prSet phldrT="[Text]"/>
      <dgm:spPr>
        <a:solidFill>
          <a:srgbClr val="85B742"/>
        </a:solidFill>
      </dgm:spPr>
      <dgm:t>
        <a:bodyPr/>
        <a:lstStyle/>
        <a:p>
          <a:r>
            <a:rPr lang="en-IE" b="1" dirty="0"/>
            <a:t>K-Nearest </a:t>
          </a:r>
          <a:r>
            <a:rPr lang="en-IE" b="1" dirty="0" err="1"/>
            <a:t>Neighbors</a:t>
          </a:r>
          <a:r>
            <a:rPr lang="en-IE" b="1" dirty="0"/>
            <a:t> (KNN)</a:t>
          </a:r>
          <a:endParaRPr lang="en-IE" dirty="0"/>
        </a:p>
      </dgm:t>
    </dgm:pt>
    <dgm:pt modelId="{F3975B1A-6877-4549-A99D-A7C7D826DD11}" type="parTrans" cxnId="{0A4516D1-DDBD-4DE2-9152-1D04ACCBF89A}">
      <dgm:prSet/>
      <dgm:spPr/>
      <dgm:t>
        <a:bodyPr/>
        <a:lstStyle/>
        <a:p>
          <a:endParaRPr lang="en-IE"/>
        </a:p>
      </dgm:t>
    </dgm:pt>
    <dgm:pt modelId="{82DCD159-8BFC-4A65-8853-BD40CD073D0D}" type="sibTrans" cxnId="{0A4516D1-DDBD-4DE2-9152-1D04ACCBF89A}">
      <dgm:prSet/>
      <dgm:spPr/>
      <dgm:t>
        <a:bodyPr/>
        <a:lstStyle/>
        <a:p>
          <a:endParaRPr lang="en-IE"/>
        </a:p>
      </dgm:t>
    </dgm:pt>
    <dgm:pt modelId="{C36DEBD9-76B5-472F-8163-5DAC2C00F8AB}">
      <dgm:prSet phldrT="[Text]"/>
      <dgm:spPr>
        <a:solidFill>
          <a:srgbClr val="34A7C7"/>
        </a:solidFill>
      </dgm:spPr>
      <dgm:t>
        <a:bodyPr/>
        <a:lstStyle/>
        <a:p>
          <a:r>
            <a:rPr lang="en-IE" b="1" dirty="0"/>
            <a:t>Decision Tree</a:t>
          </a:r>
          <a:endParaRPr lang="en-IE" dirty="0"/>
        </a:p>
      </dgm:t>
    </dgm:pt>
    <dgm:pt modelId="{7B65D9F5-DD9B-4FB4-95F7-91117A6A7D83}" type="parTrans" cxnId="{60DE1CCB-F0F8-45C7-BE38-C654C1CC1D7C}">
      <dgm:prSet/>
      <dgm:spPr/>
      <dgm:t>
        <a:bodyPr/>
        <a:lstStyle/>
        <a:p>
          <a:endParaRPr lang="en-IE"/>
        </a:p>
      </dgm:t>
    </dgm:pt>
    <dgm:pt modelId="{3FAAB846-559E-4AA6-A104-CBE31A2D4EEB}" type="sibTrans" cxnId="{60DE1CCB-F0F8-45C7-BE38-C654C1CC1D7C}">
      <dgm:prSet/>
      <dgm:spPr/>
      <dgm:t>
        <a:bodyPr/>
        <a:lstStyle/>
        <a:p>
          <a:endParaRPr lang="en-IE"/>
        </a:p>
      </dgm:t>
    </dgm:pt>
    <dgm:pt modelId="{881CEF75-B338-4F65-A11C-EBCC0155F6C4}">
      <dgm:prSet phldrT="[Text]"/>
      <dgm:spPr>
        <a:solidFill>
          <a:srgbClr val="91C5F1"/>
        </a:solidFill>
      </dgm:spPr>
      <dgm:t>
        <a:bodyPr/>
        <a:lstStyle/>
        <a:p>
          <a:pPr>
            <a:buFont typeface="+mj-lt"/>
            <a:buAutoNum type="arabicPeriod"/>
          </a:pPr>
          <a:r>
            <a:rPr lang="en-IE" b="1" dirty="0"/>
            <a:t>Support Vector Machine (SVM)</a:t>
          </a:r>
          <a:endParaRPr lang="en-IE" dirty="0"/>
        </a:p>
      </dgm:t>
    </dgm:pt>
    <dgm:pt modelId="{59E9DA20-3B57-4EF0-9783-B6FFC3DFEBB4}" type="parTrans" cxnId="{F5D8501F-F1E2-491D-912A-B0609C16BD5F}">
      <dgm:prSet/>
      <dgm:spPr/>
      <dgm:t>
        <a:bodyPr/>
        <a:lstStyle/>
        <a:p>
          <a:endParaRPr lang="en-IE"/>
        </a:p>
      </dgm:t>
    </dgm:pt>
    <dgm:pt modelId="{CECD3056-4FF2-47ED-9346-A157CC04C52E}" type="sibTrans" cxnId="{F5D8501F-F1E2-491D-912A-B0609C16BD5F}">
      <dgm:prSet/>
      <dgm:spPr/>
      <dgm:t>
        <a:bodyPr/>
        <a:lstStyle/>
        <a:p>
          <a:endParaRPr lang="en-IE"/>
        </a:p>
      </dgm:t>
    </dgm:pt>
    <dgm:pt modelId="{F13F293B-E836-4514-9F90-7E282CF5EA17}">
      <dgm:prSet custT="1"/>
      <dgm:spPr/>
      <dgm:t>
        <a:bodyPr/>
        <a:lstStyle/>
        <a:p>
          <a:r>
            <a:rPr lang="en-US" sz="1600" dirty="0">
              <a:latin typeface="Arial Nova Light" panose="020B0304020202020204" pitchFamily="34" charset="0"/>
            </a:rPr>
            <a:t>Best accuracy with k=4. Balanced between accuracy and generalization</a:t>
          </a:r>
          <a:r>
            <a:rPr lang="en-US" sz="1600" dirty="0"/>
            <a:t>.</a:t>
          </a:r>
          <a:endParaRPr lang="en-IE" sz="1600" dirty="0"/>
        </a:p>
      </dgm:t>
    </dgm:pt>
    <dgm:pt modelId="{95E18E81-5F8A-4999-8E98-B70B7D61D7ED}" type="parTrans" cxnId="{1CC7BE62-9A59-49E7-BC50-BA2E394829F9}">
      <dgm:prSet/>
      <dgm:spPr/>
      <dgm:t>
        <a:bodyPr/>
        <a:lstStyle/>
        <a:p>
          <a:endParaRPr lang="en-IE"/>
        </a:p>
      </dgm:t>
    </dgm:pt>
    <dgm:pt modelId="{9404E323-1104-4A53-A399-9B940AF6C358}" type="sibTrans" cxnId="{1CC7BE62-9A59-49E7-BC50-BA2E394829F9}">
      <dgm:prSet/>
      <dgm:spPr/>
      <dgm:t>
        <a:bodyPr/>
        <a:lstStyle/>
        <a:p>
          <a:endParaRPr lang="en-IE"/>
        </a:p>
      </dgm:t>
    </dgm:pt>
    <dgm:pt modelId="{DF307C67-CF8B-4B05-BBF8-9DC239A09045}">
      <dgm:prSet/>
      <dgm:spPr/>
      <dgm:t>
        <a:bodyPr/>
        <a:lstStyle/>
        <a:p>
          <a:r>
            <a:rPr lang="en-US" dirty="0">
              <a:latin typeface="Arial Nova Light" panose="020B0304020202020204" pitchFamily="34" charset="0"/>
            </a:rPr>
            <a:t>Good performance but risk of overfitting with deeper trees.</a:t>
          </a:r>
          <a:endParaRPr lang="en-IE" dirty="0">
            <a:latin typeface="Arial Nova Light" panose="020B0304020202020204" pitchFamily="34" charset="0"/>
          </a:endParaRPr>
        </a:p>
      </dgm:t>
    </dgm:pt>
    <dgm:pt modelId="{0F0E85D9-06F2-4071-B2C6-39F47A4604BD}" type="parTrans" cxnId="{0A7805C9-DD08-4B2B-9736-9832143ECE98}">
      <dgm:prSet/>
      <dgm:spPr/>
      <dgm:t>
        <a:bodyPr/>
        <a:lstStyle/>
        <a:p>
          <a:endParaRPr lang="en-IE"/>
        </a:p>
      </dgm:t>
    </dgm:pt>
    <dgm:pt modelId="{7376236F-AA9F-4D3D-9978-846866D609DC}" type="sibTrans" cxnId="{0A7805C9-DD08-4B2B-9736-9832143ECE98}">
      <dgm:prSet/>
      <dgm:spPr/>
      <dgm:t>
        <a:bodyPr/>
        <a:lstStyle/>
        <a:p>
          <a:endParaRPr lang="en-IE"/>
        </a:p>
      </dgm:t>
    </dgm:pt>
    <dgm:pt modelId="{639C1072-CF03-4538-83CD-15FF445CA042}">
      <dgm:prSet/>
      <dgm:spPr/>
      <dgm:t>
        <a:bodyPr/>
        <a:lstStyle/>
        <a:p>
          <a:r>
            <a:rPr lang="en-US" dirty="0">
              <a:latin typeface="Arial Nova Light" panose="020B0304020202020204" pitchFamily="34" charset="0"/>
            </a:rPr>
            <a:t>Stable but lower performance compared to KNN and Decision Tree</a:t>
          </a:r>
          <a:r>
            <a:rPr lang="en-US" dirty="0"/>
            <a:t>.</a:t>
          </a:r>
          <a:endParaRPr lang="en-IE" dirty="0"/>
        </a:p>
      </dgm:t>
    </dgm:pt>
    <dgm:pt modelId="{DC053E03-2CC7-4E48-B4E3-CC018B13EB00}" type="parTrans" cxnId="{7D1F1244-047A-4325-A169-03C553DE69B3}">
      <dgm:prSet/>
      <dgm:spPr/>
      <dgm:t>
        <a:bodyPr/>
        <a:lstStyle/>
        <a:p>
          <a:endParaRPr lang="en-IE"/>
        </a:p>
      </dgm:t>
    </dgm:pt>
    <dgm:pt modelId="{A842EF4E-BECD-4BEF-A110-DBCBF40044C4}" type="sibTrans" cxnId="{7D1F1244-047A-4325-A169-03C553DE69B3}">
      <dgm:prSet/>
      <dgm:spPr/>
      <dgm:t>
        <a:bodyPr/>
        <a:lstStyle/>
        <a:p>
          <a:endParaRPr lang="en-IE"/>
        </a:p>
      </dgm:t>
    </dgm:pt>
    <dgm:pt modelId="{078BC0A5-E52E-4B9A-8D19-735DB033B908}" type="pres">
      <dgm:prSet presAssocID="{97162C1F-FE6A-43AC-84AC-2CA36795EB37}" presName="Name0" presStyleCnt="0">
        <dgm:presLayoutVars>
          <dgm:dir/>
          <dgm:animLvl val="lvl"/>
          <dgm:resizeHandles/>
        </dgm:presLayoutVars>
      </dgm:prSet>
      <dgm:spPr/>
    </dgm:pt>
    <dgm:pt modelId="{B0991880-0BE7-450B-9087-F6FD81DE0790}" type="pres">
      <dgm:prSet presAssocID="{A15E00D0-7E1D-4655-9BC6-EB55352B748F}" presName="linNode" presStyleCnt="0"/>
      <dgm:spPr/>
    </dgm:pt>
    <dgm:pt modelId="{29A46AF8-89AC-4AEA-BB8F-D15282DF7691}" type="pres">
      <dgm:prSet presAssocID="{A15E00D0-7E1D-4655-9BC6-EB55352B748F}" presName="parentShp" presStyleLbl="node1" presStyleIdx="0" presStyleCnt="3" custScaleX="90687">
        <dgm:presLayoutVars>
          <dgm:bulletEnabled val="1"/>
        </dgm:presLayoutVars>
      </dgm:prSet>
      <dgm:spPr/>
    </dgm:pt>
    <dgm:pt modelId="{9118BF6E-ACB8-4087-82D2-811B4C9069CD}" type="pres">
      <dgm:prSet presAssocID="{A15E00D0-7E1D-4655-9BC6-EB55352B748F}" presName="childShp" presStyleLbl="bgAccFollowNode1" presStyleIdx="0" presStyleCnt="3">
        <dgm:presLayoutVars>
          <dgm:bulletEnabled val="1"/>
        </dgm:presLayoutVars>
      </dgm:prSet>
      <dgm:spPr/>
    </dgm:pt>
    <dgm:pt modelId="{22AA995D-BE4E-427F-B37F-A17F7BCF3766}" type="pres">
      <dgm:prSet presAssocID="{82DCD159-8BFC-4A65-8853-BD40CD073D0D}" presName="spacing" presStyleCnt="0"/>
      <dgm:spPr/>
    </dgm:pt>
    <dgm:pt modelId="{59A7CE70-DC39-42FF-9589-0AE3C4739A38}" type="pres">
      <dgm:prSet presAssocID="{C36DEBD9-76B5-472F-8163-5DAC2C00F8AB}" presName="linNode" presStyleCnt="0"/>
      <dgm:spPr/>
    </dgm:pt>
    <dgm:pt modelId="{7EFF7B9B-64C8-4D0C-84DF-95090D2D02A9}" type="pres">
      <dgm:prSet presAssocID="{C36DEBD9-76B5-472F-8163-5DAC2C00F8AB}" presName="parentShp" presStyleLbl="node1" presStyleIdx="1" presStyleCnt="3" custScaleX="90687">
        <dgm:presLayoutVars>
          <dgm:bulletEnabled val="1"/>
        </dgm:presLayoutVars>
      </dgm:prSet>
      <dgm:spPr/>
    </dgm:pt>
    <dgm:pt modelId="{8EB756EE-595B-48BC-9397-907146A887CA}" type="pres">
      <dgm:prSet presAssocID="{C36DEBD9-76B5-472F-8163-5DAC2C00F8AB}" presName="childShp" presStyleLbl="bgAccFollowNode1" presStyleIdx="1" presStyleCnt="3">
        <dgm:presLayoutVars>
          <dgm:bulletEnabled val="1"/>
        </dgm:presLayoutVars>
      </dgm:prSet>
      <dgm:spPr/>
    </dgm:pt>
    <dgm:pt modelId="{334F80D9-6E5B-44BF-8FE2-1589225D9DA3}" type="pres">
      <dgm:prSet presAssocID="{3FAAB846-559E-4AA6-A104-CBE31A2D4EEB}" presName="spacing" presStyleCnt="0"/>
      <dgm:spPr/>
    </dgm:pt>
    <dgm:pt modelId="{8B94A1BA-FA14-4A86-AAB9-99F825A1FB05}" type="pres">
      <dgm:prSet presAssocID="{881CEF75-B338-4F65-A11C-EBCC0155F6C4}" presName="linNode" presStyleCnt="0"/>
      <dgm:spPr/>
    </dgm:pt>
    <dgm:pt modelId="{3A4B861A-CC0E-4855-B333-FA2AA6D97415}" type="pres">
      <dgm:prSet presAssocID="{881CEF75-B338-4F65-A11C-EBCC0155F6C4}" presName="parentShp" presStyleLbl="node1" presStyleIdx="2" presStyleCnt="3" custScaleX="90687">
        <dgm:presLayoutVars>
          <dgm:bulletEnabled val="1"/>
        </dgm:presLayoutVars>
      </dgm:prSet>
      <dgm:spPr/>
    </dgm:pt>
    <dgm:pt modelId="{ACF6EE82-71EC-4987-B95B-635F324F9513}" type="pres">
      <dgm:prSet presAssocID="{881CEF75-B338-4F65-A11C-EBCC0155F6C4}" presName="childShp" presStyleLbl="bgAccFollowNode1" presStyleIdx="2" presStyleCnt="3">
        <dgm:presLayoutVars>
          <dgm:bulletEnabled val="1"/>
        </dgm:presLayoutVars>
      </dgm:prSet>
      <dgm:spPr/>
    </dgm:pt>
  </dgm:ptLst>
  <dgm:cxnLst>
    <dgm:cxn modelId="{F5D8501F-F1E2-491D-912A-B0609C16BD5F}" srcId="{97162C1F-FE6A-43AC-84AC-2CA36795EB37}" destId="{881CEF75-B338-4F65-A11C-EBCC0155F6C4}" srcOrd="2" destOrd="0" parTransId="{59E9DA20-3B57-4EF0-9783-B6FFC3DFEBB4}" sibTransId="{CECD3056-4FF2-47ED-9346-A157CC04C52E}"/>
    <dgm:cxn modelId="{0570EA1F-DFE8-470C-84AD-4EDC685767D1}" type="presOf" srcId="{639C1072-CF03-4538-83CD-15FF445CA042}" destId="{ACF6EE82-71EC-4987-B95B-635F324F9513}" srcOrd="0" destOrd="0" presId="urn:microsoft.com/office/officeart/2005/8/layout/vList6"/>
    <dgm:cxn modelId="{1CC7BE62-9A59-49E7-BC50-BA2E394829F9}" srcId="{A15E00D0-7E1D-4655-9BC6-EB55352B748F}" destId="{F13F293B-E836-4514-9F90-7E282CF5EA17}" srcOrd="0" destOrd="0" parTransId="{95E18E81-5F8A-4999-8E98-B70B7D61D7ED}" sibTransId="{9404E323-1104-4A53-A399-9B940AF6C358}"/>
    <dgm:cxn modelId="{7D1F1244-047A-4325-A169-03C553DE69B3}" srcId="{881CEF75-B338-4F65-A11C-EBCC0155F6C4}" destId="{639C1072-CF03-4538-83CD-15FF445CA042}" srcOrd="0" destOrd="0" parTransId="{DC053E03-2CC7-4E48-B4E3-CC018B13EB00}" sibTransId="{A842EF4E-BECD-4BEF-A110-DBCBF40044C4}"/>
    <dgm:cxn modelId="{3F31C372-6307-437A-9891-A2D43AD33443}" type="presOf" srcId="{F13F293B-E836-4514-9F90-7E282CF5EA17}" destId="{9118BF6E-ACB8-4087-82D2-811B4C9069CD}" srcOrd="0" destOrd="0" presId="urn:microsoft.com/office/officeart/2005/8/layout/vList6"/>
    <dgm:cxn modelId="{B1A94679-2295-40EF-8CC3-04779FF7D6FD}" type="presOf" srcId="{97162C1F-FE6A-43AC-84AC-2CA36795EB37}" destId="{078BC0A5-E52E-4B9A-8D19-735DB033B908}" srcOrd="0" destOrd="0" presId="urn:microsoft.com/office/officeart/2005/8/layout/vList6"/>
    <dgm:cxn modelId="{C6D7ECAC-4171-4AC1-8A01-8112AEA32410}" type="presOf" srcId="{C36DEBD9-76B5-472F-8163-5DAC2C00F8AB}" destId="{7EFF7B9B-64C8-4D0C-84DF-95090D2D02A9}" srcOrd="0" destOrd="0" presId="urn:microsoft.com/office/officeart/2005/8/layout/vList6"/>
    <dgm:cxn modelId="{0A7805C9-DD08-4B2B-9736-9832143ECE98}" srcId="{C36DEBD9-76B5-472F-8163-5DAC2C00F8AB}" destId="{DF307C67-CF8B-4B05-BBF8-9DC239A09045}" srcOrd="0" destOrd="0" parTransId="{0F0E85D9-06F2-4071-B2C6-39F47A4604BD}" sibTransId="{7376236F-AA9F-4D3D-9978-846866D609DC}"/>
    <dgm:cxn modelId="{60DE1CCB-F0F8-45C7-BE38-C654C1CC1D7C}" srcId="{97162C1F-FE6A-43AC-84AC-2CA36795EB37}" destId="{C36DEBD9-76B5-472F-8163-5DAC2C00F8AB}" srcOrd="1" destOrd="0" parTransId="{7B65D9F5-DD9B-4FB4-95F7-91117A6A7D83}" sibTransId="{3FAAB846-559E-4AA6-A104-CBE31A2D4EEB}"/>
    <dgm:cxn modelId="{0A4516D1-DDBD-4DE2-9152-1D04ACCBF89A}" srcId="{97162C1F-FE6A-43AC-84AC-2CA36795EB37}" destId="{A15E00D0-7E1D-4655-9BC6-EB55352B748F}" srcOrd="0" destOrd="0" parTransId="{F3975B1A-6877-4549-A99D-A7C7D826DD11}" sibTransId="{82DCD159-8BFC-4A65-8853-BD40CD073D0D}"/>
    <dgm:cxn modelId="{98DE45E2-91F2-4CBF-8D7F-EB22CB20A19E}" type="presOf" srcId="{A15E00D0-7E1D-4655-9BC6-EB55352B748F}" destId="{29A46AF8-89AC-4AEA-BB8F-D15282DF7691}" srcOrd="0" destOrd="0" presId="urn:microsoft.com/office/officeart/2005/8/layout/vList6"/>
    <dgm:cxn modelId="{902E60E6-488B-442F-BCD3-E59BD5184FDF}" type="presOf" srcId="{DF307C67-CF8B-4B05-BBF8-9DC239A09045}" destId="{8EB756EE-595B-48BC-9397-907146A887CA}" srcOrd="0" destOrd="0" presId="urn:microsoft.com/office/officeart/2005/8/layout/vList6"/>
    <dgm:cxn modelId="{3A346FEF-BC73-497E-9CD5-475E235F4176}" type="presOf" srcId="{881CEF75-B338-4F65-A11C-EBCC0155F6C4}" destId="{3A4B861A-CC0E-4855-B333-FA2AA6D97415}" srcOrd="0" destOrd="0" presId="urn:microsoft.com/office/officeart/2005/8/layout/vList6"/>
    <dgm:cxn modelId="{AFE2B774-A43E-4BB6-A037-857580B979CC}" type="presParOf" srcId="{078BC0A5-E52E-4B9A-8D19-735DB033B908}" destId="{B0991880-0BE7-450B-9087-F6FD81DE0790}" srcOrd="0" destOrd="0" presId="urn:microsoft.com/office/officeart/2005/8/layout/vList6"/>
    <dgm:cxn modelId="{A60A4028-EECF-49DF-B50F-B2C28AAA41DF}" type="presParOf" srcId="{B0991880-0BE7-450B-9087-F6FD81DE0790}" destId="{29A46AF8-89AC-4AEA-BB8F-D15282DF7691}" srcOrd="0" destOrd="0" presId="urn:microsoft.com/office/officeart/2005/8/layout/vList6"/>
    <dgm:cxn modelId="{6E0C5895-B46D-42C3-BEC0-78B36D161129}" type="presParOf" srcId="{B0991880-0BE7-450B-9087-F6FD81DE0790}" destId="{9118BF6E-ACB8-4087-82D2-811B4C9069CD}" srcOrd="1" destOrd="0" presId="urn:microsoft.com/office/officeart/2005/8/layout/vList6"/>
    <dgm:cxn modelId="{5CF49EF9-F2DB-428D-98A1-C72C02B19225}" type="presParOf" srcId="{078BC0A5-E52E-4B9A-8D19-735DB033B908}" destId="{22AA995D-BE4E-427F-B37F-A17F7BCF3766}" srcOrd="1" destOrd="0" presId="urn:microsoft.com/office/officeart/2005/8/layout/vList6"/>
    <dgm:cxn modelId="{36456DBA-969F-4EDD-959E-4656E01BAE33}" type="presParOf" srcId="{078BC0A5-E52E-4B9A-8D19-735DB033B908}" destId="{59A7CE70-DC39-42FF-9589-0AE3C4739A38}" srcOrd="2" destOrd="0" presId="urn:microsoft.com/office/officeart/2005/8/layout/vList6"/>
    <dgm:cxn modelId="{2E44831A-1E47-46D4-9CB2-BFCB09490B0E}" type="presParOf" srcId="{59A7CE70-DC39-42FF-9589-0AE3C4739A38}" destId="{7EFF7B9B-64C8-4D0C-84DF-95090D2D02A9}" srcOrd="0" destOrd="0" presId="urn:microsoft.com/office/officeart/2005/8/layout/vList6"/>
    <dgm:cxn modelId="{03CE8667-FDCA-4744-A6B4-DAEAE9A606DB}" type="presParOf" srcId="{59A7CE70-DC39-42FF-9589-0AE3C4739A38}" destId="{8EB756EE-595B-48BC-9397-907146A887CA}" srcOrd="1" destOrd="0" presId="urn:microsoft.com/office/officeart/2005/8/layout/vList6"/>
    <dgm:cxn modelId="{590C864D-FE0B-4B8C-BFE7-7374AF989DF1}" type="presParOf" srcId="{078BC0A5-E52E-4B9A-8D19-735DB033B908}" destId="{334F80D9-6E5B-44BF-8FE2-1589225D9DA3}" srcOrd="3" destOrd="0" presId="urn:microsoft.com/office/officeart/2005/8/layout/vList6"/>
    <dgm:cxn modelId="{24DF3A44-DF0A-4F40-A06B-31F68F698D3F}" type="presParOf" srcId="{078BC0A5-E52E-4B9A-8D19-735DB033B908}" destId="{8B94A1BA-FA14-4A86-AAB9-99F825A1FB05}" srcOrd="4" destOrd="0" presId="urn:microsoft.com/office/officeart/2005/8/layout/vList6"/>
    <dgm:cxn modelId="{E02AC642-5E4E-4DC0-BFAE-CD5D06F0D2E2}" type="presParOf" srcId="{8B94A1BA-FA14-4A86-AAB9-99F825A1FB05}" destId="{3A4B861A-CC0E-4855-B333-FA2AA6D97415}" srcOrd="0" destOrd="0" presId="urn:microsoft.com/office/officeart/2005/8/layout/vList6"/>
    <dgm:cxn modelId="{9043AEA3-2A0B-47F9-B1D7-FF904BAED07F}" type="presParOf" srcId="{8B94A1BA-FA14-4A86-AAB9-99F825A1FB05}" destId="{ACF6EE82-71EC-4987-B95B-635F324F9513}" srcOrd="1" destOrd="0" presId="urn:microsoft.com/office/officeart/2005/8/layout/v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8BF6E-ACB8-4087-82D2-811B4C9069CD}">
      <dsp:nvSpPr>
        <dsp:cNvPr id="0" name=""/>
        <dsp:cNvSpPr/>
      </dsp:nvSpPr>
      <dsp:spPr>
        <a:xfrm>
          <a:off x="2489267" y="0"/>
          <a:ext cx="3916262" cy="66138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Nova Light" panose="020B0304020202020204" pitchFamily="34" charset="0"/>
            </a:rPr>
            <a:t>Best accuracy with k=4. Balanced between accuracy and generalization</a:t>
          </a:r>
          <a:r>
            <a:rPr lang="en-US" sz="1600" kern="1200" dirty="0"/>
            <a:t>.</a:t>
          </a:r>
          <a:endParaRPr lang="en-IE" sz="1600" kern="1200" dirty="0"/>
        </a:p>
      </dsp:txBody>
      <dsp:txXfrm>
        <a:off x="2489267" y="82673"/>
        <a:ext cx="3668243" cy="496038"/>
      </dsp:txXfrm>
    </dsp:sp>
    <dsp:sp modelId="{29A46AF8-89AC-4AEA-BB8F-D15282DF7691}">
      <dsp:nvSpPr>
        <dsp:cNvPr id="0" name=""/>
        <dsp:cNvSpPr/>
      </dsp:nvSpPr>
      <dsp:spPr>
        <a:xfrm>
          <a:off x="121573" y="0"/>
          <a:ext cx="2367693" cy="661384"/>
        </a:xfrm>
        <a:prstGeom prst="roundRect">
          <a:avLst/>
        </a:prstGeom>
        <a:solidFill>
          <a:srgbClr val="85B74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E" sz="1800" b="1" kern="1200" dirty="0"/>
            <a:t>K-Nearest </a:t>
          </a:r>
          <a:r>
            <a:rPr lang="en-IE" sz="1800" b="1" kern="1200" dirty="0" err="1"/>
            <a:t>Neighbors</a:t>
          </a:r>
          <a:r>
            <a:rPr lang="en-IE" sz="1800" b="1" kern="1200" dirty="0"/>
            <a:t> (KNN)</a:t>
          </a:r>
          <a:endParaRPr lang="en-IE" sz="1800" kern="1200" dirty="0"/>
        </a:p>
      </dsp:txBody>
      <dsp:txXfrm>
        <a:off x="153859" y="32286"/>
        <a:ext cx="2303121" cy="596812"/>
      </dsp:txXfrm>
    </dsp:sp>
    <dsp:sp modelId="{8EB756EE-595B-48BC-9397-907146A887CA}">
      <dsp:nvSpPr>
        <dsp:cNvPr id="0" name=""/>
        <dsp:cNvSpPr/>
      </dsp:nvSpPr>
      <dsp:spPr>
        <a:xfrm>
          <a:off x="2489267" y="727522"/>
          <a:ext cx="3916262" cy="66138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Nova Light" panose="020B0304020202020204" pitchFamily="34" charset="0"/>
            </a:rPr>
            <a:t>Good performance but risk of overfitting with deeper trees.</a:t>
          </a:r>
          <a:endParaRPr lang="en-IE" sz="1600" kern="1200" dirty="0">
            <a:latin typeface="Arial Nova Light" panose="020B0304020202020204" pitchFamily="34" charset="0"/>
          </a:endParaRPr>
        </a:p>
      </dsp:txBody>
      <dsp:txXfrm>
        <a:off x="2489267" y="810195"/>
        <a:ext cx="3668243" cy="496038"/>
      </dsp:txXfrm>
    </dsp:sp>
    <dsp:sp modelId="{7EFF7B9B-64C8-4D0C-84DF-95090D2D02A9}">
      <dsp:nvSpPr>
        <dsp:cNvPr id="0" name=""/>
        <dsp:cNvSpPr/>
      </dsp:nvSpPr>
      <dsp:spPr>
        <a:xfrm>
          <a:off x="121573" y="727522"/>
          <a:ext cx="2367693" cy="661384"/>
        </a:xfrm>
        <a:prstGeom prst="roundRect">
          <a:avLst/>
        </a:prstGeom>
        <a:solidFill>
          <a:srgbClr val="34A7C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E" sz="1800" b="1" kern="1200" dirty="0"/>
            <a:t>Decision Tree</a:t>
          </a:r>
          <a:endParaRPr lang="en-IE" sz="1800" kern="1200" dirty="0"/>
        </a:p>
      </dsp:txBody>
      <dsp:txXfrm>
        <a:off x="153859" y="759808"/>
        <a:ext cx="2303121" cy="596812"/>
      </dsp:txXfrm>
    </dsp:sp>
    <dsp:sp modelId="{ACF6EE82-71EC-4987-B95B-635F324F9513}">
      <dsp:nvSpPr>
        <dsp:cNvPr id="0" name=""/>
        <dsp:cNvSpPr/>
      </dsp:nvSpPr>
      <dsp:spPr>
        <a:xfrm>
          <a:off x="2489267" y="1455044"/>
          <a:ext cx="3916262" cy="66138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Nova Light" panose="020B0304020202020204" pitchFamily="34" charset="0"/>
            </a:rPr>
            <a:t>Stable but lower performance compared to KNN and Decision Tree</a:t>
          </a:r>
          <a:r>
            <a:rPr lang="en-US" sz="1600" kern="1200" dirty="0"/>
            <a:t>.</a:t>
          </a:r>
          <a:endParaRPr lang="en-IE" sz="1600" kern="1200" dirty="0"/>
        </a:p>
      </dsp:txBody>
      <dsp:txXfrm>
        <a:off x="2489267" y="1537717"/>
        <a:ext cx="3668243" cy="496038"/>
      </dsp:txXfrm>
    </dsp:sp>
    <dsp:sp modelId="{3A4B861A-CC0E-4855-B333-FA2AA6D97415}">
      <dsp:nvSpPr>
        <dsp:cNvPr id="0" name=""/>
        <dsp:cNvSpPr/>
      </dsp:nvSpPr>
      <dsp:spPr>
        <a:xfrm>
          <a:off x="121573" y="1455044"/>
          <a:ext cx="2367693" cy="661384"/>
        </a:xfrm>
        <a:prstGeom prst="roundRect">
          <a:avLst/>
        </a:prstGeom>
        <a:solidFill>
          <a:srgbClr val="91C5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mj-lt"/>
            <a:buNone/>
          </a:pPr>
          <a:r>
            <a:rPr lang="en-IE" sz="1800" b="1" kern="1200" dirty="0"/>
            <a:t>Support Vector Machine (SVM)</a:t>
          </a:r>
          <a:endParaRPr lang="en-IE" sz="1800" kern="1200" dirty="0"/>
        </a:p>
      </dsp:txBody>
      <dsp:txXfrm>
        <a:off x="153859" y="1487330"/>
        <a:ext cx="2303121" cy="5968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11/10/2024</a:t>
            </a:fld>
            <a:endParaRPr lang="en-US" dirty="0"/>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951535" rtl="0" eaLnBrk="1" latinLnBrk="0" hangingPunct="1">
      <a:defRPr sz="3901" kern="1200">
        <a:solidFill>
          <a:schemeClr val="tx1"/>
        </a:solidFill>
        <a:latin typeface="+mn-lt"/>
        <a:ea typeface="+mn-ea"/>
        <a:cs typeface="+mn-cs"/>
      </a:defRPr>
    </a:lvl1pPr>
    <a:lvl2pPr marL="1475768" algn="l" defTabSz="2951535" rtl="0" eaLnBrk="1" latinLnBrk="0" hangingPunct="1">
      <a:defRPr sz="3901" kern="1200">
        <a:solidFill>
          <a:schemeClr val="tx1"/>
        </a:solidFill>
        <a:latin typeface="+mn-lt"/>
        <a:ea typeface="+mn-ea"/>
        <a:cs typeface="+mn-cs"/>
      </a:defRPr>
    </a:lvl2pPr>
    <a:lvl3pPr marL="2951535" algn="l" defTabSz="2951535" rtl="0" eaLnBrk="1" latinLnBrk="0" hangingPunct="1">
      <a:defRPr sz="3901" kern="1200">
        <a:solidFill>
          <a:schemeClr val="tx1"/>
        </a:solidFill>
        <a:latin typeface="+mn-lt"/>
        <a:ea typeface="+mn-ea"/>
        <a:cs typeface="+mn-cs"/>
      </a:defRPr>
    </a:lvl3pPr>
    <a:lvl4pPr marL="4427304" algn="l" defTabSz="2951535" rtl="0" eaLnBrk="1" latinLnBrk="0" hangingPunct="1">
      <a:defRPr sz="3901" kern="1200">
        <a:solidFill>
          <a:schemeClr val="tx1"/>
        </a:solidFill>
        <a:latin typeface="+mn-lt"/>
        <a:ea typeface="+mn-ea"/>
        <a:cs typeface="+mn-cs"/>
      </a:defRPr>
    </a:lvl4pPr>
    <a:lvl5pPr marL="5903071" algn="l" defTabSz="2951535" rtl="0" eaLnBrk="1" latinLnBrk="0" hangingPunct="1">
      <a:defRPr sz="3901" kern="1200">
        <a:solidFill>
          <a:schemeClr val="tx1"/>
        </a:solidFill>
        <a:latin typeface="+mn-lt"/>
        <a:ea typeface="+mn-ea"/>
        <a:cs typeface="+mn-cs"/>
      </a:defRPr>
    </a:lvl5pPr>
    <a:lvl6pPr marL="7378839" algn="l" defTabSz="2951535" rtl="0" eaLnBrk="1" latinLnBrk="0" hangingPunct="1">
      <a:defRPr sz="3901" kern="1200">
        <a:solidFill>
          <a:schemeClr val="tx1"/>
        </a:solidFill>
        <a:latin typeface="+mn-lt"/>
        <a:ea typeface="+mn-ea"/>
        <a:cs typeface="+mn-cs"/>
      </a:defRPr>
    </a:lvl6pPr>
    <a:lvl7pPr marL="8854608" algn="l" defTabSz="2951535" rtl="0" eaLnBrk="1" latinLnBrk="0" hangingPunct="1">
      <a:defRPr sz="3901" kern="1200">
        <a:solidFill>
          <a:schemeClr val="tx1"/>
        </a:solidFill>
        <a:latin typeface="+mn-lt"/>
        <a:ea typeface="+mn-ea"/>
        <a:cs typeface="+mn-cs"/>
      </a:defRPr>
    </a:lvl7pPr>
    <a:lvl8pPr marL="10330375" algn="l" defTabSz="2951535" rtl="0" eaLnBrk="1" latinLnBrk="0" hangingPunct="1">
      <a:defRPr sz="3901" kern="1200">
        <a:solidFill>
          <a:schemeClr val="tx1"/>
        </a:solidFill>
        <a:latin typeface="+mn-lt"/>
        <a:ea typeface="+mn-ea"/>
        <a:cs typeface="+mn-cs"/>
      </a:defRPr>
    </a:lvl8pPr>
    <a:lvl9pPr marL="11806143" algn="l" defTabSz="2951535" rtl="0" eaLnBrk="1" latinLnBrk="0" hangingPunct="1">
      <a:defRPr sz="3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4600" y="1143000"/>
            <a:ext cx="4368800" cy="30861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168" rtl="0" eaLnBrk="1" fontAlgn="auto" latinLnBrk="0" hangingPunct="1">
              <a:lnSpc>
                <a:spcPct val="100000"/>
              </a:lnSpc>
              <a:spcBef>
                <a:spcPts val="0"/>
              </a:spcBef>
              <a:spcAft>
                <a:spcPts val="0"/>
              </a:spcAft>
              <a:buClrTx/>
              <a:buSzTx/>
              <a:buFontTx/>
              <a:buNone/>
              <a:tabLst/>
              <a:defRPr/>
            </a:pPr>
            <a:fld id="{2A57C40A-DF35-4D17-A81B-28B2A8256F56}"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168" rtl="0" eaLnBrk="1" fontAlgn="auto" latinLnBrk="0" hangingPunct="1">
                <a:lnSpc>
                  <a:spcPct val="100000"/>
                </a:lnSpc>
                <a:spcBef>
                  <a:spcPts val="0"/>
                </a:spcBef>
                <a:spcAft>
                  <a:spcPts val="0"/>
                </a:spcAft>
                <a:buClrTx/>
                <a:buSzTx/>
                <a:buFontTx/>
                <a:buNone/>
                <a:tabLst/>
                <a:defRPr/>
              </a:pPr>
              <a:t>1</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52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38976" y="4143429"/>
            <a:ext cx="6936975"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1495" y="3618299"/>
            <a:ext cx="6931500" cy="462106"/>
          </a:xfrm>
          <a:prstGeom prst="rect">
            <a:avLst/>
          </a:prstGeom>
          <a:noFill/>
        </p:spPr>
        <p:txBody>
          <a:bodyPr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1494" y="9246236"/>
            <a:ext cx="6932595"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904976" y="4143429"/>
            <a:ext cx="6931499"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904975" y="3618299"/>
            <a:ext cx="6931500" cy="462106"/>
          </a:xfrm>
          <a:prstGeom prst="rect">
            <a:avLst/>
          </a:prstGeom>
          <a:noFill/>
        </p:spPr>
        <p:txBody>
          <a:bodyPr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440933" y="4143429"/>
            <a:ext cx="6931499"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435456" y="3618299"/>
            <a:ext cx="6938070" cy="462106"/>
          </a:xfrm>
          <a:prstGeom prst="rect">
            <a:avLst/>
          </a:prstGeom>
          <a:noFill/>
        </p:spPr>
        <p:txBody>
          <a:bodyPr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3010011" y="3618299"/>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3010011" y="4143429"/>
            <a:ext cx="6930219"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3010011" y="9285357"/>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3010010" y="9751330"/>
            <a:ext cx="6933689"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3010011" y="16695068"/>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3010010" y="17171032"/>
            <a:ext cx="6933689"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38976" y="9712452"/>
            <a:ext cx="6936975" cy="649066"/>
          </a:xfrm>
          <a:prstGeom prst="rect">
            <a:avLst/>
          </a:prstGeom>
        </p:spPr>
        <p:txBody>
          <a:bodyPr wrap="square" lIns="228589" tIns="228589" rIns="228589" bIns="228589">
            <a:spAutoFit/>
          </a:bodyPr>
          <a:lstStyle>
            <a:lvl1pPr marL="0" indent="0">
              <a:buNone/>
              <a:defRPr sz="1218">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092177" y="2198195"/>
            <a:ext cx="22072205" cy="831585"/>
          </a:xfrm>
          <a:prstGeom prst="rect">
            <a:avLst/>
          </a:prstGeom>
        </p:spPr>
        <p:txBody>
          <a:bodyPr>
            <a:normAutofit/>
          </a:bodyPr>
          <a:lstStyle>
            <a:lvl1pPr marL="0" indent="0" algn="ctr">
              <a:buFontTx/>
              <a:buNone/>
              <a:defRPr sz="292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affiliations</a:t>
            </a:r>
          </a:p>
        </p:txBody>
      </p:sp>
      <p:sp>
        <p:nvSpPr>
          <p:cNvPr id="78" name="Text Placeholder 76"/>
          <p:cNvSpPr>
            <a:spLocks noGrp="1"/>
          </p:cNvSpPr>
          <p:nvPr>
            <p:ph type="body" sz="quarter" idx="151" hasCustomPrompt="1"/>
          </p:nvPr>
        </p:nvSpPr>
        <p:spPr>
          <a:xfrm>
            <a:off x="4092177" y="1366610"/>
            <a:ext cx="22072205" cy="831585"/>
          </a:xfrm>
          <a:prstGeom prst="rect">
            <a:avLst/>
          </a:prstGeom>
        </p:spPr>
        <p:txBody>
          <a:bodyPr anchor="t" anchorCtr="1">
            <a:normAutofit/>
          </a:bodyPr>
          <a:lstStyle>
            <a:lvl1pPr marL="0" indent="0" algn="ctr">
              <a:buFontTx/>
              <a:buNone/>
              <a:defRPr sz="4287">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authors</a:t>
            </a:r>
          </a:p>
        </p:txBody>
      </p:sp>
      <p:sp>
        <p:nvSpPr>
          <p:cNvPr id="79" name="Text Placeholder 76"/>
          <p:cNvSpPr>
            <a:spLocks noGrp="1"/>
          </p:cNvSpPr>
          <p:nvPr>
            <p:ph type="body" sz="quarter" idx="153" hasCustomPrompt="1"/>
          </p:nvPr>
        </p:nvSpPr>
        <p:spPr>
          <a:xfrm>
            <a:off x="4092177" y="302590"/>
            <a:ext cx="22072205" cy="1064019"/>
          </a:xfrm>
          <a:prstGeom prst="rect">
            <a:avLst/>
          </a:prstGeom>
        </p:spPr>
        <p:txBody>
          <a:bodyPr anchor="t" anchorCtr="1">
            <a:normAutofit/>
          </a:bodyPr>
          <a:lstStyle>
            <a:lvl1pPr marL="0" indent="0" algn="ctr">
              <a:buFontTx/>
              <a:buNone/>
              <a:defRPr sz="560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360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5367" y="177372"/>
            <a:ext cx="2075070" cy="754862"/>
          </a:xfrm>
        </p:spPr>
        <p:txBody>
          <a:bodyPr anchor="b"/>
          <a:lstStyle>
            <a:lvl1pPr algn="l">
              <a:defRPr sz="1299" b="1"/>
            </a:lvl1pPr>
          </a:lstStyle>
          <a:p>
            <a:r>
              <a:rPr lang="en-US"/>
              <a:t>Click to edit Master title style</a:t>
            </a:r>
          </a:p>
        </p:txBody>
      </p:sp>
      <p:sp>
        <p:nvSpPr>
          <p:cNvPr id="3" name="Content Placeholder 2"/>
          <p:cNvSpPr>
            <a:spLocks noGrp="1"/>
          </p:cNvSpPr>
          <p:nvPr>
            <p:ph idx="1"/>
          </p:nvPr>
        </p:nvSpPr>
        <p:spPr>
          <a:xfrm>
            <a:off x="2465993" y="177372"/>
            <a:ext cx="3525976" cy="3802152"/>
          </a:xfrm>
        </p:spPr>
        <p:txBody>
          <a:bodyPr/>
          <a:lstStyle>
            <a:lvl1pPr>
              <a:defRPr sz="2079"/>
            </a:lvl1pPr>
            <a:lvl2pPr>
              <a:defRPr sz="1819"/>
            </a:lvl2pPr>
            <a:lvl3pPr>
              <a:defRPr sz="1559"/>
            </a:lvl3pPr>
            <a:lvl4pPr>
              <a:defRPr sz="1299"/>
            </a:lvl4pPr>
            <a:lvl5pPr>
              <a:defRPr sz="1299"/>
            </a:lvl5pPr>
            <a:lvl6pPr>
              <a:defRPr sz="1299"/>
            </a:lvl6pPr>
            <a:lvl7pPr>
              <a:defRPr sz="1299"/>
            </a:lvl7pPr>
            <a:lvl8pPr>
              <a:defRPr sz="1299"/>
            </a:lvl8pPr>
            <a:lvl9pPr>
              <a:defRPr sz="12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15367" y="932234"/>
            <a:ext cx="2075070" cy="3047291"/>
          </a:xfrm>
        </p:spPr>
        <p:txBody>
          <a:bodyPr/>
          <a:lstStyle>
            <a:lvl1pPr marL="0" indent="0">
              <a:buNone/>
              <a:defRPr sz="909"/>
            </a:lvl1pPr>
            <a:lvl2pPr marL="296995" indent="0">
              <a:buNone/>
              <a:defRPr sz="780"/>
            </a:lvl2pPr>
            <a:lvl3pPr marL="593990" indent="0">
              <a:buNone/>
              <a:defRPr sz="650"/>
            </a:lvl3pPr>
            <a:lvl4pPr marL="890986" indent="0">
              <a:buNone/>
              <a:defRPr sz="585"/>
            </a:lvl4pPr>
            <a:lvl5pPr marL="1187981" indent="0">
              <a:buNone/>
              <a:defRPr sz="585"/>
            </a:lvl5pPr>
            <a:lvl6pPr marL="1484977" indent="0">
              <a:buNone/>
              <a:defRPr sz="585"/>
            </a:lvl6pPr>
            <a:lvl7pPr marL="1781973" indent="0">
              <a:buNone/>
              <a:defRPr sz="585"/>
            </a:lvl7pPr>
            <a:lvl8pPr marL="2078968" indent="0">
              <a:buNone/>
              <a:defRPr sz="585"/>
            </a:lvl8pPr>
            <a:lvl9pPr marL="2375963" indent="0">
              <a:buNone/>
              <a:defRPr sz="5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784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6283" y="3118445"/>
            <a:ext cx="3784402" cy="368150"/>
          </a:xfrm>
        </p:spPr>
        <p:txBody>
          <a:bodyPr anchor="b"/>
          <a:lstStyle>
            <a:lvl1pPr algn="l">
              <a:defRPr sz="1299" b="1"/>
            </a:lvl1pPr>
          </a:lstStyle>
          <a:p>
            <a:r>
              <a:rPr lang="en-US"/>
              <a:t>Click to edit Master title style</a:t>
            </a:r>
          </a:p>
        </p:txBody>
      </p:sp>
      <p:sp>
        <p:nvSpPr>
          <p:cNvPr id="3" name="Picture Placeholder 2"/>
          <p:cNvSpPr>
            <a:spLocks noGrp="1"/>
          </p:cNvSpPr>
          <p:nvPr>
            <p:ph type="pic" idx="1"/>
          </p:nvPr>
        </p:nvSpPr>
        <p:spPr>
          <a:xfrm>
            <a:off x="1236283" y="398056"/>
            <a:ext cx="3784402" cy="2672953"/>
          </a:xfrm>
        </p:spPr>
        <p:txBody>
          <a:bodyPr/>
          <a:lstStyle>
            <a:lvl1pPr marL="0" indent="0">
              <a:buNone/>
              <a:defRPr sz="2079"/>
            </a:lvl1pPr>
            <a:lvl2pPr marL="296995" indent="0">
              <a:buNone/>
              <a:defRPr sz="1819"/>
            </a:lvl2pPr>
            <a:lvl3pPr marL="593990" indent="0">
              <a:buNone/>
              <a:defRPr sz="1559"/>
            </a:lvl3pPr>
            <a:lvl4pPr marL="890986" indent="0">
              <a:buNone/>
              <a:defRPr sz="1299"/>
            </a:lvl4pPr>
            <a:lvl5pPr marL="1187981" indent="0">
              <a:buNone/>
              <a:defRPr sz="1299"/>
            </a:lvl5pPr>
            <a:lvl6pPr marL="1484977" indent="0">
              <a:buNone/>
              <a:defRPr sz="1299"/>
            </a:lvl6pPr>
            <a:lvl7pPr marL="1781973" indent="0">
              <a:buNone/>
              <a:defRPr sz="1299"/>
            </a:lvl7pPr>
            <a:lvl8pPr marL="2078968" indent="0">
              <a:buNone/>
              <a:defRPr sz="1299"/>
            </a:lvl8pPr>
            <a:lvl9pPr marL="2375963" indent="0">
              <a:buNone/>
              <a:defRPr sz="1299"/>
            </a:lvl9pPr>
          </a:lstStyle>
          <a:p>
            <a:endParaRPr lang="en-US"/>
          </a:p>
        </p:txBody>
      </p:sp>
      <p:sp>
        <p:nvSpPr>
          <p:cNvPr id="4" name="Text Placeholder 3"/>
          <p:cNvSpPr>
            <a:spLocks noGrp="1"/>
          </p:cNvSpPr>
          <p:nvPr>
            <p:ph type="body" sz="half" idx="2"/>
          </p:nvPr>
        </p:nvSpPr>
        <p:spPr>
          <a:xfrm>
            <a:off x="1236283" y="3486596"/>
            <a:ext cx="3784402" cy="522834"/>
          </a:xfrm>
        </p:spPr>
        <p:txBody>
          <a:bodyPr/>
          <a:lstStyle>
            <a:lvl1pPr marL="0" indent="0">
              <a:buNone/>
              <a:defRPr sz="909"/>
            </a:lvl1pPr>
            <a:lvl2pPr marL="296995" indent="0">
              <a:buNone/>
              <a:defRPr sz="780"/>
            </a:lvl2pPr>
            <a:lvl3pPr marL="593990" indent="0">
              <a:buNone/>
              <a:defRPr sz="650"/>
            </a:lvl3pPr>
            <a:lvl4pPr marL="890986" indent="0">
              <a:buNone/>
              <a:defRPr sz="585"/>
            </a:lvl4pPr>
            <a:lvl5pPr marL="1187981" indent="0">
              <a:buNone/>
              <a:defRPr sz="585"/>
            </a:lvl5pPr>
            <a:lvl6pPr marL="1484977" indent="0">
              <a:buNone/>
              <a:defRPr sz="585"/>
            </a:lvl6pPr>
            <a:lvl7pPr marL="1781973" indent="0">
              <a:buNone/>
              <a:defRPr sz="585"/>
            </a:lvl7pPr>
            <a:lvl8pPr marL="2078968" indent="0">
              <a:buNone/>
              <a:defRPr sz="585"/>
            </a:lvl8pPr>
            <a:lvl9pPr marL="2375963" indent="0">
              <a:buNone/>
              <a:defRPr sz="5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48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254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72820" y="178406"/>
            <a:ext cx="1419151" cy="38011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5367" y="178406"/>
            <a:ext cx="4152330" cy="38011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552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88" y="4089430"/>
            <a:ext cx="9374972"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1" y="3542456"/>
            <a:ext cx="9362452"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36210" y="11848921"/>
            <a:ext cx="9376067"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49828" y="11322806"/>
            <a:ext cx="9362452"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3096" y="14028056"/>
            <a:ext cx="9361355"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453096" y="13486239"/>
            <a:ext cx="9361355"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458572" y="4089430"/>
            <a:ext cx="9361355"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453097" y="3542456"/>
            <a:ext cx="9366832"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276556" y="3542456"/>
            <a:ext cx="9364454"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276556" y="4089430"/>
            <a:ext cx="9364454"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276556" y="11301949"/>
            <a:ext cx="9364454" cy="462106"/>
          </a:xfrm>
          <a:prstGeom prst="rect">
            <a:avLst/>
          </a:prstGeom>
          <a:noFill/>
        </p:spPr>
        <p:txBody>
          <a:bodyPr wrap="square" lIns="91436" tIns="91436" rIns="91436" bIns="91436" anchor="ctr" anchorCtr="0">
            <a:spAutoFit/>
          </a:bodyPr>
          <a:lstStyle>
            <a:lvl1pPr marL="0" indent="0" algn="ctr">
              <a:buNone/>
              <a:tabLst/>
              <a:defRPr sz="1803"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273086" y="11794922"/>
            <a:ext cx="9367926"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276556" y="16803066"/>
            <a:ext cx="9364454"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276556" y="17296041"/>
            <a:ext cx="9367926" cy="656632"/>
          </a:xfrm>
          <a:prstGeom prst="rect">
            <a:avLst/>
          </a:prstGeom>
        </p:spPr>
        <p:txBody>
          <a:bodyPr wrap="square" lIns="228589" tIns="228589" rIns="228589" bIns="228589">
            <a:spAutoFit/>
          </a:bodyPr>
          <a:lstStyle>
            <a:lvl1pPr marL="0" indent="0">
              <a:buNone/>
              <a:defRPr sz="1267">
                <a:solidFill>
                  <a:schemeClr val="accent5">
                    <a:lumMod val="50000"/>
                  </a:schemeClr>
                </a:solidFill>
                <a:latin typeface="Times New Roman" pitchFamily="18" charset="0"/>
                <a:cs typeface="Times New Roman" pitchFamily="18"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092177" y="2198195"/>
            <a:ext cx="22072205" cy="831585"/>
          </a:xfrm>
          <a:prstGeom prst="rect">
            <a:avLst/>
          </a:prstGeom>
        </p:spPr>
        <p:txBody>
          <a:bodyPr>
            <a:normAutofit/>
          </a:bodyPr>
          <a:lstStyle>
            <a:lvl1pPr marL="0" indent="0" algn="ctr">
              <a:buFontTx/>
              <a:buNone/>
              <a:defRPr sz="292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affiliations</a:t>
            </a:r>
          </a:p>
        </p:txBody>
      </p:sp>
      <p:sp>
        <p:nvSpPr>
          <p:cNvPr id="65" name="Text Placeholder 76"/>
          <p:cNvSpPr>
            <a:spLocks noGrp="1"/>
          </p:cNvSpPr>
          <p:nvPr>
            <p:ph type="body" sz="quarter" idx="151" hasCustomPrompt="1"/>
          </p:nvPr>
        </p:nvSpPr>
        <p:spPr>
          <a:xfrm>
            <a:off x="4092177" y="1366610"/>
            <a:ext cx="22072205" cy="831585"/>
          </a:xfrm>
          <a:prstGeom prst="rect">
            <a:avLst/>
          </a:prstGeom>
        </p:spPr>
        <p:txBody>
          <a:bodyPr anchor="t" anchorCtr="1">
            <a:normAutofit/>
          </a:bodyPr>
          <a:lstStyle>
            <a:lvl1pPr marL="0" indent="0" algn="ctr">
              <a:buFontTx/>
              <a:buNone/>
              <a:defRPr sz="4287">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authors</a:t>
            </a:r>
          </a:p>
        </p:txBody>
      </p:sp>
      <p:sp>
        <p:nvSpPr>
          <p:cNvPr id="66" name="Text Placeholder 76"/>
          <p:cNvSpPr>
            <a:spLocks noGrp="1"/>
          </p:cNvSpPr>
          <p:nvPr>
            <p:ph type="body" sz="quarter" idx="153" hasCustomPrompt="1"/>
          </p:nvPr>
        </p:nvSpPr>
        <p:spPr>
          <a:xfrm>
            <a:off x="4092177" y="302590"/>
            <a:ext cx="22072205" cy="1064019"/>
          </a:xfrm>
          <a:prstGeom prst="rect">
            <a:avLst/>
          </a:prstGeom>
        </p:spPr>
        <p:txBody>
          <a:bodyPr anchor="t" anchorCtr="1">
            <a:normAutofit/>
          </a:bodyPr>
          <a:lstStyle>
            <a:lvl1pPr marL="0" indent="0" algn="ctr">
              <a:buFontTx/>
              <a:buNone/>
              <a:defRPr sz="560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0" y="4035430"/>
            <a:ext cx="6936975"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1" y="3488456"/>
            <a:ext cx="6931500" cy="462106"/>
          </a:xfrm>
          <a:prstGeom prst="rect">
            <a:avLst/>
          </a:prstGeom>
          <a:noFill/>
        </p:spPr>
        <p:txBody>
          <a:bodyPr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22592" y="9772351"/>
            <a:ext cx="6938070"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0" y="9246236"/>
            <a:ext cx="6932595"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4030274"/>
            <a:ext cx="14292247"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79" y="3488456"/>
            <a:ext cx="14292248"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79" y="14223879"/>
            <a:ext cx="14292248"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78" y="13703907"/>
            <a:ext cx="14292248"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697536" y="3488456"/>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697536" y="4035430"/>
            <a:ext cx="6930219"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697536" y="9285357"/>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697537" y="9751330"/>
            <a:ext cx="6933689"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697536" y="16688880"/>
            <a:ext cx="6930219" cy="462106"/>
          </a:xfrm>
          <a:prstGeom prst="rect">
            <a:avLst/>
          </a:prstGeom>
          <a:noFill/>
        </p:spPr>
        <p:txBody>
          <a:bodyPr wrap="square" lIns="91436" tIns="91436" rIns="91436" bIns="91436" anchor="ctr" anchorCtr="0">
            <a:spAutoFit/>
          </a:bodyPr>
          <a:lstStyle>
            <a:lvl1pPr marL="0" indent="0" algn="ctr">
              <a:buNone/>
              <a:defRPr sz="1803"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697537" y="17173194"/>
            <a:ext cx="6933689" cy="649066"/>
          </a:xfrm>
          <a:prstGeom prst="rect">
            <a:avLst/>
          </a:prstGeom>
        </p:spPr>
        <p:txBody>
          <a:bodyPr wrap="square" lIns="228589" tIns="228589" rIns="228589" bIns="228589">
            <a:spAutoFit/>
          </a:bodyPr>
          <a:lstStyle>
            <a:lvl1pPr marL="0" indent="0">
              <a:buNone/>
              <a:defRPr sz="1218">
                <a:latin typeface="Trebuchet MS" pitchFamily="34" charset="0"/>
              </a:defRPr>
            </a:lvl1pPr>
            <a:lvl2pPr marL="723894" indent="-278421">
              <a:defRPr sz="1218">
                <a:latin typeface="Trebuchet MS" pitchFamily="34" charset="0"/>
              </a:defRPr>
            </a:lvl2pPr>
            <a:lvl3pPr marL="1002315" indent="-278421">
              <a:defRPr sz="1218">
                <a:latin typeface="Trebuchet MS" pitchFamily="34" charset="0"/>
              </a:defRPr>
            </a:lvl3pPr>
            <a:lvl4pPr marL="1308578" indent="-306263">
              <a:defRPr sz="1218">
                <a:latin typeface="Trebuchet MS" pitchFamily="34" charset="0"/>
              </a:defRPr>
            </a:lvl4pPr>
            <a:lvl5pPr marL="1531315" indent="-222737">
              <a:defRPr sz="1218">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092177" y="2198195"/>
            <a:ext cx="22072205" cy="831585"/>
          </a:xfrm>
          <a:prstGeom prst="rect">
            <a:avLst/>
          </a:prstGeom>
        </p:spPr>
        <p:txBody>
          <a:bodyPr>
            <a:normAutofit/>
          </a:bodyPr>
          <a:lstStyle>
            <a:lvl1pPr marL="0" indent="0" algn="ctr">
              <a:buFontTx/>
              <a:buNone/>
              <a:defRPr sz="292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affiliations</a:t>
            </a:r>
          </a:p>
        </p:txBody>
      </p:sp>
      <p:sp>
        <p:nvSpPr>
          <p:cNvPr id="65" name="Text Placeholder 76"/>
          <p:cNvSpPr>
            <a:spLocks noGrp="1"/>
          </p:cNvSpPr>
          <p:nvPr>
            <p:ph type="body" sz="quarter" idx="151" hasCustomPrompt="1"/>
          </p:nvPr>
        </p:nvSpPr>
        <p:spPr>
          <a:xfrm>
            <a:off x="4092177" y="1366610"/>
            <a:ext cx="22072205" cy="831585"/>
          </a:xfrm>
          <a:prstGeom prst="rect">
            <a:avLst/>
          </a:prstGeom>
        </p:spPr>
        <p:txBody>
          <a:bodyPr anchor="t" anchorCtr="1">
            <a:normAutofit/>
          </a:bodyPr>
          <a:lstStyle>
            <a:lvl1pPr marL="0" indent="0" algn="ctr">
              <a:buFontTx/>
              <a:buNone/>
              <a:defRPr sz="4287">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authors</a:t>
            </a:r>
          </a:p>
        </p:txBody>
      </p:sp>
      <p:sp>
        <p:nvSpPr>
          <p:cNvPr id="66" name="Text Placeholder 76"/>
          <p:cNvSpPr>
            <a:spLocks noGrp="1"/>
          </p:cNvSpPr>
          <p:nvPr>
            <p:ph type="body" sz="quarter" idx="153" hasCustomPrompt="1"/>
          </p:nvPr>
        </p:nvSpPr>
        <p:spPr>
          <a:xfrm>
            <a:off x="4092177" y="302590"/>
            <a:ext cx="22072205" cy="1064019"/>
          </a:xfrm>
          <a:prstGeom prst="rect">
            <a:avLst/>
          </a:prstGeom>
        </p:spPr>
        <p:txBody>
          <a:bodyPr anchor="t" anchorCtr="1">
            <a:normAutofit/>
          </a:bodyPr>
          <a:lstStyle>
            <a:lvl1pPr marL="0" indent="0" algn="ctr">
              <a:buFontTx/>
              <a:buNone/>
              <a:defRPr sz="5603">
                <a:solidFill>
                  <a:schemeClr val="bg1"/>
                </a:solidFill>
                <a:latin typeface="+mj-lt"/>
              </a:defRPr>
            </a:lvl1pPr>
            <a:lvl2pPr>
              <a:buFontTx/>
              <a:buNone/>
              <a:defRPr sz="3508"/>
            </a:lvl2pPr>
            <a:lvl3pPr>
              <a:buFontTx/>
              <a:buNone/>
              <a:defRPr sz="3508"/>
            </a:lvl3pPr>
            <a:lvl4pPr>
              <a:buFontTx/>
              <a:buNone/>
              <a:defRPr sz="3508"/>
            </a:lvl4pPr>
            <a:lvl5pPr>
              <a:buFontTx/>
              <a:buNone/>
              <a:defRPr sz="3508"/>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3050" y="1383915"/>
            <a:ext cx="5361236" cy="954921"/>
          </a:xfrm>
        </p:spPr>
        <p:txBody>
          <a:bodyPr/>
          <a:lstStyle/>
          <a:p>
            <a:r>
              <a:rPr lang="en-US"/>
              <a:t>Click to edit Master title style</a:t>
            </a:r>
          </a:p>
        </p:txBody>
      </p:sp>
      <p:sp>
        <p:nvSpPr>
          <p:cNvPr id="3" name="Subtitle 2"/>
          <p:cNvSpPr>
            <a:spLocks noGrp="1"/>
          </p:cNvSpPr>
          <p:nvPr>
            <p:ph type="subTitle" idx="1"/>
          </p:nvPr>
        </p:nvSpPr>
        <p:spPr>
          <a:xfrm>
            <a:off x="946101" y="2524456"/>
            <a:ext cx="4415135" cy="1138480"/>
          </a:xfrm>
        </p:spPr>
        <p:txBody>
          <a:bodyPr/>
          <a:lstStyle>
            <a:lvl1pPr marL="0" indent="0" algn="ctr">
              <a:buNone/>
              <a:defRPr>
                <a:solidFill>
                  <a:schemeClr val="tx1">
                    <a:tint val="75000"/>
                  </a:schemeClr>
                </a:solidFill>
              </a:defRPr>
            </a:lvl1pPr>
            <a:lvl2pPr marL="296995" indent="0" algn="ctr">
              <a:buNone/>
              <a:defRPr>
                <a:solidFill>
                  <a:schemeClr val="tx1">
                    <a:tint val="75000"/>
                  </a:schemeClr>
                </a:solidFill>
              </a:defRPr>
            </a:lvl2pPr>
            <a:lvl3pPr marL="593990" indent="0" algn="ctr">
              <a:buNone/>
              <a:defRPr>
                <a:solidFill>
                  <a:schemeClr val="tx1">
                    <a:tint val="75000"/>
                  </a:schemeClr>
                </a:solidFill>
              </a:defRPr>
            </a:lvl3pPr>
            <a:lvl4pPr marL="890986" indent="0" algn="ctr">
              <a:buNone/>
              <a:defRPr>
                <a:solidFill>
                  <a:schemeClr val="tx1">
                    <a:tint val="75000"/>
                  </a:schemeClr>
                </a:solidFill>
              </a:defRPr>
            </a:lvl4pPr>
            <a:lvl5pPr marL="1187981" indent="0" algn="ctr">
              <a:buNone/>
              <a:defRPr>
                <a:solidFill>
                  <a:schemeClr val="tx1">
                    <a:tint val="75000"/>
                  </a:schemeClr>
                </a:solidFill>
              </a:defRPr>
            </a:lvl5pPr>
            <a:lvl6pPr marL="1484977" indent="0" algn="ctr">
              <a:buNone/>
              <a:defRPr>
                <a:solidFill>
                  <a:schemeClr val="tx1">
                    <a:tint val="75000"/>
                  </a:schemeClr>
                </a:solidFill>
              </a:defRPr>
            </a:lvl6pPr>
            <a:lvl7pPr marL="1781973" indent="0" algn="ctr">
              <a:buNone/>
              <a:defRPr>
                <a:solidFill>
                  <a:schemeClr val="tx1">
                    <a:tint val="75000"/>
                  </a:schemeClr>
                </a:solidFill>
              </a:defRPr>
            </a:lvl7pPr>
            <a:lvl8pPr marL="2078968" indent="0" algn="ctr">
              <a:buNone/>
              <a:defRPr>
                <a:solidFill>
                  <a:schemeClr val="tx1">
                    <a:tint val="75000"/>
                  </a:schemeClr>
                </a:solidFill>
              </a:defRPr>
            </a:lvl8pPr>
            <a:lvl9pPr marL="237596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58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433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237" y="2862702"/>
            <a:ext cx="5361236" cy="884797"/>
          </a:xfrm>
        </p:spPr>
        <p:txBody>
          <a:bodyPr anchor="t"/>
          <a:lstStyle>
            <a:lvl1pPr algn="l">
              <a:defRPr sz="2598" b="1" cap="all"/>
            </a:lvl1pPr>
          </a:lstStyle>
          <a:p>
            <a:r>
              <a:rPr lang="en-US"/>
              <a:t>Click to edit Master title style</a:t>
            </a:r>
          </a:p>
        </p:txBody>
      </p:sp>
      <p:sp>
        <p:nvSpPr>
          <p:cNvPr id="3" name="Text Placeholder 2"/>
          <p:cNvSpPr>
            <a:spLocks noGrp="1"/>
          </p:cNvSpPr>
          <p:nvPr>
            <p:ph type="body" idx="1"/>
          </p:nvPr>
        </p:nvSpPr>
        <p:spPr>
          <a:xfrm>
            <a:off x="498237" y="1888186"/>
            <a:ext cx="5361236" cy="974514"/>
          </a:xfrm>
        </p:spPr>
        <p:txBody>
          <a:bodyPr anchor="b"/>
          <a:lstStyle>
            <a:lvl1pPr marL="0" indent="0">
              <a:buNone/>
              <a:defRPr sz="1299">
                <a:solidFill>
                  <a:schemeClr val="tx1">
                    <a:tint val="75000"/>
                  </a:schemeClr>
                </a:solidFill>
              </a:defRPr>
            </a:lvl1pPr>
            <a:lvl2pPr marL="296995" indent="0">
              <a:buNone/>
              <a:defRPr sz="1169">
                <a:solidFill>
                  <a:schemeClr val="tx1">
                    <a:tint val="75000"/>
                  </a:schemeClr>
                </a:solidFill>
              </a:defRPr>
            </a:lvl2pPr>
            <a:lvl3pPr marL="593990" indent="0">
              <a:buNone/>
              <a:defRPr sz="1039">
                <a:solidFill>
                  <a:schemeClr val="tx1">
                    <a:tint val="75000"/>
                  </a:schemeClr>
                </a:solidFill>
              </a:defRPr>
            </a:lvl3pPr>
            <a:lvl4pPr marL="890986" indent="0">
              <a:buNone/>
              <a:defRPr sz="909">
                <a:solidFill>
                  <a:schemeClr val="tx1">
                    <a:tint val="75000"/>
                  </a:schemeClr>
                </a:solidFill>
              </a:defRPr>
            </a:lvl4pPr>
            <a:lvl5pPr marL="1187981" indent="0">
              <a:buNone/>
              <a:defRPr sz="909">
                <a:solidFill>
                  <a:schemeClr val="tx1">
                    <a:tint val="75000"/>
                  </a:schemeClr>
                </a:solidFill>
              </a:defRPr>
            </a:lvl5pPr>
            <a:lvl6pPr marL="1484977" indent="0">
              <a:buNone/>
              <a:defRPr sz="909">
                <a:solidFill>
                  <a:schemeClr val="tx1">
                    <a:tint val="75000"/>
                  </a:schemeClr>
                </a:solidFill>
              </a:defRPr>
            </a:lvl6pPr>
            <a:lvl7pPr marL="1781973" indent="0">
              <a:buNone/>
              <a:defRPr sz="909">
                <a:solidFill>
                  <a:schemeClr val="tx1">
                    <a:tint val="75000"/>
                  </a:schemeClr>
                </a:solidFill>
              </a:defRPr>
            </a:lvl7pPr>
            <a:lvl8pPr marL="2078968" indent="0">
              <a:buNone/>
              <a:defRPr sz="909">
                <a:solidFill>
                  <a:schemeClr val="tx1">
                    <a:tint val="75000"/>
                  </a:schemeClr>
                </a:solidFill>
              </a:defRPr>
            </a:lvl8pPr>
            <a:lvl9pPr marL="2375963" indent="0">
              <a:buNone/>
              <a:defRPr sz="9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955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5367" y="1039484"/>
            <a:ext cx="2785740" cy="2940043"/>
          </a:xfrm>
        </p:spPr>
        <p:txBody>
          <a:bodyPr/>
          <a:lstStyle>
            <a:lvl1pPr>
              <a:defRPr sz="1819"/>
            </a:lvl1pPr>
            <a:lvl2pPr>
              <a:defRPr sz="1559"/>
            </a:lvl2pPr>
            <a:lvl3pPr>
              <a:defRPr sz="1299"/>
            </a:lvl3pPr>
            <a:lvl4pPr>
              <a:defRPr sz="1169"/>
            </a:lvl4pPr>
            <a:lvl5pPr>
              <a:defRPr sz="1169"/>
            </a:lvl5pPr>
            <a:lvl6pPr>
              <a:defRPr sz="1169"/>
            </a:lvl6pPr>
            <a:lvl7pPr>
              <a:defRPr sz="1169"/>
            </a:lvl7pPr>
            <a:lvl8pPr>
              <a:defRPr sz="1169"/>
            </a:lvl8pPr>
            <a:lvl9pPr>
              <a:defRPr sz="11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206229" y="1039484"/>
            <a:ext cx="2785740" cy="2940043"/>
          </a:xfrm>
        </p:spPr>
        <p:txBody>
          <a:bodyPr/>
          <a:lstStyle>
            <a:lvl1pPr>
              <a:defRPr sz="1819"/>
            </a:lvl1pPr>
            <a:lvl2pPr>
              <a:defRPr sz="1559"/>
            </a:lvl2pPr>
            <a:lvl3pPr>
              <a:defRPr sz="1299"/>
            </a:lvl3pPr>
            <a:lvl4pPr>
              <a:defRPr sz="1169"/>
            </a:lvl4pPr>
            <a:lvl5pPr>
              <a:defRPr sz="1169"/>
            </a:lvl5pPr>
            <a:lvl6pPr>
              <a:defRPr sz="1169"/>
            </a:lvl6pPr>
            <a:lvl7pPr>
              <a:defRPr sz="1169"/>
            </a:lvl7pPr>
            <a:lvl8pPr>
              <a:defRPr sz="1169"/>
            </a:lvl8pPr>
            <a:lvl9pPr>
              <a:defRPr sz="11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170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15369" y="997202"/>
            <a:ext cx="2786835" cy="415586"/>
          </a:xfrm>
        </p:spPr>
        <p:txBody>
          <a:bodyPr anchor="b"/>
          <a:lstStyle>
            <a:lvl1pPr marL="0" indent="0">
              <a:buNone/>
              <a:defRPr sz="1559" b="1"/>
            </a:lvl1pPr>
            <a:lvl2pPr marL="296995" indent="0">
              <a:buNone/>
              <a:defRPr sz="1299" b="1"/>
            </a:lvl2pPr>
            <a:lvl3pPr marL="593990" indent="0">
              <a:buNone/>
              <a:defRPr sz="1169" b="1"/>
            </a:lvl3pPr>
            <a:lvl4pPr marL="890986" indent="0">
              <a:buNone/>
              <a:defRPr sz="1039" b="1"/>
            </a:lvl4pPr>
            <a:lvl5pPr marL="1187981" indent="0">
              <a:buNone/>
              <a:defRPr sz="1039" b="1"/>
            </a:lvl5pPr>
            <a:lvl6pPr marL="1484977" indent="0">
              <a:buNone/>
              <a:defRPr sz="1039" b="1"/>
            </a:lvl6pPr>
            <a:lvl7pPr marL="1781973" indent="0">
              <a:buNone/>
              <a:defRPr sz="1039" b="1"/>
            </a:lvl7pPr>
            <a:lvl8pPr marL="2078968" indent="0">
              <a:buNone/>
              <a:defRPr sz="1039" b="1"/>
            </a:lvl8pPr>
            <a:lvl9pPr marL="2375963" indent="0">
              <a:buNone/>
              <a:defRPr sz="1039" b="1"/>
            </a:lvl9pPr>
          </a:lstStyle>
          <a:p>
            <a:pPr lvl="0"/>
            <a:r>
              <a:rPr lang="en-US"/>
              <a:t>Click to edit Master text styles</a:t>
            </a:r>
          </a:p>
        </p:txBody>
      </p:sp>
      <p:sp>
        <p:nvSpPr>
          <p:cNvPr id="4" name="Content Placeholder 3"/>
          <p:cNvSpPr>
            <a:spLocks noGrp="1"/>
          </p:cNvSpPr>
          <p:nvPr>
            <p:ph sz="half" idx="2"/>
          </p:nvPr>
        </p:nvSpPr>
        <p:spPr>
          <a:xfrm>
            <a:off x="315369" y="1412790"/>
            <a:ext cx="2786835" cy="2566737"/>
          </a:xfrm>
        </p:spPr>
        <p:txBody>
          <a:bodyPr/>
          <a:lstStyle>
            <a:lvl1pPr>
              <a:defRPr sz="1559"/>
            </a:lvl1pPr>
            <a:lvl2pPr>
              <a:defRPr sz="1299"/>
            </a:lvl2pPr>
            <a:lvl3pPr>
              <a:defRPr sz="1169"/>
            </a:lvl3pPr>
            <a:lvl4pPr>
              <a:defRPr sz="1039"/>
            </a:lvl4pPr>
            <a:lvl5pPr>
              <a:defRPr sz="1039"/>
            </a:lvl5pPr>
            <a:lvl6pPr>
              <a:defRPr sz="1039"/>
            </a:lvl6pPr>
            <a:lvl7pPr>
              <a:defRPr sz="1039"/>
            </a:lvl7pPr>
            <a:lvl8pPr>
              <a:defRPr sz="1039"/>
            </a:lvl8pPr>
            <a:lvl9pPr>
              <a:defRPr sz="10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204040" y="997202"/>
            <a:ext cx="2787930" cy="415586"/>
          </a:xfrm>
        </p:spPr>
        <p:txBody>
          <a:bodyPr anchor="b"/>
          <a:lstStyle>
            <a:lvl1pPr marL="0" indent="0">
              <a:buNone/>
              <a:defRPr sz="1559" b="1"/>
            </a:lvl1pPr>
            <a:lvl2pPr marL="296995" indent="0">
              <a:buNone/>
              <a:defRPr sz="1299" b="1"/>
            </a:lvl2pPr>
            <a:lvl3pPr marL="593990" indent="0">
              <a:buNone/>
              <a:defRPr sz="1169" b="1"/>
            </a:lvl3pPr>
            <a:lvl4pPr marL="890986" indent="0">
              <a:buNone/>
              <a:defRPr sz="1039" b="1"/>
            </a:lvl4pPr>
            <a:lvl5pPr marL="1187981" indent="0">
              <a:buNone/>
              <a:defRPr sz="1039" b="1"/>
            </a:lvl5pPr>
            <a:lvl6pPr marL="1484977" indent="0">
              <a:buNone/>
              <a:defRPr sz="1039" b="1"/>
            </a:lvl6pPr>
            <a:lvl7pPr marL="1781973" indent="0">
              <a:buNone/>
              <a:defRPr sz="1039" b="1"/>
            </a:lvl7pPr>
            <a:lvl8pPr marL="2078968" indent="0">
              <a:buNone/>
              <a:defRPr sz="1039" b="1"/>
            </a:lvl8pPr>
            <a:lvl9pPr marL="2375963" indent="0">
              <a:buNone/>
              <a:defRPr sz="1039" b="1"/>
            </a:lvl9pPr>
          </a:lstStyle>
          <a:p>
            <a:pPr lvl="0"/>
            <a:r>
              <a:rPr lang="en-US"/>
              <a:t>Click to edit Master text styles</a:t>
            </a:r>
          </a:p>
        </p:txBody>
      </p:sp>
      <p:sp>
        <p:nvSpPr>
          <p:cNvPr id="6" name="Content Placeholder 5"/>
          <p:cNvSpPr>
            <a:spLocks noGrp="1"/>
          </p:cNvSpPr>
          <p:nvPr>
            <p:ph sz="quarter" idx="4"/>
          </p:nvPr>
        </p:nvSpPr>
        <p:spPr>
          <a:xfrm>
            <a:off x="3204040" y="1412790"/>
            <a:ext cx="2787930" cy="2566737"/>
          </a:xfrm>
        </p:spPr>
        <p:txBody>
          <a:bodyPr/>
          <a:lstStyle>
            <a:lvl1pPr>
              <a:defRPr sz="1559"/>
            </a:lvl1pPr>
            <a:lvl2pPr>
              <a:defRPr sz="1299"/>
            </a:lvl2pPr>
            <a:lvl3pPr>
              <a:defRPr sz="1169"/>
            </a:lvl3pPr>
            <a:lvl4pPr>
              <a:defRPr sz="1039"/>
            </a:lvl4pPr>
            <a:lvl5pPr>
              <a:defRPr sz="1039"/>
            </a:lvl5pPr>
            <a:lvl6pPr>
              <a:defRPr sz="1039"/>
            </a:lvl6pPr>
            <a:lvl7pPr>
              <a:defRPr sz="1039"/>
            </a:lvl7pPr>
            <a:lvl8pPr>
              <a:defRPr sz="1039"/>
            </a:lvl8pPr>
            <a:lvl9pPr>
              <a:defRPr sz="10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06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599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30275213" cy="3118445"/>
          </a:xfrm>
          <a:prstGeom prst="rect">
            <a:avLst/>
          </a:prstGeom>
          <a:solidFill>
            <a:schemeClr val="accent5">
              <a:lumMod val="75000"/>
            </a:schemeClr>
          </a:solidFill>
          <a:ln w="9525">
            <a:solidFill>
              <a:schemeClr val="tx1"/>
            </a:solidFill>
            <a:miter lim="800000"/>
            <a:headEnd/>
            <a:tailEnd/>
          </a:ln>
          <a:effectLst/>
        </p:spPr>
        <p:txBody>
          <a:bodyPr wrap="none" lIns="44547" tIns="22273" rIns="44547" bIns="22273" anchor="ctr"/>
          <a:lstStyle/>
          <a:p>
            <a:pPr>
              <a:defRPr/>
            </a:pPr>
            <a:endParaRPr lang="en-US" sz="2818" dirty="0"/>
          </a:p>
        </p:txBody>
      </p:sp>
      <p:sp>
        <p:nvSpPr>
          <p:cNvPr id="9" name="Rectangle 9"/>
          <p:cNvSpPr>
            <a:spLocks noChangeArrowheads="1"/>
          </p:cNvSpPr>
          <p:nvPr/>
        </p:nvSpPr>
        <p:spPr bwMode="auto">
          <a:xfrm>
            <a:off x="1" y="3118446"/>
            <a:ext cx="30275213" cy="2969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44547" tIns="22273" rIns="44547" bIns="22273" anchor="ctr"/>
          <a:lstStyle/>
          <a:p>
            <a:pPr>
              <a:defRPr/>
            </a:pPr>
            <a:endParaRPr lang="en-US" sz="2818" dirty="0"/>
          </a:p>
        </p:txBody>
      </p:sp>
      <p:sp>
        <p:nvSpPr>
          <p:cNvPr id="10" name="Text Box 14"/>
          <p:cNvSpPr txBox="1">
            <a:spLocks noChangeArrowheads="1"/>
          </p:cNvSpPr>
          <p:nvPr/>
        </p:nvSpPr>
        <p:spPr bwMode="auto">
          <a:xfrm>
            <a:off x="1081094" y="20992133"/>
            <a:ext cx="1734518" cy="166396"/>
          </a:xfrm>
          <a:prstGeom prst="rect">
            <a:avLst/>
          </a:prstGeom>
          <a:noFill/>
          <a:ln w="9525">
            <a:noFill/>
            <a:miter lim="800000"/>
            <a:headEnd/>
            <a:tailEnd/>
          </a:ln>
          <a:effectLst/>
        </p:spPr>
        <p:txBody>
          <a:bodyPr lIns="44463" tIns="22227" rIns="44463" bIns="22227">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sp>
        <p:nvSpPr>
          <p:cNvPr id="2" name="Rounded Rectangle 1"/>
          <p:cNvSpPr/>
          <p:nvPr userDrawn="1"/>
        </p:nvSpPr>
        <p:spPr>
          <a:xfrm>
            <a:off x="329593" y="3556626"/>
            <a:ext cx="6938070" cy="17368008"/>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3" name="Rounded Rectangle 22"/>
          <p:cNvSpPr/>
          <p:nvPr userDrawn="1"/>
        </p:nvSpPr>
        <p:spPr>
          <a:xfrm>
            <a:off x="7890737" y="3556626"/>
            <a:ext cx="6938070" cy="17368008"/>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4" name="Rounded Rectangle 23"/>
          <p:cNvSpPr/>
          <p:nvPr userDrawn="1"/>
        </p:nvSpPr>
        <p:spPr>
          <a:xfrm>
            <a:off x="15451882" y="3556626"/>
            <a:ext cx="6938070" cy="17368008"/>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6" name="Rounded Rectangle 25"/>
          <p:cNvSpPr/>
          <p:nvPr userDrawn="1"/>
        </p:nvSpPr>
        <p:spPr>
          <a:xfrm>
            <a:off x="23013025" y="3556626"/>
            <a:ext cx="6938070" cy="17368008"/>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grpSp>
        <p:nvGrpSpPr>
          <p:cNvPr id="30" name="Group 29"/>
          <p:cNvGrpSpPr/>
          <p:nvPr userDrawn="1"/>
        </p:nvGrpSpPr>
        <p:grpSpPr>
          <a:xfrm>
            <a:off x="-7742895" y="-1"/>
            <a:ext cx="7600578" cy="21383626"/>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739736" rtl="0" eaLnBrk="1" fontAlgn="auto" latinLnBrk="0" hangingPunct="1">
                <a:lnSpc>
                  <a:spcPct val="100000"/>
                </a:lnSpc>
                <a:spcBef>
                  <a:spcPts val="0"/>
                </a:spcBef>
                <a:spcAft>
                  <a:spcPts val="0"/>
                </a:spcAft>
                <a:buClrTx/>
                <a:buSzTx/>
                <a:buFontTx/>
                <a:buNone/>
                <a:tabLst/>
                <a:defRPr/>
              </a:pPr>
              <a:r>
                <a:rPr lang="en-US" sz="1559" b="1" spc="0" dirty="0">
                  <a:solidFill>
                    <a:srgbClr val="FF0000"/>
                  </a:solidFill>
                  <a:latin typeface="Trebuchet MS" pitchFamily="34" charset="0"/>
                </a:rPr>
                <a:t>(—THIS SIDEBAR DOES NOT PRINT—)</a:t>
              </a:r>
              <a:endParaRPr lang="en-US" sz="1559" b="1" spc="292" dirty="0">
                <a:solidFill>
                  <a:schemeClr val="bg1"/>
                </a:solidFill>
                <a:latin typeface="Trebuchet MS" pitchFamily="34" charset="0"/>
              </a:endParaRPr>
            </a:p>
            <a:p>
              <a:pPr algn="ctr"/>
              <a:r>
                <a:rPr lang="en-US" sz="1949" b="1" spc="292" dirty="0">
                  <a:solidFill>
                    <a:schemeClr val="bg1"/>
                  </a:solidFill>
                  <a:latin typeface="Trebuchet MS" pitchFamily="34" charset="0"/>
                </a:rPr>
                <a:t>DESIGN</a:t>
              </a:r>
              <a:r>
                <a:rPr lang="en-US" sz="1949" b="1" spc="292" baseline="0" dirty="0">
                  <a:solidFill>
                    <a:schemeClr val="bg1"/>
                  </a:solidFill>
                  <a:latin typeface="Trebuchet MS" pitchFamily="34" charset="0"/>
                </a:rPr>
                <a:t> </a:t>
              </a:r>
              <a:r>
                <a:rPr lang="en-US" sz="1949" b="1" spc="292" dirty="0">
                  <a:solidFill>
                    <a:schemeClr val="bg1"/>
                  </a:solidFill>
                  <a:latin typeface="Trebuchet MS" pitchFamily="34" charset="0"/>
                </a:rPr>
                <a:t>GUIDE</a:t>
              </a:r>
            </a:p>
            <a:p>
              <a:pPr algn="ctr"/>
              <a:endParaRPr lang="en-US" sz="1364" b="1" dirty="0">
                <a:latin typeface="Trebuchet MS" pitchFamily="34" charset="0"/>
              </a:endParaRPr>
            </a:p>
            <a:p>
              <a:pPr defTabSz="1834619"/>
              <a:r>
                <a:rPr lang="en-US" sz="1364" i="0" dirty="0">
                  <a:latin typeface="Trebuchet MS" pitchFamily="34" charset="0"/>
                </a:rPr>
                <a:t>This PowerPoint</a:t>
              </a:r>
              <a:r>
                <a:rPr lang="en-US" sz="1364" i="0" baseline="0" dirty="0">
                  <a:latin typeface="Trebuchet MS" pitchFamily="34" charset="0"/>
                </a:rPr>
                <a:t> </a:t>
              </a:r>
              <a:r>
                <a:rPr lang="en-US" sz="1364" i="0" dirty="0">
                  <a:latin typeface="Trebuchet MS" pitchFamily="34" charset="0"/>
                </a:rPr>
                <a:t>2007 template produces</a:t>
              </a:r>
              <a:r>
                <a:rPr lang="en-US" sz="1364" i="0" baseline="0" dirty="0">
                  <a:latin typeface="Trebuchet MS" pitchFamily="34" charset="0"/>
                </a:rPr>
                <a:t> </a:t>
              </a:r>
              <a:r>
                <a:rPr lang="en-US" sz="1364" i="0" dirty="0">
                  <a:latin typeface="Trebuchet MS" pitchFamily="34" charset="0"/>
                </a:rPr>
                <a:t>a 36”x48” presentation poster. </a:t>
              </a:r>
              <a:r>
                <a:rPr lang="en-US" sz="1364" dirty="0">
                  <a:latin typeface="Trebuchet MS" pitchFamily="34" charset="0"/>
                </a:rPr>
                <a:t>You</a:t>
              </a:r>
              <a:r>
                <a:rPr lang="en-US" sz="1364" baseline="0" dirty="0">
                  <a:latin typeface="Trebuchet MS" pitchFamily="34" charset="0"/>
                </a:rPr>
                <a:t> can u</a:t>
              </a:r>
              <a:r>
                <a:rPr lang="en-US" sz="1364" dirty="0">
                  <a:latin typeface="Trebuchet MS" pitchFamily="34" charset="0"/>
                </a:rPr>
                <a:t>se</a:t>
              </a:r>
              <a:r>
                <a:rPr lang="en-US" sz="1364" baseline="0" dirty="0">
                  <a:latin typeface="Trebuchet MS" pitchFamily="34" charset="0"/>
                </a:rPr>
                <a:t> it to create your research poster and </a:t>
              </a:r>
              <a:r>
                <a:rPr lang="en-US" sz="1364" dirty="0">
                  <a:latin typeface="Trebuchet MS" pitchFamily="34" charset="0"/>
                </a:rPr>
                <a:t>save valuable time placing titles, subtitles,</a:t>
              </a:r>
              <a:r>
                <a:rPr lang="en-US" sz="1364" baseline="0" dirty="0">
                  <a:latin typeface="Trebuchet MS" pitchFamily="34" charset="0"/>
                </a:rPr>
                <a:t> text, and graphics</a:t>
              </a:r>
              <a:r>
                <a:rPr lang="en-US" sz="1364" dirty="0">
                  <a:latin typeface="Trebuchet MS" pitchFamily="34" charset="0"/>
                </a:rPr>
                <a:t>. </a:t>
              </a:r>
            </a:p>
            <a:p>
              <a:pPr defTabSz="1834619"/>
              <a:endParaRPr lang="en-US" sz="1364" dirty="0">
                <a:latin typeface="Trebuchet MS" pitchFamily="34" charset="0"/>
              </a:endParaRPr>
            </a:p>
            <a:p>
              <a:pPr defTabSz="2138427"/>
              <a:r>
                <a:rPr lang="en-US" sz="1364" dirty="0">
                  <a:latin typeface="Trebuchet MS" pitchFamily="34" charset="0"/>
                </a:rPr>
                <a:t>We provide a series of online tutorials that will guide you through the poster design process and answer your poster production questions. To view our template tutorials, go online to </a:t>
              </a:r>
              <a:r>
                <a:rPr lang="en-US" sz="1364" b="1" dirty="0">
                  <a:solidFill>
                    <a:srgbClr val="FFC000"/>
                  </a:solidFill>
                  <a:latin typeface="Trebuchet MS" pitchFamily="34" charset="0"/>
                </a:rPr>
                <a:t>PosterPresentations.com</a:t>
              </a:r>
              <a:r>
                <a:rPr lang="en-US" sz="1364" b="1" dirty="0">
                  <a:solidFill>
                    <a:schemeClr val="bg1"/>
                  </a:solidFill>
                  <a:latin typeface="Trebuchet MS" pitchFamily="34" charset="0"/>
                </a:rPr>
                <a:t> </a:t>
              </a:r>
              <a:r>
                <a:rPr lang="en-US" sz="1364" dirty="0">
                  <a:solidFill>
                    <a:schemeClr val="bg1"/>
                  </a:solidFill>
                  <a:latin typeface="Trebuchet MS" pitchFamily="34" charset="0"/>
                </a:rPr>
                <a:t>and click on HELP DESK.</a:t>
              </a:r>
            </a:p>
            <a:p>
              <a:pPr defTabSz="2138427"/>
              <a:endParaRPr lang="en-US" sz="1364" dirty="0">
                <a:latin typeface="Trebuchet MS" pitchFamily="34" charset="0"/>
              </a:endParaRPr>
            </a:p>
            <a:p>
              <a:pPr defTabSz="2138427"/>
              <a:r>
                <a:rPr lang="en-US" sz="1364" dirty="0">
                  <a:solidFill>
                    <a:schemeClr val="bg1"/>
                  </a:solidFill>
                  <a:latin typeface="Trebuchet MS" pitchFamily="34" charset="0"/>
                </a:rPr>
                <a:t>When</a:t>
              </a:r>
              <a:r>
                <a:rPr lang="en-US" sz="1364" baseline="0" dirty="0">
                  <a:solidFill>
                    <a:schemeClr val="bg1"/>
                  </a:solidFill>
                  <a:latin typeface="Trebuchet MS" pitchFamily="34" charset="0"/>
                </a:rPr>
                <a:t> you are ready to print your poster</a:t>
              </a:r>
              <a:r>
                <a:rPr lang="en-US" sz="1364" dirty="0">
                  <a:solidFill>
                    <a:schemeClr val="bg1"/>
                  </a:solidFill>
                  <a:latin typeface="Trebuchet MS" pitchFamily="34" charset="0"/>
                </a:rPr>
                <a:t>,</a:t>
              </a:r>
              <a:r>
                <a:rPr lang="en-US" sz="1364" baseline="0" dirty="0">
                  <a:solidFill>
                    <a:schemeClr val="bg1"/>
                  </a:solidFill>
                  <a:latin typeface="Trebuchet MS" pitchFamily="34" charset="0"/>
                </a:rPr>
                <a:t> go online to </a:t>
              </a:r>
              <a:r>
                <a:rPr lang="en-US" sz="1364" b="0" dirty="0">
                  <a:solidFill>
                    <a:schemeClr val="bg1"/>
                  </a:solidFill>
                  <a:latin typeface="Trebuchet MS" pitchFamily="34" charset="0"/>
                </a:rPr>
                <a:t>PosterPresentations.com</a:t>
              </a:r>
              <a:br>
                <a:rPr lang="en-US" sz="1364" dirty="0">
                  <a:solidFill>
                    <a:schemeClr val="bg1"/>
                  </a:solidFill>
                  <a:latin typeface="Trebuchet MS" pitchFamily="34" charset="0"/>
                </a:rPr>
              </a:br>
              <a:endParaRPr lang="en-US" sz="1364" dirty="0">
                <a:solidFill>
                  <a:schemeClr val="bg1"/>
                </a:solidFill>
                <a:latin typeface="Trebuchet MS" pitchFamily="34" charset="0"/>
              </a:endParaRPr>
            </a:p>
            <a:p>
              <a:pPr algn="l" defTabSz="1834619"/>
              <a:r>
                <a:rPr lang="en-US" sz="1364" b="0" dirty="0">
                  <a:solidFill>
                    <a:schemeClr val="bg1"/>
                  </a:solidFill>
                  <a:latin typeface="Trebuchet MS" pitchFamily="34" charset="0"/>
                </a:rPr>
                <a:t>Need</a:t>
              </a:r>
              <a:r>
                <a:rPr lang="en-US" sz="1364" b="0" baseline="0" dirty="0">
                  <a:solidFill>
                    <a:schemeClr val="bg1"/>
                  </a:solidFill>
                  <a:latin typeface="Trebuchet MS" pitchFamily="34" charset="0"/>
                </a:rPr>
                <a:t> assistance? Call us at </a:t>
              </a:r>
              <a:r>
                <a:rPr lang="en-US" sz="1364" b="0" dirty="0">
                  <a:solidFill>
                    <a:srgbClr val="FFC000"/>
                  </a:solidFill>
                  <a:latin typeface="Trebuchet MS" pitchFamily="34" charset="0"/>
                </a:rPr>
                <a:t>1.510.649.3001</a:t>
              </a:r>
            </a:p>
            <a:p>
              <a:pPr algn="l" defTabSz="1834619"/>
              <a:endParaRPr lang="en-US" sz="1754" b="1" dirty="0">
                <a:solidFill>
                  <a:srgbClr val="FFFF00"/>
                </a:solidFill>
                <a:latin typeface="Trebuchet MS" pitchFamily="34" charset="0"/>
              </a:endParaRPr>
            </a:p>
            <a:p>
              <a:pPr algn="ctr"/>
              <a:endParaRPr lang="en-US" sz="1169" b="1" dirty="0">
                <a:solidFill>
                  <a:schemeClr val="bg1"/>
                </a:solidFill>
                <a:latin typeface="Trebuchet MS" pitchFamily="34" charset="0"/>
              </a:endParaRPr>
            </a:p>
            <a:p>
              <a:pPr algn="ctr"/>
              <a:r>
                <a:rPr lang="en-US" sz="1949" b="1" spc="292" dirty="0">
                  <a:solidFill>
                    <a:schemeClr val="bg1"/>
                  </a:solidFill>
                  <a:latin typeface="Trebuchet MS" pitchFamily="34" charset="0"/>
                </a:rPr>
                <a:t>QUICK START</a:t>
              </a:r>
            </a:p>
            <a:p>
              <a:pPr algn="ctr"/>
              <a:endParaRPr lang="en-US" sz="1559"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Zoom in and out</a:t>
              </a:r>
            </a:p>
            <a:p>
              <a:pPr marL="921929" indent="-921929" algn="l" defTabSz="414558"/>
              <a:r>
                <a:rPr lang="en-US" sz="1169" b="0" baseline="0" dirty="0">
                  <a:solidFill>
                    <a:schemeClr val="bg1"/>
                  </a:solidFill>
                  <a:latin typeface="Trebuchet MS" pitchFamily="34" charset="0"/>
                </a:rPr>
                <a:t>	</a:t>
              </a:r>
              <a:r>
                <a:rPr lang="en-US" sz="1169" b="0" baseline="0" dirty="0">
                  <a:solidFill>
                    <a:schemeClr val="bg1">
                      <a:lumMod val="75000"/>
                    </a:schemeClr>
                  </a:solidFill>
                  <a:latin typeface="Trebuchet MS" pitchFamily="34" charset="0"/>
                </a:rPr>
                <a:t>As you work on your poster zoom in and out to the level that is more comfortable to you. </a:t>
              </a:r>
            </a:p>
            <a:p>
              <a:pPr marL="921929" indent="-921929" algn="l" defTabSz="414558"/>
              <a:r>
                <a:rPr lang="en-US" sz="1169" b="1" baseline="0" dirty="0">
                  <a:solidFill>
                    <a:schemeClr val="bg1">
                      <a:lumMod val="75000"/>
                    </a:schemeClr>
                  </a:solidFill>
                  <a:latin typeface="Trebuchet MS" pitchFamily="34" charset="0"/>
                </a:rPr>
                <a:t>	</a:t>
              </a:r>
              <a:r>
                <a:rPr lang="en-US" sz="1169" b="0" baseline="0" dirty="0">
                  <a:solidFill>
                    <a:schemeClr val="bg1">
                      <a:lumMod val="75000"/>
                    </a:schemeClr>
                  </a:solidFill>
                  <a:latin typeface="Trebuchet MS" pitchFamily="34" charset="0"/>
                </a:rPr>
                <a:t>Go to VIEW &gt; ZOOM.</a:t>
              </a:r>
            </a:p>
            <a:p>
              <a:pPr algn="l"/>
              <a:endParaRPr lang="en-US" sz="1364" b="0"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Title, Authors, and Affiliations</a:t>
              </a:r>
            </a:p>
            <a:p>
              <a:pPr algn="l"/>
              <a:r>
                <a:rPr lang="en-US" sz="1169" b="0" baseline="0" dirty="0">
                  <a:solidFill>
                    <a:schemeClr val="bg1">
                      <a:lumMod val="75000"/>
                    </a:schemeClr>
                  </a:solidFill>
                  <a:latin typeface="Trebuchet MS" pitchFamily="34" charset="0"/>
                </a:rPr>
                <a:t>Start designing your poster by adding the title, the names of the authors, and the affiliated institutions. </a:t>
              </a:r>
              <a:r>
                <a:rPr lang="en-US" sz="1169"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169" b="0" spc="0"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The font size of your title should be bigger than your name(s) and institution name(s).</a:t>
              </a:r>
            </a:p>
            <a:p>
              <a:pPr algn="l"/>
              <a:br>
                <a:rPr lang="en-US" sz="1364" b="1" baseline="0" dirty="0">
                  <a:solidFill>
                    <a:schemeClr val="bg1"/>
                  </a:solidFill>
                  <a:latin typeface="Trebuchet MS" pitchFamily="34" charset="0"/>
                </a:rPr>
              </a:br>
              <a:endParaRPr lang="en-US" sz="1364" b="1" dirty="0">
                <a:solidFill>
                  <a:schemeClr val="bg1"/>
                </a:solidFill>
                <a:latin typeface="Trebuchet MS" pitchFamily="34" charset="0"/>
              </a:endParaRPr>
            </a:p>
            <a:p>
              <a:pPr algn="ctr"/>
              <a:endParaRPr lang="en-US" sz="1364" b="1" dirty="0">
                <a:solidFill>
                  <a:srgbClr val="FFC000"/>
                </a:solidFill>
                <a:latin typeface="Trebuchet MS" pitchFamily="34" charset="0"/>
              </a:endParaRPr>
            </a:p>
            <a:p>
              <a:pPr algn="ctr"/>
              <a:endParaRPr lang="en-US" sz="1364" b="1" dirty="0">
                <a:solidFill>
                  <a:srgbClr val="FFC000"/>
                </a:solidFill>
                <a:latin typeface="Trebuchet MS" pitchFamily="34" charset="0"/>
              </a:endParaRPr>
            </a:p>
            <a:p>
              <a:pPr algn="ctr"/>
              <a:r>
                <a:rPr lang="en-US" sz="1559" b="1" dirty="0">
                  <a:solidFill>
                    <a:srgbClr val="FFC000"/>
                  </a:solidFill>
                  <a:latin typeface="Trebuchet MS" pitchFamily="34" charset="0"/>
                </a:rPr>
                <a:t>Adding Logos</a:t>
              </a:r>
              <a:r>
                <a:rPr lang="en-US" sz="1559" b="1" baseline="0" dirty="0">
                  <a:solidFill>
                    <a:srgbClr val="FFC000"/>
                  </a:solidFill>
                  <a:latin typeface="Trebuchet MS" pitchFamily="34" charset="0"/>
                </a:rPr>
                <a:t> / Seals</a:t>
              </a:r>
            </a:p>
            <a:p>
              <a:pPr algn="l"/>
              <a:r>
                <a:rPr lang="en-US" sz="1169"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169" b="0" spc="146"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spc="0"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See if your school’s logo is available on our free poster templates page.</a:t>
              </a:r>
            </a:p>
            <a:p>
              <a:pPr algn="l"/>
              <a:endParaRPr lang="en-US" sz="1169" b="0" baseline="0" dirty="0">
                <a:latin typeface="Trebuchet MS" pitchFamily="34" charset="0"/>
              </a:endParaRPr>
            </a:p>
            <a:p>
              <a:pPr algn="ctr"/>
              <a:r>
                <a:rPr lang="en-US" sz="1559" b="1" baseline="0" dirty="0">
                  <a:solidFill>
                    <a:srgbClr val="FFC000"/>
                  </a:solidFill>
                  <a:latin typeface="Trebuchet MS" pitchFamily="34" charset="0"/>
                </a:rPr>
                <a:t>Photographs / Graphics</a:t>
              </a:r>
            </a:p>
            <a:p>
              <a:pPr algn="l" defTabSz="476433"/>
              <a:r>
                <a:rPr lang="en-US" sz="1169"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169" b="0" spc="0" baseline="0" dirty="0">
                  <a:solidFill>
                    <a:schemeClr val="bg1">
                      <a:lumMod val="75000"/>
                    </a:schemeClr>
                  </a:solidFill>
                  <a:latin typeface="Trebuchet MS" pitchFamily="34" charset="0"/>
                </a:rPr>
                <a:t>disproportionally.</a:t>
              </a:r>
            </a:p>
            <a:p>
              <a:pPr algn="l" defTabSz="476433"/>
              <a:endParaRPr lang="en-US" sz="1169" b="0" baseline="0" dirty="0">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r>
                <a:rPr lang="en-US" sz="1559" b="1" baseline="0" dirty="0">
                  <a:solidFill>
                    <a:srgbClr val="FFC000"/>
                  </a:solidFill>
                  <a:latin typeface="Trebuchet MS" pitchFamily="34" charset="0"/>
                </a:rPr>
                <a:t>Image Quality Check</a:t>
              </a:r>
            </a:p>
            <a:p>
              <a:pPr lvl="0" algn="l" defTabSz="476433"/>
              <a:r>
                <a:rPr lang="en-US" sz="1169" b="0" baseline="0" dirty="0">
                  <a:solidFill>
                    <a:schemeClr val="bg1">
                      <a:lumMod val="75000"/>
                    </a:schemeClr>
                  </a:solidFill>
                  <a:latin typeface="Trebuchet MS" pitchFamily="34" charset="0"/>
                </a:rPr>
                <a:t>Zoom in and look at your images at 100% magnification. If they look good they will print well. </a:t>
              </a:r>
              <a:endParaRPr lang="en-US" sz="1364"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1"/>
              <a:ext cx="7531182" cy="2308031"/>
              <a:chOff x="-4470427" y="11016658"/>
              <a:chExt cx="3470785" cy="1060408"/>
            </a:xfrm>
          </p:grpSpPr>
          <p:grpSp>
            <p:nvGrpSpPr>
              <p:cNvPr id="46" name="Group 45"/>
              <p:cNvGrpSpPr/>
              <p:nvPr userDrawn="1"/>
            </p:nvGrpSpPr>
            <p:grpSpPr>
              <a:xfrm>
                <a:off x="-2783495" y="11060885"/>
                <a:ext cx="624431" cy="911073"/>
                <a:chOff x="-3958697" y="11117435"/>
                <a:chExt cx="779338" cy="1305562"/>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8819"/>
                </a:xfrm>
                <a:prstGeom prst="rect">
                  <a:avLst/>
                </a:prstGeom>
                <a:solidFill>
                  <a:schemeClr val="accent1"/>
                </a:solidFill>
                <a:ln>
                  <a:noFill/>
                </a:ln>
              </p:spPr>
              <p:txBody>
                <a:bodyPr wrap="square" lIns="91440" tIns="91440" rIns="91440" bIns="91440" rtlCol="0">
                  <a:spAutoFit/>
                </a:bodyPr>
                <a:lstStyle/>
                <a:p>
                  <a:pPr algn="ctr"/>
                  <a:r>
                    <a:rPr lang="en-US" sz="780" b="1" dirty="0">
                      <a:solidFill>
                        <a:schemeClr val="tx1"/>
                      </a:solidFill>
                    </a:rPr>
                    <a:t>ORIGINAL</a:t>
                  </a:r>
                </a:p>
              </p:txBody>
            </p:sp>
          </p:grpSp>
          <p:grpSp>
            <p:nvGrpSpPr>
              <p:cNvPr id="47" name="Group 46"/>
              <p:cNvGrpSpPr/>
              <p:nvPr userDrawn="1"/>
            </p:nvGrpSpPr>
            <p:grpSpPr>
              <a:xfrm>
                <a:off x="-2033159" y="11060891"/>
                <a:ext cx="1033517" cy="914555"/>
                <a:chOff x="-2921738" y="11200127"/>
                <a:chExt cx="1420279" cy="1256798"/>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81507"/>
                </a:xfrm>
                <a:prstGeom prst="rect">
                  <a:avLst/>
                </a:prstGeom>
                <a:solidFill>
                  <a:srgbClr val="FF0000"/>
                </a:solidFill>
              </p:spPr>
              <p:txBody>
                <a:bodyPr wrap="square" lIns="457200" tIns="91440" rIns="457200" bIns="91440" rtlCol="0">
                  <a:spAutoFit/>
                </a:bodyPr>
                <a:lstStyle/>
                <a:p>
                  <a:pPr algn="ctr"/>
                  <a:r>
                    <a:rPr lang="en-US" sz="682" b="1" dirty="0">
                      <a:solidFill>
                        <a:schemeClr val="bg1"/>
                      </a:solidFill>
                    </a:rPr>
                    <a:t>DISTORTED</a:t>
                  </a:r>
                  <a:endParaRPr lang="en-US" sz="341"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11421"/>
              </a:xfrm>
              <a:prstGeom prst="rect">
                <a:avLst/>
              </a:prstGeom>
              <a:noFill/>
            </p:spPr>
            <p:txBody>
              <a:bodyPr wrap="square" lIns="457200" tIns="457200" rIns="457200" bIns="0" rtlCol="0">
                <a:spAutoFit/>
              </a:bodyPr>
              <a:lstStyle/>
              <a:p>
                <a:pPr algn="ctr"/>
                <a:r>
                  <a:rPr lang="en-US" sz="780" dirty="0">
                    <a:solidFill>
                      <a:schemeClr val="bg1"/>
                    </a:solidFill>
                  </a:rPr>
                  <a:t>Corner</a:t>
                </a:r>
                <a:r>
                  <a:rPr lang="en-US" sz="780" baseline="0" dirty="0">
                    <a:solidFill>
                      <a:schemeClr val="bg1"/>
                    </a:solidFill>
                  </a:rPr>
                  <a:t> handles</a:t>
                </a:r>
                <a:endParaRPr lang="en-US" sz="780" dirty="0">
                  <a:solidFill>
                    <a:schemeClr val="bg1"/>
                  </a:solidFill>
                </a:endParaRPr>
              </a:p>
            </p:txBody>
          </p:sp>
        </p:grpSp>
        <p:grpSp>
          <p:nvGrpSpPr>
            <p:cNvPr id="39" name="Group 38"/>
            <p:cNvGrpSpPr/>
            <p:nvPr userDrawn="1"/>
          </p:nvGrpSpPr>
          <p:grpSpPr>
            <a:xfrm>
              <a:off x="-10383454" y="27751410"/>
              <a:ext cx="9292334" cy="2453251"/>
              <a:chOff x="-4747927" y="12734136"/>
              <a:chExt cx="4282421"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21994"/>
                <a:ext cx="1117601" cy="141886"/>
              </a:xfrm>
              <a:prstGeom prst="rect">
                <a:avLst/>
              </a:prstGeom>
              <a:noFill/>
            </p:spPr>
            <p:txBody>
              <a:bodyPr wrap="square" lIns="91440" tIns="91440" rIns="91440" bIns="0" rtlCol="0">
                <a:spAutoFit/>
              </a:bodyPr>
              <a:lstStyle/>
              <a:p>
                <a:pPr algn="ctr"/>
                <a:r>
                  <a:rPr lang="en-US" sz="780" dirty="0">
                    <a:solidFill>
                      <a:srgbClr val="92D050"/>
                    </a:solidFill>
                  </a:rPr>
                  <a:t>Good</a:t>
                </a:r>
                <a:r>
                  <a:rPr lang="en-US" sz="780" baseline="0" dirty="0">
                    <a:solidFill>
                      <a:srgbClr val="92D050"/>
                    </a:solidFill>
                  </a:rPr>
                  <a:t> </a:t>
                </a:r>
                <a:r>
                  <a:rPr lang="en-US" sz="780" baseline="0" dirty="0">
                    <a:solidFill>
                      <a:schemeClr val="bg1"/>
                    </a:solidFill>
                  </a:rPr>
                  <a:t>printing quality</a:t>
                </a:r>
                <a:endParaRPr lang="en-US" sz="780" dirty="0">
                  <a:solidFill>
                    <a:schemeClr val="bg1"/>
                  </a:solidFill>
                </a:endParaRPr>
              </a:p>
            </p:txBody>
          </p:sp>
          <p:sp>
            <p:nvSpPr>
              <p:cNvPr id="45" name="TextBox 44"/>
              <p:cNvSpPr txBox="1"/>
              <p:nvPr userDrawn="1"/>
            </p:nvSpPr>
            <p:spPr>
              <a:xfrm rot="16200000">
                <a:off x="-1095250" y="13231521"/>
                <a:ext cx="1117601" cy="141886"/>
              </a:xfrm>
              <a:prstGeom prst="rect">
                <a:avLst/>
              </a:prstGeom>
              <a:noFill/>
            </p:spPr>
            <p:txBody>
              <a:bodyPr wrap="square" lIns="91440" tIns="91440" rIns="91440" bIns="0" rtlCol="0">
                <a:spAutoFit/>
              </a:bodyPr>
              <a:lstStyle/>
              <a:p>
                <a:pPr algn="ctr"/>
                <a:r>
                  <a:rPr lang="en-US" sz="780" dirty="0">
                    <a:solidFill>
                      <a:srgbClr val="FF0000"/>
                    </a:solidFill>
                  </a:rPr>
                  <a:t>Bad </a:t>
                </a:r>
                <a:r>
                  <a:rPr lang="en-US" sz="780" dirty="0">
                    <a:solidFill>
                      <a:schemeClr val="bg1"/>
                    </a:solidFill>
                  </a:rPr>
                  <a:t>printing quality</a:t>
                </a:r>
              </a:p>
            </p:txBody>
          </p:sp>
        </p:grpSp>
      </p:grpSp>
      <p:grpSp>
        <p:nvGrpSpPr>
          <p:cNvPr id="54" name="Group 53"/>
          <p:cNvGrpSpPr/>
          <p:nvPr userDrawn="1"/>
        </p:nvGrpSpPr>
        <p:grpSpPr>
          <a:xfrm>
            <a:off x="30459135" y="-35769"/>
            <a:ext cx="7630428" cy="2141939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1949" b="1" spc="292" dirty="0">
                  <a:solidFill>
                    <a:schemeClr val="bg1"/>
                  </a:solidFill>
                  <a:latin typeface="Trebuchet MS" pitchFamily="34" charset="0"/>
                </a:rPr>
                <a:t>QUICK START (cont.)</a:t>
              </a:r>
            </a:p>
            <a:p>
              <a:pPr algn="ctr"/>
              <a:endParaRPr lang="en-US" sz="1754"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How to change the template color theme</a:t>
              </a:r>
            </a:p>
            <a:p>
              <a:pPr marL="0" marR="0" lvl="2" indent="0" algn="l" defTabSz="55687"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169" b="0" spc="0" baseline="0" dirty="0">
                  <a:solidFill>
                    <a:schemeClr val="bg1">
                      <a:lumMod val="75000"/>
                    </a:schemeClr>
                  </a:solidFill>
                  <a:latin typeface="Trebuchet MS" pitchFamily="34" charset="0"/>
                </a:rPr>
                <a:t>also create your own color theme.</a:t>
              </a:r>
            </a:p>
            <a:p>
              <a:pPr marL="0" marR="0" lvl="2"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r>
                <a:rPr lang="en-US" sz="1169"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Text</a:t>
              </a:r>
            </a:p>
            <a:p>
              <a:pPr marL="1590946" lvl="2" indent="0" algn="l" defTabSz="55687"/>
              <a:r>
                <a:rPr lang="en-US" sz="1169"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739736" lvl="2"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 </a:t>
              </a:r>
              <a:r>
                <a:rPr kumimoji="0" lang="en-US" sz="155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169" b="0" baseline="0" dirty="0">
                <a:solidFill>
                  <a:schemeClr val="bg1">
                    <a:lumMod val="75000"/>
                  </a:schemeClr>
                </a:solidFill>
                <a:latin typeface="Trebuchet MS" pitchFamily="34" charset="0"/>
              </a:endParaRPr>
            </a:p>
            <a:p>
              <a:pPr marL="739736" lvl="2"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Tables</a:t>
              </a:r>
            </a:p>
            <a:p>
              <a:pPr marL="843039" lvl="1" indent="0" algn="l" defTabSz="55687"/>
              <a:r>
                <a:rPr lang="en-US" sz="1169" b="0" baseline="0" dirty="0">
                  <a:solidFill>
                    <a:schemeClr val="bg1">
                      <a:lumMod val="75000"/>
                    </a:schemeClr>
                  </a:solidFill>
                  <a:latin typeface="Trebuchet MS" pitchFamily="34" charset="0"/>
                </a:rPr>
                <a:t>To add a table from scratch go to the INSERT menu and </a:t>
              </a:r>
              <a:br>
                <a:rPr lang="en-US" sz="1169" b="0" baseline="0" dirty="0">
                  <a:solidFill>
                    <a:schemeClr val="bg1">
                      <a:lumMod val="75000"/>
                    </a:schemeClr>
                  </a:solidFill>
                  <a:latin typeface="Trebuchet MS" pitchFamily="34" charset="0"/>
                </a:rPr>
              </a:br>
              <a:r>
                <a:rPr lang="en-US" sz="1169" b="0" baseline="0" dirty="0">
                  <a:solidFill>
                    <a:schemeClr val="bg1">
                      <a:lumMod val="75000"/>
                    </a:schemeClr>
                  </a:solidFill>
                  <a:latin typeface="Trebuchet MS" pitchFamily="34" charset="0"/>
                </a:rPr>
                <a:t>click on TABLE. A drop-down box will help you select rows and columns. </a:t>
              </a:r>
            </a:p>
            <a:p>
              <a:pPr marL="0" lvl="0" indent="0" algn="l" defTabSz="55687"/>
              <a:r>
                <a:rPr lang="en-US" sz="1169"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739736" rtl="0" eaLnBrk="1" fontAlgn="auto" latinLnBrk="0" hangingPunct="1">
                <a:lnSpc>
                  <a:spcPct val="100000"/>
                </a:lnSpc>
                <a:spcBef>
                  <a:spcPts val="0"/>
                </a:spcBef>
                <a:spcAft>
                  <a:spcPts val="0"/>
                </a:spcAft>
                <a:buClrTx/>
                <a:buSzTx/>
                <a:buFontTx/>
                <a:buNone/>
                <a:tabLst/>
                <a:defRPr/>
              </a:pPr>
              <a:endParaRPr kumimoji="0" lang="en-US" sz="155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599843"/>
              </a:xfrm>
              <a:prstGeom prst="rect">
                <a:avLst/>
              </a:prstGeom>
              <a:noFill/>
              <a:ln>
                <a:noFill/>
              </a:ln>
            </p:spPr>
            <p:txBody>
              <a:bodyPr wrap="square" rtlCol="0">
                <a:spAutoFit/>
              </a:bodyPr>
              <a:lstStyle/>
              <a:p>
                <a:r>
                  <a:rPr lang="en-US" sz="1169" dirty="0">
                    <a:solidFill>
                      <a:schemeClr val="tx2"/>
                    </a:solidFill>
                    <a:latin typeface="Trebuchet MS" pitchFamily="34" charset="0"/>
                  </a:rPr>
                  <a:t>Student</a:t>
                </a:r>
                <a:r>
                  <a:rPr lang="en-US" sz="1169" baseline="0" dirty="0">
                    <a:solidFill>
                      <a:schemeClr val="tx2"/>
                    </a:solidFill>
                    <a:latin typeface="Trebuchet MS" pitchFamily="34" charset="0"/>
                  </a:rPr>
                  <a:t> discounts are available on our </a:t>
                </a:r>
                <a:r>
                  <a:rPr lang="en-US" sz="1169" baseline="0" dirty="0" err="1">
                    <a:solidFill>
                      <a:schemeClr val="tx2"/>
                    </a:solidFill>
                    <a:latin typeface="Trebuchet MS" pitchFamily="34" charset="0"/>
                  </a:rPr>
                  <a:t>Facebook</a:t>
                </a:r>
                <a:r>
                  <a:rPr lang="en-US" sz="1169" baseline="0" dirty="0">
                    <a:solidFill>
                      <a:schemeClr val="tx2"/>
                    </a:solidFill>
                    <a:latin typeface="Trebuchet MS" pitchFamily="34" charset="0"/>
                  </a:rPr>
                  <a:t> page.</a:t>
                </a:r>
                <a:br>
                  <a:rPr lang="en-US" sz="1169" baseline="0" dirty="0">
                    <a:solidFill>
                      <a:schemeClr val="tx2"/>
                    </a:solidFill>
                    <a:latin typeface="Trebuchet MS" pitchFamily="34" charset="0"/>
                  </a:rPr>
                </a:br>
                <a:r>
                  <a:rPr lang="en-US" sz="1169" baseline="0" dirty="0">
                    <a:solidFill>
                      <a:schemeClr val="tx2"/>
                    </a:solidFill>
                    <a:latin typeface="Trebuchet MS" pitchFamily="34" charset="0"/>
                  </a:rPr>
                  <a:t>Go to </a:t>
                </a:r>
                <a:r>
                  <a:rPr lang="en-US" sz="1169" u="sng" baseline="0" dirty="0">
                    <a:solidFill>
                      <a:schemeClr val="tx2"/>
                    </a:solidFill>
                    <a:latin typeface="Trebuchet MS" pitchFamily="34" charset="0"/>
                  </a:rPr>
                  <a:t>PosterPresentations.com</a:t>
                </a:r>
                <a:r>
                  <a:rPr lang="en-US" sz="1169" baseline="0" dirty="0">
                    <a:solidFill>
                      <a:schemeClr val="tx2"/>
                    </a:solidFill>
                    <a:latin typeface="Trebuchet MS" pitchFamily="34" charset="0"/>
                  </a:rPr>
                  <a:t> and click on the FB icon. </a:t>
                </a:r>
                <a:endParaRPr lang="en-US" sz="1169" dirty="0">
                  <a:solidFill>
                    <a:schemeClr val="tx2"/>
                  </a:solidFill>
                  <a:latin typeface="Trebuchet MS" pitchFamily="34" charset="0"/>
                </a:endParaRPr>
              </a:p>
            </p:txBody>
          </p:sp>
        </p:grpSp>
        <p:sp>
          <p:nvSpPr>
            <p:cNvPr id="60" name="TextBox 59"/>
            <p:cNvSpPr txBox="1"/>
            <p:nvPr userDrawn="1"/>
          </p:nvSpPr>
          <p:spPr>
            <a:xfrm>
              <a:off x="44262807" y="31169781"/>
              <a:ext cx="6870216" cy="1128071"/>
            </a:xfrm>
            <a:prstGeom prst="rect">
              <a:avLst/>
            </a:prstGeom>
            <a:noFill/>
          </p:spPr>
          <p:txBody>
            <a:bodyPr wrap="square" lIns="65304" tIns="32651" rIns="65304" bIns="32651" rtlCol="0">
              <a:spAutoFit/>
            </a:bodyPr>
            <a:lstStyle/>
            <a:p>
              <a:pPr>
                <a:lnSpc>
                  <a:spcPts val="1267"/>
                </a:lnSpc>
              </a:pPr>
              <a:r>
                <a:rPr lang="en-US" sz="1364" dirty="0">
                  <a:solidFill>
                    <a:schemeClr val="bg1"/>
                  </a:solidFill>
                </a:rPr>
                <a:t>© 2015</a:t>
              </a:r>
              <a:r>
                <a:rPr lang="en-US" sz="1364" baseline="0" dirty="0">
                  <a:solidFill>
                    <a:schemeClr val="bg1"/>
                  </a:solidFill>
                </a:rPr>
                <a:t> </a:t>
              </a:r>
              <a:r>
                <a:rPr lang="en-US" sz="1364" dirty="0">
                  <a:solidFill>
                    <a:schemeClr val="bg1"/>
                  </a:solidFill>
                </a:rPr>
                <a:t>PosterPresentations.com</a:t>
              </a:r>
              <a:br>
                <a:rPr lang="en-US" sz="1364" dirty="0">
                  <a:solidFill>
                    <a:schemeClr val="bg1"/>
                  </a:solidFill>
                </a:rPr>
              </a:br>
              <a:r>
                <a:rPr lang="en-US" sz="1364" dirty="0">
                  <a:solidFill>
                    <a:schemeClr val="bg1"/>
                  </a:solidFill>
                </a:rPr>
                <a:t>    </a:t>
              </a:r>
              <a:r>
                <a:rPr lang="en-US" sz="1169" dirty="0">
                  <a:solidFill>
                    <a:schemeClr val="bg1"/>
                  </a:solidFill>
                </a:rPr>
                <a:t>2117 Fourth Street ,</a:t>
              </a:r>
              <a:r>
                <a:rPr lang="en-US" sz="1169" baseline="0" dirty="0">
                  <a:solidFill>
                    <a:schemeClr val="bg1"/>
                  </a:solidFill>
                </a:rPr>
                <a:t> Unit C        </a:t>
              </a:r>
            </a:p>
            <a:p>
              <a:pPr>
                <a:lnSpc>
                  <a:spcPts val="1267"/>
                </a:lnSpc>
              </a:pPr>
              <a:r>
                <a:rPr lang="en-US" sz="1169" baseline="0" dirty="0">
                  <a:solidFill>
                    <a:schemeClr val="bg1"/>
                  </a:solidFill>
                </a:rPr>
                <a:t>     Berkeley CA </a:t>
              </a:r>
              <a:r>
                <a:rPr lang="en-US" sz="974" baseline="0" dirty="0">
                  <a:solidFill>
                    <a:schemeClr val="bg1"/>
                  </a:solidFill>
                </a:rPr>
                <a:t>94710</a:t>
              </a:r>
              <a:br>
                <a:rPr lang="en-US" sz="1169" baseline="0" dirty="0">
                  <a:solidFill>
                    <a:schemeClr val="bg1"/>
                  </a:solidFill>
                </a:rPr>
              </a:br>
              <a:r>
                <a:rPr lang="en-US" sz="1169" baseline="0" dirty="0">
                  <a:solidFill>
                    <a:schemeClr val="bg1"/>
                  </a:solidFill>
                </a:rPr>
                <a:t>    </a:t>
              </a:r>
              <a:r>
                <a:rPr lang="en-US" sz="1169" b="1" baseline="0" dirty="0">
                  <a:solidFill>
                    <a:srgbClr val="FFFF00"/>
                  </a:solidFill>
                </a:rPr>
                <a:t>posterpresenter@gmail.com</a:t>
              </a:r>
              <a:endParaRPr lang="en-US" sz="1364"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138272" rtl="0" eaLnBrk="1" latinLnBrk="0" hangingPunct="1">
        <a:spcBef>
          <a:spcPct val="0"/>
        </a:spcBef>
        <a:buNone/>
        <a:defRPr sz="4287" kern="1200">
          <a:solidFill>
            <a:schemeClr val="bg1"/>
          </a:solidFill>
          <a:latin typeface="Trebuchet MS" pitchFamily="34" charset="0"/>
          <a:ea typeface="+mj-ea"/>
          <a:cs typeface="+mj-cs"/>
        </a:defRPr>
      </a:lvl1pPr>
    </p:titleStyle>
    <p:bodyStyle>
      <a:lvl1pPr marL="801852" indent="-801852" algn="l" defTabSz="2138272" rtl="0" eaLnBrk="1" latinLnBrk="0" hangingPunct="1">
        <a:spcBef>
          <a:spcPct val="20000"/>
        </a:spcBef>
        <a:buFont typeface="Arial" pitchFamily="34" charset="0"/>
        <a:buChar char="•"/>
        <a:defRPr sz="7503" kern="1200">
          <a:solidFill>
            <a:schemeClr val="tx1"/>
          </a:solidFill>
          <a:latin typeface="+mn-lt"/>
          <a:ea typeface="+mn-ea"/>
          <a:cs typeface="+mn-cs"/>
        </a:defRPr>
      </a:lvl1pPr>
      <a:lvl2pPr marL="1737346" indent="-668210" algn="l" defTabSz="2138272" rtl="0" eaLnBrk="1" latinLnBrk="0" hangingPunct="1">
        <a:spcBef>
          <a:spcPct val="20000"/>
        </a:spcBef>
        <a:buFont typeface="Arial" pitchFamily="34" charset="0"/>
        <a:buChar char="–"/>
        <a:defRPr sz="6577" kern="1200">
          <a:solidFill>
            <a:schemeClr val="tx1"/>
          </a:solidFill>
          <a:latin typeface="+mn-lt"/>
          <a:ea typeface="+mn-ea"/>
          <a:cs typeface="+mn-cs"/>
        </a:defRPr>
      </a:lvl2pPr>
      <a:lvl3pPr marL="2672841" indent="-534569" algn="l" defTabSz="2138272" rtl="0" eaLnBrk="1" latinLnBrk="0" hangingPunct="1">
        <a:spcBef>
          <a:spcPct val="20000"/>
        </a:spcBef>
        <a:buFont typeface="Arial" pitchFamily="34" charset="0"/>
        <a:buChar char="•"/>
        <a:defRPr sz="5652" kern="1200">
          <a:solidFill>
            <a:schemeClr val="tx1"/>
          </a:solidFill>
          <a:latin typeface="+mn-lt"/>
          <a:ea typeface="+mn-ea"/>
          <a:cs typeface="+mn-cs"/>
        </a:defRPr>
      </a:lvl3pPr>
      <a:lvl4pPr marL="374197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4pPr>
      <a:lvl5pPr marL="4811113"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5pPr>
      <a:lvl6pPr marL="5880249"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6pPr>
      <a:lvl7pPr marL="6949385"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7pPr>
      <a:lvl8pPr marL="8018521"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8pPr>
      <a:lvl9pPr marL="908765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9pPr>
    </p:bodyStyle>
    <p:otherStyle>
      <a:defPPr>
        <a:defRPr lang="en-US"/>
      </a:defPPr>
      <a:lvl1pPr marL="0" algn="l" defTabSz="2138272" rtl="0" eaLnBrk="1" latinLnBrk="0" hangingPunct="1">
        <a:defRPr sz="4190" kern="1200">
          <a:solidFill>
            <a:schemeClr val="tx1"/>
          </a:solidFill>
          <a:latin typeface="+mn-lt"/>
          <a:ea typeface="+mn-ea"/>
          <a:cs typeface="+mn-cs"/>
        </a:defRPr>
      </a:lvl1pPr>
      <a:lvl2pPr marL="1069137" algn="l" defTabSz="2138272" rtl="0" eaLnBrk="1" latinLnBrk="0" hangingPunct="1">
        <a:defRPr sz="4190" kern="1200">
          <a:solidFill>
            <a:schemeClr val="tx1"/>
          </a:solidFill>
          <a:latin typeface="+mn-lt"/>
          <a:ea typeface="+mn-ea"/>
          <a:cs typeface="+mn-cs"/>
        </a:defRPr>
      </a:lvl2pPr>
      <a:lvl3pPr marL="2138272" algn="l" defTabSz="2138272" rtl="0" eaLnBrk="1" latinLnBrk="0" hangingPunct="1">
        <a:defRPr sz="4190" kern="1200">
          <a:solidFill>
            <a:schemeClr val="tx1"/>
          </a:solidFill>
          <a:latin typeface="+mn-lt"/>
          <a:ea typeface="+mn-ea"/>
          <a:cs typeface="+mn-cs"/>
        </a:defRPr>
      </a:lvl3pPr>
      <a:lvl4pPr marL="3207409" algn="l" defTabSz="2138272" rtl="0" eaLnBrk="1" latinLnBrk="0" hangingPunct="1">
        <a:defRPr sz="4190" kern="1200">
          <a:solidFill>
            <a:schemeClr val="tx1"/>
          </a:solidFill>
          <a:latin typeface="+mn-lt"/>
          <a:ea typeface="+mn-ea"/>
          <a:cs typeface="+mn-cs"/>
        </a:defRPr>
      </a:lvl4pPr>
      <a:lvl5pPr marL="4276545" algn="l" defTabSz="2138272" rtl="0" eaLnBrk="1" latinLnBrk="0" hangingPunct="1">
        <a:defRPr sz="4190" kern="1200">
          <a:solidFill>
            <a:schemeClr val="tx1"/>
          </a:solidFill>
          <a:latin typeface="+mn-lt"/>
          <a:ea typeface="+mn-ea"/>
          <a:cs typeface="+mn-cs"/>
        </a:defRPr>
      </a:lvl5pPr>
      <a:lvl6pPr marL="5345681" algn="l" defTabSz="2138272" rtl="0" eaLnBrk="1" latinLnBrk="0" hangingPunct="1">
        <a:defRPr sz="4190" kern="1200">
          <a:solidFill>
            <a:schemeClr val="tx1"/>
          </a:solidFill>
          <a:latin typeface="+mn-lt"/>
          <a:ea typeface="+mn-ea"/>
          <a:cs typeface="+mn-cs"/>
        </a:defRPr>
      </a:lvl6pPr>
      <a:lvl7pPr marL="6414818" algn="l" defTabSz="2138272" rtl="0" eaLnBrk="1" latinLnBrk="0" hangingPunct="1">
        <a:defRPr sz="4190" kern="1200">
          <a:solidFill>
            <a:schemeClr val="tx1"/>
          </a:solidFill>
          <a:latin typeface="+mn-lt"/>
          <a:ea typeface="+mn-ea"/>
          <a:cs typeface="+mn-cs"/>
        </a:defRPr>
      </a:lvl7pPr>
      <a:lvl8pPr marL="7483953" algn="l" defTabSz="2138272" rtl="0" eaLnBrk="1" latinLnBrk="0" hangingPunct="1">
        <a:defRPr sz="4190" kern="1200">
          <a:solidFill>
            <a:schemeClr val="tx1"/>
          </a:solidFill>
          <a:latin typeface="+mn-lt"/>
          <a:ea typeface="+mn-ea"/>
          <a:cs typeface="+mn-cs"/>
        </a:defRPr>
      </a:lvl8pPr>
      <a:lvl9pPr marL="8553090" algn="l" defTabSz="2138272" rtl="0" eaLnBrk="1" latinLnBrk="0" hangingPunct="1">
        <a:defRPr sz="419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30275213" cy="3118445"/>
          </a:xfrm>
          <a:prstGeom prst="rect">
            <a:avLst/>
          </a:prstGeom>
          <a:solidFill>
            <a:schemeClr val="accent5">
              <a:lumMod val="75000"/>
            </a:schemeClr>
          </a:solidFill>
          <a:ln w="9525">
            <a:solidFill>
              <a:schemeClr val="tx1"/>
            </a:solidFill>
            <a:miter lim="800000"/>
            <a:headEnd/>
            <a:tailEnd/>
          </a:ln>
          <a:effectLst/>
        </p:spPr>
        <p:txBody>
          <a:bodyPr wrap="none" lIns="44547" tIns="22273" rIns="44547" bIns="22273" anchor="ctr"/>
          <a:lstStyle/>
          <a:p>
            <a:pPr>
              <a:defRPr/>
            </a:pPr>
            <a:endParaRPr lang="en-US" sz="2818" dirty="0"/>
          </a:p>
        </p:txBody>
      </p:sp>
      <p:sp>
        <p:nvSpPr>
          <p:cNvPr id="9" name="Rectangle 9"/>
          <p:cNvSpPr>
            <a:spLocks noChangeArrowheads="1"/>
          </p:cNvSpPr>
          <p:nvPr/>
        </p:nvSpPr>
        <p:spPr bwMode="auto">
          <a:xfrm>
            <a:off x="1" y="3121540"/>
            <a:ext cx="30275213" cy="98998"/>
          </a:xfrm>
          <a:prstGeom prst="rect">
            <a:avLst/>
          </a:prstGeom>
          <a:solidFill>
            <a:schemeClr val="accent5">
              <a:lumMod val="50000"/>
            </a:schemeClr>
          </a:solidFill>
          <a:ln w="152400">
            <a:noFill/>
            <a:miter lim="800000"/>
            <a:headEnd/>
            <a:tailEnd/>
          </a:ln>
          <a:effectLst/>
        </p:spPr>
        <p:txBody>
          <a:bodyPr wrap="none" lIns="44547" tIns="22273" rIns="44547" bIns="22273" anchor="ctr"/>
          <a:lstStyle/>
          <a:p>
            <a:pPr>
              <a:defRPr/>
            </a:pPr>
            <a:endParaRPr lang="en-US" sz="2818" dirty="0"/>
          </a:p>
        </p:txBody>
      </p:sp>
      <p:cxnSp>
        <p:nvCxnSpPr>
          <p:cNvPr id="38" name="Straight Connector 37"/>
          <p:cNvCxnSpPr/>
          <p:nvPr/>
        </p:nvCxnSpPr>
        <p:spPr>
          <a:xfrm flipV="1">
            <a:off x="-9620068" y="7487308"/>
            <a:ext cx="9365426" cy="53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36210" y="3502627"/>
            <a:ext cx="9365426" cy="17368008"/>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2" name="Rounded Rectangle 21"/>
          <p:cNvSpPr/>
          <p:nvPr userDrawn="1"/>
        </p:nvSpPr>
        <p:spPr>
          <a:xfrm>
            <a:off x="10453253" y="3502627"/>
            <a:ext cx="9365426" cy="17368008"/>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3" name="Rounded Rectangle 22"/>
          <p:cNvSpPr/>
          <p:nvPr userDrawn="1"/>
        </p:nvSpPr>
        <p:spPr>
          <a:xfrm>
            <a:off x="20270298" y="3502627"/>
            <a:ext cx="9365426" cy="17368008"/>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grpSp>
        <p:nvGrpSpPr>
          <p:cNvPr id="44" name="Group 43"/>
          <p:cNvGrpSpPr/>
          <p:nvPr userDrawn="1"/>
        </p:nvGrpSpPr>
        <p:grpSpPr>
          <a:xfrm>
            <a:off x="30459135" y="-35769"/>
            <a:ext cx="7630428" cy="2141939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1949" b="1" spc="292" dirty="0">
                  <a:solidFill>
                    <a:schemeClr val="bg1"/>
                  </a:solidFill>
                  <a:latin typeface="Trebuchet MS" pitchFamily="34" charset="0"/>
                </a:rPr>
                <a:t>QUICK START (cont.)</a:t>
              </a:r>
            </a:p>
            <a:p>
              <a:pPr algn="ctr"/>
              <a:endParaRPr lang="en-US" sz="1754"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How to change the template color theme</a:t>
              </a:r>
            </a:p>
            <a:p>
              <a:pPr marL="0" marR="0" lvl="2" indent="0" algn="l" defTabSz="55687"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169" b="0" spc="0" baseline="0" dirty="0">
                  <a:solidFill>
                    <a:schemeClr val="bg1">
                      <a:lumMod val="75000"/>
                    </a:schemeClr>
                  </a:solidFill>
                  <a:latin typeface="Trebuchet MS" pitchFamily="34" charset="0"/>
                </a:rPr>
                <a:t>also create your own color theme.</a:t>
              </a:r>
            </a:p>
            <a:p>
              <a:pPr marL="0" marR="0" lvl="2"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r>
                <a:rPr lang="en-US" sz="1169"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Text</a:t>
              </a:r>
            </a:p>
            <a:p>
              <a:pPr marL="1590946" lvl="2" indent="0" algn="l" defTabSz="55687"/>
              <a:r>
                <a:rPr lang="en-US" sz="1169"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739736" lvl="2"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 </a:t>
              </a:r>
              <a:r>
                <a:rPr kumimoji="0" lang="en-US" sz="155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169" b="0" baseline="0" dirty="0">
                <a:solidFill>
                  <a:schemeClr val="bg1">
                    <a:lumMod val="75000"/>
                  </a:schemeClr>
                </a:solidFill>
                <a:latin typeface="Trebuchet MS" pitchFamily="34" charset="0"/>
              </a:endParaRPr>
            </a:p>
            <a:p>
              <a:pPr marL="739736" lvl="2"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Tables</a:t>
              </a:r>
            </a:p>
            <a:p>
              <a:pPr marL="843039" lvl="1" indent="0" algn="l" defTabSz="55687"/>
              <a:r>
                <a:rPr lang="en-US" sz="1169" b="0" baseline="0" dirty="0">
                  <a:solidFill>
                    <a:schemeClr val="bg1">
                      <a:lumMod val="75000"/>
                    </a:schemeClr>
                  </a:solidFill>
                  <a:latin typeface="Trebuchet MS" pitchFamily="34" charset="0"/>
                </a:rPr>
                <a:t>To add a table from scratch go to the INSERT menu and </a:t>
              </a:r>
              <a:br>
                <a:rPr lang="en-US" sz="1169" b="0" baseline="0" dirty="0">
                  <a:solidFill>
                    <a:schemeClr val="bg1">
                      <a:lumMod val="75000"/>
                    </a:schemeClr>
                  </a:solidFill>
                  <a:latin typeface="Trebuchet MS" pitchFamily="34" charset="0"/>
                </a:rPr>
              </a:br>
              <a:r>
                <a:rPr lang="en-US" sz="1169" b="0" baseline="0" dirty="0">
                  <a:solidFill>
                    <a:schemeClr val="bg1">
                      <a:lumMod val="75000"/>
                    </a:schemeClr>
                  </a:solidFill>
                  <a:latin typeface="Trebuchet MS" pitchFamily="34" charset="0"/>
                </a:rPr>
                <a:t>click on TABLE. A drop-down box will help you select rows and columns. </a:t>
              </a:r>
            </a:p>
            <a:p>
              <a:pPr marL="0" lvl="0" indent="0" algn="l" defTabSz="55687"/>
              <a:r>
                <a:rPr lang="en-US" sz="1169"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739736" rtl="0" eaLnBrk="1" fontAlgn="auto" latinLnBrk="0" hangingPunct="1">
                <a:lnSpc>
                  <a:spcPct val="100000"/>
                </a:lnSpc>
                <a:spcBef>
                  <a:spcPts val="0"/>
                </a:spcBef>
                <a:spcAft>
                  <a:spcPts val="0"/>
                </a:spcAft>
                <a:buClrTx/>
                <a:buSzTx/>
                <a:buFontTx/>
                <a:buNone/>
                <a:tabLst/>
                <a:defRPr/>
              </a:pPr>
              <a:endParaRPr kumimoji="0" lang="en-US" sz="155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599843"/>
              </a:xfrm>
              <a:prstGeom prst="rect">
                <a:avLst/>
              </a:prstGeom>
              <a:noFill/>
              <a:ln>
                <a:noFill/>
              </a:ln>
            </p:spPr>
            <p:txBody>
              <a:bodyPr wrap="square" rtlCol="0">
                <a:spAutoFit/>
              </a:bodyPr>
              <a:lstStyle/>
              <a:p>
                <a:r>
                  <a:rPr lang="en-US" sz="1169" dirty="0">
                    <a:solidFill>
                      <a:schemeClr val="tx2"/>
                    </a:solidFill>
                    <a:latin typeface="Trebuchet MS" pitchFamily="34" charset="0"/>
                  </a:rPr>
                  <a:t>Student</a:t>
                </a:r>
                <a:r>
                  <a:rPr lang="en-US" sz="1169" baseline="0" dirty="0">
                    <a:solidFill>
                      <a:schemeClr val="tx2"/>
                    </a:solidFill>
                    <a:latin typeface="Trebuchet MS" pitchFamily="34" charset="0"/>
                  </a:rPr>
                  <a:t> discounts are available on our </a:t>
                </a:r>
                <a:r>
                  <a:rPr lang="en-US" sz="1169" baseline="0" dirty="0" err="1">
                    <a:solidFill>
                      <a:schemeClr val="tx2"/>
                    </a:solidFill>
                    <a:latin typeface="Trebuchet MS" pitchFamily="34" charset="0"/>
                  </a:rPr>
                  <a:t>Facebook</a:t>
                </a:r>
                <a:r>
                  <a:rPr lang="en-US" sz="1169" baseline="0" dirty="0">
                    <a:solidFill>
                      <a:schemeClr val="tx2"/>
                    </a:solidFill>
                    <a:latin typeface="Trebuchet MS" pitchFamily="34" charset="0"/>
                  </a:rPr>
                  <a:t> page.</a:t>
                </a:r>
                <a:br>
                  <a:rPr lang="en-US" sz="1169" baseline="0" dirty="0">
                    <a:solidFill>
                      <a:schemeClr val="tx2"/>
                    </a:solidFill>
                    <a:latin typeface="Trebuchet MS" pitchFamily="34" charset="0"/>
                  </a:rPr>
                </a:br>
                <a:r>
                  <a:rPr lang="en-US" sz="1169" baseline="0" dirty="0">
                    <a:solidFill>
                      <a:schemeClr val="tx2"/>
                    </a:solidFill>
                    <a:latin typeface="Trebuchet MS" pitchFamily="34" charset="0"/>
                  </a:rPr>
                  <a:t>Go to </a:t>
                </a:r>
                <a:r>
                  <a:rPr lang="en-US" sz="1169" u="sng" baseline="0" dirty="0">
                    <a:solidFill>
                      <a:schemeClr val="tx2"/>
                    </a:solidFill>
                    <a:latin typeface="Trebuchet MS" pitchFamily="34" charset="0"/>
                  </a:rPr>
                  <a:t>PosterPresentations.com</a:t>
                </a:r>
                <a:r>
                  <a:rPr lang="en-US" sz="1169" baseline="0" dirty="0">
                    <a:solidFill>
                      <a:schemeClr val="tx2"/>
                    </a:solidFill>
                    <a:latin typeface="Trebuchet MS" pitchFamily="34" charset="0"/>
                  </a:rPr>
                  <a:t> and click on the FB icon. </a:t>
                </a:r>
                <a:endParaRPr lang="en-US" sz="1169" dirty="0">
                  <a:solidFill>
                    <a:schemeClr val="tx2"/>
                  </a:solidFill>
                  <a:latin typeface="Trebuchet MS" pitchFamily="34" charset="0"/>
                </a:endParaRPr>
              </a:p>
            </p:txBody>
          </p:sp>
        </p:grpSp>
        <p:sp>
          <p:nvSpPr>
            <p:cNvPr id="50" name="TextBox 49"/>
            <p:cNvSpPr txBox="1"/>
            <p:nvPr userDrawn="1"/>
          </p:nvSpPr>
          <p:spPr>
            <a:xfrm>
              <a:off x="44262807" y="31169781"/>
              <a:ext cx="6870216" cy="1128071"/>
            </a:xfrm>
            <a:prstGeom prst="rect">
              <a:avLst/>
            </a:prstGeom>
            <a:noFill/>
          </p:spPr>
          <p:txBody>
            <a:bodyPr wrap="square" lIns="65304" tIns="32651" rIns="65304" bIns="32651" rtlCol="0">
              <a:spAutoFit/>
            </a:bodyPr>
            <a:lstStyle/>
            <a:p>
              <a:pPr>
                <a:lnSpc>
                  <a:spcPts val="1267"/>
                </a:lnSpc>
              </a:pPr>
              <a:r>
                <a:rPr lang="en-US" sz="1364" dirty="0">
                  <a:solidFill>
                    <a:schemeClr val="bg1"/>
                  </a:solidFill>
                </a:rPr>
                <a:t>© 2015</a:t>
              </a:r>
              <a:r>
                <a:rPr lang="en-US" sz="1364" baseline="0" dirty="0">
                  <a:solidFill>
                    <a:schemeClr val="bg1"/>
                  </a:solidFill>
                </a:rPr>
                <a:t> </a:t>
              </a:r>
              <a:r>
                <a:rPr lang="en-US" sz="1364" dirty="0">
                  <a:solidFill>
                    <a:schemeClr val="bg1"/>
                  </a:solidFill>
                </a:rPr>
                <a:t>PosterPresentations.com</a:t>
              </a:r>
              <a:br>
                <a:rPr lang="en-US" sz="1364" dirty="0">
                  <a:solidFill>
                    <a:schemeClr val="bg1"/>
                  </a:solidFill>
                </a:rPr>
              </a:br>
              <a:r>
                <a:rPr lang="en-US" sz="1364" dirty="0">
                  <a:solidFill>
                    <a:schemeClr val="bg1"/>
                  </a:solidFill>
                </a:rPr>
                <a:t>    </a:t>
              </a:r>
              <a:r>
                <a:rPr lang="en-US" sz="1169" dirty="0">
                  <a:solidFill>
                    <a:schemeClr val="bg1"/>
                  </a:solidFill>
                </a:rPr>
                <a:t>2117 Fourth Street ,</a:t>
              </a:r>
              <a:r>
                <a:rPr lang="en-US" sz="1169" baseline="0" dirty="0">
                  <a:solidFill>
                    <a:schemeClr val="bg1"/>
                  </a:solidFill>
                </a:rPr>
                <a:t> Unit C        </a:t>
              </a:r>
            </a:p>
            <a:p>
              <a:pPr>
                <a:lnSpc>
                  <a:spcPts val="1267"/>
                </a:lnSpc>
              </a:pPr>
              <a:r>
                <a:rPr lang="en-US" sz="1169" baseline="0" dirty="0">
                  <a:solidFill>
                    <a:schemeClr val="bg1"/>
                  </a:solidFill>
                </a:rPr>
                <a:t>     Berkeley CA </a:t>
              </a:r>
              <a:r>
                <a:rPr lang="en-US" sz="974" baseline="0" dirty="0">
                  <a:solidFill>
                    <a:schemeClr val="bg1"/>
                  </a:solidFill>
                </a:rPr>
                <a:t>94710</a:t>
              </a:r>
              <a:br>
                <a:rPr lang="en-US" sz="1169" baseline="0" dirty="0">
                  <a:solidFill>
                    <a:schemeClr val="bg1"/>
                  </a:solidFill>
                </a:rPr>
              </a:br>
              <a:r>
                <a:rPr lang="en-US" sz="1169" baseline="0" dirty="0">
                  <a:solidFill>
                    <a:schemeClr val="bg1"/>
                  </a:solidFill>
                </a:rPr>
                <a:t>    </a:t>
              </a:r>
              <a:r>
                <a:rPr lang="en-US" sz="1169" b="1" baseline="0" dirty="0">
                  <a:solidFill>
                    <a:srgbClr val="FFFF00"/>
                  </a:solidFill>
                </a:rPr>
                <a:t>posterpresenter@gmail.com</a:t>
              </a:r>
              <a:endParaRPr lang="en-US" sz="1364" b="1" dirty="0">
                <a:solidFill>
                  <a:srgbClr val="FFFF00"/>
                </a:solidFill>
              </a:endParaRPr>
            </a:p>
          </p:txBody>
        </p:sp>
      </p:grpSp>
      <p:grpSp>
        <p:nvGrpSpPr>
          <p:cNvPr id="54" name="Group 53"/>
          <p:cNvGrpSpPr/>
          <p:nvPr userDrawn="1"/>
        </p:nvGrpSpPr>
        <p:grpSpPr>
          <a:xfrm>
            <a:off x="-7742895" y="-1"/>
            <a:ext cx="7600578" cy="21383626"/>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739736" rtl="0" eaLnBrk="1" fontAlgn="auto" latinLnBrk="0" hangingPunct="1">
                <a:lnSpc>
                  <a:spcPct val="100000"/>
                </a:lnSpc>
                <a:spcBef>
                  <a:spcPts val="0"/>
                </a:spcBef>
                <a:spcAft>
                  <a:spcPts val="0"/>
                </a:spcAft>
                <a:buClrTx/>
                <a:buSzTx/>
                <a:buFontTx/>
                <a:buNone/>
                <a:tabLst/>
                <a:defRPr/>
              </a:pPr>
              <a:r>
                <a:rPr lang="en-US" sz="1559" b="1" spc="0" dirty="0">
                  <a:solidFill>
                    <a:srgbClr val="FF0000"/>
                  </a:solidFill>
                  <a:latin typeface="Trebuchet MS" pitchFamily="34" charset="0"/>
                </a:rPr>
                <a:t>(—THIS SIDEBAR DOES NOT PRINT—)</a:t>
              </a:r>
              <a:endParaRPr lang="en-US" sz="1559" b="1" spc="292" dirty="0">
                <a:solidFill>
                  <a:schemeClr val="bg1"/>
                </a:solidFill>
                <a:latin typeface="Trebuchet MS" pitchFamily="34" charset="0"/>
              </a:endParaRPr>
            </a:p>
            <a:p>
              <a:pPr algn="ctr"/>
              <a:r>
                <a:rPr lang="en-US" sz="1949" b="1" spc="292" dirty="0">
                  <a:solidFill>
                    <a:schemeClr val="bg1"/>
                  </a:solidFill>
                  <a:latin typeface="Trebuchet MS" pitchFamily="34" charset="0"/>
                </a:rPr>
                <a:t>DESIGN</a:t>
              </a:r>
              <a:r>
                <a:rPr lang="en-US" sz="1949" b="1" spc="292" baseline="0" dirty="0">
                  <a:solidFill>
                    <a:schemeClr val="bg1"/>
                  </a:solidFill>
                  <a:latin typeface="Trebuchet MS" pitchFamily="34" charset="0"/>
                </a:rPr>
                <a:t> </a:t>
              </a:r>
              <a:r>
                <a:rPr lang="en-US" sz="1949" b="1" spc="292" dirty="0">
                  <a:solidFill>
                    <a:schemeClr val="bg1"/>
                  </a:solidFill>
                  <a:latin typeface="Trebuchet MS" pitchFamily="34" charset="0"/>
                </a:rPr>
                <a:t>GUIDE</a:t>
              </a:r>
            </a:p>
            <a:p>
              <a:pPr algn="ctr"/>
              <a:endParaRPr lang="en-US" sz="1364" b="1" dirty="0">
                <a:latin typeface="Trebuchet MS" pitchFamily="34" charset="0"/>
              </a:endParaRPr>
            </a:p>
            <a:p>
              <a:pPr defTabSz="1834619"/>
              <a:r>
                <a:rPr lang="en-US" sz="1364" i="0" dirty="0">
                  <a:latin typeface="Trebuchet MS" pitchFamily="34" charset="0"/>
                </a:rPr>
                <a:t>This PowerPoint</a:t>
              </a:r>
              <a:r>
                <a:rPr lang="en-US" sz="1364" i="0" baseline="0" dirty="0">
                  <a:latin typeface="Trebuchet MS" pitchFamily="34" charset="0"/>
                </a:rPr>
                <a:t> </a:t>
              </a:r>
              <a:r>
                <a:rPr lang="en-US" sz="1364" i="0" dirty="0">
                  <a:latin typeface="Trebuchet MS" pitchFamily="34" charset="0"/>
                </a:rPr>
                <a:t>2007 template produces</a:t>
              </a:r>
              <a:r>
                <a:rPr lang="en-US" sz="1364" i="0" baseline="0" dirty="0">
                  <a:latin typeface="Trebuchet MS" pitchFamily="34" charset="0"/>
                </a:rPr>
                <a:t> </a:t>
              </a:r>
              <a:r>
                <a:rPr lang="en-US" sz="1364" i="0" dirty="0">
                  <a:latin typeface="Trebuchet MS" pitchFamily="34" charset="0"/>
                </a:rPr>
                <a:t>a 36”x48” presentation poster. </a:t>
              </a:r>
              <a:r>
                <a:rPr lang="en-US" sz="1364" dirty="0">
                  <a:latin typeface="Trebuchet MS" pitchFamily="34" charset="0"/>
                </a:rPr>
                <a:t>You</a:t>
              </a:r>
              <a:r>
                <a:rPr lang="en-US" sz="1364" baseline="0" dirty="0">
                  <a:latin typeface="Trebuchet MS" pitchFamily="34" charset="0"/>
                </a:rPr>
                <a:t> can u</a:t>
              </a:r>
              <a:r>
                <a:rPr lang="en-US" sz="1364" dirty="0">
                  <a:latin typeface="Trebuchet MS" pitchFamily="34" charset="0"/>
                </a:rPr>
                <a:t>se</a:t>
              </a:r>
              <a:r>
                <a:rPr lang="en-US" sz="1364" baseline="0" dirty="0">
                  <a:latin typeface="Trebuchet MS" pitchFamily="34" charset="0"/>
                </a:rPr>
                <a:t> it to create your research poster and </a:t>
              </a:r>
              <a:r>
                <a:rPr lang="en-US" sz="1364" dirty="0">
                  <a:latin typeface="Trebuchet MS" pitchFamily="34" charset="0"/>
                </a:rPr>
                <a:t>save valuable time placing titles, subtitles,</a:t>
              </a:r>
              <a:r>
                <a:rPr lang="en-US" sz="1364" baseline="0" dirty="0">
                  <a:latin typeface="Trebuchet MS" pitchFamily="34" charset="0"/>
                </a:rPr>
                <a:t> text, and graphics</a:t>
              </a:r>
              <a:r>
                <a:rPr lang="en-US" sz="1364" dirty="0">
                  <a:latin typeface="Trebuchet MS" pitchFamily="34" charset="0"/>
                </a:rPr>
                <a:t>. </a:t>
              </a:r>
            </a:p>
            <a:p>
              <a:pPr defTabSz="1834619"/>
              <a:endParaRPr lang="en-US" sz="1364" dirty="0">
                <a:latin typeface="Trebuchet MS" pitchFamily="34" charset="0"/>
              </a:endParaRPr>
            </a:p>
            <a:p>
              <a:pPr defTabSz="2138427"/>
              <a:r>
                <a:rPr lang="en-US" sz="1364" dirty="0">
                  <a:latin typeface="Trebuchet MS" pitchFamily="34" charset="0"/>
                </a:rPr>
                <a:t>We provide a series of online tutorials that will guide you through the poster design process and answer your poster production questions. To view our template tutorials, go online to </a:t>
              </a:r>
              <a:r>
                <a:rPr lang="en-US" sz="1364" b="1" dirty="0">
                  <a:solidFill>
                    <a:srgbClr val="FFC000"/>
                  </a:solidFill>
                  <a:latin typeface="Trebuchet MS" pitchFamily="34" charset="0"/>
                </a:rPr>
                <a:t>PosterPresentations.com</a:t>
              </a:r>
              <a:r>
                <a:rPr lang="en-US" sz="1364" b="1" dirty="0">
                  <a:solidFill>
                    <a:schemeClr val="bg1"/>
                  </a:solidFill>
                  <a:latin typeface="Trebuchet MS" pitchFamily="34" charset="0"/>
                </a:rPr>
                <a:t> </a:t>
              </a:r>
              <a:r>
                <a:rPr lang="en-US" sz="1364" dirty="0">
                  <a:solidFill>
                    <a:schemeClr val="bg1"/>
                  </a:solidFill>
                  <a:latin typeface="Trebuchet MS" pitchFamily="34" charset="0"/>
                </a:rPr>
                <a:t>and click on HELP DESK.</a:t>
              </a:r>
            </a:p>
            <a:p>
              <a:pPr defTabSz="2138427"/>
              <a:endParaRPr lang="en-US" sz="1364" dirty="0">
                <a:latin typeface="Trebuchet MS" pitchFamily="34" charset="0"/>
              </a:endParaRPr>
            </a:p>
            <a:p>
              <a:pPr defTabSz="2138427"/>
              <a:r>
                <a:rPr lang="en-US" sz="1364" dirty="0">
                  <a:solidFill>
                    <a:schemeClr val="bg1"/>
                  </a:solidFill>
                  <a:latin typeface="Trebuchet MS" pitchFamily="34" charset="0"/>
                </a:rPr>
                <a:t>When</a:t>
              </a:r>
              <a:r>
                <a:rPr lang="en-US" sz="1364" baseline="0" dirty="0">
                  <a:solidFill>
                    <a:schemeClr val="bg1"/>
                  </a:solidFill>
                  <a:latin typeface="Trebuchet MS" pitchFamily="34" charset="0"/>
                </a:rPr>
                <a:t> you are ready to print your poster</a:t>
              </a:r>
              <a:r>
                <a:rPr lang="en-US" sz="1364" dirty="0">
                  <a:solidFill>
                    <a:schemeClr val="bg1"/>
                  </a:solidFill>
                  <a:latin typeface="Trebuchet MS" pitchFamily="34" charset="0"/>
                </a:rPr>
                <a:t>,</a:t>
              </a:r>
              <a:r>
                <a:rPr lang="en-US" sz="1364" baseline="0" dirty="0">
                  <a:solidFill>
                    <a:schemeClr val="bg1"/>
                  </a:solidFill>
                  <a:latin typeface="Trebuchet MS" pitchFamily="34" charset="0"/>
                </a:rPr>
                <a:t> go online to </a:t>
              </a:r>
              <a:r>
                <a:rPr lang="en-US" sz="1364" b="0" dirty="0">
                  <a:solidFill>
                    <a:schemeClr val="bg1"/>
                  </a:solidFill>
                  <a:latin typeface="Trebuchet MS" pitchFamily="34" charset="0"/>
                </a:rPr>
                <a:t>PosterPresentations.com</a:t>
              </a:r>
              <a:br>
                <a:rPr lang="en-US" sz="1364" dirty="0">
                  <a:solidFill>
                    <a:schemeClr val="bg1"/>
                  </a:solidFill>
                  <a:latin typeface="Trebuchet MS" pitchFamily="34" charset="0"/>
                </a:rPr>
              </a:br>
              <a:endParaRPr lang="en-US" sz="1364" dirty="0">
                <a:solidFill>
                  <a:schemeClr val="bg1"/>
                </a:solidFill>
                <a:latin typeface="Trebuchet MS" pitchFamily="34" charset="0"/>
              </a:endParaRPr>
            </a:p>
            <a:p>
              <a:pPr algn="l" defTabSz="1834619"/>
              <a:r>
                <a:rPr lang="en-US" sz="1364" b="0" dirty="0">
                  <a:solidFill>
                    <a:schemeClr val="bg1"/>
                  </a:solidFill>
                  <a:latin typeface="Trebuchet MS" pitchFamily="34" charset="0"/>
                </a:rPr>
                <a:t>Need</a:t>
              </a:r>
              <a:r>
                <a:rPr lang="en-US" sz="1364" b="0" baseline="0" dirty="0">
                  <a:solidFill>
                    <a:schemeClr val="bg1"/>
                  </a:solidFill>
                  <a:latin typeface="Trebuchet MS" pitchFamily="34" charset="0"/>
                </a:rPr>
                <a:t> assistance? Call us at </a:t>
              </a:r>
              <a:r>
                <a:rPr lang="en-US" sz="1364" b="0" dirty="0">
                  <a:solidFill>
                    <a:srgbClr val="FFC000"/>
                  </a:solidFill>
                  <a:latin typeface="Trebuchet MS" pitchFamily="34" charset="0"/>
                </a:rPr>
                <a:t>1.510.649.3001</a:t>
              </a:r>
            </a:p>
            <a:p>
              <a:pPr algn="l" defTabSz="1834619"/>
              <a:endParaRPr lang="en-US" sz="1754" b="1" dirty="0">
                <a:solidFill>
                  <a:srgbClr val="FFFF00"/>
                </a:solidFill>
                <a:latin typeface="Trebuchet MS" pitchFamily="34" charset="0"/>
              </a:endParaRPr>
            </a:p>
            <a:p>
              <a:pPr algn="ctr"/>
              <a:endParaRPr lang="en-US" sz="1169" b="1" dirty="0">
                <a:solidFill>
                  <a:schemeClr val="bg1"/>
                </a:solidFill>
                <a:latin typeface="Trebuchet MS" pitchFamily="34" charset="0"/>
              </a:endParaRPr>
            </a:p>
            <a:p>
              <a:pPr algn="ctr"/>
              <a:r>
                <a:rPr lang="en-US" sz="1949" b="1" spc="292" dirty="0">
                  <a:solidFill>
                    <a:schemeClr val="bg1"/>
                  </a:solidFill>
                  <a:latin typeface="Trebuchet MS" pitchFamily="34" charset="0"/>
                </a:rPr>
                <a:t>QUICK START</a:t>
              </a:r>
            </a:p>
            <a:p>
              <a:pPr algn="ctr"/>
              <a:endParaRPr lang="en-US" sz="1559"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Zoom in and out</a:t>
              </a:r>
            </a:p>
            <a:p>
              <a:pPr marL="921929" indent="-921929" algn="l" defTabSz="414558"/>
              <a:r>
                <a:rPr lang="en-US" sz="1169" b="0" baseline="0" dirty="0">
                  <a:solidFill>
                    <a:schemeClr val="bg1"/>
                  </a:solidFill>
                  <a:latin typeface="Trebuchet MS" pitchFamily="34" charset="0"/>
                </a:rPr>
                <a:t>	</a:t>
              </a:r>
              <a:r>
                <a:rPr lang="en-US" sz="1169" b="0" baseline="0" dirty="0">
                  <a:solidFill>
                    <a:schemeClr val="bg1">
                      <a:lumMod val="75000"/>
                    </a:schemeClr>
                  </a:solidFill>
                  <a:latin typeface="Trebuchet MS" pitchFamily="34" charset="0"/>
                </a:rPr>
                <a:t>As you work on your poster zoom in and out to the level that is more comfortable to you. </a:t>
              </a:r>
            </a:p>
            <a:p>
              <a:pPr marL="921929" indent="-921929" algn="l" defTabSz="414558"/>
              <a:r>
                <a:rPr lang="en-US" sz="1169" b="1" baseline="0" dirty="0">
                  <a:solidFill>
                    <a:schemeClr val="bg1">
                      <a:lumMod val="75000"/>
                    </a:schemeClr>
                  </a:solidFill>
                  <a:latin typeface="Trebuchet MS" pitchFamily="34" charset="0"/>
                </a:rPr>
                <a:t>	</a:t>
              </a:r>
              <a:r>
                <a:rPr lang="en-US" sz="1169" b="0" baseline="0" dirty="0">
                  <a:solidFill>
                    <a:schemeClr val="bg1">
                      <a:lumMod val="75000"/>
                    </a:schemeClr>
                  </a:solidFill>
                  <a:latin typeface="Trebuchet MS" pitchFamily="34" charset="0"/>
                </a:rPr>
                <a:t>Go to VIEW &gt; ZOOM.</a:t>
              </a:r>
            </a:p>
            <a:p>
              <a:pPr algn="l"/>
              <a:endParaRPr lang="en-US" sz="1364" b="0"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Title, Authors, and Affiliations</a:t>
              </a:r>
            </a:p>
            <a:p>
              <a:pPr algn="l"/>
              <a:r>
                <a:rPr lang="en-US" sz="1169" b="0" baseline="0" dirty="0">
                  <a:solidFill>
                    <a:schemeClr val="bg1">
                      <a:lumMod val="75000"/>
                    </a:schemeClr>
                  </a:solidFill>
                  <a:latin typeface="Trebuchet MS" pitchFamily="34" charset="0"/>
                </a:rPr>
                <a:t>Start designing your poster by adding the title, the names of the authors, and the affiliated institutions. </a:t>
              </a:r>
              <a:r>
                <a:rPr lang="en-US" sz="1169"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169" b="0" spc="0"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The font size of your title should be bigger than your name(s) and institution name(s).</a:t>
              </a:r>
            </a:p>
            <a:p>
              <a:pPr algn="l"/>
              <a:br>
                <a:rPr lang="en-US" sz="1364" b="1" baseline="0" dirty="0">
                  <a:solidFill>
                    <a:schemeClr val="bg1"/>
                  </a:solidFill>
                  <a:latin typeface="Trebuchet MS" pitchFamily="34" charset="0"/>
                </a:rPr>
              </a:br>
              <a:endParaRPr lang="en-US" sz="1364" b="1" dirty="0">
                <a:solidFill>
                  <a:schemeClr val="bg1"/>
                </a:solidFill>
                <a:latin typeface="Trebuchet MS" pitchFamily="34" charset="0"/>
              </a:endParaRPr>
            </a:p>
            <a:p>
              <a:pPr algn="ctr"/>
              <a:endParaRPr lang="en-US" sz="1364" b="1" dirty="0">
                <a:solidFill>
                  <a:srgbClr val="FFC000"/>
                </a:solidFill>
                <a:latin typeface="Trebuchet MS" pitchFamily="34" charset="0"/>
              </a:endParaRPr>
            </a:p>
            <a:p>
              <a:pPr algn="ctr"/>
              <a:endParaRPr lang="en-US" sz="1364" b="1" dirty="0">
                <a:solidFill>
                  <a:srgbClr val="FFC000"/>
                </a:solidFill>
                <a:latin typeface="Trebuchet MS" pitchFamily="34" charset="0"/>
              </a:endParaRPr>
            </a:p>
            <a:p>
              <a:pPr algn="ctr"/>
              <a:r>
                <a:rPr lang="en-US" sz="1559" b="1" dirty="0">
                  <a:solidFill>
                    <a:srgbClr val="FFC000"/>
                  </a:solidFill>
                  <a:latin typeface="Trebuchet MS" pitchFamily="34" charset="0"/>
                </a:rPr>
                <a:t>Adding Logos</a:t>
              </a:r>
              <a:r>
                <a:rPr lang="en-US" sz="1559" b="1" baseline="0" dirty="0">
                  <a:solidFill>
                    <a:srgbClr val="FFC000"/>
                  </a:solidFill>
                  <a:latin typeface="Trebuchet MS" pitchFamily="34" charset="0"/>
                </a:rPr>
                <a:t> / Seals</a:t>
              </a:r>
            </a:p>
            <a:p>
              <a:pPr algn="l"/>
              <a:r>
                <a:rPr lang="en-US" sz="1169"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169" b="0" spc="146"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spc="0"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See if your school’s logo is available on our free poster templates page.</a:t>
              </a:r>
            </a:p>
            <a:p>
              <a:pPr algn="l"/>
              <a:endParaRPr lang="en-US" sz="1169" b="0" baseline="0" dirty="0">
                <a:latin typeface="Trebuchet MS" pitchFamily="34" charset="0"/>
              </a:endParaRPr>
            </a:p>
            <a:p>
              <a:pPr algn="ctr"/>
              <a:r>
                <a:rPr lang="en-US" sz="1559" b="1" baseline="0" dirty="0">
                  <a:solidFill>
                    <a:srgbClr val="FFC000"/>
                  </a:solidFill>
                  <a:latin typeface="Trebuchet MS" pitchFamily="34" charset="0"/>
                </a:rPr>
                <a:t>Photographs / Graphics</a:t>
              </a:r>
            </a:p>
            <a:p>
              <a:pPr algn="l" defTabSz="476433"/>
              <a:r>
                <a:rPr lang="en-US" sz="1169"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169" b="0" spc="0" baseline="0" dirty="0">
                  <a:solidFill>
                    <a:schemeClr val="bg1">
                      <a:lumMod val="75000"/>
                    </a:schemeClr>
                  </a:solidFill>
                  <a:latin typeface="Trebuchet MS" pitchFamily="34" charset="0"/>
                </a:rPr>
                <a:t>disproportionally.</a:t>
              </a:r>
            </a:p>
            <a:p>
              <a:pPr algn="l" defTabSz="476433"/>
              <a:endParaRPr lang="en-US" sz="1169" b="0" baseline="0" dirty="0">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r>
                <a:rPr lang="en-US" sz="1559" b="1" baseline="0" dirty="0">
                  <a:solidFill>
                    <a:srgbClr val="FFC000"/>
                  </a:solidFill>
                  <a:latin typeface="Trebuchet MS" pitchFamily="34" charset="0"/>
                </a:rPr>
                <a:t>Image Quality Check</a:t>
              </a:r>
            </a:p>
            <a:p>
              <a:pPr lvl="0" algn="l" defTabSz="476433"/>
              <a:r>
                <a:rPr lang="en-US" sz="1169" b="0" baseline="0" dirty="0">
                  <a:solidFill>
                    <a:schemeClr val="bg1">
                      <a:lumMod val="75000"/>
                    </a:schemeClr>
                  </a:solidFill>
                  <a:latin typeface="Trebuchet MS" pitchFamily="34" charset="0"/>
                </a:rPr>
                <a:t>Zoom in and look at your images at 100% magnification. If they look good they will print well. </a:t>
              </a:r>
              <a:endParaRPr lang="en-US" sz="1364"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1"/>
              <a:ext cx="7531182" cy="2308031"/>
              <a:chOff x="-4470427" y="11016658"/>
              <a:chExt cx="3470785" cy="1060408"/>
            </a:xfrm>
          </p:grpSpPr>
          <p:grpSp>
            <p:nvGrpSpPr>
              <p:cNvPr id="65" name="Group 64"/>
              <p:cNvGrpSpPr/>
              <p:nvPr userDrawn="1"/>
            </p:nvGrpSpPr>
            <p:grpSpPr>
              <a:xfrm>
                <a:off x="-2783495" y="11060885"/>
                <a:ext cx="624431" cy="911073"/>
                <a:chOff x="-3958697" y="11117435"/>
                <a:chExt cx="779338" cy="1305562"/>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8819"/>
                </a:xfrm>
                <a:prstGeom prst="rect">
                  <a:avLst/>
                </a:prstGeom>
                <a:solidFill>
                  <a:schemeClr val="accent1"/>
                </a:solidFill>
                <a:ln>
                  <a:noFill/>
                </a:ln>
              </p:spPr>
              <p:txBody>
                <a:bodyPr wrap="square" lIns="91440" tIns="91440" rIns="91440" bIns="91440" rtlCol="0">
                  <a:spAutoFit/>
                </a:bodyPr>
                <a:lstStyle/>
                <a:p>
                  <a:pPr algn="ctr"/>
                  <a:r>
                    <a:rPr lang="en-US" sz="780" b="1" dirty="0">
                      <a:solidFill>
                        <a:schemeClr val="tx1"/>
                      </a:solidFill>
                    </a:rPr>
                    <a:t>ORIGINAL</a:t>
                  </a:r>
                </a:p>
              </p:txBody>
            </p:sp>
          </p:grpSp>
          <p:grpSp>
            <p:nvGrpSpPr>
              <p:cNvPr id="66" name="Group 65"/>
              <p:cNvGrpSpPr/>
              <p:nvPr userDrawn="1"/>
            </p:nvGrpSpPr>
            <p:grpSpPr>
              <a:xfrm>
                <a:off x="-2033159" y="11060891"/>
                <a:ext cx="1033517" cy="914555"/>
                <a:chOff x="-2921738" y="11200127"/>
                <a:chExt cx="1420279" cy="1256798"/>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81507"/>
                </a:xfrm>
                <a:prstGeom prst="rect">
                  <a:avLst/>
                </a:prstGeom>
                <a:solidFill>
                  <a:srgbClr val="FF0000"/>
                </a:solidFill>
              </p:spPr>
              <p:txBody>
                <a:bodyPr wrap="square" lIns="457200" tIns="91440" rIns="457200" bIns="91440" rtlCol="0">
                  <a:spAutoFit/>
                </a:bodyPr>
                <a:lstStyle/>
                <a:p>
                  <a:pPr algn="ctr"/>
                  <a:r>
                    <a:rPr lang="en-US" sz="682" b="1" dirty="0">
                      <a:solidFill>
                        <a:schemeClr val="bg1"/>
                      </a:solidFill>
                    </a:rPr>
                    <a:t>DISTORTED</a:t>
                  </a:r>
                  <a:endParaRPr lang="en-US" sz="341"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11421"/>
              </a:xfrm>
              <a:prstGeom prst="rect">
                <a:avLst/>
              </a:prstGeom>
              <a:noFill/>
            </p:spPr>
            <p:txBody>
              <a:bodyPr wrap="square" lIns="457200" tIns="457200" rIns="457200" bIns="0" rtlCol="0">
                <a:spAutoFit/>
              </a:bodyPr>
              <a:lstStyle/>
              <a:p>
                <a:pPr algn="ctr"/>
                <a:r>
                  <a:rPr lang="en-US" sz="780" dirty="0">
                    <a:solidFill>
                      <a:schemeClr val="bg1"/>
                    </a:solidFill>
                  </a:rPr>
                  <a:t>Corner</a:t>
                </a:r>
                <a:r>
                  <a:rPr lang="en-US" sz="780" baseline="0" dirty="0">
                    <a:solidFill>
                      <a:schemeClr val="bg1"/>
                    </a:solidFill>
                  </a:rPr>
                  <a:t> handles</a:t>
                </a:r>
                <a:endParaRPr lang="en-US" sz="780" dirty="0">
                  <a:solidFill>
                    <a:schemeClr val="bg1"/>
                  </a:solidFill>
                </a:endParaRPr>
              </a:p>
            </p:txBody>
          </p:sp>
        </p:grpSp>
        <p:grpSp>
          <p:nvGrpSpPr>
            <p:cNvPr id="60" name="Group 59"/>
            <p:cNvGrpSpPr/>
            <p:nvPr userDrawn="1"/>
          </p:nvGrpSpPr>
          <p:grpSpPr>
            <a:xfrm>
              <a:off x="-10383454" y="27751410"/>
              <a:ext cx="9292334" cy="2453251"/>
              <a:chOff x="-4747927" y="12734136"/>
              <a:chExt cx="4282421"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21994"/>
                <a:ext cx="1117601" cy="141886"/>
              </a:xfrm>
              <a:prstGeom prst="rect">
                <a:avLst/>
              </a:prstGeom>
              <a:noFill/>
            </p:spPr>
            <p:txBody>
              <a:bodyPr wrap="square" lIns="91440" tIns="91440" rIns="91440" bIns="0" rtlCol="0">
                <a:spAutoFit/>
              </a:bodyPr>
              <a:lstStyle/>
              <a:p>
                <a:pPr algn="ctr"/>
                <a:r>
                  <a:rPr lang="en-US" sz="780" dirty="0">
                    <a:solidFill>
                      <a:srgbClr val="92D050"/>
                    </a:solidFill>
                  </a:rPr>
                  <a:t>Good</a:t>
                </a:r>
                <a:r>
                  <a:rPr lang="en-US" sz="780" baseline="0" dirty="0">
                    <a:solidFill>
                      <a:srgbClr val="92D050"/>
                    </a:solidFill>
                  </a:rPr>
                  <a:t> </a:t>
                </a:r>
                <a:r>
                  <a:rPr lang="en-US" sz="780" baseline="0" dirty="0">
                    <a:solidFill>
                      <a:schemeClr val="bg1"/>
                    </a:solidFill>
                  </a:rPr>
                  <a:t>printing quality</a:t>
                </a:r>
                <a:endParaRPr lang="en-US" sz="780" dirty="0">
                  <a:solidFill>
                    <a:schemeClr val="bg1"/>
                  </a:solidFill>
                </a:endParaRPr>
              </a:p>
            </p:txBody>
          </p:sp>
          <p:sp>
            <p:nvSpPr>
              <p:cNvPr id="64" name="TextBox 63"/>
              <p:cNvSpPr txBox="1"/>
              <p:nvPr userDrawn="1"/>
            </p:nvSpPr>
            <p:spPr>
              <a:xfrm rot="16200000">
                <a:off x="-1095250" y="13231521"/>
                <a:ext cx="1117601" cy="141886"/>
              </a:xfrm>
              <a:prstGeom prst="rect">
                <a:avLst/>
              </a:prstGeom>
              <a:noFill/>
            </p:spPr>
            <p:txBody>
              <a:bodyPr wrap="square" lIns="91440" tIns="91440" rIns="91440" bIns="0" rtlCol="0">
                <a:spAutoFit/>
              </a:bodyPr>
              <a:lstStyle/>
              <a:p>
                <a:pPr algn="ctr"/>
                <a:r>
                  <a:rPr lang="en-US" sz="780" dirty="0">
                    <a:solidFill>
                      <a:srgbClr val="FF0000"/>
                    </a:solidFill>
                  </a:rPr>
                  <a:t>Bad </a:t>
                </a:r>
                <a:r>
                  <a:rPr lang="en-US" sz="780" dirty="0">
                    <a:solidFill>
                      <a:schemeClr val="bg1"/>
                    </a:solidFill>
                  </a:rPr>
                  <a:t>printing quality</a:t>
                </a:r>
              </a:p>
            </p:txBody>
          </p:sp>
        </p:grpSp>
      </p:grpSp>
      <p:sp>
        <p:nvSpPr>
          <p:cNvPr id="40" name="Text Box 14"/>
          <p:cNvSpPr txBox="1">
            <a:spLocks noChangeArrowheads="1"/>
          </p:cNvSpPr>
          <p:nvPr userDrawn="1"/>
        </p:nvSpPr>
        <p:spPr bwMode="auto">
          <a:xfrm>
            <a:off x="1081094" y="20992133"/>
            <a:ext cx="1734518" cy="166396"/>
          </a:xfrm>
          <a:prstGeom prst="rect">
            <a:avLst/>
          </a:prstGeom>
          <a:noFill/>
          <a:ln w="9525">
            <a:noFill/>
            <a:miter lim="800000"/>
            <a:headEnd/>
            <a:tailEnd/>
          </a:ln>
          <a:effectLst/>
        </p:spPr>
        <p:txBody>
          <a:bodyPr lIns="44463" tIns="22227" rIns="44463" bIns="22227">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138272" rtl="0" eaLnBrk="1" latinLnBrk="0" hangingPunct="1">
        <a:spcBef>
          <a:spcPct val="0"/>
        </a:spcBef>
        <a:buNone/>
        <a:defRPr sz="4287" kern="1200">
          <a:solidFill>
            <a:schemeClr val="bg1"/>
          </a:solidFill>
          <a:latin typeface="Trebuchet MS" pitchFamily="34" charset="0"/>
          <a:ea typeface="+mj-ea"/>
          <a:cs typeface="+mj-cs"/>
        </a:defRPr>
      </a:lvl1pPr>
    </p:titleStyle>
    <p:bodyStyle>
      <a:lvl1pPr marL="801852" indent="-801852" algn="l" defTabSz="2138272" rtl="0" eaLnBrk="1" latinLnBrk="0" hangingPunct="1">
        <a:spcBef>
          <a:spcPct val="20000"/>
        </a:spcBef>
        <a:buFont typeface="Arial" pitchFamily="34" charset="0"/>
        <a:buChar char="•"/>
        <a:defRPr sz="7503" kern="1200">
          <a:solidFill>
            <a:schemeClr val="tx1"/>
          </a:solidFill>
          <a:latin typeface="+mn-lt"/>
          <a:ea typeface="+mn-ea"/>
          <a:cs typeface="+mn-cs"/>
        </a:defRPr>
      </a:lvl1pPr>
      <a:lvl2pPr marL="1737346" indent="-668210" algn="l" defTabSz="2138272" rtl="0" eaLnBrk="1" latinLnBrk="0" hangingPunct="1">
        <a:spcBef>
          <a:spcPct val="20000"/>
        </a:spcBef>
        <a:buFont typeface="Arial" pitchFamily="34" charset="0"/>
        <a:buChar char="–"/>
        <a:defRPr sz="6577" kern="1200">
          <a:solidFill>
            <a:schemeClr val="tx1"/>
          </a:solidFill>
          <a:latin typeface="+mn-lt"/>
          <a:ea typeface="+mn-ea"/>
          <a:cs typeface="+mn-cs"/>
        </a:defRPr>
      </a:lvl2pPr>
      <a:lvl3pPr marL="2672841" indent="-534569" algn="l" defTabSz="2138272" rtl="0" eaLnBrk="1" latinLnBrk="0" hangingPunct="1">
        <a:spcBef>
          <a:spcPct val="20000"/>
        </a:spcBef>
        <a:buFont typeface="Arial" pitchFamily="34" charset="0"/>
        <a:buChar char="•"/>
        <a:defRPr sz="5652" kern="1200">
          <a:solidFill>
            <a:schemeClr val="tx1"/>
          </a:solidFill>
          <a:latin typeface="+mn-lt"/>
          <a:ea typeface="+mn-ea"/>
          <a:cs typeface="+mn-cs"/>
        </a:defRPr>
      </a:lvl3pPr>
      <a:lvl4pPr marL="374197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4pPr>
      <a:lvl5pPr marL="4811113"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5pPr>
      <a:lvl6pPr marL="5880249"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6pPr>
      <a:lvl7pPr marL="6949385"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7pPr>
      <a:lvl8pPr marL="8018521"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8pPr>
      <a:lvl9pPr marL="908765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9pPr>
    </p:bodyStyle>
    <p:otherStyle>
      <a:defPPr>
        <a:defRPr lang="en-US"/>
      </a:defPPr>
      <a:lvl1pPr marL="0" algn="l" defTabSz="2138272" rtl="0" eaLnBrk="1" latinLnBrk="0" hangingPunct="1">
        <a:defRPr sz="4190" kern="1200">
          <a:solidFill>
            <a:schemeClr val="tx1"/>
          </a:solidFill>
          <a:latin typeface="+mn-lt"/>
          <a:ea typeface="+mn-ea"/>
          <a:cs typeface="+mn-cs"/>
        </a:defRPr>
      </a:lvl1pPr>
      <a:lvl2pPr marL="1069137" algn="l" defTabSz="2138272" rtl="0" eaLnBrk="1" latinLnBrk="0" hangingPunct="1">
        <a:defRPr sz="4190" kern="1200">
          <a:solidFill>
            <a:schemeClr val="tx1"/>
          </a:solidFill>
          <a:latin typeface="+mn-lt"/>
          <a:ea typeface="+mn-ea"/>
          <a:cs typeface="+mn-cs"/>
        </a:defRPr>
      </a:lvl2pPr>
      <a:lvl3pPr marL="2138272" algn="l" defTabSz="2138272" rtl="0" eaLnBrk="1" latinLnBrk="0" hangingPunct="1">
        <a:defRPr sz="4190" kern="1200">
          <a:solidFill>
            <a:schemeClr val="tx1"/>
          </a:solidFill>
          <a:latin typeface="+mn-lt"/>
          <a:ea typeface="+mn-ea"/>
          <a:cs typeface="+mn-cs"/>
        </a:defRPr>
      </a:lvl3pPr>
      <a:lvl4pPr marL="3207409" algn="l" defTabSz="2138272" rtl="0" eaLnBrk="1" latinLnBrk="0" hangingPunct="1">
        <a:defRPr sz="4190" kern="1200">
          <a:solidFill>
            <a:schemeClr val="tx1"/>
          </a:solidFill>
          <a:latin typeface="+mn-lt"/>
          <a:ea typeface="+mn-ea"/>
          <a:cs typeface="+mn-cs"/>
        </a:defRPr>
      </a:lvl4pPr>
      <a:lvl5pPr marL="4276545" algn="l" defTabSz="2138272" rtl="0" eaLnBrk="1" latinLnBrk="0" hangingPunct="1">
        <a:defRPr sz="4190" kern="1200">
          <a:solidFill>
            <a:schemeClr val="tx1"/>
          </a:solidFill>
          <a:latin typeface="+mn-lt"/>
          <a:ea typeface="+mn-ea"/>
          <a:cs typeface="+mn-cs"/>
        </a:defRPr>
      </a:lvl5pPr>
      <a:lvl6pPr marL="5345681" algn="l" defTabSz="2138272" rtl="0" eaLnBrk="1" latinLnBrk="0" hangingPunct="1">
        <a:defRPr sz="4190" kern="1200">
          <a:solidFill>
            <a:schemeClr val="tx1"/>
          </a:solidFill>
          <a:latin typeface="+mn-lt"/>
          <a:ea typeface="+mn-ea"/>
          <a:cs typeface="+mn-cs"/>
        </a:defRPr>
      </a:lvl6pPr>
      <a:lvl7pPr marL="6414818" algn="l" defTabSz="2138272" rtl="0" eaLnBrk="1" latinLnBrk="0" hangingPunct="1">
        <a:defRPr sz="4190" kern="1200">
          <a:solidFill>
            <a:schemeClr val="tx1"/>
          </a:solidFill>
          <a:latin typeface="+mn-lt"/>
          <a:ea typeface="+mn-ea"/>
          <a:cs typeface="+mn-cs"/>
        </a:defRPr>
      </a:lvl7pPr>
      <a:lvl8pPr marL="7483953" algn="l" defTabSz="2138272" rtl="0" eaLnBrk="1" latinLnBrk="0" hangingPunct="1">
        <a:defRPr sz="4190" kern="1200">
          <a:solidFill>
            <a:schemeClr val="tx1"/>
          </a:solidFill>
          <a:latin typeface="+mn-lt"/>
          <a:ea typeface="+mn-ea"/>
          <a:cs typeface="+mn-cs"/>
        </a:defRPr>
      </a:lvl8pPr>
      <a:lvl9pPr marL="8553090" algn="l" defTabSz="2138272" rtl="0" eaLnBrk="1" latinLnBrk="0" hangingPunct="1">
        <a:defRPr sz="41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30275213" cy="3118445"/>
          </a:xfrm>
          <a:prstGeom prst="rect">
            <a:avLst/>
          </a:prstGeom>
          <a:solidFill>
            <a:schemeClr val="accent5">
              <a:lumMod val="75000"/>
            </a:schemeClr>
          </a:solidFill>
          <a:ln w="9525">
            <a:solidFill>
              <a:schemeClr val="tx1"/>
            </a:solidFill>
            <a:miter lim="800000"/>
            <a:headEnd/>
            <a:tailEnd/>
          </a:ln>
          <a:effectLst/>
        </p:spPr>
        <p:txBody>
          <a:bodyPr wrap="none" lIns="44547" tIns="22273" rIns="44547" bIns="22273" anchor="ctr"/>
          <a:lstStyle/>
          <a:p>
            <a:pPr>
              <a:defRPr/>
            </a:pPr>
            <a:endParaRPr lang="en-US" sz="2818" dirty="0"/>
          </a:p>
        </p:txBody>
      </p:sp>
      <p:sp>
        <p:nvSpPr>
          <p:cNvPr id="9" name="Rectangle 9"/>
          <p:cNvSpPr>
            <a:spLocks noChangeArrowheads="1"/>
          </p:cNvSpPr>
          <p:nvPr/>
        </p:nvSpPr>
        <p:spPr bwMode="auto">
          <a:xfrm>
            <a:off x="1" y="3121540"/>
            <a:ext cx="30275213" cy="98998"/>
          </a:xfrm>
          <a:prstGeom prst="rect">
            <a:avLst/>
          </a:prstGeom>
          <a:solidFill>
            <a:schemeClr val="accent5">
              <a:lumMod val="50000"/>
            </a:schemeClr>
          </a:solidFill>
          <a:ln w="152400">
            <a:noFill/>
            <a:miter lim="800000"/>
            <a:headEnd/>
            <a:tailEnd/>
          </a:ln>
          <a:effectLst/>
        </p:spPr>
        <p:txBody>
          <a:bodyPr wrap="none" lIns="44547" tIns="22273" rIns="44547" bIns="22273" anchor="ctr"/>
          <a:lstStyle/>
          <a:p>
            <a:pPr>
              <a:defRPr/>
            </a:pPr>
            <a:endParaRPr lang="en-US" sz="2818" dirty="0"/>
          </a:p>
        </p:txBody>
      </p:sp>
      <p:sp>
        <p:nvSpPr>
          <p:cNvPr id="21" name="Rounded Rectangle 20"/>
          <p:cNvSpPr/>
          <p:nvPr userDrawn="1"/>
        </p:nvSpPr>
        <p:spPr>
          <a:xfrm>
            <a:off x="636209" y="3415440"/>
            <a:ext cx="6932595" cy="1736800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2" name="Rounded Rectangle 21"/>
          <p:cNvSpPr/>
          <p:nvPr userDrawn="1"/>
        </p:nvSpPr>
        <p:spPr>
          <a:xfrm>
            <a:off x="22706411" y="3415440"/>
            <a:ext cx="6932595" cy="1736800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sp>
        <p:nvSpPr>
          <p:cNvPr id="23" name="Rounded Rectangle 22"/>
          <p:cNvSpPr/>
          <p:nvPr userDrawn="1"/>
        </p:nvSpPr>
        <p:spPr>
          <a:xfrm>
            <a:off x="7989840" y="3421628"/>
            <a:ext cx="14295534" cy="1736800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grpSp>
        <p:nvGrpSpPr>
          <p:cNvPr id="43" name="Group 42"/>
          <p:cNvGrpSpPr/>
          <p:nvPr userDrawn="1"/>
        </p:nvGrpSpPr>
        <p:grpSpPr>
          <a:xfrm>
            <a:off x="30459135" y="-35769"/>
            <a:ext cx="7630428" cy="2141939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1949" b="1" spc="292" dirty="0">
                  <a:solidFill>
                    <a:schemeClr val="bg1"/>
                  </a:solidFill>
                  <a:latin typeface="Trebuchet MS" pitchFamily="34" charset="0"/>
                </a:rPr>
                <a:t>QUICK START (cont.)</a:t>
              </a:r>
            </a:p>
            <a:p>
              <a:pPr algn="ctr"/>
              <a:endParaRPr lang="en-US" sz="1754"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How to change the template color theme</a:t>
              </a:r>
            </a:p>
            <a:p>
              <a:pPr marL="0" marR="0" lvl="2" indent="0" algn="l" defTabSz="55687"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169" b="0" spc="0" baseline="0" dirty="0">
                  <a:solidFill>
                    <a:schemeClr val="bg1">
                      <a:lumMod val="75000"/>
                    </a:schemeClr>
                  </a:solidFill>
                  <a:latin typeface="Trebuchet MS" pitchFamily="34" charset="0"/>
                </a:rPr>
                <a:t>also create your own color theme.</a:t>
              </a:r>
            </a:p>
            <a:p>
              <a:pPr marL="0" marR="0" lvl="2"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endParaRPr lang="en-US" sz="1169" b="0" baseline="0" dirty="0">
                <a:solidFill>
                  <a:schemeClr val="bg1">
                    <a:lumMod val="75000"/>
                  </a:schemeClr>
                </a:solidFill>
                <a:latin typeface="Trebuchet MS" pitchFamily="34" charset="0"/>
              </a:endParaRPr>
            </a:p>
            <a:p>
              <a:pPr marL="0" indent="0" algn="l" defTabSz="55687"/>
              <a:r>
                <a:rPr lang="en-US" sz="1169"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Text</a:t>
              </a:r>
            </a:p>
            <a:p>
              <a:pPr marL="1590946" lvl="2" indent="0" algn="l" defTabSz="55687"/>
              <a:r>
                <a:rPr lang="en-US" sz="1169"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739736" lvl="2"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lang="en-US" sz="1169" b="0" baseline="0" dirty="0">
                  <a:solidFill>
                    <a:schemeClr val="bg1">
                      <a:lumMod val="75000"/>
                    </a:schemeClr>
                  </a:solidFill>
                  <a:latin typeface="Trebuchet MS" pitchFamily="34" charset="0"/>
                </a:rPr>
                <a:t> </a:t>
              </a:r>
              <a:r>
                <a:rPr kumimoji="0" lang="en-US" sz="155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169" b="0" baseline="0" dirty="0">
                <a:solidFill>
                  <a:schemeClr val="bg1">
                    <a:lumMod val="75000"/>
                  </a:schemeClr>
                </a:solidFill>
                <a:latin typeface="Trebuchet MS" pitchFamily="34" charset="0"/>
              </a:endParaRPr>
            </a:p>
            <a:p>
              <a:pPr marL="739736" lvl="2" indent="0" algn="l" defTabSz="55687"/>
              <a:endParaRPr lang="en-US" sz="1169" b="0" baseline="0" dirty="0">
                <a:solidFill>
                  <a:schemeClr val="bg1">
                    <a:lumMod val="75000"/>
                  </a:schemeClr>
                </a:solidFill>
                <a:latin typeface="Trebuchet MS" pitchFamily="34" charset="0"/>
              </a:endParaRPr>
            </a:p>
            <a:p>
              <a:pPr algn="ctr"/>
              <a:r>
                <a:rPr lang="en-US" sz="1559" b="1" baseline="0" dirty="0">
                  <a:solidFill>
                    <a:srgbClr val="FFC000"/>
                  </a:solidFill>
                  <a:latin typeface="Trebuchet MS" pitchFamily="34" charset="0"/>
                </a:rPr>
                <a:t>How to add Tables</a:t>
              </a:r>
            </a:p>
            <a:p>
              <a:pPr marL="843039" lvl="1" indent="0" algn="l" defTabSz="55687"/>
              <a:r>
                <a:rPr lang="en-US" sz="1169" b="0" baseline="0" dirty="0">
                  <a:solidFill>
                    <a:schemeClr val="bg1">
                      <a:lumMod val="75000"/>
                    </a:schemeClr>
                  </a:solidFill>
                  <a:latin typeface="Trebuchet MS" pitchFamily="34" charset="0"/>
                </a:rPr>
                <a:t>To add a table from scratch go to the INSERT menu and </a:t>
              </a:r>
              <a:br>
                <a:rPr lang="en-US" sz="1169" b="0" baseline="0" dirty="0">
                  <a:solidFill>
                    <a:schemeClr val="bg1">
                      <a:lumMod val="75000"/>
                    </a:schemeClr>
                  </a:solidFill>
                  <a:latin typeface="Trebuchet MS" pitchFamily="34" charset="0"/>
                </a:rPr>
              </a:br>
              <a:r>
                <a:rPr lang="en-US" sz="1169" b="0" baseline="0" dirty="0">
                  <a:solidFill>
                    <a:schemeClr val="bg1">
                      <a:lumMod val="75000"/>
                    </a:schemeClr>
                  </a:solidFill>
                  <a:latin typeface="Trebuchet MS" pitchFamily="34" charset="0"/>
                </a:rPr>
                <a:t>click on TABLE. A drop-down box will help you select rows and columns. </a:t>
              </a:r>
            </a:p>
            <a:p>
              <a:pPr marL="0" lvl="0" indent="0" algn="l" defTabSz="55687"/>
              <a:r>
                <a:rPr lang="en-US" sz="1169"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55687"/>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739736" rtl="0" eaLnBrk="1" fontAlgn="auto" latinLnBrk="0" hangingPunct="1">
                <a:lnSpc>
                  <a:spcPct val="100000"/>
                </a:lnSpc>
                <a:spcBef>
                  <a:spcPts val="0"/>
                </a:spcBef>
                <a:spcAft>
                  <a:spcPts val="0"/>
                </a:spcAft>
                <a:buClrTx/>
                <a:buSzTx/>
                <a:buFontTx/>
                <a:buNone/>
                <a:tabLst/>
                <a:defRPr/>
              </a:pPr>
              <a:endParaRPr kumimoji="0" lang="en-US" sz="155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169"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55687" rtl="0" eaLnBrk="1" fontAlgn="auto" latinLnBrk="0" hangingPunct="1">
                <a:lnSpc>
                  <a:spcPct val="100000"/>
                </a:lnSpc>
                <a:spcBef>
                  <a:spcPts val="0"/>
                </a:spcBef>
                <a:spcAft>
                  <a:spcPts val="0"/>
                </a:spcAft>
                <a:buClrTx/>
                <a:buSzTx/>
                <a:buFontTx/>
                <a:buNone/>
                <a:tabLst/>
                <a:defRPr/>
              </a:pPr>
              <a:endParaRPr lang="en-US" sz="1169" b="0" baseline="0" dirty="0">
                <a:solidFill>
                  <a:schemeClr val="bg1">
                    <a:lumMod val="75000"/>
                  </a:schemeClr>
                </a:solidFill>
                <a:latin typeface="Trebuchet MS" pitchFamily="34" charset="0"/>
              </a:endParaRPr>
            </a:p>
            <a:p>
              <a:pPr marL="0" marR="0" lvl="0" indent="0" algn="ctr" defTabSz="739736" rtl="0" eaLnBrk="1" fontAlgn="auto" latinLnBrk="0" hangingPunct="1">
                <a:lnSpc>
                  <a:spcPct val="100000"/>
                </a:lnSpc>
                <a:spcBef>
                  <a:spcPts val="0"/>
                </a:spcBef>
                <a:spcAft>
                  <a:spcPts val="0"/>
                </a:spcAft>
                <a:buClrTx/>
                <a:buSzTx/>
                <a:buFontTx/>
                <a:buNone/>
                <a:tabLst/>
                <a:defRPr/>
              </a:pPr>
              <a:r>
                <a:rPr kumimoji="0" lang="en-US" sz="155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55687" rtl="0" eaLnBrk="1" fontAlgn="auto" latinLnBrk="0" hangingPunct="1">
                <a:lnSpc>
                  <a:spcPct val="100000"/>
                </a:lnSpc>
                <a:spcBef>
                  <a:spcPts val="0"/>
                </a:spcBef>
                <a:spcAft>
                  <a:spcPts val="0"/>
                </a:spcAft>
                <a:buClrTx/>
                <a:buSzTx/>
                <a:buFontTx/>
                <a:buNone/>
                <a:tabLst/>
                <a:defRPr/>
              </a:pPr>
              <a:r>
                <a:rPr kumimoji="0" lang="en-US" sz="1169"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55687"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18"/>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599843"/>
              </a:xfrm>
              <a:prstGeom prst="rect">
                <a:avLst/>
              </a:prstGeom>
              <a:noFill/>
              <a:ln>
                <a:noFill/>
              </a:ln>
            </p:spPr>
            <p:txBody>
              <a:bodyPr wrap="square" rtlCol="0">
                <a:spAutoFit/>
              </a:bodyPr>
              <a:lstStyle/>
              <a:p>
                <a:r>
                  <a:rPr lang="en-US" sz="1169" dirty="0">
                    <a:solidFill>
                      <a:schemeClr val="tx2"/>
                    </a:solidFill>
                    <a:latin typeface="Trebuchet MS" pitchFamily="34" charset="0"/>
                  </a:rPr>
                  <a:t>Student</a:t>
                </a:r>
                <a:r>
                  <a:rPr lang="en-US" sz="1169" baseline="0" dirty="0">
                    <a:solidFill>
                      <a:schemeClr val="tx2"/>
                    </a:solidFill>
                    <a:latin typeface="Trebuchet MS" pitchFamily="34" charset="0"/>
                  </a:rPr>
                  <a:t> discounts are available on our </a:t>
                </a:r>
                <a:r>
                  <a:rPr lang="en-US" sz="1169" baseline="0" dirty="0" err="1">
                    <a:solidFill>
                      <a:schemeClr val="tx2"/>
                    </a:solidFill>
                    <a:latin typeface="Trebuchet MS" pitchFamily="34" charset="0"/>
                  </a:rPr>
                  <a:t>Facebook</a:t>
                </a:r>
                <a:r>
                  <a:rPr lang="en-US" sz="1169" baseline="0" dirty="0">
                    <a:solidFill>
                      <a:schemeClr val="tx2"/>
                    </a:solidFill>
                    <a:latin typeface="Trebuchet MS" pitchFamily="34" charset="0"/>
                  </a:rPr>
                  <a:t> page.</a:t>
                </a:r>
                <a:br>
                  <a:rPr lang="en-US" sz="1169" baseline="0" dirty="0">
                    <a:solidFill>
                      <a:schemeClr val="tx2"/>
                    </a:solidFill>
                    <a:latin typeface="Trebuchet MS" pitchFamily="34" charset="0"/>
                  </a:rPr>
                </a:br>
                <a:r>
                  <a:rPr lang="en-US" sz="1169" baseline="0" dirty="0">
                    <a:solidFill>
                      <a:schemeClr val="tx2"/>
                    </a:solidFill>
                    <a:latin typeface="Trebuchet MS" pitchFamily="34" charset="0"/>
                  </a:rPr>
                  <a:t>Go to </a:t>
                </a:r>
                <a:r>
                  <a:rPr lang="en-US" sz="1169" u="sng" baseline="0" dirty="0">
                    <a:solidFill>
                      <a:schemeClr val="tx2"/>
                    </a:solidFill>
                    <a:latin typeface="Trebuchet MS" pitchFamily="34" charset="0"/>
                  </a:rPr>
                  <a:t>PosterPresentations.com</a:t>
                </a:r>
                <a:r>
                  <a:rPr lang="en-US" sz="1169" baseline="0" dirty="0">
                    <a:solidFill>
                      <a:schemeClr val="tx2"/>
                    </a:solidFill>
                    <a:latin typeface="Trebuchet MS" pitchFamily="34" charset="0"/>
                  </a:rPr>
                  <a:t> and click on the FB icon. </a:t>
                </a:r>
                <a:endParaRPr lang="en-US" sz="1169" dirty="0">
                  <a:solidFill>
                    <a:schemeClr val="tx2"/>
                  </a:solidFill>
                  <a:latin typeface="Trebuchet MS" pitchFamily="34" charset="0"/>
                </a:endParaRPr>
              </a:p>
            </p:txBody>
          </p:sp>
        </p:grpSp>
        <p:sp>
          <p:nvSpPr>
            <p:cNvPr id="49" name="TextBox 48"/>
            <p:cNvSpPr txBox="1"/>
            <p:nvPr userDrawn="1"/>
          </p:nvSpPr>
          <p:spPr>
            <a:xfrm>
              <a:off x="44262807" y="31169781"/>
              <a:ext cx="6870216" cy="1128071"/>
            </a:xfrm>
            <a:prstGeom prst="rect">
              <a:avLst/>
            </a:prstGeom>
            <a:noFill/>
          </p:spPr>
          <p:txBody>
            <a:bodyPr wrap="square" lIns="65304" tIns="32651" rIns="65304" bIns="32651" rtlCol="0">
              <a:spAutoFit/>
            </a:bodyPr>
            <a:lstStyle/>
            <a:p>
              <a:pPr>
                <a:lnSpc>
                  <a:spcPts val="1267"/>
                </a:lnSpc>
              </a:pPr>
              <a:r>
                <a:rPr lang="en-US" sz="1364" dirty="0">
                  <a:solidFill>
                    <a:schemeClr val="bg1"/>
                  </a:solidFill>
                </a:rPr>
                <a:t>© 2015</a:t>
              </a:r>
              <a:r>
                <a:rPr lang="en-US" sz="1364" baseline="0" dirty="0">
                  <a:solidFill>
                    <a:schemeClr val="bg1"/>
                  </a:solidFill>
                </a:rPr>
                <a:t> </a:t>
              </a:r>
              <a:r>
                <a:rPr lang="en-US" sz="1364" dirty="0">
                  <a:solidFill>
                    <a:schemeClr val="bg1"/>
                  </a:solidFill>
                </a:rPr>
                <a:t>PosterPresentations.com</a:t>
              </a:r>
              <a:br>
                <a:rPr lang="en-US" sz="1364" dirty="0">
                  <a:solidFill>
                    <a:schemeClr val="bg1"/>
                  </a:solidFill>
                </a:rPr>
              </a:br>
              <a:r>
                <a:rPr lang="en-US" sz="1364" dirty="0">
                  <a:solidFill>
                    <a:schemeClr val="bg1"/>
                  </a:solidFill>
                </a:rPr>
                <a:t>    </a:t>
              </a:r>
              <a:r>
                <a:rPr lang="en-US" sz="1169" dirty="0">
                  <a:solidFill>
                    <a:schemeClr val="bg1"/>
                  </a:solidFill>
                </a:rPr>
                <a:t>2117 Fourth Street ,</a:t>
              </a:r>
              <a:r>
                <a:rPr lang="en-US" sz="1169" baseline="0" dirty="0">
                  <a:solidFill>
                    <a:schemeClr val="bg1"/>
                  </a:solidFill>
                </a:rPr>
                <a:t> Unit C        </a:t>
              </a:r>
            </a:p>
            <a:p>
              <a:pPr>
                <a:lnSpc>
                  <a:spcPts val="1267"/>
                </a:lnSpc>
              </a:pPr>
              <a:r>
                <a:rPr lang="en-US" sz="1169" baseline="0" dirty="0">
                  <a:solidFill>
                    <a:schemeClr val="bg1"/>
                  </a:solidFill>
                </a:rPr>
                <a:t>     Berkeley CA </a:t>
              </a:r>
              <a:r>
                <a:rPr lang="en-US" sz="974" baseline="0" dirty="0">
                  <a:solidFill>
                    <a:schemeClr val="bg1"/>
                  </a:solidFill>
                </a:rPr>
                <a:t>94710</a:t>
              </a:r>
              <a:br>
                <a:rPr lang="en-US" sz="1169" baseline="0" dirty="0">
                  <a:solidFill>
                    <a:schemeClr val="bg1"/>
                  </a:solidFill>
                </a:rPr>
              </a:br>
              <a:r>
                <a:rPr lang="en-US" sz="1169" baseline="0" dirty="0">
                  <a:solidFill>
                    <a:schemeClr val="bg1"/>
                  </a:solidFill>
                </a:rPr>
                <a:t>    </a:t>
              </a:r>
              <a:r>
                <a:rPr lang="en-US" sz="1169" b="1" baseline="0" dirty="0">
                  <a:solidFill>
                    <a:srgbClr val="FFFF00"/>
                  </a:solidFill>
                </a:rPr>
                <a:t>posterpresenter@gmail.com</a:t>
              </a:r>
              <a:endParaRPr lang="en-US" sz="1364" b="1" dirty="0">
                <a:solidFill>
                  <a:srgbClr val="FFFF00"/>
                </a:solidFill>
              </a:endParaRPr>
            </a:p>
          </p:txBody>
        </p:sp>
      </p:grpSp>
      <p:grpSp>
        <p:nvGrpSpPr>
          <p:cNvPr id="53" name="Group 52"/>
          <p:cNvGrpSpPr/>
          <p:nvPr userDrawn="1"/>
        </p:nvGrpSpPr>
        <p:grpSpPr>
          <a:xfrm>
            <a:off x="-7742895" y="-1"/>
            <a:ext cx="7600578" cy="21383626"/>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739736" rtl="0" eaLnBrk="1" fontAlgn="auto" latinLnBrk="0" hangingPunct="1">
                <a:lnSpc>
                  <a:spcPct val="100000"/>
                </a:lnSpc>
                <a:spcBef>
                  <a:spcPts val="0"/>
                </a:spcBef>
                <a:spcAft>
                  <a:spcPts val="0"/>
                </a:spcAft>
                <a:buClrTx/>
                <a:buSzTx/>
                <a:buFontTx/>
                <a:buNone/>
                <a:tabLst/>
                <a:defRPr/>
              </a:pPr>
              <a:r>
                <a:rPr lang="en-US" sz="1559" b="1" spc="0" dirty="0">
                  <a:solidFill>
                    <a:srgbClr val="FF0000"/>
                  </a:solidFill>
                  <a:latin typeface="Trebuchet MS" pitchFamily="34" charset="0"/>
                </a:rPr>
                <a:t>(—THIS SIDEBAR DOES NOT PRINT—)</a:t>
              </a:r>
              <a:endParaRPr lang="en-US" sz="1559" b="1" spc="292" dirty="0">
                <a:solidFill>
                  <a:schemeClr val="bg1"/>
                </a:solidFill>
                <a:latin typeface="Trebuchet MS" pitchFamily="34" charset="0"/>
              </a:endParaRPr>
            </a:p>
            <a:p>
              <a:pPr algn="ctr"/>
              <a:r>
                <a:rPr lang="en-US" sz="1949" b="1" spc="292" dirty="0">
                  <a:solidFill>
                    <a:schemeClr val="bg1"/>
                  </a:solidFill>
                  <a:latin typeface="Trebuchet MS" pitchFamily="34" charset="0"/>
                </a:rPr>
                <a:t>DESIGN</a:t>
              </a:r>
              <a:r>
                <a:rPr lang="en-US" sz="1949" b="1" spc="292" baseline="0" dirty="0">
                  <a:solidFill>
                    <a:schemeClr val="bg1"/>
                  </a:solidFill>
                  <a:latin typeface="Trebuchet MS" pitchFamily="34" charset="0"/>
                </a:rPr>
                <a:t> </a:t>
              </a:r>
              <a:r>
                <a:rPr lang="en-US" sz="1949" b="1" spc="292" dirty="0">
                  <a:solidFill>
                    <a:schemeClr val="bg1"/>
                  </a:solidFill>
                  <a:latin typeface="Trebuchet MS" pitchFamily="34" charset="0"/>
                </a:rPr>
                <a:t>GUIDE</a:t>
              </a:r>
            </a:p>
            <a:p>
              <a:pPr algn="ctr"/>
              <a:endParaRPr lang="en-US" sz="1364" b="1" dirty="0">
                <a:latin typeface="Trebuchet MS" pitchFamily="34" charset="0"/>
              </a:endParaRPr>
            </a:p>
            <a:p>
              <a:pPr defTabSz="1834619"/>
              <a:r>
                <a:rPr lang="en-US" sz="1364" i="0" dirty="0">
                  <a:latin typeface="Trebuchet MS" pitchFamily="34" charset="0"/>
                </a:rPr>
                <a:t>This PowerPoint</a:t>
              </a:r>
              <a:r>
                <a:rPr lang="en-US" sz="1364" i="0" baseline="0" dirty="0">
                  <a:latin typeface="Trebuchet MS" pitchFamily="34" charset="0"/>
                </a:rPr>
                <a:t> </a:t>
              </a:r>
              <a:r>
                <a:rPr lang="en-US" sz="1364" i="0" dirty="0">
                  <a:latin typeface="Trebuchet MS" pitchFamily="34" charset="0"/>
                </a:rPr>
                <a:t>2007 template produces</a:t>
              </a:r>
              <a:r>
                <a:rPr lang="en-US" sz="1364" i="0" baseline="0" dirty="0">
                  <a:latin typeface="Trebuchet MS" pitchFamily="34" charset="0"/>
                </a:rPr>
                <a:t> </a:t>
              </a:r>
              <a:r>
                <a:rPr lang="en-US" sz="1364" i="0" dirty="0">
                  <a:latin typeface="Trebuchet MS" pitchFamily="34" charset="0"/>
                </a:rPr>
                <a:t>a 36”x48” presentation poster. </a:t>
              </a:r>
              <a:r>
                <a:rPr lang="en-US" sz="1364" dirty="0">
                  <a:latin typeface="Trebuchet MS" pitchFamily="34" charset="0"/>
                </a:rPr>
                <a:t>You</a:t>
              </a:r>
              <a:r>
                <a:rPr lang="en-US" sz="1364" baseline="0" dirty="0">
                  <a:latin typeface="Trebuchet MS" pitchFamily="34" charset="0"/>
                </a:rPr>
                <a:t> can u</a:t>
              </a:r>
              <a:r>
                <a:rPr lang="en-US" sz="1364" dirty="0">
                  <a:latin typeface="Trebuchet MS" pitchFamily="34" charset="0"/>
                </a:rPr>
                <a:t>se</a:t>
              </a:r>
              <a:r>
                <a:rPr lang="en-US" sz="1364" baseline="0" dirty="0">
                  <a:latin typeface="Trebuchet MS" pitchFamily="34" charset="0"/>
                </a:rPr>
                <a:t> it to create your research poster and </a:t>
              </a:r>
              <a:r>
                <a:rPr lang="en-US" sz="1364" dirty="0">
                  <a:latin typeface="Trebuchet MS" pitchFamily="34" charset="0"/>
                </a:rPr>
                <a:t>save valuable time placing titles, subtitles,</a:t>
              </a:r>
              <a:r>
                <a:rPr lang="en-US" sz="1364" baseline="0" dirty="0">
                  <a:latin typeface="Trebuchet MS" pitchFamily="34" charset="0"/>
                </a:rPr>
                <a:t> text, and graphics</a:t>
              </a:r>
              <a:r>
                <a:rPr lang="en-US" sz="1364" dirty="0">
                  <a:latin typeface="Trebuchet MS" pitchFamily="34" charset="0"/>
                </a:rPr>
                <a:t>. </a:t>
              </a:r>
            </a:p>
            <a:p>
              <a:pPr defTabSz="1834619"/>
              <a:endParaRPr lang="en-US" sz="1364" dirty="0">
                <a:latin typeface="Trebuchet MS" pitchFamily="34" charset="0"/>
              </a:endParaRPr>
            </a:p>
            <a:p>
              <a:pPr defTabSz="2138427"/>
              <a:r>
                <a:rPr lang="en-US" sz="1364" dirty="0">
                  <a:latin typeface="Trebuchet MS" pitchFamily="34" charset="0"/>
                </a:rPr>
                <a:t>We provide a series of online tutorials that will guide you through the poster design process and answer your poster production questions. To view our template tutorials, go online to </a:t>
              </a:r>
              <a:r>
                <a:rPr lang="en-US" sz="1364" b="1" dirty="0">
                  <a:solidFill>
                    <a:srgbClr val="FFC000"/>
                  </a:solidFill>
                  <a:latin typeface="Trebuchet MS" pitchFamily="34" charset="0"/>
                </a:rPr>
                <a:t>PosterPresentations.com</a:t>
              </a:r>
              <a:r>
                <a:rPr lang="en-US" sz="1364" b="1" dirty="0">
                  <a:solidFill>
                    <a:schemeClr val="bg1"/>
                  </a:solidFill>
                  <a:latin typeface="Trebuchet MS" pitchFamily="34" charset="0"/>
                </a:rPr>
                <a:t> </a:t>
              </a:r>
              <a:r>
                <a:rPr lang="en-US" sz="1364" dirty="0">
                  <a:solidFill>
                    <a:schemeClr val="bg1"/>
                  </a:solidFill>
                  <a:latin typeface="Trebuchet MS" pitchFamily="34" charset="0"/>
                </a:rPr>
                <a:t>and click on HELP DESK.</a:t>
              </a:r>
            </a:p>
            <a:p>
              <a:pPr defTabSz="2138427"/>
              <a:endParaRPr lang="en-US" sz="1364" dirty="0">
                <a:latin typeface="Trebuchet MS" pitchFamily="34" charset="0"/>
              </a:endParaRPr>
            </a:p>
            <a:p>
              <a:pPr defTabSz="2138427"/>
              <a:r>
                <a:rPr lang="en-US" sz="1364" dirty="0">
                  <a:solidFill>
                    <a:schemeClr val="bg1"/>
                  </a:solidFill>
                  <a:latin typeface="Trebuchet MS" pitchFamily="34" charset="0"/>
                </a:rPr>
                <a:t>When</a:t>
              </a:r>
              <a:r>
                <a:rPr lang="en-US" sz="1364" baseline="0" dirty="0">
                  <a:solidFill>
                    <a:schemeClr val="bg1"/>
                  </a:solidFill>
                  <a:latin typeface="Trebuchet MS" pitchFamily="34" charset="0"/>
                </a:rPr>
                <a:t> you are ready to print your poster</a:t>
              </a:r>
              <a:r>
                <a:rPr lang="en-US" sz="1364" dirty="0">
                  <a:solidFill>
                    <a:schemeClr val="bg1"/>
                  </a:solidFill>
                  <a:latin typeface="Trebuchet MS" pitchFamily="34" charset="0"/>
                </a:rPr>
                <a:t>,</a:t>
              </a:r>
              <a:r>
                <a:rPr lang="en-US" sz="1364" baseline="0" dirty="0">
                  <a:solidFill>
                    <a:schemeClr val="bg1"/>
                  </a:solidFill>
                  <a:latin typeface="Trebuchet MS" pitchFamily="34" charset="0"/>
                </a:rPr>
                <a:t> go online to </a:t>
              </a:r>
              <a:r>
                <a:rPr lang="en-US" sz="1364" b="0" dirty="0">
                  <a:solidFill>
                    <a:schemeClr val="bg1"/>
                  </a:solidFill>
                  <a:latin typeface="Trebuchet MS" pitchFamily="34" charset="0"/>
                </a:rPr>
                <a:t>PosterPresentations.com</a:t>
              </a:r>
              <a:br>
                <a:rPr lang="en-US" sz="1364" dirty="0">
                  <a:solidFill>
                    <a:schemeClr val="bg1"/>
                  </a:solidFill>
                  <a:latin typeface="Trebuchet MS" pitchFamily="34" charset="0"/>
                </a:rPr>
              </a:br>
              <a:endParaRPr lang="en-US" sz="1364" dirty="0">
                <a:solidFill>
                  <a:schemeClr val="bg1"/>
                </a:solidFill>
                <a:latin typeface="Trebuchet MS" pitchFamily="34" charset="0"/>
              </a:endParaRPr>
            </a:p>
            <a:p>
              <a:pPr algn="l" defTabSz="1834619"/>
              <a:r>
                <a:rPr lang="en-US" sz="1364" b="0" dirty="0">
                  <a:solidFill>
                    <a:schemeClr val="bg1"/>
                  </a:solidFill>
                  <a:latin typeface="Trebuchet MS" pitchFamily="34" charset="0"/>
                </a:rPr>
                <a:t>Need</a:t>
              </a:r>
              <a:r>
                <a:rPr lang="en-US" sz="1364" b="0" baseline="0" dirty="0">
                  <a:solidFill>
                    <a:schemeClr val="bg1"/>
                  </a:solidFill>
                  <a:latin typeface="Trebuchet MS" pitchFamily="34" charset="0"/>
                </a:rPr>
                <a:t> assistance? Call us at </a:t>
              </a:r>
              <a:r>
                <a:rPr lang="en-US" sz="1364" b="0" dirty="0">
                  <a:solidFill>
                    <a:srgbClr val="FFC000"/>
                  </a:solidFill>
                  <a:latin typeface="Trebuchet MS" pitchFamily="34" charset="0"/>
                </a:rPr>
                <a:t>1.510.649.3001</a:t>
              </a:r>
            </a:p>
            <a:p>
              <a:pPr algn="l" defTabSz="1834619"/>
              <a:endParaRPr lang="en-US" sz="1754" b="1" dirty="0">
                <a:solidFill>
                  <a:srgbClr val="FFFF00"/>
                </a:solidFill>
                <a:latin typeface="Trebuchet MS" pitchFamily="34" charset="0"/>
              </a:endParaRPr>
            </a:p>
            <a:p>
              <a:pPr algn="ctr"/>
              <a:endParaRPr lang="en-US" sz="1169" b="1" dirty="0">
                <a:solidFill>
                  <a:schemeClr val="bg1"/>
                </a:solidFill>
                <a:latin typeface="Trebuchet MS" pitchFamily="34" charset="0"/>
              </a:endParaRPr>
            </a:p>
            <a:p>
              <a:pPr algn="ctr"/>
              <a:r>
                <a:rPr lang="en-US" sz="1949" b="1" spc="292" dirty="0">
                  <a:solidFill>
                    <a:schemeClr val="bg1"/>
                  </a:solidFill>
                  <a:latin typeface="Trebuchet MS" pitchFamily="34" charset="0"/>
                </a:rPr>
                <a:t>QUICK START</a:t>
              </a:r>
            </a:p>
            <a:p>
              <a:pPr algn="ctr"/>
              <a:endParaRPr lang="en-US" sz="1559" b="1"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Zoom in and out</a:t>
              </a:r>
            </a:p>
            <a:p>
              <a:pPr marL="921929" indent="-921929" algn="l" defTabSz="414558"/>
              <a:r>
                <a:rPr lang="en-US" sz="1169" b="0" baseline="0" dirty="0">
                  <a:solidFill>
                    <a:schemeClr val="bg1"/>
                  </a:solidFill>
                  <a:latin typeface="Trebuchet MS" pitchFamily="34" charset="0"/>
                </a:rPr>
                <a:t>	</a:t>
              </a:r>
              <a:r>
                <a:rPr lang="en-US" sz="1169" b="0" baseline="0" dirty="0">
                  <a:solidFill>
                    <a:schemeClr val="bg1">
                      <a:lumMod val="75000"/>
                    </a:schemeClr>
                  </a:solidFill>
                  <a:latin typeface="Trebuchet MS" pitchFamily="34" charset="0"/>
                </a:rPr>
                <a:t>As you work on your poster zoom in and out to the level that is more comfortable to you. </a:t>
              </a:r>
            </a:p>
            <a:p>
              <a:pPr marL="921929" indent="-921929" algn="l" defTabSz="414558"/>
              <a:r>
                <a:rPr lang="en-US" sz="1169" b="1" baseline="0" dirty="0">
                  <a:solidFill>
                    <a:schemeClr val="bg1">
                      <a:lumMod val="75000"/>
                    </a:schemeClr>
                  </a:solidFill>
                  <a:latin typeface="Trebuchet MS" pitchFamily="34" charset="0"/>
                </a:rPr>
                <a:t>	</a:t>
              </a:r>
              <a:r>
                <a:rPr lang="en-US" sz="1169" b="0" baseline="0" dirty="0">
                  <a:solidFill>
                    <a:schemeClr val="bg1">
                      <a:lumMod val="75000"/>
                    </a:schemeClr>
                  </a:solidFill>
                  <a:latin typeface="Trebuchet MS" pitchFamily="34" charset="0"/>
                </a:rPr>
                <a:t>Go to VIEW &gt; ZOOM.</a:t>
              </a:r>
            </a:p>
            <a:p>
              <a:pPr algn="l"/>
              <a:endParaRPr lang="en-US" sz="1364" b="0" baseline="0" dirty="0">
                <a:solidFill>
                  <a:schemeClr val="bg1"/>
                </a:solidFill>
                <a:latin typeface="Trebuchet MS" pitchFamily="34" charset="0"/>
              </a:endParaRPr>
            </a:p>
            <a:p>
              <a:pPr algn="ctr"/>
              <a:r>
                <a:rPr lang="en-US" sz="1559" b="1" baseline="0" dirty="0">
                  <a:solidFill>
                    <a:srgbClr val="FFC000"/>
                  </a:solidFill>
                  <a:latin typeface="Trebuchet MS" pitchFamily="34" charset="0"/>
                </a:rPr>
                <a:t>Title, Authors, and Affiliations</a:t>
              </a:r>
            </a:p>
            <a:p>
              <a:pPr algn="l"/>
              <a:r>
                <a:rPr lang="en-US" sz="1169" b="0" baseline="0" dirty="0">
                  <a:solidFill>
                    <a:schemeClr val="bg1">
                      <a:lumMod val="75000"/>
                    </a:schemeClr>
                  </a:solidFill>
                  <a:latin typeface="Trebuchet MS" pitchFamily="34" charset="0"/>
                </a:rPr>
                <a:t>Start designing your poster by adding the title, the names of the authors, and the affiliated institutions. </a:t>
              </a:r>
              <a:r>
                <a:rPr lang="en-US" sz="1169"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169" b="0" spc="0"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The font size of your title should be bigger than your name(s) and institution name(s).</a:t>
              </a:r>
            </a:p>
            <a:p>
              <a:pPr algn="l"/>
              <a:br>
                <a:rPr lang="en-US" sz="1364" b="1" baseline="0" dirty="0">
                  <a:solidFill>
                    <a:schemeClr val="bg1"/>
                  </a:solidFill>
                  <a:latin typeface="Trebuchet MS" pitchFamily="34" charset="0"/>
                </a:rPr>
              </a:br>
              <a:endParaRPr lang="en-US" sz="1364" b="1" dirty="0">
                <a:solidFill>
                  <a:schemeClr val="bg1"/>
                </a:solidFill>
                <a:latin typeface="Trebuchet MS" pitchFamily="34" charset="0"/>
              </a:endParaRPr>
            </a:p>
            <a:p>
              <a:pPr algn="ctr"/>
              <a:endParaRPr lang="en-US" sz="1364" b="1" dirty="0">
                <a:solidFill>
                  <a:srgbClr val="FFC000"/>
                </a:solidFill>
                <a:latin typeface="Trebuchet MS" pitchFamily="34" charset="0"/>
              </a:endParaRPr>
            </a:p>
            <a:p>
              <a:pPr algn="ctr"/>
              <a:endParaRPr lang="en-US" sz="1364" b="1" dirty="0">
                <a:solidFill>
                  <a:srgbClr val="FFC000"/>
                </a:solidFill>
                <a:latin typeface="Trebuchet MS" pitchFamily="34" charset="0"/>
              </a:endParaRPr>
            </a:p>
            <a:p>
              <a:pPr algn="ctr"/>
              <a:r>
                <a:rPr lang="en-US" sz="1559" b="1" dirty="0">
                  <a:solidFill>
                    <a:srgbClr val="FFC000"/>
                  </a:solidFill>
                  <a:latin typeface="Trebuchet MS" pitchFamily="34" charset="0"/>
                </a:rPr>
                <a:t>Adding Logos</a:t>
              </a:r>
              <a:r>
                <a:rPr lang="en-US" sz="1559" b="1" baseline="0" dirty="0">
                  <a:solidFill>
                    <a:srgbClr val="FFC000"/>
                  </a:solidFill>
                  <a:latin typeface="Trebuchet MS" pitchFamily="34" charset="0"/>
                </a:rPr>
                <a:t> / Seals</a:t>
              </a:r>
            </a:p>
            <a:p>
              <a:pPr algn="l"/>
              <a:r>
                <a:rPr lang="en-US" sz="1169"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169" b="0" spc="146" baseline="0" dirty="0">
                <a:solidFill>
                  <a:schemeClr val="bg1">
                    <a:lumMod val="75000"/>
                  </a:schemeClr>
                </a:solidFill>
                <a:latin typeface="Trebuchet MS" pitchFamily="34" charset="0"/>
              </a:endParaRPr>
            </a:p>
            <a:p>
              <a:pPr algn="l"/>
              <a:r>
                <a:rPr lang="en-US" sz="1169" b="1" spc="146" baseline="0" dirty="0">
                  <a:solidFill>
                    <a:srgbClr val="FFC000"/>
                  </a:solidFill>
                  <a:latin typeface="Trebuchet MS" pitchFamily="34" charset="0"/>
                </a:rPr>
                <a:t>TIP:</a:t>
              </a:r>
              <a:r>
                <a:rPr lang="en-US" sz="1169" b="1" spc="0" baseline="0" dirty="0">
                  <a:solidFill>
                    <a:srgbClr val="FFC000"/>
                  </a:solidFill>
                  <a:latin typeface="Trebuchet MS" pitchFamily="34" charset="0"/>
                </a:rPr>
                <a:t> </a:t>
              </a:r>
              <a:r>
                <a:rPr lang="en-US" sz="1169" b="0" baseline="0" dirty="0">
                  <a:solidFill>
                    <a:schemeClr val="bg1">
                      <a:lumMod val="75000"/>
                    </a:schemeClr>
                  </a:solidFill>
                  <a:latin typeface="Trebuchet MS" pitchFamily="34" charset="0"/>
                </a:rPr>
                <a:t>See if your school’s logo is available on our free poster templates page.</a:t>
              </a:r>
            </a:p>
            <a:p>
              <a:pPr algn="l"/>
              <a:endParaRPr lang="en-US" sz="1169" b="0" baseline="0" dirty="0">
                <a:latin typeface="Trebuchet MS" pitchFamily="34" charset="0"/>
              </a:endParaRPr>
            </a:p>
            <a:p>
              <a:pPr algn="ctr"/>
              <a:r>
                <a:rPr lang="en-US" sz="1559" b="1" baseline="0" dirty="0">
                  <a:solidFill>
                    <a:srgbClr val="FFC000"/>
                  </a:solidFill>
                  <a:latin typeface="Trebuchet MS" pitchFamily="34" charset="0"/>
                </a:rPr>
                <a:t>Photographs / Graphics</a:t>
              </a:r>
            </a:p>
            <a:p>
              <a:pPr algn="l" defTabSz="476433"/>
              <a:r>
                <a:rPr lang="en-US" sz="1169"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169" b="0" spc="0" baseline="0" dirty="0">
                  <a:solidFill>
                    <a:schemeClr val="bg1">
                      <a:lumMod val="75000"/>
                    </a:schemeClr>
                  </a:solidFill>
                  <a:latin typeface="Trebuchet MS" pitchFamily="34" charset="0"/>
                </a:rPr>
                <a:t>disproportionally.</a:t>
              </a:r>
            </a:p>
            <a:p>
              <a:pPr algn="l" defTabSz="476433"/>
              <a:endParaRPr lang="en-US" sz="1169" b="0" baseline="0" dirty="0">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endParaRPr lang="en-US" sz="1364" b="1" baseline="0" dirty="0">
                <a:solidFill>
                  <a:srgbClr val="FFC000"/>
                </a:solidFill>
                <a:latin typeface="Trebuchet MS" pitchFamily="34" charset="0"/>
              </a:endParaRPr>
            </a:p>
            <a:p>
              <a:pPr algn="ctr"/>
              <a:r>
                <a:rPr lang="en-US" sz="1559" b="1" baseline="0" dirty="0">
                  <a:solidFill>
                    <a:srgbClr val="FFC000"/>
                  </a:solidFill>
                  <a:latin typeface="Trebuchet MS" pitchFamily="34" charset="0"/>
                </a:rPr>
                <a:t>Image Quality Check</a:t>
              </a:r>
            </a:p>
            <a:p>
              <a:pPr lvl="0" algn="l" defTabSz="476433"/>
              <a:r>
                <a:rPr lang="en-US" sz="1169" b="0" baseline="0" dirty="0">
                  <a:solidFill>
                    <a:schemeClr val="bg1">
                      <a:lumMod val="75000"/>
                    </a:schemeClr>
                  </a:solidFill>
                  <a:latin typeface="Trebuchet MS" pitchFamily="34" charset="0"/>
                </a:rPr>
                <a:t>Zoom in and look at your images at 100% magnification. If they look good they will print well. </a:t>
              </a:r>
              <a:endParaRPr lang="en-US" sz="1364"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1"/>
              <a:ext cx="7531182" cy="2308031"/>
              <a:chOff x="-4470427" y="11016658"/>
              <a:chExt cx="3470785" cy="1060408"/>
            </a:xfrm>
          </p:grpSpPr>
          <p:grpSp>
            <p:nvGrpSpPr>
              <p:cNvPr id="64" name="Group 63"/>
              <p:cNvGrpSpPr/>
              <p:nvPr userDrawn="1"/>
            </p:nvGrpSpPr>
            <p:grpSpPr>
              <a:xfrm>
                <a:off x="-2783495" y="11060885"/>
                <a:ext cx="624431" cy="911073"/>
                <a:chOff x="-3958697" y="11117435"/>
                <a:chExt cx="779338" cy="1305562"/>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8819"/>
                </a:xfrm>
                <a:prstGeom prst="rect">
                  <a:avLst/>
                </a:prstGeom>
                <a:solidFill>
                  <a:schemeClr val="accent1"/>
                </a:solidFill>
                <a:ln>
                  <a:noFill/>
                </a:ln>
              </p:spPr>
              <p:txBody>
                <a:bodyPr wrap="square" lIns="91440" tIns="91440" rIns="91440" bIns="91440" rtlCol="0">
                  <a:spAutoFit/>
                </a:bodyPr>
                <a:lstStyle/>
                <a:p>
                  <a:pPr algn="ctr"/>
                  <a:r>
                    <a:rPr lang="en-US" sz="780" b="1" dirty="0">
                      <a:solidFill>
                        <a:schemeClr val="tx1"/>
                      </a:solidFill>
                    </a:rPr>
                    <a:t>ORIGINAL</a:t>
                  </a:r>
                </a:p>
              </p:txBody>
            </p:sp>
          </p:grpSp>
          <p:grpSp>
            <p:nvGrpSpPr>
              <p:cNvPr id="65" name="Group 64"/>
              <p:cNvGrpSpPr/>
              <p:nvPr userDrawn="1"/>
            </p:nvGrpSpPr>
            <p:grpSpPr>
              <a:xfrm>
                <a:off x="-2033159" y="11060891"/>
                <a:ext cx="1033517" cy="914555"/>
                <a:chOff x="-2921738" y="11200127"/>
                <a:chExt cx="1420279" cy="1256798"/>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81507"/>
                </a:xfrm>
                <a:prstGeom prst="rect">
                  <a:avLst/>
                </a:prstGeom>
                <a:solidFill>
                  <a:srgbClr val="FF0000"/>
                </a:solidFill>
              </p:spPr>
              <p:txBody>
                <a:bodyPr wrap="square" lIns="457200" tIns="91440" rIns="457200" bIns="91440" rtlCol="0">
                  <a:spAutoFit/>
                </a:bodyPr>
                <a:lstStyle/>
                <a:p>
                  <a:pPr algn="ctr"/>
                  <a:r>
                    <a:rPr lang="en-US" sz="682" b="1" dirty="0">
                      <a:solidFill>
                        <a:schemeClr val="bg1"/>
                      </a:solidFill>
                    </a:rPr>
                    <a:t>DISTORTED</a:t>
                  </a:r>
                  <a:endParaRPr lang="en-US" sz="341"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11421"/>
              </a:xfrm>
              <a:prstGeom prst="rect">
                <a:avLst/>
              </a:prstGeom>
              <a:noFill/>
            </p:spPr>
            <p:txBody>
              <a:bodyPr wrap="square" lIns="457200" tIns="457200" rIns="457200" bIns="0" rtlCol="0">
                <a:spAutoFit/>
              </a:bodyPr>
              <a:lstStyle/>
              <a:p>
                <a:pPr algn="ctr"/>
                <a:r>
                  <a:rPr lang="en-US" sz="780" dirty="0">
                    <a:solidFill>
                      <a:schemeClr val="bg1"/>
                    </a:solidFill>
                  </a:rPr>
                  <a:t>Corner</a:t>
                </a:r>
                <a:r>
                  <a:rPr lang="en-US" sz="780" baseline="0" dirty="0">
                    <a:solidFill>
                      <a:schemeClr val="bg1"/>
                    </a:solidFill>
                  </a:rPr>
                  <a:t> handles</a:t>
                </a:r>
                <a:endParaRPr lang="en-US" sz="780" dirty="0">
                  <a:solidFill>
                    <a:schemeClr val="bg1"/>
                  </a:solidFill>
                </a:endParaRPr>
              </a:p>
            </p:txBody>
          </p:sp>
        </p:grpSp>
        <p:grpSp>
          <p:nvGrpSpPr>
            <p:cNvPr id="59" name="Group 58"/>
            <p:cNvGrpSpPr/>
            <p:nvPr userDrawn="1"/>
          </p:nvGrpSpPr>
          <p:grpSpPr>
            <a:xfrm>
              <a:off x="-10383454" y="27751410"/>
              <a:ext cx="9292334" cy="2453251"/>
              <a:chOff x="-4747927" y="12734136"/>
              <a:chExt cx="4282421"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21994"/>
                <a:ext cx="1117601" cy="141886"/>
              </a:xfrm>
              <a:prstGeom prst="rect">
                <a:avLst/>
              </a:prstGeom>
              <a:noFill/>
            </p:spPr>
            <p:txBody>
              <a:bodyPr wrap="square" lIns="91440" tIns="91440" rIns="91440" bIns="0" rtlCol="0">
                <a:spAutoFit/>
              </a:bodyPr>
              <a:lstStyle/>
              <a:p>
                <a:pPr algn="ctr"/>
                <a:r>
                  <a:rPr lang="en-US" sz="780" dirty="0">
                    <a:solidFill>
                      <a:srgbClr val="92D050"/>
                    </a:solidFill>
                  </a:rPr>
                  <a:t>Good</a:t>
                </a:r>
                <a:r>
                  <a:rPr lang="en-US" sz="780" baseline="0" dirty="0">
                    <a:solidFill>
                      <a:srgbClr val="92D050"/>
                    </a:solidFill>
                  </a:rPr>
                  <a:t> </a:t>
                </a:r>
                <a:r>
                  <a:rPr lang="en-US" sz="780" baseline="0" dirty="0">
                    <a:solidFill>
                      <a:schemeClr val="bg1"/>
                    </a:solidFill>
                  </a:rPr>
                  <a:t>printing quality</a:t>
                </a:r>
                <a:endParaRPr lang="en-US" sz="780" dirty="0">
                  <a:solidFill>
                    <a:schemeClr val="bg1"/>
                  </a:solidFill>
                </a:endParaRPr>
              </a:p>
            </p:txBody>
          </p:sp>
          <p:sp>
            <p:nvSpPr>
              <p:cNvPr id="63" name="TextBox 62"/>
              <p:cNvSpPr txBox="1"/>
              <p:nvPr userDrawn="1"/>
            </p:nvSpPr>
            <p:spPr>
              <a:xfrm rot="16200000">
                <a:off x="-1095250" y="13231521"/>
                <a:ext cx="1117601" cy="141886"/>
              </a:xfrm>
              <a:prstGeom prst="rect">
                <a:avLst/>
              </a:prstGeom>
              <a:noFill/>
            </p:spPr>
            <p:txBody>
              <a:bodyPr wrap="square" lIns="91440" tIns="91440" rIns="91440" bIns="0" rtlCol="0">
                <a:spAutoFit/>
              </a:bodyPr>
              <a:lstStyle/>
              <a:p>
                <a:pPr algn="ctr"/>
                <a:r>
                  <a:rPr lang="en-US" sz="780" dirty="0">
                    <a:solidFill>
                      <a:srgbClr val="FF0000"/>
                    </a:solidFill>
                  </a:rPr>
                  <a:t>Bad </a:t>
                </a:r>
                <a:r>
                  <a:rPr lang="en-US" sz="780" dirty="0">
                    <a:solidFill>
                      <a:schemeClr val="bg1"/>
                    </a:solidFill>
                  </a:rPr>
                  <a:t>printing quality</a:t>
                </a:r>
              </a:p>
            </p:txBody>
          </p:sp>
        </p:grpSp>
      </p:grpSp>
      <p:sp>
        <p:nvSpPr>
          <p:cNvPr id="38" name="Text Box 14"/>
          <p:cNvSpPr txBox="1">
            <a:spLocks noChangeArrowheads="1"/>
          </p:cNvSpPr>
          <p:nvPr userDrawn="1"/>
        </p:nvSpPr>
        <p:spPr bwMode="auto">
          <a:xfrm>
            <a:off x="1081094" y="20992133"/>
            <a:ext cx="1734518" cy="166396"/>
          </a:xfrm>
          <a:prstGeom prst="rect">
            <a:avLst/>
          </a:prstGeom>
          <a:noFill/>
          <a:ln w="9525">
            <a:noFill/>
            <a:miter lim="800000"/>
            <a:headEnd/>
            <a:tailEnd/>
          </a:ln>
          <a:effectLst/>
        </p:spPr>
        <p:txBody>
          <a:bodyPr lIns="44463" tIns="22227" rIns="44463" bIns="22227">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138272" rtl="0" eaLnBrk="1" latinLnBrk="0" hangingPunct="1">
        <a:spcBef>
          <a:spcPct val="0"/>
        </a:spcBef>
        <a:buNone/>
        <a:defRPr sz="4287" kern="1200">
          <a:solidFill>
            <a:schemeClr val="bg1"/>
          </a:solidFill>
          <a:latin typeface="Trebuchet MS" pitchFamily="34" charset="0"/>
          <a:ea typeface="+mj-ea"/>
          <a:cs typeface="+mj-cs"/>
        </a:defRPr>
      </a:lvl1pPr>
    </p:titleStyle>
    <p:bodyStyle>
      <a:lvl1pPr marL="801852" indent="-801852" algn="l" defTabSz="2138272" rtl="0" eaLnBrk="1" latinLnBrk="0" hangingPunct="1">
        <a:spcBef>
          <a:spcPct val="20000"/>
        </a:spcBef>
        <a:buFont typeface="Arial" pitchFamily="34" charset="0"/>
        <a:buChar char="•"/>
        <a:defRPr sz="7503" kern="1200">
          <a:solidFill>
            <a:schemeClr val="tx1"/>
          </a:solidFill>
          <a:latin typeface="+mn-lt"/>
          <a:ea typeface="+mn-ea"/>
          <a:cs typeface="+mn-cs"/>
        </a:defRPr>
      </a:lvl1pPr>
      <a:lvl2pPr marL="1737346" indent="-668210" algn="l" defTabSz="2138272" rtl="0" eaLnBrk="1" latinLnBrk="0" hangingPunct="1">
        <a:spcBef>
          <a:spcPct val="20000"/>
        </a:spcBef>
        <a:buFont typeface="Arial" pitchFamily="34" charset="0"/>
        <a:buChar char="–"/>
        <a:defRPr sz="6577" kern="1200">
          <a:solidFill>
            <a:schemeClr val="tx1"/>
          </a:solidFill>
          <a:latin typeface="+mn-lt"/>
          <a:ea typeface="+mn-ea"/>
          <a:cs typeface="+mn-cs"/>
        </a:defRPr>
      </a:lvl2pPr>
      <a:lvl3pPr marL="2672841" indent="-534569" algn="l" defTabSz="2138272" rtl="0" eaLnBrk="1" latinLnBrk="0" hangingPunct="1">
        <a:spcBef>
          <a:spcPct val="20000"/>
        </a:spcBef>
        <a:buFont typeface="Arial" pitchFamily="34" charset="0"/>
        <a:buChar char="•"/>
        <a:defRPr sz="5652" kern="1200">
          <a:solidFill>
            <a:schemeClr val="tx1"/>
          </a:solidFill>
          <a:latin typeface="+mn-lt"/>
          <a:ea typeface="+mn-ea"/>
          <a:cs typeface="+mn-cs"/>
        </a:defRPr>
      </a:lvl3pPr>
      <a:lvl4pPr marL="374197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4pPr>
      <a:lvl5pPr marL="4811113"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5pPr>
      <a:lvl6pPr marL="5880249"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6pPr>
      <a:lvl7pPr marL="6949385"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7pPr>
      <a:lvl8pPr marL="8018521"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8pPr>
      <a:lvl9pPr marL="9087657" indent="-534569" algn="l" defTabSz="2138272" rtl="0" eaLnBrk="1" latinLnBrk="0" hangingPunct="1">
        <a:spcBef>
          <a:spcPct val="20000"/>
        </a:spcBef>
        <a:buFont typeface="Arial" pitchFamily="34" charset="0"/>
        <a:buChar char="•"/>
        <a:defRPr sz="4677" kern="1200">
          <a:solidFill>
            <a:schemeClr val="tx1"/>
          </a:solidFill>
          <a:latin typeface="+mn-lt"/>
          <a:ea typeface="+mn-ea"/>
          <a:cs typeface="+mn-cs"/>
        </a:defRPr>
      </a:lvl9pPr>
    </p:bodyStyle>
    <p:otherStyle>
      <a:defPPr>
        <a:defRPr lang="en-US"/>
      </a:defPPr>
      <a:lvl1pPr marL="0" algn="l" defTabSz="2138272" rtl="0" eaLnBrk="1" latinLnBrk="0" hangingPunct="1">
        <a:defRPr sz="4190" kern="1200">
          <a:solidFill>
            <a:schemeClr val="tx1"/>
          </a:solidFill>
          <a:latin typeface="+mn-lt"/>
          <a:ea typeface="+mn-ea"/>
          <a:cs typeface="+mn-cs"/>
        </a:defRPr>
      </a:lvl1pPr>
      <a:lvl2pPr marL="1069137" algn="l" defTabSz="2138272" rtl="0" eaLnBrk="1" latinLnBrk="0" hangingPunct="1">
        <a:defRPr sz="4190" kern="1200">
          <a:solidFill>
            <a:schemeClr val="tx1"/>
          </a:solidFill>
          <a:latin typeface="+mn-lt"/>
          <a:ea typeface="+mn-ea"/>
          <a:cs typeface="+mn-cs"/>
        </a:defRPr>
      </a:lvl2pPr>
      <a:lvl3pPr marL="2138272" algn="l" defTabSz="2138272" rtl="0" eaLnBrk="1" latinLnBrk="0" hangingPunct="1">
        <a:defRPr sz="4190" kern="1200">
          <a:solidFill>
            <a:schemeClr val="tx1"/>
          </a:solidFill>
          <a:latin typeface="+mn-lt"/>
          <a:ea typeface="+mn-ea"/>
          <a:cs typeface="+mn-cs"/>
        </a:defRPr>
      </a:lvl3pPr>
      <a:lvl4pPr marL="3207409" algn="l" defTabSz="2138272" rtl="0" eaLnBrk="1" latinLnBrk="0" hangingPunct="1">
        <a:defRPr sz="4190" kern="1200">
          <a:solidFill>
            <a:schemeClr val="tx1"/>
          </a:solidFill>
          <a:latin typeface="+mn-lt"/>
          <a:ea typeface="+mn-ea"/>
          <a:cs typeface="+mn-cs"/>
        </a:defRPr>
      </a:lvl4pPr>
      <a:lvl5pPr marL="4276545" algn="l" defTabSz="2138272" rtl="0" eaLnBrk="1" latinLnBrk="0" hangingPunct="1">
        <a:defRPr sz="4190" kern="1200">
          <a:solidFill>
            <a:schemeClr val="tx1"/>
          </a:solidFill>
          <a:latin typeface="+mn-lt"/>
          <a:ea typeface="+mn-ea"/>
          <a:cs typeface="+mn-cs"/>
        </a:defRPr>
      </a:lvl5pPr>
      <a:lvl6pPr marL="5345681" algn="l" defTabSz="2138272" rtl="0" eaLnBrk="1" latinLnBrk="0" hangingPunct="1">
        <a:defRPr sz="4190" kern="1200">
          <a:solidFill>
            <a:schemeClr val="tx1"/>
          </a:solidFill>
          <a:latin typeface="+mn-lt"/>
          <a:ea typeface="+mn-ea"/>
          <a:cs typeface="+mn-cs"/>
        </a:defRPr>
      </a:lvl6pPr>
      <a:lvl7pPr marL="6414818" algn="l" defTabSz="2138272" rtl="0" eaLnBrk="1" latinLnBrk="0" hangingPunct="1">
        <a:defRPr sz="4190" kern="1200">
          <a:solidFill>
            <a:schemeClr val="tx1"/>
          </a:solidFill>
          <a:latin typeface="+mn-lt"/>
          <a:ea typeface="+mn-ea"/>
          <a:cs typeface="+mn-cs"/>
        </a:defRPr>
      </a:lvl7pPr>
      <a:lvl8pPr marL="7483953" algn="l" defTabSz="2138272" rtl="0" eaLnBrk="1" latinLnBrk="0" hangingPunct="1">
        <a:defRPr sz="4190" kern="1200">
          <a:solidFill>
            <a:schemeClr val="tx1"/>
          </a:solidFill>
          <a:latin typeface="+mn-lt"/>
          <a:ea typeface="+mn-ea"/>
          <a:cs typeface="+mn-cs"/>
        </a:defRPr>
      </a:lvl8pPr>
      <a:lvl9pPr marL="8553090" algn="l" defTabSz="2138272" rtl="0" eaLnBrk="1" latinLnBrk="0" hangingPunct="1">
        <a:defRPr sz="419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5367" y="178403"/>
            <a:ext cx="5676602" cy="7424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15367" y="1039484"/>
            <a:ext cx="5676602" cy="29400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15367" y="4129054"/>
            <a:ext cx="1471712" cy="237183"/>
          </a:xfrm>
          <a:prstGeom prst="rect">
            <a:avLst/>
          </a:prstGeom>
        </p:spPr>
        <p:txBody>
          <a:bodyPr vert="horz" lIns="91440" tIns="45720" rIns="91440" bIns="45720" rtlCol="0" anchor="ctr"/>
          <a:lstStyle>
            <a:lvl1pPr algn="l">
              <a:defRPr sz="78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2155007" y="4129054"/>
            <a:ext cx="1997323" cy="237183"/>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257" y="4129054"/>
            <a:ext cx="1471712" cy="237183"/>
          </a:xfrm>
          <a:prstGeom prst="rect">
            <a:avLst/>
          </a:prstGeom>
        </p:spPr>
        <p:txBody>
          <a:bodyPr vert="horz" lIns="91440" tIns="45720" rIns="91440" bIns="45720" rtlCol="0" anchor="ctr"/>
          <a:lstStyle>
            <a:lvl1pPr algn="r">
              <a:defRPr sz="78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106778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593990" rtl="0" eaLnBrk="1" latinLnBrk="0" hangingPunct="1">
        <a:spcBef>
          <a:spcPct val="0"/>
        </a:spcBef>
        <a:buNone/>
        <a:defRPr sz="2858" kern="1200">
          <a:solidFill>
            <a:schemeClr val="tx1"/>
          </a:solidFill>
          <a:latin typeface="+mj-lt"/>
          <a:ea typeface="+mj-ea"/>
          <a:cs typeface="+mj-cs"/>
        </a:defRPr>
      </a:lvl1pPr>
    </p:titleStyle>
    <p:bodyStyle>
      <a:lvl1pPr marL="222747" indent="-222747" algn="l" defTabSz="593990" rtl="0" eaLnBrk="1" latinLnBrk="0" hangingPunct="1">
        <a:spcBef>
          <a:spcPct val="20000"/>
        </a:spcBef>
        <a:buFont typeface="Arial" pitchFamily="34" charset="0"/>
        <a:buChar char="•"/>
        <a:defRPr sz="2079" kern="1200">
          <a:solidFill>
            <a:schemeClr val="tx1"/>
          </a:solidFill>
          <a:latin typeface="+mn-lt"/>
          <a:ea typeface="+mn-ea"/>
          <a:cs typeface="+mn-cs"/>
        </a:defRPr>
      </a:lvl1pPr>
      <a:lvl2pPr marL="482617" indent="-185622" algn="l" defTabSz="593990" rtl="0" eaLnBrk="1" latinLnBrk="0" hangingPunct="1">
        <a:spcBef>
          <a:spcPct val="20000"/>
        </a:spcBef>
        <a:buFont typeface="Arial" pitchFamily="34" charset="0"/>
        <a:buChar char="–"/>
        <a:defRPr sz="1819" kern="1200">
          <a:solidFill>
            <a:schemeClr val="tx1"/>
          </a:solidFill>
          <a:latin typeface="+mn-lt"/>
          <a:ea typeface="+mn-ea"/>
          <a:cs typeface="+mn-cs"/>
        </a:defRPr>
      </a:lvl2pPr>
      <a:lvl3pPr marL="742489" indent="-148498" algn="l" defTabSz="593990" rtl="0" eaLnBrk="1" latinLnBrk="0" hangingPunct="1">
        <a:spcBef>
          <a:spcPct val="20000"/>
        </a:spcBef>
        <a:buFont typeface="Arial" pitchFamily="34" charset="0"/>
        <a:buChar char="•"/>
        <a:defRPr sz="1559" kern="1200">
          <a:solidFill>
            <a:schemeClr val="tx1"/>
          </a:solidFill>
          <a:latin typeface="+mn-lt"/>
          <a:ea typeface="+mn-ea"/>
          <a:cs typeface="+mn-cs"/>
        </a:defRPr>
      </a:lvl3pPr>
      <a:lvl4pPr marL="1039484"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4pPr>
      <a:lvl5pPr marL="1336479"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5pPr>
      <a:lvl6pPr marL="1633474"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6pPr>
      <a:lvl7pPr marL="1930470"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7pPr>
      <a:lvl8pPr marL="2227465"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8pPr>
      <a:lvl9pPr marL="2524461" indent="-148498" algn="l" defTabSz="593990" rtl="0" eaLnBrk="1" latinLnBrk="0" hangingPunct="1">
        <a:spcBef>
          <a:spcPct val="20000"/>
        </a:spcBef>
        <a:buFont typeface="Arial" pitchFamily="34" charset="0"/>
        <a:buChar char="•"/>
        <a:defRPr sz="1299" kern="1200">
          <a:solidFill>
            <a:schemeClr val="tx1"/>
          </a:solidFill>
          <a:latin typeface="+mn-lt"/>
          <a:ea typeface="+mn-ea"/>
          <a:cs typeface="+mn-cs"/>
        </a:defRPr>
      </a:lvl9pPr>
    </p:bodyStyle>
    <p:otherStyle>
      <a:defPPr>
        <a:defRPr lang="en-US"/>
      </a:defPPr>
      <a:lvl1pPr marL="0" algn="l" defTabSz="593990" rtl="0" eaLnBrk="1" latinLnBrk="0" hangingPunct="1">
        <a:defRPr sz="1169" kern="1200">
          <a:solidFill>
            <a:schemeClr val="tx1"/>
          </a:solidFill>
          <a:latin typeface="+mn-lt"/>
          <a:ea typeface="+mn-ea"/>
          <a:cs typeface="+mn-cs"/>
        </a:defRPr>
      </a:lvl1pPr>
      <a:lvl2pPr marL="296995" algn="l" defTabSz="593990" rtl="0" eaLnBrk="1" latinLnBrk="0" hangingPunct="1">
        <a:defRPr sz="1169" kern="1200">
          <a:solidFill>
            <a:schemeClr val="tx1"/>
          </a:solidFill>
          <a:latin typeface="+mn-lt"/>
          <a:ea typeface="+mn-ea"/>
          <a:cs typeface="+mn-cs"/>
        </a:defRPr>
      </a:lvl2pPr>
      <a:lvl3pPr marL="593990" algn="l" defTabSz="593990" rtl="0" eaLnBrk="1" latinLnBrk="0" hangingPunct="1">
        <a:defRPr sz="1169" kern="1200">
          <a:solidFill>
            <a:schemeClr val="tx1"/>
          </a:solidFill>
          <a:latin typeface="+mn-lt"/>
          <a:ea typeface="+mn-ea"/>
          <a:cs typeface="+mn-cs"/>
        </a:defRPr>
      </a:lvl3pPr>
      <a:lvl4pPr marL="890986" algn="l" defTabSz="593990" rtl="0" eaLnBrk="1" latinLnBrk="0" hangingPunct="1">
        <a:defRPr sz="1169" kern="1200">
          <a:solidFill>
            <a:schemeClr val="tx1"/>
          </a:solidFill>
          <a:latin typeface="+mn-lt"/>
          <a:ea typeface="+mn-ea"/>
          <a:cs typeface="+mn-cs"/>
        </a:defRPr>
      </a:lvl4pPr>
      <a:lvl5pPr marL="1187981" algn="l" defTabSz="593990" rtl="0" eaLnBrk="1" latinLnBrk="0" hangingPunct="1">
        <a:defRPr sz="1169" kern="1200">
          <a:solidFill>
            <a:schemeClr val="tx1"/>
          </a:solidFill>
          <a:latin typeface="+mn-lt"/>
          <a:ea typeface="+mn-ea"/>
          <a:cs typeface="+mn-cs"/>
        </a:defRPr>
      </a:lvl5pPr>
      <a:lvl6pPr marL="1484977" algn="l" defTabSz="593990" rtl="0" eaLnBrk="1" latinLnBrk="0" hangingPunct="1">
        <a:defRPr sz="1169" kern="1200">
          <a:solidFill>
            <a:schemeClr val="tx1"/>
          </a:solidFill>
          <a:latin typeface="+mn-lt"/>
          <a:ea typeface="+mn-ea"/>
          <a:cs typeface="+mn-cs"/>
        </a:defRPr>
      </a:lvl6pPr>
      <a:lvl7pPr marL="1781973" algn="l" defTabSz="593990" rtl="0" eaLnBrk="1" latinLnBrk="0" hangingPunct="1">
        <a:defRPr sz="1169" kern="1200">
          <a:solidFill>
            <a:schemeClr val="tx1"/>
          </a:solidFill>
          <a:latin typeface="+mn-lt"/>
          <a:ea typeface="+mn-ea"/>
          <a:cs typeface="+mn-cs"/>
        </a:defRPr>
      </a:lvl7pPr>
      <a:lvl8pPr marL="2078968" algn="l" defTabSz="593990" rtl="0" eaLnBrk="1" latinLnBrk="0" hangingPunct="1">
        <a:defRPr sz="1169" kern="1200">
          <a:solidFill>
            <a:schemeClr val="tx1"/>
          </a:solidFill>
          <a:latin typeface="+mn-lt"/>
          <a:ea typeface="+mn-ea"/>
          <a:cs typeface="+mn-cs"/>
        </a:defRPr>
      </a:lvl8pPr>
      <a:lvl9pPr marL="2375963" algn="l" defTabSz="593990" rtl="0" eaLnBrk="1" latinLnBrk="0" hangingPunct="1">
        <a:defRPr sz="11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st.fraunhofer.de/" TargetMode="External"/><Relationship Id="rId13" Type="http://schemas.microsoft.com/office/2007/relationships/diagramDrawing" Target="../diagrams/drawing1.xml"/><Relationship Id="rId18" Type="http://schemas.openxmlformats.org/officeDocument/2006/relationships/hyperlink" Target="https://www.the-modeling-agency.com/crisp-dm.pdf" TargetMode="External"/><Relationship Id="rId26" Type="http://schemas.openxmlformats.org/officeDocument/2006/relationships/image" Target="../media/image20.png"/><Relationship Id="rId3" Type="http://schemas.openxmlformats.org/officeDocument/2006/relationships/image" Target="../media/image11.png"/><Relationship Id="rId21" Type="http://schemas.openxmlformats.org/officeDocument/2006/relationships/image" Target="../media/image16.png"/><Relationship Id="rId7" Type="http://schemas.microsoft.com/office/2007/relationships/hdphoto" Target="../media/hdphoto2.wdp"/><Relationship Id="rId12" Type="http://schemas.openxmlformats.org/officeDocument/2006/relationships/diagramColors" Target="../diagrams/colors1.xml"/><Relationship Id="rId17" Type="http://schemas.openxmlformats.org/officeDocument/2006/relationships/hyperlink" Target="https://lac.unwomen.org/es/que-hacemos/empoderamiento-economico/epic/que-es-la-brecha-salarial" TargetMode="External"/><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hyperlink" Target="https://ec.europa.eu/eurostat/databrowser/view/LFSI_EMP_A" TargetMode="External"/><Relationship Id="rId20" Type="http://schemas.openxmlformats.org/officeDocument/2006/relationships/hyperlink" Target="https://jakevdp.github.io/PythonDataScienceHandbook/03.04-missing-values.html" TargetMode="External"/><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diagramQuickStyle" Target="../diagrams/quickStyle1.xml"/><Relationship Id="rId24" Type="http://schemas.openxmlformats.org/officeDocument/2006/relationships/hyperlink" Target="http://www.freepik.com/" TargetMode="External"/><Relationship Id="rId5" Type="http://schemas.openxmlformats.org/officeDocument/2006/relationships/image" Target="../media/image12.png"/><Relationship Id="rId15" Type="http://schemas.openxmlformats.org/officeDocument/2006/relationships/image" Target="../media/image15.png"/><Relationship Id="rId23" Type="http://schemas.openxmlformats.org/officeDocument/2006/relationships/image" Target="../media/image18.png"/><Relationship Id="rId28" Type="http://schemas.openxmlformats.org/officeDocument/2006/relationships/image" Target="../media/image22.png"/><Relationship Id="rId10" Type="http://schemas.openxmlformats.org/officeDocument/2006/relationships/diagramLayout" Target="../diagrams/layout1.xml"/><Relationship Id="rId19" Type="http://schemas.openxmlformats.org/officeDocument/2006/relationships/hyperlink" Target="https://www.datascience-pm.com/crisp-dm-2/" TargetMode="External"/><Relationship Id="rId4" Type="http://schemas.microsoft.com/office/2007/relationships/hdphoto" Target="../media/hdphoto1.wdp"/><Relationship Id="rId9" Type="http://schemas.openxmlformats.org/officeDocument/2006/relationships/diagramData" Target="../diagrams/data1.xml"/><Relationship Id="rId14" Type="http://schemas.openxmlformats.org/officeDocument/2006/relationships/image" Target="../media/image14.png"/><Relationship Id="rId22" Type="http://schemas.openxmlformats.org/officeDocument/2006/relationships/image" Target="../media/image17.png"/><Relationship Id="rId2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8" y="-1"/>
            <a:ext cx="7555471" cy="21383625"/>
          </a:xfrm>
          <a:prstGeom prst="rect">
            <a:avLst/>
          </a:prstGeom>
          <a:solidFill>
            <a:srgbClr val="285472"/>
          </a:solidFill>
        </p:spPr>
        <p:txBody>
          <a:bodyPr/>
          <a:lstStyle/>
          <a:p>
            <a:pPr defTabSz="593844"/>
            <a:endParaRPr lang="en-IE" sz="787" dirty="0">
              <a:solidFill>
                <a:prstClr val="black"/>
              </a:solidFill>
              <a:latin typeface="Calibri"/>
            </a:endParaRPr>
          </a:p>
        </p:txBody>
      </p:sp>
      <p:sp>
        <p:nvSpPr>
          <p:cNvPr id="3" name="AutoShape 3"/>
          <p:cNvSpPr/>
          <p:nvPr/>
        </p:nvSpPr>
        <p:spPr>
          <a:xfrm>
            <a:off x="7555591" y="-1"/>
            <a:ext cx="7367456" cy="21383625"/>
          </a:xfrm>
          <a:prstGeom prst="rect">
            <a:avLst/>
          </a:prstGeom>
          <a:solidFill>
            <a:srgbClr val="E3E9E5">
              <a:alpha val="72000"/>
            </a:srgbClr>
          </a:solidFill>
          <a:ln>
            <a:solidFill>
              <a:srgbClr val="000000">
                <a:alpha val="87059"/>
              </a:srgbClr>
            </a:solidFill>
          </a:ln>
        </p:spPr>
        <p:txBody>
          <a:bodyPr/>
          <a:lstStyle/>
          <a:p>
            <a:pPr defTabSz="593844"/>
            <a:endParaRPr lang="en-IE" sz="787" dirty="0">
              <a:solidFill>
                <a:srgbClr val="04C7B5"/>
              </a:solidFill>
              <a:latin typeface="Calibri"/>
            </a:endParaRPr>
          </a:p>
        </p:txBody>
      </p:sp>
      <p:grpSp>
        <p:nvGrpSpPr>
          <p:cNvPr id="11" name="Group 10">
            <a:extLst>
              <a:ext uri="{FF2B5EF4-FFF2-40B4-BE49-F238E27FC236}">
                <a16:creationId xmlns:a16="http://schemas.microsoft.com/office/drawing/2014/main" id="{7068B782-FDE6-3B3D-3795-5DFF17ECB301}"/>
              </a:ext>
            </a:extLst>
          </p:cNvPr>
          <p:cNvGrpSpPr/>
          <p:nvPr/>
        </p:nvGrpSpPr>
        <p:grpSpPr>
          <a:xfrm>
            <a:off x="7774588" y="383227"/>
            <a:ext cx="6799730" cy="1080000"/>
            <a:chOff x="8018428" y="912724"/>
            <a:chExt cx="6799730" cy="1080000"/>
          </a:xfrm>
        </p:grpSpPr>
        <p:sp>
          <p:nvSpPr>
            <p:cNvPr id="24" name="Freeform 24"/>
            <p:cNvSpPr>
              <a:spLocks noChangeAspect="1"/>
            </p:cNvSpPr>
            <p:nvPr/>
          </p:nvSpPr>
          <p:spPr>
            <a:xfrm>
              <a:off x="8018428" y="912724"/>
              <a:ext cx="1080000" cy="10800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B0A0"/>
            </a:solidFill>
            <a:ln w="12700">
              <a:solidFill>
                <a:srgbClr val="04B0A0"/>
              </a:solidFill>
            </a:ln>
          </p:spPr>
          <p:txBody>
            <a:bodyPr/>
            <a:lstStyle/>
            <a:p>
              <a:endParaRPr lang="en-IE" sz="4600" dirty="0"/>
            </a:p>
          </p:txBody>
        </p:sp>
        <p:sp>
          <p:nvSpPr>
            <p:cNvPr id="25" name="TextBox 25"/>
            <p:cNvSpPr txBox="1"/>
            <p:nvPr/>
          </p:nvSpPr>
          <p:spPr>
            <a:xfrm>
              <a:off x="8267668" y="1227462"/>
              <a:ext cx="614708" cy="559705"/>
            </a:xfrm>
            <a:prstGeom prst="rect">
              <a:avLst/>
            </a:prstGeom>
          </p:spPr>
          <p:txBody>
            <a:bodyPr lIns="0" tIns="0" rIns="0" bIns="0" rtlCol="0" anchor="t">
              <a:spAutoFit/>
            </a:bodyPr>
            <a:lstStyle/>
            <a:p>
              <a:pPr algn="ctr" defTabSz="593844">
                <a:lnSpc>
                  <a:spcPts val="4222"/>
                </a:lnSpc>
                <a:spcBef>
                  <a:spcPct val="0"/>
                </a:spcBef>
              </a:pPr>
              <a:r>
                <a:rPr lang="en-US" sz="4600" b="1" spc="-97" dirty="0">
                  <a:solidFill>
                    <a:srgbClr val="04B0A0"/>
                  </a:solidFill>
                  <a:latin typeface="Space Mono" panose="020B0604020202020204" charset="0"/>
                </a:rPr>
                <a:t>01</a:t>
              </a:r>
            </a:p>
          </p:txBody>
        </p:sp>
        <p:sp>
          <p:nvSpPr>
            <p:cNvPr id="26" name="TextBox 26"/>
            <p:cNvSpPr txBox="1"/>
            <p:nvPr/>
          </p:nvSpPr>
          <p:spPr>
            <a:xfrm>
              <a:off x="9475320" y="1228699"/>
              <a:ext cx="5342838" cy="559705"/>
            </a:xfrm>
            <a:prstGeom prst="rect">
              <a:avLst/>
            </a:prstGeom>
          </p:spPr>
          <p:txBody>
            <a:bodyPr lIns="0" tIns="0" rIns="0" bIns="0" rtlCol="0" anchor="t">
              <a:spAutoFit/>
            </a:bodyPr>
            <a:lstStyle/>
            <a:p>
              <a:pPr defTabSz="593844">
                <a:lnSpc>
                  <a:spcPts val="4222"/>
                </a:lnSpc>
                <a:spcBef>
                  <a:spcPct val="0"/>
                </a:spcBef>
              </a:pPr>
              <a:r>
                <a:rPr lang="en-US" sz="4600" b="1" spc="100" dirty="0">
                  <a:solidFill>
                    <a:srgbClr val="04B0A0"/>
                  </a:solidFill>
                  <a:latin typeface="Space Mono" panose="020B0604020202020204" charset="0"/>
                </a:rPr>
                <a:t>INTRODUCTION</a:t>
              </a:r>
            </a:p>
          </p:txBody>
        </p:sp>
      </p:grpSp>
      <p:sp>
        <p:nvSpPr>
          <p:cNvPr id="4" name="AutoShape 4"/>
          <p:cNvSpPr/>
          <p:nvPr/>
        </p:nvSpPr>
        <p:spPr>
          <a:xfrm rot="5399999">
            <a:off x="4266046" y="10691813"/>
            <a:ext cx="21383626" cy="0"/>
          </a:xfrm>
          <a:prstGeom prst="line">
            <a:avLst/>
          </a:prstGeom>
          <a:ln w="101600" cap="rnd">
            <a:solidFill>
              <a:srgbClr val="8BC244"/>
            </a:solidFill>
            <a:prstDash val="solid"/>
            <a:headEnd type="none" w="sm" len="sm"/>
            <a:tailEnd type="none" w="sm" len="sm"/>
          </a:ln>
        </p:spPr>
        <p:txBody>
          <a:bodyPr/>
          <a:lstStyle/>
          <a:p>
            <a:endParaRPr lang="en-IE" dirty="0"/>
          </a:p>
        </p:txBody>
      </p:sp>
      <p:sp>
        <p:nvSpPr>
          <p:cNvPr id="44" name="TextBox 44"/>
          <p:cNvSpPr txBox="1"/>
          <p:nvPr/>
        </p:nvSpPr>
        <p:spPr>
          <a:xfrm>
            <a:off x="22558466" y="15339851"/>
            <a:ext cx="7021291" cy="3034164"/>
          </a:xfrm>
          <a:prstGeom prst="rect">
            <a:avLst/>
          </a:prstGeom>
        </p:spPr>
        <p:txBody>
          <a:bodyPr wrap="square" lIns="0" tIns="0" rIns="0" bIns="0" rtlCol="0" anchor="t">
            <a:spAutoFit/>
          </a:bodyPr>
          <a:lstStyle/>
          <a:p>
            <a:pPr algn="just">
              <a:spcAft>
                <a:spcPts val="800"/>
              </a:spcAft>
            </a:pPr>
            <a:r>
              <a:rPr lang="en-US" sz="1550" spc="-1" dirty="0">
                <a:solidFill>
                  <a:prstClr val="black"/>
                </a:solidFill>
                <a:latin typeface="Arial Nova Light"/>
              </a:rPr>
              <a:t>The results from the analysis provide insights into the gender wage gap:</a:t>
            </a:r>
          </a:p>
          <a:p>
            <a:pPr marL="285750" indent="-285750" algn="just">
              <a:spcAft>
                <a:spcPts val="800"/>
              </a:spcAft>
              <a:buFont typeface="Arial" panose="020B0604020202020204" pitchFamily="34" charset="0"/>
              <a:buChar char="•"/>
            </a:pPr>
            <a:r>
              <a:rPr lang="en-US" sz="1550" spc="-1" dirty="0">
                <a:solidFill>
                  <a:prstClr val="black"/>
                </a:solidFill>
                <a:latin typeface="Arial Nova Light"/>
              </a:rPr>
              <a:t>Q1: The KNN model can accurately predict the wage gap, making it a useful tool for analyzing wage inequalities.</a:t>
            </a:r>
          </a:p>
          <a:p>
            <a:pPr marL="285750" indent="-285750" algn="just">
              <a:spcAft>
                <a:spcPts val="800"/>
              </a:spcAft>
              <a:buFont typeface="Arial" panose="020B0604020202020204" pitchFamily="34" charset="0"/>
              <a:buChar char="•"/>
            </a:pPr>
            <a:r>
              <a:rPr lang="en-US" sz="1550" spc="-1" dirty="0">
                <a:solidFill>
                  <a:prstClr val="black"/>
                </a:solidFill>
                <a:latin typeface="Arial Nova Light"/>
              </a:rPr>
              <a:t>Q2: Factors such as employment type, age, and region were found to be important in explaining the wage gap.</a:t>
            </a:r>
          </a:p>
          <a:p>
            <a:pPr marL="285750" indent="-285750" algn="just">
              <a:spcAft>
                <a:spcPts val="800"/>
              </a:spcAft>
              <a:buFont typeface="Arial" panose="020B0604020202020204" pitchFamily="34" charset="0"/>
              <a:buChar char="•"/>
            </a:pPr>
            <a:r>
              <a:rPr lang="en-US" sz="1550" spc="-1" dirty="0">
                <a:solidFill>
                  <a:prstClr val="black"/>
                </a:solidFill>
                <a:latin typeface="Arial Nova Light"/>
              </a:rPr>
              <a:t>Q3: KNN was the best-performing model, providing a good balance of accuracy and generalization.</a:t>
            </a:r>
          </a:p>
          <a:p>
            <a:pPr marL="285750" indent="-285750" algn="just">
              <a:spcAft>
                <a:spcPts val="800"/>
              </a:spcAft>
              <a:buFont typeface="Arial" panose="020B0604020202020204" pitchFamily="34" charset="0"/>
              <a:buChar char="•"/>
            </a:pPr>
            <a:r>
              <a:rPr lang="en-US" sz="1550" spc="-1" dirty="0">
                <a:solidFill>
                  <a:prstClr val="black"/>
                </a:solidFill>
                <a:latin typeface="Arial Nova Light"/>
              </a:rPr>
              <a:t>Q4: Findings can support the creation of fair wage policies to reduce gender inequalities in the workplace. These results support the implementation of policies aimed at reducing wage inequality, and organizations can use these predictions to identify key areas for improvement.</a:t>
            </a:r>
          </a:p>
        </p:txBody>
      </p:sp>
      <p:sp>
        <p:nvSpPr>
          <p:cNvPr id="51" name="AutoShape 51"/>
          <p:cNvSpPr/>
          <p:nvPr/>
        </p:nvSpPr>
        <p:spPr>
          <a:xfrm>
            <a:off x="366258" y="5213404"/>
            <a:ext cx="5400716" cy="0"/>
          </a:xfrm>
          <a:prstGeom prst="line">
            <a:avLst/>
          </a:prstGeom>
          <a:ln w="47625" cap="rnd">
            <a:solidFill>
              <a:srgbClr val="FAFAFA"/>
            </a:solidFill>
            <a:prstDash val="solid"/>
            <a:headEnd type="none" w="sm" len="sm"/>
            <a:tailEnd type="none" w="sm" len="sm"/>
          </a:ln>
        </p:spPr>
      </p:sp>
      <p:sp>
        <p:nvSpPr>
          <p:cNvPr id="68" name="TextBox 68"/>
          <p:cNvSpPr txBox="1"/>
          <p:nvPr/>
        </p:nvSpPr>
        <p:spPr>
          <a:xfrm>
            <a:off x="7753849" y="16094516"/>
            <a:ext cx="4887124" cy="2777683"/>
          </a:xfrm>
          <a:prstGeom prst="rect">
            <a:avLst/>
          </a:prstGeom>
        </p:spPr>
        <p:txBody>
          <a:bodyPr wrap="square" lIns="0" tIns="0" rIns="0" bIns="0" rtlCol="0" anchor="t">
            <a:spAutoFit/>
          </a:bodyPr>
          <a:lstStyle/>
          <a:p>
            <a:r>
              <a:rPr lang="en-US" sz="2800" dirty="0">
                <a:solidFill>
                  <a:srgbClr val="89C345"/>
                </a:solidFill>
                <a:latin typeface="Barlow Medium"/>
              </a:rPr>
              <a:t>Ethical Considerations</a:t>
            </a:r>
            <a:r>
              <a:rPr lang="en-US" sz="2400" dirty="0">
                <a:solidFill>
                  <a:srgbClr val="89C345"/>
                </a:solidFill>
                <a:latin typeface="Barlow Medium"/>
              </a:rPr>
              <a:t>:</a:t>
            </a:r>
          </a:p>
          <a:p>
            <a:endParaRPr lang="en-US" sz="800" dirty="0">
              <a:solidFill>
                <a:srgbClr val="89C345"/>
              </a:solidFill>
              <a:latin typeface="Barlow Medium"/>
            </a:endParaRPr>
          </a:p>
          <a:p>
            <a:pPr>
              <a:spcAft>
                <a:spcPts val="800"/>
              </a:spcAft>
            </a:pPr>
            <a:r>
              <a:rPr lang="en-US" sz="1600" spc="-1" dirty="0">
                <a:solidFill>
                  <a:prstClr val="black"/>
                </a:solidFill>
                <a:latin typeface="Arial Nova Light"/>
              </a:rPr>
              <a:t>🔍 </a:t>
            </a:r>
            <a:r>
              <a:rPr lang="en-US" sz="1550" spc="-1" dirty="0">
                <a:solidFill>
                  <a:prstClr val="black"/>
                </a:solidFill>
                <a:latin typeface="Arial Nova Light"/>
              </a:rPr>
              <a:t>Identify potential biases: Review data for any biases that might affect results.</a:t>
            </a:r>
          </a:p>
          <a:p>
            <a:pPr>
              <a:spcAft>
                <a:spcPts val="800"/>
              </a:spcAft>
            </a:pPr>
            <a:r>
              <a:rPr lang="en-US" sz="1550" spc="-1" dirty="0">
                <a:solidFill>
                  <a:prstClr val="black"/>
                </a:solidFill>
                <a:latin typeface="Arial Nova Light"/>
              </a:rPr>
              <a:t>⚖️ Assess bias impact: Analyze how biases influence results and decision-making.</a:t>
            </a:r>
          </a:p>
          <a:p>
            <a:pPr>
              <a:spcAft>
                <a:spcPts val="800"/>
              </a:spcAft>
            </a:pPr>
            <a:r>
              <a:rPr lang="en-US" sz="1550" spc="-1" dirty="0">
                <a:solidFill>
                  <a:prstClr val="black"/>
                </a:solidFill>
                <a:latin typeface="Arial Nova Light"/>
              </a:rPr>
              <a:t>🛡️ Reduce biases: Use strategies to mitigate biases and ensure fair representation.</a:t>
            </a:r>
          </a:p>
          <a:p>
            <a:pPr>
              <a:spcAft>
                <a:spcPts val="800"/>
              </a:spcAft>
            </a:pPr>
            <a:r>
              <a:rPr lang="en-US" sz="1550" spc="-1" dirty="0">
                <a:solidFill>
                  <a:prstClr val="black"/>
                </a:solidFill>
                <a:latin typeface="Arial Nova Light"/>
              </a:rPr>
              <a:t>👥 Gender balance: Ensure equal representation of men and women in the dataset.</a:t>
            </a:r>
          </a:p>
        </p:txBody>
      </p:sp>
      <p:sp>
        <p:nvSpPr>
          <p:cNvPr id="92" name="TextBox 92"/>
          <p:cNvSpPr txBox="1"/>
          <p:nvPr/>
        </p:nvSpPr>
        <p:spPr>
          <a:xfrm>
            <a:off x="366257" y="5489994"/>
            <a:ext cx="4548864" cy="325089"/>
          </a:xfrm>
          <a:prstGeom prst="rect">
            <a:avLst/>
          </a:prstGeom>
        </p:spPr>
        <p:txBody>
          <a:bodyPr lIns="0" tIns="0" rIns="0" bIns="0" rtlCol="0" anchor="t">
            <a:spAutoFit/>
          </a:bodyPr>
          <a:lstStyle/>
          <a:p>
            <a:pPr defTabSz="593844">
              <a:lnSpc>
                <a:spcPts val="2533"/>
              </a:lnSpc>
              <a:spcBef>
                <a:spcPct val="0"/>
              </a:spcBef>
            </a:pPr>
            <a:r>
              <a:rPr lang="en-US" sz="2500" b="1" spc="-58" dirty="0">
                <a:solidFill>
                  <a:srgbClr val="FFFFFF"/>
                </a:solidFill>
                <a:latin typeface="Space Mono" panose="02000509040000020004" charset="0"/>
              </a:rPr>
              <a:t>Authors</a:t>
            </a:r>
          </a:p>
        </p:txBody>
      </p:sp>
      <p:sp>
        <p:nvSpPr>
          <p:cNvPr id="93" name="TextBox 93"/>
          <p:cNvSpPr txBox="1"/>
          <p:nvPr/>
        </p:nvSpPr>
        <p:spPr>
          <a:xfrm>
            <a:off x="366257" y="5930846"/>
            <a:ext cx="4548864" cy="221214"/>
          </a:xfrm>
          <a:prstGeom prst="rect">
            <a:avLst/>
          </a:prstGeom>
        </p:spPr>
        <p:txBody>
          <a:bodyPr lIns="0" tIns="0" rIns="0" bIns="0" rtlCol="0" anchor="t">
            <a:spAutoFit/>
          </a:bodyPr>
          <a:lstStyle/>
          <a:p>
            <a:pPr defTabSz="593844">
              <a:lnSpc>
                <a:spcPts val="1909"/>
              </a:lnSpc>
              <a:spcBef>
                <a:spcPct val="0"/>
              </a:spcBef>
            </a:pPr>
            <a:r>
              <a:rPr lang="en-US" sz="1500" dirty="0">
                <a:solidFill>
                  <a:srgbClr val="FFFFFF"/>
                </a:solidFill>
                <a:latin typeface="Barlow Medium"/>
              </a:rPr>
              <a:t>Yumiko Maria Bejarano </a:t>
            </a:r>
            <a:r>
              <a:rPr lang="en-US" sz="1500" dirty="0" err="1">
                <a:solidFill>
                  <a:srgbClr val="FFFFFF"/>
                </a:solidFill>
                <a:latin typeface="Barlow Medium"/>
              </a:rPr>
              <a:t>Azogue</a:t>
            </a:r>
            <a:endParaRPr lang="en-US" sz="1500" dirty="0">
              <a:solidFill>
                <a:srgbClr val="FFFFFF"/>
              </a:solidFill>
              <a:latin typeface="Barlow Medium"/>
            </a:endParaRPr>
          </a:p>
        </p:txBody>
      </p:sp>
      <p:sp>
        <p:nvSpPr>
          <p:cNvPr id="94" name="TextBox 94"/>
          <p:cNvSpPr txBox="1"/>
          <p:nvPr/>
        </p:nvSpPr>
        <p:spPr>
          <a:xfrm>
            <a:off x="366257" y="6527338"/>
            <a:ext cx="4548864" cy="325089"/>
          </a:xfrm>
          <a:prstGeom prst="rect">
            <a:avLst/>
          </a:prstGeom>
        </p:spPr>
        <p:txBody>
          <a:bodyPr lIns="0" tIns="0" rIns="0" bIns="0" rtlCol="0" anchor="t">
            <a:spAutoFit/>
          </a:bodyPr>
          <a:lstStyle/>
          <a:p>
            <a:pPr defTabSz="593844">
              <a:lnSpc>
                <a:spcPts val="2533"/>
              </a:lnSpc>
              <a:spcBef>
                <a:spcPct val="0"/>
              </a:spcBef>
            </a:pPr>
            <a:r>
              <a:rPr lang="en-US" sz="2500" b="1" spc="-58" dirty="0">
                <a:solidFill>
                  <a:srgbClr val="FFFFFF"/>
                </a:solidFill>
                <a:latin typeface="Space Mono" panose="02000509040000020004" charset="0"/>
              </a:rPr>
              <a:t>Project Description</a:t>
            </a:r>
          </a:p>
        </p:txBody>
      </p:sp>
      <p:sp>
        <p:nvSpPr>
          <p:cNvPr id="95" name="TextBox 95"/>
          <p:cNvSpPr txBox="1"/>
          <p:nvPr/>
        </p:nvSpPr>
        <p:spPr>
          <a:xfrm>
            <a:off x="366257" y="6952873"/>
            <a:ext cx="6984424" cy="952184"/>
          </a:xfrm>
          <a:prstGeom prst="rect">
            <a:avLst/>
          </a:prstGeom>
        </p:spPr>
        <p:txBody>
          <a:bodyPr wrap="square" lIns="0" tIns="0" rIns="0" bIns="0" rtlCol="0" anchor="t">
            <a:spAutoFit/>
          </a:bodyPr>
          <a:lstStyle/>
          <a:p>
            <a:pPr defTabSz="593844">
              <a:lnSpc>
                <a:spcPts val="1909"/>
              </a:lnSpc>
              <a:spcBef>
                <a:spcPct val="0"/>
              </a:spcBef>
            </a:pPr>
            <a:r>
              <a:rPr lang="en-US" sz="1500" dirty="0">
                <a:solidFill>
                  <a:srgbClr val="FFFFFF"/>
                </a:solidFill>
                <a:latin typeface="Barlow Medium"/>
              </a:rPr>
              <a:t>This project studies the gender wage gap in Europe using data from Eurostat and machine learning techniques. It looks at gender, age, and job type to find inequalities and help reduce them. The project uses data analysis to give ideas about fairer work practices.</a:t>
            </a:r>
          </a:p>
        </p:txBody>
      </p:sp>
      <p:sp>
        <p:nvSpPr>
          <p:cNvPr id="96" name="TextBox 96"/>
          <p:cNvSpPr txBox="1"/>
          <p:nvPr/>
        </p:nvSpPr>
        <p:spPr>
          <a:xfrm>
            <a:off x="366257" y="972869"/>
            <a:ext cx="6874546" cy="4924425"/>
          </a:xfrm>
          <a:prstGeom prst="rect">
            <a:avLst/>
          </a:prstGeom>
        </p:spPr>
        <p:txBody>
          <a:bodyPr wrap="square" lIns="0" tIns="0" rIns="0" bIns="0" rtlCol="0" anchor="t">
            <a:spAutoFit/>
          </a:bodyPr>
          <a:lstStyle/>
          <a:p>
            <a:pPr defTabSz="593844"/>
            <a:r>
              <a:rPr lang="en-US" sz="8000" b="1" spc="-183" dirty="0">
                <a:solidFill>
                  <a:srgbClr val="FAFAFA"/>
                </a:solidFill>
                <a:latin typeface="Space Mono" panose="020B0604020202020204" charset="0"/>
              </a:rPr>
              <a:t>EXPLORING THE GENDER WAGE GAP IN EUROPE</a:t>
            </a:r>
          </a:p>
        </p:txBody>
      </p:sp>
      <p:sp>
        <p:nvSpPr>
          <p:cNvPr id="97" name="TextBox 97"/>
          <p:cNvSpPr txBox="1"/>
          <p:nvPr/>
        </p:nvSpPr>
        <p:spPr>
          <a:xfrm>
            <a:off x="7753850" y="1485400"/>
            <a:ext cx="6864742" cy="3047437"/>
          </a:xfrm>
          <a:prstGeom prst="rect">
            <a:avLst/>
          </a:prstGeom>
        </p:spPr>
        <p:txBody>
          <a:bodyPr wrap="square" lIns="0" tIns="0" rIns="0" bIns="0" rtlCol="0" anchor="t">
            <a:spAutoFit/>
          </a:bodyPr>
          <a:lstStyle/>
          <a:p>
            <a:pPr algn="just" defTabSz="593844">
              <a:lnSpc>
                <a:spcPts val="2364"/>
              </a:lnSpc>
              <a:spcBef>
                <a:spcPct val="0"/>
              </a:spcBef>
            </a:pPr>
            <a:r>
              <a:rPr lang="en-US" sz="1550" spc="-1" dirty="0">
                <a:solidFill>
                  <a:prstClr val="black"/>
                </a:solidFill>
                <a:latin typeface="Arial Nova Light"/>
                <a:ea typeface="DejaVu Sans"/>
              </a:rPr>
              <a:t>The Capstone Project focuses on analyzing the Gender Wage Gap in Europe using Eurostat data and machine learning models to understand gender-based differences in employment. The study aims to identify patterns of wage disparities and provide recommendations for reducing inequalities. Three different machine learning models (K-Nearest Neighbors, Decision Tree, and Support Vector Machine) were used and compared. The findings of this project help in understanding which model performs best in predicting wage disparities and identifying factors that most impact gender wage inequality.</a:t>
            </a:r>
          </a:p>
          <a:p>
            <a:pPr algn="just" defTabSz="593844">
              <a:lnSpc>
                <a:spcPts val="2364"/>
              </a:lnSpc>
              <a:spcBef>
                <a:spcPct val="0"/>
              </a:spcBef>
            </a:pPr>
            <a:r>
              <a:rPr lang="en-US" sz="1550" spc="-1" dirty="0">
                <a:solidFill>
                  <a:prstClr val="black"/>
                </a:solidFill>
                <a:latin typeface="Arial Nova Light"/>
                <a:ea typeface="DejaVu Sans"/>
              </a:rPr>
              <a:t>This study is important to inform policy changes that can promote fairer work environments.</a:t>
            </a:r>
            <a:endParaRPr lang="en-US" sz="1550" spc="-1" dirty="0">
              <a:solidFill>
                <a:prstClr val="black"/>
              </a:solidFill>
              <a:latin typeface="Arial"/>
            </a:endParaRPr>
          </a:p>
        </p:txBody>
      </p:sp>
      <p:pic>
        <p:nvPicPr>
          <p:cNvPr id="1026" name="Picture 2">
            <a:extLst>
              <a:ext uri="{FF2B5EF4-FFF2-40B4-BE49-F238E27FC236}">
                <a16:creationId xmlns:a16="http://schemas.microsoft.com/office/drawing/2014/main" id="{32980C5E-22EA-A262-A795-20B7C091FFF4}"/>
              </a:ext>
            </a:extLst>
          </p:cNvPr>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6600"/>
                    </a14:imgEffect>
                    <a14:imgEffect>
                      <a14:saturation sat="400000"/>
                    </a14:imgEffect>
                    <a14:imgEffect>
                      <a14:brightnessContrast bright="82000" contrast="100000"/>
                    </a14:imgEffect>
                  </a14:imgLayer>
                </a14:imgProps>
              </a:ext>
              <a:ext uri="{28A0092B-C50C-407E-A947-70E740481C1C}">
                <a14:useLocalDpi xmlns:a14="http://schemas.microsoft.com/office/drawing/2010/main" val="0"/>
              </a:ext>
            </a:extLst>
          </a:blip>
          <a:srcRect l="6970" r="6583"/>
          <a:stretch/>
        </p:blipFill>
        <p:spPr bwMode="auto">
          <a:xfrm>
            <a:off x="384919" y="18689830"/>
            <a:ext cx="7195148"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9C9C5303-F872-8609-DC90-1BD9B1640191}"/>
              </a:ext>
            </a:extLst>
          </p:cNvPr>
          <p:cNvGrpSpPr/>
          <p:nvPr/>
        </p:nvGrpSpPr>
        <p:grpSpPr>
          <a:xfrm>
            <a:off x="7774588" y="8249494"/>
            <a:ext cx="6799730" cy="1080000"/>
            <a:chOff x="8018428" y="912724"/>
            <a:chExt cx="6799730" cy="1080000"/>
          </a:xfrm>
        </p:grpSpPr>
        <p:sp>
          <p:nvSpPr>
            <p:cNvPr id="17" name="Freeform 24">
              <a:extLst>
                <a:ext uri="{FF2B5EF4-FFF2-40B4-BE49-F238E27FC236}">
                  <a16:creationId xmlns:a16="http://schemas.microsoft.com/office/drawing/2014/main" id="{802B00EE-2C51-ED28-0A84-4808BF498A1C}"/>
                </a:ext>
              </a:extLst>
            </p:cNvPr>
            <p:cNvSpPr>
              <a:spLocks noChangeAspect="1"/>
            </p:cNvSpPr>
            <p:nvPr/>
          </p:nvSpPr>
          <p:spPr>
            <a:xfrm>
              <a:off x="8018428" y="912724"/>
              <a:ext cx="1080000" cy="10800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B0A0"/>
            </a:solidFill>
            <a:ln w="12700">
              <a:solidFill>
                <a:srgbClr val="04B0A0"/>
              </a:solidFill>
            </a:ln>
          </p:spPr>
          <p:txBody>
            <a:bodyPr/>
            <a:lstStyle/>
            <a:p>
              <a:endParaRPr lang="en-IE" sz="4600" dirty="0"/>
            </a:p>
          </p:txBody>
        </p:sp>
        <p:sp>
          <p:nvSpPr>
            <p:cNvPr id="19" name="TextBox 25">
              <a:extLst>
                <a:ext uri="{FF2B5EF4-FFF2-40B4-BE49-F238E27FC236}">
                  <a16:creationId xmlns:a16="http://schemas.microsoft.com/office/drawing/2014/main" id="{CE50B929-BD71-D2A2-92C7-B30864A28891}"/>
                </a:ext>
              </a:extLst>
            </p:cNvPr>
            <p:cNvSpPr txBox="1"/>
            <p:nvPr/>
          </p:nvSpPr>
          <p:spPr>
            <a:xfrm>
              <a:off x="8267668" y="1227462"/>
              <a:ext cx="614708" cy="559705"/>
            </a:xfrm>
            <a:prstGeom prst="rect">
              <a:avLst/>
            </a:prstGeom>
          </p:spPr>
          <p:txBody>
            <a:bodyPr lIns="0" tIns="0" rIns="0" bIns="0" rtlCol="0" anchor="t">
              <a:spAutoFit/>
            </a:bodyPr>
            <a:lstStyle/>
            <a:p>
              <a:pPr algn="ctr" defTabSz="593844">
                <a:lnSpc>
                  <a:spcPts val="4222"/>
                </a:lnSpc>
                <a:spcBef>
                  <a:spcPct val="0"/>
                </a:spcBef>
              </a:pPr>
              <a:r>
                <a:rPr lang="en-US" sz="4600" b="1" spc="-97" dirty="0">
                  <a:solidFill>
                    <a:srgbClr val="04B0A0"/>
                  </a:solidFill>
                  <a:latin typeface="Space Mono" panose="020B0604020202020204" charset="0"/>
                </a:rPr>
                <a:t>03</a:t>
              </a:r>
            </a:p>
          </p:txBody>
        </p:sp>
        <p:sp>
          <p:nvSpPr>
            <p:cNvPr id="33" name="TextBox 26">
              <a:extLst>
                <a:ext uri="{FF2B5EF4-FFF2-40B4-BE49-F238E27FC236}">
                  <a16:creationId xmlns:a16="http://schemas.microsoft.com/office/drawing/2014/main" id="{92DC477B-28CC-316A-07F5-8712A9B7EE23}"/>
                </a:ext>
              </a:extLst>
            </p:cNvPr>
            <p:cNvSpPr txBox="1"/>
            <p:nvPr/>
          </p:nvSpPr>
          <p:spPr>
            <a:xfrm>
              <a:off x="9475320" y="1228699"/>
              <a:ext cx="5342838" cy="559705"/>
            </a:xfrm>
            <a:prstGeom prst="rect">
              <a:avLst/>
            </a:prstGeom>
          </p:spPr>
          <p:txBody>
            <a:bodyPr lIns="0" tIns="0" rIns="0" bIns="0" rtlCol="0" anchor="t">
              <a:spAutoFit/>
            </a:bodyPr>
            <a:lstStyle/>
            <a:p>
              <a:pPr defTabSz="593844">
                <a:lnSpc>
                  <a:spcPts val="4222"/>
                </a:lnSpc>
                <a:spcBef>
                  <a:spcPct val="0"/>
                </a:spcBef>
              </a:pPr>
              <a:r>
                <a:rPr lang="en-US" sz="4600" b="1" spc="100" dirty="0">
                  <a:solidFill>
                    <a:srgbClr val="04B0A0"/>
                  </a:solidFill>
                  <a:latin typeface="Space Mono" panose="020B0604020202020204" charset="0"/>
                </a:rPr>
                <a:t>METHODOLOGY</a:t>
              </a:r>
            </a:p>
          </p:txBody>
        </p:sp>
      </p:grpSp>
      <p:pic>
        <p:nvPicPr>
          <p:cNvPr id="45" name="Picture 44">
            <a:extLst>
              <a:ext uri="{FF2B5EF4-FFF2-40B4-BE49-F238E27FC236}">
                <a16:creationId xmlns:a16="http://schemas.microsoft.com/office/drawing/2014/main" id="{64B4F752-A292-3FFC-605F-646576B2C1A2}"/>
              </a:ext>
            </a:extLst>
          </p:cNvPr>
          <p:cNvPicPr>
            <a:picLocks noChangeAspect="1"/>
          </p:cNvPicPr>
          <p:nvPr/>
        </p:nvPicPr>
        <p:blipFill rotWithShape="1">
          <a:blip r:embed="rId5">
            <a:extLst>
              <a:ext uri="{28A0092B-C50C-407E-A947-70E740481C1C}">
                <a14:useLocalDpi xmlns:a14="http://schemas.microsoft.com/office/drawing/2010/main" val="0"/>
              </a:ext>
            </a:extLst>
          </a:blip>
          <a:srcRect b="5260"/>
          <a:stretch/>
        </p:blipFill>
        <p:spPr>
          <a:xfrm>
            <a:off x="241886" y="12070565"/>
            <a:ext cx="7093122" cy="5040000"/>
          </a:xfrm>
          <a:prstGeom prst="rect">
            <a:avLst/>
          </a:prstGeom>
        </p:spPr>
      </p:pic>
      <p:grpSp>
        <p:nvGrpSpPr>
          <p:cNvPr id="76" name="Group 75">
            <a:extLst>
              <a:ext uri="{FF2B5EF4-FFF2-40B4-BE49-F238E27FC236}">
                <a16:creationId xmlns:a16="http://schemas.microsoft.com/office/drawing/2014/main" id="{497BB03C-F843-6378-4EF8-4D0BB16C4822}"/>
              </a:ext>
            </a:extLst>
          </p:cNvPr>
          <p:cNvGrpSpPr/>
          <p:nvPr/>
        </p:nvGrpSpPr>
        <p:grpSpPr>
          <a:xfrm>
            <a:off x="22594100" y="14176995"/>
            <a:ext cx="6799730" cy="1080000"/>
            <a:chOff x="8018428" y="912724"/>
            <a:chExt cx="6799730" cy="1080000"/>
          </a:xfrm>
        </p:grpSpPr>
        <p:sp>
          <p:nvSpPr>
            <p:cNvPr id="77" name="Freeform 24">
              <a:extLst>
                <a:ext uri="{FF2B5EF4-FFF2-40B4-BE49-F238E27FC236}">
                  <a16:creationId xmlns:a16="http://schemas.microsoft.com/office/drawing/2014/main" id="{4D32689A-FD79-AA2A-783E-BFD0B6ABA271}"/>
                </a:ext>
              </a:extLst>
            </p:cNvPr>
            <p:cNvSpPr>
              <a:spLocks noChangeAspect="1"/>
            </p:cNvSpPr>
            <p:nvPr/>
          </p:nvSpPr>
          <p:spPr>
            <a:xfrm>
              <a:off x="8018428" y="912724"/>
              <a:ext cx="1080000" cy="10800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B0A0"/>
            </a:solidFill>
            <a:ln w="12700">
              <a:solidFill>
                <a:srgbClr val="04B0A0"/>
              </a:solidFill>
            </a:ln>
          </p:spPr>
          <p:txBody>
            <a:bodyPr/>
            <a:lstStyle/>
            <a:p>
              <a:endParaRPr lang="en-IE" dirty="0"/>
            </a:p>
          </p:txBody>
        </p:sp>
        <p:sp>
          <p:nvSpPr>
            <p:cNvPr id="78" name="TextBox 25">
              <a:extLst>
                <a:ext uri="{FF2B5EF4-FFF2-40B4-BE49-F238E27FC236}">
                  <a16:creationId xmlns:a16="http://schemas.microsoft.com/office/drawing/2014/main" id="{9B4EBB3B-A3BA-0056-A4DB-8C285DA1015C}"/>
                </a:ext>
              </a:extLst>
            </p:cNvPr>
            <p:cNvSpPr txBox="1"/>
            <p:nvPr/>
          </p:nvSpPr>
          <p:spPr>
            <a:xfrm>
              <a:off x="8267668" y="1227462"/>
              <a:ext cx="614708" cy="552908"/>
            </a:xfrm>
            <a:prstGeom prst="rect">
              <a:avLst/>
            </a:prstGeom>
          </p:spPr>
          <p:txBody>
            <a:bodyPr lIns="0" tIns="0" rIns="0" bIns="0" rtlCol="0" anchor="t">
              <a:spAutoFit/>
            </a:bodyPr>
            <a:lstStyle/>
            <a:p>
              <a:pPr algn="ctr" defTabSz="593844">
                <a:lnSpc>
                  <a:spcPts val="4222"/>
                </a:lnSpc>
                <a:spcBef>
                  <a:spcPct val="0"/>
                </a:spcBef>
              </a:pPr>
              <a:r>
                <a:rPr lang="en-US" sz="4400" b="1" spc="-97" dirty="0">
                  <a:solidFill>
                    <a:srgbClr val="04B0A0"/>
                  </a:solidFill>
                  <a:latin typeface="Space Mono" panose="020B0604020202020204" charset="0"/>
                </a:rPr>
                <a:t>05</a:t>
              </a:r>
            </a:p>
          </p:txBody>
        </p:sp>
        <p:sp>
          <p:nvSpPr>
            <p:cNvPr id="79" name="TextBox 26">
              <a:extLst>
                <a:ext uri="{FF2B5EF4-FFF2-40B4-BE49-F238E27FC236}">
                  <a16:creationId xmlns:a16="http://schemas.microsoft.com/office/drawing/2014/main" id="{AC2A0D63-29AC-A9E5-1327-C22F1CFBBB53}"/>
                </a:ext>
              </a:extLst>
            </p:cNvPr>
            <p:cNvSpPr txBox="1"/>
            <p:nvPr/>
          </p:nvSpPr>
          <p:spPr>
            <a:xfrm>
              <a:off x="9475320" y="1228699"/>
              <a:ext cx="5342838" cy="552908"/>
            </a:xfrm>
            <a:prstGeom prst="rect">
              <a:avLst/>
            </a:prstGeom>
          </p:spPr>
          <p:txBody>
            <a:bodyPr lIns="0" tIns="0" rIns="0" bIns="0" rtlCol="0" anchor="t">
              <a:spAutoFit/>
            </a:bodyPr>
            <a:lstStyle/>
            <a:p>
              <a:pPr defTabSz="593844">
                <a:lnSpc>
                  <a:spcPts val="4222"/>
                </a:lnSpc>
                <a:spcBef>
                  <a:spcPct val="0"/>
                </a:spcBef>
              </a:pPr>
              <a:r>
                <a:rPr lang="en-US" sz="4400" b="1" spc="100" dirty="0">
                  <a:solidFill>
                    <a:srgbClr val="04B0A0"/>
                  </a:solidFill>
                  <a:latin typeface="Space Mono" panose="020B0604020202020204" charset="0"/>
                </a:rPr>
                <a:t>CONCLUSION</a:t>
              </a:r>
            </a:p>
          </p:txBody>
        </p:sp>
      </p:grpSp>
      <p:sp>
        <p:nvSpPr>
          <p:cNvPr id="121" name="TextBox 68">
            <a:extLst>
              <a:ext uri="{FF2B5EF4-FFF2-40B4-BE49-F238E27FC236}">
                <a16:creationId xmlns:a16="http://schemas.microsoft.com/office/drawing/2014/main" id="{35D81CA1-5867-B1C8-ED76-16DEFD28DF31}"/>
              </a:ext>
            </a:extLst>
          </p:cNvPr>
          <p:cNvSpPr txBox="1"/>
          <p:nvPr/>
        </p:nvSpPr>
        <p:spPr>
          <a:xfrm>
            <a:off x="7828919" y="9530592"/>
            <a:ext cx="4556861" cy="430887"/>
          </a:xfrm>
          <a:prstGeom prst="rect">
            <a:avLst/>
          </a:prstGeom>
        </p:spPr>
        <p:txBody>
          <a:bodyPr wrap="square" lIns="0" tIns="0" rIns="0" bIns="0" rtlCol="0" anchor="t">
            <a:spAutoFit/>
          </a:bodyPr>
          <a:lstStyle/>
          <a:p>
            <a:r>
              <a:rPr lang="en-US" sz="2800" dirty="0">
                <a:solidFill>
                  <a:srgbClr val="89C345"/>
                </a:solidFill>
                <a:latin typeface="Barlow Medium"/>
              </a:rPr>
              <a:t>CRISP-DM Methodology:</a:t>
            </a:r>
          </a:p>
        </p:txBody>
      </p:sp>
      <p:sp>
        <p:nvSpPr>
          <p:cNvPr id="124" name="TextBox 99">
            <a:extLst>
              <a:ext uri="{FF2B5EF4-FFF2-40B4-BE49-F238E27FC236}">
                <a16:creationId xmlns:a16="http://schemas.microsoft.com/office/drawing/2014/main" id="{382F7953-3064-9A0A-758D-592605BB46FB}"/>
              </a:ext>
            </a:extLst>
          </p:cNvPr>
          <p:cNvSpPr txBox="1"/>
          <p:nvPr/>
        </p:nvSpPr>
        <p:spPr>
          <a:xfrm>
            <a:off x="7774588" y="5717551"/>
            <a:ext cx="6951264" cy="2482731"/>
          </a:xfrm>
          <a:prstGeom prst="rect">
            <a:avLst/>
          </a:prstGeom>
        </p:spPr>
        <p:txBody>
          <a:bodyPr wrap="square" lIns="0" tIns="0" rIns="0" bIns="0" rtlCol="0" anchor="t">
            <a:spAutoFit/>
          </a:bodyPr>
          <a:lstStyle/>
          <a:p>
            <a:pPr algn="just">
              <a:spcAft>
                <a:spcPts val="800"/>
              </a:spcAft>
            </a:pPr>
            <a:r>
              <a:rPr lang="en-IE" sz="1600" spc="-1" dirty="0">
                <a:solidFill>
                  <a:prstClr val="black"/>
                </a:solidFill>
                <a:latin typeface="Arial Nova Light"/>
              </a:rPr>
              <a:t>For this project, the objectives are:</a:t>
            </a:r>
          </a:p>
          <a:p>
            <a:pPr marL="342900" lvl="0" indent="-342900" algn="just">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Perform an Exploratory Data Analysis (EDA) to understand the gender wage gap.</a:t>
            </a:r>
          </a:p>
          <a:p>
            <a:pPr marL="342900" lvl="0" indent="-342900" algn="just">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Use machine learning to find important patterns about the wage gap.</a:t>
            </a:r>
          </a:p>
          <a:p>
            <a:pPr marL="342900" lvl="0" indent="-342900" algn="just">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Develop a model to predict gender differences in work.</a:t>
            </a:r>
          </a:p>
          <a:p>
            <a:pPr marL="342900" lvl="0" indent="-342900" algn="just">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Compare and choose the best of three machine learning models (KNN, Decision Tree, SVM).</a:t>
            </a:r>
          </a:p>
          <a:p>
            <a:pPr marL="342900" lvl="0" indent="-342900" algn="just">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Visualize the results to make them easy to understand.</a:t>
            </a:r>
          </a:p>
        </p:txBody>
      </p:sp>
      <p:grpSp>
        <p:nvGrpSpPr>
          <p:cNvPr id="125" name="Group 124">
            <a:extLst>
              <a:ext uri="{FF2B5EF4-FFF2-40B4-BE49-F238E27FC236}">
                <a16:creationId xmlns:a16="http://schemas.microsoft.com/office/drawing/2014/main" id="{1DE921A6-39C9-BC2D-6C51-4B286A11A6D1}"/>
              </a:ext>
            </a:extLst>
          </p:cNvPr>
          <p:cNvGrpSpPr/>
          <p:nvPr/>
        </p:nvGrpSpPr>
        <p:grpSpPr>
          <a:xfrm>
            <a:off x="7775690" y="4587173"/>
            <a:ext cx="6799730" cy="1080000"/>
            <a:chOff x="8018428" y="912724"/>
            <a:chExt cx="6799730" cy="1080000"/>
          </a:xfrm>
        </p:grpSpPr>
        <p:sp>
          <p:nvSpPr>
            <p:cNvPr id="126" name="Freeform 24">
              <a:extLst>
                <a:ext uri="{FF2B5EF4-FFF2-40B4-BE49-F238E27FC236}">
                  <a16:creationId xmlns:a16="http://schemas.microsoft.com/office/drawing/2014/main" id="{863D703E-D1BD-BCDF-58AB-D71E1FDDCF8A}"/>
                </a:ext>
              </a:extLst>
            </p:cNvPr>
            <p:cNvSpPr>
              <a:spLocks noChangeAspect="1"/>
            </p:cNvSpPr>
            <p:nvPr/>
          </p:nvSpPr>
          <p:spPr>
            <a:xfrm>
              <a:off x="8018428" y="912724"/>
              <a:ext cx="1080000" cy="10800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B0A0"/>
            </a:solidFill>
            <a:ln w="12700">
              <a:solidFill>
                <a:srgbClr val="04B0A0"/>
              </a:solidFill>
            </a:ln>
          </p:spPr>
          <p:txBody>
            <a:bodyPr/>
            <a:lstStyle/>
            <a:p>
              <a:endParaRPr lang="en-IE" sz="4600" dirty="0"/>
            </a:p>
          </p:txBody>
        </p:sp>
        <p:sp>
          <p:nvSpPr>
            <p:cNvPr id="127" name="TextBox 25">
              <a:extLst>
                <a:ext uri="{FF2B5EF4-FFF2-40B4-BE49-F238E27FC236}">
                  <a16:creationId xmlns:a16="http://schemas.microsoft.com/office/drawing/2014/main" id="{1E5DA534-E25C-D05C-FC3F-03ED8D64AB3C}"/>
                </a:ext>
              </a:extLst>
            </p:cNvPr>
            <p:cNvSpPr txBox="1"/>
            <p:nvPr/>
          </p:nvSpPr>
          <p:spPr>
            <a:xfrm>
              <a:off x="8267668" y="1227462"/>
              <a:ext cx="614708" cy="559705"/>
            </a:xfrm>
            <a:prstGeom prst="rect">
              <a:avLst/>
            </a:prstGeom>
          </p:spPr>
          <p:txBody>
            <a:bodyPr lIns="0" tIns="0" rIns="0" bIns="0" rtlCol="0" anchor="t">
              <a:spAutoFit/>
            </a:bodyPr>
            <a:lstStyle/>
            <a:p>
              <a:pPr algn="ctr" defTabSz="593844">
                <a:lnSpc>
                  <a:spcPts val="4222"/>
                </a:lnSpc>
                <a:spcBef>
                  <a:spcPct val="0"/>
                </a:spcBef>
              </a:pPr>
              <a:r>
                <a:rPr lang="en-US" sz="4600" b="1" spc="-97" dirty="0">
                  <a:solidFill>
                    <a:srgbClr val="04B0A0"/>
                  </a:solidFill>
                  <a:latin typeface="Space Mono" panose="020B0604020202020204" charset="0"/>
                </a:rPr>
                <a:t>02</a:t>
              </a:r>
            </a:p>
          </p:txBody>
        </p:sp>
        <p:sp>
          <p:nvSpPr>
            <p:cNvPr id="1024" name="TextBox 26">
              <a:extLst>
                <a:ext uri="{FF2B5EF4-FFF2-40B4-BE49-F238E27FC236}">
                  <a16:creationId xmlns:a16="http://schemas.microsoft.com/office/drawing/2014/main" id="{DFD7683C-2434-8290-F339-9E2E8EB7CDA4}"/>
                </a:ext>
              </a:extLst>
            </p:cNvPr>
            <p:cNvSpPr txBox="1"/>
            <p:nvPr/>
          </p:nvSpPr>
          <p:spPr>
            <a:xfrm>
              <a:off x="9475320" y="1228699"/>
              <a:ext cx="5342838" cy="559705"/>
            </a:xfrm>
            <a:prstGeom prst="rect">
              <a:avLst/>
            </a:prstGeom>
          </p:spPr>
          <p:txBody>
            <a:bodyPr lIns="0" tIns="0" rIns="0" bIns="0" rtlCol="0" anchor="t">
              <a:spAutoFit/>
            </a:bodyPr>
            <a:lstStyle/>
            <a:p>
              <a:pPr defTabSz="593844">
                <a:lnSpc>
                  <a:spcPts val="4222"/>
                </a:lnSpc>
                <a:spcBef>
                  <a:spcPct val="0"/>
                </a:spcBef>
              </a:pPr>
              <a:r>
                <a:rPr lang="en-US" sz="4600" b="1" spc="100" dirty="0">
                  <a:solidFill>
                    <a:srgbClr val="04B0A0"/>
                  </a:solidFill>
                  <a:latin typeface="Space Mono" panose="020B0604020202020204" charset="0"/>
                </a:rPr>
                <a:t>OBJECTIVES</a:t>
              </a:r>
            </a:p>
          </p:txBody>
        </p:sp>
      </p:grpSp>
      <p:sp>
        <p:nvSpPr>
          <p:cNvPr id="1027" name="TextBox 99">
            <a:extLst>
              <a:ext uri="{FF2B5EF4-FFF2-40B4-BE49-F238E27FC236}">
                <a16:creationId xmlns:a16="http://schemas.microsoft.com/office/drawing/2014/main" id="{F95A1211-4B46-9727-634F-FE8D58A94F73}"/>
              </a:ext>
            </a:extLst>
          </p:cNvPr>
          <p:cNvSpPr txBox="1"/>
          <p:nvPr/>
        </p:nvSpPr>
        <p:spPr>
          <a:xfrm>
            <a:off x="7817876" y="19219321"/>
            <a:ext cx="6927025" cy="1864998"/>
          </a:xfrm>
          <a:prstGeom prst="rect">
            <a:avLst/>
          </a:prstGeom>
        </p:spPr>
        <p:txBody>
          <a:bodyPr wrap="square" lIns="0" tIns="0" rIns="0" bIns="0" rtlCol="0" anchor="t">
            <a:spAutoFit/>
          </a:bodyPr>
          <a:lstStyle/>
          <a:p>
            <a:pPr algn="r"/>
            <a:r>
              <a:rPr lang="en-US" sz="2800" dirty="0">
                <a:solidFill>
                  <a:srgbClr val="89C345"/>
                </a:solidFill>
                <a:latin typeface="Barlow Medium"/>
              </a:rPr>
              <a:t>Requirements:</a:t>
            </a:r>
          </a:p>
          <a:p>
            <a:pPr algn="r">
              <a:buFont typeface="Arial" panose="020B0604020202020204" pitchFamily="34" charset="0"/>
              <a:buChar char="•"/>
            </a:pPr>
            <a:r>
              <a:rPr lang="en-US" sz="1500" spc="-1" dirty="0">
                <a:solidFill>
                  <a:prstClr val="black"/>
                </a:solidFill>
                <a:latin typeface="Arial Nova Light"/>
              </a:rPr>
              <a:t>Technologies: </a:t>
            </a:r>
            <a:r>
              <a:rPr lang="en-US" sz="1500" spc="-1" dirty="0" err="1">
                <a:solidFill>
                  <a:prstClr val="black"/>
                </a:solidFill>
                <a:latin typeface="Arial Nova Light"/>
              </a:rPr>
              <a:t>Jupyter</a:t>
            </a:r>
            <a:r>
              <a:rPr lang="en-US" sz="1500" spc="-1" dirty="0">
                <a:solidFill>
                  <a:prstClr val="black"/>
                </a:solidFill>
                <a:latin typeface="Arial Nova Light"/>
              </a:rPr>
              <a:t> Notebook, Python, Google Cloud Platform.</a:t>
            </a:r>
          </a:p>
          <a:p>
            <a:pPr algn="r">
              <a:buFont typeface="Arial" panose="020B0604020202020204" pitchFamily="34" charset="0"/>
              <a:buChar char="•"/>
            </a:pPr>
            <a:r>
              <a:rPr lang="en-US" sz="1500" spc="-1" dirty="0">
                <a:solidFill>
                  <a:prstClr val="black"/>
                </a:solidFill>
                <a:latin typeface="Arial Nova Light"/>
              </a:rPr>
              <a:t>Data: Dataset from Eurostat about work participation in Europe.</a:t>
            </a:r>
          </a:p>
          <a:p>
            <a:pPr algn="r"/>
            <a:r>
              <a:rPr lang="en-US" sz="1500" spc="-1" dirty="0">
                <a:solidFill>
                  <a:prstClr val="black"/>
                </a:solidFill>
                <a:latin typeface="Arial Nova Light"/>
              </a:rPr>
              <a:t>Assumptions:</a:t>
            </a:r>
          </a:p>
          <a:p>
            <a:pPr algn="r">
              <a:buFont typeface="Arial" panose="020B0604020202020204" pitchFamily="34" charset="0"/>
              <a:buChar char="•"/>
            </a:pPr>
            <a:r>
              <a:rPr lang="en-US" sz="1500" spc="-1" dirty="0">
                <a:solidFill>
                  <a:prstClr val="black"/>
                </a:solidFill>
                <a:latin typeface="Arial Nova Light"/>
              </a:rPr>
              <a:t>The dataset is big enough for the analysis.</a:t>
            </a:r>
          </a:p>
          <a:p>
            <a:pPr algn="r">
              <a:buFont typeface="Arial" panose="020B0604020202020204" pitchFamily="34" charset="0"/>
              <a:buChar char="•"/>
            </a:pPr>
            <a:r>
              <a:rPr lang="en-US" sz="1500" spc="-1" dirty="0">
                <a:solidFill>
                  <a:prstClr val="black"/>
                </a:solidFill>
                <a:latin typeface="Arial Nova Light"/>
              </a:rPr>
              <a:t>Information for each country is complete and correct.</a:t>
            </a:r>
          </a:p>
          <a:p>
            <a:endParaRPr lang="en-US" sz="1819" spc="-1" dirty="0">
              <a:solidFill>
                <a:prstClr val="black"/>
              </a:solidFill>
              <a:latin typeface="Arial Nova Light"/>
            </a:endParaRPr>
          </a:p>
        </p:txBody>
      </p:sp>
      <p:sp>
        <p:nvSpPr>
          <p:cNvPr id="1034" name="TextBox 26">
            <a:extLst>
              <a:ext uri="{FF2B5EF4-FFF2-40B4-BE49-F238E27FC236}">
                <a16:creationId xmlns:a16="http://schemas.microsoft.com/office/drawing/2014/main" id="{DDA72289-62AF-FF17-E8BE-7D5EDC8D023A}"/>
              </a:ext>
            </a:extLst>
          </p:cNvPr>
          <p:cNvSpPr txBox="1"/>
          <p:nvPr/>
        </p:nvSpPr>
        <p:spPr>
          <a:xfrm>
            <a:off x="15189866" y="2212347"/>
            <a:ext cx="6627170" cy="538609"/>
          </a:xfrm>
          <a:prstGeom prst="rect">
            <a:avLst/>
          </a:prstGeom>
        </p:spPr>
        <p:txBody>
          <a:bodyPr wrap="square" lIns="0" tIns="0" rIns="0" bIns="0" rtlCol="0" anchor="t">
            <a:spAutoFit/>
          </a:bodyPr>
          <a:lstStyle/>
          <a:p>
            <a:pPr defTabSz="593844">
              <a:lnSpc>
                <a:spcPts val="4222"/>
              </a:lnSpc>
              <a:spcBef>
                <a:spcPct val="0"/>
              </a:spcBef>
            </a:pPr>
            <a:r>
              <a:rPr lang="en-US" sz="3500" b="1" spc="100" dirty="0">
                <a:solidFill>
                  <a:srgbClr val="04B0A0"/>
                </a:solidFill>
                <a:latin typeface="Space Mono" panose="020B0604020202020204" charset="0"/>
              </a:rPr>
              <a:t>BUSINESS UNDERSTANDING</a:t>
            </a:r>
          </a:p>
        </p:txBody>
      </p:sp>
      <p:grpSp>
        <p:nvGrpSpPr>
          <p:cNvPr id="1042" name="Group 1041">
            <a:extLst>
              <a:ext uri="{FF2B5EF4-FFF2-40B4-BE49-F238E27FC236}">
                <a16:creationId xmlns:a16="http://schemas.microsoft.com/office/drawing/2014/main" id="{7D367C03-4057-9FA1-C177-B58044661FD7}"/>
              </a:ext>
            </a:extLst>
          </p:cNvPr>
          <p:cNvGrpSpPr>
            <a:grpSpLocks noChangeAspect="1"/>
          </p:cNvGrpSpPr>
          <p:nvPr/>
        </p:nvGrpSpPr>
        <p:grpSpPr>
          <a:xfrm>
            <a:off x="8683268" y="9949322"/>
            <a:ext cx="5936208" cy="3960000"/>
            <a:chOff x="11407254" y="10592731"/>
            <a:chExt cx="5396554" cy="3600000"/>
          </a:xfrm>
        </p:grpSpPr>
        <p:pic>
          <p:nvPicPr>
            <p:cNvPr id="1030" name="Picture 6" descr="The CRISP-DM model (Cross Industry Standard Process for Data Mining) offers a very good opportunity in surface technology to map and process data mining projects in a meaningful way.">
              <a:extLst>
                <a:ext uri="{FF2B5EF4-FFF2-40B4-BE49-F238E27FC236}">
                  <a16:creationId xmlns:a16="http://schemas.microsoft.com/office/drawing/2014/main" id="{9FAD8448-D98D-1B50-6C69-429B11130F22}"/>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12431" r="8376"/>
            <a:stretch/>
          </p:blipFill>
          <p:spPr bwMode="auto">
            <a:xfrm>
              <a:off x="11407254" y="10592731"/>
              <a:ext cx="3801272" cy="3600000"/>
            </a:xfrm>
            <a:prstGeom prst="rect">
              <a:avLst/>
            </a:prstGeom>
            <a:noFill/>
            <a:extLst>
              <a:ext uri="{909E8E84-426E-40DD-AFC4-6F175D3DCCD1}">
                <a14:hiddenFill xmlns:a14="http://schemas.microsoft.com/office/drawing/2010/main">
                  <a:solidFill>
                    <a:srgbClr val="FFFFFF"/>
                  </a:solidFill>
                </a14:hiddenFill>
              </a:ext>
            </a:extLst>
          </p:spPr>
        </p:pic>
        <p:sp>
          <p:nvSpPr>
            <p:cNvPr id="1041" name="TextBox 47">
              <a:extLst>
                <a:ext uri="{FF2B5EF4-FFF2-40B4-BE49-F238E27FC236}">
                  <a16:creationId xmlns:a16="http://schemas.microsoft.com/office/drawing/2014/main" id="{A31C42DB-3943-2AD4-6578-EDBD35A60BAB}"/>
                </a:ext>
              </a:extLst>
            </p:cNvPr>
            <p:cNvSpPr/>
            <p:nvPr/>
          </p:nvSpPr>
          <p:spPr>
            <a:xfrm flipH="1">
              <a:off x="14205741" y="13739079"/>
              <a:ext cx="2598067" cy="305256"/>
            </a:xfrm>
            <a:prstGeom prst="rect">
              <a:avLst/>
            </a:prstGeom>
            <a:noFill/>
            <a:ln w="0">
              <a:noFill/>
            </a:ln>
          </p:spPr>
          <p:style>
            <a:lnRef idx="0">
              <a:scrgbClr r="0" g="0" b="0"/>
            </a:lnRef>
            <a:fillRef idx="0">
              <a:scrgbClr r="0" g="0" b="0"/>
            </a:fillRef>
            <a:effectRef idx="0">
              <a:scrgbClr r="0" g="0" b="0"/>
            </a:effectRef>
            <a:fontRef idx="minor"/>
          </p:style>
          <p:txBody>
            <a:bodyPr wrap="square" lIns="58464" tIns="29232" rIns="58464" bIns="29232" anchor="t">
              <a:spAutoFit/>
            </a:bodyPr>
            <a:lstStyle/>
            <a:p>
              <a:pPr defTabSz="2850938"/>
              <a:r>
                <a:rPr lang="en-IE" sz="1600" spc="-1" dirty="0">
                  <a:solidFill>
                    <a:schemeClr val="tx1">
                      <a:lumMod val="50000"/>
                      <a:lumOff val="50000"/>
                    </a:schemeClr>
                  </a:solidFill>
                  <a:latin typeface="Inter"/>
                  <a:ea typeface="DejaVu Sans"/>
                </a:rPr>
                <a:t>Designed by  </a:t>
              </a:r>
              <a:r>
                <a:rPr lang="en-IE" sz="1600" spc="-1" dirty="0">
                  <a:solidFill>
                    <a:schemeClr val="tx1">
                      <a:lumMod val="50000"/>
                      <a:lumOff val="50000"/>
                    </a:schemeClr>
                  </a:solidFill>
                  <a:latin typeface="Inter"/>
                  <a:ea typeface="DejaVu Sans"/>
                  <a:hlinkClick r:id="rId8"/>
                </a:rPr>
                <a:t>Fraunhofer IST</a:t>
              </a:r>
              <a:endParaRPr lang="es-MX" sz="1600" spc="-1" dirty="0">
                <a:solidFill>
                  <a:srgbClr val="FFFFFF"/>
                </a:solidFill>
                <a:latin typeface="Arial"/>
              </a:endParaRPr>
            </a:p>
          </p:txBody>
        </p:sp>
      </p:grpSp>
      <p:sp>
        <p:nvSpPr>
          <p:cNvPr id="1045" name="TextBox 99">
            <a:extLst>
              <a:ext uri="{FF2B5EF4-FFF2-40B4-BE49-F238E27FC236}">
                <a16:creationId xmlns:a16="http://schemas.microsoft.com/office/drawing/2014/main" id="{BAC379A8-DCB1-426F-E99B-049E4803E266}"/>
              </a:ext>
            </a:extLst>
          </p:cNvPr>
          <p:cNvSpPr txBox="1"/>
          <p:nvPr/>
        </p:nvSpPr>
        <p:spPr>
          <a:xfrm>
            <a:off x="15189866" y="5550094"/>
            <a:ext cx="6823998" cy="3248390"/>
          </a:xfrm>
          <a:prstGeom prst="rect">
            <a:avLst/>
          </a:prstGeom>
        </p:spPr>
        <p:txBody>
          <a:bodyPr wrap="square" lIns="0" tIns="0" rIns="0" bIns="0" rtlCol="0" anchor="t">
            <a:spAutoFit/>
          </a:bodyPr>
          <a:lstStyle/>
          <a:p>
            <a:pPr algn="just">
              <a:lnSpc>
                <a:spcPct val="107000"/>
              </a:lnSpc>
              <a:spcAft>
                <a:spcPts val="800"/>
              </a:spcAft>
            </a:pPr>
            <a:r>
              <a:rPr lang="en-IE" sz="1600" spc="-1" dirty="0">
                <a:solidFill>
                  <a:prstClr val="black"/>
                </a:solidFill>
                <a:latin typeface="Arial Nova Light"/>
              </a:rPr>
              <a:t>We collected the data from Eurostat, which provides information about employment participation and wages across Europe. The dataset includes: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Gender, Age, Employment Type, and Region.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E" sz="1600" spc="-1" dirty="0">
                <a:solidFill>
                  <a:prstClr val="black"/>
                </a:solidFill>
                <a:latin typeface="Arial Nova Light"/>
              </a:rPr>
              <a:t>Years covered range from 2003 to 2023, allowing a detailed analysis of trends over time.</a:t>
            </a:r>
          </a:p>
          <a:p>
            <a:pPr algn="just">
              <a:lnSpc>
                <a:spcPct val="107000"/>
              </a:lnSpc>
              <a:spcAft>
                <a:spcPts val="800"/>
              </a:spcAft>
              <a:buSzPts val="1000"/>
              <a:tabLst>
                <a:tab pos="457200" algn="l"/>
              </a:tabLst>
            </a:pPr>
            <a:r>
              <a:rPr lang="en-US" sz="1600" spc="-1" dirty="0">
                <a:solidFill>
                  <a:prstClr val="black"/>
                </a:solidFill>
                <a:latin typeface="Arial Nova Light"/>
              </a:rPr>
              <a:t>The gender wage gap measures the difference in earnings between men and women across different countries and years. This gap is calculated using the average wages for each gender. This graph compares the average gender wage gap between men and women </a:t>
            </a:r>
            <a:r>
              <a:rPr lang="en-US" sz="1400" spc="-1" dirty="0">
                <a:solidFill>
                  <a:prstClr val="black"/>
                </a:solidFill>
                <a:latin typeface="Arial Nova Light"/>
              </a:rPr>
              <a:t>in Europe, highlighting specific differences by country.</a:t>
            </a:r>
            <a:endParaRPr lang="es-MX" sz="1400" spc="-1" dirty="0">
              <a:solidFill>
                <a:prstClr val="black"/>
              </a:solidFill>
              <a:latin typeface="Arial Nova Light"/>
            </a:endParaRPr>
          </a:p>
          <a:p>
            <a:pPr lvl="0">
              <a:lnSpc>
                <a:spcPct val="107000"/>
              </a:lnSpc>
              <a:spcAft>
                <a:spcPts val="800"/>
              </a:spcAft>
              <a:buSzPts val="1000"/>
              <a:tabLst>
                <a:tab pos="457200" algn="l"/>
              </a:tabLst>
            </a:pPr>
            <a:endParaRPr lang="en-IE" sz="1550" spc="-1" dirty="0">
              <a:solidFill>
                <a:prstClr val="black"/>
              </a:solidFill>
              <a:latin typeface="Arial Nova Light"/>
            </a:endParaRPr>
          </a:p>
        </p:txBody>
      </p:sp>
      <p:sp>
        <p:nvSpPr>
          <p:cNvPr id="1049" name="TextBox 26">
            <a:extLst>
              <a:ext uri="{FF2B5EF4-FFF2-40B4-BE49-F238E27FC236}">
                <a16:creationId xmlns:a16="http://schemas.microsoft.com/office/drawing/2014/main" id="{673E2268-9640-4DA9-01BD-3636BDBEF404}"/>
              </a:ext>
            </a:extLst>
          </p:cNvPr>
          <p:cNvSpPr txBox="1"/>
          <p:nvPr/>
        </p:nvSpPr>
        <p:spPr>
          <a:xfrm>
            <a:off x="15172287" y="4969800"/>
            <a:ext cx="4882302" cy="538609"/>
          </a:xfrm>
          <a:prstGeom prst="rect">
            <a:avLst/>
          </a:prstGeom>
        </p:spPr>
        <p:txBody>
          <a:bodyPr wrap="square" lIns="0" tIns="0" rIns="0" bIns="0" rtlCol="0" anchor="t">
            <a:spAutoFit/>
          </a:bodyPr>
          <a:lstStyle/>
          <a:p>
            <a:pPr defTabSz="593844">
              <a:lnSpc>
                <a:spcPts val="4222"/>
              </a:lnSpc>
              <a:spcBef>
                <a:spcPct val="0"/>
              </a:spcBef>
            </a:pPr>
            <a:r>
              <a:rPr lang="en-US" sz="3500" b="1" spc="100" dirty="0">
                <a:solidFill>
                  <a:srgbClr val="04B0A0"/>
                </a:solidFill>
                <a:latin typeface="Space Mono" panose="020B0604020202020204" charset="0"/>
              </a:rPr>
              <a:t>DATA UNDERSTANDING</a:t>
            </a:r>
          </a:p>
        </p:txBody>
      </p:sp>
      <p:sp>
        <p:nvSpPr>
          <p:cNvPr id="1050" name="TextBox 68">
            <a:extLst>
              <a:ext uri="{FF2B5EF4-FFF2-40B4-BE49-F238E27FC236}">
                <a16:creationId xmlns:a16="http://schemas.microsoft.com/office/drawing/2014/main" id="{6282B53E-C6AB-7F17-45E0-62C32C92F50F}"/>
              </a:ext>
            </a:extLst>
          </p:cNvPr>
          <p:cNvSpPr txBox="1"/>
          <p:nvPr/>
        </p:nvSpPr>
        <p:spPr>
          <a:xfrm>
            <a:off x="7753849" y="14253002"/>
            <a:ext cx="6864742" cy="1663853"/>
          </a:xfrm>
          <a:prstGeom prst="rect">
            <a:avLst/>
          </a:prstGeom>
        </p:spPr>
        <p:txBody>
          <a:bodyPr wrap="square" lIns="0" tIns="0" rIns="0" bIns="0" rtlCol="0" anchor="t">
            <a:spAutoFit/>
          </a:bodyPr>
          <a:lstStyle/>
          <a:p>
            <a:pPr algn="just">
              <a:lnSpc>
                <a:spcPct val="107000"/>
              </a:lnSpc>
              <a:spcAft>
                <a:spcPts val="800"/>
              </a:spcAft>
            </a:pPr>
            <a:r>
              <a:rPr lang="en-IE" sz="1550" spc="-1" dirty="0">
                <a:solidFill>
                  <a:prstClr val="black"/>
                </a:solidFill>
                <a:latin typeface="Arial Nova Light"/>
              </a:rPr>
              <a:t>This project follows the CRISP-DM (Cross-Industry Standard Process for Data Mining) methodology. This includes steps like data understanding, preparation, modeling, and evaluation.</a:t>
            </a:r>
          </a:p>
          <a:p>
            <a:pPr algn="just">
              <a:lnSpc>
                <a:spcPct val="107000"/>
              </a:lnSpc>
              <a:spcAft>
                <a:spcPts val="800"/>
              </a:spcAft>
            </a:pPr>
            <a:r>
              <a:rPr lang="en-IE" sz="1550" spc="-1" dirty="0">
                <a:solidFill>
                  <a:prstClr val="black"/>
                </a:solidFill>
                <a:latin typeface="Arial Nova Light"/>
              </a:rPr>
              <a:t>The CRISP-DM method provides a structured approach to analyzing and modeling the wage gap, focusing on discovering key patterns and making reliable predictions.</a:t>
            </a:r>
          </a:p>
        </p:txBody>
      </p:sp>
      <p:graphicFrame>
        <p:nvGraphicFramePr>
          <p:cNvPr id="1143" name="Diagram 1142">
            <a:extLst>
              <a:ext uri="{FF2B5EF4-FFF2-40B4-BE49-F238E27FC236}">
                <a16:creationId xmlns:a16="http://schemas.microsoft.com/office/drawing/2014/main" id="{CCFA6440-4B46-B8E8-7920-FA4C466FAF6C}"/>
              </a:ext>
            </a:extLst>
          </p:cNvPr>
          <p:cNvGraphicFramePr/>
          <p:nvPr>
            <p:extLst>
              <p:ext uri="{D42A27DB-BD31-4B8C-83A1-F6EECF244321}">
                <p14:modId xmlns:p14="http://schemas.microsoft.com/office/powerpoint/2010/main" val="1614370286"/>
              </p:ext>
            </p:extLst>
          </p:nvPr>
        </p:nvGraphicFramePr>
        <p:xfrm>
          <a:off x="22726985" y="2350487"/>
          <a:ext cx="6527104" cy="211642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157" name="Group 1156">
            <a:extLst>
              <a:ext uri="{FF2B5EF4-FFF2-40B4-BE49-F238E27FC236}">
                <a16:creationId xmlns:a16="http://schemas.microsoft.com/office/drawing/2014/main" id="{48915B95-3BC3-A959-3E46-3D76F79F0998}"/>
              </a:ext>
            </a:extLst>
          </p:cNvPr>
          <p:cNvGrpSpPr/>
          <p:nvPr/>
        </p:nvGrpSpPr>
        <p:grpSpPr>
          <a:xfrm>
            <a:off x="22558467" y="427567"/>
            <a:ext cx="5613485" cy="1300856"/>
            <a:chOff x="15344636" y="5697424"/>
            <a:chExt cx="5613485" cy="1300856"/>
          </a:xfrm>
        </p:grpSpPr>
        <p:sp>
          <p:nvSpPr>
            <p:cNvPr id="75" name="TextBox 26">
              <a:extLst>
                <a:ext uri="{FF2B5EF4-FFF2-40B4-BE49-F238E27FC236}">
                  <a16:creationId xmlns:a16="http://schemas.microsoft.com/office/drawing/2014/main" id="{75B90155-7512-ECBD-7F62-18FB7A8DB8D6}"/>
                </a:ext>
              </a:extLst>
            </p:cNvPr>
            <p:cNvSpPr txBox="1"/>
            <p:nvPr/>
          </p:nvSpPr>
          <p:spPr>
            <a:xfrm>
              <a:off x="15344636" y="5872907"/>
              <a:ext cx="5342838" cy="1125373"/>
            </a:xfrm>
            <a:prstGeom prst="rect">
              <a:avLst/>
            </a:prstGeom>
          </p:spPr>
          <p:txBody>
            <a:bodyPr wrap="square" lIns="0" tIns="0" rIns="0" bIns="0" rtlCol="0" anchor="t">
              <a:spAutoFit/>
            </a:bodyPr>
            <a:lstStyle/>
            <a:p>
              <a:pPr defTabSz="593844">
                <a:lnSpc>
                  <a:spcPts val="4222"/>
                </a:lnSpc>
                <a:spcBef>
                  <a:spcPct val="0"/>
                </a:spcBef>
              </a:pPr>
              <a:r>
                <a:rPr lang="en-US" sz="5500" b="1" spc="100" dirty="0">
                  <a:solidFill>
                    <a:srgbClr val="35A8C9"/>
                  </a:solidFill>
                  <a:latin typeface="Space Mono" panose="020B0604020202020204" charset="0"/>
                </a:rPr>
                <a:t>MODELLING TECHNIQUES</a:t>
              </a:r>
            </a:p>
          </p:txBody>
        </p:sp>
        <p:pic>
          <p:nvPicPr>
            <p:cNvPr id="1151" name="Picture 1150">
              <a:extLst>
                <a:ext uri="{FF2B5EF4-FFF2-40B4-BE49-F238E27FC236}">
                  <a16:creationId xmlns:a16="http://schemas.microsoft.com/office/drawing/2014/main" id="{16605867-E8B6-A902-8881-0CCB7A0441C6}"/>
                </a:ext>
              </a:extLst>
            </p:cNvPr>
            <p:cNvPicPr>
              <a:picLocks noChangeAspect="1"/>
            </p:cNvPicPr>
            <p:nvPr/>
          </p:nvPicPr>
          <p:blipFill>
            <a:blip r:embed="rId14">
              <a:alphaModFix amt="73000"/>
            </a:blip>
            <a:stretch>
              <a:fillRect/>
            </a:stretch>
          </p:blipFill>
          <p:spPr>
            <a:xfrm>
              <a:off x="19698121" y="5697424"/>
              <a:ext cx="1260000" cy="1260000"/>
            </a:xfrm>
            <a:prstGeom prst="rect">
              <a:avLst/>
            </a:prstGeom>
          </p:spPr>
        </p:pic>
      </p:grpSp>
      <p:grpSp>
        <p:nvGrpSpPr>
          <p:cNvPr id="1165" name="Group 1164">
            <a:extLst>
              <a:ext uri="{FF2B5EF4-FFF2-40B4-BE49-F238E27FC236}">
                <a16:creationId xmlns:a16="http://schemas.microsoft.com/office/drawing/2014/main" id="{ECAE62BC-4908-6236-FA6B-AA0F1F1AE30C}"/>
              </a:ext>
            </a:extLst>
          </p:cNvPr>
          <p:cNvGrpSpPr>
            <a:grpSpLocks noChangeAspect="1"/>
          </p:cNvGrpSpPr>
          <p:nvPr/>
        </p:nvGrpSpPr>
        <p:grpSpPr>
          <a:xfrm>
            <a:off x="22726985" y="4704506"/>
            <a:ext cx="6811628" cy="3589493"/>
            <a:chOff x="22263652" y="4740844"/>
            <a:chExt cx="8363818" cy="4407443"/>
          </a:xfrm>
        </p:grpSpPr>
        <p:sp>
          <p:nvSpPr>
            <p:cNvPr id="98" name="TextBox 98"/>
            <p:cNvSpPr txBox="1"/>
            <p:nvPr/>
          </p:nvSpPr>
          <p:spPr>
            <a:xfrm>
              <a:off x="22263652" y="8881702"/>
              <a:ext cx="8363818" cy="266585"/>
            </a:xfrm>
            <a:prstGeom prst="rect">
              <a:avLst/>
            </a:prstGeom>
          </p:spPr>
          <p:txBody>
            <a:bodyPr wrap="square" lIns="0" tIns="0" rIns="0" bIns="0" rtlCol="0" anchor="t">
              <a:spAutoFit/>
            </a:bodyPr>
            <a:lstStyle/>
            <a:p>
              <a:pPr algn="ctr" defTabSz="593844">
                <a:lnSpc>
                  <a:spcPts val="1818"/>
                </a:lnSpc>
                <a:spcBef>
                  <a:spcPct val="0"/>
                </a:spcBef>
              </a:pPr>
              <a:r>
                <a:rPr lang="en-US" sz="1300" dirty="0">
                  <a:solidFill>
                    <a:srgbClr val="36AFCD"/>
                  </a:solidFill>
                  <a:latin typeface="Barlow Medium Bold Italics"/>
                </a:rPr>
                <a:t>Figure: Model Performance Comparison</a:t>
              </a:r>
              <a:endParaRPr lang="en-US" sz="1299" dirty="0">
                <a:solidFill>
                  <a:srgbClr val="36AFCD"/>
                </a:solidFill>
                <a:latin typeface="Barlow Medium Bold Italics"/>
              </a:endParaRPr>
            </a:p>
          </p:txBody>
        </p:sp>
        <p:pic>
          <p:nvPicPr>
            <p:cNvPr id="1156" name="Picture 1155">
              <a:extLst>
                <a:ext uri="{FF2B5EF4-FFF2-40B4-BE49-F238E27FC236}">
                  <a16:creationId xmlns:a16="http://schemas.microsoft.com/office/drawing/2014/main" id="{00AD7134-E988-AFCD-D614-8508166395B4}"/>
                </a:ext>
              </a:extLst>
            </p:cNvPr>
            <p:cNvPicPr>
              <a:picLocks noChangeAspect="1"/>
            </p:cNvPicPr>
            <p:nvPr/>
          </p:nvPicPr>
          <p:blipFill rotWithShape="1">
            <a:blip r:embed="rId15">
              <a:extLst>
                <a:ext uri="{28A0092B-C50C-407E-A947-70E740481C1C}">
                  <a14:useLocalDpi xmlns:a14="http://schemas.microsoft.com/office/drawing/2010/main" val="0"/>
                </a:ext>
              </a:extLst>
            </a:blip>
            <a:srcRect r="-2560"/>
            <a:stretch/>
          </p:blipFill>
          <p:spPr>
            <a:xfrm>
              <a:off x="22692815" y="4740844"/>
              <a:ext cx="7585297" cy="4211999"/>
            </a:xfrm>
            <a:prstGeom prst="rect">
              <a:avLst/>
            </a:prstGeom>
          </p:spPr>
        </p:pic>
      </p:grpSp>
      <p:sp>
        <p:nvSpPr>
          <p:cNvPr id="1158" name="TextBox 97">
            <a:extLst>
              <a:ext uri="{FF2B5EF4-FFF2-40B4-BE49-F238E27FC236}">
                <a16:creationId xmlns:a16="http://schemas.microsoft.com/office/drawing/2014/main" id="{6782648A-8870-2B5E-0F00-94DCF5A2B5A7}"/>
              </a:ext>
            </a:extLst>
          </p:cNvPr>
          <p:cNvSpPr txBox="1"/>
          <p:nvPr/>
        </p:nvSpPr>
        <p:spPr>
          <a:xfrm>
            <a:off x="22517297" y="9215465"/>
            <a:ext cx="7021315" cy="1967270"/>
          </a:xfrm>
          <a:prstGeom prst="rect">
            <a:avLst/>
          </a:prstGeom>
        </p:spPr>
        <p:txBody>
          <a:bodyPr wrap="square" lIns="0" tIns="0" rIns="0" bIns="0" rtlCol="0" anchor="t">
            <a:spAutoFit/>
          </a:bodyPr>
          <a:lstStyle/>
          <a:p>
            <a:pPr algn="just">
              <a:lnSpc>
                <a:spcPct val="107000"/>
              </a:lnSpc>
              <a:spcAft>
                <a:spcPts val="800"/>
              </a:spcAft>
            </a:pPr>
            <a:r>
              <a:rPr lang="en-IE" sz="1600" spc="-1" dirty="0">
                <a:solidFill>
                  <a:prstClr val="black"/>
                </a:solidFill>
                <a:latin typeface="Arial Nova Light"/>
              </a:rPr>
              <a:t>In predictive modeling, K-Nearest </a:t>
            </a:r>
            <a:r>
              <a:rPr lang="en-IE" sz="1600" spc="-1" dirty="0" err="1">
                <a:solidFill>
                  <a:prstClr val="black"/>
                </a:solidFill>
                <a:latin typeface="Arial Nova Light"/>
              </a:rPr>
              <a:t>Neighbors</a:t>
            </a:r>
            <a:r>
              <a:rPr lang="en-IE" sz="1600" spc="-1" dirty="0">
                <a:solidFill>
                  <a:prstClr val="black"/>
                </a:solidFill>
                <a:latin typeface="Arial Nova Light"/>
              </a:rPr>
              <a:t> (KNN) with k=5 was the most successful, reaching an accuracy of 87.94% with well-balanced precision and recall. The Decision Tree model achieved an accuracy of 81.16% at a depth of 16, but showed problems with overfitting. These findings suggest KNN as a robust model for predicting wage gaps, with radar charts highlighting the comparative performance of each model.</a:t>
            </a:r>
          </a:p>
          <a:p>
            <a:pPr algn="just" defTabSz="593844">
              <a:lnSpc>
                <a:spcPts val="2364"/>
              </a:lnSpc>
              <a:spcBef>
                <a:spcPct val="0"/>
              </a:spcBef>
            </a:pPr>
            <a:r>
              <a:rPr lang="en-US" sz="1819" spc="-1" dirty="0">
                <a:solidFill>
                  <a:prstClr val="black"/>
                </a:solidFill>
                <a:latin typeface="Arial Nova Light"/>
                <a:ea typeface="DejaVu Sans"/>
              </a:rPr>
              <a:t>.</a:t>
            </a:r>
            <a:endParaRPr lang="en-US" sz="1819" spc="-1" dirty="0">
              <a:solidFill>
                <a:prstClr val="black"/>
              </a:solidFill>
              <a:latin typeface="Arial"/>
            </a:endParaRPr>
          </a:p>
        </p:txBody>
      </p:sp>
      <p:sp>
        <p:nvSpPr>
          <p:cNvPr id="1159" name="TextBox 99">
            <a:extLst>
              <a:ext uri="{FF2B5EF4-FFF2-40B4-BE49-F238E27FC236}">
                <a16:creationId xmlns:a16="http://schemas.microsoft.com/office/drawing/2014/main" id="{5BBA2DCA-8468-E004-9560-A2B2C378F1BA}"/>
              </a:ext>
            </a:extLst>
          </p:cNvPr>
          <p:cNvSpPr txBox="1"/>
          <p:nvPr/>
        </p:nvSpPr>
        <p:spPr>
          <a:xfrm>
            <a:off x="22551765" y="18626707"/>
            <a:ext cx="6986847" cy="2154436"/>
          </a:xfrm>
          <a:prstGeom prst="rect">
            <a:avLst/>
          </a:prstGeom>
        </p:spPr>
        <p:txBody>
          <a:bodyPr wrap="square" lIns="0" tIns="0" rIns="0" bIns="0" rtlCol="0" anchor="t">
            <a:spAutoFit/>
          </a:bodyPr>
          <a:lstStyle/>
          <a:p>
            <a:pPr algn="ctr"/>
            <a:r>
              <a:rPr lang="en-US" sz="1800" dirty="0">
                <a:solidFill>
                  <a:srgbClr val="89C345"/>
                </a:solidFill>
                <a:latin typeface="Barlow Medium"/>
              </a:rPr>
              <a:t>References</a:t>
            </a:r>
          </a:p>
          <a:p>
            <a:pPr algn="r"/>
            <a:endParaRPr lang="en-US" sz="1000" spc="-1" dirty="0">
              <a:solidFill>
                <a:prstClr val="black"/>
              </a:solidFill>
              <a:latin typeface="Arial Nova Light"/>
            </a:endParaRPr>
          </a:p>
          <a:p>
            <a:pPr marL="171450" indent="-171450" algn="just">
              <a:buFont typeface="Arial" panose="020B0604020202020204" pitchFamily="34" charset="0"/>
              <a:buChar char="•"/>
            </a:pPr>
            <a:r>
              <a:rPr lang="en-US" sz="1000" spc="-1" dirty="0">
                <a:solidFill>
                  <a:prstClr val="black"/>
                </a:solidFill>
                <a:latin typeface="Arial Nova Light"/>
              </a:rPr>
              <a:t>Eurostat Employment and activity by sex and age - annual data. Available at: </a:t>
            </a:r>
            <a:r>
              <a:rPr lang="en-US" sz="1000" spc="-1" dirty="0">
                <a:solidFill>
                  <a:prstClr val="black"/>
                </a:solidFill>
                <a:latin typeface="Arial Nova Light"/>
                <a:hlinkClick r:id="rId16">
                  <a:extLst>
                    <a:ext uri="{A12FA001-AC4F-418D-AE19-62706E023703}">
                      <ahyp:hlinkClr xmlns:ahyp="http://schemas.microsoft.com/office/drawing/2018/hyperlinkcolor" val="tx"/>
                    </a:ext>
                  </a:extLst>
                </a:hlinkClick>
              </a:rPr>
              <a:t>https://ec.europa.eu/eurostat/databrowser/view/LFSI_EMP_A</a:t>
            </a:r>
            <a:r>
              <a:rPr lang="en-US" sz="1000" spc="-1" dirty="0">
                <a:solidFill>
                  <a:prstClr val="black"/>
                </a:solidFill>
                <a:latin typeface="Arial Nova Light"/>
              </a:rPr>
              <a:t>  (Accessed: 10 November 2024).</a:t>
            </a:r>
          </a:p>
          <a:p>
            <a:pPr marL="171450" indent="-171450" algn="just">
              <a:buFont typeface="Arial" panose="020B0604020202020204" pitchFamily="34" charset="0"/>
              <a:buChar char="•"/>
            </a:pPr>
            <a:r>
              <a:rPr lang="en-US" sz="1000" spc="-1" dirty="0">
                <a:solidFill>
                  <a:prstClr val="black"/>
                </a:solidFill>
                <a:latin typeface="Arial Nova Light"/>
              </a:rPr>
              <a:t>UN Women (no date) Gender pay gap: Causes, figures, and why it should be fought. Available at: </a:t>
            </a:r>
            <a:r>
              <a:rPr lang="en-US" sz="1000" spc="-1" dirty="0">
                <a:solidFill>
                  <a:prstClr val="black"/>
                </a:solidFill>
                <a:latin typeface="Arial Nova Light"/>
                <a:hlinkClick r:id="rId17">
                  <a:extLst>
                    <a:ext uri="{A12FA001-AC4F-418D-AE19-62706E023703}">
                      <ahyp:hlinkClr xmlns:ahyp="http://schemas.microsoft.com/office/drawing/2018/hyperlinkcolor" val="tx"/>
                    </a:ext>
                  </a:extLst>
                </a:hlinkClick>
              </a:rPr>
              <a:t>https://lac.unwomen.org/es/que-hacemos/empoderamiento-economico/epic/que-es-la-brecha-salarial</a:t>
            </a:r>
            <a:r>
              <a:rPr lang="en-US" sz="1000" spc="-1" dirty="0">
                <a:solidFill>
                  <a:prstClr val="black"/>
                </a:solidFill>
                <a:latin typeface="Arial Nova Light"/>
              </a:rPr>
              <a:t>  (Accessed: 10 November 2024).</a:t>
            </a:r>
          </a:p>
          <a:p>
            <a:pPr marL="171450" indent="-171450" algn="just">
              <a:buFont typeface="Arial" panose="020B0604020202020204" pitchFamily="34" charset="0"/>
              <a:buChar char="•"/>
            </a:pPr>
            <a:r>
              <a:rPr lang="en-US" sz="1000" spc="-1" dirty="0">
                <a:solidFill>
                  <a:prstClr val="black"/>
                </a:solidFill>
                <a:latin typeface="Arial Nova Light"/>
              </a:rPr>
              <a:t>Chapman, P. et al. (2000) Step-by-step data mining guide. Available at: </a:t>
            </a:r>
            <a:r>
              <a:rPr lang="en-US" sz="1000" spc="-1" dirty="0">
                <a:solidFill>
                  <a:prstClr val="black"/>
                </a:solidFill>
                <a:latin typeface="Arial Nova Light"/>
                <a:hlinkClick r:id="rId18">
                  <a:extLst>
                    <a:ext uri="{A12FA001-AC4F-418D-AE19-62706E023703}">
                      <ahyp:hlinkClr xmlns:ahyp="http://schemas.microsoft.com/office/drawing/2018/hyperlinkcolor" val="tx"/>
                    </a:ext>
                  </a:extLst>
                </a:hlinkClick>
              </a:rPr>
              <a:t>https://www.the-modeling-agency.com/crisp-dm.pdf</a:t>
            </a:r>
            <a:r>
              <a:rPr lang="en-US" sz="1000" spc="-1" dirty="0">
                <a:solidFill>
                  <a:prstClr val="black"/>
                </a:solidFill>
                <a:latin typeface="Arial Nova Light"/>
              </a:rPr>
              <a:t>  (Accessed: 10 November 2024).</a:t>
            </a:r>
          </a:p>
          <a:p>
            <a:pPr marL="171450" indent="-171450" algn="just">
              <a:buFont typeface="Arial" panose="020B0604020202020204" pitchFamily="34" charset="0"/>
              <a:buChar char="•"/>
            </a:pPr>
            <a:r>
              <a:rPr lang="en-US" sz="1000" spc="-1" dirty="0" err="1">
                <a:solidFill>
                  <a:prstClr val="black"/>
                </a:solidFill>
                <a:latin typeface="Arial Nova Light"/>
              </a:rPr>
              <a:t>Hotz</a:t>
            </a:r>
            <a:r>
              <a:rPr lang="en-US" sz="1000" spc="-1" dirty="0">
                <a:solidFill>
                  <a:prstClr val="black"/>
                </a:solidFill>
                <a:latin typeface="Arial Nova Light"/>
              </a:rPr>
              <a:t>, N. (2024). What Is CRISP DM? [online] Data Science Project Management. Available at: </a:t>
            </a:r>
            <a:r>
              <a:rPr lang="en-US" sz="1000" spc="-1" dirty="0">
                <a:solidFill>
                  <a:prstClr val="black"/>
                </a:solidFill>
                <a:latin typeface="Arial Nova Light"/>
                <a:hlinkClick r:id="rId19">
                  <a:extLst>
                    <a:ext uri="{A12FA001-AC4F-418D-AE19-62706E023703}">
                      <ahyp:hlinkClr xmlns:ahyp="http://schemas.microsoft.com/office/drawing/2018/hyperlinkcolor" val="tx"/>
                    </a:ext>
                  </a:extLst>
                </a:hlinkClick>
              </a:rPr>
              <a:t>https://www.datascience-pm.com/crisp-dm-2/</a:t>
            </a:r>
            <a:r>
              <a:rPr lang="en-US" sz="1000" spc="-1" dirty="0">
                <a:solidFill>
                  <a:prstClr val="black"/>
                </a:solidFill>
                <a:latin typeface="Arial Nova Light"/>
              </a:rPr>
              <a:t>.</a:t>
            </a:r>
          </a:p>
          <a:p>
            <a:pPr marL="171450" indent="-171450" algn="just">
              <a:buFont typeface="Arial" panose="020B0604020202020204" pitchFamily="34" charset="0"/>
              <a:buChar char="•"/>
            </a:pPr>
            <a:r>
              <a:rPr lang="en-US" sz="1000" spc="-1" dirty="0" err="1">
                <a:solidFill>
                  <a:prstClr val="black"/>
                </a:solidFill>
                <a:latin typeface="Arial Nova Light"/>
              </a:rPr>
              <a:t>VanderPlas</a:t>
            </a:r>
            <a:r>
              <a:rPr lang="en-US" sz="1000" spc="-1" dirty="0">
                <a:solidFill>
                  <a:prstClr val="black"/>
                </a:solidFill>
                <a:latin typeface="Arial Nova Light"/>
              </a:rPr>
              <a:t>, J. (no date) Handling Missing Data | Python Data Science Handbook. Available at: </a:t>
            </a:r>
            <a:r>
              <a:rPr lang="en-US" sz="1000" spc="-1" dirty="0">
                <a:solidFill>
                  <a:prstClr val="black"/>
                </a:solidFill>
                <a:latin typeface="Arial Nova Light"/>
                <a:hlinkClick r:id="rId20">
                  <a:extLst>
                    <a:ext uri="{A12FA001-AC4F-418D-AE19-62706E023703}">
                      <ahyp:hlinkClr xmlns:ahyp="http://schemas.microsoft.com/office/drawing/2018/hyperlinkcolor" val="tx"/>
                    </a:ext>
                  </a:extLst>
                </a:hlinkClick>
              </a:rPr>
              <a:t>https://jakevdp.github.io/PythonDataScienceHandbook/03.04-missing-values.html</a:t>
            </a:r>
            <a:r>
              <a:rPr lang="en-US" sz="1000" spc="-1" dirty="0">
                <a:solidFill>
                  <a:prstClr val="black"/>
                </a:solidFill>
                <a:latin typeface="Arial Nova Light"/>
              </a:rPr>
              <a:t>  (Accessed: 10 November 2024).</a:t>
            </a:r>
          </a:p>
        </p:txBody>
      </p:sp>
      <p:sp>
        <p:nvSpPr>
          <p:cNvPr id="1160" name="TextBox 26">
            <a:extLst>
              <a:ext uri="{FF2B5EF4-FFF2-40B4-BE49-F238E27FC236}">
                <a16:creationId xmlns:a16="http://schemas.microsoft.com/office/drawing/2014/main" id="{22A849AF-50E5-5953-D309-EAFB1592F45D}"/>
              </a:ext>
            </a:extLst>
          </p:cNvPr>
          <p:cNvSpPr txBox="1"/>
          <p:nvPr/>
        </p:nvSpPr>
        <p:spPr>
          <a:xfrm>
            <a:off x="15172287" y="293889"/>
            <a:ext cx="5739021" cy="1868910"/>
          </a:xfrm>
          <a:prstGeom prst="rect">
            <a:avLst/>
          </a:prstGeom>
        </p:spPr>
        <p:txBody>
          <a:bodyPr wrap="square" lIns="0" tIns="0" rIns="0" bIns="0" rtlCol="0" anchor="t">
            <a:spAutoFit/>
          </a:bodyPr>
          <a:lstStyle/>
          <a:p>
            <a:pPr defTabSz="593844">
              <a:lnSpc>
                <a:spcPts val="7000"/>
              </a:lnSpc>
              <a:spcBef>
                <a:spcPct val="0"/>
              </a:spcBef>
            </a:pPr>
            <a:r>
              <a:rPr lang="en-US" sz="7500" b="1" spc="100" dirty="0">
                <a:solidFill>
                  <a:srgbClr val="35A8C9"/>
                </a:solidFill>
                <a:latin typeface="Space Mono" panose="020B0604020202020204" charset="0"/>
              </a:rPr>
              <a:t>GENDER WAGE GAP </a:t>
            </a:r>
          </a:p>
        </p:txBody>
      </p:sp>
      <p:pic>
        <p:nvPicPr>
          <p:cNvPr id="1170" name="Picture 1169">
            <a:extLst>
              <a:ext uri="{FF2B5EF4-FFF2-40B4-BE49-F238E27FC236}">
                <a16:creationId xmlns:a16="http://schemas.microsoft.com/office/drawing/2014/main" id="{1F6EBC40-0800-56DE-0A52-8AC5B824B77F}"/>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7915642" y="19466984"/>
            <a:ext cx="1440000" cy="1440000"/>
          </a:xfrm>
          <a:prstGeom prst="rect">
            <a:avLst/>
          </a:prstGeom>
        </p:spPr>
      </p:pic>
      <p:sp>
        <p:nvSpPr>
          <p:cNvPr id="1171" name="TextBox 94">
            <a:extLst>
              <a:ext uri="{FF2B5EF4-FFF2-40B4-BE49-F238E27FC236}">
                <a16:creationId xmlns:a16="http://schemas.microsoft.com/office/drawing/2014/main" id="{29790CE7-B1CE-D741-1F3C-1DDD04ACBB7A}"/>
              </a:ext>
            </a:extLst>
          </p:cNvPr>
          <p:cNvSpPr txBox="1"/>
          <p:nvPr/>
        </p:nvSpPr>
        <p:spPr>
          <a:xfrm>
            <a:off x="401698" y="8277469"/>
            <a:ext cx="4548864" cy="325089"/>
          </a:xfrm>
          <a:prstGeom prst="rect">
            <a:avLst/>
          </a:prstGeom>
        </p:spPr>
        <p:txBody>
          <a:bodyPr lIns="0" tIns="0" rIns="0" bIns="0" rtlCol="0" anchor="t">
            <a:spAutoFit/>
          </a:bodyPr>
          <a:lstStyle/>
          <a:p>
            <a:pPr defTabSz="593844">
              <a:lnSpc>
                <a:spcPts val="2533"/>
              </a:lnSpc>
              <a:spcBef>
                <a:spcPct val="0"/>
              </a:spcBef>
            </a:pPr>
            <a:r>
              <a:rPr lang="en-US" sz="2500" b="1" spc="-58" dirty="0">
                <a:solidFill>
                  <a:srgbClr val="FFFFFF"/>
                </a:solidFill>
                <a:latin typeface="Space Mono" panose="02000509040000020004" charset="0"/>
              </a:rPr>
              <a:t>Research Question</a:t>
            </a:r>
          </a:p>
        </p:txBody>
      </p:sp>
      <p:sp>
        <p:nvSpPr>
          <p:cNvPr id="1172" name="TextBox 95">
            <a:extLst>
              <a:ext uri="{FF2B5EF4-FFF2-40B4-BE49-F238E27FC236}">
                <a16:creationId xmlns:a16="http://schemas.microsoft.com/office/drawing/2014/main" id="{9825B2E1-622D-0D1E-B0DC-0D34DC1ADB54}"/>
              </a:ext>
            </a:extLst>
          </p:cNvPr>
          <p:cNvSpPr txBox="1"/>
          <p:nvPr/>
        </p:nvSpPr>
        <p:spPr>
          <a:xfrm>
            <a:off x="401698" y="8763964"/>
            <a:ext cx="6723262" cy="2170466"/>
          </a:xfrm>
          <a:prstGeom prst="rect">
            <a:avLst/>
          </a:prstGeom>
        </p:spPr>
        <p:txBody>
          <a:bodyPr wrap="square" lIns="0" tIns="0" rIns="0" bIns="0" rtlCol="0" anchor="t">
            <a:spAutoFit/>
          </a:bodyPr>
          <a:lstStyle/>
          <a:p>
            <a:pPr algn="just" defTabSz="593844">
              <a:lnSpc>
                <a:spcPts val="1909"/>
              </a:lnSpc>
              <a:spcBef>
                <a:spcPct val="0"/>
              </a:spcBef>
            </a:pPr>
            <a:r>
              <a:rPr lang="en-US" sz="1500" dirty="0">
                <a:solidFill>
                  <a:srgbClr val="FFFFFF"/>
                </a:solidFill>
                <a:latin typeface="Barlow Medium"/>
              </a:rPr>
              <a:t>The following research questions guide the focus of this study:</a:t>
            </a:r>
          </a:p>
          <a:p>
            <a:pPr marL="285750" indent="-285750" algn="just" defTabSz="593844">
              <a:lnSpc>
                <a:spcPts val="1909"/>
              </a:lnSpc>
              <a:spcBef>
                <a:spcPct val="0"/>
              </a:spcBef>
              <a:buFont typeface="Arial" panose="020B0604020202020204" pitchFamily="34" charset="0"/>
              <a:buChar char="•"/>
            </a:pPr>
            <a:r>
              <a:rPr lang="en-US" sz="1500" dirty="0">
                <a:solidFill>
                  <a:srgbClr val="FFFFFF"/>
                </a:solidFill>
                <a:latin typeface="Barlow Medium"/>
              </a:rPr>
              <a:t>Q1: Can we accurately predict the gender wage gap using machine learning models?</a:t>
            </a:r>
          </a:p>
          <a:p>
            <a:pPr marL="285750" indent="-285750" algn="just" defTabSz="593844">
              <a:lnSpc>
                <a:spcPts val="1909"/>
              </a:lnSpc>
              <a:spcBef>
                <a:spcPct val="0"/>
              </a:spcBef>
              <a:buFont typeface="Arial" panose="020B0604020202020204" pitchFamily="34" charset="0"/>
              <a:buChar char="•"/>
            </a:pPr>
            <a:r>
              <a:rPr lang="en-US" sz="1500" dirty="0">
                <a:solidFill>
                  <a:srgbClr val="FFFFFF"/>
                </a:solidFill>
                <a:latin typeface="Barlow Medium"/>
              </a:rPr>
              <a:t>Q2: Which factors are most important in explaining the gender wage gap in Europe?</a:t>
            </a:r>
          </a:p>
          <a:p>
            <a:pPr marL="285750" indent="-285750" algn="just" defTabSz="593844">
              <a:lnSpc>
                <a:spcPts val="1909"/>
              </a:lnSpc>
              <a:spcBef>
                <a:spcPct val="0"/>
              </a:spcBef>
              <a:buFont typeface="Arial" panose="020B0604020202020204" pitchFamily="34" charset="0"/>
              <a:buChar char="•"/>
            </a:pPr>
            <a:r>
              <a:rPr lang="en-US" sz="1500" dirty="0">
                <a:solidFill>
                  <a:srgbClr val="FFFFFF"/>
                </a:solidFill>
                <a:latin typeface="Barlow Medium"/>
              </a:rPr>
              <a:t>Q3: Which machine learning model (KNN, Decision Tree, SVM) performs best in predicting gender disparities?</a:t>
            </a:r>
          </a:p>
          <a:p>
            <a:pPr marL="285750" indent="-285750" algn="just" defTabSz="593844">
              <a:lnSpc>
                <a:spcPts val="1909"/>
              </a:lnSpc>
              <a:spcBef>
                <a:spcPct val="0"/>
              </a:spcBef>
              <a:buFont typeface="Arial" panose="020B0604020202020204" pitchFamily="34" charset="0"/>
              <a:buChar char="•"/>
            </a:pPr>
            <a:r>
              <a:rPr lang="en-US" sz="1500" dirty="0">
                <a:solidFill>
                  <a:srgbClr val="FFFFFF"/>
                </a:solidFill>
                <a:latin typeface="Barlow Medium"/>
              </a:rPr>
              <a:t>Q4: How can the findings support new policies to promote gender equity in the workplace?</a:t>
            </a:r>
          </a:p>
        </p:txBody>
      </p:sp>
      <p:sp>
        <p:nvSpPr>
          <p:cNvPr id="1173" name="TextBox 97">
            <a:extLst>
              <a:ext uri="{FF2B5EF4-FFF2-40B4-BE49-F238E27FC236}">
                <a16:creationId xmlns:a16="http://schemas.microsoft.com/office/drawing/2014/main" id="{F50D747F-24DF-B171-6310-AB6F92E9738E}"/>
              </a:ext>
            </a:extLst>
          </p:cNvPr>
          <p:cNvSpPr txBox="1"/>
          <p:nvPr/>
        </p:nvSpPr>
        <p:spPr>
          <a:xfrm>
            <a:off x="15152509" y="2787800"/>
            <a:ext cx="6897074" cy="2029915"/>
          </a:xfrm>
          <a:prstGeom prst="rect">
            <a:avLst/>
          </a:prstGeom>
        </p:spPr>
        <p:txBody>
          <a:bodyPr wrap="square" lIns="0" tIns="0" rIns="0" bIns="0" rtlCol="0" anchor="t">
            <a:spAutoFit/>
          </a:bodyPr>
          <a:lstStyle/>
          <a:p>
            <a:pPr algn="just">
              <a:lnSpc>
                <a:spcPct val="107000"/>
              </a:lnSpc>
              <a:spcAft>
                <a:spcPts val="800"/>
              </a:spcAft>
            </a:pPr>
            <a:r>
              <a:rPr lang="en-IE" sz="1550" spc="-1" dirty="0">
                <a:solidFill>
                  <a:prstClr val="black"/>
                </a:solidFill>
                <a:latin typeface="Arial Nova Light"/>
              </a:rPr>
              <a:t>The gender wage gap is a significant challenge across Europe. This project aims to explore and </a:t>
            </a:r>
            <a:r>
              <a:rPr lang="en-IE" sz="1550" spc="-1" dirty="0" err="1">
                <a:solidFill>
                  <a:prstClr val="black"/>
                </a:solidFill>
                <a:latin typeface="Arial Nova Light"/>
              </a:rPr>
              <a:t>analyze</a:t>
            </a:r>
            <a:r>
              <a:rPr lang="en-IE" sz="1550" spc="-1" dirty="0">
                <a:solidFill>
                  <a:prstClr val="black"/>
                </a:solidFill>
                <a:latin typeface="Arial Nova Light"/>
              </a:rPr>
              <a:t> gender-based differences in employment and provide recommendations for improving wage equality.</a:t>
            </a:r>
          </a:p>
          <a:p>
            <a:pPr algn="just">
              <a:lnSpc>
                <a:spcPct val="107000"/>
              </a:lnSpc>
              <a:spcAft>
                <a:spcPts val="800"/>
              </a:spcAft>
            </a:pPr>
            <a:r>
              <a:rPr lang="en-IE" sz="1550" spc="-1" dirty="0">
                <a:solidFill>
                  <a:prstClr val="black"/>
                </a:solidFill>
                <a:latin typeface="Arial Nova Light"/>
              </a:rPr>
              <a:t>By understanding the disparities in wages, policymakers can create solutions to promote fair pay practices and improve equality.</a:t>
            </a:r>
          </a:p>
          <a:p>
            <a:pPr algn="just">
              <a:lnSpc>
                <a:spcPct val="107000"/>
              </a:lnSpc>
              <a:spcAft>
                <a:spcPts val="800"/>
              </a:spcAft>
            </a:pPr>
            <a:r>
              <a:rPr lang="en-IE" sz="1550" spc="-1" dirty="0">
                <a:solidFill>
                  <a:prstClr val="black"/>
                </a:solidFill>
                <a:latin typeface="Arial Nova Light"/>
              </a:rPr>
              <a:t>Using machine learning helps identify the key factors that influence the wage gap, providing insights for future policy adjustments.</a:t>
            </a:r>
          </a:p>
        </p:txBody>
      </p:sp>
      <p:grpSp>
        <p:nvGrpSpPr>
          <p:cNvPr id="1178" name="Group 1177">
            <a:extLst>
              <a:ext uri="{FF2B5EF4-FFF2-40B4-BE49-F238E27FC236}">
                <a16:creationId xmlns:a16="http://schemas.microsoft.com/office/drawing/2014/main" id="{0356FF57-F5AB-AF8E-0C02-AA1011BA5A84}"/>
              </a:ext>
            </a:extLst>
          </p:cNvPr>
          <p:cNvGrpSpPr>
            <a:grpSpLocks noChangeAspect="1"/>
          </p:cNvGrpSpPr>
          <p:nvPr/>
        </p:nvGrpSpPr>
        <p:grpSpPr>
          <a:xfrm>
            <a:off x="15085344" y="8372718"/>
            <a:ext cx="6746145" cy="6347088"/>
            <a:chOff x="15341977" y="6423507"/>
            <a:chExt cx="6174922" cy="5809654"/>
          </a:xfrm>
        </p:grpSpPr>
        <p:sp>
          <p:nvSpPr>
            <p:cNvPr id="1166" name="TextBox 98">
              <a:extLst>
                <a:ext uri="{FF2B5EF4-FFF2-40B4-BE49-F238E27FC236}">
                  <a16:creationId xmlns:a16="http://schemas.microsoft.com/office/drawing/2014/main" id="{46070C1A-1B58-9CA5-16E2-D274FB582F04}"/>
                </a:ext>
              </a:extLst>
            </p:cNvPr>
            <p:cNvSpPr txBox="1"/>
            <p:nvPr/>
          </p:nvSpPr>
          <p:spPr>
            <a:xfrm>
              <a:off x="15952136" y="11994549"/>
              <a:ext cx="5555833" cy="238612"/>
            </a:xfrm>
            <a:prstGeom prst="rect">
              <a:avLst/>
            </a:prstGeom>
          </p:spPr>
          <p:txBody>
            <a:bodyPr wrap="square" lIns="0" tIns="0" rIns="0" bIns="0" rtlCol="0" anchor="t">
              <a:spAutoFit/>
            </a:bodyPr>
            <a:lstStyle/>
            <a:p>
              <a:pPr algn="ctr" defTabSz="593844">
                <a:lnSpc>
                  <a:spcPts val="1818"/>
                </a:lnSpc>
                <a:spcBef>
                  <a:spcPct val="0"/>
                </a:spcBef>
              </a:pPr>
              <a:r>
                <a:rPr lang="en-US" sz="1299" dirty="0">
                  <a:solidFill>
                    <a:srgbClr val="36AFCD"/>
                  </a:solidFill>
                  <a:latin typeface="Barlow Medium Bold Italics"/>
                </a:rPr>
                <a:t>Figure:  Gender Wage Gap Across European Countries</a:t>
              </a:r>
            </a:p>
          </p:txBody>
        </p:sp>
        <p:pic>
          <p:nvPicPr>
            <p:cNvPr id="1177" name="Picture 1176">
              <a:extLst>
                <a:ext uri="{FF2B5EF4-FFF2-40B4-BE49-F238E27FC236}">
                  <a16:creationId xmlns:a16="http://schemas.microsoft.com/office/drawing/2014/main" id="{499537EA-1834-9CFA-38A1-3469EAC4130E}"/>
                </a:ext>
              </a:extLst>
            </p:cNvPr>
            <p:cNvPicPr>
              <a:picLocks noChangeAspect="1"/>
            </p:cNvPicPr>
            <p:nvPr/>
          </p:nvPicPr>
          <p:blipFill rotWithShape="1">
            <a:blip r:embed="rId22"/>
            <a:srcRect l="1810" t="235" b="-1"/>
            <a:stretch/>
          </p:blipFill>
          <p:spPr>
            <a:xfrm>
              <a:off x="15341977" y="6423507"/>
              <a:ext cx="6174922" cy="5604850"/>
            </a:xfrm>
            <a:prstGeom prst="rect">
              <a:avLst/>
            </a:prstGeom>
          </p:spPr>
        </p:pic>
      </p:grpSp>
      <p:grpSp>
        <p:nvGrpSpPr>
          <p:cNvPr id="1179" name="Group 48">
            <a:extLst>
              <a:ext uri="{FF2B5EF4-FFF2-40B4-BE49-F238E27FC236}">
                <a16:creationId xmlns:a16="http://schemas.microsoft.com/office/drawing/2014/main" id="{73EDF956-66AB-FB61-628D-72D91DFB4005}"/>
              </a:ext>
            </a:extLst>
          </p:cNvPr>
          <p:cNvGrpSpPr>
            <a:grpSpLocks noChangeAspect="1"/>
          </p:cNvGrpSpPr>
          <p:nvPr/>
        </p:nvGrpSpPr>
        <p:grpSpPr>
          <a:xfrm>
            <a:off x="20162195" y="225160"/>
            <a:ext cx="2072398" cy="2071893"/>
            <a:chOff x="-613814" y="12479938"/>
            <a:chExt cx="7063506" cy="7061785"/>
          </a:xfrm>
        </p:grpSpPr>
        <p:pic>
          <p:nvPicPr>
            <p:cNvPr id="1180" name="Picture 46">
              <a:extLst>
                <a:ext uri="{FF2B5EF4-FFF2-40B4-BE49-F238E27FC236}">
                  <a16:creationId xmlns:a16="http://schemas.microsoft.com/office/drawing/2014/main" id="{EE6F32B8-C7D6-1C8E-A695-9F6E407BA26A}"/>
                </a:ext>
              </a:extLst>
            </p:cNvPr>
            <p:cNvPicPr/>
            <p:nvPr/>
          </p:nvPicPr>
          <p:blipFill>
            <a:blip r:embed="rId23"/>
            <a:stretch/>
          </p:blipFill>
          <p:spPr>
            <a:xfrm flipH="1">
              <a:off x="-613814" y="12479938"/>
              <a:ext cx="6901201" cy="6499079"/>
            </a:xfrm>
            <a:prstGeom prst="rect">
              <a:avLst/>
            </a:prstGeom>
            <a:ln w="0">
              <a:noFill/>
            </a:ln>
          </p:spPr>
        </p:pic>
        <p:sp>
          <p:nvSpPr>
            <p:cNvPr id="1181" name="TextBox 47">
              <a:extLst>
                <a:ext uri="{FF2B5EF4-FFF2-40B4-BE49-F238E27FC236}">
                  <a16:creationId xmlns:a16="http://schemas.microsoft.com/office/drawing/2014/main" id="{1B925492-5ABB-301B-F42A-A09B8EE4D4C9}"/>
                </a:ext>
              </a:extLst>
            </p:cNvPr>
            <p:cNvSpPr/>
            <p:nvPr/>
          </p:nvSpPr>
          <p:spPr>
            <a:xfrm flipH="1">
              <a:off x="1777143" y="18853013"/>
              <a:ext cx="4672549" cy="688710"/>
            </a:xfrm>
            <a:prstGeom prst="rect">
              <a:avLst/>
            </a:prstGeom>
            <a:noFill/>
            <a:ln w="0">
              <a:noFill/>
            </a:ln>
          </p:spPr>
          <p:style>
            <a:lnRef idx="0">
              <a:scrgbClr r="0" g="0" b="0"/>
            </a:lnRef>
            <a:fillRef idx="0">
              <a:scrgbClr r="0" g="0" b="0"/>
            </a:fillRef>
            <a:effectRef idx="0">
              <a:scrgbClr r="0" g="0" b="0"/>
            </a:effectRef>
            <a:fontRef idx="minor"/>
          </p:style>
          <p:txBody>
            <a:bodyPr wrap="square" lIns="58464" tIns="29232" rIns="58464" bIns="29232" anchor="t">
              <a:spAutoFit/>
            </a:bodyPr>
            <a:lstStyle/>
            <a:p>
              <a:pPr defTabSz="2850938"/>
              <a:r>
                <a:rPr lang="en-IE" sz="1039" spc="-1" dirty="0">
                  <a:solidFill>
                    <a:srgbClr val="374957"/>
                  </a:solidFill>
                  <a:latin typeface="Inter"/>
                  <a:ea typeface="DejaVu Sans"/>
                </a:rPr>
                <a:t>Designed by </a:t>
              </a:r>
              <a:r>
                <a:rPr lang="en-IE" sz="1039" u="sng" spc="-1" dirty="0" err="1">
                  <a:solidFill>
                    <a:srgbClr val="425EA9"/>
                  </a:solidFill>
                  <a:latin typeface="Inter"/>
                  <a:ea typeface="DejaVu Sans"/>
                  <a:hlinkClick r:id="rId24"/>
                </a:rPr>
                <a:t>Freepik</a:t>
              </a:r>
              <a:endParaRPr lang="es-MX" sz="1039" spc="-1" dirty="0">
                <a:solidFill>
                  <a:srgbClr val="FFFFFF"/>
                </a:solidFill>
                <a:latin typeface="Arial"/>
              </a:endParaRPr>
            </a:p>
          </p:txBody>
        </p:sp>
      </p:grpSp>
      <p:sp>
        <p:nvSpPr>
          <p:cNvPr id="1188" name="TextBox 99">
            <a:extLst>
              <a:ext uri="{FF2B5EF4-FFF2-40B4-BE49-F238E27FC236}">
                <a16:creationId xmlns:a16="http://schemas.microsoft.com/office/drawing/2014/main" id="{E47756D8-848C-B350-E944-EE3ECCA1FD8E}"/>
              </a:ext>
            </a:extLst>
          </p:cNvPr>
          <p:cNvSpPr txBox="1"/>
          <p:nvPr/>
        </p:nvSpPr>
        <p:spPr>
          <a:xfrm>
            <a:off x="15137606" y="15647390"/>
            <a:ext cx="6911977" cy="1977464"/>
          </a:xfrm>
          <a:prstGeom prst="rect">
            <a:avLst/>
          </a:prstGeom>
        </p:spPr>
        <p:txBody>
          <a:bodyPr wrap="square" lIns="0" tIns="0" rIns="0" bIns="0" rtlCol="0" anchor="t">
            <a:spAutoFit/>
          </a:bodyPr>
          <a:lstStyle/>
          <a:p>
            <a:pPr algn="just">
              <a:spcAft>
                <a:spcPts val="800"/>
              </a:spcAft>
            </a:pPr>
            <a:r>
              <a:rPr lang="en-IE" sz="1550" spc="-1" dirty="0">
                <a:solidFill>
                  <a:prstClr val="black"/>
                </a:solidFill>
                <a:latin typeface="Arial Nova Light"/>
              </a:rPr>
              <a:t>For data preparation, several important steps were taken:</a:t>
            </a:r>
          </a:p>
          <a:p>
            <a:pPr marL="342900" lvl="0" indent="-342900" algn="just">
              <a:spcAft>
                <a:spcPts val="800"/>
              </a:spcAft>
              <a:buSzPts val="1000"/>
              <a:buFont typeface="Symbol" panose="05050102010706020507" pitchFamily="18" charset="2"/>
              <a:buChar char=""/>
              <a:tabLst>
                <a:tab pos="457200" algn="l"/>
              </a:tabLst>
            </a:pPr>
            <a:r>
              <a:rPr lang="en-IE" sz="1550" spc="-1" dirty="0">
                <a:solidFill>
                  <a:prstClr val="black"/>
                </a:solidFill>
                <a:latin typeface="Arial Nova Light"/>
              </a:rPr>
              <a:t>Data Cleaning: Missing values were handled using linear interpolation to ensure data quality.</a:t>
            </a:r>
          </a:p>
          <a:p>
            <a:pPr marL="342900" lvl="0" indent="-342900" algn="just">
              <a:spcAft>
                <a:spcPts val="800"/>
              </a:spcAft>
              <a:buSzPts val="1000"/>
              <a:buFont typeface="Symbol" panose="05050102010706020507" pitchFamily="18" charset="2"/>
              <a:buChar char=""/>
              <a:tabLst>
                <a:tab pos="457200" algn="l"/>
              </a:tabLst>
            </a:pPr>
            <a:r>
              <a:rPr lang="en-IE" sz="1550" spc="-1" dirty="0">
                <a:solidFill>
                  <a:prstClr val="black"/>
                </a:solidFill>
                <a:latin typeface="Arial Nova Light"/>
              </a:rPr>
              <a:t>Feature Selection: Important features like age, employment type, and region were selected using correlation analysis.</a:t>
            </a:r>
          </a:p>
          <a:p>
            <a:pPr marL="342900" lvl="0" indent="-342900" algn="just">
              <a:spcAft>
                <a:spcPts val="800"/>
              </a:spcAft>
              <a:buSzPts val="1000"/>
              <a:buFont typeface="Symbol" panose="05050102010706020507" pitchFamily="18" charset="2"/>
              <a:buChar char=""/>
              <a:tabLst>
                <a:tab pos="457200" algn="l"/>
              </a:tabLst>
            </a:pPr>
            <a:r>
              <a:rPr lang="en-IE" sz="1550" spc="-1" dirty="0">
                <a:solidFill>
                  <a:prstClr val="black"/>
                </a:solidFill>
                <a:latin typeface="Arial Nova Light"/>
              </a:rPr>
              <a:t>Balancing the Data: The dataset was balanced using SMOTE to handle gender class imbalance.</a:t>
            </a:r>
          </a:p>
        </p:txBody>
      </p:sp>
      <p:grpSp>
        <p:nvGrpSpPr>
          <p:cNvPr id="1189" name="Group 1188">
            <a:extLst>
              <a:ext uri="{FF2B5EF4-FFF2-40B4-BE49-F238E27FC236}">
                <a16:creationId xmlns:a16="http://schemas.microsoft.com/office/drawing/2014/main" id="{6ABD0937-11C0-345A-D339-699C8158EF76}"/>
              </a:ext>
            </a:extLst>
          </p:cNvPr>
          <p:cNvGrpSpPr/>
          <p:nvPr/>
        </p:nvGrpSpPr>
        <p:grpSpPr>
          <a:xfrm>
            <a:off x="15164624" y="14534893"/>
            <a:ext cx="6432093" cy="1080000"/>
            <a:chOff x="15602820" y="5635291"/>
            <a:chExt cx="6432093" cy="1080000"/>
          </a:xfrm>
        </p:grpSpPr>
        <p:grpSp>
          <p:nvGrpSpPr>
            <p:cNvPr id="1190" name="Group 1189">
              <a:extLst>
                <a:ext uri="{FF2B5EF4-FFF2-40B4-BE49-F238E27FC236}">
                  <a16:creationId xmlns:a16="http://schemas.microsoft.com/office/drawing/2014/main" id="{06304A54-DA2C-B571-585B-8737FEDF5DF9}"/>
                </a:ext>
              </a:extLst>
            </p:cNvPr>
            <p:cNvGrpSpPr/>
            <p:nvPr/>
          </p:nvGrpSpPr>
          <p:grpSpPr>
            <a:xfrm>
              <a:off x="15602820" y="5635291"/>
              <a:ext cx="1080000" cy="1080000"/>
              <a:chOff x="15602820" y="5635291"/>
              <a:chExt cx="1080000" cy="1080000"/>
            </a:xfrm>
          </p:grpSpPr>
          <p:sp>
            <p:nvSpPr>
              <p:cNvPr id="1192" name="Freeform 24">
                <a:extLst>
                  <a:ext uri="{FF2B5EF4-FFF2-40B4-BE49-F238E27FC236}">
                    <a16:creationId xmlns:a16="http://schemas.microsoft.com/office/drawing/2014/main" id="{96F3BEF3-D3D6-CE9F-5C38-C5FE5252D67C}"/>
                  </a:ext>
                </a:extLst>
              </p:cNvPr>
              <p:cNvSpPr>
                <a:spLocks noChangeAspect="1"/>
              </p:cNvSpPr>
              <p:nvPr/>
            </p:nvSpPr>
            <p:spPr>
              <a:xfrm>
                <a:off x="15602820" y="5635291"/>
                <a:ext cx="1080000" cy="10800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B0A0"/>
              </a:solidFill>
              <a:ln w="12700">
                <a:solidFill>
                  <a:srgbClr val="04B0A0"/>
                </a:solidFill>
              </a:ln>
            </p:spPr>
            <p:txBody>
              <a:bodyPr/>
              <a:lstStyle/>
              <a:p>
                <a:endParaRPr lang="en-IE" dirty="0"/>
              </a:p>
            </p:txBody>
          </p:sp>
          <p:sp>
            <p:nvSpPr>
              <p:cNvPr id="1193" name="TextBox 25">
                <a:extLst>
                  <a:ext uri="{FF2B5EF4-FFF2-40B4-BE49-F238E27FC236}">
                    <a16:creationId xmlns:a16="http://schemas.microsoft.com/office/drawing/2014/main" id="{249EFE88-D4C9-D8A1-65C2-653DB451805C}"/>
                  </a:ext>
                </a:extLst>
              </p:cNvPr>
              <p:cNvSpPr txBox="1"/>
              <p:nvPr/>
            </p:nvSpPr>
            <p:spPr>
              <a:xfrm>
                <a:off x="15852060" y="5950029"/>
                <a:ext cx="614708" cy="552908"/>
              </a:xfrm>
              <a:prstGeom prst="rect">
                <a:avLst/>
              </a:prstGeom>
            </p:spPr>
            <p:txBody>
              <a:bodyPr lIns="0" tIns="0" rIns="0" bIns="0" rtlCol="0" anchor="t">
                <a:spAutoFit/>
              </a:bodyPr>
              <a:lstStyle/>
              <a:p>
                <a:pPr algn="ctr" defTabSz="593844">
                  <a:lnSpc>
                    <a:spcPts val="4222"/>
                  </a:lnSpc>
                  <a:spcBef>
                    <a:spcPct val="0"/>
                  </a:spcBef>
                </a:pPr>
                <a:r>
                  <a:rPr lang="en-US" sz="4400" b="1" spc="-97" dirty="0">
                    <a:solidFill>
                      <a:srgbClr val="04B0A0"/>
                    </a:solidFill>
                    <a:latin typeface="Space Mono" panose="020B0604020202020204" charset="0"/>
                  </a:rPr>
                  <a:t>04</a:t>
                </a:r>
              </a:p>
            </p:txBody>
          </p:sp>
        </p:grpSp>
        <p:sp>
          <p:nvSpPr>
            <p:cNvPr id="1191" name="TextBox 26">
              <a:extLst>
                <a:ext uri="{FF2B5EF4-FFF2-40B4-BE49-F238E27FC236}">
                  <a16:creationId xmlns:a16="http://schemas.microsoft.com/office/drawing/2014/main" id="{FA29581A-4309-AFE7-600D-ECCB93F9A837}"/>
                </a:ext>
              </a:extLst>
            </p:cNvPr>
            <p:cNvSpPr txBox="1"/>
            <p:nvPr/>
          </p:nvSpPr>
          <p:spPr>
            <a:xfrm>
              <a:off x="16833483" y="5950029"/>
              <a:ext cx="5201430" cy="552908"/>
            </a:xfrm>
            <a:prstGeom prst="rect">
              <a:avLst/>
            </a:prstGeom>
          </p:spPr>
          <p:txBody>
            <a:bodyPr wrap="square" lIns="0" tIns="0" rIns="0" bIns="0" rtlCol="0" anchor="t">
              <a:spAutoFit/>
            </a:bodyPr>
            <a:lstStyle/>
            <a:p>
              <a:pPr defTabSz="593844">
                <a:lnSpc>
                  <a:spcPts val="4222"/>
                </a:lnSpc>
                <a:spcBef>
                  <a:spcPct val="0"/>
                </a:spcBef>
              </a:pPr>
              <a:r>
                <a:rPr lang="en-US" sz="4400" b="1" spc="100" dirty="0">
                  <a:solidFill>
                    <a:srgbClr val="04B0A0"/>
                  </a:solidFill>
                  <a:latin typeface="Space Mono" panose="020B0604020202020204" charset="0"/>
                </a:rPr>
                <a:t>DATA PREPARATION</a:t>
              </a:r>
            </a:p>
          </p:txBody>
        </p:sp>
      </p:grpSp>
      <p:grpSp>
        <p:nvGrpSpPr>
          <p:cNvPr id="1200" name="Group 1199">
            <a:extLst>
              <a:ext uri="{FF2B5EF4-FFF2-40B4-BE49-F238E27FC236}">
                <a16:creationId xmlns:a16="http://schemas.microsoft.com/office/drawing/2014/main" id="{01842A3F-D26D-99C5-72EC-56206079C2BF}"/>
              </a:ext>
            </a:extLst>
          </p:cNvPr>
          <p:cNvGrpSpPr>
            <a:grpSpLocks noChangeAspect="1"/>
          </p:cNvGrpSpPr>
          <p:nvPr/>
        </p:nvGrpSpPr>
        <p:grpSpPr>
          <a:xfrm>
            <a:off x="15476717" y="17674021"/>
            <a:ext cx="6120000" cy="3155765"/>
            <a:chOff x="14911580" y="15924961"/>
            <a:chExt cx="7075787" cy="3648613"/>
          </a:xfrm>
        </p:grpSpPr>
        <p:pic>
          <p:nvPicPr>
            <p:cNvPr id="1196" name="Imagen6">
              <a:extLst>
                <a:ext uri="{FF2B5EF4-FFF2-40B4-BE49-F238E27FC236}">
                  <a16:creationId xmlns:a16="http://schemas.microsoft.com/office/drawing/2014/main" id="{E55544B3-75D4-F013-C2AB-831D7C621C08}"/>
                </a:ext>
              </a:extLst>
            </p:cNvPr>
            <p:cNvPicPr>
              <a:picLocks noChangeAspect="1"/>
            </p:cNvPicPr>
            <p:nvPr/>
          </p:nvPicPr>
          <p:blipFill>
            <a:blip r:embed="rId25"/>
            <a:stretch>
              <a:fillRect/>
            </a:stretch>
          </p:blipFill>
          <p:spPr bwMode="auto">
            <a:xfrm>
              <a:off x="15844034" y="15924961"/>
              <a:ext cx="5166360" cy="3369945"/>
            </a:xfrm>
            <a:prstGeom prst="rect">
              <a:avLst/>
            </a:prstGeom>
          </p:spPr>
        </p:pic>
        <p:sp>
          <p:nvSpPr>
            <p:cNvPr id="1197" name="TextBox 98">
              <a:extLst>
                <a:ext uri="{FF2B5EF4-FFF2-40B4-BE49-F238E27FC236}">
                  <a16:creationId xmlns:a16="http://schemas.microsoft.com/office/drawing/2014/main" id="{C11E6BF6-C6F6-EE91-4702-3B558328BE7F}"/>
                </a:ext>
              </a:extLst>
            </p:cNvPr>
            <p:cNvSpPr txBox="1"/>
            <p:nvPr/>
          </p:nvSpPr>
          <p:spPr>
            <a:xfrm>
              <a:off x="14911580" y="19303297"/>
              <a:ext cx="7075787" cy="270277"/>
            </a:xfrm>
            <a:prstGeom prst="rect">
              <a:avLst/>
            </a:prstGeom>
          </p:spPr>
          <p:txBody>
            <a:bodyPr wrap="square" lIns="0" tIns="0" rIns="0" bIns="0" rtlCol="0" anchor="t">
              <a:spAutoFit/>
            </a:bodyPr>
            <a:lstStyle/>
            <a:p>
              <a:pPr algn="ctr" defTabSz="593844">
                <a:lnSpc>
                  <a:spcPts val="1818"/>
                </a:lnSpc>
                <a:spcBef>
                  <a:spcPct val="0"/>
                </a:spcBef>
              </a:pPr>
              <a:r>
                <a:rPr lang="en-US" sz="1299" dirty="0">
                  <a:solidFill>
                    <a:srgbClr val="36AFCD"/>
                  </a:solidFill>
                  <a:latin typeface="Barlow Medium Bold Italics"/>
                </a:rPr>
                <a:t>Figure: Analysis of Missing Values: Distribution, Percentage by Column, and Trend</a:t>
              </a:r>
            </a:p>
          </p:txBody>
        </p:sp>
      </p:grpSp>
      <p:grpSp>
        <p:nvGrpSpPr>
          <p:cNvPr id="1214" name="Group 1213">
            <a:extLst>
              <a:ext uri="{FF2B5EF4-FFF2-40B4-BE49-F238E27FC236}">
                <a16:creationId xmlns:a16="http://schemas.microsoft.com/office/drawing/2014/main" id="{22B2ACB9-21CF-4E77-D6D8-38050579A96C}"/>
              </a:ext>
            </a:extLst>
          </p:cNvPr>
          <p:cNvGrpSpPr/>
          <p:nvPr/>
        </p:nvGrpSpPr>
        <p:grpSpPr>
          <a:xfrm>
            <a:off x="22843341" y="10932350"/>
            <a:ext cx="6228742" cy="3091092"/>
            <a:chOff x="22843341" y="10246550"/>
            <a:chExt cx="6228742" cy="3091092"/>
          </a:xfrm>
        </p:grpSpPr>
        <p:pic>
          <p:nvPicPr>
            <p:cNvPr id="1198" name="Imagen23">
              <a:extLst>
                <a:ext uri="{FF2B5EF4-FFF2-40B4-BE49-F238E27FC236}">
                  <a16:creationId xmlns:a16="http://schemas.microsoft.com/office/drawing/2014/main" id="{172FD586-448C-A906-5A7E-8E01338A7C5D}"/>
                </a:ext>
              </a:extLst>
            </p:cNvPr>
            <p:cNvPicPr>
              <a:picLocks noChangeAspect="1"/>
            </p:cNvPicPr>
            <p:nvPr/>
          </p:nvPicPr>
          <p:blipFill>
            <a:blip r:embed="rId26"/>
            <a:stretch>
              <a:fillRect/>
            </a:stretch>
          </p:blipFill>
          <p:spPr bwMode="auto">
            <a:xfrm>
              <a:off x="24087076" y="10246550"/>
              <a:ext cx="3881755" cy="2699385"/>
            </a:xfrm>
            <a:prstGeom prst="rect">
              <a:avLst/>
            </a:prstGeom>
          </p:spPr>
        </p:pic>
        <p:sp>
          <p:nvSpPr>
            <p:cNvPr id="1199" name="TextBox 98">
              <a:extLst>
                <a:ext uri="{FF2B5EF4-FFF2-40B4-BE49-F238E27FC236}">
                  <a16:creationId xmlns:a16="http://schemas.microsoft.com/office/drawing/2014/main" id="{FCAEC5CE-5C35-4B6D-8F41-8FAE0BB03E39}"/>
                </a:ext>
              </a:extLst>
            </p:cNvPr>
            <p:cNvSpPr txBox="1"/>
            <p:nvPr/>
          </p:nvSpPr>
          <p:spPr>
            <a:xfrm>
              <a:off x="22843341" y="13120531"/>
              <a:ext cx="6228742" cy="217111"/>
            </a:xfrm>
            <a:prstGeom prst="rect">
              <a:avLst/>
            </a:prstGeom>
          </p:spPr>
          <p:txBody>
            <a:bodyPr wrap="square" lIns="0" tIns="0" rIns="0" bIns="0" rtlCol="0" anchor="t">
              <a:spAutoFit/>
            </a:bodyPr>
            <a:lstStyle/>
            <a:p>
              <a:pPr algn="ctr" defTabSz="593844">
                <a:lnSpc>
                  <a:spcPts val="1818"/>
                </a:lnSpc>
                <a:spcBef>
                  <a:spcPct val="0"/>
                </a:spcBef>
              </a:pPr>
              <a:r>
                <a:rPr lang="en-US" sz="1299" dirty="0">
                  <a:solidFill>
                    <a:srgbClr val="36AFCD"/>
                  </a:solidFill>
                  <a:latin typeface="Barlow Medium Bold Italics"/>
                </a:rPr>
                <a:t>Figure: Correlation Analysis of Performance Metrics (Accuracy, Precision, Recall, F1-Score)</a:t>
              </a:r>
            </a:p>
          </p:txBody>
        </p:sp>
      </p:grpSp>
      <p:sp>
        <p:nvSpPr>
          <p:cNvPr id="1208" name="TextBox 97">
            <a:extLst>
              <a:ext uri="{FF2B5EF4-FFF2-40B4-BE49-F238E27FC236}">
                <a16:creationId xmlns:a16="http://schemas.microsoft.com/office/drawing/2014/main" id="{1894DA68-2448-AEBE-9429-F711DFA04C0C}"/>
              </a:ext>
            </a:extLst>
          </p:cNvPr>
          <p:cNvSpPr txBox="1"/>
          <p:nvPr/>
        </p:nvSpPr>
        <p:spPr>
          <a:xfrm>
            <a:off x="22558467" y="1865023"/>
            <a:ext cx="6986847" cy="591700"/>
          </a:xfrm>
          <a:prstGeom prst="rect">
            <a:avLst/>
          </a:prstGeom>
        </p:spPr>
        <p:txBody>
          <a:bodyPr wrap="square" lIns="0" tIns="0" rIns="0" bIns="0" rtlCol="0" anchor="t">
            <a:spAutoFit/>
          </a:bodyPr>
          <a:lstStyle/>
          <a:p>
            <a:pPr algn="just" defTabSz="593844">
              <a:lnSpc>
                <a:spcPts val="2364"/>
              </a:lnSpc>
              <a:spcBef>
                <a:spcPct val="0"/>
              </a:spcBef>
            </a:pPr>
            <a:r>
              <a:rPr lang="en-IE" sz="1550" spc="-1" dirty="0">
                <a:solidFill>
                  <a:prstClr val="black"/>
                </a:solidFill>
                <a:latin typeface="Arial Nova Light"/>
              </a:rPr>
              <a:t>We used three different machine learning models to predict gender wage disparity:</a:t>
            </a:r>
          </a:p>
          <a:p>
            <a:pPr algn="just" defTabSz="593844">
              <a:lnSpc>
                <a:spcPts val="2364"/>
              </a:lnSpc>
              <a:spcBef>
                <a:spcPct val="0"/>
              </a:spcBef>
            </a:pPr>
            <a:endParaRPr lang="en-US" sz="1819" spc="-1" dirty="0">
              <a:solidFill>
                <a:prstClr val="black"/>
              </a:solidFill>
              <a:latin typeface="Arial"/>
            </a:endParaRPr>
          </a:p>
        </p:txBody>
      </p:sp>
      <p:pic>
        <p:nvPicPr>
          <p:cNvPr id="1213" name="Picture 1212">
            <a:extLst>
              <a:ext uri="{FF2B5EF4-FFF2-40B4-BE49-F238E27FC236}">
                <a16:creationId xmlns:a16="http://schemas.microsoft.com/office/drawing/2014/main" id="{2FA6F4E2-A30D-77B9-A7A6-FFC0A727CB3C}"/>
              </a:ext>
            </a:extLst>
          </p:cNvPr>
          <p:cNvPicPr>
            <a:picLocks noChangeAspect="1"/>
          </p:cNvPicPr>
          <p:nvPr/>
        </p:nvPicPr>
        <p:blipFill>
          <a:blip r:embed="rId27"/>
          <a:stretch>
            <a:fillRect/>
          </a:stretch>
        </p:blipFill>
        <p:spPr>
          <a:xfrm>
            <a:off x="17311308" y="13366063"/>
            <a:ext cx="3600000" cy="684564"/>
          </a:xfrm>
          <a:prstGeom prst="rect">
            <a:avLst/>
          </a:prstGeom>
        </p:spPr>
      </p:pic>
      <p:sp>
        <p:nvSpPr>
          <p:cNvPr id="1215" name="TextBox 97">
            <a:extLst>
              <a:ext uri="{FF2B5EF4-FFF2-40B4-BE49-F238E27FC236}">
                <a16:creationId xmlns:a16="http://schemas.microsoft.com/office/drawing/2014/main" id="{D1BF26D3-2747-BC75-7367-6BBE38662094}"/>
              </a:ext>
            </a:extLst>
          </p:cNvPr>
          <p:cNvSpPr txBox="1"/>
          <p:nvPr/>
        </p:nvSpPr>
        <p:spPr>
          <a:xfrm>
            <a:off x="22594101" y="8321131"/>
            <a:ext cx="6944512" cy="591700"/>
          </a:xfrm>
          <a:prstGeom prst="rect">
            <a:avLst/>
          </a:prstGeom>
        </p:spPr>
        <p:txBody>
          <a:bodyPr wrap="square" lIns="0" tIns="0" rIns="0" bIns="0" rtlCol="0" anchor="t">
            <a:spAutoFit/>
          </a:bodyPr>
          <a:lstStyle/>
          <a:p>
            <a:pPr algn="just" defTabSz="593844">
              <a:lnSpc>
                <a:spcPts val="2364"/>
              </a:lnSpc>
              <a:spcBef>
                <a:spcPct val="0"/>
              </a:spcBef>
            </a:pPr>
            <a:r>
              <a:rPr lang="en-US" sz="1600" spc="-1" dirty="0">
                <a:solidFill>
                  <a:prstClr val="black"/>
                </a:solidFill>
                <a:latin typeface="Arial Nova Light"/>
              </a:rPr>
              <a:t>A bar chart comparing the accuracy of each model, highlighting that KNN had the highest accuracy with a good balance among metrics.</a:t>
            </a:r>
            <a:endParaRPr lang="en-US" sz="1600" spc="-1" dirty="0">
              <a:solidFill>
                <a:prstClr val="black"/>
              </a:solidFill>
              <a:latin typeface="Arial"/>
            </a:endParaRPr>
          </a:p>
        </p:txBody>
      </p:sp>
      <p:sp>
        <p:nvSpPr>
          <p:cNvPr id="1217" name="TextBox 98">
            <a:extLst>
              <a:ext uri="{FF2B5EF4-FFF2-40B4-BE49-F238E27FC236}">
                <a16:creationId xmlns:a16="http://schemas.microsoft.com/office/drawing/2014/main" id="{C7D771D7-BD29-95E3-4BBB-1B58F9546082}"/>
              </a:ext>
            </a:extLst>
          </p:cNvPr>
          <p:cNvSpPr txBox="1"/>
          <p:nvPr/>
        </p:nvSpPr>
        <p:spPr>
          <a:xfrm>
            <a:off x="10325501" y="18816538"/>
            <a:ext cx="6069786" cy="217111"/>
          </a:xfrm>
          <a:prstGeom prst="rect">
            <a:avLst/>
          </a:prstGeom>
        </p:spPr>
        <p:txBody>
          <a:bodyPr wrap="square" lIns="0" tIns="0" rIns="0" bIns="0" rtlCol="0" anchor="t">
            <a:spAutoFit/>
          </a:bodyPr>
          <a:lstStyle/>
          <a:p>
            <a:pPr algn="ctr" defTabSz="593844">
              <a:lnSpc>
                <a:spcPts val="1818"/>
              </a:lnSpc>
              <a:spcBef>
                <a:spcPct val="0"/>
              </a:spcBef>
            </a:pPr>
            <a:r>
              <a:rPr lang="en-US" sz="1299" dirty="0">
                <a:solidFill>
                  <a:srgbClr val="36AFCD"/>
                </a:solidFill>
                <a:latin typeface="Barlow Medium Bold Italics"/>
              </a:rPr>
              <a:t>Figure:  Equal number of women and men</a:t>
            </a:r>
          </a:p>
        </p:txBody>
      </p:sp>
      <p:pic>
        <p:nvPicPr>
          <p:cNvPr id="1219" name="Picture 1218">
            <a:extLst>
              <a:ext uri="{FF2B5EF4-FFF2-40B4-BE49-F238E27FC236}">
                <a16:creationId xmlns:a16="http://schemas.microsoft.com/office/drawing/2014/main" id="{A93AC392-AFAB-4CDD-9DC7-B8184F13F1BE}"/>
              </a:ext>
            </a:extLst>
          </p:cNvPr>
          <p:cNvPicPr>
            <a:picLocks noChangeAspect="1"/>
          </p:cNvPicPr>
          <p:nvPr/>
        </p:nvPicPr>
        <p:blipFill>
          <a:blip r:embed="rId28"/>
          <a:stretch>
            <a:fillRect/>
          </a:stretch>
        </p:blipFill>
        <p:spPr>
          <a:xfrm>
            <a:off x="12768454" y="15944052"/>
            <a:ext cx="1760792" cy="2880000"/>
          </a:xfrm>
          <a:prstGeom prst="rect">
            <a:avLst/>
          </a:prstGeom>
        </p:spPr>
      </p:pic>
      <p:sp>
        <p:nvSpPr>
          <p:cNvPr id="1221" name="TextBox 1220">
            <a:extLst>
              <a:ext uri="{FF2B5EF4-FFF2-40B4-BE49-F238E27FC236}">
                <a16:creationId xmlns:a16="http://schemas.microsoft.com/office/drawing/2014/main" id="{284BB727-EF30-3FFC-5874-48D1AF5B106D}"/>
              </a:ext>
            </a:extLst>
          </p:cNvPr>
          <p:cNvSpPr txBox="1"/>
          <p:nvPr/>
        </p:nvSpPr>
        <p:spPr>
          <a:xfrm>
            <a:off x="201474" y="17393930"/>
            <a:ext cx="7147356" cy="1246495"/>
          </a:xfrm>
          <a:prstGeom prst="rect">
            <a:avLst/>
          </a:prstGeom>
          <a:noFill/>
        </p:spPr>
        <p:txBody>
          <a:bodyPr wrap="square">
            <a:spAutoFit/>
          </a:bodyPr>
          <a:lstStyle/>
          <a:p>
            <a:pPr algn="just"/>
            <a:r>
              <a:rPr lang="en-US" sz="1500" b="1" dirty="0">
                <a:solidFill>
                  <a:schemeClr val="bg1"/>
                </a:solidFill>
                <a:latin typeface="Arial Nova Light" panose="020B0304020202020204" pitchFamily="34" charset="0"/>
              </a:rPr>
              <a:t>Figure : Gender Wage Gap Analysis Across European Countries</a:t>
            </a:r>
            <a:r>
              <a:rPr lang="en-US" sz="1500" dirty="0">
                <a:solidFill>
                  <a:schemeClr val="bg1"/>
                </a:solidFill>
                <a:latin typeface="Arial Nova Light" panose="020B0304020202020204" pitchFamily="34" charset="0"/>
              </a:rPr>
              <a:t> </a:t>
            </a:r>
            <a:r>
              <a:rPr lang="en-US" sz="1500" i="1" dirty="0">
                <a:solidFill>
                  <a:schemeClr val="bg1"/>
                </a:solidFill>
                <a:latin typeface="Arial Nova Light" panose="020B0304020202020204" pitchFamily="34" charset="0"/>
              </a:rPr>
              <a:t>This map visualizes the gender wage gap percentages across various European countries. The darker areas indicate a higher wage gap, highlighting regions where income disparity between men and women is more pronounced. The data is based on the average difference in income for full-time workers of each gender.</a:t>
            </a:r>
            <a:endParaRPr lang="en-IE" sz="1500" dirty="0">
              <a:solidFill>
                <a:schemeClr val="bg1"/>
              </a:solidFill>
              <a:latin typeface="Arial Nova Light" panose="020B0304020202020204" pitchFamily="34" charset="0"/>
            </a:endParaRPr>
          </a:p>
        </p:txBody>
      </p:sp>
    </p:spTree>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7455</TotalTime>
  <Words>1337</Words>
  <Application>Microsoft Office PowerPoint</Application>
  <PresentationFormat>Custom</PresentationFormat>
  <Paragraphs>90</Paragraphs>
  <Slides>1</Slides>
  <Notes>1</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6" baseType="lpstr">
      <vt:lpstr>Arial</vt:lpstr>
      <vt:lpstr>Arial Nova Light</vt:lpstr>
      <vt:lpstr>Barlow Medium</vt:lpstr>
      <vt:lpstr>Barlow Medium Bold Italics</vt:lpstr>
      <vt:lpstr>Calibri</vt:lpstr>
      <vt:lpstr>Inter</vt:lpstr>
      <vt:lpstr>Space Mono</vt:lpstr>
      <vt:lpstr>Symbol</vt:lpstr>
      <vt:lpstr>Times New Roman</vt:lpstr>
      <vt:lpstr>Trebuchet MS</vt:lpstr>
      <vt:lpstr>36x48-Template-V2b</vt:lpstr>
      <vt:lpstr>1_Classic 3 Columns</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Yumi Bejarano</cp:lastModifiedBy>
  <cp:revision>136</cp:revision>
  <dcterms:created xsi:type="dcterms:W3CDTF">2012-02-03T19:11:35Z</dcterms:created>
  <dcterms:modified xsi:type="dcterms:W3CDTF">2024-11-10T23:18:15Z</dcterms:modified>
</cp:coreProperties>
</file>