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EC"/>
    <a:srgbClr val="6987B2"/>
    <a:srgbClr val="B9D065"/>
    <a:srgbClr val="274F74"/>
    <a:srgbClr val="1549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279" autoAdjust="0"/>
  </p:normalViewPr>
  <p:slideViewPr>
    <p:cSldViewPr snapToGrid="0" showGuides="1">
      <p:cViewPr>
        <p:scale>
          <a:sx n="75" d="100"/>
          <a:sy n="75" d="100"/>
        </p:scale>
        <p:origin x="1146" y="36"/>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BF284-E293-4A23-AE2F-D572E983690C}" type="datetimeFigureOut">
              <a:rPr lang="en-IE" smtClean="0"/>
              <a:t>10/11/2024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E1543-CEC7-43A9-8C61-200D923BED6C}" type="slidenum">
              <a:rPr lang="en-IE" smtClean="0"/>
              <a:t>‹#›</a:t>
            </a:fld>
            <a:endParaRPr lang="en-IE"/>
          </a:p>
        </p:txBody>
      </p:sp>
    </p:spTree>
    <p:extLst>
      <p:ext uri="{BB962C8B-B14F-4D97-AF65-F5344CB8AC3E}">
        <p14:creationId xmlns:p14="http://schemas.microsoft.com/office/powerpoint/2010/main" val="173869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Yumiko Bejarano. In this presentation, I will talk about the Gender Wage Gap in Europe. </a:t>
            </a:r>
          </a:p>
          <a:p>
            <a:r>
              <a:rPr lang="en-US" dirty="0"/>
              <a:t>.</a:t>
            </a:r>
          </a:p>
          <a:p>
            <a:r>
              <a:rPr lang="en-US" dirty="0"/>
              <a:t>I studied the wage differences between men and women in Europe. I used data from Eurostat and machine learning to understand these differenc</a:t>
            </a:r>
            <a:r>
              <a:rPr lang="en-US" b="1" dirty="0"/>
              <a:t>es</a:t>
            </a:r>
            <a:r>
              <a:rPr lang="en-US" dirty="0"/>
              <a:t>. I also wanted to find ways to reduce these inequalities.</a:t>
            </a:r>
          </a:p>
          <a:p>
            <a:r>
              <a:rPr lang="en-US" dirty="0"/>
              <a:t>.</a:t>
            </a:r>
          </a:p>
          <a:p>
            <a:r>
              <a:rPr lang="en-US" dirty="0"/>
              <a:t>You can see...  This map shows the gender wage gap across Europ</a:t>
            </a:r>
            <a:r>
              <a:rPr lang="en-US" b="1" dirty="0"/>
              <a:t>ean</a:t>
            </a:r>
            <a:r>
              <a:rPr lang="en-US" dirty="0"/>
              <a:t> countries. Darker colors mean a bigger </a:t>
            </a:r>
            <a:r>
              <a:rPr lang="en-US" b="1" dirty="0"/>
              <a:t>wage gap</a:t>
            </a:r>
            <a:r>
              <a:rPr lang="en-US" dirty="0"/>
              <a:t>.</a:t>
            </a:r>
          </a:p>
        </p:txBody>
      </p:sp>
      <p:sp>
        <p:nvSpPr>
          <p:cNvPr id="4" name="Slide Number Placeholder 3"/>
          <p:cNvSpPr>
            <a:spLocks noGrp="1"/>
          </p:cNvSpPr>
          <p:nvPr>
            <p:ph type="sldNum" sz="quarter" idx="5"/>
          </p:nvPr>
        </p:nvSpPr>
        <p:spPr/>
        <p:txBody>
          <a:bodyPr/>
          <a:lstStyle/>
          <a:p>
            <a:fld id="{505E1543-CEC7-43A9-8C61-200D923BED6C}" type="slidenum">
              <a:rPr lang="en-IE" smtClean="0"/>
              <a:t>1</a:t>
            </a:fld>
            <a:endParaRPr lang="en-IE"/>
          </a:p>
        </p:txBody>
      </p:sp>
    </p:spTree>
    <p:extLst>
      <p:ext uri="{BB962C8B-B14F-4D97-AF65-F5344CB8AC3E}">
        <p14:creationId xmlns:p14="http://schemas.microsoft.com/office/powerpoint/2010/main" val="300053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The gender wage gap means the difference in pay between men and women. My goal was to understand why this gap exists and how we can reduce it. To do this, I used three machine learning models: K-Nearest Neighbors (KNN), Decision Tree, and Support Vector Machine (SVM). These models </a:t>
            </a:r>
            <a:r>
              <a:rPr lang="en-US" dirty="0" err="1"/>
              <a:t>helpd</a:t>
            </a:r>
            <a:r>
              <a:rPr lang="en-US" dirty="0"/>
              <a:t> me to predict the wage differenc</a:t>
            </a:r>
            <a:r>
              <a:rPr lang="en-US" b="1" dirty="0"/>
              <a:t>es</a:t>
            </a:r>
            <a:r>
              <a:rPr lang="en-US" dirty="0"/>
              <a:t> between men and women and understand the reaso</a:t>
            </a:r>
            <a:r>
              <a:rPr lang="en-US" b="1" dirty="0"/>
              <a:t>ns</a:t>
            </a:r>
            <a:r>
              <a:rPr lang="en-US" dirty="0"/>
              <a:t> behind them.</a:t>
            </a:r>
          </a:p>
          <a:p>
            <a:endParaRPr lang="en-US" dirty="0"/>
          </a:p>
          <a:p>
            <a:r>
              <a:rPr lang="en-US" dirty="0"/>
              <a:t>Objectives: The objectives of my project are simple. First, I did a Exploratory Data Analysis (EDA) to understand the gender wage gap. Then, I used machine learning to find patterns in the data. I also created models to predict the wage differences. Finally, I compared the models and chose the best one.</a:t>
            </a:r>
            <a:endParaRPr lang="en-IE" dirty="0"/>
          </a:p>
        </p:txBody>
      </p:sp>
      <p:sp>
        <p:nvSpPr>
          <p:cNvPr id="4" name="Slide Number Placeholder 3"/>
          <p:cNvSpPr>
            <a:spLocks noGrp="1"/>
          </p:cNvSpPr>
          <p:nvPr>
            <p:ph type="sldNum" sz="quarter" idx="5"/>
          </p:nvPr>
        </p:nvSpPr>
        <p:spPr/>
        <p:txBody>
          <a:bodyPr/>
          <a:lstStyle/>
          <a:p>
            <a:fld id="{505E1543-CEC7-43A9-8C61-200D923BED6C}" type="slidenum">
              <a:rPr lang="en-IE" smtClean="0"/>
              <a:t>2</a:t>
            </a:fld>
            <a:endParaRPr lang="en-IE"/>
          </a:p>
        </p:txBody>
      </p:sp>
    </p:spTree>
    <p:extLst>
      <p:ext uri="{BB962C8B-B14F-4D97-AF65-F5344CB8AC3E}">
        <p14:creationId xmlns:p14="http://schemas.microsoft.com/office/powerpoint/2010/main" val="242608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Methodology</a:t>
            </a:r>
            <a:r>
              <a:rPr lang="en-US" dirty="0"/>
              <a:t>: For this project, I used </a:t>
            </a:r>
            <a:r>
              <a:rPr lang="en-US" b="1" dirty="0"/>
              <a:t>CRISP-DM </a:t>
            </a:r>
            <a:r>
              <a:rPr lang="en-US" dirty="0"/>
              <a:t>process. This is a method used in data projects. It has steps like understanding data, preparing data, building models, and evaluating them. </a:t>
            </a:r>
          </a:p>
          <a:p>
            <a:endParaRPr lang="en-US" dirty="0"/>
          </a:p>
          <a:p>
            <a:r>
              <a:rPr lang="en-US" dirty="0"/>
              <a:t>You can see the diagram of CRISP-DM. </a:t>
            </a:r>
            <a:br>
              <a:rPr lang="en-US" dirty="0"/>
            </a:br>
            <a:br>
              <a:rPr lang="en-US" dirty="0"/>
            </a:br>
            <a:r>
              <a:rPr lang="en-US" dirty="0"/>
              <a:t>Ethical considerations were also important. I reviewed the data for biases, assessed their impact, and used strategies to ensure fair representation of both men and women.</a:t>
            </a:r>
            <a:endParaRPr lang="en-IE" dirty="0"/>
          </a:p>
        </p:txBody>
      </p:sp>
      <p:sp>
        <p:nvSpPr>
          <p:cNvPr id="4" name="Slide Number Placeholder 3"/>
          <p:cNvSpPr>
            <a:spLocks noGrp="1"/>
          </p:cNvSpPr>
          <p:nvPr>
            <p:ph type="sldNum" sz="quarter" idx="5"/>
          </p:nvPr>
        </p:nvSpPr>
        <p:spPr/>
        <p:txBody>
          <a:bodyPr/>
          <a:lstStyle/>
          <a:p>
            <a:fld id="{505E1543-CEC7-43A9-8C61-200D923BED6C}" type="slidenum">
              <a:rPr lang="en-IE" smtClean="0"/>
              <a:t>3</a:t>
            </a:fld>
            <a:endParaRPr lang="en-IE"/>
          </a:p>
        </p:txBody>
      </p:sp>
    </p:spTree>
    <p:extLst>
      <p:ext uri="{BB962C8B-B14F-4D97-AF65-F5344CB8AC3E}">
        <p14:creationId xmlns:p14="http://schemas.microsoft.com/office/powerpoint/2010/main" val="392095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Business Understanding</a:t>
            </a:r>
            <a:r>
              <a:rPr lang="en-US" sz="1050" dirty="0"/>
              <a:t>: The gender wage gap is a big problem in Europe. Understanding why it happens can help create fairer pay policies. This project looks at the differences in pay between men and women to help make better decisions for equality.</a:t>
            </a:r>
            <a:br>
              <a:rPr lang="en-US" sz="1050" b="1" dirty="0"/>
            </a:br>
            <a:br>
              <a:rPr lang="en-US" sz="1050" b="1" dirty="0"/>
            </a:br>
            <a:r>
              <a:rPr lang="en-US" sz="1050" b="1" dirty="0"/>
              <a:t>Data Understanding</a:t>
            </a:r>
            <a:r>
              <a:rPr lang="en-US" sz="1050" dirty="0"/>
              <a:t>: The data came from Eurostat. It has information on </a:t>
            </a:r>
            <a:r>
              <a:rPr lang="en-US" sz="1050" b="1" dirty="0"/>
              <a:t>gender, age, job type, and region</a:t>
            </a:r>
            <a:r>
              <a:rPr lang="en-US" sz="1050" dirty="0"/>
              <a:t>, from </a:t>
            </a:r>
            <a:r>
              <a:rPr lang="en-US" sz="1050" b="1" dirty="0"/>
              <a:t>2003 to 2023</a:t>
            </a:r>
            <a:r>
              <a:rPr lang="en-US" sz="1050" dirty="0"/>
              <a:t>. The </a:t>
            </a:r>
            <a:r>
              <a:rPr lang="en-US" sz="1050" b="1" dirty="0"/>
              <a:t>graph</a:t>
            </a:r>
            <a:r>
              <a:rPr lang="en-US" sz="1050" dirty="0"/>
              <a:t> shows the gender wage gap in different countries. Darker colors mean a bigger gap. This helps us see which countries have the biggest differences in pay between men and women.</a:t>
            </a:r>
            <a:endParaRPr lang="en-IE" sz="1050" dirty="0"/>
          </a:p>
        </p:txBody>
      </p:sp>
      <p:sp>
        <p:nvSpPr>
          <p:cNvPr id="4" name="Slide Number Placeholder 3"/>
          <p:cNvSpPr>
            <a:spLocks noGrp="1"/>
          </p:cNvSpPr>
          <p:nvPr>
            <p:ph type="sldNum" sz="quarter" idx="5"/>
          </p:nvPr>
        </p:nvSpPr>
        <p:spPr/>
        <p:txBody>
          <a:bodyPr/>
          <a:lstStyle/>
          <a:p>
            <a:fld id="{505E1543-CEC7-43A9-8C61-200D923BED6C}" type="slidenum">
              <a:rPr lang="en-IE" smtClean="0"/>
              <a:t>4</a:t>
            </a:fld>
            <a:endParaRPr lang="en-IE"/>
          </a:p>
        </p:txBody>
      </p:sp>
    </p:spTree>
    <p:extLst>
      <p:ext uri="{BB962C8B-B14F-4D97-AF65-F5344CB8AC3E}">
        <p14:creationId xmlns:p14="http://schemas.microsoft.com/office/powerpoint/2010/main" val="167137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Preparation: To prepare the data. First, I cleaned the data. Some information was missing, so I used linear interpolation to fill in the gaps. Next, I select</a:t>
            </a:r>
            <a:r>
              <a:rPr lang="en-US" b="1" dirty="0"/>
              <a:t>ed the most </a:t>
            </a:r>
            <a:r>
              <a:rPr lang="en-US" dirty="0"/>
              <a:t>important features, like age, job type, and region. Then, I balanced the data to have equal number of men and women using the SMOTE technique.</a:t>
            </a:r>
            <a:endParaRPr lang="en-IE" dirty="0"/>
          </a:p>
        </p:txBody>
      </p:sp>
      <p:sp>
        <p:nvSpPr>
          <p:cNvPr id="4" name="Slide Number Placeholder 3"/>
          <p:cNvSpPr>
            <a:spLocks noGrp="1"/>
          </p:cNvSpPr>
          <p:nvPr>
            <p:ph type="sldNum" sz="quarter" idx="5"/>
          </p:nvPr>
        </p:nvSpPr>
        <p:spPr/>
        <p:txBody>
          <a:bodyPr/>
          <a:lstStyle/>
          <a:p>
            <a:fld id="{505E1543-CEC7-43A9-8C61-200D923BED6C}" type="slidenum">
              <a:rPr lang="en-IE" smtClean="0"/>
              <a:t>5</a:t>
            </a:fld>
            <a:endParaRPr lang="en-IE"/>
          </a:p>
        </p:txBody>
      </p:sp>
    </p:spTree>
    <p:extLst>
      <p:ext uri="{BB962C8B-B14F-4D97-AF65-F5344CB8AC3E}">
        <p14:creationId xmlns:p14="http://schemas.microsoft.com/office/powerpoint/2010/main" val="345711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Techniques: I used three models to predict the wage gap. The KNN model was the best. It had a good balance between accuracy and generalization. The Decision Tree model also worked well, but it sometimes overfitted the data. The Support Vector Machine (SVM) model was stable, but it was not as accurate </a:t>
            </a:r>
            <a:r>
              <a:rPr lang="en-US" i="1" dirty="0"/>
              <a:t>(</a:t>
            </a:r>
            <a:r>
              <a:rPr lang="en-US" i="1" dirty="0" err="1"/>
              <a:t>akiured</a:t>
            </a:r>
            <a:r>
              <a:rPr lang="en-US" i="1" dirty="0"/>
              <a:t>). </a:t>
            </a:r>
            <a:r>
              <a:rPr lang="en-US" i="0" dirty="0"/>
              <a:t>In the </a:t>
            </a:r>
            <a:r>
              <a:rPr lang="en-US" dirty="0"/>
              <a:t>bar cha</a:t>
            </a:r>
            <a:r>
              <a:rPr lang="en-US" b="1" dirty="0"/>
              <a:t>rt</a:t>
            </a:r>
            <a:r>
              <a:rPr lang="en-US" dirty="0"/>
              <a:t> You can see a comparation </a:t>
            </a:r>
            <a:r>
              <a:rPr lang="en-US" b="0" i="1" dirty="0"/>
              <a:t>(</a:t>
            </a:r>
            <a:r>
              <a:rPr lang="en-US" b="0" i="1" dirty="0" err="1"/>
              <a:t>comparazon</a:t>
            </a:r>
            <a:r>
              <a:rPr lang="en-US" b="0" i="1" dirty="0"/>
              <a:t>) </a:t>
            </a:r>
            <a:r>
              <a:rPr lang="en-US" b="0" i="0" dirty="0"/>
              <a:t>of how</a:t>
            </a:r>
            <a:r>
              <a:rPr lang="en-US" i="0" dirty="0"/>
              <a:t> </a:t>
            </a:r>
            <a:r>
              <a:rPr lang="en-US" dirty="0"/>
              <a:t>accurate </a:t>
            </a:r>
            <a:r>
              <a:rPr lang="en-US" i="1" dirty="0"/>
              <a:t>(</a:t>
            </a:r>
            <a:r>
              <a:rPr lang="en-US" i="1" dirty="0" err="1"/>
              <a:t>akiured</a:t>
            </a:r>
            <a:r>
              <a:rPr lang="en-US" i="1" dirty="0"/>
              <a:t>)</a:t>
            </a:r>
            <a:r>
              <a:rPr lang="en-US" i="0" dirty="0"/>
              <a:t> is each </a:t>
            </a:r>
            <a:r>
              <a:rPr lang="en-US" dirty="0"/>
              <a:t>models. KNN had the highest accuracy (</a:t>
            </a:r>
            <a:r>
              <a:rPr lang="en-US" dirty="0" err="1"/>
              <a:t>akiurecy</a:t>
            </a:r>
            <a:r>
              <a:rPr lang="en-US" dirty="0"/>
              <a:t>).</a:t>
            </a:r>
            <a:endParaRPr lang="en-IE" dirty="0"/>
          </a:p>
        </p:txBody>
      </p:sp>
      <p:sp>
        <p:nvSpPr>
          <p:cNvPr id="4" name="Slide Number Placeholder 3"/>
          <p:cNvSpPr>
            <a:spLocks noGrp="1"/>
          </p:cNvSpPr>
          <p:nvPr>
            <p:ph type="sldNum" sz="quarter" idx="5"/>
          </p:nvPr>
        </p:nvSpPr>
        <p:spPr/>
        <p:txBody>
          <a:bodyPr/>
          <a:lstStyle/>
          <a:p>
            <a:fld id="{505E1543-CEC7-43A9-8C61-200D923BED6C}" type="slidenum">
              <a:rPr lang="en-IE" smtClean="0"/>
              <a:t>6</a:t>
            </a:fld>
            <a:endParaRPr lang="en-IE"/>
          </a:p>
        </p:txBody>
      </p:sp>
    </p:spTree>
    <p:extLst>
      <p:ext uri="{BB962C8B-B14F-4D97-AF65-F5344CB8AC3E}">
        <p14:creationId xmlns:p14="http://schemas.microsoft.com/office/powerpoint/2010/main" val="42582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a:t>
            </a:r>
            <a:br>
              <a:rPr lang="en-US" dirty="0"/>
            </a:br>
            <a:r>
              <a:rPr lang="en-US" dirty="0"/>
              <a:t>The project found important results. </a:t>
            </a:r>
            <a:r>
              <a:rPr lang="en-US" b="1" dirty="0"/>
              <a:t>KNN</a:t>
            </a:r>
            <a:r>
              <a:rPr lang="en-US" dirty="0"/>
              <a:t> was the best model to predict the gender wage gap. The analysis showed that </a:t>
            </a:r>
            <a:r>
              <a:rPr lang="en-US" b="1" dirty="0"/>
              <a:t>age, job type, and region</a:t>
            </a:r>
            <a:r>
              <a:rPr lang="en-US" dirty="0"/>
              <a:t> are important factors in explaining the wage gap. These findings can help create policies to reduce the wage gap and promote fairness in the workplace.</a:t>
            </a:r>
            <a:br>
              <a:rPr lang="en-US" dirty="0"/>
            </a:br>
            <a:endParaRPr lang="en-US" dirty="0"/>
          </a:p>
          <a:p>
            <a:r>
              <a:rPr lang="en-US" b="1" dirty="0"/>
              <a:t>Thank You</a:t>
            </a:r>
            <a:br>
              <a:rPr lang="en-US" dirty="0"/>
            </a:br>
            <a:r>
              <a:rPr lang="en-US" dirty="0"/>
              <a:t>Thank you very much for listening to my presentation. I hope this project helps to better understand the gender wage gap and how we can reduce it. If you have any questions, please feel free to ask me now.</a:t>
            </a:r>
          </a:p>
        </p:txBody>
      </p:sp>
      <p:sp>
        <p:nvSpPr>
          <p:cNvPr id="4" name="Slide Number Placeholder 3"/>
          <p:cNvSpPr>
            <a:spLocks noGrp="1"/>
          </p:cNvSpPr>
          <p:nvPr>
            <p:ph type="sldNum" sz="quarter" idx="5"/>
          </p:nvPr>
        </p:nvSpPr>
        <p:spPr/>
        <p:txBody>
          <a:bodyPr/>
          <a:lstStyle/>
          <a:p>
            <a:fld id="{505E1543-CEC7-43A9-8C61-200D923BED6C}" type="slidenum">
              <a:rPr lang="en-IE" smtClean="0"/>
              <a:t>7</a:t>
            </a:fld>
            <a:endParaRPr lang="en-IE"/>
          </a:p>
        </p:txBody>
      </p:sp>
    </p:spTree>
    <p:extLst>
      <p:ext uri="{BB962C8B-B14F-4D97-AF65-F5344CB8AC3E}">
        <p14:creationId xmlns:p14="http://schemas.microsoft.com/office/powerpoint/2010/main" val="384464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706A844-EA07-4CD2-8C6B-DF176280B0A2}" type="datetimeFigureOut">
              <a:rPr lang="en-IE" smtClean="0"/>
              <a:t>10/11/2024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B6D1C3-A16A-4335-AF79-29FD9F7A4612}" type="slidenum">
              <a:rPr lang="en-IE" smtClean="0"/>
              <a:t>‹#›</a:t>
            </a:fld>
            <a:endParaRPr lang="en-I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85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06A844-EA07-4CD2-8C6B-DF176280B0A2}" type="datetimeFigureOut">
              <a:rPr lang="en-IE" smtClean="0"/>
              <a:t>10/11/2024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113231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06A844-EA07-4CD2-8C6B-DF176280B0A2}" type="datetimeFigureOut">
              <a:rPr lang="en-IE" smtClean="0"/>
              <a:t>10/11/2024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B6D1C3-A16A-4335-AF79-29FD9F7A4612}" type="slidenum">
              <a:rPr lang="en-IE" smtClean="0"/>
              <a:t>‹#›</a:t>
            </a:fld>
            <a:endParaRPr lang="en-I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1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06A844-EA07-4CD2-8C6B-DF176280B0A2}" type="datetimeFigureOut">
              <a:rPr lang="en-IE" smtClean="0"/>
              <a:t>10/11/2024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355144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06A844-EA07-4CD2-8C6B-DF176280B0A2}" type="datetimeFigureOut">
              <a:rPr lang="en-IE" smtClean="0"/>
              <a:t>10/11/2024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B6D1C3-A16A-4335-AF79-29FD9F7A4612}" type="slidenum">
              <a:rPr lang="en-IE" smtClean="0"/>
              <a:t>‹#›</a:t>
            </a:fld>
            <a:endParaRPr lang="en-I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82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06A844-EA07-4CD2-8C6B-DF176280B0A2}" type="datetimeFigureOut">
              <a:rPr lang="en-IE" smtClean="0"/>
              <a:t>10/11/2024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343481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06A844-EA07-4CD2-8C6B-DF176280B0A2}" type="datetimeFigureOut">
              <a:rPr lang="en-IE" smtClean="0"/>
              <a:t>10/11/2024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179914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706A844-EA07-4CD2-8C6B-DF176280B0A2}" type="datetimeFigureOut">
              <a:rPr lang="en-IE" smtClean="0"/>
              <a:t>10/11/2024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197532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6A844-EA07-4CD2-8C6B-DF176280B0A2}" type="datetimeFigureOut">
              <a:rPr lang="en-IE" smtClean="0"/>
              <a:t>10/11/2024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135144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06A844-EA07-4CD2-8C6B-DF176280B0A2}" type="datetimeFigureOut">
              <a:rPr lang="en-IE" smtClean="0"/>
              <a:t>10/11/2024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B6D1C3-A16A-4335-AF79-29FD9F7A4612}" type="slidenum">
              <a:rPr lang="en-IE" smtClean="0"/>
              <a:t>‹#›</a:t>
            </a:fld>
            <a:endParaRPr lang="en-IE"/>
          </a:p>
        </p:txBody>
      </p:sp>
    </p:spTree>
    <p:extLst>
      <p:ext uri="{BB962C8B-B14F-4D97-AF65-F5344CB8AC3E}">
        <p14:creationId xmlns:p14="http://schemas.microsoft.com/office/powerpoint/2010/main" val="137559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706A844-EA07-4CD2-8C6B-DF176280B0A2}" type="datetimeFigureOut">
              <a:rPr lang="en-IE" smtClean="0"/>
              <a:t>10/11/2024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B6D1C3-A16A-4335-AF79-29FD9F7A4612}" type="slidenum">
              <a:rPr lang="en-IE" smtClean="0"/>
              <a:t>‹#›</a:t>
            </a:fld>
            <a:endParaRPr lang="en-I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1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06A844-EA07-4CD2-8C6B-DF176280B0A2}" type="datetimeFigureOut">
              <a:rPr lang="en-IE" smtClean="0"/>
              <a:t>10/11/2024</a:t>
            </a:fld>
            <a:endParaRPr lang="en-I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B6D1C3-A16A-4335-AF79-29FD9F7A4612}" type="slidenum">
              <a:rPr lang="en-IE" smtClean="0"/>
              <a:t>‹#›</a:t>
            </a:fld>
            <a:endParaRPr lang="en-I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7497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E4B9E9-2D01-B6ED-FFE0-2EC90632FAFA}"/>
              </a:ext>
            </a:extLst>
          </p:cNvPr>
          <p:cNvSpPr/>
          <p:nvPr/>
        </p:nvSpPr>
        <p:spPr>
          <a:xfrm>
            <a:off x="0" y="0"/>
            <a:ext cx="12192000" cy="4591665"/>
          </a:xfrm>
          <a:prstGeom prst="rect">
            <a:avLst/>
          </a:prstGeom>
          <a:solidFill>
            <a:srgbClr val="15496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5" name="Title 1">
            <a:extLst>
              <a:ext uri="{FF2B5EF4-FFF2-40B4-BE49-F238E27FC236}">
                <a16:creationId xmlns:a16="http://schemas.microsoft.com/office/drawing/2014/main" id="{5A1C45A0-5543-7769-E18F-73C307B001F5}"/>
              </a:ext>
            </a:extLst>
          </p:cNvPr>
          <p:cNvSpPr txBox="1">
            <a:spLocks/>
          </p:cNvSpPr>
          <p:nvPr/>
        </p:nvSpPr>
        <p:spPr>
          <a:xfrm>
            <a:off x="235974" y="1349759"/>
            <a:ext cx="5377327" cy="1463040"/>
          </a:xfrm>
          <a:prstGeom prst="rect">
            <a:avLst/>
          </a:prstGeom>
        </p:spPr>
        <p:txBody>
          <a:bodyPr vert="horz" lIns="91440" tIns="45720" rIns="91440" bIns="45720" rtlCol="0" anchor="ctr">
            <a:normAutofit fontScale="92500" lnSpcReduction="100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lnSpc>
                <a:spcPct val="120000"/>
              </a:lnSpc>
            </a:pPr>
            <a:r>
              <a:rPr lang="en-US" sz="4400" b="1" spc="-183" dirty="0">
                <a:solidFill>
                  <a:schemeClr val="bg1"/>
                </a:solidFill>
                <a:latin typeface="Space Mono" panose="020B0604020202020204" charset="0"/>
              </a:rPr>
              <a:t>EXPLORING THE GENDER WAGE GAP IN EUROPE</a:t>
            </a:r>
            <a:endParaRPr lang="en-IE" sz="4000" dirty="0">
              <a:solidFill>
                <a:schemeClr val="bg1"/>
              </a:solidFill>
            </a:endParaRPr>
          </a:p>
        </p:txBody>
      </p:sp>
      <p:sp>
        <p:nvSpPr>
          <p:cNvPr id="7" name="TextBox 92">
            <a:extLst>
              <a:ext uri="{FF2B5EF4-FFF2-40B4-BE49-F238E27FC236}">
                <a16:creationId xmlns:a16="http://schemas.microsoft.com/office/drawing/2014/main" id="{DD2DB7DC-48D7-14A5-719F-7675A68C1678}"/>
              </a:ext>
            </a:extLst>
          </p:cNvPr>
          <p:cNvSpPr txBox="1"/>
          <p:nvPr/>
        </p:nvSpPr>
        <p:spPr>
          <a:xfrm>
            <a:off x="346592" y="3602200"/>
            <a:ext cx="4548864" cy="325089"/>
          </a:xfrm>
          <a:prstGeom prst="rect">
            <a:avLst/>
          </a:prstGeom>
        </p:spPr>
        <p:txBody>
          <a:bodyPr lIns="0" tIns="0" rIns="0" bIns="0" rtlCol="0" anchor="t">
            <a:spAutoFit/>
          </a:bodyPr>
          <a:lstStyle/>
          <a:p>
            <a:pPr defTabSz="593844">
              <a:lnSpc>
                <a:spcPts val="2533"/>
              </a:lnSpc>
              <a:spcBef>
                <a:spcPct val="0"/>
              </a:spcBef>
            </a:pPr>
            <a:r>
              <a:rPr lang="en-US" sz="2500" b="1" spc="-58" dirty="0">
                <a:solidFill>
                  <a:srgbClr val="FFFFFF"/>
                </a:solidFill>
                <a:latin typeface="Space Mono" panose="02000509040000020004" charset="0"/>
              </a:rPr>
              <a:t>Authors</a:t>
            </a:r>
          </a:p>
        </p:txBody>
      </p:sp>
      <p:sp>
        <p:nvSpPr>
          <p:cNvPr id="8" name="TextBox 93">
            <a:extLst>
              <a:ext uri="{FF2B5EF4-FFF2-40B4-BE49-F238E27FC236}">
                <a16:creationId xmlns:a16="http://schemas.microsoft.com/office/drawing/2014/main" id="{D1930A46-64E7-5D6D-AC04-953619DC6AEF}"/>
              </a:ext>
            </a:extLst>
          </p:cNvPr>
          <p:cNvSpPr txBox="1"/>
          <p:nvPr/>
        </p:nvSpPr>
        <p:spPr>
          <a:xfrm>
            <a:off x="346592" y="4043052"/>
            <a:ext cx="4548864" cy="221214"/>
          </a:xfrm>
          <a:prstGeom prst="rect">
            <a:avLst/>
          </a:prstGeom>
        </p:spPr>
        <p:txBody>
          <a:bodyPr lIns="0" tIns="0" rIns="0" bIns="0" rtlCol="0" anchor="t">
            <a:spAutoFit/>
          </a:bodyPr>
          <a:lstStyle/>
          <a:p>
            <a:pPr defTabSz="593844">
              <a:lnSpc>
                <a:spcPts val="1909"/>
              </a:lnSpc>
              <a:spcBef>
                <a:spcPct val="0"/>
              </a:spcBef>
            </a:pPr>
            <a:r>
              <a:rPr lang="en-US" sz="1500" dirty="0">
                <a:solidFill>
                  <a:srgbClr val="FFFFFF"/>
                </a:solidFill>
                <a:latin typeface="Barlow Medium"/>
              </a:rPr>
              <a:t>Yumiko Maria Bejarano </a:t>
            </a:r>
            <a:r>
              <a:rPr lang="en-US" sz="1500" dirty="0" err="1">
                <a:solidFill>
                  <a:srgbClr val="FFFFFF"/>
                </a:solidFill>
                <a:latin typeface="Barlow Medium"/>
              </a:rPr>
              <a:t>Azogue</a:t>
            </a:r>
            <a:endParaRPr lang="en-US" sz="1500" dirty="0">
              <a:solidFill>
                <a:srgbClr val="FFFFFF"/>
              </a:solidFill>
              <a:latin typeface="Barlow Medium"/>
            </a:endParaRPr>
          </a:p>
        </p:txBody>
      </p:sp>
      <p:sp>
        <p:nvSpPr>
          <p:cNvPr id="9" name="AutoShape 51">
            <a:extLst>
              <a:ext uri="{FF2B5EF4-FFF2-40B4-BE49-F238E27FC236}">
                <a16:creationId xmlns:a16="http://schemas.microsoft.com/office/drawing/2014/main" id="{28DD91CB-22D6-C8E6-E568-9A2FBA450C8A}"/>
              </a:ext>
            </a:extLst>
          </p:cNvPr>
          <p:cNvSpPr/>
          <p:nvPr/>
        </p:nvSpPr>
        <p:spPr>
          <a:xfrm>
            <a:off x="382783" y="3429000"/>
            <a:ext cx="5400716" cy="0"/>
          </a:xfrm>
          <a:prstGeom prst="line">
            <a:avLst/>
          </a:prstGeom>
          <a:ln w="47625" cap="rnd">
            <a:solidFill>
              <a:srgbClr val="FAFAFA"/>
            </a:solidFill>
            <a:prstDash val="solid"/>
            <a:headEnd type="none" w="sm" len="sm"/>
            <a:tailEnd type="none" w="sm" len="sm"/>
          </a:ln>
        </p:spPr>
      </p:sp>
      <p:sp>
        <p:nvSpPr>
          <p:cNvPr id="13" name="TextBox 95">
            <a:extLst>
              <a:ext uri="{FF2B5EF4-FFF2-40B4-BE49-F238E27FC236}">
                <a16:creationId xmlns:a16="http://schemas.microsoft.com/office/drawing/2014/main" id="{DA159E0D-5737-A44E-DCD4-59AD28F607D9}"/>
              </a:ext>
            </a:extLst>
          </p:cNvPr>
          <p:cNvSpPr txBox="1"/>
          <p:nvPr/>
        </p:nvSpPr>
        <p:spPr>
          <a:xfrm>
            <a:off x="346592" y="5207866"/>
            <a:ext cx="11462625" cy="1218282"/>
          </a:xfrm>
          <a:prstGeom prst="rect">
            <a:avLst/>
          </a:prstGeom>
          <a:solidFill>
            <a:schemeClr val="bg1"/>
          </a:solidFill>
        </p:spPr>
        <p:txBody>
          <a:bodyPr wrap="square" lIns="0" tIns="0" rIns="0" bIns="0" rtlCol="0" anchor="t">
            <a:spAutoFit/>
          </a:bodyPr>
          <a:lstStyle/>
          <a:p>
            <a:pPr defTabSz="593844">
              <a:lnSpc>
                <a:spcPts val="1909"/>
              </a:lnSpc>
              <a:spcBef>
                <a:spcPct val="0"/>
              </a:spcBef>
            </a:pPr>
            <a:endParaRPr lang="en-US" sz="1600" dirty="0">
              <a:solidFill>
                <a:srgbClr val="274F74"/>
              </a:solidFill>
              <a:latin typeface="Barlow Medium"/>
            </a:endParaRPr>
          </a:p>
          <a:p>
            <a:pPr defTabSz="593844">
              <a:lnSpc>
                <a:spcPts val="1909"/>
              </a:lnSpc>
              <a:spcBef>
                <a:spcPct val="0"/>
              </a:spcBef>
            </a:pPr>
            <a:r>
              <a:rPr lang="en-US" sz="1600" dirty="0">
                <a:solidFill>
                  <a:srgbClr val="274F74"/>
                </a:solidFill>
                <a:latin typeface="Barlow Medium"/>
              </a:rPr>
              <a:t>This project studies the gender wage gap in Europe using data from Eurostat and machine learning techniques. It looks at gender, age, and job type to find inequalities and help reduce them. The project uses data analysis to give ideas about fairer work practices.</a:t>
            </a:r>
          </a:p>
          <a:p>
            <a:pPr defTabSz="593844">
              <a:lnSpc>
                <a:spcPts val="1909"/>
              </a:lnSpc>
              <a:spcBef>
                <a:spcPct val="0"/>
              </a:spcBef>
            </a:pPr>
            <a:endParaRPr lang="en-US" sz="1600" dirty="0">
              <a:solidFill>
                <a:srgbClr val="274F74"/>
              </a:solidFill>
              <a:latin typeface="Barlow Medium"/>
            </a:endParaRPr>
          </a:p>
        </p:txBody>
      </p:sp>
      <p:pic>
        <p:nvPicPr>
          <p:cNvPr id="14" name="Picture 13">
            <a:extLst>
              <a:ext uri="{FF2B5EF4-FFF2-40B4-BE49-F238E27FC236}">
                <a16:creationId xmlns:a16="http://schemas.microsoft.com/office/drawing/2014/main" id="{63DC952A-F696-974C-B4A0-ACE681251E09}"/>
              </a:ext>
            </a:extLst>
          </p:cNvPr>
          <p:cNvPicPr>
            <a:picLocks noChangeAspect="1"/>
          </p:cNvPicPr>
          <p:nvPr/>
        </p:nvPicPr>
        <p:blipFill rotWithShape="1">
          <a:blip r:embed="rId3">
            <a:extLst>
              <a:ext uri="{28A0092B-C50C-407E-A947-70E740481C1C}">
                <a14:useLocalDpi xmlns:a14="http://schemas.microsoft.com/office/drawing/2010/main" val="0"/>
              </a:ext>
            </a:extLst>
          </a:blip>
          <a:srcRect b="5260"/>
          <a:stretch/>
        </p:blipFill>
        <p:spPr>
          <a:xfrm>
            <a:off x="6742702" y="619109"/>
            <a:ext cx="5066515" cy="3600000"/>
          </a:xfrm>
          <a:prstGeom prst="rect">
            <a:avLst/>
          </a:prstGeom>
        </p:spPr>
      </p:pic>
      <p:sp>
        <p:nvSpPr>
          <p:cNvPr id="15" name="TextBox 14">
            <a:extLst>
              <a:ext uri="{FF2B5EF4-FFF2-40B4-BE49-F238E27FC236}">
                <a16:creationId xmlns:a16="http://schemas.microsoft.com/office/drawing/2014/main" id="{E80E1C97-25A9-EC82-FCE7-90C83FB595CF}"/>
              </a:ext>
            </a:extLst>
          </p:cNvPr>
          <p:cNvSpPr txBox="1"/>
          <p:nvPr/>
        </p:nvSpPr>
        <p:spPr>
          <a:xfrm>
            <a:off x="7467600" y="4293790"/>
            <a:ext cx="4533900" cy="261610"/>
          </a:xfrm>
          <a:prstGeom prst="rect">
            <a:avLst/>
          </a:prstGeom>
          <a:noFill/>
        </p:spPr>
        <p:txBody>
          <a:bodyPr wrap="square">
            <a:spAutoFit/>
          </a:bodyPr>
          <a:lstStyle/>
          <a:p>
            <a:pPr algn="just"/>
            <a:r>
              <a:rPr lang="en-US" sz="1100" b="1" dirty="0">
                <a:solidFill>
                  <a:schemeClr val="bg1"/>
                </a:solidFill>
                <a:latin typeface="Arial Nova Light" panose="020B0304020202020204" pitchFamily="34" charset="0"/>
              </a:rPr>
              <a:t>Figure : Gender Wage Gap Analysis Across European Countries</a:t>
            </a:r>
            <a:endParaRPr lang="en-IE" sz="1100" dirty="0">
              <a:solidFill>
                <a:schemeClr val="bg1"/>
              </a:solidFill>
              <a:latin typeface="Arial Nova Light" panose="020B0304020202020204" pitchFamily="34" charset="0"/>
            </a:endParaRPr>
          </a:p>
        </p:txBody>
      </p:sp>
      <p:sp>
        <p:nvSpPr>
          <p:cNvPr id="12" name="TextBox 94">
            <a:extLst>
              <a:ext uri="{FF2B5EF4-FFF2-40B4-BE49-F238E27FC236}">
                <a16:creationId xmlns:a16="http://schemas.microsoft.com/office/drawing/2014/main" id="{BB0C7942-0DD6-52B7-45F6-0A09C1AAB293}"/>
              </a:ext>
            </a:extLst>
          </p:cNvPr>
          <p:cNvSpPr txBox="1"/>
          <p:nvPr/>
        </p:nvSpPr>
        <p:spPr>
          <a:xfrm>
            <a:off x="415165" y="4955531"/>
            <a:ext cx="5198136" cy="335220"/>
          </a:xfrm>
          <a:prstGeom prst="rect">
            <a:avLst/>
          </a:prstGeom>
        </p:spPr>
        <p:txBody>
          <a:bodyPr wrap="square" lIns="0" tIns="0" rIns="0" bIns="0" rtlCol="0" anchor="t">
            <a:spAutoFit/>
          </a:bodyPr>
          <a:lstStyle/>
          <a:p>
            <a:pPr defTabSz="593844">
              <a:lnSpc>
                <a:spcPts val="2533"/>
              </a:lnSpc>
              <a:spcBef>
                <a:spcPct val="0"/>
              </a:spcBef>
            </a:pPr>
            <a:r>
              <a:rPr lang="en-US" sz="2800" b="1" spc="-58" dirty="0">
                <a:solidFill>
                  <a:srgbClr val="274F74"/>
                </a:solidFill>
                <a:latin typeface="Space Mono" panose="02000509040000020004" charset="0"/>
              </a:rPr>
              <a:t>Project Description</a:t>
            </a:r>
          </a:p>
        </p:txBody>
      </p:sp>
      <p:pic>
        <p:nvPicPr>
          <p:cNvPr id="16" name="Picture 2">
            <a:extLst>
              <a:ext uri="{FF2B5EF4-FFF2-40B4-BE49-F238E27FC236}">
                <a16:creationId xmlns:a16="http://schemas.microsoft.com/office/drawing/2014/main" id="{96FDDE54-D619-F5B6-548A-7D25568B1934}"/>
              </a:ext>
            </a:extLst>
          </p:cNvPr>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colorTemperature colorTemp="6600"/>
                    </a14:imgEffect>
                    <a14:imgEffect>
                      <a14:saturation sat="400000"/>
                    </a14:imgEffect>
                    <a14:imgEffect>
                      <a14:brightnessContrast bright="82000" contrast="100000"/>
                    </a14:imgEffect>
                  </a14:imgLayer>
                </a14:imgProps>
              </a:ext>
              <a:ext uri="{28A0092B-C50C-407E-A947-70E740481C1C}">
                <a14:useLocalDpi xmlns:a14="http://schemas.microsoft.com/office/drawing/2010/main" val="0"/>
              </a:ext>
            </a:extLst>
          </a:blip>
          <a:srcRect l="6970" r="6583"/>
          <a:stretch/>
        </p:blipFill>
        <p:spPr bwMode="auto">
          <a:xfrm>
            <a:off x="170964" y="-405120"/>
            <a:ext cx="5396361"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03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3">
            <a:extLst>
              <a:ext uri="{FF2B5EF4-FFF2-40B4-BE49-F238E27FC236}">
                <a16:creationId xmlns:a16="http://schemas.microsoft.com/office/drawing/2014/main" id="{11B48C78-27CC-AA54-5A52-F001EBD861C8}"/>
              </a:ext>
            </a:extLst>
          </p:cNvPr>
          <p:cNvSpPr/>
          <p:nvPr/>
        </p:nvSpPr>
        <p:spPr>
          <a:xfrm>
            <a:off x="-14230" y="0"/>
            <a:ext cx="12206230" cy="1499707"/>
          </a:xfrm>
          <a:prstGeom prst="rect">
            <a:avLst/>
          </a:prstGeom>
          <a:solidFill>
            <a:srgbClr val="E3E9E5"/>
          </a:solidFill>
          <a:ln>
            <a:solidFill>
              <a:srgbClr val="000000">
                <a:alpha val="87059"/>
              </a:srgbClr>
            </a:solidFill>
          </a:ln>
        </p:spPr>
        <p:txBody>
          <a:bodyPr/>
          <a:lstStyle/>
          <a:p>
            <a:pPr defTabSz="593844"/>
            <a:endParaRPr lang="en-IE" sz="787" dirty="0">
              <a:solidFill>
                <a:srgbClr val="04C7B5"/>
              </a:solidFill>
              <a:latin typeface="Calibri"/>
            </a:endParaRPr>
          </a:p>
        </p:txBody>
      </p:sp>
      <p:sp>
        <p:nvSpPr>
          <p:cNvPr id="7" name="TextBox 26">
            <a:extLst>
              <a:ext uri="{FF2B5EF4-FFF2-40B4-BE49-F238E27FC236}">
                <a16:creationId xmlns:a16="http://schemas.microsoft.com/office/drawing/2014/main" id="{026E565C-F55D-2051-E0CB-D42612549FA6}"/>
              </a:ext>
            </a:extLst>
          </p:cNvPr>
          <p:cNvSpPr txBox="1"/>
          <p:nvPr/>
        </p:nvSpPr>
        <p:spPr>
          <a:xfrm>
            <a:off x="1309006" y="851602"/>
            <a:ext cx="4047284" cy="559705"/>
          </a:xfrm>
          <a:prstGeom prst="rect">
            <a:avLst/>
          </a:prstGeom>
        </p:spPr>
        <p:txBody>
          <a:bodyPr lIns="0" tIns="0" rIns="0" bIns="0" rtlCol="0" anchor="t">
            <a:spAutoFit/>
          </a:bodyPr>
          <a:lstStyle/>
          <a:p>
            <a:pPr defTabSz="593844">
              <a:lnSpc>
                <a:spcPts val="4222"/>
              </a:lnSpc>
              <a:spcBef>
                <a:spcPct val="0"/>
              </a:spcBef>
            </a:pPr>
            <a:r>
              <a:rPr lang="en-US" sz="4600" b="1" spc="100" dirty="0">
                <a:solidFill>
                  <a:srgbClr val="04B0A0"/>
                </a:solidFill>
                <a:latin typeface="Space Mono" panose="020B0604020202020204" charset="0"/>
              </a:rPr>
              <a:t>INTRODUCTION</a:t>
            </a:r>
          </a:p>
        </p:txBody>
      </p:sp>
      <p:sp>
        <p:nvSpPr>
          <p:cNvPr id="8" name="TextBox 97">
            <a:extLst>
              <a:ext uri="{FF2B5EF4-FFF2-40B4-BE49-F238E27FC236}">
                <a16:creationId xmlns:a16="http://schemas.microsoft.com/office/drawing/2014/main" id="{408721F6-E735-1D5F-3A48-9E3E6AB4A881}"/>
              </a:ext>
            </a:extLst>
          </p:cNvPr>
          <p:cNvSpPr txBox="1"/>
          <p:nvPr/>
        </p:nvSpPr>
        <p:spPr>
          <a:xfrm>
            <a:off x="469900" y="2069600"/>
            <a:ext cx="5448300" cy="4277133"/>
          </a:xfrm>
          <a:prstGeom prst="rect">
            <a:avLst/>
          </a:prstGeom>
        </p:spPr>
        <p:txBody>
          <a:bodyPr wrap="square" lIns="0" tIns="0" rIns="0" bIns="0" rtlCol="0" anchor="t">
            <a:spAutoFit/>
          </a:bodyPr>
          <a:lstStyle/>
          <a:p>
            <a:pPr algn="just" defTabSz="593844">
              <a:lnSpc>
                <a:spcPts val="2364"/>
              </a:lnSpc>
              <a:spcBef>
                <a:spcPct val="0"/>
              </a:spcBef>
            </a:pPr>
            <a:r>
              <a:rPr lang="en-US" sz="1550" spc="-1" dirty="0">
                <a:solidFill>
                  <a:prstClr val="black"/>
                </a:solidFill>
                <a:latin typeface="Arial Nova Light"/>
                <a:ea typeface="DejaVu Sans"/>
              </a:rPr>
              <a:t>The Capstone Project focuses on analyzing the Gender Wage Gap in Europe using Eurostat data and machine learning models to understand gender-based differences in employment. The study aims to identify patterns of wage disparities and provide recommendations for reducing inequalities. </a:t>
            </a:r>
          </a:p>
          <a:p>
            <a:pPr algn="just" defTabSz="593844">
              <a:lnSpc>
                <a:spcPts val="2364"/>
              </a:lnSpc>
              <a:spcBef>
                <a:spcPct val="0"/>
              </a:spcBef>
            </a:pPr>
            <a:endParaRPr lang="en-US" sz="1400" spc="-1" dirty="0">
              <a:solidFill>
                <a:prstClr val="black"/>
              </a:solidFill>
              <a:latin typeface="Arial Nova Light"/>
              <a:ea typeface="DejaVu Sans"/>
            </a:endParaRPr>
          </a:p>
          <a:p>
            <a:pPr algn="just" defTabSz="593844">
              <a:lnSpc>
                <a:spcPts val="2364"/>
              </a:lnSpc>
              <a:spcBef>
                <a:spcPct val="0"/>
              </a:spcBef>
            </a:pPr>
            <a:r>
              <a:rPr lang="en-US" sz="1550" spc="-1" dirty="0">
                <a:solidFill>
                  <a:prstClr val="black"/>
                </a:solidFill>
                <a:latin typeface="Arial Nova Light"/>
                <a:ea typeface="DejaVu Sans"/>
              </a:rPr>
              <a:t>Three different machine learning models (K-Nearest Neighbors, Decision Tree, and Support Vector Machine) were used and compared. </a:t>
            </a:r>
          </a:p>
          <a:p>
            <a:pPr algn="just" defTabSz="593844">
              <a:lnSpc>
                <a:spcPts val="2364"/>
              </a:lnSpc>
              <a:spcBef>
                <a:spcPct val="0"/>
              </a:spcBef>
            </a:pPr>
            <a:r>
              <a:rPr lang="en-US" sz="1550" spc="-1" dirty="0">
                <a:solidFill>
                  <a:prstClr val="black"/>
                </a:solidFill>
                <a:latin typeface="Arial Nova Light"/>
                <a:ea typeface="DejaVu Sans"/>
              </a:rPr>
              <a:t>The findings of this project help in understanding which model performs best in predicting wage disparities and identifying factors that most impact gender wage inequality.</a:t>
            </a:r>
          </a:p>
          <a:p>
            <a:pPr algn="just" defTabSz="593844">
              <a:lnSpc>
                <a:spcPts val="2364"/>
              </a:lnSpc>
              <a:spcBef>
                <a:spcPct val="0"/>
              </a:spcBef>
            </a:pPr>
            <a:r>
              <a:rPr lang="en-US" sz="1550" spc="-1" dirty="0">
                <a:solidFill>
                  <a:prstClr val="black"/>
                </a:solidFill>
                <a:latin typeface="Arial Nova Light"/>
                <a:ea typeface="DejaVu Sans"/>
              </a:rPr>
              <a:t>This study is important to inform policy changes that can promote fairer work environments.</a:t>
            </a:r>
            <a:endParaRPr lang="en-US" sz="1550" spc="-1" dirty="0">
              <a:solidFill>
                <a:prstClr val="black"/>
              </a:solidFill>
              <a:latin typeface="Arial"/>
            </a:endParaRPr>
          </a:p>
        </p:txBody>
      </p:sp>
      <p:sp>
        <p:nvSpPr>
          <p:cNvPr id="9" name="TextBox 99">
            <a:extLst>
              <a:ext uri="{FF2B5EF4-FFF2-40B4-BE49-F238E27FC236}">
                <a16:creationId xmlns:a16="http://schemas.microsoft.com/office/drawing/2014/main" id="{75B70F09-6A4F-2D9B-FAD7-15ABA2555255}"/>
              </a:ext>
            </a:extLst>
          </p:cNvPr>
          <p:cNvSpPr txBox="1"/>
          <p:nvPr/>
        </p:nvSpPr>
        <p:spPr>
          <a:xfrm>
            <a:off x="6707788" y="2097805"/>
            <a:ext cx="5355073" cy="2728952"/>
          </a:xfrm>
          <a:prstGeom prst="rect">
            <a:avLst/>
          </a:prstGeom>
        </p:spPr>
        <p:txBody>
          <a:bodyPr wrap="square" lIns="0" tIns="0" rIns="0" bIns="0" rtlCol="0" anchor="t">
            <a:spAutoFit/>
          </a:bodyPr>
          <a:lstStyle/>
          <a:p>
            <a:pPr>
              <a:spcAft>
                <a:spcPts val="800"/>
              </a:spcAft>
            </a:pPr>
            <a:r>
              <a:rPr lang="en-IE" sz="1600" spc="-1" dirty="0">
                <a:solidFill>
                  <a:prstClr val="black"/>
                </a:solidFill>
                <a:latin typeface="Arial Nova Light"/>
              </a:rPr>
              <a:t>For this project, the objectives are:</a:t>
            </a:r>
          </a:p>
          <a:p>
            <a:pPr marL="342900" lvl="0" indent="-342900">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Perform an Exploratory Data Analysis (EDA) to understand the gender wage gap.</a:t>
            </a:r>
          </a:p>
          <a:p>
            <a:pPr marL="342900" lvl="0" indent="-342900">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Use machine learning to find important patterns about the wage gap.</a:t>
            </a:r>
          </a:p>
          <a:p>
            <a:pPr marL="342900" lvl="0" indent="-342900">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Develop a model to predict gender differences in work.</a:t>
            </a:r>
          </a:p>
          <a:p>
            <a:pPr marL="342900" lvl="0" indent="-342900">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Compare and choose the best of three machine learning models (KNN, Decision Tree, SVM).</a:t>
            </a:r>
          </a:p>
          <a:p>
            <a:pPr marL="342900" lvl="0" indent="-342900">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Visualize the results to make them easy to understand.</a:t>
            </a:r>
          </a:p>
        </p:txBody>
      </p:sp>
      <p:sp>
        <p:nvSpPr>
          <p:cNvPr id="13" name="TextBox 26">
            <a:extLst>
              <a:ext uri="{FF2B5EF4-FFF2-40B4-BE49-F238E27FC236}">
                <a16:creationId xmlns:a16="http://schemas.microsoft.com/office/drawing/2014/main" id="{D0D84CEA-6028-A416-5D19-96A9E50453E8}"/>
              </a:ext>
            </a:extLst>
          </p:cNvPr>
          <p:cNvSpPr txBox="1"/>
          <p:nvPr/>
        </p:nvSpPr>
        <p:spPr>
          <a:xfrm>
            <a:off x="7812508" y="851602"/>
            <a:ext cx="4047284" cy="559705"/>
          </a:xfrm>
          <a:prstGeom prst="rect">
            <a:avLst/>
          </a:prstGeom>
        </p:spPr>
        <p:txBody>
          <a:bodyPr lIns="0" tIns="0" rIns="0" bIns="0" rtlCol="0" anchor="t">
            <a:spAutoFit/>
          </a:bodyPr>
          <a:lstStyle/>
          <a:p>
            <a:pPr defTabSz="593844">
              <a:lnSpc>
                <a:spcPts val="4222"/>
              </a:lnSpc>
              <a:spcBef>
                <a:spcPct val="0"/>
              </a:spcBef>
            </a:pPr>
            <a:r>
              <a:rPr lang="en-US" sz="4600" b="1" spc="100" dirty="0">
                <a:solidFill>
                  <a:srgbClr val="04B0A0"/>
                </a:solidFill>
                <a:latin typeface="Space Mono" panose="020B0604020202020204" charset="0"/>
              </a:rPr>
              <a:t>OBJECTIVES</a:t>
            </a:r>
          </a:p>
        </p:txBody>
      </p:sp>
      <p:sp>
        <p:nvSpPr>
          <p:cNvPr id="14" name="AutoShape 4">
            <a:extLst>
              <a:ext uri="{FF2B5EF4-FFF2-40B4-BE49-F238E27FC236}">
                <a16:creationId xmlns:a16="http://schemas.microsoft.com/office/drawing/2014/main" id="{0B4E97BC-FA49-1F04-4BD1-0CDE4AD85602}"/>
              </a:ext>
            </a:extLst>
          </p:cNvPr>
          <p:cNvSpPr/>
          <p:nvPr/>
        </p:nvSpPr>
        <p:spPr>
          <a:xfrm rot="10799999">
            <a:off x="-157597" y="1499709"/>
            <a:ext cx="12349597" cy="70303"/>
          </a:xfrm>
          <a:prstGeom prst="line">
            <a:avLst/>
          </a:prstGeom>
          <a:ln w="101600" cap="rnd">
            <a:solidFill>
              <a:srgbClr val="8BC244"/>
            </a:solidFill>
            <a:prstDash val="solid"/>
            <a:headEnd type="none" w="sm" len="sm"/>
            <a:tailEnd type="none" w="sm" len="sm"/>
          </a:ln>
        </p:spPr>
        <p:txBody>
          <a:bodyPr/>
          <a:lstStyle/>
          <a:p>
            <a:endParaRPr lang="en-IE" dirty="0"/>
          </a:p>
        </p:txBody>
      </p:sp>
    </p:spTree>
    <p:extLst>
      <p:ext uri="{BB962C8B-B14F-4D97-AF65-F5344CB8AC3E}">
        <p14:creationId xmlns:p14="http://schemas.microsoft.com/office/powerpoint/2010/main" val="44005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ACB4A9-44E6-5F69-1D40-76ED49AB3A71}"/>
              </a:ext>
            </a:extLst>
          </p:cNvPr>
          <p:cNvSpPr/>
          <p:nvPr/>
        </p:nvSpPr>
        <p:spPr>
          <a:xfrm>
            <a:off x="0" y="522514"/>
            <a:ext cx="12192000" cy="6335485"/>
          </a:xfrm>
          <a:prstGeom prst="rect">
            <a:avLst/>
          </a:prstGeom>
          <a:solidFill>
            <a:srgbClr val="EBEF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351353-2322-E9AC-8549-18F6E1138640}"/>
              </a:ext>
            </a:extLst>
          </p:cNvPr>
          <p:cNvPicPr>
            <a:picLocks noChangeAspect="1"/>
          </p:cNvPicPr>
          <p:nvPr/>
        </p:nvPicPr>
        <p:blipFill>
          <a:blip r:embed="rId3"/>
          <a:stretch>
            <a:fillRect/>
          </a:stretch>
        </p:blipFill>
        <p:spPr>
          <a:xfrm>
            <a:off x="288060" y="708427"/>
            <a:ext cx="5303980" cy="5364945"/>
          </a:xfrm>
          <a:prstGeom prst="rect">
            <a:avLst/>
          </a:prstGeom>
        </p:spPr>
      </p:pic>
      <p:pic>
        <p:nvPicPr>
          <p:cNvPr id="7" name="Picture 6">
            <a:extLst>
              <a:ext uri="{FF2B5EF4-FFF2-40B4-BE49-F238E27FC236}">
                <a16:creationId xmlns:a16="http://schemas.microsoft.com/office/drawing/2014/main" id="{013D783B-2B0B-F711-BD48-845F55659855}"/>
              </a:ext>
            </a:extLst>
          </p:cNvPr>
          <p:cNvPicPr>
            <a:picLocks noChangeAspect="1"/>
          </p:cNvPicPr>
          <p:nvPr/>
        </p:nvPicPr>
        <p:blipFill rotWithShape="1">
          <a:blip r:embed="rId4"/>
          <a:srcRect b="37896"/>
          <a:stretch/>
        </p:blipFill>
        <p:spPr>
          <a:xfrm>
            <a:off x="5486709" y="1642358"/>
            <a:ext cx="6705291" cy="3307014"/>
          </a:xfrm>
          <a:prstGeom prst="rect">
            <a:avLst/>
          </a:prstGeom>
        </p:spPr>
      </p:pic>
      <p:sp>
        <p:nvSpPr>
          <p:cNvPr id="9" name="Rectangle 8">
            <a:extLst>
              <a:ext uri="{FF2B5EF4-FFF2-40B4-BE49-F238E27FC236}">
                <a16:creationId xmlns:a16="http://schemas.microsoft.com/office/drawing/2014/main" id="{66185115-0C8F-0ADA-2058-FBE14501BB0E}"/>
              </a:ext>
            </a:extLst>
          </p:cNvPr>
          <p:cNvSpPr/>
          <p:nvPr/>
        </p:nvSpPr>
        <p:spPr>
          <a:xfrm>
            <a:off x="0" y="-37866"/>
            <a:ext cx="12192000" cy="434108"/>
          </a:xfrm>
          <a:prstGeom prst="rect">
            <a:avLst/>
          </a:prstGeom>
          <a:solidFill>
            <a:srgbClr val="6987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56990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1ADAF-0933-9737-862B-537FE857A69F}"/>
              </a:ext>
            </a:extLst>
          </p:cNvPr>
          <p:cNvPicPr>
            <a:picLocks noChangeAspect="1"/>
          </p:cNvPicPr>
          <p:nvPr/>
        </p:nvPicPr>
        <p:blipFill rotWithShape="1">
          <a:blip r:embed="rId3"/>
          <a:srcRect t="1840" b="2072"/>
          <a:stretch/>
        </p:blipFill>
        <p:spPr>
          <a:xfrm>
            <a:off x="478961" y="1933576"/>
            <a:ext cx="5476600" cy="4320000"/>
          </a:xfrm>
          <a:prstGeom prst="rect">
            <a:avLst/>
          </a:prstGeom>
        </p:spPr>
      </p:pic>
      <p:pic>
        <p:nvPicPr>
          <p:cNvPr id="9" name="Picture 8">
            <a:extLst>
              <a:ext uri="{FF2B5EF4-FFF2-40B4-BE49-F238E27FC236}">
                <a16:creationId xmlns:a16="http://schemas.microsoft.com/office/drawing/2014/main" id="{79A8FDB8-A946-E543-157A-10EE3C43DC17}"/>
              </a:ext>
            </a:extLst>
          </p:cNvPr>
          <p:cNvPicPr>
            <a:picLocks noChangeAspect="1"/>
          </p:cNvPicPr>
          <p:nvPr/>
        </p:nvPicPr>
        <p:blipFill rotWithShape="1">
          <a:blip r:embed="rId4"/>
          <a:srcRect/>
          <a:stretch/>
        </p:blipFill>
        <p:spPr>
          <a:xfrm>
            <a:off x="6697008" y="1753576"/>
            <a:ext cx="5016031" cy="4680000"/>
          </a:xfrm>
          <a:prstGeom prst="rect">
            <a:avLst/>
          </a:prstGeom>
        </p:spPr>
      </p:pic>
      <p:sp>
        <p:nvSpPr>
          <p:cNvPr id="10" name="TextBox 26">
            <a:extLst>
              <a:ext uri="{FF2B5EF4-FFF2-40B4-BE49-F238E27FC236}">
                <a16:creationId xmlns:a16="http://schemas.microsoft.com/office/drawing/2014/main" id="{92A33BC1-C480-E192-39E2-6137CF002D77}"/>
              </a:ext>
            </a:extLst>
          </p:cNvPr>
          <p:cNvSpPr txBox="1"/>
          <p:nvPr/>
        </p:nvSpPr>
        <p:spPr>
          <a:xfrm>
            <a:off x="926520" y="498272"/>
            <a:ext cx="9268170" cy="927177"/>
          </a:xfrm>
          <a:prstGeom prst="rect">
            <a:avLst/>
          </a:prstGeom>
        </p:spPr>
        <p:txBody>
          <a:bodyPr wrap="square" lIns="0" tIns="0" rIns="0" bIns="0" rtlCol="0" anchor="t">
            <a:spAutoFit/>
          </a:bodyPr>
          <a:lstStyle/>
          <a:p>
            <a:pPr defTabSz="593844">
              <a:lnSpc>
                <a:spcPts val="7000"/>
              </a:lnSpc>
              <a:spcBef>
                <a:spcPct val="0"/>
              </a:spcBef>
            </a:pPr>
            <a:r>
              <a:rPr lang="en-US" sz="7500" b="1" spc="100" dirty="0">
                <a:solidFill>
                  <a:srgbClr val="35A8C9"/>
                </a:solidFill>
                <a:latin typeface="Space Mono" panose="020B0604020202020204" charset="0"/>
              </a:rPr>
              <a:t>GENDER WAGE GAP </a:t>
            </a:r>
          </a:p>
        </p:txBody>
      </p:sp>
      <p:grpSp>
        <p:nvGrpSpPr>
          <p:cNvPr id="11" name="Group 48">
            <a:extLst>
              <a:ext uri="{FF2B5EF4-FFF2-40B4-BE49-F238E27FC236}">
                <a16:creationId xmlns:a16="http://schemas.microsoft.com/office/drawing/2014/main" id="{12DC970B-25D3-0243-CBDD-ADD29B7FD877}"/>
              </a:ext>
            </a:extLst>
          </p:cNvPr>
          <p:cNvGrpSpPr>
            <a:grpSpLocks noChangeAspect="1"/>
          </p:cNvGrpSpPr>
          <p:nvPr/>
        </p:nvGrpSpPr>
        <p:grpSpPr>
          <a:xfrm>
            <a:off x="10194690" y="133576"/>
            <a:ext cx="1800438" cy="1843404"/>
            <a:chOff x="-613814" y="12479938"/>
            <a:chExt cx="7063502" cy="7232069"/>
          </a:xfrm>
        </p:grpSpPr>
        <p:pic>
          <p:nvPicPr>
            <p:cNvPr id="12" name="Picture 46">
              <a:extLst>
                <a:ext uri="{FF2B5EF4-FFF2-40B4-BE49-F238E27FC236}">
                  <a16:creationId xmlns:a16="http://schemas.microsoft.com/office/drawing/2014/main" id="{F6E036DC-CEFC-2D5D-EAA8-2E93ECB99C0C}"/>
                </a:ext>
              </a:extLst>
            </p:cNvPr>
            <p:cNvPicPr/>
            <p:nvPr/>
          </p:nvPicPr>
          <p:blipFill>
            <a:blip r:embed="rId5"/>
            <a:stretch/>
          </p:blipFill>
          <p:spPr>
            <a:xfrm flipH="1">
              <a:off x="-613814" y="12479938"/>
              <a:ext cx="6901201" cy="6499079"/>
            </a:xfrm>
            <a:prstGeom prst="rect">
              <a:avLst/>
            </a:prstGeom>
            <a:ln w="0">
              <a:noFill/>
            </a:ln>
          </p:spPr>
        </p:pic>
        <p:sp>
          <p:nvSpPr>
            <p:cNvPr id="13" name="TextBox 47">
              <a:extLst>
                <a:ext uri="{FF2B5EF4-FFF2-40B4-BE49-F238E27FC236}">
                  <a16:creationId xmlns:a16="http://schemas.microsoft.com/office/drawing/2014/main" id="{15EF7481-1FC8-DEBB-2EEB-7A5758674875}"/>
                </a:ext>
              </a:extLst>
            </p:cNvPr>
            <p:cNvSpPr/>
            <p:nvPr/>
          </p:nvSpPr>
          <p:spPr>
            <a:xfrm flipH="1">
              <a:off x="944129" y="18853015"/>
              <a:ext cx="5505559" cy="858992"/>
            </a:xfrm>
            <a:prstGeom prst="rect">
              <a:avLst/>
            </a:prstGeom>
            <a:noFill/>
            <a:ln w="0">
              <a:noFill/>
            </a:ln>
          </p:spPr>
          <p:style>
            <a:lnRef idx="0">
              <a:scrgbClr r="0" g="0" b="0"/>
            </a:lnRef>
            <a:fillRef idx="0">
              <a:scrgbClr r="0" g="0" b="0"/>
            </a:fillRef>
            <a:effectRef idx="0">
              <a:scrgbClr r="0" g="0" b="0"/>
            </a:effectRef>
            <a:fontRef idx="minor"/>
          </p:style>
          <p:txBody>
            <a:bodyPr wrap="square" lIns="58464" tIns="29232" rIns="58464" bIns="29232" anchor="t">
              <a:spAutoFit/>
            </a:bodyPr>
            <a:lstStyle/>
            <a:p>
              <a:pPr defTabSz="2850938"/>
              <a:r>
                <a:rPr lang="en-IE" sz="1039" spc="-1" dirty="0">
                  <a:solidFill>
                    <a:srgbClr val="374957"/>
                  </a:solidFill>
                  <a:latin typeface="Inter"/>
                  <a:ea typeface="DejaVu Sans"/>
                </a:rPr>
                <a:t>Designed by </a:t>
              </a:r>
              <a:r>
                <a:rPr lang="en-IE" sz="1039" u="sng" spc="-1" dirty="0" err="1">
                  <a:solidFill>
                    <a:srgbClr val="425EA9"/>
                  </a:solidFill>
                  <a:latin typeface="Inter"/>
                  <a:ea typeface="DejaVu Sans"/>
                  <a:hlinkClick r:id="rId6"/>
                </a:rPr>
                <a:t>Freepik</a:t>
              </a:r>
              <a:endParaRPr lang="es-MX" sz="1039" spc="-1" dirty="0">
                <a:solidFill>
                  <a:srgbClr val="FFFFFF"/>
                </a:solidFill>
                <a:latin typeface="Arial"/>
              </a:endParaRPr>
            </a:p>
          </p:txBody>
        </p:sp>
      </p:grpSp>
      <p:sp>
        <p:nvSpPr>
          <p:cNvPr id="14" name="Rectangle 13">
            <a:extLst>
              <a:ext uri="{FF2B5EF4-FFF2-40B4-BE49-F238E27FC236}">
                <a16:creationId xmlns:a16="http://schemas.microsoft.com/office/drawing/2014/main" id="{3846628E-FD03-450B-4898-AB56F8211CD4}"/>
              </a:ext>
            </a:extLst>
          </p:cNvPr>
          <p:cNvSpPr/>
          <p:nvPr/>
        </p:nvSpPr>
        <p:spPr>
          <a:xfrm>
            <a:off x="6553200" y="1566742"/>
            <a:ext cx="733425" cy="290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a:extLst>
              <a:ext uri="{FF2B5EF4-FFF2-40B4-BE49-F238E27FC236}">
                <a16:creationId xmlns:a16="http://schemas.microsoft.com/office/drawing/2014/main" id="{BC2AE498-A75E-9386-7111-7365B3E5A811}"/>
              </a:ext>
            </a:extLst>
          </p:cNvPr>
          <p:cNvSpPr/>
          <p:nvPr/>
        </p:nvSpPr>
        <p:spPr>
          <a:xfrm>
            <a:off x="6697008" y="6269120"/>
            <a:ext cx="733425" cy="290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21212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2D53A0-3887-16C1-88A0-7B7C5FAAF197}"/>
              </a:ext>
            </a:extLst>
          </p:cNvPr>
          <p:cNvPicPr>
            <a:picLocks noChangeAspect="1"/>
          </p:cNvPicPr>
          <p:nvPr/>
        </p:nvPicPr>
        <p:blipFill rotWithShape="1">
          <a:blip r:embed="rId3"/>
          <a:srcRect b="80597"/>
          <a:stretch/>
        </p:blipFill>
        <p:spPr>
          <a:xfrm>
            <a:off x="378649" y="323851"/>
            <a:ext cx="5764045" cy="1047750"/>
          </a:xfrm>
          <a:prstGeom prst="rect">
            <a:avLst/>
          </a:prstGeom>
        </p:spPr>
      </p:pic>
      <p:pic>
        <p:nvPicPr>
          <p:cNvPr id="11" name="Picture 10">
            <a:extLst>
              <a:ext uri="{FF2B5EF4-FFF2-40B4-BE49-F238E27FC236}">
                <a16:creationId xmlns:a16="http://schemas.microsoft.com/office/drawing/2014/main" id="{DB516E2C-14E0-7767-046D-E64269A1E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4241" y="1285875"/>
            <a:ext cx="8119110" cy="5400000"/>
          </a:xfrm>
          <a:prstGeom prst="rect">
            <a:avLst/>
          </a:prstGeom>
        </p:spPr>
      </p:pic>
      <p:sp>
        <p:nvSpPr>
          <p:cNvPr id="12" name="Rectangle 11">
            <a:extLst>
              <a:ext uri="{FF2B5EF4-FFF2-40B4-BE49-F238E27FC236}">
                <a16:creationId xmlns:a16="http://schemas.microsoft.com/office/drawing/2014/main" id="{57B3A9FB-5E68-22DA-B646-FD7C486496D0}"/>
              </a:ext>
            </a:extLst>
          </p:cNvPr>
          <p:cNvSpPr/>
          <p:nvPr/>
        </p:nvSpPr>
        <p:spPr>
          <a:xfrm>
            <a:off x="1647825" y="323851"/>
            <a:ext cx="3676650" cy="290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TextBox 99">
            <a:extLst>
              <a:ext uri="{FF2B5EF4-FFF2-40B4-BE49-F238E27FC236}">
                <a16:creationId xmlns:a16="http://schemas.microsoft.com/office/drawing/2014/main" id="{EE63E4B4-8B96-3CED-6057-04185CBF60D1}"/>
              </a:ext>
            </a:extLst>
          </p:cNvPr>
          <p:cNvSpPr txBox="1"/>
          <p:nvPr/>
        </p:nvSpPr>
        <p:spPr>
          <a:xfrm>
            <a:off x="378649" y="1609724"/>
            <a:ext cx="3164650" cy="4924425"/>
          </a:xfrm>
          <a:prstGeom prst="rect">
            <a:avLst/>
          </a:prstGeom>
          <a:solidFill>
            <a:schemeClr val="bg1"/>
          </a:solidFill>
        </p:spPr>
        <p:txBody>
          <a:bodyPr wrap="square" lIns="0" tIns="0" rIns="0" bIns="0" rtlCol="0" anchor="t">
            <a:spAutoFit/>
          </a:bodyPr>
          <a:lstStyle/>
          <a:p>
            <a:pPr algn="just">
              <a:spcAft>
                <a:spcPts val="800"/>
              </a:spcAft>
            </a:pPr>
            <a:r>
              <a:rPr lang="en-IE" sz="2000" spc="-1" dirty="0">
                <a:solidFill>
                  <a:prstClr val="black"/>
                </a:solidFill>
                <a:latin typeface="Arial Nova Light"/>
              </a:rPr>
              <a:t>For data preparation, several important steps were taken:</a:t>
            </a:r>
          </a:p>
          <a:p>
            <a:pPr marL="342900" lvl="0" indent="-342900" algn="just">
              <a:spcAft>
                <a:spcPts val="800"/>
              </a:spcAft>
              <a:buSzPts val="1000"/>
              <a:buFont typeface="Symbol" panose="05050102010706020507" pitchFamily="18" charset="2"/>
              <a:buChar char=""/>
              <a:tabLst>
                <a:tab pos="457200" algn="l"/>
              </a:tabLst>
            </a:pPr>
            <a:r>
              <a:rPr lang="en-IE" sz="2000" spc="-1" dirty="0">
                <a:solidFill>
                  <a:prstClr val="black"/>
                </a:solidFill>
                <a:latin typeface="Arial Nova Light"/>
              </a:rPr>
              <a:t>Data Cleaning: Missing values were handled using linear interpolation to ensure data quality.</a:t>
            </a:r>
          </a:p>
          <a:p>
            <a:pPr marL="342900" lvl="0" indent="-342900" algn="just">
              <a:spcAft>
                <a:spcPts val="800"/>
              </a:spcAft>
              <a:buSzPts val="1000"/>
              <a:buFont typeface="Symbol" panose="05050102010706020507" pitchFamily="18" charset="2"/>
              <a:buChar char=""/>
              <a:tabLst>
                <a:tab pos="457200" algn="l"/>
              </a:tabLst>
            </a:pPr>
            <a:r>
              <a:rPr lang="en-IE" sz="2000" spc="-1" dirty="0">
                <a:solidFill>
                  <a:prstClr val="black"/>
                </a:solidFill>
                <a:latin typeface="Arial Nova Light"/>
              </a:rPr>
              <a:t>Feature Selection: Important features like age, employment type, and region were selected using correlation analysis.</a:t>
            </a:r>
          </a:p>
          <a:p>
            <a:pPr marL="342900" lvl="0" indent="-342900" algn="just">
              <a:spcAft>
                <a:spcPts val="800"/>
              </a:spcAft>
              <a:buSzPts val="1000"/>
              <a:buFont typeface="Symbol" panose="05050102010706020507" pitchFamily="18" charset="2"/>
              <a:buChar char=""/>
              <a:tabLst>
                <a:tab pos="457200" algn="l"/>
              </a:tabLst>
            </a:pPr>
            <a:r>
              <a:rPr lang="en-IE" sz="2000" spc="-1" dirty="0">
                <a:solidFill>
                  <a:prstClr val="black"/>
                </a:solidFill>
                <a:latin typeface="Arial Nova Light"/>
              </a:rPr>
              <a:t>Balancing the Data: The dataset was balanced using SMOTE to handle gender class imbalance.</a:t>
            </a:r>
          </a:p>
        </p:txBody>
      </p:sp>
    </p:spTree>
    <p:extLst>
      <p:ext uri="{BB962C8B-B14F-4D97-AF65-F5344CB8AC3E}">
        <p14:creationId xmlns:p14="http://schemas.microsoft.com/office/powerpoint/2010/main" val="180074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294B76-FD14-312B-13DC-B15294682DE1}"/>
              </a:ext>
            </a:extLst>
          </p:cNvPr>
          <p:cNvPicPr>
            <a:picLocks noChangeAspect="1"/>
          </p:cNvPicPr>
          <p:nvPr/>
        </p:nvPicPr>
        <p:blipFill rotWithShape="1">
          <a:blip r:embed="rId3"/>
          <a:srcRect b="45884"/>
          <a:stretch/>
        </p:blipFill>
        <p:spPr>
          <a:xfrm>
            <a:off x="206157" y="1585000"/>
            <a:ext cx="6462099" cy="3506700"/>
          </a:xfrm>
          <a:prstGeom prst="rect">
            <a:avLst/>
          </a:prstGeom>
        </p:spPr>
      </p:pic>
      <p:pic>
        <p:nvPicPr>
          <p:cNvPr id="8" name="Picture 7">
            <a:extLst>
              <a:ext uri="{FF2B5EF4-FFF2-40B4-BE49-F238E27FC236}">
                <a16:creationId xmlns:a16="http://schemas.microsoft.com/office/drawing/2014/main" id="{8338753B-7622-7FC1-C517-CAA5A695BE4F}"/>
              </a:ext>
            </a:extLst>
          </p:cNvPr>
          <p:cNvPicPr>
            <a:picLocks noChangeAspect="1"/>
          </p:cNvPicPr>
          <p:nvPr/>
        </p:nvPicPr>
        <p:blipFill rotWithShape="1">
          <a:blip r:embed="rId3"/>
          <a:srcRect l="8648" t="55879" r="25984"/>
          <a:stretch/>
        </p:blipFill>
        <p:spPr>
          <a:xfrm>
            <a:off x="6426189" y="1689100"/>
            <a:ext cx="5372112" cy="3636000"/>
          </a:xfrm>
          <a:prstGeom prst="rect">
            <a:avLst/>
          </a:prstGeom>
        </p:spPr>
      </p:pic>
      <p:pic>
        <p:nvPicPr>
          <p:cNvPr id="10" name="Picture 9">
            <a:extLst>
              <a:ext uri="{FF2B5EF4-FFF2-40B4-BE49-F238E27FC236}">
                <a16:creationId xmlns:a16="http://schemas.microsoft.com/office/drawing/2014/main" id="{FD9CD240-1F89-60CF-7AD0-6D9E03C6BEFA}"/>
              </a:ext>
            </a:extLst>
          </p:cNvPr>
          <p:cNvPicPr>
            <a:picLocks noChangeAspect="1"/>
          </p:cNvPicPr>
          <p:nvPr/>
        </p:nvPicPr>
        <p:blipFill>
          <a:blip r:embed="rId4"/>
          <a:stretch>
            <a:fillRect/>
          </a:stretch>
        </p:blipFill>
        <p:spPr>
          <a:xfrm>
            <a:off x="7094807" y="5091700"/>
            <a:ext cx="1045894" cy="496300"/>
          </a:xfrm>
          <a:prstGeom prst="rect">
            <a:avLst/>
          </a:prstGeom>
        </p:spPr>
      </p:pic>
    </p:spTree>
    <p:extLst>
      <p:ext uri="{BB962C8B-B14F-4D97-AF65-F5344CB8AC3E}">
        <p14:creationId xmlns:p14="http://schemas.microsoft.com/office/powerpoint/2010/main" val="272167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ACB4A9-44E6-5F69-1D40-76ED49AB3A71}"/>
              </a:ext>
            </a:extLst>
          </p:cNvPr>
          <p:cNvSpPr/>
          <p:nvPr/>
        </p:nvSpPr>
        <p:spPr>
          <a:xfrm>
            <a:off x="-171450" y="0"/>
            <a:ext cx="2990406" cy="6858000"/>
          </a:xfrm>
          <a:prstGeom prst="rect">
            <a:avLst/>
          </a:prstGeom>
          <a:solidFill>
            <a:srgbClr val="B9D0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8EB73895-CD9F-1F2B-DF56-EABAE9E55AFE}"/>
              </a:ext>
            </a:extLst>
          </p:cNvPr>
          <p:cNvPicPr>
            <a:picLocks noChangeAspect="1"/>
          </p:cNvPicPr>
          <p:nvPr/>
        </p:nvPicPr>
        <p:blipFill rotWithShape="1">
          <a:blip r:embed="rId3"/>
          <a:srcRect b="35595"/>
          <a:stretch/>
        </p:blipFill>
        <p:spPr>
          <a:xfrm>
            <a:off x="2283330" y="502509"/>
            <a:ext cx="8946965" cy="5400000"/>
          </a:xfrm>
          <a:prstGeom prst="rect">
            <a:avLst/>
          </a:prstGeom>
        </p:spPr>
      </p:pic>
    </p:spTree>
    <p:extLst>
      <p:ext uri="{BB962C8B-B14F-4D97-AF65-F5344CB8AC3E}">
        <p14:creationId xmlns:p14="http://schemas.microsoft.com/office/powerpoint/2010/main" val="3358460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121</TotalTime>
  <Words>1006</Words>
  <Application>Microsoft Office PowerPoint</Application>
  <PresentationFormat>Widescreen</PresentationFormat>
  <Paragraphs>49</Paragraphs>
  <Slides>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Nova Light</vt:lpstr>
      <vt:lpstr>Barlow Medium</vt:lpstr>
      <vt:lpstr>Calibri</vt:lpstr>
      <vt:lpstr>Inter</vt:lpstr>
      <vt:lpstr>Space Mono</vt:lpstr>
      <vt:lpstr>Symbol</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Yumi Bejarano</dc:creator>
  <cp:lastModifiedBy>Yumi Bejarano</cp:lastModifiedBy>
  <cp:revision>4</cp:revision>
  <dcterms:created xsi:type="dcterms:W3CDTF">2024-11-10T18:57:16Z</dcterms:created>
  <dcterms:modified xsi:type="dcterms:W3CDTF">2024-11-10T20:58:56Z</dcterms:modified>
</cp:coreProperties>
</file>