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7" r:id="rId2"/>
  </p:sldIdLst>
  <p:sldSz cx="43891200" cy="32918400"/>
  <p:notesSz cx="6858000" cy="9144000"/>
  <p:embeddedFontLst>
    <p:embeddedFont>
      <p:font typeface="Barlow Medium" panose="00000600000000000000" pitchFamily="2" charset="0"/>
      <p:regular r:id="rId3"/>
      <p:italic r:id="rId4"/>
    </p:embeddedFont>
    <p:embeddedFont>
      <p:font typeface="Barlow Medium Bold Italics" panose="020B0604020202020204" charset="0"/>
      <p:regular r:id="rId5"/>
    </p:embeddedFont>
    <p:embeddedFont>
      <p:font typeface="Barlow Medium Italics" panose="020B0604020202020204" charset="0"/>
      <p:regular r:id="rId6"/>
    </p:embeddedFont>
    <p:embeddedFont>
      <p:font typeface="Barlow SemiBold" panose="00000700000000000000" pitchFamily="2" charset="0"/>
      <p:bold r:id="rId7"/>
      <p:boldItalic r:id="rId8"/>
    </p:embeddedFont>
    <p:embeddedFont>
      <p:font typeface="Calibri" panose="020F0502020204030204" pitchFamily="34" charset="0"/>
      <p:regular r:id="rId9"/>
      <p:bold r:id="rId10"/>
      <p:italic r:id="rId11"/>
      <p:boldItalic r:id="rId12"/>
    </p:embeddedFont>
    <p:embeddedFont>
      <p:font typeface="Space Mono" panose="02000509040000020004" pitchFamily="49"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686"/>
    <a:srgbClr val="FF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221" autoAdjust="0"/>
  </p:normalViewPr>
  <p:slideViewPr>
    <p:cSldViewPr>
      <p:cViewPr varScale="1">
        <p:scale>
          <a:sx n="17" d="100"/>
          <a:sy n="17" d="100"/>
        </p:scale>
        <p:origin x="1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font" Target="fonts/font13.fntdata"/><Relationship Id="rId10" Type="http://schemas.openxmlformats.org/officeDocument/2006/relationships/font" Target="fonts/font8.fntdata"/><Relationship Id="rId19" Type="http://schemas.openxmlformats.org/officeDocument/2006/relationships/theme" Target="theme/theme1.xml"/><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font" Target="fonts/font12.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FFE4E4"/>
              </a:solidFill>
              <a:ln>
                <a:noFill/>
              </a:ln>
              <a:effectLst/>
            </c:spPr>
            <c:extLst>
              <c:ext xmlns:c16="http://schemas.microsoft.com/office/drawing/2014/chart" uri="{C3380CC4-5D6E-409C-BE32-E72D297353CC}">
                <c16:uniqueId val="{00000003-3FC2-497C-B12F-261AE083357C}"/>
              </c:ext>
            </c:extLst>
          </c:dPt>
          <c:dPt>
            <c:idx val="1"/>
            <c:invertIfNegative val="0"/>
            <c:bubble3D val="0"/>
            <c:spPr>
              <a:solidFill>
                <a:srgbClr val="FF8686"/>
              </a:solidFill>
              <a:ln>
                <a:noFill/>
              </a:ln>
              <a:effectLst/>
            </c:spPr>
            <c:extLst>
              <c:ext xmlns:c16="http://schemas.microsoft.com/office/drawing/2014/chart" uri="{C3380CC4-5D6E-409C-BE32-E72D297353CC}">
                <c16:uniqueId val="{00000004-3FC2-497C-B12F-261AE083357C}"/>
              </c:ext>
            </c:extLst>
          </c:dPt>
          <c:cat>
            <c:strRef>
              <c:f>Sheet1!$A$2:$A$3</c:f>
              <c:strCache>
                <c:ptCount val="2"/>
                <c:pt idx="0">
                  <c:v>Pre Music</c:v>
                </c:pt>
                <c:pt idx="1">
                  <c:v>Post Music</c:v>
                </c:pt>
              </c:strCache>
            </c:strRef>
          </c:cat>
          <c:val>
            <c:numRef>
              <c:f>Sheet1!$B$2:$B$3</c:f>
              <c:numCache>
                <c:formatCode>General</c:formatCode>
                <c:ptCount val="2"/>
                <c:pt idx="0">
                  <c:v>3.2</c:v>
                </c:pt>
                <c:pt idx="1">
                  <c:v>2.6</c:v>
                </c:pt>
              </c:numCache>
            </c:numRef>
          </c:val>
          <c:extLst>
            <c:ext xmlns:c16="http://schemas.microsoft.com/office/drawing/2014/chart" uri="{C3380CC4-5D6E-409C-BE32-E72D297353CC}">
              <c16:uniqueId val="{00000000-3FC2-497C-B12F-261AE083357C}"/>
            </c:ext>
          </c:extLst>
        </c:ser>
        <c:dLbls>
          <c:showLegendKey val="0"/>
          <c:showVal val="0"/>
          <c:showCatName val="0"/>
          <c:showSerName val="0"/>
          <c:showPercent val="0"/>
          <c:showBubbleSize val="0"/>
        </c:dLbls>
        <c:gapWidth val="26"/>
        <c:overlap val="36"/>
        <c:axId val="1627243296"/>
        <c:axId val="1627240800"/>
      </c:barChart>
      <c:catAx>
        <c:axId val="162724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85000"/>
                    <a:lumOff val="15000"/>
                  </a:schemeClr>
                </a:solidFill>
                <a:latin typeface="Barlow" panose="00000500000000000000" pitchFamily="2" charset="0"/>
                <a:ea typeface="+mn-ea"/>
                <a:cs typeface="+mn-cs"/>
              </a:defRPr>
            </a:pPr>
            <a:endParaRPr lang="en-US"/>
          </a:p>
        </c:txPr>
        <c:crossAx val="1627240800"/>
        <c:crosses val="autoZero"/>
        <c:auto val="1"/>
        <c:lblAlgn val="ctr"/>
        <c:lblOffset val="100"/>
        <c:noMultiLvlLbl val="0"/>
      </c:catAx>
      <c:valAx>
        <c:axId val="1627240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85000"/>
                    <a:lumOff val="15000"/>
                  </a:schemeClr>
                </a:solidFill>
                <a:latin typeface="Barlow" panose="00000500000000000000" pitchFamily="2" charset="0"/>
                <a:ea typeface="+mn-ea"/>
                <a:cs typeface="+mn-cs"/>
              </a:defRPr>
            </a:pPr>
            <a:endParaRPr lang="en-US"/>
          </a:p>
        </c:txPr>
        <c:crossAx val="1627243296"/>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solidFill>
            <a:schemeClr val="tx1">
              <a:lumMod val="85000"/>
              <a:lumOff val="15000"/>
            </a:schemeClr>
          </a:solidFill>
          <a:latin typeface="Barlow" panose="00000500000000000000"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FFE4E4"/>
              </a:solidFill>
              <a:ln>
                <a:noFill/>
              </a:ln>
              <a:effectLst/>
            </c:spPr>
            <c:extLst>
              <c:ext xmlns:c16="http://schemas.microsoft.com/office/drawing/2014/chart" uri="{C3380CC4-5D6E-409C-BE32-E72D297353CC}">
                <c16:uniqueId val="{00000001-B4AB-4162-8401-041374D4F428}"/>
              </c:ext>
            </c:extLst>
          </c:dPt>
          <c:dPt>
            <c:idx val="1"/>
            <c:invertIfNegative val="0"/>
            <c:bubble3D val="0"/>
            <c:spPr>
              <a:solidFill>
                <a:srgbClr val="FF8686"/>
              </a:solidFill>
              <a:ln>
                <a:noFill/>
              </a:ln>
              <a:effectLst/>
            </c:spPr>
            <c:extLst>
              <c:ext xmlns:c16="http://schemas.microsoft.com/office/drawing/2014/chart" uri="{C3380CC4-5D6E-409C-BE32-E72D297353CC}">
                <c16:uniqueId val="{00000003-B4AB-4162-8401-041374D4F428}"/>
              </c:ext>
            </c:extLst>
          </c:dPt>
          <c:cat>
            <c:strRef>
              <c:f>Sheet1!$A$2:$A$3</c:f>
              <c:strCache>
                <c:ptCount val="2"/>
                <c:pt idx="0">
                  <c:v>Pre Music</c:v>
                </c:pt>
                <c:pt idx="1">
                  <c:v>Post Music</c:v>
                </c:pt>
              </c:strCache>
            </c:strRef>
          </c:cat>
          <c:val>
            <c:numRef>
              <c:f>Sheet1!$B$2:$B$3</c:f>
              <c:numCache>
                <c:formatCode>General</c:formatCode>
                <c:ptCount val="2"/>
                <c:pt idx="0">
                  <c:v>2.8</c:v>
                </c:pt>
                <c:pt idx="1">
                  <c:v>2.8</c:v>
                </c:pt>
              </c:numCache>
            </c:numRef>
          </c:val>
          <c:extLst>
            <c:ext xmlns:c16="http://schemas.microsoft.com/office/drawing/2014/chart" uri="{C3380CC4-5D6E-409C-BE32-E72D297353CC}">
              <c16:uniqueId val="{00000004-B4AB-4162-8401-041374D4F428}"/>
            </c:ext>
          </c:extLst>
        </c:ser>
        <c:dLbls>
          <c:showLegendKey val="0"/>
          <c:showVal val="0"/>
          <c:showCatName val="0"/>
          <c:showSerName val="0"/>
          <c:showPercent val="0"/>
          <c:showBubbleSize val="0"/>
        </c:dLbls>
        <c:gapWidth val="26"/>
        <c:overlap val="36"/>
        <c:axId val="1627243296"/>
        <c:axId val="1627240800"/>
      </c:barChart>
      <c:catAx>
        <c:axId val="162724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85000"/>
                    <a:lumOff val="15000"/>
                  </a:schemeClr>
                </a:solidFill>
                <a:latin typeface="Barlow" panose="00000500000000000000" pitchFamily="2" charset="0"/>
                <a:ea typeface="+mn-ea"/>
                <a:cs typeface="+mn-cs"/>
              </a:defRPr>
            </a:pPr>
            <a:endParaRPr lang="en-US"/>
          </a:p>
        </c:txPr>
        <c:crossAx val="1627240800"/>
        <c:crosses val="autoZero"/>
        <c:auto val="1"/>
        <c:lblAlgn val="ctr"/>
        <c:lblOffset val="100"/>
        <c:noMultiLvlLbl val="0"/>
      </c:catAx>
      <c:valAx>
        <c:axId val="1627240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85000"/>
                    <a:lumOff val="15000"/>
                  </a:schemeClr>
                </a:solidFill>
                <a:latin typeface="Barlow" panose="00000500000000000000" pitchFamily="2" charset="0"/>
                <a:ea typeface="+mn-ea"/>
                <a:cs typeface="+mn-cs"/>
              </a:defRPr>
            </a:pPr>
            <a:endParaRPr lang="en-US"/>
          </a:p>
        </c:txPr>
        <c:crossAx val="1627243296"/>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solidFill>
            <a:schemeClr val="tx1">
              <a:lumMod val="85000"/>
              <a:lumOff val="15000"/>
            </a:schemeClr>
          </a:solidFill>
          <a:latin typeface="Barlow"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A13BA6-BEAA-A207-E61C-B7031ED3B1B4}"/>
              </a:ext>
            </a:extLst>
          </p:cNvPr>
          <p:cNvGrpSpPr/>
          <p:nvPr/>
        </p:nvGrpSpPr>
        <p:grpSpPr>
          <a:xfrm>
            <a:off x="0" y="0"/>
            <a:ext cx="41944842" cy="32918401"/>
            <a:chOff x="0" y="0"/>
            <a:chExt cx="41944842" cy="32918401"/>
          </a:xfrm>
        </p:grpSpPr>
        <p:sp>
          <p:nvSpPr>
            <p:cNvPr id="2" name="AutoShape 2"/>
            <p:cNvSpPr/>
            <p:nvPr/>
          </p:nvSpPr>
          <p:spPr>
            <a:xfrm>
              <a:off x="0" y="0"/>
              <a:ext cx="10960894" cy="32918400"/>
            </a:xfrm>
            <a:prstGeom prst="rect">
              <a:avLst/>
            </a:prstGeom>
            <a:solidFill>
              <a:srgbClr val="FF8686"/>
            </a:solidFill>
          </p:spPr>
        </p:sp>
        <p:sp>
          <p:nvSpPr>
            <p:cNvPr id="3" name="AutoShape 3"/>
            <p:cNvSpPr/>
            <p:nvPr/>
          </p:nvSpPr>
          <p:spPr>
            <a:xfrm>
              <a:off x="10960894" y="0"/>
              <a:ext cx="11008519" cy="32918400"/>
            </a:xfrm>
            <a:prstGeom prst="rect">
              <a:avLst/>
            </a:prstGeom>
            <a:solidFill>
              <a:srgbClr val="FFF4F4"/>
            </a:solidFill>
          </p:spPr>
        </p:sp>
        <p:sp>
          <p:nvSpPr>
            <p:cNvPr id="4" name="AutoShape 4"/>
            <p:cNvSpPr/>
            <p:nvPr/>
          </p:nvSpPr>
          <p:spPr>
            <a:xfrm rot="5399999">
              <a:off x="5486399" y="16459201"/>
              <a:ext cx="32918401" cy="0"/>
            </a:xfrm>
            <a:prstGeom prst="line">
              <a:avLst/>
            </a:prstGeom>
            <a:ln w="47625" cap="rnd">
              <a:solidFill>
                <a:srgbClr val="FF8686"/>
              </a:solidFill>
              <a:prstDash val="solid"/>
              <a:headEnd type="none" w="sm" len="sm"/>
              <a:tailEnd type="none" w="sm" len="sm"/>
            </a:ln>
          </p:spPr>
        </p:sp>
        <p:grpSp>
          <p:nvGrpSpPr>
            <p:cNvPr id="23" name="Group 23"/>
            <p:cNvGrpSpPr>
              <a:grpSpLocks noChangeAspect="1"/>
            </p:cNvGrpSpPr>
            <p:nvPr/>
          </p:nvGrpSpPr>
          <p:grpSpPr>
            <a:xfrm>
              <a:off x="12328903" y="1993507"/>
              <a:ext cx="1512570" cy="1512570"/>
              <a:chOff x="0" y="0"/>
              <a:chExt cx="6355080" cy="6355080"/>
            </a:xfrm>
          </p:grpSpPr>
          <p:sp>
            <p:nvSpPr>
              <p:cNvPr id="24" name="Freeform 2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p:sp>
          <p:nvSpPr>
            <p:cNvPr id="25" name="TextBox 25"/>
            <p:cNvSpPr txBox="1"/>
            <p:nvPr/>
          </p:nvSpPr>
          <p:spPr>
            <a:xfrm>
              <a:off x="12612041" y="2327199"/>
              <a:ext cx="946295" cy="812723"/>
            </a:xfrm>
            <a:prstGeom prst="rect">
              <a:avLst/>
            </a:prstGeom>
          </p:spPr>
          <p:txBody>
            <a:bodyPr lIns="0" tIns="0" rIns="0" bIns="0" rtlCol="0" anchor="t">
              <a:spAutoFit/>
            </a:bodyPr>
            <a:lstStyle/>
            <a:p>
              <a:pPr marL="0" lvl="0" indent="0" algn="ctr">
                <a:lnSpc>
                  <a:spcPts val="6500"/>
                </a:lnSpc>
                <a:spcBef>
                  <a:spcPct val="0"/>
                </a:spcBef>
              </a:pPr>
              <a:r>
                <a:rPr lang="en-US" sz="5000" b="1" spc="-150">
                  <a:solidFill>
                    <a:srgbClr val="FF8686"/>
                  </a:solidFill>
                  <a:latin typeface="Space Mono" panose="020B0604020202020204" charset="0"/>
                </a:rPr>
                <a:t>01</a:t>
              </a:r>
            </a:p>
          </p:txBody>
        </p:sp>
        <p:sp>
          <p:nvSpPr>
            <p:cNvPr id="26" name="TextBox 26"/>
            <p:cNvSpPr txBox="1"/>
            <p:nvPr/>
          </p:nvSpPr>
          <p:spPr>
            <a:xfrm>
              <a:off x="14471125" y="2329104"/>
              <a:ext cx="8224876" cy="812723"/>
            </a:xfrm>
            <a:prstGeom prst="rect">
              <a:avLst/>
            </a:prstGeom>
          </p:spPr>
          <p:txBody>
            <a:bodyPr lIns="0" tIns="0" rIns="0" bIns="0" rtlCol="0" anchor="t">
              <a:spAutoFit/>
            </a:bodyPr>
            <a:lstStyle/>
            <a:p>
              <a:pPr marL="0" lvl="0" indent="0">
                <a:lnSpc>
                  <a:spcPts val="6500"/>
                </a:lnSpc>
                <a:spcBef>
                  <a:spcPct val="0"/>
                </a:spcBef>
              </a:pPr>
              <a:r>
                <a:rPr lang="en-US" sz="5000" b="1" u="none" spc="-150" dirty="0">
                  <a:solidFill>
                    <a:srgbClr val="FF8686"/>
                  </a:solidFill>
                  <a:latin typeface="Space Mono" panose="020B0604020202020204" charset="0"/>
                </a:rPr>
                <a:t>Introduction</a:t>
              </a:r>
            </a:p>
          </p:txBody>
        </p:sp>
        <p:grpSp>
          <p:nvGrpSpPr>
            <p:cNvPr id="28" name="Group 28"/>
            <p:cNvGrpSpPr>
              <a:grpSpLocks noChangeAspect="1"/>
            </p:cNvGrpSpPr>
            <p:nvPr/>
          </p:nvGrpSpPr>
          <p:grpSpPr>
            <a:xfrm>
              <a:off x="23325652" y="5854248"/>
              <a:ext cx="1512570" cy="1512570"/>
              <a:chOff x="0" y="0"/>
              <a:chExt cx="6355080" cy="6355080"/>
            </a:xfrm>
          </p:grpSpPr>
          <p:sp>
            <p:nvSpPr>
              <p:cNvPr id="29" name="Freeform 2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p:sp>
          <p:nvSpPr>
            <p:cNvPr id="30" name="TextBox 30"/>
            <p:cNvSpPr txBox="1"/>
            <p:nvPr/>
          </p:nvSpPr>
          <p:spPr>
            <a:xfrm>
              <a:off x="23608790" y="6187940"/>
              <a:ext cx="946295" cy="812723"/>
            </a:xfrm>
            <a:prstGeom prst="rect">
              <a:avLst/>
            </a:prstGeom>
          </p:spPr>
          <p:txBody>
            <a:bodyPr lIns="0" tIns="0" rIns="0" bIns="0" rtlCol="0" anchor="t">
              <a:spAutoFit/>
            </a:bodyPr>
            <a:lstStyle/>
            <a:p>
              <a:pPr marL="0" lvl="0" indent="0" algn="ctr">
                <a:lnSpc>
                  <a:spcPts val="6500"/>
                </a:lnSpc>
                <a:spcBef>
                  <a:spcPct val="0"/>
                </a:spcBef>
              </a:pPr>
              <a:r>
                <a:rPr lang="en-US" sz="5000" b="1" spc="-150">
                  <a:solidFill>
                    <a:srgbClr val="FF8686"/>
                  </a:solidFill>
                  <a:latin typeface="Space Mono" panose="020B0604020202020204" charset="0"/>
                </a:rPr>
                <a:t>05</a:t>
              </a:r>
            </a:p>
          </p:txBody>
        </p:sp>
        <p:sp>
          <p:nvSpPr>
            <p:cNvPr id="31" name="TextBox 31"/>
            <p:cNvSpPr txBox="1"/>
            <p:nvPr/>
          </p:nvSpPr>
          <p:spPr>
            <a:xfrm>
              <a:off x="25403967" y="6051940"/>
              <a:ext cx="16505019" cy="812723"/>
            </a:xfrm>
            <a:prstGeom prst="rect">
              <a:avLst/>
            </a:prstGeom>
          </p:spPr>
          <p:txBody>
            <a:bodyPr lIns="0" tIns="0" rIns="0" bIns="0" rtlCol="0" anchor="t">
              <a:spAutoFit/>
            </a:bodyPr>
            <a:lstStyle/>
            <a:p>
              <a:pPr marL="0" lvl="0" indent="0">
                <a:lnSpc>
                  <a:spcPts val="6500"/>
                </a:lnSpc>
                <a:spcBef>
                  <a:spcPct val="0"/>
                </a:spcBef>
              </a:pPr>
              <a:r>
                <a:rPr lang="en-US" sz="5000" b="1" spc="-150">
                  <a:solidFill>
                    <a:srgbClr val="FF8686"/>
                  </a:solidFill>
                  <a:latin typeface="Space Mono" panose="020B0604020202020204" charset="0"/>
                </a:rPr>
                <a:t>Results</a:t>
              </a:r>
            </a:p>
          </p:txBody>
        </p:sp>
        <p:sp>
          <p:nvSpPr>
            <p:cNvPr id="32" name="TextBox 32"/>
            <p:cNvSpPr txBox="1"/>
            <p:nvPr/>
          </p:nvSpPr>
          <p:spPr>
            <a:xfrm>
              <a:off x="25403967" y="7331099"/>
              <a:ext cx="16505019" cy="2712879"/>
            </a:xfrm>
            <a:prstGeom prst="rect">
              <a:avLst/>
            </a:prstGeom>
          </p:spPr>
          <p:txBody>
            <a:bodyPr lIns="0" tIns="0" rIns="0" bIns="0" rtlCol="0" anchor="t">
              <a:spAutoFit/>
            </a:bodyPr>
            <a:lstStyle/>
            <a:p>
              <a:pPr>
                <a:lnSpc>
                  <a:spcPts val="3640"/>
                </a:lnSpc>
              </a:pPr>
              <a:r>
                <a:rPr lang="en-US" sz="2600" dirty="0">
                  <a:solidFill>
                    <a:srgbClr val="000000"/>
                  </a:solidFill>
                  <a:latin typeface="Barlow Medium"/>
                </a:rPr>
                <a:t>Non-hypothesized pre-post comparison that showed people felt less positive emotion after music. Positive: (t (47) = 5.13, p&lt; .001), Negative: (t (47) = 0.02, p = .987) </a:t>
              </a:r>
            </a:p>
            <a:p>
              <a:pPr marL="561341" lvl="1" indent="-280670">
                <a:lnSpc>
                  <a:spcPts val="3640"/>
                </a:lnSpc>
                <a:buFont typeface="Arial"/>
                <a:buChar char="•"/>
              </a:pPr>
              <a:r>
                <a:rPr lang="en-US" sz="2600" dirty="0">
                  <a:solidFill>
                    <a:srgbClr val="000000"/>
                  </a:solidFill>
                  <a:latin typeface="Barlow Medium"/>
                </a:rPr>
                <a:t>The results proved that sad music did not have a more negative impact on ruminators compared to non-ruminators. Positive: (t (46) = -1.99, p= .052) Negative: (t (46) = .92, p = .362) </a:t>
              </a:r>
            </a:p>
            <a:p>
              <a:pPr marL="561340" lvl="1" indent="-280670">
                <a:lnSpc>
                  <a:spcPts val="3640"/>
                </a:lnSpc>
                <a:buFont typeface="Arial"/>
                <a:buChar char="•"/>
              </a:pPr>
              <a:r>
                <a:rPr lang="en-US" sz="2600" dirty="0">
                  <a:solidFill>
                    <a:srgbClr val="000000"/>
                  </a:solidFill>
                  <a:latin typeface="Barlow Medium"/>
                </a:rPr>
                <a:t>The second hypothesis was not correct because there was not a difference between people who did or didn’t enjoy listening to sad music. Positive: (t( 46) =0.08, p= .937), Negative: (t(46) = -.88, p= .386)</a:t>
              </a:r>
            </a:p>
          </p:txBody>
        </p:sp>
        <p:grpSp>
          <p:nvGrpSpPr>
            <p:cNvPr id="34" name="Group 34"/>
            <p:cNvGrpSpPr>
              <a:grpSpLocks noChangeAspect="1"/>
            </p:cNvGrpSpPr>
            <p:nvPr/>
          </p:nvGrpSpPr>
          <p:grpSpPr>
            <a:xfrm>
              <a:off x="23289796" y="27271101"/>
              <a:ext cx="1512570" cy="1512570"/>
              <a:chOff x="0" y="0"/>
              <a:chExt cx="6355080" cy="6355080"/>
            </a:xfrm>
          </p:grpSpPr>
          <p:sp>
            <p:nvSpPr>
              <p:cNvPr id="35" name="Freeform 3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p:sp>
          <p:nvSpPr>
            <p:cNvPr id="36" name="TextBox 36"/>
            <p:cNvSpPr txBox="1"/>
            <p:nvPr/>
          </p:nvSpPr>
          <p:spPr>
            <a:xfrm>
              <a:off x="23572934" y="27604793"/>
              <a:ext cx="946295" cy="812723"/>
            </a:xfrm>
            <a:prstGeom prst="rect">
              <a:avLst/>
            </a:prstGeom>
          </p:spPr>
          <p:txBody>
            <a:bodyPr lIns="0" tIns="0" rIns="0" bIns="0" rtlCol="0" anchor="t">
              <a:spAutoFit/>
            </a:bodyPr>
            <a:lstStyle/>
            <a:p>
              <a:pPr marL="0" lvl="0" indent="0" algn="ctr">
                <a:lnSpc>
                  <a:spcPts val="6500"/>
                </a:lnSpc>
                <a:spcBef>
                  <a:spcPct val="0"/>
                </a:spcBef>
              </a:pPr>
              <a:r>
                <a:rPr lang="en-US" sz="5000" b="1" spc="-150">
                  <a:solidFill>
                    <a:srgbClr val="FF8686"/>
                  </a:solidFill>
                  <a:latin typeface="Space Mono" panose="02000509040000020004" charset="0"/>
                </a:rPr>
                <a:t>08</a:t>
              </a:r>
            </a:p>
          </p:txBody>
        </p:sp>
        <p:sp>
          <p:nvSpPr>
            <p:cNvPr id="37" name="TextBox 37"/>
            <p:cNvSpPr txBox="1"/>
            <p:nvPr/>
          </p:nvSpPr>
          <p:spPr>
            <a:xfrm>
              <a:off x="25368111" y="27458992"/>
              <a:ext cx="16540875" cy="812723"/>
            </a:xfrm>
            <a:prstGeom prst="rect">
              <a:avLst/>
            </a:prstGeom>
          </p:spPr>
          <p:txBody>
            <a:bodyPr lIns="0" tIns="0" rIns="0" bIns="0" rtlCol="0" anchor="t">
              <a:spAutoFit/>
            </a:bodyPr>
            <a:lstStyle/>
            <a:p>
              <a:pPr marL="0" lvl="0" indent="0">
                <a:lnSpc>
                  <a:spcPts val="6500"/>
                </a:lnSpc>
                <a:spcBef>
                  <a:spcPct val="0"/>
                </a:spcBef>
              </a:pPr>
              <a:r>
                <a:rPr lang="en-US" sz="5000" b="1" spc="-150">
                  <a:solidFill>
                    <a:srgbClr val="FF8686"/>
                  </a:solidFill>
                  <a:latin typeface="Space Mono" panose="02000509040000020004" charset="0"/>
                </a:rPr>
                <a:t>Future Directions</a:t>
              </a:r>
            </a:p>
          </p:txBody>
        </p:sp>
        <p:sp>
          <p:nvSpPr>
            <p:cNvPr id="38" name="TextBox 38"/>
            <p:cNvSpPr txBox="1"/>
            <p:nvPr/>
          </p:nvSpPr>
          <p:spPr>
            <a:xfrm>
              <a:off x="25368111" y="28725365"/>
              <a:ext cx="16540875" cy="1841937"/>
            </a:xfrm>
            <a:prstGeom prst="rect">
              <a:avLst/>
            </a:prstGeom>
          </p:spPr>
          <p:txBody>
            <a:bodyPr lIns="0" tIns="0" rIns="0" bIns="0" rtlCol="0" anchor="t">
              <a:spAutoFit/>
            </a:bodyPr>
            <a:lstStyle/>
            <a:p>
              <a:pPr marL="576518" lvl="1" indent="-288259">
                <a:lnSpc>
                  <a:spcPts val="3738"/>
                </a:lnSpc>
                <a:buFont typeface="Arial"/>
                <a:buChar char="•"/>
              </a:pPr>
              <a:r>
                <a:rPr lang="en-US" sz="2670" dirty="0">
                  <a:solidFill>
                    <a:srgbClr val="000000"/>
                  </a:solidFill>
                  <a:latin typeface="Barlow Medium"/>
                </a:rPr>
                <a:t>Future studies can focus directly on the benefits of music on an individuals regardless of whether the music is sad or not. </a:t>
              </a:r>
            </a:p>
            <a:p>
              <a:pPr marL="576518" lvl="1" indent="-288259">
                <a:lnSpc>
                  <a:spcPts val="3738"/>
                </a:lnSpc>
                <a:buFont typeface="Arial"/>
                <a:buChar char="•"/>
              </a:pPr>
              <a:r>
                <a:rPr lang="en-US" sz="2670" dirty="0">
                  <a:solidFill>
                    <a:srgbClr val="000000"/>
                  </a:solidFill>
                  <a:latin typeface="Barlow Medium"/>
                </a:rPr>
                <a:t>Future studies can focus on individuals suffering from mental illnesses such as depression and analyze whether sad or happy music is beneficial them. </a:t>
              </a:r>
            </a:p>
          </p:txBody>
        </p:sp>
        <p:grpSp>
          <p:nvGrpSpPr>
            <p:cNvPr id="40" name="Group 40"/>
            <p:cNvGrpSpPr>
              <a:grpSpLocks noChangeAspect="1"/>
            </p:cNvGrpSpPr>
            <p:nvPr/>
          </p:nvGrpSpPr>
          <p:grpSpPr>
            <a:xfrm>
              <a:off x="23289796" y="22102023"/>
              <a:ext cx="1512570" cy="1512570"/>
              <a:chOff x="0" y="0"/>
              <a:chExt cx="6355080" cy="6355080"/>
            </a:xfrm>
          </p:grpSpPr>
          <p:sp>
            <p:nvSpPr>
              <p:cNvPr id="41" name="Freeform 4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p:sp>
          <p:nvSpPr>
            <p:cNvPr id="42" name="TextBox 42"/>
            <p:cNvSpPr txBox="1"/>
            <p:nvPr/>
          </p:nvSpPr>
          <p:spPr>
            <a:xfrm>
              <a:off x="23572934" y="22435715"/>
              <a:ext cx="946295" cy="812723"/>
            </a:xfrm>
            <a:prstGeom prst="rect">
              <a:avLst/>
            </a:prstGeom>
          </p:spPr>
          <p:txBody>
            <a:bodyPr lIns="0" tIns="0" rIns="0" bIns="0" rtlCol="0" anchor="t">
              <a:spAutoFit/>
            </a:bodyPr>
            <a:lstStyle/>
            <a:p>
              <a:pPr marL="0" lvl="0" indent="0" algn="ctr">
                <a:lnSpc>
                  <a:spcPts val="6500"/>
                </a:lnSpc>
                <a:spcBef>
                  <a:spcPct val="0"/>
                </a:spcBef>
              </a:pPr>
              <a:r>
                <a:rPr lang="en-US" sz="5000" b="1" spc="-150">
                  <a:solidFill>
                    <a:srgbClr val="FF8686"/>
                  </a:solidFill>
                  <a:latin typeface="Space Mono" panose="02000509040000020004" charset="0"/>
                </a:rPr>
                <a:t>07</a:t>
              </a:r>
            </a:p>
          </p:txBody>
        </p:sp>
        <p:sp>
          <p:nvSpPr>
            <p:cNvPr id="43" name="TextBox 43"/>
            <p:cNvSpPr txBox="1"/>
            <p:nvPr/>
          </p:nvSpPr>
          <p:spPr>
            <a:xfrm>
              <a:off x="25368111" y="22326137"/>
              <a:ext cx="16548553" cy="812723"/>
            </a:xfrm>
            <a:prstGeom prst="rect">
              <a:avLst/>
            </a:prstGeom>
          </p:spPr>
          <p:txBody>
            <a:bodyPr lIns="0" tIns="0" rIns="0" bIns="0" rtlCol="0" anchor="t">
              <a:spAutoFit/>
            </a:bodyPr>
            <a:lstStyle/>
            <a:p>
              <a:pPr marL="0" lvl="0" indent="0">
                <a:lnSpc>
                  <a:spcPts val="6500"/>
                </a:lnSpc>
                <a:spcBef>
                  <a:spcPct val="0"/>
                </a:spcBef>
              </a:pPr>
              <a:r>
                <a:rPr lang="en-US" sz="5000" b="1" spc="-150">
                  <a:solidFill>
                    <a:srgbClr val="FF8686"/>
                  </a:solidFill>
                  <a:latin typeface="Space Mono" panose="02000509040000020004" charset="0"/>
                </a:rPr>
                <a:t>Limitations</a:t>
              </a:r>
            </a:p>
          </p:txBody>
        </p:sp>
        <p:sp>
          <p:nvSpPr>
            <p:cNvPr id="44" name="TextBox 44"/>
            <p:cNvSpPr txBox="1"/>
            <p:nvPr/>
          </p:nvSpPr>
          <p:spPr>
            <a:xfrm>
              <a:off x="25368111" y="23592510"/>
              <a:ext cx="16540876" cy="1841937"/>
            </a:xfrm>
            <a:prstGeom prst="rect">
              <a:avLst/>
            </a:prstGeom>
          </p:spPr>
          <p:txBody>
            <a:bodyPr lIns="0" tIns="0" rIns="0" bIns="0" rtlCol="0" anchor="t">
              <a:spAutoFit/>
            </a:bodyPr>
            <a:lstStyle/>
            <a:p>
              <a:pPr marL="576518" lvl="1" indent="-288259">
                <a:lnSpc>
                  <a:spcPts val="3738"/>
                </a:lnSpc>
                <a:buFont typeface="Arial"/>
                <a:buChar char="•"/>
              </a:pPr>
              <a:r>
                <a:rPr lang="en-US" sz="2670" dirty="0">
                  <a:solidFill>
                    <a:srgbClr val="000000"/>
                  </a:solidFill>
                  <a:latin typeface="Barlow Medium"/>
                </a:rPr>
                <a:t>Some participants did not return to the survey after listening to the song which means their answers could not be used. </a:t>
              </a:r>
            </a:p>
            <a:p>
              <a:pPr marL="576518" lvl="1" indent="-288259">
                <a:lnSpc>
                  <a:spcPts val="3738"/>
                </a:lnSpc>
                <a:buFont typeface="Arial"/>
                <a:buChar char="•"/>
              </a:pPr>
              <a:r>
                <a:rPr lang="en-US" sz="2670" dirty="0">
                  <a:solidFill>
                    <a:srgbClr val="000000"/>
                  </a:solidFill>
                  <a:latin typeface="Barlow Medium"/>
                </a:rPr>
                <a:t>Another limitation was the statement of them finding a song that they believe is sad could have affected the responses as well</a:t>
              </a:r>
            </a:p>
          </p:txBody>
        </p:sp>
        <p:grpSp>
          <p:nvGrpSpPr>
            <p:cNvPr id="46" name="Group 46"/>
            <p:cNvGrpSpPr>
              <a:grpSpLocks noChangeAspect="1"/>
            </p:cNvGrpSpPr>
            <p:nvPr/>
          </p:nvGrpSpPr>
          <p:grpSpPr>
            <a:xfrm>
              <a:off x="23325652" y="15989173"/>
              <a:ext cx="1512570" cy="1512570"/>
              <a:chOff x="0" y="0"/>
              <a:chExt cx="6355080" cy="6355080"/>
            </a:xfrm>
          </p:grpSpPr>
          <p:sp>
            <p:nvSpPr>
              <p:cNvPr id="47" name="Freeform 4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p:sp>
          <p:nvSpPr>
            <p:cNvPr id="48" name="TextBox 48"/>
            <p:cNvSpPr txBox="1"/>
            <p:nvPr/>
          </p:nvSpPr>
          <p:spPr>
            <a:xfrm>
              <a:off x="23608790" y="16322865"/>
              <a:ext cx="946295" cy="812723"/>
            </a:xfrm>
            <a:prstGeom prst="rect">
              <a:avLst/>
            </a:prstGeom>
          </p:spPr>
          <p:txBody>
            <a:bodyPr lIns="0" tIns="0" rIns="0" bIns="0" rtlCol="0" anchor="t">
              <a:spAutoFit/>
            </a:bodyPr>
            <a:lstStyle/>
            <a:p>
              <a:pPr marL="0" lvl="0" indent="0" algn="ctr">
                <a:lnSpc>
                  <a:spcPts val="6500"/>
                </a:lnSpc>
                <a:spcBef>
                  <a:spcPct val="0"/>
                </a:spcBef>
              </a:pPr>
              <a:r>
                <a:rPr lang="en-US" sz="5000" b="1" spc="-150">
                  <a:solidFill>
                    <a:srgbClr val="FF8686"/>
                  </a:solidFill>
                  <a:latin typeface="Space Mono" panose="02000509040000020004" charset="0"/>
                </a:rPr>
                <a:t>06</a:t>
              </a:r>
            </a:p>
          </p:txBody>
        </p:sp>
        <p:sp>
          <p:nvSpPr>
            <p:cNvPr id="49" name="TextBox 49"/>
            <p:cNvSpPr txBox="1"/>
            <p:nvPr/>
          </p:nvSpPr>
          <p:spPr>
            <a:xfrm>
              <a:off x="25403967" y="16217967"/>
              <a:ext cx="16540875" cy="812723"/>
            </a:xfrm>
            <a:prstGeom prst="rect">
              <a:avLst/>
            </a:prstGeom>
          </p:spPr>
          <p:txBody>
            <a:bodyPr lIns="0" tIns="0" rIns="0" bIns="0" rtlCol="0" anchor="t">
              <a:spAutoFit/>
            </a:bodyPr>
            <a:lstStyle/>
            <a:p>
              <a:pPr marL="0" lvl="0" indent="0">
                <a:lnSpc>
                  <a:spcPts val="6500"/>
                </a:lnSpc>
                <a:spcBef>
                  <a:spcPct val="0"/>
                </a:spcBef>
              </a:pPr>
              <a:r>
                <a:rPr lang="en-US" sz="5000" b="1" spc="-150">
                  <a:solidFill>
                    <a:srgbClr val="FF8686"/>
                  </a:solidFill>
                  <a:latin typeface="Space Mono" panose="02000509040000020004" charset="0"/>
                </a:rPr>
                <a:t>Discussion </a:t>
              </a:r>
            </a:p>
          </p:txBody>
        </p:sp>
        <p:sp>
          <p:nvSpPr>
            <p:cNvPr id="50" name="TextBox 50"/>
            <p:cNvSpPr txBox="1"/>
            <p:nvPr/>
          </p:nvSpPr>
          <p:spPr>
            <a:xfrm>
              <a:off x="25403967" y="17489983"/>
              <a:ext cx="16540875" cy="2775387"/>
            </a:xfrm>
            <a:prstGeom prst="rect">
              <a:avLst/>
            </a:prstGeom>
          </p:spPr>
          <p:txBody>
            <a:bodyPr lIns="0" tIns="0" rIns="0" bIns="0" rtlCol="0" anchor="t">
              <a:spAutoFit/>
            </a:bodyPr>
            <a:lstStyle/>
            <a:p>
              <a:pPr marL="576518" lvl="1" indent="-288259">
                <a:lnSpc>
                  <a:spcPts val="3738"/>
                </a:lnSpc>
                <a:buFont typeface="Arial"/>
                <a:buChar char="•"/>
              </a:pPr>
              <a:r>
                <a:rPr lang="en-US" sz="2670" dirty="0">
                  <a:solidFill>
                    <a:srgbClr val="000000"/>
                  </a:solidFill>
                  <a:latin typeface="Barlow Medium"/>
                </a:rPr>
                <a:t>As hypothesized, ruminators recorded feeling worse after listening to the song they selected compared to how they were feeling at the beginning. </a:t>
              </a:r>
            </a:p>
            <a:p>
              <a:pPr marL="576518" lvl="1" indent="-288259">
                <a:lnSpc>
                  <a:spcPts val="3738"/>
                </a:lnSpc>
                <a:buFont typeface="Arial"/>
                <a:buChar char="•"/>
              </a:pPr>
              <a:r>
                <a:rPr lang="en-US" sz="2670" dirty="0">
                  <a:solidFill>
                    <a:srgbClr val="000000"/>
                  </a:solidFill>
                  <a:latin typeface="Barlow Medium"/>
                </a:rPr>
                <a:t>In this current study and closely related to </a:t>
              </a:r>
              <a:r>
                <a:rPr lang="en-US" sz="2670" dirty="0" err="1">
                  <a:solidFill>
                    <a:srgbClr val="000000"/>
                  </a:solidFill>
                  <a:latin typeface="Barlow Medium"/>
                </a:rPr>
                <a:t>Papageorgiou</a:t>
              </a:r>
              <a:r>
                <a:rPr lang="en-US" sz="2670" dirty="0">
                  <a:solidFill>
                    <a:srgbClr val="000000"/>
                  </a:solidFill>
                  <a:latin typeface="Barlow Medium"/>
                </a:rPr>
                <a:t> and Wells (2001) study it was seen that ruminators believe that they are improving their mood by listening to sad music but they are actually making it worse.</a:t>
              </a:r>
            </a:p>
            <a:p>
              <a:pPr marL="576518" lvl="1" indent="-288259">
                <a:lnSpc>
                  <a:spcPts val="3738"/>
                </a:lnSpc>
                <a:buFont typeface="Arial"/>
                <a:buChar char="•"/>
              </a:pPr>
              <a:r>
                <a:rPr lang="en-US" sz="2670" dirty="0">
                  <a:solidFill>
                    <a:srgbClr val="000000"/>
                  </a:solidFill>
                  <a:latin typeface="Barlow Medium"/>
                </a:rPr>
                <a:t> The results did not support the second hypothesis meaning that there wasn’t a difference between people who did and didn’t enjoy listening to sad music in regards to perceived benefit.</a:t>
              </a:r>
            </a:p>
          </p:txBody>
        </p:sp>
        <p:sp>
          <p:nvSpPr>
            <p:cNvPr id="51" name="AutoShape 51"/>
            <p:cNvSpPr/>
            <p:nvPr/>
          </p:nvSpPr>
          <p:spPr>
            <a:xfrm>
              <a:off x="1368009" y="8679171"/>
              <a:ext cx="8313975" cy="0"/>
            </a:xfrm>
            <a:prstGeom prst="line">
              <a:avLst/>
            </a:prstGeom>
            <a:ln w="47625" cap="rnd">
              <a:solidFill>
                <a:srgbClr val="FAFAFA"/>
              </a:solidFill>
              <a:prstDash val="solid"/>
              <a:headEnd type="none" w="sm" len="sm"/>
              <a:tailEnd type="none" w="sm" len="sm"/>
            </a:ln>
          </p:spPr>
        </p:sp>
        <p:grpSp>
          <p:nvGrpSpPr>
            <p:cNvPr id="52" name="Group 52"/>
            <p:cNvGrpSpPr/>
            <p:nvPr/>
          </p:nvGrpSpPr>
          <p:grpSpPr>
            <a:xfrm>
              <a:off x="12360724" y="13150520"/>
              <a:ext cx="10367098" cy="1512570"/>
              <a:chOff x="0" y="0"/>
              <a:chExt cx="13822797" cy="2016761"/>
            </a:xfrm>
          </p:grpSpPr>
          <p:grpSp>
            <p:nvGrpSpPr>
              <p:cNvPr id="53" name="Group 53"/>
              <p:cNvGrpSpPr>
                <a:grpSpLocks noChangeAspect="1"/>
              </p:cNvGrpSpPr>
              <p:nvPr/>
            </p:nvGrpSpPr>
            <p:grpSpPr>
              <a:xfrm>
                <a:off x="0" y="0"/>
                <a:ext cx="2016760" cy="2016761"/>
                <a:chOff x="0" y="0"/>
                <a:chExt cx="6355080" cy="6355080"/>
              </a:xfrm>
            </p:grpSpPr>
            <p:sp>
              <p:nvSpPr>
                <p:cNvPr id="54" name="Freeform 5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p:sp>
            <p:nvSpPr>
              <p:cNvPr id="55" name="TextBox 55"/>
              <p:cNvSpPr txBox="1"/>
              <p:nvPr/>
            </p:nvSpPr>
            <p:spPr>
              <a:xfrm>
                <a:off x="377517" y="444923"/>
                <a:ext cx="1261727" cy="1083631"/>
              </a:xfrm>
              <a:prstGeom prst="rect">
                <a:avLst/>
              </a:prstGeom>
            </p:spPr>
            <p:txBody>
              <a:bodyPr lIns="0" tIns="0" rIns="0" bIns="0" rtlCol="0" anchor="t">
                <a:spAutoFit/>
              </a:bodyPr>
              <a:lstStyle/>
              <a:p>
                <a:pPr marL="0" lvl="0" indent="0" algn="ctr">
                  <a:lnSpc>
                    <a:spcPts val="6500"/>
                  </a:lnSpc>
                  <a:spcBef>
                    <a:spcPct val="0"/>
                  </a:spcBef>
                </a:pPr>
                <a:r>
                  <a:rPr lang="en-US" sz="5000" b="1" spc="-150">
                    <a:solidFill>
                      <a:srgbClr val="FF8686"/>
                    </a:solidFill>
                    <a:latin typeface="Space Mono" panose="020B0604020202020204" charset="0"/>
                  </a:rPr>
                  <a:t>02</a:t>
                </a:r>
              </a:p>
            </p:txBody>
          </p:sp>
          <p:sp>
            <p:nvSpPr>
              <p:cNvPr id="56" name="TextBox 56"/>
              <p:cNvSpPr txBox="1"/>
              <p:nvPr/>
            </p:nvSpPr>
            <p:spPr>
              <a:xfrm>
                <a:off x="2856296" y="447463"/>
                <a:ext cx="10966501" cy="1083631"/>
              </a:xfrm>
              <a:prstGeom prst="rect">
                <a:avLst/>
              </a:prstGeom>
            </p:spPr>
            <p:txBody>
              <a:bodyPr lIns="0" tIns="0" rIns="0" bIns="0" rtlCol="0" anchor="t">
                <a:spAutoFit/>
              </a:bodyPr>
              <a:lstStyle/>
              <a:p>
                <a:pPr marL="0" lvl="0" indent="0">
                  <a:lnSpc>
                    <a:spcPts val="6500"/>
                  </a:lnSpc>
                  <a:spcBef>
                    <a:spcPct val="0"/>
                  </a:spcBef>
                </a:pPr>
                <a:r>
                  <a:rPr lang="en-US" sz="5000" b="1" spc="-150">
                    <a:solidFill>
                      <a:srgbClr val="FF8686"/>
                    </a:solidFill>
                    <a:latin typeface="Space Mono" panose="020B0604020202020204" charset="0"/>
                  </a:rPr>
                  <a:t>Method</a:t>
                </a:r>
              </a:p>
            </p:txBody>
          </p:sp>
        </p:grpSp>
        <p:grpSp>
          <p:nvGrpSpPr>
            <p:cNvPr id="57" name="Group 57"/>
            <p:cNvGrpSpPr/>
            <p:nvPr/>
          </p:nvGrpSpPr>
          <p:grpSpPr>
            <a:xfrm>
              <a:off x="13329982" y="18224908"/>
              <a:ext cx="916529" cy="794822"/>
              <a:chOff x="0" y="0"/>
              <a:chExt cx="1222038" cy="1059762"/>
            </a:xfrm>
          </p:grpSpPr>
          <p:grpSp>
            <p:nvGrpSpPr>
              <p:cNvPr id="58" name="Group 58"/>
              <p:cNvGrpSpPr>
                <a:grpSpLocks noChangeAspect="1"/>
              </p:cNvGrpSpPr>
              <p:nvPr/>
            </p:nvGrpSpPr>
            <p:grpSpPr>
              <a:xfrm>
                <a:off x="0" y="0"/>
                <a:ext cx="1222038" cy="1059762"/>
                <a:chOff x="0" y="0"/>
                <a:chExt cx="2603500" cy="2257778"/>
              </a:xfrm>
            </p:grpSpPr>
            <p:sp>
              <p:nvSpPr>
                <p:cNvPr id="59" name="Freeform 59"/>
                <p:cNvSpPr/>
                <p:nvPr/>
              </p:nvSpPr>
              <p:spPr>
                <a:xfrm>
                  <a:off x="16351" y="0"/>
                  <a:ext cx="1237228" cy="2257796"/>
                </a:xfrm>
                <a:custGeom>
                  <a:avLst/>
                  <a:gdLst/>
                  <a:ahLst/>
                  <a:cxnLst/>
                  <a:rect l="l" t="t" r="r" b="b"/>
                  <a:pathLst>
                    <a:path w="1237228" h="2257796">
                      <a:moveTo>
                        <a:pt x="618649" y="0"/>
                      </a:moveTo>
                      <a:cubicBezTo>
                        <a:pt x="501749" y="0"/>
                        <a:pt x="406982" y="94766"/>
                        <a:pt x="406982" y="211667"/>
                      </a:cubicBezTo>
                      <a:lnTo>
                        <a:pt x="406982" y="282222"/>
                      </a:lnTo>
                      <a:cubicBezTo>
                        <a:pt x="406982" y="399122"/>
                        <a:pt x="501749" y="493889"/>
                        <a:pt x="618649" y="493889"/>
                      </a:cubicBezTo>
                      <a:cubicBezTo>
                        <a:pt x="735549" y="493889"/>
                        <a:pt x="830316" y="399122"/>
                        <a:pt x="830316" y="282222"/>
                      </a:cubicBezTo>
                      <a:lnTo>
                        <a:pt x="830316" y="211667"/>
                      </a:lnTo>
                      <a:cubicBezTo>
                        <a:pt x="830316" y="94766"/>
                        <a:pt x="735549" y="0"/>
                        <a:pt x="618649" y="0"/>
                      </a:cubicBezTo>
                      <a:moveTo>
                        <a:pt x="406982" y="917222"/>
                      </a:moveTo>
                      <a:lnTo>
                        <a:pt x="232005" y="1325598"/>
                      </a:lnTo>
                      <a:cubicBezTo>
                        <a:pt x="209748" y="1377518"/>
                        <a:pt x="158672" y="1411161"/>
                        <a:pt x="102182" y="1411111"/>
                      </a:cubicBezTo>
                      <a:lnTo>
                        <a:pt x="37130" y="1411111"/>
                      </a:lnTo>
                      <a:cubicBezTo>
                        <a:pt x="25266" y="1411122"/>
                        <a:pt x="14190" y="1405168"/>
                        <a:pt x="7655" y="1395265"/>
                      </a:cubicBezTo>
                      <a:cubicBezTo>
                        <a:pt x="1120" y="1385363"/>
                        <a:pt x="0" y="1372839"/>
                        <a:pt x="4675" y="1361934"/>
                      </a:cubicBezTo>
                      <a:lnTo>
                        <a:pt x="195316" y="917222"/>
                      </a:lnTo>
                      <a:lnTo>
                        <a:pt x="265448" y="741821"/>
                      </a:lnTo>
                      <a:cubicBezTo>
                        <a:pt x="308318" y="634683"/>
                        <a:pt x="412094" y="564437"/>
                        <a:pt x="527491" y="564444"/>
                      </a:cubicBezTo>
                      <a:lnTo>
                        <a:pt x="709807" y="564444"/>
                      </a:lnTo>
                      <a:cubicBezTo>
                        <a:pt x="825204" y="564437"/>
                        <a:pt x="928980" y="634683"/>
                        <a:pt x="971850" y="741821"/>
                      </a:cubicBezTo>
                      <a:lnTo>
                        <a:pt x="1041982" y="917222"/>
                      </a:lnTo>
                      <a:lnTo>
                        <a:pt x="1232553" y="1361934"/>
                      </a:lnTo>
                      <a:cubicBezTo>
                        <a:pt x="1237228" y="1372839"/>
                        <a:pt x="1236108" y="1385363"/>
                        <a:pt x="1229572" y="1395265"/>
                      </a:cubicBezTo>
                      <a:cubicBezTo>
                        <a:pt x="1223037" y="1405168"/>
                        <a:pt x="1211962" y="1411122"/>
                        <a:pt x="1200097" y="1411111"/>
                      </a:cubicBezTo>
                      <a:lnTo>
                        <a:pt x="1135045" y="1411111"/>
                      </a:lnTo>
                      <a:cubicBezTo>
                        <a:pt x="1078607" y="1411105"/>
                        <a:pt x="1027601" y="1377471"/>
                        <a:pt x="1005364" y="1325598"/>
                      </a:cubicBezTo>
                      <a:lnTo>
                        <a:pt x="830316" y="917222"/>
                      </a:lnTo>
                      <a:lnTo>
                        <a:pt x="1028295" y="1577340"/>
                      </a:lnTo>
                      <a:cubicBezTo>
                        <a:pt x="1031508" y="1588025"/>
                        <a:pt x="1029477" y="1599601"/>
                        <a:pt x="1022818" y="1608554"/>
                      </a:cubicBezTo>
                      <a:cubicBezTo>
                        <a:pt x="1016159" y="1617507"/>
                        <a:pt x="1005656" y="1622782"/>
                        <a:pt x="994498" y="1622778"/>
                      </a:cubicBezTo>
                      <a:lnTo>
                        <a:pt x="896708" y="1622778"/>
                      </a:lnTo>
                      <a:lnTo>
                        <a:pt x="850424" y="2225181"/>
                      </a:lnTo>
                      <a:cubicBezTo>
                        <a:pt x="849021" y="2243583"/>
                        <a:pt x="833672" y="2257794"/>
                        <a:pt x="815217" y="2257778"/>
                      </a:cubicBezTo>
                      <a:lnTo>
                        <a:pt x="807315" y="2257778"/>
                      </a:lnTo>
                      <a:cubicBezTo>
                        <a:pt x="731482" y="2257796"/>
                        <a:pt x="669194" y="2197876"/>
                        <a:pt x="666274" y="2122100"/>
                      </a:cubicBezTo>
                      <a:lnTo>
                        <a:pt x="647153" y="1622778"/>
                      </a:lnTo>
                      <a:lnTo>
                        <a:pt x="590145" y="1622778"/>
                      </a:lnTo>
                      <a:lnTo>
                        <a:pt x="570953" y="2122100"/>
                      </a:lnTo>
                      <a:cubicBezTo>
                        <a:pt x="568034" y="2197876"/>
                        <a:pt x="505746" y="2257796"/>
                        <a:pt x="429913" y="2257778"/>
                      </a:cubicBezTo>
                      <a:lnTo>
                        <a:pt x="422011" y="2257778"/>
                      </a:lnTo>
                      <a:cubicBezTo>
                        <a:pt x="403555" y="2257794"/>
                        <a:pt x="388206" y="2243583"/>
                        <a:pt x="386803" y="2225181"/>
                      </a:cubicBezTo>
                      <a:lnTo>
                        <a:pt x="340519" y="1622778"/>
                      </a:lnTo>
                      <a:lnTo>
                        <a:pt x="242729" y="1622778"/>
                      </a:lnTo>
                      <a:cubicBezTo>
                        <a:pt x="231571" y="1622782"/>
                        <a:pt x="221069" y="1617507"/>
                        <a:pt x="214410" y="1608554"/>
                      </a:cubicBezTo>
                      <a:cubicBezTo>
                        <a:pt x="207750" y="1599601"/>
                        <a:pt x="205719" y="1588025"/>
                        <a:pt x="208933" y="1577340"/>
                      </a:cubicBezTo>
                      <a:lnTo>
                        <a:pt x="406982" y="917222"/>
                      </a:lnTo>
                    </a:path>
                  </a:pathLst>
                </a:custGeom>
                <a:solidFill>
                  <a:srgbClr val="FF8686"/>
                </a:solidFill>
              </p:spPr>
            </p:sp>
          </p:grpSp>
        </p:grpSp>
        <p:grpSp>
          <p:nvGrpSpPr>
            <p:cNvPr id="60" name="Group 60"/>
            <p:cNvGrpSpPr/>
            <p:nvPr/>
          </p:nvGrpSpPr>
          <p:grpSpPr>
            <a:xfrm>
              <a:off x="17319084" y="18256083"/>
              <a:ext cx="916529" cy="794822"/>
              <a:chOff x="0" y="0"/>
              <a:chExt cx="1222038" cy="1059762"/>
            </a:xfrm>
          </p:grpSpPr>
          <p:grpSp>
            <p:nvGrpSpPr>
              <p:cNvPr id="61" name="Group 61"/>
              <p:cNvGrpSpPr>
                <a:grpSpLocks noChangeAspect="1"/>
              </p:cNvGrpSpPr>
              <p:nvPr/>
            </p:nvGrpSpPr>
            <p:grpSpPr>
              <a:xfrm>
                <a:off x="0" y="0"/>
                <a:ext cx="1222038" cy="1059762"/>
                <a:chOff x="0" y="0"/>
                <a:chExt cx="2603500" cy="2257778"/>
              </a:xfrm>
            </p:grpSpPr>
            <p:sp>
              <p:nvSpPr>
                <p:cNvPr id="62" name="Freeform 62"/>
                <p:cNvSpPr/>
                <p:nvPr/>
              </p:nvSpPr>
              <p:spPr>
                <a:xfrm>
                  <a:off x="41932" y="0"/>
                  <a:ext cx="1186138" cy="2257778"/>
                </a:xfrm>
                <a:custGeom>
                  <a:avLst/>
                  <a:gdLst/>
                  <a:ahLst/>
                  <a:cxnLst/>
                  <a:rect l="l" t="t" r="r" b="b"/>
                  <a:pathLst>
                    <a:path w="1186138" h="2257778">
                      <a:moveTo>
                        <a:pt x="381401" y="211667"/>
                      </a:moveTo>
                      <a:cubicBezTo>
                        <a:pt x="381401" y="94766"/>
                        <a:pt x="476168" y="0"/>
                        <a:pt x="593068" y="0"/>
                      </a:cubicBezTo>
                      <a:cubicBezTo>
                        <a:pt x="709968" y="0"/>
                        <a:pt x="804735" y="94766"/>
                        <a:pt x="804735" y="211667"/>
                      </a:cubicBezTo>
                      <a:lnTo>
                        <a:pt x="804735" y="282222"/>
                      </a:lnTo>
                      <a:cubicBezTo>
                        <a:pt x="804735" y="399122"/>
                        <a:pt x="709968" y="493889"/>
                        <a:pt x="593068" y="493889"/>
                      </a:cubicBezTo>
                      <a:cubicBezTo>
                        <a:pt x="476168" y="493889"/>
                        <a:pt x="381401" y="399122"/>
                        <a:pt x="381401" y="282222"/>
                      </a:cubicBezTo>
                      <a:lnTo>
                        <a:pt x="381401" y="211667"/>
                      </a:lnTo>
                      <a:moveTo>
                        <a:pt x="593068" y="1340556"/>
                      </a:moveTo>
                      <a:lnTo>
                        <a:pt x="532531" y="2127462"/>
                      </a:lnTo>
                      <a:cubicBezTo>
                        <a:pt x="526890" y="2200988"/>
                        <a:pt x="465586" y="2257773"/>
                        <a:pt x="391844" y="2257778"/>
                      </a:cubicBezTo>
                      <a:lnTo>
                        <a:pt x="346124" y="2257778"/>
                      </a:lnTo>
                      <a:cubicBezTo>
                        <a:pt x="326640" y="2257778"/>
                        <a:pt x="310846" y="2241983"/>
                        <a:pt x="310846" y="2222500"/>
                      </a:cubicBezTo>
                      <a:lnTo>
                        <a:pt x="310846" y="903111"/>
                      </a:lnTo>
                      <a:lnTo>
                        <a:pt x="228437" y="1298787"/>
                      </a:lnTo>
                      <a:cubicBezTo>
                        <a:pt x="214802" y="1364221"/>
                        <a:pt x="157129" y="1411113"/>
                        <a:pt x="90289" y="1411111"/>
                      </a:cubicBezTo>
                      <a:lnTo>
                        <a:pt x="36667" y="1411111"/>
                      </a:lnTo>
                      <a:cubicBezTo>
                        <a:pt x="26054" y="1411101"/>
                        <a:pt x="16010" y="1406313"/>
                        <a:pt x="9319" y="1398076"/>
                      </a:cubicBezTo>
                      <a:cubicBezTo>
                        <a:pt x="2628" y="1389838"/>
                        <a:pt x="0" y="1379026"/>
                        <a:pt x="2165" y="1368637"/>
                      </a:cubicBezTo>
                      <a:lnTo>
                        <a:pt x="126555" y="771666"/>
                      </a:lnTo>
                      <a:cubicBezTo>
                        <a:pt x="151716" y="650960"/>
                        <a:pt x="258100" y="564456"/>
                        <a:pt x="381401" y="564444"/>
                      </a:cubicBezTo>
                      <a:lnTo>
                        <a:pt x="804735" y="564444"/>
                      </a:lnTo>
                      <a:cubicBezTo>
                        <a:pt x="928036" y="564456"/>
                        <a:pt x="1034420" y="650960"/>
                        <a:pt x="1059581" y="771666"/>
                      </a:cubicBezTo>
                      <a:lnTo>
                        <a:pt x="1183971" y="1368637"/>
                      </a:lnTo>
                      <a:cubicBezTo>
                        <a:pt x="1186138" y="1379038"/>
                        <a:pt x="1183502" y="1389863"/>
                        <a:pt x="1176795" y="1398103"/>
                      </a:cubicBezTo>
                      <a:cubicBezTo>
                        <a:pt x="1170088" y="1406344"/>
                        <a:pt x="1160024" y="1411122"/>
                        <a:pt x="1149399" y="1411111"/>
                      </a:cubicBezTo>
                      <a:lnTo>
                        <a:pt x="1095847" y="1411111"/>
                      </a:lnTo>
                      <a:cubicBezTo>
                        <a:pt x="1029007" y="1411113"/>
                        <a:pt x="971334" y="1364221"/>
                        <a:pt x="957699" y="1298787"/>
                      </a:cubicBezTo>
                      <a:lnTo>
                        <a:pt x="875290" y="903111"/>
                      </a:lnTo>
                      <a:lnTo>
                        <a:pt x="875290" y="2222500"/>
                      </a:lnTo>
                      <a:cubicBezTo>
                        <a:pt x="875290" y="2241983"/>
                        <a:pt x="859496" y="2257778"/>
                        <a:pt x="840012" y="2257778"/>
                      </a:cubicBezTo>
                      <a:lnTo>
                        <a:pt x="794292" y="2257778"/>
                      </a:lnTo>
                      <a:cubicBezTo>
                        <a:pt x="720550" y="2257773"/>
                        <a:pt x="659246" y="2200988"/>
                        <a:pt x="653605" y="2127462"/>
                      </a:cubicBezTo>
                      <a:lnTo>
                        <a:pt x="593068" y="1340556"/>
                      </a:lnTo>
                    </a:path>
                  </a:pathLst>
                </a:custGeom>
                <a:solidFill>
                  <a:srgbClr val="FF8686"/>
                </a:solidFill>
              </p:spPr>
            </p:sp>
          </p:grpSp>
        </p:grpSp>
        <p:grpSp>
          <p:nvGrpSpPr>
            <p:cNvPr id="64" name="Group 64"/>
            <p:cNvGrpSpPr>
              <a:grpSpLocks noChangeAspect="1"/>
            </p:cNvGrpSpPr>
            <p:nvPr/>
          </p:nvGrpSpPr>
          <p:grpSpPr>
            <a:xfrm>
              <a:off x="12328903" y="21096545"/>
              <a:ext cx="1512570" cy="1512570"/>
              <a:chOff x="0" y="0"/>
              <a:chExt cx="6355080" cy="6355080"/>
            </a:xfrm>
          </p:grpSpPr>
          <p:sp>
            <p:nvSpPr>
              <p:cNvPr id="65" name="Freeform 6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p:sp>
          <p:nvSpPr>
            <p:cNvPr id="66" name="TextBox 66"/>
            <p:cNvSpPr txBox="1"/>
            <p:nvPr/>
          </p:nvSpPr>
          <p:spPr>
            <a:xfrm>
              <a:off x="12612041" y="21430237"/>
              <a:ext cx="946295" cy="812723"/>
            </a:xfrm>
            <a:prstGeom prst="rect">
              <a:avLst/>
            </a:prstGeom>
          </p:spPr>
          <p:txBody>
            <a:bodyPr lIns="0" tIns="0" rIns="0" bIns="0" rtlCol="0" anchor="t">
              <a:spAutoFit/>
            </a:bodyPr>
            <a:lstStyle/>
            <a:p>
              <a:pPr marL="0" lvl="0" indent="0" algn="ctr">
                <a:lnSpc>
                  <a:spcPts val="6500"/>
                </a:lnSpc>
                <a:spcBef>
                  <a:spcPct val="0"/>
                </a:spcBef>
              </a:pPr>
              <a:r>
                <a:rPr lang="en-US" sz="5000" b="1" spc="-150" dirty="0">
                  <a:solidFill>
                    <a:srgbClr val="FF8686"/>
                  </a:solidFill>
                  <a:latin typeface="Space Mono" panose="02000509040000020004" charset="0"/>
                </a:rPr>
                <a:t>03</a:t>
              </a:r>
            </a:p>
          </p:txBody>
        </p:sp>
        <p:sp>
          <p:nvSpPr>
            <p:cNvPr id="67" name="TextBox 67"/>
            <p:cNvSpPr txBox="1"/>
            <p:nvPr/>
          </p:nvSpPr>
          <p:spPr>
            <a:xfrm>
              <a:off x="14471125" y="21432142"/>
              <a:ext cx="5799521" cy="812723"/>
            </a:xfrm>
            <a:prstGeom prst="rect">
              <a:avLst/>
            </a:prstGeom>
          </p:spPr>
          <p:txBody>
            <a:bodyPr lIns="0" tIns="0" rIns="0" bIns="0" rtlCol="0" anchor="t">
              <a:spAutoFit/>
            </a:bodyPr>
            <a:lstStyle/>
            <a:p>
              <a:pPr marL="0" lvl="0" indent="0">
                <a:lnSpc>
                  <a:spcPts val="6500"/>
                </a:lnSpc>
                <a:spcBef>
                  <a:spcPct val="0"/>
                </a:spcBef>
              </a:pPr>
              <a:r>
                <a:rPr lang="en-US" sz="5000" b="1" spc="-150">
                  <a:solidFill>
                    <a:srgbClr val="FF8686"/>
                  </a:solidFill>
                  <a:latin typeface="Space Mono" panose="02000509040000020004" charset="0"/>
                </a:rPr>
                <a:t>Measures</a:t>
              </a:r>
            </a:p>
          </p:txBody>
        </p:sp>
        <p:sp>
          <p:nvSpPr>
            <p:cNvPr id="68" name="TextBox 68"/>
            <p:cNvSpPr txBox="1"/>
            <p:nvPr/>
          </p:nvSpPr>
          <p:spPr>
            <a:xfrm>
              <a:off x="12328903" y="23173271"/>
              <a:ext cx="8224876" cy="7284879"/>
            </a:xfrm>
            <a:prstGeom prst="rect">
              <a:avLst/>
            </a:prstGeom>
          </p:spPr>
          <p:txBody>
            <a:bodyPr lIns="0" tIns="0" rIns="0" bIns="0" rtlCol="0" anchor="t">
              <a:spAutoFit/>
            </a:bodyPr>
            <a:lstStyle/>
            <a:p>
              <a:pPr>
                <a:lnSpc>
                  <a:spcPts val="3640"/>
                </a:lnSpc>
              </a:pPr>
              <a:r>
                <a:rPr lang="en-US" sz="2600" dirty="0">
                  <a:solidFill>
                    <a:srgbClr val="000000"/>
                  </a:solidFill>
                  <a:latin typeface="Barlow SemiBold" panose="020B0604020202020204" pitchFamily="2" charset="0"/>
                </a:rPr>
                <a:t>Positive and Negative Affect Schedule--Modified PANAS </a:t>
              </a:r>
              <a:r>
                <a:rPr lang="en-US" sz="2600" dirty="0">
                  <a:solidFill>
                    <a:srgbClr val="000000"/>
                  </a:solidFill>
                  <a:latin typeface="Barlow Medium Italics"/>
                </a:rPr>
                <a:t>(Hepler &amp; </a:t>
              </a:r>
              <a:r>
                <a:rPr lang="en-US" sz="2600" dirty="0" err="1">
                  <a:solidFill>
                    <a:srgbClr val="000000"/>
                  </a:solidFill>
                  <a:latin typeface="Barlow Medium Italics"/>
                </a:rPr>
                <a:t>Albarracín</a:t>
              </a:r>
              <a:r>
                <a:rPr lang="en-US" sz="2600" dirty="0">
                  <a:solidFill>
                    <a:srgbClr val="000000"/>
                  </a:solidFill>
                  <a:latin typeface="Barlow Medium Italics"/>
                </a:rPr>
                <a:t> 2013) - </a:t>
              </a:r>
              <a:r>
                <a:rPr lang="en-US" sz="2600" dirty="0">
                  <a:solidFill>
                    <a:srgbClr val="000000"/>
                  </a:solidFill>
                  <a:latin typeface="Barlow Medium"/>
                </a:rPr>
                <a:t>Positive and Negative emotions were measured on a 40-item, 5 point Likert scale ranging from Strongly Disagree (1) to Strongly Agree (5) </a:t>
              </a:r>
            </a:p>
            <a:p>
              <a:pPr>
                <a:lnSpc>
                  <a:spcPts val="3640"/>
                </a:lnSpc>
              </a:pPr>
              <a:endParaRPr lang="en-US" sz="2600" dirty="0">
                <a:solidFill>
                  <a:srgbClr val="000000"/>
                </a:solidFill>
                <a:latin typeface="Barlow Medium"/>
              </a:endParaRPr>
            </a:p>
            <a:p>
              <a:pPr>
                <a:lnSpc>
                  <a:spcPts val="3640"/>
                </a:lnSpc>
              </a:pPr>
              <a:r>
                <a:rPr lang="en-US" sz="2600" dirty="0">
                  <a:solidFill>
                    <a:srgbClr val="000000"/>
                  </a:solidFill>
                  <a:latin typeface="Barlow SemiBold" panose="020B0604020202020204" pitchFamily="2" charset="0"/>
                </a:rPr>
                <a:t>Rumination–Reflection Questionnaire </a:t>
              </a:r>
              <a:r>
                <a:rPr lang="en-US" sz="2600" dirty="0">
                  <a:solidFill>
                    <a:srgbClr val="000000"/>
                  </a:solidFill>
                  <a:latin typeface="Barlow Medium Italics"/>
                </a:rPr>
                <a:t>(</a:t>
              </a:r>
              <a:r>
                <a:rPr lang="en-US" sz="2600" dirty="0" err="1">
                  <a:solidFill>
                    <a:srgbClr val="000000"/>
                  </a:solidFill>
                  <a:latin typeface="Barlow Medium Italics"/>
                </a:rPr>
                <a:t>Trapnell</a:t>
              </a:r>
              <a:r>
                <a:rPr lang="en-US" sz="2600" dirty="0">
                  <a:solidFill>
                    <a:srgbClr val="000000"/>
                  </a:solidFill>
                  <a:latin typeface="Barlow Medium Italics"/>
                </a:rPr>
                <a:t> &amp; Campbell 1999)</a:t>
              </a:r>
              <a:r>
                <a:rPr lang="en-US" sz="2600" dirty="0">
                  <a:solidFill>
                    <a:srgbClr val="000000"/>
                  </a:solidFill>
                  <a:latin typeface="Barlow Medium"/>
                </a:rPr>
                <a:t>  - Whether an individual was a ruminator or non-ruminator was measured on a 24-item, 5 point Likert scale ranging from Strongly Disagree (1) to Strongly Agree (5)</a:t>
              </a:r>
            </a:p>
            <a:p>
              <a:pPr>
                <a:lnSpc>
                  <a:spcPts val="3640"/>
                </a:lnSpc>
              </a:pPr>
              <a:endParaRPr lang="en-US" sz="2600" dirty="0">
                <a:solidFill>
                  <a:srgbClr val="000000"/>
                </a:solidFill>
                <a:latin typeface="Barlow Medium"/>
              </a:endParaRPr>
            </a:p>
            <a:p>
              <a:pPr marL="0" lvl="0" indent="0">
                <a:lnSpc>
                  <a:spcPts val="3639"/>
                </a:lnSpc>
                <a:spcBef>
                  <a:spcPct val="0"/>
                </a:spcBef>
              </a:pPr>
              <a:r>
                <a:rPr lang="en-US" sz="2600" dirty="0">
                  <a:solidFill>
                    <a:srgbClr val="000000"/>
                  </a:solidFill>
                  <a:latin typeface="Barlow SemiBold" panose="020B0604020202020204" pitchFamily="2" charset="0"/>
                </a:rPr>
                <a:t>Like Sad Music Scale </a:t>
              </a:r>
              <a:r>
                <a:rPr lang="en-US" sz="2599" dirty="0">
                  <a:solidFill>
                    <a:srgbClr val="000000"/>
                  </a:solidFill>
                  <a:latin typeface="Barlow Medium Italics"/>
                </a:rPr>
                <a:t>(Garrido, &amp; Schubert 2013)</a:t>
              </a:r>
              <a:r>
                <a:rPr lang="en-US" sz="2599" dirty="0">
                  <a:solidFill>
                    <a:srgbClr val="000000"/>
                  </a:solidFill>
                  <a:latin typeface="Barlow Medium"/>
                </a:rPr>
                <a:t> - Enjoyment of listening to sad music was measured on a 11-item, 5 point Likert scale ranging from Strongly Disagree (1) to Strongly Agree (5)</a:t>
              </a:r>
            </a:p>
          </p:txBody>
        </p:sp>
        <p:grpSp>
          <p:nvGrpSpPr>
            <p:cNvPr id="85" name="Group 85"/>
            <p:cNvGrpSpPr>
              <a:grpSpLocks noChangeAspect="1"/>
            </p:cNvGrpSpPr>
            <p:nvPr/>
          </p:nvGrpSpPr>
          <p:grpSpPr>
            <a:xfrm>
              <a:off x="23361508" y="2050657"/>
              <a:ext cx="1512570" cy="1512570"/>
              <a:chOff x="0" y="0"/>
              <a:chExt cx="6355080" cy="6355080"/>
            </a:xfrm>
          </p:grpSpPr>
          <p:sp>
            <p:nvSpPr>
              <p:cNvPr id="86" name="Freeform 8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p:sp>
          <p:nvSpPr>
            <p:cNvPr id="87" name="TextBox 87"/>
            <p:cNvSpPr txBox="1"/>
            <p:nvPr/>
          </p:nvSpPr>
          <p:spPr>
            <a:xfrm>
              <a:off x="23644646" y="2384349"/>
              <a:ext cx="946295" cy="812723"/>
            </a:xfrm>
            <a:prstGeom prst="rect">
              <a:avLst/>
            </a:prstGeom>
          </p:spPr>
          <p:txBody>
            <a:bodyPr lIns="0" tIns="0" rIns="0" bIns="0" rtlCol="0" anchor="t">
              <a:spAutoFit/>
            </a:bodyPr>
            <a:lstStyle/>
            <a:p>
              <a:pPr marL="0" lvl="0" indent="0" algn="ctr">
                <a:lnSpc>
                  <a:spcPts val="6500"/>
                </a:lnSpc>
                <a:spcBef>
                  <a:spcPct val="0"/>
                </a:spcBef>
              </a:pPr>
              <a:r>
                <a:rPr lang="en-US" sz="5000" b="1" spc="-150">
                  <a:solidFill>
                    <a:srgbClr val="FF8686"/>
                  </a:solidFill>
                  <a:latin typeface="Space Mono" panose="020B0604020202020204" charset="0"/>
                </a:rPr>
                <a:t>04</a:t>
              </a:r>
            </a:p>
          </p:txBody>
        </p:sp>
        <p:sp>
          <p:nvSpPr>
            <p:cNvPr id="88" name="TextBox 88"/>
            <p:cNvSpPr txBox="1"/>
            <p:nvPr/>
          </p:nvSpPr>
          <p:spPr>
            <a:xfrm>
              <a:off x="25439823" y="2248349"/>
              <a:ext cx="16505019" cy="812723"/>
            </a:xfrm>
            <a:prstGeom prst="rect">
              <a:avLst/>
            </a:prstGeom>
          </p:spPr>
          <p:txBody>
            <a:bodyPr lIns="0" tIns="0" rIns="0" bIns="0" rtlCol="0" anchor="t">
              <a:spAutoFit/>
            </a:bodyPr>
            <a:lstStyle/>
            <a:p>
              <a:pPr marL="0" lvl="0" indent="0">
                <a:lnSpc>
                  <a:spcPts val="6500"/>
                </a:lnSpc>
                <a:spcBef>
                  <a:spcPct val="0"/>
                </a:spcBef>
              </a:pPr>
              <a:r>
                <a:rPr lang="en-US" sz="5000" b="1" spc="-150">
                  <a:solidFill>
                    <a:srgbClr val="FF8686"/>
                  </a:solidFill>
                  <a:latin typeface="Space Mono" panose="020B0604020202020204" charset="0"/>
                </a:rPr>
                <a:t>Hypotheses</a:t>
              </a:r>
            </a:p>
          </p:txBody>
        </p:sp>
        <p:sp>
          <p:nvSpPr>
            <p:cNvPr id="89" name="TextBox 89"/>
            <p:cNvSpPr txBox="1"/>
            <p:nvPr/>
          </p:nvSpPr>
          <p:spPr>
            <a:xfrm>
              <a:off x="25439823" y="3527508"/>
              <a:ext cx="16505019" cy="884079"/>
            </a:xfrm>
            <a:prstGeom prst="rect">
              <a:avLst/>
            </a:prstGeom>
          </p:spPr>
          <p:txBody>
            <a:bodyPr lIns="0" tIns="0" rIns="0" bIns="0" rtlCol="0" anchor="t">
              <a:spAutoFit/>
            </a:bodyPr>
            <a:lstStyle/>
            <a:p>
              <a:pPr marL="561341" lvl="1" indent="-280670">
                <a:lnSpc>
                  <a:spcPts val="3640"/>
                </a:lnSpc>
                <a:buFont typeface="Arial"/>
                <a:buChar char="•"/>
              </a:pPr>
              <a:r>
                <a:rPr lang="en-US" sz="2600" dirty="0">
                  <a:solidFill>
                    <a:srgbClr val="000000"/>
                  </a:solidFill>
                  <a:latin typeface="Barlow Medium"/>
                </a:rPr>
                <a:t> I hypothesize that sad music will have a more negative impact on ruminators compared to non-ruminators. </a:t>
              </a:r>
            </a:p>
            <a:p>
              <a:pPr marL="561340" lvl="1" indent="-280670">
                <a:lnSpc>
                  <a:spcPts val="3640"/>
                </a:lnSpc>
                <a:buFont typeface="Arial"/>
                <a:buChar char="•"/>
              </a:pPr>
              <a:r>
                <a:rPr lang="en-US" sz="2600" dirty="0">
                  <a:solidFill>
                    <a:srgbClr val="000000"/>
                  </a:solidFill>
                  <a:latin typeface="Barlow Medium"/>
                </a:rPr>
                <a:t>I hypothesize that people who enjoy listening to sad music more experience more benefit.</a:t>
              </a:r>
            </a:p>
          </p:txBody>
        </p:sp>
        <p:pic>
          <p:nvPicPr>
            <p:cNvPr id="90" name="Picture 90"/>
            <p:cNvPicPr>
              <a:picLocks noChangeAspect="1"/>
            </p:cNvPicPr>
            <p:nvPr/>
          </p:nvPicPr>
          <p:blipFill>
            <a:blip r:embed="rId2">
              <a:alphaModFix amt="2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5045" y="22936159"/>
              <a:ext cx="10367903" cy="8488721"/>
            </a:xfrm>
            <a:prstGeom prst="rect">
              <a:avLst/>
            </a:prstGeom>
          </p:spPr>
        </p:pic>
        <p:sp>
          <p:nvSpPr>
            <p:cNvPr id="92" name="TextBox 92"/>
            <p:cNvSpPr txBox="1"/>
            <p:nvPr/>
          </p:nvSpPr>
          <p:spPr>
            <a:xfrm>
              <a:off x="1368009" y="9104960"/>
              <a:ext cx="7002617" cy="485775"/>
            </a:xfrm>
            <a:prstGeom prst="rect">
              <a:avLst/>
            </a:prstGeom>
          </p:spPr>
          <p:txBody>
            <a:bodyPr lIns="0" tIns="0" rIns="0" bIns="0" rtlCol="0" anchor="t">
              <a:spAutoFit/>
            </a:bodyPr>
            <a:lstStyle/>
            <a:p>
              <a:pPr marL="0" lvl="0" indent="0">
                <a:lnSpc>
                  <a:spcPts val="3900"/>
                </a:lnSpc>
                <a:spcBef>
                  <a:spcPct val="0"/>
                </a:spcBef>
              </a:pPr>
              <a:r>
                <a:rPr lang="en-US" sz="3000" b="1" u="none" spc="-90">
                  <a:solidFill>
                    <a:srgbClr val="FFFFFF"/>
                  </a:solidFill>
                  <a:latin typeface="Space Mono" panose="02000509040000020004" charset="0"/>
                </a:rPr>
                <a:t>Authors</a:t>
              </a:r>
            </a:p>
          </p:txBody>
        </p:sp>
        <p:sp>
          <p:nvSpPr>
            <p:cNvPr id="93" name="TextBox 93"/>
            <p:cNvSpPr txBox="1"/>
            <p:nvPr/>
          </p:nvSpPr>
          <p:spPr>
            <a:xfrm>
              <a:off x="1368009" y="9783616"/>
              <a:ext cx="7002617" cy="1102519"/>
            </a:xfrm>
            <a:prstGeom prst="rect">
              <a:avLst/>
            </a:prstGeom>
          </p:spPr>
          <p:txBody>
            <a:bodyPr lIns="0" tIns="0" rIns="0" bIns="0" rtlCol="0" anchor="t">
              <a:spAutoFit/>
            </a:bodyPr>
            <a:lstStyle/>
            <a:p>
              <a:pPr marL="0" lvl="0" indent="0">
                <a:lnSpc>
                  <a:spcPts val="2939"/>
                </a:lnSpc>
                <a:spcBef>
                  <a:spcPct val="0"/>
                </a:spcBef>
              </a:pPr>
              <a:r>
                <a:rPr lang="en-US" sz="2099" u="none" dirty="0">
                  <a:solidFill>
                    <a:srgbClr val="FFFFFF"/>
                  </a:solidFill>
                  <a:latin typeface="Barlow Medium"/>
                </a:rPr>
                <a:t>Be proud of your work! Add the names of the people involved in this study. Don't forget to include titles and honorifics. We're proud of those too.</a:t>
              </a:r>
            </a:p>
          </p:txBody>
        </p:sp>
        <p:sp>
          <p:nvSpPr>
            <p:cNvPr id="94" name="TextBox 94"/>
            <p:cNvSpPr txBox="1"/>
            <p:nvPr/>
          </p:nvSpPr>
          <p:spPr>
            <a:xfrm>
              <a:off x="1368009" y="11392924"/>
              <a:ext cx="7002617" cy="485775"/>
            </a:xfrm>
            <a:prstGeom prst="rect">
              <a:avLst/>
            </a:prstGeom>
          </p:spPr>
          <p:txBody>
            <a:bodyPr lIns="0" tIns="0" rIns="0" bIns="0" rtlCol="0" anchor="t">
              <a:spAutoFit/>
            </a:bodyPr>
            <a:lstStyle/>
            <a:p>
              <a:pPr marL="0" lvl="0" indent="0">
                <a:lnSpc>
                  <a:spcPts val="3900"/>
                </a:lnSpc>
                <a:spcBef>
                  <a:spcPct val="0"/>
                </a:spcBef>
              </a:pPr>
              <a:r>
                <a:rPr lang="en-US" sz="3000" b="1" spc="-89" dirty="0">
                  <a:solidFill>
                    <a:srgbClr val="FFFFFF"/>
                  </a:solidFill>
                  <a:latin typeface="Space Mono" panose="02000509040000020004" charset="0"/>
                </a:rPr>
                <a:t>Affiliations</a:t>
              </a:r>
            </a:p>
          </p:txBody>
        </p:sp>
        <p:sp>
          <p:nvSpPr>
            <p:cNvPr id="95" name="TextBox 95"/>
            <p:cNvSpPr txBox="1"/>
            <p:nvPr/>
          </p:nvSpPr>
          <p:spPr>
            <a:xfrm>
              <a:off x="1368009" y="12048002"/>
              <a:ext cx="7002617" cy="1102519"/>
            </a:xfrm>
            <a:prstGeom prst="rect">
              <a:avLst/>
            </a:prstGeom>
          </p:spPr>
          <p:txBody>
            <a:bodyPr lIns="0" tIns="0" rIns="0" bIns="0" rtlCol="0" anchor="t">
              <a:spAutoFit/>
            </a:bodyPr>
            <a:lstStyle/>
            <a:p>
              <a:pPr marL="0" lvl="0" indent="0">
                <a:lnSpc>
                  <a:spcPts val="2939"/>
                </a:lnSpc>
                <a:spcBef>
                  <a:spcPct val="0"/>
                </a:spcBef>
              </a:pPr>
              <a:r>
                <a:rPr lang="en-US" sz="2099" dirty="0">
                  <a:solidFill>
                    <a:srgbClr val="FFFFFF"/>
                  </a:solidFill>
                  <a:latin typeface="Barlow Medium"/>
                </a:rPr>
                <a:t>We're also proud of the institutions that we are with and support our research. Let's let them know by adding their names and logos here.</a:t>
              </a:r>
            </a:p>
          </p:txBody>
        </p:sp>
        <p:sp>
          <p:nvSpPr>
            <p:cNvPr id="96" name="TextBox 96"/>
            <p:cNvSpPr txBox="1"/>
            <p:nvPr/>
          </p:nvSpPr>
          <p:spPr>
            <a:xfrm>
              <a:off x="1368009" y="2050657"/>
              <a:ext cx="8628483" cy="5786777"/>
            </a:xfrm>
            <a:prstGeom prst="rect">
              <a:avLst/>
            </a:prstGeom>
          </p:spPr>
          <p:txBody>
            <a:bodyPr lIns="0" tIns="0" rIns="0" bIns="0" rtlCol="0" anchor="t">
              <a:spAutoFit/>
            </a:bodyPr>
            <a:lstStyle/>
            <a:p>
              <a:pPr>
                <a:lnSpc>
                  <a:spcPts val="11280"/>
                </a:lnSpc>
              </a:pPr>
              <a:r>
                <a:rPr lang="en-US" sz="9400" b="1" spc="-282" dirty="0">
                  <a:solidFill>
                    <a:srgbClr val="FAFAFA"/>
                  </a:solidFill>
                  <a:latin typeface="Space Mono" panose="020B0604020202020204" charset="0"/>
                </a:rPr>
                <a:t>The Effects and Benefits of Music on Mood</a:t>
              </a:r>
            </a:p>
          </p:txBody>
        </p:sp>
        <p:sp>
          <p:nvSpPr>
            <p:cNvPr id="97" name="TextBox 97"/>
            <p:cNvSpPr txBox="1"/>
            <p:nvPr/>
          </p:nvSpPr>
          <p:spPr>
            <a:xfrm>
              <a:off x="12328903" y="3871509"/>
              <a:ext cx="8224876" cy="7296785"/>
            </a:xfrm>
            <a:prstGeom prst="rect">
              <a:avLst/>
            </a:prstGeom>
          </p:spPr>
          <p:txBody>
            <a:bodyPr lIns="0" tIns="0" rIns="0" bIns="0" rtlCol="0" anchor="t">
              <a:spAutoFit/>
            </a:bodyPr>
            <a:lstStyle/>
            <a:p>
              <a:pPr marL="0" lvl="0" indent="0">
                <a:lnSpc>
                  <a:spcPts val="3639"/>
                </a:lnSpc>
                <a:spcBef>
                  <a:spcPct val="0"/>
                </a:spcBef>
              </a:pPr>
              <a:r>
                <a:rPr lang="en-US" sz="2599" dirty="0">
                  <a:solidFill>
                    <a:srgbClr val="000000"/>
                  </a:solidFill>
                  <a:latin typeface="Barlow Medium"/>
                </a:rPr>
                <a:t>Studies analyzing motivations for listening to sad music typically report claims by listeners that an improved mood is amongst the primary reasons for listening to sad music (</a:t>
              </a:r>
              <a:r>
                <a:rPr lang="en-US" sz="2599" dirty="0" err="1">
                  <a:solidFill>
                    <a:srgbClr val="000000"/>
                  </a:solidFill>
                  <a:latin typeface="Barlow Medium"/>
                </a:rPr>
                <a:t>Saarikallio</a:t>
              </a:r>
              <a:r>
                <a:rPr lang="en-US" sz="2599" dirty="0">
                  <a:solidFill>
                    <a:srgbClr val="000000"/>
                  </a:solidFill>
                  <a:latin typeface="Barlow Medium"/>
                </a:rPr>
                <a:t>, 2008; </a:t>
              </a:r>
              <a:r>
                <a:rPr lang="en-US" sz="2599" dirty="0" err="1">
                  <a:solidFill>
                    <a:srgbClr val="000000"/>
                  </a:solidFill>
                  <a:latin typeface="Barlow Medium"/>
                </a:rPr>
                <a:t>Saarikallio</a:t>
              </a:r>
              <a:r>
                <a:rPr lang="en-US" sz="2599" dirty="0">
                  <a:solidFill>
                    <a:srgbClr val="000000"/>
                  </a:solidFill>
                  <a:latin typeface="Barlow Medium"/>
                </a:rPr>
                <a:t> &amp; </a:t>
              </a:r>
              <a:r>
                <a:rPr lang="en-US" sz="2599" dirty="0" err="1">
                  <a:solidFill>
                    <a:srgbClr val="000000"/>
                  </a:solidFill>
                  <a:latin typeface="Barlow Medium"/>
                </a:rPr>
                <a:t>Erkkilä</a:t>
              </a:r>
              <a:r>
                <a:rPr lang="en-US" sz="2599" dirty="0">
                  <a:solidFill>
                    <a:srgbClr val="000000"/>
                  </a:solidFill>
                  <a:latin typeface="Barlow Medium"/>
                </a:rPr>
                <a:t>, 2007; Van den Tol &amp; Edwards, 2011). The effects or benefits of listening to sad music may not produce the same positive outcome for individuals that are considered emotionally stable compared to those suffering from depression or unhealthy thinking patterns such as ruminators. However, </a:t>
              </a:r>
              <a:r>
                <a:rPr lang="en-US" sz="2599" dirty="0" err="1">
                  <a:solidFill>
                    <a:srgbClr val="000000"/>
                  </a:solidFill>
                  <a:latin typeface="Barlow Medium"/>
                </a:rPr>
                <a:t>Papageorgiou</a:t>
              </a:r>
              <a:r>
                <a:rPr lang="en-US" sz="2599" dirty="0">
                  <a:solidFill>
                    <a:srgbClr val="000000"/>
                  </a:solidFill>
                  <a:latin typeface="Barlow Medium"/>
                </a:rPr>
                <a:t> and Wells (2001) found that despite the negative consequences of rumination, participants in their study believed that such behavior helped them to better understand past mistakes. This study will assess whether sad music has a negative impact on participant’s mood after listening to a song they believe is sad.</a:t>
              </a:r>
            </a:p>
          </p:txBody>
        </p:sp>
        <p:sp>
          <p:nvSpPr>
            <p:cNvPr id="98" name="TextBox 98"/>
            <p:cNvSpPr txBox="1"/>
            <p:nvPr/>
          </p:nvSpPr>
          <p:spPr>
            <a:xfrm>
              <a:off x="25368171" y="13994150"/>
              <a:ext cx="7267076" cy="349250"/>
            </a:xfrm>
            <a:prstGeom prst="rect">
              <a:avLst/>
            </a:prstGeom>
          </p:spPr>
          <p:txBody>
            <a:bodyPr lIns="0" tIns="0" rIns="0" bIns="0" rtlCol="0" anchor="t">
              <a:spAutoFit/>
            </a:bodyPr>
            <a:lstStyle/>
            <a:p>
              <a:pPr marL="0" lvl="0" indent="0" algn="ctr">
                <a:lnSpc>
                  <a:spcPts val="2799"/>
                </a:lnSpc>
                <a:spcBef>
                  <a:spcPct val="0"/>
                </a:spcBef>
              </a:pPr>
              <a:r>
                <a:rPr lang="en-US" sz="1999">
                  <a:solidFill>
                    <a:srgbClr val="FF8686"/>
                  </a:solidFill>
                  <a:latin typeface="Barlow Medium Bold Italics"/>
                </a:rPr>
                <a:t>Figure 1: Means of Positive Terms Pre Music and Post Music</a:t>
              </a:r>
            </a:p>
          </p:txBody>
        </p:sp>
        <p:sp>
          <p:nvSpPr>
            <p:cNvPr id="99" name="TextBox 99"/>
            <p:cNvSpPr txBox="1"/>
            <p:nvPr/>
          </p:nvSpPr>
          <p:spPr>
            <a:xfrm>
              <a:off x="12360724" y="15028522"/>
              <a:ext cx="8224876" cy="2724785"/>
            </a:xfrm>
            <a:prstGeom prst="rect">
              <a:avLst/>
            </a:prstGeom>
          </p:spPr>
          <p:txBody>
            <a:bodyPr lIns="0" tIns="0" rIns="0" bIns="0" rtlCol="0" anchor="t">
              <a:spAutoFit/>
            </a:bodyPr>
            <a:lstStyle/>
            <a:p>
              <a:pPr marL="0" lvl="0" indent="0">
                <a:lnSpc>
                  <a:spcPts val="3639"/>
                </a:lnSpc>
                <a:spcBef>
                  <a:spcPct val="0"/>
                </a:spcBef>
              </a:pPr>
              <a:r>
                <a:rPr lang="en-US" sz="2599" dirty="0">
                  <a:solidFill>
                    <a:srgbClr val="000000"/>
                  </a:solidFill>
                  <a:latin typeface="Barlow Medium"/>
                </a:rPr>
                <a:t>This study utilized a sample of 50 </a:t>
              </a:r>
              <a:r>
                <a:rPr lang="en-US" sz="2599" dirty="0" err="1">
                  <a:solidFill>
                    <a:srgbClr val="000000"/>
                  </a:solidFill>
                  <a:latin typeface="Barlow Medium"/>
                </a:rPr>
                <a:t>tudents</a:t>
              </a:r>
              <a:r>
                <a:rPr lang="en-US" sz="2599" dirty="0">
                  <a:solidFill>
                    <a:srgbClr val="000000"/>
                  </a:solidFill>
                  <a:latin typeface="Barlow Medium"/>
                </a:rPr>
                <a:t> recruited from Dominican University of California and other universities ranging from grades freshmen through seniors. Eligibility for this study includes having access to the internet and knowledge of music that is considered sad or can generate negative emotions. </a:t>
              </a:r>
            </a:p>
          </p:txBody>
        </p:sp>
        <p:sp>
          <p:nvSpPr>
            <p:cNvPr id="100" name="TextBox 100"/>
            <p:cNvSpPr txBox="1"/>
            <p:nvPr/>
          </p:nvSpPr>
          <p:spPr>
            <a:xfrm>
              <a:off x="12328903" y="18130194"/>
              <a:ext cx="946295" cy="812800"/>
            </a:xfrm>
            <a:prstGeom prst="rect">
              <a:avLst/>
            </a:prstGeom>
          </p:spPr>
          <p:txBody>
            <a:bodyPr lIns="0" tIns="0" rIns="0" bIns="0" rtlCol="0" anchor="t">
              <a:spAutoFit/>
            </a:bodyPr>
            <a:lstStyle/>
            <a:p>
              <a:pPr marL="0" lvl="0" indent="0" algn="ctr">
                <a:lnSpc>
                  <a:spcPts val="6500"/>
                </a:lnSpc>
                <a:spcBef>
                  <a:spcPct val="0"/>
                </a:spcBef>
              </a:pPr>
              <a:r>
                <a:rPr lang="en-US" sz="5000" b="1" spc="-150">
                  <a:solidFill>
                    <a:srgbClr val="FF8686"/>
                  </a:solidFill>
                  <a:latin typeface="Space Mono" panose="02000509040000020004" charset="0"/>
                </a:rPr>
                <a:t>35</a:t>
              </a:r>
            </a:p>
          </p:txBody>
        </p:sp>
        <p:sp>
          <p:nvSpPr>
            <p:cNvPr id="101" name="TextBox 101"/>
            <p:cNvSpPr txBox="1"/>
            <p:nvPr/>
          </p:nvSpPr>
          <p:spPr>
            <a:xfrm>
              <a:off x="16318005" y="18187344"/>
              <a:ext cx="946295" cy="812800"/>
            </a:xfrm>
            <a:prstGeom prst="rect">
              <a:avLst/>
            </a:prstGeom>
          </p:spPr>
          <p:txBody>
            <a:bodyPr lIns="0" tIns="0" rIns="0" bIns="0" rtlCol="0" anchor="t">
              <a:spAutoFit/>
            </a:bodyPr>
            <a:lstStyle/>
            <a:p>
              <a:pPr marL="0" lvl="0" indent="0" algn="ctr">
                <a:lnSpc>
                  <a:spcPts val="6500"/>
                </a:lnSpc>
                <a:spcBef>
                  <a:spcPct val="0"/>
                </a:spcBef>
              </a:pPr>
              <a:r>
                <a:rPr lang="en-US" sz="5000" b="1" spc="-150">
                  <a:solidFill>
                    <a:srgbClr val="FF8686"/>
                  </a:solidFill>
                  <a:latin typeface="Space Mono" panose="02000509040000020004" charset="0"/>
                </a:rPr>
                <a:t>15</a:t>
              </a:r>
            </a:p>
          </p:txBody>
        </p:sp>
        <p:sp>
          <p:nvSpPr>
            <p:cNvPr id="102" name="TextBox 102"/>
            <p:cNvSpPr txBox="1"/>
            <p:nvPr/>
          </p:nvSpPr>
          <p:spPr>
            <a:xfrm>
              <a:off x="34292597" y="13994150"/>
              <a:ext cx="7267076" cy="349250"/>
            </a:xfrm>
            <a:prstGeom prst="rect">
              <a:avLst/>
            </a:prstGeom>
          </p:spPr>
          <p:txBody>
            <a:bodyPr lIns="0" tIns="0" rIns="0" bIns="0" rtlCol="0" anchor="t">
              <a:spAutoFit/>
            </a:bodyPr>
            <a:lstStyle/>
            <a:p>
              <a:pPr marL="0" lvl="0" indent="0" algn="ctr">
                <a:lnSpc>
                  <a:spcPts val="2799"/>
                </a:lnSpc>
                <a:spcBef>
                  <a:spcPct val="0"/>
                </a:spcBef>
              </a:pPr>
              <a:r>
                <a:rPr lang="en-US" sz="1999">
                  <a:solidFill>
                    <a:srgbClr val="FF8686"/>
                  </a:solidFill>
                  <a:latin typeface="Barlow Medium Bold Italics"/>
                </a:rPr>
                <a:t>Means of Negative Terms Pre Music and Post Music</a:t>
              </a:r>
            </a:p>
          </p:txBody>
        </p:sp>
        <p:graphicFrame>
          <p:nvGraphicFramePr>
            <p:cNvPr id="106" name="Chart 105">
              <a:extLst>
                <a:ext uri="{FF2B5EF4-FFF2-40B4-BE49-F238E27FC236}">
                  <a16:creationId xmlns:a16="http://schemas.microsoft.com/office/drawing/2014/main" id="{9CFA853D-578D-53B0-AEC8-5EE3D9C24AEB}"/>
                </a:ext>
              </a:extLst>
            </p:cNvPr>
            <p:cNvGraphicFramePr/>
            <p:nvPr>
              <p:extLst>
                <p:ext uri="{D42A27DB-BD31-4B8C-83A1-F6EECF244321}">
                  <p14:modId xmlns:p14="http://schemas.microsoft.com/office/powerpoint/2010/main" val="1292510605"/>
                </p:ext>
              </p:extLst>
            </p:nvPr>
          </p:nvGraphicFramePr>
          <p:xfrm>
            <a:off x="25235073" y="10363200"/>
            <a:ext cx="7382926" cy="347343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7" name="Chart 106">
              <a:extLst>
                <a:ext uri="{FF2B5EF4-FFF2-40B4-BE49-F238E27FC236}">
                  <a16:creationId xmlns:a16="http://schemas.microsoft.com/office/drawing/2014/main" id="{281B21C7-98BE-5BA8-21B5-7D718C4247E7}"/>
                </a:ext>
              </a:extLst>
            </p:cNvPr>
            <p:cNvGraphicFramePr/>
            <p:nvPr>
              <p:extLst>
                <p:ext uri="{D42A27DB-BD31-4B8C-83A1-F6EECF244321}">
                  <p14:modId xmlns:p14="http://schemas.microsoft.com/office/powerpoint/2010/main" val="2921719325"/>
                </p:ext>
              </p:extLst>
            </p:nvPr>
          </p:nvGraphicFramePr>
          <p:xfrm>
            <a:off x="34234672" y="10363200"/>
            <a:ext cx="7382926" cy="3473437"/>
          </p:xfrm>
          <a:graphic>
            <a:graphicData uri="http://schemas.openxmlformats.org/drawingml/2006/chart">
              <c:chart xmlns:c="http://schemas.openxmlformats.org/drawingml/2006/chart" xmlns:r="http://schemas.openxmlformats.org/officeDocument/2006/relationships" r:id="rId5"/>
            </a:graphicData>
          </a:graphic>
        </p:graphicFrame>
      </p:grpSp>
      <p:pic>
        <p:nvPicPr>
          <p:cNvPr id="7" name="Picture 6">
            <a:extLst>
              <a:ext uri="{FF2B5EF4-FFF2-40B4-BE49-F238E27FC236}">
                <a16:creationId xmlns:a16="http://schemas.microsoft.com/office/drawing/2014/main" id="{19C95A52-8DCA-3AAF-DC14-1040DDB72F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600" y="25553638"/>
            <a:ext cx="2058737" cy="4312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790</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Barlow Medium Italics</vt:lpstr>
      <vt:lpstr>Barlow SemiBold</vt:lpstr>
      <vt:lpstr>Barlow Medium Bold Italics</vt:lpstr>
      <vt:lpstr>Calibri</vt:lpstr>
      <vt:lpstr>Space Mono</vt:lpstr>
      <vt:lpstr>Barlow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1,4,7</dc:title>
  <cp:lastModifiedBy>HUONG NGUYEN THU</cp:lastModifiedBy>
  <cp:revision>5</cp:revision>
  <dcterms:created xsi:type="dcterms:W3CDTF">2006-08-16T00:00:00Z</dcterms:created>
  <dcterms:modified xsi:type="dcterms:W3CDTF">2023-01-27T19:08:48Z</dcterms:modified>
  <dc:identifier>DAFYZ6QS_4A</dc:identifier>
</cp:coreProperties>
</file>