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9" r:id="rId4"/>
  </p:sldMasterIdLst>
  <p:notesMasterIdLst>
    <p:notesMasterId r:id="rId6"/>
  </p:notesMasterIdLst>
  <p:handoutMasterIdLst>
    <p:handoutMasterId r:id="rId7"/>
  </p:handoutMasterIdLst>
  <p:sldIdLst>
    <p:sldId id="261"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p:scale>
          <a:sx n="19" d="100"/>
          <a:sy n="19" d="100"/>
        </p:scale>
        <p:origin x="1522" y="2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6CCEC-48FC-26E0-CC79-61FFAE8B5DA4}"/>
            </a:ext>
          </a:extLst>
        </p:cNvPr>
        <p:cNvGrpSpPr/>
        <p:nvPr/>
      </p:nvGrpSpPr>
      <p:grpSpPr>
        <a:xfrm>
          <a:off x="0" y="0"/>
          <a:ext cx="0" cy="0"/>
          <a:chOff x="0" y="0"/>
          <a:chExt cx="0" cy="0"/>
        </a:xfrm>
      </p:grpSpPr>
      <p:sp>
        <p:nvSpPr>
          <p:cNvPr id="165" name="PlaceHolder 1">
            <a:extLst>
              <a:ext uri="{FF2B5EF4-FFF2-40B4-BE49-F238E27FC236}">
                <a16:creationId xmlns:a16="http://schemas.microsoft.com/office/drawing/2014/main" id="{45E8EDA1-3EED-3F6B-D3C4-4AD16F47046A}"/>
              </a:ext>
            </a:extLst>
          </p:cNvPr>
          <p:cNvSpPr>
            <a:spLocks noGrp="1" noRot="1" noChangeAspect="1"/>
          </p:cNvSpPr>
          <p:nvPr>
            <p:ph type="sldImg"/>
          </p:nvPr>
        </p:nvSpPr>
        <p:spPr>
          <a:xfrm>
            <a:off x="1143000" y="685800"/>
            <a:ext cx="4572000" cy="3429000"/>
          </a:xfrm>
          <a:prstGeom prst="rect">
            <a:avLst/>
          </a:prstGeom>
          <a:ln w="0">
            <a:noFill/>
          </a:ln>
        </p:spPr>
      </p:sp>
      <p:sp>
        <p:nvSpPr>
          <p:cNvPr id="166" name="PlaceHolder 2">
            <a:extLst>
              <a:ext uri="{FF2B5EF4-FFF2-40B4-BE49-F238E27FC236}">
                <a16:creationId xmlns:a16="http://schemas.microsoft.com/office/drawing/2014/main" id="{4A07AC00-19B4-52C5-0343-2C9D365903C1}"/>
              </a:ext>
            </a:extLst>
          </p:cNvPr>
          <p:cNvSpPr>
            <a:spLocks noGrp="1"/>
          </p:cNvSpPr>
          <p:nvPr>
            <p:ph type="body"/>
          </p:nvPr>
        </p:nvSpPr>
        <p:spPr>
          <a:xfrm>
            <a:off x="685800" y="4343400"/>
            <a:ext cx="5485680" cy="4114080"/>
          </a:xfrm>
          <a:prstGeom prst="rect">
            <a:avLst/>
          </a:prstGeom>
          <a:noFill/>
          <a:ln w="0">
            <a:noFill/>
          </a:ln>
        </p:spPr>
        <p:txBody>
          <a:bodyPr lIns="91440" tIns="45720" rIns="91440" bIns="45720" anchor="t">
            <a:noAutofit/>
          </a:bodyPr>
          <a:lstStyle/>
          <a:p>
            <a:pPr marL="216000" indent="-216000">
              <a:buNone/>
            </a:pPr>
            <a:endParaRPr lang="es-MX" sz="1800" b="0" strike="noStrike" spc="-1" dirty="0">
              <a:solidFill>
                <a:srgbClr val="000000"/>
              </a:solidFill>
              <a:latin typeface="Arial"/>
            </a:endParaRPr>
          </a:p>
        </p:txBody>
      </p:sp>
      <p:sp>
        <p:nvSpPr>
          <p:cNvPr id="167" name="PlaceHolder 3">
            <a:extLst>
              <a:ext uri="{FF2B5EF4-FFF2-40B4-BE49-F238E27FC236}">
                <a16:creationId xmlns:a16="http://schemas.microsoft.com/office/drawing/2014/main" id="{ED0ED7AD-C3D2-A51A-CFC0-0EB26D7B30E0}"/>
              </a:ext>
            </a:extLst>
          </p:cNvPr>
          <p:cNvSpPr>
            <a:spLocks noGrp="1"/>
          </p:cNvSpPr>
          <p:nvPr>
            <p:ph type="sldNum" idx="4"/>
          </p:nvPr>
        </p:nvSpPr>
        <p:spPr>
          <a:xfrm>
            <a:off x="3884760" y="8685360"/>
            <a:ext cx="2971080" cy="45648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marL="0" marR="0" lvl="0" indent="0" algn="r" defTabSz="914400" rtl="0" eaLnBrk="1" fontAlgn="auto" latinLnBrk="0" hangingPunct="1">
              <a:lnSpc>
                <a:spcPct val="100000"/>
              </a:lnSpc>
              <a:spcBef>
                <a:spcPts val="0"/>
              </a:spcBef>
              <a:spcAft>
                <a:spcPts val="0"/>
              </a:spcAft>
              <a:buClrTx/>
              <a:buSzTx/>
              <a:buFontTx/>
              <a:buNone/>
              <a:tabLst>
                <a:tab pos="0" algn="l"/>
              </a:tabLst>
              <a:defRPr/>
            </a:pPr>
            <a:fld id="{5060EBA7-4BDA-4DFD-A437-61FDC514E77F}" type="slidenum">
              <a:rPr kumimoji="0" lang="en-US" sz="1200" b="0" i="0" u="none" strike="noStrike" kern="1200" cap="none" spc="-1" normalizeH="0" baseline="0" noProof="0">
                <a:ln>
                  <a:noFill/>
                </a:ln>
                <a:solidFill>
                  <a:srgbClr val="000000"/>
                </a:solidFill>
                <a:effectLst/>
                <a:uLnTx/>
                <a:uFillTx/>
                <a:latin typeface="Times New Roman"/>
              </a:rPr>
              <a:pPr marL="0" marR="0" lvl="0" indent="0" algn="r" defTabSz="914400" rtl="0" eaLnBrk="1" fontAlgn="auto" latinLnBrk="0" hangingPunct="1">
                <a:lnSpc>
                  <a:spcPct val="100000"/>
                </a:lnSpc>
                <a:spcBef>
                  <a:spcPts val="0"/>
                </a:spcBef>
                <a:spcAft>
                  <a:spcPts val="0"/>
                </a:spcAft>
                <a:buClrTx/>
                <a:buSzTx/>
                <a:buFontTx/>
                <a:buNone/>
                <a:tabLst>
                  <a:tab pos="0" algn="l"/>
                </a:tabLst>
                <a:defRPr/>
              </a:pPr>
              <a:t>1</a:t>
            </a:fld>
            <a:endParaRPr kumimoji="0" lang="es-MX" sz="1200" b="0" i="0" u="none" strike="noStrike" kern="1200" cap="none" spc="-1" normalizeH="0" baseline="0" noProof="0">
              <a:ln>
                <a:noFill/>
              </a:ln>
              <a:solidFill>
                <a:srgbClr val="000000"/>
              </a:solidFill>
              <a:effectLst/>
              <a:uLnTx/>
              <a:uFillTx/>
              <a:latin typeface="Times New Roman"/>
            </a:endParaRPr>
          </a:p>
        </p:txBody>
      </p:sp>
    </p:spTree>
    <p:extLst>
      <p:ext uri="{BB962C8B-B14F-4D97-AF65-F5344CB8AC3E}">
        <p14:creationId xmlns:p14="http://schemas.microsoft.com/office/powerpoint/2010/main" val="1661999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tandard 4 columns">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pPr indent="0" algn="ctr">
              <a:buNone/>
            </a:pPr>
            <a:endParaRPr lang="es-MX" sz="4400" b="0" strike="noStrike" spc="-1">
              <a:solidFill>
                <a:srgbClr val="FFFFFF"/>
              </a:solidFill>
              <a:latin typeface="Arial"/>
            </a:endParaRPr>
          </a:p>
        </p:txBody>
      </p:sp>
      <p:sp>
        <p:nvSpPr>
          <p:cNvPr id="43" name="PlaceHolder 2"/>
          <p:cNvSpPr>
            <a:spLocks noGrp="1"/>
          </p:cNvSpPr>
          <p:nvPr>
            <p:ph type="subTitle"/>
          </p:nvPr>
        </p:nvSpPr>
        <p:spPr>
          <a:xfrm>
            <a:off x="2194560" y="7702560"/>
            <a:ext cx="39501720" cy="19092240"/>
          </a:xfrm>
          <a:prstGeom prst="rect">
            <a:avLst/>
          </a:prstGeom>
          <a:noFill/>
          <a:ln w="0">
            <a:noFill/>
          </a:ln>
        </p:spPr>
        <p:txBody>
          <a:bodyPr lIns="0" tIns="0" rIns="0" bIns="0" anchor="ctr">
            <a:noAutofit/>
          </a:bodyPr>
          <a:lstStyle/>
          <a:p>
            <a:pPr indent="0" algn="ctr">
              <a:buNone/>
            </a:pPr>
            <a:endParaRPr lang="es-MX" sz="3200" b="0" strike="noStrike" spc="-1">
              <a:solidFill>
                <a:srgbClr val="FFFFFF"/>
              </a:solidFill>
              <a:latin typeface="Arial"/>
            </a:endParaRPr>
          </a:p>
        </p:txBody>
      </p:sp>
    </p:spTree>
    <p:extLst>
      <p:ext uri="{BB962C8B-B14F-4D97-AF65-F5344CB8AC3E}">
        <p14:creationId xmlns:p14="http://schemas.microsoft.com/office/powerpoint/2010/main" val="56368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3.bin"/><Relationship Id="rId12" Type="http://schemas.openxmlformats.org/officeDocument/2006/relationships/image" Target="../media/image7.wmf"/><Relationship Id="rId2" Type="http://schemas.openxmlformats.org/officeDocument/2006/relationships/theme" Target="../theme/theme4.xml"/><Relationship Id="rId16"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oleObject" Target="../embeddings/oleObject15.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14.bin"/><Relationship Id="rId14" Type="http://schemas.openxmlformats.org/officeDocument/2006/relationships/oleObject" Target="../embeddings/oleObject1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B306E">
                <a:alpha val="37000"/>
              </a:srgbClr>
            </a:gs>
            <a:gs pos="34000">
              <a:srgbClr val="DEDCFC">
                <a:alpha val="71000"/>
              </a:srgbClr>
            </a:gs>
            <a:gs pos="100000">
              <a:srgbClr val="E3E8F4"/>
            </a:gs>
          </a:gsLst>
          <a:lin ang="16200000" scaled="0"/>
          <a:tileRect/>
        </a:gradFill>
        <a:effectLst/>
      </p:bgPr>
    </p:bg>
    <p:spTree>
      <p:nvGrpSpPr>
        <p:cNvPr id="1" name=""/>
        <p:cNvGrpSpPr/>
        <p:nvPr/>
      </p:nvGrpSpPr>
      <p:grpSpPr>
        <a:xfrm>
          <a:off x="0" y="0"/>
          <a:ext cx="0" cy="0"/>
          <a:chOff x="0" y="0"/>
          <a:chExt cx="0" cy="0"/>
        </a:xfrm>
      </p:grpSpPr>
      <p:sp>
        <p:nvSpPr>
          <p:cNvPr id="23" name="Rectangle 36"/>
          <p:cNvSpPr/>
          <p:nvPr/>
        </p:nvSpPr>
        <p:spPr>
          <a:xfrm>
            <a:off x="0" y="0"/>
            <a:ext cx="43890480" cy="4799880"/>
          </a:xfrm>
          <a:prstGeom prst="rect">
            <a:avLst/>
          </a:prstGeom>
          <a:solidFill>
            <a:schemeClr val="accent5">
              <a:lumMod val="75000"/>
            </a:schemeClr>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8600" b="0" strike="noStrike" spc="-1">
              <a:solidFill>
                <a:schemeClr val="dk1"/>
              </a:solidFill>
              <a:latin typeface="Calibri"/>
            </a:endParaRPr>
          </a:p>
        </p:txBody>
      </p:sp>
      <p:sp>
        <p:nvSpPr>
          <p:cNvPr id="25" name="Rectangle 9"/>
          <p:cNvSpPr/>
          <p:nvPr/>
        </p:nvSpPr>
        <p:spPr>
          <a:xfrm>
            <a:off x="0" y="4800600"/>
            <a:ext cx="43890480" cy="45000"/>
          </a:xfrm>
          <a:prstGeom prst="rect">
            <a:avLst/>
          </a:prstGeom>
          <a:solidFill>
            <a:schemeClr val="accent5">
              <a:lumMod val="50000"/>
            </a:schemeClr>
          </a:solidFill>
          <a:ln w="152280">
            <a:solidFill>
              <a:srgbClr val="2C3F71"/>
            </a:solidFill>
            <a:miter/>
          </a:ln>
        </p:spPr>
        <p:style>
          <a:lnRef idx="0">
            <a:scrgbClr r="0" g="0" b="0"/>
          </a:lnRef>
          <a:fillRef idx="0">
            <a:scrgbClr r="0" g="0" b="0"/>
          </a:fillRef>
          <a:effectRef idx="0">
            <a:scrgbClr r="0" g="0" b="0"/>
          </a:effectRef>
          <a:fontRef idx="minor"/>
        </p:style>
        <p:txBody>
          <a:bodyPr wrap="none" lIns="90000" tIns="22680" rIns="90000" bIns="22680" anchor="ctr">
            <a:noAutofit/>
          </a:bodyPr>
          <a:lstStyle/>
          <a:p>
            <a:endParaRPr lang="en-US" sz="8600" b="0" strike="noStrike" spc="-1">
              <a:solidFill>
                <a:schemeClr val="dk1"/>
              </a:solidFill>
              <a:latin typeface="Calibri"/>
            </a:endParaRPr>
          </a:p>
        </p:txBody>
      </p:sp>
      <p:sp>
        <p:nvSpPr>
          <p:cNvPr id="2" name="Text Box 14"/>
          <p:cNvSpPr/>
          <p:nvPr/>
        </p:nvSpPr>
        <p:spPr>
          <a:xfrm>
            <a:off x="1567440" y="32315760"/>
            <a:ext cx="2513880" cy="318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4388760">
              <a:lnSpc>
                <a:spcPct val="65000"/>
              </a:lnSpc>
              <a:spcBef>
                <a:spcPts val="249"/>
              </a:spcBef>
            </a:pPr>
            <a:r>
              <a:rPr lang="en-US" sz="500" b="1" strike="noStrike" spc="-1">
                <a:solidFill>
                  <a:schemeClr val="lt1">
                    <a:lumMod val="75000"/>
                  </a:schemeClr>
                </a:solidFill>
                <a:latin typeface="Arial"/>
              </a:rPr>
              <a:t>RESEARCH POSTER PRESENTATION DESIGN © 2015</a:t>
            </a:r>
            <a:endParaRPr lang="es-MX" sz="500" b="0" strike="noStrike" spc="-1">
              <a:solidFill>
                <a:srgbClr val="FFFFFF"/>
              </a:solidFill>
              <a:latin typeface="Arial"/>
            </a:endParaRPr>
          </a:p>
          <a:p>
            <a:pPr defTabSz="4388760">
              <a:lnSpc>
                <a:spcPct val="65000"/>
              </a:lnSpc>
              <a:spcBef>
                <a:spcPts val="550"/>
              </a:spcBef>
            </a:pPr>
            <a:r>
              <a:rPr lang="en-US" sz="1100" b="1" strike="noStrike" spc="-1">
                <a:solidFill>
                  <a:schemeClr val="lt1">
                    <a:lumMod val="75000"/>
                  </a:schemeClr>
                </a:solidFill>
                <a:latin typeface="Arial"/>
              </a:rPr>
              <a:t>www.PosterPresentations.com</a:t>
            </a:r>
            <a:endParaRPr lang="es-MX" sz="1100" b="0" strike="noStrike" spc="-1">
              <a:solidFill>
                <a:srgbClr val="FFFFFF"/>
              </a:solidFill>
              <a:latin typeface="Arial"/>
            </a:endParaRPr>
          </a:p>
        </p:txBody>
      </p:sp>
      <p:sp>
        <p:nvSpPr>
          <p:cNvPr id="3" name="Rounded Rectangle 1"/>
          <p:cNvSpPr/>
          <p:nvPr/>
        </p:nvSpPr>
        <p:spPr>
          <a:xfrm>
            <a:off x="477720" y="5475240"/>
            <a:ext cx="10057680" cy="26736120"/>
          </a:xfrm>
          <a:prstGeom prst="roundRect">
            <a:avLst>
              <a:gd name="adj" fmla="val 4178"/>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4" name="Rounded Rectangle 22"/>
          <p:cNvSpPr/>
          <p:nvPr/>
        </p:nvSpPr>
        <p:spPr>
          <a:xfrm>
            <a:off x="11439360" y="5475240"/>
            <a:ext cx="10057680" cy="26736120"/>
          </a:xfrm>
          <a:prstGeom prst="roundRect">
            <a:avLst>
              <a:gd name="adj" fmla="val 4494"/>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5" name="Rounded Rectangle 23"/>
          <p:cNvSpPr/>
          <p:nvPr/>
        </p:nvSpPr>
        <p:spPr>
          <a:xfrm>
            <a:off x="22401360" y="5475240"/>
            <a:ext cx="10057680" cy="26736120"/>
          </a:xfrm>
          <a:prstGeom prst="roundRect">
            <a:avLst>
              <a:gd name="adj" fmla="val 4810"/>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6" name="Rounded Rectangle 25"/>
          <p:cNvSpPr/>
          <p:nvPr/>
        </p:nvSpPr>
        <p:spPr>
          <a:xfrm>
            <a:off x="33363000" y="5475240"/>
            <a:ext cx="10057680" cy="26736120"/>
          </a:xfrm>
          <a:prstGeom prst="roundRect">
            <a:avLst>
              <a:gd name="adj" fmla="val 3863"/>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grpSp>
        <p:nvGrpSpPr>
          <p:cNvPr id="7" name="Group 29"/>
          <p:cNvGrpSpPr/>
          <p:nvPr/>
        </p:nvGrpSpPr>
        <p:grpSpPr>
          <a:xfrm>
            <a:off x="-11225160" y="0"/>
            <a:ext cx="11018160" cy="32917680"/>
            <a:chOff x="-11225160" y="0"/>
            <a:chExt cx="11018160" cy="32917680"/>
          </a:xfrm>
        </p:grpSpPr>
        <p:sp>
          <p:nvSpPr>
            <p:cNvPr id="8" name="Rectangle 30"/>
            <p:cNvSpPr/>
            <p:nvPr/>
          </p:nvSpPr>
          <p:spPr>
            <a:xfrm>
              <a:off x="-11216160" y="0"/>
              <a:ext cx="11009160" cy="32917680"/>
            </a:xfrm>
            <a:prstGeom prst="rect">
              <a:avLst/>
            </a:prstGeom>
            <a:solidFill>
              <a:schemeClr val="dk1">
                <a:lumMod val="95000"/>
                <a:lumOff val="5000"/>
              </a:schemeClr>
            </a:solidFill>
            <a:ln w="25560">
              <a:noFill/>
            </a:ln>
          </p:spPr>
          <p:style>
            <a:lnRef idx="0">
              <a:scrgbClr r="0" g="0" b="0"/>
            </a:lnRef>
            <a:fillRef idx="0">
              <a:scrgbClr r="0" g="0" b="0"/>
            </a:fillRef>
            <a:effectRef idx="0">
              <a:scrgbClr r="0" g="0" b="0"/>
            </a:effectRef>
            <a:fontRef idx="minor"/>
          </p:style>
          <p:txBody>
            <a:bodyPr lIns="457200" tIns="457200" rIns="457200" bIns="0" anchor="t">
              <a:noAutofit/>
            </a:bodyPr>
            <a:lstStyle/>
            <a:p>
              <a:pPr algn="ctr" defTabSz="1518480">
                <a:lnSpc>
                  <a:spcPct val="100000"/>
                </a:lnSpc>
                <a:tabLst>
                  <a:tab pos="0" algn="l"/>
                </a:tabLst>
              </a:pPr>
              <a:r>
                <a:rPr lang="en-US" sz="3200" b="1" strike="noStrike" spc="-1">
                  <a:solidFill>
                    <a:srgbClr val="FF0000"/>
                  </a:solidFill>
                  <a:latin typeface="Trebuchet MS"/>
                </a:rPr>
                <a:t>(—THIS SIDEBAR DOES NOT PRINT—)</a:t>
              </a:r>
              <a:endParaRPr lang="es-MX" sz="3200" b="0" strike="noStrike" spc="-1">
                <a:solidFill>
                  <a:srgbClr val="FFFFFF"/>
                </a:solidFill>
                <a:latin typeface="Arial"/>
              </a:endParaRPr>
            </a:p>
            <a:p>
              <a:pPr algn="ctr" defTabSz="4388760">
                <a:lnSpc>
                  <a:spcPct val="100000"/>
                </a:lnSpc>
                <a:tabLst>
                  <a:tab pos="0" algn="l"/>
                </a:tabLst>
              </a:pPr>
              <a:r>
                <a:rPr lang="en-US" sz="4000" b="1" strike="noStrike" spc="596">
                  <a:solidFill>
                    <a:schemeClr val="lt1"/>
                  </a:solidFill>
                  <a:latin typeface="Trebuchet MS"/>
                </a:rPr>
                <a:t>DESIGN GUIDE</a:t>
              </a:r>
              <a:endParaRPr lang="es-MX" sz="4000" b="0" strike="noStrike" spc="-1">
                <a:solidFill>
                  <a:srgbClr val="FFFFFF"/>
                </a:solidFill>
                <a:latin typeface="Arial"/>
              </a:endParaRPr>
            </a:p>
            <a:p>
              <a:pPr algn="ctr" defTabSz="4388760">
                <a:lnSpc>
                  <a:spcPct val="100000"/>
                </a:lnSpc>
                <a:tabLst>
                  <a:tab pos="0" algn="l"/>
                </a:tabLst>
              </a:pPr>
              <a:endParaRPr lang="es-MX" sz="2800" b="0" strike="noStrike" spc="-1">
                <a:solidFill>
                  <a:srgbClr val="FFFFFF"/>
                </a:solidFill>
                <a:latin typeface="Arial"/>
              </a:endParaRPr>
            </a:p>
            <a:p>
              <a:pPr defTabSz="3765600">
                <a:lnSpc>
                  <a:spcPct val="100000"/>
                </a:lnSpc>
                <a:tabLst>
                  <a:tab pos="0" algn="l"/>
                </a:tabLst>
              </a:pPr>
              <a:r>
                <a:rPr lang="en-US" sz="2800" b="0" strike="noStrike" spc="-1">
                  <a:solidFill>
                    <a:schemeClr val="lt1"/>
                  </a:solidFill>
                  <a:latin typeface="Trebuchet MS"/>
                </a:rPr>
                <a:t>This PowerPoint 2007 template produces a 36”x48” presentation poster. You can use it to create your research poster and save valuable time placing titles, subtitles, text, and graphics. </a:t>
              </a:r>
              <a:endParaRPr lang="es-MX" sz="2800" b="0" strike="noStrike" spc="-1">
                <a:solidFill>
                  <a:srgbClr val="FFFFFF"/>
                </a:solidFill>
                <a:latin typeface="Arial"/>
              </a:endParaRPr>
            </a:p>
            <a:p>
              <a:pPr defTabSz="3765600">
                <a:lnSpc>
                  <a:spcPct val="100000"/>
                </a:lnSpc>
                <a:tabLst>
                  <a:tab pos="0" algn="l"/>
                </a:tabLst>
              </a:pPr>
              <a:endParaRPr lang="es-MX" sz="2800" b="0" strike="noStrike" spc="-1">
                <a:solidFill>
                  <a:srgbClr val="FFFFFF"/>
                </a:solidFill>
                <a:latin typeface="Arial"/>
              </a:endParaRPr>
            </a:p>
            <a:p>
              <a:pPr defTabSz="4389120">
                <a:lnSpc>
                  <a:spcPct val="100000"/>
                </a:lnSpc>
                <a:tabLst>
                  <a:tab pos="0" algn="l"/>
                </a:tabLst>
              </a:pPr>
              <a:r>
                <a:rPr lang="en-US" sz="2800" b="0" strike="noStrike" spc="-1">
                  <a:solidFill>
                    <a:schemeClr val="lt1"/>
                  </a:solidFill>
                  <a:latin typeface="Trebuchet MS"/>
                </a:rPr>
                <a:t>We provide a series of online tutorials that will guide you through the poster design process and answer your poster production questions. To view our template tutorials, go online to </a:t>
              </a:r>
              <a:r>
                <a:rPr lang="en-US" sz="2800" b="1" strike="noStrike" spc="-1">
                  <a:solidFill>
                    <a:srgbClr val="FFC000"/>
                  </a:solidFill>
                  <a:latin typeface="Trebuchet MS"/>
                </a:rPr>
                <a:t>PosterPresentations.com</a:t>
              </a:r>
              <a:r>
                <a:rPr lang="en-US" sz="2800" b="1" strike="noStrike" spc="-1">
                  <a:solidFill>
                    <a:schemeClr val="lt1"/>
                  </a:solidFill>
                  <a:latin typeface="Trebuchet MS"/>
                </a:rPr>
                <a:t> </a:t>
              </a:r>
              <a:r>
                <a:rPr lang="en-US" sz="2800" b="0" strike="noStrike" spc="-1">
                  <a:solidFill>
                    <a:schemeClr val="lt1"/>
                  </a:solidFill>
                  <a:latin typeface="Trebuchet MS"/>
                </a:rPr>
                <a:t>and click on HELP DESK.</a:t>
              </a:r>
              <a:endParaRPr lang="es-MX" sz="2800" b="0" strike="noStrike" spc="-1">
                <a:solidFill>
                  <a:srgbClr val="FFFFFF"/>
                </a:solidFill>
                <a:latin typeface="Arial"/>
              </a:endParaRPr>
            </a:p>
            <a:p>
              <a:pPr defTabSz="4389120">
                <a:lnSpc>
                  <a:spcPct val="100000"/>
                </a:lnSpc>
                <a:tabLst>
                  <a:tab pos="0" algn="l"/>
                </a:tabLst>
              </a:pPr>
              <a:endParaRPr lang="es-MX" sz="2800" b="0" strike="noStrike" spc="-1">
                <a:solidFill>
                  <a:srgbClr val="FFFFFF"/>
                </a:solidFill>
                <a:latin typeface="Arial"/>
              </a:endParaRPr>
            </a:p>
            <a:p>
              <a:pPr defTabSz="4389120">
                <a:lnSpc>
                  <a:spcPct val="100000"/>
                </a:lnSpc>
                <a:tabLst>
                  <a:tab pos="0" algn="l"/>
                </a:tabLst>
              </a:pPr>
              <a:r>
                <a:rPr lang="en-US" sz="2800" b="0" strike="noStrike" spc="-1">
                  <a:solidFill>
                    <a:schemeClr val="lt1"/>
                  </a:solidFill>
                  <a:latin typeface="Trebuchet MS"/>
                </a:rPr>
                <a:t>When you are ready to print your poster, go online to PosterPresentations.com</a:t>
              </a:r>
              <a:br>
                <a:rPr sz="2800"/>
              </a:br>
              <a:endParaRPr lang="es-MX" sz="2800" b="0" strike="noStrike" spc="-1">
                <a:solidFill>
                  <a:srgbClr val="FFFFFF"/>
                </a:solidFill>
                <a:latin typeface="Arial"/>
              </a:endParaRPr>
            </a:p>
            <a:p>
              <a:pPr defTabSz="3765600">
                <a:lnSpc>
                  <a:spcPct val="100000"/>
                </a:lnSpc>
                <a:tabLst>
                  <a:tab pos="0" algn="l"/>
                </a:tabLst>
              </a:pPr>
              <a:r>
                <a:rPr lang="en-US" sz="2800" b="0" strike="noStrike" spc="-1">
                  <a:solidFill>
                    <a:schemeClr val="lt1"/>
                  </a:solidFill>
                  <a:latin typeface="Trebuchet MS"/>
                </a:rPr>
                <a:t>Need assistance? Call us at </a:t>
              </a:r>
              <a:r>
                <a:rPr lang="en-US" sz="2800" b="0" strike="noStrike" spc="-1">
                  <a:solidFill>
                    <a:srgbClr val="FFC000"/>
                  </a:solidFill>
                  <a:latin typeface="Trebuchet MS"/>
                </a:rPr>
                <a:t>1.510.649.3001</a:t>
              </a:r>
              <a:endParaRPr lang="es-MX" sz="2800" b="0" strike="noStrike" spc="-1">
                <a:solidFill>
                  <a:srgbClr val="FFFFFF"/>
                </a:solidFill>
                <a:latin typeface="Arial"/>
              </a:endParaRPr>
            </a:p>
            <a:p>
              <a:pPr defTabSz="3765600">
                <a:lnSpc>
                  <a:spcPct val="100000"/>
                </a:lnSpc>
                <a:tabLst>
                  <a:tab pos="0" algn="l"/>
                </a:tabLst>
              </a:pPr>
              <a:endParaRPr lang="es-MX" sz="3600" b="0" strike="noStrike" spc="-1">
                <a:solidFill>
                  <a:srgbClr val="FFFFFF"/>
                </a:solidFill>
                <a:latin typeface="Arial"/>
              </a:endParaRPr>
            </a:p>
            <a:p>
              <a:pPr algn="ctr" defTabSz="4388760">
                <a:lnSpc>
                  <a:spcPct val="100000"/>
                </a:lnSpc>
                <a:tabLst>
                  <a:tab pos="0" algn="l"/>
                </a:tabLst>
              </a:pPr>
              <a:endParaRPr lang="es-MX" sz="2400" b="0" strike="noStrike" spc="-1">
                <a:solidFill>
                  <a:srgbClr val="FFFFFF"/>
                </a:solidFill>
                <a:latin typeface="Arial"/>
              </a:endParaRPr>
            </a:p>
            <a:p>
              <a:pPr algn="ctr" defTabSz="4388760">
                <a:lnSpc>
                  <a:spcPct val="100000"/>
                </a:lnSpc>
                <a:tabLst>
                  <a:tab pos="0" algn="l"/>
                </a:tabLst>
              </a:pPr>
              <a:r>
                <a:rPr lang="en-US" sz="4000" b="1" strike="noStrike" spc="596">
                  <a:solidFill>
                    <a:schemeClr val="lt1"/>
                  </a:solidFill>
                  <a:latin typeface="Trebuchet MS"/>
                </a:rPr>
                <a:t>QUICK START</a:t>
              </a:r>
              <a:endParaRPr lang="es-MX" sz="4000" b="0" strike="noStrike" spc="-1">
                <a:solidFill>
                  <a:srgbClr val="FFFFFF"/>
                </a:solidFill>
                <a:latin typeface="Arial"/>
              </a:endParaRPr>
            </a:p>
            <a:p>
              <a:pPr algn="ctr" defTabSz="4388760">
                <a:lnSpc>
                  <a:spcPct val="100000"/>
                </a:lnSpc>
                <a:tabLst>
                  <a:tab pos="0" algn="l"/>
                </a:tabLst>
              </a:pPr>
              <a:endParaRPr lang="es-MX" sz="3200" b="0" strike="noStrike" spc="-1">
                <a:solidFill>
                  <a:srgbClr val="FFFFFF"/>
                </a:solidFill>
                <a:latin typeface="Arial"/>
              </a:endParaRPr>
            </a:p>
            <a:p>
              <a:pPr algn="ctr" defTabSz="4388760">
                <a:lnSpc>
                  <a:spcPct val="100000"/>
                </a:lnSpc>
                <a:tabLst>
                  <a:tab pos="0" algn="l"/>
                </a:tabLst>
              </a:pPr>
              <a:r>
                <a:rPr lang="en-US" sz="3200" b="1" strike="noStrike" spc="-1">
                  <a:solidFill>
                    <a:srgbClr val="FFC000"/>
                  </a:solidFill>
                  <a:latin typeface="Trebuchet MS"/>
                </a:rPr>
                <a:t>Zoom in and out</a:t>
              </a:r>
              <a:endParaRPr lang="es-MX" sz="3200" b="0" strike="noStrike" spc="-1">
                <a:solidFill>
                  <a:srgbClr val="FFFFFF"/>
                </a:solidFill>
                <a:latin typeface="Arial"/>
              </a:endParaRPr>
            </a:p>
            <a:p>
              <a:pPr marL="1892160" indent="-1892160" defTabSz="851040">
                <a:lnSpc>
                  <a:spcPct val="100000"/>
                </a:lnSpc>
                <a:tabLst>
                  <a:tab pos="0" algn="l"/>
                </a:tabLst>
              </a:pPr>
              <a:r>
                <a:rPr lang="en-US" sz="2400" b="0" strike="noStrike" spc="-1">
                  <a:solidFill>
                    <a:schemeClr val="lt1"/>
                  </a:solidFill>
                  <a:latin typeface="Trebuchet MS"/>
                </a:rPr>
                <a:t>	</a:t>
              </a:r>
              <a:r>
                <a:rPr lang="en-US" sz="2400" b="0" strike="noStrike" spc="-1">
                  <a:solidFill>
                    <a:schemeClr val="lt1">
                      <a:lumMod val="75000"/>
                    </a:schemeClr>
                  </a:solidFill>
                  <a:latin typeface="Trebuchet MS"/>
                </a:rPr>
                <a:t>As you work on your poster zoom in and out to the level that is more comfortable to you. </a:t>
              </a:r>
              <a:endParaRPr lang="es-MX" sz="2400" b="0" strike="noStrike" spc="-1">
                <a:solidFill>
                  <a:srgbClr val="FFFFFF"/>
                </a:solidFill>
                <a:latin typeface="Arial"/>
              </a:endParaRPr>
            </a:p>
            <a:p>
              <a:pPr marL="1892160" indent="-1892160" defTabSz="851040">
                <a:lnSpc>
                  <a:spcPct val="100000"/>
                </a:lnSpc>
                <a:tabLst>
                  <a:tab pos="0" algn="l"/>
                </a:tabLst>
              </a:pPr>
              <a:r>
                <a:rPr lang="en-US" sz="2400" b="1" strike="noStrike" spc="-1">
                  <a:solidFill>
                    <a:schemeClr val="lt1">
                      <a:lumMod val="75000"/>
                    </a:schemeClr>
                  </a:solidFill>
                  <a:latin typeface="Trebuchet MS"/>
                </a:rPr>
                <a:t>	</a:t>
              </a:r>
              <a:r>
                <a:rPr lang="en-US" sz="2400" b="0" strike="noStrike" spc="-1">
                  <a:solidFill>
                    <a:schemeClr val="lt1">
                      <a:lumMod val="75000"/>
                    </a:schemeClr>
                  </a:solidFill>
                  <a:latin typeface="Trebuchet MS"/>
                </a:rPr>
                <a:t>Go to VIEW &gt; ZOOM.</a:t>
              </a:r>
              <a:endParaRPr lang="es-MX" sz="2400" b="0" strike="noStrike" spc="-1">
                <a:solidFill>
                  <a:srgbClr val="FFFFFF"/>
                </a:solidFill>
                <a:latin typeface="Arial"/>
              </a:endParaRPr>
            </a:p>
            <a:p>
              <a:pPr marL="1892160"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Title, Authors, and Affiliations</a:t>
              </a:r>
              <a:endParaRPr lang="es-MX" sz="3200" b="0" strike="noStrike" spc="-1">
                <a:solidFill>
                  <a:srgbClr val="FFFFFF"/>
                </a:solidFill>
                <a:latin typeface="Arial"/>
              </a:endParaRPr>
            </a:p>
            <a:p>
              <a:pPr marL="1892160" defTabSz="4388760">
                <a:lnSpc>
                  <a:spcPct val="100000"/>
                </a:lnSpc>
                <a:tabLst>
                  <a:tab pos="0" algn="l"/>
                </a:tabLst>
              </a:pPr>
              <a:r>
                <a:rPr lang="en-US" sz="2400" b="0" strike="noStrike" spc="-1">
                  <a:solidFill>
                    <a:schemeClr val="lt1">
                      <a:lumMod val="75000"/>
                    </a:schemeClr>
                  </a:solidFill>
                  <a:latin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defTabSz="4388760">
                <a:lnSpc>
                  <a:spcPct val="100000"/>
                </a:lnSpc>
                <a:tabLst>
                  <a:tab pos="0" algn="l"/>
                </a:tabLst>
              </a:pPr>
              <a:r>
                <a:rPr lang="en-US" sz="2400" b="1" strike="noStrike" spc="296">
                  <a:solidFill>
                    <a:srgbClr val="FFC000"/>
                  </a:solidFill>
                  <a:latin typeface="Trebuchet MS"/>
                </a:rPr>
                <a:t>TIP</a:t>
              </a:r>
              <a:r>
                <a:rPr lang="en-US" sz="2400" b="1" strike="noStrike" spc="-1">
                  <a:solidFill>
                    <a:srgbClr val="FFC000"/>
                  </a:solidFill>
                  <a:latin typeface="Trebuchet MS"/>
                </a:rPr>
                <a:t>: </a:t>
              </a:r>
              <a:r>
                <a:rPr lang="en-US" sz="2400" b="0" strike="noStrike" spc="-1">
                  <a:solidFill>
                    <a:schemeClr val="lt1">
                      <a:lumMod val="75000"/>
                    </a:schemeClr>
                  </a:solidFill>
                  <a:latin typeface="Trebuchet MS"/>
                </a:rPr>
                <a:t>The font size of your title should be bigger than your name(s) and institution name(s).</a:t>
              </a:r>
              <a:endParaRPr lang="es-MX" sz="2400" b="0" strike="noStrike" spc="-1">
                <a:solidFill>
                  <a:srgbClr val="FFFFFF"/>
                </a:solidFill>
                <a:latin typeface="Arial"/>
              </a:endParaRPr>
            </a:p>
            <a:p>
              <a:pPr marL="1892160" defTabSz="4388760">
                <a:lnSpc>
                  <a:spcPct val="100000"/>
                </a:lnSpc>
                <a:tabLst>
                  <a:tab pos="0" algn="l"/>
                </a:tabLst>
              </a:pPr>
              <a:br>
                <a:rPr sz="2800"/>
              </a:b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Adding Logos / Seals</a:t>
              </a:r>
              <a:endParaRPr lang="es-MX" sz="3200" b="0" strike="noStrike" spc="-1">
                <a:solidFill>
                  <a:srgbClr val="FFFFFF"/>
                </a:solidFill>
                <a:latin typeface="Arial"/>
              </a:endParaRPr>
            </a:p>
            <a:p>
              <a:pPr marL="1892160" defTabSz="4388760">
                <a:lnSpc>
                  <a:spcPct val="100000"/>
                </a:lnSpc>
                <a:tabLst>
                  <a:tab pos="0" algn="l"/>
                </a:tabLst>
              </a:pPr>
              <a:r>
                <a:rPr lang="en-US" sz="2400" b="0" strike="noStrike" spc="-1">
                  <a:solidFill>
                    <a:schemeClr val="lt1">
                      <a:lumMod val="75000"/>
                    </a:schemeClr>
                  </a:solidFill>
                  <a:latin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defTabSz="4388760">
                <a:lnSpc>
                  <a:spcPct val="100000"/>
                </a:lnSpc>
                <a:tabLst>
                  <a:tab pos="0" algn="l"/>
                </a:tabLst>
              </a:pPr>
              <a:r>
                <a:rPr lang="en-US" sz="2400" b="1" strike="noStrike" spc="296">
                  <a:solidFill>
                    <a:srgbClr val="FFC000"/>
                  </a:solidFill>
                  <a:latin typeface="Trebuchet MS"/>
                </a:rPr>
                <a:t>TIP:</a:t>
              </a:r>
              <a:r>
                <a:rPr lang="en-US" sz="2400" b="1" strike="noStrike" spc="-1">
                  <a:solidFill>
                    <a:srgbClr val="FFC000"/>
                  </a:solidFill>
                  <a:latin typeface="Trebuchet MS"/>
                </a:rPr>
                <a:t> </a:t>
              </a:r>
              <a:r>
                <a:rPr lang="en-US" sz="2400" b="0" strike="noStrike" spc="-1">
                  <a:solidFill>
                    <a:schemeClr val="lt1">
                      <a:lumMod val="75000"/>
                    </a:schemeClr>
                  </a:solidFill>
                  <a:latin typeface="Trebuchet MS"/>
                </a:rPr>
                <a:t>See if your school’s logo is available on our free poster templates page.</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Photographs / Graphics</a:t>
              </a:r>
              <a:endParaRPr lang="es-MX" sz="3200" b="0" strike="noStrike" spc="-1">
                <a:solidFill>
                  <a:srgbClr val="FFFFFF"/>
                </a:solidFill>
                <a:latin typeface="Arial"/>
              </a:endParaRPr>
            </a:p>
            <a:p>
              <a:pPr marL="1892160" defTabSz="977760">
                <a:lnSpc>
                  <a:spcPct val="100000"/>
                </a:lnSpc>
                <a:tabLst>
                  <a:tab pos="0" algn="l"/>
                </a:tabLst>
              </a:pPr>
              <a:r>
                <a:rPr lang="en-US" sz="2400" b="0" strike="noStrike" spc="-1">
                  <a:solidFill>
                    <a:schemeClr val="lt1">
                      <a:lumMod val="75000"/>
                    </a:schemeClr>
                  </a:solidFill>
                  <a:latin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lang="es-MX" sz="2400" b="0" strike="noStrike" spc="-1">
                <a:solidFill>
                  <a:srgbClr val="FFFFFF"/>
                </a:solidFill>
                <a:latin typeface="Arial"/>
              </a:endParaRPr>
            </a:p>
            <a:p>
              <a:pPr marL="1892160" defTabSz="977760">
                <a:lnSpc>
                  <a:spcPct val="100000"/>
                </a:lnSpc>
                <a:tabLst>
                  <a:tab pos="0" algn="l"/>
                </a:tabLst>
              </a:pPr>
              <a:endParaRPr lang="es-MX" sz="24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Image Quality Check</a:t>
              </a:r>
              <a:endParaRPr lang="es-MX" sz="3200" b="0" strike="noStrike" spc="-1">
                <a:solidFill>
                  <a:srgbClr val="FFFFFF"/>
                </a:solidFill>
                <a:latin typeface="Arial"/>
              </a:endParaRPr>
            </a:p>
            <a:p>
              <a:pPr marL="1892160" defTabSz="977760">
                <a:lnSpc>
                  <a:spcPct val="100000"/>
                </a:lnSpc>
                <a:tabLst>
                  <a:tab pos="0" algn="l"/>
                </a:tabLst>
              </a:pPr>
              <a:r>
                <a:rPr lang="en-US" sz="2400" b="0" strike="noStrike" spc="-1">
                  <a:solidFill>
                    <a:schemeClr val="lt1">
                      <a:lumMod val="75000"/>
                    </a:schemeClr>
                  </a:solidFill>
                  <a:latin typeface="Trebuchet MS"/>
                </a:rPr>
                <a:t>Zoom in and look at your images at 100% magnification. If they look good they will print well. </a:t>
              </a:r>
              <a:endParaRPr lang="es-MX" sz="2400" b="0" strike="noStrike" spc="-1">
                <a:solidFill>
                  <a:srgbClr val="FFFFFF"/>
                </a:solidFill>
                <a:latin typeface="Arial"/>
              </a:endParaRPr>
            </a:p>
          </p:txBody>
        </p:sp>
        <p:cxnSp>
          <p:nvCxnSpPr>
            <p:cNvPr id="9" name="Straight Connector 31"/>
            <p:cNvCxnSpPr/>
            <p:nvPr/>
          </p:nvCxnSpPr>
          <p:spPr>
            <a:xfrm>
              <a:off x="-11225160" y="8422200"/>
              <a:ext cx="11000520" cy="4320"/>
            </a:xfrm>
            <a:prstGeom prst="straightConnector1">
              <a:avLst/>
            </a:prstGeom>
            <a:ln w="0">
              <a:solidFill>
                <a:srgbClr val="FFC000"/>
              </a:solidFill>
            </a:ln>
          </p:spPr>
        </p:cxnSp>
        <p:pic>
          <p:nvPicPr>
            <p:cNvPr id="10" name="Picture 35"/>
            <p:cNvPicPr/>
            <p:nvPr/>
          </p:nvPicPr>
          <p:blipFill>
            <a:blip r:embed="rId3"/>
            <a:stretch/>
          </p:blipFill>
          <p:spPr>
            <a:xfrm>
              <a:off x="-10740600" y="10261800"/>
              <a:ext cx="1596960" cy="1201320"/>
            </a:xfrm>
            <a:prstGeom prst="rect">
              <a:avLst/>
            </a:prstGeom>
            <a:ln w="0">
              <a:noFill/>
            </a:ln>
          </p:spPr>
        </p:pic>
        <p:pic>
          <p:nvPicPr>
            <p:cNvPr id="11" name="Picture 36"/>
            <p:cNvPicPr/>
            <p:nvPr/>
          </p:nvPicPr>
          <p:blipFill>
            <a:blip r:embed="rId4"/>
            <a:stretch/>
          </p:blipFill>
          <p:spPr>
            <a:xfrm>
              <a:off x="-10732680" y="15697080"/>
              <a:ext cx="9986040" cy="1053000"/>
            </a:xfrm>
            <a:prstGeom prst="rect">
              <a:avLst/>
            </a:prstGeom>
            <a:ln w="0">
              <a:noFill/>
            </a:ln>
          </p:spPr>
        </p:pic>
        <p:grpSp>
          <p:nvGrpSpPr>
            <p:cNvPr id="12" name="Group 37"/>
            <p:cNvGrpSpPr/>
            <p:nvPr/>
          </p:nvGrpSpPr>
          <p:grpSpPr>
            <a:xfrm>
              <a:off x="-9744840" y="23541120"/>
              <a:ext cx="7530120" cy="2357280"/>
              <a:chOff x="-9744840" y="23541120"/>
              <a:chExt cx="7530120" cy="2357280"/>
            </a:xfrm>
          </p:grpSpPr>
          <p:grpSp>
            <p:nvGrpSpPr>
              <p:cNvPr id="13" name="Group 45"/>
              <p:cNvGrpSpPr/>
              <p:nvPr/>
            </p:nvGrpSpPr>
            <p:grpSpPr>
              <a:xfrm>
                <a:off x="-6084720" y="23637240"/>
                <a:ext cx="1354320" cy="1940760"/>
                <a:chOff x="-6084720" y="23637240"/>
                <a:chExt cx="1354320" cy="1940760"/>
              </a:xfrm>
            </p:grpSpPr>
            <p:pic>
              <p:nvPicPr>
                <p:cNvPr id="14" name="Picture 51"/>
                <p:cNvPicPr/>
                <p:nvPr/>
              </p:nvPicPr>
              <p:blipFill>
                <a:blip r:embed="rId5"/>
                <a:stretch/>
              </p:blipFill>
              <p:spPr>
                <a:xfrm>
                  <a:off x="-6066360" y="23637240"/>
                  <a:ext cx="1335960" cy="1656000"/>
                </a:xfrm>
                <a:prstGeom prst="rect">
                  <a:avLst/>
                </a:prstGeom>
                <a:ln w="0">
                  <a:noFill/>
                </a:ln>
              </p:spPr>
            </p:pic>
            <p:sp>
              <p:nvSpPr>
                <p:cNvPr id="15" name="TextBox 52"/>
                <p:cNvSpPr/>
                <p:nvPr/>
              </p:nvSpPr>
              <p:spPr>
                <a:xfrm>
                  <a:off x="-6084720" y="25151040"/>
                  <a:ext cx="1354320" cy="4269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gn="ctr" defTabSz="4388760">
                    <a:lnSpc>
                      <a:spcPct val="100000"/>
                    </a:lnSpc>
                  </a:pPr>
                  <a:r>
                    <a:rPr lang="en-US" sz="1600" b="1" strike="noStrike" spc="-1">
                      <a:solidFill>
                        <a:schemeClr val="dk1"/>
                      </a:solidFill>
                      <a:latin typeface="Calibri"/>
                    </a:rPr>
                    <a:t>ORIGINAL</a:t>
                  </a:r>
                  <a:endParaRPr lang="es-MX" sz="1600" b="0" strike="noStrike" spc="-1">
                    <a:solidFill>
                      <a:srgbClr val="000000"/>
                    </a:solidFill>
                    <a:latin typeface="Arial"/>
                  </a:endParaRPr>
                </a:p>
              </p:txBody>
            </p:sp>
          </p:grpSp>
          <p:grpSp>
            <p:nvGrpSpPr>
              <p:cNvPr id="16" name="Group 46"/>
              <p:cNvGrpSpPr/>
              <p:nvPr/>
            </p:nvGrpSpPr>
            <p:grpSpPr>
              <a:xfrm>
                <a:off x="-4456440" y="23637240"/>
                <a:ext cx="2241720" cy="1941480"/>
                <a:chOff x="-4456440" y="23637240"/>
                <a:chExt cx="2241720" cy="1941480"/>
              </a:xfrm>
            </p:grpSpPr>
            <p:pic>
              <p:nvPicPr>
                <p:cNvPr id="17" name="Picture 49"/>
                <p:cNvPicPr/>
                <p:nvPr/>
              </p:nvPicPr>
              <p:blipFill>
                <a:blip r:embed="rId5"/>
                <a:stretch/>
              </p:blipFill>
              <p:spPr>
                <a:xfrm>
                  <a:off x="-4456440" y="23637240"/>
                  <a:ext cx="2241720" cy="1630080"/>
                </a:xfrm>
                <a:prstGeom prst="rect">
                  <a:avLst/>
                </a:prstGeom>
                <a:ln w="0">
                  <a:noFill/>
                </a:ln>
              </p:spPr>
            </p:pic>
            <p:sp>
              <p:nvSpPr>
                <p:cNvPr id="18" name="TextBox 50"/>
                <p:cNvSpPr/>
                <p:nvPr/>
              </p:nvSpPr>
              <p:spPr>
                <a:xfrm>
                  <a:off x="-4452120" y="25182000"/>
                  <a:ext cx="2237400" cy="396720"/>
                </a:xfrm>
                <a:prstGeom prst="rect">
                  <a:avLst/>
                </a:prstGeom>
                <a:solidFill>
                  <a:srgbClr val="FF0000"/>
                </a:solidFill>
                <a:ln w="0">
                  <a:noFill/>
                </a:ln>
              </p:spPr>
              <p:style>
                <a:lnRef idx="0">
                  <a:scrgbClr r="0" g="0" b="0"/>
                </a:lnRef>
                <a:fillRef idx="0">
                  <a:scrgbClr r="0" g="0" b="0"/>
                </a:fillRef>
                <a:effectRef idx="0">
                  <a:scrgbClr r="0" g="0" b="0"/>
                </a:effectRef>
                <a:fontRef idx="minor"/>
              </p:style>
              <p:txBody>
                <a:bodyPr lIns="457200" tIns="91440" rIns="457200" bIns="91440" anchor="t">
                  <a:spAutoFit/>
                </a:bodyPr>
                <a:lstStyle/>
                <a:p>
                  <a:pPr algn="ctr" defTabSz="4388760">
                    <a:lnSpc>
                      <a:spcPct val="100000"/>
                    </a:lnSpc>
                  </a:pPr>
                  <a:r>
                    <a:rPr lang="en-US" sz="1400" b="1" strike="noStrike" spc="-1">
                      <a:solidFill>
                        <a:schemeClr val="lt1"/>
                      </a:solidFill>
                      <a:latin typeface="Calibri"/>
                    </a:rPr>
                    <a:t>DISTORTED</a:t>
                  </a:r>
                  <a:endParaRPr lang="es-MX" sz="1400" b="0" strike="noStrike" spc="-1">
                    <a:solidFill>
                      <a:srgbClr val="FFFFFF"/>
                    </a:solidFill>
                    <a:latin typeface="Arial"/>
                  </a:endParaRPr>
                </a:p>
              </p:txBody>
            </p:sp>
          </p:grpSp>
          <p:pic>
            <p:nvPicPr>
              <p:cNvPr id="19" name="Picture 47"/>
              <p:cNvPicPr/>
              <p:nvPr/>
            </p:nvPicPr>
            <p:blipFill>
              <a:blip r:embed="rId6"/>
              <a:stretch/>
            </p:blipFill>
            <p:spPr>
              <a:xfrm>
                <a:off x="-9744840" y="23541120"/>
                <a:ext cx="2383560" cy="1844640"/>
              </a:xfrm>
              <a:prstGeom prst="rect">
                <a:avLst/>
              </a:prstGeom>
              <a:ln w="0">
                <a:noFill/>
              </a:ln>
            </p:spPr>
          </p:pic>
          <p:sp>
            <p:nvSpPr>
              <p:cNvPr id="20" name="TextBox 48"/>
              <p:cNvSpPr/>
              <p:nvPr/>
            </p:nvSpPr>
            <p:spPr>
              <a:xfrm>
                <a:off x="-9680400" y="24953400"/>
                <a:ext cx="2246760" cy="945000"/>
              </a:xfrm>
              <a:prstGeom prst="rect">
                <a:avLst/>
              </a:prstGeom>
              <a:noFill/>
              <a:ln w="0">
                <a:noFill/>
              </a:ln>
            </p:spPr>
            <p:style>
              <a:lnRef idx="0">
                <a:scrgbClr r="0" g="0" b="0"/>
              </a:lnRef>
              <a:fillRef idx="0">
                <a:scrgbClr r="0" g="0" b="0"/>
              </a:fillRef>
              <a:effectRef idx="0">
                <a:scrgbClr r="0" g="0" b="0"/>
              </a:effectRef>
              <a:fontRef idx="minor"/>
            </p:style>
            <p:txBody>
              <a:bodyPr lIns="457200" tIns="457200" rIns="457200" bIns="0" anchor="t">
                <a:spAutoFit/>
              </a:bodyPr>
              <a:lstStyle/>
              <a:p>
                <a:pPr algn="ctr" defTabSz="4388760">
                  <a:lnSpc>
                    <a:spcPct val="100000"/>
                  </a:lnSpc>
                </a:pPr>
                <a:r>
                  <a:rPr lang="en-US" sz="1600" b="0" strike="noStrike" spc="-1">
                    <a:solidFill>
                      <a:schemeClr val="lt1"/>
                    </a:solidFill>
                    <a:latin typeface="Calibri"/>
                  </a:rPr>
                  <a:t>Corner handles</a:t>
                </a:r>
                <a:endParaRPr lang="es-MX" sz="1600" b="0" strike="noStrike" spc="-1">
                  <a:solidFill>
                    <a:srgbClr val="FFFFFF"/>
                  </a:solidFill>
                  <a:latin typeface="Arial"/>
                </a:endParaRPr>
              </a:p>
            </p:txBody>
          </p:sp>
        </p:grpSp>
        <p:grpSp>
          <p:nvGrpSpPr>
            <p:cNvPr id="21" name="Group 38"/>
            <p:cNvGrpSpPr/>
            <p:nvPr/>
          </p:nvGrpSpPr>
          <p:grpSpPr>
            <a:xfrm>
              <a:off x="-10398960" y="27751320"/>
              <a:ext cx="9320040" cy="2453400"/>
              <a:chOff x="-10398960" y="27751320"/>
              <a:chExt cx="9320040" cy="2453400"/>
            </a:xfrm>
          </p:grpSpPr>
          <p:graphicFrame>
            <p:nvGraphicFramePr>
              <p:cNvPr id="22" name="Objeto 21"/>
              <p:cNvGraphicFramePr/>
              <p:nvPr/>
            </p:nvGraphicFramePr>
            <p:xfrm>
              <a:off x="-9918000" y="27751320"/>
              <a:ext cx="3967560" cy="2431800"/>
            </p:xfrm>
            <a:graphic>
              <a:graphicData uri="http://schemas.openxmlformats.org/presentationml/2006/ole">
                <mc:AlternateContent xmlns:mc="http://schemas.openxmlformats.org/markup-compatibility/2006">
                  <mc:Choice xmlns:v="urn:schemas-microsoft-com:vml" Requires="v">
                    <p:oleObj r:id="rId7" imgW="0" imgH="0" progId="">
                      <p:embed/>
                    </p:oleObj>
                  </mc:Choice>
                  <mc:Fallback>
                    <p:oleObj r:id="rId7" imgW="0" imgH="0" progId="">
                      <p:embed/>
                      <p:pic>
                        <p:nvPicPr>
                          <p:cNvPr id="22" name="Objeto 21"/>
                          <p:cNvPicPr/>
                          <p:nvPr/>
                        </p:nvPicPr>
                        <p:blipFill>
                          <a:blip r:embed="rId8"/>
                          <a:stretch/>
                        </p:blipFill>
                        <p:spPr>
                          <a:xfrm>
                            <a:off x="-9918000" y="27751320"/>
                            <a:ext cx="3967560" cy="2431800"/>
                          </a:xfrm>
                          <a:prstGeom prst="rect">
                            <a:avLst/>
                          </a:prstGeom>
                          <a:ln w="0">
                            <a:noFill/>
                          </a:ln>
                        </p:spPr>
                      </p:pic>
                    </p:oleObj>
                  </mc:Fallback>
                </mc:AlternateContent>
              </a:graphicData>
            </a:graphic>
          </p:graphicFrame>
          <p:graphicFrame>
            <p:nvGraphicFramePr>
              <p:cNvPr id="24" name="Objeto 23"/>
              <p:cNvGraphicFramePr/>
              <p:nvPr/>
            </p:nvGraphicFramePr>
            <p:xfrm>
              <a:off x="-5411520" y="27759600"/>
              <a:ext cx="3967560" cy="2431800"/>
            </p:xfrm>
            <a:graphic>
              <a:graphicData uri="http://schemas.openxmlformats.org/presentationml/2006/ole">
                <mc:AlternateContent xmlns:mc="http://schemas.openxmlformats.org/markup-compatibility/2006">
                  <mc:Choice xmlns:v="urn:schemas-microsoft-com:vml" Requires="v">
                    <p:oleObj r:id="rId9" imgW="0" imgH="0" progId="">
                      <p:embed/>
                    </p:oleObj>
                  </mc:Choice>
                  <mc:Fallback>
                    <p:oleObj r:id="rId9" imgW="0" imgH="0" progId="">
                      <p:embed/>
                      <p:pic>
                        <p:nvPicPr>
                          <p:cNvPr id="24" name="Objeto 23"/>
                          <p:cNvPicPr/>
                          <p:nvPr/>
                        </p:nvPicPr>
                        <p:blipFill>
                          <a:blip r:embed="rId10"/>
                          <a:stretch/>
                        </p:blipFill>
                        <p:spPr>
                          <a:xfrm>
                            <a:off x="-5411520" y="27759600"/>
                            <a:ext cx="3967560" cy="2431800"/>
                          </a:xfrm>
                          <a:prstGeom prst="rect">
                            <a:avLst/>
                          </a:prstGeom>
                          <a:ln w="0">
                            <a:noFill/>
                          </a:ln>
                        </p:spPr>
                      </p:pic>
                    </p:oleObj>
                  </mc:Fallback>
                </mc:AlternateContent>
              </a:graphicData>
            </a:graphic>
          </p:graphicFrame>
          <p:sp>
            <p:nvSpPr>
              <p:cNvPr id="26" name="TextBox 43"/>
              <p:cNvSpPr/>
              <p:nvPr/>
            </p:nvSpPr>
            <p:spPr>
              <a:xfrm rot="16200000">
                <a:off x="-11446920" y="28800000"/>
                <a:ext cx="2431800" cy="3355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0" anchor="t">
                <a:spAutoFit/>
              </a:bodyPr>
              <a:lstStyle/>
              <a:p>
                <a:pPr algn="ctr" defTabSz="4388760">
                  <a:lnSpc>
                    <a:spcPct val="100000"/>
                  </a:lnSpc>
                </a:pPr>
                <a:r>
                  <a:rPr lang="en-US" sz="1600" b="0" strike="noStrike" spc="-1">
                    <a:solidFill>
                      <a:srgbClr val="92D050"/>
                    </a:solidFill>
                    <a:latin typeface="Calibri"/>
                  </a:rPr>
                  <a:t>Good </a:t>
                </a:r>
                <a:r>
                  <a:rPr lang="en-US" sz="1600" b="0" strike="noStrike" spc="-1">
                    <a:solidFill>
                      <a:schemeClr val="lt1"/>
                    </a:solidFill>
                    <a:latin typeface="Calibri"/>
                  </a:rPr>
                  <a:t>printing quality</a:t>
                </a:r>
                <a:endParaRPr lang="es-MX" sz="1600" b="0" strike="noStrike" spc="-1">
                  <a:solidFill>
                    <a:srgbClr val="FFFFFF"/>
                  </a:solidFill>
                  <a:latin typeface="Arial"/>
                </a:endParaRPr>
              </a:p>
            </p:txBody>
          </p:sp>
          <p:sp>
            <p:nvSpPr>
              <p:cNvPr id="27" name="TextBox 44"/>
              <p:cNvSpPr/>
              <p:nvPr/>
            </p:nvSpPr>
            <p:spPr>
              <a:xfrm rot="16200000">
                <a:off x="-2462400" y="28820880"/>
                <a:ext cx="2431800" cy="3355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0" anchor="t">
                <a:spAutoFit/>
              </a:bodyPr>
              <a:lstStyle/>
              <a:p>
                <a:pPr algn="ctr" defTabSz="4388760">
                  <a:lnSpc>
                    <a:spcPct val="100000"/>
                  </a:lnSpc>
                </a:pPr>
                <a:r>
                  <a:rPr lang="en-US" sz="1600" b="0" strike="noStrike" spc="-1">
                    <a:solidFill>
                      <a:srgbClr val="FF0000"/>
                    </a:solidFill>
                    <a:latin typeface="Calibri"/>
                  </a:rPr>
                  <a:t>Bad </a:t>
                </a:r>
                <a:r>
                  <a:rPr lang="en-US" sz="1600" b="0" strike="noStrike" spc="-1">
                    <a:solidFill>
                      <a:schemeClr val="lt1"/>
                    </a:solidFill>
                    <a:latin typeface="Calibri"/>
                  </a:rPr>
                  <a:t>printing quality</a:t>
                </a:r>
                <a:endParaRPr lang="es-MX" sz="1600" b="0" strike="noStrike" spc="-1">
                  <a:solidFill>
                    <a:srgbClr val="FFFFFF"/>
                  </a:solidFill>
                  <a:latin typeface="Arial"/>
                </a:endParaRPr>
              </a:p>
            </p:txBody>
          </p:sp>
        </p:grpSp>
      </p:grpSp>
      <p:grpSp>
        <p:nvGrpSpPr>
          <p:cNvPr id="28" name="Group 53"/>
          <p:cNvGrpSpPr/>
          <p:nvPr/>
        </p:nvGrpSpPr>
        <p:grpSpPr>
          <a:xfrm>
            <a:off x="44157960" y="-55080"/>
            <a:ext cx="11061360" cy="32972760"/>
            <a:chOff x="44157960" y="-55080"/>
            <a:chExt cx="11061360" cy="32972760"/>
          </a:xfrm>
        </p:grpSpPr>
        <p:sp>
          <p:nvSpPr>
            <p:cNvPr id="29" name="Rectangle 54"/>
            <p:cNvSpPr/>
            <p:nvPr/>
          </p:nvSpPr>
          <p:spPr>
            <a:xfrm>
              <a:off x="44157960" y="-55080"/>
              <a:ext cx="11061360" cy="32972760"/>
            </a:xfrm>
            <a:prstGeom prst="rect">
              <a:avLst/>
            </a:prstGeom>
            <a:solidFill>
              <a:schemeClr val="dk1">
                <a:lumMod val="95000"/>
                <a:lumOff val="5000"/>
              </a:schemeClr>
            </a:solidFill>
            <a:ln w="25560">
              <a:noFill/>
            </a:ln>
          </p:spPr>
          <p:style>
            <a:lnRef idx="0">
              <a:scrgbClr r="0" g="0" b="0"/>
            </a:lnRef>
            <a:fillRef idx="0">
              <a:scrgbClr r="0" g="0" b="0"/>
            </a:fillRef>
            <a:effectRef idx="0">
              <a:scrgbClr r="0" g="0" b="0"/>
            </a:effectRef>
            <a:fontRef idx="minor"/>
          </p:style>
          <p:txBody>
            <a:bodyPr lIns="457200" tIns="457200" rIns="457200" bIns="0" anchor="t">
              <a:noAutofit/>
            </a:bodyPr>
            <a:lstStyle/>
            <a:p>
              <a:pPr algn="ctr" defTabSz="4388760">
                <a:lnSpc>
                  <a:spcPct val="100000"/>
                </a:lnSpc>
              </a:pPr>
              <a:r>
                <a:rPr lang="en-US" sz="4000" b="1" strike="noStrike" spc="596">
                  <a:solidFill>
                    <a:schemeClr val="lt1"/>
                  </a:solidFill>
                  <a:latin typeface="Trebuchet MS"/>
                </a:rPr>
                <a:t>QUICK START (cont.)</a:t>
              </a:r>
              <a:endParaRPr lang="es-MX" sz="4000" b="0" strike="noStrike" spc="-1">
                <a:solidFill>
                  <a:srgbClr val="FFFFFF"/>
                </a:solidFill>
                <a:latin typeface="Arial"/>
              </a:endParaRPr>
            </a:p>
            <a:p>
              <a:pPr algn="ctr" defTabSz="4388760">
                <a:lnSpc>
                  <a:spcPct val="100000"/>
                </a:lnSpc>
              </a:pPr>
              <a:endParaRPr lang="es-MX" sz="3600" b="0" strike="noStrike" spc="-1">
                <a:solidFill>
                  <a:srgbClr val="FFFFFF"/>
                </a:solidFill>
                <a:latin typeface="Arial"/>
              </a:endParaRPr>
            </a:p>
            <a:p>
              <a:pPr algn="ctr" defTabSz="4388760">
                <a:lnSpc>
                  <a:spcPct val="100000"/>
                </a:lnSpc>
              </a:pPr>
              <a:r>
                <a:rPr lang="en-US" sz="3200" b="1" strike="noStrike" spc="-1">
                  <a:solidFill>
                    <a:srgbClr val="FFC000"/>
                  </a:solidFill>
                  <a:latin typeface="Trebuchet MS"/>
                </a:rPr>
                <a:t>How to change the template color theme</a:t>
              </a:r>
              <a:endParaRPr lang="es-MX" sz="3200" b="0" strike="noStrike" spc="-1">
                <a:solidFill>
                  <a:srgbClr val="FFFFFF"/>
                </a:solidFill>
                <a:latin typeface="Arial"/>
              </a:endParaRPr>
            </a:p>
            <a:p>
              <a:pPr defTabSz="114480">
                <a:lnSpc>
                  <a:spcPct val="100000"/>
                </a:lnSpc>
                <a:tabLst>
                  <a:tab pos="0" algn="l"/>
                </a:tabLst>
              </a:pPr>
              <a:r>
                <a:rPr lang="en-US" sz="2400" b="0" strike="noStrike" spc="-1">
                  <a:solidFill>
                    <a:schemeClr val="lt1">
                      <a:lumMod val="75000"/>
                    </a:schemeClr>
                  </a:solidFill>
                  <a:latin typeface="Trebuchet MS"/>
                </a:rPr>
                <a:t>You can easily change the color theme of your poster by going to the DESIGN menu, click on COLORS, and choose the color theme of your choice. You can also create your own color theme.</a:t>
              </a: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r>
                <a:rPr lang="en-US" sz="2400" b="0" strike="noStrike" spc="-1">
                  <a:solidFill>
                    <a:schemeClr val="lt1">
                      <a:lumMod val="75000"/>
                    </a:schemeClr>
                  </a:solidFill>
                  <a:latin typeface="Trebuchet MS"/>
                </a:rPr>
                <a:t>You can also manually change the color of your background by going to VIEW &gt; SLIDE MASTER.  After you finish working on the master be sure to go to VIEW &gt; NORMAL to continue working on your poster.</a:t>
              </a: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algn="ctr" defTabSz="4388760">
                <a:lnSpc>
                  <a:spcPct val="100000"/>
                </a:lnSpc>
                <a:tabLst>
                  <a:tab pos="0" algn="l"/>
                </a:tabLst>
              </a:pPr>
              <a:r>
                <a:rPr lang="en-US" sz="3200" b="1" strike="noStrike" spc="-1">
                  <a:solidFill>
                    <a:srgbClr val="FFC000"/>
                  </a:solidFill>
                  <a:latin typeface="Trebuchet MS"/>
                </a:rPr>
                <a:t>How to add Text</a:t>
              </a:r>
              <a:endParaRPr lang="es-MX" sz="3200" b="0" strike="noStrike" spc="-1">
                <a:solidFill>
                  <a:srgbClr val="FFFFFF"/>
                </a:solidFill>
                <a:latin typeface="Arial"/>
              </a:endParaRPr>
            </a:p>
            <a:p>
              <a:pPr marL="3265560" defTabSz="114480">
                <a:lnSpc>
                  <a:spcPct val="100000"/>
                </a:lnSpc>
                <a:tabLst>
                  <a:tab pos="0" algn="l"/>
                </a:tabLst>
              </a:pPr>
              <a:r>
                <a:rPr lang="en-US" sz="2400" b="0" strike="noStrike" spc="-1">
                  <a:solidFill>
                    <a:schemeClr val="lt1">
                      <a:lumMod val="75000"/>
                    </a:schemeClr>
                  </a:solidFill>
                  <a:latin typeface="Trebuchet MS"/>
                </a:rPr>
                <a:t>The template comes with a number of pre-formatted placeholders for headers and text blocks. You can add more blocks by copying and pasting the existing ones or by adding a text box from the HOME menu. </a:t>
              </a:r>
              <a:endParaRPr lang="es-MX" sz="2400" b="0" strike="noStrike" spc="-1">
                <a:solidFill>
                  <a:srgbClr val="FFFFFF"/>
                </a:solidFill>
                <a:latin typeface="Arial"/>
              </a:endParaRPr>
            </a:p>
            <a:p>
              <a:pPr marL="1518480" defTabSz="114480">
                <a:lnSpc>
                  <a:spcPct val="100000"/>
                </a:lnSpc>
                <a:tabLst>
                  <a:tab pos="0" algn="l"/>
                </a:tabLst>
              </a:pPr>
              <a:endParaRPr lang="es-MX" sz="2400" b="0" strike="noStrike" spc="-1">
                <a:solidFill>
                  <a:srgbClr val="FFFFFF"/>
                </a:solidFill>
                <a:latin typeface="Arial"/>
              </a:endParaRPr>
            </a:p>
            <a:p>
              <a:pPr marL="1518480" algn="ctr" defTabSz="1518480">
                <a:lnSpc>
                  <a:spcPct val="100000"/>
                </a:lnSpc>
                <a:tabLst>
                  <a:tab pos="0" algn="l"/>
                </a:tabLst>
              </a:pPr>
              <a:r>
                <a:rPr lang="en-US" sz="2400" b="0" strike="noStrike" spc="-1">
                  <a:solidFill>
                    <a:schemeClr val="lt1">
                      <a:lumMod val="75000"/>
                    </a:schemeClr>
                  </a:solidFill>
                  <a:latin typeface="Trebuchet MS"/>
                </a:rPr>
                <a:t> </a:t>
              </a:r>
              <a:r>
                <a:rPr lang="en-US" sz="3200" b="1" strike="noStrike" spc="-1">
                  <a:solidFill>
                    <a:srgbClr val="FFC000"/>
                  </a:solidFill>
                  <a:latin typeface="Trebuchet MS"/>
                </a:rPr>
                <a:t>Text size</a:t>
              </a:r>
              <a:endParaRPr lang="es-MX" sz="3200" b="0" strike="noStrike" spc="-1">
                <a:solidFill>
                  <a:srgbClr val="FFFFFF"/>
                </a:solidFill>
                <a:latin typeface="Arial"/>
              </a:endParaRPr>
            </a:p>
            <a:p>
              <a:pPr marL="1518480" defTabSz="114480">
                <a:lnSpc>
                  <a:spcPct val="100000"/>
                </a:lnSpc>
                <a:tabLst>
                  <a:tab pos="0" algn="l"/>
                </a:tabLst>
              </a:pPr>
              <a:r>
                <a:rPr lang="en-US" sz="2400" b="0" strike="noStrike" spc="-1">
                  <a:solidFill>
                    <a:srgbClr val="BFBFBF"/>
                  </a:solidFill>
                  <a:latin typeface="Trebuchet MS"/>
                </a:rPr>
                <a:t>Adjust the size of your text based on how much content you have to present. The default template text offers a good starting point. Follow the conference requirements.</a:t>
              </a:r>
              <a:endParaRPr lang="es-MX" sz="2400" b="0" strike="noStrike" spc="-1">
                <a:solidFill>
                  <a:srgbClr val="FFFFFF"/>
                </a:solidFill>
                <a:latin typeface="Arial"/>
              </a:endParaRPr>
            </a:p>
            <a:p>
              <a:pPr marL="1518480" defTabSz="114480">
                <a:lnSpc>
                  <a:spcPct val="100000"/>
                </a:lnSpc>
                <a:tabLst>
                  <a:tab pos="0" algn="l"/>
                </a:tabLst>
              </a:pPr>
              <a:endParaRPr lang="es-MX" sz="2400" b="0" strike="noStrike" spc="-1">
                <a:solidFill>
                  <a:srgbClr val="FFFFFF"/>
                </a:solidFill>
                <a:latin typeface="Arial"/>
              </a:endParaRPr>
            </a:p>
            <a:p>
              <a:pPr marL="1518480" algn="ctr" defTabSz="4388760">
                <a:lnSpc>
                  <a:spcPct val="100000"/>
                </a:lnSpc>
                <a:tabLst>
                  <a:tab pos="0" algn="l"/>
                </a:tabLst>
              </a:pPr>
              <a:r>
                <a:rPr lang="en-US" sz="3200" b="1" strike="noStrike" spc="-1">
                  <a:solidFill>
                    <a:srgbClr val="FFC000"/>
                  </a:solidFill>
                  <a:latin typeface="Trebuchet MS"/>
                </a:rPr>
                <a:t>How to add Tables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chemeClr val="lt1">
                      <a:lumMod val="75000"/>
                    </a:schemeClr>
                  </a:solidFill>
                  <a:latin typeface="Trebuchet MS"/>
                </a:rPr>
                <a:t>To add a table from scratch go to the INSERT menu and </a:t>
              </a:r>
              <a:br>
                <a:rPr sz="2400"/>
              </a:br>
              <a:r>
                <a:rPr lang="en-US" sz="2400" b="0" strike="noStrike" spc="-1">
                  <a:solidFill>
                    <a:schemeClr val="lt1">
                      <a:lumMod val="75000"/>
                    </a:schemeClr>
                  </a:solidFill>
                  <a:latin typeface="Trebuchet MS"/>
                </a:rPr>
                <a:t>click on TABLE. A drop-down box will help you select rows and columns. </a:t>
              </a:r>
              <a:endParaRPr lang="es-MX" sz="2400" b="0" strike="noStrike" spc="-1">
                <a:solidFill>
                  <a:srgbClr val="FFFFFF"/>
                </a:solidFill>
                <a:latin typeface="Arial"/>
              </a:endParaRPr>
            </a:p>
            <a:p>
              <a:pPr marL="1730520" defTabSz="114480">
                <a:lnSpc>
                  <a:spcPct val="100000"/>
                </a:lnSpc>
                <a:tabLst>
                  <a:tab pos="0" algn="l"/>
                </a:tabLst>
              </a:pPr>
              <a:r>
                <a:rPr lang="en-US" sz="2400" b="0" strike="noStrike" spc="-1">
                  <a:solidFill>
                    <a:schemeClr val="lt1">
                      <a:lumMod val="75000"/>
                    </a:schemeClr>
                  </a:solidFill>
                  <a:latin typeface="Trebuchet MS"/>
                </a:rPr>
                <a:t>You can also copy and a paste a table from Word or another PowerPoint document. A pasted table may need to be re-formatted by RIGHT-CLICK &gt; FORMAT SHAPE, TEXT BOX, Margins.</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Graphs / Charts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You can simply copy and paste charts and graphs from Excel or Word. Some reformatting may be required depending on how the original document has been created.</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How to change the column configuration</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RIGHT-CLICK on the poster background and select LAYOUT to see the column options available for this template. The poster columns can also be customized on the Master. VIEW &gt; MASTER.</a:t>
              </a:r>
              <a:endParaRPr lang="es-MX" sz="2400" b="0" strike="noStrike" spc="-1">
                <a:solidFill>
                  <a:srgbClr val="FFFFFF"/>
                </a:solidFill>
                <a:latin typeface="Arial"/>
              </a:endParaRPr>
            </a:p>
            <a:p>
              <a:pPr marL="1730520" algn="ctr" defTabSz="1518480">
                <a:lnSpc>
                  <a:spcPct val="100000"/>
                </a:lnSpc>
                <a:tabLst>
                  <a:tab pos="0" algn="l"/>
                </a:tabLst>
              </a:pPr>
              <a:endParaRPr lang="es-MX" sz="32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How to remove the info bars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Save your work</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Save your template as a PowerPoint document. For printing, save as PowerPoint or “Print-quality” PDF.</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Print your poster</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lang="es-MX" sz="2400" b="0" strike="noStrike" spc="-1">
                <a:solidFill>
                  <a:srgbClr val="FFFFFF"/>
                </a:solidFill>
                <a:latin typeface="Arial"/>
              </a:endParaRPr>
            </a:p>
            <a:p>
              <a:pPr marL="1730520" defTabSz="114480">
                <a:lnSpc>
                  <a:spcPct val="100000"/>
                </a:lnSpc>
                <a:tabLst>
                  <a:tab pos="0" algn="l"/>
                </a:tabLst>
              </a:pPr>
              <a:endParaRPr lang="es-MX" sz="2800" b="0" strike="noStrike" spc="-1">
                <a:solidFill>
                  <a:srgbClr val="FFFFFF"/>
                </a:solidFill>
                <a:latin typeface="Arial"/>
              </a:endParaRPr>
            </a:p>
          </p:txBody>
        </p:sp>
        <p:graphicFrame>
          <p:nvGraphicFramePr>
            <p:cNvPr id="30" name="Objeto 29"/>
            <p:cNvGraphicFramePr/>
            <p:nvPr/>
          </p:nvGraphicFramePr>
          <p:xfrm>
            <a:off x="46915560" y="3349440"/>
            <a:ext cx="5585400" cy="2063160"/>
          </p:xfrm>
          <a:graphic>
            <a:graphicData uri="http://schemas.openxmlformats.org/presentationml/2006/ole">
              <mc:AlternateContent xmlns:mc="http://schemas.openxmlformats.org/markup-compatibility/2006">
                <mc:Choice xmlns:v="urn:schemas-microsoft-com:vml" Requires="v">
                  <p:oleObj r:id="rId11" imgW="0" imgH="0" progId="">
                    <p:embed/>
                  </p:oleObj>
                </mc:Choice>
                <mc:Fallback>
                  <p:oleObj r:id="rId11" imgW="0" imgH="0" progId="">
                    <p:embed/>
                    <p:pic>
                      <p:nvPicPr>
                        <p:cNvPr id="30" name="Objeto 29"/>
                        <p:cNvPicPr/>
                        <p:nvPr/>
                      </p:nvPicPr>
                      <p:blipFill>
                        <a:blip r:embed="rId12"/>
                        <a:stretch/>
                      </p:blipFill>
                      <p:spPr>
                        <a:xfrm>
                          <a:off x="46915560" y="3349440"/>
                          <a:ext cx="5585400" cy="2063160"/>
                        </a:xfrm>
                        <a:prstGeom prst="rect">
                          <a:avLst/>
                        </a:prstGeom>
                        <a:ln w="0">
                          <a:noFill/>
                        </a:ln>
                      </p:spPr>
                    </p:pic>
                  </p:oleObj>
                </mc:Fallback>
              </mc:AlternateContent>
            </a:graphicData>
          </a:graphic>
        </p:graphicFrame>
        <p:pic>
          <p:nvPicPr>
            <p:cNvPr id="32" name="Picture 56"/>
            <p:cNvPicPr/>
            <p:nvPr/>
          </p:nvPicPr>
          <p:blipFill>
            <a:blip r:embed="rId13"/>
            <a:stretch/>
          </p:blipFill>
          <p:spPr>
            <a:xfrm>
              <a:off x="44621640" y="7740000"/>
              <a:ext cx="2968920" cy="1369800"/>
            </a:xfrm>
            <a:prstGeom prst="rect">
              <a:avLst/>
            </a:prstGeom>
            <a:ln w="0">
              <a:noFill/>
            </a:ln>
          </p:spPr>
        </p:pic>
        <p:graphicFrame>
          <p:nvGraphicFramePr>
            <p:cNvPr id="33" name="Objeto 32"/>
            <p:cNvGraphicFramePr/>
            <p:nvPr/>
          </p:nvGraphicFramePr>
          <p:xfrm>
            <a:off x="44629560" y="12347280"/>
            <a:ext cx="1481400" cy="991440"/>
          </p:xfrm>
          <a:graphic>
            <a:graphicData uri="http://schemas.openxmlformats.org/presentationml/2006/ole">
              <mc:AlternateContent xmlns:mc="http://schemas.openxmlformats.org/markup-compatibility/2006">
                <mc:Choice xmlns:v="urn:schemas-microsoft-com:vml" Requires="v">
                  <p:oleObj r:id="rId14" imgW="0" imgH="0" progId="">
                    <p:embed/>
                  </p:oleObj>
                </mc:Choice>
                <mc:Fallback>
                  <p:oleObj r:id="rId14" imgW="0" imgH="0" progId="">
                    <p:embed/>
                    <p:pic>
                      <p:nvPicPr>
                        <p:cNvPr id="33" name="Objeto 32"/>
                        <p:cNvPicPr/>
                        <p:nvPr/>
                      </p:nvPicPr>
                      <p:blipFill>
                        <a:blip r:embed="rId15"/>
                        <a:stretch/>
                      </p:blipFill>
                      <p:spPr>
                        <a:xfrm>
                          <a:off x="44629560" y="12347280"/>
                          <a:ext cx="1481400" cy="991440"/>
                        </a:xfrm>
                        <a:prstGeom prst="rect">
                          <a:avLst/>
                        </a:prstGeom>
                        <a:ln w="0">
                          <a:noFill/>
                        </a:ln>
                      </p:spPr>
                    </p:pic>
                  </p:oleObj>
                </mc:Fallback>
              </mc:AlternateContent>
            </a:graphicData>
          </a:graphic>
        </p:graphicFrame>
        <p:grpSp>
          <p:nvGrpSpPr>
            <p:cNvPr id="35" name="Group 58"/>
            <p:cNvGrpSpPr/>
            <p:nvPr/>
          </p:nvGrpSpPr>
          <p:grpSpPr>
            <a:xfrm>
              <a:off x="44487360" y="29414520"/>
              <a:ext cx="10353600" cy="1265040"/>
              <a:chOff x="44487360" y="29414520"/>
              <a:chExt cx="10353600" cy="1265040"/>
            </a:xfrm>
          </p:grpSpPr>
          <p:sp>
            <p:nvSpPr>
              <p:cNvPr id="36" name="Rounded Rectangle 60"/>
              <p:cNvSpPr/>
              <p:nvPr/>
            </p:nvSpPr>
            <p:spPr>
              <a:xfrm>
                <a:off x="44487360" y="29414520"/>
                <a:ext cx="10353600" cy="1265040"/>
              </a:xfrm>
              <a:prstGeom prst="roundRect">
                <a:avLst>
                  <a:gd name="adj" fmla="val 16667"/>
                </a:avLst>
              </a:prstGeom>
              <a:solidFill>
                <a:schemeClr val="lt1"/>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pic>
            <p:nvPicPr>
              <p:cNvPr id="37" name="Picture 7" descr="http://t2.gstatic.com/images?q=tbn:ANd9GcR4APHC6TT9w54M2zn_pvCiBxUNcspYPoVxirLRphBoJabfSvu7zw"/>
              <p:cNvPicPr/>
              <p:nvPr/>
            </p:nvPicPr>
            <p:blipFill>
              <a:blip r:embed="rId16"/>
              <a:stretch/>
            </p:blipFill>
            <p:spPr>
              <a:xfrm>
                <a:off x="44620560" y="29528640"/>
                <a:ext cx="968400" cy="1060560"/>
              </a:xfrm>
              <a:prstGeom prst="rect">
                <a:avLst/>
              </a:prstGeom>
              <a:ln w="0">
                <a:noFill/>
              </a:ln>
            </p:spPr>
          </p:pic>
          <p:sp>
            <p:nvSpPr>
              <p:cNvPr id="38" name="TextBox 62"/>
              <p:cNvSpPr/>
              <p:nvPr/>
            </p:nvSpPr>
            <p:spPr>
              <a:xfrm>
                <a:off x="45653040" y="29634840"/>
                <a:ext cx="918756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4388760">
                  <a:lnSpc>
                    <a:spcPct val="100000"/>
                  </a:lnSpc>
                </a:pPr>
                <a:r>
                  <a:rPr lang="en-US" sz="2400" b="0" strike="noStrike" spc="-1">
                    <a:solidFill>
                      <a:schemeClr val="dk2"/>
                    </a:solidFill>
                    <a:latin typeface="Trebuchet MS"/>
                  </a:rPr>
                  <a:t>Student discounts are available on our Facebook page.</a:t>
                </a:r>
                <a:br>
                  <a:rPr sz="2400"/>
                </a:br>
                <a:r>
                  <a:rPr lang="en-US" sz="2400" b="0" strike="noStrike" spc="-1">
                    <a:solidFill>
                      <a:schemeClr val="dk2"/>
                    </a:solidFill>
                    <a:latin typeface="Trebuchet MS"/>
                  </a:rPr>
                  <a:t>Go to </a:t>
                </a:r>
                <a:r>
                  <a:rPr lang="en-US" sz="2400" b="0" u="sng" strike="noStrike" spc="-1">
                    <a:solidFill>
                      <a:schemeClr val="dk2"/>
                    </a:solidFill>
                    <a:uFillTx/>
                    <a:latin typeface="Trebuchet MS"/>
                  </a:rPr>
                  <a:t>PosterPresentations.com</a:t>
                </a:r>
                <a:r>
                  <a:rPr lang="en-US" sz="2400" b="0" strike="noStrike" spc="-1">
                    <a:solidFill>
                      <a:schemeClr val="dk2"/>
                    </a:solidFill>
                    <a:latin typeface="Trebuchet MS"/>
                  </a:rPr>
                  <a:t> and click on the FB icon. </a:t>
                </a:r>
                <a:endParaRPr lang="es-MX" sz="2400" b="0" strike="noStrike" spc="-1">
                  <a:solidFill>
                    <a:srgbClr val="FFFFFF"/>
                  </a:solidFill>
                  <a:latin typeface="Arial"/>
                </a:endParaRPr>
              </a:p>
            </p:txBody>
          </p:sp>
        </p:grpSp>
        <p:sp>
          <p:nvSpPr>
            <p:cNvPr id="39" name="TextBox 59"/>
            <p:cNvSpPr/>
            <p:nvPr/>
          </p:nvSpPr>
          <p:spPr>
            <a:xfrm>
              <a:off x="44262720" y="31169880"/>
              <a:ext cx="6869520" cy="1386360"/>
            </a:xfrm>
            <a:prstGeom prst="rect">
              <a:avLst/>
            </a:prstGeom>
            <a:noFill/>
            <a:ln w="0">
              <a:noFill/>
            </a:ln>
          </p:spPr>
          <p:style>
            <a:lnRef idx="0">
              <a:scrgbClr r="0" g="0" b="0"/>
            </a:lnRef>
            <a:fillRef idx="0">
              <a:scrgbClr r="0" g="0" b="0"/>
            </a:fillRef>
            <a:effectRef idx="0">
              <a:scrgbClr r="0" g="0" b="0"/>
            </a:effectRef>
            <a:fontRef idx="minor"/>
          </p:style>
          <p:txBody>
            <a:bodyPr lIns="65160" tIns="32760" rIns="65160" bIns="32760" anchor="t">
              <a:spAutoFit/>
            </a:bodyPr>
            <a:lstStyle/>
            <a:p>
              <a:pPr defTabSz="4388760">
                <a:lnSpc>
                  <a:spcPts val="2599"/>
                </a:lnSpc>
              </a:pPr>
              <a:r>
                <a:rPr lang="en-US" sz="2800" b="0" strike="noStrike" spc="-1">
                  <a:solidFill>
                    <a:schemeClr val="lt1"/>
                  </a:solidFill>
                  <a:latin typeface="Calibri"/>
                </a:rPr>
                <a:t>© 2015 PosterPresentations.com</a:t>
              </a:r>
              <a:br>
                <a:rPr sz="2800"/>
              </a:br>
              <a:r>
                <a:rPr lang="en-US" sz="2800" b="0" strike="noStrike" spc="-1">
                  <a:solidFill>
                    <a:schemeClr val="lt1"/>
                  </a:solidFill>
                  <a:latin typeface="Calibri"/>
                </a:rPr>
                <a:t>    </a:t>
              </a:r>
              <a:r>
                <a:rPr lang="en-US" sz="2400" b="0" strike="noStrike" spc="-1">
                  <a:solidFill>
                    <a:schemeClr val="lt1"/>
                  </a:solidFill>
                  <a:latin typeface="Calibri"/>
                </a:rPr>
                <a:t>2117 Fourth Street , Unit C        </a:t>
              </a:r>
              <a:endParaRPr lang="es-MX" sz="2400" b="0" strike="noStrike" spc="-1">
                <a:solidFill>
                  <a:srgbClr val="FFFFFF"/>
                </a:solidFill>
                <a:latin typeface="Arial"/>
              </a:endParaRPr>
            </a:p>
            <a:p>
              <a:pPr defTabSz="4388760">
                <a:lnSpc>
                  <a:spcPts val="2599"/>
                </a:lnSpc>
              </a:pPr>
              <a:r>
                <a:rPr lang="en-US" sz="2400" b="0" strike="noStrike" spc="-1">
                  <a:solidFill>
                    <a:schemeClr val="lt1"/>
                  </a:solidFill>
                  <a:latin typeface="Calibri"/>
                </a:rPr>
                <a:t>     Berkeley CA </a:t>
              </a:r>
              <a:r>
                <a:rPr lang="en-US" sz="2000" b="0" strike="noStrike" spc="-1">
                  <a:solidFill>
                    <a:schemeClr val="lt1"/>
                  </a:solidFill>
                  <a:latin typeface="Calibri"/>
                </a:rPr>
                <a:t>94710</a:t>
              </a:r>
              <a:br>
                <a:rPr sz="2400"/>
              </a:br>
              <a:r>
                <a:rPr lang="en-US" sz="2400" b="0" strike="noStrike" spc="-1">
                  <a:solidFill>
                    <a:schemeClr val="lt1"/>
                  </a:solidFill>
                  <a:latin typeface="Calibri"/>
                </a:rPr>
                <a:t>    </a:t>
              </a:r>
              <a:r>
                <a:rPr lang="en-US" sz="2400" b="1" strike="noStrike" spc="-1">
                  <a:solidFill>
                    <a:srgbClr val="FFFF00"/>
                  </a:solidFill>
                  <a:latin typeface="Calibri"/>
                </a:rPr>
                <a:t>posterpresenter@gmail.com</a:t>
              </a:r>
              <a:endParaRPr lang="es-MX" sz="2400" b="0" strike="noStrike" spc="-1">
                <a:solidFill>
                  <a:srgbClr val="FFFFFF"/>
                </a:solidFill>
                <a:latin typeface="Arial"/>
              </a:endParaRPr>
            </a:p>
          </p:txBody>
        </p:sp>
      </p:grpSp>
      <p:sp>
        <p:nvSpPr>
          <p:cNvPr id="40"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pPr indent="0" algn="ctr">
              <a:buNone/>
            </a:pPr>
            <a:r>
              <a:rPr lang="es-MX" sz="4400" b="0" strike="noStrike" spc="-1">
                <a:solidFill>
                  <a:srgbClr val="FFFFFF"/>
                </a:solidFill>
                <a:latin typeface="Arial"/>
              </a:rPr>
              <a:t>Pulse para editar el formato del texto de título</a:t>
            </a:r>
          </a:p>
        </p:txBody>
      </p:sp>
      <p:sp>
        <p:nvSpPr>
          <p:cNvPr id="41" name="PlaceHolder 2"/>
          <p:cNvSpPr>
            <a:spLocks noGrp="1"/>
          </p:cNvSpPr>
          <p:nvPr>
            <p:ph type="body"/>
          </p:nvPr>
        </p:nvSpPr>
        <p:spPr>
          <a:xfrm>
            <a:off x="2194560" y="7702560"/>
            <a:ext cx="39501720" cy="1909224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s-MX" sz="3200" b="0" strike="noStrike" spc="-1">
                <a:solidFill>
                  <a:srgbClr val="FFFFFF"/>
                </a:solidFill>
                <a:latin typeface="Arial"/>
              </a:rPr>
              <a:t>Pulse para editar el formato de texto del esquema</a:t>
            </a:r>
          </a:p>
          <a:p>
            <a:pPr marL="864000" lvl="1" indent="-324000">
              <a:spcBef>
                <a:spcPts val="1134"/>
              </a:spcBef>
              <a:buClr>
                <a:srgbClr val="FFFFFF"/>
              </a:buClr>
              <a:buSzPct val="75000"/>
              <a:buFont typeface="Symbol" charset="2"/>
              <a:buChar char=""/>
            </a:pPr>
            <a:r>
              <a:rPr lang="es-MX" sz="2800" b="0" strike="noStrike" spc="-1">
                <a:solidFill>
                  <a:srgbClr val="FFFFFF"/>
                </a:solidFill>
                <a:latin typeface="Arial"/>
              </a:rPr>
              <a:t>Segundo nivel del esquema</a:t>
            </a:r>
          </a:p>
          <a:p>
            <a:pPr marL="1296000" lvl="2" indent="-288000">
              <a:spcBef>
                <a:spcPts val="850"/>
              </a:spcBef>
              <a:buClr>
                <a:srgbClr val="FFFFFF"/>
              </a:buClr>
              <a:buSzPct val="45000"/>
              <a:buFont typeface="Wingdings" charset="2"/>
              <a:buChar char=""/>
            </a:pPr>
            <a:r>
              <a:rPr lang="es-MX" sz="2400" b="0" strike="noStrike" spc="-1">
                <a:solidFill>
                  <a:srgbClr val="FFFFFF"/>
                </a:solidFill>
                <a:latin typeface="Arial"/>
              </a:rPr>
              <a:t>Tercer nivel del esquema</a:t>
            </a:r>
          </a:p>
          <a:p>
            <a:pPr marL="1728000" lvl="3" indent="-216000">
              <a:spcBef>
                <a:spcPts val="567"/>
              </a:spcBef>
              <a:buClr>
                <a:srgbClr val="FFFFFF"/>
              </a:buClr>
              <a:buSzPct val="75000"/>
              <a:buFont typeface="Symbol" charset="2"/>
              <a:buChar char=""/>
            </a:pPr>
            <a:r>
              <a:rPr lang="es-MX" sz="2000" b="0" strike="noStrike" spc="-1">
                <a:solidFill>
                  <a:srgbClr val="FFFFFF"/>
                </a:solidFill>
                <a:latin typeface="Arial"/>
              </a:rPr>
              <a:t>Cuarto nivel del esquema</a:t>
            </a:r>
          </a:p>
          <a:p>
            <a:pPr marL="2160000" lvl="4" indent="-216000">
              <a:spcBef>
                <a:spcPts val="283"/>
              </a:spcBef>
              <a:buClr>
                <a:srgbClr val="FFFFFF"/>
              </a:buClr>
              <a:buSzPct val="45000"/>
              <a:buFont typeface="Wingdings" charset="2"/>
              <a:buChar char=""/>
            </a:pPr>
            <a:r>
              <a:rPr lang="es-MX" sz="2000" b="0" strike="noStrike" spc="-1">
                <a:solidFill>
                  <a:srgbClr val="FFFFFF"/>
                </a:solidFill>
                <a:latin typeface="Arial"/>
              </a:rPr>
              <a:t>Quinto nivel del esquema</a:t>
            </a:r>
          </a:p>
          <a:p>
            <a:pPr marL="2592000" lvl="5" indent="-216000">
              <a:spcBef>
                <a:spcPts val="283"/>
              </a:spcBef>
              <a:buClr>
                <a:srgbClr val="FFFFFF"/>
              </a:buClr>
              <a:buSzPct val="45000"/>
              <a:buFont typeface="Wingdings" charset="2"/>
              <a:buChar char=""/>
            </a:pPr>
            <a:r>
              <a:rPr lang="es-MX" sz="2000" b="0" strike="noStrike" spc="-1">
                <a:solidFill>
                  <a:srgbClr val="FFFFFF"/>
                </a:solidFill>
                <a:latin typeface="Arial"/>
              </a:rPr>
              <a:t>Sexto nivel del esquema</a:t>
            </a:r>
          </a:p>
          <a:p>
            <a:pPr marL="3024000" lvl="6" indent="-216000">
              <a:spcBef>
                <a:spcPts val="283"/>
              </a:spcBef>
              <a:buClr>
                <a:srgbClr val="FFFFFF"/>
              </a:buClr>
              <a:buSzPct val="45000"/>
              <a:buFont typeface="Wingdings" charset="2"/>
              <a:buChar char=""/>
            </a:pPr>
            <a:r>
              <a:rPr lang="es-MX" sz="2000" b="0" strike="noStrike" spc="-1">
                <a:solidFill>
                  <a:srgbClr val="FFFFFF"/>
                </a:solidFill>
                <a:latin typeface="Arial"/>
              </a:rPr>
              <a:t>Séptimo nivel del esquema</a:t>
            </a:r>
          </a:p>
        </p:txBody>
      </p:sp>
    </p:spTree>
    <p:extLst>
      <p:ext uri="{BB962C8B-B14F-4D97-AF65-F5344CB8AC3E}">
        <p14:creationId xmlns:p14="http://schemas.microsoft.com/office/powerpoint/2010/main" val="4116718585"/>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6000">
              <a:srgbClr val="BDB5DC"/>
            </a:gs>
            <a:gs pos="2000">
              <a:srgbClr val="8B7BAC"/>
            </a:gs>
            <a:gs pos="0">
              <a:srgbClr val="4B306E">
                <a:alpha val="36000"/>
              </a:srgbClr>
            </a:gs>
            <a:gs pos="34000">
              <a:srgbClr val="DEDCFC">
                <a:alpha val="71000"/>
              </a:srgbClr>
            </a:gs>
            <a:gs pos="100000">
              <a:srgbClr val="E3E8F4"/>
            </a:gs>
          </a:gsLst>
          <a:lin ang="16200000" scaled="0"/>
          <a:tileRect/>
        </a:gradFill>
        <a:effectLst/>
      </p:bgPr>
    </p:bg>
    <p:spTree>
      <p:nvGrpSpPr>
        <p:cNvPr id="1" name="">
          <a:extLst>
            <a:ext uri="{FF2B5EF4-FFF2-40B4-BE49-F238E27FC236}">
              <a16:creationId xmlns:a16="http://schemas.microsoft.com/office/drawing/2014/main" id="{81537CFC-30A5-9FA4-2E97-51F7FE5D29CE}"/>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895CE9EC-414A-0FD8-E6CB-0C3FB08BBA22}"/>
              </a:ext>
            </a:extLst>
          </p:cNvPr>
          <p:cNvGrpSpPr/>
          <p:nvPr/>
        </p:nvGrpSpPr>
        <p:grpSpPr>
          <a:xfrm>
            <a:off x="-626641" y="-22437"/>
            <a:ext cx="44559405" cy="32201250"/>
            <a:chOff x="-591671" y="83428"/>
            <a:chExt cx="44559405" cy="32201250"/>
          </a:xfrm>
        </p:grpSpPr>
        <p:grpSp>
          <p:nvGrpSpPr>
            <p:cNvPr id="16" name="Group 15">
              <a:extLst>
                <a:ext uri="{FF2B5EF4-FFF2-40B4-BE49-F238E27FC236}">
                  <a16:creationId xmlns:a16="http://schemas.microsoft.com/office/drawing/2014/main" id="{A29AECC2-761B-91EB-ECA5-4BE87E88F56E}"/>
                </a:ext>
              </a:extLst>
            </p:cNvPr>
            <p:cNvGrpSpPr/>
            <p:nvPr/>
          </p:nvGrpSpPr>
          <p:grpSpPr>
            <a:xfrm>
              <a:off x="478291" y="5494355"/>
              <a:ext cx="42919477" cy="26790323"/>
              <a:chOff x="480182" y="5465760"/>
              <a:chExt cx="42919477" cy="26790323"/>
            </a:xfrm>
          </p:grpSpPr>
          <p:grpSp>
            <p:nvGrpSpPr>
              <p:cNvPr id="18" name="Group 17">
                <a:extLst>
                  <a:ext uri="{FF2B5EF4-FFF2-40B4-BE49-F238E27FC236}">
                    <a16:creationId xmlns:a16="http://schemas.microsoft.com/office/drawing/2014/main" id="{0210A99E-5019-7555-34F2-52F639838AFD}"/>
                  </a:ext>
                </a:extLst>
              </p:cNvPr>
              <p:cNvGrpSpPr/>
              <p:nvPr/>
            </p:nvGrpSpPr>
            <p:grpSpPr>
              <a:xfrm>
                <a:off x="22372370" y="5465760"/>
                <a:ext cx="21027289" cy="26790323"/>
                <a:chOff x="22372370" y="5465760"/>
                <a:chExt cx="21027289" cy="26790323"/>
              </a:xfrm>
            </p:grpSpPr>
            <p:sp>
              <p:nvSpPr>
                <p:cNvPr id="23" name="Rectangle 22">
                  <a:extLst>
                    <a:ext uri="{FF2B5EF4-FFF2-40B4-BE49-F238E27FC236}">
                      <a16:creationId xmlns:a16="http://schemas.microsoft.com/office/drawing/2014/main" id="{4C849E7A-AA61-E7A8-74FE-7738BA87DEC1}"/>
                    </a:ext>
                  </a:extLst>
                </p:cNvPr>
                <p:cNvSpPr/>
                <p:nvPr/>
              </p:nvSpPr>
              <p:spPr>
                <a:xfrm>
                  <a:off x="22372370" y="5479175"/>
                  <a:ext cx="10083552" cy="26776908"/>
                </a:xfrm>
                <a:prstGeom prst="rect">
                  <a:avLst/>
                </a:prstGeom>
                <a:solidFill>
                  <a:schemeClr val="bg1"/>
                </a:solidFill>
                <a:ln w="38100">
                  <a:solidFill>
                    <a:srgbClr val="8C7C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A3BA5BF-F84C-0ECE-7436-1B48A1E2D530}"/>
                    </a:ext>
                  </a:extLst>
                </p:cNvPr>
                <p:cNvSpPr/>
                <p:nvPr/>
              </p:nvSpPr>
              <p:spPr>
                <a:xfrm>
                  <a:off x="33316107" y="5465760"/>
                  <a:ext cx="10083552" cy="26776908"/>
                </a:xfrm>
                <a:prstGeom prst="rect">
                  <a:avLst/>
                </a:prstGeom>
                <a:solidFill>
                  <a:schemeClr val="bg1"/>
                </a:solidFill>
                <a:ln w="38100">
                  <a:solidFill>
                    <a:srgbClr val="8C7C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D77D1FBD-F4D5-C6E6-7074-12A28AD529C7}"/>
                  </a:ext>
                </a:extLst>
              </p:cNvPr>
              <p:cNvGrpSpPr/>
              <p:nvPr/>
            </p:nvGrpSpPr>
            <p:grpSpPr>
              <a:xfrm>
                <a:off x="480182" y="5479175"/>
                <a:ext cx="21026135" cy="26776908"/>
                <a:chOff x="480182" y="5479175"/>
                <a:chExt cx="21026135" cy="26776908"/>
              </a:xfrm>
            </p:grpSpPr>
            <p:sp>
              <p:nvSpPr>
                <p:cNvPr id="20" name="Rectangle 19">
                  <a:extLst>
                    <a:ext uri="{FF2B5EF4-FFF2-40B4-BE49-F238E27FC236}">
                      <a16:creationId xmlns:a16="http://schemas.microsoft.com/office/drawing/2014/main" id="{5CE705BD-06C2-E4A9-ADCD-FC83DC106FD5}"/>
                    </a:ext>
                  </a:extLst>
                </p:cNvPr>
                <p:cNvSpPr/>
                <p:nvPr/>
              </p:nvSpPr>
              <p:spPr>
                <a:xfrm>
                  <a:off x="11422765" y="5479175"/>
                  <a:ext cx="10083552" cy="26776908"/>
                </a:xfrm>
                <a:prstGeom prst="rect">
                  <a:avLst/>
                </a:prstGeom>
                <a:solidFill>
                  <a:schemeClr val="bg1"/>
                </a:solidFill>
                <a:ln w="38100">
                  <a:solidFill>
                    <a:srgbClr val="8C7C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D71BD4D-9165-3005-09BB-C2A51508938A}"/>
                    </a:ext>
                  </a:extLst>
                </p:cNvPr>
                <p:cNvSpPr/>
                <p:nvPr/>
              </p:nvSpPr>
              <p:spPr>
                <a:xfrm>
                  <a:off x="480182" y="5479175"/>
                  <a:ext cx="10083552" cy="26776908"/>
                </a:xfrm>
                <a:prstGeom prst="rect">
                  <a:avLst/>
                </a:prstGeom>
                <a:solidFill>
                  <a:schemeClr val="bg1"/>
                </a:solidFill>
                <a:ln w="38100">
                  <a:solidFill>
                    <a:srgbClr val="8C7C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Rectangle 16">
              <a:extLst>
                <a:ext uri="{FF2B5EF4-FFF2-40B4-BE49-F238E27FC236}">
                  <a16:creationId xmlns:a16="http://schemas.microsoft.com/office/drawing/2014/main" id="{98945A0A-4742-281E-6338-189684D9627E}"/>
                </a:ext>
              </a:extLst>
            </p:cNvPr>
            <p:cNvSpPr/>
            <p:nvPr/>
          </p:nvSpPr>
          <p:spPr>
            <a:xfrm>
              <a:off x="-591671" y="83428"/>
              <a:ext cx="44559405" cy="5000447"/>
            </a:xfrm>
            <a:prstGeom prst="rect">
              <a:avLst/>
            </a:prstGeom>
            <a:gradFill flip="none" rotWithShape="1">
              <a:gsLst>
                <a:gs pos="0">
                  <a:srgbClr val="CC66FF">
                    <a:alpha val="51000"/>
                  </a:srgbClr>
                </a:gs>
                <a:gs pos="100000">
                  <a:schemeClr val="accent1">
                    <a:lumMod val="45000"/>
                    <a:lumOff val="55000"/>
                  </a:schemeClr>
                </a:gs>
                <a:gs pos="83000">
                  <a:srgbClr val="295493"/>
                </a:gs>
                <a:gs pos="100000">
                  <a:schemeClr val="accent1">
                    <a:lumMod val="45000"/>
                    <a:lumOff val="55000"/>
                  </a:schemeClr>
                </a:gs>
                <a:gs pos="100000">
                  <a:srgbClr val="7493BA"/>
                </a:gs>
                <a:gs pos="0">
                  <a:srgbClr val="7E68C4"/>
                </a:gs>
                <a:gs pos="90000">
                  <a:srgbClr val="155D7D"/>
                </a:gs>
                <a:gs pos="0">
                  <a:srgbClr val="9284A4">
                    <a:alpha val="44000"/>
                  </a:srgbClr>
                </a:gs>
                <a:gs pos="100000">
                  <a:srgbClr val="165C7E"/>
                </a:gs>
                <a:gs pos="99000">
                  <a:srgbClr val="006666">
                    <a:alpha val="94000"/>
                  </a:srgbClr>
                </a:gs>
              </a:gsLst>
              <a:path path="circle">
                <a:fillToRect l="100000" t="100000"/>
              </a:path>
              <a:tileRect r="-100000" b="-10000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bg1"/>
                </a:solidFill>
                <a:latin typeface="Arial" panose="020B0604020202020204" pitchFamily="34" charset="0"/>
                <a:cs typeface="Arial" panose="020B0604020202020204" pitchFamily="34" charset="0"/>
              </a:endParaRPr>
            </a:p>
          </p:txBody>
        </p:sp>
      </p:grpSp>
      <p:sp>
        <p:nvSpPr>
          <p:cNvPr id="129" name="PlaceHolder 1">
            <a:extLst>
              <a:ext uri="{FF2B5EF4-FFF2-40B4-BE49-F238E27FC236}">
                <a16:creationId xmlns:a16="http://schemas.microsoft.com/office/drawing/2014/main" id="{810FD7D8-F2A2-A32E-081E-7C44D14A5BC2}"/>
              </a:ext>
            </a:extLst>
          </p:cNvPr>
          <p:cNvSpPr>
            <a:spLocks noGrp="1"/>
          </p:cNvSpPr>
          <p:nvPr>
            <p:ph/>
          </p:nvPr>
        </p:nvSpPr>
        <p:spPr>
          <a:xfrm>
            <a:off x="706680" y="6268752"/>
            <a:ext cx="4696593" cy="4780972"/>
          </a:xfrm>
          <a:prstGeom prst="rect">
            <a:avLst/>
          </a:prstGeom>
          <a:noFill/>
          <a:ln w="0">
            <a:noFill/>
          </a:ln>
        </p:spPr>
        <p:txBody>
          <a:bodyPr lIns="228600" tIns="228600" rIns="228600" bIns="228600" anchor="t">
            <a:noAutofit/>
          </a:bodyPr>
          <a:lstStyle/>
          <a:p>
            <a:pPr algn="just" defTabSz="4388760">
              <a:lnSpc>
                <a:spcPct val="100000"/>
              </a:lnSpc>
              <a:spcBef>
                <a:spcPts val="1191"/>
              </a:spcBef>
              <a:spcAft>
                <a:spcPts val="992"/>
              </a:spcAft>
              <a:tabLst>
                <a:tab pos="0" algn="l"/>
              </a:tabLst>
            </a:pPr>
            <a:r>
              <a:rPr lang="en-US" sz="2400" dirty="0"/>
              <a:t>The gender wage gap remains a persistent issue across Europe, where disparities in income between men and women are evident. This project uses a machine learning approach to examine wage differences across various demographics using Eurostat data. The goal is to identify and analyze the factors contributing to these to promote gender equity in the workforce.</a:t>
            </a:r>
            <a:endParaRPr lang="es-MX" sz="2400" b="0" strike="noStrike" spc="-1" dirty="0">
              <a:solidFill>
                <a:srgbClr val="FFFFFF"/>
              </a:solidFill>
            </a:endParaRPr>
          </a:p>
        </p:txBody>
      </p:sp>
      <p:sp>
        <p:nvSpPr>
          <p:cNvPr id="130" name="PlaceHolder 2">
            <a:extLst>
              <a:ext uri="{FF2B5EF4-FFF2-40B4-BE49-F238E27FC236}">
                <a16:creationId xmlns:a16="http://schemas.microsoft.com/office/drawing/2014/main" id="{BB4CE192-7326-BEE0-0368-DC292B11A3E7}"/>
              </a:ext>
            </a:extLst>
          </p:cNvPr>
          <p:cNvSpPr>
            <a:spLocks noGrp="1"/>
          </p:cNvSpPr>
          <p:nvPr>
            <p:ph/>
          </p:nvPr>
        </p:nvSpPr>
        <p:spPr>
          <a:xfrm>
            <a:off x="509400" y="5543783"/>
            <a:ext cx="1004832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INTRODUCTION</a:t>
            </a:r>
            <a:endParaRPr lang="es-MX" sz="3200" b="0" strike="noStrike" spc="-1" dirty="0">
              <a:solidFill>
                <a:schemeClr val="accent6">
                  <a:lumMod val="25000"/>
                </a:schemeClr>
              </a:solidFill>
              <a:latin typeface="Arial"/>
            </a:endParaRPr>
          </a:p>
        </p:txBody>
      </p:sp>
      <p:sp>
        <p:nvSpPr>
          <p:cNvPr id="131" name="PlaceHolder 3">
            <a:extLst>
              <a:ext uri="{FF2B5EF4-FFF2-40B4-BE49-F238E27FC236}">
                <a16:creationId xmlns:a16="http://schemas.microsoft.com/office/drawing/2014/main" id="{40A71144-39A7-19F9-037B-C736254A7F1F}"/>
              </a:ext>
            </a:extLst>
          </p:cNvPr>
          <p:cNvSpPr>
            <a:spLocks noGrp="1"/>
          </p:cNvSpPr>
          <p:nvPr>
            <p:ph/>
          </p:nvPr>
        </p:nvSpPr>
        <p:spPr>
          <a:xfrm>
            <a:off x="509400" y="19053081"/>
            <a:ext cx="1004976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TECHNOLOGIES USED</a:t>
            </a:r>
            <a:endParaRPr lang="es-MX" sz="3200" b="0" strike="noStrike" spc="-1" dirty="0">
              <a:solidFill>
                <a:schemeClr val="accent6">
                  <a:lumMod val="25000"/>
                </a:schemeClr>
              </a:solidFill>
            </a:endParaRPr>
          </a:p>
        </p:txBody>
      </p:sp>
      <p:sp>
        <p:nvSpPr>
          <p:cNvPr id="132" name="PlaceHolder 4">
            <a:extLst>
              <a:ext uri="{FF2B5EF4-FFF2-40B4-BE49-F238E27FC236}">
                <a16:creationId xmlns:a16="http://schemas.microsoft.com/office/drawing/2014/main" id="{06365EF2-5073-023C-CE6C-C30EA42B8C4D}"/>
              </a:ext>
            </a:extLst>
          </p:cNvPr>
          <p:cNvSpPr>
            <a:spLocks noGrp="1"/>
          </p:cNvSpPr>
          <p:nvPr>
            <p:ph/>
          </p:nvPr>
        </p:nvSpPr>
        <p:spPr>
          <a:xfrm>
            <a:off x="11441160" y="6463564"/>
            <a:ext cx="10048320" cy="2914920"/>
          </a:xfrm>
          <a:prstGeom prst="rect">
            <a:avLst/>
          </a:prstGeom>
          <a:noFill/>
          <a:ln w="0">
            <a:noFill/>
          </a:ln>
        </p:spPr>
        <p:txBody>
          <a:bodyPr lIns="228600" tIns="228600" rIns="228600" bIns="228600" anchor="t">
            <a:noAutofit/>
          </a:bodyPr>
          <a:lstStyle/>
          <a:p>
            <a:pPr marL="342900" indent="-342900" algn="just">
              <a:buFont typeface="Arial" panose="020B0604020202020204" pitchFamily="34" charset="0"/>
              <a:buChar char="•"/>
            </a:pPr>
            <a:r>
              <a:rPr lang="en-US" sz="2400" b="1" dirty="0">
                <a:solidFill>
                  <a:srgbClr val="2644A7"/>
                </a:solidFill>
              </a:rPr>
              <a:t>Data Quality</a:t>
            </a:r>
            <a:r>
              <a:rPr lang="en-US" sz="2400" dirty="0"/>
              <a:t>: Missing values and outliers handled with imputation and filtering; rows with less than 85% completeness removed.</a:t>
            </a:r>
          </a:p>
          <a:p>
            <a:pPr marL="342900" indent="-342900" algn="just">
              <a:buFont typeface="Arial" panose="020B0604020202020204" pitchFamily="34" charset="0"/>
              <a:buChar char="•"/>
            </a:pPr>
            <a:r>
              <a:rPr lang="en-US" sz="2400" b="1" dirty="0">
                <a:solidFill>
                  <a:srgbClr val="2644A7"/>
                </a:solidFill>
              </a:rPr>
              <a:t>Class Imbalance</a:t>
            </a:r>
            <a:r>
              <a:rPr lang="en-US" sz="2400" dirty="0"/>
              <a:t>: Techniques like SMOTE were used to balance wage categories, improving model performance on minority classes.</a:t>
            </a:r>
          </a:p>
          <a:p>
            <a:pPr marL="342900" indent="-342900" algn="just">
              <a:buFont typeface="Arial" panose="020B0604020202020204" pitchFamily="34" charset="0"/>
              <a:buChar char="•"/>
            </a:pPr>
            <a:r>
              <a:rPr lang="en-US" sz="2400" b="1" dirty="0">
                <a:solidFill>
                  <a:srgbClr val="2644A7"/>
                </a:solidFill>
              </a:rPr>
              <a:t>High Dimensionality</a:t>
            </a:r>
            <a:r>
              <a:rPr lang="en-US" sz="2400" dirty="0"/>
              <a:t>: Feature selection using correlation, </a:t>
            </a:r>
            <a:r>
              <a:rPr lang="en-US" sz="2400" dirty="0" err="1"/>
              <a:t>SelectKBest</a:t>
            </a:r>
            <a:r>
              <a:rPr lang="en-US" sz="2400" dirty="0"/>
              <a:t>, and Lasso regularization to improve model efficiency.</a:t>
            </a:r>
          </a:p>
          <a:p>
            <a:pPr marL="342900" indent="-342900" algn="just">
              <a:buFont typeface="Arial" panose="020B0604020202020204" pitchFamily="34" charset="0"/>
              <a:buChar char="•"/>
            </a:pPr>
            <a:r>
              <a:rPr lang="en-US" sz="2400" b="1" dirty="0">
                <a:solidFill>
                  <a:srgbClr val="2644A7"/>
                </a:solidFill>
              </a:rPr>
              <a:t>Overfitting</a:t>
            </a:r>
            <a:r>
              <a:rPr lang="en-US" sz="2400" dirty="0"/>
              <a:t>: Cross-validation and hyperparameter tuning, along with Decision Tree pruning, helped maintain model generalizability.</a:t>
            </a:r>
          </a:p>
          <a:p>
            <a:pPr algn="just"/>
            <a:endParaRPr lang="en-US" sz="2400" dirty="0"/>
          </a:p>
        </p:txBody>
      </p:sp>
      <p:sp>
        <p:nvSpPr>
          <p:cNvPr id="133" name="PlaceHolder 5">
            <a:extLst>
              <a:ext uri="{FF2B5EF4-FFF2-40B4-BE49-F238E27FC236}">
                <a16:creationId xmlns:a16="http://schemas.microsoft.com/office/drawing/2014/main" id="{0DD0C9B0-E72D-BCE6-DB04-38D7EDC4984A}"/>
              </a:ext>
            </a:extLst>
          </p:cNvPr>
          <p:cNvSpPr>
            <a:spLocks noGrp="1"/>
          </p:cNvSpPr>
          <p:nvPr>
            <p:ph/>
          </p:nvPr>
        </p:nvSpPr>
        <p:spPr>
          <a:xfrm>
            <a:off x="11460240" y="5766209"/>
            <a:ext cx="1004832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CHALLENGES ENCOUNTERED</a:t>
            </a:r>
            <a:endParaRPr lang="es-MX" sz="3200" b="0" strike="noStrike" spc="-1" dirty="0">
              <a:solidFill>
                <a:schemeClr val="accent6">
                  <a:lumMod val="25000"/>
                </a:schemeClr>
              </a:solidFill>
              <a:latin typeface="Arial"/>
            </a:endParaRPr>
          </a:p>
        </p:txBody>
      </p:sp>
      <p:sp>
        <p:nvSpPr>
          <p:cNvPr id="135" name="PlaceHolder 7">
            <a:extLst>
              <a:ext uri="{FF2B5EF4-FFF2-40B4-BE49-F238E27FC236}">
                <a16:creationId xmlns:a16="http://schemas.microsoft.com/office/drawing/2014/main" id="{D8185F33-D96E-3F73-D098-CA228E087643}"/>
              </a:ext>
            </a:extLst>
          </p:cNvPr>
          <p:cNvSpPr>
            <a:spLocks noGrp="1"/>
          </p:cNvSpPr>
          <p:nvPr>
            <p:ph/>
          </p:nvPr>
        </p:nvSpPr>
        <p:spPr>
          <a:xfrm>
            <a:off x="33331933" y="20817266"/>
            <a:ext cx="10046160" cy="676440"/>
          </a:xfrm>
          <a:prstGeom prst="rect">
            <a:avLst/>
          </a:prstGeom>
          <a:noFill/>
          <a:ln w="0">
            <a:noFill/>
          </a:ln>
        </p:spPr>
        <p:txBody>
          <a:bodyPr lIns="91440" tIns="91440" rIns="91440" bIns="91440" anchor="ctr">
            <a:noAutofit/>
          </a:bodyPr>
          <a:lstStyle/>
          <a:p>
            <a:pPr indent="0" algn="ctr" defTabSz="4388760">
              <a:lnSpc>
                <a:spcPct val="100000"/>
              </a:lnSpc>
              <a:spcBef>
                <a:spcPts val="641"/>
              </a:spcBef>
              <a:buNone/>
              <a:tabLst>
                <a:tab pos="0" algn="l"/>
              </a:tabLst>
            </a:pPr>
            <a:r>
              <a:rPr lang="en-US" sz="3200" b="1" u="sng" strike="noStrike" spc="-1" dirty="0">
                <a:solidFill>
                  <a:schemeClr val="accent6">
                    <a:lumMod val="25000"/>
                  </a:schemeClr>
                </a:solidFill>
                <a:uFillTx/>
                <a:latin typeface="Arial"/>
              </a:rPr>
              <a:t>CONCLUSIONS</a:t>
            </a:r>
            <a:endParaRPr lang="es-MX" sz="3200" b="0" strike="noStrike" spc="-1" dirty="0">
              <a:solidFill>
                <a:schemeClr val="accent6">
                  <a:lumMod val="25000"/>
                </a:schemeClr>
              </a:solidFill>
              <a:latin typeface="Arial"/>
            </a:endParaRPr>
          </a:p>
        </p:txBody>
      </p:sp>
      <p:sp>
        <p:nvSpPr>
          <p:cNvPr id="136" name="PlaceHolder 8">
            <a:extLst>
              <a:ext uri="{FF2B5EF4-FFF2-40B4-BE49-F238E27FC236}">
                <a16:creationId xmlns:a16="http://schemas.microsoft.com/office/drawing/2014/main" id="{83051119-B671-06A0-8ED9-CAB466E6AD6A}"/>
              </a:ext>
            </a:extLst>
          </p:cNvPr>
          <p:cNvSpPr>
            <a:spLocks noGrp="1"/>
          </p:cNvSpPr>
          <p:nvPr>
            <p:ph/>
          </p:nvPr>
        </p:nvSpPr>
        <p:spPr>
          <a:xfrm>
            <a:off x="33392520" y="28190368"/>
            <a:ext cx="10046160" cy="753480"/>
          </a:xfrm>
          <a:prstGeom prst="rect">
            <a:avLst/>
          </a:prstGeom>
          <a:noFill/>
          <a:ln w="0">
            <a:noFill/>
          </a:ln>
        </p:spPr>
        <p:txBody>
          <a:bodyPr lIns="91440" tIns="91440" rIns="91440" bIns="91440" anchor="ctr">
            <a:noAutofit/>
          </a:bodyPr>
          <a:lstStyle/>
          <a:p>
            <a:pPr indent="0" algn="ctr" defTabSz="4388760">
              <a:lnSpc>
                <a:spcPct val="100000"/>
              </a:lnSpc>
              <a:spcBef>
                <a:spcPts val="740"/>
              </a:spcBef>
              <a:buNone/>
              <a:tabLst>
                <a:tab pos="0" algn="l"/>
              </a:tabLst>
            </a:pPr>
            <a:r>
              <a:rPr lang="en-US" sz="3700" b="1" u="sng" strike="noStrike" spc="-1" dirty="0">
                <a:solidFill>
                  <a:schemeClr val="accent6">
                    <a:lumMod val="25000"/>
                  </a:schemeClr>
                </a:solidFill>
                <a:uFillTx/>
                <a:latin typeface="Arial"/>
              </a:rPr>
              <a:t>REFERENCES</a:t>
            </a:r>
            <a:endParaRPr lang="es-MX" sz="3700" b="0" strike="noStrike" spc="-1" dirty="0">
              <a:solidFill>
                <a:schemeClr val="accent6">
                  <a:lumMod val="25000"/>
                </a:schemeClr>
              </a:solidFill>
              <a:latin typeface="Arial"/>
            </a:endParaRPr>
          </a:p>
        </p:txBody>
      </p:sp>
      <p:sp>
        <p:nvSpPr>
          <p:cNvPr id="137" name="PlaceHolder 9">
            <a:extLst>
              <a:ext uri="{FF2B5EF4-FFF2-40B4-BE49-F238E27FC236}">
                <a16:creationId xmlns:a16="http://schemas.microsoft.com/office/drawing/2014/main" id="{FAA15B50-6284-CC66-C750-3970BC6A2E14}"/>
              </a:ext>
            </a:extLst>
          </p:cNvPr>
          <p:cNvSpPr>
            <a:spLocks noGrp="1"/>
          </p:cNvSpPr>
          <p:nvPr>
            <p:ph/>
          </p:nvPr>
        </p:nvSpPr>
        <p:spPr>
          <a:xfrm>
            <a:off x="5932440" y="3706728"/>
            <a:ext cx="31998240" cy="1279440"/>
          </a:xfrm>
          <a:prstGeom prst="rect">
            <a:avLst/>
          </a:prstGeom>
          <a:noFill/>
          <a:ln w="0">
            <a:noFill/>
          </a:ln>
        </p:spPr>
        <p:txBody>
          <a:bodyPr lIns="90000" tIns="45000" rIns="90000" bIns="45000" anchor="t">
            <a:normAutofit/>
          </a:bodyPr>
          <a:lstStyle/>
          <a:p>
            <a:pPr indent="0" algn="ctr" defTabSz="4388760">
              <a:lnSpc>
                <a:spcPct val="100000"/>
              </a:lnSpc>
              <a:spcBef>
                <a:spcPts val="961"/>
              </a:spcBef>
              <a:buNone/>
              <a:tabLst>
                <a:tab pos="0" algn="l"/>
              </a:tabLst>
            </a:pPr>
            <a:r>
              <a:rPr lang="en-US" sz="4800" b="1" strike="noStrike" spc="-1" dirty="0">
                <a:solidFill>
                  <a:schemeClr val="lt1"/>
                </a:solidFill>
                <a:latin typeface="Arial"/>
              </a:rPr>
              <a:t>Yumiko Bejarano, CCT College Dublin / University of Hertfordshire,  May 2019</a:t>
            </a:r>
          </a:p>
        </p:txBody>
      </p:sp>
      <p:sp>
        <p:nvSpPr>
          <p:cNvPr id="138" name="PlaceHolder 10">
            <a:extLst>
              <a:ext uri="{FF2B5EF4-FFF2-40B4-BE49-F238E27FC236}">
                <a16:creationId xmlns:a16="http://schemas.microsoft.com/office/drawing/2014/main" id="{26340792-D25C-FE8F-5336-55EE44B681D2}"/>
              </a:ext>
            </a:extLst>
          </p:cNvPr>
          <p:cNvSpPr>
            <a:spLocks noGrp="1"/>
          </p:cNvSpPr>
          <p:nvPr>
            <p:ph/>
          </p:nvPr>
        </p:nvSpPr>
        <p:spPr>
          <a:xfrm>
            <a:off x="3334870" y="861018"/>
            <a:ext cx="37221459" cy="2966154"/>
          </a:xfrm>
          <a:prstGeom prst="rect">
            <a:avLst/>
          </a:prstGeom>
          <a:noFill/>
          <a:ln w="0">
            <a:noFill/>
          </a:ln>
        </p:spPr>
        <p:txBody>
          <a:bodyPr lIns="90000" tIns="45000" rIns="90000" bIns="45000" anchor="t">
            <a:normAutofit/>
          </a:bodyPr>
          <a:lstStyle/>
          <a:p>
            <a:pPr algn="ctr"/>
            <a:r>
              <a:rPr lang="en-US" sz="9600" b="1" dirty="0">
                <a:solidFill>
                  <a:schemeClr val="bg1"/>
                </a:solidFill>
                <a:latin typeface="Arial" panose="020B0604020202020204" pitchFamily="34" charset="0"/>
                <a:cs typeface="Arial" panose="020B0604020202020204" pitchFamily="34" charset="0"/>
              </a:rPr>
              <a:t>EXPLORING THE GENDER WAGE GAP IN EUROPE: PREDICTIVE MODELING USING KNN, CART, AND SVC</a:t>
            </a:r>
          </a:p>
        </p:txBody>
      </p:sp>
      <p:sp>
        <p:nvSpPr>
          <p:cNvPr id="149" name="PlaceHolder 15">
            <a:extLst>
              <a:ext uri="{FF2B5EF4-FFF2-40B4-BE49-F238E27FC236}">
                <a16:creationId xmlns:a16="http://schemas.microsoft.com/office/drawing/2014/main" id="{8601E6DF-0F67-00C6-736A-F889939AF499}"/>
              </a:ext>
            </a:extLst>
          </p:cNvPr>
          <p:cNvSpPr>
            <a:spLocks noGrp="1"/>
          </p:cNvSpPr>
          <p:nvPr>
            <p:ph/>
          </p:nvPr>
        </p:nvSpPr>
        <p:spPr>
          <a:xfrm>
            <a:off x="22488063" y="14184004"/>
            <a:ext cx="10051200" cy="3334103"/>
          </a:xfrm>
          <a:prstGeom prst="rect">
            <a:avLst/>
          </a:prstGeom>
          <a:noFill/>
          <a:ln w="0">
            <a:noFill/>
          </a:ln>
        </p:spPr>
        <p:txBody>
          <a:bodyPr lIns="228600" tIns="228600" rIns="228600" bIns="228600" anchor="t">
            <a:noAutofit/>
          </a:bodyPr>
          <a:lstStyle/>
          <a:p>
            <a:pPr algn="just" defTabSz="4388760">
              <a:lnSpc>
                <a:spcPct val="100000"/>
              </a:lnSpc>
              <a:spcBef>
                <a:spcPts val="499"/>
              </a:spcBef>
              <a:tabLst>
                <a:tab pos="0" algn="l"/>
              </a:tabLst>
            </a:pPr>
            <a:r>
              <a:rPr lang="en-US" sz="2400" spc="-1" dirty="0">
                <a:solidFill>
                  <a:schemeClr val="dk1"/>
                </a:solidFill>
              </a:rPr>
              <a:t>Feature selection involved techniques like Correlation, Univariate Selection, Lasso Regularization, and Recursive Feature Elimination (RFE). Lasso and RFE effectively identified the most predictive features, improving model training efficiency. A bar chart visualized the selected features, displaying their importance scores and relevance across the different methods for easy interpretation.</a:t>
            </a:r>
            <a:endParaRPr lang="es-MX" sz="2400" b="0" strike="noStrike" spc="-1" dirty="0">
              <a:solidFill>
                <a:srgbClr val="FFFFFF"/>
              </a:solidFill>
              <a:latin typeface="Arial"/>
            </a:endParaRPr>
          </a:p>
        </p:txBody>
      </p:sp>
      <p:sp>
        <p:nvSpPr>
          <p:cNvPr id="150" name="Content Placeholder 2">
            <a:extLst>
              <a:ext uri="{FF2B5EF4-FFF2-40B4-BE49-F238E27FC236}">
                <a16:creationId xmlns:a16="http://schemas.microsoft.com/office/drawing/2014/main" id="{A743AC19-76D8-C783-D391-45B68D562616}"/>
              </a:ext>
            </a:extLst>
          </p:cNvPr>
          <p:cNvSpPr/>
          <p:nvPr/>
        </p:nvSpPr>
        <p:spPr>
          <a:xfrm>
            <a:off x="718200" y="19733336"/>
            <a:ext cx="4685073" cy="641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Models</a:t>
            </a:r>
            <a:endParaRPr kumimoji="0" lang="en-US" sz="2400" b="0" i="0" u="none" strike="noStrike" kern="1200" cap="none" spc="0" normalizeH="0" baseline="0" noProof="0" dirty="0">
              <a:ln>
                <a:noFill/>
              </a:ln>
              <a:solidFill>
                <a:srgbClr val="2644A7"/>
              </a:solidFill>
              <a:effectLst/>
              <a:uLnTx/>
              <a:uFillTx/>
              <a:latin typeface="Arial"/>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K-Nearest Neighbors (KNN)</a:t>
            </a:r>
            <a:r>
              <a:rPr kumimoji="0" lang="en-US" sz="2400" b="0" i="0" u="none" strike="noStrike" kern="1200" cap="none" spc="0" normalizeH="0" baseline="0" noProof="0" dirty="0">
                <a:ln>
                  <a:noFill/>
                </a:ln>
                <a:solidFill>
                  <a:srgbClr val="000000"/>
                </a:solidFill>
                <a:effectLst/>
                <a:uLnTx/>
                <a:uFillTx/>
                <a:latin typeface="Arial"/>
              </a:rPr>
              <a:t>: Classifies and predicts wage disparities based on similarity.</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Machine Learning Algorithms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rPr>
              <a:t>Three models (KNN, CART, SVC) provide comparative insights on wage disparity predictions.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Optimization</a:t>
            </a:r>
            <a:endParaRPr kumimoji="0" lang="en-US" sz="2400" b="0" i="0" u="none" strike="noStrike" kern="1200" cap="none" spc="0" normalizeH="0" baseline="0" noProof="0" dirty="0">
              <a:ln>
                <a:noFill/>
              </a:ln>
              <a:solidFill>
                <a:srgbClr val="2644A7"/>
              </a:solidFill>
              <a:effectLst/>
              <a:uLnTx/>
              <a:uFillTx/>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a:rPr>
              <a:t>Cross-Validation</a:t>
            </a:r>
            <a:r>
              <a:rPr kumimoji="0" lang="en-US" sz="2400" b="0" i="0" u="none" strike="noStrike" kern="1200" cap="none" spc="0" normalizeH="0" baseline="0" noProof="0" dirty="0">
                <a:ln>
                  <a:noFill/>
                </a:ln>
                <a:solidFill>
                  <a:srgbClr val="000000"/>
                </a:solidFill>
                <a:effectLst/>
                <a:uLnTx/>
                <a:uFillTx/>
                <a:latin typeface="Arial"/>
              </a:rPr>
              <a:t>: 5-fold to ensure robust model performance.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a:rPr>
              <a:t>Hyperparameter Tuning</a:t>
            </a:r>
            <a:r>
              <a:rPr kumimoji="0" lang="en-US" sz="2400" b="0" i="0" u="none" strike="noStrike" kern="1200" cap="none" spc="0" normalizeH="0" baseline="0" noProof="0" dirty="0">
                <a:ln>
                  <a:noFill/>
                </a:ln>
                <a:solidFill>
                  <a:srgbClr val="000000"/>
                </a:solidFill>
                <a:effectLst/>
                <a:uLnTx/>
                <a:uFillTx/>
                <a:latin typeface="Arial"/>
              </a:rPr>
              <a:t>: Adjusted key parameters in each model for improved accuracy.</a:t>
            </a:r>
          </a:p>
        </p:txBody>
      </p:sp>
      <p:sp>
        <p:nvSpPr>
          <p:cNvPr id="152" name="Content Placeholder 2">
            <a:extLst>
              <a:ext uri="{FF2B5EF4-FFF2-40B4-BE49-F238E27FC236}">
                <a16:creationId xmlns:a16="http://schemas.microsoft.com/office/drawing/2014/main" id="{CCB979C2-894E-C5F6-241B-5056DA28CF40}"/>
              </a:ext>
            </a:extLst>
          </p:cNvPr>
          <p:cNvSpPr/>
          <p:nvPr/>
        </p:nvSpPr>
        <p:spPr>
          <a:xfrm>
            <a:off x="22533840" y="6353700"/>
            <a:ext cx="9794880" cy="552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endParaRPr kumimoji="0" lang="es-MX" sz="2500" b="0" i="0" u="none" strike="noStrike" kern="1200" cap="none" spc="-1" normalizeH="0" baseline="0" noProof="0" dirty="0">
              <a:ln>
                <a:noFill/>
              </a:ln>
              <a:solidFill>
                <a:srgbClr val="FFFFFF"/>
              </a:solidFill>
              <a:effectLst/>
              <a:uLnTx/>
              <a:uFillTx/>
              <a:latin typeface="Arial"/>
            </a:endParaRPr>
          </a:p>
        </p:txBody>
      </p:sp>
      <p:sp>
        <p:nvSpPr>
          <p:cNvPr id="154" name="PlaceHolder 17">
            <a:extLst>
              <a:ext uri="{FF2B5EF4-FFF2-40B4-BE49-F238E27FC236}">
                <a16:creationId xmlns:a16="http://schemas.microsoft.com/office/drawing/2014/main" id="{64052360-AC98-C32C-15AB-0EDA1CAE23D0}"/>
              </a:ext>
            </a:extLst>
          </p:cNvPr>
          <p:cNvSpPr>
            <a:spLocks noGrp="1"/>
          </p:cNvSpPr>
          <p:nvPr>
            <p:ph/>
          </p:nvPr>
        </p:nvSpPr>
        <p:spPr>
          <a:xfrm>
            <a:off x="520904" y="11475570"/>
            <a:ext cx="1002600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BUSINESS DESCRIPTION</a:t>
            </a:r>
            <a:endParaRPr lang="es-MX" sz="3200" b="0" strike="noStrike" spc="-1" dirty="0">
              <a:solidFill>
                <a:schemeClr val="accent6">
                  <a:lumMod val="25000"/>
                </a:schemeClr>
              </a:solidFill>
              <a:latin typeface="Arial"/>
            </a:endParaRPr>
          </a:p>
        </p:txBody>
      </p:sp>
      <p:sp>
        <p:nvSpPr>
          <p:cNvPr id="155" name="Content Placeholder 2">
            <a:extLst>
              <a:ext uri="{FF2B5EF4-FFF2-40B4-BE49-F238E27FC236}">
                <a16:creationId xmlns:a16="http://schemas.microsoft.com/office/drawing/2014/main" id="{2031CDBA-6E09-93BC-8CEC-9AD03D107186}"/>
              </a:ext>
            </a:extLst>
          </p:cNvPr>
          <p:cNvSpPr/>
          <p:nvPr/>
        </p:nvSpPr>
        <p:spPr>
          <a:xfrm>
            <a:off x="5029200" y="12327828"/>
            <a:ext cx="4966280" cy="682468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rPr>
              <a:t>This study explores wage disparities between men and women in Europe through data analysis, using the Eurostat dataset to uncover factors driving income inequality and suggesting strategies % accuracy in predicting wage disparities.</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Data Completeness</a:t>
            </a:r>
            <a:r>
              <a:rPr kumimoji="0" lang="en-US" sz="2400" b="0" i="0" u="none" strike="noStrike" kern="1200" cap="none" spc="0" normalizeH="0" baseline="0" noProof="0" dirty="0">
                <a:ln>
                  <a:noFill/>
                </a:ln>
                <a:solidFill>
                  <a:srgbClr val="000000"/>
                </a:solidFill>
                <a:effectLst/>
                <a:uLnTx/>
                <a:uFillTx/>
                <a:latin typeface="Arial"/>
              </a:rPr>
              <a:t>: Ensuring data gaps are below 15% after cleaning and imputation.</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Bias Reduction</a:t>
            </a:r>
            <a:r>
              <a:rPr kumimoji="0" lang="en-US" sz="2400" b="0" i="0" u="none" strike="noStrike" kern="1200" cap="none" spc="0" normalizeH="0" baseline="0" noProof="0" dirty="0">
                <a:ln>
                  <a:noFill/>
                </a:ln>
                <a:solidFill>
                  <a:srgbClr val="000000"/>
                </a:solidFill>
                <a:effectLst/>
                <a:uLnTx/>
                <a:uFillTx/>
                <a:latin typeface="Arial"/>
              </a:rPr>
              <a:t>: Achieving balanced representation across wage categories through class balancing techniques.</a:t>
            </a:r>
          </a:p>
        </p:txBody>
      </p:sp>
      <p:sp>
        <p:nvSpPr>
          <p:cNvPr id="156" name="Content Placeholder 2">
            <a:extLst>
              <a:ext uri="{FF2B5EF4-FFF2-40B4-BE49-F238E27FC236}">
                <a16:creationId xmlns:a16="http://schemas.microsoft.com/office/drawing/2014/main" id="{D516343F-4DB5-02A3-F448-25C87E16B90A}"/>
              </a:ext>
            </a:extLst>
          </p:cNvPr>
          <p:cNvSpPr/>
          <p:nvPr/>
        </p:nvSpPr>
        <p:spPr>
          <a:xfrm>
            <a:off x="33498612" y="21708986"/>
            <a:ext cx="9730788" cy="417212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Superior Performance of KNN Model</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The KNN model proved to be the most effective and reliable for predicting wage disparities, showing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high accuracy (86.76%)</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balanced precision</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and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robust generalizability</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across low, medium, and high wage gap categories.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Model Comparison </a:t>
            </a:r>
            <a:r>
              <a:rPr kumimoji="0" lang="en-US" altLang="en-US" sz="2000" b="1" i="1" u="none" strike="noStrike" kern="1200" cap="none" spc="0" normalizeH="0" baseline="0" noProof="0" dirty="0" err="1">
                <a:ln>
                  <a:noFill/>
                </a:ln>
                <a:solidFill>
                  <a:srgbClr val="000000"/>
                </a:solidFill>
                <a:effectLst/>
                <a:uLnTx/>
                <a:uFillTx/>
                <a:latin typeface="Arial" panose="020B0604020202020204" pitchFamily="34" charset="0"/>
              </a:rPr>
              <a:t>Highlig</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a:t>
            </a:r>
            <a:r>
              <a:rPr kumimoji="0" lang="en-US" altLang="en-US" sz="2000" b="1" i="1" u="none" strike="noStrike" kern="1200" cap="none" spc="0" normalizeH="0" baseline="0" noProof="0" dirty="0" err="1">
                <a:ln>
                  <a:noFill/>
                </a:ln>
                <a:solidFill>
                  <a:srgbClr val="000000"/>
                </a:solidFill>
                <a:effectLst/>
                <a:uLnTx/>
                <a:uFillTx/>
                <a:latin typeface="Arial" panose="020B0604020202020204" pitchFamily="34" charset="0"/>
              </a:rPr>
              <a:t>hts</a:t>
            </a:r>
            <a:endPar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Decision Tree</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Achieved competitive accuracy but exhibited overfitting, especially in the medium wage gap category, leading to increased variance in predictions.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SVM</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Displayed moderate consistency but struggled with complex data patterns, disparities that need to be addressed.</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organizations can take actionable steps to close the gender wage gap.</a:t>
            </a:r>
          </a:p>
        </p:txBody>
      </p:sp>
      <p:sp>
        <p:nvSpPr>
          <p:cNvPr id="159" name="Content Placeholder 2">
            <a:extLst>
              <a:ext uri="{FF2B5EF4-FFF2-40B4-BE49-F238E27FC236}">
                <a16:creationId xmlns:a16="http://schemas.microsoft.com/office/drawing/2014/main" id="{E90677C8-600F-1733-309A-13844A14A13D}"/>
              </a:ext>
            </a:extLst>
          </p:cNvPr>
          <p:cNvSpPr/>
          <p:nvPr/>
        </p:nvSpPr>
        <p:spPr>
          <a:xfrm>
            <a:off x="11693880" y="8028360"/>
            <a:ext cx="9661680" cy="97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9600" b="0" i="0" u="none" strike="noStrike" kern="1200" cap="none" spc="-1" normalizeH="0" baseline="0" noProof="0">
              <a:ln>
                <a:noFill/>
              </a:ln>
              <a:solidFill>
                <a:srgbClr val="000000"/>
              </a:solidFill>
              <a:effectLst/>
              <a:uLnTx/>
              <a:uFillTx/>
              <a:latin typeface="Arial"/>
            </a:endParaRPr>
          </a:p>
        </p:txBody>
      </p:sp>
      <p:sp>
        <p:nvSpPr>
          <p:cNvPr id="164" name="Content Placeholder 2">
            <a:extLst>
              <a:ext uri="{FF2B5EF4-FFF2-40B4-BE49-F238E27FC236}">
                <a16:creationId xmlns:a16="http://schemas.microsoft.com/office/drawing/2014/main" id="{FB312877-AD5F-67CE-86D3-A8FCFD078097}"/>
              </a:ext>
            </a:extLst>
          </p:cNvPr>
          <p:cNvSpPr/>
          <p:nvPr/>
        </p:nvSpPr>
        <p:spPr>
          <a:xfrm>
            <a:off x="33638115" y="29017827"/>
            <a:ext cx="9540683" cy="2767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Chapman, P., Clinton, J., Kerber, R.,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Khabaza</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Reinartz</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T., Shearer, C. and Wirth, R. (2000). Step-by-step data mining guide. [online] Available at: https://www.the-modeling-agency.com/crisp-dm.pdf.</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Chatgpt.com. (2024). Available at: https://chatgpt.com/share/681cfb33-4726-43ca-8d24-3a2431901e84 Get instant answers, find inspiration, learn something new.</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Kazil</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J. and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Jarmul</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K. (2016). Data Wrangling with Python: Tips and Tools to Make Your Life Easier. [online] Google Books. ‘O’Reilly Media, Inc.’ Available at: https://books.google.ie/books?id=XmeDCwAAQBAJ&amp;printsec=copyright&amp;redir_esc=y#v=onepage&amp;q&amp;f=false [Accessed 22 May 2024].</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Müller, A.C. and Guido, S. (2017). Introduction to machine learning with Python : a guide for data scientists. Beijing: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O’reilly</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Peng, R.D. and Matsui, E. (2015). The art of data science : a guide for anyone who works with data. Victoria, British Columbia: Lulu.com.</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Python, R. (n.d.). Using k-Nearest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Neighbors</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kNN</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in Python – Real Python. [online] realpython.com. Available at: https://realpython.com/courses/knn-python/ [Accessed 22 May 2024].</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VanderPlas</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J. (n.d.). Handling Missing Data | Python Data Science Handbook. [online] jakevdp.github.io. Available at: https://jakevdp.github.io/PythonDataScienceHandbook/03.04-missing-values.html.</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F528A2B3-C695-DF60-9F5F-CEDEC27EE150}"/>
              </a:ext>
            </a:extLst>
          </p:cNvPr>
          <p:cNvPicPr>
            <a:picLocks noChangeAspect="1"/>
          </p:cNvPicPr>
          <p:nvPr/>
        </p:nvPicPr>
        <p:blipFill>
          <a:blip r:embed="rId3"/>
          <a:stretch>
            <a:fillRect/>
          </a:stretch>
        </p:blipFill>
        <p:spPr>
          <a:xfrm>
            <a:off x="11767072" y="21931200"/>
            <a:ext cx="9431776" cy="3744775"/>
          </a:xfrm>
          <a:prstGeom prst="rect">
            <a:avLst/>
          </a:prstGeom>
        </p:spPr>
      </p:pic>
      <p:sp>
        <p:nvSpPr>
          <p:cNvPr id="25" name="PlaceHolder 11">
            <a:extLst>
              <a:ext uri="{FF2B5EF4-FFF2-40B4-BE49-F238E27FC236}">
                <a16:creationId xmlns:a16="http://schemas.microsoft.com/office/drawing/2014/main" id="{BAA2642F-C608-2EA0-EC4B-A38719B2E6FF}"/>
              </a:ext>
            </a:extLst>
          </p:cNvPr>
          <p:cNvSpPr txBox="1">
            <a:spLocks/>
          </p:cNvSpPr>
          <p:nvPr/>
        </p:nvSpPr>
        <p:spPr>
          <a:xfrm>
            <a:off x="22482043" y="1361769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Feature Selection</a:t>
            </a:r>
            <a:endParaRPr kumimoji="0" lang="es-MX" sz="2500" b="0" i="0" u="none" strike="noStrike" kern="1200" cap="none" spc="-1" normalizeH="0" baseline="0" noProof="0" dirty="0">
              <a:ln>
                <a:noFill/>
              </a:ln>
              <a:solidFill>
                <a:srgbClr val="981088"/>
              </a:solidFill>
              <a:effectLst/>
              <a:uLnTx/>
              <a:uFillTx/>
              <a:latin typeface="Arial"/>
            </a:endParaRPr>
          </a:p>
        </p:txBody>
      </p:sp>
      <p:pic>
        <p:nvPicPr>
          <p:cNvPr id="27" name="Imagen 26">
            <a:extLst>
              <a:ext uri="{FF2B5EF4-FFF2-40B4-BE49-F238E27FC236}">
                <a16:creationId xmlns:a16="http://schemas.microsoft.com/office/drawing/2014/main" id="{91571844-817B-CCC5-E60C-0252E9250490}"/>
              </a:ext>
            </a:extLst>
          </p:cNvPr>
          <p:cNvPicPr>
            <a:picLocks noChangeAspect="1"/>
          </p:cNvPicPr>
          <p:nvPr/>
        </p:nvPicPr>
        <p:blipFill>
          <a:blip r:embed="rId4"/>
          <a:stretch>
            <a:fillRect/>
          </a:stretch>
        </p:blipFill>
        <p:spPr>
          <a:xfrm>
            <a:off x="23327876" y="16839535"/>
            <a:ext cx="8265273" cy="5515771"/>
          </a:xfrm>
          <a:prstGeom prst="rect">
            <a:avLst/>
          </a:prstGeom>
        </p:spPr>
      </p:pic>
      <p:sp>
        <p:nvSpPr>
          <p:cNvPr id="31" name="PlaceHolder 11">
            <a:extLst>
              <a:ext uri="{FF2B5EF4-FFF2-40B4-BE49-F238E27FC236}">
                <a16:creationId xmlns:a16="http://schemas.microsoft.com/office/drawing/2014/main" id="{48731C07-8618-DBC5-2FBC-359DF6768C38}"/>
              </a:ext>
            </a:extLst>
          </p:cNvPr>
          <p:cNvSpPr txBox="1">
            <a:spLocks/>
          </p:cNvSpPr>
          <p:nvPr/>
        </p:nvSpPr>
        <p:spPr>
          <a:xfrm>
            <a:off x="33522200" y="5637992"/>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1" u="sng" strike="noStrike" kern="1200" cap="none" spc="-1" normalizeH="0" baseline="0" noProof="0" dirty="0">
                <a:ln>
                  <a:noFill/>
                </a:ln>
                <a:solidFill>
                  <a:srgbClr val="981088"/>
                </a:solidFill>
                <a:effectLst/>
                <a:uLnTx/>
                <a:uFillTx/>
                <a:latin typeface="Arial"/>
              </a:rPr>
              <a:t>Additional Cross-Validation</a:t>
            </a:r>
            <a:endParaRPr kumimoji="0" lang="es-MX" sz="2400" b="0" i="0" u="none" strike="noStrike" kern="1200" cap="none" spc="-1" normalizeH="0" baseline="0" noProof="0" dirty="0">
              <a:ln>
                <a:noFill/>
              </a:ln>
              <a:solidFill>
                <a:srgbClr val="981088"/>
              </a:solidFill>
              <a:effectLst/>
              <a:uLnTx/>
              <a:uFillTx/>
              <a:latin typeface="Arial"/>
            </a:endParaRPr>
          </a:p>
        </p:txBody>
      </p:sp>
      <p:sp>
        <p:nvSpPr>
          <p:cNvPr id="32" name="Content Placeholder 2">
            <a:extLst>
              <a:ext uri="{FF2B5EF4-FFF2-40B4-BE49-F238E27FC236}">
                <a16:creationId xmlns:a16="http://schemas.microsoft.com/office/drawing/2014/main" id="{ADD9B534-FEAF-EA40-F185-FC0E985F328D}"/>
              </a:ext>
            </a:extLst>
          </p:cNvPr>
          <p:cNvSpPr/>
          <p:nvPr/>
        </p:nvSpPr>
        <p:spPr>
          <a:xfrm>
            <a:off x="33484683" y="6379772"/>
            <a:ext cx="9794880" cy="25699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An additional cross-validation confirmed KNN’s high consistency and stability across folds, reinforcing its reliability in wage gap prediction. The Decision Tree showed variability, highlighting some overfitting, while SVM remained moderately consistent but generally underperformed. This validation underscores KNN’s robustness for accurate wage gap analysis.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2" name="Rectangle 1">
            <a:extLst>
              <a:ext uri="{FF2B5EF4-FFF2-40B4-BE49-F238E27FC236}">
                <a16:creationId xmlns:a16="http://schemas.microsoft.com/office/drawing/2014/main" id="{873933C5-1CFF-CBAF-DA98-1901E3304271}"/>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ndParaRPr>
          </a:p>
        </p:txBody>
      </p:sp>
      <p:sp>
        <p:nvSpPr>
          <p:cNvPr id="57" name="PlaceHolder 1">
            <a:extLst>
              <a:ext uri="{FF2B5EF4-FFF2-40B4-BE49-F238E27FC236}">
                <a16:creationId xmlns:a16="http://schemas.microsoft.com/office/drawing/2014/main" id="{75E0A368-DF84-EC8B-931F-5E9639D5124C}"/>
              </a:ext>
            </a:extLst>
          </p:cNvPr>
          <p:cNvSpPr txBox="1">
            <a:spLocks/>
          </p:cNvSpPr>
          <p:nvPr/>
        </p:nvSpPr>
        <p:spPr>
          <a:xfrm>
            <a:off x="859080" y="27254649"/>
            <a:ext cx="9540683" cy="4846191"/>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Data</a:t>
            </a:r>
            <a:endParaRPr kumimoji="0" lang="en-US" sz="2400" b="0" i="0" u="none" strike="noStrike" kern="1200" cap="none" spc="0" normalizeH="0" baseline="0" noProof="0" dirty="0">
              <a:ln>
                <a:noFill/>
              </a:ln>
              <a:solidFill>
                <a:srgbClr val="2644A7"/>
              </a:solidFill>
              <a:effectLst/>
              <a:uLnTx/>
              <a:uFillTx/>
              <a:latin typeface="Arial"/>
            </a:endParaRP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Dataset</a:t>
            </a:r>
            <a:r>
              <a:rPr kumimoji="0" lang="en-US" sz="2400" b="0" i="0" u="none" strike="noStrike" kern="1200" cap="none" spc="0" normalizeH="0" baseline="0" noProof="0" dirty="0">
                <a:ln>
                  <a:noFill/>
                </a:ln>
                <a:solidFill>
                  <a:srgbClr val="000000"/>
                </a:solidFill>
                <a:effectLst/>
                <a:uLnTx/>
                <a:uFillTx/>
                <a:latin typeface="Arial"/>
              </a:rPr>
              <a:t>: 1776 samples with 27 variables from Eurostat, covering demographics, employment, and wages.</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Attributes</a:t>
            </a:r>
            <a:r>
              <a:rPr kumimoji="0" lang="en-US" sz="2400" b="0" i="0" u="none" strike="noStrike" kern="1200" cap="none" spc="0" normalizeH="0" baseline="0" noProof="0" dirty="0">
                <a:ln>
                  <a:noFill/>
                </a:ln>
                <a:solidFill>
                  <a:srgbClr val="000000"/>
                </a:solidFill>
                <a:effectLst/>
                <a:uLnTx/>
                <a:uFillTx/>
                <a:latin typeface="Arial"/>
              </a:rPr>
              <a:t>: Gender, age, employment status, region, wage info, and frequency.</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Descriptive Stats</a:t>
            </a:r>
            <a:r>
              <a:rPr kumimoji="0" lang="en-US" sz="2400" b="0" i="0" u="none" strike="noStrike" kern="1200" cap="none" spc="0" normalizeH="0" baseline="0" noProof="0" dirty="0">
                <a:ln>
                  <a:noFill/>
                </a:ln>
                <a:solidFill>
                  <a:srgbClr val="000000"/>
                </a:solidFill>
                <a:effectLst/>
                <a:uLnTx/>
                <a:uFillTx/>
                <a:latin typeface="Arial"/>
              </a:rPr>
              <a:t>: Average salaries show a wage gap; gender distribution is balanced.</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Visualization</a:t>
            </a:r>
            <a:r>
              <a:rPr kumimoji="0" lang="en-US" sz="2400" b="0" i="0" u="none" strike="noStrike" kern="1200" cap="none" spc="0" normalizeH="0" baseline="0" noProof="0" dirty="0">
                <a:ln>
                  <a:noFill/>
                </a:ln>
                <a:solidFill>
                  <a:srgbClr val="000000"/>
                </a:solidFill>
                <a:effectLst/>
                <a:uLnTx/>
                <a:uFillTx/>
                <a:latin typeface="Arial"/>
              </a:rPr>
              <a:t>: Charts and heatmaps reveal trends and outliers.</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Preparation</a:t>
            </a:r>
            <a:r>
              <a:rPr kumimoji="0" lang="en-US" sz="2400" b="0" i="0" u="none" strike="noStrike" kern="1200" cap="none" spc="0" normalizeH="0" baseline="0" noProof="0" dirty="0">
                <a:ln>
                  <a:noFill/>
                </a:ln>
                <a:solidFill>
                  <a:srgbClr val="000000"/>
                </a:solidFill>
                <a:effectLst/>
                <a:uLnTx/>
                <a:uFillTx/>
                <a:latin typeface="Arial"/>
              </a:rPr>
              <a:t>: Imputed missing values, encoded categories, and scaled features.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Models</a:t>
            </a:r>
            <a:endParaRPr kumimoji="0" lang="en-US" sz="2400" b="0" i="0" u="none" strike="noStrike" kern="1200" cap="none" spc="0" normalizeH="0" baseline="0" noProof="0" dirty="0">
              <a:ln>
                <a:noFill/>
              </a:ln>
              <a:solidFill>
                <a:srgbClr val="2644A7"/>
              </a:solidFill>
              <a:effectLst/>
              <a:uLnTx/>
              <a:uFillTx/>
              <a:latin typeface="Arial"/>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rPr>
              <a:t>Trained and evaluated KNN, CART, and SVC to identify top performers for wage gap predictions.</a:t>
            </a:r>
          </a:p>
        </p:txBody>
      </p:sp>
      <p:sp>
        <p:nvSpPr>
          <p:cNvPr id="58" name="PlaceHolder 2">
            <a:extLst>
              <a:ext uri="{FF2B5EF4-FFF2-40B4-BE49-F238E27FC236}">
                <a16:creationId xmlns:a16="http://schemas.microsoft.com/office/drawing/2014/main" id="{3A884F89-CC55-4A6A-ADB5-B4DC5E368BB1}"/>
              </a:ext>
            </a:extLst>
          </p:cNvPr>
          <p:cNvSpPr txBox="1">
            <a:spLocks/>
          </p:cNvSpPr>
          <p:nvPr/>
        </p:nvSpPr>
        <p:spPr>
          <a:xfrm>
            <a:off x="661800" y="26534577"/>
            <a:ext cx="10048320" cy="753480"/>
          </a:xfrm>
          <a:prstGeom prst="rect">
            <a:avLst/>
          </a:prstGeom>
          <a:noFill/>
          <a:ln w="0">
            <a:noFill/>
          </a:ln>
        </p:spPr>
        <p:txBody>
          <a:bodyPr lIns="91440" tIns="91440" rIns="91440" bIns="914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388760" rtl="0" eaLnBrk="1" fontAlgn="auto" latinLnBrk="0" hangingPunct="1">
              <a:lnSpc>
                <a:spcPct val="100000"/>
              </a:lnSpc>
              <a:spcBef>
                <a:spcPts val="740"/>
              </a:spcBef>
              <a:spcAft>
                <a:spcPts val="0"/>
              </a:spcAft>
              <a:buClrTx/>
              <a:buSzTx/>
              <a:buFontTx/>
              <a:buNone/>
              <a:tabLst>
                <a:tab pos="0" algn="l"/>
              </a:tabLst>
              <a:defRPr/>
            </a:pPr>
            <a:r>
              <a:rPr kumimoji="0" lang="en-US" sz="3200" b="1" i="0" u="sng" strike="noStrike" kern="1200" cap="none" spc="-1" normalizeH="0" baseline="0" noProof="0" dirty="0">
                <a:ln>
                  <a:noFill/>
                </a:ln>
                <a:solidFill>
                  <a:srgbClr val="EEDDFF">
                    <a:lumMod val="25000"/>
                  </a:srgbClr>
                </a:solidFill>
                <a:effectLst/>
                <a:uLnTx/>
                <a:uFillTx/>
                <a:latin typeface="Arial"/>
              </a:rPr>
              <a:t>WHAT HAS BEEN ACCOMPLISHED SO FAR</a:t>
            </a:r>
            <a:endParaRPr kumimoji="0" lang="es-MX" sz="3200" b="0" i="0" u="none" strike="noStrike" kern="1200" cap="none" spc="-1" normalizeH="0" baseline="0" noProof="0" dirty="0">
              <a:ln>
                <a:noFill/>
              </a:ln>
              <a:solidFill>
                <a:srgbClr val="EEDDFF">
                  <a:lumMod val="25000"/>
                </a:srgbClr>
              </a:solidFill>
              <a:effectLst/>
              <a:uLnTx/>
              <a:uFillTx/>
              <a:latin typeface="Arial"/>
            </a:endParaRPr>
          </a:p>
        </p:txBody>
      </p:sp>
      <p:sp>
        <p:nvSpPr>
          <p:cNvPr id="61" name="PlaceHolder 6">
            <a:extLst>
              <a:ext uri="{FF2B5EF4-FFF2-40B4-BE49-F238E27FC236}">
                <a16:creationId xmlns:a16="http://schemas.microsoft.com/office/drawing/2014/main" id="{F4451713-FA89-EA2F-F527-F36ADF84D6CD}"/>
              </a:ext>
            </a:extLst>
          </p:cNvPr>
          <p:cNvSpPr txBox="1">
            <a:spLocks/>
          </p:cNvSpPr>
          <p:nvPr/>
        </p:nvSpPr>
        <p:spPr>
          <a:xfrm>
            <a:off x="11244083" y="9423155"/>
            <a:ext cx="10057680" cy="753480"/>
          </a:xfrm>
          <a:prstGeom prst="rect">
            <a:avLst/>
          </a:prstGeom>
          <a:noFill/>
          <a:ln w="0">
            <a:noFill/>
          </a:ln>
        </p:spPr>
        <p:txBody>
          <a:bodyPr lIns="91440" tIns="91440" rIns="91440" bIns="914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388760" rtl="0" eaLnBrk="1" fontAlgn="auto" latinLnBrk="0" hangingPunct="1">
              <a:lnSpc>
                <a:spcPct val="100000"/>
              </a:lnSpc>
              <a:spcBef>
                <a:spcPts val="740"/>
              </a:spcBef>
              <a:spcAft>
                <a:spcPts val="0"/>
              </a:spcAft>
              <a:buClrTx/>
              <a:buSzTx/>
              <a:buFontTx/>
              <a:buNone/>
              <a:tabLst>
                <a:tab pos="0" algn="l"/>
              </a:tabLst>
              <a:defRPr/>
            </a:pPr>
            <a:r>
              <a:rPr kumimoji="0" lang="en-US" sz="3200" b="1" i="0" u="sng" strike="noStrike" kern="1200" cap="none" spc="-1" normalizeH="0" baseline="0" noProof="0" dirty="0">
                <a:ln>
                  <a:noFill/>
                </a:ln>
                <a:solidFill>
                  <a:srgbClr val="EEDDFF">
                    <a:lumMod val="25000"/>
                  </a:srgbClr>
                </a:solidFill>
                <a:effectLst/>
                <a:uLnTx/>
                <a:uFillTx/>
                <a:latin typeface="Arial"/>
              </a:rPr>
              <a:t>RESULTS AND ANALYSIS</a:t>
            </a:r>
            <a:endParaRPr kumimoji="0" lang="es-MX" sz="3200" b="0" i="0" u="none" strike="noStrike" kern="1200" cap="none" spc="-1" normalizeH="0" baseline="0" noProof="0" dirty="0">
              <a:ln>
                <a:noFill/>
              </a:ln>
              <a:solidFill>
                <a:srgbClr val="EEDDFF">
                  <a:lumMod val="25000"/>
                </a:srgbClr>
              </a:solidFill>
              <a:effectLst/>
              <a:uLnTx/>
              <a:uFillTx/>
              <a:latin typeface="Arial"/>
            </a:endParaRPr>
          </a:p>
        </p:txBody>
      </p:sp>
      <p:sp>
        <p:nvSpPr>
          <p:cNvPr id="62" name="PlaceHolder 15">
            <a:extLst>
              <a:ext uri="{FF2B5EF4-FFF2-40B4-BE49-F238E27FC236}">
                <a16:creationId xmlns:a16="http://schemas.microsoft.com/office/drawing/2014/main" id="{8A0481BB-45C4-505D-8B92-F2D8A61C75D2}"/>
              </a:ext>
            </a:extLst>
          </p:cNvPr>
          <p:cNvSpPr txBox="1">
            <a:spLocks/>
          </p:cNvSpPr>
          <p:nvPr/>
        </p:nvSpPr>
        <p:spPr>
          <a:xfrm>
            <a:off x="11519100" y="10770394"/>
            <a:ext cx="10051200" cy="3334103"/>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The dataset comprises a balanced distribution of categorical variables like gender (50% male, 50% female) and employment indicators. Numerical data reveals a in recent years. This stability in mean and median salaries supports more </a:t>
            </a:r>
            <a:r>
              <a:rPr kumimoji="0" lang="en-US" sz="2400" b="0" i="0" u="none" strike="noStrike" kern="1200" cap="none" spc="0" normalizeH="0" baseline="0" noProof="0" dirty="0" err="1">
                <a:ln>
                  <a:noFill/>
                </a:ln>
                <a:solidFill>
                  <a:srgbClr val="000000"/>
                </a:solidFill>
                <a:effectLst/>
                <a:uLnTx/>
                <a:uFillTx/>
                <a:latin typeface="Arial"/>
              </a:rPr>
              <a:t>relable</a:t>
            </a:r>
            <a:r>
              <a:rPr kumimoji="0" lang="en-US" sz="2400" b="0" i="0" u="none" strike="noStrike" kern="1200" cap="none" spc="0" normalizeH="0" baseline="0" noProof="0" dirty="0">
                <a:ln>
                  <a:noFill/>
                </a:ln>
                <a:solidFill>
                  <a:srgbClr val="000000"/>
                </a:solidFill>
                <a:effectLst/>
                <a:uLnTx/>
                <a:uFillTx/>
                <a:latin typeface="Arial"/>
              </a:rPr>
              <a:t> comparisons post-2009. Charts displaying categorical distributions and mean salary trends over time highlight these insights.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63" name="PlaceHolder 11">
            <a:extLst>
              <a:ext uri="{FF2B5EF4-FFF2-40B4-BE49-F238E27FC236}">
                <a16:creationId xmlns:a16="http://schemas.microsoft.com/office/drawing/2014/main" id="{1766516F-F466-E9DF-2498-39084C90B940}"/>
              </a:ext>
            </a:extLst>
          </p:cNvPr>
          <p:cNvSpPr txBox="1">
            <a:spLocks/>
          </p:cNvSpPr>
          <p:nvPr/>
        </p:nvSpPr>
        <p:spPr>
          <a:xfrm>
            <a:off x="11513080" y="1020408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Exploratory Data Analysis (EDA)</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64" name="PlaceHolder 15">
            <a:extLst>
              <a:ext uri="{FF2B5EF4-FFF2-40B4-BE49-F238E27FC236}">
                <a16:creationId xmlns:a16="http://schemas.microsoft.com/office/drawing/2014/main" id="{E2FCBF5D-9B49-D217-CA15-078D6F497878}"/>
              </a:ext>
            </a:extLst>
          </p:cNvPr>
          <p:cNvSpPr txBox="1">
            <a:spLocks/>
          </p:cNvSpPr>
          <p:nvPr/>
        </p:nvSpPr>
        <p:spPr>
          <a:xfrm>
            <a:off x="11457360" y="19527231"/>
            <a:ext cx="10051200" cy="2488463"/>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Outlier analysis shows substantial data variability from 2003 to 2004, but as data concentration improves from 2005, the number of outliers reduces. This trend indicates increased consistency in recent years. Boxplots of wage distributions over time reveal how variability has evolved, supporting more accurate wage comparisons in later periods.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65" name="PlaceHolder 11">
            <a:extLst>
              <a:ext uri="{FF2B5EF4-FFF2-40B4-BE49-F238E27FC236}">
                <a16:creationId xmlns:a16="http://schemas.microsoft.com/office/drawing/2014/main" id="{5959C3E3-E68C-CFE0-C933-4E1ABE7A987A}"/>
              </a:ext>
            </a:extLst>
          </p:cNvPr>
          <p:cNvSpPr txBox="1">
            <a:spLocks/>
          </p:cNvSpPr>
          <p:nvPr/>
        </p:nvSpPr>
        <p:spPr>
          <a:xfrm>
            <a:off x="11451340" y="18960921"/>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Boxplots for Outliers</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67" name="PlaceHolder 15">
            <a:extLst>
              <a:ext uri="{FF2B5EF4-FFF2-40B4-BE49-F238E27FC236}">
                <a16:creationId xmlns:a16="http://schemas.microsoft.com/office/drawing/2014/main" id="{891D9C2C-ABB2-4915-FE5C-652A1F8D1BA2}"/>
              </a:ext>
            </a:extLst>
          </p:cNvPr>
          <p:cNvSpPr txBox="1">
            <a:spLocks/>
          </p:cNvSpPr>
          <p:nvPr/>
        </p:nvSpPr>
        <p:spPr>
          <a:xfrm>
            <a:off x="11519100" y="25987551"/>
            <a:ext cx="10051200" cy="3155787"/>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The wage gap analysis demonstrates a persistent trend where women generally earn less than men across countries and years. This disparity is captured in an average wage gap of 15.9% between genders, calculated as the difference between men’s and women’s wages divided by men’s wages. Line charts illustrating wage trends for both genders underscore the need for addressing systemic gender wage disparities across regions.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68" name="PlaceHolder 11">
            <a:extLst>
              <a:ext uri="{FF2B5EF4-FFF2-40B4-BE49-F238E27FC236}">
                <a16:creationId xmlns:a16="http://schemas.microsoft.com/office/drawing/2014/main" id="{9FE7DEC5-200E-FABC-6944-B0998D3397C0}"/>
              </a:ext>
            </a:extLst>
          </p:cNvPr>
          <p:cNvSpPr txBox="1">
            <a:spLocks/>
          </p:cNvSpPr>
          <p:nvPr/>
        </p:nvSpPr>
        <p:spPr>
          <a:xfrm>
            <a:off x="11513080" y="25421241"/>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Wage Gap Analysis</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76" name="PlaceHolder 15">
            <a:extLst>
              <a:ext uri="{FF2B5EF4-FFF2-40B4-BE49-F238E27FC236}">
                <a16:creationId xmlns:a16="http://schemas.microsoft.com/office/drawing/2014/main" id="{5B6967F0-7C8F-B989-52A7-6DFEC113341E}"/>
              </a:ext>
            </a:extLst>
          </p:cNvPr>
          <p:cNvSpPr txBox="1">
            <a:spLocks/>
          </p:cNvSpPr>
          <p:nvPr/>
        </p:nvSpPr>
        <p:spPr>
          <a:xfrm>
            <a:off x="22449820" y="23022885"/>
            <a:ext cx="10051200" cy="272091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1" normalizeH="0" baseline="0" noProof="0" dirty="0">
                <a:ln>
                  <a:noFill/>
                </a:ln>
                <a:solidFill>
                  <a:srgbClr val="000000"/>
                </a:solidFill>
                <a:effectLst/>
                <a:uLnTx/>
                <a:uFillTx/>
                <a:latin typeface="Arial"/>
              </a:rPr>
              <a:t>In predictive modeling, K-Nearest Neighbors (KNN) with k=5k = 5k=5 was the most successful, reaching an accuracy of 86.76% with well-balanced precision and recall. The Decision Tree model achieved an accuracy of 85.82% at a depth of 7 but showed some overfitting. These findings suggest KNN as a robust model for predicting wage gaps, with radar charts highlighting the comparative performance of each model.</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77" name="PlaceHolder 11">
            <a:extLst>
              <a:ext uri="{FF2B5EF4-FFF2-40B4-BE49-F238E27FC236}">
                <a16:creationId xmlns:a16="http://schemas.microsoft.com/office/drawing/2014/main" id="{D316F26D-2A70-9A20-3C92-073C8B2BEF59}"/>
              </a:ext>
            </a:extLst>
          </p:cNvPr>
          <p:cNvSpPr txBox="1">
            <a:spLocks/>
          </p:cNvSpPr>
          <p:nvPr/>
        </p:nvSpPr>
        <p:spPr>
          <a:xfrm>
            <a:off x="22443800" y="2245657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Modeling and Evaluation</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86" name="PlaceHolder 11">
            <a:extLst>
              <a:ext uri="{FF2B5EF4-FFF2-40B4-BE49-F238E27FC236}">
                <a16:creationId xmlns:a16="http://schemas.microsoft.com/office/drawing/2014/main" id="{67D0E2D3-4DDC-0564-4622-845468610B5C}"/>
              </a:ext>
            </a:extLst>
          </p:cNvPr>
          <p:cNvSpPr txBox="1">
            <a:spLocks/>
          </p:cNvSpPr>
          <p:nvPr/>
        </p:nvSpPr>
        <p:spPr>
          <a:xfrm>
            <a:off x="33548534" y="8587868"/>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1" u="sng" strike="noStrike" kern="1200" cap="none" spc="-1" normalizeH="0" baseline="0" noProof="0" dirty="0">
                <a:ln>
                  <a:noFill/>
                </a:ln>
                <a:solidFill>
                  <a:srgbClr val="981088"/>
                </a:solidFill>
                <a:effectLst/>
                <a:uLnTx/>
                <a:uFillTx/>
                <a:latin typeface="Arial"/>
              </a:rPr>
              <a:t>Model Performance Comparison</a:t>
            </a:r>
            <a:endParaRPr kumimoji="0" lang="es-MX" sz="2400" b="0" i="0" u="none" strike="noStrike" kern="1200" cap="none" spc="-1" normalizeH="0" baseline="0" noProof="0" dirty="0">
              <a:ln>
                <a:noFill/>
              </a:ln>
              <a:solidFill>
                <a:srgbClr val="981088"/>
              </a:solidFill>
              <a:effectLst/>
              <a:uLnTx/>
              <a:uFillTx/>
              <a:latin typeface="Arial"/>
            </a:endParaRPr>
          </a:p>
        </p:txBody>
      </p:sp>
      <p:sp>
        <p:nvSpPr>
          <p:cNvPr id="87" name="Content Placeholder 2">
            <a:extLst>
              <a:ext uri="{FF2B5EF4-FFF2-40B4-BE49-F238E27FC236}">
                <a16:creationId xmlns:a16="http://schemas.microsoft.com/office/drawing/2014/main" id="{CFDE44BF-719D-0985-8590-62436401BEED}"/>
              </a:ext>
            </a:extLst>
          </p:cNvPr>
          <p:cNvSpPr/>
          <p:nvPr/>
        </p:nvSpPr>
        <p:spPr>
          <a:xfrm>
            <a:off x="33511017" y="9329648"/>
            <a:ext cx="9794880" cy="25699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In comparing model performance, the K-Nearest Neighbors (KNN) model proved the most effective for predicting wage gaps, achieving an accuracy of 86.76% with balanced precision and recall, indicating strong generalizability and minimal overfitting. The Decision Tree model stability and struggled particularly in handling complex patterns in wage data. Overall, KNN demonstrated the best balance between accuracy and consistency across wage gap categories, making it the most suitable model for addressing the complexities of wage disparity analysis.</a:t>
            </a:r>
            <a:endParaRPr kumimoji="0" lang="es-MX" sz="2400" b="0" i="0" u="none" strike="noStrike" kern="1200" cap="none" spc="-1" normalizeH="0" baseline="0" noProof="0" dirty="0">
              <a:ln>
                <a:noFill/>
              </a:ln>
              <a:solidFill>
                <a:srgbClr val="FFFFFF"/>
              </a:solidFill>
              <a:effectLst/>
              <a:uLnTx/>
              <a:uFillTx/>
              <a:latin typeface="Arial"/>
            </a:endParaRPr>
          </a:p>
        </p:txBody>
      </p:sp>
      <p:pic>
        <p:nvPicPr>
          <p:cNvPr id="5" name="Picture 4">
            <a:extLst>
              <a:ext uri="{FF2B5EF4-FFF2-40B4-BE49-F238E27FC236}">
                <a16:creationId xmlns:a16="http://schemas.microsoft.com/office/drawing/2014/main" id="{AAAF5C37-588C-A27D-0B8A-B624AAFB92A5}"/>
              </a:ext>
            </a:extLst>
          </p:cNvPr>
          <p:cNvPicPr>
            <a:picLocks noChangeAspect="1"/>
          </p:cNvPicPr>
          <p:nvPr/>
        </p:nvPicPr>
        <p:blipFill>
          <a:blip r:embed="rId5"/>
          <a:stretch>
            <a:fillRect/>
          </a:stretch>
        </p:blipFill>
        <p:spPr>
          <a:xfrm>
            <a:off x="1181246" y="32256785"/>
            <a:ext cx="3362794" cy="419158"/>
          </a:xfrm>
          <a:prstGeom prst="rect">
            <a:avLst/>
          </a:prstGeom>
        </p:spPr>
      </p:pic>
      <p:pic>
        <p:nvPicPr>
          <p:cNvPr id="30" name="Picture 29">
            <a:extLst>
              <a:ext uri="{FF2B5EF4-FFF2-40B4-BE49-F238E27FC236}">
                <a16:creationId xmlns:a16="http://schemas.microsoft.com/office/drawing/2014/main" id="{99CF96F6-DF2B-8927-5718-FCCB4F0F69AB}"/>
              </a:ext>
            </a:extLst>
          </p:cNvPr>
          <p:cNvPicPr/>
          <p:nvPr/>
        </p:nvPicPr>
        <p:blipFill rotWithShape="1">
          <a:blip r:embed="rId6"/>
          <a:srcRect r="14137"/>
          <a:stretch/>
        </p:blipFill>
        <p:spPr>
          <a:xfrm>
            <a:off x="33421410" y="13132378"/>
            <a:ext cx="4927595" cy="3685671"/>
          </a:xfrm>
          <a:prstGeom prst="rect">
            <a:avLst/>
          </a:prstGeom>
        </p:spPr>
      </p:pic>
      <p:pic>
        <p:nvPicPr>
          <p:cNvPr id="33" name="Picture 32">
            <a:extLst>
              <a:ext uri="{FF2B5EF4-FFF2-40B4-BE49-F238E27FC236}">
                <a16:creationId xmlns:a16="http://schemas.microsoft.com/office/drawing/2014/main" id="{CD3C519B-851B-5CC6-120A-C81928D70D5D}"/>
              </a:ext>
            </a:extLst>
          </p:cNvPr>
          <p:cNvPicPr/>
          <p:nvPr/>
        </p:nvPicPr>
        <p:blipFill>
          <a:blip r:embed="rId7"/>
          <a:stretch>
            <a:fillRect/>
          </a:stretch>
        </p:blipFill>
        <p:spPr>
          <a:xfrm>
            <a:off x="38734487" y="13170694"/>
            <a:ext cx="4274216" cy="3558957"/>
          </a:xfrm>
          <a:prstGeom prst="rect">
            <a:avLst/>
          </a:prstGeom>
        </p:spPr>
      </p:pic>
      <p:pic>
        <p:nvPicPr>
          <p:cNvPr id="34" name="Picture 33">
            <a:extLst>
              <a:ext uri="{FF2B5EF4-FFF2-40B4-BE49-F238E27FC236}">
                <a16:creationId xmlns:a16="http://schemas.microsoft.com/office/drawing/2014/main" id="{CF53C5D0-07FF-6D8D-1F3F-5E719C4A1698}"/>
              </a:ext>
            </a:extLst>
          </p:cNvPr>
          <p:cNvPicPr>
            <a:picLocks noChangeAspect="1"/>
          </p:cNvPicPr>
          <p:nvPr/>
        </p:nvPicPr>
        <p:blipFill>
          <a:blip r:embed="rId8"/>
          <a:stretch>
            <a:fillRect/>
          </a:stretch>
        </p:blipFill>
        <p:spPr>
          <a:xfrm>
            <a:off x="33591505" y="17053111"/>
            <a:ext cx="9460213" cy="3415055"/>
          </a:xfrm>
          <a:prstGeom prst="rect">
            <a:avLst/>
          </a:prstGeom>
        </p:spPr>
      </p:pic>
      <p:pic>
        <p:nvPicPr>
          <p:cNvPr id="35" name="Picture 34">
            <a:extLst>
              <a:ext uri="{FF2B5EF4-FFF2-40B4-BE49-F238E27FC236}">
                <a16:creationId xmlns:a16="http://schemas.microsoft.com/office/drawing/2014/main" id="{CE599A9C-C344-B080-8679-342BF292E934}"/>
              </a:ext>
            </a:extLst>
          </p:cNvPr>
          <p:cNvPicPr/>
          <p:nvPr/>
        </p:nvPicPr>
        <p:blipFill>
          <a:blip r:embed="rId9"/>
          <a:stretch>
            <a:fillRect/>
          </a:stretch>
        </p:blipFill>
        <p:spPr>
          <a:xfrm>
            <a:off x="22430485" y="6603168"/>
            <a:ext cx="9813037" cy="6529210"/>
          </a:xfrm>
          <a:prstGeom prst="rect">
            <a:avLst/>
          </a:prstGeom>
        </p:spPr>
      </p:pic>
      <p:grpSp>
        <p:nvGrpSpPr>
          <p:cNvPr id="38" name="Group 37">
            <a:extLst>
              <a:ext uri="{FF2B5EF4-FFF2-40B4-BE49-F238E27FC236}">
                <a16:creationId xmlns:a16="http://schemas.microsoft.com/office/drawing/2014/main" id="{1ACE9D84-A965-4F46-C75E-6CF268645DB4}"/>
              </a:ext>
            </a:extLst>
          </p:cNvPr>
          <p:cNvGrpSpPr/>
          <p:nvPr/>
        </p:nvGrpSpPr>
        <p:grpSpPr>
          <a:xfrm>
            <a:off x="12244473" y="29626520"/>
            <a:ext cx="8306283" cy="1507526"/>
            <a:chOff x="12349937" y="30127074"/>
            <a:chExt cx="8306283" cy="1507526"/>
          </a:xfrm>
        </p:grpSpPr>
        <p:sp>
          <p:nvSpPr>
            <p:cNvPr id="39" name="PlaceHolder 4">
              <a:extLst>
                <a:ext uri="{FF2B5EF4-FFF2-40B4-BE49-F238E27FC236}">
                  <a16:creationId xmlns:a16="http://schemas.microsoft.com/office/drawing/2014/main" id="{293E9B89-639E-4120-346D-67B3F53ED108}"/>
                </a:ext>
              </a:extLst>
            </p:cNvPr>
            <p:cNvSpPr txBox="1">
              <a:spLocks/>
            </p:cNvSpPr>
            <p:nvPr/>
          </p:nvSpPr>
          <p:spPr>
            <a:xfrm>
              <a:off x="12349937" y="30496780"/>
              <a:ext cx="2548820" cy="8918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388760">
                <a:lnSpc>
                  <a:spcPct val="100000"/>
                </a:lnSpc>
                <a:spcBef>
                  <a:spcPts val="479"/>
                </a:spcBef>
                <a:tabLst>
                  <a:tab pos="0" algn="l"/>
                </a:tabLst>
              </a:pPr>
              <a:r>
                <a:rPr lang="en-US" sz="2400" b="1" spc="-1" dirty="0">
                  <a:solidFill>
                    <a:schemeClr val="dk1"/>
                  </a:solidFill>
                </a:rPr>
                <a:t>Key Formula:</a:t>
              </a:r>
              <a:endParaRPr lang="es-MX" sz="2400" b="1" spc="-1" dirty="0">
                <a:solidFill>
                  <a:srgbClr val="FFFFFF"/>
                </a:solidFill>
                <a:latin typeface="Arial"/>
              </a:endParaRPr>
            </a:p>
          </p:txBody>
        </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1EFB956F-DC00-B31B-33EF-4DA3DC1D74D8}"/>
                    </a:ext>
                  </a:extLst>
                </p:cNvPr>
                <p:cNvSpPr txBox="1"/>
                <p:nvPr/>
              </p:nvSpPr>
              <p:spPr>
                <a:xfrm>
                  <a:off x="14385971" y="30519155"/>
                  <a:ext cx="6213406" cy="8470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𝑊𝑎𝑔𝑒</m:t>
                        </m:r>
                        <m:r>
                          <a:rPr lang="pt-BR" sz="2400" i="1">
                            <a:latin typeface="Cambria Math" panose="02040503050406030204" pitchFamily="18" charset="0"/>
                          </a:rPr>
                          <m:t> </m:t>
                        </m:r>
                        <m:r>
                          <a:rPr lang="pt-BR" sz="2400" i="1">
                            <a:latin typeface="Cambria Math" panose="02040503050406030204" pitchFamily="18" charset="0"/>
                          </a:rPr>
                          <m:t>𝐺𝑎𝑝</m:t>
                        </m:r>
                        <m:r>
                          <a:rPr lang="pt-BR" sz="2400" i="1">
                            <a:latin typeface="Cambria Math" panose="02040503050406030204" pitchFamily="18" charset="0"/>
                          </a:rPr>
                          <m:t>=</m:t>
                        </m:r>
                        <m:f>
                          <m:fPr>
                            <m:ctrlPr>
                              <a:rPr lang="pt-BR" sz="2400" i="1" smtClean="0">
                                <a:latin typeface="Cambria Math" panose="02040503050406030204" pitchFamily="18" charset="0"/>
                              </a:rPr>
                            </m:ctrlPr>
                          </m:fPr>
                          <m:num>
                            <m:r>
                              <m:rPr>
                                <m:nor/>
                              </m:rPr>
                              <a:rPr lang="en-US" sz="2400" i="1">
                                <a:latin typeface="+mj-lt"/>
                              </a:rPr>
                              <m:t>Men</m:t>
                            </m:r>
                            <m:r>
                              <m:rPr>
                                <m:nor/>
                              </m:rPr>
                              <a:rPr lang="en-US" sz="2400" i="1">
                                <a:latin typeface="+mj-lt"/>
                              </a:rPr>
                              <m:t>’</m:t>
                            </m:r>
                            <m:r>
                              <m:rPr>
                                <m:nor/>
                              </m:rPr>
                              <a:rPr lang="en-US" sz="2400" i="1">
                                <a:latin typeface="+mj-lt"/>
                              </a:rPr>
                              <m:t>s</m:t>
                            </m:r>
                            <m:r>
                              <m:rPr>
                                <m:nor/>
                              </m:rPr>
                              <a:rPr lang="en-US" sz="2400" i="1">
                                <a:latin typeface="+mj-lt"/>
                              </a:rPr>
                              <m:t> </m:t>
                            </m:r>
                            <m:r>
                              <m:rPr>
                                <m:nor/>
                              </m:rPr>
                              <a:rPr lang="en-US" sz="2400" i="1">
                                <a:latin typeface="+mj-lt"/>
                              </a:rPr>
                              <m:t>Wage</m:t>
                            </m:r>
                            <m:r>
                              <m:rPr>
                                <m:nor/>
                              </m:rPr>
                              <a:rPr lang="en-US" sz="2400" i="1">
                                <a:latin typeface="+mj-lt"/>
                              </a:rPr>
                              <m:t>−</m:t>
                            </m:r>
                            <m:r>
                              <m:rPr>
                                <m:nor/>
                              </m:rPr>
                              <a:rPr lang="en-US" sz="2400" i="1">
                                <a:latin typeface="+mj-lt"/>
                              </a:rPr>
                              <m:t>Women</m:t>
                            </m:r>
                            <m:r>
                              <m:rPr>
                                <m:nor/>
                              </m:rPr>
                              <a:rPr lang="en-US" sz="2400" i="1">
                                <a:latin typeface="+mj-lt"/>
                              </a:rPr>
                              <m:t>’</m:t>
                            </m:r>
                            <m:r>
                              <m:rPr>
                                <m:nor/>
                              </m:rPr>
                              <a:rPr lang="en-US" sz="2400" i="1">
                                <a:latin typeface="+mj-lt"/>
                              </a:rPr>
                              <m:t>s</m:t>
                            </m:r>
                            <m:r>
                              <m:rPr>
                                <m:nor/>
                              </m:rPr>
                              <a:rPr lang="en-US" sz="2400" i="1">
                                <a:latin typeface="+mj-lt"/>
                              </a:rPr>
                              <m:t> </m:t>
                            </m:r>
                            <m:r>
                              <m:rPr>
                                <m:nor/>
                              </m:rPr>
                              <a:rPr lang="en-US" sz="2400" i="1">
                                <a:latin typeface="+mj-lt"/>
                              </a:rPr>
                              <m:t>Wage</m:t>
                            </m:r>
                          </m:num>
                          <m:den>
                            <m:r>
                              <m:rPr>
                                <m:nor/>
                              </m:rPr>
                              <a:rPr lang="en-US" sz="2400" i="1">
                                <a:latin typeface="+mj-lt"/>
                              </a:rPr>
                              <m:t>Men</m:t>
                            </m:r>
                            <m:r>
                              <m:rPr>
                                <m:nor/>
                              </m:rPr>
                              <a:rPr lang="en-US" sz="2400" i="1">
                                <a:latin typeface="+mj-lt"/>
                              </a:rPr>
                              <m:t>’</m:t>
                            </m:r>
                            <m:r>
                              <m:rPr>
                                <m:nor/>
                              </m:rPr>
                              <a:rPr lang="en-US" sz="2400" i="1">
                                <a:latin typeface="+mj-lt"/>
                              </a:rPr>
                              <m:t>s</m:t>
                            </m:r>
                            <m:r>
                              <m:rPr>
                                <m:nor/>
                              </m:rPr>
                              <a:rPr lang="en-US" sz="2400" i="1">
                                <a:latin typeface="+mj-lt"/>
                              </a:rPr>
                              <m:t> </m:t>
                            </m:r>
                            <m:r>
                              <m:rPr>
                                <m:nor/>
                              </m:rPr>
                              <a:rPr lang="en-US" sz="2400" i="1">
                                <a:latin typeface="+mj-lt"/>
                              </a:rPr>
                              <m:t>Wage</m:t>
                            </m:r>
                          </m:den>
                        </m:f>
                      </m:oMath>
                    </m:oMathPara>
                  </a14:m>
                  <a:endParaRPr lang="en-US" sz="2400" i="1" dirty="0">
                    <a:latin typeface="+mj-lt"/>
                  </a:endParaRPr>
                </a:p>
              </p:txBody>
            </p:sp>
          </mc:Choice>
          <mc:Fallback>
            <p:sp>
              <p:nvSpPr>
                <p:cNvPr id="40" name="TextBox 39">
                  <a:extLst>
                    <a:ext uri="{FF2B5EF4-FFF2-40B4-BE49-F238E27FC236}">
                      <a16:creationId xmlns:a16="http://schemas.microsoft.com/office/drawing/2014/main" id="{1EFB956F-DC00-B31B-33EF-4DA3DC1D74D8}"/>
                    </a:ext>
                  </a:extLst>
                </p:cNvPr>
                <p:cNvSpPr txBox="1">
                  <a:spLocks noRot="1" noChangeAspect="1" noMove="1" noResize="1" noEditPoints="1" noAdjustHandles="1" noChangeArrowheads="1" noChangeShapeType="1" noTextEdit="1"/>
                </p:cNvSpPr>
                <p:nvPr/>
              </p:nvSpPr>
              <p:spPr>
                <a:xfrm>
                  <a:off x="14385971" y="30519155"/>
                  <a:ext cx="6213406" cy="847091"/>
                </a:xfrm>
                <a:prstGeom prst="rect">
                  <a:avLst/>
                </a:prstGeom>
                <a:blipFill>
                  <a:blip r:embed="rId10"/>
                  <a:stretch>
                    <a:fillRect/>
                  </a:stretch>
                </a:blipFill>
              </p:spPr>
              <p:txBody>
                <a:bodyPr/>
                <a:lstStyle/>
                <a:p>
                  <a:r>
                    <a:rPr lang="en-IE">
                      <a:noFill/>
                    </a:rPr>
                    <a:t> </a:t>
                  </a:r>
                </a:p>
              </p:txBody>
            </p:sp>
          </mc:Fallback>
        </mc:AlternateContent>
        <p:sp>
          <p:nvSpPr>
            <p:cNvPr id="41" name="Rectangle 40">
              <a:extLst>
                <a:ext uri="{FF2B5EF4-FFF2-40B4-BE49-F238E27FC236}">
                  <a16:creationId xmlns:a16="http://schemas.microsoft.com/office/drawing/2014/main" id="{81F19CF4-4388-6EF4-AB2F-825FAD6596CC}"/>
                </a:ext>
              </a:extLst>
            </p:cNvPr>
            <p:cNvSpPr/>
            <p:nvPr/>
          </p:nvSpPr>
          <p:spPr>
            <a:xfrm>
              <a:off x="12349937" y="30127074"/>
              <a:ext cx="8306283" cy="1507526"/>
            </a:xfrm>
            <a:prstGeom prst="rect">
              <a:avLst/>
            </a:prstGeom>
            <a:solidFill>
              <a:srgbClr val="BD6FBD">
                <a:alpha val="13000"/>
              </a:srgbClr>
            </a:solidFill>
            <a:ln w="57150">
              <a:solidFill>
                <a:srgbClr val="BD6F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2862315"/>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36x48-Template-V2b">
  <a:themeElements>
    <a:clrScheme name="Custom 67">
      <a:dk1>
        <a:srgbClr val="000000"/>
      </a:dk1>
      <a:lt1>
        <a:srgbClr val="FFFFFF"/>
      </a:lt1>
      <a:dk2>
        <a:srgbClr val="A31192"/>
      </a:dk2>
      <a:lt2>
        <a:srgbClr val="E1DDFF"/>
      </a:lt2>
      <a:accent1>
        <a:srgbClr val="D1D1FF"/>
      </a:accent1>
      <a:accent2>
        <a:srgbClr val="EA157A"/>
      </a:accent2>
      <a:accent3>
        <a:srgbClr val="FEB80A"/>
      </a:accent3>
      <a:accent4>
        <a:srgbClr val="C09B00"/>
      </a:accent4>
      <a:accent5>
        <a:srgbClr val="C016C0"/>
      </a:accent5>
      <a:accent6>
        <a:srgbClr val="EEDDFF"/>
      </a:accent6>
      <a:hlink>
        <a:srgbClr val="425EA9"/>
      </a:hlink>
      <a:folHlink>
        <a:srgbClr val="5F7791"/>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3528</TotalTime>
  <Words>1317</Words>
  <Application>Microsoft Office PowerPoint</Application>
  <PresentationFormat>Custom</PresentationFormat>
  <Paragraphs>65</Paragraphs>
  <Slides>1</Slides>
  <Notes>1</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3" baseType="lpstr">
      <vt:lpstr>Arial</vt:lpstr>
      <vt:lpstr>Calibri</vt:lpstr>
      <vt:lpstr>Cambria Math</vt:lpstr>
      <vt:lpstr>Symbol</vt:lpstr>
      <vt:lpstr>Times New Roman</vt:lpstr>
      <vt:lpstr>Trebuchet MS</vt:lpstr>
      <vt:lpstr>Wingdings</vt:lpstr>
      <vt:lpstr>36x48-Template-V2b</vt:lpstr>
      <vt:lpstr>1_Classic 3 Columns</vt:lpstr>
      <vt:lpstr>Classic - Wide Center</vt:lpstr>
      <vt:lpstr>1_36x48-Template-V2b</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Yumi Bejarano</cp:lastModifiedBy>
  <cp:revision>128</cp:revision>
  <dcterms:created xsi:type="dcterms:W3CDTF">2012-02-03T19:11:35Z</dcterms:created>
  <dcterms:modified xsi:type="dcterms:W3CDTF">2024-11-05T10:36:29Z</dcterms:modified>
</cp:coreProperties>
</file>