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 id="2147483659" r:id="rId4"/>
  </p:sldMasterIdLst>
  <p:notesMasterIdLst>
    <p:notesMasterId r:id="rId6"/>
  </p:notesMasterIdLst>
  <p:handoutMasterIdLst>
    <p:handoutMasterId r:id="rId7"/>
  </p:handoutMasterIdLst>
  <p:sldIdLst>
    <p:sldId id="261" r:id="rId5"/>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298">
          <p15:clr>
            <a:srgbClr val="A4A3A4"/>
          </p15:clr>
        </p15:guide>
        <p15:guide id="8" orient="horz" pos="20735">
          <p15:clr>
            <a:srgbClr val="A4A3A4"/>
          </p15:clr>
        </p15:guide>
        <p15:guide id="9" pos="320">
          <p15:clr>
            <a:srgbClr val="A4A3A4"/>
          </p15:clr>
        </p15:guide>
        <p15:guide id="10" pos="276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44A7"/>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434" autoAdjust="0"/>
  </p:normalViewPr>
  <p:slideViewPr>
    <p:cSldViewPr snapToGrid="0" snapToObjects="1" showGuides="1">
      <p:cViewPr>
        <p:scale>
          <a:sx n="50" d="100"/>
          <a:sy n="50" d="100"/>
        </p:scale>
        <p:origin x="-7613" y="-2722"/>
      </p:cViewPr>
      <p:guideLst>
        <p:guide orient="horz" pos="3318"/>
        <p:guide orient="horz" pos="288"/>
        <p:guide orient="horz" pos="20160"/>
        <p:guide orient="horz"/>
        <p:guide pos="581"/>
        <p:guide pos="27069"/>
        <p:guide orient="horz" pos="3298"/>
        <p:guide orient="horz" pos="20735"/>
        <p:guide pos="320"/>
        <p:guide pos="276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11/6/2024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11/6/2024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86CCEC-48FC-26E0-CC79-61FFAE8B5DA4}"/>
            </a:ext>
          </a:extLst>
        </p:cNvPr>
        <p:cNvGrpSpPr/>
        <p:nvPr/>
      </p:nvGrpSpPr>
      <p:grpSpPr>
        <a:xfrm>
          <a:off x="0" y="0"/>
          <a:ext cx="0" cy="0"/>
          <a:chOff x="0" y="0"/>
          <a:chExt cx="0" cy="0"/>
        </a:xfrm>
      </p:grpSpPr>
      <p:sp>
        <p:nvSpPr>
          <p:cNvPr id="165" name="PlaceHolder 1">
            <a:extLst>
              <a:ext uri="{FF2B5EF4-FFF2-40B4-BE49-F238E27FC236}">
                <a16:creationId xmlns:a16="http://schemas.microsoft.com/office/drawing/2014/main" id="{45E8EDA1-3EED-3F6B-D3C4-4AD16F47046A}"/>
              </a:ext>
            </a:extLst>
          </p:cNvPr>
          <p:cNvSpPr>
            <a:spLocks noGrp="1" noRot="1" noChangeAspect="1"/>
          </p:cNvSpPr>
          <p:nvPr>
            <p:ph type="sldImg"/>
          </p:nvPr>
        </p:nvSpPr>
        <p:spPr>
          <a:xfrm>
            <a:off x="1143000" y="685800"/>
            <a:ext cx="4572000" cy="3429000"/>
          </a:xfrm>
          <a:prstGeom prst="rect">
            <a:avLst/>
          </a:prstGeom>
          <a:ln w="0">
            <a:noFill/>
          </a:ln>
        </p:spPr>
      </p:sp>
      <p:sp>
        <p:nvSpPr>
          <p:cNvPr id="166" name="PlaceHolder 2">
            <a:extLst>
              <a:ext uri="{FF2B5EF4-FFF2-40B4-BE49-F238E27FC236}">
                <a16:creationId xmlns:a16="http://schemas.microsoft.com/office/drawing/2014/main" id="{4A07AC00-19B4-52C5-0343-2C9D365903C1}"/>
              </a:ext>
            </a:extLst>
          </p:cNvPr>
          <p:cNvSpPr>
            <a:spLocks noGrp="1"/>
          </p:cNvSpPr>
          <p:nvPr>
            <p:ph type="body"/>
          </p:nvPr>
        </p:nvSpPr>
        <p:spPr>
          <a:xfrm>
            <a:off x="685800" y="4343400"/>
            <a:ext cx="5485680" cy="4114080"/>
          </a:xfrm>
          <a:prstGeom prst="rect">
            <a:avLst/>
          </a:prstGeom>
          <a:noFill/>
          <a:ln w="0">
            <a:noFill/>
          </a:ln>
        </p:spPr>
        <p:txBody>
          <a:bodyPr lIns="91440" tIns="45720" rIns="91440" bIns="45720" anchor="t">
            <a:noAutofit/>
          </a:bodyPr>
          <a:lstStyle/>
          <a:p>
            <a:pPr marL="216000" indent="-216000">
              <a:buNone/>
            </a:pPr>
            <a:endParaRPr lang="es-MX" sz="1800" b="0" strike="noStrike" spc="-1" dirty="0">
              <a:solidFill>
                <a:srgbClr val="000000"/>
              </a:solidFill>
              <a:latin typeface="Arial"/>
            </a:endParaRPr>
          </a:p>
        </p:txBody>
      </p:sp>
      <p:sp>
        <p:nvSpPr>
          <p:cNvPr id="167" name="PlaceHolder 3">
            <a:extLst>
              <a:ext uri="{FF2B5EF4-FFF2-40B4-BE49-F238E27FC236}">
                <a16:creationId xmlns:a16="http://schemas.microsoft.com/office/drawing/2014/main" id="{ED0ED7AD-C3D2-A51A-CFC0-0EB26D7B30E0}"/>
              </a:ext>
            </a:extLst>
          </p:cNvPr>
          <p:cNvSpPr>
            <a:spLocks noGrp="1"/>
          </p:cNvSpPr>
          <p:nvPr>
            <p:ph type="sldNum" idx="4"/>
          </p:nvPr>
        </p:nvSpPr>
        <p:spPr>
          <a:xfrm>
            <a:off x="3884760" y="8685360"/>
            <a:ext cx="2971080" cy="45648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marL="0" marR="0" lvl="0" indent="0" algn="r" defTabSz="914400" rtl="0" eaLnBrk="1" fontAlgn="auto" latinLnBrk="0" hangingPunct="1">
              <a:lnSpc>
                <a:spcPct val="100000"/>
              </a:lnSpc>
              <a:spcBef>
                <a:spcPts val="0"/>
              </a:spcBef>
              <a:spcAft>
                <a:spcPts val="0"/>
              </a:spcAft>
              <a:buClrTx/>
              <a:buSzTx/>
              <a:buFontTx/>
              <a:buNone/>
              <a:tabLst>
                <a:tab pos="0" algn="l"/>
              </a:tabLst>
              <a:defRPr/>
            </a:pPr>
            <a:fld id="{5060EBA7-4BDA-4DFD-A437-61FDC514E77F}" type="slidenum">
              <a:rPr kumimoji="0" lang="en-US" sz="1200" b="0" i="0" u="none" strike="noStrike" kern="1200" cap="none" spc="-1" normalizeH="0" baseline="0" noProof="0">
                <a:ln>
                  <a:noFill/>
                </a:ln>
                <a:solidFill>
                  <a:srgbClr val="000000"/>
                </a:solidFill>
                <a:effectLst/>
                <a:uLnTx/>
                <a:uFillTx/>
                <a:latin typeface="Times New Roman"/>
              </a:rPr>
              <a:pPr marL="0" marR="0" lvl="0" indent="0" algn="r" defTabSz="914400" rtl="0" eaLnBrk="1" fontAlgn="auto" latinLnBrk="0" hangingPunct="1">
                <a:lnSpc>
                  <a:spcPct val="100000"/>
                </a:lnSpc>
                <a:spcBef>
                  <a:spcPts val="0"/>
                </a:spcBef>
                <a:spcAft>
                  <a:spcPts val="0"/>
                </a:spcAft>
                <a:buClrTx/>
                <a:buSzTx/>
                <a:buFontTx/>
                <a:buNone/>
                <a:tabLst>
                  <a:tab pos="0" algn="l"/>
                </a:tabLst>
                <a:defRPr/>
              </a:pPr>
              <a:t>1</a:t>
            </a:fld>
            <a:endParaRPr kumimoji="0" lang="es-MX" sz="1200" b="0" i="0" u="none" strike="noStrike" kern="1200" cap="none" spc="-1" normalizeH="0" baseline="0" noProof="0">
              <a:ln>
                <a:noFill/>
              </a:ln>
              <a:solidFill>
                <a:srgbClr val="000000"/>
              </a:solidFill>
              <a:effectLst/>
              <a:uLnTx/>
              <a:uFillTx/>
              <a:latin typeface="Times New Roman"/>
            </a:endParaRPr>
          </a:p>
        </p:txBody>
      </p:sp>
    </p:spTree>
    <p:extLst>
      <p:ext uri="{BB962C8B-B14F-4D97-AF65-F5344CB8AC3E}">
        <p14:creationId xmlns:p14="http://schemas.microsoft.com/office/powerpoint/2010/main" val="1661999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tandard 4 columns">
    <p:spTree>
      <p:nvGrpSpPr>
        <p:cNvPr id="1" name=""/>
        <p:cNvGrpSpPr/>
        <p:nvPr/>
      </p:nvGrpSpPr>
      <p:grpSpPr>
        <a:xfrm>
          <a:off x="0" y="0"/>
          <a:ext cx="0" cy="0"/>
          <a:chOff x="0" y="0"/>
          <a:chExt cx="0" cy="0"/>
        </a:xfrm>
      </p:grpSpPr>
      <p:sp>
        <p:nvSpPr>
          <p:cNvPr id="42" name="PlaceHolder 1"/>
          <p:cNvSpPr>
            <a:spLocks noGrp="1"/>
          </p:cNvSpPr>
          <p:nvPr>
            <p:ph type="title"/>
          </p:nvPr>
        </p:nvSpPr>
        <p:spPr>
          <a:xfrm>
            <a:off x="2194560" y="1313280"/>
            <a:ext cx="39501720" cy="5496840"/>
          </a:xfrm>
          <a:prstGeom prst="rect">
            <a:avLst/>
          </a:prstGeom>
          <a:noFill/>
          <a:ln w="0">
            <a:noFill/>
          </a:ln>
        </p:spPr>
        <p:txBody>
          <a:bodyPr lIns="0" tIns="0" rIns="0" bIns="0" anchor="ctr">
            <a:noAutofit/>
          </a:bodyPr>
          <a:lstStyle/>
          <a:p>
            <a:pPr indent="0" algn="ctr">
              <a:buNone/>
            </a:pPr>
            <a:endParaRPr lang="es-MX" sz="4400" b="0" strike="noStrike" spc="-1">
              <a:solidFill>
                <a:srgbClr val="FFFFFF"/>
              </a:solidFill>
              <a:latin typeface="Arial"/>
            </a:endParaRPr>
          </a:p>
        </p:txBody>
      </p:sp>
      <p:sp>
        <p:nvSpPr>
          <p:cNvPr id="43" name="PlaceHolder 2"/>
          <p:cNvSpPr>
            <a:spLocks noGrp="1"/>
          </p:cNvSpPr>
          <p:nvPr>
            <p:ph type="subTitle"/>
          </p:nvPr>
        </p:nvSpPr>
        <p:spPr>
          <a:xfrm>
            <a:off x="2194560" y="7702560"/>
            <a:ext cx="39501720" cy="19092240"/>
          </a:xfrm>
          <a:prstGeom prst="rect">
            <a:avLst/>
          </a:prstGeom>
          <a:noFill/>
          <a:ln w="0">
            <a:noFill/>
          </a:ln>
        </p:spPr>
        <p:txBody>
          <a:bodyPr lIns="0" tIns="0" rIns="0" bIns="0" anchor="ctr">
            <a:noAutofit/>
          </a:bodyPr>
          <a:lstStyle/>
          <a:p>
            <a:pPr indent="0" algn="ctr">
              <a:buNone/>
            </a:pPr>
            <a:endParaRPr lang="es-MX" sz="3200" b="0" strike="noStrike" spc="-1">
              <a:solidFill>
                <a:srgbClr val="FFFFFF"/>
              </a:solidFill>
              <a:latin typeface="Arial"/>
            </a:endParaRPr>
          </a:p>
        </p:txBody>
      </p:sp>
    </p:spTree>
    <p:extLst>
      <p:ext uri="{BB962C8B-B14F-4D97-AF65-F5344CB8AC3E}">
        <p14:creationId xmlns:p14="http://schemas.microsoft.com/office/powerpoint/2010/main" val="563682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oleObject" Target="../embeddings/oleObject1.bin"/><Relationship Id="rId12" Type="http://schemas.openxmlformats.org/officeDocument/2006/relationships/image" Target="../media/image7.wmf"/><Relationship Id="rId17" Type="http://schemas.openxmlformats.org/officeDocument/2006/relationships/image" Target="../media/image10.jpeg"/><Relationship Id="rId2" Type="http://schemas.openxmlformats.org/officeDocument/2006/relationships/theme" Target="../theme/theme1.xml"/><Relationship Id="rId16" Type="http://schemas.openxmlformats.org/officeDocument/2006/relationships/hyperlink" Target="http://www.facebook.com/pages/PosterPresentationscom/217914411419?v=app_4949752878&amp;ref=ts"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oleObject" Target="../embeddings/oleObject3.bin"/><Relationship Id="rId5" Type="http://schemas.openxmlformats.org/officeDocument/2006/relationships/image" Target="../media/image3.png"/><Relationship Id="rId15" Type="http://schemas.openxmlformats.org/officeDocument/2006/relationships/image" Target="../media/image9.wmf"/><Relationship Id="rId10" Type="http://schemas.openxmlformats.org/officeDocument/2006/relationships/image" Target="../media/image6.wmf"/><Relationship Id="rId4" Type="http://schemas.openxmlformats.org/officeDocument/2006/relationships/image" Target="../media/image2.png"/><Relationship Id="rId9" Type="http://schemas.openxmlformats.org/officeDocument/2006/relationships/oleObject" Target="../embeddings/oleObject2.bin"/><Relationship Id="rId14" Type="http://schemas.openxmlformats.org/officeDocument/2006/relationships/oleObject" Target="../embeddings/oleObject4.bin"/></Relationships>
</file>

<file path=ppt/slideMasters/_rels/slideMaster2.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5.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2.xml"/><Relationship Id="rId16"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oleObject" Target="../embeddings/oleObject6.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7.bin"/></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9.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3.xml"/><Relationship Id="rId16" Type="http://schemas.openxmlformats.org/officeDocument/2006/relationships/oleObject" Target="../embeddings/oleObject12.bin"/><Relationship Id="rId1" Type="http://schemas.openxmlformats.org/officeDocument/2006/relationships/slideLayout" Target="../slideLayouts/slideLayout3.xml"/><Relationship Id="rId6" Type="http://schemas.openxmlformats.org/officeDocument/2006/relationships/oleObject" Target="../embeddings/oleObject10.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11.bin"/></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oleObject" Target="../embeddings/oleObject13.bin"/><Relationship Id="rId12" Type="http://schemas.openxmlformats.org/officeDocument/2006/relationships/image" Target="../media/image7.wmf"/><Relationship Id="rId2" Type="http://schemas.openxmlformats.org/officeDocument/2006/relationships/theme" Target="../theme/theme4.xml"/><Relationship Id="rId16" Type="http://schemas.openxmlformats.org/officeDocument/2006/relationships/image" Target="../media/image10.jpeg"/><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oleObject" Target="../embeddings/oleObject15.bin"/><Relationship Id="rId5" Type="http://schemas.openxmlformats.org/officeDocument/2006/relationships/image" Target="../media/image3.png"/><Relationship Id="rId15" Type="http://schemas.openxmlformats.org/officeDocument/2006/relationships/image" Target="../media/image9.wmf"/><Relationship Id="rId10" Type="http://schemas.openxmlformats.org/officeDocument/2006/relationships/image" Target="../media/image6.wmf"/><Relationship Id="rId4" Type="http://schemas.openxmlformats.org/officeDocument/2006/relationships/image" Target="../media/image2.png"/><Relationship Id="rId9" Type="http://schemas.openxmlformats.org/officeDocument/2006/relationships/oleObject" Target="../embeddings/oleObject14.bin"/><Relationship Id="rId14" Type="http://schemas.openxmlformats.org/officeDocument/2006/relationships/oleObject" Target="../embeddings/oleObject16.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3"/>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4"/>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5"/>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5"/>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6"/>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7" imgW="1828440" imgH="1117440" progId="Photoshop.Image.13">
                      <p:embed/>
                    </p:oleObj>
                  </mc:Choice>
                  <mc:Fallback>
                    <p:oleObj name="Image" r:id="rId7" imgW="1828440" imgH="1117440" progId="Photoshop.Image.13">
                      <p:embed/>
                      <p:pic>
                        <p:nvPicPr>
                          <p:cNvPr id="0" name=""/>
                          <p:cNvPicPr/>
                          <p:nvPr/>
                        </p:nvPicPr>
                        <p:blipFill>
                          <a:blip r:embed="rId8"/>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11" imgW="4571280" imgH="1688760" progId="Photoshop.Image.13">
                    <p:embed/>
                  </p:oleObj>
                </mc:Choice>
                <mc:Fallback>
                  <p:oleObj name="Image" r:id="rId11" imgW="4571280" imgH="1688760" progId="Photoshop.Image.13">
                    <p:embed/>
                    <p:pic>
                      <p:nvPicPr>
                        <p:cNvPr id="0" name=""/>
                        <p:cNvPicPr/>
                        <p:nvPr/>
                      </p:nvPicPr>
                      <p:blipFill>
                        <a:blip r:embed="rId12"/>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3"/>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14" imgW="1574280" imgH="1053720" progId="Photoshop.Image.13">
                    <p:embed/>
                  </p:oleObj>
                </mc:Choice>
                <mc:Fallback>
                  <p:oleObj name="Image" r:id="rId14" imgW="1574280" imgH="1053720" progId="Photoshop.Image.13">
                    <p:embed/>
                    <p:pic>
                      <p:nvPicPr>
                        <p:cNvPr id="0" name=""/>
                        <p:cNvPicPr/>
                        <p:nvPr/>
                      </p:nvPicPr>
                      <p:blipFill>
                        <a:blip r:embed="rId15"/>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6"/>
              </p:cNvPr>
              <p:cNvPicPr>
                <a:picLocks noChangeAspect="1" noChangeArrowheads="1"/>
              </p:cNvPicPr>
              <p:nvPr userDrawn="1"/>
            </p:nvPicPr>
            <p:blipFill>
              <a:blip r:embed="rId17"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0" name=""/>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0"/>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2"/>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2"/>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3"/>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0" name=""/>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0" name=""/>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0"/>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2"/>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2"/>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3"/>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0" name=""/>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4B306E">
                <a:alpha val="37000"/>
              </a:srgbClr>
            </a:gs>
            <a:gs pos="34000">
              <a:srgbClr val="DEDCFC">
                <a:alpha val="71000"/>
              </a:srgbClr>
            </a:gs>
            <a:gs pos="100000">
              <a:srgbClr val="E3E8F4"/>
            </a:gs>
          </a:gsLst>
          <a:lin ang="16200000" scaled="0"/>
          <a:tileRect/>
        </a:gradFill>
        <a:effectLst/>
      </p:bgPr>
    </p:bg>
    <p:spTree>
      <p:nvGrpSpPr>
        <p:cNvPr id="1" name=""/>
        <p:cNvGrpSpPr/>
        <p:nvPr/>
      </p:nvGrpSpPr>
      <p:grpSpPr>
        <a:xfrm>
          <a:off x="0" y="0"/>
          <a:ext cx="0" cy="0"/>
          <a:chOff x="0" y="0"/>
          <a:chExt cx="0" cy="0"/>
        </a:xfrm>
      </p:grpSpPr>
      <p:sp>
        <p:nvSpPr>
          <p:cNvPr id="23" name="Rectangle 36"/>
          <p:cNvSpPr/>
          <p:nvPr/>
        </p:nvSpPr>
        <p:spPr>
          <a:xfrm>
            <a:off x="0" y="0"/>
            <a:ext cx="43890480" cy="4799880"/>
          </a:xfrm>
          <a:prstGeom prst="rect">
            <a:avLst/>
          </a:prstGeom>
          <a:solidFill>
            <a:schemeClr val="accent5">
              <a:lumMod val="75000"/>
            </a:schemeClr>
          </a:solidFill>
          <a:ln w="9360">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8600" b="0" strike="noStrike" spc="-1">
              <a:solidFill>
                <a:schemeClr val="dk1"/>
              </a:solidFill>
              <a:latin typeface="Calibri"/>
            </a:endParaRPr>
          </a:p>
        </p:txBody>
      </p:sp>
      <p:sp>
        <p:nvSpPr>
          <p:cNvPr id="25" name="Rectangle 9"/>
          <p:cNvSpPr/>
          <p:nvPr/>
        </p:nvSpPr>
        <p:spPr>
          <a:xfrm>
            <a:off x="0" y="4800600"/>
            <a:ext cx="43890480" cy="45000"/>
          </a:xfrm>
          <a:prstGeom prst="rect">
            <a:avLst/>
          </a:prstGeom>
          <a:solidFill>
            <a:schemeClr val="accent5">
              <a:lumMod val="50000"/>
            </a:schemeClr>
          </a:solidFill>
          <a:ln w="152280">
            <a:solidFill>
              <a:srgbClr val="2C3F71"/>
            </a:solidFill>
            <a:miter/>
          </a:ln>
        </p:spPr>
        <p:style>
          <a:lnRef idx="0">
            <a:scrgbClr r="0" g="0" b="0"/>
          </a:lnRef>
          <a:fillRef idx="0">
            <a:scrgbClr r="0" g="0" b="0"/>
          </a:fillRef>
          <a:effectRef idx="0">
            <a:scrgbClr r="0" g="0" b="0"/>
          </a:effectRef>
          <a:fontRef idx="minor"/>
        </p:style>
        <p:txBody>
          <a:bodyPr wrap="none" lIns="90000" tIns="22680" rIns="90000" bIns="22680" anchor="ctr">
            <a:noAutofit/>
          </a:bodyPr>
          <a:lstStyle/>
          <a:p>
            <a:endParaRPr lang="en-US" sz="8600" b="0" strike="noStrike" spc="-1">
              <a:solidFill>
                <a:schemeClr val="dk1"/>
              </a:solidFill>
              <a:latin typeface="Calibri"/>
            </a:endParaRPr>
          </a:p>
        </p:txBody>
      </p:sp>
      <p:sp>
        <p:nvSpPr>
          <p:cNvPr id="2" name="Text Box 14"/>
          <p:cNvSpPr/>
          <p:nvPr/>
        </p:nvSpPr>
        <p:spPr>
          <a:xfrm>
            <a:off x="1567440" y="32315760"/>
            <a:ext cx="2513880" cy="318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4388760">
              <a:lnSpc>
                <a:spcPct val="65000"/>
              </a:lnSpc>
              <a:spcBef>
                <a:spcPts val="249"/>
              </a:spcBef>
            </a:pPr>
            <a:r>
              <a:rPr lang="en-US" sz="500" b="1" strike="noStrike" spc="-1">
                <a:solidFill>
                  <a:schemeClr val="lt1">
                    <a:lumMod val="75000"/>
                  </a:schemeClr>
                </a:solidFill>
                <a:latin typeface="Arial"/>
              </a:rPr>
              <a:t>RESEARCH POSTER PRESENTATION DESIGN © 2015</a:t>
            </a:r>
            <a:endParaRPr lang="es-MX" sz="500" b="0" strike="noStrike" spc="-1">
              <a:solidFill>
                <a:srgbClr val="FFFFFF"/>
              </a:solidFill>
              <a:latin typeface="Arial"/>
            </a:endParaRPr>
          </a:p>
          <a:p>
            <a:pPr defTabSz="4388760">
              <a:lnSpc>
                <a:spcPct val="65000"/>
              </a:lnSpc>
              <a:spcBef>
                <a:spcPts val="550"/>
              </a:spcBef>
            </a:pPr>
            <a:r>
              <a:rPr lang="en-US" sz="1100" b="1" strike="noStrike" spc="-1">
                <a:solidFill>
                  <a:schemeClr val="lt1">
                    <a:lumMod val="75000"/>
                  </a:schemeClr>
                </a:solidFill>
                <a:latin typeface="Arial"/>
              </a:rPr>
              <a:t>www.PosterPresentations.com</a:t>
            </a:r>
            <a:endParaRPr lang="es-MX" sz="1100" b="0" strike="noStrike" spc="-1">
              <a:solidFill>
                <a:srgbClr val="FFFFFF"/>
              </a:solidFill>
              <a:latin typeface="Arial"/>
            </a:endParaRPr>
          </a:p>
        </p:txBody>
      </p:sp>
      <p:sp>
        <p:nvSpPr>
          <p:cNvPr id="3" name="Rounded Rectangle 1"/>
          <p:cNvSpPr/>
          <p:nvPr/>
        </p:nvSpPr>
        <p:spPr>
          <a:xfrm>
            <a:off x="477720" y="5475240"/>
            <a:ext cx="10057680" cy="26736120"/>
          </a:xfrm>
          <a:prstGeom prst="roundRect">
            <a:avLst>
              <a:gd name="adj" fmla="val 4178"/>
            </a:avLst>
          </a:prstGeom>
          <a:gradFill rotWithShape="0">
            <a:gsLst>
              <a:gs pos="0">
                <a:srgbClr val="CDD2DE"/>
              </a:gs>
              <a:gs pos="100000">
                <a:srgbClr val="F3F5FA"/>
              </a:gs>
            </a:gsLst>
            <a:lin ang="16200000"/>
          </a:gradFill>
          <a:ln w="25560">
            <a:solidFill>
              <a:srgbClr val="2C3F71">
                <a:alpha val="58000"/>
              </a:srgbClr>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8600" b="0" strike="noStrike" spc="-1">
              <a:solidFill>
                <a:schemeClr val="lt1"/>
              </a:solidFill>
              <a:latin typeface="Calibri"/>
            </a:endParaRPr>
          </a:p>
        </p:txBody>
      </p:sp>
      <p:sp>
        <p:nvSpPr>
          <p:cNvPr id="4" name="Rounded Rectangle 22"/>
          <p:cNvSpPr/>
          <p:nvPr/>
        </p:nvSpPr>
        <p:spPr>
          <a:xfrm>
            <a:off x="11439360" y="5475240"/>
            <a:ext cx="10057680" cy="26736120"/>
          </a:xfrm>
          <a:prstGeom prst="roundRect">
            <a:avLst>
              <a:gd name="adj" fmla="val 4494"/>
            </a:avLst>
          </a:prstGeom>
          <a:gradFill rotWithShape="0">
            <a:gsLst>
              <a:gs pos="0">
                <a:srgbClr val="CDD2DE"/>
              </a:gs>
              <a:gs pos="100000">
                <a:srgbClr val="F3F5FA"/>
              </a:gs>
            </a:gsLst>
            <a:lin ang="16200000"/>
          </a:gradFill>
          <a:ln w="25560">
            <a:solidFill>
              <a:srgbClr val="2C3F71">
                <a:alpha val="58000"/>
              </a:srgbClr>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8600" b="0" strike="noStrike" spc="-1">
              <a:solidFill>
                <a:schemeClr val="lt1"/>
              </a:solidFill>
              <a:latin typeface="Calibri"/>
            </a:endParaRPr>
          </a:p>
        </p:txBody>
      </p:sp>
      <p:sp>
        <p:nvSpPr>
          <p:cNvPr id="5" name="Rounded Rectangle 23"/>
          <p:cNvSpPr/>
          <p:nvPr/>
        </p:nvSpPr>
        <p:spPr>
          <a:xfrm>
            <a:off x="22401360" y="5475240"/>
            <a:ext cx="10057680" cy="26736120"/>
          </a:xfrm>
          <a:prstGeom prst="roundRect">
            <a:avLst>
              <a:gd name="adj" fmla="val 4810"/>
            </a:avLst>
          </a:prstGeom>
          <a:gradFill rotWithShape="0">
            <a:gsLst>
              <a:gs pos="0">
                <a:srgbClr val="CDD2DE"/>
              </a:gs>
              <a:gs pos="100000">
                <a:srgbClr val="F3F5FA"/>
              </a:gs>
            </a:gsLst>
            <a:lin ang="16200000"/>
          </a:gradFill>
          <a:ln w="25560">
            <a:solidFill>
              <a:srgbClr val="2C3F71">
                <a:alpha val="58000"/>
              </a:srgbClr>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8600" b="0" strike="noStrike" spc="-1">
              <a:solidFill>
                <a:schemeClr val="lt1"/>
              </a:solidFill>
              <a:latin typeface="Calibri"/>
            </a:endParaRPr>
          </a:p>
        </p:txBody>
      </p:sp>
      <p:sp>
        <p:nvSpPr>
          <p:cNvPr id="6" name="Rounded Rectangle 25"/>
          <p:cNvSpPr/>
          <p:nvPr/>
        </p:nvSpPr>
        <p:spPr>
          <a:xfrm>
            <a:off x="33363000" y="5475240"/>
            <a:ext cx="10057680" cy="26736120"/>
          </a:xfrm>
          <a:prstGeom prst="roundRect">
            <a:avLst>
              <a:gd name="adj" fmla="val 3863"/>
            </a:avLst>
          </a:prstGeom>
          <a:gradFill rotWithShape="0">
            <a:gsLst>
              <a:gs pos="0">
                <a:srgbClr val="CDD2DE"/>
              </a:gs>
              <a:gs pos="100000">
                <a:srgbClr val="F3F5FA"/>
              </a:gs>
            </a:gsLst>
            <a:lin ang="16200000"/>
          </a:gradFill>
          <a:ln w="25560">
            <a:solidFill>
              <a:srgbClr val="2C3F71">
                <a:alpha val="58000"/>
              </a:srgbClr>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8600" b="0" strike="noStrike" spc="-1">
              <a:solidFill>
                <a:schemeClr val="lt1"/>
              </a:solidFill>
              <a:latin typeface="Calibri"/>
            </a:endParaRPr>
          </a:p>
        </p:txBody>
      </p:sp>
      <p:grpSp>
        <p:nvGrpSpPr>
          <p:cNvPr id="7" name="Group 29"/>
          <p:cNvGrpSpPr/>
          <p:nvPr/>
        </p:nvGrpSpPr>
        <p:grpSpPr>
          <a:xfrm>
            <a:off x="-11225160" y="0"/>
            <a:ext cx="11018160" cy="32917680"/>
            <a:chOff x="-11225160" y="0"/>
            <a:chExt cx="11018160" cy="32917680"/>
          </a:xfrm>
        </p:grpSpPr>
        <p:sp>
          <p:nvSpPr>
            <p:cNvPr id="8" name="Rectangle 30"/>
            <p:cNvSpPr/>
            <p:nvPr/>
          </p:nvSpPr>
          <p:spPr>
            <a:xfrm>
              <a:off x="-11216160" y="0"/>
              <a:ext cx="11009160" cy="32917680"/>
            </a:xfrm>
            <a:prstGeom prst="rect">
              <a:avLst/>
            </a:prstGeom>
            <a:solidFill>
              <a:schemeClr val="dk1">
                <a:lumMod val="95000"/>
                <a:lumOff val="5000"/>
              </a:schemeClr>
            </a:solidFill>
            <a:ln w="25560">
              <a:noFill/>
            </a:ln>
          </p:spPr>
          <p:style>
            <a:lnRef idx="0">
              <a:scrgbClr r="0" g="0" b="0"/>
            </a:lnRef>
            <a:fillRef idx="0">
              <a:scrgbClr r="0" g="0" b="0"/>
            </a:fillRef>
            <a:effectRef idx="0">
              <a:scrgbClr r="0" g="0" b="0"/>
            </a:effectRef>
            <a:fontRef idx="minor"/>
          </p:style>
          <p:txBody>
            <a:bodyPr lIns="457200" tIns="457200" rIns="457200" bIns="0" anchor="t">
              <a:noAutofit/>
            </a:bodyPr>
            <a:lstStyle/>
            <a:p>
              <a:pPr algn="ctr" defTabSz="1518480">
                <a:lnSpc>
                  <a:spcPct val="100000"/>
                </a:lnSpc>
                <a:tabLst>
                  <a:tab pos="0" algn="l"/>
                </a:tabLst>
              </a:pPr>
              <a:r>
                <a:rPr lang="en-US" sz="3200" b="1" strike="noStrike" spc="-1">
                  <a:solidFill>
                    <a:srgbClr val="FF0000"/>
                  </a:solidFill>
                  <a:latin typeface="Trebuchet MS"/>
                </a:rPr>
                <a:t>(—THIS SIDEBAR DOES NOT PRINT—)</a:t>
              </a:r>
              <a:endParaRPr lang="es-MX" sz="3200" b="0" strike="noStrike" spc="-1">
                <a:solidFill>
                  <a:srgbClr val="FFFFFF"/>
                </a:solidFill>
                <a:latin typeface="Arial"/>
              </a:endParaRPr>
            </a:p>
            <a:p>
              <a:pPr algn="ctr" defTabSz="4388760">
                <a:lnSpc>
                  <a:spcPct val="100000"/>
                </a:lnSpc>
                <a:tabLst>
                  <a:tab pos="0" algn="l"/>
                </a:tabLst>
              </a:pPr>
              <a:r>
                <a:rPr lang="en-US" sz="4000" b="1" strike="noStrike" spc="596">
                  <a:solidFill>
                    <a:schemeClr val="lt1"/>
                  </a:solidFill>
                  <a:latin typeface="Trebuchet MS"/>
                </a:rPr>
                <a:t>DESIGN GUIDE</a:t>
              </a:r>
              <a:endParaRPr lang="es-MX" sz="4000" b="0" strike="noStrike" spc="-1">
                <a:solidFill>
                  <a:srgbClr val="FFFFFF"/>
                </a:solidFill>
                <a:latin typeface="Arial"/>
              </a:endParaRPr>
            </a:p>
            <a:p>
              <a:pPr algn="ctr" defTabSz="4388760">
                <a:lnSpc>
                  <a:spcPct val="100000"/>
                </a:lnSpc>
                <a:tabLst>
                  <a:tab pos="0" algn="l"/>
                </a:tabLst>
              </a:pPr>
              <a:endParaRPr lang="es-MX" sz="2800" b="0" strike="noStrike" spc="-1">
                <a:solidFill>
                  <a:srgbClr val="FFFFFF"/>
                </a:solidFill>
                <a:latin typeface="Arial"/>
              </a:endParaRPr>
            </a:p>
            <a:p>
              <a:pPr defTabSz="3765600">
                <a:lnSpc>
                  <a:spcPct val="100000"/>
                </a:lnSpc>
                <a:tabLst>
                  <a:tab pos="0" algn="l"/>
                </a:tabLst>
              </a:pPr>
              <a:r>
                <a:rPr lang="en-US" sz="2800" b="0" strike="noStrike" spc="-1">
                  <a:solidFill>
                    <a:schemeClr val="lt1"/>
                  </a:solidFill>
                  <a:latin typeface="Trebuchet MS"/>
                </a:rPr>
                <a:t>This PowerPoint 2007 template produces a 36”x48” presentation poster. You can use it to create your research poster and save valuable time placing titles, subtitles, text, and graphics. </a:t>
              </a:r>
              <a:endParaRPr lang="es-MX" sz="2800" b="0" strike="noStrike" spc="-1">
                <a:solidFill>
                  <a:srgbClr val="FFFFFF"/>
                </a:solidFill>
                <a:latin typeface="Arial"/>
              </a:endParaRPr>
            </a:p>
            <a:p>
              <a:pPr defTabSz="3765600">
                <a:lnSpc>
                  <a:spcPct val="100000"/>
                </a:lnSpc>
                <a:tabLst>
                  <a:tab pos="0" algn="l"/>
                </a:tabLst>
              </a:pPr>
              <a:endParaRPr lang="es-MX" sz="2800" b="0" strike="noStrike" spc="-1">
                <a:solidFill>
                  <a:srgbClr val="FFFFFF"/>
                </a:solidFill>
                <a:latin typeface="Arial"/>
              </a:endParaRPr>
            </a:p>
            <a:p>
              <a:pPr defTabSz="4389120">
                <a:lnSpc>
                  <a:spcPct val="100000"/>
                </a:lnSpc>
                <a:tabLst>
                  <a:tab pos="0" algn="l"/>
                </a:tabLst>
              </a:pPr>
              <a:r>
                <a:rPr lang="en-US" sz="2800" b="0" strike="noStrike" spc="-1">
                  <a:solidFill>
                    <a:schemeClr val="lt1"/>
                  </a:solidFill>
                  <a:latin typeface="Trebuchet MS"/>
                </a:rPr>
                <a:t>We provide a series of online tutorials that will guide you through the poster design process and answer your poster production questions. To view our template tutorials, go online to </a:t>
              </a:r>
              <a:r>
                <a:rPr lang="en-US" sz="2800" b="1" strike="noStrike" spc="-1">
                  <a:solidFill>
                    <a:srgbClr val="FFC000"/>
                  </a:solidFill>
                  <a:latin typeface="Trebuchet MS"/>
                </a:rPr>
                <a:t>PosterPresentations.com</a:t>
              </a:r>
              <a:r>
                <a:rPr lang="en-US" sz="2800" b="1" strike="noStrike" spc="-1">
                  <a:solidFill>
                    <a:schemeClr val="lt1"/>
                  </a:solidFill>
                  <a:latin typeface="Trebuchet MS"/>
                </a:rPr>
                <a:t> </a:t>
              </a:r>
              <a:r>
                <a:rPr lang="en-US" sz="2800" b="0" strike="noStrike" spc="-1">
                  <a:solidFill>
                    <a:schemeClr val="lt1"/>
                  </a:solidFill>
                  <a:latin typeface="Trebuchet MS"/>
                </a:rPr>
                <a:t>and click on HELP DESK.</a:t>
              </a:r>
              <a:endParaRPr lang="es-MX" sz="2800" b="0" strike="noStrike" spc="-1">
                <a:solidFill>
                  <a:srgbClr val="FFFFFF"/>
                </a:solidFill>
                <a:latin typeface="Arial"/>
              </a:endParaRPr>
            </a:p>
            <a:p>
              <a:pPr defTabSz="4389120">
                <a:lnSpc>
                  <a:spcPct val="100000"/>
                </a:lnSpc>
                <a:tabLst>
                  <a:tab pos="0" algn="l"/>
                </a:tabLst>
              </a:pPr>
              <a:endParaRPr lang="es-MX" sz="2800" b="0" strike="noStrike" spc="-1">
                <a:solidFill>
                  <a:srgbClr val="FFFFFF"/>
                </a:solidFill>
                <a:latin typeface="Arial"/>
              </a:endParaRPr>
            </a:p>
            <a:p>
              <a:pPr defTabSz="4389120">
                <a:lnSpc>
                  <a:spcPct val="100000"/>
                </a:lnSpc>
                <a:tabLst>
                  <a:tab pos="0" algn="l"/>
                </a:tabLst>
              </a:pPr>
              <a:r>
                <a:rPr lang="en-US" sz="2800" b="0" strike="noStrike" spc="-1">
                  <a:solidFill>
                    <a:schemeClr val="lt1"/>
                  </a:solidFill>
                  <a:latin typeface="Trebuchet MS"/>
                </a:rPr>
                <a:t>When you are ready to print your poster, go online to PosterPresentations.com</a:t>
              </a:r>
              <a:br>
                <a:rPr sz="2800"/>
              </a:br>
              <a:endParaRPr lang="es-MX" sz="2800" b="0" strike="noStrike" spc="-1">
                <a:solidFill>
                  <a:srgbClr val="FFFFFF"/>
                </a:solidFill>
                <a:latin typeface="Arial"/>
              </a:endParaRPr>
            </a:p>
            <a:p>
              <a:pPr defTabSz="3765600">
                <a:lnSpc>
                  <a:spcPct val="100000"/>
                </a:lnSpc>
                <a:tabLst>
                  <a:tab pos="0" algn="l"/>
                </a:tabLst>
              </a:pPr>
              <a:r>
                <a:rPr lang="en-US" sz="2800" b="0" strike="noStrike" spc="-1">
                  <a:solidFill>
                    <a:schemeClr val="lt1"/>
                  </a:solidFill>
                  <a:latin typeface="Trebuchet MS"/>
                </a:rPr>
                <a:t>Need assistance? Call us at </a:t>
              </a:r>
              <a:r>
                <a:rPr lang="en-US" sz="2800" b="0" strike="noStrike" spc="-1">
                  <a:solidFill>
                    <a:srgbClr val="FFC000"/>
                  </a:solidFill>
                  <a:latin typeface="Trebuchet MS"/>
                </a:rPr>
                <a:t>1.510.649.3001</a:t>
              </a:r>
              <a:endParaRPr lang="es-MX" sz="2800" b="0" strike="noStrike" spc="-1">
                <a:solidFill>
                  <a:srgbClr val="FFFFFF"/>
                </a:solidFill>
                <a:latin typeface="Arial"/>
              </a:endParaRPr>
            </a:p>
            <a:p>
              <a:pPr defTabSz="3765600">
                <a:lnSpc>
                  <a:spcPct val="100000"/>
                </a:lnSpc>
                <a:tabLst>
                  <a:tab pos="0" algn="l"/>
                </a:tabLst>
              </a:pPr>
              <a:endParaRPr lang="es-MX" sz="3600" b="0" strike="noStrike" spc="-1">
                <a:solidFill>
                  <a:srgbClr val="FFFFFF"/>
                </a:solidFill>
                <a:latin typeface="Arial"/>
              </a:endParaRPr>
            </a:p>
            <a:p>
              <a:pPr algn="ctr" defTabSz="4388760">
                <a:lnSpc>
                  <a:spcPct val="100000"/>
                </a:lnSpc>
                <a:tabLst>
                  <a:tab pos="0" algn="l"/>
                </a:tabLst>
              </a:pPr>
              <a:endParaRPr lang="es-MX" sz="2400" b="0" strike="noStrike" spc="-1">
                <a:solidFill>
                  <a:srgbClr val="FFFFFF"/>
                </a:solidFill>
                <a:latin typeface="Arial"/>
              </a:endParaRPr>
            </a:p>
            <a:p>
              <a:pPr algn="ctr" defTabSz="4388760">
                <a:lnSpc>
                  <a:spcPct val="100000"/>
                </a:lnSpc>
                <a:tabLst>
                  <a:tab pos="0" algn="l"/>
                </a:tabLst>
              </a:pPr>
              <a:r>
                <a:rPr lang="en-US" sz="4000" b="1" strike="noStrike" spc="596">
                  <a:solidFill>
                    <a:schemeClr val="lt1"/>
                  </a:solidFill>
                  <a:latin typeface="Trebuchet MS"/>
                </a:rPr>
                <a:t>QUICK START</a:t>
              </a:r>
              <a:endParaRPr lang="es-MX" sz="4000" b="0" strike="noStrike" spc="-1">
                <a:solidFill>
                  <a:srgbClr val="FFFFFF"/>
                </a:solidFill>
                <a:latin typeface="Arial"/>
              </a:endParaRPr>
            </a:p>
            <a:p>
              <a:pPr algn="ctr" defTabSz="4388760">
                <a:lnSpc>
                  <a:spcPct val="100000"/>
                </a:lnSpc>
                <a:tabLst>
                  <a:tab pos="0" algn="l"/>
                </a:tabLst>
              </a:pPr>
              <a:endParaRPr lang="es-MX" sz="3200" b="0" strike="noStrike" spc="-1">
                <a:solidFill>
                  <a:srgbClr val="FFFFFF"/>
                </a:solidFill>
                <a:latin typeface="Arial"/>
              </a:endParaRPr>
            </a:p>
            <a:p>
              <a:pPr algn="ctr" defTabSz="4388760">
                <a:lnSpc>
                  <a:spcPct val="100000"/>
                </a:lnSpc>
                <a:tabLst>
                  <a:tab pos="0" algn="l"/>
                </a:tabLst>
              </a:pPr>
              <a:r>
                <a:rPr lang="en-US" sz="3200" b="1" strike="noStrike" spc="-1">
                  <a:solidFill>
                    <a:srgbClr val="FFC000"/>
                  </a:solidFill>
                  <a:latin typeface="Trebuchet MS"/>
                </a:rPr>
                <a:t>Zoom in and out</a:t>
              </a:r>
              <a:endParaRPr lang="es-MX" sz="3200" b="0" strike="noStrike" spc="-1">
                <a:solidFill>
                  <a:srgbClr val="FFFFFF"/>
                </a:solidFill>
                <a:latin typeface="Arial"/>
              </a:endParaRPr>
            </a:p>
            <a:p>
              <a:pPr marL="1892160" indent="-1892160" defTabSz="851040">
                <a:lnSpc>
                  <a:spcPct val="100000"/>
                </a:lnSpc>
                <a:tabLst>
                  <a:tab pos="0" algn="l"/>
                </a:tabLst>
              </a:pPr>
              <a:r>
                <a:rPr lang="en-US" sz="2400" b="0" strike="noStrike" spc="-1">
                  <a:solidFill>
                    <a:schemeClr val="lt1"/>
                  </a:solidFill>
                  <a:latin typeface="Trebuchet MS"/>
                </a:rPr>
                <a:t>	</a:t>
              </a:r>
              <a:r>
                <a:rPr lang="en-US" sz="2400" b="0" strike="noStrike" spc="-1">
                  <a:solidFill>
                    <a:schemeClr val="lt1">
                      <a:lumMod val="75000"/>
                    </a:schemeClr>
                  </a:solidFill>
                  <a:latin typeface="Trebuchet MS"/>
                </a:rPr>
                <a:t>As you work on your poster zoom in and out to the level that is more comfortable to you. </a:t>
              </a:r>
              <a:endParaRPr lang="es-MX" sz="2400" b="0" strike="noStrike" spc="-1">
                <a:solidFill>
                  <a:srgbClr val="FFFFFF"/>
                </a:solidFill>
                <a:latin typeface="Arial"/>
              </a:endParaRPr>
            </a:p>
            <a:p>
              <a:pPr marL="1892160" indent="-1892160" defTabSz="851040">
                <a:lnSpc>
                  <a:spcPct val="100000"/>
                </a:lnSpc>
                <a:tabLst>
                  <a:tab pos="0" algn="l"/>
                </a:tabLst>
              </a:pPr>
              <a:r>
                <a:rPr lang="en-US" sz="2400" b="1" strike="noStrike" spc="-1">
                  <a:solidFill>
                    <a:schemeClr val="lt1">
                      <a:lumMod val="75000"/>
                    </a:schemeClr>
                  </a:solidFill>
                  <a:latin typeface="Trebuchet MS"/>
                </a:rPr>
                <a:t>	</a:t>
              </a:r>
              <a:r>
                <a:rPr lang="en-US" sz="2400" b="0" strike="noStrike" spc="-1">
                  <a:solidFill>
                    <a:schemeClr val="lt1">
                      <a:lumMod val="75000"/>
                    </a:schemeClr>
                  </a:solidFill>
                  <a:latin typeface="Trebuchet MS"/>
                </a:rPr>
                <a:t>Go to VIEW &gt; ZOOM.</a:t>
              </a:r>
              <a:endParaRPr lang="es-MX" sz="2400" b="0" strike="noStrike" spc="-1">
                <a:solidFill>
                  <a:srgbClr val="FFFFFF"/>
                </a:solidFill>
                <a:latin typeface="Arial"/>
              </a:endParaRPr>
            </a:p>
            <a:p>
              <a:pPr marL="1892160" defTabSz="4388760">
                <a:lnSpc>
                  <a:spcPct val="100000"/>
                </a:lnSpc>
                <a:tabLst>
                  <a:tab pos="0" algn="l"/>
                </a:tabLst>
              </a:pPr>
              <a:endParaRPr lang="es-MX" sz="2800" b="0" strike="noStrike" spc="-1">
                <a:solidFill>
                  <a:srgbClr val="FFFFFF"/>
                </a:solidFill>
                <a:latin typeface="Arial"/>
              </a:endParaRPr>
            </a:p>
            <a:p>
              <a:pPr marL="1892160" algn="ctr" defTabSz="4388760">
                <a:lnSpc>
                  <a:spcPct val="100000"/>
                </a:lnSpc>
                <a:tabLst>
                  <a:tab pos="0" algn="l"/>
                </a:tabLst>
              </a:pPr>
              <a:r>
                <a:rPr lang="en-US" sz="3200" b="1" strike="noStrike" spc="-1">
                  <a:solidFill>
                    <a:srgbClr val="FFC000"/>
                  </a:solidFill>
                  <a:latin typeface="Trebuchet MS"/>
                </a:rPr>
                <a:t>Title, Authors, and Affiliations</a:t>
              </a:r>
              <a:endParaRPr lang="es-MX" sz="3200" b="0" strike="noStrike" spc="-1">
                <a:solidFill>
                  <a:srgbClr val="FFFFFF"/>
                </a:solidFill>
                <a:latin typeface="Arial"/>
              </a:endParaRPr>
            </a:p>
            <a:p>
              <a:pPr marL="1892160" defTabSz="4388760">
                <a:lnSpc>
                  <a:spcPct val="100000"/>
                </a:lnSpc>
                <a:tabLst>
                  <a:tab pos="0" algn="l"/>
                </a:tabLst>
              </a:pPr>
              <a:r>
                <a:rPr lang="en-US" sz="2400" b="0" strike="noStrike" spc="-1">
                  <a:solidFill>
                    <a:schemeClr val="lt1">
                      <a:lumMod val="75000"/>
                    </a:schemeClr>
                  </a:solidFill>
                  <a:latin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lang="es-MX" sz="2400" b="0" strike="noStrike" spc="-1">
                <a:solidFill>
                  <a:srgbClr val="FFFFFF"/>
                </a:solidFill>
                <a:latin typeface="Arial"/>
              </a:endParaRPr>
            </a:p>
            <a:p>
              <a:pPr marL="1892160" defTabSz="4388760">
                <a:lnSpc>
                  <a:spcPct val="100000"/>
                </a:lnSpc>
                <a:tabLst>
                  <a:tab pos="0" algn="l"/>
                </a:tabLst>
              </a:pPr>
              <a:endParaRPr lang="es-MX" sz="2400" b="0" strike="noStrike" spc="-1">
                <a:solidFill>
                  <a:srgbClr val="FFFFFF"/>
                </a:solidFill>
                <a:latin typeface="Arial"/>
              </a:endParaRPr>
            </a:p>
            <a:p>
              <a:pPr marL="1892160" defTabSz="4388760">
                <a:lnSpc>
                  <a:spcPct val="100000"/>
                </a:lnSpc>
                <a:tabLst>
                  <a:tab pos="0" algn="l"/>
                </a:tabLst>
              </a:pPr>
              <a:r>
                <a:rPr lang="en-US" sz="2400" b="1" strike="noStrike" spc="296">
                  <a:solidFill>
                    <a:srgbClr val="FFC000"/>
                  </a:solidFill>
                  <a:latin typeface="Trebuchet MS"/>
                </a:rPr>
                <a:t>TIP</a:t>
              </a:r>
              <a:r>
                <a:rPr lang="en-US" sz="2400" b="1" strike="noStrike" spc="-1">
                  <a:solidFill>
                    <a:srgbClr val="FFC000"/>
                  </a:solidFill>
                  <a:latin typeface="Trebuchet MS"/>
                </a:rPr>
                <a:t>: </a:t>
              </a:r>
              <a:r>
                <a:rPr lang="en-US" sz="2400" b="0" strike="noStrike" spc="-1">
                  <a:solidFill>
                    <a:schemeClr val="lt1">
                      <a:lumMod val="75000"/>
                    </a:schemeClr>
                  </a:solidFill>
                  <a:latin typeface="Trebuchet MS"/>
                </a:rPr>
                <a:t>The font size of your title should be bigger than your name(s) and institution name(s).</a:t>
              </a:r>
              <a:endParaRPr lang="es-MX" sz="2400" b="0" strike="noStrike" spc="-1">
                <a:solidFill>
                  <a:srgbClr val="FFFFFF"/>
                </a:solidFill>
                <a:latin typeface="Arial"/>
              </a:endParaRPr>
            </a:p>
            <a:p>
              <a:pPr marL="1892160" defTabSz="4388760">
                <a:lnSpc>
                  <a:spcPct val="100000"/>
                </a:lnSpc>
                <a:tabLst>
                  <a:tab pos="0" algn="l"/>
                </a:tabLst>
              </a:pPr>
              <a:br>
                <a:rPr sz="2800"/>
              </a:br>
              <a:endParaRPr lang="es-MX" sz="2800" b="0" strike="noStrike" spc="-1">
                <a:solidFill>
                  <a:srgbClr val="FFFFFF"/>
                </a:solidFill>
                <a:latin typeface="Arial"/>
              </a:endParaRPr>
            </a:p>
            <a:p>
              <a:pPr marL="1892160" algn="ctr" defTabSz="4388760">
                <a:lnSpc>
                  <a:spcPct val="100000"/>
                </a:lnSpc>
                <a:tabLst>
                  <a:tab pos="0" algn="l"/>
                </a:tabLst>
              </a:pPr>
              <a:endParaRPr lang="es-MX" sz="2800" b="0" strike="noStrike" spc="-1">
                <a:solidFill>
                  <a:srgbClr val="FFFFFF"/>
                </a:solidFill>
                <a:latin typeface="Arial"/>
              </a:endParaRPr>
            </a:p>
            <a:p>
              <a:pPr marL="1892160" algn="ctr" defTabSz="4388760">
                <a:lnSpc>
                  <a:spcPct val="100000"/>
                </a:lnSpc>
                <a:tabLst>
                  <a:tab pos="0" algn="l"/>
                </a:tabLst>
              </a:pPr>
              <a:endParaRPr lang="es-MX" sz="2800" b="0" strike="noStrike" spc="-1">
                <a:solidFill>
                  <a:srgbClr val="FFFFFF"/>
                </a:solidFill>
                <a:latin typeface="Arial"/>
              </a:endParaRPr>
            </a:p>
            <a:p>
              <a:pPr marL="1892160" algn="ctr" defTabSz="4388760">
                <a:lnSpc>
                  <a:spcPct val="100000"/>
                </a:lnSpc>
                <a:tabLst>
                  <a:tab pos="0" algn="l"/>
                </a:tabLst>
              </a:pPr>
              <a:r>
                <a:rPr lang="en-US" sz="3200" b="1" strike="noStrike" spc="-1">
                  <a:solidFill>
                    <a:srgbClr val="FFC000"/>
                  </a:solidFill>
                  <a:latin typeface="Trebuchet MS"/>
                </a:rPr>
                <a:t>Adding Logos / Seals</a:t>
              </a:r>
              <a:endParaRPr lang="es-MX" sz="3200" b="0" strike="noStrike" spc="-1">
                <a:solidFill>
                  <a:srgbClr val="FFFFFF"/>
                </a:solidFill>
                <a:latin typeface="Arial"/>
              </a:endParaRPr>
            </a:p>
            <a:p>
              <a:pPr marL="1892160" defTabSz="4388760">
                <a:lnSpc>
                  <a:spcPct val="100000"/>
                </a:lnSpc>
                <a:tabLst>
                  <a:tab pos="0" algn="l"/>
                </a:tabLst>
              </a:pPr>
              <a:r>
                <a:rPr lang="en-US" sz="2400" b="0" strike="noStrike" spc="-1">
                  <a:solidFill>
                    <a:schemeClr val="lt1">
                      <a:lumMod val="75000"/>
                    </a:schemeClr>
                  </a:solidFill>
                  <a:latin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lang="es-MX" sz="2400" b="0" strike="noStrike" spc="-1">
                <a:solidFill>
                  <a:srgbClr val="FFFFFF"/>
                </a:solidFill>
                <a:latin typeface="Arial"/>
              </a:endParaRPr>
            </a:p>
            <a:p>
              <a:pPr marL="1892160" defTabSz="4388760">
                <a:lnSpc>
                  <a:spcPct val="100000"/>
                </a:lnSpc>
                <a:tabLst>
                  <a:tab pos="0" algn="l"/>
                </a:tabLst>
              </a:pPr>
              <a:endParaRPr lang="es-MX" sz="2400" b="0" strike="noStrike" spc="-1">
                <a:solidFill>
                  <a:srgbClr val="FFFFFF"/>
                </a:solidFill>
                <a:latin typeface="Arial"/>
              </a:endParaRPr>
            </a:p>
            <a:p>
              <a:pPr marL="1892160" defTabSz="4388760">
                <a:lnSpc>
                  <a:spcPct val="100000"/>
                </a:lnSpc>
                <a:tabLst>
                  <a:tab pos="0" algn="l"/>
                </a:tabLst>
              </a:pPr>
              <a:r>
                <a:rPr lang="en-US" sz="2400" b="1" strike="noStrike" spc="296">
                  <a:solidFill>
                    <a:srgbClr val="FFC000"/>
                  </a:solidFill>
                  <a:latin typeface="Trebuchet MS"/>
                </a:rPr>
                <a:t>TIP:</a:t>
              </a:r>
              <a:r>
                <a:rPr lang="en-US" sz="2400" b="1" strike="noStrike" spc="-1">
                  <a:solidFill>
                    <a:srgbClr val="FFC000"/>
                  </a:solidFill>
                  <a:latin typeface="Trebuchet MS"/>
                </a:rPr>
                <a:t> </a:t>
              </a:r>
              <a:r>
                <a:rPr lang="en-US" sz="2400" b="0" strike="noStrike" spc="-1">
                  <a:solidFill>
                    <a:schemeClr val="lt1">
                      <a:lumMod val="75000"/>
                    </a:schemeClr>
                  </a:solidFill>
                  <a:latin typeface="Trebuchet MS"/>
                </a:rPr>
                <a:t>See if your school’s logo is available on our free poster templates page.</a:t>
              </a:r>
              <a:endParaRPr lang="es-MX" sz="2400" b="0" strike="noStrike" spc="-1">
                <a:solidFill>
                  <a:srgbClr val="FFFFFF"/>
                </a:solidFill>
                <a:latin typeface="Arial"/>
              </a:endParaRPr>
            </a:p>
            <a:p>
              <a:pPr marL="1892160" defTabSz="4388760">
                <a:lnSpc>
                  <a:spcPct val="100000"/>
                </a:lnSpc>
                <a:tabLst>
                  <a:tab pos="0" algn="l"/>
                </a:tabLst>
              </a:pPr>
              <a:endParaRPr lang="es-MX" sz="2400" b="0" strike="noStrike" spc="-1">
                <a:solidFill>
                  <a:srgbClr val="FFFFFF"/>
                </a:solidFill>
                <a:latin typeface="Arial"/>
              </a:endParaRPr>
            </a:p>
            <a:p>
              <a:pPr marL="1892160" algn="ctr" defTabSz="4388760">
                <a:lnSpc>
                  <a:spcPct val="100000"/>
                </a:lnSpc>
                <a:tabLst>
                  <a:tab pos="0" algn="l"/>
                </a:tabLst>
              </a:pPr>
              <a:r>
                <a:rPr lang="en-US" sz="3200" b="1" strike="noStrike" spc="-1">
                  <a:solidFill>
                    <a:srgbClr val="FFC000"/>
                  </a:solidFill>
                  <a:latin typeface="Trebuchet MS"/>
                </a:rPr>
                <a:t>Photographs / Graphics</a:t>
              </a:r>
              <a:endParaRPr lang="es-MX" sz="3200" b="0" strike="noStrike" spc="-1">
                <a:solidFill>
                  <a:srgbClr val="FFFFFF"/>
                </a:solidFill>
                <a:latin typeface="Arial"/>
              </a:endParaRPr>
            </a:p>
            <a:p>
              <a:pPr marL="1892160" defTabSz="977760">
                <a:lnSpc>
                  <a:spcPct val="100000"/>
                </a:lnSpc>
                <a:tabLst>
                  <a:tab pos="0" algn="l"/>
                </a:tabLst>
              </a:pPr>
              <a:r>
                <a:rPr lang="en-US" sz="2400" b="0" strike="noStrike" spc="-1">
                  <a:solidFill>
                    <a:schemeClr val="lt1">
                      <a:lumMod val="75000"/>
                    </a:schemeClr>
                  </a:solidFill>
                  <a:latin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lang="es-MX" sz="2400" b="0" strike="noStrike" spc="-1">
                <a:solidFill>
                  <a:srgbClr val="FFFFFF"/>
                </a:solidFill>
                <a:latin typeface="Arial"/>
              </a:endParaRPr>
            </a:p>
            <a:p>
              <a:pPr marL="1892160" defTabSz="977760">
                <a:lnSpc>
                  <a:spcPct val="100000"/>
                </a:lnSpc>
                <a:tabLst>
                  <a:tab pos="0" algn="l"/>
                </a:tabLst>
              </a:pPr>
              <a:endParaRPr lang="es-MX" sz="2400" b="0" strike="noStrike" spc="-1">
                <a:solidFill>
                  <a:srgbClr val="FFFFFF"/>
                </a:solidFill>
                <a:latin typeface="Arial"/>
              </a:endParaRPr>
            </a:p>
            <a:p>
              <a:pPr marL="1892160" algn="ctr" defTabSz="4388760">
                <a:lnSpc>
                  <a:spcPct val="100000"/>
                </a:lnSpc>
                <a:tabLst>
                  <a:tab pos="0" algn="l"/>
                </a:tabLst>
              </a:pPr>
              <a:endParaRPr lang="es-MX" sz="2800" b="0" strike="noStrike" spc="-1">
                <a:solidFill>
                  <a:srgbClr val="FFFFFF"/>
                </a:solidFill>
                <a:latin typeface="Arial"/>
              </a:endParaRPr>
            </a:p>
            <a:p>
              <a:pPr marL="1892160" algn="ctr" defTabSz="4388760">
                <a:lnSpc>
                  <a:spcPct val="100000"/>
                </a:lnSpc>
                <a:tabLst>
                  <a:tab pos="0" algn="l"/>
                </a:tabLst>
              </a:pPr>
              <a:endParaRPr lang="es-MX" sz="2800" b="0" strike="noStrike" spc="-1">
                <a:solidFill>
                  <a:srgbClr val="FFFFFF"/>
                </a:solidFill>
                <a:latin typeface="Arial"/>
              </a:endParaRPr>
            </a:p>
            <a:p>
              <a:pPr marL="1892160" algn="ctr" defTabSz="4388760">
                <a:lnSpc>
                  <a:spcPct val="100000"/>
                </a:lnSpc>
                <a:tabLst>
                  <a:tab pos="0" algn="l"/>
                </a:tabLst>
              </a:pPr>
              <a:endParaRPr lang="es-MX" sz="2800" b="0" strike="noStrike" spc="-1">
                <a:solidFill>
                  <a:srgbClr val="FFFFFF"/>
                </a:solidFill>
                <a:latin typeface="Arial"/>
              </a:endParaRPr>
            </a:p>
            <a:p>
              <a:pPr marL="1892160" algn="ctr" defTabSz="4388760">
                <a:lnSpc>
                  <a:spcPct val="100000"/>
                </a:lnSpc>
                <a:tabLst>
                  <a:tab pos="0" algn="l"/>
                </a:tabLst>
              </a:pPr>
              <a:endParaRPr lang="es-MX" sz="2800" b="0" strike="noStrike" spc="-1">
                <a:solidFill>
                  <a:srgbClr val="FFFFFF"/>
                </a:solidFill>
                <a:latin typeface="Arial"/>
              </a:endParaRPr>
            </a:p>
            <a:p>
              <a:pPr marL="1892160" algn="ctr" defTabSz="4388760">
                <a:lnSpc>
                  <a:spcPct val="100000"/>
                </a:lnSpc>
                <a:tabLst>
                  <a:tab pos="0" algn="l"/>
                </a:tabLst>
              </a:pPr>
              <a:endParaRPr lang="es-MX" sz="2800" b="0" strike="noStrike" spc="-1">
                <a:solidFill>
                  <a:srgbClr val="FFFFFF"/>
                </a:solidFill>
                <a:latin typeface="Arial"/>
              </a:endParaRPr>
            </a:p>
            <a:p>
              <a:pPr marL="1892160" algn="ctr" defTabSz="4388760">
                <a:lnSpc>
                  <a:spcPct val="100000"/>
                </a:lnSpc>
                <a:tabLst>
                  <a:tab pos="0" algn="l"/>
                </a:tabLst>
              </a:pPr>
              <a:endParaRPr lang="es-MX" sz="2800" b="0" strike="noStrike" spc="-1">
                <a:solidFill>
                  <a:srgbClr val="FFFFFF"/>
                </a:solidFill>
                <a:latin typeface="Arial"/>
              </a:endParaRPr>
            </a:p>
            <a:p>
              <a:pPr marL="1892160" algn="ctr" defTabSz="4388760">
                <a:lnSpc>
                  <a:spcPct val="100000"/>
                </a:lnSpc>
                <a:tabLst>
                  <a:tab pos="0" algn="l"/>
                </a:tabLst>
              </a:pPr>
              <a:r>
                <a:rPr lang="en-US" sz="3200" b="1" strike="noStrike" spc="-1">
                  <a:solidFill>
                    <a:srgbClr val="FFC000"/>
                  </a:solidFill>
                  <a:latin typeface="Trebuchet MS"/>
                </a:rPr>
                <a:t>Image Quality Check</a:t>
              </a:r>
              <a:endParaRPr lang="es-MX" sz="3200" b="0" strike="noStrike" spc="-1">
                <a:solidFill>
                  <a:srgbClr val="FFFFFF"/>
                </a:solidFill>
                <a:latin typeface="Arial"/>
              </a:endParaRPr>
            </a:p>
            <a:p>
              <a:pPr marL="1892160" defTabSz="977760">
                <a:lnSpc>
                  <a:spcPct val="100000"/>
                </a:lnSpc>
                <a:tabLst>
                  <a:tab pos="0" algn="l"/>
                </a:tabLst>
              </a:pPr>
              <a:r>
                <a:rPr lang="en-US" sz="2400" b="0" strike="noStrike" spc="-1">
                  <a:solidFill>
                    <a:schemeClr val="lt1">
                      <a:lumMod val="75000"/>
                    </a:schemeClr>
                  </a:solidFill>
                  <a:latin typeface="Trebuchet MS"/>
                </a:rPr>
                <a:t>Zoom in and look at your images at 100% magnification. If they look good they will print well. </a:t>
              </a:r>
              <a:endParaRPr lang="es-MX" sz="2400" b="0" strike="noStrike" spc="-1">
                <a:solidFill>
                  <a:srgbClr val="FFFFFF"/>
                </a:solidFill>
                <a:latin typeface="Arial"/>
              </a:endParaRPr>
            </a:p>
          </p:txBody>
        </p:sp>
        <p:cxnSp>
          <p:nvCxnSpPr>
            <p:cNvPr id="9" name="Straight Connector 31"/>
            <p:cNvCxnSpPr/>
            <p:nvPr/>
          </p:nvCxnSpPr>
          <p:spPr>
            <a:xfrm>
              <a:off x="-11225160" y="8422200"/>
              <a:ext cx="11000520" cy="4320"/>
            </a:xfrm>
            <a:prstGeom prst="straightConnector1">
              <a:avLst/>
            </a:prstGeom>
            <a:ln w="0">
              <a:solidFill>
                <a:srgbClr val="FFC000"/>
              </a:solidFill>
            </a:ln>
          </p:spPr>
        </p:cxnSp>
        <p:pic>
          <p:nvPicPr>
            <p:cNvPr id="10" name="Picture 35"/>
            <p:cNvPicPr/>
            <p:nvPr/>
          </p:nvPicPr>
          <p:blipFill>
            <a:blip r:embed="rId3"/>
            <a:stretch/>
          </p:blipFill>
          <p:spPr>
            <a:xfrm>
              <a:off x="-10740600" y="10261800"/>
              <a:ext cx="1596960" cy="1201320"/>
            </a:xfrm>
            <a:prstGeom prst="rect">
              <a:avLst/>
            </a:prstGeom>
            <a:ln w="0">
              <a:noFill/>
            </a:ln>
          </p:spPr>
        </p:pic>
        <p:pic>
          <p:nvPicPr>
            <p:cNvPr id="11" name="Picture 36"/>
            <p:cNvPicPr/>
            <p:nvPr/>
          </p:nvPicPr>
          <p:blipFill>
            <a:blip r:embed="rId4"/>
            <a:stretch/>
          </p:blipFill>
          <p:spPr>
            <a:xfrm>
              <a:off x="-10732680" y="15697080"/>
              <a:ext cx="9986040" cy="1053000"/>
            </a:xfrm>
            <a:prstGeom prst="rect">
              <a:avLst/>
            </a:prstGeom>
            <a:ln w="0">
              <a:noFill/>
            </a:ln>
          </p:spPr>
        </p:pic>
        <p:grpSp>
          <p:nvGrpSpPr>
            <p:cNvPr id="12" name="Group 37"/>
            <p:cNvGrpSpPr/>
            <p:nvPr/>
          </p:nvGrpSpPr>
          <p:grpSpPr>
            <a:xfrm>
              <a:off x="-9744840" y="23541120"/>
              <a:ext cx="7530120" cy="2357280"/>
              <a:chOff x="-9744840" y="23541120"/>
              <a:chExt cx="7530120" cy="2357280"/>
            </a:xfrm>
          </p:grpSpPr>
          <p:grpSp>
            <p:nvGrpSpPr>
              <p:cNvPr id="13" name="Group 45"/>
              <p:cNvGrpSpPr/>
              <p:nvPr/>
            </p:nvGrpSpPr>
            <p:grpSpPr>
              <a:xfrm>
                <a:off x="-6084720" y="23637240"/>
                <a:ext cx="1354320" cy="1940760"/>
                <a:chOff x="-6084720" y="23637240"/>
                <a:chExt cx="1354320" cy="1940760"/>
              </a:xfrm>
            </p:grpSpPr>
            <p:pic>
              <p:nvPicPr>
                <p:cNvPr id="14" name="Picture 51"/>
                <p:cNvPicPr/>
                <p:nvPr/>
              </p:nvPicPr>
              <p:blipFill>
                <a:blip r:embed="rId5"/>
                <a:stretch/>
              </p:blipFill>
              <p:spPr>
                <a:xfrm>
                  <a:off x="-6066360" y="23637240"/>
                  <a:ext cx="1335960" cy="1656000"/>
                </a:xfrm>
                <a:prstGeom prst="rect">
                  <a:avLst/>
                </a:prstGeom>
                <a:ln w="0">
                  <a:noFill/>
                </a:ln>
              </p:spPr>
            </p:pic>
            <p:sp>
              <p:nvSpPr>
                <p:cNvPr id="15" name="TextBox 52"/>
                <p:cNvSpPr/>
                <p:nvPr/>
              </p:nvSpPr>
              <p:spPr>
                <a:xfrm>
                  <a:off x="-6084720" y="25151040"/>
                  <a:ext cx="1354320" cy="42696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gn="ctr" defTabSz="4388760">
                    <a:lnSpc>
                      <a:spcPct val="100000"/>
                    </a:lnSpc>
                  </a:pPr>
                  <a:r>
                    <a:rPr lang="en-US" sz="1600" b="1" strike="noStrike" spc="-1">
                      <a:solidFill>
                        <a:schemeClr val="dk1"/>
                      </a:solidFill>
                      <a:latin typeface="Calibri"/>
                    </a:rPr>
                    <a:t>ORIGINAL</a:t>
                  </a:r>
                  <a:endParaRPr lang="es-MX" sz="1600" b="0" strike="noStrike" spc="-1">
                    <a:solidFill>
                      <a:srgbClr val="000000"/>
                    </a:solidFill>
                    <a:latin typeface="Arial"/>
                  </a:endParaRPr>
                </a:p>
              </p:txBody>
            </p:sp>
          </p:grpSp>
          <p:grpSp>
            <p:nvGrpSpPr>
              <p:cNvPr id="16" name="Group 46"/>
              <p:cNvGrpSpPr/>
              <p:nvPr/>
            </p:nvGrpSpPr>
            <p:grpSpPr>
              <a:xfrm>
                <a:off x="-4456440" y="23637240"/>
                <a:ext cx="2241720" cy="1941480"/>
                <a:chOff x="-4456440" y="23637240"/>
                <a:chExt cx="2241720" cy="1941480"/>
              </a:xfrm>
            </p:grpSpPr>
            <p:pic>
              <p:nvPicPr>
                <p:cNvPr id="17" name="Picture 49"/>
                <p:cNvPicPr/>
                <p:nvPr/>
              </p:nvPicPr>
              <p:blipFill>
                <a:blip r:embed="rId5"/>
                <a:stretch/>
              </p:blipFill>
              <p:spPr>
                <a:xfrm>
                  <a:off x="-4456440" y="23637240"/>
                  <a:ext cx="2241720" cy="1630080"/>
                </a:xfrm>
                <a:prstGeom prst="rect">
                  <a:avLst/>
                </a:prstGeom>
                <a:ln w="0">
                  <a:noFill/>
                </a:ln>
              </p:spPr>
            </p:pic>
            <p:sp>
              <p:nvSpPr>
                <p:cNvPr id="18" name="TextBox 50"/>
                <p:cNvSpPr/>
                <p:nvPr/>
              </p:nvSpPr>
              <p:spPr>
                <a:xfrm>
                  <a:off x="-4452120" y="25182000"/>
                  <a:ext cx="2237400" cy="396720"/>
                </a:xfrm>
                <a:prstGeom prst="rect">
                  <a:avLst/>
                </a:prstGeom>
                <a:solidFill>
                  <a:srgbClr val="FF0000"/>
                </a:solidFill>
                <a:ln w="0">
                  <a:noFill/>
                </a:ln>
              </p:spPr>
              <p:style>
                <a:lnRef idx="0">
                  <a:scrgbClr r="0" g="0" b="0"/>
                </a:lnRef>
                <a:fillRef idx="0">
                  <a:scrgbClr r="0" g="0" b="0"/>
                </a:fillRef>
                <a:effectRef idx="0">
                  <a:scrgbClr r="0" g="0" b="0"/>
                </a:effectRef>
                <a:fontRef idx="minor"/>
              </p:style>
              <p:txBody>
                <a:bodyPr lIns="457200" tIns="91440" rIns="457200" bIns="91440" anchor="t">
                  <a:spAutoFit/>
                </a:bodyPr>
                <a:lstStyle/>
                <a:p>
                  <a:pPr algn="ctr" defTabSz="4388760">
                    <a:lnSpc>
                      <a:spcPct val="100000"/>
                    </a:lnSpc>
                  </a:pPr>
                  <a:r>
                    <a:rPr lang="en-US" sz="1400" b="1" strike="noStrike" spc="-1">
                      <a:solidFill>
                        <a:schemeClr val="lt1"/>
                      </a:solidFill>
                      <a:latin typeface="Calibri"/>
                    </a:rPr>
                    <a:t>DISTORTED</a:t>
                  </a:r>
                  <a:endParaRPr lang="es-MX" sz="1400" b="0" strike="noStrike" spc="-1">
                    <a:solidFill>
                      <a:srgbClr val="FFFFFF"/>
                    </a:solidFill>
                    <a:latin typeface="Arial"/>
                  </a:endParaRPr>
                </a:p>
              </p:txBody>
            </p:sp>
          </p:grpSp>
          <p:pic>
            <p:nvPicPr>
              <p:cNvPr id="19" name="Picture 47"/>
              <p:cNvPicPr/>
              <p:nvPr/>
            </p:nvPicPr>
            <p:blipFill>
              <a:blip r:embed="rId6"/>
              <a:stretch/>
            </p:blipFill>
            <p:spPr>
              <a:xfrm>
                <a:off x="-9744840" y="23541120"/>
                <a:ext cx="2383560" cy="1844640"/>
              </a:xfrm>
              <a:prstGeom prst="rect">
                <a:avLst/>
              </a:prstGeom>
              <a:ln w="0">
                <a:noFill/>
              </a:ln>
            </p:spPr>
          </p:pic>
          <p:sp>
            <p:nvSpPr>
              <p:cNvPr id="20" name="TextBox 48"/>
              <p:cNvSpPr/>
              <p:nvPr/>
            </p:nvSpPr>
            <p:spPr>
              <a:xfrm>
                <a:off x="-9680400" y="24953400"/>
                <a:ext cx="2246760" cy="945000"/>
              </a:xfrm>
              <a:prstGeom prst="rect">
                <a:avLst/>
              </a:prstGeom>
              <a:noFill/>
              <a:ln w="0">
                <a:noFill/>
              </a:ln>
            </p:spPr>
            <p:style>
              <a:lnRef idx="0">
                <a:scrgbClr r="0" g="0" b="0"/>
              </a:lnRef>
              <a:fillRef idx="0">
                <a:scrgbClr r="0" g="0" b="0"/>
              </a:fillRef>
              <a:effectRef idx="0">
                <a:scrgbClr r="0" g="0" b="0"/>
              </a:effectRef>
              <a:fontRef idx="minor"/>
            </p:style>
            <p:txBody>
              <a:bodyPr lIns="457200" tIns="457200" rIns="457200" bIns="0" anchor="t">
                <a:spAutoFit/>
              </a:bodyPr>
              <a:lstStyle/>
              <a:p>
                <a:pPr algn="ctr" defTabSz="4388760">
                  <a:lnSpc>
                    <a:spcPct val="100000"/>
                  </a:lnSpc>
                </a:pPr>
                <a:r>
                  <a:rPr lang="en-US" sz="1600" b="0" strike="noStrike" spc="-1">
                    <a:solidFill>
                      <a:schemeClr val="lt1"/>
                    </a:solidFill>
                    <a:latin typeface="Calibri"/>
                  </a:rPr>
                  <a:t>Corner handles</a:t>
                </a:r>
                <a:endParaRPr lang="es-MX" sz="1600" b="0" strike="noStrike" spc="-1">
                  <a:solidFill>
                    <a:srgbClr val="FFFFFF"/>
                  </a:solidFill>
                  <a:latin typeface="Arial"/>
                </a:endParaRPr>
              </a:p>
            </p:txBody>
          </p:sp>
        </p:grpSp>
        <p:grpSp>
          <p:nvGrpSpPr>
            <p:cNvPr id="21" name="Group 38"/>
            <p:cNvGrpSpPr/>
            <p:nvPr/>
          </p:nvGrpSpPr>
          <p:grpSpPr>
            <a:xfrm>
              <a:off x="-10398960" y="27751320"/>
              <a:ext cx="9320040" cy="2453400"/>
              <a:chOff x="-10398960" y="27751320"/>
              <a:chExt cx="9320040" cy="2453400"/>
            </a:xfrm>
          </p:grpSpPr>
          <p:graphicFrame>
            <p:nvGraphicFramePr>
              <p:cNvPr id="22" name="Objeto 21"/>
              <p:cNvGraphicFramePr/>
              <p:nvPr/>
            </p:nvGraphicFramePr>
            <p:xfrm>
              <a:off x="-9918000" y="27751320"/>
              <a:ext cx="3967560" cy="2431800"/>
            </p:xfrm>
            <a:graphic>
              <a:graphicData uri="http://schemas.openxmlformats.org/presentationml/2006/ole">
                <mc:AlternateContent xmlns:mc="http://schemas.openxmlformats.org/markup-compatibility/2006">
                  <mc:Choice xmlns:v="urn:schemas-microsoft-com:vml" Requires="v">
                    <p:oleObj r:id="rId7" imgW="0" imgH="0" progId="">
                      <p:embed/>
                    </p:oleObj>
                  </mc:Choice>
                  <mc:Fallback>
                    <p:oleObj r:id="rId7" imgW="0" imgH="0" progId="">
                      <p:embed/>
                      <p:pic>
                        <p:nvPicPr>
                          <p:cNvPr id="22" name="Objeto 21"/>
                          <p:cNvPicPr/>
                          <p:nvPr/>
                        </p:nvPicPr>
                        <p:blipFill>
                          <a:blip r:embed="rId8"/>
                          <a:stretch/>
                        </p:blipFill>
                        <p:spPr>
                          <a:xfrm>
                            <a:off x="-9918000" y="27751320"/>
                            <a:ext cx="3967560" cy="2431800"/>
                          </a:xfrm>
                          <a:prstGeom prst="rect">
                            <a:avLst/>
                          </a:prstGeom>
                          <a:ln w="0">
                            <a:noFill/>
                          </a:ln>
                        </p:spPr>
                      </p:pic>
                    </p:oleObj>
                  </mc:Fallback>
                </mc:AlternateContent>
              </a:graphicData>
            </a:graphic>
          </p:graphicFrame>
          <p:graphicFrame>
            <p:nvGraphicFramePr>
              <p:cNvPr id="24" name="Objeto 23"/>
              <p:cNvGraphicFramePr/>
              <p:nvPr/>
            </p:nvGraphicFramePr>
            <p:xfrm>
              <a:off x="-5411520" y="27759600"/>
              <a:ext cx="3967560" cy="2431800"/>
            </p:xfrm>
            <a:graphic>
              <a:graphicData uri="http://schemas.openxmlformats.org/presentationml/2006/ole">
                <mc:AlternateContent xmlns:mc="http://schemas.openxmlformats.org/markup-compatibility/2006">
                  <mc:Choice xmlns:v="urn:schemas-microsoft-com:vml" Requires="v">
                    <p:oleObj r:id="rId9" imgW="0" imgH="0" progId="">
                      <p:embed/>
                    </p:oleObj>
                  </mc:Choice>
                  <mc:Fallback>
                    <p:oleObj r:id="rId9" imgW="0" imgH="0" progId="">
                      <p:embed/>
                      <p:pic>
                        <p:nvPicPr>
                          <p:cNvPr id="24" name="Objeto 23"/>
                          <p:cNvPicPr/>
                          <p:nvPr/>
                        </p:nvPicPr>
                        <p:blipFill>
                          <a:blip r:embed="rId10"/>
                          <a:stretch/>
                        </p:blipFill>
                        <p:spPr>
                          <a:xfrm>
                            <a:off x="-5411520" y="27759600"/>
                            <a:ext cx="3967560" cy="2431800"/>
                          </a:xfrm>
                          <a:prstGeom prst="rect">
                            <a:avLst/>
                          </a:prstGeom>
                          <a:ln w="0">
                            <a:noFill/>
                          </a:ln>
                        </p:spPr>
                      </p:pic>
                    </p:oleObj>
                  </mc:Fallback>
                </mc:AlternateContent>
              </a:graphicData>
            </a:graphic>
          </p:graphicFrame>
          <p:sp>
            <p:nvSpPr>
              <p:cNvPr id="26" name="TextBox 43"/>
              <p:cNvSpPr/>
              <p:nvPr/>
            </p:nvSpPr>
            <p:spPr>
              <a:xfrm rot="16200000">
                <a:off x="-11446920" y="28800000"/>
                <a:ext cx="2431800" cy="33552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0" anchor="t">
                <a:spAutoFit/>
              </a:bodyPr>
              <a:lstStyle/>
              <a:p>
                <a:pPr algn="ctr" defTabSz="4388760">
                  <a:lnSpc>
                    <a:spcPct val="100000"/>
                  </a:lnSpc>
                </a:pPr>
                <a:r>
                  <a:rPr lang="en-US" sz="1600" b="0" strike="noStrike" spc="-1">
                    <a:solidFill>
                      <a:srgbClr val="92D050"/>
                    </a:solidFill>
                    <a:latin typeface="Calibri"/>
                  </a:rPr>
                  <a:t>Good </a:t>
                </a:r>
                <a:r>
                  <a:rPr lang="en-US" sz="1600" b="0" strike="noStrike" spc="-1">
                    <a:solidFill>
                      <a:schemeClr val="lt1"/>
                    </a:solidFill>
                    <a:latin typeface="Calibri"/>
                  </a:rPr>
                  <a:t>printing quality</a:t>
                </a:r>
                <a:endParaRPr lang="es-MX" sz="1600" b="0" strike="noStrike" spc="-1">
                  <a:solidFill>
                    <a:srgbClr val="FFFFFF"/>
                  </a:solidFill>
                  <a:latin typeface="Arial"/>
                </a:endParaRPr>
              </a:p>
            </p:txBody>
          </p:sp>
          <p:sp>
            <p:nvSpPr>
              <p:cNvPr id="27" name="TextBox 44"/>
              <p:cNvSpPr/>
              <p:nvPr/>
            </p:nvSpPr>
            <p:spPr>
              <a:xfrm rot="16200000">
                <a:off x="-2462400" y="28820880"/>
                <a:ext cx="2431800" cy="33552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0" anchor="t">
                <a:spAutoFit/>
              </a:bodyPr>
              <a:lstStyle/>
              <a:p>
                <a:pPr algn="ctr" defTabSz="4388760">
                  <a:lnSpc>
                    <a:spcPct val="100000"/>
                  </a:lnSpc>
                </a:pPr>
                <a:r>
                  <a:rPr lang="en-US" sz="1600" b="0" strike="noStrike" spc="-1">
                    <a:solidFill>
                      <a:srgbClr val="FF0000"/>
                    </a:solidFill>
                    <a:latin typeface="Calibri"/>
                  </a:rPr>
                  <a:t>Bad </a:t>
                </a:r>
                <a:r>
                  <a:rPr lang="en-US" sz="1600" b="0" strike="noStrike" spc="-1">
                    <a:solidFill>
                      <a:schemeClr val="lt1"/>
                    </a:solidFill>
                    <a:latin typeface="Calibri"/>
                  </a:rPr>
                  <a:t>printing quality</a:t>
                </a:r>
                <a:endParaRPr lang="es-MX" sz="1600" b="0" strike="noStrike" spc="-1">
                  <a:solidFill>
                    <a:srgbClr val="FFFFFF"/>
                  </a:solidFill>
                  <a:latin typeface="Arial"/>
                </a:endParaRPr>
              </a:p>
            </p:txBody>
          </p:sp>
        </p:grpSp>
      </p:grpSp>
      <p:grpSp>
        <p:nvGrpSpPr>
          <p:cNvPr id="28" name="Group 53"/>
          <p:cNvGrpSpPr/>
          <p:nvPr/>
        </p:nvGrpSpPr>
        <p:grpSpPr>
          <a:xfrm>
            <a:off x="44157960" y="-55080"/>
            <a:ext cx="11061360" cy="32972760"/>
            <a:chOff x="44157960" y="-55080"/>
            <a:chExt cx="11061360" cy="32972760"/>
          </a:xfrm>
        </p:grpSpPr>
        <p:sp>
          <p:nvSpPr>
            <p:cNvPr id="29" name="Rectangle 54"/>
            <p:cNvSpPr/>
            <p:nvPr/>
          </p:nvSpPr>
          <p:spPr>
            <a:xfrm>
              <a:off x="44157960" y="-55080"/>
              <a:ext cx="11061360" cy="32972760"/>
            </a:xfrm>
            <a:prstGeom prst="rect">
              <a:avLst/>
            </a:prstGeom>
            <a:solidFill>
              <a:schemeClr val="dk1">
                <a:lumMod val="95000"/>
                <a:lumOff val="5000"/>
              </a:schemeClr>
            </a:solidFill>
            <a:ln w="25560">
              <a:noFill/>
            </a:ln>
          </p:spPr>
          <p:style>
            <a:lnRef idx="0">
              <a:scrgbClr r="0" g="0" b="0"/>
            </a:lnRef>
            <a:fillRef idx="0">
              <a:scrgbClr r="0" g="0" b="0"/>
            </a:fillRef>
            <a:effectRef idx="0">
              <a:scrgbClr r="0" g="0" b="0"/>
            </a:effectRef>
            <a:fontRef idx="minor"/>
          </p:style>
          <p:txBody>
            <a:bodyPr lIns="457200" tIns="457200" rIns="457200" bIns="0" anchor="t">
              <a:noAutofit/>
            </a:bodyPr>
            <a:lstStyle/>
            <a:p>
              <a:pPr algn="ctr" defTabSz="4388760">
                <a:lnSpc>
                  <a:spcPct val="100000"/>
                </a:lnSpc>
              </a:pPr>
              <a:r>
                <a:rPr lang="en-US" sz="4000" b="1" strike="noStrike" spc="596">
                  <a:solidFill>
                    <a:schemeClr val="lt1"/>
                  </a:solidFill>
                  <a:latin typeface="Trebuchet MS"/>
                </a:rPr>
                <a:t>QUICK START (cont.)</a:t>
              </a:r>
              <a:endParaRPr lang="es-MX" sz="4000" b="0" strike="noStrike" spc="-1">
                <a:solidFill>
                  <a:srgbClr val="FFFFFF"/>
                </a:solidFill>
                <a:latin typeface="Arial"/>
              </a:endParaRPr>
            </a:p>
            <a:p>
              <a:pPr algn="ctr" defTabSz="4388760">
                <a:lnSpc>
                  <a:spcPct val="100000"/>
                </a:lnSpc>
              </a:pPr>
              <a:endParaRPr lang="es-MX" sz="3600" b="0" strike="noStrike" spc="-1">
                <a:solidFill>
                  <a:srgbClr val="FFFFFF"/>
                </a:solidFill>
                <a:latin typeface="Arial"/>
              </a:endParaRPr>
            </a:p>
            <a:p>
              <a:pPr algn="ctr" defTabSz="4388760">
                <a:lnSpc>
                  <a:spcPct val="100000"/>
                </a:lnSpc>
              </a:pPr>
              <a:r>
                <a:rPr lang="en-US" sz="3200" b="1" strike="noStrike" spc="-1">
                  <a:solidFill>
                    <a:srgbClr val="FFC000"/>
                  </a:solidFill>
                  <a:latin typeface="Trebuchet MS"/>
                </a:rPr>
                <a:t>How to change the template color theme</a:t>
              </a:r>
              <a:endParaRPr lang="es-MX" sz="3200" b="0" strike="noStrike" spc="-1">
                <a:solidFill>
                  <a:srgbClr val="FFFFFF"/>
                </a:solidFill>
                <a:latin typeface="Arial"/>
              </a:endParaRPr>
            </a:p>
            <a:p>
              <a:pPr defTabSz="114480">
                <a:lnSpc>
                  <a:spcPct val="100000"/>
                </a:lnSpc>
                <a:tabLst>
                  <a:tab pos="0" algn="l"/>
                </a:tabLst>
              </a:pPr>
              <a:r>
                <a:rPr lang="en-US" sz="2400" b="0" strike="noStrike" spc="-1">
                  <a:solidFill>
                    <a:schemeClr val="lt1">
                      <a:lumMod val="75000"/>
                    </a:schemeClr>
                  </a:solidFill>
                  <a:latin typeface="Trebuchet MS"/>
                </a:rPr>
                <a:t>You can easily change the color theme of your poster by going to the DESIGN menu, click on COLORS, and choose the color theme of your choice. You can also create your own color theme.</a:t>
              </a:r>
              <a:endParaRPr lang="es-MX" sz="2400" b="0" strike="noStrike" spc="-1">
                <a:solidFill>
                  <a:srgbClr val="FFFFFF"/>
                </a:solidFill>
                <a:latin typeface="Arial"/>
              </a:endParaRPr>
            </a:p>
            <a:p>
              <a:pPr defTabSz="114480">
                <a:lnSpc>
                  <a:spcPct val="100000"/>
                </a:lnSpc>
                <a:tabLst>
                  <a:tab pos="0" algn="l"/>
                </a:tabLst>
              </a:pPr>
              <a:endParaRPr lang="es-MX" sz="2400" b="0" strike="noStrike" spc="-1">
                <a:solidFill>
                  <a:srgbClr val="FFFFFF"/>
                </a:solidFill>
                <a:latin typeface="Arial"/>
              </a:endParaRPr>
            </a:p>
            <a:p>
              <a:pPr defTabSz="114480">
                <a:lnSpc>
                  <a:spcPct val="100000"/>
                </a:lnSpc>
                <a:tabLst>
                  <a:tab pos="0" algn="l"/>
                </a:tabLst>
              </a:pPr>
              <a:endParaRPr lang="es-MX" sz="2400" b="0" strike="noStrike" spc="-1">
                <a:solidFill>
                  <a:srgbClr val="FFFFFF"/>
                </a:solidFill>
                <a:latin typeface="Arial"/>
              </a:endParaRPr>
            </a:p>
            <a:p>
              <a:pPr defTabSz="114480">
                <a:lnSpc>
                  <a:spcPct val="100000"/>
                </a:lnSpc>
                <a:tabLst>
                  <a:tab pos="0" algn="l"/>
                </a:tabLst>
              </a:pPr>
              <a:endParaRPr lang="es-MX" sz="2400" b="0" strike="noStrike" spc="-1">
                <a:solidFill>
                  <a:srgbClr val="FFFFFF"/>
                </a:solidFill>
                <a:latin typeface="Arial"/>
              </a:endParaRPr>
            </a:p>
            <a:p>
              <a:pPr defTabSz="114480">
                <a:lnSpc>
                  <a:spcPct val="100000"/>
                </a:lnSpc>
                <a:tabLst>
                  <a:tab pos="0" algn="l"/>
                </a:tabLst>
              </a:pPr>
              <a:endParaRPr lang="es-MX" sz="2400" b="0" strike="noStrike" spc="-1">
                <a:solidFill>
                  <a:srgbClr val="FFFFFF"/>
                </a:solidFill>
                <a:latin typeface="Arial"/>
              </a:endParaRPr>
            </a:p>
            <a:p>
              <a:pPr defTabSz="114480">
                <a:lnSpc>
                  <a:spcPct val="100000"/>
                </a:lnSpc>
                <a:tabLst>
                  <a:tab pos="0" algn="l"/>
                </a:tabLst>
              </a:pPr>
              <a:endParaRPr lang="es-MX" sz="2400" b="0" strike="noStrike" spc="-1">
                <a:solidFill>
                  <a:srgbClr val="FFFFFF"/>
                </a:solidFill>
                <a:latin typeface="Arial"/>
              </a:endParaRPr>
            </a:p>
            <a:p>
              <a:pPr defTabSz="114480">
                <a:lnSpc>
                  <a:spcPct val="100000"/>
                </a:lnSpc>
                <a:tabLst>
                  <a:tab pos="0" algn="l"/>
                </a:tabLst>
              </a:pPr>
              <a:endParaRPr lang="es-MX" sz="2400" b="0" strike="noStrike" spc="-1">
                <a:solidFill>
                  <a:srgbClr val="FFFFFF"/>
                </a:solidFill>
                <a:latin typeface="Arial"/>
              </a:endParaRPr>
            </a:p>
            <a:p>
              <a:pPr defTabSz="114480">
                <a:lnSpc>
                  <a:spcPct val="100000"/>
                </a:lnSpc>
                <a:tabLst>
                  <a:tab pos="0" algn="l"/>
                </a:tabLst>
              </a:pPr>
              <a:endParaRPr lang="es-MX" sz="2400" b="0" strike="noStrike" spc="-1">
                <a:solidFill>
                  <a:srgbClr val="FFFFFF"/>
                </a:solidFill>
                <a:latin typeface="Arial"/>
              </a:endParaRPr>
            </a:p>
            <a:p>
              <a:pPr defTabSz="114480">
                <a:lnSpc>
                  <a:spcPct val="100000"/>
                </a:lnSpc>
                <a:tabLst>
                  <a:tab pos="0" algn="l"/>
                </a:tabLst>
              </a:pPr>
              <a:r>
                <a:rPr lang="en-US" sz="2400" b="0" strike="noStrike" spc="-1">
                  <a:solidFill>
                    <a:schemeClr val="lt1">
                      <a:lumMod val="75000"/>
                    </a:schemeClr>
                  </a:solidFill>
                  <a:latin typeface="Trebuchet MS"/>
                </a:rPr>
                <a:t>You can also manually change the color of your background by going to VIEW &gt; SLIDE MASTER.  After you finish working on the master be sure to go to VIEW &gt; NORMAL to continue working on your poster.</a:t>
              </a:r>
              <a:endParaRPr lang="es-MX" sz="2400" b="0" strike="noStrike" spc="-1">
                <a:solidFill>
                  <a:srgbClr val="FFFFFF"/>
                </a:solidFill>
                <a:latin typeface="Arial"/>
              </a:endParaRPr>
            </a:p>
            <a:p>
              <a:pPr defTabSz="114480">
                <a:lnSpc>
                  <a:spcPct val="100000"/>
                </a:lnSpc>
                <a:tabLst>
                  <a:tab pos="0" algn="l"/>
                </a:tabLst>
              </a:pPr>
              <a:endParaRPr lang="es-MX" sz="2400" b="0" strike="noStrike" spc="-1">
                <a:solidFill>
                  <a:srgbClr val="FFFFFF"/>
                </a:solidFill>
                <a:latin typeface="Arial"/>
              </a:endParaRPr>
            </a:p>
            <a:p>
              <a:pPr algn="ctr" defTabSz="4388760">
                <a:lnSpc>
                  <a:spcPct val="100000"/>
                </a:lnSpc>
                <a:tabLst>
                  <a:tab pos="0" algn="l"/>
                </a:tabLst>
              </a:pPr>
              <a:r>
                <a:rPr lang="en-US" sz="3200" b="1" strike="noStrike" spc="-1">
                  <a:solidFill>
                    <a:srgbClr val="FFC000"/>
                  </a:solidFill>
                  <a:latin typeface="Trebuchet MS"/>
                </a:rPr>
                <a:t>How to add Text</a:t>
              </a:r>
              <a:endParaRPr lang="es-MX" sz="3200" b="0" strike="noStrike" spc="-1">
                <a:solidFill>
                  <a:srgbClr val="FFFFFF"/>
                </a:solidFill>
                <a:latin typeface="Arial"/>
              </a:endParaRPr>
            </a:p>
            <a:p>
              <a:pPr marL="3265560" defTabSz="114480">
                <a:lnSpc>
                  <a:spcPct val="100000"/>
                </a:lnSpc>
                <a:tabLst>
                  <a:tab pos="0" algn="l"/>
                </a:tabLst>
              </a:pPr>
              <a:r>
                <a:rPr lang="en-US" sz="2400" b="0" strike="noStrike" spc="-1">
                  <a:solidFill>
                    <a:schemeClr val="lt1">
                      <a:lumMod val="75000"/>
                    </a:schemeClr>
                  </a:solidFill>
                  <a:latin typeface="Trebuchet MS"/>
                </a:rPr>
                <a:t>The template comes with a number of pre-formatted placeholders for headers and text blocks. You can add more blocks by copying and pasting the existing ones or by adding a text box from the HOME menu. </a:t>
              </a:r>
              <a:endParaRPr lang="es-MX" sz="2400" b="0" strike="noStrike" spc="-1">
                <a:solidFill>
                  <a:srgbClr val="FFFFFF"/>
                </a:solidFill>
                <a:latin typeface="Arial"/>
              </a:endParaRPr>
            </a:p>
            <a:p>
              <a:pPr marL="1518480" defTabSz="114480">
                <a:lnSpc>
                  <a:spcPct val="100000"/>
                </a:lnSpc>
                <a:tabLst>
                  <a:tab pos="0" algn="l"/>
                </a:tabLst>
              </a:pPr>
              <a:endParaRPr lang="es-MX" sz="2400" b="0" strike="noStrike" spc="-1">
                <a:solidFill>
                  <a:srgbClr val="FFFFFF"/>
                </a:solidFill>
                <a:latin typeface="Arial"/>
              </a:endParaRPr>
            </a:p>
            <a:p>
              <a:pPr marL="1518480" algn="ctr" defTabSz="1518480">
                <a:lnSpc>
                  <a:spcPct val="100000"/>
                </a:lnSpc>
                <a:tabLst>
                  <a:tab pos="0" algn="l"/>
                </a:tabLst>
              </a:pPr>
              <a:r>
                <a:rPr lang="en-US" sz="2400" b="0" strike="noStrike" spc="-1">
                  <a:solidFill>
                    <a:schemeClr val="lt1">
                      <a:lumMod val="75000"/>
                    </a:schemeClr>
                  </a:solidFill>
                  <a:latin typeface="Trebuchet MS"/>
                </a:rPr>
                <a:t> </a:t>
              </a:r>
              <a:r>
                <a:rPr lang="en-US" sz="3200" b="1" strike="noStrike" spc="-1">
                  <a:solidFill>
                    <a:srgbClr val="FFC000"/>
                  </a:solidFill>
                  <a:latin typeface="Trebuchet MS"/>
                </a:rPr>
                <a:t>Text size</a:t>
              </a:r>
              <a:endParaRPr lang="es-MX" sz="3200" b="0" strike="noStrike" spc="-1">
                <a:solidFill>
                  <a:srgbClr val="FFFFFF"/>
                </a:solidFill>
                <a:latin typeface="Arial"/>
              </a:endParaRPr>
            </a:p>
            <a:p>
              <a:pPr marL="1518480" defTabSz="114480">
                <a:lnSpc>
                  <a:spcPct val="100000"/>
                </a:lnSpc>
                <a:tabLst>
                  <a:tab pos="0" algn="l"/>
                </a:tabLst>
              </a:pPr>
              <a:r>
                <a:rPr lang="en-US" sz="2400" b="0" strike="noStrike" spc="-1">
                  <a:solidFill>
                    <a:srgbClr val="BFBFBF"/>
                  </a:solidFill>
                  <a:latin typeface="Trebuchet MS"/>
                </a:rPr>
                <a:t>Adjust the size of your text based on how much content you have to present. The default template text offers a good starting point. Follow the conference requirements.</a:t>
              </a:r>
              <a:endParaRPr lang="es-MX" sz="2400" b="0" strike="noStrike" spc="-1">
                <a:solidFill>
                  <a:srgbClr val="FFFFFF"/>
                </a:solidFill>
                <a:latin typeface="Arial"/>
              </a:endParaRPr>
            </a:p>
            <a:p>
              <a:pPr marL="1518480" defTabSz="114480">
                <a:lnSpc>
                  <a:spcPct val="100000"/>
                </a:lnSpc>
                <a:tabLst>
                  <a:tab pos="0" algn="l"/>
                </a:tabLst>
              </a:pPr>
              <a:endParaRPr lang="es-MX" sz="2400" b="0" strike="noStrike" spc="-1">
                <a:solidFill>
                  <a:srgbClr val="FFFFFF"/>
                </a:solidFill>
                <a:latin typeface="Arial"/>
              </a:endParaRPr>
            </a:p>
            <a:p>
              <a:pPr marL="1518480" algn="ctr" defTabSz="4388760">
                <a:lnSpc>
                  <a:spcPct val="100000"/>
                </a:lnSpc>
                <a:tabLst>
                  <a:tab pos="0" algn="l"/>
                </a:tabLst>
              </a:pPr>
              <a:r>
                <a:rPr lang="en-US" sz="3200" b="1" strike="noStrike" spc="-1">
                  <a:solidFill>
                    <a:srgbClr val="FFC000"/>
                  </a:solidFill>
                  <a:latin typeface="Trebuchet MS"/>
                </a:rPr>
                <a:t>How to add Tables</a:t>
              </a:r>
              <a:endParaRPr lang="es-MX" sz="3200" b="0" strike="noStrike" spc="-1">
                <a:solidFill>
                  <a:srgbClr val="FFFFFF"/>
                </a:solidFill>
                <a:latin typeface="Arial"/>
              </a:endParaRPr>
            </a:p>
            <a:p>
              <a:pPr marL="1730520" defTabSz="114480">
                <a:lnSpc>
                  <a:spcPct val="100000"/>
                </a:lnSpc>
                <a:tabLst>
                  <a:tab pos="0" algn="l"/>
                </a:tabLst>
              </a:pPr>
              <a:r>
                <a:rPr lang="en-US" sz="2400" b="0" strike="noStrike" spc="-1">
                  <a:solidFill>
                    <a:schemeClr val="lt1">
                      <a:lumMod val="75000"/>
                    </a:schemeClr>
                  </a:solidFill>
                  <a:latin typeface="Trebuchet MS"/>
                </a:rPr>
                <a:t>To add a table from scratch go to the INSERT menu and </a:t>
              </a:r>
              <a:br>
                <a:rPr sz="2400"/>
              </a:br>
              <a:r>
                <a:rPr lang="en-US" sz="2400" b="0" strike="noStrike" spc="-1">
                  <a:solidFill>
                    <a:schemeClr val="lt1">
                      <a:lumMod val="75000"/>
                    </a:schemeClr>
                  </a:solidFill>
                  <a:latin typeface="Trebuchet MS"/>
                </a:rPr>
                <a:t>click on TABLE. A drop-down box will help you select rows and columns. </a:t>
              </a:r>
              <a:endParaRPr lang="es-MX" sz="2400" b="0" strike="noStrike" spc="-1">
                <a:solidFill>
                  <a:srgbClr val="FFFFFF"/>
                </a:solidFill>
                <a:latin typeface="Arial"/>
              </a:endParaRPr>
            </a:p>
            <a:p>
              <a:pPr marL="1730520" defTabSz="114480">
                <a:lnSpc>
                  <a:spcPct val="100000"/>
                </a:lnSpc>
                <a:tabLst>
                  <a:tab pos="0" algn="l"/>
                </a:tabLst>
              </a:pPr>
              <a:r>
                <a:rPr lang="en-US" sz="2400" b="0" strike="noStrike" spc="-1">
                  <a:solidFill>
                    <a:schemeClr val="lt1">
                      <a:lumMod val="75000"/>
                    </a:schemeClr>
                  </a:solidFill>
                  <a:latin typeface="Trebuchet MS"/>
                </a:rPr>
                <a:t>You can also copy and a paste a table from Word or another PowerPoint document. A pasted table may need to be re-formatted by RIGHT-CLICK &gt; FORMAT SHAPE, TEXT BOX, Margins.</a:t>
              </a:r>
              <a:endParaRPr lang="es-MX" sz="2400" b="0" strike="noStrike" spc="-1">
                <a:solidFill>
                  <a:srgbClr val="FFFFFF"/>
                </a:solidFill>
                <a:latin typeface="Arial"/>
              </a:endParaRPr>
            </a:p>
            <a:p>
              <a:pPr marL="1730520" defTabSz="114480">
                <a:lnSpc>
                  <a:spcPct val="100000"/>
                </a:lnSpc>
                <a:tabLst>
                  <a:tab pos="0" algn="l"/>
                </a:tabLst>
              </a:pPr>
              <a:endParaRPr lang="es-MX" sz="2400" b="0" strike="noStrike" spc="-1">
                <a:solidFill>
                  <a:srgbClr val="FFFFFF"/>
                </a:solidFill>
                <a:latin typeface="Arial"/>
              </a:endParaRPr>
            </a:p>
            <a:p>
              <a:pPr marL="1730520" algn="ctr" defTabSz="1518480">
                <a:lnSpc>
                  <a:spcPct val="100000"/>
                </a:lnSpc>
                <a:tabLst>
                  <a:tab pos="0" algn="l"/>
                </a:tabLst>
              </a:pPr>
              <a:r>
                <a:rPr lang="en-US" sz="3200" b="1" strike="noStrike" spc="-1">
                  <a:solidFill>
                    <a:srgbClr val="FFC000"/>
                  </a:solidFill>
                  <a:latin typeface="Trebuchet MS"/>
                </a:rPr>
                <a:t>Graphs / Charts</a:t>
              </a:r>
              <a:endParaRPr lang="es-MX" sz="3200" b="0" strike="noStrike" spc="-1">
                <a:solidFill>
                  <a:srgbClr val="FFFFFF"/>
                </a:solidFill>
                <a:latin typeface="Arial"/>
              </a:endParaRPr>
            </a:p>
            <a:p>
              <a:pPr marL="1730520" defTabSz="114480">
                <a:lnSpc>
                  <a:spcPct val="100000"/>
                </a:lnSpc>
                <a:tabLst>
                  <a:tab pos="0" algn="l"/>
                </a:tabLst>
              </a:pPr>
              <a:r>
                <a:rPr lang="en-US" sz="2400" b="0" strike="noStrike" spc="-1">
                  <a:solidFill>
                    <a:srgbClr val="BFBFBF"/>
                  </a:solidFill>
                  <a:latin typeface="Trebuchet MS"/>
                </a:rPr>
                <a:t>You can simply copy and paste charts and graphs from Excel or Word. Some reformatting may be required depending on how the original document has been created.</a:t>
              </a:r>
              <a:endParaRPr lang="es-MX" sz="2400" b="0" strike="noStrike" spc="-1">
                <a:solidFill>
                  <a:srgbClr val="FFFFFF"/>
                </a:solidFill>
                <a:latin typeface="Arial"/>
              </a:endParaRPr>
            </a:p>
            <a:p>
              <a:pPr marL="1730520" defTabSz="114480">
                <a:lnSpc>
                  <a:spcPct val="100000"/>
                </a:lnSpc>
                <a:tabLst>
                  <a:tab pos="0" algn="l"/>
                </a:tabLst>
              </a:pPr>
              <a:endParaRPr lang="es-MX" sz="2400" b="0" strike="noStrike" spc="-1">
                <a:solidFill>
                  <a:srgbClr val="FFFFFF"/>
                </a:solidFill>
                <a:latin typeface="Arial"/>
              </a:endParaRPr>
            </a:p>
            <a:p>
              <a:pPr marL="1730520" algn="ctr" defTabSz="1518480">
                <a:lnSpc>
                  <a:spcPct val="100000"/>
                </a:lnSpc>
                <a:tabLst>
                  <a:tab pos="0" algn="l"/>
                </a:tabLst>
              </a:pPr>
              <a:r>
                <a:rPr lang="en-US" sz="3200" b="1" strike="noStrike" spc="-1">
                  <a:solidFill>
                    <a:srgbClr val="FFC000"/>
                  </a:solidFill>
                  <a:latin typeface="Trebuchet MS"/>
                </a:rPr>
                <a:t>How to change the column configuration</a:t>
              </a:r>
              <a:endParaRPr lang="es-MX" sz="3200" b="0" strike="noStrike" spc="-1">
                <a:solidFill>
                  <a:srgbClr val="FFFFFF"/>
                </a:solidFill>
                <a:latin typeface="Arial"/>
              </a:endParaRPr>
            </a:p>
            <a:p>
              <a:pPr marL="1730520" defTabSz="114480">
                <a:lnSpc>
                  <a:spcPct val="100000"/>
                </a:lnSpc>
                <a:tabLst>
                  <a:tab pos="0" algn="l"/>
                </a:tabLst>
              </a:pPr>
              <a:r>
                <a:rPr lang="en-US" sz="2400" b="0" strike="noStrike" spc="-1">
                  <a:solidFill>
                    <a:srgbClr val="BFBFBF"/>
                  </a:solidFill>
                  <a:latin typeface="Trebuchet MS"/>
                </a:rPr>
                <a:t>RIGHT-CLICK on the poster background and select LAYOUT to see the column options available for this template. The poster columns can also be customized on the Master. VIEW &gt; MASTER.</a:t>
              </a:r>
              <a:endParaRPr lang="es-MX" sz="2400" b="0" strike="noStrike" spc="-1">
                <a:solidFill>
                  <a:srgbClr val="FFFFFF"/>
                </a:solidFill>
                <a:latin typeface="Arial"/>
              </a:endParaRPr>
            </a:p>
            <a:p>
              <a:pPr marL="1730520" algn="ctr" defTabSz="1518480">
                <a:lnSpc>
                  <a:spcPct val="100000"/>
                </a:lnSpc>
                <a:tabLst>
                  <a:tab pos="0" algn="l"/>
                </a:tabLst>
              </a:pPr>
              <a:endParaRPr lang="es-MX" sz="3200" b="0" strike="noStrike" spc="-1">
                <a:solidFill>
                  <a:srgbClr val="FFFFFF"/>
                </a:solidFill>
                <a:latin typeface="Arial"/>
              </a:endParaRPr>
            </a:p>
            <a:p>
              <a:pPr marL="1730520" algn="ctr" defTabSz="1518480">
                <a:lnSpc>
                  <a:spcPct val="100000"/>
                </a:lnSpc>
                <a:tabLst>
                  <a:tab pos="0" algn="l"/>
                </a:tabLst>
              </a:pPr>
              <a:r>
                <a:rPr lang="en-US" sz="3200" b="1" strike="noStrike" spc="-1">
                  <a:solidFill>
                    <a:srgbClr val="FFC000"/>
                  </a:solidFill>
                  <a:latin typeface="Trebuchet MS"/>
                </a:rPr>
                <a:t>How to remove the info bars</a:t>
              </a:r>
              <a:endParaRPr lang="es-MX" sz="3200" b="0" strike="noStrike" spc="-1">
                <a:solidFill>
                  <a:srgbClr val="FFFFFF"/>
                </a:solidFill>
                <a:latin typeface="Arial"/>
              </a:endParaRPr>
            </a:p>
            <a:p>
              <a:pPr marL="1730520" defTabSz="114480">
                <a:lnSpc>
                  <a:spcPct val="100000"/>
                </a:lnSpc>
                <a:tabLst>
                  <a:tab pos="0" algn="l"/>
                </a:tabLst>
              </a:pPr>
              <a:r>
                <a:rPr lang="en-US" sz="2400" b="0" strike="noStrike" spc="-1">
                  <a:solidFill>
                    <a:srgbClr val="BFBFBF"/>
                  </a:solidFill>
                  <a:latin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lang="es-MX" sz="2400" b="0" strike="noStrike" spc="-1">
                <a:solidFill>
                  <a:srgbClr val="FFFFFF"/>
                </a:solidFill>
                <a:latin typeface="Arial"/>
              </a:endParaRPr>
            </a:p>
            <a:p>
              <a:pPr marL="1730520" defTabSz="114480">
                <a:lnSpc>
                  <a:spcPct val="100000"/>
                </a:lnSpc>
                <a:tabLst>
                  <a:tab pos="0" algn="l"/>
                </a:tabLst>
              </a:pPr>
              <a:endParaRPr lang="es-MX" sz="2400" b="0" strike="noStrike" spc="-1">
                <a:solidFill>
                  <a:srgbClr val="FFFFFF"/>
                </a:solidFill>
                <a:latin typeface="Arial"/>
              </a:endParaRPr>
            </a:p>
            <a:p>
              <a:pPr marL="1730520" algn="ctr" defTabSz="1518480">
                <a:lnSpc>
                  <a:spcPct val="100000"/>
                </a:lnSpc>
                <a:tabLst>
                  <a:tab pos="0" algn="l"/>
                </a:tabLst>
              </a:pPr>
              <a:r>
                <a:rPr lang="en-US" sz="3200" b="1" strike="noStrike" spc="-1">
                  <a:solidFill>
                    <a:srgbClr val="FFC000"/>
                  </a:solidFill>
                  <a:latin typeface="Trebuchet MS"/>
                </a:rPr>
                <a:t>Save your work</a:t>
              </a:r>
              <a:endParaRPr lang="es-MX" sz="3200" b="0" strike="noStrike" spc="-1">
                <a:solidFill>
                  <a:srgbClr val="FFFFFF"/>
                </a:solidFill>
                <a:latin typeface="Arial"/>
              </a:endParaRPr>
            </a:p>
            <a:p>
              <a:pPr marL="1730520" defTabSz="114480">
                <a:lnSpc>
                  <a:spcPct val="100000"/>
                </a:lnSpc>
                <a:tabLst>
                  <a:tab pos="0" algn="l"/>
                </a:tabLst>
              </a:pPr>
              <a:r>
                <a:rPr lang="en-US" sz="2400" b="0" strike="noStrike" spc="-1">
                  <a:solidFill>
                    <a:srgbClr val="BFBFBF"/>
                  </a:solidFill>
                  <a:latin typeface="Trebuchet MS"/>
                </a:rPr>
                <a:t>Save your template as a PowerPoint document. For printing, save as PowerPoint or “Print-quality” PDF.</a:t>
              </a:r>
              <a:endParaRPr lang="es-MX" sz="2400" b="0" strike="noStrike" spc="-1">
                <a:solidFill>
                  <a:srgbClr val="FFFFFF"/>
                </a:solidFill>
                <a:latin typeface="Arial"/>
              </a:endParaRPr>
            </a:p>
            <a:p>
              <a:pPr marL="1730520" defTabSz="114480">
                <a:lnSpc>
                  <a:spcPct val="100000"/>
                </a:lnSpc>
                <a:tabLst>
                  <a:tab pos="0" algn="l"/>
                </a:tabLst>
              </a:pPr>
              <a:endParaRPr lang="es-MX" sz="2400" b="0" strike="noStrike" spc="-1">
                <a:solidFill>
                  <a:srgbClr val="FFFFFF"/>
                </a:solidFill>
                <a:latin typeface="Arial"/>
              </a:endParaRPr>
            </a:p>
            <a:p>
              <a:pPr marL="1730520" algn="ctr" defTabSz="1518480">
                <a:lnSpc>
                  <a:spcPct val="100000"/>
                </a:lnSpc>
                <a:tabLst>
                  <a:tab pos="0" algn="l"/>
                </a:tabLst>
              </a:pPr>
              <a:r>
                <a:rPr lang="en-US" sz="3200" b="1" strike="noStrike" spc="-1">
                  <a:solidFill>
                    <a:srgbClr val="FFC000"/>
                  </a:solidFill>
                  <a:latin typeface="Trebuchet MS"/>
                </a:rPr>
                <a:t>Print your poster</a:t>
              </a:r>
              <a:endParaRPr lang="es-MX" sz="3200" b="0" strike="noStrike" spc="-1">
                <a:solidFill>
                  <a:srgbClr val="FFFFFF"/>
                </a:solidFill>
                <a:latin typeface="Arial"/>
              </a:endParaRPr>
            </a:p>
            <a:p>
              <a:pPr marL="1730520" defTabSz="114480">
                <a:lnSpc>
                  <a:spcPct val="100000"/>
                </a:lnSpc>
                <a:tabLst>
                  <a:tab pos="0" algn="l"/>
                </a:tabLst>
              </a:pPr>
              <a:r>
                <a:rPr lang="en-US" sz="2400" b="0" strike="noStrike" spc="-1">
                  <a:solidFill>
                    <a:srgbClr val="BFBFBF"/>
                  </a:solidFill>
                  <a:latin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lang="es-MX" sz="2400" b="0" strike="noStrike" spc="-1">
                <a:solidFill>
                  <a:srgbClr val="FFFFFF"/>
                </a:solidFill>
                <a:latin typeface="Arial"/>
              </a:endParaRPr>
            </a:p>
            <a:p>
              <a:pPr marL="1730520" defTabSz="114480">
                <a:lnSpc>
                  <a:spcPct val="100000"/>
                </a:lnSpc>
                <a:tabLst>
                  <a:tab pos="0" algn="l"/>
                </a:tabLst>
              </a:pPr>
              <a:endParaRPr lang="es-MX" sz="2800" b="0" strike="noStrike" spc="-1">
                <a:solidFill>
                  <a:srgbClr val="FFFFFF"/>
                </a:solidFill>
                <a:latin typeface="Arial"/>
              </a:endParaRPr>
            </a:p>
          </p:txBody>
        </p:sp>
        <p:graphicFrame>
          <p:nvGraphicFramePr>
            <p:cNvPr id="30" name="Objeto 29"/>
            <p:cNvGraphicFramePr/>
            <p:nvPr/>
          </p:nvGraphicFramePr>
          <p:xfrm>
            <a:off x="46915560" y="3349440"/>
            <a:ext cx="5585400" cy="2063160"/>
          </p:xfrm>
          <a:graphic>
            <a:graphicData uri="http://schemas.openxmlformats.org/presentationml/2006/ole">
              <mc:AlternateContent xmlns:mc="http://schemas.openxmlformats.org/markup-compatibility/2006">
                <mc:Choice xmlns:v="urn:schemas-microsoft-com:vml" Requires="v">
                  <p:oleObj r:id="rId11" imgW="0" imgH="0" progId="">
                    <p:embed/>
                  </p:oleObj>
                </mc:Choice>
                <mc:Fallback>
                  <p:oleObj r:id="rId11" imgW="0" imgH="0" progId="">
                    <p:embed/>
                    <p:pic>
                      <p:nvPicPr>
                        <p:cNvPr id="30" name="Objeto 29"/>
                        <p:cNvPicPr/>
                        <p:nvPr/>
                      </p:nvPicPr>
                      <p:blipFill>
                        <a:blip r:embed="rId12"/>
                        <a:stretch/>
                      </p:blipFill>
                      <p:spPr>
                        <a:xfrm>
                          <a:off x="46915560" y="3349440"/>
                          <a:ext cx="5585400" cy="2063160"/>
                        </a:xfrm>
                        <a:prstGeom prst="rect">
                          <a:avLst/>
                        </a:prstGeom>
                        <a:ln w="0">
                          <a:noFill/>
                        </a:ln>
                      </p:spPr>
                    </p:pic>
                  </p:oleObj>
                </mc:Fallback>
              </mc:AlternateContent>
            </a:graphicData>
          </a:graphic>
        </p:graphicFrame>
        <p:pic>
          <p:nvPicPr>
            <p:cNvPr id="32" name="Picture 56"/>
            <p:cNvPicPr/>
            <p:nvPr/>
          </p:nvPicPr>
          <p:blipFill>
            <a:blip r:embed="rId13"/>
            <a:stretch/>
          </p:blipFill>
          <p:spPr>
            <a:xfrm>
              <a:off x="44621640" y="7740000"/>
              <a:ext cx="2968920" cy="1369800"/>
            </a:xfrm>
            <a:prstGeom prst="rect">
              <a:avLst/>
            </a:prstGeom>
            <a:ln w="0">
              <a:noFill/>
            </a:ln>
          </p:spPr>
        </p:pic>
        <p:graphicFrame>
          <p:nvGraphicFramePr>
            <p:cNvPr id="33" name="Objeto 32"/>
            <p:cNvGraphicFramePr/>
            <p:nvPr/>
          </p:nvGraphicFramePr>
          <p:xfrm>
            <a:off x="44629560" y="12347280"/>
            <a:ext cx="1481400" cy="991440"/>
          </p:xfrm>
          <a:graphic>
            <a:graphicData uri="http://schemas.openxmlformats.org/presentationml/2006/ole">
              <mc:AlternateContent xmlns:mc="http://schemas.openxmlformats.org/markup-compatibility/2006">
                <mc:Choice xmlns:v="urn:schemas-microsoft-com:vml" Requires="v">
                  <p:oleObj r:id="rId14" imgW="0" imgH="0" progId="">
                    <p:embed/>
                  </p:oleObj>
                </mc:Choice>
                <mc:Fallback>
                  <p:oleObj r:id="rId14" imgW="0" imgH="0" progId="">
                    <p:embed/>
                    <p:pic>
                      <p:nvPicPr>
                        <p:cNvPr id="33" name="Objeto 32"/>
                        <p:cNvPicPr/>
                        <p:nvPr/>
                      </p:nvPicPr>
                      <p:blipFill>
                        <a:blip r:embed="rId15"/>
                        <a:stretch/>
                      </p:blipFill>
                      <p:spPr>
                        <a:xfrm>
                          <a:off x="44629560" y="12347280"/>
                          <a:ext cx="1481400" cy="991440"/>
                        </a:xfrm>
                        <a:prstGeom prst="rect">
                          <a:avLst/>
                        </a:prstGeom>
                        <a:ln w="0">
                          <a:noFill/>
                        </a:ln>
                      </p:spPr>
                    </p:pic>
                  </p:oleObj>
                </mc:Fallback>
              </mc:AlternateContent>
            </a:graphicData>
          </a:graphic>
        </p:graphicFrame>
        <p:grpSp>
          <p:nvGrpSpPr>
            <p:cNvPr id="35" name="Group 58"/>
            <p:cNvGrpSpPr/>
            <p:nvPr/>
          </p:nvGrpSpPr>
          <p:grpSpPr>
            <a:xfrm>
              <a:off x="44487360" y="29414520"/>
              <a:ext cx="10353600" cy="1265040"/>
              <a:chOff x="44487360" y="29414520"/>
              <a:chExt cx="10353600" cy="1265040"/>
            </a:xfrm>
          </p:grpSpPr>
          <p:sp>
            <p:nvSpPr>
              <p:cNvPr id="36" name="Rounded Rectangle 60"/>
              <p:cNvSpPr/>
              <p:nvPr/>
            </p:nvSpPr>
            <p:spPr>
              <a:xfrm>
                <a:off x="44487360" y="29414520"/>
                <a:ext cx="10353600" cy="1265040"/>
              </a:xfrm>
              <a:prstGeom prst="roundRect">
                <a:avLst>
                  <a:gd name="adj" fmla="val 16667"/>
                </a:avLst>
              </a:prstGeom>
              <a:solidFill>
                <a:schemeClr val="lt1"/>
              </a:solidFill>
              <a:ln w="25560">
                <a:noFill/>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8600" b="0" strike="noStrike" spc="-1">
                  <a:solidFill>
                    <a:schemeClr val="lt1"/>
                  </a:solidFill>
                  <a:latin typeface="Calibri"/>
                </a:endParaRPr>
              </a:p>
            </p:txBody>
          </p:sp>
          <p:pic>
            <p:nvPicPr>
              <p:cNvPr id="37" name="Picture 7" descr="http://t2.gstatic.com/images?q=tbn:ANd9GcR4APHC6TT9w54M2zn_pvCiBxUNcspYPoVxirLRphBoJabfSvu7zw"/>
              <p:cNvPicPr/>
              <p:nvPr/>
            </p:nvPicPr>
            <p:blipFill>
              <a:blip r:embed="rId16"/>
              <a:stretch/>
            </p:blipFill>
            <p:spPr>
              <a:xfrm>
                <a:off x="44620560" y="29528640"/>
                <a:ext cx="968400" cy="1060560"/>
              </a:xfrm>
              <a:prstGeom prst="rect">
                <a:avLst/>
              </a:prstGeom>
              <a:ln w="0">
                <a:noFill/>
              </a:ln>
            </p:spPr>
          </p:pic>
          <p:sp>
            <p:nvSpPr>
              <p:cNvPr id="38" name="TextBox 62"/>
              <p:cNvSpPr/>
              <p:nvPr/>
            </p:nvSpPr>
            <p:spPr>
              <a:xfrm>
                <a:off x="45653040" y="29634840"/>
                <a:ext cx="9187560" cy="82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4388760">
                  <a:lnSpc>
                    <a:spcPct val="100000"/>
                  </a:lnSpc>
                </a:pPr>
                <a:r>
                  <a:rPr lang="en-US" sz="2400" b="0" strike="noStrike" spc="-1">
                    <a:solidFill>
                      <a:schemeClr val="dk2"/>
                    </a:solidFill>
                    <a:latin typeface="Trebuchet MS"/>
                  </a:rPr>
                  <a:t>Student discounts are available on our Facebook page.</a:t>
                </a:r>
                <a:br>
                  <a:rPr sz="2400"/>
                </a:br>
                <a:r>
                  <a:rPr lang="en-US" sz="2400" b="0" strike="noStrike" spc="-1">
                    <a:solidFill>
                      <a:schemeClr val="dk2"/>
                    </a:solidFill>
                    <a:latin typeface="Trebuchet MS"/>
                  </a:rPr>
                  <a:t>Go to </a:t>
                </a:r>
                <a:r>
                  <a:rPr lang="en-US" sz="2400" b="0" u="sng" strike="noStrike" spc="-1">
                    <a:solidFill>
                      <a:schemeClr val="dk2"/>
                    </a:solidFill>
                    <a:uFillTx/>
                    <a:latin typeface="Trebuchet MS"/>
                  </a:rPr>
                  <a:t>PosterPresentations.com</a:t>
                </a:r>
                <a:r>
                  <a:rPr lang="en-US" sz="2400" b="0" strike="noStrike" spc="-1">
                    <a:solidFill>
                      <a:schemeClr val="dk2"/>
                    </a:solidFill>
                    <a:latin typeface="Trebuchet MS"/>
                  </a:rPr>
                  <a:t> and click on the FB icon. </a:t>
                </a:r>
                <a:endParaRPr lang="es-MX" sz="2400" b="0" strike="noStrike" spc="-1">
                  <a:solidFill>
                    <a:srgbClr val="FFFFFF"/>
                  </a:solidFill>
                  <a:latin typeface="Arial"/>
                </a:endParaRPr>
              </a:p>
            </p:txBody>
          </p:sp>
        </p:grpSp>
        <p:sp>
          <p:nvSpPr>
            <p:cNvPr id="39" name="TextBox 59"/>
            <p:cNvSpPr/>
            <p:nvPr/>
          </p:nvSpPr>
          <p:spPr>
            <a:xfrm>
              <a:off x="44262720" y="31169880"/>
              <a:ext cx="6869520" cy="1386360"/>
            </a:xfrm>
            <a:prstGeom prst="rect">
              <a:avLst/>
            </a:prstGeom>
            <a:noFill/>
            <a:ln w="0">
              <a:noFill/>
            </a:ln>
          </p:spPr>
          <p:style>
            <a:lnRef idx="0">
              <a:scrgbClr r="0" g="0" b="0"/>
            </a:lnRef>
            <a:fillRef idx="0">
              <a:scrgbClr r="0" g="0" b="0"/>
            </a:fillRef>
            <a:effectRef idx="0">
              <a:scrgbClr r="0" g="0" b="0"/>
            </a:effectRef>
            <a:fontRef idx="minor"/>
          </p:style>
          <p:txBody>
            <a:bodyPr lIns="65160" tIns="32760" rIns="65160" bIns="32760" anchor="t">
              <a:spAutoFit/>
            </a:bodyPr>
            <a:lstStyle/>
            <a:p>
              <a:pPr defTabSz="4388760">
                <a:lnSpc>
                  <a:spcPts val="2599"/>
                </a:lnSpc>
              </a:pPr>
              <a:r>
                <a:rPr lang="en-US" sz="2800" b="0" strike="noStrike" spc="-1">
                  <a:solidFill>
                    <a:schemeClr val="lt1"/>
                  </a:solidFill>
                  <a:latin typeface="Calibri"/>
                </a:rPr>
                <a:t>© 2015 PosterPresentations.com</a:t>
              </a:r>
              <a:br>
                <a:rPr sz="2800"/>
              </a:br>
              <a:r>
                <a:rPr lang="en-US" sz="2800" b="0" strike="noStrike" spc="-1">
                  <a:solidFill>
                    <a:schemeClr val="lt1"/>
                  </a:solidFill>
                  <a:latin typeface="Calibri"/>
                </a:rPr>
                <a:t>    </a:t>
              </a:r>
              <a:r>
                <a:rPr lang="en-US" sz="2400" b="0" strike="noStrike" spc="-1">
                  <a:solidFill>
                    <a:schemeClr val="lt1"/>
                  </a:solidFill>
                  <a:latin typeface="Calibri"/>
                </a:rPr>
                <a:t>2117 Fourth Street , Unit C        </a:t>
              </a:r>
              <a:endParaRPr lang="es-MX" sz="2400" b="0" strike="noStrike" spc="-1">
                <a:solidFill>
                  <a:srgbClr val="FFFFFF"/>
                </a:solidFill>
                <a:latin typeface="Arial"/>
              </a:endParaRPr>
            </a:p>
            <a:p>
              <a:pPr defTabSz="4388760">
                <a:lnSpc>
                  <a:spcPts val="2599"/>
                </a:lnSpc>
              </a:pPr>
              <a:r>
                <a:rPr lang="en-US" sz="2400" b="0" strike="noStrike" spc="-1">
                  <a:solidFill>
                    <a:schemeClr val="lt1"/>
                  </a:solidFill>
                  <a:latin typeface="Calibri"/>
                </a:rPr>
                <a:t>     Berkeley CA </a:t>
              </a:r>
              <a:r>
                <a:rPr lang="en-US" sz="2000" b="0" strike="noStrike" spc="-1">
                  <a:solidFill>
                    <a:schemeClr val="lt1"/>
                  </a:solidFill>
                  <a:latin typeface="Calibri"/>
                </a:rPr>
                <a:t>94710</a:t>
              </a:r>
              <a:br>
                <a:rPr sz="2400"/>
              </a:br>
              <a:r>
                <a:rPr lang="en-US" sz="2400" b="0" strike="noStrike" spc="-1">
                  <a:solidFill>
                    <a:schemeClr val="lt1"/>
                  </a:solidFill>
                  <a:latin typeface="Calibri"/>
                </a:rPr>
                <a:t>    </a:t>
              </a:r>
              <a:r>
                <a:rPr lang="en-US" sz="2400" b="1" strike="noStrike" spc="-1">
                  <a:solidFill>
                    <a:srgbClr val="FFFF00"/>
                  </a:solidFill>
                  <a:latin typeface="Calibri"/>
                </a:rPr>
                <a:t>posterpresenter@gmail.com</a:t>
              </a:r>
              <a:endParaRPr lang="es-MX" sz="2400" b="0" strike="noStrike" spc="-1">
                <a:solidFill>
                  <a:srgbClr val="FFFFFF"/>
                </a:solidFill>
                <a:latin typeface="Arial"/>
              </a:endParaRPr>
            </a:p>
          </p:txBody>
        </p:sp>
      </p:grpSp>
      <p:sp>
        <p:nvSpPr>
          <p:cNvPr id="40" name="PlaceHolder 1"/>
          <p:cNvSpPr>
            <a:spLocks noGrp="1"/>
          </p:cNvSpPr>
          <p:nvPr>
            <p:ph type="title"/>
          </p:nvPr>
        </p:nvSpPr>
        <p:spPr>
          <a:xfrm>
            <a:off x="2194560" y="1313280"/>
            <a:ext cx="39501720" cy="5496840"/>
          </a:xfrm>
          <a:prstGeom prst="rect">
            <a:avLst/>
          </a:prstGeom>
          <a:noFill/>
          <a:ln w="0">
            <a:noFill/>
          </a:ln>
        </p:spPr>
        <p:txBody>
          <a:bodyPr lIns="0" tIns="0" rIns="0" bIns="0" anchor="ctr">
            <a:noAutofit/>
          </a:bodyPr>
          <a:lstStyle/>
          <a:p>
            <a:pPr indent="0" algn="ctr">
              <a:buNone/>
            </a:pPr>
            <a:r>
              <a:rPr lang="es-MX" sz="4400" b="0" strike="noStrike" spc="-1">
                <a:solidFill>
                  <a:srgbClr val="FFFFFF"/>
                </a:solidFill>
                <a:latin typeface="Arial"/>
              </a:rPr>
              <a:t>Pulse para editar el formato del texto de título</a:t>
            </a:r>
          </a:p>
        </p:txBody>
      </p:sp>
      <p:sp>
        <p:nvSpPr>
          <p:cNvPr id="41" name="PlaceHolder 2"/>
          <p:cNvSpPr>
            <a:spLocks noGrp="1"/>
          </p:cNvSpPr>
          <p:nvPr>
            <p:ph type="body"/>
          </p:nvPr>
        </p:nvSpPr>
        <p:spPr>
          <a:xfrm>
            <a:off x="2194560" y="7702560"/>
            <a:ext cx="39501720" cy="1909224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s-MX" sz="3200" b="0" strike="noStrike" spc="-1">
                <a:solidFill>
                  <a:srgbClr val="FFFFFF"/>
                </a:solidFill>
                <a:latin typeface="Arial"/>
              </a:rPr>
              <a:t>Pulse para editar el formato de texto del esquema</a:t>
            </a:r>
          </a:p>
          <a:p>
            <a:pPr marL="864000" lvl="1" indent="-324000">
              <a:spcBef>
                <a:spcPts val="1134"/>
              </a:spcBef>
              <a:buClr>
                <a:srgbClr val="FFFFFF"/>
              </a:buClr>
              <a:buSzPct val="75000"/>
              <a:buFont typeface="Symbol" charset="2"/>
              <a:buChar char=""/>
            </a:pPr>
            <a:r>
              <a:rPr lang="es-MX" sz="2800" b="0" strike="noStrike" spc="-1">
                <a:solidFill>
                  <a:srgbClr val="FFFFFF"/>
                </a:solidFill>
                <a:latin typeface="Arial"/>
              </a:rPr>
              <a:t>Segundo nivel del esquema</a:t>
            </a:r>
          </a:p>
          <a:p>
            <a:pPr marL="1296000" lvl="2" indent="-288000">
              <a:spcBef>
                <a:spcPts val="850"/>
              </a:spcBef>
              <a:buClr>
                <a:srgbClr val="FFFFFF"/>
              </a:buClr>
              <a:buSzPct val="45000"/>
              <a:buFont typeface="Wingdings" charset="2"/>
              <a:buChar char=""/>
            </a:pPr>
            <a:r>
              <a:rPr lang="es-MX" sz="2400" b="0" strike="noStrike" spc="-1">
                <a:solidFill>
                  <a:srgbClr val="FFFFFF"/>
                </a:solidFill>
                <a:latin typeface="Arial"/>
              </a:rPr>
              <a:t>Tercer nivel del esquema</a:t>
            </a:r>
          </a:p>
          <a:p>
            <a:pPr marL="1728000" lvl="3" indent="-216000">
              <a:spcBef>
                <a:spcPts val="567"/>
              </a:spcBef>
              <a:buClr>
                <a:srgbClr val="FFFFFF"/>
              </a:buClr>
              <a:buSzPct val="75000"/>
              <a:buFont typeface="Symbol" charset="2"/>
              <a:buChar char=""/>
            </a:pPr>
            <a:r>
              <a:rPr lang="es-MX" sz="2000" b="0" strike="noStrike" spc="-1">
                <a:solidFill>
                  <a:srgbClr val="FFFFFF"/>
                </a:solidFill>
                <a:latin typeface="Arial"/>
              </a:rPr>
              <a:t>Cuarto nivel del esquema</a:t>
            </a:r>
          </a:p>
          <a:p>
            <a:pPr marL="2160000" lvl="4" indent="-216000">
              <a:spcBef>
                <a:spcPts val="283"/>
              </a:spcBef>
              <a:buClr>
                <a:srgbClr val="FFFFFF"/>
              </a:buClr>
              <a:buSzPct val="45000"/>
              <a:buFont typeface="Wingdings" charset="2"/>
              <a:buChar char=""/>
            </a:pPr>
            <a:r>
              <a:rPr lang="es-MX" sz="2000" b="0" strike="noStrike" spc="-1">
                <a:solidFill>
                  <a:srgbClr val="FFFFFF"/>
                </a:solidFill>
                <a:latin typeface="Arial"/>
              </a:rPr>
              <a:t>Quinto nivel del esquema</a:t>
            </a:r>
          </a:p>
          <a:p>
            <a:pPr marL="2592000" lvl="5" indent="-216000">
              <a:spcBef>
                <a:spcPts val="283"/>
              </a:spcBef>
              <a:buClr>
                <a:srgbClr val="FFFFFF"/>
              </a:buClr>
              <a:buSzPct val="45000"/>
              <a:buFont typeface="Wingdings" charset="2"/>
              <a:buChar char=""/>
            </a:pPr>
            <a:r>
              <a:rPr lang="es-MX" sz="2000" b="0" strike="noStrike" spc="-1">
                <a:solidFill>
                  <a:srgbClr val="FFFFFF"/>
                </a:solidFill>
                <a:latin typeface="Arial"/>
              </a:rPr>
              <a:t>Sexto nivel del esquema</a:t>
            </a:r>
          </a:p>
          <a:p>
            <a:pPr marL="3024000" lvl="6" indent="-216000">
              <a:spcBef>
                <a:spcPts val="283"/>
              </a:spcBef>
              <a:buClr>
                <a:srgbClr val="FFFFFF"/>
              </a:buClr>
              <a:buSzPct val="45000"/>
              <a:buFont typeface="Wingdings" charset="2"/>
              <a:buChar char=""/>
            </a:pPr>
            <a:r>
              <a:rPr lang="es-MX" sz="2000" b="0" strike="noStrike" spc="-1">
                <a:solidFill>
                  <a:srgbClr val="FFFFFF"/>
                </a:solidFill>
                <a:latin typeface="Arial"/>
              </a:rPr>
              <a:t>Séptimo nivel del esquema</a:t>
            </a:r>
          </a:p>
        </p:txBody>
      </p:sp>
    </p:spTree>
    <p:extLst>
      <p:ext uri="{BB962C8B-B14F-4D97-AF65-F5344CB8AC3E}">
        <p14:creationId xmlns:p14="http://schemas.microsoft.com/office/powerpoint/2010/main" val="4116718585"/>
      </p:ext>
    </p:extLst>
  </p:cSld>
  <p:clrMap bg1="lt1" tx1="dk1" bg2="lt2" tx2="dk2" accent1="accent1" accent2="accent2" accent3="accent3" accent4="accent4" accent5="accent5" accent6="accent6" hlink="hlink" folHlink="folHlink"/>
  <p:sldLayoutIdLst>
    <p:sldLayoutId id="214748366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0.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hyperlink" Target="http://www.freepik.com/" TargetMode="External"/><Relationship Id="rId2" Type="http://schemas.openxmlformats.org/officeDocument/2006/relationships/notesSlide" Target="../notesSlides/notesSlide1.xml"/><Relationship Id="rId16" Type="http://schemas.openxmlformats.org/officeDocument/2006/relationships/image" Target="../media/image22.wmf"/><Relationship Id="rId1" Type="http://schemas.openxmlformats.org/officeDocument/2006/relationships/slideLayout" Target="../slideLayouts/slideLayout4.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oleObject" Target="../embeddings/oleObject17.bin"/><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6000">
              <a:srgbClr val="BDB5DC"/>
            </a:gs>
            <a:gs pos="2000">
              <a:srgbClr val="8B7BAC"/>
            </a:gs>
            <a:gs pos="0">
              <a:srgbClr val="4B306E">
                <a:alpha val="36000"/>
              </a:srgbClr>
            </a:gs>
            <a:gs pos="34000">
              <a:srgbClr val="DEDCFC">
                <a:alpha val="71000"/>
              </a:srgbClr>
            </a:gs>
            <a:gs pos="100000">
              <a:srgbClr val="E3E8F4"/>
            </a:gs>
          </a:gsLst>
          <a:lin ang="16200000" scaled="0"/>
          <a:tileRect/>
        </a:gradFill>
        <a:effectLst/>
      </p:bgPr>
    </p:bg>
    <p:spTree>
      <p:nvGrpSpPr>
        <p:cNvPr id="1" name="">
          <a:extLst>
            <a:ext uri="{FF2B5EF4-FFF2-40B4-BE49-F238E27FC236}">
              <a16:creationId xmlns:a16="http://schemas.microsoft.com/office/drawing/2014/main" id="{81537CFC-30A5-9FA4-2E97-51F7FE5D29CE}"/>
            </a:ext>
          </a:extLst>
        </p:cNvPr>
        <p:cNvGrpSpPr/>
        <p:nvPr/>
      </p:nvGrpSpPr>
      <p:grpSpPr>
        <a:xfrm>
          <a:off x="0" y="0"/>
          <a:ext cx="0" cy="0"/>
          <a:chOff x="0" y="0"/>
          <a:chExt cx="0" cy="0"/>
        </a:xfrm>
      </p:grpSpPr>
      <p:grpSp>
        <p:nvGrpSpPr>
          <p:cNvPr id="6" name="Group 5">
            <a:extLst>
              <a:ext uri="{FF2B5EF4-FFF2-40B4-BE49-F238E27FC236}">
                <a16:creationId xmlns:a16="http://schemas.microsoft.com/office/drawing/2014/main" id="{943BB52E-8153-6B62-FB80-4AC3D0C7FC1E}"/>
              </a:ext>
            </a:extLst>
          </p:cNvPr>
          <p:cNvGrpSpPr/>
          <p:nvPr/>
        </p:nvGrpSpPr>
        <p:grpSpPr>
          <a:xfrm>
            <a:off x="0" y="-22437"/>
            <a:ext cx="43932764" cy="32201250"/>
            <a:chOff x="0" y="-22437"/>
            <a:chExt cx="43932764" cy="32201250"/>
          </a:xfrm>
        </p:grpSpPr>
        <p:grpSp>
          <p:nvGrpSpPr>
            <p:cNvPr id="16" name="Group 15">
              <a:extLst>
                <a:ext uri="{FF2B5EF4-FFF2-40B4-BE49-F238E27FC236}">
                  <a16:creationId xmlns:a16="http://schemas.microsoft.com/office/drawing/2014/main" id="{A29AECC2-761B-91EB-ECA5-4BE87E88F56E}"/>
                </a:ext>
              </a:extLst>
            </p:cNvPr>
            <p:cNvGrpSpPr/>
            <p:nvPr/>
          </p:nvGrpSpPr>
          <p:grpSpPr>
            <a:xfrm>
              <a:off x="443321" y="5388490"/>
              <a:ext cx="42919477" cy="26790323"/>
              <a:chOff x="480182" y="5465760"/>
              <a:chExt cx="42919477" cy="26790323"/>
            </a:xfrm>
          </p:grpSpPr>
          <p:grpSp>
            <p:nvGrpSpPr>
              <p:cNvPr id="18" name="Group 17">
                <a:extLst>
                  <a:ext uri="{FF2B5EF4-FFF2-40B4-BE49-F238E27FC236}">
                    <a16:creationId xmlns:a16="http://schemas.microsoft.com/office/drawing/2014/main" id="{0210A99E-5019-7555-34F2-52F639838AFD}"/>
                  </a:ext>
                </a:extLst>
              </p:cNvPr>
              <p:cNvGrpSpPr/>
              <p:nvPr/>
            </p:nvGrpSpPr>
            <p:grpSpPr>
              <a:xfrm>
                <a:off x="22412127" y="5465760"/>
                <a:ext cx="20987532" cy="26790323"/>
                <a:chOff x="22412127" y="5465760"/>
                <a:chExt cx="20987532" cy="26790323"/>
              </a:xfrm>
            </p:grpSpPr>
            <p:sp>
              <p:nvSpPr>
                <p:cNvPr id="23" name="Rectangle 22">
                  <a:extLst>
                    <a:ext uri="{FF2B5EF4-FFF2-40B4-BE49-F238E27FC236}">
                      <a16:creationId xmlns:a16="http://schemas.microsoft.com/office/drawing/2014/main" id="{4C849E7A-AA61-E7A8-74FE-7738BA87DEC1}"/>
                    </a:ext>
                  </a:extLst>
                </p:cNvPr>
                <p:cNvSpPr/>
                <p:nvPr/>
              </p:nvSpPr>
              <p:spPr>
                <a:xfrm>
                  <a:off x="22412127" y="5479175"/>
                  <a:ext cx="10083552" cy="26776908"/>
                </a:xfrm>
                <a:prstGeom prst="rect">
                  <a:avLst/>
                </a:prstGeom>
                <a:solidFill>
                  <a:schemeClr val="bg1"/>
                </a:solidFill>
                <a:ln w="38100">
                  <a:solidFill>
                    <a:srgbClr val="8C7C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A3BA5BF-F84C-0ECE-7436-1B48A1E2D530}"/>
                    </a:ext>
                  </a:extLst>
                </p:cNvPr>
                <p:cNvSpPr/>
                <p:nvPr/>
              </p:nvSpPr>
              <p:spPr>
                <a:xfrm>
                  <a:off x="33316107" y="5465760"/>
                  <a:ext cx="10083552" cy="26776908"/>
                </a:xfrm>
                <a:prstGeom prst="rect">
                  <a:avLst/>
                </a:prstGeom>
                <a:solidFill>
                  <a:schemeClr val="bg1"/>
                </a:solidFill>
                <a:ln w="38100">
                  <a:solidFill>
                    <a:srgbClr val="8C7C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D77D1FBD-F4D5-C6E6-7074-12A28AD529C7}"/>
                  </a:ext>
                </a:extLst>
              </p:cNvPr>
              <p:cNvGrpSpPr/>
              <p:nvPr/>
            </p:nvGrpSpPr>
            <p:grpSpPr>
              <a:xfrm>
                <a:off x="480182" y="5479175"/>
                <a:ext cx="21065892" cy="26776908"/>
                <a:chOff x="480182" y="5479175"/>
                <a:chExt cx="21065892" cy="26776908"/>
              </a:xfrm>
            </p:grpSpPr>
            <p:sp>
              <p:nvSpPr>
                <p:cNvPr id="20" name="Rectangle 19">
                  <a:extLst>
                    <a:ext uri="{FF2B5EF4-FFF2-40B4-BE49-F238E27FC236}">
                      <a16:creationId xmlns:a16="http://schemas.microsoft.com/office/drawing/2014/main" id="{5CE705BD-06C2-E4A9-ADCD-FC83DC106FD5}"/>
                    </a:ext>
                  </a:extLst>
                </p:cNvPr>
                <p:cNvSpPr/>
                <p:nvPr/>
              </p:nvSpPr>
              <p:spPr>
                <a:xfrm>
                  <a:off x="11462522" y="5479175"/>
                  <a:ext cx="10083552" cy="26776908"/>
                </a:xfrm>
                <a:prstGeom prst="rect">
                  <a:avLst/>
                </a:prstGeom>
                <a:solidFill>
                  <a:schemeClr val="bg1"/>
                </a:solidFill>
                <a:ln w="38100">
                  <a:solidFill>
                    <a:srgbClr val="8C7C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D71BD4D-9165-3005-09BB-C2A51508938A}"/>
                    </a:ext>
                  </a:extLst>
                </p:cNvPr>
                <p:cNvSpPr/>
                <p:nvPr/>
              </p:nvSpPr>
              <p:spPr>
                <a:xfrm>
                  <a:off x="480182" y="5479175"/>
                  <a:ext cx="10083552" cy="26776908"/>
                </a:xfrm>
                <a:prstGeom prst="rect">
                  <a:avLst/>
                </a:prstGeom>
                <a:solidFill>
                  <a:schemeClr val="bg1"/>
                </a:solidFill>
                <a:ln w="38100">
                  <a:solidFill>
                    <a:srgbClr val="8C7C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7" name="Rectangle 16">
              <a:extLst>
                <a:ext uri="{FF2B5EF4-FFF2-40B4-BE49-F238E27FC236}">
                  <a16:creationId xmlns:a16="http://schemas.microsoft.com/office/drawing/2014/main" id="{98945A0A-4742-281E-6338-189684D9627E}"/>
                </a:ext>
              </a:extLst>
            </p:cNvPr>
            <p:cNvSpPr/>
            <p:nvPr/>
          </p:nvSpPr>
          <p:spPr>
            <a:xfrm>
              <a:off x="0" y="-22437"/>
              <a:ext cx="43932764" cy="5000447"/>
            </a:xfrm>
            <a:prstGeom prst="rect">
              <a:avLst/>
            </a:prstGeom>
            <a:gradFill flip="none" rotWithShape="1">
              <a:gsLst>
                <a:gs pos="0">
                  <a:srgbClr val="CC66FF">
                    <a:alpha val="51000"/>
                  </a:srgbClr>
                </a:gs>
                <a:gs pos="100000">
                  <a:schemeClr val="accent1">
                    <a:lumMod val="45000"/>
                    <a:lumOff val="55000"/>
                  </a:schemeClr>
                </a:gs>
                <a:gs pos="83000">
                  <a:srgbClr val="295493"/>
                </a:gs>
                <a:gs pos="100000">
                  <a:schemeClr val="accent1">
                    <a:lumMod val="45000"/>
                    <a:lumOff val="55000"/>
                  </a:schemeClr>
                </a:gs>
                <a:gs pos="100000">
                  <a:srgbClr val="7493BA"/>
                </a:gs>
                <a:gs pos="0">
                  <a:srgbClr val="7E68C4"/>
                </a:gs>
                <a:gs pos="90000">
                  <a:srgbClr val="155D7D"/>
                </a:gs>
                <a:gs pos="0">
                  <a:srgbClr val="9284A4">
                    <a:alpha val="44000"/>
                  </a:srgbClr>
                </a:gs>
                <a:gs pos="100000">
                  <a:srgbClr val="165C7E"/>
                </a:gs>
                <a:gs pos="99000">
                  <a:srgbClr val="006666">
                    <a:alpha val="94000"/>
                  </a:srgbClr>
                </a:gs>
              </a:gsLst>
              <a:path path="circle">
                <a:fillToRect l="100000" t="100000"/>
              </a:path>
              <a:tileRect r="-100000" b="-100000"/>
            </a:gra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a:solidFill>
                  <a:schemeClr val="bg1"/>
                </a:solidFill>
                <a:latin typeface="Arial" panose="020B0604020202020204" pitchFamily="34" charset="0"/>
                <a:cs typeface="Arial" panose="020B0604020202020204" pitchFamily="34" charset="0"/>
              </a:endParaRPr>
            </a:p>
          </p:txBody>
        </p:sp>
      </p:grpSp>
      <p:sp>
        <p:nvSpPr>
          <p:cNvPr id="129" name="PlaceHolder 1">
            <a:extLst>
              <a:ext uri="{FF2B5EF4-FFF2-40B4-BE49-F238E27FC236}">
                <a16:creationId xmlns:a16="http://schemas.microsoft.com/office/drawing/2014/main" id="{810FD7D8-F2A2-A32E-081E-7C44D14A5BC2}"/>
              </a:ext>
            </a:extLst>
          </p:cNvPr>
          <p:cNvSpPr>
            <a:spLocks noGrp="1"/>
          </p:cNvSpPr>
          <p:nvPr>
            <p:ph/>
          </p:nvPr>
        </p:nvSpPr>
        <p:spPr>
          <a:xfrm>
            <a:off x="706680" y="6268751"/>
            <a:ext cx="4945243" cy="5331423"/>
          </a:xfrm>
          <a:prstGeom prst="rect">
            <a:avLst/>
          </a:prstGeom>
          <a:noFill/>
          <a:ln w="0">
            <a:noFill/>
          </a:ln>
        </p:spPr>
        <p:txBody>
          <a:bodyPr lIns="228600" tIns="228600" rIns="228600" bIns="228600" anchor="t">
            <a:noAutofit/>
          </a:bodyPr>
          <a:lstStyle/>
          <a:p>
            <a:pPr algn="just" defTabSz="4388760">
              <a:lnSpc>
                <a:spcPct val="100000"/>
              </a:lnSpc>
              <a:spcBef>
                <a:spcPts val="1191"/>
              </a:spcBef>
              <a:spcAft>
                <a:spcPts val="992"/>
              </a:spcAft>
              <a:tabLst>
                <a:tab pos="0" algn="l"/>
              </a:tabLst>
            </a:pPr>
            <a:r>
              <a:rPr lang="en-US" sz="2400" dirty="0">
                <a:latin typeface="Arial Nova Light" panose="020B0304020202020204" pitchFamily="34" charset="0"/>
              </a:rPr>
              <a:t>This project tackles Europe’s persistent gender wage gap using Eurostat data and machine learning models. It analyzes factors like gender, age, and employment type to understand income disparities and identify contributors to wage inequality. By providing a quantitative assessment, the study aims to inform policies and organizational practices that promote fairer compensation and gender equity..</a:t>
            </a:r>
            <a:endParaRPr lang="es-MX" sz="2400" b="0" strike="noStrike" spc="-1" dirty="0">
              <a:solidFill>
                <a:srgbClr val="FFFFFF"/>
              </a:solidFill>
              <a:latin typeface="Arial Nova Light" panose="020B0304020202020204" pitchFamily="34" charset="0"/>
            </a:endParaRPr>
          </a:p>
        </p:txBody>
      </p:sp>
      <p:sp>
        <p:nvSpPr>
          <p:cNvPr id="130" name="PlaceHolder 2">
            <a:extLst>
              <a:ext uri="{FF2B5EF4-FFF2-40B4-BE49-F238E27FC236}">
                <a16:creationId xmlns:a16="http://schemas.microsoft.com/office/drawing/2014/main" id="{BB4CE192-7326-BEE0-0368-DC292B11A3E7}"/>
              </a:ext>
            </a:extLst>
          </p:cNvPr>
          <p:cNvSpPr>
            <a:spLocks noGrp="1"/>
          </p:cNvSpPr>
          <p:nvPr>
            <p:ph/>
          </p:nvPr>
        </p:nvSpPr>
        <p:spPr>
          <a:xfrm>
            <a:off x="509400" y="5543783"/>
            <a:ext cx="10048320" cy="753480"/>
          </a:xfrm>
          <a:prstGeom prst="rect">
            <a:avLst/>
          </a:prstGeom>
          <a:noFill/>
          <a:ln w="0">
            <a:noFill/>
          </a:ln>
        </p:spPr>
        <p:txBody>
          <a:bodyPr lIns="91440" tIns="91440" rIns="91440" bIns="91440" anchor="ctr">
            <a:noAutofit/>
          </a:bodyPr>
          <a:lstStyle/>
          <a:p>
            <a:pPr algn="ctr" defTabSz="4388760">
              <a:lnSpc>
                <a:spcPct val="100000"/>
              </a:lnSpc>
              <a:spcBef>
                <a:spcPts val="740"/>
              </a:spcBef>
              <a:tabLst>
                <a:tab pos="0" algn="l"/>
              </a:tabLst>
            </a:pPr>
            <a:r>
              <a:rPr lang="en-US" sz="3200" b="1" u="sng" spc="-1" dirty="0">
                <a:solidFill>
                  <a:schemeClr val="accent6">
                    <a:lumMod val="25000"/>
                  </a:schemeClr>
                </a:solidFill>
              </a:rPr>
              <a:t>INTRODUCTION</a:t>
            </a:r>
            <a:endParaRPr lang="es-MX" sz="3200" b="0" strike="noStrike" spc="-1" dirty="0">
              <a:solidFill>
                <a:schemeClr val="accent6">
                  <a:lumMod val="25000"/>
                </a:schemeClr>
              </a:solidFill>
              <a:latin typeface="Arial"/>
            </a:endParaRPr>
          </a:p>
        </p:txBody>
      </p:sp>
      <p:sp>
        <p:nvSpPr>
          <p:cNvPr id="132" name="PlaceHolder 4">
            <a:extLst>
              <a:ext uri="{FF2B5EF4-FFF2-40B4-BE49-F238E27FC236}">
                <a16:creationId xmlns:a16="http://schemas.microsoft.com/office/drawing/2014/main" id="{06365EF2-5073-023C-CE6C-C30EA42B8C4D}"/>
              </a:ext>
            </a:extLst>
          </p:cNvPr>
          <p:cNvSpPr>
            <a:spLocks noGrp="1"/>
          </p:cNvSpPr>
          <p:nvPr>
            <p:ph/>
          </p:nvPr>
        </p:nvSpPr>
        <p:spPr>
          <a:xfrm>
            <a:off x="11441160" y="6463564"/>
            <a:ext cx="10048320" cy="2914920"/>
          </a:xfrm>
          <a:prstGeom prst="rect">
            <a:avLst/>
          </a:prstGeom>
          <a:noFill/>
          <a:ln w="0">
            <a:noFill/>
          </a:ln>
        </p:spPr>
        <p:txBody>
          <a:bodyPr lIns="228600" tIns="228600" rIns="228600" bIns="228600" anchor="t">
            <a:noAutofit/>
          </a:bodyPr>
          <a:lstStyle/>
          <a:p>
            <a:pPr marL="342900" indent="-342900" algn="just">
              <a:buFont typeface="Arial" panose="020B0604020202020204" pitchFamily="34" charset="0"/>
              <a:buChar char="•"/>
            </a:pPr>
            <a:r>
              <a:rPr lang="en-US" sz="2400" b="1" dirty="0">
                <a:solidFill>
                  <a:srgbClr val="2644A7"/>
                </a:solidFill>
              </a:rPr>
              <a:t>Data Quality</a:t>
            </a:r>
            <a:r>
              <a:rPr lang="en-US" sz="2400" dirty="0"/>
              <a:t>: Missing values and outliers handled with imputation and filtering; rows with less than 85% completeness removed.</a:t>
            </a:r>
          </a:p>
          <a:p>
            <a:pPr marL="342900" indent="-342900" algn="just">
              <a:buFont typeface="Arial" panose="020B0604020202020204" pitchFamily="34" charset="0"/>
              <a:buChar char="•"/>
            </a:pPr>
            <a:r>
              <a:rPr lang="en-US" sz="2400" b="1" dirty="0">
                <a:solidFill>
                  <a:srgbClr val="2644A7"/>
                </a:solidFill>
              </a:rPr>
              <a:t>Class Imbalance</a:t>
            </a:r>
            <a:r>
              <a:rPr lang="en-US" sz="2400" dirty="0"/>
              <a:t>: Techniques like SMOTE were used to balance wage categories, improving model performance on minority classes.</a:t>
            </a:r>
          </a:p>
          <a:p>
            <a:pPr marL="342900" indent="-342900" algn="just">
              <a:buFont typeface="Arial" panose="020B0604020202020204" pitchFamily="34" charset="0"/>
              <a:buChar char="•"/>
            </a:pPr>
            <a:r>
              <a:rPr lang="en-US" sz="2400" b="1" dirty="0">
                <a:solidFill>
                  <a:srgbClr val="2644A7"/>
                </a:solidFill>
              </a:rPr>
              <a:t>High Dimensionality</a:t>
            </a:r>
            <a:r>
              <a:rPr lang="en-US" sz="2400" dirty="0"/>
              <a:t>: Feature selection using correlation, </a:t>
            </a:r>
            <a:r>
              <a:rPr lang="en-US" sz="2400" dirty="0" err="1"/>
              <a:t>SelectKBest</a:t>
            </a:r>
            <a:r>
              <a:rPr lang="en-US" sz="2400" dirty="0"/>
              <a:t>, and Lasso regularization to improve model efficiency.</a:t>
            </a:r>
          </a:p>
          <a:p>
            <a:pPr marL="342900" indent="-342900" algn="just">
              <a:buFont typeface="Arial" panose="020B0604020202020204" pitchFamily="34" charset="0"/>
              <a:buChar char="•"/>
            </a:pPr>
            <a:r>
              <a:rPr lang="en-US" sz="2400" b="1" dirty="0">
                <a:solidFill>
                  <a:srgbClr val="2644A7"/>
                </a:solidFill>
              </a:rPr>
              <a:t>Overfitting</a:t>
            </a:r>
            <a:r>
              <a:rPr lang="en-US" sz="2400" dirty="0"/>
              <a:t>: Cross-validation and hyperparameter tuning, along with Decision Tree pruning, helped maintain model generalizability.</a:t>
            </a:r>
          </a:p>
          <a:p>
            <a:pPr algn="just"/>
            <a:endParaRPr lang="en-US" sz="2400" dirty="0"/>
          </a:p>
        </p:txBody>
      </p:sp>
      <p:sp>
        <p:nvSpPr>
          <p:cNvPr id="133" name="PlaceHolder 5">
            <a:extLst>
              <a:ext uri="{FF2B5EF4-FFF2-40B4-BE49-F238E27FC236}">
                <a16:creationId xmlns:a16="http://schemas.microsoft.com/office/drawing/2014/main" id="{0DD0C9B0-E72D-BCE6-DB04-38D7EDC4984A}"/>
              </a:ext>
            </a:extLst>
          </p:cNvPr>
          <p:cNvSpPr>
            <a:spLocks noGrp="1"/>
          </p:cNvSpPr>
          <p:nvPr>
            <p:ph/>
          </p:nvPr>
        </p:nvSpPr>
        <p:spPr>
          <a:xfrm>
            <a:off x="11460240" y="5766209"/>
            <a:ext cx="10048320" cy="753480"/>
          </a:xfrm>
          <a:prstGeom prst="rect">
            <a:avLst/>
          </a:prstGeom>
          <a:noFill/>
          <a:ln w="0">
            <a:noFill/>
          </a:ln>
        </p:spPr>
        <p:txBody>
          <a:bodyPr lIns="91440" tIns="91440" rIns="91440" bIns="91440" anchor="ctr">
            <a:noAutofit/>
          </a:bodyPr>
          <a:lstStyle/>
          <a:p>
            <a:pPr algn="ctr" defTabSz="4388760">
              <a:lnSpc>
                <a:spcPct val="100000"/>
              </a:lnSpc>
              <a:spcBef>
                <a:spcPts val="740"/>
              </a:spcBef>
              <a:tabLst>
                <a:tab pos="0" algn="l"/>
              </a:tabLst>
            </a:pPr>
            <a:r>
              <a:rPr lang="en-US" sz="3200" b="1" u="sng" spc="-1" dirty="0">
                <a:solidFill>
                  <a:schemeClr val="accent6">
                    <a:lumMod val="25000"/>
                  </a:schemeClr>
                </a:solidFill>
              </a:rPr>
              <a:t>CHALLENGES ENCOUNTERED</a:t>
            </a:r>
            <a:endParaRPr lang="es-MX" sz="3200" b="0" strike="noStrike" spc="-1" dirty="0">
              <a:solidFill>
                <a:schemeClr val="accent6">
                  <a:lumMod val="25000"/>
                </a:schemeClr>
              </a:solidFill>
              <a:latin typeface="Arial"/>
            </a:endParaRPr>
          </a:p>
        </p:txBody>
      </p:sp>
      <p:sp>
        <p:nvSpPr>
          <p:cNvPr id="135" name="PlaceHolder 7">
            <a:extLst>
              <a:ext uri="{FF2B5EF4-FFF2-40B4-BE49-F238E27FC236}">
                <a16:creationId xmlns:a16="http://schemas.microsoft.com/office/drawing/2014/main" id="{D8185F33-D96E-3F73-D098-CA228E087643}"/>
              </a:ext>
            </a:extLst>
          </p:cNvPr>
          <p:cNvSpPr>
            <a:spLocks noGrp="1"/>
          </p:cNvSpPr>
          <p:nvPr>
            <p:ph/>
          </p:nvPr>
        </p:nvSpPr>
        <p:spPr>
          <a:xfrm>
            <a:off x="33331933" y="20817266"/>
            <a:ext cx="10046160" cy="676440"/>
          </a:xfrm>
          <a:prstGeom prst="rect">
            <a:avLst/>
          </a:prstGeom>
          <a:noFill/>
          <a:ln w="0">
            <a:noFill/>
          </a:ln>
        </p:spPr>
        <p:txBody>
          <a:bodyPr lIns="91440" tIns="91440" rIns="91440" bIns="91440" anchor="ctr">
            <a:noAutofit/>
          </a:bodyPr>
          <a:lstStyle/>
          <a:p>
            <a:pPr indent="0" algn="ctr" defTabSz="4388760">
              <a:lnSpc>
                <a:spcPct val="100000"/>
              </a:lnSpc>
              <a:spcBef>
                <a:spcPts val="641"/>
              </a:spcBef>
              <a:buNone/>
              <a:tabLst>
                <a:tab pos="0" algn="l"/>
              </a:tabLst>
            </a:pPr>
            <a:r>
              <a:rPr lang="en-US" sz="3200" b="1" u="sng" strike="noStrike" spc="-1" dirty="0">
                <a:solidFill>
                  <a:schemeClr val="accent6">
                    <a:lumMod val="25000"/>
                  </a:schemeClr>
                </a:solidFill>
                <a:uFillTx/>
                <a:latin typeface="Arial"/>
              </a:rPr>
              <a:t>CONCLUSIONS</a:t>
            </a:r>
            <a:endParaRPr lang="es-MX" sz="3200" b="0" strike="noStrike" spc="-1" dirty="0">
              <a:solidFill>
                <a:schemeClr val="accent6">
                  <a:lumMod val="25000"/>
                </a:schemeClr>
              </a:solidFill>
              <a:latin typeface="Arial"/>
            </a:endParaRPr>
          </a:p>
        </p:txBody>
      </p:sp>
      <p:sp>
        <p:nvSpPr>
          <p:cNvPr id="136" name="PlaceHolder 8">
            <a:extLst>
              <a:ext uri="{FF2B5EF4-FFF2-40B4-BE49-F238E27FC236}">
                <a16:creationId xmlns:a16="http://schemas.microsoft.com/office/drawing/2014/main" id="{83051119-B671-06A0-8ED9-CAB466E6AD6A}"/>
              </a:ext>
            </a:extLst>
          </p:cNvPr>
          <p:cNvSpPr>
            <a:spLocks noGrp="1"/>
          </p:cNvSpPr>
          <p:nvPr>
            <p:ph/>
          </p:nvPr>
        </p:nvSpPr>
        <p:spPr>
          <a:xfrm>
            <a:off x="33392520" y="28190368"/>
            <a:ext cx="10046160" cy="753480"/>
          </a:xfrm>
          <a:prstGeom prst="rect">
            <a:avLst/>
          </a:prstGeom>
          <a:noFill/>
          <a:ln w="0">
            <a:noFill/>
          </a:ln>
        </p:spPr>
        <p:txBody>
          <a:bodyPr lIns="91440" tIns="91440" rIns="91440" bIns="91440" anchor="ctr">
            <a:noAutofit/>
          </a:bodyPr>
          <a:lstStyle/>
          <a:p>
            <a:pPr indent="0" algn="ctr" defTabSz="4388760">
              <a:lnSpc>
                <a:spcPct val="100000"/>
              </a:lnSpc>
              <a:spcBef>
                <a:spcPts val="740"/>
              </a:spcBef>
              <a:buNone/>
              <a:tabLst>
                <a:tab pos="0" algn="l"/>
              </a:tabLst>
            </a:pPr>
            <a:r>
              <a:rPr lang="en-US" sz="3700" b="1" u="sng" strike="noStrike" spc="-1" dirty="0">
                <a:solidFill>
                  <a:schemeClr val="accent6">
                    <a:lumMod val="25000"/>
                  </a:schemeClr>
                </a:solidFill>
                <a:uFillTx/>
                <a:latin typeface="Arial"/>
              </a:rPr>
              <a:t>REFERENCES</a:t>
            </a:r>
            <a:endParaRPr lang="es-MX" sz="3700" b="0" strike="noStrike" spc="-1" dirty="0">
              <a:solidFill>
                <a:schemeClr val="accent6">
                  <a:lumMod val="25000"/>
                </a:schemeClr>
              </a:solidFill>
              <a:latin typeface="Arial"/>
            </a:endParaRPr>
          </a:p>
        </p:txBody>
      </p:sp>
      <p:sp>
        <p:nvSpPr>
          <p:cNvPr id="137" name="PlaceHolder 9">
            <a:extLst>
              <a:ext uri="{FF2B5EF4-FFF2-40B4-BE49-F238E27FC236}">
                <a16:creationId xmlns:a16="http://schemas.microsoft.com/office/drawing/2014/main" id="{FAA15B50-6284-CC66-C750-3970BC6A2E14}"/>
              </a:ext>
            </a:extLst>
          </p:cNvPr>
          <p:cNvSpPr>
            <a:spLocks noGrp="1"/>
          </p:cNvSpPr>
          <p:nvPr>
            <p:ph/>
          </p:nvPr>
        </p:nvSpPr>
        <p:spPr>
          <a:xfrm>
            <a:off x="5932440" y="3706728"/>
            <a:ext cx="31998240" cy="1279440"/>
          </a:xfrm>
          <a:prstGeom prst="rect">
            <a:avLst/>
          </a:prstGeom>
          <a:noFill/>
          <a:ln w="0">
            <a:noFill/>
          </a:ln>
        </p:spPr>
        <p:txBody>
          <a:bodyPr lIns="90000" tIns="45000" rIns="90000" bIns="45000" anchor="t">
            <a:normAutofit/>
          </a:bodyPr>
          <a:lstStyle/>
          <a:p>
            <a:pPr indent="0" algn="ctr" defTabSz="4388760">
              <a:lnSpc>
                <a:spcPct val="100000"/>
              </a:lnSpc>
              <a:spcBef>
                <a:spcPts val="961"/>
              </a:spcBef>
              <a:buNone/>
              <a:tabLst>
                <a:tab pos="0" algn="l"/>
              </a:tabLst>
            </a:pPr>
            <a:r>
              <a:rPr lang="en-US" sz="4800" b="1" spc="-1" dirty="0">
                <a:solidFill>
                  <a:schemeClr val="lt1"/>
                </a:solidFill>
                <a:latin typeface="Arial"/>
              </a:rPr>
              <a:t>YMBA</a:t>
            </a:r>
            <a:endParaRPr lang="en-US" sz="4800" b="1" strike="noStrike" spc="-1" dirty="0">
              <a:solidFill>
                <a:schemeClr val="lt1"/>
              </a:solidFill>
              <a:latin typeface="Arial"/>
            </a:endParaRPr>
          </a:p>
        </p:txBody>
      </p:sp>
      <p:sp>
        <p:nvSpPr>
          <p:cNvPr id="138" name="PlaceHolder 10">
            <a:extLst>
              <a:ext uri="{FF2B5EF4-FFF2-40B4-BE49-F238E27FC236}">
                <a16:creationId xmlns:a16="http://schemas.microsoft.com/office/drawing/2014/main" id="{26340792-D25C-FE8F-5336-55EE44B681D2}"/>
              </a:ext>
            </a:extLst>
          </p:cNvPr>
          <p:cNvSpPr>
            <a:spLocks noGrp="1"/>
          </p:cNvSpPr>
          <p:nvPr>
            <p:ph/>
          </p:nvPr>
        </p:nvSpPr>
        <p:spPr>
          <a:xfrm>
            <a:off x="3334870" y="861018"/>
            <a:ext cx="37221459" cy="2966154"/>
          </a:xfrm>
          <a:prstGeom prst="rect">
            <a:avLst/>
          </a:prstGeom>
          <a:noFill/>
          <a:ln w="0">
            <a:noFill/>
          </a:ln>
        </p:spPr>
        <p:txBody>
          <a:bodyPr lIns="90000" tIns="45000" rIns="90000" bIns="45000" anchor="t">
            <a:normAutofit/>
          </a:bodyPr>
          <a:lstStyle/>
          <a:p>
            <a:pPr algn="ctr"/>
            <a:r>
              <a:rPr lang="en-US" sz="9600" b="1" dirty="0">
                <a:solidFill>
                  <a:schemeClr val="bg1"/>
                </a:solidFill>
                <a:latin typeface="Arial" panose="020B0604020202020204" pitchFamily="34" charset="0"/>
                <a:cs typeface="Arial" panose="020B0604020202020204" pitchFamily="34" charset="0"/>
              </a:rPr>
              <a:t>EXPLORING THE GENDER WAGE GAP IN EUROPE: PREDICTIVE MODELING USING KNN, CART, AND SVC</a:t>
            </a:r>
          </a:p>
        </p:txBody>
      </p:sp>
      <p:sp>
        <p:nvSpPr>
          <p:cNvPr id="149" name="PlaceHolder 15">
            <a:extLst>
              <a:ext uri="{FF2B5EF4-FFF2-40B4-BE49-F238E27FC236}">
                <a16:creationId xmlns:a16="http://schemas.microsoft.com/office/drawing/2014/main" id="{8601E6DF-0F67-00C6-736A-F889939AF499}"/>
              </a:ext>
            </a:extLst>
          </p:cNvPr>
          <p:cNvSpPr>
            <a:spLocks noGrp="1"/>
          </p:cNvSpPr>
          <p:nvPr>
            <p:ph/>
          </p:nvPr>
        </p:nvSpPr>
        <p:spPr>
          <a:xfrm>
            <a:off x="22488063" y="14184004"/>
            <a:ext cx="10051200" cy="3334103"/>
          </a:xfrm>
          <a:prstGeom prst="rect">
            <a:avLst/>
          </a:prstGeom>
          <a:noFill/>
          <a:ln w="0">
            <a:noFill/>
          </a:ln>
        </p:spPr>
        <p:txBody>
          <a:bodyPr lIns="228600" tIns="228600" rIns="228600" bIns="228600" anchor="t">
            <a:noAutofit/>
          </a:bodyPr>
          <a:lstStyle/>
          <a:p>
            <a:pPr algn="just" defTabSz="4388760">
              <a:lnSpc>
                <a:spcPct val="100000"/>
              </a:lnSpc>
              <a:spcBef>
                <a:spcPts val="499"/>
              </a:spcBef>
              <a:tabLst>
                <a:tab pos="0" algn="l"/>
              </a:tabLst>
            </a:pPr>
            <a:r>
              <a:rPr lang="en-US" sz="2400" spc="-1" dirty="0">
                <a:solidFill>
                  <a:schemeClr val="dk1"/>
                </a:solidFill>
              </a:rPr>
              <a:t>Feature selection involved techniques like Correlation, Univariate Selection, Lasso Regularization, and Recursive Feature Elimination (RFE). Lasso and RFE effectively identified the most predictive features, improving model training efficiency. A bar chart visualized the selected features, displaying their importance scores and relevance across the different methods for easy interpretation.</a:t>
            </a:r>
            <a:endParaRPr lang="es-MX" sz="2400" b="0" strike="noStrike" spc="-1" dirty="0">
              <a:solidFill>
                <a:srgbClr val="FFFFFF"/>
              </a:solidFill>
              <a:latin typeface="Arial"/>
            </a:endParaRPr>
          </a:p>
        </p:txBody>
      </p:sp>
      <p:sp>
        <p:nvSpPr>
          <p:cNvPr id="150" name="Content Placeholder 2">
            <a:extLst>
              <a:ext uri="{FF2B5EF4-FFF2-40B4-BE49-F238E27FC236}">
                <a16:creationId xmlns:a16="http://schemas.microsoft.com/office/drawing/2014/main" id="{A743AC19-76D8-C783-D391-45B68D562616}"/>
              </a:ext>
            </a:extLst>
          </p:cNvPr>
          <p:cNvSpPr/>
          <p:nvPr/>
        </p:nvSpPr>
        <p:spPr>
          <a:xfrm>
            <a:off x="443321" y="20265533"/>
            <a:ext cx="10047667" cy="1494874"/>
          </a:xfrm>
          <a:prstGeom prst="rect">
            <a:avLst/>
          </a:prstGeom>
          <a:noFill/>
          <a:ln w="0">
            <a:noFill/>
          </a:ln>
        </p:spPr>
        <p:style>
          <a:lnRef idx="0">
            <a:scrgbClr r="0" g="0" b="0"/>
          </a:lnRef>
          <a:fillRef idx="0">
            <a:scrgbClr r="0" g="0" b="0"/>
          </a:fillRef>
          <a:effectRef idx="0">
            <a:scrgbClr r="0" g="0" b="0"/>
          </a:effectRef>
          <a:fontRef idx="minor"/>
        </p:style>
        <p:txBody>
          <a:bodyPr lIns="230400" tIns="230400" rIns="230400" bIns="230400" anchor="t">
            <a:noAutofit/>
          </a:bodyPr>
          <a:lstStyle/>
          <a:p>
            <a:pPr marR="0" lvl="0" algn="just" defTabSz="9144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a:ln>
                  <a:noFill/>
                </a:ln>
                <a:solidFill>
                  <a:srgbClr val="000000"/>
                </a:solidFill>
                <a:effectLst/>
                <a:uLnTx/>
                <a:uFillTx/>
                <a:latin typeface="Arial Nova Light" panose="020B0304020202020204" pitchFamily="34" charset="0"/>
              </a:rPr>
              <a:t>We used tools like </a:t>
            </a:r>
            <a:r>
              <a:rPr kumimoji="0" lang="en-US" sz="2400" b="1" i="0" u="none" strike="noStrike" kern="1200" cap="none" spc="0" normalizeH="0" baseline="0" noProof="0" dirty="0">
                <a:ln>
                  <a:noFill/>
                </a:ln>
                <a:solidFill>
                  <a:srgbClr val="000000"/>
                </a:solidFill>
                <a:effectLst/>
                <a:uLnTx/>
                <a:uFillTx/>
                <a:latin typeface="Arial Nova Light" panose="020B0304020202020204" pitchFamily="34" charset="0"/>
              </a:rPr>
              <a:t>Python, Pandas, Scikit-Learn</a:t>
            </a:r>
            <a:r>
              <a:rPr kumimoji="0" lang="en-US" sz="2400" b="0" i="0" u="none" strike="noStrike" kern="1200" cap="none" spc="0" normalizeH="0" baseline="0" noProof="0" dirty="0">
                <a:ln>
                  <a:noFill/>
                </a:ln>
                <a:solidFill>
                  <a:srgbClr val="000000"/>
                </a:solidFill>
                <a:effectLst/>
                <a:uLnTx/>
                <a:uFillTx/>
                <a:latin typeface="Arial Nova Light" panose="020B0304020202020204" pitchFamily="34" charset="0"/>
              </a:rPr>
              <a:t> for machine learning models, and Matplotlib for creating charts. </a:t>
            </a:r>
            <a:r>
              <a:rPr kumimoji="0" lang="en-US" sz="2400" b="1" i="0" u="none" strike="noStrike" kern="1200" cap="none" spc="0" normalizeH="0" baseline="0" noProof="0" dirty="0">
                <a:ln>
                  <a:noFill/>
                </a:ln>
                <a:solidFill>
                  <a:srgbClr val="000000"/>
                </a:solidFill>
                <a:effectLst/>
                <a:uLnTx/>
                <a:uFillTx/>
                <a:latin typeface="Arial Nova Light" panose="020B0304020202020204" pitchFamily="34" charset="0"/>
              </a:rPr>
              <a:t>J\</a:t>
            </a:r>
            <a:r>
              <a:rPr kumimoji="0" lang="en-US" sz="2400" b="1" i="0" u="none" strike="noStrike" kern="1200" cap="none" spc="0" normalizeH="0" baseline="0" noProof="0" dirty="0" err="1">
                <a:ln>
                  <a:noFill/>
                </a:ln>
                <a:solidFill>
                  <a:srgbClr val="000000"/>
                </a:solidFill>
                <a:effectLst/>
                <a:uLnTx/>
                <a:uFillTx/>
                <a:latin typeface="Arial Nova Light" panose="020B0304020202020204" pitchFamily="34" charset="0"/>
              </a:rPr>
              <a:t>upyter</a:t>
            </a:r>
            <a:r>
              <a:rPr kumimoji="0" lang="en-US" sz="2400" b="1" i="0" u="none" strike="noStrike" kern="1200" cap="none" spc="0" normalizeH="0" baseline="0" noProof="0" dirty="0">
                <a:ln>
                  <a:noFill/>
                </a:ln>
                <a:solidFill>
                  <a:srgbClr val="000000"/>
                </a:solidFill>
                <a:effectLst/>
                <a:uLnTx/>
                <a:uFillTx/>
                <a:latin typeface="Arial Nova Light" panose="020B0304020202020204" pitchFamily="34" charset="0"/>
              </a:rPr>
              <a:t> Notebooks </a:t>
            </a:r>
            <a:r>
              <a:rPr kumimoji="0" lang="en-US" sz="2400" b="0" i="0" u="none" strike="noStrike" kern="1200" cap="none" spc="0" normalizeH="0" baseline="0" noProof="0" dirty="0">
                <a:ln>
                  <a:noFill/>
                </a:ln>
                <a:solidFill>
                  <a:srgbClr val="000000"/>
                </a:solidFill>
                <a:effectLst/>
                <a:uLnTx/>
                <a:uFillTx/>
                <a:latin typeface="Arial Nova Light" panose="020B0304020202020204" pitchFamily="34" charset="0"/>
              </a:rPr>
              <a:t>was used for the whole data analysis process.</a:t>
            </a:r>
          </a:p>
        </p:txBody>
      </p:sp>
      <p:sp>
        <p:nvSpPr>
          <p:cNvPr id="152" name="Content Placeholder 2">
            <a:extLst>
              <a:ext uri="{FF2B5EF4-FFF2-40B4-BE49-F238E27FC236}">
                <a16:creationId xmlns:a16="http://schemas.microsoft.com/office/drawing/2014/main" id="{CCB979C2-894E-C5F6-241B-5056DA28CF40}"/>
              </a:ext>
            </a:extLst>
          </p:cNvPr>
          <p:cNvSpPr/>
          <p:nvPr/>
        </p:nvSpPr>
        <p:spPr>
          <a:xfrm>
            <a:off x="22533840" y="6353700"/>
            <a:ext cx="9794880" cy="5522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0" marR="0" lvl="0" indent="0" algn="l" defTabSz="4388760" rtl="0" eaLnBrk="1" fontAlgn="auto" latinLnBrk="0" hangingPunct="1">
              <a:lnSpc>
                <a:spcPct val="100000"/>
              </a:lnSpc>
              <a:spcBef>
                <a:spcPts val="499"/>
              </a:spcBef>
              <a:spcAft>
                <a:spcPts val="0"/>
              </a:spcAft>
              <a:buClrTx/>
              <a:buSzTx/>
              <a:buFontTx/>
              <a:buNone/>
              <a:tabLst>
                <a:tab pos="0" algn="l"/>
              </a:tabLst>
              <a:defRPr/>
            </a:pPr>
            <a:endParaRPr kumimoji="0" lang="es-MX" sz="2500" b="0" i="0" u="none" strike="noStrike" kern="1200" cap="none" spc="-1" normalizeH="0" baseline="0" noProof="0" dirty="0">
              <a:ln>
                <a:noFill/>
              </a:ln>
              <a:solidFill>
                <a:srgbClr val="FFFFFF"/>
              </a:solidFill>
              <a:effectLst/>
              <a:uLnTx/>
              <a:uFillTx/>
              <a:latin typeface="Arial"/>
            </a:endParaRPr>
          </a:p>
        </p:txBody>
      </p:sp>
      <p:sp>
        <p:nvSpPr>
          <p:cNvPr id="154" name="PlaceHolder 17">
            <a:extLst>
              <a:ext uri="{FF2B5EF4-FFF2-40B4-BE49-F238E27FC236}">
                <a16:creationId xmlns:a16="http://schemas.microsoft.com/office/drawing/2014/main" id="{64052360-AC98-C32C-15AB-0EDA1CAE23D0}"/>
              </a:ext>
            </a:extLst>
          </p:cNvPr>
          <p:cNvSpPr>
            <a:spLocks noGrp="1"/>
          </p:cNvSpPr>
          <p:nvPr>
            <p:ph/>
          </p:nvPr>
        </p:nvSpPr>
        <p:spPr>
          <a:xfrm>
            <a:off x="520904" y="11799420"/>
            <a:ext cx="10026000" cy="753480"/>
          </a:xfrm>
          <a:prstGeom prst="rect">
            <a:avLst/>
          </a:prstGeom>
          <a:noFill/>
          <a:ln w="0">
            <a:noFill/>
          </a:ln>
        </p:spPr>
        <p:txBody>
          <a:bodyPr lIns="91440" tIns="91440" rIns="91440" bIns="91440" anchor="ctr">
            <a:noAutofit/>
          </a:bodyPr>
          <a:lstStyle/>
          <a:p>
            <a:pPr algn="ctr" defTabSz="4388760">
              <a:lnSpc>
                <a:spcPct val="100000"/>
              </a:lnSpc>
              <a:spcBef>
                <a:spcPts val="740"/>
              </a:spcBef>
              <a:tabLst>
                <a:tab pos="0" algn="l"/>
              </a:tabLst>
            </a:pPr>
            <a:r>
              <a:rPr lang="en-US" sz="3200" b="1" u="sng" spc="-1" dirty="0">
                <a:solidFill>
                  <a:schemeClr val="accent6">
                    <a:lumMod val="25000"/>
                  </a:schemeClr>
                </a:solidFill>
              </a:rPr>
              <a:t>BUSINESS DESCRIPTION</a:t>
            </a:r>
            <a:endParaRPr lang="es-MX" sz="3200" b="0" strike="noStrike" spc="-1" dirty="0">
              <a:solidFill>
                <a:schemeClr val="accent6">
                  <a:lumMod val="25000"/>
                </a:schemeClr>
              </a:solidFill>
              <a:latin typeface="Arial"/>
            </a:endParaRPr>
          </a:p>
        </p:txBody>
      </p:sp>
      <p:sp>
        <p:nvSpPr>
          <p:cNvPr id="155" name="Content Placeholder 2">
            <a:extLst>
              <a:ext uri="{FF2B5EF4-FFF2-40B4-BE49-F238E27FC236}">
                <a16:creationId xmlns:a16="http://schemas.microsoft.com/office/drawing/2014/main" id="{2031CDBA-6E09-93BC-8CEC-9AD03D107186}"/>
              </a:ext>
            </a:extLst>
          </p:cNvPr>
          <p:cNvSpPr/>
          <p:nvPr/>
        </p:nvSpPr>
        <p:spPr>
          <a:xfrm>
            <a:off x="4921672" y="12590846"/>
            <a:ext cx="5569316" cy="7197978"/>
          </a:xfrm>
          <a:prstGeom prst="rect">
            <a:avLst/>
          </a:prstGeom>
          <a:noFill/>
          <a:ln w="0">
            <a:noFill/>
          </a:ln>
        </p:spPr>
        <p:style>
          <a:lnRef idx="0">
            <a:scrgbClr r="0" g="0" b="0"/>
          </a:lnRef>
          <a:fillRef idx="0">
            <a:scrgbClr r="0" g="0" b="0"/>
          </a:fillRef>
          <a:effectRef idx="0">
            <a:scrgbClr r="0" g="0" b="0"/>
          </a:effectRef>
          <a:fontRef idx="minor"/>
        </p:style>
        <p:txBody>
          <a:bodyPr lIns="230400" tIns="230400" rIns="230400" bIns="230400" anchor="t">
            <a:noAutofit/>
          </a:bodyPr>
          <a:lstStyle/>
          <a:p>
            <a:pPr marL="0" marR="0" lvl="0" indent="0" algn="just" defTabSz="914400" rtl="0" eaLnBrk="1" fontAlgn="auto" latinLnBrk="0" hangingPunct="1">
              <a:lnSpc>
                <a:spcPct val="100000"/>
              </a:lnSpc>
              <a:spcBef>
                <a:spcPts val="600"/>
              </a:spcBef>
              <a:spcAft>
                <a:spcPts val="600"/>
              </a:spcAft>
              <a:buClrTx/>
              <a:buSzTx/>
              <a:buFontTx/>
              <a:buNone/>
              <a:tabLst/>
              <a:defRPr/>
            </a:pPr>
            <a:r>
              <a:rPr kumimoji="0" lang="en-US" sz="2400" b="1" i="0" u="none" strike="noStrike" kern="1200" cap="none" spc="0" normalizeH="0" baseline="0" noProof="0" dirty="0">
                <a:ln>
                  <a:noFill/>
                </a:ln>
                <a:solidFill>
                  <a:srgbClr val="2644A7"/>
                </a:solidFill>
                <a:effectLst/>
                <a:uLnTx/>
                <a:uFillTx/>
                <a:latin typeface="Arial Nova Light" panose="020B0304020202020204" pitchFamily="34" charset="0"/>
              </a:rPr>
              <a:t>Hypothesis: </a:t>
            </a:r>
            <a:r>
              <a:rPr kumimoji="0" lang="en-US" sz="2400" b="0" i="0" u="none" strike="noStrike" kern="1200" cap="none" spc="0" normalizeH="0" baseline="0" noProof="0" dirty="0">
                <a:ln>
                  <a:noFill/>
                </a:ln>
                <a:solidFill>
                  <a:srgbClr val="000000"/>
                </a:solidFill>
                <a:effectLst/>
                <a:uLnTx/>
                <a:uFillTx/>
                <a:latin typeface="Arial Nova Light" panose="020B0304020202020204" pitchFamily="34" charset="0"/>
              </a:rPr>
              <a:t>There are significant differences in job opportunities and wages between men and women, caused by social and systemic issues.</a:t>
            </a:r>
          </a:p>
          <a:p>
            <a:pPr marL="0" marR="0" lvl="0" indent="0" algn="just" defTabSz="914400" rtl="0" eaLnBrk="1" fontAlgn="auto" latinLnBrk="0" hangingPunct="1">
              <a:lnSpc>
                <a:spcPct val="100000"/>
              </a:lnSpc>
              <a:spcBef>
                <a:spcPts val="600"/>
              </a:spcBef>
              <a:spcAft>
                <a:spcPts val="600"/>
              </a:spcAft>
              <a:buClrTx/>
              <a:buSzTx/>
              <a:buFontTx/>
              <a:buNone/>
              <a:tabLst/>
              <a:defRPr/>
            </a:pPr>
            <a:r>
              <a:rPr kumimoji="0" lang="en-US" sz="2400" b="1" i="0" u="none" strike="noStrike" kern="1200" cap="none" spc="0" normalizeH="0" baseline="0" noProof="0" dirty="0">
                <a:ln>
                  <a:noFill/>
                </a:ln>
                <a:solidFill>
                  <a:srgbClr val="2644A7"/>
                </a:solidFill>
                <a:effectLst/>
                <a:uLnTx/>
                <a:uFillTx/>
                <a:latin typeface="Arial Nova Light" panose="020B0304020202020204" pitchFamily="34" charset="0"/>
              </a:rPr>
              <a:t>General Goal: </a:t>
            </a:r>
            <a:r>
              <a:rPr kumimoji="0" lang="en-US" sz="2400" b="0" i="0" u="none" strike="noStrike" kern="1200" cap="none" spc="0" normalizeH="0" baseline="0" noProof="0" dirty="0">
                <a:ln>
                  <a:noFill/>
                </a:ln>
                <a:solidFill>
                  <a:srgbClr val="000000"/>
                </a:solidFill>
                <a:effectLst/>
                <a:uLnTx/>
                <a:uFillTx/>
                <a:latin typeface="Arial Nova Light" panose="020B0304020202020204" pitchFamily="34" charset="0"/>
              </a:rPr>
              <a:t>The goal is to find and understand the reasons for the gender gap in work participation and income. We use data analysis to find these differences and build machine learning models to predict and understand the causes.</a:t>
            </a:r>
          </a:p>
          <a:p>
            <a:pPr marL="0" marR="0" lvl="0" indent="0" algn="just" defTabSz="914400" rtl="0" eaLnBrk="1" fontAlgn="auto" latinLnBrk="0" hangingPunct="1">
              <a:lnSpc>
                <a:spcPct val="100000"/>
              </a:lnSpc>
              <a:spcBef>
                <a:spcPts val="600"/>
              </a:spcBef>
              <a:spcAft>
                <a:spcPts val="600"/>
              </a:spcAft>
              <a:buClrTx/>
              <a:buSzTx/>
              <a:buFontTx/>
              <a:buNone/>
              <a:tabLst/>
              <a:defRPr/>
            </a:pPr>
            <a:r>
              <a:rPr kumimoji="0" lang="en-US" sz="2400" b="1" i="0" u="none" strike="noStrike" kern="1200" cap="none" spc="0" normalizeH="0" baseline="0" noProof="0" dirty="0">
                <a:ln>
                  <a:noFill/>
                </a:ln>
                <a:solidFill>
                  <a:srgbClr val="2644A7"/>
                </a:solidFill>
                <a:effectLst/>
                <a:uLnTx/>
                <a:uFillTx/>
                <a:latin typeface="Arial Nova Light" panose="020B0304020202020204" pitchFamily="34" charset="0"/>
              </a:rPr>
              <a:t>Success Criteria: </a:t>
            </a:r>
            <a:r>
              <a:rPr kumimoji="0" lang="en-US" sz="2400" b="0" i="0" u="none" strike="noStrike" kern="1200" cap="none" spc="0" normalizeH="0" baseline="0" noProof="0" dirty="0">
                <a:ln>
                  <a:noFill/>
                </a:ln>
                <a:solidFill>
                  <a:srgbClr val="000000"/>
                </a:solidFill>
                <a:effectLst/>
                <a:uLnTx/>
                <a:uFillTx/>
                <a:latin typeface="Arial Nova Light" panose="020B0304020202020204" pitchFamily="34" charset="0"/>
              </a:rPr>
              <a:t>We will be successful if our machine learning models are accurate, help us understand the main reasons for the gap, and can suggest good strategies to reduce these inequalities.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rPr>
              <a:t> </a:t>
            </a:r>
          </a:p>
        </p:txBody>
      </p:sp>
      <p:sp>
        <p:nvSpPr>
          <p:cNvPr id="156" name="Content Placeholder 2">
            <a:extLst>
              <a:ext uri="{FF2B5EF4-FFF2-40B4-BE49-F238E27FC236}">
                <a16:creationId xmlns:a16="http://schemas.microsoft.com/office/drawing/2014/main" id="{D516343F-4DB5-02A3-F448-25C87E16B90A}"/>
              </a:ext>
            </a:extLst>
          </p:cNvPr>
          <p:cNvSpPr/>
          <p:nvPr/>
        </p:nvSpPr>
        <p:spPr>
          <a:xfrm>
            <a:off x="33498612" y="21708986"/>
            <a:ext cx="9730788" cy="417212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000" b="1" i="1" u="none" strike="noStrike" kern="1200" cap="none" spc="0" normalizeH="0" baseline="0" noProof="0" dirty="0">
                <a:ln>
                  <a:noFill/>
                </a:ln>
                <a:solidFill>
                  <a:srgbClr val="000000"/>
                </a:solidFill>
                <a:effectLst/>
                <a:uLnTx/>
                <a:uFillTx/>
                <a:latin typeface="Arial" panose="020B0604020202020204" pitchFamily="34" charset="0"/>
              </a:rPr>
              <a:t>Superior Performance of KNN Model</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000" b="0" i="1" u="none" strike="noStrike" kern="1200" cap="none" spc="0" normalizeH="0" baseline="0" noProof="0" dirty="0">
                <a:ln>
                  <a:noFill/>
                </a:ln>
                <a:solidFill>
                  <a:srgbClr val="000000"/>
                </a:solidFill>
                <a:effectLst/>
                <a:uLnTx/>
                <a:uFillTx/>
                <a:latin typeface="Arial" panose="020B0604020202020204" pitchFamily="34" charset="0"/>
              </a:rPr>
              <a:t>The KNN model proved to be the most effective and reliable for predicting wage disparities, showing </a:t>
            </a:r>
            <a:r>
              <a:rPr kumimoji="0" lang="en-US" altLang="en-US" sz="2000" b="1" i="1" u="none" strike="noStrike" kern="1200" cap="none" spc="0" normalizeH="0" baseline="0" noProof="0" dirty="0">
                <a:ln>
                  <a:noFill/>
                </a:ln>
                <a:solidFill>
                  <a:srgbClr val="000000"/>
                </a:solidFill>
                <a:effectLst/>
                <a:uLnTx/>
                <a:uFillTx/>
                <a:latin typeface="Arial" panose="020B0604020202020204" pitchFamily="34" charset="0"/>
              </a:rPr>
              <a:t>high accuracy (86.76%)</a:t>
            </a:r>
            <a:r>
              <a:rPr kumimoji="0" lang="en-US" altLang="en-US" sz="2000" b="0" i="1" u="none" strike="noStrike" kern="1200" cap="none" spc="0" normalizeH="0" baseline="0" noProof="0" dirty="0">
                <a:ln>
                  <a:noFill/>
                </a:ln>
                <a:solidFill>
                  <a:srgbClr val="000000"/>
                </a:solidFill>
                <a:effectLst/>
                <a:uLnTx/>
                <a:uFillTx/>
                <a:latin typeface="Arial" panose="020B0604020202020204" pitchFamily="34" charset="0"/>
              </a:rPr>
              <a:t>, </a:t>
            </a:r>
            <a:r>
              <a:rPr kumimoji="0" lang="en-US" altLang="en-US" sz="2000" b="1" i="1" u="none" strike="noStrike" kern="1200" cap="none" spc="0" normalizeH="0" baseline="0" noProof="0" dirty="0">
                <a:ln>
                  <a:noFill/>
                </a:ln>
                <a:solidFill>
                  <a:srgbClr val="000000"/>
                </a:solidFill>
                <a:effectLst/>
                <a:uLnTx/>
                <a:uFillTx/>
                <a:latin typeface="Arial" panose="020B0604020202020204" pitchFamily="34" charset="0"/>
              </a:rPr>
              <a:t>balanced precision</a:t>
            </a:r>
            <a:r>
              <a:rPr kumimoji="0" lang="en-US" altLang="en-US" sz="2000" b="0" i="1" u="none" strike="noStrike" kern="1200" cap="none" spc="0" normalizeH="0" baseline="0" noProof="0" dirty="0">
                <a:ln>
                  <a:noFill/>
                </a:ln>
                <a:solidFill>
                  <a:srgbClr val="000000"/>
                </a:solidFill>
                <a:effectLst/>
                <a:uLnTx/>
                <a:uFillTx/>
                <a:latin typeface="Arial" panose="020B0604020202020204" pitchFamily="34" charset="0"/>
              </a:rPr>
              <a:t>, and </a:t>
            </a:r>
            <a:r>
              <a:rPr kumimoji="0" lang="en-US" altLang="en-US" sz="2000" b="1" i="1" u="none" strike="noStrike" kern="1200" cap="none" spc="0" normalizeH="0" baseline="0" noProof="0" dirty="0">
                <a:ln>
                  <a:noFill/>
                </a:ln>
                <a:solidFill>
                  <a:srgbClr val="000000"/>
                </a:solidFill>
                <a:effectLst/>
                <a:uLnTx/>
                <a:uFillTx/>
                <a:latin typeface="Arial" panose="020B0604020202020204" pitchFamily="34" charset="0"/>
              </a:rPr>
              <a:t>robust generalizability</a:t>
            </a:r>
            <a:r>
              <a:rPr kumimoji="0" lang="en-US" altLang="en-US" sz="2000" b="0" i="1" u="none" strike="noStrike" kern="1200" cap="none" spc="0" normalizeH="0" baseline="0" noProof="0" dirty="0">
                <a:ln>
                  <a:noFill/>
                </a:ln>
                <a:solidFill>
                  <a:srgbClr val="000000"/>
                </a:solidFill>
                <a:effectLst/>
                <a:uLnTx/>
                <a:uFillTx/>
                <a:latin typeface="Arial" panose="020B0604020202020204" pitchFamily="34" charset="0"/>
              </a:rPr>
              <a:t> across low, medium, and high wage gap categories.</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en-US" sz="2000" b="0" i="1" u="none" strike="noStrike" kern="1200" cap="none" spc="0" normalizeH="0" baseline="0" noProof="0" dirty="0">
              <a:ln>
                <a:noFill/>
              </a:ln>
              <a:solidFill>
                <a:srgbClr val="000000"/>
              </a:solidFill>
              <a:effectLst/>
              <a:uLnTx/>
              <a:uFillTx/>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000" b="1" i="1" u="none" strike="noStrike" kern="1200" cap="none" spc="0" normalizeH="0" baseline="0" noProof="0" dirty="0">
                <a:ln>
                  <a:noFill/>
                </a:ln>
                <a:solidFill>
                  <a:srgbClr val="000000"/>
                </a:solidFill>
                <a:effectLst/>
                <a:uLnTx/>
                <a:uFillTx/>
                <a:latin typeface="Arial" panose="020B0604020202020204" pitchFamily="34" charset="0"/>
              </a:rPr>
              <a:t>Model Comparison </a:t>
            </a:r>
            <a:r>
              <a:rPr kumimoji="0" lang="en-US" altLang="en-US" sz="2000" b="1" i="1" u="none" strike="noStrike" kern="1200" cap="none" spc="0" normalizeH="0" baseline="0" noProof="0" dirty="0" err="1">
                <a:ln>
                  <a:noFill/>
                </a:ln>
                <a:solidFill>
                  <a:srgbClr val="000000"/>
                </a:solidFill>
                <a:effectLst/>
                <a:uLnTx/>
                <a:uFillTx/>
                <a:latin typeface="Arial" panose="020B0604020202020204" pitchFamily="34" charset="0"/>
              </a:rPr>
              <a:t>Highlig</a:t>
            </a:r>
            <a:r>
              <a:rPr kumimoji="0" lang="en-US" altLang="en-US" sz="2000" b="1" i="1" u="none" strike="noStrike" kern="1200" cap="none" spc="0" normalizeH="0" baseline="0" noProof="0" dirty="0">
                <a:ln>
                  <a:noFill/>
                </a:ln>
                <a:solidFill>
                  <a:srgbClr val="000000"/>
                </a:solidFill>
                <a:effectLst/>
                <a:uLnTx/>
                <a:uFillTx/>
                <a:latin typeface="Arial" panose="020B0604020202020204" pitchFamily="34" charset="0"/>
              </a:rPr>
              <a:t>\</a:t>
            </a:r>
            <a:r>
              <a:rPr kumimoji="0" lang="en-US" altLang="en-US" sz="2000" b="1" i="1" u="none" strike="noStrike" kern="1200" cap="none" spc="0" normalizeH="0" baseline="0" noProof="0" dirty="0" err="1">
                <a:ln>
                  <a:noFill/>
                </a:ln>
                <a:solidFill>
                  <a:srgbClr val="000000"/>
                </a:solidFill>
                <a:effectLst/>
                <a:uLnTx/>
                <a:uFillTx/>
                <a:latin typeface="Arial" panose="020B0604020202020204" pitchFamily="34" charset="0"/>
              </a:rPr>
              <a:t>hts</a:t>
            </a:r>
            <a:endParaRPr kumimoji="0" lang="en-US" altLang="en-US" sz="2000" b="1" i="1" u="none" strike="noStrike" kern="1200" cap="none" spc="0" normalizeH="0" baseline="0" noProof="0" dirty="0">
              <a:ln>
                <a:noFill/>
              </a:ln>
              <a:solidFill>
                <a:srgbClr val="000000"/>
              </a:solidFill>
              <a:effectLst/>
              <a:uLnTx/>
              <a:uFillTx/>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en-US" sz="2000" b="1" i="1" u="none" strike="noStrike" kern="1200" cap="none" spc="0" normalizeH="0" baseline="0" noProof="0" dirty="0">
                <a:ln>
                  <a:noFill/>
                </a:ln>
                <a:solidFill>
                  <a:srgbClr val="000000"/>
                </a:solidFill>
                <a:effectLst/>
                <a:uLnTx/>
                <a:uFillTx/>
                <a:latin typeface="Arial" panose="020B0604020202020204" pitchFamily="34" charset="0"/>
              </a:rPr>
              <a:t>Decision Tree</a:t>
            </a:r>
            <a:r>
              <a:rPr kumimoji="0" lang="en-US" altLang="en-US" sz="2000" b="0" i="1" u="none" strike="noStrike" kern="1200" cap="none" spc="0" normalizeH="0" baseline="0" noProof="0" dirty="0">
                <a:ln>
                  <a:noFill/>
                </a:ln>
                <a:solidFill>
                  <a:srgbClr val="000000"/>
                </a:solidFill>
                <a:effectLst/>
                <a:uLnTx/>
                <a:uFillTx/>
                <a:latin typeface="Arial" panose="020B0604020202020204" pitchFamily="34" charset="0"/>
              </a:rPr>
              <a:t>: Achieved competitive accuracy but exhibited overfitting, especially in the medium wage gap category, leading to increased variance in predictions.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en-US" sz="2000" b="1" i="1" u="none" strike="noStrike" kern="1200" cap="none" spc="0" normalizeH="0" baseline="0" noProof="0" dirty="0">
                <a:ln>
                  <a:noFill/>
                </a:ln>
                <a:solidFill>
                  <a:srgbClr val="000000"/>
                </a:solidFill>
                <a:effectLst/>
                <a:uLnTx/>
                <a:uFillTx/>
                <a:latin typeface="Arial" panose="020B0604020202020204" pitchFamily="34" charset="0"/>
              </a:rPr>
              <a:t>SVM</a:t>
            </a:r>
            <a:r>
              <a:rPr kumimoji="0" lang="en-US" altLang="en-US" sz="2000" b="0" i="1" u="none" strike="noStrike" kern="1200" cap="none" spc="0" normalizeH="0" baseline="0" noProof="0" dirty="0">
                <a:ln>
                  <a:noFill/>
                </a:ln>
                <a:solidFill>
                  <a:srgbClr val="000000"/>
                </a:solidFill>
                <a:effectLst/>
                <a:uLnTx/>
                <a:uFillTx/>
                <a:latin typeface="Arial" panose="020B0604020202020204" pitchFamily="34" charset="0"/>
              </a:rPr>
              <a:t>: Displayed moderate consistency but struggled with complex data patterns, disparities that need to be addressed.</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en-US" sz="2000" b="0" i="1" u="none" strike="noStrike" kern="1200" cap="none" spc="0" normalizeH="0" baseline="0" noProof="0" dirty="0">
              <a:ln>
                <a:noFill/>
              </a:ln>
              <a:solidFill>
                <a:srgbClr val="000000"/>
              </a:solidFill>
              <a:effectLst/>
              <a:uLnTx/>
              <a:uFillTx/>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000" b="0" i="1" u="none" strike="noStrike" kern="1200" cap="none" spc="0" normalizeH="0" baseline="0" noProof="0" dirty="0">
                <a:ln>
                  <a:noFill/>
                </a:ln>
                <a:solidFill>
                  <a:srgbClr val="000000"/>
                </a:solidFill>
                <a:effectLst/>
                <a:uLnTx/>
                <a:uFillTx/>
                <a:latin typeface="Arial" panose="020B0604020202020204" pitchFamily="34" charset="0"/>
              </a:rPr>
              <a:t>, organizations can take actionable steps to close the gender wage gap.</a:t>
            </a:r>
          </a:p>
        </p:txBody>
      </p:sp>
      <p:sp>
        <p:nvSpPr>
          <p:cNvPr id="159" name="Content Placeholder 2">
            <a:extLst>
              <a:ext uri="{FF2B5EF4-FFF2-40B4-BE49-F238E27FC236}">
                <a16:creationId xmlns:a16="http://schemas.microsoft.com/office/drawing/2014/main" id="{E90677C8-600F-1733-309A-13844A14A13D}"/>
              </a:ext>
            </a:extLst>
          </p:cNvPr>
          <p:cNvSpPr/>
          <p:nvPr/>
        </p:nvSpPr>
        <p:spPr>
          <a:xfrm>
            <a:off x="11693880" y="8028360"/>
            <a:ext cx="9661680" cy="978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70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E" sz="9600" b="0" i="0" u="none" strike="noStrike" kern="1200" cap="none" spc="-1" normalizeH="0" baseline="0" noProof="0">
              <a:ln>
                <a:noFill/>
              </a:ln>
              <a:solidFill>
                <a:srgbClr val="000000"/>
              </a:solidFill>
              <a:effectLst/>
              <a:uLnTx/>
              <a:uFillTx/>
              <a:latin typeface="Arial"/>
            </a:endParaRPr>
          </a:p>
        </p:txBody>
      </p:sp>
      <p:sp>
        <p:nvSpPr>
          <p:cNvPr id="164" name="Content Placeholder 2">
            <a:extLst>
              <a:ext uri="{FF2B5EF4-FFF2-40B4-BE49-F238E27FC236}">
                <a16:creationId xmlns:a16="http://schemas.microsoft.com/office/drawing/2014/main" id="{FB312877-AD5F-67CE-86D3-A8FCFD078097}"/>
              </a:ext>
            </a:extLst>
          </p:cNvPr>
          <p:cNvSpPr/>
          <p:nvPr/>
        </p:nvSpPr>
        <p:spPr>
          <a:xfrm>
            <a:off x="33638115" y="29017827"/>
            <a:ext cx="9540683" cy="2767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0" marR="0" lvl="0" indent="0" algn="just" defTabSz="914400" rtl="0" eaLnBrk="1" fontAlgn="auto" latinLnBrk="0" hangingPunct="1">
              <a:lnSpc>
                <a:spcPct val="115000"/>
              </a:lnSpc>
              <a:spcBef>
                <a:spcPts val="1200"/>
              </a:spcBef>
              <a:spcAft>
                <a:spcPts val="800"/>
              </a:spcAft>
              <a:buClrTx/>
              <a:buSzTx/>
              <a:buFontTx/>
              <a:buNone/>
              <a:tabLst/>
              <a:defRPr/>
            </a:pPr>
            <a:r>
              <a:rPr kumimoji="0" lang="en-IE"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Chapman, P., Clinton, J., Kerber, R., </a:t>
            </a:r>
            <a:r>
              <a:rPr kumimoji="0" lang="en-IE" sz="900" b="0" i="0" u="none" strike="noStrike" kern="100" cap="none" spc="0" normalizeH="0" baseline="0" noProof="0" dirty="0" err="1">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Khabaza</a:t>
            </a:r>
            <a:r>
              <a:rPr kumimoji="0" lang="en-IE"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 T., </a:t>
            </a:r>
            <a:r>
              <a:rPr kumimoji="0" lang="en-IE" sz="900" b="0" i="0" u="none" strike="noStrike" kern="100" cap="none" spc="0" normalizeH="0" baseline="0" noProof="0" dirty="0" err="1">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Reinartz</a:t>
            </a:r>
            <a:r>
              <a:rPr kumimoji="0" lang="en-IE"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 T., Shearer, C. and Wirth, R. (2000). Step-by-step data mining guide. [online] Available at: https://www.the-modeling-agency.com/crisp-dm.pdf.</a:t>
            </a:r>
            <a:endParaRPr kumimoji="0" lang="en-US"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15000"/>
              </a:lnSpc>
              <a:spcBef>
                <a:spcPts val="1200"/>
              </a:spcBef>
              <a:spcAft>
                <a:spcPts val="800"/>
              </a:spcAft>
              <a:buClrTx/>
              <a:buSzTx/>
              <a:buFontTx/>
              <a:buNone/>
              <a:tabLst/>
              <a:defRPr/>
            </a:pPr>
            <a:r>
              <a:rPr kumimoji="0" lang="en-IE"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Chatgpt.com. (2024). Available at: https://chatgpt.com/share/681cfb33-4726-43ca-8d24-3a2431901e84 Get instant answers, find inspiration, learn something new.</a:t>
            </a:r>
            <a:endParaRPr kumimoji="0" lang="en-US"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15000"/>
              </a:lnSpc>
              <a:spcBef>
                <a:spcPts val="1200"/>
              </a:spcBef>
              <a:spcAft>
                <a:spcPts val="800"/>
              </a:spcAft>
              <a:buClrTx/>
              <a:buSzTx/>
              <a:buFontTx/>
              <a:buNone/>
              <a:tabLst/>
              <a:defRPr/>
            </a:pPr>
            <a:r>
              <a:rPr kumimoji="0" lang="en-IE" sz="900" b="0" i="0" u="none" strike="noStrike" kern="100" cap="none" spc="0" normalizeH="0" baseline="0" noProof="0" dirty="0" err="1">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Kazil</a:t>
            </a:r>
            <a:r>
              <a:rPr kumimoji="0" lang="en-IE"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 J. and </a:t>
            </a:r>
            <a:r>
              <a:rPr kumimoji="0" lang="en-IE" sz="900" b="0" i="0" u="none" strike="noStrike" kern="100" cap="none" spc="0" normalizeH="0" baseline="0" noProof="0" dirty="0" err="1">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Jarmul</a:t>
            </a:r>
            <a:r>
              <a:rPr kumimoji="0" lang="en-IE"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 K. (2016). Data Wrangling with Python: Tips and Tools to Make Your Life Easier. [online] Google Books. ‘O’Reilly Media, Inc.’ Available at: https://books.google.ie/books?id=XmeDCwAAQBAJ&amp;printsec=copyright&amp;redir_esc=y#v=onepage&amp;q&amp;f=false [Accessed 22 May 2024].</a:t>
            </a:r>
            <a:endParaRPr kumimoji="0" lang="en-US"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15000"/>
              </a:lnSpc>
              <a:spcBef>
                <a:spcPts val="1200"/>
              </a:spcBef>
              <a:spcAft>
                <a:spcPts val="800"/>
              </a:spcAft>
              <a:buClrTx/>
              <a:buSzTx/>
              <a:buFontTx/>
              <a:buNone/>
              <a:tabLst/>
              <a:defRPr/>
            </a:pPr>
            <a:r>
              <a:rPr kumimoji="0" lang="en-IE"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Müller, A.C. and Guido, S. (2017). Introduction to machine learning with Python : a guide for data scientists. Beijing: </a:t>
            </a:r>
            <a:r>
              <a:rPr kumimoji="0" lang="en-IE" sz="900" b="0" i="0" u="none" strike="noStrike" kern="100" cap="none" spc="0" normalizeH="0" baseline="0" noProof="0" dirty="0" err="1">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O’reilly</a:t>
            </a:r>
            <a:r>
              <a:rPr kumimoji="0" lang="en-IE"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a:t>
            </a:r>
            <a:endParaRPr kumimoji="0" lang="en-US"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15000"/>
              </a:lnSpc>
              <a:spcBef>
                <a:spcPts val="1200"/>
              </a:spcBef>
              <a:spcAft>
                <a:spcPts val="800"/>
              </a:spcAft>
              <a:buClrTx/>
              <a:buSzTx/>
              <a:buFontTx/>
              <a:buNone/>
              <a:tabLst/>
              <a:defRPr/>
            </a:pPr>
            <a:r>
              <a:rPr kumimoji="0" lang="en-IE"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Peng, R.D. and Matsui, E. (2015). The art of data science : a guide for anyone who works with data. Victoria, British Columbia: Lulu.com.</a:t>
            </a:r>
            <a:endParaRPr kumimoji="0" lang="en-US"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15000"/>
              </a:lnSpc>
              <a:spcBef>
                <a:spcPts val="1200"/>
              </a:spcBef>
              <a:spcAft>
                <a:spcPts val="800"/>
              </a:spcAft>
              <a:buClrTx/>
              <a:buSzTx/>
              <a:buFontTx/>
              <a:buNone/>
              <a:tabLst/>
              <a:defRPr/>
            </a:pPr>
            <a:r>
              <a:rPr kumimoji="0" lang="en-IE"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Python, R. (n.d.). Using k-Nearest </a:t>
            </a:r>
            <a:r>
              <a:rPr kumimoji="0" lang="en-IE" sz="900" b="0" i="0" u="none" strike="noStrike" kern="100" cap="none" spc="0" normalizeH="0" baseline="0" noProof="0" dirty="0" err="1">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Neighbors</a:t>
            </a:r>
            <a:r>
              <a:rPr kumimoji="0" lang="en-IE"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n-IE" sz="900" b="0" i="0" u="none" strike="noStrike" kern="100" cap="none" spc="0" normalizeH="0" baseline="0" noProof="0" dirty="0" err="1">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kNN</a:t>
            </a:r>
            <a:r>
              <a:rPr kumimoji="0" lang="en-IE"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 in Python – Real Python. [online] realpython.com. Available at: https://realpython.com/courses/knn-python/ [Accessed 22 May 2024].</a:t>
            </a:r>
            <a:endParaRPr kumimoji="0" lang="en-US"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15000"/>
              </a:lnSpc>
              <a:spcBef>
                <a:spcPts val="1200"/>
              </a:spcBef>
              <a:spcAft>
                <a:spcPts val="800"/>
              </a:spcAft>
              <a:buClrTx/>
              <a:buSzTx/>
              <a:buFontTx/>
              <a:buNone/>
              <a:tabLst/>
              <a:defRPr/>
            </a:pPr>
            <a:r>
              <a:rPr kumimoji="0" lang="en-IE" sz="900" b="0" i="0" u="none" strike="noStrike" kern="100" cap="none" spc="0" normalizeH="0" baseline="0" noProof="0" dirty="0" err="1">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VanderPlas</a:t>
            </a:r>
            <a:r>
              <a:rPr kumimoji="0" lang="en-IE"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 J. (n.d.). Handling Missing Data | Python Data Science Handbook. [online] jakevdp.github.io. Available at: https://jakevdp.github.io/PythonDataScienceHandbook/03.04-missing-values.html.</a:t>
            </a:r>
            <a:endParaRPr kumimoji="0" lang="en-US"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a:extLst>
              <a:ext uri="{FF2B5EF4-FFF2-40B4-BE49-F238E27FC236}">
                <a16:creationId xmlns:a16="http://schemas.microsoft.com/office/drawing/2014/main" id="{F528A2B3-C695-DF60-9F5F-CEDEC27EE15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399331" y="21931200"/>
            <a:ext cx="8167258" cy="3744775"/>
          </a:xfrm>
          <a:prstGeom prst="rect">
            <a:avLst/>
          </a:prstGeom>
        </p:spPr>
      </p:pic>
      <p:sp>
        <p:nvSpPr>
          <p:cNvPr id="25" name="PlaceHolder 11">
            <a:extLst>
              <a:ext uri="{FF2B5EF4-FFF2-40B4-BE49-F238E27FC236}">
                <a16:creationId xmlns:a16="http://schemas.microsoft.com/office/drawing/2014/main" id="{BAA2642F-C608-2EA0-EC4B-A38719B2E6FF}"/>
              </a:ext>
            </a:extLst>
          </p:cNvPr>
          <p:cNvSpPr txBox="1">
            <a:spLocks/>
          </p:cNvSpPr>
          <p:nvPr/>
        </p:nvSpPr>
        <p:spPr>
          <a:xfrm>
            <a:off x="22482043" y="13617694"/>
            <a:ext cx="10048320" cy="845640"/>
          </a:xfrm>
          <a:prstGeom prst="rect">
            <a:avLst/>
          </a:prstGeom>
          <a:noFill/>
          <a:ln w="0">
            <a:noFill/>
          </a:ln>
        </p:spPr>
        <p:txBody>
          <a:bodyPr lIns="228600" tIns="228600" rIns="228600" bIns="2286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388760" rtl="0" eaLnBrk="1" fontAlgn="auto" latinLnBrk="0" hangingPunct="1">
              <a:lnSpc>
                <a:spcPct val="100000"/>
              </a:lnSpc>
              <a:spcBef>
                <a:spcPts val="499"/>
              </a:spcBef>
              <a:spcAft>
                <a:spcPts val="0"/>
              </a:spcAft>
              <a:buClrTx/>
              <a:buSzTx/>
              <a:buFontTx/>
              <a:buNone/>
              <a:tabLst>
                <a:tab pos="0" algn="l"/>
              </a:tabLst>
              <a:defRPr/>
            </a:pPr>
            <a:r>
              <a:rPr kumimoji="0" lang="en-US" sz="2500" b="0" i="1" u="sng" strike="noStrike" kern="1200" cap="none" spc="-1" normalizeH="0" baseline="0" noProof="0" dirty="0">
                <a:ln>
                  <a:noFill/>
                </a:ln>
                <a:solidFill>
                  <a:srgbClr val="981088"/>
                </a:solidFill>
                <a:effectLst/>
                <a:uLnTx/>
                <a:uFillTx/>
                <a:latin typeface="Arial"/>
              </a:rPr>
              <a:t>Feature Selection</a:t>
            </a:r>
            <a:endParaRPr kumimoji="0" lang="es-MX" sz="2500" b="0" i="0" u="none" strike="noStrike" kern="1200" cap="none" spc="-1" normalizeH="0" baseline="0" noProof="0" dirty="0">
              <a:ln>
                <a:noFill/>
              </a:ln>
              <a:solidFill>
                <a:srgbClr val="981088"/>
              </a:solidFill>
              <a:effectLst/>
              <a:uLnTx/>
              <a:uFillTx/>
              <a:latin typeface="Arial"/>
            </a:endParaRPr>
          </a:p>
        </p:txBody>
      </p:sp>
      <p:pic>
        <p:nvPicPr>
          <p:cNvPr id="27" name="Imagen 26">
            <a:extLst>
              <a:ext uri="{FF2B5EF4-FFF2-40B4-BE49-F238E27FC236}">
                <a16:creationId xmlns:a16="http://schemas.microsoft.com/office/drawing/2014/main" id="{91571844-817B-CCC5-E60C-0252E925049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348348" y="16839535"/>
            <a:ext cx="8224329" cy="5515771"/>
          </a:xfrm>
          <a:prstGeom prst="rect">
            <a:avLst/>
          </a:prstGeom>
        </p:spPr>
      </p:pic>
      <p:sp>
        <p:nvSpPr>
          <p:cNvPr id="31" name="PlaceHolder 11">
            <a:extLst>
              <a:ext uri="{FF2B5EF4-FFF2-40B4-BE49-F238E27FC236}">
                <a16:creationId xmlns:a16="http://schemas.microsoft.com/office/drawing/2014/main" id="{48731C07-8618-DBC5-2FBC-359DF6768C38}"/>
              </a:ext>
            </a:extLst>
          </p:cNvPr>
          <p:cNvSpPr txBox="1">
            <a:spLocks/>
          </p:cNvSpPr>
          <p:nvPr/>
        </p:nvSpPr>
        <p:spPr>
          <a:xfrm>
            <a:off x="33522200" y="5637992"/>
            <a:ext cx="10048320" cy="845640"/>
          </a:xfrm>
          <a:prstGeom prst="rect">
            <a:avLst/>
          </a:prstGeom>
          <a:noFill/>
          <a:ln w="0">
            <a:noFill/>
          </a:ln>
        </p:spPr>
        <p:txBody>
          <a:bodyPr lIns="228600" tIns="228600" rIns="228600" bIns="2286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388760" rtl="0" eaLnBrk="1" fontAlgn="auto" latinLnBrk="0" hangingPunct="1">
              <a:lnSpc>
                <a:spcPct val="100000"/>
              </a:lnSpc>
              <a:spcBef>
                <a:spcPts val="499"/>
              </a:spcBef>
              <a:spcAft>
                <a:spcPts val="0"/>
              </a:spcAft>
              <a:buClrTx/>
              <a:buSzTx/>
              <a:buFontTx/>
              <a:buNone/>
              <a:tabLst>
                <a:tab pos="0" algn="l"/>
              </a:tabLst>
              <a:defRPr/>
            </a:pPr>
            <a:r>
              <a:rPr kumimoji="0" lang="en-US" sz="2400" b="0" i="1" u="sng" strike="noStrike" kern="1200" cap="none" spc="-1" normalizeH="0" baseline="0" noProof="0" dirty="0">
                <a:ln>
                  <a:noFill/>
                </a:ln>
                <a:solidFill>
                  <a:srgbClr val="981088"/>
                </a:solidFill>
                <a:effectLst/>
                <a:uLnTx/>
                <a:uFillTx/>
                <a:latin typeface="Arial"/>
              </a:rPr>
              <a:t>Additional Cross-Validation</a:t>
            </a:r>
            <a:endParaRPr kumimoji="0" lang="es-MX" sz="2400" b="0" i="0" u="none" strike="noStrike" kern="1200" cap="none" spc="-1" normalizeH="0" baseline="0" noProof="0" dirty="0">
              <a:ln>
                <a:noFill/>
              </a:ln>
              <a:solidFill>
                <a:srgbClr val="981088"/>
              </a:solidFill>
              <a:effectLst/>
              <a:uLnTx/>
              <a:uFillTx/>
              <a:latin typeface="Arial"/>
            </a:endParaRPr>
          </a:p>
        </p:txBody>
      </p:sp>
      <p:sp>
        <p:nvSpPr>
          <p:cNvPr id="32" name="Content Placeholder 2">
            <a:extLst>
              <a:ext uri="{FF2B5EF4-FFF2-40B4-BE49-F238E27FC236}">
                <a16:creationId xmlns:a16="http://schemas.microsoft.com/office/drawing/2014/main" id="{ADD9B534-FEAF-EA40-F185-FC0E985F328D}"/>
              </a:ext>
            </a:extLst>
          </p:cNvPr>
          <p:cNvSpPr/>
          <p:nvPr/>
        </p:nvSpPr>
        <p:spPr>
          <a:xfrm>
            <a:off x="33484683" y="6379772"/>
            <a:ext cx="9794880" cy="256995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0" marR="0" lvl="0" indent="0" algn="just" defTabSz="4388760" rtl="0" eaLnBrk="1" fontAlgn="auto" latinLnBrk="0" hangingPunct="1">
              <a:lnSpc>
                <a:spcPct val="100000"/>
              </a:lnSpc>
              <a:spcBef>
                <a:spcPts val="499"/>
              </a:spcBef>
              <a:spcAft>
                <a:spcPts val="0"/>
              </a:spcAft>
              <a:buClrTx/>
              <a:buSzTx/>
              <a:buFontTx/>
              <a:buNone/>
              <a:tabLst>
                <a:tab pos="0" algn="l"/>
              </a:tabLst>
              <a:defRPr/>
            </a:pPr>
            <a:r>
              <a:rPr kumimoji="0" lang="en-US" sz="2400" b="0" i="0" u="none" strike="noStrike" kern="1200" cap="none" spc="0" normalizeH="0" baseline="0" noProof="0" dirty="0">
                <a:ln>
                  <a:noFill/>
                </a:ln>
                <a:solidFill>
                  <a:srgbClr val="000000"/>
                </a:solidFill>
                <a:effectLst/>
                <a:uLnTx/>
                <a:uFillTx/>
                <a:latin typeface="Arial"/>
              </a:rPr>
              <a:t>An additional cross-validation confirmed KNN’s high consistency and stability across folds, reinforcing its reliability in wage gap prediction. The Decision Tree showed variability, highlighting some overfitting, while SVM remained moderately consistent but generally underperformed. This validation underscores KNN’s robustness for accurate wage gap analysis.</a:t>
            </a:r>
            <a:endParaRPr kumimoji="0" lang="es-MX" sz="2400" b="0" i="0" u="none" strike="noStrike" kern="1200" cap="none" spc="-1" normalizeH="0" baseline="0" noProof="0" dirty="0">
              <a:ln>
                <a:noFill/>
              </a:ln>
              <a:solidFill>
                <a:srgbClr val="FFFFFF"/>
              </a:solidFill>
              <a:effectLst/>
              <a:uLnTx/>
              <a:uFillTx/>
              <a:latin typeface="Arial"/>
            </a:endParaRPr>
          </a:p>
        </p:txBody>
      </p:sp>
      <p:sp>
        <p:nvSpPr>
          <p:cNvPr id="2" name="Rectangle 1">
            <a:extLst>
              <a:ext uri="{FF2B5EF4-FFF2-40B4-BE49-F238E27FC236}">
                <a16:creationId xmlns:a16="http://schemas.microsoft.com/office/drawing/2014/main" id="{873933C5-1CFF-CBAF-DA98-1901E3304271}"/>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ndParaRPr>
          </a:p>
        </p:txBody>
      </p:sp>
      <p:sp>
        <p:nvSpPr>
          <p:cNvPr id="57" name="PlaceHolder 1">
            <a:extLst>
              <a:ext uri="{FF2B5EF4-FFF2-40B4-BE49-F238E27FC236}">
                <a16:creationId xmlns:a16="http://schemas.microsoft.com/office/drawing/2014/main" id="{75E0A368-DF84-EC8B-931F-5E9639D5124C}"/>
              </a:ext>
            </a:extLst>
          </p:cNvPr>
          <p:cNvSpPr txBox="1">
            <a:spLocks/>
          </p:cNvSpPr>
          <p:nvPr/>
        </p:nvSpPr>
        <p:spPr>
          <a:xfrm>
            <a:off x="11691808" y="26144012"/>
            <a:ext cx="9540683" cy="4846191"/>
          </a:xfrm>
          <a:prstGeom prst="rect">
            <a:avLst/>
          </a:prstGeom>
          <a:noFill/>
          <a:ln w="0">
            <a:noFill/>
          </a:ln>
        </p:spPr>
        <p:txBody>
          <a:bodyPr lIns="228600" tIns="228600" rIns="228600" bIns="2286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0" normalizeH="0" baseline="0" noProof="0" dirty="0">
                <a:ln>
                  <a:noFill/>
                </a:ln>
                <a:solidFill>
                  <a:srgbClr val="2644A7"/>
                </a:solidFill>
                <a:effectLst/>
                <a:uLnTx/>
                <a:uFillTx/>
                <a:latin typeface="Arial"/>
              </a:rPr>
              <a:t>Data</a:t>
            </a:r>
            <a:endParaRPr kumimoji="0" lang="en-US" sz="2400" b="0" i="0" u="none" strike="noStrike" kern="1200" cap="none" spc="0" normalizeH="0" baseline="0" noProof="0" dirty="0">
              <a:ln>
                <a:noFill/>
              </a:ln>
              <a:solidFill>
                <a:srgbClr val="2644A7"/>
              </a:solidFill>
              <a:effectLst/>
              <a:uLnTx/>
              <a:uFillTx/>
              <a:latin typeface="Arial"/>
            </a:endParaRPr>
          </a:p>
          <a:p>
            <a:pPr marL="342900" marR="0" lvl="0" indent="-342900" algn="l" defTabSz="914400"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000000"/>
                </a:solidFill>
                <a:effectLst/>
                <a:uLnTx/>
                <a:uFillTx/>
                <a:latin typeface="Arial"/>
              </a:rPr>
              <a:t>Dataset</a:t>
            </a:r>
            <a:r>
              <a:rPr kumimoji="0" lang="en-US" sz="2400" b="0" i="0" u="none" strike="noStrike" kern="1200" cap="none" spc="0" normalizeH="0" baseline="0" noProof="0" dirty="0">
                <a:ln>
                  <a:noFill/>
                </a:ln>
                <a:solidFill>
                  <a:srgbClr val="000000"/>
                </a:solidFill>
                <a:effectLst/>
                <a:uLnTx/>
                <a:uFillTx/>
                <a:latin typeface="Arial"/>
              </a:rPr>
              <a:t>: 1776 samples with 27 variables from Eurostat, covering demographics, employment, and wages.</a:t>
            </a:r>
          </a:p>
          <a:p>
            <a:pPr marL="342900" marR="0" lvl="0" indent="-342900" algn="l" defTabSz="914400"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000000"/>
                </a:solidFill>
                <a:effectLst/>
                <a:uLnTx/>
                <a:uFillTx/>
                <a:latin typeface="Arial"/>
              </a:rPr>
              <a:t>Attributes</a:t>
            </a:r>
            <a:r>
              <a:rPr kumimoji="0" lang="en-US" sz="2400" b="0" i="0" u="none" strike="noStrike" kern="1200" cap="none" spc="0" normalizeH="0" baseline="0" noProof="0" dirty="0">
                <a:ln>
                  <a:noFill/>
                </a:ln>
                <a:solidFill>
                  <a:srgbClr val="000000"/>
                </a:solidFill>
                <a:effectLst/>
                <a:uLnTx/>
                <a:uFillTx/>
                <a:latin typeface="Arial"/>
              </a:rPr>
              <a:t>: Gender, age, employment status, region, wage info, and frequency.</a:t>
            </a:r>
          </a:p>
          <a:p>
            <a:pPr marL="342900" marR="0" lvl="0" indent="-342900" algn="l" defTabSz="914400"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000000"/>
                </a:solidFill>
                <a:effectLst/>
                <a:uLnTx/>
                <a:uFillTx/>
                <a:latin typeface="Arial"/>
              </a:rPr>
              <a:t>Descriptive Stats</a:t>
            </a:r>
            <a:r>
              <a:rPr kumimoji="0" lang="en-US" sz="2400" b="0" i="0" u="none" strike="noStrike" kern="1200" cap="none" spc="0" normalizeH="0" baseline="0" noProof="0" dirty="0">
                <a:ln>
                  <a:noFill/>
                </a:ln>
                <a:solidFill>
                  <a:srgbClr val="000000"/>
                </a:solidFill>
                <a:effectLst/>
                <a:uLnTx/>
                <a:uFillTx/>
                <a:latin typeface="Arial"/>
              </a:rPr>
              <a:t>: Average salaries show a wage gap; gender distribution is balanced.</a:t>
            </a:r>
          </a:p>
          <a:p>
            <a:pPr marL="342900" marR="0" lvl="0" indent="-342900" algn="l" defTabSz="914400"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000000"/>
                </a:solidFill>
                <a:effectLst/>
                <a:uLnTx/>
                <a:uFillTx/>
                <a:latin typeface="Arial"/>
              </a:rPr>
              <a:t>Visualization</a:t>
            </a:r>
            <a:r>
              <a:rPr kumimoji="0" lang="en-US" sz="2400" b="0" i="0" u="none" strike="noStrike" kern="1200" cap="none" spc="0" normalizeH="0" baseline="0" noProof="0" dirty="0">
                <a:ln>
                  <a:noFill/>
                </a:ln>
                <a:solidFill>
                  <a:srgbClr val="000000"/>
                </a:solidFill>
                <a:effectLst/>
                <a:uLnTx/>
                <a:uFillTx/>
                <a:latin typeface="Arial"/>
              </a:rPr>
              <a:t>: Charts and heatmaps reveal trends and outliers.</a:t>
            </a:r>
          </a:p>
          <a:p>
            <a:pPr marL="342900" marR="0" lvl="0" indent="-342900" algn="l" defTabSz="914400"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000000"/>
                </a:solidFill>
                <a:effectLst/>
                <a:uLnTx/>
                <a:uFillTx/>
                <a:latin typeface="Arial"/>
              </a:rPr>
              <a:t>Preparation</a:t>
            </a:r>
            <a:r>
              <a:rPr kumimoji="0" lang="en-US" sz="2400" b="0" i="0" u="none" strike="noStrike" kern="1200" cap="none" spc="0" normalizeH="0" baseline="0" noProof="0" dirty="0">
                <a:ln>
                  <a:noFill/>
                </a:ln>
                <a:solidFill>
                  <a:srgbClr val="000000"/>
                </a:solidFill>
                <a:effectLst/>
                <a:uLnTx/>
                <a:uFillTx/>
                <a:latin typeface="Arial"/>
              </a:rPr>
              <a:t>: Imputed missing values, encoded categories, and scaled features.</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0" normalizeH="0" baseline="0" noProof="0" dirty="0">
                <a:ln>
                  <a:noFill/>
                </a:ln>
                <a:solidFill>
                  <a:srgbClr val="2644A7"/>
                </a:solidFill>
                <a:effectLst/>
                <a:uLnTx/>
                <a:uFillTx/>
                <a:latin typeface="Arial"/>
              </a:rPr>
              <a:t>Models</a:t>
            </a:r>
            <a:endParaRPr kumimoji="0" lang="en-US" sz="2400" b="0" i="0" u="none" strike="noStrike" kern="1200" cap="none" spc="0" normalizeH="0" baseline="0" noProof="0" dirty="0">
              <a:ln>
                <a:noFill/>
              </a:ln>
              <a:solidFill>
                <a:srgbClr val="2644A7"/>
              </a:solidFill>
              <a:effectLst/>
              <a:uLnTx/>
              <a:uFillTx/>
              <a:latin typeface="Arial"/>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rPr>
              <a:t>Trained and evaluated KNN, CART, and SVC to identify top performers for wage gap predictions.</a:t>
            </a:r>
          </a:p>
        </p:txBody>
      </p:sp>
      <p:sp>
        <p:nvSpPr>
          <p:cNvPr id="58" name="PlaceHolder 2">
            <a:extLst>
              <a:ext uri="{FF2B5EF4-FFF2-40B4-BE49-F238E27FC236}">
                <a16:creationId xmlns:a16="http://schemas.microsoft.com/office/drawing/2014/main" id="{3A884F89-CC55-4A6A-ADB5-B4DC5E368BB1}"/>
              </a:ext>
            </a:extLst>
          </p:cNvPr>
          <p:cNvSpPr txBox="1">
            <a:spLocks/>
          </p:cNvSpPr>
          <p:nvPr/>
        </p:nvSpPr>
        <p:spPr>
          <a:xfrm>
            <a:off x="11253443" y="25504373"/>
            <a:ext cx="10048320" cy="753480"/>
          </a:xfrm>
          <a:prstGeom prst="rect">
            <a:avLst/>
          </a:prstGeom>
          <a:noFill/>
          <a:ln w="0">
            <a:noFill/>
          </a:ln>
        </p:spPr>
        <p:txBody>
          <a:bodyPr lIns="91440" tIns="91440" rIns="91440" bIns="9144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4388760" rtl="0" eaLnBrk="1" fontAlgn="auto" latinLnBrk="0" hangingPunct="1">
              <a:lnSpc>
                <a:spcPct val="100000"/>
              </a:lnSpc>
              <a:spcBef>
                <a:spcPts val="740"/>
              </a:spcBef>
              <a:spcAft>
                <a:spcPts val="0"/>
              </a:spcAft>
              <a:buClrTx/>
              <a:buSzTx/>
              <a:buFontTx/>
              <a:buNone/>
              <a:tabLst>
                <a:tab pos="0" algn="l"/>
              </a:tabLst>
              <a:defRPr/>
            </a:pPr>
            <a:r>
              <a:rPr kumimoji="0" lang="en-US" sz="3200" b="1" i="0" u="sng" strike="noStrike" kern="1200" cap="none" spc="-1" normalizeH="0" baseline="0" noProof="0" dirty="0">
                <a:ln>
                  <a:noFill/>
                </a:ln>
                <a:solidFill>
                  <a:srgbClr val="EEDDFF">
                    <a:lumMod val="25000"/>
                  </a:srgbClr>
                </a:solidFill>
                <a:effectLst/>
                <a:uLnTx/>
                <a:uFillTx/>
                <a:latin typeface="Arial"/>
              </a:rPr>
              <a:t>WHAT HAS BEEN ACCOMPLISHED SO FAR</a:t>
            </a:r>
            <a:endParaRPr kumimoji="0" lang="es-MX" sz="3200" b="0" i="0" u="none" strike="noStrike" kern="1200" cap="none" spc="-1" normalizeH="0" baseline="0" noProof="0" dirty="0">
              <a:ln>
                <a:noFill/>
              </a:ln>
              <a:solidFill>
                <a:srgbClr val="EEDDFF">
                  <a:lumMod val="25000"/>
                </a:srgbClr>
              </a:solidFill>
              <a:effectLst/>
              <a:uLnTx/>
              <a:uFillTx/>
              <a:latin typeface="Arial"/>
            </a:endParaRPr>
          </a:p>
        </p:txBody>
      </p:sp>
      <p:sp>
        <p:nvSpPr>
          <p:cNvPr id="61" name="PlaceHolder 6">
            <a:extLst>
              <a:ext uri="{FF2B5EF4-FFF2-40B4-BE49-F238E27FC236}">
                <a16:creationId xmlns:a16="http://schemas.microsoft.com/office/drawing/2014/main" id="{F4451713-FA89-EA2F-F527-F36ADF84D6CD}"/>
              </a:ext>
            </a:extLst>
          </p:cNvPr>
          <p:cNvSpPr txBox="1">
            <a:spLocks/>
          </p:cNvSpPr>
          <p:nvPr/>
        </p:nvSpPr>
        <p:spPr>
          <a:xfrm>
            <a:off x="11244083" y="9423155"/>
            <a:ext cx="10057680" cy="753480"/>
          </a:xfrm>
          <a:prstGeom prst="rect">
            <a:avLst/>
          </a:prstGeom>
          <a:noFill/>
          <a:ln w="0">
            <a:noFill/>
          </a:ln>
        </p:spPr>
        <p:txBody>
          <a:bodyPr lIns="91440" tIns="91440" rIns="91440" bIns="9144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4388760" rtl="0" eaLnBrk="1" fontAlgn="auto" latinLnBrk="0" hangingPunct="1">
              <a:lnSpc>
                <a:spcPct val="100000"/>
              </a:lnSpc>
              <a:spcBef>
                <a:spcPts val="740"/>
              </a:spcBef>
              <a:spcAft>
                <a:spcPts val="0"/>
              </a:spcAft>
              <a:buClrTx/>
              <a:buSzTx/>
              <a:buFontTx/>
              <a:buNone/>
              <a:tabLst>
                <a:tab pos="0" algn="l"/>
              </a:tabLst>
              <a:defRPr/>
            </a:pPr>
            <a:r>
              <a:rPr kumimoji="0" lang="en-US" sz="3200" b="1" i="0" u="sng" strike="noStrike" kern="1200" cap="none" spc="-1" normalizeH="0" baseline="0" noProof="0" dirty="0">
                <a:ln>
                  <a:noFill/>
                </a:ln>
                <a:solidFill>
                  <a:srgbClr val="EEDDFF">
                    <a:lumMod val="25000"/>
                  </a:srgbClr>
                </a:solidFill>
                <a:effectLst/>
                <a:uLnTx/>
                <a:uFillTx/>
                <a:latin typeface="Arial"/>
              </a:rPr>
              <a:t>RESULTS AND ANALYSIS</a:t>
            </a:r>
            <a:endParaRPr kumimoji="0" lang="es-MX" sz="3200" b="0" i="0" u="none" strike="noStrike" kern="1200" cap="none" spc="-1" normalizeH="0" baseline="0" noProof="0" dirty="0">
              <a:ln>
                <a:noFill/>
              </a:ln>
              <a:solidFill>
                <a:srgbClr val="EEDDFF">
                  <a:lumMod val="25000"/>
                </a:srgbClr>
              </a:solidFill>
              <a:effectLst/>
              <a:uLnTx/>
              <a:uFillTx/>
              <a:latin typeface="Arial"/>
            </a:endParaRPr>
          </a:p>
        </p:txBody>
      </p:sp>
      <p:sp>
        <p:nvSpPr>
          <p:cNvPr id="62" name="PlaceHolder 15">
            <a:extLst>
              <a:ext uri="{FF2B5EF4-FFF2-40B4-BE49-F238E27FC236}">
                <a16:creationId xmlns:a16="http://schemas.microsoft.com/office/drawing/2014/main" id="{8A0481BB-45C4-505D-8B92-F2D8A61C75D2}"/>
              </a:ext>
            </a:extLst>
          </p:cNvPr>
          <p:cNvSpPr txBox="1">
            <a:spLocks/>
          </p:cNvSpPr>
          <p:nvPr/>
        </p:nvSpPr>
        <p:spPr>
          <a:xfrm>
            <a:off x="11519100" y="10770394"/>
            <a:ext cx="10051200" cy="3334103"/>
          </a:xfrm>
          <a:prstGeom prst="rect">
            <a:avLst/>
          </a:prstGeom>
          <a:noFill/>
          <a:ln w="0">
            <a:noFill/>
          </a:ln>
        </p:spPr>
        <p:txBody>
          <a:bodyPr lIns="228600" tIns="228600" rIns="228600" bIns="2286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just" defTabSz="4388760" rtl="0" eaLnBrk="1" fontAlgn="auto" latinLnBrk="0" hangingPunct="1">
              <a:lnSpc>
                <a:spcPct val="100000"/>
              </a:lnSpc>
              <a:spcBef>
                <a:spcPts val="499"/>
              </a:spcBef>
              <a:spcAft>
                <a:spcPts val="0"/>
              </a:spcAft>
              <a:buClrTx/>
              <a:buSzTx/>
              <a:buFontTx/>
              <a:buNone/>
              <a:tabLst>
                <a:tab pos="0" algn="l"/>
              </a:tabLst>
              <a:defRPr/>
            </a:pPr>
            <a:r>
              <a:rPr kumimoji="0" lang="en-US" sz="2400" b="0" i="0" u="none" strike="noStrike" kern="1200" cap="none" spc="0" normalizeH="0" baseline="0" noProof="0" dirty="0">
                <a:ln>
                  <a:noFill/>
                </a:ln>
                <a:solidFill>
                  <a:srgbClr val="000000"/>
                </a:solidFill>
                <a:effectLst/>
                <a:uLnTx/>
                <a:uFillTx/>
                <a:latin typeface="Arial"/>
              </a:rPr>
              <a:t>The dataset comprises a balanced distribution of categorical variables like gender (50% male, 50% female) and employment indicators. Numerical data reveals a in recent years. This stability in mean and median salaries supports more </a:t>
            </a:r>
            <a:r>
              <a:rPr kumimoji="0" lang="en-US" sz="2400" b="0" i="0" u="none" strike="noStrike" kern="1200" cap="none" spc="0" normalizeH="0" baseline="0" noProof="0" dirty="0" err="1">
                <a:ln>
                  <a:noFill/>
                </a:ln>
                <a:solidFill>
                  <a:srgbClr val="000000"/>
                </a:solidFill>
                <a:effectLst/>
                <a:uLnTx/>
                <a:uFillTx/>
                <a:latin typeface="Arial"/>
              </a:rPr>
              <a:t>relable</a:t>
            </a:r>
            <a:r>
              <a:rPr kumimoji="0" lang="en-US" sz="2400" b="0" i="0" u="none" strike="noStrike" kern="1200" cap="none" spc="0" normalizeH="0" baseline="0" noProof="0" dirty="0">
                <a:ln>
                  <a:noFill/>
                </a:ln>
                <a:solidFill>
                  <a:srgbClr val="000000"/>
                </a:solidFill>
                <a:effectLst/>
                <a:uLnTx/>
                <a:uFillTx/>
                <a:latin typeface="Arial"/>
              </a:rPr>
              <a:t> comparisons post-2009. Charts displaying categorical distributions and mean salary trends over time highlight these insights.</a:t>
            </a:r>
            <a:endParaRPr kumimoji="0" lang="es-MX" sz="2400" b="0" i="0" u="none" strike="noStrike" kern="1200" cap="none" spc="-1" normalizeH="0" baseline="0" noProof="0" dirty="0">
              <a:ln>
                <a:noFill/>
              </a:ln>
              <a:solidFill>
                <a:srgbClr val="FFFFFF"/>
              </a:solidFill>
              <a:effectLst/>
              <a:uLnTx/>
              <a:uFillTx/>
              <a:latin typeface="Arial"/>
            </a:endParaRPr>
          </a:p>
        </p:txBody>
      </p:sp>
      <p:sp>
        <p:nvSpPr>
          <p:cNvPr id="63" name="PlaceHolder 11">
            <a:extLst>
              <a:ext uri="{FF2B5EF4-FFF2-40B4-BE49-F238E27FC236}">
                <a16:creationId xmlns:a16="http://schemas.microsoft.com/office/drawing/2014/main" id="{1766516F-F466-E9DF-2498-39084C90B940}"/>
              </a:ext>
            </a:extLst>
          </p:cNvPr>
          <p:cNvSpPr txBox="1">
            <a:spLocks/>
          </p:cNvSpPr>
          <p:nvPr/>
        </p:nvSpPr>
        <p:spPr>
          <a:xfrm>
            <a:off x="11513080" y="10204084"/>
            <a:ext cx="10048320" cy="845640"/>
          </a:xfrm>
          <a:prstGeom prst="rect">
            <a:avLst/>
          </a:prstGeom>
          <a:noFill/>
          <a:ln w="0">
            <a:noFill/>
          </a:ln>
        </p:spPr>
        <p:txBody>
          <a:bodyPr lIns="228600" tIns="228600" rIns="228600" bIns="2286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388760" rtl="0" eaLnBrk="1" fontAlgn="auto" latinLnBrk="0" hangingPunct="1">
              <a:lnSpc>
                <a:spcPct val="100000"/>
              </a:lnSpc>
              <a:spcBef>
                <a:spcPts val="499"/>
              </a:spcBef>
              <a:spcAft>
                <a:spcPts val="0"/>
              </a:spcAft>
              <a:buClrTx/>
              <a:buSzTx/>
              <a:buFontTx/>
              <a:buNone/>
              <a:tabLst>
                <a:tab pos="0" algn="l"/>
              </a:tabLst>
              <a:defRPr/>
            </a:pPr>
            <a:r>
              <a:rPr kumimoji="0" lang="en-US" sz="2500" b="0" i="1" u="sng" strike="noStrike" kern="1200" cap="none" spc="-1" normalizeH="0" baseline="0" noProof="0" dirty="0">
                <a:ln>
                  <a:noFill/>
                </a:ln>
                <a:solidFill>
                  <a:srgbClr val="981088"/>
                </a:solidFill>
                <a:effectLst/>
                <a:uLnTx/>
                <a:uFillTx/>
                <a:latin typeface="Arial"/>
              </a:rPr>
              <a:t>Exploratory Data Analysis (EDA)</a:t>
            </a:r>
            <a:endParaRPr kumimoji="0" lang="es-MX" sz="2500" b="0" i="0" u="none" strike="noStrike" kern="1200" cap="none" spc="-1" normalizeH="0" baseline="0" noProof="0" dirty="0">
              <a:ln>
                <a:noFill/>
              </a:ln>
              <a:solidFill>
                <a:srgbClr val="981088"/>
              </a:solidFill>
              <a:effectLst/>
              <a:uLnTx/>
              <a:uFillTx/>
              <a:latin typeface="Arial"/>
            </a:endParaRPr>
          </a:p>
        </p:txBody>
      </p:sp>
      <p:sp>
        <p:nvSpPr>
          <p:cNvPr id="64" name="PlaceHolder 15">
            <a:extLst>
              <a:ext uri="{FF2B5EF4-FFF2-40B4-BE49-F238E27FC236}">
                <a16:creationId xmlns:a16="http://schemas.microsoft.com/office/drawing/2014/main" id="{E2FCBF5D-9B49-D217-CA15-078D6F497878}"/>
              </a:ext>
            </a:extLst>
          </p:cNvPr>
          <p:cNvSpPr txBox="1">
            <a:spLocks/>
          </p:cNvSpPr>
          <p:nvPr/>
        </p:nvSpPr>
        <p:spPr>
          <a:xfrm>
            <a:off x="11457360" y="19527231"/>
            <a:ext cx="10051200" cy="2488463"/>
          </a:xfrm>
          <a:prstGeom prst="rect">
            <a:avLst/>
          </a:prstGeom>
          <a:noFill/>
          <a:ln w="0">
            <a:noFill/>
          </a:ln>
        </p:spPr>
        <p:txBody>
          <a:bodyPr lIns="228600" tIns="228600" rIns="228600" bIns="2286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just" defTabSz="4388760" rtl="0" eaLnBrk="1" fontAlgn="auto" latinLnBrk="0" hangingPunct="1">
              <a:lnSpc>
                <a:spcPct val="100000"/>
              </a:lnSpc>
              <a:spcBef>
                <a:spcPts val="499"/>
              </a:spcBef>
              <a:spcAft>
                <a:spcPts val="0"/>
              </a:spcAft>
              <a:buClrTx/>
              <a:buSzTx/>
              <a:buFontTx/>
              <a:buNone/>
              <a:tabLst>
                <a:tab pos="0" algn="l"/>
              </a:tabLst>
              <a:defRPr/>
            </a:pPr>
            <a:r>
              <a:rPr kumimoji="0" lang="en-US" sz="2400" b="0" i="0" u="none" strike="noStrike" kern="1200" cap="none" spc="0" normalizeH="0" baseline="0" noProof="0" dirty="0">
                <a:ln>
                  <a:noFill/>
                </a:ln>
                <a:solidFill>
                  <a:srgbClr val="000000"/>
                </a:solidFill>
                <a:effectLst/>
                <a:uLnTx/>
                <a:uFillTx/>
                <a:latin typeface="Arial"/>
              </a:rPr>
              <a:t>Outlier analysis shows substantial data variability from 2003 to 2004, but as data concentration improves from 2005, the number of outliers reduces. This trend indicates increased consistency in recent years. Boxplots of wage distributions over time reveal how variability has evolved, supporting more accurate wage comparisons in later periods.</a:t>
            </a:r>
            <a:endParaRPr kumimoji="0" lang="es-MX" sz="2400" b="0" i="0" u="none" strike="noStrike" kern="1200" cap="none" spc="-1" normalizeH="0" baseline="0" noProof="0" dirty="0">
              <a:ln>
                <a:noFill/>
              </a:ln>
              <a:solidFill>
                <a:srgbClr val="FFFFFF"/>
              </a:solidFill>
              <a:effectLst/>
              <a:uLnTx/>
              <a:uFillTx/>
              <a:latin typeface="Arial"/>
            </a:endParaRPr>
          </a:p>
        </p:txBody>
      </p:sp>
      <p:sp>
        <p:nvSpPr>
          <p:cNvPr id="65" name="PlaceHolder 11">
            <a:extLst>
              <a:ext uri="{FF2B5EF4-FFF2-40B4-BE49-F238E27FC236}">
                <a16:creationId xmlns:a16="http://schemas.microsoft.com/office/drawing/2014/main" id="{5959C3E3-E68C-CFE0-C933-4E1ABE7A987A}"/>
              </a:ext>
            </a:extLst>
          </p:cNvPr>
          <p:cNvSpPr txBox="1">
            <a:spLocks/>
          </p:cNvSpPr>
          <p:nvPr/>
        </p:nvSpPr>
        <p:spPr>
          <a:xfrm>
            <a:off x="11451340" y="18960921"/>
            <a:ext cx="10048320" cy="845640"/>
          </a:xfrm>
          <a:prstGeom prst="rect">
            <a:avLst/>
          </a:prstGeom>
          <a:noFill/>
          <a:ln w="0">
            <a:noFill/>
          </a:ln>
        </p:spPr>
        <p:txBody>
          <a:bodyPr lIns="228600" tIns="228600" rIns="228600" bIns="2286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388760" rtl="0" eaLnBrk="1" fontAlgn="auto" latinLnBrk="0" hangingPunct="1">
              <a:lnSpc>
                <a:spcPct val="100000"/>
              </a:lnSpc>
              <a:spcBef>
                <a:spcPts val="499"/>
              </a:spcBef>
              <a:spcAft>
                <a:spcPts val="0"/>
              </a:spcAft>
              <a:buClrTx/>
              <a:buSzTx/>
              <a:buFontTx/>
              <a:buNone/>
              <a:tabLst>
                <a:tab pos="0" algn="l"/>
              </a:tabLst>
              <a:defRPr/>
            </a:pPr>
            <a:r>
              <a:rPr kumimoji="0" lang="en-US" sz="2500" b="0" i="1" u="sng" strike="noStrike" kern="1200" cap="none" spc="-1" normalizeH="0" baseline="0" noProof="0" dirty="0">
                <a:ln>
                  <a:noFill/>
                </a:ln>
                <a:solidFill>
                  <a:srgbClr val="981088"/>
                </a:solidFill>
                <a:effectLst/>
                <a:uLnTx/>
                <a:uFillTx/>
                <a:latin typeface="Arial"/>
              </a:rPr>
              <a:t>Boxplots for Outliers</a:t>
            </a:r>
            <a:endParaRPr kumimoji="0" lang="es-MX" sz="2500" b="0" i="0" u="none" strike="noStrike" kern="1200" cap="none" spc="-1" normalizeH="0" baseline="0" noProof="0" dirty="0">
              <a:ln>
                <a:noFill/>
              </a:ln>
              <a:solidFill>
                <a:srgbClr val="981088"/>
              </a:solidFill>
              <a:effectLst/>
              <a:uLnTx/>
              <a:uFillTx/>
              <a:latin typeface="Arial"/>
            </a:endParaRPr>
          </a:p>
        </p:txBody>
      </p:sp>
      <p:sp>
        <p:nvSpPr>
          <p:cNvPr id="67" name="PlaceHolder 15">
            <a:extLst>
              <a:ext uri="{FF2B5EF4-FFF2-40B4-BE49-F238E27FC236}">
                <a16:creationId xmlns:a16="http://schemas.microsoft.com/office/drawing/2014/main" id="{891D9C2C-ABB2-4915-FE5C-652A1F8D1BA2}"/>
              </a:ext>
            </a:extLst>
          </p:cNvPr>
          <p:cNvSpPr txBox="1">
            <a:spLocks/>
          </p:cNvSpPr>
          <p:nvPr/>
        </p:nvSpPr>
        <p:spPr>
          <a:xfrm>
            <a:off x="416958" y="22467803"/>
            <a:ext cx="10083552" cy="1507527"/>
          </a:xfrm>
          <a:prstGeom prst="rect">
            <a:avLst/>
          </a:prstGeom>
          <a:noFill/>
          <a:ln w="0">
            <a:noFill/>
          </a:ln>
        </p:spPr>
        <p:txBody>
          <a:bodyPr lIns="228600" tIns="228600" rIns="228600" bIns="2286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just" defTabSz="4388760" rtl="0" eaLnBrk="1" fontAlgn="auto" latinLnBrk="0" hangingPunct="1">
              <a:lnSpc>
                <a:spcPct val="100000"/>
              </a:lnSpc>
              <a:spcBef>
                <a:spcPts val="499"/>
              </a:spcBef>
              <a:spcAft>
                <a:spcPts val="0"/>
              </a:spcAft>
              <a:buClrTx/>
              <a:buSzTx/>
              <a:buFontTx/>
              <a:buNone/>
              <a:tabLst>
                <a:tab pos="0" algn="l"/>
              </a:tabLst>
              <a:defRPr/>
            </a:pPr>
            <a:r>
              <a:rPr kumimoji="0" lang="en-US" sz="2400" b="0" i="0" u="none" strike="noStrike" kern="1200" cap="none" spc="0" normalizeH="0" baseline="0" noProof="0" dirty="0">
                <a:ln>
                  <a:noFill/>
                </a:ln>
                <a:solidFill>
                  <a:srgbClr val="000000"/>
                </a:solidFill>
                <a:effectLst/>
                <a:uLnTx/>
                <a:uFillTx/>
                <a:latin typeface="Arial Nova Light" panose="020B0304020202020204" pitchFamily="34" charset="0"/>
              </a:rPr>
              <a:t>The gender wage gap measures the difference in earnings between men and women across different countries and years. This gap is calculated using the average wages for each gender. </a:t>
            </a:r>
            <a:endParaRPr kumimoji="0" lang="es-MX" sz="2400" b="0" i="0" u="none" strike="noStrike" kern="1200" cap="none" spc="-1" normalizeH="0" baseline="0" noProof="0" dirty="0">
              <a:ln>
                <a:noFill/>
              </a:ln>
              <a:solidFill>
                <a:srgbClr val="FFFFFF"/>
              </a:solidFill>
              <a:effectLst/>
              <a:uLnTx/>
              <a:uFillTx/>
              <a:latin typeface="Arial Nova Light" panose="020B0304020202020204" pitchFamily="34" charset="0"/>
            </a:endParaRPr>
          </a:p>
        </p:txBody>
      </p:sp>
      <p:sp>
        <p:nvSpPr>
          <p:cNvPr id="76" name="PlaceHolder 15">
            <a:extLst>
              <a:ext uri="{FF2B5EF4-FFF2-40B4-BE49-F238E27FC236}">
                <a16:creationId xmlns:a16="http://schemas.microsoft.com/office/drawing/2014/main" id="{5B6967F0-7C8F-B989-52A7-6DFEC113341E}"/>
              </a:ext>
            </a:extLst>
          </p:cNvPr>
          <p:cNvSpPr txBox="1">
            <a:spLocks/>
          </p:cNvSpPr>
          <p:nvPr/>
        </p:nvSpPr>
        <p:spPr>
          <a:xfrm>
            <a:off x="22449820" y="23022885"/>
            <a:ext cx="10051200" cy="2720910"/>
          </a:xfrm>
          <a:prstGeom prst="rect">
            <a:avLst/>
          </a:prstGeom>
          <a:noFill/>
          <a:ln w="0">
            <a:noFill/>
          </a:ln>
        </p:spPr>
        <p:txBody>
          <a:bodyPr lIns="228600" tIns="228600" rIns="228600" bIns="2286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just" defTabSz="4388760" rtl="0" eaLnBrk="1" fontAlgn="auto" latinLnBrk="0" hangingPunct="1">
              <a:lnSpc>
                <a:spcPct val="100000"/>
              </a:lnSpc>
              <a:spcBef>
                <a:spcPts val="499"/>
              </a:spcBef>
              <a:spcAft>
                <a:spcPts val="0"/>
              </a:spcAft>
              <a:buClrTx/>
              <a:buSzTx/>
              <a:buFontTx/>
              <a:buNone/>
              <a:tabLst>
                <a:tab pos="0" algn="l"/>
              </a:tabLst>
              <a:defRPr/>
            </a:pPr>
            <a:r>
              <a:rPr kumimoji="0" lang="en-US" sz="2400" b="0" i="0" u="none" strike="noStrike" kern="1200" cap="none" spc="-1" normalizeH="0" baseline="0" noProof="0" dirty="0">
                <a:ln>
                  <a:noFill/>
                </a:ln>
                <a:solidFill>
                  <a:srgbClr val="000000"/>
                </a:solidFill>
                <a:effectLst/>
                <a:uLnTx/>
                <a:uFillTx/>
                <a:latin typeface="Arial"/>
              </a:rPr>
              <a:t>In predictive modeling, K-Nearest Neighbors (KNN) with k=5k = 5k=5 was the most successful, reaching an accuracy of 86.76% with well-balanced precision and recall. The Decision Tree model achieved an accuracy of 85.82% at a depth of 7 but showed some overfitting. These findings suggest KNN as a robust model for predicting wage gaps, with radar charts highlighting the comparative performance of each model.</a:t>
            </a:r>
            <a:endParaRPr kumimoji="0" lang="es-MX" sz="2400" b="0" i="0" u="none" strike="noStrike" kern="1200" cap="none" spc="-1" normalizeH="0" baseline="0" noProof="0" dirty="0">
              <a:ln>
                <a:noFill/>
              </a:ln>
              <a:solidFill>
                <a:srgbClr val="FFFFFF"/>
              </a:solidFill>
              <a:effectLst/>
              <a:uLnTx/>
              <a:uFillTx/>
              <a:latin typeface="Arial"/>
            </a:endParaRPr>
          </a:p>
        </p:txBody>
      </p:sp>
      <p:sp>
        <p:nvSpPr>
          <p:cNvPr id="77" name="PlaceHolder 11">
            <a:extLst>
              <a:ext uri="{FF2B5EF4-FFF2-40B4-BE49-F238E27FC236}">
                <a16:creationId xmlns:a16="http://schemas.microsoft.com/office/drawing/2014/main" id="{D316F26D-2A70-9A20-3C92-073C8B2BEF59}"/>
              </a:ext>
            </a:extLst>
          </p:cNvPr>
          <p:cNvSpPr txBox="1">
            <a:spLocks/>
          </p:cNvSpPr>
          <p:nvPr/>
        </p:nvSpPr>
        <p:spPr>
          <a:xfrm>
            <a:off x="22443800" y="22456574"/>
            <a:ext cx="10048320" cy="845640"/>
          </a:xfrm>
          <a:prstGeom prst="rect">
            <a:avLst/>
          </a:prstGeom>
          <a:noFill/>
          <a:ln w="0">
            <a:noFill/>
          </a:ln>
        </p:spPr>
        <p:txBody>
          <a:bodyPr lIns="228600" tIns="228600" rIns="228600" bIns="2286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388760" rtl="0" eaLnBrk="1" fontAlgn="auto" latinLnBrk="0" hangingPunct="1">
              <a:lnSpc>
                <a:spcPct val="100000"/>
              </a:lnSpc>
              <a:spcBef>
                <a:spcPts val="499"/>
              </a:spcBef>
              <a:spcAft>
                <a:spcPts val="0"/>
              </a:spcAft>
              <a:buClrTx/>
              <a:buSzTx/>
              <a:buFontTx/>
              <a:buNone/>
              <a:tabLst>
                <a:tab pos="0" algn="l"/>
              </a:tabLst>
              <a:defRPr/>
            </a:pPr>
            <a:r>
              <a:rPr kumimoji="0" lang="en-US" sz="2500" b="0" i="1" u="sng" strike="noStrike" kern="1200" cap="none" spc="-1" normalizeH="0" baseline="0" noProof="0" dirty="0">
                <a:ln>
                  <a:noFill/>
                </a:ln>
                <a:solidFill>
                  <a:srgbClr val="981088"/>
                </a:solidFill>
                <a:effectLst/>
                <a:uLnTx/>
                <a:uFillTx/>
                <a:latin typeface="Arial"/>
              </a:rPr>
              <a:t>Modeling and Evaluation</a:t>
            </a:r>
            <a:endParaRPr kumimoji="0" lang="es-MX" sz="2500" b="0" i="0" u="none" strike="noStrike" kern="1200" cap="none" spc="-1" normalizeH="0" baseline="0" noProof="0" dirty="0">
              <a:ln>
                <a:noFill/>
              </a:ln>
              <a:solidFill>
                <a:srgbClr val="981088"/>
              </a:solidFill>
              <a:effectLst/>
              <a:uLnTx/>
              <a:uFillTx/>
              <a:latin typeface="Arial"/>
            </a:endParaRPr>
          </a:p>
        </p:txBody>
      </p:sp>
      <p:sp>
        <p:nvSpPr>
          <p:cNvPr id="86" name="PlaceHolder 11">
            <a:extLst>
              <a:ext uri="{FF2B5EF4-FFF2-40B4-BE49-F238E27FC236}">
                <a16:creationId xmlns:a16="http://schemas.microsoft.com/office/drawing/2014/main" id="{67D0E2D3-4DDC-0564-4622-845468610B5C}"/>
              </a:ext>
            </a:extLst>
          </p:cNvPr>
          <p:cNvSpPr txBox="1">
            <a:spLocks/>
          </p:cNvSpPr>
          <p:nvPr/>
        </p:nvSpPr>
        <p:spPr>
          <a:xfrm>
            <a:off x="33548534" y="8587868"/>
            <a:ext cx="10048320" cy="845640"/>
          </a:xfrm>
          <a:prstGeom prst="rect">
            <a:avLst/>
          </a:prstGeom>
          <a:noFill/>
          <a:ln w="0">
            <a:noFill/>
          </a:ln>
        </p:spPr>
        <p:txBody>
          <a:bodyPr lIns="228600" tIns="228600" rIns="228600" bIns="2286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388760" rtl="0" eaLnBrk="1" fontAlgn="auto" latinLnBrk="0" hangingPunct="1">
              <a:lnSpc>
                <a:spcPct val="100000"/>
              </a:lnSpc>
              <a:spcBef>
                <a:spcPts val="499"/>
              </a:spcBef>
              <a:spcAft>
                <a:spcPts val="0"/>
              </a:spcAft>
              <a:buClrTx/>
              <a:buSzTx/>
              <a:buFontTx/>
              <a:buNone/>
              <a:tabLst>
                <a:tab pos="0" algn="l"/>
              </a:tabLst>
              <a:defRPr/>
            </a:pPr>
            <a:r>
              <a:rPr kumimoji="0" lang="en-US" sz="2400" b="0" i="1" u="sng" strike="noStrike" kern="1200" cap="none" spc="-1" normalizeH="0" baseline="0" noProof="0" dirty="0">
                <a:ln>
                  <a:noFill/>
                </a:ln>
                <a:solidFill>
                  <a:srgbClr val="981088"/>
                </a:solidFill>
                <a:effectLst/>
                <a:uLnTx/>
                <a:uFillTx/>
                <a:latin typeface="Arial"/>
              </a:rPr>
              <a:t>Model Performance Comparison</a:t>
            </a:r>
            <a:endParaRPr kumimoji="0" lang="es-MX" sz="2400" b="0" i="0" u="none" strike="noStrike" kern="1200" cap="none" spc="-1" normalizeH="0" baseline="0" noProof="0" dirty="0">
              <a:ln>
                <a:noFill/>
              </a:ln>
              <a:solidFill>
                <a:srgbClr val="981088"/>
              </a:solidFill>
              <a:effectLst/>
              <a:uLnTx/>
              <a:uFillTx/>
              <a:latin typeface="Arial"/>
            </a:endParaRPr>
          </a:p>
        </p:txBody>
      </p:sp>
      <p:sp>
        <p:nvSpPr>
          <p:cNvPr id="87" name="Content Placeholder 2">
            <a:extLst>
              <a:ext uri="{FF2B5EF4-FFF2-40B4-BE49-F238E27FC236}">
                <a16:creationId xmlns:a16="http://schemas.microsoft.com/office/drawing/2014/main" id="{CFDE44BF-719D-0985-8590-62436401BEED}"/>
              </a:ext>
            </a:extLst>
          </p:cNvPr>
          <p:cNvSpPr/>
          <p:nvPr/>
        </p:nvSpPr>
        <p:spPr>
          <a:xfrm>
            <a:off x="33511017" y="9329648"/>
            <a:ext cx="9794880" cy="256995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0" marR="0" lvl="0" indent="0" algn="just" defTabSz="4388760" rtl="0" eaLnBrk="1" fontAlgn="auto" latinLnBrk="0" hangingPunct="1">
              <a:lnSpc>
                <a:spcPct val="100000"/>
              </a:lnSpc>
              <a:spcBef>
                <a:spcPts val="499"/>
              </a:spcBef>
              <a:spcAft>
                <a:spcPts val="0"/>
              </a:spcAft>
              <a:buClrTx/>
              <a:buSzTx/>
              <a:buFontTx/>
              <a:buNone/>
              <a:tabLst>
                <a:tab pos="0" algn="l"/>
              </a:tabLst>
              <a:defRPr/>
            </a:pPr>
            <a:r>
              <a:rPr kumimoji="0" lang="en-US" sz="2400" b="0" i="0" u="none" strike="noStrike" kern="1200" cap="none" spc="0" normalizeH="0" baseline="0" noProof="0" dirty="0">
                <a:ln>
                  <a:noFill/>
                </a:ln>
                <a:solidFill>
                  <a:srgbClr val="000000"/>
                </a:solidFill>
                <a:effectLst/>
                <a:uLnTx/>
                <a:uFillTx/>
                <a:latin typeface="Arial"/>
              </a:rPr>
              <a:t>In comparing model performance, the K-Nearest Neighbors (KNN) model proved the most effective for predicting wage gaps, achieving an accuracy of 86.76% with balanced precision and recall, indicating strong generalizability and minimal overfitting. The Decision Tree model stability and struggled particularly in handling complex patterns in wage data. Overall, KNN demonstrated the best balance between accuracy and consistency across wage gap categories, making it the most suitable model for addressing the complexities of wage disparity analysis.</a:t>
            </a:r>
            <a:endParaRPr kumimoji="0" lang="es-MX" sz="2400" b="0" i="0" u="none" strike="noStrike" kern="1200" cap="none" spc="-1" normalizeH="0" baseline="0" noProof="0" dirty="0">
              <a:ln>
                <a:noFill/>
              </a:ln>
              <a:solidFill>
                <a:srgbClr val="FFFFFF"/>
              </a:solidFill>
              <a:effectLst/>
              <a:uLnTx/>
              <a:uFillTx/>
              <a:latin typeface="Arial"/>
            </a:endParaRPr>
          </a:p>
        </p:txBody>
      </p:sp>
      <p:pic>
        <p:nvPicPr>
          <p:cNvPr id="5" name="Picture 4">
            <a:extLst>
              <a:ext uri="{FF2B5EF4-FFF2-40B4-BE49-F238E27FC236}">
                <a16:creationId xmlns:a16="http://schemas.microsoft.com/office/drawing/2014/main" id="{AAAF5C37-588C-A27D-0B8A-B624AAFB92A5}"/>
              </a:ext>
            </a:extLst>
          </p:cNvPr>
          <p:cNvPicPr>
            <a:picLocks noChangeAspect="1"/>
          </p:cNvPicPr>
          <p:nvPr/>
        </p:nvPicPr>
        <p:blipFill>
          <a:blip r:embed="rId5"/>
          <a:stretch>
            <a:fillRect/>
          </a:stretch>
        </p:blipFill>
        <p:spPr>
          <a:xfrm>
            <a:off x="1181246" y="32256785"/>
            <a:ext cx="3362794" cy="419158"/>
          </a:xfrm>
          <a:prstGeom prst="rect">
            <a:avLst/>
          </a:prstGeom>
        </p:spPr>
      </p:pic>
      <p:pic>
        <p:nvPicPr>
          <p:cNvPr id="30" name="Picture 29">
            <a:extLst>
              <a:ext uri="{FF2B5EF4-FFF2-40B4-BE49-F238E27FC236}">
                <a16:creationId xmlns:a16="http://schemas.microsoft.com/office/drawing/2014/main" id="{99CF96F6-DF2B-8927-5718-FCCB4F0F69AB}"/>
              </a:ext>
            </a:extLst>
          </p:cNvPr>
          <p:cNvPicPr/>
          <p:nvPr/>
        </p:nvPicPr>
        <p:blipFill rotWithShape="1">
          <a:blip r:embed="rId6"/>
          <a:srcRect r="14137"/>
          <a:stretch/>
        </p:blipFill>
        <p:spPr>
          <a:xfrm>
            <a:off x="33421410" y="13132378"/>
            <a:ext cx="4927595" cy="3685671"/>
          </a:xfrm>
          <a:prstGeom prst="rect">
            <a:avLst/>
          </a:prstGeom>
        </p:spPr>
      </p:pic>
      <p:pic>
        <p:nvPicPr>
          <p:cNvPr id="33" name="Picture 32">
            <a:extLst>
              <a:ext uri="{FF2B5EF4-FFF2-40B4-BE49-F238E27FC236}">
                <a16:creationId xmlns:a16="http://schemas.microsoft.com/office/drawing/2014/main" id="{CD3C519B-851B-5CC6-120A-C81928D70D5D}"/>
              </a:ext>
            </a:extLst>
          </p:cNvPr>
          <p:cNvPicPr/>
          <p:nvPr/>
        </p:nvPicPr>
        <p:blipFill>
          <a:blip r:embed="rId7"/>
          <a:stretch>
            <a:fillRect/>
          </a:stretch>
        </p:blipFill>
        <p:spPr>
          <a:xfrm>
            <a:off x="38734487" y="13170694"/>
            <a:ext cx="4274216" cy="3558957"/>
          </a:xfrm>
          <a:prstGeom prst="rect">
            <a:avLst/>
          </a:prstGeom>
        </p:spPr>
      </p:pic>
      <p:pic>
        <p:nvPicPr>
          <p:cNvPr id="34" name="Picture 33">
            <a:extLst>
              <a:ext uri="{FF2B5EF4-FFF2-40B4-BE49-F238E27FC236}">
                <a16:creationId xmlns:a16="http://schemas.microsoft.com/office/drawing/2014/main" id="{CF53C5D0-07FF-6D8D-1F3F-5E719C4A1698}"/>
              </a:ext>
            </a:extLst>
          </p:cNvPr>
          <p:cNvPicPr>
            <a:picLocks noChangeAspect="1"/>
          </p:cNvPicPr>
          <p:nvPr/>
        </p:nvPicPr>
        <p:blipFill>
          <a:blip r:embed="rId8"/>
          <a:stretch>
            <a:fillRect/>
          </a:stretch>
        </p:blipFill>
        <p:spPr>
          <a:xfrm>
            <a:off x="33591505" y="17053111"/>
            <a:ext cx="9460213" cy="3415055"/>
          </a:xfrm>
          <a:prstGeom prst="rect">
            <a:avLst/>
          </a:prstGeom>
        </p:spPr>
      </p:pic>
      <p:pic>
        <p:nvPicPr>
          <p:cNvPr id="35" name="Picture 34">
            <a:extLst>
              <a:ext uri="{FF2B5EF4-FFF2-40B4-BE49-F238E27FC236}">
                <a16:creationId xmlns:a16="http://schemas.microsoft.com/office/drawing/2014/main" id="{CE599A9C-C344-B080-8679-342BF292E934}"/>
              </a:ext>
            </a:extLst>
          </p:cNvPr>
          <p:cNvPicPr/>
          <p:nvPr/>
        </p:nvPicPr>
        <p:blipFill>
          <a:blip r:embed="rId9"/>
          <a:stretch>
            <a:fillRect/>
          </a:stretch>
        </p:blipFill>
        <p:spPr>
          <a:xfrm>
            <a:off x="22430485" y="6603168"/>
            <a:ext cx="9813037" cy="6529210"/>
          </a:xfrm>
          <a:prstGeom prst="rect">
            <a:avLst/>
          </a:prstGeom>
        </p:spPr>
      </p:pic>
      <p:grpSp>
        <p:nvGrpSpPr>
          <p:cNvPr id="38" name="Group 37">
            <a:extLst>
              <a:ext uri="{FF2B5EF4-FFF2-40B4-BE49-F238E27FC236}">
                <a16:creationId xmlns:a16="http://schemas.microsoft.com/office/drawing/2014/main" id="{1ACE9D84-A965-4F46-C75E-6CF268645DB4}"/>
              </a:ext>
            </a:extLst>
          </p:cNvPr>
          <p:cNvGrpSpPr/>
          <p:nvPr/>
        </p:nvGrpSpPr>
        <p:grpSpPr>
          <a:xfrm>
            <a:off x="1181246" y="24169357"/>
            <a:ext cx="8306283" cy="1507526"/>
            <a:chOff x="12349937" y="30127074"/>
            <a:chExt cx="8306283" cy="1507526"/>
          </a:xfrm>
        </p:grpSpPr>
        <p:sp>
          <p:nvSpPr>
            <p:cNvPr id="39" name="PlaceHolder 4">
              <a:extLst>
                <a:ext uri="{FF2B5EF4-FFF2-40B4-BE49-F238E27FC236}">
                  <a16:creationId xmlns:a16="http://schemas.microsoft.com/office/drawing/2014/main" id="{293E9B89-639E-4120-346D-67B3F53ED108}"/>
                </a:ext>
              </a:extLst>
            </p:cNvPr>
            <p:cNvSpPr txBox="1">
              <a:spLocks/>
            </p:cNvSpPr>
            <p:nvPr/>
          </p:nvSpPr>
          <p:spPr>
            <a:xfrm>
              <a:off x="12349937" y="30496780"/>
              <a:ext cx="2548820" cy="891840"/>
            </a:xfrm>
            <a:prstGeom prst="rect">
              <a:avLst/>
            </a:prstGeom>
            <a:noFill/>
            <a:ln w="0">
              <a:noFill/>
            </a:ln>
          </p:spPr>
          <p:txBody>
            <a:bodyPr lIns="228600" tIns="228600" rIns="228600" bIns="2286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4388760">
                <a:lnSpc>
                  <a:spcPct val="100000"/>
                </a:lnSpc>
                <a:spcBef>
                  <a:spcPts val="479"/>
                </a:spcBef>
                <a:tabLst>
                  <a:tab pos="0" algn="l"/>
                </a:tabLst>
              </a:pPr>
              <a:r>
                <a:rPr lang="en-US" sz="2400" b="1" spc="-1" dirty="0">
                  <a:solidFill>
                    <a:schemeClr val="dk1"/>
                  </a:solidFill>
                </a:rPr>
                <a:t>Key Formula:</a:t>
              </a:r>
              <a:endParaRPr lang="es-MX" sz="2400" b="1" spc="-1" dirty="0">
                <a:solidFill>
                  <a:srgbClr val="FFFFFF"/>
                </a:solidFill>
                <a:latin typeface="Arial"/>
              </a:endParaRP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1EFB956F-DC00-B31B-33EF-4DA3DC1D74D8}"/>
                    </a:ext>
                  </a:extLst>
                </p:cNvPr>
                <p:cNvSpPr txBox="1"/>
                <p:nvPr/>
              </p:nvSpPr>
              <p:spPr>
                <a:xfrm>
                  <a:off x="14385971" y="30519155"/>
                  <a:ext cx="6213406" cy="8470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BR" sz="2400" i="1">
                            <a:latin typeface="Cambria Math" panose="02040503050406030204" pitchFamily="18" charset="0"/>
                          </a:rPr>
                          <m:t>𝑊𝑎𝑔𝑒</m:t>
                        </m:r>
                        <m:r>
                          <a:rPr lang="pt-BR" sz="2400" i="1">
                            <a:latin typeface="Cambria Math" panose="02040503050406030204" pitchFamily="18" charset="0"/>
                          </a:rPr>
                          <m:t> </m:t>
                        </m:r>
                        <m:r>
                          <a:rPr lang="pt-BR" sz="2400" i="1">
                            <a:latin typeface="Cambria Math" panose="02040503050406030204" pitchFamily="18" charset="0"/>
                          </a:rPr>
                          <m:t>𝐺𝑎𝑝</m:t>
                        </m:r>
                        <m:r>
                          <a:rPr lang="pt-BR" sz="2400" i="1">
                            <a:latin typeface="Cambria Math" panose="02040503050406030204" pitchFamily="18" charset="0"/>
                          </a:rPr>
                          <m:t>=</m:t>
                        </m:r>
                        <m:f>
                          <m:fPr>
                            <m:ctrlPr>
                              <a:rPr lang="pt-BR" sz="2400" i="1" smtClean="0">
                                <a:latin typeface="Cambria Math" panose="02040503050406030204" pitchFamily="18" charset="0"/>
                              </a:rPr>
                            </m:ctrlPr>
                          </m:fPr>
                          <m:num>
                            <m:r>
                              <m:rPr>
                                <m:nor/>
                              </m:rPr>
                              <a:rPr lang="en-US" sz="2400" i="1">
                                <a:latin typeface="+mj-lt"/>
                              </a:rPr>
                              <m:t>Men</m:t>
                            </m:r>
                            <m:r>
                              <m:rPr>
                                <m:nor/>
                              </m:rPr>
                              <a:rPr lang="en-US" sz="2400" i="1">
                                <a:latin typeface="+mj-lt"/>
                              </a:rPr>
                              <m:t>’</m:t>
                            </m:r>
                            <m:r>
                              <m:rPr>
                                <m:nor/>
                              </m:rPr>
                              <a:rPr lang="en-US" sz="2400" i="1">
                                <a:latin typeface="+mj-lt"/>
                              </a:rPr>
                              <m:t>s</m:t>
                            </m:r>
                            <m:r>
                              <m:rPr>
                                <m:nor/>
                              </m:rPr>
                              <a:rPr lang="en-US" sz="2400" i="1">
                                <a:latin typeface="+mj-lt"/>
                              </a:rPr>
                              <m:t> </m:t>
                            </m:r>
                            <m:r>
                              <m:rPr>
                                <m:nor/>
                              </m:rPr>
                              <a:rPr lang="en-US" sz="2400" i="1">
                                <a:latin typeface="+mj-lt"/>
                              </a:rPr>
                              <m:t>Wage</m:t>
                            </m:r>
                            <m:r>
                              <m:rPr>
                                <m:nor/>
                              </m:rPr>
                              <a:rPr lang="en-US" sz="2400" i="1">
                                <a:latin typeface="+mj-lt"/>
                              </a:rPr>
                              <m:t>−</m:t>
                            </m:r>
                            <m:r>
                              <m:rPr>
                                <m:nor/>
                              </m:rPr>
                              <a:rPr lang="en-US" sz="2400" i="1">
                                <a:latin typeface="+mj-lt"/>
                              </a:rPr>
                              <m:t>Women</m:t>
                            </m:r>
                            <m:r>
                              <m:rPr>
                                <m:nor/>
                              </m:rPr>
                              <a:rPr lang="en-US" sz="2400" i="1">
                                <a:latin typeface="+mj-lt"/>
                              </a:rPr>
                              <m:t>’</m:t>
                            </m:r>
                            <m:r>
                              <m:rPr>
                                <m:nor/>
                              </m:rPr>
                              <a:rPr lang="en-US" sz="2400" i="1">
                                <a:latin typeface="+mj-lt"/>
                              </a:rPr>
                              <m:t>s</m:t>
                            </m:r>
                            <m:r>
                              <m:rPr>
                                <m:nor/>
                              </m:rPr>
                              <a:rPr lang="en-US" sz="2400" i="1">
                                <a:latin typeface="+mj-lt"/>
                              </a:rPr>
                              <m:t> </m:t>
                            </m:r>
                            <m:r>
                              <m:rPr>
                                <m:nor/>
                              </m:rPr>
                              <a:rPr lang="en-US" sz="2400" i="1">
                                <a:latin typeface="+mj-lt"/>
                              </a:rPr>
                              <m:t>Wage</m:t>
                            </m:r>
                          </m:num>
                          <m:den>
                            <m:r>
                              <m:rPr>
                                <m:nor/>
                              </m:rPr>
                              <a:rPr lang="en-US" sz="2400" i="1">
                                <a:latin typeface="+mj-lt"/>
                              </a:rPr>
                              <m:t>Men</m:t>
                            </m:r>
                            <m:r>
                              <m:rPr>
                                <m:nor/>
                              </m:rPr>
                              <a:rPr lang="en-US" sz="2400" i="1">
                                <a:latin typeface="+mj-lt"/>
                              </a:rPr>
                              <m:t>’</m:t>
                            </m:r>
                            <m:r>
                              <m:rPr>
                                <m:nor/>
                              </m:rPr>
                              <a:rPr lang="en-US" sz="2400" i="1">
                                <a:latin typeface="+mj-lt"/>
                              </a:rPr>
                              <m:t>s</m:t>
                            </m:r>
                            <m:r>
                              <m:rPr>
                                <m:nor/>
                              </m:rPr>
                              <a:rPr lang="en-US" sz="2400" i="1">
                                <a:latin typeface="+mj-lt"/>
                              </a:rPr>
                              <m:t> </m:t>
                            </m:r>
                            <m:r>
                              <m:rPr>
                                <m:nor/>
                              </m:rPr>
                              <a:rPr lang="en-US" sz="2400" i="1">
                                <a:latin typeface="+mj-lt"/>
                              </a:rPr>
                              <m:t>Wage</m:t>
                            </m:r>
                          </m:den>
                        </m:f>
                      </m:oMath>
                    </m:oMathPara>
                  </a14:m>
                  <a:endParaRPr lang="en-US" sz="2400" i="1" dirty="0">
                    <a:latin typeface="+mj-lt"/>
                  </a:endParaRPr>
                </a:p>
              </p:txBody>
            </p:sp>
          </mc:Choice>
          <mc:Fallback xmlns="">
            <p:sp>
              <p:nvSpPr>
                <p:cNvPr id="40" name="TextBox 39">
                  <a:extLst>
                    <a:ext uri="{FF2B5EF4-FFF2-40B4-BE49-F238E27FC236}">
                      <a16:creationId xmlns:a16="http://schemas.microsoft.com/office/drawing/2014/main" id="{1EFB956F-DC00-B31B-33EF-4DA3DC1D74D8}"/>
                    </a:ext>
                  </a:extLst>
                </p:cNvPr>
                <p:cNvSpPr txBox="1">
                  <a:spLocks noRot="1" noChangeAspect="1" noMove="1" noResize="1" noEditPoints="1" noAdjustHandles="1" noChangeArrowheads="1" noChangeShapeType="1" noTextEdit="1"/>
                </p:cNvSpPr>
                <p:nvPr/>
              </p:nvSpPr>
              <p:spPr>
                <a:xfrm>
                  <a:off x="14385971" y="30519155"/>
                  <a:ext cx="6213406" cy="847091"/>
                </a:xfrm>
                <a:prstGeom prst="rect">
                  <a:avLst/>
                </a:prstGeom>
                <a:blipFill>
                  <a:blip r:embed="rId10"/>
                  <a:stretch>
                    <a:fillRect/>
                  </a:stretch>
                </a:blipFill>
              </p:spPr>
              <p:txBody>
                <a:bodyPr/>
                <a:lstStyle/>
                <a:p>
                  <a:r>
                    <a:rPr lang="en-IE">
                      <a:noFill/>
                    </a:rPr>
                    <a:t> </a:t>
                  </a:r>
                </a:p>
              </p:txBody>
            </p:sp>
          </mc:Fallback>
        </mc:AlternateContent>
        <p:sp>
          <p:nvSpPr>
            <p:cNvPr id="41" name="Rectangle 40">
              <a:extLst>
                <a:ext uri="{FF2B5EF4-FFF2-40B4-BE49-F238E27FC236}">
                  <a16:creationId xmlns:a16="http://schemas.microsoft.com/office/drawing/2014/main" id="{81F19CF4-4388-6EF4-AB2F-825FAD6596CC}"/>
                </a:ext>
              </a:extLst>
            </p:cNvPr>
            <p:cNvSpPr/>
            <p:nvPr/>
          </p:nvSpPr>
          <p:spPr>
            <a:xfrm>
              <a:off x="12349937" y="30127074"/>
              <a:ext cx="8306283" cy="1507526"/>
            </a:xfrm>
            <a:prstGeom prst="rect">
              <a:avLst/>
            </a:prstGeom>
            <a:solidFill>
              <a:srgbClr val="BD6FBD">
                <a:alpha val="13000"/>
              </a:srgbClr>
            </a:solidFill>
            <a:ln w="57150">
              <a:solidFill>
                <a:srgbClr val="BD6FB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4" name="Table 36">
            <a:extLst>
              <a:ext uri="{FF2B5EF4-FFF2-40B4-BE49-F238E27FC236}">
                <a16:creationId xmlns:a16="http://schemas.microsoft.com/office/drawing/2014/main" id="{F6E0E89F-7ECC-0303-6B1F-A92B04A879AD}"/>
              </a:ext>
            </a:extLst>
          </p:cNvPr>
          <p:cNvGraphicFramePr/>
          <p:nvPr/>
        </p:nvGraphicFramePr>
        <p:xfrm>
          <a:off x="11601269" y="13595467"/>
          <a:ext cx="9741600" cy="4572000"/>
        </p:xfrm>
        <a:graphic>
          <a:graphicData uri="http://schemas.openxmlformats.org/drawingml/2006/table">
            <a:tbl>
              <a:tblPr>
                <a:tableStyleId>{7DF18680-E054-41AD-8BC1-D1AEF772440D}</a:tableStyleId>
              </a:tblPr>
              <a:tblGrid>
                <a:gridCol w="2468988">
                  <a:extLst>
                    <a:ext uri="{9D8B030D-6E8A-4147-A177-3AD203B41FA5}">
                      <a16:colId xmlns:a16="http://schemas.microsoft.com/office/drawing/2014/main" val="20000"/>
                    </a:ext>
                  </a:extLst>
                </a:gridCol>
                <a:gridCol w="2641092">
                  <a:extLst>
                    <a:ext uri="{9D8B030D-6E8A-4147-A177-3AD203B41FA5}">
                      <a16:colId xmlns:a16="http://schemas.microsoft.com/office/drawing/2014/main" val="184137675"/>
                    </a:ext>
                  </a:extLst>
                </a:gridCol>
                <a:gridCol w="2230405">
                  <a:extLst>
                    <a:ext uri="{9D8B030D-6E8A-4147-A177-3AD203B41FA5}">
                      <a16:colId xmlns:a16="http://schemas.microsoft.com/office/drawing/2014/main" val="20001"/>
                    </a:ext>
                  </a:extLst>
                </a:gridCol>
                <a:gridCol w="2401115">
                  <a:extLst>
                    <a:ext uri="{9D8B030D-6E8A-4147-A177-3AD203B41FA5}">
                      <a16:colId xmlns:a16="http://schemas.microsoft.com/office/drawing/2014/main" val="20002"/>
                    </a:ext>
                  </a:extLst>
                </a:gridCol>
              </a:tblGrid>
              <a:tr h="614199">
                <a:tc>
                  <a:txBody>
                    <a:bodyPr/>
                    <a:lstStyle/>
                    <a:p>
                      <a:pPr algn="ctr"/>
                      <a:r>
                        <a:rPr lang="en-US" b="1" dirty="0">
                          <a:solidFill>
                            <a:schemeClr val="bg1"/>
                          </a:solidFill>
                        </a:rPr>
                        <a:t>EDA Component</a:t>
                      </a:r>
                    </a:p>
                  </a:txBody>
                  <a:tcPr anchor="ctr">
                    <a:solidFill>
                      <a:srgbClr val="BD6FBD"/>
                    </a:solidFill>
                  </a:tcPr>
                </a:tc>
                <a:tc>
                  <a:txBody>
                    <a:bodyPr/>
                    <a:lstStyle/>
                    <a:p>
                      <a:pPr algn="ctr"/>
                      <a:r>
                        <a:rPr lang="en-US" b="1" dirty="0">
                          <a:solidFill>
                            <a:schemeClr val="bg1"/>
                          </a:solidFill>
                        </a:rPr>
                        <a:t>Description</a:t>
                      </a:r>
                    </a:p>
                  </a:txBody>
                  <a:tcPr anchor="ctr">
                    <a:solidFill>
                      <a:srgbClr val="BD6FBD"/>
                    </a:solidFill>
                  </a:tcPr>
                </a:tc>
                <a:tc>
                  <a:txBody>
                    <a:bodyPr/>
                    <a:lstStyle/>
                    <a:p>
                      <a:pPr algn="ctr"/>
                      <a:r>
                        <a:rPr lang="en-US" b="1" dirty="0">
                          <a:solidFill>
                            <a:schemeClr val="bg1"/>
                          </a:solidFill>
                        </a:rPr>
                        <a:t>Key Insights</a:t>
                      </a:r>
                    </a:p>
                  </a:txBody>
                  <a:tcPr anchor="ctr">
                    <a:solidFill>
                      <a:srgbClr val="BD6FBD"/>
                    </a:solidFill>
                  </a:tcPr>
                </a:tc>
                <a:tc>
                  <a:txBody>
                    <a:bodyPr/>
                    <a:lstStyle/>
                    <a:p>
                      <a:pPr algn="ctr"/>
                      <a:r>
                        <a:rPr lang="en-US" b="1" dirty="0">
                          <a:solidFill>
                            <a:schemeClr val="bg1"/>
                          </a:solidFill>
                        </a:rPr>
                        <a:t>Suggested Visualization</a:t>
                      </a:r>
                    </a:p>
                  </a:txBody>
                  <a:tcPr anchor="ctr">
                    <a:solidFill>
                      <a:srgbClr val="BD6FBD"/>
                    </a:solidFill>
                  </a:tcPr>
                </a:tc>
                <a:extLst>
                  <a:ext uri="{0D108BD9-81ED-4DB2-BD59-A6C34878D82A}">
                    <a16:rowId xmlns:a16="http://schemas.microsoft.com/office/drawing/2014/main" val="10011"/>
                  </a:ext>
                </a:extLst>
              </a:tr>
              <a:tr h="877427">
                <a:tc>
                  <a:txBody>
                    <a:bodyPr/>
                    <a:lstStyle/>
                    <a:p>
                      <a:pPr algn="ctr"/>
                      <a:r>
                        <a:rPr lang="en-US" dirty="0"/>
                        <a:t>Categorical Variables</a:t>
                      </a:r>
                      <a:endParaRPr lang="en-US" b="0" i="0" dirty="0"/>
                    </a:p>
                  </a:txBody>
                  <a:tcPr anchor="ctr"/>
                </a:tc>
                <a:tc>
                  <a:txBody>
                    <a:bodyPr/>
                    <a:lstStyle/>
                    <a:p>
                      <a:pPr algn="ctr"/>
                      <a:r>
                        <a:rPr lang="en-US" dirty="0"/>
                        <a:t>Gender, Age, Employment Indicator, Geographic Areas</a:t>
                      </a:r>
                      <a:endParaRPr lang="en-US" b="0" i="0" dirty="0"/>
                    </a:p>
                  </a:txBody>
                  <a:tcPr anchor="ctr"/>
                </a:tc>
                <a:tc>
                  <a:txBody>
                    <a:bodyPr/>
                    <a:lstStyle/>
                    <a:p>
                      <a:pPr algn="ctr"/>
                      <a:r>
                        <a:rPr lang="en-US" dirty="0"/>
                        <a:t>Balanced distribution (e.g., gender 50/50)</a:t>
                      </a:r>
                      <a:endParaRPr lang="en-US" b="0" i="0" dirty="0"/>
                    </a:p>
                  </a:txBody>
                  <a:tcPr anchor="ctr"/>
                </a:tc>
                <a:tc>
                  <a:txBody>
                    <a:bodyPr/>
                    <a:lstStyle/>
                    <a:p>
                      <a:pPr algn="ctr"/>
                      <a:r>
                        <a:rPr lang="en-US" dirty="0"/>
                        <a:t>Bar Chart for each categorical variable</a:t>
                      </a:r>
                      <a:endParaRPr lang="en-US" b="0" i="0" dirty="0"/>
                    </a:p>
                  </a:txBody>
                  <a:tcPr anchor="ctr"/>
                </a:tc>
                <a:extLst>
                  <a:ext uri="{0D108BD9-81ED-4DB2-BD59-A6C34878D82A}">
                    <a16:rowId xmlns:a16="http://schemas.microsoft.com/office/drawing/2014/main" val="10012"/>
                  </a:ext>
                </a:extLst>
              </a:tr>
              <a:tr h="877427">
                <a:tc>
                  <a:txBody>
                    <a:bodyPr/>
                    <a:lstStyle/>
                    <a:p>
                      <a:pPr algn="ctr"/>
                      <a:r>
                        <a:rPr lang="en-US" dirty="0"/>
                        <a:t>Numerical Variables</a:t>
                      </a:r>
                      <a:endParaRPr lang="en-US" b="0" i="0" dirty="0"/>
                    </a:p>
                  </a:txBody>
                  <a:tcPr anchor="ctr"/>
                </a:tc>
                <a:tc>
                  <a:txBody>
                    <a:bodyPr/>
                    <a:lstStyle/>
                    <a:p>
                      <a:pPr algn="ctr"/>
                      <a:r>
                        <a:rPr lang="en-US" dirty="0"/>
                        <a:t>Wage values (Min, Max, Mean, Median, Mode)</a:t>
                      </a:r>
                      <a:endParaRPr lang="en-US" b="0" i="0" dirty="0"/>
                    </a:p>
                  </a:txBody>
                  <a:tcPr anchor="ctr"/>
                </a:tc>
                <a:tc>
                  <a:txBody>
                    <a:bodyPr/>
                    <a:lstStyle/>
                    <a:p>
                      <a:pPr algn="ctr"/>
                      <a:r>
                        <a:rPr lang="en-US" dirty="0"/>
                        <a:t>Increase in records and variability post-2009</a:t>
                      </a:r>
                      <a:endParaRPr lang="en-US" b="0" i="0" dirty="0"/>
                    </a:p>
                  </a:txBody>
                  <a:tcPr anchor="ctr"/>
                </a:tc>
                <a:tc>
                  <a:txBody>
                    <a:bodyPr/>
                    <a:lstStyle/>
                    <a:p>
                      <a:pPr algn="ctr"/>
                      <a:r>
                        <a:rPr lang="en-US"/>
                        <a:t>Line Chart for mean wage over years</a:t>
                      </a:r>
                      <a:endParaRPr lang="en-US" b="0" i="0"/>
                    </a:p>
                  </a:txBody>
                  <a:tcPr anchor="ctr"/>
                </a:tc>
                <a:extLst>
                  <a:ext uri="{0D108BD9-81ED-4DB2-BD59-A6C34878D82A}">
                    <a16:rowId xmlns:a16="http://schemas.microsoft.com/office/drawing/2014/main" val="10013"/>
                  </a:ext>
                </a:extLst>
              </a:tr>
              <a:tr h="877427">
                <a:tc>
                  <a:txBody>
                    <a:bodyPr/>
                    <a:lstStyle/>
                    <a:p>
                      <a:pPr algn="ctr"/>
                      <a:r>
                        <a:rPr lang="en-US" dirty="0"/>
                        <a:t>Missing Data</a:t>
                      </a:r>
                      <a:endParaRPr lang="en-US" b="0" i="0" dirty="0"/>
                    </a:p>
                  </a:txBody>
                  <a:tcPr anchor="ctr"/>
                </a:tc>
                <a:tc>
                  <a:txBody>
                    <a:bodyPr/>
                    <a:lstStyle/>
                    <a:p>
                      <a:pPr algn="ctr"/>
                      <a:r>
                        <a:rPr lang="en-US" dirty="0"/>
                        <a:t>Significant missing values in certain years, especially pre-2009</a:t>
                      </a:r>
                      <a:endParaRPr lang="en-US" b="0" i="0" dirty="0"/>
                    </a:p>
                  </a:txBody>
                  <a:tcPr anchor="ctr"/>
                </a:tc>
                <a:tc>
                  <a:txBody>
                    <a:bodyPr/>
                    <a:lstStyle/>
                    <a:p>
                      <a:pPr algn="ctr"/>
                      <a:r>
                        <a:rPr lang="en-US" dirty="0"/>
                        <a:t>Affects trend analysis and accuracy</a:t>
                      </a:r>
                      <a:endParaRPr lang="en-US" b="0" i="0" dirty="0"/>
                    </a:p>
                  </a:txBody>
                  <a:tcPr anchor="ctr"/>
                </a:tc>
                <a:tc>
                  <a:txBody>
                    <a:bodyPr/>
                    <a:lstStyle/>
                    <a:p>
                      <a:pPr algn="ctr"/>
                      <a:r>
                        <a:rPr lang="en-US" dirty="0"/>
                        <a:t>Heatmap of missing data across years</a:t>
                      </a:r>
                      <a:endParaRPr lang="en-US" b="0" i="0" dirty="0"/>
                    </a:p>
                  </a:txBody>
                  <a:tcPr anchor="ctr"/>
                </a:tc>
                <a:extLst>
                  <a:ext uri="{0D108BD9-81ED-4DB2-BD59-A6C34878D82A}">
                    <a16:rowId xmlns:a16="http://schemas.microsoft.com/office/drawing/2014/main" val="10014"/>
                  </a:ext>
                </a:extLst>
              </a:tr>
              <a:tr h="1140656">
                <a:tc>
                  <a:txBody>
                    <a:bodyPr/>
                    <a:lstStyle/>
                    <a:p>
                      <a:pPr algn="ctr"/>
                      <a:r>
                        <a:rPr lang="en-US" dirty="0"/>
                        <a:t>Outliers</a:t>
                      </a:r>
                      <a:endParaRPr lang="en-US" b="0" i="0" dirty="0"/>
                    </a:p>
                  </a:txBody>
                  <a:tcPr anchor="ctr"/>
                </a:tc>
                <a:tc>
                  <a:txBody>
                    <a:bodyPr/>
                    <a:lstStyle/>
                    <a:p>
                      <a:pPr algn="ctr"/>
                      <a:r>
                        <a:rPr lang="en-US" dirty="0"/>
                        <a:t>Data spread with outliers from 2003-2004, concentration improves post-2005</a:t>
                      </a:r>
                      <a:endParaRPr lang="en-US" b="0" i="0" dirty="0"/>
                    </a:p>
                  </a:txBody>
                  <a:tcPr anchor="ctr"/>
                </a:tc>
                <a:tc>
                  <a:txBody>
                    <a:bodyPr/>
                    <a:lstStyle/>
                    <a:p>
                      <a:pPr algn="ctr"/>
                      <a:r>
                        <a:rPr lang="en-US" dirty="0"/>
                        <a:t>Indicates increased data consistency over time</a:t>
                      </a:r>
                      <a:endParaRPr lang="en-US" b="0" i="0" dirty="0"/>
                    </a:p>
                  </a:txBody>
                  <a:tcPr anchor="ctr"/>
                </a:tc>
                <a:tc>
                  <a:txBody>
                    <a:bodyPr/>
                    <a:lstStyle/>
                    <a:p>
                      <a:pPr algn="ctr"/>
                      <a:r>
                        <a:rPr lang="en-US" dirty="0"/>
                        <a:t>Boxplots by year for outliers</a:t>
                      </a:r>
                      <a:endParaRPr lang="en-US" b="0" i="0" dirty="0"/>
                    </a:p>
                  </a:txBody>
                  <a:tcPr anchor="ctr"/>
                </a:tc>
                <a:extLst>
                  <a:ext uri="{0D108BD9-81ED-4DB2-BD59-A6C34878D82A}">
                    <a16:rowId xmlns:a16="http://schemas.microsoft.com/office/drawing/2014/main" val="10015"/>
                  </a:ext>
                </a:extLst>
              </a:tr>
            </a:tbl>
          </a:graphicData>
        </a:graphic>
      </p:graphicFrame>
      <p:sp>
        <p:nvSpPr>
          <p:cNvPr id="12" name="PlaceHolder 2">
            <a:extLst>
              <a:ext uri="{FF2B5EF4-FFF2-40B4-BE49-F238E27FC236}">
                <a16:creationId xmlns:a16="http://schemas.microsoft.com/office/drawing/2014/main" id="{CF8B84D5-B7C6-1FD9-CE6C-EF31AED26BB6}"/>
              </a:ext>
            </a:extLst>
          </p:cNvPr>
          <p:cNvSpPr txBox="1">
            <a:spLocks/>
          </p:cNvSpPr>
          <p:nvPr/>
        </p:nvSpPr>
        <p:spPr>
          <a:xfrm>
            <a:off x="402239" y="21696469"/>
            <a:ext cx="10048320" cy="753480"/>
          </a:xfrm>
          <a:prstGeom prst="rect">
            <a:avLst/>
          </a:prstGeom>
          <a:noFill/>
          <a:ln w="0">
            <a:noFill/>
          </a:ln>
        </p:spPr>
        <p:txBody>
          <a:bodyPr lIns="91440" tIns="91440" rIns="91440" bIns="9144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4388760" rtl="0" eaLnBrk="1" fontAlgn="auto" latinLnBrk="0" hangingPunct="1">
              <a:lnSpc>
                <a:spcPct val="100000"/>
              </a:lnSpc>
              <a:spcBef>
                <a:spcPts val="740"/>
              </a:spcBef>
              <a:spcAft>
                <a:spcPts val="0"/>
              </a:spcAft>
              <a:buClrTx/>
              <a:buSzTx/>
              <a:buFontTx/>
              <a:buNone/>
              <a:tabLst>
                <a:tab pos="0" algn="l"/>
              </a:tabLst>
              <a:defRPr/>
            </a:pPr>
            <a:r>
              <a:rPr kumimoji="0" lang="en-US" sz="3200" b="1" i="0" u="sng" kern="1200" cap="all" spc="-1" normalizeH="0" noProof="0" dirty="0">
                <a:ln>
                  <a:noFill/>
                </a:ln>
                <a:solidFill>
                  <a:srgbClr val="EEDDFF">
                    <a:lumMod val="25000"/>
                  </a:srgbClr>
                </a:solidFill>
                <a:effectLst/>
                <a:uLnTx/>
                <a:uFillTx/>
                <a:latin typeface="Arial"/>
              </a:rPr>
              <a:t>Wage Gap Analysis</a:t>
            </a:r>
            <a:endParaRPr kumimoji="0" lang="es-MX" sz="3200" b="0" i="0" u="none" kern="1200" cap="all" spc="-1" normalizeH="0" noProof="0" dirty="0">
              <a:ln>
                <a:noFill/>
              </a:ln>
              <a:solidFill>
                <a:srgbClr val="EEDDFF">
                  <a:lumMod val="25000"/>
                </a:srgbClr>
              </a:solidFill>
              <a:effectLst/>
              <a:uLnTx/>
              <a:uFillTx/>
              <a:latin typeface="Arial"/>
            </a:endParaRPr>
          </a:p>
        </p:txBody>
      </p:sp>
      <p:sp>
        <p:nvSpPr>
          <p:cNvPr id="14" name="PlaceHolder 15">
            <a:extLst>
              <a:ext uri="{FF2B5EF4-FFF2-40B4-BE49-F238E27FC236}">
                <a16:creationId xmlns:a16="http://schemas.microsoft.com/office/drawing/2014/main" id="{B2E08579-B27C-ACE0-9832-D0606E128C39}"/>
              </a:ext>
            </a:extLst>
          </p:cNvPr>
          <p:cNvSpPr txBox="1">
            <a:spLocks/>
          </p:cNvSpPr>
          <p:nvPr/>
        </p:nvSpPr>
        <p:spPr>
          <a:xfrm>
            <a:off x="416958" y="26074040"/>
            <a:ext cx="10074029" cy="4033766"/>
          </a:xfrm>
          <a:prstGeom prst="rect">
            <a:avLst/>
          </a:prstGeom>
          <a:noFill/>
          <a:ln w="0">
            <a:noFill/>
          </a:ln>
        </p:spPr>
        <p:txBody>
          <a:bodyPr lIns="230400" tIns="230400" rIns="230400" bIns="2304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just" defTabSz="4388760" rtl="0" eaLnBrk="1" fontAlgn="auto" latinLnBrk="0" hangingPunct="1">
              <a:lnSpc>
                <a:spcPct val="100000"/>
              </a:lnSpc>
              <a:spcBef>
                <a:spcPts val="600"/>
              </a:spcBef>
              <a:spcAft>
                <a:spcPts val="600"/>
              </a:spcAft>
              <a:buClrTx/>
              <a:buSzTx/>
              <a:buFontTx/>
              <a:buNone/>
              <a:tabLst>
                <a:tab pos="0" algn="l"/>
              </a:tabLst>
              <a:defRPr/>
            </a:pPr>
            <a:r>
              <a:rPr kumimoji="0" lang="en-US" sz="2400" b="1" i="0" u="none" strike="noStrike" kern="1200" cap="none" spc="0" normalizeH="0" baseline="0" noProof="0" dirty="0">
                <a:ln>
                  <a:noFill/>
                </a:ln>
                <a:solidFill>
                  <a:srgbClr val="2644A7"/>
                </a:solidFill>
                <a:effectLst/>
                <a:uLnTx/>
                <a:uFillTx/>
                <a:latin typeface="Arial Nova Light" panose="020B0304020202020204" pitchFamily="34" charset="0"/>
              </a:rPr>
              <a:t>Machine Learning Algorithms: </a:t>
            </a:r>
            <a:r>
              <a:rPr kumimoji="0" lang="en-US" sz="2400" b="0" i="0" u="none" strike="noStrike" kern="1200" cap="none" spc="0" normalizeH="0" baseline="0" noProof="0" dirty="0">
                <a:ln>
                  <a:noFill/>
                </a:ln>
                <a:solidFill>
                  <a:srgbClr val="000000"/>
                </a:solidFill>
                <a:effectLst/>
                <a:uLnTx/>
                <a:uFillTx/>
                <a:latin typeface="Arial Nova Light" panose="020B0304020202020204" pitchFamily="34" charset="0"/>
              </a:rPr>
              <a:t>We used K-Nearest Neighbors (KNN), Decision Trees (CART), and Support Vector Machines (SVM) to understand and predict the gender wage gap.</a:t>
            </a:r>
          </a:p>
          <a:p>
            <a:pPr marL="0" marR="0" lvl="0" indent="0" algn="just" defTabSz="4388760" rtl="0" eaLnBrk="1" fontAlgn="auto" latinLnBrk="0" hangingPunct="1">
              <a:lnSpc>
                <a:spcPct val="100000"/>
              </a:lnSpc>
              <a:spcBef>
                <a:spcPts val="600"/>
              </a:spcBef>
              <a:spcAft>
                <a:spcPts val="600"/>
              </a:spcAft>
              <a:buClrTx/>
              <a:buSzTx/>
              <a:buFontTx/>
              <a:buNone/>
              <a:tabLst>
                <a:tab pos="0" algn="l"/>
              </a:tabLst>
              <a:defRPr/>
            </a:pPr>
            <a:r>
              <a:rPr kumimoji="0" lang="en-US" sz="2400" b="1" i="0" u="none" strike="noStrike" kern="1200" cap="none" spc="0" normalizeH="0" baseline="0" noProof="0" dirty="0">
                <a:ln>
                  <a:noFill/>
                </a:ln>
                <a:solidFill>
                  <a:srgbClr val="2644A7"/>
                </a:solidFill>
                <a:effectLst/>
                <a:uLnTx/>
                <a:uFillTx/>
                <a:latin typeface="Arial Nova Light" panose="020B0304020202020204" pitchFamily="34" charset="0"/>
              </a:rPr>
              <a:t>Hyperparameter Tuning and Cross-Validation: </a:t>
            </a:r>
            <a:r>
              <a:rPr kumimoji="0" lang="en-US" sz="2400" b="0" i="0" u="none" strike="noStrike" kern="1200" cap="none" spc="0" normalizeH="0" baseline="0" noProof="0" dirty="0">
                <a:ln>
                  <a:noFill/>
                </a:ln>
                <a:solidFill>
                  <a:srgbClr val="000000"/>
                </a:solidFill>
                <a:effectLst/>
                <a:uLnTx/>
                <a:uFillTx/>
                <a:latin typeface="Arial Nova Light" panose="020B0304020202020204" pitchFamily="34" charset="0"/>
              </a:rPr>
              <a:t>We used 5-fold cross-validation to make our models better and prevent overfitting. We also tuned the parameters like k in KNN and max depth in Decision Trees to improve performance. </a:t>
            </a:r>
          </a:p>
          <a:p>
            <a:pPr marL="0" marR="0" lvl="0" indent="0" algn="just" defTabSz="4388760" rtl="0" eaLnBrk="1" fontAlgn="auto" latinLnBrk="0" hangingPunct="1">
              <a:lnSpc>
                <a:spcPct val="100000"/>
              </a:lnSpc>
              <a:spcBef>
                <a:spcPts val="499"/>
              </a:spcBef>
              <a:spcAft>
                <a:spcPts val="0"/>
              </a:spcAft>
              <a:buClrTx/>
              <a:buSzTx/>
              <a:buFontTx/>
              <a:buNone/>
              <a:tabLst>
                <a:tab pos="0" algn="l"/>
              </a:tabLst>
              <a:defRPr/>
            </a:pPr>
            <a:endParaRPr kumimoji="0" lang="es-MX" sz="2400" b="0" i="0" u="none" strike="noStrike" kern="1200" cap="none" spc="-1" normalizeH="0" baseline="0" noProof="0" dirty="0">
              <a:ln>
                <a:noFill/>
              </a:ln>
              <a:solidFill>
                <a:srgbClr val="FFFFFF"/>
              </a:solidFill>
              <a:effectLst/>
              <a:uLnTx/>
              <a:uFillTx/>
              <a:latin typeface="Arial Nova Light" panose="020B0304020202020204" pitchFamily="34" charset="0"/>
            </a:endParaRPr>
          </a:p>
        </p:txBody>
      </p:sp>
      <p:grpSp>
        <p:nvGrpSpPr>
          <p:cNvPr id="45" name="Group 44">
            <a:extLst>
              <a:ext uri="{FF2B5EF4-FFF2-40B4-BE49-F238E27FC236}">
                <a16:creationId xmlns:a16="http://schemas.microsoft.com/office/drawing/2014/main" id="{1B12B75B-AEC7-739F-76A2-3905C0C8F6E1}"/>
              </a:ext>
            </a:extLst>
          </p:cNvPr>
          <p:cNvGrpSpPr>
            <a:grpSpLocks noChangeAspect="1"/>
          </p:cNvGrpSpPr>
          <p:nvPr/>
        </p:nvGrpSpPr>
        <p:grpSpPr>
          <a:xfrm>
            <a:off x="5651923" y="5850610"/>
            <a:ext cx="4894981" cy="4982894"/>
            <a:chOff x="5561847" y="6151888"/>
            <a:chExt cx="4572753" cy="4654879"/>
          </a:xfrm>
        </p:grpSpPr>
        <p:pic>
          <p:nvPicPr>
            <p:cNvPr id="42" name="Picture 41">
              <a:extLst>
                <a:ext uri="{FF2B5EF4-FFF2-40B4-BE49-F238E27FC236}">
                  <a16:creationId xmlns:a16="http://schemas.microsoft.com/office/drawing/2014/main" id="{07BCF3AD-EE68-1558-D19C-A0F76F4E0F4A}"/>
                </a:ext>
                <a:ext uri="{C183D7F6-B498-43B3-948B-1728B52AA6E4}">
                  <adec:decorative xmlns:adec="http://schemas.microsoft.com/office/drawing/2017/decorative" val="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561847" y="6151888"/>
              <a:ext cx="4572753" cy="4572753"/>
            </a:xfrm>
            <a:prstGeom prst="rect">
              <a:avLst/>
            </a:prstGeom>
          </p:spPr>
        </p:pic>
        <p:sp>
          <p:nvSpPr>
            <p:cNvPr id="44" name="TextBox 43">
              <a:extLst>
                <a:ext uri="{FF2B5EF4-FFF2-40B4-BE49-F238E27FC236}">
                  <a16:creationId xmlns:a16="http://schemas.microsoft.com/office/drawing/2014/main" id="{73927872-82C1-CD4F-CB06-A41311BDDD1D}"/>
                </a:ext>
              </a:extLst>
            </p:cNvPr>
            <p:cNvSpPr txBox="1"/>
            <p:nvPr/>
          </p:nvSpPr>
          <p:spPr>
            <a:xfrm>
              <a:off x="7849018" y="10468213"/>
              <a:ext cx="2264175" cy="338554"/>
            </a:xfrm>
            <a:prstGeom prst="rect">
              <a:avLst/>
            </a:prstGeom>
            <a:noFill/>
          </p:spPr>
          <p:txBody>
            <a:bodyPr wrap="square">
              <a:spAutoFit/>
            </a:bodyPr>
            <a:lstStyle/>
            <a:p>
              <a:r>
                <a:rPr lang="en-IE" sz="1600" b="0" i="0" dirty="0">
                  <a:solidFill>
                    <a:srgbClr val="374957"/>
                  </a:solidFill>
                  <a:effectLst/>
                  <a:latin typeface="Inter"/>
                </a:rPr>
                <a:t>Designed by </a:t>
              </a:r>
              <a:r>
                <a:rPr lang="en-IE" sz="1600" b="0" i="0" dirty="0">
                  <a:solidFill>
                    <a:srgbClr val="374957"/>
                  </a:solidFill>
                  <a:effectLst/>
                  <a:latin typeface="Inter"/>
                  <a:hlinkClick r:id="rId12"/>
                </a:rPr>
                <a:t>Freepik</a:t>
              </a:r>
              <a:endParaRPr lang="en-IE" sz="1600" dirty="0"/>
            </a:p>
          </p:txBody>
        </p:sp>
      </p:grpSp>
      <p:grpSp>
        <p:nvGrpSpPr>
          <p:cNvPr id="49" name="Group 48">
            <a:extLst>
              <a:ext uri="{FF2B5EF4-FFF2-40B4-BE49-F238E27FC236}">
                <a16:creationId xmlns:a16="http://schemas.microsoft.com/office/drawing/2014/main" id="{AE4607E3-7465-B608-0A87-7FA79D08125B}"/>
              </a:ext>
            </a:extLst>
          </p:cNvPr>
          <p:cNvGrpSpPr/>
          <p:nvPr/>
        </p:nvGrpSpPr>
        <p:grpSpPr>
          <a:xfrm flipH="1">
            <a:off x="-788429" y="12903261"/>
            <a:ext cx="6901497" cy="6499345"/>
            <a:chOff x="-726527" y="12273543"/>
            <a:chExt cx="6480000" cy="6480000"/>
          </a:xfrm>
        </p:grpSpPr>
        <p:pic>
          <p:nvPicPr>
            <p:cNvPr id="47" name="Picture 46">
              <a:extLst>
                <a:ext uri="{FF2B5EF4-FFF2-40B4-BE49-F238E27FC236}">
                  <a16:creationId xmlns:a16="http://schemas.microsoft.com/office/drawing/2014/main" id="{E6A495E4-79D7-1849-6D49-AD17116E971D}"/>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26527" y="12273543"/>
              <a:ext cx="6480000" cy="6480000"/>
            </a:xfrm>
            <a:prstGeom prst="rect">
              <a:avLst/>
            </a:prstGeom>
          </p:spPr>
        </p:pic>
        <p:sp>
          <p:nvSpPr>
            <p:cNvPr id="48" name="TextBox 47">
              <a:extLst>
                <a:ext uri="{FF2B5EF4-FFF2-40B4-BE49-F238E27FC236}">
                  <a16:creationId xmlns:a16="http://schemas.microsoft.com/office/drawing/2014/main" id="{5C6AFEA0-65B6-5EDE-B344-215B7D3699A1}"/>
                </a:ext>
              </a:extLst>
            </p:cNvPr>
            <p:cNvSpPr txBox="1"/>
            <p:nvPr/>
          </p:nvSpPr>
          <p:spPr>
            <a:xfrm>
              <a:off x="1745577" y="18390485"/>
              <a:ext cx="2423725" cy="362411"/>
            </a:xfrm>
            <a:prstGeom prst="rect">
              <a:avLst/>
            </a:prstGeom>
            <a:noFill/>
          </p:spPr>
          <p:txBody>
            <a:bodyPr wrap="square">
              <a:spAutoFit/>
            </a:bodyPr>
            <a:lstStyle/>
            <a:p>
              <a:r>
                <a:rPr lang="en-IE" sz="1600" b="0" i="0" dirty="0">
                  <a:solidFill>
                    <a:srgbClr val="374957"/>
                  </a:solidFill>
                  <a:effectLst/>
                  <a:latin typeface="Inter"/>
                </a:rPr>
                <a:t>Designed by </a:t>
              </a:r>
              <a:r>
                <a:rPr lang="en-IE" sz="1600" b="0" i="0" dirty="0">
                  <a:solidFill>
                    <a:srgbClr val="374957"/>
                  </a:solidFill>
                  <a:effectLst/>
                  <a:latin typeface="Inter"/>
                  <a:hlinkClick r:id="rId12"/>
                </a:rPr>
                <a:t>Freepik</a:t>
              </a:r>
              <a:endParaRPr lang="en-IE" sz="1600" dirty="0"/>
            </a:p>
          </p:txBody>
        </p:sp>
      </p:grpSp>
      <p:sp>
        <p:nvSpPr>
          <p:cNvPr id="53" name="PlaceHolder 11">
            <a:extLst>
              <a:ext uri="{FF2B5EF4-FFF2-40B4-BE49-F238E27FC236}">
                <a16:creationId xmlns:a16="http://schemas.microsoft.com/office/drawing/2014/main" id="{DF6CF4D5-1585-AA40-3288-F3EA6B8DDAD9}"/>
              </a:ext>
            </a:extLst>
          </p:cNvPr>
          <p:cNvSpPr txBox="1">
            <a:spLocks/>
          </p:cNvSpPr>
          <p:nvPr/>
        </p:nvSpPr>
        <p:spPr>
          <a:xfrm>
            <a:off x="442668" y="19601851"/>
            <a:ext cx="10048320" cy="845640"/>
          </a:xfrm>
          <a:prstGeom prst="rect">
            <a:avLst/>
          </a:prstGeom>
          <a:noFill/>
          <a:ln w="0">
            <a:noFill/>
          </a:ln>
        </p:spPr>
        <p:txBody>
          <a:bodyPr lIns="228600" tIns="228600" rIns="228600" bIns="2286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388760" rtl="0" eaLnBrk="1" fontAlgn="auto" latinLnBrk="0" hangingPunct="1">
              <a:lnSpc>
                <a:spcPct val="100000"/>
              </a:lnSpc>
              <a:spcBef>
                <a:spcPts val="499"/>
              </a:spcBef>
              <a:spcAft>
                <a:spcPts val="0"/>
              </a:spcAft>
              <a:buClrTx/>
              <a:buSzTx/>
              <a:buFontTx/>
              <a:buNone/>
              <a:tabLst>
                <a:tab pos="0" algn="l"/>
              </a:tabLst>
              <a:defRPr/>
            </a:pPr>
            <a:r>
              <a:rPr lang="en-US" sz="2500" i="1" u="sng" spc="-1" dirty="0">
                <a:solidFill>
                  <a:srgbClr val="981088"/>
                </a:solidFill>
                <a:latin typeface="Arial"/>
              </a:rPr>
              <a:t>Technologies Used</a:t>
            </a:r>
            <a:endParaRPr kumimoji="0" lang="es-MX" sz="2500" b="0" i="0" u="none" strike="noStrike" kern="1200" cap="none" spc="-1" normalizeH="0" baseline="0" noProof="0" dirty="0">
              <a:ln>
                <a:noFill/>
              </a:ln>
              <a:solidFill>
                <a:srgbClr val="981088"/>
              </a:solidFill>
              <a:effectLst/>
              <a:uLnTx/>
              <a:uFillTx/>
              <a:latin typeface="Arial"/>
            </a:endParaRPr>
          </a:p>
        </p:txBody>
      </p:sp>
      <p:grpSp>
        <p:nvGrpSpPr>
          <p:cNvPr id="59" name="Group 58">
            <a:extLst>
              <a:ext uri="{FF2B5EF4-FFF2-40B4-BE49-F238E27FC236}">
                <a16:creationId xmlns:a16="http://schemas.microsoft.com/office/drawing/2014/main" id="{85B916EA-AA48-D95D-4CB0-48D0FDA832DB}"/>
              </a:ext>
            </a:extLst>
          </p:cNvPr>
          <p:cNvGrpSpPr/>
          <p:nvPr/>
        </p:nvGrpSpPr>
        <p:grpSpPr>
          <a:xfrm>
            <a:off x="1181246" y="29182686"/>
            <a:ext cx="7092776" cy="2953726"/>
            <a:chOff x="1181246" y="29182686"/>
            <a:chExt cx="7092776" cy="2953726"/>
          </a:xfrm>
        </p:grpSpPr>
        <p:pic>
          <p:nvPicPr>
            <p:cNvPr id="55" name="Picture 54">
              <a:extLst>
                <a:ext uri="{FF2B5EF4-FFF2-40B4-BE49-F238E27FC236}">
                  <a16:creationId xmlns:a16="http://schemas.microsoft.com/office/drawing/2014/main" id="{89BFE37D-F42C-3FF3-B5D2-3B9D1C2DEB48}"/>
                </a:ext>
              </a:extLst>
            </p:cNvPr>
            <p:cNvPicPr>
              <a:picLocks noChangeAspect="1"/>
            </p:cNvPicPr>
            <p:nvPr/>
          </p:nvPicPr>
          <p:blipFill rotWithShape="1">
            <a:blip r:embed="rId14">
              <a:extLst>
                <a:ext uri="{28A0092B-C50C-407E-A947-70E740481C1C}">
                  <a14:useLocalDpi xmlns:a14="http://schemas.microsoft.com/office/drawing/2010/main" val="0"/>
                </a:ext>
              </a:extLst>
            </a:blip>
            <a:srcRect t="15867" b="9912"/>
            <a:stretch/>
          </p:blipFill>
          <p:spPr>
            <a:xfrm>
              <a:off x="2304503" y="29182686"/>
              <a:ext cx="5969519" cy="2953726"/>
            </a:xfrm>
            <a:prstGeom prst="rect">
              <a:avLst/>
            </a:prstGeom>
          </p:spPr>
        </p:pic>
        <p:sp>
          <p:nvSpPr>
            <p:cNvPr id="56" name="TextBox 55">
              <a:extLst>
                <a:ext uri="{FF2B5EF4-FFF2-40B4-BE49-F238E27FC236}">
                  <a16:creationId xmlns:a16="http://schemas.microsoft.com/office/drawing/2014/main" id="{53382765-C558-B025-90E2-9FE19F27C231}"/>
                </a:ext>
              </a:extLst>
            </p:cNvPr>
            <p:cNvSpPr txBox="1"/>
            <p:nvPr/>
          </p:nvSpPr>
          <p:spPr>
            <a:xfrm>
              <a:off x="1181246" y="31530190"/>
              <a:ext cx="2423725" cy="362411"/>
            </a:xfrm>
            <a:prstGeom prst="rect">
              <a:avLst/>
            </a:prstGeom>
            <a:noFill/>
          </p:spPr>
          <p:txBody>
            <a:bodyPr wrap="square">
              <a:spAutoFit/>
            </a:bodyPr>
            <a:lstStyle/>
            <a:p>
              <a:r>
                <a:rPr lang="en-IE" sz="1600" b="0" i="0" dirty="0">
                  <a:solidFill>
                    <a:srgbClr val="374957"/>
                  </a:solidFill>
                  <a:effectLst/>
                  <a:latin typeface="Inter"/>
                </a:rPr>
                <a:t>Designed by </a:t>
              </a:r>
              <a:r>
                <a:rPr lang="en-IE" sz="1600" b="0" i="0" dirty="0">
                  <a:solidFill>
                    <a:srgbClr val="374957"/>
                  </a:solidFill>
                  <a:effectLst/>
                  <a:latin typeface="Inter"/>
                  <a:hlinkClick r:id="rId12"/>
                </a:rPr>
                <a:t>Freepik</a:t>
              </a:r>
              <a:endParaRPr lang="en-IE" sz="1600" dirty="0"/>
            </a:p>
          </p:txBody>
        </p:sp>
      </p:grpSp>
      <p:graphicFrame>
        <p:nvGraphicFramePr>
          <p:cNvPr id="60" name="Object 59">
            <a:extLst>
              <a:ext uri="{FF2B5EF4-FFF2-40B4-BE49-F238E27FC236}">
                <a16:creationId xmlns:a16="http://schemas.microsoft.com/office/drawing/2014/main" id="{FB3DA0EB-E290-D3A9-5F62-F846D8859361}"/>
              </a:ext>
            </a:extLst>
          </p:cNvPr>
          <p:cNvGraphicFramePr>
            <a:graphicFrameLocks noChangeAspect="1"/>
          </p:cNvGraphicFramePr>
          <p:nvPr>
            <p:extLst>
              <p:ext uri="{D42A27DB-BD31-4B8C-83A1-F6EECF244321}">
                <p14:modId xmlns:p14="http://schemas.microsoft.com/office/powerpoint/2010/main" val="4170094909"/>
              </p:ext>
            </p:extLst>
          </p:nvPr>
        </p:nvGraphicFramePr>
        <p:xfrm>
          <a:off x="22978064" y="25819359"/>
          <a:ext cx="9265458" cy="5724007"/>
        </p:xfrm>
        <a:graphic>
          <a:graphicData uri="http://schemas.openxmlformats.org/presentationml/2006/ole">
            <mc:AlternateContent xmlns:mc="http://schemas.openxmlformats.org/markup-compatibility/2006">
              <mc:Choice xmlns:v="urn:schemas-microsoft-com:vml" Requires="v">
                <p:oleObj name="Bitmap Image" r:id="rId15" imgW="5303520" imgH="3276720" progId="Paint.Picture">
                  <p:embed/>
                </p:oleObj>
              </mc:Choice>
              <mc:Fallback>
                <p:oleObj name="Bitmap Image" r:id="rId15" imgW="5303520" imgH="3276720" progId="Paint.Picture">
                  <p:embed/>
                  <p:pic>
                    <p:nvPicPr>
                      <p:cNvPr id="0" name=""/>
                      <p:cNvPicPr/>
                      <p:nvPr/>
                    </p:nvPicPr>
                    <p:blipFill>
                      <a:blip r:embed="rId16"/>
                      <a:stretch>
                        <a:fillRect/>
                      </a:stretch>
                    </p:blipFill>
                    <p:spPr>
                      <a:xfrm>
                        <a:off x="22978064" y="25819359"/>
                        <a:ext cx="9265458" cy="5724007"/>
                      </a:xfrm>
                      <a:prstGeom prst="rect">
                        <a:avLst/>
                      </a:prstGeom>
                    </p:spPr>
                  </p:pic>
                </p:oleObj>
              </mc:Fallback>
            </mc:AlternateContent>
          </a:graphicData>
        </a:graphic>
      </p:graphicFrame>
    </p:spTree>
    <p:extLst>
      <p:ext uri="{BB962C8B-B14F-4D97-AF65-F5344CB8AC3E}">
        <p14:creationId xmlns:p14="http://schemas.microsoft.com/office/powerpoint/2010/main" val="1952862315"/>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36x48-Template-V2b">
  <a:themeElements>
    <a:clrScheme name="Custom 67">
      <a:dk1>
        <a:srgbClr val="000000"/>
      </a:dk1>
      <a:lt1>
        <a:srgbClr val="FFFFFF"/>
      </a:lt1>
      <a:dk2>
        <a:srgbClr val="A31192"/>
      </a:dk2>
      <a:lt2>
        <a:srgbClr val="E1DDFF"/>
      </a:lt2>
      <a:accent1>
        <a:srgbClr val="D1D1FF"/>
      </a:accent1>
      <a:accent2>
        <a:srgbClr val="EA157A"/>
      </a:accent2>
      <a:accent3>
        <a:srgbClr val="FEB80A"/>
      </a:accent3>
      <a:accent4>
        <a:srgbClr val="C09B00"/>
      </a:accent4>
      <a:accent5>
        <a:srgbClr val="C016C0"/>
      </a:accent5>
      <a:accent6>
        <a:srgbClr val="EEDDFF"/>
      </a:accent6>
      <a:hlink>
        <a:srgbClr val="425EA9"/>
      </a:hlink>
      <a:folHlink>
        <a:srgbClr val="5F7791"/>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4382</TotalTime>
  <Words>1464</Words>
  <Application>Microsoft Office PowerPoint</Application>
  <PresentationFormat>Custom</PresentationFormat>
  <Paragraphs>85</Paragraphs>
  <Slides>1</Slides>
  <Notes>1</Notes>
  <HiddenSlides>0</HiddenSlides>
  <MMClips>0</MMClips>
  <ScaleCrop>false</ScaleCrop>
  <HeadingPairs>
    <vt:vector size="8" baseType="variant">
      <vt:variant>
        <vt:lpstr>Fonts Used</vt:lpstr>
      </vt:variant>
      <vt:variant>
        <vt:i4>9</vt:i4>
      </vt:variant>
      <vt:variant>
        <vt:lpstr>Theme</vt:lpstr>
      </vt:variant>
      <vt:variant>
        <vt:i4>4</vt:i4>
      </vt:variant>
      <vt:variant>
        <vt:lpstr>Embedded OLE Servers</vt:lpstr>
      </vt:variant>
      <vt:variant>
        <vt:i4>2</vt:i4>
      </vt:variant>
      <vt:variant>
        <vt:lpstr>Slide Titles</vt:lpstr>
      </vt:variant>
      <vt:variant>
        <vt:i4>1</vt:i4>
      </vt:variant>
    </vt:vector>
  </HeadingPairs>
  <TitlesOfParts>
    <vt:vector size="16" baseType="lpstr">
      <vt:lpstr>Arial</vt:lpstr>
      <vt:lpstr>Arial Nova Light</vt:lpstr>
      <vt:lpstr>Calibri</vt:lpstr>
      <vt:lpstr>Cambria Math</vt:lpstr>
      <vt:lpstr>Inter</vt:lpstr>
      <vt:lpstr>Symbol</vt:lpstr>
      <vt:lpstr>Times New Roman</vt:lpstr>
      <vt:lpstr>Trebuchet MS</vt:lpstr>
      <vt:lpstr>Wingdings</vt:lpstr>
      <vt:lpstr>36x48-Template-V2b</vt:lpstr>
      <vt:lpstr>1_Classic 3 Columns</vt:lpstr>
      <vt:lpstr>Classic - Wide Center</vt:lpstr>
      <vt:lpstr>1_36x48-Template-V2b</vt:lpstr>
      <vt:lpstr>Image</vt:lpstr>
      <vt:lpstr>Bitmap 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Yumi Bejarano</cp:lastModifiedBy>
  <cp:revision>130</cp:revision>
  <dcterms:created xsi:type="dcterms:W3CDTF">2012-02-03T19:11:35Z</dcterms:created>
  <dcterms:modified xsi:type="dcterms:W3CDTF">2024-11-06T01:10:34Z</dcterms:modified>
</cp:coreProperties>
</file>