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7"/>
  </p:notesMasterIdLst>
  <p:handoutMasterIdLst>
    <p:handoutMasterId r:id="rId8"/>
  </p:handoutMasterIdLst>
  <p:sldIdLst>
    <p:sldId id="258" r:id="rId5"/>
    <p:sldId id="261"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18" d="100"/>
          <a:sy n="18" d="100"/>
        </p:scale>
        <p:origin x="1637" y="106"/>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6CCEC-48FC-26E0-CC79-61FFAE8B5DA4}"/>
            </a:ext>
          </a:extLst>
        </p:cNvPr>
        <p:cNvGrpSpPr/>
        <p:nvPr/>
      </p:nvGrpSpPr>
      <p:grpSpPr>
        <a:xfrm>
          <a:off x="0" y="0"/>
          <a:ext cx="0" cy="0"/>
          <a:chOff x="0" y="0"/>
          <a:chExt cx="0" cy="0"/>
        </a:xfrm>
      </p:grpSpPr>
      <p:sp>
        <p:nvSpPr>
          <p:cNvPr id="165" name="PlaceHolder 1">
            <a:extLst>
              <a:ext uri="{FF2B5EF4-FFF2-40B4-BE49-F238E27FC236}">
                <a16:creationId xmlns:a16="http://schemas.microsoft.com/office/drawing/2014/main" id="{45E8EDA1-3EED-3F6B-D3C4-4AD16F47046A}"/>
              </a:ext>
            </a:extLst>
          </p:cNvPr>
          <p:cNvSpPr>
            <a:spLocks noGrp="1" noRot="1" noChangeAspect="1"/>
          </p:cNvSpPr>
          <p:nvPr>
            <p:ph type="sldImg"/>
          </p:nvPr>
        </p:nvSpPr>
        <p:spPr>
          <a:xfrm>
            <a:off x="1143000" y="685800"/>
            <a:ext cx="4572000" cy="3429000"/>
          </a:xfrm>
          <a:prstGeom prst="rect">
            <a:avLst/>
          </a:prstGeom>
          <a:ln w="0">
            <a:noFill/>
          </a:ln>
        </p:spPr>
      </p:sp>
      <p:sp>
        <p:nvSpPr>
          <p:cNvPr id="166" name="PlaceHolder 2">
            <a:extLst>
              <a:ext uri="{FF2B5EF4-FFF2-40B4-BE49-F238E27FC236}">
                <a16:creationId xmlns:a16="http://schemas.microsoft.com/office/drawing/2014/main" id="{4A07AC00-19B4-52C5-0343-2C9D365903C1}"/>
              </a:ext>
            </a:extLst>
          </p:cNvPr>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s-MX" sz="1800" b="0" strike="noStrike" spc="-1" dirty="0">
              <a:solidFill>
                <a:srgbClr val="000000"/>
              </a:solidFill>
              <a:latin typeface="Arial"/>
            </a:endParaRPr>
          </a:p>
        </p:txBody>
      </p:sp>
      <p:sp>
        <p:nvSpPr>
          <p:cNvPr id="167" name="PlaceHolder 3">
            <a:extLst>
              <a:ext uri="{FF2B5EF4-FFF2-40B4-BE49-F238E27FC236}">
                <a16:creationId xmlns:a16="http://schemas.microsoft.com/office/drawing/2014/main" id="{ED0ED7AD-C3D2-A51A-CFC0-0EB26D7B30E0}"/>
              </a:ext>
            </a:extLst>
          </p:cNvPr>
          <p:cNvSpPr>
            <a:spLocks noGrp="1"/>
          </p:cNvSpPr>
          <p:nvPr>
            <p:ph type="sldNum" idx="4"/>
          </p:nvPr>
        </p:nvSpPr>
        <p:spPr>
          <a:xfrm>
            <a:off x="3884760" y="8685360"/>
            <a:ext cx="2971080" cy="45648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marL="0" marR="0" lvl="0" indent="0" algn="r" defTabSz="914400" rtl="0" eaLnBrk="1" fontAlgn="auto" latinLnBrk="0" hangingPunct="1">
              <a:lnSpc>
                <a:spcPct val="100000"/>
              </a:lnSpc>
              <a:spcBef>
                <a:spcPts val="0"/>
              </a:spcBef>
              <a:spcAft>
                <a:spcPts val="0"/>
              </a:spcAft>
              <a:buClrTx/>
              <a:buSzTx/>
              <a:buFontTx/>
              <a:buNone/>
              <a:tabLst>
                <a:tab pos="0" algn="l"/>
              </a:tabLst>
              <a:defRPr/>
            </a:pPr>
            <a:fld id="{5060EBA7-4BDA-4DFD-A437-61FDC514E77F}" type="slidenum">
              <a:rPr kumimoji="0" lang="en-US" sz="1200" b="0" i="0" u="none" strike="noStrike" kern="1200" cap="none" spc="-1" normalizeH="0" baseline="0" noProof="0">
                <a:ln>
                  <a:noFill/>
                </a:ln>
                <a:solidFill>
                  <a:srgbClr val="000000"/>
                </a:solidFill>
                <a:effectLst/>
                <a:uLnTx/>
                <a:uFillTx/>
                <a:latin typeface="Times New Roman"/>
              </a:rPr>
              <a:pPr marL="0" marR="0" lvl="0" indent="0" algn="r" defTabSz="914400" rtl="0" eaLnBrk="1" fontAlgn="auto" latinLnBrk="0" hangingPunct="1">
                <a:lnSpc>
                  <a:spcPct val="100000"/>
                </a:lnSpc>
                <a:spcBef>
                  <a:spcPts val="0"/>
                </a:spcBef>
                <a:spcAft>
                  <a:spcPts val="0"/>
                </a:spcAft>
                <a:buClrTx/>
                <a:buSzTx/>
                <a:buFontTx/>
                <a:buNone/>
                <a:tabLst>
                  <a:tab pos="0" algn="l"/>
                </a:tabLst>
                <a:defRPr/>
              </a:pPr>
              <a:t>2</a:t>
            </a:fld>
            <a:endParaRPr kumimoji="0" lang="es-MX" sz="1200" b="0" i="0" u="none" strike="noStrike" kern="1200" cap="none" spc="-1" normalizeH="0" baseline="0" noProof="0">
              <a:ln>
                <a:noFill/>
              </a:ln>
              <a:solidFill>
                <a:srgbClr val="000000"/>
              </a:solidFill>
              <a:effectLst/>
              <a:uLnTx/>
              <a:uFillTx/>
              <a:latin typeface="Times New Roman"/>
            </a:endParaRPr>
          </a:p>
        </p:txBody>
      </p:sp>
    </p:spTree>
    <p:extLst>
      <p:ext uri="{BB962C8B-B14F-4D97-AF65-F5344CB8AC3E}">
        <p14:creationId xmlns:p14="http://schemas.microsoft.com/office/powerpoint/2010/main" val="166199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tandard 4 columns">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pPr indent="0" algn="ctr">
              <a:buNone/>
            </a:pPr>
            <a:endParaRPr lang="es-MX" sz="4400" b="0" strike="noStrike" spc="-1">
              <a:solidFill>
                <a:srgbClr val="FFFFFF"/>
              </a:solidFill>
              <a:latin typeface="Arial"/>
            </a:endParaRPr>
          </a:p>
        </p:txBody>
      </p:sp>
      <p:sp>
        <p:nvSpPr>
          <p:cNvPr id="43" name="PlaceHolder 2"/>
          <p:cNvSpPr>
            <a:spLocks noGrp="1"/>
          </p:cNvSpPr>
          <p:nvPr>
            <p:ph type="subTitle"/>
          </p:nvPr>
        </p:nvSpPr>
        <p:spPr>
          <a:xfrm>
            <a:off x="2194560" y="7702560"/>
            <a:ext cx="39501720" cy="19092240"/>
          </a:xfrm>
          <a:prstGeom prst="rect">
            <a:avLst/>
          </a:prstGeom>
          <a:noFill/>
          <a:ln w="0">
            <a:noFill/>
          </a:ln>
        </p:spPr>
        <p:txBody>
          <a:bodyPr lIns="0" tIns="0" rIns="0" bIns="0" anchor="ctr">
            <a:noAutofit/>
          </a:bodyPr>
          <a:lstStyle/>
          <a:p>
            <a:pPr indent="0" algn="ctr">
              <a:buNone/>
            </a:pPr>
            <a:endParaRPr lang="es-MX" sz="3200" b="0" strike="noStrike" spc="-1">
              <a:solidFill>
                <a:srgbClr val="FFFFFF"/>
              </a:solidFill>
              <a:latin typeface="Arial"/>
            </a:endParaRPr>
          </a:p>
        </p:txBody>
      </p:sp>
    </p:spTree>
    <p:extLst>
      <p:ext uri="{BB962C8B-B14F-4D97-AF65-F5344CB8AC3E}">
        <p14:creationId xmlns:p14="http://schemas.microsoft.com/office/powerpoint/2010/main" val="56368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3.bin"/><Relationship Id="rId12" Type="http://schemas.openxmlformats.org/officeDocument/2006/relationships/image" Target="../media/image7.wmf"/><Relationship Id="rId2" Type="http://schemas.openxmlformats.org/officeDocument/2006/relationships/theme" Target="../theme/theme4.xml"/><Relationship Id="rId16"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oleObject" Target="../embeddings/oleObject15.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14.bin"/><Relationship Id="rId14" Type="http://schemas.openxmlformats.org/officeDocument/2006/relationships/oleObject" Target="../embeddings/oleObject1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B306E">
                <a:alpha val="37000"/>
              </a:srgbClr>
            </a:gs>
            <a:gs pos="34000">
              <a:srgbClr val="DEDCFC">
                <a:alpha val="71000"/>
              </a:srgbClr>
            </a:gs>
            <a:gs pos="100000">
              <a:srgbClr val="E3E8F4"/>
            </a:gs>
          </a:gsLst>
          <a:lin ang="16200000" scaled="0"/>
          <a:tileRect/>
        </a:gradFill>
        <a:effectLst/>
      </p:bgPr>
    </p:bg>
    <p:spTree>
      <p:nvGrpSpPr>
        <p:cNvPr id="1" name=""/>
        <p:cNvGrpSpPr/>
        <p:nvPr/>
      </p:nvGrpSpPr>
      <p:grpSpPr>
        <a:xfrm>
          <a:off x="0" y="0"/>
          <a:ext cx="0" cy="0"/>
          <a:chOff x="0" y="0"/>
          <a:chExt cx="0" cy="0"/>
        </a:xfrm>
      </p:grpSpPr>
      <p:sp>
        <p:nvSpPr>
          <p:cNvPr id="23" name="Rectangle 36"/>
          <p:cNvSpPr/>
          <p:nvPr/>
        </p:nvSpPr>
        <p:spPr>
          <a:xfrm>
            <a:off x="0" y="0"/>
            <a:ext cx="43890480" cy="4799880"/>
          </a:xfrm>
          <a:prstGeom prst="rect">
            <a:avLst/>
          </a:prstGeom>
          <a:solidFill>
            <a:schemeClr val="accent5">
              <a:lumMod val="75000"/>
            </a:schemeClr>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8600" b="0" strike="noStrike" spc="-1">
              <a:solidFill>
                <a:schemeClr val="dk1"/>
              </a:solidFill>
              <a:latin typeface="Calibri"/>
            </a:endParaRPr>
          </a:p>
        </p:txBody>
      </p:sp>
      <p:sp>
        <p:nvSpPr>
          <p:cNvPr id="25" name="Rectangle 9"/>
          <p:cNvSpPr/>
          <p:nvPr/>
        </p:nvSpPr>
        <p:spPr>
          <a:xfrm>
            <a:off x="0" y="4800600"/>
            <a:ext cx="43890480" cy="45000"/>
          </a:xfrm>
          <a:prstGeom prst="rect">
            <a:avLst/>
          </a:prstGeom>
          <a:solidFill>
            <a:schemeClr val="accent5">
              <a:lumMod val="50000"/>
            </a:schemeClr>
          </a:solidFill>
          <a:ln w="152280">
            <a:solidFill>
              <a:srgbClr val="2C3F71"/>
            </a:solidFill>
            <a:miter/>
          </a:ln>
        </p:spPr>
        <p:style>
          <a:lnRef idx="0">
            <a:scrgbClr r="0" g="0" b="0"/>
          </a:lnRef>
          <a:fillRef idx="0">
            <a:scrgbClr r="0" g="0" b="0"/>
          </a:fillRef>
          <a:effectRef idx="0">
            <a:scrgbClr r="0" g="0" b="0"/>
          </a:effectRef>
          <a:fontRef idx="minor"/>
        </p:style>
        <p:txBody>
          <a:bodyPr wrap="none" lIns="90000" tIns="22680" rIns="90000" bIns="22680" anchor="ctr">
            <a:noAutofit/>
          </a:bodyPr>
          <a:lstStyle/>
          <a:p>
            <a:endParaRPr lang="en-US" sz="8600" b="0" strike="noStrike" spc="-1">
              <a:solidFill>
                <a:schemeClr val="dk1"/>
              </a:solidFill>
              <a:latin typeface="Calibri"/>
            </a:endParaRPr>
          </a:p>
        </p:txBody>
      </p:sp>
      <p:sp>
        <p:nvSpPr>
          <p:cNvPr id="2" name="Text Box 14"/>
          <p:cNvSpPr/>
          <p:nvPr/>
        </p:nvSpPr>
        <p:spPr>
          <a:xfrm>
            <a:off x="1567440" y="32315760"/>
            <a:ext cx="2513880" cy="3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4388760">
              <a:lnSpc>
                <a:spcPct val="65000"/>
              </a:lnSpc>
              <a:spcBef>
                <a:spcPts val="249"/>
              </a:spcBef>
            </a:pPr>
            <a:r>
              <a:rPr lang="en-US" sz="500" b="1" strike="noStrike" spc="-1">
                <a:solidFill>
                  <a:schemeClr val="lt1">
                    <a:lumMod val="75000"/>
                  </a:schemeClr>
                </a:solidFill>
                <a:latin typeface="Arial"/>
              </a:rPr>
              <a:t>RESEARCH POSTER PRESENTATION DESIGN © 2015</a:t>
            </a:r>
            <a:endParaRPr lang="es-MX" sz="500" b="0" strike="noStrike" spc="-1">
              <a:solidFill>
                <a:srgbClr val="FFFFFF"/>
              </a:solidFill>
              <a:latin typeface="Arial"/>
            </a:endParaRPr>
          </a:p>
          <a:p>
            <a:pPr defTabSz="4388760">
              <a:lnSpc>
                <a:spcPct val="65000"/>
              </a:lnSpc>
              <a:spcBef>
                <a:spcPts val="550"/>
              </a:spcBef>
            </a:pPr>
            <a:r>
              <a:rPr lang="en-US" sz="1100" b="1" strike="noStrike" spc="-1">
                <a:solidFill>
                  <a:schemeClr val="lt1">
                    <a:lumMod val="75000"/>
                  </a:schemeClr>
                </a:solidFill>
                <a:latin typeface="Arial"/>
              </a:rPr>
              <a:t>www.PosterPresentations.com</a:t>
            </a:r>
            <a:endParaRPr lang="es-MX" sz="1100" b="0" strike="noStrike" spc="-1">
              <a:solidFill>
                <a:srgbClr val="FFFFFF"/>
              </a:solidFill>
              <a:latin typeface="Arial"/>
            </a:endParaRPr>
          </a:p>
        </p:txBody>
      </p:sp>
      <p:sp>
        <p:nvSpPr>
          <p:cNvPr id="3" name="Rounded Rectangle 1"/>
          <p:cNvSpPr/>
          <p:nvPr/>
        </p:nvSpPr>
        <p:spPr>
          <a:xfrm>
            <a:off x="477720" y="5475240"/>
            <a:ext cx="10057680" cy="26736120"/>
          </a:xfrm>
          <a:prstGeom prst="roundRect">
            <a:avLst>
              <a:gd name="adj" fmla="val 4178"/>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4" name="Rounded Rectangle 22"/>
          <p:cNvSpPr/>
          <p:nvPr/>
        </p:nvSpPr>
        <p:spPr>
          <a:xfrm>
            <a:off x="11439360" y="5475240"/>
            <a:ext cx="10057680" cy="26736120"/>
          </a:xfrm>
          <a:prstGeom prst="roundRect">
            <a:avLst>
              <a:gd name="adj" fmla="val 4494"/>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5" name="Rounded Rectangle 23"/>
          <p:cNvSpPr/>
          <p:nvPr/>
        </p:nvSpPr>
        <p:spPr>
          <a:xfrm>
            <a:off x="22401360" y="5475240"/>
            <a:ext cx="10057680" cy="26736120"/>
          </a:xfrm>
          <a:prstGeom prst="roundRect">
            <a:avLst>
              <a:gd name="adj" fmla="val 4810"/>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6" name="Rounded Rectangle 25"/>
          <p:cNvSpPr/>
          <p:nvPr/>
        </p:nvSpPr>
        <p:spPr>
          <a:xfrm>
            <a:off x="33363000" y="5475240"/>
            <a:ext cx="10057680" cy="26736120"/>
          </a:xfrm>
          <a:prstGeom prst="roundRect">
            <a:avLst>
              <a:gd name="adj" fmla="val 3863"/>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grpSp>
        <p:nvGrpSpPr>
          <p:cNvPr id="7" name="Group 29"/>
          <p:cNvGrpSpPr/>
          <p:nvPr/>
        </p:nvGrpSpPr>
        <p:grpSpPr>
          <a:xfrm>
            <a:off x="-11225160" y="0"/>
            <a:ext cx="11018160" cy="32917680"/>
            <a:chOff x="-11225160" y="0"/>
            <a:chExt cx="11018160" cy="32917680"/>
          </a:xfrm>
        </p:grpSpPr>
        <p:sp>
          <p:nvSpPr>
            <p:cNvPr id="8" name="Rectangle 30"/>
            <p:cNvSpPr/>
            <p:nvPr/>
          </p:nvSpPr>
          <p:spPr>
            <a:xfrm>
              <a:off x="-11216160" y="0"/>
              <a:ext cx="11009160" cy="32917680"/>
            </a:xfrm>
            <a:prstGeom prst="rect">
              <a:avLst/>
            </a:prstGeom>
            <a:solidFill>
              <a:schemeClr val="dk1">
                <a:lumMod val="95000"/>
                <a:lumOff val="5000"/>
              </a:schemeClr>
            </a:solidFill>
            <a:ln w="25560">
              <a:noFill/>
            </a:ln>
          </p:spPr>
          <p:style>
            <a:lnRef idx="0">
              <a:scrgbClr r="0" g="0" b="0"/>
            </a:lnRef>
            <a:fillRef idx="0">
              <a:scrgbClr r="0" g="0" b="0"/>
            </a:fillRef>
            <a:effectRef idx="0">
              <a:scrgbClr r="0" g="0" b="0"/>
            </a:effectRef>
            <a:fontRef idx="minor"/>
          </p:style>
          <p:txBody>
            <a:bodyPr lIns="457200" tIns="457200" rIns="457200" bIns="0" anchor="t">
              <a:noAutofit/>
            </a:bodyPr>
            <a:lstStyle/>
            <a:p>
              <a:pPr algn="ctr" defTabSz="1518480">
                <a:lnSpc>
                  <a:spcPct val="100000"/>
                </a:lnSpc>
                <a:tabLst>
                  <a:tab pos="0" algn="l"/>
                </a:tabLst>
              </a:pPr>
              <a:r>
                <a:rPr lang="en-US" sz="3200" b="1" strike="noStrike" spc="-1">
                  <a:solidFill>
                    <a:srgbClr val="FF0000"/>
                  </a:solidFill>
                  <a:latin typeface="Trebuchet MS"/>
                </a:rPr>
                <a:t>(—THIS SIDEBAR DOES NOT PRINT—)</a:t>
              </a:r>
              <a:endParaRPr lang="es-MX" sz="3200" b="0" strike="noStrike" spc="-1">
                <a:solidFill>
                  <a:srgbClr val="FFFFFF"/>
                </a:solidFill>
                <a:latin typeface="Arial"/>
              </a:endParaRPr>
            </a:p>
            <a:p>
              <a:pPr algn="ctr" defTabSz="4388760">
                <a:lnSpc>
                  <a:spcPct val="100000"/>
                </a:lnSpc>
                <a:tabLst>
                  <a:tab pos="0" algn="l"/>
                </a:tabLst>
              </a:pPr>
              <a:r>
                <a:rPr lang="en-US" sz="4000" b="1" strike="noStrike" spc="596">
                  <a:solidFill>
                    <a:schemeClr val="lt1"/>
                  </a:solidFill>
                  <a:latin typeface="Trebuchet MS"/>
                </a:rPr>
                <a:t>DESIGN GUIDE</a:t>
              </a:r>
              <a:endParaRPr lang="es-MX" sz="4000" b="0" strike="noStrike" spc="-1">
                <a:solidFill>
                  <a:srgbClr val="FFFFFF"/>
                </a:solidFill>
                <a:latin typeface="Arial"/>
              </a:endParaRPr>
            </a:p>
            <a:p>
              <a:pPr algn="ctr" defTabSz="4388760">
                <a:lnSpc>
                  <a:spcPct val="100000"/>
                </a:lnSpc>
                <a:tabLst>
                  <a:tab pos="0" algn="l"/>
                </a:tabLst>
              </a:pPr>
              <a:endParaRPr lang="es-MX" sz="2800" b="0" strike="noStrike" spc="-1">
                <a:solidFill>
                  <a:srgbClr val="FFFFFF"/>
                </a:solidFill>
                <a:latin typeface="Arial"/>
              </a:endParaRPr>
            </a:p>
            <a:p>
              <a:pPr defTabSz="3765600">
                <a:lnSpc>
                  <a:spcPct val="100000"/>
                </a:lnSpc>
                <a:tabLst>
                  <a:tab pos="0" algn="l"/>
                </a:tabLst>
              </a:pPr>
              <a:r>
                <a:rPr lang="en-US" sz="2800" b="0" strike="noStrike" spc="-1">
                  <a:solidFill>
                    <a:schemeClr val="lt1"/>
                  </a:solidFill>
                  <a:latin typeface="Trebuchet MS"/>
                </a:rPr>
                <a:t>This PowerPoint 2007 template produces a 36”x48” presentation poster. You can use it to create your research poster and save valuable time placing titles, subtitles, text, and graphics. </a:t>
              </a:r>
              <a:endParaRPr lang="es-MX" sz="2800" b="0" strike="noStrike" spc="-1">
                <a:solidFill>
                  <a:srgbClr val="FFFFFF"/>
                </a:solidFill>
                <a:latin typeface="Arial"/>
              </a:endParaRPr>
            </a:p>
            <a:p>
              <a:pPr defTabSz="3765600">
                <a:lnSpc>
                  <a:spcPct val="100000"/>
                </a:lnSpc>
                <a:tabLst>
                  <a:tab pos="0" algn="l"/>
                </a:tabLst>
              </a:pPr>
              <a:endParaRPr lang="es-MX" sz="2800" b="0" strike="noStrike" spc="-1">
                <a:solidFill>
                  <a:srgbClr val="FFFFFF"/>
                </a:solidFill>
                <a:latin typeface="Arial"/>
              </a:endParaRPr>
            </a:p>
            <a:p>
              <a:pPr defTabSz="4389120">
                <a:lnSpc>
                  <a:spcPct val="100000"/>
                </a:lnSpc>
                <a:tabLst>
                  <a:tab pos="0" algn="l"/>
                </a:tabLst>
              </a:pPr>
              <a:r>
                <a:rPr lang="en-US" sz="2800" b="0" strike="noStrike" spc="-1">
                  <a:solidFill>
                    <a:schemeClr val="lt1"/>
                  </a:solidFill>
                  <a:latin typeface="Trebuchet MS"/>
                </a:rPr>
                <a:t>We provide a series of online tutorials that will guide you through the poster design process and answer your poster production questions. To view our template tutorials, go online to </a:t>
              </a:r>
              <a:r>
                <a:rPr lang="en-US" sz="2800" b="1" strike="noStrike" spc="-1">
                  <a:solidFill>
                    <a:srgbClr val="FFC000"/>
                  </a:solidFill>
                  <a:latin typeface="Trebuchet MS"/>
                </a:rPr>
                <a:t>PosterPresentations.com</a:t>
              </a:r>
              <a:r>
                <a:rPr lang="en-US" sz="2800" b="1" strike="noStrike" spc="-1">
                  <a:solidFill>
                    <a:schemeClr val="lt1"/>
                  </a:solidFill>
                  <a:latin typeface="Trebuchet MS"/>
                </a:rPr>
                <a:t> </a:t>
              </a:r>
              <a:r>
                <a:rPr lang="en-US" sz="2800" b="0" strike="noStrike" spc="-1">
                  <a:solidFill>
                    <a:schemeClr val="lt1"/>
                  </a:solidFill>
                  <a:latin typeface="Trebuchet MS"/>
                </a:rPr>
                <a:t>and click on HELP DESK.</a:t>
              </a:r>
              <a:endParaRPr lang="es-MX" sz="2800" b="0" strike="noStrike" spc="-1">
                <a:solidFill>
                  <a:srgbClr val="FFFFFF"/>
                </a:solidFill>
                <a:latin typeface="Arial"/>
              </a:endParaRPr>
            </a:p>
            <a:p>
              <a:pPr defTabSz="4389120">
                <a:lnSpc>
                  <a:spcPct val="100000"/>
                </a:lnSpc>
                <a:tabLst>
                  <a:tab pos="0" algn="l"/>
                </a:tabLst>
              </a:pPr>
              <a:endParaRPr lang="es-MX" sz="2800" b="0" strike="noStrike" spc="-1">
                <a:solidFill>
                  <a:srgbClr val="FFFFFF"/>
                </a:solidFill>
                <a:latin typeface="Arial"/>
              </a:endParaRPr>
            </a:p>
            <a:p>
              <a:pPr defTabSz="4389120">
                <a:lnSpc>
                  <a:spcPct val="100000"/>
                </a:lnSpc>
                <a:tabLst>
                  <a:tab pos="0" algn="l"/>
                </a:tabLst>
              </a:pPr>
              <a:r>
                <a:rPr lang="en-US" sz="2800" b="0" strike="noStrike" spc="-1">
                  <a:solidFill>
                    <a:schemeClr val="lt1"/>
                  </a:solidFill>
                  <a:latin typeface="Trebuchet MS"/>
                </a:rPr>
                <a:t>When you are ready to print your poster, go online to PosterPresentations.com</a:t>
              </a:r>
              <a:br>
                <a:rPr sz="2800"/>
              </a:br>
              <a:endParaRPr lang="es-MX" sz="2800" b="0" strike="noStrike" spc="-1">
                <a:solidFill>
                  <a:srgbClr val="FFFFFF"/>
                </a:solidFill>
                <a:latin typeface="Arial"/>
              </a:endParaRPr>
            </a:p>
            <a:p>
              <a:pPr defTabSz="3765600">
                <a:lnSpc>
                  <a:spcPct val="100000"/>
                </a:lnSpc>
                <a:tabLst>
                  <a:tab pos="0" algn="l"/>
                </a:tabLst>
              </a:pPr>
              <a:r>
                <a:rPr lang="en-US" sz="2800" b="0" strike="noStrike" spc="-1">
                  <a:solidFill>
                    <a:schemeClr val="lt1"/>
                  </a:solidFill>
                  <a:latin typeface="Trebuchet MS"/>
                </a:rPr>
                <a:t>Need assistance? Call us at </a:t>
              </a:r>
              <a:r>
                <a:rPr lang="en-US" sz="2800" b="0" strike="noStrike" spc="-1">
                  <a:solidFill>
                    <a:srgbClr val="FFC000"/>
                  </a:solidFill>
                  <a:latin typeface="Trebuchet MS"/>
                </a:rPr>
                <a:t>1.510.649.3001</a:t>
              </a:r>
              <a:endParaRPr lang="es-MX" sz="2800" b="0" strike="noStrike" spc="-1">
                <a:solidFill>
                  <a:srgbClr val="FFFFFF"/>
                </a:solidFill>
                <a:latin typeface="Arial"/>
              </a:endParaRPr>
            </a:p>
            <a:p>
              <a:pPr defTabSz="3765600">
                <a:lnSpc>
                  <a:spcPct val="100000"/>
                </a:lnSpc>
                <a:tabLst>
                  <a:tab pos="0" algn="l"/>
                </a:tabLst>
              </a:pPr>
              <a:endParaRPr lang="es-MX" sz="3600" b="0" strike="noStrike" spc="-1">
                <a:solidFill>
                  <a:srgbClr val="FFFFFF"/>
                </a:solidFill>
                <a:latin typeface="Arial"/>
              </a:endParaRPr>
            </a:p>
            <a:p>
              <a:pPr algn="ctr" defTabSz="4388760">
                <a:lnSpc>
                  <a:spcPct val="100000"/>
                </a:lnSpc>
                <a:tabLst>
                  <a:tab pos="0" algn="l"/>
                </a:tabLst>
              </a:pPr>
              <a:endParaRPr lang="es-MX" sz="2400" b="0" strike="noStrike" spc="-1">
                <a:solidFill>
                  <a:srgbClr val="FFFFFF"/>
                </a:solidFill>
                <a:latin typeface="Arial"/>
              </a:endParaRPr>
            </a:p>
            <a:p>
              <a:pPr algn="ctr" defTabSz="4388760">
                <a:lnSpc>
                  <a:spcPct val="100000"/>
                </a:lnSpc>
                <a:tabLst>
                  <a:tab pos="0" algn="l"/>
                </a:tabLst>
              </a:pPr>
              <a:r>
                <a:rPr lang="en-US" sz="4000" b="1" strike="noStrike" spc="596">
                  <a:solidFill>
                    <a:schemeClr val="lt1"/>
                  </a:solidFill>
                  <a:latin typeface="Trebuchet MS"/>
                </a:rPr>
                <a:t>QUICK START</a:t>
              </a:r>
              <a:endParaRPr lang="es-MX" sz="4000" b="0" strike="noStrike" spc="-1">
                <a:solidFill>
                  <a:srgbClr val="FFFFFF"/>
                </a:solidFill>
                <a:latin typeface="Arial"/>
              </a:endParaRPr>
            </a:p>
            <a:p>
              <a:pPr algn="ctr" defTabSz="4388760">
                <a:lnSpc>
                  <a:spcPct val="100000"/>
                </a:lnSpc>
                <a:tabLst>
                  <a:tab pos="0" algn="l"/>
                </a:tabLst>
              </a:pPr>
              <a:endParaRPr lang="es-MX" sz="3200" b="0" strike="noStrike" spc="-1">
                <a:solidFill>
                  <a:srgbClr val="FFFFFF"/>
                </a:solidFill>
                <a:latin typeface="Arial"/>
              </a:endParaRPr>
            </a:p>
            <a:p>
              <a:pPr algn="ctr" defTabSz="4388760">
                <a:lnSpc>
                  <a:spcPct val="100000"/>
                </a:lnSpc>
                <a:tabLst>
                  <a:tab pos="0" algn="l"/>
                </a:tabLst>
              </a:pPr>
              <a:r>
                <a:rPr lang="en-US" sz="3200" b="1" strike="noStrike" spc="-1">
                  <a:solidFill>
                    <a:srgbClr val="FFC000"/>
                  </a:solidFill>
                  <a:latin typeface="Trebuchet MS"/>
                </a:rPr>
                <a:t>Zoom in and out</a:t>
              </a:r>
              <a:endParaRPr lang="es-MX" sz="3200" b="0" strike="noStrike" spc="-1">
                <a:solidFill>
                  <a:srgbClr val="FFFFFF"/>
                </a:solidFill>
                <a:latin typeface="Arial"/>
              </a:endParaRPr>
            </a:p>
            <a:p>
              <a:pPr marL="1892160" indent="-1892160" defTabSz="851040">
                <a:lnSpc>
                  <a:spcPct val="100000"/>
                </a:lnSpc>
                <a:tabLst>
                  <a:tab pos="0" algn="l"/>
                </a:tabLst>
              </a:pPr>
              <a:r>
                <a:rPr lang="en-US" sz="2400" b="0" strike="noStrike" spc="-1">
                  <a:solidFill>
                    <a:schemeClr val="lt1"/>
                  </a:solidFill>
                  <a:latin typeface="Trebuchet MS"/>
                </a:rPr>
                <a:t>	</a:t>
              </a:r>
              <a:r>
                <a:rPr lang="en-US" sz="2400" b="0" strike="noStrike" spc="-1">
                  <a:solidFill>
                    <a:schemeClr val="lt1">
                      <a:lumMod val="75000"/>
                    </a:schemeClr>
                  </a:solidFill>
                  <a:latin typeface="Trebuchet MS"/>
                </a:rPr>
                <a:t>As you work on your poster zoom in and out to the level that is more comfortable to you. </a:t>
              </a:r>
              <a:endParaRPr lang="es-MX" sz="2400" b="0" strike="noStrike" spc="-1">
                <a:solidFill>
                  <a:srgbClr val="FFFFFF"/>
                </a:solidFill>
                <a:latin typeface="Arial"/>
              </a:endParaRPr>
            </a:p>
            <a:p>
              <a:pPr marL="1892160" indent="-1892160" defTabSz="851040">
                <a:lnSpc>
                  <a:spcPct val="100000"/>
                </a:lnSpc>
                <a:tabLst>
                  <a:tab pos="0" algn="l"/>
                </a:tabLst>
              </a:pPr>
              <a:r>
                <a:rPr lang="en-US" sz="2400" b="1" strike="noStrike" spc="-1">
                  <a:solidFill>
                    <a:schemeClr val="lt1">
                      <a:lumMod val="75000"/>
                    </a:schemeClr>
                  </a:solidFill>
                  <a:latin typeface="Trebuchet MS"/>
                </a:rPr>
                <a:t>	</a:t>
              </a:r>
              <a:r>
                <a:rPr lang="en-US" sz="2400" b="0" strike="noStrike" spc="-1">
                  <a:solidFill>
                    <a:schemeClr val="lt1">
                      <a:lumMod val="75000"/>
                    </a:schemeClr>
                  </a:solidFill>
                  <a:latin typeface="Trebuchet MS"/>
                </a:rPr>
                <a:t>Go to VIEW &gt; ZOOM.</a:t>
              </a:r>
              <a:endParaRPr lang="es-MX" sz="2400" b="0" strike="noStrike" spc="-1">
                <a:solidFill>
                  <a:srgbClr val="FFFFFF"/>
                </a:solidFill>
                <a:latin typeface="Arial"/>
              </a:endParaRPr>
            </a:p>
            <a:p>
              <a:pPr marL="1892160"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Title, Authors, and Affiliations</a:t>
              </a:r>
              <a:endParaRPr lang="es-MX" sz="3200" b="0" strike="noStrike" spc="-1">
                <a:solidFill>
                  <a:srgbClr val="FFFFFF"/>
                </a:solidFill>
                <a:latin typeface="Arial"/>
              </a:endParaRPr>
            </a:p>
            <a:p>
              <a:pPr marL="1892160" defTabSz="4388760">
                <a:lnSpc>
                  <a:spcPct val="100000"/>
                </a:lnSpc>
                <a:tabLst>
                  <a:tab pos="0" algn="l"/>
                </a:tabLst>
              </a:pPr>
              <a:r>
                <a:rPr lang="en-US" sz="2400" b="0" strike="noStrike" spc="-1">
                  <a:solidFill>
                    <a:schemeClr val="lt1">
                      <a:lumMod val="75000"/>
                    </a:schemeClr>
                  </a:solidFill>
                  <a:latin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defTabSz="4388760">
                <a:lnSpc>
                  <a:spcPct val="100000"/>
                </a:lnSpc>
                <a:tabLst>
                  <a:tab pos="0" algn="l"/>
                </a:tabLst>
              </a:pPr>
              <a:r>
                <a:rPr lang="en-US" sz="2400" b="1" strike="noStrike" spc="296">
                  <a:solidFill>
                    <a:srgbClr val="FFC000"/>
                  </a:solidFill>
                  <a:latin typeface="Trebuchet MS"/>
                </a:rPr>
                <a:t>TIP</a:t>
              </a:r>
              <a:r>
                <a:rPr lang="en-US" sz="2400" b="1" strike="noStrike" spc="-1">
                  <a:solidFill>
                    <a:srgbClr val="FFC000"/>
                  </a:solidFill>
                  <a:latin typeface="Trebuchet MS"/>
                </a:rPr>
                <a:t>: </a:t>
              </a:r>
              <a:r>
                <a:rPr lang="en-US" sz="2400" b="0" strike="noStrike" spc="-1">
                  <a:solidFill>
                    <a:schemeClr val="lt1">
                      <a:lumMod val="75000"/>
                    </a:schemeClr>
                  </a:solidFill>
                  <a:latin typeface="Trebuchet MS"/>
                </a:rPr>
                <a:t>The font size of your title should be bigger than your name(s) and institution name(s).</a:t>
              </a:r>
              <a:endParaRPr lang="es-MX" sz="2400" b="0" strike="noStrike" spc="-1">
                <a:solidFill>
                  <a:srgbClr val="FFFFFF"/>
                </a:solidFill>
                <a:latin typeface="Arial"/>
              </a:endParaRPr>
            </a:p>
            <a:p>
              <a:pPr marL="1892160" defTabSz="4388760">
                <a:lnSpc>
                  <a:spcPct val="100000"/>
                </a:lnSpc>
                <a:tabLst>
                  <a:tab pos="0" algn="l"/>
                </a:tabLst>
              </a:pPr>
              <a:br>
                <a:rPr sz="2800"/>
              </a:b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Adding Logos / Seals</a:t>
              </a:r>
              <a:endParaRPr lang="es-MX" sz="3200" b="0" strike="noStrike" spc="-1">
                <a:solidFill>
                  <a:srgbClr val="FFFFFF"/>
                </a:solidFill>
                <a:latin typeface="Arial"/>
              </a:endParaRPr>
            </a:p>
            <a:p>
              <a:pPr marL="1892160" defTabSz="4388760">
                <a:lnSpc>
                  <a:spcPct val="100000"/>
                </a:lnSpc>
                <a:tabLst>
                  <a:tab pos="0" algn="l"/>
                </a:tabLst>
              </a:pPr>
              <a:r>
                <a:rPr lang="en-US" sz="2400" b="0" strike="noStrike" spc="-1">
                  <a:solidFill>
                    <a:schemeClr val="lt1">
                      <a:lumMod val="75000"/>
                    </a:schemeClr>
                  </a:solidFill>
                  <a:latin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defTabSz="4388760">
                <a:lnSpc>
                  <a:spcPct val="100000"/>
                </a:lnSpc>
                <a:tabLst>
                  <a:tab pos="0" algn="l"/>
                </a:tabLst>
              </a:pPr>
              <a:r>
                <a:rPr lang="en-US" sz="2400" b="1" strike="noStrike" spc="296">
                  <a:solidFill>
                    <a:srgbClr val="FFC000"/>
                  </a:solidFill>
                  <a:latin typeface="Trebuchet MS"/>
                </a:rPr>
                <a:t>TIP:</a:t>
              </a:r>
              <a:r>
                <a:rPr lang="en-US" sz="2400" b="1" strike="noStrike" spc="-1">
                  <a:solidFill>
                    <a:srgbClr val="FFC000"/>
                  </a:solidFill>
                  <a:latin typeface="Trebuchet MS"/>
                </a:rPr>
                <a:t> </a:t>
              </a:r>
              <a:r>
                <a:rPr lang="en-US" sz="2400" b="0" strike="noStrike" spc="-1">
                  <a:solidFill>
                    <a:schemeClr val="lt1">
                      <a:lumMod val="75000"/>
                    </a:schemeClr>
                  </a:solidFill>
                  <a:latin typeface="Trebuchet MS"/>
                </a:rPr>
                <a:t>See if your school’s logo is available on our free poster templates page.</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Photographs / Graphics</a:t>
              </a:r>
              <a:endParaRPr lang="es-MX" sz="3200" b="0" strike="noStrike" spc="-1">
                <a:solidFill>
                  <a:srgbClr val="FFFFFF"/>
                </a:solidFill>
                <a:latin typeface="Arial"/>
              </a:endParaRPr>
            </a:p>
            <a:p>
              <a:pPr marL="1892160" defTabSz="977760">
                <a:lnSpc>
                  <a:spcPct val="100000"/>
                </a:lnSpc>
                <a:tabLst>
                  <a:tab pos="0" algn="l"/>
                </a:tabLst>
              </a:pPr>
              <a:r>
                <a:rPr lang="en-US" sz="2400" b="0" strike="noStrike" spc="-1">
                  <a:solidFill>
                    <a:schemeClr val="lt1">
                      <a:lumMod val="75000"/>
                    </a:schemeClr>
                  </a:solidFill>
                  <a:latin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lang="es-MX" sz="2400" b="0" strike="noStrike" spc="-1">
                <a:solidFill>
                  <a:srgbClr val="FFFFFF"/>
                </a:solidFill>
                <a:latin typeface="Arial"/>
              </a:endParaRPr>
            </a:p>
            <a:p>
              <a:pPr marL="1892160" defTabSz="977760">
                <a:lnSpc>
                  <a:spcPct val="100000"/>
                </a:lnSpc>
                <a:tabLst>
                  <a:tab pos="0" algn="l"/>
                </a:tabLst>
              </a:pPr>
              <a:endParaRPr lang="es-MX" sz="24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Image Quality Check</a:t>
              </a:r>
              <a:endParaRPr lang="es-MX" sz="3200" b="0" strike="noStrike" spc="-1">
                <a:solidFill>
                  <a:srgbClr val="FFFFFF"/>
                </a:solidFill>
                <a:latin typeface="Arial"/>
              </a:endParaRPr>
            </a:p>
            <a:p>
              <a:pPr marL="1892160" defTabSz="977760">
                <a:lnSpc>
                  <a:spcPct val="100000"/>
                </a:lnSpc>
                <a:tabLst>
                  <a:tab pos="0" algn="l"/>
                </a:tabLst>
              </a:pPr>
              <a:r>
                <a:rPr lang="en-US" sz="2400" b="0" strike="noStrike" spc="-1">
                  <a:solidFill>
                    <a:schemeClr val="lt1">
                      <a:lumMod val="75000"/>
                    </a:schemeClr>
                  </a:solidFill>
                  <a:latin typeface="Trebuchet MS"/>
                </a:rPr>
                <a:t>Zoom in and look at your images at 100% magnification. If they look good they will print well. </a:t>
              </a:r>
              <a:endParaRPr lang="es-MX" sz="2400" b="0" strike="noStrike" spc="-1">
                <a:solidFill>
                  <a:srgbClr val="FFFFFF"/>
                </a:solidFill>
                <a:latin typeface="Arial"/>
              </a:endParaRPr>
            </a:p>
          </p:txBody>
        </p:sp>
        <p:cxnSp>
          <p:nvCxnSpPr>
            <p:cNvPr id="9" name="Straight Connector 31"/>
            <p:cNvCxnSpPr/>
            <p:nvPr/>
          </p:nvCxnSpPr>
          <p:spPr>
            <a:xfrm>
              <a:off x="-11225160" y="8422200"/>
              <a:ext cx="11000520" cy="4320"/>
            </a:xfrm>
            <a:prstGeom prst="straightConnector1">
              <a:avLst/>
            </a:prstGeom>
            <a:ln w="0">
              <a:solidFill>
                <a:srgbClr val="FFC000"/>
              </a:solidFill>
            </a:ln>
          </p:spPr>
        </p:cxnSp>
        <p:pic>
          <p:nvPicPr>
            <p:cNvPr id="10" name="Picture 35"/>
            <p:cNvPicPr/>
            <p:nvPr/>
          </p:nvPicPr>
          <p:blipFill>
            <a:blip r:embed="rId3"/>
            <a:stretch/>
          </p:blipFill>
          <p:spPr>
            <a:xfrm>
              <a:off x="-10740600" y="10261800"/>
              <a:ext cx="1596960" cy="1201320"/>
            </a:xfrm>
            <a:prstGeom prst="rect">
              <a:avLst/>
            </a:prstGeom>
            <a:ln w="0">
              <a:noFill/>
            </a:ln>
          </p:spPr>
        </p:pic>
        <p:pic>
          <p:nvPicPr>
            <p:cNvPr id="11" name="Picture 36"/>
            <p:cNvPicPr/>
            <p:nvPr/>
          </p:nvPicPr>
          <p:blipFill>
            <a:blip r:embed="rId4"/>
            <a:stretch/>
          </p:blipFill>
          <p:spPr>
            <a:xfrm>
              <a:off x="-10732680" y="15697080"/>
              <a:ext cx="9986040" cy="1053000"/>
            </a:xfrm>
            <a:prstGeom prst="rect">
              <a:avLst/>
            </a:prstGeom>
            <a:ln w="0">
              <a:noFill/>
            </a:ln>
          </p:spPr>
        </p:pic>
        <p:grpSp>
          <p:nvGrpSpPr>
            <p:cNvPr id="12" name="Group 37"/>
            <p:cNvGrpSpPr/>
            <p:nvPr/>
          </p:nvGrpSpPr>
          <p:grpSpPr>
            <a:xfrm>
              <a:off x="-9744840" y="23541120"/>
              <a:ext cx="7530120" cy="2357280"/>
              <a:chOff x="-9744840" y="23541120"/>
              <a:chExt cx="7530120" cy="2357280"/>
            </a:xfrm>
          </p:grpSpPr>
          <p:grpSp>
            <p:nvGrpSpPr>
              <p:cNvPr id="13" name="Group 45"/>
              <p:cNvGrpSpPr/>
              <p:nvPr/>
            </p:nvGrpSpPr>
            <p:grpSpPr>
              <a:xfrm>
                <a:off x="-6084720" y="23637240"/>
                <a:ext cx="1354320" cy="1940760"/>
                <a:chOff x="-6084720" y="23637240"/>
                <a:chExt cx="1354320" cy="1940760"/>
              </a:xfrm>
            </p:grpSpPr>
            <p:pic>
              <p:nvPicPr>
                <p:cNvPr id="14" name="Picture 51"/>
                <p:cNvPicPr/>
                <p:nvPr/>
              </p:nvPicPr>
              <p:blipFill>
                <a:blip r:embed="rId5"/>
                <a:stretch/>
              </p:blipFill>
              <p:spPr>
                <a:xfrm>
                  <a:off x="-6066360" y="23637240"/>
                  <a:ext cx="1335960" cy="1656000"/>
                </a:xfrm>
                <a:prstGeom prst="rect">
                  <a:avLst/>
                </a:prstGeom>
                <a:ln w="0">
                  <a:noFill/>
                </a:ln>
              </p:spPr>
            </p:pic>
            <p:sp>
              <p:nvSpPr>
                <p:cNvPr id="15" name="TextBox 52"/>
                <p:cNvSpPr/>
                <p:nvPr/>
              </p:nvSpPr>
              <p:spPr>
                <a:xfrm>
                  <a:off x="-6084720" y="25151040"/>
                  <a:ext cx="1354320" cy="4269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gn="ctr" defTabSz="4388760">
                    <a:lnSpc>
                      <a:spcPct val="100000"/>
                    </a:lnSpc>
                  </a:pPr>
                  <a:r>
                    <a:rPr lang="en-US" sz="1600" b="1" strike="noStrike" spc="-1">
                      <a:solidFill>
                        <a:schemeClr val="dk1"/>
                      </a:solidFill>
                      <a:latin typeface="Calibri"/>
                    </a:rPr>
                    <a:t>ORIGINAL</a:t>
                  </a:r>
                  <a:endParaRPr lang="es-MX" sz="1600" b="0" strike="noStrike" spc="-1">
                    <a:solidFill>
                      <a:srgbClr val="000000"/>
                    </a:solidFill>
                    <a:latin typeface="Arial"/>
                  </a:endParaRPr>
                </a:p>
              </p:txBody>
            </p:sp>
          </p:grpSp>
          <p:grpSp>
            <p:nvGrpSpPr>
              <p:cNvPr id="16" name="Group 46"/>
              <p:cNvGrpSpPr/>
              <p:nvPr/>
            </p:nvGrpSpPr>
            <p:grpSpPr>
              <a:xfrm>
                <a:off x="-4456440" y="23637240"/>
                <a:ext cx="2241720" cy="1941480"/>
                <a:chOff x="-4456440" y="23637240"/>
                <a:chExt cx="2241720" cy="1941480"/>
              </a:xfrm>
            </p:grpSpPr>
            <p:pic>
              <p:nvPicPr>
                <p:cNvPr id="17" name="Picture 49"/>
                <p:cNvPicPr/>
                <p:nvPr/>
              </p:nvPicPr>
              <p:blipFill>
                <a:blip r:embed="rId5"/>
                <a:stretch/>
              </p:blipFill>
              <p:spPr>
                <a:xfrm>
                  <a:off x="-4456440" y="23637240"/>
                  <a:ext cx="2241720" cy="1630080"/>
                </a:xfrm>
                <a:prstGeom prst="rect">
                  <a:avLst/>
                </a:prstGeom>
                <a:ln w="0">
                  <a:noFill/>
                </a:ln>
              </p:spPr>
            </p:pic>
            <p:sp>
              <p:nvSpPr>
                <p:cNvPr id="18" name="TextBox 50"/>
                <p:cNvSpPr/>
                <p:nvPr/>
              </p:nvSpPr>
              <p:spPr>
                <a:xfrm>
                  <a:off x="-4452120" y="25182000"/>
                  <a:ext cx="2237400" cy="396720"/>
                </a:xfrm>
                <a:prstGeom prst="rect">
                  <a:avLst/>
                </a:prstGeom>
                <a:solidFill>
                  <a:srgbClr val="FF0000"/>
                </a:solidFill>
                <a:ln w="0">
                  <a:noFill/>
                </a:ln>
              </p:spPr>
              <p:style>
                <a:lnRef idx="0">
                  <a:scrgbClr r="0" g="0" b="0"/>
                </a:lnRef>
                <a:fillRef idx="0">
                  <a:scrgbClr r="0" g="0" b="0"/>
                </a:fillRef>
                <a:effectRef idx="0">
                  <a:scrgbClr r="0" g="0" b="0"/>
                </a:effectRef>
                <a:fontRef idx="minor"/>
              </p:style>
              <p:txBody>
                <a:bodyPr lIns="457200" tIns="91440" rIns="457200" bIns="91440" anchor="t">
                  <a:spAutoFit/>
                </a:bodyPr>
                <a:lstStyle/>
                <a:p>
                  <a:pPr algn="ctr" defTabSz="4388760">
                    <a:lnSpc>
                      <a:spcPct val="100000"/>
                    </a:lnSpc>
                  </a:pPr>
                  <a:r>
                    <a:rPr lang="en-US" sz="1400" b="1" strike="noStrike" spc="-1">
                      <a:solidFill>
                        <a:schemeClr val="lt1"/>
                      </a:solidFill>
                      <a:latin typeface="Calibri"/>
                    </a:rPr>
                    <a:t>DISTORTED</a:t>
                  </a:r>
                  <a:endParaRPr lang="es-MX" sz="1400" b="0" strike="noStrike" spc="-1">
                    <a:solidFill>
                      <a:srgbClr val="FFFFFF"/>
                    </a:solidFill>
                    <a:latin typeface="Arial"/>
                  </a:endParaRPr>
                </a:p>
              </p:txBody>
            </p:sp>
          </p:grpSp>
          <p:pic>
            <p:nvPicPr>
              <p:cNvPr id="19" name="Picture 47"/>
              <p:cNvPicPr/>
              <p:nvPr/>
            </p:nvPicPr>
            <p:blipFill>
              <a:blip r:embed="rId6"/>
              <a:stretch/>
            </p:blipFill>
            <p:spPr>
              <a:xfrm>
                <a:off x="-9744840" y="23541120"/>
                <a:ext cx="2383560" cy="1844640"/>
              </a:xfrm>
              <a:prstGeom prst="rect">
                <a:avLst/>
              </a:prstGeom>
              <a:ln w="0">
                <a:noFill/>
              </a:ln>
            </p:spPr>
          </p:pic>
          <p:sp>
            <p:nvSpPr>
              <p:cNvPr id="20" name="TextBox 48"/>
              <p:cNvSpPr/>
              <p:nvPr/>
            </p:nvSpPr>
            <p:spPr>
              <a:xfrm>
                <a:off x="-9680400" y="24953400"/>
                <a:ext cx="2246760" cy="945000"/>
              </a:xfrm>
              <a:prstGeom prst="rect">
                <a:avLst/>
              </a:prstGeom>
              <a:noFill/>
              <a:ln w="0">
                <a:noFill/>
              </a:ln>
            </p:spPr>
            <p:style>
              <a:lnRef idx="0">
                <a:scrgbClr r="0" g="0" b="0"/>
              </a:lnRef>
              <a:fillRef idx="0">
                <a:scrgbClr r="0" g="0" b="0"/>
              </a:fillRef>
              <a:effectRef idx="0">
                <a:scrgbClr r="0" g="0" b="0"/>
              </a:effectRef>
              <a:fontRef idx="minor"/>
            </p:style>
            <p:txBody>
              <a:bodyPr lIns="457200" tIns="457200" rIns="457200" bIns="0" anchor="t">
                <a:spAutoFit/>
              </a:bodyPr>
              <a:lstStyle/>
              <a:p>
                <a:pPr algn="ctr" defTabSz="4388760">
                  <a:lnSpc>
                    <a:spcPct val="100000"/>
                  </a:lnSpc>
                </a:pPr>
                <a:r>
                  <a:rPr lang="en-US" sz="1600" b="0" strike="noStrike" spc="-1">
                    <a:solidFill>
                      <a:schemeClr val="lt1"/>
                    </a:solidFill>
                    <a:latin typeface="Calibri"/>
                  </a:rPr>
                  <a:t>Corner handles</a:t>
                </a:r>
                <a:endParaRPr lang="es-MX" sz="1600" b="0" strike="noStrike" spc="-1">
                  <a:solidFill>
                    <a:srgbClr val="FFFFFF"/>
                  </a:solidFill>
                  <a:latin typeface="Arial"/>
                </a:endParaRPr>
              </a:p>
            </p:txBody>
          </p:sp>
        </p:grpSp>
        <p:grpSp>
          <p:nvGrpSpPr>
            <p:cNvPr id="21" name="Group 38"/>
            <p:cNvGrpSpPr/>
            <p:nvPr/>
          </p:nvGrpSpPr>
          <p:grpSpPr>
            <a:xfrm>
              <a:off x="-10398960" y="27751320"/>
              <a:ext cx="9320040" cy="2453400"/>
              <a:chOff x="-10398960" y="27751320"/>
              <a:chExt cx="9320040" cy="2453400"/>
            </a:xfrm>
          </p:grpSpPr>
          <p:graphicFrame>
            <p:nvGraphicFramePr>
              <p:cNvPr id="22" name="Objeto 21"/>
              <p:cNvGraphicFramePr/>
              <p:nvPr/>
            </p:nvGraphicFramePr>
            <p:xfrm>
              <a:off x="-9918000" y="27751320"/>
              <a:ext cx="3967560" cy="2431800"/>
            </p:xfrm>
            <a:graphic>
              <a:graphicData uri="http://schemas.openxmlformats.org/presentationml/2006/ole">
                <mc:AlternateContent xmlns:mc="http://schemas.openxmlformats.org/markup-compatibility/2006">
                  <mc:Choice xmlns:v="urn:schemas-microsoft-com:vml" Requires="v">
                    <p:oleObj r:id="rId7" imgW="0" imgH="0" progId="">
                      <p:embed/>
                    </p:oleObj>
                  </mc:Choice>
                  <mc:Fallback>
                    <p:oleObj r:id="rId7" imgW="0" imgH="0" progId="">
                      <p:embed/>
                      <p:pic>
                        <p:nvPicPr>
                          <p:cNvPr id="22" name="Objeto 21"/>
                          <p:cNvPicPr/>
                          <p:nvPr/>
                        </p:nvPicPr>
                        <p:blipFill>
                          <a:blip r:embed="rId8"/>
                          <a:stretch/>
                        </p:blipFill>
                        <p:spPr>
                          <a:xfrm>
                            <a:off x="-9918000" y="27751320"/>
                            <a:ext cx="3967560" cy="2431800"/>
                          </a:xfrm>
                          <a:prstGeom prst="rect">
                            <a:avLst/>
                          </a:prstGeom>
                          <a:ln w="0">
                            <a:noFill/>
                          </a:ln>
                        </p:spPr>
                      </p:pic>
                    </p:oleObj>
                  </mc:Fallback>
                </mc:AlternateContent>
              </a:graphicData>
            </a:graphic>
          </p:graphicFrame>
          <p:graphicFrame>
            <p:nvGraphicFramePr>
              <p:cNvPr id="24" name="Objeto 23"/>
              <p:cNvGraphicFramePr/>
              <p:nvPr/>
            </p:nvGraphicFramePr>
            <p:xfrm>
              <a:off x="-5411520" y="27759600"/>
              <a:ext cx="3967560" cy="2431800"/>
            </p:xfrm>
            <a:graphic>
              <a:graphicData uri="http://schemas.openxmlformats.org/presentationml/2006/ole">
                <mc:AlternateContent xmlns:mc="http://schemas.openxmlformats.org/markup-compatibility/2006">
                  <mc:Choice xmlns:v="urn:schemas-microsoft-com:vml" Requires="v">
                    <p:oleObj r:id="rId9" imgW="0" imgH="0" progId="">
                      <p:embed/>
                    </p:oleObj>
                  </mc:Choice>
                  <mc:Fallback>
                    <p:oleObj r:id="rId9" imgW="0" imgH="0" progId="">
                      <p:embed/>
                      <p:pic>
                        <p:nvPicPr>
                          <p:cNvPr id="24" name="Objeto 23"/>
                          <p:cNvPicPr/>
                          <p:nvPr/>
                        </p:nvPicPr>
                        <p:blipFill>
                          <a:blip r:embed="rId10"/>
                          <a:stretch/>
                        </p:blipFill>
                        <p:spPr>
                          <a:xfrm>
                            <a:off x="-5411520" y="27759600"/>
                            <a:ext cx="3967560" cy="2431800"/>
                          </a:xfrm>
                          <a:prstGeom prst="rect">
                            <a:avLst/>
                          </a:prstGeom>
                          <a:ln w="0">
                            <a:noFill/>
                          </a:ln>
                        </p:spPr>
                      </p:pic>
                    </p:oleObj>
                  </mc:Fallback>
                </mc:AlternateContent>
              </a:graphicData>
            </a:graphic>
          </p:graphicFrame>
          <p:sp>
            <p:nvSpPr>
              <p:cNvPr id="26" name="TextBox 43"/>
              <p:cNvSpPr/>
              <p:nvPr/>
            </p:nvSpPr>
            <p:spPr>
              <a:xfrm rot="16200000">
                <a:off x="-11446920" y="28800000"/>
                <a:ext cx="2431800" cy="335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0" anchor="t">
                <a:spAutoFit/>
              </a:bodyPr>
              <a:lstStyle/>
              <a:p>
                <a:pPr algn="ctr" defTabSz="4388760">
                  <a:lnSpc>
                    <a:spcPct val="100000"/>
                  </a:lnSpc>
                </a:pPr>
                <a:r>
                  <a:rPr lang="en-US" sz="1600" b="0" strike="noStrike" spc="-1">
                    <a:solidFill>
                      <a:srgbClr val="92D050"/>
                    </a:solidFill>
                    <a:latin typeface="Calibri"/>
                  </a:rPr>
                  <a:t>Good </a:t>
                </a:r>
                <a:r>
                  <a:rPr lang="en-US" sz="1600" b="0" strike="noStrike" spc="-1">
                    <a:solidFill>
                      <a:schemeClr val="lt1"/>
                    </a:solidFill>
                    <a:latin typeface="Calibri"/>
                  </a:rPr>
                  <a:t>printing quality</a:t>
                </a:r>
                <a:endParaRPr lang="es-MX" sz="1600" b="0" strike="noStrike" spc="-1">
                  <a:solidFill>
                    <a:srgbClr val="FFFFFF"/>
                  </a:solidFill>
                  <a:latin typeface="Arial"/>
                </a:endParaRPr>
              </a:p>
            </p:txBody>
          </p:sp>
          <p:sp>
            <p:nvSpPr>
              <p:cNvPr id="27" name="TextBox 44"/>
              <p:cNvSpPr/>
              <p:nvPr/>
            </p:nvSpPr>
            <p:spPr>
              <a:xfrm rot="16200000">
                <a:off x="-2462400" y="28820880"/>
                <a:ext cx="2431800" cy="335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0" anchor="t">
                <a:spAutoFit/>
              </a:bodyPr>
              <a:lstStyle/>
              <a:p>
                <a:pPr algn="ctr" defTabSz="4388760">
                  <a:lnSpc>
                    <a:spcPct val="100000"/>
                  </a:lnSpc>
                </a:pPr>
                <a:r>
                  <a:rPr lang="en-US" sz="1600" b="0" strike="noStrike" spc="-1">
                    <a:solidFill>
                      <a:srgbClr val="FF0000"/>
                    </a:solidFill>
                    <a:latin typeface="Calibri"/>
                  </a:rPr>
                  <a:t>Bad </a:t>
                </a:r>
                <a:r>
                  <a:rPr lang="en-US" sz="1600" b="0" strike="noStrike" spc="-1">
                    <a:solidFill>
                      <a:schemeClr val="lt1"/>
                    </a:solidFill>
                    <a:latin typeface="Calibri"/>
                  </a:rPr>
                  <a:t>printing quality</a:t>
                </a:r>
                <a:endParaRPr lang="es-MX" sz="1600" b="0" strike="noStrike" spc="-1">
                  <a:solidFill>
                    <a:srgbClr val="FFFFFF"/>
                  </a:solidFill>
                  <a:latin typeface="Arial"/>
                </a:endParaRPr>
              </a:p>
            </p:txBody>
          </p:sp>
        </p:grpSp>
      </p:grpSp>
      <p:grpSp>
        <p:nvGrpSpPr>
          <p:cNvPr id="28" name="Group 53"/>
          <p:cNvGrpSpPr/>
          <p:nvPr/>
        </p:nvGrpSpPr>
        <p:grpSpPr>
          <a:xfrm>
            <a:off x="44157960" y="-55080"/>
            <a:ext cx="11061360" cy="32972760"/>
            <a:chOff x="44157960" y="-55080"/>
            <a:chExt cx="11061360" cy="32972760"/>
          </a:xfrm>
        </p:grpSpPr>
        <p:sp>
          <p:nvSpPr>
            <p:cNvPr id="29" name="Rectangle 54"/>
            <p:cNvSpPr/>
            <p:nvPr/>
          </p:nvSpPr>
          <p:spPr>
            <a:xfrm>
              <a:off x="44157960" y="-55080"/>
              <a:ext cx="11061360" cy="32972760"/>
            </a:xfrm>
            <a:prstGeom prst="rect">
              <a:avLst/>
            </a:prstGeom>
            <a:solidFill>
              <a:schemeClr val="dk1">
                <a:lumMod val="95000"/>
                <a:lumOff val="5000"/>
              </a:schemeClr>
            </a:solidFill>
            <a:ln w="25560">
              <a:noFill/>
            </a:ln>
          </p:spPr>
          <p:style>
            <a:lnRef idx="0">
              <a:scrgbClr r="0" g="0" b="0"/>
            </a:lnRef>
            <a:fillRef idx="0">
              <a:scrgbClr r="0" g="0" b="0"/>
            </a:fillRef>
            <a:effectRef idx="0">
              <a:scrgbClr r="0" g="0" b="0"/>
            </a:effectRef>
            <a:fontRef idx="minor"/>
          </p:style>
          <p:txBody>
            <a:bodyPr lIns="457200" tIns="457200" rIns="457200" bIns="0" anchor="t">
              <a:noAutofit/>
            </a:bodyPr>
            <a:lstStyle/>
            <a:p>
              <a:pPr algn="ctr" defTabSz="4388760">
                <a:lnSpc>
                  <a:spcPct val="100000"/>
                </a:lnSpc>
              </a:pPr>
              <a:r>
                <a:rPr lang="en-US" sz="4000" b="1" strike="noStrike" spc="596">
                  <a:solidFill>
                    <a:schemeClr val="lt1"/>
                  </a:solidFill>
                  <a:latin typeface="Trebuchet MS"/>
                </a:rPr>
                <a:t>QUICK START (cont.)</a:t>
              </a:r>
              <a:endParaRPr lang="es-MX" sz="4000" b="0" strike="noStrike" spc="-1">
                <a:solidFill>
                  <a:srgbClr val="FFFFFF"/>
                </a:solidFill>
                <a:latin typeface="Arial"/>
              </a:endParaRPr>
            </a:p>
            <a:p>
              <a:pPr algn="ctr" defTabSz="4388760">
                <a:lnSpc>
                  <a:spcPct val="100000"/>
                </a:lnSpc>
              </a:pPr>
              <a:endParaRPr lang="es-MX" sz="3600" b="0" strike="noStrike" spc="-1">
                <a:solidFill>
                  <a:srgbClr val="FFFFFF"/>
                </a:solidFill>
                <a:latin typeface="Arial"/>
              </a:endParaRPr>
            </a:p>
            <a:p>
              <a:pPr algn="ctr" defTabSz="4388760">
                <a:lnSpc>
                  <a:spcPct val="100000"/>
                </a:lnSpc>
              </a:pPr>
              <a:r>
                <a:rPr lang="en-US" sz="3200" b="1" strike="noStrike" spc="-1">
                  <a:solidFill>
                    <a:srgbClr val="FFC000"/>
                  </a:solidFill>
                  <a:latin typeface="Trebuchet MS"/>
                </a:rPr>
                <a:t>How to change the template color theme</a:t>
              </a:r>
              <a:endParaRPr lang="es-MX" sz="3200" b="0" strike="noStrike" spc="-1">
                <a:solidFill>
                  <a:srgbClr val="FFFFFF"/>
                </a:solidFill>
                <a:latin typeface="Arial"/>
              </a:endParaRPr>
            </a:p>
            <a:p>
              <a:pPr defTabSz="114480">
                <a:lnSpc>
                  <a:spcPct val="100000"/>
                </a:lnSpc>
                <a:tabLst>
                  <a:tab pos="0" algn="l"/>
                </a:tabLst>
              </a:pPr>
              <a:r>
                <a:rPr lang="en-US" sz="2400" b="0" strike="noStrike" spc="-1">
                  <a:solidFill>
                    <a:schemeClr val="lt1">
                      <a:lumMod val="75000"/>
                    </a:schemeClr>
                  </a:solidFill>
                  <a:latin typeface="Trebuchet MS"/>
                </a:rPr>
                <a:t>You can easily change the color theme of your poster by going to the DESIGN menu, click on COLORS, and choose the color theme of your choice. You can also create your own color theme.</a:t>
              </a: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r>
                <a:rPr lang="en-US" sz="2400" b="0" strike="noStrike" spc="-1">
                  <a:solidFill>
                    <a:schemeClr val="lt1">
                      <a:lumMod val="75000"/>
                    </a:schemeClr>
                  </a:solidFill>
                  <a:latin typeface="Trebuchet MS"/>
                </a:rPr>
                <a:t>You can also manually change the color of your background by going to VIEW &gt; SLIDE MASTER.  After you finish working on the master be sure to go to VIEW &gt; NORMAL to continue working on your poster.</a:t>
              </a: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algn="ctr" defTabSz="4388760">
                <a:lnSpc>
                  <a:spcPct val="100000"/>
                </a:lnSpc>
                <a:tabLst>
                  <a:tab pos="0" algn="l"/>
                </a:tabLst>
              </a:pPr>
              <a:r>
                <a:rPr lang="en-US" sz="3200" b="1" strike="noStrike" spc="-1">
                  <a:solidFill>
                    <a:srgbClr val="FFC000"/>
                  </a:solidFill>
                  <a:latin typeface="Trebuchet MS"/>
                </a:rPr>
                <a:t>How to add Text</a:t>
              </a:r>
              <a:endParaRPr lang="es-MX" sz="3200" b="0" strike="noStrike" spc="-1">
                <a:solidFill>
                  <a:srgbClr val="FFFFFF"/>
                </a:solidFill>
                <a:latin typeface="Arial"/>
              </a:endParaRPr>
            </a:p>
            <a:p>
              <a:pPr marL="3265560" defTabSz="114480">
                <a:lnSpc>
                  <a:spcPct val="100000"/>
                </a:lnSpc>
                <a:tabLst>
                  <a:tab pos="0" algn="l"/>
                </a:tabLst>
              </a:pPr>
              <a:r>
                <a:rPr lang="en-US" sz="2400" b="0" strike="noStrike" spc="-1">
                  <a:solidFill>
                    <a:schemeClr val="lt1">
                      <a:lumMod val="75000"/>
                    </a:schemeClr>
                  </a:solidFill>
                  <a:latin typeface="Trebuchet MS"/>
                </a:rPr>
                <a:t>The template comes with a number of pre-formatted placeholders for headers and text blocks. You can add more blocks by copying and pasting the existing ones or by adding a text box from the HOME menu. </a:t>
              </a:r>
              <a:endParaRPr lang="es-MX" sz="2400" b="0" strike="noStrike" spc="-1">
                <a:solidFill>
                  <a:srgbClr val="FFFFFF"/>
                </a:solidFill>
                <a:latin typeface="Arial"/>
              </a:endParaRPr>
            </a:p>
            <a:p>
              <a:pPr marL="1518480" defTabSz="114480">
                <a:lnSpc>
                  <a:spcPct val="100000"/>
                </a:lnSpc>
                <a:tabLst>
                  <a:tab pos="0" algn="l"/>
                </a:tabLst>
              </a:pPr>
              <a:endParaRPr lang="es-MX" sz="2400" b="0" strike="noStrike" spc="-1">
                <a:solidFill>
                  <a:srgbClr val="FFFFFF"/>
                </a:solidFill>
                <a:latin typeface="Arial"/>
              </a:endParaRPr>
            </a:p>
            <a:p>
              <a:pPr marL="1518480" algn="ctr" defTabSz="1518480">
                <a:lnSpc>
                  <a:spcPct val="100000"/>
                </a:lnSpc>
                <a:tabLst>
                  <a:tab pos="0" algn="l"/>
                </a:tabLst>
              </a:pPr>
              <a:r>
                <a:rPr lang="en-US" sz="2400" b="0" strike="noStrike" spc="-1">
                  <a:solidFill>
                    <a:schemeClr val="lt1">
                      <a:lumMod val="75000"/>
                    </a:schemeClr>
                  </a:solidFill>
                  <a:latin typeface="Trebuchet MS"/>
                </a:rPr>
                <a:t> </a:t>
              </a:r>
              <a:r>
                <a:rPr lang="en-US" sz="3200" b="1" strike="noStrike" spc="-1">
                  <a:solidFill>
                    <a:srgbClr val="FFC000"/>
                  </a:solidFill>
                  <a:latin typeface="Trebuchet MS"/>
                </a:rPr>
                <a:t>Text size</a:t>
              </a:r>
              <a:endParaRPr lang="es-MX" sz="3200" b="0" strike="noStrike" spc="-1">
                <a:solidFill>
                  <a:srgbClr val="FFFFFF"/>
                </a:solidFill>
                <a:latin typeface="Arial"/>
              </a:endParaRPr>
            </a:p>
            <a:p>
              <a:pPr marL="1518480" defTabSz="114480">
                <a:lnSpc>
                  <a:spcPct val="100000"/>
                </a:lnSpc>
                <a:tabLst>
                  <a:tab pos="0" algn="l"/>
                </a:tabLst>
              </a:pPr>
              <a:r>
                <a:rPr lang="en-US" sz="2400" b="0" strike="noStrike" spc="-1">
                  <a:solidFill>
                    <a:srgbClr val="BFBFBF"/>
                  </a:solidFill>
                  <a:latin typeface="Trebuchet MS"/>
                </a:rPr>
                <a:t>Adjust the size of your text based on how much content you have to present. The default template text offers a good starting point. Follow the conference requirements.</a:t>
              </a:r>
              <a:endParaRPr lang="es-MX" sz="2400" b="0" strike="noStrike" spc="-1">
                <a:solidFill>
                  <a:srgbClr val="FFFFFF"/>
                </a:solidFill>
                <a:latin typeface="Arial"/>
              </a:endParaRPr>
            </a:p>
            <a:p>
              <a:pPr marL="1518480" defTabSz="114480">
                <a:lnSpc>
                  <a:spcPct val="100000"/>
                </a:lnSpc>
                <a:tabLst>
                  <a:tab pos="0" algn="l"/>
                </a:tabLst>
              </a:pPr>
              <a:endParaRPr lang="es-MX" sz="2400" b="0" strike="noStrike" spc="-1">
                <a:solidFill>
                  <a:srgbClr val="FFFFFF"/>
                </a:solidFill>
                <a:latin typeface="Arial"/>
              </a:endParaRPr>
            </a:p>
            <a:p>
              <a:pPr marL="1518480" algn="ctr" defTabSz="4388760">
                <a:lnSpc>
                  <a:spcPct val="100000"/>
                </a:lnSpc>
                <a:tabLst>
                  <a:tab pos="0" algn="l"/>
                </a:tabLst>
              </a:pPr>
              <a:r>
                <a:rPr lang="en-US" sz="3200" b="1" strike="noStrike" spc="-1">
                  <a:solidFill>
                    <a:srgbClr val="FFC000"/>
                  </a:solidFill>
                  <a:latin typeface="Trebuchet MS"/>
                </a:rPr>
                <a:t>How to add Tables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chemeClr val="lt1">
                      <a:lumMod val="75000"/>
                    </a:schemeClr>
                  </a:solidFill>
                  <a:latin typeface="Trebuchet MS"/>
                </a:rPr>
                <a:t>To add a table from scratch go to the INSERT menu and </a:t>
              </a:r>
              <a:br>
                <a:rPr sz="2400"/>
              </a:br>
              <a:r>
                <a:rPr lang="en-US" sz="2400" b="0" strike="noStrike" spc="-1">
                  <a:solidFill>
                    <a:schemeClr val="lt1">
                      <a:lumMod val="75000"/>
                    </a:schemeClr>
                  </a:solidFill>
                  <a:latin typeface="Trebuchet MS"/>
                </a:rPr>
                <a:t>click on TABLE. A drop-down box will help you select rows and columns. </a:t>
              </a:r>
              <a:endParaRPr lang="es-MX" sz="2400" b="0" strike="noStrike" spc="-1">
                <a:solidFill>
                  <a:srgbClr val="FFFFFF"/>
                </a:solidFill>
                <a:latin typeface="Arial"/>
              </a:endParaRPr>
            </a:p>
            <a:p>
              <a:pPr marL="1730520" defTabSz="114480">
                <a:lnSpc>
                  <a:spcPct val="100000"/>
                </a:lnSpc>
                <a:tabLst>
                  <a:tab pos="0" algn="l"/>
                </a:tabLst>
              </a:pPr>
              <a:r>
                <a:rPr lang="en-US" sz="2400" b="0" strike="noStrike" spc="-1">
                  <a:solidFill>
                    <a:schemeClr val="lt1">
                      <a:lumMod val="75000"/>
                    </a:schemeClr>
                  </a:solidFill>
                  <a:latin typeface="Trebuchet MS"/>
                </a:rPr>
                <a:t>You can also copy and a paste a table from Word or another PowerPoint document. A pasted table may need to be re-formatted by RIGHT-CLICK &gt; FORMAT SHAPE, TEXT BOX, Margins.</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Graphs / Charts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You can simply copy and paste charts and graphs from Excel or Word. Some reformatting may be required depending on how the original document has been created.</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How to change the column configuration</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RIGHT-CLICK on the poster background and select LAYOUT to see the column options available for this template. The poster columns can also be customized on the Master. VIEW &gt; MASTER.</a:t>
              </a:r>
              <a:endParaRPr lang="es-MX" sz="2400" b="0" strike="noStrike" spc="-1">
                <a:solidFill>
                  <a:srgbClr val="FFFFFF"/>
                </a:solidFill>
                <a:latin typeface="Arial"/>
              </a:endParaRPr>
            </a:p>
            <a:p>
              <a:pPr marL="1730520" algn="ctr" defTabSz="1518480">
                <a:lnSpc>
                  <a:spcPct val="100000"/>
                </a:lnSpc>
                <a:tabLst>
                  <a:tab pos="0" algn="l"/>
                </a:tabLst>
              </a:pPr>
              <a:endParaRPr lang="es-MX" sz="32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How to remove the info bars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Save your work</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Save your template as a PowerPoint document. For printing, save as PowerPoint or “Print-quality” PDF.</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Print your poster</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lang="es-MX" sz="2400" b="0" strike="noStrike" spc="-1">
                <a:solidFill>
                  <a:srgbClr val="FFFFFF"/>
                </a:solidFill>
                <a:latin typeface="Arial"/>
              </a:endParaRPr>
            </a:p>
            <a:p>
              <a:pPr marL="1730520" defTabSz="114480">
                <a:lnSpc>
                  <a:spcPct val="100000"/>
                </a:lnSpc>
                <a:tabLst>
                  <a:tab pos="0" algn="l"/>
                </a:tabLst>
              </a:pPr>
              <a:endParaRPr lang="es-MX" sz="2800" b="0" strike="noStrike" spc="-1">
                <a:solidFill>
                  <a:srgbClr val="FFFFFF"/>
                </a:solidFill>
                <a:latin typeface="Arial"/>
              </a:endParaRPr>
            </a:p>
          </p:txBody>
        </p:sp>
        <p:graphicFrame>
          <p:nvGraphicFramePr>
            <p:cNvPr id="30" name="Objeto 29"/>
            <p:cNvGraphicFramePr/>
            <p:nvPr/>
          </p:nvGraphicFramePr>
          <p:xfrm>
            <a:off x="46915560" y="3349440"/>
            <a:ext cx="5585400" cy="2063160"/>
          </p:xfrm>
          <a:graphic>
            <a:graphicData uri="http://schemas.openxmlformats.org/presentationml/2006/ole">
              <mc:AlternateContent xmlns:mc="http://schemas.openxmlformats.org/markup-compatibility/2006">
                <mc:Choice xmlns:v="urn:schemas-microsoft-com:vml" Requires="v">
                  <p:oleObj r:id="rId11" imgW="0" imgH="0" progId="">
                    <p:embed/>
                  </p:oleObj>
                </mc:Choice>
                <mc:Fallback>
                  <p:oleObj r:id="rId11" imgW="0" imgH="0" progId="">
                    <p:embed/>
                    <p:pic>
                      <p:nvPicPr>
                        <p:cNvPr id="30" name="Objeto 29"/>
                        <p:cNvPicPr/>
                        <p:nvPr/>
                      </p:nvPicPr>
                      <p:blipFill>
                        <a:blip r:embed="rId12"/>
                        <a:stretch/>
                      </p:blipFill>
                      <p:spPr>
                        <a:xfrm>
                          <a:off x="46915560" y="3349440"/>
                          <a:ext cx="5585400" cy="2063160"/>
                        </a:xfrm>
                        <a:prstGeom prst="rect">
                          <a:avLst/>
                        </a:prstGeom>
                        <a:ln w="0">
                          <a:noFill/>
                        </a:ln>
                      </p:spPr>
                    </p:pic>
                  </p:oleObj>
                </mc:Fallback>
              </mc:AlternateContent>
            </a:graphicData>
          </a:graphic>
        </p:graphicFrame>
        <p:pic>
          <p:nvPicPr>
            <p:cNvPr id="32" name="Picture 56"/>
            <p:cNvPicPr/>
            <p:nvPr/>
          </p:nvPicPr>
          <p:blipFill>
            <a:blip r:embed="rId13"/>
            <a:stretch/>
          </p:blipFill>
          <p:spPr>
            <a:xfrm>
              <a:off x="44621640" y="7740000"/>
              <a:ext cx="2968920" cy="1369800"/>
            </a:xfrm>
            <a:prstGeom prst="rect">
              <a:avLst/>
            </a:prstGeom>
            <a:ln w="0">
              <a:noFill/>
            </a:ln>
          </p:spPr>
        </p:pic>
        <p:graphicFrame>
          <p:nvGraphicFramePr>
            <p:cNvPr id="33" name="Objeto 32"/>
            <p:cNvGraphicFramePr/>
            <p:nvPr/>
          </p:nvGraphicFramePr>
          <p:xfrm>
            <a:off x="44629560" y="12347280"/>
            <a:ext cx="1481400" cy="991440"/>
          </p:xfrm>
          <a:graphic>
            <a:graphicData uri="http://schemas.openxmlformats.org/presentationml/2006/ole">
              <mc:AlternateContent xmlns:mc="http://schemas.openxmlformats.org/markup-compatibility/2006">
                <mc:Choice xmlns:v="urn:schemas-microsoft-com:vml" Requires="v">
                  <p:oleObj r:id="rId14" imgW="0" imgH="0" progId="">
                    <p:embed/>
                  </p:oleObj>
                </mc:Choice>
                <mc:Fallback>
                  <p:oleObj r:id="rId14" imgW="0" imgH="0" progId="">
                    <p:embed/>
                    <p:pic>
                      <p:nvPicPr>
                        <p:cNvPr id="33" name="Objeto 32"/>
                        <p:cNvPicPr/>
                        <p:nvPr/>
                      </p:nvPicPr>
                      <p:blipFill>
                        <a:blip r:embed="rId15"/>
                        <a:stretch/>
                      </p:blipFill>
                      <p:spPr>
                        <a:xfrm>
                          <a:off x="44629560" y="12347280"/>
                          <a:ext cx="1481400" cy="991440"/>
                        </a:xfrm>
                        <a:prstGeom prst="rect">
                          <a:avLst/>
                        </a:prstGeom>
                        <a:ln w="0">
                          <a:noFill/>
                        </a:ln>
                      </p:spPr>
                    </p:pic>
                  </p:oleObj>
                </mc:Fallback>
              </mc:AlternateContent>
            </a:graphicData>
          </a:graphic>
        </p:graphicFrame>
        <p:grpSp>
          <p:nvGrpSpPr>
            <p:cNvPr id="35" name="Group 58"/>
            <p:cNvGrpSpPr/>
            <p:nvPr/>
          </p:nvGrpSpPr>
          <p:grpSpPr>
            <a:xfrm>
              <a:off x="44487360" y="29414520"/>
              <a:ext cx="10353600" cy="1265040"/>
              <a:chOff x="44487360" y="29414520"/>
              <a:chExt cx="10353600" cy="1265040"/>
            </a:xfrm>
          </p:grpSpPr>
          <p:sp>
            <p:nvSpPr>
              <p:cNvPr id="36" name="Rounded Rectangle 60"/>
              <p:cNvSpPr/>
              <p:nvPr/>
            </p:nvSpPr>
            <p:spPr>
              <a:xfrm>
                <a:off x="44487360" y="29414520"/>
                <a:ext cx="10353600" cy="1265040"/>
              </a:xfrm>
              <a:prstGeom prst="roundRect">
                <a:avLst>
                  <a:gd name="adj" fmla="val 16667"/>
                </a:avLst>
              </a:prstGeom>
              <a:solidFill>
                <a:schemeClr val="lt1"/>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pic>
            <p:nvPicPr>
              <p:cNvPr id="37" name="Picture 7" descr="http://t2.gstatic.com/images?q=tbn:ANd9GcR4APHC6TT9w54M2zn_pvCiBxUNcspYPoVxirLRphBoJabfSvu7zw"/>
              <p:cNvPicPr/>
              <p:nvPr/>
            </p:nvPicPr>
            <p:blipFill>
              <a:blip r:embed="rId16"/>
              <a:stretch/>
            </p:blipFill>
            <p:spPr>
              <a:xfrm>
                <a:off x="44620560" y="29528640"/>
                <a:ext cx="968400" cy="1060560"/>
              </a:xfrm>
              <a:prstGeom prst="rect">
                <a:avLst/>
              </a:prstGeom>
              <a:ln w="0">
                <a:noFill/>
              </a:ln>
            </p:spPr>
          </p:pic>
          <p:sp>
            <p:nvSpPr>
              <p:cNvPr id="38" name="TextBox 62"/>
              <p:cNvSpPr/>
              <p:nvPr/>
            </p:nvSpPr>
            <p:spPr>
              <a:xfrm>
                <a:off x="45653040" y="29634840"/>
                <a:ext cx="918756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4388760">
                  <a:lnSpc>
                    <a:spcPct val="100000"/>
                  </a:lnSpc>
                </a:pPr>
                <a:r>
                  <a:rPr lang="en-US" sz="2400" b="0" strike="noStrike" spc="-1">
                    <a:solidFill>
                      <a:schemeClr val="dk2"/>
                    </a:solidFill>
                    <a:latin typeface="Trebuchet MS"/>
                  </a:rPr>
                  <a:t>Student discounts are available on our Facebook page.</a:t>
                </a:r>
                <a:br>
                  <a:rPr sz="2400"/>
                </a:br>
                <a:r>
                  <a:rPr lang="en-US" sz="2400" b="0" strike="noStrike" spc="-1">
                    <a:solidFill>
                      <a:schemeClr val="dk2"/>
                    </a:solidFill>
                    <a:latin typeface="Trebuchet MS"/>
                  </a:rPr>
                  <a:t>Go to </a:t>
                </a:r>
                <a:r>
                  <a:rPr lang="en-US" sz="2400" b="0" u="sng" strike="noStrike" spc="-1">
                    <a:solidFill>
                      <a:schemeClr val="dk2"/>
                    </a:solidFill>
                    <a:uFillTx/>
                    <a:latin typeface="Trebuchet MS"/>
                  </a:rPr>
                  <a:t>PosterPresentations.com</a:t>
                </a:r>
                <a:r>
                  <a:rPr lang="en-US" sz="2400" b="0" strike="noStrike" spc="-1">
                    <a:solidFill>
                      <a:schemeClr val="dk2"/>
                    </a:solidFill>
                    <a:latin typeface="Trebuchet MS"/>
                  </a:rPr>
                  <a:t> and click on the FB icon. </a:t>
                </a:r>
                <a:endParaRPr lang="es-MX" sz="2400" b="0" strike="noStrike" spc="-1">
                  <a:solidFill>
                    <a:srgbClr val="FFFFFF"/>
                  </a:solidFill>
                  <a:latin typeface="Arial"/>
                </a:endParaRPr>
              </a:p>
            </p:txBody>
          </p:sp>
        </p:grpSp>
        <p:sp>
          <p:nvSpPr>
            <p:cNvPr id="39" name="TextBox 59"/>
            <p:cNvSpPr/>
            <p:nvPr/>
          </p:nvSpPr>
          <p:spPr>
            <a:xfrm>
              <a:off x="44262720" y="31169880"/>
              <a:ext cx="6869520" cy="1386360"/>
            </a:xfrm>
            <a:prstGeom prst="rect">
              <a:avLst/>
            </a:prstGeom>
            <a:noFill/>
            <a:ln w="0">
              <a:noFill/>
            </a:ln>
          </p:spPr>
          <p:style>
            <a:lnRef idx="0">
              <a:scrgbClr r="0" g="0" b="0"/>
            </a:lnRef>
            <a:fillRef idx="0">
              <a:scrgbClr r="0" g="0" b="0"/>
            </a:fillRef>
            <a:effectRef idx="0">
              <a:scrgbClr r="0" g="0" b="0"/>
            </a:effectRef>
            <a:fontRef idx="minor"/>
          </p:style>
          <p:txBody>
            <a:bodyPr lIns="65160" tIns="32760" rIns="65160" bIns="32760" anchor="t">
              <a:spAutoFit/>
            </a:bodyPr>
            <a:lstStyle/>
            <a:p>
              <a:pPr defTabSz="4388760">
                <a:lnSpc>
                  <a:spcPts val="2599"/>
                </a:lnSpc>
              </a:pPr>
              <a:r>
                <a:rPr lang="en-US" sz="2800" b="0" strike="noStrike" spc="-1">
                  <a:solidFill>
                    <a:schemeClr val="lt1"/>
                  </a:solidFill>
                  <a:latin typeface="Calibri"/>
                </a:rPr>
                <a:t>© 2015 PosterPresentations.com</a:t>
              </a:r>
              <a:br>
                <a:rPr sz="2800"/>
              </a:br>
              <a:r>
                <a:rPr lang="en-US" sz="2800" b="0" strike="noStrike" spc="-1">
                  <a:solidFill>
                    <a:schemeClr val="lt1"/>
                  </a:solidFill>
                  <a:latin typeface="Calibri"/>
                </a:rPr>
                <a:t>    </a:t>
              </a:r>
              <a:r>
                <a:rPr lang="en-US" sz="2400" b="0" strike="noStrike" spc="-1">
                  <a:solidFill>
                    <a:schemeClr val="lt1"/>
                  </a:solidFill>
                  <a:latin typeface="Calibri"/>
                </a:rPr>
                <a:t>2117 Fourth Street , Unit C        </a:t>
              </a:r>
              <a:endParaRPr lang="es-MX" sz="2400" b="0" strike="noStrike" spc="-1">
                <a:solidFill>
                  <a:srgbClr val="FFFFFF"/>
                </a:solidFill>
                <a:latin typeface="Arial"/>
              </a:endParaRPr>
            </a:p>
            <a:p>
              <a:pPr defTabSz="4388760">
                <a:lnSpc>
                  <a:spcPts val="2599"/>
                </a:lnSpc>
              </a:pPr>
              <a:r>
                <a:rPr lang="en-US" sz="2400" b="0" strike="noStrike" spc="-1">
                  <a:solidFill>
                    <a:schemeClr val="lt1"/>
                  </a:solidFill>
                  <a:latin typeface="Calibri"/>
                </a:rPr>
                <a:t>     Berkeley CA </a:t>
              </a:r>
              <a:r>
                <a:rPr lang="en-US" sz="2000" b="0" strike="noStrike" spc="-1">
                  <a:solidFill>
                    <a:schemeClr val="lt1"/>
                  </a:solidFill>
                  <a:latin typeface="Calibri"/>
                </a:rPr>
                <a:t>94710</a:t>
              </a:r>
              <a:br>
                <a:rPr sz="2400"/>
              </a:br>
              <a:r>
                <a:rPr lang="en-US" sz="2400" b="0" strike="noStrike" spc="-1">
                  <a:solidFill>
                    <a:schemeClr val="lt1"/>
                  </a:solidFill>
                  <a:latin typeface="Calibri"/>
                </a:rPr>
                <a:t>    </a:t>
              </a:r>
              <a:r>
                <a:rPr lang="en-US" sz="2400" b="1" strike="noStrike" spc="-1">
                  <a:solidFill>
                    <a:srgbClr val="FFFF00"/>
                  </a:solidFill>
                  <a:latin typeface="Calibri"/>
                </a:rPr>
                <a:t>posterpresenter@gmail.com</a:t>
              </a:r>
              <a:endParaRPr lang="es-MX" sz="2400" b="0" strike="noStrike" spc="-1">
                <a:solidFill>
                  <a:srgbClr val="FFFFFF"/>
                </a:solidFill>
                <a:latin typeface="Arial"/>
              </a:endParaRPr>
            </a:p>
          </p:txBody>
        </p:sp>
      </p:grpSp>
      <p:sp>
        <p:nvSpPr>
          <p:cNvPr id="40"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pPr indent="0" algn="ctr">
              <a:buNone/>
            </a:pPr>
            <a:r>
              <a:rPr lang="es-MX" sz="4400" b="0" strike="noStrike" spc="-1">
                <a:solidFill>
                  <a:srgbClr val="FFFFFF"/>
                </a:solidFill>
                <a:latin typeface="Arial"/>
              </a:rPr>
              <a:t>Pulse para editar el formato del texto de título</a:t>
            </a:r>
          </a:p>
        </p:txBody>
      </p:sp>
      <p:sp>
        <p:nvSpPr>
          <p:cNvPr id="41" name="PlaceHolder 2"/>
          <p:cNvSpPr>
            <a:spLocks noGrp="1"/>
          </p:cNvSpPr>
          <p:nvPr>
            <p:ph type="body"/>
          </p:nvPr>
        </p:nvSpPr>
        <p:spPr>
          <a:xfrm>
            <a:off x="2194560" y="7702560"/>
            <a:ext cx="39501720" cy="19092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s-MX" sz="3200" b="0" strike="noStrike" spc="-1">
                <a:solidFill>
                  <a:srgbClr val="FFFFFF"/>
                </a:solidFill>
                <a:latin typeface="Arial"/>
              </a:rPr>
              <a:t>Pulse para editar el formato de texto del esquema</a:t>
            </a:r>
          </a:p>
          <a:p>
            <a:pPr marL="864000" lvl="1" indent="-324000">
              <a:spcBef>
                <a:spcPts val="1134"/>
              </a:spcBef>
              <a:buClr>
                <a:srgbClr val="FFFFFF"/>
              </a:buClr>
              <a:buSzPct val="75000"/>
              <a:buFont typeface="Symbol" charset="2"/>
              <a:buChar char=""/>
            </a:pPr>
            <a:r>
              <a:rPr lang="es-MX" sz="2800" b="0" strike="noStrike" spc="-1">
                <a:solidFill>
                  <a:srgbClr val="FFFFFF"/>
                </a:solidFill>
                <a:latin typeface="Arial"/>
              </a:rPr>
              <a:t>Segundo nivel del esquema</a:t>
            </a:r>
          </a:p>
          <a:p>
            <a:pPr marL="1296000" lvl="2" indent="-288000">
              <a:spcBef>
                <a:spcPts val="850"/>
              </a:spcBef>
              <a:buClr>
                <a:srgbClr val="FFFFFF"/>
              </a:buClr>
              <a:buSzPct val="45000"/>
              <a:buFont typeface="Wingdings" charset="2"/>
              <a:buChar char=""/>
            </a:pPr>
            <a:r>
              <a:rPr lang="es-MX" sz="2400" b="0" strike="noStrike" spc="-1">
                <a:solidFill>
                  <a:srgbClr val="FFFFFF"/>
                </a:solidFill>
                <a:latin typeface="Arial"/>
              </a:rPr>
              <a:t>Tercer nivel del esquema</a:t>
            </a:r>
          </a:p>
          <a:p>
            <a:pPr marL="1728000" lvl="3" indent="-216000">
              <a:spcBef>
                <a:spcPts val="567"/>
              </a:spcBef>
              <a:buClr>
                <a:srgbClr val="FFFFFF"/>
              </a:buClr>
              <a:buSzPct val="75000"/>
              <a:buFont typeface="Symbol" charset="2"/>
              <a:buChar char=""/>
            </a:pPr>
            <a:r>
              <a:rPr lang="es-MX" sz="2000" b="0" strike="noStrike" spc="-1">
                <a:solidFill>
                  <a:srgbClr val="FFFFFF"/>
                </a:solidFill>
                <a:latin typeface="Arial"/>
              </a:rPr>
              <a:t>Cuarto nivel del esquema</a:t>
            </a:r>
          </a:p>
          <a:p>
            <a:pPr marL="2160000" lvl="4" indent="-216000">
              <a:spcBef>
                <a:spcPts val="283"/>
              </a:spcBef>
              <a:buClr>
                <a:srgbClr val="FFFFFF"/>
              </a:buClr>
              <a:buSzPct val="45000"/>
              <a:buFont typeface="Wingdings" charset="2"/>
              <a:buChar char=""/>
            </a:pPr>
            <a:r>
              <a:rPr lang="es-MX" sz="2000" b="0" strike="noStrike" spc="-1">
                <a:solidFill>
                  <a:srgbClr val="FFFFFF"/>
                </a:solidFill>
                <a:latin typeface="Arial"/>
              </a:rPr>
              <a:t>Quinto nivel del esquema</a:t>
            </a:r>
          </a:p>
          <a:p>
            <a:pPr marL="2592000" lvl="5" indent="-216000">
              <a:spcBef>
                <a:spcPts val="283"/>
              </a:spcBef>
              <a:buClr>
                <a:srgbClr val="FFFFFF"/>
              </a:buClr>
              <a:buSzPct val="45000"/>
              <a:buFont typeface="Wingdings" charset="2"/>
              <a:buChar char=""/>
            </a:pPr>
            <a:r>
              <a:rPr lang="es-MX" sz="2000" b="0" strike="noStrike" spc="-1">
                <a:solidFill>
                  <a:srgbClr val="FFFFFF"/>
                </a:solidFill>
                <a:latin typeface="Arial"/>
              </a:rPr>
              <a:t>Sexto nivel del esquema</a:t>
            </a:r>
          </a:p>
          <a:p>
            <a:pPr marL="3024000" lvl="6" indent="-216000">
              <a:spcBef>
                <a:spcPts val="283"/>
              </a:spcBef>
              <a:buClr>
                <a:srgbClr val="FFFFFF"/>
              </a:buClr>
              <a:buSzPct val="45000"/>
              <a:buFont typeface="Wingdings" charset="2"/>
              <a:buChar char=""/>
            </a:pPr>
            <a:r>
              <a:rPr lang="es-MX" sz="2000" b="0" strike="noStrike" spc="-1">
                <a:solidFill>
                  <a:srgbClr val="FFFFFF"/>
                </a:solidFill>
                <a:latin typeface="Arial"/>
              </a:rPr>
              <a:t>Séptimo nivel del esquema</a:t>
            </a:r>
          </a:p>
        </p:txBody>
      </p:sp>
    </p:spTree>
    <p:extLst>
      <p:ext uri="{BB962C8B-B14F-4D97-AF65-F5344CB8AC3E}">
        <p14:creationId xmlns:p14="http://schemas.microsoft.com/office/powerpoint/2010/main" val="4116718585"/>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5724622"/>
          </a:xfrm>
        </p:spPr>
        <p:txBody>
          <a:bodyPr/>
          <a:lstStyle/>
          <a:p>
            <a:r>
              <a:rPr lang="en-GB" sz="2400" dirty="0">
                <a:solidFill>
                  <a:schemeClr val="tx1"/>
                </a:solidFill>
                <a:latin typeface="Arial" panose="020B0604020202020204" pitchFamily="34" charset="0"/>
                <a:cs typeface="Arial" panose="020B0604020202020204" pitchFamily="34" charset="0"/>
              </a:rPr>
              <a:t>This research set out to enhance engagement in computer programming, a known difficult subject area for 1</a:t>
            </a:r>
            <a:r>
              <a:rPr lang="en-GB" sz="2400" baseline="30000" dirty="0">
                <a:solidFill>
                  <a:schemeClr val="tx1"/>
                </a:solidFill>
                <a:latin typeface="Arial" panose="020B0604020202020204" pitchFamily="34" charset="0"/>
                <a:cs typeface="Arial" panose="020B0604020202020204" pitchFamily="34" charset="0"/>
              </a:rPr>
              <a:t>st</a:t>
            </a:r>
            <a:r>
              <a:rPr lang="en-GB" sz="2400" dirty="0">
                <a:solidFill>
                  <a:schemeClr val="tx1"/>
                </a:solidFill>
                <a:latin typeface="Arial" panose="020B0604020202020204" pitchFamily="34" charset="0"/>
                <a:cs typeface="Arial" panose="020B0604020202020204" pitchFamily="34" charset="0"/>
              </a:rPr>
              <a:t> year BSc in IT students. Programming lecturing staff had strong reservations about introducing group work in their classes, </a:t>
            </a:r>
            <a:r>
              <a:rPr lang="en-IE" sz="2400" dirty="0">
                <a:solidFill>
                  <a:schemeClr val="tx1"/>
                </a:solidFill>
                <a:latin typeface="Arial" panose="020B0604020202020204" pitchFamily="34" charset="0"/>
                <a:cs typeface="Arial" panose="020B0604020202020204" pitchFamily="34" charset="0"/>
              </a:rPr>
              <a:t>claiming group work was a counter-productive learning approach.</a:t>
            </a:r>
            <a:r>
              <a:rPr lang="en-GB" sz="2400" dirty="0">
                <a:solidFill>
                  <a:schemeClr val="tx1"/>
                </a:solidFill>
                <a:latin typeface="Arial" panose="020B0604020202020204" pitchFamily="34" charset="0"/>
                <a:cs typeface="Arial" panose="020B0604020202020204" pitchFamily="34" charset="0"/>
              </a:rPr>
              <a:t>  The study was framed on a mixed methods action research approach, and a number of interventions, centred on reflective learning and social learning, were introduced. The findings indicate a strong preference by students to work in groups when tackling computer programming problems, but no strong evidence was found that reflective or social learning activities enhance programming skill level. </a:t>
            </a:r>
            <a:r>
              <a:rPr lang="en-IE" sz="2400" dirty="0">
                <a:solidFill>
                  <a:schemeClr val="tx1"/>
                </a:solidFill>
                <a:latin typeface="Arial" panose="020B0604020202020204" pitchFamily="34" charset="0"/>
                <a:cs typeface="Arial" panose="020B0604020202020204" pitchFamily="34" charset="0"/>
              </a:rPr>
              <a:t>A key contribution to practice was the introduction of a student mentoring academy within the institution, with programming as a central theme.</a:t>
            </a:r>
          </a:p>
          <a:p>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8648837"/>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11441111" y="6092185"/>
            <a:ext cx="10048874" cy="3046966"/>
          </a:xfrm>
        </p:spPr>
        <p:txBody>
          <a:bodyPr/>
          <a:lstStyle/>
          <a:p>
            <a:r>
              <a:rPr lang="en-GB" sz="2400" dirty="0">
                <a:solidFill>
                  <a:schemeClr val="tx1"/>
                </a:solidFill>
                <a:latin typeface="Arial" panose="020B0604020202020204" pitchFamily="34" charset="0"/>
                <a:cs typeface="Arial" panose="020B0604020202020204" pitchFamily="34" charset="0"/>
              </a:rPr>
              <a:t>The empirical research studies were based on an interpretative approach, which allowed for greater freedom to include personal views and interpretations, and to form knowledge inductively from views and experiences of participants. The diagram below characterises the research paradigm for this study, which can be described as a loose collection of logically related assumptions, concepts, or propositions that orient thinking and research (Bogdan and Biklen, 1998).</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RESEARCH PARADIGM</a:t>
            </a:r>
          </a:p>
        </p:txBody>
      </p:sp>
      <p:sp>
        <p:nvSpPr>
          <p:cNvPr id="8" name="Text Placeholder 7"/>
          <p:cNvSpPr>
            <a:spLocks noGrp="1"/>
          </p:cNvSpPr>
          <p:nvPr>
            <p:ph type="body" sz="quarter" idx="24"/>
          </p:nvPr>
        </p:nvSpPr>
        <p:spPr/>
        <p:txBody>
          <a:bodyPr/>
          <a:lstStyle/>
          <a:p>
            <a:r>
              <a:rPr lang="en-US" dirty="0">
                <a:solidFill>
                  <a:schemeClr val="tx2"/>
                </a:solidFill>
                <a:latin typeface="Arial" panose="020B0604020202020204" pitchFamily="34" charset="0"/>
                <a:cs typeface="Arial" panose="020B0604020202020204" pitchFamily="34" charset="0"/>
              </a:rPr>
              <a:t>FINDINGS</a:t>
            </a:r>
          </a:p>
        </p:txBody>
      </p:sp>
      <p:sp>
        <p:nvSpPr>
          <p:cNvPr id="9" name="Text Placeholder 8"/>
          <p:cNvSpPr>
            <a:spLocks noGrp="1"/>
          </p:cNvSpPr>
          <p:nvPr>
            <p:ph type="body" sz="quarter" idx="25"/>
          </p:nvPr>
        </p:nvSpPr>
        <p:spPr>
          <a:xfrm>
            <a:off x="33346443" y="21931197"/>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28504101"/>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a:latin typeface="Arial" panose="020B0604020202020204" pitchFamily="34" charset="0"/>
                <a:cs typeface="Arial" panose="020B0604020202020204" pitchFamily="34" charset="0"/>
              </a:rPr>
              <a:t>Yumiko Bejarano, </a:t>
            </a:r>
            <a:r>
              <a:rPr lang="en-US" sz="4800" b="1" dirty="0">
                <a:latin typeface="Arial" panose="020B0604020202020204" pitchFamily="34" charset="0"/>
                <a:cs typeface="Arial" panose="020B0604020202020204" pitchFamily="34" charset="0"/>
              </a:rPr>
              <a:t>CCT College Dublin / University of Hertfordshire,  May 2019</a:t>
            </a:r>
          </a:p>
        </p:txBody>
      </p:sp>
      <p:sp>
        <p:nvSpPr>
          <p:cNvPr id="18" name="Text Placeholder 17"/>
          <p:cNvSpPr>
            <a:spLocks noGrp="1"/>
          </p:cNvSpPr>
          <p:nvPr>
            <p:ph type="body" sz="quarter" idx="153"/>
          </p:nvPr>
        </p:nvSpPr>
        <p:spPr>
          <a:xfrm>
            <a:off x="509578" y="817503"/>
            <a:ext cx="42901013" cy="2277387"/>
          </a:xfrm>
        </p:spPr>
        <p:txBody>
          <a:bodyPr>
            <a:normAutofit fontScale="85000" lnSpcReduction="10000"/>
          </a:bodyPr>
          <a:lstStyle/>
          <a:p>
            <a:pPr indent="0" algn="ctr" defTabSz="4388760">
              <a:lnSpc>
                <a:spcPct val="100000"/>
              </a:lnSpc>
              <a:spcBef>
                <a:spcPts val="2299"/>
              </a:spcBef>
              <a:buNone/>
              <a:tabLst>
                <a:tab pos="0" algn="l"/>
              </a:tabLst>
            </a:pPr>
            <a:r>
              <a:rPr lang="en-US" sz="11500" b="1" strike="noStrike" cap="small" spc="-1" dirty="0">
                <a:solidFill>
                  <a:schemeClr val="lt1"/>
                </a:solidFill>
                <a:latin typeface="Arial"/>
              </a:rPr>
              <a:t>Predicting the European Wage Gap Using KNN, CART and SVC Models</a:t>
            </a:r>
            <a:endParaRPr lang="es-MX" sz="11500" b="0" strike="noStrike" spc="-1" dirty="0">
              <a:solidFill>
                <a:srgbClr val="FFFFFF"/>
              </a:solidFill>
              <a:latin typeface="Arial"/>
            </a:endParaRPr>
          </a:p>
        </p:txBody>
      </p:sp>
      <p:pic>
        <p:nvPicPr>
          <p:cNvPr id="20" name="Picture 19"/>
          <p:cNvPicPr/>
          <p:nvPr/>
        </p:nvPicPr>
        <p:blipFill>
          <a:blip r:embed="rId3"/>
          <a:stretch>
            <a:fillRect/>
          </a:stretch>
        </p:blipFill>
        <p:spPr>
          <a:xfrm>
            <a:off x="11564480" y="19170327"/>
            <a:ext cx="9795691" cy="6370877"/>
          </a:xfrm>
          <a:prstGeom prst="rect">
            <a:avLst/>
          </a:prstGeom>
          <a:ln w="12700">
            <a:solidFill>
              <a:schemeClr val="tx1"/>
            </a:solidFill>
          </a:ln>
        </p:spPr>
      </p:pic>
      <p:pic>
        <p:nvPicPr>
          <p:cNvPr id="22" name="Picture 21"/>
          <p:cNvPicPr/>
          <p:nvPr/>
        </p:nvPicPr>
        <p:blipFill>
          <a:blip r:embed="rId4"/>
          <a:stretch>
            <a:fillRect/>
          </a:stretch>
        </p:blipFill>
        <p:spPr>
          <a:xfrm>
            <a:off x="11573593" y="9728372"/>
            <a:ext cx="9795691" cy="7450859"/>
          </a:xfrm>
          <a:prstGeom prst="rect">
            <a:avLst/>
          </a:prstGeom>
          <a:ln w="12700">
            <a:solidFill>
              <a:schemeClr val="tx1"/>
            </a:solidFill>
          </a:ln>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274" y="23540279"/>
            <a:ext cx="9197276" cy="843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8415" y="10820362"/>
            <a:ext cx="9841664" cy="522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92567" y="16426199"/>
            <a:ext cx="9857512" cy="52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01443" y="17642446"/>
            <a:ext cx="9965607" cy="706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Placeholder 6"/>
          <p:cNvSpPr>
            <a:spLocks noGrp="1"/>
          </p:cNvSpPr>
          <p:nvPr>
            <p:ph type="body" sz="quarter" idx="23"/>
          </p:nvPr>
        </p:nvSpPr>
        <p:spPr>
          <a:xfrm>
            <a:off x="22414720" y="11807392"/>
            <a:ext cx="10048874" cy="846363"/>
          </a:xfrm>
        </p:spPr>
        <p:txBody>
          <a:bodyPr/>
          <a:lstStyle/>
          <a:p>
            <a:r>
              <a:rPr lang="en-US" i="1" u="sng" dirty="0">
                <a:latin typeface="Arial" panose="020B0604020202020204" pitchFamily="34" charset="0"/>
                <a:cs typeface="Arial" panose="020B0604020202020204" pitchFamily="34" charset="0"/>
              </a:rPr>
              <a:t>Student Engagement</a:t>
            </a:r>
          </a:p>
        </p:txBody>
      </p:sp>
      <p:sp>
        <p:nvSpPr>
          <p:cNvPr id="28" name="Text Placeholder 6"/>
          <p:cNvSpPr>
            <a:spLocks noGrp="1"/>
          </p:cNvSpPr>
          <p:nvPr>
            <p:ph type="body" sz="quarter" idx="23"/>
          </p:nvPr>
        </p:nvSpPr>
        <p:spPr>
          <a:xfrm>
            <a:off x="22415504" y="6392906"/>
            <a:ext cx="10048874" cy="846363"/>
          </a:xfrm>
        </p:spPr>
        <p:txBody>
          <a:bodyPr/>
          <a:lstStyle/>
          <a:p>
            <a:r>
              <a:rPr lang="en-US" i="1" u="sng" dirty="0">
                <a:latin typeface="Arial" panose="020B0604020202020204" pitchFamily="34" charset="0"/>
                <a:cs typeface="Arial" panose="020B0604020202020204" pitchFamily="34" charset="0"/>
              </a:rPr>
              <a:t>Reflective Learning</a:t>
            </a:r>
          </a:p>
        </p:txBody>
      </p:sp>
      <p:sp>
        <p:nvSpPr>
          <p:cNvPr id="29" name="Text Placeholder 6"/>
          <p:cNvSpPr>
            <a:spLocks noGrp="1"/>
          </p:cNvSpPr>
          <p:nvPr>
            <p:ph type="body" sz="quarter" idx="23"/>
          </p:nvPr>
        </p:nvSpPr>
        <p:spPr>
          <a:xfrm>
            <a:off x="22401444" y="25388262"/>
            <a:ext cx="10048874" cy="846363"/>
          </a:xfrm>
        </p:spPr>
        <p:txBody>
          <a:bodyPr/>
          <a:lstStyle/>
          <a:p>
            <a:r>
              <a:rPr lang="en-US" i="1" u="sng" dirty="0">
                <a:latin typeface="Arial" panose="020B0604020202020204" pitchFamily="34" charset="0"/>
                <a:cs typeface="Arial" panose="020B0604020202020204" pitchFamily="34" charset="0"/>
              </a:rPr>
              <a:t>Social Learning (PBL and PAL activities)</a:t>
            </a:r>
          </a:p>
        </p:txBody>
      </p:sp>
      <p:sp>
        <p:nvSpPr>
          <p:cNvPr id="30" name="Text Placeholder 6"/>
          <p:cNvSpPr>
            <a:spLocks noGrp="1"/>
          </p:cNvSpPr>
          <p:nvPr>
            <p:ph type="body" sz="quarter" idx="23"/>
          </p:nvPr>
        </p:nvSpPr>
        <p:spPr>
          <a:xfrm>
            <a:off x="33371596" y="5536712"/>
            <a:ext cx="10048874" cy="846363"/>
          </a:xfrm>
        </p:spPr>
        <p:txBody>
          <a:bodyPr/>
          <a:lstStyle/>
          <a:p>
            <a:r>
              <a:rPr lang="en-US" i="1" u="sng" dirty="0">
                <a:solidFill>
                  <a:schemeClr val="tx2"/>
                </a:solidFill>
                <a:latin typeface="Arial" panose="020B0604020202020204" pitchFamily="34" charset="0"/>
                <a:cs typeface="Arial" panose="020B0604020202020204" pitchFamily="34" charset="0"/>
              </a:rPr>
              <a:t>Self Efficacy</a:t>
            </a:r>
          </a:p>
        </p:txBody>
      </p:sp>
      <p:sp>
        <p:nvSpPr>
          <p:cNvPr id="31" name="Text Placeholder 11"/>
          <p:cNvSpPr>
            <a:spLocks noGrp="1"/>
          </p:cNvSpPr>
          <p:nvPr>
            <p:ph type="body" sz="quarter" idx="28"/>
          </p:nvPr>
        </p:nvSpPr>
        <p:spPr>
          <a:xfrm>
            <a:off x="33382622" y="6056596"/>
            <a:ext cx="10052050" cy="4693570"/>
          </a:xfrm>
        </p:spPr>
        <p:txBody>
          <a:bodyPr/>
          <a:lstStyle/>
          <a:p>
            <a:r>
              <a:rPr lang="en-IE" dirty="0">
                <a:solidFill>
                  <a:schemeClr val="tx1"/>
                </a:solidFill>
                <a:latin typeface="Arial" panose="020B0604020202020204" pitchFamily="34" charset="0"/>
                <a:cs typeface="Arial" panose="020B0604020202020204" pitchFamily="34" charset="0"/>
              </a:rPr>
              <a:t>Participants were provided a self-efficacy questionnaire, based on a approach suggested by Bandura (2006), to complete at the start and end of a semester. A social learning intervention was introduced to a treatment group, and the overall self-efficacy group score comparison revealed very little, other than a slight increase in the treatment group score.  However, a significant finding was found when comparing the final four questions measuring the perceived ability to work within a group. To illustrate this, the first figure below represents the start of semester self-efficacy group score for both groups, followed by the second figure representing the end of semester self-efficacy score reversal.</a:t>
            </a:r>
            <a:endParaRPr lang="en-US" dirty="0">
              <a:solidFill>
                <a:schemeClr val="tx1"/>
              </a:solidFill>
              <a:latin typeface="Arial" panose="020B0604020202020204" pitchFamily="34" charset="0"/>
              <a:cs typeface="Arial" panose="020B0604020202020204" pitchFamily="34" charset="0"/>
            </a:endParaRPr>
          </a:p>
        </p:txBody>
      </p:sp>
      <p:sp>
        <p:nvSpPr>
          <p:cNvPr id="32" name="Content Placeholder 2"/>
          <p:cNvSpPr txBox="1">
            <a:spLocks/>
          </p:cNvSpPr>
          <p:nvPr/>
        </p:nvSpPr>
        <p:spPr>
          <a:xfrm>
            <a:off x="718249" y="19594272"/>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GB" sz="2400" dirty="0">
                <a:latin typeface="Arial" panose="020B0604020202020204" pitchFamily="34" charset="0"/>
                <a:cs typeface="Arial" panose="020B0604020202020204" pitchFamily="34" charset="0"/>
              </a:rPr>
              <a:t>The conceptual framework below, was developed from Bandura’s (1986) Reciprocal Determinism model, in which Behaviour, Environmental Factors and Personal Factors were replaced with Self-Efficacy, Social Learning and Reflection, which became the basis for developing implementation strategies to enhance student engagement.</a:t>
            </a:r>
            <a:endParaRPr lang="en-IE" sz="24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34004" y="7077748"/>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A reflective learning journal was provided to student participants in two of the action research studies, participants were asked to complete this journal on a weekly basis over the course of a semester.  There was mixed opinions on the use of the journal, with the majority questioning its usefulness.  Students were not convinced of the benefits of using the journal over a long period of time, and found the activity a burden in some cases.  Some viewed it as a piece of additional assessment that had no grade, furthering most to question the benefits.   While some positive benefits were noticed, careful consideration is required if using such a tool for a class cohort, some individuals seemed to adapt better to this type of journaling activity than others.   </a:t>
            </a:r>
          </a:p>
        </p:txBody>
      </p:sp>
      <p:sp>
        <p:nvSpPr>
          <p:cNvPr id="38" name="Text Placeholder 11"/>
          <p:cNvSpPr>
            <a:spLocks noGrp="1"/>
          </p:cNvSpPr>
          <p:nvPr>
            <p:ph type="body" sz="quarter" idx="28"/>
          </p:nvPr>
        </p:nvSpPr>
        <p:spPr>
          <a:xfrm>
            <a:off x="22407466" y="25936012"/>
            <a:ext cx="10052050" cy="6490985"/>
          </a:xfrm>
        </p:spPr>
        <p:txBody>
          <a:bodyPr/>
          <a:lstStyle/>
          <a:p>
            <a:r>
              <a:rPr lang="en-IE" dirty="0">
                <a:solidFill>
                  <a:schemeClr val="tx1"/>
                </a:solidFill>
                <a:latin typeface="Arial" panose="020B0604020202020204" pitchFamily="34" charset="0"/>
                <a:cs typeface="Arial" panose="020B0604020202020204" pitchFamily="34" charset="0"/>
              </a:rPr>
              <a:t>Problem Based Learning (PBL) and Peer Assisted Learning (PAL) were introduced to a treatment group over the course of a semester.  The quotes below represent a small sample of the overall positive feedback the participants expressed in terms of their enjoyment in participating in groups when solving programming problems:</a:t>
            </a:r>
          </a:p>
          <a:p>
            <a:endParaRPr lang="en-IE"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“I learned I can work in a group. Although I most of the times would rather work alone, working in a group does make problem solving a lot easier”.</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“I enjoy programming but I’m 100% aware that my planning skills are way better than my programming skills. I wish we had more opportunities like this one to practice”.</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“Really enjoyable as I am better working with people.  (I’m a really nervous person and individual evaluations makes me so nervous that I cannot concentrate)”.</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“These activities really makes more interaction among friends and for a given problem, we can solve it with many the best ways.  And need to be continued in the coming weeks”.</a:t>
            </a:r>
          </a:p>
          <a:p>
            <a:endParaRPr lang="en-IE" sz="1600" i="1" dirty="0">
              <a:solidFill>
                <a:schemeClr val="tx1"/>
              </a:solidFill>
              <a:latin typeface="Arial" panose="020B0604020202020204" pitchFamily="34" charset="0"/>
              <a:cs typeface="Arial" panose="020B0604020202020204" pitchFamily="34" charset="0"/>
            </a:endParaRPr>
          </a:p>
          <a:p>
            <a:endParaRPr lang="en-IE" sz="1600" i="1" dirty="0">
              <a:solidFill>
                <a:schemeClr val="tx1"/>
              </a:solidFill>
              <a:latin typeface="Arial" panose="020B0604020202020204" pitchFamily="34" charset="0"/>
              <a:cs typeface="Arial" panose="020B0604020202020204" pitchFamily="34" charset="0"/>
            </a:endParaRPr>
          </a:p>
        </p:txBody>
      </p:sp>
      <p:sp>
        <p:nvSpPr>
          <p:cNvPr id="40" name="Text Placeholder 3"/>
          <p:cNvSpPr>
            <a:spLocks noGrp="1"/>
          </p:cNvSpPr>
          <p:nvPr>
            <p:ph type="body" sz="quarter" idx="20"/>
          </p:nvPr>
        </p:nvSpPr>
        <p:spPr>
          <a:xfrm>
            <a:off x="521484" y="12794208"/>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578634" y="13812808"/>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The four  questions below represent the core focus of the entire study:</a:t>
            </a: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Q.1.</a:t>
            </a:r>
            <a:r>
              <a:rPr lang="en-IE" sz="2400" dirty="0">
                <a:latin typeface="Arial" panose="020B0604020202020204" pitchFamily="34" charset="0"/>
                <a:cs typeface="Arial" panose="020B0604020202020204" pitchFamily="34" charset="0"/>
              </a:rPr>
              <a:t> 	Is a </a:t>
            </a:r>
            <a:r>
              <a:rPr lang="en-IE" sz="2400" b="1" dirty="0">
                <a:latin typeface="Arial" panose="020B0604020202020204" pitchFamily="34" charset="0"/>
                <a:cs typeface="Arial" panose="020B0604020202020204" pitchFamily="34" charset="0"/>
              </a:rPr>
              <a:t>Reflective Learning Journal </a:t>
            </a:r>
            <a:r>
              <a:rPr lang="en-IE" sz="2400" dirty="0">
                <a:latin typeface="Arial" panose="020B0604020202020204" pitchFamily="34" charset="0"/>
                <a:cs typeface="Arial" panose="020B0604020202020204" pitchFamily="34" charset="0"/>
              </a:rPr>
              <a:t>a useful and effective tool 	for engaging students in computer programming?</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Q.2</a:t>
            </a:r>
            <a:r>
              <a:rPr lang="en-IE" sz="2400" dirty="0">
                <a:latin typeface="Arial" panose="020B0604020202020204" pitchFamily="34" charset="0"/>
                <a:cs typeface="Arial" panose="020B0604020202020204" pitchFamily="34" charset="0"/>
              </a:rPr>
              <a:t>. 	Can the use of social learning strategies enhance </a:t>
            </a:r>
            <a:r>
              <a:rPr lang="en-IE" sz="2400" b="1" dirty="0">
                <a:latin typeface="Arial" panose="020B0604020202020204" pitchFamily="34" charset="0"/>
                <a:cs typeface="Arial" panose="020B0604020202020204" pitchFamily="34" charset="0"/>
              </a:rPr>
              <a:t>student 	engagement</a:t>
            </a:r>
            <a:r>
              <a:rPr lang="en-IE" sz="2400" dirty="0">
                <a:latin typeface="Arial" panose="020B0604020202020204" pitchFamily="34" charset="0"/>
                <a:cs typeface="Arial" panose="020B0604020202020204" pitchFamily="34" charset="0"/>
              </a:rPr>
              <a:t>?</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Q.3 	</a:t>
            </a:r>
            <a:r>
              <a:rPr lang="en-IE" sz="2400" dirty="0">
                <a:latin typeface="Arial" panose="020B0604020202020204" pitchFamily="34" charset="0"/>
                <a:cs typeface="Arial" panose="020B0604020202020204" pitchFamily="34" charset="0"/>
              </a:rPr>
              <a:t>Are social learning strategies, such as </a:t>
            </a:r>
            <a:r>
              <a:rPr lang="en-IE" sz="2400" b="1" dirty="0">
                <a:latin typeface="Arial" panose="020B0604020202020204" pitchFamily="34" charset="0"/>
                <a:cs typeface="Arial" panose="020B0604020202020204" pitchFamily="34" charset="0"/>
              </a:rPr>
              <a:t>Problem Based 	Learning and Peer Assisted Learning</a:t>
            </a:r>
            <a:r>
              <a:rPr lang="en-IE" sz="2400" dirty="0">
                <a:latin typeface="Arial" panose="020B0604020202020204" pitchFamily="34" charset="0"/>
                <a:cs typeface="Arial" panose="020B0604020202020204" pitchFamily="34" charset="0"/>
              </a:rPr>
              <a:t>, effective tools in 	engaging students in computer 	programming?</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Q.4</a:t>
            </a:r>
            <a:r>
              <a:rPr lang="en-IE" sz="2400" dirty="0">
                <a:latin typeface="Arial" panose="020B0604020202020204" pitchFamily="34" charset="0"/>
                <a:cs typeface="Arial" panose="020B0604020202020204" pitchFamily="34" charset="0"/>
              </a:rPr>
              <a:t>	Can the use of social learning strategies enhance </a:t>
            </a:r>
            <a:r>
              <a:rPr lang="en-IE" sz="2400" b="1" dirty="0">
                <a:latin typeface="Arial" panose="020B0604020202020204" pitchFamily="34" charset="0"/>
                <a:cs typeface="Arial" panose="020B0604020202020204" pitchFamily="34" charset="0"/>
              </a:rPr>
              <a:t>self-	efficacy </a:t>
            </a:r>
            <a:r>
              <a:rPr lang="en-IE" sz="2400" dirty="0">
                <a:latin typeface="Arial" panose="020B0604020202020204" pitchFamily="34" charset="0"/>
                <a:cs typeface="Arial" panose="020B0604020202020204" pitchFamily="34" charset="0"/>
              </a:rPr>
              <a:t>in computer programming?</a:t>
            </a:r>
          </a:p>
        </p:txBody>
      </p:sp>
      <p:sp>
        <p:nvSpPr>
          <p:cNvPr id="42" name="Content Placeholder 2"/>
          <p:cNvSpPr txBox="1">
            <a:spLocks/>
          </p:cNvSpPr>
          <p:nvPr/>
        </p:nvSpPr>
        <p:spPr>
          <a:xfrm>
            <a:off x="33513137" y="22823005"/>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Both of the studies on the use of a reflective learning journal were 	mostly negative, in that students did not find it beneficial, and in some 	cases, saw it as an additional ungraded piece of assessment .</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There was </a:t>
            </a:r>
            <a:r>
              <a:rPr lang="en-IE" sz="2200" i="1" dirty="0">
                <a:latin typeface="Arial" panose="020B0604020202020204" pitchFamily="34" charset="0"/>
                <a:cs typeface="Arial" panose="020B0604020202020204" pitchFamily="34" charset="0"/>
              </a:rPr>
              <a:t>evidence to suggest it does, specifically relating to 	group based activities, and communicating with peers.  However, it is 	difficult to say positive findings were directly linked to the social 	learning activities introduced over the semester.</a:t>
            </a: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 use of PBL and PAL was very successful in engaging students in 	computer programming, the students engaged in the activities and 	requested more of these activities in the future.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Q.4</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There was no strong evidence to suggest social learning improved 	self-efficacy in computer programming, however, there was strong 	evidence found that participating in group work enhances self-efficacy 	in working with others in group activities.</a:t>
            </a:r>
          </a:p>
        </p:txBody>
      </p:sp>
      <p:graphicFrame>
        <p:nvGraphicFramePr>
          <p:cNvPr id="37" name="Table 36"/>
          <p:cNvGraphicFramePr>
            <a:graphicFrameLocks noGrp="1"/>
          </p:cNvGraphicFramePr>
          <p:nvPr>
            <p:extLst>
              <p:ext uri="{D42A27DB-BD31-4B8C-83A1-F6EECF244321}">
                <p14:modId xmlns:p14="http://schemas.microsoft.com/office/powerpoint/2010/main" val="3349645228"/>
              </p:ext>
            </p:extLst>
          </p:nvPr>
        </p:nvGraphicFramePr>
        <p:xfrm>
          <a:off x="11653912" y="26870112"/>
          <a:ext cx="9742489" cy="5042448"/>
        </p:xfrm>
        <a:graphic>
          <a:graphicData uri="http://schemas.openxmlformats.org/drawingml/2006/table">
            <a:tbl>
              <a:tblPr firstRow="1" firstCol="1" bandRow="1">
                <a:tableStyleId>{5C22544A-7EE6-4342-B048-85BDC9FD1C3A}</a:tableStyleId>
              </a:tblPr>
              <a:tblGrid>
                <a:gridCol w="731407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80619">
                  <a:extLst>
                    <a:ext uri="{9D8B030D-6E8A-4147-A177-3AD203B41FA5}">
                      <a16:colId xmlns:a16="http://schemas.microsoft.com/office/drawing/2014/main" val="20002"/>
                    </a:ext>
                  </a:extLst>
                </a:gridCol>
              </a:tblGrid>
              <a:tr h="337853">
                <a:tc gridSpan="3">
                  <a:txBody>
                    <a:bodyPr/>
                    <a:lstStyle/>
                    <a:p>
                      <a:pPr>
                        <a:spcAft>
                          <a:spcPts val="0"/>
                        </a:spcAft>
                      </a:pPr>
                      <a:endParaRPr lang="en-IE" sz="10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Pilot Study -</a:t>
                      </a:r>
                      <a:r>
                        <a:rPr lang="en-IE" sz="1800" baseline="0" dirty="0">
                          <a:solidFill>
                            <a:schemeClr val="tx1"/>
                          </a:solidFill>
                          <a:effectLst/>
                          <a:latin typeface="Arial" panose="020B0604020202020204" pitchFamily="34" charset="0"/>
                          <a:ea typeface="Times New Roman"/>
                          <a:cs typeface="Arial" panose="020B0604020202020204" pitchFamily="34" charset="0"/>
                        </a:rPr>
                        <a:t> 2014</a:t>
                      </a:r>
                      <a:endParaRPr lang="en-IE" sz="1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accent1"/>
                    </a:solidFill>
                  </a:tcPr>
                </a:tc>
                <a:tc>
                  <a:txBody>
                    <a:bodyPr/>
                    <a:lstStyle/>
                    <a:p>
                      <a:pPr>
                        <a:spcAft>
                          <a:spcPts val="0"/>
                        </a:spcAft>
                      </a:pPr>
                      <a:r>
                        <a:rPr lang="en-GB" sz="1800" b="1" dirty="0">
                          <a:solidFill>
                            <a:schemeClr val="bg1"/>
                          </a:solidFill>
                          <a:effectLst/>
                        </a:rPr>
                        <a:t>Analysis</a:t>
                      </a:r>
                      <a:endParaRPr lang="en-IE" sz="1800" b="1" dirty="0">
                        <a:solidFill>
                          <a:schemeClr val="bg1"/>
                        </a:solidFill>
                        <a:effectLst/>
                        <a:latin typeface="Times New Roman"/>
                        <a:ea typeface="Times New Roman"/>
                        <a:cs typeface="Times New Roman"/>
                      </a:endParaRPr>
                    </a:p>
                  </a:txBody>
                  <a:tcPr marL="68580" marR="68580" marT="0" marB="0" anchor="ctr">
                    <a:solidFill>
                      <a:schemeClr val="accent1"/>
                    </a:solidFill>
                  </a:tcPr>
                </a:tc>
                <a:tc>
                  <a:txBody>
                    <a:bodyPr/>
                    <a:lstStyle/>
                    <a:p>
                      <a:pPr>
                        <a:spcAft>
                          <a:spcPts val="0"/>
                        </a:spcAft>
                      </a:pPr>
                      <a:r>
                        <a:rPr lang="en-GB" sz="1800" b="1" dirty="0">
                          <a:solidFill>
                            <a:schemeClr val="bg1"/>
                          </a:solidFill>
                          <a:effectLst/>
                        </a:rPr>
                        <a:t>Sample</a:t>
                      </a:r>
                      <a:endParaRPr lang="en-IE" sz="1800" b="1" dirty="0">
                        <a:solidFill>
                          <a:schemeClr val="bg1"/>
                        </a:solidFill>
                        <a:effectLst/>
                        <a:latin typeface="Times New Roman"/>
                        <a:ea typeface="Times New Roman"/>
                        <a:cs typeface="Times New Roman"/>
                      </a:endParaRPr>
                    </a:p>
                  </a:txBody>
                  <a:tcPr marL="68580" marR="68580" marT="0" marB="0" anchor="ctr">
                    <a:solidFill>
                      <a:schemeClr val="accent1"/>
                    </a:solidFill>
                  </a:tcPr>
                </a:tc>
                <a:extLst>
                  <a:ext uri="{0D108BD9-81ED-4DB2-BD59-A6C34878D82A}">
                    <a16:rowId xmlns:a16="http://schemas.microsoft.com/office/drawing/2014/main" val="10001"/>
                  </a:ext>
                </a:extLst>
              </a:tr>
              <a:tr h="288187">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Student study habits questionnaire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31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2"/>
                  </a:ext>
                </a:extLst>
              </a:tr>
              <a:tr h="287383">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Reflective Learning Journal</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77</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00446">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Focus group (reflective journal evaluation)</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7</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r h="0">
                <a:tc gridSpan="3">
                  <a:txBody>
                    <a:bodyPr/>
                    <a:lstStyle/>
                    <a:p>
                      <a:pPr>
                        <a:spcAft>
                          <a:spcPts val="0"/>
                        </a:spcAft>
                      </a:pPr>
                      <a:endParaRPr lang="en-IE" sz="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6"/>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Secondary Study - 2015</a:t>
                      </a:r>
                    </a:p>
                  </a:txBody>
                  <a:tcPr marL="68580" marR="68580" marT="0" marB="0" anchor="ctr"/>
                </a:tc>
                <a:tc>
                  <a:txBody>
                    <a:bodyPr/>
                    <a:lstStyle/>
                    <a:p>
                      <a:pPr marL="0" algn="l" defTabSz="4388900" rtl="0" eaLnBrk="1" latinLnBrk="0" hangingPunct="1">
                        <a:spcAft>
                          <a:spcPts val="0"/>
                        </a:spcAft>
                      </a:pPr>
                      <a:r>
                        <a:rPr lang="en-GB" sz="1800" b="1" kern="1200" dirty="0">
                          <a:solidFill>
                            <a:schemeClr val="lt1"/>
                          </a:solidFill>
                          <a:effectLst/>
                          <a:latin typeface="+mn-lt"/>
                          <a:ea typeface="+mn-ea"/>
                          <a:cs typeface="+mn-cs"/>
                        </a:rPr>
                        <a:t>Analysis</a:t>
                      </a:r>
                      <a:endParaRPr lang="en-IE" sz="1800" b="1" kern="120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l" defTabSz="4388900" rtl="0" eaLnBrk="1" latinLnBrk="0" hangingPunct="1">
                        <a:spcAft>
                          <a:spcPts val="0"/>
                        </a:spcAft>
                      </a:pPr>
                      <a:r>
                        <a:rPr lang="en-GB" sz="1800" b="1" kern="1200" dirty="0">
                          <a:solidFill>
                            <a:schemeClr val="lt1"/>
                          </a:solidFill>
                          <a:effectLst/>
                          <a:latin typeface="+mn-lt"/>
                          <a:ea typeface="+mn-ea"/>
                          <a:cs typeface="+mn-cs"/>
                        </a:rPr>
                        <a:t>Sample</a:t>
                      </a:r>
                      <a:endParaRPr lang="en-IE" sz="1800" b="1" kern="1200" dirty="0">
                        <a:solidFill>
                          <a:schemeClr val="lt1"/>
                        </a:solidFill>
                        <a:effectLst/>
                        <a:latin typeface="+mn-lt"/>
                        <a:ea typeface="+mn-ea"/>
                        <a:cs typeface="+mn-cs"/>
                      </a:endParaRPr>
                    </a:p>
                  </a:txBody>
                  <a:tcPr marL="68580" marR="68580" marT="0" marB="0" anchor="ctr">
                    <a:solidFill>
                      <a:schemeClr val="accent1"/>
                    </a:solidFill>
                  </a:tcPr>
                </a:tc>
                <a:extLst>
                  <a:ext uri="{0D108BD9-81ED-4DB2-BD59-A6C34878D82A}">
                    <a16:rowId xmlns:a16="http://schemas.microsoft.com/office/drawing/2014/main" val="10007"/>
                  </a:ext>
                </a:extLst>
              </a:tr>
              <a:tr h="289638">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Student study habits questionnaire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53</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08"/>
                  </a:ext>
                </a:extLst>
              </a:tr>
              <a:tr h="300445">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Reflective Learning Journal</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18</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09"/>
                  </a:ext>
                </a:extLst>
              </a:tr>
              <a:tr h="274320">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Interview (Journal evaluation and Study habits)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0"/>
                  </a:ext>
                </a:extLst>
              </a:tr>
              <a:tr h="0">
                <a:tc gridSpan="3">
                  <a:txBody>
                    <a:bodyPr/>
                    <a:lstStyle/>
                    <a:p>
                      <a:pPr>
                        <a:spcAft>
                          <a:spcPts val="0"/>
                        </a:spcAft>
                      </a:pPr>
                      <a:endParaRPr lang="en-IE" sz="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12"/>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Principal Study - 2016</a:t>
                      </a:r>
                    </a:p>
                  </a:txBody>
                  <a:tcPr marL="68580" marR="68580" marT="0" marB="0" anchor="ctr"/>
                </a:tc>
                <a:tc>
                  <a:txBody>
                    <a:bodyPr/>
                    <a:lstStyle/>
                    <a:p>
                      <a:pPr marL="0" algn="l" defTabSz="4388900" rtl="0" eaLnBrk="1" latinLnBrk="0" hangingPunct="1">
                        <a:spcAft>
                          <a:spcPts val="0"/>
                        </a:spcAft>
                      </a:pPr>
                      <a:r>
                        <a:rPr lang="en-GB" sz="2000" b="1" kern="1200" dirty="0">
                          <a:solidFill>
                            <a:schemeClr val="lt1"/>
                          </a:solidFill>
                          <a:effectLst/>
                          <a:latin typeface="+mn-lt"/>
                          <a:ea typeface="+mn-ea"/>
                          <a:cs typeface="+mn-cs"/>
                        </a:rPr>
                        <a:t>Analysis</a:t>
                      </a:r>
                      <a:endParaRPr lang="en-IE" sz="2000" b="1" kern="120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l" defTabSz="4388900" rtl="0" eaLnBrk="1" latinLnBrk="0" hangingPunct="1">
                        <a:spcAft>
                          <a:spcPts val="0"/>
                        </a:spcAft>
                      </a:pPr>
                      <a:r>
                        <a:rPr lang="en-GB" sz="2000" b="1" kern="1200" dirty="0">
                          <a:solidFill>
                            <a:schemeClr val="lt1"/>
                          </a:solidFill>
                          <a:effectLst/>
                          <a:latin typeface="+mn-lt"/>
                          <a:ea typeface="+mn-ea"/>
                          <a:cs typeface="+mn-cs"/>
                        </a:rPr>
                        <a:t>Sample</a:t>
                      </a:r>
                      <a:endParaRPr lang="en-IE" sz="2000" b="1" kern="1200" dirty="0">
                        <a:solidFill>
                          <a:schemeClr val="lt1"/>
                        </a:solidFill>
                        <a:effectLst/>
                        <a:latin typeface="+mn-lt"/>
                        <a:ea typeface="+mn-ea"/>
                        <a:cs typeface="+mn-cs"/>
                      </a:endParaRPr>
                    </a:p>
                  </a:txBody>
                  <a:tcPr marL="68580" marR="68580" marT="0" marB="0" anchor="ctr">
                    <a:solidFill>
                      <a:schemeClr val="accent1"/>
                    </a:solidFill>
                  </a:tcPr>
                </a:tc>
                <a:extLst>
                  <a:ext uri="{0D108BD9-81ED-4DB2-BD59-A6C34878D82A}">
                    <a16:rowId xmlns:a16="http://schemas.microsoft.com/office/drawing/2014/main" val="10013"/>
                  </a:ext>
                </a:extLst>
              </a:tr>
              <a:tr h="289639">
                <a:tc>
                  <a:txBody>
                    <a:bodyPr/>
                    <a:lstStyle/>
                    <a:p>
                      <a:pPr marL="0" algn="l" defTabSz="4388900" rtl="0" eaLnBrk="1" latinLnBrk="0" hangingPunct="1">
                        <a:spcAft>
                          <a:spcPts val="0"/>
                        </a:spcAft>
                      </a:pPr>
                      <a:r>
                        <a:rPr lang="en-IE" sz="1600" b="0" kern="1200" dirty="0">
                          <a:solidFill>
                            <a:schemeClr val="tx1"/>
                          </a:solidFill>
                          <a:effectLst/>
                          <a:latin typeface="Arial" panose="020B0604020202020204" pitchFamily="34" charset="0"/>
                          <a:ea typeface="+mn-ea"/>
                          <a:cs typeface="Arial" panose="020B0604020202020204" pitchFamily="34" charset="0"/>
                        </a:rPr>
                        <a:t>Student Engagement &amp; Self-Efficacy Questionnaire – (Treatment</a:t>
                      </a:r>
                      <a:r>
                        <a:rPr lang="en-IE" sz="1600" b="0" kern="1200" baseline="0" dirty="0">
                          <a:solidFill>
                            <a:schemeClr val="tx1"/>
                          </a:solidFill>
                          <a:effectLst/>
                          <a:latin typeface="Arial" panose="020B0604020202020204" pitchFamily="34" charset="0"/>
                          <a:ea typeface="+mn-ea"/>
                          <a:cs typeface="Arial" panose="020B0604020202020204" pitchFamily="34" charset="0"/>
                        </a:rPr>
                        <a:t> Group)</a:t>
                      </a:r>
                      <a:endParaRPr lang="en-IE" sz="1600" b="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4"/>
                  </a:ext>
                </a:extLst>
              </a:tr>
              <a:tr h="326571">
                <a:tc>
                  <a:txBody>
                    <a:bodyPr/>
                    <a:lstStyle/>
                    <a:p>
                      <a:pPr marL="0" algn="l" defTabSz="4388900" rtl="0" eaLnBrk="1" latinLnBrk="0" hangingPunct="1">
                        <a:spcAft>
                          <a:spcPts val="0"/>
                        </a:spcAft>
                      </a:pPr>
                      <a:r>
                        <a:rPr lang="en-IE" sz="1600" b="0" kern="1200" dirty="0">
                          <a:solidFill>
                            <a:schemeClr val="tx1"/>
                          </a:solidFill>
                          <a:effectLst/>
                          <a:latin typeface="Arial" panose="020B0604020202020204" pitchFamily="34" charset="0"/>
                          <a:ea typeface="+mn-ea"/>
                          <a:cs typeface="Arial" panose="020B0604020202020204" pitchFamily="34" charset="0"/>
                        </a:rPr>
                        <a:t>Student Engagement &amp; Self-Efficacy Questionnaire –(Control)</a:t>
                      </a: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31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5"/>
                  </a:ext>
                </a:extLst>
              </a:tr>
              <a:tr h="300446">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Interview (start and end of semester with principal programming lecturer )</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6"/>
                  </a:ext>
                </a:extLst>
              </a:tr>
              <a:tr h="300445">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Interview (end of semester with treatment group participants)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7"/>
                  </a:ext>
                </a:extLst>
              </a:tr>
              <a:tr h="308218">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PBL/PAL activity feedback forms (5x sessions)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46</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8"/>
                  </a:ext>
                </a:extLst>
              </a:tr>
            </a:tbl>
          </a:graphicData>
        </a:graphic>
      </p:graphicFrame>
      <p:sp>
        <p:nvSpPr>
          <p:cNvPr id="45" name="Text Placeholder 4"/>
          <p:cNvSpPr>
            <a:spLocks noGrp="1"/>
          </p:cNvSpPr>
          <p:nvPr>
            <p:ph type="body" sz="quarter" idx="21"/>
          </p:nvPr>
        </p:nvSpPr>
        <p:spPr>
          <a:xfrm>
            <a:off x="11459293" y="25496880"/>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Data Collection</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4" name="Text Placeholder 4"/>
          <p:cNvSpPr>
            <a:spLocks noGrp="1"/>
          </p:cNvSpPr>
          <p:nvPr>
            <p:ph type="body" sz="quarter" idx="21"/>
          </p:nvPr>
        </p:nvSpPr>
        <p:spPr>
          <a:xfrm>
            <a:off x="11453400" y="17075571"/>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Research Methods</a:t>
            </a: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11449319" y="17642446"/>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below highlights the methods and tools used over the course of the action research study. </a:t>
            </a:r>
            <a:endParaRPr lang="en-US" sz="2400" dirty="0">
              <a:solidFill>
                <a:schemeClr val="tx1"/>
              </a:solidFill>
              <a:latin typeface="Arial" panose="020B0604020202020204" pitchFamily="34" charset="0"/>
              <a:cs typeface="Arial" panose="020B0604020202020204" pitchFamily="34" charset="0"/>
            </a:endParaRPr>
          </a:p>
        </p:txBody>
      </p:sp>
      <p:sp>
        <p:nvSpPr>
          <p:cNvPr id="43" name="Text Placeholder 4">
            <a:extLst>
              <a:ext uri="{FF2B5EF4-FFF2-40B4-BE49-F238E27FC236}">
                <a16:creationId xmlns:a16="http://schemas.microsoft.com/office/drawing/2014/main" id="{D01E89C6-0794-4157-9DEF-383030D60FAB}"/>
              </a:ext>
            </a:extLst>
          </p:cNvPr>
          <p:cNvSpPr txBox="1">
            <a:spLocks/>
          </p:cNvSpPr>
          <p:nvPr/>
        </p:nvSpPr>
        <p:spPr>
          <a:xfrm>
            <a:off x="11447321" y="26027104"/>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table below is a summary of the data collected for the study.</a:t>
            </a:r>
            <a:endParaRPr lang="en-US" sz="2400" dirty="0">
              <a:solidFill>
                <a:schemeClr val="tx1"/>
              </a:solidFill>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531031" y="12554206"/>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A student engagement measurement tool was provided to student participants at the start and end of a semester.  A social learning intervention was applied to a treatment group, and the engagement scores across both the control and treatment groups were measured.  The results revealed a small increase in total student engagement group score for the treatment group, but nothing significant. However, interesting findings were found in some of the individual questions, the figure below represents one an example of this, in which the treatment group had scored considerably higher than the control group in a question relating to understanding people dissimilar to themselves, which would have been influenced through the social learning activities that the treatment group participated in.  This, in itself, was an encouraging finding. </a:t>
            </a: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29479722"/>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900" dirty="0">
                <a:latin typeface="Arial" panose="020B0604020202020204" pitchFamily="34" charset="0"/>
                <a:cs typeface="Arial" panose="020B0604020202020204" pitchFamily="34" charset="0"/>
              </a:rPr>
              <a:t>Bandura, A. (1986). Social Foundations of Thought and Action: Social Cognitive Theory. U.S.A: Pearson Education.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Bandura, A. (2006). Guide for constructing self-efficacy scales. In F. </a:t>
            </a:r>
            <a:r>
              <a:rPr lang="en-IE" sz="900" dirty="0" err="1">
                <a:latin typeface="Arial" panose="020B0604020202020204" pitchFamily="34" charset="0"/>
                <a:cs typeface="Arial" panose="020B0604020202020204" pitchFamily="34" charset="0"/>
              </a:rPr>
              <a:t>Pajares</a:t>
            </a:r>
            <a:r>
              <a:rPr lang="en-IE" sz="900" dirty="0">
                <a:latin typeface="Arial" panose="020B0604020202020204" pitchFamily="34" charset="0"/>
                <a:cs typeface="Arial" panose="020B0604020202020204" pitchFamily="34" charset="0"/>
              </a:rPr>
              <a:t>, &amp; T. </a:t>
            </a:r>
            <a:r>
              <a:rPr lang="en-IE" sz="900" dirty="0" err="1">
                <a:latin typeface="Arial" panose="020B0604020202020204" pitchFamily="34" charset="0"/>
                <a:cs typeface="Arial" panose="020B0604020202020204" pitchFamily="34" charset="0"/>
              </a:rPr>
              <a:t>Urdan</a:t>
            </a:r>
            <a:r>
              <a:rPr lang="en-IE" sz="900" dirty="0">
                <a:latin typeface="Arial" panose="020B0604020202020204" pitchFamily="34" charset="0"/>
                <a:cs typeface="Arial" panose="020B0604020202020204" pitchFamily="34" charset="0"/>
              </a:rPr>
              <a:t> (Eds.), Adolescence and education: Vol. 5. Self efficacy and adolescence (pp. 307-337). Greenwich, CT: Information Age.</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Bogdan, R.C., </a:t>
            </a:r>
            <a:r>
              <a:rPr lang="en-IE" sz="900" dirty="0" err="1">
                <a:latin typeface="Arial" panose="020B0604020202020204" pitchFamily="34" charset="0"/>
                <a:cs typeface="Arial" panose="020B0604020202020204" pitchFamily="34" charset="0"/>
              </a:rPr>
              <a:t>Biklin</a:t>
            </a:r>
            <a:r>
              <a:rPr lang="en-IE" sz="900" dirty="0">
                <a:latin typeface="Arial" panose="020B0604020202020204" pitchFamily="34" charset="0"/>
                <a:cs typeface="Arial" panose="020B0604020202020204" pitchFamily="34" charset="0"/>
              </a:rPr>
              <a:t>, S.K. (1998). Qualitative research for education: An introduction to theory and methods. (3rd edition).  Boston: </a:t>
            </a:r>
            <a:r>
              <a:rPr lang="en-IE" sz="900" dirty="0" err="1">
                <a:latin typeface="Arial" panose="020B0604020202020204" pitchFamily="34" charset="0"/>
                <a:cs typeface="Arial" panose="020B0604020202020204" pitchFamily="34" charset="0"/>
              </a:rPr>
              <a:t>Allyn</a:t>
            </a:r>
            <a:r>
              <a:rPr lang="en-IE" sz="900" dirty="0">
                <a:latin typeface="Arial" panose="020B0604020202020204" pitchFamily="34" charset="0"/>
                <a:cs typeface="Arial" panose="020B0604020202020204" pitchFamily="34" charset="0"/>
              </a:rPr>
              <a:t> and Bacon.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Bryman, A. (2004). Social Research Methods.  U.K.: Oxford University Press.</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Creswell, J.W., Miller, G.A. (1997).  Research Methodologies and Doctoral Process.  New Directions for Higher Education, no.99.  U.S.A.: Wiley.</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Hamir, S., </a:t>
            </a:r>
            <a:r>
              <a:rPr lang="en-IE" sz="900" dirty="0" err="1">
                <a:latin typeface="Arial" panose="020B0604020202020204" pitchFamily="34" charset="0"/>
                <a:cs typeface="Arial" panose="020B0604020202020204" pitchFamily="34" charset="0"/>
              </a:rPr>
              <a:t>Maion</a:t>
            </a:r>
            <a:r>
              <a:rPr lang="en-IE" sz="900" dirty="0">
                <a:latin typeface="Arial" panose="020B0604020202020204" pitchFamily="34" charset="0"/>
                <a:cs typeface="Arial" panose="020B0604020202020204" pitchFamily="34" charset="0"/>
              </a:rPr>
              <a:t>, S., Tice, S., &amp; Wideman, A. (2015) Constructivism in</a:t>
            </a:r>
          </a:p>
          <a:p>
            <a:pPr marL="0" indent="0" algn="just" defTabSz="895350">
              <a:buNone/>
            </a:pPr>
            <a:r>
              <a:rPr lang="en-IE" sz="900" dirty="0">
                <a:latin typeface="Arial" panose="020B0604020202020204" pitchFamily="34" charset="0"/>
                <a:cs typeface="Arial" panose="020B0604020202020204" pitchFamily="34" charset="0"/>
              </a:rPr>
              <a:t>Education. Available at: http://constructivism512.weebly.com . Accessed 27th February 2018.</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Miles, M.B., &amp; Huberman, A.M. (1994). Qualitative data analysis: A sourcebook of new methods.  Thousand Oaks, CA: Sage.</a:t>
            </a:r>
          </a:p>
        </p:txBody>
      </p:sp>
    </p:spTree>
    <p:extLst>
      <p:ext uri="{BB962C8B-B14F-4D97-AF65-F5344CB8AC3E}">
        <p14:creationId xmlns:p14="http://schemas.microsoft.com/office/powerpoint/2010/main" val="316052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rgbClr val="BDB5DC"/>
            </a:gs>
            <a:gs pos="2000">
              <a:srgbClr val="8B7BAC"/>
            </a:gs>
            <a:gs pos="0">
              <a:srgbClr val="4B306E">
                <a:alpha val="36000"/>
              </a:srgbClr>
            </a:gs>
            <a:gs pos="34000">
              <a:srgbClr val="DEDCFC">
                <a:alpha val="71000"/>
              </a:srgbClr>
            </a:gs>
            <a:gs pos="100000">
              <a:srgbClr val="E3E8F4"/>
            </a:gs>
          </a:gsLst>
          <a:lin ang="16200000" scaled="0"/>
          <a:tileRect/>
        </a:gradFill>
        <a:effectLst/>
      </p:bgPr>
    </p:bg>
    <p:spTree>
      <p:nvGrpSpPr>
        <p:cNvPr id="1" name="">
          <a:extLst>
            <a:ext uri="{FF2B5EF4-FFF2-40B4-BE49-F238E27FC236}">
              <a16:creationId xmlns:a16="http://schemas.microsoft.com/office/drawing/2014/main" id="{81537CFC-30A5-9FA4-2E97-51F7FE5D29CE}"/>
            </a:ext>
          </a:extLst>
        </p:cNvPr>
        <p:cNvGrpSpPr/>
        <p:nvPr/>
      </p:nvGrpSpPr>
      <p:grpSpPr>
        <a:xfrm>
          <a:off x="0" y="0"/>
          <a:ext cx="0" cy="0"/>
          <a:chOff x="0" y="0"/>
          <a:chExt cx="0" cy="0"/>
        </a:xfrm>
      </p:grpSpPr>
      <p:sp>
        <p:nvSpPr>
          <p:cNvPr id="56" name="Rectangle 55">
            <a:extLst>
              <a:ext uri="{FF2B5EF4-FFF2-40B4-BE49-F238E27FC236}">
                <a16:creationId xmlns:a16="http://schemas.microsoft.com/office/drawing/2014/main" id="{EBFAE12E-50E6-0455-A8C2-CC04EED073B4}"/>
              </a:ext>
            </a:extLst>
          </p:cNvPr>
          <p:cNvSpPr/>
          <p:nvPr/>
        </p:nvSpPr>
        <p:spPr>
          <a:xfrm>
            <a:off x="-591671" y="83428"/>
            <a:ext cx="44559405" cy="5000447"/>
          </a:xfrm>
          <a:prstGeom prst="rect">
            <a:avLst/>
          </a:prstGeom>
          <a:gradFill flip="none" rotWithShape="1">
            <a:gsLst>
              <a:gs pos="0">
                <a:srgbClr val="CC66FF">
                  <a:alpha val="51000"/>
                </a:srgbClr>
              </a:gs>
              <a:gs pos="100000">
                <a:schemeClr val="accent1">
                  <a:lumMod val="45000"/>
                  <a:lumOff val="55000"/>
                </a:schemeClr>
              </a:gs>
              <a:gs pos="83000">
                <a:srgbClr val="295493"/>
              </a:gs>
              <a:gs pos="100000">
                <a:schemeClr val="accent1">
                  <a:lumMod val="45000"/>
                  <a:lumOff val="55000"/>
                </a:schemeClr>
              </a:gs>
              <a:gs pos="100000">
                <a:srgbClr val="7493BA"/>
              </a:gs>
              <a:gs pos="0">
                <a:srgbClr val="7E68C4"/>
              </a:gs>
              <a:gs pos="90000">
                <a:srgbClr val="155D7D"/>
              </a:gs>
              <a:gs pos="0">
                <a:srgbClr val="9284A4">
                  <a:alpha val="44000"/>
                </a:srgbClr>
              </a:gs>
              <a:gs pos="100000">
                <a:srgbClr val="165C7E"/>
              </a:gs>
              <a:gs pos="99000">
                <a:srgbClr val="006666">
                  <a:alpha val="94000"/>
                </a:srgbClr>
              </a:gs>
            </a:gsLst>
            <a:path path="circle">
              <a:fillToRect l="100000" t="100000"/>
            </a:path>
            <a:tileRect r="-100000" b="-10000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29" name="PlaceHolder 1">
            <a:extLst>
              <a:ext uri="{FF2B5EF4-FFF2-40B4-BE49-F238E27FC236}">
                <a16:creationId xmlns:a16="http://schemas.microsoft.com/office/drawing/2014/main" id="{810FD7D8-F2A2-A32E-081E-7C44D14A5BC2}"/>
              </a:ext>
            </a:extLst>
          </p:cNvPr>
          <p:cNvSpPr>
            <a:spLocks noGrp="1"/>
          </p:cNvSpPr>
          <p:nvPr>
            <p:ph/>
          </p:nvPr>
        </p:nvSpPr>
        <p:spPr>
          <a:xfrm>
            <a:off x="706680" y="6268752"/>
            <a:ext cx="9540683" cy="5861520"/>
          </a:xfrm>
          <a:prstGeom prst="rect">
            <a:avLst/>
          </a:prstGeom>
          <a:noFill/>
          <a:ln w="0">
            <a:noFill/>
          </a:ln>
        </p:spPr>
        <p:txBody>
          <a:bodyPr lIns="228600" tIns="228600" rIns="228600" bIns="228600" anchor="t">
            <a:noAutofit/>
          </a:bodyPr>
          <a:lstStyle/>
          <a:p>
            <a:pPr algn="just" defTabSz="4388760">
              <a:lnSpc>
                <a:spcPct val="100000"/>
              </a:lnSpc>
              <a:spcBef>
                <a:spcPts val="1191"/>
              </a:spcBef>
              <a:spcAft>
                <a:spcPts val="992"/>
              </a:spcAft>
              <a:tabLst>
                <a:tab pos="0" algn="l"/>
              </a:tabLst>
            </a:pPr>
            <a:r>
              <a:rPr lang="en-US" sz="2400" dirty="0"/>
              <a:t>The gender wage gap remains a persistent issue across Europe, where disparities in income between men and women are evident. This project uses a machine learning approach to examine wage differences across various demographics using Eurostat data. The goal is to identify and analyze the factors contributing to these to promote gender equity in the workforce.</a:t>
            </a:r>
            <a:endParaRPr lang="es-MX" sz="2400" b="0" strike="noStrike" spc="-1" dirty="0">
              <a:solidFill>
                <a:srgbClr val="FFFFFF"/>
              </a:solidFill>
            </a:endParaRPr>
          </a:p>
        </p:txBody>
      </p:sp>
      <p:sp>
        <p:nvSpPr>
          <p:cNvPr id="130" name="PlaceHolder 2">
            <a:extLst>
              <a:ext uri="{FF2B5EF4-FFF2-40B4-BE49-F238E27FC236}">
                <a16:creationId xmlns:a16="http://schemas.microsoft.com/office/drawing/2014/main" id="{BB4CE192-7326-BEE0-0368-DC292B11A3E7}"/>
              </a:ext>
            </a:extLst>
          </p:cNvPr>
          <p:cNvSpPr>
            <a:spLocks noGrp="1"/>
          </p:cNvSpPr>
          <p:nvPr>
            <p:ph/>
          </p:nvPr>
        </p:nvSpPr>
        <p:spPr>
          <a:xfrm>
            <a:off x="509400" y="5543783"/>
            <a:ext cx="1004832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INTRODUCTION</a:t>
            </a:r>
            <a:endParaRPr lang="es-MX" sz="3200" b="0" strike="noStrike" spc="-1" dirty="0">
              <a:solidFill>
                <a:schemeClr val="accent6">
                  <a:lumMod val="25000"/>
                </a:schemeClr>
              </a:solidFill>
              <a:latin typeface="Arial"/>
            </a:endParaRPr>
          </a:p>
        </p:txBody>
      </p:sp>
      <p:sp>
        <p:nvSpPr>
          <p:cNvPr id="131" name="PlaceHolder 3">
            <a:extLst>
              <a:ext uri="{FF2B5EF4-FFF2-40B4-BE49-F238E27FC236}">
                <a16:creationId xmlns:a16="http://schemas.microsoft.com/office/drawing/2014/main" id="{40A71144-39A7-19F9-037B-C736254A7F1F}"/>
              </a:ext>
            </a:extLst>
          </p:cNvPr>
          <p:cNvSpPr>
            <a:spLocks noGrp="1"/>
          </p:cNvSpPr>
          <p:nvPr>
            <p:ph/>
          </p:nvPr>
        </p:nvSpPr>
        <p:spPr>
          <a:xfrm>
            <a:off x="509400" y="19053081"/>
            <a:ext cx="1004976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TECHNOLOGIES USED</a:t>
            </a:r>
            <a:endParaRPr lang="es-MX" sz="3200" b="0" strike="noStrike" spc="-1" dirty="0">
              <a:solidFill>
                <a:schemeClr val="accent6">
                  <a:lumMod val="25000"/>
                </a:schemeClr>
              </a:solidFill>
            </a:endParaRPr>
          </a:p>
        </p:txBody>
      </p:sp>
      <p:sp>
        <p:nvSpPr>
          <p:cNvPr id="132" name="PlaceHolder 4">
            <a:extLst>
              <a:ext uri="{FF2B5EF4-FFF2-40B4-BE49-F238E27FC236}">
                <a16:creationId xmlns:a16="http://schemas.microsoft.com/office/drawing/2014/main" id="{06365EF2-5073-023C-CE6C-C30EA42B8C4D}"/>
              </a:ext>
            </a:extLst>
          </p:cNvPr>
          <p:cNvSpPr>
            <a:spLocks noGrp="1"/>
          </p:cNvSpPr>
          <p:nvPr>
            <p:ph/>
          </p:nvPr>
        </p:nvSpPr>
        <p:spPr>
          <a:xfrm>
            <a:off x="11441160" y="6463564"/>
            <a:ext cx="10048320" cy="2914920"/>
          </a:xfrm>
          <a:prstGeom prst="rect">
            <a:avLst/>
          </a:prstGeom>
          <a:noFill/>
          <a:ln w="0">
            <a:noFill/>
          </a:ln>
        </p:spPr>
        <p:txBody>
          <a:bodyPr lIns="228600" tIns="228600" rIns="228600" bIns="228600" anchor="t">
            <a:noAutofit/>
          </a:bodyPr>
          <a:lstStyle/>
          <a:p>
            <a:pPr marL="342900" indent="-342900" algn="just">
              <a:buFont typeface="Arial" panose="020B0604020202020204" pitchFamily="34" charset="0"/>
              <a:buChar char="•"/>
            </a:pPr>
            <a:r>
              <a:rPr lang="en-US" sz="2400" b="1" dirty="0">
                <a:solidFill>
                  <a:srgbClr val="2644A7"/>
                </a:solidFill>
              </a:rPr>
              <a:t>Data Quality</a:t>
            </a:r>
            <a:r>
              <a:rPr lang="en-US" sz="2400" dirty="0"/>
              <a:t>: Missing values and outliers handled with imputation and filtering; rows with less than 85% completeness removed.</a:t>
            </a:r>
          </a:p>
          <a:p>
            <a:pPr marL="342900" indent="-342900" algn="just">
              <a:buFont typeface="Arial" panose="020B0604020202020204" pitchFamily="34" charset="0"/>
              <a:buChar char="•"/>
            </a:pPr>
            <a:r>
              <a:rPr lang="en-US" sz="2400" b="1" dirty="0">
                <a:solidFill>
                  <a:srgbClr val="2644A7"/>
                </a:solidFill>
              </a:rPr>
              <a:t>Class Imbalance</a:t>
            </a:r>
            <a:r>
              <a:rPr lang="en-US" sz="2400" dirty="0"/>
              <a:t>: Techniques like SMOTE were used to balance wage categories, improving model performance on minority classes.</a:t>
            </a:r>
          </a:p>
          <a:p>
            <a:pPr marL="342900" indent="-342900" algn="just">
              <a:buFont typeface="Arial" panose="020B0604020202020204" pitchFamily="34" charset="0"/>
              <a:buChar char="•"/>
            </a:pPr>
            <a:r>
              <a:rPr lang="en-US" sz="2400" b="1" dirty="0">
                <a:solidFill>
                  <a:srgbClr val="2644A7"/>
                </a:solidFill>
              </a:rPr>
              <a:t>High Dimensionality</a:t>
            </a:r>
            <a:r>
              <a:rPr lang="en-US" sz="2400" dirty="0"/>
              <a:t>: Feature selection using correlation, </a:t>
            </a:r>
            <a:r>
              <a:rPr lang="en-US" sz="2400" dirty="0" err="1"/>
              <a:t>SelectKBest</a:t>
            </a:r>
            <a:r>
              <a:rPr lang="en-US" sz="2400" dirty="0"/>
              <a:t>, and Lasso regularization to improve model efficiency.</a:t>
            </a:r>
          </a:p>
          <a:p>
            <a:pPr marL="342900" indent="-342900" algn="just">
              <a:buFont typeface="Arial" panose="020B0604020202020204" pitchFamily="34" charset="0"/>
              <a:buChar char="•"/>
            </a:pPr>
            <a:r>
              <a:rPr lang="en-US" sz="2400" b="1" dirty="0">
                <a:solidFill>
                  <a:srgbClr val="2644A7"/>
                </a:solidFill>
              </a:rPr>
              <a:t>Overfitting</a:t>
            </a:r>
            <a:r>
              <a:rPr lang="en-US" sz="2400" dirty="0"/>
              <a:t>: Cross-validation and hyperparameter tuning, along with Decision Tree pruning, helped maintain model generalizability.</a:t>
            </a:r>
          </a:p>
          <a:p>
            <a:pPr algn="just"/>
            <a:endParaRPr lang="en-US" sz="2400" dirty="0"/>
          </a:p>
        </p:txBody>
      </p:sp>
      <p:sp>
        <p:nvSpPr>
          <p:cNvPr id="133" name="PlaceHolder 5">
            <a:extLst>
              <a:ext uri="{FF2B5EF4-FFF2-40B4-BE49-F238E27FC236}">
                <a16:creationId xmlns:a16="http://schemas.microsoft.com/office/drawing/2014/main" id="{0DD0C9B0-E72D-BCE6-DB04-38D7EDC4984A}"/>
              </a:ext>
            </a:extLst>
          </p:cNvPr>
          <p:cNvSpPr>
            <a:spLocks noGrp="1"/>
          </p:cNvSpPr>
          <p:nvPr>
            <p:ph/>
          </p:nvPr>
        </p:nvSpPr>
        <p:spPr>
          <a:xfrm>
            <a:off x="11460240" y="5766209"/>
            <a:ext cx="1004832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CHALLENGES ENCOUNTERED</a:t>
            </a:r>
            <a:endParaRPr lang="es-MX" sz="3200" b="0" strike="noStrike" spc="-1" dirty="0">
              <a:solidFill>
                <a:schemeClr val="accent6">
                  <a:lumMod val="25000"/>
                </a:schemeClr>
              </a:solidFill>
              <a:latin typeface="Arial"/>
            </a:endParaRPr>
          </a:p>
        </p:txBody>
      </p:sp>
      <p:sp>
        <p:nvSpPr>
          <p:cNvPr id="135" name="PlaceHolder 7">
            <a:extLst>
              <a:ext uri="{FF2B5EF4-FFF2-40B4-BE49-F238E27FC236}">
                <a16:creationId xmlns:a16="http://schemas.microsoft.com/office/drawing/2014/main" id="{D8185F33-D96E-3F73-D098-CA228E087643}"/>
              </a:ext>
            </a:extLst>
          </p:cNvPr>
          <p:cNvSpPr>
            <a:spLocks noGrp="1"/>
          </p:cNvSpPr>
          <p:nvPr>
            <p:ph/>
          </p:nvPr>
        </p:nvSpPr>
        <p:spPr>
          <a:xfrm>
            <a:off x="33331933" y="16951847"/>
            <a:ext cx="10046160" cy="676440"/>
          </a:xfrm>
          <a:prstGeom prst="rect">
            <a:avLst/>
          </a:prstGeom>
          <a:noFill/>
          <a:ln w="0">
            <a:noFill/>
          </a:ln>
        </p:spPr>
        <p:txBody>
          <a:bodyPr lIns="91440" tIns="91440" rIns="91440" bIns="91440" anchor="ctr">
            <a:noAutofit/>
          </a:bodyPr>
          <a:lstStyle/>
          <a:p>
            <a:pPr indent="0" algn="ctr" defTabSz="4388760">
              <a:lnSpc>
                <a:spcPct val="100000"/>
              </a:lnSpc>
              <a:spcBef>
                <a:spcPts val="641"/>
              </a:spcBef>
              <a:buNone/>
              <a:tabLst>
                <a:tab pos="0" algn="l"/>
              </a:tabLst>
            </a:pPr>
            <a:r>
              <a:rPr lang="en-US" sz="3200" b="1" u="sng" strike="noStrike" spc="-1" dirty="0">
                <a:solidFill>
                  <a:schemeClr val="accent6">
                    <a:lumMod val="25000"/>
                  </a:schemeClr>
                </a:solidFill>
                <a:uFillTx/>
                <a:latin typeface="Arial"/>
              </a:rPr>
              <a:t>CONCLUSIONS</a:t>
            </a:r>
            <a:endParaRPr lang="es-MX" sz="3200" b="0" strike="noStrike" spc="-1" dirty="0">
              <a:solidFill>
                <a:schemeClr val="accent6">
                  <a:lumMod val="25000"/>
                </a:schemeClr>
              </a:solidFill>
              <a:latin typeface="Arial"/>
            </a:endParaRPr>
          </a:p>
        </p:txBody>
      </p:sp>
      <p:sp>
        <p:nvSpPr>
          <p:cNvPr id="136" name="PlaceHolder 8">
            <a:extLst>
              <a:ext uri="{FF2B5EF4-FFF2-40B4-BE49-F238E27FC236}">
                <a16:creationId xmlns:a16="http://schemas.microsoft.com/office/drawing/2014/main" id="{83051119-B671-06A0-8ED9-CAB466E6AD6A}"/>
              </a:ext>
            </a:extLst>
          </p:cNvPr>
          <p:cNvSpPr>
            <a:spLocks noGrp="1"/>
          </p:cNvSpPr>
          <p:nvPr>
            <p:ph/>
          </p:nvPr>
        </p:nvSpPr>
        <p:spPr>
          <a:xfrm>
            <a:off x="33392520" y="28190368"/>
            <a:ext cx="10046160" cy="753480"/>
          </a:xfrm>
          <a:prstGeom prst="rect">
            <a:avLst/>
          </a:prstGeom>
          <a:noFill/>
          <a:ln w="0">
            <a:noFill/>
          </a:ln>
        </p:spPr>
        <p:txBody>
          <a:bodyPr lIns="91440" tIns="91440" rIns="91440" bIns="91440" anchor="ctr">
            <a:noAutofit/>
          </a:bodyPr>
          <a:lstStyle/>
          <a:p>
            <a:pPr indent="0" algn="ctr" defTabSz="4388760">
              <a:lnSpc>
                <a:spcPct val="100000"/>
              </a:lnSpc>
              <a:spcBef>
                <a:spcPts val="740"/>
              </a:spcBef>
              <a:buNone/>
              <a:tabLst>
                <a:tab pos="0" algn="l"/>
              </a:tabLst>
            </a:pPr>
            <a:r>
              <a:rPr lang="en-US" sz="3700" b="1" u="sng" strike="noStrike" spc="-1" dirty="0">
                <a:solidFill>
                  <a:schemeClr val="accent6">
                    <a:lumMod val="25000"/>
                  </a:schemeClr>
                </a:solidFill>
                <a:uFillTx/>
                <a:latin typeface="Arial"/>
              </a:rPr>
              <a:t>REFERENCES</a:t>
            </a:r>
            <a:endParaRPr lang="es-MX" sz="3700" b="0" strike="noStrike" spc="-1" dirty="0">
              <a:solidFill>
                <a:schemeClr val="accent6">
                  <a:lumMod val="25000"/>
                </a:schemeClr>
              </a:solidFill>
              <a:latin typeface="Arial"/>
            </a:endParaRPr>
          </a:p>
        </p:txBody>
      </p:sp>
      <p:sp>
        <p:nvSpPr>
          <p:cNvPr id="137" name="PlaceHolder 9">
            <a:extLst>
              <a:ext uri="{FF2B5EF4-FFF2-40B4-BE49-F238E27FC236}">
                <a16:creationId xmlns:a16="http://schemas.microsoft.com/office/drawing/2014/main" id="{FAA15B50-6284-CC66-C750-3970BC6A2E14}"/>
              </a:ext>
            </a:extLst>
          </p:cNvPr>
          <p:cNvSpPr>
            <a:spLocks noGrp="1"/>
          </p:cNvSpPr>
          <p:nvPr>
            <p:ph/>
          </p:nvPr>
        </p:nvSpPr>
        <p:spPr>
          <a:xfrm>
            <a:off x="5932440" y="3706728"/>
            <a:ext cx="31998240" cy="1279440"/>
          </a:xfrm>
          <a:prstGeom prst="rect">
            <a:avLst/>
          </a:prstGeom>
          <a:noFill/>
          <a:ln w="0">
            <a:noFill/>
          </a:ln>
        </p:spPr>
        <p:txBody>
          <a:bodyPr lIns="90000" tIns="45000" rIns="90000" bIns="45000" anchor="t">
            <a:normAutofit/>
          </a:bodyPr>
          <a:lstStyle/>
          <a:p>
            <a:pPr indent="0" algn="ctr" defTabSz="4388760">
              <a:lnSpc>
                <a:spcPct val="100000"/>
              </a:lnSpc>
              <a:spcBef>
                <a:spcPts val="961"/>
              </a:spcBef>
              <a:buNone/>
              <a:tabLst>
                <a:tab pos="0" algn="l"/>
              </a:tabLst>
            </a:pPr>
            <a:r>
              <a:rPr lang="en-US" sz="4800" b="1" strike="noStrike" spc="-1" dirty="0">
                <a:solidFill>
                  <a:schemeClr val="lt1"/>
                </a:solidFill>
                <a:latin typeface="Arial"/>
              </a:rPr>
              <a:t>University,  Nov 2024</a:t>
            </a:r>
            <a:endParaRPr lang="es-MX" sz="4800" b="0" strike="noStrike" spc="-1" dirty="0">
              <a:solidFill>
                <a:srgbClr val="FFFFFF"/>
              </a:solidFill>
              <a:latin typeface="Arial"/>
            </a:endParaRPr>
          </a:p>
        </p:txBody>
      </p:sp>
      <p:sp>
        <p:nvSpPr>
          <p:cNvPr id="138" name="PlaceHolder 10">
            <a:extLst>
              <a:ext uri="{FF2B5EF4-FFF2-40B4-BE49-F238E27FC236}">
                <a16:creationId xmlns:a16="http://schemas.microsoft.com/office/drawing/2014/main" id="{26340792-D25C-FE8F-5336-55EE44B681D2}"/>
              </a:ext>
            </a:extLst>
          </p:cNvPr>
          <p:cNvSpPr>
            <a:spLocks noGrp="1"/>
          </p:cNvSpPr>
          <p:nvPr>
            <p:ph/>
          </p:nvPr>
        </p:nvSpPr>
        <p:spPr>
          <a:xfrm>
            <a:off x="3334870" y="921977"/>
            <a:ext cx="37221459" cy="3804090"/>
          </a:xfrm>
          <a:prstGeom prst="rect">
            <a:avLst/>
          </a:prstGeom>
          <a:noFill/>
          <a:ln w="0">
            <a:noFill/>
          </a:ln>
        </p:spPr>
        <p:txBody>
          <a:bodyPr lIns="90000" tIns="45000" rIns="90000" bIns="45000" anchor="t">
            <a:normAutofit/>
          </a:bodyPr>
          <a:lstStyle/>
          <a:p>
            <a:pPr algn="ctr"/>
            <a:r>
              <a:rPr lang="en-US" sz="9600" b="1" dirty="0">
                <a:solidFill>
                  <a:schemeClr val="bg1"/>
                </a:solidFill>
                <a:latin typeface="Arial" panose="020B0604020202020204" pitchFamily="34" charset="0"/>
                <a:cs typeface="Arial" panose="020B0604020202020204" pitchFamily="34" charset="0"/>
              </a:rPr>
              <a:t>EXPLORING THE GENDER WAGE GAP IN EUROPE: PREDICTIVE MODELING USING KNN, CART, AND SVC</a:t>
            </a:r>
          </a:p>
        </p:txBody>
      </p:sp>
      <p:sp>
        <p:nvSpPr>
          <p:cNvPr id="149" name="PlaceHolder 15">
            <a:extLst>
              <a:ext uri="{FF2B5EF4-FFF2-40B4-BE49-F238E27FC236}">
                <a16:creationId xmlns:a16="http://schemas.microsoft.com/office/drawing/2014/main" id="{8601E6DF-0F67-00C6-736A-F889939AF499}"/>
              </a:ext>
            </a:extLst>
          </p:cNvPr>
          <p:cNvSpPr>
            <a:spLocks noGrp="1"/>
          </p:cNvSpPr>
          <p:nvPr>
            <p:ph/>
          </p:nvPr>
        </p:nvSpPr>
        <p:spPr>
          <a:xfrm>
            <a:off x="22488063" y="14184004"/>
            <a:ext cx="10051200" cy="3334103"/>
          </a:xfrm>
          <a:prstGeom prst="rect">
            <a:avLst/>
          </a:prstGeom>
          <a:noFill/>
          <a:ln w="0">
            <a:noFill/>
          </a:ln>
        </p:spPr>
        <p:txBody>
          <a:bodyPr lIns="228600" tIns="228600" rIns="228600" bIns="228600" anchor="t">
            <a:noAutofit/>
          </a:bodyPr>
          <a:lstStyle/>
          <a:p>
            <a:pPr algn="just" defTabSz="4388760">
              <a:lnSpc>
                <a:spcPct val="100000"/>
              </a:lnSpc>
              <a:spcBef>
                <a:spcPts val="499"/>
              </a:spcBef>
              <a:tabLst>
                <a:tab pos="0" algn="l"/>
              </a:tabLst>
            </a:pPr>
            <a:r>
              <a:rPr lang="en-US" sz="2400" spc="-1" dirty="0">
                <a:solidFill>
                  <a:schemeClr val="dk1"/>
                </a:solidFill>
              </a:rPr>
              <a:t>Feature selection involved techniques like Correlation, Univariate Selection, Lasso Regularization, and Recursive Feature Elimination (RFE). Lasso and RFE effectively identified the most predictive features, improving model training efficiency. A bar chart visualized the selected features, displaying their importance scores and relevance across the different methods for easy interpretation.</a:t>
            </a:r>
            <a:endParaRPr lang="es-MX" sz="2400" b="0" strike="noStrike" spc="-1" dirty="0">
              <a:solidFill>
                <a:srgbClr val="FFFFFF"/>
              </a:solidFill>
              <a:latin typeface="Arial"/>
            </a:endParaRPr>
          </a:p>
        </p:txBody>
      </p:sp>
      <p:sp>
        <p:nvSpPr>
          <p:cNvPr id="150" name="Content Placeholder 2">
            <a:extLst>
              <a:ext uri="{FF2B5EF4-FFF2-40B4-BE49-F238E27FC236}">
                <a16:creationId xmlns:a16="http://schemas.microsoft.com/office/drawing/2014/main" id="{A743AC19-76D8-C783-D391-45B68D562616}"/>
              </a:ext>
            </a:extLst>
          </p:cNvPr>
          <p:cNvSpPr/>
          <p:nvPr/>
        </p:nvSpPr>
        <p:spPr>
          <a:xfrm>
            <a:off x="718200" y="19733336"/>
            <a:ext cx="9277280" cy="641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Models</a:t>
            </a:r>
            <a:endParaRPr kumimoji="0" lang="en-US" sz="2400" b="0" i="0" u="none" strike="noStrike" kern="1200" cap="none" spc="0" normalizeH="0" baseline="0" noProof="0" dirty="0">
              <a:ln>
                <a:noFill/>
              </a:ln>
              <a:solidFill>
                <a:srgbClr val="2644A7"/>
              </a:solidFill>
              <a:effectLst/>
              <a:uLnTx/>
              <a:uFillTx/>
              <a:latin typeface="Arial"/>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K-Nearest Neighbors (KNN)</a:t>
            </a:r>
            <a:r>
              <a:rPr kumimoji="0" lang="en-US" sz="2400" b="0" i="0" u="none" strike="noStrike" kern="1200" cap="none" spc="0" normalizeH="0" baseline="0" noProof="0" dirty="0">
                <a:ln>
                  <a:noFill/>
                </a:ln>
                <a:solidFill>
                  <a:srgbClr val="000000"/>
                </a:solidFill>
                <a:effectLst/>
                <a:uLnTx/>
                <a:uFillTx/>
                <a:latin typeface="Arial"/>
              </a:rPr>
              <a:t>: Classifies and predicts wage disparities based on similarity.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Machine Learning Algorithms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Three models (KNN, CART, SVC) provide comparative insights on wage disparity predictions.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Optimization</a:t>
            </a:r>
            <a:endParaRPr kumimoji="0" lang="en-US" sz="2400" b="0" i="0" u="none" strike="noStrike" kern="1200" cap="none" spc="0" normalizeH="0" baseline="0" noProof="0" dirty="0">
              <a:ln>
                <a:noFill/>
              </a:ln>
              <a:solidFill>
                <a:srgbClr val="2644A7"/>
              </a:solidFill>
              <a:effectLst/>
              <a:uLnTx/>
              <a:uFillTx/>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rPr>
              <a:t>Cross-Validation</a:t>
            </a:r>
            <a:r>
              <a:rPr kumimoji="0" lang="en-US" sz="2400" b="0" i="0" u="none" strike="noStrike" kern="1200" cap="none" spc="0" normalizeH="0" baseline="0" noProof="0" dirty="0">
                <a:ln>
                  <a:noFill/>
                </a:ln>
                <a:solidFill>
                  <a:srgbClr val="000000"/>
                </a:solidFill>
                <a:effectLst/>
                <a:uLnTx/>
                <a:uFillTx/>
                <a:latin typeface="Arial"/>
              </a:rPr>
              <a:t>: 5-fold to ensure robust model performance.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rPr>
              <a:t>Hyperparameter Tuning</a:t>
            </a:r>
            <a:r>
              <a:rPr kumimoji="0" lang="en-US" sz="2400" b="0" i="0" u="none" strike="noStrike" kern="1200" cap="none" spc="0" normalizeH="0" baseline="0" noProof="0" dirty="0">
                <a:ln>
                  <a:noFill/>
                </a:ln>
                <a:solidFill>
                  <a:srgbClr val="000000"/>
                </a:solidFill>
                <a:effectLst/>
                <a:uLnTx/>
                <a:uFillTx/>
                <a:latin typeface="Arial"/>
              </a:rPr>
              <a:t>: Adjusted key parameters in each model for improved accuracy.</a:t>
            </a:r>
          </a:p>
        </p:txBody>
      </p:sp>
      <p:sp>
        <p:nvSpPr>
          <p:cNvPr id="152" name="Content Placeholder 2">
            <a:extLst>
              <a:ext uri="{FF2B5EF4-FFF2-40B4-BE49-F238E27FC236}">
                <a16:creationId xmlns:a16="http://schemas.microsoft.com/office/drawing/2014/main" id="{CCB979C2-894E-C5F6-241B-5056DA28CF40}"/>
              </a:ext>
            </a:extLst>
          </p:cNvPr>
          <p:cNvSpPr/>
          <p:nvPr/>
        </p:nvSpPr>
        <p:spPr>
          <a:xfrm>
            <a:off x="22533840" y="6353700"/>
            <a:ext cx="9794880" cy="552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endParaRPr kumimoji="0" lang="es-MX" sz="2500" b="0" i="0" u="none" strike="noStrike" kern="1200" cap="none" spc="-1" normalizeH="0" baseline="0" noProof="0" dirty="0">
              <a:ln>
                <a:noFill/>
              </a:ln>
              <a:solidFill>
                <a:srgbClr val="FFFFFF"/>
              </a:solidFill>
              <a:effectLst/>
              <a:uLnTx/>
              <a:uFillTx/>
              <a:latin typeface="Arial"/>
            </a:endParaRPr>
          </a:p>
        </p:txBody>
      </p:sp>
      <p:sp>
        <p:nvSpPr>
          <p:cNvPr id="154" name="PlaceHolder 17">
            <a:extLst>
              <a:ext uri="{FF2B5EF4-FFF2-40B4-BE49-F238E27FC236}">
                <a16:creationId xmlns:a16="http://schemas.microsoft.com/office/drawing/2014/main" id="{64052360-AC98-C32C-15AB-0EDA1CAE23D0}"/>
              </a:ext>
            </a:extLst>
          </p:cNvPr>
          <p:cNvSpPr>
            <a:spLocks noGrp="1"/>
          </p:cNvSpPr>
          <p:nvPr>
            <p:ph/>
          </p:nvPr>
        </p:nvSpPr>
        <p:spPr>
          <a:xfrm>
            <a:off x="520904" y="11475570"/>
            <a:ext cx="1002600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BUSINESS DESCRIPTION</a:t>
            </a:r>
            <a:endParaRPr lang="es-MX" sz="3200" b="0" strike="noStrike" spc="-1" dirty="0">
              <a:solidFill>
                <a:schemeClr val="accent6">
                  <a:lumMod val="25000"/>
                </a:schemeClr>
              </a:solidFill>
              <a:latin typeface="Arial"/>
            </a:endParaRPr>
          </a:p>
        </p:txBody>
      </p:sp>
      <p:sp>
        <p:nvSpPr>
          <p:cNvPr id="155" name="Content Placeholder 2">
            <a:extLst>
              <a:ext uri="{FF2B5EF4-FFF2-40B4-BE49-F238E27FC236}">
                <a16:creationId xmlns:a16="http://schemas.microsoft.com/office/drawing/2014/main" id="{2031CDBA-6E09-93BC-8CEC-9AD03D107186}"/>
              </a:ext>
            </a:extLst>
          </p:cNvPr>
          <p:cNvSpPr/>
          <p:nvPr/>
        </p:nvSpPr>
        <p:spPr>
          <a:xfrm>
            <a:off x="718200" y="12327828"/>
            <a:ext cx="9277280" cy="68246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This study explores wage disparities between men and women in Europe through data analysis, using the Eurostat dataset to uncover factors driving income inequality and suggesting strategies % accuracy in predicting wage disparities.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Data Completeness</a:t>
            </a:r>
            <a:r>
              <a:rPr kumimoji="0" lang="en-US" sz="2400" b="0" i="0" u="none" strike="noStrike" kern="1200" cap="none" spc="0" normalizeH="0" baseline="0" noProof="0" dirty="0">
                <a:ln>
                  <a:noFill/>
                </a:ln>
                <a:solidFill>
                  <a:srgbClr val="000000"/>
                </a:solidFill>
                <a:effectLst/>
                <a:uLnTx/>
                <a:uFillTx/>
                <a:latin typeface="Arial"/>
              </a:rPr>
              <a:t>: Ensuring data gaps are below 15% after cleaning and imputation.</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Bias Reduction</a:t>
            </a:r>
            <a:r>
              <a:rPr kumimoji="0" lang="en-US" sz="2400" b="0" i="0" u="none" strike="noStrike" kern="1200" cap="none" spc="0" normalizeH="0" baseline="0" noProof="0" dirty="0">
                <a:ln>
                  <a:noFill/>
                </a:ln>
                <a:solidFill>
                  <a:srgbClr val="000000"/>
                </a:solidFill>
                <a:effectLst/>
                <a:uLnTx/>
                <a:uFillTx/>
                <a:latin typeface="Arial"/>
              </a:rPr>
              <a:t>: Achieving balanced representation across wage categories through class balancing techniques.</a:t>
            </a:r>
          </a:p>
        </p:txBody>
      </p:sp>
      <p:sp>
        <p:nvSpPr>
          <p:cNvPr id="156" name="Content Placeholder 2">
            <a:extLst>
              <a:ext uri="{FF2B5EF4-FFF2-40B4-BE49-F238E27FC236}">
                <a16:creationId xmlns:a16="http://schemas.microsoft.com/office/drawing/2014/main" id="{D516343F-4DB5-02A3-F448-25C87E16B90A}"/>
              </a:ext>
            </a:extLst>
          </p:cNvPr>
          <p:cNvSpPr/>
          <p:nvPr/>
        </p:nvSpPr>
        <p:spPr>
          <a:xfrm>
            <a:off x="33498613" y="17843567"/>
            <a:ext cx="9736200" cy="103202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Superior Performance of KNN Model</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The KNN model proved to be the most effective and reliable for predicting wage disparities, showing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high accuracy (86.76%)</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balanced precision</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and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robust generalizability</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across low, medium, and high wage gap categories.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Model Comparison </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rPr>
              <a:t>Highlig</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rPr>
              <a:t>hts</a:t>
            </a:r>
            <a:endPar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Decision Tree</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Achieved competitive accuracy but exhibited overfitting, especially in the medium wage gap category, leading to increased variance in predictions.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SVM</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Displayed moderate consistency but struggled with complex data patterns, disparities that need to be addressed.</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Policy Implications and Recommendations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Data-Driven Strategies</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Insights from machine learning models like KNN can help organizations and policymakers understand the factors driving wage inequality and develop effective, data-driven policies.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Targeted Measures</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The consistent patterns of wage disparities point to the need for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specific interventions</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in regions and sectors with the largest gaps.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Promoting Pay Equity</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By focusing on fair compensation structures, transparent promotion processes, and gender-inclusive workplace practices, organizations can take actionable steps to close the gender wage gap.</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Broader Impact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 </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Implementing these recommendations can foster a more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inclusive and equitable workforce</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ultimately contributing to a fairer society where all individuals have equal opportunities to succeed and advance, regardless of gender.</a:t>
            </a:r>
          </a:p>
        </p:txBody>
      </p:sp>
      <p:sp>
        <p:nvSpPr>
          <p:cNvPr id="159" name="Content Placeholder 2">
            <a:extLst>
              <a:ext uri="{FF2B5EF4-FFF2-40B4-BE49-F238E27FC236}">
                <a16:creationId xmlns:a16="http://schemas.microsoft.com/office/drawing/2014/main" id="{E90677C8-600F-1733-309A-13844A14A13D}"/>
              </a:ext>
            </a:extLst>
          </p:cNvPr>
          <p:cNvSpPr/>
          <p:nvPr/>
        </p:nvSpPr>
        <p:spPr>
          <a:xfrm>
            <a:off x="11693880" y="8028360"/>
            <a:ext cx="9661680" cy="97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9600" b="0" i="0" u="none" strike="noStrike" kern="1200" cap="none" spc="-1" normalizeH="0" baseline="0" noProof="0">
              <a:ln>
                <a:noFill/>
              </a:ln>
              <a:solidFill>
                <a:srgbClr val="000000"/>
              </a:solidFill>
              <a:effectLst/>
              <a:uLnTx/>
              <a:uFillTx/>
              <a:latin typeface="Arial"/>
            </a:endParaRPr>
          </a:p>
        </p:txBody>
      </p:sp>
      <p:sp>
        <p:nvSpPr>
          <p:cNvPr id="164" name="Content Placeholder 2">
            <a:extLst>
              <a:ext uri="{FF2B5EF4-FFF2-40B4-BE49-F238E27FC236}">
                <a16:creationId xmlns:a16="http://schemas.microsoft.com/office/drawing/2014/main" id="{FB312877-AD5F-67CE-86D3-A8FCFD078097}"/>
              </a:ext>
            </a:extLst>
          </p:cNvPr>
          <p:cNvSpPr/>
          <p:nvPr/>
        </p:nvSpPr>
        <p:spPr>
          <a:xfrm>
            <a:off x="33638115" y="29017827"/>
            <a:ext cx="9540683" cy="2767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Chapman, P., Clinton, J., Kerber, R.,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Khabaza</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Reinartz</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T., Shearer, C. and Wirth, R. (2000). Step-by-step data mining guide. [online] Available at: https://www.the-modeling-agency.com/crisp-dm.pdf.</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Chatgpt.com. (2024). Available at: https://chatgpt.com/share/681cfb33-4726-43ca-8d24-3a2431901e84 Get instant answers, find inspiration, learn something new.</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Kazil</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J. and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Jarmul</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K. (2016). Data Wrangling with Python: Tips and Tools to Make Your Life Easier. [online] Google Books. ‘O’Reilly Media, Inc.’ Available at: https://books.google.ie/books?id=XmeDCwAAQBAJ&amp;printsec=copyright&amp;redir_esc=y#v=onepage&amp;q&amp;f=false [Accessed 22 May 2024].</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Müller, A.C. and Guido, S. (2017). Introduction to machine learning with Python : a guide for data scientists. Beijing: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O’reilly</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Peng, R.D. and Matsui, E. (2015). The art of data science : a guide for anyone who works with data. Victoria, British Columbia: Lulu.com.</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Python, R. (n.d.). Using k-Nearest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Neighbors</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kNN</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in Python – Real Python. [online] realpython.com. Available at: https://realpython.com/courses/knn-python/ [Accessed 22 May 2024].</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VanderPlas</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J. (n.d.). Handling Missing Data | Python Data Science Handbook. [online] jakevdp.github.io. Available at: https://jakevdp.github.io/PythonDataScienceHandbook/03.04-missing-values.html.</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F528A2B3-C695-DF60-9F5F-CEDEC27EE150}"/>
              </a:ext>
            </a:extLst>
          </p:cNvPr>
          <p:cNvPicPr>
            <a:picLocks noChangeAspect="1"/>
          </p:cNvPicPr>
          <p:nvPr/>
        </p:nvPicPr>
        <p:blipFill>
          <a:blip r:embed="rId3"/>
          <a:stretch>
            <a:fillRect/>
          </a:stretch>
        </p:blipFill>
        <p:spPr>
          <a:xfrm>
            <a:off x="11767072" y="21931200"/>
            <a:ext cx="9431776" cy="6163574"/>
          </a:xfrm>
          <a:prstGeom prst="rect">
            <a:avLst/>
          </a:prstGeom>
        </p:spPr>
      </p:pic>
      <p:sp>
        <p:nvSpPr>
          <p:cNvPr id="25" name="PlaceHolder 11">
            <a:extLst>
              <a:ext uri="{FF2B5EF4-FFF2-40B4-BE49-F238E27FC236}">
                <a16:creationId xmlns:a16="http://schemas.microsoft.com/office/drawing/2014/main" id="{BAA2642F-C608-2EA0-EC4B-A38719B2E6FF}"/>
              </a:ext>
            </a:extLst>
          </p:cNvPr>
          <p:cNvSpPr txBox="1">
            <a:spLocks/>
          </p:cNvSpPr>
          <p:nvPr/>
        </p:nvSpPr>
        <p:spPr>
          <a:xfrm>
            <a:off x="22482043" y="1361769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Feature Selection</a:t>
            </a:r>
            <a:endParaRPr kumimoji="0" lang="es-MX" sz="2500" b="0" i="0" u="none" strike="noStrike" kern="1200" cap="none" spc="-1" normalizeH="0" baseline="0" noProof="0" dirty="0">
              <a:ln>
                <a:noFill/>
              </a:ln>
              <a:solidFill>
                <a:srgbClr val="981088"/>
              </a:solidFill>
              <a:effectLst/>
              <a:uLnTx/>
              <a:uFillTx/>
              <a:latin typeface="Arial"/>
            </a:endParaRPr>
          </a:p>
        </p:txBody>
      </p:sp>
      <p:pic>
        <p:nvPicPr>
          <p:cNvPr id="27" name="Imagen 26">
            <a:extLst>
              <a:ext uri="{FF2B5EF4-FFF2-40B4-BE49-F238E27FC236}">
                <a16:creationId xmlns:a16="http://schemas.microsoft.com/office/drawing/2014/main" id="{91571844-817B-CCC5-E60C-0252E9250490}"/>
              </a:ext>
            </a:extLst>
          </p:cNvPr>
          <p:cNvPicPr>
            <a:picLocks noChangeAspect="1"/>
          </p:cNvPicPr>
          <p:nvPr/>
        </p:nvPicPr>
        <p:blipFill>
          <a:blip r:embed="rId4"/>
          <a:stretch>
            <a:fillRect/>
          </a:stretch>
        </p:blipFill>
        <p:spPr>
          <a:xfrm>
            <a:off x="23327876" y="16839535"/>
            <a:ext cx="8265273" cy="5515771"/>
          </a:xfrm>
          <a:prstGeom prst="rect">
            <a:avLst/>
          </a:prstGeom>
        </p:spPr>
      </p:pic>
      <p:sp>
        <p:nvSpPr>
          <p:cNvPr id="31" name="PlaceHolder 11">
            <a:extLst>
              <a:ext uri="{FF2B5EF4-FFF2-40B4-BE49-F238E27FC236}">
                <a16:creationId xmlns:a16="http://schemas.microsoft.com/office/drawing/2014/main" id="{48731C07-8618-DBC5-2FBC-359DF6768C38}"/>
              </a:ext>
            </a:extLst>
          </p:cNvPr>
          <p:cNvSpPr txBox="1">
            <a:spLocks/>
          </p:cNvSpPr>
          <p:nvPr/>
        </p:nvSpPr>
        <p:spPr>
          <a:xfrm>
            <a:off x="33522200" y="5637992"/>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1" u="sng" strike="noStrike" kern="1200" cap="none" spc="-1" normalizeH="0" baseline="0" noProof="0" dirty="0">
                <a:ln>
                  <a:noFill/>
                </a:ln>
                <a:solidFill>
                  <a:srgbClr val="981088"/>
                </a:solidFill>
                <a:effectLst/>
                <a:uLnTx/>
                <a:uFillTx/>
                <a:latin typeface="Arial"/>
              </a:rPr>
              <a:t>Additional Cross-Validation</a:t>
            </a:r>
            <a:endParaRPr kumimoji="0" lang="es-MX" sz="2400" b="0" i="0" u="none" strike="noStrike" kern="1200" cap="none" spc="-1" normalizeH="0" baseline="0" noProof="0" dirty="0">
              <a:ln>
                <a:noFill/>
              </a:ln>
              <a:solidFill>
                <a:srgbClr val="981088"/>
              </a:solidFill>
              <a:effectLst/>
              <a:uLnTx/>
              <a:uFillTx/>
              <a:latin typeface="Arial"/>
            </a:endParaRPr>
          </a:p>
        </p:txBody>
      </p:sp>
      <p:sp>
        <p:nvSpPr>
          <p:cNvPr id="32" name="Content Placeholder 2">
            <a:extLst>
              <a:ext uri="{FF2B5EF4-FFF2-40B4-BE49-F238E27FC236}">
                <a16:creationId xmlns:a16="http://schemas.microsoft.com/office/drawing/2014/main" id="{ADD9B534-FEAF-EA40-F185-FC0E985F328D}"/>
              </a:ext>
            </a:extLst>
          </p:cNvPr>
          <p:cNvSpPr/>
          <p:nvPr/>
        </p:nvSpPr>
        <p:spPr>
          <a:xfrm>
            <a:off x="33484683" y="6379772"/>
            <a:ext cx="9794880" cy="25699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An additional cross-validation confirmed KNN’s high consistency and stability across folds, reinforcing its reliability in wage gap prediction. The Decision Tree showed variability, highlighting some overfitting, while SVM remained moderately consistent but generally underperformed. This validation underscores KNN’s robustness for accurate wage gap analysis.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2" name="Rectangle 1">
            <a:extLst>
              <a:ext uri="{FF2B5EF4-FFF2-40B4-BE49-F238E27FC236}">
                <a16:creationId xmlns:a16="http://schemas.microsoft.com/office/drawing/2014/main" id="{873933C5-1CFF-CBAF-DA98-1901E330427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ndParaRPr>
          </a:p>
        </p:txBody>
      </p:sp>
      <p:sp>
        <p:nvSpPr>
          <p:cNvPr id="57" name="PlaceHolder 1">
            <a:extLst>
              <a:ext uri="{FF2B5EF4-FFF2-40B4-BE49-F238E27FC236}">
                <a16:creationId xmlns:a16="http://schemas.microsoft.com/office/drawing/2014/main" id="{75E0A368-DF84-EC8B-931F-5E9639D5124C}"/>
              </a:ext>
            </a:extLst>
          </p:cNvPr>
          <p:cNvSpPr txBox="1">
            <a:spLocks/>
          </p:cNvSpPr>
          <p:nvPr/>
        </p:nvSpPr>
        <p:spPr>
          <a:xfrm>
            <a:off x="859080" y="27254649"/>
            <a:ext cx="9540683" cy="4846191"/>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Data</a:t>
            </a:r>
            <a:endParaRPr kumimoji="0" lang="en-US" sz="2400" b="0" i="0" u="none" strike="noStrike" kern="1200" cap="none" spc="0" normalizeH="0" baseline="0" noProof="0" dirty="0">
              <a:ln>
                <a:noFill/>
              </a:ln>
              <a:solidFill>
                <a:srgbClr val="2644A7"/>
              </a:solidFill>
              <a:effectLst/>
              <a:uLnTx/>
              <a:uFillTx/>
              <a:latin typeface="Arial"/>
            </a:endParaRP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Dataset</a:t>
            </a:r>
            <a:r>
              <a:rPr kumimoji="0" lang="en-US" sz="2400" b="0" i="0" u="none" strike="noStrike" kern="1200" cap="none" spc="0" normalizeH="0" baseline="0" noProof="0" dirty="0">
                <a:ln>
                  <a:noFill/>
                </a:ln>
                <a:solidFill>
                  <a:srgbClr val="000000"/>
                </a:solidFill>
                <a:effectLst/>
                <a:uLnTx/>
                <a:uFillTx/>
                <a:latin typeface="Arial"/>
              </a:rPr>
              <a:t>: 1776 samples with 27 variables from Eurostat, covering demographics, employment, and wages.</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Attributes</a:t>
            </a:r>
            <a:r>
              <a:rPr kumimoji="0" lang="en-US" sz="2400" b="0" i="0" u="none" strike="noStrike" kern="1200" cap="none" spc="0" normalizeH="0" baseline="0" noProof="0" dirty="0">
                <a:ln>
                  <a:noFill/>
                </a:ln>
                <a:solidFill>
                  <a:srgbClr val="000000"/>
                </a:solidFill>
                <a:effectLst/>
                <a:uLnTx/>
                <a:uFillTx/>
                <a:latin typeface="Arial"/>
              </a:rPr>
              <a:t>: Gender, age, employment status, region, wage info, and frequency.</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Descriptive Stats</a:t>
            </a:r>
            <a:r>
              <a:rPr kumimoji="0" lang="en-US" sz="2400" b="0" i="0" u="none" strike="noStrike" kern="1200" cap="none" spc="0" normalizeH="0" baseline="0" noProof="0" dirty="0">
                <a:ln>
                  <a:noFill/>
                </a:ln>
                <a:solidFill>
                  <a:srgbClr val="000000"/>
                </a:solidFill>
                <a:effectLst/>
                <a:uLnTx/>
                <a:uFillTx/>
                <a:latin typeface="Arial"/>
              </a:rPr>
              <a:t>: Average salaries show a wage gap; gender distribution is balanced.</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Visualization</a:t>
            </a:r>
            <a:r>
              <a:rPr kumimoji="0" lang="en-US" sz="2400" b="0" i="0" u="none" strike="noStrike" kern="1200" cap="none" spc="0" normalizeH="0" baseline="0" noProof="0" dirty="0">
                <a:ln>
                  <a:noFill/>
                </a:ln>
                <a:solidFill>
                  <a:srgbClr val="000000"/>
                </a:solidFill>
                <a:effectLst/>
                <a:uLnTx/>
                <a:uFillTx/>
                <a:latin typeface="Arial"/>
              </a:rPr>
              <a:t>: Charts and heatmaps reveal trends and outliers.</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Preparation</a:t>
            </a:r>
            <a:r>
              <a:rPr kumimoji="0" lang="en-US" sz="2400" b="0" i="0" u="none" strike="noStrike" kern="1200" cap="none" spc="0" normalizeH="0" baseline="0" noProof="0" dirty="0">
                <a:ln>
                  <a:noFill/>
                </a:ln>
                <a:solidFill>
                  <a:srgbClr val="000000"/>
                </a:solidFill>
                <a:effectLst/>
                <a:uLnTx/>
                <a:uFillTx/>
                <a:latin typeface="Arial"/>
              </a:rPr>
              <a:t>: Imputed missing values, encoded categories, and scaled features.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Models</a:t>
            </a:r>
            <a:endParaRPr kumimoji="0" lang="en-US" sz="2400" b="0" i="0" u="none" strike="noStrike" kern="1200" cap="none" spc="0" normalizeH="0" baseline="0" noProof="0" dirty="0">
              <a:ln>
                <a:noFill/>
              </a:ln>
              <a:solidFill>
                <a:srgbClr val="2644A7"/>
              </a:solidFill>
              <a:effectLst/>
              <a:uLnTx/>
              <a:uFillTx/>
              <a:latin typeface="Arial"/>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Trained and evaluated KNN, CART, and SVC to identify top performers for wage gap predictions.</a:t>
            </a:r>
          </a:p>
        </p:txBody>
      </p:sp>
      <p:sp>
        <p:nvSpPr>
          <p:cNvPr id="58" name="PlaceHolder 2">
            <a:extLst>
              <a:ext uri="{FF2B5EF4-FFF2-40B4-BE49-F238E27FC236}">
                <a16:creationId xmlns:a16="http://schemas.microsoft.com/office/drawing/2014/main" id="{3A884F89-CC55-4A6A-ADB5-B4DC5E368BB1}"/>
              </a:ext>
            </a:extLst>
          </p:cNvPr>
          <p:cNvSpPr txBox="1">
            <a:spLocks/>
          </p:cNvSpPr>
          <p:nvPr/>
        </p:nvSpPr>
        <p:spPr>
          <a:xfrm>
            <a:off x="661800" y="26534577"/>
            <a:ext cx="1004832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strike="noStrike" kern="1200" cap="none" spc="-1" normalizeH="0" baseline="0" noProof="0" dirty="0">
                <a:ln>
                  <a:noFill/>
                </a:ln>
                <a:solidFill>
                  <a:srgbClr val="EEDDFF">
                    <a:lumMod val="25000"/>
                  </a:srgbClr>
                </a:solidFill>
                <a:effectLst/>
                <a:uLnTx/>
                <a:uFillTx/>
                <a:latin typeface="Arial"/>
              </a:rPr>
              <a:t>WHAT HAS BEEN ACCOMPLISHED SO FAR</a:t>
            </a:r>
            <a:endParaRPr kumimoji="0" lang="es-MX" sz="3200" b="0" i="0" u="none" strike="noStrike" kern="1200" cap="none" spc="-1" normalizeH="0" baseline="0" noProof="0" dirty="0">
              <a:ln>
                <a:noFill/>
              </a:ln>
              <a:solidFill>
                <a:srgbClr val="EEDDFF">
                  <a:lumMod val="25000"/>
                </a:srgbClr>
              </a:solidFill>
              <a:effectLst/>
              <a:uLnTx/>
              <a:uFillTx/>
              <a:latin typeface="Arial"/>
            </a:endParaRPr>
          </a:p>
        </p:txBody>
      </p:sp>
      <p:sp>
        <p:nvSpPr>
          <p:cNvPr id="61" name="PlaceHolder 6">
            <a:extLst>
              <a:ext uri="{FF2B5EF4-FFF2-40B4-BE49-F238E27FC236}">
                <a16:creationId xmlns:a16="http://schemas.microsoft.com/office/drawing/2014/main" id="{F4451713-FA89-EA2F-F527-F36ADF84D6CD}"/>
              </a:ext>
            </a:extLst>
          </p:cNvPr>
          <p:cNvSpPr txBox="1">
            <a:spLocks/>
          </p:cNvSpPr>
          <p:nvPr/>
        </p:nvSpPr>
        <p:spPr>
          <a:xfrm>
            <a:off x="11244083" y="9423155"/>
            <a:ext cx="1005768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strike="noStrike" kern="1200" cap="none" spc="-1" normalizeH="0" baseline="0" noProof="0" dirty="0">
                <a:ln>
                  <a:noFill/>
                </a:ln>
                <a:solidFill>
                  <a:srgbClr val="EEDDFF">
                    <a:lumMod val="25000"/>
                  </a:srgbClr>
                </a:solidFill>
                <a:effectLst/>
                <a:uLnTx/>
                <a:uFillTx/>
                <a:latin typeface="Arial"/>
              </a:rPr>
              <a:t>RESULTS AND ANALYSIS</a:t>
            </a:r>
            <a:endParaRPr kumimoji="0" lang="es-MX" sz="3200" b="0" i="0" u="none" strike="noStrike" kern="1200" cap="none" spc="-1" normalizeH="0" baseline="0" noProof="0" dirty="0">
              <a:ln>
                <a:noFill/>
              </a:ln>
              <a:solidFill>
                <a:srgbClr val="EEDDFF">
                  <a:lumMod val="25000"/>
                </a:srgbClr>
              </a:solidFill>
              <a:effectLst/>
              <a:uLnTx/>
              <a:uFillTx/>
              <a:latin typeface="Arial"/>
            </a:endParaRPr>
          </a:p>
        </p:txBody>
      </p:sp>
      <p:sp>
        <p:nvSpPr>
          <p:cNvPr id="62" name="PlaceHolder 15">
            <a:extLst>
              <a:ext uri="{FF2B5EF4-FFF2-40B4-BE49-F238E27FC236}">
                <a16:creationId xmlns:a16="http://schemas.microsoft.com/office/drawing/2014/main" id="{8A0481BB-45C4-505D-8B92-F2D8A61C75D2}"/>
              </a:ext>
            </a:extLst>
          </p:cNvPr>
          <p:cNvSpPr txBox="1">
            <a:spLocks/>
          </p:cNvSpPr>
          <p:nvPr/>
        </p:nvSpPr>
        <p:spPr>
          <a:xfrm>
            <a:off x="11519100" y="10770394"/>
            <a:ext cx="10051200" cy="3334103"/>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The dataset comprises a balanced distribution of categorical variables like gender (50% male, 50% female) and employment indicators. Numerical data reveals a in recent years. This stability in mean and median salaries supports more </a:t>
            </a:r>
            <a:r>
              <a:rPr kumimoji="0" lang="en-US" sz="2400" b="0" i="0" u="none" strike="noStrike" kern="1200" cap="none" spc="0" normalizeH="0" baseline="0" noProof="0" dirty="0" err="1">
                <a:ln>
                  <a:noFill/>
                </a:ln>
                <a:solidFill>
                  <a:srgbClr val="000000"/>
                </a:solidFill>
                <a:effectLst/>
                <a:uLnTx/>
                <a:uFillTx/>
                <a:latin typeface="Arial"/>
              </a:rPr>
              <a:t>relable</a:t>
            </a:r>
            <a:r>
              <a:rPr kumimoji="0" lang="en-US" sz="2400" b="0" i="0" u="none" strike="noStrike" kern="1200" cap="none" spc="0" normalizeH="0" baseline="0" noProof="0" dirty="0">
                <a:ln>
                  <a:noFill/>
                </a:ln>
                <a:solidFill>
                  <a:srgbClr val="000000"/>
                </a:solidFill>
                <a:effectLst/>
                <a:uLnTx/>
                <a:uFillTx/>
                <a:latin typeface="Arial"/>
              </a:rPr>
              <a:t> comparisons post-2009. Charts displaying categorical distributions and mean salary trends over time highlight these insights.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3" name="PlaceHolder 11">
            <a:extLst>
              <a:ext uri="{FF2B5EF4-FFF2-40B4-BE49-F238E27FC236}">
                <a16:creationId xmlns:a16="http://schemas.microsoft.com/office/drawing/2014/main" id="{1766516F-F466-E9DF-2498-39084C90B940}"/>
              </a:ext>
            </a:extLst>
          </p:cNvPr>
          <p:cNvSpPr txBox="1">
            <a:spLocks/>
          </p:cNvSpPr>
          <p:nvPr/>
        </p:nvSpPr>
        <p:spPr>
          <a:xfrm>
            <a:off x="11513080" y="1020408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Exploratory Data Analysis (EDA)</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64" name="PlaceHolder 15">
            <a:extLst>
              <a:ext uri="{FF2B5EF4-FFF2-40B4-BE49-F238E27FC236}">
                <a16:creationId xmlns:a16="http://schemas.microsoft.com/office/drawing/2014/main" id="{E2FCBF5D-9B49-D217-CA15-078D6F497878}"/>
              </a:ext>
            </a:extLst>
          </p:cNvPr>
          <p:cNvSpPr txBox="1">
            <a:spLocks/>
          </p:cNvSpPr>
          <p:nvPr/>
        </p:nvSpPr>
        <p:spPr>
          <a:xfrm>
            <a:off x="11457360" y="19527231"/>
            <a:ext cx="10051200" cy="2488463"/>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Outlier analysis shows substantial data variability from 2003 to 2004, but as data concentration improves from 2005, the number of outliers reduces. This trend indicates increased consistency in recent years. Boxplots of wage distributions over time reveal how variability has evolved, supporting more accurate wage comparisons in later periods.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5" name="PlaceHolder 11">
            <a:extLst>
              <a:ext uri="{FF2B5EF4-FFF2-40B4-BE49-F238E27FC236}">
                <a16:creationId xmlns:a16="http://schemas.microsoft.com/office/drawing/2014/main" id="{5959C3E3-E68C-CFE0-C933-4E1ABE7A987A}"/>
              </a:ext>
            </a:extLst>
          </p:cNvPr>
          <p:cNvSpPr txBox="1">
            <a:spLocks/>
          </p:cNvSpPr>
          <p:nvPr/>
        </p:nvSpPr>
        <p:spPr>
          <a:xfrm>
            <a:off x="11451340" y="18960921"/>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Boxplots for Outliers</a:t>
            </a:r>
            <a:endParaRPr kumimoji="0" lang="es-MX" sz="2500" b="0" i="0" u="none" strike="noStrike" kern="1200" cap="none" spc="-1" normalizeH="0" baseline="0" noProof="0" dirty="0">
              <a:ln>
                <a:noFill/>
              </a:ln>
              <a:solidFill>
                <a:srgbClr val="981088"/>
              </a:solidFill>
              <a:effectLst/>
              <a:uLnTx/>
              <a:uFillTx/>
              <a:latin typeface="Arial"/>
            </a:endParaRPr>
          </a:p>
        </p:txBody>
      </p:sp>
      <p:graphicFrame>
        <p:nvGraphicFramePr>
          <p:cNvPr id="66" name="Table 36">
            <a:extLst>
              <a:ext uri="{FF2B5EF4-FFF2-40B4-BE49-F238E27FC236}">
                <a16:creationId xmlns:a16="http://schemas.microsoft.com/office/drawing/2014/main" id="{61ACE0FC-28E8-32F7-7F0C-0DEEFC110EF4}"/>
              </a:ext>
            </a:extLst>
          </p:cNvPr>
          <p:cNvGraphicFramePr/>
          <p:nvPr/>
        </p:nvGraphicFramePr>
        <p:xfrm>
          <a:off x="11627897" y="13988638"/>
          <a:ext cx="9741600" cy="4785360"/>
        </p:xfrm>
        <a:graphic>
          <a:graphicData uri="http://schemas.openxmlformats.org/drawingml/2006/table">
            <a:tbl>
              <a:tblPr/>
              <a:tblGrid>
                <a:gridCol w="2468988">
                  <a:extLst>
                    <a:ext uri="{9D8B030D-6E8A-4147-A177-3AD203B41FA5}">
                      <a16:colId xmlns:a16="http://schemas.microsoft.com/office/drawing/2014/main" val="20000"/>
                    </a:ext>
                  </a:extLst>
                </a:gridCol>
                <a:gridCol w="2641092">
                  <a:extLst>
                    <a:ext uri="{9D8B030D-6E8A-4147-A177-3AD203B41FA5}">
                      <a16:colId xmlns:a16="http://schemas.microsoft.com/office/drawing/2014/main" val="184137675"/>
                    </a:ext>
                  </a:extLst>
                </a:gridCol>
                <a:gridCol w="2230405">
                  <a:extLst>
                    <a:ext uri="{9D8B030D-6E8A-4147-A177-3AD203B41FA5}">
                      <a16:colId xmlns:a16="http://schemas.microsoft.com/office/drawing/2014/main" val="20001"/>
                    </a:ext>
                  </a:extLst>
                </a:gridCol>
                <a:gridCol w="2401115">
                  <a:extLst>
                    <a:ext uri="{9D8B030D-6E8A-4147-A177-3AD203B41FA5}">
                      <a16:colId xmlns:a16="http://schemas.microsoft.com/office/drawing/2014/main" val="20002"/>
                    </a:ext>
                  </a:extLst>
                </a:gridCol>
              </a:tblGrid>
              <a:tr h="0">
                <a:tc gridSpan="4">
                  <a:txBody>
                    <a:bodyPr/>
                    <a:lstStyle/>
                    <a:p>
                      <a:endParaRPr lang="en-IE" sz="800" b="1" strike="noStrike" spc="-1" dirty="0">
                        <a:solidFill>
                          <a:schemeClr val="dk1"/>
                        </a:solidFill>
                        <a:latin typeface="Arial"/>
                        <a:ea typeface="Times New Roman"/>
                      </a:endParaRPr>
                    </a:p>
                  </a:txBody>
                  <a:tcPr marL="68400" marR="68400"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noFill/>
                  </a:tcPr>
                </a:tc>
                <a:tc hMerge="1">
                  <a:txBody>
                    <a:bodyPr/>
                    <a:lstStyle/>
                    <a:p>
                      <a:endParaRPr lang="es-MX"/>
                    </a:p>
                  </a:txBody>
                  <a:tcPr/>
                </a:tc>
                <a:tc hMerge="1">
                  <a:txBody>
                    <a:bodyPr/>
                    <a:lstStyle/>
                    <a:p>
                      <a:endParaRPr lang="es-MX"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s-MX" sz="1800" b="0" strike="noStrike" spc="-1">
                        <a:solidFill>
                          <a:srgbClr val="000000"/>
                        </a:solidFill>
                        <a:latin typeface="Arial"/>
                      </a:endParaRPr>
                    </a:p>
                  </a:txBody>
                  <a:tcPr marL="90000" marR="90000">
                    <a:lnL>
                      <a:noFill/>
                    </a:lnL>
                    <a:lnR>
                      <a:noFill/>
                    </a:lnR>
                    <a:lnT>
                      <a:noFill/>
                    </a:lnT>
                    <a:lnB>
                      <a:noFill/>
                    </a:lnB>
                    <a:solidFill>
                      <a:srgbClr val="729FCF"/>
                    </a:solidFill>
                  </a:tcPr>
                </a:tc>
                <a:extLst>
                  <a:ext uri="{0D108BD9-81ED-4DB2-BD59-A6C34878D82A}">
                    <a16:rowId xmlns:a16="http://schemas.microsoft.com/office/drawing/2014/main" val="10010"/>
                  </a:ext>
                </a:extLst>
              </a:tr>
              <a:tr h="398160">
                <a:tc>
                  <a:txBody>
                    <a:bodyPr/>
                    <a:lstStyle/>
                    <a:p>
                      <a:pPr algn="ctr"/>
                      <a:r>
                        <a:rPr lang="en-US" b="1" dirty="0">
                          <a:solidFill>
                            <a:schemeClr val="bg1"/>
                          </a:solidFill>
                        </a:rPr>
                        <a:t>EDA Component</a:t>
                      </a:r>
                      <a:endParaRPr lang="en-US" dirty="0">
                        <a:solidFill>
                          <a:schemeClr val="bg1"/>
                        </a:solidFil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solidFill>
                      <a:srgbClr val="AFAC3A"/>
                    </a:solidFill>
                  </a:tcPr>
                </a:tc>
                <a:tc>
                  <a:txBody>
                    <a:bodyPr/>
                    <a:lstStyle/>
                    <a:p>
                      <a:pPr algn="ctr"/>
                      <a:r>
                        <a:rPr lang="en-US" b="1" dirty="0">
                          <a:solidFill>
                            <a:schemeClr val="bg1"/>
                          </a:solidFill>
                        </a:rPr>
                        <a:t>Description</a:t>
                      </a:r>
                      <a:endParaRPr lang="en-US" dirty="0">
                        <a:solidFill>
                          <a:schemeClr val="bg1"/>
                        </a:solidFill>
                      </a:endParaRP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AFAC3A"/>
                    </a:solidFill>
                  </a:tcPr>
                </a:tc>
                <a:tc>
                  <a:txBody>
                    <a:bodyPr/>
                    <a:lstStyle/>
                    <a:p>
                      <a:pPr algn="ctr"/>
                      <a:r>
                        <a:rPr lang="en-US" b="1" dirty="0">
                          <a:solidFill>
                            <a:schemeClr val="bg1"/>
                          </a:solidFill>
                        </a:rPr>
                        <a:t>Key Insights</a:t>
                      </a:r>
                      <a:endParaRPr lang="en-US" dirty="0">
                        <a:solidFill>
                          <a:schemeClr val="bg1"/>
                        </a:solidFil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solidFill>
                      <a:srgbClr val="AFAC3A"/>
                    </a:solidFill>
                  </a:tcPr>
                </a:tc>
                <a:tc>
                  <a:txBody>
                    <a:bodyPr/>
                    <a:lstStyle/>
                    <a:p>
                      <a:pPr algn="ctr"/>
                      <a:r>
                        <a:rPr lang="en-US" b="1" dirty="0">
                          <a:solidFill>
                            <a:schemeClr val="bg1"/>
                          </a:solidFill>
                        </a:rPr>
                        <a:t>Suggested Visualization</a:t>
                      </a:r>
                      <a:endParaRPr lang="en-US" dirty="0">
                        <a:solidFill>
                          <a:schemeClr val="bg1"/>
                        </a:solidFil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solidFill>
                      <a:srgbClr val="AFAC3A"/>
                    </a:solidFill>
                  </a:tcPr>
                </a:tc>
                <a:extLst>
                  <a:ext uri="{0D108BD9-81ED-4DB2-BD59-A6C34878D82A}">
                    <a16:rowId xmlns:a16="http://schemas.microsoft.com/office/drawing/2014/main" val="10011"/>
                  </a:ext>
                </a:extLst>
              </a:tr>
              <a:tr h="633388">
                <a:tc>
                  <a:txBody>
                    <a:bodyPr/>
                    <a:lstStyle/>
                    <a:p>
                      <a:pPr algn="ctr"/>
                      <a:r>
                        <a:rPr lang="en-US" b="0" i="0" dirty="0"/>
                        <a:t>Categorical Variables</a:t>
                      </a:r>
                    </a:p>
                  </a:txBody>
                  <a:tcPr anchor="ctr">
                    <a:lnL w="12240">
                      <a:solidFill>
                        <a:srgbClr val="FFFFFF"/>
                      </a:solidFill>
                      <a:prstDash val="soli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Gender, Age, Employment Indicator, Geographic Areas</a:t>
                      </a: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Balanced distribution (e.g., gender 50/50)</a:t>
                      </a:r>
                    </a:p>
                  </a:txBody>
                  <a:tcPr anchor="ctr">
                    <a:lnL w="12240">
                      <a:solidFill>
                        <a:srgbClr val="FFFFFF"/>
                      </a:solidFill>
                      <a:prstDash val="soli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Bar Chart for each categorical variable</a:t>
                      </a:r>
                    </a:p>
                  </a:txBody>
                  <a:tcPr anchor="ctr">
                    <a:lnL w="12240">
                      <a:solidFill>
                        <a:srgbClr val="FFFFFF"/>
                      </a:solidFill>
                      <a:prstDash val="soli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12"/>
                  </a:ext>
                </a:extLst>
              </a:tr>
              <a:tr h="580281">
                <a:tc>
                  <a:txBody>
                    <a:bodyPr/>
                    <a:lstStyle/>
                    <a:p>
                      <a:pPr algn="ctr"/>
                      <a:r>
                        <a:rPr lang="en-US" b="0" i="0" dirty="0"/>
                        <a:t>Numerical Variables</a:t>
                      </a: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noFill/>
                  </a:tcPr>
                </a:tc>
                <a:tc>
                  <a:txBody>
                    <a:bodyPr/>
                    <a:lstStyle/>
                    <a:p>
                      <a:pPr algn="ctr"/>
                      <a:r>
                        <a:rPr lang="en-US" b="0" i="0" dirty="0"/>
                        <a:t>Wage values (Min, Max, Mean, Median, Mode)</a:t>
                      </a: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Increase in records and variability post-2009</a:t>
                      </a: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noFill/>
                  </a:tcPr>
                </a:tc>
                <a:tc>
                  <a:txBody>
                    <a:bodyPr/>
                    <a:lstStyle/>
                    <a:p>
                      <a:pPr algn="ctr"/>
                      <a:r>
                        <a:rPr lang="en-US" b="0" i="0"/>
                        <a:t>Line Chart for mean wage over years</a:t>
                      </a: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13"/>
                  </a:ext>
                </a:extLst>
              </a:tr>
              <a:tr h="300240">
                <a:tc>
                  <a:txBody>
                    <a:bodyPr/>
                    <a:lstStyle/>
                    <a:p>
                      <a:pPr algn="ctr"/>
                      <a:r>
                        <a:rPr lang="en-US" b="0" i="0" dirty="0"/>
                        <a:t>Missing Data</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r>
                        <a:rPr lang="en-US" b="0" i="0" dirty="0"/>
                        <a:t>Significant missing values in certain years, especially pre-2009</a:t>
                      </a: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Affects trend analysis and accuracy</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r>
                        <a:rPr lang="en-US" b="0" i="0" dirty="0"/>
                        <a:t>Heatmap of missing data across years</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14"/>
                  </a:ext>
                </a:extLst>
              </a:tr>
              <a:tr h="300240">
                <a:tc>
                  <a:txBody>
                    <a:bodyPr/>
                    <a:lstStyle/>
                    <a:p>
                      <a:pPr algn="ctr"/>
                      <a:r>
                        <a:rPr lang="en-US" b="0" i="0" dirty="0"/>
                        <a:t>Outliers</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r>
                        <a:rPr lang="en-US" b="0" i="0" dirty="0"/>
                        <a:t>Data spread with outliers from 2003-2004, concentration improves post-2005</a:t>
                      </a: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Indicates increased data consistency over time</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r>
                        <a:rPr lang="en-US" b="0" i="0" dirty="0"/>
                        <a:t>Boxplots by year for outliers</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15"/>
                  </a:ext>
                </a:extLst>
              </a:tr>
            </a:tbl>
          </a:graphicData>
        </a:graphic>
      </p:graphicFrame>
      <p:sp>
        <p:nvSpPr>
          <p:cNvPr id="67" name="PlaceHolder 15">
            <a:extLst>
              <a:ext uri="{FF2B5EF4-FFF2-40B4-BE49-F238E27FC236}">
                <a16:creationId xmlns:a16="http://schemas.microsoft.com/office/drawing/2014/main" id="{891D9C2C-ABB2-4915-FE5C-652A1F8D1BA2}"/>
              </a:ext>
            </a:extLst>
          </p:cNvPr>
          <p:cNvSpPr txBox="1">
            <a:spLocks/>
          </p:cNvSpPr>
          <p:nvPr/>
        </p:nvSpPr>
        <p:spPr>
          <a:xfrm>
            <a:off x="11519100" y="28730748"/>
            <a:ext cx="10051200" cy="3155787"/>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The wage gap analysis demonstrates a persistent trend where women generally earn less than men across countries and years. This disparity is captured in an average wage gap of 15.9% between genders, calculated as the difference between men’s and women’s wages divided by men’s wages. Line charts illustrating wage trends for both genders underscore the need for addressing systemic gender wage disparities across regions.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8" name="PlaceHolder 11">
            <a:extLst>
              <a:ext uri="{FF2B5EF4-FFF2-40B4-BE49-F238E27FC236}">
                <a16:creationId xmlns:a16="http://schemas.microsoft.com/office/drawing/2014/main" id="{9FE7DEC5-200E-FABC-6944-B0998D3397C0}"/>
              </a:ext>
            </a:extLst>
          </p:cNvPr>
          <p:cNvSpPr txBox="1">
            <a:spLocks/>
          </p:cNvSpPr>
          <p:nvPr/>
        </p:nvSpPr>
        <p:spPr>
          <a:xfrm>
            <a:off x="11513080" y="28164438"/>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Wage Gap Analysis</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72" name="PlaceHolder 4">
            <a:extLst>
              <a:ext uri="{FF2B5EF4-FFF2-40B4-BE49-F238E27FC236}">
                <a16:creationId xmlns:a16="http://schemas.microsoft.com/office/drawing/2014/main" id="{F9CB2762-70A6-F777-5D73-79B734CF0686}"/>
              </a:ext>
            </a:extLst>
          </p:cNvPr>
          <p:cNvSpPr txBox="1">
            <a:spLocks/>
          </p:cNvSpPr>
          <p:nvPr/>
        </p:nvSpPr>
        <p:spPr>
          <a:xfrm>
            <a:off x="22482043" y="5884883"/>
            <a:ext cx="10048320" cy="8918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79"/>
              </a:spcBef>
              <a:spcAft>
                <a:spcPts val="0"/>
              </a:spcAft>
              <a:buClrTx/>
              <a:buSzTx/>
              <a:buFontTx/>
              <a:buNone/>
              <a:tabLst>
                <a:tab pos="0" algn="l"/>
              </a:tabLst>
              <a:defRPr/>
            </a:pPr>
            <a:r>
              <a:rPr kumimoji="0" lang="en-US" sz="2400" b="1" i="0" u="none" strike="noStrike" kern="1200" cap="none" spc="-1" normalizeH="0" baseline="0" noProof="0" dirty="0">
                <a:ln>
                  <a:noFill/>
                </a:ln>
                <a:solidFill>
                  <a:srgbClr val="000000"/>
                </a:solidFill>
                <a:effectLst/>
                <a:uLnTx/>
                <a:uFillTx/>
                <a:latin typeface="Arial"/>
              </a:rPr>
              <a:t>Key Formula:</a:t>
            </a:r>
            <a:endParaRPr kumimoji="0" lang="es-MX" sz="2400" b="1" i="0" u="none" strike="noStrike" kern="1200" cap="none" spc="-1" normalizeH="0" baseline="0" noProof="0" dirty="0">
              <a:ln>
                <a:noFill/>
              </a:ln>
              <a:solidFill>
                <a:srgbClr val="FFFFFF"/>
              </a:solidFill>
              <a:effectLst/>
              <a:uLnTx/>
              <a:uFillTx/>
              <a:latin typeface="Arial"/>
            </a:endParaRP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AC85EF16-2725-5E1F-98FE-82983CC85612}"/>
                  </a:ext>
                </a:extLst>
              </p:cNvPr>
              <p:cNvSpPr txBox="1"/>
              <p:nvPr/>
            </p:nvSpPr>
            <p:spPr>
              <a:xfrm>
                <a:off x="24848485" y="5943864"/>
                <a:ext cx="6213406" cy="84709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2400" b="0" i="1" u="none" strike="noStrike" kern="1200" cap="none" spc="0" normalizeH="0" baseline="0" noProof="0">
                          <a:ln>
                            <a:noFill/>
                          </a:ln>
                          <a:solidFill>
                            <a:srgbClr val="000000"/>
                          </a:solidFill>
                          <a:effectLst/>
                          <a:uLnTx/>
                          <a:uFillTx/>
                          <a:latin typeface="Cambria Math" panose="02040503050406030204" pitchFamily="18" charset="0"/>
                        </a:rPr>
                        <m:t>𝑊𝑎𝑔𝑒</m:t>
                      </m:r>
                      <m:r>
                        <a:rPr kumimoji="0" lang="pt-BR" sz="2400" b="0" i="1" u="none" strike="noStrike" kern="1200" cap="none" spc="0" normalizeH="0" baseline="0" noProof="0">
                          <a:ln>
                            <a:noFill/>
                          </a:ln>
                          <a:solidFill>
                            <a:srgbClr val="000000"/>
                          </a:solidFill>
                          <a:effectLst/>
                          <a:uLnTx/>
                          <a:uFillTx/>
                          <a:latin typeface="Cambria Math" panose="02040503050406030204" pitchFamily="18" charset="0"/>
                        </a:rPr>
                        <m:t> </m:t>
                      </m:r>
                      <m:r>
                        <a:rPr kumimoji="0" lang="pt-BR" sz="2400" b="0" i="1" u="none" strike="noStrike" kern="1200" cap="none" spc="0" normalizeH="0" baseline="0" noProof="0">
                          <a:ln>
                            <a:noFill/>
                          </a:ln>
                          <a:solidFill>
                            <a:srgbClr val="000000"/>
                          </a:solidFill>
                          <a:effectLst/>
                          <a:uLnTx/>
                          <a:uFillTx/>
                          <a:latin typeface="Cambria Math" panose="02040503050406030204" pitchFamily="18" charset="0"/>
                        </a:rPr>
                        <m:t>𝐺𝑎𝑝</m:t>
                      </m:r>
                      <m:r>
                        <a:rPr kumimoji="0" lang="pt-BR" sz="2400" b="0" i="1" u="none" strike="noStrike" kern="1200" cap="none" spc="0" normalizeH="0" baseline="0" noProof="0">
                          <a:ln>
                            <a:noFill/>
                          </a:ln>
                          <a:solidFill>
                            <a:srgbClr val="000000"/>
                          </a:solidFill>
                          <a:effectLst/>
                          <a:uLnTx/>
                          <a:uFillTx/>
                          <a:latin typeface="Cambria Math" panose="02040503050406030204" pitchFamily="18" charset="0"/>
                        </a:rPr>
                        <m:t>=</m:t>
                      </m:r>
                      <m:f>
                        <m:fPr>
                          <m:ctrlPr>
                            <a:rPr kumimoji="0" lang="pt-BR" sz="2400" b="0" i="1" u="none" strike="noStrike" kern="1200" cap="none" spc="0" normalizeH="0" baseline="0" noProof="0" smtClean="0">
                              <a:ln>
                                <a:noFill/>
                              </a:ln>
                              <a:solidFill>
                                <a:srgbClr val="000000"/>
                              </a:solidFill>
                              <a:effectLst/>
                              <a:uLnTx/>
                              <a:uFillTx/>
                              <a:latin typeface="Cambria Math" panose="02040503050406030204" pitchFamily="18" charset="0"/>
                            </a:rPr>
                          </m:ctrlPr>
                        </m:fPr>
                        <m:num>
                          <m:r>
                            <m:rPr>
                              <m:nor/>
                            </m:rPr>
                            <a:rPr kumimoji="0" lang="en-US" sz="2400" b="0" i="1" u="none" strike="noStrike" kern="1200" cap="none" spc="0" normalizeH="0" baseline="0" noProof="0">
                              <a:ln>
                                <a:noFill/>
                              </a:ln>
                              <a:solidFill>
                                <a:srgbClr val="000000"/>
                              </a:solidFill>
                              <a:effectLst/>
                              <a:uLnTx/>
                              <a:uFillTx/>
                              <a:latin typeface="Arial"/>
                            </a:rPr>
                            <m:t>Men</m:t>
                          </m:r>
                          <m:r>
                            <m:rPr>
                              <m:nor/>
                            </m:rPr>
                            <a:rPr kumimoji="0" lang="en-US" sz="2400" b="0" i="1" u="none" strike="noStrike" kern="1200" cap="none" spc="0" normalizeH="0" baseline="0" noProof="0">
                              <a:ln>
                                <a:noFill/>
                              </a:ln>
                              <a:solidFill>
                                <a:srgbClr val="000000"/>
                              </a:solidFill>
                              <a:effectLst/>
                              <a:uLnTx/>
                              <a:uFillTx/>
                              <a:latin typeface="Arial"/>
                            </a:rPr>
                            <m:t>’</m:t>
                          </m:r>
                          <m:r>
                            <m:rPr>
                              <m:nor/>
                            </m:rPr>
                            <a:rPr kumimoji="0" lang="en-US" sz="2400" b="0" i="1" u="none" strike="noStrike" kern="1200" cap="none" spc="0" normalizeH="0" baseline="0" noProof="0">
                              <a:ln>
                                <a:noFill/>
                              </a:ln>
                              <a:solidFill>
                                <a:srgbClr val="000000"/>
                              </a:solidFill>
                              <a:effectLst/>
                              <a:uLnTx/>
                              <a:uFillTx/>
                              <a:latin typeface="Arial"/>
                            </a:rPr>
                            <m:t>s</m:t>
                          </m:r>
                          <m:r>
                            <m:rPr>
                              <m:nor/>
                            </m:rPr>
                            <a:rPr kumimoji="0" lang="en-US" sz="2400" b="0" i="1" u="none" strike="noStrike" kern="1200" cap="none" spc="0" normalizeH="0" baseline="0" noProof="0">
                              <a:ln>
                                <a:noFill/>
                              </a:ln>
                              <a:solidFill>
                                <a:srgbClr val="000000"/>
                              </a:solidFill>
                              <a:effectLst/>
                              <a:uLnTx/>
                              <a:uFillTx/>
                              <a:latin typeface="Arial"/>
                            </a:rPr>
                            <m:t> </m:t>
                          </m:r>
                          <m:r>
                            <m:rPr>
                              <m:nor/>
                            </m:rPr>
                            <a:rPr kumimoji="0" lang="en-US" sz="2400" b="0" i="1" u="none" strike="noStrike" kern="1200" cap="none" spc="0" normalizeH="0" baseline="0" noProof="0">
                              <a:ln>
                                <a:noFill/>
                              </a:ln>
                              <a:solidFill>
                                <a:srgbClr val="000000"/>
                              </a:solidFill>
                              <a:effectLst/>
                              <a:uLnTx/>
                              <a:uFillTx/>
                              <a:latin typeface="Arial"/>
                            </a:rPr>
                            <m:t>Wage</m:t>
                          </m:r>
                          <m:r>
                            <m:rPr>
                              <m:nor/>
                            </m:rPr>
                            <a:rPr kumimoji="0" lang="en-US" sz="2400" b="0" i="1" u="none" strike="noStrike" kern="1200" cap="none" spc="0" normalizeH="0" baseline="0" noProof="0">
                              <a:ln>
                                <a:noFill/>
                              </a:ln>
                              <a:solidFill>
                                <a:srgbClr val="000000"/>
                              </a:solidFill>
                              <a:effectLst/>
                              <a:uLnTx/>
                              <a:uFillTx/>
                              <a:latin typeface="Arial"/>
                            </a:rPr>
                            <m:t>−</m:t>
                          </m:r>
                          <m:r>
                            <m:rPr>
                              <m:nor/>
                            </m:rPr>
                            <a:rPr kumimoji="0" lang="en-US" sz="2400" b="0" i="1" u="none" strike="noStrike" kern="1200" cap="none" spc="0" normalizeH="0" baseline="0" noProof="0">
                              <a:ln>
                                <a:noFill/>
                              </a:ln>
                              <a:solidFill>
                                <a:srgbClr val="000000"/>
                              </a:solidFill>
                              <a:effectLst/>
                              <a:uLnTx/>
                              <a:uFillTx/>
                              <a:latin typeface="Arial"/>
                            </a:rPr>
                            <m:t>Women</m:t>
                          </m:r>
                          <m:r>
                            <m:rPr>
                              <m:nor/>
                            </m:rPr>
                            <a:rPr kumimoji="0" lang="en-US" sz="2400" b="0" i="1" u="none" strike="noStrike" kern="1200" cap="none" spc="0" normalizeH="0" baseline="0" noProof="0">
                              <a:ln>
                                <a:noFill/>
                              </a:ln>
                              <a:solidFill>
                                <a:srgbClr val="000000"/>
                              </a:solidFill>
                              <a:effectLst/>
                              <a:uLnTx/>
                              <a:uFillTx/>
                              <a:latin typeface="Arial"/>
                            </a:rPr>
                            <m:t>’</m:t>
                          </m:r>
                          <m:r>
                            <m:rPr>
                              <m:nor/>
                            </m:rPr>
                            <a:rPr kumimoji="0" lang="en-US" sz="2400" b="0" i="1" u="none" strike="noStrike" kern="1200" cap="none" spc="0" normalizeH="0" baseline="0" noProof="0">
                              <a:ln>
                                <a:noFill/>
                              </a:ln>
                              <a:solidFill>
                                <a:srgbClr val="000000"/>
                              </a:solidFill>
                              <a:effectLst/>
                              <a:uLnTx/>
                              <a:uFillTx/>
                              <a:latin typeface="Arial"/>
                            </a:rPr>
                            <m:t>s</m:t>
                          </m:r>
                          <m:r>
                            <m:rPr>
                              <m:nor/>
                            </m:rPr>
                            <a:rPr kumimoji="0" lang="en-US" sz="2400" b="0" i="1" u="none" strike="noStrike" kern="1200" cap="none" spc="0" normalizeH="0" baseline="0" noProof="0">
                              <a:ln>
                                <a:noFill/>
                              </a:ln>
                              <a:solidFill>
                                <a:srgbClr val="000000"/>
                              </a:solidFill>
                              <a:effectLst/>
                              <a:uLnTx/>
                              <a:uFillTx/>
                              <a:latin typeface="Arial"/>
                            </a:rPr>
                            <m:t> </m:t>
                          </m:r>
                          <m:r>
                            <m:rPr>
                              <m:nor/>
                            </m:rPr>
                            <a:rPr kumimoji="0" lang="en-US" sz="2400" b="0" i="1" u="none" strike="noStrike" kern="1200" cap="none" spc="0" normalizeH="0" baseline="0" noProof="0">
                              <a:ln>
                                <a:noFill/>
                              </a:ln>
                              <a:solidFill>
                                <a:srgbClr val="000000"/>
                              </a:solidFill>
                              <a:effectLst/>
                              <a:uLnTx/>
                              <a:uFillTx/>
                              <a:latin typeface="Arial"/>
                            </a:rPr>
                            <m:t>Wage</m:t>
                          </m:r>
                        </m:num>
                        <m:den>
                          <m:r>
                            <m:rPr>
                              <m:nor/>
                            </m:rPr>
                            <a:rPr kumimoji="0" lang="en-US" sz="2400" b="0" i="1" u="none" strike="noStrike" kern="1200" cap="none" spc="0" normalizeH="0" baseline="0" noProof="0">
                              <a:ln>
                                <a:noFill/>
                              </a:ln>
                              <a:solidFill>
                                <a:srgbClr val="000000"/>
                              </a:solidFill>
                              <a:effectLst/>
                              <a:uLnTx/>
                              <a:uFillTx/>
                              <a:latin typeface="Arial"/>
                            </a:rPr>
                            <m:t>Men</m:t>
                          </m:r>
                          <m:r>
                            <m:rPr>
                              <m:nor/>
                            </m:rPr>
                            <a:rPr kumimoji="0" lang="en-US" sz="2400" b="0" i="1" u="none" strike="noStrike" kern="1200" cap="none" spc="0" normalizeH="0" baseline="0" noProof="0">
                              <a:ln>
                                <a:noFill/>
                              </a:ln>
                              <a:solidFill>
                                <a:srgbClr val="000000"/>
                              </a:solidFill>
                              <a:effectLst/>
                              <a:uLnTx/>
                              <a:uFillTx/>
                              <a:latin typeface="Arial"/>
                            </a:rPr>
                            <m:t>’</m:t>
                          </m:r>
                          <m:r>
                            <m:rPr>
                              <m:nor/>
                            </m:rPr>
                            <a:rPr kumimoji="0" lang="en-US" sz="2400" b="0" i="1" u="none" strike="noStrike" kern="1200" cap="none" spc="0" normalizeH="0" baseline="0" noProof="0">
                              <a:ln>
                                <a:noFill/>
                              </a:ln>
                              <a:solidFill>
                                <a:srgbClr val="000000"/>
                              </a:solidFill>
                              <a:effectLst/>
                              <a:uLnTx/>
                              <a:uFillTx/>
                              <a:latin typeface="Arial"/>
                            </a:rPr>
                            <m:t>s</m:t>
                          </m:r>
                          <m:r>
                            <m:rPr>
                              <m:nor/>
                            </m:rPr>
                            <a:rPr kumimoji="0" lang="en-US" sz="2400" b="0" i="1" u="none" strike="noStrike" kern="1200" cap="none" spc="0" normalizeH="0" baseline="0" noProof="0">
                              <a:ln>
                                <a:noFill/>
                              </a:ln>
                              <a:solidFill>
                                <a:srgbClr val="000000"/>
                              </a:solidFill>
                              <a:effectLst/>
                              <a:uLnTx/>
                              <a:uFillTx/>
                              <a:latin typeface="Arial"/>
                            </a:rPr>
                            <m:t> </m:t>
                          </m:r>
                          <m:r>
                            <m:rPr>
                              <m:nor/>
                            </m:rPr>
                            <a:rPr kumimoji="0" lang="en-US" sz="2400" b="0" i="1" u="none" strike="noStrike" kern="1200" cap="none" spc="0" normalizeH="0" baseline="0" noProof="0">
                              <a:ln>
                                <a:noFill/>
                              </a:ln>
                              <a:solidFill>
                                <a:srgbClr val="000000"/>
                              </a:solidFill>
                              <a:effectLst/>
                              <a:uLnTx/>
                              <a:uFillTx/>
                              <a:latin typeface="Arial"/>
                            </a:rPr>
                            <m:t>Wage</m:t>
                          </m:r>
                        </m:den>
                      </m:f>
                    </m:oMath>
                  </m:oMathPara>
                </a14:m>
                <a:endParaRPr kumimoji="0" lang="en-US" sz="2400" b="0" i="1" u="none" strike="noStrike" kern="1200" cap="none" spc="0" normalizeH="0" baseline="0" noProof="0" dirty="0">
                  <a:ln>
                    <a:noFill/>
                  </a:ln>
                  <a:solidFill>
                    <a:srgbClr val="000000"/>
                  </a:solidFill>
                  <a:effectLst/>
                  <a:uLnTx/>
                  <a:uFillTx/>
                  <a:latin typeface="Arial"/>
                </a:endParaRPr>
              </a:p>
            </p:txBody>
          </p:sp>
        </mc:Choice>
        <mc:Fallback>
          <p:sp>
            <p:nvSpPr>
              <p:cNvPr id="21" name="TextBox 20">
                <a:extLst>
                  <a:ext uri="{FF2B5EF4-FFF2-40B4-BE49-F238E27FC236}">
                    <a16:creationId xmlns:a16="http://schemas.microsoft.com/office/drawing/2014/main" id="{AC85EF16-2725-5E1F-98FE-82983CC85612}"/>
                  </a:ext>
                </a:extLst>
              </p:cNvPr>
              <p:cNvSpPr txBox="1">
                <a:spLocks noRot="1" noChangeAspect="1" noMove="1" noResize="1" noEditPoints="1" noAdjustHandles="1" noChangeArrowheads="1" noChangeShapeType="1" noTextEdit="1"/>
              </p:cNvSpPr>
              <p:nvPr/>
            </p:nvSpPr>
            <p:spPr>
              <a:xfrm>
                <a:off x="24848485" y="5943864"/>
                <a:ext cx="6213406" cy="847091"/>
              </a:xfrm>
              <a:prstGeom prst="rect">
                <a:avLst/>
              </a:prstGeom>
              <a:blipFill>
                <a:blip r:embed="rId5"/>
                <a:stretch>
                  <a:fillRect/>
                </a:stretch>
              </a:blipFill>
            </p:spPr>
            <p:txBody>
              <a:bodyPr/>
              <a:lstStyle/>
              <a:p>
                <a:r>
                  <a:rPr lang="en-IE">
                    <a:noFill/>
                  </a:rPr>
                  <a:t> </a:t>
                </a:r>
              </a:p>
            </p:txBody>
          </p:sp>
        </mc:Fallback>
      </mc:AlternateContent>
      <p:sp>
        <p:nvSpPr>
          <p:cNvPr id="76" name="PlaceHolder 15">
            <a:extLst>
              <a:ext uri="{FF2B5EF4-FFF2-40B4-BE49-F238E27FC236}">
                <a16:creationId xmlns:a16="http://schemas.microsoft.com/office/drawing/2014/main" id="{5B6967F0-7C8F-B989-52A7-6DFEC113341E}"/>
              </a:ext>
            </a:extLst>
          </p:cNvPr>
          <p:cNvSpPr txBox="1">
            <a:spLocks/>
          </p:cNvSpPr>
          <p:nvPr/>
        </p:nvSpPr>
        <p:spPr>
          <a:xfrm>
            <a:off x="22449820" y="23022885"/>
            <a:ext cx="10051200" cy="272091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1" normalizeH="0" baseline="0" noProof="0" dirty="0">
                <a:ln>
                  <a:noFill/>
                </a:ln>
                <a:solidFill>
                  <a:srgbClr val="000000"/>
                </a:solidFill>
                <a:effectLst/>
                <a:uLnTx/>
                <a:uFillTx/>
                <a:latin typeface="Arial"/>
              </a:rPr>
              <a:t>In predictive modeling, K-Nearest Neighbors (KNN) with k=5k = 5k=5 was the most successful, reaching an accuracy of 86.76% with well-balanced precision and recall. The Decision Tree model achieved an accuracy of 85.82% at a depth of 7 but showed some overfitting. These findings suggest KNN as a robust model for predicting wage gaps, with radar charts highlighting the comparative performance of each model.</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77" name="PlaceHolder 11">
            <a:extLst>
              <a:ext uri="{FF2B5EF4-FFF2-40B4-BE49-F238E27FC236}">
                <a16:creationId xmlns:a16="http://schemas.microsoft.com/office/drawing/2014/main" id="{D316F26D-2A70-9A20-3C92-073C8B2BEF59}"/>
              </a:ext>
            </a:extLst>
          </p:cNvPr>
          <p:cNvSpPr txBox="1">
            <a:spLocks/>
          </p:cNvSpPr>
          <p:nvPr/>
        </p:nvSpPr>
        <p:spPr>
          <a:xfrm>
            <a:off x="22443800" y="2245657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Modeling and Evaluation</a:t>
            </a:r>
            <a:endParaRPr kumimoji="0" lang="es-MX" sz="2500" b="0" i="0" u="none" strike="noStrike" kern="1200" cap="none" spc="-1" normalizeH="0" baseline="0" noProof="0" dirty="0">
              <a:ln>
                <a:noFill/>
              </a:ln>
              <a:solidFill>
                <a:srgbClr val="981088"/>
              </a:solidFill>
              <a:effectLst/>
              <a:uLnTx/>
              <a:uFillTx/>
              <a:latin typeface="Arial"/>
            </a:endParaRPr>
          </a:p>
        </p:txBody>
      </p:sp>
      <p:pic>
        <p:nvPicPr>
          <p:cNvPr id="81" name="Picture 80">
            <a:extLst>
              <a:ext uri="{FF2B5EF4-FFF2-40B4-BE49-F238E27FC236}">
                <a16:creationId xmlns:a16="http://schemas.microsoft.com/office/drawing/2014/main" id="{F565E24C-560A-252A-D037-9B74D35D9161}"/>
              </a:ext>
            </a:extLst>
          </p:cNvPr>
          <p:cNvPicPr/>
          <p:nvPr/>
        </p:nvPicPr>
        <p:blipFill>
          <a:blip r:embed="rId6"/>
          <a:stretch>
            <a:fillRect/>
          </a:stretch>
        </p:blipFill>
        <p:spPr>
          <a:xfrm>
            <a:off x="22515720" y="7090734"/>
            <a:ext cx="9813037" cy="6529210"/>
          </a:xfrm>
          <a:prstGeom prst="rect">
            <a:avLst/>
          </a:prstGeom>
        </p:spPr>
      </p:pic>
      <p:sp>
        <p:nvSpPr>
          <p:cNvPr id="86" name="PlaceHolder 11">
            <a:extLst>
              <a:ext uri="{FF2B5EF4-FFF2-40B4-BE49-F238E27FC236}">
                <a16:creationId xmlns:a16="http://schemas.microsoft.com/office/drawing/2014/main" id="{67D0E2D3-4DDC-0564-4622-845468610B5C}"/>
              </a:ext>
            </a:extLst>
          </p:cNvPr>
          <p:cNvSpPr txBox="1">
            <a:spLocks/>
          </p:cNvSpPr>
          <p:nvPr/>
        </p:nvSpPr>
        <p:spPr>
          <a:xfrm>
            <a:off x="33548534" y="8587868"/>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1" u="sng" strike="noStrike" kern="1200" cap="none" spc="-1" normalizeH="0" baseline="0" noProof="0" dirty="0">
                <a:ln>
                  <a:noFill/>
                </a:ln>
                <a:solidFill>
                  <a:srgbClr val="981088"/>
                </a:solidFill>
                <a:effectLst/>
                <a:uLnTx/>
                <a:uFillTx/>
                <a:latin typeface="Arial"/>
              </a:rPr>
              <a:t>Model Performance Comparison</a:t>
            </a:r>
            <a:endParaRPr kumimoji="0" lang="es-MX" sz="2400" b="0" i="0" u="none" strike="noStrike" kern="1200" cap="none" spc="-1" normalizeH="0" baseline="0" noProof="0" dirty="0">
              <a:ln>
                <a:noFill/>
              </a:ln>
              <a:solidFill>
                <a:srgbClr val="981088"/>
              </a:solidFill>
              <a:effectLst/>
              <a:uLnTx/>
              <a:uFillTx/>
              <a:latin typeface="Arial"/>
            </a:endParaRPr>
          </a:p>
        </p:txBody>
      </p:sp>
      <p:sp>
        <p:nvSpPr>
          <p:cNvPr id="87" name="Content Placeholder 2">
            <a:extLst>
              <a:ext uri="{FF2B5EF4-FFF2-40B4-BE49-F238E27FC236}">
                <a16:creationId xmlns:a16="http://schemas.microsoft.com/office/drawing/2014/main" id="{CFDE44BF-719D-0985-8590-62436401BEED}"/>
              </a:ext>
            </a:extLst>
          </p:cNvPr>
          <p:cNvSpPr/>
          <p:nvPr/>
        </p:nvSpPr>
        <p:spPr>
          <a:xfrm>
            <a:off x="33511017" y="9329648"/>
            <a:ext cx="9794880" cy="25699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In comparing model performance, the K-Nearest Neighbors (KNN) model proved the most effective for predicting wage gaps, achieving an accuracy of 86.76% with balanced precision and recall, indicating strong generalizability and minimal overfitting. The Decision Tree model stability and struggled particularly in handling complex patterns in wage data. Overall, KNN demonstrated the best balance between accuracy and consistency across wage gap categories, making it the most suitable model for addressing the complexities of wage disparity analysis.</a:t>
            </a:r>
            <a:endParaRPr kumimoji="0" lang="es-MX" sz="2400" b="0" i="0" u="none" strike="noStrike" kern="1200" cap="none" spc="-1" normalizeH="0" baseline="0" noProof="0" dirty="0">
              <a:ln>
                <a:noFill/>
              </a:ln>
              <a:solidFill>
                <a:srgbClr val="FFFFFF"/>
              </a:solidFill>
              <a:effectLst/>
              <a:uLnTx/>
              <a:uFillTx/>
              <a:latin typeface="Arial"/>
            </a:endParaRPr>
          </a:p>
        </p:txBody>
      </p:sp>
      <p:pic>
        <p:nvPicPr>
          <p:cNvPr id="88" name="Picture 87">
            <a:extLst>
              <a:ext uri="{FF2B5EF4-FFF2-40B4-BE49-F238E27FC236}">
                <a16:creationId xmlns:a16="http://schemas.microsoft.com/office/drawing/2014/main" id="{08D1BDF9-BC9F-E787-5011-6837973F6756}"/>
              </a:ext>
            </a:extLst>
          </p:cNvPr>
          <p:cNvPicPr/>
          <p:nvPr/>
        </p:nvPicPr>
        <p:blipFill>
          <a:blip r:embed="rId7"/>
          <a:stretch>
            <a:fillRect/>
          </a:stretch>
        </p:blipFill>
        <p:spPr>
          <a:xfrm>
            <a:off x="33595977" y="14104497"/>
            <a:ext cx="5750932" cy="2522987"/>
          </a:xfrm>
          <a:prstGeom prst="rect">
            <a:avLst/>
          </a:prstGeom>
        </p:spPr>
      </p:pic>
      <p:pic>
        <p:nvPicPr>
          <p:cNvPr id="89" name="Picture 88">
            <a:extLst>
              <a:ext uri="{FF2B5EF4-FFF2-40B4-BE49-F238E27FC236}">
                <a16:creationId xmlns:a16="http://schemas.microsoft.com/office/drawing/2014/main" id="{2FE9A96A-848C-9764-1E29-209449FE341C}"/>
              </a:ext>
            </a:extLst>
          </p:cNvPr>
          <p:cNvPicPr/>
          <p:nvPr/>
        </p:nvPicPr>
        <p:blipFill>
          <a:blip r:embed="rId8"/>
          <a:stretch>
            <a:fillRect/>
          </a:stretch>
        </p:blipFill>
        <p:spPr>
          <a:xfrm>
            <a:off x="39562954" y="14104497"/>
            <a:ext cx="3506137" cy="2522987"/>
          </a:xfrm>
          <a:prstGeom prst="rect">
            <a:avLst/>
          </a:prstGeom>
        </p:spPr>
      </p:pic>
      <p:pic>
        <p:nvPicPr>
          <p:cNvPr id="5" name="Picture 4">
            <a:extLst>
              <a:ext uri="{FF2B5EF4-FFF2-40B4-BE49-F238E27FC236}">
                <a16:creationId xmlns:a16="http://schemas.microsoft.com/office/drawing/2014/main" id="{AAAF5C37-588C-A27D-0B8A-B624AAFB92A5}"/>
              </a:ext>
            </a:extLst>
          </p:cNvPr>
          <p:cNvPicPr>
            <a:picLocks noChangeAspect="1"/>
          </p:cNvPicPr>
          <p:nvPr/>
        </p:nvPicPr>
        <p:blipFill>
          <a:blip r:embed="rId9"/>
          <a:stretch>
            <a:fillRect/>
          </a:stretch>
        </p:blipFill>
        <p:spPr>
          <a:xfrm>
            <a:off x="1181246" y="32256785"/>
            <a:ext cx="3362794" cy="419158"/>
          </a:xfrm>
          <a:prstGeom prst="rect">
            <a:avLst/>
          </a:prstGeom>
        </p:spPr>
      </p:pic>
    </p:spTree>
    <p:extLst>
      <p:ext uri="{BB962C8B-B14F-4D97-AF65-F5344CB8AC3E}">
        <p14:creationId xmlns:p14="http://schemas.microsoft.com/office/powerpoint/2010/main" val="1952862315"/>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36x48-Template-V2b">
  <a:themeElements>
    <a:clrScheme name="Custom 67">
      <a:dk1>
        <a:srgbClr val="000000"/>
      </a:dk1>
      <a:lt1>
        <a:srgbClr val="FFFFFF"/>
      </a:lt1>
      <a:dk2>
        <a:srgbClr val="A31192"/>
      </a:dk2>
      <a:lt2>
        <a:srgbClr val="E1DDFF"/>
      </a:lt2>
      <a:accent1>
        <a:srgbClr val="D1D1FF"/>
      </a:accent1>
      <a:accent2>
        <a:srgbClr val="EA157A"/>
      </a:accent2>
      <a:accent3>
        <a:srgbClr val="FEB80A"/>
      </a:accent3>
      <a:accent4>
        <a:srgbClr val="C09B00"/>
      </a:accent4>
      <a:accent5>
        <a:srgbClr val="C016C0"/>
      </a:accent5>
      <a:accent6>
        <a:srgbClr val="EEDDFF"/>
      </a:accent6>
      <a:hlink>
        <a:srgbClr val="425EA9"/>
      </a:hlink>
      <a:folHlink>
        <a:srgbClr val="5F7791"/>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3504</TotalTime>
  <Words>3106</Words>
  <Application>Microsoft Office PowerPoint</Application>
  <PresentationFormat>Custom</PresentationFormat>
  <Paragraphs>192</Paragraphs>
  <Slides>2</Slides>
  <Notes>2</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14" baseType="lpstr">
      <vt:lpstr>Arial</vt:lpstr>
      <vt:lpstr>Calibri</vt:lpstr>
      <vt:lpstr>Cambria Math</vt:lpstr>
      <vt:lpstr>Symbol</vt:lpstr>
      <vt:lpstr>Times New Roman</vt:lpstr>
      <vt:lpstr>Trebuchet MS</vt:lpstr>
      <vt:lpstr>Wingdings</vt:lpstr>
      <vt:lpstr>36x48-Template-V2b</vt:lpstr>
      <vt:lpstr>1_Classic 3 Columns</vt:lpstr>
      <vt:lpstr>Classic - Wide Center</vt:lpstr>
      <vt:lpstr>1_36x48-Template-V2b</vt:lpstr>
      <vt:lpstr>Image</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Yumi Bejarano</cp:lastModifiedBy>
  <cp:revision>123</cp:revision>
  <dcterms:created xsi:type="dcterms:W3CDTF">2012-02-03T19:11:35Z</dcterms:created>
  <dcterms:modified xsi:type="dcterms:W3CDTF">2024-11-04T22:02:35Z</dcterms:modified>
</cp:coreProperties>
</file>