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9654E7-6000-45E3-91DD-270706E2B8EC}" v="36" dt="2024-11-09T03:39:02.5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434" autoAdjust="0"/>
  </p:normalViewPr>
  <p:slideViewPr>
    <p:cSldViewPr snapToGrid="0" snapToObjects="1" showGuides="1">
      <p:cViewPr>
        <p:scale>
          <a:sx n="47" d="100"/>
          <a:sy n="47" d="100"/>
        </p:scale>
        <p:origin x="1570" y="38"/>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11/8/2024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762644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oleObject" Target="../embeddings/oleObject1.bin"/><Relationship Id="rId12" Type="http://schemas.openxmlformats.org/officeDocument/2006/relationships/image" Target="../media/image7.wmf"/><Relationship Id="rId17" Type="http://schemas.openxmlformats.org/officeDocument/2006/relationships/image" Target="../media/image10.jpeg"/><Relationship Id="rId2" Type="http://schemas.openxmlformats.org/officeDocument/2006/relationships/theme" Target="../theme/theme1.x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oleObject" Target="../embeddings/oleObject3.bin"/><Relationship Id="rId5" Type="http://schemas.openxmlformats.org/officeDocument/2006/relationships/image" Target="../media/image3.png"/><Relationship Id="rId15" Type="http://schemas.openxmlformats.org/officeDocument/2006/relationships/image" Target="../media/image9.wmf"/><Relationship Id="rId10" Type="http://schemas.openxmlformats.org/officeDocument/2006/relationships/image" Target="../media/image6.wmf"/><Relationship Id="rId4" Type="http://schemas.openxmlformats.org/officeDocument/2006/relationships/image" Target="../media/image2.png"/><Relationship Id="rId9" Type="http://schemas.openxmlformats.org/officeDocument/2006/relationships/oleObject" Target="../embeddings/oleObject2.bin"/><Relationship Id="rId14" Type="http://schemas.openxmlformats.org/officeDocument/2006/relationships/oleObject" Target="../embeddings/oleObject4.bin"/></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5.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2.xml"/><Relationship Id="rId16"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6.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7.bin"/></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9.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3.xml"/><Relationship Id="rId16" Type="http://schemas.openxmlformats.org/officeDocument/2006/relationships/oleObject" Target="../embeddings/oleObject12.bin"/><Relationship Id="rId1" Type="http://schemas.openxmlformats.org/officeDocument/2006/relationships/slideLayout" Target="../slideLayouts/slideLayout3.xml"/><Relationship Id="rId6" Type="http://schemas.openxmlformats.org/officeDocument/2006/relationships/oleObject" Target="../embeddings/oleObject10.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3"/>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4"/>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5"/>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5"/>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6"/>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7" imgW="1828440" imgH="1117440" progId="Photoshop.Image.13">
                      <p:embed/>
                    </p:oleObj>
                  </mc:Choice>
                  <mc:Fallback>
                    <p:oleObj name="Image" r:id="rId7" imgW="1828440" imgH="1117440" progId="Photoshop.Image.13">
                      <p:embed/>
                      <p:pic>
                        <p:nvPicPr>
                          <p:cNvPr id="0" name=""/>
                          <p:cNvPicPr/>
                          <p:nvPr/>
                        </p:nvPicPr>
                        <p:blipFill>
                          <a:blip r:embed="rId8"/>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11" imgW="4571280" imgH="1688760" progId="Photoshop.Image.13">
                    <p:embed/>
                  </p:oleObj>
                </mc:Choice>
                <mc:Fallback>
                  <p:oleObj name="Image" r:id="rId11" imgW="4571280" imgH="1688760" progId="Photoshop.Image.13">
                    <p:embed/>
                    <p:pic>
                      <p:nvPicPr>
                        <p:cNvPr id="0" name=""/>
                        <p:cNvPicPr/>
                        <p:nvPr/>
                      </p:nvPicPr>
                      <p:blipFill>
                        <a:blip r:embed="rId12"/>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3"/>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14" imgW="1574280" imgH="1053720" progId="Photoshop.Image.13">
                    <p:embed/>
                  </p:oleObj>
                </mc:Choice>
                <mc:Fallback>
                  <p:oleObj name="Image" r:id="rId14" imgW="1574280" imgH="1053720" progId="Photoshop.Image.13">
                    <p:embed/>
                    <p:pic>
                      <p:nvPicPr>
                        <p:cNvPr id="0" name=""/>
                        <p:cNvPicPr/>
                        <p:nvPr/>
                      </p:nvPicPr>
                      <p:blipFill>
                        <a:blip r:embed="rId15"/>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6"/>
              </p:cNvPr>
              <p:cNvPicPr>
                <a:picLocks noChangeAspect="1" noChangeArrowheads="1"/>
              </p:cNvPicPr>
              <p:nvPr userDrawn="1"/>
            </p:nvPicPr>
            <p:blipFill>
              <a:blip r:embed="rId17"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0"/>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2"/>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2"/>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3"/>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0"/>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2"/>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2"/>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3"/>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9578" y="6822850"/>
            <a:ext cx="10056813" cy="3416298"/>
          </a:xfrm>
        </p:spPr>
        <p:txBody>
          <a:bodyPr/>
          <a:lstStyle/>
          <a:p>
            <a:pPr algn="just"/>
            <a:r>
              <a:rPr lang="en-US" sz="3200" b="0" i="0" dirty="0">
                <a:solidFill>
                  <a:srgbClr val="000000"/>
                </a:solidFill>
                <a:effectLst/>
                <a:latin typeface="Arial" panose="020B0604020202020204" pitchFamily="34" charset="0"/>
              </a:rPr>
              <a:t>This study analyzes Beijing's housing market through machine learning approaches, examining data from 2011-2017. The research focuses on developing predictive models to understand price dynamics and market trends, considering economic factors including the 6.1% growth rate observed in 2019.</a:t>
            </a:r>
            <a:endParaRPr lang="en-US" sz="3200" dirty="0"/>
          </a:p>
        </p:txBody>
      </p:sp>
      <p:sp>
        <p:nvSpPr>
          <p:cNvPr id="3" name="Text Placeholder 2"/>
          <p:cNvSpPr>
            <a:spLocks noGrp="1"/>
          </p:cNvSpPr>
          <p:nvPr>
            <p:ph type="body" sz="quarter" idx="11"/>
          </p:nvPr>
        </p:nvSpPr>
        <p:spPr/>
        <p:txBody>
          <a:bodyPr/>
          <a:lstStyle/>
          <a:p>
            <a:r>
              <a:rPr lang="en-US" dirty="0">
                <a:solidFill>
                  <a:schemeClr val="tx2"/>
                </a:solidFill>
                <a:latin typeface="Arial" panose="020B0604020202020204" pitchFamily="34" charset="0"/>
                <a:cs typeface="Arial" panose="020B0604020202020204" pitchFamily="34" charset="0"/>
              </a:rPr>
              <a:t>ABSTRACT</a:t>
            </a:r>
          </a:p>
        </p:txBody>
      </p:sp>
      <p:sp>
        <p:nvSpPr>
          <p:cNvPr id="4" name="Text Placeholder 3"/>
          <p:cNvSpPr>
            <a:spLocks noGrp="1"/>
          </p:cNvSpPr>
          <p:nvPr>
            <p:ph type="body" sz="quarter" idx="20"/>
          </p:nvPr>
        </p:nvSpPr>
        <p:spPr>
          <a:xfrm>
            <a:off x="509578" y="18976551"/>
            <a:ext cx="10050462" cy="754045"/>
          </a:xfrm>
        </p:spPr>
        <p:txBody>
          <a:bodyPr/>
          <a:lstStyle/>
          <a:p>
            <a:r>
              <a:rPr lang="en-US" dirty="0">
                <a:solidFill>
                  <a:schemeClr val="tx2"/>
                </a:solidFill>
                <a:latin typeface="Arial" panose="020B0604020202020204" pitchFamily="34" charset="0"/>
                <a:cs typeface="Arial" panose="020B0604020202020204" pitchFamily="34" charset="0"/>
              </a:rPr>
              <a:t>CONCEPTUAL FRAMEWORK</a:t>
            </a:r>
          </a:p>
        </p:txBody>
      </p:sp>
      <p:sp>
        <p:nvSpPr>
          <p:cNvPr id="5" name="Text Placeholder 4"/>
          <p:cNvSpPr>
            <a:spLocks noGrp="1"/>
          </p:cNvSpPr>
          <p:nvPr>
            <p:ph type="body" sz="quarter" idx="21"/>
          </p:nvPr>
        </p:nvSpPr>
        <p:spPr>
          <a:xfrm>
            <a:off x="11569156" y="30361547"/>
            <a:ext cx="10048874" cy="1938970"/>
          </a:xfrm>
        </p:spPr>
        <p:txBody>
          <a:bodyPr/>
          <a:lstStyle/>
          <a:p>
            <a:pPr algn="just"/>
            <a:r>
              <a:rPr lang="en-GB" sz="2400" dirty="0">
                <a:solidFill>
                  <a:schemeClr val="tx1"/>
                </a:solidFill>
                <a:latin typeface="Arial" panose="020B0604020202020204" pitchFamily="34" charset="0"/>
                <a:cs typeface="Arial" panose="020B0604020202020204" pitchFamily="34" charset="0"/>
              </a:rPr>
              <a:t>T</a:t>
            </a:r>
            <a:r>
              <a:rPr lang="en-US" sz="2400" dirty="0">
                <a:solidFill>
                  <a:schemeClr val="tx1"/>
                </a:solidFill>
                <a:latin typeface="Arial" panose="020B0604020202020204" pitchFamily="34" charset="0"/>
                <a:cs typeface="Arial" panose="020B0604020202020204" pitchFamily="34" charset="0"/>
              </a:rPr>
              <a:t>he interaction between these three components provides a comprehensive understanding of how prices are determined in Beijing's real estate market, considering both physical aspects and location and market characteristics.</a:t>
            </a:r>
          </a:p>
        </p:txBody>
      </p:sp>
      <p:sp>
        <p:nvSpPr>
          <p:cNvPr id="6" name="Text Placeholder 5"/>
          <p:cNvSpPr>
            <a:spLocks noGrp="1"/>
          </p:cNvSpPr>
          <p:nvPr>
            <p:ph type="body" sz="quarter" idx="22"/>
          </p:nvPr>
        </p:nvSpPr>
        <p:spPr/>
        <p:txBody>
          <a:bodyPr/>
          <a:lstStyle/>
          <a:p>
            <a:r>
              <a:rPr lang="en-US" dirty="0">
                <a:solidFill>
                  <a:schemeClr val="tx2"/>
                </a:solidFill>
                <a:latin typeface="Arial" panose="020B0604020202020204" pitchFamily="34" charset="0"/>
                <a:cs typeface="Arial" panose="020B0604020202020204" pitchFamily="34" charset="0"/>
              </a:rPr>
              <a:t>KEY HOUSING PRICE FACTORS</a:t>
            </a:r>
          </a:p>
        </p:txBody>
      </p:sp>
      <p:sp>
        <p:nvSpPr>
          <p:cNvPr id="9" name="Text Placeholder 8"/>
          <p:cNvSpPr>
            <a:spLocks noGrp="1"/>
          </p:cNvSpPr>
          <p:nvPr>
            <p:ph type="body" sz="quarter" idx="25"/>
          </p:nvPr>
        </p:nvSpPr>
        <p:spPr>
          <a:xfrm>
            <a:off x="33408415" y="14875239"/>
            <a:ext cx="10047018" cy="677100"/>
          </a:xfrm>
        </p:spPr>
        <p:txBody>
          <a:bodyPr/>
          <a:lstStyle/>
          <a:p>
            <a:r>
              <a:rPr lang="en-US" sz="3200" dirty="0">
                <a:solidFill>
                  <a:schemeClr val="tx2"/>
                </a:solidFill>
                <a:latin typeface="Arial" panose="020B0604020202020204" pitchFamily="34" charset="0"/>
                <a:cs typeface="Arial" panose="020B0604020202020204" pitchFamily="34" charset="0"/>
              </a:rPr>
              <a:t>CONCLUSIONS</a:t>
            </a:r>
          </a:p>
        </p:txBody>
      </p:sp>
      <p:sp>
        <p:nvSpPr>
          <p:cNvPr id="11" name="Text Placeholder 10"/>
          <p:cNvSpPr>
            <a:spLocks noGrp="1"/>
          </p:cNvSpPr>
          <p:nvPr>
            <p:ph type="body" sz="quarter" idx="27"/>
          </p:nvPr>
        </p:nvSpPr>
        <p:spPr>
          <a:xfrm>
            <a:off x="33392567" y="24020220"/>
            <a:ext cx="10047018" cy="754045"/>
          </a:xfrm>
        </p:spPr>
        <p:txBody>
          <a:bodyPr/>
          <a:lstStyle/>
          <a:p>
            <a:r>
              <a:rPr lang="en-US" dirty="0">
                <a:solidFill>
                  <a:schemeClr val="tx2"/>
                </a:solidFill>
                <a:latin typeface="Arial" panose="020B0604020202020204" pitchFamily="34" charset="0"/>
                <a:cs typeface="Arial" panose="020B0604020202020204" pitchFamily="34" charset="0"/>
              </a:rPr>
              <a:t>REFERENCES</a:t>
            </a:r>
          </a:p>
        </p:txBody>
      </p:sp>
      <p:sp>
        <p:nvSpPr>
          <p:cNvPr id="18" name="Text Placeholder 17"/>
          <p:cNvSpPr>
            <a:spLocks noGrp="1"/>
          </p:cNvSpPr>
          <p:nvPr>
            <p:ph type="body" sz="quarter" idx="153"/>
          </p:nvPr>
        </p:nvSpPr>
        <p:spPr>
          <a:xfrm>
            <a:off x="509578" y="817503"/>
            <a:ext cx="42901013" cy="2277387"/>
          </a:xfrm>
        </p:spPr>
        <p:txBody>
          <a:bodyPr>
            <a:normAutofit fontScale="77500" lnSpcReduction="20000"/>
          </a:bodyPr>
          <a:lstStyle/>
          <a:p>
            <a:r>
              <a:rPr lang="en-US" b="1" i="0" dirty="0">
                <a:solidFill>
                  <a:srgbClr val="FFFFFF"/>
                </a:solidFill>
                <a:effectLst/>
                <a:latin typeface="Arial" panose="020B0604020202020204" pitchFamily="34" charset="0"/>
              </a:rPr>
              <a:t>ANALYSIS OF BEIJING HOUSING MARKET TRENDS USING MACHINE LEARNING MODELS (2011-2017)</a:t>
            </a:r>
          </a:p>
          <a:p>
            <a:endParaRPr lang="en-US" dirty="0">
              <a:latin typeface="+mn-lt"/>
            </a:endParaRPr>
          </a:p>
        </p:txBody>
      </p:sp>
      <p:sp>
        <p:nvSpPr>
          <p:cNvPr id="28" name="Text Placeholder 6"/>
          <p:cNvSpPr>
            <a:spLocks noGrp="1"/>
          </p:cNvSpPr>
          <p:nvPr>
            <p:ph type="body" sz="quarter" idx="23"/>
          </p:nvPr>
        </p:nvSpPr>
        <p:spPr>
          <a:xfrm>
            <a:off x="22435918" y="6269891"/>
            <a:ext cx="10048874" cy="846363"/>
          </a:xfrm>
        </p:spPr>
        <p:txBody>
          <a:bodyPr/>
          <a:lstStyle/>
          <a:p>
            <a:r>
              <a:rPr lang="en-US" b="1" i="1" u="sng" dirty="0">
                <a:solidFill>
                  <a:schemeClr val="tx2"/>
                </a:solidFill>
                <a:latin typeface="Arial" panose="020B0604020202020204" pitchFamily="34" charset="0"/>
                <a:cs typeface="Arial" panose="020B0604020202020204" pitchFamily="34" charset="0"/>
              </a:rPr>
              <a:t>Modeling Technique Framework</a:t>
            </a:r>
          </a:p>
        </p:txBody>
      </p:sp>
      <p:sp>
        <p:nvSpPr>
          <p:cNvPr id="29" name="Text Placeholder 6"/>
          <p:cNvSpPr>
            <a:spLocks noGrp="1"/>
          </p:cNvSpPr>
          <p:nvPr>
            <p:ph type="body" sz="quarter" idx="23"/>
          </p:nvPr>
        </p:nvSpPr>
        <p:spPr>
          <a:xfrm>
            <a:off x="22416053" y="23006163"/>
            <a:ext cx="10048874" cy="846363"/>
          </a:xfrm>
        </p:spPr>
        <p:txBody>
          <a:bodyPr/>
          <a:lstStyle/>
          <a:p>
            <a:r>
              <a:rPr lang="en-US" b="1" i="1" u="sng" dirty="0">
                <a:solidFill>
                  <a:schemeClr val="tx2"/>
                </a:solidFill>
                <a:latin typeface="Arial" panose="020B0604020202020204" pitchFamily="34" charset="0"/>
                <a:cs typeface="Arial" panose="020B0604020202020204" pitchFamily="34" charset="0"/>
              </a:rPr>
              <a:t>Validation Results</a:t>
            </a:r>
          </a:p>
        </p:txBody>
      </p:sp>
      <p:sp>
        <p:nvSpPr>
          <p:cNvPr id="31" name="Text Placeholder 11"/>
          <p:cNvSpPr>
            <a:spLocks noGrp="1"/>
          </p:cNvSpPr>
          <p:nvPr>
            <p:ph type="body" sz="quarter" idx="28"/>
          </p:nvPr>
        </p:nvSpPr>
        <p:spPr>
          <a:xfrm>
            <a:off x="33408415" y="6386162"/>
            <a:ext cx="10052050" cy="3154688"/>
          </a:xfrm>
        </p:spPr>
        <p:txBody>
          <a:bodyPr/>
          <a:lstStyle/>
          <a:p>
            <a:pPr algn="just"/>
            <a:r>
              <a:rPr lang="en-US" dirty="0">
                <a:solidFill>
                  <a:schemeClr val="tx1"/>
                </a:solidFill>
                <a:latin typeface="Arial" panose="020B0604020202020204" pitchFamily="34" charset="0"/>
                <a:cs typeface="Arial" panose="020B0604020202020204" pitchFamily="34" charset="0"/>
              </a:rPr>
              <a:t>The Beijing district research finds notable patterns in real estate distribution, with </a:t>
            </a:r>
            <a:r>
              <a:rPr lang="en-US" dirty="0" err="1">
                <a:solidFill>
                  <a:schemeClr val="tx1"/>
                </a:solidFill>
                <a:latin typeface="Arial" panose="020B0604020202020204" pitchFamily="34" charset="0"/>
                <a:cs typeface="Arial" panose="020B0604020202020204" pitchFamily="34" charset="0"/>
              </a:rPr>
              <a:t>ChangPing</a:t>
            </a:r>
            <a:r>
              <a:rPr lang="en-US" dirty="0">
                <a:solidFill>
                  <a:schemeClr val="tx1"/>
                </a:solidFill>
                <a:latin typeface="Arial" panose="020B0604020202020204" pitchFamily="34" charset="0"/>
                <a:cs typeface="Arial" panose="020B0604020202020204" pitchFamily="34" charset="0"/>
              </a:rPr>
              <a:t>, Chaoyang, and </a:t>
            </a:r>
            <a:r>
              <a:rPr lang="en-US" dirty="0" err="1">
                <a:solidFill>
                  <a:schemeClr val="tx1"/>
                </a:solidFill>
                <a:latin typeface="Arial" panose="020B0604020202020204" pitchFamily="34" charset="0"/>
                <a:cs typeface="Arial" panose="020B0604020202020204" pitchFamily="34" charset="0"/>
              </a:rPr>
              <a:t>DongCheng</a:t>
            </a:r>
            <a:r>
              <a:rPr lang="en-US" dirty="0">
                <a:solidFill>
                  <a:schemeClr val="tx1"/>
                </a:solidFill>
                <a:latin typeface="Arial" panose="020B0604020202020204" pitchFamily="34" charset="0"/>
                <a:cs typeface="Arial" panose="020B0604020202020204" pitchFamily="34" charset="0"/>
              </a:rPr>
              <a:t> having the highest concentration of activity. The results show a strong association between location and property valuation, with significant differences between central and outlying regions. Proximity to critical infrastructure and urban services is identified as a decisive element in price formation.</a:t>
            </a:r>
          </a:p>
        </p:txBody>
      </p:sp>
      <p:sp>
        <p:nvSpPr>
          <p:cNvPr id="32" name="Content Placeholder 2"/>
          <p:cNvSpPr txBox="1">
            <a:spLocks/>
          </p:cNvSpPr>
          <p:nvPr/>
        </p:nvSpPr>
        <p:spPr>
          <a:xfrm>
            <a:off x="718249" y="20025617"/>
            <a:ext cx="9397301" cy="979718"/>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a:buNone/>
            </a:pPr>
            <a:r>
              <a:rPr lang="en-GB" sz="3200" dirty="0">
                <a:latin typeface="Arial" panose="020B0604020202020204" pitchFamily="34" charset="0"/>
                <a:cs typeface="Arial" panose="020B0604020202020204" pitchFamily="34" charset="0"/>
              </a:rPr>
              <a:t>This conceptual  framework was created based on the dynamic interaction of three major components of Beijing real estate market. The interplay between Market Factors, Price Behaviour and Spatial Patterns serves as the foundation for machine learning-based predictive analysis, providing for a more complete understanding of the real estate market. </a:t>
            </a:r>
            <a:endParaRPr lang="en-IE" sz="3200" dirty="0">
              <a:latin typeface="Arial" panose="020B0604020202020204" pitchFamily="34" charset="0"/>
              <a:cs typeface="Arial" panose="020B0604020202020204" pitchFamily="34" charset="0"/>
            </a:endParaRPr>
          </a:p>
        </p:txBody>
      </p:sp>
      <p:sp>
        <p:nvSpPr>
          <p:cNvPr id="25" name="Rectangle 24"/>
          <p:cNvSpPr/>
          <p:nvPr/>
        </p:nvSpPr>
        <p:spPr>
          <a:xfrm>
            <a:off x="1543050" y="32318325"/>
            <a:ext cx="2828925" cy="4381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 name="Content Placeholder 2"/>
          <p:cNvSpPr txBox="1">
            <a:spLocks/>
          </p:cNvSpPr>
          <p:nvPr/>
        </p:nvSpPr>
        <p:spPr>
          <a:xfrm>
            <a:off x="22542645" y="7260835"/>
            <a:ext cx="9795691" cy="2202437"/>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a:buNone/>
            </a:pPr>
            <a:r>
              <a:rPr lang="es-ES" sz="2400" dirty="0">
                <a:solidFill>
                  <a:schemeClr val="tx1"/>
                </a:solidFill>
                <a:latin typeface="Arial" panose="020B0604020202020204" pitchFamily="34" charset="0"/>
                <a:cs typeface="Arial" panose="020B0604020202020204" pitchFamily="34" charset="0"/>
              </a:rPr>
              <a:t>El </a:t>
            </a:r>
            <a:r>
              <a:rPr lang="es-ES" sz="2400" dirty="0" err="1">
                <a:solidFill>
                  <a:schemeClr val="tx1"/>
                </a:solidFill>
                <a:latin typeface="Arial" panose="020B0604020202020204" pitchFamily="34" charset="0"/>
                <a:cs typeface="Arial" panose="020B0604020202020204" pitchFamily="34" charset="0"/>
              </a:rPr>
              <a:t>The</a:t>
            </a:r>
            <a:r>
              <a:rPr lang="es-ES" sz="2400" dirty="0">
                <a:solidFill>
                  <a:schemeClr val="tx1"/>
                </a:solidFill>
                <a:latin typeface="Arial" panose="020B0604020202020204" pitchFamily="34" charset="0"/>
                <a:cs typeface="Arial" panose="020B0604020202020204" pitchFamily="34" charset="0"/>
              </a:rPr>
              <a:t> </a:t>
            </a:r>
            <a:r>
              <a:rPr lang="es-ES" sz="2400" dirty="0" err="1">
                <a:solidFill>
                  <a:schemeClr val="tx1"/>
                </a:solidFill>
                <a:latin typeface="Arial" panose="020B0604020202020204" pitchFamily="34" charset="0"/>
                <a:cs typeface="Arial" panose="020B0604020202020204" pitchFamily="34" charset="0"/>
              </a:rPr>
              <a:t>study</a:t>
            </a:r>
            <a:r>
              <a:rPr lang="es-ES" sz="2400" dirty="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used a quantitative-predictive technique to analyze complicated trends in the Beijing real estate market using advanced mathematical and statistical models. The figure below depicts the research paradigm, which can be defined as the systematic integration of data analysis, predictive modeling and empirical validation.</a:t>
            </a:r>
            <a:r>
              <a:rPr lang="es-ES" sz="2400" dirty="0">
                <a:solidFill>
                  <a:schemeClr val="tx1"/>
                </a:solidFill>
                <a:latin typeface="Arial" panose="020B0604020202020204" pitchFamily="34" charset="0"/>
                <a:cs typeface="Arial" panose="020B0604020202020204" pitchFamily="34" charset="0"/>
              </a:rPr>
              <a:t> </a:t>
            </a:r>
            <a:endParaRPr lang="en-US" sz="2400" dirty="0">
              <a:solidFill>
                <a:schemeClr val="tx1"/>
              </a:solidFill>
              <a:latin typeface="Arial" panose="020B0604020202020204" pitchFamily="34" charset="0"/>
              <a:cs typeface="Arial" panose="020B0604020202020204" pitchFamily="34" charset="0"/>
            </a:endParaRPr>
          </a:p>
        </p:txBody>
      </p:sp>
      <p:sp>
        <p:nvSpPr>
          <p:cNvPr id="40" name="Text Placeholder 3"/>
          <p:cNvSpPr>
            <a:spLocks noGrp="1"/>
          </p:cNvSpPr>
          <p:nvPr>
            <p:ph type="body" sz="quarter" idx="20"/>
          </p:nvPr>
        </p:nvSpPr>
        <p:spPr>
          <a:xfrm>
            <a:off x="521484" y="11648171"/>
            <a:ext cx="10026754" cy="754045"/>
          </a:xfrm>
        </p:spPr>
        <p:txBody>
          <a:bodyPr/>
          <a:lstStyle/>
          <a:p>
            <a:r>
              <a:rPr lang="en-US" dirty="0">
                <a:solidFill>
                  <a:schemeClr val="tx2"/>
                </a:solidFill>
                <a:latin typeface="Arial" panose="020B0604020202020204" pitchFamily="34" charset="0"/>
                <a:cs typeface="Arial" panose="020B0604020202020204" pitchFamily="34" charset="0"/>
              </a:rPr>
              <a:t>RESEARCH QUESTIONS</a:t>
            </a:r>
          </a:p>
        </p:txBody>
      </p:sp>
      <p:sp>
        <p:nvSpPr>
          <p:cNvPr id="41" name="Content Placeholder 2"/>
          <p:cNvSpPr txBox="1">
            <a:spLocks/>
          </p:cNvSpPr>
          <p:nvPr/>
        </p:nvSpPr>
        <p:spPr>
          <a:xfrm>
            <a:off x="665544" y="12826463"/>
            <a:ext cx="9736942" cy="5276211"/>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Font typeface="Arial" pitchFamily="34" charset="0"/>
              <a:buNone/>
            </a:pPr>
            <a:r>
              <a:rPr lang="en-IE" sz="3200" dirty="0">
                <a:latin typeface="Arial" panose="020B0604020202020204" pitchFamily="34" charset="0"/>
                <a:cs typeface="Arial" panose="020B0604020202020204" pitchFamily="34" charset="0"/>
              </a:rPr>
              <a:t>The three questions below represent the core focus of the entire study:</a:t>
            </a:r>
            <a:endParaRPr lang="en-IE" sz="3200" b="1" dirty="0">
              <a:latin typeface="Arial" panose="020B0604020202020204" pitchFamily="34" charset="0"/>
              <a:cs typeface="Arial" panose="020B0604020202020204" pitchFamily="34" charset="0"/>
            </a:endParaRPr>
          </a:p>
          <a:p>
            <a:pPr marL="0" indent="0" algn="just" defTabSz="895350">
              <a:buFont typeface="Arial" pitchFamily="34" charset="0"/>
              <a:buNone/>
            </a:pPr>
            <a:endParaRPr lang="en-IE" sz="3200" b="1" dirty="0">
              <a:latin typeface="Arial" panose="020B0604020202020204" pitchFamily="34" charset="0"/>
              <a:cs typeface="Arial" panose="020B0604020202020204" pitchFamily="34" charset="0"/>
            </a:endParaRPr>
          </a:p>
          <a:p>
            <a:pPr marL="0" indent="0" algn="just" defTabSz="895350">
              <a:buFont typeface="Arial" pitchFamily="34" charset="0"/>
              <a:buNone/>
            </a:pPr>
            <a:r>
              <a:rPr lang="en-IE" sz="3200" b="1" dirty="0">
                <a:latin typeface="Arial" panose="020B0604020202020204" pitchFamily="34" charset="0"/>
                <a:cs typeface="Arial" panose="020B0604020202020204" pitchFamily="34" charset="0"/>
              </a:rPr>
              <a:t>Q.1.</a:t>
            </a:r>
            <a:r>
              <a:rPr lang="en-IE" sz="3200" dirty="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What are the key factors influencing housing prices in Beijing</a:t>
            </a:r>
            <a:r>
              <a:rPr lang="en-IE" sz="3200" dirty="0">
                <a:latin typeface="Arial" panose="020B0604020202020204" pitchFamily="34" charset="0"/>
                <a:cs typeface="Arial" panose="020B0604020202020204" pitchFamily="34" charset="0"/>
              </a:rPr>
              <a:t>?</a:t>
            </a:r>
          </a:p>
          <a:p>
            <a:pPr marL="0" indent="0" algn="just" defTabSz="895350">
              <a:buFont typeface="Arial" pitchFamily="34" charset="0"/>
              <a:buNone/>
            </a:pPr>
            <a:r>
              <a:rPr lang="en-IE" sz="3200" b="1" dirty="0">
                <a:latin typeface="Arial" panose="020B0604020202020204" pitchFamily="34" charset="0"/>
                <a:cs typeface="Arial" panose="020B0604020202020204" pitchFamily="34" charset="0"/>
              </a:rPr>
              <a:t>Q.2</a:t>
            </a:r>
            <a:r>
              <a:rPr lang="en-IE" sz="3200" dirty="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How effective are different ML models in predicting housing prices</a:t>
            </a:r>
            <a:r>
              <a:rPr lang="en-IE" sz="3200" dirty="0">
                <a:latin typeface="Arial" panose="020B0604020202020204" pitchFamily="34" charset="0"/>
                <a:cs typeface="Arial" panose="020B0604020202020204" pitchFamily="34" charset="0"/>
              </a:rPr>
              <a:t>?</a:t>
            </a:r>
          </a:p>
          <a:p>
            <a:pPr marL="0" indent="0" algn="just" defTabSz="895350">
              <a:buFont typeface="Arial" pitchFamily="34" charset="0"/>
              <a:buNone/>
            </a:pPr>
            <a:r>
              <a:rPr lang="en-IE" sz="3200" b="1" dirty="0">
                <a:latin typeface="Arial" panose="020B0604020202020204" pitchFamily="34" charset="0"/>
                <a:cs typeface="Arial" panose="020B0604020202020204" pitchFamily="34" charset="0"/>
              </a:rPr>
              <a:t>Q.3  </a:t>
            </a:r>
            <a:r>
              <a:rPr lang="en-US" sz="3200" dirty="0">
                <a:latin typeface="Arial" panose="020B0604020202020204" pitchFamily="34" charset="0"/>
                <a:cs typeface="Arial" panose="020B0604020202020204" pitchFamily="34" charset="0"/>
              </a:rPr>
              <a:t>What geographical patterns exist in the Beijing housing market</a:t>
            </a:r>
            <a:r>
              <a:rPr lang="en-IE" sz="3200" dirty="0">
                <a:latin typeface="Arial" panose="020B0604020202020204" pitchFamily="34" charset="0"/>
                <a:cs typeface="Arial" panose="020B0604020202020204" pitchFamily="34" charset="0"/>
              </a:rPr>
              <a:t>?</a:t>
            </a:r>
          </a:p>
        </p:txBody>
      </p:sp>
      <p:sp>
        <p:nvSpPr>
          <p:cNvPr id="42" name="Content Placeholder 2"/>
          <p:cNvSpPr txBox="1">
            <a:spLocks/>
          </p:cNvSpPr>
          <p:nvPr/>
        </p:nvSpPr>
        <p:spPr>
          <a:xfrm>
            <a:off x="33408415" y="16151180"/>
            <a:ext cx="9736942" cy="5408649"/>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Font typeface="Arial" pitchFamily="34" charset="0"/>
              <a:buNone/>
            </a:pPr>
            <a:r>
              <a:rPr lang="en-IE" sz="2200" dirty="0">
                <a:latin typeface="Arial" panose="020B0604020202020204" pitchFamily="34" charset="0"/>
                <a:cs typeface="Arial" panose="020B0604020202020204" pitchFamily="34" charset="0"/>
              </a:rPr>
              <a:t>A summarised answer to the research questions are presented below:</a:t>
            </a:r>
          </a:p>
          <a:p>
            <a:pPr marL="0" indent="0" algn="just" defTabSz="895350">
              <a:buFont typeface="Arial" pitchFamily="34" charset="0"/>
              <a:buNone/>
            </a:pPr>
            <a:endParaRPr lang="en-IE" sz="2200" dirty="0">
              <a:latin typeface="Arial" panose="020B0604020202020204" pitchFamily="34" charset="0"/>
              <a:cs typeface="Arial" panose="020B0604020202020204" pitchFamily="34" charset="0"/>
            </a:endParaRPr>
          </a:p>
          <a:p>
            <a:pPr marL="0" indent="0" defTabSz="895350">
              <a:buFont typeface="Arial" pitchFamily="34" charset="0"/>
              <a:buNone/>
            </a:pPr>
            <a:r>
              <a:rPr lang="en-IE" sz="2200" b="1" dirty="0">
                <a:latin typeface="Arial" panose="020B0604020202020204" pitchFamily="34" charset="0"/>
                <a:cs typeface="Arial" panose="020B0604020202020204" pitchFamily="34" charset="0"/>
              </a:rPr>
              <a:t>Q.1.</a:t>
            </a:r>
            <a:r>
              <a:rPr lang="en-IE" sz="2200"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What are the key factors influencing housing prices in Beijing?</a:t>
            </a:r>
          </a:p>
          <a:p>
            <a:pPr marL="0" indent="0" defTabSz="895350">
              <a:buFont typeface="Arial" pitchFamily="34" charset="0"/>
              <a:buNone/>
            </a:pPr>
            <a:r>
              <a:rPr lang="en-US" sz="2200" dirty="0">
                <a:latin typeface="Arial" panose="020B0604020202020204" pitchFamily="34" charset="0"/>
                <a:cs typeface="Arial" panose="020B0604020202020204" pitchFamily="34" charset="0"/>
              </a:rPr>
              <a:t>The analysis demonstrates that the physical attributes of the property have a considerable influence on prices, with the greatest values being the type of construction "Brick/Wood" and the presence of a lift. In addition, proximity to the metro is a deciding factor in the assessment.</a:t>
            </a:r>
            <a:endParaRPr lang="en-IE" sz="2200" dirty="0">
              <a:latin typeface="Arial" panose="020B0604020202020204" pitchFamily="34" charset="0"/>
              <a:cs typeface="Arial" panose="020B0604020202020204" pitchFamily="34" charset="0"/>
            </a:endParaRPr>
          </a:p>
          <a:p>
            <a:pPr marL="0" indent="0" defTabSz="895350">
              <a:buFont typeface="Arial" pitchFamily="34" charset="0"/>
              <a:buNone/>
            </a:pPr>
            <a:endParaRPr lang="en-IE" sz="2200" i="1" dirty="0">
              <a:latin typeface="Arial" panose="020B0604020202020204" pitchFamily="34" charset="0"/>
              <a:cs typeface="Arial" panose="020B0604020202020204" pitchFamily="34" charset="0"/>
            </a:endParaRPr>
          </a:p>
          <a:p>
            <a:pPr marL="0" indent="0" defTabSz="895350">
              <a:buFont typeface="Arial" pitchFamily="34" charset="0"/>
              <a:buNone/>
            </a:pPr>
            <a:r>
              <a:rPr lang="en-IE" sz="2200" b="1" dirty="0">
                <a:latin typeface="Arial" panose="020B0604020202020204" pitchFamily="34" charset="0"/>
                <a:cs typeface="Arial" panose="020B0604020202020204" pitchFamily="34" charset="0"/>
              </a:rPr>
              <a:t>Q.2. </a:t>
            </a:r>
            <a:r>
              <a:rPr lang="en-IE" sz="2200"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How effective are different ML models in predicting housing prices?</a:t>
            </a:r>
          </a:p>
          <a:p>
            <a:pPr marL="0" indent="0" defTabSz="895350">
              <a:buFont typeface="Arial" pitchFamily="34" charset="0"/>
              <a:buNone/>
            </a:pPr>
            <a:r>
              <a:rPr lang="en-US" sz="2200" dirty="0">
                <a:latin typeface="Arial" panose="020B0604020202020204" pitchFamily="34" charset="0"/>
                <a:cs typeface="Arial" panose="020B0604020202020204" pitchFamily="34" charset="0"/>
              </a:rPr>
              <a:t>With an accuracy of 99.49%, the Random Forest model outperformed both Linear Regression (87.41%) and SVR (80.89%). The model's resilience is most visible in its capacity to manage a wide variety of prices and complex variables.</a:t>
            </a:r>
          </a:p>
          <a:p>
            <a:pPr marL="0" indent="0" defTabSz="895350">
              <a:buFont typeface="Arial" pitchFamily="34" charset="0"/>
              <a:buNone/>
            </a:pPr>
            <a:endParaRPr lang="en-IE" sz="2200" dirty="0">
              <a:latin typeface="Arial" panose="020B0604020202020204" pitchFamily="34" charset="0"/>
              <a:cs typeface="Arial" panose="020B0604020202020204" pitchFamily="34" charset="0"/>
            </a:endParaRPr>
          </a:p>
          <a:p>
            <a:pPr marL="0" indent="0" defTabSz="895350">
              <a:buFont typeface="Arial" pitchFamily="34" charset="0"/>
              <a:buNone/>
            </a:pPr>
            <a:r>
              <a:rPr lang="en-IE" sz="2200" b="1" dirty="0">
                <a:latin typeface="Arial" panose="020B0604020202020204" pitchFamily="34" charset="0"/>
                <a:cs typeface="Arial" panose="020B0604020202020204" pitchFamily="34" charset="0"/>
              </a:rPr>
              <a:t>Q.3 </a:t>
            </a:r>
            <a:r>
              <a:rPr lang="en-IE" sz="2200"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What geographical patterns exist in the Beijing housing market?</a:t>
            </a:r>
          </a:p>
          <a:p>
            <a:pPr marL="0" indent="0" defTabSz="895350">
              <a:buFont typeface="Arial" pitchFamily="34" charset="0"/>
              <a:buNone/>
            </a:pPr>
            <a:r>
              <a:rPr lang="en-US" sz="2200" dirty="0" err="1">
                <a:latin typeface="Arial" panose="020B0604020202020204" pitchFamily="34" charset="0"/>
                <a:cs typeface="Arial" panose="020B0604020202020204" pitchFamily="34" charset="0"/>
              </a:rPr>
              <a:t>ChangPing</a:t>
            </a:r>
            <a:r>
              <a:rPr lang="en-US" sz="2200" dirty="0">
                <a:latin typeface="Arial" panose="020B0604020202020204" pitchFamily="34" charset="0"/>
                <a:cs typeface="Arial" panose="020B0604020202020204" pitchFamily="34" charset="0"/>
              </a:rPr>
              <a:t>, Chaoyang, and </a:t>
            </a:r>
            <a:r>
              <a:rPr lang="en-US" sz="2200" dirty="0" err="1">
                <a:latin typeface="Arial" panose="020B0604020202020204" pitchFamily="34" charset="0"/>
                <a:cs typeface="Arial" panose="020B0604020202020204" pitchFamily="34" charset="0"/>
              </a:rPr>
              <a:t>DongCheng</a:t>
            </a:r>
            <a:r>
              <a:rPr lang="en-US" sz="2200" dirty="0">
                <a:latin typeface="Arial" panose="020B0604020202020204" pitchFamily="34" charset="0"/>
                <a:cs typeface="Arial" panose="020B0604020202020204" pitchFamily="34" charset="0"/>
              </a:rPr>
              <a:t> districts emerge as the most active real estate markets. The spatial study found distinct valuation patterns associated with location and access to urban infrastructure, resulting in a clear market segmentation by district.</a:t>
            </a:r>
          </a:p>
        </p:txBody>
      </p:sp>
      <p:sp>
        <p:nvSpPr>
          <p:cNvPr id="45" name="Text Placeholder 4"/>
          <p:cNvSpPr>
            <a:spLocks noGrp="1"/>
          </p:cNvSpPr>
          <p:nvPr>
            <p:ph type="body" sz="quarter" idx="21"/>
          </p:nvPr>
        </p:nvSpPr>
        <p:spPr>
          <a:xfrm>
            <a:off x="11482077" y="14790608"/>
            <a:ext cx="10048874" cy="846363"/>
          </a:xfrm>
        </p:spPr>
        <p:txBody>
          <a:bodyPr/>
          <a:lstStyle/>
          <a:p>
            <a:r>
              <a:rPr lang="en-US" b="1" i="1" u="sng" dirty="0">
                <a:solidFill>
                  <a:schemeClr val="tx2"/>
                </a:solidFill>
                <a:latin typeface="Arial" panose="020B0604020202020204" pitchFamily="34" charset="0"/>
                <a:cs typeface="Arial" panose="020B0604020202020204" pitchFamily="34" charset="0"/>
              </a:rPr>
              <a:t>Property Features</a:t>
            </a:r>
          </a:p>
        </p:txBody>
      </p:sp>
      <p:sp>
        <p:nvSpPr>
          <p:cNvPr id="34" name="Text Placeholder 4"/>
          <p:cNvSpPr>
            <a:spLocks noGrp="1"/>
          </p:cNvSpPr>
          <p:nvPr>
            <p:ph type="body" sz="quarter" idx="21"/>
          </p:nvPr>
        </p:nvSpPr>
        <p:spPr>
          <a:xfrm>
            <a:off x="11406410" y="6389690"/>
            <a:ext cx="10048874" cy="846363"/>
          </a:xfrm>
        </p:spPr>
        <p:txBody>
          <a:bodyPr/>
          <a:lstStyle/>
          <a:p>
            <a:r>
              <a:rPr lang="en-US" b="1" i="1" u="sng" dirty="0">
                <a:solidFill>
                  <a:schemeClr val="tx2"/>
                </a:solidFill>
                <a:latin typeface="Arial" panose="020B0604020202020204" pitchFamily="34" charset="0"/>
                <a:cs typeface="Arial" panose="020B0604020202020204" pitchFamily="34" charset="0"/>
              </a:rPr>
              <a:t>Price Determinants</a:t>
            </a:r>
          </a:p>
        </p:txBody>
      </p:sp>
      <p:sp>
        <p:nvSpPr>
          <p:cNvPr id="35" name="Text Placeholder 4">
            <a:extLst>
              <a:ext uri="{FF2B5EF4-FFF2-40B4-BE49-F238E27FC236}">
                <a16:creationId xmlns:a16="http://schemas.microsoft.com/office/drawing/2014/main" id="{9000B3FD-55D3-45AB-92CB-10A741BAA0B3}"/>
              </a:ext>
            </a:extLst>
          </p:cNvPr>
          <p:cNvSpPr txBox="1">
            <a:spLocks/>
          </p:cNvSpPr>
          <p:nvPr/>
        </p:nvSpPr>
        <p:spPr>
          <a:xfrm>
            <a:off x="22377400" y="19962849"/>
            <a:ext cx="10048874" cy="304696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just"/>
            <a:r>
              <a:rPr lang="en-US" sz="2400" dirty="0">
                <a:solidFill>
                  <a:schemeClr val="tx1"/>
                </a:solidFill>
                <a:latin typeface="Arial" panose="020B0604020202020204" pitchFamily="34" charset="0"/>
                <a:cs typeface="Arial" panose="020B0604020202020204" pitchFamily="34" charset="0"/>
              </a:rPr>
              <a:t>The Random Forest performs well with R² = 0.9948 and a margin of error of ±20,000 units, indicating great accuracy in the 20,000-140,000 range. Secondary models, Linear Regression (R² = 0.8741) and SVR (R² = 0.8089), perform well for medium-value attributes but fall short at extremes. Residue study validates Random Forest as the most trustworthy technique for the Beijing real estate market, particularly for high-value predictions.</a:t>
            </a:r>
          </a:p>
        </p:txBody>
      </p:sp>
      <p:sp>
        <p:nvSpPr>
          <p:cNvPr id="47" name="Content Placeholder 2">
            <a:extLst>
              <a:ext uri="{FF2B5EF4-FFF2-40B4-BE49-F238E27FC236}">
                <a16:creationId xmlns:a16="http://schemas.microsoft.com/office/drawing/2014/main" id="{C12A8FE5-E10F-498E-9E7D-EC629905A877}"/>
              </a:ext>
            </a:extLst>
          </p:cNvPr>
          <p:cNvSpPr txBox="1">
            <a:spLocks/>
          </p:cNvSpPr>
          <p:nvPr/>
        </p:nvSpPr>
        <p:spPr>
          <a:xfrm>
            <a:off x="33621496" y="25009510"/>
            <a:ext cx="9736942" cy="2621175"/>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None/>
            </a:pPr>
            <a:r>
              <a:rPr lang="en-IE" sz="2000" dirty="0">
                <a:latin typeface="Arial" panose="020B0604020202020204" pitchFamily="34" charset="0"/>
                <a:cs typeface="Arial" panose="020B0604020202020204" pitchFamily="34" charset="0"/>
              </a:rPr>
              <a:t>* Wu, J., </a:t>
            </a:r>
            <a:r>
              <a:rPr lang="en-IE" sz="2000" dirty="0" err="1">
                <a:latin typeface="Arial" panose="020B0604020202020204" pitchFamily="34" charset="0"/>
                <a:cs typeface="Arial" panose="020B0604020202020204" pitchFamily="34" charset="0"/>
              </a:rPr>
              <a:t>Gyourko</a:t>
            </a:r>
            <a:r>
              <a:rPr lang="en-IE" sz="2000" dirty="0">
                <a:latin typeface="Arial" panose="020B0604020202020204" pitchFamily="34" charset="0"/>
                <a:cs typeface="Arial" panose="020B0604020202020204" pitchFamily="34" charset="0"/>
              </a:rPr>
              <a:t>, J., &amp; Deng, Y. (2016). Evaluating conditions in major Chinese housing markets. Regional Science and Urban Economics, 58, 12-25. </a:t>
            </a:r>
          </a:p>
          <a:p>
            <a:pPr marL="0" indent="0" algn="just" defTabSz="895350">
              <a:buNone/>
            </a:pPr>
            <a:endParaRPr lang="en-IE" sz="2000" dirty="0">
              <a:latin typeface="Arial" panose="020B0604020202020204" pitchFamily="34" charset="0"/>
              <a:cs typeface="Arial" panose="020B0604020202020204" pitchFamily="34" charset="0"/>
            </a:endParaRPr>
          </a:p>
          <a:p>
            <a:pPr marL="0" indent="0" algn="just" defTabSz="895350">
              <a:buNone/>
            </a:pPr>
            <a:r>
              <a:rPr lang="en-IE" sz="2000" dirty="0">
                <a:latin typeface="Arial" panose="020B0604020202020204" pitchFamily="34" charset="0"/>
                <a:cs typeface="Arial" panose="020B0604020202020204" pitchFamily="34" charset="0"/>
              </a:rPr>
              <a:t>*Zhang, L., &amp; Yi, Y. (2018). What drives housing markets: Fundamentals or bubbles? The Journal of Real Estate Finance and Economics, 56(3), 369-391. </a:t>
            </a:r>
          </a:p>
          <a:p>
            <a:pPr algn="just" defTabSz="895350"/>
            <a:endParaRPr lang="en-IE" sz="2000" dirty="0">
              <a:latin typeface="Arial" panose="020B0604020202020204" pitchFamily="34" charset="0"/>
              <a:cs typeface="Arial" panose="020B0604020202020204" pitchFamily="34" charset="0"/>
            </a:endParaRPr>
          </a:p>
          <a:p>
            <a:pPr marL="0" indent="0" algn="just" defTabSz="895350">
              <a:buNone/>
            </a:pPr>
            <a:r>
              <a:rPr lang="en-IE" sz="2000" dirty="0">
                <a:latin typeface="Arial" panose="020B0604020202020204" pitchFamily="34" charset="0"/>
                <a:cs typeface="Arial" panose="020B0604020202020204" pitchFamily="34" charset="0"/>
              </a:rPr>
              <a:t>* Housing price of Beijing from 2011 to 2017, fetching from Lianjia.com. Retrieved from: https://www.kaggle.com/datasets/ruiqurm/lianjia </a:t>
            </a:r>
          </a:p>
          <a:p>
            <a:pPr marL="0" indent="0" algn="just" defTabSz="895350">
              <a:buNone/>
            </a:pPr>
            <a:r>
              <a:rPr lang="en-IE" sz="2000" dirty="0" err="1">
                <a:latin typeface="Arial" panose="020B0604020202020204" pitchFamily="34" charset="0"/>
                <a:cs typeface="Arial" panose="020B0604020202020204" pitchFamily="34" charset="0"/>
              </a:rPr>
              <a:t>Géron</a:t>
            </a:r>
            <a:r>
              <a:rPr lang="en-IE" sz="2000" dirty="0">
                <a:latin typeface="Arial" panose="020B0604020202020204" pitchFamily="34" charset="0"/>
                <a:cs typeface="Arial" panose="020B0604020202020204" pitchFamily="34" charset="0"/>
              </a:rPr>
              <a:t>, A. (2022). </a:t>
            </a:r>
          </a:p>
          <a:p>
            <a:pPr marL="0" indent="0" algn="just" defTabSz="895350">
              <a:buNone/>
            </a:pPr>
            <a:endParaRPr lang="en-IE" sz="2000" dirty="0">
              <a:latin typeface="Arial" panose="020B0604020202020204" pitchFamily="34" charset="0"/>
              <a:cs typeface="Arial" panose="020B0604020202020204" pitchFamily="34" charset="0"/>
            </a:endParaRPr>
          </a:p>
          <a:p>
            <a:pPr marL="0" indent="0" algn="just" defTabSz="895350">
              <a:buNone/>
            </a:pPr>
            <a:r>
              <a:rPr lang="en-IE" sz="2000" dirty="0">
                <a:latin typeface="Arial" panose="020B0604020202020204" pitchFamily="34" charset="0"/>
                <a:cs typeface="Arial" panose="020B0604020202020204" pitchFamily="34" charset="0"/>
              </a:rPr>
              <a:t>*Hands-On Machine Learning with Scikit-Learn, </a:t>
            </a:r>
            <a:r>
              <a:rPr lang="en-IE" sz="2000" dirty="0" err="1">
                <a:latin typeface="Arial" panose="020B0604020202020204" pitchFamily="34" charset="0"/>
                <a:cs typeface="Arial" panose="020B0604020202020204" pitchFamily="34" charset="0"/>
              </a:rPr>
              <a:t>Keras</a:t>
            </a:r>
            <a:r>
              <a:rPr lang="en-IE" sz="2000" dirty="0">
                <a:latin typeface="Arial" panose="020B0604020202020204" pitchFamily="34" charset="0"/>
                <a:cs typeface="Arial" panose="020B0604020202020204" pitchFamily="34" charset="0"/>
              </a:rPr>
              <a:t>, and TensorFlow: Concepts, Tools, and Techniques to Build Intelligent Systems (3rd ed.). O'Reilly Media.</a:t>
            </a:r>
          </a:p>
          <a:p>
            <a:pPr algn="just" defTabSz="895350"/>
            <a:endParaRPr lang="en-IE" sz="2000" dirty="0">
              <a:latin typeface="Arial" panose="020B0604020202020204" pitchFamily="34" charset="0"/>
              <a:cs typeface="Arial" panose="020B0604020202020204" pitchFamily="34" charset="0"/>
            </a:endParaRPr>
          </a:p>
          <a:p>
            <a:pPr marL="0" indent="0" algn="just" defTabSz="895350">
              <a:buNone/>
            </a:pPr>
            <a:r>
              <a:rPr lang="en-IE" sz="2000" dirty="0">
                <a:latin typeface="Arial" panose="020B0604020202020204" pitchFamily="34" charset="0"/>
                <a:cs typeface="Arial" panose="020B0604020202020204" pitchFamily="34" charset="0"/>
              </a:rPr>
              <a:t>*James, G., Witten, D., Hastie, T., &amp; </a:t>
            </a:r>
            <a:r>
              <a:rPr lang="en-IE" sz="2000" dirty="0" err="1">
                <a:latin typeface="Arial" panose="020B0604020202020204" pitchFamily="34" charset="0"/>
                <a:cs typeface="Arial" panose="020B0604020202020204" pitchFamily="34" charset="0"/>
              </a:rPr>
              <a:t>Tibshirani</a:t>
            </a:r>
            <a:r>
              <a:rPr lang="en-IE" sz="2000" dirty="0">
                <a:latin typeface="Arial" panose="020B0604020202020204" pitchFamily="34" charset="0"/>
                <a:cs typeface="Arial" panose="020B0604020202020204" pitchFamily="34" charset="0"/>
              </a:rPr>
              <a:t>, R. (2021). An Introduction to Statistical Learning: With Applications in R (2nd ed.). Springer. </a:t>
            </a:r>
          </a:p>
          <a:p>
            <a:pPr algn="just" defTabSz="895350"/>
            <a:endParaRPr lang="en-IE" sz="2000" dirty="0">
              <a:latin typeface="Arial" panose="020B0604020202020204" pitchFamily="34" charset="0"/>
              <a:cs typeface="Arial" panose="020B0604020202020204" pitchFamily="34" charset="0"/>
            </a:endParaRPr>
          </a:p>
          <a:p>
            <a:pPr marL="0" indent="0" algn="just" defTabSz="895350">
              <a:buNone/>
            </a:pPr>
            <a:r>
              <a:rPr lang="en-IE" sz="2000" dirty="0">
                <a:latin typeface="Arial" panose="020B0604020202020204" pitchFamily="34" charset="0"/>
                <a:cs typeface="Arial" panose="020B0604020202020204" pitchFamily="34" charset="0"/>
              </a:rPr>
              <a:t>* Fang, H., Gu, Q., Xiong, W., &amp; Zhou, L. A. (2016). Demystifying the Chinese housing boom. NBER Macroeconomics Annual, 30(1), 105-166.</a:t>
            </a:r>
          </a:p>
          <a:p>
            <a:pPr marL="0" indent="0" algn="just" defTabSz="895350">
              <a:buNone/>
            </a:pPr>
            <a:endParaRPr lang="en-IE" sz="900" dirty="0">
              <a:latin typeface="Arial" panose="020B0604020202020204" pitchFamily="34" charset="0"/>
              <a:cs typeface="Arial" panose="020B0604020202020204" pitchFamily="34" charset="0"/>
            </a:endParaRPr>
          </a:p>
          <a:p>
            <a:pPr marL="0" indent="0" algn="just" defTabSz="895350">
              <a:buNone/>
            </a:pPr>
            <a:endParaRPr lang="en-IE" sz="900" dirty="0">
              <a:latin typeface="Arial" panose="020B0604020202020204" pitchFamily="34" charset="0"/>
              <a:cs typeface="Arial" panose="020B0604020202020204" pitchFamily="34" charset="0"/>
            </a:endParaRPr>
          </a:p>
        </p:txBody>
      </p:sp>
      <p:sp>
        <p:nvSpPr>
          <p:cNvPr id="10" name="Text Placeholder 9">
            <a:extLst>
              <a:ext uri="{FF2B5EF4-FFF2-40B4-BE49-F238E27FC236}">
                <a16:creationId xmlns:a16="http://schemas.microsoft.com/office/drawing/2014/main" id="{11DF7F3D-9A64-6245-4613-92D321D35E03}"/>
              </a:ext>
            </a:extLst>
          </p:cNvPr>
          <p:cNvSpPr>
            <a:spLocks noGrp="1"/>
          </p:cNvSpPr>
          <p:nvPr>
            <p:ph type="body" sz="quarter" idx="150"/>
          </p:nvPr>
        </p:nvSpPr>
        <p:spPr/>
        <p:txBody>
          <a:bodyPr/>
          <a:lstStyle/>
          <a:p>
            <a:r>
              <a:rPr lang="en-GB" dirty="0"/>
              <a:t>Derly </a:t>
            </a:r>
            <a:r>
              <a:rPr lang="en-GB" dirty="0" err="1"/>
              <a:t>Milded</a:t>
            </a:r>
            <a:r>
              <a:rPr lang="en-GB" dirty="0"/>
              <a:t> Montealegre Gonzalez | CCT College Dublin, November 2024</a:t>
            </a:r>
            <a:endParaRPr lang="en-US" dirty="0"/>
          </a:p>
        </p:txBody>
      </p:sp>
      <p:pic>
        <p:nvPicPr>
          <p:cNvPr id="21" name="Picture 20">
            <a:extLst>
              <a:ext uri="{FF2B5EF4-FFF2-40B4-BE49-F238E27FC236}">
                <a16:creationId xmlns:a16="http://schemas.microsoft.com/office/drawing/2014/main" id="{4CE460BB-BE21-757C-E1E3-0D7F6865FFFA}"/>
              </a:ext>
            </a:extLst>
          </p:cNvPr>
          <p:cNvPicPr>
            <a:picLocks noChangeAspect="1"/>
          </p:cNvPicPr>
          <p:nvPr/>
        </p:nvPicPr>
        <p:blipFill>
          <a:blip r:embed="rId3"/>
          <a:stretch>
            <a:fillRect/>
          </a:stretch>
        </p:blipFill>
        <p:spPr>
          <a:xfrm>
            <a:off x="1081990" y="24517317"/>
            <a:ext cx="8919260" cy="6976220"/>
          </a:xfrm>
          <a:prstGeom prst="rect">
            <a:avLst/>
          </a:prstGeom>
        </p:spPr>
      </p:pic>
      <p:sp>
        <p:nvSpPr>
          <p:cNvPr id="51" name="Text Placeholder 5">
            <a:extLst>
              <a:ext uri="{FF2B5EF4-FFF2-40B4-BE49-F238E27FC236}">
                <a16:creationId xmlns:a16="http://schemas.microsoft.com/office/drawing/2014/main" id="{A2634EDD-A987-CBA4-E144-6915C34D1220}"/>
              </a:ext>
            </a:extLst>
          </p:cNvPr>
          <p:cNvSpPr>
            <a:spLocks noGrp="1"/>
          </p:cNvSpPr>
          <p:nvPr>
            <p:ph type="body" sz="quarter" idx="24"/>
          </p:nvPr>
        </p:nvSpPr>
        <p:spPr>
          <a:xfrm>
            <a:off x="22377400" y="5548313"/>
            <a:ext cx="10058400" cy="754062"/>
          </a:xfrm>
        </p:spPr>
        <p:txBody>
          <a:bodyPr/>
          <a:lstStyle/>
          <a:p>
            <a:r>
              <a:rPr lang="en-GB" dirty="0">
                <a:solidFill>
                  <a:schemeClr val="tx2"/>
                </a:solidFill>
                <a:latin typeface="Arial" panose="020B0604020202020204" pitchFamily="34" charset="0"/>
                <a:cs typeface="Arial" panose="020B0604020202020204" pitchFamily="34" charset="0"/>
              </a:rPr>
              <a:t>M</a:t>
            </a:r>
            <a:r>
              <a:rPr lang="en-US" dirty="0">
                <a:solidFill>
                  <a:schemeClr val="tx2"/>
                </a:solidFill>
                <a:latin typeface="Arial" panose="020B0604020202020204" pitchFamily="34" charset="0"/>
                <a:cs typeface="Arial" panose="020B0604020202020204" pitchFamily="34" charset="0"/>
              </a:rPr>
              <a:t>ODEL EVALUATION</a:t>
            </a:r>
          </a:p>
        </p:txBody>
      </p:sp>
      <p:sp>
        <p:nvSpPr>
          <p:cNvPr id="54" name="Text Placeholder 4">
            <a:extLst>
              <a:ext uri="{FF2B5EF4-FFF2-40B4-BE49-F238E27FC236}">
                <a16:creationId xmlns:a16="http://schemas.microsoft.com/office/drawing/2014/main" id="{0C02BE1F-632D-678C-CCAF-A4C2741E8BB9}"/>
              </a:ext>
            </a:extLst>
          </p:cNvPr>
          <p:cNvSpPr txBox="1">
            <a:spLocks/>
          </p:cNvSpPr>
          <p:nvPr/>
        </p:nvSpPr>
        <p:spPr>
          <a:xfrm>
            <a:off x="22360251" y="14734909"/>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b="1" i="1" u="sng" dirty="0">
                <a:solidFill>
                  <a:schemeClr val="tx2"/>
                </a:solidFill>
                <a:latin typeface="Arial" panose="020B0604020202020204" pitchFamily="34" charset="0"/>
                <a:cs typeface="Arial" panose="020B0604020202020204" pitchFamily="34" charset="0"/>
              </a:rPr>
              <a:t>Performance Metrics</a:t>
            </a:r>
          </a:p>
        </p:txBody>
      </p:sp>
      <p:sp>
        <p:nvSpPr>
          <p:cNvPr id="59" name="Text Placeholder 4">
            <a:extLst>
              <a:ext uri="{FF2B5EF4-FFF2-40B4-BE49-F238E27FC236}">
                <a16:creationId xmlns:a16="http://schemas.microsoft.com/office/drawing/2014/main" id="{757C69B8-5A67-C46A-DFD8-9321551C25F4}"/>
              </a:ext>
            </a:extLst>
          </p:cNvPr>
          <p:cNvSpPr txBox="1">
            <a:spLocks/>
          </p:cNvSpPr>
          <p:nvPr/>
        </p:nvSpPr>
        <p:spPr>
          <a:xfrm>
            <a:off x="22289462" y="27234880"/>
            <a:ext cx="10048874" cy="5152157"/>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000" dirty="0">
                <a:solidFill>
                  <a:schemeClr val="tx1"/>
                </a:solidFill>
                <a:latin typeface="Arial" panose="020B0604020202020204" pitchFamily="34" charset="0"/>
                <a:cs typeface="Arial" panose="020B0604020202020204" pitchFamily="34" charset="0"/>
              </a:rPr>
              <a:t>The performance chart provides an interesting comparison of our three prediction models. Two metrics are used to evaluate each model: R², which measures accuracy, and RMSE, which measures error.</a:t>
            </a:r>
          </a:p>
          <a:p>
            <a:endParaRPr lang="en-US" sz="2000" dirty="0">
              <a:solidFill>
                <a:schemeClr val="tx1"/>
              </a:solidFill>
              <a:latin typeface="Arial" panose="020B0604020202020204" pitchFamily="34" charset="0"/>
              <a:cs typeface="Arial" panose="020B0604020202020204" pitchFamily="34" charset="0"/>
            </a:endParaRPr>
          </a:p>
          <a:p>
            <a:r>
              <a:rPr lang="en-US" sz="2000" dirty="0">
                <a:solidFill>
                  <a:schemeClr val="tx1"/>
                </a:solidFill>
                <a:latin typeface="Arial" panose="020B0604020202020204" pitchFamily="34" charset="0"/>
                <a:cs typeface="Arial" panose="020B0604020202020204" pitchFamily="34" charset="0"/>
              </a:rPr>
              <a:t>Random Forest stands out as the most effective model, with the greatest blue bar and the lowest green bar, indicating that it delivers very accurate predictions with minimum errors. Linear Regression has a great performance, with good accuracy and moderate errors, making it a dependable option.</a:t>
            </a:r>
          </a:p>
          <a:p>
            <a:endParaRPr lang="en-US" sz="2000" dirty="0">
              <a:solidFill>
                <a:schemeClr val="tx1"/>
              </a:solidFill>
              <a:latin typeface="Arial" panose="020B0604020202020204" pitchFamily="34" charset="0"/>
              <a:cs typeface="Arial" panose="020B0604020202020204" pitchFamily="34" charset="0"/>
            </a:endParaRPr>
          </a:p>
          <a:p>
            <a:r>
              <a:rPr lang="en-US" sz="2000" dirty="0">
                <a:solidFill>
                  <a:schemeClr val="tx1"/>
                </a:solidFill>
                <a:latin typeface="Arial" panose="020B0604020202020204" pitchFamily="34" charset="0"/>
                <a:cs typeface="Arial" panose="020B0604020202020204" pitchFamily="34" charset="0"/>
              </a:rPr>
              <a:t>Finally, the SVR model has the lowest performance. Although it achieves an adequate level of accuracy (blue bar), the large green bar suggests that its forecasts contain much more errors. This shows that, among the three approaches, SVR is the least recommended for this particular prediction instance.</a:t>
            </a:r>
          </a:p>
          <a:p>
            <a:endParaRPr lang="en-US" sz="2400" dirty="0">
              <a:solidFill>
                <a:schemeClr val="tx1"/>
              </a:solidFill>
              <a:latin typeface="Arial" panose="020B0604020202020204" pitchFamily="34" charset="0"/>
              <a:cs typeface="Arial" panose="020B0604020202020204" pitchFamily="34" charset="0"/>
            </a:endParaRPr>
          </a:p>
        </p:txBody>
      </p:sp>
      <p:sp>
        <p:nvSpPr>
          <p:cNvPr id="62" name="Text Placeholder 5">
            <a:extLst>
              <a:ext uri="{FF2B5EF4-FFF2-40B4-BE49-F238E27FC236}">
                <a16:creationId xmlns:a16="http://schemas.microsoft.com/office/drawing/2014/main" id="{97BF0756-8738-4F48-BCA0-1FA50971CE27}"/>
              </a:ext>
            </a:extLst>
          </p:cNvPr>
          <p:cNvSpPr txBox="1">
            <a:spLocks/>
          </p:cNvSpPr>
          <p:nvPr/>
        </p:nvSpPr>
        <p:spPr>
          <a:xfrm>
            <a:off x="33460767" y="5576688"/>
            <a:ext cx="10058400" cy="754062"/>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GB" dirty="0">
                <a:solidFill>
                  <a:schemeClr val="tx2"/>
                </a:solidFill>
                <a:latin typeface="Arial" panose="020B0604020202020204" pitchFamily="34" charset="0"/>
                <a:cs typeface="Arial" panose="020B0604020202020204" pitchFamily="34" charset="0"/>
              </a:rPr>
              <a:t>DISTRICT ANALYSIS</a:t>
            </a:r>
            <a:endParaRPr lang="en-US" dirty="0">
              <a:solidFill>
                <a:schemeClr val="tx2"/>
              </a:solidFill>
              <a:latin typeface="Arial" panose="020B0604020202020204" pitchFamily="34" charset="0"/>
              <a:cs typeface="Arial" panose="020B0604020202020204" pitchFamily="34" charset="0"/>
            </a:endParaRPr>
          </a:p>
        </p:txBody>
      </p:sp>
      <p:pic>
        <p:nvPicPr>
          <p:cNvPr id="4096" name="Picture 4095">
            <a:extLst>
              <a:ext uri="{FF2B5EF4-FFF2-40B4-BE49-F238E27FC236}">
                <a16:creationId xmlns:a16="http://schemas.microsoft.com/office/drawing/2014/main" id="{FBF65665-A583-7AE8-79C2-ED7A074BD75A}"/>
              </a:ext>
            </a:extLst>
          </p:cNvPr>
          <p:cNvPicPr>
            <a:picLocks noChangeAspect="1"/>
          </p:cNvPicPr>
          <p:nvPr/>
        </p:nvPicPr>
        <p:blipFill>
          <a:blip r:embed="rId4"/>
          <a:stretch>
            <a:fillRect/>
          </a:stretch>
        </p:blipFill>
        <p:spPr>
          <a:xfrm>
            <a:off x="24447310" y="9560069"/>
            <a:ext cx="5883475" cy="5030799"/>
          </a:xfrm>
          <a:prstGeom prst="rect">
            <a:avLst/>
          </a:prstGeom>
        </p:spPr>
      </p:pic>
      <p:pic>
        <p:nvPicPr>
          <p:cNvPr id="4097" name="Picture 4096" descr="A screenshot of a graph&#10;&#10;Description automatically generated">
            <a:extLst>
              <a:ext uri="{FF2B5EF4-FFF2-40B4-BE49-F238E27FC236}">
                <a16:creationId xmlns:a16="http://schemas.microsoft.com/office/drawing/2014/main" id="{48E43DC7-FB02-0397-1F70-D878CC59F2E8}"/>
              </a:ext>
            </a:extLst>
          </p:cNvPr>
          <p:cNvPicPr>
            <a:picLocks noChangeAspect="1"/>
          </p:cNvPicPr>
          <p:nvPr/>
        </p:nvPicPr>
        <p:blipFill>
          <a:blip r:embed="rId5"/>
          <a:stretch>
            <a:fillRect/>
          </a:stretch>
        </p:blipFill>
        <p:spPr>
          <a:xfrm>
            <a:off x="13418852" y="7187436"/>
            <a:ext cx="5731510" cy="5093970"/>
          </a:xfrm>
          <a:prstGeom prst="rect">
            <a:avLst/>
          </a:prstGeom>
        </p:spPr>
      </p:pic>
      <p:sp>
        <p:nvSpPr>
          <p:cNvPr id="4101" name="Text Placeholder 4">
            <a:extLst>
              <a:ext uri="{FF2B5EF4-FFF2-40B4-BE49-F238E27FC236}">
                <a16:creationId xmlns:a16="http://schemas.microsoft.com/office/drawing/2014/main" id="{75070CA7-1EA5-7698-767B-C51E77EDE3BE}"/>
              </a:ext>
            </a:extLst>
          </p:cNvPr>
          <p:cNvSpPr txBox="1">
            <a:spLocks/>
          </p:cNvSpPr>
          <p:nvPr/>
        </p:nvSpPr>
        <p:spPr>
          <a:xfrm>
            <a:off x="11432203" y="12287621"/>
            <a:ext cx="10048874" cy="2677634"/>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just"/>
            <a:r>
              <a:rPr lang="en-US" sz="2400" dirty="0">
                <a:solidFill>
                  <a:schemeClr val="tx1"/>
                </a:solidFill>
                <a:latin typeface="Arial" panose="020B0604020202020204" pitchFamily="34" charset="0"/>
                <a:cs typeface="Arial" panose="020B0604020202020204" pitchFamily="34" charset="0"/>
              </a:rPr>
              <a:t>The correlation graph between numerical variables shows that the variables “living room”, “lounge”, “elevator” and “building structure”, among others, are represented by red dots and red derivatives that are close to the central red line. This suggests that these variables have a moderate correlation with each other and the central tendency line, indicating a consistent and significant relationship between them.</a:t>
            </a:r>
          </a:p>
        </p:txBody>
      </p:sp>
      <p:pic>
        <p:nvPicPr>
          <p:cNvPr id="4102" name="Picture 4101" descr="A diagram of different colored squares&#10;&#10;Description automatically generated">
            <a:extLst>
              <a:ext uri="{FF2B5EF4-FFF2-40B4-BE49-F238E27FC236}">
                <a16:creationId xmlns:a16="http://schemas.microsoft.com/office/drawing/2014/main" id="{A160D37E-3DB6-FD7A-6C90-9278C04D4674}"/>
              </a:ext>
            </a:extLst>
          </p:cNvPr>
          <p:cNvPicPr>
            <a:picLocks noChangeAspect="1"/>
          </p:cNvPicPr>
          <p:nvPr/>
        </p:nvPicPr>
        <p:blipFill>
          <a:blip r:embed="rId6"/>
          <a:stretch>
            <a:fillRect/>
          </a:stretch>
        </p:blipFill>
        <p:spPr>
          <a:xfrm>
            <a:off x="13497833" y="15658408"/>
            <a:ext cx="5684520" cy="3436620"/>
          </a:xfrm>
          <a:prstGeom prst="rect">
            <a:avLst/>
          </a:prstGeom>
        </p:spPr>
      </p:pic>
      <p:pic>
        <p:nvPicPr>
          <p:cNvPr id="4103" name="Picture 4102" descr="A diagram of different colored boxes&#10;&#10;Description automatically generated">
            <a:extLst>
              <a:ext uri="{FF2B5EF4-FFF2-40B4-BE49-F238E27FC236}">
                <a16:creationId xmlns:a16="http://schemas.microsoft.com/office/drawing/2014/main" id="{C2B123C7-685D-FF09-59C4-5823196F7600}"/>
              </a:ext>
            </a:extLst>
          </p:cNvPr>
          <p:cNvPicPr>
            <a:picLocks noChangeAspect="1"/>
          </p:cNvPicPr>
          <p:nvPr/>
        </p:nvPicPr>
        <p:blipFill>
          <a:blip r:embed="rId7"/>
          <a:stretch>
            <a:fillRect/>
          </a:stretch>
        </p:blipFill>
        <p:spPr>
          <a:xfrm>
            <a:off x="13483293" y="19262632"/>
            <a:ext cx="5692140" cy="3413760"/>
          </a:xfrm>
          <a:prstGeom prst="rect">
            <a:avLst/>
          </a:prstGeom>
        </p:spPr>
      </p:pic>
      <p:pic>
        <p:nvPicPr>
          <p:cNvPr id="4105" name="Picture 4104" descr="A diagram of a chart showing the same elevator&#10;&#10;Description automatically generated with medium confidence">
            <a:extLst>
              <a:ext uri="{FF2B5EF4-FFF2-40B4-BE49-F238E27FC236}">
                <a16:creationId xmlns:a16="http://schemas.microsoft.com/office/drawing/2014/main" id="{C866566E-2B9B-8374-89B2-12E27843A8F6}"/>
              </a:ext>
            </a:extLst>
          </p:cNvPr>
          <p:cNvPicPr>
            <a:picLocks noChangeAspect="1"/>
          </p:cNvPicPr>
          <p:nvPr/>
        </p:nvPicPr>
        <p:blipFill>
          <a:blip r:embed="rId8"/>
          <a:stretch>
            <a:fillRect/>
          </a:stretch>
        </p:blipFill>
        <p:spPr>
          <a:xfrm>
            <a:off x="13415750" y="22843996"/>
            <a:ext cx="5654040" cy="3406140"/>
          </a:xfrm>
          <a:prstGeom prst="rect">
            <a:avLst/>
          </a:prstGeom>
        </p:spPr>
      </p:pic>
      <p:sp>
        <p:nvSpPr>
          <p:cNvPr id="4106" name="Text Placeholder 4">
            <a:extLst>
              <a:ext uri="{FF2B5EF4-FFF2-40B4-BE49-F238E27FC236}">
                <a16:creationId xmlns:a16="http://schemas.microsoft.com/office/drawing/2014/main" id="{08DB02A8-6409-5690-50A0-2CB77FE87E56}"/>
              </a:ext>
            </a:extLst>
          </p:cNvPr>
          <p:cNvSpPr txBox="1">
            <a:spLocks/>
          </p:cNvSpPr>
          <p:nvPr/>
        </p:nvSpPr>
        <p:spPr>
          <a:xfrm>
            <a:off x="11492742" y="26634378"/>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b="1" i="1" u="sng" dirty="0">
                <a:solidFill>
                  <a:schemeClr val="tx2"/>
                </a:solidFill>
                <a:latin typeface="Arial" panose="020B0604020202020204" pitchFamily="34" charset="0"/>
                <a:cs typeface="Arial" panose="020B0604020202020204" pitchFamily="34" charset="0"/>
              </a:rPr>
              <a:t>Location Impact</a:t>
            </a:r>
          </a:p>
        </p:txBody>
      </p:sp>
      <p:pic>
        <p:nvPicPr>
          <p:cNvPr id="4107" name="Picture 4106" descr="A diagram of a subway system&#10;&#10;Description automatically generated with medium confidence">
            <a:extLst>
              <a:ext uri="{FF2B5EF4-FFF2-40B4-BE49-F238E27FC236}">
                <a16:creationId xmlns:a16="http://schemas.microsoft.com/office/drawing/2014/main" id="{AE54DEFC-3915-5E08-D4AC-8C0CE178C875}"/>
              </a:ext>
            </a:extLst>
          </p:cNvPr>
          <p:cNvPicPr>
            <a:picLocks noChangeAspect="1"/>
          </p:cNvPicPr>
          <p:nvPr/>
        </p:nvPicPr>
        <p:blipFill>
          <a:blip r:embed="rId9"/>
          <a:stretch>
            <a:fillRect/>
          </a:stretch>
        </p:blipFill>
        <p:spPr>
          <a:xfrm>
            <a:off x="13415750" y="27480741"/>
            <a:ext cx="5654040" cy="2991895"/>
          </a:xfrm>
          <a:prstGeom prst="rect">
            <a:avLst/>
          </a:prstGeom>
        </p:spPr>
      </p:pic>
      <p:pic>
        <p:nvPicPr>
          <p:cNvPr id="4112" name="Picture 4111">
            <a:extLst>
              <a:ext uri="{FF2B5EF4-FFF2-40B4-BE49-F238E27FC236}">
                <a16:creationId xmlns:a16="http://schemas.microsoft.com/office/drawing/2014/main" id="{689F35E0-E4E4-AB6F-13D4-3EE915D08303}"/>
              </a:ext>
            </a:extLst>
          </p:cNvPr>
          <p:cNvPicPr>
            <a:picLocks noChangeAspect="1"/>
          </p:cNvPicPr>
          <p:nvPr/>
        </p:nvPicPr>
        <p:blipFill>
          <a:blip r:embed="rId10"/>
          <a:stretch>
            <a:fillRect/>
          </a:stretch>
        </p:blipFill>
        <p:spPr>
          <a:xfrm>
            <a:off x="24603928" y="15678069"/>
            <a:ext cx="5731510" cy="1878330"/>
          </a:xfrm>
          <a:prstGeom prst="rect">
            <a:avLst/>
          </a:prstGeom>
        </p:spPr>
      </p:pic>
      <p:pic>
        <p:nvPicPr>
          <p:cNvPr id="4113" name="Picture 4112" descr="A blue dotted line with a red line&#10;&#10;Description automatically generated">
            <a:extLst>
              <a:ext uri="{FF2B5EF4-FFF2-40B4-BE49-F238E27FC236}">
                <a16:creationId xmlns:a16="http://schemas.microsoft.com/office/drawing/2014/main" id="{0A694B62-B778-F788-907F-41024173CDD0}"/>
              </a:ext>
            </a:extLst>
          </p:cNvPr>
          <p:cNvPicPr>
            <a:picLocks noChangeAspect="1"/>
          </p:cNvPicPr>
          <p:nvPr/>
        </p:nvPicPr>
        <p:blipFill>
          <a:blip r:embed="rId11"/>
          <a:stretch>
            <a:fillRect/>
          </a:stretch>
        </p:blipFill>
        <p:spPr>
          <a:xfrm>
            <a:off x="24603928" y="17917610"/>
            <a:ext cx="5731510" cy="1875790"/>
          </a:xfrm>
          <a:prstGeom prst="rect">
            <a:avLst/>
          </a:prstGeom>
        </p:spPr>
      </p:pic>
      <p:pic>
        <p:nvPicPr>
          <p:cNvPr id="4115" name="Picture 4114" descr="A graph with different colored squares&#10;&#10;Description automatically generated">
            <a:extLst>
              <a:ext uri="{FF2B5EF4-FFF2-40B4-BE49-F238E27FC236}">
                <a16:creationId xmlns:a16="http://schemas.microsoft.com/office/drawing/2014/main" id="{0C28AF15-5F0A-035C-38B0-D2D375750566}"/>
              </a:ext>
            </a:extLst>
          </p:cNvPr>
          <p:cNvPicPr>
            <a:picLocks noChangeAspect="1"/>
          </p:cNvPicPr>
          <p:nvPr/>
        </p:nvPicPr>
        <p:blipFill>
          <a:blip r:embed="rId12"/>
          <a:stretch>
            <a:fillRect/>
          </a:stretch>
        </p:blipFill>
        <p:spPr>
          <a:xfrm>
            <a:off x="24603928" y="24020220"/>
            <a:ext cx="5731510" cy="3046966"/>
          </a:xfrm>
          <a:prstGeom prst="rect">
            <a:avLst/>
          </a:prstGeom>
        </p:spPr>
      </p:pic>
      <p:pic>
        <p:nvPicPr>
          <p:cNvPr id="4116" name="Picture 4115" descr="A data visualization of a number of cities&#10;&#10;Description automatically generated with medium confidence">
            <a:extLst>
              <a:ext uri="{FF2B5EF4-FFF2-40B4-BE49-F238E27FC236}">
                <a16:creationId xmlns:a16="http://schemas.microsoft.com/office/drawing/2014/main" id="{8DF977F2-E410-9769-3CE4-190985D5514C}"/>
              </a:ext>
            </a:extLst>
          </p:cNvPr>
          <p:cNvPicPr>
            <a:picLocks noChangeAspect="1"/>
          </p:cNvPicPr>
          <p:nvPr/>
        </p:nvPicPr>
        <p:blipFill>
          <a:blip r:embed="rId13"/>
          <a:stretch>
            <a:fillRect/>
          </a:stretch>
        </p:blipFill>
        <p:spPr>
          <a:xfrm>
            <a:off x="35430677" y="9751630"/>
            <a:ext cx="5970797" cy="4790036"/>
          </a:xfrm>
          <a:prstGeom prst="rect">
            <a:avLst/>
          </a:prstGeom>
        </p:spPr>
      </p:pic>
    </p:spTree>
    <p:extLst>
      <p:ext uri="{BB962C8B-B14F-4D97-AF65-F5344CB8AC3E}">
        <p14:creationId xmlns:p14="http://schemas.microsoft.com/office/powerpoint/2010/main" val="3160527046"/>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0</TotalTime>
  <Words>1049</Words>
  <Application>Microsoft Office PowerPoint</Application>
  <PresentationFormat>Custom</PresentationFormat>
  <Paragraphs>56</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Derly Montealegre</cp:lastModifiedBy>
  <cp:revision>123</cp:revision>
  <dcterms:created xsi:type="dcterms:W3CDTF">2012-02-03T19:11:35Z</dcterms:created>
  <dcterms:modified xsi:type="dcterms:W3CDTF">2024-11-09T03:49:30Z</dcterms:modified>
</cp:coreProperties>
</file>