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402" r:id="rId2"/>
    <p:sldId id="409" r:id="rId3"/>
    <p:sldId id="416" r:id="rId4"/>
    <p:sldId id="410" r:id="rId5"/>
    <p:sldId id="469" r:id="rId6"/>
    <p:sldId id="450" r:id="rId7"/>
    <p:sldId id="451" r:id="rId8"/>
    <p:sldId id="453" r:id="rId9"/>
    <p:sldId id="452" r:id="rId10"/>
    <p:sldId id="411" r:id="rId11"/>
    <p:sldId id="412" r:id="rId12"/>
    <p:sldId id="417" r:id="rId13"/>
    <p:sldId id="413" r:id="rId14"/>
    <p:sldId id="414" r:id="rId15"/>
    <p:sldId id="418" r:id="rId16"/>
    <p:sldId id="422" r:id="rId17"/>
    <p:sldId id="423" r:id="rId18"/>
    <p:sldId id="426" r:id="rId19"/>
    <p:sldId id="427" r:id="rId20"/>
    <p:sldId id="424" r:id="rId21"/>
    <p:sldId id="425" r:id="rId22"/>
    <p:sldId id="420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15" r:id="rId31"/>
    <p:sldId id="428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buChar char="•"/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buChar char="•"/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buChar char="•"/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buChar char="•"/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buChar char="•"/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2" autoAdjust="0"/>
    <p:restoredTop sz="99825" autoAdjust="0"/>
  </p:normalViewPr>
  <p:slideViewPr>
    <p:cSldViewPr>
      <p:cViewPr>
        <p:scale>
          <a:sx n="100" d="100"/>
          <a:sy n="100" d="100"/>
        </p:scale>
        <p:origin x="-98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59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成都理工大学 马英杰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C144E-F918-420B-A9EB-E67CDF02A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1516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成都理工大学 马英杰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FC783-C012-4B9D-9277-133DE9447E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8561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0"/>
            <a:ext cx="2124075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0"/>
            <a:ext cx="6221412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成都理工大学 马英杰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7F4CD-4439-431B-A03B-470C35C62D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93303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0"/>
            <a:ext cx="8497887" cy="1125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96975"/>
            <a:ext cx="3924300" cy="482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成都理工大学 马英杰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45934-7F76-41CE-9809-FD5ECFA07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0781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成都理工大学 马英杰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D9C01-C51A-4705-B045-4DA888FEAA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2611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成都理工大学 马英杰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6D2AA-808A-424C-A46A-2E505B6695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7995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成都理工大学 马英杰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6A7F9-5DAC-46CC-B9BC-AABD193EA2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312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成都理工大学 马英杰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B095A-5AFF-4717-88A3-52BFF4D469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3899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成都理工大学 马英杰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491E9-E855-4818-8CF5-298459BC7D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610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成都理工大学 马英杰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A0489-CD83-4015-BE30-F86470FD4C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1441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成都理工大学 马英杰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E6548-7E99-40EA-992B-EF735667AE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5137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成都理工大学 马英杰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39D2B-DC23-4CD1-9C5A-9BAFB40922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5915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0"/>
            <a:ext cx="8497887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96975"/>
            <a:ext cx="8001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539750" y="1125538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成都理工大学 马英杰</a:t>
            </a:r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37496DC-9E61-42A0-9597-48A4659969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 b="1">
          <a:solidFill>
            <a:schemeClr val="tx1"/>
          </a:solidFill>
          <a:latin typeface="+mn-lt"/>
          <a:ea typeface="楷体_GB2312" pitchFamily="49" charset="-122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2.wmf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17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22.wmf"/><Relationship Id="rId3" Type="http://schemas.openxmlformats.org/officeDocument/2006/relationships/image" Target="../media/image17.pn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17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24.wmf"/><Relationship Id="rId3" Type="http://schemas.openxmlformats.org/officeDocument/2006/relationships/image" Target="../media/image17.png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32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3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意义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FF0000"/>
                </a:solidFill>
              </a:rPr>
              <a:t>峰面积</a:t>
            </a:r>
            <a:r>
              <a:rPr lang="zh-CN" altLang="en-US" sz="2400" smtClean="0"/>
              <a:t>的计算是</a:t>
            </a:r>
            <a:r>
              <a:rPr lang="zh-CN" altLang="en-US" sz="2400" smtClean="0">
                <a:solidFill>
                  <a:srgbClr val="FF0000"/>
                </a:solidFill>
              </a:rPr>
              <a:t>定量分析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FF0000"/>
                </a:solidFill>
              </a:rPr>
              <a:t>基础</a:t>
            </a:r>
            <a:r>
              <a:rPr lang="zh-CN" altLang="en-US" sz="2400" smtClean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知道了特征峰的</a:t>
            </a:r>
            <a:r>
              <a:rPr lang="zh-CN" altLang="en-US" sz="2400" smtClean="0">
                <a:solidFill>
                  <a:srgbClr val="FF0000"/>
                </a:solidFill>
              </a:rPr>
              <a:t>净峰面积</a:t>
            </a:r>
            <a:r>
              <a:rPr lang="zh-CN" altLang="en-US" sz="2400" smtClean="0"/>
              <a:t>，就可以计算目标元素的含量。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实测谱中，各特征峰是叠加在</a:t>
            </a:r>
            <a:r>
              <a:rPr lang="zh-CN" altLang="en-US" sz="2800" smtClean="0">
                <a:solidFill>
                  <a:srgbClr val="FF0000"/>
                </a:solidFill>
              </a:rPr>
              <a:t>环境本底</a:t>
            </a:r>
            <a:r>
              <a:rPr lang="zh-CN" altLang="en-US" sz="2800" smtClean="0"/>
              <a:t>和</a:t>
            </a:r>
            <a:r>
              <a:rPr lang="zh-CN" altLang="en-US" sz="2800" smtClean="0">
                <a:solidFill>
                  <a:srgbClr val="FF0000"/>
                </a:solidFill>
              </a:rPr>
              <a:t>康普顿散射</a:t>
            </a:r>
            <a:r>
              <a:rPr lang="zh-CN" altLang="en-US" sz="2800" smtClean="0"/>
              <a:t>背景之上的。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FF0000"/>
                </a:solidFill>
              </a:rPr>
              <a:t>总面积</a:t>
            </a:r>
            <a:r>
              <a:rPr lang="en-US" altLang="zh-CN" sz="2400" smtClean="0">
                <a:solidFill>
                  <a:srgbClr val="FF0000"/>
                </a:solidFill>
              </a:rPr>
              <a:t>S</a:t>
            </a:r>
            <a:r>
              <a:rPr lang="zh-CN" altLang="en-US" sz="2400" smtClean="0"/>
              <a:t>：在一个指定的峰区内，各道计数之和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FF0000"/>
                </a:solidFill>
              </a:rPr>
              <a:t>本底面积</a:t>
            </a:r>
            <a:r>
              <a:rPr lang="en-US" altLang="zh-CN" sz="2400" smtClean="0">
                <a:solidFill>
                  <a:srgbClr val="FF0000"/>
                </a:solidFill>
              </a:rPr>
              <a:t>B</a:t>
            </a:r>
            <a:r>
              <a:rPr lang="zh-CN" altLang="en-US" sz="2400" smtClean="0"/>
              <a:t>：由环境本底和散射造成的计数总和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FF0000"/>
                </a:solidFill>
              </a:rPr>
              <a:t>净峰面积</a:t>
            </a:r>
            <a:r>
              <a:rPr lang="en-US" altLang="zh-CN" sz="2400" smtClean="0">
                <a:solidFill>
                  <a:srgbClr val="FF0000"/>
                </a:solidFill>
              </a:rPr>
              <a:t>A</a:t>
            </a:r>
            <a:r>
              <a:rPr lang="zh-CN" altLang="en-US" sz="2400" smtClean="0"/>
              <a:t>：由峰的总面积扣除本底面积即可得出净峰面积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即：峰的总面积</a:t>
            </a:r>
            <a:r>
              <a:rPr lang="en-US" altLang="zh-CN" sz="2000" smtClean="0">
                <a:latin typeface="Arial" charset="0"/>
              </a:rPr>
              <a:t>—</a:t>
            </a:r>
            <a:r>
              <a:rPr lang="zh-CN" altLang="en-US" sz="2000" smtClean="0"/>
              <a:t>本底面积</a:t>
            </a:r>
            <a:r>
              <a:rPr lang="en-US" altLang="zh-CN" sz="2000" smtClean="0"/>
              <a:t>=</a:t>
            </a:r>
            <a:r>
              <a:rPr lang="zh-CN" altLang="en-US" sz="2000" smtClean="0"/>
              <a:t>净峰面积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     </a:t>
            </a:r>
            <a:r>
              <a:rPr lang="en-US" altLang="zh-CN" sz="2000" smtClean="0"/>
              <a:t>S -  B  =  A</a:t>
            </a:r>
            <a:r>
              <a:rPr lang="zh-CN" altLang="en-US" sz="2000" smtClean="0"/>
              <a:t>，所以，计算净峰面积，如何</a:t>
            </a:r>
            <a:r>
              <a:rPr lang="zh-CN" altLang="en-US" sz="2000" smtClean="0">
                <a:solidFill>
                  <a:srgbClr val="FF0000"/>
                </a:solidFill>
              </a:rPr>
              <a:t>确定</a:t>
            </a:r>
            <a:r>
              <a:rPr lang="en-US" altLang="zh-CN" sz="2000" smtClean="0">
                <a:solidFill>
                  <a:srgbClr val="FF0000"/>
                </a:solidFill>
              </a:rPr>
              <a:t>B</a:t>
            </a:r>
            <a:r>
              <a:rPr lang="zh-CN" altLang="en-US" sz="2000" smtClean="0">
                <a:solidFill>
                  <a:srgbClr val="FF0000"/>
                </a:solidFill>
              </a:rPr>
              <a:t>最关键</a:t>
            </a:r>
            <a:r>
              <a:rPr lang="zh-CN" altLang="en-US" sz="2000" smtClean="0"/>
              <a:t>！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线性本底法（总峰面积法，</a:t>
            </a:r>
            <a:r>
              <a:rPr lang="en-US" altLang="zh-CN" smtClean="0"/>
              <a:t>TPA</a:t>
            </a:r>
            <a:r>
              <a:rPr lang="zh-CN" altLang="en-US" smtClean="0"/>
              <a:t>法）</a:t>
            </a:r>
          </a:p>
          <a:p>
            <a:pPr lvl="1" eaLnBrk="1" hangingPunct="1"/>
            <a:r>
              <a:rPr lang="zh-CN" altLang="en-US" smtClean="0"/>
              <a:t>面积统计均方差（标准偏差）： 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1403350" y="2420938"/>
          <a:ext cx="6864350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公式" r:id="rId3" imgW="2819160" imgH="1041120" progId="Equation.3">
                  <p:embed/>
                </p:oleObj>
              </mc:Choice>
              <mc:Fallback>
                <p:oleObj name="公式" r:id="rId3" imgW="281916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20938"/>
                        <a:ext cx="6864350" cy="253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线性本底法（总峰面积法，</a:t>
            </a:r>
            <a:r>
              <a:rPr lang="en-US" altLang="zh-CN" smtClean="0"/>
              <a:t>TPA</a:t>
            </a:r>
            <a:r>
              <a:rPr lang="zh-CN" altLang="en-US" smtClean="0"/>
              <a:t>法）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本底计算的改进</a:t>
            </a:r>
            <a:r>
              <a:rPr lang="zh-CN" altLang="en-US" smtClean="0"/>
              <a:t>：</a:t>
            </a:r>
          </a:p>
          <a:p>
            <a:pPr lvl="2" eaLnBrk="1" hangingPunct="1"/>
            <a:r>
              <a:rPr lang="zh-CN" altLang="en-US" smtClean="0"/>
              <a:t>由于存在统计涨落的影响，以</a:t>
            </a:r>
            <a:r>
              <a:rPr lang="zh-CN" altLang="en-US" u="sng" smtClean="0"/>
              <a:t>左右边界两点</a:t>
            </a:r>
            <a:r>
              <a:rPr lang="zh-CN" altLang="en-US" smtClean="0"/>
              <a:t>计算本底，边界的</a:t>
            </a:r>
            <a:r>
              <a:rPr lang="zh-CN" altLang="en-US" smtClean="0">
                <a:solidFill>
                  <a:srgbClr val="FF0000"/>
                </a:solidFill>
              </a:rPr>
              <a:t>误差较大</a:t>
            </a:r>
            <a:r>
              <a:rPr lang="zh-CN" altLang="en-US" smtClean="0"/>
              <a:t>，故在左、右边界周围各取</a:t>
            </a:r>
            <a:r>
              <a:rPr lang="en-US" altLang="zh-CN" smtClean="0"/>
              <a:t>n</a:t>
            </a:r>
            <a:r>
              <a:rPr lang="zh-CN" altLang="en-US" smtClean="0"/>
              <a:t>点，共</a:t>
            </a:r>
            <a:r>
              <a:rPr lang="en-US" altLang="zh-CN" smtClean="0"/>
              <a:t>2n+1</a:t>
            </a:r>
            <a:r>
              <a:rPr lang="zh-CN" altLang="en-US" smtClean="0"/>
              <a:t>个点计算</a:t>
            </a:r>
            <a:r>
              <a:rPr lang="zh-CN" altLang="en-US" smtClean="0">
                <a:solidFill>
                  <a:schemeClr val="accent2"/>
                </a:solidFill>
              </a:rPr>
              <a:t>平均值作为本底值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zh-CN" altLang="en-US" smtClean="0"/>
              <a:t>则：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本底为： </a:t>
            </a: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2124075" y="3429000"/>
          <a:ext cx="5256213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3" imgW="2450880" imgH="761760" progId="Equation.3">
                  <p:embed/>
                </p:oleObj>
              </mc:Choice>
              <mc:Fallback>
                <p:oleObj name="公式" r:id="rId3" imgW="2450880" imgH="761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429000"/>
                        <a:ext cx="5256213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9" name="Object 9"/>
          <p:cNvGraphicFramePr>
            <a:graphicFrameLocks noChangeAspect="1"/>
          </p:cNvGraphicFramePr>
          <p:nvPr/>
        </p:nvGraphicFramePr>
        <p:xfrm>
          <a:off x="2843213" y="5300663"/>
          <a:ext cx="35290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5" imgW="1485900" imgH="393700" progId="Equation.3">
                  <p:embed/>
                </p:oleObj>
              </mc:Choice>
              <mc:Fallback>
                <p:oleObj name="公式" r:id="rId5" imgW="14859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300663"/>
                        <a:ext cx="3529012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96975"/>
            <a:ext cx="8326437" cy="50403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Covell</a:t>
            </a:r>
            <a:r>
              <a:rPr lang="zh-CN" altLang="en-US" sz="2800" smtClean="0"/>
              <a:t>（科沃尔）峰面积法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虽然，</a:t>
            </a:r>
            <a:r>
              <a:rPr lang="zh-CN" altLang="en-US" sz="2400" smtClean="0">
                <a:solidFill>
                  <a:srgbClr val="FF0000"/>
                </a:solidFill>
              </a:rPr>
              <a:t>总峰面积法</a:t>
            </a:r>
            <a:r>
              <a:rPr lang="zh-CN" altLang="en-US" sz="2400" smtClean="0"/>
              <a:t>可以获得</a:t>
            </a:r>
            <a:r>
              <a:rPr lang="zh-CN" altLang="en-US" sz="2400" smtClean="0">
                <a:solidFill>
                  <a:srgbClr val="FF0000"/>
                </a:solidFill>
              </a:rPr>
              <a:t>最大的总计数</a:t>
            </a:r>
            <a:r>
              <a:rPr lang="zh-CN" altLang="en-US" sz="2400" smtClean="0"/>
              <a:t>，但是，峰的两侧</a:t>
            </a:r>
            <a:r>
              <a:rPr lang="zh-CN" altLang="en-US" sz="2400" smtClean="0">
                <a:solidFill>
                  <a:srgbClr val="FF0000"/>
                </a:solidFill>
              </a:rPr>
              <a:t>靠近边界</a:t>
            </a:r>
            <a:r>
              <a:rPr lang="en-US" altLang="zh-CN" sz="2400" smtClean="0">
                <a:solidFill>
                  <a:srgbClr val="FF0000"/>
                </a:solidFill>
              </a:rPr>
              <a:t>L</a:t>
            </a:r>
            <a:r>
              <a:rPr lang="zh-CN" altLang="en-US" sz="2400" smtClean="0">
                <a:solidFill>
                  <a:srgbClr val="FF0000"/>
                </a:solidFill>
              </a:rPr>
              <a:t>、</a:t>
            </a:r>
            <a:r>
              <a:rPr lang="en-US" altLang="zh-CN" sz="2400" smtClean="0">
                <a:solidFill>
                  <a:srgbClr val="FF0000"/>
                </a:solidFill>
              </a:rPr>
              <a:t>R</a:t>
            </a:r>
            <a:r>
              <a:rPr lang="zh-CN" altLang="en-US" sz="2400" smtClean="0"/>
              <a:t>的那些道计数</a:t>
            </a:r>
            <a:r>
              <a:rPr lang="zh-CN" altLang="en-US" sz="2400" smtClean="0">
                <a:solidFill>
                  <a:srgbClr val="FF0000"/>
                </a:solidFill>
              </a:rPr>
              <a:t>对峰面积贡献不大</a:t>
            </a:r>
            <a:r>
              <a:rPr lang="zh-CN" altLang="en-US" sz="2400" smtClean="0"/>
              <a:t>，却使</a:t>
            </a:r>
            <a:r>
              <a:rPr lang="zh-CN" altLang="en-US" sz="2400" smtClean="0">
                <a:solidFill>
                  <a:srgbClr val="FF0000"/>
                </a:solidFill>
              </a:rPr>
              <a:t>误差显著的增加</a:t>
            </a:r>
            <a:r>
              <a:rPr lang="zh-CN" altLang="en-US" sz="2400" smtClean="0"/>
              <a:t>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所以，科沃尔方法：只采用峰区中，</a:t>
            </a:r>
            <a:r>
              <a:rPr lang="zh-CN" altLang="en-US" sz="2400" smtClean="0">
                <a:solidFill>
                  <a:srgbClr val="FF0000"/>
                </a:solidFill>
              </a:rPr>
              <a:t>相对标准偏差较小</a:t>
            </a:r>
            <a:r>
              <a:rPr lang="zh-CN" altLang="en-US" sz="2400" smtClean="0"/>
              <a:t>的那些道的计数来计算面积。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具体方法：在</a:t>
            </a:r>
            <a:r>
              <a:rPr lang="zh-CN" altLang="en-US" sz="2400" smtClean="0">
                <a:solidFill>
                  <a:srgbClr val="FF0000"/>
                </a:solidFill>
              </a:rPr>
              <a:t>峰位旁各取</a:t>
            </a:r>
            <a:r>
              <a:rPr lang="en-US" altLang="zh-CN" sz="2400" smtClean="0">
                <a:solidFill>
                  <a:srgbClr val="FF0000"/>
                </a:solidFill>
              </a:rPr>
              <a:t>n</a:t>
            </a:r>
            <a:r>
              <a:rPr lang="zh-CN" altLang="en-US" sz="2400" smtClean="0"/>
              <a:t>道，总宽度为</a:t>
            </a:r>
            <a:r>
              <a:rPr lang="en-US" altLang="zh-CN" sz="2400" smtClean="0">
                <a:solidFill>
                  <a:srgbClr val="FF0000"/>
                </a:solidFill>
              </a:rPr>
              <a:t>2n+1</a:t>
            </a:r>
            <a:r>
              <a:rPr lang="zh-CN" altLang="en-US" sz="2400" smtClean="0"/>
              <a:t>道，计算峰面积。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200" smtClean="0"/>
              <a:t>设峰位为</a:t>
            </a:r>
            <a:r>
              <a:rPr lang="en-US" altLang="zh-CN" sz="2200" smtClean="0"/>
              <a:t>i</a:t>
            </a:r>
            <a:r>
              <a:rPr lang="en-US" altLang="zh-CN" sz="2200" baseline="-25000" smtClean="0"/>
              <a:t>0</a:t>
            </a:r>
            <a:r>
              <a:rPr lang="zh-CN" altLang="en-US" sz="2200" smtClean="0"/>
              <a:t>，则左、右边界（</a:t>
            </a:r>
            <a:r>
              <a:rPr lang="en-US" altLang="zh-CN" sz="2200" smtClean="0"/>
              <a:t>L</a:t>
            </a:r>
            <a:r>
              <a:rPr lang="zh-CN" altLang="en-US" sz="2200" smtClean="0"/>
              <a:t>、</a:t>
            </a:r>
            <a:r>
              <a:rPr lang="en-US" altLang="zh-CN" sz="2200" smtClean="0"/>
              <a:t>R</a:t>
            </a:r>
            <a:r>
              <a:rPr lang="zh-CN" altLang="en-US" sz="2200" smtClean="0"/>
              <a:t>）分别为：</a:t>
            </a:r>
            <a:r>
              <a:rPr lang="en-US" altLang="zh-CN" sz="2200" smtClean="0"/>
              <a:t>L= i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 -n</a:t>
            </a:r>
            <a:r>
              <a:rPr lang="zh-CN" altLang="en-US" sz="2200" smtClean="0"/>
              <a:t>（简化为</a:t>
            </a:r>
            <a:r>
              <a:rPr lang="en-US" altLang="zh-CN" sz="2200" smtClean="0"/>
              <a:t>-n</a:t>
            </a:r>
            <a:r>
              <a:rPr lang="zh-CN" altLang="en-US" sz="2200" smtClean="0"/>
              <a:t>），</a:t>
            </a:r>
            <a:r>
              <a:rPr lang="en-US" altLang="zh-CN" sz="2200" smtClean="0"/>
              <a:t>R= i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 +n </a:t>
            </a:r>
            <a:r>
              <a:rPr lang="zh-CN" altLang="en-US" sz="2200" smtClean="0"/>
              <a:t>（简化为</a:t>
            </a:r>
            <a:r>
              <a:rPr lang="en-US" altLang="zh-CN" sz="2200" smtClean="0"/>
              <a:t>n</a:t>
            </a:r>
            <a:r>
              <a:rPr lang="zh-CN" altLang="en-US" sz="2200" smtClean="0"/>
              <a:t>）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96975"/>
            <a:ext cx="8397875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Covell</a:t>
            </a:r>
            <a:r>
              <a:rPr lang="zh-CN" altLang="en-US" sz="2800" smtClean="0"/>
              <a:t>（科沃尔）峰面积法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峰边界的确定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200" smtClean="0"/>
              <a:t>在峰位旁各取</a:t>
            </a:r>
            <a:r>
              <a:rPr lang="en-US" altLang="zh-CN" sz="2200" smtClean="0"/>
              <a:t>n</a:t>
            </a:r>
            <a:r>
              <a:rPr lang="zh-CN" altLang="en-US" sz="2200" smtClean="0"/>
              <a:t>道，总宽度为</a:t>
            </a:r>
            <a:r>
              <a:rPr lang="en-US" altLang="zh-CN" sz="2200" smtClean="0"/>
              <a:t>2n+1</a:t>
            </a:r>
            <a:r>
              <a:rPr lang="zh-CN" altLang="en-US" sz="2200" smtClean="0"/>
              <a:t>道，设峰位为</a:t>
            </a:r>
            <a:r>
              <a:rPr lang="en-US" altLang="zh-CN" sz="2200" smtClean="0"/>
              <a:t>i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 </a:t>
            </a:r>
            <a:r>
              <a:rPr lang="zh-CN" altLang="en-US" sz="2200" smtClean="0"/>
              <a:t>，则左、右边界</a:t>
            </a:r>
            <a:r>
              <a:rPr lang="en-US" altLang="zh-CN" sz="2200" smtClean="0"/>
              <a:t>(L</a:t>
            </a:r>
            <a:r>
              <a:rPr lang="zh-CN" altLang="en-US" sz="2200" smtClean="0"/>
              <a:t>、</a:t>
            </a:r>
            <a:r>
              <a:rPr lang="en-US" altLang="zh-CN" sz="2200" smtClean="0"/>
              <a:t>R)</a:t>
            </a:r>
            <a:r>
              <a:rPr lang="zh-CN" altLang="en-US" sz="2200" smtClean="0"/>
              <a:t>分别为：</a:t>
            </a:r>
            <a:r>
              <a:rPr lang="en-US" altLang="zh-CN" sz="2200" smtClean="0"/>
              <a:t>L= i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 -n</a:t>
            </a:r>
            <a:r>
              <a:rPr lang="zh-CN" altLang="en-US" sz="2200" smtClean="0"/>
              <a:t>，</a:t>
            </a:r>
            <a:r>
              <a:rPr lang="en-US" altLang="zh-CN" sz="2200" smtClean="0"/>
              <a:t>R= i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 +n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总峰面积的计算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 smtClean="0"/>
          </a:p>
          <a:p>
            <a:pPr lvl="1" eaLnBrk="1" hangingPunct="1">
              <a:lnSpc>
                <a:spcPct val="80000"/>
              </a:lnSpc>
            </a:pPr>
            <a:endParaRPr lang="zh-CN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本底面积的计算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 smtClean="0"/>
          </a:p>
          <a:p>
            <a:pPr lvl="1" eaLnBrk="1" hangingPunct="1">
              <a:lnSpc>
                <a:spcPct val="80000"/>
              </a:lnSpc>
            </a:pPr>
            <a:endParaRPr lang="zh-CN" altLang="en-US" sz="2400" smtClean="0"/>
          </a:p>
          <a:p>
            <a:pPr lvl="1" eaLnBrk="1" hangingPunct="1">
              <a:lnSpc>
                <a:spcPct val="80000"/>
              </a:lnSpc>
            </a:pPr>
            <a:endParaRPr lang="zh-CN" altLang="en-US" sz="2400" smtClean="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2400" smtClean="0"/>
              <a:t>净峰面积的计算</a:t>
            </a:r>
          </a:p>
        </p:txBody>
      </p:sp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1244" name="Object 12"/>
          <p:cNvGraphicFramePr>
            <a:graphicFrameLocks noChangeAspect="1"/>
          </p:cNvGraphicFramePr>
          <p:nvPr/>
        </p:nvGraphicFramePr>
        <p:xfrm>
          <a:off x="3132138" y="2781300"/>
          <a:ext cx="30749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公式" r:id="rId3" imgW="1396800" imgH="431640" progId="Equation.3">
                  <p:embed/>
                </p:oleObj>
              </mc:Choice>
              <mc:Fallback>
                <p:oleObj name="公式" r:id="rId3" imgW="139680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81300"/>
                        <a:ext cx="3074987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7" name="Object 15"/>
          <p:cNvGraphicFramePr>
            <a:graphicFrameLocks noChangeAspect="1"/>
          </p:cNvGraphicFramePr>
          <p:nvPr/>
        </p:nvGraphicFramePr>
        <p:xfrm>
          <a:off x="2411413" y="4005263"/>
          <a:ext cx="38068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公式" r:id="rId5" imgW="2070000" imgH="558720" progId="Equation.3">
                  <p:embed/>
                </p:oleObj>
              </mc:Choice>
              <mc:Fallback>
                <p:oleObj name="公式" r:id="rId5" imgW="2070000" imgH="5587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005263"/>
                        <a:ext cx="380682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0" name="Object 18"/>
          <p:cNvGraphicFramePr>
            <a:graphicFrameLocks noChangeAspect="1"/>
          </p:cNvGraphicFramePr>
          <p:nvPr/>
        </p:nvGraphicFramePr>
        <p:xfrm>
          <a:off x="611188" y="5445125"/>
          <a:ext cx="56197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公式" r:id="rId7" imgW="3619440" imgH="469800" progId="Equation.3">
                  <p:embed/>
                </p:oleObj>
              </mc:Choice>
              <mc:Fallback>
                <p:oleObj name="公式" r:id="rId7" imgW="3619440" imgH="469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445125"/>
                        <a:ext cx="56197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0" name="Group 22"/>
          <p:cNvGrpSpPr>
            <a:grpSpLocks/>
          </p:cNvGrpSpPr>
          <p:nvPr/>
        </p:nvGrpSpPr>
        <p:grpSpPr bwMode="auto">
          <a:xfrm>
            <a:off x="6227763" y="2636838"/>
            <a:ext cx="2759075" cy="3527425"/>
            <a:chOff x="3923" y="1661"/>
            <a:chExt cx="1738" cy="2222"/>
          </a:xfrm>
        </p:grpSpPr>
        <p:pic>
          <p:nvPicPr>
            <p:cNvPr id="10260" name="Picture 1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1661"/>
              <a:ext cx="1738" cy="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1" name="Text Box 20"/>
            <p:cNvSpPr txBox="1">
              <a:spLocks noChangeArrowheads="1"/>
            </p:cNvSpPr>
            <p:nvPr/>
          </p:nvSpPr>
          <p:spPr bwMode="auto">
            <a:xfrm>
              <a:off x="4278" y="3582"/>
              <a:ext cx="27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200"/>
                <a:t>i</a:t>
              </a:r>
              <a:r>
                <a:rPr lang="en-US" altLang="zh-CN" sz="1200" baseline="-25000"/>
                <a:t>0</a:t>
              </a:r>
            </a:p>
          </p:txBody>
        </p:sp>
        <p:sp>
          <p:nvSpPr>
            <p:cNvPr id="10262" name="Text Box 21"/>
            <p:cNvSpPr txBox="1">
              <a:spLocks noChangeArrowheads="1"/>
            </p:cNvSpPr>
            <p:nvPr/>
          </p:nvSpPr>
          <p:spPr bwMode="auto">
            <a:xfrm>
              <a:off x="4790" y="3572"/>
              <a:ext cx="27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200"/>
                <a:t>i</a:t>
              </a:r>
              <a:r>
                <a:rPr lang="en-US" altLang="zh-CN" sz="1200" baseline="-25000"/>
                <a:t>0</a:t>
              </a:r>
              <a:r>
                <a:rPr lang="en-US" altLang="zh-CN" sz="1200"/>
                <a:t>+</a:t>
              </a:r>
              <a:endParaRPr lang="en-US" altLang="zh-CN" sz="1200" baseline="-25000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7164388" y="4314825"/>
            <a:ext cx="781050" cy="1346200"/>
            <a:chOff x="4513" y="2718"/>
            <a:chExt cx="492" cy="848"/>
          </a:xfrm>
        </p:grpSpPr>
        <p:sp>
          <p:nvSpPr>
            <p:cNvPr id="10252" name="Line 23"/>
            <p:cNvSpPr>
              <a:spLocks noChangeShapeType="1"/>
            </p:cNvSpPr>
            <p:nvPr/>
          </p:nvSpPr>
          <p:spPr bwMode="auto">
            <a:xfrm flipV="1">
              <a:off x="4513" y="2840"/>
              <a:ext cx="91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Line 24"/>
            <p:cNvSpPr>
              <a:spLocks noChangeShapeType="1"/>
            </p:cNvSpPr>
            <p:nvPr/>
          </p:nvSpPr>
          <p:spPr bwMode="auto">
            <a:xfrm flipV="1">
              <a:off x="4513" y="2795"/>
              <a:ext cx="182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25"/>
            <p:cNvSpPr>
              <a:spLocks noChangeShapeType="1"/>
            </p:cNvSpPr>
            <p:nvPr/>
          </p:nvSpPr>
          <p:spPr bwMode="auto">
            <a:xfrm flipV="1">
              <a:off x="4513" y="2795"/>
              <a:ext cx="273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26"/>
            <p:cNvSpPr>
              <a:spLocks noChangeShapeType="1"/>
            </p:cNvSpPr>
            <p:nvPr/>
          </p:nvSpPr>
          <p:spPr bwMode="auto">
            <a:xfrm flipV="1">
              <a:off x="4513" y="2795"/>
              <a:ext cx="364" cy="77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27"/>
            <p:cNvSpPr>
              <a:spLocks noChangeShapeType="1"/>
            </p:cNvSpPr>
            <p:nvPr/>
          </p:nvSpPr>
          <p:spPr bwMode="auto">
            <a:xfrm flipV="1">
              <a:off x="4604" y="2718"/>
              <a:ext cx="401" cy="8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28"/>
            <p:cNvSpPr>
              <a:spLocks noChangeShapeType="1"/>
            </p:cNvSpPr>
            <p:nvPr/>
          </p:nvSpPr>
          <p:spPr bwMode="auto">
            <a:xfrm flipV="1">
              <a:off x="4694" y="2931"/>
              <a:ext cx="311" cy="63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29"/>
            <p:cNvSpPr>
              <a:spLocks noChangeShapeType="1"/>
            </p:cNvSpPr>
            <p:nvPr/>
          </p:nvSpPr>
          <p:spPr bwMode="auto">
            <a:xfrm flipV="1">
              <a:off x="4785" y="3113"/>
              <a:ext cx="220" cy="4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30"/>
            <p:cNvSpPr>
              <a:spLocks noChangeShapeType="1"/>
            </p:cNvSpPr>
            <p:nvPr/>
          </p:nvSpPr>
          <p:spPr bwMode="auto">
            <a:xfrm flipV="1">
              <a:off x="4876" y="3294"/>
              <a:ext cx="129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96975"/>
            <a:ext cx="8108950" cy="5184775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Covell</a:t>
            </a:r>
            <a:r>
              <a:rPr lang="zh-CN" altLang="en-US" sz="2800" smtClean="0"/>
              <a:t>（科沃尔）峰面积法</a:t>
            </a:r>
          </a:p>
          <a:p>
            <a:pPr lvl="1" eaLnBrk="1" hangingPunct="1"/>
            <a:r>
              <a:rPr lang="zh-CN" altLang="en-US" sz="2400" smtClean="0"/>
              <a:t>面积统计均方差（标准偏差）：</a:t>
            </a:r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r>
              <a:rPr lang="zh-CN" altLang="en-US" sz="2400" smtClean="0"/>
              <a:t>注：峰区宽度</a:t>
            </a:r>
            <a:r>
              <a:rPr lang="en-US" altLang="zh-CN" sz="2400" smtClean="0"/>
              <a:t>n</a:t>
            </a:r>
            <a:r>
              <a:rPr lang="zh-CN" altLang="en-US" sz="2400" smtClean="0"/>
              <a:t>的选取十分重要，具体办法是：改变</a:t>
            </a:r>
            <a:r>
              <a:rPr lang="en-US" altLang="zh-CN" sz="2400" smtClean="0"/>
              <a:t>n</a:t>
            </a:r>
            <a:r>
              <a:rPr lang="zh-CN" altLang="en-US" sz="2400" smtClean="0"/>
              <a:t>值，使</a:t>
            </a:r>
            <a:r>
              <a:rPr lang="en-US" altLang="zh-CN" sz="2400" smtClean="0"/>
              <a:t>ΔA/A</a:t>
            </a:r>
            <a:r>
              <a:rPr lang="zh-CN" altLang="en-US" sz="2400" smtClean="0"/>
              <a:t>最小的</a:t>
            </a:r>
            <a:r>
              <a:rPr lang="en-US" altLang="zh-CN" sz="2400" smtClean="0"/>
              <a:t>n</a:t>
            </a:r>
            <a:r>
              <a:rPr lang="zh-CN" altLang="en-US" sz="2400" smtClean="0"/>
              <a:t>值为优选。 </a:t>
            </a:r>
          </a:p>
          <a:p>
            <a:pPr lvl="1" eaLnBrk="1" hangingPunct="1"/>
            <a:endParaRPr lang="en-US" altLang="zh-CN" sz="2400" smtClean="0"/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2900" y="2420938"/>
          <a:ext cx="6997700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3" imgW="2908080" imgH="1015920" progId="Equation.3">
                  <p:embed/>
                </p:oleObj>
              </mc:Choice>
              <mc:Fallback>
                <p:oleObj name="公式" r:id="rId3" imgW="2908080" imgH="1015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420938"/>
                        <a:ext cx="6997700" cy="244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4968875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Wasson</a:t>
            </a:r>
            <a:r>
              <a:rPr lang="zh-CN" altLang="en-US" sz="2800" smtClean="0"/>
              <a:t>（瓦森、沃森）峰面积法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总峰面积法可以获得最大的总计数，但峰的两侧靠近边界</a:t>
            </a:r>
            <a:r>
              <a:rPr lang="en-US" altLang="zh-CN" sz="2400" smtClean="0"/>
              <a:t>L</a:t>
            </a:r>
            <a:r>
              <a:rPr lang="zh-CN" altLang="en-US" sz="2400" smtClean="0"/>
              <a:t>、</a:t>
            </a:r>
            <a:r>
              <a:rPr lang="en-US" altLang="zh-CN" sz="2400" smtClean="0"/>
              <a:t>R</a:t>
            </a:r>
            <a:r>
              <a:rPr lang="zh-CN" altLang="en-US" sz="2400" smtClean="0"/>
              <a:t>的计数对峰面积贡献不大，却使误差显著的增加；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科沃尔法基线高，总计数小，影响计算精度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所以</a:t>
            </a:r>
            <a:r>
              <a:rPr lang="en-US" altLang="zh-CN" sz="2400" smtClean="0"/>
              <a:t>Wasson</a:t>
            </a:r>
            <a:r>
              <a:rPr lang="zh-CN" altLang="en-US" sz="2400" smtClean="0"/>
              <a:t>法：取较窄的峰区，用较低的基线。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做法：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200" smtClean="0"/>
              <a:t>?????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7" name="Oval 28"/>
          <p:cNvSpPr>
            <a:spLocks noChangeArrowheads="1"/>
          </p:cNvSpPr>
          <p:nvPr/>
        </p:nvSpPr>
        <p:spPr bwMode="auto">
          <a:xfrm>
            <a:off x="466725" y="7002463"/>
            <a:ext cx="142875" cy="14446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728" name="Group 40"/>
          <p:cNvGrpSpPr>
            <a:grpSpLocks/>
          </p:cNvGrpSpPr>
          <p:nvPr/>
        </p:nvGrpSpPr>
        <p:grpSpPr bwMode="auto">
          <a:xfrm>
            <a:off x="5292725" y="1341438"/>
            <a:ext cx="3687763" cy="4824412"/>
            <a:chOff x="3402" y="799"/>
            <a:chExt cx="2323" cy="3039"/>
          </a:xfrm>
        </p:grpSpPr>
        <p:grpSp>
          <p:nvGrpSpPr>
            <p:cNvPr id="30729" name="Group 38"/>
            <p:cNvGrpSpPr>
              <a:grpSpLocks/>
            </p:cNvGrpSpPr>
            <p:nvPr/>
          </p:nvGrpSpPr>
          <p:grpSpPr bwMode="auto">
            <a:xfrm>
              <a:off x="3402" y="799"/>
              <a:ext cx="2323" cy="3039"/>
              <a:chOff x="3402" y="799"/>
              <a:chExt cx="2323" cy="3039"/>
            </a:xfrm>
          </p:grpSpPr>
          <p:grpSp>
            <p:nvGrpSpPr>
              <p:cNvPr id="30731" name="Group 29"/>
              <p:cNvGrpSpPr>
                <a:grpSpLocks/>
              </p:cNvGrpSpPr>
              <p:nvPr/>
            </p:nvGrpSpPr>
            <p:grpSpPr bwMode="auto">
              <a:xfrm>
                <a:off x="3402" y="799"/>
                <a:ext cx="2323" cy="3039"/>
                <a:chOff x="3402" y="799"/>
                <a:chExt cx="2323" cy="3039"/>
              </a:xfrm>
            </p:grpSpPr>
            <p:pic>
              <p:nvPicPr>
                <p:cNvPr id="30744" name="Picture 6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02" y="799"/>
                  <a:ext cx="2323" cy="3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74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833" y="3499"/>
                  <a:ext cx="1678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 typeface="Wingdings" pitchFamily="2" charset="2"/>
                    <a:buNone/>
                  </a:pPr>
                  <a:r>
                    <a:rPr lang="en-US" altLang="zh-CN" sz="1400" b="1"/>
                    <a:t>L    i</a:t>
                  </a:r>
                  <a:r>
                    <a:rPr lang="en-US" altLang="zh-CN" sz="1400" b="1" baseline="-25000"/>
                    <a:t>0</a:t>
                  </a:r>
                  <a:r>
                    <a:rPr lang="en-US" altLang="zh-CN" sz="1400" b="1"/>
                    <a:t>-n    i</a:t>
                  </a:r>
                  <a:r>
                    <a:rPr lang="en-US" altLang="zh-CN" sz="1400" b="1" baseline="-25000"/>
                    <a:t>0</a:t>
                  </a:r>
                  <a:r>
                    <a:rPr lang="en-US" altLang="zh-CN" sz="1400" b="1"/>
                    <a:t>    i</a:t>
                  </a:r>
                  <a:r>
                    <a:rPr lang="en-US" altLang="zh-CN" sz="1400" b="1" baseline="-25000"/>
                    <a:t>0</a:t>
                  </a:r>
                  <a:r>
                    <a:rPr lang="en-US" altLang="zh-CN" sz="1400" b="1"/>
                    <a:t>+n       R</a:t>
                  </a:r>
                </a:p>
              </p:txBody>
            </p:sp>
            <p:sp>
              <p:nvSpPr>
                <p:cNvPr id="3074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696" y="2659"/>
                  <a:ext cx="272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 typeface="Wingdings" pitchFamily="2" charset="2"/>
                    <a:buNone/>
                  </a:pPr>
                  <a:r>
                    <a:rPr lang="en-US" altLang="zh-CN" sz="1400" b="1"/>
                    <a:t>y</a:t>
                  </a:r>
                  <a:r>
                    <a:rPr lang="en-US" altLang="zh-CN" sz="1400" b="1" baseline="-25000"/>
                    <a:t>L</a:t>
                  </a:r>
                </a:p>
              </p:txBody>
            </p:sp>
            <p:sp>
              <p:nvSpPr>
                <p:cNvPr id="3074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193" y="2750"/>
                  <a:ext cx="272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 typeface="Wingdings" pitchFamily="2" charset="2"/>
                    <a:buNone/>
                  </a:pPr>
                  <a:r>
                    <a:rPr lang="en-US" altLang="zh-CN" sz="1400" b="1"/>
                    <a:t>y</a:t>
                  </a:r>
                  <a:r>
                    <a:rPr lang="en-US" altLang="zh-CN" sz="1400" b="1" baseline="-25000"/>
                    <a:t>R</a:t>
                  </a:r>
                </a:p>
              </p:txBody>
            </p:sp>
            <p:sp>
              <p:nvSpPr>
                <p:cNvPr id="3074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969" y="2976"/>
                  <a:ext cx="152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zh-CN"/>
                </a:p>
              </p:txBody>
            </p:sp>
            <p:sp>
              <p:nvSpPr>
                <p:cNvPr id="3074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76" y="3022"/>
                  <a:ext cx="136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zh-CN"/>
                </a:p>
              </p:txBody>
            </p:sp>
            <p:sp>
              <p:nvSpPr>
                <p:cNvPr id="307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33" y="2341"/>
                  <a:ext cx="272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 typeface="Wingdings" pitchFamily="2" charset="2"/>
                    <a:buNone/>
                  </a:pPr>
                  <a:r>
                    <a:rPr lang="en-US" altLang="zh-CN" sz="1400" b="1"/>
                    <a:t>y</a:t>
                  </a:r>
                  <a:r>
                    <a:rPr lang="en-US" altLang="zh-CN" sz="1400" b="1" baseline="-25000"/>
                    <a:t>L</a:t>
                  </a:r>
                </a:p>
              </p:txBody>
            </p:sp>
            <p:sp>
              <p:nvSpPr>
                <p:cNvPr id="3075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787" y="2341"/>
                  <a:ext cx="318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 typeface="Wingdings" pitchFamily="2" charset="2"/>
                    <a:buNone/>
                  </a:pPr>
                  <a:r>
                    <a:rPr lang="en-US" altLang="zh-CN" sz="1400" b="1"/>
                    <a:t>y</a:t>
                  </a:r>
                  <a:r>
                    <a:rPr lang="en-US" altLang="zh-CN" sz="1400" b="1" baseline="-25000"/>
                    <a:t>-n</a:t>
                  </a:r>
                </a:p>
              </p:txBody>
            </p:sp>
            <p:sp>
              <p:nvSpPr>
                <p:cNvPr id="3075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76" y="2069"/>
                  <a:ext cx="318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 typeface="Wingdings" pitchFamily="2" charset="2"/>
                    <a:buNone/>
                  </a:pPr>
                  <a:r>
                    <a:rPr lang="en-US" altLang="zh-CN" sz="1400" b="1"/>
                    <a:t>y</a:t>
                  </a:r>
                  <a:r>
                    <a:rPr lang="en-US" altLang="zh-CN" sz="1400" b="1" baseline="-25000"/>
                    <a:t>n</a:t>
                  </a:r>
                </a:p>
              </p:txBody>
            </p:sp>
          </p:grpSp>
          <p:sp>
            <p:nvSpPr>
              <p:cNvPr id="30732" name="Oval 23"/>
              <p:cNvSpPr>
                <a:spLocks noChangeArrowheads="1"/>
              </p:cNvSpPr>
              <p:nvPr/>
            </p:nvSpPr>
            <p:spPr bwMode="auto">
              <a:xfrm>
                <a:off x="4105" y="2886"/>
                <a:ext cx="90" cy="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3" name="Oval 24"/>
              <p:cNvSpPr>
                <a:spLocks noChangeArrowheads="1"/>
              </p:cNvSpPr>
              <p:nvPr/>
            </p:nvSpPr>
            <p:spPr bwMode="auto">
              <a:xfrm>
                <a:off x="4105" y="2432"/>
                <a:ext cx="90" cy="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4" name="Oval 25"/>
              <p:cNvSpPr>
                <a:spLocks noChangeArrowheads="1"/>
              </p:cNvSpPr>
              <p:nvPr/>
            </p:nvSpPr>
            <p:spPr bwMode="auto">
              <a:xfrm>
                <a:off x="4785" y="2931"/>
                <a:ext cx="90" cy="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5" name="Oval 26"/>
              <p:cNvSpPr>
                <a:spLocks noChangeArrowheads="1"/>
              </p:cNvSpPr>
              <p:nvPr/>
            </p:nvSpPr>
            <p:spPr bwMode="auto">
              <a:xfrm>
                <a:off x="4785" y="2251"/>
                <a:ext cx="90" cy="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0736" name="Group 37"/>
              <p:cNvGrpSpPr>
                <a:grpSpLocks/>
              </p:cNvGrpSpPr>
              <p:nvPr/>
            </p:nvGrpSpPr>
            <p:grpSpPr bwMode="auto">
              <a:xfrm>
                <a:off x="4150" y="2931"/>
                <a:ext cx="683" cy="545"/>
                <a:chOff x="4150" y="2931"/>
                <a:chExt cx="683" cy="545"/>
              </a:xfrm>
            </p:grpSpPr>
            <p:sp>
              <p:nvSpPr>
                <p:cNvPr id="30737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150" y="2931"/>
                  <a:ext cx="227" cy="182"/>
                </a:xfrm>
                <a:prstGeom prst="line">
                  <a:avLst/>
                </a:prstGeom>
                <a:noFill/>
                <a:ln w="222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38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4182" y="2960"/>
                  <a:ext cx="273" cy="227"/>
                </a:xfrm>
                <a:prstGeom prst="line">
                  <a:avLst/>
                </a:prstGeom>
                <a:noFill/>
                <a:ln w="222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39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195" y="2976"/>
                  <a:ext cx="410" cy="318"/>
                </a:xfrm>
                <a:prstGeom prst="line">
                  <a:avLst/>
                </a:prstGeom>
                <a:noFill/>
                <a:ln w="222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0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195" y="2976"/>
                  <a:ext cx="547" cy="454"/>
                </a:xfrm>
                <a:prstGeom prst="line">
                  <a:avLst/>
                </a:prstGeom>
                <a:noFill/>
                <a:ln w="222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286" y="3022"/>
                  <a:ext cx="547" cy="454"/>
                </a:xfrm>
                <a:prstGeom prst="line">
                  <a:avLst/>
                </a:prstGeom>
                <a:noFill/>
                <a:ln w="222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2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4422" y="3158"/>
                  <a:ext cx="411" cy="317"/>
                </a:xfrm>
                <a:prstGeom prst="line">
                  <a:avLst/>
                </a:prstGeom>
                <a:noFill/>
                <a:ln w="222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3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4604" y="3294"/>
                  <a:ext cx="229" cy="181"/>
                </a:xfrm>
                <a:prstGeom prst="line">
                  <a:avLst/>
                </a:prstGeom>
                <a:noFill/>
                <a:ln w="222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0730" name="Line 39"/>
            <p:cNvSpPr>
              <a:spLocks noChangeShapeType="1"/>
            </p:cNvSpPr>
            <p:nvPr/>
          </p:nvSpPr>
          <p:spPr bwMode="auto">
            <a:xfrm>
              <a:off x="3923" y="2931"/>
              <a:ext cx="1361" cy="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4968875" cy="504031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Wasson</a:t>
            </a:r>
            <a:r>
              <a:rPr lang="zh-CN" altLang="en-US" sz="2800" smtClean="0"/>
              <a:t>（瓦森、沃森）峰面积法</a:t>
            </a:r>
          </a:p>
          <a:p>
            <a:pPr lvl="1" eaLnBrk="1" hangingPunct="1"/>
            <a:r>
              <a:rPr lang="zh-CN" altLang="en-US" sz="2400" smtClean="0">
                <a:solidFill>
                  <a:srgbClr val="FF0000"/>
                </a:solidFill>
              </a:rPr>
              <a:t>取窄峰区，用低基线</a:t>
            </a:r>
          </a:p>
          <a:p>
            <a:pPr lvl="1" eaLnBrk="1" hangingPunct="1"/>
            <a:r>
              <a:rPr lang="zh-CN" altLang="en-US" sz="2400" smtClean="0"/>
              <a:t>具体做法：</a:t>
            </a:r>
          </a:p>
          <a:p>
            <a:pPr lvl="2" eaLnBrk="1" hangingPunct="1"/>
            <a:r>
              <a:rPr lang="zh-CN" altLang="en-US" sz="2200" smtClean="0"/>
              <a:t>窄峰区： </a:t>
            </a:r>
            <a:r>
              <a:rPr lang="en-US" altLang="zh-CN" sz="2200" smtClean="0"/>
              <a:t>i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-n </a:t>
            </a:r>
            <a:r>
              <a:rPr lang="en-US" altLang="zh-CN" sz="2200" smtClean="0">
                <a:latin typeface="Arial" charset="0"/>
              </a:rPr>
              <a:t>——</a:t>
            </a:r>
            <a:r>
              <a:rPr lang="en-US" altLang="zh-CN" sz="2200" smtClean="0"/>
              <a:t>i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+n </a:t>
            </a:r>
          </a:p>
          <a:p>
            <a:pPr lvl="2" eaLnBrk="1" hangingPunct="1"/>
            <a:r>
              <a:rPr lang="zh-CN" altLang="en-US" sz="2200" smtClean="0"/>
              <a:t>低基线：用全峰面积法中的基线。</a:t>
            </a:r>
            <a:r>
              <a:rPr lang="en-US" altLang="zh-CN" sz="2200" smtClean="0"/>
              <a:t>L</a:t>
            </a:r>
            <a:r>
              <a:rPr lang="zh-CN" altLang="en-US" sz="2200" smtClean="0"/>
              <a:t>、</a:t>
            </a:r>
            <a:r>
              <a:rPr lang="en-US" altLang="zh-CN" sz="2200" smtClean="0"/>
              <a:t>R</a:t>
            </a:r>
            <a:r>
              <a:rPr lang="zh-CN" altLang="en-US" sz="2200" smtClean="0"/>
              <a:t>分为峰的左、右边界</a:t>
            </a:r>
          </a:p>
          <a:p>
            <a:pPr lvl="2" eaLnBrk="1" hangingPunct="1"/>
            <a:r>
              <a:rPr lang="zh-CN" altLang="en-US" sz="2200" smtClean="0"/>
              <a:t>关键：本底面积如何计算？</a:t>
            </a:r>
          </a:p>
          <a:p>
            <a:pPr lvl="3" eaLnBrk="1" hangingPunct="1"/>
            <a:r>
              <a:rPr lang="zh-CN" altLang="en-US" sz="1800" smtClean="0">
                <a:ea typeface="宋体" charset="-122"/>
              </a:rPr>
              <a:t>需要计算：左本底</a:t>
            </a:r>
            <a:r>
              <a:rPr lang="en-US" altLang="zh-CN" sz="1800" smtClean="0">
                <a:ea typeface="宋体" charset="-122"/>
              </a:rPr>
              <a:t>b</a:t>
            </a:r>
            <a:r>
              <a:rPr lang="en-US" altLang="zh-CN" sz="1800" baseline="-25000" smtClean="0">
                <a:ea typeface="宋体" charset="-122"/>
              </a:rPr>
              <a:t>-n</a:t>
            </a:r>
            <a:r>
              <a:rPr lang="zh-CN" altLang="en-US" sz="1800" smtClean="0">
                <a:ea typeface="宋体" charset="-122"/>
              </a:rPr>
              <a:t>，右本底</a:t>
            </a:r>
            <a:r>
              <a:rPr lang="en-US" altLang="zh-CN" sz="1800" smtClean="0">
                <a:ea typeface="宋体" charset="-122"/>
              </a:rPr>
              <a:t>b</a:t>
            </a:r>
            <a:r>
              <a:rPr lang="en-US" altLang="zh-CN" sz="1800" baseline="-25000" smtClean="0">
                <a:ea typeface="宋体" charset="-122"/>
              </a:rPr>
              <a:t>n</a:t>
            </a:r>
          </a:p>
          <a:p>
            <a:pPr lvl="3" eaLnBrk="1" hangingPunct="1"/>
            <a:r>
              <a:rPr lang="zh-CN" altLang="en-US" sz="1800" smtClean="0">
                <a:ea typeface="宋体" charset="-122"/>
              </a:rPr>
              <a:t>梯形面积计算法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751" name="Group 6"/>
          <p:cNvGrpSpPr>
            <a:grpSpLocks/>
          </p:cNvGrpSpPr>
          <p:nvPr/>
        </p:nvGrpSpPr>
        <p:grpSpPr bwMode="auto">
          <a:xfrm>
            <a:off x="5392738" y="1268413"/>
            <a:ext cx="3687762" cy="4824412"/>
            <a:chOff x="3402" y="799"/>
            <a:chExt cx="2323" cy="3039"/>
          </a:xfrm>
        </p:grpSpPr>
        <p:pic>
          <p:nvPicPr>
            <p:cNvPr id="3176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" y="799"/>
              <a:ext cx="2323" cy="3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9" name="Text Box 8"/>
            <p:cNvSpPr txBox="1">
              <a:spLocks noChangeArrowheads="1"/>
            </p:cNvSpPr>
            <p:nvPr/>
          </p:nvSpPr>
          <p:spPr bwMode="auto">
            <a:xfrm>
              <a:off x="3833" y="3499"/>
              <a:ext cx="167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400" b="1"/>
                <a:t>L    </a:t>
              </a:r>
              <a:r>
                <a:rPr lang="en-US" altLang="zh-CN" sz="1400" b="1">
                  <a:solidFill>
                    <a:srgbClr val="FF0000"/>
                  </a:solidFill>
                </a:rPr>
                <a:t>i</a:t>
              </a:r>
              <a:r>
                <a:rPr lang="en-US" altLang="zh-CN" sz="1400" b="1" baseline="-25000">
                  <a:solidFill>
                    <a:srgbClr val="FF0000"/>
                  </a:solidFill>
                </a:rPr>
                <a:t>0</a:t>
              </a:r>
              <a:r>
                <a:rPr lang="en-US" altLang="zh-CN" sz="1400" b="1">
                  <a:solidFill>
                    <a:srgbClr val="FF0000"/>
                  </a:solidFill>
                </a:rPr>
                <a:t>-n</a:t>
              </a:r>
              <a:r>
                <a:rPr lang="en-US" altLang="zh-CN" sz="1400" b="1"/>
                <a:t>    i</a:t>
              </a:r>
              <a:r>
                <a:rPr lang="en-US" altLang="zh-CN" sz="1400" b="1" baseline="-25000"/>
                <a:t>0</a:t>
              </a:r>
              <a:r>
                <a:rPr lang="en-US" altLang="zh-CN" sz="1400" b="1"/>
                <a:t>    </a:t>
              </a:r>
              <a:r>
                <a:rPr lang="en-US" altLang="zh-CN" sz="1400" b="1">
                  <a:solidFill>
                    <a:srgbClr val="FF0000"/>
                  </a:solidFill>
                </a:rPr>
                <a:t>i</a:t>
              </a:r>
              <a:r>
                <a:rPr lang="en-US" altLang="zh-CN" sz="1400" b="1" baseline="-25000">
                  <a:solidFill>
                    <a:srgbClr val="FF0000"/>
                  </a:solidFill>
                </a:rPr>
                <a:t>0</a:t>
              </a:r>
              <a:r>
                <a:rPr lang="en-US" altLang="zh-CN" sz="1400" b="1">
                  <a:solidFill>
                    <a:srgbClr val="FF0000"/>
                  </a:solidFill>
                </a:rPr>
                <a:t>+n</a:t>
              </a:r>
              <a:r>
                <a:rPr lang="en-US" altLang="zh-CN" sz="1400" b="1"/>
                <a:t>       R</a:t>
              </a:r>
            </a:p>
          </p:txBody>
        </p:sp>
        <p:sp>
          <p:nvSpPr>
            <p:cNvPr id="31770" name="Text Box 9"/>
            <p:cNvSpPr txBox="1">
              <a:spLocks noChangeArrowheads="1"/>
            </p:cNvSpPr>
            <p:nvPr/>
          </p:nvSpPr>
          <p:spPr bwMode="auto">
            <a:xfrm>
              <a:off x="3696" y="2659"/>
              <a:ext cx="27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400" b="1"/>
                <a:t>y</a:t>
              </a:r>
              <a:r>
                <a:rPr lang="en-US" altLang="zh-CN" sz="1400" b="1" baseline="-25000"/>
                <a:t>L</a:t>
              </a:r>
            </a:p>
          </p:txBody>
        </p:sp>
        <p:sp>
          <p:nvSpPr>
            <p:cNvPr id="31771" name="Text Box 10"/>
            <p:cNvSpPr txBox="1">
              <a:spLocks noChangeArrowheads="1"/>
            </p:cNvSpPr>
            <p:nvPr/>
          </p:nvSpPr>
          <p:spPr bwMode="auto">
            <a:xfrm>
              <a:off x="5193" y="2750"/>
              <a:ext cx="27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400" b="1"/>
                <a:t>y</a:t>
              </a:r>
              <a:r>
                <a:rPr lang="en-US" altLang="zh-CN" sz="1400" b="1" baseline="-25000"/>
                <a:t>R</a:t>
              </a:r>
            </a:p>
          </p:txBody>
        </p:sp>
        <p:sp>
          <p:nvSpPr>
            <p:cNvPr id="31772" name="Text Box 11"/>
            <p:cNvSpPr txBox="1">
              <a:spLocks noChangeArrowheads="1"/>
            </p:cNvSpPr>
            <p:nvPr/>
          </p:nvSpPr>
          <p:spPr bwMode="auto">
            <a:xfrm>
              <a:off x="3969" y="2976"/>
              <a:ext cx="1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31773" name="Text Box 12"/>
            <p:cNvSpPr txBox="1">
              <a:spLocks noChangeArrowheads="1"/>
            </p:cNvSpPr>
            <p:nvPr/>
          </p:nvSpPr>
          <p:spPr bwMode="auto">
            <a:xfrm>
              <a:off x="4876" y="3022"/>
              <a:ext cx="136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31774" name="Text Box 13"/>
            <p:cNvSpPr txBox="1">
              <a:spLocks noChangeArrowheads="1"/>
            </p:cNvSpPr>
            <p:nvPr/>
          </p:nvSpPr>
          <p:spPr bwMode="auto">
            <a:xfrm>
              <a:off x="3833" y="2341"/>
              <a:ext cx="27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400" b="1"/>
                <a:t>y</a:t>
              </a:r>
              <a:r>
                <a:rPr lang="en-US" altLang="zh-CN" sz="1400" b="1" baseline="-25000"/>
                <a:t>L</a:t>
              </a:r>
            </a:p>
          </p:txBody>
        </p:sp>
        <p:sp>
          <p:nvSpPr>
            <p:cNvPr id="31775" name="Text Box 14"/>
            <p:cNvSpPr txBox="1">
              <a:spLocks noChangeArrowheads="1"/>
            </p:cNvSpPr>
            <p:nvPr/>
          </p:nvSpPr>
          <p:spPr bwMode="auto">
            <a:xfrm>
              <a:off x="3787" y="2341"/>
              <a:ext cx="31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400" b="1"/>
                <a:t>y</a:t>
              </a:r>
              <a:r>
                <a:rPr lang="en-US" altLang="zh-CN" sz="1400" b="1" baseline="-25000"/>
                <a:t>-n</a:t>
              </a:r>
            </a:p>
          </p:txBody>
        </p:sp>
        <p:sp>
          <p:nvSpPr>
            <p:cNvPr id="31776" name="Text Box 15"/>
            <p:cNvSpPr txBox="1">
              <a:spLocks noChangeArrowheads="1"/>
            </p:cNvSpPr>
            <p:nvPr/>
          </p:nvSpPr>
          <p:spPr bwMode="auto">
            <a:xfrm>
              <a:off x="4876" y="2069"/>
              <a:ext cx="31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400" b="1"/>
                <a:t>y</a:t>
              </a:r>
              <a:r>
                <a:rPr lang="en-US" altLang="zh-CN" sz="1400" b="1" baseline="-25000"/>
                <a:t>n</a:t>
              </a:r>
            </a:p>
          </p:txBody>
        </p:sp>
      </p:grpSp>
      <p:sp>
        <p:nvSpPr>
          <p:cNvPr id="366608" name="Oval 16"/>
          <p:cNvSpPr>
            <a:spLocks noChangeArrowheads="1"/>
          </p:cNvSpPr>
          <p:nvPr/>
        </p:nvSpPr>
        <p:spPr bwMode="auto">
          <a:xfrm>
            <a:off x="6516688" y="4581525"/>
            <a:ext cx="142875" cy="14446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09" name="Oval 17"/>
          <p:cNvSpPr>
            <a:spLocks noChangeArrowheads="1"/>
          </p:cNvSpPr>
          <p:nvPr/>
        </p:nvSpPr>
        <p:spPr bwMode="auto">
          <a:xfrm>
            <a:off x="6516688" y="3933825"/>
            <a:ext cx="142875" cy="14446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10" name="Oval 18"/>
          <p:cNvSpPr>
            <a:spLocks noChangeArrowheads="1"/>
          </p:cNvSpPr>
          <p:nvPr/>
        </p:nvSpPr>
        <p:spPr bwMode="auto">
          <a:xfrm>
            <a:off x="7596188" y="4652963"/>
            <a:ext cx="142875" cy="14446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11" name="Oval 19"/>
          <p:cNvSpPr>
            <a:spLocks noChangeArrowheads="1"/>
          </p:cNvSpPr>
          <p:nvPr/>
        </p:nvSpPr>
        <p:spPr bwMode="auto">
          <a:xfrm>
            <a:off x="7596188" y="3573463"/>
            <a:ext cx="142875" cy="14446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6" name="Oval 20"/>
          <p:cNvSpPr>
            <a:spLocks noChangeArrowheads="1"/>
          </p:cNvSpPr>
          <p:nvPr/>
        </p:nvSpPr>
        <p:spPr bwMode="auto">
          <a:xfrm>
            <a:off x="466725" y="7002463"/>
            <a:ext cx="142875" cy="14446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588125" y="4652963"/>
            <a:ext cx="1084263" cy="865187"/>
            <a:chOff x="4150" y="2931"/>
            <a:chExt cx="683" cy="545"/>
          </a:xfrm>
        </p:grpSpPr>
        <p:sp>
          <p:nvSpPr>
            <p:cNvPr id="31761" name="Line 22"/>
            <p:cNvSpPr>
              <a:spLocks noChangeShapeType="1"/>
            </p:cNvSpPr>
            <p:nvPr/>
          </p:nvSpPr>
          <p:spPr bwMode="auto">
            <a:xfrm flipH="1">
              <a:off x="4150" y="2931"/>
              <a:ext cx="227" cy="18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Line 23"/>
            <p:cNvSpPr>
              <a:spLocks noChangeShapeType="1"/>
            </p:cNvSpPr>
            <p:nvPr/>
          </p:nvSpPr>
          <p:spPr bwMode="auto">
            <a:xfrm flipH="1">
              <a:off x="4182" y="2960"/>
              <a:ext cx="273" cy="22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24"/>
            <p:cNvSpPr>
              <a:spLocks noChangeShapeType="1"/>
            </p:cNvSpPr>
            <p:nvPr/>
          </p:nvSpPr>
          <p:spPr bwMode="auto">
            <a:xfrm flipH="1">
              <a:off x="4195" y="2976"/>
              <a:ext cx="410" cy="31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25"/>
            <p:cNvSpPr>
              <a:spLocks noChangeShapeType="1"/>
            </p:cNvSpPr>
            <p:nvPr/>
          </p:nvSpPr>
          <p:spPr bwMode="auto">
            <a:xfrm flipH="1">
              <a:off x="4195" y="2976"/>
              <a:ext cx="547" cy="454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26"/>
            <p:cNvSpPr>
              <a:spLocks noChangeShapeType="1"/>
            </p:cNvSpPr>
            <p:nvPr/>
          </p:nvSpPr>
          <p:spPr bwMode="auto">
            <a:xfrm flipH="1">
              <a:off x="4286" y="3022"/>
              <a:ext cx="547" cy="454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27"/>
            <p:cNvSpPr>
              <a:spLocks noChangeShapeType="1"/>
            </p:cNvSpPr>
            <p:nvPr/>
          </p:nvSpPr>
          <p:spPr bwMode="auto">
            <a:xfrm flipH="1">
              <a:off x="4422" y="3158"/>
              <a:ext cx="411" cy="31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Line 28"/>
            <p:cNvSpPr>
              <a:spLocks noChangeShapeType="1"/>
            </p:cNvSpPr>
            <p:nvPr/>
          </p:nvSpPr>
          <p:spPr bwMode="auto">
            <a:xfrm flipH="1">
              <a:off x="4604" y="3294"/>
              <a:ext cx="229" cy="181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6621" name="Line 29"/>
          <p:cNvSpPr>
            <a:spLocks noChangeShapeType="1"/>
          </p:cNvSpPr>
          <p:nvPr/>
        </p:nvSpPr>
        <p:spPr bwMode="auto">
          <a:xfrm>
            <a:off x="6227763" y="4652963"/>
            <a:ext cx="2160587" cy="1444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22" name="Text Box 30"/>
          <p:cNvSpPr txBox="1">
            <a:spLocks noChangeArrowheads="1"/>
          </p:cNvSpPr>
          <p:nvPr/>
        </p:nvSpPr>
        <p:spPr bwMode="auto">
          <a:xfrm>
            <a:off x="6156325" y="4797425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b</a:t>
            </a:r>
            <a:r>
              <a:rPr lang="en-US" altLang="zh-CN" sz="1600" b="1" baseline="-25000">
                <a:solidFill>
                  <a:srgbClr val="FF0000"/>
                </a:solidFill>
              </a:rPr>
              <a:t>-n</a:t>
            </a:r>
          </a:p>
        </p:txBody>
      </p:sp>
      <p:sp>
        <p:nvSpPr>
          <p:cNvPr id="366623" name="Text Box 31"/>
          <p:cNvSpPr txBox="1">
            <a:spLocks noChangeArrowheads="1"/>
          </p:cNvSpPr>
          <p:nvPr/>
        </p:nvSpPr>
        <p:spPr bwMode="auto">
          <a:xfrm>
            <a:off x="7667625" y="4868863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b</a:t>
            </a:r>
            <a:r>
              <a:rPr lang="en-US" altLang="zh-CN" sz="1600" b="1" baseline="-25000">
                <a:solidFill>
                  <a:srgbClr val="FF0000"/>
                </a:solidFill>
              </a:rPr>
              <a:t>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6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6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6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08" grpId="0" animBg="1"/>
      <p:bldP spid="366609" grpId="0" animBg="1"/>
      <p:bldP spid="366610" grpId="0" animBg="1"/>
      <p:bldP spid="366611" grpId="0" animBg="1"/>
      <p:bldP spid="366621" grpId="0" animBg="1"/>
      <p:bldP spid="366622" grpId="0"/>
      <p:bldP spid="3666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4968875" cy="504031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Wasson</a:t>
            </a:r>
            <a:r>
              <a:rPr lang="zh-CN" altLang="en-US" sz="2800" smtClean="0"/>
              <a:t>（瓦森、沃森）峰面积法</a:t>
            </a:r>
          </a:p>
          <a:p>
            <a:pPr lvl="1" eaLnBrk="1" hangingPunct="1"/>
            <a:r>
              <a:rPr lang="zh-CN" altLang="en-US" sz="2400" smtClean="0"/>
              <a:t>本底面积的计算：</a:t>
            </a:r>
          </a:p>
          <a:p>
            <a:pPr lvl="2" eaLnBrk="1" hangingPunct="1"/>
            <a:r>
              <a:rPr lang="zh-CN" altLang="en-US" sz="2200" smtClean="0"/>
              <a:t>左本底</a:t>
            </a:r>
            <a:r>
              <a:rPr lang="en-US" altLang="zh-CN" sz="2200" smtClean="0"/>
              <a:t>b</a:t>
            </a:r>
            <a:r>
              <a:rPr lang="en-US" altLang="zh-CN" sz="2200" baseline="-25000" smtClean="0"/>
              <a:t>-n</a:t>
            </a:r>
            <a:r>
              <a:rPr lang="en-US" altLang="zh-CN" sz="2200" smtClean="0"/>
              <a:t>:</a:t>
            </a:r>
          </a:p>
          <a:p>
            <a:pPr lvl="2" eaLnBrk="1" hangingPunct="1"/>
            <a:endParaRPr lang="en-US" altLang="zh-CN" sz="2200" smtClean="0"/>
          </a:p>
          <a:p>
            <a:pPr lvl="2" eaLnBrk="1" hangingPunct="1"/>
            <a:endParaRPr lang="en-US" altLang="zh-CN" sz="2200" smtClean="0"/>
          </a:p>
          <a:p>
            <a:pPr lvl="2" eaLnBrk="1" hangingPunct="1"/>
            <a:r>
              <a:rPr lang="zh-CN" altLang="en-US" sz="2200" smtClean="0"/>
              <a:t>右本底</a:t>
            </a:r>
            <a:r>
              <a:rPr lang="en-US" altLang="zh-CN" sz="2200" smtClean="0"/>
              <a:t>b</a:t>
            </a:r>
            <a:r>
              <a:rPr lang="en-US" altLang="zh-CN" sz="2200" baseline="-25000" smtClean="0"/>
              <a:t>n</a:t>
            </a:r>
            <a:r>
              <a:rPr lang="en-US" altLang="zh-CN" sz="2200" smtClean="0"/>
              <a:t>:</a:t>
            </a:r>
          </a:p>
          <a:p>
            <a:pPr lvl="2" eaLnBrk="1" hangingPunct="1"/>
            <a:endParaRPr lang="en-US" altLang="zh-CN" sz="2200" smtClean="0"/>
          </a:p>
          <a:p>
            <a:pPr lvl="2" eaLnBrk="1" hangingPunct="1"/>
            <a:endParaRPr lang="en-US" altLang="zh-CN" sz="2200" smtClean="0"/>
          </a:p>
          <a:p>
            <a:pPr lvl="2" eaLnBrk="1" hangingPunct="1"/>
            <a:r>
              <a:rPr lang="zh-CN" altLang="en-US" sz="2200" smtClean="0"/>
              <a:t>本底面积</a:t>
            </a:r>
            <a:r>
              <a:rPr lang="en-US" altLang="zh-CN" sz="2200" smtClean="0"/>
              <a:t>B</a:t>
            </a:r>
            <a:r>
              <a:rPr lang="zh-CN" altLang="en-US" sz="2200" smtClean="0"/>
              <a:t>：</a:t>
            </a:r>
          </a:p>
        </p:txBody>
      </p:sp>
      <p:sp>
        <p:nvSpPr>
          <p:cNvPr id="122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8" name="Oval 20"/>
          <p:cNvSpPr>
            <a:spLocks noChangeArrowheads="1"/>
          </p:cNvSpPr>
          <p:nvPr/>
        </p:nvSpPr>
        <p:spPr bwMode="auto">
          <a:xfrm>
            <a:off x="466725" y="7002463"/>
            <a:ext cx="142875" cy="14446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299" name="Group 32"/>
          <p:cNvGrpSpPr>
            <a:grpSpLocks/>
          </p:cNvGrpSpPr>
          <p:nvPr/>
        </p:nvGrpSpPr>
        <p:grpSpPr bwMode="auto">
          <a:xfrm>
            <a:off x="5392738" y="1268413"/>
            <a:ext cx="3687762" cy="4824412"/>
            <a:chOff x="3397" y="799"/>
            <a:chExt cx="2323" cy="3039"/>
          </a:xfrm>
        </p:grpSpPr>
        <p:grpSp>
          <p:nvGrpSpPr>
            <p:cNvPr id="12302" name="Group 6"/>
            <p:cNvGrpSpPr>
              <a:grpSpLocks/>
            </p:cNvGrpSpPr>
            <p:nvPr/>
          </p:nvGrpSpPr>
          <p:grpSpPr bwMode="auto">
            <a:xfrm>
              <a:off x="3397" y="799"/>
              <a:ext cx="2323" cy="3039"/>
              <a:chOff x="3402" y="799"/>
              <a:chExt cx="2323" cy="3039"/>
            </a:xfrm>
          </p:grpSpPr>
          <p:pic>
            <p:nvPicPr>
              <p:cNvPr id="12318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2" y="799"/>
                <a:ext cx="2323" cy="3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19" name="Text Box 8"/>
              <p:cNvSpPr txBox="1">
                <a:spLocks noChangeArrowheads="1"/>
              </p:cNvSpPr>
              <p:nvPr/>
            </p:nvSpPr>
            <p:spPr bwMode="auto">
              <a:xfrm>
                <a:off x="3833" y="3499"/>
                <a:ext cx="167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L    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1400" b="1" baseline="-2500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-n</a:t>
                </a:r>
                <a:r>
                  <a:rPr lang="en-US" altLang="zh-CN" sz="1400" b="1"/>
                  <a:t>    i</a:t>
                </a:r>
                <a:r>
                  <a:rPr lang="en-US" altLang="zh-CN" sz="1400" b="1" baseline="-25000"/>
                  <a:t>0</a:t>
                </a:r>
                <a:r>
                  <a:rPr lang="en-US" altLang="zh-CN" sz="1400" b="1"/>
                  <a:t>    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1400" b="1" baseline="-2500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+n</a:t>
                </a:r>
                <a:r>
                  <a:rPr lang="en-US" altLang="zh-CN" sz="1400" b="1"/>
                  <a:t>       R</a:t>
                </a:r>
              </a:p>
            </p:txBody>
          </p:sp>
          <p:sp>
            <p:nvSpPr>
              <p:cNvPr id="12320" name="Text Box 9"/>
              <p:cNvSpPr txBox="1">
                <a:spLocks noChangeArrowheads="1"/>
              </p:cNvSpPr>
              <p:nvPr/>
            </p:nvSpPr>
            <p:spPr bwMode="auto">
              <a:xfrm>
                <a:off x="3696" y="2659"/>
                <a:ext cx="272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L</a:t>
                </a:r>
              </a:p>
            </p:txBody>
          </p:sp>
          <p:sp>
            <p:nvSpPr>
              <p:cNvPr id="12321" name="Text Box 10"/>
              <p:cNvSpPr txBox="1">
                <a:spLocks noChangeArrowheads="1"/>
              </p:cNvSpPr>
              <p:nvPr/>
            </p:nvSpPr>
            <p:spPr bwMode="auto">
              <a:xfrm>
                <a:off x="5193" y="2750"/>
                <a:ext cx="272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R</a:t>
                </a:r>
              </a:p>
            </p:txBody>
          </p:sp>
          <p:sp>
            <p:nvSpPr>
              <p:cNvPr id="12322" name="Text Box 11"/>
              <p:cNvSpPr txBox="1">
                <a:spLocks noChangeArrowheads="1"/>
              </p:cNvSpPr>
              <p:nvPr/>
            </p:nvSpPr>
            <p:spPr bwMode="auto">
              <a:xfrm>
                <a:off x="3969" y="2976"/>
                <a:ext cx="152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12323" name="Text Box 12"/>
              <p:cNvSpPr txBox="1">
                <a:spLocks noChangeArrowheads="1"/>
              </p:cNvSpPr>
              <p:nvPr/>
            </p:nvSpPr>
            <p:spPr bwMode="auto">
              <a:xfrm>
                <a:off x="4876" y="3022"/>
                <a:ext cx="136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12324" name="Text Box 13"/>
              <p:cNvSpPr txBox="1">
                <a:spLocks noChangeArrowheads="1"/>
              </p:cNvSpPr>
              <p:nvPr/>
            </p:nvSpPr>
            <p:spPr bwMode="auto">
              <a:xfrm>
                <a:off x="3833" y="2341"/>
                <a:ext cx="272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L</a:t>
                </a:r>
              </a:p>
            </p:txBody>
          </p:sp>
          <p:sp>
            <p:nvSpPr>
              <p:cNvPr id="12325" name="Text Box 14"/>
              <p:cNvSpPr txBox="1">
                <a:spLocks noChangeArrowheads="1"/>
              </p:cNvSpPr>
              <p:nvPr/>
            </p:nvSpPr>
            <p:spPr bwMode="auto">
              <a:xfrm>
                <a:off x="3787" y="2341"/>
                <a:ext cx="31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-n</a:t>
                </a:r>
              </a:p>
            </p:txBody>
          </p:sp>
          <p:sp>
            <p:nvSpPr>
              <p:cNvPr id="12326" name="Text Box 15"/>
              <p:cNvSpPr txBox="1">
                <a:spLocks noChangeArrowheads="1"/>
              </p:cNvSpPr>
              <p:nvPr/>
            </p:nvSpPr>
            <p:spPr bwMode="auto">
              <a:xfrm>
                <a:off x="4876" y="2069"/>
                <a:ext cx="31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n</a:t>
                </a:r>
              </a:p>
            </p:txBody>
          </p:sp>
        </p:grpSp>
        <p:sp>
          <p:nvSpPr>
            <p:cNvPr id="12303" name="Oval 16"/>
            <p:cNvSpPr>
              <a:spLocks noChangeArrowheads="1"/>
            </p:cNvSpPr>
            <p:nvPr/>
          </p:nvSpPr>
          <p:spPr bwMode="auto">
            <a:xfrm>
              <a:off x="4105" y="2886"/>
              <a:ext cx="90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Oval 17"/>
            <p:cNvSpPr>
              <a:spLocks noChangeArrowheads="1"/>
            </p:cNvSpPr>
            <p:nvPr/>
          </p:nvSpPr>
          <p:spPr bwMode="auto">
            <a:xfrm>
              <a:off x="4105" y="2478"/>
              <a:ext cx="90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5" name="Oval 18"/>
            <p:cNvSpPr>
              <a:spLocks noChangeArrowheads="1"/>
            </p:cNvSpPr>
            <p:nvPr/>
          </p:nvSpPr>
          <p:spPr bwMode="auto">
            <a:xfrm>
              <a:off x="4785" y="2931"/>
              <a:ext cx="90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Oval 19"/>
            <p:cNvSpPr>
              <a:spLocks noChangeArrowheads="1"/>
            </p:cNvSpPr>
            <p:nvPr/>
          </p:nvSpPr>
          <p:spPr bwMode="auto">
            <a:xfrm>
              <a:off x="4785" y="2251"/>
              <a:ext cx="90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07" name="Group 21"/>
            <p:cNvGrpSpPr>
              <a:grpSpLocks/>
            </p:cNvGrpSpPr>
            <p:nvPr/>
          </p:nvGrpSpPr>
          <p:grpSpPr bwMode="auto">
            <a:xfrm>
              <a:off x="4150" y="2931"/>
              <a:ext cx="683" cy="545"/>
              <a:chOff x="4150" y="2931"/>
              <a:chExt cx="683" cy="545"/>
            </a:xfrm>
          </p:grpSpPr>
          <p:sp>
            <p:nvSpPr>
              <p:cNvPr id="12311" name="Line 22"/>
              <p:cNvSpPr>
                <a:spLocks noChangeShapeType="1"/>
              </p:cNvSpPr>
              <p:nvPr/>
            </p:nvSpPr>
            <p:spPr bwMode="auto">
              <a:xfrm flipH="1">
                <a:off x="4150" y="2931"/>
                <a:ext cx="227" cy="18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2" name="Line 23"/>
              <p:cNvSpPr>
                <a:spLocks noChangeShapeType="1"/>
              </p:cNvSpPr>
              <p:nvPr/>
            </p:nvSpPr>
            <p:spPr bwMode="auto">
              <a:xfrm flipH="1">
                <a:off x="4182" y="2960"/>
                <a:ext cx="273" cy="227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3" name="Line 24"/>
              <p:cNvSpPr>
                <a:spLocks noChangeShapeType="1"/>
              </p:cNvSpPr>
              <p:nvPr/>
            </p:nvSpPr>
            <p:spPr bwMode="auto">
              <a:xfrm flipH="1">
                <a:off x="4195" y="2976"/>
                <a:ext cx="410" cy="318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4" name="Line 25"/>
              <p:cNvSpPr>
                <a:spLocks noChangeShapeType="1"/>
              </p:cNvSpPr>
              <p:nvPr/>
            </p:nvSpPr>
            <p:spPr bwMode="auto">
              <a:xfrm flipH="1">
                <a:off x="4195" y="2976"/>
                <a:ext cx="547" cy="454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Line 26"/>
              <p:cNvSpPr>
                <a:spLocks noChangeShapeType="1"/>
              </p:cNvSpPr>
              <p:nvPr/>
            </p:nvSpPr>
            <p:spPr bwMode="auto">
              <a:xfrm flipH="1">
                <a:off x="4286" y="3022"/>
                <a:ext cx="547" cy="454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6" name="Line 27"/>
              <p:cNvSpPr>
                <a:spLocks noChangeShapeType="1"/>
              </p:cNvSpPr>
              <p:nvPr/>
            </p:nvSpPr>
            <p:spPr bwMode="auto">
              <a:xfrm flipH="1">
                <a:off x="4422" y="3158"/>
                <a:ext cx="411" cy="317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Line 28"/>
              <p:cNvSpPr>
                <a:spLocks noChangeShapeType="1"/>
              </p:cNvSpPr>
              <p:nvPr/>
            </p:nvSpPr>
            <p:spPr bwMode="auto">
              <a:xfrm flipH="1">
                <a:off x="4604" y="3294"/>
                <a:ext cx="229" cy="18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08" name="Line 29"/>
            <p:cNvSpPr>
              <a:spLocks noChangeShapeType="1"/>
            </p:cNvSpPr>
            <p:nvPr/>
          </p:nvSpPr>
          <p:spPr bwMode="auto">
            <a:xfrm>
              <a:off x="3923" y="2931"/>
              <a:ext cx="1361" cy="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Text Box 30"/>
            <p:cNvSpPr txBox="1">
              <a:spLocks noChangeArrowheads="1"/>
            </p:cNvSpPr>
            <p:nvPr/>
          </p:nvSpPr>
          <p:spPr bwMode="auto">
            <a:xfrm>
              <a:off x="3878" y="3022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FF0000"/>
                  </a:solidFill>
                </a:rPr>
                <a:t>b</a:t>
              </a:r>
              <a:r>
                <a:rPr lang="en-US" altLang="zh-CN" sz="1600" b="1" baseline="-25000">
                  <a:solidFill>
                    <a:srgbClr val="FF0000"/>
                  </a:solidFill>
                </a:rPr>
                <a:t>-n</a:t>
              </a:r>
            </a:p>
          </p:txBody>
        </p:sp>
        <p:sp>
          <p:nvSpPr>
            <p:cNvPr id="12310" name="Text Box 31"/>
            <p:cNvSpPr txBox="1">
              <a:spLocks noChangeArrowheads="1"/>
            </p:cNvSpPr>
            <p:nvPr/>
          </p:nvSpPr>
          <p:spPr bwMode="auto">
            <a:xfrm>
              <a:off x="4830" y="3067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FF0000"/>
                  </a:solidFill>
                </a:rPr>
                <a:t>b</a:t>
              </a:r>
              <a:r>
                <a:rPr lang="en-US" altLang="zh-CN" sz="1600" b="1" baseline="-2500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12300" name="Rectangle 34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7649" name="Object 33"/>
          <p:cNvGraphicFramePr>
            <a:graphicFrameLocks noChangeAspect="1"/>
          </p:cNvGraphicFramePr>
          <p:nvPr/>
        </p:nvGraphicFramePr>
        <p:xfrm>
          <a:off x="1547813" y="3068638"/>
          <a:ext cx="374491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公式" r:id="rId4" imgW="2361960" imgH="393480" progId="Equation.3">
                  <p:embed/>
                </p:oleObj>
              </mc:Choice>
              <mc:Fallback>
                <p:oleObj name="公式" r:id="rId4" imgW="236196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68638"/>
                        <a:ext cx="3744912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51" name="Object 35"/>
          <p:cNvGraphicFramePr>
            <a:graphicFrameLocks noChangeAspect="1"/>
          </p:cNvGraphicFramePr>
          <p:nvPr/>
        </p:nvGraphicFramePr>
        <p:xfrm>
          <a:off x="1587500" y="4292600"/>
          <a:ext cx="36639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公式" r:id="rId6" imgW="2311200" imgH="393480" progId="Equation.3">
                  <p:embed/>
                </p:oleObj>
              </mc:Choice>
              <mc:Fallback>
                <p:oleObj name="公式" r:id="rId6" imgW="2311200" imgH="393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292600"/>
                        <a:ext cx="366395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52" name="Object 36"/>
          <p:cNvGraphicFramePr>
            <a:graphicFrameLocks noChangeAspect="1"/>
          </p:cNvGraphicFramePr>
          <p:nvPr/>
        </p:nvGraphicFramePr>
        <p:xfrm>
          <a:off x="1438275" y="5445125"/>
          <a:ext cx="38846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公式" r:id="rId8" imgW="2450880" imgH="393480" progId="Equation.3">
                  <p:embed/>
                </p:oleObj>
              </mc:Choice>
              <mc:Fallback>
                <p:oleObj name="公式" r:id="rId8" imgW="245088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5445125"/>
                        <a:ext cx="3884613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53" name="Text Box 37"/>
          <p:cNvSpPr txBox="1">
            <a:spLocks noChangeArrowheads="1"/>
          </p:cNvSpPr>
          <p:nvPr/>
        </p:nvSpPr>
        <p:spPr bwMode="auto">
          <a:xfrm>
            <a:off x="3635375" y="2205038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a typeface="黑体" pitchFamily="2" charset="-122"/>
              </a:rPr>
              <a:t>（对称峰）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133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4968875" cy="504031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Wasson</a:t>
            </a:r>
            <a:r>
              <a:rPr lang="zh-CN" altLang="en-US" sz="2800" smtClean="0"/>
              <a:t>（瓦森、沃森）峰面积法</a:t>
            </a:r>
          </a:p>
          <a:p>
            <a:pPr lvl="1" eaLnBrk="1" hangingPunct="1"/>
            <a:r>
              <a:rPr lang="zh-CN" altLang="en-US" sz="2400" smtClean="0"/>
              <a:t>本底面积的计算：</a:t>
            </a:r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>
              <a:spcBef>
                <a:spcPct val="0"/>
              </a:spcBef>
            </a:pPr>
            <a:r>
              <a:rPr lang="zh-CN" altLang="en-US" sz="2400" smtClean="0"/>
              <a:t>总峰面积的计算</a:t>
            </a:r>
          </a:p>
          <a:p>
            <a:pPr lvl="1" eaLnBrk="1" hangingPunct="1"/>
            <a:endParaRPr lang="zh-CN" altLang="en-US" sz="2400" smtClean="0"/>
          </a:p>
          <a:p>
            <a:pPr lvl="1" eaLnBrk="1" hangingPunct="1"/>
            <a:r>
              <a:rPr lang="zh-CN" altLang="en-US" sz="2400" smtClean="0"/>
              <a:t>净峰面积的计算</a:t>
            </a:r>
          </a:p>
        </p:txBody>
      </p:sp>
      <p:sp>
        <p:nvSpPr>
          <p:cNvPr id="133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4" name="Oval 6"/>
          <p:cNvSpPr>
            <a:spLocks noChangeArrowheads="1"/>
          </p:cNvSpPr>
          <p:nvPr/>
        </p:nvSpPr>
        <p:spPr bwMode="auto">
          <a:xfrm>
            <a:off x="466725" y="7002463"/>
            <a:ext cx="142875" cy="14446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25" name="Group 7"/>
          <p:cNvGrpSpPr>
            <a:grpSpLocks/>
          </p:cNvGrpSpPr>
          <p:nvPr/>
        </p:nvGrpSpPr>
        <p:grpSpPr bwMode="auto">
          <a:xfrm>
            <a:off x="5392738" y="1268413"/>
            <a:ext cx="3687762" cy="4824412"/>
            <a:chOff x="3397" y="799"/>
            <a:chExt cx="2323" cy="3039"/>
          </a:xfrm>
        </p:grpSpPr>
        <p:grpSp>
          <p:nvGrpSpPr>
            <p:cNvPr id="13328" name="Group 8"/>
            <p:cNvGrpSpPr>
              <a:grpSpLocks/>
            </p:cNvGrpSpPr>
            <p:nvPr/>
          </p:nvGrpSpPr>
          <p:grpSpPr bwMode="auto">
            <a:xfrm>
              <a:off x="3397" y="799"/>
              <a:ext cx="2323" cy="3039"/>
              <a:chOff x="3402" y="799"/>
              <a:chExt cx="2323" cy="3039"/>
            </a:xfrm>
          </p:grpSpPr>
          <p:pic>
            <p:nvPicPr>
              <p:cNvPr id="13344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2" y="799"/>
                <a:ext cx="2323" cy="3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45" name="Text Box 10"/>
              <p:cNvSpPr txBox="1">
                <a:spLocks noChangeArrowheads="1"/>
              </p:cNvSpPr>
              <p:nvPr/>
            </p:nvSpPr>
            <p:spPr bwMode="auto">
              <a:xfrm>
                <a:off x="3833" y="3499"/>
                <a:ext cx="167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L    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1400" b="1" baseline="-2500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-n</a:t>
                </a:r>
                <a:r>
                  <a:rPr lang="en-US" altLang="zh-CN" sz="1400" b="1"/>
                  <a:t>    i</a:t>
                </a:r>
                <a:r>
                  <a:rPr lang="en-US" altLang="zh-CN" sz="1400" b="1" baseline="-25000"/>
                  <a:t>0</a:t>
                </a:r>
                <a:r>
                  <a:rPr lang="en-US" altLang="zh-CN" sz="1400" b="1"/>
                  <a:t>    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1400" b="1" baseline="-2500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+n</a:t>
                </a:r>
                <a:r>
                  <a:rPr lang="en-US" altLang="zh-CN" sz="1400" b="1"/>
                  <a:t>       R</a:t>
                </a:r>
              </a:p>
            </p:txBody>
          </p:sp>
          <p:sp>
            <p:nvSpPr>
              <p:cNvPr id="13346" name="Text Box 11"/>
              <p:cNvSpPr txBox="1">
                <a:spLocks noChangeArrowheads="1"/>
              </p:cNvSpPr>
              <p:nvPr/>
            </p:nvSpPr>
            <p:spPr bwMode="auto">
              <a:xfrm>
                <a:off x="3696" y="2659"/>
                <a:ext cx="272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L</a:t>
                </a:r>
              </a:p>
            </p:txBody>
          </p:sp>
          <p:sp>
            <p:nvSpPr>
              <p:cNvPr id="13347" name="Text Box 12"/>
              <p:cNvSpPr txBox="1">
                <a:spLocks noChangeArrowheads="1"/>
              </p:cNvSpPr>
              <p:nvPr/>
            </p:nvSpPr>
            <p:spPr bwMode="auto">
              <a:xfrm>
                <a:off x="5193" y="2750"/>
                <a:ext cx="272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R</a:t>
                </a:r>
              </a:p>
            </p:txBody>
          </p:sp>
          <p:sp>
            <p:nvSpPr>
              <p:cNvPr id="13348" name="Text Box 13"/>
              <p:cNvSpPr txBox="1">
                <a:spLocks noChangeArrowheads="1"/>
              </p:cNvSpPr>
              <p:nvPr/>
            </p:nvSpPr>
            <p:spPr bwMode="auto">
              <a:xfrm>
                <a:off x="3969" y="2976"/>
                <a:ext cx="152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13349" name="Text Box 14"/>
              <p:cNvSpPr txBox="1">
                <a:spLocks noChangeArrowheads="1"/>
              </p:cNvSpPr>
              <p:nvPr/>
            </p:nvSpPr>
            <p:spPr bwMode="auto">
              <a:xfrm>
                <a:off x="4876" y="3022"/>
                <a:ext cx="136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13350" name="Text Box 15"/>
              <p:cNvSpPr txBox="1">
                <a:spLocks noChangeArrowheads="1"/>
              </p:cNvSpPr>
              <p:nvPr/>
            </p:nvSpPr>
            <p:spPr bwMode="auto">
              <a:xfrm>
                <a:off x="3833" y="2341"/>
                <a:ext cx="272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L</a:t>
                </a:r>
              </a:p>
            </p:txBody>
          </p:sp>
          <p:sp>
            <p:nvSpPr>
              <p:cNvPr id="13351" name="Text Box 16"/>
              <p:cNvSpPr txBox="1">
                <a:spLocks noChangeArrowheads="1"/>
              </p:cNvSpPr>
              <p:nvPr/>
            </p:nvSpPr>
            <p:spPr bwMode="auto">
              <a:xfrm>
                <a:off x="3787" y="2341"/>
                <a:ext cx="31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-n</a:t>
                </a:r>
              </a:p>
            </p:txBody>
          </p:sp>
          <p:sp>
            <p:nvSpPr>
              <p:cNvPr id="13352" name="Text Box 17"/>
              <p:cNvSpPr txBox="1">
                <a:spLocks noChangeArrowheads="1"/>
              </p:cNvSpPr>
              <p:nvPr/>
            </p:nvSpPr>
            <p:spPr bwMode="auto">
              <a:xfrm>
                <a:off x="4876" y="2069"/>
                <a:ext cx="31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n</a:t>
                </a:r>
              </a:p>
            </p:txBody>
          </p:sp>
        </p:grpSp>
        <p:sp>
          <p:nvSpPr>
            <p:cNvPr id="13329" name="Oval 18"/>
            <p:cNvSpPr>
              <a:spLocks noChangeArrowheads="1"/>
            </p:cNvSpPr>
            <p:nvPr/>
          </p:nvSpPr>
          <p:spPr bwMode="auto">
            <a:xfrm>
              <a:off x="4105" y="2886"/>
              <a:ext cx="90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Oval 19"/>
            <p:cNvSpPr>
              <a:spLocks noChangeArrowheads="1"/>
            </p:cNvSpPr>
            <p:nvPr/>
          </p:nvSpPr>
          <p:spPr bwMode="auto">
            <a:xfrm>
              <a:off x="4105" y="2478"/>
              <a:ext cx="90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Oval 20"/>
            <p:cNvSpPr>
              <a:spLocks noChangeArrowheads="1"/>
            </p:cNvSpPr>
            <p:nvPr/>
          </p:nvSpPr>
          <p:spPr bwMode="auto">
            <a:xfrm>
              <a:off x="4785" y="2931"/>
              <a:ext cx="90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Oval 21"/>
            <p:cNvSpPr>
              <a:spLocks noChangeArrowheads="1"/>
            </p:cNvSpPr>
            <p:nvPr/>
          </p:nvSpPr>
          <p:spPr bwMode="auto">
            <a:xfrm>
              <a:off x="4785" y="2251"/>
              <a:ext cx="90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33" name="Group 22"/>
            <p:cNvGrpSpPr>
              <a:grpSpLocks/>
            </p:cNvGrpSpPr>
            <p:nvPr/>
          </p:nvGrpSpPr>
          <p:grpSpPr bwMode="auto">
            <a:xfrm>
              <a:off x="4150" y="2931"/>
              <a:ext cx="683" cy="545"/>
              <a:chOff x="4150" y="2931"/>
              <a:chExt cx="683" cy="545"/>
            </a:xfrm>
          </p:grpSpPr>
          <p:sp>
            <p:nvSpPr>
              <p:cNvPr id="13337" name="Line 23"/>
              <p:cNvSpPr>
                <a:spLocks noChangeShapeType="1"/>
              </p:cNvSpPr>
              <p:nvPr/>
            </p:nvSpPr>
            <p:spPr bwMode="auto">
              <a:xfrm flipH="1">
                <a:off x="4150" y="2931"/>
                <a:ext cx="227" cy="18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8" name="Line 24"/>
              <p:cNvSpPr>
                <a:spLocks noChangeShapeType="1"/>
              </p:cNvSpPr>
              <p:nvPr/>
            </p:nvSpPr>
            <p:spPr bwMode="auto">
              <a:xfrm flipH="1">
                <a:off x="4182" y="2960"/>
                <a:ext cx="273" cy="227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9" name="Line 25"/>
              <p:cNvSpPr>
                <a:spLocks noChangeShapeType="1"/>
              </p:cNvSpPr>
              <p:nvPr/>
            </p:nvSpPr>
            <p:spPr bwMode="auto">
              <a:xfrm flipH="1">
                <a:off x="4195" y="2976"/>
                <a:ext cx="410" cy="318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0" name="Line 26"/>
              <p:cNvSpPr>
                <a:spLocks noChangeShapeType="1"/>
              </p:cNvSpPr>
              <p:nvPr/>
            </p:nvSpPr>
            <p:spPr bwMode="auto">
              <a:xfrm flipH="1">
                <a:off x="4195" y="2976"/>
                <a:ext cx="547" cy="454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1" name="Line 27"/>
              <p:cNvSpPr>
                <a:spLocks noChangeShapeType="1"/>
              </p:cNvSpPr>
              <p:nvPr/>
            </p:nvSpPr>
            <p:spPr bwMode="auto">
              <a:xfrm flipH="1">
                <a:off x="4286" y="3022"/>
                <a:ext cx="547" cy="454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2" name="Line 28"/>
              <p:cNvSpPr>
                <a:spLocks noChangeShapeType="1"/>
              </p:cNvSpPr>
              <p:nvPr/>
            </p:nvSpPr>
            <p:spPr bwMode="auto">
              <a:xfrm flipH="1">
                <a:off x="4422" y="3158"/>
                <a:ext cx="411" cy="317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3" name="Line 29"/>
              <p:cNvSpPr>
                <a:spLocks noChangeShapeType="1"/>
              </p:cNvSpPr>
              <p:nvPr/>
            </p:nvSpPr>
            <p:spPr bwMode="auto">
              <a:xfrm flipH="1">
                <a:off x="4604" y="3294"/>
                <a:ext cx="229" cy="18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34" name="Line 30"/>
            <p:cNvSpPr>
              <a:spLocks noChangeShapeType="1"/>
            </p:cNvSpPr>
            <p:nvPr/>
          </p:nvSpPr>
          <p:spPr bwMode="auto">
            <a:xfrm>
              <a:off x="3923" y="2931"/>
              <a:ext cx="1361" cy="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Text Box 31"/>
            <p:cNvSpPr txBox="1">
              <a:spLocks noChangeArrowheads="1"/>
            </p:cNvSpPr>
            <p:nvPr/>
          </p:nvSpPr>
          <p:spPr bwMode="auto">
            <a:xfrm>
              <a:off x="3878" y="3022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FF0000"/>
                  </a:solidFill>
                </a:rPr>
                <a:t>b</a:t>
              </a:r>
              <a:r>
                <a:rPr lang="en-US" altLang="zh-CN" sz="1600" b="1" baseline="-25000">
                  <a:solidFill>
                    <a:srgbClr val="FF0000"/>
                  </a:solidFill>
                </a:rPr>
                <a:t>-n</a:t>
              </a:r>
            </a:p>
          </p:txBody>
        </p:sp>
        <p:sp>
          <p:nvSpPr>
            <p:cNvPr id="13336" name="Text Box 32"/>
            <p:cNvSpPr txBox="1">
              <a:spLocks noChangeArrowheads="1"/>
            </p:cNvSpPr>
            <p:nvPr/>
          </p:nvSpPr>
          <p:spPr bwMode="auto">
            <a:xfrm>
              <a:off x="4830" y="3067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FF0000"/>
                  </a:solidFill>
                </a:rPr>
                <a:t>b</a:t>
              </a:r>
              <a:r>
                <a:rPr lang="en-US" altLang="zh-CN" sz="1600" b="1" baseline="-2500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13326" name="Rectangle 33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4" name="Object 34"/>
          <p:cNvGraphicFramePr>
            <a:graphicFrameLocks noChangeAspect="1"/>
          </p:cNvGraphicFramePr>
          <p:nvPr/>
        </p:nvGraphicFramePr>
        <p:xfrm>
          <a:off x="1476375" y="2492375"/>
          <a:ext cx="35274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公式" r:id="rId4" imgW="2361960" imgH="393480" progId="Equation.3">
                  <p:embed/>
                </p:oleObj>
              </mc:Choice>
              <mc:Fallback>
                <p:oleObj name="公式" r:id="rId4" imgW="2361960" imgH="393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92375"/>
                        <a:ext cx="35274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5"/>
          <p:cNvGraphicFramePr>
            <a:graphicFrameLocks noChangeAspect="1"/>
          </p:cNvGraphicFramePr>
          <p:nvPr/>
        </p:nvGraphicFramePr>
        <p:xfrm>
          <a:off x="1476375" y="3068638"/>
          <a:ext cx="35274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公式" r:id="rId6" imgW="2311200" imgH="393480" progId="Equation.3">
                  <p:embed/>
                </p:oleObj>
              </mc:Choice>
              <mc:Fallback>
                <p:oleObj name="公式" r:id="rId6" imgW="2311200" imgH="393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68638"/>
                        <a:ext cx="352742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6"/>
          <p:cNvGraphicFramePr>
            <a:graphicFrameLocks noChangeAspect="1"/>
          </p:cNvGraphicFramePr>
          <p:nvPr/>
        </p:nvGraphicFramePr>
        <p:xfrm>
          <a:off x="1476375" y="3644900"/>
          <a:ext cx="36004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公式" r:id="rId8" imgW="2450880" imgH="393480" progId="Equation.3">
                  <p:embed/>
                </p:oleObj>
              </mc:Choice>
              <mc:Fallback>
                <p:oleObj name="公式" r:id="rId8" imgW="245088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644900"/>
                        <a:ext cx="36004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Text Box 37"/>
          <p:cNvSpPr txBox="1">
            <a:spLocks noChangeArrowheads="1"/>
          </p:cNvSpPr>
          <p:nvPr/>
        </p:nvSpPr>
        <p:spPr bwMode="auto">
          <a:xfrm>
            <a:off x="3635375" y="2205038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a typeface="黑体" pitchFamily="2" charset="-122"/>
              </a:rPr>
              <a:t>（对称峰）</a:t>
            </a:r>
          </a:p>
        </p:txBody>
      </p:sp>
      <p:graphicFrame>
        <p:nvGraphicFramePr>
          <p:cNvPr id="370726" name="Object 38"/>
          <p:cNvGraphicFramePr>
            <a:graphicFrameLocks noChangeAspect="1"/>
          </p:cNvGraphicFramePr>
          <p:nvPr/>
        </p:nvGraphicFramePr>
        <p:xfrm>
          <a:off x="3575050" y="4149725"/>
          <a:ext cx="15621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公式" r:id="rId10" imgW="838080" imgH="469800" progId="Equation.3">
                  <p:embed/>
                </p:oleObj>
              </mc:Choice>
              <mc:Fallback>
                <p:oleObj name="公式" r:id="rId10" imgW="838080" imgH="469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149725"/>
                        <a:ext cx="15621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27" name="Object 39"/>
          <p:cNvGraphicFramePr>
            <a:graphicFrameLocks noChangeAspect="1"/>
          </p:cNvGraphicFramePr>
          <p:nvPr/>
        </p:nvGraphicFramePr>
        <p:xfrm>
          <a:off x="2495550" y="5373688"/>
          <a:ext cx="27463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公式" r:id="rId12" imgW="1562040" imgH="469800" progId="Equation.3">
                  <p:embed/>
                </p:oleObj>
              </mc:Choice>
              <mc:Fallback>
                <p:oleObj name="公式" r:id="rId12" imgW="1562040" imgH="469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373688"/>
                        <a:ext cx="274637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96975"/>
            <a:ext cx="8108950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Wasson</a:t>
            </a:r>
            <a:r>
              <a:rPr lang="zh-CN" altLang="en-US" sz="2800" smtClean="0"/>
              <a:t>（瓦森、沃森）峰面积法</a:t>
            </a:r>
          </a:p>
          <a:p>
            <a:pPr lvl="1" eaLnBrk="1" hangingPunct="1"/>
            <a:r>
              <a:rPr lang="zh-CN" altLang="en-US" sz="2400" smtClean="0"/>
              <a:t>面积统计均方差（标准偏差）：</a:t>
            </a:r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en-US" altLang="zh-CN" sz="2400" smtClean="0"/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38" name="Object 7"/>
          <p:cNvGraphicFramePr>
            <a:graphicFrameLocks noChangeAspect="1"/>
          </p:cNvGraphicFramePr>
          <p:nvPr/>
        </p:nvGraphicFramePr>
        <p:xfrm>
          <a:off x="877888" y="2492375"/>
          <a:ext cx="8180387" cy="24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公式" r:id="rId3" imgW="3670200" imgH="1091880" progId="Equation.3">
                  <p:embed/>
                </p:oleObj>
              </mc:Choice>
              <mc:Fallback>
                <p:oleObj name="公式" r:id="rId3" imgW="3670200" imgH="1091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2492375"/>
                        <a:ext cx="8180387" cy="244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5867400" y="1700213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a typeface="黑体" pitchFamily="2" charset="-122"/>
              </a:rPr>
              <a:t>（对称峰）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A = S – B</a:t>
            </a:r>
            <a:r>
              <a:rPr lang="zh-CN" altLang="en-US" smtClean="0"/>
              <a:t>，关键是如何</a:t>
            </a:r>
            <a:r>
              <a:rPr lang="zh-CN" altLang="en-US" smtClean="0">
                <a:solidFill>
                  <a:srgbClr val="FF0000"/>
                </a:solidFill>
              </a:rPr>
              <a:t>确定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/>
              <a:t>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方法：</a:t>
            </a:r>
          </a:p>
          <a:p>
            <a:pPr lvl="1" eaLnBrk="1" hangingPunct="1"/>
            <a:r>
              <a:rPr lang="zh-CN" altLang="en-US" smtClean="0"/>
              <a:t>线性本底法（总峰面积法，</a:t>
            </a:r>
            <a:r>
              <a:rPr lang="en-US" altLang="zh-CN" smtClean="0"/>
              <a:t>TPA</a:t>
            </a:r>
            <a:r>
              <a:rPr lang="zh-CN" altLang="en-US" smtClean="0"/>
              <a:t>法）</a:t>
            </a:r>
          </a:p>
          <a:p>
            <a:pPr lvl="1" eaLnBrk="1" hangingPunct="1"/>
            <a:r>
              <a:rPr lang="en-US" altLang="zh-CN" smtClean="0"/>
              <a:t>Covell</a:t>
            </a:r>
            <a:r>
              <a:rPr lang="zh-CN" altLang="en-US" smtClean="0"/>
              <a:t>（科沃尔）峰面积法</a:t>
            </a:r>
          </a:p>
          <a:p>
            <a:pPr lvl="1" eaLnBrk="1" hangingPunct="1"/>
            <a:r>
              <a:rPr lang="en-US" altLang="zh-CN" smtClean="0"/>
              <a:t>Wasson</a:t>
            </a:r>
            <a:r>
              <a:rPr lang="zh-CN" altLang="en-US" smtClean="0"/>
              <a:t>（瓦森、沃森）峰面积法</a:t>
            </a:r>
          </a:p>
          <a:p>
            <a:pPr lvl="1" eaLnBrk="1" hangingPunct="1"/>
            <a:r>
              <a:rPr lang="en-US" altLang="zh-CN" smtClean="0"/>
              <a:t>Sterlinski(</a:t>
            </a:r>
            <a:r>
              <a:rPr lang="zh-CN" altLang="en-US" smtClean="0"/>
              <a:t>斯托林斯基</a:t>
            </a:r>
            <a:r>
              <a:rPr lang="en-US" altLang="zh-CN" smtClean="0"/>
              <a:t>)</a:t>
            </a:r>
            <a:r>
              <a:rPr lang="zh-CN" altLang="en-US" smtClean="0"/>
              <a:t>峰面积法</a:t>
            </a:r>
          </a:p>
          <a:p>
            <a:pPr lvl="1" eaLnBrk="1" hangingPunct="1"/>
            <a:r>
              <a:rPr lang="zh-CN" altLang="en-US" smtClean="0"/>
              <a:t>平均总峰面积法</a:t>
            </a:r>
          </a:p>
          <a:p>
            <a:pPr lvl="1" eaLnBrk="1" hangingPunct="1"/>
            <a:r>
              <a:rPr lang="zh-CN" altLang="en-US" smtClean="0"/>
              <a:t>单峰曲线拟合法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4968875" cy="504031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Wasson</a:t>
            </a:r>
            <a:r>
              <a:rPr lang="zh-CN" altLang="en-US" sz="2800" smtClean="0"/>
              <a:t>（瓦森、沃森）峰面积法</a:t>
            </a:r>
          </a:p>
          <a:p>
            <a:pPr lvl="1" eaLnBrk="1" hangingPunct="1"/>
            <a:r>
              <a:rPr lang="zh-CN" altLang="en-US" sz="2400" smtClean="0"/>
              <a:t>本底面积的计算：</a:t>
            </a:r>
          </a:p>
          <a:p>
            <a:pPr lvl="2" eaLnBrk="1" hangingPunct="1"/>
            <a:r>
              <a:rPr lang="zh-CN" altLang="en-US" sz="2200" smtClean="0"/>
              <a:t>左本底</a:t>
            </a:r>
            <a:r>
              <a:rPr lang="en-US" altLang="zh-CN" sz="2200" smtClean="0"/>
              <a:t>b</a:t>
            </a:r>
            <a:r>
              <a:rPr lang="en-US" altLang="zh-CN" sz="2200" baseline="-25000" smtClean="0"/>
              <a:t>-n1</a:t>
            </a:r>
            <a:r>
              <a:rPr lang="en-US" altLang="zh-CN" sz="2200" smtClean="0"/>
              <a:t>:</a:t>
            </a:r>
          </a:p>
          <a:p>
            <a:pPr lvl="2" eaLnBrk="1" hangingPunct="1"/>
            <a:endParaRPr lang="en-US" altLang="zh-CN" sz="2200" smtClean="0"/>
          </a:p>
          <a:p>
            <a:pPr lvl="2" eaLnBrk="1" hangingPunct="1"/>
            <a:endParaRPr lang="en-US" altLang="zh-CN" sz="2200" smtClean="0"/>
          </a:p>
          <a:p>
            <a:pPr lvl="2" eaLnBrk="1" hangingPunct="1"/>
            <a:r>
              <a:rPr lang="zh-CN" altLang="en-US" sz="2200" smtClean="0"/>
              <a:t>右本底</a:t>
            </a:r>
            <a:r>
              <a:rPr lang="en-US" altLang="zh-CN" sz="2200" smtClean="0"/>
              <a:t>b</a:t>
            </a:r>
            <a:r>
              <a:rPr lang="en-US" altLang="zh-CN" sz="2200" baseline="-25000" smtClean="0"/>
              <a:t>n2</a:t>
            </a:r>
            <a:r>
              <a:rPr lang="en-US" altLang="zh-CN" sz="2200" smtClean="0"/>
              <a:t>:</a:t>
            </a:r>
          </a:p>
          <a:p>
            <a:pPr lvl="2" eaLnBrk="1" hangingPunct="1"/>
            <a:endParaRPr lang="en-US" altLang="zh-CN" sz="2200" smtClean="0"/>
          </a:p>
          <a:p>
            <a:pPr lvl="2" eaLnBrk="1" hangingPunct="1"/>
            <a:endParaRPr lang="en-US" altLang="zh-CN" sz="2200" smtClean="0"/>
          </a:p>
          <a:p>
            <a:pPr lvl="2" eaLnBrk="1" hangingPunct="1"/>
            <a:r>
              <a:rPr lang="zh-CN" altLang="en-US" sz="2200" smtClean="0"/>
              <a:t>本底面积</a:t>
            </a:r>
            <a:r>
              <a:rPr lang="en-US" altLang="zh-CN" sz="2200" smtClean="0"/>
              <a:t>B</a:t>
            </a:r>
            <a:r>
              <a:rPr lang="zh-CN" altLang="en-US" sz="2200" smtClean="0"/>
              <a:t>：</a:t>
            </a:r>
          </a:p>
        </p:txBody>
      </p: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70" name="Oval 6"/>
          <p:cNvSpPr>
            <a:spLocks noChangeArrowheads="1"/>
          </p:cNvSpPr>
          <p:nvPr/>
        </p:nvSpPr>
        <p:spPr bwMode="auto">
          <a:xfrm>
            <a:off x="466725" y="7002463"/>
            <a:ext cx="142875" cy="14446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71" name="Group 40"/>
          <p:cNvGrpSpPr>
            <a:grpSpLocks/>
          </p:cNvGrpSpPr>
          <p:nvPr/>
        </p:nvGrpSpPr>
        <p:grpSpPr bwMode="auto">
          <a:xfrm>
            <a:off x="5392738" y="1268413"/>
            <a:ext cx="3687762" cy="4824412"/>
            <a:chOff x="3397" y="799"/>
            <a:chExt cx="2323" cy="3039"/>
          </a:xfrm>
        </p:grpSpPr>
        <p:grpSp>
          <p:nvGrpSpPr>
            <p:cNvPr id="15374" name="Group 39"/>
            <p:cNvGrpSpPr>
              <a:grpSpLocks/>
            </p:cNvGrpSpPr>
            <p:nvPr/>
          </p:nvGrpSpPr>
          <p:grpSpPr bwMode="auto">
            <a:xfrm>
              <a:off x="3397" y="799"/>
              <a:ext cx="2323" cy="3039"/>
              <a:chOff x="3397" y="799"/>
              <a:chExt cx="2323" cy="3039"/>
            </a:xfrm>
          </p:grpSpPr>
          <p:pic>
            <p:nvPicPr>
              <p:cNvPr id="15390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7" y="799"/>
                <a:ext cx="2323" cy="3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91" name="Text Box 10"/>
              <p:cNvSpPr txBox="1">
                <a:spLocks noChangeArrowheads="1"/>
              </p:cNvSpPr>
              <p:nvPr/>
            </p:nvSpPr>
            <p:spPr bwMode="auto">
              <a:xfrm>
                <a:off x="3828" y="3499"/>
                <a:ext cx="167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L    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1400" b="1" baseline="-2500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-n1</a:t>
                </a:r>
                <a:r>
                  <a:rPr lang="en-US" altLang="zh-CN" sz="1400" b="1"/>
                  <a:t>   i</a:t>
                </a:r>
                <a:r>
                  <a:rPr lang="en-US" altLang="zh-CN" sz="1400" b="1" baseline="-25000"/>
                  <a:t>0</a:t>
                </a:r>
                <a:r>
                  <a:rPr lang="en-US" altLang="zh-CN" sz="1400" b="1"/>
                  <a:t>   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1400" b="1" baseline="-2500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+n2</a:t>
                </a:r>
                <a:r>
                  <a:rPr lang="en-US" altLang="zh-CN" sz="1400" b="1"/>
                  <a:t>     R</a:t>
                </a:r>
              </a:p>
            </p:txBody>
          </p:sp>
          <p:sp>
            <p:nvSpPr>
              <p:cNvPr id="15392" name="Text Box 11"/>
              <p:cNvSpPr txBox="1">
                <a:spLocks noChangeArrowheads="1"/>
              </p:cNvSpPr>
              <p:nvPr/>
            </p:nvSpPr>
            <p:spPr bwMode="auto">
              <a:xfrm>
                <a:off x="3691" y="2659"/>
                <a:ext cx="272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L</a:t>
                </a:r>
              </a:p>
            </p:txBody>
          </p:sp>
          <p:sp>
            <p:nvSpPr>
              <p:cNvPr id="15393" name="Text Box 12"/>
              <p:cNvSpPr txBox="1">
                <a:spLocks noChangeArrowheads="1"/>
              </p:cNvSpPr>
              <p:nvPr/>
            </p:nvSpPr>
            <p:spPr bwMode="auto">
              <a:xfrm>
                <a:off x="5188" y="2750"/>
                <a:ext cx="272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R</a:t>
                </a:r>
              </a:p>
            </p:txBody>
          </p:sp>
          <p:sp>
            <p:nvSpPr>
              <p:cNvPr id="15394" name="Text Box 13"/>
              <p:cNvSpPr txBox="1">
                <a:spLocks noChangeArrowheads="1"/>
              </p:cNvSpPr>
              <p:nvPr/>
            </p:nvSpPr>
            <p:spPr bwMode="auto">
              <a:xfrm>
                <a:off x="3964" y="2976"/>
                <a:ext cx="152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15395" name="Text Box 14"/>
              <p:cNvSpPr txBox="1">
                <a:spLocks noChangeArrowheads="1"/>
              </p:cNvSpPr>
              <p:nvPr/>
            </p:nvSpPr>
            <p:spPr bwMode="auto">
              <a:xfrm>
                <a:off x="4871" y="3022"/>
                <a:ext cx="136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15396" name="Text Box 15"/>
              <p:cNvSpPr txBox="1">
                <a:spLocks noChangeArrowheads="1"/>
              </p:cNvSpPr>
              <p:nvPr/>
            </p:nvSpPr>
            <p:spPr bwMode="auto">
              <a:xfrm>
                <a:off x="3828" y="2341"/>
                <a:ext cx="272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L</a:t>
                </a:r>
              </a:p>
            </p:txBody>
          </p:sp>
          <p:sp>
            <p:nvSpPr>
              <p:cNvPr id="15397" name="Text Box 16"/>
              <p:cNvSpPr txBox="1">
                <a:spLocks noChangeArrowheads="1"/>
              </p:cNvSpPr>
              <p:nvPr/>
            </p:nvSpPr>
            <p:spPr bwMode="auto">
              <a:xfrm>
                <a:off x="3696" y="2341"/>
                <a:ext cx="404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-n1</a:t>
                </a:r>
              </a:p>
            </p:txBody>
          </p:sp>
          <p:sp>
            <p:nvSpPr>
              <p:cNvPr id="15398" name="Text Box 17"/>
              <p:cNvSpPr txBox="1">
                <a:spLocks noChangeArrowheads="1"/>
              </p:cNvSpPr>
              <p:nvPr/>
            </p:nvSpPr>
            <p:spPr bwMode="auto">
              <a:xfrm>
                <a:off x="4871" y="2069"/>
                <a:ext cx="31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n2</a:t>
                </a:r>
              </a:p>
            </p:txBody>
          </p:sp>
        </p:grpSp>
        <p:sp>
          <p:nvSpPr>
            <p:cNvPr id="15375" name="Oval 18"/>
            <p:cNvSpPr>
              <a:spLocks noChangeArrowheads="1"/>
            </p:cNvSpPr>
            <p:nvPr/>
          </p:nvSpPr>
          <p:spPr bwMode="auto">
            <a:xfrm>
              <a:off x="4105" y="2886"/>
              <a:ext cx="90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Oval 19"/>
            <p:cNvSpPr>
              <a:spLocks noChangeArrowheads="1"/>
            </p:cNvSpPr>
            <p:nvPr/>
          </p:nvSpPr>
          <p:spPr bwMode="auto">
            <a:xfrm>
              <a:off x="4105" y="2478"/>
              <a:ext cx="90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Oval 20"/>
            <p:cNvSpPr>
              <a:spLocks noChangeArrowheads="1"/>
            </p:cNvSpPr>
            <p:nvPr/>
          </p:nvSpPr>
          <p:spPr bwMode="auto">
            <a:xfrm>
              <a:off x="4785" y="2931"/>
              <a:ext cx="90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Oval 21"/>
            <p:cNvSpPr>
              <a:spLocks noChangeArrowheads="1"/>
            </p:cNvSpPr>
            <p:nvPr/>
          </p:nvSpPr>
          <p:spPr bwMode="auto">
            <a:xfrm>
              <a:off x="4785" y="2251"/>
              <a:ext cx="90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79" name="Group 22"/>
            <p:cNvGrpSpPr>
              <a:grpSpLocks/>
            </p:cNvGrpSpPr>
            <p:nvPr/>
          </p:nvGrpSpPr>
          <p:grpSpPr bwMode="auto">
            <a:xfrm>
              <a:off x="4150" y="2931"/>
              <a:ext cx="683" cy="545"/>
              <a:chOff x="4150" y="2931"/>
              <a:chExt cx="683" cy="545"/>
            </a:xfrm>
          </p:grpSpPr>
          <p:sp>
            <p:nvSpPr>
              <p:cNvPr id="15383" name="Line 23"/>
              <p:cNvSpPr>
                <a:spLocks noChangeShapeType="1"/>
              </p:cNvSpPr>
              <p:nvPr/>
            </p:nvSpPr>
            <p:spPr bwMode="auto">
              <a:xfrm flipH="1">
                <a:off x="4150" y="2931"/>
                <a:ext cx="227" cy="18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4" name="Line 24"/>
              <p:cNvSpPr>
                <a:spLocks noChangeShapeType="1"/>
              </p:cNvSpPr>
              <p:nvPr/>
            </p:nvSpPr>
            <p:spPr bwMode="auto">
              <a:xfrm flipH="1">
                <a:off x="4182" y="2960"/>
                <a:ext cx="273" cy="227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 flipH="1">
                <a:off x="4195" y="2976"/>
                <a:ext cx="410" cy="318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 flipH="1">
                <a:off x="4195" y="2976"/>
                <a:ext cx="547" cy="454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7" name="Line 27"/>
              <p:cNvSpPr>
                <a:spLocks noChangeShapeType="1"/>
              </p:cNvSpPr>
              <p:nvPr/>
            </p:nvSpPr>
            <p:spPr bwMode="auto">
              <a:xfrm flipH="1">
                <a:off x="4286" y="3022"/>
                <a:ext cx="547" cy="454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8" name="Line 28"/>
              <p:cNvSpPr>
                <a:spLocks noChangeShapeType="1"/>
              </p:cNvSpPr>
              <p:nvPr/>
            </p:nvSpPr>
            <p:spPr bwMode="auto">
              <a:xfrm flipH="1">
                <a:off x="4422" y="3158"/>
                <a:ext cx="411" cy="317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9" name="Line 29"/>
              <p:cNvSpPr>
                <a:spLocks noChangeShapeType="1"/>
              </p:cNvSpPr>
              <p:nvPr/>
            </p:nvSpPr>
            <p:spPr bwMode="auto">
              <a:xfrm flipH="1">
                <a:off x="4604" y="3294"/>
                <a:ext cx="229" cy="18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80" name="Line 30"/>
            <p:cNvSpPr>
              <a:spLocks noChangeShapeType="1"/>
            </p:cNvSpPr>
            <p:nvPr/>
          </p:nvSpPr>
          <p:spPr bwMode="auto">
            <a:xfrm>
              <a:off x="3923" y="2931"/>
              <a:ext cx="1361" cy="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Text Box 31"/>
            <p:cNvSpPr txBox="1">
              <a:spLocks noChangeArrowheads="1"/>
            </p:cNvSpPr>
            <p:nvPr/>
          </p:nvSpPr>
          <p:spPr bwMode="auto">
            <a:xfrm>
              <a:off x="3878" y="3022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FF0000"/>
                  </a:solidFill>
                </a:rPr>
                <a:t>b</a:t>
              </a:r>
              <a:r>
                <a:rPr lang="en-US" altLang="zh-CN" sz="1600" b="1" baseline="-25000">
                  <a:solidFill>
                    <a:srgbClr val="FF0000"/>
                  </a:solidFill>
                </a:rPr>
                <a:t>-n1</a:t>
              </a:r>
            </a:p>
          </p:txBody>
        </p:sp>
        <p:sp>
          <p:nvSpPr>
            <p:cNvPr id="15382" name="Text Box 32"/>
            <p:cNvSpPr txBox="1">
              <a:spLocks noChangeArrowheads="1"/>
            </p:cNvSpPr>
            <p:nvPr/>
          </p:nvSpPr>
          <p:spPr bwMode="auto">
            <a:xfrm>
              <a:off x="4830" y="3067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FF0000"/>
                  </a:solidFill>
                </a:rPr>
                <a:t>b</a:t>
              </a:r>
              <a:r>
                <a:rPr lang="en-US" altLang="zh-CN" sz="1600" b="1" baseline="-25000">
                  <a:solidFill>
                    <a:srgbClr val="FF0000"/>
                  </a:solidFill>
                </a:rPr>
                <a:t>n2</a:t>
              </a:r>
            </a:p>
          </p:txBody>
        </p:sp>
      </p:grpSp>
      <p:sp>
        <p:nvSpPr>
          <p:cNvPr id="15372" name="Rectangle 33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74" name="Object 34"/>
          <p:cNvGraphicFramePr>
            <a:graphicFrameLocks noChangeAspect="1"/>
          </p:cNvGraphicFramePr>
          <p:nvPr/>
        </p:nvGraphicFramePr>
        <p:xfrm>
          <a:off x="1487488" y="3068638"/>
          <a:ext cx="386556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公式" r:id="rId4" imgW="2438280" imgH="393480" progId="Equation.3">
                  <p:embed/>
                </p:oleObj>
              </mc:Choice>
              <mc:Fallback>
                <p:oleObj name="公式" r:id="rId4" imgW="2438280" imgH="393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068638"/>
                        <a:ext cx="3865562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5" name="Object 35"/>
          <p:cNvGraphicFramePr>
            <a:graphicFrameLocks noChangeAspect="1"/>
          </p:cNvGraphicFramePr>
          <p:nvPr/>
        </p:nvGraphicFramePr>
        <p:xfrm>
          <a:off x="1508125" y="4292600"/>
          <a:ext cx="382428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公式" r:id="rId6" imgW="2412720" imgH="393480" progId="Equation.3">
                  <p:embed/>
                </p:oleObj>
              </mc:Choice>
              <mc:Fallback>
                <p:oleObj name="公式" r:id="rId6" imgW="2412720" imgH="393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4292600"/>
                        <a:ext cx="3824288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6" name="Object 36"/>
          <p:cNvGraphicFramePr>
            <a:graphicFrameLocks noChangeAspect="1"/>
          </p:cNvGraphicFramePr>
          <p:nvPr/>
        </p:nvGraphicFramePr>
        <p:xfrm>
          <a:off x="1547813" y="5445125"/>
          <a:ext cx="263683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公式" r:id="rId8" imgW="1663560" imgH="393480" progId="Equation.3">
                  <p:embed/>
                </p:oleObj>
              </mc:Choice>
              <mc:Fallback>
                <p:oleObj name="公式" r:id="rId8" imgW="166356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445125"/>
                        <a:ext cx="2636837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37"/>
          <p:cNvSpPr txBox="1">
            <a:spLocks noChangeArrowheads="1"/>
          </p:cNvSpPr>
          <p:nvPr/>
        </p:nvSpPr>
        <p:spPr bwMode="auto">
          <a:xfrm>
            <a:off x="3635375" y="2205038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ea typeface="黑体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ea typeface="黑体" pitchFamily="2" charset="-122"/>
              </a:rPr>
              <a:t>不对称峰</a:t>
            </a:r>
            <a:r>
              <a:rPr lang="en-US" altLang="zh-CN" sz="2400" b="1">
                <a:solidFill>
                  <a:srgbClr val="FF0000"/>
                </a:solidFill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163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4968875" cy="504031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Wasson</a:t>
            </a:r>
            <a:r>
              <a:rPr lang="zh-CN" altLang="en-US" sz="2800" smtClean="0"/>
              <a:t>（瓦森、沃森）峰面积法</a:t>
            </a:r>
          </a:p>
          <a:p>
            <a:pPr lvl="1" eaLnBrk="1" hangingPunct="1"/>
            <a:r>
              <a:rPr lang="zh-CN" altLang="en-US" sz="2400" smtClean="0"/>
              <a:t>本底面积的计算</a:t>
            </a:r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>
              <a:spcBef>
                <a:spcPct val="0"/>
              </a:spcBef>
            </a:pPr>
            <a:endParaRPr lang="zh-CN" altLang="en-US" sz="2400" smtClean="0"/>
          </a:p>
          <a:p>
            <a:pPr lvl="1" eaLnBrk="1" hangingPunct="1">
              <a:spcBef>
                <a:spcPct val="0"/>
              </a:spcBef>
            </a:pPr>
            <a:endParaRPr lang="zh-CN" altLang="en-US" sz="2400" smtClean="0"/>
          </a:p>
          <a:p>
            <a:pPr lvl="1" eaLnBrk="1" hangingPunct="1">
              <a:spcBef>
                <a:spcPct val="0"/>
              </a:spcBef>
            </a:pPr>
            <a:endParaRPr lang="zh-CN" altLang="en-US" sz="2400" smtClean="0"/>
          </a:p>
          <a:p>
            <a:pPr lvl="1" eaLnBrk="1" hangingPunct="1">
              <a:spcBef>
                <a:spcPct val="0"/>
              </a:spcBef>
            </a:pPr>
            <a:r>
              <a:rPr lang="zh-CN" altLang="en-US" sz="2400" smtClean="0"/>
              <a:t>总峰面积的计算</a:t>
            </a:r>
          </a:p>
          <a:p>
            <a:pPr lvl="1" eaLnBrk="1" hangingPunct="1"/>
            <a:r>
              <a:rPr lang="zh-CN" altLang="en-US" sz="2400" smtClean="0"/>
              <a:t>净峰面积的计算</a:t>
            </a:r>
          </a:p>
        </p:txBody>
      </p:sp>
      <p:sp>
        <p:nvSpPr>
          <p:cNvPr id="163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6" name="Oval 6"/>
          <p:cNvSpPr>
            <a:spLocks noChangeArrowheads="1"/>
          </p:cNvSpPr>
          <p:nvPr/>
        </p:nvSpPr>
        <p:spPr bwMode="auto">
          <a:xfrm>
            <a:off x="466725" y="7002463"/>
            <a:ext cx="142875" cy="14446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97" name="Group 7"/>
          <p:cNvGrpSpPr>
            <a:grpSpLocks/>
          </p:cNvGrpSpPr>
          <p:nvPr/>
        </p:nvGrpSpPr>
        <p:grpSpPr bwMode="auto">
          <a:xfrm>
            <a:off x="5392738" y="1268413"/>
            <a:ext cx="3687762" cy="4824412"/>
            <a:chOff x="3397" y="799"/>
            <a:chExt cx="2323" cy="3039"/>
          </a:xfrm>
        </p:grpSpPr>
        <p:grpSp>
          <p:nvGrpSpPr>
            <p:cNvPr id="16400" name="Group 8"/>
            <p:cNvGrpSpPr>
              <a:grpSpLocks/>
            </p:cNvGrpSpPr>
            <p:nvPr/>
          </p:nvGrpSpPr>
          <p:grpSpPr bwMode="auto">
            <a:xfrm>
              <a:off x="3397" y="799"/>
              <a:ext cx="2323" cy="3039"/>
              <a:chOff x="3397" y="799"/>
              <a:chExt cx="2323" cy="3039"/>
            </a:xfrm>
          </p:grpSpPr>
          <p:pic>
            <p:nvPicPr>
              <p:cNvPr id="16416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7" y="799"/>
                <a:ext cx="2323" cy="3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17" name="Text Box 10"/>
              <p:cNvSpPr txBox="1">
                <a:spLocks noChangeArrowheads="1"/>
              </p:cNvSpPr>
              <p:nvPr/>
            </p:nvSpPr>
            <p:spPr bwMode="auto">
              <a:xfrm>
                <a:off x="3828" y="3499"/>
                <a:ext cx="167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L    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1400" b="1" baseline="-2500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-n1</a:t>
                </a:r>
                <a:r>
                  <a:rPr lang="en-US" altLang="zh-CN" sz="1400" b="1"/>
                  <a:t>   i</a:t>
                </a:r>
                <a:r>
                  <a:rPr lang="en-US" altLang="zh-CN" sz="1400" b="1" baseline="-25000"/>
                  <a:t>0</a:t>
                </a:r>
                <a:r>
                  <a:rPr lang="en-US" altLang="zh-CN" sz="1400" b="1"/>
                  <a:t>   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1400" b="1" baseline="-2500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+n2</a:t>
                </a:r>
                <a:r>
                  <a:rPr lang="en-US" altLang="zh-CN" sz="1400" b="1"/>
                  <a:t>     R</a:t>
                </a:r>
              </a:p>
            </p:txBody>
          </p:sp>
          <p:sp>
            <p:nvSpPr>
              <p:cNvPr id="16418" name="Text Box 11"/>
              <p:cNvSpPr txBox="1">
                <a:spLocks noChangeArrowheads="1"/>
              </p:cNvSpPr>
              <p:nvPr/>
            </p:nvSpPr>
            <p:spPr bwMode="auto">
              <a:xfrm>
                <a:off x="3691" y="2659"/>
                <a:ext cx="272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L</a:t>
                </a:r>
              </a:p>
            </p:txBody>
          </p:sp>
          <p:sp>
            <p:nvSpPr>
              <p:cNvPr id="16419" name="Text Box 12"/>
              <p:cNvSpPr txBox="1">
                <a:spLocks noChangeArrowheads="1"/>
              </p:cNvSpPr>
              <p:nvPr/>
            </p:nvSpPr>
            <p:spPr bwMode="auto">
              <a:xfrm>
                <a:off x="5188" y="2750"/>
                <a:ext cx="272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R</a:t>
                </a:r>
              </a:p>
            </p:txBody>
          </p:sp>
          <p:sp>
            <p:nvSpPr>
              <p:cNvPr id="16420" name="Text Box 13"/>
              <p:cNvSpPr txBox="1">
                <a:spLocks noChangeArrowheads="1"/>
              </p:cNvSpPr>
              <p:nvPr/>
            </p:nvSpPr>
            <p:spPr bwMode="auto">
              <a:xfrm>
                <a:off x="3964" y="2976"/>
                <a:ext cx="152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16421" name="Text Box 14"/>
              <p:cNvSpPr txBox="1">
                <a:spLocks noChangeArrowheads="1"/>
              </p:cNvSpPr>
              <p:nvPr/>
            </p:nvSpPr>
            <p:spPr bwMode="auto">
              <a:xfrm>
                <a:off x="4871" y="3022"/>
                <a:ext cx="136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16422" name="Text Box 15"/>
              <p:cNvSpPr txBox="1">
                <a:spLocks noChangeArrowheads="1"/>
              </p:cNvSpPr>
              <p:nvPr/>
            </p:nvSpPr>
            <p:spPr bwMode="auto">
              <a:xfrm>
                <a:off x="3828" y="2341"/>
                <a:ext cx="272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L</a:t>
                </a:r>
              </a:p>
            </p:txBody>
          </p:sp>
          <p:sp>
            <p:nvSpPr>
              <p:cNvPr id="16423" name="Text Box 16"/>
              <p:cNvSpPr txBox="1">
                <a:spLocks noChangeArrowheads="1"/>
              </p:cNvSpPr>
              <p:nvPr/>
            </p:nvSpPr>
            <p:spPr bwMode="auto">
              <a:xfrm>
                <a:off x="3696" y="2341"/>
                <a:ext cx="404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-n1</a:t>
                </a:r>
              </a:p>
            </p:txBody>
          </p:sp>
          <p:sp>
            <p:nvSpPr>
              <p:cNvPr id="16424" name="Text Box 17"/>
              <p:cNvSpPr txBox="1">
                <a:spLocks noChangeArrowheads="1"/>
              </p:cNvSpPr>
              <p:nvPr/>
            </p:nvSpPr>
            <p:spPr bwMode="auto">
              <a:xfrm>
                <a:off x="4871" y="2069"/>
                <a:ext cx="31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 sz="1400" b="1"/>
                  <a:t>y</a:t>
                </a:r>
                <a:r>
                  <a:rPr lang="en-US" altLang="zh-CN" sz="1400" b="1" baseline="-25000"/>
                  <a:t>n2</a:t>
                </a:r>
              </a:p>
            </p:txBody>
          </p:sp>
        </p:grpSp>
        <p:sp>
          <p:nvSpPr>
            <p:cNvPr id="16401" name="Oval 18"/>
            <p:cNvSpPr>
              <a:spLocks noChangeArrowheads="1"/>
            </p:cNvSpPr>
            <p:nvPr/>
          </p:nvSpPr>
          <p:spPr bwMode="auto">
            <a:xfrm>
              <a:off x="4105" y="2886"/>
              <a:ext cx="90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Oval 19"/>
            <p:cNvSpPr>
              <a:spLocks noChangeArrowheads="1"/>
            </p:cNvSpPr>
            <p:nvPr/>
          </p:nvSpPr>
          <p:spPr bwMode="auto">
            <a:xfrm>
              <a:off x="4105" y="2478"/>
              <a:ext cx="90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3" name="Oval 20"/>
            <p:cNvSpPr>
              <a:spLocks noChangeArrowheads="1"/>
            </p:cNvSpPr>
            <p:nvPr/>
          </p:nvSpPr>
          <p:spPr bwMode="auto">
            <a:xfrm>
              <a:off x="4785" y="2931"/>
              <a:ext cx="90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Oval 21"/>
            <p:cNvSpPr>
              <a:spLocks noChangeArrowheads="1"/>
            </p:cNvSpPr>
            <p:nvPr/>
          </p:nvSpPr>
          <p:spPr bwMode="auto">
            <a:xfrm>
              <a:off x="4785" y="2251"/>
              <a:ext cx="90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05" name="Group 22"/>
            <p:cNvGrpSpPr>
              <a:grpSpLocks/>
            </p:cNvGrpSpPr>
            <p:nvPr/>
          </p:nvGrpSpPr>
          <p:grpSpPr bwMode="auto">
            <a:xfrm>
              <a:off x="4150" y="2931"/>
              <a:ext cx="683" cy="545"/>
              <a:chOff x="4150" y="2931"/>
              <a:chExt cx="683" cy="545"/>
            </a:xfrm>
          </p:grpSpPr>
          <p:sp>
            <p:nvSpPr>
              <p:cNvPr id="16409" name="Line 23"/>
              <p:cNvSpPr>
                <a:spLocks noChangeShapeType="1"/>
              </p:cNvSpPr>
              <p:nvPr/>
            </p:nvSpPr>
            <p:spPr bwMode="auto">
              <a:xfrm flipH="1">
                <a:off x="4150" y="2931"/>
                <a:ext cx="227" cy="18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" name="Line 24"/>
              <p:cNvSpPr>
                <a:spLocks noChangeShapeType="1"/>
              </p:cNvSpPr>
              <p:nvPr/>
            </p:nvSpPr>
            <p:spPr bwMode="auto">
              <a:xfrm flipH="1">
                <a:off x="4182" y="2960"/>
                <a:ext cx="273" cy="227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1" name="Line 25"/>
              <p:cNvSpPr>
                <a:spLocks noChangeShapeType="1"/>
              </p:cNvSpPr>
              <p:nvPr/>
            </p:nvSpPr>
            <p:spPr bwMode="auto">
              <a:xfrm flipH="1">
                <a:off x="4195" y="2976"/>
                <a:ext cx="410" cy="318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Line 26"/>
              <p:cNvSpPr>
                <a:spLocks noChangeShapeType="1"/>
              </p:cNvSpPr>
              <p:nvPr/>
            </p:nvSpPr>
            <p:spPr bwMode="auto">
              <a:xfrm flipH="1">
                <a:off x="4195" y="2976"/>
                <a:ext cx="547" cy="454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3" name="Line 27"/>
              <p:cNvSpPr>
                <a:spLocks noChangeShapeType="1"/>
              </p:cNvSpPr>
              <p:nvPr/>
            </p:nvSpPr>
            <p:spPr bwMode="auto">
              <a:xfrm flipH="1">
                <a:off x="4286" y="3022"/>
                <a:ext cx="547" cy="454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4" name="Line 28"/>
              <p:cNvSpPr>
                <a:spLocks noChangeShapeType="1"/>
              </p:cNvSpPr>
              <p:nvPr/>
            </p:nvSpPr>
            <p:spPr bwMode="auto">
              <a:xfrm flipH="1">
                <a:off x="4422" y="3158"/>
                <a:ext cx="411" cy="317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Line 29"/>
              <p:cNvSpPr>
                <a:spLocks noChangeShapeType="1"/>
              </p:cNvSpPr>
              <p:nvPr/>
            </p:nvSpPr>
            <p:spPr bwMode="auto">
              <a:xfrm flipH="1">
                <a:off x="4604" y="3294"/>
                <a:ext cx="229" cy="18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06" name="Line 30"/>
            <p:cNvSpPr>
              <a:spLocks noChangeShapeType="1"/>
            </p:cNvSpPr>
            <p:nvPr/>
          </p:nvSpPr>
          <p:spPr bwMode="auto">
            <a:xfrm>
              <a:off x="3923" y="2931"/>
              <a:ext cx="1361" cy="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Text Box 31"/>
            <p:cNvSpPr txBox="1">
              <a:spLocks noChangeArrowheads="1"/>
            </p:cNvSpPr>
            <p:nvPr/>
          </p:nvSpPr>
          <p:spPr bwMode="auto">
            <a:xfrm>
              <a:off x="3878" y="3022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FF0000"/>
                  </a:solidFill>
                </a:rPr>
                <a:t>b</a:t>
              </a:r>
              <a:r>
                <a:rPr lang="en-US" altLang="zh-CN" sz="1600" b="1" baseline="-25000">
                  <a:solidFill>
                    <a:srgbClr val="FF0000"/>
                  </a:solidFill>
                </a:rPr>
                <a:t>-n1</a:t>
              </a:r>
            </a:p>
          </p:txBody>
        </p:sp>
        <p:sp>
          <p:nvSpPr>
            <p:cNvPr id="16408" name="Text Box 32"/>
            <p:cNvSpPr txBox="1">
              <a:spLocks noChangeArrowheads="1"/>
            </p:cNvSpPr>
            <p:nvPr/>
          </p:nvSpPr>
          <p:spPr bwMode="auto">
            <a:xfrm>
              <a:off x="4830" y="3067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FF0000"/>
                  </a:solidFill>
                </a:rPr>
                <a:t>b</a:t>
              </a:r>
              <a:r>
                <a:rPr lang="en-US" altLang="zh-CN" sz="1600" b="1" baseline="-25000">
                  <a:solidFill>
                    <a:srgbClr val="FF0000"/>
                  </a:solidFill>
                </a:rPr>
                <a:t>n2</a:t>
              </a:r>
            </a:p>
          </p:txBody>
        </p:sp>
      </p:grpSp>
      <p:sp>
        <p:nvSpPr>
          <p:cNvPr id="16398" name="Rectangle 33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6" name="Object 38"/>
          <p:cNvGraphicFramePr>
            <a:graphicFrameLocks noChangeAspect="1"/>
          </p:cNvGraphicFramePr>
          <p:nvPr/>
        </p:nvGraphicFramePr>
        <p:xfrm>
          <a:off x="1331913" y="3141663"/>
          <a:ext cx="382428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公式" r:id="rId4" imgW="2412720" imgH="393480" progId="Equation.3">
                  <p:embed/>
                </p:oleObj>
              </mc:Choice>
              <mc:Fallback>
                <p:oleObj name="公式" r:id="rId4" imgW="2412720" imgH="3934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141663"/>
                        <a:ext cx="3824287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9"/>
          <p:cNvGraphicFramePr>
            <a:graphicFrameLocks noChangeAspect="1"/>
          </p:cNvGraphicFramePr>
          <p:nvPr/>
        </p:nvGraphicFramePr>
        <p:xfrm>
          <a:off x="1258888" y="3789363"/>
          <a:ext cx="263683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公式" r:id="rId6" imgW="1663560" imgH="393480" progId="Equation.3">
                  <p:embed/>
                </p:oleObj>
              </mc:Choice>
              <mc:Fallback>
                <p:oleObj name="公式" r:id="rId6" imgW="1663560" imgH="393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89363"/>
                        <a:ext cx="2636837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704" name="Object 40"/>
          <p:cNvGraphicFramePr>
            <a:graphicFrameLocks noChangeAspect="1"/>
          </p:cNvGraphicFramePr>
          <p:nvPr/>
        </p:nvGraphicFramePr>
        <p:xfrm>
          <a:off x="3563938" y="4292600"/>
          <a:ext cx="15843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公式" r:id="rId8" imgW="850680" imgH="469800" progId="Equation.3">
                  <p:embed/>
                </p:oleObj>
              </mc:Choice>
              <mc:Fallback>
                <p:oleObj name="公式" r:id="rId8" imgW="850680" imgH="469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292600"/>
                        <a:ext cx="158432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705" name="Object 41"/>
          <p:cNvGraphicFramePr>
            <a:graphicFrameLocks noChangeAspect="1"/>
          </p:cNvGraphicFramePr>
          <p:nvPr/>
        </p:nvGraphicFramePr>
        <p:xfrm>
          <a:off x="1908175" y="5373688"/>
          <a:ext cx="2768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公式" r:id="rId10" imgW="1574640" imgH="469800" progId="Equation.3">
                  <p:embed/>
                </p:oleObj>
              </mc:Choice>
              <mc:Fallback>
                <p:oleObj name="公式" r:id="rId10" imgW="1574640" imgH="469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73688"/>
                        <a:ext cx="27686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Text Box 42"/>
          <p:cNvSpPr txBox="1">
            <a:spLocks noChangeArrowheads="1"/>
          </p:cNvSpPr>
          <p:nvPr/>
        </p:nvSpPr>
        <p:spPr bwMode="auto">
          <a:xfrm>
            <a:off x="3635375" y="2133600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ea typeface="黑体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ea typeface="黑体" pitchFamily="2" charset="-122"/>
              </a:rPr>
              <a:t>不对称峰</a:t>
            </a:r>
            <a:r>
              <a:rPr lang="en-US" altLang="zh-CN" sz="2400" b="1">
                <a:solidFill>
                  <a:srgbClr val="FF0000"/>
                </a:solidFill>
                <a:ea typeface="黑体" pitchFamily="2" charset="-122"/>
              </a:rPr>
              <a:t>)</a:t>
            </a:r>
          </a:p>
        </p:txBody>
      </p:sp>
      <p:graphicFrame>
        <p:nvGraphicFramePr>
          <p:cNvPr id="16390" name="Object 43"/>
          <p:cNvGraphicFramePr>
            <a:graphicFrameLocks noChangeAspect="1"/>
          </p:cNvGraphicFramePr>
          <p:nvPr/>
        </p:nvGraphicFramePr>
        <p:xfrm>
          <a:off x="1331913" y="2565400"/>
          <a:ext cx="386556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公式" r:id="rId12" imgW="2438280" imgH="393480" progId="Equation.3">
                  <p:embed/>
                </p:oleObj>
              </mc:Choice>
              <mc:Fallback>
                <p:oleObj name="公式" r:id="rId12" imgW="2438280" imgH="393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65400"/>
                        <a:ext cx="3865562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96975"/>
            <a:ext cx="8108950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Wasson</a:t>
            </a:r>
            <a:r>
              <a:rPr lang="zh-CN" altLang="en-US" sz="2800" smtClean="0"/>
              <a:t>（瓦森、沃森）峰面积法</a:t>
            </a:r>
          </a:p>
          <a:p>
            <a:pPr lvl="1" eaLnBrk="1" hangingPunct="1"/>
            <a:r>
              <a:rPr lang="zh-CN" altLang="en-US" sz="2400" smtClean="0"/>
              <a:t>面积统计均方差（标准偏差）：</a:t>
            </a:r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en-US" altLang="zh-CN" sz="2400" smtClean="0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0" name="Object 8"/>
          <p:cNvGraphicFramePr>
            <a:graphicFrameLocks noChangeAspect="1"/>
          </p:cNvGraphicFramePr>
          <p:nvPr/>
        </p:nvGraphicFramePr>
        <p:xfrm>
          <a:off x="1403350" y="2349500"/>
          <a:ext cx="669766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公式" r:id="rId3" imgW="3276360" imgH="482400" progId="Equation.3">
                  <p:embed/>
                </p:oleObj>
              </mc:Choice>
              <mc:Fallback>
                <p:oleObj name="公式" r:id="rId3" imgW="327636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349500"/>
                        <a:ext cx="6697663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795963" y="1773238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ea typeface="黑体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ea typeface="黑体" pitchFamily="2" charset="-122"/>
              </a:rPr>
              <a:t>不对称峰</a:t>
            </a:r>
            <a:r>
              <a:rPr lang="en-US" altLang="zh-CN" sz="2400" b="1">
                <a:solidFill>
                  <a:srgbClr val="FF0000"/>
                </a:solidFill>
                <a:ea typeface="黑体" pitchFamily="2" charset="-122"/>
              </a:rPr>
              <a:t>)</a:t>
            </a:r>
          </a:p>
        </p:txBody>
      </p:sp>
      <p:graphicFrame>
        <p:nvGraphicFramePr>
          <p:cNvPr id="17411" name="Object 11"/>
          <p:cNvGraphicFramePr>
            <a:graphicFrameLocks noChangeAspect="1"/>
          </p:cNvGraphicFramePr>
          <p:nvPr/>
        </p:nvGraphicFramePr>
        <p:xfrm>
          <a:off x="1187450" y="3500438"/>
          <a:ext cx="772636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公式" r:id="rId5" imgW="5486400" imgH="444240" progId="Equation.3">
                  <p:embed/>
                </p:oleObj>
              </mc:Choice>
              <mc:Fallback>
                <p:oleObj name="公式" r:id="rId5" imgW="548640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00438"/>
                        <a:ext cx="7726363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8424862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Sterlinski</a:t>
            </a:r>
            <a:r>
              <a:rPr lang="zh-CN" altLang="en-US" sz="2800" smtClean="0"/>
              <a:t>（斯托林斯基）峰面积法</a:t>
            </a:r>
          </a:p>
          <a:p>
            <a:pPr lvl="1" eaLnBrk="1" hangingPunct="1"/>
            <a:r>
              <a:rPr lang="zh-CN" altLang="en-US" sz="2400" smtClean="0"/>
              <a:t>从</a:t>
            </a:r>
            <a:r>
              <a:rPr lang="zh-CN" altLang="en-US" sz="2400" smtClean="0">
                <a:solidFill>
                  <a:srgbClr val="FF0000"/>
                </a:solidFill>
              </a:rPr>
              <a:t>峰面积</a:t>
            </a:r>
            <a:r>
              <a:rPr lang="zh-CN" altLang="en-US" sz="2400" smtClean="0"/>
              <a:t>计算结果的</a:t>
            </a:r>
            <a:r>
              <a:rPr lang="zh-CN" altLang="en-US" sz="2400" smtClean="0">
                <a:solidFill>
                  <a:srgbClr val="FF0000"/>
                </a:solidFill>
              </a:rPr>
              <a:t>标准偏差</a:t>
            </a:r>
            <a:r>
              <a:rPr lang="zh-CN" altLang="en-US" sz="2400" smtClean="0"/>
              <a:t>来考虑，科沃尔法峰面积的方差为：</a:t>
            </a:r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r>
              <a:rPr lang="zh-CN" altLang="en-US" sz="2400" smtClean="0">
                <a:solidFill>
                  <a:srgbClr val="FF0000"/>
                </a:solidFill>
              </a:rPr>
              <a:t>边界道计数</a:t>
            </a:r>
            <a:r>
              <a:rPr lang="en-US" altLang="zh-CN" sz="2000" smtClean="0"/>
              <a:t>data[i</a:t>
            </a:r>
            <a:r>
              <a:rPr lang="en-US" altLang="zh-CN" sz="2000" baseline="-25000" smtClean="0"/>
              <a:t>0</a:t>
            </a:r>
            <a:r>
              <a:rPr lang="en-US" altLang="zh-CN" sz="2000" smtClean="0"/>
              <a:t>-n], data[i</a:t>
            </a:r>
            <a:r>
              <a:rPr lang="en-US" altLang="zh-CN" sz="2000" baseline="-25000" smtClean="0"/>
              <a:t>0</a:t>
            </a:r>
            <a:r>
              <a:rPr lang="en-US" altLang="zh-CN" sz="2000" smtClean="0"/>
              <a:t>+n]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FF0000"/>
                </a:solidFill>
              </a:rPr>
              <a:t>权重</a:t>
            </a:r>
            <a:r>
              <a:rPr lang="zh-CN" altLang="en-US" sz="2400" smtClean="0"/>
              <a:t>为</a:t>
            </a:r>
            <a:r>
              <a:rPr lang="en-US" altLang="zh-CN" sz="2000" smtClean="0"/>
              <a:t>(n-</a:t>
            </a:r>
            <a:r>
              <a:rPr lang="en-US" altLang="zh-CN" sz="1800" smtClean="0"/>
              <a:t>1/2</a:t>
            </a:r>
            <a:r>
              <a:rPr lang="en-US" altLang="zh-CN" sz="2000" smtClean="0"/>
              <a:t>)</a:t>
            </a:r>
            <a:r>
              <a:rPr lang="en-US" altLang="zh-CN" sz="2000" baseline="30000" smtClean="0"/>
              <a:t>2</a:t>
            </a:r>
            <a:r>
              <a:rPr lang="en-US" altLang="zh-CN" sz="2400" smtClean="0"/>
              <a:t>,</a:t>
            </a:r>
            <a:r>
              <a:rPr lang="zh-CN" altLang="en-US" sz="2400" smtClean="0">
                <a:solidFill>
                  <a:srgbClr val="FF0000"/>
                </a:solidFill>
              </a:rPr>
              <a:t>对方差的贡献</a:t>
            </a:r>
            <a:r>
              <a:rPr lang="zh-CN" altLang="en-US" sz="2400" u="sng" smtClean="0">
                <a:solidFill>
                  <a:srgbClr val="FF0000"/>
                </a:solidFill>
              </a:rPr>
              <a:t>大很多倍</a:t>
            </a:r>
            <a:r>
              <a:rPr lang="zh-CN" altLang="en-US" sz="2400" smtClean="0"/>
              <a:t>。这样，在统计涨落较大的</a:t>
            </a:r>
            <a:r>
              <a:rPr lang="zh-CN" altLang="en-US" sz="2400" smtClean="0">
                <a:solidFill>
                  <a:srgbClr val="FF0000"/>
                </a:solidFill>
              </a:rPr>
              <a:t>弱峰</a:t>
            </a:r>
            <a:r>
              <a:rPr lang="zh-CN" altLang="en-US" sz="2400" smtClean="0"/>
              <a:t>中，</a:t>
            </a:r>
            <a:r>
              <a:rPr lang="zh-CN" altLang="en-US" sz="2400" u="sng" smtClean="0">
                <a:solidFill>
                  <a:srgbClr val="FF0000"/>
                </a:solidFill>
              </a:rPr>
              <a:t>边界道计数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FF0000"/>
                </a:solidFill>
              </a:rPr>
              <a:t>统计涨落</a:t>
            </a:r>
            <a:r>
              <a:rPr lang="zh-CN" altLang="en-US" sz="2400" smtClean="0"/>
              <a:t>会严重</a:t>
            </a:r>
            <a:r>
              <a:rPr lang="zh-CN" altLang="en-US" sz="2400" smtClean="0">
                <a:solidFill>
                  <a:srgbClr val="FF0000"/>
                </a:solidFill>
              </a:rPr>
              <a:t>影响</a:t>
            </a:r>
            <a:r>
              <a:rPr lang="zh-CN" altLang="en-US" sz="2400" smtClean="0"/>
              <a:t>峰面积计算的</a:t>
            </a:r>
            <a:r>
              <a:rPr lang="zh-CN" altLang="en-US" sz="2400" smtClean="0">
                <a:solidFill>
                  <a:srgbClr val="FF0000"/>
                </a:solidFill>
              </a:rPr>
              <a:t>精度</a:t>
            </a:r>
            <a:r>
              <a:rPr lang="zh-CN" altLang="en-US" sz="2400" smtClean="0"/>
              <a:t>。</a:t>
            </a:r>
          </a:p>
          <a:p>
            <a:pPr lvl="1" eaLnBrk="1" hangingPunct="1"/>
            <a:r>
              <a:rPr lang="zh-CN" altLang="en-US" sz="2400" smtClean="0"/>
              <a:t>怎么消除这种计数统计上的边叶效应？？？？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4" name="Object 10"/>
          <p:cNvGraphicFramePr>
            <a:graphicFrameLocks noChangeAspect="1"/>
          </p:cNvGraphicFramePr>
          <p:nvPr/>
        </p:nvGraphicFramePr>
        <p:xfrm>
          <a:off x="2411413" y="2349500"/>
          <a:ext cx="615632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公式" r:id="rId3" imgW="2781000" imgH="495000" progId="Equation.3">
                  <p:embed/>
                </p:oleObj>
              </mc:Choice>
              <mc:Fallback>
                <p:oleObj name="公式" r:id="rId3" imgW="278100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349500"/>
                        <a:ext cx="6156325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5040312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Sterlinski</a:t>
            </a:r>
            <a:r>
              <a:rPr lang="zh-CN" altLang="en-US" sz="2800" smtClean="0"/>
              <a:t>（斯托林斯基）峰面积法</a:t>
            </a:r>
          </a:p>
          <a:p>
            <a:pPr lvl="1" eaLnBrk="1" hangingPunct="1"/>
            <a:r>
              <a:rPr lang="zh-CN" altLang="en-US" sz="2400" smtClean="0"/>
              <a:t>基本思想</a:t>
            </a:r>
          </a:p>
          <a:p>
            <a:pPr lvl="2" eaLnBrk="1" hangingPunct="1"/>
            <a:r>
              <a:rPr lang="zh-CN" altLang="en-US" sz="2200" smtClean="0">
                <a:solidFill>
                  <a:srgbClr val="FF0000"/>
                </a:solidFill>
              </a:rPr>
              <a:t>取几个连续递次增加的</a:t>
            </a:r>
            <a:r>
              <a:rPr lang="en-US" altLang="zh-CN" sz="2200" smtClean="0">
                <a:solidFill>
                  <a:srgbClr val="FF0000"/>
                </a:solidFill>
              </a:rPr>
              <a:t>n </a:t>
            </a:r>
            <a:r>
              <a:rPr lang="en-US" altLang="zh-CN" sz="2200" smtClean="0"/>
              <a:t>(n=k,k+1,k+2,</a:t>
            </a:r>
            <a:r>
              <a:rPr lang="en-US" altLang="zh-CN" sz="2200" smtClean="0">
                <a:latin typeface="Arial" charset="0"/>
              </a:rPr>
              <a:t>…</a:t>
            </a:r>
            <a:r>
              <a:rPr lang="en-US" altLang="zh-CN" sz="2200" smtClean="0"/>
              <a:t>,k+</a:t>
            </a:r>
            <a:r>
              <a:rPr lang="en-US" altLang="zh-CN" sz="2200" smtClean="0">
                <a:latin typeface="Bradley Hand ITC" pitchFamily="66" charset="0"/>
              </a:rPr>
              <a:t>l</a:t>
            </a:r>
            <a:r>
              <a:rPr lang="en-US" altLang="zh-CN" sz="2200" smtClean="0"/>
              <a:t>)</a:t>
            </a:r>
            <a:r>
              <a:rPr lang="zh-CN" altLang="en-US" sz="2200" smtClean="0"/>
              <a:t>值。</a:t>
            </a:r>
          </a:p>
          <a:p>
            <a:pPr lvl="2" eaLnBrk="1" hangingPunct="1"/>
            <a:r>
              <a:rPr lang="zh-CN" altLang="en-US" sz="2200" smtClean="0"/>
              <a:t>分别</a:t>
            </a:r>
            <a:r>
              <a:rPr lang="zh-CN" altLang="en-US" sz="2200" smtClean="0">
                <a:solidFill>
                  <a:srgbClr val="FF0000"/>
                </a:solidFill>
              </a:rPr>
              <a:t>求出各个</a:t>
            </a:r>
            <a:r>
              <a:rPr lang="en-US" altLang="zh-CN" sz="2200" smtClean="0">
                <a:solidFill>
                  <a:srgbClr val="FF0000"/>
                </a:solidFill>
              </a:rPr>
              <a:t>n</a:t>
            </a:r>
            <a:r>
              <a:rPr lang="zh-CN" altLang="en-US" sz="2200" smtClean="0">
                <a:solidFill>
                  <a:srgbClr val="FF0000"/>
                </a:solidFill>
              </a:rPr>
              <a:t>值的</a:t>
            </a:r>
            <a:r>
              <a:rPr lang="en-US" altLang="zh-CN" sz="2200" smtClean="0">
                <a:solidFill>
                  <a:srgbClr val="FF0000"/>
                </a:solidFill>
              </a:rPr>
              <a:t>covell</a:t>
            </a:r>
            <a:r>
              <a:rPr lang="zh-CN" altLang="en-US" sz="2200" smtClean="0"/>
              <a:t>面积。</a:t>
            </a:r>
          </a:p>
          <a:p>
            <a:pPr lvl="2" eaLnBrk="1" hangingPunct="1"/>
            <a:r>
              <a:rPr lang="zh-CN" altLang="en-US" sz="2200" smtClean="0"/>
              <a:t>然后，将此</a:t>
            </a:r>
            <a:r>
              <a:rPr lang="en-US" altLang="zh-CN" sz="2200" smtClean="0">
                <a:latin typeface="Bradley Hand ITC" pitchFamily="66" charset="0"/>
              </a:rPr>
              <a:t>l</a:t>
            </a:r>
            <a:r>
              <a:rPr lang="en-US" altLang="zh-CN" sz="2200" smtClean="0"/>
              <a:t>+1</a:t>
            </a:r>
            <a:r>
              <a:rPr lang="zh-CN" altLang="en-US" sz="2200" smtClean="0"/>
              <a:t>个科沃尔面积再</a:t>
            </a:r>
            <a:r>
              <a:rPr lang="zh-CN" altLang="en-US" sz="2200" u="sng" smtClean="0">
                <a:solidFill>
                  <a:srgbClr val="FF0000"/>
                </a:solidFill>
              </a:rPr>
              <a:t>求和</a:t>
            </a:r>
            <a:r>
              <a:rPr lang="zh-CN" altLang="en-US" sz="2200" smtClean="0"/>
              <a:t>以表示</a:t>
            </a:r>
            <a:r>
              <a:rPr lang="zh-CN" altLang="en-US" sz="2200" smtClean="0">
                <a:latin typeface="Arial" charset="0"/>
              </a:rPr>
              <a:t>“</a:t>
            </a:r>
            <a:r>
              <a:rPr lang="zh-CN" altLang="en-US" sz="2200" smtClean="0"/>
              <a:t>峰面积</a:t>
            </a:r>
            <a:r>
              <a:rPr lang="zh-CN" altLang="en-US" sz="2200" smtClean="0">
                <a:latin typeface="Arial" charset="0"/>
              </a:rPr>
              <a:t>”</a:t>
            </a:r>
            <a:r>
              <a:rPr lang="zh-CN" altLang="en-US" sz="2200" smtClean="0"/>
              <a:t>。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268413"/>
            <a:ext cx="34290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5513" name="Line 9"/>
          <p:cNvSpPr>
            <a:spLocks noChangeShapeType="1"/>
          </p:cNvSpPr>
          <p:nvPr/>
        </p:nvSpPr>
        <p:spPr bwMode="auto">
          <a:xfrm flipV="1">
            <a:off x="6804025" y="2060575"/>
            <a:ext cx="288925" cy="73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5514" name="Line 10"/>
          <p:cNvSpPr>
            <a:spLocks noChangeShapeType="1"/>
          </p:cNvSpPr>
          <p:nvPr/>
        </p:nvSpPr>
        <p:spPr bwMode="auto">
          <a:xfrm flipV="1">
            <a:off x="6659563" y="2565400"/>
            <a:ext cx="576262" cy="215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5515" name="Line 11"/>
          <p:cNvSpPr>
            <a:spLocks noChangeShapeType="1"/>
          </p:cNvSpPr>
          <p:nvPr/>
        </p:nvSpPr>
        <p:spPr bwMode="auto">
          <a:xfrm flipV="1">
            <a:off x="6516688" y="3284538"/>
            <a:ext cx="935037" cy="2889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5516" name="Text Box 12"/>
          <p:cNvSpPr txBox="1">
            <a:spLocks noChangeArrowheads="1"/>
          </p:cNvSpPr>
          <p:nvPr/>
        </p:nvSpPr>
        <p:spPr bwMode="auto">
          <a:xfrm rot="-5400000">
            <a:off x="6446837" y="2705101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Arial" charset="0"/>
                <a:cs typeface="Arial" charset="0"/>
              </a:rPr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3" grpId="0" animBg="1"/>
      <p:bldP spid="405514" grpId="0" animBg="1"/>
      <p:bldP spid="405515" grpId="0" animBg="1"/>
      <p:bldP spid="4055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grpSp>
        <p:nvGrpSpPr>
          <p:cNvPr id="19463" name="Group 12"/>
          <p:cNvGrpSpPr>
            <a:grpSpLocks/>
          </p:cNvGrpSpPr>
          <p:nvPr/>
        </p:nvGrpSpPr>
        <p:grpSpPr bwMode="auto">
          <a:xfrm>
            <a:off x="5715000" y="0"/>
            <a:ext cx="3429000" cy="4314825"/>
            <a:chOff x="3334" y="799"/>
            <a:chExt cx="2160" cy="2718"/>
          </a:xfrm>
        </p:grpSpPr>
        <p:pic>
          <p:nvPicPr>
            <p:cNvPr id="1947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799"/>
              <a:ext cx="2160" cy="2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3" name="Line 8"/>
            <p:cNvSpPr>
              <a:spLocks noChangeShapeType="1"/>
            </p:cNvSpPr>
            <p:nvPr/>
          </p:nvSpPr>
          <p:spPr bwMode="auto">
            <a:xfrm flipV="1">
              <a:off x="4286" y="1298"/>
              <a:ext cx="182" cy="4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9"/>
            <p:cNvSpPr>
              <a:spLocks noChangeShapeType="1"/>
            </p:cNvSpPr>
            <p:nvPr/>
          </p:nvSpPr>
          <p:spPr bwMode="auto">
            <a:xfrm flipV="1">
              <a:off x="4195" y="1616"/>
              <a:ext cx="363" cy="1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0"/>
            <p:cNvSpPr>
              <a:spLocks noChangeShapeType="1"/>
            </p:cNvSpPr>
            <p:nvPr/>
          </p:nvSpPr>
          <p:spPr bwMode="auto">
            <a:xfrm flipV="1">
              <a:off x="4105" y="2069"/>
              <a:ext cx="589" cy="18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Text Box 11"/>
            <p:cNvSpPr txBox="1">
              <a:spLocks noChangeArrowheads="1"/>
            </p:cNvSpPr>
            <p:nvPr/>
          </p:nvSpPr>
          <p:spPr bwMode="auto">
            <a:xfrm rot="-5400000">
              <a:off x="4061" y="1704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Arial" charset="0"/>
                  <a:cs typeface="Arial" charset="0"/>
                </a:rPr>
                <a:t>…</a:t>
              </a:r>
            </a:p>
          </p:txBody>
        </p:sp>
      </p:grp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194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5329237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Sterlinski</a:t>
            </a:r>
            <a:r>
              <a:rPr lang="zh-CN" altLang="en-US" sz="2800" smtClean="0"/>
              <a:t>（斯托林斯基）峰面积法</a:t>
            </a:r>
            <a:r>
              <a:rPr lang="en-US" altLang="zh-CN" sz="2800" smtClean="0">
                <a:latin typeface="Arial" charset="0"/>
              </a:rPr>
              <a:t>——</a:t>
            </a:r>
            <a:r>
              <a:rPr lang="zh-CN" altLang="en-US" sz="2800" smtClean="0"/>
              <a:t>峰面积计算</a:t>
            </a:r>
          </a:p>
          <a:p>
            <a:pPr lvl="1" eaLnBrk="1" hangingPunct="1"/>
            <a:r>
              <a:rPr lang="zh-CN" altLang="en-US" sz="2400" smtClean="0"/>
              <a:t>分别计算</a:t>
            </a:r>
            <a:r>
              <a:rPr lang="en-US" altLang="zh-CN" sz="2400" smtClean="0"/>
              <a:t>n</a:t>
            </a:r>
            <a:r>
              <a:rPr lang="zh-CN" altLang="en-US" sz="2400" smtClean="0"/>
              <a:t>取不同值的</a:t>
            </a:r>
            <a:r>
              <a:rPr lang="en-US" altLang="zh-CN" sz="2400" smtClean="0"/>
              <a:t>Covell</a:t>
            </a:r>
            <a:r>
              <a:rPr lang="zh-CN" altLang="en-US" sz="2400" smtClean="0"/>
              <a:t>峰面积</a:t>
            </a:r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en-US" altLang="zh-CN" sz="2400" smtClean="0"/>
          </a:p>
        </p:txBody>
      </p:sp>
      <p:sp>
        <p:nvSpPr>
          <p:cNvPr id="194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8" name="Rectangle 6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6542" name="Object 14"/>
          <p:cNvGraphicFramePr>
            <a:graphicFrameLocks noChangeAspect="1"/>
          </p:cNvGraphicFramePr>
          <p:nvPr/>
        </p:nvGraphicFramePr>
        <p:xfrm>
          <a:off x="1187450" y="2997200"/>
          <a:ext cx="46085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公式" r:id="rId4" imgW="2666880" imgH="469800" progId="Equation.3">
                  <p:embed/>
                </p:oleObj>
              </mc:Choice>
              <mc:Fallback>
                <p:oleObj name="公式" r:id="rId4" imgW="2666880" imgH="46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7200"/>
                        <a:ext cx="4608513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3" name="Object 15"/>
          <p:cNvGraphicFramePr>
            <a:graphicFrameLocks noChangeAspect="1"/>
          </p:cNvGraphicFramePr>
          <p:nvPr/>
        </p:nvGraphicFramePr>
        <p:xfrm>
          <a:off x="1116013" y="3716338"/>
          <a:ext cx="54435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公式" r:id="rId6" imgW="3149280" imgH="469800" progId="Equation.3">
                  <p:embed/>
                </p:oleObj>
              </mc:Choice>
              <mc:Fallback>
                <p:oleObj name="公式" r:id="rId6" imgW="314928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16338"/>
                        <a:ext cx="5443537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4" name="Object 16"/>
          <p:cNvGraphicFramePr>
            <a:graphicFrameLocks noChangeAspect="1"/>
          </p:cNvGraphicFramePr>
          <p:nvPr/>
        </p:nvGraphicFramePr>
        <p:xfrm>
          <a:off x="1116013" y="4652963"/>
          <a:ext cx="55959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公式" r:id="rId8" imgW="3238200" imgH="469800" progId="Equation.3">
                  <p:embed/>
                </p:oleObj>
              </mc:Choice>
              <mc:Fallback>
                <p:oleObj name="公式" r:id="rId8" imgW="323820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52963"/>
                        <a:ext cx="5595937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1116013" y="4365625"/>
            <a:ext cx="547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Arial" charset="0"/>
              </a:rPr>
              <a:t>……………………………………………………………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42988" y="5229225"/>
            <a:ext cx="5351462" cy="1009650"/>
            <a:chOff x="612" y="3294"/>
            <a:chExt cx="3371" cy="636"/>
          </a:xfrm>
        </p:grpSpPr>
        <p:graphicFrame>
          <p:nvGraphicFramePr>
            <p:cNvPr id="19461" name="Object 18"/>
            <p:cNvGraphicFramePr>
              <a:graphicFrameLocks noChangeAspect="1"/>
            </p:cNvGraphicFramePr>
            <p:nvPr/>
          </p:nvGraphicFramePr>
          <p:xfrm>
            <a:off x="2907" y="3294"/>
            <a:ext cx="1076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4" name="公式" r:id="rId10" imgW="723600" imgH="431640" progId="Equation.3">
                    <p:embed/>
                  </p:oleObj>
                </mc:Choice>
                <mc:Fallback>
                  <p:oleObj name="公式" r:id="rId10" imgW="723600" imgH="431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3294"/>
                          <a:ext cx="1076" cy="6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Text Box 19"/>
            <p:cNvSpPr txBox="1">
              <a:spLocks noChangeArrowheads="1"/>
            </p:cNvSpPr>
            <p:nvPr/>
          </p:nvSpPr>
          <p:spPr bwMode="auto">
            <a:xfrm>
              <a:off x="612" y="3475"/>
              <a:ext cx="213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 sz="2800" b="1"/>
                <a:t>把</a:t>
              </a:r>
              <a:r>
                <a:rPr lang="en-US" altLang="zh-CN" sz="3000" b="1">
                  <a:latin typeface="Bradley Hand ITC" pitchFamily="66" charset="0"/>
                  <a:ea typeface="楷体_GB2312" pitchFamily="49" charset="-122"/>
                </a:rPr>
                <a:t>l</a:t>
              </a:r>
              <a:r>
                <a:rPr lang="en-US" altLang="zh-CN" sz="2800" b="1"/>
                <a:t>+1</a:t>
              </a:r>
              <a:r>
                <a:rPr lang="zh-CN" altLang="en-US" sz="2800" b="1"/>
                <a:t>个面积求和：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4075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20486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8137525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Sterlinski</a:t>
            </a:r>
            <a:r>
              <a:rPr lang="zh-CN" altLang="en-US" sz="2800" smtClean="0"/>
              <a:t>（斯托林斯基）峰面积法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>
                <a:latin typeface="Arial" charset="0"/>
              </a:rPr>
              <a:t>——</a:t>
            </a:r>
            <a:r>
              <a:rPr lang="zh-CN" altLang="en-US" sz="2800" smtClean="0"/>
              <a:t>峰面积计算</a:t>
            </a:r>
          </a:p>
          <a:p>
            <a:pPr lvl="1" eaLnBrk="1" hangingPunct="1"/>
            <a:r>
              <a:rPr lang="zh-CN" altLang="en-US" sz="2400" smtClean="0"/>
              <a:t>令</a:t>
            </a:r>
            <a:r>
              <a:rPr lang="en-US" altLang="zh-CN" sz="2400" smtClean="0"/>
              <a:t>n= </a:t>
            </a:r>
            <a:r>
              <a:rPr lang="en-US" altLang="zh-CN" sz="2400" smtClean="0">
                <a:latin typeface="Bradley Hand ITC" pitchFamily="66" charset="0"/>
              </a:rPr>
              <a:t>l</a:t>
            </a:r>
            <a:r>
              <a:rPr lang="en-US" altLang="zh-CN" sz="2400" smtClean="0">
                <a:latin typeface="Times New Roman" pitchFamily="18" charset="0"/>
              </a:rPr>
              <a:t>+1, </a:t>
            </a:r>
            <a:r>
              <a:rPr lang="zh-CN" altLang="en-US" sz="2400" smtClean="0">
                <a:latin typeface="Times New Roman" pitchFamily="18" charset="0"/>
              </a:rPr>
              <a:t>则：</a:t>
            </a:r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endParaRPr lang="zh-CN" altLang="en-US" sz="2400" smtClean="0"/>
          </a:p>
          <a:p>
            <a:pPr lvl="1" eaLnBrk="1" hangingPunct="1"/>
            <a:r>
              <a:rPr lang="zh-CN" altLang="en-US" sz="2400" smtClean="0"/>
              <a:t>面积统计均方差（标准偏差）：</a:t>
            </a:r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12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2" name="Object 17"/>
          <p:cNvGraphicFramePr>
            <a:graphicFrameLocks noChangeAspect="1"/>
          </p:cNvGraphicFramePr>
          <p:nvPr/>
        </p:nvGraphicFramePr>
        <p:xfrm>
          <a:off x="1476375" y="2565400"/>
          <a:ext cx="7056438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公式" r:id="rId3" imgW="2920680" imgH="838080" progId="Equation.3">
                  <p:embed/>
                </p:oleObj>
              </mc:Choice>
              <mc:Fallback>
                <p:oleObj name="公式" r:id="rId3" imgW="2920680" imgH="838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565400"/>
                        <a:ext cx="7056438" cy="200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8"/>
          <p:cNvGraphicFramePr>
            <a:graphicFrameLocks noChangeAspect="1"/>
          </p:cNvGraphicFramePr>
          <p:nvPr/>
        </p:nvGraphicFramePr>
        <p:xfrm>
          <a:off x="323850" y="5084763"/>
          <a:ext cx="8640763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公式" r:id="rId5" imgW="5029200" imgH="482400" progId="Equation.3">
                  <p:embed/>
                </p:oleObj>
              </mc:Choice>
              <mc:Fallback>
                <p:oleObj name="公式" r:id="rId5" imgW="5029200" imgH="482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84763"/>
                        <a:ext cx="8640763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8424862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平均总峰面积法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在总峰面积法中，关键是确定峰的边界道</a:t>
            </a:r>
            <a:r>
              <a:rPr lang="en-US" altLang="zh-CN" sz="2400" smtClean="0">
                <a:latin typeface="Bradley Hand ITC" pitchFamily="66" charset="0"/>
              </a:rPr>
              <a:t>l</a:t>
            </a:r>
            <a:r>
              <a:rPr lang="zh-CN" altLang="en-US" sz="2400" smtClean="0"/>
              <a:t>和</a:t>
            </a:r>
            <a:r>
              <a:rPr lang="en-US" altLang="zh-CN" sz="2400" smtClean="0"/>
              <a:t>h</a:t>
            </a:r>
            <a:r>
              <a:rPr lang="zh-CN" altLang="en-US" sz="2400" smtClean="0"/>
              <a:t>，但仍很难消除统计涨落的效应。</a:t>
            </a:r>
          </a:p>
          <a:p>
            <a:pPr lvl="1" eaLnBrk="1" hangingPunct="1"/>
            <a:r>
              <a:rPr lang="zh-CN" altLang="en-US" sz="2400" smtClean="0"/>
              <a:t>基本思想</a:t>
            </a:r>
          </a:p>
          <a:p>
            <a:pPr lvl="2" eaLnBrk="1" hangingPunct="1"/>
            <a:r>
              <a:rPr lang="zh-CN" altLang="en-US" sz="2200" smtClean="0"/>
              <a:t>从</a:t>
            </a:r>
            <a:r>
              <a:rPr lang="zh-CN" altLang="en-US" sz="2200" smtClean="0">
                <a:solidFill>
                  <a:srgbClr val="FF0000"/>
                </a:solidFill>
              </a:rPr>
              <a:t>峰位置</a:t>
            </a:r>
            <a:r>
              <a:rPr lang="zh-CN" altLang="en-US" sz="2200" smtClean="0"/>
              <a:t>出发</a:t>
            </a:r>
            <a:r>
              <a:rPr lang="zh-CN" altLang="en-US" sz="2200" u="sng" smtClean="0"/>
              <a:t>分别向两边找</a:t>
            </a:r>
            <a:r>
              <a:rPr lang="zh-CN" altLang="en-US" sz="2200" smtClean="0"/>
              <a:t>，在</a:t>
            </a:r>
            <a:r>
              <a:rPr lang="zh-CN" altLang="en-US" sz="2200" smtClean="0">
                <a:solidFill>
                  <a:srgbClr val="FF0000"/>
                </a:solidFill>
              </a:rPr>
              <a:t>峰底部第一个最小值</a:t>
            </a:r>
            <a:r>
              <a:rPr lang="zh-CN" altLang="en-US" sz="2200" smtClean="0"/>
              <a:t>作为</a:t>
            </a:r>
            <a:r>
              <a:rPr lang="zh-CN" altLang="en-US" sz="2200" smtClean="0">
                <a:solidFill>
                  <a:srgbClr val="FF0000"/>
                </a:solidFill>
              </a:rPr>
              <a:t>左、右边界道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zh-CN" altLang="en-US" sz="2200" smtClean="0"/>
              <a:t>开始</a:t>
            </a:r>
            <a:r>
              <a:rPr lang="zh-CN" altLang="en-US" sz="2200" smtClean="0">
                <a:latin typeface="Times New Roman" pitchFamily="18" charset="0"/>
              </a:rPr>
              <a:t>，</a:t>
            </a:r>
            <a:r>
              <a:rPr lang="en-US" altLang="zh-CN" sz="2000" u="sng" smtClean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zh-CN" altLang="en-US" sz="2000" u="sng" smtClean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lang="en-US" altLang="zh-CN" sz="2000" u="sng" smtClean="0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zh-CN" altLang="en-US" sz="2200" u="sng" smtClean="0">
                <a:solidFill>
                  <a:srgbClr val="FF0000"/>
                </a:solidFill>
                <a:latin typeface="Times New Roman" pitchFamily="18" charset="0"/>
              </a:rPr>
              <a:t>逐次向外改变一道</a:t>
            </a:r>
            <a:r>
              <a:rPr lang="zh-CN" altLang="en-US" sz="2200" smtClean="0">
                <a:latin typeface="Times New Roman" pitchFamily="18" charset="0"/>
              </a:rPr>
              <a:t>，即</a:t>
            </a:r>
            <a:r>
              <a:rPr lang="en-US" altLang="zh-CN" sz="2000" smtClean="0">
                <a:latin typeface="Times New Roman" pitchFamily="18" charset="0"/>
              </a:rPr>
              <a:t>L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 smtClean="0">
                <a:latin typeface="Times New Roman" pitchFamily="18" charset="0"/>
              </a:rPr>
              <a:t>L-1, L-2,…</a:t>
            </a:r>
            <a:r>
              <a:rPr lang="zh-CN" altLang="en-US" sz="2000" smtClean="0">
                <a:latin typeface="Times New Roman" pitchFamily="18" charset="0"/>
              </a:rPr>
              <a:t>；</a:t>
            </a:r>
            <a:r>
              <a:rPr lang="en-US" altLang="zh-CN" sz="2000" smtClean="0">
                <a:latin typeface="Times New Roman" pitchFamily="18" charset="0"/>
              </a:rPr>
              <a:t>R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 smtClean="0">
                <a:latin typeface="Times New Roman" pitchFamily="18" charset="0"/>
              </a:rPr>
              <a:t>R-1, R-2,…</a:t>
            </a:r>
            <a:r>
              <a:rPr lang="zh-CN" altLang="en-US" sz="2200" smtClean="0">
                <a:latin typeface="Times New Roman" pitchFamily="18" charset="0"/>
              </a:rPr>
              <a:t>，</a:t>
            </a:r>
            <a:r>
              <a:rPr lang="zh-CN" altLang="en-US" sz="2200" u="sng" smtClean="0">
                <a:solidFill>
                  <a:srgbClr val="FF0000"/>
                </a:solidFill>
                <a:latin typeface="Times New Roman" pitchFamily="18" charset="0"/>
              </a:rPr>
              <a:t>直到</a:t>
            </a:r>
            <a:r>
              <a:rPr lang="zh-CN" altLang="en-US" sz="2200" smtClean="0">
                <a:latin typeface="Times New Roman" pitchFamily="18" charset="0"/>
              </a:rPr>
              <a:t>其中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</a:rPr>
              <a:t>一边遇到新峰的边界</a:t>
            </a:r>
            <a:r>
              <a:rPr lang="zh-CN" altLang="en-US" sz="2200" smtClean="0">
                <a:latin typeface="Times New Roman" pitchFamily="18" charset="0"/>
              </a:rPr>
              <a:t>或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</a:rPr>
              <a:t>某一预定道</a:t>
            </a:r>
            <a:r>
              <a:rPr lang="zh-CN" altLang="en-US" sz="2200" smtClean="0">
                <a:latin typeface="Times New Roman" pitchFamily="18" charset="0"/>
              </a:rPr>
              <a:t>为止。每改变一次边界，都按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</a:rPr>
              <a:t>总峰面积法</a:t>
            </a:r>
            <a:r>
              <a:rPr lang="zh-CN" altLang="en-US" sz="2200" smtClean="0">
                <a:latin typeface="Times New Roman" pitchFamily="18" charset="0"/>
              </a:rPr>
              <a:t>计算面积，然后由这些面积求出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</a:rPr>
              <a:t>一个平均值</a:t>
            </a:r>
            <a:r>
              <a:rPr lang="zh-CN" altLang="en-US" sz="2200" smtClean="0">
                <a:latin typeface="Times New Roman" pitchFamily="18" charset="0"/>
              </a:rPr>
              <a:t>，即为平均总峰面积。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8424862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平均总峰面积法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峰面积的计算</a:t>
            </a:r>
          </a:p>
          <a:p>
            <a:pPr lvl="2" eaLnBrk="1" hangingPunct="1"/>
            <a:endParaRPr lang="en-US" altLang="zh-CN" sz="2200" smtClean="0">
              <a:latin typeface="Times New Roman" pitchFamily="18" charset="0"/>
            </a:endParaRP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6" name="Object 7"/>
          <p:cNvGraphicFramePr>
            <a:graphicFrameLocks noChangeAspect="1"/>
          </p:cNvGraphicFramePr>
          <p:nvPr/>
        </p:nvGraphicFramePr>
        <p:xfrm>
          <a:off x="1476375" y="2565400"/>
          <a:ext cx="655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公式" r:id="rId3" imgW="3073320" imgH="990360" progId="Equation.3">
                  <p:embed/>
                </p:oleObj>
              </mc:Choice>
              <mc:Fallback>
                <p:oleObj name="公式" r:id="rId3" imgW="3073320" imgH="990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565400"/>
                        <a:ext cx="655955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8424862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平均总峰面积法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标准偏差及总不确定度的计算</a:t>
            </a:r>
          </a:p>
          <a:p>
            <a:pPr lvl="2" eaLnBrk="1" hangingPunct="1"/>
            <a:endParaRPr lang="en-US" altLang="zh-CN" sz="2200" smtClean="0">
              <a:latin typeface="Times New Roman" pitchFamily="18" charset="0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0" name="Object 7"/>
          <p:cNvGraphicFramePr>
            <a:graphicFrameLocks noChangeAspect="1"/>
          </p:cNvGraphicFramePr>
          <p:nvPr/>
        </p:nvGraphicFramePr>
        <p:xfrm>
          <a:off x="900113" y="2349500"/>
          <a:ext cx="7345362" cy="319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公式" r:id="rId3" imgW="3441600" imgH="1511280" progId="Equation.3">
                  <p:embed/>
                </p:oleObj>
              </mc:Choice>
              <mc:Fallback>
                <p:oleObj name="公式" r:id="rId3" imgW="3441600" imgH="1511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49500"/>
                        <a:ext cx="7345362" cy="319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AutoShape 8"/>
          <p:cNvSpPr>
            <a:spLocks noChangeArrowheads="1"/>
          </p:cNvSpPr>
          <p:nvPr/>
        </p:nvSpPr>
        <p:spPr bwMode="auto">
          <a:xfrm>
            <a:off x="5508625" y="1412875"/>
            <a:ext cx="1441450" cy="936625"/>
          </a:xfrm>
          <a:prstGeom prst="wedgeRectCallout">
            <a:avLst>
              <a:gd name="adj1" fmla="val -78745"/>
              <a:gd name="adj2" fmla="val 97796"/>
            </a:avLst>
          </a:prstGeom>
          <a:solidFill>
            <a:srgbClr val="FFCC99"/>
          </a:solidFill>
          <a:ln w="9525" algn="ctr">
            <a:solidFill>
              <a:srgbClr val="FFCC99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/>
              <a:t>由每道上</a:t>
            </a:r>
            <a:r>
              <a:rPr lang="zh-CN" altLang="en-US" b="1" u="sng"/>
              <a:t>计数的统计涨落</a:t>
            </a:r>
            <a:r>
              <a:rPr lang="zh-CN" altLang="en-US" b="1"/>
              <a:t>引起的。</a:t>
            </a:r>
          </a:p>
        </p:txBody>
      </p:sp>
      <p:sp>
        <p:nvSpPr>
          <p:cNvPr id="22538" name="AutoShape 11"/>
          <p:cNvSpPr>
            <a:spLocks noChangeArrowheads="1"/>
          </p:cNvSpPr>
          <p:nvPr/>
        </p:nvSpPr>
        <p:spPr bwMode="auto">
          <a:xfrm>
            <a:off x="7019925" y="2133600"/>
            <a:ext cx="1441450" cy="936625"/>
          </a:xfrm>
          <a:prstGeom prst="wedgeRectCallout">
            <a:avLst>
              <a:gd name="adj1" fmla="val -32046"/>
              <a:gd name="adj2" fmla="val 130338"/>
            </a:avLst>
          </a:prstGeom>
          <a:solidFill>
            <a:srgbClr val="FFCC99"/>
          </a:solidFill>
          <a:ln w="9525" algn="ctr">
            <a:solidFill>
              <a:srgbClr val="FFCC99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/>
              <a:t>由于</a:t>
            </a:r>
            <a:r>
              <a:rPr lang="zh-CN" altLang="en-US" b="1" u="sng"/>
              <a:t>峰边界道</a:t>
            </a:r>
            <a:r>
              <a:rPr lang="zh-CN" altLang="en-US" b="1"/>
              <a:t>的选取引起的。</a:t>
            </a:r>
          </a:p>
        </p:txBody>
      </p:sp>
      <p:sp>
        <p:nvSpPr>
          <p:cNvPr id="22539" name="AutoShape 12"/>
          <p:cNvSpPr>
            <a:spLocks noChangeArrowheads="1"/>
          </p:cNvSpPr>
          <p:nvPr/>
        </p:nvSpPr>
        <p:spPr bwMode="auto">
          <a:xfrm>
            <a:off x="6156325" y="5013325"/>
            <a:ext cx="2303463" cy="936625"/>
          </a:xfrm>
          <a:prstGeom prst="wedgeRectCallout">
            <a:avLst>
              <a:gd name="adj1" fmla="val -99968"/>
              <a:gd name="adj2" fmla="val -22880"/>
            </a:avLst>
          </a:prstGeom>
          <a:solidFill>
            <a:srgbClr val="FFCC99"/>
          </a:solidFill>
          <a:ln w="9525" algn="ctr">
            <a:solidFill>
              <a:srgbClr val="FFCC99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/>
              <a:t>反映了</a:t>
            </a:r>
            <a:r>
              <a:rPr lang="zh-CN" altLang="en-US" b="1" u="sng"/>
              <a:t>道计数统计涨落</a:t>
            </a:r>
            <a:r>
              <a:rPr lang="zh-CN" altLang="en-US" b="1"/>
              <a:t>和</a:t>
            </a:r>
            <a:r>
              <a:rPr lang="zh-CN" altLang="en-US" b="1" u="sng"/>
              <a:t>边界选择</a:t>
            </a:r>
            <a:r>
              <a:rPr lang="zh-CN" altLang="en-US" b="1"/>
              <a:t>引起的总误差。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grpSp>
        <p:nvGrpSpPr>
          <p:cNvPr id="1028" name="Group 31"/>
          <p:cNvGrpSpPr>
            <a:grpSpLocks/>
          </p:cNvGrpSpPr>
          <p:nvPr/>
        </p:nvGrpSpPr>
        <p:grpSpPr bwMode="auto">
          <a:xfrm>
            <a:off x="6227763" y="1773238"/>
            <a:ext cx="2916237" cy="4176712"/>
            <a:chOff x="3923" y="1117"/>
            <a:chExt cx="1837" cy="2631"/>
          </a:xfrm>
        </p:grpSpPr>
        <p:grpSp>
          <p:nvGrpSpPr>
            <p:cNvPr id="1035" name="Group 23"/>
            <p:cNvGrpSpPr>
              <a:grpSpLocks/>
            </p:cNvGrpSpPr>
            <p:nvPr/>
          </p:nvGrpSpPr>
          <p:grpSpPr bwMode="auto">
            <a:xfrm>
              <a:off x="3923" y="1117"/>
              <a:ext cx="1837" cy="2631"/>
              <a:chOff x="3714" y="1117"/>
              <a:chExt cx="2046" cy="2767"/>
            </a:xfrm>
          </p:grpSpPr>
          <p:grpSp>
            <p:nvGrpSpPr>
              <p:cNvPr id="1039" name="Group 12"/>
              <p:cNvGrpSpPr>
                <a:grpSpLocks/>
              </p:cNvGrpSpPr>
              <p:nvPr/>
            </p:nvGrpSpPr>
            <p:grpSpPr bwMode="auto">
              <a:xfrm>
                <a:off x="3714" y="1117"/>
                <a:ext cx="2046" cy="2767"/>
                <a:chOff x="3556" y="935"/>
                <a:chExt cx="2204" cy="2840"/>
              </a:xfrm>
            </p:grpSpPr>
            <p:pic>
              <p:nvPicPr>
                <p:cNvPr id="1050" name="Picture 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56" y="935"/>
                  <a:ext cx="2204" cy="28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51" name="Line 10"/>
                <p:cNvSpPr>
                  <a:spLocks noChangeShapeType="1"/>
                </p:cNvSpPr>
                <p:nvPr/>
              </p:nvSpPr>
              <p:spPr bwMode="auto">
                <a:xfrm>
                  <a:off x="4059" y="2840"/>
                  <a:ext cx="0" cy="54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23" y="3385"/>
                  <a:ext cx="22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•"/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 typeface="Wingdings" pitchFamily="2" charset="2"/>
                    <a:buNone/>
                  </a:pPr>
                  <a:r>
                    <a:rPr lang="en-US" altLang="zh-CN"/>
                    <a:t>L</a:t>
                  </a:r>
                </a:p>
              </p:txBody>
            </p:sp>
          </p:grpSp>
          <p:sp>
            <p:nvSpPr>
              <p:cNvPr id="1040" name="Line 13"/>
              <p:cNvSpPr>
                <a:spLocks noChangeShapeType="1"/>
              </p:cNvSpPr>
              <p:nvPr/>
            </p:nvSpPr>
            <p:spPr bwMode="auto">
              <a:xfrm>
                <a:off x="5193" y="3113"/>
                <a:ext cx="91" cy="45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1" name="Line 14"/>
              <p:cNvSpPr>
                <a:spLocks noChangeShapeType="1"/>
              </p:cNvSpPr>
              <p:nvPr/>
            </p:nvSpPr>
            <p:spPr bwMode="auto">
              <a:xfrm>
                <a:off x="5057" y="3113"/>
                <a:ext cx="227" cy="1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Line 15"/>
              <p:cNvSpPr>
                <a:spLocks noChangeShapeType="1"/>
              </p:cNvSpPr>
              <p:nvPr/>
            </p:nvSpPr>
            <p:spPr bwMode="auto">
              <a:xfrm>
                <a:off x="4830" y="3067"/>
                <a:ext cx="454" cy="27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Line 16"/>
              <p:cNvSpPr>
                <a:spLocks noChangeShapeType="1"/>
              </p:cNvSpPr>
              <p:nvPr/>
            </p:nvSpPr>
            <p:spPr bwMode="auto">
              <a:xfrm>
                <a:off x="4649" y="3067"/>
                <a:ext cx="635" cy="4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Line 17"/>
              <p:cNvSpPr>
                <a:spLocks noChangeShapeType="1"/>
              </p:cNvSpPr>
              <p:nvPr/>
            </p:nvSpPr>
            <p:spPr bwMode="auto">
              <a:xfrm>
                <a:off x="4422" y="3022"/>
                <a:ext cx="771" cy="499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Line 18"/>
              <p:cNvSpPr>
                <a:spLocks noChangeShapeType="1"/>
              </p:cNvSpPr>
              <p:nvPr/>
            </p:nvSpPr>
            <p:spPr bwMode="auto">
              <a:xfrm>
                <a:off x="4286" y="3022"/>
                <a:ext cx="771" cy="499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Line 19"/>
              <p:cNvSpPr>
                <a:spLocks noChangeShapeType="1"/>
              </p:cNvSpPr>
              <p:nvPr/>
            </p:nvSpPr>
            <p:spPr bwMode="auto">
              <a:xfrm>
                <a:off x="4195" y="3067"/>
                <a:ext cx="726" cy="45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Line 20"/>
              <p:cNvSpPr>
                <a:spLocks noChangeShapeType="1"/>
              </p:cNvSpPr>
              <p:nvPr/>
            </p:nvSpPr>
            <p:spPr bwMode="auto">
              <a:xfrm>
                <a:off x="4195" y="3158"/>
                <a:ext cx="590" cy="36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Line 21"/>
              <p:cNvSpPr>
                <a:spLocks noChangeShapeType="1"/>
              </p:cNvSpPr>
              <p:nvPr/>
            </p:nvSpPr>
            <p:spPr bwMode="auto">
              <a:xfrm>
                <a:off x="4195" y="3249"/>
                <a:ext cx="454" cy="27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Line 22"/>
              <p:cNvSpPr>
                <a:spLocks noChangeShapeType="1"/>
              </p:cNvSpPr>
              <p:nvPr/>
            </p:nvSpPr>
            <p:spPr bwMode="auto">
              <a:xfrm>
                <a:off x="4195" y="3339"/>
                <a:ext cx="227" cy="1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6" name="Text Box 28"/>
            <p:cNvSpPr txBox="1">
              <a:spLocks noChangeArrowheads="1"/>
            </p:cNvSpPr>
            <p:nvPr/>
          </p:nvSpPr>
          <p:spPr bwMode="auto">
            <a:xfrm>
              <a:off x="5169" y="3422"/>
              <a:ext cx="22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/>
                <a:t>R</a:t>
              </a:r>
            </a:p>
          </p:txBody>
        </p:sp>
        <p:sp>
          <p:nvSpPr>
            <p:cNvPr id="1037" name="Text Box 29"/>
            <p:cNvSpPr txBox="1">
              <a:spLocks noChangeArrowheads="1"/>
            </p:cNvSpPr>
            <p:nvPr/>
          </p:nvSpPr>
          <p:spPr bwMode="auto">
            <a:xfrm>
              <a:off x="4150" y="2614"/>
              <a:ext cx="227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400"/>
                <a:t>y</a:t>
              </a:r>
              <a:r>
                <a:rPr lang="en-US" altLang="zh-CN" sz="1400" baseline="-25000"/>
                <a:t>L</a:t>
              </a:r>
            </a:p>
          </p:txBody>
        </p:sp>
        <p:sp>
          <p:nvSpPr>
            <p:cNvPr id="1038" name="Text Box 30"/>
            <p:cNvSpPr txBox="1">
              <a:spLocks noChangeArrowheads="1"/>
            </p:cNvSpPr>
            <p:nvPr/>
          </p:nvSpPr>
          <p:spPr bwMode="auto">
            <a:xfrm>
              <a:off x="5284" y="2750"/>
              <a:ext cx="283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400"/>
                <a:t>y</a:t>
              </a:r>
              <a:r>
                <a:rPr lang="en-US" altLang="zh-CN" sz="1400" baseline="-25000"/>
                <a:t>R</a:t>
              </a:r>
            </a:p>
          </p:txBody>
        </p:sp>
      </p:grp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线性本底法（总峰面积法，</a:t>
            </a:r>
            <a:r>
              <a:rPr lang="en-US" altLang="zh-CN" smtClean="0"/>
              <a:t>TPA</a:t>
            </a:r>
            <a:r>
              <a:rPr lang="zh-CN" altLang="en-US" smtClean="0"/>
              <a:t>法）</a:t>
            </a:r>
          </a:p>
          <a:p>
            <a:pPr lvl="1" eaLnBrk="1" hangingPunct="1"/>
            <a:r>
              <a:rPr lang="zh-CN" altLang="en-US" smtClean="0"/>
              <a:t>确定本底面积计算方法：</a:t>
            </a:r>
          </a:p>
          <a:p>
            <a:pPr lvl="2" eaLnBrk="1" hangingPunct="1"/>
            <a:r>
              <a:rPr lang="zh-CN" altLang="en-US" smtClean="0"/>
              <a:t>左右边界点直线连接即为本底线</a:t>
            </a:r>
          </a:p>
          <a:p>
            <a:pPr lvl="2" eaLnBrk="1" hangingPunct="1"/>
            <a:r>
              <a:rPr lang="zh-CN" altLang="en-US" smtClean="0">
                <a:solidFill>
                  <a:srgbClr val="FF0000"/>
                </a:solidFill>
              </a:rPr>
              <a:t>线性本底</a:t>
            </a:r>
          </a:p>
          <a:p>
            <a:pPr lvl="2" eaLnBrk="1" hangingPunct="1"/>
            <a:r>
              <a:rPr lang="zh-CN" altLang="en-US" smtClean="0">
                <a:solidFill>
                  <a:srgbClr val="FF0000"/>
                </a:solidFill>
              </a:rPr>
              <a:t>梯形法</a:t>
            </a:r>
            <a:r>
              <a:rPr lang="zh-CN" altLang="en-US" smtClean="0"/>
              <a:t>计算本底面积</a:t>
            </a:r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08" name="Object 8"/>
          <p:cNvGraphicFramePr>
            <a:graphicFrameLocks noChangeAspect="1"/>
          </p:cNvGraphicFramePr>
          <p:nvPr/>
        </p:nvGraphicFramePr>
        <p:xfrm>
          <a:off x="1116013" y="3573463"/>
          <a:ext cx="495300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公式" r:id="rId4" imgW="1981080" imgH="812520" progId="Equation.3">
                  <p:embed/>
                </p:oleObj>
              </mc:Choice>
              <mc:Fallback>
                <p:oleObj name="公式" r:id="rId4" imgW="1981080" imgH="812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73463"/>
                        <a:ext cx="4953000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4" name="Text Box 24"/>
          <p:cNvSpPr txBox="1">
            <a:spLocks noChangeArrowheads="1"/>
          </p:cNvSpPr>
          <p:nvPr/>
        </p:nvSpPr>
        <p:spPr bwMode="auto">
          <a:xfrm>
            <a:off x="7380288" y="4868863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58426" name="Line 26"/>
          <p:cNvSpPr>
            <a:spLocks noChangeShapeType="1"/>
          </p:cNvSpPr>
          <p:nvPr/>
        </p:nvSpPr>
        <p:spPr bwMode="auto">
          <a:xfrm>
            <a:off x="6877050" y="4581525"/>
            <a:ext cx="1633538" cy="17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4" grpId="0"/>
      <p:bldP spid="3584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5040313"/>
          </a:xfrm>
        </p:spPr>
        <p:txBody>
          <a:bodyPr/>
          <a:lstStyle/>
          <a:p>
            <a:pPr eaLnBrk="1" hangingPunct="1"/>
            <a:r>
              <a:rPr lang="zh-CN" altLang="en-US" smtClean="0"/>
              <a:t>单峰曲线拟合法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基本峰形函数</a:t>
            </a:r>
            <a:r>
              <a:rPr lang="en-US" altLang="zh-CN" smtClean="0">
                <a:latin typeface="Arial" charset="0"/>
              </a:rPr>
              <a:t>—</a:t>
            </a:r>
            <a:r>
              <a:rPr lang="zh-CN" altLang="en-US" smtClean="0"/>
              <a:t>用高斯函数来描述：（其中，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zh-CN" altLang="en-US" smtClean="0"/>
              <a:t>为峰的高度，</a:t>
            </a: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zh-CN" altLang="en-US" smtClean="0"/>
              <a:t>为峰位，</a:t>
            </a:r>
            <a:r>
              <a:rPr lang="en-US" altLang="zh-CN" smtClean="0"/>
              <a:t>a</a:t>
            </a:r>
            <a:r>
              <a:rPr lang="en-US" altLang="zh-CN" baseline="-25000" smtClean="0"/>
              <a:t>3</a:t>
            </a:r>
            <a:r>
              <a:rPr lang="zh-CN" altLang="en-US" smtClean="0"/>
              <a:t>为标准误差）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基底函数</a:t>
            </a:r>
            <a:r>
              <a:rPr lang="zh-CN" altLang="en-US" smtClean="0"/>
              <a:t>（基线函数）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/>
              <a:t>用多项式描述：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则单峰</a:t>
            </a:r>
            <a:r>
              <a:rPr lang="zh-CN" altLang="en-US" smtClean="0">
                <a:solidFill>
                  <a:srgbClr val="FF0000"/>
                </a:solidFill>
              </a:rPr>
              <a:t>拟合函数</a:t>
            </a:r>
            <a:r>
              <a:rPr lang="zh-CN" altLang="en-US" smtClean="0"/>
              <a:t>：</a:t>
            </a:r>
            <a:r>
              <a:rPr lang="en-US" altLang="zh-CN" smtClean="0"/>
              <a:t>data(i)=G(i)+B(i)</a:t>
            </a: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1403350" y="2781300"/>
          <a:ext cx="74168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公式" r:id="rId3" imgW="2882900" imgH="482600" progId="Equation.3">
                  <p:embed/>
                </p:oleObj>
              </mc:Choice>
              <mc:Fallback>
                <p:oleObj name="公式" r:id="rId3" imgW="28829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81300"/>
                        <a:ext cx="7416800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1692275" y="4724400"/>
          <a:ext cx="38877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公式" r:id="rId5" imgW="1562100" imgH="241300" progId="Equation.3">
                  <p:embed/>
                </p:oleObj>
              </mc:Choice>
              <mc:Fallback>
                <p:oleObj name="公式" r:id="rId5" imgW="15621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24400"/>
                        <a:ext cx="3887788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137525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单峰曲线拟合法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单峰</a:t>
            </a:r>
            <a:r>
              <a:rPr lang="zh-CN" altLang="en-US" smtClean="0">
                <a:solidFill>
                  <a:srgbClr val="FF0000"/>
                </a:solidFill>
              </a:rPr>
              <a:t>拟合函数</a:t>
            </a:r>
            <a:r>
              <a:rPr lang="zh-CN" altLang="en-US" smtClean="0"/>
              <a:t>：</a:t>
            </a:r>
            <a:r>
              <a:rPr lang="en-US" altLang="zh-CN" smtClean="0"/>
              <a:t>data(i)=G(i)+B(i)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用</a:t>
            </a:r>
            <a:r>
              <a:rPr lang="zh-CN" altLang="en-US" smtClean="0">
                <a:solidFill>
                  <a:srgbClr val="FF0000"/>
                </a:solidFill>
              </a:rPr>
              <a:t>峰边界内的点</a:t>
            </a:r>
            <a:r>
              <a:rPr lang="zh-CN" altLang="en-US" smtClean="0"/>
              <a:t>的计数值作为一组</a:t>
            </a:r>
            <a:r>
              <a:rPr lang="zh-CN" altLang="en-US" smtClean="0">
                <a:solidFill>
                  <a:srgbClr val="FF0000"/>
                </a:solidFill>
              </a:rPr>
              <a:t>已知的数据</a:t>
            </a:r>
            <a:r>
              <a:rPr lang="zh-CN" altLang="en-US" smtClean="0"/>
              <a:t>，代入拟合函数，用</a:t>
            </a:r>
            <a:r>
              <a:rPr lang="zh-CN" altLang="en-US" smtClean="0">
                <a:solidFill>
                  <a:srgbClr val="FF0000"/>
                </a:solidFill>
              </a:rPr>
              <a:t>非线性最小二乘法</a:t>
            </a:r>
            <a:r>
              <a:rPr lang="zh-CN" altLang="en-US" smtClean="0"/>
              <a:t>，求解各系数（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, a</a:t>
            </a:r>
            <a:r>
              <a:rPr lang="en-US" altLang="zh-CN" baseline="-25000" smtClean="0"/>
              <a:t>2</a:t>
            </a:r>
            <a:r>
              <a:rPr lang="en-US" altLang="zh-CN" smtClean="0"/>
              <a:t>, a</a:t>
            </a:r>
            <a:r>
              <a:rPr lang="en-US" altLang="zh-CN" baseline="-25000" smtClean="0"/>
              <a:t>3</a:t>
            </a:r>
            <a:r>
              <a:rPr lang="en-US" altLang="zh-CN" smtClean="0"/>
              <a:t>, b</a:t>
            </a:r>
            <a:r>
              <a:rPr lang="en-US" altLang="zh-CN" baseline="-25000" smtClean="0"/>
              <a:t>1</a:t>
            </a:r>
            <a:r>
              <a:rPr lang="en-US" altLang="zh-CN" smtClean="0"/>
              <a:t>, b</a:t>
            </a:r>
            <a:r>
              <a:rPr lang="en-US" altLang="zh-CN" baseline="-25000" smtClean="0"/>
              <a:t>2</a:t>
            </a:r>
            <a:r>
              <a:rPr lang="en-US" altLang="zh-CN" smtClean="0"/>
              <a:t>, b</a:t>
            </a:r>
            <a:r>
              <a:rPr lang="en-US" altLang="zh-CN" baseline="-25000" smtClean="0"/>
              <a:t>3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则</a:t>
            </a:r>
            <a:r>
              <a:rPr lang="zh-CN" altLang="en-US" smtClean="0">
                <a:solidFill>
                  <a:srgbClr val="FF0000"/>
                </a:solidFill>
              </a:rPr>
              <a:t>峰面积</a:t>
            </a:r>
            <a:r>
              <a:rPr lang="zh-CN" altLang="en-US" smtClean="0"/>
              <a:t>为：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zh-CN" altLang="en-US" smtClean="0"/>
              <a:t>为峰的</a:t>
            </a:r>
            <a:r>
              <a:rPr lang="zh-CN" altLang="en-US" smtClean="0">
                <a:solidFill>
                  <a:srgbClr val="FF0000"/>
                </a:solidFill>
              </a:rPr>
              <a:t>高度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</a:rPr>
              <a:t>3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rgbClr val="FF0000"/>
                </a:solidFill>
              </a:rPr>
              <a:t>标准误差</a:t>
            </a:r>
          </a:p>
        </p:txBody>
      </p:sp>
      <p:sp>
        <p:nvSpPr>
          <p:cNvPr id="245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78" name="Object 7"/>
          <p:cNvGraphicFramePr>
            <a:graphicFrameLocks noChangeAspect="1"/>
          </p:cNvGraphicFramePr>
          <p:nvPr/>
        </p:nvGraphicFramePr>
        <p:xfrm>
          <a:off x="1547813" y="2205038"/>
          <a:ext cx="583247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公式" r:id="rId3" imgW="2882900" imgH="482600" progId="Equation.3">
                  <p:embed/>
                </p:oleObj>
              </mc:Choice>
              <mc:Fallback>
                <p:oleObj name="公式" r:id="rId3" imgW="28829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5038"/>
                        <a:ext cx="5832475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8"/>
          <p:cNvGraphicFramePr>
            <a:graphicFrameLocks noChangeAspect="1"/>
          </p:cNvGraphicFramePr>
          <p:nvPr/>
        </p:nvGraphicFramePr>
        <p:xfrm>
          <a:off x="1547813" y="3068638"/>
          <a:ext cx="26685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公式" r:id="rId5" imgW="1206360" imgH="241200" progId="Equation.3">
                  <p:embed/>
                </p:oleObj>
              </mc:Choice>
              <mc:Fallback>
                <p:oleObj name="公式" r:id="rId5" imgW="120636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68638"/>
                        <a:ext cx="2668587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0" name="Object 9"/>
          <p:cNvGraphicFramePr>
            <a:graphicFrameLocks noChangeAspect="1"/>
          </p:cNvGraphicFramePr>
          <p:nvPr/>
        </p:nvGraphicFramePr>
        <p:xfrm>
          <a:off x="3563938" y="4868863"/>
          <a:ext cx="21605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公式" r:id="rId7" imgW="1028254" imgH="253890" progId="Equation.3">
                  <p:embed/>
                </p:oleObj>
              </mc:Choice>
              <mc:Fallback>
                <p:oleObj name="公式" r:id="rId7" imgW="1028254" imgH="2538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868863"/>
                        <a:ext cx="2160587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线性本底法（总峰面积法，</a:t>
            </a:r>
            <a:r>
              <a:rPr lang="en-US" altLang="zh-CN" smtClean="0"/>
              <a:t>TPA</a:t>
            </a:r>
            <a:r>
              <a:rPr lang="zh-CN" altLang="en-US" smtClean="0"/>
              <a:t>法）</a:t>
            </a:r>
          </a:p>
          <a:p>
            <a:pPr lvl="1" eaLnBrk="1" hangingPunct="1"/>
            <a:r>
              <a:rPr lang="en-US" altLang="zh-CN" smtClean="0"/>
              <a:t>1</a:t>
            </a:r>
            <a:r>
              <a:rPr lang="zh-CN" altLang="en-US" smtClean="0"/>
              <a:t>）确定峰的左、右边界</a:t>
            </a:r>
            <a:r>
              <a:rPr lang="en-US" altLang="zh-CN" smtClean="0"/>
              <a:t>L</a:t>
            </a:r>
            <a:r>
              <a:rPr lang="zh-CN" altLang="en-US" smtClean="0"/>
              <a:t>、</a:t>
            </a:r>
            <a:r>
              <a:rPr lang="en-US" altLang="zh-CN" smtClean="0"/>
              <a:t>R</a:t>
            </a:r>
          </a:p>
          <a:p>
            <a:pPr lvl="1" eaLnBrk="1" hangingPunct="1"/>
            <a:r>
              <a:rPr lang="en-US" altLang="zh-CN" smtClean="0"/>
              <a:t>2</a:t>
            </a:r>
            <a:r>
              <a:rPr lang="zh-CN" altLang="en-US" smtClean="0"/>
              <a:t>）计算</a:t>
            </a:r>
            <a:r>
              <a:rPr lang="zh-CN" altLang="en-US" smtClean="0">
                <a:solidFill>
                  <a:srgbClr val="FF0000"/>
                </a:solidFill>
              </a:rPr>
              <a:t>总面积</a:t>
            </a:r>
            <a:r>
              <a:rPr lang="zh-CN" altLang="en-US" smtClean="0"/>
              <a:t>：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en-US" altLang="zh-CN" smtClean="0"/>
              <a:t>3</a:t>
            </a:r>
            <a:r>
              <a:rPr lang="zh-CN" altLang="en-US" smtClean="0"/>
              <a:t>）计算</a:t>
            </a:r>
            <a:r>
              <a:rPr lang="zh-CN" altLang="en-US" smtClean="0">
                <a:solidFill>
                  <a:srgbClr val="FF0000"/>
                </a:solidFill>
              </a:rPr>
              <a:t>本底面积</a:t>
            </a:r>
            <a:r>
              <a:rPr lang="zh-CN" altLang="en-US" smtClean="0"/>
              <a:t>：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en-US" altLang="zh-CN" smtClean="0"/>
              <a:t>4</a:t>
            </a:r>
            <a:r>
              <a:rPr lang="zh-CN" altLang="en-US" smtClean="0"/>
              <a:t>）计算</a:t>
            </a:r>
            <a:r>
              <a:rPr lang="zh-CN" altLang="en-US" smtClean="0">
                <a:solidFill>
                  <a:srgbClr val="FF0000"/>
                </a:solidFill>
              </a:rPr>
              <a:t>净峰面积</a:t>
            </a:r>
            <a:r>
              <a:rPr lang="zh-CN" altLang="en-US" smtClean="0"/>
              <a:t>：</a:t>
            </a:r>
          </a:p>
        </p:txBody>
      </p:sp>
      <p:sp>
        <p:nvSpPr>
          <p:cNvPr id="20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2195513" y="2636838"/>
          <a:ext cx="216058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公式" r:id="rId3" imgW="787320" imgH="431640" progId="Equation.3">
                  <p:embed/>
                </p:oleObj>
              </mc:Choice>
              <mc:Fallback>
                <p:oleObj name="公式" r:id="rId3" imgW="78732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36838"/>
                        <a:ext cx="2160587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2"/>
          <p:cNvGraphicFramePr>
            <a:graphicFrameLocks noChangeAspect="1"/>
          </p:cNvGraphicFramePr>
          <p:nvPr/>
        </p:nvGraphicFramePr>
        <p:xfrm>
          <a:off x="4427538" y="5300663"/>
          <a:ext cx="19446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公式" r:id="rId5" imgW="634680" imgH="177480" progId="Equation.3">
                  <p:embed/>
                </p:oleObj>
              </mc:Choice>
              <mc:Fallback>
                <p:oleObj name="公式" r:id="rId5" imgW="63468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300663"/>
                        <a:ext cx="1944687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70" name="Object 34"/>
          <p:cNvGraphicFramePr>
            <a:graphicFrameLocks noChangeAspect="1"/>
          </p:cNvGraphicFramePr>
          <p:nvPr/>
        </p:nvGraphicFramePr>
        <p:xfrm>
          <a:off x="1403350" y="4292600"/>
          <a:ext cx="49530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公式" r:id="rId7" imgW="1981080" imgH="393480" progId="Equation.3">
                  <p:embed/>
                </p:oleObj>
              </mc:Choice>
              <mc:Fallback>
                <p:oleObj name="公式" r:id="rId7" imgW="1981080" imgH="393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92600"/>
                        <a:ext cx="49530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8" name="Group 40"/>
          <p:cNvGrpSpPr>
            <a:grpSpLocks/>
          </p:cNvGrpSpPr>
          <p:nvPr/>
        </p:nvGrpSpPr>
        <p:grpSpPr bwMode="auto">
          <a:xfrm>
            <a:off x="6502400" y="2286000"/>
            <a:ext cx="2641600" cy="3951288"/>
            <a:chOff x="4058" y="1253"/>
            <a:chExt cx="1886" cy="2631"/>
          </a:xfrm>
        </p:grpSpPr>
        <p:grpSp>
          <p:nvGrpSpPr>
            <p:cNvPr id="2059" name="Group 31"/>
            <p:cNvGrpSpPr>
              <a:grpSpLocks/>
            </p:cNvGrpSpPr>
            <p:nvPr/>
          </p:nvGrpSpPr>
          <p:grpSpPr bwMode="auto">
            <a:xfrm>
              <a:off x="4058" y="1253"/>
              <a:ext cx="1886" cy="2631"/>
              <a:chOff x="4058" y="1253"/>
              <a:chExt cx="1886" cy="2631"/>
            </a:xfrm>
          </p:grpSpPr>
          <p:grpSp>
            <p:nvGrpSpPr>
              <p:cNvPr id="2063" name="Group 14"/>
              <p:cNvGrpSpPr>
                <a:grpSpLocks/>
              </p:cNvGrpSpPr>
              <p:nvPr/>
            </p:nvGrpSpPr>
            <p:grpSpPr bwMode="auto">
              <a:xfrm>
                <a:off x="4058" y="1253"/>
                <a:ext cx="1886" cy="2631"/>
                <a:chOff x="3714" y="1117"/>
                <a:chExt cx="2101" cy="2767"/>
              </a:xfrm>
            </p:grpSpPr>
            <p:grpSp>
              <p:nvGrpSpPr>
                <p:cNvPr id="2066" name="Group 15"/>
                <p:cNvGrpSpPr>
                  <a:grpSpLocks/>
                </p:cNvGrpSpPr>
                <p:nvPr/>
              </p:nvGrpSpPr>
              <p:grpSpPr bwMode="auto">
                <a:xfrm>
                  <a:off x="3714" y="1117"/>
                  <a:ext cx="2046" cy="2767"/>
                  <a:chOff x="3556" y="935"/>
                  <a:chExt cx="2204" cy="2840"/>
                </a:xfrm>
              </p:grpSpPr>
              <p:pic>
                <p:nvPicPr>
                  <p:cNvPr id="2077" name="Picture 16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56" y="935"/>
                    <a:ext cx="2204" cy="28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07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059" y="2840"/>
                    <a:ext cx="0" cy="545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23" y="3385"/>
                    <a:ext cx="22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itchFamily="34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itchFamily="34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itchFamily="34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itchFamily="34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itchFamily="34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•"/>
                      <a:defRPr>
                        <a:solidFill>
                          <a:schemeClr val="tx1"/>
                        </a:solidFill>
                        <a:latin typeface="Verdana" pitchFamily="34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•"/>
                      <a:defRPr>
                        <a:solidFill>
                          <a:schemeClr val="tx1"/>
                        </a:solidFill>
                        <a:latin typeface="Verdana" pitchFamily="34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•"/>
                      <a:defRPr>
                        <a:solidFill>
                          <a:schemeClr val="tx1"/>
                        </a:solidFill>
                        <a:latin typeface="Verdana" pitchFamily="34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•"/>
                      <a:defRPr>
                        <a:solidFill>
                          <a:schemeClr val="tx1"/>
                        </a:solidFill>
                        <a:latin typeface="Verdana" pitchFamily="34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 typeface="Wingdings" pitchFamily="2" charset="2"/>
                      <a:buNone/>
                    </a:pPr>
                    <a:r>
                      <a:rPr lang="en-US" altLang="zh-CN"/>
                      <a:t>L</a:t>
                    </a:r>
                  </a:p>
                </p:txBody>
              </p:sp>
            </p:grpSp>
            <p:sp>
              <p:nvSpPr>
                <p:cNvPr id="2067" name="Line 19"/>
                <p:cNvSpPr>
                  <a:spLocks noChangeShapeType="1"/>
                </p:cNvSpPr>
                <p:nvPr/>
              </p:nvSpPr>
              <p:spPr bwMode="auto">
                <a:xfrm>
                  <a:off x="5193" y="3113"/>
                  <a:ext cx="91" cy="45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8" name="Line 20"/>
                <p:cNvSpPr>
                  <a:spLocks noChangeShapeType="1"/>
                </p:cNvSpPr>
                <p:nvPr/>
              </p:nvSpPr>
              <p:spPr bwMode="auto">
                <a:xfrm>
                  <a:off x="5588" y="3018"/>
                  <a:ext cx="227" cy="13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9" name="Line 21"/>
                <p:cNvSpPr>
                  <a:spLocks noChangeShapeType="1"/>
                </p:cNvSpPr>
                <p:nvPr/>
              </p:nvSpPr>
              <p:spPr bwMode="auto">
                <a:xfrm>
                  <a:off x="4830" y="3067"/>
                  <a:ext cx="454" cy="272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0" name="Line 22"/>
                <p:cNvSpPr>
                  <a:spLocks noChangeShapeType="1"/>
                </p:cNvSpPr>
                <p:nvPr/>
              </p:nvSpPr>
              <p:spPr bwMode="auto">
                <a:xfrm>
                  <a:off x="4649" y="3067"/>
                  <a:ext cx="635" cy="40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1" name="Line 23"/>
                <p:cNvSpPr>
                  <a:spLocks noChangeShapeType="1"/>
                </p:cNvSpPr>
                <p:nvPr/>
              </p:nvSpPr>
              <p:spPr bwMode="auto">
                <a:xfrm>
                  <a:off x="4422" y="3022"/>
                  <a:ext cx="771" cy="499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" name="Line 24"/>
                <p:cNvSpPr>
                  <a:spLocks noChangeShapeType="1"/>
                </p:cNvSpPr>
                <p:nvPr/>
              </p:nvSpPr>
              <p:spPr bwMode="auto">
                <a:xfrm>
                  <a:off x="4286" y="3022"/>
                  <a:ext cx="771" cy="499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3" name="Line 25"/>
                <p:cNvSpPr>
                  <a:spLocks noChangeShapeType="1"/>
                </p:cNvSpPr>
                <p:nvPr/>
              </p:nvSpPr>
              <p:spPr bwMode="auto">
                <a:xfrm>
                  <a:off x="4195" y="3067"/>
                  <a:ext cx="726" cy="45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4" name="Line 26"/>
                <p:cNvSpPr>
                  <a:spLocks noChangeShapeType="1"/>
                </p:cNvSpPr>
                <p:nvPr/>
              </p:nvSpPr>
              <p:spPr bwMode="auto">
                <a:xfrm>
                  <a:off x="4195" y="3158"/>
                  <a:ext cx="590" cy="363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5" name="Line 27"/>
                <p:cNvSpPr>
                  <a:spLocks noChangeShapeType="1"/>
                </p:cNvSpPr>
                <p:nvPr/>
              </p:nvSpPr>
              <p:spPr bwMode="auto">
                <a:xfrm>
                  <a:off x="4195" y="3249"/>
                  <a:ext cx="454" cy="272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6" name="Line 28"/>
                <p:cNvSpPr>
                  <a:spLocks noChangeShapeType="1"/>
                </p:cNvSpPr>
                <p:nvPr/>
              </p:nvSpPr>
              <p:spPr bwMode="auto">
                <a:xfrm>
                  <a:off x="4195" y="3339"/>
                  <a:ext cx="227" cy="13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64" name="Text Box 29"/>
              <p:cNvSpPr txBox="1">
                <a:spLocks noChangeArrowheads="1"/>
              </p:cNvSpPr>
              <p:nvPr/>
            </p:nvSpPr>
            <p:spPr bwMode="auto">
              <a:xfrm>
                <a:off x="4785" y="3203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•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zh-CN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2065" name="Line 30"/>
              <p:cNvSpPr>
                <a:spLocks noChangeShapeType="1"/>
              </p:cNvSpPr>
              <p:nvPr/>
            </p:nvSpPr>
            <p:spPr bwMode="auto">
              <a:xfrm>
                <a:off x="4468" y="3022"/>
                <a:ext cx="1029" cy="11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0" name="Text Box 36"/>
            <p:cNvSpPr txBox="1">
              <a:spLocks noChangeArrowheads="1"/>
            </p:cNvSpPr>
            <p:nvPr/>
          </p:nvSpPr>
          <p:spPr bwMode="auto">
            <a:xfrm>
              <a:off x="5375" y="3566"/>
              <a:ext cx="22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/>
                <a:t>R</a:t>
              </a:r>
            </a:p>
          </p:txBody>
        </p:sp>
        <p:sp>
          <p:nvSpPr>
            <p:cNvPr id="2061" name="Text Box 37"/>
            <p:cNvSpPr txBox="1">
              <a:spLocks noChangeArrowheads="1"/>
            </p:cNvSpPr>
            <p:nvPr/>
          </p:nvSpPr>
          <p:spPr bwMode="auto">
            <a:xfrm>
              <a:off x="4286" y="2750"/>
              <a:ext cx="227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400"/>
                <a:t>y</a:t>
              </a:r>
              <a:r>
                <a:rPr lang="en-US" altLang="zh-CN" sz="1400" baseline="-25000"/>
                <a:t>L</a:t>
              </a:r>
            </a:p>
          </p:txBody>
        </p:sp>
        <p:sp>
          <p:nvSpPr>
            <p:cNvPr id="2062" name="Text Box 38"/>
            <p:cNvSpPr txBox="1">
              <a:spLocks noChangeArrowheads="1"/>
            </p:cNvSpPr>
            <p:nvPr/>
          </p:nvSpPr>
          <p:spPr bwMode="auto">
            <a:xfrm>
              <a:off x="5420" y="2886"/>
              <a:ext cx="28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400"/>
                <a:t>y</a:t>
              </a:r>
              <a:r>
                <a:rPr lang="en-US" altLang="zh-CN" sz="1400" baseline="-25000"/>
                <a:t>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8569325" cy="4822825"/>
          </a:xfrm>
        </p:spPr>
        <p:txBody>
          <a:bodyPr/>
          <a:lstStyle/>
          <a:p>
            <a:pPr eaLnBrk="1" hangingPunct="1"/>
            <a:r>
              <a:rPr lang="zh-CN" altLang="en-US" smtClean="0"/>
              <a:t>线性本底法</a:t>
            </a:r>
            <a:r>
              <a:rPr lang="en-US" altLang="zh-CN" sz="3600" smtClean="0">
                <a:latin typeface="Arial" charset="0"/>
              </a:rPr>
              <a:t>——</a:t>
            </a:r>
            <a:r>
              <a:rPr lang="zh-CN" altLang="en-US" sz="3600" smtClean="0"/>
              <a:t>例子</a:t>
            </a:r>
          </a:p>
          <a:p>
            <a:pPr lvl="1" eaLnBrk="1" hangingPunct="1"/>
            <a:r>
              <a:rPr lang="zh-CN" altLang="en-US" sz="2400" smtClean="0"/>
              <a:t>按给定的左右边界道址，用全峰面积法计算该峰面积值 </a:t>
            </a:r>
          </a:p>
        </p:txBody>
      </p:sp>
      <p:graphicFrame>
        <p:nvGraphicFramePr>
          <p:cNvPr id="418820" name="Group 4"/>
          <p:cNvGraphicFramePr>
            <a:graphicFrameLocks noGrp="1"/>
          </p:cNvGraphicFramePr>
          <p:nvPr>
            <p:ph sz="half" idx="2"/>
          </p:nvPr>
        </p:nvGraphicFramePr>
        <p:xfrm>
          <a:off x="574675" y="2349500"/>
          <a:ext cx="8569325" cy="2519363"/>
        </p:xfrm>
        <a:graphic>
          <a:graphicData uri="http://schemas.openxmlformats.org/drawingml/2006/table">
            <a:tbl>
              <a:tblPr/>
              <a:tblGrid>
                <a:gridCol w="739775"/>
                <a:gridCol w="844550"/>
                <a:gridCol w="865188"/>
                <a:gridCol w="863600"/>
                <a:gridCol w="863600"/>
                <a:gridCol w="865187"/>
                <a:gridCol w="935038"/>
                <a:gridCol w="865187"/>
                <a:gridCol w="863600"/>
                <a:gridCol w="863600"/>
              </a:tblGrid>
              <a:tr h="4318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道址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229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计数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373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481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554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620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763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922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道址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239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计数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1120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1539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1955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2412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2979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3267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3082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2847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2256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道址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249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计数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1648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1031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622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59" name="Group 91"/>
          <p:cNvGrpSpPr>
            <a:grpSpLocks/>
          </p:cNvGrpSpPr>
          <p:nvPr/>
        </p:nvGrpSpPr>
        <p:grpSpPr bwMode="auto">
          <a:xfrm>
            <a:off x="3046413" y="2365375"/>
            <a:ext cx="3479800" cy="1276350"/>
            <a:chOff x="1799" y="1674"/>
            <a:chExt cx="2192" cy="804"/>
          </a:xfrm>
        </p:grpSpPr>
        <p:sp>
          <p:nvSpPr>
            <p:cNvPr id="3161" name="Oval 88"/>
            <p:cNvSpPr>
              <a:spLocks noChangeArrowheads="1"/>
            </p:cNvSpPr>
            <p:nvPr/>
          </p:nvSpPr>
          <p:spPr bwMode="auto">
            <a:xfrm>
              <a:off x="3424" y="2205"/>
              <a:ext cx="567" cy="273"/>
            </a:xfrm>
            <a:prstGeom prst="ellips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2" name="Oval 89"/>
            <p:cNvSpPr>
              <a:spLocks noChangeArrowheads="1"/>
            </p:cNvSpPr>
            <p:nvPr/>
          </p:nvSpPr>
          <p:spPr bwMode="auto">
            <a:xfrm>
              <a:off x="1799" y="1674"/>
              <a:ext cx="537" cy="259"/>
            </a:xfrm>
            <a:prstGeom prst="ellips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8906" name="Oval 90"/>
          <p:cNvSpPr>
            <a:spLocks noChangeArrowheads="1"/>
          </p:cNvSpPr>
          <p:nvPr/>
        </p:nvSpPr>
        <p:spPr bwMode="auto">
          <a:xfrm>
            <a:off x="6567488" y="4076700"/>
            <a:ext cx="854075" cy="433388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2759" name="Object 87"/>
          <p:cNvGraphicFramePr>
            <a:graphicFrameLocks noChangeAspect="1"/>
          </p:cNvGraphicFramePr>
          <p:nvPr/>
        </p:nvGraphicFramePr>
        <p:xfrm>
          <a:off x="571500" y="4857750"/>
          <a:ext cx="5435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公式" r:id="rId3" imgW="2933640" imgH="431640" progId="Equation.3">
                  <p:embed/>
                </p:oleObj>
              </mc:Choice>
              <mc:Fallback>
                <p:oleObj name="公式" r:id="rId3" imgW="2933640" imgH="43164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857750"/>
                        <a:ext cx="54356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60" name="Object 88"/>
          <p:cNvGraphicFramePr>
            <a:graphicFrameLocks noChangeAspect="1"/>
          </p:cNvGraphicFramePr>
          <p:nvPr/>
        </p:nvGraphicFramePr>
        <p:xfrm>
          <a:off x="571500" y="5429250"/>
          <a:ext cx="67087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公式" r:id="rId5" imgW="3619440" imgH="393480" progId="Equation.3">
                  <p:embed/>
                </p:oleObj>
              </mc:Choice>
              <mc:Fallback>
                <p:oleObj name="公式" r:id="rId5" imgW="3619440" imgH="39348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429250"/>
                        <a:ext cx="670877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4"/>
          <p:cNvGraphicFramePr>
            <a:graphicFrameLocks noChangeAspect="1"/>
          </p:cNvGraphicFramePr>
          <p:nvPr/>
        </p:nvGraphicFramePr>
        <p:xfrm>
          <a:off x="571500" y="6143625"/>
          <a:ext cx="30591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公式" r:id="rId7" imgW="1650960" imgH="177480" progId="Equation.3">
                  <p:embed/>
                </p:oleObj>
              </mc:Choice>
              <mc:Fallback>
                <p:oleObj name="公式" r:id="rId7" imgW="165096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6143625"/>
                        <a:ext cx="305911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9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线性本底法（总峰面积法，</a:t>
            </a:r>
            <a:r>
              <a:rPr lang="en-US" altLang="zh-CN" smtClean="0"/>
              <a:t>TPA</a:t>
            </a:r>
            <a:r>
              <a:rPr lang="zh-CN" altLang="en-US" smtClean="0"/>
              <a:t>法）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编程：</a:t>
            </a:r>
          </a:p>
        </p:txBody>
      </p:sp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971550" y="1628775"/>
          <a:ext cx="18716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3" imgW="787320" imgH="431640" progId="Equation.3">
                  <p:embed/>
                </p:oleObj>
              </mc:Choice>
              <mc:Fallback>
                <p:oleObj name="公式" r:id="rId3" imgW="7873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1871663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7451725" y="1916113"/>
          <a:ext cx="15128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5" imgW="634680" imgH="177480" progId="Equation.3">
                  <p:embed/>
                </p:oleObj>
              </mc:Choice>
              <mc:Fallback>
                <p:oleObj name="公式" r:id="rId5" imgW="63468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916113"/>
                        <a:ext cx="1512888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4" name="Object 8"/>
          <p:cNvGraphicFramePr>
            <a:graphicFrameLocks noChangeAspect="1"/>
          </p:cNvGraphicFramePr>
          <p:nvPr/>
        </p:nvGraphicFramePr>
        <p:xfrm>
          <a:off x="3059113" y="1700213"/>
          <a:ext cx="42481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7" imgW="1981080" imgH="393480" progId="Equation.3">
                  <p:embed/>
                </p:oleObj>
              </mc:Choice>
              <mc:Fallback>
                <p:oleObj name="公式" r:id="rId7" imgW="19810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700213"/>
                        <a:ext cx="4248150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31"/>
          <p:cNvSpPr txBox="1">
            <a:spLocks noChangeArrowheads="1"/>
          </p:cNvSpPr>
          <p:nvPr/>
        </p:nvSpPr>
        <p:spPr bwMode="auto">
          <a:xfrm>
            <a:off x="1187450" y="3357563"/>
            <a:ext cx="76327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int CMmcaView::CalculatePeakArea(int L, int R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int bdarea, zarea=0, area;</a:t>
            </a:r>
            <a:endParaRPr lang="en-US" altLang="zh-CN" sz="1000" b="1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bdarea = (Data[L] + Data[R]) * (R - L + 1) / 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//</a:t>
            </a:r>
            <a:r>
              <a:rPr lang="zh-CN" altLang="en-US" sz="1400" b="1"/>
              <a:t>计算总面积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400" b="1"/>
              <a:t>	</a:t>
            </a:r>
            <a:r>
              <a:rPr lang="en-US" altLang="zh-CN" sz="1400" b="1"/>
              <a:t>for (int i = L; i&lt;= R; i++)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	zarea = Data[i] + zarea;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//</a:t>
            </a:r>
            <a:r>
              <a:rPr lang="zh-CN" altLang="en-US" sz="1400" b="1"/>
              <a:t>计算净峰面积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400" b="1"/>
              <a:t>	</a:t>
            </a:r>
            <a:r>
              <a:rPr lang="en-US" altLang="zh-CN" sz="1400" b="1"/>
              <a:t>area = zarea - bdarea;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return area;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线性本底法（总峰面积法，</a:t>
            </a:r>
            <a:r>
              <a:rPr lang="en-US" altLang="zh-CN" smtClean="0"/>
              <a:t>TPA</a:t>
            </a:r>
            <a:r>
              <a:rPr lang="zh-CN" altLang="en-US" smtClean="0"/>
              <a:t>法）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编程：</a:t>
            </a:r>
          </a:p>
        </p:txBody>
      </p:sp>
      <p:sp>
        <p:nvSpPr>
          <p:cNvPr id="51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971550" y="1628775"/>
          <a:ext cx="18716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3" imgW="787320" imgH="431640" progId="Equation.3">
                  <p:embed/>
                </p:oleObj>
              </mc:Choice>
              <mc:Fallback>
                <p:oleObj name="公式" r:id="rId3" imgW="7873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1871663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7451725" y="1916113"/>
          <a:ext cx="15128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5" imgW="634680" imgH="177480" progId="Equation.3">
                  <p:embed/>
                </p:oleObj>
              </mc:Choice>
              <mc:Fallback>
                <p:oleObj name="公式" r:id="rId5" imgW="63468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916113"/>
                        <a:ext cx="1512888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8"/>
          <p:cNvGraphicFramePr>
            <a:graphicFrameLocks noChangeAspect="1"/>
          </p:cNvGraphicFramePr>
          <p:nvPr/>
        </p:nvGraphicFramePr>
        <p:xfrm>
          <a:off x="3059113" y="1700213"/>
          <a:ext cx="42481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7" imgW="1981080" imgH="393480" progId="Equation.3">
                  <p:embed/>
                </p:oleObj>
              </mc:Choice>
              <mc:Fallback>
                <p:oleObj name="公式" r:id="rId7" imgW="19810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700213"/>
                        <a:ext cx="4248150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1187450" y="3357563"/>
            <a:ext cx="76327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int CMmcaView::CalculatePeakArea(int L, int R,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int bdarea, zarea=0, area;</a:t>
            </a:r>
            <a:endParaRPr lang="en-US" altLang="zh-CN" sz="1000" b="1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bdarea = (Data[L] + Data[R]) * (R - L + 1) / 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//</a:t>
            </a:r>
            <a:r>
              <a:rPr lang="zh-CN" altLang="en-US" sz="1400" b="1"/>
              <a:t>计算总面积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400" b="1"/>
              <a:t>	</a:t>
            </a:r>
            <a:r>
              <a:rPr lang="en-US" altLang="zh-CN" sz="1400" b="1"/>
              <a:t>for (int i = L; i&lt;= R; i++)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	zarea = Data[i] + zarea;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//</a:t>
            </a:r>
            <a:r>
              <a:rPr lang="zh-CN" altLang="en-US" sz="1400" b="1"/>
              <a:t>计算净峰面积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400" b="1"/>
              <a:t>	</a:t>
            </a:r>
            <a:r>
              <a:rPr lang="en-US" altLang="zh-CN" sz="1400" b="1"/>
              <a:t>area = zarea - bdarea;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return area;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}</a:t>
            </a:r>
          </a:p>
        </p:txBody>
      </p:sp>
      <p:sp>
        <p:nvSpPr>
          <p:cNvPr id="5131" name="Oval 10"/>
          <p:cNvSpPr>
            <a:spLocks noChangeArrowheads="1"/>
          </p:cNvSpPr>
          <p:nvPr/>
        </p:nvSpPr>
        <p:spPr bwMode="auto">
          <a:xfrm>
            <a:off x="1835150" y="4149725"/>
            <a:ext cx="5473700" cy="287338"/>
          </a:xfrm>
          <a:prstGeom prst="ellipse">
            <a:avLst/>
          </a:prstGeom>
          <a:noFill/>
          <a:ln w="952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71" name="Text Box 11"/>
          <p:cNvSpPr txBox="1">
            <a:spLocks noChangeArrowheads="1"/>
          </p:cNvSpPr>
          <p:nvPr/>
        </p:nvSpPr>
        <p:spPr bwMode="auto">
          <a:xfrm>
            <a:off x="7235825" y="4076700"/>
            <a:ext cx="172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计算本底面积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线性本底法（总峰面积法，</a:t>
            </a:r>
            <a:r>
              <a:rPr lang="en-US" altLang="zh-CN" smtClean="0"/>
              <a:t>TPA</a:t>
            </a:r>
            <a:r>
              <a:rPr lang="zh-CN" altLang="en-US" smtClean="0"/>
              <a:t>法）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编程：</a:t>
            </a:r>
          </a:p>
        </p:txBody>
      </p:sp>
      <p:sp>
        <p:nvSpPr>
          <p:cNvPr id="61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71550" y="1628775"/>
          <a:ext cx="18716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3" imgW="787320" imgH="431640" progId="Equation.3">
                  <p:embed/>
                </p:oleObj>
              </mc:Choice>
              <mc:Fallback>
                <p:oleObj name="公式" r:id="rId3" imgW="7873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1871663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7451725" y="1916113"/>
          <a:ext cx="15128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5" imgW="634680" imgH="177480" progId="Equation.3">
                  <p:embed/>
                </p:oleObj>
              </mc:Choice>
              <mc:Fallback>
                <p:oleObj name="公式" r:id="rId5" imgW="63468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916113"/>
                        <a:ext cx="1512888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3059113" y="1700213"/>
          <a:ext cx="42481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7" imgW="1981080" imgH="393480" progId="Equation.3">
                  <p:embed/>
                </p:oleObj>
              </mc:Choice>
              <mc:Fallback>
                <p:oleObj name="公式" r:id="rId7" imgW="19810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700213"/>
                        <a:ext cx="4248150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1187450" y="3357563"/>
            <a:ext cx="76327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int CMmcaView::CalculatePeakArea(int L, int R,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int bdarea, zarea=0, area;</a:t>
            </a:r>
            <a:endParaRPr lang="en-US" altLang="zh-CN" sz="1000" b="1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bdarea = (Data[L] + Data[R]) * (R - L + 1) / 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//</a:t>
            </a:r>
            <a:r>
              <a:rPr lang="zh-CN" altLang="en-US" sz="1400" b="1"/>
              <a:t>计算总面积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400" b="1"/>
              <a:t>	</a:t>
            </a:r>
            <a:r>
              <a:rPr lang="en-US" altLang="zh-CN" sz="1400" b="1"/>
              <a:t>for (int i = L; i&lt;= R; i++)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	zarea = Data[i] + zarea;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//</a:t>
            </a:r>
            <a:r>
              <a:rPr lang="zh-CN" altLang="en-US" sz="1400" b="1"/>
              <a:t>计算净峰面积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400" b="1"/>
              <a:t>	</a:t>
            </a:r>
            <a:r>
              <a:rPr lang="en-US" altLang="zh-CN" sz="1400" b="1"/>
              <a:t>area = zarea - bdarea;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return area;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}</a:t>
            </a:r>
          </a:p>
        </p:txBody>
      </p:sp>
      <p:sp>
        <p:nvSpPr>
          <p:cNvPr id="6155" name="Oval 10"/>
          <p:cNvSpPr>
            <a:spLocks noChangeArrowheads="1"/>
          </p:cNvSpPr>
          <p:nvPr/>
        </p:nvSpPr>
        <p:spPr bwMode="auto">
          <a:xfrm>
            <a:off x="1619250" y="4581525"/>
            <a:ext cx="4537075" cy="6477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19" name="Text Box 11"/>
          <p:cNvSpPr txBox="1">
            <a:spLocks noChangeArrowheads="1"/>
          </p:cNvSpPr>
          <p:nvPr/>
        </p:nvSpPr>
        <p:spPr bwMode="auto">
          <a:xfrm>
            <a:off x="6084888" y="4652963"/>
            <a:ext cx="208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计算总峰面积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mtClean="0"/>
              <a:t>成都理工大学 马英杰</a:t>
            </a:r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峰面积的计算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线性本底法（总峰面积法，</a:t>
            </a:r>
            <a:r>
              <a:rPr lang="en-US" altLang="zh-CN" smtClean="0"/>
              <a:t>TPA</a:t>
            </a:r>
            <a:r>
              <a:rPr lang="zh-CN" altLang="en-US" smtClean="0"/>
              <a:t>法）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编程：</a:t>
            </a:r>
          </a:p>
        </p:txBody>
      </p:sp>
      <p:sp>
        <p:nvSpPr>
          <p:cNvPr id="71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971550" y="1628775"/>
          <a:ext cx="18716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3" imgW="787320" imgH="431640" progId="Equation.3">
                  <p:embed/>
                </p:oleObj>
              </mc:Choice>
              <mc:Fallback>
                <p:oleObj name="公式" r:id="rId3" imgW="7873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1871663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7"/>
          <p:cNvGraphicFramePr>
            <a:graphicFrameLocks noChangeAspect="1"/>
          </p:cNvGraphicFramePr>
          <p:nvPr/>
        </p:nvGraphicFramePr>
        <p:xfrm>
          <a:off x="7451725" y="1916113"/>
          <a:ext cx="15128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5" imgW="634680" imgH="177480" progId="Equation.3">
                  <p:embed/>
                </p:oleObj>
              </mc:Choice>
              <mc:Fallback>
                <p:oleObj name="公式" r:id="rId5" imgW="63468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916113"/>
                        <a:ext cx="1512888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8"/>
          <p:cNvGraphicFramePr>
            <a:graphicFrameLocks noChangeAspect="1"/>
          </p:cNvGraphicFramePr>
          <p:nvPr/>
        </p:nvGraphicFramePr>
        <p:xfrm>
          <a:off x="3059113" y="1700213"/>
          <a:ext cx="42481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7" imgW="1981080" imgH="393480" progId="Equation.3">
                  <p:embed/>
                </p:oleObj>
              </mc:Choice>
              <mc:Fallback>
                <p:oleObj name="公式" r:id="rId7" imgW="19810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700213"/>
                        <a:ext cx="4248150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1187450" y="3357563"/>
            <a:ext cx="76327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int CMmcaView::CalculatePeakArea(int L, int R,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int bdarea, zarea=0, area;</a:t>
            </a:r>
            <a:endParaRPr lang="en-US" altLang="zh-CN" sz="1000" b="1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bdarea = (Data[L] + Data[R]) * (R - L + 1) / 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//</a:t>
            </a:r>
            <a:r>
              <a:rPr lang="zh-CN" altLang="en-US" sz="1400" b="1"/>
              <a:t>计算总面积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400" b="1"/>
              <a:t>	</a:t>
            </a:r>
            <a:r>
              <a:rPr lang="en-US" altLang="zh-CN" sz="1400" b="1"/>
              <a:t>for (int i = L; i&lt;= R; i++)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	zarea = Data[i] + zarea;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//</a:t>
            </a:r>
            <a:r>
              <a:rPr lang="zh-CN" altLang="en-US" sz="1400" b="1"/>
              <a:t>计算净峰面积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400" b="1"/>
              <a:t>	</a:t>
            </a:r>
            <a:r>
              <a:rPr lang="en-US" altLang="zh-CN" sz="1400" b="1"/>
              <a:t>area = zarea - bdarea;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	return area;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/>
              <a:t>}</a:t>
            </a:r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1763713" y="5445125"/>
            <a:ext cx="3240087" cy="2889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4932363" y="5373688"/>
            <a:ext cx="208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计算净峰面积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5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32997</TotalTime>
  <Words>2715</Words>
  <Application>Microsoft Office PowerPoint</Application>
  <PresentationFormat>全屏显示(4:3)</PresentationFormat>
  <Paragraphs>441</Paragraphs>
  <Slides>31</Slides>
  <Notes>0</Notes>
  <HiddenSlides>4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Profile</vt:lpstr>
      <vt:lpstr>公式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  <vt:lpstr>峰面积的计算</vt:lpstr>
    </vt:vector>
  </TitlesOfParts>
  <Company>CDUT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谱数据处理</dc:title>
  <dc:creator>mayingjie</dc:creator>
  <cp:lastModifiedBy>SN-036</cp:lastModifiedBy>
  <cp:revision>1317</cp:revision>
  <dcterms:created xsi:type="dcterms:W3CDTF">2002-03-27T07:03:01Z</dcterms:created>
  <dcterms:modified xsi:type="dcterms:W3CDTF">2018-01-17T07:49:59Z</dcterms:modified>
</cp:coreProperties>
</file>