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4" r:id="rId8"/>
    <p:sldId id="265" r:id="rId9"/>
    <p:sldId id="266" r:id="rId10"/>
    <p:sldId id="263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7FDEC-9182-41D3-A9A6-0845BB633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16C3B-F718-40C1-B6D2-C12A14B62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AFFE3-1EEF-47F8-87D5-34674BFD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95B1D-76F4-489E-A991-8452AD62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A518E-0C61-4F13-BD62-CF5FDC27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CF7E-925C-4A19-A74F-3478636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1F241-8FE0-428E-A384-96AB4DC5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DDE09-7C28-4969-A250-A1F667BF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B7A80-86E3-4480-B82C-CC405159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77D2D-F64A-461A-A0C6-331ED09B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5ECF5-4744-44CD-B795-1EFE44A8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35D2D2-5272-43F3-BE95-D7064717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68D82-F77C-48DF-8B6F-32AAA831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BCE9F-6346-4BF8-8992-08F000DF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2EBC9-55AC-498E-ADD7-BF5B0281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38598-54EC-47F1-838A-ECFF60D4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3FD17-74B7-4880-8666-ED6E8A5C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D127-A698-48F1-9ED3-60A52CE6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93BDC-19DE-41BB-8B3B-F016B88F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2D3D7-31F2-4107-A51B-9AA44608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6E9B4-85FA-4581-9B3E-8A40A169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AA820-B581-4D12-8488-88D9BCCD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18246-0CB7-43AD-B6D7-97F35141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ACB2E-10BF-46EF-88C9-F86DC089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0EB2B-2C8E-41B5-89BB-402D2C03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F1821-3D69-4266-8881-7F006B69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4B6B-4AE8-460E-9EF1-E7C0D1043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946B2-4362-4612-8170-6610B90E2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F11EE-DCA3-4DD9-9EFC-A48F0AF0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326D-6137-4A3E-83AB-AB0DCEE2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32D6E-3B6C-4BA6-AD16-8AF7E93A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3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079C-5898-4664-9E15-0B6DA20B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27CAE-5373-485D-B015-8B36845E3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CD687-17FB-40F0-ADAD-A995AE95F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F37A9E-E812-446D-B56C-3EF4D6792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73AAF4-A5F0-4F21-9FAB-325EA47E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C27516-11E1-432B-9589-BC6129B9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A50196-2F77-4968-B9CF-87043885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0BE69-127C-44DB-8693-C9E8E600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6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BD652-5848-40F7-AD5F-9C5C5008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04C981-430B-4390-96D7-3D62246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9C673-BE78-4149-B762-6582203F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D7E496-22A2-43F4-9378-E835CF0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3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7DFCF-0AE9-4F8E-8FEE-13BD6185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D14F09-BB44-46C7-8EC5-64B86D96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CEABA-49BE-408E-B859-312D99A3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B2814-9A63-4389-84A0-53F81E12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F6D0E-0EE9-47A2-99C1-9913DF47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83D0E-3081-47F0-B20F-CCA41F05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8AEA5-FCBE-4A4B-BCC0-94C486BD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CE675-D6C7-4DDE-AF27-A2487129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94FB40-439C-41DF-A4A0-304E786D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8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8E6F-FC06-4E05-848C-C1BF383E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C4E161-9357-49C1-8B50-4CE92D329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96290-4E57-4EBD-B082-64288A1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95190-6CCB-4151-A4D5-0D6BAA7B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E3ED5-97CC-4419-AFD6-AD610F40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69CE6-830A-49E5-BCBE-B61E67C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0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FEB0C-9A5C-489F-A6CE-062E2CB3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F7A48-5786-44B7-A19B-902C2570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38865-5C34-4373-A6E3-54104466A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973AC-8791-428F-9C50-0663B1E8C86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E24D84-EAE0-4096-9BC3-2F2A45E13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B654-079A-4A1C-A669-B9FA29FF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180C3-6C34-458E-ABFD-42E0A250F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0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8F%83%E8%88%87%E8%80%85%E6%A8%A1%E5%BC%8F" TargetMode="External"/><Relationship Id="rId13" Type="http://schemas.openxmlformats.org/officeDocument/2006/relationships/hyperlink" Target="https://zh.wikipedia.org/wiki/%E7%B7%A8%E8%AD%AF%E5%99%A8" TargetMode="External"/><Relationship Id="rId18" Type="http://schemas.openxmlformats.org/officeDocument/2006/relationships/hyperlink" Target="https://zh.wikipedia.org/wiki/Rust#cite_note-release-19" TargetMode="External"/><Relationship Id="rId3" Type="http://schemas.openxmlformats.org/officeDocument/2006/relationships/hyperlink" Target="https://zh.wikipedia.org/wiki/Rust#cite_note-lamda-11" TargetMode="External"/><Relationship Id="rId7" Type="http://schemas.openxmlformats.org/officeDocument/2006/relationships/hyperlink" Target="https://zh.wikipedia.org/wiki/%E5%87%BD%E6%95%B8%E7%A8%8B%E5%BC%8F%E8%AA%9E%E8%A8%80" TargetMode="External"/><Relationship Id="rId12" Type="http://schemas.openxmlformats.org/officeDocument/2006/relationships/hyperlink" Target="https://zh.wikipedia.org/wiki/Rust#cite_note-future-tense-15" TargetMode="External"/><Relationship Id="rId17" Type="http://schemas.openxmlformats.org/officeDocument/2006/relationships/hyperlink" Target="https://zh.wikipedia.org/wiki/Rust#cite_note-rustc-0.1-18" TargetMode="External"/><Relationship Id="rId2" Type="http://schemas.openxmlformats.org/officeDocument/2006/relationships/hyperlink" Target="https://zh.wikipedia.org/wiki/Mozilla" TargetMode="External"/><Relationship Id="rId16" Type="http://schemas.openxmlformats.org/officeDocument/2006/relationships/hyperlink" Target="https://zh.wikipedia.org/wiki/LL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Rust#cite_note-language-faq-13" TargetMode="External"/><Relationship Id="rId11" Type="http://schemas.openxmlformats.org/officeDocument/2006/relationships/hyperlink" Target="https://zh.wikipedia.org/wiki/Rust#cite_note-proj-faq-14" TargetMode="External"/><Relationship Id="rId5" Type="http://schemas.openxmlformats.org/officeDocument/2006/relationships/hyperlink" Target="https://zh.wikipedia.org/wiki/Rust#cite_note-rust-lang-12" TargetMode="External"/><Relationship Id="rId15" Type="http://schemas.openxmlformats.org/officeDocument/2006/relationships/hyperlink" Target="https://zh.wikipedia.org/wiki/Rust#cite_note-rust-compiles-rust-17" TargetMode="External"/><Relationship Id="rId10" Type="http://schemas.openxmlformats.org/officeDocument/2006/relationships/hyperlink" Target="https://zh.wikipedia.org/wiki/%E9%9D%A2%E5%90%91%E5%AF%B9%E8%B1%A1%E7%A8%8B%E5%BA%8F%E8%AE%BE%E8%AE%A1" TargetMode="External"/><Relationship Id="rId4" Type="http://schemas.openxmlformats.org/officeDocument/2006/relationships/hyperlink" Target="https://zh.wikipedia.org/wiki/%E9%80%9A%E7%94%A8%E7%BC%96%E7%A8%8B%E8%AF%AD%E8%A8%80" TargetMode="External"/><Relationship Id="rId9" Type="http://schemas.openxmlformats.org/officeDocument/2006/relationships/hyperlink" Target="https://zh.wikipedia.org/wiki/%E7%A8%8B%E5%BA%8F%E7%B7%A8%E7%A8%8B" TargetMode="External"/><Relationship Id="rId14" Type="http://schemas.openxmlformats.org/officeDocument/2006/relationships/hyperlink" Target="https://zh.wikipedia.org/wiki/Rust#cite_note-rust-in-rust-1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E1AD4-6F26-49C6-A04F-04D67D579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A6605-3681-415A-9B40-CDD6A9DDA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7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2EAB-5303-4327-AEAD-B4D9109E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布尔，字符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3E9DA-BE4B-4143-82C0-4245CB9A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字符类型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let a ='a';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//bool</a:t>
            </a:r>
          </a:p>
          <a:p>
            <a:pPr marL="0" indent="0">
              <a:buNone/>
            </a:pPr>
            <a:r>
              <a:rPr lang="en-US" altLang="zh-CN" dirty="0"/>
              <a:t>     let a = true;</a:t>
            </a:r>
          </a:p>
          <a:p>
            <a:pPr marL="0" indent="0">
              <a:buNone/>
            </a:pPr>
            <a:r>
              <a:rPr lang="en-US" altLang="zh-CN" dirty="0"/>
              <a:t>     let a:bool =true;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02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B087F-D67B-4438-A700-F4733CCF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51478-8E34-414B-8E16-78E914AA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元组是一个将多个其他类型的值组合进一个复合类型的主要方式。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 </a:t>
            </a:r>
            <a:r>
              <a:rPr lang="en-US" altLang="zh-CN" dirty="0" err="1"/>
              <a:t>tup</a:t>
            </a:r>
            <a:r>
              <a:rPr lang="en-US" altLang="zh-CN" dirty="0"/>
              <a:t>: (i32, f64, u8) = (500, 6.4, 1);</a:t>
            </a:r>
          </a:p>
          <a:p>
            <a:pPr marL="0" indent="0">
              <a:buNone/>
            </a:pPr>
            <a:r>
              <a:rPr lang="en-US" altLang="zh-CN" dirty="0"/>
              <a:t>let a=tup.0;</a:t>
            </a:r>
          </a:p>
          <a:p>
            <a:pPr marL="0" indent="0">
              <a:buNone/>
            </a:pPr>
            <a:r>
              <a:rPr lang="en-US" altLang="zh-CN" dirty="0"/>
              <a:t>let b=tup.1;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32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5AE16-37A7-4A80-AA43-8CB100B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10B77-0482-4EDE-8E56-674BCF65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:</a:t>
            </a:r>
            <a:r>
              <a:rPr lang="zh-CN" altLang="en-US" dirty="0"/>
              <a:t>固定长度，类型一致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let array=[0,1,2,3];             //</a:t>
            </a:r>
            <a:r>
              <a:rPr lang="zh-CN" altLang="en-US" dirty="0"/>
              <a:t>声明一个数组，自动识别类型为整形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let array:[i32;5];   //</a:t>
            </a:r>
            <a:r>
              <a:rPr lang="zh-CN" altLang="en-US" dirty="0"/>
              <a:t>类型为</a:t>
            </a:r>
            <a:r>
              <a:rPr lang="en-US" altLang="zh-CN" dirty="0"/>
              <a:t>i32</a:t>
            </a:r>
            <a:r>
              <a:rPr lang="zh-CN" altLang="en-US" dirty="0"/>
              <a:t>，长度为</a:t>
            </a:r>
            <a:r>
              <a:rPr lang="en-US" altLang="zh-CN" dirty="0"/>
              <a:t>5</a:t>
            </a:r>
            <a:r>
              <a:rPr lang="zh-CN" altLang="en-US" dirty="0"/>
              <a:t>，没有初始化，不能直接使用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let array=[1;20];                           //</a:t>
            </a:r>
            <a:r>
              <a:rPr lang="zh-CN" altLang="en-US" dirty="0"/>
              <a:t>长度为</a:t>
            </a:r>
            <a:r>
              <a:rPr lang="en-US" altLang="zh-CN" dirty="0"/>
              <a:t>20,</a:t>
            </a:r>
            <a:r>
              <a:rPr lang="zh-CN" altLang="en-US" dirty="0"/>
              <a:t>初始值都为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let 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array.len</a:t>
            </a:r>
            <a:r>
              <a:rPr lang="en-US" altLang="zh-CN" dirty="0"/>
              <a:t>();                      //</a:t>
            </a:r>
            <a:r>
              <a:rPr lang="zh-CN" altLang="en-US" dirty="0"/>
              <a:t>查询数组长度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let first = array[0];                       //</a:t>
            </a:r>
            <a:r>
              <a:rPr lang="zh-CN" altLang="en-US" dirty="0"/>
              <a:t>获取数组第一个值</a:t>
            </a:r>
          </a:p>
        </p:txBody>
      </p:sp>
    </p:spTree>
    <p:extLst>
      <p:ext uri="{BB962C8B-B14F-4D97-AF65-F5344CB8AC3E}">
        <p14:creationId xmlns:p14="http://schemas.microsoft.com/office/powerpoint/2010/main" val="128501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2A55D-6820-4980-9A70-6C730751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11A0-9898-4076-B95E-9BB6314B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所有权（系统）是 </a:t>
            </a:r>
            <a:r>
              <a:rPr lang="en-US" altLang="zh-CN" dirty="0"/>
              <a:t>Rust </a:t>
            </a:r>
            <a:r>
              <a:rPr lang="zh-CN" altLang="en-US" dirty="0"/>
              <a:t>最独特的功能，其令 </a:t>
            </a:r>
            <a:r>
              <a:rPr lang="en-US" altLang="zh-CN" dirty="0"/>
              <a:t>Rust </a:t>
            </a:r>
            <a:r>
              <a:rPr lang="zh-CN" altLang="en-US" dirty="0"/>
              <a:t>无需垃圾回收（</a:t>
            </a:r>
            <a:r>
              <a:rPr lang="en-US" altLang="zh-CN" dirty="0"/>
              <a:t>garbage collector</a:t>
            </a:r>
            <a:r>
              <a:rPr lang="zh-CN" altLang="en-US" dirty="0"/>
              <a:t>）即可保障内存安全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规则：</a:t>
            </a:r>
            <a:endParaRPr lang="en-US" altLang="zh-CN" dirty="0"/>
          </a:p>
          <a:p>
            <a:r>
              <a:rPr lang="en-US" altLang="zh-CN" dirty="0"/>
              <a:t>Rust </a:t>
            </a:r>
            <a:r>
              <a:rPr lang="zh-CN" altLang="en-US" dirty="0"/>
              <a:t>中的每一个值都有一个被称为其 </a:t>
            </a:r>
            <a:r>
              <a:rPr lang="zh-CN" altLang="en-US" b="1" dirty="0"/>
              <a:t>所有者</a:t>
            </a:r>
            <a:r>
              <a:rPr lang="zh-CN" altLang="en-US" dirty="0"/>
              <a:t>（</a:t>
            </a:r>
            <a:r>
              <a:rPr lang="en-US" altLang="zh-CN" i="1" dirty="0"/>
              <a:t>owner</a:t>
            </a:r>
            <a:r>
              <a:rPr lang="zh-CN" altLang="en-US" dirty="0"/>
              <a:t>）的变量。</a:t>
            </a:r>
          </a:p>
          <a:p>
            <a:r>
              <a:rPr lang="zh-CN" altLang="en-US" dirty="0"/>
              <a:t>值有且只有一个所有者。</a:t>
            </a:r>
          </a:p>
          <a:p>
            <a:r>
              <a:rPr lang="zh-CN" altLang="en-US" dirty="0"/>
              <a:t>当所有者（变量）离开作用域，这个值将被丢弃。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72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4928-8E97-46B0-8091-2DF5A9CE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引用和借用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19977-BA7D-4BEA-BC55-C05981B3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我们将获取引用作为函数参数称为 </a:t>
            </a:r>
            <a:r>
              <a:rPr lang="zh-CN" altLang="en-US" b="1" dirty="0"/>
              <a:t>借用</a:t>
            </a:r>
            <a:r>
              <a:rPr lang="zh-CN" altLang="en-US" dirty="0"/>
              <a:t>（</a:t>
            </a:r>
            <a:r>
              <a:rPr lang="en-US" altLang="zh-CN" i="1" dirty="0"/>
              <a:t>borrowing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 s1=String::from(“hello”);</a:t>
            </a:r>
          </a:p>
          <a:p>
            <a:pPr marL="0" indent="0">
              <a:buNone/>
            </a:pPr>
            <a:r>
              <a:rPr lang="en-US" altLang="zh-CN" dirty="0"/>
              <a:t>let s=&amp;s1;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17F56F15-4158-4B3E-8383-406AF37DB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702" y="2812548"/>
            <a:ext cx="10244831" cy="34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11E45-C5BB-46FF-B23E-57171781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引用的规则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7EC38-A1A9-41E4-923A-EC69C7B5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在任意给定时间，</a:t>
            </a:r>
            <a:r>
              <a:rPr lang="zh-CN" altLang="en-US" b="1" dirty="0"/>
              <a:t>要么</a:t>
            </a:r>
            <a:r>
              <a:rPr lang="zh-CN" altLang="en-US" dirty="0"/>
              <a:t> 只能有一个可变引用，</a:t>
            </a:r>
            <a:r>
              <a:rPr lang="zh-CN" altLang="en-US" b="1" dirty="0"/>
              <a:t>要么</a:t>
            </a:r>
            <a:r>
              <a:rPr lang="zh-CN" altLang="en-US" dirty="0"/>
              <a:t> 只能有多个不可变引用。</a:t>
            </a:r>
          </a:p>
          <a:p>
            <a:r>
              <a:rPr lang="zh-CN" altLang="en-US" dirty="0"/>
              <a:t>引用必须总是有效。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函数的引用参数默认是不可改变，如果需要改变，需要加</a:t>
            </a:r>
            <a:r>
              <a:rPr lang="en-US" altLang="zh-CN" dirty="0" err="1"/>
              <a:t>mut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52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4D29-F162-4094-851D-BB3B99E2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slice </a:t>
            </a:r>
            <a:r>
              <a:rPr lang="zh-CN" altLang="en-US" b="1" dirty="0"/>
              <a:t>，</a:t>
            </a:r>
            <a:r>
              <a:rPr lang="en-US" altLang="zh-CN" b="1" dirty="0"/>
              <a:t>&amp;str</a:t>
            </a:r>
            <a:r>
              <a:rPr lang="zh-CN" altLang="en-US" b="1" dirty="0"/>
              <a:t>，</a:t>
            </a:r>
            <a:r>
              <a:rPr lang="en-US" altLang="zh-CN" b="1" dirty="0"/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D2896-6D24-420D-8985-C83B5DA6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slice</a:t>
            </a:r>
            <a:r>
              <a:rPr lang="zh-CN" altLang="en-US" dirty="0"/>
              <a:t>数据类型，没有所有权。它允许引用集合中一段连续的元素序列，而不用引用整个集合</a:t>
            </a:r>
            <a:endParaRPr lang="en-US" altLang="zh-CN" dirty="0"/>
          </a:p>
          <a:p>
            <a:r>
              <a:rPr lang="zh-CN" altLang="en-US" dirty="0"/>
              <a:t>字符串字面值就是一个</a:t>
            </a:r>
            <a:r>
              <a:rPr lang="en-US" altLang="zh-CN" dirty="0"/>
              <a:t>slice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87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A94BE-C969-400B-8C2F-85249F58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slice </a:t>
            </a:r>
            <a:r>
              <a:rPr lang="zh-CN" altLang="en-US" b="1" dirty="0"/>
              <a:t>，</a:t>
            </a:r>
            <a:r>
              <a:rPr lang="en-US" altLang="zh-CN" b="1" dirty="0"/>
              <a:t>&amp;str</a:t>
            </a:r>
            <a:r>
              <a:rPr lang="zh-CN" altLang="en-US" b="1" dirty="0"/>
              <a:t>，</a:t>
            </a:r>
            <a:r>
              <a:rPr lang="en-US" altLang="zh-CN" b="1" dirty="0"/>
              <a:t>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AF6B5-D808-4F23-A08E-4E674BD3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let s=“hello”;  //s</a:t>
            </a:r>
            <a:r>
              <a:rPr lang="zh-CN" altLang="en-US" dirty="0"/>
              <a:t>的类型是</a:t>
            </a:r>
            <a:r>
              <a:rPr lang="en-US" altLang="zh-CN" dirty="0"/>
              <a:t>&amp;str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 hello=String::from(“hello”);</a:t>
            </a:r>
          </a:p>
          <a:p>
            <a:pPr marL="0" indent="0">
              <a:buNone/>
            </a:pPr>
            <a:r>
              <a:rPr lang="en-US" altLang="zh-CN" dirty="0"/>
              <a:t>let s=&amp;hello[0..2];    //s</a:t>
            </a:r>
            <a:r>
              <a:rPr lang="zh-CN" altLang="en-US" dirty="0"/>
              <a:t>的类型是</a:t>
            </a:r>
            <a:r>
              <a:rPr lang="en-US" altLang="zh-CN" dirty="0"/>
              <a:t>&amp;str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&amp;hello[</a:t>
            </a:r>
            <a:r>
              <a:rPr lang="en-US" altLang="zh-CN" dirty="0" err="1"/>
              <a:t>start..end</a:t>
            </a:r>
            <a:r>
              <a:rPr lang="en-US" altLang="zh-CN" dirty="0"/>
              <a:t>]</a:t>
            </a:r>
            <a:r>
              <a:rPr lang="zh-CN" altLang="en-US" dirty="0"/>
              <a:t>中的偏移量是指字节偏移，而不是字符偏移。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Rust</a:t>
            </a:r>
            <a:r>
              <a:rPr lang="zh-CN" altLang="en-US" dirty="0"/>
              <a:t>中的</a:t>
            </a:r>
            <a:r>
              <a:rPr lang="en-US" altLang="zh-CN" dirty="0"/>
              <a:t>string</a:t>
            </a:r>
            <a:r>
              <a:rPr lang="zh-CN" altLang="en-US" dirty="0"/>
              <a:t>采用</a:t>
            </a:r>
            <a:r>
              <a:rPr lang="en-US" altLang="zh-CN" dirty="0"/>
              <a:t>utf-8</a:t>
            </a:r>
            <a:r>
              <a:rPr lang="zh-CN" altLang="en-US" dirty="0"/>
              <a:t>编码，一个汉字占用三个字节，一个英文字母占用一给字节，所以</a:t>
            </a:r>
            <a:r>
              <a:rPr lang="en-US" altLang="zh-CN" dirty="0"/>
              <a:t>&amp;hello[</a:t>
            </a:r>
            <a:r>
              <a:rPr lang="en-US" altLang="zh-CN" dirty="0" err="1"/>
              <a:t>start..end</a:t>
            </a:r>
            <a:r>
              <a:rPr lang="en-US" altLang="zh-CN" dirty="0"/>
              <a:t>]</a:t>
            </a:r>
            <a:r>
              <a:rPr lang="zh-CN" altLang="en-US" dirty="0"/>
              <a:t>取出的不一定是一个可识别的字符，很多是</a:t>
            </a:r>
            <a:r>
              <a:rPr lang="en-US" altLang="zh-CN" dirty="0"/>
              <a:t> </a:t>
            </a:r>
            <a:r>
              <a:rPr lang="zh-CN" altLang="en-US" dirty="0"/>
              <a:t>字节码。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387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179A7-F155-455D-ADB7-C47F6BD4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Vector</a:t>
            </a:r>
            <a:r>
              <a:rPr lang="zh-CN" altLang="en-US" b="1" dirty="0"/>
              <a:t>与</a:t>
            </a:r>
            <a:r>
              <a:rPr lang="en-US" altLang="zh-CN" b="1" dirty="0"/>
              <a:t>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1D38C-E561-4D76-8849-B114D6B8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vector </a:t>
            </a:r>
            <a:r>
              <a:rPr lang="zh-CN" altLang="en-US" dirty="0"/>
              <a:t>允许我们在一个单独的数据结构中储存多于一个的值，它在内存中彼此相邻地排列所有的值。</a:t>
            </a:r>
            <a:r>
              <a:rPr lang="en-US" altLang="zh-CN" dirty="0"/>
              <a:t>vector </a:t>
            </a:r>
            <a:r>
              <a:rPr lang="zh-CN" altLang="en-US" dirty="0"/>
              <a:t>只能储存相同类型的值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创建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let v:Vec&lt;i32&gt; = </a:t>
            </a:r>
            <a:r>
              <a:rPr lang="en-US" altLang="zh-CN" b="1" dirty="0" err="1"/>
              <a:t>Vec</a:t>
            </a:r>
            <a:r>
              <a:rPr lang="en-US" altLang="zh-CN" b="1" dirty="0"/>
              <a:t>::new();</a:t>
            </a:r>
          </a:p>
          <a:p>
            <a:pPr marL="0" indent="0">
              <a:buNone/>
            </a:pPr>
            <a:r>
              <a:rPr lang="en-US" altLang="zh-CN" b="1" dirty="0"/>
              <a:t>let v = </a:t>
            </a:r>
            <a:r>
              <a:rPr lang="en-US" altLang="zh-CN" b="1" dirty="0" err="1"/>
              <a:t>vec</a:t>
            </a:r>
            <a:r>
              <a:rPr lang="en-US" altLang="zh-CN" b="1" dirty="0"/>
              <a:t>![1,2,3];                       //</a:t>
            </a:r>
            <a:r>
              <a:rPr lang="en-US" altLang="zh-CN" b="1" dirty="0" err="1"/>
              <a:t>Vec</a:t>
            </a:r>
            <a:r>
              <a:rPr lang="en-US" altLang="zh-CN" b="1" dirty="0"/>
              <a:t>&lt;32&gt;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dirty="0"/>
              <a:t>HashMap&lt;K, V&gt; </a:t>
            </a:r>
            <a:r>
              <a:rPr lang="zh-CN" altLang="en-US" dirty="0"/>
              <a:t>类型储存了一个键类型 </a:t>
            </a:r>
            <a:r>
              <a:rPr lang="en-US" altLang="zh-CN" dirty="0"/>
              <a:t>K </a:t>
            </a:r>
            <a:r>
              <a:rPr lang="zh-CN" altLang="en-US" dirty="0"/>
              <a:t>对应一个值类型 </a:t>
            </a:r>
            <a:r>
              <a:rPr lang="en-US" altLang="zh-CN" dirty="0"/>
              <a:t>V </a:t>
            </a:r>
            <a:r>
              <a:rPr lang="zh-CN" altLang="en-US" dirty="0"/>
              <a:t>的映射。它通过一个 哈希函数（</a:t>
            </a:r>
            <a:r>
              <a:rPr lang="en-US" altLang="zh-CN" dirty="0"/>
              <a:t>hashing function</a:t>
            </a:r>
            <a:r>
              <a:rPr lang="zh-CN" altLang="en-US" dirty="0"/>
              <a:t>）来实现映射，决定如何将键和值放入内存中。</a:t>
            </a:r>
            <a:endParaRPr lang="en-US" altLang="zh-CN" dirty="0"/>
          </a:p>
          <a:p>
            <a:r>
              <a:rPr lang="en-US" altLang="zh-CN" dirty="0"/>
              <a:t>let </a:t>
            </a:r>
            <a:r>
              <a:rPr lang="en-US" altLang="zh-CN" dirty="0" err="1"/>
              <a:t>mut</a:t>
            </a:r>
            <a:r>
              <a:rPr lang="en-US" altLang="zh-CN" dirty="0"/>
              <a:t> m:HashMap&lt;String,i32&gt; = HashMap::new();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900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F5534-9141-44A4-AFFF-67B2B743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90149-D6F6-4F45-9730-F42167402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泛型是具体类型或其他属性的抽象替代。</a:t>
            </a:r>
            <a:endParaRPr lang="en-US" altLang="zh-CN" dirty="0"/>
          </a:p>
          <a:p>
            <a:r>
              <a:rPr lang="zh-CN" altLang="en-US" dirty="0"/>
              <a:t>以下代码编译不过，因为不知道类型</a:t>
            </a:r>
            <a:r>
              <a:rPr lang="en-US" altLang="zh-CN" dirty="0"/>
              <a:t>T</a:t>
            </a:r>
            <a:r>
              <a:rPr lang="zh-CN" altLang="en-US" dirty="0"/>
              <a:t>的具体行为（</a:t>
            </a:r>
            <a:r>
              <a:rPr lang="en-US" altLang="zh-CN" dirty="0"/>
              <a:t> item &gt; largest </a:t>
            </a:r>
            <a:r>
              <a:rPr lang="zh-CN" altLang="en-US" dirty="0"/>
              <a:t>可能无法操作）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fn</a:t>
            </a:r>
            <a:r>
              <a:rPr lang="en-US" altLang="zh-CN" dirty="0"/>
              <a:t> largest&lt;T&gt;(list: &amp;[T]) -&gt; T { </a:t>
            </a:r>
          </a:p>
          <a:p>
            <a:pPr marL="0" indent="0">
              <a:buNone/>
            </a:pPr>
            <a:r>
              <a:rPr lang="en-US" altLang="zh-CN" dirty="0"/>
              <a:t>	let </a:t>
            </a:r>
            <a:r>
              <a:rPr lang="en-US" altLang="zh-CN" dirty="0" err="1"/>
              <a:t>mut</a:t>
            </a:r>
            <a:r>
              <a:rPr lang="en-US" altLang="zh-CN" dirty="0"/>
              <a:t> largest = list[0];</a:t>
            </a:r>
          </a:p>
          <a:p>
            <a:pPr marL="0" indent="0">
              <a:buNone/>
            </a:pPr>
            <a:r>
              <a:rPr lang="en-US" altLang="zh-CN" dirty="0"/>
              <a:t>	 for &amp;item in </a:t>
            </a:r>
            <a:r>
              <a:rPr lang="en-US" altLang="zh-CN" dirty="0" err="1"/>
              <a:t>list.iter</a:t>
            </a:r>
            <a:r>
              <a:rPr lang="en-US" altLang="zh-CN" dirty="0"/>
              <a:t>() { </a:t>
            </a:r>
          </a:p>
          <a:p>
            <a:pPr marL="0" indent="0">
              <a:buNone/>
            </a:pPr>
            <a:r>
              <a:rPr lang="en-US" altLang="zh-CN" dirty="0"/>
              <a:t>		if item &gt; largest {</a:t>
            </a:r>
          </a:p>
          <a:p>
            <a:pPr marL="0" indent="0">
              <a:buNone/>
            </a:pPr>
            <a:r>
              <a:rPr lang="en-US" altLang="zh-CN" dirty="0"/>
              <a:t>		 largest = item; </a:t>
            </a:r>
          </a:p>
          <a:p>
            <a:pPr marL="0" indent="0">
              <a:buNone/>
            </a:pPr>
            <a:r>
              <a:rPr lang="en-US" altLang="zh-CN" dirty="0"/>
              <a:t>		} </a:t>
            </a:r>
          </a:p>
          <a:p>
            <a:pPr marL="0" indent="0">
              <a:buNone/>
            </a:pPr>
            <a:r>
              <a:rPr lang="en-US" altLang="zh-CN" dirty="0"/>
              <a:t>	} </a:t>
            </a:r>
          </a:p>
          <a:p>
            <a:pPr marL="0" indent="0">
              <a:buNone/>
            </a:pPr>
            <a:r>
              <a:rPr lang="en-US" altLang="zh-CN" dirty="0"/>
              <a:t>	largest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63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BD8E1-7638-4EE9-94E0-7E678B87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5E0B4-0BCA-4683-B2C5-18C3F70A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649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Rust</a:t>
            </a:r>
            <a:r>
              <a:rPr lang="zh-CN" altLang="en-US" dirty="0"/>
              <a:t>是由</a:t>
            </a:r>
            <a:r>
              <a:rPr lang="en-US" altLang="zh-CN" dirty="0">
                <a:hlinkClick r:id="rId2" tooltip="Mozilla"/>
              </a:rPr>
              <a:t>Mozilla</a:t>
            </a:r>
            <a:r>
              <a:rPr lang="en-US" altLang="zh-CN" baseline="30000" dirty="0">
                <a:hlinkClick r:id="rId3"/>
              </a:rPr>
              <a:t>[11]</a:t>
            </a:r>
            <a:r>
              <a:rPr lang="zh-CN" altLang="en-US" dirty="0"/>
              <a:t>主导开发的</a:t>
            </a:r>
            <a:r>
              <a:rPr lang="zh-CN" altLang="en-US" dirty="0">
                <a:hlinkClick r:id="rId4" tooltip="通用编程语言"/>
              </a:rPr>
              <a:t>通用</a:t>
            </a:r>
            <a:r>
              <a:rPr lang="zh-CN" altLang="en-US" dirty="0"/>
              <a:t>、编译型编程语言。设计准则为“安全、并发、实用”，</a:t>
            </a:r>
            <a:r>
              <a:rPr lang="en-US" altLang="zh-CN" baseline="30000" dirty="0">
                <a:hlinkClick r:id="rId5"/>
              </a:rPr>
              <a:t>[12]</a:t>
            </a:r>
            <a:r>
              <a:rPr lang="en-US" altLang="zh-CN" baseline="30000" dirty="0">
                <a:hlinkClick r:id="rId6"/>
              </a:rPr>
              <a:t>[13]</a:t>
            </a:r>
            <a:r>
              <a:rPr lang="zh-CN" altLang="en-US" dirty="0"/>
              <a:t>支持</a:t>
            </a:r>
            <a:r>
              <a:rPr lang="zh-CN" altLang="en-US" dirty="0">
                <a:hlinkClick r:id="rId7" tooltip="函数编程语言"/>
              </a:rPr>
              <a:t>函数式</a:t>
            </a:r>
            <a:r>
              <a:rPr lang="zh-CN" altLang="en-US" dirty="0"/>
              <a:t>、</a:t>
            </a:r>
            <a:r>
              <a:rPr lang="zh-CN" altLang="en-US" dirty="0">
                <a:hlinkClick r:id="rId8" tooltip="参与者模式"/>
              </a:rPr>
              <a:t>并发式</a:t>
            </a:r>
            <a:r>
              <a:rPr lang="zh-CN" altLang="en-US" dirty="0"/>
              <a:t>、</a:t>
            </a:r>
            <a:r>
              <a:rPr lang="zh-CN" altLang="en-US" dirty="0">
                <a:hlinkClick r:id="rId9" tooltip="程序编程"/>
              </a:rPr>
              <a:t>过程式</a:t>
            </a:r>
            <a:r>
              <a:rPr lang="zh-CN" altLang="en-US" dirty="0"/>
              <a:t>以及</a:t>
            </a:r>
            <a:r>
              <a:rPr lang="zh-CN" altLang="en-US" dirty="0">
                <a:hlinkClick r:id="rId10" tooltip="面向对象程序设计"/>
              </a:rPr>
              <a:t>面向对象</a:t>
            </a:r>
            <a:r>
              <a:rPr lang="zh-CN" altLang="en-US" dirty="0"/>
              <a:t>的编程风格。 </a:t>
            </a:r>
          </a:p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语言原本是 </a:t>
            </a:r>
            <a:r>
              <a:rPr lang="en-US" altLang="zh-CN" dirty="0"/>
              <a:t>Mozilla </a:t>
            </a:r>
            <a:r>
              <a:rPr lang="zh-CN" altLang="en-US" dirty="0"/>
              <a:t>员工 </a:t>
            </a:r>
            <a:r>
              <a:rPr lang="en-US" altLang="zh-CN" dirty="0"/>
              <a:t>Graydon Hoare </a:t>
            </a:r>
            <a:r>
              <a:rPr lang="zh-CN" altLang="en-US" dirty="0"/>
              <a:t>的私人项目，而 </a:t>
            </a:r>
            <a:r>
              <a:rPr lang="en-US" altLang="zh-CN" dirty="0"/>
              <a:t>Mozilla </a:t>
            </a:r>
            <a:r>
              <a:rPr lang="zh-CN" altLang="en-US" dirty="0"/>
              <a:t>于 </a:t>
            </a:r>
            <a:r>
              <a:rPr lang="en-US" altLang="zh-CN" dirty="0"/>
              <a:t>2009 </a:t>
            </a:r>
            <a:r>
              <a:rPr lang="zh-CN" altLang="en-US" dirty="0"/>
              <a:t>年开始赞助这个项目</a:t>
            </a:r>
            <a:r>
              <a:rPr lang="en-US" altLang="zh-CN" baseline="30000" dirty="0">
                <a:hlinkClick r:id="rId11"/>
              </a:rPr>
              <a:t>[14]</a:t>
            </a:r>
            <a:r>
              <a:rPr lang="zh-CN" altLang="en-US" dirty="0"/>
              <a:t>，并且在 </a:t>
            </a:r>
            <a:r>
              <a:rPr lang="en-US" altLang="zh-CN" dirty="0"/>
              <a:t>2010 </a:t>
            </a:r>
            <a:r>
              <a:rPr lang="zh-CN" altLang="en-US" dirty="0"/>
              <a:t>年首次揭露了它的存在</a:t>
            </a:r>
            <a:r>
              <a:rPr lang="en-US" altLang="zh-CN" baseline="30000" dirty="0">
                <a:hlinkClick r:id="rId12"/>
              </a:rPr>
              <a:t>[15]</a:t>
            </a:r>
            <a:r>
              <a:rPr lang="zh-CN" altLang="en-US" dirty="0"/>
              <a:t>。也在同一年，其</a:t>
            </a:r>
            <a:r>
              <a:rPr lang="zh-CN" altLang="en-US" dirty="0">
                <a:hlinkClick r:id="rId13" tooltip="编译器"/>
              </a:rPr>
              <a:t>编译器</a:t>
            </a:r>
            <a:r>
              <a:rPr lang="zh-CN" altLang="en-US" dirty="0"/>
              <a:t>源代码开始由原本的 </a:t>
            </a:r>
            <a:r>
              <a:rPr lang="en-US" altLang="zh-CN" dirty="0" err="1"/>
              <a:t>OCaml</a:t>
            </a:r>
            <a:r>
              <a:rPr lang="en-US" altLang="zh-CN" dirty="0"/>
              <a:t> </a:t>
            </a:r>
            <a:r>
              <a:rPr lang="zh-CN" altLang="en-US" dirty="0"/>
              <a:t>语言转移到用 </a:t>
            </a:r>
            <a:r>
              <a:rPr lang="en-US" altLang="zh-CN" dirty="0"/>
              <a:t>Rust </a:t>
            </a:r>
            <a:r>
              <a:rPr lang="zh-CN" altLang="en-US" dirty="0"/>
              <a:t>语言，进行 </a:t>
            </a:r>
            <a:r>
              <a:rPr lang="en-US" altLang="zh-CN" dirty="0"/>
              <a:t>bootstrapping </a:t>
            </a:r>
            <a:r>
              <a:rPr lang="zh-CN" altLang="en-US" dirty="0"/>
              <a:t>工作，称做 </a:t>
            </a:r>
            <a:r>
              <a:rPr lang="en-US" altLang="zh-CN" i="1" dirty="0" err="1"/>
              <a:t>rustc</a:t>
            </a:r>
            <a:r>
              <a:rPr lang="en-US" altLang="zh-CN" baseline="30000" dirty="0">
                <a:hlinkClick r:id="rId14"/>
              </a:rPr>
              <a:t>[16]</a:t>
            </a:r>
            <a:r>
              <a:rPr lang="zh-CN" altLang="en-US" dirty="0"/>
              <a:t>，并于 </a:t>
            </a:r>
            <a:r>
              <a:rPr lang="en-US" altLang="zh-CN" dirty="0"/>
              <a:t>2011 </a:t>
            </a:r>
            <a:r>
              <a:rPr lang="zh-CN" altLang="en-US" dirty="0"/>
              <a:t>年实际完成</a:t>
            </a:r>
            <a:r>
              <a:rPr lang="en-US" altLang="zh-CN" baseline="30000" dirty="0">
                <a:hlinkClick r:id="rId15"/>
              </a:rPr>
              <a:t>[17]</a:t>
            </a:r>
            <a:r>
              <a:rPr lang="zh-CN" altLang="en-US" dirty="0"/>
              <a:t>。这个可自我编译的编译器在架构上采用了 </a:t>
            </a:r>
            <a:r>
              <a:rPr lang="en-US" altLang="zh-CN" dirty="0">
                <a:hlinkClick r:id="rId16" tooltip="LLVM"/>
              </a:rPr>
              <a:t>LLVM</a:t>
            </a:r>
            <a:r>
              <a:rPr lang="zh-CN" altLang="en-US" dirty="0"/>
              <a:t> 做为它的后端。 </a:t>
            </a:r>
          </a:p>
          <a:p>
            <a:pPr marL="0" indent="0">
              <a:buNone/>
            </a:pPr>
            <a:r>
              <a:rPr lang="zh-CN" altLang="en-US" dirty="0"/>
              <a:t>第一个有版本号的 </a:t>
            </a:r>
            <a:r>
              <a:rPr lang="en-US" altLang="zh-CN" dirty="0"/>
              <a:t>Rust </a:t>
            </a:r>
            <a:r>
              <a:rPr lang="zh-CN" altLang="en-US" dirty="0"/>
              <a:t>编译器于 </a:t>
            </a:r>
            <a:r>
              <a:rPr lang="en-US" altLang="zh-CN" dirty="0"/>
              <a:t>2012 </a:t>
            </a:r>
            <a:r>
              <a:rPr lang="zh-CN" altLang="en-US" dirty="0"/>
              <a:t>年 </a:t>
            </a:r>
            <a:r>
              <a:rPr lang="en-US" altLang="zh-CN" dirty="0"/>
              <a:t>1 </a:t>
            </a:r>
            <a:r>
              <a:rPr lang="zh-CN" altLang="en-US" dirty="0"/>
              <a:t>月发布。</a:t>
            </a:r>
            <a:r>
              <a:rPr lang="en-US" altLang="zh-CN" baseline="30000" dirty="0">
                <a:hlinkClick r:id="rId17"/>
              </a:rPr>
              <a:t>[18]</a:t>
            </a:r>
            <a:r>
              <a:rPr lang="zh-CN" altLang="en-US" dirty="0"/>
              <a:t> </a:t>
            </a:r>
            <a:r>
              <a:rPr lang="en-US" altLang="zh-CN" dirty="0"/>
              <a:t>Rust 1.0 </a:t>
            </a:r>
            <a:r>
              <a:rPr lang="zh-CN" altLang="en-US" dirty="0"/>
              <a:t>是第一个稳定版本，于 </a:t>
            </a:r>
            <a:r>
              <a:rPr lang="en-US" altLang="zh-CN" dirty="0"/>
              <a:t>2015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 </a:t>
            </a:r>
            <a:r>
              <a:rPr lang="en-US" altLang="zh-CN" dirty="0"/>
              <a:t>15 </a:t>
            </a:r>
            <a:r>
              <a:rPr lang="zh-CN" altLang="en-US" dirty="0"/>
              <a:t>日发布。</a:t>
            </a:r>
            <a:r>
              <a:rPr lang="en-US" altLang="zh-CN" baseline="30000" dirty="0">
                <a:hlinkClick r:id="rId18"/>
              </a:rPr>
              <a:t>[19]</a:t>
            </a: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en-US" altLang="zh-CN" baseline="30000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02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99BF-F719-42CD-BDD5-51AFB3A5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3C373-73F7-47CB-A83E-E451BC9E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trait</a:t>
            </a:r>
            <a:r>
              <a:rPr lang="zh-CN" altLang="en-US" dirty="0"/>
              <a:t>定义一组公共的行为（类似于接口）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 trait Summary 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fn</a:t>
            </a:r>
            <a:r>
              <a:rPr lang="en-US" altLang="zh-CN" dirty="0"/>
              <a:t> summarize(&amp;self) -&gt; String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en-US" altLang="zh-CN" dirty="0"/>
              <a:t>Trait </a:t>
            </a:r>
            <a:r>
              <a:rPr lang="zh-CN" altLang="en-US" dirty="0"/>
              <a:t>可以方法可以有默认行为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 trait Summary {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fn</a:t>
            </a:r>
            <a:r>
              <a:rPr lang="en-US" altLang="zh-CN" dirty="0"/>
              <a:t> summarize(&amp;self) -&gt; String { </a:t>
            </a:r>
          </a:p>
          <a:p>
            <a:pPr marL="0" indent="0">
              <a:buNone/>
            </a:pPr>
            <a:r>
              <a:rPr lang="en-US" altLang="zh-CN" dirty="0"/>
              <a:t>		String::from("(Read more...)")</a:t>
            </a:r>
          </a:p>
          <a:p>
            <a:pPr marL="0" indent="0">
              <a:buNone/>
            </a:pPr>
            <a:r>
              <a:rPr lang="en-US" altLang="zh-CN" dirty="0"/>
              <a:t>	 }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多个</a:t>
            </a:r>
            <a:r>
              <a:rPr lang="en-US" altLang="zh-CN" dirty="0"/>
              <a:t>trait</a:t>
            </a:r>
          </a:p>
          <a:p>
            <a:pPr marL="0" indent="0">
              <a:buNone/>
            </a:pP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some_function</a:t>
            </a:r>
            <a:r>
              <a:rPr lang="en-US" altLang="zh-CN" dirty="0"/>
              <a:t>&lt;T, U&gt;(t: T, u: U) -&gt; i32 </a:t>
            </a:r>
          </a:p>
          <a:p>
            <a:pPr marL="0" indent="0">
              <a:buNone/>
            </a:pPr>
            <a:r>
              <a:rPr lang="en-US" altLang="zh-CN" dirty="0"/>
              <a:t>	where T: Display + Clone, U: Clone + Debug {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38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99AE-78CF-4D70-B0DE-96FC234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4DBE4-5EBA-4E93-8EA7-AA14354D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中的每一个引用都有其 </a:t>
            </a:r>
            <a:r>
              <a:rPr lang="zh-CN" altLang="en-US" b="1" dirty="0"/>
              <a:t>生命周期</a:t>
            </a:r>
            <a:r>
              <a:rPr lang="zh-CN" altLang="en-US" dirty="0"/>
              <a:t>（</a:t>
            </a:r>
            <a:r>
              <a:rPr lang="en-US" altLang="zh-CN" i="1" dirty="0"/>
              <a:t>lifetime</a:t>
            </a:r>
            <a:r>
              <a:rPr lang="zh-CN" altLang="en-US" dirty="0"/>
              <a:t>），也就是引用保持有效的作用域。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生命周期的主要目标是避免悬垂引用，它会导致程序引用了非预期引用的数据。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fn</a:t>
            </a:r>
            <a:r>
              <a:rPr lang="en-US" altLang="zh-CN" dirty="0"/>
              <a:t> longest(x: &amp;str, y: &amp;str) -&gt; &amp;str { </a:t>
            </a:r>
          </a:p>
          <a:p>
            <a:pPr marL="0" indent="0">
              <a:buNone/>
            </a:pPr>
            <a:r>
              <a:rPr lang="en-US" altLang="zh-CN" dirty="0"/>
              <a:t>	if </a:t>
            </a:r>
            <a:r>
              <a:rPr lang="en-US" altLang="zh-CN" dirty="0" err="1"/>
              <a:t>x.len</a:t>
            </a:r>
            <a:r>
              <a:rPr lang="en-US" altLang="zh-CN" dirty="0"/>
              <a:t>() &gt; </a:t>
            </a:r>
            <a:r>
              <a:rPr lang="en-US" altLang="zh-CN" dirty="0" err="1"/>
              <a:t>y.len</a:t>
            </a:r>
            <a:r>
              <a:rPr lang="en-US" altLang="zh-CN" dirty="0"/>
              <a:t>() { </a:t>
            </a:r>
          </a:p>
          <a:p>
            <a:pPr marL="0" indent="0">
              <a:buNone/>
            </a:pPr>
            <a:r>
              <a:rPr lang="en-US" altLang="zh-CN" dirty="0"/>
              <a:t>		x </a:t>
            </a:r>
          </a:p>
          <a:p>
            <a:pPr marL="0" indent="0">
              <a:buNone/>
            </a:pPr>
            <a:r>
              <a:rPr lang="en-US" altLang="zh-CN" dirty="0"/>
              <a:t>	} else { </a:t>
            </a:r>
          </a:p>
          <a:p>
            <a:pPr marL="0" indent="0">
              <a:buNone/>
            </a:pPr>
            <a:r>
              <a:rPr lang="en-US" altLang="zh-CN" dirty="0"/>
              <a:t>		y </a:t>
            </a:r>
          </a:p>
          <a:p>
            <a:pPr marL="0" indent="0">
              <a:buNone/>
            </a:pPr>
            <a:r>
              <a:rPr lang="en-US" altLang="zh-CN" dirty="0"/>
              <a:t>	}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360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83B93-82A3-43FF-9011-D6DC4897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生命周期（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F381F-FA8E-46E4-AE4B-BA2C7CDB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fn</a:t>
            </a:r>
            <a:r>
              <a:rPr lang="en-US" altLang="zh-CN" dirty="0"/>
              <a:t> longest&lt;'a&gt;(x: &amp;'a str, y: &amp;'a str) -&gt; &amp;'a str { </a:t>
            </a:r>
          </a:p>
          <a:p>
            <a:pPr marL="0" indent="0">
              <a:buNone/>
            </a:pPr>
            <a:r>
              <a:rPr lang="en-US" altLang="zh-CN" dirty="0"/>
              <a:t>	if </a:t>
            </a:r>
            <a:r>
              <a:rPr lang="en-US" altLang="zh-CN" dirty="0" err="1"/>
              <a:t>x.len</a:t>
            </a:r>
            <a:r>
              <a:rPr lang="en-US" altLang="zh-CN" dirty="0"/>
              <a:t>() &gt; </a:t>
            </a:r>
            <a:r>
              <a:rPr lang="en-US" altLang="zh-CN" dirty="0" err="1"/>
              <a:t>y.len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	 	x </a:t>
            </a:r>
          </a:p>
          <a:p>
            <a:pPr marL="0" indent="0">
              <a:buNone/>
            </a:pPr>
            <a:r>
              <a:rPr lang="en-US" altLang="zh-CN" dirty="0"/>
              <a:t>	} else {</a:t>
            </a:r>
          </a:p>
          <a:p>
            <a:pPr marL="0" indent="0">
              <a:buNone/>
            </a:pPr>
            <a:r>
              <a:rPr lang="en-US" altLang="zh-CN" dirty="0"/>
              <a:t>		 y 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 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8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B1D09-0BB0-4C4D-A7EB-5CF6D494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闭包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9EB63-C45D-40FC-9B83-84816864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Rust </a:t>
            </a:r>
            <a:r>
              <a:rPr lang="zh-CN" altLang="en-US" dirty="0"/>
              <a:t>的 </a:t>
            </a:r>
            <a:r>
              <a:rPr lang="zh-CN" altLang="en-US" b="1" dirty="0"/>
              <a:t>闭包</a:t>
            </a:r>
            <a:r>
              <a:rPr lang="zh-CN" altLang="en-US" dirty="0"/>
              <a:t>（</a:t>
            </a:r>
            <a:r>
              <a:rPr lang="en-US" altLang="zh-CN" i="1" dirty="0"/>
              <a:t>closures</a:t>
            </a:r>
            <a:r>
              <a:rPr lang="zh-CN" altLang="en-US" dirty="0"/>
              <a:t>）是可以保存进变量或作为参数传递给其他函数的匿名函数。可以在一个地方创建闭包，然后在不同的上下文中执行闭包运算。不同于函数，闭包允许捕获调用者作用域中的值。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a=|x| x ;</a:t>
            </a:r>
          </a:p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的类型一旦被确认就不能再使用其它类型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80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F1605-EEA6-4D13-91C0-C2E6A11A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系列 </a:t>
            </a:r>
            <a:r>
              <a:rPr lang="en-US" altLang="zh-CN" dirty="0"/>
              <a:t>trait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64087-5AE7-4ADE-BD7B-86529B82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zh-CN" altLang="en-US" dirty="0"/>
              <a:t>系列 </a:t>
            </a:r>
            <a:r>
              <a:rPr lang="en-US" altLang="zh-CN" dirty="0"/>
              <a:t>trait </a:t>
            </a:r>
            <a:r>
              <a:rPr lang="zh-CN" altLang="en-US" dirty="0"/>
              <a:t>由标准库提供。所有的闭包都实现了 </a:t>
            </a:r>
            <a:r>
              <a:rPr lang="en-US" altLang="zh-CN" dirty="0"/>
              <a:t>trait </a:t>
            </a:r>
            <a:r>
              <a:rPr lang="en-US" altLang="zh-CN" dirty="0" err="1"/>
              <a:t>Fn</a:t>
            </a:r>
            <a:r>
              <a:rPr lang="zh-CN" altLang="en-US" dirty="0"/>
              <a:t>、</a:t>
            </a:r>
            <a:r>
              <a:rPr lang="en-US" altLang="zh-CN" dirty="0" err="1"/>
              <a:t>FnMut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 err="1"/>
              <a:t>FnOnce</a:t>
            </a:r>
            <a:r>
              <a:rPr lang="en-US" altLang="zh-CN" dirty="0"/>
              <a:t> </a:t>
            </a:r>
            <a:r>
              <a:rPr lang="zh-CN" altLang="en-US" dirty="0"/>
              <a:t>中的一个。在“闭包会捕获其环境”部分我们会讨论这些 </a:t>
            </a:r>
            <a:r>
              <a:rPr lang="en-US" altLang="zh-CN" dirty="0"/>
              <a:t>trait </a:t>
            </a:r>
            <a:r>
              <a:rPr lang="zh-CN" altLang="en-US" dirty="0"/>
              <a:t>的区别；在这个例子中可以使用 </a:t>
            </a:r>
            <a:r>
              <a:rPr lang="en-US" altLang="zh-CN" dirty="0" err="1"/>
              <a:t>Fn</a:t>
            </a:r>
            <a:r>
              <a:rPr lang="en-US" altLang="zh-CN" dirty="0"/>
              <a:t> trait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Fn</a:t>
            </a:r>
            <a:r>
              <a:rPr lang="zh-CN" altLang="en-US" dirty="0"/>
              <a:t>：是不可变化的</a:t>
            </a:r>
            <a:r>
              <a:rPr lang="en-US" altLang="zh-CN" dirty="0" err="1"/>
              <a:t>fn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FnMut</a:t>
            </a:r>
            <a:r>
              <a:rPr lang="zh-CN" altLang="en-US" dirty="0"/>
              <a:t>：是可变的</a:t>
            </a:r>
            <a:r>
              <a:rPr lang="en-US" altLang="zh-CN" dirty="0" err="1"/>
              <a:t>fn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FnOnce</a:t>
            </a:r>
            <a:r>
              <a:rPr lang="zh-CN" altLang="en-US" dirty="0"/>
              <a:t>：是一次性消费的</a:t>
            </a:r>
            <a:r>
              <a:rPr lang="en-US" altLang="zh-CN" dirty="0" err="1"/>
              <a:t>fn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Cacher</a:t>
            </a:r>
            <a:r>
              <a:rPr lang="en-US" altLang="zh-CN" dirty="0"/>
              <a:t>&lt;T&gt; where T: </a:t>
            </a:r>
            <a:r>
              <a:rPr lang="en-US" altLang="zh-CN" dirty="0" err="1"/>
              <a:t>Fn</a:t>
            </a:r>
            <a:r>
              <a:rPr lang="en-US" altLang="zh-CN" dirty="0"/>
              <a:t>(u32) -&gt; u32</a:t>
            </a:r>
          </a:p>
          <a:p>
            <a:pPr marL="0" indent="0">
              <a:buNone/>
            </a:pPr>
            <a:r>
              <a:rPr lang="en-US" altLang="zh-CN" dirty="0"/>
              <a:t> { </a:t>
            </a:r>
          </a:p>
          <a:p>
            <a:pPr marL="0" indent="0">
              <a:buNone/>
            </a:pPr>
            <a:r>
              <a:rPr lang="en-US" altLang="zh-CN" dirty="0"/>
              <a:t>	calculation: T, </a:t>
            </a:r>
          </a:p>
          <a:p>
            <a:pPr marL="0" indent="0">
              <a:buNone/>
            </a:pPr>
            <a:r>
              <a:rPr lang="en-US" altLang="zh-CN" dirty="0"/>
              <a:t>	value: Option&lt;u32&gt;,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91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46880-B566-46E1-B76F-09E13CA3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F8347-F314-4667-B588-82C35F45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迭代器</a:t>
            </a:r>
            <a:r>
              <a:rPr lang="zh-CN" altLang="en-US" dirty="0"/>
              <a:t>（</a:t>
            </a:r>
            <a:r>
              <a:rPr lang="en-US" altLang="zh-CN" i="1" dirty="0"/>
              <a:t>Iterators</a:t>
            </a:r>
            <a:r>
              <a:rPr lang="zh-CN" altLang="en-US" dirty="0"/>
              <a:t>），一种处理元素序列的方式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自定义迭代器需要实现</a:t>
            </a:r>
            <a:r>
              <a:rPr lang="en-US" altLang="zh-CN" dirty="0"/>
              <a:t>Iterator trait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let sum: u32 = Counter::new().zip(Counter::new().skip(1)) .map(|(a, b)| a * b) .filter(|x| x % 3 == 0) .sum();</a:t>
            </a:r>
          </a:p>
        </p:txBody>
      </p:sp>
    </p:spTree>
    <p:extLst>
      <p:ext uri="{BB962C8B-B14F-4D97-AF65-F5344CB8AC3E}">
        <p14:creationId xmlns:p14="http://schemas.microsoft.com/office/powerpoint/2010/main" val="26947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CB0A-3B86-43E0-B43E-20411F18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Cargo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C5AC4-9FD8-4047-AC10-3721268A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Cargo </a:t>
            </a:r>
            <a:r>
              <a:rPr lang="zh-CN" altLang="en-US" dirty="0"/>
              <a:t>是 </a:t>
            </a:r>
            <a:r>
              <a:rPr lang="en-US" altLang="zh-CN" dirty="0"/>
              <a:t>Rust </a:t>
            </a:r>
            <a:r>
              <a:rPr lang="zh-CN" altLang="en-US" dirty="0"/>
              <a:t>的构建系统和包管理器。它可以为你处理很多任务，比如构建代码、下载依赖库并编译这些库。</a:t>
            </a:r>
            <a:endParaRPr lang="en-US" altLang="zh-CN" dirty="0"/>
          </a:p>
          <a:p>
            <a:r>
              <a:rPr lang="en-US" altLang="zh-CN" dirty="0"/>
              <a:t>cargo new </a:t>
            </a:r>
            <a:r>
              <a:rPr lang="en-US" altLang="zh-CN" dirty="0" err="1"/>
              <a:t>helloworld</a:t>
            </a:r>
            <a:endParaRPr lang="en-US" altLang="zh-CN" dirty="0"/>
          </a:p>
          <a:p>
            <a:r>
              <a:rPr lang="en-US" altLang="zh-CN" dirty="0"/>
              <a:t>cargo check</a:t>
            </a:r>
          </a:p>
          <a:p>
            <a:r>
              <a:rPr lang="en-US" altLang="zh-CN" dirty="0"/>
              <a:t>cargo build</a:t>
            </a:r>
          </a:p>
          <a:p>
            <a:r>
              <a:rPr lang="en-US" altLang="zh-CN" dirty="0"/>
              <a:t>cargo run</a:t>
            </a:r>
          </a:p>
          <a:p>
            <a:r>
              <a:rPr lang="en-US" altLang="zh-CN" dirty="0"/>
              <a:t>cargo run –release</a:t>
            </a:r>
          </a:p>
        </p:txBody>
      </p:sp>
    </p:spTree>
    <p:extLst>
      <p:ext uri="{BB962C8B-B14F-4D97-AF65-F5344CB8AC3E}">
        <p14:creationId xmlns:p14="http://schemas.microsoft.com/office/powerpoint/2010/main" val="30318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0EA7F-650A-42A7-A620-4B8554D3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r>
              <a:rPr lang="zh-CN" altLang="en-US" dirty="0"/>
              <a:t>，</a:t>
            </a:r>
            <a:r>
              <a:rPr lang="en-US" altLang="zh-CN" dirty="0"/>
              <a:t>world!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8AAE6-202D-4AF1-B5D1-9FD4C832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fn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//!</a:t>
            </a:r>
            <a:r>
              <a:rPr lang="zh-CN" altLang="en-US" dirty="0"/>
              <a:t>表示调用宏不是函数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println</a:t>
            </a:r>
            <a:r>
              <a:rPr lang="en-US" altLang="zh-CN" dirty="0"/>
              <a:t>!("Hello, world!");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56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AB1E-2714-4092-A8A9-0E7E4089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变量与可变性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B3A15-ADC5-42F2-8274-6965C34D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变量通过关键字</a:t>
            </a:r>
            <a:r>
              <a:rPr lang="en-US" altLang="zh-CN" dirty="0"/>
              <a:t>let</a:t>
            </a:r>
            <a:r>
              <a:rPr lang="zh-CN" altLang="en-US" dirty="0"/>
              <a:t>创建，</a:t>
            </a:r>
            <a:r>
              <a:rPr lang="en-US" altLang="zh-CN" dirty="0"/>
              <a:t>let</a:t>
            </a:r>
            <a:r>
              <a:rPr lang="zh-CN" altLang="en-US" dirty="0"/>
              <a:t>创建的变量为不可变变量，不可变变量只能被赋值一次。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let </a:t>
            </a:r>
            <a:r>
              <a:rPr lang="en-US" altLang="zh-CN" dirty="0" err="1"/>
              <a:t>mut</a:t>
            </a:r>
            <a:r>
              <a:rPr lang="zh-CN" altLang="en-US" dirty="0"/>
              <a:t>来创建一个可变变量。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变量的类型一旦被确认，不可再接收其它类型的值。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340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83975-E53B-4965-A29C-90E52196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变量隐藏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EF4AB-DBA5-402D-AD1D-F26FB074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声明两个同样名称的变量叫变量隐藏</a:t>
            </a:r>
            <a:endParaRPr lang="en-US" altLang="zh-CN" dirty="0"/>
          </a:p>
          <a:p>
            <a:r>
              <a:rPr lang="zh-CN" altLang="en-US" dirty="0"/>
              <a:t>隐藏用法一：修改变量为可变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let  msg ="</a:t>
            </a:r>
            <a:r>
              <a:rPr lang="en-US" altLang="zh-CN" dirty="0" err="1"/>
              <a:t>Hello,world</a:t>
            </a:r>
            <a:r>
              <a:rPr lang="en-US" altLang="zh-CN" dirty="0"/>
              <a:t>!";    </a:t>
            </a:r>
          </a:p>
          <a:p>
            <a:pPr marL="0" indent="0">
              <a:buNone/>
            </a:pPr>
            <a:r>
              <a:rPr lang="en-US" altLang="zh-CN" dirty="0"/>
              <a:t>     let </a:t>
            </a:r>
            <a:r>
              <a:rPr lang="en-US" altLang="zh-CN" dirty="0" err="1"/>
              <a:t>mut</a:t>
            </a:r>
            <a:r>
              <a:rPr lang="en-US" altLang="zh-CN" dirty="0"/>
              <a:t> msg = msg;</a:t>
            </a:r>
          </a:p>
          <a:p>
            <a:pPr marL="0" indent="0">
              <a:buNone/>
            </a:pPr>
            <a:r>
              <a:rPr lang="en-US" altLang="zh-CN" dirty="0"/>
              <a:t>    msg="123";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!("msg= {}",msg);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隐藏用法一：修改变量为不可变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 let </a:t>
            </a:r>
            <a:r>
              <a:rPr lang="en-US" altLang="zh-CN" dirty="0" err="1"/>
              <a:t>mut</a:t>
            </a:r>
            <a:r>
              <a:rPr lang="en-US" altLang="zh-CN" dirty="0"/>
              <a:t> a = "123";</a:t>
            </a:r>
          </a:p>
          <a:p>
            <a:pPr marL="0" indent="0">
              <a:buNone/>
            </a:pPr>
            <a:r>
              <a:rPr lang="en-US" altLang="zh-CN" dirty="0"/>
              <a:t>     a="456";</a:t>
            </a:r>
          </a:p>
          <a:p>
            <a:pPr marL="0" indent="0">
              <a:buNone/>
            </a:pPr>
            <a:r>
              <a:rPr lang="en-US" altLang="zh-CN" dirty="0"/>
              <a:t>     let a=a;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println</a:t>
            </a:r>
            <a:r>
              <a:rPr lang="en-US" altLang="zh-CN" dirty="0"/>
              <a:t>!("msg= {}",a);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19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9860-FADB-4C6A-A5F1-E86F9D6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FF814-F051-40E4-89DB-8ABA78EE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标量类型和复合类型</a:t>
            </a:r>
            <a:endParaRPr lang="en-US" altLang="zh-CN" dirty="0"/>
          </a:p>
          <a:p>
            <a:r>
              <a:rPr lang="en-US" altLang="zh-CN" dirty="0"/>
              <a:t>Rust </a:t>
            </a:r>
            <a:r>
              <a:rPr lang="zh-CN" altLang="en-US" dirty="0"/>
              <a:t>有四种基本的标量类型：整型、浮点型、布尔类型和字符类型</a:t>
            </a:r>
            <a:endParaRPr lang="en-US" altLang="zh-CN" dirty="0"/>
          </a:p>
          <a:p>
            <a:r>
              <a:rPr lang="zh-CN" altLang="en-US" b="1" dirty="0"/>
              <a:t>复合类型</a:t>
            </a:r>
            <a:r>
              <a:rPr lang="zh-CN" altLang="en-US" dirty="0"/>
              <a:t>（</a:t>
            </a:r>
            <a:r>
              <a:rPr lang="en-US" altLang="zh-CN" i="1" dirty="0"/>
              <a:t>Compound types</a:t>
            </a:r>
            <a:r>
              <a:rPr lang="zh-CN" altLang="en-US" dirty="0"/>
              <a:t>）可以将多个值组合成一个类型。</a:t>
            </a:r>
            <a:r>
              <a:rPr lang="en-US" altLang="zh-CN" dirty="0"/>
              <a:t>Rust </a:t>
            </a:r>
            <a:r>
              <a:rPr lang="zh-CN" altLang="en-US" dirty="0"/>
              <a:t>有两个原生的复合类型：元组（</a:t>
            </a:r>
            <a:r>
              <a:rPr lang="en-US" altLang="zh-CN" dirty="0"/>
              <a:t>tuple</a:t>
            </a:r>
            <a:r>
              <a:rPr lang="zh-CN" altLang="en-US" dirty="0"/>
              <a:t>）和数组（</a:t>
            </a:r>
            <a:r>
              <a:rPr lang="en-US" altLang="zh-CN" dirty="0"/>
              <a:t>array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9DA55-046B-42D1-8764-D2255E03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DED97-8D90-4115-BCFD-F8D2B451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pl-PL" dirty="0"/>
              <a:t>整型：</a:t>
            </a:r>
            <a:r>
              <a:rPr lang="pl-PL" altLang="zh-CN" dirty="0"/>
              <a:t>i8,u8,i16,u16,i32,u32,i64,u64,isize,usize</a:t>
            </a:r>
            <a:endParaRPr lang="en-US" altLang="zh-CN" dirty="0"/>
          </a:p>
          <a:p>
            <a:r>
              <a:rPr lang="en-US" altLang="zh-CN" dirty="0" err="1"/>
              <a:t>isize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usize</a:t>
            </a:r>
            <a:r>
              <a:rPr lang="en-US" altLang="zh-CN" dirty="0"/>
              <a:t> </a:t>
            </a:r>
            <a:r>
              <a:rPr lang="zh-CN" altLang="en-US" dirty="0"/>
              <a:t>类型依赖运行程序的计算机架构：</a:t>
            </a:r>
            <a:r>
              <a:rPr lang="en-US" altLang="zh-CN" dirty="0"/>
              <a:t>64 </a:t>
            </a:r>
            <a:r>
              <a:rPr lang="zh-CN" altLang="en-US" dirty="0"/>
              <a:t>位架构上它们是 </a:t>
            </a:r>
            <a:r>
              <a:rPr lang="en-US" altLang="zh-CN" dirty="0"/>
              <a:t>64 </a:t>
            </a:r>
            <a:r>
              <a:rPr lang="zh-CN" altLang="en-US" dirty="0"/>
              <a:t>位的， </a:t>
            </a:r>
            <a:r>
              <a:rPr lang="en-US" altLang="zh-CN" dirty="0"/>
              <a:t>32 </a:t>
            </a:r>
            <a:r>
              <a:rPr lang="zh-CN" altLang="en-US" dirty="0"/>
              <a:t>位架构上它们是 </a:t>
            </a:r>
            <a:r>
              <a:rPr lang="en-US" altLang="zh-CN" dirty="0"/>
              <a:t>32 </a:t>
            </a:r>
            <a:r>
              <a:rPr lang="zh-CN" altLang="en-US" dirty="0"/>
              <a:t>位的。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420042-8658-47E2-BEC7-E00D871F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08632"/>
              </p:ext>
            </p:extLst>
          </p:nvPr>
        </p:nvGraphicFramePr>
        <p:xfrm>
          <a:off x="838200" y="3429000"/>
          <a:ext cx="10515600" cy="238870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0587756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607905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26618300"/>
                    </a:ext>
                  </a:extLst>
                </a:gridCol>
              </a:tblGrid>
              <a:tr h="398117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长度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有符号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无符号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197197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8-bit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97658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16-bit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5348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32-bit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u32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44608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64-bit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44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isize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usize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42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2F3EB-68F5-498A-B51E-8AE8D3F3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01F0-AC52-42B4-ADF1-8976D9A4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Rust </a:t>
            </a:r>
            <a:r>
              <a:rPr lang="zh-CN" altLang="en-US" dirty="0"/>
              <a:t>也有两个原生的 浮点数（</a:t>
            </a:r>
            <a:r>
              <a:rPr lang="en-US" altLang="zh-CN" dirty="0"/>
              <a:t>floating-point numbers</a:t>
            </a:r>
            <a:r>
              <a:rPr lang="zh-CN" altLang="en-US" dirty="0"/>
              <a:t>）类型，它们是带小数点的数字。</a:t>
            </a:r>
            <a:r>
              <a:rPr lang="en-US" altLang="zh-CN" dirty="0"/>
              <a:t>Rust </a:t>
            </a:r>
            <a:r>
              <a:rPr lang="zh-CN" altLang="en-US" dirty="0"/>
              <a:t>的浮点数类型是 </a:t>
            </a:r>
            <a:r>
              <a:rPr lang="en-US" altLang="zh-CN" dirty="0"/>
              <a:t>f32 </a:t>
            </a:r>
            <a:r>
              <a:rPr lang="zh-CN" altLang="en-US" dirty="0"/>
              <a:t>和 </a:t>
            </a:r>
            <a:r>
              <a:rPr lang="en-US" altLang="zh-CN" dirty="0"/>
              <a:t>f64</a:t>
            </a:r>
            <a:r>
              <a:rPr lang="zh-CN" altLang="en-US" dirty="0"/>
              <a:t>，分别占 </a:t>
            </a:r>
            <a:r>
              <a:rPr lang="en-US" altLang="zh-CN" dirty="0"/>
              <a:t>32 </a:t>
            </a:r>
            <a:r>
              <a:rPr lang="zh-CN" altLang="en-US" dirty="0"/>
              <a:t>位和 </a:t>
            </a:r>
            <a:r>
              <a:rPr lang="en-US" altLang="zh-CN" dirty="0"/>
              <a:t>64 </a:t>
            </a:r>
            <a:r>
              <a:rPr lang="zh-CN" altLang="en-US" dirty="0"/>
              <a:t>位。默认类型是 </a:t>
            </a:r>
            <a:r>
              <a:rPr lang="en-US" altLang="zh-CN" dirty="0"/>
              <a:t>f64</a:t>
            </a:r>
            <a:r>
              <a:rPr lang="zh-CN" altLang="en-US" dirty="0"/>
              <a:t>，因为在现代 </a:t>
            </a:r>
            <a:r>
              <a:rPr lang="en-US" altLang="zh-CN" dirty="0"/>
              <a:t>CPU </a:t>
            </a:r>
            <a:r>
              <a:rPr lang="zh-CN" altLang="en-US" dirty="0"/>
              <a:t>中，它与 </a:t>
            </a:r>
            <a:r>
              <a:rPr lang="en-US" altLang="zh-CN" dirty="0"/>
              <a:t>f32 </a:t>
            </a:r>
            <a:r>
              <a:rPr lang="zh-CN" altLang="en-US" dirty="0"/>
              <a:t>速度几乎一样，不过精度更高。</a:t>
            </a:r>
            <a:endParaRPr lang="en-US" altLang="zh-CN" dirty="0"/>
          </a:p>
          <a:p>
            <a:r>
              <a:rPr lang="da-DK" altLang="zh-CN" dirty="0"/>
              <a:t> let num :f32=100.0;</a:t>
            </a:r>
          </a:p>
          <a:p>
            <a:r>
              <a:rPr lang="da-DK" altLang="zh-CN" dirty="0"/>
              <a:t> let num:f64 =100.0;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67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5693</TotalTime>
  <Words>1577</Words>
  <Application>Microsoft Office PowerPoint</Application>
  <PresentationFormat>宽屏</PresentationFormat>
  <Paragraphs>197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Rust</vt:lpstr>
      <vt:lpstr>简介</vt:lpstr>
      <vt:lpstr>Cargo </vt:lpstr>
      <vt:lpstr>Hello，world!</vt:lpstr>
      <vt:lpstr>变量与可变性</vt:lpstr>
      <vt:lpstr>变量隐藏</vt:lpstr>
      <vt:lpstr>数据类型</vt:lpstr>
      <vt:lpstr>整型</vt:lpstr>
      <vt:lpstr>浮点</vt:lpstr>
      <vt:lpstr>布尔，字符</vt:lpstr>
      <vt:lpstr>元组</vt:lpstr>
      <vt:lpstr>数组</vt:lpstr>
      <vt:lpstr>所有权</vt:lpstr>
      <vt:lpstr>引用和借用</vt:lpstr>
      <vt:lpstr>引用的规则</vt:lpstr>
      <vt:lpstr>slice ，&amp;str，string</vt:lpstr>
      <vt:lpstr>slice ，&amp;str，string</vt:lpstr>
      <vt:lpstr>Vector与map</vt:lpstr>
      <vt:lpstr>泛型</vt:lpstr>
      <vt:lpstr>trait</vt:lpstr>
      <vt:lpstr>生命周期（1）</vt:lpstr>
      <vt:lpstr>生命周期（2）</vt:lpstr>
      <vt:lpstr>闭包</vt:lpstr>
      <vt:lpstr>Fn 系列 trait</vt:lpstr>
      <vt:lpstr>迭代器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cuichao</dc:creator>
  <cp:lastModifiedBy>cuichao</cp:lastModifiedBy>
  <cp:revision>89</cp:revision>
  <dcterms:created xsi:type="dcterms:W3CDTF">2019-06-25T01:51:42Z</dcterms:created>
  <dcterms:modified xsi:type="dcterms:W3CDTF">2019-07-02T05:33:51Z</dcterms:modified>
</cp:coreProperties>
</file>