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305" r:id="rId3"/>
    <p:sldId id="306" r:id="rId4"/>
    <p:sldId id="312" r:id="rId5"/>
    <p:sldId id="309" r:id="rId6"/>
    <p:sldId id="310" r:id="rId7"/>
    <p:sldId id="307" r:id="rId8"/>
    <p:sldId id="313" r:id="rId9"/>
    <p:sldId id="287"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99FF"/>
    <a:srgbClr val="FF66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93" autoAdjust="0"/>
  </p:normalViewPr>
  <p:slideViewPr>
    <p:cSldViewPr>
      <p:cViewPr varScale="1">
        <p:scale>
          <a:sx n="80" d="100"/>
          <a:sy n="80" d="100"/>
        </p:scale>
        <p:origin x="728"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A3AE-9526-4132-9296-980118243B80}" type="datetimeFigureOut">
              <a:rPr lang="zh-CN" altLang="en-US" smtClean="0"/>
              <a:t>2021/12/21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0B1438-F01A-4F81-8DF3-C09061412B20}" type="slidenum">
              <a:rPr lang="zh-CN" altLang="en-US" smtClean="0"/>
              <a:t>‹#›</a:t>
            </a:fld>
            <a:endParaRPr lang="zh-CN" altLang="en-US"/>
          </a:p>
        </p:txBody>
      </p:sp>
    </p:spTree>
    <p:extLst>
      <p:ext uri="{BB962C8B-B14F-4D97-AF65-F5344CB8AC3E}">
        <p14:creationId xmlns:p14="http://schemas.microsoft.com/office/powerpoint/2010/main" val="981576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3334DE-2DF6-47EC-A715-2AF1DD064D8E}" type="slidenum">
              <a:rPr lang="zh-CN" altLang="en-US" smtClean="0"/>
              <a:t>2</a:t>
            </a:fld>
            <a:endParaRPr lang="zh-CN" altLang="en-US"/>
          </a:p>
        </p:txBody>
      </p:sp>
    </p:spTree>
    <p:extLst>
      <p:ext uri="{BB962C8B-B14F-4D97-AF65-F5344CB8AC3E}">
        <p14:creationId xmlns:p14="http://schemas.microsoft.com/office/powerpoint/2010/main" val="2696377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80B1438-F01A-4F81-8DF3-C09061412B20}" type="slidenum">
              <a:rPr lang="zh-CN" altLang="en-US" smtClean="0"/>
              <a:t>3</a:t>
            </a:fld>
            <a:endParaRPr lang="zh-CN" altLang="en-US"/>
          </a:p>
        </p:txBody>
      </p:sp>
    </p:spTree>
    <p:extLst>
      <p:ext uri="{BB962C8B-B14F-4D97-AF65-F5344CB8AC3E}">
        <p14:creationId xmlns:p14="http://schemas.microsoft.com/office/powerpoint/2010/main" val="2384611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80B1438-F01A-4F81-8DF3-C09061412B20}" type="slidenum">
              <a:rPr lang="zh-CN" altLang="en-US" smtClean="0"/>
              <a:t>4</a:t>
            </a:fld>
            <a:endParaRPr lang="zh-CN" altLang="en-US"/>
          </a:p>
        </p:txBody>
      </p:sp>
    </p:spTree>
    <p:extLst>
      <p:ext uri="{BB962C8B-B14F-4D97-AF65-F5344CB8AC3E}">
        <p14:creationId xmlns:p14="http://schemas.microsoft.com/office/powerpoint/2010/main" val="2197298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80B1438-F01A-4F81-8DF3-C09061412B20}" type="slidenum">
              <a:rPr lang="zh-CN" altLang="en-US" smtClean="0"/>
              <a:t>5</a:t>
            </a:fld>
            <a:endParaRPr lang="zh-CN" altLang="en-US"/>
          </a:p>
        </p:txBody>
      </p:sp>
    </p:spTree>
    <p:extLst>
      <p:ext uri="{BB962C8B-B14F-4D97-AF65-F5344CB8AC3E}">
        <p14:creationId xmlns:p14="http://schemas.microsoft.com/office/powerpoint/2010/main" val="3787549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113C5FA-BA60-44BC-81FF-69CA801ED8DC}" type="datetime1">
              <a:rPr lang="zh-CN" altLang="en-US" smtClean="0"/>
              <a:t>2021/12/21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5FB588-C848-4CA4-87DC-642BAD24C3D5}" type="slidenum">
              <a:rPr lang="zh-CN" altLang="en-US" smtClean="0"/>
              <a:t>‹#›</a:t>
            </a:fld>
            <a:endParaRPr lang="zh-CN" altLang="en-US"/>
          </a:p>
        </p:txBody>
      </p:sp>
    </p:spTree>
    <p:extLst>
      <p:ext uri="{BB962C8B-B14F-4D97-AF65-F5344CB8AC3E}">
        <p14:creationId xmlns:p14="http://schemas.microsoft.com/office/powerpoint/2010/main" val="3915688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7DFCC2-5713-4138-8137-04CFFC01912A}" type="datetime1">
              <a:rPr lang="zh-CN" altLang="en-US" smtClean="0"/>
              <a:t>2021/12/21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5FB588-C848-4CA4-87DC-642BAD24C3D5}" type="slidenum">
              <a:rPr lang="zh-CN" altLang="en-US" smtClean="0"/>
              <a:t>‹#›</a:t>
            </a:fld>
            <a:endParaRPr lang="zh-CN" altLang="en-US"/>
          </a:p>
        </p:txBody>
      </p:sp>
    </p:spTree>
    <p:extLst>
      <p:ext uri="{BB962C8B-B14F-4D97-AF65-F5344CB8AC3E}">
        <p14:creationId xmlns:p14="http://schemas.microsoft.com/office/powerpoint/2010/main" val="3129051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548B164-789C-4052-9D74-FF616AC8AD76}" type="datetime1">
              <a:rPr lang="zh-CN" altLang="en-US" smtClean="0"/>
              <a:t>2021/12/21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5FB588-C848-4CA4-87DC-642BAD24C3D5}" type="slidenum">
              <a:rPr lang="zh-CN" altLang="en-US" smtClean="0"/>
              <a:t>‹#›</a:t>
            </a:fld>
            <a:endParaRPr lang="zh-CN" altLang="en-US"/>
          </a:p>
        </p:txBody>
      </p:sp>
    </p:spTree>
    <p:extLst>
      <p:ext uri="{BB962C8B-B14F-4D97-AF65-F5344CB8AC3E}">
        <p14:creationId xmlns:p14="http://schemas.microsoft.com/office/powerpoint/2010/main" val="1362057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51136"/>
            <a:ext cx="8229600" cy="1143000"/>
          </a:xfrm>
        </p:spPr>
        <p:txBody>
          <a:bodyPr>
            <a:normAutofit/>
          </a:bodyPr>
          <a:lstStyle>
            <a:lvl1pPr>
              <a:defRPr sz="4000"/>
            </a:lvl1pPr>
          </a:lstStyle>
          <a:p>
            <a:r>
              <a:rPr lang="zh-CN" altLang="en-US" dirty="0"/>
              <a:t>单击此处编辑母版标题样式</a:t>
            </a:r>
          </a:p>
        </p:txBody>
      </p:sp>
      <p:sp>
        <p:nvSpPr>
          <p:cNvPr id="3" name="内容占位符 2"/>
          <p:cNvSpPr>
            <a:spLocks noGrp="1"/>
          </p:cNvSpPr>
          <p:nvPr>
            <p:ph idx="1"/>
          </p:nvPr>
        </p:nvSpPr>
        <p:spPr>
          <a:xfrm>
            <a:off x="457200" y="1844824"/>
            <a:ext cx="8229600" cy="4525963"/>
          </a:xfrm>
        </p:spPr>
        <p:txBody>
          <a:bodyPr/>
          <a:lstStyle>
            <a:lvl1pPr>
              <a:defRPr sz="2400"/>
            </a:lvl1pPr>
            <a:lvl2pPr marL="742950" indent="-285750">
              <a:buFont typeface="Arial" pitchFamily="34" charset="0"/>
              <a:buChar char="•"/>
              <a:defRPr sz="2000"/>
            </a:lvl2pPr>
            <a:lvl3pPr>
              <a:defRPr sz="2000"/>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AF609237-85D0-4C04-A3CA-3985859A46E4}" type="datetime1">
              <a:rPr lang="zh-CN" altLang="en-US" smtClean="0"/>
              <a:t>2021/12/21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5FB588-C848-4CA4-87DC-642BAD24C3D5}" type="slidenum">
              <a:rPr lang="zh-CN" altLang="en-US" smtClean="0"/>
              <a:t>‹#›</a:t>
            </a:fld>
            <a:endParaRPr lang="zh-CN" altLang="en-US"/>
          </a:p>
        </p:txBody>
      </p:sp>
      <p:cxnSp>
        <p:nvCxnSpPr>
          <p:cNvPr id="8" name="直接连接符 7"/>
          <p:cNvCxnSpPr/>
          <p:nvPr userDrawn="1"/>
        </p:nvCxnSpPr>
        <p:spPr>
          <a:xfrm>
            <a:off x="467544" y="1484784"/>
            <a:ext cx="8208912" cy="0"/>
          </a:xfrm>
          <a:prstGeom prst="line">
            <a:avLst/>
          </a:prstGeom>
          <a:ln w="22225" cmpd="dbl">
            <a:solidFill>
              <a:schemeClr val="tx1">
                <a:lumMod val="65000"/>
                <a:lumOff val="35000"/>
              </a:schemeClr>
            </a:solidFill>
          </a:ln>
          <a:effectLst>
            <a:outerShdw blurRad="12700" dist="12700" dir="5400000" algn="ctr" rotWithShape="0">
              <a:schemeClr val="bg1">
                <a:lumMod val="50000"/>
                <a:alpha val="35000"/>
              </a:scheme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8813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9557BC7-7A81-4524-BE8B-653DF5541FEB}" type="datetime1">
              <a:rPr lang="zh-CN" altLang="en-US" smtClean="0"/>
              <a:t>2021/12/21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5FB588-C848-4CA4-87DC-642BAD24C3D5}" type="slidenum">
              <a:rPr lang="zh-CN" altLang="en-US" smtClean="0"/>
              <a:t>‹#›</a:t>
            </a:fld>
            <a:endParaRPr lang="zh-CN" altLang="en-US"/>
          </a:p>
        </p:txBody>
      </p:sp>
    </p:spTree>
    <p:extLst>
      <p:ext uri="{BB962C8B-B14F-4D97-AF65-F5344CB8AC3E}">
        <p14:creationId xmlns:p14="http://schemas.microsoft.com/office/powerpoint/2010/main" val="2317443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48B61D-A7A3-43B3-B526-2DC77F303798}" type="datetime1">
              <a:rPr lang="zh-CN" altLang="en-US" smtClean="0"/>
              <a:t>2021/12/21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5FB588-C848-4CA4-87DC-642BAD24C3D5}" type="slidenum">
              <a:rPr lang="zh-CN" altLang="en-US" smtClean="0"/>
              <a:t>‹#›</a:t>
            </a:fld>
            <a:endParaRPr lang="zh-CN" altLang="en-US"/>
          </a:p>
        </p:txBody>
      </p:sp>
    </p:spTree>
    <p:extLst>
      <p:ext uri="{BB962C8B-B14F-4D97-AF65-F5344CB8AC3E}">
        <p14:creationId xmlns:p14="http://schemas.microsoft.com/office/powerpoint/2010/main" val="3738451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CA429CC-24DE-4D0D-AB9C-6DEC110AD7C4}" type="datetime1">
              <a:rPr lang="zh-CN" altLang="en-US" smtClean="0"/>
              <a:t>2021/12/21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85FB588-C848-4CA4-87DC-642BAD24C3D5}" type="slidenum">
              <a:rPr lang="zh-CN" altLang="en-US" smtClean="0"/>
              <a:t>‹#›</a:t>
            </a:fld>
            <a:endParaRPr lang="zh-CN" altLang="en-US"/>
          </a:p>
        </p:txBody>
      </p:sp>
    </p:spTree>
    <p:extLst>
      <p:ext uri="{BB962C8B-B14F-4D97-AF65-F5344CB8AC3E}">
        <p14:creationId xmlns:p14="http://schemas.microsoft.com/office/powerpoint/2010/main" val="2526877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295DE7C-FA4A-4BB2-A114-8A245ACCF9EE}" type="datetime1">
              <a:rPr lang="zh-CN" altLang="en-US" smtClean="0"/>
              <a:t>2021/12/21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85FB588-C848-4CA4-87DC-642BAD24C3D5}" type="slidenum">
              <a:rPr lang="zh-CN" altLang="en-US" smtClean="0"/>
              <a:t>‹#›</a:t>
            </a:fld>
            <a:endParaRPr lang="zh-CN" altLang="en-US"/>
          </a:p>
        </p:txBody>
      </p:sp>
    </p:spTree>
    <p:extLst>
      <p:ext uri="{BB962C8B-B14F-4D97-AF65-F5344CB8AC3E}">
        <p14:creationId xmlns:p14="http://schemas.microsoft.com/office/powerpoint/2010/main" val="2948670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8D265D6-6E23-424A-BD80-57EDE5E6353D}" type="datetime1">
              <a:rPr lang="zh-CN" altLang="en-US" smtClean="0"/>
              <a:t>2021/12/21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85FB588-C848-4CA4-87DC-642BAD24C3D5}" type="slidenum">
              <a:rPr lang="zh-CN" altLang="en-US" smtClean="0"/>
              <a:t>‹#›</a:t>
            </a:fld>
            <a:endParaRPr lang="zh-CN" altLang="en-US"/>
          </a:p>
        </p:txBody>
      </p:sp>
    </p:spTree>
    <p:extLst>
      <p:ext uri="{BB962C8B-B14F-4D97-AF65-F5344CB8AC3E}">
        <p14:creationId xmlns:p14="http://schemas.microsoft.com/office/powerpoint/2010/main" val="3062535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235625E-5BC4-46AD-B33E-F58998272E9B}" type="datetime1">
              <a:rPr lang="zh-CN" altLang="en-US" smtClean="0"/>
              <a:t>2021/12/21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5FB588-C848-4CA4-87DC-642BAD24C3D5}" type="slidenum">
              <a:rPr lang="zh-CN" altLang="en-US" smtClean="0"/>
              <a:t>‹#›</a:t>
            </a:fld>
            <a:endParaRPr lang="zh-CN" altLang="en-US"/>
          </a:p>
        </p:txBody>
      </p:sp>
    </p:spTree>
    <p:extLst>
      <p:ext uri="{BB962C8B-B14F-4D97-AF65-F5344CB8AC3E}">
        <p14:creationId xmlns:p14="http://schemas.microsoft.com/office/powerpoint/2010/main" val="1020583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AA86BBB-0542-426F-9A2A-BFC1154DD713}" type="datetime1">
              <a:rPr lang="zh-CN" altLang="en-US" smtClean="0"/>
              <a:t>2021/12/21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5FB588-C848-4CA4-87DC-642BAD24C3D5}" type="slidenum">
              <a:rPr lang="zh-CN" altLang="en-US" smtClean="0"/>
              <a:t>‹#›</a:t>
            </a:fld>
            <a:endParaRPr lang="zh-CN" altLang="en-US"/>
          </a:p>
        </p:txBody>
      </p:sp>
    </p:spTree>
    <p:extLst>
      <p:ext uri="{BB962C8B-B14F-4D97-AF65-F5344CB8AC3E}">
        <p14:creationId xmlns:p14="http://schemas.microsoft.com/office/powerpoint/2010/main" val="1434086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C78813-A069-4584-80BD-E21998E0A3BA}" type="datetime1">
              <a:rPr lang="zh-CN" altLang="en-US" smtClean="0"/>
              <a:t>2021/12/21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FB588-C848-4CA4-87DC-642BAD24C3D5}" type="slidenum">
              <a:rPr lang="zh-CN" altLang="en-US" smtClean="0"/>
              <a:t>‹#›</a:t>
            </a:fld>
            <a:endParaRPr lang="zh-CN" altLang="en-US"/>
          </a:p>
        </p:txBody>
      </p:sp>
    </p:spTree>
    <p:extLst>
      <p:ext uri="{BB962C8B-B14F-4D97-AF65-F5344CB8AC3E}">
        <p14:creationId xmlns:p14="http://schemas.microsoft.com/office/powerpoint/2010/main" val="3576981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effectLst>
            <a:outerShdw blurRad="88900" dist="38100" dir="2700000" algn="tl">
              <a:schemeClr val="bg1">
                <a:lumMod val="50000"/>
                <a:alpha val="43000"/>
              </a:scheme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effectLst>
            <a:outerShdw blurRad="63500" dist="38100" dir="2700000" algn="tl">
              <a:schemeClr val="bg1">
                <a:lumMod val="50000"/>
                <a:alpha val="43000"/>
              </a:scheme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30452;&#25509;&#21457;&#21040;hysun@sei.ecnu.edu.c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2204864"/>
            <a:ext cx="7772400" cy="1752600"/>
          </a:xfrm>
        </p:spPr>
        <p:txBody>
          <a:bodyPr>
            <a:normAutofit fontScale="90000"/>
          </a:bodyPr>
          <a:lstStyle/>
          <a:p>
            <a:pPr>
              <a:lnSpc>
                <a:spcPct val="150000"/>
              </a:lnSpc>
            </a:pPr>
            <a:r>
              <a:rPr lang="zh-CN" altLang="en-US" sz="4900" dirty="0">
                <a:effectLst>
                  <a:outerShdw blurRad="114300" dist="38100" dir="2700000" algn="tl">
                    <a:schemeClr val="bg1">
                      <a:lumMod val="50000"/>
                      <a:alpha val="43000"/>
                    </a:schemeClr>
                  </a:outerShdw>
                </a:effectLst>
              </a:rPr>
              <a:t>软件测试和验证</a:t>
            </a:r>
            <a:br>
              <a:rPr lang="en-US" altLang="zh-CN" dirty="0">
                <a:effectLst>
                  <a:outerShdw blurRad="114300" dist="38100" dir="2700000" algn="tl">
                    <a:schemeClr val="bg1">
                      <a:lumMod val="50000"/>
                      <a:alpha val="43000"/>
                    </a:schemeClr>
                  </a:outerShdw>
                </a:effectLst>
              </a:rPr>
            </a:br>
            <a:r>
              <a:rPr lang="zh-CN" altLang="en-US" dirty="0">
                <a:effectLst>
                  <a:outerShdw blurRad="114300" dist="38100" dir="2700000" algn="tl">
                    <a:schemeClr val="bg1">
                      <a:lumMod val="50000"/>
                      <a:alpha val="43000"/>
                    </a:schemeClr>
                  </a:outerShdw>
                </a:effectLst>
              </a:rPr>
              <a:t>学期项目提交和汇报说明</a:t>
            </a:r>
            <a:endParaRPr lang="zh-CN" altLang="en-US" dirty="0">
              <a:effectLst>
                <a:outerShdw blurRad="114300" dist="38100" dir="2700000" algn="tl">
                  <a:schemeClr val="bg1">
                    <a:lumMod val="50000"/>
                    <a:alpha val="43000"/>
                  </a:schemeClr>
                </a:outerShdw>
              </a:effectLst>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272028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说明大纲</a:t>
            </a:r>
          </a:p>
        </p:txBody>
      </p:sp>
      <p:sp>
        <p:nvSpPr>
          <p:cNvPr id="5" name="矩形 4"/>
          <p:cNvSpPr/>
          <p:nvPr/>
        </p:nvSpPr>
        <p:spPr>
          <a:xfrm>
            <a:off x="2513399" y="1715417"/>
            <a:ext cx="4176464" cy="432048"/>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提交汇报相关事项</a:t>
            </a:r>
          </a:p>
        </p:txBody>
      </p:sp>
      <p:sp>
        <p:nvSpPr>
          <p:cNvPr id="6" name="矩形 5"/>
          <p:cNvSpPr/>
          <p:nvPr/>
        </p:nvSpPr>
        <p:spPr>
          <a:xfrm>
            <a:off x="622323" y="2412818"/>
            <a:ext cx="2016000" cy="468000"/>
          </a:xfrm>
          <a:prstGeom prst="rect">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资产提交</a:t>
            </a:r>
          </a:p>
        </p:txBody>
      </p:sp>
      <p:sp>
        <p:nvSpPr>
          <p:cNvPr id="7" name="矩形 6"/>
          <p:cNvSpPr/>
          <p:nvPr/>
        </p:nvSpPr>
        <p:spPr>
          <a:xfrm>
            <a:off x="3585035" y="2412818"/>
            <a:ext cx="2016000" cy="468000"/>
          </a:xfrm>
          <a:prstGeom prst="rect">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展示安排</a:t>
            </a:r>
          </a:p>
        </p:txBody>
      </p:sp>
      <p:sp>
        <p:nvSpPr>
          <p:cNvPr id="8" name="矩形 7"/>
          <p:cNvSpPr/>
          <p:nvPr/>
        </p:nvSpPr>
        <p:spPr>
          <a:xfrm>
            <a:off x="6217944" y="2412818"/>
            <a:ext cx="2016000" cy="468000"/>
          </a:xfrm>
          <a:prstGeom prst="rect">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展示内容说明</a:t>
            </a:r>
          </a:p>
        </p:txBody>
      </p:sp>
      <p:cxnSp>
        <p:nvCxnSpPr>
          <p:cNvPr id="9" name="肘形连接符 8"/>
          <p:cNvCxnSpPr/>
          <p:nvPr/>
        </p:nvCxnSpPr>
        <p:spPr>
          <a:xfrm rot="5400000">
            <a:off x="2983301" y="794488"/>
            <a:ext cx="265353" cy="297130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5" idx="2"/>
            <a:endCxn id="8" idx="0"/>
          </p:cNvCxnSpPr>
          <p:nvPr/>
        </p:nvCxnSpPr>
        <p:spPr>
          <a:xfrm rot="16200000" flipH="1">
            <a:off x="5781111" y="967984"/>
            <a:ext cx="265353" cy="2624313"/>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680864" y="3029629"/>
            <a:ext cx="2016000" cy="468000"/>
          </a:xfrm>
          <a:prstGeom prst="rect">
            <a:avLst/>
          </a:prstGeom>
          <a:solidFill>
            <a:srgbClr val="00B050">
              <a:alpha val="38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tx1"/>
                </a:solidFill>
              </a:rPr>
              <a:t>截止时间</a:t>
            </a:r>
          </a:p>
        </p:txBody>
      </p:sp>
      <p:sp>
        <p:nvSpPr>
          <p:cNvPr id="13" name="矩形 12"/>
          <p:cNvSpPr/>
          <p:nvPr/>
        </p:nvSpPr>
        <p:spPr>
          <a:xfrm>
            <a:off x="667672" y="3604859"/>
            <a:ext cx="2016000" cy="468000"/>
          </a:xfrm>
          <a:prstGeom prst="rect">
            <a:avLst/>
          </a:prstGeom>
          <a:solidFill>
            <a:srgbClr val="00B050">
              <a:alpha val="38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tx1"/>
                </a:solidFill>
              </a:rPr>
              <a:t>提交地点</a:t>
            </a:r>
          </a:p>
        </p:txBody>
      </p:sp>
      <p:cxnSp>
        <p:nvCxnSpPr>
          <p:cNvPr id="17" name="肘形连接符 16"/>
          <p:cNvCxnSpPr>
            <a:stCxn id="6" idx="1"/>
            <a:endCxn id="12" idx="1"/>
          </p:cNvCxnSpPr>
          <p:nvPr/>
        </p:nvCxnSpPr>
        <p:spPr>
          <a:xfrm rot="10800000" flipH="1" flipV="1">
            <a:off x="622322" y="2646817"/>
            <a:ext cx="58541" cy="616811"/>
          </a:xfrm>
          <a:prstGeom prst="bentConnector3">
            <a:avLst>
              <a:gd name="adj1" fmla="val -390496"/>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6" idx="1"/>
            <a:endCxn id="13" idx="1"/>
          </p:cNvCxnSpPr>
          <p:nvPr/>
        </p:nvCxnSpPr>
        <p:spPr>
          <a:xfrm rot="10800000" flipH="1" flipV="1">
            <a:off x="622322" y="2646817"/>
            <a:ext cx="45349" cy="1192041"/>
          </a:xfrm>
          <a:prstGeom prst="bentConnector3">
            <a:avLst>
              <a:gd name="adj1" fmla="val -50409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6217944" y="3029629"/>
            <a:ext cx="2032571" cy="468000"/>
          </a:xfrm>
          <a:prstGeom prst="rect">
            <a:avLst/>
          </a:prstGeom>
          <a:solidFill>
            <a:srgbClr val="00B050">
              <a:alpha val="38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tx1"/>
                </a:solidFill>
              </a:rPr>
              <a:t>测试总体说明</a:t>
            </a:r>
          </a:p>
        </p:txBody>
      </p:sp>
      <p:sp>
        <p:nvSpPr>
          <p:cNvPr id="48" name="矩形 47"/>
          <p:cNvSpPr/>
          <p:nvPr/>
        </p:nvSpPr>
        <p:spPr>
          <a:xfrm>
            <a:off x="667672" y="4181740"/>
            <a:ext cx="2016000" cy="468000"/>
          </a:xfrm>
          <a:prstGeom prst="rect">
            <a:avLst/>
          </a:prstGeom>
          <a:solidFill>
            <a:srgbClr val="00B050">
              <a:alpha val="38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tx1"/>
                </a:solidFill>
              </a:rPr>
              <a:t>提交内容</a:t>
            </a:r>
          </a:p>
        </p:txBody>
      </p:sp>
      <p:cxnSp>
        <p:nvCxnSpPr>
          <p:cNvPr id="59" name="肘形连接符 58"/>
          <p:cNvCxnSpPr>
            <a:stCxn id="6" idx="1"/>
            <a:endCxn id="48" idx="1"/>
          </p:cNvCxnSpPr>
          <p:nvPr/>
        </p:nvCxnSpPr>
        <p:spPr>
          <a:xfrm rot="10800000" flipH="1" flipV="1">
            <a:off x="622322" y="2646818"/>
            <a:ext cx="45349" cy="1768922"/>
          </a:xfrm>
          <a:prstGeom prst="bentConnector3">
            <a:avLst>
              <a:gd name="adj1" fmla="val -50409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3585035" y="3029629"/>
            <a:ext cx="2016000" cy="468000"/>
          </a:xfrm>
          <a:prstGeom prst="rect">
            <a:avLst/>
          </a:prstGeom>
          <a:solidFill>
            <a:srgbClr val="00B050">
              <a:alpha val="38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tx1"/>
                </a:solidFill>
              </a:rPr>
              <a:t>展示时间</a:t>
            </a:r>
          </a:p>
        </p:txBody>
      </p:sp>
      <p:sp>
        <p:nvSpPr>
          <p:cNvPr id="76" name="矩形 75"/>
          <p:cNvSpPr/>
          <p:nvPr/>
        </p:nvSpPr>
        <p:spPr>
          <a:xfrm>
            <a:off x="3591384" y="4181740"/>
            <a:ext cx="2016000" cy="468000"/>
          </a:xfrm>
          <a:prstGeom prst="rect">
            <a:avLst/>
          </a:prstGeom>
          <a:solidFill>
            <a:srgbClr val="00B050">
              <a:alpha val="38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tx1"/>
                </a:solidFill>
              </a:rPr>
              <a:t>展示须知</a:t>
            </a:r>
          </a:p>
        </p:txBody>
      </p:sp>
      <p:sp>
        <p:nvSpPr>
          <p:cNvPr id="81" name="矩形 80"/>
          <p:cNvSpPr/>
          <p:nvPr/>
        </p:nvSpPr>
        <p:spPr>
          <a:xfrm>
            <a:off x="3585035" y="3604859"/>
            <a:ext cx="2016000" cy="468000"/>
          </a:xfrm>
          <a:prstGeom prst="rect">
            <a:avLst/>
          </a:prstGeom>
          <a:solidFill>
            <a:srgbClr val="00B050">
              <a:alpha val="38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tx1"/>
                </a:solidFill>
              </a:rPr>
              <a:t>展示地点</a:t>
            </a:r>
          </a:p>
        </p:txBody>
      </p:sp>
      <p:cxnSp>
        <p:nvCxnSpPr>
          <p:cNvPr id="84" name="直接连接符 83"/>
          <p:cNvCxnSpPr>
            <a:stCxn id="5" idx="2"/>
            <a:endCxn id="7" idx="0"/>
          </p:cNvCxnSpPr>
          <p:nvPr/>
        </p:nvCxnSpPr>
        <p:spPr>
          <a:xfrm flipH="1">
            <a:off x="4593035" y="2147465"/>
            <a:ext cx="8596" cy="2653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矩形 93"/>
          <p:cNvSpPr/>
          <p:nvPr/>
        </p:nvSpPr>
        <p:spPr>
          <a:xfrm>
            <a:off x="6217944" y="4181740"/>
            <a:ext cx="2016000" cy="468000"/>
          </a:xfrm>
          <a:prstGeom prst="rect">
            <a:avLst/>
          </a:prstGeom>
          <a:solidFill>
            <a:srgbClr val="00B050">
              <a:alpha val="38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tx1"/>
                </a:solidFill>
              </a:rPr>
              <a:t>功能测试展示</a:t>
            </a:r>
          </a:p>
        </p:txBody>
      </p:sp>
      <p:sp>
        <p:nvSpPr>
          <p:cNvPr id="95" name="矩形 94"/>
          <p:cNvSpPr/>
          <p:nvPr/>
        </p:nvSpPr>
        <p:spPr>
          <a:xfrm>
            <a:off x="6217944" y="3604859"/>
            <a:ext cx="2016000" cy="468000"/>
          </a:xfrm>
          <a:prstGeom prst="rect">
            <a:avLst/>
          </a:prstGeom>
          <a:solidFill>
            <a:srgbClr val="00B050">
              <a:alpha val="38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tx1"/>
                </a:solidFill>
              </a:rPr>
              <a:t>接口测试展示</a:t>
            </a:r>
          </a:p>
        </p:txBody>
      </p:sp>
      <p:sp>
        <p:nvSpPr>
          <p:cNvPr id="96" name="矩形 95"/>
          <p:cNvSpPr/>
          <p:nvPr/>
        </p:nvSpPr>
        <p:spPr>
          <a:xfrm>
            <a:off x="6217944" y="4795636"/>
            <a:ext cx="2016000" cy="468000"/>
          </a:xfrm>
          <a:prstGeom prst="rect">
            <a:avLst/>
          </a:prstGeom>
          <a:solidFill>
            <a:srgbClr val="00B050">
              <a:alpha val="38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tx1"/>
                </a:solidFill>
              </a:rPr>
              <a:t>经验和教训</a:t>
            </a:r>
          </a:p>
        </p:txBody>
      </p:sp>
      <p:cxnSp>
        <p:nvCxnSpPr>
          <p:cNvPr id="99" name="肘形连接符 98"/>
          <p:cNvCxnSpPr>
            <a:stCxn id="7" idx="1"/>
            <a:endCxn id="75" idx="1"/>
          </p:cNvCxnSpPr>
          <p:nvPr/>
        </p:nvCxnSpPr>
        <p:spPr>
          <a:xfrm rot="10800000" flipV="1">
            <a:off x="3585035" y="2646817"/>
            <a:ext cx="12700" cy="616811"/>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肘形连接符 100"/>
          <p:cNvCxnSpPr>
            <a:stCxn id="7" idx="1"/>
            <a:endCxn id="81" idx="1"/>
          </p:cNvCxnSpPr>
          <p:nvPr/>
        </p:nvCxnSpPr>
        <p:spPr>
          <a:xfrm rot="10800000" flipV="1">
            <a:off x="3585035" y="2646817"/>
            <a:ext cx="12700" cy="1192041"/>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肘形连接符 102"/>
          <p:cNvCxnSpPr>
            <a:stCxn id="7" idx="1"/>
            <a:endCxn id="76" idx="1"/>
          </p:cNvCxnSpPr>
          <p:nvPr/>
        </p:nvCxnSpPr>
        <p:spPr>
          <a:xfrm rot="10800000" flipH="1" flipV="1">
            <a:off x="3585034" y="2646818"/>
            <a:ext cx="6349" cy="1768922"/>
          </a:xfrm>
          <a:prstGeom prst="bentConnector3">
            <a:avLst>
              <a:gd name="adj1" fmla="val -3600567"/>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肘形连接符 106"/>
          <p:cNvCxnSpPr>
            <a:cxnSpLocks/>
            <a:stCxn id="8" idx="1"/>
            <a:endCxn id="29" idx="1"/>
          </p:cNvCxnSpPr>
          <p:nvPr/>
        </p:nvCxnSpPr>
        <p:spPr>
          <a:xfrm rot="10800000" flipV="1">
            <a:off x="6217944" y="2646817"/>
            <a:ext cx="12700" cy="616811"/>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肘形连接符 108"/>
          <p:cNvCxnSpPr>
            <a:stCxn id="8" idx="1"/>
            <a:endCxn id="95" idx="1"/>
          </p:cNvCxnSpPr>
          <p:nvPr/>
        </p:nvCxnSpPr>
        <p:spPr>
          <a:xfrm rot="10800000" flipV="1">
            <a:off x="6217944" y="2646817"/>
            <a:ext cx="12700" cy="1192041"/>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肘形连接符 110"/>
          <p:cNvCxnSpPr>
            <a:stCxn id="8" idx="1"/>
            <a:endCxn id="94" idx="1"/>
          </p:cNvCxnSpPr>
          <p:nvPr/>
        </p:nvCxnSpPr>
        <p:spPr>
          <a:xfrm rot="10800000" flipV="1">
            <a:off x="6217944" y="2646818"/>
            <a:ext cx="12700" cy="1768922"/>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肘形连接符 112"/>
          <p:cNvCxnSpPr>
            <a:cxnSpLocks/>
            <a:stCxn id="8" idx="1"/>
            <a:endCxn id="96" idx="1"/>
          </p:cNvCxnSpPr>
          <p:nvPr/>
        </p:nvCxnSpPr>
        <p:spPr>
          <a:xfrm rot="10800000" flipV="1">
            <a:off x="6217944" y="2646818"/>
            <a:ext cx="12700" cy="2382818"/>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667672" y="4795636"/>
            <a:ext cx="2016000" cy="468000"/>
          </a:xfrm>
          <a:prstGeom prst="rect">
            <a:avLst/>
          </a:prstGeom>
          <a:solidFill>
            <a:srgbClr val="00B050">
              <a:alpha val="38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b="1" dirty="0">
                <a:solidFill>
                  <a:schemeClr val="tx1"/>
                </a:solidFill>
              </a:rPr>
              <a:t>“</a:t>
            </a:r>
            <a:r>
              <a:rPr lang="zh-CN" altLang="en-US" sz="1600" b="1" dirty="0">
                <a:solidFill>
                  <a:schemeClr val="tx1"/>
                </a:solidFill>
              </a:rPr>
              <a:t>个人表现系数</a:t>
            </a:r>
            <a:r>
              <a:rPr lang="en-US" altLang="zh-CN" sz="1600" b="1" dirty="0">
                <a:solidFill>
                  <a:schemeClr val="tx1"/>
                </a:solidFill>
              </a:rPr>
              <a:t>”</a:t>
            </a:r>
            <a:r>
              <a:rPr lang="zh-CN" altLang="en-US" sz="1600" b="1" dirty="0">
                <a:solidFill>
                  <a:schemeClr val="tx1"/>
                </a:solidFill>
              </a:rPr>
              <a:t>提交</a:t>
            </a:r>
          </a:p>
        </p:txBody>
      </p:sp>
      <p:cxnSp>
        <p:nvCxnSpPr>
          <p:cNvPr id="4" name="肘形连接符 3"/>
          <p:cNvCxnSpPr>
            <a:stCxn id="6" idx="1"/>
            <a:endCxn id="41" idx="1"/>
          </p:cNvCxnSpPr>
          <p:nvPr/>
        </p:nvCxnSpPr>
        <p:spPr>
          <a:xfrm rot="10800000" flipH="1" flipV="1">
            <a:off x="622322" y="2646818"/>
            <a:ext cx="45349" cy="2382818"/>
          </a:xfrm>
          <a:prstGeom prst="bentConnector3">
            <a:avLst>
              <a:gd name="adj1" fmla="val -50409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灯片编号占位符 97">
            <a:extLst>
              <a:ext uri="{FF2B5EF4-FFF2-40B4-BE49-F238E27FC236}">
                <a16:creationId xmlns:a16="http://schemas.microsoft.com/office/drawing/2014/main" id="{C7E41CF1-3181-43C0-A468-72CE7829D4CA}"/>
              </a:ext>
            </a:extLst>
          </p:cNvPr>
          <p:cNvSpPr>
            <a:spLocks noGrp="1"/>
          </p:cNvSpPr>
          <p:nvPr>
            <p:ph type="sldNum" sz="quarter" idx="12"/>
          </p:nvPr>
        </p:nvSpPr>
        <p:spPr/>
        <p:txBody>
          <a:bodyPr/>
          <a:lstStyle/>
          <a:p>
            <a:fld id="{285FB588-C848-4CA4-87DC-642BAD24C3D5}" type="slidenum">
              <a:rPr lang="zh-CN" altLang="en-US" smtClean="0"/>
              <a:t>2</a:t>
            </a:fld>
            <a:endParaRPr lang="zh-CN" altLang="en-US"/>
          </a:p>
        </p:txBody>
      </p:sp>
      <p:sp>
        <p:nvSpPr>
          <p:cNvPr id="110" name="矩形 109">
            <a:extLst>
              <a:ext uri="{FF2B5EF4-FFF2-40B4-BE49-F238E27FC236}">
                <a16:creationId xmlns:a16="http://schemas.microsoft.com/office/drawing/2014/main" id="{7E6A8987-C7C6-47B3-B465-DEF065E59631}"/>
              </a:ext>
            </a:extLst>
          </p:cNvPr>
          <p:cNvSpPr/>
          <p:nvPr/>
        </p:nvSpPr>
        <p:spPr>
          <a:xfrm>
            <a:off x="680864" y="5653394"/>
            <a:ext cx="7582352" cy="376776"/>
          </a:xfrm>
          <a:prstGeom prst="rect">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tx1"/>
                </a:solidFill>
              </a:rPr>
              <a:t>未尽事宜，请及时联系</a:t>
            </a:r>
            <a:r>
              <a:rPr lang="en-US" altLang="zh-CN" sz="1600" b="1" dirty="0">
                <a:solidFill>
                  <a:schemeClr val="tx1"/>
                </a:solidFill>
              </a:rPr>
              <a:t>:  </a:t>
            </a:r>
            <a:r>
              <a:rPr lang="en-US" altLang="zh-CN" sz="1600" b="1" dirty="0">
                <a:solidFill>
                  <a:srgbClr val="FF0000"/>
                </a:solidFill>
              </a:rPr>
              <a:t>hysun@sei.ecnu.edu.cn/18018604626</a:t>
            </a:r>
            <a:endParaRPr lang="zh-CN" altLang="en-US" sz="1600" b="1" dirty="0">
              <a:solidFill>
                <a:srgbClr val="FF0000"/>
              </a:solidFill>
            </a:endParaRPr>
          </a:p>
        </p:txBody>
      </p:sp>
      <p:sp>
        <p:nvSpPr>
          <p:cNvPr id="112" name="矩形 111">
            <a:extLst>
              <a:ext uri="{FF2B5EF4-FFF2-40B4-BE49-F238E27FC236}">
                <a16:creationId xmlns:a16="http://schemas.microsoft.com/office/drawing/2014/main" id="{CC639448-F056-4F30-8120-838D4A5D9F57}"/>
              </a:ext>
            </a:extLst>
          </p:cNvPr>
          <p:cNvSpPr/>
          <p:nvPr/>
        </p:nvSpPr>
        <p:spPr>
          <a:xfrm>
            <a:off x="3603001" y="4795636"/>
            <a:ext cx="2016000" cy="468000"/>
          </a:xfrm>
          <a:prstGeom prst="rect">
            <a:avLst/>
          </a:prstGeom>
          <a:solidFill>
            <a:srgbClr val="00B050">
              <a:alpha val="38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tx1"/>
                </a:solidFill>
              </a:rPr>
              <a:t>分数评定</a:t>
            </a:r>
          </a:p>
        </p:txBody>
      </p:sp>
      <p:cxnSp>
        <p:nvCxnSpPr>
          <p:cNvPr id="104" name="连接符: 肘形 103">
            <a:extLst>
              <a:ext uri="{FF2B5EF4-FFF2-40B4-BE49-F238E27FC236}">
                <a16:creationId xmlns:a16="http://schemas.microsoft.com/office/drawing/2014/main" id="{3B812781-C1A6-4852-B1E0-4FC700196509}"/>
              </a:ext>
            </a:extLst>
          </p:cNvPr>
          <p:cNvCxnSpPr>
            <a:stCxn id="7" idx="1"/>
            <a:endCxn id="112" idx="1"/>
          </p:cNvCxnSpPr>
          <p:nvPr/>
        </p:nvCxnSpPr>
        <p:spPr>
          <a:xfrm rot="10800000" flipH="1" flipV="1">
            <a:off x="3585035" y="2646818"/>
            <a:ext cx="17966" cy="2382818"/>
          </a:xfrm>
          <a:prstGeom prst="bentConnector3">
            <a:avLst>
              <a:gd name="adj1" fmla="val -1272403"/>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3486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E2B668-B578-4C73-9BAC-81A501ACFE04}"/>
              </a:ext>
            </a:extLst>
          </p:cNvPr>
          <p:cNvSpPr>
            <a:spLocks noGrp="1"/>
          </p:cNvSpPr>
          <p:nvPr>
            <p:ph type="title"/>
          </p:nvPr>
        </p:nvSpPr>
        <p:spPr/>
        <p:txBody>
          <a:bodyPr/>
          <a:lstStyle/>
          <a:p>
            <a:r>
              <a:rPr lang="zh-CN" altLang="en-US" dirty="0"/>
              <a:t>资产提交</a:t>
            </a:r>
          </a:p>
        </p:txBody>
      </p:sp>
      <p:sp>
        <p:nvSpPr>
          <p:cNvPr id="3" name="内容占位符 2">
            <a:extLst>
              <a:ext uri="{FF2B5EF4-FFF2-40B4-BE49-F238E27FC236}">
                <a16:creationId xmlns:a16="http://schemas.microsoft.com/office/drawing/2014/main" id="{5529BF08-C252-4CC5-B6F5-9EDDA9C65082}"/>
              </a:ext>
            </a:extLst>
          </p:cNvPr>
          <p:cNvSpPr>
            <a:spLocks noGrp="1"/>
          </p:cNvSpPr>
          <p:nvPr>
            <p:ph idx="1"/>
          </p:nvPr>
        </p:nvSpPr>
        <p:spPr>
          <a:xfrm>
            <a:off x="467544" y="1700807"/>
            <a:ext cx="8219256" cy="4392489"/>
          </a:xfrm>
        </p:spPr>
        <p:txBody>
          <a:bodyPr>
            <a:normAutofit fontScale="92500" lnSpcReduction="10000"/>
          </a:bodyPr>
          <a:lstStyle/>
          <a:p>
            <a:pPr>
              <a:lnSpc>
                <a:spcPct val="150000"/>
              </a:lnSpc>
              <a:spcBef>
                <a:spcPts val="0"/>
              </a:spcBef>
            </a:pPr>
            <a:r>
              <a:rPr lang="en-US" altLang="zh-CN" sz="2200" dirty="0">
                <a:solidFill>
                  <a:srgbClr val="0070C0"/>
                </a:solidFill>
              </a:rPr>
              <a:t>[</a:t>
            </a:r>
            <a:r>
              <a:rPr lang="zh-CN" altLang="en-US" sz="2200" dirty="0">
                <a:solidFill>
                  <a:srgbClr val="0070C0"/>
                </a:solidFill>
              </a:rPr>
              <a:t>截止时间</a:t>
            </a:r>
            <a:r>
              <a:rPr lang="en-US" altLang="zh-CN" sz="2200" dirty="0">
                <a:solidFill>
                  <a:srgbClr val="0070C0"/>
                </a:solidFill>
              </a:rPr>
              <a:t>]</a:t>
            </a:r>
            <a:r>
              <a:rPr lang="en-US" altLang="zh-CN" sz="2200" dirty="0">
                <a:solidFill>
                  <a:srgbClr val="FF0000"/>
                </a:solidFill>
              </a:rPr>
              <a:t> 12</a:t>
            </a:r>
            <a:r>
              <a:rPr lang="zh-CN" altLang="en-US" sz="2200" dirty="0">
                <a:solidFill>
                  <a:srgbClr val="FF0000"/>
                </a:solidFill>
              </a:rPr>
              <a:t>月</a:t>
            </a:r>
            <a:r>
              <a:rPr lang="en-US" altLang="zh-CN" sz="2200" dirty="0">
                <a:solidFill>
                  <a:srgbClr val="FF0000"/>
                </a:solidFill>
              </a:rPr>
              <a:t>27</a:t>
            </a:r>
            <a:r>
              <a:rPr lang="zh-CN" altLang="en-US" sz="2200" dirty="0">
                <a:solidFill>
                  <a:srgbClr val="FF0000"/>
                </a:solidFill>
              </a:rPr>
              <a:t>日 </a:t>
            </a:r>
            <a:r>
              <a:rPr lang="en-US" altLang="zh-CN" sz="2200" dirty="0">
                <a:solidFill>
                  <a:srgbClr val="FF0000"/>
                </a:solidFill>
              </a:rPr>
              <a:t>24</a:t>
            </a:r>
            <a:r>
              <a:rPr lang="zh-CN" altLang="en-US" sz="2200" dirty="0">
                <a:solidFill>
                  <a:srgbClr val="FF0000"/>
                </a:solidFill>
              </a:rPr>
              <a:t>：</a:t>
            </a:r>
            <a:r>
              <a:rPr lang="en-US" altLang="zh-CN" sz="2200" dirty="0">
                <a:solidFill>
                  <a:srgbClr val="FF0000"/>
                </a:solidFill>
              </a:rPr>
              <a:t>00 </a:t>
            </a:r>
          </a:p>
          <a:p>
            <a:pPr>
              <a:lnSpc>
                <a:spcPct val="150000"/>
              </a:lnSpc>
              <a:spcBef>
                <a:spcPts val="0"/>
              </a:spcBef>
            </a:pPr>
            <a:r>
              <a:rPr lang="en-US" altLang="zh-CN" sz="2200" dirty="0">
                <a:solidFill>
                  <a:srgbClr val="0070C0"/>
                </a:solidFill>
              </a:rPr>
              <a:t>[</a:t>
            </a:r>
            <a:r>
              <a:rPr lang="zh-CN" altLang="en-US" sz="2200" dirty="0">
                <a:solidFill>
                  <a:srgbClr val="0070C0"/>
                </a:solidFill>
              </a:rPr>
              <a:t>提交地点</a:t>
            </a:r>
            <a:r>
              <a:rPr lang="en-US" altLang="zh-CN" sz="2200" dirty="0">
                <a:solidFill>
                  <a:srgbClr val="0070C0"/>
                </a:solidFill>
              </a:rPr>
              <a:t>]</a:t>
            </a:r>
            <a:r>
              <a:rPr lang="zh-CN" altLang="en-US" sz="2200" dirty="0"/>
              <a:t> 项目经理将版本库入口提交到大夏：学期项目</a:t>
            </a:r>
            <a:r>
              <a:rPr lang="en-US" altLang="zh-CN" sz="2200" dirty="0">
                <a:sym typeface="Wingdings" panose="05000000000000000000" pitchFamily="2" charset="2"/>
              </a:rPr>
              <a:t></a:t>
            </a:r>
            <a:r>
              <a:rPr lang="zh-CN" altLang="en-US" sz="2200" dirty="0">
                <a:sym typeface="Wingdings" panose="05000000000000000000" pitchFamily="2" charset="2"/>
              </a:rPr>
              <a:t>资产提交</a:t>
            </a:r>
            <a:endParaRPr lang="en-US" altLang="zh-CN" sz="2200" dirty="0"/>
          </a:p>
          <a:p>
            <a:pPr>
              <a:lnSpc>
                <a:spcPct val="150000"/>
              </a:lnSpc>
              <a:spcBef>
                <a:spcPts val="0"/>
              </a:spcBef>
            </a:pPr>
            <a:r>
              <a:rPr lang="en-US" altLang="zh-CN" sz="2200" dirty="0">
                <a:solidFill>
                  <a:srgbClr val="0070C0"/>
                </a:solidFill>
              </a:rPr>
              <a:t>[</a:t>
            </a:r>
            <a:r>
              <a:rPr lang="zh-CN" altLang="en-US" sz="2200" dirty="0">
                <a:solidFill>
                  <a:srgbClr val="0070C0"/>
                </a:solidFill>
              </a:rPr>
              <a:t>心院项目提交内容</a:t>
            </a:r>
            <a:r>
              <a:rPr lang="en-US" altLang="zh-CN" sz="2200" dirty="0">
                <a:solidFill>
                  <a:srgbClr val="0070C0"/>
                </a:solidFill>
              </a:rPr>
              <a:t>]</a:t>
            </a:r>
          </a:p>
          <a:p>
            <a:pPr marL="914400" lvl="1" indent="-457200">
              <a:lnSpc>
                <a:spcPct val="150000"/>
              </a:lnSpc>
              <a:spcBef>
                <a:spcPts val="0"/>
              </a:spcBef>
              <a:buFont typeface="+mj-ea"/>
              <a:buAutoNum type="circleNumDbPlain"/>
            </a:pPr>
            <a:r>
              <a:rPr lang="zh-CN" altLang="en-US" sz="1800" dirty="0"/>
              <a:t>展示</a:t>
            </a:r>
            <a:r>
              <a:rPr lang="en-US" altLang="zh-CN" sz="1800" dirty="0"/>
              <a:t>PPT</a:t>
            </a:r>
            <a:r>
              <a:rPr lang="zh-CN" altLang="en-US" sz="1800" dirty="0"/>
              <a:t>，人员分工</a:t>
            </a:r>
            <a:endParaRPr lang="en-US" altLang="zh-CN" sz="1800" dirty="0"/>
          </a:p>
          <a:p>
            <a:pPr marL="914400" lvl="1" indent="-457200">
              <a:lnSpc>
                <a:spcPct val="150000"/>
              </a:lnSpc>
              <a:spcBef>
                <a:spcPts val="0"/>
              </a:spcBef>
              <a:buFont typeface="+mj-ea"/>
              <a:buAutoNum type="circleNumDbPlain"/>
            </a:pPr>
            <a:r>
              <a:rPr lang="zh-CN" altLang="en-US" sz="1800" dirty="0"/>
              <a:t>接口测试计划含测试用例（</a:t>
            </a:r>
            <a:r>
              <a:rPr lang="en-US" altLang="zh-CN" sz="1800" dirty="0"/>
              <a:t>1</a:t>
            </a:r>
            <a:r>
              <a:rPr lang="zh-CN" altLang="en-US" sz="1800" dirty="0"/>
              <a:t>份）、接口测试脚本、接口测试报告</a:t>
            </a:r>
          </a:p>
          <a:p>
            <a:pPr marL="914400" lvl="1" indent="-457200">
              <a:lnSpc>
                <a:spcPct val="150000"/>
              </a:lnSpc>
              <a:spcBef>
                <a:spcPts val="0"/>
              </a:spcBef>
              <a:buFont typeface="+mj-ea"/>
              <a:buAutoNum type="circleNumDbPlain"/>
            </a:pPr>
            <a:r>
              <a:rPr lang="zh-CN" altLang="en-US" sz="1800" dirty="0"/>
              <a:t>系统测试计划含测试用例（</a:t>
            </a:r>
            <a:r>
              <a:rPr lang="en-US" altLang="zh-CN" sz="1800" dirty="0"/>
              <a:t>1</a:t>
            </a:r>
            <a:r>
              <a:rPr lang="zh-CN" altLang="en-US" sz="1800" dirty="0"/>
              <a:t>份）、系统测试脚本、系统测试报告</a:t>
            </a:r>
            <a:endParaRPr lang="en-US" altLang="zh-CN" sz="1800" dirty="0"/>
          </a:p>
          <a:p>
            <a:pPr marL="914400" lvl="1" indent="-457200">
              <a:lnSpc>
                <a:spcPct val="150000"/>
              </a:lnSpc>
              <a:spcBef>
                <a:spcPts val="0"/>
              </a:spcBef>
              <a:buFont typeface="+mj-ea"/>
              <a:buAutoNum type="circleNumDbPlain"/>
            </a:pPr>
            <a:r>
              <a:rPr lang="zh-CN" altLang="en-US" sz="1800" dirty="0"/>
              <a:t>请注意</a:t>
            </a:r>
            <a:r>
              <a:rPr lang="en-US" altLang="zh-CN" sz="1800" dirty="0"/>
              <a:t>: </a:t>
            </a:r>
            <a:r>
              <a:rPr lang="zh-CN" altLang="en-US" sz="1800" dirty="0"/>
              <a:t>缺陷信息应在版本库中</a:t>
            </a:r>
            <a:endParaRPr lang="en-US" altLang="zh-CN" sz="1800" dirty="0"/>
          </a:p>
          <a:p>
            <a:pPr>
              <a:lnSpc>
                <a:spcPct val="150000"/>
              </a:lnSpc>
              <a:spcBef>
                <a:spcPts val="0"/>
              </a:spcBef>
            </a:pPr>
            <a:r>
              <a:rPr lang="en-US" altLang="zh-CN" sz="2200" dirty="0">
                <a:solidFill>
                  <a:srgbClr val="0070C0"/>
                </a:solidFill>
              </a:rPr>
              <a:t>[</a:t>
            </a:r>
            <a:r>
              <a:rPr lang="zh-CN" altLang="en-US" sz="2200" dirty="0">
                <a:solidFill>
                  <a:srgbClr val="0070C0"/>
                </a:solidFill>
              </a:rPr>
              <a:t>测试生成工具课题提内容</a:t>
            </a:r>
            <a:r>
              <a:rPr lang="en-US" altLang="zh-CN" sz="2200" dirty="0">
                <a:solidFill>
                  <a:srgbClr val="0070C0"/>
                </a:solidFill>
              </a:rPr>
              <a:t>]</a:t>
            </a:r>
          </a:p>
          <a:p>
            <a:pPr marL="914400" lvl="1" indent="-457200">
              <a:lnSpc>
                <a:spcPct val="150000"/>
              </a:lnSpc>
              <a:spcBef>
                <a:spcPts val="0"/>
              </a:spcBef>
              <a:buFont typeface="+mj-ea"/>
              <a:buAutoNum type="circleNumDbPlain"/>
            </a:pPr>
            <a:r>
              <a:rPr lang="zh-CN" altLang="en-US" sz="1800" dirty="0"/>
              <a:t>展示</a:t>
            </a:r>
            <a:r>
              <a:rPr lang="en-US" altLang="zh-CN" sz="1800" dirty="0"/>
              <a:t>PPT</a:t>
            </a:r>
            <a:r>
              <a:rPr lang="zh-CN" altLang="en-US" sz="1800" dirty="0"/>
              <a:t>，人员分工</a:t>
            </a:r>
            <a:endParaRPr lang="en-US" altLang="zh-CN" sz="1800" dirty="0"/>
          </a:p>
          <a:p>
            <a:pPr marL="914400" lvl="1" indent="-457200">
              <a:lnSpc>
                <a:spcPct val="150000"/>
              </a:lnSpc>
              <a:spcBef>
                <a:spcPts val="0"/>
              </a:spcBef>
              <a:buFont typeface="+mj-ea"/>
              <a:buAutoNum type="circleNumDbPlain"/>
            </a:pPr>
            <a:r>
              <a:rPr lang="zh-CN" altLang="en-US" sz="1800" dirty="0"/>
              <a:t>功能设计说明（包括揭错能力评估</a:t>
            </a:r>
            <a:r>
              <a:rPr lang="en-US" altLang="zh-CN" sz="1800" dirty="0"/>
              <a:t>/</a:t>
            </a:r>
            <a:r>
              <a:rPr lang="zh-CN" altLang="en-US" sz="1800" dirty="0"/>
              <a:t>分析）、工具源码、测试用例、其它相关资产比如揭错能力评估涉及的基准测试集合等</a:t>
            </a:r>
            <a:endParaRPr lang="en-US" altLang="zh-CN" sz="1800" dirty="0"/>
          </a:p>
        </p:txBody>
      </p:sp>
      <p:sp>
        <p:nvSpPr>
          <p:cNvPr id="4" name="灯片编号占位符 3">
            <a:extLst>
              <a:ext uri="{FF2B5EF4-FFF2-40B4-BE49-F238E27FC236}">
                <a16:creationId xmlns:a16="http://schemas.microsoft.com/office/drawing/2014/main" id="{A9F907BB-60B0-4E2A-91DC-81B1850DCD7D}"/>
              </a:ext>
            </a:extLst>
          </p:cNvPr>
          <p:cNvSpPr>
            <a:spLocks noGrp="1"/>
          </p:cNvSpPr>
          <p:nvPr>
            <p:ph type="sldNum" sz="quarter" idx="12"/>
          </p:nvPr>
        </p:nvSpPr>
        <p:spPr/>
        <p:txBody>
          <a:bodyPr/>
          <a:lstStyle/>
          <a:p>
            <a:fld id="{285FB588-C848-4CA4-87DC-642BAD24C3D5}" type="slidenum">
              <a:rPr lang="zh-CN" altLang="en-US" smtClean="0"/>
              <a:t>3</a:t>
            </a:fld>
            <a:endParaRPr lang="zh-CN" altLang="en-US" dirty="0"/>
          </a:p>
        </p:txBody>
      </p:sp>
    </p:spTree>
    <p:extLst>
      <p:ext uri="{BB962C8B-B14F-4D97-AF65-F5344CB8AC3E}">
        <p14:creationId xmlns:p14="http://schemas.microsoft.com/office/powerpoint/2010/main" val="797694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E2B668-B578-4C73-9BAC-81A501ACFE04}"/>
              </a:ext>
            </a:extLst>
          </p:cNvPr>
          <p:cNvSpPr>
            <a:spLocks noGrp="1"/>
          </p:cNvSpPr>
          <p:nvPr>
            <p:ph type="title"/>
          </p:nvPr>
        </p:nvSpPr>
        <p:spPr/>
        <p:txBody>
          <a:bodyPr/>
          <a:lstStyle/>
          <a:p>
            <a:r>
              <a:rPr lang="zh-CN" altLang="en-US" dirty="0"/>
              <a:t>资产提交</a:t>
            </a:r>
          </a:p>
        </p:txBody>
      </p:sp>
      <p:sp>
        <p:nvSpPr>
          <p:cNvPr id="3" name="内容占位符 2">
            <a:extLst>
              <a:ext uri="{FF2B5EF4-FFF2-40B4-BE49-F238E27FC236}">
                <a16:creationId xmlns:a16="http://schemas.microsoft.com/office/drawing/2014/main" id="{5529BF08-C252-4CC5-B6F5-9EDDA9C65082}"/>
              </a:ext>
            </a:extLst>
          </p:cNvPr>
          <p:cNvSpPr>
            <a:spLocks noGrp="1"/>
          </p:cNvSpPr>
          <p:nvPr>
            <p:ph idx="1"/>
          </p:nvPr>
        </p:nvSpPr>
        <p:spPr>
          <a:xfrm>
            <a:off x="457200" y="1622929"/>
            <a:ext cx="8229600" cy="4752528"/>
          </a:xfrm>
        </p:spPr>
        <p:txBody>
          <a:bodyPr>
            <a:normAutofit/>
          </a:bodyPr>
          <a:lstStyle/>
          <a:p>
            <a:pPr>
              <a:lnSpc>
                <a:spcPct val="150000"/>
              </a:lnSpc>
              <a:spcBef>
                <a:spcPts val="0"/>
              </a:spcBef>
            </a:pPr>
            <a:r>
              <a:rPr lang="en-US" altLang="zh-CN" sz="2200" dirty="0">
                <a:solidFill>
                  <a:srgbClr val="0070C0"/>
                </a:solidFill>
              </a:rPr>
              <a:t>[</a:t>
            </a:r>
            <a:r>
              <a:rPr lang="zh-CN" altLang="en-US" sz="2200" dirty="0">
                <a:solidFill>
                  <a:srgbClr val="0070C0"/>
                </a:solidFill>
              </a:rPr>
              <a:t>个人表现系数</a:t>
            </a:r>
            <a:r>
              <a:rPr lang="en-US" altLang="zh-CN" sz="2200" dirty="0">
                <a:solidFill>
                  <a:srgbClr val="0070C0"/>
                </a:solidFill>
              </a:rPr>
              <a:t>]</a:t>
            </a:r>
          </a:p>
          <a:p>
            <a:pPr lvl="1">
              <a:lnSpc>
                <a:spcPct val="150000"/>
              </a:lnSpc>
              <a:spcBef>
                <a:spcPts val="0"/>
              </a:spcBef>
            </a:pPr>
            <a:r>
              <a:rPr lang="zh-CN" altLang="en-US" sz="1800" dirty="0"/>
              <a:t>项目经理须在</a:t>
            </a:r>
            <a:r>
              <a:rPr lang="en-US" altLang="zh-CN" sz="1800" dirty="0">
                <a:solidFill>
                  <a:srgbClr val="FF0000"/>
                </a:solidFill>
              </a:rPr>
              <a:t>12</a:t>
            </a:r>
            <a:r>
              <a:rPr lang="zh-CN" altLang="en-US" sz="1800" dirty="0">
                <a:solidFill>
                  <a:srgbClr val="FF0000"/>
                </a:solidFill>
              </a:rPr>
              <a:t>月</a:t>
            </a:r>
            <a:r>
              <a:rPr lang="en-US" altLang="zh-CN" sz="1800" dirty="0">
                <a:solidFill>
                  <a:srgbClr val="FF0000"/>
                </a:solidFill>
              </a:rPr>
              <a:t>27</a:t>
            </a:r>
            <a:r>
              <a:rPr lang="zh-CN" altLang="en-US" sz="1800" dirty="0">
                <a:solidFill>
                  <a:srgbClr val="FF0000"/>
                </a:solidFill>
              </a:rPr>
              <a:t>日 </a:t>
            </a:r>
            <a:r>
              <a:rPr lang="en-US" altLang="zh-CN" sz="1800" dirty="0">
                <a:solidFill>
                  <a:srgbClr val="FF0000"/>
                </a:solidFill>
              </a:rPr>
              <a:t>24:00</a:t>
            </a:r>
            <a:r>
              <a:rPr lang="zh-CN" altLang="en-US" sz="1800" dirty="0"/>
              <a:t>之前提交每个成员的个人表现系数</a:t>
            </a:r>
            <a:r>
              <a:rPr lang="en-US" altLang="zh-CN" sz="1800" dirty="0"/>
              <a:t>, </a:t>
            </a:r>
            <a:r>
              <a:rPr lang="zh-CN" altLang="en-US" sz="1800" u="sng" dirty="0">
                <a:hlinkClick r:id="rId3">
                  <a:extLst>
                    <a:ext uri="{A12FA001-AC4F-418D-AE19-62706E023703}">
                      <ahyp:hlinkClr xmlns:ahyp="http://schemas.microsoft.com/office/drawing/2018/hyperlinkcolor" val="tx"/>
                    </a:ext>
                  </a:extLst>
                </a:hlinkClick>
              </a:rPr>
              <a:t>发到</a:t>
            </a:r>
            <a:r>
              <a:rPr lang="en-US" altLang="zh-CN" sz="1800" dirty="0">
                <a:solidFill>
                  <a:schemeClr val="accent1"/>
                </a:solidFill>
                <a:hlinkClick r:id="rId3"/>
              </a:rPr>
              <a:t>hysun@sei.ecnu.edu.cn</a:t>
            </a:r>
            <a:endParaRPr lang="zh-CN" altLang="en-US" sz="1800" dirty="0">
              <a:solidFill>
                <a:srgbClr val="FF0000"/>
              </a:solidFill>
            </a:endParaRPr>
          </a:p>
          <a:p>
            <a:pPr marL="914400" lvl="1" indent="-457200">
              <a:lnSpc>
                <a:spcPct val="150000"/>
              </a:lnSpc>
              <a:spcBef>
                <a:spcPts val="0"/>
              </a:spcBef>
              <a:buFont typeface="+mj-lt"/>
              <a:buAutoNum type="circleNumDbPlain"/>
            </a:pPr>
            <a:r>
              <a:rPr lang="zh-CN" altLang="en-US" sz="1800" dirty="0"/>
              <a:t>不提交项目经理自身的个人系数，经理的个人系数由教师评定</a:t>
            </a:r>
            <a:endParaRPr lang="en-US" altLang="zh-CN" sz="1800" dirty="0"/>
          </a:p>
          <a:p>
            <a:pPr marL="914400" lvl="1" indent="-457200">
              <a:lnSpc>
                <a:spcPct val="150000"/>
              </a:lnSpc>
              <a:spcBef>
                <a:spcPts val="0"/>
              </a:spcBef>
              <a:buFont typeface="+mj-lt"/>
              <a:buAutoNum type="circleNumDbPlain"/>
            </a:pPr>
            <a:r>
              <a:rPr lang="zh-CN" altLang="en-US" sz="1800" dirty="0"/>
              <a:t>个人表现系数∈</a:t>
            </a:r>
            <a:r>
              <a:rPr lang="en-US" altLang="zh-CN" sz="1800" dirty="0"/>
              <a:t>[0,1]</a:t>
            </a:r>
            <a:r>
              <a:rPr lang="zh-CN" altLang="en-US" sz="1800" dirty="0"/>
              <a:t>，精确到小数点后</a:t>
            </a:r>
            <a:r>
              <a:rPr lang="en-US" altLang="zh-CN" sz="1800" dirty="0"/>
              <a:t>1</a:t>
            </a:r>
          </a:p>
          <a:p>
            <a:pPr marL="0" indent="0" algn="r">
              <a:lnSpc>
                <a:spcPct val="150000"/>
              </a:lnSpc>
              <a:spcBef>
                <a:spcPts val="0"/>
              </a:spcBef>
              <a:buNone/>
            </a:pPr>
            <a:endParaRPr lang="en-US" altLang="zh-CN" sz="2000" dirty="0"/>
          </a:p>
          <a:p>
            <a:pPr>
              <a:lnSpc>
                <a:spcPct val="150000"/>
              </a:lnSpc>
              <a:spcBef>
                <a:spcPts val="0"/>
              </a:spcBef>
            </a:pPr>
            <a:endParaRPr lang="en-US" altLang="zh-CN" sz="2000" dirty="0"/>
          </a:p>
          <a:p>
            <a:pPr lvl="1">
              <a:lnSpc>
                <a:spcPct val="150000"/>
              </a:lnSpc>
              <a:spcBef>
                <a:spcPts val="0"/>
              </a:spcBef>
            </a:pPr>
            <a:endParaRPr lang="en-US" altLang="zh-CN" sz="1800" dirty="0"/>
          </a:p>
        </p:txBody>
      </p:sp>
      <p:sp>
        <p:nvSpPr>
          <p:cNvPr id="4" name="灯片编号占位符 3">
            <a:extLst>
              <a:ext uri="{FF2B5EF4-FFF2-40B4-BE49-F238E27FC236}">
                <a16:creationId xmlns:a16="http://schemas.microsoft.com/office/drawing/2014/main" id="{A9F907BB-60B0-4E2A-91DC-81B1850DCD7D}"/>
              </a:ext>
            </a:extLst>
          </p:cNvPr>
          <p:cNvSpPr>
            <a:spLocks noGrp="1"/>
          </p:cNvSpPr>
          <p:nvPr>
            <p:ph type="sldNum" sz="quarter" idx="12"/>
          </p:nvPr>
        </p:nvSpPr>
        <p:spPr/>
        <p:txBody>
          <a:bodyPr/>
          <a:lstStyle/>
          <a:p>
            <a:fld id="{285FB588-C848-4CA4-87DC-642BAD24C3D5}" type="slidenum">
              <a:rPr lang="zh-CN" altLang="en-US" smtClean="0"/>
              <a:t>4</a:t>
            </a:fld>
            <a:endParaRPr lang="zh-CN" altLang="en-US"/>
          </a:p>
        </p:txBody>
      </p:sp>
    </p:spTree>
    <p:extLst>
      <p:ext uri="{BB962C8B-B14F-4D97-AF65-F5344CB8AC3E}">
        <p14:creationId xmlns:p14="http://schemas.microsoft.com/office/powerpoint/2010/main" val="2909892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E2B668-B578-4C73-9BAC-81A501ACFE04}"/>
              </a:ext>
            </a:extLst>
          </p:cNvPr>
          <p:cNvSpPr>
            <a:spLocks noGrp="1"/>
          </p:cNvSpPr>
          <p:nvPr>
            <p:ph type="title"/>
          </p:nvPr>
        </p:nvSpPr>
        <p:spPr/>
        <p:txBody>
          <a:bodyPr/>
          <a:lstStyle/>
          <a:p>
            <a:r>
              <a:rPr lang="zh-CN" altLang="en-US" dirty="0"/>
              <a:t>展示安排</a:t>
            </a:r>
          </a:p>
        </p:txBody>
      </p:sp>
      <p:sp>
        <p:nvSpPr>
          <p:cNvPr id="3" name="内容占位符 2">
            <a:extLst>
              <a:ext uri="{FF2B5EF4-FFF2-40B4-BE49-F238E27FC236}">
                <a16:creationId xmlns:a16="http://schemas.microsoft.com/office/drawing/2014/main" id="{5529BF08-C252-4CC5-B6F5-9EDDA9C65082}"/>
              </a:ext>
            </a:extLst>
          </p:cNvPr>
          <p:cNvSpPr>
            <a:spLocks noGrp="1"/>
          </p:cNvSpPr>
          <p:nvPr>
            <p:ph idx="1"/>
          </p:nvPr>
        </p:nvSpPr>
        <p:spPr>
          <a:xfrm>
            <a:off x="457200" y="1662261"/>
            <a:ext cx="8219256" cy="4525963"/>
          </a:xfrm>
        </p:spPr>
        <p:txBody>
          <a:bodyPr>
            <a:normAutofit fontScale="92500" lnSpcReduction="10000"/>
          </a:bodyPr>
          <a:lstStyle/>
          <a:p>
            <a:pPr>
              <a:lnSpc>
                <a:spcPct val="150000"/>
              </a:lnSpc>
              <a:spcBef>
                <a:spcPts val="0"/>
              </a:spcBef>
            </a:pPr>
            <a:r>
              <a:rPr lang="zh-CN" altLang="en-US" dirty="0">
                <a:solidFill>
                  <a:srgbClr val="0070C0"/>
                </a:solidFill>
              </a:rPr>
              <a:t>展示时间</a:t>
            </a:r>
            <a:endParaRPr lang="en-US" altLang="zh-CN" dirty="0">
              <a:solidFill>
                <a:srgbClr val="0070C0"/>
              </a:solidFill>
            </a:endParaRPr>
          </a:p>
          <a:p>
            <a:pPr lvl="1">
              <a:lnSpc>
                <a:spcPct val="150000"/>
              </a:lnSpc>
              <a:spcBef>
                <a:spcPts val="0"/>
              </a:spcBef>
            </a:pPr>
            <a:r>
              <a:rPr lang="en-US" altLang="zh-CN" dirty="0"/>
              <a:t>12</a:t>
            </a:r>
            <a:r>
              <a:rPr lang="zh-CN" altLang="en-US" dirty="0"/>
              <a:t>月</a:t>
            </a:r>
            <a:r>
              <a:rPr lang="en-US" altLang="zh-CN" dirty="0"/>
              <a:t>28</a:t>
            </a:r>
            <a:r>
              <a:rPr lang="zh-CN" altLang="en-US" dirty="0"/>
              <a:t>日（周二）</a:t>
            </a:r>
            <a:r>
              <a:rPr lang="en-US" altLang="zh-CN" dirty="0"/>
              <a:t>9:50 -11:20, 13:00-15:30</a:t>
            </a:r>
          </a:p>
          <a:p>
            <a:pPr lvl="1">
              <a:lnSpc>
                <a:spcPct val="150000"/>
              </a:lnSpc>
              <a:spcBef>
                <a:spcPts val="0"/>
              </a:spcBef>
            </a:pPr>
            <a:r>
              <a:rPr lang="zh-CN" altLang="en-US" dirty="0"/>
              <a:t>各组可派一名组员提前到场调试设备以免临场出错耗时</a:t>
            </a:r>
            <a:endParaRPr lang="en-US" altLang="zh-CN" dirty="0"/>
          </a:p>
          <a:p>
            <a:pPr>
              <a:lnSpc>
                <a:spcPct val="150000"/>
              </a:lnSpc>
              <a:spcBef>
                <a:spcPts val="0"/>
              </a:spcBef>
            </a:pPr>
            <a:r>
              <a:rPr lang="zh-CN" altLang="en-US" dirty="0">
                <a:solidFill>
                  <a:srgbClr val="0070C0"/>
                </a:solidFill>
              </a:rPr>
              <a:t>展示地点</a:t>
            </a:r>
            <a:endParaRPr lang="en-US" altLang="zh-CN" dirty="0">
              <a:solidFill>
                <a:srgbClr val="0070C0"/>
              </a:solidFill>
            </a:endParaRPr>
          </a:p>
          <a:p>
            <a:pPr lvl="1">
              <a:lnSpc>
                <a:spcPct val="150000"/>
              </a:lnSpc>
              <a:spcBef>
                <a:spcPts val="0"/>
              </a:spcBef>
            </a:pPr>
            <a:r>
              <a:rPr lang="zh-CN" altLang="en-US" dirty="0"/>
              <a:t>理科大楼</a:t>
            </a:r>
            <a:r>
              <a:rPr lang="en-US" altLang="zh-CN" dirty="0"/>
              <a:t>B226</a:t>
            </a:r>
          </a:p>
          <a:p>
            <a:pPr>
              <a:lnSpc>
                <a:spcPct val="150000"/>
              </a:lnSpc>
              <a:spcBef>
                <a:spcPts val="0"/>
              </a:spcBef>
            </a:pPr>
            <a:r>
              <a:rPr lang="zh-CN" altLang="en-US" dirty="0">
                <a:solidFill>
                  <a:srgbClr val="0070C0"/>
                </a:solidFill>
              </a:rPr>
              <a:t>展示顺序</a:t>
            </a:r>
            <a:endParaRPr lang="en-US" altLang="zh-CN" dirty="0">
              <a:solidFill>
                <a:srgbClr val="0070C0"/>
              </a:solidFill>
            </a:endParaRPr>
          </a:p>
          <a:p>
            <a:pPr lvl="1">
              <a:lnSpc>
                <a:spcPct val="150000"/>
              </a:lnSpc>
              <a:spcBef>
                <a:spcPts val="0"/>
              </a:spcBef>
            </a:pPr>
            <a:r>
              <a:rPr lang="zh-CN" altLang="en-US" dirty="0"/>
              <a:t>抽签确定</a:t>
            </a:r>
            <a:endParaRPr lang="en-US" altLang="zh-CN" dirty="0"/>
          </a:p>
          <a:p>
            <a:pPr>
              <a:lnSpc>
                <a:spcPct val="150000"/>
              </a:lnSpc>
              <a:spcBef>
                <a:spcPts val="0"/>
              </a:spcBef>
            </a:pPr>
            <a:r>
              <a:rPr lang="zh-CN" altLang="en-US" sz="2500" dirty="0">
                <a:solidFill>
                  <a:srgbClr val="0070C0"/>
                </a:solidFill>
              </a:rPr>
              <a:t>展示须知</a:t>
            </a:r>
          </a:p>
          <a:p>
            <a:pPr lvl="1">
              <a:lnSpc>
                <a:spcPct val="150000"/>
              </a:lnSpc>
              <a:spcBef>
                <a:spcPts val="0"/>
              </a:spcBef>
            </a:pPr>
            <a:r>
              <a:rPr lang="zh-CN" altLang="en-US" dirty="0">
                <a:solidFill>
                  <a:srgbClr val="FF0000"/>
                </a:solidFill>
              </a:rPr>
              <a:t>每个小组严格控制展示时间为</a:t>
            </a:r>
            <a:r>
              <a:rPr lang="en-US" altLang="zh-CN" dirty="0">
                <a:solidFill>
                  <a:srgbClr val="FF0000"/>
                </a:solidFill>
              </a:rPr>
              <a:t>10</a:t>
            </a:r>
            <a:r>
              <a:rPr lang="zh-CN" altLang="en-US" dirty="0">
                <a:solidFill>
                  <a:srgbClr val="FF0000"/>
                </a:solidFill>
              </a:rPr>
              <a:t>分钟，超过</a:t>
            </a:r>
            <a:r>
              <a:rPr lang="en-US" altLang="zh-CN" dirty="0">
                <a:solidFill>
                  <a:srgbClr val="FF0000"/>
                </a:solidFill>
              </a:rPr>
              <a:t>10</a:t>
            </a:r>
            <a:r>
              <a:rPr lang="zh-CN" altLang="en-US" dirty="0">
                <a:solidFill>
                  <a:srgbClr val="FF0000"/>
                </a:solidFill>
              </a:rPr>
              <a:t>分钟将被要求结束展示，因此产生的影响小组自负</a:t>
            </a:r>
          </a:p>
          <a:p>
            <a:pPr>
              <a:lnSpc>
                <a:spcPct val="150000"/>
              </a:lnSpc>
              <a:spcBef>
                <a:spcPts val="0"/>
              </a:spcBef>
            </a:pPr>
            <a:endParaRPr lang="en-US" altLang="zh-CN" dirty="0">
              <a:solidFill>
                <a:srgbClr val="FF0000"/>
              </a:solidFill>
            </a:endParaRPr>
          </a:p>
          <a:p>
            <a:pPr>
              <a:lnSpc>
                <a:spcPct val="150000"/>
              </a:lnSpc>
              <a:spcBef>
                <a:spcPts val="0"/>
              </a:spcBef>
            </a:pPr>
            <a:endParaRPr lang="en-US" altLang="zh-CN" dirty="0"/>
          </a:p>
          <a:p>
            <a:pPr lvl="1">
              <a:lnSpc>
                <a:spcPct val="150000"/>
              </a:lnSpc>
              <a:spcBef>
                <a:spcPts val="0"/>
              </a:spcBef>
            </a:pPr>
            <a:endParaRPr lang="en-US" altLang="zh-CN" dirty="0"/>
          </a:p>
        </p:txBody>
      </p:sp>
      <p:sp>
        <p:nvSpPr>
          <p:cNvPr id="6" name="灯片编号占位符 5">
            <a:extLst>
              <a:ext uri="{FF2B5EF4-FFF2-40B4-BE49-F238E27FC236}">
                <a16:creationId xmlns:a16="http://schemas.microsoft.com/office/drawing/2014/main" id="{A278A233-9E8E-4935-9633-D152183EA544}"/>
              </a:ext>
            </a:extLst>
          </p:cNvPr>
          <p:cNvSpPr>
            <a:spLocks noGrp="1"/>
          </p:cNvSpPr>
          <p:nvPr>
            <p:ph type="sldNum" sz="quarter" idx="12"/>
          </p:nvPr>
        </p:nvSpPr>
        <p:spPr/>
        <p:txBody>
          <a:bodyPr/>
          <a:lstStyle/>
          <a:p>
            <a:fld id="{285FB588-C848-4CA4-87DC-642BAD24C3D5}" type="slidenum">
              <a:rPr lang="zh-CN" altLang="en-US" smtClean="0"/>
              <a:t>5</a:t>
            </a:fld>
            <a:endParaRPr lang="zh-CN" altLang="en-US" dirty="0"/>
          </a:p>
        </p:txBody>
      </p:sp>
    </p:spTree>
    <p:extLst>
      <p:ext uri="{BB962C8B-B14F-4D97-AF65-F5344CB8AC3E}">
        <p14:creationId xmlns:p14="http://schemas.microsoft.com/office/powerpoint/2010/main" val="4269259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3FC1E9-3CD1-4CDE-B6F8-7D82119BA560}"/>
              </a:ext>
            </a:extLst>
          </p:cNvPr>
          <p:cNvSpPr>
            <a:spLocks noGrp="1"/>
          </p:cNvSpPr>
          <p:nvPr>
            <p:ph type="title"/>
          </p:nvPr>
        </p:nvSpPr>
        <p:spPr/>
        <p:txBody>
          <a:bodyPr/>
          <a:lstStyle/>
          <a:p>
            <a:r>
              <a:rPr lang="zh-CN" altLang="en-US" dirty="0"/>
              <a:t>分数计算说明</a:t>
            </a:r>
          </a:p>
        </p:txBody>
      </p:sp>
      <p:sp>
        <p:nvSpPr>
          <p:cNvPr id="3" name="内容占位符 2">
            <a:extLst>
              <a:ext uri="{FF2B5EF4-FFF2-40B4-BE49-F238E27FC236}">
                <a16:creationId xmlns:a16="http://schemas.microsoft.com/office/drawing/2014/main" id="{D5BF1D26-38FD-4AB8-94D7-18BD89A62691}"/>
              </a:ext>
            </a:extLst>
          </p:cNvPr>
          <p:cNvSpPr>
            <a:spLocks noGrp="1"/>
          </p:cNvSpPr>
          <p:nvPr>
            <p:ph idx="1"/>
          </p:nvPr>
        </p:nvSpPr>
        <p:spPr/>
        <p:txBody>
          <a:bodyPr>
            <a:normAutofit/>
          </a:bodyPr>
          <a:lstStyle/>
          <a:p>
            <a:pPr>
              <a:lnSpc>
                <a:spcPct val="150000"/>
              </a:lnSpc>
              <a:spcBef>
                <a:spcPts val="0"/>
              </a:spcBef>
            </a:pPr>
            <a:r>
              <a:rPr lang="zh-CN" altLang="en-US" dirty="0"/>
              <a:t>分数计算公式</a:t>
            </a:r>
            <a:endParaRPr lang="en-US" altLang="zh-CN" dirty="0"/>
          </a:p>
          <a:p>
            <a:pPr lvl="1">
              <a:lnSpc>
                <a:spcPct val="150000"/>
              </a:lnSpc>
              <a:spcBef>
                <a:spcPts val="0"/>
              </a:spcBef>
            </a:pPr>
            <a:r>
              <a:rPr lang="zh-CN" altLang="en-US" dirty="0"/>
              <a:t>个人最终成绩</a:t>
            </a:r>
            <a:r>
              <a:rPr lang="en-US" altLang="zh-CN" dirty="0"/>
              <a:t>=</a:t>
            </a:r>
            <a:r>
              <a:rPr lang="zh-CN" altLang="en-US" dirty="0"/>
              <a:t>小组得分*个人表现系数 </a:t>
            </a:r>
            <a:r>
              <a:rPr lang="en-US" altLang="zh-CN" dirty="0"/>
              <a:t>+ </a:t>
            </a:r>
            <a:r>
              <a:rPr lang="zh-CN" altLang="en-US" dirty="0"/>
              <a:t>个人得分</a:t>
            </a:r>
          </a:p>
          <a:p>
            <a:pPr marL="914400" lvl="1" indent="-457200">
              <a:lnSpc>
                <a:spcPct val="150000"/>
              </a:lnSpc>
              <a:spcBef>
                <a:spcPts val="0"/>
              </a:spcBef>
              <a:buFont typeface="+mj-lt"/>
              <a:buAutoNum type="alphaLcParenR"/>
            </a:pPr>
            <a:r>
              <a:rPr lang="zh-CN" altLang="en-US" dirty="0"/>
              <a:t>小组得分：</a:t>
            </a:r>
            <a:r>
              <a:rPr lang="en-US" altLang="zh-CN" dirty="0">
                <a:solidFill>
                  <a:srgbClr val="FF0000"/>
                </a:solidFill>
              </a:rPr>
              <a:t>60</a:t>
            </a:r>
            <a:r>
              <a:rPr lang="zh-CN" altLang="en-US" dirty="0">
                <a:solidFill>
                  <a:srgbClr val="FF0000"/>
                </a:solidFill>
              </a:rPr>
              <a:t>分</a:t>
            </a:r>
            <a:r>
              <a:rPr lang="zh-CN" altLang="en-US" dirty="0"/>
              <a:t>，小组得分由展示期间小组评定分数的平均值确定，除了教师评分外，项目展示期间</a:t>
            </a:r>
            <a:r>
              <a:rPr lang="zh-CN" altLang="en-US" b="1" dirty="0">
                <a:solidFill>
                  <a:srgbClr val="0070C0"/>
                </a:solidFill>
              </a:rPr>
              <a:t>同一课题下每个小组都需给其它小组打分</a:t>
            </a:r>
            <a:r>
              <a:rPr lang="zh-CN" altLang="en-US" dirty="0"/>
              <a:t>，打分表格展示时下发</a:t>
            </a:r>
          </a:p>
          <a:p>
            <a:pPr marL="914400" lvl="1" indent="-457200">
              <a:lnSpc>
                <a:spcPct val="150000"/>
              </a:lnSpc>
              <a:spcBef>
                <a:spcPts val="0"/>
              </a:spcBef>
              <a:buFont typeface="+mj-lt"/>
              <a:buAutoNum type="alphaLcParenR"/>
            </a:pPr>
            <a:r>
              <a:rPr lang="zh-CN" altLang="en-US" dirty="0"/>
              <a:t>个人得分：</a:t>
            </a:r>
            <a:r>
              <a:rPr lang="en-US" altLang="zh-CN" dirty="0">
                <a:solidFill>
                  <a:srgbClr val="FF0000"/>
                </a:solidFill>
              </a:rPr>
              <a:t>40</a:t>
            </a:r>
            <a:r>
              <a:rPr lang="zh-CN" altLang="en-US" dirty="0">
                <a:solidFill>
                  <a:srgbClr val="FF0000"/>
                </a:solidFill>
              </a:rPr>
              <a:t>分</a:t>
            </a:r>
            <a:r>
              <a:rPr lang="zh-CN" altLang="en-US" dirty="0"/>
              <a:t>，教师根据每位成员完成所承担任务的质量评定</a:t>
            </a:r>
          </a:p>
          <a:p>
            <a:pPr marL="914400" lvl="1" indent="-457200">
              <a:lnSpc>
                <a:spcPct val="150000"/>
              </a:lnSpc>
              <a:spcBef>
                <a:spcPts val="0"/>
              </a:spcBef>
              <a:buFont typeface="+mj-lt"/>
              <a:buAutoNum type="alphaLcParenR"/>
            </a:pPr>
            <a:r>
              <a:rPr lang="zh-CN" altLang="en-US" dirty="0"/>
              <a:t>个人表现系数：</a:t>
            </a:r>
            <a:r>
              <a:rPr lang="en-US" altLang="zh-CN" dirty="0"/>
              <a:t>[0,1]</a:t>
            </a:r>
            <a:r>
              <a:rPr lang="zh-CN" altLang="en-US" dirty="0"/>
              <a:t>，由项目经理在提交项目时，根据小组成员的实际表现和对项目的共享程度如实评定每位成员的个人表现系数，项目经理的系数由教师根据项目整体质量评定</a:t>
            </a:r>
          </a:p>
          <a:p>
            <a:pPr lvl="1">
              <a:lnSpc>
                <a:spcPct val="150000"/>
              </a:lnSpc>
              <a:spcBef>
                <a:spcPts val="0"/>
              </a:spcBef>
            </a:pPr>
            <a:endParaRPr lang="en-US" altLang="zh-CN" dirty="0"/>
          </a:p>
          <a:p>
            <a:pPr>
              <a:lnSpc>
                <a:spcPct val="150000"/>
              </a:lnSpc>
              <a:spcBef>
                <a:spcPts val="0"/>
              </a:spcBef>
            </a:pPr>
            <a:endParaRPr lang="zh-CN" altLang="en-US" dirty="0"/>
          </a:p>
        </p:txBody>
      </p:sp>
      <p:sp>
        <p:nvSpPr>
          <p:cNvPr id="4" name="灯片编号占位符 3">
            <a:extLst>
              <a:ext uri="{FF2B5EF4-FFF2-40B4-BE49-F238E27FC236}">
                <a16:creationId xmlns:a16="http://schemas.microsoft.com/office/drawing/2014/main" id="{9C6E72E8-3B57-4F1E-A67C-D6B13A3650A5}"/>
              </a:ext>
            </a:extLst>
          </p:cNvPr>
          <p:cNvSpPr>
            <a:spLocks noGrp="1"/>
          </p:cNvSpPr>
          <p:nvPr>
            <p:ph type="sldNum" sz="quarter" idx="12"/>
          </p:nvPr>
        </p:nvSpPr>
        <p:spPr/>
        <p:txBody>
          <a:bodyPr/>
          <a:lstStyle/>
          <a:p>
            <a:fld id="{285FB588-C848-4CA4-87DC-642BAD24C3D5}" type="slidenum">
              <a:rPr lang="zh-CN" altLang="en-US" smtClean="0"/>
              <a:t>6</a:t>
            </a:fld>
            <a:endParaRPr lang="zh-CN" altLang="en-US"/>
          </a:p>
        </p:txBody>
      </p:sp>
    </p:spTree>
    <p:extLst>
      <p:ext uri="{BB962C8B-B14F-4D97-AF65-F5344CB8AC3E}">
        <p14:creationId xmlns:p14="http://schemas.microsoft.com/office/powerpoint/2010/main" val="961119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5B7432-FF90-4DD9-9094-6EDEE6360DE7}"/>
              </a:ext>
            </a:extLst>
          </p:cNvPr>
          <p:cNvSpPr>
            <a:spLocks noGrp="1"/>
          </p:cNvSpPr>
          <p:nvPr>
            <p:ph type="title"/>
          </p:nvPr>
        </p:nvSpPr>
        <p:spPr/>
        <p:txBody>
          <a:bodyPr/>
          <a:lstStyle/>
          <a:p>
            <a:r>
              <a:rPr lang="zh-CN" altLang="en-US" dirty="0"/>
              <a:t>展示内容</a:t>
            </a:r>
          </a:p>
        </p:txBody>
      </p:sp>
      <p:sp>
        <p:nvSpPr>
          <p:cNvPr id="3" name="内容占位符 2">
            <a:extLst>
              <a:ext uri="{FF2B5EF4-FFF2-40B4-BE49-F238E27FC236}">
                <a16:creationId xmlns:a16="http://schemas.microsoft.com/office/drawing/2014/main" id="{B4997288-1512-4F2E-A1B0-0E42A58B12E9}"/>
              </a:ext>
            </a:extLst>
          </p:cNvPr>
          <p:cNvSpPr>
            <a:spLocks noGrp="1"/>
          </p:cNvSpPr>
          <p:nvPr>
            <p:ph idx="1"/>
          </p:nvPr>
        </p:nvSpPr>
        <p:spPr>
          <a:xfrm>
            <a:off x="444990" y="1772816"/>
            <a:ext cx="8229600" cy="4525963"/>
          </a:xfrm>
        </p:spPr>
        <p:txBody>
          <a:bodyPr>
            <a:normAutofit fontScale="92500"/>
          </a:bodyPr>
          <a:lstStyle/>
          <a:p>
            <a:pPr>
              <a:lnSpc>
                <a:spcPct val="130000"/>
              </a:lnSpc>
              <a:spcBef>
                <a:spcPts val="0"/>
              </a:spcBef>
            </a:pPr>
            <a:r>
              <a:rPr lang="zh-CN" altLang="en-US" dirty="0"/>
              <a:t>心院项目展示建议内容</a:t>
            </a:r>
            <a:endParaRPr lang="en-US" altLang="zh-CN" dirty="0"/>
          </a:p>
          <a:p>
            <a:pPr lvl="1">
              <a:lnSpc>
                <a:spcPct val="130000"/>
              </a:lnSpc>
              <a:spcBef>
                <a:spcPts val="0"/>
              </a:spcBef>
            </a:pPr>
            <a:r>
              <a:rPr lang="zh-CN" altLang="en-US" dirty="0"/>
              <a:t>项目组成员、分工角色、完成任务列表</a:t>
            </a:r>
            <a:endParaRPr lang="en-US" altLang="zh-CN" dirty="0"/>
          </a:p>
          <a:p>
            <a:pPr lvl="1">
              <a:lnSpc>
                <a:spcPct val="130000"/>
              </a:lnSpc>
              <a:spcBef>
                <a:spcPts val="0"/>
              </a:spcBef>
            </a:pPr>
            <a:r>
              <a:rPr lang="zh-CN" altLang="en-US" dirty="0"/>
              <a:t>总体测试策略</a:t>
            </a:r>
            <a:endParaRPr lang="en-US" altLang="zh-CN" dirty="0"/>
          </a:p>
          <a:p>
            <a:pPr lvl="1">
              <a:lnSpc>
                <a:spcPct val="130000"/>
              </a:lnSpc>
              <a:spcBef>
                <a:spcPts val="0"/>
              </a:spcBef>
            </a:pPr>
            <a:r>
              <a:rPr lang="zh-CN" altLang="en-US" dirty="0"/>
              <a:t>接口测试目标、接口测试设计思想、遇到的关键问题及解决方案、自动化测试设计方案、测试用例</a:t>
            </a:r>
            <a:r>
              <a:rPr lang="en-US" altLang="zh-CN" dirty="0"/>
              <a:t>/</a:t>
            </a:r>
            <a:r>
              <a:rPr lang="zh-CN" altLang="en-US" dirty="0"/>
              <a:t>测试脚本</a:t>
            </a:r>
            <a:r>
              <a:rPr lang="en-US" altLang="zh-CN" dirty="0"/>
              <a:t>/</a:t>
            </a:r>
            <a:r>
              <a:rPr lang="zh-CN" altLang="en-US" dirty="0"/>
              <a:t>展示、测试成果、测试总结</a:t>
            </a:r>
            <a:endParaRPr lang="en-US" altLang="zh-CN" dirty="0"/>
          </a:p>
          <a:p>
            <a:pPr lvl="1">
              <a:lnSpc>
                <a:spcPct val="130000"/>
              </a:lnSpc>
              <a:spcBef>
                <a:spcPts val="0"/>
              </a:spcBef>
            </a:pPr>
            <a:r>
              <a:rPr lang="zh-CN" altLang="en-US" dirty="0"/>
              <a:t>系统测试目标、系统测试设计思想、遇到的关键问题及解决方案、自动化测试设计方案、测试用例</a:t>
            </a:r>
            <a:r>
              <a:rPr lang="en-US" altLang="zh-CN" dirty="0"/>
              <a:t>/</a:t>
            </a:r>
            <a:r>
              <a:rPr lang="zh-CN" altLang="en-US" dirty="0"/>
              <a:t>测试脚本</a:t>
            </a:r>
            <a:r>
              <a:rPr lang="en-US" altLang="zh-CN" dirty="0"/>
              <a:t>/</a:t>
            </a:r>
            <a:r>
              <a:rPr lang="zh-CN" altLang="en-US" dirty="0"/>
              <a:t>展示、测试成果、测试总结</a:t>
            </a:r>
            <a:endParaRPr lang="en-US" altLang="zh-CN" dirty="0"/>
          </a:p>
          <a:p>
            <a:pPr lvl="1">
              <a:lnSpc>
                <a:spcPct val="130000"/>
              </a:lnSpc>
              <a:spcBef>
                <a:spcPts val="0"/>
              </a:spcBef>
            </a:pPr>
            <a:r>
              <a:rPr lang="zh-CN" altLang="en-US" dirty="0"/>
              <a:t>项目总结</a:t>
            </a:r>
            <a:r>
              <a:rPr lang="en-US" altLang="zh-CN" dirty="0"/>
              <a:t>/</a:t>
            </a:r>
            <a:r>
              <a:rPr lang="zh-CN" altLang="en-US" dirty="0"/>
              <a:t>问题</a:t>
            </a:r>
            <a:r>
              <a:rPr lang="en-US" altLang="zh-CN" dirty="0"/>
              <a:t>/</a:t>
            </a:r>
            <a:r>
              <a:rPr lang="zh-CN" altLang="en-US" dirty="0"/>
              <a:t>建议</a:t>
            </a:r>
            <a:endParaRPr lang="en-US" altLang="zh-CN" dirty="0"/>
          </a:p>
          <a:p>
            <a:pPr lvl="1">
              <a:lnSpc>
                <a:spcPct val="130000"/>
              </a:lnSpc>
              <a:spcBef>
                <a:spcPts val="0"/>
              </a:spcBef>
            </a:pPr>
            <a:r>
              <a:rPr lang="zh-CN" altLang="en-US" dirty="0"/>
              <a:t>说明项目在“如何能够更多更快地揭示缺陷”采用了哪些方法</a:t>
            </a:r>
            <a:endParaRPr lang="en-US" altLang="zh-CN" dirty="0"/>
          </a:p>
          <a:p>
            <a:pPr lvl="1">
              <a:lnSpc>
                <a:spcPct val="130000"/>
              </a:lnSpc>
              <a:spcBef>
                <a:spcPts val="0"/>
              </a:spcBef>
            </a:pPr>
            <a:r>
              <a:rPr lang="zh-CN" altLang="en-US" dirty="0"/>
              <a:t>本项目的特色</a:t>
            </a:r>
            <a:r>
              <a:rPr lang="en-US" altLang="zh-CN" dirty="0"/>
              <a:t>/</a:t>
            </a:r>
            <a:r>
              <a:rPr lang="zh-CN" altLang="en-US" dirty="0"/>
              <a:t>创新</a:t>
            </a:r>
            <a:endParaRPr lang="en-US" altLang="zh-CN" dirty="0"/>
          </a:p>
          <a:p>
            <a:pPr lvl="1">
              <a:lnSpc>
                <a:spcPct val="130000"/>
              </a:lnSpc>
              <a:spcBef>
                <a:spcPts val="0"/>
              </a:spcBef>
            </a:pPr>
            <a:r>
              <a:rPr lang="en-US" altLang="zh-CN" dirty="0"/>
              <a:t>…..</a:t>
            </a:r>
            <a:endParaRPr lang="zh-CN" altLang="en-US" dirty="0"/>
          </a:p>
        </p:txBody>
      </p:sp>
      <p:sp>
        <p:nvSpPr>
          <p:cNvPr id="4" name="灯片编号占位符 3">
            <a:extLst>
              <a:ext uri="{FF2B5EF4-FFF2-40B4-BE49-F238E27FC236}">
                <a16:creationId xmlns:a16="http://schemas.microsoft.com/office/drawing/2014/main" id="{A321DFE9-25A9-4C45-877B-09EC7129C498}"/>
              </a:ext>
            </a:extLst>
          </p:cNvPr>
          <p:cNvSpPr>
            <a:spLocks noGrp="1"/>
          </p:cNvSpPr>
          <p:nvPr>
            <p:ph type="sldNum" sz="quarter" idx="12"/>
          </p:nvPr>
        </p:nvSpPr>
        <p:spPr/>
        <p:txBody>
          <a:bodyPr/>
          <a:lstStyle/>
          <a:p>
            <a:fld id="{285FB588-C848-4CA4-87DC-642BAD24C3D5}" type="slidenum">
              <a:rPr lang="zh-CN" altLang="en-US" smtClean="0"/>
              <a:t>7</a:t>
            </a:fld>
            <a:endParaRPr lang="zh-CN" altLang="en-US"/>
          </a:p>
        </p:txBody>
      </p:sp>
    </p:spTree>
    <p:extLst>
      <p:ext uri="{BB962C8B-B14F-4D97-AF65-F5344CB8AC3E}">
        <p14:creationId xmlns:p14="http://schemas.microsoft.com/office/powerpoint/2010/main" val="4023264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5B7432-FF90-4DD9-9094-6EDEE6360DE7}"/>
              </a:ext>
            </a:extLst>
          </p:cNvPr>
          <p:cNvSpPr>
            <a:spLocks noGrp="1"/>
          </p:cNvSpPr>
          <p:nvPr>
            <p:ph type="title"/>
          </p:nvPr>
        </p:nvSpPr>
        <p:spPr/>
        <p:txBody>
          <a:bodyPr/>
          <a:lstStyle/>
          <a:p>
            <a:r>
              <a:rPr lang="zh-CN" altLang="en-US" dirty="0"/>
              <a:t>展示内容</a:t>
            </a:r>
          </a:p>
        </p:txBody>
      </p:sp>
      <p:sp>
        <p:nvSpPr>
          <p:cNvPr id="3" name="内容占位符 2">
            <a:extLst>
              <a:ext uri="{FF2B5EF4-FFF2-40B4-BE49-F238E27FC236}">
                <a16:creationId xmlns:a16="http://schemas.microsoft.com/office/drawing/2014/main" id="{B4997288-1512-4F2E-A1B0-0E42A58B12E9}"/>
              </a:ext>
            </a:extLst>
          </p:cNvPr>
          <p:cNvSpPr>
            <a:spLocks noGrp="1"/>
          </p:cNvSpPr>
          <p:nvPr>
            <p:ph idx="1"/>
          </p:nvPr>
        </p:nvSpPr>
        <p:spPr>
          <a:xfrm>
            <a:off x="444990" y="1772816"/>
            <a:ext cx="8229600" cy="4525963"/>
          </a:xfrm>
        </p:spPr>
        <p:txBody>
          <a:bodyPr>
            <a:normAutofit lnSpcReduction="10000"/>
          </a:bodyPr>
          <a:lstStyle/>
          <a:p>
            <a:pPr>
              <a:lnSpc>
                <a:spcPct val="130000"/>
              </a:lnSpc>
              <a:spcBef>
                <a:spcPts val="0"/>
              </a:spcBef>
            </a:pPr>
            <a:r>
              <a:rPr lang="zh-CN" altLang="en-US" dirty="0"/>
              <a:t>测试生成工具课题展示建议内容</a:t>
            </a:r>
            <a:endParaRPr lang="en-US" altLang="zh-CN" dirty="0"/>
          </a:p>
          <a:p>
            <a:pPr lvl="1">
              <a:lnSpc>
                <a:spcPct val="130000"/>
              </a:lnSpc>
              <a:spcBef>
                <a:spcPts val="0"/>
              </a:spcBef>
            </a:pPr>
            <a:r>
              <a:rPr lang="zh-CN" altLang="en-US" dirty="0"/>
              <a:t>项目组成员、分工角色</a:t>
            </a:r>
            <a:endParaRPr lang="en-US" altLang="zh-CN" dirty="0"/>
          </a:p>
          <a:p>
            <a:pPr lvl="1">
              <a:lnSpc>
                <a:spcPct val="130000"/>
              </a:lnSpc>
              <a:spcBef>
                <a:spcPts val="0"/>
              </a:spcBef>
            </a:pPr>
            <a:r>
              <a:rPr lang="zh-CN" altLang="en-US" dirty="0"/>
              <a:t>工具完成功能说明</a:t>
            </a:r>
            <a:endParaRPr lang="en-US" altLang="zh-CN" dirty="0"/>
          </a:p>
          <a:p>
            <a:pPr lvl="1">
              <a:lnSpc>
                <a:spcPct val="130000"/>
              </a:lnSpc>
              <a:spcBef>
                <a:spcPts val="0"/>
              </a:spcBef>
            </a:pPr>
            <a:r>
              <a:rPr lang="zh-CN" altLang="en-US" dirty="0"/>
              <a:t>工具设计和实现说明</a:t>
            </a:r>
            <a:endParaRPr lang="en-US" altLang="zh-CN" dirty="0"/>
          </a:p>
          <a:p>
            <a:pPr lvl="1">
              <a:lnSpc>
                <a:spcPct val="130000"/>
              </a:lnSpc>
              <a:spcBef>
                <a:spcPts val="0"/>
              </a:spcBef>
            </a:pPr>
            <a:r>
              <a:rPr lang="zh-CN" altLang="en-US" dirty="0"/>
              <a:t>对工具自身的测试说明</a:t>
            </a:r>
            <a:endParaRPr lang="en-US" altLang="zh-CN" dirty="0"/>
          </a:p>
          <a:p>
            <a:pPr lvl="1">
              <a:lnSpc>
                <a:spcPct val="130000"/>
              </a:lnSpc>
              <a:spcBef>
                <a:spcPts val="0"/>
              </a:spcBef>
            </a:pPr>
            <a:r>
              <a:rPr lang="zh-CN" altLang="en-US" dirty="0"/>
              <a:t>工具揭错能力评估方案、工具揭错能力评估结果、对评估结果的分析</a:t>
            </a:r>
            <a:endParaRPr lang="en-US" altLang="zh-CN" dirty="0"/>
          </a:p>
          <a:p>
            <a:pPr lvl="1">
              <a:lnSpc>
                <a:spcPct val="130000"/>
              </a:lnSpc>
              <a:spcBef>
                <a:spcPts val="0"/>
              </a:spcBef>
            </a:pPr>
            <a:r>
              <a:rPr lang="zh-CN" altLang="en-US" dirty="0"/>
              <a:t>根据工具设计实现实情，围绕测试生成算法、工具设计实现、生成的测试用例揭错能力评估、相关工作对比等角度阐述本工具的特色</a:t>
            </a:r>
            <a:r>
              <a:rPr lang="en-US" altLang="zh-CN" dirty="0"/>
              <a:t>/</a:t>
            </a:r>
            <a:r>
              <a:rPr lang="zh-CN" altLang="en-US" dirty="0"/>
              <a:t>创新</a:t>
            </a:r>
            <a:r>
              <a:rPr lang="en-US" altLang="zh-CN" dirty="0"/>
              <a:t>/</a:t>
            </a:r>
            <a:r>
              <a:rPr lang="zh-CN" altLang="en-US" dirty="0"/>
              <a:t>发现的问题及思考</a:t>
            </a:r>
            <a:endParaRPr lang="en-US" altLang="zh-CN" dirty="0"/>
          </a:p>
          <a:p>
            <a:pPr lvl="1">
              <a:lnSpc>
                <a:spcPct val="130000"/>
              </a:lnSpc>
              <a:spcBef>
                <a:spcPts val="0"/>
              </a:spcBef>
            </a:pPr>
            <a:r>
              <a:rPr lang="en-US" altLang="zh-CN" dirty="0"/>
              <a:t>…….</a:t>
            </a:r>
          </a:p>
          <a:p>
            <a:pPr marL="457200" lvl="1" indent="0">
              <a:lnSpc>
                <a:spcPct val="130000"/>
              </a:lnSpc>
              <a:spcBef>
                <a:spcPts val="0"/>
              </a:spcBef>
              <a:buNone/>
            </a:pPr>
            <a:endParaRPr lang="zh-CN" altLang="en-US" dirty="0"/>
          </a:p>
        </p:txBody>
      </p:sp>
      <p:sp>
        <p:nvSpPr>
          <p:cNvPr id="4" name="灯片编号占位符 3">
            <a:extLst>
              <a:ext uri="{FF2B5EF4-FFF2-40B4-BE49-F238E27FC236}">
                <a16:creationId xmlns:a16="http://schemas.microsoft.com/office/drawing/2014/main" id="{A321DFE9-25A9-4C45-877B-09EC7129C498}"/>
              </a:ext>
            </a:extLst>
          </p:cNvPr>
          <p:cNvSpPr>
            <a:spLocks noGrp="1"/>
          </p:cNvSpPr>
          <p:nvPr>
            <p:ph type="sldNum" sz="quarter" idx="12"/>
          </p:nvPr>
        </p:nvSpPr>
        <p:spPr/>
        <p:txBody>
          <a:bodyPr/>
          <a:lstStyle/>
          <a:p>
            <a:fld id="{285FB588-C848-4CA4-87DC-642BAD24C3D5}" type="slidenum">
              <a:rPr lang="zh-CN" altLang="en-US" smtClean="0"/>
              <a:t>8</a:t>
            </a:fld>
            <a:endParaRPr lang="zh-CN" altLang="en-US"/>
          </a:p>
        </p:txBody>
      </p:sp>
    </p:spTree>
    <p:extLst>
      <p:ext uri="{BB962C8B-B14F-4D97-AF65-F5344CB8AC3E}">
        <p14:creationId xmlns:p14="http://schemas.microsoft.com/office/powerpoint/2010/main" val="3755830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91880" y="3212976"/>
            <a:ext cx="2160240" cy="792088"/>
          </a:xfrm>
        </p:spPr>
        <p:txBody>
          <a:bodyPr>
            <a:normAutofit/>
          </a:bodyPr>
          <a:lstStyle/>
          <a:p>
            <a:pPr marL="0" indent="0">
              <a:buNone/>
            </a:pPr>
            <a:r>
              <a:rPr lang="en-US" altLang="zh-CN" sz="4000" dirty="0"/>
              <a:t>The  End</a:t>
            </a:r>
            <a:endParaRPr lang="zh-CN" altLang="en-US" sz="4000" dirty="0"/>
          </a:p>
        </p:txBody>
      </p:sp>
      <p:sp>
        <p:nvSpPr>
          <p:cNvPr id="2" name="灯片编号占位符 1">
            <a:extLst>
              <a:ext uri="{FF2B5EF4-FFF2-40B4-BE49-F238E27FC236}">
                <a16:creationId xmlns:a16="http://schemas.microsoft.com/office/drawing/2014/main" id="{94B723F2-BA6A-42F3-BCEF-0E634CE3556C}"/>
              </a:ext>
            </a:extLst>
          </p:cNvPr>
          <p:cNvSpPr>
            <a:spLocks noGrp="1"/>
          </p:cNvSpPr>
          <p:nvPr>
            <p:ph type="sldNum" sz="quarter" idx="12"/>
          </p:nvPr>
        </p:nvSpPr>
        <p:spPr/>
        <p:txBody>
          <a:bodyPr/>
          <a:lstStyle/>
          <a:p>
            <a:fld id="{285FB588-C848-4CA4-87DC-642BAD24C3D5}" type="slidenum">
              <a:rPr lang="zh-CN" altLang="en-US" smtClean="0"/>
              <a:t>9</a:t>
            </a:fld>
            <a:endParaRPr lang="zh-CN" altLang="en-US"/>
          </a:p>
        </p:txBody>
      </p:sp>
    </p:spTree>
    <p:extLst>
      <p:ext uri="{BB962C8B-B14F-4D97-AF65-F5344CB8AC3E}">
        <p14:creationId xmlns:p14="http://schemas.microsoft.com/office/powerpoint/2010/main" val="393323511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8785</TotalTime>
  <Words>672</Words>
  <Application>Microsoft Office PowerPoint</Application>
  <PresentationFormat>全屏显示(4:3)</PresentationFormat>
  <Paragraphs>85</Paragraphs>
  <Slides>9</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等线</vt:lpstr>
      <vt:lpstr>宋体</vt:lpstr>
      <vt:lpstr>Arial</vt:lpstr>
      <vt:lpstr>Calibri</vt:lpstr>
      <vt:lpstr>Wingdings</vt:lpstr>
      <vt:lpstr>Office 主题​​</vt:lpstr>
      <vt:lpstr>软件测试和验证 学期项目提交和汇报说明</vt:lpstr>
      <vt:lpstr>说明大纲</vt:lpstr>
      <vt:lpstr>资产提交</vt:lpstr>
      <vt:lpstr>资产提交</vt:lpstr>
      <vt:lpstr>展示安排</vt:lpstr>
      <vt:lpstr>分数计算说明</vt:lpstr>
      <vt:lpstr>展示内容</vt:lpstr>
      <vt:lpstr>展示内容</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Testing</dc:title>
  <dc:creator>selina</dc:creator>
  <cp:lastModifiedBy>hysun</cp:lastModifiedBy>
  <cp:revision>489</cp:revision>
  <dcterms:created xsi:type="dcterms:W3CDTF">2014-09-16T03:45:28Z</dcterms:created>
  <dcterms:modified xsi:type="dcterms:W3CDTF">2021-12-21T01:31:00Z</dcterms:modified>
</cp:coreProperties>
</file>