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C8673-99B7-E94B-8D13-A15A4CA01965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E9B32-B278-F745-BC03-EF650E9C1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3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Aka, this guy knows the answer</a:t>
            </a:r>
            <a:r>
              <a:rPr lang="en-US" baseline="0" dirty="0"/>
              <a:t> to </a:t>
            </a:r>
            <a:r>
              <a:rPr lang="en-US" baseline="0"/>
              <a:t>your question.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E9B32-B278-F745-BC03-EF650E9C1E2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B1B2-74F2-FF46-BB44-3C66230009F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4866-A787-4344-8FAB-0A731F560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B1B2-74F2-FF46-BB44-3C66230009F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4866-A787-4344-8FAB-0A731F560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B1B2-74F2-FF46-BB44-3C66230009F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4866-A787-4344-8FAB-0A731F560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B1B2-74F2-FF46-BB44-3C66230009F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4866-A787-4344-8FAB-0A731F560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B1B2-74F2-FF46-BB44-3C66230009F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4866-A787-4344-8FAB-0A731F560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B1B2-74F2-FF46-BB44-3C66230009F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4866-A787-4344-8FAB-0A731F560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B1B2-74F2-FF46-BB44-3C66230009F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4866-A787-4344-8FAB-0A731F560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B1B2-74F2-FF46-BB44-3C66230009F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4866-A787-4344-8FAB-0A731F560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B1B2-74F2-FF46-BB44-3C66230009F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4866-A787-4344-8FAB-0A731F560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B1B2-74F2-FF46-BB44-3C66230009F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4866-A787-4344-8FAB-0A731F560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B1B2-74F2-FF46-BB44-3C66230009F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4866-A787-4344-8FAB-0A731F560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EB1B2-74F2-FF46-BB44-3C66230009F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4866-A787-4344-8FAB-0A731F56090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ask questions that people want to answer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Howison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Two Responses</a:t>
            </a:r>
          </a:p>
        </p:txBody>
      </p:sp>
      <p:pic>
        <p:nvPicPr>
          <p:cNvPr id="6" name="Picture 5" descr="Picture 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999" y="2028540"/>
            <a:ext cx="5429555" cy="30104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cture 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4" y="2174196"/>
            <a:ext cx="8686801" cy="202692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Answer 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2400" dirty="0" err="1"/>
              <a:t>Fogel</a:t>
            </a:r>
            <a:r>
              <a:rPr lang="en-US" sz="2400" dirty="0"/>
              <a:t>, K. (1999). </a:t>
            </a:r>
            <a:r>
              <a:rPr lang="en-US" sz="2400" i="1" dirty="0"/>
              <a:t>Open Source Development with CVS. </a:t>
            </a:r>
            <a:r>
              <a:rPr lang="en-US" sz="2400" i="1" dirty="0" err="1"/>
              <a:t>Coriolis</a:t>
            </a:r>
            <a:r>
              <a:rPr lang="en-US" sz="2400" i="1" dirty="0"/>
              <a:t> Open Press, Scottsdale, AZ.</a:t>
            </a:r>
          </a:p>
          <a:p>
            <a:pPr lvl="1">
              <a:buNone/>
            </a:pPr>
            <a:r>
              <a:rPr lang="en-US" sz="2400" dirty="0" err="1"/>
              <a:t>Crowston</a:t>
            </a:r>
            <a:r>
              <a:rPr lang="en-US" sz="2400" dirty="0"/>
              <a:t>, K., Wei, K., Howison, J., and Wiggins, A. (2011). Free (libre) open source software development: What we know and what we do not know. </a:t>
            </a:r>
            <a:r>
              <a:rPr lang="en-US" sz="2400" i="1" dirty="0"/>
              <a:t>ACM Computing Surveys, forthcoming.</a:t>
            </a:r>
          </a:p>
          <a:p>
            <a:pPr lvl="1">
              <a:buNone/>
            </a:pPr>
            <a:r>
              <a:rPr lang="en-US" sz="2400" dirty="0"/>
              <a:t>Bacon, J. (2009). </a:t>
            </a:r>
            <a:r>
              <a:rPr lang="en-US" sz="2400" i="1" dirty="0"/>
              <a:t>The Art of Community: Building the New Age of Participation. O’Reilly Media.</a:t>
            </a:r>
          </a:p>
          <a:p>
            <a:pPr lvl="1">
              <a:buNone/>
            </a:pPr>
            <a:r>
              <a:rPr lang="en-US" sz="2400" dirty="0"/>
              <a:t>Raymond, E. S. and Moen, R. (2001). How to ask questions the smart way. Webpage.</a:t>
            </a:r>
          </a:p>
          <a:p>
            <a:pPr lvl="1">
              <a:buNone/>
            </a:pPr>
            <a:r>
              <a:rPr lang="en-US" sz="2400" dirty="0" err="1"/>
              <a:t>http://www.catb.org/esr/faqs/smart-questions.html</a:t>
            </a:r>
            <a:endParaRPr lang="en-US" sz="2400" dirty="0"/>
          </a:p>
          <a:p>
            <a:pPr lvl="1">
              <a:buNone/>
            </a:pPr>
            <a:endParaRPr lang="en-US" sz="2400" i="1" dirty="0"/>
          </a:p>
          <a:p>
            <a:pPr lvl="1">
              <a:buNone/>
            </a:pPr>
            <a:endParaRPr lang="en-US" sz="1600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102412751_93c8710a36_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3796" y="0"/>
            <a:ext cx="1082248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4722" y="6488668"/>
            <a:ext cx="5183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http://www.flickr.com/photos/gubatron/3102412751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Forums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Lakhani</a:t>
            </a:r>
            <a:r>
              <a:rPr lang="en-US" dirty="0"/>
              <a:t> and von </a:t>
            </a:r>
            <a:r>
              <a:rPr lang="en-US" dirty="0" err="1"/>
              <a:t>Hippel</a:t>
            </a:r>
            <a:r>
              <a:rPr lang="en-US" dirty="0"/>
              <a:t> (2003) studied Apache </a:t>
            </a:r>
            <a:r>
              <a:rPr lang="en-US" dirty="0" err="1"/>
              <a:t>httpd</a:t>
            </a:r>
            <a:r>
              <a:rPr lang="en-US" dirty="0"/>
              <a:t> mailing list.  </a:t>
            </a:r>
          </a:p>
          <a:p>
            <a:r>
              <a:rPr lang="en-US" dirty="0"/>
              <a:t>Mailed a survey link to participants the first time they saw them post to the list</a:t>
            </a:r>
          </a:p>
          <a:p>
            <a:pPr lvl="1"/>
            <a:r>
              <a:rPr lang="en-US" dirty="0"/>
              <a:t>Only ever mailed each person once.</a:t>
            </a:r>
          </a:p>
          <a:p>
            <a:pPr lvl="1"/>
            <a:r>
              <a:rPr lang="en-US" dirty="0"/>
              <a:t>28.9% info providers responded, 16.6% info seekers.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Excellent ROI for information seekers (Seekers saved 9 minutes for every 1 minute spent writing questions).</a:t>
            </a:r>
          </a:p>
          <a:p>
            <a:r>
              <a:rPr lang="en-US" dirty="0"/>
              <a:t>Providers answer questions that are easy for them, rarely do they seek out additional information to help answer.</a:t>
            </a:r>
          </a:p>
          <a:p>
            <a:r>
              <a:rPr lang="en-US" dirty="0"/>
              <a:t>Information Providers invest a lot of time in the forum, average of 80 hours a year.</a:t>
            </a:r>
          </a:p>
          <a:p>
            <a:r>
              <a:rPr lang="en-US" dirty="0"/>
              <a:t>Primary motivations to answer were reciprocity and reputation within Apache (not career prospects)</a:t>
            </a:r>
          </a:p>
          <a:p>
            <a:r>
              <a:rPr lang="en-US" dirty="0"/>
              <a:t>But they are primarily there to learn (&gt;90% of time spent reading, not answering)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9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by reading?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someone reading learn?</a:t>
            </a:r>
          </a:p>
          <a:p>
            <a:pPr lvl="1"/>
            <a:r>
              <a:rPr lang="en-US" dirty="0"/>
              <a:t>That I have a problem?  That I need help?  That I can’t solve it?</a:t>
            </a:r>
          </a:p>
          <a:p>
            <a:endParaRPr lang="en-US" dirty="0"/>
          </a:p>
          <a:p>
            <a:r>
              <a:rPr lang="en-US" dirty="0" err="1"/>
              <a:t>Brainwriting</a:t>
            </a:r>
            <a:r>
              <a:rPr lang="en-US" dirty="0"/>
              <a:t> on this:</a:t>
            </a:r>
          </a:p>
          <a:p>
            <a:pPr lvl="1"/>
            <a:r>
              <a:rPr lang="en-US" dirty="0"/>
              <a:t>What does someone learn from reading questions (and answers) in a technical forum?</a:t>
            </a:r>
          </a:p>
          <a:p>
            <a:pPr lvl="1"/>
            <a:r>
              <a:rPr lang="en-US" dirty="0"/>
              <a:t>What does someone learn from answering?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Engage intellectual curiosity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Experts love interesting problems and the solving of them.</a:t>
            </a:r>
          </a:p>
          <a:p>
            <a:r>
              <a:rPr lang="en-US" dirty="0"/>
              <a:t>Interesting problems are those that reveal some new insights</a:t>
            </a:r>
          </a:p>
          <a:p>
            <a:r>
              <a:rPr lang="en-US" dirty="0"/>
              <a:t>Uninteresting problems are either obvious or unsolvable (poorly specified or not actionable).</a:t>
            </a:r>
          </a:p>
          <a:p>
            <a:r>
              <a:rPr lang="en-US" dirty="0"/>
              <a:t>Ask questions like an intellectual partner.</a:t>
            </a:r>
          </a:p>
        </p:txBody>
      </p:sp>
    </p:spTree>
    <p:extLst>
      <p:ext uri="{BB962C8B-B14F-4D97-AF65-F5344CB8AC3E}">
        <p14:creationId xmlns:p14="http://schemas.microsoft.com/office/powerpoint/2010/main" val="2649766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answered question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the right venue</a:t>
            </a:r>
          </a:p>
          <a:p>
            <a:r>
              <a:rPr lang="en-US" dirty="0"/>
              <a:t>Do (and show) your homework</a:t>
            </a:r>
          </a:p>
          <a:p>
            <a:r>
              <a:rPr lang="en-US" dirty="0"/>
              <a:t>Convey your situation</a:t>
            </a:r>
          </a:p>
          <a:p>
            <a:r>
              <a:rPr lang="en-US" dirty="0"/>
              <a:t>Ask an actionable question</a:t>
            </a:r>
          </a:p>
          <a:p>
            <a:pPr lvl="1"/>
            <a:r>
              <a:rPr lang="en-US" dirty="0"/>
              <a:t>Engage the interest of your audience</a:t>
            </a:r>
          </a:p>
          <a:p>
            <a:r>
              <a:rPr lang="en-US" dirty="0"/>
              <a:t>Follow up</a:t>
            </a:r>
          </a:p>
          <a:p>
            <a:pPr lvl="1"/>
            <a:r>
              <a:rPr lang="en-US" dirty="0"/>
              <a:t>Once you have their attention hold it</a:t>
            </a:r>
          </a:p>
          <a:p>
            <a:pPr lvl="1"/>
            <a:r>
              <a:rPr lang="en-US" dirty="0"/>
              <a:t>Don’t be the “Ok, fixed it now” guy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872" y="6307272"/>
            <a:ext cx="632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Raymond and Moen, “How to ask questions the smart way”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6" name="Picture 5" descr="Picture 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69242"/>
            <a:ext cx="8113891" cy="41872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72125" y="6259591"/>
            <a:ext cx="591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(From Eric Raymond’s “How to ask questions the smart way”)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247"/>
            <a:ext cx="8229600" cy="1143000"/>
          </a:xfrm>
        </p:spPr>
        <p:txBody>
          <a:bodyPr/>
          <a:lstStyle/>
          <a:p>
            <a:r>
              <a:rPr lang="en-US" dirty="0"/>
              <a:t>Getting it right (and yet so wrong)</a:t>
            </a:r>
          </a:p>
        </p:txBody>
      </p:sp>
      <p:pic>
        <p:nvPicPr>
          <p:cNvPr id="5" name="Picture 4" descr="Picture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8061"/>
            <a:ext cx="9144001" cy="4591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3179" y="6379874"/>
            <a:ext cx="549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Included a large file with dump from “sample” command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15780" y="1232972"/>
            <a:ext cx="289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Submitted to R Bugs Website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506</Words>
  <Application>Microsoft Macintosh PowerPoint</Application>
  <PresentationFormat>On-screen Show (4:3)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How to ask questions that people want to answer</vt:lpstr>
      <vt:lpstr>PowerPoint Presentation</vt:lpstr>
      <vt:lpstr>Technical Forums</vt:lpstr>
      <vt:lpstr>Findings</vt:lpstr>
      <vt:lpstr>Learn by reading?</vt:lpstr>
      <vt:lpstr>Engage intellectual curiosity</vt:lpstr>
      <vt:lpstr>Steps to answered question </vt:lpstr>
      <vt:lpstr>Examples</vt:lpstr>
      <vt:lpstr>Getting it right (and yet so wrong)</vt:lpstr>
      <vt:lpstr>Two Responses</vt:lpstr>
      <vt:lpstr>Example Answer 2</vt:lpstr>
      <vt:lpstr>Resources</vt:lpstr>
    </vt:vector>
  </TitlesOfParts>
  <Company>ISR Carnegie Mellen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ask questions that people want to answer</dc:title>
  <dc:creator>James Howison</dc:creator>
  <cp:lastModifiedBy>Microsoft Office User</cp:lastModifiedBy>
  <cp:revision>13</cp:revision>
  <dcterms:created xsi:type="dcterms:W3CDTF">2010-12-17T18:50:18Z</dcterms:created>
  <dcterms:modified xsi:type="dcterms:W3CDTF">2019-10-25T20:17:00Z</dcterms:modified>
</cp:coreProperties>
</file>