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6"/>
  </p:notesMasterIdLst>
  <p:handoutMasterIdLst>
    <p:handoutMasterId r:id="rId17"/>
  </p:handoutMasterIdLst>
  <p:sldIdLst>
    <p:sldId id="460" r:id="rId3"/>
    <p:sldId id="463" r:id="rId4"/>
    <p:sldId id="465" r:id="rId5"/>
    <p:sldId id="466" r:id="rId6"/>
    <p:sldId id="467" r:id="rId7"/>
    <p:sldId id="470" r:id="rId8"/>
    <p:sldId id="468" r:id="rId9"/>
    <p:sldId id="476" r:id="rId10"/>
    <p:sldId id="488" r:id="rId11"/>
    <p:sldId id="481" r:id="rId12"/>
    <p:sldId id="469" r:id="rId13"/>
    <p:sldId id="475" r:id="rId14"/>
    <p:sldId id="4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" initials="V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A394"/>
    <a:srgbClr val="E1E5E2"/>
    <a:srgbClr val="FDFDFD"/>
    <a:srgbClr val="929591"/>
    <a:srgbClr val="9F4F55"/>
    <a:srgbClr val="F9ECDC"/>
    <a:srgbClr val="80897D"/>
    <a:srgbClr val="696363"/>
    <a:srgbClr val="F2EEE8"/>
    <a:srgbClr val="FFF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6314" autoAdjust="0"/>
  </p:normalViewPr>
  <p:slideViewPr>
    <p:cSldViewPr snapToGrid="0">
      <p:cViewPr varScale="1">
        <p:scale>
          <a:sx n="114" d="100"/>
          <a:sy n="114" d="100"/>
        </p:scale>
        <p:origin x="67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9CEFA-3B3E-42C0-9BB8-D93BA9F8D695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E1B25-F211-4CC2-9DCD-69FA67B9C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5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2022/12/23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82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2022/12/23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01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247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219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53213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21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A862AF-A2A8-4B65-8AE1-C305969A3E4F}"/>
              </a:ext>
            </a:extLst>
          </p:cNvPr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252E3D-1F63-4A1D-934A-FD24CA55DC92}"/>
              </a:ext>
            </a:extLst>
          </p:cNvPr>
          <p:cNvGrpSpPr/>
          <p:nvPr/>
        </p:nvGrpSpPr>
        <p:grpSpPr>
          <a:xfrm>
            <a:off x="7941329" y="1109510"/>
            <a:ext cx="1605859" cy="1429988"/>
            <a:chOff x="7481280" y="1311215"/>
            <a:chExt cx="2228073" cy="198405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D14D68-A030-4831-BE4A-C8BA84F5CAA2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DD2780E-3BB9-46DC-9F40-2EFA2361D3FD}"/>
                </a:ext>
              </a:extLst>
            </p:cNvPr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2574743" y="2626991"/>
            <a:ext cx="7174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7200" dirty="0">
                <a:solidFill>
                  <a:srgbClr val="7C8C6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寶可夢對戰</a:t>
            </a:r>
            <a:endParaRPr lang="zh-CN" altLang="en-US" sz="7200" dirty="0">
              <a:solidFill>
                <a:srgbClr val="7C8C6E"/>
              </a:solidFill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9A67C26-E454-4EE1-ACF9-5F95614D38F5}"/>
              </a:ext>
            </a:extLst>
          </p:cNvPr>
          <p:cNvSpPr txBox="1"/>
          <p:nvPr/>
        </p:nvSpPr>
        <p:spPr>
          <a:xfrm>
            <a:off x="4786828" y="4523718"/>
            <a:ext cx="275028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rgbClr val="98A58C"/>
                </a:solidFill>
                <a:cs typeface="+mn-ea"/>
                <a:sym typeface="+mn-lt"/>
              </a:rPr>
              <a:t>組員</a:t>
            </a:r>
            <a:r>
              <a:rPr lang="en-US" altLang="zh-TW" sz="2400" dirty="0">
                <a:solidFill>
                  <a:srgbClr val="98A58C"/>
                </a:solidFill>
                <a:cs typeface="+mn-ea"/>
                <a:sym typeface="+mn-lt"/>
              </a:rPr>
              <a:t>:</a:t>
            </a:r>
          </a:p>
          <a:p>
            <a:pPr algn="ctr"/>
            <a:r>
              <a:rPr lang="zh-TW" altLang="en-US" sz="2400" dirty="0">
                <a:solidFill>
                  <a:srgbClr val="98A58C"/>
                </a:solidFill>
                <a:cs typeface="+mn-ea"/>
                <a:sym typeface="+mn-lt"/>
              </a:rPr>
              <a:t>張晉源</a:t>
            </a:r>
            <a:r>
              <a:rPr lang="en-US" altLang="zh-TW" sz="2400" dirty="0">
                <a:solidFill>
                  <a:srgbClr val="98A58C"/>
                </a:solidFill>
                <a:cs typeface="+mn-ea"/>
                <a:sym typeface="+mn-lt"/>
              </a:rPr>
              <a:t>01057133</a:t>
            </a:r>
          </a:p>
          <a:p>
            <a:pPr algn="ctr"/>
            <a:r>
              <a:rPr lang="zh-TW" altLang="en-US" sz="2400" dirty="0">
                <a:solidFill>
                  <a:srgbClr val="98A58C"/>
                </a:solidFill>
                <a:cs typeface="+mn-ea"/>
                <a:sym typeface="+mn-lt"/>
              </a:rPr>
              <a:t>黃暐翔</a:t>
            </a:r>
            <a:r>
              <a:rPr lang="en-US" altLang="zh-TW" sz="2400" dirty="0">
                <a:solidFill>
                  <a:srgbClr val="98A58C"/>
                </a:solidFill>
                <a:cs typeface="+mn-ea"/>
                <a:sym typeface="+mn-lt"/>
              </a:rPr>
              <a:t>01057003</a:t>
            </a:r>
            <a:endParaRPr lang="zh-CN" altLang="en-US" sz="24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D3C91C-FED8-4F6A-85C1-68E8242213DC}"/>
              </a:ext>
            </a:extLst>
          </p:cNvPr>
          <p:cNvSpPr/>
          <p:nvPr/>
        </p:nvSpPr>
        <p:spPr>
          <a:xfrm>
            <a:off x="3784637" y="1886490"/>
            <a:ext cx="5138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000" dirty="0">
                <a:solidFill>
                  <a:srgbClr val="98A58C"/>
                </a:solidFill>
                <a:cs typeface="+mn-ea"/>
                <a:sym typeface="+mn-lt"/>
              </a:rPr>
              <a:t>POKEMON</a:t>
            </a:r>
          </a:p>
        </p:txBody>
      </p:sp>
    </p:spTree>
    <p:extLst>
      <p:ext uri="{BB962C8B-B14F-4D97-AF65-F5344CB8AC3E}">
        <p14:creationId xmlns:p14="http://schemas.microsoft.com/office/powerpoint/2010/main" val="2099138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5E70D35E-4E59-4F15-9695-16C99D146340}"/>
              </a:ext>
            </a:extLst>
          </p:cNvPr>
          <p:cNvSpPr/>
          <p:nvPr/>
        </p:nvSpPr>
        <p:spPr>
          <a:xfrm>
            <a:off x="5785649" y="1949115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圖片生動且熟悉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6849FCCE-2B39-4191-AAAF-659322349C44}"/>
              </a:ext>
            </a:extLst>
          </p:cNvPr>
          <p:cNvSpPr/>
          <p:nvPr/>
        </p:nvSpPr>
        <p:spPr>
          <a:xfrm>
            <a:off x="5785649" y="2413936"/>
            <a:ext cx="5445084" cy="658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TW" alt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裡面的都是大家都熟悉的寶可夢，並且還有手機上的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Pokémon GO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男女角色。</a:t>
            </a:r>
            <a:endParaRPr lang="id-ID" sz="16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77690E4D-B36D-45BB-9DEA-85F674DA43E6}"/>
              </a:ext>
            </a:extLst>
          </p:cNvPr>
          <p:cNvSpPr/>
          <p:nvPr/>
        </p:nvSpPr>
        <p:spPr>
          <a:xfrm>
            <a:off x="5785649" y="3359016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自動戰鬥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1759BD58-E8C2-4625-838E-267031BE7715}"/>
              </a:ext>
            </a:extLst>
          </p:cNvPr>
          <p:cNvSpPr/>
          <p:nvPr/>
        </p:nvSpPr>
        <p:spPr>
          <a:xfrm>
            <a:off x="5785649" y="3823837"/>
            <a:ext cx="5445084" cy="658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zh-TW" alt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不用技術，一切交給電腦幫你戰鬥，你只需要看著就好，就跟現在很多手機遊戲一樣輕鬆。</a:t>
            </a:r>
            <a:endParaRPr lang="id-ID" sz="16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33970B-AAC4-4B43-9F4E-5AAFD0C43A42}"/>
              </a:ext>
            </a:extLst>
          </p:cNvPr>
          <p:cNvSpPr/>
          <p:nvPr/>
        </p:nvSpPr>
        <p:spPr>
          <a:xfrm>
            <a:off x="1317813" y="2466466"/>
            <a:ext cx="2646878" cy="2646878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55FFB14-161F-4540-A6B6-1582969D86A7}"/>
              </a:ext>
            </a:extLst>
          </p:cNvPr>
          <p:cNvSpPr/>
          <p:nvPr/>
        </p:nvSpPr>
        <p:spPr>
          <a:xfrm>
            <a:off x="2741994" y="3923794"/>
            <a:ext cx="1651395" cy="1651395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2E0008C-2EA1-40B0-8215-91C0FBA0EC95}"/>
              </a:ext>
            </a:extLst>
          </p:cNvPr>
          <p:cNvSpPr/>
          <p:nvPr/>
        </p:nvSpPr>
        <p:spPr>
          <a:xfrm>
            <a:off x="4218578" y="2277615"/>
            <a:ext cx="656592" cy="65659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30145F1-83E0-45B5-A09B-8266F559F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583" y="5049499"/>
            <a:ext cx="1799503" cy="180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43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05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solidFill>
                  <a:srgbClr val="9AA394"/>
                </a:solidFill>
                <a:cs typeface="+mn-ea"/>
                <a:sym typeface="+mn-lt"/>
              </a:rPr>
              <a:t>實際分工</a:t>
            </a:r>
            <a:endParaRPr lang="zh-CN" altLang="en-US" sz="4800" b="1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50297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" name="PA_组合 1">
            <a:extLst>
              <a:ext uri="{FF2B5EF4-FFF2-40B4-BE49-F238E27FC236}">
                <a16:creationId xmlns:a16="http://schemas.microsoft.com/office/drawing/2014/main" id="{F2DDBA22-EEBA-405E-A75B-A0766DCDC2A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384305" y="2203907"/>
            <a:ext cx="6137637" cy="967338"/>
            <a:chOff x="1388547" y="2190750"/>
            <a:chExt cx="6137637" cy="967338"/>
          </a:xfrm>
        </p:grpSpPr>
        <p:sp>
          <p:nvSpPr>
            <p:cNvPr id="10" name="圆角矩形 2">
              <a:extLst>
                <a:ext uri="{FF2B5EF4-FFF2-40B4-BE49-F238E27FC236}">
                  <a16:creationId xmlns:a16="http://schemas.microsoft.com/office/drawing/2014/main" id="{2A679383-7137-46FD-89F5-6C0A2869F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343150"/>
              <a:ext cx="4321175" cy="71438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圆角矩形 7">
              <a:extLst>
                <a:ext uri="{FF2B5EF4-FFF2-40B4-BE49-F238E27FC236}">
                  <a16:creationId xmlns:a16="http://schemas.microsoft.com/office/drawing/2014/main" id="{4F2C34DA-81D2-475A-B6D5-C322073E9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2" y="2343150"/>
              <a:ext cx="3345398" cy="71438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CCD4DBA-D59D-4365-9AE4-85D3478A09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32999" y="2279955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圆角矩形 11">
              <a:extLst>
                <a:ext uri="{FF2B5EF4-FFF2-40B4-BE49-F238E27FC236}">
                  <a16:creationId xmlns:a16="http://schemas.microsoft.com/office/drawing/2014/main" id="{206A13DB-06D3-4F4F-A63C-A30046594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935288"/>
              <a:ext cx="4321175" cy="71437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圆角矩形 12">
              <a:extLst>
                <a:ext uri="{FF2B5EF4-FFF2-40B4-BE49-F238E27FC236}">
                  <a16:creationId xmlns:a16="http://schemas.microsoft.com/office/drawing/2014/main" id="{207E4AAA-91EC-4730-A64F-FD955C093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935288"/>
              <a:ext cx="738695" cy="71438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椭圆 13">
              <a:extLst>
                <a:ext uri="{FF2B5EF4-FFF2-40B4-BE49-F238E27FC236}">
                  <a16:creationId xmlns:a16="http://schemas.microsoft.com/office/drawing/2014/main" id="{30AB55E1-AE8F-484D-9513-8306EA21D5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88940" y="2871723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1312527-8F78-4F9E-93B1-219090047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2190750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張晉源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B272F1C-20F5-49A7-998A-7DF8D0F8B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731" y="2786063"/>
              <a:ext cx="80021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lvl="0" algn="r" fontAlgn="base">
                <a:spcBef>
                  <a:spcPct val="0"/>
                </a:spcBef>
                <a:spcAft>
                  <a:spcPts val="800"/>
                </a:spcAft>
                <a:buNone/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黃暐翔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9B36322-3119-458D-9F48-5D1F6D044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2190750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85%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E595390-D2F4-41FA-A383-840F83867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2782888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15%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3" name="椭圆 32">
            <a:extLst>
              <a:ext uri="{FF2B5EF4-FFF2-40B4-BE49-F238E27FC236}">
                <a16:creationId xmlns:a16="http://schemas.microsoft.com/office/drawing/2014/main" id="{5EFB62E5-6F20-4FAC-811C-494DAD2F64D1}"/>
              </a:ext>
            </a:extLst>
          </p:cNvPr>
          <p:cNvSpPr/>
          <p:nvPr/>
        </p:nvSpPr>
        <p:spPr>
          <a:xfrm>
            <a:off x="8599318" y="-1727914"/>
            <a:ext cx="4842125" cy="4842125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B1E21DB-FD8F-441D-B2C3-B8B7A8763BB6}"/>
              </a:ext>
            </a:extLst>
          </p:cNvPr>
          <p:cNvSpPr/>
          <p:nvPr/>
        </p:nvSpPr>
        <p:spPr>
          <a:xfrm>
            <a:off x="9018672" y="1871376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32" name="表格 40">
            <a:extLst>
              <a:ext uri="{FF2B5EF4-FFF2-40B4-BE49-F238E27FC236}">
                <a16:creationId xmlns:a16="http://schemas.microsoft.com/office/drawing/2014/main" id="{3091B94C-9A40-4D3D-BBCC-A9E0799E4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330221"/>
              </p:ext>
            </p:extLst>
          </p:nvPr>
        </p:nvGraphicFramePr>
        <p:xfrm>
          <a:off x="1384305" y="3686756"/>
          <a:ext cx="6502400" cy="25399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51200">
                  <a:extLst>
                    <a:ext uri="{9D8B030D-6E8A-4147-A177-3AD203B41FA5}">
                      <a16:colId xmlns:a16="http://schemas.microsoft.com/office/drawing/2014/main" val="3048965535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3653572968"/>
                    </a:ext>
                  </a:extLst>
                </a:gridCol>
              </a:tblGrid>
              <a:tr h="50799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張晉源</a:t>
                      </a:r>
                    </a:p>
                  </a:txBody>
                  <a:tcPr>
                    <a:solidFill>
                      <a:srgbClr val="E1E5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黃暐翔</a:t>
                      </a:r>
                    </a:p>
                  </a:txBody>
                  <a:tcPr>
                    <a:solidFill>
                      <a:srgbClr val="E1E5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262059"/>
                  </a:ext>
                </a:extLst>
              </a:tr>
              <a:tr h="50799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技術呈現</a:t>
                      </a:r>
                    </a:p>
                  </a:txBody>
                  <a:tcPr>
                    <a:solidFill>
                      <a:srgbClr val="E1E5E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尋找圖片</a:t>
                      </a:r>
                    </a:p>
                  </a:txBody>
                  <a:tcPr>
                    <a:solidFill>
                      <a:srgbClr val="E1E5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148773"/>
                  </a:ext>
                </a:extLst>
              </a:tr>
              <a:tr h="507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zh-TW" altLang="en-U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製作</a:t>
                      </a:r>
                    </a:p>
                  </a:txBody>
                  <a:tcPr>
                    <a:solidFill>
                      <a:srgbClr val="9AA39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800" b="1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錄製音檔</a:t>
                      </a:r>
                    </a:p>
                  </a:txBody>
                  <a:tcPr>
                    <a:solidFill>
                      <a:srgbClr val="9AA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67892"/>
                  </a:ext>
                </a:extLst>
              </a:tr>
              <a:tr h="507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最後報告</a:t>
                      </a:r>
                    </a:p>
                  </a:txBody>
                  <a:tcPr>
                    <a:solidFill>
                      <a:srgbClr val="E1E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zh-TW" altLang="en-U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製作</a:t>
                      </a:r>
                    </a:p>
                  </a:txBody>
                  <a:tcPr>
                    <a:solidFill>
                      <a:srgbClr val="E1E5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292281"/>
                  </a:ext>
                </a:extLst>
              </a:tr>
              <a:tr h="50799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AA3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>
                    <a:solidFill>
                      <a:srgbClr val="9AA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566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117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A862AF-A2A8-4B65-8AE1-C305969A3E4F}"/>
              </a:ext>
            </a:extLst>
          </p:cNvPr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252E3D-1F63-4A1D-934A-FD24CA55DC92}"/>
              </a:ext>
            </a:extLst>
          </p:cNvPr>
          <p:cNvGrpSpPr/>
          <p:nvPr/>
        </p:nvGrpSpPr>
        <p:grpSpPr>
          <a:xfrm>
            <a:off x="7941329" y="1109510"/>
            <a:ext cx="1605859" cy="1429988"/>
            <a:chOff x="7481280" y="1311215"/>
            <a:chExt cx="2228073" cy="198405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D14D68-A030-4831-BE4A-C8BA84F5CAA2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DD2780E-3BB9-46DC-9F40-2EFA2361D3FD}"/>
                </a:ext>
              </a:extLst>
            </p:cNvPr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2574743" y="2626991"/>
            <a:ext cx="7174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7200" dirty="0">
                <a:solidFill>
                  <a:srgbClr val="7C8C6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感謝你的觀看</a:t>
            </a:r>
            <a:endParaRPr lang="zh-CN" altLang="en-US" sz="7200" dirty="0">
              <a:solidFill>
                <a:srgbClr val="7C8C6E"/>
              </a:solidFill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D3C91C-FED8-4F6A-85C1-68E8242213DC}"/>
              </a:ext>
            </a:extLst>
          </p:cNvPr>
          <p:cNvSpPr/>
          <p:nvPr/>
        </p:nvSpPr>
        <p:spPr>
          <a:xfrm>
            <a:off x="3784637" y="1886490"/>
            <a:ext cx="5138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000" dirty="0">
                <a:solidFill>
                  <a:srgbClr val="98A58C"/>
                </a:solidFill>
                <a:cs typeface="+mn-ea"/>
                <a:sym typeface="+mn-lt"/>
              </a:rPr>
              <a:t>POWERPOINT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D6EB290-18B2-41CA-8E68-80F8AFD16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2388" y="4753652"/>
            <a:ext cx="1940790" cy="194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16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0048D6B0-2336-4FE5-A71D-F706466A2294}"/>
              </a:ext>
            </a:extLst>
          </p:cNvPr>
          <p:cNvGrpSpPr/>
          <p:nvPr/>
        </p:nvGrpSpPr>
        <p:grpSpPr>
          <a:xfrm>
            <a:off x="1955284" y="4968814"/>
            <a:ext cx="858164" cy="764334"/>
            <a:chOff x="7481280" y="1150631"/>
            <a:chExt cx="2407919" cy="2144642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9239084-0582-4AC8-926A-E30EEC1BA833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B1E6E39-6C11-48C5-8505-6839ABE7697D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ACE82C9B-7336-4126-BFDB-CB4BFFF51031}"/>
              </a:ext>
            </a:extLst>
          </p:cNvPr>
          <p:cNvSpPr/>
          <p:nvPr/>
        </p:nvSpPr>
        <p:spPr>
          <a:xfrm>
            <a:off x="-1308935" y="-1149509"/>
            <a:ext cx="5552470" cy="5552470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102EB8-FAF3-40A9-B08B-D11D408D7D07}"/>
              </a:ext>
            </a:extLst>
          </p:cNvPr>
          <p:cNvSpPr/>
          <p:nvPr/>
        </p:nvSpPr>
        <p:spPr>
          <a:xfrm>
            <a:off x="6937279" y="2034148"/>
            <a:ext cx="1173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01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6E42FB-CE69-4365-8EC4-9CF515DE9AE6}"/>
              </a:ext>
            </a:extLst>
          </p:cNvPr>
          <p:cNvSpPr/>
          <p:nvPr/>
        </p:nvSpPr>
        <p:spPr>
          <a:xfrm>
            <a:off x="8330067" y="1972593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創作動機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9AD376-55A9-4D9E-86C0-1463E2C1F43A}"/>
              </a:ext>
            </a:extLst>
          </p:cNvPr>
          <p:cNvSpPr/>
          <p:nvPr/>
        </p:nvSpPr>
        <p:spPr>
          <a:xfrm>
            <a:off x="6919764" y="2779589"/>
            <a:ext cx="1389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02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17FE35-11F4-415D-8753-4B016BDF9160}"/>
              </a:ext>
            </a:extLst>
          </p:cNvPr>
          <p:cNvSpPr/>
          <p:nvPr/>
        </p:nvSpPr>
        <p:spPr>
          <a:xfrm>
            <a:off x="8330067" y="2737371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網站架構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494BE5-22EB-4E7B-8D90-3DD684A97ECE}"/>
              </a:ext>
            </a:extLst>
          </p:cNvPr>
          <p:cNvSpPr/>
          <p:nvPr/>
        </p:nvSpPr>
        <p:spPr>
          <a:xfrm>
            <a:off x="6919765" y="3515618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03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B62AC8-0EC2-4582-A506-10CB17977C52}"/>
              </a:ext>
            </a:extLst>
          </p:cNvPr>
          <p:cNvSpPr/>
          <p:nvPr/>
        </p:nvSpPr>
        <p:spPr>
          <a:xfrm>
            <a:off x="8330066" y="3454063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網站技術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0042E1-0841-4405-9584-1409F283A43A}"/>
              </a:ext>
            </a:extLst>
          </p:cNvPr>
          <p:cNvSpPr/>
          <p:nvPr/>
        </p:nvSpPr>
        <p:spPr>
          <a:xfrm>
            <a:off x="6934948" y="4275570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04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796BE4-D943-4EE7-AED9-39AFBA3C3939}"/>
              </a:ext>
            </a:extLst>
          </p:cNvPr>
          <p:cNvSpPr/>
          <p:nvPr/>
        </p:nvSpPr>
        <p:spPr>
          <a:xfrm>
            <a:off x="8330066" y="4214015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特色與優點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EB6CC19-6B45-469C-BCC9-D3C092B4DBB5}"/>
              </a:ext>
            </a:extLst>
          </p:cNvPr>
          <p:cNvGrpSpPr/>
          <p:nvPr/>
        </p:nvGrpSpPr>
        <p:grpSpPr>
          <a:xfrm>
            <a:off x="6400801" y="1630017"/>
            <a:ext cx="225286" cy="3604592"/>
            <a:chOff x="6400801" y="1630017"/>
            <a:chExt cx="225286" cy="3604592"/>
          </a:xfrm>
          <a:solidFill>
            <a:srgbClr val="929591"/>
          </a:solidFill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D79B800-0C13-426A-9B64-5162A8984DDD}"/>
                </a:ext>
              </a:extLst>
            </p:cNvPr>
            <p:cNvCxnSpPr/>
            <p:nvPr/>
          </p:nvCxnSpPr>
          <p:spPr>
            <a:xfrm>
              <a:off x="6520070" y="1630017"/>
              <a:ext cx="0" cy="3604592"/>
            </a:xfrm>
            <a:prstGeom prst="straightConnector1">
              <a:avLst/>
            </a:prstGeom>
            <a:grpFill/>
            <a:ln w="28575">
              <a:solidFill>
                <a:srgbClr val="92959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FCFD6CB-50FA-4CE5-BFE6-765B199B42E8}"/>
                </a:ext>
              </a:extLst>
            </p:cNvPr>
            <p:cNvSpPr/>
            <p:nvPr/>
          </p:nvSpPr>
          <p:spPr>
            <a:xfrm>
              <a:off x="6414053" y="2222224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8D39116-CCF9-4286-A3FA-9B58E2927B2F}"/>
                </a:ext>
              </a:extLst>
            </p:cNvPr>
            <p:cNvSpPr/>
            <p:nvPr/>
          </p:nvSpPr>
          <p:spPr>
            <a:xfrm>
              <a:off x="6414051" y="2960857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7C95A5D-1745-4C86-BD21-E1060ECC3566}"/>
                </a:ext>
              </a:extLst>
            </p:cNvPr>
            <p:cNvSpPr/>
            <p:nvPr/>
          </p:nvSpPr>
          <p:spPr>
            <a:xfrm>
              <a:off x="6414051" y="3699490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38B7795-7FC4-47DE-9EB0-E5F94C2E5910}"/>
                </a:ext>
              </a:extLst>
            </p:cNvPr>
            <p:cNvSpPr/>
            <p:nvPr/>
          </p:nvSpPr>
          <p:spPr>
            <a:xfrm>
              <a:off x="6400801" y="4423743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8" name="椭圆 17">
            <a:extLst>
              <a:ext uri="{FF2B5EF4-FFF2-40B4-BE49-F238E27FC236}">
                <a16:creationId xmlns:a16="http://schemas.microsoft.com/office/drawing/2014/main" id="{AE54B5D3-021B-4C8E-9658-92E89F01268B}"/>
              </a:ext>
            </a:extLst>
          </p:cNvPr>
          <p:cNvSpPr/>
          <p:nvPr/>
        </p:nvSpPr>
        <p:spPr>
          <a:xfrm>
            <a:off x="2813448" y="2222224"/>
            <a:ext cx="2076735" cy="2076735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19D48C-D43F-492D-9E1D-26E231123AD1}"/>
              </a:ext>
            </a:extLst>
          </p:cNvPr>
          <p:cNvSpPr txBox="1"/>
          <p:nvPr/>
        </p:nvSpPr>
        <p:spPr>
          <a:xfrm>
            <a:off x="259409" y="546577"/>
            <a:ext cx="1415772" cy="25202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53561" y="257452"/>
            <a:ext cx="1997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DFDFD"/>
                </a:solidFill>
              </a:rPr>
              <a:t>https://www.ypppt.com/</a:t>
            </a:r>
            <a:endParaRPr lang="zh-CN" altLang="en-US" sz="1200" dirty="0">
              <a:solidFill>
                <a:srgbClr val="FDFDFD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158447C-ADC3-4838-8355-9415F6062473}"/>
              </a:ext>
            </a:extLst>
          </p:cNvPr>
          <p:cNvSpPr/>
          <p:nvPr/>
        </p:nvSpPr>
        <p:spPr>
          <a:xfrm>
            <a:off x="6934948" y="4968814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05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5BE4DD-C37C-41E0-B4ED-9D962545C8FB}"/>
              </a:ext>
            </a:extLst>
          </p:cNvPr>
          <p:cNvSpPr/>
          <p:nvPr/>
        </p:nvSpPr>
        <p:spPr>
          <a:xfrm>
            <a:off x="8330066" y="4881173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實際分工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椭圆 15">
            <a:extLst>
              <a:ext uri="{FF2B5EF4-FFF2-40B4-BE49-F238E27FC236}">
                <a16:creationId xmlns:a16="http://schemas.microsoft.com/office/drawing/2014/main" id="{3AF4F7A9-2A41-4B6D-BCB6-1EA888D884C6}"/>
              </a:ext>
            </a:extLst>
          </p:cNvPr>
          <p:cNvSpPr/>
          <p:nvPr/>
        </p:nvSpPr>
        <p:spPr>
          <a:xfrm>
            <a:off x="6414051" y="5121966"/>
            <a:ext cx="212034" cy="212034"/>
          </a:xfrm>
          <a:prstGeom prst="ellipse">
            <a:avLst/>
          </a:prstGeom>
          <a:solidFill>
            <a:srgbClr val="929591"/>
          </a:solidFill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6899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01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創作動機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8483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>
            <a:extLst>
              <a:ext uri="{FF2B5EF4-FFF2-40B4-BE49-F238E27FC236}">
                <a16:creationId xmlns:a16="http://schemas.microsoft.com/office/drawing/2014/main" id="{4CADF2FF-D86C-43D9-834C-6F56BC2E942B}"/>
              </a:ext>
            </a:extLst>
          </p:cNvPr>
          <p:cNvSpPr/>
          <p:nvPr/>
        </p:nvSpPr>
        <p:spPr>
          <a:xfrm>
            <a:off x="2641252" y="1237523"/>
            <a:ext cx="2990982" cy="2990982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D07BD0-F140-46AD-B3F4-6405BDABEDBF}"/>
              </a:ext>
            </a:extLst>
          </p:cNvPr>
          <p:cNvSpPr txBox="1"/>
          <p:nvPr/>
        </p:nvSpPr>
        <p:spPr>
          <a:xfrm>
            <a:off x="4829026" y="2502192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以寶可夢對戰來重現兒時回憶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Google Shape;86;p19">
            <a:extLst>
              <a:ext uri="{FF2B5EF4-FFF2-40B4-BE49-F238E27FC236}">
                <a16:creationId xmlns:a16="http://schemas.microsoft.com/office/drawing/2014/main" id="{2C627F01-DB03-49E3-BA84-D70FD258B06C}"/>
              </a:ext>
            </a:extLst>
          </p:cNvPr>
          <p:cNvSpPr txBox="1"/>
          <p:nvPr/>
        </p:nvSpPr>
        <p:spPr>
          <a:xfrm>
            <a:off x="4829026" y="2067922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創作動機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:</a:t>
            </a:r>
            <a:endParaRPr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id="{3475022C-98E9-446B-837B-782AB2E76ECE}"/>
              </a:ext>
            </a:extLst>
          </p:cNvPr>
          <p:cNvSpPr txBox="1"/>
          <p:nvPr/>
        </p:nvSpPr>
        <p:spPr>
          <a:xfrm>
            <a:off x="4829026" y="3240127"/>
            <a:ext cx="6025362" cy="128988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從小時候的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GBOY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裡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的神奇寶貝 紅寶石／藍寶石，</a:t>
            </a:r>
            <a:endParaRPr lang="en-US" altLang="zh-TW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到現在手機裡的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Pokémon GO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和最新的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Pokémon Ga-Olé,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都是大家十分熱愛的遊戲，所以決定將他們盡量呈現出來。</a:t>
            </a:r>
            <a:endParaRPr lang="en-US" altLang="zh-TW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F21D926-C6AF-49BA-84C8-637BA54D5734}"/>
              </a:ext>
            </a:extLst>
          </p:cNvPr>
          <p:cNvSpPr/>
          <p:nvPr/>
        </p:nvSpPr>
        <p:spPr>
          <a:xfrm>
            <a:off x="1652224" y="2794579"/>
            <a:ext cx="1592712" cy="1592712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D3D87113-7030-4D0B-B42A-1A0655A64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259" y="3970166"/>
            <a:ext cx="2701511" cy="394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257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02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solidFill>
                  <a:srgbClr val="9AA394"/>
                </a:solidFill>
                <a:cs typeface="+mn-ea"/>
                <a:sym typeface="+mn-lt"/>
              </a:rPr>
              <a:t>網站架構</a:t>
            </a:r>
            <a:endParaRPr lang="zh-CN" altLang="en-US" sz="4800" b="1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4338" y="6393319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73399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17">
            <a:extLst>
              <a:ext uri="{FF2B5EF4-FFF2-40B4-BE49-F238E27FC236}">
                <a16:creationId xmlns:a16="http://schemas.microsoft.com/office/drawing/2014/main" id="{6F8AD30A-3E8C-4EE6-9FD1-FEFE5A1CD0B6}"/>
              </a:ext>
            </a:extLst>
          </p:cNvPr>
          <p:cNvSpPr/>
          <p:nvPr/>
        </p:nvSpPr>
        <p:spPr>
          <a:xfrm>
            <a:off x="6888867" y="952370"/>
            <a:ext cx="2076735" cy="2076735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195590F-8A55-4A1D-8366-A864EA817FB4}"/>
              </a:ext>
            </a:extLst>
          </p:cNvPr>
          <p:cNvSpPr/>
          <p:nvPr/>
        </p:nvSpPr>
        <p:spPr>
          <a:xfrm>
            <a:off x="3442097" y="1649013"/>
            <a:ext cx="5307806" cy="537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dist">
              <a:lnSpc>
                <a:spcPct val="90000"/>
              </a:lnSpc>
              <a:spcBef>
                <a:spcPct val="0"/>
              </a:spcBef>
            </a:pPr>
            <a:r>
              <a:rPr lang="zh-TW" altLang="en-US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網站架構</a:t>
            </a:r>
            <a:endParaRPr lang="zh-CN" altLang="en-US" sz="3600" b="1" spc="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16BD2A4-001F-4DF8-B9B8-C09E2D8A1DB2}"/>
              </a:ext>
            </a:extLst>
          </p:cNvPr>
          <p:cNvGrpSpPr/>
          <p:nvPr/>
        </p:nvGrpSpPr>
        <p:grpSpPr>
          <a:xfrm>
            <a:off x="805883" y="3247895"/>
            <a:ext cx="10573316" cy="2192745"/>
            <a:chOff x="805883" y="3427682"/>
            <a:chExt cx="10573316" cy="2192745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25496A4-D874-4A3B-A04F-917F9E2600A1}"/>
                </a:ext>
              </a:extLst>
            </p:cNvPr>
            <p:cNvCxnSpPr/>
            <p:nvPr/>
          </p:nvCxnSpPr>
          <p:spPr>
            <a:xfrm>
              <a:off x="838200" y="3483291"/>
              <a:ext cx="10502900" cy="0"/>
            </a:xfrm>
            <a:prstGeom prst="line">
              <a:avLst/>
            </a:prstGeom>
            <a:ln w="127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C78417D-BA4F-44CB-A044-4F2861427995}"/>
                </a:ext>
              </a:extLst>
            </p:cNvPr>
            <p:cNvSpPr/>
            <p:nvPr/>
          </p:nvSpPr>
          <p:spPr>
            <a:xfrm>
              <a:off x="805883" y="3438274"/>
              <a:ext cx="90033" cy="9003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2BEB28E-9D46-433B-97F4-817205A4398F}"/>
                </a:ext>
              </a:extLst>
            </p:cNvPr>
            <p:cNvSpPr/>
            <p:nvPr/>
          </p:nvSpPr>
          <p:spPr>
            <a:xfrm>
              <a:off x="2179864" y="342768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B8E5C54-9D6B-4823-A707-5CEEB86051C4}"/>
                </a:ext>
              </a:extLst>
            </p:cNvPr>
            <p:cNvSpPr/>
            <p:nvPr/>
          </p:nvSpPr>
          <p:spPr>
            <a:xfrm>
              <a:off x="7927235" y="3429313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132AC3B-0039-4837-B1E8-11CB5F52BCCD}"/>
                </a:ext>
              </a:extLst>
            </p:cNvPr>
            <p:cNvSpPr/>
            <p:nvPr/>
          </p:nvSpPr>
          <p:spPr>
            <a:xfrm>
              <a:off x="6029607" y="3427817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649F84B-E05C-4AA1-973F-DE2B3F7B0EEC}"/>
                </a:ext>
              </a:extLst>
            </p:cNvPr>
            <p:cNvSpPr/>
            <p:nvPr/>
          </p:nvSpPr>
          <p:spPr>
            <a:xfrm>
              <a:off x="4131412" y="342852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DC30FC8-204A-4685-BDAC-A481D0824820}"/>
                </a:ext>
              </a:extLst>
            </p:cNvPr>
            <p:cNvSpPr/>
            <p:nvPr/>
          </p:nvSpPr>
          <p:spPr>
            <a:xfrm>
              <a:off x="9881560" y="342768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96E711A-8B07-4232-A3D6-84639BB7AFE9}"/>
                </a:ext>
              </a:extLst>
            </p:cNvPr>
            <p:cNvSpPr/>
            <p:nvPr/>
          </p:nvSpPr>
          <p:spPr>
            <a:xfrm>
              <a:off x="11289166" y="3448829"/>
              <a:ext cx="90033" cy="9003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962B10A-B060-494F-B0AA-C07550037AAC}"/>
                </a:ext>
              </a:extLst>
            </p:cNvPr>
            <p:cNvCxnSpPr/>
            <p:nvPr/>
          </p:nvCxnSpPr>
          <p:spPr>
            <a:xfrm>
              <a:off x="2234123" y="3557629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4177B70-A248-47D4-94B8-EE89E1BEA879}"/>
                </a:ext>
              </a:extLst>
            </p:cNvPr>
            <p:cNvSpPr/>
            <p:nvPr/>
          </p:nvSpPr>
          <p:spPr>
            <a:xfrm>
              <a:off x="1774542" y="4229099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cs typeface="+mn-ea"/>
                  <a:sym typeface="+mn-lt"/>
                </a:rPr>
                <a:t>ONE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47570A1-F32D-4B55-89D5-9053C05DAC06}"/>
                </a:ext>
              </a:extLst>
            </p:cNvPr>
            <p:cNvSpPr/>
            <p:nvPr/>
          </p:nvSpPr>
          <p:spPr>
            <a:xfrm>
              <a:off x="1238161" y="5296591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登入介面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01935A3-F024-409D-84F5-2279E0532133}"/>
                </a:ext>
              </a:extLst>
            </p:cNvPr>
            <p:cNvSpPr/>
            <p:nvPr/>
          </p:nvSpPr>
          <p:spPr>
            <a:xfrm>
              <a:off x="3310879" y="5231365"/>
              <a:ext cx="1748578" cy="3877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人物選擇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F76993D-7DC6-4348-B60D-2A0AE8FE2E4D}"/>
                </a:ext>
              </a:extLst>
            </p:cNvPr>
            <p:cNvSpPr/>
            <p:nvPr/>
          </p:nvSpPr>
          <p:spPr>
            <a:xfrm>
              <a:off x="5142978" y="5296593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寶可夢選擇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CA5EAF5-C98B-46B6-96CF-0A935971A672}"/>
                </a:ext>
              </a:extLst>
            </p:cNvPr>
            <p:cNvSpPr/>
            <p:nvPr/>
          </p:nvSpPr>
          <p:spPr>
            <a:xfrm>
              <a:off x="7406639" y="5251095"/>
              <a:ext cx="17485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對戰畫面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988E730-29A5-4C7C-A047-2090DADAE1EE}"/>
                </a:ext>
              </a:extLst>
            </p:cNvPr>
            <p:cNvSpPr/>
            <p:nvPr/>
          </p:nvSpPr>
          <p:spPr>
            <a:xfrm>
              <a:off x="8940672" y="5296593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結算畫面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BD3D68B-49DC-44D7-A91A-B464586B3C24}"/>
                </a:ext>
              </a:extLst>
            </p:cNvPr>
            <p:cNvCxnSpPr/>
            <p:nvPr/>
          </p:nvCxnSpPr>
          <p:spPr>
            <a:xfrm>
              <a:off x="4185168" y="355737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E8AEA223-03E1-4FF8-B440-0841B5EC9D5D}"/>
                </a:ext>
              </a:extLst>
            </p:cNvPr>
            <p:cNvSpPr/>
            <p:nvPr/>
          </p:nvSpPr>
          <p:spPr>
            <a:xfrm>
              <a:off x="3732730" y="4238369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cs typeface="+mn-ea"/>
                  <a:sym typeface="+mn-lt"/>
                </a:rPr>
                <a:t>TWO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463EB3A-8479-4516-8255-411B4EA85C07}"/>
                </a:ext>
              </a:extLst>
            </p:cNvPr>
            <p:cNvCxnSpPr/>
            <p:nvPr/>
          </p:nvCxnSpPr>
          <p:spPr>
            <a:xfrm>
              <a:off x="6084100" y="355737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E822068-7F2E-49FC-89ED-4C254C14B655}"/>
                </a:ext>
              </a:extLst>
            </p:cNvPr>
            <p:cNvSpPr/>
            <p:nvPr/>
          </p:nvSpPr>
          <p:spPr>
            <a:xfrm>
              <a:off x="5629281" y="4243131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cs typeface="+mn-ea"/>
                  <a:sym typeface="+mn-lt"/>
                </a:rPr>
                <a:t>THREE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7EB7DE2-5F59-4782-A167-D976664C8BE6}"/>
                </a:ext>
              </a:extLst>
            </p:cNvPr>
            <p:cNvCxnSpPr/>
            <p:nvPr/>
          </p:nvCxnSpPr>
          <p:spPr>
            <a:xfrm>
              <a:off x="7983032" y="3563329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062B02F-8D35-47C7-BFE2-DCCCBD9CA8F2}"/>
                </a:ext>
              </a:extLst>
            </p:cNvPr>
            <p:cNvSpPr/>
            <p:nvPr/>
          </p:nvSpPr>
          <p:spPr>
            <a:xfrm>
              <a:off x="7523451" y="4246705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cs typeface="+mn-ea"/>
                  <a:sym typeface="+mn-lt"/>
                </a:rPr>
                <a:t>FOUR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C071B53-CDFF-43EB-87EC-E62CAEFE0B9E}"/>
                </a:ext>
              </a:extLst>
            </p:cNvPr>
            <p:cNvCxnSpPr/>
            <p:nvPr/>
          </p:nvCxnSpPr>
          <p:spPr>
            <a:xfrm>
              <a:off x="9936459" y="354810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82B9BE4-1A8D-4ED3-AFBD-150DDE6C64B5}"/>
                </a:ext>
              </a:extLst>
            </p:cNvPr>
            <p:cNvSpPr/>
            <p:nvPr/>
          </p:nvSpPr>
          <p:spPr>
            <a:xfrm>
              <a:off x="9481640" y="4243385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cs typeface="+mn-ea"/>
                  <a:sym typeface="+mn-lt"/>
                </a:rPr>
                <a:t>FIVE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grpSp>
        <p:nvGrpSpPr>
          <p:cNvPr id="36" name="组合 19">
            <a:extLst>
              <a:ext uri="{FF2B5EF4-FFF2-40B4-BE49-F238E27FC236}">
                <a16:creationId xmlns:a16="http://schemas.microsoft.com/office/drawing/2014/main" id="{0B23D073-7249-4017-AD2B-6B76B4BFA4BE}"/>
              </a:ext>
            </a:extLst>
          </p:cNvPr>
          <p:cNvGrpSpPr/>
          <p:nvPr/>
        </p:nvGrpSpPr>
        <p:grpSpPr>
          <a:xfrm rot="13802476">
            <a:off x="7972422" y="667416"/>
            <a:ext cx="858164" cy="764334"/>
            <a:chOff x="7481280" y="1150631"/>
            <a:chExt cx="2407919" cy="2144642"/>
          </a:xfrm>
        </p:grpSpPr>
        <p:sp>
          <p:nvSpPr>
            <p:cNvPr id="37" name="椭圆 20">
              <a:extLst>
                <a:ext uri="{FF2B5EF4-FFF2-40B4-BE49-F238E27FC236}">
                  <a16:creationId xmlns:a16="http://schemas.microsoft.com/office/drawing/2014/main" id="{F732BC29-525B-4FD2-B65E-78F03E9B8277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8" name="椭圆 21">
              <a:extLst>
                <a:ext uri="{FF2B5EF4-FFF2-40B4-BE49-F238E27FC236}">
                  <a16:creationId xmlns:a16="http://schemas.microsoft.com/office/drawing/2014/main" id="{CAC0F566-0073-45E4-81BA-AAB8A92A0857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9" name="椭圆 9">
            <a:extLst>
              <a:ext uri="{FF2B5EF4-FFF2-40B4-BE49-F238E27FC236}">
                <a16:creationId xmlns:a16="http://schemas.microsoft.com/office/drawing/2014/main" id="{C63D7933-0046-4C43-9ACD-47A4058C20A5}"/>
              </a:ext>
            </a:extLst>
          </p:cNvPr>
          <p:cNvSpPr/>
          <p:nvPr/>
        </p:nvSpPr>
        <p:spPr>
          <a:xfrm>
            <a:off x="9834919" y="-1196774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9F3C8BD1-BC43-406E-8167-935AA8E82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29" y="5558135"/>
            <a:ext cx="1457574" cy="117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35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03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solidFill>
                  <a:srgbClr val="9AA394"/>
                </a:solidFill>
                <a:cs typeface="+mn-ea"/>
                <a:sym typeface="+mn-lt"/>
              </a:rPr>
              <a:t>網站技術</a:t>
            </a:r>
            <a:endParaRPr lang="zh-CN" altLang="en-US" sz="4800" b="1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2681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Freeform 45">
            <a:extLst>
              <a:ext uri="{FF2B5EF4-FFF2-40B4-BE49-F238E27FC236}">
                <a16:creationId xmlns:a16="http://schemas.microsoft.com/office/drawing/2014/main" id="{84DFBB76-D381-4842-A1E0-53590BD73284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203609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Freeform 45">
            <a:extLst>
              <a:ext uri="{FF2B5EF4-FFF2-40B4-BE49-F238E27FC236}">
                <a16:creationId xmlns:a16="http://schemas.microsoft.com/office/drawing/2014/main" id="{8CEBDE50-9EC0-4439-A105-2192F20B92BB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3119870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71A56516-C9EA-43B8-92B8-D8ED13B3A482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420364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6F2E6C-E125-4B2E-8724-00A0C744BCF1}"/>
              </a:ext>
            </a:extLst>
          </p:cNvPr>
          <p:cNvSpPr txBox="1"/>
          <p:nvPr/>
        </p:nvSpPr>
        <p:spPr>
          <a:xfrm>
            <a:off x="7457760" y="2317890"/>
            <a:ext cx="3755419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基礎網站樣式、基礎網站設定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Ex:&lt;div&gt;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&lt;p&gt;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、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&lt;input&gt;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3644F7-37D1-4552-9F56-B34AAEF59A3D}"/>
              </a:ext>
            </a:extLst>
          </p:cNvPr>
          <p:cNvSpPr txBox="1"/>
          <p:nvPr/>
        </p:nvSpPr>
        <p:spPr>
          <a:xfrm>
            <a:off x="7425376" y="1900695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HTML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67D95E-12D5-4C07-B5D6-8DE838A66ED4}"/>
              </a:ext>
            </a:extLst>
          </p:cNvPr>
          <p:cNvSpPr txBox="1"/>
          <p:nvPr/>
        </p:nvSpPr>
        <p:spPr>
          <a:xfrm>
            <a:off x="7457760" y="3400856"/>
            <a:ext cx="3755419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優化網站美編、圖片位置設定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/>
            <a:r>
              <a:rPr lang="en-US" altLang="zh-TW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Ex:color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font-size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TW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positon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4C0A79-F63D-4E54-8855-37AF5DBE4758}"/>
              </a:ext>
            </a:extLst>
          </p:cNvPr>
          <p:cNvSpPr txBox="1"/>
          <p:nvPr/>
        </p:nvSpPr>
        <p:spPr>
          <a:xfrm>
            <a:off x="7425376" y="2983661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CSS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7D5C766-C8B3-4110-8BFC-2822C2337769}"/>
              </a:ext>
            </a:extLst>
          </p:cNvPr>
          <p:cNvSpPr txBox="1"/>
          <p:nvPr/>
        </p:nvSpPr>
        <p:spPr>
          <a:xfrm>
            <a:off x="7490144" y="4532740"/>
            <a:ext cx="3755419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DOM: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取得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id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TW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innerHTML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appendChild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()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Event: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addEventListener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D12201-6A1C-456B-9318-8E0E9F28B669}"/>
              </a:ext>
            </a:extLst>
          </p:cNvPr>
          <p:cNvSpPr txBox="1"/>
          <p:nvPr/>
        </p:nvSpPr>
        <p:spPr>
          <a:xfrm>
            <a:off x="7457760" y="4115545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JAVASCRIPT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88A95C7-6399-4ACD-A0D9-BD8E5E8D8A85}"/>
              </a:ext>
            </a:extLst>
          </p:cNvPr>
          <p:cNvSpPr/>
          <p:nvPr/>
        </p:nvSpPr>
        <p:spPr>
          <a:xfrm>
            <a:off x="1206846" y="2406957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E63A395-7A5F-4481-8B54-774C01C42B5E}"/>
              </a:ext>
            </a:extLst>
          </p:cNvPr>
          <p:cNvSpPr/>
          <p:nvPr/>
        </p:nvSpPr>
        <p:spPr>
          <a:xfrm>
            <a:off x="3492593" y="2221819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141D3FF-193C-4310-836B-596D44359A59}"/>
              </a:ext>
            </a:extLst>
          </p:cNvPr>
          <p:cNvSpPr/>
          <p:nvPr/>
        </p:nvSpPr>
        <p:spPr>
          <a:xfrm>
            <a:off x="-787925" y="4366181"/>
            <a:ext cx="1411380" cy="141138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82A9B21-DBD2-4F56-97B4-1D62A310D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529" y="3357120"/>
            <a:ext cx="28194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973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04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solidFill>
                  <a:srgbClr val="9AA394"/>
                </a:solidFill>
                <a:cs typeface="+mn-ea"/>
                <a:sym typeface="+mn-lt"/>
              </a:rPr>
              <a:t>優點與特色</a:t>
            </a:r>
            <a:endParaRPr lang="zh-CN" altLang="en-US" sz="4800" b="1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3828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jvlhfja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11845</TotalTime>
  <Words>293</Words>
  <Application>Microsoft Office PowerPoint</Application>
  <PresentationFormat>寬螢幕</PresentationFormat>
  <Paragraphs>73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等线</vt:lpstr>
      <vt:lpstr>微软雅黑</vt:lpstr>
      <vt:lpstr>宋体</vt:lpstr>
      <vt:lpstr>方正正黑简体</vt:lpstr>
      <vt:lpstr>Arial</vt:lpstr>
      <vt:lpstr>Calibri</vt:lpstr>
      <vt:lpstr>第一PPT，www.1ppt.com​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張晉源</cp:lastModifiedBy>
  <cp:revision>710</cp:revision>
  <dcterms:created xsi:type="dcterms:W3CDTF">2019-07-04T08:14:45Z</dcterms:created>
  <dcterms:modified xsi:type="dcterms:W3CDTF">2022-12-23T08:44:44Z</dcterms:modified>
</cp:coreProperties>
</file>