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35" roundtripDataSignature="AMtx7mitdi5KIHj8eyoLC906VQR7b+DUO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FA2AA08-CE19-4C9C-92B2-38E6D53A1E48}">
  <a:tblStyle styleId="{6FA2AA08-CE19-4C9C-92B2-38E6D53A1E48}"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254C137B-F0B8-4950-83C6-D2859CBD2A46}" styleName="Table_1">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AF1"/>
          </a:solidFill>
        </a:fill>
      </a:tcStyle>
    </a:wholeTbl>
    <a:band1H>
      <a:tcTxStyle b="off" i="off"/>
      <a:tcStyle>
        <a:fill>
          <a:solidFill>
            <a:srgbClr val="CED2E2"/>
          </a:solidFill>
        </a:fill>
      </a:tcStyle>
    </a:band1H>
    <a:band2H>
      <a:tcTxStyle b="off" i="off"/>
    </a:band2H>
    <a:band1V>
      <a:tcTxStyle b="off" i="off"/>
      <a:tcStyle>
        <a:fill>
          <a:solidFill>
            <a:srgbClr val="CED2E2"/>
          </a:solidFill>
        </a:fill>
      </a:tcStyle>
    </a:band1V>
    <a:band2V>
      <a:tcTxStyle b="off" i="off"/>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customschemas.google.com/relationships/presentationmetadata" Target="metadata"/><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0" name="Google Shape;80;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5" name="Google Shape;255;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7" name="Google Shape;267;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2" name="Google Shape;282;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3" name="Google Shape;313;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1" name="Google Shape;331;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4" name="Google Shape;344;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6" name="Google Shape;356;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7" name="Google Shape;367;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0" name="Google Shape;380;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8" name="Google Shape;398;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1" name="Google Shape;9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ebf5bf116e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12" name="Google Shape;412;gebf5bf116e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eceaf4651f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22" name="Google Shape;422;geceaf4651f_0_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39" name="Google Shape;439;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ebf5bf116e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54" name="Google Shape;454;gebf5bf116e_0_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ebf5bf116e_0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70" name="Google Shape;470;gebf5bf116e_0_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f06b9647cb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85" name="Google Shape;485;gf06b9647cb_0_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98" name="Google Shape;498;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12" name="Google Shape;512;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23" name="Google Shape;523;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2" name="Google Shape;102;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3" name="Google Shape;113;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9" name="Google Shape;139;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8" name="Google Shape;168;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4" name="Google Shape;214;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1" name="Google Shape;231;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2" name="Google Shape;242;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6" name="Shape 66"/>
        <p:cNvGrpSpPr/>
        <p:nvPr/>
      </p:nvGrpSpPr>
      <p:grpSpPr>
        <a:xfrm>
          <a:off x="0" y="0"/>
          <a:ext cx="0" cy="0"/>
          <a:chOff x="0" y="0"/>
          <a:chExt cx="0" cy="0"/>
        </a:xfrm>
      </p:grpSpPr>
      <p:sp>
        <p:nvSpPr>
          <p:cNvPr id="67" name="Google Shape;67;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3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 name="Google Shape;69;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2" name="Shape 72"/>
        <p:cNvGrpSpPr/>
        <p:nvPr/>
      </p:nvGrpSpPr>
      <p:grpSpPr>
        <a:xfrm>
          <a:off x="0" y="0"/>
          <a:ext cx="0" cy="0"/>
          <a:chOff x="0" y="0"/>
          <a:chExt cx="0" cy="0"/>
        </a:xfrm>
      </p:grpSpPr>
      <p:sp>
        <p:nvSpPr>
          <p:cNvPr id="73" name="Google Shape;73;p3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3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 name="Shape 15"/>
        <p:cNvGrpSpPr/>
        <p:nvPr/>
      </p:nvGrpSpPr>
      <p:grpSpPr>
        <a:xfrm>
          <a:off x="0" y="0"/>
          <a:ext cx="0" cy="0"/>
          <a:chOff x="0" y="0"/>
          <a:chExt cx="0" cy="0"/>
        </a:xfrm>
      </p:grpSpPr>
      <p:sp>
        <p:nvSpPr>
          <p:cNvPr id="16" name="Google Shape;16;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6"/>
          <p:cNvSpPr txBox="1"/>
          <p:nvPr>
            <p:ph idx="11" type="ftr"/>
          </p:nvPr>
        </p:nvSpPr>
        <p:spPr>
          <a:xfrm>
            <a:off x="979517" y="6310312"/>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05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6"/>
          <p:cNvSpPr txBox="1"/>
          <p:nvPr>
            <p:ph idx="12" type="sldNum"/>
          </p:nvPr>
        </p:nvSpPr>
        <p:spPr>
          <a:xfrm>
            <a:off x="364375" y="6310312"/>
            <a:ext cx="473825"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200"/>
              <a:buFont typeface="Arial"/>
              <a:buNone/>
              <a:defRPr b="0" i="0" sz="1000" u="none" cap="none" strike="noStrike">
                <a:solidFill>
                  <a:schemeClr val="lt1"/>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200"/>
              <a:buFont typeface="Arial"/>
              <a:buNone/>
              <a:defRPr b="0" i="0" sz="1000" u="none" cap="none" strike="noStrike">
                <a:solidFill>
                  <a:schemeClr val="lt1"/>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200"/>
              <a:buFont typeface="Arial"/>
              <a:buNone/>
              <a:defRPr b="0" i="0" sz="1000" u="none" cap="none" strike="noStrike">
                <a:solidFill>
                  <a:schemeClr val="lt1"/>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200"/>
              <a:buFont typeface="Arial"/>
              <a:buNone/>
              <a:defRPr b="0" i="0" sz="1000" u="none" cap="none" strike="noStrike">
                <a:solidFill>
                  <a:schemeClr val="lt1"/>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200"/>
              <a:buFont typeface="Arial"/>
              <a:buNone/>
              <a:defRPr b="0" i="0" sz="1000" u="none" cap="none" strike="noStrike">
                <a:solidFill>
                  <a:schemeClr val="lt1"/>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200"/>
              <a:buFont typeface="Arial"/>
              <a:buNone/>
              <a:defRPr b="0" i="0" sz="1000" u="none" cap="none" strike="noStrike">
                <a:solidFill>
                  <a:schemeClr val="lt1"/>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200"/>
              <a:buFont typeface="Arial"/>
              <a:buNone/>
              <a:defRPr b="0" i="0" sz="1000" u="none" cap="none" strike="noStrike">
                <a:solidFill>
                  <a:schemeClr val="lt1"/>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200"/>
              <a:buFont typeface="Arial"/>
              <a:buNone/>
              <a:defRPr b="0" i="0" sz="1000" u="none" cap="none" strike="noStrike">
                <a:solidFill>
                  <a:schemeClr val="lt1"/>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200"/>
              <a:buFont typeface="Arial"/>
              <a:buNone/>
              <a:defRPr b="0" i="0" sz="1000" u="none" cap="none" strike="noStrike">
                <a:solidFill>
                  <a:schemeClr val="lt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it-IT"/>
              <a:t>‹#›</a:t>
            </a:fld>
            <a:r>
              <a:rPr lang="it-IT"/>
              <a:t> .</a:t>
            </a:r>
            <a:endParaRPr sz="1200">
              <a:solidFill>
                <a:srgbClr val="888888"/>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2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2" name="Google Shape;22;p27"/>
          <p:cNvSpPr txBox="1"/>
          <p:nvPr>
            <p:ph idx="11" type="ftr"/>
          </p:nvPr>
        </p:nvSpPr>
        <p:spPr>
          <a:xfrm>
            <a:off x="979517" y="6310312"/>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05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7"/>
          <p:cNvSpPr txBox="1"/>
          <p:nvPr>
            <p:ph idx="12" type="sldNum"/>
          </p:nvPr>
        </p:nvSpPr>
        <p:spPr>
          <a:xfrm>
            <a:off x="364375" y="6310312"/>
            <a:ext cx="473825"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200"/>
              <a:buFont typeface="Arial"/>
              <a:buNone/>
              <a:defRPr b="0" i="0" sz="1000" u="none" cap="none" strike="noStrike">
                <a:solidFill>
                  <a:schemeClr val="lt1"/>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200"/>
              <a:buFont typeface="Arial"/>
              <a:buNone/>
              <a:defRPr b="0" i="0" sz="1000" u="none" cap="none" strike="noStrike">
                <a:solidFill>
                  <a:schemeClr val="lt1"/>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200"/>
              <a:buFont typeface="Arial"/>
              <a:buNone/>
              <a:defRPr b="0" i="0" sz="1000" u="none" cap="none" strike="noStrike">
                <a:solidFill>
                  <a:schemeClr val="lt1"/>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200"/>
              <a:buFont typeface="Arial"/>
              <a:buNone/>
              <a:defRPr b="0" i="0" sz="1000" u="none" cap="none" strike="noStrike">
                <a:solidFill>
                  <a:schemeClr val="lt1"/>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200"/>
              <a:buFont typeface="Arial"/>
              <a:buNone/>
              <a:defRPr b="0" i="0" sz="1000" u="none" cap="none" strike="noStrike">
                <a:solidFill>
                  <a:schemeClr val="lt1"/>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200"/>
              <a:buFont typeface="Arial"/>
              <a:buNone/>
              <a:defRPr b="0" i="0" sz="1000" u="none" cap="none" strike="noStrike">
                <a:solidFill>
                  <a:schemeClr val="lt1"/>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200"/>
              <a:buFont typeface="Arial"/>
              <a:buNone/>
              <a:defRPr b="0" i="0" sz="1000" u="none" cap="none" strike="noStrike">
                <a:solidFill>
                  <a:schemeClr val="lt1"/>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200"/>
              <a:buFont typeface="Arial"/>
              <a:buNone/>
              <a:defRPr b="0" i="0" sz="1000" u="none" cap="none" strike="noStrike">
                <a:solidFill>
                  <a:schemeClr val="lt1"/>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200"/>
              <a:buFont typeface="Arial"/>
              <a:buNone/>
              <a:defRPr b="0" i="0" sz="1000" u="none" cap="none" strike="noStrike">
                <a:solidFill>
                  <a:schemeClr val="lt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it-IT"/>
              <a:t>‹#›</a:t>
            </a:fld>
            <a:r>
              <a:rPr lang="it-IT"/>
              <a:t> .</a:t>
            </a:r>
            <a:endParaRPr sz="1200">
              <a:solidFill>
                <a:srgbClr val="888888"/>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0" name="Shape 30"/>
        <p:cNvGrpSpPr/>
        <p:nvPr/>
      </p:nvGrpSpPr>
      <p:grpSpPr>
        <a:xfrm>
          <a:off x="0" y="0"/>
          <a:ext cx="0" cy="0"/>
          <a:chOff x="0" y="0"/>
          <a:chExt cx="0" cy="0"/>
        </a:xfrm>
      </p:grpSpPr>
      <p:sp>
        <p:nvSpPr>
          <p:cNvPr id="31" name="Google Shape;31;p2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3" name="Google Shape;33;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6" name="Shape 36"/>
        <p:cNvGrpSpPr/>
        <p:nvPr/>
      </p:nvGrpSpPr>
      <p:grpSpPr>
        <a:xfrm>
          <a:off x="0" y="0"/>
          <a:ext cx="0" cy="0"/>
          <a:chOff x="0" y="0"/>
          <a:chExt cx="0" cy="0"/>
        </a:xfrm>
      </p:grpSpPr>
      <p:sp>
        <p:nvSpPr>
          <p:cNvPr id="37" name="Google Shape;37;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3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3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3" name="Shape 43"/>
        <p:cNvGrpSpPr/>
        <p:nvPr/>
      </p:nvGrpSpPr>
      <p:grpSpPr>
        <a:xfrm>
          <a:off x="0" y="0"/>
          <a:ext cx="0" cy="0"/>
          <a:chOff x="0" y="0"/>
          <a:chExt cx="0" cy="0"/>
        </a:xfrm>
      </p:grpSpPr>
      <p:sp>
        <p:nvSpPr>
          <p:cNvPr id="44" name="Google Shape;44;p3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3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6" name="Google Shape;46;p3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3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3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2" name="Shape 52"/>
        <p:cNvGrpSpPr/>
        <p:nvPr/>
      </p:nvGrpSpPr>
      <p:grpSpPr>
        <a:xfrm>
          <a:off x="0" y="0"/>
          <a:ext cx="0" cy="0"/>
          <a:chOff x="0" y="0"/>
          <a:chExt cx="0" cy="0"/>
        </a:xfrm>
      </p:grpSpPr>
      <p:sp>
        <p:nvSpPr>
          <p:cNvPr id="53" name="Google Shape;53;p3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3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5" name="Google Shape;55;p3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6" name="Google Shape;56;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9" name="Shape 59"/>
        <p:cNvGrpSpPr/>
        <p:nvPr/>
      </p:nvGrpSpPr>
      <p:grpSpPr>
        <a:xfrm>
          <a:off x="0" y="0"/>
          <a:ext cx="0" cy="0"/>
          <a:chOff x="0" y="0"/>
          <a:chExt cx="0" cy="0"/>
        </a:xfrm>
      </p:grpSpPr>
      <p:sp>
        <p:nvSpPr>
          <p:cNvPr id="60" name="Google Shape;60;p3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33"/>
          <p:cNvSpPr/>
          <p:nvPr>
            <p:ph idx="2" type="pic"/>
          </p:nvPr>
        </p:nvSpPr>
        <p:spPr>
          <a:xfrm>
            <a:off x="5183188" y="987425"/>
            <a:ext cx="6172200" cy="4873625"/>
          </a:xfrm>
          <a:prstGeom prst="rect">
            <a:avLst/>
          </a:prstGeom>
          <a:noFill/>
          <a:ln>
            <a:noFill/>
          </a:ln>
        </p:spPr>
      </p:sp>
      <p:sp>
        <p:nvSpPr>
          <p:cNvPr id="62" name="Google Shape;62;p3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3" name="Google Shape;63;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it-IT"/>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10.png"/><Relationship Id="rId5" Type="http://schemas.openxmlformats.org/officeDocument/2006/relationships/image" Target="../media/image14.jpg"/><Relationship Id="rId6" Type="http://schemas.openxmlformats.org/officeDocument/2006/relationships/hyperlink" Target="https://github.com/CCatanese1/KRYPTONITE"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26.jpg"/><Relationship Id="rId5" Type="http://schemas.openxmlformats.org/officeDocument/2006/relationships/image" Target="../media/image23.png"/><Relationship Id="rId6"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2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29.png"/><Relationship Id="rId5" Type="http://schemas.openxmlformats.org/officeDocument/2006/relationships/image" Target="../media/image3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3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26.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png"/><Relationship Id="rId4" Type="http://schemas.openxmlformats.org/officeDocument/2006/relationships/image" Target="../media/image11.png"/><Relationship Id="rId5" Type="http://schemas.openxmlformats.org/officeDocument/2006/relationships/image" Target="../media/image2.png"/><Relationship Id="rId6" Type="http://schemas.openxmlformats.org/officeDocument/2006/relationships/image" Target="../media/image36.png"/><Relationship Id="rId7" Type="http://schemas.openxmlformats.org/officeDocument/2006/relationships/image" Target="../media/image2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4.png"/><Relationship Id="rId4" Type="http://schemas.openxmlformats.org/officeDocument/2006/relationships/image" Target="../media/image11.png"/><Relationship Id="rId5"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1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4.png"/><Relationship Id="rId4" Type="http://schemas.openxmlformats.org/officeDocument/2006/relationships/image" Target="../media/image3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5.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4.png"/><Relationship Id="rId4" Type="http://schemas.openxmlformats.org/officeDocument/2006/relationships/image" Target="../media/image4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8.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4.png"/><Relationship Id="rId4" Type="http://schemas.openxmlformats.org/officeDocument/2006/relationships/image" Target="../media/image43.png"/><Relationship Id="rId5" Type="http://schemas.openxmlformats.org/officeDocument/2006/relationships/image" Target="../media/image4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4.png"/><Relationship Id="rId4" Type="http://schemas.openxmlformats.org/officeDocument/2006/relationships/image" Target="../media/image37.png"/><Relationship Id="rId5" Type="http://schemas.openxmlformats.org/officeDocument/2006/relationships/image" Target="../media/image4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4.png"/><Relationship Id="rId4" Type="http://schemas.openxmlformats.org/officeDocument/2006/relationships/image" Target="../media/image39.png"/><Relationship Id="rId5" Type="http://schemas.openxmlformats.org/officeDocument/2006/relationships/image" Target="../media/image21.png"/><Relationship Id="rId6" Type="http://schemas.openxmlformats.org/officeDocument/2006/relationships/image" Target="../media/image24.png"/><Relationship Id="rId7"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4.png"/><Relationship Id="rId4" Type="http://schemas.openxmlformats.org/officeDocument/2006/relationships/image" Target="../media/image4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4.png"/><Relationship Id="rId4" Type="http://schemas.openxmlformats.org/officeDocument/2006/relationships/image" Target="../media/image4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3.jpg"/><Relationship Id="rId5" Type="http://schemas.openxmlformats.org/officeDocument/2006/relationships/image" Target="../media/image12.png"/><Relationship Id="rId6" Type="http://schemas.openxmlformats.org/officeDocument/2006/relationships/image" Target="../media/image5.jpg"/><Relationship Id="rId7" Type="http://schemas.openxmlformats.org/officeDocument/2006/relationships/image" Target="../media/image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1" Type="http://schemas.openxmlformats.org/officeDocument/2006/relationships/image" Target="../media/image21.png"/><Relationship Id="rId10" Type="http://schemas.openxmlformats.org/officeDocument/2006/relationships/image" Target="../media/image15.png"/><Relationship Id="rId13" Type="http://schemas.openxmlformats.org/officeDocument/2006/relationships/image" Target="../media/image17.png"/><Relationship Id="rId12" Type="http://schemas.openxmlformats.org/officeDocument/2006/relationships/image" Target="../media/image24.png"/><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png"/><Relationship Id="rId9" Type="http://schemas.openxmlformats.org/officeDocument/2006/relationships/image" Target="../media/image2.png"/><Relationship Id="rId14" Type="http://schemas.openxmlformats.org/officeDocument/2006/relationships/image" Target="../media/image28.png"/><Relationship Id="rId5" Type="http://schemas.openxmlformats.org/officeDocument/2006/relationships/image" Target="../media/image9.png"/><Relationship Id="rId6" Type="http://schemas.openxmlformats.org/officeDocument/2006/relationships/image" Target="../media/image13.png"/><Relationship Id="rId7" Type="http://schemas.openxmlformats.org/officeDocument/2006/relationships/image" Target="../media/image16.png"/><Relationship Id="rId8"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27.png"/><Relationship Id="rId5" Type="http://schemas.openxmlformats.org/officeDocument/2006/relationships/image" Target="../media/image19.png"/><Relationship Id="rId6" Type="http://schemas.openxmlformats.org/officeDocument/2006/relationships/image" Target="../media/image32.png"/><Relationship Id="rId7"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
          <p:cNvSpPr/>
          <p:nvPr/>
        </p:nvSpPr>
        <p:spPr>
          <a:xfrm>
            <a:off x="0" y="0"/>
            <a:ext cx="12192000" cy="1744910"/>
          </a:xfrm>
          <a:prstGeom prst="rect">
            <a:avLst/>
          </a:prstGeom>
          <a:solidFill>
            <a:srgbClr val="0F2F80"/>
          </a:solidFill>
          <a:ln cap="flat" cmpd="sng" w="12700">
            <a:solidFill>
              <a:srgbClr val="0F2F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200"/>
              <a:buFont typeface="Arial"/>
              <a:buNone/>
            </a:pPr>
            <a:r>
              <a:rPr b="1" i="0" lang="it-IT" sz="3200" u="none" cap="none" strike="noStrike">
                <a:solidFill>
                  <a:schemeClr val="lt1"/>
                </a:solidFill>
                <a:latin typeface="Arial"/>
                <a:ea typeface="Arial"/>
                <a:cs typeface="Arial"/>
                <a:sym typeface="Arial"/>
              </a:rPr>
              <a:t>Master in Business Intelligence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200"/>
              <a:buFont typeface="Arial"/>
              <a:buNone/>
            </a:pPr>
            <a:r>
              <a:rPr b="1" i="0" lang="it-IT" sz="3200" u="none" cap="none" strike="noStrike">
                <a:solidFill>
                  <a:schemeClr val="lt1"/>
                </a:solidFill>
                <a:latin typeface="Arial"/>
                <a:ea typeface="Arial"/>
                <a:cs typeface="Arial"/>
                <a:sym typeface="Arial"/>
              </a:rPr>
              <a:t>&amp;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200"/>
              <a:buFont typeface="Arial"/>
              <a:buNone/>
            </a:pPr>
            <a:r>
              <a:rPr b="1" i="0" lang="it-IT" sz="3200" u="none" cap="none" strike="noStrike">
                <a:solidFill>
                  <a:schemeClr val="lt1"/>
                </a:solidFill>
                <a:latin typeface="Arial"/>
                <a:ea typeface="Arial"/>
                <a:cs typeface="Arial"/>
                <a:sym typeface="Arial"/>
              </a:rPr>
              <a:t>Big Data Analytics</a:t>
            </a:r>
            <a:endParaRPr b="0" i="0" sz="1400" u="none" cap="none" strike="noStrike">
              <a:solidFill>
                <a:srgbClr val="000000"/>
              </a:solidFill>
              <a:latin typeface="Arial"/>
              <a:ea typeface="Arial"/>
              <a:cs typeface="Arial"/>
              <a:sym typeface="Arial"/>
            </a:endParaRPr>
          </a:p>
        </p:txBody>
      </p:sp>
      <p:pic>
        <p:nvPicPr>
          <p:cNvPr descr="Logo&#10;&#10;Description automatically generated" id="83" name="Google Shape;83;p1"/>
          <p:cNvPicPr preferRelativeResize="0"/>
          <p:nvPr/>
        </p:nvPicPr>
        <p:blipFill rotWithShape="1">
          <a:blip r:embed="rId3">
            <a:alphaModFix/>
          </a:blip>
          <a:srcRect b="0" l="0" r="0" t="0"/>
          <a:stretch/>
        </p:blipFill>
        <p:spPr>
          <a:xfrm>
            <a:off x="6" y="139959"/>
            <a:ext cx="1199626" cy="899720"/>
          </a:xfrm>
          <a:prstGeom prst="rect">
            <a:avLst/>
          </a:prstGeom>
          <a:noFill/>
          <a:ln>
            <a:noFill/>
          </a:ln>
        </p:spPr>
      </p:pic>
      <p:pic>
        <p:nvPicPr>
          <p:cNvPr id="84" name="Google Shape;84;p1"/>
          <p:cNvPicPr preferRelativeResize="0"/>
          <p:nvPr/>
        </p:nvPicPr>
        <p:blipFill rotWithShape="1">
          <a:blip r:embed="rId4">
            <a:alphaModFix/>
          </a:blip>
          <a:srcRect b="0" l="0" r="0" t="0"/>
          <a:stretch/>
        </p:blipFill>
        <p:spPr>
          <a:xfrm>
            <a:off x="10471966" y="869102"/>
            <a:ext cx="1730928" cy="875808"/>
          </a:xfrm>
          <a:prstGeom prst="rect">
            <a:avLst/>
          </a:prstGeom>
          <a:noFill/>
          <a:ln>
            <a:noFill/>
          </a:ln>
        </p:spPr>
      </p:pic>
      <p:pic>
        <p:nvPicPr>
          <p:cNvPr id="85" name="Google Shape;85;p1"/>
          <p:cNvPicPr preferRelativeResize="0"/>
          <p:nvPr/>
        </p:nvPicPr>
        <p:blipFill rotWithShape="1">
          <a:blip r:embed="rId5">
            <a:alphaModFix/>
          </a:blip>
          <a:srcRect b="0" l="0" r="0" t="0"/>
          <a:stretch/>
        </p:blipFill>
        <p:spPr>
          <a:xfrm>
            <a:off x="4587496" y="1744910"/>
            <a:ext cx="7598620" cy="5113090"/>
          </a:xfrm>
          <a:prstGeom prst="rect">
            <a:avLst/>
          </a:prstGeom>
          <a:noFill/>
          <a:ln>
            <a:noFill/>
          </a:ln>
        </p:spPr>
      </p:pic>
      <p:sp>
        <p:nvSpPr>
          <p:cNvPr id="86" name="Google Shape;86;p1"/>
          <p:cNvSpPr txBox="1"/>
          <p:nvPr/>
        </p:nvSpPr>
        <p:spPr>
          <a:xfrm>
            <a:off x="406875" y="2930575"/>
            <a:ext cx="4180500" cy="3294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i="0" lang="it-IT" sz="3200" u="none" cap="none" strike="noStrike">
                <a:solidFill>
                  <a:srgbClr val="002060"/>
                </a:solidFill>
                <a:latin typeface="Calibri"/>
                <a:ea typeface="Calibri"/>
                <a:cs typeface="Calibri"/>
                <a:sym typeface="Calibri"/>
              </a:rPr>
              <a:t>CRIPTOVALUTE</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206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it-IT" sz="2400" u="none" cap="none" strike="noStrike">
                <a:solidFill>
                  <a:srgbClr val="002060"/>
                </a:solidFill>
                <a:latin typeface="Calibri"/>
                <a:ea typeface="Calibri"/>
                <a:cs typeface="Calibri"/>
                <a:sym typeface="Calibri"/>
              </a:rPr>
              <a:t>Up and Down with fewer </a:t>
            </a:r>
            <a:endParaRPr b="0" i="0" sz="2400" u="none" cap="none" strike="noStrike">
              <a:solidFill>
                <a:srgbClr val="00206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it-IT" sz="2400" u="none" cap="none" strike="noStrike">
                <a:solidFill>
                  <a:srgbClr val="002060"/>
                </a:solidFill>
                <a:latin typeface="Calibri"/>
                <a:ea typeface="Calibri"/>
                <a:cs typeface="Calibri"/>
                <a:sym typeface="Calibri"/>
              </a:rPr>
              <a:t>than </a:t>
            </a:r>
            <a:r>
              <a:rPr b="1" i="0" lang="it-IT" sz="2400" u="none" cap="none" strike="noStrike">
                <a:solidFill>
                  <a:srgbClr val="002060"/>
                </a:solidFill>
                <a:latin typeface="Calibri"/>
                <a:ea typeface="Calibri"/>
                <a:cs typeface="Calibri"/>
                <a:sym typeface="Calibri"/>
              </a:rPr>
              <a:t>280</a:t>
            </a:r>
            <a:r>
              <a:rPr b="0" i="0" lang="it-IT" sz="2400" u="none" cap="none" strike="noStrike">
                <a:solidFill>
                  <a:srgbClr val="002060"/>
                </a:solidFill>
                <a:latin typeface="Calibri"/>
                <a:ea typeface="Calibri"/>
                <a:cs typeface="Calibri"/>
                <a:sym typeface="Calibri"/>
              </a:rPr>
              <a:t> characters</a:t>
            </a:r>
            <a:endParaRPr b="0" i="0" sz="2400" u="none" cap="none" strike="noStrike">
              <a:solidFill>
                <a:srgbClr val="00206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sz="22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sz="22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sz="22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sz="22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lang="it-IT" sz="1600" u="sng">
                <a:solidFill>
                  <a:schemeClr val="hlink"/>
                </a:solidFill>
                <a:latin typeface="Calibri"/>
                <a:ea typeface="Calibri"/>
                <a:cs typeface="Calibri"/>
                <a:sym typeface="Calibri"/>
                <a:hlinkClick r:id="rId6"/>
              </a:rPr>
              <a:t>https://github.com/CCatanese1/KRYPTONITE</a:t>
            </a:r>
            <a:endParaRPr b="0" i="0" sz="1600" u="none" cap="none" strike="noStrike">
              <a:solidFill>
                <a:schemeClr val="dk1"/>
              </a:solidFill>
              <a:latin typeface="Calibri"/>
              <a:ea typeface="Calibri"/>
              <a:cs typeface="Calibri"/>
              <a:sym typeface="Calibri"/>
            </a:endParaRPr>
          </a:p>
        </p:txBody>
      </p:sp>
      <p:sp>
        <p:nvSpPr>
          <p:cNvPr id="87" name="Google Shape;87;p1"/>
          <p:cNvSpPr/>
          <p:nvPr/>
        </p:nvSpPr>
        <p:spPr>
          <a:xfrm>
            <a:off x="10203468" y="5410785"/>
            <a:ext cx="1978425" cy="1446245"/>
          </a:xfrm>
          <a:prstGeom prst="rect">
            <a:avLst/>
          </a:prstGeom>
          <a:gradFill>
            <a:gsLst>
              <a:gs pos="0">
                <a:srgbClr val="FFFFFF">
                  <a:alpha val="75686"/>
                </a:srgbClr>
              </a:gs>
              <a:gs pos="100000">
                <a:srgbClr val="FFFFFF">
                  <a:alpha val="75686"/>
                </a:srgbClr>
              </a:gs>
            </a:gsLst>
            <a:lin ang="5400000" scaled="0"/>
          </a:gra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r>
              <a:rPr b="1" i="0" lang="it-IT" sz="1800" u="none" cap="none" strike="noStrike">
                <a:solidFill>
                  <a:schemeClr val="dk2"/>
                </a:solidFill>
                <a:latin typeface="Calibri"/>
                <a:ea typeface="Calibri"/>
                <a:cs typeface="Calibri"/>
                <a:sym typeface="Calibri"/>
              </a:rPr>
              <a:t>Calogero Catanese</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rPr b="1" i="0" lang="it-IT" sz="1800" u="none" cap="none" strike="noStrike">
                <a:solidFill>
                  <a:schemeClr val="dk2"/>
                </a:solidFill>
                <a:latin typeface="Calibri"/>
                <a:ea typeface="Calibri"/>
                <a:cs typeface="Calibri"/>
                <a:sym typeface="Calibri"/>
              </a:rPr>
              <a:t>Dell’Omo Luca</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rPr b="1" i="0" lang="it-IT" sz="1800" u="none" cap="none" strike="noStrike">
                <a:solidFill>
                  <a:schemeClr val="dk2"/>
                </a:solidFill>
                <a:latin typeface="Calibri"/>
                <a:ea typeface="Calibri"/>
                <a:cs typeface="Calibri"/>
                <a:sym typeface="Calibri"/>
              </a:rPr>
              <a:t>Di Vita Sara</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rPr b="1" i="0" lang="it-IT" sz="1800" u="none" cap="none" strike="noStrike">
                <a:solidFill>
                  <a:schemeClr val="dk2"/>
                </a:solidFill>
                <a:latin typeface="Calibri"/>
                <a:ea typeface="Calibri"/>
                <a:cs typeface="Calibri"/>
                <a:sym typeface="Calibri"/>
              </a:rPr>
              <a:t>Gealapu Romina</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rPr b="1" i="0" lang="it-IT" sz="1800" u="none" cap="none" strike="noStrike">
                <a:solidFill>
                  <a:schemeClr val="dk2"/>
                </a:solidFill>
                <a:latin typeface="Calibri"/>
                <a:ea typeface="Calibri"/>
                <a:cs typeface="Calibri"/>
                <a:sym typeface="Calibri"/>
              </a:rPr>
              <a:t>Pizzinga Caterina</a:t>
            </a:r>
            <a:endParaRPr b="0" i="0" sz="1800" u="none" cap="none" strike="noStrike">
              <a:solidFill>
                <a:schemeClr val="dk1"/>
              </a:solidFill>
              <a:latin typeface="Calibri"/>
              <a:ea typeface="Calibri"/>
              <a:cs typeface="Calibri"/>
              <a:sym typeface="Calibri"/>
            </a:endParaRPr>
          </a:p>
        </p:txBody>
      </p:sp>
      <p:sp>
        <p:nvSpPr>
          <p:cNvPr id="88" name="Google Shape;88;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it-IT"/>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13"/>
          <p:cNvSpPr txBox="1"/>
          <p:nvPr>
            <p:ph type="title"/>
          </p:nvPr>
        </p:nvSpPr>
        <p:spPr>
          <a:xfrm>
            <a:off x="74802" y="71022"/>
            <a:ext cx="12005344" cy="861133"/>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rgbClr val="002060"/>
              </a:buClr>
              <a:buSzPts val="2333"/>
              <a:buFont typeface="Arial"/>
              <a:buNone/>
            </a:pPr>
            <a:r>
              <a:rPr b="1" lang="it-IT" sz="2333" cap="none">
                <a:solidFill>
                  <a:srgbClr val="002060"/>
                </a:solidFill>
                <a:latin typeface="Arial"/>
                <a:ea typeface="Arial"/>
                <a:cs typeface="Arial"/>
                <a:sym typeface="Arial"/>
              </a:rPr>
              <a:t>OSSERVAZIONE GRAFICA</a:t>
            </a:r>
            <a:br>
              <a:rPr b="1" lang="it-IT" sz="2333" cap="none">
                <a:solidFill>
                  <a:srgbClr val="002060"/>
                </a:solidFill>
                <a:latin typeface="Arial"/>
                <a:ea typeface="Arial"/>
                <a:cs typeface="Arial"/>
                <a:sym typeface="Arial"/>
              </a:rPr>
            </a:br>
            <a:r>
              <a:rPr lang="it-IT" sz="2000" cap="none">
                <a:solidFill>
                  <a:srgbClr val="00B0F0"/>
                </a:solidFill>
                <a:latin typeface="Arial"/>
                <a:ea typeface="Arial"/>
                <a:cs typeface="Arial"/>
                <a:sym typeface="Arial"/>
              </a:rPr>
              <a:t>ANDAMENTO DELLE CRYPTO</a:t>
            </a:r>
            <a:endParaRPr sz="2000">
              <a:solidFill>
                <a:srgbClr val="00B0F0"/>
              </a:solidFill>
            </a:endParaRPr>
          </a:p>
        </p:txBody>
      </p:sp>
      <p:sp>
        <p:nvSpPr>
          <p:cNvPr id="258" name="Google Shape;258;p13"/>
          <p:cNvSpPr/>
          <p:nvPr/>
        </p:nvSpPr>
        <p:spPr>
          <a:xfrm>
            <a:off x="0" y="6148873"/>
            <a:ext cx="12192000" cy="709127"/>
          </a:xfrm>
          <a:prstGeom prst="rect">
            <a:avLst/>
          </a:prstGeom>
          <a:solidFill>
            <a:srgbClr val="0F2F80"/>
          </a:solidFill>
          <a:ln cap="flat" cmpd="sng" w="12700">
            <a:solidFill>
              <a:srgbClr val="007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259" name="Google Shape;259;p13"/>
          <p:cNvPicPr preferRelativeResize="0"/>
          <p:nvPr/>
        </p:nvPicPr>
        <p:blipFill rotWithShape="1">
          <a:blip r:embed="rId3">
            <a:alphaModFix/>
          </a:blip>
          <a:srcRect b="0" l="0" r="0" t="0"/>
          <a:stretch/>
        </p:blipFill>
        <p:spPr>
          <a:xfrm>
            <a:off x="11258026" y="6140742"/>
            <a:ext cx="942363" cy="731484"/>
          </a:xfrm>
          <a:prstGeom prst="rect">
            <a:avLst/>
          </a:prstGeom>
          <a:noFill/>
          <a:ln>
            <a:noFill/>
          </a:ln>
        </p:spPr>
      </p:pic>
      <p:sp>
        <p:nvSpPr>
          <p:cNvPr id="260" name="Google Shape;260;p13"/>
          <p:cNvSpPr/>
          <p:nvPr/>
        </p:nvSpPr>
        <p:spPr>
          <a:xfrm>
            <a:off x="359141" y="1844533"/>
            <a:ext cx="2062048" cy="1561397"/>
          </a:xfrm>
          <a:prstGeom prst="rect">
            <a:avLst/>
          </a:prstGeom>
          <a:solidFill>
            <a:srgbClr val="0F2F80"/>
          </a:solidFill>
          <a:ln cap="flat" cmpd="sng" w="25400">
            <a:solidFill>
              <a:srgbClr val="0020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it-IT" sz="1400" u="none" cap="none" strike="noStrike">
                <a:solidFill>
                  <a:schemeClr val="lt1"/>
                </a:solidFill>
                <a:latin typeface="Calibri"/>
                <a:ea typeface="Calibri"/>
                <a:cs typeface="Calibri"/>
                <a:sym typeface="Calibri"/>
              </a:rPr>
              <a:t>Grafico lineare</a:t>
            </a:r>
            <a:r>
              <a:rPr b="0" i="0" lang="it-IT" sz="1400" u="none" cap="none" strike="noStrike">
                <a:solidFill>
                  <a:schemeClr val="lt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it-IT" sz="1400" u="none" cap="none" strike="noStrike">
                <a:solidFill>
                  <a:schemeClr val="lt1"/>
                </a:solidFill>
                <a:latin typeface="Calibri"/>
                <a:ea typeface="Calibri"/>
                <a:cs typeface="Calibri"/>
                <a:sym typeface="Calibri"/>
              </a:rPr>
              <a:t>R</a:t>
            </a:r>
            <a:r>
              <a:rPr b="0" i="0" lang="it-IT" sz="1200" u="none" cap="none" strike="noStrike">
                <a:solidFill>
                  <a:schemeClr val="lt1"/>
                </a:solidFill>
                <a:latin typeface="Calibri"/>
                <a:ea typeface="Calibri"/>
                <a:cs typeface="Calibri"/>
                <a:sym typeface="Calibri"/>
              </a:rPr>
              <a:t>appresenta per ogni Crypto il valore massimo in chiusura della valuta da Agosto 2019 ad Agosto 2021 e la somma Tradecount (giornaliero).</a:t>
            </a:r>
            <a:endParaRPr b="0" i="0" sz="1400" u="none" cap="none" strike="noStrike">
              <a:solidFill>
                <a:schemeClr val="lt1"/>
              </a:solidFill>
              <a:latin typeface="Calibri"/>
              <a:ea typeface="Calibri"/>
              <a:cs typeface="Calibri"/>
              <a:sym typeface="Calibri"/>
            </a:endParaRPr>
          </a:p>
        </p:txBody>
      </p:sp>
      <p:sp>
        <p:nvSpPr>
          <p:cNvPr id="261" name="Google Shape;261;p13"/>
          <p:cNvSpPr txBox="1"/>
          <p:nvPr>
            <p:ph idx="11" type="ftr"/>
          </p:nvPr>
        </p:nvSpPr>
        <p:spPr>
          <a:xfrm>
            <a:off x="979517" y="6310312"/>
            <a:ext cx="41148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it-IT">
                <a:latin typeface="Calibri"/>
                <a:ea typeface="Calibri"/>
                <a:cs typeface="Calibri"/>
                <a:sym typeface="Calibri"/>
              </a:rPr>
              <a:t>CRIPTOVALUTE - </a:t>
            </a:r>
            <a:r>
              <a:rPr lang="it-IT">
                <a:latin typeface="Calibri"/>
                <a:ea typeface="Calibri"/>
                <a:cs typeface="Calibri"/>
                <a:sym typeface="Calibri"/>
              </a:rPr>
              <a:t>Up and Down with fewer than </a:t>
            </a:r>
            <a:r>
              <a:rPr b="1" lang="it-IT">
                <a:latin typeface="Calibri"/>
                <a:ea typeface="Calibri"/>
                <a:cs typeface="Calibri"/>
                <a:sym typeface="Calibri"/>
              </a:rPr>
              <a:t>280</a:t>
            </a:r>
            <a:r>
              <a:rPr lang="it-IT">
                <a:latin typeface="Calibri"/>
                <a:ea typeface="Calibri"/>
                <a:cs typeface="Calibri"/>
                <a:sym typeface="Calibri"/>
              </a:rPr>
              <a:t> characters</a:t>
            </a:r>
            <a:endParaRPr sz="1000"/>
          </a:p>
        </p:txBody>
      </p:sp>
      <p:sp>
        <p:nvSpPr>
          <p:cNvPr id="262" name="Google Shape;262;p13"/>
          <p:cNvSpPr txBox="1"/>
          <p:nvPr>
            <p:ph idx="12" type="sldNum"/>
          </p:nvPr>
        </p:nvSpPr>
        <p:spPr>
          <a:xfrm>
            <a:off x="364375" y="6310312"/>
            <a:ext cx="473825"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lang="it-IT"/>
              <a:t>‹#›</a:t>
            </a:fld>
            <a:r>
              <a:rPr lang="it-IT"/>
              <a:t> .</a:t>
            </a:r>
            <a:endParaRPr/>
          </a:p>
        </p:txBody>
      </p:sp>
      <p:pic>
        <p:nvPicPr>
          <p:cNvPr id="263" name="Google Shape;263;p13"/>
          <p:cNvPicPr preferRelativeResize="0"/>
          <p:nvPr/>
        </p:nvPicPr>
        <p:blipFill rotWithShape="1">
          <a:blip r:embed="rId4">
            <a:alphaModFix/>
          </a:blip>
          <a:srcRect b="0" l="0" r="0" t="0"/>
          <a:stretch/>
        </p:blipFill>
        <p:spPr>
          <a:xfrm>
            <a:off x="11045473" y="198325"/>
            <a:ext cx="1034675" cy="606525"/>
          </a:xfrm>
          <a:prstGeom prst="rect">
            <a:avLst/>
          </a:prstGeom>
          <a:noFill/>
          <a:ln>
            <a:noFill/>
          </a:ln>
        </p:spPr>
      </p:pic>
      <p:pic>
        <p:nvPicPr>
          <p:cNvPr id="264" name="Google Shape;264;p13"/>
          <p:cNvPicPr preferRelativeResize="0"/>
          <p:nvPr/>
        </p:nvPicPr>
        <p:blipFill>
          <a:blip r:embed="rId5">
            <a:alphaModFix/>
          </a:blip>
          <a:stretch>
            <a:fillRect/>
          </a:stretch>
        </p:blipFill>
        <p:spPr>
          <a:xfrm>
            <a:off x="2572500" y="852250"/>
            <a:ext cx="8685524" cy="5249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6"/>
          <p:cNvSpPr txBox="1"/>
          <p:nvPr>
            <p:ph type="title"/>
          </p:nvPr>
        </p:nvSpPr>
        <p:spPr>
          <a:xfrm>
            <a:off x="74802" y="79900"/>
            <a:ext cx="12005344" cy="591219"/>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85000"/>
              </a:lnSpc>
              <a:spcBef>
                <a:spcPts val="0"/>
              </a:spcBef>
              <a:spcAft>
                <a:spcPts val="0"/>
              </a:spcAft>
              <a:buClr>
                <a:srgbClr val="002060"/>
              </a:buClr>
              <a:buSzPct val="100000"/>
              <a:buFont typeface="Arial"/>
              <a:buNone/>
            </a:pPr>
            <a:r>
              <a:t/>
            </a:r>
            <a:endParaRPr b="1" sz="2333">
              <a:solidFill>
                <a:srgbClr val="002060"/>
              </a:solidFill>
              <a:latin typeface="Arial"/>
              <a:ea typeface="Arial"/>
              <a:cs typeface="Arial"/>
              <a:sym typeface="Arial"/>
            </a:endParaRPr>
          </a:p>
          <a:p>
            <a:pPr indent="0" lvl="0" marL="0" rtl="0" algn="l">
              <a:lnSpc>
                <a:spcPct val="85000"/>
              </a:lnSpc>
              <a:spcBef>
                <a:spcPts val="0"/>
              </a:spcBef>
              <a:spcAft>
                <a:spcPts val="0"/>
              </a:spcAft>
              <a:buClr>
                <a:srgbClr val="002060"/>
              </a:buClr>
              <a:buSzPct val="100000"/>
              <a:buFont typeface="Arial"/>
              <a:buNone/>
            </a:pPr>
            <a:r>
              <a:t/>
            </a:r>
            <a:endParaRPr b="1" sz="2333">
              <a:solidFill>
                <a:srgbClr val="002060"/>
              </a:solidFill>
              <a:latin typeface="Arial"/>
              <a:ea typeface="Arial"/>
              <a:cs typeface="Arial"/>
              <a:sym typeface="Arial"/>
            </a:endParaRPr>
          </a:p>
          <a:p>
            <a:pPr indent="0" lvl="0" marL="0" rtl="0" algn="l">
              <a:lnSpc>
                <a:spcPct val="85000"/>
              </a:lnSpc>
              <a:spcBef>
                <a:spcPts val="0"/>
              </a:spcBef>
              <a:spcAft>
                <a:spcPts val="0"/>
              </a:spcAft>
              <a:buClr>
                <a:srgbClr val="002060"/>
              </a:buClr>
              <a:buSzPct val="100000"/>
              <a:buFont typeface="Arial"/>
              <a:buNone/>
            </a:pPr>
            <a:r>
              <a:t/>
            </a:r>
            <a:endParaRPr b="1" sz="2333">
              <a:solidFill>
                <a:srgbClr val="002060"/>
              </a:solidFill>
              <a:latin typeface="Arial"/>
              <a:ea typeface="Arial"/>
              <a:cs typeface="Arial"/>
              <a:sym typeface="Arial"/>
            </a:endParaRPr>
          </a:p>
          <a:p>
            <a:pPr indent="0" lvl="0" marL="0" rtl="0" algn="l">
              <a:lnSpc>
                <a:spcPct val="85000"/>
              </a:lnSpc>
              <a:spcBef>
                <a:spcPts val="0"/>
              </a:spcBef>
              <a:spcAft>
                <a:spcPts val="0"/>
              </a:spcAft>
              <a:buClr>
                <a:srgbClr val="002060"/>
              </a:buClr>
              <a:buSzPct val="100000"/>
              <a:buFont typeface="Arial"/>
              <a:buNone/>
            </a:pPr>
            <a:r>
              <a:rPr b="1" lang="it-IT" sz="2600">
                <a:solidFill>
                  <a:srgbClr val="002060"/>
                </a:solidFill>
                <a:latin typeface="Arial"/>
                <a:ea typeface="Arial"/>
                <a:cs typeface="Arial"/>
                <a:sym typeface="Arial"/>
              </a:rPr>
              <a:t>SORGENTI DATI - TWITTER</a:t>
            </a:r>
            <a:endParaRPr/>
          </a:p>
          <a:p>
            <a:pPr indent="0" lvl="0" marL="0" rtl="0" algn="l">
              <a:lnSpc>
                <a:spcPct val="85000"/>
              </a:lnSpc>
              <a:spcBef>
                <a:spcPts val="0"/>
              </a:spcBef>
              <a:spcAft>
                <a:spcPts val="0"/>
              </a:spcAft>
              <a:buClr>
                <a:srgbClr val="002060"/>
              </a:buClr>
              <a:buSzPct val="100000"/>
              <a:buFont typeface="Arial"/>
              <a:buNone/>
            </a:pPr>
            <a:r>
              <a:t/>
            </a:r>
            <a:endParaRPr b="1" sz="2333">
              <a:solidFill>
                <a:srgbClr val="002060"/>
              </a:solidFill>
              <a:latin typeface="Arial"/>
              <a:ea typeface="Arial"/>
              <a:cs typeface="Arial"/>
              <a:sym typeface="Arial"/>
            </a:endParaRPr>
          </a:p>
          <a:p>
            <a:pPr indent="0" lvl="0" marL="0" rtl="0" algn="l">
              <a:lnSpc>
                <a:spcPct val="85000"/>
              </a:lnSpc>
              <a:spcBef>
                <a:spcPts val="0"/>
              </a:spcBef>
              <a:spcAft>
                <a:spcPts val="0"/>
              </a:spcAft>
              <a:buClr>
                <a:srgbClr val="002060"/>
              </a:buClr>
              <a:buSzPct val="100000"/>
              <a:buFont typeface="Arial"/>
              <a:buNone/>
            </a:pPr>
            <a:r>
              <a:t/>
            </a:r>
            <a:endParaRPr b="1" sz="2333">
              <a:solidFill>
                <a:srgbClr val="002060"/>
              </a:solidFill>
              <a:latin typeface="Arial"/>
              <a:ea typeface="Arial"/>
              <a:cs typeface="Arial"/>
              <a:sym typeface="Arial"/>
            </a:endParaRPr>
          </a:p>
          <a:p>
            <a:pPr indent="0" lvl="0" marL="0" rtl="0" algn="l">
              <a:lnSpc>
                <a:spcPct val="85000"/>
              </a:lnSpc>
              <a:spcBef>
                <a:spcPts val="0"/>
              </a:spcBef>
              <a:spcAft>
                <a:spcPts val="0"/>
              </a:spcAft>
              <a:buClr>
                <a:srgbClr val="002060"/>
              </a:buClr>
              <a:buSzPct val="100000"/>
              <a:buFont typeface="Arial"/>
              <a:buNone/>
            </a:pPr>
            <a:r>
              <a:t/>
            </a:r>
            <a:endParaRPr b="1" sz="2333">
              <a:solidFill>
                <a:srgbClr val="002060"/>
              </a:solidFill>
              <a:latin typeface="Arial"/>
              <a:ea typeface="Arial"/>
              <a:cs typeface="Arial"/>
              <a:sym typeface="Arial"/>
            </a:endParaRPr>
          </a:p>
        </p:txBody>
      </p:sp>
      <p:sp>
        <p:nvSpPr>
          <p:cNvPr id="270" name="Google Shape;270;p36"/>
          <p:cNvSpPr/>
          <p:nvPr/>
        </p:nvSpPr>
        <p:spPr>
          <a:xfrm>
            <a:off x="0" y="6148873"/>
            <a:ext cx="12192000" cy="709127"/>
          </a:xfrm>
          <a:prstGeom prst="rect">
            <a:avLst/>
          </a:prstGeom>
          <a:solidFill>
            <a:srgbClr val="0F2F80"/>
          </a:solidFill>
          <a:ln cap="flat" cmpd="sng" w="12700">
            <a:solidFill>
              <a:srgbClr val="0F2F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271" name="Google Shape;271;p36"/>
          <p:cNvPicPr preferRelativeResize="0"/>
          <p:nvPr/>
        </p:nvPicPr>
        <p:blipFill rotWithShape="1">
          <a:blip r:embed="rId3">
            <a:alphaModFix/>
          </a:blip>
          <a:srcRect b="0" l="0" r="0" t="0"/>
          <a:stretch/>
        </p:blipFill>
        <p:spPr>
          <a:xfrm>
            <a:off x="11258026" y="6140742"/>
            <a:ext cx="942363" cy="731484"/>
          </a:xfrm>
          <a:prstGeom prst="rect">
            <a:avLst/>
          </a:prstGeom>
          <a:noFill/>
          <a:ln>
            <a:noFill/>
          </a:ln>
        </p:spPr>
      </p:pic>
      <p:sp>
        <p:nvSpPr>
          <p:cNvPr id="272" name="Google Shape;272;p36"/>
          <p:cNvSpPr txBox="1"/>
          <p:nvPr/>
        </p:nvSpPr>
        <p:spPr>
          <a:xfrm>
            <a:off x="2695763" y="1384126"/>
            <a:ext cx="3385351" cy="1477297"/>
          </a:xfrm>
          <a:prstGeom prst="rect">
            <a:avLst/>
          </a:prstGeom>
          <a:noFill/>
          <a:ln>
            <a:noFill/>
          </a:ln>
        </p:spPr>
        <p:txBody>
          <a:bodyPr anchorCtr="0" anchor="ctr" bIns="91425" lIns="91425" spcFirstLastPara="1" rIns="91425" wrap="square" tIns="91425">
            <a:spAutoFit/>
          </a:bodyPr>
          <a:lstStyle/>
          <a:p>
            <a:pPr indent="-342900" lvl="0" marL="342900" marR="0" rtl="0" algn="l">
              <a:lnSpc>
                <a:spcPct val="100000"/>
              </a:lnSpc>
              <a:spcBef>
                <a:spcPts val="0"/>
              </a:spcBef>
              <a:spcAft>
                <a:spcPts val="0"/>
              </a:spcAft>
              <a:buClr>
                <a:srgbClr val="000000"/>
              </a:buClr>
              <a:buSzPts val="1400"/>
              <a:buFont typeface="Noto Sans Symbols"/>
              <a:buChar char="▪"/>
            </a:pPr>
            <a:r>
              <a:rPr b="1" i="0" lang="it-IT" sz="1400" u="none" cap="none" strike="noStrike">
                <a:solidFill>
                  <a:schemeClr val="dk1"/>
                </a:solidFill>
                <a:latin typeface="Calibri"/>
                <a:ea typeface="Calibri"/>
                <a:cs typeface="Calibri"/>
                <a:sym typeface="Calibri"/>
              </a:rPr>
              <a:t>Pandas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it-IT" sz="1400" u="none" cap="none" strike="noStrike">
                <a:solidFill>
                  <a:schemeClr val="dk1"/>
                </a:solidFill>
                <a:latin typeface="Calibri"/>
                <a:ea typeface="Calibri"/>
                <a:cs typeface="Calibri"/>
                <a:sym typeface="Calibri"/>
              </a:rPr>
              <a:t>Gestione dei dataset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400"/>
              <a:buFont typeface="Noto Sans Symbols"/>
              <a:buChar char="▪"/>
            </a:pPr>
            <a:r>
              <a:rPr b="1" i="0" lang="it-IT" sz="1400" u="none" cap="none" strike="noStrike">
                <a:solidFill>
                  <a:schemeClr val="dk1"/>
                </a:solidFill>
                <a:latin typeface="Calibri"/>
                <a:ea typeface="Calibri"/>
                <a:cs typeface="Calibri"/>
                <a:sym typeface="Calibri"/>
              </a:rPr>
              <a:t>Tweepy</a:t>
            </a:r>
            <a:endParaRPr b="1"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it-IT" sz="1400" u="none" cap="none" strike="noStrike">
                <a:solidFill>
                  <a:schemeClr val="dk1"/>
                </a:solidFill>
                <a:latin typeface="Calibri"/>
                <a:ea typeface="Calibri"/>
                <a:cs typeface="Calibri"/>
                <a:sym typeface="Calibri"/>
              </a:rPr>
              <a:t>Scraping Main Page degli utenti selezionati</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73" name="Google Shape;273;p36"/>
          <p:cNvSpPr txBox="1"/>
          <p:nvPr/>
        </p:nvSpPr>
        <p:spPr>
          <a:xfrm>
            <a:off x="1133293" y="2460627"/>
            <a:ext cx="156247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it-IT" sz="1400" u="none" cap="none" strike="noStrike">
                <a:solidFill>
                  <a:schemeClr val="dk1"/>
                </a:solidFill>
                <a:latin typeface="Calibri"/>
                <a:ea typeface="Calibri"/>
                <a:cs typeface="Calibri"/>
                <a:sym typeface="Calibri"/>
              </a:rPr>
              <a:t>Librerie </a:t>
            </a:r>
            <a:r>
              <a:rPr b="1" i="0" lang="it-IT" sz="1400" u="none" cap="none" strike="noStrike">
                <a:solidFill>
                  <a:schemeClr val="dk1"/>
                </a:solidFill>
                <a:latin typeface="Calibri"/>
                <a:ea typeface="Calibri"/>
                <a:cs typeface="Calibri"/>
                <a:sym typeface="Calibri"/>
              </a:rPr>
              <a:t>Python</a:t>
            </a:r>
            <a:endParaRPr b="1" i="0" sz="1400" u="none" cap="none" strike="noStrike">
              <a:solidFill>
                <a:schemeClr val="dk1"/>
              </a:solidFill>
              <a:latin typeface="Calibri"/>
              <a:ea typeface="Calibri"/>
              <a:cs typeface="Calibri"/>
              <a:sym typeface="Calibri"/>
            </a:endParaRPr>
          </a:p>
        </p:txBody>
      </p:sp>
      <p:graphicFrame>
        <p:nvGraphicFramePr>
          <p:cNvPr id="274" name="Google Shape;274;p36"/>
          <p:cNvGraphicFramePr/>
          <p:nvPr/>
        </p:nvGraphicFramePr>
        <p:xfrm>
          <a:off x="1047476" y="4240006"/>
          <a:ext cx="3000000" cy="3000000"/>
        </p:xfrm>
        <a:graphic>
          <a:graphicData uri="http://schemas.openxmlformats.org/drawingml/2006/table">
            <a:tbl>
              <a:tblPr bandRow="1" firstRow="1">
                <a:noFill/>
                <a:tableStyleId>{254C137B-F0B8-4950-83C6-D2859CBD2A46}</a:tableStyleId>
              </a:tblPr>
              <a:tblGrid>
                <a:gridCol w="1374475"/>
                <a:gridCol w="8692800"/>
              </a:tblGrid>
              <a:tr h="1532450">
                <a:tc>
                  <a:txBody>
                    <a:bodyPr/>
                    <a:lstStyle/>
                    <a:p>
                      <a:pPr indent="0" lvl="0" marL="0" marR="0" rtl="0" algn="ctr">
                        <a:lnSpc>
                          <a:spcPct val="100000"/>
                        </a:lnSpc>
                        <a:spcBef>
                          <a:spcPts val="0"/>
                        </a:spcBef>
                        <a:spcAft>
                          <a:spcPts val="0"/>
                        </a:spcAft>
                        <a:buClr>
                          <a:srgbClr val="000000"/>
                        </a:buClr>
                        <a:buSzPts val="1400"/>
                        <a:buFont typeface="Arial"/>
                        <a:buNone/>
                      </a:pPr>
                      <a:r>
                        <a:rPr lang="it-IT" sz="1400" u="none" cap="none" strike="noStrike"/>
                        <a:t>Analisi Tweets</a:t>
                      </a:r>
                      <a:endParaRPr sz="1400"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F2F80"/>
                    </a:solidFill>
                  </a:tcPr>
                </a:tc>
                <a:tc>
                  <a:txBody>
                    <a:bodyPr/>
                    <a:lstStyle/>
                    <a:p>
                      <a:pPr indent="-285750" lvl="0" marL="285750" marR="0" rtl="0" algn="l">
                        <a:lnSpc>
                          <a:spcPct val="100000"/>
                        </a:lnSpc>
                        <a:spcBef>
                          <a:spcPts val="0"/>
                        </a:spcBef>
                        <a:spcAft>
                          <a:spcPts val="0"/>
                        </a:spcAft>
                        <a:buClr>
                          <a:srgbClr val="000000"/>
                        </a:buClr>
                        <a:buSzPts val="1400"/>
                        <a:buFont typeface="Noto Sans Symbols"/>
                        <a:buChar char="▪"/>
                      </a:pPr>
                      <a:r>
                        <a:rPr b="1" i="0" lang="it-IT" sz="1400" u="none" cap="none" strike="noStrike">
                          <a:solidFill>
                            <a:schemeClr val="dk1"/>
                          </a:solidFill>
                          <a:latin typeface="Calibri"/>
                          <a:ea typeface="Calibri"/>
                          <a:cs typeface="Calibri"/>
                          <a:sym typeface="Calibri"/>
                        </a:rPr>
                        <a:t>Dati Raccolti</a:t>
                      </a:r>
                      <a:r>
                        <a:rPr b="0" i="0" lang="it-IT" sz="1400" u="none" cap="none" strike="noStrike">
                          <a:solidFill>
                            <a:schemeClr val="dk1"/>
                          </a:solidFill>
                          <a:latin typeface="Calibri"/>
                          <a:ea typeface="Calibri"/>
                          <a:cs typeface="Calibri"/>
                          <a:sym typeface="Calibri"/>
                        </a:rPr>
                        <a:t>: Tweets</a:t>
                      </a:r>
                      <a:endParaRPr sz="1400" u="none" cap="none" strike="noStrike"/>
                    </a:p>
                    <a:p>
                      <a:pPr indent="-196850" lvl="0" marL="285750" marR="0" rtl="0" algn="l">
                        <a:lnSpc>
                          <a:spcPct val="100000"/>
                        </a:lnSpc>
                        <a:spcBef>
                          <a:spcPts val="0"/>
                        </a:spcBef>
                        <a:spcAft>
                          <a:spcPts val="0"/>
                        </a:spcAft>
                        <a:buClr>
                          <a:srgbClr val="000000"/>
                        </a:buClr>
                        <a:buSzPts val="1400"/>
                        <a:buFont typeface="Noto Sans Symbols"/>
                        <a:buNone/>
                      </a:pPr>
                      <a:r>
                        <a:t/>
                      </a:r>
                      <a:endParaRPr b="0" i="0" sz="14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400"/>
                        <a:buFont typeface="Noto Sans Symbols"/>
                        <a:buChar char="▪"/>
                      </a:pPr>
                      <a:r>
                        <a:rPr b="1" i="0" lang="it-IT" sz="1400" u="none" cap="none" strike="noStrike">
                          <a:solidFill>
                            <a:schemeClr val="dk1"/>
                          </a:solidFill>
                          <a:latin typeface="Calibri"/>
                          <a:ea typeface="Calibri"/>
                          <a:cs typeface="Calibri"/>
                          <a:sym typeface="Calibri"/>
                        </a:rPr>
                        <a:t>Struttura CSV</a:t>
                      </a:r>
                      <a:r>
                        <a:rPr b="0" i="0" lang="it-IT" sz="1400" u="none" cap="none" strike="noStrike">
                          <a:solidFill>
                            <a:schemeClr val="dk1"/>
                          </a:solidFill>
                          <a:latin typeface="Calibri"/>
                          <a:ea typeface="Calibri"/>
                          <a:cs typeface="Calibri"/>
                          <a:sym typeface="Calibri"/>
                        </a:rPr>
                        <a:t>: </a:t>
                      </a:r>
                      <a:r>
                        <a:rPr b="0" lang="it-IT" sz="1400" u="none" cap="none" strike="noStrike">
                          <a:solidFill>
                            <a:schemeClr val="dk1"/>
                          </a:solidFill>
                          <a:latin typeface="Calibri"/>
                          <a:ea typeface="Calibri"/>
                          <a:cs typeface="Calibri"/>
                          <a:sym typeface="Calibri"/>
                        </a:rPr>
                        <a:t>created_at - favorite_count - retweet_count - text</a:t>
                      </a:r>
                      <a:endParaRPr sz="1400" u="none" cap="none" strike="noStrike"/>
                    </a:p>
                    <a:p>
                      <a:pPr indent="-196850" lvl="0" marL="285750" marR="0" rtl="0" algn="l">
                        <a:lnSpc>
                          <a:spcPct val="100000"/>
                        </a:lnSpc>
                        <a:spcBef>
                          <a:spcPts val="0"/>
                        </a:spcBef>
                        <a:spcAft>
                          <a:spcPts val="0"/>
                        </a:spcAft>
                        <a:buClr>
                          <a:srgbClr val="000000"/>
                        </a:buClr>
                        <a:buSzPts val="1400"/>
                        <a:buFont typeface="Noto Sans Symbols"/>
                        <a:buNone/>
                      </a:pPr>
                      <a:r>
                        <a:t/>
                      </a:r>
                      <a:endParaRPr b="0" sz="1400" u="none" cap="none" strike="noStrike">
                        <a:solidFill>
                          <a:schemeClr val="dk1"/>
                        </a:solidFill>
                        <a:latin typeface="Calibri"/>
                        <a:ea typeface="Calibri"/>
                        <a:cs typeface="Calibri"/>
                        <a:sym typeface="Calibri"/>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pic>
        <p:nvPicPr>
          <p:cNvPr descr="Icon&#10;&#10;Description automatically generated" id="275" name="Google Shape;275;p36"/>
          <p:cNvPicPr preferRelativeResize="0"/>
          <p:nvPr/>
        </p:nvPicPr>
        <p:blipFill rotWithShape="1">
          <a:blip r:embed="rId4">
            <a:alphaModFix/>
          </a:blip>
          <a:srcRect b="0" l="0" r="0" t="0"/>
          <a:stretch/>
        </p:blipFill>
        <p:spPr>
          <a:xfrm>
            <a:off x="1214465" y="1250343"/>
            <a:ext cx="1166606" cy="1140540"/>
          </a:xfrm>
          <a:prstGeom prst="rect">
            <a:avLst/>
          </a:prstGeom>
          <a:noFill/>
          <a:ln>
            <a:noFill/>
          </a:ln>
        </p:spPr>
      </p:pic>
      <p:pic>
        <p:nvPicPr>
          <p:cNvPr id="276" name="Google Shape;276;p36"/>
          <p:cNvPicPr preferRelativeResize="0"/>
          <p:nvPr/>
        </p:nvPicPr>
        <p:blipFill rotWithShape="1">
          <a:blip r:embed="rId5">
            <a:alphaModFix/>
          </a:blip>
          <a:srcRect b="0" l="0" r="0" t="0"/>
          <a:stretch/>
        </p:blipFill>
        <p:spPr>
          <a:xfrm>
            <a:off x="6805384" y="749860"/>
            <a:ext cx="4304376" cy="2184431"/>
          </a:xfrm>
          <a:prstGeom prst="rect">
            <a:avLst/>
          </a:prstGeom>
          <a:noFill/>
          <a:ln>
            <a:noFill/>
          </a:ln>
        </p:spPr>
      </p:pic>
      <p:pic>
        <p:nvPicPr>
          <p:cNvPr id="277" name="Google Shape;277;p36"/>
          <p:cNvPicPr preferRelativeResize="0"/>
          <p:nvPr/>
        </p:nvPicPr>
        <p:blipFill rotWithShape="1">
          <a:blip r:embed="rId6">
            <a:alphaModFix/>
          </a:blip>
          <a:srcRect b="0" l="0" r="0" t="0"/>
          <a:stretch/>
        </p:blipFill>
        <p:spPr>
          <a:xfrm>
            <a:off x="6810375" y="3151478"/>
            <a:ext cx="4304376" cy="707291"/>
          </a:xfrm>
          <a:prstGeom prst="rect">
            <a:avLst/>
          </a:prstGeom>
          <a:noFill/>
          <a:ln>
            <a:noFill/>
          </a:ln>
        </p:spPr>
      </p:pic>
      <p:sp>
        <p:nvSpPr>
          <p:cNvPr id="278" name="Google Shape;278;p36"/>
          <p:cNvSpPr txBox="1"/>
          <p:nvPr>
            <p:ph idx="11" type="ftr"/>
          </p:nvPr>
        </p:nvSpPr>
        <p:spPr>
          <a:xfrm>
            <a:off x="979517" y="6310312"/>
            <a:ext cx="41148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it-IT">
                <a:latin typeface="Calibri"/>
                <a:ea typeface="Calibri"/>
                <a:cs typeface="Calibri"/>
                <a:sym typeface="Calibri"/>
              </a:rPr>
              <a:t>CRIPTOVALUTE - </a:t>
            </a:r>
            <a:r>
              <a:rPr lang="it-IT">
                <a:latin typeface="Calibri"/>
                <a:ea typeface="Calibri"/>
                <a:cs typeface="Calibri"/>
                <a:sym typeface="Calibri"/>
              </a:rPr>
              <a:t>Up and Down with fewer than </a:t>
            </a:r>
            <a:r>
              <a:rPr b="1" lang="it-IT">
                <a:latin typeface="Calibri"/>
                <a:ea typeface="Calibri"/>
                <a:cs typeface="Calibri"/>
                <a:sym typeface="Calibri"/>
              </a:rPr>
              <a:t>280</a:t>
            </a:r>
            <a:r>
              <a:rPr lang="it-IT">
                <a:latin typeface="Calibri"/>
                <a:ea typeface="Calibri"/>
                <a:cs typeface="Calibri"/>
                <a:sym typeface="Calibri"/>
              </a:rPr>
              <a:t> characters</a:t>
            </a:r>
            <a:endParaRPr sz="1000"/>
          </a:p>
        </p:txBody>
      </p:sp>
      <p:sp>
        <p:nvSpPr>
          <p:cNvPr id="279" name="Google Shape;279;p36"/>
          <p:cNvSpPr txBox="1"/>
          <p:nvPr>
            <p:ph idx="12" type="sldNum"/>
          </p:nvPr>
        </p:nvSpPr>
        <p:spPr>
          <a:xfrm>
            <a:off x="364375" y="6310312"/>
            <a:ext cx="473825"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lang="it-IT"/>
              <a:t>‹#›</a:t>
            </a:fld>
            <a:r>
              <a:rPr lang="it-IT"/>
              <a: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0"/>
          <p:cNvSpPr txBox="1"/>
          <p:nvPr>
            <p:ph type="title"/>
          </p:nvPr>
        </p:nvSpPr>
        <p:spPr>
          <a:xfrm>
            <a:off x="74802" y="79900"/>
            <a:ext cx="12005344" cy="591219"/>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rgbClr val="002060"/>
              </a:buClr>
              <a:buSzPts val="2333"/>
              <a:buFont typeface="Arial"/>
              <a:buNone/>
            </a:pPr>
            <a:r>
              <a:rPr b="1" lang="it-IT" sz="2333" cap="none">
                <a:solidFill>
                  <a:srgbClr val="002060"/>
                </a:solidFill>
                <a:latin typeface="Arial"/>
                <a:ea typeface="Arial"/>
                <a:cs typeface="Arial"/>
                <a:sym typeface="Arial"/>
              </a:rPr>
              <a:t>PROBLEMATICHE</a:t>
            </a:r>
            <a:endParaRPr/>
          </a:p>
        </p:txBody>
      </p:sp>
      <p:sp>
        <p:nvSpPr>
          <p:cNvPr id="285" name="Google Shape;285;p10"/>
          <p:cNvSpPr/>
          <p:nvPr/>
        </p:nvSpPr>
        <p:spPr>
          <a:xfrm>
            <a:off x="0" y="6148873"/>
            <a:ext cx="12192000" cy="709127"/>
          </a:xfrm>
          <a:prstGeom prst="rect">
            <a:avLst/>
          </a:prstGeom>
          <a:solidFill>
            <a:srgbClr val="0F2F80"/>
          </a:solidFill>
          <a:ln cap="flat" cmpd="sng" w="12700">
            <a:solidFill>
              <a:srgbClr val="0F2F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286" name="Google Shape;286;p10"/>
          <p:cNvPicPr preferRelativeResize="0"/>
          <p:nvPr/>
        </p:nvPicPr>
        <p:blipFill rotWithShape="1">
          <a:blip r:embed="rId3">
            <a:alphaModFix/>
          </a:blip>
          <a:srcRect b="0" l="0" r="0" t="0"/>
          <a:stretch/>
        </p:blipFill>
        <p:spPr>
          <a:xfrm>
            <a:off x="11258026" y="6140742"/>
            <a:ext cx="942363" cy="731484"/>
          </a:xfrm>
          <a:prstGeom prst="rect">
            <a:avLst/>
          </a:prstGeom>
          <a:noFill/>
          <a:ln>
            <a:noFill/>
          </a:ln>
        </p:spPr>
      </p:pic>
      <p:pic>
        <p:nvPicPr>
          <p:cNvPr id="287" name="Google Shape;287;p10"/>
          <p:cNvPicPr preferRelativeResize="0"/>
          <p:nvPr/>
        </p:nvPicPr>
        <p:blipFill rotWithShape="1">
          <a:blip r:embed="rId4">
            <a:alphaModFix/>
          </a:blip>
          <a:srcRect b="0" l="0" r="0" t="0"/>
          <a:stretch/>
        </p:blipFill>
        <p:spPr>
          <a:xfrm>
            <a:off x="20636" y="3896947"/>
            <a:ext cx="2291295" cy="2251926"/>
          </a:xfrm>
          <a:prstGeom prst="rect">
            <a:avLst/>
          </a:prstGeom>
          <a:noFill/>
          <a:ln>
            <a:noFill/>
          </a:ln>
        </p:spPr>
      </p:pic>
      <p:grpSp>
        <p:nvGrpSpPr>
          <p:cNvPr id="288" name="Google Shape;288;p10"/>
          <p:cNvGrpSpPr/>
          <p:nvPr/>
        </p:nvGrpSpPr>
        <p:grpSpPr>
          <a:xfrm>
            <a:off x="1921405" y="741947"/>
            <a:ext cx="9213320" cy="5277010"/>
            <a:chOff x="0" y="70828"/>
            <a:chExt cx="9213320" cy="5277010"/>
          </a:xfrm>
        </p:grpSpPr>
        <p:sp>
          <p:nvSpPr>
            <p:cNvPr id="289" name="Google Shape;289;p10"/>
            <p:cNvSpPr/>
            <p:nvPr/>
          </p:nvSpPr>
          <p:spPr>
            <a:xfrm>
              <a:off x="0" y="70828"/>
              <a:ext cx="9213320" cy="501151"/>
            </a:xfrm>
            <a:prstGeom prst="roundRect">
              <a:avLst>
                <a:gd fmla="val 16667" name="adj"/>
              </a:avLst>
            </a:prstGeom>
            <a:solidFill>
              <a:srgbClr val="0F2F80"/>
            </a:solidFill>
            <a:ln cap="flat" cmpd="sng" w="25400">
              <a:solidFill>
                <a:srgbClr val="00206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10"/>
            <p:cNvSpPr txBox="1"/>
            <p:nvPr/>
          </p:nvSpPr>
          <p:spPr>
            <a:xfrm>
              <a:off x="24464" y="95292"/>
              <a:ext cx="9164392" cy="452223"/>
            </a:xfrm>
            <a:prstGeom prst="rect">
              <a:avLst/>
            </a:prstGeom>
            <a:noFill/>
            <a:ln>
              <a:noFill/>
            </a:ln>
          </p:spPr>
          <p:txBody>
            <a:bodyPr anchorCtr="0" anchor="ctr" bIns="45700" lIns="45700" spcFirstLastPara="1" rIns="45700" wrap="square" tIns="45700">
              <a:noAutofit/>
            </a:bodyPr>
            <a:lstStyle/>
            <a:p>
              <a:pPr indent="0" lvl="0" marL="0" marR="0" rtl="0" algn="l">
                <a:lnSpc>
                  <a:spcPct val="90000"/>
                </a:lnSpc>
                <a:spcBef>
                  <a:spcPts val="0"/>
                </a:spcBef>
                <a:spcAft>
                  <a:spcPts val="0"/>
                </a:spcAft>
                <a:buClr>
                  <a:srgbClr val="000000"/>
                </a:buClr>
                <a:buSzPts val="1400"/>
                <a:buFont typeface="Noto Sans Symbols"/>
                <a:buNone/>
              </a:pPr>
              <a:r>
                <a:rPr b="0" i="0" lang="it-IT" sz="1200" u="none" cap="none" strike="noStrike">
                  <a:solidFill>
                    <a:schemeClr val="lt1"/>
                  </a:solidFill>
                  <a:latin typeface="Calibri"/>
                  <a:ea typeface="Calibri"/>
                  <a:cs typeface="Calibri"/>
                  <a:sym typeface="Calibri"/>
                </a:rPr>
                <a:t>Capire se tutti dati facevano riferimento allo stesso fuso orario e convertirli. </a:t>
              </a:r>
              <a:endParaRPr b="0" i="0" sz="1200" u="none" cap="none" strike="noStrike">
                <a:solidFill>
                  <a:schemeClr val="lt1"/>
                </a:solidFill>
                <a:latin typeface="Arial"/>
                <a:ea typeface="Arial"/>
                <a:cs typeface="Arial"/>
                <a:sym typeface="Arial"/>
              </a:endParaRPr>
            </a:p>
          </p:txBody>
        </p:sp>
        <p:sp>
          <p:nvSpPr>
            <p:cNvPr id="291" name="Google Shape;291;p10"/>
            <p:cNvSpPr/>
            <p:nvPr/>
          </p:nvSpPr>
          <p:spPr>
            <a:xfrm>
              <a:off x="0" y="571980"/>
              <a:ext cx="9213320" cy="56304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10"/>
            <p:cNvSpPr txBox="1"/>
            <p:nvPr/>
          </p:nvSpPr>
          <p:spPr>
            <a:xfrm>
              <a:off x="0" y="571980"/>
              <a:ext cx="9213320" cy="563040"/>
            </a:xfrm>
            <a:prstGeom prst="rect">
              <a:avLst/>
            </a:prstGeom>
            <a:noFill/>
            <a:ln>
              <a:noFill/>
            </a:ln>
          </p:spPr>
          <p:txBody>
            <a:bodyPr anchorCtr="0" anchor="t" bIns="15225" lIns="292500" spcFirstLastPara="1" rIns="85325" wrap="square" tIns="15225">
              <a:noAutofit/>
            </a:bodyPr>
            <a:lstStyle/>
            <a:p>
              <a:pPr indent="-25400" lvl="1" marL="114300" marR="0" rtl="0" algn="l">
                <a:lnSpc>
                  <a:spcPct val="90000"/>
                </a:lnSpc>
                <a:spcBef>
                  <a:spcPts val="0"/>
                </a:spcBef>
                <a:spcAft>
                  <a:spcPts val="0"/>
                </a:spcAft>
                <a:buClr>
                  <a:srgbClr val="000000"/>
                </a:buClr>
                <a:buSzPts val="1400"/>
                <a:buFont typeface="Noto Sans Symbols"/>
                <a:buNone/>
              </a:pPr>
              <a:r>
                <a:t/>
              </a:r>
              <a:endParaRPr b="0" i="0" sz="1200" u="none" cap="none" strike="noStrike">
                <a:solidFill>
                  <a:srgbClr val="000000"/>
                </a:solidFill>
                <a:latin typeface="Arial"/>
                <a:ea typeface="Arial"/>
                <a:cs typeface="Arial"/>
                <a:sym typeface="Arial"/>
              </a:endParaRPr>
            </a:p>
            <a:p>
              <a:pPr indent="-114300" lvl="1" marL="114300" marR="0" rtl="0" algn="l">
                <a:lnSpc>
                  <a:spcPct val="90000"/>
                </a:lnSpc>
                <a:spcBef>
                  <a:spcPts val="240"/>
                </a:spcBef>
                <a:spcAft>
                  <a:spcPts val="0"/>
                </a:spcAft>
                <a:buClr>
                  <a:srgbClr val="000000"/>
                </a:buClr>
                <a:buSzPts val="1400"/>
                <a:buFont typeface="Noto Sans Symbols"/>
                <a:buChar char="▪"/>
              </a:pPr>
              <a:r>
                <a:rPr b="0" i="0" lang="it-IT" sz="1200" u="none" cap="none" strike="noStrike">
                  <a:solidFill>
                    <a:srgbClr val="000000"/>
                  </a:solidFill>
                  <a:latin typeface="Calibri"/>
                  <a:ea typeface="Calibri"/>
                  <a:cs typeface="Calibri"/>
                  <a:sym typeface="Calibri"/>
                </a:rPr>
                <a:t>Libreria Python Pandas</a:t>
              </a:r>
              <a:endParaRPr b="0" i="0" sz="1200" u="none" cap="none" strike="noStrike">
                <a:solidFill>
                  <a:srgbClr val="000000"/>
                </a:solidFill>
                <a:latin typeface="Arial"/>
                <a:ea typeface="Arial"/>
                <a:cs typeface="Arial"/>
                <a:sym typeface="Arial"/>
              </a:endParaRPr>
            </a:p>
          </p:txBody>
        </p:sp>
        <p:sp>
          <p:nvSpPr>
            <p:cNvPr id="293" name="Google Shape;293;p10"/>
            <p:cNvSpPr/>
            <p:nvPr/>
          </p:nvSpPr>
          <p:spPr>
            <a:xfrm>
              <a:off x="0" y="1135020"/>
              <a:ext cx="9213320" cy="501151"/>
            </a:xfrm>
            <a:prstGeom prst="roundRect">
              <a:avLst>
                <a:gd fmla="val 16667" name="adj"/>
              </a:avLst>
            </a:prstGeom>
            <a:solidFill>
              <a:srgbClr val="0F2F80"/>
            </a:solidFill>
            <a:ln cap="flat" cmpd="sng" w="25400">
              <a:solidFill>
                <a:srgbClr val="00206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10"/>
            <p:cNvSpPr txBox="1"/>
            <p:nvPr/>
          </p:nvSpPr>
          <p:spPr>
            <a:xfrm>
              <a:off x="24464" y="1159484"/>
              <a:ext cx="9164392" cy="452223"/>
            </a:xfrm>
            <a:prstGeom prst="rect">
              <a:avLst/>
            </a:prstGeom>
            <a:noFill/>
            <a:ln>
              <a:noFill/>
            </a:ln>
          </p:spPr>
          <p:txBody>
            <a:bodyPr anchorCtr="0" anchor="ctr" bIns="45700" lIns="45700" spcFirstLastPara="1" rIns="45700" wrap="square" tIns="45700">
              <a:noAutofit/>
            </a:bodyPr>
            <a:lstStyle/>
            <a:p>
              <a:pPr indent="0" lvl="0" marL="0" marR="0" rtl="0" algn="l">
                <a:lnSpc>
                  <a:spcPct val="90000"/>
                </a:lnSpc>
                <a:spcBef>
                  <a:spcPts val="0"/>
                </a:spcBef>
                <a:spcAft>
                  <a:spcPts val="0"/>
                </a:spcAft>
                <a:buClr>
                  <a:srgbClr val="000000"/>
                </a:buClr>
                <a:buSzPts val="1400"/>
                <a:buFont typeface="Noto Sans Symbols"/>
                <a:buNone/>
              </a:pPr>
              <a:r>
                <a:rPr b="0" i="0" lang="it-IT" sz="1200" u="none" cap="none" strike="noStrike">
                  <a:solidFill>
                    <a:schemeClr val="lt1"/>
                  </a:solidFill>
                  <a:latin typeface="Calibri"/>
                  <a:ea typeface="Calibri"/>
                  <a:cs typeface="Calibri"/>
                  <a:sym typeface="Calibri"/>
                </a:rPr>
                <a:t>Dopo aver estratto i dati ci siamo resi conto che dare peso al numero dei retweet e dei like non crea un reale peso per la correlazione.</a:t>
              </a:r>
              <a:endParaRPr b="0" i="0" sz="1200" u="none" cap="none" strike="noStrike">
                <a:solidFill>
                  <a:schemeClr val="lt1"/>
                </a:solidFill>
                <a:latin typeface="Arial"/>
                <a:ea typeface="Arial"/>
                <a:cs typeface="Arial"/>
                <a:sym typeface="Arial"/>
              </a:endParaRPr>
            </a:p>
          </p:txBody>
        </p:sp>
        <p:sp>
          <p:nvSpPr>
            <p:cNvPr id="295" name="Google Shape;295;p10"/>
            <p:cNvSpPr/>
            <p:nvPr/>
          </p:nvSpPr>
          <p:spPr>
            <a:xfrm>
              <a:off x="0" y="1636172"/>
              <a:ext cx="9213320" cy="56304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10"/>
            <p:cNvSpPr txBox="1"/>
            <p:nvPr/>
          </p:nvSpPr>
          <p:spPr>
            <a:xfrm>
              <a:off x="0" y="1636172"/>
              <a:ext cx="9213320" cy="563040"/>
            </a:xfrm>
            <a:prstGeom prst="rect">
              <a:avLst/>
            </a:prstGeom>
            <a:noFill/>
            <a:ln>
              <a:noFill/>
            </a:ln>
          </p:spPr>
          <p:txBody>
            <a:bodyPr anchorCtr="0" anchor="t" bIns="15225" lIns="292500" spcFirstLastPara="1" rIns="85325" wrap="square" tIns="15225">
              <a:noAutofit/>
            </a:bodyPr>
            <a:lstStyle/>
            <a:p>
              <a:pPr indent="-25400" lvl="1" marL="114300" marR="0" rtl="0" algn="l">
                <a:lnSpc>
                  <a:spcPct val="90000"/>
                </a:lnSpc>
                <a:spcBef>
                  <a:spcPts val="0"/>
                </a:spcBef>
                <a:spcAft>
                  <a:spcPts val="0"/>
                </a:spcAft>
                <a:buClr>
                  <a:srgbClr val="000000"/>
                </a:buClr>
                <a:buSzPts val="1400"/>
                <a:buFont typeface="Noto Sans Symbols"/>
                <a:buNone/>
              </a:pPr>
              <a:r>
                <a:t/>
              </a:r>
              <a:endParaRPr b="0" i="0" sz="1200" u="none" cap="none" strike="noStrike">
                <a:solidFill>
                  <a:srgbClr val="000000"/>
                </a:solidFill>
                <a:latin typeface="Arial"/>
                <a:ea typeface="Arial"/>
                <a:cs typeface="Arial"/>
                <a:sym typeface="Arial"/>
              </a:endParaRPr>
            </a:p>
            <a:p>
              <a:pPr indent="-114300" lvl="1" marL="114300" marR="0" rtl="0" algn="l">
                <a:lnSpc>
                  <a:spcPct val="90000"/>
                </a:lnSpc>
                <a:spcBef>
                  <a:spcPts val="240"/>
                </a:spcBef>
                <a:spcAft>
                  <a:spcPts val="0"/>
                </a:spcAft>
                <a:buClr>
                  <a:srgbClr val="000000"/>
                </a:buClr>
                <a:buSzPts val="1400"/>
                <a:buFont typeface="Noto Sans Symbols"/>
                <a:buChar char="▪"/>
              </a:pPr>
              <a:r>
                <a:rPr b="0" i="0" lang="it-IT" sz="1200" u="none" cap="none" strike="noStrike">
                  <a:solidFill>
                    <a:srgbClr val="000000"/>
                  </a:solidFill>
                  <a:latin typeface="Calibri"/>
                  <a:ea typeface="Calibri"/>
                  <a:cs typeface="Calibri"/>
                  <a:sym typeface="Calibri"/>
                </a:rPr>
                <a:t>Fare analisi separate</a:t>
              </a:r>
              <a:endParaRPr b="0" i="0" sz="1200" u="none" cap="none" strike="noStrike">
                <a:solidFill>
                  <a:srgbClr val="000000"/>
                </a:solidFill>
                <a:latin typeface="Arial"/>
                <a:ea typeface="Arial"/>
                <a:cs typeface="Arial"/>
                <a:sym typeface="Arial"/>
              </a:endParaRPr>
            </a:p>
          </p:txBody>
        </p:sp>
        <p:sp>
          <p:nvSpPr>
            <p:cNvPr id="297" name="Google Shape;297;p10"/>
            <p:cNvSpPr/>
            <p:nvPr/>
          </p:nvSpPr>
          <p:spPr>
            <a:xfrm>
              <a:off x="0" y="2199212"/>
              <a:ext cx="9213320" cy="501151"/>
            </a:xfrm>
            <a:prstGeom prst="roundRect">
              <a:avLst>
                <a:gd fmla="val 16667" name="adj"/>
              </a:avLst>
            </a:prstGeom>
            <a:solidFill>
              <a:srgbClr val="0F2F80"/>
            </a:solidFill>
            <a:ln cap="flat" cmpd="sng" w="25400">
              <a:solidFill>
                <a:srgbClr val="00206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10"/>
            <p:cNvSpPr txBox="1"/>
            <p:nvPr/>
          </p:nvSpPr>
          <p:spPr>
            <a:xfrm>
              <a:off x="24464" y="2223676"/>
              <a:ext cx="9164392" cy="452223"/>
            </a:xfrm>
            <a:prstGeom prst="rect">
              <a:avLst/>
            </a:prstGeom>
            <a:noFill/>
            <a:ln>
              <a:noFill/>
            </a:ln>
          </p:spPr>
          <p:txBody>
            <a:bodyPr anchorCtr="0" anchor="ctr" bIns="45700" lIns="45700" spcFirstLastPara="1" rIns="45700" wrap="square" tIns="45700">
              <a:noAutofit/>
            </a:bodyPr>
            <a:lstStyle/>
            <a:p>
              <a:pPr indent="0" lvl="0" marL="0" marR="0" rtl="0" algn="l">
                <a:lnSpc>
                  <a:spcPct val="90000"/>
                </a:lnSpc>
                <a:spcBef>
                  <a:spcPts val="0"/>
                </a:spcBef>
                <a:spcAft>
                  <a:spcPts val="0"/>
                </a:spcAft>
                <a:buClr>
                  <a:srgbClr val="000000"/>
                </a:buClr>
                <a:buSzPts val="1200"/>
                <a:buFont typeface="Arial"/>
                <a:buNone/>
              </a:pPr>
              <a:r>
                <a:rPr b="0" i="0" lang="it-IT" sz="1200" u="none" cap="none" strike="noStrike">
                  <a:solidFill>
                    <a:schemeClr val="lt1"/>
                  </a:solidFill>
                  <a:latin typeface="Calibri"/>
                  <a:ea typeface="Calibri"/>
                  <a:cs typeface="Calibri"/>
                  <a:sym typeface="Calibri"/>
                </a:rPr>
                <a:t>Scaping da twitter la libreria twint non era utilizzabile perché bloccata da Twitter.</a:t>
              </a:r>
              <a:endParaRPr b="0" i="0" sz="1200" u="none" cap="none" strike="noStrike">
                <a:solidFill>
                  <a:schemeClr val="lt1"/>
                </a:solidFill>
                <a:latin typeface="Arial"/>
                <a:ea typeface="Arial"/>
                <a:cs typeface="Arial"/>
                <a:sym typeface="Arial"/>
              </a:endParaRPr>
            </a:p>
          </p:txBody>
        </p:sp>
        <p:sp>
          <p:nvSpPr>
            <p:cNvPr id="299" name="Google Shape;299;p10"/>
            <p:cNvSpPr/>
            <p:nvPr/>
          </p:nvSpPr>
          <p:spPr>
            <a:xfrm>
              <a:off x="0" y="2700363"/>
              <a:ext cx="9213320" cy="56304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10"/>
            <p:cNvSpPr txBox="1"/>
            <p:nvPr/>
          </p:nvSpPr>
          <p:spPr>
            <a:xfrm>
              <a:off x="0" y="2700363"/>
              <a:ext cx="9213320" cy="563040"/>
            </a:xfrm>
            <a:prstGeom prst="rect">
              <a:avLst/>
            </a:prstGeom>
            <a:noFill/>
            <a:ln>
              <a:noFill/>
            </a:ln>
          </p:spPr>
          <p:txBody>
            <a:bodyPr anchorCtr="0" anchor="t" bIns="15225" lIns="292500" spcFirstLastPara="1" rIns="85325" wrap="square" tIns="15225">
              <a:noAutofit/>
            </a:bodyPr>
            <a:lstStyle/>
            <a:p>
              <a:pPr indent="-25400" lvl="1" marL="114300" marR="0" rtl="0" algn="l">
                <a:lnSpc>
                  <a:spcPct val="90000"/>
                </a:lnSpc>
                <a:spcBef>
                  <a:spcPts val="0"/>
                </a:spcBef>
                <a:spcAft>
                  <a:spcPts val="0"/>
                </a:spcAft>
                <a:buClr>
                  <a:srgbClr val="000000"/>
                </a:buClr>
                <a:buSzPts val="1400"/>
                <a:buFont typeface="Noto Sans Symbols"/>
                <a:buNone/>
              </a:pPr>
              <a:r>
                <a:t/>
              </a:r>
              <a:endParaRPr b="0" i="0" sz="1200" u="none" cap="none" strike="noStrike">
                <a:solidFill>
                  <a:srgbClr val="000000"/>
                </a:solidFill>
                <a:latin typeface="Arial"/>
                <a:ea typeface="Arial"/>
                <a:cs typeface="Arial"/>
                <a:sym typeface="Arial"/>
              </a:endParaRPr>
            </a:p>
            <a:p>
              <a:pPr indent="-114300" lvl="1" marL="114300" marR="0" rtl="0" algn="l">
                <a:lnSpc>
                  <a:spcPct val="90000"/>
                </a:lnSpc>
                <a:spcBef>
                  <a:spcPts val="240"/>
                </a:spcBef>
                <a:spcAft>
                  <a:spcPts val="0"/>
                </a:spcAft>
                <a:buClr>
                  <a:srgbClr val="000000"/>
                </a:buClr>
                <a:buSzPts val="1400"/>
                <a:buFont typeface="Noto Sans Symbols"/>
                <a:buChar char="▪"/>
              </a:pPr>
              <a:r>
                <a:rPr b="0" i="0" lang="it-IT" sz="1200" u="none" cap="none" strike="noStrike">
                  <a:solidFill>
                    <a:srgbClr val="000000"/>
                  </a:solidFill>
                  <a:latin typeface="Calibri"/>
                  <a:ea typeface="Calibri"/>
                  <a:cs typeface="Calibri"/>
                  <a:sym typeface="Calibri"/>
                </a:rPr>
                <a:t>Cambiare libreria</a:t>
              </a:r>
              <a:endParaRPr b="0" i="0" sz="1200" u="none" cap="none" strike="noStrike">
                <a:solidFill>
                  <a:srgbClr val="000000"/>
                </a:solidFill>
                <a:latin typeface="Arial"/>
                <a:ea typeface="Arial"/>
                <a:cs typeface="Arial"/>
                <a:sym typeface="Arial"/>
              </a:endParaRPr>
            </a:p>
          </p:txBody>
        </p:sp>
        <p:sp>
          <p:nvSpPr>
            <p:cNvPr id="301" name="Google Shape;301;p10"/>
            <p:cNvSpPr/>
            <p:nvPr/>
          </p:nvSpPr>
          <p:spPr>
            <a:xfrm>
              <a:off x="0" y="3263403"/>
              <a:ext cx="9213320" cy="501151"/>
            </a:xfrm>
            <a:prstGeom prst="roundRect">
              <a:avLst>
                <a:gd fmla="val 16667" name="adj"/>
              </a:avLst>
            </a:prstGeom>
            <a:solidFill>
              <a:srgbClr val="0F2F80"/>
            </a:solidFill>
            <a:ln cap="flat" cmpd="sng" w="25400">
              <a:solidFill>
                <a:srgbClr val="00206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10"/>
            <p:cNvSpPr txBox="1"/>
            <p:nvPr/>
          </p:nvSpPr>
          <p:spPr>
            <a:xfrm>
              <a:off x="24464" y="3287867"/>
              <a:ext cx="9164392" cy="452223"/>
            </a:xfrm>
            <a:prstGeom prst="rect">
              <a:avLst/>
            </a:prstGeom>
            <a:noFill/>
            <a:ln>
              <a:noFill/>
            </a:ln>
          </p:spPr>
          <p:txBody>
            <a:bodyPr anchorCtr="0" anchor="ctr" bIns="45700" lIns="45700" spcFirstLastPara="1" rIns="45700" wrap="square" tIns="45700">
              <a:noAutofit/>
            </a:bodyPr>
            <a:lstStyle/>
            <a:p>
              <a:pPr indent="0" lvl="0" marL="0" marR="0" rtl="0" algn="l">
                <a:lnSpc>
                  <a:spcPct val="90000"/>
                </a:lnSpc>
                <a:spcBef>
                  <a:spcPts val="0"/>
                </a:spcBef>
                <a:spcAft>
                  <a:spcPts val="0"/>
                </a:spcAft>
                <a:buClr>
                  <a:srgbClr val="000000"/>
                </a:buClr>
                <a:buSzPts val="1200"/>
                <a:buFont typeface="Arial"/>
                <a:buNone/>
              </a:pPr>
              <a:r>
                <a:rPr b="0" i="0" lang="it-IT" sz="1200" u="none" cap="none" strike="noStrike">
                  <a:solidFill>
                    <a:schemeClr val="lt1"/>
                  </a:solidFill>
                  <a:latin typeface="Calibri"/>
                  <a:ea typeface="Calibri"/>
                  <a:cs typeface="Calibri"/>
                  <a:sym typeface="Calibri"/>
                </a:rPr>
                <a:t>Scraping da Twitter utilizzando Tweepy problematica per numero di record estratti.</a:t>
              </a:r>
              <a:endParaRPr b="0" i="0" sz="1200" u="none" cap="none" strike="noStrike">
                <a:solidFill>
                  <a:schemeClr val="lt1"/>
                </a:solidFill>
                <a:latin typeface="Arial"/>
                <a:ea typeface="Arial"/>
                <a:cs typeface="Arial"/>
                <a:sym typeface="Arial"/>
              </a:endParaRPr>
            </a:p>
          </p:txBody>
        </p:sp>
        <p:sp>
          <p:nvSpPr>
            <p:cNvPr id="303" name="Google Shape;303;p10"/>
            <p:cNvSpPr/>
            <p:nvPr/>
          </p:nvSpPr>
          <p:spPr>
            <a:xfrm>
              <a:off x="0" y="3764555"/>
              <a:ext cx="9213320" cy="56304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10"/>
            <p:cNvSpPr txBox="1"/>
            <p:nvPr/>
          </p:nvSpPr>
          <p:spPr>
            <a:xfrm>
              <a:off x="0" y="3764555"/>
              <a:ext cx="9213320" cy="563040"/>
            </a:xfrm>
            <a:prstGeom prst="rect">
              <a:avLst/>
            </a:prstGeom>
            <a:noFill/>
            <a:ln>
              <a:noFill/>
            </a:ln>
          </p:spPr>
          <p:txBody>
            <a:bodyPr anchorCtr="0" anchor="t" bIns="15225" lIns="292500" spcFirstLastPara="1" rIns="85325" wrap="square" tIns="15225">
              <a:noAutofit/>
            </a:bodyPr>
            <a:lstStyle/>
            <a:p>
              <a:pPr indent="-114300" lvl="1" marL="114300" marR="0" rtl="0" algn="l">
                <a:lnSpc>
                  <a:spcPct val="9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114300" lvl="1" marL="114300" marR="0" rtl="0" algn="l">
                <a:lnSpc>
                  <a:spcPct val="90000"/>
                </a:lnSpc>
                <a:spcBef>
                  <a:spcPts val="240"/>
                </a:spcBef>
                <a:spcAft>
                  <a:spcPts val="0"/>
                </a:spcAft>
                <a:buClr>
                  <a:srgbClr val="000000"/>
                </a:buClr>
                <a:buSzPts val="1200"/>
                <a:buFont typeface="Noto Sans Symbols"/>
                <a:buChar char="▪"/>
              </a:pPr>
              <a:r>
                <a:rPr b="0" i="0" lang="it-IT" sz="1200" u="none" cap="none" strike="noStrike">
                  <a:solidFill>
                    <a:srgbClr val="000000"/>
                  </a:solidFill>
                  <a:latin typeface="Calibri"/>
                  <a:ea typeface="Calibri"/>
                  <a:cs typeface="Calibri"/>
                  <a:sym typeface="Calibri"/>
                </a:rPr>
                <a:t>Creare un account developer</a:t>
              </a:r>
              <a:endParaRPr b="0" i="0" sz="1200" u="none" cap="none" strike="noStrike">
                <a:solidFill>
                  <a:srgbClr val="000000"/>
                </a:solidFill>
                <a:latin typeface="Calibri"/>
                <a:ea typeface="Calibri"/>
                <a:cs typeface="Calibri"/>
                <a:sym typeface="Calibri"/>
              </a:endParaRPr>
            </a:p>
          </p:txBody>
        </p:sp>
        <p:sp>
          <p:nvSpPr>
            <p:cNvPr id="305" name="Google Shape;305;p10"/>
            <p:cNvSpPr/>
            <p:nvPr/>
          </p:nvSpPr>
          <p:spPr>
            <a:xfrm>
              <a:off x="0" y="4327595"/>
              <a:ext cx="9213320" cy="457202"/>
            </a:xfrm>
            <a:prstGeom prst="roundRect">
              <a:avLst>
                <a:gd fmla="val 16667" name="adj"/>
              </a:avLst>
            </a:prstGeom>
            <a:solidFill>
              <a:srgbClr val="0F2F80"/>
            </a:solidFill>
            <a:ln cap="flat" cmpd="sng" w="25400">
              <a:solidFill>
                <a:srgbClr val="00206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10"/>
            <p:cNvSpPr txBox="1"/>
            <p:nvPr/>
          </p:nvSpPr>
          <p:spPr>
            <a:xfrm>
              <a:off x="22319" y="4349914"/>
              <a:ext cx="9168682" cy="412564"/>
            </a:xfrm>
            <a:prstGeom prst="rect">
              <a:avLst/>
            </a:prstGeom>
            <a:noFill/>
            <a:ln>
              <a:noFill/>
            </a:ln>
          </p:spPr>
          <p:txBody>
            <a:bodyPr anchorCtr="0" anchor="ctr" bIns="45700" lIns="45700" spcFirstLastPara="1" rIns="45700" wrap="square" tIns="45700">
              <a:noAutofit/>
            </a:bodyPr>
            <a:lstStyle/>
            <a:p>
              <a:pPr indent="0" lvl="0" marL="0" marR="0" rtl="0" algn="l">
                <a:lnSpc>
                  <a:spcPct val="90000"/>
                </a:lnSpc>
                <a:spcBef>
                  <a:spcPts val="0"/>
                </a:spcBef>
                <a:spcAft>
                  <a:spcPts val="0"/>
                </a:spcAft>
                <a:buClr>
                  <a:srgbClr val="000000"/>
                </a:buClr>
                <a:buSzPts val="1400"/>
                <a:buFont typeface="Noto Sans Symbols"/>
                <a:buNone/>
              </a:pPr>
              <a:r>
                <a:rPr b="0" i="0" lang="it-IT" sz="1200" u="none" cap="none" strike="noStrike">
                  <a:solidFill>
                    <a:schemeClr val="lt1"/>
                  </a:solidFill>
                  <a:latin typeface="Calibri"/>
                  <a:ea typeface="Calibri"/>
                  <a:cs typeface="Calibri"/>
                  <a:sym typeface="Calibri"/>
                </a:rPr>
                <a:t>La scelta del dizionario più adatto per la sentiment.</a:t>
              </a:r>
              <a:endParaRPr b="0" i="0" sz="1200" u="none" cap="none" strike="noStrike">
                <a:solidFill>
                  <a:schemeClr val="lt1"/>
                </a:solidFill>
                <a:latin typeface="Arial"/>
                <a:ea typeface="Arial"/>
                <a:cs typeface="Arial"/>
                <a:sym typeface="Arial"/>
              </a:endParaRPr>
            </a:p>
          </p:txBody>
        </p:sp>
        <p:sp>
          <p:nvSpPr>
            <p:cNvPr id="307" name="Google Shape;307;p10"/>
            <p:cNvSpPr/>
            <p:nvPr/>
          </p:nvSpPr>
          <p:spPr>
            <a:xfrm>
              <a:off x="0" y="4784798"/>
              <a:ext cx="9213320" cy="56304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10"/>
            <p:cNvSpPr txBox="1"/>
            <p:nvPr/>
          </p:nvSpPr>
          <p:spPr>
            <a:xfrm>
              <a:off x="0" y="4784798"/>
              <a:ext cx="9213320" cy="563040"/>
            </a:xfrm>
            <a:prstGeom prst="rect">
              <a:avLst/>
            </a:prstGeom>
            <a:noFill/>
            <a:ln>
              <a:noFill/>
            </a:ln>
          </p:spPr>
          <p:txBody>
            <a:bodyPr anchorCtr="0" anchor="t" bIns="15225" lIns="292500" spcFirstLastPara="1" rIns="85325" wrap="square" tIns="15225">
              <a:noAutofit/>
            </a:bodyPr>
            <a:lstStyle/>
            <a:p>
              <a:pPr indent="-114300" lvl="1" marL="114300" marR="0" rtl="0" algn="l">
                <a:lnSpc>
                  <a:spcPct val="90000"/>
                </a:lnSpc>
                <a:spcBef>
                  <a:spcPts val="0"/>
                </a:spcBef>
                <a:spcAft>
                  <a:spcPts val="0"/>
                </a:spcAft>
                <a:buClr>
                  <a:srgbClr val="000000"/>
                </a:buClr>
                <a:buSzPts val="1400"/>
                <a:buFont typeface="Noto Sans Symbols"/>
                <a:buNone/>
              </a:pPr>
              <a:r>
                <a:t/>
              </a:r>
              <a:endParaRPr b="0" i="0" sz="1200" u="none" cap="none" strike="noStrike">
                <a:solidFill>
                  <a:srgbClr val="000000"/>
                </a:solidFill>
                <a:latin typeface="Calibri"/>
                <a:ea typeface="Calibri"/>
                <a:cs typeface="Calibri"/>
                <a:sym typeface="Calibri"/>
              </a:endParaRPr>
            </a:p>
            <a:p>
              <a:pPr indent="-114300" lvl="1" marL="114300" marR="0" rtl="0" algn="l">
                <a:lnSpc>
                  <a:spcPct val="90000"/>
                </a:lnSpc>
                <a:spcBef>
                  <a:spcPts val="240"/>
                </a:spcBef>
                <a:spcAft>
                  <a:spcPts val="0"/>
                </a:spcAft>
                <a:buClr>
                  <a:srgbClr val="000000"/>
                </a:buClr>
                <a:buSzPts val="1400"/>
                <a:buFont typeface="Noto Sans Symbols"/>
                <a:buChar char="▪"/>
              </a:pPr>
              <a:r>
                <a:rPr b="0" i="0" lang="it-IT" sz="1200" u="none" cap="none" strike="noStrike">
                  <a:solidFill>
                    <a:schemeClr val="dk1"/>
                  </a:solidFill>
                  <a:latin typeface="Calibri"/>
                  <a:ea typeface="Calibri"/>
                  <a:cs typeface="Calibri"/>
                  <a:sym typeface="Calibri"/>
                </a:rPr>
                <a:t>Usata quella di default. Non abbiamo scelto perché, secondo noi, sarebbe stato riduttivo utilizzare un dizionario «economico».</a:t>
              </a:r>
              <a:endParaRPr b="0" i="0" sz="1200" u="none" cap="none" strike="noStrike">
                <a:solidFill>
                  <a:srgbClr val="000000"/>
                </a:solidFill>
                <a:latin typeface="Calibri"/>
                <a:ea typeface="Calibri"/>
                <a:cs typeface="Calibri"/>
                <a:sym typeface="Calibri"/>
              </a:endParaRPr>
            </a:p>
          </p:txBody>
        </p:sp>
      </p:grpSp>
      <p:sp>
        <p:nvSpPr>
          <p:cNvPr id="309" name="Google Shape;309;p10"/>
          <p:cNvSpPr txBox="1"/>
          <p:nvPr>
            <p:ph idx="11" type="ftr"/>
          </p:nvPr>
        </p:nvSpPr>
        <p:spPr>
          <a:xfrm>
            <a:off x="979517" y="6310312"/>
            <a:ext cx="41148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it-IT">
                <a:latin typeface="Calibri"/>
                <a:ea typeface="Calibri"/>
                <a:cs typeface="Calibri"/>
                <a:sym typeface="Calibri"/>
              </a:rPr>
              <a:t>CRIPTOVALUTE - </a:t>
            </a:r>
            <a:r>
              <a:rPr lang="it-IT">
                <a:latin typeface="Calibri"/>
                <a:ea typeface="Calibri"/>
                <a:cs typeface="Calibri"/>
                <a:sym typeface="Calibri"/>
              </a:rPr>
              <a:t>Up and Down with fewer than </a:t>
            </a:r>
            <a:r>
              <a:rPr b="1" lang="it-IT">
                <a:latin typeface="Calibri"/>
                <a:ea typeface="Calibri"/>
                <a:cs typeface="Calibri"/>
                <a:sym typeface="Calibri"/>
              </a:rPr>
              <a:t>280</a:t>
            </a:r>
            <a:r>
              <a:rPr lang="it-IT">
                <a:latin typeface="Calibri"/>
                <a:ea typeface="Calibri"/>
                <a:cs typeface="Calibri"/>
                <a:sym typeface="Calibri"/>
              </a:rPr>
              <a:t> characters</a:t>
            </a:r>
            <a:endParaRPr sz="1000"/>
          </a:p>
        </p:txBody>
      </p:sp>
      <p:sp>
        <p:nvSpPr>
          <p:cNvPr id="310" name="Google Shape;310;p10"/>
          <p:cNvSpPr txBox="1"/>
          <p:nvPr>
            <p:ph idx="12" type="sldNum"/>
          </p:nvPr>
        </p:nvSpPr>
        <p:spPr>
          <a:xfrm>
            <a:off x="364375" y="6310312"/>
            <a:ext cx="473825"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lang="it-IT"/>
              <a:t>‹#›</a:t>
            </a:fld>
            <a:r>
              <a:rPr lang="it-IT"/>
              <a: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2"/>
          <p:cNvSpPr txBox="1"/>
          <p:nvPr>
            <p:ph type="title"/>
          </p:nvPr>
        </p:nvSpPr>
        <p:spPr>
          <a:xfrm>
            <a:off x="74802" y="79900"/>
            <a:ext cx="12005344" cy="591219"/>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rgbClr val="002060"/>
              </a:buClr>
              <a:buSzPts val="2333"/>
              <a:buFont typeface="Arial"/>
              <a:buNone/>
            </a:pPr>
            <a:r>
              <a:rPr b="1" lang="it-IT" sz="2333" cap="none">
                <a:solidFill>
                  <a:srgbClr val="002060"/>
                </a:solidFill>
                <a:latin typeface="Arial"/>
                <a:ea typeface="Arial"/>
                <a:cs typeface="Arial"/>
                <a:sym typeface="Arial"/>
              </a:rPr>
              <a:t>DATA INGESTION E DATA CLEANING</a:t>
            </a:r>
            <a:endParaRPr b="1" sz="2333" cap="none">
              <a:solidFill>
                <a:srgbClr val="002060"/>
              </a:solidFill>
              <a:latin typeface="Arial"/>
              <a:ea typeface="Arial"/>
              <a:cs typeface="Arial"/>
              <a:sym typeface="Arial"/>
            </a:endParaRPr>
          </a:p>
        </p:txBody>
      </p:sp>
      <p:sp>
        <p:nvSpPr>
          <p:cNvPr id="316" name="Google Shape;316;p12"/>
          <p:cNvSpPr/>
          <p:nvPr/>
        </p:nvSpPr>
        <p:spPr>
          <a:xfrm>
            <a:off x="0" y="6148873"/>
            <a:ext cx="12192000" cy="709127"/>
          </a:xfrm>
          <a:prstGeom prst="rect">
            <a:avLst/>
          </a:prstGeom>
          <a:solidFill>
            <a:srgbClr val="0F2F80"/>
          </a:solidFill>
          <a:ln cap="flat" cmpd="sng" w="12700">
            <a:solidFill>
              <a:srgbClr val="0F2F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317" name="Google Shape;317;p12"/>
          <p:cNvPicPr preferRelativeResize="0"/>
          <p:nvPr/>
        </p:nvPicPr>
        <p:blipFill rotWithShape="1">
          <a:blip r:embed="rId3">
            <a:alphaModFix/>
          </a:blip>
          <a:srcRect b="0" l="0" r="0" t="0"/>
          <a:stretch/>
        </p:blipFill>
        <p:spPr>
          <a:xfrm>
            <a:off x="11258026" y="6140742"/>
            <a:ext cx="942363" cy="731484"/>
          </a:xfrm>
          <a:prstGeom prst="rect">
            <a:avLst/>
          </a:prstGeom>
          <a:noFill/>
          <a:ln>
            <a:noFill/>
          </a:ln>
        </p:spPr>
      </p:pic>
      <p:grpSp>
        <p:nvGrpSpPr>
          <p:cNvPr id="318" name="Google Shape;318;p12"/>
          <p:cNvGrpSpPr/>
          <p:nvPr/>
        </p:nvGrpSpPr>
        <p:grpSpPr>
          <a:xfrm>
            <a:off x="631970" y="658497"/>
            <a:ext cx="10206097" cy="5395697"/>
            <a:chOff x="1994" y="0"/>
            <a:chExt cx="10206097" cy="5395697"/>
          </a:xfrm>
        </p:grpSpPr>
        <p:sp>
          <p:nvSpPr>
            <p:cNvPr id="319" name="Google Shape;319;p12"/>
            <p:cNvSpPr/>
            <p:nvPr/>
          </p:nvSpPr>
          <p:spPr>
            <a:xfrm>
              <a:off x="1668214" y="873497"/>
              <a:ext cx="3189405" cy="4522179"/>
            </a:xfrm>
            <a:prstGeom prst="rect">
              <a:avLst/>
            </a:prstGeom>
            <a:solidFill>
              <a:schemeClr val="lt1">
                <a:alpha val="89411"/>
              </a:schemeClr>
            </a:solidFill>
            <a:ln cap="flat" cmpd="sng" w="25400">
              <a:solidFill>
                <a:srgbClr val="CED2E2">
                  <a:alpha val="89411"/>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12"/>
            <p:cNvSpPr txBox="1"/>
            <p:nvPr/>
          </p:nvSpPr>
          <p:spPr>
            <a:xfrm>
              <a:off x="2178518" y="873497"/>
              <a:ext cx="2679000" cy="4522200"/>
            </a:xfrm>
            <a:prstGeom prst="rect">
              <a:avLst/>
            </a:prstGeom>
            <a:noFill/>
            <a:ln>
              <a:noFill/>
            </a:ln>
          </p:spPr>
          <p:txBody>
            <a:bodyPr anchorCtr="0" anchor="t" bIns="99550" lIns="0" spcFirstLastPara="1" rIns="99550" wrap="square" tIns="99550">
              <a:noAutofit/>
            </a:bodyPr>
            <a:lstStyle/>
            <a:p>
              <a:pPr indent="0" lvl="0" marL="0" marR="0" rtl="0" algn="l">
                <a:lnSpc>
                  <a:spcPct val="90000"/>
                </a:lnSpc>
                <a:spcBef>
                  <a:spcPts val="0"/>
                </a:spcBef>
                <a:spcAft>
                  <a:spcPts val="0"/>
                </a:spcAft>
                <a:buClr>
                  <a:srgbClr val="000000"/>
                </a:buClr>
                <a:buSzPts val="1400"/>
                <a:buFont typeface="Arial"/>
                <a:buNone/>
              </a:pPr>
              <a:r>
                <a:t/>
              </a:r>
              <a:endParaRPr b="1" i="0" sz="1400" u="none" cap="none" strike="noStrike">
                <a:solidFill>
                  <a:srgbClr val="5F6368"/>
                </a:solidFill>
                <a:latin typeface="Calibri"/>
                <a:ea typeface="Calibri"/>
                <a:cs typeface="Calibri"/>
                <a:sym typeface="Calibri"/>
              </a:endParaRPr>
            </a:p>
            <a:p>
              <a:pPr indent="0" lvl="0" marL="0" marR="0" rtl="0" algn="l">
                <a:lnSpc>
                  <a:spcPct val="90000"/>
                </a:lnSpc>
                <a:spcBef>
                  <a:spcPts val="490"/>
                </a:spcBef>
                <a:spcAft>
                  <a:spcPts val="0"/>
                </a:spcAft>
                <a:buClr>
                  <a:srgbClr val="000000"/>
                </a:buClr>
                <a:buSzPts val="1600"/>
                <a:buFont typeface="Arial"/>
                <a:buNone/>
              </a:pPr>
              <a:r>
                <a:rPr b="1" i="0" lang="it-IT" sz="1600" u="none" cap="none" strike="noStrike">
                  <a:solidFill>
                    <a:srgbClr val="5F6368"/>
                  </a:solidFill>
                  <a:latin typeface="Calibri"/>
                  <a:ea typeface="Calibri"/>
                  <a:cs typeface="Calibri"/>
                  <a:sym typeface="Calibri"/>
                </a:rPr>
                <a:t>Come scarico i tweets?</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560"/>
                </a:spcBef>
                <a:spcAft>
                  <a:spcPts val="0"/>
                </a:spcAft>
                <a:buClr>
                  <a:srgbClr val="4D5156"/>
                </a:buClr>
                <a:buSzPts val="1050"/>
                <a:buFont typeface="Arial"/>
                <a:buNone/>
              </a:pPr>
              <a:r>
                <a:rPr b="1" i="0" lang="it-IT" sz="1400" u="none" cap="none" strike="noStrike">
                  <a:solidFill>
                    <a:schemeClr val="dk1"/>
                  </a:solidFill>
                  <a:latin typeface="Calibri"/>
                  <a:ea typeface="Calibri"/>
                  <a:cs typeface="Calibri"/>
                  <a:sym typeface="Calibri"/>
                </a:rPr>
                <a:t>- Scraping</a:t>
              </a:r>
              <a:endParaRPr b="1" i="0" sz="1400" u="none" cap="none" strike="noStrike">
                <a:solidFill>
                  <a:schemeClr val="dk1"/>
                </a:solidFill>
                <a:latin typeface="Calibri"/>
                <a:ea typeface="Calibri"/>
                <a:cs typeface="Calibri"/>
                <a:sym typeface="Calibri"/>
              </a:endParaRPr>
            </a:p>
            <a:p>
              <a:pPr indent="0" lvl="0" marL="0" marR="0" rtl="0" algn="l">
                <a:lnSpc>
                  <a:spcPct val="90000"/>
                </a:lnSpc>
                <a:spcBef>
                  <a:spcPts val="490"/>
                </a:spcBef>
                <a:spcAft>
                  <a:spcPts val="0"/>
                </a:spcAft>
                <a:buClr>
                  <a:srgbClr val="4D5156"/>
                </a:buClr>
                <a:buSzPts val="1050"/>
                <a:buFont typeface="Arial"/>
                <a:buNone/>
              </a:pPr>
              <a:r>
                <a:rPr b="0" i="0" lang="it-IT" sz="1400" u="none" cap="none" strike="noStrike">
                  <a:solidFill>
                    <a:schemeClr val="dk1"/>
                  </a:solidFill>
                  <a:latin typeface="Calibri"/>
                  <a:ea typeface="Calibri"/>
                  <a:cs typeface="Calibri"/>
                  <a:sym typeface="Calibri"/>
                </a:rPr>
                <a:t>Tweet</a:t>
              </a:r>
              <a:endParaRPr b="0" i="0" sz="1400" u="none" cap="none" strike="noStrike">
                <a:solidFill>
                  <a:schemeClr val="dk1"/>
                </a:solidFill>
                <a:latin typeface="Calibri"/>
                <a:ea typeface="Calibri"/>
                <a:cs typeface="Calibri"/>
                <a:sym typeface="Calibri"/>
              </a:endParaRPr>
            </a:p>
            <a:p>
              <a:pPr indent="0" lvl="0" marL="0" marR="0" rtl="0" algn="l">
                <a:lnSpc>
                  <a:spcPct val="90000"/>
                </a:lnSpc>
                <a:spcBef>
                  <a:spcPts val="490"/>
                </a:spcBef>
                <a:spcAft>
                  <a:spcPts val="0"/>
                </a:spcAft>
                <a:buClr>
                  <a:schemeClr val="dk1"/>
                </a:buClr>
                <a:buSzPts val="1600"/>
                <a:buFont typeface="Arial"/>
                <a:buNone/>
              </a:pPr>
              <a:r>
                <a:rPr b="1" i="0" lang="it-IT" sz="1600" u="none" cap="none" strike="noStrike">
                  <a:solidFill>
                    <a:srgbClr val="5F6368"/>
                  </a:solidFill>
                  <a:latin typeface="Calibri"/>
                  <a:ea typeface="Calibri"/>
                  <a:cs typeface="Calibri"/>
                  <a:sym typeface="Calibri"/>
                </a:rPr>
                <a:t>Quali Crypto?</a:t>
              </a:r>
              <a:endParaRPr b="0" i="0" sz="1400" u="none" cap="none" strike="noStrike">
                <a:solidFill>
                  <a:schemeClr val="dk1"/>
                </a:solidFill>
                <a:latin typeface="Calibri"/>
                <a:ea typeface="Calibri"/>
                <a:cs typeface="Calibri"/>
                <a:sym typeface="Calibri"/>
              </a:endParaRPr>
            </a:p>
            <a:p>
              <a:pPr indent="0" lvl="0" marL="0" marR="0" rtl="0" algn="l">
                <a:lnSpc>
                  <a:spcPct val="90000"/>
                </a:lnSpc>
                <a:spcBef>
                  <a:spcPts val="490"/>
                </a:spcBef>
                <a:spcAft>
                  <a:spcPts val="0"/>
                </a:spcAft>
                <a:buClr>
                  <a:srgbClr val="4D5156"/>
                </a:buClr>
                <a:buSzPts val="1050"/>
                <a:buFont typeface="Arial"/>
                <a:buNone/>
              </a:pPr>
              <a:r>
                <a:rPr b="1" i="0" lang="it-IT" sz="1400" u="none" cap="none" strike="noStrike">
                  <a:solidFill>
                    <a:schemeClr val="dk1"/>
                  </a:solidFill>
                  <a:latin typeface="Calibri"/>
                  <a:ea typeface="Calibri"/>
                  <a:cs typeface="Calibri"/>
                  <a:sym typeface="Calibri"/>
                </a:rPr>
                <a:t>Download storico delle Crypto</a:t>
              </a:r>
              <a:r>
                <a:rPr b="0" i="0" lang="it-IT" sz="14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490"/>
                </a:spcBef>
                <a:spcAft>
                  <a:spcPts val="0"/>
                </a:spcAft>
                <a:buClr>
                  <a:srgbClr val="4D5156"/>
                </a:buClr>
                <a:buSzPts val="1050"/>
                <a:buFont typeface="Arial"/>
                <a:buNone/>
              </a:pPr>
              <a:r>
                <a:rPr b="0" i="0" lang="it-IT" sz="1400" u="none" cap="none" strike="noStrike">
                  <a:solidFill>
                    <a:schemeClr val="dk1"/>
                  </a:solidFill>
                  <a:latin typeface="Calibri"/>
                  <a:ea typeface="Calibri"/>
                  <a:cs typeface="Calibri"/>
                  <a:sym typeface="Calibri"/>
                </a:rPr>
                <a:t>   - </a:t>
              </a:r>
              <a:r>
                <a:rPr b="0" i="0" lang="it-IT" sz="1200" u="none" cap="none" strike="noStrike">
                  <a:solidFill>
                    <a:schemeClr val="dk1"/>
                  </a:solidFill>
                  <a:latin typeface="Calibri"/>
                  <a:ea typeface="Calibri"/>
                  <a:cs typeface="Calibri"/>
                  <a:sym typeface="Calibri"/>
                </a:rPr>
                <a:t>Binace – BNB</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490"/>
                </a:spcBef>
                <a:spcAft>
                  <a:spcPts val="0"/>
                </a:spcAft>
                <a:buClr>
                  <a:srgbClr val="4D5156"/>
                </a:buClr>
                <a:buSzPts val="1050"/>
                <a:buFont typeface="Arial"/>
                <a:buNone/>
              </a:pPr>
              <a:r>
                <a:rPr b="0" i="0" lang="it-IT" sz="1200" u="none" cap="none" strike="noStrike">
                  <a:solidFill>
                    <a:schemeClr val="dk1"/>
                  </a:solidFill>
                  <a:latin typeface="Calibri"/>
                  <a:ea typeface="Calibri"/>
                  <a:cs typeface="Calibri"/>
                  <a:sym typeface="Calibri"/>
                </a:rPr>
                <a:t>   - Bitcoin – BTC</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420"/>
                </a:spcBef>
                <a:spcAft>
                  <a:spcPts val="0"/>
                </a:spcAft>
                <a:buClr>
                  <a:srgbClr val="4D5156"/>
                </a:buClr>
                <a:buSzPts val="1050"/>
                <a:buFont typeface="Arial"/>
                <a:buNone/>
              </a:pPr>
              <a:r>
                <a:rPr b="0" i="0" lang="it-IT" sz="1200" u="none" cap="none" strike="noStrike">
                  <a:solidFill>
                    <a:schemeClr val="dk1"/>
                  </a:solidFill>
                  <a:latin typeface="Calibri"/>
                  <a:ea typeface="Calibri"/>
                  <a:cs typeface="Calibri"/>
                  <a:sym typeface="Calibri"/>
                </a:rPr>
                <a:t>   - Cardano – ADA</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420"/>
                </a:spcBef>
                <a:spcAft>
                  <a:spcPts val="0"/>
                </a:spcAft>
                <a:buClr>
                  <a:srgbClr val="4D5156"/>
                </a:buClr>
                <a:buSzPts val="1050"/>
                <a:buFont typeface="Arial"/>
                <a:buNone/>
              </a:pPr>
              <a:r>
                <a:rPr b="0" i="0" lang="it-IT" sz="1200" u="none" cap="none" strike="noStrike">
                  <a:solidFill>
                    <a:schemeClr val="dk1"/>
                  </a:solidFill>
                  <a:latin typeface="Calibri"/>
                  <a:ea typeface="Calibri"/>
                  <a:cs typeface="Calibri"/>
                  <a:sym typeface="Calibri"/>
                </a:rPr>
                <a:t>   - Etherium – ETH</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420"/>
                </a:spcBef>
                <a:spcAft>
                  <a:spcPts val="0"/>
                </a:spcAft>
                <a:buClr>
                  <a:srgbClr val="4D5156"/>
                </a:buClr>
                <a:buSzPts val="1050"/>
                <a:buFont typeface="Arial"/>
                <a:buNone/>
              </a:pPr>
              <a:r>
                <a:rPr b="0" i="0" lang="it-IT" sz="1200" u="none" cap="none" strike="noStrike">
                  <a:solidFill>
                    <a:schemeClr val="dk1"/>
                  </a:solidFill>
                  <a:latin typeface="Calibri"/>
                  <a:ea typeface="Calibri"/>
                  <a:cs typeface="Calibri"/>
                  <a:sym typeface="Calibri"/>
                </a:rPr>
                <a:t>   - Litecoin – LTC</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420"/>
                </a:spcBef>
                <a:spcAft>
                  <a:spcPts val="0"/>
                </a:spcAft>
                <a:buClr>
                  <a:srgbClr val="4D5156"/>
                </a:buClr>
                <a:buSzPts val="1050"/>
                <a:buFont typeface="Arial"/>
                <a:buNone/>
              </a:pPr>
              <a:r>
                <a:rPr b="0" i="0" lang="it-IT" sz="1200" u="none" cap="none" strike="noStrike">
                  <a:solidFill>
                    <a:schemeClr val="dk1"/>
                  </a:solidFill>
                  <a:latin typeface="Calibri"/>
                  <a:ea typeface="Calibri"/>
                  <a:cs typeface="Calibri"/>
                  <a:sym typeface="Calibri"/>
                </a:rPr>
                <a:t>   - Ripple - XRP </a:t>
              </a:r>
              <a:endParaRPr b="0" i="0" sz="1200" u="none" cap="none" strike="noStrike">
                <a:solidFill>
                  <a:schemeClr val="dk1"/>
                </a:solidFill>
                <a:latin typeface="Calibri"/>
                <a:ea typeface="Calibri"/>
                <a:cs typeface="Calibri"/>
                <a:sym typeface="Calibri"/>
              </a:endParaRPr>
            </a:p>
            <a:p>
              <a:pPr indent="0" lvl="0" marL="0" marR="0" rtl="0" algn="l">
                <a:lnSpc>
                  <a:spcPct val="90000"/>
                </a:lnSpc>
                <a:spcBef>
                  <a:spcPts val="420"/>
                </a:spcBef>
                <a:spcAft>
                  <a:spcPts val="0"/>
                </a:spcAft>
                <a:buClr>
                  <a:srgbClr val="4D5156"/>
                </a:buClr>
                <a:buSzPts val="1050"/>
                <a:buFont typeface="Arial"/>
                <a:buNone/>
              </a:pPr>
              <a:r>
                <a:t/>
              </a:r>
              <a:endParaRPr b="1" i="0" sz="1400" u="none" cap="none" strike="noStrike">
                <a:solidFill>
                  <a:schemeClr val="dk1"/>
                </a:solidFill>
                <a:latin typeface="Calibri"/>
                <a:ea typeface="Calibri"/>
                <a:cs typeface="Calibri"/>
                <a:sym typeface="Calibri"/>
              </a:endParaRPr>
            </a:p>
            <a:p>
              <a:pPr indent="0" lvl="0" marL="0" marR="0" rtl="0" algn="l">
                <a:lnSpc>
                  <a:spcPct val="90000"/>
                </a:lnSpc>
                <a:spcBef>
                  <a:spcPts val="490"/>
                </a:spcBef>
                <a:spcAft>
                  <a:spcPts val="0"/>
                </a:spcAft>
                <a:buClr>
                  <a:srgbClr val="4D5156"/>
                </a:buClr>
                <a:buSzPts val="1050"/>
                <a:buFont typeface="Arial"/>
                <a:buNone/>
              </a:pPr>
              <a:r>
                <a:t/>
              </a:r>
              <a:endParaRPr b="1" i="0" sz="1400" u="none" cap="none" strike="noStrike">
                <a:solidFill>
                  <a:schemeClr val="dk1"/>
                </a:solidFill>
                <a:latin typeface="Calibri"/>
                <a:ea typeface="Calibri"/>
                <a:cs typeface="Calibri"/>
                <a:sym typeface="Calibri"/>
              </a:endParaRPr>
            </a:p>
          </p:txBody>
        </p:sp>
        <p:sp>
          <p:nvSpPr>
            <p:cNvPr id="321" name="Google Shape;321;p12"/>
            <p:cNvSpPr/>
            <p:nvPr/>
          </p:nvSpPr>
          <p:spPr>
            <a:xfrm>
              <a:off x="1994" y="0"/>
              <a:ext cx="2126400" cy="2126400"/>
            </a:xfrm>
            <a:prstGeom prst="ellipse">
              <a:avLst/>
            </a:prstGeom>
            <a:solidFill>
              <a:srgbClr val="0F2F80"/>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12"/>
            <p:cNvSpPr txBox="1"/>
            <p:nvPr/>
          </p:nvSpPr>
          <p:spPr>
            <a:xfrm>
              <a:off x="313379" y="311385"/>
              <a:ext cx="1503600" cy="150360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3100"/>
                <a:buFont typeface="Arial"/>
                <a:buNone/>
              </a:pPr>
              <a:r>
                <a:rPr b="0" i="0" lang="it-IT" sz="3100" u="none" cap="none" strike="noStrike">
                  <a:solidFill>
                    <a:schemeClr val="lt1"/>
                  </a:solidFill>
                  <a:latin typeface="Calibri"/>
                  <a:ea typeface="Calibri"/>
                  <a:cs typeface="Calibri"/>
                  <a:sym typeface="Calibri"/>
                </a:rPr>
                <a:t>Ingestion</a:t>
              </a:r>
              <a:endParaRPr b="0" i="0" sz="3100" u="none" cap="none" strike="noStrike">
                <a:solidFill>
                  <a:schemeClr val="lt1"/>
                </a:solidFill>
                <a:latin typeface="Calibri"/>
                <a:ea typeface="Calibri"/>
                <a:cs typeface="Calibri"/>
                <a:sym typeface="Calibri"/>
              </a:endParaRPr>
            </a:p>
          </p:txBody>
        </p:sp>
        <p:sp>
          <p:nvSpPr>
            <p:cNvPr id="323" name="Google Shape;323;p12"/>
            <p:cNvSpPr/>
            <p:nvPr/>
          </p:nvSpPr>
          <p:spPr>
            <a:xfrm>
              <a:off x="7018686" y="873497"/>
              <a:ext cx="3189405" cy="4522179"/>
            </a:xfrm>
            <a:prstGeom prst="rect">
              <a:avLst/>
            </a:prstGeom>
            <a:solidFill>
              <a:schemeClr val="lt1"/>
            </a:solidFill>
            <a:ln cap="flat" cmpd="sng" w="25400">
              <a:solidFill>
                <a:srgbClr val="CED2E2">
                  <a:alpha val="89411"/>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12"/>
            <p:cNvSpPr txBox="1"/>
            <p:nvPr/>
          </p:nvSpPr>
          <p:spPr>
            <a:xfrm>
              <a:off x="7528991" y="873497"/>
              <a:ext cx="2679100" cy="4522179"/>
            </a:xfrm>
            <a:prstGeom prst="rect">
              <a:avLst/>
            </a:prstGeom>
            <a:noFill/>
            <a:ln>
              <a:noFill/>
            </a:ln>
          </p:spPr>
          <p:txBody>
            <a:bodyPr anchorCtr="0" anchor="ctr" bIns="113775" lIns="0" spcFirstLastPara="1" rIns="113775" wrap="square" tIns="113775">
              <a:noAutofit/>
            </a:bodyPr>
            <a:lstStyle/>
            <a:p>
              <a:pPr indent="0" lvl="0" marL="0" marR="0" rtl="0" algn="l">
                <a:lnSpc>
                  <a:spcPct val="90000"/>
                </a:lnSpc>
                <a:spcBef>
                  <a:spcPts val="0"/>
                </a:spcBef>
                <a:spcAft>
                  <a:spcPts val="0"/>
                </a:spcAft>
                <a:buClr>
                  <a:srgbClr val="4D5156"/>
                </a:buClr>
                <a:buSzPts val="1050"/>
                <a:buFont typeface="Arial"/>
                <a:buNone/>
              </a:pPr>
              <a:r>
                <a:rPr b="1" i="0" lang="it-IT" sz="1600" u="none" cap="none" strike="noStrike">
                  <a:solidFill>
                    <a:srgbClr val="5F6368"/>
                  </a:solidFill>
                  <a:latin typeface="Calibri"/>
                  <a:ea typeface="Calibri"/>
                  <a:cs typeface="Calibri"/>
                  <a:sym typeface="Calibri"/>
                </a:rPr>
                <a:t>Chi selezionare come profili influenti?</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560"/>
                </a:spcBef>
                <a:spcAft>
                  <a:spcPts val="0"/>
                </a:spcAft>
                <a:buClr>
                  <a:srgbClr val="4D5156"/>
                </a:buClr>
                <a:buSzPts val="1050"/>
                <a:buFont typeface="Arial"/>
                <a:buNone/>
              </a:pPr>
              <a:r>
                <a:rPr b="1" i="0" lang="it-IT" sz="1700" u="none" cap="none" strike="noStrike">
                  <a:solidFill>
                    <a:schemeClr val="dk1"/>
                  </a:solidFill>
                  <a:latin typeface="Calibri"/>
                  <a:ea typeface="Calibri"/>
                  <a:cs typeface="Calibri"/>
                  <a:sym typeface="Calibri"/>
                </a:rPr>
                <a:t>- </a:t>
              </a:r>
              <a:r>
                <a:rPr b="1" i="0" lang="it-IT" sz="1400" u="none" cap="none" strike="noStrike">
                  <a:solidFill>
                    <a:schemeClr val="dk1"/>
                  </a:solidFill>
                  <a:latin typeface="Calibri"/>
                  <a:ea typeface="Calibri"/>
                  <a:cs typeface="Calibri"/>
                  <a:sym typeface="Calibri"/>
                </a:rPr>
                <a:t>A</a:t>
              </a:r>
              <a:r>
                <a:rPr b="1" i="0" lang="it-IT" sz="1700" u="none" cap="none" strike="noStrike">
                  <a:solidFill>
                    <a:schemeClr val="dk1"/>
                  </a:solidFill>
                  <a:latin typeface="Calibri"/>
                  <a:ea typeface="Calibri"/>
                  <a:cs typeface="Calibri"/>
                  <a:sym typeface="Calibri"/>
                </a:rPr>
                <a:t>.</a:t>
              </a:r>
              <a:r>
                <a:rPr b="1" i="0" lang="it-IT" sz="1400" u="none" cap="none" strike="noStrike">
                  <a:solidFill>
                    <a:schemeClr val="dk1"/>
                  </a:solidFill>
                  <a:latin typeface="Calibri"/>
                  <a:ea typeface="Calibri"/>
                  <a:cs typeface="Calibri"/>
                  <a:sym typeface="Calibri"/>
                </a:rPr>
                <a:t>Pompliano </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595"/>
                </a:spcBef>
                <a:spcAft>
                  <a:spcPts val="0"/>
                </a:spcAft>
                <a:buClr>
                  <a:srgbClr val="4D5156"/>
                </a:buClr>
                <a:buSzPts val="1050"/>
                <a:buFont typeface="Arial"/>
                <a:buNone/>
              </a:pPr>
              <a:r>
                <a:rPr b="0" i="0" lang="it-IT" sz="1200" u="none" cap="none" strike="noStrike">
                  <a:solidFill>
                    <a:schemeClr val="dk1"/>
                  </a:solidFill>
                  <a:latin typeface="Calibri"/>
                  <a:ea typeface="Calibri"/>
                  <a:cs typeface="Calibri"/>
                  <a:sym typeface="Calibri"/>
                </a:rPr>
                <a:t>Cofondatore di Morgan Creek Digital Assets</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420"/>
                </a:spcBef>
                <a:spcAft>
                  <a:spcPts val="0"/>
                </a:spcAft>
                <a:buClr>
                  <a:srgbClr val="4D5156"/>
                </a:buClr>
                <a:buSzPts val="1050"/>
                <a:buFont typeface="Noto Sans Symbols"/>
                <a:buNone/>
              </a:pPr>
              <a:r>
                <a:rPr b="1" i="0" lang="it-IT" sz="1400" u="none" cap="none" strike="noStrike">
                  <a:solidFill>
                    <a:schemeClr val="dk1"/>
                  </a:solidFill>
                  <a:latin typeface="Calibri"/>
                  <a:ea typeface="Calibri"/>
                  <a:cs typeface="Calibri"/>
                  <a:sym typeface="Calibri"/>
                </a:rPr>
                <a:t>- Justin Suntron </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490"/>
                </a:spcBef>
                <a:spcAft>
                  <a:spcPts val="0"/>
                </a:spcAft>
                <a:buClr>
                  <a:srgbClr val="4D5156"/>
                </a:buClr>
                <a:buSzPts val="1050"/>
                <a:buFont typeface="Noto Sans Symbols"/>
                <a:buNone/>
              </a:pPr>
              <a:r>
                <a:rPr b="0" i="0" lang="it-IT" sz="1200" u="none" cap="none" strike="noStrike">
                  <a:solidFill>
                    <a:schemeClr val="dk1"/>
                  </a:solidFill>
                  <a:latin typeface="Calibri"/>
                  <a:ea typeface="Calibri"/>
                  <a:cs typeface="Calibri"/>
                  <a:sym typeface="Calibri"/>
                </a:rPr>
                <a:t>Fondatore TRON</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420"/>
                </a:spcBef>
                <a:spcAft>
                  <a:spcPts val="0"/>
                </a:spcAft>
                <a:buClr>
                  <a:srgbClr val="4D5156"/>
                </a:buClr>
                <a:buSzPts val="1050"/>
                <a:buFont typeface="Noto Sans Symbols"/>
                <a:buNone/>
              </a:pPr>
              <a:r>
                <a:rPr b="1" i="0" lang="it-IT" sz="1400" u="none" cap="none" strike="noStrike">
                  <a:solidFill>
                    <a:schemeClr val="dk1"/>
                  </a:solidFill>
                  <a:latin typeface="Calibri"/>
                  <a:ea typeface="Calibri"/>
                  <a:cs typeface="Calibri"/>
                  <a:sym typeface="Calibri"/>
                </a:rPr>
                <a:t>- Charlie Lee </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490"/>
                </a:spcBef>
                <a:spcAft>
                  <a:spcPts val="0"/>
                </a:spcAft>
                <a:buClr>
                  <a:srgbClr val="4D5156"/>
                </a:buClr>
                <a:buSzPts val="1050"/>
                <a:buFont typeface="Noto Sans Symbols"/>
                <a:buNone/>
              </a:pPr>
              <a:r>
                <a:rPr b="0" i="0" lang="it-IT" sz="1200" u="none" cap="none" strike="noStrike">
                  <a:solidFill>
                    <a:schemeClr val="dk1"/>
                  </a:solidFill>
                  <a:latin typeface="Calibri"/>
                  <a:ea typeface="Calibri"/>
                  <a:cs typeface="Calibri"/>
                  <a:sym typeface="Calibri"/>
                </a:rPr>
                <a:t>Fondatore Litecoin</a:t>
              </a:r>
              <a:endParaRPr b="0" i="0" sz="1200" u="none" cap="none" strike="noStrike">
                <a:solidFill>
                  <a:schemeClr val="dk1"/>
                </a:solidFill>
                <a:latin typeface="Calibri"/>
                <a:ea typeface="Calibri"/>
                <a:cs typeface="Calibri"/>
                <a:sym typeface="Calibri"/>
              </a:endParaRPr>
            </a:p>
            <a:p>
              <a:pPr indent="0" lvl="0" marL="0" marR="0" rtl="0" algn="l">
                <a:lnSpc>
                  <a:spcPct val="90000"/>
                </a:lnSpc>
                <a:spcBef>
                  <a:spcPts val="420"/>
                </a:spcBef>
                <a:spcAft>
                  <a:spcPts val="0"/>
                </a:spcAft>
                <a:buClr>
                  <a:srgbClr val="4D5156"/>
                </a:buClr>
                <a:buSzPts val="1050"/>
                <a:buFont typeface="Noto Sans Symbols"/>
                <a:buNone/>
              </a:pPr>
              <a:r>
                <a:rPr b="1" i="0" lang="it-IT" sz="1400" u="none" cap="none" strike="noStrike">
                  <a:solidFill>
                    <a:schemeClr val="dk1"/>
                  </a:solidFill>
                  <a:latin typeface="Calibri"/>
                  <a:ea typeface="Calibri"/>
                  <a:cs typeface="Calibri"/>
                  <a:sym typeface="Calibri"/>
                </a:rPr>
                <a:t>- Vitalik Butein </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490"/>
                </a:spcBef>
                <a:spcAft>
                  <a:spcPts val="0"/>
                </a:spcAft>
                <a:buClr>
                  <a:srgbClr val="4D5156"/>
                </a:buClr>
                <a:buSzPts val="1050"/>
                <a:buFont typeface="Noto Sans Symbols"/>
                <a:buNone/>
              </a:pPr>
              <a:r>
                <a:rPr b="0" i="0" lang="it-IT" sz="1200" u="none" cap="none" strike="noStrike">
                  <a:solidFill>
                    <a:schemeClr val="dk1"/>
                  </a:solidFill>
                  <a:latin typeface="Calibri"/>
                  <a:ea typeface="Calibri"/>
                  <a:cs typeface="Calibri"/>
                  <a:sym typeface="Calibri"/>
                </a:rPr>
                <a:t>Fondatore Etherum</a:t>
              </a:r>
              <a:endParaRPr b="0" i="0" sz="1200" u="none" cap="none" strike="noStrike">
                <a:solidFill>
                  <a:schemeClr val="dk1"/>
                </a:solidFill>
                <a:latin typeface="Calibri"/>
                <a:ea typeface="Calibri"/>
                <a:cs typeface="Calibri"/>
                <a:sym typeface="Calibri"/>
              </a:endParaRPr>
            </a:p>
            <a:p>
              <a:pPr indent="0" lvl="0" marL="0" marR="0" rtl="0" algn="l">
                <a:lnSpc>
                  <a:spcPct val="90000"/>
                </a:lnSpc>
                <a:spcBef>
                  <a:spcPts val="420"/>
                </a:spcBef>
                <a:spcAft>
                  <a:spcPts val="0"/>
                </a:spcAft>
                <a:buClr>
                  <a:srgbClr val="4D5156"/>
                </a:buClr>
                <a:buSzPts val="1050"/>
                <a:buFont typeface="Noto Sans Symbols"/>
                <a:buNone/>
              </a:pPr>
              <a:r>
                <a:rPr b="0" i="0" lang="it-IT" sz="1400" u="none" cap="none" strike="noStrike">
                  <a:solidFill>
                    <a:schemeClr val="dk1"/>
                  </a:solidFill>
                  <a:latin typeface="Calibri"/>
                  <a:ea typeface="Calibri"/>
                  <a:cs typeface="Calibri"/>
                  <a:sym typeface="Calibri"/>
                </a:rPr>
                <a:t>- </a:t>
              </a:r>
              <a:r>
                <a:rPr b="1" i="0" lang="it-IT" sz="1400" u="none" cap="none" strike="noStrike">
                  <a:solidFill>
                    <a:schemeClr val="dk1"/>
                  </a:solidFill>
                  <a:latin typeface="Calibri"/>
                  <a:ea typeface="Calibri"/>
                  <a:cs typeface="Calibri"/>
                  <a:sym typeface="Calibri"/>
                </a:rPr>
                <a:t>Brian Armstrong</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490"/>
                </a:spcBef>
                <a:spcAft>
                  <a:spcPts val="0"/>
                </a:spcAft>
                <a:buClr>
                  <a:srgbClr val="4D5156"/>
                </a:buClr>
                <a:buSzPts val="1050"/>
                <a:buFont typeface="Noto Sans Symbols"/>
                <a:buNone/>
              </a:pPr>
              <a:r>
                <a:rPr b="0" i="0" lang="it-IT" sz="1200" u="none" cap="none" strike="noStrike">
                  <a:solidFill>
                    <a:srgbClr val="000000"/>
                  </a:solidFill>
                  <a:latin typeface="Calibri"/>
                  <a:ea typeface="Calibri"/>
                  <a:cs typeface="Calibri"/>
                  <a:sym typeface="Calibri"/>
                </a:rPr>
                <a:t>CEO della società di trading di criptovalute Coinbase</a:t>
              </a:r>
              <a:endParaRPr b="0" i="0" sz="1200" u="none" cap="none" strike="noStrike">
                <a:solidFill>
                  <a:srgbClr val="000000"/>
                </a:solidFill>
                <a:latin typeface="Calibri"/>
                <a:ea typeface="Calibri"/>
                <a:cs typeface="Calibri"/>
                <a:sym typeface="Calibri"/>
              </a:endParaRPr>
            </a:p>
            <a:p>
              <a:pPr indent="0" lvl="0" marL="0" marR="0" rtl="0" algn="l">
                <a:lnSpc>
                  <a:spcPct val="90000"/>
                </a:lnSpc>
                <a:spcBef>
                  <a:spcPts val="420"/>
                </a:spcBef>
                <a:spcAft>
                  <a:spcPts val="0"/>
                </a:spcAft>
                <a:buClr>
                  <a:srgbClr val="4D5156"/>
                </a:buClr>
                <a:buSzPts val="1050"/>
                <a:buFont typeface="Noto Sans Symbols"/>
                <a:buNone/>
              </a:pPr>
              <a:r>
                <a:rPr b="0" i="0" lang="it-IT" sz="1400" u="none" cap="none" strike="noStrike">
                  <a:solidFill>
                    <a:schemeClr val="dk1"/>
                  </a:solidFill>
                  <a:latin typeface="Calibri"/>
                  <a:ea typeface="Calibri"/>
                  <a:cs typeface="Calibri"/>
                  <a:sym typeface="Calibri"/>
                </a:rPr>
                <a:t>- </a:t>
              </a:r>
              <a:r>
                <a:rPr b="1" i="0" lang="it-IT" sz="1400" u="none" cap="none" strike="noStrike">
                  <a:solidFill>
                    <a:schemeClr val="dk1"/>
                  </a:solidFill>
                  <a:latin typeface="Calibri"/>
                  <a:ea typeface="Calibri"/>
                  <a:cs typeface="Calibri"/>
                  <a:sym typeface="Calibri"/>
                </a:rPr>
                <a:t>John Mcafee</a:t>
              </a:r>
              <a:endParaRPr b="1" i="0" sz="1400" u="none" cap="none" strike="noStrike">
                <a:solidFill>
                  <a:schemeClr val="dk1"/>
                </a:solidFill>
                <a:latin typeface="Calibri"/>
                <a:ea typeface="Calibri"/>
                <a:cs typeface="Calibri"/>
                <a:sym typeface="Calibri"/>
              </a:endParaRPr>
            </a:p>
            <a:p>
              <a:pPr indent="0" lvl="0" marL="0" marR="0" rtl="0" algn="l">
                <a:lnSpc>
                  <a:spcPct val="90000"/>
                </a:lnSpc>
                <a:spcBef>
                  <a:spcPts val="490"/>
                </a:spcBef>
                <a:spcAft>
                  <a:spcPts val="0"/>
                </a:spcAft>
                <a:buClr>
                  <a:srgbClr val="4D5156"/>
                </a:buClr>
                <a:buSzPts val="1050"/>
                <a:buFont typeface="Noto Sans Symbols"/>
                <a:buNone/>
              </a:pPr>
              <a:r>
                <a:rPr b="0" i="0" lang="it-IT" sz="1200" u="none" cap="none" strike="noStrike">
                  <a:solidFill>
                    <a:schemeClr val="dk1"/>
                  </a:solidFill>
                  <a:latin typeface="Calibri"/>
                  <a:ea typeface="Calibri"/>
                  <a:cs typeface="Calibri"/>
                  <a:sym typeface="Calibri"/>
                </a:rPr>
                <a:t>Fondatore Mcafee</a:t>
              </a:r>
              <a:endParaRPr b="0" i="0" sz="1200" u="none" cap="none" strike="noStrike">
                <a:solidFill>
                  <a:schemeClr val="dk1"/>
                </a:solidFill>
                <a:latin typeface="Calibri"/>
                <a:ea typeface="Calibri"/>
                <a:cs typeface="Calibri"/>
                <a:sym typeface="Calibri"/>
              </a:endParaRPr>
            </a:p>
            <a:p>
              <a:pPr indent="0" lvl="0" marL="0" marR="0" rtl="0" algn="l">
                <a:lnSpc>
                  <a:spcPct val="90000"/>
                </a:lnSpc>
                <a:spcBef>
                  <a:spcPts val="420"/>
                </a:spcBef>
                <a:spcAft>
                  <a:spcPts val="0"/>
                </a:spcAft>
                <a:buClr>
                  <a:srgbClr val="4D5156"/>
                </a:buClr>
                <a:buSzPts val="1050"/>
                <a:buFont typeface="Noto Sans Symbols"/>
                <a:buNone/>
              </a:pPr>
              <a:r>
                <a:rPr b="0" i="0" lang="it-IT" sz="1400" u="none" cap="none" strike="noStrike">
                  <a:solidFill>
                    <a:schemeClr val="dk1"/>
                  </a:solidFill>
                  <a:latin typeface="Calibri"/>
                  <a:ea typeface="Calibri"/>
                  <a:cs typeface="Calibri"/>
                  <a:sym typeface="Calibri"/>
                </a:rPr>
                <a:t>- </a:t>
              </a:r>
              <a:r>
                <a:rPr b="1" i="0" lang="it-IT" sz="1400" u="none" cap="none" strike="noStrike">
                  <a:solidFill>
                    <a:schemeClr val="dk1"/>
                  </a:solidFill>
                  <a:latin typeface="Calibri"/>
                  <a:ea typeface="Calibri"/>
                  <a:cs typeface="Calibri"/>
                  <a:sym typeface="Calibri"/>
                </a:rPr>
                <a:t>Bitboy</a:t>
              </a:r>
              <a:endParaRPr b="1" i="0" sz="1400" u="none" cap="none" strike="noStrike">
                <a:solidFill>
                  <a:schemeClr val="dk1"/>
                </a:solidFill>
                <a:latin typeface="Calibri"/>
                <a:ea typeface="Calibri"/>
                <a:cs typeface="Calibri"/>
                <a:sym typeface="Calibri"/>
              </a:endParaRPr>
            </a:p>
            <a:p>
              <a:pPr indent="0" lvl="0" marL="0" marR="0" rtl="0" algn="l">
                <a:lnSpc>
                  <a:spcPct val="90000"/>
                </a:lnSpc>
                <a:spcBef>
                  <a:spcPts val="490"/>
                </a:spcBef>
                <a:spcAft>
                  <a:spcPts val="0"/>
                </a:spcAft>
                <a:buClr>
                  <a:srgbClr val="4D5156"/>
                </a:buClr>
                <a:buSzPts val="1050"/>
                <a:buFont typeface="Noto Sans Symbols"/>
                <a:buNone/>
              </a:pPr>
              <a:r>
                <a:rPr b="0" i="0" lang="it-IT" sz="1200" u="none" cap="none" strike="noStrike">
                  <a:solidFill>
                    <a:schemeClr val="dk1"/>
                  </a:solidFill>
                  <a:latin typeface="Calibri"/>
                  <a:ea typeface="Calibri"/>
                  <a:cs typeface="Calibri"/>
                  <a:sym typeface="Calibri"/>
                </a:rPr>
                <a:t>Creatore di BitBoy Crypto</a:t>
              </a:r>
              <a:endParaRPr b="0" i="0" sz="1200" u="none" cap="none" strike="noStrike">
                <a:solidFill>
                  <a:schemeClr val="dk1"/>
                </a:solidFill>
                <a:latin typeface="Calibri"/>
                <a:ea typeface="Calibri"/>
                <a:cs typeface="Calibri"/>
                <a:sym typeface="Calibri"/>
              </a:endParaRPr>
            </a:p>
          </p:txBody>
        </p:sp>
        <p:sp>
          <p:nvSpPr>
            <p:cNvPr id="325" name="Google Shape;325;p12"/>
            <p:cNvSpPr/>
            <p:nvPr/>
          </p:nvSpPr>
          <p:spPr>
            <a:xfrm>
              <a:off x="5329260" y="0"/>
              <a:ext cx="2126270" cy="2126270"/>
            </a:xfrm>
            <a:prstGeom prst="ellipse">
              <a:avLst/>
            </a:prstGeom>
            <a:solidFill>
              <a:srgbClr val="0F2F80"/>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12"/>
            <p:cNvSpPr txBox="1"/>
            <p:nvPr/>
          </p:nvSpPr>
          <p:spPr>
            <a:xfrm>
              <a:off x="5640645" y="311385"/>
              <a:ext cx="1503500" cy="150350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3100"/>
                <a:buFont typeface="Arial"/>
                <a:buNone/>
              </a:pPr>
              <a:r>
                <a:rPr b="0" i="0" lang="it-IT" sz="3100" u="none" cap="none" strike="noStrike">
                  <a:solidFill>
                    <a:schemeClr val="lt1"/>
                  </a:solidFill>
                  <a:latin typeface="Calibri"/>
                  <a:ea typeface="Calibri"/>
                  <a:cs typeface="Calibri"/>
                  <a:sym typeface="Calibri"/>
                </a:rPr>
                <a:t>Ricerca On-line</a:t>
              </a:r>
              <a:endParaRPr b="0" i="0" sz="1400" u="none" cap="none" strike="noStrike">
                <a:solidFill>
                  <a:srgbClr val="000000"/>
                </a:solidFill>
                <a:latin typeface="Arial"/>
                <a:ea typeface="Arial"/>
                <a:cs typeface="Arial"/>
                <a:sym typeface="Arial"/>
              </a:endParaRPr>
            </a:p>
          </p:txBody>
        </p:sp>
      </p:grpSp>
      <p:sp>
        <p:nvSpPr>
          <p:cNvPr id="327" name="Google Shape;327;p12"/>
          <p:cNvSpPr txBox="1"/>
          <p:nvPr>
            <p:ph idx="11" type="ftr"/>
          </p:nvPr>
        </p:nvSpPr>
        <p:spPr>
          <a:xfrm>
            <a:off x="979517" y="6310312"/>
            <a:ext cx="41148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it-IT">
                <a:latin typeface="Calibri"/>
                <a:ea typeface="Calibri"/>
                <a:cs typeface="Calibri"/>
                <a:sym typeface="Calibri"/>
              </a:rPr>
              <a:t>CRIPTOVALUTE - </a:t>
            </a:r>
            <a:r>
              <a:rPr lang="it-IT">
                <a:latin typeface="Calibri"/>
                <a:ea typeface="Calibri"/>
                <a:cs typeface="Calibri"/>
                <a:sym typeface="Calibri"/>
              </a:rPr>
              <a:t>Up and Down with fewer than </a:t>
            </a:r>
            <a:r>
              <a:rPr b="1" lang="it-IT">
                <a:latin typeface="Calibri"/>
                <a:ea typeface="Calibri"/>
                <a:cs typeface="Calibri"/>
                <a:sym typeface="Calibri"/>
              </a:rPr>
              <a:t>280</a:t>
            </a:r>
            <a:r>
              <a:rPr lang="it-IT">
                <a:latin typeface="Calibri"/>
                <a:ea typeface="Calibri"/>
                <a:cs typeface="Calibri"/>
                <a:sym typeface="Calibri"/>
              </a:rPr>
              <a:t> characters</a:t>
            </a:r>
            <a:endParaRPr sz="1000"/>
          </a:p>
        </p:txBody>
      </p:sp>
      <p:sp>
        <p:nvSpPr>
          <p:cNvPr id="328" name="Google Shape;328;p12"/>
          <p:cNvSpPr txBox="1"/>
          <p:nvPr>
            <p:ph idx="12" type="sldNum"/>
          </p:nvPr>
        </p:nvSpPr>
        <p:spPr>
          <a:xfrm>
            <a:off x="364375" y="6310312"/>
            <a:ext cx="473825"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lang="it-IT"/>
              <a:t>‹#›</a:t>
            </a:fld>
            <a:r>
              <a:rPr lang="it-IT"/>
              <a: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37"/>
          <p:cNvSpPr txBox="1"/>
          <p:nvPr>
            <p:ph type="title"/>
          </p:nvPr>
        </p:nvSpPr>
        <p:spPr>
          <a:xfrm>
            <a:off x="74802" y="79900"/>
            <a:ext cx="12005344" cy="591219"/>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85000"/>
              </a:lnSpc>
              <a:spcBef>
                <a:spcPts val="0"/>
              </a:spcBef>
              <a:spcAft>
                <a:spcPts val="0"/>
              </a:spcAft>
              <a:buClr>
                <a:srgbClr val="002060"/>
              </a:buClr>
              <a:buSzPct val="100000"/>
              <a:buFont typeface="Arial"/>
              <a:buNone/>
            </a:pPr>
            <a:r>
              <a:t/>
            </a:r>
            <a:endParaRPr b="1" sz="2333">
              <a:solidFill>
                <a:srgbClr val="002060"/>
              </a:solidFill>
              <a:latin typeface="Arial"/>
              <a:ea typeface="Arial"/>
              <a:cs typeface="Arial"/>
              <a:sym typeface="Arial"/>
            </a:endParaRPr>
          </a:p>
          <a:p>
            <a:pPr indent="0" lvl="0" marL="0" rtl="0" algn="l">
              <a:lnSpc>
                <a:spcPct val="85000"/>
              </a:lnSpc>
              <a:spcBef>
                <a:spcPts val="0"/>
              </a:spcBef>
              <a:spcAft>
                <a:spcPts val="0"/>
              </a:spcAft>
              <a:buClr>
                <a:srgbClr val="002060"/>
              </a:buClr>
              <a:buSzPct val="100000"/>
              <a:buFont typeface="Arial"/>
              <a:buNone/>
            </a:pPr>
            <a:r>
              <a:t/>
            </a:r>
            <a:endParaRPr b="1" sz="2333">
              <a:solidFill>
                <a:srgbClr val="002060"/>
              </a:solidFill>
              <a:latin typeface="Arial"/>
              <a:ea typeface="Arial"/>
              <a:cs typeface="Arial"/>
              <a:sym typeface="Arial"/>
            </a:endParaRPr>
          </a:p>
          <a:p>
            <a:pPr indent="0" lvl="0" marL="0" rtl="0" algn="l">
              <a:lnSpc>
                <a:spcPct val="85000"/>
              </a:lnSpc>
              <a:spcBef>
                <a:spcPts val="0"/>
              </a:spcBef>
              <a:spcAft>
                <a:spcPts val="0"/>
              </a:spcAft>
              <a:buClr>
                <a:srgbClr val="002060"/>
              </a:buClr>
              <a:buSzPct val="100000"/>
              <a:buFont typeface="Arial"/>
              <a:buNone/>
            </a:pPr>
            <a:r>
              <a:t/>
            </a:r>
            <a:endParaRPr b="1" sz="2333">
              <a:solidFill>
                <a:srgbClr val="002060"/>
              </a:solidFill>
              <a:latin typeface="Arial"/>
              <a:ea typeface="Arial"/>
              <a:cs typeface="Arial"/>
              <a:sym typeface="Arial"/>
            </a:endParaRPr>
          </a:p>
          <a:p>
            <a:pPr indent="0" lvl="0" marL="0" rtl="0" algn="l">
              <a:lnSpc>
                <a:spcPct val="85000"/>
              </a:lnSpc>
              <a:spcBef>
                <a:spcPts val="0"/>
              </a:spcBef>
              <a:spcAft>
                <a:spcPts val="0"/>
              </a:spcAft>
              <a:buClr>
                <a:srgbClr val="002060"/>
              </a:buClr>
              <a:buSzPct val="100000"/>
              <a:buFont typeface="Arial"/>
              <a:buNone/>
            </a:pPr>
            <a:r>
              <a:rPr b="1" lang="it-IT" sz="2600">
                <a:solidFill>
                  <a:srgbClr val="002060"/>
                </a:solidFill>
                <a:latin typeface="Arial"/>
                <a:ea typeface="Arial"/>
                <a:cs typeface="Arial"/>
                <a:sym typeface="Arial"/>
              </a:rPr>
              <a:t>SENTIMENT ANALYSIS</a:t>
            </a:r>
            <a:endParaRPr/>
          </a:p>
          <a:p>
            <a:pPr indent="0" lvl="0" marL="0" rtl="0" algn="l">
              <a:lnSpc>
                <a:spcPct val="85000"/>
              </a:lnSpc>
              <a:spcBef>
                <a:spcPts val="0"/>
              </a:spcBef>
              <a:spcAft>
                <a:spcPts val="0"/>
              </a:spcAft>
              <a:buClr>
                <a:srgbClr val="002060"/>
              </a:buClr>
              <a:buSzPct val="100000"/>
              <a:buFont typeface="Arial"/>
              <a:buNone/>
            </a:pPr>
            <a:r>
              <a:t/>
            </a:r>
            <a:endParaRPr b="1" sz="2333">
              <a:solidFill>
                <a:srgbClr val="002060"/>
              </a:solidFill>
              <a:latin typeface="Arial"/>
              <a:ea typeface="Arial"/>
              <a:cs typeface="Arial"/>
              <a:sym typeface="Arial"/>
            </a:endParaRPr>
          </a:p>
          <a:p>
            <a:pPr indent="0" lvl="0" marL="0" rtl="0" algn="l">
              <a:lnSpc>
                <a:spcPct val="85000"/>
              </a:lnSpc>
              <a:spcBef>
                <a:spcPts val="0"/>
              </a:spcBef>
              <a:spcAft>
                <a:spcPts val="0"/>
              </a:spcAft>
              <a:buClr>
                <a:srgbClr val="002060"/>
              </a:buClr>
              <a:buSzPct val="100000"/>
              <a:buFont typeface="Arial"/>
              <a:buNone/>
            </a:pPr>
            <a:r>
              <a:t/>
            </a:r>
            <a:endParaRPr b="1" sz="2333">
              <a:solidFill>
                <a:srgbClr val="002060"/>
              </a:solidFill>
              <a:latin typeface="Arial"/>
              <a:ea typeface="Arial"/>
              <a:cs typeface="Arial"/>
              <a:sym typeface="Arial"/>
            </a:endParaRPr>
          </a:p>
          <a:p>
            <a:pPr indent="0" lvl="0" marL="0" rtl="0" algn="l">
              <a:lnSpc>
                <a:spcPct val="85000"/>
              </a:lnSpc>
              <a:spcBef>
                <a:spcPts val="0"/>
              </a:spcBef>
              <a:spcAft>
                <a:spcPts val="0"/>
              </a:spcAft>
              <a:buClr>
                <a:srgbClr val="002060"/>
              </a:buClr>
              <a:buSzPct val="100000"/>
              <a:buFont typeface="Arial"/>
              <a:buNone/>
            </a:pPr>
            <a:r>
              <a:t/>
            </a:r>
            <a:endParaRPr b="1" sz="2333">
              <a:solidFill>
                <a:srgbClr val="002060"/>
              </a:solidFill>
              <a:latin typeface="Arial"/>
              <a:ea typeface="Arial"/>
              <a:cs typeface="Arial"/>
              <a:sym typeface="Arial"/>
            </a:endParaRPr>
          </a:p>
        </p:txBody>
      </p:sp>
      <p:sp>
        <p:nvSpPr>
          <p:cNvPr id="334" name="Google Shape;334;p37"/>
          <p:cNvSpPr/>
          <p:nvPr/>
        </p:nvSpPr>
        <p:spPr>
          <a:xfrm>
            <a:off x="0" y="6148873"/>
            <a:ext cx="12192000" cy="709127"/>
          </a:xfrm>
          <a:prstGeom prst="rect">
            <a:avLst/>
          </a:prstGeom>
          <a:solidFill>
            <a:srgbClr val="0F2F80"/>
          </a:solidFill>
          <a:ln cap="flat" cmpd="sng" w="12700">
            <a:solidFill>
              <a:srgbClr val="0F2F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335" name="Google Shape;335;p37"/>
          <p:cNvPicPr preferRelativeResize="0"/>
          <p:nvPr/>
        </p:nvPicPr>
        <p:blipFill rotWithShape="1">
          <a:blip r:embed="rId3">
            <a:alphaModFix/>
          </a:blip>
          <a:srcRect b="0" l="0" r="0" t="0"/>
          <a:stretch/>
        </p:blipFill>
        <p:spPr>
          <a:xfrm>
            <a:off x="11258026" y="6140742"/>
            <a:ext cx="942363" cy="731484"/>
          </a:xfrm>
          <a:prstGeom prst="rect">
            <a:avLst/>
          </a:prstGeom>
          <a:noFill/>
          <a:ln>
            <a:noFill/>
          </a:ln>
        </p:spPr>
      </p:pic>
      <p:sp>
        <p:nvSpPr>
          <p:cNvPr id="336" name="Google Shape;336;p37"/>
          <p:cNvSpPr txBox="1"/>
          <p:nvPr/>
        </p:nvSpPr>
        <p:spPr>
          <a:xfrm>
            <a:off x="5452870" y="1760240"/>
            <a:ext cx="3605408" cy="1477297"/>
          </a:xfrm>
          <a:prstGeom prst="rect">
            <a:avLst/>
          </a:prstGeom>
          <a:noFill/>
          <a:ln>
            <a:noFill/>
          </a:ln>
        </p:spPr>
        <p:txBody>
          <a:bodyPr anchorCtr="0" anchor="ctr" bIns="91425" lIns="91425" spcFirstLastPara="1" rIns="91425" wrap="square" tIns="91425">
            <a:spAutoFit/>
          </a:bodyPr>
          <a:lstStyle/>
          <a:p>
            <a:pPr indent="-285750" lvl="0" marL="285750" marR="0" rtl="0" algn="l">
              <a:lnSpc>
                <a:spcPct val="100000"/>
              </a:lnSpc>
              <a:spcBef>
                <a:spcPts val="0"/>
              </a:spcBef>
              <a:spcAft>
                <a:spcPts val="0"/>
              </a:spcAft>
              <a:buClr>
                <a:srgbClr val="000000"/>
              </a:buClr>
              <a:buSzPts val="1400"/>
              <a:buFont typeface="Noto Sans Symbols"/>
              <a:buChar char="▪"/>
            </a:pPr>
            <a:r>
              <a:rPr b="1" i="0" lang="it-IT" sz="1400" u="none" cap="none" strike="noStrike">
                <a:solidFill>
                  <a:schemeClr val="dk1"/>
                </a:solidFill>
                <a:latin typeface="Calibri"/>
                <a:ea typeface="Calibri"/>
                <a:cs typeface="Calibri"/>
                <a:sym typeface="Calibri"/>
              </a:rPr>
              <a:t>Vader</a:t>
            </a:r>
            <a:endParaRPr b="1"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it-IT" sz="1400" u="none" cap="none" strike="noStrike">
                <a:solidFill>
                  <a:schemeClr val="dk1"/>
                </a:solidFill>
                <a:latin typeface="Calibri"/>
                <a:ea typeface="Calibri"/>
                <a:cs typeface="Calibri"/>
                <a:sym typeface="Calibri"/>
              </a:rPr>
              <a:t>Restituisce un punteggio da 1 a -1  </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400"/>
              <a:buFont typeface="Noto Sans Symbols"/>
              <a:buChar char="▪"/>
            </a:pPr>
            <a:r>
              <a:rPr b="1" i="0" lang="it-IT" sz="1400" u="none" cap="none" strike="noStrike">
                <a:solidFill>
                  <a:schemeClr val="dk1"/>
                </a:solidFill>
                <a:latin typeface="Calibri"/>
                <a:ea typeface="Calibri"/>
                <a:cs typeface="Calibri"/>
                <a:sym typeface="Calibri"/>
              </a:rPr>
              <a:t>Text Blob</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it-IT" sz="1400" u="none" cap="none" strike="noStrike">
                <a:solidFill>
                  <a:schemeClr val="dk1"/>
                </a:solidFill>
                <a:latin typeface="Calibri"/>
                <a:ea typeface="Calibri"/>
                <a:cs typeface="Calibri"/>
                <a:sym typeface="Calibri"/>
              </a:rPr>
              <a:t>Restituisce la polarità e soggettività di un testo</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37" name="Google Shape;337;p37"/>
          <p:cNvSpPr txBox="1"/>
          <p:nvPr/>
        </p:nvSpPr>
        <p:spPr>
          <a:xfrm>
            <a:off x="3788908" y="2937938"/>
            <a:ext cx="1663962" cy="30773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it-IT" sz="1400" u="none" cap="none" strike="noStrike">
                <a:solidFill>
                  <a:schemeClr val="dk1"/>
                </a:solidFill>
                <a:latin typeface="Calibri"/>
                <a:ea typeface="Calibri"/>
                <a:cs typeface="Calibri"/>
                <a:sym typeface="Calibri"/>
              </a:rPr>
              <a:t>Librerie </a:t>
            </a:r>
            <a:r>
              <a:rPr b="1" i="0" lang="it-IT" sz="1400" u="none" cap="none" strike="noStrike">
                <a:solidFill>
                  <a:schemeClr val="dk1"/>
                </a:solidFill>
                <a:latin typeface="Calibri"/>
                <a:ea typeface="Calibri"/>
                <a:cs typeface="Calibri"/>
                <a:sym typeface="Calibri"/>
              </a:rPr>
              <a:t>Python</a:t>
            </a:r>
            <a:endParaRPr b="1" i="0" sz="1400" u="none" cap="none" strike="noStrike">
              <a:solidFill>
                <a:schemeClr val="dk1"/>
              </a:solidFill>
              <a:latin typeface="Calibri"/>
              <a:ea typeface="Calibri"/>
              <a:cs typeface="Calibri"/>
              <a:sym typeface="Calibri"/>
            </a:endParaRPr>
          </a:p>
        </p:txBody>
      </p:sp>
      <p:graphicFrame>
        <p:nvGraphicFramePr>
          <p:cNvPr id="338" name="Google Shape;338;p37"/>
          <p:cNvGraphicFramePr/>
          <p:nvPr/>
        </p:nvGraphicFramePr>
        <p:xfrm>
          <a:off x="1083076" y="3998373"/>
          <a:ext cx="3000000" cy="3000000"/>
        </p:xfrm>
        <a:graphic>
          <a:graphicData uri="http://schemas.openxmlformats.org/drawingml/2006/table">
            <a:tbl>
              <a:tblPr bandRow="1" firstRow="1">
                <a:noFill/>
                <a:tableStyleId>{254C137B-F0B8-4950-83C6-D2859CBD2A46}</a:tableStyleId>
              </a:tblPr>
              <a:tblGrid>
                <a:gridCol w="1371650"/>
                <a:gridCol w="8674900"/>
              </a:tblGrid>
              <a:tr h="2045925">
                <a:tc>
                  <a:txBody>
                    <a:bodyPr/>
                    <a:lstStyle/>
                    <a:p>
                      <a:pPr indent="0" lvl="0" marL="0" marR="0" rtl="0" algn="ctr">
                        <a:lnSpc>
                          <a:spcPct val="100000"/>
                        </a:lnSpc>
                        <a:spcBef>
                          <a:spcPts val="0"/>
                        </a:spcBef>
                        <a:spcAft>
                          <a:spcPts val="0"/>
                        </a:spcAft>
                        <a:buClr>
                          <a:srgbClr val="000000"/>
                        </a:buClr>
                        <a:buSzPts val="1400"/>
                        <a:buFont typeface="Arial"/>
                        <a:buNone/>
                      </a:pPr>
                      <a:r>
                        <a:rPr lang="it-IT" sz="1400" u="none" cap="none" strike="noStrike"/>
                        <a:t>Analisi</a:t>
                      </a:r>
                      <a:endParaRPr sz="1400"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F2F80"/>
                    </a:solidFill>
                  </a:tcPr>
                </a:tc>
                <a:tc>
                  <a:txBody>
                    <a:bodyPr/>
                    <a:lstStyle/>
                    <a:p>
                      <a:pPr indent="-196850" lvl="0" marL="285750" marR="0" rtl="0" algn="l">
                        <a:lnSpc>
                          <a:spcPct val="100000"/>
                        </a:lnSpc>
                        <a:spcBef>
                          <a:spcPts val="0"/>
                        </a:spcBef>
                        <a:spcAft>
                          <a:spcPts val="0"/>
                        </a:spcAft>
                        <a:buClr>
                          <a:srgbClr val="000000"/>
                        </a:buClr>
                        <a:buSzPts val="1400"/>
                        <a:buFont typeface="Noto Sans Symbols"/>
                        <a:buNone/>
                      </a:pPr>
                      <a:r>
                        <a:t/>
                      </a:r>
                      <a:endParaRPr b="1" i="0" sz="14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400"/>
                        <a:buFont typeface="Noto Sans Symbols"/>
                        <a:buChar char="▪"/>
                      </a:pPr>
                      <a:r>
                        <a:rPr b="1" i="0" lang="it-IT" sz="1400" u="none" cap="none" strike="noStrike">
                          <a:solidFill>
                            <a:schemeClr val="dk1"/>
                          </a:solidFill>
                          <a:latin typeface="Calibri"/>
                          <a:ea typeface="Calibri"/>
                          <a:cs typeface="Calibri"/>
                          <a:sym typeface="Calibri"/>
                        </a:rPr>
                        <a:t>Dati Raccolti</a:t>
                      </a:r>
                      <a:r>
                        <a:rPr b="0" i="0" lang="it-IT" sz="1400" u="none" cap="none" strike="noStrike">
                          <a:solidFill>
                            <a:schemeClr val="dk1"/>
                          </a:solidFill>
                          <a:latin typeface="Calibri"/>
                          <a:ea typeface="Calibri"/>
                          <a:cs typeface="Calibri"/>
                          <a:sym typeface="Calibri"/>
                        </a:rPr>
                        <a:t>: </a:t>
                      </a:r>
                      <a:r>
                        <a:rPr b="0" lang="it-IT" sz="1400" u="none" cap="none" strike="noStrike">
                          <a:solidFill>
                            <a:schemeClr val="dk1"/>
                          </a:solidFill>
                          <a:latin typeface="Calibri"/>
                          <a:ea typeface="Calibri"/>
                          <a:cs typeface="Calibri"/>
                          <a:sym typeface="Calibri"/>
                        </a:rPr>
                        <a:t>Subjectivity, Polarity, Sentiment, Compound</a:t>
                      </a:r>
                      <a:endParaRPr sz="1400" u="none" cap="none" strike="noStrike"/>
                    </a:p>
                    <a:p>
                      <a:pPr indent="-196850" lvl="0" marL="285750" marR="0" rtl="0" algn="l">
                        <a:lnSpc>
                          <a:spcPct val="100000"/>
                        </a:lnSpc>
                        <a:spcBef>
                          <a:spcPts val="0"/>
                        </a:spcBef>
                        <a:spcAft>
                          <a:spcPts val="0"/>
                        </a:spcAft>
                        <a:buClr>
                          <a:srgbClr val="000000"/>
                        </a:buClr>
                        <a:buSzPts val="1400"/>
                        <a:buFont typeface="Noto Sans Symbols"/>
                        <a:buNone/>
                      </a:pPr>
                      <a:r>
                        <a:t/>
                      </a:r>
                      <a:endParaRPr b="0" i="0" sz="14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400"/>
                        <a:buFont typeface="Noto Sans Symbols"/>
                        <a:buChar char="▪"/>
                      </a:pPr>
                      <a:r>
                        <a:rPr b="1" i="0" lang="it-IT" sz="1400" u="none" cap="none" strike="noStrike">
                          <a:solidFill>
                            <a:schemeClr val="dk1"/>
                          </a:solidFill>
                          <a:latin typeface="Calibri"/>
                          <a:ea typeface="Calibri"/>
                          <a:cs typeface="Calibri"/>
                          <a:sym typeface="Calibri"/>
                        </a:rPr>
                        <a:t>Perché? </a:t>
                      </a:r>
                      <a:r>
                        <a:rPr b="0" i="0" lang="it-IT" sz="1400" u="none" cap="none" strike="noStrike">
                          <a:solidFill>
                            <a:schemeClr val="dk1"/>
                          </a:solidFill>
                          <a:latin typeface="Calibri"/>
                          <a:ea typeface="Calibri"/>
                          <a:cs typeface="Calibri"/>
                          <a:sym typeface="Calibri"/>
                        </a:rPr>
                        <a:t>Semplici da usare, non c’è bisogno di addestrare il modello e offrono soluzioni facili da interpretare ma allo stesso tempo ‘’fuori dagli schemi’’.</a:t>
                      </a:r>
                      <a:endParaRPr sz="1400" u="none" cap="none" strike="noStrike"/>
                    </a:p>
                    <a:p>
                      <a:pPr indent="-196850" lvl="0" marL="285750" marR="0" rtl="0" algn="l">
                        <a:lnSpc>
                          <a:spcPct val="100000"/>
                        </a:lnSpc>
                        <a:spcBef>
                          <a:spcPts val="0"/>
                        </a:spcBef>
                        <a:spcAft>
                          <a:spcPts val="0"/>
                        </a:spcAft>
                        <a:buClr>
                          <a:srgbClr val="000000"/>
                        </a:buClr>
                        <a:buSzPts val="1400"/>
                        <a:buFont typeface="Noto Sans Symbols"/>
                        <a:buNone/>
                      </a:pPr>
                      <a:r>
                        <a:t/>
                      </a:r>
                      <a:endParaRPr b="0" i="0" sz="14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400"/>
                        <a:buFont typeface="Noto Sans Symbols"/>
                        <a:buChar char="▪"/>
                      </a:pPr>
                      <a:r>
                        <a:rPr b="1" i="0" lang="it-IT" sz="1400" u="none" cap="none" strike="noStrike">
                          <a:solidFill>
                            <a:schemeClr val="dk1"/>
                          </a:solidFill>
                          <a:latin typeface="Calibri"/>
                          <a:ea typeface="Calibri"/>
                          <a:cs typeface="Calibri"/>
                          <a:sym typeface="Calibri"/>
                        </a:rPr>
                        <a:t>Obiettivo: </a:t>
                      </a:r>
                      <a:r>
                        <a:rPr b="0" i="0" lang="it-IT" sz="1400" u="none" cap="none" strike="noStrike">
                          <a:solidFill>
                            <a:schemeClr val="dk1"/>
                          </a:solidFill>
                          <a:latin typeface="Calibri"/>
                          <a:ea typeface="Calibri"/>
                          <a:cs typeface="Calibri"/>
                          <a:sym typeface="Calibri"/>
                        </a:rPr>
                        <a:t>Cercare valori anomali e tendenze nel sentiment dei nostri dati di testo.</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pic>
        <p:nvPicPr>
          <p:cNvPr descr="Icon&#10;&#10;Description automatically generated" id="339" name="Google Shape;339;p37"/>
          <p:cNvPicPr preferRelativeResize="0"/>
          <p:nvPr/>
        </p:nvPicPr>
        <p:blipFill rotWithShape="1">
          <a:blip r:embed="rId4">
            <a:alphaModFix/>
          </a:blip>
          <a:srcRect b="0" l="0" r="0" t="0"/>
          <a:stretch/>
        </p:blipFill>
        <p:spPr>
          <a:xfrm>
            <a:off x="3915793" y="1714254"/>
            <a:ext cx="1166606" cy="1140540"/>
          </a:xfrm>
          <a:prstGeom prst="rect">
            <a:avLst/>
          </a:prstGeom>
          <a:noFill/>
          <a:ln>
            <a:noFill/>
          </a:ln>
        </p:spPr>
      </p:pic>
      <p:sp>
        <p:nvSpPr>
          <p:cNvPr id="340" name="Google Shape;340;p37"/>
          <p:cNvSpPr txBox="1"/>
          <p:nvPr>
            <p:ph idx="11" type="ftr"/>
          </p:nvPr>
        </p:nvSpPr>
        <p:spPr>
          <a:xfrm>
            <a:off x="979517" y="6310312"/>
            <a:ext cx="41148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it-IT">
                <a:latin typeface="Calibri"/>
                <a:ea typeface="Calibri"/>
                <a:cs typeface="Calibri"/>
                <a:sym typeface="Calibri"/>
              </a:rPr>
              <a:t>CRIPTOVALUTE - </a:t>
            </a:r>
            <a:r>
              <a:rPr lang="it-IT">
                <a:latin typeface="Calibri"/>
                <a:ea typeface="Calibri"/>
                <a:cs typeface="Calibri"/>
                <a:sym typeface="Calibri"/>
              </a:rPr>
              <a:t>Up and Down with fewer than </a:t>
            </a:r>
            <a:r>
              <a:rPr b="1" lang="it-IT">
                <a:latin typeface="Calibri"/>
                <a:ea typeface="Calibri"/>
                <a:cs typeface="Calibri"/>
                <a:sym typeface="Calibri"/>
              </a:rPr>
              <a:t>280</a:t>
            </a:r>
            <a:r>
              <a:rPr lang="it-IT">
                <a:latin typeface="Calibri"/>
                <a:ea typeface="Calibri"/>
                <a:cs typeface="Calibri"/>
                <a:sym typeface="Calibri"/>
              </a:rPr>
              <a:t> characters</a:t>
            </a:r>
            <a:endParaRPr sz="1000"/>
          </a:p>
        </p:txBody>
      </p:sp>
      <p:sp>
        <p:nvSpPr>
          <p:cNvPr id="341" name="Google Shape;341;p37"/>
          <p:cNvSpPr txBox="1"/>
          <p:nvPr>
            <p:ph idx="12" type="sldNum"/>
          </p:nvPr>
        </p:nvSpPr>
        <p:spPr>
          <a:xfrm>
            <a:off x="364375" y="6310312"/>
            <a:ext cx="473825"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lang="it-IT"/>
              <a:t>‹#›</a:t>
            </a:fld>
            <a:r>
              <a:rPr lang="it-IT"/>
              <a: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15"/>
          <p:cNvSpPr txBox="1"/>
          <p:nvPr>
            <p:ph type="title"/>
          </p:nvPr>
        </p:nvSpPr>
        <p:spPr>
          <a:xfrm>
            <a:off x="74802" y="79900"/>
            <a:ext cx="12005344" cy="591219"/>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rgbClr val="002060"/>
              </a:buClr>
              <a:buSzPts val="2333"/>
              <a:buFont typeface="Arial"/>
              <a:buNone/>
            </a:pPr>
            <a:r>
              <a:rPr b="1" lang="it-IT" sz="2333" cap="none">
                <a:solidFill>
                  <a:srgbClr val="002060"/>
                </a:solidFill>
                <a:latin typeface="Arial"/>
                <a:ea typeface="Arial"/>
                <a:cs typeface="Arial"/>
                <a:sym typeface="Arial"/>
              </a:rPr>
              <a:t>DIZIONARI</a:t>
            </a:r>
            <a:endParaRPr/>
          </a:p>
        </p:txBody>
      </p:sp>
      <p:sp>
        <p:nvSpPr>
          <p:cNvPr id="347" name="Google Shape;347;p15"/>
          <p:cNvSpPr/>
          <p:nvPr/>
        </p:nvSpPr>
        <p:spPr>
          <a:xfrm>
            <a:off x="0" y="6148873"/>
            <a:ext cx="12192000" cy="709127"/>
          </a:xfrm>
          <a:prstGeom prst="rect">
            <a:avLst/>
          </a:prstGeom>
          <a:solidFill>
            <a:srgbClr val="0F2F80"/>
          </a:solidFill>
          <a:ln cap="flat" cmpd="sng" w="12700">
            <a:solidFill>
              <a:srgbClr val="0F2F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348" name="Google Shape;348;p15"/>
          <p:cNvPicPr preferRelativeResize="0"/>
          <p:nvPr/>
        </p:nvPicPr>
        <p:blipFill rotWithShape="1">
          <a:blip r:embed="rId3">
            <a:alphaModFix/>
          </a:blip>
          <a:srcRect b="0" l="0" r="0" t="0"/>
          <a:stretch/>
        </p:blipFill>
        <p:spPr>
          <a:xfrm>
            <a:off x="11258026" y="6140742"/>
            <a:ext cx="942363" cy="731484"/>
          </a:xfrm>
          <a:prstGeom prst="rect">
            <a:avLst/>
          </a:prstGeom>
          <a:noFill/>
          <a:ln>
            <a:noFill/>
          </a:ln>
        </p:spPr>
      </p:pic>
      <p:pic>
        <p:nvPicPr>
          <p:cNvPr id="349" name="Google Shape;349;p15"/>
          <p:cNvPicPr preferRelativeResize="0"/>
          <p:nvPr/>
        </p:nvPicPr>
        <p:blipFill rotWithShape="1">
          <a:blip r:embed="rId4">
            <a:alphaModFix/>
          </a:blip>
          <a:srcRect b="0" l="0" r="0" t="0"/>
          <a:stretch/>
        </p:blipFill>
        <p:spPr>
          <a:xfrm>
            <a:off x="5997325" y="1150785"/>
            <a:ext cx="5363820" cy="1899306"/>
          </a:xfrm>
          <a:prstGeom prst="rect">
            <a:avLst/>
          </a:prstGeom>
          <a:noFill/>
          <a:ln>
            <a:noFill/>
          </a:ln>
        </p:spPr>
      </p:pic>
      <p:pic>
        <p:nvPicPr>
          <p:cNvPr id="350" name="Google Shape;350;p15"/>
          <p:cNvPicPr preferRelativeResize="0"/>
          <p:nvPr/>
        </p:nvPicPr>
        <p:blipFill rotWithShape="1">
          <a:blip r:embed="rId5">
            <a:alphaModFix/>
          </a:blip>
          <a:srcRect b="0" l="0" r="0" t="0"/>
          <a:stretch/>
        </p:blipFill>
        <p:spPr>
          <a:xfrm>
            <a:off x="5997325" y="3224838"/>
            <a:ext cx="5363820" cy="2741162"/>
          </a:xfrm>
          <a:prstGeom prst="rect">
            <a:avLst/>
          </a:prstGeom>
          <a:noFill/>
          <a:ln>
            <a:noFill/>
          </a:ln>
        </p:spPr>
      </p:pic>
      <p:graphicFrame>
        <p:nvGraphicFramePr>
          <p:cNvPr id="351" name="Google Shape;351;p15"/>
          <p:cNvGraphicFramePr/>
          <p:nvPr/>
        </p:nvGraphicFramePr>
        <p:xfrm>
          <a:off x="1055876" y="1964185"/>
          <a:ext cx="3000000" cy="3000000"/>
        </p:xfrm>
        <a:graphic>
          <a:graphicData uri="http://schemas.openxmlformats.org/drawingml/2006/table">
            <a:tbl>
              <a:tblPr bandRow="1" firstRow="1">
                <a:noFill/>
                <a:tableStyleId>{254C137B-F0B8-4950-83C6-D2859CBD2A46}</a:tableStyleId>
              </a:tblPr>
              <a:tblGrid>
                <a:gridCol w="1397075"/>
                <a:gridCol w="3441250"/>
              </a:tblGrid>
              <a:tr h="2929625">
                <a:tc>
                  <a:txBody>
                    <a:bodyPr/>
                    <a:lstStyle/>
                    <a:p>
                      <a:pPr indent="0" lvl="0" marL="0" marR="0" rtl="0" algn="ctr">
                        <a:lnSpc>
                          <a:spcPct val="100000"/>
                        </a:lnSpc>
                        <a:spcBef>
                          <a:spcPts val="0"/>
                        </a:spcBef>
                        <a:spcAft>
                          <a:spcPts val="0"/>
                        </a:spcAft>
                        <a:buClr>
                          <a:srgbClr val="000000"/>
                        </a:buClr>
                        <a:buSzPts val="1600"/>
                        <a:buFont typeface="Arial"/>
                        <a:buNone/>
                      </a:pPr>
                      <a:r>
                        <a:rPr lang="it-IT" sz="1600" u="none" cap="none" strike="noStrike">
                          <a:latin typeface="Calibri"/>
                          <a:ea typeface="Calibri"/>
                          <a:cs typeface="Calibri"/>
                          <a:sym typeface="Calibri"/>
                        </a:rPr>
                        <a:t>VADER</a:t>
                      </a:r>
                      <a:endParaRPr sz="1400" u="none" cap="none" strike="noStrike"/>
                    </a:p>
                    <a:p>
                      <a:pPr indent="0" lvl="0" marL="0" marR="0" rtl="0" algn="ctr">
                        <a:lnSpc>
                          <a:spcPct val="100000"/>
                        </a:lnSpc>
                        <a:spcBef>
                          <a:spcPts val="0"/>
                        </a:spcBef>
                        <a:spcAft>
                          <a:spcPts val="0"/>
                        </a:spcAft>
                        <a:buClr>
                          <a:srgbClr val="000000"/>
                        </a:buClr>
                        <a:buSzPts val="1600"/>
                        <a:buFont typeface="Arial"/>
                        <a:buNone/>
                      </a:pPr>
                      <a:r>
                        <a:rPr lang="it-IT" sz="1600" u="none" cap="none" strike="noStrike">
                          <a:latin typeface="Calibri"/>
                          <a:ea typeface="Calibri"/>
                          <a:cs typeface="Calibri"/>
                          <a:sym typeface="Calibri"/>
                        </a:rPr>
                        <a:t>Codice</a:t>
                      </a:r>
                      <a:endParaRPr sz="1600" u="none" cap="none" strike="noStrike">
                        <a:latin typeface="Calibri"/>
                        <a:ea typeface="Calibri"/>
                        <a:cs typeface="Calibri"/>
                        <a:sym typeface="Calibri"/>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F2F80"/>
                    </a:solidFill>
                  </a:tcPr>
                </a:tc>
                <a:tc>
                  <a:txBody>
                    <a:bodyPr/>
                    <a:lstStyle/>
                    <a:p>
                      <a:pPr indent="0" lvl="0" marL="0" marR="0" rtl="0" algn="l">
                        <a:lnSpc>
                          <a:spcPct val="100000"/>
                        </a:lnSpc>
                        <a:spcBef>
                          <a:spcPts val="0"/>
                        </a:spcBef>
                        <a:spcAft>
                          <a:spcPts val="0"/>
                        </a:spcAft>
                        <a:buClr>
                          <a:srgbClr val="000000"/>
                        </a:buClr>
                        <a:buSzPts val="1400"/>
                        <a:buFont typeface="Noto Sans Symbols"/>
                        <a:buNone/>
                      </a:pPr>
                      <a:r>
                        <a:rPr b="1" i="0" lang="it-IT" sz="1400" u="none" cap="none" strike="noStrike">
                          <a:solidFill>
                            <a:schemeClr val="dk1"/>
                          </a:solidFill>
                          <a:latin typeface="Calibri"/>
                          <a:ea typeface="Calibri"/>
                          <a:cs typeface="Calibri"/>
                          <a:sym typeface="Calibri"/>
                        </a:rPr>
                        <a:t>VADER </a:t>
                      </a:r>
                      <a:endParaRPr sz="1400" u="none" cap="none" strike="noStrike"/>
                    </a:p>
                    <a:p>
                      <a:pPr indent="0" lvl="0" marL="0" marR="0" rtl="0" algn="l">
                        <a:lnSpc>
                          <a:spcPct val="100000"/>
                        </a:lnSpc>
                        <a:spcBef>
                          <a:spcPts val="0"/>
                        </a:spcBef>
                        <a:spcAft>
                          <a:spcPts val="0"/>
                        </a:spcAft>
                        <a:buClr>
                          <a:srgbClr val="000000"/>
                        </a:buClr>
                        <a:buSzPts val="1400"/>
                        <a:buFont typeface="Noto Sans Symbols"/>
                        <a:buNone/>
                      </a:pPr>
                      <a:r>
                        <a:t/>
                      </a:r>
                      <a:endParaRPr b="1"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Noto Sans Symbols"/>
                        <a:buNone/>
                      </a:pPr>
                      <a:r>
                        <a:rPr b="0" i="0" lang="it-IT" sz="1200" u="none" cap="none" strike="noStrike">
                          <a:solidFill>
                            <a:schemeClr val="dk1"/>
                          </a:solidFill>
                          <a:latin typeface="Calibri"/>
                          <a:ea typeface="Calibri"/>
                          <a:cs typeface="Calibri"/>
                          <a:sym typeface="Calibri"/>
                        </a:rPr>
                        <a:t>(Valence Aware Dictionary and Sentiment Reasoner) </a:t>
                      </a:r>
                      <a:endParaRPr sz="1400" u="none" cap="none" strike="noStrike"/>
                    </a:p>
                    <a:p>
                      <a:pPr indent="0" lvl="0" marL="0" marR="0" rtl="0" algn="l">
                        <a:lnSpc>
                          <a:spcPct val="100000"/>
                        </a:lnSpc>
                        <a:spcBef>
                          <a:spcPts val="0"/>
                        </a:spcBef>
                        <a:spcAft>
                          <a:spcPts val="0"/>
                        </a:spcAft>
                        <a:buClr>
                          <a:srgbClr val="000000"/>
                        </a:buClr>
                        <a:buSzPts val="1400"/>
                        <a:buFont typeface="Noto Sans Symbols"/>
                        <a:buNone/>
                      </a:pPr>
                      <a:r>
                        <a:rPr b="0" i="0" lang="it-IT" sz="1200" u="none" cap="none" strike="noStrike">
                          <a:solidFill>
                            <a:schemeClr val="dk1"/>
                          </a:solidFill>
                          <a:latin typeface="Calibri"/>
                          <a:ea typeface="Calibri"/>
                          <a:cs typeface="Calibri"/>
                          <a:sym typeface="Calibri"/>
                        </a:rPr>
                        <a:t>è uno strumento di analisi dei sentimenti basato su lessico e regole che è specificamente in sintonia con i sentimenti espressi nei social media. </a:t>
                      </a:r>
                      <a:endParaRPr sz="1400" u="none" cap="none" strike="noStrike"/>
                    </a:p>
                    <a:p>
                      <a:pPr indent="0" lvl="0" marL="0" marR="0" rtl="0" algn="l">
                        <a:lnSpc>
                          <a:spcPct val="100000"/>
                        </a:lnSpc>
                        <a:spcBef>
                          <a:spcPts val="0"/>
                        </a:spcBef>
                        <a:spcAft>
                          <a:spcPts val="0"/>
                        </a:spcAft>
                        <a:buClr>
                          <a:srgbClr val="000000"/>
                        </a:buClr>
                        <a:buSzPts val="1400"/>
                        <a:buFont typeface="Noto Sans Symbols"/>
                        <a:buNone/>
                      </a:pPr>
                      <a:r>
                        <a:rPr b="0" lang="it-IT" sz="1200" u="none" cap="none" strike="noStrike">
                          <a:solidFill>
                            <a:schemeClr val="dk1"/>
                          </a:solidFill>
                          <a:latin typeface="Calibri"/>
                          <a:ea typeface="Calibri"/>
                          <a:cs typeface="Calibri"/>
                          <a:sym typeface="Calibri"/>
                        </a:rPr>
                        <a:t>Abbiamo deciso di utilizzare </a:t>
                      </a:r>
                      <a:r>
                        <a:rPr b="0" i="0" lang="it-IT" sz="1200" u="none" cap="none" strike="noStrike">
                          <a:solidFill>
                            <a:schemeClr val="dk1"/>
                          </a:solidFill>
                          <a:latin typeface="Calibri"/>
                          <a:ea typeface="Calibri"/>
                          <a:cs typeface="Calibri"/>
                          <a:sym typeface="Calibri"/>
                        </a:rPr>
                        <a:t>VADER perchè non parla solo del punteggio di Positività e Negatività, ma ci dice anche quanto sia positivo o negativo un sentimento.</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sp>
        <p:nvSpPr>
          <p:cNvPr id="352" name="Google Shape;352;p15"/>
          <p:cNvSpPr txBox="1"/>
          <p:nvPr>
            <p:ph idx="11" type="ftr"/>
          </p:nvPr>
        </p:nvSpPr>
        <p:spPr>
          <a:xfrm>
            <a:off x="979517" y="6310312"/>
            <a:ext cx="41148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it-IT">
                <a:latin typeface="Calibri"/>
                <a:ea typeface="Calibri"/>
                <a:cs typeface="Calibri"/>
                <a:sym typeface="Calibri"/>
              </a:rPr>
              <a:t>CRIPTOVALUTE - </a:t>
            </a:r>
            <a:r>
              <a:rPr lang="it-IT">
                <a:latin typeface="Calibri"/>
                <a:ea typeface="Calibri"/>
                <a:cs typeface="Calibri"/>
                <a:sym typeface="Calibri"/>
              </a:rPr>
              <a:t>Up and Down with fewer than </a:t>
            </a:r>
            <a:r>
              <a:rPr b="1" lang="it-IT">
                <a:latin typeface="Calibri"/>
                <a:ea typeface="Calibri"/>
                <a:cs typeface="Calibri"/>
                <a:sym typeface="Calibri"/>
              </a:rPr>
              <a:t>280</a:t>
            </a:r>
            <a:r>
              <a:rPr lang="it-IT">
                <a:latin typeface="Calibri"/>
                <a:ea typeface="Calibri"/>
                <a:cs typeface="Calibri"/>
                <a:sym typeface="Calibri"/>
              </a:rPr>
              <a:t> characters</a:t>
            </a:r>
            <a:endParaRPr sz="1000"/>
          </a:p>
        </p:txBody>
      </p:sp>
      <p:sp>
        <p:nvSpPr>
          <p:cNvPr id="353" name="Google Shape;353;p15"/>
          <p:cNvSpPr txBox="1"/>
          <p:nvPr>
            <p:ph idx="12" type="sldNum"/>
          </p:nvPr>
        </p:nvSpPr>
        <p:spPr>
          <a:xfrm>
            <a:off x="364375" y="6310312"/>
            <a:ext cx="473825"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lang="it-IT"/>
              <a:t>‹#›</a:t>
            </a:fld>
            <a:r>
              <a:rPr lang="it-IT"/>
              <a: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16"/>
          <p:cNvSpPr txBox="1"/>
          <p:nvPr>
            <p:ph type="title"/>
          </p:nvPr>
        </p:nvSpPr>
        <p:spPr>
          <a:xfrm>
            <a:off x="74802" y="79900"/>
            <a:ext cx="12005344" cy="591219"/>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rgbClr val="002060"/>
              </a:buClr>
              <a:buSzPts val="2333"/>
              <a:buFont typeface="Arial"/>
              <a:buNone/>
            </a:pPr>
            <a:r>
              <a:rPr b="1" lang="it-IT" sz="2333" cap="none">
                <a:solidFill>
                  <a:srgbClr val="002060"/>
                </a:solidFill>
                <a:latin typeface="Arial"/>
                <a:ea typeface="Arial"/>
                <a:cs typeface="Arial"/>
                <a:sym typeface="Arial"/>
              </a:rPr>
              <a:t>DIZIONARI</a:t>
            </a:r>
            <a:endParaRPr/>
          </a:p>
        </p:txBody>
      </p:sp>
      <p:sp>
        <p:nvSpPr>
          <p:cNvPr id="359" name="Google Shape;359;p16"/>
          <p:cNvSpPr/>
          <p:nvPr/>
        </p:nvSpPr>
        <p:spPr>
          <a:xfrm>
            <a:off x="0" y="6148873"/>
            <a:ext cx="12192000" cy="709127"/>
          </a:xfrm>
          <a:prstGeom prst="rect">
            <a:avLst/>
          </a:prstGeom>
          <a:solidFill>
            <a:srgbClr val="0F2F80"/>
          </a:solidFill>
          <a:ln cap="flat" cmpd="sng" w="12700">
            <a:solidFill>
              <a:srgbClr val="0F2F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360" name="Google Shape;360;p16"/>
          <p:cNvPicPr preferRelativeResize="0"/>
          <p:nvPr/>
        </p:nvPicPr>
        <p:blipFill rotWithShape="1">
          <a:blip r:embed="rId3">
            <a:alphaModFix/>
          </a:blip>
          <a:srcRect b="0" l="0" r="0" t="0"/>
          <a:stretch/>
        </p:blipFill>
        <p:spPr>
          <a:xfrm>
            <a:off x="11258026" y="6140742"/>
            <a:ext cx="942363" cy="731484"/>
          </a:xfrm>
          <a:prstGeom prst="rect">
            <a:avLst/>
          </a:prstGeom>
          <a:noFill/>
          <a:ln>
            <a:noFill/>
          </a:ln>
        </p:spPr>
      </p:pic>
      <p:pic>
        <p:nvPicPr>
          <p:cNvPr id="361" name="Google Shape;361;p16"/>
          <p:cNvPicPr preferRelativeResize="0"/>
          <p:nvPr/>
        </p:nvPicPr>
        <p:blipFill rotWithShape="1">
          <a:blip r:embed="rId4">
            <a:alphaModFix/>
          </a:blip>
          <a:srcRect b="0" l="0" r="0" t="0"/>
          <a:stretch/>
        </p:blipFill>
        <p:spPr>
          <a:xfrm>
            <a:off x="5995025" y="1121750"/>
            <a:ext cx="5184050" cy="4343525"/>
          </a:xfrm>
          <a:prstGeom prst="rect">
            <a:avLst/>
          </a:prstGeom>
          <a:noFill/>
          <a:ln>
            <a:noFill/>
          </a:ln>
        </p:spPr>
      </p:pic>
      <p:graphicFrame>
        <p:nvGraphicFramePr>
          <p:cNvPr id="362" name="Google Shape;362;p16"/>
          <p:cNvGraphicFramePr/>
          <p:nvPr/>
        </p:nvGraphicFramePr>
        <p:xfrm>
          <a:off x="1069106" y="992263"/>
          <a:ext cx="3000000" cy="3000000"/>
        </p:xfrm>
        <a:graphic>
          <a:graphicData uri="http://schemas.openxmlformats.org/drawingml/2006/table">
            <a:tbl>
              <a:tblPr bandRow="1" firstRow="1">
                <a:noFill/>
                <a:tableStyleId>{254C137B-F0B8-4950-83C6-D2859CBD2A46}</a:tableStyleId>
              </a:tblPr>
              <a:tblGrid>
                <a:gridCol w="1397075"/>
                <a:gridCol w="3441250"/>
              </a:tblGrid>
              <a:tr h="2880975">
                <a:tc>
                  <a:txBody>
                    <a:bodyPr/>
                    <a:lstStyle/>
                    <a:p>
                      <a:pPr indent="0" lvl="0" marL="0" marR="0" rtl="0" algn="ctr">
                        <a:lnSpc>
                          <a:spcPct val="100000"/>
                        </a:lnSpc>
                        <a:spcBef>
                          <a:spcPts val="0"/>
                        </a:spcBef>
                        <a:spcAft>
                          <a:spcPts val="0"/>
                        </a:spcAft>
                        <a:buClr>
                          <a:srgbClr val="000000"/>
                        </a:buClr>
                        <a:buSzPts val="1600"/>
                        <a:buFont typeface="Arial"/>
                        <a:buNone/>
                      </a:pPr>
                      <a:r>
                        <a:rPr lang="it-IT" sz="1600" u="none" cap="none" strike="noStrike">
                          <a:latin typeface="Calibri"/>
                          <a:ea typeface="Calibri"/>
                          <a:cs typeface="Calibri"/>
                          <a:sym typeface="Calibri"/>
                        </a:rPr>
                        <a:t>Text Blob</a:t>
                      </a:r>
                      <a:endParaRPr sz="1400" u="none" cap="none" strike="noStrike"/>
                    </a:p>
                    <a:p>
                      <a:pPr indent="0" lvl="0" marL="0" marR="0" rtl="0" algn="ctr">
                        <a:lnSpc>
                          <a:spcPct val="100000"/>
                        </a:lnSpc>
                        <a:spcBef>
                          <a:spcPts val="0"/>
                        </a:spcBef>
                        <a:spcAft>
                          <a:spcPts val="0"/>
                        </a:spcAft>
                        <a:buClr>
                          <a:srgbClr val="000000"/>
                        </a:buClr>
                        <a:buSzPts val="1600"/>
                        <a:buFont typeface="Arial"/>
                        <a:buNone/>
                      </a:pPr>
                      <a:r>
                        <a:rPr lang="it-IT" sz="1600" u="none" cap="none" strike="noStrike">
                          <a:latin typeface="Calibri"/>
                          <a:ea typeface="Calibri"/>
                          <a:cs typeface="Calibri"/>
                          <a:sym typeface="Calibri"/>
                        </a:rPr>
                        <a:t>Codice</a:t>
                      </a:r>
                      <a:endParaRPr sz="1600" u="none" cap="none" strike="noStrike">
                        <a:latin typeface="Calibri"/>
                        <a:ea typeface="Calibri"/>
                        <a:cs typeface="Calibri"/>
                        <a:sym typeface="Calibri"/>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F2F80"/>
                    </a:solidFill>
                  </a:tcPr>
                </a:tc>
                <a:tc>
                  <a:txBody>
                    <a:bodyPr/>
                    <a:lstStyle/>
                    <a:p>
                      <a:pPr indent="0" lvl="0" marL="0" marR="0" rtl="0" algn="l">
                        <a:lnSpc>
                          <a:spcPct val="100000"/>
                        </a:lnSpc>
                        <a:spcBef>
                          <a:spcPts val="0"/>
                        </a:spcBef>
                        <a:spcAft>
                          <a:spcPts val="0"/>
                        </a:spcAft>
                        <a:buClr>
                          <a:srgbClr val="000000"/>
                        </a:buClr>
                        <a:buSzPts val="1400"/>
                        <a:buFont typeface="Noto Sans Symbols"/>
                        <a:buNone/>
                      </a:pPr>
                      <a:r>
                        <a:t/>
                      </a:r>
                      <a:endParaRPr b="1"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Noto Sans Symbols"/>
                        <a:buNone/>
                      </a:pPr>
                      <a:r>
                        <a:rPr b="1" i="0" lang="it-IT" sz="1400" u="none" cap="none" strike="noStrike">
                          <a:solidFill>
                            <a:schemeClr val="dk1"/>
                          </a:solidFill>
                          <a:latin typeface="Calibri"/>
                          <a:ea typeface="Calibri"/>
                          <a:cs typeface="Calibri"/>
                          <a:sym typeface="Calibri"/>
                        </a:rPr>
                        <a:t>TEXT BLOB</a:t>
                      </a:r>
                      <a:endParaRPr sz="1400" u="none" cap="none" strike="noStrike"/>
                    </a:p>
                    <a:p>
                      <a:pPr indent="0" lvl="0" marL="0" marR="0" rtl="0" algn="l">
                        <a:lnSpc>
                          <a:spcPct val="100000"/>
                        </a:lnSpc>
                        <a:spcBef>
                          <a:spcPts val="0"/>
                        </a:spcBef>
                        <a:spcAft>
                          <a:spcPts val="0"/>
                        </a:spcAft>
                        <a:buClr>
                          <a:srgbClr val="000000"/>
                        </a:buClr>
                        <a:buSzPts val="1400"/>
                        <a:buFont typeface="Noto Sans Symbols"/>
                        <a:buNone/>
                      </a:pPr>
                      <a:r>
                        <a:t/>
                      </a:r>
                      <a:endParaRPr b="1"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Noto Sans Symbols"/>
                        <a:buNone/>
                      </a:pPr>
                      <a:r>
                        <a:rPr b="0" i="0" lang="it-IT" sz="1200" u="none" cap="none" strike="noStrike">
                          <a:solidFill>
                            <a:schemeClr val="dk1"/>
                          </a:solidFill>
                          <a:latin typeface="Calibri"/>
                          <a:ea typeface="Calibri"/>
                          <a:cs typeface="Calibri"/>
                          <a:sym typeface="Calibri"/>
                        </a:rPr>
                        <a:t>TextBlob è una libreria Python per l'elaborazione del linguaggio naturale (NLP),</a:t>
                      </a:r>
                      <a:endParaRPr sz="1400" u="none" cap="none" strike="noStrike"/>
                    </a:p>
                    <a:p>
                      <a:pPr indent="0" lvl="0" marL="0" marR="0" rtl="0" algn="l">
                        <a:lnSpc>
                          <a:spcPct val="100000"/>
                        </a:lnSpc>
                        <a:spcBef>
                          <a:spcPts val="0"/>
                        </a:spcBef>
                        <a:spcAft>
                          <a:spcPts val="0"/>
                        </a:spcAft>
                        <a:buClr>
                          <a:srgbClr val="000000"/>
                        </a:buClr>
                        <a:buSzPts val="1400"/>
                        <a:buFont typeface="Noto Sans Symbols"/>
                        <a:buNone/>
                      </a:pPr>
                      <a:r>
                        <a:rPr b="0" i="0" lang="it-IT" sz="1200" u="none" cap="none" strike="noStrike">
                          <a:solidFill>
                            <a:schemeClr val="dk1"/>
                          </a:solidFill>
                          <a:latin typeface="Calibri"/>
                          <a:ea typeface="Calibri"/>
                          <a:cs typeface="Calibri"/>
                          <a:sym typeface="Calibri"/>
                        </a:rPr>
                        <a:t>che utilizza attivamente Natural Language ToolKit (NLTK) per svolgere i suoi compiti. </a:t>
                      </a:r>
                      <a:endParaRPr sz="1400" u="none" cap="none" strike="noStrike"/>
                    </a:p>
                    <a:p>
                      <a:pPr indent="0" lvl="0" marL="0" marR="0" rtl="0" algn="l">
                        <a:lnSpc>
                          <a:spcPct val="100000"/>
                        </a:lnSpc>
                        <a:spcBef>
                          <a:spcPts val="0"/>
                        </a:spcBef>
                        <a:spcAft>
                          <a:spcPts val="0"/>
                        </a:spcAft>
                        <a:buClr>
                          <a:srgbClr val="000000"/>
                        </a:buClr>
                        <a:buSzPts val="1400"/>
                        <a:buFont typeface="Noto Sans Symbols"/>
                        <a:buNone/>
                      </a:pPr>
                      <a:r>
                        <a:rPr b="0" i="0" lang="it-IT" sz="1200" u="none" cap="none" strike="noStrike">
                          <a:solidFill>
                            <a:schemeClr val="dk1"/>
                          </a:solidFill>
                          <a:latin typeface="Calibri"/>
                          <a:ea typeface="Calibri"/>
                          <a:cs typeface="Calibri"/>
                          <a:sym typeface="Calibri"/>
                        </a:rPr>
                        <a:t>NLTK è una libreria molte risorse lessicali e consente Per gli approcci basati sul lessico, un sentimento è definito dal suo orientamento semantico e </a:t>
                      </a:r>
                      <a:endParaRPr sz="1400" u="none" cap="none" strike="noStrike"/>
                    </a:p>
                    <a:p>
                      <a:pPr indent="0" lvl="0" marL="0" marR="0" rtl="0" algn="l">
                        <a:lnSpc>
                          <a:spcPct val="100000"/>
                        </a:lnSpc>
                        <a:spcBef>
                          <a:spcPts val="0"/>
                        </a:spcBef>
                        <a:spcAft>
                          <a:spcPts val="0"/>
                        </a:spcAft>
                        <a:buClr>
                          <a:srgbClr val="000000"/>
                        </a:buClr>
                        <a:buSzPts val="1400"/>
                        <a:buFont typeface="Noto Sans Symbols"/>
                        <a:buNone/>
                      </a:pPr>
                      <a:r>
                        <a:rPr b="0" i="0" lang="it-IT" sz="1200" u="none" cap="none" strike="noStrike">
                          <a:solidFill>
                            <a:schemeClr val="dk1"/>
                          </a:solidFill>
                          <a:latin typeface="Calibri"/>
                          <a:ea typeface="Calibri"/>
                          <a:cs typeface="Calibri"/>
                          <a:sym typeface="Calibri"/>
                        </a:rPr>
                        <a:t>dall'intensità di ogni parola nella frase. Ciò richiede un dizionario predefinito che classifichi le parole</a:t>
                      </a:r>
                      <a:endParaRPr sz="1400" u="none" cap="none" strike="noStrike"/>
                    </a:p>
                    <a:p>
                      <a:pPr indent="0" lvl="0" marL="0" marR="0" rtl="0" algn="l">
                        <a:lnSpc>
                          <a:spcPct val="100000"/>
                        </a:lnSpc>
                        <a:spcBef>
                          <a:spcPts val="0"/>
                        </a:spcBef>
                        <a:spcAft>
                          <a:spcPts val="0"/>
                        </a:spcAft>
                        <a:buClr>
                          <a:srgbClr val="000000"/>
                        </a:buClr>
                        <a:buSzPts val="1400"/>
                        <a:buFont typeface="Noto Sans Symbols"/>
                        <a:buNone/>
                      </a:pPr>
                      <a:r>
                        <a:rPr b="0" i="0" lang="it-IT" sz="1200" u="none" cap="none" strike="noStrike">
                          <a:solidFill>
                            <a:schemeClr val="dk1"/>
                          </a:solidFill>
                          <a:latin typeface="Calibri"/>
                          <a:ea typeface="Calibri"/>
                          <a:cs typeface="Calibri"/>
                          <a:sym typeface="Calibri"/>
                        </a:rPr>
                        <a:t>negative e positive</a:t>
                      </a:r>
                      <a:r>
                        <a:rPr b="0" lang="it-IT" sz="1200" u="none" cap="none" strike="noStrike">
                          <a:solidFill>
                            <a:schemeClr val="dk1"/>
                          </a:solidFill>
                          <a:latin typeface="Calibri"/>
                          <a:ea typeface="Calibri"/>
                          <a:cs typeface="Calibri"/>
                          <a:sym typeface="Calibri"/>
                        </a:rPr>
                        <a:t>, ma questa libreria classifica solo le parole che riconosce, ignorando le altre.</a:t>
                      </a:r>
                      <a:endParaRPr sz="1400" u="none" cap="none" strike="noStrike"/>
                    </a:p>
                    <a:p>
                      <a:pPr indent="0" lvl="0" marL="0" marR="0" rtl="0" algn="l">
                        <a:lnSpc>
                          <a:spcPct val="100000"/>
                        </a:lnSpc>
                        <a:spcBef>
                          <a:spcPts val="0"/>
                        </a:spcBef>
                        <a:spcAft>
                          <a:spcPts val="0"/>
                        </a:spcAft>
                        <a:buClr>
                          <a:srgbClr val="000000"/>
                        </a:buClr>
                        <a:buSzPts val="1400"/>
                        <a:buFont typeface="Noto Sans Symbols"/>
                        <a:buNone/>
                      </a:pPr>
                      <a:r>
                        <a:rPr b="0" i="0" lang="it-IT" sz="1200" u="none" cap="none" strike="noStrike">
                          <a:solidFill>
                            <a:schemeClr val="dk1"/>
                          </a:solidFill>
                          <a:latin typeface="Calibri"/>
                          <a:ea typeface="Calibri"/>
                          <a:cs typeface="Calibri"/>
                          <a:sym typeface="Calibri"/>
                        </a:rPr>
                        <a:t>Dopo aver assegnato punteggi individuali a tutte le parole, il sentimento finale viene calcolato da alcune</a:t>
                      </a:r>
                      <a:endParaRPr sz="1400" u="none" cap="none" strike="noStrike"/>
                    </a:p>
                    <a:p>
                      <a:pPr indent="0" lvl="0" marL="0" marR="0" rtl="0" algn="l">
                        <a:lnSpc>
                          <a:spcPct val="100000"/>
                        </a:lnSpc>
                        <a:spcBef>
                          <a:spcPts val="0"/>
                        </a:spcBef>
                        <a:spcAft>
                          <a:spcPts val="0"/>
                        </a:spcAft>
                        <a:buClr>
                          <a:srgbClr val="000000"/>
                        </a:buClr>
                        <a:buSzPts val="1400"/>
                        <a:buFont typeface="Noto Sans Symbols"/>
                        <a:buNone/>
                      </a:pPr>
                      <a:r>
                        <a:rPr b="0" i="0" lang="it-IT" sz="1200" u="none" cap="none" strike="noStrike">
                          <a:solidFill>
                            <a:schemeClr val="dk1"/>
                          </a:solidFill>
                          <a:latin typeface="Calibri"/>
                          <a:ea typeface="Calibri"/>
                          <a:cs typeface="Calibri"/>
                          <a:sym typeface="Calibri"/>
                        </a:rPr>
                        <a:t>operazioni di pooling, come prendere la media di tutti i sentimenti.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Noto Sans Symbols"/>
                        <a:buNone/>
                      </a:pPr>
                      <a:r>
                        <a:t/>
                      </a:r>
                      <a:endParaRPr b="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Noto Sans Symbols"/>
                        <a:buNone/>
                      </a:pPr>
                      <a:r>
                        <a:rPr b="0" lang="it-IT" sz="1200" u="none" cap="none" strike="noStrike">
                          <a:solidFill>
                            <a:schemeClr val="dk1"/>
                          </a:solidFill>
                          <a:latin typeface="Calibri"/>
                          <a:ea typeface="Calibri"/>
                          <a:cs typeface="Calibri"/>
                          <a:sym typeface="Calibri"/>
                        </a:rPr>
                        <a:t>Abbiamo deciso di utilizzare due dizionari che restituivano risultati con modalità diverse per capire quale dei due fosse il più indicato, e per validare i risultati delle due Sentiment.</a:t>
                      </a:r>
                      <a:endParaRPr b="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sp>
        <p:nvSpPr>
          <p:cNvPr id="363" name="Google Shape;363;p16"/>
          <p:cNvSpPr txBox="1"/>
          <p:nvPr>
            <p:ph idx="11" type="ftr"/>
          </p:nvPr>
        </p:nvSpPr>
        <p:spPr>
          <a:xfrm>
            <a:off x="979517" y="6310312"/>
            <a:ext cx="41148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it-IT">
                <a:latin typeface="Calibri"/>
                <a:ea typeface="Calibri"/>
                <a:cs typeface="Calibri"/>
                <a:sym typeface="Calibri"/>
              </a:rPr>
              <a:t>CRIPTOVALUTE - </a:t>
            </a:r>
            <a:r>
              <a:rPr lang="it-IT">
                <a:latin typeface="Calibri"/>
                <a:ea typeface="Calibri"/>
                <a:cs typeface="Calibri"/>
                <a:sym typeface="Calibri"/>
              </a:rPr>
              <a:t>Up and Down with fewer than </a:t>
            </a:r>
            <a:r>
              <a:rPr b="1" lang="it-IT">
                <a:latin typeface="Calibri"/>
                <a:ea typeface="Calibri"/>
                <a:cs typeface="Calibri"/>
                <a:sym typeface="Calibri"/>
              </a:rPr>
              <a:t>280</a:t>
            </a:r>
            <a:r>
              <a:rPr lang="it-IT">
                <a:latin typeface="Calibri"/>
                <a:ea typeface="Calibri"/>
                <a:cs typeface="Calibri"/>
                <a:sym typeface="Calibri"/>
              </a:rPr>
              <a:t> characters</a:t>
            </a:r>
            <a:endParaRPr sz="1000"/>
          </a:p>
        </p:txBody>
      </p:sp>
      <p:sp>
        <p:nvSpPr>
          <p:cNvPr id="364" name="Google Shape;364;p16"/>
          <p:cNvSpPr txBox="1"/>
          <p:nvPr>
            <p:ph idx="12" type="sldNum"/>
          </p:nvPr>
        </p:nvSpPr>
        <p:spPr>
          <a:xfrm>
            <a:off x="364375" y="6310312"/>
            <a:ext cx="473825"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lang="it-IT"/>
              <a:t>‹#›</a:t>
            </a:fld>
            <a:r>
              <a:rPr lang="it-IT"/>
              <a: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17"/>
          <p:cNvSpPr txBox="1"/>
          <p:nvPr>
            <p:ph type="title"/>
          </p:nvPr>
        </p:nvSpPr>
        <p:spPr>
          <a:xfrm>
            <a:off x="74802" y="79900"/>
            <a:ext cx="12005344" cy="591219"/>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85000"/>
              </a:lnSpc>
              <a:spcBef>
                <a:spcPts val="0"/>
              </a:spcBef>
              <a:spcAft>
                <a:spcPts val="0"/>
              </a:spcAft>
              <a:buClr>
                <a:srgbClr val="002060"/>
              </a:buClr>
              <a:buSzPct val="100000"/>
              <a:buFont typeface="Arial"/>
              <a:buNone/>
            </a:pPr>
            <a:r>
              <a:t/>
            </a:r>
            <a:endParaRPr b="1" sz="2333">
              <a:solidFill>
                <a:srgbClr val="002060"/>
              </a:solidFill>
              <a:latin typeface="Arial"/>
              <a:ea typeface="Arial"/>
              <a:cs typeface="Arial"/>
              <a:sym typeface="Arial"/>
            </a:endParaRPr>
          </a:p>
          <a:p>
            <a:pPr indent="0" lvl="0" marL="0" rtl="0" algn="l">
              <a:lnSpc>
                <a:spcPct val="85000"/>
              </a:lnSpc>
              <a:spcBef>
                <a:spcPts val="0"/>
              </a:spcBef>
              <a:spcAft>
                <a:spcPts val="0"/>
              </a:spcAft>
              <a:buClr>
                <a:srgbClr val="002060"/>
              </a:buClr>
              <a:buSzPct val="100000"/>
              <a:buFont typeface="Arial"/>
              <a:buNone/>
            </a:pPr>
            <a:r>
              <a:t/>
            </a:r>
            <a:endParaRPr b="1" sz="2333">
              <a:solidFill>
                <a:srgbClr val="002060"/>
              </a:solidFill>
              <a:latin typeface="Arial"/>
              <a:ea typeface="Arial"/>
              <a:cs typeface="Arial"/>
              <a:sym typeface="Arial"/>
            </a:endParaRPr>
          </a:p>
          <a:p>
            <a:pPr indent="0" lvl="0" marL="0" rtl="0" algn="l">
              <a:lnSpc>
                <a:spcPct val="85000"/>
              </a:lnSpc>
              <a:spcBef>
                <a:spcPts val="0"/>
              </a:spcBef>
              <a:spcAft>
                <a:spcPts val="0"/>
              </a:spcAft>
              <a:buClr>
                <a:srgbClr val="002060"/>
              </a:buClr>
              <a:buSzPct val="100000"/>
              <a:buFont typeface="Arial"/>
              <a:buNone/>
            </a:pPr>
            <a:r>
              <a:t/>
            </a:r>
            <a:endParaRPr b="1" sz="2333">
              <a:solidFill>
                <a:srgbClr val="002060"/>
              </a:solidFill>
              <a:latin typeface="Arial"/>
              <a:ea typeface="Arial"/>
              <a:cs typeface="Arial"/>
              <a:sym typeface="Arial"/>
            </a:endParaRPr>
          </a:p>
          <a:p>
            <a:pPr indent="0" lvl="0" marL="0" rtl="0" algn="l">
              <a:lnSpc>
                <a:spcPct val="85000"/>
              </a:lnSpc>
              <a:spcBef>
                <a:spcPts val="0"/>
              </a:spcBef>
              <a:spcAft>
                <a:spcPts val="0"/>
              </a:spcAft>
              <a:buClr>
                <a:srgbClr val="002060"/>
              </a:buClr>
              <a:buSzPct val="100000"/>
              <a:buFont typeface="Arial"/>
              <a:buNone/>
            </a:pPr>
            <a:r>
              <a:rPr b="1" lang="it-IT" sz="2333">
                <a:solidFill>
                  <a:srgbClr val="002060"/>
                </a:solidFill>
                <a:latin typeface="Arial"/>
                <a:ea typeface="Arial"/>
                <a:cs typeface="Arial"/>
                <a:sym typeface="Arial"/>
              </a:rPr>
              <a:t>OSSERVAZIONE</a:t>
            </a:r>
            <a:r>
              <a:rPr b="1" lang="it-IT" sz="2333" cap="none">
                <a:solidFill>
                  <a:srgbClr val="002060"/>
                </a:solidFill>
                <a:latin typeface="Arial"/>
                <a:ea typeface="Arial"/>
                <a:cs typeface="Arial"/>
                <a:sym typeface="Arial"/>
              </a:rPr>
              <a:t> CORRELAZION</a:t>
            </a:r>
            <a:r>
              <a:rPr b="1" lang="it-IT" sz="2333">
                <a:solidFill>
                  <a:srgbClr val="002060"/>
                </a:solidFill>
                <a:latin typeface="Arial"/>
                <a:ea typeface="Arial"/>
                <a:cs typeface="Arial"/>
                <a:sym typeface="Arial"/>
              </a:rPr>
              <a:t>E</a:t>
            </a:r>
            <a:endParaRPr b="1" sz="2333" cap="none">
              <a:solidFill>
                <a:srgbClr val="002060"/>
              </a:solidFill>
              <a:latin typeface="Arial"/>
              <a:ea typeface="Arial"/>
              <a:cs typeface="Arial"/>
              <a:sym typeface="Arial"/>
            </a:endParaRPr>
          </a:p>
          <a:p>
            <a:pPr indent="0" lvl="0" marL="0" rtl="0" algn="l">
              <a:lnSpc>
                <a:spcPct val="85000"/>
              </a:lnSpc>
              <a:spcBef>
                <a:spcPts val="0"/>
              </a:spcBef>
              <a:spcAft>
                <a:spcPts val="0"/>
              </a:spcAft>
              <a:buClr>
                <a:srgbClr val="002060"/>
              </a:buClr>
              <a:buSzPct val="100000"/>
              <a:buFont typeface="Arial"/>
              <a:buNone/>
            </a:pPr>
            <a:r>
              <a:t/>
            </a:r>
            <a:endParaRPr b="1" sz="2333">
              <a:solidFill>
                <a:srgbClr val="002060"/>
              </a:solidFill>
              <a:latin typeface="Arial"/>
              <a:ea typeface="Arial"/>
              <a:cs typeface="Arial"/>
              <a:sym typeface="Arial"/>
            </a:endParaRPr>
          </a:p>
          <a:p>
            <a:pPr indent="0" lvl="0" marL="0" rtl="0" algn="l">
              <a:lnSpc>
                <a:spcPct val="85000"/>
              </a:lnSpc>
              <a:spcBef>
                <a:spcPts val="0"/>
              </a:spcBef>
              <a:spcAft>
                <a:spcPts val="0"/>
              </a:spcAft>
              <a:buClr>
                <a:srgbClr val="002060"/>
              </a:buClr>
              <a:buSzPct val="100000"/>
              <a:buFont typeface="Arial"/>
              <a:buNone/>
            </a:pPr>
            <a:r>
              <a:t/>
            </a:r>
            <a:endParaRPr b="1" sz="2333">
              <a:solidFill>
                <a:srgbClr val="002060"/>
              </a:solidFill>
              <a:latin typeface="Arial"/>
              <a:ea typeface="Arial"/>
              <a:cs typeface="Arial"/>
              <a:sym typeface="Arial"/>
            </a:endParaRPr>
          </a:p>
          <a:p>
            <a:pPr indent="0" lvl="0" marL="0" rtl="0" algn="l">
              <a:lnSpc>
                <a:spcPct val="85000"/>
              </a:lnSpc>
              <a:spcBef>
                <a:spcPts val="0"/>
              </a:spcBef>
              <a:spcAft>
                <a:spcPts val="0"/>
              </a:spcAft>
              <a:buClr>
                <a:srgbClr val="002060"/>
              </a:buClr>
              <a:buSzPct val="100000"/>
              <a:buFont typeface="Arial"/>
              <a:buNone/>
            </a:pPr>
            <a:r>
              <a:t/>
            </a:r>
            <a:endParaRPr b="1" sz="2333">
              <a:solidFill>
                <a:srgbClr val="002060"/>
              </a:solidFill>
              <a:latin typeface="Arial"/>
              <a:ea typeface="Arial"/>
              <a:cs typeface="Arial"/>
              <a:sym typeface="Arial"/>
            </a:endParaRPr>
          </a:p>
        </p:txBody>
      </p:sp>
      <p:sp>
        <p:nvSpPr>
          <p:cNvPr id="370" name="Google Shape;370;p17"/>
          <p:cNvSpPr/>
          <p:nvPr/>
        </p:nvSpPr>
        <p:spPr>
          <a:xfrm>
            <a:off x="0" y="6148873"/>
            <a:ext cx="12192000" cy="709127"/>
          </a:xfrm>
          <a:prstGeom prst="rect">
            <a:avLst/>
          </a:prstGeom>
          <a:solidFill>
            <a:srgbClr val="0F2F80"/>
          </a:solidFill>
          <a:ln cap="flat" cmpd="sng" w="12700">
            <a:solidFill>
              <a:srgbClr val="0F2F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371" name="Google Shape;371;p17"/>
          <p:cNvPicPr preferRelativeResize="0"/>
          <p:nvPr/>
        </p:nvPicPr>
        <p:blipFill rotWithShape="1">
          <a:blip r:embed="rId3">
            <a:alphaModFix/>
          </a:blip>
          <a:srcRect b="0" l="0" r="0" t="0"/>
          <a:stretch/>
        </p:blipFill>
        <p:spPr>
          <a:xfrm>
            <a:off x="11258026" y="6140742"/>
            <a:ext cx="942363" cy="731484"/>
          </a:xfrm>
          <a:prstGeom prst="rect">
            <a:avLst/>
          </a:prstGeom>
          <a:noFill/>
          <a:ln>
            <a:noFill/>
          </a:ln>
        </p:spPr>
      </p:pic>
      <p:sp>
        <p:nvSpPr>
          <p:cNvPr id="372" name="Google Shape;372;p17"/>
          <p:cNvSpPr txBox="1"/>
          <p:nvPr/>
        </p:nvSpPr>
        <p:spPr>
          <a:xfrm>
            <a:off x="5323643" y="561431"/>
            <a:ext cx="7242300" cy="3201600"/>
          </a:xfrm>
          <a:prstGeom prst="rect">
            <a:avLst/>
          </a:prstGeom>
          <a:noFill/>
          <a:ln>
            <a:noFill/>
          </a:ln>
        </p:spPr>
        <p:txBody>
          <a:bodyPr anchorCtr="0" anchor="ctr" bIns="91425" lIns="91425" spcFirstLastPara="1" rIns="91425" wrap="square" tIns="91425">
            <a:spAutoFit/>
          </a:bodyPr>
          <a:lstStyle/>
          <a:p>
            <a:pPr indent="-342900" lvl="0" marL="342900" marR="0" rtl="0" algn="l">
              <a:lnSpc>
                <a:spcPct val="100000"/>
              </a:lnSpc>
              <a:spcBef>
                <a:spcPts val="0"/>
              </a:spcBef>
              <a:spcAft>
                <a:spcPts val="0"/>
              </a:spcAft>
              <a:buClr>
                <a:srgbClr val="000000"/>
              </a:buClr>
              <a:buSzPts val="1400"/>
              <a:buFont typeface="Noto Sans Symbols"/>
              <a:buChar char="▪"/>
            </a:pPr>
            <a:r>
              <a:rPr b="1" i="0" lang="it-IT" sz="1400" u="none" cap="none" strike="noStrike">
                <a:solidFill>
                  <a:schemeClr val="dk1"/>
                </a:solidFill>
                <a:latin typeface="Calibri"/>
                <a:ea typeface="Calibri"/>
                <a:cs typeface="Calibri"/>
                <a:sym typeface="Calibri"/>
              </a:rPr>
              <a:t>Pandas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it-IT" sz="1400" u="none" cap="none" strike="noStrike">
                <a:solidFill>
                  <a:schemeClr val="dk1"/>
                </a:solidFill>
                <a:latin typeface="Calibri"/>
                <a:ea typeface="Calibri"/>
                <a:cs typeface="Calibri"/>
                <a:sym typeface="Calibri"/>
              </a:rPr>
              <a:t>Gestione dei dataset</a:t>
            </a:r>
            <a:endParaRPr b="0" i="0" sz="1400" u="none" cap="none" strike="noStrike">
              <a:solidFill>
                <a:srgbClr val="000000"/>
              </a:solidFill>
              <a:latin typeface="Arial"/>
              <a:ea typeface="Arial"/>
              <a:cs typeface="Arial"/>
              <a:sym typeface="Arial"/>
            </a:endParaRPr>
          </a:p>
          <a:p>
            <a:pPr indent="-196850" lvl="0" marL="285750" marR="0" rtl="0" algn="l">
              <a:lnSpc>
                <a:spcPct val="100000"/>
              </a:lnSpc>
              <a:spcBef>
                <a:spcPts val="0"/>
              </a:spcBef>
              <a:spcAft>
                <a:spcPts val="0"/>
              </a:spcAft>
              <a:buClr>
                <a:srgbClr val="000000"/>
              </a:buClr>
              <a:buSzPts val="1400"/>
              <a:buFont typeface="Noto Sans Symbols"/>
              <a:buNone/>
            </a:pPr>
            <a:r>
              <a:t/>
            </a:r>
            <a:endParaRPr b="0" i="0" sz="1400" u="none" cap="none" strike="noStrike">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400"/>
              <a:buFont typeface="Noto Sans Symbols"/>
              <a:buChar char="▪"/>
            </a:pPr>
            <a:r>
              <a:rPr b="1" i="0" lang="it-IT" sz="1400" u="none" cap="none" strike="noStrike">
                <a:solidFill>
                  <a:schemeClr val="dk1"/>
                </a:solidFill>
                <a:latin typeface="Calibri"/>
                <a:ea typeface="Calibri"/>
                <a:cs typeface="Calibri"/>
                <a:sym typeface="Calibri"/>
              </a:rPr>
              <a:t>Vader</a:t>
            </a:r>
            <a:endParaRPr b="1"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it-IT" sz="1400" u="none" cap="none" strike="noStrike">
                <a:solidFill>
                  <a:schemeClr val="dk1"/>
                </a:solidFill>
                <a:latin typeface="Calibri"/>
                <a:ea typeface="Calibri"/>
                <a:cs typeface="Calibri"/>
                <a:sym typeface="Calibri"/>
              </a:rPr>
              <a:t>Sentiment analysis</a:t>
            </a:r>
            <a:endParaRPr b="0" i="0" sz="1400" u="none" cap="none" strike="noStrike">
              <a:solidFill>
                <a:schemeClr val="dk1"/>
              </a:solidFill>
              <a:latin typeface="Calibri"/>
              <a:ea typeface="Calibri"/>
              <a:cs typeface="Calibri"/>
              <a:sym typeface="Calibri"/>
            </a:endParaRPr>
          </a:p>
          <a:p>
            <a:pPr indent="-196850" lvl="0" marL="285750" marR="0" rtl="0" algn="l">
              <a:lnSpc>
                <a:spcPct val="100000"/>
              </a:lnSpc>
              <a:spcBef>
                <a:spcPts val="0"/>
              </a:spcBef>
              <a:spcAft>
                <a:spcPts val="0"/>
              </a:spcAft>
              <a:buClr>
                <a:srgbClr val="000000"/>
              </a:buClr>
              <a:buSzPts val="1400"/>
              <a:buFont typeface="Noto Sans Symbols"/>
              <a:buNone/>
            </a:pPr>
            <a:r>
              <a:t/>
            </a:r>
            <a:endParaRPr b="0" i="0" sz="14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400"/>
              <a:buFont typeface="Noto Sans Symbols"/>
              <a:buChar char="▪"/>
            </a:pPr>
            <a:r>
              <a:rPr b="1" i="0" lang="it-IT" sz="1400" u="none" cap="none" strike="noStrike">
                <a:solidFill>
                  <a:schemeClr val="dk1"/>
                </a:solidFill>
                <a:latin typeface="Calibri"/>
                <a:ea typeface="Calibri"/>
                <a:cs typeface="Calibri"/>
                <a:sym typeface="Calibri"/>
              </a:rPr>
              <a:t>Numpy e Matplotlib</a:t>
            </a:r>
            <a:endParaRPr b="1"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it-IT" sz="1400" u="none" cap="none" strike="noStrike">
                <a:solidFill>
                  <a:schemeClr val="dk1"/>
                </a:solidFill>
                <a:latin typeface="Calibri"/>
                <a:ea typeface="Calibri"/>
                <a:cs typeface="Calibri"/>
                <a:sym typeface="Calibri"/>
              </a:rPr>
              <a:t>Funzioni Matematiche e Rappresentazione Grafica delle stesse</a:t>
            </a:r>
            <a:endParaRPr b="0" i="0" sz="1400" u="none" cap="none" strike="noStrike">
              <a:solidFill>
                <a:srgbClr val="000000"/>
              </a:solidFill>
              <a:latin typeface="Arial"/>
              <a:ea typeface="Arial"/>
              <a:cs typeface="Arial"/>
              <a:sym typeface="Arial"/>
            </a:endParaRPr>
          </a:p>
          <a:p>
            <a:pPr indent="-196850" lvl="0" marL="285750" marR="0" rtl="0" algn="l">
              <a:lnSpc>
                <a:spcPct val="100000"/>
              </a:lnSpc>
              <a:spcBef>
                <a:spcPts val="0"/>
              </a:spcBef>
              <a:spcAft>
                <a:spcPts val="0"/>
              </a:spcAft>
              <a:buClr>
                <a:srgbClr val="000000"/>
              </a:buClr>
              <a:buSzPts val="1400"/>
              <a:buFont typeface="Noto Sans Symbols"/>
              <a:buNone/>
            </a:pPr>
            <a:r>
              <a:t/>
            </a:r>
            <a:endParaRPr b="0" i="0" sz="1400" u="none" cap="none" strike="noStrike">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400"/>
              <a:buFont typeface="Noto Sans Symbols"/>
              <a:buChar char="▪"/>
            </a:pPr>
            <a:r>
              <a:rPr b="1" i="0" lang="it-IT" sz="1400" u="none" cap="none" strike="noStrike">
                <a:solidFill>
                  <a:schemeClr val="dk1"/>
                </a:solidFill>
                <a:latin typeface="Calibri"/>
                <a:ea typeface="Calibri"/>
                <a:cs typeface="Calibri"/>
                <a:sym typeface="Calibri"/>
              </a:rPr>
              <a:t>TQDM</a:t>
            </a:r>
            <a:r>
              <a:rPr b="0" i="0" lang="it-IT" sz="14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it-IT" sz="1400" u="none" cap="none" strike="noStrike">
                <a:solidFill>
                  <a:schemeClr val="dk1"/>
                </a:solidFill>
                <a:latin typeface="Calibri"/>
                <a:ea typeface="Calibri"/>
                <a:cs typeface="Calibri"/>
                <a:sym typeface="Calibri"/>
              </a:rPr>
              <a:t>Smart progress meter</a:t>
            </a:r>
            <a:endParaRPr b="0" i="0" sz="1400" u="none" cap="none" strike="noStrike">
              <a:solidFill>
                <a:schemeClr val="dk1"/>
              </a:solidFill>
              <a:latin typeface="Calibri"/>
              <a:ea typeface="Calibri"/>
              <a:cs typeface="Calibri"/>
              <a:sym typeface="Calibri"/>
            </a:endParaRPr>
          </a:p>
          <a:p>
            <a:pPr indent="-196850" lvl="0" marL="285750" marR="0" rtl="0" algn="l">
              <a:lnSpc>
                <a:spcPct val="100000"/>
              </a:lnSpc>
              <a:spcBef>
                <a:spcPts val="0"/>
              </a:spcBef>
              <a:spcAft>
                <a:spcPts val="0"/>
              </a:spcAft>
              <a:buClr>
                <a:srgbClr val="000000"/>
              </a:buClr>
              <a:buSzPts val="1400"/>
              <a:buFont typeface="Noto Sans Symbols"/>
              <a:buNone/>
            </a:pPr>
            <a:r>
              <a:t/>
            </a:r>
            <a:endParaRPr b="0" i="0" sz="1400" u="none" cap="none" strike="noStrike">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400"/>
              <a:buFont typeface="Noto Sans Symbols"/>
              <a:buChar char="▪"/>
            </a:pPr>
            <a:r>
              <a:rPr b="1" i="0" lang="it-IT" sz="1400" u="none" cap="none" strike="noStrike">
                <a:solidFill>
                  <a:schemeClr val="dk1"/>
                </a:solidFill>
                <a:latin typeface="Calibri"/>
                <a:ea typeface="Calibri"/>
                <a:cs typeface="Calibri"/>
                <a:sym typeface="Calibri"/>
              </a:rPr>
              <a:t>Datetime</a:t>
            </a:r>
            <a:r>
              <a:rPr b="0" i="0" lang="it-IT" sz="14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it-IT" sz="1400" u="none" cap="none" strike="noStrike">
                <a:solidFill>
                  <a:schemeClr val="dk1"/>
                </a:solidFill>
                <a:latin typeface="Calibri"/>
                <a:ea typeface="Calibri"/>
                <a:cs typeface="Calibri"/>
                <a:sym typeface="Calibri"/>
              </a:rPr>
              <a:t>Manipolazione Date e Tempo</a:t>
            </a:r>
            <a:endParaRPr b="0" i="0" sz="1400" u="none" cap="none" strike="noStrike">
              <a:solidFill>
                <a:schemeClr val="dk1"/>
              </a:solidFill>
              <a:latin typeface="Calibri"/>
              <a:ea typeface="Calibri"/>
              <a:cs typeface="Calibri"/>
              <a:sym typeface="Calibri"/>
            </a:endParaRPr>
          </a:p>
        </p:txBody>
      </p:sp>
      <p:sp>
        <p:nvSpPr>
          <p:cNvPr id="373" name="Google Shape;373;p17"/>
          <p:cNvSpPr txBox="1"/>
          <p:nvPr/>
        </p:nvSpPr>
        <p:spPr>
          <a:xfrm>
            <a:off x="3929847" y="2599946"/>
            <a:ext cx="156247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it-IT" sz="1400" u="none" cap="none" strike="noStrike">
                <a:solidFill>
                  <a:schemeClr val="dk1"/>
                </a:solidFill>
                <a:latin typeface="Calibri"/>
                <a:ea typeface="Calibri"/>
                <a:cs typeface="Calibri"/>
                <a:sym typeface="Calibri"/>
              </a:rPr>
              <a:t>Librerie </a:t>
            </a:r>
            <a:r>
              <a:rPr b="1" i="0" lang="it-IT" sz="1400" u="none" cap="none" strike="noStrike">
                <a:solidFill>
                  <a:schemeClr val="dk1"/>
                </a:solidFill>
                <a:latin typeface="Calibri"/>
                <a:ea typeface="Calibri"/>
                <a:cs typeface="Calibri"/>
                <a:sym typeface="Calibri"/>
              </a:rPr>
              <a:t>Python</a:t>
            </a:r>
            <a:endParaRPr b="1" i="0" sz="1400" u="none" cap="none" strike="noStrike">
              <a:solidFill>
                <a:schemeClr val="dk1"/>
              </a:solidFill>
              <a:latin typeface="Calibri"/>
              <a:ea typeface="Calibri"/>
              <a:cs typeface="Calibri"/>
              <a:sym typeface="Calibri"/>
            </a:endParaRPr>
          </a:p>
        </p:txBody>
      </p:sp>
      <p:graphicFrame>
        <p:nvGraphicFramePr>
          <p:cNvPr id="374" name="Google Shape;374;p17"/>
          <p:cNvGraphicFramePr/>
          <p:nvPr/>
        </p:nvGraphicFramePr>
        <p:xfrm>
          <a:off x="1062360" y="4064997"/>
          <a:ext cx="3000000" cy="3000000"/>
        </p:xfrm>
        <a:graphic>
          <a:graphicData uri="http://schemas.openxmlformats.org/drawingml/2006/table">
            <a:tbl>
              <a:tblPr bandRow="1" firstRow="1">
                <a:noFill/>
                <a:tableStyleId>{254C137B-F0B8-4950-83C6-D2859CBD2A46}</a:tableStyleId>
              </a:tblPr>
              <a:tblGrid>
                <a:gridCol w="1374475"/>
                <a:gridCol w="8692800"/>
              </a:tblGrid>
              <a:tr h="845400">
                <a:tc>
                  <a:txBody>
                    <a:bodyPr/>
                    <a:lstStyle/>
                    <a:p>
                      <a:pPr indent="0" lvl="0" marL="0" marR="0" rtl="0" algn="ctr">
                        <a:lnSpc>
                          <a:spcPct val="100000"/>
                        </a:lnSpc>
                        <a:spcBef>
                          <a:spcPts val="0"/>
                        </a:spcBef>
                        <a:spcAft>
                          <a:spcPts val="0"/>
                        </a:spcAft>
                        <a:buClr>
                          <a:srgbClr val="000000"/>
                        </a:buClr>
                        <a:buSzPts val="1400"/>
                        <a:buFont typeface="Arial"/>
                        <a:buNone/>
                      </a:pPr>
                      <a:r>
                        <a:rPr b="1" i="0" lang="it-IT" sz="1400" u="none" cap="none" strike="noStrike">
                          <a:solidFill>
                            <a:schemeClr val="lt1"/>
                          </a:solidFill>
                          <a:latin typeface="Calibri"/>
                          <a:ea typeface="Calibri"/>
                          <a:cs typeface="Calibri"/>
                          <a:sym typeface="Calibri"/>
                        </a:rPr>
                        <a:t>Analisi correlazione tra la Cryptovaluta Bitcoin e Twitter</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F2F80"/>
                    </a:solidFill>
                  </a:tcPr>
                </a:tc>
                <a:tc>
                  <a:txBody>
                    <a:bodyPr/>
                    <a:lstStyle/>
                    <a:p>
                      <a:pPr indent="-285750" lvl="0" marL="285750" marR="0" rtl="0" algn="l">
                        <a:lnSpc>
                          <a:spcPct val="100000"/>
                        </a:lnSpc>
                        <a:spcBef>
                          <a:spcPts val="0"/>
                        </a:spcBef>
                        <a:spcAft>
                          <a:spcPts val="0"/>
                        </a:spcAft>
                        <a:buClr>
                          <a:srgbClr val="000000"/>
                        </a:buClr>
                        <a:buSzPts val="1400"/>
                        <a:buFont typeface="Noto Sans Symbols"/>
                        <a:buChar char="▪"/>
                      </a:pPr>
                      <a:r>
                        <a:rPr b="1" i="0" lang="it-IT" sz="1400" u="none" cap="none" strike="noStrike">
                          <a:solidFill>
                            <a:schemeClr val="dk1"/>
                          </a:solidFill>
                          <a:latin typeface="Calibri"/>
                          <a:ea typeface="Calibri"/>
                          <a:cs typeface="Calibri"/>
                          <a:sym typeface="Calibri"/>
                        </a:rPr>
                        <a:t>Dati Raccolti</a:t>
                      </a:r>
                      <a:r>
                        <a:rPr b="0" i="0" lang="it-IT" sz="1400" u="none" cap="none" strike="noStrike">
                          <a:solidFill>
                            <a:schemeClr val="dk1"/>
                          </a:solidFill>
                          <a:latin typeface="Calibri"/>
                          <a:ea typeface="Calibri"/>
                          <a:cs typeface="Calibri"/>
                          <a:sym typeface="Calibri"/>
                        </a:rPr>
                        <a:t>: Crypto ; Tweets</a:t>
                      </a:r>
                      <a:endParaRPr sz="1400" u="none" cap="none" strike="noStrike"/>
                    </a:p>
                    <a:p>
                      <a:pPr indent="-196850" lvl="0" marL="285750" marR="0" rtl="0" algn="l">
                        <a:lnSpc>
                          <a:spcPct val="100000"/>
                        </a:lnSpc>
                        <a:spcBef>
                          <a:spcPts val="0"/>
                        </a:spcBef>
                        <a:spcAft>
                          <a:spcPts val="0"/>
                        </a:spcAft>
                        <a:buClr>
                          <a:srgbClr val="000000"/>
                        </a:buClr>
                        <a:buSzPts val="1400"/>
                        <a:buFont typeface="Noto Sans Symbols"/>
                        <a:buNone/>
                      </a:pPr>
                      <a:r>
                        <a:t/>
                      </a:r>
                      <a:endParaRPr b="0" i="0" sz="14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400"/>
                        <a:buFont typeface="Noto Sans Symbols"/>
                        <a:buChar char="▪"/>
                      </a:pPr>
                      <a:r>
                        <a:rPr b="0" i="0" lang="it-IT" sz="1400" u="none" cap="none" strike="noStrike">
                          <a:solidFill>
                            <a:schemeClr val="dk1"/>
                          </a:solidFill>
                          <a:latin typeface="Calibri"/>
                          <a:ea typeface="Calibri"/>
                          <a:cs typeface="Calibri"/>
                          <a:sym typeface="Calibri"/>
                        </a:rPr>
                        <a:t>Esiste una </a:t>
                      </a:r>
                      <a:r>
                        <a:rPr b="1" i="0" lang="it-IT" sz="1400" u="none" cap="none" strike="noStrike">
                          <a:solidFill>
                            <a:schemeClr val="dk1"/>
                          </a:solidFill>
                          <a:latin typeface="Calibri"/>
                          <a:ea typeface="Calibri"/>
                          <a:cs typeface="Calibri"/>
                          <a:sym typeface="Calibri"/>
                        </a:rPr>
                        <a:t>correlazione</a:t>
                      </a:r>
                      <a:r>
                        <a:rPr b="0" i="0" lang="it-IT" sz="1400" u="none" cap="none" strike="noStrike">
                          <a:solidFill>
                            <a:schemeClr val="dk1"/>
                          </a:solidFill>
                          <a:latin typeface="Calibri"/>
                          <a:ea typeface="Calibri"/>
                          <a:cs typeface="Calibri"/>
                          <a:sym typeface="Calibri"/>
                        </a:rPr>
                        <a:t> che lega le </a:t>
                      </a:r>
                      <a:r>
                        <a:rPr b="0" lang="it-IT" sz="1400" u="none" cap="none" strike="noStrike">
                          <a:solidFill>
                            <a:schemeClr val="dk1"/>
                          </a:solidFill>
                          <a:latin typeface="Calibri"/>
                          <a:ea typeface="Calibri"/>
                          <a:cs typeface="Calibri"/>
                          <a:sym typeface="Calibri"/>
                        </a:rPr>
                        <a:t>criptovalute</a:t>
                      </a:r>
                      <a:r>
                        <a:rPr b="0" i="0" lang="it-IT" sz="1400" u="none" cap="none" strike="noStrike">
                          <a:solidFill>
                            <a:schemeClr val="dk1"/>
                          </a:solidFill>
                          <a:latin typeface="Calibri"/>
                          <a:ea typeface="Calibri"/>
                          <a:cs typeface="Calibri"/>
                          <a:sym typeface="Calibri"/>
                        </a:rPr>
                        <a:t> ai tweet?</a:t>
                      </a:r>
                      <a:endParaRPr sz="1400" u="none" cap="none" strike="noStrike"/>
                    </a:p>
                    <a:p>
                      <a:pPr indent="-196850" lvl="0" marL="285750" marR="0" rtl="0" algn="l">
                        <a:lnSpc>
                          <a:spcPct val="100000"/>
                        </a:lnSpc>
                        <a:spcBef>
                          <a:spcPts val="0"/>
                        </a:spcBef>
                        <a:spcAft>
                          <a:spcPts val="0"/>
                        </a:spcAft>
                        <a:buClr>
                          <a:srgbClr val="000000"/>
                        </a:buClr>
                        <a:buSzPts val="1400"/>
                        <a:buFont typeface="Noto Sans Symbols"/>
                        <a:buNone/>
                      </a:pPr>
                      <a:r>
                        <a:t/>
                      </a:r>
                      <a:endParaRPr b="0" i="0" sz="14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400"/>
                        <a:buFont typeface="Noto Sans Symbols"/>
                        <a:buChar char="▪"/>
                      </a:pPr>
                      <a:r>
                        <a:rPr b="1" i="0" lang="it-IT" sz="1400" u="none" cap="none" strike="noStrike">
                          <a:solidFill>
                            <a:schemeClr val="dk1"/>
                          </a:solidFill>
                          <a:latin typeface="Calibri"/>
                          <a:ea typeface="Calibri"/>
                          <a:cs typeface="Calibri"/>
                          <a:sym typeface="Calibri"/>
                        </a:rPr>
                        <a:t>Osservazione</a:t>
                      </a:r>
                      <a:r>
                        <a:rPr b="0" i="0" lang="it-IT" sz="1400" u="none" cap="none" strike="noStrike">
                          <a:solidFill>
                            <a:schemeClr val="dk1"/>
                          </a:solidFill>
                          <a:latin typeface="Calibri"/>
                          <a:ea typeface="Calibri"/>
                          <a:cs typeface="Calibri"/>
                          <a:sym typeface="Calibri"/>
                        </a:rPr>
                        <a:t> del "valore" (Positivo o Negativo) dei tweet aggregati, verificare un'influenza sull'incremento o sull'abbassamento del valore delle crypto.</a:t>
                      </a:r>
                      <a:endParaRPr sz="1400" u="none" cap="none" strike="noStrike"/>
                    </a:p>
                    <a:p>
                      <a:pPr indent="-196850" lvl="0" marL="285750" marR="0" rtl="0" algn="l">
                        <a:lnSpc>
                          <a:spcPct val="100000"/>
                        </a:lnSpc>
                        <a:spcBef>
                          <a:spcPts val="0"/>
                        </a:spcBef>
                        <a:spcAft>
                          <a:spcPts val="0"/>
                        </a:spcAft>
                        <a:buClr>
                          <a:srgbClr val="000000"/>
                        </a:buClr>
                        <a:buSzPts val="1400"/>
                        <a:buFont typeface="Noto Sans Symbols"/>
                        <a:buNone/>
                      </a:pPr>
                      <a:r>
                        <a:t/>
                      </a:r>
                      <a:endParaRPr b="0" i="0" sz="14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400"/>
                        <a:buFont typeface="Noto Sans Symbols"/>
                        <a:buChar char="▪"/>
                      </a:pPr>
                      <a:r>
                        <a:rPr b="0" i="0" lang="it-IT" sz="1400" u="none" cap="none" strike="noStrike">
                          <a:solidFill>
                            <a:schemeClr val="dk1"/>
                          </a:solidFill>
                          <a:latin typeface="Calibri"/>
                          <a:ea typeface="Calibri"/>
                          <a:cs typeface="Calibri"/>
                          <a:sym typeface="Calibri"/>
                        </a:rPr>
                        <a:t>Normalizzazione del dato e applicazione dei principali modelli statistici</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pic>
        <p:nvPicPr>
          <p:cNvPr descr="Icon&#10;&#10;Description automatically generated" id="375" name="Google Shape;375;p17"/>
          <p:cNvPicPr preferRelativeResize="0"/>
          <p:nvPr/>
        </p:nvPicPr>
        <p:blipFill rotWithShape="1">
          <a:blip r:embed="rId4">
            <a:alphaModFix/>
          </a:blip>
          <a:srcRect b="0" l="0" r="0" t="0"/>
          <a:stretch/>
        </p:blipFill>
        <p:spPr>
          <a:xfrm>
            <a:off x="3991993" y="1387322"/>
            <a:ext cx="1166606" cy="1140540"/>
          </a:xfrm>
          <a:prstGeom prst="rect">
            <a:avLst/>
          </a:prstGeom>
          <a:noFill/>
          <a:ln>
            <a:noFill/>
          </a:ln>
        </p:spPr>
      </p:pic>
      <p:sp>
        <p:nvSpPr>
          <p:cNvPr id="376" name="Google Shape;376;p17"/>
          <p:cNvSpPr txBox="1"/>
          <p:nvPr>
            <p:ph idx="11" type="ftr"/>
          </p:nvPr>
        </p:nvSpPr>
        <p:spPr>
          <a:xfrm>
            <a:off x="979517" y="6310312"/>
            <a:ext cx="41148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it-IT">
                <a:latin typeface="Calibri"/>
                <a:ea typeface="Calibri"/>
                <a:cs typeface="Calibri"/>
                <a:sym typeface="Calibri"/>
              </a:rPr>
              <a:t>CRIPTOVALUTE - </a:t>
            </a:r>
            <a:r>
              <a:rPr lang="it-IT">
                <a:latin typeface="Calibri"/>
                <a:ea typeface="Calibri"/>
                <a:cs typeface="Calibri"/>
                <a:sym typeface="Calibri"/>
              </a:rPr>
              <a:t>Up and Down with fewer than </a:t>
            </a:r>
            <a:r>
              <a:rPr b="1" lang="it-IT">
                <a:latin typeface="Calibri"/>
                <a:ea typeface="Calibri"/>
                <a:cs typeface="Calibri"/>
                <a:sym typeface="Calibri"/>
              </a:rPr>
              <a:t>280</a:t>
            </a:r>
            <a:r>
              <a:rPr lang="it-IT">
                <a:latin typeface="Calibri"/>
                <a:ea typeface="Calibri"/>
                <a:cs typeface="Calibri"/>
                <a:sym typeface="Calibri"/>
              </a:rPr>
              <a:t> characters</a:t>
            </a:r>
            <a:endParaRPr sz="1000"/>
          </a:p>
        </p:txBody>
      </p:sp>
      <p:sp>
        <p:nvSpPr>
          <p:cNvPr id="377" name="Google Shape;377;p17"/>
          <p:cNvSpPr txBox="1"/>
          <p:nvPr>
            <p:ph idx="12" type="sldNum"/>
          </p:nvPr>
        </p:nvSpPr>
        <p:spPr>
          <a:xfrm>
            <a:off x="364375" y="6310312"/>
            <a:ext cx="473825"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lang="it-IT"/>
              <a:t>‹#›</a:t>
            </a:fld>
            <a:r>
              <a:rPr lang="it-IT"/>
              <a:t>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18"/>
          <p:cNvSpPr txBox="1"/>
          <p:nvPr>
            <p:ph type="title"/>
          </p:nvPr>
        </p:nvSpPr>
        <p:spPr>
          <a:xfrm>
            <a:off x="74802" y="79900"/>
            <a:ext cx="12005344" cy="591219"/>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rgbClr val="002060"/>
              </a:buClr>
              <a:buSzPts val="2333"/>
              <a:buFont typeface="Arial"/>
              <a:buNone/>
            </a:pPr>
            <a:r>
              <a:rPr b="1" lang="it-IT" sz="2333" cap="none">
                <a:solidFill>
                  <a:srgbClr val="002060"/>
                </a:solidFill>
                <a:latin typeface="Arial"/>
                <a:ea typeface="Arial"/>
                <a:cs typeface="Arial"/>
                <a:sym typeface="Arial"/>
              </a:rPr>
              <a:t>DATA STORAGE</a:t>
            </a:r>
            <a:endParaRPr/>
          </a:p>
        </p:txBody>
      </p:sp>
      <p:sp>
        <p:nvSpPr>
          <p:cNvPr id="383" name="Google Shape;383;p18"/>
          <p:cNvSpPr/>
          <p:nvPr/>
        </p:nvSpPr>
        <p:spPr>
          <a:xfrm>
            <a:off x="0" y="6148873"/>
            <a:ext cx="12192000" cy="709127"/>
          </a:xfrm>
          <a:prstGeom prst="rect">
            <a:avLst/>
          </a:prstGeom>
          <a:solidFill>
            <a:srgbClr val="0F2F80"/>
          </a:solidFill>
          <a:ln cap="flat" cmpd="sng" w="12700">
            <a:solidFill>
              <a:srgbClr val="0F2F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384" name="Google Shape;384;p18"/>
          <p:cNvPicPr preferRelativeResize="0"/>
          <p:nvPr/>
        </p:nvPicPr>
        <p:blipFill rotWithShape="1">
          <a:blip r:embed="rId3">
            <a:alphaModFix/>
          </a:blip>
          <a:srcRect b="0" l="0" r="0" t="0"/>
          <a:stretch/>
        </p:blipFill>
        <p:spPr>
          <a:xfrm>
            <a:off x="11258026" y="6140742"/>
            <a:ext cx="942363" cy="731484"/>
          </a:xfrm>
          <a:prstGeom prst="rect">
            <a:avLst/>
          </a:prstGeom>
          <a:noFill/>
          <a:ln>
            <a:noFill/>
          </a:ln>
        </p:spPr>
      </p:pic>
      <p:sp>
        <p:nvSpPr>
          <p:cNvPr id="385" name="Google Shape;385;p18"/>
          <p:cNvSpPr txBox="1"/>
          <p:nvPr/>
        </p:nvSpPr>
        <p:spPr>
          <a:xfrm>
            <a:off x="1014750" y="1855125"/>
            <a:ext cx="10135800" cy="3540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it-IT" sz="1400" u="none" cap="none" strike="noStrike">
                <a:solidFill>
                  <a:srgbClr val="000000"/>
                </a:solidFill>
                <a:latin typeface="Arial"/>
                <a:ea typeface="Arial"/>
                <a:cs typeface="Arial"/>
                <a:sym typeface="Arial"/>
              </a:rPr>
              <a:t>Abbiamo deciso di utilizzare il sistema di repository di Google per facilitare l’utilizzo di Colab, per le analisi in Python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it-IT" sz="1400" u="none" cap="none" strike="noStrike">
                <a:solidFill>
                  <a:srgbClr val="000000"/>
                </a:solidFill>
                <a:latin typeface="Arial"/>
                <a:ea typeface="Arial"/>
                <a:cs typeface="Arial"/>
                <a:sym typeface="Arial"/>
              </a:rPr>
              <a:t>Abbiamo, però, deciso di creare una base dati più strutturati utilizzando Sql Server Management Studio per inserire i dati della criptovalute e lo storico, così per poter creare delle query di esplorazione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86" name="Google Shape;386;p18"/>
          <p:cNvPicPr preferRelativeResize="0"/>
          <p:nvPr/>
        </p:nvPicPr>
        <p:blipFill rotWithShape="1">
          <a:blip r:embed="rId4">
            <a:alphaModFix/>
          </a:blip>
          <a:srcRect b="0" l="0" r="0" t="0"/>
          <a:stretch/>
        </p:blipFill>
        <p:spPr>
          <a:xfrm>
            <a:off x="3854457" y="2362026"/>
            <a:ext cx="605791" cy="591219"/>
          </a:xfrm>
          <a:prstGeom prst="rect">
            <a:avLst/>
          </a:prstGeom>
          <a:noFill/>
          <a:ln>
            <a:noFill/>
          </a:ln>
        </p:spPr>
      </p:pic>
      <p:pic>
        <p:nvPicPr>
          <p:cNvPr id="387" name="Google Shape;387;p18"/>
          <p:cNvPicPr preferRelativeResize="0"/>
          <p:nvPr/>
        </p:nvPicPr>
        <p:blipFill rotWithShape="1">
          <a:blip r:embed="rId5">
            <a:alphaModFix/>
          </a:blip>
          <a:srcRect b="0" l="0" r="0" t="0"/>
          <a:stretch/>
        </p:blipFill>
        <p:spPr>
          <a:xfrm>
            <a:off x="5222014" y="2291900"/>
            <a:ext cx="876835" cy="731475"/>
          </a:xfrm>
          <a:prstGeom prst="rect">
            <a:avLst/>
          </a:prstGeom>
          <a:noFill/>
          <a:ln>
            <a:noFill/>
          </a:ln>
        </p:spPr>
      </p:pic>
      <p:sp>
        <p:nvSpPr>
          <p:cNvPr id="388" name="Google Shape;388;p18"/>
          <p:cNvSpPr/>
          <p:nvPr/>
        </p:nvSpPr>
        <p:spPr>
          <a:xfrm>
            <a:off x="4654225" y="2540925"/>
            <a:ext cx="493500" cy="246600"/>
          </a:xfrm>
          <a:prstGeom prst="rightArrow">
            <a:avLst>
              <a:gd fmla="val 50000" name="adj1"/>
              <a:gd fmla="val 50000" name="adj2"/>
            </a:avLst>
          </a:prstGeom>
          <a:solidFill>
            <a:srgbClr val="0F2F80"/>
          </a:solidFill>
          <a:ln cap="flat" cmpd="sng" w="9525">
            <a:solidFill>
              <a:srgbClr val="00206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18"/>
          <p:cNvSpPr/>
          <p:nvPr/>
        </p:nvSpPr>
        <p:spPr>
          <a:xfrm>
            <a:off x="6173150" y="2540925"/>
            <a:ext cx="493500" cy="246600"/>
          </a:xfrm>
          <a:prstGeom prst="rightArrow">
            <a:avLst>
              <a:gd fmla="val 50000" name="adj1"/>
              <a:gd fmla="val 50000" name="adj2"/>
            </a:avLst>
          </a:prstGeom>
          <a:solidFill>
            <a:srgbClr val="0F2F80"/>
          </a:solidFill>
          <a:ln cap="flat" cmpd="sng" w="9525">
            <a:solidFill>
              <a:srgbClr val="00206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90" name="Google Shape;390;p18"/>
          <p:cNvPicPr preferRelativeResize="0"/>
          <p:nvPr/>
        </p:nvPicPr>
        <p:blipFill rotWithShape="1">
          <a:blip r:embed="rId6">
            <a:alphaModFix/>
          </a:blip>
          <a:srcRect b="0" l="0" r="0" t="0"/>
          <a:stretch/>
        </p:blipFill>
        <p:spPr>
          <a:xfrm>
            <a:off x="6740950" y="2296399"/>
            <a:ext cx="942375" cy="722476"/>
          </a:xfrm>
          <a:prstGeom prst="rect">
            <a:avLst/>
          </a:prstGeom>
          <a:noFill/>
          <a:ln>
            <a:noFill/>
          </a:ln>
        </p:spPr>
      </p:pic>
      <p:pic>
        <p:nvPicPr>
          <p:cNvPr id="391" name="Google Shape;391;p18"/>
          <p:cNvPicPr preferRelativeResize="0"/>
          <p:nvPr/>
        </p:nvPicPr>
        <p:blipFill rotWithShape="1">
          <a:blip r:embed="rId7">
            <a:alphaModFix/>
          </a:blip>
          <a:srcRect b="0" l="0" r="0" t="0"/>
          <a:stretch/>
        </p:blipFill>
        <p:spPr>
          <a:xfrm>
            <a:off x="5831625" y="4119675"/>
            <a:ext cx="844200" cy="844200"/>
          </a:xfrm>
          <a:prstGeom prst="rect">
            <a:avLst/>
          </a:prstGeom>
          <a:noFill/>
          <a:ln>
            <a:noFill/>
          </a:ln>
        </p:spPr>
      </p:pic>
      <p:pic>
        <p:nvPicPr>
          <p:cNvPr id="392" name="Google Shape;392;p18"/>
          <p:cNvPicPr preferRelativeResize="0"/>
          <p:nvPr/>
        </p:nvPicPr>
        <p:blipFill rotWithShape="1">
          <a:blip r:embed="rId4">
            <a:alphaModFix/>
          </a:blip>
          <a:srcRect b="0" l="0" r="0" t="0"/>
          <a:stretch/>
        </p:blipFill>
        <p:spPr>
          <a:xfrm>
            <a:off x="4464057" y="4190826"/>
            <a:ext cx="605791" cy="591219"/>
          </a:xfrm>
          <a:prstGeom prst="rect">
            <a:avLst/>
          </a:prstGeom>
          <a:noFill/>
          <a:ln>
            <a:noFill/>
          </a:ln>
        </p:spPr>
      </p:pic>
      <p:sp>
        <p:nvSpPr>
          <p:cNvPr id="393" name="Google Shape;393;p18"/>
          <p:cNvSpPr/>
          <p:nvPr/>
        </p:nvSpPr>
        <p:spPr>
          <a:xfrm>
            <a:off x="5263825" y="4369725"/>
            <a:ext cx="493500" cy="246600"/>
          </a:xfrm>
          <a:prstGeom prst="rightArrow">
            <a:avLst>
              <a:gd fmla="val 50000" name="adj1"/>
              <a:gd fmla="val 50000" name="adj2"/>
            </a:avLst>
          </a:prstGeom>
          <a:solidFill>
            <a:srgbClr val="0F2F80"/>
          </a:solidFill>
          <a:ln cap="flat" cmpd="sng" w="9525">
            <a:solidFill>
              <a:srgbClr val="00206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18"/>
          <p:cNvSpPr txBox="1"/>
          <p:nvPr>
            <p:ph idx="11" type="ftr"/>
          </p:nvPr>
        </p:nvSpPr>
        <p:spPr>
          <a:xfrm>
            <a:off x="979517" y="6310312"/>
            <a:ext cx="41148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it-IT">
                <a:latin typeface="Calibri"/>
                <a:ea typeface="Calibri"/>
                <a:cs typeface="Calibri"/>
                <a:sym typeface="Calibri"/>
              </a:rPr>
              <a:t>CRIPTOVALUTE - </a:t>
            </a:r>
            <a:r>
              <a:rPr lang="it-IT">
                <a:latin typeface="Calibri"/>
                <a:ea typeface="Calibri"/>
                <a:cs typeface="Calibri"/>
                <a:sym typeface="Calibri"/>
              </a:rPr>
              <a:t>Up and Down with fewer than </a:t>
            </a:r>
            <a:r>
              <a:rPr b="1" lang="it-IT">
                <a:latin typeface="Calibri"/>
                <a:ea typeface="Calibri"/>
                <a:cs typeface="Calibri"/>
                <a:sym typeface="Calibri"/>
              </a:rPr>
              <a:t>280</a:t>
            </a:r>
            <a:r>
              <a:rPr lang="it-IT">
                <a:latin typeface="Calibri"/>
                <a:ea typeface="Calibri"/>
                <a:cs typeface="Calibri"/>
                <a:sym typeface="Calibri"/>
              </a:rPr>
              <a:t> characters</a:t>
            </a:r>
            <a:endParaRPr sz="1000"/>
          </a:p>
        </p:txBody>
      </p:sp>
      <p:sp>
        <p:nvSpPr>
          <p:cNvPr id="395" name="Google Shape;395;p18"/>
          <p:cNvSpPr txBox="1"/>
          <p:nvPr>
            <p:ph idx="12" type="sldNum"/>
          </p:nvPr>
        </p:nvSpPr>
        <p:spPr>
          <a:xfrm>
            <a:off x="364375" y="6310312"/>
            <a:ext cx="473825"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lang="it-IT"/>
              <a:t>‹#›</a:t>
            </a:fld>
            <a:r>
              <a:rPr lang="it-IT"/>
              <a:t>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19"/>
          <p:cNvSpPr txBox="1"/>
          <p:nvPr>
            <p:ph type="title"/>
          </p:nvPr>
        </p:nvSpPr>
        <p:spPr>
          <a:xfrm>
            <a:off x="74802" y="79900"/>
            <a:ext cx="12005344" cy="591219"/>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rgbClr val="002060"/>
              </a:buClr>
              <a:buSzPts val="2333"/>
              <a:buFont typeface="Arial"/>
              <a:buNone/>
            </a:pPr>
            <a:r>
              <a:rPr b="1" lang="it-IT" sz="2333" cap="none">
                <a:solidFill>
                  <a:srgbClr val="002060"/>
                </a:solidFill>
                <a:latin typeface="Arial"/>
                <a:ea typeface="Arial"/>
                <a:cs typeface="Arial"/>
                <a:sym typeface="Arial"/>
              </a:rPr>
              <a:t>DATA VISUALIZATION</a:t>
            </a:r>
            <a:endParaRPr b="1" sz="2333" cap="none">
              <a:solidFill>
                <a:srgbClr val="002060"/>
              </a:solidFill>
              <a:latin typeface="Arial"/>
              <a:ea typeface="Arial"/>
              <a:cs typeface="Arial"/>
              <a:sym typeface="Arial"/>
            </a:endParaRPr>
          </a:p>
        </p:txBody>
      </p:sp>
      <p:sp>
        <p:nvSpPr>
          <p:cNvPr id="401" name="Google Shape;401;p19"/>
          <p:cNvSpPr/>
          <p:nvPr/>
        </p:nvSpPr>
        <p:spPr>
          <a:xfrm>
            <a:off x="0" y="6148873"/>
            <a:ext cx="12192000" cy="709127"/>
          </a:xfrm>
          <a:prstGeom prst="rect">
            <a:avLst/>
          </a:prstGeom>
          <a:solidFill>
            <a:srgbClr val="0F2F80"/>
          </a:solidFill>
          <a:ln cap="flat" cmpd="sng" w="12700">
            <a:solidFill>
              <a:srgbClr val="0F2F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402" name="Google Shape;402;p19"/>
          <p:cNvPicPr preferRelativeResize="0"/>
          <p:nvPr/>
        </p:nvPicPr>
        <p:blipFill rotWithShape="1">
          <a:blip r:embed="rId3">
            <a:alphaModFix/>
          </a:blip>
          <a:srcRect b="0" l="0" r="0" t="0"/>
          <a:stretch/>
        </p:blipFill>
        <p:spPr>
          <a:xfrm>
            <a:off x="11258026" y="6140742"/>
            <a:ext cx="942363" cy="731484"/>
          </a:xfrm>
          <a:prstGeom prst="rect">
            <a:avLst/>
          </a:prstGeom>
          <a:noFill/>
          <a:ln>
            <a:noFill/>
          </a:ln>
        </p:spPr>
      </p:pic>
      <p:sp>
        <p:nvSpPr>
          <p:cNvPr id="403" name="Google Shape;403;p19"/>
          <p:cNvSpPr txBox="1"/>
          <p:nvPr/>
        </p:nvSpPr>
        <p:spPr>
          <a:xfrm>
            <a:off x="746649" y="2922548"/>
            <a:ext cx="10511377" cy="2985402"/>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it-IT" sz="1400" u="none" cap="none" strike="noStrike">
                <a:solidFill>
                  <a:srgbClr val="000000"/>
                </a:solidFill>
                <a:latin typeface="Calibri"/>
                <a:ea typeface="Calibri"/>
                <a:cs typeface="Calibri"/>
                <a:sym typeface="Calibri"/>
              </a:rPr>
              <a:t>Abbiamo caricato i dati in formato Excel su Qlik Sense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it-IT" sz="1400" u="none" cap="none" strike="noStrike">
                <a:solidFill>
                  <a:schemeClr val="dk1"/>
                </a:solidFill>
                <a:latin typeface="Calibri"/>
                <a:ea typeface="Calibri"/>
                <a:cs typeface="Calibri"/>
                <a:sym typeface="Calibri"/>
              </a:rPr>
              <a:t>Riportiamo di seguito alcuni screen di un caso in cui l’andamento del valore dei Bitcoin e quello del sentiment dei tweet, è simile.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1" lang="it-IT" sz="1400" u="none" cap="none" strike="noStrike">
                <a:solidFill>
                  <a:srgbClr val="000000"/>
                </a:solidFill>
                <a:latin typeface="Calibri"/>
                <a:ea typeface="Calibri"/>
                <a:cs typeface="Calibri"/>
                <a:sym typeface="Calibri"/>
              </a:rPr>
              <a:t>Come emerso però dal calcolo della correlazione, visto in precedenza, non sempre l’andamento dei due fenomeni è simile e influenzabile l’uno con l’altro.</a:t>
            </a:r>
            <a:endParaRPr b="0" i="1"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graphicFrame>
        <p:nvGraphicFramePr>
          <p:cNvPr id="404" name="Google Shape;404;p19"/>
          <p:cNvGraphicFramePr/>
          <p:nvPr/>
        </p:nvGraphicFramePr>
        <p:xfrm>
          <a:off x="746649" y="1284512"/>
          <a:ext cx="3000000" cy="3000000"/>
        </p:xfrm>
        <a:graphic>
          <a:graphicData uri="http://schemas.openxmlformats.org/drawingml/2006/table">
            <a:tbl>
              <a:tblPr bandRow="1" firstRow="1">
                <a:noFill/>
                <a:tableStyleId>{254C137B-F0B8-4950-83C6-D2859CBD2A46}</a:tableStyleId>
              </a:tblPr>
              <a:tblGrid>
                <a:gridCol w="2139425"/>
                <a:gridCol w="8371950"/>
              </a:tblGrid>
              <a:tr h="591225">
                <a:tc>
                  <a:txBody>
                    <a:bodyPr/>
                    <a:lstStyle/>
                    <a:p>
                      <a:pPr indent="0" lvl="0" marL="0" marR="0" rtl="0" algn="ctr">
                        <a:lnSpc>
                          <a:spcPct val="100000"/>
                        </a:lnSpc>
                        <a:spcBef>
                          <a:spcPts val="0"/>
                        </a:spcBef>
                        <a:spcAft>
                          <a:spcPts val="0"/>
                        </a:spcAft>
                        <a:buClr>
                          <a:srgbClr val="000000"/>
                        </a:buClr>
                        <a:buSzPts val="1400"/>
                        <a:buFont typeface="Arial"/>
                        <a:buNone/>
                      </a:pPr>
                      <a:r>
                        <a:rPr lang="it-IT" sz="1400" u="none" cap="none" strike="noStrike">
                          <a:solidFill>
                            <a:schemeClr val="lt1"/>
                          </a:solidFill>
                          <a:latin typeface="Calibri"/>
                          <a:ea typeface="Calibri"/>
                          <a:cs typeface="Calibri"/>
                          <a:sym typeface="Calibri"/>
                        </a:rPr>
                        <a:t>Obiettivo</a:t>
                      </a:r>
                      <a:endParaRPr sz="1400"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F2F80"/>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b="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lang="it-IT" sz="1400" u="none" cap="none" strike="noStrike">
                          <a:solidFill>
                            <a:schemeClr val="dk1"/>
                          </a:solidFill>
                          <a:latin typeface="Calibri"/>
                          <a:ea typeface="Calibri"/>
                          <a:cs typeface="Calibri"/>
                          <a:sym typeface="Calibri"/>
                        </a:rPr>
                        <a:t>Creare delle dashboard che permettano step by step di partire da un livello alto (andamento per mese_giorno) scendendo poi nel dettaglio (giorno_ora).</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lang="it-IT" sz="1400" u="none" cap="none" strike="noStrike">
                          <a:solidFill>
                            <a:schemeClr val="dk1"/>
                          </a:solidFill>
                          <a:latin typeface="Calibri"/>
                          <a:ea typeface="Calibri"/>
                          <a:cs typeface="Calibri"/>
                          <a:sym typeface="Calibri"/>
                        </a:rPr>
                        <a:t>Cercare un’evidenza grafica della correlazione individua</a:t>
                      </a:r>
                      <a:r>
                        <a:rPr b="0" lang="it-IT">
                          <a:solidFill>
                            <a:schemeClr val="dk1"/>
                          </a:solidFill>
                          <a:latin typeface="Calibri"/>
                          <a:ea typeface="Calibri"/>
                          <a:cs typeface="Calibri"/>
                          <a:sym typeface="Calibri"/>
                        </a:rPr>
                        <a:t>ndo</a:t>
                      </a:r>
                      <a:r>
                        <a:rPr b="0" lang="it-IT" sz="1400" u="none" cap="none" strike="noStrike">
                          <a:solidFill>
                            <a:schemeClr val="dk1"/>
                          </a:solidFill>
                          <a:latin typeface="Calibri"/>
                          <a:ea typeface="Calibri"/>
                          <a:cs typeface="Calibri"/>
                          <a:sym typeface="Calibri"/>
                        </a:rPr>
                        <a:t> rapidamente </a:t>
                      </a:r>
                      <a:r>
                        <a:rPr b="0" lang="it-IT">
                          <a:solidFill>
                            <a:schemeClr val="dk1"/>
                          </a:solidFill>
                          <a:latin typeface="Calibri"/>
                          <a:ea typeface="Calibri"/>
                          <a:cs typeface="Calibri"/>
                          <a:sym typeface="Calibri"/>
                        </a:rPr>
                        <a:t>trend simili</a:t>
                      </a:r>
                      <a:r>
                        <a:rPr b="0" lang="it-IT" sz="1400" u="none" cap="none" strike="noStrike">
                          <a:solidFill>
                            <a:schemeClr val="dk1"/>
                          </a:solidFill>
                          <a:latin typeface="Calibri"/>
                          <a:ea typeface="Calibri"/>
                          <a:cs typeface="Calibri"/>
                          <a:sym typeface="Calibri"/>
                        </a:rPr>
                        <a:t>.</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b="0" sz="14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pic>
        <p:nvPicPr>
          <p:cNvPr id="405" name="Google Shape;405;p19"/>
          <p:cNvPicPr preferRelativeResize="0"/>
          <p:nvPr/>
        </p:nvPicPr>
        <p:blipFill rotWithShape="1">
          <a:blip r:embed="rId4">
            <a:alphaModFix/>
          </a:blip>
          <a:srcRect b="0" l="0" r="0" t="0"/>
          <a:stretch/>
        </p:blipFill>
        <p:spPr>
          <a:xfrm>
            <a:off x="3756607" y="3498961"/>
            <a:ext cx="605791" cy="591219"/>
          </a:xfrm>
          <a:prstGeom prst="rect">
            <a:avLst/>
          </a:prstGeom>
          <a:noFill/>
          <a:ln>
            <a:noFill/>
          </a:ln>
        </p:spPr>
      </p:pic>
      <p:pic>
        <p:nvPicPr>
          <p:cNvPr id="406" name="Google Shape;406;p19"/>
          <p:cNvPicPr preferRelativeResize="0"/>
          <p:nvPr/>
        </p:nvPicPr>
        <p:blipFill rotWithShape="1">
          <a:blip r:embed="rId5">
            <a:alphaModFix/>
          </a:blip>
          <a:srcRect b="0" l="0" r="0" t="0"/>
          <a:stretch/>
        </p:blipFill>
        <p:spPr>
          <a:xfrm>
            <a:off x="5515029" y="3542851"/>
            <a:ext cx="1303369" cy="518754"/>
          </a:xfrm>
          <a:prstGeom prst="rect">
            <a:avLst/>
          </a:prstGeom>
          <a:noFill/>
          <a:ln>
            <a:noFill/>
          </a:ln>
        </p:spPr>
      </p:pic>
      <p:sp>
        <p:nvSpPr>
          <p:cNvPr id="407" name="Google Shape;407;p19"/>
          <p:cNvSpPr/>
          <p:nvPr/>
        </p:nvSpPr>
        <p:spPr>
          <a:xfrm>
            <a:off x="4562475" y="3629025"/>
            <a:ext cx="790575" cy="367830"/>
          </a:xfrm>
          <a:prstGeom prst="rightArrow">
            <a:avLst>
              <a:gd fmla="val 50000" name="adj1"/>
              <a:gd fmla="val 50000" name="adj2"/>
            </a:avLst>
          </a:prstGeom>
          <a:solidFill>
            <a:srgbClr val="0F2F80"/>
          </a:solidFill>
          <a:ln cap="flat" cmpd="sng" w="25400">
            <a:solidFill>
              <a:srgbClr val="0020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08" name="Google Shape;408;p19"/>
          <p:cNvSpPr txBox="1"/>
          <p:nvPr>
            <p:ph idx="11" type="ftr"/>
          </p:nvPr>
        </p:nvSpPr>
        <p:spPr>
          <a:xfrm>
            <a:off x="979517" y="6310312"/>
            <a:ext cx="41148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it-IT">
                <a:latin typeface="Calibri"/>
                <a:ea typeface="Calibri"/>
                <a:cs typeface="Calibri"/>
                <a:sym typeface="Calibri"/>
              </a:rPr>
              <a:t>CRIPTOVALUTE - </a:t>
            </a:r>
            <a:r>
              <a:rPr lang="it-IT">
                <a:latin typeface="Calibri"/>
                <a:ea typeface="Calibri"/>
                <a:cs typeface="Calibri"/>
                <a:sym typeface="Calibri"/>
              </a:rPr>
              <a:t>Up and Down with fewer than </a:t>
            </a:r>
            <a:r>
              <a:rPr b="1" lang="it-IT">
                <a:latin typeface="Calibri"/>
                <a:ea typeface="Calibri"/>
                <a:cs typeface="Calibri"/>
                <a:sym typeface="Calibri"/>
              </a:rPr>
              <a:t>280</a:t>
            </a:r>
            <a:r>
              <a:rPr lang="it-IT">
                <a:latin typeface="Calibri"/>
                <a:ea typeface="Calibri"/>
                <a:cs typeface="Calibri"/>
                <a:sym typeface="Calibri"/>
              </a:rPr>
              <a:t> characters</a:t>
            </a:r>
            <a:endParaRPr sz="1000"/>
          </a:p>
        </p:txBody>
      </p:sp>
      <p:sp>
        <p:nvSpPr>
          <p:cNvPr id="409" name="Google Shape;409;p19"/>
          <p:cNvSpPr txBox="1"/>
          <p:nvPr>
            <p:ph idx="12" type="sldNum"/>
          </p:nvPr>
        </p:nvSpPr>
        <p:spPr>
          <a:xfrm>
            <a:off x="364375" y="6310312"/>
            <a:ext cx="473825"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lang="it-IT"/>
              <a:t>‹#›</a:t>
            </a:fld>
            <a:r>
              <a:rPr lang="it-IT"/>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
          <p:cNvSpPr txBox="1"/>
          <p:nvPr>
            <p:ph type="title"/>
          </p:nvPr>
        </p:nvSpPr>
        <p:spPr>
          <a:xfrm>
            <a:off x="74802" y="79900"/>
            <a:ext cx="12005344" cy="591219"/>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rgbClr val="002060"/>
              </a:buClr>
              <a:buSzPts val="2333"/>
              <a:buFont typeface="Arial"/>
              <a:buNone/>
            </a:pPr>
            <a:r>
              <a:rPr b="1" lang="it-IT" sz="2333" cap="none">
                <a:solidFill>
                  <a:srgbClr val="002060"/>
                </a:solidFill>
                <a:latin typeface="Arial"/>
                <a:ea typeface="Arial"/>
                <a:cs typeface="Arial"/>
                <a:sym typeface="Arial"/>
              </a:rPr>
              <a:t>INTRODUZIONE</a:t>
            </a:r>
            <a:endParaRPr/>
          </a:p>
        </p:txBody>
      </p:sp>
      <p:sp>
        <p:nvSpPr>
          <p:cNvPr id="94" name="Google Shape;94;p2"/>
          <p:cNvSpPr/>
          <p:nvPr/>
        </p:nvSpPr>
        <p:spPr>
          <a:xfrm>
            <a:off x="0" y="6148873"/>
            <a:ext cx="12192000" cy="709127"/>
          </a:xfrm>
          <a:prstGeom prst="rect">
            <a:avLst/>
          </a:prstGeom>
          <a:solidFill>
            <a:srgbClr val="0F2F80"/>
          </a:solidFill>
          <a:ln cap="flat" cmpd="sng" w="12700">
            <a:solidFill>
              <a:srgbClr val="0F2F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95" name="Google Shape;95;p2"/>
          <p:cNvPicPr preferRelativeResize="0"/>
          <p:nvPr/>
        </p:nvPicPr>
        <p:blipFill rotWithShape="1">
          <a:blip r:embed="rId3">
            <a:alphaModFix/>
          </a:blip>
          <a:srcRect b="0" l="0" r="0" t="0"/>
          <a:stretch/>
        </p:blipFill>
        <p:spPr>
          <a:xfrm>
            <a:off x="11258026" y="6140742"/>
            <a:ext cx="942363" cy="731484"/>
          </a:xfrm>
          <a:prstGeom prst="rect">
            <a:avLst/>
          </a:prstGeom>
          <a:noFill/>
          <a:ln>
            <a:noFill/>
          </a:ln>
        </p:spPr>
      </p:pic>
      <p:sp>
        <p:nvSpPr>
          <p:cNvPr id="96" name="Google Shape;96;p2"/>
          <p:cNvSpPr txBox="1"/>
          <p:nvPr/>
        </p:nvSpPr>
        <p:spPr>
          <a:xfrm>
            <a:off x="344298" y="1220040"/>
            <a:ext cx="8165100" cy="4587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it-IT" sz="1400" u="none" cap="none" strike="noStrike">
                <a:solidFill>
                  <a:schemeClr val="dk1"/>
                </a:solidFill>
                <a:latin typeface="Calibri"/>
                <a:ea typeface="Calibri"/>
                <a:cs typeface="Calibri"/>
                <a:sym typeface="Calibri"/>
              </a:rPr>
              <a:t>I Social Media sono piattaforme che permettono di creare, pubblicare e condividere contenuti, generati direttamente dai loro utenti, permettendo la comunicazione sincrona che si sviluppa in tempo reale.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it-IT" sz="1400" u="none" cap="none" strike="noStrike">
                <a:solidFill>
                  <a:schemeClr val="dk1"/>
                </a:solidFill>
                <a:latin typeface="Calibri"/>
                <a:ea typeface="Calibri"/>
                <a:cs typeface="Calibri"/>
                <a:sym typeface="Calibri"/>
              </a:rPr>
              <a:t>L’utilizzo sempre maggiore dei Social ha mutato drasticamente le reti sociali, accorciando le distanze tra utenti e diminuendo i nodi sociali, rendendo, in alcuni casi le relazioni online più solide di quelle offline.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it-IT" sz="1400" u="none" cap="none" strike="noStrike">
                <a:solidFill>
                  <a:schemeClr val="dk1"/>
                </a:solidFill>
                <a:latin typeface="Calibri"/>
                <a:ea typeface="Calibri"/>
                <a:cs typeface="Calibri"/>
                <a:sym typeface="Calibri"/>
              </a:rPr>
              <a:t>Partendo da questa evidenza ci siamo chiesti come questo mondo possa influenzare l’economia globale, tramite una valuta volatile e digitale come le Criptovalute.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it-IT" sz="1400" u="none" cap="none" strike="noStrike">
                <a:solidFill>
                  <a:schemeClr val="dk1"/>
                </a:solidFill>
                <a:latin typeface="Calibri"/>
                <a:ea typeface="Calibri"/>
                <a:cs typeface="Calibri"/>
                <a:sym typeface="Calibri"/>
              </a:rPr>
              <a:t>Abbiamo, successivamente, deciso di selezionare Twitter come social network più autorevole per la discussione di argomenti economici e politici.</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rPr b="0" i="0" lang="it-IT" sz="1600" u="none" cap="none" strike="noStrike">
                <a:solidFill>
                  <a:srgbClr val="00B0F0"/>
                </a:solidFill>
                <a:latin typeface="Arial"/>
                <a:ea typeface="Arial"/>
                <a:cs typeface="Arial"/>
                <a:sym typeface="Arial"/>
              </a:rPr>
              <a:t>COS'È TWITTER</a:t>
            </a:r>
            <a:endParaRPr b="0" i="0" sz="1600" u="none" cap="none" strike="noStrike">
              <a:solidFill>
                <a:srgbClr val="00B0F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B0F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it-IT" sz="1400" u="none" cap="none" strike="noStrike">
                <a:solidFill>
                  <a:schemeClr val="dk1"/>
                </a:solidFill>
                <a:latin typeface="Calibri"/>
                <a:ea typeface="Calibri"/>
                <a:cs typeface="Calibri"/>
                <a:sym typeface="Calibri"/>
              </a:rPr>
              <a:t>È un servizio di microblogging che permette di pubblicare brevi messaggi di testo, 280 caratteri, che vengono pubblicati nella pagina principale degli utenti.</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it-IT" sz="1400" u="none" cap="none" strike="noStrike">
                <a:solidFill>
                  <a:schemeClr val="dk1"/>
                </a:solidFill>
                <a:latin typeface="Calibri"/>
                <a:ea typeface="Calibri"/>
                <a:cs typeface="Calibri"/>
                <a:sym typeface="Calibri"/>
              </a:rPr>
              <a:t>Attualmente Twitter ha un totale di </a:t>
            </a:r>
            <a:r>
              <a:rPr b="1" i="0" lang="it-IT" sz="1400" u="none" cap="none" strike="noStrike">
                <a:solidFill>
                  <a:schemeClr val="dk1"/>
                </a:solidFill>
                <a:latin typeface="Calibri"/>
                <a:ea typeface="Calibri"/>
                <a:cs typeface="Calibri"/>
                <a:sym typeface="Calibri"/>
              </a:rPr>
              <a:t>1.3 miliardi di account</a:t>
            </a:r>
            <a:r>
              <a:rPr b="0" i="0" lang="it-IT" sz="1400" u="none" cap="none" strike="noStrike">
                <a:solidFill>
                  <a:schemeClr val="dk1"/>
                </a:solidFill>
                <a:latin typeface="Calibri"/>
                <a:ea typeface="Calibri"/>
                <a:cs typeface="Calibri"/>
                <a:sym typeface="Calibri"/>
              </a:rPr>
              <a:t>, ma solo 330 milioni sono utenti attivi. Ha 330 milioni di utenti attivi mensili (MAU).</a:t>
            </a:r>
            <a:r>
              <a:rPr b="0" i="0" lang="it-IT" sz="1100" u="none" cap="none" strike="noStrike">
                <a:solidFill>
                  <a:schemeClr val="dk1"/>
                </a:solidFill>
                <a:latin typeface="Calibri"/>
                <a:ea typeface="Calibri"/>
                <a:cs typeface="Calibri"/>
                <a:sym typeface="Calibri"/>
              </a:rPr>
              <a:t>18 ago 2021</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descr="Diagram&#10;&#10;Description automatically generated with low confidence" id="97" name="Google Shape;97;p2"/>
          <p:cNvPicPr preferRelativeResize="0"/>
          <p:nvPr/>
        </p:nvPicPr>
        <p:blipFill rotWithShape="1">
          <a:blip r:embed="rId4">
            <a:alphaModFix/>
          </a:blip>
          <a:srcRect b="0" l="0" r="0" t="0"/>
          <a:stretch/>
        </p:blipFill>
        <p:spPr>
          <a:xfrm>
            <a:off x="8265329" y="3097763"/>
            <a:ext cx="3814817" cy="3051109"/>
          </a:xfrm>
          <a:prstGeom prst="rect">
            <a:avLst/>
          </a:prstGeom>
          <a:noFill/>
          <a:ln>
            <a:noFill/>
          </a:ln>
        </p:spPr>
      </p:pic>
      <p:sp>
        <p:nvSpPr>
          <p:cNvPr id="98" name="Google Shape;98;p2"/>
          <p:cNvSpPr txBox="1"/>
          <p:nvPr>
            <p:ph idx="11" type="ftr"/>
          </p:nvPr>
        </p:nvSpPr>
        <p:spPr>
          <a:xfrm>
            <a:off x="979517" y="6310312"/>
            <a:ext cx="41148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it-IT">
                <a:latin typeface="Calibri"/>
                <a:ea typeface="Calibri"/>
                <a:cs typeface="Calibri"/>
                <a:sym typeface="Calibri"/>
              </a:rPr>
              <a:t>CRIPTOVALUTE - </a:t>
            </a:r>
            <a:r>
              <a:rPr lang="it-IT">
                <a:latin typeface="Calibri"/>
                <a:ea typeface="Calibri"/>
                <a:cs typeface="Calibri"/>
                <a:sym typeface="Calibri"/>
              </a:rPr>
              <a:t>Up and Down with fewer than </a:t>
            </a:r>
            <a:r>
              <a:rPr b="1" lang="it-IT">
                <a:latin typeface="Calibri"/>
                <a:ea typeface="Calibri"/>
                <a:cs typeface="Calibri"/>
                <a:sym typeface="Calibri"/>
              </a:rPr>
              <a:t>280</a:t>
            </a:r>
            <a:r>
              <a:rPr lang="it-IT">
                <a:latin typeface="Calibri"/>
                <a:ea typeface="Calibri"/>
                <a:cs typeface="Calibri"/>
                <a:sym typeface="Calibri"/>
              </a:rPr>
              <a:t> characters</a:t>
            </a:r>
            <a:endParaRPr sz="1000"/>
          </a:p>
        </p:txBody>
      </p:sp>
      <p:sp>
        <p:nvSpPr>
          <p:cNvPr id="99" name="Google Shape;99;p2"/>
          <p:cNvSpPr txBox="1"/>
          <p:nvPr>
            <p:ph idx="12" type="sldNum"/>
          </p:nvPr>
        </p:nvSpPr>
        <p:spPr>
          <a:xfrm>
            <a:off x="364375" y="6310312"/>
            <a:ext cx="473825"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lang="it-IT"/>
              <a:t>‹#›</a:t>
            </a:fld>
            <a:r>
              <a:rPr lang="it-IT"/>
              <a:t>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gebf5bf116e_0_1"/>
          <p:cNvSpPr txBox="1"/>
          <p:nvPr>
            <p:ph type="title"/>
          </p:nvPr>
        </p:nvSpPr>
        <p:spPr>
          <a:xfrm>
            <a:off x="93300" y="216133"/>
            <a:ext cx="12005400" cy="5913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85000"/>
              </a:lnSpc>
              <a:spcBef>
                <a:spcPts val="0"/>
              </a:spcBef>
              <a:spcAft>
                <a:spcPts val="0"/>
              </a:spcAft>
              <a:buClr>
                <a:srgbClr val="002060"/>
              </a:buClr>
              <a:buSzPct val="99700"/>
              <a:buFont typeface="Arial"/>
              <a:buNone/>
            </a:pPr>
            <a:r>
              <a:rPr b="1" lang="it-IT" sz="2600" cap="none">
                <a:solidFill>
                  <a:srgbClr val="002060"/>
                </a:solidFill>
                <a:latin typeface="Arial"/>
                <a:ea typeface="Arial"/>
                <a:cs typeface="Arial"/>
                <a:sym typeface="Arial"/>
              </a:rPr>
              <a:t>DATA VISUALIZATION </a:t>
            </a:r>
            <a:br>
              <a:rPr b="1" lang="it-IT" sz="2333" cap="none">
                <a:solidFill>
                  <a:srgbClr val="002060"/>
                </a:solidFill>
                <a:latin typeface="Arial"/>
                <a:ea typeface="Arial"/>
                <a:cs typeface="Arial"/>
                <a:sym typeface="Arial"/>
              </a:rPr>
            </a:br>
            <a:r>
              <a:rPr lang="it-IT" sz="2200">
                <a:solidFill>
                  <a:srgbClr val="00B0F0"/>
                </a:solidFill>
                <a:latin typeface="Arial"/>
                <a:ea typeface="Arial"/>
                <a:cs typeface="Arial"/>
                <a:sym typeface="Arial"/>
              </a:rPr>
              <a:t>OVERVIEW</a:t>
            </a:r>
            <a:endParaRPr sz="2200" cap="none">
              <a:solidFill>
                <a:srgbClr val="00B0F0"/>
              </a:solidFill>
              <a:latin typeface="Arial"/>
              <a:ea typeface="Arial"/>
              <a:cs typeface="Arial"/>
              <a:sym typeface="Arial"/>
            </a:endParaRPr>
          </a:p>
        </p:txBody>
      </p:sp>
      <p:sp>
        <p:nvSpPr>
          <p:cNvPr id="415" name="Google Shape;415;gebf5bf116e_0_1"/>
          <p:cNvSpPr/>
          <p:nvPr/>
        </p:nvSpPr>
        <p:spPr>
          <a:xfrm>
            <a:off x="0" y="6148873"/>
            <a:ext cx="12192000" cy="709200"/>
          </a:xfrm>
          <a:prstGeom prst="rect">
            <a:avLst/>
          </a:prstGeom>
          <a:solidFill>
            <a:srgbClr val="0F2F80"/>
          </a:solidFill>
          <a:ln cap="flat" cmpd="sng" w="12700">
            <a:solidFill>
              <a:srgbClr val="0F2F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416" name="Google Shape;416;gebf5bf116e_0_1"/>
          <p:cNvPicPr preferRelativeResize="0"/>
          <p:nvPr/>
        </p:nvPicPr>
        <p:blipFill rotWithShape="1">
          <a:blip r:embed="rId3">
            <a:alphaModFix/>
          </a:blip>
          <a:srcRect b="0" l="0" r="0" t="0"/>
          <a:stretch/>
        </p:blipFill>
        <p:spPr>
          <a:xfrm>
            <a:off x="11258026" y="6140742"/>
            <a:ext cx="942363" cy="731484"/>
          </a:xfrm>
          <a:prstGeom prst="rect">
            <a:avLst/>
          </a:prstGeom>
          <a:noFill/>
          <a:ln>
            <a:noFill/>
          </a:ln>
        </p:spPr>
      </p:pic>
      <p:sp>
        <p:nvSpPr>
          <p:cNvPr id="417" name="Google Shape;417;gebf5bf116e_0_1"/>
          <p:cNvSpPr txBox="1"/>
          <p:nvPr>
            <p:ph idx="11" type="ftr"/>
          </p:nvPr>
        </p:nvSpPr>
        <p:spPr>
          <a:xfrm>
            <a:off x="979517" y="6310312"/>
            <a:ext cx="41148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it-IT">
                <a:latin typeface="Calibri"/>
                <a:ea typeface="Calibri"/>
                <a:cs typeface="Calibri"/>
                <a:sym typeface="Calibri"/>
              </a:rPr>
              <a:t>CRIPTOVALUTE - </a:t>
            </a:r>
            <a:r>
              <a:rPr lang="it-IT">
                <a:latin typeface="Calibri"/>
                <a:ea typeface="Calibri"/>
                <a:cs typeface="Calibri"/>
                <a:sym typeface="Calibri"/>
              </a:rPr>
              <a:t>Up and Down with fewer than </a:t>
            </a:r>
            <a:r>
              <a:rPr b="1" lang="it-IT">
                <a:latin typeface="Calibri"/>
                <a:ea typeface="Calibri"/>
                <a:cs typeface="Calibri"/>
                <a:sym typeface="Calibri"/>
              </a:rPr>
              <a:t>280</a:t>
            </a:r>
            <a:r>
              <a:rPr lang="it-IT">
                <a:latin typeface="Calibri"/>
                <a:ea typeface="Calibri"/>
                <a:cs typeface="Calibri"/>
                <a:sym typeface="Calibri"/>
              </a:rPr>
              <a:t> characters</a:t>
            </a:r>
            <a:endParaRPr sz="1000"/>
          </a:p>
        </p:txBody>
      </p:sp>
      <p:sp>
        <p:nvSpPr>
          <p:cNvPr id="418" name="Google Shape;418;gebf5bf116e_0_1"/>
          <p:cNvSpPr txBox="1"/>
          <p:nvPr>
            <p:ph idx="12" type="sldNum"/>
          </p:nvPr>
        </p:nvSpPr>
        <p:spPr>
          <a:xfrm>
            <a:off x="364375" y="6310312"/>
            <a:ext cx="473825"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lang="it-IT"/>
              <a:t>‹#›</a:t>
            </a:fld>
            <a:r>
              <a:rPr lang="it-IT"/>
              <a:t> .</a:t>
            </a:r>
            <a:endParaRPr/>
          </a:p>
        </p:txBody>
      </p:sp>
      <p:pic>
        <p:nvPicPr>
          <p:cNvPr id="419" name="Google Shape;419;gebf5bf116e_0_1"/>
          <p:cNvPicPr preferRelativeResize="0"/>
          <p:nvPr/>
        </p:nvPicPr>
        <p:blipFill>
          <a:blip r:embed="rId4">
            <a:alphaModFix/>
          </a:blip>
          <a:stretch>
            <a:fillRect/>
          </a:stretch>
        </p:blipFill>
        <p:spPr>
          <a:xfrm>
            <a:off x="152400" y="959825"/>
            <a:ext cx="11887200" cy="497988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pic>
        <p:nvPicPr>
          <p:cNvPr id="424" name="Google Shape;424;geceaf4651f_0_19"/>
          <p:cNvPicPr preferRelativeResize="0"/>
          <p:nvPr/>
        </p:nvPicPr>
        <p:blipFill>
          <a:blip r:embed="rId3">
            <a:alphaModFix/>
          </a:blip>
          <a:stretch>
            <a:fillRect/>
          </a:stretch>
        </p:blipFill>
        <p:spPr>
          <a:xfrm>
            <a:off x="2516232" y="942382"/>
            <a:ext cx="9144001" cy="4733999"/>
          </a:xfrm>
          <a:prstGeom prst="rect">
            <a:avLst/>
          </a:prstGeom>
          <a:noFill/>
          <a:ln>
            <a:noFill/>
          </a:ln>
        </p:spPr>
      </p:pic>
      <p:sp>
        <p:nvSpPr>
          <p:cNvPr id="425" name="Google Shape;425;geceaf4651f_0_19"/>
          <p:cNvSpPr txBox="1"/>
          <p:nvPr>
            <p:ph type="title"/>
          </p:nvPr>
        </p:nvSpPr>
        <p:spPr>
          <a:xfrm>
            <a:off x="93300" y="216133"/>
            <a:ext cx="12005400" cy="5913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85000"/>
              </a:lnSpc>
              <a:spcBef>
                <a:spcPts val="0"/>
              </a:spcBef>
              <a:spcAft>
                <a:spcPts val="0"/>
              </a:spcAft>
              <a:buClr>
                <a:srgbClr val="002060"/>
              </a:buClr>
              <a:buSzPct val="99700"/>
              <a:buFont typeface="Arial"/>
              <a:buNone/>
            </a:pPr>
            <a:r>
              <a:rPr b="1" lang="it-IT" sz="2600" cap="none">
                <a:solidFill>
                  <a:srgbClr val="002060"/>
                </a:solidFill>
                <a:latin typeface="Arial"/>
                <a:ea typeface="Arial"/>
                <a:cs typeface="Arial"/>
                <a:sym typeface="Arial"/>
              </a:rPr>
              <a:t>DATA VISUALIZATION </a:t>
            </a:r>
            <a:br>
              <a:rPr b="1" lang="it-IT" sz="2333" cap="none">
                <a:solidFill>
                  <a:srgbClr val="002060"/>
                </a:solidFill>
                <a:latin typeface="Arial"/>
                <a:ea typeface="Arial"/>
                <a:cs typeface="Arial"/>
                <a:sym typeface="Arial"/>
              </a:rPr>
            </a:br>
            <a:r>
              <a:rPr lang="it-IT" sz="2200">
                <a:solidFill>
                  <a:srgbClr val="00B0F0"/>
                </a:solidFill>
                <a:latin typeface="Arial"/>
                <a:ea typeface="Arial"/>
                <a:cs typeface="Arial"/>
                <a:sym typeface="Arial"/>
              </a:rPr>
              <a:t>ANDAMENTO GIORNALIERO</a:t>
            </a:r>
            <a:endParaRPr sz="2200" cap="none">
              <a:solidFill>
                <a:srgbClr val="00B0F0"/>
              </a:solidFill>
              <a:latin typeface="Arial"/>
              <a:ea typeface="Arial"/>
              <a:cs typeface="Arial"/>
              <a:sym typeface="Arial"/>
            </a:endParaRPr>
          </a:p>
        </p:txBody>
      </p:sp>
      <p:sp>
        <p:nvSpPr>
          <p:cNvPr id="426" name="Google Shape;426;geceaf4651f_0_19"/>
          <p:cNvSpPr/>
          <p:nvPr/>
        </p:nvSpPr>
        <p:spPr>
          <a:xfrm>
            <a:off x="0" y="6148873"/>
            <a:ext cx="12192000" cy="709200"/>
          </a:xfrm>
          <a:prstGeom prst="rect">
            <a:avLst/>
          </a:prstGeom>
          <a:solidFill>
            <a:srgbClr val="0F2F80"/>
          </a:solidFill>
          <a:ln cap="flat" cmpd="sng" w="12700">
            <a:solidFill>
              <a:srgbClr val="0F2F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427" name="Google Shape;427;geceaf4651f_0_19"/>
          <p:cNvPicPr preferRelativeResize="0"/>
          <p:nvPr/>
        </p:nvPicPr>
        <p:blipFill rotWithShape="1">
          <a:blip r:embed="rId4">
            <a:alphaModFix/>
          </a:blip>
          <a:srcRect b="0" l="0" r="0" t="0"/>
          <a:stretch/>
        </p:blipFill>
        <p:spPr>
          <a:xfrm>
            <a:off x="11258026" y="6140742"/>
            <a:ext cx="942363" cy="731484"/>
          </a:xfrm>
          <a:prstGeom prst="rect">
            <a:avLst/>
          </a:prstGeom>
          <a:noFill/>
          <a:ln>
            <a:noFill/>
          </a:ln>
        </p:spPr>
      </p:pic>
      <p:grpSp>
        <p:nvGrpSpPr>
          <p:cNvPr id="428" name="Google Shape;428;geceaf4651f_0_19"/>
          <p:cNvGrpSpPr/>
          <p:nvPr/>
        </p:nvGrpSpPr>
        <p:grpSpPr>
          <a:xfrm>
            <a:off x="3267525" y="1103373"/>
            <a:ext cx="5773685" cy="4431755"/>
            <a:chOff x="954065" y="976595"/>
            <a:chExt cx="6886552" cy="4802508"/>
          </a:xfrm>
        </p:grpSpPr>
        <p:sp>
          <p:nvSpPr>
            <p:cNvPr id="429" name="Google Shape;429;geceaf4651f_0_19"/>
            <p:cNvSpPr/>
            <p:nvPr/>
          </p:nvSpPr>
          <p:spPr>
            <a:xfrm>
              <a:off x="954065" y="976595"/>
              <a:ext cx="1845300" cy="301500"/>
            </a:xfrm>
            <a:prstGeom prst="rect">
              <a:avLst/>
            </a:prstGeom>
            <a:noFill/>
            <a:ln cap="flat" cmpd="sng" w="2857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geceaf4651f_0_19"/>
            <p:cNvSpPr/>
            <p:nvPr/>
          </p:nvSpPr>
          <p:spPr>
            <a:xfrm>
              <a:off x="6931432" y="2784329"/>
              <a:ext cx="667200" cy="768600"/>
            </a:xfrm>
            <a:prstGeom prst="rect">
              <a:avLst/>
            </a:prstGeom>
            <a:noFill/>
            <a:ln cap="flat" cmpd="sng" w="2857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geceaf4651f_0_19"/>
            <p:cNvSpPr txBox="1"/>
            <p:nvPr/>
          </p:nvSpPr>
          <p:spPr>
            <a:xfrm>
              <a:off x="6847316" y="2443809"/>
              <a:ext cx="993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0" lang="it-IT" sz="1200" u="none" cap="none" strike="noStrike">
                  <a:solidFill>
                    <a:srgbClr val="00B050"/>
                  </a:solidFill>
                  <a:latin typeface="Calibri"/>
                  <a:ea typeface="Calibri"/>
                  <a:cs typeface="Calibri"/>
                  <a:sym typeface="Calibri"/>
                </a:rPr>
                <a:t>+ 4,55%</a:t>
              </a:r>
              <a:endParaRPr b="1" i="0" sz="1200" u="none" cap="none" strike="noStrike">
                <a:solidFill>
                  <a:srgbClr val="00B050"/>
                </a:solidFill>
                <a:latin typeface="Calibri"/>
                <a:ea typeface="Calibri"/>
                <a:cs typeface="Calibri"/>
                <a:sym typeface="Calibri"/>
              </a:endParaRPr>
            </a:p>
          </p:txBody>
        </p:sp>
        <p:sp>
          <p:nvSpPr>
            <p:cNvPr id="432" name="Google Shape;432;geceaf4651f_0_19"/>
            <p:cNvSpPr/>
            <p:nvPr/>
          </p:nvSpPr>
          <p:spPr>
            <a:xfrm>
              <a:off x="7187337" y="4123703"/>
              <a:ext cx="356100" cy="1655400"/>
            </a:xfrm>
            <a:prstGeom prst="rect">
              <a:avLst/>
            </a:prstGeom>
            <a:noFill/>
            <a:ln cap="flat" cmpd="sng" w="2857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33" name="Google Shape;433;geceaf4651f_0_19"/>
          <p:cNvSpPr/>
          <p:nvPr/>
        </p:nvSpPr>
        <p:spPr>
          <a:xfrm>
            <a:off x="332507" y="3531048"/>
            <a:ext cx="2061900" cy="2048100"/>
          </a:xfrm>
          <a:prstGeom prst="rect">
            <a:avLst/>
          </a:prstGeom>
          <a:solidFill>
            <a:srgbClr val="0F2F80"/>
          </a:solidFill>
          <a:ln cap="flat" cmpd="sng" w="25400">
            <a:solidFill>
              <a:srgbClr val="0020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it-IT" sz="1400" u="none" cap="none" strike="noStrike">
                <a:solidFill>
                  <a:schemeClr val="lt1"/>
                </a:solidFill>
                <a:latin typeface="Calibri"/>
                <a:ea typeface="Calibri"/>
                <a:cs typeface="Calibri"/>
                <a:sym typeface="Calibri"/>
              </a:rPr>
              <a:t>Grafico a barre in pila</a:t>
            </a:r>
            <a:r>
              <a:rPr b="0" i="0" lang="it-IT" sz="1400" u="none" cap="none" strike="noStrike">
                <a:solidFill>
                  <a:schemeClr val="lt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rPr b="0" i="0" lang="it-IT" sz="1200" u="none" cap="none" strike="noStrike">
                <a:solidFill>
                  <a:schemeClr val="lt1"/>
                </a:solidFill>
                <a:latin typeface="Calibri"/>
                <a:ea typeface="Calibri"/>
                <a:cs typeface="Calibri"/>
                <a:sym typeface="Calibri"/>
              </a:rPr>
              <a:t>Rappresenta per ogni giorno del mese di Luglio 2021 il nr dei Tweet raccolti. Ciascuna barra è composta da tre segmenti: uno rosso per i tweet negativi, uno grigio per i tweet neutri e uno verde per la quota dei tweet positivi. </a:t>
            </a:r>
            <a:endParaRPr b="0" i="0" sz="1400" u="none" cap="none" strike="noStrike">
              <a:solidFill>
                <a:srgbClr val="000000"/>
              </a:solidFill>
              <a:latin typeface="Arial"/>
              <a:ea typeface="Arial"/>
              <a:cs typeface="Arial"/>
              <a:sym typeface="Arial"/>
            </a:endParaRPr>
          </a:p>
        </p:txBody>
      </p:sp>
      <p:sp>
        <p:nvSpPr>
          <p:cNvPr id="434" name="Google Shape;434;geceaf4651f_0_19"/>
          <p:cNvSpPr/>
          <p:nvPr/>
        </p:nvSpPr>
        <p:spPr>
          <a:xfrm>
            <a:off x="332507" y="1765556"/>
            <a:ext cx="2061900" cy="1561500"/>
          </a:xfrm>
          <a:prstGeom prst="rect">
            <a:avLst/>
          </a:prstGeom>
          <a:solidFill>
            <a:srgbClr val="0F2F80"/>
          </a:solidFill>
          <a:ln cap="flat" cmpd="sng" w="25400">
            <a:solidFill>
              <a:srgbClr val="0020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it-IT" sz="1400" u="none" cap="none" strike="noStrike">
                <a:solidFill>
                  <a:schemeClr val="lt1"/>
                </a:solidFill>
                <a:latin typeface="Calibri"/>
                <a:ea typeface="Calibri"/>
                <a:cs typeface="Calibri"/>
                <a:sym typeface="Calibri"/>
              </a:rPr>
              <a:t>Grafico lineare</a:t>
            </a:r>
            <a:r>
              <a:rPr b="0" i="0" lang="it-IT" sz="1400" u="none" cap="none" strike="noStrike">
                <a:solidFill>
                  <a:schemeClr val="lt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it-IT" sz="1400" u="none" cap="none" strike="noStrike">
                <a:solidFill>
                  <a:schemeClr val="lt1"/>
                </a:solidFill>
                <a:latin typeface="Calibri"/>
                <a:ea typeface="Calibri"/>
                <a:cs typeface="Calibri"/>
                <a:sym typeface="Calibri"/>
              </a:rPr>
              <a:t>R</a:t>
            </a:r>
            <a:r>
              <a:rPr b="0" i="0" lang="it-IT" sz="1200" u="none" cap="none" strike="noStrike">
                <a:solidFill>
                  <a:schemeClr val="lt1"/>
                </a:solidFill>
                <a:latin typeface="Calibri"/>
                <a:ea typeface="Calibri"/>
                <a:cs typeface="Calibri"/>
                <a:sym typeface="Calibri"/>
              </a:rPr>
              <a:t>appresenta per ogni giorno del mese di Luglio 2021 </a:t>
            </a:r>
            <a:r>
              <a:rPr lang="it-IT" sz="1200">
                <a:solidFill>
                  <a:schemeClr val="lt1"/>
                </a:solidFill>
                <a:latin typeface="Calibri"/>
                <a:ea typeface="Calibri"/>
                <a:cs typeface="Calibri"/>
                <a:sym typeface="Calibri"/>
              </a:rPr>
              <a:t>il valore </a:t>
            </a:r>
            <a:r>
              <a:rPr b="0" i="0" lang="it-IT" sz="1200" u="none" cap="none" strike="noStrike">
                <a:solidFill>
                  <a:schemeClr val="lt1"/>
                </a:solidFill>
                <a:latin typeface="Calibri"/>
                <a:ea typeface="Calibri"/>
                <a:cs typeface="Calibri"/>
                <a:sym typeface="Calibri"/>
              </a:rPr>
              <a:t> </a:t>
            </a:r>
            <a:r>
              <a:rPr lang="it-IT" sz="1200">
                <a:solidFill>
                  <a:schemeClr val="lt1"/>
                </a:solidFill>
                <a:latin typeface="Calibri"/>
                <a:ea typeface="Calibri"/>
                <a:cs typeface="Calibri"/>
                <a:sym typeface="Calibri"/>
              </a:rPr>
              <a:t>di chiusura </a:t>
            </a:r>
            <a:r>
              <a:rPr b="0" i="0" lang="it-IT" sz="1200" u="none" cap="none" strike="noStrike">
                <a:solidFill>
                  <a:schemeClr val="lt1"/>
                </a:solidFill>
                <a:latin typeface="Calibri"/>
                <a:ea typeface="Calibri"/>
                <a:cs typeface="Calibri"/>
                <a:sym typeface="Calibri"/>
              </a:rPr>
              <a:t>dei Bitcoin. </a:t>
            </a:r>
            <a:endParaRPr b="0" i="0" sz="1400" u="none" cap="none" strike="noStrike">
              <a:solidFill>
                <a:schemeClr val="lt1"/>
              </a:solidFill>
              <a:latin typeface="Calibri"/>
              <a:ea typeface="Calibri"/>
              <a:cs typeface="Calibri"/>
              <a:sym typeface="Calibri"/>
            </a:endParaRPr>
          </a:p>
        </p:txBody>
      </p:sp>
      <p:sp>
        <p:nvSpPr>
          <p:cNvPr id="435" name="Google Shape;435;geceaf4651f_0_19"/>
          <p:cNvSpPr txBox="1"/>
          <p:nvPr>
            <p:ph idx="11" type="ftr"/>
          </p:nvPr>
        </p:nvSpPr>
        <p:spPr>
          <a:xfrm>
            <a:off x="979517" y="6310312"/>
            <a:ext cx="41148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it-IT">
                <a:latin typeface="Calibri"/>
                <a:ea typeface="Calibri"/>
                <a:cs typeface="Calibri"/>
                <a:sym typeface="Calibri"/>
              </a:rPr>
              <a:t>CRIPTOVALUTE - </a:t>
            </a:r>
            <a:r>
              <a:rPr lang="it-IT">
                <a:latin typeface="Calibri"/>
                <a:ea typeface="Calibri"/>
                <a:cs typeface="Calibri"/>
                <a:sym typeface="Calibri"/>
              </a:rPr>
              <a:t>Up and Down with fewer than </a:t>
            </a:r>
            <a:r>
              <a:rPr b="1" lang="it-IT">
                <a:latin typeface="Calibri"/>
                <a:ea typeface="Calibri"/>
                <a:cs typeface="Calibri"/>
                <a:sym typeface="Calibri"/>
              </a:rPr>
              <a:t>280</a:t>
            </a:r>
            <a:r>
              <a:rPr lang="it-IT">
                <a:latin typeface="Calibri"/>
                <a:ea typeface="Calibri"/>
                <a:cs typeface="Calibri"/>
                <a:sym typeface="Calibri"/>
              </a:rPr>
              <a:t> characters</a:t>
            </a:r>
            <a:endParaRPr sz="1000"/>
          </a:p>
        </p:txBody>
      </p:sp>
      <p:sp>
        <p:nvSpPr>
          <p:cNvPr id="436" name="Google Shape;436;geceaf4651f_0_19"/>
          <p:cNvSpPr txBox="1"/>
          <p:nvPr>
            <p:ph idx="12" type="sldNum"/>
          </p:nvPr>
        </p:nvSpPr>
        <p:spPr>
          <a:xfrm>
            <a:off x="364375" y="6310312"/>
            <a:ext cx="473700" cy="365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lang="it-IT"/>
              <a:t>‹#›</a:t>
            </a:fld>
            <a:r>
              <a:rPr lang="it-IT"/>
              <a:t>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14"/>
          <p:cNvSpPr txBox="1"/>
          <p:nvPr>
            <p:ph type="title"/>
          </p:nvPr>
        </p:nvSpPr>
        <p:spPr>
          <a:xfrm>
            <a:off x="93300" y="216133"/>
            <a:ext cx="12005400" cy="5913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85000"/>
              </a:lnSpc>
              <a:spcBef>
                <a:spcPts val="0"/>
              </a:spcBef>
              <a:spcAft>
                <a:spcPts val="0"/>
              </a:spcAft>
              <a:buClr>
                <a:srgbClr val="002060"/>
              </a:buClr>
              <a:buSzPct val="99700"/>
              <a:buFont typeface="Arial"/>
              <a:buNone/>
            </a:pPr>
            <a:r>
              <a:rPr b="1" lang="it-IT" sz="2600" cap="none">
                <a:solidFill>
                  <a:srgbClr val="002060"/>
                </a:solidFill>
                <a:latin typeface="Arial"/>
                <a:ea typeface="Arial"/>
                <a:cs typeface="Arial"/>
                <a:sym typeface="Arial"/>
              </a:rPr>
              <a:t>DATA VISUALIZATION </a:t>
            </a:r>
            <a:br>
              <a:rPr b="1" lang="it-IT" sz="2333" cap="none">
                <a:solidFill>
                  <a:srgbClr val="002060"/>
                </a:solidFill>
                <a:latin typeface="Arial"/>
                <a:ea typeface="Arial"/>
                <a:cs typeface="Arial"/>
                <a:sym typeface="Arial"/>
              </a:rPr>
            </a:br>
            <a:r>
              <a:rPr lang="it-IT" sz="2200">
                <a:solidFill>
                  <a:srgbClr val="00B0F0"/>
                </a:solidFill>
                <a:latin typeface="Arial"/>
                <a:ea typeface="Arial"/>
                <a:cs typeface="Arial"/>
                <a:sym typeface="Arial"/>
              </a:rPr>
              <a:t>ANDAMENTO ORARIO</a:t>
            </a:r>
            <a:endParaRPr sz="2200" cap="none">
              <a:solidFill>
                <a:srgbClr val="00B0F0"/>
              </a:solidFill>
              <a:latin typeface="Arial"/>
              <a:ea typeface="Arial"/>
              <a:cs typeface="Arial"/>
              <a:sym typeface="Arial"/>
            </a:endParaRPr>
          </a:p>
        </p:txBody>
      </p:sp>
      <p:sp>
        <p:nvSpPr>
          <p:cNvPr id="442" name="Google Shape;442;p14"/>
          <p:cNvSpPr/>
          <p:nvPr/>
        </p:nvSpPr>
        <p:spPr>
          <a:xfrm>
            <a:off x="0" y="6148873"/>
            <a:ext cx="12192000" cy="709200"/>
          </a:xfrm>
          <a:prstGeom prst="rect">
            <a:avLst/>
          </a:prstGeom>
          <a:solidFill>
            <a:srgbClr val="0F2F80"/>
          </a:solidFill>
          <a:ln cap="flat" cmpd="sng" w="12700">
            <a:solidFill>
              <a:srgbClr val="0F2F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443" name="Google Shape;443;p14"/>
          <p:cNvPicPr preferRelativeResize="0"/>
          <p:nvPr/>
        </p:nvPicPr>
        <p:blipFill rotWithShape="1">
          <a:blip r:embed="rId3">
            <a:alphaModFix/>
          </a:blip>
          <a:srcRect b="0" l="0" r="0" t="0"/>
          <a:stretch/>
        </p:blipFill>
        <p:spPr>
          <a:xfrm>
            <a:off x="11258026" y="6140742"/>
            <a:ext cx="942363" cy="731484"/>
          </a:xfrm>
          <a:prstGeom prst="rect">
            <a:avLst/>
          </a:prstGeom>
          <a:noFill/>
          <a:ln>
            <a:noFill/>
          </a:ln>
        </p:spPr>
      </p:pic>
      <p:sp>
        <p:nvSpPr>
          <p:cNvPr id="444" name="Google Shape;444;p14"/>
          <p:cNvSpPr/>
          <p:nvPr/>
        </p:nvSpPr>
        <p:spPr>
          <a:xfrm>
            <a:off x="350979" y="3599458"/>
            <a:ext cx="2062048" cy="1975322"/>
          </a:xfrm>
          <a:prstGeom prst="rect">
            <a:avLst/>
          </a:prstGeom>
          <a:solidFill>
            <a:srgbClr val="0F2F80"/>
          </a:solidFill>
          <a:ln cap="flat" cmpd="sng" w="25400">
            <a:solidFill>
              <a:srgbClr val="0020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it-IT" sz="1400" u="none" cap="none" strike="noStrike">
                <a:solidFill>
                  <a:schemeClr val="lt1"/>
                </a:solidFill>
                <a:latin typeface="Calibri"/>
                <a:ea typeface="Calibri"/>
                <a:cs typeface="Calibri"/>
                <a:sym typeface="Calibri"/>
              </a:rPr>
              <a:t>Grafico a barre in pila</a:t>
            </a:r>
            <a:r>
              <a:rPr b="0" i="0" lang="it-IT" sz="1400" u="none" cap="none" strike="noStrike">
                <a:solidFill>
                  <a:schemeClr val="lt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rPr b="0" i="0" lang="it-IT" sz="1200" u="none" cap="none" strike="noStrike">
                <a:solidFill>
                  <a:schemeClr val="lt1"/>
                </a:solidFill>
                <a:latin typeface="Calibri"/>
                <a:ea typeface="Calibri"/>
                <a:cs typeface="Calibri"/>
                <a:sym typeface="Calibri"/>
              </a:rPr>
              <a:t>Rappresenta per ogni ora del giorno 21.07.2021 il nr dei Tweet raccolti. Ciascuna barra è composta da tre segmenti: uno rosso per i tweet negativi, uno grigio per i tweet neutri e uno verde per la quota dei tweet positivi. </a:t>
            </a:r>
            <a:endParaRPr b="0" i="0" sz="1400" u="none" cap="none" strike="noStrike">
              <a:solidFill>
                <a:srgbClr val="000000"/>
              </a:solidFill>
              <a:latin typeface="Arial"/>
              <a:ea typeface="Arial"/>
              <a:cs typeface="Arial"/>
              <a:sym typeface="Arial"/>
            </a:endParaRPr>
          </a:p>
        </p:txBody>
      </p:sp>
      <p:sp>
        <p:nvSpPr>
          <p:cNvPr id="445" name="Google Shape;445;p14"/>
          <p:cNvSpPr/>
          <p:nvPr/>
        </p:nvSpPr>
        <p:spPr>
          <a:xfrm>
            <a:off x="350979" y="1833737"/>
            <a:ext cx="2061900" cy="1394100"/>
          </a:xfrm>
          <a:prstGeom prst="rect">
            <a:avLst/>
          </a:prstGeom>
          <a:solidFill>
            <a:srgbClr val="0F2F80"/>
          </a:solidFill>
          <a:ln cap="flat" cmpd="sng" w="25400">
            <a:solidFill>
              <a:srgbClr val="0020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it-IT" sz="1400" u="none" cap="none" strike="noStrike">
                <a:solidFill>
                  <a:schemeClr val="lt1"/>
                </a:solidFill>
                <a:latin typeface="Calibri"/>
                <a:ea typeface="Calibri"/>
                <a:cs typeface="Calibri"/>
                <a:sym typeface="Calibri"/>
              </a:rPr>
              <a:t>Grafico lineare</a:t>
            </a:r>
            <a:r>
              <a:rPr b="0" i="0" lang="it-IT" sz="1400" u="none" cap="none" strike="noStrike">
                <a:solidFill>
                  <a:schemeClr val="lt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rPr b="0" i="0" lang="it-IT" sz="1200" u="none" cap="none" strike="noStrike">
                <a:solidFill>
                  <a:schemeClr val="lt1"/>
                </a:solidFill>
                <a:latin typeface="Calibri"/>
                <a:ea typeface="Calibri"/>
                <a:cs typeface="Calibri"/>
                <a:sym typeface="Calibri"/>
              </a:rPr>
              <a:t>Rappresenta per ogni ora del giorno 21.07.2021 </a:t>
            </a:r>
            <a:r>
              <a:rPr lang="it-IT" sz="1200">
                <a:solidFill>
                  <a:schemeClr val="lt1"/>
                </a:solidFill>
                <a:latin typeface="Calibri"/>
                <a:ea typeface="Calibri"/>
                <a:cs typeface="Calibri"/>
                <a:sym typeface="Calibri"/>
              </a:rPr>
              <a:t>il valore di chiusura </a:t>
            </a:r>
            <a:r>
              <a:rPr b="0" i="0" lang="it-IT" sz="1200" u="none" cap="none" strike="noStrike">
                <a:solidFill>
                  <a:schemeClr val="lt1"/>
                </a:solidFill>
                <a:latin typeface="Calibri"/>
                <a:ea typeface="Calibri"/>
                <a:cs typeface="Calibri"/>
                <a:sym typeface="Calibri"/>
              </a:rPr>
              <a:t>dei Bitcoin. </a:t>
            </a:r>
            <a:endParaRPr b="0" i="0" sz="1400" u="none" cap="none" strike="noStrike">
              <a:solidFill>
                <a:schemeClr val="lt1"/>
              </a:solidFill>
              <a:latin typeface="Calibri"/>
              <a:ea typeface="Calibri"/>
              <a:cs typeface="Calibri"/>
              <a:sym typeface="Calibri"/>
            </a:endParaRPr>
          </a:p>
        </p:txBody>
      </p:sp>
      <p:sp>
        <p:nvSpPr>
          <p:cNvPr id="446" name="Google Shape;446;p14"/>
          <p:cNvSpPr txBox="1"/>
          <p:nvPr>
            <p:ph idx="11" type="ftr"/>
          </p:nvPr>
        </p:nvSpPr>
        <p:spPr>
          <a:xfrm>
            <a:off x="979517" y="6310312"/>
            <a:ext cx="41148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it-IT">
                <a:latin typeface="Calibri"/>
                <a:ea typeface="Calibri"/>
                <a:cs typeface="Calibri"/>
                <a:sym typeface="Calibri"/>
              </a:rPr>
              <a:t>CRIPTOVALUTE - </a:t>
            </a:r>
            <a:r>
              <a:rPr lang="it-IT">
                <a:latin typeface="Calibri"/>
                <a:ea typeface="Calibri"/>
                <a:cs typeface="Calibri"/>
                <a:sym typeface="Calibri"/>
              </a:rPr>
              <a:t>Up and Down with fewer than </a:t>
            </a:r>
            <a:r>
              <a:rPr b="1" lang="it-IT">
                <a:latin typeface="Calibri"/>
                <a:ea typeface="Calibri"/>
                <a:cs typeface="Calibri"/>
                <a:sym typeface="Calibri"/>
              </a:rPr>
              <a:t>280</a:t>
            </a:r>
            <a:r>
              <a:rPr lang="it-IT">
                <a:latin typeface="Calibri"/>
                <a:ea typeface="Calibri"/>
                <a:cs typeface="Calibri"/>
                <a:sym typeface="Calibri"/>
              </a:rPr>
              <a:t> characters</a:t>
            </a:r>
            <a:endParaRPr sz="1000"/>
          </a:p>
        </p:txBody>
      </p:sp>
      <p:sp>
        <p:nvSpPr>
          <p:cNvPr id="447" name="Google Shape;447;p14"/>
          <p:cNvSpPr txBox="1"/>
          <p:nvPr>
            <p:ph idx="12" type="sldNum"/>
          </p:nvPr>
        </p:nvSpPr>
        <p:spPr>
          <a:xfrm>
            <a:off x="364375" y="6310312"/>
            <a:ext cx="473825"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lang="it-IT"/>
              <a:t>‹#›</a:t>
            </a:fld>
            <a:r>
              <a:rPr lang="it-IT"/>
              <a:t> .</a:t>
            </a:r>
            <a:endParaRPr/>
          </a:p>
        </p:txBody>
      </p:sp>
      <p:pic>
        <p:nvPicPr>
          <p:cNvPr id="448" name="Google Shape;448;p14"/>
          <p:cNvPicPr preferRelativeResize="0"/>
          <p:nvPr/>
        </p:nvPicPr>
        <p:blipFill>
          <a:blip r:embed="rId4">
            <a:alphaModFix/>
          </a:blip>
          <a:stretch>
            <a:fillRect/>
          </a:stretch>
        </p:blipFill>
        <p:spPr>
          <a:xfrm>
            <a:off x="2565427" y="1009158"/>
            <a:ext cx="9144001" cy="4734000"/>
          </a:xfrm>
          <a:prstGeom prst="rect">
            <a:avLst/>
          </a:prstGeom>
          <a:noFill/>
          <a:ln>
            <a:noFill/>
          </a:ln>
        </p:spPr>
      </p:pic>
      <p:sp>
        <p:nvSpPr>
          <p:cNvPr id="449" name="Google Shape;449;p14"/>
          <p:cNvSpPr/>
          <p:nvPr/>
        </p:nvSpPr>
        <p:spPr>
          <a:xfrm>
            <a:off x="3385925" y="1162600"/>
            <a:ext cx="2228700" cy="278100"/>
          </a:xfrm>
          <a:prstGeom prst="rect">
            <a:avLst/>
          </a:prstGeom>
          <a:noFill/>
          <a:ln cap="flat" cmpd="sng" w="2857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14"/>
          <p:cNvSpPr/>
          <p:nvPr/>
        </p:nvSpPr>
        <p:spPr>
          <a:xfrm>
            <a:off x="9174374" y="4086650"/>
            <a:ext cx="1058400" cy="1527600"/>
          </a:xfrm>
          <a:prstGeom prst="rect">
            <a:avLst/>
          </a:prstGeom>
          <a:noFill/>
          <a:ln cap="flat" cmpd="sng" w="2857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14"/>
          <p:cNvSpPr/>
          <p:nvPr/>
        </p:nvSpPr>
        <p:spPr>
          <a:xfrm>
            <a:off x="9502475" y="2354150"/>
            <a:ext cx="1058400" cy="1527600"/>
          </a:xfrm>
          <a:prstGeom prst="rect">
            <a:avLst/>
          </a:prstGeom>
          <a:noFill/>
          <a:ln cap="flat" cmpd="sng" w="2857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pic>
        <p:nvPicPr>
          <p:cNvPr id="456" name="Google Shape;456;gebf5bf116e_0_36"/>
          <p:cNvPicPr preferRelativeResize="0"/>
          <p:nvPr/>
        </p:nvPicPr>
        <p:blipFill>
          <a:blip r:embed="rId3">
            <a:alphaModFix/>
          </a:blip>
          <a:stretch>
            <a:fillRect/>
          </a:stretch>
        </p:blipFill>
        <p:spPr>
          <a:xfrm>
            <a:off x="2524054" y="967870"/>
            <a:ext cx="9468001" cy="4733999"/>
          </a:xfrm>
          <a:prstGeom prst="rect">
            <a:avLst/>
          </a:prstGeom>
          <a:noFill/>
          <a:ln>
            <a:noFill/>
          </a:ln>
        </p:spPr>
      </p:pic>
      <p:sp>
        <p:nvSpPr>
          <p:cNvPr id="457" name="Google Shape;457;gebf5bf116e_0_36"/>
          <p:cNvSpPr txBox="1"/>
          <p:nvPr>
            <p:ph type="title"/>
          </p:nvPr>
        </p:nvSpPr>
        <p:spPr>
          <a:xfrm>
            <a:off x="93300" y="218398"/>
            <a:ext cx="12005400" cy="5913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85000"/>
              </a:lnSpc>
              <a:spcBef>
                <a:spcPts val="0"/>
              </a:spcBef>
              <a:spcAft>
                <a:spcPts val="0"/>
              </a:spcAft>
              <a:buClr>
                <a:srgbClr val="002060"/>
              </a:buClr>
              <a:buSzPct val="99700"/>
              <a:buFont typeface="Arial"/>
              <a:buNone/>
            </a:pPr>
            <a:r>
              <a:rPr b="1" lang="it-IT" sz="2600" cap="none">
                <a:solidFill>
                  <a:srgbClr val="002060"/>
                </a:solidFill>
                <a:latin typeface="Arial"/>
                <a:ea typeface="Arial"/>
                <a:cs typeface="Arial"/>
                <a:sym typeface="Arial"/>
              </a:rPr>
              <a:t>DATA VISUALIZATION </a:t>
            </a:r>
            <a:br>
              <a:rPr b="1" lang="it-IT" sz="2400" cap="none">
                <a:solidFill>
                  <a:srgbClr val="002060"/>
                </a:solidFill>
                <a:latin typeface="Arial"/>
                <a:ea typeface="Arial"/>
                <a:cs typeface="Arial"/>
                <a:sym typeface="Arial"/>
              </a:rPr>
            </a:br>
            <a:r>
              <a:rPr lang="it-IT" sz="2200">
                <a:solidFill>
                  <a:srgbClr val="00B0F0"/>
                </a:solidFill>
                <a:latin typeface="Arial"/>
                <a:ea typeface="Arial"/>
                <a:cs typeface="Arial"/>
                <a:sym typeface="Arial"/>
              </a:rPr>
              <a:t>DETTAGLIO DEI TWEET PER ORA</a:t>
            </a:r>
            <a:endParaRPr b="1" sz="2333" cap="none">
              <a:solidFill>
                <a:srgbClr val="002060"/>
              </a:solidFill>
              <a:latin typeface="Arial"/>
              <a:ea typeface="Arial"/>
              <a:cs typeface="Arial"/>
              <a:sym typeface="Arial"/>
            </a:endParaRPr>
          </a:p>
        </p:txBody>
      </p:sp>
      <p:sp>
        <p:nvSpPr>
          <p:cNvPr id="458" name="Google Shape;458;gebf5bf116e_0_36"/>
          <p:cNvSpPr/>
          <p:nvPr/>
        </p:nvSpPr>
        <p:spPr>
          <a:xfrm>
            <a:off x="0" y="6148873"/>
            <a:ext cx="12192000" cy="709200"/>
          </a:xfrm>
          <a:prstGeom prst="rect">
            <a:avLst/>
          </a:prstGeom>
          <a:solidFill>
            <a:srgbClr val="0F2F80"/>
          </a:solidFill>
          <a:ln cap="flat" cmpd="sng" w="12700">
            <a:solidFill>
              <a:srgbClr val="0F2F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459" name="Google Shape;459;gebf5bf116e_0_36"/>
          <p:cNvPicPr preferRelativeResize="0"/>
          <p:nvPr/>
        </p:nvPicPr>
        <p:blipFill rotWithShape="1">
          <a:blip r:embed="rId4">
            <a:alphaModFix/>
          </a:blip>
          <a:srcRect b="0" l="0" r="0" t="0"/>
          <a:stretch/>
        </p:blipFill>
        <p:spPr>
          <a:xfrm>
            <a:off x="11258026" y="6140742"/>
            <a:ext cx="942363" cy="731484"/>
          </a:xfrm>
          <a:prstGeom prst="rect">
            <a:avLst/>
          </a:prstGeom>
          <a:noFill/>
          <a:ln>
            <a:noFill/>
          </a:ln>
        </p:spPr>
      </p:pic>
      <p:cxnSp>
        <p:nvCxnSpPr>
          <p:cNvPr id="460" name="Google Shape;460;gebf5bf116e_0_36"/>
          <p:cNvCxnSpPr/>
          <p:nvPr/>
        </p:nvCxnSpPr>
        <p:spPr>
          <a:xfrm flipH="1">
            <a:off x="5141066" y="1663606"/>
            <a:ext cx="3900" cy="3704400"/>
          </a:xfrm>
          <a:prstGeom prst="straightConnector1">
            <a:avLst/>
          </a:prstGeom>
          <a:noFill/>
          <a:ln cap="flat" cmpd="sng" w="9525">
            <a:solidFill>
              <a:srgbClr val="FF0000"/>
            </a:solidFill>
            <a:prstDash val="solid"/>
            <a:round/>
            <a:headEnd len="sm" w="sm" type="none"/>
            <a:tailEnd len="sm" w="sm" type="none"/>
          </a:ln>
        </p:spPr>
      </p:cxnSp>
      <p:cxnSp>
        <p:nvCxnSpPr>
          <p:cNvPr id="461" name="Google Shape;461;gebf5bf116e_0_36"/>
          <p:cNvCxnSpPr/>
          <p:nvPr/>
        </p:nvCxnSpPr>
        <p:spPr>
          <a:xfrm>
            <a:off x="2894725" y="4972595"/>
            <a:ext cx="9042300" cy="0"/>
          </a:xfrm>
          <a:prstGeom prst="straightConnector1">
            <a:avLst/>
          </a:prstGeom>
          <a:noFill/>
          <a:ln cap="flat" cmpd="sng" w="9525">
            <a:solidFill>
              <a:srgbClr val="FF0000"/>
            </a:solidFill>
            <a:prstDash val="solid"/>
            <a:round/>
            <a:headEnd len="sm" w="sm" type="none"/>
            <a:tailEnd len="sm" w="sm" type="none"/>
          </a:ln>
        </p:spPr>
      </p:cxnSp>
      <p:sp>
        <p:nvSpPr>
          <p:cNvPr id="462" name="Google Shape;462;gebf5bf116e_0_36"/>
          <p:cNvSpPr/>
          <p:nvPr/>
        </p:nvSpPr>
        <p:spPr>
          <a:xfrm>
            <a:off x="3309604" y="859320"/>
            <a:ext cx="2375100" cy="354900"/>
          </a:xfrm>
          <a:prstGeom prst="rect">
            <a:avLst/>
          </a:prstGeom>
          <a:noFill/>
          <a:ln cap="flat" cmpd="sng" w="2857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63" name="Google Shape;463;gebf5bf116e_0_36"/>
          <p:cNvCxnSpPr>
            <a:stCxn id="464" idx="3"/>
          </p:cNvCxnSpPr>
          <p:nvPr/>
        </p:nvCxnSpPr>
        <p:spPr>
          <a:xfrm flipH="1" rot="10800000">
            <a:off x="10205970" y="2111800"/>
            <a:ext cx="1023300" cy="45300"/>
          </a:xfrm>
          <a:prstGeom prst="straightConnector1">
            <a:avLst/>
          </a:prstGeom>
          <a:noFill/>
          <a:ln cap="flat" cmpd="sng" w="9525">
            <a:solidFill>
              <a:schemeClr val="dk2"/>
            </a:solidFill>
            <a:prstDash val="solid"/>
            <a:round/>
            <a:headEnd len="sm" w="sm" type="none"/>
            <a:tailEnd len="med" w="med" type="triangle"/>
          </a:ln>
        </p:spPr>
      </p:cxnSp>
      <p:sp>
        <p:nvSpPr>
          <p:cNvPr id="465" name="Google Shape;465;gebf5bf116e_0_36"/>
          <p:cNvSpPr/>
          <p:nvPr/>
        </p:nvSpPr>
        <p:spPr>
          <a:xfrm>
            <a:off x="337973" y="993124"/>
            <a:ext cx="1810331" cy="4927542"/>
          </a:xfrm>
          <a:prstGeom prst="rect">
            <a:avLst/>
          </a:prstGeom>
          <a:solidFill>
            <a:srgbClr val="0F2F80"/>
          </a:solidFill>
          <a:ln cap="flat" cmpd="sng" w="25400">
            <a:solidFill>
              <a:srgbClr val="0020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it-IT" sz="1400" u="none" cap="none" strike="noStrike">
                <a:solidFill>
                  <a:schemeClr val="lt1"/>
                </a:solidFill>
                <a:latin typeface="Calibri"/>
                <a:ea typeface="Calibri"/>
                <a:cs typeface="Calibri"/>
                <a:sym typeface="Calibri"/>
              </a:rPr>
              <a:t>Grafico a dispersione: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rPr b="0" i="0" lang="it-IT" sz="1200" u="none" cap="none" strike="noStrike">
                <a:solidFill>
                  <a:schemeClr val="lt1"/>
                </a:solidFill>
                <a:latin typeface="Calibri"/>
                <a:ea typeface="Calibri"/>
                <a:cs typeface="Calibri"/>
                <a:sym typeface="Calibri"/>
              </a:rPr>
              <a:t>Ogni bolla rappresenta un’ora del giorno 21.07.2021 per cui sono stati raccolti dei tweet. La grandezza della bolla è direttamente proporzionale al nr di like dei tweet pubblicati.</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it-IT" sz="1200" u="none" cap="none" strike="noStrike">
                <a:solidFill>
                  <a:schemeClr val="lt1"/>
                </a:solidFill>
                <a:latin typeface="Calibri"/>
                <a:ea typeface="Calibri"/>
                <a:cs typeface="Calibri"/>
                <a:sym typeface="Calibri"/>
              </a:rPr>
              <a:t>Le misure sui due assi:</a:t>
            </a:r>
            <a:endParaRPr b="0" i="0" sz="1400" u="none" cap="none" strike="noStrike">
              <a:solidFill>
                <a:srgbClr val="000000"/>
              </a:solidFill>
              <a:latin typeface="Arial"/>
              <a:ea typeface="Arial"/>
              <a:cs typeface="Arial"/>
              <a:sym typeface="Arial"/>
            </a:endParaRPr>
          </a:p>
          <a:p>
            <a:pPr indent="-171450" lvl="0" marL="171450" marR="0" rtl="0" algn="l">
              <a:lnSpc>
                <a:spcPct val="100000"/>
              </a:lnSpc>
              <a:spcBef>
                <a:spcPts val="0"/>
              </a:spcBef>
              <a:spcAft>
                <a:spcPts val="0"/>
              </a:spcAft>
              <a:buClr>
                <a:schemeClr val="lt1"/>
              </a:buClr>
              <a:buSzPts val="1200"/>
              <a:buFont typeface="Noto Sans Symbols"/>
              <a:buChar char="▪"/>
            </a:pPr>
            <a:r>
              <a:rPr b="1" i="0" lang="it-IT" sz="1200" u="none" cap="none" strike="noStrike">
                <a:solidFill>
                  <a:schemeClr val="lt1"/>
                </a:solidFill>
                <a:latin typeface="Calibri"/>
                <a:ea typeface="Calibri"/>
                <a:cs typeface="Calibri"/>
                <a:sym typeface="Calibri"/>
              </a:rPr>
              <a:t>X, Score_by_followers</a:t>
            </a:r>
            <a:r>
              <a:rPr b="0" i="0" lang="it-IT" sz="1200" u="none" cap="none" strike="noStrike">
                <a:solidFill>
                  <a:schemeClr val="lt1"/>
                </a:solidFill>
                <a:latin typeface="Calibri"/>
                <a:ea typeface="Calibri"/>
                <a:cs typeface="Calibri"/>
                <a:sym typeface="Calibri"/>
              </a:rPr>
              <a:t>: rappresenta il risultato della sentiment analysis di ogni tweet moltiplicato per un coefficiente </a:t>
            </a:r>
            <a:r>
              <a:rPr lang="it-IT" sz="1200">
                <a:solidFill>
                  <a:schemeClr val="lt1"/>
                </a:solidFill>
                <a:latin typeface="Calibri"/>
                <a:ea typeface="Calibri"/>
                <a:cs typeface="Calibri"/>
                <a:sym typeface="Calibri"/>
              </a:rPr>
              <a:t>costruito sulla base del</a:t>
            </a:r>
            <a:r>
              <a:rPr b="0" i="0" lang="it-IT" sz="1200" u="none" cap="none" strike="noStrike">
                <a:solidFill>
                  <a:schemeClr val="lt1"/>
                </a:solidFill>
                <a:latin typeface="Calibri"/>
                <a:ea typeface="Calibri"/>
                <a:cs typeface="Calibri"/>
                <a:sym typeface="Calibri"/>
              </a:rPr>
              <a:t> nr di followers dell’autore del tweet.</a:t>
            </a:r>
            <a:endParaRPr b="0" i="0" sz="1400" u="none" cap="none" strike="noStrike">
              <a:solidFill>
                <a:srgbClr val="000000"/>
              </a:solidFill>
              <a:latin typeface="Arial"/>
              <a:ea typeface="Arial"/>
              <a:cs typeface="Arial"/>
              <a:sym typeface="Arial"/>
            </a:endParaRPr>
          </a:p>
          <a:p>
            <a:pPr indent="-95250" lvl="0" marL="171450" marR="0" rtl="0" algn="l">
              <a:lnSpc>
                <a:spcPct val="100000"/>
              </a:lnSpc>
              <a:spcBef>
                <a:spcPts val="0"/>
              </a:spcBef>
              <a:spcAft>
                <a:spcPts val="0"/>
              </a:spcAft>
              <a:buClr>
                <a:srgbClr val="000000"/>
              </a:buClr>
              <a:buSzPts val="1200"/>
              <a:buFont typeface="Noto Sans Symbols"/>
              <a:buNone/>
            </a:pPr>
            <a:r>
              <a:t/>
            </a:r>
            <a:endParaRPr b="0" i="0" sz="1200" u="none" cap="none" strike="noStrike">
              <a:solidFill>
                <a:schemeClr val="lt1"/>
              </a:solidFill>
              <a:latin typeface="Calibri"/>
              <a:ea typeface="Calibri"/>
              <a:cs typeface="Calibri"/>
              <a:sym typeface="Calibri"/>
            </a:endParaRPr>
          </a:p>
          <a:p>
            <a:pPr indent="-171450" lvl="0" marL="171450" marR="0" rtl="0" algn="l">
              <a:lnSpc>
                <a:spcPct val="100000"/>
              </a:lnSpc>
              <a:spcBef>
                <a:spcPts val="0"/>
              </a:spcBef>
              <a:spcAft>
                <a:spcPts val="0"/>
              </a:spcAft>
              <a:buClr>
                <a:schemeClr val="lt1"/>
              </a:buClr>
              <a:buSzPts val="1200"/>
              <a:buFont typeface="Noto Sans Symbols"/>
              <a:buChar char="▪"/>
            </a:pPr>
            <a:r>
              <a:rPr b="1" i="0" lang="it-IT" sz="1200" u="none" cap="none" strike="noStrike">
                <a:solidFill>
                  <a:schemeClr val="lt1"/>
                </a:solidFill>
                <a:latin typeface="Calibri"/>
                <a:ea typeface="Calibri"/>
                <a:cs typeface="Calibri"/>
                <a:sym typeface="Calibri"/>
              </a:rPr>
              <a:t>Y, Nr Tweet</a:t>
            </a:r>
            <a:r>
              <a:rPr b="0" i="0" lang="it-IT" sz="1200" u="none" cap="none" strike="noStrike">
                <a:solidFill>
                  <a:schemeClr val="lt1"/>
                </a:solidFill>
                <a:latin typeface="Calibri"/>
                <a:ea typeface="Calibri"/>
                <a:cs typeface="Calibri"/>
                <a:sym typeface="Calibri"/>
              </a:rPr>
              <a:t>: rappresenta il nr di tweet raccolti per ogni ora.</a:t>
            </a:r>
            <a:endParaRPr b="0" i="0" sz="1400" u="none" cap="none" strike="noStrike">
              <a:solidFill>
                <a:srgbClr val="000000"/>
              </a:solidFill>
              <a:latin typeface="Arial"/>
              <a:ea typeface="Arial"/>
              <a:cs typeface="Arial"/>
              <a:sym typeface="Arial"/>
            </a:endParaRPr>
          </a:p>
        </p:txBody>
      </p:sp>
      <p:sp>
        <p:nvSpPr>
          <p:cNvPr id="464" name="Google Shape;464;gebf5bf116e_0_36"/>
          <p:cNvSpPr/>
          <p:nvPr/>
        </p:nvSpPr>
        <p:spPr>
          <a:xfrm>
            <a:off x="6828595" y="1611931"/>
            <a:ext cx="3377375" cy="1090339"/>
          </a:xfrm>
          <a:prstGeom prst="rect">
            <a:avLst/>
          </a:prstGeom>
          <a:solidFill>
            <a:srgbClr val="0F2F80">
              <a:alpha val="41568"/>
            </a:srgbClr>
          </a:solidFill>
          <a:ln cap="flat" cmpd="sng" w="25400">
            <a:solidFill>
              <a:srgbClr val="364A7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it-IT" sz="1400" u="none" cap="none" strike="noStrike">
                <a:solidFill>
                  <a:schemeClr val="dk1"/>
                </a:solidFill>
                <a:latin typeface="Calibri"/>
                <a:ea typeface="Calibri"/>
                <a:cs typeface="Calibri"/>
                <a:sym typeface="Calibri"/>
              </a:rPr>
              <a:t>Alle 18 si registra:</a:t>
            </a:r>
            <a:endParaRPr b="0" i="0" sz="1400" u="none" cap="none" strike="noStrike">
              <a:solidFill>
                <a:srgbClr val="000000"/>
              </a:solidFill>
              <a:latin typeface="Arial"/>
              <a:ea typeface="Arial"/>
              <a:cs typeface="Arial"/>
              <a:sym typeface="Arial"/>
            </a:endParaRPr>
          </a:p>
          <a:p>
            <a:pPr indent="-298450" lvl="0" marL="457200" marR="0" rtl="0" algn="l">
              <a:lnSpc>
                <a:spcPct val="100000"/>
              </a:lnSpc>
              <a:spcBef>
                <a:spcPts val="0"/>
              </a:spcBef>
              <a:spcAft>
                <a:spcPts val="0"/>
              </a:spcAft>
              <a:buClr>
                <a:srgbClr val="000000"/>
              </a:buClr>
              <a:buSzPts val="1100"/>
              <a:buFont typeface="Calibri"/>
              <a:buChar char="-"/>
            </a:pPr>
            <a:r>
              <a:rPr lang="it-IT">
                <a:solidFill>
                  <a:schemeClr val="dk1"/>
                </a:solidFill>
                <a:latin typeface="Calibri"/>
                <a:ea typeface="Calibri"/>
                <a:cs typeface="Calibri"/>
                <a:sym typeface="Calibri"/>
              </a:rPr>
              <a:t>Incremento del valore di chiusura dei Bitcoin </a:t>
            </a:r>
            <a:r>
              <a:rPr b="0" i="0" lang="it-IT" sz="1400" u="none" cap="none" strike="noStrike">
                <a:solidFill>
                  <a:schemeClr val="dk1"/>
                </a:solidFill>
                <a:latin typeface="Calibri"/>
                <a:ea typeface="Calibri"/>
                <a:cs typeface="Calibri"/>
                <a:sym typeface="Calibri"/>
              </a:rPr>
              <a:t>(vedi slide precedente)</a:t>
            </a:r>
            <a:endParaRPr b="0" i="0" sz="1400" u="none" cap="none" strike="noStrike">
              <a:solidFill>
                <a:srgbClr val="000000"/>
              </a:solidFill>
              <a:latin typeface="Arial"/>
              <a:ea typeface="Arial"/>
              <a:cs typeface="Arial"/>
              <a:sym typeface="Arial"/>
            </a:endParaRPr>
          </a:p>
          <a:p>
            <a:pPr indent="-298450" lvl="0" marL="457200" marR="0" rtl="0" algn="l">
              <a:lnSpc>
                <a:spcPct val="100000"/>
              </a:lnSpc>
              <a:spcBef>
                <a:spcPts val="0"/>
              </a:spcBef>
              <a:spcAft>
                <a:spcPts val="0"/>
              </a:spcAft>
              <a:buClr>
                <a:srgbClr val="000000"/>
              </a:buClr>
              <a:buSzPts val="1100"/>
              <a:buFont typeface="Calibri"/>
              <a:buChar char="-"/>
            </a:pPr>
            <a:r>
              <a:rPr b="0" i="0" lang="it-IT" sz="1400" u="none" cap="none" strike="noStrike">
                <a:solidFill>
                  <a:schemeClr val="dk1"/>
                </a:solidFill>
                <a:latin typeface="Calibri"/>
                <a:ea typeface="Calibri"/>
                <a:cs typeface="Calibri"/>
                <a:sym typeface="Calibri"/>
              </a:rPr>
              <a:t>Picco più alto del nr di tweet e relativo </a:t>
            </a:r>
            <a:r>
              <a:rPr b="0" i="1" lang="it-IT" sz="1400" u="none" cap="none" strike="noStrike">
                <a:solidFill>
                  <a:schemeClr val="dk1"/>
                </a:solidFill>
                <a:latin typeface="Calibri"/>
                <a:ea typeface="Calibri"/>
                <a:cs typeface="Calibri"/>
                <a:sym typeface="Calibri"/>
              </a:rPr>
              <a:t>score</a:t>
            </a:r>
            <a:endParaRPr b="0" i="0" sz="1400" u="none" cap="none" strike="noStrike">
              <a:solidFill>
                <a:srgbClr val="000000"/>
              </a:solidFill>
              <a:latin typeface="Arial"/>
              <a:ea typeface="Arial"/>
              <a:cs typeface="Arial"/>
              <a:sym typeface="Arial"/>
            </a:endParaRPr>
          </a:p>
        </p:txBody>
      </p:sp>
      <p:sp>
        <p:nvSpPr>
          <p:cNvPr id="466" name="Google Shape;466;gebf5bf116e_0_36"/>
          <p:cNvSpPr txBox="1"/>
          <p:nvPr>
            <p:ph idx="11" type="ftr"/>
          </p:nvPr>
        </p:nvSpPr>
        <p:spPr>
          <a:xfrm>
            <a:off x="979517" y="6310312"/>
            <a:ext cx="41148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it-IT">
                <a:latin typeface="Calibri"/>
                <a:ea typeface="Calibri"/>
                <a:cs typeface="Calibri"/>
                <a:sym typeface="Calibri"/>
              </a:rPr>
              <a:t>CRIPTOVALUTE - </a:t>
            </a:r>
            <a:r>
              <a:rPr lang="it-IT">
                <a:latin typeface="Calibri"/>
                <a:ea typeface="Calibri"/>
                <a:cs typeface="Calibri"/>
                <a:sym typeface="Calibri"/>
              </a:rPr>
              <a:t>Up and Down with fewer than </a:t>
            </a:r>
            <a:r>
              <a:rPr b="1" lang="it-IT">
                <a:latin typeface="Calibri"/>
                <a:ea typeface="Calibri"/>
                <a:cs typeface="Calibri"/>
                <a:sym typeface="Calibri"/>
              </a:rPr>
              <a:t>280</a:t>
            </a:r>
            <a:r>
              <a:rPr lang="it-IT">
                <a:latin typeface="Calibri"/>
                <a:ea typeface="Calibri"/>
                <a:cs typeface="Calibri"/>
                <a:sym typeface="Calibri"/>
              </a:rPr>
              <a:t> characters</a:t>
            </a:r>
            <a:endParaRPr sz="1000"/>
          </a:p>
        </p:txBody>
      </p:sp>
      <p:sp>
        <p:nvSpPr>
          <p:cNvPr id="467" name="Google Shape;467;gebf5bf116e_0_36"/>
          <p:cNvSpPr txBox="1"/>
          <p:nvPr>
            <p:ph idx="12" type="sldNum"/>
          </p:nvPr>
        </p:nvSpPr>
        <p:spPr>
          <a:xfrm>
            <a:off x="364375" y="6310312"/>
            <a:ext cx="473825"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lang="it-IT"/>
              <a:t>‹#›</a:t>
            </a:fld>
            <a:r>
              <a:rPr lang="it-IT"/>
              <a:t>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gebf5bf116e_0_56"/>
          <p:cNvSpPr txBox="1"/>
          <p:nvPr>
            <p:ph type="title"/>
          </p:nvPr>
        </p:nvSpPr>
        <p:spPr>
          <a:xfrm>
            <a:off x="93300" y="217111"/>
            <a:ext cx="12005400" cy="5913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85000"/>
              </a:lnSpc>
              <a:spcBef>
                <a:spcPts val="0"/>
              </a:spcBef>
              <a:spcAft>
                <a:spcPts val="0"/>
              </a:spcAft>
              <a:buClr>
                <a:srgbClr val="002060"/>
              </a:buClr>
              <a:buSzPct val="99700"/>
              <a:buFont typeface="Arial"/>
              <a:buNone/>
            </a:pPr>
            <a:r>
              <a:rPr b="1" lang="it-IT" sz="2600" cap="none">
                <a:solidFill>
                  <a:srgbClr val="002060"/>
                </a:solidFill>
                <a:latin typeface="Arial"/>
                <a:ea typeface="Arial"/>
                <a:cs typeface="Arial"/>
                <a:sym typeface="Arial"/>
              </a:rPr>
              <a:t>DATA VISUALIZATION</a:t>
            </a:r>
            <a:br>
              <a:rPr b="1" lang="it-IT" sz="2333" cap="none">
                <a:solidFill>
                  <a:srgbClr val="002060"/>
                </a:solidFill>
                <a:latin typeface="Arial"/>
                <a:ea typeface="Arial"/>
                <a:cs typeface="Arial"/>
                <a:sym typeface="Arial"/>
              </a:rPr>
            </a:br>
            <a:r>
              <a:rPr lang="it-IT" sz="2200">
                <a:solidFill>
                  <a:srgbClr val="00B0F0"/>
                </a:solidFill>
                <a:latin typeface="Arial"/>
                <a:ea typeface="Arial"/>
                <a:cs typeface="Arial"/>
                <a:sym typeface="Arial"/>
              </a:rPr>
              <a:t>DETTAGLIO DEI TWEET PER ORA</a:t>
            </a:r>
            <a:endParaRPr b="1" sz="2200" cap="none">
              <a:solidFill>
                <a:srgbClr val="002060"/>
              </a:solidFill>
              <a:latin typeface="Arial"/>
              <a:ea typeface="Arial"/>
              <a:cs typeface="Arial"/>
              <a:sym typeface="Arial"/>
            </a:endParaRPr>
          </a:p>
        </p:txBody>
      </p:sp>
      <p:sp>
        <p:nvSpPr>
          <p:cNvPr id="473" name="Google Shape;473;gebf5bf116e_0_56"/>
          <p:cNvSpPr/>
          <p:nvPr/>
        </p:nvSpPr>
        <p:spPr>
          <a:xfrm>
            <a:off x="0" y="6148873"/>
            <a:ext cx="12192000" cy="709200"/>
          </a:xfrm>
          <a:prstGeom prst="rect">
            <a:avLst/>
          </a:prstGeom>
          <a:solidFill>
            <a:srgbClr val="0F2F80"/>
          </a:solidFill>
          <a:ln cap="flat" cmpd="sng" w="12700">
            <a:solidFill>
              <a:srgbClr val="0F2F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474" name="Google Shape;474;gebf5bf116e_0_56"/>
          <p:cNvPicPr preferRelativeResize="0"/>
          <p:nvPr/>
        </p:nvPicPr>
        <p:blipFill rotWithShape="1">
          <a:blip r:embed="rId3">
            <a:alphaModFix/>
          </a:blip>
          <a:srcRect b="0" l="0" r="0" t="0"/>
          <a:stretch/>
        </p:blipFill>
        <p:spPr>
          <a:xfrm>
            <a:off x="11258026" y="6140742"/>
            <a:ext cx="942363" cy="731484"/>
          </a:xfrm>
          <a:prstGeom prst="rect">
            <a:avLst/>
          </a:prstGeom>
          <a:noFill/>
          <a:ln>
            <a:noFill/>
          </a:ln>
        </p:spPr>
      </p:pic>
      <p:pic>
        <p:nvPicPr>
          <p:cNvPr id="475" name="Google Shape;475;gebf5bf116e_0_56"/>
          <p:cNvPicPr preferRelativeResize="0"/>
          <p:nvPr/>
        </p:nvPicPr>
        <p:blipFill rotWithShape="1">
          <a:blip r:embed="rId4">
            <a:alphaModFix/>
          </a:blip>
          <a:srcRect b="0" l="0" r="0" t="0"/>
          <a:stretch/>
        </p:blipFill>
        <p:spPr>
          <a:xfrm>
            <a:off x="2220808" y="1274473"/>
            <a:ext cx="9733102" cy="3774225"/>
          </a:xfrm>
          <a:prstGeom prst="rect">
            <a:avLst/>
          </a:prstGeom>
          <a:noFill/>
          <a:ln>
            <a:noFill/>
          </a:ln>
        </p:spPr>
      </p:pic>
      <p:sp>
        <p:nvSpPr>
          <p:cNvPr id="476" name="Google Shape;476;gebf5bf116e_0_56"/>
          <p:cNvSpPr/>
          <p:nvPr/>
        </p:nvSpPr>
        <p:spPr>
          <a:xfrm>
            <a:off x="3646982" y="1221561"/>
            <a:ext cx="4410900" cy="356400"/>
          </a:xfrm>
          <a:prstGeom prst="rect">
            <a:avLst/>
          </a:prstGeom>
          <a:noFill/>
          <a:ln cap="flat" cmpd="sng" w="2857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77" name="Google Shape;477;gebf5bf116e_0_56"/>
          <p:cNvCxnSpPr>
            <a:endCxn id="478" idx="0"/>
          </p:cNvCxnSpPr>
          <p:nvPr/>
        </p:nvCxnSpPr>
        <p:spPr>
          <a:xfrm>
            <a:off x="6829498" y="2495672"/>
            <a:ext cx="1186800" cy="2742300"/>
          </a:xfrm>
          <a:prstGeom prst="straightConnector1">
            <a:avLst/>
          </a:prstGeom>
          <a:noFill/>
          <a:ln cap="flat" cmpd="sng" w="9525">
            <a:solidFill>
              <a:schemeClr val="dk2"/>
            </a:solidFill>
            <a:prstDash val="solid"/>
            <a:round/>
            <a:headEnd len="sm" w="sm" type="none"/>
            <a:tailEnd len="med" w="med" type="triangle"/>
          </a:ln>
        </p:spPr>
      </p:cxnSp>
      <p:sp>
        <p:nvSpPr>
          <p:cNvPr id="479" name="Google Shape;479;gebf5bf116e_0_56"/>
          <p:cNvSpPr/>
          <p:nvPr/>
        </p:nvSpPr>
        <p:spPr>
          <a:xfrm>
            <a:off x="344257" y="1184806"/>
            <a:ext cx="1720268" cy="4603607"/>
          </a:xfrm>
          <a:prstGeom prst="rect">
            <a:avLst/>
          </a:prstGeom>
          <a:solidFill>
            <a:srgbClr val="0F2F80"/>
          </a:solidFill>
          <a:ln cap="flat" cmpd="sng" w="25400">
            <a:solidFill>
              <a:srgbClr val="364A7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it-IT" sz="1400" u="none" cap="none" strike="noStrike">
                <a:solidFill>
                  <a:schemeClr val="lt1"/>
                </a:solidFill>
                <a:latin typeface="Calibri"/>
                <a:ea typeface="Calibri"/>
                <a:cs typeface="Calibri"/>
                <a:sym typeface="Calibri"/>
              </a:rPr>
              <a:t>Mappa ad albero: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rPr b="0" i="0" lang="it-IT" sz="1200" u="none" cap="none" strike="noStrike">
                <a:solidFill>
                  <a:schemeClr val="lt1"/>
                </a:solidFill>
                <a:latin typeface="Calibri"/>
                <a:ea typeface="Calibri"/>
                <a:cs typeface="Calibri"/>
                <a:sym typeface="Calibri"/>
              </a:rPr>
              <a:t>Ciascun segmento, la cui grandezza è direttamente proporzionale al nr di tweet raccolti alle ore 18 del 21.07.2021, rappresenta una diversa categoria di “sentiment”</a:t>
            </a:r>
            <a:r>
              <a:rPr b="1" i="0" lang="it-IT" sz="1200" u="none" cap="none" strike="noStrike">
                <a:solidFill>
                  <a:schemeClr val="lt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it-IT" sz="1200" u="none" cap="none" strike="noStrike">
                <a:solidFill>
                  <a:schemeClr val="lt1"/>
                </a:solidFill>
                <a:latin typeface="Calibri"/>
                <a:ea typeface="Calibri"/>
                <a:cs typeface="Calibri"/>
                <a:sym typeface="Calibri"/>
              </a:rPr>
              <a:t>Il numero di tweet è evidenziato nelle etichette.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it-IT" sz="1200" u="none" cap="none" strike="noStrike">
                <a:solidFill>
                  <a:schemeClr val="lt1"/>
                </a:solidFill>
                <a:latin typeface="Calibri"/>
                <a:ea typeface="Calibri"/>
                <a:cs typeface="Calibri"/>
                <a:sym typeface="Calibri"/>
              </a:rPr>
              <a:t>Il gradiente di colore dipende invece dal Nr di Retweet, rosso per la categoria di sentiment con il numero più alto di Retweet e blu per quella con il numero più basso.</a:t>
            </a:r>
            <a:endParaRPr b="0" i="0" sz="1400" u="none" cap="none" strike="noStrike">
              <a:solidFill>
                <a:srgbClr val="000000"/>
              </a:solidFill>
              <a:latin typeface="Arial"/>
              <a:ea typeface="Arial"/>
              <a:cs typeface="Arial"/>
              <a:sym typeface="Arial"/>
            </a:endParaRPr>
          </a:p>
        </p:txBody>
      </p:sp>
      <p:sp>
        <p:nvSpPr>
          <p:cNvPr id="478" name="Google Shape;478;gebf5bf116e_0_56"/>
          <p:cNvSpPr/>
          <p:nvPr/>
        </p:nvSpPr>
        <p:spPr>
          <a:xfrm>
            <a:off x="4405746" y="5237972"/>
            <a:ext cx="7221104" cy="832431"/>
          </a:xfrm>
          <a:prstGeom prst="rect">
            <a:avLst/>
          </a:prstGeom>
          <a:solidFill>
            <a:srgbClr val="0F2F80">
              <a:alpha val="41568"/>
            </a:srgbClr>
          </a:solidFill>
          <a:ln cap="flat" cmpd="sng" w="25400">
            <a:solidFill>
              <a:srgbClr val="364A7D"/>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it-IT" sz="1200" u="none" cap="none" strike="noStrike">
                <a:solidFill>
                  <a:schemeClr val="dk1"/>
                </a:solidFill>
                <a:latin typeface="Calibri"/>
                <a:ea typeface="Calibri"/>
                <a:cs typeface="Calibri"/>
                <a:sym typeface="Calibri"/>
              </a:rPr>
              <a:t>Esempio di tweet di Anthony Pompliano rientrante in questa categoria:</a:t>
            </a:r>
            <a:endParaRPr b="0" i="1" sz="1200" u="none" cap="none" strike="noStrike">
              <a:solidFill>
                <a:schemeClr val="dk1"/>
              </a:solidFill>
              <a:latin typeface="Calibri"/>
              <a:ea typeface="Calibri"/>
              <a:cs typeface="Calibri"/>
              <a:sym typeface="Calibri"/>
            </a:endParaRPr>
          </a:p>
        </p:txBody>
      </p:sp>
      <p:pic>
        <p:nvPicPr>
          <p:cNvPr id="480" name="Google Shape;480;gebf5bf116e_0_56"/>
          <p:cNvPicPr preferRelativeResize="0"/>
          <p:nvPr/>
        </p:nvPicPr>
        <p:blipFill rotWithShape="1">
          <a:blip r:embed="rId5">
            <a:alphaModFix/>
          </a:blip>
          <a:srcRect b="0" l="0" r="0" t="0"/>
          <a:stretch/>
        </p:blipFill>
        <p:spPr>
          <a:xfrm>
            <a:off x="4498982" y="5463924"/>
            <a:ext cx="7016201" cy="547175"/>
          </a:xfrm>
          <a:prstGeom prst="rect">
            <a:avLst/>
          </a:prstGeom>
          <a:noFill/>
          <a:ln>
            <a:noFill/>
          </a:ln>
        </p:spPr>
      </p:pic>
      <p:sp>
        <p:nvSpPr>
          <p:cNvPr id="481" name="Google Shape;481;gebf5bf116e_0_56"/>
          <p:cNvSpPr txBox="1"/>
          <p:nvPr>
            <p:ph idx="11" type="ftr"/>
          </p:nvPr>
        </p:nvSpPr>
        <p:spPr>
          <a:xfrm>
            <a:off x="979517" y="6310312"/>
            <a:ext cx="41148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it-IT">
                <a:latin typeface="Calibri"/>
                <a:ea typeface="Calibri"/>
                <a:cs typeface="Calibri"/>
                <a:sym typeface="Calibri"/>
              </a:rPr>
              <a:t>CRIPTOVALUTE - </a:t>
            </a:r>
            <a:r>
              <a:rPr lang="it-IT">
                <a:latin typeface="Calibri"/>
                <a:ea typeface="Calibri"/>
                <a:cs typeface="Calibri"/>
                <a:sym typeface="Calibri"/>
              </a:rPr>
              <a:t>Up and Down with fewer than </a:t>
            </a:r>
            <a:r>
              <a:rPr b="1" lang="it-IT">
                <a:latin typeface="Calibri"/>
                <a:ea typeface="Calibri"/>
                <a:cs typeface="Calibri"/>
                <a:sym typeface="Calibri"/>
              </a:rPr>
              <a:t>280</a:t>
            </a:r>
            <a:r>
              <a:rPr lang="it-IT">
                <a:latin typeface="Calibri"/>
                <a:ea typeface="Calibri"/>
                <a:cs typeface="Calibri"/>
                <a:sym typeface="Calibri"/>
              </a:rPr>
              <a:t> characters</a:t>
            </a:r>
            <a:endParaRPr sz="1000"/>
          </a:p>
        </p:txBody>
      </p:sp>
      <p:sp>
        <p:nvSpPr>
          <p:cNvPr id="482" name="Google Shape;482;gebf5bf116e_0_56"/>
          <p:cNvSpPr txBox="1"/>
          <p:nvPr>
            <p:ph idx="12" type="sldNum"/>
          </p:nvPr>
        </p:nvSpPr>
        <p:spPr>
          <a:xfrm>
            <a:off x="364375" y="6310312"/>
            <a:ext cx="473825"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lang="it-IT"/>
              <a:t>‹#›</a:t>
            </a:fld>
            <a:r>
              <a:rPr lang="it-IT"/>
              <a:t>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gf06b9647cb_0_11"/>
          <p:cNvSpPr txBox="1"/>
          <p:nvPr>
            <p:ph type="title"/>
          </p:nvPr>
        </p:nvSpPr>
        <p:spPr>
          <a:xfrm>
            <a:off x="93300" y="217111"/>
            <a:ext cx="12005400" cy="5913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85000"/>
              </a:lnSpc>
              <a:spcBef>
                <a:spcPts val="0"/>
              </a:spcBef>
              <a:spcAft>
                <a:spcPts val="0"/>
              </a:spcAft>
              <a:buClr>
                <a:srgbClr val="002060"/>
              </a:buClr>
              <a:buSzPct val="99700"/>
              <a:buFont typeface="Arial"/>
              <a:buNone/>
            </a:pPr>
            <a:r>
              <a:rPr b="1" lang="it-IT" sz="2600" cap="none">
                <a:solidFill>
                  <a:srgbClr val="002060"/>
                </a:solidFill>
                <a:latin typeface="Arial"/>
                <a:ea typeface="Arial"/>
                <a:cs typeface="Arial"/>
                <a:sym typeface="Arial"/>
              </a:rPr>
              <a:t>DATA VISUALIZATION</a:t>
            </a:r>
            <a:br>
              <a:rPr b="1" lang="it-IT" sz="2333" cap="none">
                <a:solidFill>
                  <a:srgbClr val="002060"/>
                </a:solidFill>
                <a:latin typeface="Arial"/>
                <a:ea typeface="Arial"/>
                <a:cs typeface="Arial"/>
                <a:sym typeface="Arial"/>
              </a:rPr>
            </a:br>
            <a:r>
              <a:rPr lang="it-IT" sz="2200">
                <a:solidFill>
                  <a:srgbClr val="00B0F0"/>
                </a:solidFill>
                <a:latin typeface="Arial"/>
                <a:ea typeface="Arial"/>
                <a:cs typeface="Arial"/>
                <a:sym typeface="Arial"/>
              </a:rPr>
              <a:t>INDICE DI CORRELAZIONE DI PEARSON - 2021</a:t>
            </a:r>
            <a:endParaRPr b="1" sz="2200" cap="none">
              <a:solidFill>
                <a:srgbClr val="002060"/>
              </a:solidFill>
              <a:latin typeface="Arial"/>
              <a:ea typeface="Arial"/>
              <a:cs typeface="Arial"/>
              <a:sym typeface="Arial"/>
            </a:endParaRPr>
          </a:p>
        </p:txBody>
      </p:sp>
      <p:sp>
        <p:nvSpPr>
          <p:cNvPr id="488" name="Google Shape;488;gf06b9647cb_0_11"/>
          <p:cNvSpPr/>
          <p:nvPr/>
        </p:nvSpPr>
        <p:spPr>
          <a:xfrm>
            <a:off x="0" y="6148873"/>
            <a:ext cx="12192000" cy="709200"/>
          </a:xfrm>
          <a:prstGeom prst="rect">
            <a:avLst/>
          </a:prstGeom>
          <a:solidFill>
            <a:srgbClr val="0F2F80"/>
          </a:solidFill>
          <a:ln cap="flat" cmpd="sng" w="12700">
            <a:solidFill>
              <a:srgbClr val="0F2F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489" name="Google Shape;489;gf06b9647cb_0_11"/>
          <p:cNvPicPr preferRelativeResize="0"/>
          <p:nvPr/>
        </p:nvPicPr>
        <p:blipFill rotWithShape="1">
          <a:blip r:embed="rId3">
            <a:alphaModFix/>
          </a:blip>
          <a:srcRect b="0" l="0" r="0" t="0"/>
          <a:stretch/>
        </p:blipFill>
        <p:spPr>
          <a:xfrm>
            <a:off x="11258026" y="6140742"/>
            <a:ext cx="942363" cy="731484"/>
          </a:xfrm>
          <a:prstGeom prst="rect">
            <a:avLst/>
          </a:prstGeom>
          <a:noFill/>
          <a:ln>
            <a:noFill/>
          </a:ln>
        </p:spPr>
      </p:pic>
      <p:sp>
        <p:nvSpPr>
          <p:cNvPr id="490" name="Google Shape;490;gf06b9647cb_0_11"/>
          <p:cNvSpPr/>
          <p:nvPr/>
        </p:nvSpPr>
        <p:spPr>
          <a:xfrm>
            <a:off x="344250" y="1184803"/>
            <a:ext cx="1720200" cy="2032200"/>
          </a:xfrm>
          <a:prstGeom prst="rect">
            <a:avLst/>
          </a:prstGeom>
          <a:solidFill>
            <a:srgbClr val="0F2F80"/>
          </a:solidFill>
          <a:ln cap="flat" cmpd="sng" w="25400">
            <a:solidFill>
              <a:srgbClr val="364A7D"/>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b="1" lang="it-IT">
                <a:solidFill>
                  <a:schemeClr val="lt1"/>
                </a:solidFill>
                <a:latin typeface="Calibri"/>
                <a:ea typeface="Calibri"/>
                <a:cs typeface="Calibri"/>
                <a:sym typeface="Calibri"/>
              </a:rPr>
              <a:t>Grafico a barre</a:t>
            </a:r>
            <a:r>
              <a:rPr lang="it-IT">
                <a:solidFill>
                  <a:schemeClr val="lt1"/>
                </a:solidFill>
                <a:latin typeface="Calibri"/>
                <a:ea typeface="Calibri"/>
                <a:cs typeface="Calibri"/>
                <a:sym typeface="Calibri"/>
              </a:rPr>
              <a:t>:</a:t>
            </a:r>
            <a:endParaRPr>
              <a:solidFill>
                <a:schemeClr val="dk1"/>
              </a:solidFill>
            </a:endParaRPr>
          </a:p>
          <a:p>
            <a:pPr indent="0" lvl="0" marL="0" rtl="0" algn="l">
              <a:spcBef>
                <a:spcPts val="0"/>
              </a:spcBef>
              <a:spcAft>
                <a:spcPts val="0"/>
              </a:spcAft>
              <a:buClr>
                <a:schemeClr val="dk1"/>
              </a:buClr>
              <a:buSzPts val="1400"/>
              <a:buFont typeface="Arial"/>
              <a:buNone/>
            </a:pPr>
            <a:r>
              <a:t/>
            </a:r>
            <a:endParaRPr>
              <a:solidFill>
                <a:schemeClr val="lt1"/>
              </a:solidFill>
              <a:latin typeface="Calibri"/>
              <a:ea typeface="Calibri"/>
              <a:cs typeface="Calibri"/>
              <a:sym typeface="Calibri"/>
            </a:endParaRPr>
          </a:p>
          <a:p>
            <a:pPr indent="0" lvl="0" marL="0" rtl="0" algn="l">
              <a:spcBef>
                <a:spcPts val="0"/>
              </a:spcBef>
              <a:spcAft>
                <a:spcPts val="0"/>
              </a:spcAft>
              <a:buClr>
                <a:schemeClr val="dk1"/>
              </a:buClr>
              <a:buSzPts val="1200"/>
              <a:buFont typeface="Arial"/>
              <a:buNone/>
            </a:pPr>
            <a:r>
              <a:rPr lang="it-IT" sz="1200">
                <a:solidFill>
                  <a:schemeClr val="lt1"/>
                </a:solidFill>
                <a:latin typeface="Calibri"/>
                <a:ea typeface="Calibri"/>
                <a:cs typeface="Calibri"/>
                <a:sym typeface="Calibri"/>
              </a:rPr>
              <a:t>Rappresenta per 5 Criptovalute il valore medio dell’indice di Pearson per tre diverse unità di tempo (minuti, ore, giorni). Trend crescente con picco nell’unità “day”</a:t>
            </a:r>
            <a:endParaRPr>
              <a:solidFill>
                <a:schemeClr val="lt1"/>
              </a:solidFill>
              <a:latin typeface="Calibri"/>
              <a:ea typeface="Calibri"/>
              <a:cs typeface="Calibri"/>
              <a:sym typeface="Calibri"/>
            </a:endParaRPr>
          </a:p>
        </p:txBody>
      </p:sp>
      <p:sp>
        <p:nvSpPr>
          <p:cNvPr id="491" name="Google Shape;491;gf06b9647cb_0_11"/>
          <p:cNvSpPr txBox="1"/>
          <p:nvPr>
            <p:ph idx="11" type="ftr"/>
          </p:nvPr>
        </p:nvSpPr>
        <p:spPr>
          <a:xfrm>
            <a:off x="979517" y="6310312"/>
            <a:ext cx="41148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it-IT">
                <a:latin typeface="Calibri"/>
                <a:ea typeface="Calibri"/>
                <a:cs typeface="Calibri"/>
                <a:sym typeface="Calibri"/>
              </a:rPr>
              <a:t>CRIPTOVALUTE - </a:t>
            </a:r>
            <a:r>
              <a:rPr lang="it-IT">
                <a:latin typeface="Calibri"/>
                <a:ea typeface="Calibri"/>
                <a:cs typeface="Calibri"/>
                <a:sym typeface="Calibri"/>
              </a:rPr>
              <a:t>Up and Down with fewer than </a:t>
            </a:r>
            <a:r>
              <a:rPr b="1" lang="it-IT">
                <a:latin typeface="Calibri"/>
                <a:ea typeface="Calibri"/>
                <a:cs typeface="Calibri"/>
                <a:sym typeface="Calibri"/>
              </a:rPr>
              <a:t>280</a:t>
            </a:r>
            <a:r>
              <a:rPr lang="it-IT">
                <a:latin typeface="Calibri"/>
                <a:ea typeface="Calibri"/>
                <a:cs typeface="Calibri"/>
                <a:sym typeface="Calibri"/>
              </a:rPr>
              <a:t> characters</a:t>
            </a:r>
            <a:endParaRPr sz="1000"/>
          </a:p>
        </p:txBody>
      </p:sp>
      <p:sp>
        <p:nvSpPr>
          <p:cNvPr id="492" name="Google Shape;492;gf06b9647cb_0_11"/>
          <p:cNvSpPr txBox="1"/>
          <p:nvPr>
            <p:ph idx="12" type="sldNum"/>
          </p:nvPr>
        </p:nvSpPr>
        <p:spPr>
          <a:xfrm>
            <a:off x="364375" y="6310312"/>
            <a:ext cx="473825"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lang="it-IT"/>
              <a:t>‹#›</a:t>
            </a:fld>
            <a:r>
              <a:rPr lang="it-IT"/>
              <a:t> .</a:t>
            </a:r>
            <a:endParaRPr/>
          </a:p>
        </p:txBody>
      </p:sp>
      <p:pic>
        <p:nvPicPr>
          <p:cNvPr id="493" name="Google Shape;493;gf06b9647cb_0_11"/>
          <p:cNvPicPr preferRelativeResize="0"/>
          <p:nvPr/>
        </p:nvPicPr>
        <p:blipFill>
          <a:blip r:embed="rId4">
            <a:alphaModFix/>
          </a:blip>
          <a:stretch>
            <a:fillRect/>
          </a:stretch>
        </p:blipFill>
        <p:spPr>
          <a:xfrm>
            <a:off x="2157650" y="1184800"/>
            <a:ext cx="9941050" cy="2256900"/>
          </a:xfrm>
          <a:prstGeom prst="rect">
            <a:avLst/>
          </a:prstGeom>
          <a:noFill/>
          <a:ln>
            <a:noFill/>
          </a:ln>
        </p:spPr>
      </p:pic>
      <p:pic>
        <p:nvPicPr>
          <p:cNvPr id="494" name="Google Shape;494;gf06b9647cb_0_11"/>
          <p:cNvPicPr preferRelativeResize="0"/>
          <p:nvPr/>
        </p:nvPicPr>
        <p:blipFill>
          <a:blip r:embed="rId5">
            <a:alphaModFix/>
          </a:blip>
          <a:stretch>
            <a:fillRect/>
          </a:stretch>
        </p:blipFill>
        <p:spPr>
          <a:xfrm>
            <a:off x="2157650" y="3531400"/>
            <a:ext cx="9801952" cy="2256900"/>
          </a:xfrm>
          <a:prstGeom prst="rect">
            <a:avLst/>
          </a:prstGeom>
          <a:noFill/>
          <a:ln>
            <a:noFill/>
          </a:ln>
        </p:spPr>
      </p:pic>
      <p:sp>
        <p:nvSpPr>
          <p:cNvPr id="495" name="Google Shape;495;gf06b9647cb_0_11"/>
          <p:cNvSpPr/>
          <p:nvPr/>
        </p:nvSpPr>
        <p:spPr>
          <a:xfrm>
            <a:off x="344250" y="3531403"/>
            <a:ext cx="1720200" cy="2032200"/>
          </a:xfrm>
          <a:prstGeom prst="rect">
            <a:avLst/>
          </a:prstGeom>
          <a:solidFill>
            <a:srgbClr val="0F2F80"/>
          </a:solidFill>
          <a:ln cap="flat" cmpd="sng" w="25400">
            <a:solidFill>
              <a:srgbClr val="364A7D"/>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b="1" lang="it-IT">
                <a:solidFill>
                  <a:schemeClr val="lt1"/>
                </a:solidFill>
                <a:latin typeface="Calibri"/>
                <a:ea typeface="Calibri"/>
                <a:cs typeface="Calibri"/>
                <a:sym typeface="Calibri"/>
              </a:rPr>
              <a:t>Grafico a barre</a:t>
            </a:r>
            <a:r>
              <a:rPr lang="it-IT">
                <a:solidFill>
                  <a:schemeClr val="lt1"/>
                </a:solidFill>
                <a:latin typeface="Calibri"/>
                <a:ea typeface="Calibri"/>
                <a:cs typeface="Calibri"/>
                <a:sym typeface="Calibri"/>
              </a:rPr>
              <a:t>:</a:t>
            </a:r>
            <a:endParaRPr>
              <a:solidFill>
                <a:schemeClr val="dk1"/>
              </a:solidFill>
            </a:endParaRPr>
          </a:p>
          <a:p>
            <a:pPr indent="0" lvl="0" marL="0" rtl="0" algn="l">
              <a:spcBef>
                <a:spcPts val="0"/>
              </a:spcBef>
              <a:spcAft>
                <a:spcPts val="0"/>
              </a:spcAft>
              <a:buClr>
                <a:schemeClr val="dk1"/>
              </a:buClr>
              <a:buSzPts val="1400"/>
              <a:buFont typeface="Arial"/>
              <a:buNone/>
            </a:pPr>
            <a:r>
              <a:t/>
            </a:r>
            <a:endParaRPr>
              <a:solidFill>
                <a:schemeClr val="lt1"/>
              </a:solidFill>
              <a:latin typeface="Calibri"/>
              <a:ea typeface="Calibri"/>
              <a:cs typeface="Calibri"/>
              <a:sym typeface="Calibri"/>
            </a:endParaRPr>
          </a:p>
          <a:p>
            <a:pPr indent="0" lvl="0" marL="0" rtl="0" algn="l">
              <a:spcBef>
                <a:spcPts val="0"/>
              </a:spcBef>
              <a:spcAft>
                <a:spcPts val="0"/>
              </a:spcAft>
              <a:buClr>
                <a:schemeClr val="dk1"/>
              </a:buClr>
              <a:buSzPts val="1200"/>
              <a:buFont typeface="Arial"/>
              <a:buNone/>
            </a:pPr>
            <a:r>
              <a:rPr lang="it-IT" sz="1200">
                <a:solidFill>
                  <a:schemeClr val="lt1"/>
                </a:solidFill>
                <a:latin typeface="Calibri"/>
                <a:ea typeface="Calibri"/>
                <a:cs typeface="Calibri"/>
                <a:sym typeface="Calibri"/>
              </a:rPr>
              <a:t>Rappresenta il valore dell’indice nei primi 5 shift temporali di ciascuna unità (primi 5 minuti, prime 5 ore, primi 5 giorni) dei BTC. Picco nei giorni 0-2</a:t>
            </a:r>
            <a:endParaRPr>
              <a:solidFill>
                <a:schemeClr val="lt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20"/>
          <p:cNvSpPr txBox="1"/>
          <p:nvPr>
            <p:ph type="title"/>
          </p:nvPr>
        </p:nvSpPr>
        <p:spPr>
          <a:xfrm>
            <a:off x="74802" y="79900"/>
            <a:ext cx="12005344" cy="591219"/>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rgbClr val="002060"/>
              </a:buClr>
              <a:buSzPts val="2333"/>
              <a:buFont typeface="Arial"/>
              <a:buNone/>
            </a:pPr>
            <a:r>
              <a:rPr b="1" lang="it-IT" sz="2333" cap="none">
                <a:solidFill>
                  <a:srgbClr val="002060"/>
                </a:solidFill>
                <a:latin typeface="Arial"/>
                <a:ea typeface="Arial"/>
                <a:cs typeface="Arial"/>
                <a:sym typeface="Arial"/>
              </a:rPr>
              <a:t>SVILUPPI FUTURI</a:t>
            </a:r>
            <a:endParaRPr/>
          </a:p>
        </p:txBody>
      </p:sp>
      <p:sp>
        <p:nvSpPr>
          <p:cNvPr id="501" name="Google Shape;501;p20"/>
          <p:cNvSpPr/>
          <p:nvPr/>
        </p:nvSpPr>
        <p:spPr>
          <a:xfrm>
            <a:off x="8389" y="6163099"/>
            <a:ext cx="12192000" cy="709127"/>
          </a:xfrm>
          <a:prstGeom prst="rect">
            <a:avLst/>
          </a:prstGeom>
          <a:solidFill>
            <a:srgbClr val="0F2F80"/>
          </a:solidFill>
          <a:ln cap="flat" cmpd="sng" w="12700">
            <a:solidFill>
              <a:srgbClr val="0F2F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502" name="Google Shape;502;p20"/>
          <p:cNvPicPr preferRelativeResize="0"/>
          <p:nvPr/>
        </p:nvPicPr>
        <p:blipFill rotWithShape="1">
          <a:blip r:embed="rId3">
            <a:alphaModFix/>
          </a:blip>
          <a:srcRect b="0" l="0" r="0" t="0"/>
          <a:stretch/>
        </p:blipFill>
        <p:spPr>
          <a:xfrm>
            <a:off x="11258026" y="6140742"/>
            <a:ext cx="942363" cy="731484"/>
          </a:xfrm>
          <a:prstGeom prst="rect">
            <a:avLst/>
          </a:prstGeom>
          <a:noFill/>
          <a:ln>
            <a:noFill/>
          </a:ln>
        </p:spPr>
      </p:pic>
      <p:sp>
        <p:nvSpPr>
          <p:cNvPr id="503" name="Google Shape;503;p20"/>
          <p:cNvSpPr txBox="1"/>
          <p:nvPr/>
        </p:nvSpPr>
        <p:spPr>
          <a:xfrm>
            <a:off x="869252" y="1676268"/>
            <a:ext cx="5708100" cy="3109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it-IT" sz="1400" u="none" cap="none" strike="noStrike">
                <a:solidFill>
                  <a:srgbClr val="000000"/>
                </a:solidFill>
                <a:latin typeface="Calibri"/>
                <a:ea typeface="Calibri"/>
                <a:cs typeface="Calibri"/>
                <a:sym typeface="Calibri"/>
              </a:rPr>
              <a:t>Se si riuscissero ad individuare tutti i fattori che influenzano l’andamento delle Crypto si potrebbe creare un sistema Real Time, che tramite notifica, consigli se vendere o acquistare Crypto e in che range temporale farlo.</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it-IT" sz="1400" u="none" cap="none" strike="noStrike">
                <a:solidFill>
                  <a:srgbClr val="000000"/>
                </a:solidFill>
                <a:latin typeface="Calibri"/>
                <a:ea typeface="Calibri"/>
                <a:cs typeface="Calibri"/>
                <a:sym typeface="Calibri"/>
              </a:rPr>
              <a:t>La distribuzione potrebbe avvenire tramite un’app dedicata o con un boot su Telegram.</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504" name="Google Shape;504;p20"/>
          <p:cNvPicPr preferRelativeResize="0"/>
          <p:nvPr/>
        </p:nvPicPr>
        <p:blipFill rotWithShape="1">
          <a:blip r:embed="rId4">
            <a:alphaModFix/>
          </a:blip>
          <a:srcRect b="0" l="0" r="0" t="0"/>
          <a:stretch/>
        </p:blipFill>
        <p:spPr>
          <a:xfrm>
            <a:off x="9429225" y="3761332"/>
            <a:ext cx="1828800" cy="2333625"/>
          </a:xfrm>
          <a:prstGeom prst="rect">
            <a:avLst/>
          </a:prstGeom>
          <a:noFill/>
          <a:ln>
            <a:noFill/>
          </a:ln>
        </p:spPr>
      </p:pic>
      <p:pic>
        <p:nvPicPr>
          <p:cNvPr id="505" name="Google Shape;505;p20"/>
          <p:cNvPicPr preferRelativeResize="0"/>
          <p:nvPr/>
        </p:nvPicPr>
        <p:blipFill rotWithShape="1">
          <a:blip r:embed="rId5">
            <a:alphaModFix/>
          </a:blip>
          <a:srcRect b="0" l="0" r="0" t="0"/>
          <a:stretch/>
        </p:blipFill>
        <p:spPr>
          <a:xfrm>
            <a:off x="3880956" y="3428991"/>
            <a:ext cx="616015" cy="625565"/>
          </a:xfrm>
          <a:prstGeom prst="rect">
            <a:avLst/>
          </a:prstGeom>
          <a:noFill/>
          <a:ln>
            <a:noFill/>
          </a:ln>
        </p:spPr>
      </p:pic>
      <p:pic>
        <p:nvPicPr>
          <p:cNvPr id="506" name="Google Shape;506;p20"/>
          <p:cNvPicPr preferRelativeResize="0"/>
          <p:nvPr/>
        </p:nvPicPr>
        <p:blipFill rotWithShape="1">
          <a:blip r:embed="rId6">
            <a:alphaModFix/>
          </a:blip>
          <a:srcRect b="0" l="0" r="0" t="0"/>
          <a:stretch/>
        </p:blipFill>
        <p:spPr>
          <a:xfrm>
            <a:off x="2084457" y="3478399"/>
            <a:ext cx="585518" cy="526740"/>
          </a:xfrm>
          <a:prstGeom prst="rect">
            <a:avLst/>
          </a:prstGeom>
          <a:noFill/>
          <a:ln>
            <a:noFill/>
          </a:ln>
        </p:spPr>
      </p:pic>
      <p:pic>
        <p:nvPicPr>
          <p:cNvPr id="507" name="Google Shape;507;p20"/>
          <p:cNvPicPr preferRelativeResize="0"/>
          <p:nvPr/>
        </p:nvPicPr>
        <p:blipFill rotWithShape="1">
          <a:blip r:embed="rId7">
            <a:alphaModFix/>
          </a:blip>
          <a:srcRect b="0" l="0" r="0" t="0"/>
          <a:stretch/>
        </p:blipFill>
        <p:spPr>
          <a:xfrm>
            <a:off x="3090022" y="3500703"/>
            <a:ext cx="434706" cy="482129"/>
          </a:xfrm>
          <a:prstGeom prst="rect">
            <a:avLst/>
          </a:prstGeom>
          <a:noFill/>
          <a:ln>
            <a:noFill/>
          </a:ln>
        </p:spPr>
      </p:pic>
      <p:sp>
        <p:nvSpPr>
          <p:cNvPr id="508" name="Google Shape;508;p20"/>
          <p:cNvSpPr txBox="1"/>
          <p:nvPr>
            <p:ph idx="11" type="ftr"/>
          </p:nvPr>
        </p:nvSpPr>
        <p:spPr>
          <a:xfrm>
            <a:off x="979517" y="6310312"/>
            <a:ext cx="41148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it-IT">
                <a:latin typeface="Calibri"/>
                <a:ea typeface="Calibri"/>
                <a:cs typeface="Calibri"/>
                <a:sym typeface="Calibri"/>
              </a:rPr>
              <a:t>CRIPTOVALUTE - </a:t>
            </a:r>
            <a:r>
              <a:rPr lang="it-IT">
                <a:latin typeface="Calibri"/>
                <a:ea typeface="Calibri"/>
                <a:cs typeface="Calibri"/>
                <a:sym typeface="Calibri"/>
              </a:rPr>
              <a:t>Up and Down with fewer than </a:t>
            </a:r>
            <a:r>
              <a:rPr b="1" lang="it-IT">
                <a:latin typeface="Calibri"/>
                <a:ea typeface="Calibri"/>
                <a:cs typeface="Calibri"/>
                <a:sym typeface="Calibri"/>
              </a:rPr>
              <a:t>280</a:t>
            </a:r>
            <a:r>
              <a:rPr lang="it-IT">
                <a:latin typeface="Calibri"/>
                <a:ea typeface="Calibri"/>
                <a:cs typeface="Calibri"/>
                <a:sym typeface="Calibri"/>
              </a:rPr>
              <a:t> characters</a:t>
            </a:r>
            <a:endParaRPr sz="1000"/>
          </a:p>
        </p:txBody>
      </p:sp>
      <p:sp>
        <p:nvSpPr>
          <p:cNvPr id="509" name="Google Shape;509;p20"/>
          <p:cNvSpPr txBox="1"/>
          <p:nvPr>
            <p:ph idx="12" type="sldNum"/>
          </p:nvPr>
        </p:nvSpPr>
        <p:spPr>
          <a:xfrm>
            <a:off x="364375" y="6310312"/>
            <a:ext cx="473825"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lang="it-IT"/>
              <a:t>‹#›</a:t>
            </a:fld>
            <a:r>
              <a:rPr lang="it-IT"/>
              <a:t>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21"/>
          <p:cNvSpPr txBox="1"/>
          <p:nvPr>
            <p:ph type="title"/>
          </p:nvPr>
        </p:nvSpPr>
        <p:spPr>
          <a:xfrm>
            <a:off x="74802" y="79900"/>
            <a:ext cx="12005344" cy="591219"/>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rgbClr val="002060"/>
              </a:buClr>
              <a:buSzPts val="2333"/>
              <a:buFont typeface="Arial"/>
              <a:buNone/>
            </a:pPr>
            <a:r>
              <a:rPr b="1" lang="it-IT" sz="2333" cap="none">
                <a:solidFill>
                  <a:srgbClr val="002060"/>
                </a:solidFill>
                <a:latin typeface="Arial"/>
                <a:ea typeface="Arial"/>
                <a:cs typeface="Arial"/>
                <a:sym typeface="Arial"/>
              </a:rPr>
              <a:t>CONCLUSIONI</a:t>
            </a:r>
            <a:endParaRPr/>
          </a:p>
        </p:txBody>
      </p:sp>
      <p:sp>
        <p:nvSpPr>
          <p:cNvPr id="515" name="Google Shape;515;p21"/>
          <p:cNvSpPr/>
          <p:nvPr/>
        </p:nvSpPr>
        <p:spPr>
          <a:xfrm>
            <a:off x="0" y="6148873"/>
            <a:ext cx="12192000" cy="709127"/>
          </a:xfrm>
          <a:prstGeom prst="rect">
            <a:avLst/>
          </a:prstGeom>
          <a:solidFill>
            <a:srgbClr val="0F2F80"/>
          </a:solidFill>
          <a:ln cap="flat" cmpd="sng" w="12700">
            <a:solidFill>
              <a:srgbClr val="0F2F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516" name="Google Shape;516;p21"/>
          <p:cNvPicPr preferRelativeResize="0"/>
          <p:nvPr/>
        </p:nvPicPr>
        <p:blipFill rotWithShape="1">
          <a:blip r:embed="rId3">
            <a:alphaModFix/>
          </a:blip>
          <a:srcRect b="0" l="0" r="0" t="0"/>
          <a:stretch/>
        </p:blipFill>
        <p:spPr>
          <a:xfrm>
            <a:off x="11258026" y="6140742"/>
            <a:ext cx="942363" cy="731484"/>
          </a:xfrm>
          <a:prstGeom prst="rect">
            <a:avLst/>
          </a:prstGeom>
          <a:noFill/>
          <a:ln>
            <a:noFill/>
          </a:ln>
        </p:spPr>
      </p:pic>
      <p:sp>
        <p:nvSpPr>
          <p:cNvPr id="517" name="Google Shape;517;p21"/>
          <p:cNvSpPr txBox="1"/>
          <p:nvPr/>
        </p:nvSpPr>
        <p:spPr>
          <a:xfrm>
            <a:off x="2401950" y="1400925"/>
            <a:ext cx="8553600" cy="4402200"/>
          </a:xfrm>
          <a:prstGeom prst="rect">
            <a:avLst/>
          </a:prstGeom>
          <a:noFill/>
          <a:ln>
            <a:noFill/>
          </a:ln>
        </p:spPr>
        <p:txBody>
          <a:bodyPr anchorCtr="0" anchor="t" bIns="45700" lIns="91425" spcFirstLastPara="1" rIns="91425" wrap="square" tIns="45700">
            <a:spAutoFit/>
          </a:bodyPr>
          <a:lstStyle/>
          <a:p>
            <a:pPr indent="-317500" lvl="0" marL="457200" marR="0" rtl="0" algn="l">
              <a:lnSpc>
                <a:spcPct val="100000"/>
              </a:lnSpc>
              <a:spcBef>
                <a:spcPts val="0"/>
              </a:spcBef>
              <a:spcAft>
                <a:spcPts val="0"/>
              </a:spcAft>
              <a:buClr>
                <a:srgbClr val="000000"/>
              </a:buClr>
              <a:buSzPts val="1400"/>
              <a:buFont typeface="Calibri"/>
              <a:buChar char="■"/>
            </a:pPr>
            <a:r>
              <a:rPr b="0" i="0" lang="it-IT" sz="1400" u="none" cap="none" strike="noStrike">
                <a:solidFill>
                  <a:srgbClr val="000000"/>
                </a:solidFill>
                <a:latin typeface="Calibri"/>
                <a:ea typeface="Calibri"/>
                <a:cs typeface="Calibri"/>
                <a:sym typeface="Calibri"/>
              </a:rPr>
              <a:t>Osservare un range per la correlazione ampio (2 anni) con valori del BitCoin, delle crypto e la sentiment analysis fatta sul minuto, non porta ad avere correlazioni alte, non sempre si hanno tanti tweet quanti i dati della crypto (costante). I </a:t>
            </a:r>
            <a:r>
              <a:rPr b="1" i="0" lang="it-IT" sz="1400" u="none" cap="none" strike="noStrike">
                <a:solidFill>
                  <a:srgbClr val="000000"/>
                </a:solidFill>
                <a:latin typeface="Calibri"/>
                <a:ea typeface="Calibri"/>
                <a:cs typeface="Calibri"/>
                <a:sym typeface="Calibri"/>
              </a:rPr>
              <a:t>dati sono sbilanciati</a:t>
            </a:r>
            <a:r>
              <a:rPr b="0" i="0" lang="it-IT" sz="1400" u="none" cap="none" strike="noStrike">
                <a:solidFill>
                  <a:srgbClr val="000000"/>
                </a:solidFill>
                <a:latin typeface="Calibri"/>
                <a:ea typeface="Calibri"/>
                <a:cs typeface="Calibri"/>
                <a:sym typeface="Calibri"/>
              </a:rPr>
              <a:t>, troppi dati sulle Crypto e pochissimi Tweets.</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317500" lvl="0" marL="457200" marR="0" rtl="0" algn="l">
              <a:lnSpc>
                <a:spcPct val="100000"/>
              </a:lnSpc>
              <a:spcBef>
                <a:spcPts val="0"/>
              </a:spcBef>
              <a:spcAft>
                <a:spcPts val="0"/>
              </a:spcAft>
              <a:buClr>
                <a:srgbClr val="000000"/>
              </a:buClr>
              <a:buSzPts val="1400"/>
              <a:buFont typeface="Calibri"/>
              <a:buChar char="■"/>
            </a:pPr>
            <a:r>
              <a:rPr b="0" i="0" lang="it-IT" sz="1400" u="none" cap="none" strike="noStrike">
                <a:solidFill>
                  <a:srgbClr val="000000"/>
                </a:solidFill>
                <a:latin typeface="Calibri"/>
                <a:ea typeface="Calibri"/>
                <a:cs typeface="Calibri"/>
                <a:sym typeface="Calibri"/>
              </a:rPr>
              <a:t>Per come abbiamo sviluppato il progetto, per noi, è più significativa una correlazione con l’aggregazione del valore della sentiment analysis combinato con la media del valore crypto giornaliera. </a:t>
            </a:r>
            <a:endParaRPr b="0" i="0" sz="1400" u="none" cap="none" strike="noStrike">
              <a:solidFill>
                <a:srgbClr val="000000"/>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400"/>
              <a:buFont typeface="Arial"/>
              <a:buNone/>
            </a:pPr>
            <a:r>
              <a:rPr b="0" i="0" lang="it-IT" sz="1400" u="none" cap="none" strike="noStrike">
                <a:solidFill>
                  <a:srgbClr val="000000"/>
                </a:solidFill>
                <a:latin typeface="Calibri"/>
                <a:ea typeface="Calibri"/>
                <a:cs typeface="Calibri"/>
                <a:sym typeface="Calibri"/>
              </a:rPr>
              <a:t>In particolare abbiamo osservato un </a:t>
            </a:r>
            <a:r>
              <a:rPr b="1" i="0" lang="it-IT" sz="1400" u="none" cap="none" strike="noStrike">
                <a:solidFill>
                  <a:srgbClr val="000000"/>
                </a:solidFill>
                <a:latin typeface="Calibri"/>
                <a:ea typeface="Calibri"/>
                <a:cs typeface="Calibri"/>
                <a:sym typeface="Calibri"/>
              </a:rPr>
              <a:t>buon livello di correlazione</a:t>
            </a:r>
            <a:r>
              <a:rPr b="0" i="0" lang="it-IT" sz="1400" u="none" cap="none" strike="noStrike">
                <a:solidFill>
                  <a:srgbClr val="000000"/>
                </a:solidFill>
                <a:latin typeface="Calibri"/>
                <a:ea typeface="Calibri"/>
                <a:cs typeface="Calibri"/>
                <a:sym typeface="Calibri"/>
              </a:rPr>
              <a:t>, significativo, con un </a:t>
            </a:r>
            <a:r>
              <a:rPr b="1" i="0" lang="it-IT" sz="1400" u="none" cap="none" strike="noStrike">
                <a:solidFill>
                  <a:srgbClr val="000000"/>
                </a:solidFill>
                <a:latin typeface="Calibri"/>
                <a:ea typeface="Calibri"/>
                <a:cs typeface="Calibri"/>
                <a:sym typeface="Calibri"/>
              </a:rPr>
              <a:t>lag di 1 giorno</a:t>
            </a:r>
            <a:r>
              <a:rPr b="0" i="0" lang="it-IT" sz="14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317500" lvl="0" marL="457200" marR="0" rtl="0" algn="l">
              <a:lnSpc>
                <a:spcPct val="100000"/>
              </a:lnSpc>
              <a:spcBef>
                <a:spcPts val="0"/>
              </a:spcBef>
              <a:spcAft>
                <a:spcPts val="0"/>
              </a:spcAft>
              <a:buClr>
                <a:srgbClr val="000000"/>
              </a:buClr>
              <a:buSzPts val="1400"/>
              <a:buFont typeface="Calibri"/>
              <a:buChar char="■"/>
            </a:pPr>
            <a:r>
              <a:rPr b="0" i="0" lang="it-IT" sz="1400" u="none" cap="none" strike="noStrike">
                <a:solidFill>
                  <a:srgbClr val="000000"/>
                </a:solidFill>
                <a:latin typeface="Calibri"/>
                <a:ea typeface="Calibri"/>
                <a:cs typeface="Calibri"/>
                <a:sym typeface="Calibri"/>
              </a:rPr>
              <a:t>Abbiamo selezionato solo alcuni utenti, forse </a:t>
            </a:r>
            <a:r>
              <a:rPr b="1" i="0" lang="it-IT" sz="1400" u="none" cap="none" strike="noStrike">
                <a:solidFill>
                  <a:srgbClr val="000000"/>
                </a:solidFill>
                <a:latin typeface="Calibri"/>
                <a:ea typeface="Calibri"/>
                <a:cs typeface="Calibri"/>
                <a:sym typeface="Calibri"/>
              </a:rPr>
              <a:t>ampliando il portafoglio utenti</a:t>
            </a:r>
            <a:r>
              <a:rPr b="0" i="0" lang="it-IT" sz="1400" u="none" cap="none" strike="noStrike">
                <a:solidFill>
                  <a:srgbClr val="000000"/>
                </a:solidFill>
                <a:latin typeface="Calibri"/>
                <a:ea typeface="Calibri"/>
                <a:cs typeface="Calibri"/>
                <a:sym typeface="Calibri"/>
              </a:rPr>
              <a:t> potremmo avere risultati diversi.</a:t>
            </a:r>
            <a:endParaRPr b="0" i="0" sz="1400" u="none" cap="none" strike="noStrike">
              <a:solidFill>
                <a:srgbClr val="000000"/>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317500" lvl="0" marL="457200" marR="0" rtl="0" algn="l">
              <a:lnSpc>
                <a:spcPct val="100000"/>
              </a:lnSpc>
              <a:spcBef>
                <a:spcPts val="0"/>
              </a:spcBef>
              <a:spcAft>
                <a:spcPts val="0"/>
              </a:spcAft>
              <a:buClr>
                <a:srgbClr val="000000"/>
              </a:buClr>
              <a:buSzPts val="1400"/>
              <a:buFont typeface="Calibri"/>
              <a:buChar char="■"/>
            </a:pPr>
            <a:r>
              <a:rPr b="0" i="0" lang="it-IT" sz="1400" u="none" cap="none" strike="noStrike">
                <a:solidFill>
                  <a:srgbClr val="000000"/>
                </a:solidFill>
                <a:latin typeface="Calibri"/>
                <a:ea typeface="Calibri"/>
                <a:cs typeface="Calibri"/>
                <a:sym typeface="Calibri"/>
              </a:rPr>
              <a:t>Potrebbe non essere Twitter il posto giusto, sicuramente </a:t>
            </a:r>
            <a:r>
              <a:rPr b="1" i="0" lang="it-IT" sz="1400" u="none" cap="none" strike="noStrike">
                <a:solidFill>
                  <a:srgbClr val="000000"/>
                </a:solidFill>
                <a:latin typeface="Calibri"/>
                <a:ea typeface="Calibri"/>
                <a:cs typeface="Calibri"/>
                <a:sym typeface="Calibri"/>
              </a:rPr>
              <a:t>ci sono fattori più influenti</a:t>
            </a:r>
            <a:r>
              <a:rPr b="0" i="0" lang="it-IT" sz="1400" u="none" cap="none" strike="noStrike">
                <a:solidFill>
                  <a:srgbClr val="000000"/>
                </a:solidFill>
                <a:latin typeface="Calibri"/>
                <a:ea typeface="Calibri"/>
                <a:cs typeface="Calibri"/>
                <a:sym typeface="Calibri"/>
              </a:rPr>
              <a:t>.</a:t>
            </a:r>
            <a:endParaRPr b="0" i="0" sz="1400" u="none" cap="none" strike="noStrike">
              <a:solidFill>
                <a:srgbClr val="000000"/>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317500" lvl="0" marL="457200" marR="0" rtl="0" algn="l">
              <a:lnSpc>
                <a:spcPct val="100000"/>
              </a:lnSpc>
              <a:spcBef>
                <a:spcPts val="0"/>
              </a:spcBef>
              <a:spcAft>
                <a:spcPts val="0"/>
              </a:spcAft>
              <a:buClr>
                <a:srgbClr val="000000"/>
              </a:buClr>
              <a:buSzPts val="1400"/>
              <a:buFont typeface="Calibri"/>
              <a:buChar char="■"/>
            </a:pPr>
            <a:r>
              <a:rPr b="0" i="0" lang="it-IT" sz="1400" u="none" cap="none" strike="noStrike">
                <a:solidFill>
                  <a:srgbClr val="000000"/>
                </a:solidFill>
                <a:latin typeface="Calibri"/>
                <a:ea typeface="Calibri"/>
                <a:cs typeface="Calibri"/>
                <a:sym typeface="Calibri"/>
              </a:rPr>
              <a:t>Con questo metodo non è possibile pensare a una distribuzione futura.</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t/>
            </a:r>
            <a:endParaRPr>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18" name="Google Shape;518;p21"/>
          <p:cNvPicPr preferRelativeResize="0"/>
          <p:nvPr/>
        </p:nvPicPr>
        <p:blipFill rotWithShape="1">
          <a:blip r:embed="rId4">
            <a:alphaModFix/>
          </a:blip>
          <a:srcRect b="0" l="0" r="0" t="0"/>
          <a:stretch/>
        </p:blipFill>
        <p:spPr>
          <a:xfrm>
            <a:off x="145950" y="3924006"/>
            <a:ext cx="2076450" cy="2083418"/>
          </a:xfrm>
          <a:prstGeom prst="rect">
            <a:avLst/>
          </a:prstGeom>
          <a:noFill/>
          <a:ln>
            <a:noFill/>
          </a:ln>
        </p:spPr>
      </p:pic>
      <p:sp>
        <p:nvSpPr>
          <p:cNvPr id="519" name="Google Shape;519;p21"/>
          <p:cNvSpPr txBox="1"/>
          <p:nvPr>
            <p:ph idx="11" type="ftr"/>
          </p:nvPr>
        </p:nvSpPr>
        <p:spPr>
          <a:xfrm>
            <a:off x="979517" y="6310312"/>
            <a:ext cx="41148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it-IT">
                <a:latin typeface="Calibri"/>
                <a:ea typeface="Calibri"/>
                <a:cs typeface="Calibri"/>
                <a:sym typeface="Calibri"/>
              </a:rPr>
              <a:t>CRIPTOVALUTE - </a:t>
            </a:r>
            <a:r>
              <a:rPr lang="it-IT">
                <a:latin typeface="Calibri"/>
                <a:ea typeface="Calibri"/>
                <a:cs typeface="Calibri"/>
                <a:sym typeface="Calibri"/>
              </a:rPr>
              <a:t>Up and Down with fewer than </a:t>
            </a:r>
            <a:r>
              <a:rPr b="1" lang="it-IT">
                <a:latin typeface="Calibri"/>
                <a:ea typeface="Calibri"/>
                <a:cs typeface="Calibri"/>
                <a:sym typeface="Calibri"/>
              </a:rPr>
              <a:t>280</a:t>
            </a:r>
            <a:r>
              <a:rPr lang="it-IT">
                <a:latin typeface="Calibri"/>
                <a:ea typeface="Calibri"/>
                <a:cs typeface="Calibri"/>
                <a:sym typeface="Calibri"/>
              </a:rPr>
              <a:t> characters</a:t>
            </a:r>
            <a:endParaRPr sz="1000"/>
          </a:p>
        </p:txBody>
      </p:sp>
      <p:sp>
        <p:nvSpPr>
          <p:cNvPr id="520" name="Google Shape;520;p21"/>
          <p:cNvSpPr txBox="1"/>
          <p:nvPr>
            <p:ph idx="12" type="sldNum"/>
          </p:nvPr>
        </p:nvSpPr>
        <p:spPr>
          <a:xfrm>
            <a:off x="364375" y="6310312"/>
            <a:ext cx="473825"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lang="it-IT"/>
              <a:t>‹#›</a:t>
            </a:fld>
            <a:r>
              <a:rPr lang="it-IT"/>
              <a:t>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23"/>
          <p:cNvSpPr/>
          <p:nvPr/>
        </p:nvSpPr>
        <p:spPr>
          <a:xfrm>
            <a:off x="0" y="6148873"/>
            <a:ext cx="12192000" cy="709127"/>
          </a:xfrm>
          <a:prstGeom prst="rect">
            <a:avLst/>
          </a:prstGeom>
          <a:solidFill>
            <a:srgbClr val="0F2F80"/>
          </a:solidFill>
          <a:ln cap="flat" cmpd="sng" w="12700">
            <a:solidFill>
              <a:srgbClr val="0F2F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526" name="Google Shape;526;p23"/>
          <p:cNvPicPr preferRelativeResize="0"/>
          <p:nvPr/>
        </p:nvPicPr>
        <p:blipFill rotWithShape="1">
          <a:blip r:embed="rId3">
            <a:alphaModFix/>
          </a:blip>
          <a:srcRect b="0" l="0" r="0" t="0"/>
          <a:stretch/>
        </p:blipFill>
        <p:spPr>
          <a:xfrm>
            <a:off x="11258026" y="6140742"/>
            <a:ext cx="942363" cy="731484"/>
          </a:xfrm>
          <a:prstGeom prst="rect">
            <a:avLst/>
          </a:prstGeom>
          <a:noFill/>
          <a:ln>
            <a:noFill/>
          </a:ln>
        </p:spPr>
      </p:pic>
      <p:pic>
        <p:nvPicPr>
          <p:cNvPr id="527" name="Google Shape;527;p23"/>
          <p:cNvPicPr preferRelativeResize="0"/>
          <p:nvPr/>
        </p:nvPicPr>
        <p:blipFill rotWithShape="1">
          <a:blip r:embed="rId4">
            <a:alphaModFix/>
          </a:blip>
          <a:srcRect b="0" l="0" r="0" t="0"/>
          <a:stretch/>
        </p:blipFill>
        <p:spPr>
          <a:xfrm>
            <a:off x="1086221" y="657632"/>
            <a:ext cx="10019557" cy="4756324"/>
          </a:xfrm>
          <a:prstGeom prst="rect">
            <a:avLst/>
          </a:prstGeom>
          <a:noFill/>
          <a:ln>
            <a:noFill/>
          </a:ln>
        </p:spPr>
      </p:pic>
      <p:sp>
        <p:nvSpPr>
          <p:cNvPr id="528" name="Google Shape;528;p23"/>
          <p:cNvSpPr/>
          <p:nvPr/>
        </p:nvSpPr>
        <p:spPr>
          <a:xfrm>
            <a:off x="1873200" y="2181988"/>
            <a:ext cx="5101500" cy="1707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600"/>
              <a:buFont typeface="Arial"/>
              <a:buNone/>
            </a:pPr>
            <a:r>
              <a:rPr b="1" i="0" lang="it-IT" sz="9600" u="none" cap="none" strike="noStrike">
                <a:solidFill>
                  <a:srgbClr val="FFFFFF"/>
                </a:solidFill>
                <a:latin typeface="Arial"/>
                <a:ea typeface="Arial"/>
                <a:cs typeface="Arial"/>
                <a:sym typeface="Arial"/>
              </a:rPr>
              <a:t>GRAZIE</a:t>
            </a:r>
            <a:endParaRPr b="0" i="0" sz="1400" u="none" cap="none" strike="noStrike">
              <a:solidFill>
                <a:srgbClr val="000000"/>
              </a:solidFill>
              <a:latin typeface="Arial"/>
              <a:ea typeface="Arial"/>
              <a:cs typeface="Arial"/>
              <a:sym typeface="Arial"/>
            </a:endParaRPr>
          </a:p>
        </p:txBody>
      </p:sp>
      <p:sp>
        <p:nvSpPr>
          <p:cNvPr id="529" name="Google Shape;529;p23"/>
          <p:cNvSpPr txBox="1"/>
          <p:nvPr>
            <p:ph idx="11" type="ftr"/>
          </p:nvPr>
        </p:nvSpPr>
        <p:spPr>
          <a:xfrm>
            <a:off x="979517" y="6310312"/>
            <a:ext cx="41148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it-IT">
                <a:latin typeface="Calibri"/>
                <a:ea typeface="Calibri"/>
                <a:cs typeface="Calibri"/>
                <a:sym typeface="Calibri"/>
              </a:rPr>
              <a:t>CRIPTOVALUTE - </a:t>
            </a:r>
            <a:r>
              <a:rPr lang="it-IT">
                <a:latin typeface="Calibri"/>
                <a:ea typeface="Calibri"/>
                <a:cs typeface="Calibri"/>
                <a:sym typeface="Calibri"/>
              </a:rPr>
              <a:t>Up and Down with fewer than </a:t>
            </a:r>
            <a:r>
              <a:rPr b="1" lang="it-IT">
                <a:latin typeface="Calibri"/>
                <a:ea typeface="Calibri"/>
                <a:cs typeface="Calibri"/>
                <a:sym typeface="Calibri"/>
              </a:rPr>
              <a:t>280</a:t>
            </a:r>
            <a:r>
              <a:rPr lang="it-IT">
                <a:latin typeface="Calibri"/>
                <a:ea typeface="Calibri"/>
                <a:cs typeface="Calibri"/>
                <a:sym typeface="Calibri"/>
              </a:rPr>
              <a:t> characters</a:t>
            </a:r>
            <a:endParaRPr sz="1000"/>
          </a:p>
        </p:txBody>
      </p:sp>
      <p:sp>
        <p:nvSpPr>
          <p:cNvPr id="530" name="Google Shape;530;p23"/>
          <p:cNvSpPr txBox="1"/>
          <p:nvPr>
            <p:ph idx="12" type="sldNum"/>
          </p:nvPr>
        </p:nvSpPr>
        <p:spPr>
          <a:xfrm>
            <a:off x="364375" y="6310312"/>
            <a:ext cx="473825"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lang="it-IT"/>
              <a:t>‹#›</a:t>
            </a:fld>
            <a:r>
              <a:rPr lang="it-IT"/>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3"/>
          <p:cNvSpPr txBox="1"/>
          <p:nvPr>
            <p:ph type="title"/>
          </p:nvPr>
        </p:nvSpPr>
        <p:spPr>
          <a:xfrm>
            <a:off x="74802" y="79900"/>
            <a:ext cx="12005344" cy="591219"/>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rgbClr val="002060"/>
              </a:buClr>
              <a:buSzPts val="2333"/>
              <a:buFont typeface="Arial"/>
              <a:buNone/>
            </a:pPr>
            <a:r>
              <a:rPr b="1" lang="it-IT" sz="2333" cap="none">
                <a:solidFill>
                  <a:srgbClr val="002060"/>
                </a:solidFill>
                <a:latin typeface="Arial"/>
                <a:ea typeface="Arial"/>
                <a:cs typeface="Arial"/>
                <a:sym typeface="Arial"/>
              </a:rPr>
              <a:t>INTRODUZIONE</a:t>
            </a:r>
            <a:endParaRPr/>
          </a:p>
        </p:txBody>
      </p:sp>
      <p:sp>
        <p:nvSpPr>
          <p:cNvPr id="105" name="Google Shape;105;p3"/>
          <p:cNvSpPr/>
          <p:nvPr/>
        </p:nvSpPr>
        <p:spPr>
          <a:xfrm>
            <a:off x="0" y="6148873"/>
            <a:ext cx="12192000" cy="709127"/>
          </a:xfrm>
          <a:prstGeom prst="rect">
            <a:avLst/>
          </a:prstGeom>
          <a:solidFill>
            <a:srgbClr val="0F2F80"/>
          </a:solidFill>
          <a:ln cap="flat" cmpd="sng" w="12700">
            <a:solidFill>
              <a:srgbClr val="0F2F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06" name="Google Shape;106;p3"/>
          <p:cNvPicPr preferRelativeResize="0"/>
          <p:nvPr/>
        </p:nvPicPr>
        <p:blipFill rotWithShape="1">
          <a:blip r:embed="rId3">
            <a:alphaModFix/>
          </a:blip>
          <a:srcRect b="0" l="0" r="0" t="0"/>
          <a:stretch/>
        </p:blipFill>
        <p:spPr>
          <a:xfrm>
            <a:off x="11258026" y="6140742"/>
            <a:ext cx="942363" cy="731484"/>
          </a:xfrm>
          <a:prstGeom prst="rect">
            <a:avLst/>
          </a:prstGeom>
          <a:noFill/>
          <a:ln>
            <a:noFill/>
          </a:ln>
        </p:spPr>
      </p:pic>
      <p:sp>
        <p:nvSpPr>
          <p:cNvPr id="107" name="Google Shape;107;p3"/>
          <p:cNvSpPr/>
          <p:nvPr/>
        </p:nvSpPr>
        <p:spPr>
          <a:xfrm>
            <a:off x="327897" y="784683"/>
            <a:ext cx="11536206" cy="5195268"/>
          </a:xfrm>
          <a:prstGeom prst="rect">
            <a:avLst/>
          </a:prstGeom>
          <a:noFill/>
          <a:ln>
            <a:noFill/>
          </a:ln>
        </p:spPr>
        <p:txBody>
          <a:bodyPr anchorCtr="0" anchor="t" bIns="45700" lIns="91425" spcFirstLastPara="1" rIns="91425" wrap="square" tIns="45700">
            <a:spAutoFit/>
          </a:bodyPr>
          <a:lstStyle/>
          <a:p>
            <a:pPr indent="0" lvl="0" marL="0" marR="0" rtl="0" algn="l">
              <a:lnSpc>
                <a:spcPct val="85000"/>
              </a:lnSpc>
              <a:spcBef>
                <a:spcPts val="0"/>
              </a:spcBef>
              <a:spcAft>
                <a:spcPts val="0"/>
              </a:spcAft>
              <a:buClr>
                <a:srgbClr val="000000"/>
              </a:buClr>
              <a:buSzPts val="1600"/>
              <a:buFont typeface="Arial"/>
              <a:buNone/>
            </a:pPr>
            <a:r>
              <a:rPr b="0" i="0" lang="it-IT" sz="1600" u="none" cap="none" strike="noStrike">
                <a:solidFill>
                  <a:srgbClr val="00B0F0"/>
                </a:solidFill>
                <a:latin typeface="Arial"/>
                <a:ea typeface="Arial"/>
                <a:cs typeface="Arial"/>
                <a:sym typeface="Arial"/>
              </a:rPr>
              <a:t>COS'È UNA CRIPTOVALUTA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it-IT" sz="1400" u="none" cap="none" strike="noStrike">
                <a:solidFill>
                  <a:schemeClr val="dk1"/>
                </a:solidFill>
                <a:latin typeface="Calibri"/>
                <a:ea typeface="Calibri"/>
                <a:cs typeface="Calibri"/>
                <a:sym typeface="Calibri"/>
              </a:rPr>
              <a:t>Con l’avvento delle nuove tecnologie stiamo assistendo a una forte spinta nello sviluppo delle tecnologie applicate nell’ambito finanziario. Il più significativo degli ultimi 12 anni, è la creazione delle criptovalute.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it-IT" sz="1400" u="none" cap="none" strike="noStrike">
                <a:solidFill>
                  <a:schemeClr val="dk1"/>
                </a:solidFill>
                <a:latin typeface="Calibri"/>
                <a:ea typeface="Calibri"/>
                <a:cs typeface="Calibri"/>
                <a:sym typeface="Calibri"/>
              </a:rPr>
              <a:t>Il termine è composto da ‘’cripto’’ e ‘’valuta’’ lascia facilmente intuire che si tratta di una valuta «nascosta», nel senso che è visibile solo conoscendo il codice di accesso.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it-IT" sz="1400" u="none" cap="none" strike="noStrike">
                <a:solidFill>
                  <a:schemeClr val="dk1"/>
                </a:solidFill>
                <a:latin typeface="Calibri"/>
                <a:ea typeface="Calibri"/>
                <a:cs typeface="Calibri"/>
                <a:sym typeface="Calibri"/>
              </a:rPr>
              <a:t>La criptovaluta è una valuta virtuale che si genera e si scambia esclusivamente in via virtuale e può essere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it-IT" sz="1400" u="none" cap="none" strike="noStrike">
                <a:solidFill>
                  <a:schemeClr val="dk1"/>
                </a:solidFill>
                <a:latin typeface="Calibri"/>
                <a:ea typeface="Calibri"/>
                <a:cs typeface="Calibri"/>
                <a:sym typeface="Calibri"/>
              </a:rPr>
              <a:t>scambiata in modalità peer-to-peer per acquistare beni e servizi.</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it-IT" sz="1400" u="none" cap="none" strike="noStrike">
                <a:solidFill>
                  <a:schemeClr val="dk1"/>
                </a:solidFill>
                <a:latin typeface="Calibri"/>
                <a:ea typeface="Calibri"/>
                <a:cs typeface="Calibri"/>
                <a:sym typeface="Calibri"/>
              </a:rPr>
              <a:t>La classificazione in uso prevede la suddivisione tra moneta virtuale ‘chiusa', ‘unidirezionale' e ‘bidirezionale’.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it-IT" sz="1400" u="none" cap="none" strike="noStrike">
                <a:solidFill>
                  <a:schemeClr val="dk1"/>
                </a:solidFill>
                <a:latin typeface="Calibri"/>
                <a:ea typeface="Calibri"/>
                <a:cs typeface="Calibri"/>
                <a:sym typeface="Calibri"/>
              </a:rPr>
              <a:t>La differenza tra le tre è la possibilità o meno di poter scambiare la criptovaluta con moneta a corso legale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it-IT" sz="1400" u="none" cap="none" strike="noStrike">
                <a:solidFill>
                  <a:schemeClr val="dk1"/>
                </a:solidFill>
                <a:latin typeface="Calibri"/>
                <a:ea typeface="Calibri"/>
                <a:cs typeface="Calibri"/>
                <a:sym typeface="Calibri"/>
              </a:rPr>
              <a:t>e nella tipologia di beni/servizi acquistabili.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it-IT" sz="1400" u="none" cap="none" strike="noStrike">
                <a:solidFill>
                  <a:schemeClr val="dk1"/>
                </a:solidFill>
                <a:latin typeface="Calibri"/>
                <a:ea typeface="Calibri"/>
                <a:cs typeface="Calibri"/>
                <a:sym typeface="Calibri"/>
              </a:rPr>
              <a:t>Caratteristiche:</a:t>
            </a:r>
            <a:endParaRPr b="0" i="0" sz="1400" u="none" cap="none" strike="noStrike">
              <a:solidFill>
                <a:srgbClr val="000000"/>
              </a:solidFill>
              <a:latin typeface="Arial"/>
              <a:ea typeface="Arial"/>
              <a:cs typeface="Arial"/>
              <a:sym typeface="Arial"/>
            </a:endParaRPr>
          </a:p>
          <a:p>
            <a:pPr indent="-171450" lvl="0" marL="171450" marR="0" rtl="0" algn="l">
              <a:lnSpc>
                <a:spcPct val="100000"/>
              </a:lnSpc>
              <a:spcBef>
                <a:spcPts val="0"/>
              </a:spcBef>
              <a:spcAft>
                <a:spcPts val="0"/>
              </a:spcAft>
              <a:buClr>
                <a:schemeClr val="dk1"/>
              </a:buClr>
              <a:buSzPts val="1400"/>
              <a:buFont typeface="Noto Sans Symbols"/>
              <a:buChar char="▪"/>
            </a:pPr>
            <a:r>
              <a:rPr b="1" i="0" lang="it-IT" sz="1400" u="none" cap="none" strike="noStrike">
                <a:solidFill>
                  <a:schemeClr val="dk1"/>
                </a:solidFill>
                <a:latin typeface="Calibri"/>
                <a:ea typeface="Calibri"/>
                <a:cs typeface="Calibri"/>
                <a:sym typeface="Calibri"/>
              </a:rPr>
              <a:t>Protocollo</a:t>
            </a:r>
            <a:r>
              <a:rPr b="0" i="0" lang="it-IT" sz="1400" u="none" cap="none" strike="noStrike">
                <a:solidFill>
                  <a:schemeClr val="dk1"/>
                </a:solidFill>
                <a:latin typeface="Calibri"/>
                <a:ea typeface="Calibri"/>
                <a:cs typeface="Calibri"/>
                <a:sym typeface="Calibri"/>
              </a:rPr>
              <a:t>: un codice informatico che specifica il modo in cui si possono effettuare le transazioni</a:t>
            </a:r>
            <a:endParaRPr b="0" i="0" sz="1400" u="none" cap="none" strike="noStrike">
              <a:solidFill>
                <a:srgbClr val="000000"/>
              </a:solidFill>
              <a:latin typeface="Arial"/>
              <a:ea typeface="Arial"/>
              <a:cs typeface="Arial"/>
              <a:sym typeface="Arial"/>
            </a:endParaRPr>
          </a:p>
          <a:p>
            <a:pPr indent="-171450" lvl="0" marL="171450" marR="0" rtl="0" algn="l">
              <a:lnSpc>
                <a:spcPct val="100000"/>
              </a:lnSpc>
              <a:spcBef>
                <a:spcPts val="0"/>
              </a:spcBef>
              <a:spcAft>
                <a:spcPts val="0"/>
              </a:spcAft>
              <a:buClr>
                <a:schemeClr val="dk1"/>
              </a:buClr>
              <a:buSzPts val="1400"/>
              <a:buFont typeface="Noto Sans Symbols"/>
              <a:buChar char="▪"/>
            </a:pPr>
            <a:r>
              <a:rPr b="1" i="0" lang="it-IT" sz="1400" u="none" cap="none" strike="noStrike">
                <a:solidFill>
                  <a:schemeClr val="dk1"/>
                </a:solidFill>
                <a:latin typeface="Calibri"/>
                <a:ea typeface="Calibri"/>
                <a:cs typeface="Calibri"/>
                <a:sym typeface="Calibri"/>
              </a:rPr>
              <a:t>Distributed ledger o blockchain: </a:t>
            </a:r>
            <a:r>
              <a:rPr b="0" i="0" lang="it-IT" sz="1400" u="none" cap="none" strike="noStrike">
                <a:solidFill>
                  <a:schemeClr val="dk1"/>
                </a:solidFill>
                <a:latin typeface="Calibri"/>
                <a:ea typeface="Calibri"/>
                <a:cs typeface="Calibri"/>
                <a:sym typeface="Calibri"/>
              </a:rPr>
              <a:t>‘libro mastro’ che conserva la storia della transazioni</a:t>
            </a:r>
            <a:endParaRPr b="0" i="0" sz="1400" u="none" cap="none" strike="noStrike">
              <a:solidFill>
                <a:srgbClr val="000000"/>
              </a:solidFill>
              <a:latin typeface="Arial"/>
              <a:ea typeface="Arial"/>
              <a:cs typeface="Arial"/>
              <a:sym typeface="Arial"/>
            </a:endParaRPr>
          </a:p>
          <a:p>
            <a:pPr indent="-171450" lvl="0" marL="171450" marR="0" rtl="0" algn="l">
              <a:lnSpc>
                <a:spcPct val="100000"/>
              </a:lnSpc>
              <a:spcBef>
                <a:spcPts val="0"/>
              </a:spcBef>
              <a:spcAft>
                <a:spcPts val="0"/>
              </a:spcAft>
              <a:buClr>
                <a:schemeClr val="dk1"/>
              </a:buClr>
              <a:buSzPts val="1400"/>
              <a:buFont typeface="Noto Sans Symbols"/>
              <a:buChar char="▪"/>
            </a:pPr>
            <a:r>
              <a:rPr b="1" i="0" lang="it-IT" sz="1400" u="none" cap="none" strike="noStrike">
                <a:solidFill>
                  <a:schemeClr val="dk1"/>
                </a:solidFill>
                <a:latin typeface="Calibri"/>
                <a:ea typeface="Calibri"/>
                <a:cs typeface="Calibri"/>
                <a:sym typeface="Calibri"/>
              </a:rPr>
              <a:t>Rete decentralizzata di partecipanti </a:t>
            </a:r>
            <a:r>
              <a:rPr b="0" i="0" lang="it-IT" sz="1400" u="none" cap="none" strike="noStrike">
                <a:solidFill>
                  <a:schemeClr val="dk1"/>
                </a:solidFill>
                <a:latin typeface="Calibri"/>
                <a:ea typeface="Calibri"/>
                <a:cs typeface="Calibri"/>
                <a:sym typeface="Calibri"/>
              </a:rPr>
              <a:t>che aggiornano, conservano e consultano la distributed ledger delle transazioni, secondo le regole del protocollo.</a:t>
            </a:r>
            <a:endParaRPr b="0" i="0" sz="1400" u="none" cap="none" strike="noStrike">
              <a:solidFill>
                <a:srgbClr val="000000"/>
              </a:solidFill>
              <a:latin typeface="Arial"/>
              <a:ea typeface="Arial"/>
              <a:cs typeface="Arial"/>
              <a:sym typeface="Arial"/>
            </a:endParaRPr>
          </a:p>
          <a:p>
            <a:pPr indent="-171450" lvl="0" marL="171450" marR="0" rtl="0" algn="l">
              <a:lnSpc>
                <a:spcPct val="100000"/>
              </a:lnSpc>
              <a:spcBef>
                <a:spcPts val="0"/>
              </a:spcBef>
              <a:spcAft>
                <a:spcPts val="0"/>
              </a:spcAft>
              <a:buClr>
                <a:schemeClr val="dk1"/>
              </a:buClr>
              <a:buSzPts val="1400"/>
              <a:buFont typeface="Noto Sans Symbols"/>
              <a:buChar char="▪"/>
            </a:pPr>
            <a:r>
              <a:rPr b="1" i="0" lang="it-IT" sz="1400" u="none" cap="none" strike="noStrike">
                <a:solidFill>
                  <a:schemeClr val="dk1"/>
                </a:solidFill>
                <a:latin typeface="Calibri"/>
                <a:ea typeface="Calibri"/>
                <a:cs typeface="Calibri"/>
                <a:sym typeface="Calibri"/>
              </a:rPr>
              <a:t>Chiunque può creare una valuta digitale:</a:t>
            </a:r>
            <a:r>
              <a:rPr b="0" i="0" lang="it-IT" sz="1400" u="none" cap="none" strike="noStrike">
                <a:solidFill>
                  <a:schemeClr val="dk1"/>
                </a:solidFill>
                <a:latin typeface="Calibri"/>
                <a:ea typeface="Calibri"/>
                <a:cs typeface="Calibri"/>
                <a:sym typeface="Calibri"/>
              </a:rPr>
              <a:t> per creare/distribuire criptovalute si può ricorrere ad una </a:t>
            </a:r>
            <a:r>
              <a:rPr b="1" i="0" lang="it-IT" sz="1400" u="none" cap="none" strike="noStrike">
                <a:solidFill>
                  <a:schemeClr val="dk1"/>
                </a:solidFill>
                <a:latin typeface="Calibri"/>
                <a:ea typeface="Calibri"/>
                <a:cs typeface="Calibri"/>
                <a:sym typeface="Calibri"/>
              </a:rPr>
              <a:t>ICO</a:t>
            </a:r>
            <a:r>
              <a:rPr b="0" i="0" lang="it-IT" sz="1400" u="none" cap="none" strike="noStrike">
                <a:solidFill>
                  <a:schemeClr val="dk1"/>
                </a:solidFill>
                <a:latin typeface="Calibri"/>
                <a:ea typeface="Calibri"/>
                <a:cs typeface="Calibri"/>
                <a:sym typeface="Calibri"/>
              </a:rPr>
              <a:t> ("initial coin offering"- meccanismo finalizzato alla raccolta di fondi necessari a finanziare un progetto imprenditoriale). </a:t>
            </a:r>
            <a:endParaRPr b="0" i="0" sz="1400" u="none" cap="none" strike="noStrike">
              <a:solidFill>
                <a:srgbClr val="000000"/>
              </a:solidFill>
              <a:latin typeface="Arial"/>
              <a:ea typeface="Arial"/>
              <a:cs typeface="Arial"/>
              <a:sym typeface="Arial"/>
            </a:endParaRPr>
          </a:p>
          <a:p>
            <a:pPr indent="-171450" lvl="0" marL="171450" marR="0" rtl="0" algn="l">
              <a:lnSpc>
                <a:spcPct val="100000"/>
              </a:lnSpc>
              <a:spcBef>
                <a:spcPts val="0"/>
              </a:spcBef>
              <a:spcAft>
                <a:spcPts val="0"/>
              </a:spcAft>
              <a:buClr>
                <a:schemeClr val="dk1"/>
              </a:buClr>
              <a:buSzPts val="1400"/>
              <a:buFont typeface="Noto Sans Symbols"/>
              <a:buChar char="▪"/>
            </a:pPr>
            <a:r>
              <a:rPr b="1" i="0" lang="it-IT" sz="1400" u="none" cap="none" strike="noStrike">
                <a:solidFill>
                  <a:schemeClr val="dk1"/>
                </a:solidFill>
                <a:latin typeface="Calibri"/>
                <a:ea typeface="Calibri"/>
                <a:cs typeface="Calibri"/>
                <a:sym typeface="Calibri"/>
              </a:rPr>
              <a:t>Possono essere acquistate o vendute su una piattaforma di scambio: </a:t>
            </a:r>
            <a:r>
              <a:rPr b="0" i="0" lang="it-IT" sz="1400" u="none" cap="none" strike="noStrike">
                <a:solidFill>
                  <a:schemeClr val="dk1"/>
                </a:solidFill>
                <a:latin typeface="Calibri"/>
                <a:ea typeface="Calibri"/>
                <a:cs typeface="Calibri"/>
                <a:sym typeface="Calibri"/>
              </a:rPr>
              <a:t>(c.d. exchange platform) utilizzando denaro a corso. </a:t>
            </a:r>
            <a:endParaRPr b="0" i="0" sz="1400" u="none" cap="none" strike="noStrike">
              <a:solidFill>
                <a:srgbClr val="000000"/>
              </a:solidFill>
              <a:latin typeface="Arial"/>
              <a:ea typeface="Arial"/>
              <a:cs typeface="Arial"/>
              <a:sym typeface="Arial"/>
            </a:endParaRPr>
          </a:p>
          <a:p>
            <a:pPr indent="0" lvl="1" marL="457200" marR="0" rtl="0" algn="l">
              <a:lnSpc>
                <a:spcPct val="100000"/>
              </a:lnSpc>
              <a:spcBef>
                <a:spcPts val="0"/>
              </a:spcBef>
              <a:spcAft>
                <a:spcPts val="0"/>
              </a:spcAft>
              <a:buClr>
                <a:srgbClr val="000000"/>
              </a:buClr>
              <a:buSzPts val="1400"/>
              <a:buFont typeface="Arial"/>
              <a:buNone/>
            </a:pPr>
            <a:r>
              <a:rPr b="0" i="0" lang="it-IT" sz="1400" u="none" cap="none" strike="noStrike">
                <a:solidFill>
                  <a:schemeClr val="dk1"/>
                </a:solidFill>
                <a:latin typeface="Calibri"/>
                <a:ea typeface="Calibri"/>
                <a:cs typeface="Calibri"/>
                <a:sym typeface="Calibri"/>
              </a:rPr>
              <a:t>N.B. Le piattaforme di scambio su cui si acquistano e vendono valute digitali non sono attualmente regolamentate, quindi non è prevista una tutela legale specifica in caso di contenzioso o fallimento.</a:t>
            </a:r>
            <a:endParaRPr b="0" i="0" sz="1400" u="none" cap="none" strike="noStrike">
              <a:solidFill>
                <a:srgbClr val="000000"/>
              </a:solidFill>
              <a:latin typeface="Arial"/>
              <a:ea typeface="Arial"/>
              <a:cs typeface="Arial"/>
              <a:sym typeface="Arial"/>
            </a:endParaRPr>
          </a:p>
        </p:txBody>
      </p:sp>
      <p:pic>
        <p:nvPicPr>
          <p:cNvPr id="108" name="Google Shape;108;p3"/>
          <p:cNvPicPr preferRelativeResize="0"/>
          <p:nvPr/>
        </p:nvPicPr>
        <p:blipFill rotWithShape="1">
          <a:blip r:embed="rId4">
            <a:alphaModFix/>
          </a:blip>
          <a:srcRect b="0" l="0" r="0" t="0"/>
          <a:stretch/>
        </p:blipFill>
        <p:spPr>
          <a:xfrm>
            <a:off x="8973880" y="2237514"/>
            <a:ext cx="3065720" cy="2233676"/>
          </a:xfrm>
          <a:prstGeom prst="rect">
            <a:avLst/>
          </a:prstGeom>
          <a:noFill/>
          <a:ln>
            <a:noFill/>
          </a:ln>
        </p:spPr>
      </p:pic>
      <p:sp>
        <p:nvSpPr>
          <p:cNvPr id="109" name="Google Shape;109;p3"/>
          <p:cNvSpPr txBox="1"/>
          <p:nvPr>
            <p:ph idx="11" type="ftr"/>
          </p:nvPr>
        </p:nvSpPr>
        <p:spPr>
          <a:xfrm>
            <a:off x="979517" y="6310312"/>
            <a:ext cx="41148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it-IT">
                <a:latin typeface="Calibri"/>
                <a:ea typeface="Calibri"/>
                <a:cs typeface="Calibri"/>
                <a:sym typeface="Calibri"/>
              </a:rPr>
              <a:t>CRIPTOVALUTE - </a:t>
            </a:r>
            <a:r>
              <a:rPr lang="it-IT">
                <a:latin typeface="Calibri"/>
                <a:ea typeface="Calibri"/>
                <a:cs typeface="Calibri"/>
                <a:sym typeface="Calibri"/>
              </a:rPr>
              <a:t>Up and Down with fewer than </a:t>
            </a:r>
            <a:r>
              <a:rPr b="1" lang="it-IT">
                <a:latin typeface="Calibri"/>
                <a:ea typeface="Calibri"/>
                <a:cs typeface="Calibri"/>
                <a:sym typeface="Calibri"/>
              </a:rPr>
              <a:t>280</a:t>
            </a:r>
            <a:r>
              <a:rPr lang="it-IT">
                <a:latin typeface="Calibri"/>
                <a:ea typeface="Calibri"/>
                <a:cs typeface="Calibri"/>
                <a:sym typeface="Calibri"/>
              </a:rPr>
              <a:t> characters</a:t>
            </a:r>
            <a:endParaRPr sz="1000"/>
          </a:p>
        </p:txBody>
      </p:sp>
      <p:sp>
        <p:nvSpPr>
          <p:cNvPr id="110" name="Google Shape;110;p3"/>
          <p:cNvSpPr txBox="1"/>
          <p:nvPr>
            <p:ph idx="12" type="sldNum"/>
          </p:nvPr>
        </p:nvSpPr>
        <p:spPr>
          <a:xfrm>
            <a:off x="364375" y="6310312"/>
            <a:ext cx="473825"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lang="it-IT"/>
              <a:t>‹#›</a:t>
            </a:fld>
            <a:r>
              <a:rPr lang="it-IT"/>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4"/>
          <p:cNvSpPr txBox="1"/>
          <p:nvPr>
            <p:ph type="title"/>
          </p:nvPr>
        </p:nvSpPr>
        <p:spPr>
          <a:xfrm>
            <a:off x="74802" y="79900"/>
            <a:ext cx="12005344" cy="591219"/>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rgbClr val="002060"/>
              </a:buClr>
              <a:buSzPts val="2333"/>
              <a:buFont typeface="Arial"/>
              <a:buNone/>
            </a:pPr>
            <a:r>
              <a:rPr b="1" lang="it-IT" sz="2333" cap="none">
                <a:solidFill>
                  <a:srgbClr val="002060"/>
                </a:solidFill>
                <a:latin typeface="Arial"/>
                <a:ea typeface="Arial"/>
                <a:cs typeface="Arial"/>
                <a:sym typeface="Arial"/>
              </a:rPr>
              <a:t>OBIETTIVO E METODO</a:t>
            </a:r>
            <a:endParaRPr/>
          </a:p>
        </p:txBody>
      </p:sp>
      <p:sp>
        <p:nvSpPr>
          <p:cNvPr id="116" name="Google Shape;116;p4"/>
          <p:cNvSpPr/>
          <p:nvPr/>
        </p:nvSpPr>
        <p:spPr>
          <a:xfrm>
            <a:off x="0" y="6148873"/>
            <a:ext cx="12192000" cy="709127"/>
          </a:xfrm>
          <a:prstGeom prst="rect">
            <a:avLst/>
          </a:prstGeom>
          <a:solidFill>
            <a:srgbClr val="0F2F80"/>
          </a:solidFill>
          <a:ln cap="flat" cmpd="sng" w="12700">
            <a:solidFill>
              <a:srgbClr val="0F2F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17" name="Google Shape;117;p4"/>
          <p:cNvPicPr preferRelativeResize="0"/>
          <p:nvPr/>
        </p:nvPicPr>
        <p:blipFill rotWithShape="1">
          <a:blip r:embed="rId3">
            <a:alphaModFix/>
          </a:blip>
          <a:srcRect b="0" l="0" r="0" t="0"/>
          <a:stretch/>
        </p:blipFill>
        <p:spPr>
          <a:xfrm>
            <a:off x="11258026" y="6140742"/>
            <a:ext cx="942363" cy="731484"/>
          </a:xfrm>
          <a:prstGeom prst="rect">
            <a:avLst/>
          </a:prstGeom>
          <a:noFill/>
          <a:ln>
            <a:noFill/>
          </a:ln>
        </p:spPr>
      </p:pic>
      <p:sp>
        <p:nvSpPr>
          <p:cNvPr id="118" name="Google Shape;118;p4"/>
          <p:cNvSpPr txBox="1"/>
          <p:nvPr/>
        </p:nvSpPr>
        <p:spPr>
          <a:xfrm>
            <a:off x="354563" y="1208302"/>
            <a:ext cx="8602825"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it-IT" sz="1400" u="none" cap="none" strike="noStrike">
                <a:solidFill>
                  <a:schemeClr val="dk1"/>
                </a:solidFill>
                <a:latin typeface="Calibri"/>
                <a:ea typeface="Calibri"/>
                <a:cs typeface="Calibri"/>
                <a:sym typeface="Calibri"/>
              </a:rPr>
              <a:t>Il nostro obiettivo è quello di capire quanto i tweet influenzano l’andamento delle Criptovalute.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nvGrpSpPr>
          <p:cNvPr id="119" name="Google Shape;119;p4"/>
          <p:cNvGrpSpPr/>
          <p:nvPr/>
        </p:nvGrpSpPr>
        <p:grpSpPr>
          <a:xfrm>
            <a:off x="845073" y="2136599"/>
            <a:ext cx="8565173" cy="3306355"/>
            <a:chOff x="2151160" y="0"/>
            <a:chExt cx="8565173" cy="3306355"/>
          </a:xfrm>
        </p:grpSpPr>
        <p:sp>
          <p:nvSpPr>
            <p:cNvPr id="120" name="Google Shape;120;p4"/>
            <p:cNvSpPr/>
            <p:nvPr/>
          </p:nvSpPr>
          <p:spPr>
            <a:xfrm>
              <a:off x="2897342" y="924126"/>
              <a:ext cx="1447321" cy="1447192"/>
            </a:xfrm>
            <a:prstGeom prst="ellipse">
              <a:avLst/>
            </a:prstGeom>
            <a:solidFill>
              <a:srgbClr val="0F2F80"/>
            </a:solidFill>
            <a:ln cap="flat" cmpd="sng" w="25400">
              <a:solidFill>
                <a:srgbClr val="0F2F8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4"/>
            <p:cNvSpPr txBox="1"/>
            <p:nvPr/>
          </p:nvSpPr>
          <p:spPr>
            <a:xfrm>
              <a:off x="3109297" y="1136062"/>
              <a:ext cx="1023411" cy="1023320"/>
            </a:xfrm>
            <a:prstGeom prst="rect">
              <a:avLst/>
            </a:prstGeom>
            <a:noFill/>
            <a:ln>
              <a:noFill/>
            </a:ln>
          </p:spPr>
          <p:txBody>
            <a:bodyPr anchorCtr="0" anchor="ctr" bIns="20300" lIns="20300" spcFirstLastPara="1" rIns="20300" wrap="square" tIns="20300">
              <a:noAutofit/>
            </a:bodyPr>
            <a:lstStyle/>
            <a:p>
              <a:pPr indent="0" lvl="0" marL="0" marR="0" rtl="0" algn="ctr">
                <a:lnSpc>
                  <a:spcPct val="90000"/>
                </a:lnSpc>
                <a:spcBef>
                  <a:spcPts val="0"/>
                </a:spcBef>
                <a:spcAft>
                  <a:spcPts val="0"/>
                </a:spcAft>
                <a:buClr>
                  <a:srgbClr val="000000"/>
                </a:buClr>
                <a:buSzPts val="1600"/>
                <a:buFont typeface="Arial"/>
                <a:buNone/>
              </a:pPr>
              <a:r>
                <a:rPr b="0" i="0" lang="it-IT" sz="1600" u="none" cap="none" strike="noStrike">
                  <a:solidFill>
                    <a:schemeClr val="lt1"/>
                  </a:solidFill>
                  <a:latin typeface="Arial"/>
                  <a:ea typeface="Arial"/>
                  <a:cs typeface="Arial"/>
                  <a:sym typeface="Arial"/>
                </a:rPr>
                <a:t>Macro Step</a:t>
              </a:r>
              <a:endParaRPr b="0" i="0" sz="1400" u="none" cap="none" strike="noStrike">
                <a:solidFill>
                  <a:srgbClr val="000000"/>
                </a:solidFill>
                <a:latin typeface="Arial"/>
                <a:ea typeface="Arial"/>
                <a:cs typeface="Arial"/>
                <a:sym typeface="Arial"/>
              </a:endParaRPr>
            </a:p>
          </p:txBody>
        </p:sp>
        <p:sp>
          <p:nvSpPr>
            <p:cNvPr id="122" name="Google Shape;122;p4"/>
            <p:cNvSpPr/>
            <p:nvPr/>
          </p:nvSpPr>
          <p:spPr>
            <a:xfrm>
              <a:off x="2151160" y="119359"/>
              <a:ext cx="2917164" cy="3040855"/>
            </a:xfrm>
            <a:prstGeom prst="blockArc">
              <a:avLst>
                <a:gd fmla="val 16509444" name="adj1"/>
                <a:gd fmla="val 5088054" name="adj2"/>
                <a:gd fmla="val 5240" name="adj3"/>
              </a:avLst>
            </a:prstGeom>
            <a:solidFill>
              <a:srgbClr val="D3E5F6"/>
            </a:solidFill>
            <a:ln cap="flat" cmpd="sng" w="25400">
              <a:solidFill>
                <a:srgbClr val="A8CAE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4"/>
            <p:cNvSpPr/>
            <p:nvPr/>
          </p:nvSpPr>
          <p:spPr>
            <a:xfrm>
              <a:off x="3957125" y="0"/>
              <a:ext cx="775502" cy="775340"/>
            </a:xfrm>
            <a:prstGeom prst="ellipse">
              <a:avLst/>
            </a:prstGeom>
            <a:blipFill rotWithShape="1">
              <a:blip r:embed="rId4">
                <a:alphaModFix/>
              </a:blip>
              <a:stretch>
                <a:fillRect b="0" l="-16993" r="-16993" t="0"/>
              </a:stretch>
            </a:blipFill>
            <a:ln cap="flat" cmpd="sng" w="25400">
              <a:solidFill>
                <a:srgbClr val="00206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4"/>
            <p:cNvSpPr/>
            <p:nvPr/>
          </p:nvSpPr>
          <p:spPr>
            <a:xfrm>
              <a:off x="4791589" y="0"/>
              <a:ext cx="5903550" cy="750542"/>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4"/>
            <p:cNvSpPr txBox="1"/>
            <p:nvPr/>
          </p:nvSpPr>
          <p:spPr>
            <a:xfrm>
              <a:off x="4791589" y="0"/>
              <a:ext cx="5903550" cy="750542"/>
            </a:xfrm>
            <a:prstGeom prst="rect">
              <a:avLst/>
            </a:prstGeom>
            <a:noFill/>
            <a:ln>
              <a:noFill/>
            </a:ln>
          </p:spPr>
          <p:txBody>
            <a:bodyPr anchorCtr="0" anchor="ctr" bIns="17775" lIns="17775" spcFirstLastPara="1" rIns="17775" wrap="square" tIns="17775">
              <a:noAutofit/>
            </a:bodyPr>
            <a:lstStyle/>
            <a:p>
              <a:pPr indent="0" lvl="0" marL="0" marR="0" rtl="0" algn="l">
                <a:lnSpc>
                  <a:spcPct val="90000"/>
                </a:lnSpc>
                <a:spcBef>
                  <a:spcPts val="0"/>
                </a:spcBef>
                <a:spcAft>
                  <a:spcPts val="0"/>
                </a:spcAft>
                <a:buClr>
                  <a:schemeClr val="dk1"/>
                </a:buClr>
                <a:buSzPts val="1400"/>
                <a:buFont typeface="Noto Sans Symbols"/>
                <a:buNone/>
              </a:pPr>
              <a:r>
                <a:rPr b="0" i="0" lang="it-IT" sz="1400" u="none" cap="none" strike="noStrike">
                  <a:solidFill>
                    <a:schemeClr val="dk1"/>
                  </a:solidFill>
                  <a:latin typeface="Calibri"/>
                  <a:ea typeface="Calibri"/>
                  <a:cs typeface="Calibri"/>
                  <a:sym typeface="Calibri"/>
                </a:rPr>
                <a:t>Andamento di </a:t>
              </a:r>
              <a:r>
                <a:rPr lang="it-IT">
                  <a:solidFill>
                    <a:schemeClr val="dk1"/>
                  </a:solidFill>
                  <a:latin typeface="Calibri"/>
                  <a:ea typeface="Calibri"/>
                  <a:cs typeface="Calibri"/>
                  <a:sym typeface="Calibri"/>
                </a:rPr>
                <a:t>6</a:t>
              </a:r>
              <a:r>
                <a:rPr b="0" i="0" lang="it-IT" sz="1400" u="none" cap="none" strike="noStrike">
                  <a:solidFill>
                    <a:schemeClr val="dk1"/>
                  </a:solidFill>
                  <a:latin typeface="Calibri"/>
                  <a:ea typeface="Calibri"/>
                  <a:cs typeface="Calibri"/>
                  <a:sym typeface="Calibri"/>
                </a:rPr>
                <a:t> Criptovalute – Gennaio 2020 ad Agosto 2021</a:t>
              </a:r>
              <a:endParaRPr b="0" i="0" sz="1400" u="none" cap="none" strike="noStrike">
                <a:solidFill>
                  <a:srgbClr val="000000"/>
                </a:solidFill>
                <a:latin typeface="Arial"/>
                <a:ea typeface="Arial"/>
                <a:cs typeface="Arial"/>
                <a:sym typeface="Arial"/>
              </a:endParaRPr>
            </a:p>
          </p:txBody>
        </p:sp>
        <p:sp>
          <p:nvSpPr>
            <p:cNvPr id="126" name="Google Shape;126;p4"/>
            <p:cNvSpPr/>
            <p:nvPr/>
          </p:nvSpPr>
          <p:spPr>
            <a:xfrm>
              <a:off x="4529934" y="722108"/>
              <a:ext cx="775502" cy="775340"/>
            </a:xfrm>
            <a:prstGeom prst="ellipse">
              <a:avLst/>
            </a:prstGeom>
            <a:blipFill rotWithShape="1">
              <a:blip r:embed="rId5">
                <a:alphaModFix/>
              </a:blip>
              <a:stretch>
                <a:fillRect b="0" l="0" r="0" t="0"/>
              </a:stretch>
            </a:blipFill>
            <a:ln cap="flat" cmpd="sng" w="25400">
              <a:solidFill>
                <a:srgbClr val="00206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4"/>
            <p:cNvSpPr/>
            <p:nvPr/>
          </p:nvSpPr>
          <p:spPr>
            <a:xfrm>
              <a:off x="5348853" y="875163"/>
              <a:ext cx="5367480" cy="420986"/>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4"/>
            <p:cNvSpPr txBox="1"/>
            <p:nvPr/>
          </p:nvSpPr>
          <p:spPr>
            <a:xfrm>
              <a:off x="5348853" y="875163"/>
              <a:ext cx="5367480" cy="420986"/>
            </a:xfrm>
            <a:prstGeom prst="rect">
              <a:avLst/>
            </a:prstGeom>
            <a:noFill/>
            <a:ln>
              <a:noFill/>
            </a:ln>
          </p:spPr>
          <p:txBody>
            <a:bodyPr anchorCtr="0" anchor="ctr" bIns="17775" lIns="17775" spcFirstLastPara="1" rIns="17775" wrap="square" tIns="17775">
              <a:noAutofit/>
            </a:bodyPr>
            <a:lstStyle/>
            <a:p>
              <a:pPr indent="0" lvl="0" marL="0" marR="0" rtl="0" algn="l">
                <a:lnSpc>
                  <a:spcPct val="90000"/>
                </a:lnSpc>
                <a:spcBef>
                  <a:spcPts val="0"/>
                </a:spcBef>
                <a:spcAft>
                  <a:spcPts val="0"/>
                </a:spcAft>
                <a:buClr>
                  <a:schemeClr val="dk1"/>
                </a:buClr>
                <a:buSzPts val="1400"/>
                <a:buFont typeface="Noto Sans Symbols"/>
                <a:buNone/>
              </a:pPr>
              <a:r>
                <a:rPr b="0" i="0" lang="it-IT" sz="1400" u="none" cap="none" strike="noStrike">
                  <a:solidFill>
                    <a:schemeClr val="dk1"/>
                  </a:solidFill>
                  <a:latin typeface="Calibri"/>
                  <a:ea typeface="Calibri"/>
                  <a:cs typeface="Calibri"/>
                  <a:sym typeface="Calibri"/>
                </a:rPr>
                <a:t>Tweet di </a:t>
              </a:r>
              <a:r>
                <a:rPr lang="it-IT">
                  <a:solidFill>
                    <a:schemeClr val="dk1"/>
                  </a:solidFill>
                  <a:latin typeface="Calibri"/>
                  <a:ea typeface="Calibri"/>
                  <a:cs typeface="Calibri"/>
                  <a:sym typeface="Calibri"/>
                </a:rPr>
                <a:t>7</a:t>
              </a:r>
              <a:r>
                <a:rPr b="0" i="0" lang="it-IT" sz="1400" u="none" cap="none" strike="noStrike">
                  <a:solidFill>
                    <a:schemeClr val="dk1"/>
                  </a:solidFill>
                  <a:latin typeface="Calibri"/>
                  <a:ea typeface="Calibri"/>
                  <a:cs typeface="Calibri"/>
                  <a:sym typeface="Calibri"/>
                </a:rPr>
                <a:t> personaggi influenti (account verificati) – 2 anni</a:t>
              </a:r>
              <a:endParaRPr b="0" i="0" sz="1400" u="none" cap="none" strike="noStrike">
                <a:solidFill>
                  <a:srgbClr val="000000"/>
                </a:solidFill>
                <a:latin typeface="Arial"/>
                <a:ea typeface="Arial"/>
                <a:cs typeface="Arial"/>
                <a:sym typeface="Arial"/>
              </a:endParaRPr>
            </a:p>
          </p:txBody>
        </p:sp>
        <p:sp>
          <p:nvSpPr>
            <p:cNvPr id="129" name="Google Shape;129;p4"/>
            <p:cNvSpPr/>
            <p:nvPr/>
          </p:nvSpPr>
          <p:spPr>
            <a:xfrm>
              <a:off x="4526960" y="1783779"/>
              <a:ext cx="775502" cy="775340"/>
            </a:xfrm>
            <a:prstGeom prst="ellipse">
              <a:avLst/>
            </a:prstGeom>
            <a:blipFill rotWithShape="1">
              <a:blip r:embed="rId6">
                <a:alphaModFix/>
              </a:blip>
              <a:stretch>
                <a:fillRect b="0" l="-29993" r="-29990" t="0"/>
              </a:stretch>
            </a:blipFill>
            <a:ln cap="flat" cmpd="sng" w="254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4"/>
            <p:cNvSpPr/>
            <p:nvPr/>
          </p:nvSpPr>
          <p:spPr>
            <a:xfrm>
              <a:off x="5362959" y="1813504"/>
              <a:ext cx="5288220" cy="71622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4"/>
            <p:cNvSpPr txBox="1"/>
            <p:nvPr/>
          </p:nvSpPr>
          <p:spPr>
            <a:xfrm>
              <a:off x="5362959" y="1813504"/>
              <a:ext cx="5288220" cy="716220"/>
            </a:xfrm>
            <a:prstGeom prst="rect">
              <a:avLst/>
            </a:prstGeom>
            <a:noFill/>
            <a:ln>
              <a:noFill/>
            </a:ln>
          </p:spPr>
          <p:txBody>
            <a:bodyPr anchorCtr="0" anchor="ctr" bIns="17775" lIns="17775" spcFirstLastPara="1" rIns="17775" wrap="square" tIns="17775">
              <a:noAutofit/>
            </a:bodyPr>
            <a:lstStyle/>
            <a:p>
              <a:pPr indent="0" lvl="0" marL="0" marR="0" rtl="0" algn="l">
                <a:lnSpc>
                  <a:spcPct val="90000"/>
                </a:lnSpc>
                <a:spcBef>
                  <a:spcPts val="0"/>
                </a:spcBef>
                <a:spcAft>
                  <a:spcPts val="0"/>
                </a:spcAft>
                <a:buClr>
                  <a:schemeClr val="dk1"/>
                </a:buClr>
                <a:buSzPts val="1400"/>
                <a:buFont typeface="Noto Sans Symbols"/>
                <a:buNone/>
              </a:pPr>
              <a:r>
                <a:rPr b="0" i="0" lang="it-IT" sz="1400" u="none" cap="none" strike="noStrike">
                  <a:solidFill>
                    <a:schemeClr val="dk1"/>
                  </a:solidFill>
                  <a:latin typeface="Calibri"/>
                  <a:ea typeface="Calibri"/>
                  <a:cs typeface="Calibri"/>
                  <a:sym typeface="Calibri"/>
                </a:rPr>
                <a:t>Ricerca di correlazione tra andamento criptovalute e tweet</a:t>
              </a:r>
              <a:endParaRPr b="0" i="0" sz="1400" u="none" cap="none" strike="noStrike">
                <a:solidFill>
                  <a:srgbClr val="000000"/>
                </a:solidFill>
                <a:latin typeface="Arial"/>
                <a:ea typeface="Arial"/>
                <a:cs typeface="Arial"/>
                <a:sym typeface="Arial"/>
              </a:endParaRPr>
            </a:p>
          </p:txBody>
        </p:sp>
        <p:sp>
          <p:nvSpPr>
            <p:cNvPr id="132" name="Google Shape;132;p4"/>
            <p:cNvSpPr/>
            <p:nvPr/>
          </p:nvSpPr>
          <p:spPr>
            <a:xfrm>
              <a:off x="3957125" y="2531015"/>
              <a:ext cx="775502" cy="775340"/>
            </a:xfrm>
            <a:prstGeom prst="ellipse">
              <a:avLst/>
            </a:prstGeom>
            <a:blipFill rotWithShape="1">
              <a:blip r:embed="rId7">
                <a:alphaModFix/>
              </a:blip>
              <a:stretch>
                <a:fillRect b="0" l="-24993" r="-24992" t="0"/>
              </a:stretch>
            </a:blipFill>
            <a:ln cap="flat" cmpd="sng" w="25400">
              <a:solidFill>
                <a:srgbClr val="00206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4"/>
            <p:cNvSpPr/>
            <p:nvPr/>
          </p:nvSpPr>
          <p:spPr>
            <a:xfrm>
              <a:off x="4796240" y="2542878"/>
              <a:ext cx="5681249" cy="750542"/>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4"/>
            <p:cNvSpPr txBox="1"/>
            <p:nvPr/>
          </p:nvSpPr>
          <p:spPr>
            <a:xfrm>
              <a:off x="4796240" y="2542878"/>
              <a:ext cx="5681249" cy="750542"/>
            </a:xfrm>
            <a:prstGeom prst="rect">
              <a:avLst/>
            </a:prstGeom>
            <a:noFill/>
            <a:ln>
              <a:noFill/>
            </a:ln>
          </p:spPr>
          <p:txBody>
            <a:bodyPr anchorCtr="0" anchor="ctr" bIns="17775" lIns="17775" spcFirstLastPara="1" rIns="17775" wrap="square" tIns="17775">
              <a:noAutofit/>
            </a:bodyPr>
            <a:lstStyle/>
            <a:p>
              <a:pPr indent="0" lvl="0" marL="0" marR="0" rtl="0" algn="l">
                <a:lnSpc>
                  <a:spcPct val="90000"/>
                </a:lnSpc>
                <a:spcBef>
                  <a:spcPts val="0"/>
                </a:spcBef>
                <a:spcAft>
                  <a:spcPts val="0"/>
                </a:spcAft>
                <a:buClr>
                  <a:schemeClr val="dk1"/>
                </a:buClr>
                <a:buSzPts val="1400"/>
                <a:buFont typeface="Noto Sans Symbols"/>
                <a:buNone/>
              </a:pPr>
              <a:r>
                <a:rPr b="0" i="0" lang="it-IT" sz="1400" u="none" cap="none" strike="noStrike">
                  <a:solidFill>
                    <a:schemeClr val="dk1"/>
                  </a:solidFill>
                  <a:latin typeface="Calibri"/>
                  <a:ea typeface="Calibri"/>
                  <a:cs typeface="Calibri"/>
                  <a:sym typeface="Calibri"/>
                </a:rPr>
                <a:t>Sentiment Analysis dei tweets</a:t>
              </a:r>
              <a:endParaRPr b="0" i="0" sz="1400" u="none" cap="none" strike="noStrike">
                <a:solidFill>
                  <a:srgbClr val="000000"/>
                </a:solidFill>
                <a:latin typeface="Arial"/>
                <a:ea typeface="Arial"/>
                <a:cs typeface="Arial"/>
                <a:sym typeface="Arial"/>
              </a:endParaRPr>
            </a:p>
          </p:txBody>
        </p:sp>
      </p:grpSp>
      <p:sp>
        <p:nvSpPr>
          <p:cNvPr id="135" name="Google Shape;135;p4"/>
          <p:cNvSpPr txBox="1"/>
          <p:nvPr>
            <p:ph idx="11" type="ftr"/>
          </p:nvPr>
        </p:nvSpPr>
        <p:spPr>
          <a:xfrm>
            <a:off x="979517" y="6310312"/>
            <a:ext cx="41148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it-IT">
                <a:latin typeface="Calibri"/>
                <a:ea typeface="Calibri"/>
                <a:cs typeface="Calibri"/>
                <a:sym typeface="Calibri"/>
              </a:rPr>
              <a:t>CRIPTOVALUTE - </a:t>
            </a:r>
            <a:r>
              <a:rPr lang="it-IT">
                <a:latin typeface="Calibri"/>
                <a:ea typeface="Calibri"/>
                <a:cs typeface="Calibri"/>
                <a:sym typeface="Calibri"/>
              </a:rPr>
              <a:t>Up and Down with fewer than </a:t>
            </a:r>
            <a:r>
              <a:rPr b="1" lang="it-IT">
                <a:latin typeface="Calibri"/>
                <a:ea typeface="Calibri"/>
                <a:cs typeface="Calibri"/>
                <a:sym typeface="Calibri"/>
              </a:rPr>
              <a:t>280</a:t>
            </a:r>
            <a:r>
              <a:rPr lang="it-IT">
                <a:latin typeface="Calibri"/>
                <a:ea typeface="Calibri"/>
                <a:cs typeface="Calibri"/>
                <a:sym typeface="Calibri"/>
              </a:rPr>
              <a:t> characters</a:t>
            </a:r>
            <a:endParaRPr sz="1000"/>
          </a:p>
        </p:txBody>
      </p:sp>
      <p:sp>
        <p:nvSpPr>
          <p:cNvPr id="136" name="Google Shape;136;p4"/>
          <p:cNvSpPr txBox="1"/>
          <p:nvPr>
            <p:ph idx="12" type="sldNum"/>
          </p:nvPr>
        </p:nvSpPr>
        <p:spPr>
          <a:xfrm>
            <a:off x="364375" y="6310312"/>
            <a:ext cx="473825"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lang="it-IT"/>
              <a:t>‹#›</a:t>
            </a:fld>
            <a:r>
              <a:rPr lang="it-IT"/>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5"/>
          <p:cNvSpPr txBox="1"/>
          <p:nvPr>
            <p:ph type="title"/>
          </p:nvPr>
        </p:nvSpPr>
        <p:spPr>
          <a:xfrm>
            <a:off x="74802" y="79900"/>
            <a:ext cx="12005344" cy="591219"/>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rgbClr val="002060"/>
              </a:buClr>
              <a:buSzPts val="2333"/>
              <a:buFont typeface="Arial"/>
              <a:buNone/>
            </a:pPr>
            <a:r>
              <a:rPr b="1" lang="it-IT" sz="2333" cap="none">
                <a:solidFill>
                  <a:srgbClr val="002060"/>
                </a:solidFill>
                <a:latin typeface="Arial"/>
                <a:ea typeface="Arial"/>
                <a:cs typeface="Arial"/>
                <a:sym typeface="Arial"/>
              </a:rPr>
              <a:t>COSTRUZIONE DEL DATABASE</a:t>
            </a:r>
            <a:endParaRPr b="1" sz="2333" cap="none">
              <a:solidFill>
                <a:srgbClr val="002060"/>
              </a:solidFill>
              <a:latin typeface="Arial"/>
              <a:ea typeface="Arial"/>
              <a:cs typeface="Arial"/>
              <a:sym typeface="Arial"/>
            </a:endParaRPr>
          </a:p>
        </p:txBody>
      </p:sp>
      <p:sp>
        <p:nvSpPr>
          <p:cNvPr id="142" name="Google Shape;142;p5"/>
          <p:cNvSpPr/>
          <p:nvPr/>
        </p:nvSpPr>
        <p:spPr>
          <a:xfrm>
            <a:off x="0" y="6148873"/>
            <a:ext cx="12192000" cy="709127"/>
          </a:xfrm>
          <a:prstGeom prst="rect">
            <a:avLst/>
          </a:prstGeom>
          <a:solidFill>
            <a:srgbClr val="0F2F80"/>
          </a:solidFill>
          <a:ln cap="flat" cmpd="sng" w="12700">
            <a:solidFill>
              <a:srgbClr val="0F2F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43" name="Google Shape;143;p5"/>
          <p:cNvPicPr preferRelativeResize="0"/>
          <p:nvPr/>
        </p:nvPicPr>
        <p:blipFill rotWithShape="1">
          <a:blip r:embed="rId3">
            <a:alphaModFix/>
          </a:blip>
          <a:srcRect b="0" l="0" r="0" t="0"/>
          <a:stretch/>
        </p:blipFill>
        <p:spPr>
          <a:xfrm>
            <a:off x="11258026" y="6140742"/>
            <a:ext cx="942363" cy="731484"/>
          </a:xfrm>
          <a:prstGeom prst="rect">
            <a:avLst/>
          </a:prstGeom>
          <a:noFill/>
          <a:ln>
            <a:noFill/>
          </a:ln>
        </p:spPr>
      </p:pic>
      <p:sp>
        <p:nvSpPr>
          <p:cNvPr id="144" name="Google Shape;144;p5"/>
          <p:cNvSpPr/>
          <p:nvPr/>
        </p:nvSpPr>
        <p:spPr>
          <a:xfrm>
            <a:off x="3091612" y="2694813"/>
            <a:ext cx="1563000" cy="1683000"/>
          </a:xfrm>
          <a:prstGeom prst="rect">
            <a:avLst/>
          </a:prstGeom>
          <a:solidFill>
            <a:srgbClr val="0F2F80"/>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it-IT" sz="1800" u="none" cap="none" strike="noStrike">
                <a:solidFill>
                  <a:schemeClr val="lt1"/>
                </a:solidFill>
                <a:latin typeface="Calibri"/>
                <a:ea typeface="Calibri"/>
                <a:cs typeface="Calibri"/>
                <a:sym typeface="Calibri"/>
              </a:rPr>
              <a:t>Tweet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rPr b="0" i="0" lang="it-IT" sz="1400" u="none" cap="none" strike="noStrike">
                <a:solidFill>
                  <a:schemeClr val="lt1"/>
                </a:solidFill>
                <a:latin typeface="Calibri"/>
                <a:ea typeface="Calibri"/>
                <a:cs typeface="Calibri"/>
                <a:sym typeface="Calibri"/>
              </a:rPr>
              <a:t>Data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it-IT" sz="1400" u="none" cap="none" strike="noStrike">
                <a:solidFill>
                  <a:schemeClr val="lt1"/>
                </a:solidFill>
                <a:latin typeface="Calibri"/>
                <a:ea typeface="Calibri"/>
                <a:cs typeface="Calibri"/>
                <a:sym typeface="Calibri"/>
              </a:rPr>
              <a:t>ID</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it-IT" sz="1400" u="none" cap="none" strike="noStrike">
                <a:solidFill>
                  <a:schemeClr val="lt1"/>
                </a:solidFill>
                <a:latin typeface="Calibri"/>
                <a:ea typeface="Calibri"/>
                <a:cs typeface="Calibri"/>
                <a:sym typeface="Calibri"/>
              </a:rPr>
              <a:t>Utente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it-IT" sz="1400" u="none" cap="none" strike="noStrike">
                <a:solidFill>
                  <a:schemeClr val="lt1"/>
                </a:solidFill>
                <a:latin typeface="Calibri"/>
                <a:ea typeface="Calibri"/>
                <a:cs typeface="Calibri"/>
                <a:sym typeface="Calibri"/>
              </a:rPr>
              <a:t>N Like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it-IT" sz="1400" u="none" cap="none" strike="noStrike">
                <a:solidFill>
                  <a:schemeClr val="lt1"/>
                </a:solidFill>
                <a:latin typeface="Calibri"/>
                <a:ea typeface="Calibri"/>
                <a:cs typeface="Calibri"/>
                <a:sym typeface="Calibri"/>
              </a:rPr>
              <a:t>Testo</a:t>
            </a:r>
            <a:endParaRPr b="0" i="0" sz="1800" u="none" cap="none" strike="noStrike">
              <a:solidFill>
                <a:schemeClr val="lt1"/>
              </a:solidFill>
              <a:latin typeface="Calibri"/>
              <a:ea typeface="Calibri"/>
              <a:cs typeface="Calibri"/>
              <a:sym typeface="Calibri"/>
            </a:endParaRPr>
          </a:p>
        </p:txBody>
      </p:sp>
      <p:sp>
        <p:nvSpPr>
          <p:cNvPr id="145" name="Google Shape;145;p5"/>
          <p:cNvSpPr/>
          <p:nvPr/>
        </p:nvSpPr>
        <p:spPr>
          <a:xfrm>
            <a:off x="7257637" y="1871891"/>
            <a:ext cx="2051100" cy="3076200"/>
          </a:xfrm>
          <a:prstGeom prst="rect">
            <a:avLst/>
          </a:prstGeom>
          <a:solidFill>
            <a:srgbClr val="0F2F80"/>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it-IT" sz="1800" u="none" cap="none" strike="noStrike">
                <a:solidFill>
                  <a:schemeClr val="lt1"/>
                </a:solidFill>
                <a:latin typeface="Calibri"/>
                <a:ea typeface="Calibri"/>
                <a:cs typeface="Calibri"/>
                <a:sym typeface="Calibri"/>
              </a:rPr>
              <a:t>Criptovalute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it-IT" sz="1400" u="none" cap="none" strike="noStrike">
                <a:solidFill>
                  <a:schemeClr val="lt1"/>
                </a:solidFill>
                <a:latin typeface="Calibri"/>
                <a:ea typeface="Calibri"/>
                <a:cs typeface="Calibri"/>
                <a:sym typeface="Calibri"/>
              </a:rPr>
              <a:t>Data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it-IT" sz="1400" u="none" cap="none" strike="noStrike">
                <a:solidFill>
                  <a:schemeClr val="lt1"/>
                </a:solidFill>
                <a:latin typeface="Calibri"/>
                <a:ea typeface="Calibri"/>
                <a:cs typeface="Calibri"/>
                <a:sym typeface="Calibri"/>
              </a:rPr>
              <a:t>Symbol</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it-IT" sz="1400" u="none" cap="none" strike="noStrike">
                <a:solidFill>
                  <a:schemeClr val="lt1"/>
                </a:solidFill>
                <a:latin typeface="Calibri"/>
                <a:ea typeface="Calibri"/>
                <a:cs typeface="Calibri"/>
                <a:sym typeface="Calibri"/>
              </a:rPr>
              <a:t>Open</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it-IT" sz="1400" u="none" cap="none" strike="noStrike">
                <a:solidFill>
                  <a:schemeClr val="lt1"/>
                </a:solidFill>
                <a:latin typeface="Calibri"/>
                <a:ea typeface="Calibri"/>
                <a:cs typeface="Calibri"/>
                <a:sym typeface="Calibri"/>
              </a:rPr>
              <a:t>High</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it-IT" sz="1400" u="none" cap="none" strike="noStrike">
                <a:solidFill>
                  <a:schemeClr val="lt1"/>
                </a:solidFill>
                <a:latin typeface="Calibri"/>
                <a:ea typeface="Calibri"/>
                <a:cs typeface="Calibri"/>
                <a:sym typeface="Calibri"/>
              </a:rPr>
              <a:t>Low</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it-IT" sz="1400" u="none" cap="none" strike="noStrike">
                <a:solidFill>
                  <a:schemeClr val="lt1"/>
                </a:solidFill>
                <a:latin typeface="Calibri"/>
                <a:ea typeface="Calibri"/>
                <a:cs typeface="Calibri"/>
                <a:sym typeface="Calibri"/>
              </a:rPr>
              <a:t>Close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it-IT" sz="1400" u="none" cap="none" strike="noStrike">
                <a:solidFill>
                  <a:schemeClr val="lt1"/>
                </a:solidFill>
                <a:latin typeface="Calibri"/>
                <a:ea typeface="Calibri"/>
                <a:cs typeface="Calibri"/>
                <a:sym typeface="Calibri"/>
              </a:rPr>
              <a:t>Volume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it-IT" sz="1400" u="none" cap="none" strike="noStrike">
                <a:solidFill>
                  <a:schemeClr val="lt1"/>
                </a:solidFill>
                <a:latin typeface="Calibri"/>
                <a:ea typeface="Calibri"/>
                <a:cs typeface="Calibri"/>
                <a:sym typeface="Calibri"/>
              </a:rPr>
              <a:t>Tradecount</a:t>
            </a:r>
            <a:endParaRPr b="0" i="0" sz="14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Calibri"/>
              <a:ea typeface="Calibri"/>
              <a:cs typeface="Calibri"/>
              <a:sym typeface="Calibri"/>
            </a:endParaRPr>
          </a:p>
        </p:txBody>
      </p:sp>
      <p:sp>
        <p:nvSpPr>
          <p:cNvPr id="146" name="Google Shape;146;p5"/>
          <p:cNvSpPr/>
          <p:nvPr/>
        </p:nvSpPr>
        <p:spPr>
          <a:xfrm>
            <a:off x="5066163" y="3181656"/>
            <a:ext cx="1828800" cy="709200"/>
          </a:xfrm>
          <a:prstGeom prst="diamond">
            <a:avLst/>
          </a:prstGeom>
          <a:solidFill>
            <a:srgbClr val="0F2F80"/>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it-IT" sz="1400" u="none" cap="none" strike="noStrike">
                <a:solidFill>
                  <a:schemeClr val="lt1"/>
                </a:solidFill>
                <a:latin typeface="Calibri"/>
                <a:ea typeface="Calibri"/>
                <a:cs typeface="Calibri"/>
                <a:sym typeface="Calibri"/>
              </a:rPr>
              <a:t>Influenza</a:t>
            </a:r>
            <a:endParaRPr b="0" i="0" sz="1400" u="none" cap="none" strike="noStrike">
              <a:solidFill>
                <a:srgbClr val="000000"/>
              </a:solidFill>
              <a:latin typeface="Arial"/>
              <a:ea typeface="Arial"/>
              <a:cs typeface="Arial"/>
              <a:sym typeface="Arial"/>
            </a:endParaRPr>
          </a:p>
        </p:txBody>
      </p:sp>
      <p:sp>
        <p:nvSpPr>
          <p:cNvPr id="147" name="Google Shape;147;p5"/>
          <p:cNvSpPr/>
          <p:nvPr/>
        </p:nvSpPr>
        <p:spPr>
          <a:xfrm>
            <a:off x="3585272" y="3331924"/>
            <a:ext cx="93300" cy="124800"/>
          </a:xfrm>
          <a:prstGeom prst="ellipse">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8" name="Google Shape;148;p5"/>
          <p:cNvSpPr/>
          <p:nvPr/>
        </p:nvSpPr>
        <p:spPr>
          <a:xfrm>
            <a:off x="7941589" y="2724454"/>
            <a:ext cx="93300" cy="124800"/>
          </a:xfrm>
          <a:prstGeom prst="ellipse">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cxnSp>
        <p:nvCxnSpPr>
          <p:cNvPr id="149" name="Google Shape;149;p5"/>
          <p:cNvCxnSpPr>
            <a:stCxn id="144" idx="3"/>
            <a:endCxn id="146" idx="1"/>
          </p:cNvCxnSpPr>
          <p:nvPr/>
        </p:nvCxnSpPr>
        <p:spPr>
          <a:xfrm>
            <a:off x="4654612" y="3536313"/>
            <a:ext cx="411600" cy="0"/>
          </a:xfrm>
          <a:prstGeom prst="straightConnector1">
            <a:avLst/>
          </a:prstGeom>
          <a:noFill/>
          <a:ln cap="flat" cmpd="sng" w="9525">
            <a:solidFill>
              <a:schemeClr val="accent1"/>
            </a:solidFill>
            <a:prstDash val="solid"/>
            <a:miter lim="800000"/>
            <a:headEnd len="sm" w="sm" type="none"/>
            <a:tailEnd len="sm" w="sm" type="none"/>
          </a:ln>
        </p:spPr>
      </p:cxnSp>
      <p:cxnSp>
        <p:nvCxnSpPr>
          <p:cNvPr id="150" name="Google Shape;150;p5"/>
          <p:cNvCxnSpPr>
            <a:stCxn id="146" idx="3"/>
          </p:cNvCxnSpPr>
          <p:nvPr/>
        </p:nvCxnSpPr>
        <p:spPr>
          <a:xfrm>
            <a:off x="6894963" y="3536256"/>
            <a:ext cx="411300" cy="0"/>
          </a:xfrm>
          <a:prstGeom prst="straightConnector1">
            <a:avLst/>
          </a:prstGeom>
          <a:noFill/>
          <a:ln cap="flat" cmpd="sng" w="9525">
            <a:solidFill>
              <a:schemeClr val="accent1"/>
            </a:solidFill>
            <a:prstDash val="solid"/>
            <a:miter lim="800000"/>
            <a:headEnd len="sm" w="sm" type="none"/>
            <a:tailEnd len="sm" w="sm" type="none"/>
          </a:ln>
        </p:spPr>
      </p:cxnSp>
      <p:sp>
        <p:nvSpPr>
          <p:cNvPr id="151" name="Google Shape;151;p5"/>
          <p:cNvSpPr/>
          <p:nvPr/>
        </p:nvSpPr>
        <p:spPr>
          <a:xfrm>
            <a:off x="10036628" y="1284381"/>
            <a:ext cx="1800000" cy="360000"/>
          </a:xfrm>
          <a:prstGeom prst="rect">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it-IT" sz="1600" u="none" cap="none" strike="noStrike">
                <a:solidFill>
                  <a:schemeClr val="dk1"/>
                </a:solidFill>
                <a:latin typeface="Calibri"/>
                <a:ea typeface="Calibri"/>
                <a:cs typeface="Calibri"/>
                <a:sym typeface="Calibri"/>
              </a:rPr>
              <a:t>Binace - BNB</a:t>
            </a:r>
            <a:endParaRPr b="0" i="0" sz="1400" u="none" cap="none" strike="noStrike">
              <a:solidFill>
                <a:srgbClr val="000000"/>
              </a:solidFill>
              <a:latin typeface="Arial"/>
              <a:ea typeface="Arial"/>
              <a:cs typeface="Arial"/>
              <a:sym typeface="Arial"/>
            </a:endParaRPr>
          </a:p>
        </p:txBody>
      </p:sp>
      <p:sp>
        <p:nvSpPr>
          <p:cNvPr id="152" name="Google Shape;152;p5"/>
          <p:cNvSpPr/>
          <p:nvPr/>
        </p:nvSpPr>
        <p:spPr>
          <a:xfrm>
            <a:off x="10036628" y="2068223"/>
            <a:ext cx="1800000" cy="360000"/>
          </a:xfrm>
          <a:prstGeom prst="rect">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it-IT" sz="1600" u="none" cap="none" strike="noStrike">
                <a:solidFill>
                  <a:schemeClr val="dk1"/>
                </a:solidFill>
                <a:latin typeface="Calibri"/>
                <a:ea typeface="Calibri"/>
                <a:cs typeface="Calibri"/>
                <a:sym typeface="Calibri"/>
              </a:rPr>
              <a:t>Bitcoin - BTC</a:t>
            </a:r>
            <a:endParaRPr b="0" i="0" sz="1400" u="none" cap="none" strike="noStrike">
              <a:solidFill>
                <a:srgbClr val="000000"/>
              </a:solidFill>
              <a:latin typeface="Arial"/>
              <a:ea typeface="Arial"/>
              <a:cs typeface="Arial"/>
              <a:sym typeface="Arial"/>
            </a:endParaRPr>
          </a:p>
        </p:txBody>
      </p:sp>
      <p:sp>
        <p:nvSpPr>
          <p:cNvPr id="153" name="Google Shape;153;p5"/>
          <p:cNvSpPr/>
          <p:nvPr/>
        </p:nvSpPr>
        <p:spPr>
          <a:xfrm>
            <a:off x="10036628" y="2852065"/>
            <a:ext cx="1800000" cy="360000"/>
          </a:xfrm>
          <a:prstGeom prst="rect">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it-IT" sz="1600" u="none" cap="none" strike="noStrike">
                <a:solidFill>
                  <a:schemeClr val="dk1"/>
                </a:solidFill>
                <a:latin typeface="Calibri"/>
                <a:ea typeface="Calibri"/>
                <a:cs typeface="Calibri"/>
                <a:sym typeface="Calibri"/>
              </a:rPr>
              <a:t>Cardano - ADA</a:t>
            </a:r>
            <a:endParaRPr b="0" i="0" sz="1400" u="none" cap="none" strike="noStrike">
              <a:solidFill>
                <a:srgbClr val="000000"/>
              </a:solidFill>
              <a:latin typeface="Arial"/>
              <a:ea typeface="Arial"/>
              <a:cs typeface="Arial"/>
              <a:sym typeface="Arial"/>
            </a:endParaRPr>
          </a:p>
        </p:txBody>
      </p:sp>
      <p:sp>
        <p:nvSpPr>
          <p:cNvPr id="154" name="Google Shape;154;p5"/>
          <p:cNvSpPr/>
          <p:nvPr/>
        </p:nvSpPr>
        <p:spPr>
          <a:xfrm>
            <a:off x="10036628" y="3635907"/>
            <a:ext cx="1800000" cy="360000"/>
          </a:xfrm>
          <a:prstGeom prst="rect">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it-IT" sz="1600" u="none" cap="none" strike="noStrike">
                <a:solidFill>
                  <a:schemeClr val="dk1"/>
                </a:solidFill>
                <a:latin typeface="Calibri"/>
                <a:ea typeface="Calibri"/>
                <a:cs typeface="Calibri"/>
                <a:sym typeface="Calibri"/>
              </a:rPr>
              <a:t>Etherium - ETH</a:t>
            </a:r>
            <a:endParaRPr b="0" i="0" sz="1400" u="none" cap="none" strike="noStrike">
              <a:solidFill>
                <a:srgbClr val="000000"/>
              </a:solidFill>
              <a:latin typeface="Arial"/>
              <a:ea typeface="Arial"/>
              <a:cs typeface="Arial"/>
              <a:sym typeface="Arial"/>
            </a:endParaRPr>
          </a:p>
        </p:txBody>
      </p:sp>
      <p:sp>
        <p:nvSpPr>
          <p:cNvPr id="155" name="Google Shape;155;p5"/>
          <p:cNvSpPr/>
          <p:nvPr/>
        </p:nvSpPr>
        <p:spPr>
          <a:xfrm>
            <a:off x="10036628" y="4419749"/>
            <a:ext cx="1800000" cy="360000"/>
          </a:xfrm>
          <a:prstGeom prst="rect">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it-IT" sz="1600" u="none" cap="none" strike="noStrike">
                <a:solidFill>
                  <a:schemeClr val="dk1"/>
                </a:solidFill>
                <a:latin typeface="Calibri"/>
                <a:ea typeface="Calibri"/>
                <a:cs typeface="Calibri"/>
                <a:sym typeface="Calibri"/>
              </a:rPr>
              <a:t>Litecoin - LTC</a:t>
            </a:r>
            <a:endParaRPr b="0" i="0" sz="1400" u="none" cap="none" strike="noStrike">
              <a:solidFill>
                <a:srgbClr val="000000"/>
              </a:solidFill>
              <a:latin typeface="Arial"/>
              <a:ea typeface="Arial"/>
              <a:cs typeface="Arial"/>
              <a:sym typeface="Arial"/>
            </a:endParaRPr>
          </a:p>
        </p:txBody>
      </p:sp>
      <p:sp>
        <p:nvSpPr>
          <p:cNvPr id="156" name="Google Shape;156;p5"/>
          <p:cNvSpPr/>
          <p:nvPr/>
        </p:nvSpPr>
        <p:spPr>
          <a:xfrm>
            <a:off x="356135" y="1935300"/>
            <a:ext cx="1800000" cy="360000"/>
          </a:xfrm>
          <a:prstGeom prst="rect">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it-IT" sz="1600" u="none" cap="none" strike="noStrike">
                <a:solidFill>
                  <a:schemeClr val="dk1"/>
                </a:solidFill>
                <a:latin typeface="Calibri"/>
                <a:ea typeface="Calibri"/>
                <a:cs typeface="Calibri"/>
                <a:sym typeface="Calibri"/>
              </a:rPr>
              <a:t>Bitboy</a:t>
            </a:r>
            <a:endParaRPr b="0" i="0" sz="1600" u="none" cap="none" strike="noStrike">
              <a:solidFill>
                <a:schemeClr val="dk1"/>
              </a:solidFill>
              <a:latin typeface="Calibri"/>
              <a:ea typeface="Calibri"/>
              <a:cs typeface="Calibri"/>
              <a:sym typeface="Calibri"/>
            </a:endParaRPr>
          </a:p>
        </p:txBody>
      </p:sp>
      <p:sp>
        <p:nvSpPr>
          <p:cNvPr id="157" name="Google Shape;157;p5"/>
          <p:cNvSpPr/>
          <p:nvPr/>
        </p:nvSpPr>
        <p:spPr>
          <a:xfrm>
            <a:off x="356135" y="2582648"/>
            <a:ext cx="1800000" cy="360000"/>
          </a:xfrm>
          <a:prstGeom prst="rect">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it-IT" sz="1600" u="none" cap="none" strike="noStrike">
                <a:solidFill>
                  <a:schemeClr val="dk1"/>
                </a:solidFill>
                <a:latin typeface="Calibri"/>
                <a:ea typeface="Calibri"/>
                <a:cs typeface="Calibri"/>
                <a:sym typeface="Calibri"/>
              </a:rPr>
              <a:t>Brian Armstrong</a:t>
            </a:r>
            <a:endParaRPr b="0" i="0" sz="1400" u="none" cap="none" strike="noStrike">
              <a:solidFill>
                <a:srgbClr val="000000"/>
              </a:solidFill>
              <a:latin typeface="Arial"/>
              <a:ea typeface="Arial"/>
              <a:cs typeface="Arial"/>
              <a:sym typeface="Arial"/>
            </a:endParaRPr>
          </a:p>
        </p:txBody>
      </p:sp>
      <p:sp>
        <p:nvSpPr>
          <p:cNvPr id="158" name="Google Shape;158;p5"/>
          <p:cNvSpPr/>
          <p:nvPr/>
        </p:nvSpPr>
        <p:spPr>
          <a:xfrm>
            <a:off x="356135" y="3877344"/>
            <a:ext cx="1800000" cy="360000"/>
          </a:xfrm>
          <a:prstGeom prst="rect">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it-IT" sz="1600" u="none" cap="none" strike="noStrike">
                <a:solidFill>
                  <a:schemeClr val="dk1"/>
                </a:solidFill>
                <a:latin typeface="Calibri"/>
                <a:ea typeface="Calibri"/>
                <a:cs typeface="Calibri"/>
                <a:sym typeface="Calibri"/>
              </a:rPr>
              <a:t>Justin Suntron</a:t>
            </a:r>
            <a:endParaRPr b="0" i="0" sz="1600" u="none" cap="none" strike="noStrike">
              <a:solidFill>
                <a:schemeClr val="dk1"/>
              </a:solidFill>
              <a:latin typeface="Calibri"/>
              <a:ea typeface="Calibri"/>
              <a:cs typeface="Calibri"/>
              <a:sym typeface="Calibri"/>
            </a:endParaRPr>
          </a:p>
        </p:txBody>
      </p:sp>
      <p:sp>
        <p:nvSpPr>
          <p:cNvPr id="159" name="Google Shape;159;p5"/>
          <p:cNvSpPr/>
          <p:nvPr/>
        </p:nvSpPr>
        <p:spPr>
          <a:xfrm>
            <a:off x="356135" y="4524692"/>
            <a:ext cx="1800000" cy="360000"/>
          </a:xfrm>
          <a:prstGeom prst="rect">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it-IT" sz="1600" u="none" cap="none" strike="noStrike">
                <a:solidFill>
                  <a:schemeClr val="dk1"/>
                </a:solidFill>
                <a:latin typeface="Calibri"/>
                <a:ea typeface="Calibri"/>
                <a:cs typeface="Calibri"/>
                <a:sym typeface="Calibri"/>
              </a:rPr>
              <a:t>Mcafee</a:t>
            </a:r>
            <a:endParaRPr b="0" i="0" sz="1600" u="none" cap="none" strike="noStrike">
              <a:solidFill>
                <a:schemeClr val="dk1"/>
              </a:solidFill>
              <a:latin typeface="Calibri"/>
              <a:ea typeface="Calibri"/>
              <a:cs typeface="Calibri"/>
              <a:sym typeface="Calibri"/>
            </a:endParaRPr>
          </a:p>
        </p:txBody>
      </p:sp>
      <p:sp>
        <p:nvSpPr>
          <p:cNvPr id="160" name="Google Shape;160;p5"/>
          <p:cNvSpPr/>
          <p:nvPr/>
        </p:nvSpPr>
        <p:spPr>
          <a:xfrm>
            <a:off x="10036628" y="5203589"/>
            <a:ext cx="1800000" cy="360000"/>
          </a:xfrm>
          <a:prstGeom prst="rect">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it-IT" sz="1600" u="none" cap="none" strike="noStrike">
                <a:solidFill>
                  <a:schemeClr val="dk1"/>
                </a:solidFill>
                <a:latin typeface="Calibri"/>
                <a:ea typeface="Calibri"/>
                <a:cs typeface="Calibri"/>
                <a:sym typeface="Calibri"/>
              </a:rPr>
              <a:t>Ripple - XRP </a:t>
            </a:r>
            <a:endParaRPr b="0" i="0" sz="1400" u="none" cap="none" strike="noStrike">
              <a:solidFill>
                <a:srgbClr val="000000"/>
              </a:solidFill>
              <a:latin typeface="Arial"/>
              <a:ea typeface="Arial"/>
              <a:cs typeface="Arial"/>
              <a:sym typeface="Arial"/>
            </a:endParaRPr>
          </a:p>
        </p:txBody>
      </p:sp>
      <p:sp>
        <p:nvSpPr>
          <p:cNvPr id="161" name="Google Shape;161;p5"/>
          <p:cNvSpPr/>
          <p:nvPr/>
        </p:nvSpPr>
        <p:spPr>
          <a:xfrm>
            <a:off x="356135" y="1287952"/>
            <a:ext cx="1800000" cy="360000"/>
          </a:xfrm>
          <a:prstGeom prst="rect">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it-IT" sz="1600" u="none" cap="none" strike="noStrike">
                <a:solidFill>
                  <a:schemeClr val="dk1"/>
                </a:solidFill>
                <a:latin typeface="Calibri"/>
                <a:ea typeface="Calibri"/>
                <a:cs typeface="Calibri"/>
                <a:sym typeface="Calibri"/>
              </a:rPr>
              <a:t>A.Pompliano</a:t>
            </a:r>
            <a:endParaRPr b="0" i="0" sz="1600" u="none" cap="none" strike="noStrike">
              <a:solidFill>
                <a:schemeClr val="dk1"/>
              </a:solidFill>
              <a:latin typeface="Calibri"/>
              <a:ea typeface="Calibri"/>
              <a:cs typeface="Calibri"/>
              <a:sym typeface="Calibri"/>
            </a:endParaRPr>
          </a:p>
        </p:txBody>
      </p:sp>
      <p:sp>
        <p:nvSpPr>
          <p:cNvPr id="162" name="Google Shape;162;p5"/>
          <p:cNvSpPr/>
          <p:nvPr/>
        </p:nvSpPr>
        <p:spPr>
          <a:xfrm>
            <a:off x="355372" y="5172040"/>
            <a:ext cx="1800000" cy="360000"/>
          </a:xfrm>
          <a:prstGeom prst="rect">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it-IT" sz="1600" u="none" cap="none" strike="noStrike">
                <a:solidFill>
                  <a:schemeClr val="dk1"/>
                </a:solidFill>
                <a:latin typeface="Calibri"/>
                <a:ea typeface="Calibri"/>
                <a:cs typeface="Calibri"/>
                <a:sym typeface="Calibri"/>
              </a:rPr>
              <a:t>Satoshi Lite</a:t>
            </a:r>
            <a:endParaRPr b="0" i="0" sz="1400" u="none" cap="none" strike="noStrike">
              <a:solidFill>
                <a:srgbClr val="000000"/>
              </a:solidFill>
              <a:latin typeface="Arial"/>
              <a:ea typeface="Arial"/>
              <a:cs typeface="Arial"/>
              <a:sym typeface="Arial"/>
            </a:endParaRPr>
          </a:p>
        </p:txBody>
      </p:sp>
      <p:sp>
        <p:nvSpPr>
          <p:cNvPr id="163" name="Google Shape;163;p5"/>
          <p:cNvSpPr/>
          <p:nvPr/>
        </p:nvSpPr>
        <p:spPr>
          <a:xfrm>
            <a:off x="356135" y="3229996"/>
            <a:ext cx="1800000" cy="360000"/>
          </a:xfrm>
          <a:prstGeom prst="rect">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it-IT" sz="1600" u="none" cap="none" strike="noStrike">
                <a:solidFill>
                  <a:schemeClr val="dk1"/>
                </a:solidFill>
                <a:latin typeface="Calibri"/>
                <a:ea typeface="Calibri"/>
                <a:cs typeface="Calibri"/>
                <a:sym typeface="Calibri"/>
              </a:rPr>
              <a:t>Vitalik Buterin</a:t>
            </a:r>
            <a:endParaRPr b="0" i="0" sz="1600" u="none" cap="none" strike="noStrike">
              <a:solidFill>
                <a:schemeClr val="dk1"/>
              </a:solidFill>
              <a:latin typeface="Calibri"/>
              <a:ea typeface="Calibri"/>
              <a:cs typeface="Calibri"/>
              <a:sym typeface="Calibri"/>
            </a:endParaRPr>
          </a:p>
        </p:txBody>
      </p:sp>
      <p:sp>
        <p:nvSpPr>
          <p:cNvPr id="164" name="Google Shape;164;p5"/>
          <p:cNvSpPr txBox="1"/>
          <p:nvPr>
            <p:ph idx="11" type="ftr"/>
          </p:nvPr>
        </p:nvSpPr>
        <p:spPr>
          <a:xfrm>
            <a:off x="979517" y="6310312"/>
            <a:ext cx="41148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it-IT">
                <a:latin typeface="Calibri"/>
                <a:ea typeface="Calibri"/>
                <a:cs typeface="Calibri"/>
                <a:sym typeface="Calibri"/>
              </a:rPr>
              <a:t>CRIPTOVALUTE - </a:t>
            </a:r>
            <a:r>
              <a:rPr lang="it-IT">
                <a:latin typeface="Calibri"/>
                <a:ea typeface="Calibri"/>
                <a:cs typeface="Calibri"/>
                <a:sym typeface="Calibri"/>
              </a:rPr>
              <a:t>Up and Down with fewer than </a:t>
            </a:r>
            <a:r>
              <a:rPr b="1" lang="it-IT">
                <a:latin typeface="Calibri"/>
                <a:ea typeface="Calibri"/>
                <a:cs typeface="Calibri"/>
                <a:sym typeface="Calibri"/>
              </a:rPr>
              <a:t>280</a:t>
            </a:r>
            <a:r>
              <a:rPr lang="it-IT">
                <a:latin typeface="Calibri"/>
                <a:ea typeface="Calibri"/>
                <a:cs typeface="Calibri"/>
                <a:sym typeface="Calibri"/>
              </a:rPr>
              <a:t> characters</a:t>
            </a:r>
            <a:endParaRPr sz="1000"/>
          </a:p>
        </p:txBody>
      </p:sp>
      <p:sp>
        <p:nvSpPr>
          <p:cNvPr id="165" name="Google Shape;165;p5"/>
          <p:cNvSpPr txBox="1"/>
          <p:nvPr>
            <p:ph idx="12" type="sldNum"/>
          </p:nvPr>
        </p:nvSpPr>
        <p:spPr>
          <a:xfrm>
            <a:off x="364375" y="6310312"/>
            <a:ext cx="473825"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lang="it-IT"/>
              <a:t>‹#›</a:t>
            </a:fld>
            <a:r>
              <a:rPr lang="it-IT"/>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6"/>
          <p:cNvSpPr txBox="1"/>
          <p:nvPr>
            <p:ph type="title"/>
          </p:nvPr>
        </p:nvSpPr>
        <p:spPr>
          <a:xfrm>
            <a:off x="74802" y="79900"/>
            <a:ext cx="12005344" cy="591219"/>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rgbClr val="002060"/>
              </a:buClr>
              <a:buSzPts val="2333"/>
              <a:buFont typeface="Arial"/>
              <a:buNone/>
            </a:pPr>
            <a:r>
              <a:rPr b="1" lang="it-IT" sz="2333" cap="none">
                <a:solidFill>
                  <a:srgbClr val="002060"/>
                </a:solidFill>
                <a:latin typeface="Arial"/>
                <a:ea typeface="Arial"/>
                <a:cs typeface="Arial"/>
                <a:sym typeface="Arial"/>
              </a:rPr>
              <a:t>ARCHITETTURE</a:t>
            </a:r>
            <a:endParaRPr/>
          </a:p>
        </p:txBody>
      </p:sp>
      <p:sp>
        <p:nvSpPr>
          <p:cNvPr id="171" name="Google Shape;171;p6"/>
          <p:cNvSpPr/>
          <p:nvPr/>
        </p:nvSpPr>
        <p:spPr>
          <a:xfrm>
            <a:off x="0" y="6148873"/>
            <a:ext cx="12192000" cy="709127"/>
          </a:xfrm>
          <a:prstGeom prst="rect">
            <a:avLst/>
          </a:prstGeom>
          <a:solidFill>
            <a:srgbClr val="0F2F80"/>
          </a:solidFill>
          <a:ln cap="flat" cmpd="sng" w="12700">
            <a:solidFill>
              <a:srgbClr val="0F2F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72" name="Google Shape;172;p6"/>
          <p:cNvPicPr preferRelativeResize="0"/>
          <p:nvPr/>
        </p:nvPicPr>
        <p:blipFill rotWithShape="1">
          <a:blip r:embed="rId3">
            <a:alphaModFix/>
          </a:blip>
          <a:srcRect b="0" l="0" r="0" t="0"/>
          <a:stretch/>
        </p:blipFill>
        <p:spPr>
          <a:xfrm>
            <a:off x="11258026" y="6140742"/>
            <a:ext cx="942363" cy="731484"/>
          </a:xfrm>
          <a:prstGeom prst="rect">
            <a:avLst/>
          </a:prstGeom>
          <a:noFill/>
          <a:ln>
            <a:noFill/>
          </a:ln>
        </p:spPr>
      </p:pic>
      <p:grpSp>
        <p:nvGrpSpPr>
          <p:cNvPr id="173" name="Google Shape;173;p6"/>
          <p:cNvGrpSpPr/>
          <p:nvPr/>
        </p:nvGrpSpPr>
        <p:grpSpPr>
          <a:xfrm>
            <a:off x="303909" y="1544800"/>
            <a:ext cx="11386746" cy="3303828"/>
            <a:chOff x="8536" y="972231"/>
            <a:chExt cx="11386746" cy="3303828"/>
          </a:xfrm>
        </p:grpSpPr>
        <p:sp>
          <p:nvSpPr>
            <p:cNvPr id="174" name="Google Shape;174;p6"/>
            <p:cNvSpPr/>
            <p:nvPr/>
          </p:nvSpPr>
          <p:spPr>
            <a:xfrm>
              <a:off x="8536" y="1905600"/>
              <a:ext cx="1813475" cy="1495737"/>
            </a:xfrm>
            <a:prstGeom prst="roundRect">
              <a:avLst>
                <a:gd fmla="val 10000" name="adj"/>
              </a:avLst>
            </a:prstGeom>
            <a:solidFill>
              <a:schemeClr val="lt1">
                <a:alpha val="88627"/>
              </a:schemeClr>
            </a:solidFill>
            <a:ln cap="flat" cmpd="sng" w="12700">
              <a:solidFill>
                <a:schemeClr val="accen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6"/>
            <p:cNvSpPr txBox="1"/>
            <p:nvPr/>
          </p:nvSpPr>
          <p:spPr>
            <a:xfrm>
              <a:off x="42957" y="1940021"/>
              <a:ext cx="1744633" cy="1106380"/>
            </a:xfrm>
            <a:prstGeom prst="rect">
              <a:avLst/>
            </a:prstGeom>
            <a:noFill/>
            <a:ln>
              <a:noFill/>
            </a:ln>
          </p:spPr>
          <p:txBody>
            <a:bodyPr anchorCtr="0" anchor="t" bIns="40000" lIns="40000" spcFirstLastPara="1" rIns="40000" wrap="square" tIns="40000">
              <a:noAutofit/>
            </a:bodyPr>
            <a:lstStyle/>
            <a:p>
              <a:pPr indent="-342900" lvl="1" marL="342900" marR="0" rtl="0" algn="l">
                <a:lnSpc>
                  <a:spcPct val="90000"/>
                </a:lnSpc>
                <a:spcBef>
                  <a:spcPts val="0"/>
                </a:spcBef>
                <a:spcAft>
                  <a:spcPts val="0"/>
                </a:spcAft>
                <a:buClr>
                  <a:schemeClr val="dk1"/>
                </a:buClr>
                <a:buSzPts val="2100"/>
                <a:buFont typeface="Noto Sans Symbols"/>
                <a:buChar char="▪"/>
              </a:pPr>
              <a:r>
                <a:rPr b="0" i="0" lang="it-IT" sz="2100" u="none" cap="none" strike="noStrike">
                  <a:solidFill>
                    <a:schemeClr val="dk1"/>
                  </a:solidFill>
                  <a:latin typeface="Calibri"/>
                  <a:ea typeface="Calibri"/>
                  <a:cs typeface="Calibri"/>
                  <a:sym typeface="Calibri"/>
                </a:rPr>
                <a:t>Twitter</a:t>
              </a:r>
              <a:endParaRPr b="0" i="0" sz="1400" u="none" cap="none" strike="noStrike">
                <a:solidFill>
                  <a:srgbClr val="000000"/>
                </a:solidFill>
                <a:latin typeface="Arial"/>
                <a:ea typeface="Arial"/>
                <a:cs typeface="Arial"/>
                <a:sym typeface="Arial"/>
              </a:endParaRPr>
            </a:p>
            <a:p>
              <a:pPr indent="-342900" lvl="1" marL="342900" marR="0" rtl="0" algn="l">
                <a:lnSpc>
                  <a:spcPct val="90000"/>
                </a:lnSpc>
                <a:spcBef>
                  <a:spcPts val="315"/>
                </a:spcBef>
                <a:spcAft>
                  <a:spcPts val="0"/>
                </a:spcAft>
                <a:buClr>
                  <a:schemeClr val="dk1"/>
                </a:buClr>
                <a:buSzPts val="2100"/>
                <a:buFont typeface="Noto Sans Symbols"/>
                <a:buChar char="▪"/>
              </a:pPr>
              <a:r>
                <a:rPr b="0" i="0" lang="it-IT" sz="2100" u="none" cap="none" strike="noStrike">
                  <a:solidFill>
                    <a:schemeClr val="dk1"/>
                  </a:solidFill>
                  <a:latin typeface="Calibri"/>
                  <a:ea typeface="Calibri"/>
                  <a:cs typeface="Calibri"/>
                  <a:sym typeface="Calibri"/>
                </a:rPr>
                <a:t>Binance</a:t>
              </a:r>
              <a:endParaRPr b="0" i="0" sz="2100" u="none" cap="none" strike="noStrike">
                <a:solidFill>
                  <a:schemeClr val="dk1"/>
                </a:solidFill>
                <a:latin typeface="Calibri"/>
                <a:ea typeface="Calibri"/>
                <a:cs typeface="Calibri"/>
                <a:sym typeface="Calibri"/>
              </a:endParaRPr>
            </a:p>
          </p:txBody>
        </p:sp>
        <p:sp>
          <p:nvSpPr>
            <p:cNvPr id="176" name="Google Shape;176;p6"/>
            <p:cNvSpPr/>
            <p:nvPr/>
          </p:nvSpPr>
          <p:spPr>
            <a:xfrm>
              <a:off x="1019323" y="2231888"/>
              <a:ext cx="2044171" cy="2044171"/>
            </a:xfrm>
            <a:custGeom>
              <a:rect b="b" l="l" r="r" t="t"/>
              <a:pathLst>
                <a:path extrusionOk="0" h="120000" w="120000">
                  <a:moveTo>
                    <a:pt x="10170" y="88298"/>
                  </a:moveTo>
                  <a:lnTo>
                    <a:pt x="13686" y="86301"/>
                  </a:lnTo>
                  <a:lnTo>
                    <a:pt x="13686" y="86301"/>
                  </a:lnTo>
                  <a:cubicBezTo>
                    <a:pt x="22560" y="101928"/>
                    <a:pt x="38716" y="112026"/>
                    <a:pt x="56651" y="113156"/>
                  </a:cubicBezTo>
                  <a:cubicBezTo>
                    <a:pt x="74586" y="114286"/>
                    <a:pt x="91881" y="106296"/>
                    <a:pt x="102647" y="91907"/>
                  </a:cubicBezTo>
                  <a:lnTo>
                    <a:pt x="100316" y="90583"/>
                  </a:lnTo>
                  <a:lnTo>
                    <a:pt x="108072" y="87300"/>
                  </a:lnTo>
                  <a:lnTo>
                    <a:pt x="108520" y="95242"/>
                  </a:lnTo>
                  <a:lnTo>
                    <a:pt x="106188" y="93918"/>
                  </a:lnTo>
                  <a:cubicBezTo>
                    <a:pt x="94690" y="109575"/>
                    <a:pt x="76044" y="118341"/>
                    <a:pt x="56652" y="117206"/>
                  </a:cubicBezTo>
                  <a:cubicBezTo>
                    <a:pt x="37260" y="116071"/>
                    <a:pt x="19763" y="105189"/>
                    <a:pt x="10170" y="88298"/>
                  </a:cubicBezTo>
                  <a:close/>
                </a:path>
              </a:pathLst>
            </a:custGeom>
            <a:solidFill>
              <a:srgbClr val="AFB7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6"/>
            <p:cNvSpPr/>
            <p:nvPr/>
          </p:nvSpPr>
          <p:spPr>
            <a:xfrm>
              <a:off x="411531" y="3080822"/>
              <a:ext cx="1611977" cy="641030"/>
            </a:xfrm>
            <a:prstGeom prst="roundRect">
              <a:avLst>
                <a:gd fmla="val 10000" name="adj"/>
              </a:avLst>
            </a:prstGeom>
            <a:solidFill>
              <a:schemeClr val="accent1"/>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6"/>
            <p:cNvSpPr txBox="1"/>
            <p:nvPr/>
          </p:nvSpPr>
          <p:spPr>
            <a:xfrm>
              <a:off x="430306" y="3099597"/>
              <a:ext cx="1574427" cy="603480"/>
            </a:xfrm>
            <a:prstGeom prst="rect">
              <a:avLst/>
            </a:prstGeom>
            <a:solidFill>
              <a:srgbClr val="0F2F80"/>
            </a:solidFill>
            <a:ln>
              <a:noFill/>
            </a:ln>
          </p:spPr>
          <p:txBody>
            <a:bodyPr anchorCtr="0" anchor="ctr" bIns="20300" lIns="30475" spcFirstLastPara="1" rIns="30475" wrap="square" tIns="20300">
              <a:noAutofit/>
            </a:bodyPr>
            <a:lstStyle/>
            <a:p>
              <a:pPr indent="0" lvl="0" marL="0" marR="0" rtl="0" algn="ctr">
                <a:lnSpc>
                  <a:spcPct val="90000"/>
                </a:lnSpc>
                <a:spcBef>
                  <a:spcPts val="0"/>
                </a:spcBef>
                <a:spcAft>
                  <a:spcPts val="0"/>
                </a:spcAft>
                <a:buClr>
                  <a:schemeClr val="lt1"/>
                </a:buClr>
                <a:buSzPts val="1600"/>
                <a:buFont typeface="Calibri"/>
                <a:buNone/>
              </a:pPr>
              <a:r>
                <a:rPr b="0" i="0" lang="it-IT" sz="1600" u="none" cap="none" strike="noStrike">
                  <a:solidFill>
                    <a:schemeClr val="lt1"/>
                  </a:solidFill>
                  <a:latin typeface="Calibri"/>
                  <a:ea typeface="Calibri"/>
                  <a:cs typeface="Calibri"/>
                  <a:sym typeface="Calibri"/>
                </a:rPr>
                <a:t>Raccolta</a:t>
              </a:r>
              <a:endParaRPr b="0" i="0" sz="1400" u="none" cap="none" strike="noStrike">
                <a:solidFill>
                  <a:srgbClr val="000000"/>
                </a:solidFill>
                <a:latin typeface="Arial"/>
                <a:ea typeface="Arial"/>
                <a:cs typeface="Arial"/>
                <a:sym typeface="Arial"/>
              </a:endParaRPr>
            </a:p>
          </p:txBody>
        </p:sp>
        <p:sp>
          <p:nvSpPr>
            <p:cNvPr id="179" name="Google Shape;179;p6"/>
            <p:cNvSpPr/>
            <p:nvPr/>
          </p:nvSpPr>
          <p:spPr>
            <a:xfrm>
              <a:off x="2351480" y="1905600"/>
              <a:ext cx="1813475" cy="1495737"/>
            </a:xfrm>
            <a:prstGeom prst="roundRect">
              <a:avLst>
                <a:gd fmla="val 10000" name="adj"/>
              </a:avLst>
            </a:prstGeom>
            <a:solidFill>
              <a:schemeClr val="lt1">
                <a:alpha val="88627"/>
              </a:schemeClr>
            </a:solidFill>
            <a:ln cap="flat" cmpd="sng" w="12700">
              <a:solidFill>
                <a:schemeClr val="accen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6"/>
            <p:cNvSpPr txBox="1"/>
            <p:nvPr/>
          </p:nvSpPr>
          <p:spPr>
            <a:xfrm>
              <a:off x="2385901" y="2260536"/>
              <a:ext cx="1744633" cy="1106380"/>
            </a:xfrm>
            <a:prstGeom prst="rect">
              <a:avLst/>
            </a:prstGeom>
            <a:noFill/>
            <a:ln>
              <a:noFill/>
            </a:ln>
          </p:spPr>
          <p:txBody>
            <a:bodyPr anchorCtr="0" anchor="t" bIns="40000" lIns="40000" spcFirstLastPara="1" rIns="40000" wrap="square" tIns="40000">
              <a:noAutofit/>
            </a:bodyPr>
            <a:lstStyle/>
            <a:p>
              <a:pPr indent="-342900" lvl="1" marL="342900" marR="0" rtl="0" algn="l">
                <a:lnSpc>
                  <a:spcPct val="90000"/>
                </a:lnSpc>
                <a:spcBef>
                  <a:spcPts val="0"/>
                </a:spcBef>
                <a:spcAft>
                  <a:spcPts val="0"/>
                </a:spcAft>
                <a:buClr>
                  <a:schemeClr val="dk1"/>
                </a:buClr>
                <a:buSzPts val="2100"/>
                <a:buFont typeface="Noto Sans Symbols"/>
                <a:buChar char="▪"/>
              </a:pPr>
              <a:r>
                <a:rPr b="0" i="0" lang="it-IT" sz="2100" u="none" cap="none" strike="noStrike">
                  <a:solidFill>
                    <a:schemeClr val="dk1"/>
                  </a:solidFill>
                  <a:latin typeface="Calibri"/>
                  <a:ea typeface="Calibri"/>
                  <a:cs typeface="Calibri"/>
                  <a:sym typeface="Calibri"/>
                </a:rPr>
                <a:t>Excel</a:t>
              </a:r>
              <a:endParaRPr b="0" i="0" sz="1400" u="none" cap="none" strike="noStrike">
                <a:solidFill>
                  <a:srgbClr val="000000"/>
                </a:solidFill>
                <a:latin typeface="Arial"/>
                <a:ea typeface="Arial"/>
                <a:cs typeface="Arial"/>
                <a:sym typeface="Arial"/>
              </a:endParaRPr>
            </a:p>
            <a:p>
              <a:pPr indent="-342900" lvl="1" marL="342900" marR="0" rtl="0" algn="l">
                <a:lnSpc>
                  <a:spcPct val="90000"/>
                </a:lnSpc>
                <a:spcBef>
                  <a:spcPts val="315"/>
                </a:spcBef>
                <a:spcAft>
                  <a:spcPts val="0"/>
                </a:spcAft>
                <a:buClr>
                  <a:schemeClr val="dk1"/>
                </a:buClr>
                <a:buSzPts val="2100"/>
                <a:buFont typeface="Noto Sans Symbols"/>
                <a:buChar char="▪"/>
              </a:pPr>
              <a:r>
                <a:rPr b="0" i="0" lang="it-IT" sz="2100" u="none" cap="none" strike="noStrike">
                  <a:solidFill>
                    <a:schemeClr val="dk1"/>
                  </a:solidFill>
                  <a:latin typeface="Calibri"/>
                  <a:ea typeface="Calibri"/>
                  <a:cs typeface="Calibri"/>
                  <a:sym typeface="Calibri"/>
                </a:rPr>
                <a:t>Drive</a:t>
              </a:r>
              <a:endParaRPr b="0" i="0" sz="2100" u="none" cap="none" strike="noStrike">
                <a:solidFill>
                  <a:schemeClr val="dk1"/>
                </a:solidFill>
                <a:latin typeface="Calibri"/>
                <a:ea typeface="Calibri"/>
                <a:cs typeface="Calibri"/>
                <a:sym typeface="Calibri"/>
              </a:endParaRPr>
            </a:p>
            <a:p>
              <a:pPr indent="-342900" lvl="1" marL="342900" marR="0" rtl="0" algn="l">
                <a:lnSpc>
                  <a:spcPct val="90000"/>
                </a:lnSpc>
                <a:spcBef>
                  <a:spcPts val="315"/>
                </a:spcBef>
                <a:spcAft>
                  <a:spcPts val="0"/>
                </a:spcAft>
                <a:buClr>
                  <a:schemeClr val="dk1"/>
                </a:buClr>
                <a:buSzPts val="2100"/>
                <a:buFont typeface="Calibri"/>
                <a:buChar char="▪"/>
              </a:pPr>
              <a:r>
                <a:rPr b="0" i="0" lang="it-IT" sz="2100" u="none" cap="none" strike="noStrike">
                  <a:solidFill>
                    <a:schemeClr val="dk1"/>
                  </a:solidFill>
                  <a:latin typeface="Calibri"/>
                  <a:ea typeface="Calibri"/>
                  <a:cs typeface="Calibri"/>
                  <a:sym typeface="Calibri"/>
                </a:rPr>
                <a:t>SSMS</a:t>
              </a:r>
              <a:endParaRPr b="0" i="0" sz="2100" u="none" cap="none" strike="noStrike">
                <a:solidFill>
                  <a:schemeClr val="dk1"/>
                </a:solidFill>
                <a:latin typeface="Calibri"/>
                <a:ea typeface="Calibri"/>
                <a:cs typeface="Calibri"/>
                <a:sym typeface="Calibri"/>
              </a:endParaRPr>
            </a:p>
          </p:txBody>
        </p:sp>
        <p:sp>
          <p:nvSpPr>
            <p:cNvPr id="181" name="Google Shape;181;p6"/>
            <p:cNvSpPr/>
            <p:nvPr/>
          </p:nvSpPr>
          <p:spPr>
            <a:xfrm>
              <a:off x="3347154" y="972231"/>
              <a:ext cx="2275893" cy="2275893"/>
            </a:xfrm>
            <a:custGeom>
              <a:rect b="b" l="l" r="r" t="t"/>
              <a:pathLst>
                <a:path extrusionOk="0" h="120000" w="120000">
                  <a:moveTo>
                    <a:pt x="9932" y="31567"/>
                  </a:moveTo>
                  <a:lnTo>
                    <a:pt x="9932" y="31567"/>
                  </a:lnTo>
                  <a:cubicBezTo>
                    <a:pt x="19633" y="14485"/>
                    <a:pt x="37373" y="3527"/>
                    <a:pt x="56990" y="2500"/>
                  </a:cubicBezTo>
                  <a:cubicBezTo>
                    <a:pt x="76608" y="1474"/>
                    <a:pt x="95395" y="10519"/>
                    <a:pt x="106826" y="26495"/>
                  </a:cubicBezTo>
                  <a:lnTo>
                    <a:pt x="108923" y="25304"/>
                  </a:lnTo>
                  <a:lnTo>
                    <a:pt x="108489" y="32463"/>
                  </a:lnTo>
                  <a:lnTo>
                    <a:pt x="101554" y="29489"/>
                  </a:lnTo>
                  <a:lnTo>
                    <a:pt x="103650" y="28299"/>
                  </a:lnTo>
                  <a:lnTo>
                    <a:pt x="103650" y="28299"/>
                  </a:lnTo>
                  <a:cubicBezTo>
                    <a:pt x="92874" y="13461"/>
                    <a:pt x="75299" y="5114"/>
                    <a:pt x="56990" y="6137"/>
                  </a:cubicBezTo>
                  <a:cubicBezTo>
                    <a:pt x="38681" y="7160"/>
                    <a:pt x="22145" y="17414"/>
                    <a:pt x="13089" y="33360"/>
                  </a:cubicBezTo>
                  <a:close/>
                </a:path>
              </a:pathLst>
            </a:custGeom>
            <a:solidFill>
              <a:srgbClr val="AFB7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6"/>
            <p:cNvSpPr/>
            <p:nvPr/>
          </p:nvSpPr>
          <p:spPr>
            <a:xfrm>
              <a:off x="2754474" y="1585084"/>
              <a:ext cx="1611977" cy="641030"/>
            </a:xfrm>
            <a:prstGeom prst="roundRect">
              <a:avLst>
                <a:gd fmla="val 10000" name="adj"/>
              </a:avLst>
            </a:prstGeom>
            <a:solidFill>
              <a:schemeClr val="accent1"/>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6"/>
            <p:cNvSpPr txBox="1"/>
            <p:nvPr/>
          </p:nvSpPr>
          <p:spPr>
            <a:xfrm>
              <a:off x="2773249" y="1603859"/>
              <a:ext cx="1574427" cy="603480"/>
            </a:xfrm>
            <a:prstGeom prst="rect">
              <a:avLst/>
            </a:prstGeom>
            <a:solidFill>
              <a:srgbClr val="0F2F80"/>
            </a:solidFill>
            <a:ln>
              <a:noFill/>
            </a:ln>
          </p:spPr>
          <p:txBody>
            <a:bodyPr anchorCtr="0" anchor="ctr" bIns="20300" lIns="30475" spcFirstLastPara="1" rIns="30475" wrap="square" tIns="20300">
              <a:noAutofit/>
            </a:bodyPr>
            <a:lstStyle/>
            <a:p>
              <a:pPr indent="0" lvl="0" marL="0" marR="0" rtl="0" algn="ctr">
                <a:lnSpc>
                  <a:spcPct val="90000"/>
                </a:lnSpc>
                <a:spcBef>
                  <a:spcPts val="0"/>
                </a:spcBef>
                <a:spcAft>
                  <a:spcPts val="0"/>
                </a:spcAft>
                <a:buClr>
                  <a:schemeClr val="lt1"/>
                </a:buClr>
                <a:buSzPts val="1600"/>
                <a:buFont typeface="Calibri"/>
                <a:buNone/>
              </a:pPr>
              <a:r>
                <a:rPr b="0" i="0" lang="it-IT" sz="1600" u="none" cap="none" strike="noStrike">
                  <a:solidFill>
                    <a:schemeClr val="lt1"/>
                  </a:solidFill>
                  <a:latin typeface="Calibri"/>
                  <a:ea typeface="Calibri"/>
                  <a:cs typeface="Calibri"/>
                  <a:sym typeface="Calibri"/>
                </a:rPr>
                <a:t>Storage</a:t>
              </a:r>
              <a:endParaRPr b="0" i="0" sz="1400" u="none" cap="none" strike="noStrike">
                <a:solidFill>
                  <a:srgbClr val="000000"/>
                </a:solidFill>
                <a:latin typeface="Arial"/>
                <a:ea typeface="Arial"/>
                <a:cs typeface="Arial"/>
                <a:sym typeface="Arial"/>
              </a:endParaRPr>
            </a:p>
          </p:txBody>
        </p:sp>
        <p:sp>
          <p:nvSpPr>
            <p:cNvPr id="184" name="Google Shape;184;p6"/>
            <p:cNvSpPr/>
            <p:nvPr/>
          </p:nvSpPr>
          <p:spPr>
            <a:xfrm>
              <a:off x="4694423" y="1905600"/>
              <a:ext cx="1813475" cy="1495737"/>
            </a:xfrm>
            <a:prstGeom prst="roundRect">
              <a:avLst>
                <a:gd fmla="val 10000" name="adj"/>
              </a:avLst>
            </a:prstGeom>
            <a:solidFill>
              <a:schemeClr val="lt1">
                <a:alpha val="88627"/>
              </a:schemeClr>
            </a:solidFill>
            <a:ln cap="flat" cmpd="sng" w="12700">
              <a:solidFill>
                <a:schemeClr val="accen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6"/>
            <p:cNvSpPr txBox="1"/>
            <p:nvPr/>
          </p:nvSpPr>
          <p:spPr>
            <a:xfrm>
              <a:off x="4728844" y="1940021"/>
              <a:ext cx="1797829" cy="1106380"/>
            </a:xfrm>
            <a:prstGeom prst="rect">
              <a:avLst/>
            </a:prstGeom>
            <a:noFill/>
            <a:ln>
              <a:noFill/>
            </a:ln>
          </p:spPr>
          <p:txBody>
            <a:bodyPr anchorCtr="0" anchor="t" bIns="40000" lIns="40000" spcFirstLastPara="1" rIns="40000" wrap="square" tIns="40000">
              <a:noAutofit/>
            </a:bodyPr>
            <a:lstStyle/>
            <a:p>
              <a:pPr indent="-342900" lvl="1" marL="342900" marR="0" rtl="0" algn="l">
                <a:lnSpc>
                  <a:spcPct val="90000"/>
                </a:lnSpc>
                <a:spcBef>
                  <a:spcPts val="0"/>
                </a:spcBef>
                <a:spcAft>
                  <a:spcPts val="0"/>
                </a:spcAft>
                <a:buClr>
                  <a:schemeClr val="dk1"/>
                </a:buClr>
                <a:buSzPts val="2100"/>
                <a:buFont typeface="Noto Sans Symbols"/>
                <a:buChar char="▪"/>
              </a:pPr>
              <a:r>
                <a:rPr b="0" i="0" lang="it-IT" sz="2100" u="none" cap="none" strike="noStrike">
                  <a:solidFill>
                    <a:schemeClr val="dk1"/>
                  </a:solidFill>
                  <a:latin typeface="Calibri"/>
                  <a:ea typeface="Calibri"/>
                  <a:cs typeface="Calibri"/>
                  <a:sym typeface="Calibri"/>
                </a:rPr>
                <a:t>Python</a:t>
              </a:r>
              <a:endParaRPr b="0" i="0" sz="2100" u="none" cap="none" strike="noStrike">
                <a:solidFill>
                  <a:schemeClr val="dk1"/>
                </a:solidFill>
                <a:latin typeface="Calibri"/>
                <a:ea typeface="Calibri"/>
                <a:cs typeface="Calibri"/>
                <a:sym typeface="Calibri"/>
              </a:endParaRPr>
            </a:p>
            <a:p>
              <a:pPr indent="-342900" lvl="1" marL="342900" marR="0" rtl="0" algn="l">
                <a:lnSpc>
                  <a:spcPct val="90000"/>
                </a:lnSpc>
                <a:spcBef>
                  <a:spcPts val="315"/>
                </a:spcBef>
                <a:spcAft>
                  <a:spcPts val="0"/>
                </a:spcAft>
                <a:buClr>
                  <a:schemeClr val="dk1"/>
                </a:buClr>
                <a:buSzPts val="2100"/>
                <a:buFont typeface="Noto Sans Symbols"/>
                <a:buChar char="▪"/>
              </a:pPr>
              <a:r>
                <a:rPr b="0" i="0" lang="it-IT" sz="2100" u="none" cap="none" strike="noStrike">
                  <a:solidFill>
                    <a:schemeClr val="dk1"/>
                  </a:solidFill>
                  <a:latin typeface="Calibri"/>
                  <a:ea typeface="Calibri"/>
                  <a:cs typeface="Calibri"/>
                  <a:sym typeface="Calibri"/>
                </a:rPr>
                <a:t>T - SQL</a:t>
              </a:r>
              <a:endParaRPr b="0" i="0" sz="2100" u="none" cap="none" strike="noStrike">
                <a:solidFill>
                  <a:schemeClr val="dk1"/>
                </a:solidFill>
                <a:latin typeface="Calibri"/>
                <a:ea typeface="Calibri"/>
                <a:cs typeface="Calibri"/>
                <a:sym typeface="Calibri"/>
              </a:endParaRPr>
            </a:p>
          </p:txBody>
        </p:sp>
        <p:sp>
          <p:nvSpPr>
            <p:cNvPr id="186" name="Google Shape;186;p6"/>
            <p:cNvSpPr/>
            <p:nvPr/>
          </p:nvSpPr>
          <p:spPr>
            <a:xfrm>
              <a:off x="5705210" y="2231888"/>
              <a:ext cx="2044171" cy="2044171"/>
            </a:xfrm>
            <a:custGeom>
              <a:rect b="b" l="l" r="r" t="t"/>
              <a:pathLst>
                <a:path extrusionOk="0" h="120000" w="120000">
                  <a:moveTo>
                    <a:pt x="10170" y="88298"/>
                  </a:moveTo>
                  <a:lnTo>
                    <a:pt x="13686" y="86301"/>
                  </a:lnTo>
                  <a:lnTo>
                    <a:pt x="13686" y="86301"/>
                  </a:lnTo>
                  <a:cubicBezTo>
                    <a:pt x="22560" y="101928"/>
                    <a:pt x="38716" y="112026"/>
                    <a:pt x="56651" y="113156"/>
                  </a:cubicBezTo>
                  <a:cubicBezTo>
                    <a:pt x="74586" y="114286"/>
                    <a:pt x="91881" y="106296"/>
                    <a:pt x="102647" y="91907"/>
                  </a:cubicBezTo>
                  <a:lnTo>
                    <a:pt x="100316" y="90583"/>
                  </a:lnTo>
                  <a:lnTo>
                    <a:pt x="108072" y="87300"/>
                  </a:lnTo>
                  <a:lnTo>
                    <a:pt x="108520" y="95242"/>
                  </a:lnTo>
                  <a:lnTo>
                    <a:pt x="106188" y="93918"/>
                  </a:lnTo>
                  <a:cubicBezTo>
                    <a:pt x="94690" y="109575"/>
                    <a:pt x="76044" y="118341"/>
                    <a:pt x="56652" y="117206"/>
                  </a:cubicBezTo>
                  <a:cubicBezTo>
                    <a:pt x="37260" y="116071"/>
                    <a:pt x="19763" y="105189"/>
                    <a:pt x="10170" y="88298"/>
                  </a:cubicBezTo>
                  <a:close/>
                </a:path>
              </a:pathLst>
            </a:custGeom>
            <a:solidFill>
              <a:srgbClr val="AFB7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6"/>
            <p:cNvSpPr/>
            <p:nvPr/>
          </p:nvSpPr>
          <p:spPr>
            <a:xfrm>
              <a:off x="5097418" y="3080822"/>
              <a:ext cx="1611977" cy="641030"/>
            </a:xfrm>
            <a:prstGeom prst="roundRect">
              <a:avLst>
                <a:gd fmla="val 10000" name="adj"/>
              </a:avLst>
            </a:prstGeom>
            <a:solidFill>
              <a:schemeClr val="accent1"/>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6"/>
            <p:cNvSpPr txBox="1"/>
            <p:nvPr/>
          </p:nvSpPr>
          <p:spPr>
            <a:xfrm>
              <a:off x="5116193" y="3099597"/>
              <a:ext cx="1574427" cy="603480"/>
            </a:xfrm>
            <a:prstGeom prst="rect">
              <a:avLst/>
            </a:prstGeom>
            <a:solidFill>
              <a:srgbClr val="0F2F80"/>
            </a:solidFill>
            <a:ln>
              <a:noFill/>
            </a:ln>
          </p:spPr>
          <p:txBody>
            <a:bodyPr anchorCtr="0" anchor="ctr" bIns="20300" lIns="30475" spcFirstLastPara="1" rIns="30475" wrap="square" tIns="20300">
              <a:noAutofit/>
            </a:bodyPr>
            <a:lstStyle/>
            <a:p>
              <a:pPr indent="0" lvl="0" marL="0" marR="0" rtl="0" algn="ctr">
                <a:lnSpc>
                  <a:spcPct val="90000"/>
                </a:lnSpc>
                <a:spcBef>
                  <a:spcPts val="0"/>
                </a:spcBef>
                <a:spcAft>
                  <a:spcPts val="0"/>
                </a:spcAft>
                <a:buClr>
                  <a:schemeClr val="lt1"/>
                </a:buClr>
                <a:buSzPts val="1600"/>
                <a:buFont typeface="Calibri"/>
                <a:buNone/>
              </a:pPr>
              <a:r>
                <a:rPr b="0" i="0" lang="it-IT" sz="1600" u="none" cap="none" strike="noStrike">
                  <a:solidFill>
                    <a:schemeClr val="lt1"/>
                  </a:solidFill>
                  <a:latin typeface="Calibri"/>
                  <a:ea typeface="Calibri"/>
                  <a:cs typeface="Calibri"/>
                  <a:sym typeface="Calibri"/>
                </a:rPr>
                <a:t>Elaborazione</a:t>
              </a:r>
              <a:endParaRPr b="0" i="0" sz="1400" u="none" cap="none" strike="noStrike">
                <a:solidFill>
                  <a:srgbClr val="000000"/>
                </a:solidFill>
                <a:latin typeface="Arial"/>
                <a:ea typeface="Arial"/>
                <a:cs typeface="Arial"/>
                <a:sym typeface="Arial"/>
              </a:endParaRPr>
            </a:p>
          </p:txBody>
        </p:sp>
        <p:sp>
          <p:nvSpPr>
            <p:cNvPr id="189" name="Google Shape;189;p6"/>
            <p:cNvSpPr/>
            <p:nvPr/>
          </p:nvSpPr>
          <p:spPr>
            <a:xfrm>
              <a:off x="7037367" y="1905600"/>
              <a:ext cx="1813475" cy="1495737"/>
            </a:xfrm>
            <a:prstGeom prst="roundRect">
              <a:avLst>
                <a:gd fmla="val 10000" name="adj"/>
              </a:avLst>
            </a:prstGeom>
            <a:solidFill>
              <a:schemeClr val="lt1">
                <a:alpha val="88627"/>
              </a:schemeClr>
            </a:solidFill>
            <a:ln cap="flat" cmpd="sng" w="12700">
              <a:solidFill>
                <a:schemeClr val="accen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6"/>
            <p:cNvSpPr txBox="1"/>
            <p:nvPr/>
          </p:nvSpPr>
          <p:spPr>
            <a:xfrm>
              <a:off x="7071788" y="2260536"/>
              <a:ext cx="1744633" cy="1106380"/>
            </a:xfrm>
            <a:prstGeom prst="rect">
              <a:avLst/>
            </a:prstGeom>
            <a:noFill/>
            <a:ln>
              <a:noFill/>
            </a:ln>
          </p:spPr>
          <p:txBody>
            <a:bodyPr anchorCtr="0" anchor="t" bIns="40000" lIns="40000" spcFirstLastPara="1" rIns="40000" wrap="square" tIns="40000">
              <a:noAutofit/>
            </a:bodyPr>
            <a:lstStyle/>
            <a:p>
              <a:pPr indent="-342900" lvl="1" marL="342900" marR="0" rtl="0" algn="l">
                <a:lnSpc>
                  <a:spcPct val="90000"/>
                </a:lnSpc>
                <a:spcBef>
                  <a:spcPts val="0"/>
                </a:spcBef>
                <a:spcAft>
                  <a:spcPts val="0"/>
                </a:spcAft>
                <a:buClr>
                  <a:schemeClr val="dk1"/>
                </a:buClr>
                <a:buSzPts val="2100"/>
                <a:buFont typeface="Noto Sans Symbols"/>
                <a:buChar char="▪"/>
              </a:pPr>
              <a:r>
                <a:rPr b="0" i="0" lang="it-IT" sz="2100" u="none" cap="none" strike="noStrike">
                  <a:solidFill>
                    <a:schemeClr val="dk1"/>
                  </a:solidFill>
                  <a:latin typeface="Calibri"/>
                  <a:ea typeface="Calibri"/>
                  <a:cs typeface="Calibri"/>
                  <a:sym typeface="Calibri"/>
                </a:rPr>
                <a:t>Tableau</a:t>
              </a:r>
              <a:endParaRPr b="0" i="0" sz="1400" u="none" cap="none" strike="noStrike">
                <a:solidFill>
                  <a:srgbClr val="000000"/>
                </a:solidFill>
                <a:latin typeface="Arial"/>
                <a:ea typeface="Arial"/>
                <a:cs typeface="Arial"/>
                <a:sym typeface="Arial"/>
              </a:endParaRPr>
            </a:p>
            <a:p>
              <a:pPr indent="-342900" lvl="1" marL="342900" marR="0" rtl="0" algn="l">
                <a:lnSpc>
                  <a:spcPct val="90000"/>
                </a:lnSpc>
                <a:spcBef>
                  <a:spcPts val="315"/>
                </a:spcBef>
                <a:spcAft>
                  <a:spcPts val="0"/>
                </a:spcAft>
                <a:buClr>
                  <a:schemeClr val="dk1"/>
                </a:buClr>
                <a:buSzPts val="2100"/>
                <a:buFont typeface="Noto Sans Symbols"/>
                <a:buChar char="▪"/>
              </a:pPr>
              <a:r>
                <a:rPr b="0" i="0" lang="it-IT" sz="2100" u="none" cap="none" strike="noStrike">
                  <a:solidFill>
                    <a:schemeClr val="dk1"/>
                  </a:solidFill>
                  <a:latin typeface="Calibri"/>
                  <a:ea typeface="Calibri"/>
                  <a:cs typeface="Calibri"/>
                  <a:sym typeface="Calibri"/>
                </a:rPr>
                <a:t>Qlik Sense</a:t>
              </a:r>
              <a:endParaRPr b="0" i="0" sz="2100" u="none" cap="none" strike="noStrike">
                <a:solidFill>
                  <a:schemeClr val="dk1"/>
                </a:solidFill>
                <a:latin typeface="Calibri"/>
                <a:ea typeface="Calibri"/>
                <a:cs typeface="Calibri"/>
                <a:sym typeface="Calibri"/>
              </a:endParaRPr>
            </a:p>
            <a:p>
              <a:pPr indent="-95250" lvl="1" marL="228600" marR="0" rtl="0" algn="l">
                <a:lnSpc>
                  <a:spcPct val="90000"/>
                </a:lnSpc>
                <a:spcBef>
                  <a:spcPts val="315"/>
                </a:spcBef>
                <a:spcAft>
                  <a:spcPts val="0"/>
                </a:spcAft>
                <a:buClr>
                  <a:schemeClr val="dk1"/>
                </a:buClr>
                <a:buSzPts val="2100"/>
                <a:buFont typeface="Calibri"/>
                <a:buNone/>
              </a:pPr>
              <a:r>
                <a:t/>
              </a:r>
              <a:endParaRPr b="0" i="0" sz="2100" u="none" cap="none" strike="noStrike">
                <a:solidFill>
                  <a:schemeClr val="dk1"/>
                </a:solidFill>
                <a:latin typeface="Calibri"/>
                <a:ea typeface="Calibri"/>
                <a:cs typeface="Calibri"/>
                <a:sym typeface="Calibri"/>
              </a:endParaRPr>
            </a:p>
          </p:txBody>
        </p:sp>
        <p:sp>
          <p:nvSpPr>
            <p:cNvPr id="191" name="Google Shape;191;p6"/>
            <p:cNvSpPr/>
            <p:nvPr/>
          </p:nvSpPr>
          <p:spPr>
            <a:xfrm>
              <a:off x="8033041" y="972231"/>
              <a:ext cx="2275893" cy="2275893"/>
            </a:xfrm>
            <a:custGeom>
              <a:rect b="b" l="l" r="r" t="t"/>
              <a:pathLst>
                <a:path extrusionOk="0" h="120000" w="120000">
                  <a:moveTo>
                    <a:pt x="9932" y="31567"/>
                  </a:moveTo>
                  <a:lnTo>
                    <a:pt x="9932" y="31567"/>
                  </a:lnTo>
                  <a:cubicBezTo>
                    <a:pt x="19633" y="14485"/>
                    <a:pt x="37373" y="3527"/>
                    <a:pt x="56990" y="2500"/>
                  </a:cubicBezTo>
                  <a:cubicBezTo>
                    <a:pt x="76608" y="1474"/>
                    <a:pt x="95395" y="10519"/>
                    <a:pt x="106826" y="26495"/>
                  </a:cubicBezTo>
                  <a:lnTo>
                    <a:pt x="108923" y="25304"/>
                  </a:lnTo>
                  <a:lnTo>
                    <a:pt x="108489" y="32463"/>
                  </a:lnTo>
                  <a:lnTo>
                    <a:pt x="101554" y="29489"/>
                  </a:lnTo>
                  <a:lnTo>
                    <a:pt x="103650" y="28299"/>
                  </a:lnTo>
                  <a:lnTo>
                    <a:pt x="103650" y="28299"/>
                  </a:lnTo>
                  <a:cubicBezTo>
                    <a:pt x="92874" y="13461"/>
                    <a:pt x="75299" y="5114"/>
                    <a:pt x="56990" y="6137"/>
                  </a:cubicBezTo>
                  <a:cubicBezTo>
                    <a:pt x="38681" y="7160"/>
                    <a:pt x="22145" y="17414"/>
                    <a:pt x="13089" y="33360"/>
                  </a:cubicBezTo>
                  <a:close/>
                </a:path>
              </a:pathLst>
            </a:custGeom>
            <a:solidFill>
              <a:srgbClr val="AFB7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6"/>
            <p:cNvSpPr/>
            <p:nvPr/>
          </p:nvSpPr>
          <p:spPr>
            <a:xfrm>
              <a:off x="7440361" y="1585084"/>
              <a:ext cx="1611977" cy="641030"/>
            </a:xfrm>
            <a:prstGeom prst="roundRect">
              <a:avLst>
                <a:gd fmla="val 10000" name="adj"/>
              </a:avLst>
            </a:prstGeom>
            <a:solidFill>
              <a:schemeClr val="accent1"/>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6"/>
            <p:cNvSpPr txBox="1"/>
            <p:nvPr/>
          </p:nvSpPr>
          <p:spPr>
            <a:xfrm>
              <a:off x="7459136" y="1603859"/>
              <a:ext cx="1574427" cy="603480"/>
            </a:xfrm>
            <a:prstGeom prst="rect">
              <a:avLst/>
            </a:prstGeom>
            <a:solidFill>
              <a:srgbClr val="0F2F80"/>
            </a:solidFill>
            <a:ln>
              <a:noFill/>
            </a:ln>
          </p:spPr>
          <p:txBody>
            <a:bodyPr anchorCtr="0" anchor="ctr" bIns="20300" lIns="30475" spcFirstLastPara="1" rIns="30475" wrap="square" tIns="20300">
              <a:noAutofit/>
            </a:bodyPr>
            <a:lstStyle/>
            <a:p>
              <a:pPr indent="0" lvl="0" marL="0" marR="0" rtl="0" algn="ctr">
                <a:lnSpc>
                  <a:spcPct val="90000"/>
                </a:lnSpc>
                <a:spcBef>
                  <a:spcPts val="0"/>
                </a:spcBef>
                <a:spcAft>
                  <a:spcPts val="0"/>
                </a:spcAft>
                <a:buClr>
                  <a:schemeClr val="lt1"/>
                </a:buClr>
                <a:buSzPts val="1600"/>
                <a:buFont typeface="Calibri"/>
                <a:buNone/>
              </a:pPr>
              <a:r>
                <a:rPr b="0" i="0" lang="it-IT" sz="1600" u="none" cap="none" strike="noStrike">
                  <a:solidFill>
                    <a:schemeClr val="lt1"/>
                  </a:solidFill>
                  <a:latin typeface="Calibri"/>
                  <a:ea typeface="Calibri"/>
                  <a:cs typeface="Calibri"/>
                  <a:sym typeface="Calibri"/>
                </a:rPr>
                <a:t>Rappresentazione</a:t>
              </a:r>
              <a:endParaRPr b="0" i="0" sz="1400" u="none" cap="none" strike="noStrike">
                <a:solidFill>
                  <a:srgbClr val="000000"/>
                </a:solidFill>
                <a:latin typeface="Arial"/>
                <a:ea typeface="Arial"/>
                <a:cs typeface="Arial"/>
                <a:sym typeface="Arial"/>
              </a:endParaRPr>
            </a:p>
          </p:txBody>
        </p:sp>
        <p:sp>
          <p:nvSpPr>
            <p:cNvPr id="194" name="Google Shape;194;p6"/>
            <p:cNvSpPr/>
            <p:nvPr/>
          </p:nvSpPr>
          <p:spPr>
            <a:xfrm>
              <a:off x="9380310" y="1905600"/>
              <a:ext cx="1813475" cy="1495737"/>
            </a:xfrm>
            <a:prstGeom prst="roundRect">
              <a:avLst>
                <a:gd fmla="val 10000" name="adj"/>
              </a:avLst>
            </a:prstGeom>
            <a:solidFill>
              <a:schemeClr val="lt1">
                <a:alpha val="88627"/>
              </a:schemeClr>
            </a:solidFill>
            <a:ln cap="flat" cmpd="sng" w="12700">
              <a:solidFill>
                <a:schemeClr val="accen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6"/>
            <p:cNvSpPr txBox="1"/>
            <p:nvPr/>
          </p:nvSpPr>
          <p:spPr>
            <a:xfrm>
              <a:off x="9414731" y="1940021"/>
              <a:ext cx="1744633" cy="1106380"/>
            </a:xfrm>
            <a:prstGeom prst="rect">
              <a:avLst/>
            </a:prstGeom>
            <a:noFill/>
            <a:ln>
              <a:noFill/>
            </a:ln>
          </p:spPr>
          <p:txBody>
            <a:bodyPr anchorCtr="0" anchor="t" bIns="40000" lIns="40000" spcFirstLastPara="1" rIns="40000" wrap="square" tIns="40000">
              <a:noAutofit/>
            </a:bodyPr>
            <a:lstStyle/>
            <a:p>
              <a:pPr indent="-342900" lvl="1" marL="342900" marR="0" rtl="0" algn="l">
                <a:lnSpc>
                  <a:spcPct val="90000"/>
                </a:lnSpc>
                <a:spcBef>
                  <a:spcPts val="0"/>
                </a:spcBef>
                <a:spcAft>
                  <a:spcPts val="0"/>
                </a:spcAft>
                <a:buClr>
                  <a:schemeClr val="dk1"/>
                </a:buClr>
                <a:buSzPts val="2100"/>
                <a:buFont typeface="Noto Sans Symbols"/>
                <a:buChar char="▪"/>
              </a:pPr>
              <a:r>
                <a:rPr b="0" i="0" lang="it-IT" sz="2100" u="none" cap="none" strike="noStrike">
                  <a:solidFill>
                    <a:schemeClr val="dk1"/>
                  </a:solidFill>
                  <a:latin typeface="Calibri"/>
                  <a:ea typeface="Calibri"/>
                  <a:cs typeface="Calibri"/>
                  <a:sym typeface="Calibri"/>
                </a:rPr>
                <a:t>Telegram</a:t>
              </a:r>
              <a:endParaRPr b="0" i="0" sz="2100" u="none" cap="none" strike="noStrike">
                <a:solidFill>
                  <a:schemeClr val="dk1"/>
                </a:solidFill>
                <a:latin typeface="Calibri"/>
                <a:ea typeface="Calibri"/>
                <a:cs typeface="Calibri"/>
                <a:sym typeface="Calibri"/>
              </a:endParaRPr>
            </a:p>
            <a:p>
              <a:pPr indent="-342900" lvl="1" marL="342900" marR="0" rtl="0" algn="l">
                <a:lnSpc>
                  <a:spcPct val="90000"/>
                </a:lnSpc>
                <a:spcBef>
                  <a:spcPts val="315"/>
                </a:spcBef>
                <a:spcAft>
                  <a:spcPts val="0"/>
                </a:spcAft>
                <a:buClr>
                  <a:schemeClr val="dk1"/>
                </a:buClr>
                <a:buSzPts val="2100"/>
                <a:buFont typeface="Noto Sans Symbols"/>
                <a:buChar char="▪"/>
              </a:pPr>
              <a:r>
                <a:rPr b="0" i="0" lang="it-IT" sz="2100" u="none" cap="none" strike="noStrike">
                  <a:solidFill>
                    <a:schemeClr val="dk1"/>
                  </a:solidFill>
                  <a:latin typeface="Calibri"/>
                  <a:ea typeface="Calibri"/>
                  <a:cs typeface="Calibri"/>
                  <a:sym typeface="Calibri"/>
                </a:rPr>
                <a:t>APP Store</a:t>
              </a:r>
              <a:endParaRPr b="0" i="0" sz="1400" u="none" cap="none" strike="noStrike">
                <a:solidFill>
                  <a:srgbClr val="000000"/>
                </a:solidFill>
                <a:latin typeface="Arial"/>
                <a:ea typeface="Arial"/>
                <a:cs typeface="Arial"/>
                <a:sym typeface="Arial"/>
              </a:endParaRPr>
            </a:p>
            <a:p>
              <a:pPr indent="-95250" lvl="1" marL="228600" marR="0" rtl="0" algn="l">
                <a:lnSpc>
                  <a:spcPct val="90000"/>
                </a:lnSpc>
                <a:spcBef>
                  <a:spcPts val="315"/>
                </a:spcBef>
                <a:spcAft>
                  <a:spcPts val="0"/>
                </a:spcAft>
                <a:buClr>
                  <a:schemeClr val="dk1"/>
                </a:buClr>
                <a:buSzPts val="2100"/>
                <a:buFont typeface="Calibri"/>
                <a:buNone/>
              </a:pPr>
              <a:r>
                <a:t/>
              </a:r>
              <a:endParaRPr b="0" i="0" sz="2100" u="none" cap="none" strike="noStrike">
                <a:solidFill>
                  <a:schemeClr val="dk1"/>
                </a:solidFill>
                <a:latin typeface="Calibri"/>
                <a:ea typeface="Calibri"/>
                <a:cs typeface="Calibri"/>
                <a:sym typeface="Calibri"/>
              </a:endParaRPr>
            </a:p>
          </p:txBody>
        </p:sp>
        <p:sp>
          <p:nvSpPr>
            <p:cNvPr id="196" name="Google Shape;196;p6"/>
            <p:cNvSpPr/>
            <p:nvPr/>
          </p:nvSpPr>
          <p:spPr>
            <a:xfrm>
              <a:off x="9783305" y="3080822"/>
              <a:ext cx="1611977" cy="641030"/>
            </a:xfrm>
            <a:prstGeom prst="roundRect">
              <a:avLst>
                <a:gd fmla="val 10000" name="adj"/>
              </a:avLst>
            </a:prstGeom>
            <a:solidFill>
              <a:schemeClr val="accent1"/>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6"/>
            <p:cNvSpPr txBox="1"/>
            <p:nvPr/>
          </p:nvSpPr>
          <p:spPr>
            <a:xfrm>
              <a:off x="9802080" y="3099597"/>
              <a:ext cx="1574427" cy="603480"/>
            </a:xfrm>
            <a:prstGeom prst="rect">
              <a:avLst/>
            </a:prstGeom>
            <a:solidFill>
              <a:srgbClr val="0F2F80"/>
            </a:solidFill>
            <a:ln>
              <a:noFill/>
            </a:ln>
          </p:spPr>
          <p:txBody>
            <a:bodyPr anchorCtr="0" anchor="ctr" bIns="20300" lIns="30475" spcFirstLastPara="1" rIns="30475" wrap="square" tIns="20300">
              <a:noAutofit/>
            </a:bodyPr>
            <a:lstStyle/>
            <a:p>
              <a:pPr indent="0" lvl="0" marL="0" marR="0" rtl="0" algn="ctr">
                <a:lnSpc>
                  <a:spcPct val="90000"/>
                </a:lnSpc>
                <a:spcBef>
                  <a:spcPts val="0"/>
                </a:spcBef>
                <a:spcAft>
                  <a:spcPts val="0"/>
                </a:spcAft>
                <a:buClr>
                  <a:schemeClr val="lt1"/>
                </a:buClr>
                <a:buSzPts val="1600"/>
                <a:buFont typeface="Calibri"/>
                <a:buNone/>
              </a:pPr>
              <a:r>
                <a:rPr b="0" i="0" lang="it-IT" sz="1600" u="none" cap="none" strike="noStrike">
                  <a:solidFill>
                    <a:schemeClr val="lt1"/>
                  </a:solidFill>
                  <a:latin typeface="Calibri"/>
                  <a:ea typeface="Calibri"/>
                  <a:cs typeface="Calibri"/>
                  <a:sym typeface="Calibri"/>
                </a:rPr>
                <a:t>Sviluppi Futuri</a:t>
              </a:r>
              <a:endParaRPr b="0" i="0" sz="1400" u="none" cap="none" strike="noStrike">
                <a:solidFill>
                  <a:srgbClr val="000000"/>
                </a:solidFill>
                <a:latin typeface="Arial"/>
                <a:ea typeface="Arial"/>
                <a:cs typeface="Arial"/>
                <a:sym typeface="Arial"/>
              </a:endParaRPr>
            </a:p>
          </p:txBody>
        </p:sp>
      </p:grpSp>
      <p:pic>
        <p:nvPicPr>
          <p:cNvPr id="198" name="Google Shape;198;p6"/>
          <p:cNvPicPr preferRelativeResize="0"/>
          <p:nvPr/>
        </p:nvPicPr>
        <p:blipFill rotWithShape="1">
          <a:blip r:embed="rId4">
            <a:alphaModFix/>
          </a:blip>
          <a:srcRect b="0" l="0" r="0" t="0"/>
          <a:stretch/>
        </p:blipFill>
        <p:spPr>
          <a:xfrm>
            <a:off x="7877953" y="4163906"/>
            <a:ext cx="1189585" cy="697343"/>
          </a:xfrm>
          <a:prstGeom prst="rect">
            <a:avLst/>
          </a:prstGeom>
          <a:noFill/>
          <a:ln>
            <a:noFill/>
          </a:ln>
        </p:spPr>
      </p:pic>
      <p:pic>
        <p:nvPicPr>
          <p:cNvPr id="199" name="Google Shape;199;p6"/>
          <p:cNvPicPr preferRelativeResize="0"/>
          <p:nvPr/>
        </p:nvPicPr>
        <p:blipFill rotWithShape="1">
          <a:blip r:embed="rId5">
            <a:alphaModFix/>
          </a:blip>
          <a:srcRect b="0" l="0" r="0" t="0"/>
          <a:stretch/>
        </p:blipFill>
        <p:spPr>
          <a:xfrm>
            <a:off x="7849960" y="5094541"/>
            <a:ext cx="1303369" cy="518754"/>
          </a:xfrm>
          <a:prstGeom prst="rect">
            <a:avLst/>
          </a:prstGeom>
          <a:noFill/>
          <a:ln>
            <a:noFill/>
          </a:ln>
        </p:spPr>
      </p:pic>
      <p:pic>
        <p:nvPicPr>
          <p:cNvPr id="200" name="Google Shape;200;p6"/>
          <p:cNvPicPr preferRelativeResize="0"/>
          <p:nvPr/>
        </p:nvPicPr>
        <p:blipFill rotWithShape="1">
          <a:blip r:embed="rId6">
            <a:alphaModFix/>
          </a:blip>
          <a:srcRect b="0" l="0" r="0" t="0"/>
          <a:stretch/>
        </p:blipFill>
        <p:spPr>
          <a:xfrm>
            <a:off x="244006" y="803201"/>
            <a:ext cx="887247" cy="791616"/>
          </a:xfrm>
          <a:prstGeom prst="rect">
            <a:avLst/>
          </a:prstGeom>
          <a:noFill/>
          <a:ln>
            <a:noFill/>
          </a:ln>
        </p:spPr>
      </p:pic>
      <p:pic>
        <p:nvPicPr>
          <p:cNvPr id="201" name="Google Shape;201;p6"/>
          <p:cNvPicPr preferRelativeResize="0"/>
          <p:nvPr/>
        </p:nvPicPr>
        <p:blipFill rotWithShape="1">
          <a:blip r:embed="rId7">
            <a:alphaModFix/>
          </a:blip>
          <a:srcRect b="0" l="0" r="0" t="0"/>
          <a:stretch/>
        </p:blipFill>
        <p:spPr>
          <a:xfrm>
            <a:off x="954830" y="1318877"/>
            <a:ext cx="1100137" cy="1090612"/>
          </a:xfrm>
          <a:prstGeom prst="rect">
            <a:avLst/>
          </a:prstGeom>
          <a:noFill/>
          <a:ln>
            <a:noFill/>
          </a:ln>
        </p:spPr>
      </p:pic>
      <p:pic>
        <p:nvPicPr>
          <p:cNvPr id="202" name="Google Shape;202;p6"/>
          <p:cNvPicPr preferRelativeResize="0"/>
          <p:nvPr/>
        </p:nvPicPr>
        <p:blipFill rotWithShape="1">
          <a:blip r:embed="rId8">
            <a:alphaModFix/>
          </a:blip>
          <a:srcRect b="0" l="0" r="0" t="0"/>
          <a:stretch/>
        </p:blipFill>
        <p:spPr>
          <a:xfrm>
            <a:off x="3413707" y="4163901"/>
            <a:ext cx="605791" cy="591219"/>
          </a:xfrm>
          <a:prstGeom prst="rect">
            <a:avLst/>
          </a:prstGeom>
          <a:noFill/>
          <a:ln>
            <a:noFill/>
          </a:ln>
        </p:spPr>
      </p:pic>
      <p:pic>
        <p:nvPicPr>
          <p:cNvPr id="203" name="Google Shape;203;p6"/>
          <p:cNvPicPr preferRelativeResize="0"/>
          <p:nvPr/>
        </p:nvPicPr>
        <p:blipFill rotWithShape="1">
          <a:blip r:embed="rId9">
            <a:alphaModFix/>
          </a:blip>
          <a:srcRect b="0" l="0" r="0" t="0"/>
          <a:stretch/>
        </p:blipFill>
        <p:spPr>
          <a:xfrm>
            <a:off x="2714766" y="4933316"/>
            <a:ext cx="951723" cy="793951"/>
          </a:xfrm>
          <a:prstGeom prst="rect">
            <a:avLst/>
          </a:prstGeom>
          <a:noFill/>
          <a:ln>
            <a:noFill/>
          </a:ln>
        </p:spPr>
      </p:pic>
      <p:pic>
        <p:nvPicPr>
          <p:cNvPr id="204" name="Google Shape;204;p6"/>
          <p:cNvPicPr preferRelativeResize="0"/>
          <p:nvPr/>
        </p:nvPicPr>
        <p:blipFill rotWithShape="1">
          <a:blip r:embed="rId10">
            <a:alphaModFix/>
          </a:blip>
          <a:srcRect b="0" l="0" r="0" t="0"/>
          <a:stretch/>
        </p:blipFill>
        <p:spPr>
          <a:xfrm>
            <a:off x="5394320" y="978665"/>
            <a:ext cx="736073" cy="775404"/>
          </a:xfrm>
          <a:prstGeom prst="rect">
            <a:avLst/>
          </a:prstGeom>
          <a:noFill/>
          <a:ln>
            <a:noFill/>
          </a:ln>
        </p:spPr>
      </p:pic>
      <p:pic>
        <p:nvPicPr>
          <p:cNvPr id="205" name="Google Shape;205;p6"/>
          <p:cNvPicPr preferRelativeResize="0"/>
          <p:nvPr/>
        </p:nvPicPr>
        <p:blipFill rotWithShape="1">
          <a:blip r:embed="rId11">
            <a:alphaModFix/>
          </a:blip>
          <a:srcRect b="0" l="0" r="0" t="0"/>
          <a:stretch/>
        </p:blipFill>
        <p:spPr>
          <a:xfrm>
            <a:off x="10235681" y="1119091"/>
            <a:ext cx="616015" cy="625565"/>
          </a:xfrm>
          <a:prstGeom prst="rect">
            <a:avLst/>
          </a:prstGeom>
          <a:noFill/>
          <a:ln>
            <a:noFill/>
          </a:ln>
        </p:spPr>
      </p:pic>
      <p:pic>
        <p:nvPicPr>
          <p:cNvPr id="206" name="Google Shape;206;p6"/>
          <p:cNvPicPr preferRelativeResize="0"/>
          <p:nvPr/>
        </p:nvPicPr>
        <p:blipFill rotWithShape="1">
          <a:blip r:embed="rId12">
            <a:alphaModFix/>
          </a:blip>
          <a:srcRect b="0" l="0" r="0" t="0"/>
          <a:stretch/>
        </p:blipFill>
        <p:spPr>
          <a:xfrm>
            <a:off x="10402857" y="1882749"/>
            <a:ext cx="585518" cy="526740"/>
          </a:xfrm>
          <a:prstGeom prst="rect">
            <a:avLst/>
          </a:prstGeom>
          <a:noFill/>
          <a:ln>
            <a:noFill/>
          </a:ln>
        </p:spPr>
      </p:pic>
      <p:pic>
        <p:nvPicPr>
          <p:cNvPr id="207" name="Google Shape;207;p6"/>
          <p:cNvPicPr preferRelativeResize="0"/>
          <p:nvPr/>
        </p:nvPicPr>
        <p:blipFill rotWithShape="1">
          <a:blip r:embed="rId13">
            <a:alphaModFix/>
          </a:blip>
          <a:srcRect b="0" l="0" r="0" t="0"/>
          <a:stretch/>
        </p:blipFill>
        <p:spPr>
          <a:xfrm>
            <a:off x="11171622" y="1899678"/>
            <a:ext cx="434706" cy="482129"/>
          </a:xfrm>
          <a:prstGeom prst="rect">
            <a:avLst/>
          </a:prstGeom>
          <a:noFill/>
          <a:ln>
            <a:noFill/>
          </a:ln>
        </p:spPr>
      </p:pic>
      <p:pic>
        <p:nvPicPr>
          <p:cNvPr id="208" name="Google Shape;208;p6"/>
          <p:cNvPicPr preferRelativeResize="0"/>
          <p:nvPr/>
        </p:nvPicPr>
        <p:blipFill rotWithShape="1">
          <a:blip r:embed="rId14">
            <a:alphaModFix/>
          </a:blip>
          <a:srcRect b="0" l="0" r="0" t="0"/>
          <a:stretch/>
        </p:blipFill>
        <p:spPr>
          <a:xfrm>
            <a:off x="3812275" y="4933325"/>
            <a:ext cx="746700" cy="746700"/>
          </a:xfrm>
          <a:prstGeom prst="rect">
            <a:avLst/>
          </a:prstGeom>
          <a:noFill/>
          <a:ln>
            <a:noFill/>
          </a:ln>
        </p:spPr>
      </p:pic>
      <p:pic>
        <p:nvPicPr>
          <p:cNvPr id="209" name="Google Shape;209;p6"/>
          <p:cNvPicPr preferRelativeResize="0"/>
          <p:nvPr/>
        </p:nvPicPr>
        <p:blipFill rotWithShape="1">
          <a:blip r:embed="rId14">
            <a:alphaModFix/>
          </a:blip>
          <a:srcRect b="0" l="0" r="0" t="0"/>
          <a:stretch/>
        </p:blipFill>
        <p:spPr>
          <a:xfrm>
            <a:off x="6000583" y="1662789"/>
            <a:ext cx="746700" cy="746700"/>
          </a:xfrm>
          <a:prstGeom prst="rect">
            <a:avLst/>
          </a:prstGeom>
          <a:noFill/>
          <a:ln>
            <a:noFill/>
          </a:ln>
        </p:spPr>
      </p:pic>
      <p:sp>
        <p:nvSpPr>
          <p:cNvPr id="210" name="Google Shape;210;p6"/>
          <p:cNvSpPr txBox="1"/>
          <p:nvPr>
            <p:ph idx="11" type="ftr"/>
          </p:nvPr>
        </p:nvSpPr>
        <p:spPr>
          <a:xfrm>
            <a:off x="979517" y="6310312"/>
            <a:ext cx="41148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it-IT">
                <a:latin typeface="Calibri"/>
                <a:ea typeface="Calibri"/>
                <a:cs typeface="Calibri"/>
                <a:sym typeface="Calibri"/>
              </a:rPr>
              <a:t>CRIPTOVALUTE - </a:t>
            </a:r>
            <a:r>
              <a:rPr lang="it-IT">
                <a:latin typeface="Calibri"/>
                <a:ea typeface="Calibri"/>
                <a:cs typeface="Calibri"/>
                <a:sym typeface="Calibri"/>
              </a:rPr>
              <a:t>Up and Down with fewer than </a:t>
            </a:r>
            <a:r>
              <a:rPr b="1" lang="it-IT">
                <a:latin typeface="Calibri"/>
                <a:ea typeface="Calibri"/>
                <a:cs typeface="Calibri"/>
                <a:sym typeface="Calibri"/>
              </a:rPr>
              <a:t>280</a:t>
            </a:r>
            <a:r>
              <a:rPr lang="it-IT">
                <a:latin typeface="Calibri"/>
                <a:ea typeface="Calibri"/>
                <a:cs typeface="Calibri"/>
                <a:sym typeface="Calibri"/>
              </a:rPr>
              <a:t> characters</a:t>
            </a:r>
            <a:endParaRPr sz="1000"/>
          </a:p>
        </p:txBody>
      </p:sp>
      <p:sp>
        <p:nvSpPr>
          <p:cNvPr id="211" name="Google Shape;211;p6"/>
          <p:cNvSpPr txBox="1"/>
          <p:nvPr>
            <p:ph idx="12" type="sldNum"/>
          </p:nvPr>
        </p:nvSpPr>
        <p:spPr>
          <a:xfrm>
            <a:off x="364375" y="6310312"/>
            <a:ext cx="473825"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lang="it-IT"/>
              <a:t>‹#›</a:t>
            </a:fld>
            <a:r>
              <a:rPr lang="it-IT"/>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7"/>
          <p:cNvSpPr txBox="1"/>
          <p:nvPr>
            <p:ph type="title"/>
          </p:nvPr>
        </p:nvSpPr>
        <p:spPr>
          <a:xfrm>
            <a:off x="74802" y="79900"/>
            <a:ext cx="12005344" cy="591219"/>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rgbClr val="002060"/>
              </a:buClr>
              <a:buSzPts val="2333"/>
              <a:buFont typeface="Arial"/>
              <a:buNone/>
            </a:pPr>
            <a:r>
              <a:rPr b="1" lang="it-IT" sz="2333" cap="none">
                <a:solidFill>
                  <a:srgbClr val="002060"/>
                </a:solidFill>
                <a:latin typeface="Arial"/>
                <a:ea typeface="Arial"/>
                <a:cs typeface="Arial"/>
                <a:sym typeface="Arial"/>
              </a:rPr>
              <a:t>DATA INVESTIGATION</a:t>
            </a:r>
            <a:endParaRPr b="1" sz="2333" cap="none">
              <a:solidFill>
                <a:srgbClr val="002060"/>
              </a:solidFill>
              <a:latin typeface="Arial"/>
              <a:ea typeface="Arial"/>
              <a:cs typeface="Arial"/>
              <a:sym typeface="Arial"/>
            </a:endParaRPr>
          </a:p>
        </p:txBody>
      </p:sp>
      <p:sp>
        <p:nvSpPr>
          <p:cNvPr id="217" name="Google Shape;217;p7"/>
          <p:cNvSpPr/>
          <p:nvPr/>
        </p:nvSpPr>
        <p:spPr>
          <a:xfrm>
            <a:off x="0" y="6148873"/>
            <a:ext cx="12192000" cy="709127"/>
          </a:xfrm>
          <a:prstGeom prst="rect">
            <a:avLst/>
          </a:prstGeom>
          <a:solidFill>
            <a:srgbClr val="0F2F80"/>
          </a:solidFill>
          <a:ln cap="flat" cmpd="sng" w="12700">
            <a:solidFill>
              <a:srgbClr val="0F2F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218" name="Google Shape;218;p7"/>
          <p:cNvPicPr preferRelativeResize="0"/>
          <p:nvPr/>
        </p:nvPicPr>
        <p:blipFill rotWithShape="1">
          <a:blip r:embed="rId3">
            <a:alphaModFix/>
          </a:blip>
          <a:srcRect b="0" l="0" r="0" t="0"/>
          <a:stretch/>
        </p:blipFill>
        <p:spPr>
          <a:xfrm>
            <a:off x="11258026" y="6140742"/>
            <a:ext cx="942363" cy="731484"/>
          </a:xfrm>
          <a:prstGeom prst="rect">
            <a:avLst/>
          </a:prstGeom>
          <a:noFill/>
          <a:ln>
            <a:noFill/>
          </a:ln>
        </p:spPr>
      </p:pic>
      <p:grpSp>
        <p:nvGrpSpPr>
          <p:cNvPr id="219" name="Google Shape;219;p7"/>
          <p:cNvGrpSpPr/>
          <p:nvPr/>
        </p:nvGrpSpPr>
        <p:grpSpPr>
          <a:xfrm>
            <a:off x="578124" y="1124006"/>
            <a:ext cx="6242171" cy="5016736"/>
            <a:chOff x="1338716" y="823896"/>
            <a:chExt cx="6242171" cy="5016736"/>
          </a:xfrm>
        </p:grpSpPr>
        <p:sp>
          <p:nvSpPr>
            <p:cNvPr id="220" name="Google Shape;220;p7"/>
            <p:cNvSpPr/>
            <p:nvPr/>
          </p:nvSpPr>
          <p:spPr>
            <a:xfrm>
              <a:off x="4152181" y="2870979"/>
              <a:ext cx="2400695" cy="2307870"/>
            </a:xfrm>
            <a:custGeom>
              <a:rect b="b" l="l" r="r" t="t"/>
              <a:pathLst>
                <a:path extrusionOk="0" h="120000" w="120000">
                  <a:moveTo>
                    <a:pt x="85420" y="19133"/>
                  </a:moveTo>
                  <a:lnTo>
                    <a:pt x="94209" y="11078"/>
                  </a:lnTo>
                  <a:lnTo>
                    <a:pt x="101833" y="17414"/>
                  </a:lnTo>
                  <a:lnTo>
                    <a:pt x="96221" y="28109"/>
                  </a:lnTo>
                  <a:lnTo>
                    <a:pt x="96221" y="28109"/>
                  </a:lnTo>
                  <a:cubicBezTo>
                    <a:pt x="100596" y="32983"/>
                    <a:pt x="103921" y="38688"/>
                    <a:pt x="105996" y="44877"/>
                  </a:cubicBezTo>
                  <a:lnTo>
                    <a:pt x="117709" y="44772"/>
                  </a:lnTo>
                  <a:lnTo>
                    <a:pt x="119417" y="54365"/>
                  </a:lnTo>
                  <a:lnTo>
                    <a:pt x="108444" y="58630"/>
                  </a:lnTo>
                  <a:cubicBezTo>
                    <a:pt x="108632" y="65148"/>
                    <a:pt x="107477" y="71636"/>
                    <a:pt x="105050" y="77697"/>
                  </a:cubicBezTo>
                  <a:lnTo>
                    <a:pt x="113859" y="85728"/>
                  </a:lnTo>
                  <a:lnTo>
                    <a:pt x="108918" y="94205"/>
                  </a:lnTo>
                  <a:lnTo>
                    <a:pt x="97999" y="89792"/>
                  </a:lnTo>
                  <a:cubicBezTo>
                    <a:pt x="93913" y="94905"/>
                    <a:pt x="88818" y="99139"/>
                    <a:pt x="83024" y="102237"/>
                  </a:cubicBezTo>
                  <a:lnTo>
                    <a:pt x="84880" y="114268"/>
                  </a:lnTo>
                  <a:lnTo>
                    <a:pt x="75473" y="117659"/>
                  </a:lnTo>
                  <a:lnTo>
                    <a:pt x="69774" y="107014"/>
                  </a:lnTo>
                  <a:cubicBezTo>
                    <a:pt x="63326" y="108329"/>
                    <a:pt x="56674" y="108329"/>
                    <a:pt x="50226" y="107014"/>
                  </a:cubicBezTo>
                  <a:lnTo>
                    <a:pt x="44527" y="117659"/>
                  </a:lnTo>
                  <a:lnTo>
                    <a:pt x="35120" y="114268"/>
                  </a:lnTo>
                  <a:lnTo>
                    <a:pt x="36976" y="102237"/>
                  </a:lnTo>
                  <a:lnTo>
                    <a:pt x="36976" y="102237"/>
                  </a:lnTo>
                  <a:cubicBezTo>
                    <a:pt x="31182" y="99139"/>
                    <a:pt x="26087" y="94905"/>
                    <a:pt x="22001" y="89792"/>
                  </a:cubicBezTo>
                  <a:lnTo>
                    <a:pt x="11082" y="94205"/>
                  </a:lnTo>
                  <a:lnTo>
                    <a:pt x="6141" y="85728"/>
                  </a:lnTo>
                  <a:lnTo>
                    <a:pt x="14950" y="77697"/>
                  </a:lnTo>
                  <a:cubicBezTo>
                    <a:pt x="12523" y="71636"/>
                    <a:pt x="11368" y="65148"/>
                    <a:pt x="11556" y="58630"/>
                  </a:cubicBezTo>
                  <a:lnTo>
                    <a:pt x="583" y="54365"/>
                  </a:lnTo>
                  <a:lnTo>
                    <a:pt x="2291" y="44772"/>
                  </a:lnTo>
                  <a:lnTo>
                    <a:pt x="14004" y="44877"/>
                  </a:lnTo>
                  <a:cubicBezTo>
                    <a:pt x="16079" y="38688"/>
                    <a:pt x="19404" y="32983"/>
                    <a:pt x="23779" y="28109"/>
                  </a:cubicBezTo>
                  <a:lnTo>
                    <a:pt x="18167" y="17414"/>
                  </a:lnTo>
                  <a:lnTo>
                    <a:pt x="25791" y="11078"/>
                  </a:lnTo>
                  <a:lnTo>
                    <a:pt x="34580" y="19133"/>
                  </a:lnTo>
                  <a:lnTo>
                    <a:pt x="34580" y="19133"/>
                  </a:lnTo>
                  <a:cubicBezTo>
                    <a:pt x="40186" y="15712"/>
                    <a:pt x="46436" y="13459"/>
                    <a:pt x="52950" y="12511"/>
                  </a:cubicBezTo>
                  <a:lnTo>
                    <a:pt x="54984" y="511"/>
                  </a:lnTo>
                  <a:lnTo>
                    <a:pt x="65016" y="511"/>
                  </a:lnTo>
                  <a:lnTo>
                    <a:pt x="67050" y="12511"/>
                  </a:lnTo>
                  <a:lnTo>
                    <a:pt x="67050" y="12511"/>
                  </a:lnTo>
                  <a:cubicBezTo>
                    <a:pt x="73564" y="13459"/>
                    <a:pt x="79814" y="15712"/>
                    <a:pt x="85420" y="19133"/>
                  </a:cubicBezTo>
                  <a:close/>
                </a:path>
              </a:pathLst>
            </a:custGeom>
            <a:solidFill>
              <a:srgbClr val="0F2F80"/>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7"/>
            <p:cNvSpPr txBox="1"/>
            <p:nvPr/>
          </p:nvSpPr>
          <p:spPr>
            <a:xfrm>
              <a:off x="4627890" y="3411587"/>
              <a:ext cx="1449277" cy="1186292"/>
            </a:xfrm>
            <a:prstGeom prst="rect">
              <a:avLst/>
            </a:prstGeom>
            <a:noFill/>
            <a:ln>
              <a:noFill/>
            </a:ln>
          </p:spPr>
          <p:txBody>
            <a:bodyPr anchorCtr="0" anchor="ctr" bIns="17775" lIns="17775" spcFirstLastPara="1" rIns="17775" wrap="square" tIns="17775">
              <a:noAutofit/>
            </a:bodyPr>
            <a:lstStyle/>
            <a:p>
              <a:pPr indent="0" lvl="0" marL="0" marR="0" rtl="0" algn="ctr">
                <a:lnSpc>
                  <a:spcPct val="90000"/>
                </a:lnSpc>
                <a:spcBef>
                  <a:spcPts val="0"/>
                </a:spcBef>
                <a:spcAft>
                  <a:spcPts val="0"/>
                </a:spcAft>
                <a:buClr>
                  <a:srgbClr val="000000"/>
                </a:buClr>
                <a:buSzPts val="1400"/>
                <a:buFont typeface="Arial"/>
                <a:buNone/>
              </a:pPr>
              <a:r>
                <a:rPr b="1" i="0" lang="it-IT" sz="1400" u="none" cap="none" strike="noStrike">
                  <a:solidFill>
                    <a:schemeClr val="lt1"/>
                  </a:solidFill>
                  <a:latin typeface="Calibri"/>
                  <a:ea typeface="Calibri"/>
                  <a:cs typeface="Calibri"/>
                  <a:sym typeface="Calibri"/>
                </a:rPr>
                <a:t>Strumenti:</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490"/>
                </a:spcBef>
                <a:spcAft>
                  <a:spcPts val="0"/>
                </a:spcAft>
                <a:buClr>
                  <a:srgbClr val="000000"/>
                </a:buClr>
                <a:buSzPts val="1200"/>
                <a:buFont typeface="Arial"/>
                <a:buNone/>
              </a:pPr>
              <a:r>
                <a:rPr b="0" i="0" lang="it-IT" sz="1200" u="none" cap="none" strike="noStrike">
                  <a:solidFill>
                    <a:schemeClr val="lt1"/>
                  </a:solidFill>
                  <a:latin typeface="Calibri"/>
                  <a:ea typeface="Calibri"/>
                  <a:cs typeface="Calibri"/>
                  <a:sym typeface="Calibri"/>
                </a:rPr>
                <a:t>Colaboratory</a:t>
              </a:r>
              <a:endParaRPr b="0" i="0" sz="1200" u="none" cap="none" strike="noStrike">
                <a:solidFill>
                  <a:schemeClr val="lt1"/>
                </a:solidFill>
                <a:latin typeface="Calibri"/>
                <a:ea typeface="Calibri"/>
                <a:cs typeface="Calibri"/>
                <a:sym typeface="Calibri"/>
              </a:endParaRPr>
            </a:p>
            <a:p>
              <a:pPr indent="0" lvl="0" marL="0" marR="0" rtl="0" algn="ctr">
                <a:lnSpc>
                  <a:spcPct val="90000"/>
                </a:lnSpc>
                <a:spcBef>
                  <a:spcPts val="420"/>
                </a:spcBef>
                <a:spcAft>
                  <a:spcPts val="0"/>
                </a:spcAft>
                <a:buClr>
                  <a:srgbClr val="000000"/>
                </a:buClr>
                <a:buSzPts val="1200"/>
                <a:buFont typeface="Arial"/>
                <a:buNone/>
              </a:pPr>
              <a:r>
                <a:rPr b="0" i="0" lang="it-IT" sz="1200" u="none" cap="none" strike="noStrike">
                  <a:solidFill>
                    <a:schemeClr val="lt1"/>
                  </a:solidFill>
                  <a:latin typeface="Calibri"/>
                  <a:ea typeface="Calibri"/>
                  <a:cs typeface="Calibri"/>
                  <a:sym typeface="Calibri"/>
                </a:rPr>
                <a:t>Python</a:t>
              </a:r>
              <a:endParaRPr b="0" i="0" sz="1200" u="none" cap="none" strike="noStrike">
                <a:solidFill>
                  <a:schemeClr val="lt1"/>
                </a:solidFill>
                <a:latin typeface="Calibri"/>
                <a:ea typeface="Calibri"/>
                <a:cs typeface="Calibri"/>
                <a:sym typeface="Calibri"/>
              </a:endParaRPr>
            </a:p>
            <a:p>
              <a:pPr indent="0" lvl="0" marL="0" marR="0" rtl="0" algn="ctr">
                <a:lnSpc>
                  <a:spcPct val="90000"/>
                </a:lnSpc>
                <a:spcBef>
                  <a:spcPts val="420"/>
                </a:spcBef>
                <a:spcAft>
                  <a:spcPts val="0"/>
                </a:spcAft>
                <a:buClr>
                  <a:srgbClr val="000000"/>
                </a:buClr>
                <a:buSzPts val="1200"/>
                <a:buFont typeface="Arial"/>
                <a:buNone/>
              </a:pPr>
              <a:r>
                <a:rPr b="0" i="0" lang="it-IT" sz="1200" u="none" cap="none" strike="noStrike">
                  <a:solidFill>
                    <a:schemeClr val="lt1"/>
                  </a:solidFill>
                  <a:latin typeface="Calibri"/>
                  <a:ea typeface="Calibri"/>
                  <a:cs typeface="Calibri"/>
                  <a:sym typeface="Calibri"/>
                </a:rPr>
                <a:t>Tableau</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420"/>
                </a:spcBef>
                <a:spcAft>
                  <a:spcPts val="0"/>
                </a:spcAft>
                <a:buClr>
                  <a:srgbClr val="000000"/>
                </a:buClr>
                <a:buSzPts val="1200"/>
                <a:buFont typeface="Arial"/>
                <a:buNone/>
              </a:pPr>
              <a:r>
                <a:rPr b="0" i="0" lang="it-IT" sz="1200" u="none" cap="none" strike="noStrike">
                  <a:solidFill>
                    <a:schemeClr val="lt1"/>
                  </a:solidFill>
                  <a:latin typeface="Calibri"/>
                  <a:ea typeface="Calibri"/>
                  <a:cs typeface="Calibri"/>
                  <a:sym typeface="Calibri"/>
                </a:rPr>
                <a:t>Qlick Sense</a:t>
              </a:r>
              <a:endParaRPr b="0" i="0" sz="1200" u="none" cap="none" strike="noStrike">
                <a:solidFill>
                  <a:schemeClr val="lt1"/>
                </a:solidFill>
                <a:latin typeface="Calibri"/>
                <a:ea typeface="Calibri"/>
                <a:cs typeface="Calibri"/>
                <a:sym typeface="Calibri"/>
              </a:endParaRPr>
            </a:p>
            <a:p>
              <a:pPr indent="0" lvl="0" marL="0" marR="0" rtl="0" algn="ctr">
                <a:lnSpc>
                  <a:spcPct val="90000"/>
                </a:lnSpc>
                <a:spcBef>
                  <a:spcPts val="420"/>
                </a:spcBef>
                <a:spcAft>
                  <a:spcPts val="0"/>
                </a:spcAft>
                <a:buClr>
                  <a:srgbClr val="000000"/>
                </a:buClr>
                <a:buSzPts val="1200"/>
                <a:buFont typeface="Arial"/>
                <a:buNone/>
              </a:pPr>
              <a:r>
                <a:rPr b="0" i="0" lang="it-IT" sz="1200" u="none" cap="none" strike="noStrike">
                  <a:solidFill>
                    <a:schemeClr val="lt1"/>
                  </a:solidFill>
                  <a:latin typeface="Calibri"/>
                  <a:ea typeface="Calibri"/>
                  <a:cs typeface="Calibri"/>
                  <a:sym typeface="Calibri"/>
                </a:rPr>
                <a:t>T-SQL</a:t>
              </a:r>
              <a:endParaRPr b="0" i="0" sz="1200" u="none" cap="none" strike="noStrike">
                <a:solidFill>
                  <a:schemeClr val="lt1"/>
                </a:solidFill>
                <a:latin typeface="Calibri"/>
                <a:ea typeface="Calibri"/>
                <a:cs typeface="Calibri"/>
                <a:sym typeface="Calibri"/>
              </a:endParaRPr>
            </a:p>
          </p:txBody>
        </p:sp>
        <p:sp>
          <p:nvSpPr>
            <p:cNvPr id="222" name="Google Shape;222;p7"/>
            <p:cNvSpPr/>
            <p:nvPr/>
          </p:nvSpPr>
          <p:spPr>
            <a:xfrm>
              <a:off x="1897354" y="1329497"/>
              <a:ext cx="2717781" cy="2798947"/>
            </a:xfrm>
            <a:custGeom>
              <a:rect b="b" l="l" r="r" t="t"/>
              <a:pathLst>
                <a:path extrusionOk="0" h="120000" w="120000">
                  <a:moveTo>
                    <a:pt x="89790" y="30025"/>
                  </a:moveTo>
                  <a:lnTo>
                    <a:pt x="107586" y="25153"/>
                  </a:lnTo>
                  <a:lnTo>
                    <a:pt x="114233" y="36807"/>
                  </a:lnTo>
                  <a:lnTo>
                    <a:pt x="100535" y="48868"/>
                  </a:lnTo>
                  <a:cubicBezTo>
                    <a:pt x="102488" y="56158"/>
                    <a:pt x="102488" y="63842"/>
                    <a:pt x="100535" y="71132"/>
                  </a:cubicBezTo>
                  <a:lnTo>
                    <a:pt x="114233" y="83193"/>
                  </a:lnTo>
                  <a:lnTo>
                    <a:pt x="107586" y="94847"/>
                  </a:lnTo>
                  <a:lnTo>
                    <a:pt x="89790" y="89975"/>
                  </a:lnTo>
                  <a:cubicBezTo>
                    <a:pt x="84531" y="95332"/>
                    <a:pt x="77957" y="99174"/>
                    <a:pt x="70746" y="101107"/>
                  </a:cubicBezTo>
                  <a:lnTo>
                    <a:pt x="66514" y="118585"/>
                  </a:lnTo>
                  <a:lnTo>
                    <a:pt x="53486" y="118585"/>
                  </a:lnTo>
                  <a:lnTo>
                    <a:pt x="49254" y="101107"/>
                  </a:lnTo>
                  <a:lnTo>
                    <a:pt x="49254" y="101107"/>
                  </a:lnTo>
                  <a:cubicBezTo>
                    <a:pt x="42043" y="99174"/>
                    <a:pt x="35469" y="95332"/>
                    <a:pt x="30210" y="89975"/>
                  </a:cubicBezTo>
                  <a:lnTo>
                    <a:pt x="12414" y="94847"/>
                  </a:lnTo>
                  <a:lnTo>
                    <a:pt x="5767" y="83193"/>
                  </a:lnTo>
                  <a:lnTo>
                    <a:pt x="19465" y="71132"/>
                  </a:lnTo>
                  <a:lnTo>
                    <a:pt x="19465" y="71132"/>
                  </a:lnTo>
                  <a:cubicBezTo>
                    <a:pt x="17512" y="63842"/>
                    <a:pt x="17512" y="56158"/>
                    <a:pt x="19465" y="48868"/>
                  </a:cubicBezTo>
                  <a:lnTo>
                    <a:pt x="5767" y="36807"/>
                  </a:lnTo>
                  <a:lnTo>
                    <a:pt x="12414" y="25153"/>
                  </a:lnTo>
                  <a:lnTo>
                    <a:pt x="30210" y="30025"/>
                  </a:lnTo>
                  <a:lnTo>
                    <a:pt x="30210" y="30025"/>
                  </a:lnTo>
                  <a:cubicBezTo>
                    <a:pt x="35469" y="24668"/>
                    <a:pt x="42043" y="20826"/>
                    <a:pt x="49254" y="18893"/>
                  </a:cubicBezTo>
                  <a:lnTo>
                    <a:pt x="53486" y="1415"/>
                  </a:lnTo>
                  <a:lnTo>
                    <a:pt x="66514" y="1415"/>
                  </a:lnTo>
                  <a:lnTo>
                    <a:pt x="70746" y="18893"/>
                  </a:lnTo>
                  <a:lnTo>
                    <a:pt x="70746" y="18893"/>
                  </a:lnTo>
                  <a:cubicBezTo>
                    <a:pt x="77957" y="20826"/>
                    <a:pt x="84531" y="24668"/>
                    <a:pt x="89790" y="30025"/>
                  </a:cubicBezTo>
                  <a:close/>
                </a:path>
              </a:pathLst>
            </a:custGeom>
            <a:solidFill>
              <a:srgbClr val="0F2F80"/>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7"/>
            <p:cNvSpPr txBox="1"/>
            <p:nvPr/>
          </p:nvSpPr>
          <p:spPr>
            <a:xfrm>
              <a:off x="2581564" y="2029817"/>
              <a:ext cx="1349361" cy="1398307"/>
            </a:xfrm>
            <a:prstGeom prst="rect">
              <a:avLst/>
            </a:prstGeom>
            <a:noFill/>
            <a:ln>
              <a:noFill/>
            </a:ln>
          </p:spPr>
          <p:txBody>
            <a:bodyPr anchorCtr="0" anchor="ctr" bIns="17775" lIns="17775" spcFirstLastPara="1" rIns="17775" wrap="square" tIns="17775">
              <a:noAutofit/>
            </a:bodyPr>
            <a:lstStyle/>
            <a:p>
              <a:pPr indent="0" lvl="0" marL="0" marR="0" rtl="0" algn="ctr">
                <a:lnSpc>
                  <a:spcPct val="90000"/>
                </a:lnSpc>
                <a:spcBef>
                  <a:spcPts val="0"/>
                </a:spcBef>
                <a:spcAft>
                  <a:spcPts val="0"/>
                </a:spcAft>
                <a:buClr>
                  <a:srgbClr val="000000"/>
                </a:buClr>
                <a:buSzPts val="1400"/>
                <a:buFont typeface="Arial"/>
                <a:buNone/>
              </a:pPr>
              <a:r>
                <a:rPr b="1" i="0" lang="it-IT" sz="1400" u="none" cap="none" strike="noStrike">
                  <a:solidFill>
                    <a:schemeClr val="lt1"/>
                  </a:solidFill>
                  <a:latin typeface="Calibri"/>
                  <a:ea typeface="Calibri"/>
                  <a:cs typeface="Calibri"/>
                  <a:sym typeface="Calibri"/>
                </a:rPr>
                <a:t>Fonti:</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420"/>
                </a:spcBef>
                <a:spcAft>
                  <a:spcPts val="0"/>
                </a:spcAft>
                <a:buClr>
                  <a:srgbClr val="000000"/>
                </a:buClr>
                <a:buSzPts val="1200"/>
                <a:buFont typeface="Arial"/>
                <a:buNone/>
              </a:pPr>
              <a:r>
                <a:rPr b="0" i="0" lang="it-IT" sz="1200" u="none" cap="none" strike="noStrike">
                  <a:solidFill>
                    <a:schemeClr val="lt1"/>
                  </a:solidFill>
                  <a:latin typeface="Calibri"/>
                  <a:ea typeface="Calibri"/>
                  <a:cs typeface="Calibri"/>
                  <a:sym typeface="Calibri"/>
                </a:rPr>
                <a:t>Tweets</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420"/>
                </a:spcBef>
                <a:spcAft>
                  <a:spcPts val="0"/>
                </a:spcAft>
                <a:buClr>
                  <a:srgbClr val="000000"/>
                </a:buClr>
                <a:buSzPts val="1200"/>
                <a:buFont typeface="Arial"/>
                <a:buNone/>
              </a:pPr>
              <a:r>
                <a:rPr b="0" i="0" lang="it-IT" sz="1200" u="none" cap="none" strike="noStrike">
                  <a:solidFill>
                    <a:schemeClr val="lt1"/>
                  </a:solidFill>
                  <a:latin typeface="Calibri"/>
                  <a:ea typeface="Calibri"/>
                  <a:cs typeface="Calibri"/>
                  <a:sym typeface="Calibri"/>
                </a:rPr>
                <a:t>Cryptodatadownload</a:t>
              </a:r>
              <a:endParaRPr b="0" i="0" sz="1200" u="none" cap="none" strike="noStrike">
                <a:solidFill>
                  <a:schemeClr val="lt1"/>
                </a:solidFill>
                <a:latin typeface="Calibri"/>
                <a:ea typeface="Calibri"/>
                <a:cs typeface="Calibri"/>
                <a:sym typeface="Calibri"/>
              </a:endParaRPr>
            </a:p>
            <a:p>
              <a:pPr indent="0" lvl="0" marL="0" marR="0" rtl="0" algn="ctr">
                <a:lnSpc>
                  <a:spcPct val="90000"/>
                </a:lnSpc>
                <a:spcBef>
                  <a:spcPts val="420"/>
                </a:spcBef>
                <a:spcAft>
                  <a:spcPts val="0"/>
                </a:spcAft>
                <a:buClr>
                  <a:srgbClr val="000000"/>
                </a:buClr>
                <a:buSzPts val="1200"/>
                <a:buFont typeface="Arial"/>
                <a:buNone/>
              </a:pPr>
              <a:r>
                <a:rPr b="0" i="0" lang="it-IT" sz="1200" u="none" cap="none" strike="noStrike">
                  <a:solidFill>
                    <a:schemeClr val="lt1"/>
                  </a:solidFill>
                  <a:latin typeface="Calibri"/>
                  <a:ea typeface="Calibri"/>
                  <a:cs typeface="Calibri"/>
                  <a:sym typeface="Calibri"/>
                </a:rPr>
                <a:t>Granularità minuto</a:t>
              </a:r>
              <a:endParaRPr b="0" i="0" sz="1400" u="none" cap="none" strike="noStrike">
                <a:solidFill>
                  <a:srgbClr val="000000"/>
                </a:solidFill>
                <a:latin typeface="Arial"/>
                <a:ea typeface="Arial"/>
                <a:cs typeface="Arial"/>
                <a:sym typeface="Arial"/>
              </a:endParaRPr>
            </a:p>
          </p:txBody>
        </p:sp>
        <p:sp>
          <p:nvSpPr>
            <p:cNvPr id="224" name="Google Shape;224;p7"/>
            <p:cNvSpPr/>
            <p:nvPr/>
          </p:nvSpPr>
          <p:spPr>
            <a:xfrm>
              <a:off x="3795122" y="2054867"/>
              <a:ext cx="3785765" cy="3785765"/>
            </a:xfrm>
            <a:custGeom>
              <a:rect b="b" l="l" r="r" t="t"/>
              <a:pathLst>
                <a:path extrusionOk="0" h="120000" w="120000">
                  <a:moveTo>
                    <a:pt x="42365" y="6747"/>
                  </a:moveTo>
                  <a:lnTo>
                    <a:pt x="42365" y="6747"/>
                  </a:lnTo>
                  <a:cubicBezTo>
                    <a:pt x="68649" y="-1958"/>
                    <a:pt x="97352" y="9817"/>
                    <a:pt x="109952" y="34471"/>
                  </a:cubicBezTo>
                  <a:cubicBezTo>
                    <a:pt x="122552" y="59126"/>
                    <a:pt x="115280" y="89286"/>
                    <a:pt x="92829" y="105489"/>
                  </a:cubicBezTo>
                  <a:lnTo>
                    <a:pt x="94826" y="108828"/>
                  </a:lnTo>
                  <a:lnTo>
                    <a:pt x="87289" y="105634"/>
                  </a:lnTo>
                  <a:lnTo>
                    <a:pt x="87816" y="97106"/>
                  </a:lnTo>
                  <a:lnTo>
                    <a:pt x="89812" y="100444"/>
                  </a:lnTo>
                  <a:cubicBezTo>
                    <a:pt x="109696" y="85787"/>
                    <a:pt x="115976" y="58850"/>
                    <a:pt x="104624" y="36910"/>
                  </a:cubicBezTo>
                  <a:cubicBezTo>
                    <a:pt x="93272" y="14970"/>
                    <a:pt x="67655" y="4538"/>
                    <a:pt x="44205" y="12303"/>
                  </a:cubicBezTo>
                  <a:close/>
                </a:path>
              </a:pathLst>
            </a:custGeom>
            <a:solidFill>
              <a:srgbClr val="AFB7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7"/>
            <p:cNvSpPr/>
            <p:nvPr/>
          </p:nvSpPr>
          <p:spPr>
            <a:xfrm>
              <a:off x="1338716" y="823896"/>
              <a:ext cx="2862407" cy="2862407"/>
            </a:xfrm>
            <a:custGeom>
              <a:rect b="b" l="l" r="r" t="t"/>
              <a:pathLst>
                <a:path extrusionOk="0" h="120000" w="120000">
                  <a:moveTo>
                    <a:pt x="38835" y="9410"/>
                  </a:moveTo>
                  <a:lnTo>
                    <a:pt x="41823" y="16553"/>
                  </a:lnTo>
                  <a:lnTo>
                    <a:pt x="41823" y="16553"/>
                  </a:lnTo>
                  <a:cubicBezTo>
                    <a:pt x="23032" y="24414"/>
                    <a:pt x="11425" y="43464"/>
                    <a:pt x="13055" y="63768"/>
                  </a:cubicBezTo>
                  <a:lnTo>
                    <a:pt x="18064" y="62671"/>
                  </a:lnTo>
                  <a:lnTo>
                    <a:pt x="10211" y="70899"/>
                  </a:lnTo>
                  <a:lnTo>
                    <a:pt x="417" y="66534"/>
                  </a:lnTo>
                  <a:lnTo>
                    <a:pt x="5431" y="65437"/>
                  </a:lnTo>
                  <a:lnTo>
                    <a:pt x="5431" y="65437"/>
                  </a:lnTo>
                  <a:cubicBezTo>
                    <a:pt x="3042" y="41449"/>
                    <a:pt x="16596" y="18714"/>
                    <a:pt x="38835" y="9410"/>
                  </a:cubicBezTo>
                  <a:close/>
                </a:path>
              </a:pathLst>
            </a:custGeom>
            <a:solidFill>
              <a:srgbClr val="AFB7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6" name="Google Shape;226;p7"/>
          <p:cNvSpPr txBox="1"/>
          <p:nvPr/>
        </p:nvSpPr>
        <p:spPr>
          <a:xfrm>
            <a:off x="7041551" y="2174543"/>
            <a:ext cx="3488925" cy="2893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it-IT" sz="1400" u="none" cap="none" strike="noStrike">
                <a:solidFill>
                  <a:srgbClr val="000000"/>
                </a:solidFill>
                <a:latin typeface="Calibri"/>
                <a:ea typeface="Calibri"/>
                <a:cs typeface="Calibri"/>
                <a:sym typeface="Calibri"/>
              </a:rPr>
              <a:t>Selezione degli Utenti</a:t>
            </a:r>
            <a:r>
              <a:rPr b="0" i="0" lang="it-IT" sz="14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it-IT" sz="1400" u="none" cap="none" strike="noStrike">
                <a:solidFill>
                  <a:srgbClr val="000000"/>
                </a:solidFill>
                <a:latin typeface="Calibri"/>
                <a:ea typeface="Calibri"/>
                <a:cs typeface="Calibri"/>
                <a:sym typeface="Calibri"/>
              </a:rPr>
              <a:t>sono stati selezionati utenti con numero di follower e rilevanza nel mondo Crypto.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1" i="0" lang="it-IT" sz="1400" u="none" cap="none" strike="noStrike">
                <a:solidFill>
                  <a:srgbClr val="000000"/>
                </a:solidFill>
                <a:latin typeface="Calibri"/>
                <a:ea typeface="Calibri"/>
                <a:cs typeface="Calibri"/>
                <a:sym typeface="Calibri"/>
              </a:rPr>
              <a:t>Selezione delle Crypto: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it-IT" sz="1400" u="none" cap="none" strike="noStrike">
                <a:solidFill>
                  <a:srgbClr val="000000"/>
                </a:solidFill>
                <a:latin typeface="Calibri"/>
                <a:ea typeface="Calibri"/>
                <a:cs typeface="Calibri"/>
                <a:sym typeface="Calibri"/>
              </a:rPr>
              <a:t>sono state selezionate crypto con  capitalizzazione sul mercato più alta.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1" i="0" lang="it-IT" sz="1400" u="none" cap="none" strike="noStrike">
                <a:solidFill>
                  <a:srgbClr val="000000"/>
                </a:solidFill>
                <a:latin typeface="Calibri"/>
                <a:ea typeface="Calibri"/>
                <a:cs typeface="Calibri"/>
                <a:sym typeface="Calibri"/>
              </a:rPr>
              <a:t>Selezione della Granularità: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it-IT" sz="1400" u="none" cap="none" strike="noStrike">
                <a:solidFill>
                  <a:srgbClr val="000000"/>
                </a:solidFill>
                <a:latin typeface="Calibri"/>
                <a:ea typeface="Calibri"/>
                <a:cs typeface="Calibri"/>
                <a:sym typeface="Calibri"/>
              </a:rPr>
              <a:t>Sono stati estratti i dati per minuto, per valutare lo shift temporale più adatto alle analisi.</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27" name="Google Shape;227;p7"/>
          <p:cNvSpPr txBox="1"/>
          <p:nvPr>
            <p:ph idx="11" type="ftr"/>
          </p:nvPr>
        </p:nvSpPr>
        <p:spPr>
          <a:xfrm>
            <a:off x="979517" y="6310312"/>
            <a:ext cx="41148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it-IT">
                <a:latin typeface="Calibri"/>
                <a:ea typeface="Calibri"/>
                <a:cs typeface="Calibri"/>
                <a:sym typeface="Calibri"/>
              </a:rPr>
              <a:t>CRIPTOVALUTE - </a:t>
            </a:r>
            <a:r>
              <a:rPr lang="it-IT">
                <a:latin typeface="Calibri"/>
                <a:ea typeface="Calibri"/>
                <a:cs typeface="Calibri"/>
                <a:sym typeface="Calibri"/>
              </a:rPr>
              <a:t>Up and Down with fewer than </a:t>
            </a:r>
            <a:r>
              <a:rPr b="1" lang="it-IT">
                <a:latin typeface="Calibri"/>
                <a:ea typeface="Calibri"/>
                <a:cs typeface="Calibri"/>
                <a:sym typeface="Calibri"/>
              </a:rPr>
              <a:t>280</a:t>
            </a:r>
            <a:r>
              <a:rPr lang="it-IT">
                <a:latin typeface="Calibri"/>
                <a:ea typeface="Calibri"/>
                <a:cs typeface="Calibri"/>
                <a:sym typeface="Calibri"/>
              </a:rPr>
              <a:t> characters</a:t>
            </a:r>
            <a:endParaRPr sz="1000"/>
          </a:p>
        </p:txBody>
      </p:sp>
      <p:sp>
        <p:nvSpPr>
          <p:cNvPr id="228" name="Google Shape;228;p7"/>
          <p:cNvSpPr txBox="1"/>
          <p:nvPr>
            <p:ph idx="12" type="sldNum"/>
          </p:nvPr>
        </p:nvSpPr>
        <p:spPr>
          <a:xfrm>
            <a:off x="364375" y="6310312"/>
            <a:ext cx="473825"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lang="it-IT"/>
              <a:t>‹#›</a:t>
            </a:fld>
            <a:r>
              <a:rPr lang="it-IT"/>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8"/>
          <p:cNvSpPr txBox="1"/>
          <p:nvPr>
            <p:ph type="title"/>
          </p:nvPr>
        </p:nvSpPr>
        <p:spPr>
          <a:xfrm>
            <a:off x="74802" y="79900"/>
            <a:ext cx="12005344" cy="591219"/>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rgbClr val="002060"/>
              </a:buClr>
              <a:buSzPts val="2333"/>
              <a:buFont typeface="Arial"/>
              <a:buNone/>
            </a:pPr>
            <a:r>
              <a:rPr b="1" lang="it-IT" sz="2333" cap="none">
                <a:solidFill>
                  <a:srgbClr val="002060"/>
                </a:solidFill>
                <a:latin typeface="Arial"/>
                <a:ea typeface="Arial"/>
                <a:cs typeface="Arial"/>
                <a:sym typeface="Arial"/>
              </a:rPr>
              <a:t>RACCOLTA DATI</a:t>
            </a:r>
            <a:endParaRPr/>
          </a:p>
        </p:txBody>
      </p:sp>
      <p:sp>
        <p:nvSpPr>
          <p:cNvPr id="234" name="Google Shape;234;p8"/>
          <p:cNvSpPr/>
          <p:nvPr/>
        </p:nvSpPr>
        <p:spPr>
          <a:xfrm>
            <a:off x="0" y="6148873"/>
            <a:ext cx="12192000" cy="709127"/>
          </a:xfrm>
          <a:prstGeom prst="rect">
            <a:avLst/>
          </a:prstGeom>
          <a:solidFill>
            <a:srgbClr val="0F2F80"/>
          </a:solidFill>
          <a:ln cap="flat" cmpd="sng" w="12700">
            <a:solidFill>
              <a:srgbClr val="0F2F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235" name="Google Shape;235;p8"/>
          <p:cNvPicPr preferRelativeResize="0"/>
          <p:nvPr/>
        </p:nvPicPr>
        <p:blipFill rotWithShape="1">
          <a:blip r:embed="rId3">
            <a:alphaModFix/>
          </a:blip>
          <a:srcRect b="0" l="0" r="0" t="0"/>
          <a:stretch/>
        </p:blipFill>
        <p:spPr>
          <a:xfrm>
            <a:off x="11258026" y="6140742"/>
            <a:ext cx="942363" cy="731484"/>
          </a:xfrm>
          <a:prstGeom prst="rect">
            <a:avLst/>
          </a:prstGeom>
          <a:noFill/>
          <a:ln>
            <a:noFill/>
          </a:ln>
        </p:spPr>
      </p:pic>
      <p:sp>
        <p:nvSpPr>
          <p:cNvPr id="236" name="Google Shape;236;p8"/>
          <p:cNvSpPr txBox="1"/>
          <p:nvPr/>
        </p:nvSpPr>
        <p:spPr>
          <a:xfrm>
            <a:off x="1172066" y="3545479"/>
            <a:ext cx="9117300" cy="1385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it-IT" sz="1400" u="none" cap="none" strike="noStrike">
                <a:solidFill>
                  <a:srgbClr val="000000"/>
                </a:solidFill>
                <a:latin typeface="Calibri"/>
                <a:ea typeface="Calibri"/>
                <a:cs typeface="Calibri"/>
                <a:sym typeface="Calibri"/>
              </a:rPr>
              <a:t>Dato il nostro pacchetto utenti, abbiamo ritenuto più significativo selezionare tutti i tweets in quanto ogni personaggio è collegato al mondo al mondo delle criptovalute, hanno grandi portafoglio Crypto (in alcuni casi sono fondatori di valute), possono facilmente cambiare le “sorti” delle Crypto, hanno ampia possibilità di manovre sul mercato e il loro lavoro è direttamente collegato con l’andamento delle Crypto.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237" name="Google Shape;237;p8"/>
          <p:cNvGraphicFramePr/>
          <p:nvPr/>
        </p:nvGraphicFramePr>
        <p:xfrm>
          <a:off x="1476700" y="1969400"/>
          <a:ext cx="3000000" cy="3000000"/>
        </p:xfrm>
        <a:graphic>
          <a:graphicData uri="http://schemas.openxmlformats.org/drawingml/2006/table">
            <a:tbl>
              <a:tblPr>
                <a:noFill/>
                <a:tableStyleId>{6FA2AA08-CE19-4C9C-92B2-38E6D53A1E48}</a:tableStyleId>
              </a:tblPr>
              <a:tblGrid>
                <a:gridCol w="5181450"/>
                <a:gridCol w="2766925"/>
              </a:tblGrid>
              <a:tr h="381000">
                <a:tc>
                  <a:txBody>
                    <a:bodyPr/>
                    <a:lstStyle/>
                    <a:p>
                      <a:pPr indent="0" lvl="0" marL="0" marR="0" rtl="0" algn="l">
                        <a:lnSpc>
                          <a:spcPct val="100000"/>
                        </a:lnSpc>
                        <a:spcBef>
                          <a:spcPts val="0"/>
                        </a:spcBef>
                        <a:spcAft>
                          <a:spcPts val="0"/>
                        </a:spcAft>
                        <a:buClr>
                          <a:schemeClr val="dk1"/>
                        </a:buClr>
                        <a:buSzPts val="1400"/>
                        <a:buFont typeface="Arial"/>
                        <a:buNone/>
                      </a:pPr>
                      <a:r>
                        <a:rPr lang="it-IT" sz="1400" u="none" cap="none" strike="noStrike">
                          <a:solidFill>
                            <a:schemeClr val="lt1"/>
                          </a:solidFill>
                          <a:latin typeface="Calibri"/>
                          <a:ea typeface="Calibri"/>
                          <a:cs typeface="Calibri"/>
                          <a:sym typeface="Calibri"/>
                        </a:rPr>
                        <a:t>Numeri dei Record registrati (Twitter)</a:t>
                      </a:r>
                      <a:endParaRPr sz="1400" u="none" cap="none" strike="noStrike">
                        <a:solidFill>
                          <a:schemeClr val="lt1"/>
                        </a:solidFill>
                        <a:latin typeface="Calibri"/>
                        <a:ea typeface="Calibri"/>
                        <a:cs typeface="Calibri"/>
                        <a:sym typeface="Calibri"/>
                      </a:endParaRPr>
                    </a:p>
                  </a:txBody>
                  <a:tcPr marT="91425" marB="91425" marR="91425" marL="91425">
                    <a:lnL cap="flat" cmpd="sng" w="9525">
                      <a:solidFill>
                        <a:srgbClr val="002060"/>
                      </a:solidFill>
                      <a:prstDash val="solid"/>
                      <a:round/>
                      <a:headEnd len="sm" w="sm" type="none"/>
                      <a:tailEnd len="sm" w="sm" type="none"/>
                    </a:lnL>
                    <a:lnR cap="flat" cmpd="sng" w="9525">
                      <a:solidFill>
                        <a:srgbClr val="002060"/>
                      </a:solidFill>
                      <a:prstDash val="solid"/>
                      <a:round/>
                      <a:headEnd len="sm" w="sm" type="none"/>
                      <a:tailEnd len="sm" w="sm" type="none"/>
                    </a:lnR>
                    <a:lnT cap="flat" cmpd="sng" w="9525">
                      <a:solidFill>
                        <a:srgbClr val="002060"/>
                      </a:solidFill>
                      <a:prstDash val="solid"/>
                      <a:round/>
                      <a:headEnd len="sm" w="sm" type="none"/>
                      <a:tailEnd len="sm" w="sm" type="none"/>
                    </a:lnT>
                    <a:lnB cap="flat" cmpd="sng" w="9525">
                      <a:solidFill>
                        <a:srgbClr val="002060"/>
                      </a:solidFill>
                      <a:prstDash val="solid"/>
                      <a:round/>
                      <a:headEnd len="sm" w="sm" type="none"/>
                      <a:tailEnd len="sm" w="sm" type="none"/>
                    </a:lnB>
                    <a:solidFill>
                      <a:srgbClr val="0F2F80"/>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it-IT" sz="1400" u="none" cap="none" strike="noStrike">
                          <a:solidFill>
                            <a:schemeClr val="lt1"/>
                          </a:solidFill>
                          <a:latin typeface="Calibri"/>
                          <a:ea typeface="Calibri"/>
                          <a:cs typeface="Calibri"/>
                          <a:sym typeface="Calibri"/>
                        </a:rPr>
                        <a:t>&gt; 15.000</a:t>
                      </a:r>
                      <a:endParaRPr sz="1400" u="none" cap="none" strike="noStrike">
                        <a:solidFill>
                          <a:schemeClr val="lt1"/>
                        </a:solidFill>
                        <a:latin typeface="Calibri"/>
                        <a:ea typeface="Calibri"/>
                        <a:cs typeface="Calibri"/>
                        <a:sym typeface="Calibri"/>
                      </a:endParaRPr>
                    </a:p>
                  </a:txBody>
                  <a:tcPr marT="91425" marB="91425" marR="91425" marL="91425">
                    <a:lnL cap="flat" cmpd="sng" w="9525">
                      <a:solidFill>
                        <a:srgbClr val="002060"/>
                      </a:solidFill>
                      <a:prstDash val="solid"/>
                      <a:round/>
                      <a:headEnd len="sm" w="sm" type="none"/>
                      <a:tailEnd len="sm" w="sm" type="none"/>
                    </a:lnL>
                    <a:lnR cap="flat" cmpd="sng" w="9525">
                      <a:solidFill>
                        <a:srgbClr val="002060"/>
                      </a:solidFill>
                      <a:prstDash val="solid"/>
                      <a:round/>
                      <a:headEnd len="sm" w="sm" type="none"/>
                      <a:tailEnd len="sm" w="sm" type="none"/>
                    </a:lnR>
                    <a:lnT cap="flat" cmpd="sng" w="9525">
                      <a:solidFill>
                        <a:srgbClr val="002060"/>
                      </a:solidFill>
                      <a:prstDash val="solid"/>
                      <a:round/>
                      <a:headEnd len="sm" w="sm" type="none"/>
                      <a:tailEnd len="sm" w="sm" type="none"/>
                    </a:lnT>
                    <a:lnB cap="flat" cmpd="sng" w="9525">
                      <a:solidFill>
                        <a:srgbClr val="002060"/>
                      </a:solidFill>
                      <a:prstDash val="solid"/>
                      <a:round/>
                      <a:headEnd len="sm" w="sm" type="none"/>
                      <a:tailEnd len="sm" w="sm" type="none"/>
                    </a:lnB>
                    <a:solidFill>
                      <a:srgbClr val="0F2F80"/>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it-IT" sz="1400" u="none" cap="none" strike="noStrike">
                          <a:solidFill>
                            <a:schemeClr val="lt1"/>
                          </a:solidFill>
                          <a:latin typeface="Calibri"/>
                          <a:ea typeface="Calibri"/>
                          <a:cs typeface="Calibri"/>
                          <a:sym typeface="Calibri"/>
                        </a:rPr>
                        <a:t>Numero dei Record dopo essere stati puliti e selezionati (</a:t>
                      </a:r>
                      <a:r>
                        <a:rPr lang="it-IT">
                          <a:solidFill>
                            <a:schemeClr val="lt1"/>
                          </a:solidFill>
                          <a:latin typeface="Calibri"/>
                          <a:ea typeface="Calibri"/>
                          <a:cs typeface="Calibri"/>
                          <a:sym typeface="Calibri"/>
                        </a:rPr>
                        <a:t>T</a:t>
                      </a:r>
                      <a:r>
                        <a:rPr lang="it-IT" sz="1400" u="none" cap="none" strike="noStrike">
                          <a:solidFill>
                            <a:schemeClr val="lt1"/>
                          </a:solidFill>
                          <a:latin typeface="Calibri"/>
                          <a:ea typeface="Calibri"/>
                          <a:cs typeface="Calibri"/>
                          <a:sym typeface="Calibri"/>
                        </a:rPr>
                        <a:t>w</a:t>
                      </a:r>
                      <a:r>
                        <a:rPr lang="it-IT">
                          <a:solidFill>
                            <a:schemeClr val="lt1"/>
                          </a:solidFill>
                          <a:latin typeface="Calibri"/>
                          <a:ea typeface="Calibri"/>
                          <a:cs typeface="Calibri"/>
                          <a:sym typeface="Calibri"/>
                        </a:rPr>
                        <a:t>i</a:t>
                      </a:r>
                      <a:r>
                        <a:rPr lang="it-IT" sz="1400" u="none" cap="none" strike="noStrike">
                          <a:solidFill>
                            <a:schemeClr val="lt1"/>
                          </a:solidFill>
                          <a:latin typeface="Calibri"/>
                          <a:ea typeface="Calibri"/>
                          <a:cs typeface="Calibri"/>
                          <a:sym typeface="Calibri"/>
                        </a:rPr>
                        <a:t>tter)</a:t>
                      </a:r>
                      <a:endParaRPr sz="1400" u="none" cap="none" strike="noStrike">
                        <a:solidFill>
                          <a:schemeClr val="lt1"/>
                        </a:solidFill>
                        <a:latin typeface="Calibri"/>
                        <a:ea typeface="Calibri"/>
                        <a:cs typeface="Calibri"/>
                        <a:sym typeface="Calibri"/>
                      </a:endParaRPr>
                    </a:p>
                  </a:txBody>
                  <a:tcPr marT="91425" marB="91425" marR="91425" marL="91425">
                    <a:lnL cap="flat" cmpd="sng" w="9525">
                      <a:solidFill>
                        <a:srgbClr val="002060"/>
                      </a:solidFill>
                      <a:prstDash val="solid"/>
                      <a:round/>
                      <a:headEnd len="sm" w="sm" type="none"/>
                      <a:tailEnd len="sm" w="sm" type="none"/>
                    </a:lnL>
                    <a:lnR cap="flat" cmpd="sng" w="9525">
                      <a:solidFill>
                        <a:srgbClr val="002060"/>
                      </a:solidFill>
                      <a:prstDash val="solid"/>
                      <a:round/>
                      <a:headEnd len="sm" w="sm" type="none"/>
                      <a:tailEnd len="sm" w="sm" type="none"/>
                    </a:lnR>
                    <a:lnT cap="flat" cmpd="sng" w="9525">
                      <a:solidFill>
                        <a:srgbClr val="002060"/>
                      </a:solidFill>
                      <a:prstDash val="solid"/>
                      <a:round/>
                      <a:headEnd len="sm" w="sm" type="none"/>
                      <a:tailEnd len="sm" w="sm" type="none"/>
                    </a:lnT>
                    <a:lnB cap="flat" cmpd="sng" w="9525">
                      <a:solidFill>
                        <a:srgbClr val="002060"/>
                      </a:solidFill>
                      <a:prstDash val="solid"/>
                      <a:round/>
                      <a:headEnd len="sm" w="sm" type="none"/>
                      <a:tailEnd len="sm" w="sm" type="none"/>
                    </a:lnB>
                    <a:solidFill>
                      <a:srgbClr val="0F2F80"/>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it-IT" sz="1400" u="none" cap="none" strike="noStrike">
                          <a:solidFill>
                            <a:schemeClr val="lt1"/>
                          </a:solidFill>
                          <a:latin typeface="Calibri"/>
                          <a:ea typeface="Calibri"/>
                          <a:cs typeface="Calibri"/>
                          <a:sym typeface="Calibri"/>
                        </a:rPr>
                        <a:t>13.705</a:t>
                      </a:r>
                      <a:endParaRPr sz="1400" u="none" cap="none" strike="noStrike">
                        <a:solidFill>
                          <a:schemeClr val="lt1"/>
                        </a:solidFill>
                        <a:latin typeface="Calibri"/>
                        <a:ea typeface="Calibri"/>
                        <a:cs typeface="Calibri"/>
                        <a:sym typeface="Calibri"/>
                      </a:endParaRPr>
                    </a:p>
                  </a:txBody>
                  <a:tcPr marT="91425" marB="91425" marR="91425" marL="91425">
                    <a:lnL cap="flat" cmpd="sng" w="9525">
                      <a:solidFill>
                        <a:srgbClr val="002060"/>
                      </a:solidFill>
                      <a:prstDash val="solid"/>
                      <a:round/>
                      <a:headEnd len="sm" w="sm" type="none"/>
                      <a:tailEnd len="sm" w="sm" type="none"/>
                    </a:lnL>
                    <a:lnR cap="flat" cmpd="sng" w="9525">
                      <a:solidFill>
                        <a:srgbClr val="002060"/>
                      </a:solidFill>
                      <a:prstDash val="solid"/>
                      <a:round/>
                      <a:headEnd len="sm" w="sm" type="none"/>
                      <a:tailEnd len="sm" w="sm" type="none"/>
                    </a:lnR>
                    <a:lnT cap="flat" cmpd="sng" w="9525">
                      <a:solidFill>
                        <a:srgbClr val="002060"/>
                      </a:solidFill>
                      <a:prstDash val="solid"/>
                      <a:round/>
                      <a:headEnd len="sm" w="sm" type="none"/>
                      <a:tailEnd len="sm" w="sm" type="none"/>
                    </a:lnT>
                    <a:lnB cap="flat" cmpd="sng" w="9525">
                      <a:solidFill>
                        <a:srgbClr val="002060"/>
                      </a:solidFill>
                      <a:prstDash val="solid"/>
                      <a:round/>
                      <a:headEnd len="sm" w="sm" type="none"/>
                      <a:tailEnd len="sm" w="sm" type="none"/>
                    </a:lnB>
                    <a:solidFill>
                      <a:srgbClr val="0F2F80"/>
                    </a:solidFill>
                  </a:tcPr>
                </a:tc>
              </a:tr>
              <a:tr h="381000">
                <a:tc>
                  <a:txBody>
                    <a:bodyPr/>
                    <a:lstStyle/>
                    <a:p>
                      <a:pPr indent="0" lvl="0" marL="0" rtl="0" algn="l">
                        <a:spcBef>
                          <a:spcPts val="0"/>
                        </a:spcBef>
                        <a:spcAft>
                          <a:spcPts val="0"/>
                        </a:spcAft>
                        <a:buClr>
                          <a:schemeClr val="dk1"/>
                        </a:buClr>
                        <a:buSzPts val="1400"/>
                        <a:buFont typeface="Arial"/>
                        <a:buNone/>
                      </a:pPr>
                      <a:r>
                        <a:rPr lang="it-IT">
                          <a:solidFill>
                            <a:schemeClr val="lt1"/>
                          </a:solidFill>
                          <a:latin typeface="Calibri"/>
                          <a:ea typeface="Calibri"/>
                          <a:cs typeface="Calibri"/>
                          <a:sym typeface="Calibri"/>
                        </a:rPr>
                        <a:t>Numeri dei Record registrati (Crypto)</a:t>
                      </a:r>
                      <a:endParaRPr sz="1400" u="none" cap="none" strike="noStrike">
                        <a:solidFill>
                          <a:schemeClr val="lt1"/>
                        </a:solidFill>
                        <a:latin typeface="Calibri"/>
                        <a:ea typeface="Calibri"/>
                        <a:cs typeface="Calibri"/>
                        <a:sym typeface="Calibri"/>
                      </a:endParaRPr>
                    </a:p>
                  </a:txBody>
                  <a:tcPr marT="91425" marB="91425" marR="91425" marL="91425">
                    <a:lnL cap="flat" cmpd="sng" w="9525">
                      <a:solidFill>
                        <a:srgbClr val="002060"/>
                      </a:solidFill>
                      <a:prstDash val="solid"/>
                      <a:round/>
                      <a:headEnd len="sm" w="sm" type="none"/>
                      <a:tailEnd len="sm" w="sm" type="none"/>
                    </a:lnL>
                    <a:lnR cap="flat" cmpd="sng" w="9525">
                      <a:solidFill>
                        <a:srgbClr val="002060"/>
                      </a:solidFill>
                      <a:prstDash val="solid"/>
                      <a:round/>
                      <a:headEnd len="sm" w="sm" type="none"/>
                      <a:tailEnd len="sm" w="sm" type="none"/>
                    </a:lnR>
                    <a:lnT cap="flat" cmpd="sng" w="9525">
                      <a:solidFill>
                        <a:srgbClr val="002060"/>
                      </a:solidFill>
                      <a:prstDash val="solid"/>
                      <a:round/>
                      <a:headEnd len="sm" w="sm" type="none"/>
                      <a:tailEnd len="sm" w="sm" type="none"/>
                    </a:lnT>
                    <a:lnB cap="flat" cmpd="sng" w="9525">
                      <a:solidFill>
                        <a:srgbClr val="002060"/>
                      </a:solidFill>
                      <a:prstDash val="solid"/>
                      <a:round/>
                      <a:headEnd len="sm" w="sm" type="none"/>
                      <a:tailEnd len="sm" w="sm" type="none"/>
                    </a:lnB>
                    <a:solidFill>
                      <a:srgbClr val="0F2F80"/>
                    </a:solidFill>
                  </a:tcPr>
                </a:tc>
                <a:tc>
                  <a:txBody>
                    <a:bodyPr/>
                    <a:lstStyle/>
                    <a:p>
                      <a:pPr indent="0" lvl="0" marL="0" marR="0" rtl="0" algn="l">
                        <a:lnSpc>
                          <a:spcPct val="100000"/>
                        </a:lnSpc>
                        <a:spcBef>
                          <a:spcPts val="0"/>
                        </a:spcBef>
                        <a:spcAft>
                          <a:spcPts val="0"/>
                        </a:spcAft>
                        <a:buNone/>
                      </a:pPr>
                      <a:r>
                        <a:rPr lang="it-IT">
                          <a:solidFill>
                            <a:schemeClr val="lt1"/>
                          </a:solidFill>
                          <a:latin typeface="Calibri"/>
                          <a:ea typeface="Calibri"/>
                          <a:cs typeface="Calibri"/>
                          <a:sym typeface="Calibri"/>
                        </a:rPr>
                        <a:t>circa 3.000.000</a:t>
                      </a:r>
                      <a:endParaRPr sz="1400" u="none" cap="none" strike="noStrike">
                        <a:solidFill>
                          <a:schemeClr val="lt1"/>
                        </a:solidFill>
                        <a:latin typeface="Calibri"/>
                        <a:ea typeface="Calibri"/>
                        <a:cs typeface="Calibri"/>
                        <a:sym typeface="Calibri"/>
                      </a:endParaRPr>
                    </a:p>
                  </a:txBody>
                  <a:tcPr marT="91425" marB="91425" marR="91425" marL="91425">
                    <a:lnL cap="flat" cmpd="sng" w="9525">
                      <a:solidFill>
                        <a:srgbClr val="002060"/>
                      </a:solidFill>
                      <a:prstDash val="solid"/>
                      <a:round/>
                      <a:headEnd len="sm" w="sm" type="none"/>
                      <a:tailEnd len="sm" w="sm" type="none"/>
                    </a:lnL>
                    <a:lnR cap="flat" cmpd="sng" w="9525">
                      <a:solidFill>
                        <a:srgbClr val="002060"/>
                      </a:solidFill>
                      <a:prstDash val="solid"/>
                      <a:round/>
                      <a:headEnd len="sm" w="sm" type="none"/>
                      <a:tailEnd len="sm" w="sm" type="none"/>
                    </a:lnR>
                    <a:lnT cap="flat" cmpd="sng" w="9525">
                      <a:solidFill>
                        <a:srgbClr val="002060"/>
                      </a:solidFill>
                      <a:prstDash val="solid"/>
                      <a:round/>
                      <a:headEnd len="sm" w="sm" type="none"/>
                      <a:tailEnd len="sm" w="sm" type="none"/>
                    </a:lnT>
                    <a:lnB cap="flat" cmpd="sng" w="9525">
                      <a:solidFill>
                        <a:srgbClr val="002060"/>
                      </a:solidFill>
                      <a:prstDash val="solid"/>
                      <a:round/>
                      <a:headEnd len="sm" w="sm" type="none"/>
                      <a:tailEnd len="sm" w="sm" type="none"/>
                    </a:lnB>
                    <a:solidFill>
                      <a:srgbClr val="0F2F80"/>
                    </a:solidFill>
                  </a:tcPr>
                </a:tc>
              </a:tr>
            </a:tbl>
          </a:graphicData>
        </a:graphic>
      </p:graphicFrame>
      <p:sp>
        <p:nvSpPr>
          <p:cNvPr id="238" name="Google Shape;238;p8"/>
          <p:cNvSpPr txBox="1"/>
          <p:nvPr>
            <p:ph idx="11" type="ftr"/>
          </p:nvPr>
        </p:nvSpPr>
        <p:spPr>
          <a:xfrm>
            <a:off x="979517" y="6310312"/>
            <a:ext cx="41148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it-IT">
                <a:latin typeface="Calibri"/>
                <a:ea typeface="Calibri"/>
                <a:cs typeface="Calibri"/>
                <a:sym typeface="Calibri"/>
              </a:rPr>
              <a:t>CRIPTOVALUTE - </a:t>
            </a:r>
            <a:r>
              <a:rPr lang="it-IT">
                <a:latin typeface="Calibri"/>
                <a:ea typeface="Calibri"/>
                <a:cs typeface="Calibri"/>
                <a:sym typeface="Calibri"/>
              </a:rPr>
              <a:t>Up and Down with fewer than </a:t>
            </a:r>
            <a:r>
              <a:rPr b="1" lang="it-IT">
                <a:latin typeface="Calibri"/>
                <a:ea typeface="Calibri"/>
                <a:cs typeface="Calibri"/>
                <a:sym typeface="Calibri"/>
              </a:rPr>
              <a:t>280</a:t>
            </a:r>
            <a:r>
              <a:rPr lang="it-IT">
                <a:latin typeface="Calibri"/>
                <a:ea typeface="Calibri"/>
                <a:cs typeface="Calibri"/>
                <a:sym typeface="Calibri"/>
              </a:rPr>
              <a:t> characters</a:t>
            </a:r>
            <a:endParaRPr sz="1000"/>
          </a:p>
        </p:txBody>
      </p:sp>
      <p:sp>
        <p:nvSpPr>
          <p:cNvPr id="239" name="Google Shape;239;p8"/>
          <p:cNvSpPr txBox="1"/>
          <p:nvPr>
            <p:ph idx="12" type="sldNum"/>
          </p:nvPr>
        </p:nvSpPr>
        <p:spPr>
          <a:xfrm>
            <a:off x="364375" y="6310312"/>
            <a:ext cx="473825"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lang="it-IT"/>
              <a:t>‹#›</a:t>
            </a:fld>
            <a:r>
              <a:rPr lang="it-IT"/>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9"/>
          <p:cNvSpPr txBox="1"/>
          <p:nvPr>
            <p:ph type="title"/>
          </p:nvPr>
        </p:nvSpPr>
        <p:spPr>
          <a:xfrm>
            <a:off x="74802" y="79900"/>
            <a:ext cx="12005344" cy="591219"/>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rgbClr val="002060"/>
              </a:buClr>
              <a:buSzPts val="2333"/>
              <a:buFont typeface="Arial"/>
              <a:buNone/>
            </a:pPr>
            <a:r>
              <a:rPr b="1" lang="it-IT" sz="2333" cap="none">
                <a:solidFill>
                  <a:srgbClr val="002060"/>
                </a:solidFill>
                <a:latin typeface="Arial"/>
                <a:ea typeface="Arial"/>
                <a:cs typeface="Arial"/>
                <a:sym typeface="Arial"/>
              </a:rPr>
              <a:t>SORGENTI DATI - CRIPTOVALUTE</a:t>
            </a:r>
            <a:endParaRPr/>
          </a:p>
        </p:txBody>
      </p:sp>
      <p:sp>
        <p:nvSpPr>
          <p:cNvPr id="245" name="Google Shape;245;p9"/>
          <p:cNvSpPr/>
          <p:nvPr/>
        </p:nvSpPr>
        <p:spPr>
          <a:xfrm>
            <a:off x="0" y="6148873"/>
            <a:ext cx="12192000" cy="709127"/>
          </a:xfrm>
          <a:prstGeom prst="rect">
            <a:avLst/>
          </a:prstGeom>
          <a:solidFill>
            <a:srgbClr val="0F2F80"/>
          </a:solidFill>
          <a:ln cap="flat" cmpd="sng" w="12700">
            <a:solidFill>
              <a:srgbClr val="0F2F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246" name="Google Shape;246;p9"/>
          <p:cNvPicPr preferRelativeResize="0"/>
          <p:nvPr/>
        </p:nvPicPr>
        <p:blipFill rotWithShape="1">
          <a:blip r:embed="rId3">
            <a:alphaModFix/>
          </a:blip>
          <a:srcRect b="0" l="0" r="0" t="0"/>
          <a:stretch/>
        </p:blipFill>
        <p:spPr>
          <a:xfrm>
            <a:off x="11258026" y="6140742"/>
            <a:ext cx="942363" cy="731484"/>
          </a:xfrm>
          <a:prstGeom prst="rect">
            <a:avLst/>
          </a:prstGeom>
          <a:noFill/>
          <a:ln>
            <a:noFill/>
          </a:ln>
        </p:spPr>
      </p:pic>
      <p:pic>
        <p:nvPicPr>
          <p:cNvPr id="247" name="Google Shape;247;p9"/>
          <p:cNvPicPr preferRelativeResize="0"/>
          <p:nvPr/>
        </p:nvPicPr>
        <p:blipFill rotWithShape="1">
          <a:blip r:embed="rId4">
            <a:alphaModFix/>
          </a:blip>
          <a:srcRect b="0" l="0" r="0" t="0"/>
          <a:stretch/>
        </p:blipFill>
        <p:spPr>
          <a:xfrm>
            <a:off x="1000225" y="1784752"/>
            <a:ext cx="4210050" cy="1085850"/>
          </a:xfrm>
          <a:prstGeom prst="rect">
            <a:avLst/>
          </a:prstGeom>
          <a:noFill/>
          <a:ln>
            <a:noFill/>
          </a:ln>
        </p:spPr>
      </p:pic>
      <p:pic>
        <p:nvPicPr>
          <p:cNvPr id="248" name="Google Shape;248;p9"/>
          <p:cNvPicPr preferRelativeResize="0"/>
          <p:nvPr/>
        </p:nvPicPr>
        <p:blipFill rotWithShape="1">
          <a:blip r:embed="rId5">
            <a:alphaModFix/>
          </a:blip>
          <a:srcRect b="0" l="0" r="0" t="0"/>
          <a:stretch/>
        </p:blipFill>
        <p:spPr>
          <a:xfrm>
            <a:off x="1389149" y="4112409"/>
            <a:ext cx="9117848" cy="1912615"/>
          </a:xfrm>
          <a:prstGeom prst="rect">
            <a:avLst/>
          </a:prstGeom>
          <a:noFill/>
          <a:ln>
            <a:noFill/>
          </a:ln>
        </p:spPr>
      </p:pic>
      <p:pic>
        <p:nvPicPr>
          <p:cNvPr id="249" name="Google Shape;249;p9"/>
          <p:cNvPicPr preferRelativeResize="0"/>
          <p:nvPr/>
        </p:nvPicPr>
        <p:blipFill rotWithShape="1">
          <a:blip r:embed="rId6">
            <a:alphaModFix/>
          </a:blip>
          <a:srcRect b="0" l="0" r="0" t="0"/>
          <a:stretch/>
        </p:blipFill>
        <p:spPr>
          <a:xfrm>
            <a:off x="6450777" y="1077393"/>
            <a:ext cx="3641600" cy="1158292"/>
          </a:xfrm>
          <a:prstGeom prst="rect">
            <a:avLst/>
          </a:prstGeom>
          <a:noFill/>
          <a:ln>
            <a:noFill/>
          </a:ln>
        </p:spPr>
      </p:pic>
      <p:pic>
        <p:nvPicPr>
          <p:cNvPr id="250" name="Google Shape;250;p9"/>
          <p:cNvPicPr preferRelativeResize="0"/>
          <p:nvPr/>
        </p:nvPicPr>
        <p:blipFill rotWithShape="1">
          <a:blip r:embed="rId7">
            <a:alphaModFix/>
          </a:blip>
          <a:srcRect b="0" l="0" r="0" t="0"/>
          <a:stretch/>
        </p:blipFill>
        <p:spPr>
          <a:xfrm>
            <a:off x="6450777" y="2210761"/>
            <a:ext cx="3946120" cy="1752102"/>
          </a:xfrm>
          <a:prstGeom prst="rect">
            <a:avLst/>
          </a:prstGeom>
          <a:noFill/>
          <a:ln>
            <a:noFill/>
          </a:ln>
        </p:spPr>
      </p:pic>
      <p:sp>
        <p:nvSpPr>
          <p:cNvPr id="251" name="Google Shape;251;p9"/>
          <p:cNvSpPr txBox="1"/>
          <p:nvPr>
            <p:ph idx="11" type="ftr"/>
          </p:nvPr>
        </p:nvSpPr>
        <p:spPr>
          <a:xfrm>
            <a:off x="979517" y="6310312"/>
            <a:ext cx="41148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it-IT">
                <a:latin typeface="Calibri"/>
                <a:ea typeface="Calibri"/>
                <a:cs typeface="Calibri"/>
                <a:sym typeface="Calibri"/>
              </a:rPr>
              <a:t>CRIPTOVALUTE - </a:t>
            </a:r>
            <a:r>
              <a:rPr lang="it-IT">
                <a:latin typeface="Calibri"/>
                <a:ea typeface="Calibri"/>
                <a:cs typeface="Calibri"/>
                <a:sym typeface="Calibri"/>
              </a:rPr>
              <a:t>Up and Down with fewer than </a:t>
            </a:r>
            <a:r>
              <a:rPr b="1" lang="it-IT">
                <a:latin typeface="Calibri"/>
                <a:ea typeface="Calibri"/>
                <a:cs typeface="Calibri"/>
                <a:sym typeface="Calibri"/>
              </a:rPr>
              <a:t>280</a:t>
            </a:r>
            <a:r>
              <a:rPr lang="it-IT">
                <a:latin typeface="Calibri"/>
                <a:ea typeface="Calibri"/>
                <a:cs typeface="Calibri"/>
                <a:sym typeface="Calibri"/>
              </a:rPr>
              <a:t> characters</a:t>
            </a:r>
            <a:endParaRPr sz="1000"/>
          </a:p>
        </p:txBody>
      </p:sp>
      <p:sp>
        <p:nvSpPr>
          <p:cNvPr id="252" name="Google Shape;252;p9"/>
          <p:cNvSpPr txBox="1"/>
          <p:nvPr>
            <p:ph idx="12" type="sldNum"/>
          </p:nvPr>
        </p:nvSpPr>
        <p:spPr>
          <a:xfrm>
            <a:off x="364375" y="6310312"/>
            <a:ext cx="473825"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lang="it-IT"/>
              <a:t>‹#›</a:t>
            </a:fld>
            <a:r>
              <a:rPr lang="it-IT"/>
              <a:t>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Blue Warm">
      <a:dk1>
        <a:srgbClr val="000000"/>
      </a:dk1>
      <a:lt1>
        <a:srgbClr val="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2021-08-25T08:27:22Z</dcterms:created>
  <dc:creator>Di Vita, Sara</dc:creator>
</cp:coreProperties>
</file>