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4" r:id="rId4"/>
    <p:sldId id="282" r:id="rId5"/>
    <p:sldId id="276" r:id="rId6"/>
    <p:sldId id="280" r:id="rId7"/>
    <p:sldId id="273" r:id="rId8"/>
    <p:sldId id="275" r:id="rId9"/>
    <p:sldId id="277" r:id="rId10"/>
    <p:sldId id="278" r:id="rId11"/>
    <p:sldId id="279" r:id="rId12"/>
    <p:sldId id="281" r:id="rId13"/>
    <p:sldId id="272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443E65-39F8-4CB8-BAA1-C1585598FB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64ACDC-883D-4C8F-8ECD-E0E11CDB0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CE5D24-CF4C-4743-B27A-564547D0D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DE76-D8EB-4B4B-B9E1-5AAE77FFE804}" type="datetimeFigureOut">
              <a:rPr lang="zh-TW" altLang="en-US" smtClean="0"/>
              <a:t>2022/11/25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987839-95AD-4E4A-9DE8-1655F0ED3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B90EC0-179D-4374-A429-8BF939C21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2B53-E1E0-4583-B8EF-524D073CC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221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099AC5-D503-439B-9A3D-C95E86A4D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0ABF93F-E257-4560-8613-93D98901A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A74FCC-E2E2-4503-8750-73E78B757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DE76-D8EB-4B4B-B9E1-5AAE77FFE804}" type="datetimeFigureOut">
              <a:rPr lang="zh-TW" altLang="en-US" smtClean="0"/>
              <a:t>2022/11/25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93782D-6A3E-4DE2-A2BC-DCF949305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A0BC88-3200-4788-BDA3-EA397509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2B53-E1E0-4583-B8EF-524D073CC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162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2A87BA0-9420-47FF-8F1B-D8E4ADE12B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B627CE2-EEEC-462C-B668-6CD013A7E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9545F1-4ADB-4A34-AA9F-FC918335A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DE76-D8EB-4B4B-B9E1-5AAE77FFE804}" type="datetimeFigureOut">
              <a:rPr lang="zh-TW" altLang="en-US" smtClean="0"/>
              <a:t>2022/11/25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B6815D-37EE-4493-B92F-7A8AF0FB8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E49B44-2A06-412D-B431-07C4D886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2B53-E1E0-4583-B8EF-524D073CC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14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C7AF40-013A-43DC-929E-14C8C6308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F5C3E9-1761-4519-BC58-8AD792B4E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E61AF7-B733-4D77-B4C3-3765D8A4D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DE76-D8EB-4B4B-B9E1-5AAE77FFE804}" type="datetimeFigureOut">
              <a:rPr lang="zh-TW" altLang="en-US" smtClean="0"/>
              <a:t>2022/11/25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FF61EF-1C3B-420D-85A7-BFEFF0815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044F10-F14C-47DE-B9C9-EAEC0C3A3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2B53-E1E0-4583-B8EF-524D073CC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0855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9364CB-6642-4E4A-AFD9-A92A98290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09D6AC9-F14C-40C4-9A25-2EE7A68BD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82EDBE0-3C80-4842-8E61-5574AC758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DE76-D8EB-4B4B-B9E1-5AAE77FFE804}" type="datetimeFigureOut">
              <a:rPr lang="zh-TW" altLang="en-US" smtClean="0"/>
              <a:t>2022/11/25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40B02E-96E6-491A-B01B-BA9B8F1E2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5AC72D-1900-4DB5-B9C5-0DE91E10A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2B53-E1E0-4583-B8EF-524D073CC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5400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271AAF-3A4E-4A86-9BE4-0655E2C37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570179-5586-4ABA-B5D9-A5DB117D67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CE0B9EF-A18E-43BB-9E8D-F6CA76057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0EF9E85-3723-450F-A131-2E8CF8994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DE76-D8EB-4B4B-B9E1-5AAE77FFE804}" type="datetimeFigureOut">
              <a:rPr lang="zh-TW" altLang="en-US" smtClean="0"/>
              <a:t>2022/11/25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76A0D6D-DFBF-412B-9C17-0E9B6DE83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2AE1DF5-7614-4F20-8535-DD2A99630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2B53-E1E0-4583-B8EF-524D073CC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23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70E7FE-3044-47F8-98EA-D0C9DFCD3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F4A9E78-AB13-4506-A539-E29A4D50E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8931B7C-E917-4388-905C-76B4DB8DA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21CACDE-7B4E-4A44-B81D-F7138B3F5C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33BB029-4878-4849-AA31-AE5F39071A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FDAE528-370C-45BF-9AA1-6C4714E4B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DE76-D8EB-4B4B-B9E1-5AAE77FFE804}" type="datetimeFigureOut">
              <a:rPr lang="zh-TW" altLang="en-US" smtClean="0"/>
              <a:t>2022/11/25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E45847D-DF6F-4B29-97E6-EDE250AB7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812DA7A-2D45-4140-ADE0-BAA631C12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2B53-E1E0-4583-B8EF-524D073CC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2990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62D285-636B-47E2-B7ED-F2F6CA003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B59F744-71BD-4706-ACC2-B80566125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DE76-D8EB-4B4B-B9E1-5AAE77FFE804}" type="datetimeFigureOut">
              <a:rPr lang="zh-TW" altLang="en-US" smtClean="0"/>
              <a:t>2022/11/25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A315BC0-9989-4C3B-8065-B11997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077E930-1958-4C84-9C2F-722BADF08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2B53-E1E0-4583-B8EF-524D073CC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6041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9445162-9996-4058-8A2C-221EC4F09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DE76-D8EB-4B4B-B9E1-5AAE77FFE804}" type="datetimeFigureOut">
              <a:rPr lang="zh-TW" altLang="en-US" smtClean="0"/>
              <a:t>2022/11/25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669B2DC-C7B2-4670-B2C2-1B409C5F7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F635CE1-4877-42ED-A270-3121F0A49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2B53-E1E0-4583-B8EF-524D073CC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9317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D359B8-D874-4E4E-92D9-88631883A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53142F-6F2E-402D-BB76-4A8795338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F87B3EA-258F-4133-A402-58E43A96C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D9B9FF5-9B04-402F-9762-FD2C26D5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DE76-D8EB-4B4B-B9E1-5AAE77FFE804}" type="datetimeFigureOut">
              <a:rPr lang="zh-TW" altLang="en-US" smtClean="0"/>
              <a:t>2022/11/25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999E7BE-4CD3-41B4-AE83-19C131C6F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D7DFD5C-8840-4A14-88C1-4405C6414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2B53-E1E0-4583-B8EF-524D073CC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6161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67CC73-54D0-490C-9137-6CE02D256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84076FE-878C-4C21-8720-CFBF05740E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1650E07-EC31-40A0-9C00-8B8189D2D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04450AB-5A12-4ECF-BDD9-7E0895766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DE76-D8EB-4B4B-B9E1-5AAE77FFE804}" type="datetimeFigureOut">
              <a:rPr lang="zh-TW" altLang="en-US" smtClean="0"/>
              <a:t>2022/11/25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E8F6B9A-0C82-4775-84B2-75ADBC024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4C5AD49-1960-4253-90D6-3B5EA898A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2B53-E1E0-4583-B8EF-524D073CC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1686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0796789-F94E-45DF-808D-AFD12D565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EB2BAC5-99F0-44EB-8F2E-20D7B28FB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453838-5E0A-40B1-9491-1C3D4B391E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FDE76-D8EB-4B4B-B9E1-5AAE77FFE804}" type="datetimeFigureOut">
              <a:rPr lang="zh-TW" altLang="en-US" smtClean="0"/>
              <a:t>2022/11/25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95C205-0F16-4B6F-B77A-0D8399018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0BC08F-E47A-4787-9D8C-6BD701B04F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B2B53-E1E0-4583-B8EF-524D073CC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4935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csie.ntust.edu.tw:2021/contest/7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0C0120-CE13-48B9-803C-77E908B91D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DS</a:t>
            </a:r>
            <a:r>
              <a:rPr lang="zh-TW" altLang="en-US" dirty="0"/>
              <a:t> </a:t>
            </a:r>
            <a:r>
              <a:rPr lang="en-US" altLang="zh-TW" dirty="0"/>
              <a:t>HW3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82D0E76-F35C-4AD8-B472-9A73B28D8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6982"/>
            <a:ext cx="9144000" cy="1655762"/>
          </a:xfrm>
        </p:spPr>
        <p:txBody>
          <a:bodyPr/>
          <a:lstStyle/>
          <a:p>
            <a:r>
              <a:rPr lang="zh-TW" altLang="en-US" dirty="0"/>
              <a:t>助教：</a:t>
            </a:r>
            <a:br>
              <a:rPr lang="en-US" altLang="zh-TW" dirty="0"/>
            </a:br>
            <a:r>
              <a:rPr lang="zh-TW" altLang="en-US" dirty="0"/>
              <a:t>黃郁洺 </a:t>
            </a:r>
            <a:r>
              <a:rPr lang="en-US" altLang="zh-TW" dirty="0"/>
              <a:t>M11015203@mail.ntust.edu.tw</a:t>
            </a:r>
            <a:br>
              <a:rPr lang="en-US" altLang="zh-TW" dirty="0"/>
            </a:br>
            <a:r>
              <a:rPr lang="zh-TW" altLang="en-US" dirty="0"/>
              <a:t>湯冠維 </a:t>
            </a:r>
            <a:r>
              <a:rPr lang="en-US" altLang="zh-TW" dirty="0"/>
              <a:t>M11015045@mail.ntust.edu.tw</a:t>
            </a:r>
            <a:br>
              <a:rPr lang="en-US" altLang="zh-TW" dirty="0"/>
            </a:br>
            <a:r>
              <a:rPr lang="zh-TW" altLang="en-US" dirty="0"/>
              <a:t>郭勁宏</a:t>
            </a:r>
            <a:r>
              <a:rPr lang="en-US" altLang="zh-TW" dirty="0"/>
              <a:t> M11015068@mail.ntust.edu.tw</a:t>
            </a:r>
          </a:p>
        </p:txBody>
      </p:sp>
    </p:spTree>
    <p:extLst>
      <p:ext uri="{BB962C8B-B14F-4D97-AF65-F5344CB8AC3E}">
        <p14:creationId xmlns:p14="http://schemas.microsoft.com/office/powerpoint/2010/main" val="2515058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9DEB3941-44C7-4481-A428-BE5015948110}"/>
              </a:ext>
            </a:extLst>
          </p:cNvPr>
          <p:cNvSpPr txBox="1"/>
          <p:nvPr/>
        </p:nvSpPr>
        <p:spPr>
          <a:xfrm>
            <a:off x="635362" y="308286"/>
            <a:ext cx="11373758" cy="1860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/>
              <a:t>Insertion sort: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/>
              <a:t>Input: 21 24 28 15 20 19 30 41 20 28 13 12 33 25 7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/>
              <a:t>Output: 15 20 21 24 28 19 30 41 20 28 13 12 33 25 7</a:t>
            </a:r>
          </a:p>
          <a:p>
            <a:pPr lvl="1">
              <a:lnSpc>
                <a:spcPct val="150000"/>
              </a:lnSpc>
            </a:pPr>
            <a:endParaRPr lang="en-US" altLang="zh-TW" sz="20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3335ED7-B25E-45E9-87D0-6497A2D640DB}"/>
              </a:ext>
            </a:extLst>
          </p:cNvPr>
          <p:cNvSpPr txBox="1"/>
          <p:nvPr/>
        </p:nvSpPr>
        <p:spPr>
          <a:xfrm>
            <a:off x="792844" y="2048242"/>
            <a:ext cx="8046357" cy="295786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TW" dirty="0">
                <a:solidFill>
                  <a:schemeClr val="tx1"/>
                </a:solidFill>
              </a:rPr>
              <a:t>21 24 28 15 20 19 30 41 20 28 13 12 33 25 7	      &lt;- initial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</a:rPr>
              <a:t>21</a:t>
            </a:r>
            <a:r>
              <a:rPr lang="en-US" altLang="zh-TW" dirty="0">
                <a:solidFill>
                  <a:schemeClr val="tx1"/>
                </a:solidFill>
              </a:rPr>
              <a:t> 24 28 15 20 19 30 41 20 28 13 12 33 25 7	      &lt;- first insertion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</a:rPr>
              <a:t>21 24 </a:t>
            </a:r>
            <a:r>
              <a:rPr lang="en-US" altLang="zh-TW" dirty="0">
                <a:solidFill>
                  <a:schemeClr val="tx1"/>
                </a:solidFill>
              </a:rPr>
              <a:t>15 28 20 19 30 41 20 28 13 12 33 25 7	      &lt;- second insertion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</a:rPr>
              <a:t>         15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21 24 </a:t>
            </a:r>
            <a:r>
              <a:rPr lang="en-US" altLang="zh-TW" dirty="0">
                <a:solidFill>
                  <a:schemeClr val="tx1"/>
                </a:solidFill>
              </a:rPr>
              <a:t>28 20 </a:t>
            </a:r>
            <a:r>
              <a:rPr lang="en-US" altLang="zh-TW" dirty="0"/>
              <a:t>19 30 41 20 28 13 12 33 25 7	      &lt;- third insertion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         </a:t>
            </a:r>
            <a:r>
              <a:rPr lang="en-US" altLang="zh-TW" dirty="0">
                <a:solidFill>
                  <a:srgbClr val="FF0000"/>
                </a:solidFill>
              </a:rPr>
              <a:t>15 21 24 28 </a:t>
            </a:r>
            <a:r>
              <a:rPr lang="en-US" altLang="zh-TW" dirty="0"/>
              <a:t>20 19 30 41 20 28 13 12 33 25 7      &lt;- fourth insertion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         </a:t>
            </a:r>
            <a:r>
              <a:rPr lang="en-US" altLang="zh-TW" dirty="0">
                <a:solidFill>
                  <a:srgbClr val="FF0000"/>
                </a:solidFill>
              </a:rPr>
              <a:t>15 20 21 24 28</a:t>
            </a:r>
            <a:r>
              <a:rPr lang="en-US" altLang="zh-TW" dirty="0"/>
              <a:t> 19 30 41 20 28 13 12 33 25 7      &lt;- </a:t>
            </a:r>
            <a:r>
              <a:rPr lang="en-US" altLang="zh-TW" dirty="0">
                <a:solidFill>
                  <a:srgbClr val="FF0000"/>
                </a:solidFill>
              </a:rPr>
              <a:t>fifth insertion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         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AD5D66A1-3CC1-4494-888A-0AA4FB8733AB}"/>
              </a:ext>
            </a:extLst>
          </p:cNvPr>
          <p:cNvSpPr/>
          <p:nvPr/>
        </p:nvSpPr>
        <p:spPr>
          <a:xfrm>
            <a:off x="9170126" y="2168795"/>
            <a:ext cx="296091" cy="2870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5B3BD88-7F6B-4EA3-8BA5-48C923FD06D0}"/>
              </a:ext>
            </a:extLst>
          </p:cNvPr>
          <p:cNvSpPr txBox="1"/>
          <p:nvPr/>
        </p:nvSpPr>
        <p:spPr>
          <a:xfrm>
            <a:off x="9466217" y="2119292"/>
            <a:ext cx="221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 sorted sequence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3220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9DEB3941-44C7-4481-A428-BE5015948110}"/>
              </a:ext>
            </a:extLst>
          </p:cNvPr>
          <p:cNvSpPr txBox="1"/>
          <p:nvPr/>
        </p:nvSpPr>
        <p:spPr>
          <a:xfrm>
            <a:off x="635362" y="308286"/>
            <a:ext cx="11373758" cy="1860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/>
              <a:t>Selection sort: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/>
              <a:t>Input: 21 24 28 15 20 19 30 41 20 28 13 12 33 25 7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/>
              <a:t>Output: 19; 7 12 13 15 19 20 30 41 20 28 28 24 33 25 21</a:t>
            </a:r>
          </a:p>
          <a:p>
            <a:pPr lvl="1">
              <a:lnSpc>
                <a:spcPct val="150000"/>
              </a:lnSpc>
            </a:pPr>
            <a:endParaRPr lang="en-US" altLang="zh-TW" sz="20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3335ED7-B25E-45E9-87D0-6497A2D640DB}"/>
              </a:ext>
            </a:extLst>
          </p:cNvPr>
          <p:cNvSpPr txBox="1"/>
          <p:nvPr/>
        </p:nvSpPr>
        <p:spPr>
          <a:xfrm>
            <a:off x="758009" y="1917614"/>
            <a:ext cx="7872185" cy="46198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TW" dirty="0">
                <a:solidFill>
                  <a:schemeClr val="tx1"/>
                </a:solidFill>
              </a:rPr>
              <a:t>21 24 28 15 20 19 30 41 20 28 13 12 33 25 7	      &lt;- initial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solidFill>
                  <a:schemeClr val="tx1"/>
                </a:solidFill>
              </a:rPr>
              <a:t>21 24 28 15 20 19 30 41 20 28 13 12 33 25 </a:t>
            </a:r>
            <a:r>
              <a:rPr lang="en-US" altLang="zh-TW" dirty="0">
                <a:solidFill>
                  <a:srgbClr val="0070C0"/>
                </a:solidFill>
              </a:rPr>
              <a:t>7</a:t>
            </a:r>
            <a:r>
              <a:rPr lang="en-US" altLang="zh-TW" dirty="0">
                <a:solidFill>
                  <a:schemeClr val="tx1"/>
                </a:solidFill>
              </a:rPr>
              <a:t>	      &lt;- first selection: 7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</a:rPr>
              <a:t>7</a:t>
            </a:r>
            <a:r>
              <a:rPr lang="en-US" altLang="zh-TW" dirty="0">
                <a:solidFill>
                  <a:schemeClr val="tx1"/>
                </a:solidFill>
              </a:rPr>
              <a:t> 21 24 15 28 20 19 30 41 20 28 13 12 33 25	      &lt;- after swapping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         </a:t>
            </a:r>
            <a:r>
              <a:rPr lang="en-US" altLang="zh-TW" dirty="0">
                <a:solidFill>
                  <a:srgbClr val="FF0000"/>
                </a:solidFill>
              </a:rPr>
              <a:t>7</a:t>
            </a:r>
            <a:r>
              <a:rPr lang="en-US" altLang="zh-TW" dirty="0"/>
              <a:t> 21 24 15 28 20 19 30 41 20 28 13 </a:t>
            </a:r>
            <a:r>
              <a:rPr lang="en-US" altLang="zh-TW" dirty="0">
                <a:solidFill>
                  <a:srgbClr val="0070C0"/>
                </a:solidFill>
              </a:rPr>
              <a:t>12</a:t>
            </a:r>
            <a:r>
              <a:rPr lang="en-US" altLang="zh-TW" dirty="0"/>
              <a:t> 33 25      &lt;- second selection: 12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         </a:t>
            </a:r>
            <a:r>
              <a:rPr lang="en-US" altLang="zh-TW" dirty="0">
                <a:solidFill>
                  <a:srgbClr val="FF0000"/>
                </a:solidFill>
              </a:rPr>
              <a:t>7 12 </a:t>
            </a:r>
            <a:r>
              <a:rPr lang="en-US" altLang="zh-TW" dirty="0"/>
              <a:t>21 24 15 20 28 19 30 41 20 28 13 33 25      &lt;- after swapping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         </a:t>
            </a:r>
            <a:r>
              <a:rPr lang="en-US" altLang="zh-TW" dirty="0">
                <a:solidFill>
                  <a:srgbClr val="FF0000"/>
                </a:solidFill>
              </a:rPr>
              <a:t>7 12</a:t>
            </a:r>
            <a:r>
              <a:rPr lang="en-US" altLang="zh-TW" dirty="0"/>
              <a:t> 21 24 15 20 28 19 30 41 20 28 </a:t>
            </a:r>
            <a:r>
              <a:rPr lang="en-US" altLang="zh-TW" dirty="0">
                <a:solidFill>
                  <a:srgbClr val="0070C0"/>
                </a:solidFill>
              </a:rPr>
              <a:t>13</a:t>
            </a:r>
            <a:r>
              <a:rPr lang="en-US" altLang="zh-TW" dirty="0"/>
              <a:t> 33 25      &lt;- third selection: 13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         </a:t>
            </a:r>
            <a:r>
              <a:rPr lang="en-US" altLang="zh-TW" dirty="0">
                <a:solidFill>
                  <a:srgbClr val="FF0000"/>
                </a:solidFill>
              </a:rPr>
              <a:t>7 12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13</a:t>
            </a:r>
            <a:r>
              <a:rPr lang="en-US" altLang="zh-TW" dirty="0"/>
              <a:t> 21 24 15 20 28 19 30 41 20 28 33 25      &lt;- after swapping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         </a:t>
            </a:r>
            <a:r>
              <a:rPr lang="en-US" altLang="zh-TW" dirty="0">
                <a:solidFill>
                  <a:srgbClr val="FF0000"/>
                </a:solidFill>
              </a:rPr>
              <a:t>7 12 13 </a:t>
            </a:r>
            <a:r>
              <a:rPr lang="en-US" altLang="zh-TW" dirty="0"/>
              <a:t>21 24 </a:t>
            </a:r>
            <a:r>
              <a:rPr lang="en-US" altLang="zh-TW" dirty="0">
                <a:solidFill>
                  <a:srgbClr val="0070C0"/>
                </a:solidFill>
              </a:rPr>
              <a:t>15</a:t>
            </a:r>
            <a:r>
              <a:rPr lang="en-US" altLang="zh-TW" dirty="0"/>
              <a:t> 20 28 19 30 41 20 28 33 25      &lt;- fourth selection: 15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         </a:t>
            </a:r>
            <a:r>
              <a:rPr lang="en-US" altLang="zh-TW" dirty="0">
                <a:solidFill>
                  <a:srgbClr val="FF0000"/>
                </a:solidFill>
              </a:rPr>
              <a:t>7 12 13 15 </a:t>
            </a:r>
            <a:r>
              <a:rPr lang="en-US" altLang="zh-TW" dirty="0"/>
              <a:t>21 24 20 28 19 30 41 20 28 33 25      &lt;- after swapping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         </a:t>
            </a:r>
            <a:r>
              <a:rPr lang="en-US" altLang="zh-TW" dirty="0">
                <a:solidFill>
                  <a:srgbClr val="FF0000"/>
                </a:solidFill>
              </a:rPr>
              <a:t>7 12 13 15 </a:t>
            </a:r>
            <a:r>
              <a:rPr lang="en-US" altLang="zh-TW" dirty="0"/>
              <a:t>21 24 20 28 </a:t>
            </a:r>
            <a:r>
              <a:rPr lang="en-US" altLang="zh-TW" dirty="0">
                <a:solidFill>
                  <a:srgbClr val="0070C0"/>
                </a:solidFill>
              </a:rPr>
              <a:t>19</a:t>
            </a:r>
            <a:r>
              <a:rPr lang="en-US" altLang="zh-TW" dirty="0"/>
              <a:t> 30 41 20 28 33 25      &lt;- </a:t>
            </a:r>
            <a:r>
              <a:rPr lang="en-US" altLang="zh-TW" dirty="0">
                <a:solidFill>
                  <a:srgbClr val="FF0000"/>
                </a:solidFill>
              </a:rPr>
              <a:t>fifth insertion: 19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</a:rPr>
              <a:t>         7 12 13 15 19 </a:t>
            </a:r>
            <a:r>
              <a:rPr lang="en-US" altLang="zh-TW" dirty="0">
                <a:solidFill>
                  <a:schemeClr val="tx1"/>
                </a:solidFill>
              </a:rPr>
              <a:t>20 30 41 20 28 28 24 33 25 21	      &lt;- after swapping</a:t>
            </a: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A7662E80-DE0F-4FF6-8536-D2AF0C52A350}"/>
              </a:ext>
            </a:extLst>
          </p:cNvPr>
          <p:cNvSpPr/>
          <p:nvPr/>
        </p:nvSpPr>
        <p:spPr>
          <a:xfrm>
            <a:off x="9170126" y="2168795"/>
            <a:ext cx="296091" cy="2870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BFB44BA-CE1B-4CE7-93A3-3E9A45B2B061}"/>
              </a:ext>
            </a:extLst>
          </p:cNvPr>
          <p:cNvSpPr txBox="1"/>
          <p:nvPr/>
        </p:nvSpPr>
        <p:spPr>
          <a:xfrm>
            <a:off x="9466217" y="2119292"/>
            <a:ext cx="221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 sorted sequence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667956D9-8173-43A8-A432-13646429C7BB}"/>
              </a:ext>
            </a:extLst>
          </p:cNvPr>
          <p:cNvSpPr/>
          <p:nvPr/>
        </p:nvSpPr>
        <p:spPr>
          <a:xfrm>
            <a:off x="9170126" y="2782749"/>
            <a:ext cx="296091" cy="28702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70C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E020AC5-393C-4229-BF4B-19CA362B3B67}"/>
              </a:ext>
            </a:extLst>
          </p:cNvPr>
          <p:cNvSpPr txBox="1"/>
          <p:nvPr/>
        </p:nvSpPr>
        <p:spPr>
          <a:xfrm>
            <a:off x="9466217" y="2733246"/>
            <a:ext cx="221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 Minimum number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6687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4CEEC8E6-E391-4E57-A56C-50625CEED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32" y="1922880"/>
            <a:ext cx="11826239" cy="150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140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7BADC6-7C8D-46EA-BCC3-C9EC11B7A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Rules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B9D51A-2D5C-4772-B693-F1C7852DD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599383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zh-TW" sz="2000" dirty="0"/>
              <a:t>OJ Link: </a:t>
            </a:r>
            <a:r>
              <a:rPr lang="en-US" altLang="zh-TW" sz="2000" dirty="0">
                <a:hlinkClick r:id="rId2"/>
              </a:rPr>
              <a:t>https://nlp.csie.ntust.edu.tw:2021/contest/7</a:t>
            </a:r>
            <a:r>
              <a:rPr lang="en-US" altLang="zh-TW" sz="2000" dirty="0"/>
              <a:t> </a:t>
            </a:r>
          </a:p>
          <a:p>
            <a:pPr>
              <a:lnSpc>
                <a:spcPct val="160000"/>
              </a:lnSpc>
            </a:pPr>
            <a:r>
              <a:rPr lang="en-US" altLang="zh-TW" sz="2000" dirty="0"/>
              <a:t>OJ</a:t>
            </a:r>
            <a:r>
              <a:rPr lang="zh-TW" altLang="en-US" sz="2000" dirty="0"/>
              <a:t> 截止日期： </a:t>
            </a:r>
            <a:r>
              <a:rPr lang="en-US" altLang="zh-TW" sz="2000" dirty="0"/>
              <a:t>2022/12/07 11:19 (</a:t>
            </a:r>
            <a:r>
              <a:rPr lang="zh-TW" altLang="en-US" sz="2000" dirty="0"/>
              <a:t>截止前無限制上傳次數</a:t>
            </a:r>
            <a:r>
              <a:rPr lang="en-US" altLang="zh-TW" sz="2000" dirty="0"/>
              <a:t>)</a:t>
            </a:r>
          </a:p>
          <a:p>
            <a:pPr>
              <a:lnSpc>
                <a:spcPct val="160000"/>
              </a:lnSpc>
            </a:pPr>
            <a:r>
              <a:rPr lang="zh-TW" altLang="en-US" sz="2000" dirty="0"/>
              <a:t>程式語言：</a:t>
            </a:r>
            <a:r>
              <a:rPr lang="en-US" altLang="zh-TW" sz="2000" dirty="0"/>
              <a:t>C (</a:t>
            </a:r>
            <a:r>
              <a:rPr lang="en-US" altLang="zh-TW" sz="2000" dirty="0" err="1"/>
              <a:t>gcc</a:t>
            </a:r>
            <a:r>
              <a:rPr lang="en-US" altLang="zh-TW" sz="2000" dirty="0"/>
              <a:t> 9.4)</a:t>
            </a:r>
            <a:r>
              <a:rPr lang="zh-TW" altLang="en-US" sz="2000" dirty="0"/>
              <a:t>、</a:t>
            </a:r>
            <a:r>
              <a:rPr lang="en-US" altLang="zh-TW" sz="2000" dirty="0"/>
              <a:t>C++ (g++ 9.4)</a:t>
            </a:r>
            <a:r>
              <a:rPr lang="zh-TW" altLang="en-US" sz="2000" dirty="0"/>
              <a:t>、</a:t>
            </a:r>
            <a:r>
              <a:rPr lang="en-US" altLang="zh-TW" sz="2000" dirty="0"/>
              <a:t>python(3.8)</a:t>
            </a:r>
          </a:p>
          <a:p>
            <a:pPr>
              <a:lnSpc>
                <a:spcPct val="160000"/>
              </a:lnSpc>
            </a:pPr>
            <a:r>
              <a:rPr lang="zh-TW" altLang="en-US" sz="2000" dirty="0"/>
              <a:t>請注意 </a:t>
            </a:r>
            <a:r>
              <a:rPr lang="en-US" altLang="zh-TW" sz="2000" dirty="0"/>
              <a:t>OJ </a:t>
            </a:r>
            <a:r>
              <a:rPr lang="zh-TW" altLang="en-US" sz="2000" dirty="0"/>
              <a:t>的 </a:t>
            </a:r>
            <a:r>
              <a:rPr lang="en-US" altLang="zh-TW" sz="2000" dirty="0"/>
              <a:t>compiler version</a:t>
            </a:r>
            <a:r>
              <a:rPr lang="zh-TW" altLang="en-US" sz="2000" dirty="0"/>
              <a:t>，以及 </a:t>
            </a:r>
            <a:r>
              <a:rPr lang="en-US" altLang="zh-TW" sz="2000" dirty="0"/>
              <a:t>python</a:t>
            </a:r>
            <a:r>
              <a:rPr lang="zh-TW" altLang="en-US" sz="2000" dirty="0"/>
              <a:t> 版本，否則能會產生 </a:t>
            </a:r>
            <a:r>
              <a:rPr lang="en-US" altLang="zh-TW" sz="2000" dirty="0"/>
              <a:t>compile error, runtime error </a:t>
            </a:r>
            <a:r>
              <a:rPr lang="zh-TW" altLang="en-US" sz="2000" dirty="0"/>
              <a:t>等問題。</a:t>
            </a:r>
            <a:endParaRPr lang="en-US" altLang="zh-TW" sz="2000" dirty="0"/>
          </a:p>
          <a:p>
            <a:pPr>
              <a:lnSpc>
                <a:spcPct val="160000"/>
              </a:lnSpc>
            </a:pPr>
            <a:r>
              <a:rPr lang="zh-TW" altLang="en-US" sz="2000" dirty="0">
                <a:solidFill>
                  <a:srgbClr val="FF0000"/>
                </a:solidFill>
              </a:rPr>
              <a:t>請勿使用與 </a:t>
            </a:r>
            <a:r>
              <a:rPr lang="en-US" altLang="zh-TW" sz="2000" dirty="0">
                <a:solidFill>
                  <a:srgbClr val="FF0000"/>
                </a:solidFill>
              </a:rPr>
              <a:t>sorting </a:t>
            </a:r>
            <a:r>
              <a:rPr lang="zh-TW" altLang="en-US" sz="2000" dirty="0">
                <a:solidFill>
                  <a:srgbClr val="FF0000"/>
                </a:solidFill>
              </a:rPr>
              <a:t>或 </a:t>
            </a:r>
            <a:r>
              <a:rPr lang="en-US" altLang="zh-TW" sz="2000" dirty="0">
                <a:solidFill>
                  <a:srgbClr val="FF0000"/>
                </a:solidFill>
              </a:rPr>
              <a:t>tree </a:t>
            </a:r>
            <a:r>
              <a:rPr lang="zh-TW" altLang="en-US" sz="2000" dirty="0">
                <a:solidFill>
                  <a:srgbClr val="FF0000"/>
                </a:solidFill>
              </a:rPr>
              <a:t>相關的 </a:t>
            </a:r>
            <a:r>
              <a:rPr lang="en-US" altLang="zh-TW" sz="2000" dirty="0">
                <a:solidFill>
                  <a:srgbClr val="FF0000"/>
                </a:solidFill>
              </a:rPr>
              <a:t>library</a:t>
            </a:r>
            <a:r>
              <a:rPr lang="zh-TW" altLang="en-US" sz="2000" dirty="0">
                <a:solidFill>
                  <a:srgbClr val="FF0000"/>
                </a:solidFill>
              </a:rPr>
              <a:t> </a:t>
            </a:r>
            <a:r>
              <a:rPr lang="en-US" altLang="zh-TW" sz="2000" dirty="0">
                <a:solidFill>
                  <a:srgbClr val="FF0000"/>
                </a:solidFill>
              </a:rPr>
              <a:t>(vector </a:t>
            </a:r>
            <a:r>
              <a:rPr lang="zh-TW" altLang="en-US" sz="2000" dirty="0">
                <a:solidFill>
                  <a:srgbClr val="FF0000"/>
                </a:solidFill>
              </a:rPr>
              <a:t>可以使用</a:t>
            </a:r>
            <a:r>
              <a:rPr lang="en-US" altLang="zh-TW" sz="2000">
                <a:solidFill>
                  <a:srgbClr val="FF0000"/>
                </a:solidFill>
              </a:rPr>
              <a:t>)</a:t>
            </a:r>
            <a:r>
              <a:rPr lang="zh-TW" altLang="en-US" sz="2000">
                <a:solidFill>
                  <a:srgbClr val="FF0000"/>
                </a:solidFill>
              </a:rPr>
              <a:t>，</a:t>
            </a:r>
            <a:r>
              <a:rPr lang="zh-TW" altLang="en-US" sz="2000" dirty="0">
                <a:solidFill>
                  <a:srgbClr val="FF0000"/>
                </a:solidFill>
              </a:rPr>
              <a:t>請自行實作基礎資料結構。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>
              <a:lnSpc>
                <a:spcPct val="160000"/>
              </a:lnSpc>
            </a:pPr>
            <a:r>
              <a:rPr lang="zh-TW" altLang="en-US" sz="2000" dirty="0">
                <a:solidFill>
                  <a:srgbClr val="FF0000"/>
                </a:solidFill>
              </a:rPr>
              <a:t>請勿抄襲他人程式碼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marL="0" indent="0">
              <a:lnSpc>
                <a:spcPct val="160000"/>
              </a:lnSpc>
              <a:buNone/>
            </a:pP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18296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000CB8-09F5-4360-BA60-971FC3933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Dodge ball competition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53D2556-766C-4C99-8CA7-0BFE969747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2498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20F9E35F-7E4E-4B79-A18E-A911CD83CB4B}"/>
              </a:ext>
            </a:extLst>
          </p:cNvPr>
          <p:cNvSpPr txBox="1"/>
          <p:nvPr/>
        </p:nvSpPr>
        <p:spPr>
          <a:xfrm>
            <a:off x="513442" y="370406"/>
            <a:ext cx="11526357" cy="4850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/>
              <a:t>Description</a:t>
            </a:r>
            <a:endParaRPr lang="en-US" altLang="zh-TW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Dodge ball competition in Ming's class, the teacher decided to use red-black tree for splitting whole players in class into two groups according to everyone's ID number.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Red nodes will fall into group 1, and black nodes will be group 2.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The teacher now need to choose the outfield and jump ball player for each team: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First, players in each team sorted by "Level-order".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First node in level-order sequence will be the "jump ball player".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Last 3 nodes in level-order sequence will be the "outfield player".</a:t>
            </a:r>
          </a:p>
          <a:p>
            <a:pPr lvl="2"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</a:rPr>
              <a:t>** The jump ball player should not be one of the outfield players.</a:t>
            </a:r>
          </a:p>
          <a:p>
            <a:pPr lvl="2"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</a:rPr>
              <a:t>** If any team has fewer than three outfield players, or no jump ball player, the game will not start.</a:t>
            </a:r>
          </a:p>
          <a:p>
            <a:pPr lvl="2"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</a:rPr>
              <a:t>** If the game cannot be established, then output "No game“.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523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>
            <a:extLst>
              <a:ext uri="{FF2B5EF4-FFF2-40B4-BE49-F238E27FC236}">
                <a16:creationId xmlns:a16="http://schemas.microsoft.com/office/drawing/2014/main" id="{9391890E-BF97-488C-8856-BFEE852DE76F}"/>
              </a:ext>
            </a:extLst>
          </p:cNvPr>
          <p:cNvSpPr/>
          <p:nvPr/>
        </p:nvSpPr>
        <p:spPr>
          <a:xfrm>
            <a:off x="3448051" y="3063240"/>
            <a:ext cx="619125" cy="609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86EF778F-9048-499E-82C2-D2D4DC499634}"/>
              </a:ext>
            </a:extLst>
          </p:cNvPr>
          <p:cNvCxnSpPr>
            <a:cxnSpLocks/>
            <a:stCxn id="4" idx="0"/>
            <a:endCxn id="2" idx="4"/>
          </p:cNvCxnSpPr>
          <p:nvPr/>
        </p:nvCxnSpPr>
        <p:spPr>
          <a:xfrm flipV="1">
            <a:off x="2526510" y="3672840"/>
            <a:ext cx="1231104" cy="2286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橢圓 3">
            <a:extLst>
              <a:ext uri="{FF2B5EF4-FFF2-40B4-BE49-F238E27FC236}">
                <a16:creationId xmlns:a16="http://schemas.microsoft.com/office/drawing/2014/main" id="{3D3738C1-5C2C-4DE8-A942-B35C69D63E94}"/>
              </a:ext>
            </a:extLst>
          </p:cNvPr>
          <p:cNvSpPr/>
          <p:nvPr/>
        </p:nvSpPr>
        <p:spPr>
          <a:xfrm>
            <a:off x="2216947" y="3901440"/>
            <a:ext cx="619125" cy="609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C298535E-0844-44E5-A12D-234E59478750}"/>
              </a:ext>
            </a:extLst>
          </p:cNvPr>
          <p:cNvCxnSpPr>
            <a:cxnSpLocks/>
            <a:stCxn id="8" idx="4"/>
            <a:endCxn id="2" idx="0"/>
          </p:cNvCxnSpPr>
          <p:nvPr/>
        </p:nvCxnSpPr>
        <p:spPr>
          <a:xfrm flipH="1">
            <a:off x="3757614" y="2834640"/>
            <a:ext cx="2338386" cy="2286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橢圓 5">
            <a:extLst>
              <a:ext uri="{FF2B5EF4-FFF2-40B4-BE49-F238E27FC236}">
                <a16:creationId xmlns:a16="http://schemas.microsoft.com/office/drawing/2014/main" id="{E80BD0FC-DAAD-4038-A5DA-EFDFDE1EE8A1}"/>
              </a:ext>
            </a:extLst>
          </p:cNvPr>
          <p:cNvSpPr/>
          <p:nvPr/>
        </p:nvSpPr>
        <p:spPr>
          <a:xfrm>
            <a:off x="8124825" y="3063240"/>
            <a:ext cx="619125" cy="609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28</a:t>
            </a:r>
            <a:endParaRPr lang="zh-TW" altLang="en-US" dirty="0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13F93284-0DD4-47D4-AD4D-2DED3B867C6D}"/>
              </a:ext>
            </a:extLst>
          </p:cNvPr>
          <p:cNvCxnSpPr>
            <a:cxnSpLocks/>
            <a:stCxn id="8" idx="4"/>
            <a:endCxn id="6" idx="0"/>
          </p:cNvCxnSpPr>
          <p:nvPr/>
        </p:nvCxnSpPr>
        <p:spPr>
          <a:xfrm>
            <a:off x="6096000" y="2834640"/>
            <a:ext cx="2338388" cy="2286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7002713D-D03F-4EAF-A488-94BB398F5A02}"/>
              </a:ext>
            </a:extLst>
          </p:cNvPr>
          <p:cNvSpPr/>
          <p:nvPr/>
        </p:nvSpPr>
        <p:spPr>
          <a:xfrm>
            <a:off x="5786437" y="2225040"/>
            <a:ext cx="619125" cy="609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23</a:t>
            </a:r>
            <a:endParaRPr lang="zh-TW" altLang="en-US" dirty="0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7ABD3420-36F6-4D3E-BE07-C5FFEBBD10D0}"/>
              </a:ext>
            </a:extLst>
          </p:cNvPr>
          <p:cNvCxnSpPr>
            <a:cxnSpLocks/>
            <a:stCxn id="2" idx="4"/>
            <a:endCxn id="10" idx="0"/>
          </p:cNvCxnSpPr>
          <p:nvPr/>
        </p:nvCxnSpPr>
        <p:spPr>
          <a:xfrm>
            <a:off x="3757614" y="3672840"/>
            <a:ext cx="1169193" cy="2286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2D39C094-A2F1-4749-8D1A-0467634DED47}"/>
              </a:ext>
            </a:extLst>
          </p:cNvPr>
          <p:cNvSpPr/>
          <p:nvPr/>
        </p:nvSpPr>
        <p:spPr>
          <a:xfrm>
            <a:off x="4617244" y="3901440"/>
            <a:ext cx="619125" cy="609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12</a:t>
            </a:r>
            <a:endParaRPr lang="zh-TW" altLang="en-US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5AEE0A54-4419-43AA-A08A-0183CD69E02C}"/>
              </a:ext>
            </a:extLst>
          </p:cNvPr>
          <p:cNvSpPr/>
          <p:nvPr/>
        </p:nvSpPr>
        <p:spPr>
          <a:xfrm>
            <a:off x="1597822" y="4739640"/>
            <a:ext cx="619125" cy="609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17FEE8BD-ADA6-4D24-B00E-E89FBF8645D0}"/>
              </a:ext>
            </a:extLst>
          </p:cNvPr>
          <p:cNvCxnSpPr>
            <a:cxnSpLocks/>
            <a:stCxn id="4" idx="4"/>
            <a:endCxn id="11" idx="0"/>
          </p:cNvCxnSpPr>
          <p:nvPr/>
        </p:nvCxnSpPr>
        <p:spPr>
          <a:xfrm flipH="1">
            <a:off x="1907385" y="4511040"/>
            <a:ext cx="619125" cy="2286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橢圓 12">
            <a:extLst>
              <a:ext uri="{FF2B5EF4-FFF2-40B4-BE49-F238E27FC236}">
                <a16:creationId xmlns:a16="http://schemas.microsoft.com/office/drawing/2014/main" id="{5190A20B-ABAE-4D47-9E47-E6423578E145}"/>
              </a:ext>
            </a:extLst>
          </p:cNvPr>
          <p:cNvSpPr/>
          <p:nvPr/>
        </p:nvSpPr>
        <p:spPr>
          <a:xfrm>
            <a:off x="5236369" y="4739640"/>
            <a:ext cx="619125" cy="609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17</a:t>
            </a:r>
            <a:endParaRPr lang="zh-TW" altLang="en-US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4F8A12B7-D21E-4DA2-94A4-07F2B2399B2E}"/>
              </a:ext>
            </a:extLst>
          </p:cNvPr>
          <p:cNvCxnSpPr>
            <a:cxnSpLocks/>
            <a:stCxn id="13" idx="0"/>
            <a:endCxn id="10" idx="4"/>
          </p:cNvCxnSpPr>
          <p:nvPr/>
        </p:nvCxnSpPr>
        <p:spPr>
          <a:xfrm flipH="1" flipV="1">
            <a:off x="4926807" y="4511040"/>
            <a:ext cx="619125" cy="2286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BD2243D1-F828-4AAE-8ACF-6E11C82B157F}"/>
              </a:ext>
            </a:extLst>
          </p:cNvPr>
          <p:cNvSpPr/>
          <p:nvPr/>
        </p:nvSpPr>
        <p:spPr>
          <a:xfrm>
            <a:off x="9294017" y="3901440"/>
            <a:ext cx="619125" cy="609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41</a:t>
            </a:r>
            <a:endParaRPr lang="zh-TW" altLang="en-US" dirty="0"/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9AD955E8-CE42-47F3-A7F6-49FB65CC669D}"/>
              </a:ext>
            </a:extLst>
          </p:cNvPr>
          <p:cNvCxnSpPr>
            <a:cxnSpLocks/>
            <a:stCxn id="6" idx="4"/>
            <a:endCxn id="15" idx="0"/>
          </p:cNvCxnSpPr>
          <p:nvPr/>
        </p:nvCxnSpPr>
        <p:spPr>
          <a:xfrm>
            <a:off x="8434388" y="3672840"/>
            <a:ext cx="1169192" cy="2286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橢圓 16">
            <a:extLst>
              <a:ext uri="{FF2B5EF4-FFF2-40B4-BE49-F238E27FC236}">
                <a16:creationId xmlns:a16="http://schemas.microsoft.com/office/drawing/2014/main" id="{D32940D4-6DDA-4B39-9CB1-33791EE375F7}"/>
              </a:ext>
            </a:extLst>
          </p:cNvPr>
          <p:cNvSpPr/>
          <p:nvPr/>
        </p:nvSpPr>
        <p:spPr>
          <a:xfrm>
            <a:off x="6886574" y="3901440"/>
            <a:ext cx="619125" cy="609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25</a:t>
            </a:r>
            <a:endParaRPr lang="zh-TW" altLang="en-US" dirty="0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CAB2BF02-0500-43F8-83E3-F81FC3E3ED68}"/>
              </a:ext>
            </a:extLst>
          </p:cNvPr>
          <p:cNvCxnSpPr>
            <a:cxnSpLocks/>
            <a:stCxn id="17" idx="0"/>
            <a:endCxn id="6" idx="4"/>
          </p:cNvCxnSpPr>
          <p:nvPr/>
        </p:nvCxnSpPr>
        <p:spPr>
          <a:xfrm flipV="1">
            <a:off x="7196137" y="3672840"/>
            <a:ext cx="1238251" cy="2286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橢圓 18">
            <a:extLst>
              <a:ext uri="{FF2B5EF4-FFF2-40B4-BE49-F238E27FC236}">
                <a16:creationId xmlns:a16="http://schemas.microsoft.com/office/drawing/2014/main" id="{C61B2482-9856-4204-A1D6-F33023B5D9C8}"/>
              </a:ext>
            </a:extLst>
          </p:cNvPr>
          <p:cNvSpPr/>
          <p:nvPr/>
        </p:nvSpPr>
        <p:spPr>
          <a:xfrm>
            <a:off x="9913141" y="4758690"/>
            <a:ext cx="619125" cy="609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48</a:t>
            </a:r>
            <a:endParaRPr lang="zh-TW" altLang="en-US" dirty="0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C295143B-295B-4937-903D-5A2359004E81}"/>
              </a:ext>
            </a:extLst>
          </p:cNvPr>
          <p:cNvCxnSpPr>
            <a:cxnSpLocks/>
            <a:stCxn id="19" idx="0"/>
            <a:endCxn id="15" idx="4"/>
          </p:cNvCxnSpPr>
          <p:nvPr/>
        </p:nvCxnSpPr>
        <p:spPr>
          <a:xfrm flipH="1" flipV="1">
            <a:off x="9603580" y="4511040"/>
            <a:ext cx="619124" cy="2476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橢圓 20">
            <a:extLst>
              <a:ext uri="{FF2B5EF4-FFF2-40B4-BE49-F238E27FC236}">
                <a16:creationId xmlns:a16="http://schemas.microsoft.com/office/drawing/2014/main" id="{A28EEDEE-8F6E-4CDC-A26E-19754E1F87FE}"/>
              </a:ext>
            </a:extLst>
          </p:cNvPr>
          <p:cNvSpPr/>
          <p:nvPr/>
        </p:nvSpPr>
        <p:spPr>
          <a:xfrm>
            <a:off x="8709421" y="4758690"/>
            <a:ext cx="619125" cy="609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37</a:t>
            </a:r>
            <a:endParaRPr lang="zh-TW" altLang="en-US" dirty="0"/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0373C0D2-4C8D-4162-B860-DD5FFEE1A3EE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018984" y="4511040"/>
            <a:ext cx="584596" cy="2476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4F4FF07A-FD70-43BC-BD37-4BA1587AD943}"/>
              </a:ext>
            </a:extLst>
          </p:cNvPr>
          <p:cNvSpPr/>
          <p:nvPr/>
        </p:nvSpPr>
        <p:spPr>
          <a:xfrm>
            <a:off x="879566" y="41734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Example</a:t>
            </a:r>
          </a:p>
          <a:p>
            <a:r>
              <a:rPr lang="en-US" altLang="zh-TW" dirty="0"/>
              <a:t>	</a:t>
            </a:r>
          </a:p>
          <a:p>
            <a:r>
              <a:rPr lang="en-US" altLang="zh-TW" dirty="0"/>
              <a:t>	</a:t>
            </a:r>
            <a:r>
              <a:rPr lang="zh-TW" altLang="en-US" dirty="0"/>
              <a:t>Input: 23 25 8 9 12 3 17 28 41 48 37</a:t>
            </a:r>
          </a:p>
        </p:txBody>
      </p:sp>
    </p:spTree>
    <p:extLst>
      <p:ext uri="{BB962C8B-B14F-4D97-AF65-F5344CB8AC3E}">
        <p14:creationId xmlns:p14="http://schemas.microsoft.com/office/powerpoint/2010/main" val="4259612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76E22A02-B29A-4EEC-B7BE-509227A22CF6}"/>
              </a:ext>
            </a:extLst>
          </p:cNvPr>
          <p:cNvSpPr txBox="1"/>
          <p:nvPr/>
        </p:nvSpPr>
        <p:spPr>
          <a:xfrm>
            <a:off x="635361" y="412789"/>
            <a:ext cx="8822147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sz="2000" dirty="0"/>
          </a:p>
          <a:p>
            <a:r>
              <a:rPr lang="en-US" altLang="zh-TW" sz="2000" dirty="0"/>
              <a:t>	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000" dirty="0"/>
          </a:p>
          <a:p>
            <a:pPr lvl="1">
              <a:lnSpc>
                <a:spcPct val="150000"/>
              </a:lnSpc>
            </a:pPr>
            <a:endParaRPr lang="en-US" altLang="zh-TW" sz="2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/>
              <a:t>Output: </a:t>
            </a:r>
          </a:p>
          <a:p>
            <a:pPr lvl="2">
              <a:lnSpc>
                <a:spcPct val="150000"/>
              </a:lnSpc>
            </a:pPr>
            <a:r>
              <a:rPr lang="en-US" altLang="zh-TW" sz="2000" dirty="0"/>
              <a:t>Red team: 3,17,37,48 	(in ascending order)</a:t>
            </a:r>
          </a:p>
          <a:p>
            <a:pPr lvl="2">
              <a:lnSpc>
                <a:spcPct val="150000"/>
              </a:lnSpc>
            </a:pPr>
            <a:r>
              <a:rPr lang="en-US" altLang="zh-TW" sz="2000" dirty="0"/>
              <a:t>outfield: 17,37,48		(in ascending order)</a:t>
            </a:r>
          </a:p>
          <a:p>
            <a:pPr lvl="2">
              <a:lnSpc>
                <a:spcPct val="150000"/>
              </a:lnSpc>
            </a:pPr>
            <a:r>
              <a:rPr lang="en-US" altLang="zh-TW" sz="2000" dirty="0"/>
              <a:t>jump ball: 3</a:t>
            </a:r>
          </a:p>
          <a:p>
            <a:pPr lvl="2">
              <a:lnSpc>
                <a:spcPct val="150000"/>
              </a:lnSpc>
            </a:pPr>
            <a:r>
              <a:rPr lang="en-US" altLang="zh-TW" sz="2000" dirty="0"/>
              <a:t>Black team: 8,9,12,23,25,28,41		 (in ascending order)</a:t>
            </a:r>
          </a:p>
          <a:p>
            <a:pPr lvl="2">
              <a:lnSpc>
                <a:spcPct val="150000"/>
              </a:lnSpc>
            </a:pPr>
            <a:r>
              <a:rPr lang="en-US" altLang="zh-TW" sz="2000" dirty="0"/>
              <a:t>outfield: 12,25,41		 (in ascending order)</a:t>
            </a:r>
          </a:p>
          <a:p>
            <a:pPr lvl="2">
              <a:lnSpc>
                <a:spcPct val="150000"/>
              </a:lnSpc>
            </a:pPr>
            <a:r>
              <a:rPr lang="en-US" altLang="zh-TW" sz="2000" dirty="0"/>
              <a:t>jump ball: 23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TW" altLang="en-US" sz="28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27C77FE-C312-4EBA-9253-CEE72350C91A}"/>
              </a:ext>
            </a:extLst>
          </p:cNvPr>
          <p:cNvSpPr txBox="1"/>
          <p:nvPr/>
        </p:nvSpPr>
        <p:spPr>
          <a:xfrm>
            <a:off x="4290877" y="548640"/>
            <a:ext cx="3814354" cy="171136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Level-order: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Red: </a:t>
            </a:r>
            <a:r>
              <a:rPr lang="en-US" altLang="zh-TW" dirty="0">
                <a:solidFill>
                  <a:srgbClr val="FF0000"/>
                </a:solidFill>
              </a:rPr>
              <a:t>3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17</a:t>
            </a:r>
            <a:r>
              <a:rPr lang="zh-TW" altLang="en-US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37</a:t>
            </a:r>
            <a:r>
              <a:rPr lang="zh-TW" altLang="en-US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48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Black: </a:t>
            </a:r>
            <a:r>
              <a:rPr lang="en-US" altLang="zh-TW" dirty="0">
                <a:solidFill>
                  <a:srgbClr val="FF0000"/>
                </a:solidFill>
              </a:rPr>
              <a:t>23</a:t>
            </a:r>
            <a:r>
              <a:rPr lang="en-US" altLang="zh-TW" dirty="0"/>
              <a:t> 9 28 8 </a:t>
            </a:r>
            <a:r>
              <a:rPr lang="en-US" altLang="zh-TW" dirty="0">
                <a:solidFill>
                  <a:srgbClr val="0070C0"/>
                </a:solidFill>
              </a:rPr>
              <a:t>12 25 41</a:t>
            </a:r>
          </a:p>
          <a:p>
            <a:pPr>
              <a:lnSpc>
                <a:spcPct val="150000"/>
              </a:lnSpc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2014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A27E60A1-4491-4478-8541-D284365EB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17" y="1021686"/>
            <a:ext cx="12192000" cy="281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95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000CB8-09F5-4360-BA60-971FC3933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 is the best number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53D2556-766C-4C99-8CA7-0BFE969747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5916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42E7856-9D43-4592-A31C-4501E9D45EBF}"/>
              </a:ext>
            </a:extLst>
          </p:cNvPr>
          <p:cNvSpPr txBox="1"/>
          <p:nvPr/>
        </p:nvSpPr>
        <p:spPr>
          <a:xfrm>
            <a:off x="665643" y="264993"/>
            <a:ext cx="11526357" cy="6328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/>
              <a:t>Description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en-US" altLang="zh-TW" dirty="0"/>
              <a:t>Please sort the sequence by bubble, insertion, and selection algorithm, and output the sorted sequence and the process according to the requests.</a:t>
            </a:r>
          </a:p>
          <a:p>
            <a:pPr lvl="1">
              <a:lnSpc>
                <a:spcPct val="150000"/>
              </a:lnSpc>
            </a:pPr>
            <a:endParaRPr lang="en-US" altLang="zh-TW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/>
              <a:t>Requests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b="1" dirty="0"/>
              <a:t>Bubble sort</a:t>
            </a:r>
            <a:r>
              <a:rPr lang="en-US" altLang="zh-TW" dirty="0"/>
              <a:t>: The two numbers of the fifth swap and the sequence after swapping.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 	-&gt; Bubble: a1, a2; 1 2 3 4 a1 a2 9 10 …	(a1, a2 follows the ascending order)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b="1" dirty="0"/>
              <a:t>Insertion sort</a:t>
            </a:r>
            <a:r>
              <a:rPr lang="en-US" altLang="zh-TW" dirty="0"/>
              <a:t>: The sequence result after the fifth insertion.</a:t>
            </a:r>
          </a:p>
          <a:p>
            <a:pPr lvl="2">
              <a:lnSpc>
                <a:spcPct val="150000"/>
              </a:lnSpc>
            </a:pPr>
            <a:r>
              <a:rPr lang="en-US" altLang="zh-TW" dirty="0"/>
              <a:t>-&gt; Insertion: 1 2 3 4 a1 a2 9 10 …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b="1" dirty="0"/>
              <a:t>Selection sort</a:t>
            </a:r>
            <a:r>
              <a:rPr lang="en-US" altLang="zh-TW" dirty="0"/>
              <a:t>: The smallest number selected for the fifth step and the sequence after swapping.</a:t>
            </a:r>
          </a:p>
          <a:p>
            <a:pPr lvl="2">
              <a:lnSpc>
                <a:spcPct val="150000"/>
              </a:lnSpc>
            </a:pPr>
            <a:r>
              <a:rPr lang="en-US" altLang="zh-TW" dirty="0"/>
              <a:t>-&gt; Selection: a1; 1 2 3 4 a1 9 10 …</a:t>
            </a:r>
          </a:p>
          <a:p>
            <a:pPr lvl="2"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</a:rPr>
              <a:t>** If there are two numbers with same value, selects leftmost number first.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b="1" dirty="0"/>
              <a:t>Sorted sequence</a:t>
            </a:r>
            <a:r>
              <a:rPr lang="en-US" altLang="zh-TW" dirty="0"/>
              <a:t>: The result of sorting the entire sequence.</a:t>
            </a:r>
          </a:p>
          <a:p>
            <a:pPr lvl="2">
              <a:lnSpc>
                <a:spcPct val="150000"/>
              </a:lnSpc>
            </a:pPr>
            <a:r>
              <a:rPr lang="en-US" altLang="zh-TW" dirty="0"/>
              <a:t>-&gt; 1 2 3 4 5 6 7 8 9 10 …</a:t>
            </a:r>
          </a:p>
        </p:txBody>
      </p:sp>
    </p:spTree>
    <p:extLst>
      <p:ext uri="{BB962C8B-B14F-4D97-AF65-F5344CB8AC3E}">
        <p14:creationId xmlns:p14="http://schemas.microsoft.com/office/powerpoint/2010/main" val="3313397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9DEB3941-44C7-4481-A428-BE5015948110}"/>
              </a:ext>
            </a:extLst>
          </p:cNvPr>
          <p:cNvSpPr txBox="1"/>
          <p:nvPr/>
        </p:nvSpPr>
        <p:spPr>
          <a:xfrm>
            <a:off x="635362" y="308286"/>
            <a:ext cx="11373758" cy="2322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/>
              <a:t>Bubble sort: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/>
              <a:t>Input: 21 24 28 15 20 19 30 41 20 28 13 12 33 25 7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/>
              <a:t>Output: 28, 41; 21 24 15 20 19 28 30 20 28 41 13 12 33 25 7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000" dirty="0"/>
          </a:p>
          <a:p>
            <a:pPr lvl="1">
              <a:lnSpc>
                <a:spcPct val="150000"/>
              </a:lnSpc>
            </a:pPr>
            <a:endParaRPr lang="en-US" altLang="zh-TW" sz="20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3335ED7-B25E-45E9-87D0-6497A2D640DB}"/>
              </a:ext>
            </a:extLst>
          </p:cNvPr>
          <p:cNvSpPr txBox="1"/>
          <p:nvPr/>
        </p:nvSpPr>
        <p:spPr>
          <a:xfrm>
            <a:off x="758009" y="1917614"/>
            <a:ext cx="10798629" cy="46198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TW" dirty="0">
                <a:solidFill>
                  <a:schemeClr val="tx1"/>
                </a:solidFill>
              </a:rPr>
              <a:t>21 24 28 15 20 19 30 41 20 28 13 12 33 25 7	      &lt;- initial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solidFill>
                  <a:schemeClr val="tx1"/>
                </a:solidFill>
              </a:rPr>
              <a:t>21 24 </a:t>
            </a:r>
            <a:r>
              <a:rPr lang="en-US" altLang="zh-TW" dirty="0">
                <a:solidFill>
                  <a:srgbClr val="FF0000"/>
                </a:solidFill>
              </a:rPr>
              <a:t>28 15 </a:t>
            </a:r>
            <a:r>
              <a:rPr lang="en-US" altLang="zh-TW" dirty="0">
                <a:solidFill>
                  <a:schemeClr val="tx1"/>
                </a:solidFill>
              </a:rPr>
              <a:t>20 19 30 41 20 28 13 12 33 25 7	      &lt;- first swap: 28,  15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solidFill>
                  <a:schemeClr val="tx1"/>
                </a:solidFill>
              </a:rPr>
              <a:t>21 24 15 28 20 19 30 41 20 28 13 12 33 25 7	      &lt;- after swapping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         21 24 15 </a:t>
            </a:r>
            <a:r>
              <a:rPr lang="en-US" altLang="zh-TW" dirty="0">
                <a:solidFill>
                  <a:srgbClr val="FF0000"/>
                </a:solidFill>
              </a:rPr>
              <a:t>28 20 </a:t>
            </a:r>
            <a:r>
              <a:rPr lang="en-US" altLang="zh-TW" dirty="0"/>
              <a:t>19 30 41 20 28 13 12 33 25 7	      &lt;- second swap: 28, 20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         21 24 15 20 28 19 30 41 20 28 13 12 33 25 7	      &lt;- after swapping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         21 24 15 20 </a:t>
            </a:r>
            <a:r>
              <a:rPr lang="en-US" altLang="zh-TW" dirty="0">
                <a:solidFill>
                  <a:srgbClr val="FF0000"/>
                </a:solidFill>
              </a:rPr>
              <a:t>28 19 </a:t>
            </a:r>
            <a:r>
              <a:rPr lang="en-US" altLang="zh-TW" dirty="0"/>
              <a:t>30 41 20 28 13 12 33 25 7	      &lt;- third swap: 28, 19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         21 24 15 20 19 28 30 41 20 28 13 12 33 25 7	      &lt;- after swapping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         21 24 15 20 19 28 30 </a:t>
            </a:r>
            <a:r>
              <a:rPr lang="en-US" altLang="zh-TW" dirty="0">
                <a:solidFill>
                  <a:srgbClr val="FF0000"/>
                </a:solidFill>
              </a:rPr>
              <a:t>41 20</a:t>
            </a:r>
            <a:r>
              <a:rPr lang="en-US" altLang="zh-TW" dirty="0"/>
              <a:t> 28 13 12 33 25 7	      &lt;- fourth swap: 41, 20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         21 24 15 20 19 28 30 20 41 28 13 12 33 25 7	      &lt;- fourth swap: 41, 20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         21 24 15 20 19 28 30 20 </a:t>
            </a:r>
            <a:r>
              <a:rPr lang="en-US" altLang="zh-TW" dirty="0">
                <a:solidFill>
                  <a:srgbClr val="FF0000"/>
                </a:solidFill>
              </a:rPr>
              <a:t>41 28 </a:t>
            </a:r>
            <a:r>
              <a:rPr lang="en-US" altLang="zh-TW" dirty="0"/>
              <a:t>13 12 33 25 7	      &lt;- </a:t>
            </a:r>
            <a:r>
              <a:rPr lang="en-US" altLang="zh-TW" dirty="0">
                <a:solidFill>
                  <a:srgbClr val="FF0000"/>
                </a:solidFill>
              </a:rPr>
              <a:t>fifth swap: 41, 28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</a:rPr>
              <a:t>         </a:t>
            </a:r>
            <a:r>
              <a:rPr lang="en-US" altLang="zh-TW" dirty="0">
                <a:solidFill>
                  <a:schemeClr val="tx1"/>
                </a:solidFill>
              </a:rPr>
              <a:t>21 24 15 20 19 28 30 20 28 41 13 12 33 25 7</a:t>
            </a:r>
            <a:r>
              <a:rPr lang="en-US" altLang="zh-TW" dirty="0">
                <a:solidFill>
                  <a:srgbClr val="FF0000"/>
                </a:solidFill>
              </a:rPr>
              <a:t>	      </a:t>
            </a:r>
            <a:r>
              <a:rPr lang="en-US" altLang="zh-TW" dirty="0">
                <a:solidFill>
                  <a:schemeClr val="tx1"/>
                </a:solidFill>
              </a:rPr>
              <a:t>&lt;- after swapping</a:t>
            </a:r>
          </a:p>
        </p:txBody>
      </p:sp>
    </p:spTree>
    <p:extLst>
      <p:ext uri="{BB962C8B-B14F-4D97-AF65-F5344CB8AC3E}">
        <p14:creationId xmlns:p14="http://schemas.microsoft.com/office/powerpoint/2010/main" val="1202084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1287</Words>
  <Application>Microsoft Office PowerPoint</Application>
  <PresentationFormat>寬螢幕</PresentationFormat>
  <Paragraphs>104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新細明體</vt:lpstr>
      <vt:lpstr>Arial</vt:lpstr>
      <vt:lpstr>Calibri</vt:lpstr>
      <vt:lpstr>Calibri Light</vt:lpstr>
      <vt:lpstr>Office 佈景主題</vt:lpstr>
      <vt:lpstr>DS HW3</vt:lpstr>
      <vt:lpstr>Dodge ball competition</vt:lpstr>
      <vt:lpstr>PowerPoint 簡報</vt:lpstr>
      <vt:lpstr>PowerPoint 簡報</vt:lpstr>
      <vt:lpstr>PowerPoint 簡報</vt:lpstr>
      <vt:lpstr>PowerPoint 簡報</vt:lpstr>
      <vt:lpstr>5 is the best number</vt:lpstr>
      <vt:lpstr>PowerPoint 簡報</vt:lpstr>
      <vt:lpstr>PowerPoint 簡報</vt:lpstr>
      <vt:lpstr>PowerPoint 簡報</vt:lpstr>
      <vt:lpstr>PowerPoint 簡報</vt:lpstr>
      <vt:lpstr>PowerPoint 簡報</vt:lpstr>
      <vt:lpstr>Rules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Judge (OJ) 系統介紹</dc:title>
  <dc:creator>勁宏 郭</dc:creator>
  <cp:lastModifiedBy>weiwei</cp:lastModifiedBy>
  <cp:revision>40</cp:revision>
  <dcterms:created xsi:type="dcterms:W3CDTF">2022-09-08T18:08:21Z</dcterms:created>
  <dcterms:modified xsi:type="dcterms:W3CDTF">2022-11-25T12:39:56Z</dcterms:modified>
</cp:coreProperties>
</file>