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3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/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</a:t>
            </a:r>
            <a:r>
              <a:rPr lang="zh-TW" altLang="en-US" dirty="0"/>
              <a:t> </a:t>
            </a:r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TW" altLang="en-US" dirty="0"/>
              <a:t>黃郁洺 </a:t>
            </a:r>
            <a:r>
              <a:rPr lang="en-US" altLang="zh-TW" dirty="0"/>
              <a:t>M11015203@mail.ntust.edu.tw</a:t>
            </a:r>
            <a:br>
              <a:rPr lang="en-US" altLang="zh-TW" dirty="0"/>
            </a:br>
            <a:r>
              <a:rPr lang="zh-TW" altLang="en-US" dirty="0"/>
              <a:t>湯冠維 </a:t>
            </a:r>
            <a:r>
              <a:rPr lang="en-US" altLang="zh-TW" dirty="0"/>
              <a:t>M11015045@mail.ntust.edu.tw</a:t>
            </a:r>
            <a:br>
              <a:rPr lang="en-US" altLang="zh-TW" dirty="0"/>
            </a:br>
            <a:r>
              <a:rPr lang="zh-TW" altLang="en-US" dirty="0"/>
              <a:t>郭勁宏</a:t>
            </a:r>
            <a:r>
              <a:rPr lang="en-US" altLang="zh-TW" dirty="0"/>
              <a:t> M11015068@mail.ntust.edu.tw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detection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0F9E35F-7E4E-4B79-A18E-A911CD83CB4B}"/>
              </a:ext>
            </a:extLst>
          </p:cNvPr>
          <p:cNvSpPr txBox="1"/>
          <p:nvPr/>
        </p:nvSpPr>
        <p:spPr>
          <a:xfrm>
            <a:off x="513442" y="370406"/>
            <a:ext cx="11526357" cy="485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Given </a:t>
            </a:r>
            <a:r>
              <a:rPr lang="en-US" altLang="zh-TW" i="1" dirty="0"/>
              <a:t>N</a:t>
            </a:r>
            <a:r>
              <a:rPr lang="zh-TW" altLang="en-US" i="1" dirty="0"/>
              <a:t> </a:t>
            </a:r>
            <a:r>
              <a:rPr lang="en-US" altLang="zh-TW" dirty="0"/>
              <a:t>nodes and the relationship between nodes.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Please check whether a </a:t>
            </a:r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en-US" altLang="zh-TW" dirty="0"/>
              <a:t> exists in the directed graph.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Input: Two integers </a:t>
            </a:r>
            <a:r>
              <a:rPr lang="en-US" altLang="zh-TW" i="1" dirty="0"/>
              <a:t>a, b </a:t>
            </a:r>
            <a:r>
              <a:rPr lang="en-US" altLang="zh-TW" dirty="0"/>
              <a:t>(a -&gt; b)</a:t>
            </a:r>
            <a:r>
              <a:rPr lang="en-US" altLang="zh-TW" i="1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Output: “Cycle” or “No Cycle”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Hint: DFS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F8E5DF-E684-4A94-B12D-31F53D36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8" y="4519013"/>
            <a:ext cx="2095792" cy="16956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D07648B-5E79-45E9-B1E1-F1AA405E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88" y="4557118"/>
            <a:ext cx="2162477" cy="1619476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648683F1-C5B6-4E87-B6FA-9450D7DC1132}"/>
              </a:ext>
            </a:extLst>
          </p:cNvPr>
          <p:cNvSpPr/>
          <p:nvPr/>
        </p:nvSpPr>
        <p:spPr>
          <a:xfrm>
            <a:off x="7908852" y="3394046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820E15-FE86-4303-9388-EFA8C828D329}"/>
              </a:ext>
            </a:extLst>
          </p:cNvPr>
          <p:cNvCxnSpPr>
            <a:stCxn id="7" idx="6"/>
          </p:cNvCxnSpPr>
          <p:nvPr/>
        </p:nvCxnSpPr>
        <p:spPr>
          <a:xfrm flipV="1">
            <a:off x="8527977" y="3679793"/>
            <a:ext cx="1253586" cy="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BFD2FE67-0202-49B2-B50E-7A6BCA9FE16B}"/>
              </a:ext>
            </a:extLst>
          </p:cNvPr>
          <p:cNvSpPr/>
          <p:nvPr/>
        </p:nvSpPr>
        <p:spPr>
          <a:xfrm>
            <a:off x="9781563" y="4905463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0BC7A9A-0726-4C87-AF3D-7E9A67E0D6D9}"/>
              </a:ext>
            </a:extLst>
          </p:cNvPr>
          <p:cNvSpPr/>
          <p:nvPr/>
        </p:nvSpPr>
        <p:spPr>
          <a:xfrm>
            <a:off x="9781563" y="3398909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279E63-72D9-4D44-B7E2-C89646153208}"/>
              </a:ext>
            </a:extLst>
          </p:cNvPr>
          <p:cNvCxnSpPr>
            <a:cxnSpLocks/>
          </p:cNvCxnSpPr>
          <p:nvPr/>
        </p:nvCxnSpPr>
        <p:spPr>
          <a:xfrm>
            <a:off x="10082737" y="4008509"/>
            <a:ext cx="0" cy="8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7244E41-5969-46B9-8C63-C85A328200A6}"/>
              </a:ext>
            </a:extLst>
          </p:cNvPr>
          <p:cNvCxnSpPr>
            <a:cxnSpLocks/>
          </p:cNvCxnSpPr>
          <p:nvPr/>
        </p:nvCxnSpPr>
        <p:spPr>
          <a:xfrm flipH="1" flipV="1">
            <a:off x="8373043" y="4000998"/>
            <a:ext cx="1408520" cy="10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D764E61-B067-4A7C-9676-69BBA3B7C3E9}"/>
              </a:ext>
            </a:extLst>
          </p:cNvPr>
          <p:cNvCxnSpPr/>
          <p:nvPr/>
        </p:nvCxnSpPr>
        <p:spPr>
          <a:xfrm flipH="1" flipV="1">
            <a:off x="586754" y="5166661"/>
            <a:ext cx="268525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120431-FD1E-4FAA-B4EE-B885A11564BF}"/>
              </a:ext>
            </a:extLst>
          </p:cNvPr>
          <p:cNvSpPr txBox="1"/>
          <p:nvPr/>
        </p:nvSpPr>
        <p:spPr>
          <a:xfrm>
            <a:off x="74320" y="4931607"/>
            <a:ext cx="95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nodes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41F24BC-4D81-4065-A12C-26BD427E7305}"/>
              </a:ext>
            </a:extLst>
          </p:cNvPr>
          <p:cNvCxnSpPr>
            <a:cxnSpLocks/>
          </p:cNvCxnSpPr>
          <p:nvPr/>
        </p:nvCxnSpPr>
        <p:spPr>
          <a:xfrm flipV="1">
            <a:off x="1174537" y="5360565"/>
            <a:ext cx="328707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D48C52-1F0E-4016-9808-0C66B61654A5}"/>
              </a:ext>
            </a:extLst>
          </p:cNvPr>
          <p:cNvSpPr txBox="1"/>
          <p:nvPr/>
        </p:nvSpPr>
        <p:spPr>
          <a:xfrm>
            <a:off x="1503244" y="5229578"/>
            <a:ext cx="204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Edge: 0 -&gt; 1</a:t>
            </a:r>
          </a:p>
        </p:txBody>
      </p:sp>
    </p:spTree>
    <p:extLst>
      <p:ext uri="{BB962C8B-B14F-4D97-AF65-F5344CB8AC3E}">
        <p14:creationId xmlns:p14="http://schemas.microsoft.com/office/powerpoint/2010/main" val="16895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Spanning Tree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42E7856-9D43-4592-A31C-4501E9D45EBF}"/>
              </a:ext>
            </a:extLst>
          </p:cNvPr>
          <p:cNvSpPr txBox="1"/>
          <p:nvPr/>
        </p:nvSpPr>
        <p:spPr>
          <a:xfrm>
            <a:off x="665643" y="264993"/>
            <a:ext cx="11526357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Given an undirected graph, please find the Minimum Spanning Tree by applying Kruskal or Prim algorithm.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When applying Prim's algorithm, the start vertex should be the </a:t>
            </a:r>
            <a:r>
              <a:rPr lang="en-US" altLang="zh-TW" dirty="0">
                <a:solidFill>
                  <a:srgbClr val="FF0000"/>
                </a:solidFill>
              </a:rPr>
              <a:t>leftmost node </a:t>
            </a:r>
            <a:r>
              <a:rPr lang="en-US" altLang="zh-TW" dirty="0"/>
              <a:t>in ascending order.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D5D6BA-A805-4B39-8813-10E304EF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86" y="2162066"/>
            <a:ext cx="2343477" cy="21815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6D5EC91-0822-4833-A120-26634F8B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086" y="4411613"/>
            <a:ext cx="1714739" cy="182905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54A4E10-D90D-49E3-9A5A-923D4737E56F}"/>
              </a:ext>
            </a:extLst>
          </p:cNvPr>
          <p:cNvCxnSpPr/>
          <p:nvPr/>
        </p:nvCxnSpPr>
        <p:spPr>
          <a:xfrm flipH="1" flipV="1">
            <a:off x="8833530" y="2835479"/>
            <a:ext cx="268525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245E6DC-AC95-4E66-AADE-F1F565797D13}"/>
              </a:ext>
            </a:extLst>
          </p:cNvPr>
          <p:cNvCxnSpPr/>
          <p:nvPr/>
        </p:nvCxnSpPr>
        <p:spPr>
          <a:xfrm>
            <a:off x="9110444" y="2986481"/>
            <a:ext cx="92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C34AEFA-D7AD-4DFF-9711-A1EE8C64AB33}"/>
              </a:ext>
            </a:extLst>
          </p:cNvPr>
          <p:cNvCxnSpPr/>
          <p:nvPr/>
        </p:nvCxnSpPr>
        <p:spPr>
          <a:xfrm>
            <a:off x="9262844" y="2996268"/>
            <a:ext cx="92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F780663-B7EE-4701-A21E-1B46C1939C92}"/>
              </a:ext>
            </a:extLst>
          </p:cNvPr>
          <p:cNvCxnSpPr>
            <a:cxnSpLocks/>
          </p:cNvCxnSpPr>
          <p:nvPr/>
        </p:nvCxnSpPr>
        <p:spPr>
          <a:xfrm flipV="1">
            <a:off x="9395748" y="2835479"/>
            <a:ext cx="328707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704480-A66F-4AB8-8D35-03A9FD58A784}"/>
              </a:ext>
            </a:extLst>
          </p:cNvPr>
          <p:cNvSpPr txBox="1"/>
          <p:nvPr/>
        </p:nvSpPr>
        <p:spPr>
          <a:xfrm>
            <a:off x="8321096" y="2600425"/>
            <a:ext cx="95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nodes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7A8D24-6A25-44B7-87FE-8617DA524C01}"/>
              </a:ext>
            </a:extLst>
          </p:cNvPr>
          <p:cNvSpPr txBox="1"/>
          <p:nvPr/>
        </p:nvSpPr>
        <p:spPr>
          <a:xfrm>
            <a:off x="9724455" y="2696979"/>
            <a:ext cx="95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edges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524415-49F0-4576-9B74-96CE65918AE1}"/>
              </a:ext>
            </a:extLst>
          </p:cNvPr>
          <p:cNvSpPr txBox="1"/>
          <p:nvPr/>
        </p:nvSpPr>
        <p:spPr>
          <a:xfrm>
            <a:off x="10221694" y="3359754"/>
            <a:ext cx="204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Two nodes connected by an edge with weight</a:t>
            </a:r>
          </a:p>
        </p:txBody>
      </p: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67CE99C9-AA91-4B4B-AB90-E9A21BDA3477}"/>
              </a:ext>
            </a:extLst>
          </p:cNvPr>
          <p:cNvSpPr/>
          <p:nvPr/>
        </p:nvSpPr>
        <p:spPr>
          <a:xfrm>
            <a:off x="9683830" y="3079242"/>
            <a:ext cx="519348" cy="1073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8E088FC-284B-4DFC-BD0E-61926E952C4E}"/>
              </a:ext>
            </a:extLst>
          </p:cNvPr>
          <p:cNvCxnSpPr>
            <a:cxnSpLocks/>
          </p:cNvCxnSpPr>
          <p:nvPr/>
        </p:nvCxnSpPr>
        <p:spPr>
          <a:xfrm flipV="1">
            <a:off x="9295672" y="5067411"/>
            <a:ext cx="328707" cy="8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02AF39-C7A1-41B5-B43F-77706A79DCD4}"/>
              </a:ext>
            </a:extLst>
          </p:cNvPr>
          <p:cNvSpPr txBox="1"/>
          <p:nvPr/>
        </p:nvSpPr>
        <p:spPr>
          <a:xfrm>
            <a:off x="9624378" y="4928911"/>
            <a:ext cx="234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Sum of edge weight in MST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E14633EA-9452-46C7-A643-70F1D4B9B502}"/>
              </a:ext>
            </a:extLst>
          </p:cNvPr>
          <p:cNvSpPr/>
          <p:nvPr/>
        </p:nvSpPr>
        <p:spPr>
          <a:xfrm>
            <a:off x="9702346" y="5350759"/>
            <a:ext cx="519348" cy="5886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86F945F-41F2-473B-A5CA-EB79016AEAF9}"/>
              </a:ext>
            </a:extLst>
          </p:cNvPr>
          <p:cNvSpPr txBox="1"/>
          <p:nvPr/>
        </p:nvSpPr>
        <p:spPr>
          <a:xfrm>
            <a:off x="10252415" y="5506582"/>
            <a:ext cx="204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Edges in MST.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8FF6C3-0B9D-4F80-9FBF-20E94F2884CE}"/>
              </a:ext>
            </a:extLst>
          </p:cNvPr>
          <p:cNvSpPr/>
          <p:nvPr/>
        </p:nvSpPr>
        <p:spPr>
          <a:xfrm>
            <a:off x="591099" y="2986481"/>
            <a:ext cx="8010803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For each edge in MST, the two nodes are in ascending order,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     ex. An edge connects "A" and "H", then you should output "A" before "H".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If two edge weights are the same, they will be output according to the first vertex in ascending </a:t>
            </a:r>
            <a:r>
              <a:rPr lang="en-US" altLang="zh-TW" dirty="0">
                <a:solidFill>
                  <a:srgbClr val="FF0000"/>
                </a:solidFill>
              </a:rPr>
              <a:t>order.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ex. Two edges: 1-4, 5-9 have the same weight, then edge 1-4 outputs before 5-9.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3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257E3DA-F8D9-4FE3-B585-6A9F620F9D35}"/>
              </a:ext>
            </a:extLst>
          </p:cNvPr>
          <p:cNvSpPr/>
          <p:nvPr/>
        </p:nvSpPr>
        <p:spPr>
          <a:xfrm>
            <a:off x="4444199" y="400070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310A6C0-3BE6-4691-9EA2-FEE5C8B3729B}"/>
              </a:ext>
            </a:extLst>
          </p:cNvPr>
          <p:cNvSpPr/>
          <p:nvPr/>
        </p:nvSpPr>
        <p:spPr>
          <a:xfrm>
            <a:off x="6316910" y="1911487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3DD246B-5FBF-464D-9429-04320BB46209}"/>
              </a:ext>
            </a:extLst>
          </p:cNvPr>
          <p:cNvSpPr/>
          <p:nvPr/>
        </p:nvSpPr>
        <p:spPr>
          <a:xfrm>
            <a:off x="6316910" y="404933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766962-5BEF-4E52-A7D3-2E4F9B46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8" y="299710"/>
            <a:ext cx="2343477" cy="218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E171D2-AD1C-4AD7-B415-CC15CE4F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8" y="3429000"/>
            <a:ext cx="1714739" cy="182905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5EE90559-A292-4C41-AEA9-AF08ADF88319}"/>
              </a:ext>
            </a:extLst>
          </p:cNvPr>
          <p:cNvSpPr/>
          <p:nvPr/>
        </p:nvSpPr>
        <p:spPr>
          <a:xfrm>
            <a:off x="8189621" y="400070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ABE0417-B172-4179-92D5-29B617DB6199}"/>
              </a:ext>
            </a:extLst>
          </p:cNvPr>
          <p:cNvSpPr/>
          <p:nvPr/>
        </p:nvSpPr>
        <p:spPr>
          <a:xfrm>
            <a:off x="4444198" y="1911487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71B029D-F3C2-468E-BDE4-6AE779B50240}"/>
              </a:ext>
            </a:extLst>
          </p:cNvPr>
          <p:cNvCxnSpPr>
            <a:stCxn id="2" idx="4"/>
            <a:endCxn id="11" idx="0"/>
          </p:cNvCxnSpPr>
          <p:nvPr/>
        </p:nvCxnSpPr>
        <p:spPr>
          <a:xfrm flipH="1">
            <a:off x="4753761" y="1009670"/>
            <a:ext cx="1" cy="901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3A8C80-8FA1-495C-9A07-82A03311215D}"/>
              </a:ext>
            </a:extLst>
          </p:cNvPr>
          <p:cNvCxnSpPr/>
          <p:nvPr/>
        </p:nvCxnSpPr>
        <p:spPr>
          <a:xfrm flipH="1">
            <a:off x="6627453" y="1009670"/>
            <a:ext cx="1" cy="901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ED5408F-DEA9-4598-962E-F32085FDC521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5063324" y="688287"/>
            <a:ext cx="1253586" cy="2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F674319-997A-4D76-B7CC-6ACC28451F3F}"/>
              </a:ext>
            </a:extLst>
          </p:cNvPr>
          <p:cNvCxnSpPr>
            <a:cxnSpLocks/>
          </p:cNvCxnSpPr>
          <p:nvPr/>
        </p:nvCxnSpPr>
        <p:spPr>
          <a:xfrm flipH="1" flipV="1">
            <a:off x="6924850" y="688287"/>
            <a:ext cx="1253586" cy="2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D6DF772-70D0-4568-808C-694D5FA40653}"/>
              </a:ext>
            </a:extLst>
          </p:cNvPr>
          <p:cNvCxnSpPr>
            <a:cxnSpLocks/>
          </p:cNvCxnSpPr>
          <p:nvPr/>
        </p:nvCxnSpPr>
        <p:spPr>
          <a:xfrm flipH="1" flipV="1">
            <a:off x="5063324" y="2216287"/>
            <a:ext cx="1253586" cy="2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83AC8D-1CF0-4298-90A9-318CF45276F8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964055" y="925259"/>
            <a:ext cx="1443524" cy="110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4D4FC09-9348-4707-999C-1701C463720A}"/>
              </a:ext>
            </a:extLst>
          </p:cNvPr>
          <p:cNvSpPr txBox="1"/>
          <p:nvPr/>
        </p:nvSpPr>
        <p:spPr>
          <a:xfrm>
            <a:off x="4405978" y="1205808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46F6D01-486A-49B9-8ACB-1730BBE71C7D}"/>
              </a:ext>
            </a:extLst>
          </p:cNvPr>
          <p:cNvSpPr txBox="1"/>
          <p:nvPr/>
        </p:nvSpPr>
        <p:spPr>
          <a:xfrm>
            <a:off x="5626740" y="295764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5BA1A63-2805-439F-8D18-D5DB2ECAE2A9}"/>
              </a:ext>
            </a:extLst>
          </p:cNvPr>
          <p:cNvSpPr txBox="1"/>
          <p:nvPr/>
        </p:nvSpPr>
        <p:spPr>
          <a:xfrm>
            <a:off x="5539890" y="2237733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C3F03B8-4A2D-40ED-8C56-48D39F25B890}"/>
              </a:ext>
            </a:extLst>
          </p:cNvPr>
          <p:cNvSpPr txBox="1"/>
          <p:nvPr/>
        </p:nvSpPr>
        <p:spPr>
          <a:xfrm>
            <a:off x="5395094" y="1192808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53DCA2-904E-4793-85B1-28B7ABBB0440}"/>
              </a:ext>
            </a:extLst>
          </p:cNvPr>
          <p:cNvSpPr txBox="1"/>
          <p:nvPr/>
        </p:nvSpPr>
        <p:spPr>
          <a:xfrm>
            <a:off x="7428359" y="318955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A8CD866-E537-4155-852F-0F0FE6D01553}"/>
              </a:ext>
            </a:extLst>
          </p:cNvPr>
          <p:cNvSpPr txBox="1"/>
          <p:nvPr/>
        </p:nvSpPr>
        <p:spPr>
          <a:xfrm>
            <a:off x="6690220" y="1212786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519FC66-E531-4663-A9E3-C57F848B92C6}"/>
              </a:ext>
            </a:extLst>
          </p:cNvPr>
          <p:cNvCxnSpPr/>
          <p:nvPr/>
        </p:nvCxnSpPr>
        <p:spPr>
          <a:xfrm>
            <a:off x="3061982" y="1582118"/>
            <a:ext cx="9563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FEE70FC-AD28-4E44-881F-18BDD20C9521}"/>
              </a:ext>
            </a:extLst>
          </p:cNvPr>
          <p:cNvCxnSpPr>
            <a:cxnSpLocks/>
          </p:cNvCxnSpPr>
          <p:nvPr/>
        </p:nvCxnSpPr>
        <p:spPr>
          <a:xfrm>
            <a:off x="6457862" y="2774753"/>
            <a:ext cx="0" cy="654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A33FE4F8-01AB-4A14-BE5C-07D136C25F8A}"/>
              </a:ext>
            </a:extLst>
          </p:cNvPr>
          <p:cNvSpPr/>
          <p:nvPr/>
        </p:nvSpPr>
        <p:spPr>
          <a:xfrm>
            <a:off x="4444198" y="3816501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A887298-7AA0-40AA-B6C1-0D38B8A9EDB4}"/>
              </a:ext>
            </a:extLst>
          </p:cNvPr>
          <p:cNvSpPr/>
          <p:nvPr/>
        </p:nvSpPr>
        <p:spPr>
          <a:xfrm>
            <a:off x="6316909" y="5327918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3DCCD39-549B-4D54-93C8-9F265BB4D9CF}"/>
              </a:ext>
            </a:extLst>
          </p:cNvPr>
          <p:cNvSpPr/>
          <p:nvPr/>
        </p:nvSpPr>
        <p:spPr>
          <a:xfrm>
            <a:off x="6316909" y="3821364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6043A1C-4294-4F19-A0BB-C00E53F0D9E0}"/>
              </a:ext>
            </a:extLst>
          </p:cNvPr>
          <p:cNvSpPr/>
          <p:nvPr/>
        </p:nvSpPr>
        <p:spPr>
          <a:xfrm>
            <a:off x="8189620" y="3816501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4C1F654-6567-4704-9FD4-E22B8EC9E9DC}"/>
              </a:ext>
            </a:extLst>
          </p:cNvPr>
          <p:cNvSpPr/>
          <p:nvPr/>
        </p:nvSpPr>
        <p:spPr>
          <a:xfrm>
            <a:off x="4444197" y="5327918"/>
            <a:ext cx="61912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1E39F07-52F6-4023-8C7B-5A90A767A480}"/>
              </a:ext>
            </a:extLst>
          </p:cNvPr>
          <p:cNvCxnSpPr>
            <a:stCxn id="32" idx="4"/>
            <a:endCxn id="36" idx="0"/>
          </p:cNvCxnSpPr>
          <p:nvPr/>
        </p:nvCxnSpPr>
        <p:spPr>
          <a:xfrm flipH="1">
            <a:off x="4753760" y="4426101"/>
            <a:ext cx="1" cy="901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BC084C7-05CE-46F4-927A-9C26F4E8900D}"/>
              </a:ext>
            </a:extLst>
          </p:cNvPr>
          <p:cNvCxnSpPr/>
          <p:nvPr/>
        </p:nvCxnSpPr>
        <p:spPr>
          <a:xfrm flipH="1">
            <a:off x="6627452" y="4426101"/>
            <a:ext cx="1" cy="901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EBAE7EC-FA5F-44D1-B7C7-291A0040EC6A}"/>
              </a:ext>
            </a:extLst>
          </p:cNvPr>
          <p:cNvCxnSpPr>
            <a:cxnSpLocks/>
          </p:cNvCxnSpPr>
          <p:nvPr/>
        </p:nvCxnSpPr>
        <p:spPr>
          <a:xfrm flipH="1" flipV="1">
            <a:off x="6924849" y="4104718"/>
            <a:ext cx="1253586" cy="21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B67A90-79E7-4798-B3C2-75DC44A08F74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4964054" y="4341690"/>
            <a:ext cx="1443524" cy="1101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932614F-9566-4329-B5BC-AFBFD03D3E5A}"/>
              </a:ext>
            </a:extLst>
          </p:cNvPr>
          <p:cNvSpPr txBox="1"/>
          <p:nvPr/>
        </p:nvSpPr>
        <p:spPr>
          <a:xfrm>
            <a:off x="4405977" y="4622239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B796A90-1B21-441E-9849-8BD27DF16FED}"/>
              </a:ext>
            </a:extLst>
          </p:cNvPr>
          <p:cNvSpPr txBox="1"/>
          <p:nvPr/>
        </p:nvSpPr>
        <p:spPr>
          <a:xfrm>
            <a:off x="5395093" y="4609239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FE80F92-1C2C-423D-9FF2-08662BE4EAF8}"/>
              </a:ext>
            </a:extLst>
          </p:cNvPr>
          <p:cNvSpPr txBox="1"/>
          <p:nvPr/>
        </p:nvSpPr>
        <p:spPr>
          <a:xfrm>
            <a:off x="7428358" y="3735386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A60737-A080-4DAB-ADE6-32F46C0E2346}"/>
              </a:ext>
            </a:extLst>
          </p:cNvPr>
          <p:cNvSpPr txBox="1"/>
          <p:nvPr/>
        </p:nvSpPr>
        <p:spPr>
          <a:xfrm>
            <a:off x="6690219" y="4629217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E7B1F30-475D-4761-B90D-0DEC65A2C532}"/>
              </a:ext>
            </a:extLst>
          </p:cNvPr>
          <p:cNvCxnSpPr>
            <a:cxnSpLocks/>
          </p:cNvCxnSpPr>
          <p:nvPr/>
        </p:nvCxnSpPr>
        <p:spPr>
          <a:xfrm flipH="1">
            <a:off x="2600587" y="4804889"/>
            <a:ext cx="14790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0921E2E-8B52-40AA-AF8E-73EE09F53156}"/>
              </a:ext>
            </a:extLst>
          </p:cNvPr>
          <p:cNvSpPr txBox="1"/>
          <p:nvPr/>
        </p:nvSpPr>
        <p:spPr>
          <a:xfrm>
            <a:off x="3044356" y="4418763"/>
            <a:ext cx="7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MST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C0CED3B-1134-4E2F-9132-AD1433F66C18}"/>
              </a:ext>
            </a:extLst>
          </p:cNvPr>
          <p:cNvSpPr txBox="1"/>
          <p:nvPr/>
        </p:nvSpPr>
        <p:spPr>
          <a:xfrm>
            <a:off x="8450593" y="1542030"/>
            <a:ext cx="328847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If applying Prim’s algorithm, start vertex would be node </a:t>
            </a:r>
            <a:r>
              <a:rPr lang="en-US" altLang="zh-TW" dirty="0">
                <a:solidFill>
                  <a:srgbClr val="FF0000"/>
                </a:solidFill>
              </a:rPr>
              <a:t>“A”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81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5993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000" dirty="0"/>
              <a:t>OJ Link: </a:t>
            </a:r>
            <a:r>
              <a:rPr lang="en-US" altLang="zh-TW" sz="2000" dirty="0">
                <a:hlinkClick r:id="rId2"/>
              </a:rPr>
              <a:t>https://nlp.csie.ntust.edu.tw:2021/contest/9</a:t>
            </a:r>
            <a:r>
              <a:rPr lang="en-US" altLang="zh-TW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TW" sz="2000" dirty="0"/>
              <a:t>OJ</a:t>
            </a:r>
            <a:r>
              <a:rPr lang="zh-TW" altLang="en-US" sz="2000" dirty="0"/>
              <a:t> 截止日期： </a:t>
            </a:r>
            <a:r>
              <a:rPr lang="en-US" altLang="zh-TW" sz="2000" dirty="0"/>
              <a:t>2022/12/28 11:59 (</a:t>
            </a:r>
            <a:r>
              <a:rPr lang="zh-TW" altLang="en-US" sz="2000" dirty="0"/>
              <a:t>截止前無限制上傳次數</a:t>
            </a:r>
            <a:r>
              <a:rPr lang="en-US" altLang="zh-TW" sz="2000" dirty="0"/>
              <a:t>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程式語言：</a:t>
            </a:r>
            <a:r>
              <a:rPr lang="en-US" altLang="zh-TW" sz="2000" dirty="0"/>
              <a:t>C (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 9.4)</a:t>
            </a:r>
            <a:r>
              <a:rPr lang="zh-TW" altLang="en-US" sz="2000" dirty="0"/>
              <a:t>、</a:t>
            </a:r>
            <a:r>
              <a:rPr lang="en-US" altLang="zh-TW" sz="2000" dirty="0"/>
              <a:t>C++ (g++ 9.4)</a:t>
            </a:r>
            <a:r>
              <a:rPr lang="zh-TW" altLang="en-US" sz="2000" dirty="0"/>
              <a:t>、</a:t>
            </a:r>
            <a:r>
              <a:rPr lang="en-US" altLang="zh-TW" sz="2000" dirty="0"/>
              <a:t>python(3.8)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請注意 </a:t>
            </a:r>
            <a:r>
              <a:rPr lang="en-US" altLang="zh-TW" sz="2000" dirty="0"/>
              <a:t>OJ </a:t>
            </a:r>
            <a:r>
              <a:rPr lang="zh-TW" altLang="en-US" sz="2000" dirty="0"/>
              <a:t>的 </a:t>
            </a:r>
            <a:r>
              <a:rPr lang="en-US" altLang="zh-TW" sz="2000" dirty="0"/>
              <a:t>compiler version</a:t>
            </a:r>
            <a:r>
              <a:rPr lang="zh-TW" altLang="en-US" sz="2000" dirty="0"/>
              <a:t>，以及 </a:t>
            </a:r>
            <a:r>
              <a:rPr lang="en-US" altLang="zh-TW" sz="2000" dirty="0"/>
              <a:t>python</a:t>
            </a:r>
            <a:r>
              <a:rPr lang="zh-TW" altLang="en-US" sz="2000" dirty="0"/>
              <a:t> 版本，否則能會產生 </a:t>
            </a:r>
            <a:r>
              <a:rPr lang="en-US" altLang="zh-TW" sz="2000" dirty="0"/>
              <a:t>compile error, runtime error </a:t>
            </a:r>
            <a:r>
              <a:rPr lang="zh-TW" altLang="en-US" sz="2000" dirty="0"/>
              <a:t>等問題。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請勿使用與 </a:t>
            </a:r>
            <a:r>
              <a:rPr lang="en-US" altLang="zh-TW" sz="2000" dirty="0">
                <a:solidFill>
                  <a:srgbClr val="FF0000"/>
                </a:solidFill>
              </a:rPr>
              <a:t>graph </a:t>
            </a:r>
            <a:r>
              <a:rPr lang="zh-TW" altLang="en-US" sz="2000" dirty="0">
                <a:solidFill>
                  <a:srgbClr val="FF0000"/>
                </a:solidFill>
              </a:rPr>
              <a:t>或 </a:t>
            </a:r>
            <a:r>
              <a:rPr lang="en-US" altLang="zh-TW" sz="2000" dirty="0">
                <a:solidFill>
                  <a:srgbClr val="FF0000"/>
                </a:solidFill>
              </a:rPr>
              <a:t>tree </a:t>
            </a:r>
            <a:r>
              <a:rPr lang="zh-TW" altLang="en-US" sz="2000" dirty="0">
                <a:solidFill>
                  <a:srgbClr val="FF0000"/>
                </a:solidFill>
              </a:rPr>
              <a:t>相關的 </a:t>
            </a:r>
            <a:r>
              <a:rPr lang="en-US" altLang="zh-TW" sz="2000" dirty="0">
                <a:solidFill>
                  <a:srgbClr val="FF0000"/>
                </a:solidFill>
              </a:rPr>
              <a:t>library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(vector </a:t>
            </a:r>
            <a:r>
              <a:rPr lang="zh-TW" altLang="en-US" sz="2000" dirty="0">
                <a:solidFill>
                  <a:srgbClr val="FF0000"/>
                </a:solidFill>
              </a:rPr>
              <a:t>可以使用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，請自行實作基礎資料結構。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請勿抄襲他人程式碼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373</Words>
  <Application>Microsoft Office PowerPoint</Application>
  <PresentationFormat>寬螢幕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DS HW4</vt:lpstr>
      <vt:lpstr>Cycle detection</vt:lpstr>
      <vt:lpstr>PowerPoint 簡報</vt:lpstr>
      <vt:lpstr>Minimum Spanning Tree</vt:lpstr>
      <vt:lpstr>PowerPoint 簡報</vt:lpstr>
      <vt:lpstr>PowerPoint 簡報</vt:lpstr>
      <vt:lpstr>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weiwei</cp:lastModifiedBy>
  <cp:revision>58</cp:revision>
  <dcterms:created xsi:type="dcterms:W3CDTF">2022-09-08T18:08:21Z</dcterms:created>
  <dcterms:modified xsi:type="dcterms:W3CDTF">2022-12-12T01:31:52Z</dcterms:modified>
</cp:coreProperties>
</file>