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4"/>
  </p:notesMasterIdLst>
  <p:sldIdLst>
    <p:sldId id="256" r:id="rId2"/>
    <p:sldId id="258"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91" r:id="rId30"/>
    <p:sldId id="292" r:id="rId31"/>
    <p:sldId id="293" r:id="rId32"/>
    <p:sldId id="294" r:id="rId33"/>
    <p:sldId id="297" r:id="rId34"/>
    <p:sldId id="298" r:id="rId35"/>
    <p:sldId id="300" r:id="rId36"/>
    <p:sldId id="328" r:id="rId37"/>
    <p:sldId id="301"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6" r:id="rId52"/>
    <p:sldId id="317" r:id="rId53"/>
    <p:sldId id="318" r:id="rId54"/>
    <p:sldId id="319" r:id="rId55"/>
    <p:sldId id="320" r:id="rId56"/>
    <p:sldId id="321" r:id="rId57"/>
    <p:sldId id="322" r:id="rId58"/>
    <p:sldId id="323" r:id="rId59"/>
    <p:sldId id="324" r:id="rId60"/>
    <p:sldId id="325" r:id="rId61"/>
    <p:sldId id="326" r:id="rId62"/>
    <p:sldId id="327" r:id="rId63"/>
    <p:sldId id="342" r:id="rId64"/>
    <p:sldId id="343" r:id="rId65"/>
    <p:sldId id="395" r:id="rId66"/>
    <p:sldId id="344" r:id="rId67"/>
    <p:sldId id="546" r:id="rId68"/>
    <p:sldId id="399" r:id="rId69"/>
    <p:sldId id="400" r:id="rId70"/>
    <p:sldId id="402" r:id="rId71"/>
    <p:sldId id="406" r:id="rId72"/>
    <p:sldId id="547" r:id="rId73"/>
    <p:sldId id="407" r:id="rId74"/>
    <p:sldId id="346" r:id="rId75"/>
    <p:sldId id="548" r:id="rId76"/>
    <p:sldId id="411" r:id="rId77"/>
    <p:sldId id="415" r:id="rId78"/>
    <p:sldId id="416" r:id="rId79"/>
    <p:sldId id="417" r:id="rId80"/>
    <p:sldId id="418" r:id="rId81"/>
    <p:sldId id="419" r:id="rId82"/>
    <p:sldId id="422" r:id="rId83"/>
    <p:sldId id="426" r:id="rId84"/>
    <p:sldId id="427" r:id="rId85"/>
    <p:sldId id="429" r:id="rId86"/>
    <p:sldId id="430" r:id="rId87"/>
    <p:sldId id="347" r:id="rId88"/>
    <p:sldId id="369" r:id="rId89"/>
    <p:sldId id="370" r:id="rId90"/>
    <p:sldId id="557" r:id="rId91"/>
    <p:sldId id="371" r:id="rId92"/>
    <p:sldId id="372" r:id="rId93"/>
    <p:sldId id="373" r:id="rId94"/>
    <p:sldId id="374" r:id="rId95"/>
    <p:sldId id="376" r:id="rId96"/>
    <p:sldId id="377" r:id="rId97"/>
    <p:sldId id="379" r:id="rId98"/>
    <p:sldId id="380" r:id="rId99"/>
    <p:sldId id="348" r:id="rId100"/>
    <p:sldId id="537" r:id="rId101"/>
    <p:sldId id="382" r:id="rId102"/>
    <p:sldId id="552" r:id="rId103"/>
    <p:sldId id="383" r:id="rId104"/>
    <p:sldId id="385" r:id="rId105"/>
    <p:sldId id="386" r:id="rId106"/>
    <p:sldId id="538" r:id="rId107"/>
    <p:sldId id="388" r:id="rId108"/>
    <p:sldId id="389" r:id="rId109"/>
    <p:sldId id="391" r:id="rId110"/>
    <p:sldId id="392" r:id="rId111"/>
    <p:sldId id="551" r:id="rId112"/>
    <p:sldId id="556" r:id="rId1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844" autoAdjust="0"/>
    <p:restoredTop sz="94660"/>
  </p:normalViewPr>
  <p:slideViewPr>
    <p:cSldViewPr snapToGrid="0">
      <p:cViewPr varScale="1">
        <p:scale>
          <a:sx n="136" d="100"/>
          <a:sy n="136" d="100"/>
        </p:scale>
        <p:origin x="108"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628296-B209-4162-AF4A-E323FDC1A48F}" type="datetimeFigureOut">
              <a:rPr lang="zh-CN" altLang="en-US" smtClean="0"/>
              <a:t>2023/11/15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6006A0-4049-417E-9E0D-DFA905CF9D1E}" type="slidenum">
              <a:rPr lang="zh-CN" altLang="en-US" smtClean="0"/>
              <a:t>‹#›</a:t>
            </a:fld>
            <a:endParaRPr lang="zh-CN" altLang="en-US"/>
          </a:p>
        </p:txBody>
      </p:sp>
    </p:spTree>
    <p:extLst>
      <p:ext uri="{BB962C8B-B14F-4D97-AF65-F5344CB8AC3E}">
        <p14:creationId xmlns:p14="http://schemas.microsoft.com/office/powerpoint/2010/main" val="3371934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6006A0-4049-417E-9E0D-DFA905CF9D1E}" type="slidenum">
              <a:rPr lang="zh-CN" altLang="en-US" smtClean="0"/>
              <a:t>2</a:t>
            </a:fld>
            <a:endParaRPr lang="zh-CN" altLang="en-US"/>
          </a:p>
        </p:txBody>
      </p:sp>
    </p:spTree>
    <p:extLst>
      <p:ext uri="{BB962C8B-B14F-4D97-AF65-F5344CB8AC3E}">
        <p14:creationId xmlns:p14="http://schemas.microsoft.com/office/powerpoint/2010/main" val="2195526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6006A0-4049-417E-9E0D-DFA905CF9D1E}" type="slidenum">
              <a:rPr lang="zh-CN" altLang="en-US" smtClean="0"/>
              <a:t>3</a:t>
            </a:fld>
            <a:endParaRPr lang="zh-CN" altLang="en-US"/>
          </a:p>
        </p:txBody>
      </p:sp>
    </p:spTree>
    <p:extLst>
      <p:ext uri="{BB962C8B-B14F-4D97-AF65-F5344CB8AC3E}">
        <p14:creationId xmlns:p14="http://schemas.microsoft.com/office/powerpoint/2010/main" val="2351412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ChangeArrowheads="1" noTextEdit="1"/>
          </p:cNvSpPr>
          <p:nvPr>
            <p:ph type="sldImg"/>
          </p:nvPr>
        </p:nvSpPr>
        <p:spPr>
          <a:ln/>
        </p:spPr>
      </p:sp>
      <p:sp>
        <p:nvSpPr>
          <p:cNvPr id="44035" name="备注占位符 2"/>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
        <p:nvSpPr>
          <p:cNvPr id="44036" name="灯片编号占位符 3"/>
          <p:cNvSpPr>
            <a:spLocks noGrp="1"/>
          </p:cNvSpPr>
          <p:nvPr>
            <p:ph type="sldNum" sz="quarter" idx="5"/>
          </p:nvPr>
        </p:nvSpPr>
        <p:spPr>
          <a:noFill/>
        </p:spPr>
        <p:txBody>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r"/>
            <a:fld id="{C19C045C-E84C-484C-ABB5-58808374BCAD}" type="slidenum">
              <a:rPr lang="en-US" altLang="zh-CN" smtClean="0">
                <a:latin typeface="Arial" panose="020B0604020202020204" pitchFamily="34" charset="0"/>
              </a:rPr>
              <a:pPr algn="r"/>
              <a:t>25</a:t>
            </a:fld>
            <a:endParaRPr lang="en-US" altLang="zh-CN">
              <a:latin typeface="Arial" panose="020B0604020202020204" pitchFamily="34" charset="0"/>
            </a:endParaRPr>
          </a:p>
        </p:txBody>
      </p:sp>
    </p:spTree>
    <p:extLst>
      <p:ext uri="{BB962C8B-B14F-4D97-AF65-F5344CB8AC3E}">
        <p14:creationId xmlns:p14="http://schemas.microsoft.com/office/powerpoint/2010/main" val="1050400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ChangeArrowheads="1" noTextEdit="1"/>
          </p:cNvSpPr>
          <p:nvPr>
            <p:ph type="sldImg"/>
          </p:nvPr>
        </p:nvSpPr>
        <p:spPr>
          <a:ln/>
        </p:spPr>
      </p:sp>
      <p:sp>
        <p:nvSpPr>
          <p:cNvPr id="46083" name="备注占位符 2"/>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
        <p:nvSpPr>
          <p:cNvPr id="46084" name="灯片编号占位符 3"/>
          <p:cNvSpPr>
            <a:spLocks noGrp="1"/>
          </p:cNvSpPr>
          <p:nvPr>
            <p:ph type="sldNum" sz="quarter" idx="5"/>
          </p:nvPr>
        </p:nvSpPr>
        <p:spPr>
          <a:noFill/>
        </p:spPr>
        <p:txBody>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r"/>
            <a:fld id="{142A8FFB-61A5-4079-A8B4-E18DCAEDB0D7}" type="slidenum">
              <a:rPr lang="en-US" altLang="zh-CN" smtClean="0">
                <a:latin typeface="Arial" panose="020B0604020202020204" pitchFamily="34" charset="0"/>
              </a:rPr>
              <a:pPr algn="r"/>
              <a:t>26</a:t>
            </a:fld>
            <a:endParaRPr lang="en-US" altLang="zh-CN">
              <a:latin typeface="Arial" panose="020B0604020202020204" pitchFamily="34" charset="0"/>
            </a:endParaRPr>
          </a:p>
        </p:txBody>
      </p:sp>
    </p:spTree>
    <p:extLst>
      <p:ext uri="{BB962C8B-B14F-4D97-AF65-F5344CB8AC3E}">
        <p14:creationId xmlns:p14="http://schemas.microsoft.com/office/powerpoint/2010/main" val="3253725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ChangeArrowheads="1" noTextEdit="1"/>
          </p:cNvSpPr>
          <p:nvPr>
            <p:ph type="sldImg"/>
          </p:nvPr>
        </p:nvSpPr>
        <p:spPr>
          <a:ln/>
        </p:spPr>
      </p:sp>
      <p:sp>
        <p:nvSpPr>
          <p:cNvPr id="75779" name="备注占位符 2"/>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
        <p:nvSpPr>
          <p:cNvPr id="75780" name="灯片编号占位符 3"/>
          <p:cNvSpPr>
            <a:spLocks noGrp="1"/>
          </p:cNvSpPr>
          <p:nvPr>
            <p:ph type="sldNum" sz="quarter" idx="5"/>
          </p:nvPr>
        </p:nvSpPr>
        <p:spPr>
          <a:noFill/>
        </p:spPr>
        <p:txBody>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r"/>
            <a:fld id="{43CE4DA2-AA49-4A23-8D48-6B49AF0BC3F6}" type="slidenum">
              <a:rPr lang="en-US" altLang="zh-CN" smtClean="0">
                <a:latin typeface="Arial" panose="020B0604020202020204" pitchFamily="34" charset="0"/>
              </a:rPr>
              <a:pPr algn="r"/>
              <a:t>40</a:t>
            </a:fld>
            <a:endParaRPr lang="en-US" altLang="zh-CN">
              <a:latin typeface="Arial" panose="020B0604020202020204" pitchFamily="34" charset="0"/>
            </a:endParaRPr>
          </a:p>
        </p:txBody>
      </p:sp>
    </p:spTree>
    <p:extLst>
      <p:ext uri="{BB962C8B-B14F-4D97-AF65-F5344CB8AC3E}">
        <p14:creationId xmlns:p14="http://schemas.microsoft.com/office/powerpoint/2010/main" val="57706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a:extLst>
              <a:ext uri="{FF2B5EF4-FFF2-40B4-BE49-F238E27FC236}">
                <a16:creationId xmlns:a16="http://schemas.microsoft.com/office/drawing/2014/main" id="{F29139C7-7F06-4B3C-8CF6-8AD703352BC6}"/>
              </a:ext>
            </a:extLst>
          </p:cNvPr>
          <p:cNvSpPr>
            <a:spLocks noGrp="1" noRot="1" noChangeAspect="1" noChangeArrowheads="1" noTextEdit="1"/>
          </p:cNvSpPr>
          <p:nvPr>
            <p:ph type="sldImg"/>
          </p:nvPr>
        </p:nvSpPr>
        <p:spPr>
          <a:ln/>
        </p:spPr>
      </p:sp>
      <p:sp>
        <p:nvSpPr>
          <p:cNvPr id="143363" name="备注占位符 2">
            <a:extLst>
              <a:ext uri="{FF2B5EF4-FFF2-40B4-BE49-F238E27FC236}">
                <a16:creationId xmlns:a16="http://schemas.microsoft.com/office/drawing/2014/main" id="{3BB5BA5C-B606-4A60-B1A2-8C15C77314DB}"/>
              </a:ext>
            </a:extLst>
          </p:cNvPr>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
        <p:nvSpPr>
          <p:cNvPr id="143364" name="灯片编号占位符 3">
            <a:extLst>
              <a:ext uri="{FF2B5EF4-FFF2-40B4-BE49-F238E27FC236}">
                <a16:creationId xmlns:a16="http://schemas.microsoft.com/office/drawing/2014/main" id="{A5C5DB16-5B62-4480-90B4-2228417A9A96}"/>
              </a:ext>
            </a:extLst>
          </p:cNvPr>
          <p:cNvSpPr>
            <a:spLocks noGrp="1"/>
          </p:cNvSpPr>
          <p:nvPr>
            <p:ph type="sldNum" sz="quarter" idx="5"/>
          </p:nvPr>
        </p:nvSpPr>
        <p:spPr>
          <a:noFill/>
        </p:spPr>
        <p:txBody>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r"/>
            <a:fld id="{BB23C261-72C9-4E26-B1F4-B6070D573D2D}" type="slidenum">
              <a:rPr lang="en-US" altLang="zh-CN">
                <a:latin typeface="Arial" panose="020B0604020202020204" pitchFamily="34" charset="0"/>
              </a:rPr>
              <a:pPr algn="r"/>
              <a:t>104</a:t>
            </a:fld>
            <a:endParaRPr lang="en-US" altLang="zh-CN">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a:extLst>
              <a:ext uri="{FF2B5EF4-FFF2-40B4-BE49-F238E27FC236}">
                <a16:creationId xmlns:a16="http://schemas.microsoft.com/office/drawing/2014/main" id="{D71D5DEC-9ACA-41FE-9378-0ACEBC724BD6}"/>
              </a:ext>
            </a:extLst>
          </p:cNvPr>
          <p:cNvSpPr>
            <a:spLocks noGrp="1" noRot="1" noChangeAspect="1" noChangeArrowheads="1" noTextEdit="1"/>
          </p:cNvSpPr>
          <p:nvPr>
            <p:ph type="sldImg"/>
          </p:nvPr>
        </p:nvSpPr>
        <p:spPr>
          <a:ln/>
        </p:spPr>
      </p:sp>
      <p:sp>
        <p:nvSpPr>
          <p:cNvPr id="150531" name="备注占位符 2">
            <a:extLst>
              <a:ext uri="{FF2B5EF4-FFF2-40B4-BE49-F238E27FC236}">
                <a16:creationId xmlns:a16="http://schemas.microsoft.com/office/drawing/2014/main" id="{AAFE9D84-4F7D-43AA-81A3-9B815D0405FF}"/>
              </a:ext>
            </a:extLst>
          </p:cNvPr>
          <p:cNvSpPr>
            <a:spLocks noGrp="1" noChangeArrowheads="1"/>
          </p:cNvSpPr>
          <p:nvPr>
            <p:ph type="body" idx="1"/>
          </p:nvPr>
        </p:nvSpPr>
        <p:spPr>
          <a:noFill/>
        </p:spPr>
        <p:txBody>
          <a:bodyPr/>
          <a:lstStyle/>
          <a:p>
            <a:pPr eaLnBrk="1" hangingPunct="1"/>
            <a:endParaRPr lang="zh-CN" altLang="en-US">
              <a:latin typeface="Arial" panose="020B0604020202020204" pitchFamily="34" charset="0"/>
            </a:endParaRPr>
          </a:p>
        </p:txBody>
      </p:sp>
      <p:sp>
        <p:nvSpPr>
          <p:cNvPr id="150532" name="灯片编号占位符 3">
            <a:extLst>
              <a:ext uri="{FF2B5EF4-FFF2-40B4-BE49-F238E27FC236}">
                <a16:creationId xmlns:a16="http://schemas.microsoft.com/office/drawing/2014/main" id="{FD4B1FF8-4DE1-4099-AB4D-DABCB200174C}"/>
              </a:ext>
            </a:extLst>
          </p:cNvPr>
          <p:cNvSpPr>
            <a:spLocks noGrp="1"/>
          </p:cNvSpPr>
          <p:nvPr>
            <p:ph type="sldNum" sz="quarter" idx="5"/>
          </p:nvPr>
        </p:nvSpPr>
        <p:spPr>
          <a:noFill/>
        </p:spPr>
        <p:txBody>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r"/>
            <a:fld id="{3AD314B4-A0B0-4FCC-B295-3F59B1D89354}" type="slidenum">
              <a:rPr lang="en-US" altLang="zh-CN">
                <a:latin typeface="Arial" panose="020B0604020202020204" pitchFamily="34" charset="0"/>
              </a:rPr>
              <a:pPr algn="r"/>
              <a:t>110</a:t>
            </a:fld>
            <a:endParaRPr lang="en-US"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7844E74-5CF6-4BAC-9748-BD91ADC378F9}" type="datetime1">
              <a:rPr lang="zh-CN" altLang="en-US" smtClean="0"/>
              <a:t>2023/11/15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E77DEE-32E4-4009-988B-F2758F7B8AC2}" type="slidenum">
              <a:rPr lang="zh-CN" altLang="en-US" smtClean="0"/>
              <a:t>‹#›</a:t>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178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0FE1975-0134-40F0-8FDE-1F3333C04892}" type="datetime1">
              <a:rPr lang="zh-CN" altLang="en-US" smtClean="0"/>
              <a:t>2023/11/15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E77DEE-32E4-4009-988B-F2758F7B8AC2}" type="slidenum">
              <a:rPr lang="zh-CN" altLang="en-US" smtClean="0"/>
              <a:t>‹#›</a:t>
            </a:fld>
            <a:endParaRPr lang="zh-CN" altLang="en-US"/>
          </a:p>
        </p:txBody>
      </p:sp>
    </p:spTree>
    <p:extLst>
      <p:ext uri="{BB962C8B-B14F-4D97-AF65-F5344CB8AC3E}">
        <p14:creationId xmlns:p14="http://schemas.microsoft.com/office/powerpoint/2010/main" val="404264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6883598-9F01-44E4-B4F1-FF504925DFCE}" type="datetime1">
              <a:rPr lang="zh-CN" altLang="en-US" smtClean="0"/>
              <a:t>2023/11/15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E77DEE-32E4-4009-988B-F2758F7B8AC2}" type="slidenum">
              <a:rPr lang="zh-CN" altLang="en-US" smtClean="0"/>
              <a:t>‹#›</a:t>
            </a:fld>
            <a:endParaRPr lang="zh-CN" altLang="en-US"/>
          </a:p>
        </p:txBody>
      </p:sp>
    </p:spTree>
    <p:extLst>
      <p:ext uri="{BB962C8B-B14F-4D97-AF65-F5344CB8AC3E}">
        <p14:creationId xmlns:p14="http://schemas.microsoft.com/office/powerpoint/2010/main" val="2512834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5511AC1-9023-45A9-A02C-CF1FFA184473}" type="datetime1">
              <a:rPr lang="zh-CN" altLang="en-US" smtClean="0"/>
              <a:t>2023/11/15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E77DEE-32E4-4009-988B-F2758F7B8AC2}" type="slidenum">
              <a:rPr lang="zh-CN" altLang="en-US" smtClean="0"/>
              <a:t>‹#›</a:t>
            </a:fld>
            <a:endParaRPr lang="zh-CN" altLang="en-US"/>
          </a:p>
        </p:txBody>
      </p:sp>
    </p:spTree>
    <p:extLst>
      <p:ext uri="{BB962C8B-B14F-4D97-AF65-F5344CB8AC3E}">
        <p14:creationId xmlns:p14="http://schemas.microsoft.com/office/powerpoint/2010/main" val="1665689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5D5F94D-3F96-4AFA-B199-ACA77E268F0C}" type="datetime1">
              <a:rPr lang="zh-CN" altLang="en-US" smtClean="0"/>
              <a:t>2023/11/15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2E77DEE-32E4-4009-988B-F2758F7B8AC2}" type="slidenum">
              <a:rPr lang="zh-CN" altLang="en-US" smtClean="0"/>
              <a:t>‹#›</a:t>
            </a:fld>
            <a:endParaRPr lang="zh-C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213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840145"/>
          </a:xfrm>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822960" y="1347765"/>
            <a:ext cx="3703320" cy="4521329"/>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4" name="Content Placeholder 3"/>
          <p:cNvSpPr>
            <a:spLocks noGrp="1"/>
          </p:cNvSpPr>
          <p:nvPr>
            <p:ph sz="half" idx="2"/>
          </p:nvPr>
        </p:nvSpPr>
        <p:spPr>
          <a:xfrm>
            <a:off x="4663440" y="1347766"/>
            <a:ext cx="3703320" cy="4521330"/>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5" name="Date Placeholder 4"/>
          <p:cNvSpPr>
            <a:spLocks noGrp="1"/>
          </p:cNvSpPr>
          <p:nvPr>
            <p:ph type="dt" sz="half" idx="10"/>
          </p:nvPr>
        </p:nvSpPr>
        <p:spPr/>
        <p:txBody>
          <a:bodyPr/>
          <a:lstStyle/>
          <a:p>
            <a:fld id="{75D8BB06-FEBB-4DFF-8569-C129C6DE1284}" type="datetime1">
              <a:rPr lang="zh-CN" altLang="en-US" smtClean="0"/>
              <a:t>2023/11/15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E77DEE-32E4-4009-988B-F2758F7B8AC2}" type="slidenum">
              <a:rPr lang="zh-CN" altLang="en-US" smtClean="0"/>
              <a:t>‹#›</a:t>
            </a:fld>
            <a:endParaRPr lang="zh-CN" altLang="en-US"/>
          </a:p>
        </p:txBody>
      </p:sp>
    </p:spTree>
    <p:extLst>
      <p:ext uri="{BB962C8B-B14F-4D97-AF65-F5344CB8AC3E}">
        <p14:creationId xmlns:p14="http://schemas.microsoft.com/office/powerpoint/2010/main" val="3699233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9A3F7D9-34BC-4180-AF55-35F5DBF699F5}" type="datetime1">
              <a:rPr lang="zh-CN" altLang="en-US" smtClean="0"/>
              <a:t>2023/11/15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2E77DEE-32E4-4009-988B-F2758F7B8AC2}" type="slidenum">
              <a:rPr lang="zh-CN" altLang="en-US" smtClean="0"/>
              <a:t>‹#›</a:t>
            </a:fld>
            <a:endParaRPr lang="zh-CN" altLang="en-US"/>
          </a:p>
        </p:txBody>
      </p:sp>
    </p:spTree>
    <p:extLst>
      <p:ext uri="{BB962C8B-B14F-4D97-AF65-F5344CB8AC3E}">
        <p14:creationId xmlns:p14="http://schemas.microsoft.com/office/powerpoint/2010/main" val="3025325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4278CA6-8C48-41C2-9D2C-550A644F5437}" type="datetime1">
              <a:rPr lang="zh-CN" altLang="en-US" smtClean="0"/>
              <a:t>2023/11/15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2E77DEE-32E4-4009-988B-F2758F7B8AC2}" type="slidenum">
              <a:rPr lang="zh-CN" altLang="en-US" smtClean="0"/>
              <a:t>‹#›</a:t>
            </a:fld>
            <a:endParaRPr lang="zh-CN" altLang="en-US"/>
          </a:p>
        </p:txBody>
      </p:sp>
    </p:spTree>
    <p:extLst>
      <p:ext uri="{BB962C8B-B14F-4D97-AF65-F5344CB8AC3E}">
        <p14:creationId xmlns:p14="http://schemas.microsoft.com/office/powerpoint/2010/main" val="841623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3B98213-2CC3-411B-8866-55F42F145661}" type="datetime1">
              <a:rPr lang="zh-CN" altLang="en-US" smtClean="0"/>
              <a:t>2023/11/15</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22E77DEE-32E4-4009-988B-F2758F7B8AC2}" type="slidenum">
              <a:rPr lang="zh-CN" altLang="en-US" smtClean="0"/>
              <a:t>‹#›</a:t>
            </a:fld>
            <a:endParaRPr lang="zh-CN" altLang="en-US"/>
          </a:p>
        </p:txBody>
      </p:sp>
    </p:spTree>
    <p:extLst>
      <p:ext uri="{BB962C8B-B14F-4D97-AF65-F5344CB8AC3E}">
        <p14:creationId xmlns:p14="http://schemas.microsoft.com/office/powerpoint/2010/main" val="4202934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D3DEB89B-5847-4C4D-BA19-9130492F02EC}" type="datetime1">
              <a:rPr lang="zh-CN" altLang="en-US" smtClean="0"/>
              <a:t>2023/11/15</a:t>
            </a:fld>
            <a:endParaRPr lang="zh-CN"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2E77DEE-32E4-4009-988B-F2758F7B8AC2}" type="slidenum">
              <a:rPr lang="zh-CN" altLang="en-US" smtClean="0"/>
              <a:t>‹#›</a:t>
            </a:fld>
            <a:endParaRPr lang="zh-CN" altLang="en-US"/>
          </a:p>
        </p:txBody>
      </p:sp>
    </p:spTree>
    <p:extLst>
      <p:ext uri="{BB962C8B-B14F-4D97-AF65-F5344CB8AC3E}">
        <p14:creationId xmlns:p14="http://schemas.microsoft.com/office/powerpoint/2010/main" val="3943547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8F795AB-7EF2-414B-BA82-B89A9251249A}" type="datetime1">
              <a:rPr lang="zh-CN" altLang="en-US" smtClean="0"/>
              <a:t>2023/11/15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2E77DEE-32E4-4009-988B-F2758F7B8AC2}" type="slidenum">
              <a:rPr lang="zh-CN" altLang="en-US" smtClean="0"/>
              <a:t>‹#›</a:t>
            </a:fld>
            <a:endParaRPr lang="zh-CN" altLang="en-US"/>
          </a:p>
        </p:txBody>
      </p:sp>
    </p:spTree>
    <p:extLst>
      <p:ext uri="{BB962C8B-B14F-4D97-AF65-F5344CB8AC3E}">
        <p14:creationId xmlns:p14="http://schemas.microsoft.com/office/powerpoint/2010/main" val="2341269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5"/>
            <a:ext cx="7543800" cy="831478"/>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22959" y="1230759"/>
            <a:ext cx="7543801" cy="4638335"/>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8C16AA7E-DFA3-403F-B5BD-ED716A9B4937}" type="datetime1">
              <a:rPr lang="zh-CN" altLang="en-US" smtClean="0"/>
              <a:t>2023/11/15</a:t>
            </a:fld>
            <a:endParaRPr lang="zh-CN"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22E77DEE-32E4-4009-988B-F2758F7B8AC2}" type="slidenum">
              <a:rPr lang="zh-CN" altLang="en-US" smtClean="0"/>
              <a:t>‹#›</a:t>
            </a:fld>
            <a:endParaRPr lang="zh-CN" altLang="en-US"/>
          </a:p>
        </p:txBody>
      </p:sp>
      <p:cxnSp>
        <p:nvCxnSpPr>
          <p:cNvPr id="10" name="Straight Connector 9"/>
          <p:cNvCxnSpPr/>
          <p:nvPr/>
        </p:nvCxnSpPr>
        <p:spPr>
          <a:xfrm>
            <a:off x="834478" y="1126802"/>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16158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10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oleObject" Target="../embeddings/oleObject4.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slide" Target="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24.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slide" Target="slide24.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2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jpe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slide" Target="slide30.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slide" Target="slide24.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50.xml"/><Relationship Id="rId1" Type="http://schemas.openxmlformats.org/officeDocument/2006/relationships/slideLayout" Target="../slideLayouts/slideLayout2.xml"/><Relationship Id="rId6" Type="http://schemas.openxmlformats.org/officeDocument/2006/relationships/hyperlink" Target="https://baike.baidu.com/item/%E7%82%B9%E9%98%B5" TargetMode="External"/><Relationship Id="rId5" Type="http://schemas.openxmlformats.org/officeDocument/2006/relationships/hyperlink" Target="https://baike.baidu.com/item/CGROM" TargetMode="External"/><Relationship Id="rId4" Type="http://schemas.openxmlformats.org/officeDocument/2006/relationships/hyperlink" Target="https://baike.baidu.com/item/%E5%AD%98%E5%82%A8%E5%99%A8" TargetMode="Externa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baike.baidu.com/item/%E5%AD%97%E7%AC%A6%E9%9B%86" TargetMode="External"/><Relationship Id="rId2" Type="http://schemas.openxmlformats.org/officeDocument/2006/relationships/slide" Target="slide54.xml"/><Relationship Id="rId1" Type="http://schemas.openxmlformats.org/officeDocument/2006/relationships/slideLayout" Target="../slideLayouts/slideLayout2.xml"/><Relationship Id="rId4" Type="http://schemas.openxmlformats.org/officeDocument/2006/relationships/slide" Target="slide53.xml"/></Relationships>
</file>

<file path=ppt/slides/_rels/slide61.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hyperlink" Target="https://baike.baidu.com/item/%E5%AD%97%E7%AC%A6"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jpeg"/></Relationships>
</file>

<file path=ppt/slides/_rels/slide6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5.png"/><Relationship Id="rId4" Type="http://schemas.openxmlformats.org/officeDocument/2006/relationships/image" Target="../media/image2.jpeg"/></Relationships>
</file>

<file path=ppt/slides/_rels/slide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4.wmf"/><Relationship Id="rId7" Type="http://schemas.openxmlformats.org/officeDocument/2006/relationships/image" Target="../media/image5.png"/><Relationship Id="rId2" Type="http://schemas.openxmlformats.org/officeDocument/2006/relationships/oleObject" Target="../embeddings/oleObject7.bin"/><Relationship Id="rId1" Type="http://schemas.openxmlformats.org/officeDocument/2006/relationships/slideLayout" Target="../slideLayouts/slideLayout6.xml"/><Relationship Id="rId6" Type="http://schemas.openxmlformats.org/officeDocument/2006/relationships/image" Target="../media/image2.jpeg"/><Relationship Id="rId5" Type="http://schemas.openxmlformats.org/officeDocument/2006/relationships/image" Target="../media/image25.wmf"/><Relationship Id="rId4" Type="http://schemas.openxmlformats.org/officeDocument/2006/relationships/oleObject" Target="../embeddings/oleObject8.bin"/><Relationship Id="rId9" Type="http://schemas.openxmlformats.org/officeDocument/2006/relationships/image" Target="../media/image27.png"/></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oleObject" Target="../embeddings/oleObject9.bin"/><Relationship Id="rId7" Type="http://schemas.openxmlformats.org/officeDocument/2006/relationships/image" Target="../media/image30.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5.png"/><Relationship Id="rId4" Type="http://schemas.openxmlformats.org/officeDocument/2006/relationships/image" Target="../media/image28.wmf"/><Relationship Id="rId9" Type="http://schemas.openxmlformats.org/officeDocument/2006/relationships/image" Target="../media/image31.wmf"/></Relationships>
</file>

<file path=ppt/slides/_rels/slide6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2.wmf"/><Relationship Id="rId7" Type="http://schemas.openxmlformats.org/officeDocument/2006/relationships/image" Target="../media/image2.jpeg"/><Relationship Id="rId2" Type="http://schemas.openxmlformats.org/officeDocument/2006/relationships/oleObject" Target="../embeddings/oleObject11.bin"/><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jpeg"/></Relationships>
</file>

<file path=ppt/slides/_rels/slide70.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5.png"/><Relationship Id="rId3" Type="http://schemas.openxmlformats.org/officeDocument/2006/relationships/image" Target="../media/image36.wmf"/><Relationship Id="rId7" Type="http://schemas.openxmlformats.org/officeDocument/2006/relationships/image" Target="../media/image38.wmf"/><Relationship Id="rId12" Type="http://schemas.openxmlformats.org/officeDocument/2006/relationships/image" Target="../media/image2.jpeg"/><Relationship Id="rId2" Type="http://schemas.openxmlformats.org/officeDocument/2006/relationships/oleObject" Target="../embeddings/oleObject12.bin"/><Relationship Id="rId16"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oleObject" Target="../embeddings/oleObject14.bin"/><Relationship Id="rId11" Type="http://schemas.openxmlformats.org/officeDocument/2006/relationships/image" Target="../media/image42.png"/><Relationship Id="rId5" Type="http://schemas.openxmlformats.org/officeDocument/2006/relationships/image" Target="../media/image37.wmf"/><Relationship Id="rId15" Type="http://schemas.openxmlformats.org/officeDocument/2006/relationships/image" Target="../media/image44.png"/><Relationship Id="rId10" Type="http://schemas.openxmlformats.org/officeDocument/2006/relationships/image" Target="../media/image41.png"/><Relationship Id="rId4" Type="http://schemas.openxmlformats.org/officeDocument/2006/relationships/oleObject" Target="../embeddings/oleObject13.bin"/><Relationship Id="rId9" Type="http://schemas.openxmlformats.org/officeDocument/2006/relationships/image" Target="../media/image40.png"/><Relationship Id="rId14" Type="http://schemas.openxmlformats.org/officeDocument/2006/relationships/image" Target="../media/image43.png"/></Relationships>
</file>

<file path=ppt/slides/_rels/slide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48.jpeg"/><Relationship Id="rId5" Type="http://schemas.openxmlformats.org/officeDocument/2006/relationships/image" Target="../media/image47.png"/><Relationship Id="rId4" Type="http://schemas.openxmlformats.org/officeDocument/2006/relationships/image" Target="../media/image46.png"/></Relationships>
</file>

<file path=ppt/slides/_rels/slide7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oleObject" Target="../embeddings/oleObject15.bin"/><Relationship Id="rId1" Type="http://schemas.openxmlformats.org/officeDocument/2006/relationships/slideLayout" Target="../slideLayouts/slideLayout2.xml"/><Relationship Id="rId4" Type="http://schemas.openxmlformats.org/officeDocument/2006/relationships/image" Target="../media/image52.jpeg"/></Relationships>
</file>

<file path=ppt/slides/_rels/slide76.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jpeg"/></Relationships>
</file>

<file path=ppt/slides/_rels/slide8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oleObject" Target="../embeddings/oleObject17.bin"/><Relationship Id="rId1" Type="http://schemas.openxmlformats.org/officeDocument/2006/relationships/slideLayout" Target="../slideLayouts/slideLayout2.xml"/><Relationship Id="rId5" Type="http://schemas.openxmlformats.org/officeDocument/2006/relationships/image" Target="../media/image59.wmf"/><Relationship Id="rId4" Type="http://schemas.openxmlformats.org/officeDocument/2006/relationships/oleObject" Target="../embeddings/oleObject18.bin"/></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oleObject" Target="../embeddings/oleObject3.bin"/></Relationships>
</file>

<file path=ppt/slides/_rels/slide90.xml.rels><?xml version="1.0" encoding="UTF-8" standalone="yes"?>
<Relationships xmlns="http://schemas.openxmlformats.org/package/2006/relationships"><Relationship Id="rId2" Type="http://schemas.openxmlformats.org/officeDocument/2006/relationships/image" Target="../media/image60.tmp"/><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ACCC4B-A911-4865-8ECC-64FCB0295BD4}"/>
              </a:ext>
            </a:extLst>
          </p:cNvPr>
          <p:cNvSpPr>
            <a:spLocks noGrp="1"/>
          </p:cNvSpPr>
          <p:nvPr>
            <p:ph type="ctrTitle"/>
          </p:nvPr>
        </p:nvSpPr>
        <p:spPr>
          <a:xfrm>
            <a:off x="822960" y="758952"/>
            <a:ext cx="7543800" cy="2569464"/>
          </a:xfrm>
        </p:spPr>
        <p:txBody>
          <a:bodyPr>
            <a:normAutofit/>
          </a:bodyPr>
          <a:lstStyle/>
          <a:p>
            <a:pPr algn="ctr"/>
            <a:br>
              <a:rPr lang="en-US" altLang="zh-CN" sz="6000" dirty="0"/>
            </a:br>
            <a:r>
              <a:rPr lang="en-US" altLang="zh-CN" sz="6000" dirty="0"/>
              <a:t>EE351</a:t>
            </a:r>
            <a:br>
              <a:rPr lang="en-US" altLang="zh-CN" sz="6000" dirty="0"/>
            </a:br>
            <a:r>
              <a:rPr lang="zh-CN" altLang="en-US" sz="6000" dirty="0"/>
              <a:t>微机原理与微系统</a:t>
            </a:r>
          </a:p>
        </p:txBody>
      </p:sp>
      <p:sp>
        <p:nvSpPr>
          <p:cNvPr id="3" name="副标题 2">
            <a:extLst>
              <a:ext uri="{FF2B5EF4-FFF2-40B4-BE49-F238E27FC236}">
                <a16:creationId xmlns:a16="http://schemas.microsoft.com/office/drawing/2014/main" id="{E610E5B0-A14A-48D6-ABC9-A1B76EFEF56D}"/>
              </a:ext>
            </a:extLst>
          </p:cNvPr>
          <p:cNvSpPr>
            <a:spLocks noGrp="1"/>
          </p:cNvSpPr>
          <p:nvPr>
            <p:ph type="subTitle" idx="1"/>
          </p:nvPr>
        </p:nvSpPr>
        <p:spPr>
          <a:xfrm>
            <a:off x="822960" y="4606497"/>
            <a:ext cx="7543800" cy="1143000"/>
          </a:xfrm>
        </p:spPr>
        <p:txBody>
          <a:bodyPr/>
          <a:lstStyle/>
          <a:p>
            <a:pPr algn="ctr"/>
            <a:r>
              <a:rPr lang="zh-CN" altLang="en-US" dirty="0"/>
              <a:t>姜俊敏</a:t>
            </a:r>
            <a:endParaRPr lang="en-US" altLang="zh-CN" dirty="0"/>
          </a:p>
          <a:p>
            <a:pPr algn="ctr"/>
            <a:r>
              <a:rPr lang="zh-CN" altLang="en-US" dirty="0"/>
              <a:t>电子与电子工程系</a:t>
            </a:r>
          </a:p>
        </p:txBody>
      </p:sp>
      <p:sp>
        <p:nvSpPr>
          <p:cNvPr id="4" name="灯片编号占位符 3">
            <a:extLst>
              <a:ext uri="{FF2B5EF4-FFF2-40B4-BE49-F238E27FC236}">
                <a16:creationId xmlns:a16="http://schemas.microsoft.com/office/drawing/2014/main" id="{1D76DE94-02ED-4C6E-9C70-4E4BDE1365E7}"/>
              </a:ext>
            </a:extLst>
          </p:cNvPr>
          <p:cNvSpPr>
            <a:spLocks noGrp="1"/>
          </p:cNvSpPr>
          <p:nvPr>
            <p:ph type="sldNum" sz="quarter" idx="12"/>
          </p:nvPr>
        </p:nvSpPr>
        <p:spPr/>
        <p:txBody>
          <a:bodyPr/>
          <a:lstStyle/>
          <a:p>
            <a:fld id="{22E77DEE-32E4-4009-988B-F2758F7B8AC2}" type="slidenum">
              <a:rPr lang="zh-CN" altLang="en-US" smtClean="0"/>
              <a:t>1</a:t>
            </a:fld>
            <a:endParaRPr lang="zh-CN" altLang="en-US"/>
          </a:p>
        </p:txBody>
      </p:sp>
    </p:spTree>
    <p:extLst>
      <p:ext uri="{BB962C8B-B14F-4D97-AF65-F5344CB8AC3E}">
        <p14:creationId xmlns:p14="http://schemas.microsoft.com/office/powerpoint/2010/main" val="2642214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2"/>
          <p:cNvSpPr>
            <a:spLocks noGrp="1" noChangeArrowheads="1"/>
          </p:cNvSpPr>
          <p:nvPr>
            <p:ph type="title"/>
          </p:nvPr>
        </p:nvSpPr>
        <p:spPr>
          <a:xfrm>
            <a:off x="788988" y="481013"/>
            <a:ext cx="7008812" cy="504825"/>
          </a:xfrm>
        </p:spPr>
        <p:txBody>
          <a:bodyPr vert="horz" lIns="91440" tIns="45720" rIns="91440" bIns="45720" rtlCol="0" anchor="b">
            <a:normAutofit fontScale="90000"/>
          </a:bodyPr>
          <a:lstStyle/>
          <a:p>
            <a:r>
              <a:rPr lang="en-US" altLang="zh-CN" sz="4000" dirty="0">
                <a:latin typeface="+mj-ea"/>
              </a:rPr>
              <a:t>3</a:t>
            </a:r>
            <a:r>
              <a:rPr lang="zh-CN" altLang="en-US" sz="4000" dirty="0">
                <a:latin typeface="+mj-ea"/>
              </a:rPr>
              <a:t>、十六进制数</a:t>
            </a:r>
          </a:p>
        </p:txBody>
      </p:sp>
      <p:sp>
        <p:nvSpPr>
          <p:cNvPr id="307203" name="Rectangle 3"/>
          <p:cNvSpPr>
            <a:spLocks noGrp="1" noChangeArrowheads="1"/>
          </p:cNvSpPr>
          <p:nvPr>
            <p:ph idx="1"/>
          </p:nvPr>
        </p:nvSpPr>
        <p:spPr>
          <a:xfrm>
            <a:off x="758825" y="1238250"/>
            <a:ext cx="7620000" cy="1847056"/>
          </a:xfrm>
        </p:spPr>
        <p:txBody>
          <a:bodyPr>
            <a:normAutofit/>
          </a:bodyPr>
          <a:lstStyle/>
          <a:p>
            <a:pPr eaLnBrk="1" hangingPunct="1">
              <a:spcBef>
                <a:spcPts val="0"/>
              </a:spcBef>
              <a:spcAft>
                <a:spcPts val="0"/>
              </a:spcAft>
              <a:defRPr/>
            </a:pPr>
            <a:r>
              <a:rPr lang="zh-CN" altLang="en-US" sz="2400" dirty="0">
                <a:solidFill>
                  <a:srgbClr val="CC3300"/>
                </a:solidFill>
              </a:rPr>
              <a:t>优点</a:t>
            </a:r>
            <a:r>
              <a:rPr lang="zh-CN" altLang="en-US" sz="2400" dirty="0"/>
              <a:t>：二进制数位数较多时，读写不方便。而使用十六进制表示简明。</a:t>
            </a:r>
          </a:p>
          <a:p>
            <a:pPr eaLnBrk="1" hangingPunct="1">
              <a:spcBef>
                <a:spcPts val="0"/>
              </a:spcBef>
              <a:spcAft>
                <a:spcPts val="0"/>
              </a:spcAft>
              <a:defRPr/>
            </a:pPr>
            <a:r>
              <a:rPr lang="zh-CN" altLang="en-US" sz="2400" dirty="0"/>
              <a:t>十六进制数表示：</a:t>
            </a:r>
          </a:p>
          <a:p>
            <a:pPr eaLnBrk="1" hangingPunct="1">
              <a:spcBef>
                <a:spcPts val="0"/>
              </a:spcBef>
              <a:spcAft>
                <a:spcPts val="0"/>
              </a:spcAft>
              <a:buFontTx/>
              <a:buNone/>
              <a:defRPr/>
            </a:pPr>
            <a:r>
              <a:rPr lang="zh-CN" altLang="en-US" sz="2400" dirty="0"/>
              <a:t>   </a:t>
            </a:r>
            <a:r>
              <a:rPr lang="en-US" altLang="zh-CN" sz="2400" dirty="0">
                <a:solidFill>
                  <a:srgbClr val="FF0000"/>
                </a:solidFill>
              </a:rPr>
              <a:t>0~9</a:t>
            </a:r>
            <a:r>
              <a:rPr lang="zh-CN" altLang="en-US" sz="2400" dirty="0">
                <a:solidFill>
                  <a:srgbClr val="FF0000"/>
                </a:solidFill>
              </a:rPr>
              <a:t>、</a:t>
            </a:r>
            <a:r>
              <a:rPr lang="en-US" altLang="zh-CN" sz="2400" dirty="0">
                <a:solidFill>
                  <a:srgbClr val="FF0000"/>
                </a:solidFill>
              </a:rPr>
              <a:t>A</a:t>
            </a:r>
            <a:r>
              <a:rPr lang="zh-CN" altLang="en-US" sz="2400" dirty="0">
                <a:solidFill>
                  <a:srgbClr val="FF0000"/>
                </a:solidFill>
              </a:rPr>
              <a:t>、</a:t>
            </a:r>
            <a:r>
              <a:rPr lang="en-US" altLang="zh-CN" sz="2400" dirty="0">
                <a:solidFill>
                  <a:srgbClr val="FF0000"/>
                </a:solidFill>
              </a:rPr>
              <a:t>B</a:t>
            </a:r>
            <a:r>
              <a:rPr lang="zh-CN" altLang="en-US" sz="2400" dirty="0">
                <a:solidFill>
                  <a:srgbClr val="FF0000"/>
                </a:solidFill>
              </a:rPr>
              <a:t>、</a:t>
            </a:r>
            <a:r>
              <a:rPr lang="en-US" altLang="zh-CN" sz="2400" dirty="0">
                <a:solidFill>
                  <a:srgbClr val="FF0000"/>
                </a:solidFill>
              </a:rPr>
              <a:t>C</a:t>
            </a:r>
            <a:r>
              <a:rPr lang="zh-CN" altLang="en-US" sz="2400" dirty="0">
                <a:solidFill>
                  <a:srgbClr val="FF0000"/>
                </a:solidFill>
              </a:rPr>
              <a:t>、</a:t>
            </a:r>
            <a:r>
              <a:rPr lang="en-US" altLang="zh-CN" sz="2400" dirty="0">
                <a:solidFill>
                  <a:srgbClr val="FF0000"/>
                </a:solidFill>
              </a:rPr>
              <a:t>D</a:t>
            </a:r>
            <a:r>
              <a:rPr lang="zh-CN" altLang="en-US" sz="2400" dirty="0">
                <a:solidFill>
                  <a:srgbClr val="FF0000"/>
                </a:solidFill>
              </a:rPr>
              <a:t>、</a:t>
            </a:r>
            <a:r>
              <a:rPr lang="en-US" altLang="zh-CN" sz="2400" dirty="0">
                <a:solidFill>
                  <a:srgbClr val="FF0000"/>
                </a:solidFill>
              </a:rPr>
              <a:t>E</a:t>
            </a:r>
            <a:r>
              <a:rPr lang="zh-CN" altLang="en-US" sz="2400" dirty="0">
                <a:solidFill>
                  <a:srgbClr val="FF0000"/>
                </a:solidFill>
              </a:rPr>
              <a:t>、</a:t>
            </a:r>
            <a:r>
              <a:rPr lang="en-US" altLang="zh-CN" sz="2400" dirty="0">
                <a:solidFill>
                  <a:srgbClr val="FF0000"/>
                </a:solidFill>
              </a:rPr>
              <a:t>F</a:t>
            </a:r>
            <a:r>
              <a:rPr lang="zh-CN" altLang="en-US" sz="2400" dirty="0"/>
              <a:t>十六个不同的基数   </a:t>
            </a:r>
          </a:p>
          <a:p>
            <a:pPr eaLnBrk="1" hangingPunct="1">
              <a:spcBef>
                <a:spcPts val="0"/>
              </a:spcBef>
              <a:spcAft>
                <a:spcPts val="0"/>
              </a:spcAft>
              <a:buFontTx/>
              <a:buNone/>
              <a:defRPr/>
            </a:pPr>
            <a:r>
              <a:rPr lang="zh-CN" altLang="en-US" sz="2400" dirty="0"/>
              <a:t>   </a:t>
            </a:r>
            <a:r>
              <a:rPr lang="zh-CN" altLang="en-US" sz="2400" dirty="0">
                <a:solidFill>
                  <a:srgbClr val="FF0000"/>
                </a:solidFill>
              </a:rPr>
              <a:t>逢十六进一 </a:t>
            </a:r>
            <a:r>
              <a:rPr lang="en-US" altLang="zh-CN" sz="2400" dirty="0">
                <a:solidFill>
                  <a:srgbClr val="FF0000"/>
                </a:solidFill>
              </a:rPr>
              <a:t>,</a:t>
            </a:r>
            <a:r>
              <a:rPr lang="zh-CN" altLang="en-US" sz="2400" dirty="0">
                <a:solidFill>
                  <a:srgbClr val="FF0000"/>
                </a:solidFill>
              </a:rPr>
              <a:t> </a:t>
            </a:r>
            <a:r>
              <a:rPr lang="zh-CN" altLang="en-US" sz="2400" dirty="0">
                <a:solidFill>
                  <a:srgbClr val="FF00FF"/>
                </a:solidFill>
              </a:rPr>
              <a:t>用</a:t>
            </a:r>
            <a:r>
              <a:rPr lang="en-US" altLang="zh-CN" sz="2400" dirty="0">
                <a:solidFill>
                  <a:srgbClr val="FF00FF"/>
                </a:solidFill>
              </a:rPr>
              <a:t>H</a:t>
            </a:r>
            <a:r>
              <a:rPr lang="zh-CN" altLang="en-US" sz="2400" dirty="0"/>
              <a:t>（</a:t>
            </a:r>
            <a:r>
              <a:rPr lang="en-US" altLang="zh-CN" sz="2400" dirty="0"/>
              <a:t> Hexadecimal </a:t>
            </a:r>
            <a:r>
              <a:rPr lang="zh-CN" altLang="en-US" sz="2400" dirty="0"/>
              <a:t>）</a:t>
            </a:r>
            <a:r>
              <a:rPr lang="zh-CN" altLang="en-US" sz="2400" dirty="0">
                <a:solidFill>
                  <a:srgbClr val="FF00FF"/>
                </a:solidFill>
              </a:rPr>
              <a:t>表示</a:t>
            </a:r>
            <a:r>
              <a:rPr lang="zh-CN" altLang="en-US" sz="2400" dirty="0"/>
              <a:t>。</a:t>
            </a:r>
          </a:p>
        </p:txBody>
      </p:sp>
      <p:sp>
        <p:nvSpPr>
          <p:cNvPr id="6" name="Rectangle 3"/>
          <p:cNvSpPr txBox="1">
            <a:spLocks noChangeArrowheads="1"/>
          </p:cNvSpPr>
          <p:nvPr/>
        </p:nvSpPr>
        <p:spPr bwMode="auto">
          <a:xfrm>
            <a:off x="439738" y="3085306"/>
            <a:ext cx="8258175" cy="297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lstStyle>
            <a:lvl1pPr marL="342900" indent="-342900" algn="just" rtl="0" fontAlgn="base">
              <a:lnSpc>
                <a:spcPct val="114000"/>
              </a:lnSpc>
              <a:spcBef>
                <a:spcPct val="20000"/>
              </a:spcBef>
              <a:spcAft>
                <a:spcPts val="600"/>
              </a:spcAft>
              <a:buBlip>
                <a:blip r:embed="rId2"/>
              </a:buBlip>
              <a:defRPr sz="2800" b="1">
                <a:solidFill>
                  <a:schemeClr val="accent2"/>
                </a:solidFill>
                <a:latin typeface="+mn-lt"/>
                <a:ea typeface="+mn-ea"/>
                <a:cs typeface="+mn-cs"/>
              </a:defRPr>
            </a:lvl1pPr>
            <a:lvl2pPr marL="742950" indent="-285750" algn="just" rtl="0" fontAlgn="base">
              <a:spcBef>
                <a:spcPct val="20000"/>
              </a:spcBef>
              <a:spcAft>
                <a:spcPct val="0"/>
              </a:spcAft>
              <a:buBlip>
                <a:blip r:embed="rId3"/>
              </a:buBlip>
              <a:defRPr sz="2800" b="1">
                <a:solidFill>
                  <a:schemeClr val="tx1"/>
                </a:solidFill>
                <a:latin typeface="+mn-lt"/>
                <a:ea typeface="+mj-ea"/>
              </a:defRPr>
            </a:lvl2pPr>
            <a:lvl3pPr marL="1143000" indent="-228600" algn="just" rtl="0" fontAlgn="base">
              <a:spcBef>
                <a:spcPct val="20000"/>
              </a:spcBef>
              <a:spcAft>
                <a:spcPct val="0"/>
              </a:spcAft>
              <a:buChar char="•"/>
              <a:defRPr sz="2400">
                <a:solidFill>
                  <a:schemeClr val="tx1"/>
                </a:solidFill>
                <a:latin typeface="+mn-lt"/>
                <a:ea typeface="+mj-ea"/>
              </a:defRPr>
            </a:lvl3pPr>
            <a:lvl4pPr marL="1600200" indent="-228600" algn="just" rtl="0" fontAlgn="base">
              <a:spcBef>
                <a:spcPct val="20000"/>
              </a:spcBef>
              <a:spcAft>
                <a:spcPct val="0"/>
              </a:spcAft>
              <a:buChar char="–"/>
              <a:defRPr sz="2000">
                <a:solidFill>
                  <a:schemeClr val="tx1"/>
                </a:solidFill>
                <a:latin typeface="+mn-lt"/>
                <a:ea typeface="+mj-ea"/>
              </a:defRPr>
            </a:lvl4pPr>
            <a:lvl5pPr marL="2057400" indent="-228600" algn="just" rtl="0" fontAlgn="base">
              <a:spcBef>
                <a:spcPct val="20000"/>
              </a:spcBef>
              <a:spcAft>
                <a:spcPct val="0"/>
              </a:spcAft>
              <a:buChar char="»"/>
              <a:defRPr sz="2000">
                <a:solidFill>
                  <a:schemeClr val="tx1"/>
                </a:solidFill>
                <a:latin typeface="+mn-lt"/>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eaLnBrk="1" hangingPunct="1">
              <a:spcBef>
                <a:spcPts val="600"/>
              </a:spcBef>
              <a:spcAft>
                <a:spcPts val="0"/>
              </a:spcAft>
              <a:defRPr/>
            </a:pPr>
            <a:r>
              <a:rPr lang="zh-CN" altLang="en-US" kern="0" dirty="0">
                <a:solidFill>
                  <a:srgbClr val="FF0000"/>
                </a:solidFill>
                <a:latin typeface="宋体" pitchFamily="2" charset="-122"/>
                <a:ea typeface="宋体" pitchFamily="2" charset="-122"/>
              </a:rPr>
              <a:t>二进制数转换为十六进制数</a:t>
            </a:r>
          </a:p>
          <a:p>
            <a:pPr eaLnBrk="1" hangingPunct="1">
              <a:spcBef>
                <a:spcPts val="600"/>
              </a:spcBef>
              <a:buFontTx/>
              <a:buNone/>
              <a:defRPr/>
            </a:pPr>
            <a:r>
              <a:rPr lang="zh-CN" altLang="en-US" kern="0" dirty="0">
                <a:solidFill>
                  <a:srgbClr val="CC3300"/>
                </a:solidFill>
                <a:latin typeface="宋体" pitchFamily="2" charset="-122"/>
                <a:ea typeface="宋体" pitchFamily="2" charset="-122"/>
              </a:rPr>
              <a:t>  原理：</a:t>
            </a:r>
            <a:r>
              <a:rPr lang="zh-CN" altLang="en-US" kern="0" dirty="0">
                <a:latin typeface="宋体" pitchFamily="2" charset="-122"/>
                <a:ea typeface="宋体" pitchFamily="2" charset="-122"/>
              </a:rPr>
              <a:t>四位二进制数对应一位十六进制，所以二进制整数转换为</a:t>
            </a:r>
            <a:r>
              <a:rPr lang="en-US" altLang="zh-CN" kern="0" dirty="0">
                <a:latin typeface="宋体" pitchFamily="2" charset="-122"/>
                <a:ea typeface="宋体" pitchFamily="2" charset="-122"/>
              </a:rPr>
              <a:t>16</a:t>
            </a:r>
            <a:r>
              <a:rPr lang="zh-CN" altLang="en-US" kern="0" dirty="0">
                <a:latin typeface="宋体" pitchFamily="2" charset="-122"/>
                <a:ea typeface="宋体" pitchFamily="2" charset="-122"/>
              </a:rPr>
              <a:t>进制时，从最低位开始，每四位一组 </a:t>
            </a:r>
            <a:r>
              <a:rPr lang="en-US" altLang="zh-CN" kern="0" dirty="0">
                <a:latin typeface="宋体" pitchFamily="2" charset="-122"/>
                <a:ea typeface="宋体" pitchFamily="2" charset="-122"/>
              </a:rPr>
              <a:t>(</a:t>
            </a:r>
            <a:r>
              <a:rPr lang="zh-CN" altLang="en-US" kern="0" dirty="0">
                <a:latin typeface="宋体" pitchFamily="2" charset="-122"/>
                <a:ea typeface="宋体" pitchFamily="2" charset="-122"/>
              </a:rPr>
              <a:t>不足四位时高位补</a:t>
            </a:r>
            <a:r>
              <a:rPr lang="en-US" altLang="zh-CN" kern="0" dirty="0">
                <a:latin typeface="宋体" pitchFamily="2" charset="-122"/>
                <a:ea typeface="宋体" pitchFamily="2" charset="-122"/>
              </a:rPr>
              <a:t>0) </a:t>
            </a:r>
            <a:r>
              <a:rPr lang="zh-CN" altLang="en-US" kern="0" dirty="0">
                <a:latin typeface="宋体" pitchFamily="2" charset="-122"/>
                <a:ea typeface="宋体" pitchFamily="2" charset="-122"/>
              </a:rPr>
              <a:t>转换成一位十六进制数据即可。</a:t>
            </a:r>
          </a:p>
          <a:p>
            <a:pPr eaLnBrk="1" hangingPunct="1">
              <a:spcBef>
                <a:spcPts val="600"/>
              </a:spcBef>
              <a:spcAft>
                <a:spcPts val="0"/>
              </a:spcAft>
              <a:buFontTx/>
              <a:buNone/>
              <a:defRPr/>
            </a:pPr>
            <a:r>
              <a:rPr lang="zh-CN" altLang="en-US" kern="0" dirty="0">
                <a:latin typeface="宋体" pitchFamily="2" charset="-122"/>
                <a:ea typeface="宋体" pitchFamily="2" charset="-122"/>
              </a:rPr>
              <a:t>  例如：</a:t>
            </a:r>
            <a:r>
              <a:rPr lang="en-US" altLang="zh-CN" kern="0" dirty="0">
                <a:solidFill>
                  <a:srgbClr val="9900CC"/>
                </a:solidFill>
                <a:latin typeface="宋体" pitchFamily="2" charset="-122"/>
                <a:ea typeface="宋体" pitchFamily="2" charset="-122"/>
              </a:rPr>
              <a:t>1011 </a:t>
            </a:r>
            <a:r>
              <a:rPr lang="en-US" altLang="zh-CN" kern="0" dirty="0">
                <a:solidFill>
                  <a:srgbClr val="FF0000"/>
                </a:solidFill>
                <a:latin typeface="宋体" pitchFamily="2" charset="-122"/>
                <a:ea typeface="宋体" pitchFamily="2" charset="-122"/>
              </a:rPr>
              <a:t>0110</a:t>
            </a:r>
            <a:r>
              <a:rPr lang="en-US" altLang="zh-CN" kern="0" dirty="0">
                <a:latin typeface="宋体" pitchFamily="2" charset="-122"/>
                <a:ea typeface="宋体" pitchFamily="2" charset="-122"/>
              </a:rPr>
              <a:t>B=</a:t>
            </a:r>
            <a:r>
              <a:rPr lang="en-US" altLang="zh-CN" kern="0" dirty="0">
                <a:solidFill>
                  <a:srgbClr val="9900CC"/>
                </a:solidFill>
                <a:latin typeface="宋体" pitchFamily="2" charset="-122"/>
                <a:ea typeface="宋体" pitchFamily="2" charset="-122"/>
              </a:rPr>
              <a:t>B</a:t>
            </a:r>
            <a:r>
              <a:rPr lang="en-US" altLang="zh-CN" kern="0" dirty="0">
                <a:solidFill>
                  <a:srgbClr val="FF0000"/>
                </a:solidFill>
                <a:latin typeface="宋体" pitchFamily="2" charset="-122"/>
                <a:ea typeface="宋体" pitchFamily="2" charset="-122"/>
              </a:rPr>
              <a:t>6</a:t>
            </a:r>
            <a:r>
              <a:rPr lang="en-US" altLang="zh-CN" kern="0" dirty="0">
                <a:latin typeface="宋体" pitchFamily="2" charset="-122"/>
                <a:ea typeface="宋体" pitchFamily="2" charset="-122"/>
              </a:rPr>
              <a:t>H</a:t>
            </a:r>
            <a:r>
              <a:rPr lang="zh-CN" altLang="en-US" kern="0" dirty="0">
                <a:latin typeface="宋体" pitchFamily="2" charset="-122"/>
                <a:ea typeface="宋体" pitchFamily="2" charset="-122"/>
              </a:rPr>
              <a:t>；</a:t>
            </a:r>
            <a:endParaRPr lang="en-US" altLang="zh-CN" kern="0" dirty="0">
              <a:latin typeface="宋体" pitchFamily="2" charset="-122"/>
              <a:ea typeface="宋体" pitchFamily="2" charset="-122"/>
            </a:endParaRPr>
          </a:p>
        </p:txBody>
      </p:sp>
      <p:sp>
        <p:nvSpPr>
          <p:cNvPr id="5" name="矩形 4"/>
          <p:cNvSpPr/>
          <p:nvPr/>
        </p:nvSpPr>
        <p:spPr>
          <a:xfrm>
            <a:off x="4603750" y="5772150"/>
            <a:ext cx="3194050" cy="522288"/>
          </a:xfrm>
          <a:prstGeom prst="rect">
            <a:avLst/>
          </a:prstGeom>
        </p:spPr>
        <p:txBody>
          <a:bodyPr wrap="none">
            <a:spAutoFit/>
          </a:bodyPr>
          <a:lstStyle/>
          <a:p>
            <a:pPr algn="ctr" eaLnBrk="1" hangingPunct="1">
              <a:spcBef>
                <a:spcPts val="0"/>
              </a:spcBef>
              <a:spcAft>
                <a:spcPts val="0"/>
              </a:spcAft>
              <a:defRPr/>
            </a:pPr>
            <a:r>
              <a:rPr lang="en-US" altLang="zh-CN" sz="2800" b="1" dirty="0">
                <a:solidFill>
                  <a:srgbClr val="990033"/>
                </a:solidFill>
                <a:cs typeface="Times New Roman" panose="02020603050405020304" pitchFamily="18" charset="0"/>
              </a:rPr>
              <a:t>0111</a:t>
            </a:r>
            <a:r>
              <a:rPr lang="en-US" altLang="zh-CN" sz="2800" b="1" dirty="0">
                <a:cs typeface="Times New Roman" panose="02020603050405020304" pitchFamily="18" charset="0"/>
              </a:rPr>
              <a:t> </a:t>
            </a:r>
            <a:r>
              <a:rPr lang="en-US" altLang="zh-CN" sz="2800" b="1" dirty="0">
                <a:solidFill>
                  <a:srgbClr val="FF0000"/>
                </a:solidFill>
                <a:cs typeface="Times New Roman" panose="02020603050405020304" pitchFamily="18" charset="0"/>
              </a:rPr>
              <a:t>1100</a:t>
            </a:r>
            <a:r>
              <a:rPr lang="en-US" altLang="zh-CN" sz="2800" b="1" dirty="0">
                <a:cs typeface="Times New Roman" panose="02020603050405020304" pitchFamily="18" charset="0"/>
              </a:rPr>
              <a:t>B=</a:t>
            </a:r>
            <a:r>
              <a:rPr lang="en-US" altLang="zh-CN" sz="2800" b="1" dirty="0">
                <a:solidFill>
                  <a:srgbClr val="990033"/>
                </a:solidFill>
                <a:cs typeface="Times New Roman" panose="02020603050405020304" pitchFamily="18" charset="0"/>
              </a:rPr>
              <a:t>7</a:t>
            </a:r>
            <a:r>
              <a:rPr lang="en-US" altLang="zh-CN" sz="2800" b="1" dirty="0">
                <a:solidFill>
                  <a:srgbClr val="FF0000"/>
                </a:solidFill>
                <a:cs typeface="Times New Roman" panose="02020603050405020304" pitchFamily="18" charset="0"/>
              </a:rPr>
              <a:t>C</a:t>
            </a:r>
            <a:r>
              <a:rPr lang="en-US" altLang="zh-CN" sz="2800" b="1" dirty="0">
                <a:cs typeface="Times New Roman" panose="02020603050405020304" pitchFamily="18" charset="0"/>
              </a:rPr>
              <a:t>H</a:t>
            </a:r>
            <a:r>
              <a:rPr lang="zh-CN" altLang="en-US" sz="2800" b="1" dirty="0">
                <a:cs typeface="Times New Roman" panose="02020603050405020304" pitchFamily="18" charset="0"/>
              </a:rPr>
              <a:t>。</a:t>
            </a:r>
            <a:endParaRPr lang="en-US" altLang="zh-CN" sz="2800" b="1" kern="0" dirty="0">
              <a:cs typeface="Times New Roman" panose="02020603050405020304" pitchFamily="18" charset="0"/>
            </a:endParaRPr>
          </a:p>
        </p:txBody>
      </p:sp>
    </p:spTree>
    <p:extLst>
      <p:ext uri="{BB962C8B-B14F-4D97-AF65-F5344CB8AC3E}">
        <p14:creationId xmlns:p14="http://schemas.microsoft.com/office/powerpoint/2010/main" val="395261037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标题 2">
            <a:extLst>
              <a:ext uri="{FF2B5EF4-FFF2-40B4-BE49-F238E27FC236}">
                <a16:creationId xmlns:a16="http://schemas.microsoft.com/office/drawing/2014/main" id="{37C89238-3C24-4F90-A104-01B9944B1EC5}"/>
              </a:ext>
            </a:extLst>
          </p:cNvPr>
          <p:cNvSpPr>
            <a:spLocks noGrp="1" noChangeArrowheads="1"/>
          </p:cNvSpPr>
          <p:nvPr>
            <p:ph type="title"/>
          </p:nvPr>
        </p:nvSpPr>
        <p:spPr>
          <a:xfrm>
            <a:off x="822961" y="593952"/>
            <a:ext cx="7452859" cy="504825"/>
          </a:xfrm>
        </p:spPr>
        <p:txBody>
          <a:bodyPr>
            <a:normAutofit fontScale="90000"/>
          </a:bodyPr>
          <a:lstStyle/>
          <a:p>
            <a:pPr eaLnBrk="1" hangingPunct="1"/>
            <a:r>
              <a:rPr lang="zh-CN" altLang="en-US" dirty="0">
                <a:latin typeface="Times New Roman" panose="02020603050405020304" pitchFamily="18" charset="0"/>
                <a:cs typeface="Times New Roman" panose="02020603050405020304" pitchFamily="18" charset="0"/>
              </a:rPr>
              <a:t>冯</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诺依曼结构</a:t>
            </a:r>
            <a:endParaRPr lang="zh-CN" altLang="en-US" dirty="0"/>
          </a:p>
        </p:txBody>
      </p:sp>
      <p:sp>
        <p:nvSpPr>
          <p:cNvPr id="421891" name="Rectangle 3">
            <a:extLst>
              <a:ext uri="{FF2B5EF4-FFF2-40B4-BE49-F238E27FC236}">
                <a16:creationId xmlns:a16="http://schemas.microsoft.com/office/drawing/2014/main" id="{1AA5D282-0947-4B26-BD65-6B2E964AD752}"/>
              </a:ext>
            </a:extLst>
          </p:cNvPr>
          <p:cNvSpPr>
            <a:spLocks noGrp="1" noChangeArrowheads="1"/>
          </p:cNvSpPr>
          <p:nvPr>
            <p:ph idx="1"/>
          </p:nvPr>
        </p:nvSpPr>
        <p:spPr>
          <a:xfrm>
            <a:off x="869495" y="1190625"/>
            <a:ext cx="7368269" cy="3638550"/>
          </a:xfrm>
        </p:spPr>
        <p:txBody>
          <a:bodyPr/>
          <a:lstStyle/>
          <a:p>
            <a:pPr marL="0" indent="0" eaLnBrk="1" hangingPunct="1">
              <a:spcAft>
                <a:spcPts val="1800"/>
              </a:spcAft>
              <a:buFontTx/>
              <a:buNone/>
              <a:defRPr/>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在冯</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诺依曼结构中，计算机系统由一个中央处理单元（</a:t>
            </a:r>
            <a:r>
              <a:rPr lang="en-US" altLang="zh-CN" dirty="0">
                <a:latin typeface="Times New Roman" panose="02020603050405020304" pitchFamily="18" charset="0"/>
                <a:cs typeface="Times New Roman" panose="02020603050405020304" pitchFamily="18" charset="0"/>
              </a:rPr>
              <a:t>CPU</a:t>
            </a:r>
            <a:r>
              <a:rPr lang="zh-CN" altLang="en-US" dirty="0">
                <a:latin typeface="Times New Roman" panose="02020603050405020304" pitchFamily="18" charset="0"/>
                <a:cs typeface="Times New Roman" panose="02020603050405020304" pitchFamily="18" charset="0"/>
              </a:rPr>
              <a:t>）和</a:t>
            </a:r>
            <a:r>
              <a:rPr lang="zh-CN" altLang="en-US" dirty="0">
                <a:solidFill>
                  <a:srgbClr val="FF0000"/>
                </a:solidFill>
                <a:latin typeface="Times New Roman" panose="02020603050405020304" pitchFamily="18" charset="0"/>
                <a:cs typeface="Times New Roman" panose="02020603050405020304" pitchFamily="18" charset="0"/>
              </a:rPr>
              <a:t>一个存储器</a:t>
            </a:r>
            <a:r>
              <a:rPr lang="zh-CN" altLang="en-US" dirty="0">
                <a:latin typeface="Times New Roman" panose="02020603050405020304" pitchFamily="18" charset="0"/>
                <a:cs typeface="Times New Roman" panose="02020603050405020304" pitchFamily="18" charset="0"/>
              </a:rPr>
              <a:t>组成，</a:t>
            </a:r>
            <a:r>
              <a:rPr lang="zh-CN" altLang="en-US" dirty="0">
                <a:solidFill>
                  <a:srgbClr val="FF0000"/>
                </a:solidFill>
                <a:latin typeface="Times New Roman" panose="02020603050405020304" pitchFamily="18" charset="0"/>
                <a:cs typeface="Times New Roman" panose="02020603050405020304" pitchFamily="18" charset="0"/>
              </a:rPr>
              <a:t>数据和指令都存储在存储器中</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CPU</a:t>
            </a:r>
            <a:r>
              <a:rPr lang="zh-CN" altLang="en-US" dirty="0">
                <a:latin typeface="Times New Roman" panose="02020603050405020304" pitchFamily="18" charset="0"/>
                <a:cs typeface="Times New Roman" panose="02020603050405020304" pitchFamily="18" charset="0"/>
              </a:rPr>
              <a:t>可以根据所给的地址对存储器进行读或写。</a:t>
            </a:r>
            <a:r>
              <a:rPr lang="zh-CN" altLang="en-US" dirty="0">
                <a:solidFill>
                  <a:srgbClr val="FF00FF"/>
                </a:solidFill>
                <a:latin typeface="Times New Roman" panose="02020603050405020304" pitchFamily="18" charset="0"/>
                <a:cs typeface="Times New Roman" panose="02020603050405020304" pitchFamily="18" charset="0"/>
              </a:rPr>
              <a:t>程序指令和数据的宽度相同</a:t>
            </a:r>
            <a:r>
              <a:rPr lang="zh-CN" altLang="en-US" dirty="0">
                <a:latin typeface="Times New Roman" panose="02020603050405020304" pitchFamily="18" charset="0"/>
                <a:cs typeface="Times New Roman" panose="02020603050405020304" pitchFamily="18" charset="0"/>
              </a:rPr>
              <a:t>。</a:t>
            </a:r>
          </a:p>
          <a:p>
            <a:pPr marL="0" indent="0" eaLnBrk="1" hangingPunct="1">
              <a:spcAft>
                <a:spcPts val="1800"/>
              </a:spcAft>
              <a:buFontTx/>
              <a:buNone/>
              <a:defRPr/>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Intel 8086</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ARM7</a:t>
            </a:r>
            <a:r>
              <a:rPr lang="zh-CN" altLang="en-US" dirty="0">
                <a:latin typeface="Times New Roman" panose="02020603050405020304" pitchFamily="18" charset="0"/>
                <a:cs typeface="Times New Roman" panose="02020603050405020304" pitchFamily="18" charset="0"/>
              </a:rPr>
              <a:t>、</a:t>
            </a:r>
            <a:r>
              <a:rPr lang="en-US" altLang="zh-CN" dirty="0">
                <a:solidFill>
                  <a:srgbClr val="C00000"/>
                </a:solidFill>
                <a:latin typeface="Times New Roman" panose="02020603050405020304" pitchFamily="18" charset="0"/>
                <a:cs typeface="Times New Roman" panose="02020603050405020304" pitchFamily="18" charset="0"/>
              </a:rPr>
              <a:t>MIPS</a:t>
            </a:r>
            <a:r>
              <a:rPr lang="zh-CN" altLang="en-US" dirty="0">
                <a:solidFill>
                  <a:srgbClr val="C00000"/>
                </a:solidFill>
                <a:latin typeface="Times New Roman" panose="02020603050405020304" pitchFamily="18" charset="0"/>
                <a:cs typeface="Times New Roman" panose="02020603050405020304" pitchFamily="18" charset="0"/>
              </a:rPr>
              <a:t>处理器</a:t>
            </a:r>
            <a:r>
              <a:rPr lang="zh-CN" altLang="en-US" dirty="0">
                <a:latin typeface="Times New Roman" panose="02020603050405020304" pitchFamily="18" charset="0"/>
                <a:cs typeface="Times New Roman" panose="02020603050405020304" pitchFamily="18" charset="0"/>
              </a:rPr>
              <a:t>等是冯</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诺依曼结构的典型代表。</a:t>
            </a:r>
            <a:endParaRPr lang="en-US" altLang="zh-CN" dirty="0">
              <a:latin typeface="Times New Roman" panose="02020603050405020304" pitchFamily="18" charset="0"/>
              <a:cs typeface="Times New Roman" panose="02020603050405020304" pitchFamily="18" charset="0"/>
            </a:endParaRPr>
          </a:p>
          <a:p>
            <a:pPr marL="0" indent="0" eaLnBrk="1" hangingPunct="1">
              <a:spcAft>
                <a:spcPts val="1800"/>
              </a:spcAft>
              <a:buFontTx/>
              <a:buNone/>
              <a:defRPr/>
            </a:pPr>
            <a:r>
              <a:rPr lang="zh-CN" altLang="en-US" dirty="0">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MIPS</a:t>
            </a:r>
            <a:r>
              <a:rPr lang="zh-CN" altLang="en-US" dirty="0">
                <a:latin typeface="Times New Roman" panose="02020603050405020304" pitchFamily="18" charset="0"/>
                <a:cs typeface="Times New Roman" panose="02020603050405020304" pitchFamily="18" charset="0"/>
              </a:rPr>
              <a:t>的意思是</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无内部互锁流水级的微处理器</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altLang="zh-CN" dirty="0">
                <a:solidFill>
                  <a:srgbClr val="FF0000"/>
                </a:solidFill>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icroprocessor  without </a:t>
            </a:r>
            <a:r>
              <a:rPr lang="en-US" altLang="zh-CN" dirty="0">
                <a:solidFill>
                  <a:srgbClr val="FF0000"/>
                </a:solidFill>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nterlocked </a:t>
            </a:r>
            <a:r>
              <a:rPr lang="en-US" altLang="zh-CN" dirty="0">
                <a:solidFill>
                  <a:srgbClr val="FF0000"/>
                </a:solidFill>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iped </a:t>
            </a:r>
            <a:r>
              <a:rPr lang="en-US" altLang="zh-CN" dirty="0">
                <a:solidFill>
                  <a:srgbClr val="FF0000"/>
                </a:solidFill>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tages)</a:t>
            </a:r>
            <a:endParaRPr lang="zh-CN" altLang="en-US" dirty="0">
              <a:latin typeface="Times New Roman" panose="02020603050405020304" pitchFamily="18" charset="0"/>
              <a:cs typeface="Times New Roman" panose="02020603050405020304" pitchFamily="18" charset="0"/>
            </a:endParaRPr>
          </a:p>
          <a:p>
            <a:pPr marL="0" indent="0" eaLnBrk="1" hangingPunct="1">
              <a:spcAft>
                <a:spcPts val="1800"/>
              </a:spcAft>
              <a:defRPr/>
            </a:pP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标题 2">
            <a:extLst>
              <a:ext uri="{FF2B5EF4-FFF2-40B4-BE49-F238E27FC236}">
                <a16:creationId xmlns:a16="http://schemas.microsoft.com/office/drawing/2014/main" id="{EAA7FB76-98F8-4C8D-A20F-1D3A22EA02D2}"/>
              </a:ext>
            </a:extLst>
          </p:cNvPr>
          <p:cNvSpPr>
            <a:spLocks noGrp="1" noChangeArrowheads="1"/>
          </p:cNvSpPr>
          <p:nvPr>
            <p:ph type="title"/>
          </p:nvPr>
        </p:nvSpPr>
        <p:spPr>
          <a:xfrm>
            <a:off x="822961" y="561851"/>
            <a:ext cx="7354888" cy="504825"/>
          </a:xfrm>
        </p:spPr>
        <p:txBody>
          <a:bodyPr>
            <a:normAutofit fontScale="90000"/>
          </a:bodyPr>
          <a:lstStyle/>
          <a:p>
            <a:pPr eaLnBrk="1" hangingPunct="1"/>
            <a:r>
              <a:rPr lang="zh-CN" altLang="en-US" dirty="0">
                <a:latin typeface="Times New Roman" panose="02020603050405020304" pitchFamily="18" charset="0"/>
                <a:cs typeface="Times New Roman" panose="02020603050405020304" pitchFamily="18" charset="0"/>
              </a:rPr>
              <a:t>冯</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诺依曼结构</a:t>
            </a:r>
            <a:endParaRPr lang="zh-CN" altLang="en-US" dirty="0"/>
          </a:p>
        </p:txBody>
      </p:sp>
      <p:sp>
        <p:nvSpPr>
          <p:cNvPr id="227331" name="Rectangle 3">
            <a:extLst>
              <a:ext uri="{FF2B5EF4-FFF2-40B4-BE49-F238E27FC236}">
                <a16:creationId xmlns:a16="http://schemas.microsoft.com/office/drawing/2014/main" id="{FB5E2288-C836-4921-87DE-86BF923DE99C}"/>
              </a:ext>
            </a:extLst>
          </p:cNvPr>
          <p:cNvSpPr>
            <a:spLocks noGrp="1" noChangeArrowheads="1"/>
          </p:cNvSpPr>
          <p:nvPr>
            <p:ph idx="1"/>
          </p:nvPr>
        </p:nvSpPr>
        <p:spPr>
          <a:xfrm>
            <a:off x="963386" y="1263650"/>
            <a:ext cx="7172325" cy="3320596"/>
          </a:xfrm>
        </p:spPr>
        <p:txBody>
          <a:bodyPr/>
          <a:lstStyle/>
          <a:p>
            <a:pPr eaLnBrk="1" hangingPunct="1">
              <a:lnSpc>
                <a:spcPct val="125000"/>
              </a:lnSpc>
              <a:spcAft>
                <a:spcPts val="1800"/>
              </a:spcAft>
              <a:buFontTx/>
              <a:buNone/>
            </a:pPr>
            <a:r>
              <a:rPr lang="zh-CN" altLang="en-US" dirty="0">
                <a:solidFill>
                  <a:srgbClr val="FF0000"/>
                </a:solidFill>
              </a:rPr>
              <a:t>“存储程序”思想可以简化概括为</a:t>
            </a:r>
            <a:r>
              <a:rPr lang="en-US" altLang="zh-CN" dirty="0">
                <a:solidFill>
                  <a:srgbClr val="FF0000"/>
                </a:solidFill>
              </a:rPr>
              <a:t>3</a:t>
            </a:r>
            <a:r>
              <a:rPr lang="zh-CN" altLang="en-US" dirty="0">
                <a:solidFill>
                  <a:srgbClr val="FF0000"/>
                </a:solidFill>
              </a:rPr>
              <a:t>点</a:t>
            </a:r>
            <a:r>
              <a:rPr lang="zh-CN" altLang="en-US" dirty="0"/>
              <a:t>：</a:t>
            </a:r>
          </a:p>
          <a:p>
            <a:pPr lvl="1" eaLnBrk="1" hangingPunct="1">
              <a:lnSpc>
                <a:spcPct val="125000"/>
              </a:lnSpc>
              <a:spcAft>
                <a:spcPts val="1800"/>
              </a:spcAft>
            </a:pPr>
            <a:r>
              <a:rPr lang="zh-CN" altLang="en-US" dirty="0"/>
              <a:t>计算机包括</a:t>
            </a:r>
            <a:r>
              <a:rPr lang="zh-CN" altLang="en-US" dirty="0">
                <a:solidFill>
                  <a:srgbClr val="9900CC"/>
                </a:solidFill>
              </a:rPr>
              <a:t>运算器、控制器、存储器、输入</a:t>
            </a:r>
            <a:r>
              <a:rPr lang="en-US" altLang="zh-CN" dirty="0">
                <a:solidFill>
                  <a:srgbClr val="9900CC"/>
                </a:solidFill>
              </a:rPr>
              <a:t>/</a:t>
            </a:r>
            <a:r>
              <a:rPr lang="zh-CN" altLang="en-US" dirty="0">
                <a:solidFill>
                  <a:srgbClr val="9900CC"/>
                </a:solidFill>
              </a:rPr>
              <a:t>输出设备</a:t>
            </a:r>
            <a:r>
              <a:rPr lang="zh-CN" altLang="en-US" dirty="0"/>
              <a:t>。</a:t>
            </a:r>
          </a:p>
          <a:p>
            <a:pPr lvl="1" eaLnBrk="1" hangingPunct="1">
              <a:lnSpc>
                <a:spcPct val="125000"/>
              </a:lnSpc>
              <a:spcAft>
                <a:spcPts val="1800"/>
              </a:spcAft>
            </a:pPr>
            <a:r>
              <a:rPr lang="zh-CN" altLang="en-US" dirty="0"/>
              <a:t>计算机内部应采用二进制来表示指令和数据。</a:t>
            </a:r>
          </a:p>
          <a:p>
            <a:pPr lvl="1" eaLnBrk="1" hangingPunct="1">
              <a:lnSpc>
                <a:spcPct val="125000"/>
              </a:lnSpc>
              <a:spcAft>
                <a:spcPts val="1800"/>
              </a:spcAft>
            </a:pPr>
            <a:r>
              <a:rPr lang="zh-CN" altLang="en-US" dirty="0">
                <a:solidFill>
                  <a:srgbClr val="FF0000"/>
                </a:solidFill>
              </a:rPr>
              <a:t>将编写好的程序和数据保存到存储器</a:t>
            </a:r>
            <a:r>
              <a:rPr lang="zh-CN" altLang="en-US" dirty="0"/>
              <a:t>，然后计算机</a:t>
            </a:r>
            <a:r>
              <a:rPr lang="zh-CN" altLang="en-US" dirty="0">
                <a:solidFill>
                  <a:srgbClr val="9900CC"/>
                </a:solidFill>
              </a:rPr>
              <a:t>自动地逐条取出指令和数据</a:t>
            </a:r>
            <a:r>
              <a:rPr lang="zh-CN" altLang="en-US" dirty="0"/>
              <a:t>进行分析、处理和执行。</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标题 2">
            <a:extLst>
              <a:ext uri="{FF2B5EF4-FFF2-40B4-BE49-F238E27FC236}">
                <a16:creationId xmlns:a16="http://schemas.microsoft.com/office/drawing/2014/main" id="{00E5D397-411A-4185-BACA-4FD9A9C0AC63}"/>
              </a:ext>
            </a:extLst>
          </p:cNvPr>
          <p:cNvSpPr>
            <a:spLocks noGrp="1" noChangeArrowheads="1"/>
          </p:cNvSpPr>
          <p:nvPr>
            <p:ph type="title"/>
          </p:nvPr>
        </p:nvSpPr>
        <p:spPr>
          <a:xfrm>
            <a:off x="609600" y="574675"/>
            <a:ext cx="6426426" cy="504825"/>
          </a:xfrm>
        </p:spPr>
        <p:txBody>
          <a:bodyPr>
            <a:normAutofit fontScale="90000"/>
          </a:bodyPr>
          <a:lstStyle/>
          <a:p>
            <a:pPr eaLnBrk="1" hangingPunct="1"/>
            <a:r>
              <a:rPr lang="zh-CN" altLang="en-US" dirty="0">
                <a:latin typeface="宋体" panose="02010600030101010101" pitchFamily="2" charset="-122"/>
              </a:rPr>
              <a:t>哈佛体系结构 </a:t>
            </a:r>
            <a:endParaRPr lang="zh-CN" altLang="en-US" dirty="0"/>
          </a:p>
        </p:txBody>
      </p:sp>
      <p:sp>
        <p:nvSpPr>
          <p:cNvPr id="228355" name="Rectangle 3">
            <a:extLst>
              <a:ext uri="{FF2B5EF4-FFF2-40B4-BE49-F238E27FC236}">
                <a16:creationId xmlns:a16="http://schemas.microsoft.com/office/drawing/2014/main" id="{A563ACD7-25EE-4BFD-8F83-332C7ABCA446}"/>
              </a:ext>
            </a:extLst>
          </p:cNvPr>
          <p:cNvSpPr>
            <a:spLocks noGrp="1" noChangeArrowheads="1"/>
          </p:cNvSpPr>
          <p:nvPr>
            <p:ph idx="1"/>
          </p:nvPr>
        </p:nvSpPr>
        <p:spPr>
          <a:xfrm>
            <a:off x="718457" y="1268391"/>
            <a:ext cx="7515225" cy="1507466"/>
          </a:xfrm>
        </p:spPr>
        <p:txBody>
          <a:bodyPr/>
          <a:lstStyle/>
          <a:p>
            <a:pPr eaLnBrk="1" hangingPunct="1">
              <a:spcBef>
                <a:spcPct val="0"/>
              </a:spcBef>
            </a:pPr>
            <a:r>
              <a:rPr lang="zh-CN" altLang="en-US" dirty="0">
                <a:latin typeface="Times New Roman" panose="02020603050405020304" pitchFamily="18" charset="0"/>
                <a:cs typeface="Times New Roman" panose="02020603050405020304" pitchFamily="18" charset="0"/>
              </a:rPr>
              <a:t>哈佛体系结构中</a:t>
            </a:r>
            <a:r>
              <a:rPr lang="en-US" altLang="zh-CN" dirty="0">
                <a:latin typeface="Times New Roman" panose="02020603050405020304" pitchFamily="18" charset="0"/>
                <a:cs typeface="Times New Roman" panose="02020603050405020304" pitchFamily="18" charset="0"/>
              </a:rPr>
              <a:t>, </a:t>
            </a:r>
            <a:r>
              <a:rPr lang="zh-CN" altLang="en-US" dirty="0">
                <a:solidFill>
                  <a:srgbClr val="9900CC"/>
                </a:solidFill>
                <a:latin typeface="Times New Roman" panose="02020603050405020304" pitchFamily="18" charset="0"/>
                <a:cs typeface="Times New Roman" panose="02020603050405020304" pitchFamily="18" charset="0"/>
              </a:rPr>
              <a:t>数据和程序使用</a:t>
            </a:r>
            <a:r>
              <a:rPr lang="zh-CN" altLang="en-US" dirty="0">
                <a:solidFill>
                  <a:srgbClr val="FF0000"/>
                </a:solidFill>
                <a:latin typeface="Times New Roman" panose="02020603050405020304" pitchFamily="18" charset="0"/>
                <a:cs typeface="Times New Roman" panose="02020603050405020304" pitchFamily="18" charset="0"/>
              </a:rPr>
              <a:t>各自独立的</a:t>
            </a:r>
            <a:r>
              <a:rPr lang="zh-CN" altLang="en-US" dirty="0">
                <a:solidFill>
                  <a:srgbClr val="9900CC"/>
                </a:solidFill>
                <a:latin typeface="Times New Roman" panose="02020603050405020304" pitchFamily="18" charset="0"/>
                <a:cs typeface="Times New Roman" panose="02020603050405020304" pitchFamily="18" charset="0"/>
              </a:rPr>
              <a:t>存储器。</a:t>
            </a:r>
            <a:r>
              <a:rPr lang="zh-CN" altLang="en-US" dirty="0">
                <a:solidFill>
                  <a:srgbClr val="FF0000"/>
                </a:solidFill>
                <a:latin typeface="Times New Roman" panose="02020603050405020304" pitchFamily="18" charset="0"/>
                <a:cs typeface="Times New Roman" panose="02020603050405020304" pitchFamily="18" charset="0"/>
              </a:rPr>
              <a:t>程序计数器</a:t>
            </a:r>
            <a:r>
              <a:rPr lang="en-US" altLang="zh-CN" dirty="0">
                <a:solidFill>
                  <a:srgbClr val="FF0000"/>
                </a:solidFill>
                <a:latin typeface="Times New Roman" panose="02020603050405020304" pitchFamily="18" charset="0"/>
                <a:cs typeface="Times New Roman" panose="02020603050405020304" pitchFamily="18" charset="0"/>
              </a:rPr>
              <a:t>PC</a:t>
            </a:r>
            <a:r>
              <a:rPr lang="zh-CN" altLang="en-US" dirty="0">
                <a:solidFill>
                  <a:srgbClr val="FF0000"/>
                </a:solidFill>
                <a:latin typeface="Times New Roman" panose="02020603050405020304" pitchFamily="18" charset="0"/>
                <a:cs typeface="Times New Roman" panose="02020603050405020304" pitchFamily="18" charset="0"/>
              </a:rPr>
              <a:t>只指向程序存储器</a:t>
            </a:r>
            <a:r>
              <a:rPr lang="zh-CN" altLang="en-US" dirty="0">
                <a:latin typeface="Times New Roman" panose="02020603050405020304" pitchFamily="18" charset="0"/>
                <a:cs typeface="Times New Roman" panose="02020603050405020304" pitchFamily="18" charset="0"/>
              </a:rPr>
              <a:t>而不指向数据存储器</a:t>
            </a:r>
            <a:r>
              <a:rPr lang="en-US" altLang="zh-CN" dirty="0">
                <a:latin typeface="Times New Roman" panose="02020603050405020304" pitchFamily="18" charset="0"/>
                <a:cs typeface="Times New Roman" panose="02020603050405020304" pitchFamily="18" charset="0"/>
              </a:rPr>
              <a:t>, </a:t>
            </a:r>
          </a:p>
          <a:p>
            <a:pPr eaLnBrk="1" hangingPunct="1">
              <a:spcBef>
                <a:spcPct val="0"/>
              </a:spcBef>
            </a:pPr>
            <a:r>
              <a:rPr lang="zh-CN" altLang="en-US" dirty="0">
                <a:latin typeface="Times New Roman" panose="02020603050405020304" pitchFamily="18" charset="0"/>
                <a:cs typeface="Times New Roman" panose="02020603050405020304" pitchFamily="18" charset="0"/>
              </a:rPr>
              <a:t>这样做的后果是很难在哈佛体系结构的计算机上编写出一个自修改的程序  </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有时称为</a:t>
            </a:r>
            <a:r>
              <a:rPr lang="zh-CN" altLang="en-US" dirty="0">
                <a:solidFill>
                  <a:srgbClr val="FF0000"/>
                </a:solidFill>
                <a:latin typeface="Times New Roman" panose="02020603050405020304" pitchFamily="18" charset="0"/>
                <a:cs typeface="Times New Roman" panose="02020603050405020304" pitchFamily="18" charset="0"/>
              </a:rPr>
              <a:t>在应用可编程</a:t>
            </a:r>
            <a:r>
              <a:rPr lang="en-US" altLang="zh-CN" dirty="0">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n </a:t>
            </a:r>
            <a:r>
              <a:rPr lang="en-US" altLang="zh-CN" dirty="0">
                <a:solidFill>
                  <a:srgbClr val="FF0000"/>
                </a:solidFill>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pplication </a:t>
            </a:r>
            <a:r>
              <a:rPr lang="en-US" altLang="zh-CN" dirty="0">
                <a:solidFill>
                  <a:srgbClr val="FF0000"/>
                </a:solidFill>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rogramming,  </a:t>
            </a:r>
            <a:r>
              <a:rPr lang="en-US" altLang="zh-CN" dirty="0">
                <a:solidFill>
                  <a:srgbClr val="FF0000"/>
                </a:solidFill>
                <a:latin typeface="Times New Roman" panose="02020603050405020304" pitchFamily="18" charset="0"/>
                <a:cs typeface="Times New Roman" panose="02020603050405020304" pitchFamily="18" charset="0"/>
              </a:rPr>
              <a:t>IAP</a:t>
            </a:r>
            <a:r>
              <a:rPr lang="en-US" altLang="zh-CN" dirty="0">
                <a:latin typeface="Times New Roman" panose="02020603050405020304" pitchFamily="18" charset="0"/>
                <a:cs typeface="Times New Roman" panose="02020603050405020304" pitchFamily="18" charset="0"/>
              </a:rPr>
              <a:t>) </a:t>
            </a:r>
          </a:p>
        </p:txBody>
      </p:sp>
      <p:sp>
        <p:nvSpPr>
          <p:cNvPr id="6" name="Rectangle 3">
            <a:extLst>
              <a:ext uri="{FF2B5EF4-FFF2-40B4-BE49-F238E27FC236}">
                <a16:creationId xmlns:a16="http://schemas.microsoft.com/office/drawing/2014/main" id="{170B3767-0E2F-4B7C-A100-0713351509FD}"/>
              </a:ext>
            </a:extLst>
          </p:cNvPr>
          <p:cNvSpPr txBox="1">
            <a:spLocks noChangeArrowheads="1"/>
          </p:cNvSpPr>
          <p:nvPr/>
        </p:nvSpPr>
        <p:spPr bwMode="auto">
          <a:xfrm>
            <a:off x="718458" y="2688545"/>
            <a:ext cx="7547882" cy="293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rtl="0" fontAlgn="base">
              <a:lnSpc>
                <a:spcPct val="114000"/>
              </a:lnSpc>
              <a:spcBef>
                <a:spcPct val="20000"/>
              </a:spcBef>
              <a:spcAft>
                <a:spcPts val="600"/>
              </a:spcAft>
              <a:buBlip>
                <a:blip r:embed="rId2"/>
              </a:buBlip>
              <a:defRPr sz="2800" b="1">
                <a:solidFill>
                  <a:schemeClr val="accent2"/>
                </a:solidFill>
                <a:latin typeface="+mj-ea"/>
                <a:ea typeface="+mj-ea"/>
                <a:cs typeface="+mn-cs"/>
              </a:defRPr>
            </a:lvl1pPr>
            <a:lvl2pPr marL="742950" indent="-285750" algn="just" rtl="0" fontAlgn="base">
              <a:spcBef>
                <a:spcPct val="20000"/>
              </a:spcBef>
              <a:spcAft>
                <a:spcPct val="0"/>
              </a:spcAft>
              <a:buBlip>
                <a:blip r:embed="rId3"/>
              </a:buBlip>
              <a:defRPr sz="2800" b="1">
                <a:solidFill>
                  <a:schemeClr val="tx1"/>
                </a:solidFill>
                <a:latin typeface="+mj-ea"/>
                <a:ea typeface="+mj-ea"/>
              </a:defRPr>
            </a:lvl2pPr>
            <a:lvl3pPr marL="1143000" indent="-228600" algn="just" rtl="0" fontAlgn="base">
              <a:spcBef>
                <a:spcPct val="20000"/>
              </a:spcBef>
              <a:spcAft>
                <a:spcPct val="0"/>
              </a:spcAft>
              <a:buChar char="•"/>
              <a:defRPr sz="2400">
                <a:solidFill>
                  <a:schemeClr val="tx1"/>
                </a:solidFill>
                <a:latin typeface="+mj-ea"/>
                <a:ea typeface="+mj-ea"/>
              </a:defRPr>
            </a:lvl3pPr>
            <a:lvl4pPr marL="1600200" indent="-228600" algn="just" rtl="0" fontAlgn="base">
              <a:spcBef>
                <a:spcPct val="20000"/>
              </a:spcBef>
              <a:spcAft>
                <a:spcPct val="0"/>
              </a:spcAft>
              <a:buChar char="–"/>
              <a:defRPr sz="2000">
                <a:solidFill>
                  <a:schemeClr val="tx1"/>
                </a:solidFill>
                <a:latin typeface="+mj-ea"/>
                <a:ea typeface="+mj-ea"/>
              </a:defRPr>
            </a:lvl4pPr>
            <a:lvl5pPr marL="2057400" indent="-228600" algn="just"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eaLnBrk="1" hangingPunct="1">
              <a:lnSpc>
                <a:spcPct val="100000"/>
              </a:lnSpc>
              <a:spcBef>
                <a:spcPts val="0"/>
              </a:spcBef>
              <a:buClr>
                <a:srgbClr val="FF0000"/>
              </a:buClr>
              <a:buFont typeface="Wingdings" panose="05000000000000000000" pitchFamily="2" charset="2"/>
              <a:buChar char="Ø"/>
              <a:defRPr/>
            </a:pPr>
            <a:r>
              <a:rPr lang="zh-CN" altLang="en-US" sz="2000" kern="0" dirty="0"/>
              <a:t>哈佛体系结构优点： </a:t>
            </a:r>
          </a:p>
          <a:p>
            <a:pPr marL="442913" lvl="1" indent="-257175" eaLnBrk="1" hangingPunct="1">
              <a:spcBef>
                <a:spcPts val="0"/>
              </a:spcBef>
              <a:spcAft>
                <a:spcPts val="600"/>
              </a:spcAft>
              <a:defRPr/>
            </a:pPr>
            <a:r>
              <a:rPr lang="zh-CN" altLang="en-US" sz="2000" kern="0" dirty="0">
                <a:solidFill>
                  <a:srgbClr val="FF0000"/>
                </a:solidFill>
              </a:rPr>
              <a:t>独立的程序存储器和数据存储器</a:t>
            </a:r>
            <a:r>
              <a:rPr lang="zh-CN" altLang="en-US" sz="2000" kern="0" dirty="0"/>
              <a:t>为数字信号处理提供了较高的性能。</a:t>
            </a:r>
          </a:p>
          <a:p>
            <a:pPr marL="442913" lvl="1" indent="-257175" eaLnBrk="1" hangingPunct="1">
              <a:spcBef>
                <a:spcPts val="0"/>
              </a:spcBef>
              <a:spcAft>
                <a:spcPts val="600"/>
              </a:spcAft>
              <a:defRPr/>
            </a:pPr>
            <a:r>
              <a:rPr lang="zh-CN" altLang="en-US" sz="2000" kern="0" dirty="0">
                <a:solidFill>
                  <a:srgbClr val="FF0000"/>
                </a:solidFill>
              </a:rPr>
              <a:t>指令和数据可以有不同的数据宽度</a:t>
            </a:r>
            <a:r>
              <a:rPr lang="en-US" altLang="zh-CN" sz="2000" kern="0" dirty="0">
                <a:solidFill>
                  <a:srgbClr val="FF0000"/>
                </a:solidFill>
              </a:rPr>
              <a:t>,</a:t>
            </a:r>
            <a:r>
              <a:rPr lang="zh-CN" altLang="en-US" sz="2000" kern="0" dirty="0">
                <a:solidFill>
                  <a:srgbClr val="FF0000"/>
                </a:solidFill>
              </a:rPr>
              <a:t>具有较高的效率。</a:t>
            </a:r>
            <a:r>
              <a:rPr lang="zh-CN" altLang="en-US" sz="2000" kern="0" dirty="0"/>
              <a:t>如</a:t>
            </a:r>
            <a:r>
              <a:rPr lang="en-US" altLang="zh-CN" sz="2000" kern="0" dirty="0"/>
              <a:t>TI</a:t>
            </a:r>
            <a:r>
              <a:rPr lang="zh-CN" altLang="en-US" sz="2000" kern="0" dirty="0"/>
              <a:t>公司的</a:t>
            </a:r>
            <a:r>
              <a:rPr lang="en-US" altLang="zh-CN" sz="2000" kern="0" dirty="0"/>
              <a:t>TMS320 DSP</a:t>
            </a:r>
            <a:r>
              <a:rPr lang="zh-CN" altLang="en-US" sz="2000" kern="0" dirty="0"/>
              <a:t>数字信号处理器，飞思卡尔公司的</a:t>
            </a:r>
            <a:r>
              <a:rPr lang="en-US" altLang="zh-CN" sz="2000" kern="0" dirty="0"/>
              <a:t>MC68</a:t>
            </a:r>
            <a:r>
              <a:rPr lang="zh-CN" altLang="en-US" sz="2000" kern="0" dirty="0"/>
              <a:t>系列、</a:t>
            </a:r>
            <a:r>
              <a:rPr lang="en-US" altLang="zh-CN" sz="2000" kern="0" dirty="0"/>
              <a:t>ARM 9</a:t>
            </a:r>
            <a:r>
              <a:rPr lang="zh-CN" altLang="en-US" sz="2000" kern="0" dirty="0"/>
              <a:t>、</a:t>
            </a:r>
            <a:r>
              <a:rPr lang="en-US" altLang="zh-CN" sz="2000" kern="0" dirty="0"/>
              <a:t>ARM10</a:t>
            </a:r>
            <a:r>
              <a:rPr lang="zh-CN" altLang="en-US" sz="2000" kern="0" dirty="0"/>
              <a:t>系列等。</a:t>
            </a:r>
          </a:p>
        </p:txBody>
      </p:sp>
      <p:sp>
        <p:nvSpPr>
          <p:cNvPr id="5" name="矩形 4">
            <a:extLst>
              <a:ext uri="{FF2B5EF4-FFF2-40B4-BE49-F238E27FC236}">
                <a16:creationId xmlns:a16="http://schemas.microsoft.com/office/drawing/2014/main" id="{94BD3865-5D67-4601-887E-94CCD90A5D0E}"/>
              </a:ext>
            </a:extLst>
          </p:cNvPr>
          <p:cNvSpPr>
            <a:spLocks noChangeArrowheads="1"/>
          </p:cNvSpPr>
          <p:nvPr/>
        </p:nvSpPr>
        <p:spPr bwMode="auto">
          <a:xfrm>
            <a:off x="5111750" y="555625"/>
            <a:ext cx="3422650"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FF0000"/>
                </a:solidFill>
                <a:cs typeface="Times New Roman" panose="02020603050405020304" pitchFamily="18" charset="0"/>
              </a:rPr>
              <a:t>各自独立的</a:t>
            </a:r>
            <a:r>
              <a:rPr lang="zh-CN" altLang="en-US" sz="2800" b="1" dirty="0">
                <a:solidFill>
                  <a:srgbClr val="FF0000"/>
                </a:solidFill>
              </a:rPr>
              <a:t>系统总线</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标题 2">
            <a:extLst>
              <a:ext uri="{FF2B5EF4-FFF2-40B4-BE49-F238E27FC236}">
                <a16:creationId xmlns:a16="http://schemas.microsoft.com/office/drawing/2014/main" id="{D25CDBA3-FCE4-42BA-B916-3203CF423506}"/>
              </a:ext>
            </a:extLst>
          </p:cNvPr>
          <p:cNvSpPr>
            <a:spLocks noGrp="1" noChangeArrowheads="1"/>
          </p:cNvSpPr>
          <p:nvPr>
            <p:ph type="title"/>
          </p:nvPr>
        </p:nvSpPr>
        <p:spPr>
          <a:xfrm>
            <a:off x="770391" y="505279"/>
            <a:ext cx="7451045" cy="504825"/>
          </a:xfrm>
        </p:spPr>
        <p:txBody>
          <a:bodyPr>
            <a:normAutofit fontScale="90000"/>
          </a:bodyPr>
          <a:lstStyle/>
          <a:p>
            <a:pPr eaLnBrk="1" hangingPunct="1"/>
            <a:r>
              <a:rPr lang="zh-CN" altLang="en-US" dirty="0">
                <a:latin typeface="宋体" panose="02010600030101010101" pitchFamily="2" charset="-122"/>
              </a:rPr>
              <a:t>哈佛体系结构 </a:t>
            </a:r>
            <a:endParaRPr lang="zh-CN" altLang="en-US" dirty="0"/>
          </a:p>
        </p:txBody>
      </p:sp>
      <p:sp>
        <p:nvSpPr>
          <p:cNvPr id="228355" name="Rectangle 3">
            <a:extLst>
              <a:ext uri="{FF2B5EF4-FFF2-40B4-BE49-F238E27FC236}">
                <a16:creationId xmlns:a16="http://schemas.microsoft.com/office/drawing/2014/main" id="{F45E8A56-846D-4160-989B-D02FCE11BCB3}"/>
              </a:ext>
            </a:extLst>
          </p:cNvPr>
          <p:cNvSpPr>
            <a:spLocks noGrp="1" noChangeArrowheads="1"/>
          </p:cNvSpPr>
          <p:nvPr>
            <p:ph idx="1"/>
          </p:nvPr>
        </p:nvSpPr>
        <p:spPr>
          <a:xfrm>
            <a:off x="902154" y="1555750"/>
            <a:ext cx="7180489" cy="758825"/>
          </a:xfrm>
        </p:spPr>
        <p:txBody>
          <a:bodyPr/>
          <a:lstStyle/>
          <a:p>
            <a:pPr eaLnBrk="1" hangingPunct="1">
              <a:spcBef>
                <a:spcPct val="0"/>
              </a:spcBef>
            </a:pPr>
            <a:r>
              <a:rPr lang="zh-CN" altLang="en-US" dirty="0">
                <a:latin typeface="Times New Roman" panose="02020603050405020304" pitchFamily="18" charset="0"/>
                <a:cs typeface="Times New Roman" panose="02020603050405020304" pitchFamily="18" charset="0"/>
              </a:rPr>
              <a:t>哈佛体系结构中</a:t>
            </a:r>
            <a:r>
              <a:rPr lang="en-US" altLang="zh-CN" dirty="0">
                <a:latin typeface="Times New Roman" panose="02020603050405020304" pitchFamily="18" charset="0"/>
                <a:cs typeface="Times New Roman" panose="02020603050405020304" pitchFamily="18" charset="0"/>
              </a:rPr>
              <a:t>, </a:t>
            </a:r>
            <a:r>
              <a:rPr lang="zh-CN" altLang="en-US" dirty="0">
                <a:solidFill>
                  <a:srgbClr val="9900CC"/>
                </a:solidFill>
                <a:latin typeface="Times New Roman" panose="02020603050405020304" pitchFamily="18" charset="0"/>
                <a:cs typeface="Times New Roman" panose="02020603050405020304" pitchFamily="18" charset="0"/>
              </a:rPr>
              <a:t>数据和程序使用</a:t>
            </a:r>
            <a:r>
              <a:rPr lang="zh-CN" altLang="en-US" dirty="0">
                <a:solidFill>
                  <a:srgbClr val="FF0000"/>
                </a:solidFill>
                <a:latin typeface="Times New Roman" panose="02020603050405020304" pitchFamily="18" charset="0"/>
                <a:cs typeface="Times New Roman" panose="02020603050405020304" pitchFamily="18" charset="0"/>
              </a:rPr>
              <a:t>各自独立的</a:t>
            </a:r>
            <a:r>
              <a:rPr lang="zh-CN" altLang="en-US" dirty="0">
                <a:solidFill>
                  <a:srgbClr val="9900CC"/>
                </a:solidFill>
                <a:latin typeface="Times New Roman" panose="02020603050405020304" pitchFamily="18" charset="0"/>
                <a:cs typeface="Times New Roman" panose="02020603050405020304" pitchFamily="18" charset="0"/>
              </a:rPr>
              <a:t>存储器。</a:t>
            </a:r>
            <a:r>
              <a:rPr lang="zh-CN" altLang="en-US" dirty="0">
                <a:solidFill>
                  <a:srgbClr val="FF0000"/>
                </a:solidFill>
                <a:latin typeface="Times New Roman" panose="02020603050405020304" pitchFamily="18" charset="0"/>
                <a:cs typeface="Times New Roman" panose="02020603050405020304" pitchFamily="18" charset="0"/>
              </a:rPr>
              <a:t>程序计数器</a:t>
            </a:r>
            <a:r>
              <a:rPr lang="en-US" altLang="zh-CN" dirty="0">
                <a:solidFill>
                  <a:srgbClr val="FF0000"/>
                </a:solidFill>
                <a:latin typeface="Times New Roman" panose="02020603050405020304" pitchFamily="18" charset="0"/>
                <a:cs typeface="Times New Roman" panose="02020603050405020304" pitchFamily="18" charset="0"/>
              </a:rPr>
              <a:t>PC</a:t>
            </a:r>
            <a:r>
              <a:rPr lang="zh-CN" altLang="en-US" dirty="0">
                <a:solidFill>
                  <a:srgbClr val="FF0000"/>
                </a:solidFill>
                <a:latin typeface="Times New Roman" panose="02020603050405020304" pitchFamily="18" charset="0"/>
                <a:cs typeface="Times New Roman" panose="02020603050405020304" pitchFamily="18" charset="0"/>
              </a:rPr>
              <a:t>只指向程序存储器</a:t>
            </a:r>
            <a:r>
              <a:rPr lang="zh-CN" altLang="en-US" dirty="0">
                <a:latin typeface="Times New Roman" panose="02020603050405020304" pitchFamily="18" charset="0"/>
                <a:cs typeface="Times New Roman" panose="02020603050405020304" pitchFamily="18" charset="0"/>
              </a:rPr>
              <a:t>而不指向数据存储器</a:t>
            </a:r>
            <a:r>
              <a:rPr lang="en-US" altLang="zh-CN" dirty="0">
                <a:latin typeface="Times New Roman" panose="02020603050405020304" pitchFamily="18" charset="0"/>
                <a:cs typeface="Times New Roman" panose="02020603050405020304" pitchFamily="18" charset="0"/>
              </a:rPr>
              <a:t>, </a:t>
            </a:r>
          </a:p>
        </p:txBody>
      </p:sp>
      <p:sp>
        <p:nvSpPr>
          <p:cNvPr id="6" name="Rectangle 3">
            <a:extLst>
              <a:ext uri="{FF2B5EF4-FFF2-40B4-BE49-F238E27FC236}">
                <a16:creationId xmlns:a16="http://schemas.microsoft.com/office/drawing/2014/main" id="{C398949C-E644-4B77-87AC-2B8E7F78477B}"/>
              </a:ext>
            </a:extLst>
          </p:cNvPr>
          <p:cNvSpPr txBox="1">
            <a:spLocks noChangeArrowheads="1"/>
          </p:cNvSpPr>
          <p:nvPr/>
        </p:nvSpPr>
        <p:spPr bwMode="auto">
          <a:xfrm>
            <a:off x="979714" y="2743200"/>
            <a:ext cx="7102929" cy="2710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rtl="0" fontAlgn="base">
              <a:lnSpc>
                <a:spcPct val="114000"/>
              </a:lnSpc>
              <a:spcBef>
                <a:spcPct val="20000"/>
              </a:spcBef>
              <a:spcAft>
                <a:spcPts val="600"/>
              </a:spcAft>
              <a:buBlip>
                <a:blip r:embed="rId2"/>
              </a:buBlip>
              <a:defRPr sz="2800" b="1">
                <a:solidFill>
                  <a:schemeClr val="accent2"/>
                </a:solidFill>
                <a:latin typeface="+mj-ea"/>
                <a:ea typeface="+mj-ea"/>
                <a:cs typeface="+mn-cs"/>
              </a:defRPr>
            </a:lvl1pPr>
            <a:lvl2pPr marL="742950" indent="-285750" algn="just" rtl="0" fontAlgn="base">
              <a:spcBef>
                <a:spcPct val="20000"/>
              </a:spcBef>
              <a:spcAft>
                <a:spcPct val="0"/>
              </a:spcAft>
              <a:buBlip>
                <a:blip r:embed="rId3"/>
              </a:buBlip>
              <a:defRPr sz="2800" b="1">
                <a:solidFill>
                  <a:schemeClr val="tx1"/>
                </a:solidFill>
                <a:latin typeface="+mj-ea"/>
                <a:ea typeface="+mj-ea"/>
              </a:defRPr>
            </a:lvl2pPr>
            <a:lvl3pPr marL="1143000" indent="-228600" algn="just" rtl="0" fontAlgn="base">
              <a:spcBef>
                <a:spcPct val="20000"/>
              </a:spcBef>
              <a:spcAft>
                <a:spcPct val="0"/>
              </a:spcAft>
              <a:buChar char="•"/>
              <a:defRPr sz="2400">
                <a:solidFill>
                  <a:schemeClr val="tx1"/>
                </a:solidFill>
                <a:latin typeface="+mj-ea"/>
                <a:ea typeface="+mj-ea"/>
              </a:defRPr>
            </a:lvl3pPr>
            <a:lvl4pPr marL="1600200" indent="-228600" algn="just" rtl="0" fontAlgn="base">
              <a:spcBef>
                <a:spcPct val="20000"/>
              </a:spcBef>
              <a:spcAft>
                <a:spcPct val="0"/>
              </a:spcAft>
              <a:buChar char="–"/>
              <a:defRPr sz="2000">
                <a:solidFill>
                  <a:schemeClr val="tx1"/>
                </a:solidFill>
                <a:latin typeface="+mj-ea"/>
                <a:ea typeface="+mj-ea"/>
              </a:defRPr>
            </a:lvl4pPr>
            <a:lvl5pPr marL="2057400" indent="-228600" algn="just"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eaLnBrk="1" hangingPunct="1">
              <a:lnSpc>
                <a:spcPct val="125000"/>
              </a:lnSpc>
              <a:spcBef>
                <a:spcPts val="0"/>
              </a:spcBef>
              <a:buClr>
                <a:srgbClr val="FF0000"/>
              </a:buClr>
              <a:buFont typeface="Wingdings" panose="05000000000000000000" pitchFamily="2" charset="2"/>
              <a:buChar char="Ø"/>
              <a:defRPr/>
            </a:pPr>
            <a:r>
              <a:rPr lang="zh-CN" altLang="en-US" sz="2000" kern="0" dirty="0"/>
              <a:t>哈佛体系结构优点： </a:t>
            </a:r>
          </a:p>
          <a:p>
            <a:pPr marL="442913" lvl="1" indent="-257175" eaLnBrk="1" hangingPunct="1">
              <a:lnSpc>
                <a:spcPct val="125000"/>
              </a:lnSpc>
              <a:spcBef>
                <a:spcPts val="0"/>
              </a:spcBef>
              <a:spcAft>
                <a:spcPts val="600"/>
              </a:spcAft>
              <a:defRPr/>
            </a:pPr>
            <a:r>
              <a:rPr lang="zh-CN" altLang="en-US" sz="2000" kern="0" dirty="0">
                <a:solidFill>
                  <a:srgbClr val="FF0000"/>
                </a:solidFill>
              </a:rPr>
              <a:t>独立的程序存储器和数据存储器</a:t>
            </a:r>
            <a:r>
              <a:rPr lang="zh-CN" altLang="en-US" sz="2000" kern="0" dirty="0"/>
              <a:t>为数字信号处理提供了较高的性能。</a:t>
            </a:r>
          </a:p>
          <a:p>
            <a:pPr marL="442913" lvl="1" indent="-257175" eaLnBrk="1" hangingPunct="1">
              <a:lnSpc>
                <a:spcPct val="125000"/>
              </a:lnSpc>
              <a:spcBef>
                <a:spcPts val="0"/>
              </a:spcBef>
              <a:spcAft>
                <a:spcPts val="600"/>
              </a:spcAft>
              <a:defRPr/>
            </a:pPr>
            <a:r>
              <a:rPr lang="zh-CN" altLang="en-US" sz="2000" kern="0" dirty="0">
                <a:solidFill>
                  <a:srgbClr val="FF0000"/>
                </a:solidFill>
              </a:rPr>
              <a:t>指令和数据可以有不同的数据宽度</a:t>
            </a:r>
            <a:r>
              <a:rPr lang="en-US" altLang="zh-CN" sz="2000" kern="0" dirty="0">
                <a:solidFill>
                  <a:srgbClr val="FF0000"/>
                </a:solidFill>
              </a:rPr>
              <a:t>,</a:t>
            </a:r>
            <a:r>
              <a:rPr lang="zh-CN" altLang="en-US" sz="2000" kern="0" dirty="0">
                <a:solidFill>
                  <a:srgbClr val="FF0000"/>
                </a:solidFill>
              </a:rPr>
              <a:t>具有较高的效率。</a:t>
            </a:r>
            <a:r>
              <a:rPr lang="zh-CN" altLang="en-US" sz="2000" kern="0" dirty="0"/>
              <a:t>如</a:t>
            </a:r>
            <a:r>
              <a:rPr lang="en-US" altLang="zh-CN" sz="2000" kern="0" dirty="0"/>
              <a:t>TI</a:t>
            </a:r>
            <a:r>
              <a:rPr lang="zh-CN" altLang="en-US" sz="2000" kern="0" dirty="0"/>
              <a:t>公司的</a:t>
            </a:r>
            <a:r>
              <a:rPr lang="en-US" altLang="zh-CN" sz="2000" kern="0" dirty="0"/>
              <a:t>TMS320 DSP</a:t>
            </a:r>
            <a:r>
              <a:rPr lang="zh-CN" altLang="en-US" sz="2000" kern="0" dirty="0"/>
              <a:t>数字信号处理器，飞思卡尔公司的</a:t>
            </a:r>
            <a:r>
              <a:rPr lang="en-US" altLang="zh-CN" sz="2000" kern="0" dirty="0"/>
              <a:t>MC68</a:t>
            </a:r>
            <a:r>
              <a:rPr lang="zh-CN" altLang="en-US" sz="2000" kern="0" dirty="0"/>
              <a:t>系列、</a:t>
            </a:r>
            <a:r>
              <a:rPr lang="en-US" altLang="zh-CN" sz="2000" kern="0" dirty="0"/>
              <a:t>ARM 9</a:t>
            </a:r>
            <a:r>
              <a:rPr lang="zh-CN" altLang="en-US" sz="2000" kern="0" dirty="0"/>
              <a:t>、</a:t>
            </a:r>
            <a:r>
              <a:rPr lang="en-US" altLang="zh-CN" sz="2000" kern="0" dirty="0"/>
              <a:t>ARM10</a:t>
            </a:r>
            <a:r>
              <a:rPr lang="zh-CN" altLang="en-US" sz="2000" kern="0" dirty="0"/>
              <a:t>系列等。</a:t>
            </a:r>
          </a:p>
        </p:txBody>
      </p:sp>
      <p:sp>
        <p:nvSpPr>
          <p:cNvPr id="5" name="矩形 4">
            <a:extLst>
              <a:ext uri="{FF2B5EF4-FFF2-40B4-BE49-F238E27FC236}">
                <a16:creationId xmlns:a16="http://schemas.microsoft.com/office/drawing/2014/main" id="{66D907BE-BB81-419C-87E3-FDD88DA2C475}"/>
              </a:ext>
            </a:extLst>
          </p:cNvPr>
          <p:cNvSpPr>
            <a:spLocks noChangeArrowheads="1"/>
          </p:cNvSpPr>
          <p:nvPr/>
        </p:nvSpPr>
        <p:spPr bwMode="auto">
          <a:xfrm>
            <a:off x="5004027" y="768577"/>
            <a:ext cx="3422650"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FF0000"/>
                </a:solidFill>
                <a:cs typeface="Times New Roman" panose="02020603050405020304" pitchFamily="18" charset="0"/>
              </a:rPr>
              <a:t>各自独立的</a:t>
            </a:r>
            <a:r>
              <a:rPr lang="zh-CN" altLang="en-US" sz="2800" b="1" dirty="0">
                <a:solidFill>
                  <a:srgbClr val="FF0000"/>
                </a:solidFill>
              </a:rPr>
              <a:t>系统总线</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5">
            <a:extLst>
              <a:ext uri="{FF2B5EF4-FFF2-40B4-BE49-F238E27FC236}">
                <a16:creationId xmlns:a16="http://schemas.microsoft.com/office/drawing/2014/main" id="{C7F36C84-FA3E-44B0-BC80-8BE0D89D3CA7}"/>
              </a:ext>
            </a:extLst>
          </p:cNvPr>
          <p:cNvSpPr>
            <a:spLocks noChangeArrowheads="1"/>
          </p:cNvSpPr>
          <p:nvPr/>
        </p:nvSpPr>
        <p:spPr bwMode="auto">
          <a:xfrm>
            <a:off x="0" y="2138363"/>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30407" name="Rectangle 7">
            <a:extLst>
              <a:ext uri="{FF2B5EF4-FFF2-40B4-BE49-F238E27FC236}">
                <a16:creationId xmlns:a16="http://schemas.microsoft.com/office/drawing/2014/main" id="{68359F4C-3AA9-474C-B250-94CFC7760D8B}"/>
              </a:ext>
            </a:extLst>
          </p:cNvPr>
          <p:cNvSpPr>
            <a:spLocks noChangeArrowheads="1"/>
          </p:cNvSpPr>
          <p:nvPr/>
        </p:nvSpPr>
        <p:spPr bwMode="auto">
          <a:xfrm>
            <a:off x="1618456" y="5783908"/>
            <a:ext cx="5986463" cy="523875"/>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990033"/>
                </a:solidFill>
              </a:rPr>
              <a:t>图</a:t>
            </a:r>
            <a:r>
              <a:rPr lang="en-US" altLang="zh-CN" sz="2800" dirty="0">
                <a:solidFill>
                  <a:srgbClr val="990033"/>
                </a:solidFill>
              </a:rPr>
              <a:t>2-13   </a:t>
            </a:r>
            <a:r>
              <a:rPr lang="zh-CN" altLang="en-US" sz="2800" dirty="0">
                <a:solidFill>
                  <a:srgbClr val="990033"/>
                </a:solidFill>
              </a:rPr>
              <a:t>哈佛结构的构成示意图</a:t>
            </a:r>
          </a:p>
        </p:txBody>
      </p:sp>
      <p:sp>
        <p:nvSpPr>
          <p:cNvPr id="142340" name="标题 3">
            <a:extLst>
              <a:ext uri="{FF2B5EF4-FFF2-40B4-BE49-F238E27FC236}">
                <a16:creationId xmlns:a16="http://schemas.microsoft.com/office/drawing/2014/main" id="{DA4AEE71-036E-4BD3-99C0-C5F80F403C68}"/>
              </a:ext>
            </a:extLst>
          </p:cNvPr>
          <p:cNvSpPr>
            <a:spLocks noGrp="1" noChangeArrowheads="1"/>
          </p:cNvSpPr>
          <p:nvPr>
            <p:ph type="title"/>
          </p:nvPr>
        </p:nvSpPr>
        <p:spPr>
          <a:xfrm>
            <a:off x="496888" y="408657"/>
            <a:ext cx="8229600" cy="504825"/>
          </a:xfrm>
        </p:spPr>
        <p:txBody>
          <a:bodyPr vert="horz" lIns="91440" tIns="45720" rIns="91440" bIns="45720" rtlCol="0" anchor="b">
            <a:normAutofit fontScale="90000"/>
          </a:bodyPr>
          <a:lstStyle/>
          <a:p>
            <a:r>
              <a:rPr lang="zh-CN" altLang="en-US" dirty="0">
                <a:latin typeface="宋体" panose="02010600030101010101" pitchFamily="2" charset="-122"/>
              </a:rPr>
              <a:t>哈佛体系结构的示意</a:t>
            </a:r>
          </a:p>
        </p:txBody>
      </p:sp>
      <p:pic>
        <p:nvPicPr>
          <p:cNvPr id="142343" name="Picture 204">
            <a:extLst>
              <a:ext uri="{FF2B5EF4-FFF2-40B4-BE49-F238E27FC236}">
                <a16:creationId xmlns:a16="http://schemas.microsoft.com/office/drawing/2014/main" id="{1DB62A1D-CBDF-46F0-861D-293E4A83F5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56" y="1223168"/>
            <a:ext cx="5627687" cy="4411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7251" name="Picture 3">
            <a:extLst>
              <a:ext uri="{FF2B5EF4-FFF2-40B4-BE49-F238E27FC236}">
                <a16:creationId xmlns:a16="http://schemas.microsoft.com/office/drawing/2014/main" id="{FB8FBE4A-FD5F-414D-B78A-481640D743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0520" y="1677307"/>
            <a:ext cx="3171825" cy="356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a:extLst>
              <a:ext uri="{FF2B5EF4-FFF2-40B4-BE49-F238E27FC236}">
                <a16:creationId xmlns:a16="http://schemas.microsoft.com/office/drawing/2014/main" id="{AD0D2D24-D7AB-4DC0-9BE8-8DDF0E148C17}"/>
              </a:ext>
            </a:extLst>
          </p:cNvPr>
          <p:cNvSpPr>
            <a:spLocks noChangeArrowheads="1"/>
          </p:cNvSpPr>
          <p:nvPr/>
        </p:nvSpPr>
        <p:spPr bwMode="auto">
          <a:xfrm>
            <a:off x="1138237" y="2501357"/>
            <a:ext cx="1108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dirty="0">
                <a:solidFill>
                  <a:srgbClr val="FF0000"/>
                </a:solidFill>
                <a:cs typeface="Times New Roman" panose="02020603050405020304" pitchFamily="18" charset="0"/>
              </a:rPr>
              <a:t>运算器</a:t>
            </a:r>
            <a:endParaRPr lang="zh-CN" altLang="en-US" sz="2400" b="1"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2">
            <a:extLst>
              <a:ext uri="{FF2B5EF4-FFF2-40B4-BE49-F238E27FC236}">
                <a16:creationId xmlns:a16="http://schemas.microsoft.com/office/drawing/2014/main" id="{630AD2E5-83BB-4DE2-8D10-356437D2DF36}"/>
              </a:ext>
            </a:extLst>
          </p:cNvPr>
          <p:cNvSpPr>
            <a:spLocks noGrp="1" noChangeArrowheads="1"/>
          </p:cNvSpPr>
          <p:nvPr>
            <p:ph type="title"/>
          </p:nvPr>
        </p:nvSpPr>
        <p:spPr>
          <a:xfrm>
            <a:off x="814797" y="504145"/>
            <a:ext cx="7496446" cy="504825"/>
          </a:xfrm>
        </p:spPr>
        <p:txBody>
          <a:bodyPr>
            <a:normAutofit fontScale="90000"/>
          </a:bodyPr>
          <a:lstStyle/>
          <a:p>
            <a:pPr eaLnBrk="1" hangingPunct="1"/>
            <a:r>
              <a:rPr lang="en-US" altLang="zh-CN" dirty="0">
                <a:latin typeface="宋体" panose="02010600030101010101" pitchFamily="2" charset="-122"/>
              </a:rPr>
              <a:t>2</a:t>
            </a:r>
            <a:r>
              <a:rPr lang="zh-CN" altLang="en-US" dirty="0">
                <a:latin typeface="宋体" panose="02010600030101010101" pitchFamily="2" charset="-122"/>
              </a:rPr>
              <a:t>、高速缓冲存储器</a:t>
            </a:r>
            <a:r>
              <a:rPr lang="en-US" altLang="zh-CN" dirty="0">
                <a:latin typeface="宋体" panose="02010600030101010101" pitchFamily="2" charset="-122"/>
              </a:rPr>
              <a:t>Cache</a:t>
            </a:r>
            <a:endParaRPr lang="zh-CN" altLang="en-US" dirty="0"/>
          </a:p>
        </p:txBody>
      </p:sp>
      <p:sp>
        <p:nvSpPr>
          <p:cNvPr id="231427" name="Rectangle 3">
            <a:extLst>
              <a:ext uri="{FF2B5EF4-FFF2-40B4-BE49-F238E27FC236}">
                <a16:creationId xmlns:a16="http://schemas.microsoft.com/office/drawing/2014/main" id="{7A200C28-FED9-4929-A4FE-AC769FFA60DA}"/>
              </a:ext>
            </a:extLst>
          </p:cNvPr>
          <p:cNvSpPr>
            <a:spLocks noGrp="1" noChangeArrowheads="1"/>
          </p:cNvSpPr>
          <p:nvPr>
            <p:ph idx="1"/>
          </p:nvPr>
        </p:nvSpPr>
        <p:spPr>
          <a:xfrm>
            <a:off x="814797" y="1234827"/>
            <a:ext cx="7422967" cy="1695450"/>
          </a:xfrm>
        </p:spPr>
        <p:txBody>
          <a:bodyPr/>
          <a:lstStyle/>
          <a:p>
            <a:pPr eaLnBrk="1" hangingPunct="1">
              <a:buClr>
                <a:srgbClr val="FF0000"/>
              </a:buClr>
              <a:buFont typeface="Wingdings" panose="05000000000000000000" pitchFamily="2" charset="2"/>
              <a:buChar char="Ø"/>
            </a:pPr>
            <a:r>
              <a:rPr lang="zh-CN" altLang="en-US" dirty="0"/>
              <a:t>为了解决微处理器运行速度快，存储器运行速度慢的矛盾，在两者之间加一级高速缓冲器</a:t>
            </a:r>
            <a:r>
              <a:rPr lang="en-US" altLang="zh-CN" dirty="0"/>
              <a:t>Cache</a:t>
            </a:r>
            <a:r>
              <a:rPr lang="zh-CN" altLang="en-US" dirty="0"/>
              <a:t>。</a:t>
            </a:r>
            <a:endParaRPr lang="en-US" altLang="zh-CN" dirty="0"/>
          </a:p>
          <a:p>
            <a:pPr eaLnBrk="1" hangingPunct="1">
              <a:buClr>
                <a:srgbClr val="FF0000"/>
              </a:buClr>
              <a:buFont typeface="Wingdings" panose="05000000000000000000" pitchFamily="2" charset="2"/>
              <a:buChar char="Ø"/>
            </a:pPr>
            <a:r>
              <a:rPr lang="en-US" altLang="zh-CN" dirty="0">
                <a:solidFill>
                  <a:srgbClr val="FF0000"/>
                </a:solidFill>
              </a:rPr>
              <a:t>Cache</a:t>
            </a:r>
            <a:r>
              <a:rPr lang="zh-CN" altLang="en-US" dirty="0">
                <a:solidFill>
                  <a:srgbClr val="FF0000"/>
                </a:solidFill>
              </a:rPr>
              <a:t>采用与制作</a:t>
            </a:r>
            <a:r>
              <a:rPr lang="en-US" altLang="zh-CN" dirty="0">
                <a:solidFill>
                  <a:srgbClr val="FF0000"/>
                </a:solidFill>
              </a:rPr>
              <a:t>CPU</a:t>
            </a:r>
            <a:r>
              <a:rPr lang="zh-CN" altLang="en-US" dirty="0">
                <a:solidFill>
                  <a:srgbClr val="FF0000"/>
                </a:solidFill>
              </a:rPr>
              <a:t>相同的半导体工艺</a:t>
            </a:r>
            <a:r>
              <a:rPr lang="zh-CN" altLang="en-US" dirty="0"/>
              <a:t>，速度与</a:t>
            </a:r>
            <a:r>
              <a:rPr lang="en-US" altLang="zh-CN" dirty="0"/>
              <a:t>CPU</a:t>
            </a:r>
            <a:r>
              <a:rPr lang="zh-CN" altLang="en-US" dirty="0"/>
              <a:t>匹配，其容量约占主存的</a:t>
            </a:r>
            <a:r>
              <a:rPr lang="en-US" altLang="zh-CN" dirty="0"/>
              <a:t>1%</a:t>
            </a:r>
            <a:r>
              <a:rPr lang="zh-CN" altLang="en-US" dirty="0"/>
              <a:t>左右。</a:t>
            </a:r>
          </a:p>
        </p:txBody>
      </p:sp>
      <p:sp>
        <p:nvSpPr>
          <p:cNvPr id="5" name="Rectangle 3">
            <a:extLst>
              <a:ext uri="{FF2B5EF4-FFF2-40B4-BE49-F238E27FC236}">
                <a16:creationId xmlns:a16="http://schemas.microsoft.com/office/drawing/2014/main" id="{12933A79-A6BA-4201-8E90-EABAE6F10DE5}"/>
              </a:ext>
            </a:extLst>
          </p:cNvPr>
          <p:cNvSpPr txBox="1">
            <a:spLocks noChangeArrowheads="1"/>
          </p:cNvSpPr>
          <p:nvPr/>
        </p:nvSpPr>
        <p:spPr bwMode="auto">
          <a:xfrm>
            <a:off x="814798" y="2619375"/>
            <a:ext cx="7390310" cy="3663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rtl="0" fontAlgn="base">
              <a:lnSpc>
                <a:spcPct val="114000"/>
              </a:lnSpc>
              <a:spcBef>
                <a:spcPct val="20000"/>
              </a:spcBef>
              <a:spcAft>
                <a:spcPts val="600"/>
              </a:spcAft>
              <a:buBlip>
                <a:blip r:embed="rId2"/>
              </a:buBlip>
              <a:defRPr sz="2800" b="1">
                <a:solidFill>
                  <a:schemeClr val="accent2"/>
                </a:solidFill>
                <a:latin typeface="+mj-ea"/>
                <a:ea typeface="+mj-ea"/>
                <a:cs typeface="+mn-cs"/>
              </a:defRPr>
            </a:lvl1pPr>
            <a:lvl2pPr marL="742950" indent="-285750" algn="just" rtl="0" fontAlgn="base">
              <a:spcBef>
                <a:spcPct val="20000"/>
              </a:spcBef>
              <a:spcAft>
                <a:spcPct val="0"/>
              </a:spcAft>
              <a:buBlip>
                <a:blip r:embed="rId3"/>
              </a:buBlip>
              <a:defRPr sz="2800" b="1">
                <a:solidFill>
                  <a:schemeClr val="tx1"/>
                </a:solidFill>
                <a:latin typeface="+mj-ea"/>
                <a:ea typeface="+mj-ea"/>
              </a:defRPr>
            </a:lvl2pPr>
            <a:lvl3pPr marL="1143000" indent="-228600" algn="just" rtl="0" fontAlgn="base">
              <a:spcBef>
                <a:spcPct val="20000"/>
              </a:spcBef>
              <a:spcAft>
                <a:spcPct val="0"/>
              </a:spcAft>
              <a:buChar char="•"/>
              <a:defRPr sz="2400">
                <a:solidFill>
                  <a:schemeClr val="tx1"/>
                </a:solidFill>
                <a:latin typeface="+mj-ea"/>
                <a:ea typeface="+mj-ea"/>
              </a:defRPr>
            </a:lvl3pPr>
            <a:lvl4pPr marL="1600200" indent="-228600" algn="just" rtl="0" fontAlgn="base">
              <a:spcBef>
                <a:spcPct val="20000"/>
              </a:spcBef>
              <a:spcAft>
                <a:spcPct val="0"/>
              </a:spcAft>
              <a:buChar char="–"/>
              <a:defRPr sz="2000">
                <a:solidFill>
                  <a:schemeClr val="tx1"/>
                </a:solidFill>
                <a:latin typeface="+mj-ea"/>
                <a:ea typeface="+mj-ea"/>
              </a:defRPr>
            </a:lvl4pPr>
            <a:lvl5pPr marL="2057400" indent="-228600" algn="just"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eaLnBrk="1" hangingPunct="1">
              <a:spcBef>
                <a:spcPts val="0"/>
              </a:spcBef>
              <a:buFontTx/>
              <a:buNone/>
              <a:defRPr/>
            </a:pPr>
            <a:r>
              <a:rPr lang="zh-CN" altLang="en-US" kern="0" dirty="0"/>
              <a:t>例如：</a:t>
            </a:r>
          </a:p>
          <a:p>
            <a:pPr eaLnBrk="1" hangingPunct="1">
              <a:spcBef>
                <a:spcPts val="0"/>
              </a:spcBef>
              <a:defRPr/>
            </a:pPr>
            <a:r>
              <a:rPr lang="en-US" altLang="zh-CN" kern="0" dirty="0"/>
              <a:t>Intel80386 CPU</a:t>
            </a:r>
            <a:r>
              <a:rPr lang="zh-CN" altLang="en-US" kern="0" dirty="0"/>
              <a:t>的高速缓冲存储器在</a:t>
            </a:r>
            <a:r>
              <a:rPr lang="zh-CN" altLang="en-US" kern="0" dirty="0">
                <a:solidFill>
                  <a:srgbClr val="FF00FF"/>
                </a:solidFill>
              </a:rPr>
              <a:t>芯片外部</a:t>
            </a:r>
            <a:r>
              <a:rPr lang="zh-CN" altLang="en-US" kern="0" dirty="0"/>
              <a:t>，</a:t>
            </a:r>
            <a:r>
              <a:rPr lang="en-US" altLang="zh-CN" kern="0" dirty="0"/>
              <a:t>Intel80486 CPU</a:t>
            </a:r>
            <a:r>
              <a:rPr lang="zh-CN" altLang="en-US" kern="0" dirty="0"/>
              <a:t>在</a:t>
            </a:r>
            <a:r>
              <a:rPr lang="zh-CN" altLang="en-US" kern="0" dirty="0">
                <a:solidFill>
                  <a:srgbClr val="FF00FF"/>
                </a:solidFill>
              </a:rPr>
              <a:t>片内</a:t>
            </a:r>
            <a:r>
              <a:rPr lang="zh-CN" altLang="en-US" kern="0" dirty="0"/>
              <a:t>集成了</a:t>
            </a:r>
            <a:r>
              <a:rPr lang="zh-CN" altLang="en-US" kern="0" dirty="0">
                <a:solidFill>
                  <a:srgbClr val="FF00FF"/>
                </a:solidFill>
              </a:rPr>
              <a:t>一个</a:t>
            </a:r>
            <a:r>
              <a:rPr lang="en-US" altLang="zh-CN" kern="0" dirty="0">
                <a:solidFill>
                  <a:srgbClr val="FF00FF"/>
                </a:solidFill>
              </a:rPr>
              <a:t>8KB</a:t>
            </a:r>
            <a:r>
              <a:rPr lang="zh-CN" altLang="en-US" kern="0" dirty="0">
                <a:solidFill>
                  <a:srgbClr val="FF00FF"/>
                </a:solidFill>
              </a:rPr>
              <a:t>的程序和数据</a:t>
            </a:r>
            <a:r>
              <a:rPr lang="en-US" altLang="zh-CN" kern="0" dirty="0">
                <a:solidFill>
                  <a:srgbClr val="FF00FF"/>
                </a:solidFill>
              </a:rPr>
              <a:t>Cache</a:t>
            </a:r>
            <a:r>
              <a:rPr lang="zh-CN" altLang="en-US" kern="0" dirty="0"/>
              <a:t>，并可以在片外接一个二级高速缓存器。</a:t>
            </a:r>
          </a:p>
          <a:p>
            <a:pPr eaLnBrk="1" hangingPunct="1">
              <a:spcBef>
                <a:spcPts val="0"/>
              </a:spcBef>
              <a:defRPr/>
            </a:pPr>
            <a:r>
              <a:rPr lang="en-US" altLang="zh-CN" kern="0" dirty="0"/>
              <a:t>Pentium</a:t>
            </a:r>
            <a:r>
              <a:rPr lang="zh-CN" altLang="en-US" kern="0" dirty="0"/>
              <a:t>在芯</a:t>
            </a:r>
            <a:r>
              <a:rPr lang="zh-CN" altLang="en-US" kern="0" dirty="0">
                <a:solidFill>
                  <a:srgbClr val="FF00FF"/>
                </a:solidFill>
              </a:rPr>
              <a:t>片内</a:t>
            </a:r>
            <a:r>
              <a:rPr lang="zh-CN" altLang="en-US" kern="0" dirty="0"/>
              <a:t>集成了</a:t>
            </a:r>
            <a:r>
              <a:rPr lang="zh-CN" altLang="en-US" kern="0" dirty="0">
                <a:solidFill>
                  <a:srgbClr val="FF00FF"/>
                </a:solidFill>
              </a:rPr>
              <a:t>二个</a:t>
            </a:r>
            <a:r>
              <a:rPr lang="en-US" altLang="zh-CN" kern="0" dirty="0">
                <a:solidFill>
                  <a:srgbClr val="FF00FF"/>
                </a:solidFill>
              </a:rPr>
              <a:t>8KB</a:t>
            </a:r>
            <a:r>
              <a:rPr lang="zh-CN" altLang="en-US" kern="0" dirty="0">
                <a:solidFill>
                  <a:srgbClr val="FF00FF"/>
                </a:solidFill>
              </a:rPr>
              <a:t>的</a:t>
            </a:r>
            <a:r>
              <a:rPr lang="en-US" altLang="zh-CN" kern="0" dirty="0">
                <a:solidFill>
                  <a:srgbClr val="FF00FF"/>
                </a:solidFill>
              </a:rPr>
              <a:t>Cache</a:t>
            </a:r>
            <a:r>
              <a:rPr lang="zh-CN" altLang="en-US" kern="0" dirty="0"/>
              <a:t>，一个作程序缓存，另一个作数据缓存。</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标题 2">
            <a:extLst>
              <a:ext uri="{FF2B5EF4-FFF2-40B4-BE49-F238E27FC236}">
                <a16:creationId xmlns:a16="http://schemas.microsoft.com/office/drawing/2014/main" id="{765C37C3-6F88-4A35-9087-4E3E5A4ECF82}"/>
              </a:ext>
            </a:extLst>
          </p:cNvPr>
          <p:cNvSpPr>
            <a:spLocks noGrp="1" noChangeArrowheads="1"/>
          </p:cNvSpPr>
          <p:nvPr>
            <p:ph type="title"/>
          </p:nvPr>
        </p:nvSpPr>
        <p:spPr>
          <a:xfrm>
            <a:off x="869496" y="528638"/>
            <a:ext cx="6980466" cy="504825"/>
          </a:xfrm>
        </p:spPr>
        <p:txBody>
          <a:bodyPr>
            <a:normAutofit fontScale="90000"/>
          </a:bodyPr>
          <a:lstStyle/>
          <a:p>
            <a:pPr eaLnBrk="1" hangingPunct="1"/>
            <a:r>
              <a:rPr lang="zh-CN" altLang="en-US" dirty="0">
                <a:latin typeface="宋体" panose="02010600030101010101" pitchFamily="2" charset="-122"/>
              </a:rPr>
              <a:t>高速缓冲存储器</a:t>
            </a:r>
            <a:r>
              <a:rPr lang="en-US" altLang="zh-CN" dirty="0">
                <a:latin typeface="宋体" panose="02010600030101010101" pitchFamily="2" charset="-122"/>
              </a:rPr>
              <a:t>Cache</a:t>
            </a:r>
            <a:r>
              <a:rPr lang="zh-CN" altLang="en-US" dirty="0">
                <a:latin typeface="宋体" panose="02010600030101010101" pitchFamily="2" charset="-122"/>
              </a:rPr>
              <a:t>的作用</a:t>
            </a:r>
            <a:endParaRPr lang="zh-CN" altLang="en-US" dirty="0"/>
          </a:p>
        </p:txBody>
      </p:sp>
      <p:sp>
        <p:nvSpPr>
          <p:cNvPr id="422915" name="Rectangle 3">
            <a:extLst>
              <a:ext uri="{FF2B5EF4-FFF2-40B4-BE49-F238E27FC236}">
                <a16:creationId xmlns:a16="http://schemas.microsoft.com/office/drawing/2014/main" id="{66C7738E-E342-4015-AFEE-BDBF598D48D7}"/>
              </a:ext>
            </a:extLst>
          </p:cNvPr>
          <p:cNvSpPr>
            <a:spLocks noGrp="1" noChangeArrowheads="1"/>
          </p:cNvSpPr>
          <p:nvPr>
            <p:ph idx="1"/>
          </p:nvPr>
        </p:nvSpPr>
        <p:spPr>
          <a:xfrm>
            <a:off x="816429" y="1314451"/>
            <a:ext cx="7462157" cy="3784146"/>
          </a:xfrm>
        </p:spPr>
        <p:txBody>
          <a:bodyPr/>
          <a:lstStyle/>
          <a:p>
            <a:pPr marL="261938" indent="-261938" eaLnBrk="1" hangingPunct="1">
              <a:lnSpc>
                <a:spcPct val="110000"/>
              </a:lnSpc>
              <a:spcBef>
                <a:spcPct val="0"/>
              </a:spcBef>
            </a:pPr>
            <a:r>
              <a:rPr lang="zh-CN" altLang="en-US" dirty="0"/>
              <a:t>当</a:t>
            </a:r>
            <a:r>
              <a:rPr lang="en-US" altLang="zh-CN" dirty="0"/>
              <a:t>CPU</a:t>
            </a:r>
            <a:r>
              <a:rPr lang="zh-CN" altLang="en-US" dirty="0"/>
              <a:t>要</a:t>
            </a:r>
            <a:r>
              <a:rPr lang="zh-CN" altLang="en-US" dirty="0">
                <a:solidFill>
                  <a:srgbClr val="FF0000"/>
                </a:solidFill>
              </a:rPr>
              <a:t>从主存储器</a:t>
            </a:r>
            <a:r>
              <a:rPr lang="en-US" altLang="zh-CN" dirty="0"/>
              <a:t>(</a:t>
            </a:r>
            <a:r>
              <a:rPr lang="zh-CN" altLang="en-US" dirty="0"/>
              <a:t>个人计算机中称</a:t>
            </a:r>
            <a:r>
              <a:rPr lang="zh-CN" altLang="en-US" dirty="0">
                <a:solidFill>
                  <a:srgbClr val="FF0000"/>
                </a:solidFill>
              </a:rPr>
              <a:t>内存</a:t>
            </a:r>
            <a:r>
              <a:rPr lang="en-US" altLang="zh-CN" dirty="0"/>
              <a:t>)</a:t>
            </a:r>
            <a:r>
              <a:rPr lang="zh-CN" altLang="en-US" dirty="0"/>
              <a:t>中读取一个数据时，</a:t>
            </a:r>
            <a:r>
              <a:rPr lang="zh-CN" altLang="en-US" dirty="0">
                <a:solidFill>
                  <a:srgbClr val="FF0000"/>
                </a:solidFill>
              </a:rPr>
              <a:t>先在</a:t>
            </a:r>
            <a:r>
              <a:rPr lang="en-US" altLang="zh-CN" dirty="0">
                <a:solidFill>
                  <a:srgbClr val="FF0000"/>
                </a:solidFill>
              </a:rPr>
              <a:t>Cache</a:t>
            </a:r>
            <a:r>
              <a:rPr lang="zh-CN" altLang="en-US" dirty="0">
                <a:solidFill>
                  <a:srgbClr val="FF0000"/>
                </a:solidFill>
              </a:rPr>
              <a:t>中查找是否有该数据</a:t>
            </a:r>
            <a:r>
              <a:rPr lang="zh-CN" altLang="en-US" dirty="0"/>
              <a:t>，若有，则从</a:t>
            </a:r>
            <a:r>
              <a:rPr lang="en-US" altLang="zh-CN" dirty="0"/>
              <a:t>Cache</a:t>
            </a:r>
            <a:r>
              <a:rPr lang="zh-CN" altLang="en-US" dirty="0"/>
              <a:t>中读取到</a:t>
            </a:r>
            <a:r>
              <a:rPr lang="en-US" altLang="zh-CN" dirty="0"/>
              <a:t>CPU</a:t>
            </a:r>
            <a:r>
              <a:rPr lang="zh-CN" altLang="en-US" dirty="0"/>
              <a:t>，</a:t>
            </a:r>
            <a:endParaRPr lang="en-US" altLang="zh-CN" dirty="0"/>
          </a:p>
          <a:p>
            <a:pPr marL="261938" indent="-261938" eaLnBrk="1" hangingPunct="1">
              <a:lnSpc>
                <a:spcPct val="110000"/>
              </a:lnSpc>
              <a:spcBef>
                <a:spcPct val="0"/>
              </a:spcBef>
            </a:pPr>
            <a:r>
              <a:rPr lang="zh-CN" altLang="en-US" dirty="0">
                <a:solidFill>
                  <a:srgbClr val="9900CC"/>
                </a:solidFill>
              </a:rPr>
              <a:t>否则从主存储器中读取</a:t>
            </a:r>
            <a:r>
              <a:rPr lang="zh-CN" altLang="en-US" dirty="0"/>
              <a:t>这个数据送到</a:t>
            </a:r>
            <a:r>
              <a:rPr lang="en-US" altLang="zh-CN" dirty="0"/>
              <a:t>CPU</a:t>
            </a:r>
            <a:r>
              <a:rPr lang="zh-CN" altLang="en-US" dirty="0"/>
              <a:t>，与此</a:t>
            </a:r>
            <a:r>
              <a:rPr lang="zh-CN" altLang="en-US" dirty="0">
                <a:solidFill>
                  <a:srgbClr val="9900CC"/>
                </a:solidFill>
              </a:rPr>
              <a:t>同时</a:t>
            </a:r>
            <a:r>
              <a:rPr lang="zh-CN" altLang="en-US" dirty="0"/>
              <a:t>将包含这个数据字的</a:t>
            </a:r>
            <a:r>
              <a:rPr lang="zh-CN" altLang="en-US" dirty="0">
                <a:solidFill>
                  <a:srgbClr val="9900CC"/>
                </a:solidFill>
              </a:rPr>
              <a:t>整个数据块送到</a:t>
            </a:r>
            <a:r>
              <a:rPr lang="en-US" altLang="zh-CN" dirty="0">
                <a:solidFill>
                  <a:srgbClr val="9900CC"/>
                </a:solidFill>
              </a:rPr>
              <a:t>Cache</a:t>
            </a:r>
            <a:r>
              <a:rPr lang="zh-CN" altLang="en-US" dirty="0">
                <a:solidFill>
                  <a:srgbClr val="9900CC"/>
                </a:solidFill>
              </a:rPr>
              <a:t>中</a:t>
            </a:r>
            <a:r>
              <a:rPr lang="zh-CN" altLang="en-US" dirty="0"/>
              <a:t>；</a:t>
            </a:r>
            <a:endParaRPr lang="en-US" altLang="zh-CN" dirty="0"/>
          </a:p>
          <a:p>
            <a:pPr marL="261938" indent="-261938" eaLnBrk="1" hangingPunct="1">
              <a:lnSpc>
                <a:spcPct val="110000"/>
              </a:lnSpc>
              <a:spcBef>
                <a:spcPct val="0"/>
              </a:spcBef>
            </a:pPr>
            <a:r>
              <a:rPr lang="zh-CN" altLang="en-US" dirty="0"/>
              <a:t>由于存储器访问具有局部性</a:t>
            </a:r>
            <a:r>
              <a:rPr lang="en-US" altLang="zh-CN" dirty="0"/>
              <a:t>(</a:t>
            </a:r>
            <a:r>
              <a:rPr lang="zh-CN" altLang="en-US" dirty="0">
                <a:solidFill>
                  <a:srgbClr val="FF0000"/>
                </a:solidFill>
              </a:rPr>
              <a:t>程序局部性原理</a:t>
            </a:r>
            <a:r>
              <a:rPr lang="en-US" altLang="zh-CN" dirty="0"/>
              <a:t>),</a:t>
            </a:r>
            <a:r>
              <a:rPr lang="zh-CN" altLang="en-US" dirty="0"/>
              <a:t>在这以后的若干次存储器访问中要读取的</a:t>
            </a:r>
            <a:r>
              <a:rPr lang="zh-CN" altLang="en-US" dirty="0">
                <a:solidFill>
                  <a:srgbClr val="C00000"/>
                </a:solidFill>
              </a:rPr>
              <a:t>数据就位于刚才取得数据的</a:t>
            </a:r>
            <a:r>
              <a:rPr lang="en-US" altLang="zh-CN" dirty="0">
                <a:solidFill>
                  <a:srgbClr val="C00000"/>
                </a:solidFill>
              </a:rPr>
              <a:t>Cache</a:t>
            </a:r>
            <a:r>
              <a:rPr lang="zh-CN" altLang="en-US" dirty="0">
                <a:solidFill>
                  <a:srgbClr val="C00000"/>
                </a:solidFill>
              </a:rPr>
              <a:t>数据块中的可能性很大</a:t>
            </a:r>
            <a:r>
              <a:rPr lang="zh-CN" altLang="en-US" dirty="0"/>
              <a:t>，</a:t>
            </a:r>
            <a:endParaRPr lang="en-US" altLang="zh-CN" dirty="0"/>
          </a:p>
          <a:p>
            <a:pPr marL="261938" indent="-261938" eaLnBrk="1" hangingPunct="1">
              <a:lnSpc>
                <a:spcPct val="110000"/>
              </a:lnSpc>
              <a:spcBef>
                <a:spcPct val="0"/>
              </a:spcBef>
            </a:pPr>
            <a:r>
              <a:rPr lang="zh-CN" altLang="en-US" dirty="0"/>
              <a:t>只要算法策略得当，</a:t>
            </a:r>
            <a:r>
              <a:rPr lang="en-US" altLang="zh-CN" dirty="0"/>
              <a:t>Cache</a:t>
            </a:r>
            <a:r>
              <a:rPr lang="zh-CN" altLang="en-US" dirty="0"/>
              <a:t>的命中率可达</a:t>
            </a:r>
            <a:r>
              <a:rPr lang="en-US" altLang="zh-CN" dirty="0">
                <a:solidFill>
                  <a:srgbClr val="C00000"/>
                </a:solidFill>
              </a:rPr>
              <a:t>99</a:t>
            </a:r>
            <a:r>
              <a:rPr lang="zh-CN" altLang="en-US" dirty="0">
                <a:solidFill>
                  <a:srgbClr val="C00000"/>
                </a:solidFill>
              </a:rPr>
              <a:t>％</a:t>
            </a:r>
            <a:r>
              <a:rPr lang="zh-CN" altLang="en-US" dirty="0"/>
              <a:t>以上，它有效地减少</a:t>
            </a:r>
            <a:r>
              <a:rPr lang="en-US" altLang="zh-CN" dirty="0"/>
              <a:t>CPU</a:t>
            </a:r>
            <a:r>
              <a:rPr lang="zh-CN" altLang="en-US" dirty="0"/>
              <a:t>访问低速内存的次数，从而</a:t>
            </a:r>
            <a:r>
              <a:rPr lang="zh-CN" altLang="en-US" dirty="0">
                <a:solidFill>
                  <a:srgbClr val="FF0000"/>
                </a:solidFill>
              </a:rPr>
              <a:t>提高读取数据的速度和整机的性能</a:t>
            </a:r>
            <a:r>
              <a:rPr lang="zh-CN" altLang="en-US" dirty="0"/>
              <a:t>。</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标题 2">
            <a:extLst>
              <a:ext uri="{FF2B5EF4-FFF2-40B4-BE49-F238E27FC236}">
                <a16:creationId xmlns:a16="http://schemas.microsoft.com/office/drawing/2014/main" id="{3C8F19F7-F49C-4C04-89EB-C55C052A359D}"/>
              </a:ext>
            </a:extLst>
          </p:cNvPr>
          <p:cNvSpPr>
            <a:spLocks noGrp="1" noChangeArrowheads="1"/>
          </p:cNvSpPr>
          <p:nvPr>
            <p:ph type="title"/>
          </p:nvPr>
        </p:nvSpPr>
        <p:spPr>
          <a:xfrm>
            <a:off x="846592" y="516392"/>
            <a:ext cx="7260544" cy="504825"/>
          </a:xfrm>
        </p:spPr>
        <p:txBody>
          <a:bodyPr>
            <a:normAutofit fontScale="90000"/>
          </a:bodyPr>
          <a:lstStyle/>
          <a:p>
            <a:pPr eaLnBrk="1" hangingPunct="1"/>
            <a:r>
              <a:rPr lang="en-US" altLang="zh-CN" dirty="0">
                <a:latin typeface="宋体" panose="02010600030101010101" pitchFamily="2" charset="-122"/>
              </a:rPr>
              <a:t>3</a:t>
            </a:r>
            <a:r>
              <a:rPr lang="zh-CN" altLang="en-US" dirty="0">
                <a:latin typeface="宋体" panose="02010600030101010101" pitchFamily="2" charset="-122"/>
              </a:rPr>
              <a:t>、流水线技术</a:t>
            </a:r>
            <a:endParaRPr lang="zh-CN" altLang="en-US" dirty="0"/>
          </a:p>
        </p:txBody>
      </p:sp>
      <p:sp>
        <p:nvSpPr>
          <p:cNvPr id="233475" name="Rectangle 3">
            <a:extLst>
              <a:ext uri="{FF2B5EF4-FFF2-40B4-BE49-F238E27FC236}">
                <a16:creationId xmlns:a16="http://schemas.microsoft.com/office/drawing/2014/main" id="{1ABA552D-8F10-4DD0-8A22-702BEBE5215E}"/>
              </a:ext>
            </a:extLst>
          </p:cNvPr>
          <p:cNvSpPr>
            <a:spLocks noGrp="1" noChangeArrowheads="1"/>
          </p:cNvSpPr>
          <p:nvPr>
            <p:ph idx="1"/>
          </p:nvPr>
        </p:nvSpPr>
        <p:spPr>
          <a:xfrm>
            <a:off x="751114" y="1176338"/>
            <a:ext cx="7466240" cy="4946650"/>
          </a:xfrm>
        </p:spPr>
        <p:txBody>
          <a:bodyPr/>
          <a:lstStyle/>
          <a:p>
            <a:pPr eaLnBrk="1" hangingPunct="1">
              <a:lnSpc>
                <a:spcPct val="150000"/>
              </a:lnSpc>
            </a:pPr>
            <a:r>
              <a:rPr lang="zh-CN" altLang="en-US" dirty="0"/>
              <a:t>流水线（</a:t>
            </a:r>
            <a:r>
              <a:rPr lang="en-US" altLang="zh-CN" dirty="0"/>
              <a:t>Pipeline</a:t>
            </a:r>
            <a:r>
              <a:rPr lang="zh-CN" altLang="en-US" dirty="0"/>
              <a:t>）技术是指在</a:t>
            </a:r>
            <a:r>
              <a:rPr lang="zh-CN" altLang="en-US" dirty="0">
                <a:solidFill>
                  <a:srgbClr val="FF0000"/>
                </a:solidFill>
              </a:rPr>
              <a:t>程序执行时多条指令重叠进行操作的一种准并行处理实现技术</a:t>
            </a:r>
            <a:r>
              <a:rPr lang="zh-CN" altLang="en-US" dirty="0"/>
              <a:t>。</a:t>
            </a:r>
          </a:p>
          <a:p>
            <a:pPr eaLnBrk="1" hangingPunct="1">
              <a:lnSpc>
                <a:spcPct val="150000"/>
              </a:lnSpc>
            </a:pPr>
            <a:r>
              <a:rPr lang="zh-CN" altLang="en-US" dirty="0"/>
              <a:t>流水线的工作方式：</a:t>
            </a:r>
            <a:r>
              <a:rPr lang="zh-CN" altLang="en-US" dirty="0">
                <a:solidFill>
                  <a:srgbClr val="FF0000"/>
                </a:solidFill>
              </a:rPr>
              <a:t>就象工业生产中的装配流水线</a:t>
            </a:r>
            <a:r>
              <a:rPr lang="zh-CN" altLang="en-US" dirty="0"/>
              <a:t>。在工业制造中采用流水线可以提高单位时间的生产量；同样在</a:t>
            </a:r>
            <a:r>
              <a:rPr lang="en-US" altLang="zh-CN" dirty="0"/>
              <a:t>CPU</a:t>
            </a:r>
            <a:r>
              <a:rPr lang="zh-CN" altLang="en-US" dirty="0"/>
              <a:t>中采用流水线设计也有助于提高</a:t>
            </a:r>
            <a:r>
              <a:rPr lang="en-US" altLang="zh-CN" dirty="0"/>
              <a:t>CPU</a:t>
            </a:r>
            <a:r>
              <a:rPr lang="zh-CN" altLang="en-US" dirty="0"/>
              <a:t>的效率。</a:t>
            </a:r>
          </a:p>
          <a:p>
            <a:pPr eaLnBrk="1" hangingPunct="1">
              <a:lnSpc>
                <a:spcPct val="150000"/>
              </a:lnSpc>
            </a:pPr>
            <a:r>
              <a:rPr lang="zh-CN" altLang="en-US" dirty="0"/>
              <a:t>下面以汽车装配为例来解释流水线的工作方式。</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2">
            <a:extLst>
              <a:ext uri="{FF2B5EF4-FFF2-40B4-BE49-F238E27FC236}">
                <a16:creationId xmlns:a16="http://schemas.microsoft.com/office/drawing/2014/main" id="{0892517C-6FBF-4898-9037-6EC0FF19CBE0}"/>
              </a:ext>
            </a:extLst>
          </p:cNvPr>
          <p:cNvSpPr>
            <a:spLocks noGrp="1" noChangeArrowheads="1"/>
          </p:cNvSpPr>
          <p:nvPr>
            <p:ph type="title"/>
          </p:nvPr>
        </p:nvSpPr>
        <p:spPr>
          <a:xfrm>
            <a:off x="800100" y="573541"/>
            <a:ext cx="7636556" cy="504825"/>
          </a:xfrm>
        </p:spPr>
        <p:txBody>
          <a:bodyPr>
            <a:normAutofit fontScale="90000"/>
          </a:bodyPr>
          <a:lstStyle/>
          <a:p>
            <a:pPr eaLnBrk="1" hangingPunct="1"/>
            <a:r>
              <a:rPr lang="en-US" altLang="zh-CN" dirty="0">
                <a:latin typeface="宋体" panose="02010600030101010101" pitchFamily="2" charset="-122"/>
              </a:rPr>
              <a:t>3</a:t>
            </a:r>
            <a:r>
              <a:rPr lang="zh-CN" altLang="en-US" dirty="0">
                <a:latin typeface="宋体" panose="02010600030101010101" pitchFamily="2" charset="-122"/>
              </a:rPr>
              <a:t>、流水线技术</a:t>
            </a:r>
            <a:endParaRPr lang="zh-CN" altLang="en-US" dirty="0"/>
          </a:p>
        </p:txBody>
      </p:sp>
      <p:sp>
        <p:nvSpPr>
          <p:cNvPr id="234499" name="Rectangle 3">
            <a:extLst>
              <a:ext uri="{FF2B5EF4-FFF2-40B4-BE49-F238E27FC236}">
                <a16:creationId xmlns:a16="http://schemas.microsoft.com/office/drawing/2014/main" id="{030DEA0C-4BE9-4A22-9E72-23B6BD54F889}"/>
              </a:ext>
            </a:extLst>
          </p:cNvPr>
          <p:cNvSpPr>
            <a:spLocks noGrp="1" noChangeArrowheads="1"/>
          </p:cNvSpPr>
          <p:nvPr>
            <p:ph idx="1"/>
          </p:nvPr>
        </p:nvSpPr>
        <p:spPr>
          <a:xfrm>
            <a:off x="800100" y="1314450"/>
            <a:ext cx="8053388" cy="2357438"/>
          </a:xfrm>
        </p:spPr>
        <p:txBody>
          <a:bodyPr/>
          <a:lstStyle/>
          <a:p>
            <a:pPr eaLnBrk="1" hangingPunct="1">
              <a:lnSpc>
                <a:spcPct val="110000"/>
              </a:lnSpc>
              <a:spcBef>
                <a:spcPct val="0"/>
              </a:spcBef>
              <a:spcAft>
                <a:spcPts val="300"/>
              </a:spcAft>
            </a:pPr>
            <a:r>
              <a:rPr lang="zh-CN" altLang="en-US" dirty="0"/>
              <a:t>假设装配一辆汽车需要</a:t>
            </a:r>
            <a:r>
              <a:rPr lang="en-US" altLang="zh-CN" dirty="0"/>
              <a:t>4</a:t>
            </a:r>
            <a:r>
              <a:rPr lang="zh-CN" altLang="en-US" dirty="0"/>
              <a:t>个步骤：</a:t>
            </a:r>
          </a:p>
          <a:p>
            <a:pPr eaLnBrk="1" hangingPunct="1">
              <a:lnSpc>
                <a:spcPct val="110000"/>
              </a:lnSpc>
              <a:spcBef>
                <a:spcPct val="0"/>
              </a:spcBef>
              <a:spcAft>
                <a:spcPts val="300"/>
              </a:spcAft>
              <a:buFontTx/>
              <a:buNone/>
            </a:pPr>
            <a:r>
              <a:rPr lang="en-US" altLang="zh-CN" dirty="0">
                <a:solidFill>
                  <a:srgbClr val="FF0000"/>
                </a:solidFill>
              </a:rPr>
              <a:t>(1)</a:t>
            </a:r>
            <a:r>
              <a:rPr lang="zh-CN" altLang="en-US" dirty="0">
                <a:solidFill>
                  <a:srgbClr val="FF0000"/>
                </a:solidFill>
              </a:rPr>
              <a:t>冲压</a:t>
            </a:r>
            <a:r>
              <a:rPr lang="en-US" altLang="zh-CN" dirty="0">
                <a:solidFill>
                  <a:schemeClr val="tx1"/>
                </a:solidFill>
              </a:rPr>
              <a:t>: </a:t>
            </a:r>
            <a:r>
              <a:rPr lang="zh-CN" altLang="en-US" dirty="0">
                <a:solidFill>
                  <a:schemeClr val="tx1"/>
                </a:solidFill>
              </a:rPr>
              <a:t>制作车身外壳和底盘等部件；</a:t>
            </a:r>
          </a:p>
          <a:p>
            <a:pPr eaLnBrk="1" hangingPunct="1">
              <a:lnSpc>
                <a:spcPct val="110000"/>
              </a:lnSpc>
              <a:spcBef>
                <a:spcPct val="0"/>
              </a:spcBef>
              <a:spcAft>
                <a:spcPts val="300"/>
              </a:spcAft>
              <a:buFontTx/>
              <a:buNone/>
            </a:pPr>
            <a:r>
              <a:rPr lang="en-US" altLang="zh-CN" dirty="0">
                <a:solidFill>
                  <a:srgbClr val="FF0000"/>
                </a:solidFill>
              </a:rPr>
              <a:t>(2)</a:t>
            </a:r>
            <a:r>
              <a:rPr lang="zh-CN" altLang="en-US" dirty="0">
                <a:solidFill>
                  <a:srgbClr val="FF0000"/>
                </a:solidFill>
              </a:rPr>
              <a:t>焊接</a:t>
            </a:r>
            <a:r>
              <a:rPr lang="en-US" altLang="zh-CN" dirty="0">
                <a:solidFill>
                  <a:schemeClr val="tx1"/>
                </a:solidFill>
              </a:rPr>
              <a:t>: </a:t>
            </a:r>
            <a:r>
              <a:rPr lang="zh-CN" altLang="en-US" dirty="0">
                <a:solidFill>
                  <a:schemeClr val="tx1"/>
                </a:solidFill>
              </a:rPr>
              <a:t>将冲压成形后的各部件焊接成车身骨架；</a:t>
            </a:r>
          </a:p>
          <a:p>
            <a:pPr eaLnBrk="1" hangingPunct="1">
              <a:lnSpc>
                <a:spcPct val="110000"/>
              </a:lnSpc>
              <a:spcBef>
                <a:spcPct val="0"/>
              </a:spcBef>
              <a:spcAft>
                <a:spcPts val="300"/>
              </a:spcAft>
              <a:buFontTx/>
              <a:buNone/>
            </a:pPr>
            <a:r>
              <a:rPr lang="en-US" altLang="zh-CN" dirty="0">
                <a:solidFill>
                  <a:srgbClr val="FF0000"/>
                </a:solidFill>
              </a:rPr>
              <a:t>(3)</a:t>
            </a:r>
            <a:r>
              <a:rPr lang="zh-CN" altLang="en-US" dirty="0">
                <a:solidFill>
                  <a:srgbClr val="FF0000"/>
                </a:solidFill>
              </a:rPr>
              <a:t>涂装</a:t>
            </a:r>
            <a:r>
              <a:rPr lang="en-US" altLang="zh-CN" dirty="0">
                <a:solidFill>
                  <a:schemeClr val="tx1"/>
                </a:solidFill>
              </a:rPr>
              <a:t>: </a:t>
            </a:r>
            <a:r>
              <a:rPr lang="zh-CN" altLang="en-US" dirty="0">
                <a:solidFill>
                  <a:schemeClr val="tx1"/>
                </a:solidFill>
              </a:rPr>
              <a:t>将车身等部件清洗</a:t>
            </a:r>
            <a:r>
              <a:rPr lang="en-US" altLang="zh-CN" dirty="0">
                <a:solidFill>
                  <a:schemeClr val="tx1"/>
                </a:solidFill>
              </a:rPr>
              <a:t>,</a:t>
            </a:r>
            <a:r>
              <a:rPr lang="zh-CN" altLang="en-US" dirty="0">
                <a:solidFill>
                  <a:schemeClr val="tx1"/>
                </a:solidFill>
              </a:rPr>
              <a:t>处理</a:t>
            </a:r>
            <a:r>
              <a:rPr lang="en-US" altLang="zh-CN" dirty="0">
                <a:solidFill>
                  <a:schemeClr val="tx1"/>
                </a:solidFill>
              </a:rPr>
              <a:t>,</a:t>
            </a:r>
            <a:r>
              <a:rPr lang="zh-CN" altLang="en-US" dirty="0">
                <a:solidFill>
                  <a:schemeClr val="tx1"/>
                </a:solidFill>
              </a:rPr>
              <a:t>打磨</a:t>
            </a:r>
            <a:r>
              <a:rPr lang="en-US" altLang="zh-CN" dirty="0">
                <a:solidFill>
                  <a:schemeClr val="tx1"/>
                </a:solidFill>
              </a:rPr>
              <a:t>,</a:t>
            </a:r>
            <a:r>
              <a:rPr lang="zh-CN" altLang="en-US" dirty="0">
                <a:solidFill>
                  <a:schemeClr val="tx1"/>
                </a:solidFill>
              </a:rPr>
              <a:t>喷漆</a:t>
            </a:r>
            <a:r>
              <a:rPr lang="en-US" altLang="zh-CN" dirty="0">
                <a:solidFill>
                  <a:schemeClr val="tx1"/>
                </a:solidFill>
              </a:rPr>
              <a:t>,</a:t>
            </a:r>
            <a:r>
              <a:rPr lang="zh-CN" altLang="en-US" dirty="0">
                <a:solidFill>
                  <a:schemeClr val="tx1"/>
                </a:solidFill>
              </a:rPr>
              <a:t>烘干</a:t>
            </a:r>
            <a:r>
              <a:rPr lang="en-US" altLang="zh-CN" dirty="0">
                <a:solidFill>
                  <a:schemeClr val="tx1"/>
                </a:solidFill>
              </a:rPr>
              <a:t>;</a:t>
            </a:r>
            <a:endParaRPr lang="zh-CN" altLang="en-US" dirty="0">
              <a:solidFill>
                <a:schemeClr val="tx1"/>
              </a:solidFill>
            </a:endParaRPr>
          </a:p>
          <a:p>
            <a:pPr eaLnBrk="1" hangingPunct="1">
              <a:lnSpc>
                <a:spcPct val="110000"/>
              </a:lnSpc>
              <a:spcBef>
                <a:spcPct val="0"/>
              </a:spcBef>
              <a:spcAft>
                <a:spcPts val="300"/>
              </a:spcAft>
              <a:buFontTx/>
              <a:buNone/>
            </a:pPr>
            <a:r>
              <a:rPr lang="en-US" altLang="zh-CN" dirty="0">
                <a:solidFill>
                  <a:schemeClr val="tx1"/>
                </a:solidFill>
              </a:rPr>
              <a:t>(</a:t>
            </a:r>
            <a:r>
              <a:rPr lang="en-US" altLang="zh-CN" dirty="0">
                <a:solidFill>
                  <a:srgbClr val="FF0000"/>
                </a:solidFill>
              </a:rPr>
              <a:t>4)</a:t>
            </a:r>
            <a:r>
              <a:rPr lang="zh-CN" altLang="en-US" dirty="0">
                <a:solidFill>
                  <a:srgbClr val="FF0000"/>
                </a:solidFill>
              </a:rPr>
              <a:t>总装</a:t>
            </a:r>
            <a:r>
              <a:rPr lang="en-US" altLang="zh-CN" dirty="0">
                <a:solidFill>
                  <a:srgbClr val="FF0000"/>
                </a:solidFill>
              </a:rPr>
              <a:t>: </a:t>
            </a:r>
            <a:r>
              <a:rPr lang="zh-CN" altLang="en-US" dirty="0">
                <a:solidFill>
                  <a:schemeClr val="tx1"/>
                </a:solidFill>
              </a:rPr>
              <a:t>将各部件组装成车。</a:t>
            </a:r>
            <a:endParaRPr lang="zh-CN" altLang="en-US" dirty="0"/>
          </a:p>
        </p:txBody>
      </p:sp>
      <p:sp>
        <p:nvSpPr>
          <p:cNvPr id="6" name="Rectangle 3">
            <a:extLst>
              <a:ext uri="{FF2B5EF4-FFF2-40B4-BE49-F238E27FC236}">
                <a16:creationId xmlns:a16="http://schemas.microsoft.com/office/drawing/2014/main" id="{8A4F197A-818C-4FD9-9EF2-0D54EBB7B8A7}"/>
              </a:ext>
            </a:extLst>
          </p:cNvPr>
          <p:cNvSpPr txBox="1">
            <a:spLocks noChangeArrowheads="1"/>
          </p:cNvSpPr>
          <p:nvPr/>
        </p:nvSpPr>
        <p:spPr bwMode="auto">
          <a:xfrm>
            <a:off x="698046" y="3716338"/>
            <a:ext cx="8257042" cy="2317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rtl="0" fontAlgn="base">
              <a:lnSpc>
                <a:spcPct val="114000"/>
              </a:lnSpc>
              <a:spcBef>
                <a:spcPct val="20000"/>
              </a:spcBef>
              <a:spcAft>
                <a:spcPts val="600"/>
              </a:spcAft>
              <a:buBlip>
                <a:blip r:embed="rId2"/>
              </a:buBlip>
              <a:defRPr sz="2800" b="1">
                <a:solidFill>
                  <a:schemeClr val="accent2"/>
                </a:solidFill>
                <a:latin typeface="+mj-ea"/>
                <a:ea typeface="+mj-ea"/>
                <a:cs typeface="+mn-cs"/>
              </a:defRPr>
            </a:lvl1pPr>
            <a:lvl2pPr marL="742950" indent="-285750" algn="just" rtl="0" fontAlgn="base">
              <a:spcBef>
                <a:spcPct val="20000"/>
              </a:spcBef>
              <a:spcAft>
                <a:spcPct val="0"/>
              </a:spcAft>
              <a:buBlip>
                <a:blip r:embed="rId3"/>
              </a:buBlip>
              <a:defRPr sz="2800" b="1">
                <a:solidFill>
                  <a:schemeClr val="tx1"/>
                </a:solidFill>
                <a:latin typeface="+mj-ea"/>
                <a:ea typeface="+mj-ea"/>
              </a:defRPr>
            </a:lvl2pPr>
            <a:lvl3pPr marL="1143000" indent="-228600" algn="just" rtl="0" fontAlgn="base">
              <a:spcBef>
                <a:spcPct val="20000"/>
              </a:spcBef>
              <a:spcAft>
                <a:spcPct val="0"/>
              </a:spcAft>
              <a:buChar char="•"/>
              <a:defRPr sz="2400">
                <a:solidFill>
                  <a:schemeClr val="tx1"/>
                </a:solidFill>
                <a:latin typeface="+mj-ea"/>
                <a:ea typeface="+mj-ea"/>
              </a:defRPr>
            </a:lvl3pPr>
            <a:lvl4pPr marL="1600200" indent="-228600" algn="just" rtl="0" fontAlgn="base">
              <a:spcBef>
                <a:spcPct val="20000"/>
              </a:spcBef>
              <a:spcAft>
                <a:spcPct val="0"/>
              </a:spcAft>
              <a:buChar char="–"/>
              <a:defRPr sz="2000">
                <a:solidFill>
                  <a:schemeClr val="tx1"/>
                </a:solidFill>
                <a:latin typeface="+mj-ea"/>
                <a:ea typeface="+mj-ea"/>
              </a:defRPr>
            </a:lvl4pPr>
            <a:lvl5pPr marL="2057400" indent="-228600" algn="just"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algn="l" eaLnBrk="1" hangingPunct="1">
              <a:lnSpc>
                <a:spcPct val="110000"/>
              </a:lnSpc>
              <a:spcBef>
                <a:spcPts val="0"/>
              </a:spcBef>
              <a:defRPr/>
            </a:pPr>
            <a:r>
              <a:rPr lang="zh-CN" altLang="en-US" sz="2400" kern="0" dirty="0"/>
              <a:t>对应需要专职从事冲压、焊接、涂装和总装的四个人。</a:t>
            </a:r>
            <a:endParaRPr lang="en-US" altLang="zh-CN" sz="2400" kern="0" dirty="0"/>
          </a:p>
          <a:p>
            <a:pPr algn="l" eaLnBrk="1" hangingPunct="1">
              <a:lnSpc>
                <a:spcPct val="110000"/>
              </a:lnSpc>
              <a:spcBef>
                <a:spcPts val="0"/>
              </a:spcBef>
              <a:defRPr/>
            </a:pPr>
            <a:r>
              <a:rPr lang="zh-CN" altLang="en-US" sz="2400" kern="0" dirty="0"/>
              <a:t>采用流水线的制造方式</a:t>
            </a:r>
            <a:r>
              <a:rPr lang="en-US" altLang="zh-CN" sz="2400" kern="0" dirty="0"/>
              <a:t>: </a:t>
            </a:r>
            <a:r>
              <a:rPr lang="zh-CN" altLang="en-US" sz="2400" kern="0" dirty="0"/>
              <a:t>同一时刻四辆汽车在装配。</a:t>
            </a:r>
            <a:endParaRPr lang="en-US" altLang="zh-CN" sz="2400" kern="0" dirty="0"/>
          </a:p>
          <a:p>
            <a:pPr algn="l" eaLnBrk="1" hangingPunct="1">
              <a:lnSpc>
                <a:spcPct val="110000"/>
              </a:lnSpc>
              <a:spcBef>
                <a:spcPts val="0"/>
              </a:spcBef>
              <a:defRPr/>
            </a:pPr>
            <a:r>
              <a:rPr lang="zh-CN" altLang="en-US" sz="2400" kern="0" dirty="0"/>
              <a:t>如不采用流水线</a:t>
            </a:r>
            <a:r>
              <a:rPr lang="en-US" altLang="zh-CN" sz="2400" kern="0" dirty="0"/>
              <a:t>: </a:t>
            </a:r>
            <a:r>
              <a:rPr lang="zh-CN" altLang="en-US" sz="2400" kern="0" dirty="0"/>
              <a:t>那么第一辆汽车依次经过上述四个步骤装配完成之后</a:t>
            </a:r>
            <a:r>
              <a:rPr lang="en-US" altLang="zh-CN" sz="2400" kern="0" dirty="0"/>
              <a:t>, </a:t>
            </a:r>
            <a:r>
              <a:rPr lang="zh-CN" altLang="en-US" sz="2400" kern="0" dirty="0"/>
              <a:t>下一辆汽车才开始进行装配</a:t>
            </a:r>
            <a:r>
              <a:rPr lang="en-US" altLang="zh-CN" sz="2400" kern="0" dirty="0"/>
              <a:t>,</a:t>
            </a:r>
            <a:r>
              <a:rPr lang="zh-CN" altLang="en-US" sz="2400" kern="0" dirty="0"/>
              <a:t>同一时刻只有一辆汽车在装配。</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4" name="Rectangle 5">
            <a:extLst>
              <a:ext uri="{FF2B5EF4-FFF2-40B4-BE49-F238E27FC236}">
                <a16:creationId xmlns:a16="http://schemas.microsoft.com/office/drawing/2014/main" id="{2B259CE4-26C3-44BF-839A-E2AF7BEB1F37}"/>
              </a:ext>
            </a:extLst>
          </p:cNvPr>
          <p:cNvSpPr>
            <a:spLocks noChangeArrowheads="1"/>
          </p:cNvSpPr>
          <p:nvPr/>
        </p:nvSpPr>
        <p:spPr bwMode="auto">
          <a:xfrm>
            <a:off x="0" y="2525713"/>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8485" name="标题 3">
            <a:extLst>
              <a:ext uri="{FF2B5EF4-FFF2-40B4-BE49-F238E27FC236}">
                <a16:creationId xmlns:a16="http://schemas.microsoft.com/office/drawing/2014/main" id="{E79E1FB1-614F-44F0-AB3C-336CFFF9E6A5}"/>
              </a:ext>
            </a:extLst>
          </p:cNvPr>
          <p:cNvSpPr>
            <a:spLocks noGrp="1" noChangeArrowheads="1"/>
          </p:cNvSpPr>
          <p:nvPr>
            <p:ph type="title"/>
          </p:nvPr>
        </p:nvSpPr>
        <p:spPr>
          <a:xfrm>
            <a:off x="840921" y="559595"/>
            <a:ext cx="7323365" cy="504825"/>
          </a:xfrm>
        </p:spPr>
        <p:txBody>
          <a:bodyPr>
            <a:normAutofit fontScale="90000"/>
          </a:bodyPr>
          <a:lstStyle/>
          <a:p>
            <a:pPr eaLnBrk="1" hangingPunct="1"/>
            <a:r>
              <a:rPr lang="en-US" altLang="zh-CN" dirty="0">
                <a:latin typeface="宋体" panose="02010600030101010101" pitchFamily="2" charset="-122"/>
              </a:rPr>
              <a:t>3</a:t>
            </a:r>
            <a:r>
              <a:rPr lang="zh-CN" altLang="en-US" dirty="0">
                <a:latin typeface="宋体" panose="02010600030101010101" pitchFamily="2" charset="-122"/>
              </a:rPr>
              <a:t>、流水线技术</a:t>
            </a:r>
            <a:endParaRPr lang="zh-CN" altLang="en-US" dirty="0"/>
          </a:p>
        </p:txBody>
      </p:sp>
      <p:pic>
        <p:nvPicPr>
          <p:cNvPr id="236763" name="Picture 219">
            <a:extLst>
              <a:ext uri="{FF2B5EF4-FFF2-40B4-BE49-F238E27FC236}">
                <a16:creationId xmlns:a16="http://schemas.microsoft.com/office/drawing/2014/main" id="{4B4D8737-849F-40FF-8026-85AF59416C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739" y="2336079"/>
            <a:ext cx="7362599" cy="3208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6551" name="Rectangle 7">
            <a:extLst>
              <a:ext uri="{FF2B5EF4-FFF2-40B4-BE49-F238E27FC236}">
                <a16:creationId xmlns:a16="http://schemas.microsoft.com/office/drawing/2014/main" id="{51A7DF3D-A306-4345-8CC7-5113372172C6}"/>
              </a:ext>
            </a:extLst>
          </p:cNvPr>
          <p:cNvSpPr>
            <a:spLocks noGrp="1" noChangeArrowheads="1"/>
          </p:cNvSpPr>
          <p:nvPr>
            <p:ph idx="1"/>
          </p:nvPr>
        </p:nvSpPr>
        <p:spPr>
          <a:xfrm>
            <a:off x="840921" y="1313318"/>
            <a:ext cx="7107011" cy="774926"/>
          </a:xfrm>
        </p:spPr>
        <p:txBody>
          <a:bodyPr>
            <a:normAutofit fontScale="92500" lnSpcReduction="20000"/>
          </a:bodyPr>
          <a:lstStyle/>
          <a:p>
            <a:pPr eaLnBrk="1" hangingPunct="1"/>
            <a:r>
              <a:rPr lang="zh-CN" altLang="en-US" dirty="0"/>
              <a:t>流水线技术可以使用</a:t>
            </a:r>
            <a:r>
              <a:rPr lang="zh-CN" altLang="en-US" dirty="0">
                <a:solidFill>
                  <a:srgbClr val="FF0000"/>
                </a:solidFill>
              </a:rPr>
              <a:t>时空图</a:t>
            </a:r>
            <a:r>
              <a:rPr lang="zh-CN" altLang="en-US" dirty="0"/>
              <a:t>来说明。时空图从时间和空间两个方面描述了</a:t>
            </a:r>
            <a:r>
              <a:rPr lang="zh-CN" altLang="en-US" dirty="0">
                <a:solidFill>
                  <a:srgbClr val="FF0000"/>
                </a:solidFill>
              </a:rPr>
              <a:t>流水线的工作过程</a:t>
            </a:r>
            <a:r>
              <a:rPr lang="zh-CN" altLang="en-US" dirty="0"/>
              <a:t>。时空图中，横坐标代表时间，纵坐标代表流水线的各个段</a:t>
            </a:r>
            <a:r>
              <a:rPr lang="en-US" altLang="zh-CN" dirty="0"/>
              <a:t>(</a:t>
            </a:r>
            <a:r>
              <a:rPr lang="zh-CN" altLang="en-US" dirty="0"/>
              <a:t>级</a:t>
            </a:r>
            <a:r>
              <a:rPr lang="en-US" altLang="zh-CN" dirty="0"/>
              <a:t>)</a:t>
            </a:r>
            <a:r>
              <a:rPr lang="zh-CN" altLang="en-US" dirty="0"/>
              <a:t>。</a:t>
            </a:r>
          </a:p>
        </p:txBody>
      </p:sp>
      <p:sp>
        <p:nvSpPr>
          <p:cNvPr id="236550" name="Rectangle 6">
            <a:extLst>
              <a:ext uri="{FF2B5EF4-FFF2-40B4-BE49-F238E27FC236}">
                <a16:creationId xmlns:a16="http://schemas.microsoft.com/office/drawing/2014/main" id="{F4480088-36FF-4A5B-8D22-F46675626599}"/>
              </a:ext>
            </a:extLst>
          </p:cNvPr>
          <p:cNvSpPr>
            <a:spLocks noChangeArrowheads="1"/>
          </p:cNvSpPr>
          <p:nvPr/>
        </p:nvSpPr>
        <p:spPr bwMode="auto">
          <a:xfrm>
            <a:off x="2157413" y="5751169"/>
            <a:ext cx="5057775"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dirty="0">
                <a:solidFill>
                  <a:srgbClr val="990033"/>
                </a:solidFill>
                <a:cs typeface="Times New Roman" panose="02020603050405020304" pitchFamily="18" charset="0"/>
              </a:rPr>
              <a:t>图</a:t>
            </a:r>
            <a:r>
              <a:rPr lang="en-US" altLang="zh-CN" sz="2400" dirty="0">
                <a:solidFill>
                  <a:srgbClr val="990033"/>
                </a:solidFill>
                <a:cs typeface="Times New Roman" panose="02020603050405020304" pitchFamily="18" charset="0"/>
              </a:rPr>
              <a:t>2-14  4</a:t>
            </a:r>
            <a:r>
              <a:rPr lang="zh-CN" altLang="en-US" sz="2400" dirty="0">
                <a:solidFill>
                  <a:srgbClr val="990033"/>
                </a:solidFill>
                <a:cs typeface="Times New Roman" panose="02020603050405020304" pitchFamily="18" charset="0"/>
              </a:rPr>
              <a:t>段</a:t>
            </a:r>
            <a:r>
              <a:rPr lang="en-US" altLang="zh-CN" sz="2400" dirty="0">
                <a:solidFill>
                  <a:srgbClr val="990033"/>
                </a:solidFill>
                <a:cs typeface="Times New Roman" panose="02020603050405020304" pitchFamily="18" charset="0"/>
              </a:rPr>
              <a:t>(</a:t>
            </a:r>
            <a:r>
              <a:rPr lang="zh-CN" altLang="en-US" sz="2400" dirty="0">
                <a:solidFill>
                  <a:srgbClr val="990033"/>
                </a:solidFill>
                <a:cs typeface="Times New Roman" panose="02020603050405020304" pitchFamily="18" charset="0"/>
              </a:rPr>
              <a:t>级</a:t>
            </a:r>
            <a:r>
              <a:rPr lang="en-US" altLang="zh-CN" sz="2400" dirty="0">
                <a:solidFill>
                  <a:srgbClr val="990033"/>
                </a:solidFill>
                <a:cs typeface="Times New Roman" panose="02020603050405020304" pitchFamily="18" charset="0"/>
              </a:rPr>
              <a:t>)</a:t>
            </a:r>
            <a:r>
              <a:rPr lang="zh-CN" altLang="en-US" sz="2400" dirty="0">
                <a:solidFill>
                  <a:srgbClr val="990033"/>
                </a:solidFill>
                <a:cs typeface="Times New Roman" panose="02020603050405020304" pitchFamily="18" charset="0"/>
              </a:rPr>
              <a:t>指令流水线的时空图</a:t>
            </a:r>
            <a:endParaRPr lang="zh-CN" altLang="en-US" sz="2400" dirty="0">
              <a:solidFill>
                <a:srgbClr val="990033"/>
              </a:solidFill>
              <a:latin typeface="Arial" panose="020B0604020202020204" pitchFamily="34" charset="0"/>
            </a:endParaRPr>
          </a:p>
        </p:txBody>
      </p:sp>
      <p:sp>
        <p:nvSpPr>
          <p:cNvPr id="9" name="Rectangle 6">
            <a:extLst>
              <a:ext uri="{FF2B5EF4-FFF2-40B4-BE49-F238E27FC236}">
                <a16:creationId xmlns:a16="http://schemas.microsoft.com/office/drawing/2014/main" id="{07B811AB-8B5B-4FD0-9CE4-BC0A03B52646}"/>
              </a:ext>
            </a:extLst>
          </p:cNvPr>
          <p:cNvSpPr>
            <a:spLocks noChangeArrowheads="1"/>
          </p:cNvSpPr>
          <p:nvPr/>
        </p:nvSpPr>
        <p:spPr bwMode="auto">
          <a:xfrm>
            <a:off x="4083277" y="5236934"/>
            <a:ext cx="1416050" cy="461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dirty="0">
                <a:solidFill>
                  <a:srgbClr val="0000FF"/>
                </a:solidFill>
                <a:latin typeface="Arial" panose="020B0604020202020204" pitchFamily="34" charset="0"/>
              </a:rPr>
              <a:t>时钟周期</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2"/>
          <p:cNvSpPr>
            <a:spLocks noGrp="1" noChangeArrowheads="1"/>
          </p:cNvSpPr>
          <p:nvPr>
            <p:ph type="title"/>
          </p:nvPr>
        </p:nvSpPr>
        <p:spPr>
          <a:xfrm>
            <a:off x="563563" y="504825"/>
            <a:ext cx="6818312" cy="504825"/>
          </a:xfrm>
        </p:spPr>
        <p:txBody>
          <a:bodyPr vert="horz" lIns="91440" tIns="45720" rIns="91440" bIns="45720" rtlCol="0" anchor="b">
            <a:normAutofit fontScale="90000"/>
          </a:bodyPr>
          <a:lstStyle/>
          <a:p>
            <a:r>
              <a:rPr lang="zh-CN" altLang="en-US" sz="4000" dirty="0">
                <a:latin typeface="+mj-ea"/>
              </a:rPr>
              <a:t>十六进制数转换为二进制数</a:t>
            </a:r>
          </a:p>
        </p:txBody>
      </p:sp>
      <p:sp>
        <p:nvSpPr>
          <p:cNvPr id="5" name="内容占位符 4"/>
          <p:cNvSpPr>
            <a:spLocks noGrp="1"/>
          </p:cNvSpPr>
          <p:nvPr>
            <p:ph idx="1"/>
          </p:nvPr>
        </p:nvSpPr>
        <p:spPr>
          <a:xfrm>
            <a:off x="450851" y="1238250"/>
            <a:ext cx="8121650" cy="796925"/>
          </a:xfrm>
        </p:spPr>
        <p:txBody>
          <a:bodyPr/>
          <a:lstStyle/>
          <a:p>
            <a:pPr eaLnBrk="1" hangingPunct="1">
              <a:lnSpc>
                <a:spcPct val="100000"/>
              </a:lnSpc>
              <a:spcBef>
                <a:spcPts val="0"/>
              </a:spcBef>
              <a:defRPr/>
            </a:pPr>
            <a:r>
              <a:rPr lang="zh-CN" altLang="en-US" dirty="0"/>
              <a:t>十六进制数据转换为二进制数据时，把每一位十六进制数据直接写成四位二进制数。例如：</a:t>
            </a:r>
            <a:r>
              <a:rPr lang="en-US" altLang="zh-CN" dirty="0"/>
              <a:t>64H=0110 0100B</a:t>
            </a:r>
            <a:endParaRPr lang="zh-CN" altLang="en-US" dirty="0"/>
          </a:p>
        </p:txBody>
      </p:sp>
      <p:sp>
        <p:nvSpPr>
          <p:cNvPr id="7" name="Rectangle 3"/>
          <p:cNvSpPr txBox="1">
            <a:spLocks noChangeArrowheads="1"/>
          </p:cNvSpPr>
          <p:nvPr/>
        </p:nvSpPr>
        <p:spPr bwMode="auto">
          <a:xfrm>
            <a:off x="337343" y="2035175"/>
            <a:ext cx="8469313"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rtl="0" fontAlgn="base">
              <a:lnSpc>
                <a:spcPct val="114000"/>
              </a:lnSpc>
              <a:spcBef>
                <a:spcPct val="20000"/>
              </a:spcBef>
              <a:spcAft>
                <a:spcPts val="600"/>
              </a:spcAft>
              <a:buBlip>
                <a:blip r:embed="rId2"/>
              </a:buBlip>
              <a:defRPr sz="2800" b="1">
                <a:solidFill>
                  <a:schemeClr val="accent2"/>
                </a:solidFill>
                <a:latin typeface="+mj-ea"/>
                <a:ea typeface="+mj-ea"/>
                <a:cs typeface="+mn-cs"/>
              </a:defRPr>
            </a:lvl1pPr>
            <a:lvl2pPr marL="742950" indent="-285750" algn="just" rtl="0" fontAlgn="base">
              <a:spcBef>
                <a:spcPct val="20000"/>
              </a:spcBef>
              <a:spcAft>
                <a:spcPct val="0"/>
              </a:spcAft>
              <a:buBlip>
                <a:blip r:embed="rId3"/>
              </a:buBlip>
              <a:defRPr sz="2800" b="1">
                <a:solidFill>
                  <a:schemeClr val="tx1"/>
                </a:solidFill>
                <a:latin typeface="+mj-ea"/>
                <a:ea typeface="+mj-ea"/>
              </a:defRPr>
            </a:lvl2pPr>
            <a:lvl3pPr marL="1143000" indent="-228600" algn="just" rtl="0" fontAlgn="base">
              <a:spcBef>
                <a:spcPct val="20000"/>
              </a:spcBef>
              <a:spcAft>
                <a:spcPct val="0"/>
              </a:spcAft>
              <a:buChar char="•"/>
              <a:defRPr sz="2400">
                <a:solidFill>
                  <a:schemeClr val="tx1"/>
                </a:solidFill>
                <a:latin typeface="+mj-ea"/>
                <a:ea typeface="+mj-ea"/>
              </a:defRPr>
            </a:lvl3pPr>
            <a:lvl4pPr marL="1600200" indent="-228600" algn="just" rtl="0" fontAlgn="base">
              <a:spcBef>
                <a:spcPct val="20000"/>
              </a:spcBef>
              <a:spcAft>
                <a:spcPct val="0"/>
              </a:spcAft>
              <a:buChar char="–"/>
              <a:defRPr sz="2000">
                <a:solidFill>
                  <a:schemeClr val="tx1"/>
                </a:solidFill>
                <a:latin typeface="+mj-ea"/>
                <a:ea typeface="+mj-ea"/>
              </a:defRPr>
            </a:lvl4pPr>
            <a:lvl5pPr marL="2057400" indent="-228600" algn="just"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marL="0" indent="0" eaLnBrk="1" hangingPunct="1">
              <a:buFontTx/>
              <a:buNone/>
              <a:defRPr/>
            </a:pPr>
            <a:r>
              <a:rPr lang="zh-CN" altLang="en-US" sz="2600" dirty="0">
                <a:solidFill>
                  <a:srgbClr val="800000"/>
                </a:solidFill>
                <a:latin typeface="Arial" charset="0"/>
              </a:rPr>
              <a:t>表</a:t>
            </a:r>
            <a:r>
              <a:rPr lang="en-US" altLang="zh-CN" sz="2600" dirty="0">
                <a:solidFill>
                  <a:srgbClr val="800000"/>
                </a:solidFill>
                <a:latin typeface="Arial" charset="0"/>
              </a:rPr>
              <a:t>2-1 </a:t>
            </a:r>
            <a:r>
              <a:rPr lang="en-US" altLang="zh-CN" sz="2600" kern="0" dirty="0"/>
              <a:t>4</a:t>
            </a:r>
            <a:r>
              <a:rPr lang="zh-CN" altLang="en-US" sz="2600" kern="0" dirty="0"/>
              <a:t>位二进制数和一位十六进制数具有一一对应关系</a:t>
            </a:r>
          </a:p>
        </p:txBody>
      </p:sp>
      <p:graphicFrame>
        <p:nvGraphicFramePr>
          <p:cNvPr id="8" name="Group 64"/>
          <p:cNvGraphicFramePr>
            <a:graphicFrameLocks/>
          </p:cNvGraphicFramePr>
          <p:nvPr>
            <p:extLst>
              <p:ext uri="{D42A27DB-BD31-4B8C-83A1-F6EECF244321}">
                <p14:modId xmlns:p14="http://schemas.microsoft.com/office/powerpoint/2010/main" val="1435060990"/>
              </p:ext>
            </p:extLst>
          </p:nvPr>
        </p:nvGraphicFramePr>
        <p:xfrm>
          <a:off x="450851" y="2660650"/>
          <a:ext cx="8242301" cy="3566160"/>
        </p:xfrm>
        <a:graphic>
          <a:graphicData uri="http://schemas.openxmlformats.org/drawingml/2006/table">
            <a:tbl>
              <a:tblPr/>
              <a:tblGrid>
                <a:gridCol w="2061391">
                  <a:extLst>
                    <a:ext uri="{9D8B030D-6E8A-4147-A177-3AD203B41FA5}">
                      <a16:colId xmlns:a16="http://schemas.microsoft.com/office/drawing/2014/main" val="20000"/>
                    </a:ext>
                  </a:extLst>
                </a:gridCol>
                <a:gridCol w="2084222">
                  <a:extLst>
                    <a:ext uri="{9D8B030D-6E8A-4147-A177-3AD203B41FA5}">
                      <a16:colId xmlns:a16="http://schemas.microsoft.com/office/drawing/2014/main" val="20001"/>
                    </a:ext>
                  </a:extLst>
                </a:gridCol>
                <a:gridCol w="2036928">
                  <a:extLst>
                    <a:ext uri="{9D8B030D-6E8A-4147-A177-3AD203B41FA5}">
                      <a16:colId xmlns:a16="http://schemas.microsoft.com/office/drawing/2014/main" val="20002"/>
                    </a:ext>
                  </a:extLst>
                </a:gridCol>
                <a:gridCol w="2059760">
                  <a:extLst>
                    <a:ext uri="{9D8B030D-6E8A-4147-A177-3AD203B41FA5}">
                      <a16:colId xmlns:a16="http://schemas.microsoft.com/office/drawing/2014/main" val="20003"/>
                    </a:ext>
                  </a:extLst>
                </a:gridCol>
              </a:tblGrid>
              <a:tr h="39616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十六进制</a:t>
                      </a:r>
                      <a:endParaRPr kumimoji="0" lang="zh-CN" altLang="en-US"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91429" marR="914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二进制</a:t>
                      </a:r>
                      <a:endParaRPr kumimoji="0" lang="zh-CN" altLang="en-US" sz="26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L="91429" marR="91429"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十六进制</a:t>
                      </a:r>
                      <a:endParaRPr kumimoji="0" lang="zh-CN" altLang="en-US"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91429" marR="91429"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二进制</a:t>
                      </a:r>
                      <a:endParaRPr kumimoji="0" lang="zh-CN" altLang="en-US"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91429" marR="91429" marT="0" marB="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9616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endParaRPr kumimoji="0" lang="en-US" altLang="zh-CN" sz="26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L="91429" marR="91429" marT="0" marB="0"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0000</a:t>
                      </a:r>
                      <a:endParaRPr kumimoji="0" lang="en-US" altLang="zh-CN"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91429" marR="91429"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8</a:t>
                      </a:r>
                      <a:endParaRPr kumimoji="0" lang="en-US" altLang="zh-CN"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91429" marR="91429"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1000</a:t>
                      </a:r>
                      <a:endParaRPr kumimoji="0" lang="en-US" altLang="zh-CN"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91429" marR="91429" marT="0" marB="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9616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91429" marR="91429" marT="0" marB="0"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0001</a:t>
                      </a:r>
                      <a:endParaRPr kumimoji="0" lang="en-US" altLang="zh-CN"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91429" marR="91429"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9</a:t>
                      </a:r>
                      <a:endParaRPr kumimoji="0" lang="en-US" altLang="zh-CN"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91429" marR="91429"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1001</a:t>
                      </a:r>
                      <a:endParaRPr kumimoji="0" lang="en-US" altLang="zh-CN"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91429" marR="91429" marT="0" marB="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9616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0" lang="en-US" altLang="zh-CN"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91429" marR="91429" marT="0" marB="0"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0010</a:t>
                      </a:r>
                      <a:endParaRPr kumimoji="0" lang="en-US" altLang="zh-CN"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91429" marR="91429"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endParaRPr kumimoji="0" lang="en-US" altLang="zh-CN"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91429" marR="91429"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1010</a:t>
                      </a:r>
                      <a:endParaRPr kumimoji="0" lang="en-US" altLang="zh-CN"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91429" marR="91429" marT="0" marB="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9616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3</a:t>
                      </a:r>
                      <a:endParaRPr kumimoji="0" lang="en-US" altLang="zh-CN"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91429" marR="91429" marT="0" marB="0"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0011</a:t>
                      </a:r>
                      <a:endParaRPr kumimoji="0" lang="en-US" altLang="zh-CN"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91429" marR="91429"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endParaRPr kumimoji="0" lang="en-US" altLang="zh-CN"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91429" marR="91429"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1011</a:t>
                      </a:r>
                      <a:endParaRPr kumimoji="0" lang="en-US" altLang="zh-CN"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91429" marR="91429" marT="0" marB="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9616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endParaRPr kumimoji="0" lang="en-US" altLang="zh-CN"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91429" marR="91429" marT="0" marB="0"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0100</a:t>
                      </a:r>
                      <a:endParaRPr kumimoji="0" lang="en-US" altLang="zh-CN"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91429" marR="91429"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a:t>
                      </a:r>
                      <a:endParaRPr kumimoji="0" lang="en-US" altLang="zh-CN"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91429" marR="91429"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1100</a:t>
                      </a:r>
                      <a:endParaRPr kumimoji="0" lang="en-US" altLang="zh-CN"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91429" marR="91429" marT="0" marB="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9616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5</a:t>
                      </a:r>
                      <a:endParaRPr kumimoji="0" lang="en-US" altLang="zh-CN"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91429" marR="91429" marT="0" marB="0"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0101</a:t>
                      </a:r>
                      <a:endParaRPr kumimoji="0" lang="en-US" altLang="zh-CN"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91429" marR="91429"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a:t>
                      </a:r>
                      <a:endParaRPr kumimoji="0" lang="en-US" altLang="zh-CN"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91429" marR="91429"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1101</a:t>
                      </a:r>
                      <a:endParaRPr kumimoji="0" lang="en-US" altLang="zh-CN"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91429" marR="91429" marT="0" marB="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39616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6</a:t>
                      </a:r>
                      <a:endParaRPr kumimoji="0" lang="en-US" altLang="zh-CN"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91429" marR="91429" marT="0" marB="0"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0110</a:t>
                      </a:r>
                      <a:endParaRPr kumimoji="0" lang="en-US" altLang="zh-CN"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91429" marR="91429"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E</a:t>
                      </a:r>
                      <a:endParaRPr kumimoji="0" lang="en-US" altLang="zh-CN"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91429" marR="91429"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1110</a:t>
                      </a:r>
                      <a:endParaRPr kumimoji="0" lang="en-US" altLang="zh-CN"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91429" marR="91429" marT="0" marB="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39616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7</a:t>
                      </a:r>
                      <a:endParaRPr kumimoji="0" lang="en-US" altLang="zh-CN"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91429" marR="91429" marT="0" marB="0"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0111</a:t>
                      </a:r>
                      <a:endParaRPr kumimoji="0" lang="en-US" altLang="zh-CN"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91429" marR="91429" marT="0" marB="0"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a:t>
                      </a:r>
                      <a:endParaRPr kumimoji="0" lang="en-US" altLang="zh-CN"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91429" marR="91429" marT="0" marB="0"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1111</a:t>
                      </a:r>
                      <a:endParaRPr kumimoji="0" lang="en-US" altLang="zh-CN" sz="26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L="91429" marR="91429" marT="0" marB="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89910693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标题 2">
            <a:extLst>
              <a:ext uri="{FF2B5EF4-FFF2-40B4-BE49-F238E27FC236}">
                <a16:creationId xmlns:a16="http://schemas.microsoft.com/office/drawing/2014/main" id="{8D78F33B-5E20-4161-8C4B-254FEDDCE7D6}"/>
              </a:ext>
            </a:extLst>
          </p:cNvPr>
          <p:cNvSpPr>
            <a:spLocks noGrp="1" noChangeArrowheads="1"/>
          </p:cNvSpPr>
          <p:nvPr>
            <p:ph type="title"/>
          </p:nvPr>
        </p:nvSpPr>
        <p:spPr>
          <a:xfrm>
            <a:off x="698613" y="516392"/>
            <a:ext cx="7746774" cy="504825"/>
          </a:xfrm>
        </p:spPr>
        <p:txBody>
          <a:bodyPr>
            <a:normAutofit fontScale="90000"/>
          </a:bodyPr>
          <a:lstStyle/>
          <a:p>
            <a:pPr eaLnBrk="1" hangingPunct="1"/>
            <a:r>
              <a:rPr lang="en-US" altLang="zh-CN" dirty="0">
                <a:latin typeface="宋体" panose="02010600030101010101" pitchFamily="2" charset="-122"/>
              </a:rPr>
              <a:t>3</a:t>
            </a:r>
            <a:r>
              <a:rPr lang="zh-CN" altLang="en-US" dirty="0">
                <a:latin typeface="宋体" panose="02010600030101010101" pitchFamily="2" charset="-122"/>
              </a:rPr>
              <a:t>、流水线技术</a:t>
            </a:r>
            <a:endParaRPr lang="zh-CN" altLang="en-US" dirty="0"/>
          </a:p>
        </p:txBody>
      </p:sp>
      <p:sp>
        <p:nvSpPr>
          <p:cNvPr id="237571" name="Rectangle 3">
            <a:extLst>
              <a:ext uri="{FF2B5EF4-FFF2-40B4-BE49-F238E27FC236}">
                <a16:creationId xmlns:a16="http://schemas.microsoft.com/office/drawing/2014/main" id="{B5007B1C-BACF-4617-A67B-020569DE9D39}"/>
              </a:ext>
            </a:extLst>
          </p:cNvPr>
          <p:cNvSpPr>
            <a:spLocks noGrp="1" noChangeArrowheads="1"/>
          </p:cNvSpPr>
          <p:nvPr>
            <p:ph idx="1"/>
          </p:nvPr>
        </p:nvSpPr>
        <p:spPr>
          <a:xfrm>
            <a:off x="755196" y="1338943"/>
            <a:ext cx="7441747" cy="3726996"/>
          </a:xfrm>
        </p:spPr>
        <p:txBody>
          <a:bodyPr/>
          <a:lstStyle/>
          <a:p>
            <a:pPr eaLnBrk="1" hangingPunct="1">
              <a:spcBef>
                <a:spcPts val="0"/>
              </a:spcBef>
              <a:defRPr/>
            </a:pPr>
            <a:r>
              <a:rPr lang="zh-CN" altLang="en-US" dirty="0">
                <a:latin typeface="Times New Roman" panose="02020603050405020304" pitchFamily="18" charset="0"/>
                <a:cs typeface="Times New Roman" panose="02020603050405020304" pitchFamily="18" charset="0"/>
              </a:rPr>
              <a:t>流水线是</a:t>
            </a:r>
            <a:r>
              <a:rPr lang="en-US" altLang="zh-CN" dirty="0">
                <a:latin typeface="Times New Roman" panose="02020603050405020304" pitchFamily="18" charset="0"/>
                <a:cs typeface="Times New Roman" panose="02020603050405020304" pitchFamily="18" charset="0"/>
              </a:rPr>
              <a:t>Intel</a:t>
            </a:r>
            <a:r>
              <a:rPr lang="zh-CN" altLang="en-US" dirty="0">
                <a:solidFill>
                  <a:srgbClr val="FF0000"/>
                </a:solidFill>
                <a:latin typeface="Times New Roman" panose="02020603050405020304" pitchFamily="18" charset="0"/>
                <a:cs typeface="Times New Roman" panose="02020603050405020304" pitchFamily="18" charset="0"/>
              </a:rPr>
              <a:t>首次在</a:t>
            </a:r>
            <a:r>
              <a:rPr lang="en-US" altLang="zh-CN" dirty="0">
                <a:solidFill>
                  <a:srgbClr val="FF0000"/>
                </a:solidFill>
                <a:latin typeface="Times New Roman" panose="02020603050405020304" pitchFamily="18" charset="0"/>
                <a:cs typeface="Times New Roman" panose="02020603050405020304" pitchFamily="18" charset="0"/>
              </a:rPr>
              <a:t>Intel 486</a:t>
            </a:r>
            <a:r>
              <a:rPr lang="zh-CN" altLang="en-US" dirty="0">
                <a:solidFill>
                  <a:srgbClr val="FF0000"/>
                </a:solidFill>
                <a:latin typeface="Times New Roman" panose="02020603050405020304" pitchFamily="18" charset="0"/>
                <a:cs typeface="Times New Roman" panose="02020603050405020304" pitchFamily="18" charset="0"/>
              </a:rPr>
              <a:t>芯片中开始使用</a:t>
            </a:r>
            <a:r>
              <a:rPr lang="zh-CN" altLang="en-US" dirty="0">
                <a:latin typeface="Times New Roman" panose="02020603050405020304" pitchFamily="18" charset="0"/>
                <a:cs typeface="Times New Roman" panose="02020603050405020304" pitchFamily="18" charset="0"/>
              </a:rPr>
              <a:t>。</a:t>
            </a:r>
          </a:p>
          <a:p>
            <a:pPr eaLnBrk="1" hangingPunct="1">
              <a:spcBef>
                <a:spcPts val="0"/>
              </a:spcBef>
              <a:defRPr/>
            </a:pPr>
            <a:r>
              <a:rPr lang="zh-CN" altLang="en-US" dirty="0">
                <a:latin typeface="Times New Roman" panose="02020603050405020304" pitchFamily="18" charset="0"/>
                <a:cs typeface="Times New Roman" panose="02020603050405020304" pitchFamily="18" charset="0"/>
              </a:rPr>
              <a:t>在</a:t>
            </a:r>
            <a:r>
              <a:rPr lang="en-US" altLang="zh-CN" dirty="0">
                <a:latin typeface="Times New Roman" panose="02020603050405020304" pitchFamily="18" charset="0"/>
                <a:cs typeface="Times New Roman" panose="02020603050405020304" pitchFamily="18" charset="0"/>
              </a:rPr>
              <a:t>CPU</a:t>
            </a:r>
            <a:r>
              <a:rPr lang="zh-CN" altLang="en-US" dirty="0">
                <a:latin typeface="Times New Roman" panose="02020603050405020304" pitchFamily="18" charset="0"/>
                <a:cs typeface="Times New Roman" panose="02020603050405020304" pitchFamily="18" charset="0"/>
              </a:rPr>
              <a:t>中由</a:t>
            </a:r>
            <a:r>
              <a:rPr lang="en-US" altLang="zh-CN" dirty="0">
                <a:latin typeface="Times New Roman" panose="02020603050405020304" pitchFamily="18" charset="0"/>
                <a:cs typeface="Times New Roman" panose="02020603050405020304" pitchFamily="18" charset="0"/>
              </a:rPr>
              <a:t>5~6</a:t>
            </a:r>
            <a:r>
              <a:rPr lang="zh-CN" altLang="en-US" dirty="0">
                <a:latin typeface="Times New Roman" panose="02020603050405020304" pitchFamily="18" charset="0"/>
                <a:cs typeface="Times New Roman" panose="02020603050405020304" pitchFamily="18" charset="0"/>
              </a:rPr>
              <a:t>个不同功能的电路单元组成一条指令处理流水线，然后</a:t>
            </a:r>
            <a:r>
              <a:rPr lang="zh-CN" altLang="en-US" dirty="0">
                <a:solidFill>
                  <a:srgbClr val="FF0000"/>
                </a:solidFill>
                <a:latin typeface="Times New Roman" panose="02020603050405020304" pitchFamily="18" charset="0"/>
                <a:cs typeface="Times New Roman" panose="02020603050405020304" pitchFamily="18" charset="0"/>
              </a:rPr>
              <a:t>将一条</a:t>
            </a:r>
            <a:r>
              <a:rPr lang="en-US" altLang="zh-CN" dirty="0">
                <a:solidFill>
                  <a:srgbClr val="FF0000"/>
                </a:solidFill>
                <a:latin typeface="Times New Roman" panose="02020603050405020304" pitchFamily="18" charset="0"/>
                <a:cs typeface="Times New Roman" panose="02020603050405020304" pitchFamily="18" charset="0"/>
              </a:rPr>
              <a:t>X86</a:t>
            </a:r>
            <a:r>
              <a:rPr lang="zh-CN" altLang="en-US" dirty="0">
                <a:solidFill>
                  <a:srgbClr val="FF0000"/>
                </a:solidFill>
                <a:latin typeface="Times New Roman" panose="02020603050405020304" pitchFamily="18" charset="0"/>
                <a:cs typeface="Times New Roman" panose="02020603050405020304" pitchFamily="18" charset="0"/>
              </a:rPr>
              <a:t>指令分成</a:t>
            </a:r>
            <a:r>
              <a:rPr lang="en-US" altLang="zh-CN" dirty="0">
                <a:solidFill>
                  <a:srgbClr val="FF0000"/>
                </a:solidFill>
                <a:latin typeface="Times New Roman" panose="02020603050405020304" pitchFamily="18" charset="0"/>
                <a:cs typeface="Times New Roman" panose="02020603050405020304" pitchFamily="18" charset="0"/>
              </a:rPr>
              <a:t>5~6</a:t>
            </a:r>
            <a:r>
              <a:rPr lang="zh-CN" altLang="en-US" dirty="0">
                <a:solidFill>
                  <a:srgbClr val="FF0000"/>
                </a:solidFill>
                <a:latin typeface="Times New Roman" panose="02020603050405020304" pitchFamily="18" charset="0"/>
                <a:cs typeface="Times New Roman" panose="02020603050405020304" pitchFamily="18" charset="0"/>
              </a:rPr>
              <a:t>步后再由这些电路单元分别执行</a:t>
            </a:r>
            <a:r>
              <a:rPr lang="zh-CN" altLang="en-US" dirty="0">
                <a:latin typeface="Times New Roman" panose="02020603050405020304" pitchFamily="18" charset="0"/>
                <a:cs typeface="Times New Roman" panose="02020603050405020304" pitchFamily="18" charset="0"/>
              </a:rPr>
              <a:t>，这样就能实现在一个</a:t>
            </a:r>
            <a:r>
              <a:rPr lang="en-US" altLang="zh-CN" dirty="0">
                <a:latin typeface="Times New Roman" panose="02020603050405020304" pitchFamily="18" charset="0"/>
                <a:cs typeface="Times New Roman" panose="02020603050405020304" pitchFamily="18" charset="0"/>
              </a:rPr>
              <a:t>CPU</a:t>
            </a:r>
            <a:r>
              <a:rPr lang="zh-CN" altLang="en-US" dirty="0">
                <a:latin typeface="Times New Roman" panose="02020603050405020304" pitchFamily="18" charset="0"/>
                <a:cs typeface="Times New Roman" panose="02020603050405020304" pitchFamily="18" charset="0"/>
              </a:rPr>
              <a:t>时钟周期完成一条指令，因此提高</a:t>
            </a:r>
            <a:r>
              <a:rPr lang="en-US" altLang="zh-CN" dirty="0">
                <a:latin typeface="Times New Roman" panose="02020603050405020304" pitchFamily="18" charset="0"/>
                <a:cs typeface="Times New Roman" panose="02020603050405020304" pitchFamily="18" charset="0"/>
              </a:rPr>
              <a:t>CPU</a:t>
            </a:r>
            <a:r>
              <a:rPr lang="zh-CN" altLang="en-US" dirty="0">
                <a:latin typeface="Times New Roman" panose="02020603050405020304" pitchFamily="18" charset="0"/>
                <a:cs typeface="Times New Roman" panose="02020603050405020304" pitchFamily="18" charset="0"/>
              </a:rPr>
              <a:t>的运算速度。</a:t>
            </a:r>
          </a:p>
          <a:p>
            <a:pPr eaLnBrk="1" hangingPunct="1">
              <a:spcBef>
                <a:spcPts val="0"/>
              </a:spcBef>
              <a:defRPr/>
            </a:pPr>
            <a:r>
              <a:rPr lang="zh-CN" altLang="en-US" dirty="0">
                <a:latin typeface="Times New Roman" panose="02020603050405020304" pitchFamily="18" charset="0"/>
                <a:cs typeface="Times New Roman" panose="02020603050405020304" pitchFamily="18" charset="0"/>
              </a:rPr>
              <a:t>在</a:t>
            </a:r>
            <a:r>
              <a:rPr lang="en-US" altLang="zh-CN" dirty="0">
                <a:solidFill>
                  <a:srgbClr val="FF0000"/>
                </a:solidFill>
                <a:latin typeface="Times New Roman" panose="02020603050405020304" pitchFamily="18" charset="0"/>
                <a:cs typeface="Times New Roman" panose="02020603050405020304" pitchFamily="18" charset="0"/>
              </a:rPr>
              <a:t>Pentium</a:t>
            </a:r>
            <a:r>
              <a:rPr lang="zh-CN" altLang="en-US" dirty="0">
                <a:solidFill>
                  <a:srgbClr val="FF0000"/>
                </a:solidFill>
                <a:latin typeface="Times New Roman" panose="02020603050405020304" pitchFamily="18" charset="0"/>
                <a:cs typeface="Times New Roman" panose="02020603050405020304" pitchFamily="18" charset="0"/>
              </a:rPr>
              <a:t>中</a:t>
            </a:r>
            <a:r>
              <a:rPr lang="en-US" altLang="zh-CN" dirty="0">
                <a:solidFill>
                  <a:srgbClr val="FF0000"/>
                </a:solidFill>
                <a:latin typeface="Times New Roman" panose="02020603050405020304" pitchFamily="18" charset="0"/>
                <a:cs typeface="Times New Roman" panose="02020603050405020304" pitchFamily="18" charset="0"/>
              </a:rPr>
              <a:t>, </a:t>
            </a:r>
            <a:r>
              <a:rPr lang="zh-CN" altLang="en-US" dirty="0">
                <a:solidFill>
                  <a:srgbClr val="FF0000"/>
                </a:solidFill>
                <a:latin typeface="Times New Roman" panose="02020603050405020304" pitchFamily="18" charset="0"/>
                <a:cs typeface="Times New Roman" panose="02020603050405020304" pitchFamily="18" charset="0"/>
              </a:rPr>
              <a:t>采用两条流水线</a:t>
            </a:r>
            <a:r>
              <a:rPr lang="en-US" altLang="zh-CN" dirty="0">
                <a:solidFill>
                  <a:srgbClr val="FF0000"/>
                </a:solidFill>
                <a:latin typeface="Times New Roman" panose="02020603050405020304" pitchFamily="18" charset="0"/>
                <a:cs typeface="Times New Roman" panose="02020603050405020304" pitchFamily="18" charset="0"/>
              </a:rPr>
              <a:t>U</a:t>
            </a:r>
            <a:r>
              <a:rPr lang="zh-CN" altLang="en-US" dirty="0">
                <a:solidFill>
                  <a:srgbClr val="FF0000"/>
                </a:solidFill>
                <a:latin typeface="Times New Roman" panose="02020603050405020304" pitchFamily="18" charset="0"/>
                <a:cs typeface="Times New Roman" panose="02020603050405020304" pitchFamily="18" charset="0"/>
              </a:rPr>
              <a:t>和</a:t>
            </a:r>
            <a:r>
              <a:rPr lang="en-US" altLang="zh-CN" dirty="0">
                <a:solidFill>
                  <a:srgbClr val="FF0000"/>
                </a:solidFill>
                <a:latin typeface="Times New Roman" panose="02020603050405020304" pitchFamily="18" charset="0"/>
                <a:cs typeface="Times New Roman" panose="02020603050405020304" pitchFamily="18" charset="0"/>
              </a:rPr>
              <a:t>V</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每条都有各自独立的地址生成电路、</a:t>
            </a:r>
            <a:r>
              <a:rPr lang="en-US" altLang="zh-CN" dirty="0">
                <a:latin typeface="Times New Roman" panose="02020603050405020304" pitchFamily="18" charset="0"/>
                <a:cs typeface="Times New Roman" panose="02020603050405020304" pitchFamily="18" charset="0"/>
              </a:rPr>
              <a:t>ALU</a:t>
            </a:r>
            <a:r>
              <a:rPr lang="zh-CN" altLang="en-US" dirty="0">
                <a:latin typeface="Times New Roman" panose="02020603050405020304" pitchFamily="18" charset="0"/>
                <a:cs typeface="Times New Roman" panose="02020603050405020304" pitchFamily="18" charset="0"/>
              </a:rPr>
              <a:t>和连接数据</a:t>
            </a:r>
            <a:r>
              <a:rPr lang="en-US" altLang="zh-CN" dirty="0">
                <a:latin typeface="Times New Roman" panose="02020603050405020304" pitchFamily="18" charset="0"/>
                <a:cs typeface="Times New Roman" panose="02020603050405020304" pitchFamily="18" charset="0"/>
              </a:rPr>
              <a:t>Cache</a:t>
            </a:r>
            <a:r>
              <a:rPr lang="zh-CN" altLang="en-US" dirty="0">
                <a:latin typeface="Times New Roman" panose="02020603050405020304" pitchFamily="18" charset="0"/>
                <a:cs typeface="Times New Roman" panose="02020603050405020304" pitchFamily="18" charset="0"/>
              </a:rPr>
              <a:t>的接口，以便通过各自的数据接口对</a:t>
            </a:r>
            <a:r>
              <a:rPr lang="en-US" altLang="zh-CN" dirty="0">
                <a:latin typeface="Times New Roman" panose="02020603050405020304" pitchFamily="18" charset="0"/>
                <a:cs typeface="Times New Roman" panose="02020603050405020304" pitchFamily="18" charset="0"/>
              </a:rPr>
              <a:t>Cache</a:t>
            </a:r>
            <a:r>
              <a:rPr lang="zh-CN" altLang="en-US" dirty="0">
                <a:latin typeface="Times New Roman" panose="02020603050405020304" pitchFamily="18" charset="0"/>
                <a:cs typeface="Times New Roman" panose="02020603050405020304" pitchFamily="18" charset="0"/>
              </a:rPr>
              <a:t>存取数据。</a:t>
            </a:r>
            <a:endParaRPr lang="en-US" altLang="zh-CN" dirty="0">
              <a:latin typeface="Times New Roman" panose="02020603050405020304" pitchFamily="18" charset="0"/>
              <a:cs typeface="Times New Roman" panose="02020603050405020304" pitchFamily="18" charset="0"/>
            </a:endParaRPr>
          </a:p>
          <a:p>
            <a:pPr eaLnBrk="1" hangingPunct="1">
              <a:spcBef>
                <a:spcPts val="0"/>
              </a:spcBef>
              <a:defRPr/>
            </a:pPr>
            <a:r>
              <a:rPr lang="zh-CN" altLang="en-US" dirty="0">
                <a:latin typeface="Times New Roman" panose="02020603050405020304" pitchFamily="18" charset="0"/>
                <a:cs typeface="Times New Roman" panose="02020603050405020304" pitchFamily="18" charset="0"/>
              </a:rPr>
              <a:t>这样的结构</a:t>
            </a:r>
            <a:r>
              <a:rPr lang="zh-CN" altLang="en-US" dirty="0">
                <a:solidFill>
                  <a:srgbClr val="0000FF"/>
                </a:solidFill>
                <a:latin typeface="Times New Roman" panose="02020603050405020304" pitchFamily="18" charset="0"/>
                <a:cs typeface="Times New Roman" panose="02020603050405020304" pitchFamily="18" charset="0"/>
              </a:rPr>
              <a:t>使得</a:t>
            </a:r>
            <a:r>
              <a:rPr lang="en-US" altLang="zh-CN" dirty="0">
                <a:solidFill>
                  <a:srgbClr val="0000FF"/>
                </a:solidFill>
                <a:latin typeface="Times New Roman" panose="02020603050405020304" pitchFamily="18" charset="0"/>
                <a:cs typeface="Times New Roman" panose="02020603050405020304" pitchFamily="18" charset="0"/>
              </a:rPr>
              <a:t>Pentium</a:t>
            </a:r>
            <a:r>
              <a:rPr lang="zh-CN" altLang="en-US" dirty="0">
                <a:solidFill>
                  <a:srgbClr val="0000FF"/>
                </a:solidFill>
                <a:latin typeface="Times New Roman" panose="02020603050405020304" pitchFamily="18" charset="0"/>
                <a:cs typeface="Times New Roman" panose="02020603050405020304" pitchFamily="18" charset="0"/>
              </a:rPr>
              <a:t>具有更高的执行速度</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达到一个时钟周期执行两条整数运算的指令</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比具有相同时钟频率的前代</a:t>
            </a:r>
            <a:r>
              <a:rPr lang="en-US" altLang="zh-CN" dirty="0">
                <a:latin typeface="Times New Roman" panose="02020603050405020304" pitchFamily="18" charset="0"/>
                <a:cs typeface="Times New Roman" panose="02020603050405020304" pitchFamily="18" charset="0"/>
              </a:rPr>
              <a:t>CPU</a:t>
            </a:r>
            <a:r>
              <a:rPr lang="zh-CN" altLang="en-US" dirty="0">
                <a:latin typeface="Times New Roman" panose="02020603050405020304" pitchFamily="18" charset="0"/>
                <a:cs typeface="Times New Roman" panose="02020603050405020304" pitchFamily="18" charset="0"/>
              </a:rPr>
              <a:t>的实际速度提高一倍。</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标题 2">
            <a:extLst>
              <a:ext uri="{FF2B5EF4-FFF2-40B4-BE49-F238E27FC236}">
                <a16:creationId xmlns:a16="http://schemas.microsoft.com/office/drawing/2014/main" id="{D190FC6B-9C44-4B00-B4A1-78A53C887EC8}"/>
              </a:ext>
            </a:extLst>
          </p:cNvPr>
          <p:cNvSpPr>
            <a:spLocks noGrp="1" noChangeArrowheads="1"/>
          </p:cNvSpPr>
          <p:nvPr>
            <p:ph type="title"/>
          </p:nvPr>
        </p:nvSpPr>
        <p:spPr>
          <a:xfrm>
            <a:off x="930956" y="495981"/>
            <a:ext cx="6808787" cy="504825"/>
          </a:xfrm>
        </p:spPr>
        <p:txBody>
          <a:bodyPr>
            <a:normAutofit fontScale="90000"/>
          </a:bodyPr>
          <a:lstStyle/>
          <a:p>
            <a:pPr eaLnBrk="1" hangingPunct="1"/>
            <a:r>
              <a:rPr lang="en-US" altLang="zh-CN" dirty="0">
                <a:latin typeface="宋体" panose="02010600030101010101" pitchFamily="2" charset="-122"/>
              </a:rPr>
              <a:t>4</a:t>
            </a:r>
            <a:r>
              <a:rPr lang="zh-CN" altLang="en-US" dirty="0">
                <a:latin typeface="宋体" panose="02010600030101010101" pitchFamily="2" charset="-122"/>
              </a:rPr>
              <a:t>、</a:t>
            </a:r>
            <a:r>
              <a:rPr lang="en-US" altLang="zh-CN" dirty="0">
                <a:latin typeface="宋体" panose="02010600030101010101" pitchFamily="2" charset="-122"/>
              </a:rPr>
              <a:t>CISC</a:t>
            </a:r>
            <a:r>
              <a:rPr lang="zh-CN" altLang="en-US" dirty="0">
                <a:latin typeface="宋体" panose="02010600030101010101" pitchFamily="2" charset="-122"/>
              </a:rPr>
              <a:t>和</a:t>
            </a:r>
            <a:r>
              <a:rPr lang="en-US" altLang="zh-CN" dirty="0">
                <a:latin typeface="宋体" panose="02010600030101010101" pitchFamily="2" charset="-122"/>
              </a:rPr>
              <a:t>RISC</a:t>
            </a:r>
            <a:endParaRPr lang="zh-CN" altLang="en-US" dirty="0"/>
          </a:p>
        </p:txBody>
      </p:sp>
      <p:sp>
        <p:nvSpPr>
          <p:cNvPr id="238595" name="Rectangle 3">
            <a:extLst>
              <a:ext uri="{FF2B5EF4-FFF2-40B4-BE49-F238E27FC236}">
                <a16:creationId xmlns:a16="http://schemas.microsoft.com/office/drawing/2014/main" id="{B103A909-7B45-48D9-9191-5DD53E686D7E}"/>
              </a:ext>
            </a:extLst>
          </p:cNvPr>
          <p:cNvSpPr>
            <a:spLocks noGrp="1" noChangeArrowheads="1"/>
          </p:cNvSpPr>
          <p:nvPr>
            <p:ph idx="1"/>
          </p:nvPr>
        </p:nvSpPr>
        <p:spPr>
          <a:xfrm>
            <a:off x="822961" y="1371600"/>
            <a:ext cx="7414803" cy="3241221"/>
          </a:xfrm>
        </p:spPr>
        <p:txBody>
          <a:bodyPr/>
          <a:lstStyle/>
          <a:p>
            <a:pPr eaLnBrk="1" hangingPunct="1">
              <a:spcBef>
                <a:spcPts val="0"/>
              </a:spcBef>
              <a:defRPr/>
            </a:pPr>
            <a:r>
              <a:rPr lang="en-US" altLang="zh-CN" dirty="0">
                <a:solidFill>
                  <a:srgbClr val="FF0000"/>
                </a:solidFill>
                <a:latin typeface="Times New Roman" panose="02020603050405020304" pitchFamily="18" charset="0"/>
                <a:cs typeface="Times New Roman" panose="02020603050405020304" pitchFamily="18" charset="0"/>
              </a:rPr>
              <a:t>CISC</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复杂指令集计算机 </a:t>
            </a:r>
            <a:r>
              <a:rPr lang="en-US" altLang="zh-CN" dirty="0">
                <a:latin typeface="Times New Roman" panose="02020603050405020304" pitchFamily="18" charset="0"/>
                <a:cs typeface="Times New Roman" panose="02020603050405020304" pitchFamily="18" charset="0"/>
              </a:rPr>
              <a:t>(Complex Instruction Set Computer),</a:t>
            </a:r>
            <a:r>
              <a:rPr lang="zh-CN" altLang="en-US" dirty="0">
                <a:solidFill>
                  <a:srgbClr val="FF0000"/>
                </a:solidFill>
                <a:latin typeface="Times New Roman" panose="02020603050405020304" pitchFamily="18" charset="0"/>
                <a:cs typeface="Times New Roman" panose="02020603050405020304" pitchFamily="18" charset="0"/>
              </a:rPr>
              <a:t>使用大量的指令</a:t>
            </a:r>
            <a:r>
              <a:rPr lang="zh-CN" altLang="en-US" b="0" dirty="0">
                <a:solidFill>
                  <a:srgbClr val="FF0000"/>
                </a:solidFill>
              </a:rPr>
              <a:t>集</a:t>
            </a:r>
            <a:r>
              <a:rPr lang="en-US" altLang="zh-CN" dirty="0">
                <a:solidFill>
                  <a:srgbClr val="FF0000"/>
                </a:solidFill>
                <a:latin typeface="Times New Roman" panose="02020603050405020304" pitchFamily="18" charset="0"/>
                <a:cs typeface="Times New Roman" panose="02020603050405020304" pitchFamily="18" charset="0"/>
              </a:rPr>
              <a:t>,</a:t>
            </a:r>
            <a:r>
              <a:rPr lang="zh-CN" altLang="en-US" dirty="0">
                <a:solidFill>
                  <a:srgbClr val="FF0000"/>
                </a:solidFill>
                <a:latin typeface="Times New Roman" panose="02020603050405020304" pitchFamily="18" charset="0"/>
                <a:cs typeface="Times New Roman" panose="02020603050405020304" pitchFamily="18" charset="0"/>
              </a:rPr>
              <a:t>包括复杂指令</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可编写短程序</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完成复杂功能。</a:t>
            </a:r>
            <a:endParaRPr lang="en-US" altLang="zh-CN" dirty="0">
              <a:latin typeface="Times New Roman" panose="02020603050405020304" pitchFamily="18" charset="0"/>
              <a:cs typeface="Times New Roman" panose="02020603050405020304" pitchFamily="18" charset="0"/>
            </a:endParaRPr>
          </a:p>
          <a:p>
            <a:pPr eaLnBrk="1" hangingPunct="1">
              <a:spcBef>
                <a:spcPts val="0"/>
              </a:spcBef>
              <a:defRPr/>
            </a:pPr>
            <a:r>
              <a:rPr lang="zh-CN" altLang="en-US" dirty="0">
                <a:latin typeface="Times New Roman" panose="02020603050405020304" pitchFamily="18" charset="0"/>
                <a:cs typeface="Times New Roman" panose="02020603050405020304" pitchFamily="18" charset="0"/>
              </a:rPr>
              <a:t>有些复杂指令使用频率较低而造成硬件和资源的浪费。</a:t>
            </a:r>
            <a:r>
              <a:rPr lang="en-US" altLang="zh-CN" dirty="0">
                <a:solidFill>
                  <a:srgbClr val="3366FF"/>
                </a:solidFill>
                <a:latin typeface="Times New Roman" panose="02020603050405020304" pitchFamily="18" charset="0"/>
                <a:cs typeface="Times New Roman" panose="02020603050405020304" pitchFamily="18" charset="0"/>
              </a:rPr>
              <a:t>CISC</a:t>
            </a:r>
            <a:r>
              <a:rPr lang="zh-CN" altLang="en-US" dirty="0">
                <a:solidFill>
                  <a:srgbClr val="3366FF"/>
                </a:solidFill>
                <a:latin typeface="Times New Roman" panose="02020603050405020304" pitchFamily="18" charset="0"/>
                <a:cs typeface="Times New Roman" panose="02020603050405020304" pitchFamily="18" charset="0"/>
              </a:rPr>
              <a:t>结构处理器有一个丰富指令集</a:t>
            </a:r>
            <a:r>
              <a:rPr lang="en-US" altLang="zh-CN" dirty="0">
                <a:solidFill>
                  <a:srgbClr val="3366FF"/>
                </a:solidFill>
                <a:latin typeface="Times New Roman" panose="02020603050405020304" pitchFamily="18" charset="0"/>
                <a:cs typeface="Times New Roman" panose="02020603050405020304" pitchFamily="18" charset="0"/>
              </a:rPr>
              <a:t>, </a:t>
            </a:r>
            <a:r>
              <a:rPr lang="zh-CN" altLang="en-US" dirty="0">
                <a:solidFill>
                  <a:srgbClr val="3366FF"/>
                </a:solidFill>
                <a:latin typeface="Times New Roman" panose="02020603050405020304" pitchFamily="18" charset="0"/>
                <a:cs typeface="Times New Roman" panose="02020603050405020304" pitchFamily="18" charset="0"/>
              </a:rPr>
              <a:t>每执行一条指令</a:t>
            </a:r>
            <a:r>
              <a:rPr lang="en-US" altLang="zh-CN" dirty="0">
                <a:solidFill>
                  <a:srgbClr val="3366FF"/>
                </a:solidFill>
                <a:latin typeface="Times New Roman" panose="02020603050405020304" pitchFamily="18" charset="0"/>
                <a:cs typeface="Times New Roman" panose="02020603050405020304" pitchFamily="18" charset="0"/>
              </a:rPr>
              <a:t>, </a:t>
            </a:r>
            <a:r>
              <a:rPr lang="zh-CN" altLang="en-US" dirty="0">
                <a:solidFill>
                  <a:srgbClr val="3366FF"/>
                </a:solidFill>
                <a:latin typeface="Times New Roman" panose="02020603050405020304" pitchFamily="18" charset="0"/>
                <a:cs typeface="Times New Roman" panose="02020603050405020304" pitchFamily="18" charset="0"/>
              </a:rPr>
              <a:t>处理器要在几百条指令中分类查找对应指令</a:t>
            </a:r>
            <a:r>
              <a:rPr lang="en-US" altLang="zh-CN" dirty="0">
                <a:solidFill>
                  <a:srgbClr val="3366FF"/>
                </a:solidFill>
                <a:latin typeface="Times New Roman" panose="02020603050405020304" pitchFamily="18" charset="0"/>
                <a:cs typeface="Times New Roman" panose="02020603050405020304" pitchFamily="18" charset="0"/>
              </a:rPr>
              <a:t>, </a:t>
            </a:r>
            <a:r>
              <a:rPr lang="zh-CN" altLang="en-US" dirty="0">
                <a:solidFill>
                  <a:srgbClr val="3366FF"/>
                </a:solidFill>
                <a:latin typeface="Times New Roman" panose="02020603050405020304" pitchFamily="18" charset="0"/>
                <a:cs typeface="Times New Roman" panose="02020603050405020304" pitchFamily="18" charset="0"/>
              </a:rPr>
              <a:t>因此需要一定的时间</a:t>
            </a:r>
            <a:r>
              <a:rPr lang="zh-CN" altLang="en-US" dirty="0">
                <a:latin typeface="Times New Roman" panose="02020603050405020304" pitchFamily="18" charset="0"/>
                <a:cs typeface="Times New Roman" panose="02020603050405020304" pitchFamily="18" charset="0"/>
              </a:rPr>
              <a:t>；</a:t>
            </a:r>
          </a:p>
          <a:p>
            <a:pPr marL="342900" lvl="1" indent="-342900" eaLnBrk="1" hangingPunct="1">
              <a:lnSpc>
                <a:spcPct val="114000"/>
              </a:lnSpc>
              <a:spcBef>
                <a:spcPts val="0"/>
              </a:spcBef>
              <a:spcAft>
                <a:spcPts val="600"/>
              </a:spcAft>
              <a:buFontTx/>
              <a:buBlip>
                <a:blip r:embed="rId2"/>
              </a:buBlip>
              <a:defRPr/>
            </a:pPr>
            <a:r>
              <a:rPr lang="zh-CN" altLang="en-US" dirty="0">
                <a:latin typeface="Times New Roman" panose="02020603050405020304" pitchFamily="18" charset="0"/>
                <a:cs typeface="Times New Roman" panose="02020603050405020304" pitchFamily="18" charset="0"/>
              </a:rPr>
              <a:t>由于指令的复杂</a:t>
            </a:r>
            <a:r>
              <a:rPr lang="en-US" altLang="zh-CN" dirty="0">
                <a:latin typeface="Times New Roman" panose="02020603050405020304" pitchFamily="18" charset="0"/>
                <a:cs typeface="Times New Roman" panose="02020603050405020304" pitchFamily="18" charset="0"/>
              </a:rPr>
              <a:t>, </a:t>
            </a:r>
            <a:r>
              <a:rPr lang="zh-CN" altLang="en-US" dirty="0">
                <a:solidFill>
                  <a:srgbClr val="3366FF"/>
                </a:solidFill>
                <a:latin typeface="Times New Roman" panose="02020603050405020304" pitchFamily="18" charset="0"/>
                <a:cs typeface="Times New Roman" panose="02020603050405020304" pitchFamily="18" charset="0"/>
              </a:rPr>
              <a:t>增加了处理器的结构复杂性以及逻辑电路的级数</a:t>
            </a:r>
            <a:r>
              <a:rPr lang="en-US" altLang="zh-CN" dirty="0">
                <a:solidFill>
                  <a:srgbClr val="3366FF"/>
                </a:solidFill>
                <a:latin typeface="Times New Roman" panose="02020603050405020304" pitchFamily="18" charset="0"/>
                <a:cs typeface="Times New Roman" panose="02020603050405020304" pitchFamily="18" charset="0"/>
              </a:rPr>
              <a:t>, </a:t>
            </a:r>
            <a:r>
              <a:rPr lang="zh-CN" altLang="en-US" dirty="0">
                <a:solidFill>
                  <a:srgbClr val="3366FF"/>
                </a:solidFill>
                <a:latin typeface="Times New Roman" panose="02020603050405020304" pitchFamily="18" charset="0"/>
                <a:cs typeface="Times New Roman" panose="02020603050405020304" pitchFamily="18" charset="0"/>
              </a:rPr>
              <a:t>降低了时钟频率</a:t>
            </a:r>
            <a:r>
              <a:rPr lang="en-US" altLang="zh-CN" dirty="0">
                <a:solidFill>
                  <a:srgbClr val="3366FF"/>
                </a:solidFill>
                <a:latin typeface="Times New Roman" panose="02020603050405020304" pitchFamily="18" charset="0"/>
                <a:cs typeface="Times New Roman" panose="02020603050405020304" pitchFamily="18" charset="0"/>
              </a:rPr>
              <a:t>, </a:t>
            </a:r>
            <a:r>
              <a:rPr lang="zh-CN" altLang="en-US" dirty="0">
                <a:solidFill>
                  <a:srgbClr val="3366FF"/>
                </a:solidFill>
                <a:latin typeface="Times New Roman" panose="02020603050405020304" pitchFamily="18" charset="0"/>
                <a:cs typeface="Times New Roman" panose="02020603050405020304" pitchFamily="18" charset="0"/>
              </a:rPr>
              <a:t>使指令执行的速度变慢</a:t>
            </a:r>
            <a:r>
              <a:rPr lang="en-US" altLang="zh-CN" dirty="0">
                <a:solidFill>
                  <a:srgbClr val="3366FF"/>
                </a:solidFill>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纯</a:t>
            </a:r>
            <a:r>
              <a:rPr lang="en-US" altLang="zh-CN" dirty="0">
                <a:latin typeface="Times New Roman" panose="02020603050405020304" pitchFamily="18" charset="0"/>
                <a:cs typeface="Times New Roman" panose="02020603050405020304" pitchFamily="18" charset="0"/>
              </a:rPr>
              <a:t>CISC</a:t>
            </a:r>
            <a:r>
              <a:rPr lang="zh-CN" altLang="en-US" dirty="0">
                <a:latin typeface="Times New Roman" panose="02020603050405020304" pitchFamily="18" charset="0"/>
                <a:cs typeface="Times New Roman" panose="02020603050405020304" pitchFamily="18" charset="0"/>
              </a:rPr>
              <a:t>结构的处理器执行一条指令至少需要一个以上的时钟周期。</a:t>
            </a:r>
            <a:endParaRPr lang="en-US" altLang="zh-CN" dirty="0">
              <a:latin typeface="Times New Roman" panose="02020603050405020304" pitchFamily="18" charset="0"/>
              <a:cs typeface="Times New Roman" panose="02020603050405020304" pitchFamily="18" charset="0"/>
            </a:endParaRPr>
          </a:p>
          <a:p>
            <a:pPr eaLnBrk="1" hangingPunct="1">
              <a:spcBef>
                <a:spcPts val="0"/>
              </a:spcBef>
              <a:defRPr/>
            </a:pP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标题 2">
            <a:extLst>
              <a:ext uri="{FF2B5EF4-FFF2-40B4-BE49-F238E27FC236}">
                <a16:creationId xmlns:a16="http://schemas.microsoft.com/office/drawing/2014/main" id="{B144C43A-D469-47CF-AE2C-FDEA23704811}"/>
              </a:ext>
            </a:extLst>
          </p:cNvPr>
          <p:cNvSpPr>
            <a:spLocks noGrp="1" noChangeArrowheads="1"/>
          </p:cNvSpPr>
          <p:nvPr>
            <p:ph type="title"/>
          </p:nvPr>
        </p:nvSpPr>
        <p:spPr>
          <a:xfrm>
            <a:off x="770392" y="508670"/>
            <a:ext cx="6634615" cy="504825"/>
          </a:xfrm>
        </p:spPr>
        <p:txBody>
          <a:bodyPr>
            <a:normAutofit fontScale="90000"/>
          </a:bodyPr>
          <a:lstStyle/>
          <a:p>
            <a:pPr eaLnBrk="1" hangingPunct="1"/>
            <a:r>
              <a:rPr lang="en-US" altLang="zh-CN" dirty="0">
                <a:latin typeface="宋体" panose="02010600030101010101" pitchFamily="2" charset="-122"/>
              </a:rPr>
              <a:t>4</a:t>
            </a:r>
            <a:r>
              <a:rPr lang="zh-CN" altLang="en-US" dirty="0">
                <a:latin typeface="宋体" panose="02010600030101010101" pitchFamily="2" charset="-122"/>
              </a:rPr>
              <a:t>、</a:t>
            </a:r>
            <a:r>
              <a:rPr lang="en-US" altLang="zh-CN" dirty="0">
                <a:latin typeface="宋体" panose="02010600030101010101" pitchFamily="2" charset="-122"/>
              </a:rPr>
              <a:t>CISC</a:t>
            </a:r>
            <a:r>
              <a:rPr lang="zh-CN" altLang="en-US" dirty="0">
                <a:latin typeface="宋体" panose="02010600030101010101" pitchFamily="2" charset="-122"/>
              </a:rPr>
              <a:t>和</a:t>
            </a:r>
            <a:r>
              <a:rPr lang="en-US" altLang="zh-CN" dirty="0">
                <a:latin typeface="宋体" panose="02010600030101010101" pitchFamily="2" charset="-122"/>
              </a:rPr>
              <a:t>RISC</a:t>
            </a:r>
            <a:endParaRPr lang="zh-CN" altLang="en-US" dirty="0"/>
          </a:p>
        </p:txBody>
      </p:sp>
      <p:sp>
        <p:nvSpPr>
          <p:cNvPr id="239619" name="Rectangle 3">
            <a:extLst>
              <a:ext uri="{FF2B5EF4-FFF2-40B4-BE49-F238E27FC236}">
                <a16:creationId xmlns:a16="http://schemas.microsoft.com/office/drawing/2014/main" id="{3B6C1974-A748-4510-868E-913F296877D3}"/>
              </a:ext>
            </a:extLst>
          </p:cNvPr>
          <p:cNvSpPr>
            <a:spLocks noGrp="1" noChangeArrowheads="1"/>
          </p:cNvSpPr>
          <p:nvPr>
            <p:ph idx="1"/>
          </p:nvPr>
        </p:nvSpPr>
        <p:spPr>
          <a:xfrm>
            <a:off x="770391" y="1160463"/>
            <a:ext cx="7573509" cy="3297237"/>
          </a:xfrm>
        </p:spPr>
        <p:txBody>
          <a:bodyPr/>
          <a:lstStyle/>
          <a:p>
            <a:pPr eaLnBrk="1" hangingPunct="1">
              <a:lnSpc>
                <a:spcPct val="90000"/>
              </a:lnSpc>
            </a:pPr>
            <a:r>
              <a:rPr lang="en-US" altLang="zh-CN" dirty="0">
                <a:solidFill>
                  <a:srgbClr val="FF0000"/>
                </a:solidFill>
                <a:latin typeface="Times New Roman" panose="02020603050405020304" pitchFamily="18" charset="0"/>
                <a:cs typeface="Times New Roman" panose="02020603050405020304" pitchFamily="18" charset="0"/>
              </a:rPr>
              <a:t>RISC</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Reduced Instruction Set Computer</a:t>
            </a:r>
            <a:r>
              <a:rPr lang="zh-CN" altLang="en-US" dirty="0">
                <a:latin typeface="Times New Roman" panose="02020603050405020304" pitchFamily="18" charset="0"/>
                <a:cs typeface="Times New Roman" panose="02020603050405020304" pitchFamily="18" charset="0"/>
              </a:rPr>
              <a:t>，</a:t>
            </a:r>
            <a:r>
              <a:rPr lang="zh-CN" altLang="en-US" dirty="0">
                <a:solidFill>
                  <a:srgbClr val="FF0000"/>
                </a:solidFill>
                <a:latin typeface="Times New Roman" panose="02020603050405020304" pitchFamily="18" charset="0"/>
                <a:cs typeface="Times New Roman" panose="02020603050405020304" pitchFamily="18" charset="0"/>
              </a:rPr>
              <a:t>精简指令集计算机</a:t>
            </a:r>
            <a:r>
              <a:rPr lang="zh-CN" altLang="en-US" dirty="0">
                <a:latin typeface="Times New Roman" panose="02020603050405020304" pitchFamily="18" charset="0"/>
                <a:cs typeface="Times New Roman" panose="02020603050405020304" pitchFamily="18" charset="0"/>
              </a:rPr>
              <a:t>的简称。</a:t>
            </a:r>
            <a:endParaRPr lang="en-US" altLang="zh-CN" dirty="0">
              <a:latin typeface="Times New Roman" panose="02020603050405020304" pitchFamily="18" charset="0"/>
              <a:cs typeface="Times New Roman" panose="02020603050405020304" pitchFamily="18" charset="0"/>
            </a:endParaRPr>
          </a:p>
          <a:p>
            <a:pPr eaLnBrk="1" hangingPunct="1">
              <a:lnSpc>
                <a:spcPct val="90000"/>
              </a:lnSpc>
            </a:pPr>
            <a:r>
              <a:rPr lang="zh-CN" altLang="en-US" dirty="0">
                <a:latin typeface="Times New Roman" panose="02020603050405020304" pitchFamily="18" charset="0"/>
                <a:cs typeface="Times New Roman" panose="02020603050405020304" pitchFamily="18" charset="0"/>
              </a:rPr>
              <a:t>其指令集结构</a:t>
            </a:r>
            <a:r>
              <a:rPr lang="zh-CN" altLang="en-US" dirty="0">
                <a:solidFill>
                  <a:srgbClr val="FF00FF"/>
                </a:solidFill>
                <a:latin typeface="Times New Roman" panose="02020603050405020304" pitchFamily="18" charset="0"/>
                <a:cs typeface="Times New Roman" panose="02020603050405020304" pitchFamily="18" charset="0"/>
              </a:rPr>
              <a:t>只有少数简单的指令，使计算机硬件简化，将</a:t>
            </a:r>
            <a:r>
              <a:rPr lang="en-US" altLang="zh-CN" dirty="0">
                <a:solidFill>
                  <a:srgbClr val="FF00FF"/>
                </a:solidFill>
                <a:latin typeface="Times New Roman" panose="02020603050405020304" pitchFamily="18" charset="0"/>
                <a:cs typeface="Times New Roman" panose="02020603050405020304" pitchFamily="18" charset="0"/>
              </a:rPr>
              <a:t>CPU</a:t>
            </a:r>
            <a:r>
              <a:rPr lang="zh-CN" altLang="en-US" dirty="0">
                <a:solidFill>
                  <a:srgbClr val="FF00FF"/>
                </a:solidFill>
                <a:latin typeface="Times New Roman" panose="02020603050405020304" pitchFamily="18" charset="0"/>
                <a:cs typeface="Times New Roman" panose="02020603050405020304" pitchFamily="18" charset="0"/>
              </a:rPr>
              <a:t>的时钟频率提高</a:t>
            </a:r>
            <a:r>
              <a:rPr lang="zh-CN" altLang="en-US" dirty="0">
                <a:latin typeface="Times New Roman" panose="02020603050405020304" pitchFamily="18" charset="0"/>
                <a:cs typeface="Times New Roman" panose="02020603050405020304" pitchFamily="18" charset="0"/>
              </a:rPr>
              <a:t>，</a:t>
            </a:r>
            <a:r>
              <a:rPr lang="zh-CN" altLang="en-US" dirty="0">
                <a:solidFill>
                  <a:srgbClr val="FF0000"/>
                </a:solidFill>
                <a:latin typeface="Times New Roman" panose="02020603050405020304" pitchFamily="18" charset="0"/>
                <a:cs typeface="Times New Roman" panose="02020603050405020304" pitchFamily="18" charset="0"/>
              </a:rPr>
              <a:t>配合流水线结构可做到一个时钟周期执行一条指令</a:t>
            </a:r>
            <a:r>
              <a:rPr lang="zh-CN" altLang="en-US" dirty="0">
                <a:latin typeface="Times New Roman" panose="02020603050405020304" pitchFamily="18" charset="0"/>
                <a:cs typeface="Times New Roman" panose="02020603050405020304" pitchFamily="18" charset="0"/>
              </a:rPr>
              <a:t>，使整个系性能超过</a:t>
            </a:r>
            <a:r>
              <a:rPr lang="en-US" altLang="zh-CN" dirty="0">
                <a:latin typeface="Times New Roman" panose="02020603050405020304" pitchFamily="18" charset="0"/>
                <a:cs typeface="Times New Roman" panose="02020603050405020304" pitchFamily="18" charset="0"/>
              </a:rPr>
              <a:t>CISC</a:t>
            </a:r>
            <a:r>
              <a:rPr lang="zh-CN" altLang="en-US" dirty="0">
                <a:latin typeface="Times New Roman" panose="02020603050405020304" pitchFamily="18" charset="0"/>
                <a:cs typeface="Times New Roman" panose="02020603050405020304" pitchFamily="18" charset="0"/>
              </a:rPr>
              <a:t>结构的计算机。</a:t>
            </a:r>
            <a:endParaRPr lang="en-US" altLang="zh-CN" dirty="0">
              <a:latin typeface="Times New Roman" panose="02020603050405020304" pitchFamily="18" charset="0"/>
              <a:cs typeface="Times New Roman" panose="02020603050405020304" pitchFamily="18" charset="0"/>
            </a:endParaRPr>
          </a:p>
          <a:p>
            <a:pPr eaLnBrk="1" hangingPunct="1">
              <a:lnSpc>
                <a:spcPct val="90000"/>
              </a:lnSpc>
            </a:pPr>
            <a:r>
              <a:rPr lang="en-US" altLang="zh-CN" dirty="0">
                <a:latin typeface="Times New Roman" panose="02020603050405020304" pitchFamily="18" charset="0"/>
                <a:cs typeface="Times New Roman" panose="02020603050405020304" pitchFamily="18" charset="0"/>
              </a:rPr>
              <a:t>RISC</a:t>
            </a:r>
            <a:r>
              <a:rPr lang="zh-CN" altLang="en-US" dirty="0">
                <a:latin typeface="Times New Roman" panose="02020603050405020304" pitchFamily="18" charset="0"/>
                <a:cs typeface="Times New Roman" panose="02020603050405020304" pitchFamily="18" charset="0"/>
              </a:rPr>
              <a:t>指令系统的特点是：</a:t>
            </a:r>
          </a:p>
          <a:p>
            <a:pPr marL="536575" lvl="1" indent="-274638" eaLnBrk="1" hangingPunct="1">
              <a:lnSpc>
                <a:spcPct val="90000"/>
              </a:lnSpc>
            </a:pPr>
            <a:r>
              <a:rPr lang="zh-CN" altLang="en-US" dirty="0">
                <a:latin typeface="Times New Roman" panose="02020603050405020304" pitchFamily="18" charset="0"/>
                <a:cs typeface="Times New Roman" panose="02020603050405020304" pitchFamily="18" charset="0"/>
              </a:rPr>
              <a:t>选取使用频率最高的一些简单指令；</a:t>
            </a:r>
          </a:p>
          <a:p>
            <a:pPr marL="536575" lvl="1" indent="-274638" eaLnBrk="1" hangingPunct="1">
              <a:lnSpc>
                <a:spcPct val="90000"/>
              </a:lnSpc>
            </a:pPr>
            <a:r>
              <a:rPr lang="zh-CN" altLang="en-US" dirty="0">
                <a:latin typeface="Times New Roman" panose="02020603050405020304" pitchFamily="18" charset="0"/>
                <a:cs typeface="Times New Roman" panose="02020603050405020304" pitchFamily="18" charset="0"/>
              </a:rPr>
              <a:t>指令长度固定，指令格式和寻址方式种类少；</a:t>
            </a:r>
          </a:p>
          <a:p>
            <a:pPr marL="536575" lvl="1" indent="-274638" eaLnBrk="1" hangingPunct="1">
              <a:lnSpc>
                <a:spcPct val="90000"/>
              </a:lnSpc>
            </a:pPr>
            <a:r>
              <a:rPr lang="zh-CN" altLang="en-US" dirty="0">
                <a:latin typeface="Times New Roman" panose="02020603050405020304" pitchFamily="18" charset="0"/>
                <a:cs typeface="Times New Roman" panose="02020603050405020304" pitchFamily="18" charset="0"/>
              </a:rPr>
              <a:t>只有取数据和存数据指令访问存储器，其余指令的操作数在寄存器之间进行。</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2"/>
          <p:cNvSpPr>
            <a:spLocks noGrp="1" noChangeArrowheads="1"/>
          </p:cNvSpPr>
          <p:nvPr>
            <p:ph type="title"/>
          </p:nvPr>
        </p:nvSpPr>
        <p:spPr>
          <a:xfrm>
            <a:off x="428625" y="490538"/>
            <a:ext cx="8229600" cy="504825"/>
          </a:xfrm>
        </p:spPr>
        <p:txBody>
          <a:bodyPr vert="horz" lIns="91440" tIns="45720" rIns="91440" bIns="45720" rtlCol="0" anchor="b">
            <a:normAutofit fontScale="90000"/>
          </a:bodyPr>
          <a:lstStyle/>
          <a:p>
            <a:r>
              <a:rPr lang="zh-CN" altLang="en-US" sz="4000" dirty="0">
                <a:latin typeface="+mj-ea"/>
              </a:rPr>
              <a:t>十六进制数据和十进制数据之间的转换</a:t>
            </a:r>
          </a:p>
        </p:txBody>
      </p:sp>
      <p:sp>
        <p:nvSpPr>
          <p:cNvPr id="311299" name="Rectangle 3"/>
          <p:cNvSpPr>
            <a:spLocks noGrp="1" noChangeArrowheads="1"/>
          </p:cNvSpPr>
          <p:nvPr>
            <p:ph idx="1"/>
          </p:nvPr>
        </p:nvSpPr>
        <p:spPr>
          <a:xfrm>
            <a:off x="400050" y="1357313"/>
            <a:ext cx="8010525" cy="3557587"/>
          </a:xfrm>
        </p:spPr>
        <p:txBody>
          <a:bodyPr>
            <a:normAutofit/>
          </a:bodyPr>
          <a:lstStyle/>
          <a:p>
            <a:pPr lvl="1" eaLnBrk="1" hangingPunct="1">
              <a:lnSpc>
                <a:spcPct val="125000"/>
              </a:lnSpc>
              <a:spcAft>
                <a:spcPts val="600"/>
              </a:spcAft>
              <a:defRPr/>
            </a:pPr>
            <a:r>
              <a:rPr lang="zh-CN" altLang="en-US" sz="2000" dirty="0">
                <a:solidFill>
                  <a:srgbClr val="FF0000"/>
                </a:solidFill>
              </a:rPr>
              <a:t>通过二进制进行相互转换</a:t>
            </a:r>
            <a:r>
              <a:rPr lang="zh-CN" altLang="en-US" sz="2000" dirty="0"/>
              <a:t>；</a:t>
            </a:r>
          </a:p>
          <a:p>
            <a:pPr lvl="1" eaLnBrk="1" hangingPunct="1">
              <a:lnSpc>
                <a:spcPct val="125000"/>
              </a:lnSpc>
              <a:spcAft>
                <a:spcPts val="600"/>
              </a:spcAft>
              <a:defRPr/>
            </a:pPr>
            <a:r>
              <a:rPr lang="zh-CN" altLang="en-US" sz="2000" dirty="0">
                <a:solidFill>
                  <a:srgbClr val="C00000"/>
                </a:solidFill>
              </a:rPr>
              <a:t>十进制数转换成十六进制：</a:t>
            </a:r>
            <a:endParaRPr lang="en-US" altLang="zh-CN" sz="2000" dirty="0">
              <a:solidFill>
                <a:srgbClr val="C00000"/>
              </a:solidFill>
            </a:endParaRPr>
          </a:p>
          <a:p>
            <a:pPr marL="457200" lvl="1" indent="0" eaLnBrk="1" hangingPunct="1">
              <a:lnSpc>
                <a:spcPct val="125000"/>
              </a:lnSpc>
              <a:spcAft>
                <a:spcPts val="600"/>
              </a:spcAft>
              <a:buFontTx/>
              <a:buNone/>
              <a:defRPr/>
            </a:pPr>
            <a:r>
              <a:rPr lang="zh-CN" altLang="en-US" sz="2000" dirty="0"/>
              <a:t>   将十进制整数除以十六取余，小数部分乘以十六取整，可直接转换为十六进制数；</a:t>
            </a:r>
          </a:p>
          <a:p>
            <a:pPr lvl="1" eaLnBrk="1" hangingPunct="1">
              <a:lnSpc>
                <a:spcPct val="125000"/>
              </a:lnSpc>
              <a:spcAft>
                <a:spcPts val="600"/>
              </a:spcAft>
              <a:defRPr/>
            </a:pPr>
            <a:r>
              <a:rPr lang="zh-CN" altLang="en-US" sz="2000" dirty="0">
                <a:solidFill>
                  <a:srgbClr val="C00000"/>
                </a:solidFill>
              </a:rPr>
              <a:t>十六进制数转换成十进制：</a:t>
            </a:r>
            <a:endParaRPr lang="en-US" altLang="zh-CN" sz="2000" dirty="0">
              <a:solidFill>
                <a:srgbClr val="C00000"/>
              </a:solidFill>
            </a:endParaRPr>
          </a:p>
          <a:p>
            <a:pPr marL="457200" lvl="1" indent="0" eaLnBrk="1" hangingPunct="1">
              <a:lnSpc>
                <a:spcPct val="125000"/>
              </a:lnSpc>
              <a:spcAft>
                <a:spcPts val="600"/>
              </a:spcAft>
              <a:buFontTx/>
              <a:buNone/>
              <a:defRPr/>
            </a:pPr>
            <a:r>
              <a:rPr lang="zh-CN" altLang="en-US" sz="2000" dirty="0"/>
              <a:t>   将十六进制数按权展开相加得到十进制数。  </a:t>
            </a:r>
            <a:r>
              <a:rPr lang="en-US" altLang="zh-CN" sz="2000" dirty="0"/>
              <a:t>n+1</a:t>
            </a:r>
            <a:r>
              <a:rPr lang="zh-CN" altLang="en-US" sz="2000" dirty="0"/>
              <a:t>位十六进制数的权值分别为</a:t>
            </a:r>
            <a:r>
              <a:rPr lang="en-US" altLang="zh-CN" sz="2000" dirty="0"/>
              <a:t>16</a:t>
            </a:r>
            <a:r>
              <a:rPr lang="en-US" altLang="zh-CN" sz="2000" baseline="30000" dirty="0"/>
              <a:t>n</a:t>
            </a:r>
            <a:r>
              <a:rPr lang="zh-CN" altLang="en-US" sz="2000" dirty="0"/>
              <a:t>、</a:t>
            </a:r>
            <a:r>
              <a:rPr lang="en-US" altLang="zh-CN" sz="2000" dirty="0"/>
              <a:t>16</a:t>
            </a:r>
            <a:r>
              <a:rPr lang="en-US" altLang="zh-CN" sz="2000" baseline="30000" dirty="0"/>
              <a:t>n-1</a:t>
            </a:r>
            <a:r>
              <a:rPr lang="zh-CN" altLang="en-US" sz="2000" dirty="0"/>
              <a:t>、</a:t>
            </a:r>
            <a:r>
              <a:rPr lang="en-US" altLang="zh-CN" sz="2000" dirty="0"/>
              <a:t>…</a:t>
            </a:r>
            <a:r>
              <a:rPr lang="zh-CN" altLang="en-US" sz="2000" dirty="0"/>
              <a:t>、</a:t>
            </a:r>
            <a:r>
              <a:rPr lang="en-US" altLang="zh-CN" sz="2000" dirty="0"/>
              <a:t>16</a:t>
            </a:r>
            <a:r>
              <a:rPr lang="en-US" altLang="zh-CN" sz="2000" baseline="30000" dirty="0"/>
              <a:t>2</a:t>
            </a:r>
            <a:r>
              <a:rPr lang="zh-CN" altLang="en-US" sz="2000" dirty="0"/>
              <a:t>、</a:t>
            </a:r>
            <a:r>
              <a:rPr lang="en-US" altLang="zh-CN" sz="2000" dirty="0"/>
              <a:t>16</a:t>
            </a:r>
            <a:r>
              <a:rPr lang="en-US" altLang="zh-CN" sz="2000" baseline="30000" dirty="0"/>
              <a:t>1</a:t>
            </a:r>
            <a:r>
              <a:rPr lang="zh-CN" altLang="en-US" sz="2000" dirty="0"/>
              <a:t>、</a:t>
            </a:r>
            <a:r>
              <a:rPr lang="en-US" altLang="zh-CN" sz="2000" dirty="0"/>
              <a:t>16</a:t>
            </a:r>
            <a:r>
              <a:rPr lang="en-US" altLang="zh-CN" sz="2000" baseline="30000" dirty="0"/>
              <a:t>0</a:t>
            </a:r>
          </a:p>
        </p:txBody>
      </p:sp>
    </p:spTree>
    <p:extLst>
      <p:ext uri="{BB962C8B-B14F-4D97-AF65-F5344CB8AC3E}">
        <p14:creationId xmlns:p14="http://schemas.microsoft.com/office/powerpoint/2010/main" val="913806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8390" y="474663"/>
            <a:ext cx="8229600" cy="504825"/>
          </a:xfrm>
        </p:spPr>
        <p:txBody>
          <a:bodyPr vert="horz" lIns="91440" tIns="45720" rIns="91440" bIns="45720" rtlCol="0" anchor="b">
            <a:normAutofit fontScale="90000"/>
          </a:bodyPr>
          <a:lstStyle/>
          <a:p>
            <a:r>
              <a:rPr lang="zh-CN" altLang="en-US" sz="4000" dirty="0">
                <a:latin typeface="+mj-ea"/>
              </a:rPr>
              <a:t> </a:t>
            </a:r>
            <a:r>
              <a:rPr lang="en-US" altLang="zh-CN" sz="4000" dirty="0">
                <a:latin typeface="+mj-ea"/>
              </a:rPr>
              <a:t>2.1.3  </a:t>
            </a:r>
            <a:r>
              <a:rPr lang="zh-CN" altLang="en-US" sz="4000" dirty="0">
                <a:latin typeface="+mj-ea"/>
              </a:rPr>
              <a:t>数制数据的编码及其运算</a:t>
            </a:r>
            <a:endParaRPr lang="zh-CN" altLang="en-US" sz="4000" dirty="0">
              <a:latin typeface="+mj-ea"/>
              <a:hlinkClick r:id="rId2" action="ppaction://hlinksldjump"/>
            </a:endParaRPr>
          </a:p>
        </p:txBody>
      </p:sp>
      <p:sp>
        <p:nvSpPr>
          <p:cNvPr id="207875" name="Rectangle 3"/>
          <p:cNvSpPr>
            <a:spLocks noGrp="1" noChangeArrowheads="1"/>
          </p:cNvSpPr>
          <p:nvPr>
            <p:ph idx="1"/>
          </p:nvPr>
        </p:nvSpPr>
        <p:spPr>
          <a:xfrm>
            <a:off x="522288" y="1157537"/>
            <a:ext cx="8229600" cy="4814887"/>
          </a:xfrm>
        </p:spPr>
        <p:txBody>
          <a:bodyPr/>
          <a:lstStyle/>
          <a:p>
            <a:pPr eaLnBrk="1" hangingPunct="1">
              <a:lnSpc>
                <a:spcPct val="124000"/>
              </a:lnSpc>
              <a:spcBef>
                <a:spcPts val="0"/>
              </a:spcBef>
              <a:buFontTx/>
              <a:buNone/>
              <a:defRPr/>
            </a:pPr>
            <a:r>
              <a:rPr lang="zh-CN" altLang="en-US" dirty="0"/>
              <a:t>在计算机中，数据分</a:t>
            </a:r>
            <a:r>
              <a:rPr lang="zh-CN" altLang="en-US" dirty="0">
                <a:solidFill>
                  <a:srgbClr val="CC3300"/>
                </a:solidFill>
              </a:rPr>
              <a:t>无符号数</a:t>
            </a:r>
            <a:r>
              <a:rPr lang="zh-CN" altLang="en-US" dirty="0"/>
              <a:t>和</a:t>
            </a:r>
            <a:r>
              <a:rPr lang="zh-CN" altLang="en-US" dirty="0">
                <a:solidFill>
                  <a:srgbClr val="CC3300"/>
                </a:solidFill>
              </a:rPr>
              <a:t>带符号数</a:t>
            </a:r>
            <a:r>
              <a:rPr lang="zh-CN" altLang="en-US" dirty="0"/>
              <a:t>。</a:t>
            </a:r>
          </a:p>
          <a:p>
            <a:pPr eaLnBrk="1" hangingPunct="1">
              <a:lnSpc>
                <a:spcPct val="124000"/>
              </a:lnSpc>
              <a:spcBef>
                <a:spcPts val="0"/>
              </a:spcBef>
              <a:defRPr/>
            </a:pPr>
            <a:r>
              <a:rPr lang="zh-CN" altLang="en-US" dirty="0"/>
              <a:t>无符号数用整个</a:t>
            </a:r>
            <a:r>
              <a:rPr lang="zh-CN" altLang="en-US" dirty="0">
                <a:solidFill>
                  <a:srgbClr val="9900CC"/>
                </a:solidFill>
              </a:rPr>
              <a:t>机器字长</a:t>
            </a:r>
            <a:r>
              <a:rPr lang="zh-CN" altLang="en-US" dirty="0"/>
              <a:t>的全部二进制位表示数值位</a:t>
            </a:r>
            <a:r>
              <a:rPr lang="en-US" altLang="zh-CN" dirty="0"/>
              <a:t>, </a:t>
            </a:r>
            <a:r>
              <a:rPr lang="zh-CN" altLang="en-US" dirty="0"/>
              <a:t>无符号位；</a:t>
            </a:r>
          </a:p>
          <a:p>
            <a:pPr eaLnBrk="1" hangingPunct="1">
              <a:lnSpc>
                <a:spcPct val="124000"/>
              </a:lnSpc>
              <a:spcBef>
                <a:spcPts val="0"/>
              </a:spcBef>
              <a:defRPr/>
            </a:pPr>
            <a:r>
              <a:rPr lang="zh-CN" altLang="en-US" dirty="0"/>
              <a:t>带符号数用</a:t>
            </a:r>
            <a:r>
              <a:rPr lang="zh-CN" altLang="en-US" dirty="0">
                <a:solidFill>
                  <a:srgbClr val="CC3300"/>
                </a:solidFill>
              </a:rPr>
              <a:t>最高位</a:t>
            </a:r>
            <a:r>
              <a:rPr lang="zh-CN" altLang="en-US" dirty="0"/>
              <a:t>表示该数的</a:t>
            </a:r>
            <a:r>
              <a:rPr lang="zh-CN" altLang="en-US" dirty="0">
                <a:solidFill>
                  <a:srgbClr val="CC3300"/>
                </a:solidFill>
              </a:rPr>
              <a:t>符号位</a:t>
            </a:r>
            <a:r>
              <a:rPr lang="zh-CN" altLang="en-US" dirty="0"/>
              <a:t>。</a:t>
            </a:r>
          </a:p>
          <a:p>
            <a:pPr eaLnBrk="1" hangingPunct="1">
              <a:lnSpc>
                <a:spcPct val="124000"/>
              </a:lnSpc>
              <a:spcBef>
                <a:spcPts val="0"/>
              </a:spcBef>
              <a:spcAft>
                <a:spcPts val="4800"/>
              </a:spcAft>
              <a:buFontTx/>
              <a:buNone/>
              <a:defRPr/>
            </a:pPr>
            <a:r>
              <a:rPr lang="zh-CN" altLang="en-US" dirty="0"/>
              <a:t>  </a:t>
            </a:r>
            <a:endParaRPr lang="en-US" altLang="zh-CN" dirty="0"/>
          </a:p>
          <a:p>
            <a:pPr indent="100013" eaLnBrk="1" hangingPunct="1">
              <a:lnSpc>
                <a:spcPct val="124000"/>
              </a:lnSpc>
              <a:spcBef>
                <a:spcPts val="0"/>
              </a:spcBef>
              <a:buFontTx/>
              <a:buNone/>
              <a:defRPr/>
            </a:pPr>
            <a:r>
              <a:rPr lang="zh-CN" altLang="en-US" dirty="0"/>
              <a:t>带符号数又有</a:t>
            </a:r>
            <a:r>
              <a:rPr lang="zh-CN" altLang="en-US" dirty="0">
                <a:solidFill>
                  <a:srgbClr val="CC3300"/>
                </a:solidFill>
              </a:rPr>
              <a:t>原码</a:t>
            </a:r>
            <a:r>
              <a:rPr lang="zh-CN" altLang="en-US" dirty="0"/>
              <a:t>、</a:t>
            </a:r>
            <a:r>
              <a:rPr lang="zh-CN" altLang="en-US" dirty="0">
                <a:solidFill>
                  <a:srgbClr val="CC3300"/>
                </a:solidFill>
              </a:rPr>
              <a:t>补码</a:t>
            </a:r>
            <a:r>
              <a:rPr lang="zh-CN" altLang="en-US" dirty="0"/>
              <a:t>和</a:t>
            </a:r>
            <a:r>
              <a:rPr lang="zh-CN" altLang="en-US" dirty="0">
                <a:solidFill>
                  <a:srgbClr val="CC3300"/>
                </a:solidFill>
              </a:rPr>
              <a:t>反码</a:t>
            </a:r>
            <a:r>
              <a:rPr lang="zh-CN" altLang="en-US" dirty="0"/>
              <a:t>三种形式。</a:t>
            </a:r>
          </a:p>
        </p:txBody>
      </p:sp>
      <p:sp>
        <p:nvSpPr>
          <p:cNvPr id="7" name="Rectangle 6"/>
          <p:cNvSpPr>
            <a:spLocks noChangeArrowheads="1"/>
          </p:cNvSpPr>
          <p:nvPr/>
        </p:nvSpPr>
        <p:spPr bwMode="auto">
          <a:xfrm>
            <a:off x="3386138" y="2600598"/>
            <a:ext cx="4878387" cy="584200"/>
          </a:xfrm>
          <a:prstGeom prst="rect">
            <a:avLst/>
          </a:prstGeom>
          <a:noFill/>
          <a:ln w="9525" algn="ctr">
            <a:solidFill>
              <a:schemeClr val="accent1"/>
            </a:solidFill>
            <a:miter lim="800000"/>
            <a:headEnd/>
            <a:tailEnd/>
          </a:ln>
          <a:effectLst/>
          <a:extLst>
            <a:ext uri="{909E8E84-426E-40DD-AFC4-6F175D3DCCD1}">
              <a14:hiddenFill xmlns:a14="http://schemas.microsoft.com/office/drawing/2010/main">
                <a:solidFill>
                  <a:schemeClr val="accent1">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ctr">
              <a:defRPr>
                <a:solidFill>
                  <a:schemeClr val="tx1"/>
                </a:solidFill>
                <a:latin typeface="Times New Roman" panose="02020603050405020304" pitchFamily="18" charset="0"/>
                <a:ea typeface="宋体" panose="02010600030101010101" pitchFamily="2" charset="-122"/>
              </a:defRPr>
            </a:lvl1pPr>
            <a:lvl2pPr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lvl="1" eaLnBrk="1" hangingPunct="1"/>
            <a:r>
              <a:rPr kumimoji="1" lang="en-US" altLang="zh-CN" sz="3200" b="1" dirty="0">
                <a:solidFill>
                  <a:srgbClr val="9900CC"/>
                </a:solidFill>
                <a:latin typeface="Arial" panose="020B0604020202020204" pitchFamily="34" charset="0"/>
              </a:rPr>
              <a:t>8</a:t>
            </a:r>
            <a:r>
              <a:rPr kumimoji="1" lang="zh-CN" altLang="en-US" sz="3200" b="1" dirty="0">
                <a:solidFill>
                  <a:srgbClr val="9900CC"/>
                </a:solidFill>
                <a:latin typeface="Arial" panose="020B0604020202020204" pitchFamily="34" charset="0"/>
              </a:rPr>
              <a:t>位</a:t>
            </a:r>
            <a:r>
              <a:rPr kumimoji="1" lang="en-US" altLang="zh-CN" sz="3200" b="1" dirty="0">
                <a:solidFill>
                  <a:srgbClr val="9900CC"/>
                </a:solidFill>
                <a:latin typeface="Arial" panose="020B0604020202020204" pitchFamily="34" charset="0"/>
              </a:rPr>
              <a:t>: </a:t>
            </a:r>
            <a:r>
              <a:rPr kumimoji="1" lang="en-US" altLang="zh-CN" sz="3200" b="1" dirty="0">
                <a:solidFill>
                  <a:srgbClr val="0000CC"/>
                </a:solidFill>
                <a:latin typeface="Arial" panose="020B0604020202020204" pitchFamily="34" charset="0"/>
              </a:rPr>
              <a:t>(100)</a:t>
            </a:r>
            <a:r>
              <a:rPr kumimoji="1" lang="en-US" altLang="zh-CN" sz="3200" b="1" baseline="-25000" dirty="0">
                <a:solidFill>
                  <a:srgbClr val="0000CC"/>
                </a:solidFill>
                <a:latin typeface="Arial" panose="020B0604020202020204" pitchFamily="34" charset="0"/>
              </a:rPr>
              <a:t>10</a:t>
            </a:r>
            <a:r>
              <a:rPr kumimoji="1" lang="en-US" altLang="zh-CN" sz="3200" b="1" dirty="0">
                <a:solidFill>
                  <a:srgbClr val="0000CC"/>
                </a:solidFill>
                <a:latin typeface="Arial" panose="020B0604020202020204" pitchFamily="34" charset="0"/>
              </a:rPr>
              <a:t>=(01100100)</a:t>
            </a:r>
            <a:r>
              <a:rPr kumimoji="1" lang="en-US" altLang="zh-CN" sz="3200" b="1" baseline="-25000" dirty="0">
                <a:solidFill>
                  <a:srgbClr val="0000CC"/>
                </a:solidFill>
                <a:latin typeface="Arial" panose="020B0604020202020204" pitchFamily="34" charset="0"/>
              </a:rPr>
              <a:t>2</a:t>
            </a:r>
            <a:endParaRPr kumimoji="1" lang="en-US" altLang="zh-CN" sz="3200" b="1" dirty="0">
              <a:solidFill>
                <a:srgbClr val="0000CC"/>
              </a:solidFill>
              <a:latin typeface="Arial" panose="020B0604020202020204" pitchFamily="34" charset="0"/>
            </a:endParaRPr>
          </a:p>
        </p:txBody>
      </p:sp>
      <p:sp>
        <p:nvSpPr>
          <p:cNvPr id="8" name="Rectangle 6"/>
          <p:cNvSpPr>
            <a:spLocks noChangeArrowheads="1"/>
          </p:cNvSpPr>
          <p:nvPr/>
        </p:nvSpPr>
        <p:spPr bwMode="auto">
          <a:xfrm>
            <a:off x="1648221" y="3878263"/>
            <a:ext cx="5849938" cy="58420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ctr">
              <a:defRPr>
                <a:solidFill>
                  <a:schemeClr val="tx1"/>
                </a:solidFill>
                <a:latin typeface="Times New Roman" panose="02020603050405020304" pitchFamily="18" charset="0"/>
                <a:ea typeface="宋体" panose="02010600030101010101" pitchFamily="2" charset="-122"/>
              </a:defRPr>
            </a:lvl1pPr>
            <a:lvl2pPr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lvl="1" eaLnBrk="1" hangingPunct="1"/>
            <a:r>
              <a:rPr kumimoji="1" lang="en-US" altLang="zh-CN" sz="3200" b="1" dirty="0">
                <a:solidFill>
                  <a:srgbClr val="9900CC"/>
                </a:solidFill>
                <a:latin typeface="Arial" panose="020B0604020202020204" pitchFamily="34" charset="0"/>
              </a:rPr>
              <a:t>8</a:t>
            </a:r>
            <a:r>
              <a:rPr kumimoji="1" lang="zh-CN" altLang="en-US" sz="3200" b="1" dirty="0">
                <a:solidFill>
                  <a:srgbClr val="9900CC"/>
                </a:solidFill>
                <a:latin typeface="Arial" panose="020B0604020202020204" pitchFamily="34" charset="0"/>
              </a:rPr>
              <a:t>位</a:t>
            </a:r>
            <a:r>
              <a:rPr lang="zh-CN" altLang="en-US" sz="3200" dirty="0">
                <a:solidFill>
                  <a:srgbClr val="9900CC"/>
                </a:solidFill>
                <a:latin typeface="宋体" panose="02010600030101010101" pitchFamily="2" charset="-122"/>
              </a:rPr>
              <a:t>字长</a:t>
            </a:r>
            <a:r>
              <a:rPr kumimoji="1" lang="en-US" altLang="zh-CN" sz="3200" b="1" dirty="0">
                <a:solidFill>
                  <a:srgbClr val="9900CC"/>
                </a:solidFill>
                <a:latin typeface="Arial" panose="020B0604020202020204" pitchFamily="34" charset="0"/>
              </a:rPr>
              <a:t>: </a:t>
            </a:r>
            <a:r>
              <a:rPr kumimoji="1" lang="en-US" altLang="zh-CN" sz="3200" b="1" dirty="0">
                <a:solidFill>
                  <a:srgbClr val="0000CC"/>
                </a:solidFill>
                <a:latin typeface="Arial" panose="020B0604020202020204" pitchFamily="34" charset="0"/>
              </a:rPr>
              <a:t>(-100)</a:t>
            </a:r>
            <a:r>
              <a:rPr kumimoji="1" lang="en-US" altLang="zh-CN" sz="3200" b="1" baseline="-25000" dirty="0">
                <a:solidFill>
                  <a:srgbClr val="0000CC"/>
                </a:solidFill>
                <a:latin typeface="Arial" panose="020B0604020202020204" pitchFamily="34" charset="0"/>
              </a:rPr>
              <a:t>10</a:t>
            </a:r>
            <a:r>
              <a:rPr kumimoji="1" lang="en-US" altLang="zh-CN" sz="3200" b="1" dirty="0">
                <a:solidFill>
                  <a:srgbClr val="0000CC"/>
                </a:solidFill>
                <a:latin typeface="Arial" panose="020B0604020202020204" pitchFamily="34" charset="0"/>
              </a:rPr>
              <a:t>=(</a:t>
            </a:r>
            <a:r>
              <a:rPr kumimoji="1" lang="en-US" altLang="zh-CN" sz="3200" b="1" dirty="0">
                <a:solidFill>
                  <a:srgbClr val="FF0000"/>
                </a:solidFill>
                <a:latin typeface="Arial" panose="020B0604020202020204" pitchFamily="34" charset="0"/>
              </a:rPr>
              <a:t>1</a:t>
            </a:r>
            <a:r>
              <a:rPr kumimoji="1" lang="en-US" altLang="zh-CN" sz="3200" b="1" dirty="0">
                <a:solidFill>
                  <a:srgbClr val="0000CC"/>
                </a:solidFill>
                <a:latin typeface="Arial" panose="020B0604020202020204" pitchFamily="34" charset="0"/>
              </a:rPr>
              <a:t>1100100)</a:t>
            </a:r>
            <a:r>
              <a:rPr kumimoji="1" lang="en-US" altLang="zh-CN" sz="3200" b="1" baseline="-25000" dirty="0">
                <a:solidFill>
                  <a:srgbClr val="0000CC"/>
                </a:solidFill>
                <a:latin typeface="Arial" panose="020B0604020202020204" pitchFamily="34" charset="0"/>
              </a:rPr>
              <a:t>2</a:t>
            </a:r>
            <a:endParaRPr kumimoji="1" lang="en-US" altLang="zh-CN" sz="3200" b="1" dirty="0">
              <a:solidFill>
                <a:srgbClr val="0000CC"/>
              </a:solidFill>
              <a:latin typeface="Arial" panose="020B0604020202020204" pitchFamily="34" charset="0"/>
            </a:endParaRPr>
          </a:p>
        </p:txBody>
      </p:sp>
      <p:sp>
        <p:nvSpPr>
          <p:cNvPr id="9" name="Rectangle 6"/>
          <p:cNvSpPr>
            <a:spLocks noChangeArrowheads="1"/>
          </p:cNvSpPr>
          <p:nvPr/>
        </p:nvSpPr>
        <p:spPr bwMode="auto">
          <a:xfrm>
            <a:off x="1655365" y="4570934"/>
            <a:ext cx="5835650" cy="585788"/>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ctr">
              <a:defRPr>
                <a:solidFill>
                  <a:schemeClr val="tx1"/>
                </a:solidFill>
                <a:latin typeface="Times New Roman" panose="02020603050405020304" pitchFamily="18" charset="0"/>
                <a:ea typeface="宋体" panose="02010600030101010101" pitchFamily="2" charset="-122"/>
              </a:defRPr>
            </a:lvl1pPr>
            <a:lvl2pPr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lvl="1" eaLnBrk="1" hangingPunct="1"/>
            <a:r>
              <a:rPr kumimoji="1" lang="en-US" altLang="zh-CN" sz="3200" b="1" dirty="0">
                <a:solidFill>
                  <a:srgbClr val="9900CC"/>
                </a:solidFill>
                <a:latin typeface="Arial" panose="020B0604020202020204" pitchFamily="34" charset="0"/>
              </a:rPr>
              <a:t>8</a:t>
            </a:r>
            <a:r>
              <a:rPr kumimoji="1" lang="zh-CN" altLang="en-US" sz="3200" b="1" dirty="0">
                <a:solidFill>
                  <a:srgbClr val="9900CC"/>
                </a:solidFill>
                <a:latin typeface="Arial" panose="020B0604020202020204" pitchFamily="34" charset="0"/>
              </a:rPr>
              <a:t>位</a:t>
            </a:r>
            <a:r>
              <a:rPr lang="zh-CN" altLang="en-US" sz="3200" dirty="0">
                <a:solidFill>
                  <a:srgbClr val="9900CC"/>
                </a:solidFill>
                <a:latin typeface="宋体" panose="02010600030101010101" pitchFamily="2" charset="-122"/>
              </a:rPr>
              <a:t>字长</a:t>
            </a:r>
            <a:r>
              <a:rPr kumimoji="1" lang="en-US" altLang="zh-CN" sz="3200" b="1" dirty="0">
                <a:solidFill>
                  <a:srgbClr val="9900CC"/>
                </a:solidFill>
                <a:latin typeface="Arial" panose="020B0604020202020204" pitchFamily="34" charset="0"/>
              </a:rPr>
              <a:t>: </a:t>
            </a:r>
            <a:r>
              <a:rPr kumimoji="1" lang="en-US" altLang="zh-CN" sz="3200" b="1" dirty="0">
                <a:solidFill>
                  <a:srgbClr val="0000CC"/>
                </a:solidFill>
                <a:latin typeface="Arial" panose="020B0604020202020204" pitchFamily="34" charset="0"/>
              </a:rPr>
              <a:t>(+100)</a:t>
            </a:r>
            <a:r>
              <a:rPr kumimoji="1" lang="en-US" altLang="zh-CN" sz="3200" b="1" baseline="-25000" dirty="0">
                <a:solidFill>
                  <a:srgbClr val="0000CC"/>
                </a:solidFill>
                <a:latin typeface="Arial" panose="020B0604020202020204" pitchFamily="34" charset="0"/>
              </a:rPr>
              <a:t>10</a:t>
            </a:r>
            <a:r>
              <a:rPr kumimoji="1" lang="en-US" altLang="zh-CN" sz="3200" b="1" dirty="0">
                <a:solidFill>
                  <a:srgbClr val="0000CC"/>
                </a:solidFill>
                <a:latin typeface="Arial" panose="020B0604020202020204" pitchFamily="34" charset="0"/>
              </a:rPr>
              <a:t>=(</a:t>
            </a:r>
            <a:r>
              <a:rPr kumimoji="1" lang="en-US" altLang="zh-CN" sz="3200" b="1" dirty="0">
                <a:solidFill>
                  <a:srgbClr val="FF0000"/>
                </a:solidFill>
                <a:latin typeface="Arial" panose="020B0604020202020204" pitchFamily="34" charset="0"/>
              </a:rPr>
              <a:t>0</a:t>
            </a:r>
            <a:r>
              <a:rPr kumimoji="1" lang="en-US" altLang="zh-CN" sz="3200" b="1" dirty="0">
                <a:solidFill>
                  <a:srgbClr val="0000CC"/>
                </a:solidFill>
                <a:latin typeface="Arial" panose="020B0604020202020204" pitchFamily="34" charset="0"/>
              </a:rPr>
              <a:t>1100100)</a:t>
            </a:r>
            <a:r>
              <a:rPr kumimoji="1" lang="en-US" altLang="zh-CN" sz="3200" b="1" baseline="-25000" dirty="0">
                <a:solidFill>
                  <a:srgbClr val="0000CC"/>
                </a:solidFill>
                <a:latin typeface="Arial" panose="020B0604020202020204" pitchFamily="34" charset="0"/>
              </a:rPr>
              <a:t>2</a:t>
            </a:r>
            <a:endParaRPr kumimoji="1" lang="en-US" altLang="zh-CN" sz="3200" b="1" dirty="0">
              <a:solidFill>
                <a:srgbClr val="0000CC"/>
              </a:solidFill>
              <a:latin typeface="Arial" panose="020B0604020202020204" pitchFamily="34" charset="0"/>
            </a:endParaRPr>
          </a:p>
        </p:txBody>
      </p:sp>
      <p:sp>
        <p:nvSpPr>
          <p:cNvPr id="5" name="矩形 4"/>
          <p:cNvSpPr/>
          <p:nvPr/>
        </p:nvSpPr>
        <p:spPr>
          <a:xfrm>
            <a:off x="401240" y="5360444"/>
            <a:ext cx="8286750" cy="860492"/>
          </a:xfrm>
          <a:prstGeom prst="rect">
            <a:avLst/>
          </a:prstGeom>
        </p:spPr>
        <p:txBody>
          <a:bodyPr wrap="square">
            <a:spAutoFit/>
          </a:bodyPr>
          <a:lstStyle/>
          <a:p>
            <a:pPr marL="88900" lvl="2" eaLnBrk="1" hangingPunct="1">
              <a:lnSpc>
                <a:spcPct val="104000"/>
              </a:lnSpc>
              <a:spcBef>
                <a:spcPts val="0"/>
              </a:spcBef>
              <a:spcAft>
                <a:spcPts val="600"/>
              </a:spcAft>
              <a:buSzPct val="60000"/>
              <a:buFont typeface="Wingdings" panose="05000000000000000000" pitchFamily="2" charset="2"/>
              <a:buChar char="Ø"/>
              <a:defRPr/>
            </a:pPr>
            <a:r>
              <a:rPr lang="zh-CN" altLang="en-US" sz="2400" b="1" dirty="0">
                <a:solidFill>
                  <a:srgbClr val="0000CC"/>
                </a:solidFill>
                <a:latin typeface="+mn-ea"/>
              </a:rPr>
              <a:t>本小节介绍</a:t>
            </a:r>
            <a:r>
              <a:rPr lang="en-US" altLang="zh-CN" sz="2400" b="1" dirty="0">
                <a:solidFill>
                  <a:srgbClr val="0000CC"/>
                </a:solidFill>
                <a:latin typeface="+mn-ea"/>
              </a:rPr>
              <a:t>:</a:t>
            </a:r>
            <a:r>
              <a:rPr lang="zh-CN" altLang="en-US" sz="2400" b="1" dirty="0">
                <a:solidFill>
                  <a:srgbClr val="0000CC"/>
                </a:solidFill>
                <a:latin typeface="+mn-ea"/>
              </a:rPr>
              <a:t> </a:t>
            </a:r>
            <a:r>
              <a:rPr lang="en-US" altLang="zh-CN" sz="2400" b="1" dirty="0">
                <a:latin typeface="+mn-ea"/>
              </a:rPr>
              <a:t>1.</a:t>
            </a:r>
            <a:r>
              <a:rPr lang="zh-CN" altLang="en-US" sz="2400" b="1" dirty="0">
                <a:latin typeface="+mn-ea"/>
              </a:rPr>
              <a:t>原码</a:t>
            </a:r>
            <a:r>
              <a:rPr lang="en-US" altLang="zh-CN" sz="2400" b="1" dirty="0">
                <a:latin typeface="+mn-ea"/>
              </a:rPr>
              <a:t>;2.</a:t>
            </a:r>
            <a:r>
              <a:rPr lang="zh-CN" altLang="en-US" sz="2400" b="1" dirty="0">
                <a:latin typeface="+mn-ea"/>
              </a:rPr>
              <a:t>反码</a:t>
            </a:r>
            <a:r>
              <a:rPr lang="en-US" altLang="zh-CN" sz="2400" b="1" dirty="0">
                <a:latin typeface="+mn-ea"/>
              </a:rPr>
              <a:t>; 3.</a:t>
            </a:r>
            <a:r>
              <a:rPr lang="zh-CN" altLang="en-US" sz="2400" b="1" dirty="0">
                <a:latin typeface="+mn-ea"/>
              </a:rPr>
              <a:t>补码</a:t>
            </a:r>
            <a:r>
              <a:rPr lang="en-US" altLang="zh-CN" sz="2400" b="1" dirty="0">
                <a:latin typeface="+mn-ea"/>
              </a:rPr>
              <a:t>; 4.</a:t>
            </a:r>
            <a:r>
              <a:rPr lang="zh-CN" altLang="en-US" sz="2400" b="1" dirty="0">
                <a:latin typeface="+mn-ea"/>
              </a:rPr>
              <a:t>十进制数的编码</a:t>
            </a:r>
            <a:r>
              <a:rPr lang="en-US" altLang="zh-CN" sz="2400" b="1" dirty="0">
                <a:solidFill>
                  <a:srgbClr val="0000CC"/>
                </a:solidFill>
                <a:latin typeface="+mn-ea"/>
              </a:rPr>
              <a:t>((</a:t>
            </a:r>
            <a:r>
              <a:rPr lang="zh-CN" altLang="en-US" sz="2400" b="1" dirty="0">
                <a:solidFill>
                  <a:srgbClr val="0000CC"/>
                </a:solidFill>
                <a:latin typeface="+mn-ea"/>
                <a:cs typeface="Times New Roman" panose="02020603050405020304" pitchFamily="18" charset="0"/>
              </a:rPr>
              <a:t>非</a:t>
            </a:r>
            <a:r>
              <a:rPr lang="en-US" altLang="zh-CN" sz="2400" b="1" dirty="0">
                <a:solidFill>
                  <a:srgbClr val="0000CC"/>
                </a:solidFill>
                <a:latin typeface="+mn-ea"/>
                <a:cs typeface="Times New Roman" panose="02020603050405020304" pitchFamily="18" charset="0"/>
              </a:rPr>
              <a:t>)</a:t>
            </a:r>
            <a:r>
              <a:rPr lang="zh-CN" altLang="en-US" sz="2400" b="1" dirty="0">
                <a:solidFill>
                  <a:srgbClr val="0000CC"/>
                </a:solidFill>
                <a:latin typeface="+mn-ea"/>
                <a:cs typeface="Times New Roman" panose="02020603050405020304" pitchFamily="18" charset="0"/>
              </a:rPr>
              <a:t>压缩</a:t>
            </a:r>
            <a:r>
              <a:rPr lang="en-US" altLang="zh-CN" sz="2400" b="1" dirty="0">
                <a:solidFill>
                  <a:srgbClr val="0000CC"/>
                </a:solidFill>
                <a:latin typeface="+mn-ea"/>
                <a:cs typeface="Times New Roman" panose="02020603050405020304" pitchFamily="18" charset="0"/>
              </a:rPr>
              <a:t>BCD</a:t>
            </a:r>
            <a:r>
              <a:rPr lang="zh-CN" altLang="en-US" sz="2400" b="1" dirty="0">
                <a:solidFill>
                  <a:srgbClr val="0000CC"/>
                </a:solidFill>
                <a:latin typeface="+mn-ea"/>
                <a:cs typeface="Times New Roman" panose="02020603050405020304" pitchFamily="18" charset="0"/>
              </a:rPr>
              <a:t>码</a:t>
            </a:r>
            <a:r>
              <a:rPr lang="en-US" altLang="zh-CN" sz="2400" b="1" dirty="0">
                <a:solidFill>
                  <a:srgbClr val="0000CC"/>
                </a:solidFill>
                <a:latin typeface="+mn-ea"/>
              </a:rPr>
              <a:t>)         </a:t>
            </a:r>
            <a:endParaRPr lang="en-US" altLang="zh-CN" sz="2400" b="1" dirty="0">
              <a:latin typeface="+mn-ea"/>
            </a:endParaRPr>
          </a:p>
        </p:txBody>
      </p:sp>
    </p:spTree>
    <p:extLst>
      <p:ext uri="{BB962C8B-B14F-4D97-AF65-F5344CB8AC3E}">
        <p14:creationId xmlns:p14="http://schemas.microsoft.com/office/powerpoint/2010/main" val="2699943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2"/>
          <p:cNvSpPr>
            <a:spLocks noGrp="1" noChangeArrowheads="1"/>
          </p:cNvSpPr>
          <p:nvPr>
            <p:ph type="title"/>
          </p:nvPr>
        </p:nvSpPr>
        <p:spPr>
          <a:xfrm>
            <a:off x="666750" y="307180"/>
            <a:ext cx="7591425" cy="747713"/>
          </a:xfrm>
        </p:spPr>
        <p:txBody>
          <a:bodyPr>
            <a:normAutofit/>
          </a:bodyPr>
          <a:lstStyle/>
          <a:p>
            <a:pPr eaLnBrk="1" hangingPunct="1"/>
            <a:r>
              <a:rPr lang="en-US" altLang="zh-CN" sz="4000" dirty="0">
                <a:latin typeface="宋体" panose="02010600030101010101" pitchFamily="2" charset="-122"/>
              </a:rPr>
              <a:t>1</a:t>
            </a:r>
            <a:r>
              <a:rPr lang="zh-CN" altLang="en-US" sz="4000" dirty="0">
                <a:latin typeface="宋体" panose="02010600030101010101" pitchFamily="2" charset="-122"/>
              </a:rPr>
              <a:t>、原码表示法</a:t>
            </a:r>
            <a:endParaRPr lang="zh-CN" altLang="en-US" sz="4000" dirty="0"/>
          </a:p>
        </p:txBody>
      </p:sp>
      <p:sp>
        <p:nvSpPr>
          <p:cNvPr id="317443" name="Rectangle 3"/>
          <p:cNvSpPr>
            <a:spLocks noGrp="1" noChangeArrowheads="1"/>
          </p:cNvSpPr>
          <p:nvPr>
            <p:ph idx="1"/>
          </p:nvPr>
        </p:nvSpPr>
        <p:spPr>
          <a:xfrm>
            <a:off x="666750" y="1323975"/>
            <a:ext cx="7591425" cy="2476500"/>
          </a:xfrm>
        </p:spPr>
        <p:txBody>
          <a:bodyPr/>
          <a:lstStyle/>
          <a:p>
            <a:pPr eaLnBrk="1" hangingPunct="1">
              <a:lnSpc>
                <a:spcPct val="110000"/>
              </a:lnSpc>
              <a:spcBef>
                <a:spcPct val="0"/>
              </a:spcBef>
            </a:pPr>
            <a:r>
              <a:rPr lang="zh-CN" altLang="en-US" dirty="0"/>
              <a:t>由于计算机中只能有</a:t>
            </a:r>
            <a:r>
              <a:rPr lang="en-US" altLang="zh-CN" dirty="0"/>
              <a:t>0</a:t>
            </a:r>
            <a:r>
              <a:rPr lang="zh-CN" altLang="en-US" dirty="0"/>
              <a:t>、</a:t>
            </a:r>
            <a:r>
              <a:rPr lang="en-US" altLang="zh-CN" dirty="0"/>
              <a:t>1</a:t>
            </a:r>
            <a:r>
              <a:rPr lang="zh-CN" altLang="en-US" dirty="0"/>
              <a:t>两种数，不仅数的数值部分在计算机中用</a:t>
            </a:r>
            <a:r>
              <a:rPr lang="en-US" altLang="zh-CN" dirty="0"/>
              <a:t>0</a:t>
            </a:r>
            <a:r>
              <a:rPr lang="zh-CN" altLang="en-US" dirty="0"/>
              <a:t>、</a:t>
            </a:r>
            <a:r>
              <a:rPr lang="en-US" altLang="zh-CN" dirty="0"/>
              <a:t>1</a:t>
            </a:r>
            <a:r>
              <a:rPr lang="zh-CN" altLang="en-US" dirty="0"/>
              <a:t>编码的形式表示，</a:t>
            </a:r>
            <a:r>
              <a:rPr lang="zh-CN" altLang="en-US" dirty="0">
                <a:solidFill>
                  <a:srgbClr val="FF0000"/>
                </a:solidFill>
              </a:rPr>
              <a:t>正、负号也只能用</a:t>
            </a:r>
            <a:r>
              <a:rPr lang="en-US" altLang="zh-CN" dirty="0">
                <a:solidFill>
                  <a:srgbClr val="FF0000"/>
                </a:solidFill>
              </a:rPr>
              <a:t>0</a:t>
            </a:r>
            <a:r>
              <a:rPr lang="zh-CN" altLang="en-US" dirty="0">
                <a:solidFill>
                  <a:srgbClr val="FF0000"/>
                </a:solidFill>
              </a:rPr>
              <a:t>、</a:t>
            </a:r>
            <a:r>
              <a:rPr lang="en-US" altLang="zh-CN" dirty="0">
                <a:solidFill>
                  <a:srgbClr val="FF0000"/>
                </a:solidFill>
              </a:rPr>
              <a:t>1</a:t>
            </a:r>
            <a:r>
              <a:rPr lang="zh-CN" altLang="en-US" dirty="0">
                <a:solidFill>
                  <a:srgbClr val="FF0000"/>
                </a:solidFill>
              </a:rPr>
              <a:t>编码表示</a:t>
            </a:r>
            <a:r>
              <a:rPr lang="zh-CN" altLang="en-US" dirty="0"/>
              <a:t>。</a:t>
            </a:r>
          </a:p>
          <a:p>
            <a:pPr eaLnBrk="1" hangingPunct="1">
              <a:lnSpc>
                <a:spcPct val="110000"/>
              </a:lnSpc>
              <a:spcBef>
                <a:spcPct val="0"/>
              </a:spcBef>
            </a:pPr>
            <a:r>
              <a:rPr lang="zh-CN" altLang="en-US" dirty="0"/>
              <a:t>一般用数的</a:t>
            </a:r>
            <a:r>
              <a:rPr lang="zh-CN" altLang="en-US" dirty="0">
                <a:solidFill>
                  <a:srgbClr val="CC3300"/>
                </a:solidFill>
              </a:rPr>
              <a:t>最高位</a:t>
            </a:r>
            <a:r>
              <a:rPr lang="en-US" altLang="zh-CN" dirty="0"/>
              <a:t>(</a:t>
            </a:r>
            <a:r>
              <a:rPr lang="en-US" altLang="zh-CN" dirty="0">
                <a:latin typeface="Times New Roman" panose="02020603050405020304" pitchFamily="18" charset="0"/>
                <a:cs typeface="Times New Roman" panose="02020603050405020304" pitchFamily="18" charset="0"/>
              </a:rPr>
              <a:t>Most Significant Bit, MSB</a:t>
            </a:r>
            <a:r>
              <a:rPr lang="en-US" altLang="zh-CN" dirty="0"/>
              <a:t>)</a:t>
            </a:r>
            <a:r>
              <a:rPr lang="zh-CN" altLang="en-US" dirty="0">
                <a:solidFill>
                  <a:srgbClr val="FF0000"/>
                </a:solidFill>
              </a:rPr>
              <a:t>表示数的正负符号</a:t>
            </a:r>
            <a:r>
              <a:rPr lang="zh-CN" altLang="en-US" dirty="0"/>
              <a:t>。</a:t>
            </a:r>
          </a:p>
        </p:txBody>
      </p:sp>
      <p:sp>
        <p:nvSpPr>
          <p:cNvPr id="6" name="Rectangle 3"/>
          <p:cNvSpPr txBox="1">
            <a:spLocks noChangeArrowheads="1"/>
          </p:cNvSpPr>
          <p:nvPr/>
        </p:nvSpPr>
        <p:spPr bwMode="auto">
          <a:xfrm>
            <a:off x="666750" y="4069012"/>
            <a:ext cx="7577138" cy="1903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rtl="0" fontAlgn="base">
              <a:lnSpc>
                <a:spcPct val="114000"/>
              </a:lnSpc>
              <a:spcBef>
                <a:spcPct val="20000"/>
              </a:spcBef>
              <a:spcAft>
                <a:spcPts val="600"/>
              </a:spcAft>
              <a:buBlip>
                <a:blip r:embed="rId2"/>
              </a:buBlip>
              <a:defRPr sz="2800" b="1">
                <a:solidFill>
                  <a:schemeClr val="accent2"/>
                </a:solidFill>
                <a:latin typeface="+mj-ea"/>
                <a:ea typeface="+mj-ea"/>
                <a:cs typeface="+mn-cs"/>
              </a:defRPr>
            </a:lvl1pPr>
            <a:lvl2pPr marL="742950" indent="-285750" algn="just" rtl="0" fontAlgn="base">
              <a:spcBef>
                <a:spcPct val="20000"/>
              </a:spcBef>
              <a:spcAft>
                <a:spcPct val="0"/>
              </a:spcAft>
              <a:buBlip>
                <a:blip r:embed="rId3"/>
              </a:buBlip>
              <a:defRPr sz="2800" b="1">
                <a:solidFill>
                  <a:schemeClr val="tx1"/>
                </a:solidFill>
                <a:latin typeface="+mj-ea"/>
                <a:ea typeface="+mj-ea"/>
              </a:defRPr>
            </a:lvl2pPr>
            <a:lvl3pPr marL="1143000" indent="-228600" algn="just" rtl="0" fontAlgn="base">
              <a:spcBef>
                <a:spcPct val="20000"/>
              </a:spcBef>
              <a:spcAft>
                <a:spcPct val="0"/>
              </a:spcAft>
              <a:buChar char="•"/>
              <a:defRPr sz="2400">
                <a:solidFill>
                  <a:schemeClr val="tx1"/>
                </a:solidFill>
                <a:latin typeface="+mj-ea"/>
                <a:ea typeface="+mj-ea"/>
              </a:defRPr>
            </a:lvl3pPr>
            <a:lvl4pPr marL="1600200" indent="-228600" algn="just" rtl="0" fontAlgn="base">
              <a:spcBef>
                <a:spcPct val="20000"/>
              </a:spcBef>
              <a:spcAft>
                <a:spcPct val="0"/>
              </a:spcAft>
              <a:buChar char="–"/>
              <a:defRPr sz="2000">
                <a:solidFill>
                  <a:schemeClr val="tx1"/>
                </a:solidFill>
                <a:latin typeface="+mj-ea"/>
                <a:ea typeface="+mj-ea"/>
              </a:defRPr>
            </a:lvl4pPr>
            <a:lvl5pPr marL="2057400" indent="-228600" algn="just"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marL="0" indent="0" eaLnBrk="1" hangingPunct="1">
              <a:lnSpc>
                <a:spcPct val="110000"/>
              </a:lnSpc>
              <a:spcBef>
                <a:spcPts val="0"/>
              </a:spcBef>
              <a:buFontTx/>
              <a:buNone/>
              <a:defRPr/>
            </a:pPr>
            <a:r>
              <a:rPr lang="zh-CN" altLang="en-US" sz="2400" kern="0" dirty="0"/>
              <a:t>   例如，若用</a:t>
            </a:r>
            <a:r>
              <a:rPr lang="en-US" altLang="zh-CN" sz="2400" kern="0" dirty="0">
                <a:solidFill>
                  <a:srgbClr val="FF0000"/>
                </a:solidFill>
              </a:rPr>
              <a:t>5</a:t>
            </a:r>
            <a:r>
              <a:rPr lang="zh-CN" altLang="en-US" sz="2400" kern="0" dirty="0">
                <a:solidFill>
                  <a:srgbClr val="FF0000"/>
                </a:solidFill>
              </a:rPr>
              <a:t>位二进制数</a:t>
            </a:r>
            <a:r>
              <a:rPr lang="zh-CN" altLang="en-US" sz="2400" kern="0" dirty="0"/>
              <a:t>表示数据时，</a:t>
            </a:r>
            <a:r>
              <a:rPr lang="zh-CN" altLang="en-US" sz="2400" kern="0" dirty="0">
                <a:solidFill>
                  <a:srgbClr val="990033"/>
                </a:solidFill>
              </a:rPr>
              <a:t>最高位表示符号</a:t>
            </a:r>
            <a:r>
              <a:rPr lang="zh-CN" altLang="en-US" sz="2400" kern="0" dirty="0"/>
              <a:t>，</a:t>
            </a:r>
            <a:r>
              <a:rPr lang="en-US" altLang="zh-CN" sz="2400" kern="0" dirty="0"/>
              <a:t>0</a:t>
            </a:r>
            <a:r>
              <a:rPr lang="zh-CN" altLang="en-US" sz="2400" kern="0" dirty="0"/>
              <a:t>表示正数，</a:t>
            </a:r>
            <a:r>
              <a:rPr lang="en-US" altLang="zh-CN" sz="2400" kern="0" dirty="0"/>
              <a:t>1</a:t>
            </a:r>
            <a:r>
              <a:rPr lang="zh-CN" altLang="en-US" sz="2400" kern="0" dirty="0"/>
              <a:t>表示负数，余下的</a:t>
            </a:r>
            <a:r>
              <a:rPr lang="zh-CN" altLang="en-US" sz="2400" kern="0" dirty="0">
                <a:solidFill>
                  <a:srgbClr val="FF00FF"/>
                </a:solidFill>
              </a:rPr>
              <a:t>四位表示数据</a:t>
            </a:r>
            <a:r>
              <a:rPr lang="zh-CN" altLang="en-US" sz="2400" kern="0" dirty="0"/>
              <a:t>：</a:t>
            </a:r>
          </a:p>
          <a:p>
            <a:pPr indent="200025" eaLnBrk="1" hangingPunct="1">
              <a:lnSpc>
                <a:spcPct val="110000"/>
              </a:lnSpc>
              <a:spcBef>
                <a:spcPts val="0"/>
              </a:spcBef>
              <a:buFontTx/>
              <a:buNone/>
              <a:defRPr/>
            </a:pPr>
            <a:r>
              <a:rPr lang="en-US" altLang="zh-CN" sz="2400" kern="0" dirty="0">
                <a:solidFill>
                  <a:srgbClr val="FF0000"/>
                </a:solidFill>
              </a:rPr>
              <a:t>MSB=0</a:t>
            </a:r>
            <a:r>
              <a:rPr lang="zh-CN" altLang="en-US" sz="2400" kern="0" dirty="0">
                <a:solidFill>
                  <a:srgbClr val="FF0000"/>
                </a:solidFill>
              </a:rPr>
              <a:t>表示正数</a:t>
            </a:r>
            <a:r>
              <a:rPr lang="zh-CN" altLang="en-US" sz="2400" kern="0" dirty="0"/>
              <a:t>，如</a:t>
            </a:r>
            <a:r>
              <a:rPr lang="zh-CN" altLang="en-US" sz="2400" kern="0" dirty="0">
                <a:solidFill>
                  <a:srgbClr val="FF0000"/>
                </a:solidFill>
              </a:rPr>
              <a:t>＋</a:t>
            </a:r>
            <a:r>
              <a:rPr lang="en-US" altLang="zh-CN" sz="2400" kern="0" dirty="0">
                <a:solidFill>
                  <a:srgbClr val="FF00FF"/>
                </a:solidFill>
              </a:rPr>
              <a:t>1011</a:t>
            </a:r>
            <a:r>
              <a:rPr lang="en-US" altLang="zh-CN" sz="2400" kern="0" dirty="0"/>
              <a:t>B</a:t>
            </a:r>
            <a:r>
              <a:rPr lang="zh-CN" altLang="en-US" sz="2400" kern="0" dirty="0"/>
              <a:t>表示为</a:t>
            </a:r>
            <a:r>
              <a:rPr lang="en-US" altLang="zh-CN" sz="2400" kern="0" dirty="0">
                <a:solidFill>
                  <a:srgbClr val="FF0000"/>
                </a:solidFill>
              </a:rPr>
              <a:t>0</a:t>
            </a:r>
            <a:r>
              <a:rPr lang="en-US" altLang="zh-CN" sz="2400" kern="0" dirty="0">
                <a:solidFill>
                  <a:srgbClr val="FF00FF"/>
                </a:solidFill>
              </a:rPr>
              <a:t>1011</a:t>
            </a:r>
            <a:r>
              <a:rPr lang="en-US" altLang="zh-CN" sz="2400" kern="0" dirty="0"/>
              <a:t>B</a:t>
            </a:r>
            <a:r>
              <a:rPr lang="zh-CN" altLang="en-US" sz="2400" kern="0" dirty="0"/>
              <a:t>；</a:t>
            </a:r>
          </a:p>
          <a:p>
            <a:pPr indent="200025" eaLnBrk="1" hangingPunct="1">
              <a:lnSpc>
                <a:spcPct val="110000"/>
              </a:lnSpc>
              <a:spcBef>
                <a:spcPts val="0"/>
              </a:spcBef>
              <a:buFontTx/>
              <a:buNone/>
              <a:defRPr/>
            </a:pPr>
            <a:r>
              <a:rPr lang="en-US" altLang="zh-CN" sz="2400" kern="0" dirty="0">
                <a:solidFill>
                  <a:srgbClr val="FF0000"/>
                </a:solidFill>
              </a:rPr>
              <a:t>MSB=1</a:t>
            </a:r>
            <a:r>
              <a:rPr lang="zh-CN" altLang="en-US" sz="2400" kern="0" dirty="0">
                <a:solidFill>
                  <a:srgbClr val="FF0000"/>
                </a:solidFill>
              </a:rPr>
              <a:t>表示负数</a:t>
            </a:r>
            <a:r>
              <a:rPr lang="zh-CN" altLang="en-US" sz="2400" kern="0" dirty="0"/>
              <a:t>，如</a:t>
            </a:r>
            <a:r>
              <a:rPr lang="zh-CN" altLang="en-US" sz="2400" kern="0" dirty="0">
                <a:solidFill>
                  <a:srgbClr val="FF0000"/>
                </a:solidFill>
              </a:rPr>
              <a:t>－</a:t>
            </a:r>
            <a:r>
              <a:rPr lang="en-US" altLang="zh-CN" sz="2400" kern="0" dirty="0">
                <a:solidFill>
                  <a:srgbClr val="FF00FF"/>
                </a:solidFill>
              </a:rPr>
              <a:t>1011</a:t>
            </a:r>
            <a:r>
              <a:rPr lang="en-US" altLang="zh-CN" sz="2400" kern="0" dirty="0"/>
              <a:t>B</a:t>
            </a:r>
            <a:r>
              <a:rPr lang="zh-CN" altLang="en-US" sz="2400" kern="0" dirty="0"/>
              <a:t>表示为</a:t>
            </a:r>
            <a:r>
              <a:rPr lang="en-US" altLang="zh-CN" sz="2400" kern="0" dirty="0">
                <a:solidFill>
                  <a:srgbClr val="FF0000"/>
                </a:solidFill>
              </a:rPr>
              <a:t>1</a:t>
            </a:r>
            <a:r>
              <a:rPr lang="en-US" altLang="zh-CN" sz="2400" kern="0" dirty="0">
                <a:solidFill>
                  <a:srgbClr val="FF00FF"/>
                </a:solidFill>
              </a:rPr>
              <a:t>1011</a:t>
            </a:r>
            <a:r>
              <a:rPr lang="en-US" altLang="zh-CN" sz="2400" kern="0" dirty="0"/>
              <a:t>B</a:t>
            </a:r>
            <a:r>
              <a:rPr lang="zh-CN" altLang="en-US" sz="2400" kern="0" dirty="0"/>
              <a:t>。</a:t>
            </a:r>
            <a:endParaRPr lang="zh-CN" altLang="en-US" sz="3200" kern="0" dirty="0"/>
          </a:p>
        </p:txBody>
      </p:sp>
      <p:sp>
        <p:nvSpPr>
          <p:cNvPr id="7" name="Rectangle 6"/>
          <p:cNvSpPr>
            <a:spLocks noChangeArrowheads="1"/>
          </p:cNvSpPr>
          <p:nvPr/>
        </p:nvSpPr>
        <p:spPr bwMode="auto">
          <a:xfrm>
            <a:off x="2408238" y="2528094"/>
            <a:ext cx="5849937" cy="584200"/>
          </a:xfrm>
          <a:prstGeom prst="rect">
            <a:avLst/>
          </a:prstGeom>
          <a:noFill/>
          <a:ln w="9525" algn="ctr">
            <a:solidFill>
              <a:schemeClr val="accent1"/>
            </a:solidFill>
            <a:miter lim="800000"/>
            <a:headEnd/>
            <a:tailEnd/>
          </a:ln>
          <a:effectLst/>
          <a:extLst>
            <a:ext uri="{909E8E84-426E-40DD-AFC4-6F175D3DCCD1}">
              <a14:hiddenFill xmlns:a14="http://schemas.microsoft.com/office/drawing/2010/main">
                <a:solidFill>
                  <a:schemeClr val="accent1">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ctr">
              <a:defRPr>
                <a:solidFill>
                  <a:schemeClr val="tx1"/>
                </a:solidFill>
                <a:latin typeface="Times New Roman" panose="02020603050405020304" pitchFamily="18" charset="0"/>
                <a:ea typeface="宋体" panose="02010600030101010101" pitchFamily="2" charset="-122"/>
              </a:defRPr>
            </a:lvl1pPr>
            <a:lvl2pPr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lvl="1" eaLnBrk="1" hangingPunct="1"/>
            <a:r>
              <a:rPr kumimoji="1" lang="en-US" altLang="zh-CN" sz="3200" b="1" dirty="0">
                <a:solidFill>
                  <a:srgbClr val="9900CC"/>
                </a:solidFill>
                <a:latin typeface="Arial" panose="020B0604020202020204" pitchFamily="34" charset="0"/>
              </a:rPr>
              <a:t>8</a:t>
            </a:r>
            <a:r>
              <a:rPr kumimoji="1" lang="zh-CN" altLang="en-US" sz="3200" b="1" dirty="0">
                <a:solidFill>
                  <a:srgbClr val="9900CC"/>
                </a:solidFill>
                <a:latin typeface="Arial" panose="020B0604020202020204" pitchFamily="34" charset="0"/>
              </a:rPr>
              <a:t>位字长</a:t>
            </a:r>
            <a:r>
              <a:rPr kumimoji="1" lang="en-US" altLang="zh-CN" sz="3200" b="1" dirty="0">
                <a:solidFill>
                  <a:srgbClr val="9900CC"/>
                </a:solidFill>
                <a:latin typeface="Arial" panose="020B0604020202020204" pitchFamily="34" charset="0"/>
              </a:rPr>
              <a:t>: </a:t>
            </a:r>
            <a:r>
              <a:rPr kumimoji="1" lang="en-US" altLang="zh-CN" sz="3200" b="1" dirty="0">
                <a:solidFill>
                  <a:srgbClr val="0000CC"/>
                </a:solidFill>
                <a:latin typeface="Arial" panose="020B0604020202020204" pitchFamily="34" charset="0"/>
              </a:rPr>
              <a:t>(-100)</a:t>
            </a:r>
            <a:r>
              <a:rPr kumimoji="1" lang="en-US" altLang="zh-CN" sz="3200" b="1" baseline="-25000" dirty="0">
                <a:solidFill>
                  <a:srgbClr val="0000CC"/>
                </a:solidFill>
                <a:latin typeface="Arial" panose="020B0604020202020204" pitchFamily="34" charset="0"/>
              </a:rPr>
              <a:t>10</a:t>
            </a:r>
            <a:r>
              <a:rPr kumimoji="1" lang="en-US" altLang="zh-CN" sz="3200" b="1" dirty="0">
                <a:solidFill>
                  <a:srgbClr val="0000CC"/>
                </a:solidFill>
                <a:latin typeface="Arial" panose="020B0604020202020204" pitchFamily="34" charset="0"/>
              </a:rPr>
              <a:t>=(</a:t>
            </a:r>
            <a:r>
              <a:rPr kumimoji="1" lang="en-US" altLang="zh-CN" sz="3200" b="1" dirty="0">
                <a:solidFill>
                  <a:srgbClr val="FF0000"/>
                </a:solidFill>
                <a:latin typeface="Arial" panose="020B0604020202020204" pitchFamily="34" charset="0"/>
              </a:rPr>
              <a:t>1</a:t>
            </a:r>
            <a:r>
              <a:rPr kumimoji="1" lang="en-US" altLang="zh-CN" sz="3200" b="1" dirty="0">
                <a:solidFill>
                  <a:srgbClr val="0000CC"/>
                </a:solidFill>
                <a:latin typeface="Arial" panose="020B0604020202020204" pitchFamily="34" charset="0"/>
              </a:rPr>
              <a:t>1100100)</a:t>
            </a:r>
            <a:r>
              <a:rPr kumimoji="1" lang="en-US" altLang="zh-CN" sz="3200" b="1" baseline="-25000" dirty="0">
                <a:solidFill>
                  <a:srgbClr val="0000CC"/>
                </a:solidFill>
                <a:latin typeface="Arial" panose="020B0604020202020204" pitchFamily="34" charset="0"/>
              </a:rPr>
              <a:t>2</a:t>
            </a:r>
            <a:endParaRPr kumimoji="1" lang="en-US" altLang="zh-CN" sz="3200" b="1" dirty="0">
              <a:solidFill>
                <a:srgbClr val="0000CC"/>
              </a:solidFill>
              <a:latin typeface="Arial" panose="020B0604020202020204" pitchFamily="34" charset="0"/>
            </a:endParaRPr>
          </a:p>
        </p:txBody>
      </p:sp>
      <p:sp>
        <p:nvSpPr>
          <p:cNvPr id="8" name="Rectangle 6"/>
          <p:cNvSpPr>
            <a:spLocks noChangeArrowheads="1"/>
          </p:cNvSpPr>
          <p:nvPr/>
        </p:nvSpPr>
        <p:spPr bwMode="auto">
          <a:xfrm>
            <a:off x="2408238" y="3214687"/>
            <a:ext cx="5835650" cy="585788"/>
          </a:xfrm>
          <a:prstGeom prst="rect">
            <a:avLst/>
          </a:prstGeom>
          <a:noFill/>
          <a:ln w="9525" algn="ctr">
            <a:solidFill>
              <a:schemeClr val="accent1"/>
            </a:solidFill>
            <a:miter lim="800000"/>
            <a:headEnd/>
            <a:tailEnd/>
          </a:ln>
          <a:effectLst/>
          <a:extLst>
            <a:ext uri="{909E8E84-426E-40DD-AFC4-6F175D3DCCD1}">
              <a14:hiddenFill xmlns:a14="http://schemas.microsoft.com/office/drawing/2010/main">
                <a:solidFill>
                  <a:schemeClr val="accent1">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ctr">
              <a:defRPr>
                <a:solidFill>
                  <a:schemeClr val="tx1"/>
                </a:solidFill>
                <a:latin typeface="Times New Roman" panose="02020603050405020304" pitchFamily="18" charset="0"/>
                <a:ea typeface="宋体" panose="02010600030101010101" pitchFamily="2" charset="-122"/>
              </a:defRPr>
            </a:lvl1pPr>
            <a:lvl2pPr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lvl="1" eaLnBrk="1" hangingPunct="1"/>
            <a:r>
              <a:rPr kumimoji="1" lang="en-US" altLang="zh-CN" sz="3200" b="1" dirty="0">
                <a:solidFill>
                  <a:srgbClr val="9900CC"/>
                </a:solidFill>
                <a:latin typeface="Arial" panose="020B0604020202020204" pitchFamily="34" charset="0"/>
              </a:rPr>
              <a:t>8</a:t>
            </a:r>
            <a:r>
              <a:rPr kumimoji="1" lang="zh-CN" altLang="en-US" sz="3200" b="1" dirty="0">
                <a:solidFill>
                  <a:srgbClr val="9900CC"/>
                </a:solidFill>
                <a:latin typeface="Arial" panose="020B0604020202020204" pitchFamily="34" charset="0"/>
              </a:rPr>
              <a:t>位字长</a:t>
            </a:r>
            <a:r>
              <a:rPr kumimoji="1" lang="en-US" altLang="zh-CN" sz="3200" b="1" dirty="0">
                <a:solidFill>
                  <a:srgbClr val="9900CC"/>
                </a:solidFill>
                <a:latin typeface="Arial" panose="020B0604020202020204" pitchFamily="34" charset="0"/>
              </a:rPr>
              <a:t>: </a:t>
            </a:r>
            <a:r>
              <a:rPr kumimoji="1" lang="en-US" altLang="zh-CN" sz="3200" b="1" dirty="0">
                <a:solidFill>
                  <a:srgbClr val="0000CC"/>
                </a:solidFill>
                <a:latin typeface="Arial" panose="020B0604020202020204" pitchFamily="34" charset="0"/>
              </a:rPr>
              <a:t>(+100)</a:t>
            </a:r>
            <a:r>
              <a:rPr kumimoji="1" lang="en-US" altLang="zh-CN" sz="3200" b="1" baseline="-25000" dirty="0">
                <a:solidFill>
                  <a:srgbClr val="0000CC"/>
                </a:solidFill>
                <a:latin typeface="Arial" panose="020B0604020202020204" pitchFamily="34" charset="0"/>
              </a:rPr>
              <a:t>10</a:t>
            </a:r>
            <a:r>
              <a:rPr kumimoji="1" lang="en-US" altLang="zh-CN" sz="3200" b="1" dirty="0">
                <a:solidFill>
                  <a:srgbClr val="0000CC"/>
                </a:solidFill>
                <a:latin typeface="Arial" panose="020B0604020202020204" pitchFamily="34" charset="0"/>
              </a:rPr>
              <a:t>=(</a:t>
            </a:r>
            <a:r>
              <a:rPr kumimoji="1" lang="en-US" altLang="zh-CN" sz="3200" b="1" dirty="0">
                <a:solidFill>
                  <a:srgbClr val="FF0000"/>
                </a:solidFill>
                <a:latin typeface="Arial" panose="020B0604020202020204" pitchFamily="34" charset="0"/>
              </a:rPr>
              <a:t>0</a:t>
            </a:r>
            <a:r>
              <a:rPr kumimoji="1" lang="en-US" altLang="zh-CN" sz="3200" b="1" dirty="0">
                <a:solidFill>
                  <a:srgbClr val="0000CC"/>
                </a:solidFill>
                <a:latin typeface="Arial" panose="020B0604020202020204" pitchFamily="34" charset="0"/>
              </a:rPr>
              <a:t>1100100)</a:t>
            </a:r>
            <a:r>
              <a:rPr kumimoji="1" lang="en-US" altLang="zh-CN" sz="3200" b="1" baseline="-25000" dirty="0">
                <a:solidFill>
                  <a:srgbClr val="0000CC"/>
                </a:solidFill>
                <a:latin typeface="Arial" panose="020B0604020202020204" pitchFamily="34" charset="0"/>
              </a:rPr>
              <a:t>2</a:t>
            </a:r>
            <a:endParaRPr kumimoji="1" lang="en-US" altLang="zh-CN" sz="3200" b="1" dirty="0">
              <a:solidFill>
                <a:srgbClr val="0000CC"/>
              </a:solidFill>
              <a:latin typeface="Arial" panose="020B0604020202020204" pitchFamily="34" charset="0"/>
            </a:endParaRPr>
          </a:p>
        </p:txBody>
      </p:sp>
    </p:spTree>
    <p:extLst>
      <p:ext uri="{BB962C8B-B14F-4D97-AF65-F5344CB8AC3E}">
        <p14:creationId xmlns:p14="http://schemas.microsoft.com/office/powerpoint/2010/main" val="405981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2"/>
          <p:cNvSpPr>
            <a:spLocks noGrp="1" noChangeArrowheads="1"/>
          </p:cNvSpPr>
          <p:nvPr>
            <p:ph type="title"/>
          </p:nvPr>
        </p:nvSpPr>
        <p:spPr>
          <a:xfrm>
            <a:off x="822961" y="409576"/>
            <a:ext cx="7504112" cy="723900"/>
          </a:xfrm>
        </p:spPr>
        <p:txBody>
          <a:bodyPr>
            <a:normAutofit/>
          </a:bodyPr>
          <a:lstStyle/>
          <a:p>
            <a:pPr eaLnBrk="1" hangingPunct="1"/>
            <a:r>
              <a:rPr lang="zh-CN" altLang="en-US" sz="4000" dirty="0">
                <a:latin typeface="宋体" panose="02010600030101010101" pitchFamily="2" charset="-122"/>
              </a:rPr>
              <a:t>机器数和真值</a:t>
            </a:r>
            <a:endParaRPr lang="zh-CN" altLang="en-US" sz="4000" dirty="0"/>
          </a:p>
        </p:txBody>
      </p:sp>
      <p:sp>
        <p:nvSpPr>
          <p:cNvPr id="318467" name="Rectangle 3"/>
          <p:cNvSpPr>
            <a:spLocks noGrp="1" noChangeArrowheads="1"/>
          </p:cNvSpPr>
          <p:nvPr>
            <p:ph idx="1"/>
          </p:nvPr>
        </p:nvSpPr>
        <p:spPr>
          <a:xfrm>
            <a:off x="727712" y="1462088"/>
            <a:ext cx="7599361" cy="1862137"/>
          </a:xfrm>
        </p:spPr>
        <p:txBody>
          <a:bodyPr/>
          <a:lstStyle/>
          <a:p>
            <a:pPr lvl="1" eaLnBrk="1" hangingPunct="1">
              <a:spcBef>
                <a:spcPts val="600"/>
              </a:spcBef>
            </a:pPr>
            <a:r>
              <a:rPr lang="zh-CN" altLang="en-US" dirty="0"/>
              <a:t>把一个数</a:t>
            </a:r>
            <a:r>
              <a:rPr lang="zh-CN" altLang="en-US" dirty="0">
                <a:solidFill>
                  <a:srgbClr val="0000CC"/>
                </a:solidFill>
              </a:rPr>
              <a:t>在机器内的二进制形式称为</a:t>
            </a:r>
            <a:r>
              <a:rPr lang="zh-CN" altLang="en-US" dirty="0">
                <a:solidFill>
                  <a:srgbClr val="FF0000"/>
                </a:solidFill>
              </a:rPr>
              <a:t>机器数</a:t>
            </a:r>
            <a:r>
              <a:rPr lang="zh-CN" altLang="en-US" dirty="0"/>
              <a:t>。</a:t>
            </a:r>
          </a:p>
          <a:p>
            <a:pPr lvl="1" eaLnBrk="1" hangingPunct="1">
              <a:spcBef>
                <a:spcPts val="600"/>
              </a:spcBef>
            </a:pPr>
            <a:r>
              <a:rPr lang="zh-CN" altLang="en-US" dirty="0"/>
              <a:t>把这个</a:t>
            </a:r>
            <a:r>
              <a:rPr lang="zh-CN" altLang="en-US" dirty="0">
                <a:solidFill>
                  <a:srgbClr val="0000CC"/>
                </a:solidFill>
              </a:rPr>
              <a:t>数本身称为该机器数</a:t>
            </a:r>
            <a:r>
              <a:rPr lang="zh-CN" altLang="en-US" dirty="0"/>
              <a:t>的</a:t>
            </a:r>
            <a:r>
              <a:rPr lang="zh-CN" altLang="en-US" dirty="0">
                <a:solidFill>
                  <a:srgbClr val="FF0000"/>
                </a:solidFill>
              </a:rPr>
              <a:t>真值</a:t>
            </a:r>
            <a:r>
              <a:rPr lang="zh-CN" altLang="en-US" dirty="0"/>
              <a:t>。</a:t>
            </a:r>
          </a:p>
          <a:p>
            <a:pPr lvl="1" eaLnBrk="1" hangingPunct="1">
              <a:spcBef>
                <a:spcPts val="600"/>
              </a:spcBef>
              <a:buFontTx/>
              <a:buNone/>
            </a:pPr>
            <a:r>
              <a:rPr lang="zh-CN" altLang="en-US" sz="2800" dirty="0">
                <a:solidFill>
                  <a:schemeClr val="accent2"/>
                </a:solidFill>
              </a:rPr>
              <a:t>前面</a:t>
            </a:r>
            <a:r>
              <a:rPr lang="en-US" altLang="zh-CN" sz="2800" dirty="0">
                <a:solidFill>
                  <a:srgbClr val="FF0000"/>
                </a:solidFill>
                <a:latin typeface="Times New Roman" panose="02020603050405020304" pitchFamily="18" charset="0"/>
                <a:cs typeface="Times New Roman" panose="02020603050405020304" pitchFamily="18" charset="0"/>
              </a:rPr>
              <a:t> </a:t>
            </a:r>
            <a:r>
              <a:rPr lang="en-US" altLang="zh-CN" sz="2800" dirty="0">
                <a:solidFill>
                  <a:schemeClr val="accent2"/>
                </a:solidFill>
                <a:latin typeface="Times New Roman" panose="02020603050405020304" pitchFamily="18" charset="0"/>
                <a:cs typeface="Times New Roman" panose="02020603050405020304" pitchFamily="18" charset="0"/>
              </a:rPr>
              <a:t>“</a:t>
            </a:r>
            <a:r>
              <a:rPr lang="en-US" altLang="zh-CN" sz="2800" dirty="0">
                <a:solidFill>
                  <a:srgbClr val="FF0000"/>
                </a:solidFill>
                <a:latin typeface="Times New Roman" panose="02020603050405020304" pitchFamily="18" charset="0"/>
                <a:cs typeface="Times New Roman" panose="02020603050405020304" pitchFamily="18" charset="0"/>
              </a:rPr>
              <a:t>0</a:t>
            </a:r>
            <a:r>
              <a:rPr lang="en-US" altLang="zh-CN" sz="2800" dirty="0">
                <a:solidFill>
                  <a:srgbClr val="FF00FF"/>
                </a:solidFill>
                <a:latin typeface="Times New Roman" panose="02020603050405020304" pitchFamily="18" charset="0"/>
                <a:cs typeface="Times New Roman" panose="02020603050405020304" pitchFamily="18" charset="0"/>
              </a:rPr>
              <a:t>1011</a:t>
            </a:r>
            <a:r>
              <a:rPr lang="en-US" altLang="zh-CN" sz="2800" dirty="0">
                <a:solidFill>
                  <a:schemeClr val="accent2"/>
                </a:solidFill>
                <a:latin typeface="Times New Roman" panose="02020603050405020304" pitchFamily="18" charset="0"/>
                <a:cs typeface="Times New Roman" panose="02020603050405020304" pitchFamily="18" charset="0"/>
              </a:rPr>
              <a:t>B” </a:t>
            </a:r>
            <a:r>
              <a:rPr lang="zh-CN" altLang="en-US" sz="2800" dirty="0">
                <a:solidFill>
                  <a:schemeClr val="accent2"/>
                </a:solidFill>
                <a:latin typeface="Times New Roman" panose="02020603050405020304" pitchFamily="18" charset="0"/>
                <a:cs typeface="Times New Roman" panose="02020603050405020304" pitchFamily="18" charset="0"/>
              </a:rPr>
              <a:t>和</a:t>
            </a:r>
            <a:r>
              <a:rPr lang="en-US" altLang="zh-CN" sz="2800" dirty="0">
                <a:solidFill>
                  <a:schemeClr val="accent2"/>
                </a:solidFill>
                <a:latin typeface="Times New Roman" panose="02020603050405020304" pitchFamily="18" charset="0"/>
                <a:cs typeface="Times New Roman" panose="02020603050405020304" pitchFamily="18" charset="0"/>
              </a:rPr>
              <a:t>“</a:t>
            </a:r>
            <a:r>
              <a:rPr lang="en-US" altLang="zh-CN" sz="2800" dirty="0">
                <a:solidFill>
                  <a:srgbClr val="FF0000"/>
                </a:solidFill>
                <a:latin typeface="Times New Roman" panose="02020603050405020304" pitchFamily="18" charset="0"/>
                <a:cs typeface="Times New Roman" panose="02020603050405020304" pitchFamily="18" charset="0"/>
              </a:rPr>
              <a:t>1</a:t>
            </a:r>
            <a:r>
              <a:rPr lang="en-US" altLang="zh-CN" sz="2800" dirty="0">
                <a:solidFill>
                  <a:srgbClr val="FF00FF"/>
                </a:solidFill>
                <a:latin typeface="Times New Roman" panose="02020603050405020304" pitchFamily="18" charset="0"/>
                <a:cs typeface="Times New Roman" panose="02020603050405020304" pitchFamily="18" charset="0"/>
              </a:rPr>
              <a:t>1011</a:t>
            </a:r>
            <a:r>
              <a:rPr lang="en-US" altLang="zh-CN" sz="2800" dirty="0">
                <a:solidFill>
                  <a:schemeClr val="accent2"/>
                </a:solidFill>
              </a:rPr>
              <a:t>B</a:t>
            </a:r>
            <a:r>
              <a:rPr lang="en-US" altLang="zh-CN" sz="2800" dirty="0">
                <a:solidFill>
                  <a:schemeClr val="accent2"/>
                </a:solidFill>
                <a:latin typeface="Times New Roman" panose="02020603050405020304" pitchFamily="18" charset="0"/>
                <a:cs typeface="Times New Roman" panose="02020603050405020304" pitchFamily="18" charset="0"/>
              </a:rPr>
              <a:t>”</a:t>
            </a:r>
            <a:r>
              <a:rPr lang="zh-CN" altLang="en-US" sz="2800" dirty="0">
                <a:solidFill>
                  <a:schemeClr val="accent2"/>
                </a:solidFill>
              </a:rPr>
              <a:t>就是两个机器数。</a:t>
            </a:r>
          </a:p>
          <a:p>
            <a:pPr lvl="1" eaLnBrk="1" hangingPunct="1">
              <a:spcBef>
                <a:spcPts val="600"/>
              </a:spcBef>
              <a:buFontTx/>
              <a:buNone/>
            </a:pPr>
            <a:r>
              <a:rPr lang="zh-CN" altLang="en-US" sz="2800" dirty="0">
                <a:solidFill>
                  <a:schemeClr val="accent2"/>
                </a:solidFill>
              </a:rPr>
              <a:t>它们的真值分别为</a:t>
            </a:r>
            <a:r>
              <a:rPr lang="zh-CN" altLang="en-US" sz="2800" dirty="0">
                <a:solidFill>
                  <a:srgbClr val="FF0000"/>
                </a:solidFill>
              </a:rPr>
              <a:t>＋</a:t>
            </a:r>
            <a:r>
              <a:rPr lang="en-US" altLang="zh-CN" sz="2800" dirty="0">
                <a:solidFill>
                  <a:srgbClr val="FF00FF"/>
                </a:solidFill>
                <a:latin typeface="Times New Roman" panose="02020603050405020304" pitchFamily="18" charset="0"/>
                <a:cs typeface="Times New Roman" panose="02020603050405020304" pitchFamily="18" charset="0"/>
              </a:rPr>
              <a:t>1011</a:t>
            </a:r>
            <a:r>
              <a:rPr lang="en-US" altLang="zh-CN" sz="2800" dirty="0">
                <a:solidFill>
                  <a:schemeClr val="accent2"/>
                </a:solidFill>
              </a:rPr>
              <a:t>B</a:t>
            </a:r>
            <a:r>
              <a:rPr lang="zh-CN" altLang="en-US" sz="2800" dirty="0">
                <a:solidFill>
                  <a:schemeClr val="accent2"/>
                </a:solidFill>
              </a:rPr>
              <a:t>和</a:t>
            </a:r>
            <a:r>
              <a:rPr lang="en-US" altLang="zh-CN" sz="2800" dirty="0">
                <a:solidFill>
                  <a:srgbClr val="FF0000"/>
                </a:solidFill>
              </a:rPr>
              <a:t>-</a:t>
            </a:r>
            <a:r>
              <a:rPr lang="en-US" altLang="zh-CN" sz="2800" dirty="0">
                <a:solidFill>
                  <a:srgbClr val="FF00FF"/>
                </a:solidFill>
                <a:latin typeface="Times New Roman" panose="02020603050405020304" pitchFamily="18" charset="0"/>
                <a:cs typeface="Times New Roman" panose="02020603050405020304" pitchFamily="18" charset="0"/>
              </a:rPr>
              <a:t>1011</a:t>
            </a:r>
            <a:r>
              <a:rPr lang="en-US" altLang="zh-CN" sz="2800" dirty="0">
                <a:solidFill>
                  <a:schemeClr val="accent2"/>
                </a:solidFill>
              </a:rPr>
              <a:t>B</a:t>
            </a:r>
            <a:r>
              <a:rPr lang="zh-CN" altLang="en-US" sz="2800" dirty="0">
                <a:solidFill>
                  <a:schemeClr val="accent2"/>
                </a:solidFill>
              </a:rPr>
              <a:t>。</a:t>
            </a:r>
          </a:p>
        </p:txBody>
      </p:sp>
      <p:sp>
        <p:nvSpPr>
          <p:cNvPr id="6" name="Rectangle 3"/>
          <p:cNvSpPr txBox="1">
            <a:spLocks noChangeArrowheads="1"/>
          </p:cNvSpPr>
          <p:nvPr/>
        </p:nvSpPr>
        <p:spPr bwMode="auto">
          <a:xfrm>
            <a:off x="727712" y="3514726"/>
            <a:ext cx="7504112" cy="2593728"/>
          </a:xfrm>
          <a:prstGeom prst="rect">
            <a:avLst/>
          </a:prstGeom>
          <a:solidFill>
            <a:schemeClr val="bg1"/>
          </a:solidFill>
          <a:ln>
            <a:noFill/>
          </a:ln>
          <a:effectLst/>
        </p:spPr>
        <p:txBody>
          <a:bodyPr/>
          <a:lstStyle>
            <a:lvl1pPr marL="342900" indent="-342900" algn="just" rtl="0" fontAlgn="base">
              <a:lnSpc>
                <a:spcPct val="114000"/>
              </a:lnSpc>
              <a:spcBef>
                <a:spcPct val="20000"/>
              </a:spcBef>
              <a:spcAft>
                <a:spcPts val="600"/>
              </a:spcAft>
              <a:buBlip>
                <a:blip r:embed="rId2"/>
              </a:buBlip>
              <a:defRPr sz="2800" b="1">
                <a:solidFill>
                  <a:schemeClr val="accent2"/>
                </a:solidFill>
                <a:latin typeface="+mj-ea"/>
                <a:ea typeface="+mj-ea"/>
                <a:cs typeface="+mn-cs"/>
              </a:defRPr>
            </a:lvl1pPr>
            <a:lvl2pPr marL="742950" indent="-285750" algn="just" rtl="0" fontAlgn="base">
              <a:spcBef>
                <a:spcPct val="20000"/>
              </a:spcBef>
              <a:spcAft>
                <a:spcPct val="0"/>
              </a:spcAft>
              <a:buBlip>
                <a:blip r:embed="rId3"/>
              </a:buBlip>
              <a:defRPr sz="2800" b="1">
                <a:solidFill>
                  <a:schemeClr val="tx1"/>
                </a:solidFill>
                <a:latin typeface="+mj-ea"/>
                <a:ea typeface="+mj-ea"/>
              </a:defRPr>
            </a:lvl2pPr>
            <a:lvl3pPr marL="1143000" indent="-228600" algn="just" rtl="0" fontAlgn="base">
              <a:spcBef>
                <a:spcPct val="20000"/>
              </a:spcBef>
              <a:spcAft>
                <a:spcPct val="0"/>
              </a:spcAft>
              <a:buChar char="•"/>
              <a:defRPr sz="2400">
                <a:solidFill>
                  <a:schemeClr val="tx1"/>
                </a:solidFill>
                <a:latin typeface="+mj-ea"/>
                <a:ea typeface="+mj-ea"/>
              </a:defRPr>
            </a:lvl3pPr>
            <a:lvl4pPr marL="1600200" indent="-228600" algn="just" rtl="0" fontAlgn="base">
              <a:spcBef>
                <a:spcPct val="20000"/>
              </a:spcBef>
              <a:spcAft>
                <a:spcPct val="0"/>
              </a:spcAft>
              <a:buChar char="–"/>
              <a:defRPr sz="2000">
                <a:solidFill>
                  <a:schemeClr val="tx1"/>
                </a:solidFill>
                <a:latin typeface="+mj-ea"/>
                <a:ea typeface="+mj-ea"/>
              </a:defRPr>
            </a:lvl4pPr>
            <a:lvl5pPr marL="2057400" indent="-228600" algn="just"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eaLnBrk="1" hangingPunct="1">
              <a:spcAft>
                <a:spcPts val="0"/>
              </a:spcAft>
              <a:defRPr/>
            </a:pPr>
            <a:r>
              <a:rPr lang="zh-CN" altLang="en-US" sz="2000" kern="0" dirty="0">
                <a:solidFill>
                  <a:srgbClr val="FF0000"/>
                </a:solidFill>
              </a:rPr>
              <a:t>真值为纯小数时</a:t>
            </a:r>
            <a:r>
              <a:rPr lang="zh-CN" altLang="en-US" sz="2000" kern="0" dirty="0"/>
              <a:t>，其原码形式为</a:t>
            </a:r>
            <a:r>
              <a:rPr lang="en-US" altLang="zh-CN" sz="2000" kern="0" dirty="0">
                <a:solidFill>
                  <a:srgbClr val="FF0000"/>
                </a:solidFill>
              </a:rPr>
              <a:t>X</a:t>
            </a:r>
            <a:r>
              <a:rPr lang="en-US" altLang="zh-CN" sz="2000" kern="0" baseline="-25000" dirty="0">
                <a:solidFill>
                  <a:srgbClr val="FF0000"/>
                </a:solidFill>
              </a:rPr>
              <a:t>S.</a:t>
            </a:r>
            <a:r>
              <a:rPr lang="en-US" altLang="zh-CN" sz="2000" kern="0" dirty="0"/>
              <a:t>X</a:t>
            </a:r>
            <a:r>
              <a:rPr lang="en-US" altLang="zh-CN" sz="2000" kern="0" baseline="-25000" dirty="0"/>
              <a:t>1</a:t>
            </a:r>
            <a:r>
              <a:rPr lang="en-US" altLang="zh-CN" sz="2000" kern="0" dirty="0"/>
              <a:t>X</a:t>
            </a:r>
            <a:r>
              <a:rPr lang="en-US" altLang="zh-CN" sz="2000" kern="0" baseline="-25000" dirty="0"/>
              <a:t>2</a:t>
            </a:r>
            <a:r>
              <a:rPr lang="en-US" altLang="zh-CN" sz="2000" kern="0" dirty="0"/>
              <a:t>…</a:t>
            </a:r>
            <a:r>
              <a:rPr lang="en-US" altLang="zh-CN" sz="2000" kern="0" dirty="0" err="1"/>
              <a:t>X</a:t>
            </a:r>
            <a:r>
              <a:rPr lang="en-US" altLang="zh-CN" sz="2000" kern="0" baseline="-25000" dirty="0" err="1"/>
              <a:t>n</a:t>
            </a:r>
            <a:r>
              <a:rPr lang="zh-CN" altLang="en-US" sz="2000" kern="0" dirty="0"/>
              <a:t>，其中</a:t>
            </a:r>
            <a:r>
              <a:rPr lang="en-US" altLang="zh-CN" sz="2000" kern="0" dirty="0">
                <a:solidFill>
                  <a:srgbClr val="FF0000"/>
                </a:solidFill>
              </a:rPr>
              <a:t>X</a:t>
            </a:r>
            <a:r>
              <a:rPr lang="en-US" altLang="zh-CN" sz="2000" kern="0" baseline="-25000" dirty="0">
                <a:solidFill>
                  <a:srgbClr val="FF0000"/>
                </a:solidFill>
              </a:rPr>
              <a:t>S</a:t>
            </a:r>
            <a:r>
              <a:rPr lang="zh-CN" altLang="en-US" sz="2000" kern="0" dirty="0">
                <a:solidFill>
                  <a:srgbClr val="FF0000"/>
                </a:solidFill>
              </a:rPr>
              <a:t>表示符号位</a:t>
            </a:r>
            <a:r>
              <a:rPr lang="zh-CN" altLang="en-US" sz="2000" kern="0" dirty="0"/>
              <a:t>。例如，</a:t>
            </a:r>
          </a:p>
          <a:p>
            <a:pPr indent="14288" eaLnBrk="1" hangingPunct="1">
              <a:spcAft>
                <a:spcPts val="0"/>
              </a:spcAft>
              <a:buFontTx/>
              <a:buNone/>
              <a:defRPr/>
            </a:pPr>
            <a:r>
              <a:rPr lang="zh-CN" altLang="en-US" sz="2000" kern="0" dirty="0"/>
              <a:t>若</a:t>
            </a:r>
            <a:r>
              <a:rPr lang="en-US" altLang="zh-CN" sz="2000" kern="0" dirty="0"/>
              <a:t>X</a:t>
            </a:r>
            <a:r>
              <a:rPr lang="zh-CN" altLang="en-US" sz="2000" kern="0" dirty="0"/>
              <a:t>＝</a:t>
            </a:r>
            <a:r>
              <a:rPr lang="en-US" altLang="zh-CN" sz="2000" kern="0" dirty="0">
                <a:solidFill>
                  <a:srgbClr val="FF0000"/>
                </a:solidFill>
              </a:rPr>
              <a:t>+</a:t>
            </a:r>
            <a:r>
              <a:rPr lang="en-US" altLang="zh-CN" sz="2000" kern="0" dirty="0"/>
              <a:t>0.0110</a:t>
            </a:r>
            <a:r>
              <a:rPr lang="en-US" altLang="zh-CN" sz="2000" dirty="0">
                <a:solidFill>
                  <a:schemeClr val="tx2"/>
                </a:solidFill>
                <a:latin typeface="Arial" charset="0"/>
              </a:rPr>
              <a:t>B</a:t>
            </a:r>
            <a:r>
              <a:rPr lang="zh-CN" altLang="en-US" sz="2000" kern="0" dirty="0"/>
              <a:t>，则</a:t>
            </a:r>
            <a:r>
              <a:rPr lang="en-US" altLang="zh-CN" sz="2000" kern="0" dirty="0">
                <a:solidFill>
                  <a:srgbClr val="3D41D1"/>
                </a:solidFill>
              </a:rPr>
              <a:t>[X]</a:t>
            </a:r>
            <a:r>
              <a:rPr lang="zh-CN" altLang="en-US" sz="2000" kern="0" baseline="-25000" dirty="0">
                <a:solidFill>
                  <a:srgbClr val="3D41D1"/>
                </a:solidFill>
              </a:rPr>
              <a:t>原</a:t>
            </a:r>
            <a:r>
              <a:rPr lang="zh-CN" altLang="en-US" sz="2000" kern="0" dirty="0"/>
              <a:t>＝</a:t>
            </a:r>
            <a:r>
              <a:rPr lang="en-US" altLang="zh-CN" sz="2000" kern="0" dirty="0">
                <a:solidFill>
                  <a:srgbClr val="FF0000"/>
                </a:solidFill>
              </a:rPr>
              <a:t>0</a:t>
            </a:r>
            <a:r>
              <a:rPr lang="en-US" altLang="zh-CN" sz="2000" kern="0" dirty="0"/>
              <a:t>.0110</a:t>
            </a:r>
            <a:r>
              <a:rPr lang="en-US" altLang="zh-CN" sz="2000" dirty="0">
                <a:solidFill>
                  <a:schemeClr val="tx2"/>
                </a:solidFill>
                <a:latin typeface="Arial" charset="0"/>
              </a:rPr>
              <a:t>B</a:t>
            </a:r>
            <a:r>
              <a:rPr lang="zh-CN" altLang="en-US" sz="2000" kern="0" dirty="0"/>
              <a:t>；</a:t>
            </a:r>
          </a:p>
          <a:p>
            <a:pPr indent="14288" eaLnBrk="1" hangingPunct="1">
              <a:spcAft>
                <a:spcPts val="0"/>
              </a:spcAft>
              <a:buFontTx/>
              <a:buNone/>
              <a:defRPr/>
            </a:pPr>
            <a:r>
              <a:rPr lang="zh-CN" altLang="en-US" sz="2000" kern="0" dirty="0"/>
              <a:t>若</a:t>
            </a:r>
            <a:r>
              <a:rPr lang="en-US" altLang="zh-CN" sz="2000" kern="0" dirty="0"/>
              <a:t>X</a:t>
            </a:r>
            <a:r>
              <a:rPr lang="zh-CN" altLang="en-US" sz="2000" kern="0" dirty="0"/>
              <a:t>＝</a:t>
            </a:r>
            <a:r>
              <a:rPr lang="en-US" altLang="zh-CN" sz="2000" kern="0" dirty="0">
                <a:solidFill>
                  <a:srgbClr val="FF0000"/>
                </a:solidFill>
              </a:rPr>
              <a:t>-</a:t>
            </a:r>
            <a:r>
              <a:rPr lang="en-US" altLang="zh-CN" sz="2000" kern="0" dirty="0"/>
              <a:t>0.0110</a:t>
            </a:r>
            <a:r>
              <a:rPr lang="en-US" altLang="zh-CN" sz="2000" dirty="0">
                <a:solidFill>
                  <a:schemeClr val="tx2"/>
                </a:solidFill>
                <a:latin typeface="Arial" charset="0"/>
              </a:rPr>
              <a:t>B</a:t>
            </a:r>
            <a:r>
              <a:rPr lang="zh-CN" altLang="en-US" sz="2000" kern="0" dirty="0"/>
              <a:t>，则</a:t>
            </a:r>
            <a:r>
              <a:rPr lang="en-US" altLang="zh-CN" sz="2000" kern="0" dirty="0">
                <a:solidFill>
                  <a:srgbClr val="3D41D1"/>
                </a:solidFill>
              </a:rPr>
              <a:t>[X]</a:t>
            </a:r>
            <a:r>
              <a:rPr lang="zh-CN" altLang="en-US" sz="2000" kern="0" baseline="-25000" dirty="0">
                <a:solidFill>
                  <a:srgbClr val="3D41D1"/>
                </a:solidFill>
              </a:rPr>
              <a:t>原</a:t>
            </a:r>
            <a:r>
              <a:rPr lang="zh-CN" altLang="en-US" sz="2000" kern="0" dirty="0"/>
              <a:t>＝</a:t>
            </a:r>
            <a:r>
              <a:rPr lang="en-US" altLang="zh-CN" sz="2000" kern="0" dirty="0">
                <a:solidFill>
                  <a:srgbClr val="FF0000"/>
                </a:solidFill>
              </a:rPr>
              <a:t>1</a:t>
            </a:r>
            <a:r>
              <a:rPr lang="en-US" altLang="zh-CN" sz="2000" kern="0" dirty="0"/>
              <a:t>.0110</a:t>
            </a:r>
            <a:r>
              <a:rPr lang="en-US" altLang="zh-CN" sz="2000" dirty="0">
                <a:solidFill>
                  <a:schemeClr val="tx2"/>
                </a:solidFill>
                <a:latin typeface="Arial" charset="0"/>
              </a:rPr>
              <a:t>B</a:t>
            </a:r>
            <a:endParaRPr lang="en-US" altLang="zh-CN" sz="2000" kern="0" dirty="0"/>
          </a:p>
          <a:p>
            <a:pPr eaLnBrk="1" hangingPunct="1">
              <a:spcAft>
                <a:spcPts val="0"/>
              </a:spcAft>
              <a:defRPr/>
            </a:pPr>
            <a:r>
              <a:rPr lang="zh-CN" altLang="en-US" sz="2000" kern="0" dirty="0">
                <a:solidFill>
                  <a:srgbClr val="FF0000"/>
                </a:solidFill>
              </a:rPr>
              <a:t>真值为纯整数时</a:t>
            </a:r>
            <a:r>
              <a:rPr lang="zh-CN" altLang="en-US" sz="2000" kern="0" dirty="0"/>
              <a:t>，其原码形式为</a:t>
            </a:r>
            <a:r>
              <a:rPr lang="en-US" altLang="zh-CN" sz="2000" kern="0" dirty="0">
                <a:solidFill>
                  <a:srgbClr val="FF0000"/>
                </a:solidFill>
              </a:rPr>
              <a:t>X</a:t>
            </a:r>
            <a:r>
              <a:rPr lang="en-US" altLang="zh-CN" sz="2000" kern="0" baseline="-25000" dirty="0">
                <a:solidFill>
                  <a:srgbClr val="FF0000"/>
                </a:solidFill>
              </a:rPr>
              <a:t>S</a:t>
            </a:r>
            <a:r>
              <a:rPr lang="en-US" altLang="zh-CN" sz="2000" kern="0" dirty="0"/>
              <a:t>X</a:t>
            </a:r>
            <a:r>
              <a:rPr lang="en-US" altLang="zh-CN" sz="2000" kern="0" baseline="-25000" dirty="0"/>
              <a:t>n</a:t>
            </a:r>
            <a:r>
              <a:rPr lang="en-US" altLang="zh-CN" sz="2000" kern="0" dirty="0"/>
              <a:t>X</a:t>
            </a:r>
            <a:r>
              <a:rPr lang="en-US" altLang="zh-CN" sz="2000" kern="0" baseline="-25000" dirty="0"/>
              <a:t>n-1</a:t>
            </a:r>
            <a:r>
              <a:rPr lang="en-US" altLang="zh-CN" sz="2000" kern="0" dirty="0"/>
              <a:t>…X</a:t>
            </a:r>
            <a:r>
              <a:rPr lang="en-US" altLang="zh-CN" sz="2000" kern="0" baseline="-25000" dirty="0"/>
              <a:t>2</a:t>
            </a:r>
            <a:r>
              <a:rPr lang="en-US" altLang="zh-CN" sz="2000" kern="0" dirty="0"/>
              <a:t>X</a:t>
            </a:r>
            <a:r>
              <a:rPr lang="en-US" altLang="zh-CN" sz="2000" kern="0" baseline="-25000" dirty="0"/>
              <a:t>1</a:t>
            </a:r>
            <a:r>
              <a:rPr lang="zh-CN" altLang="en-US" sz="2000" kern="0" dirty="0"/>
              <a:t>，其中</a:t>
            </a:r>
            <a:r>
              <a:rPr lang="en-US" altLang="zh-CN" sz="2000" kern="0" dirty="0">
                <a:solidFill>
                  <a:srgbClr val="FF0000"/>
                </a:solidFill>
              </a:rPr>
              <a:t>X</a:t>
            </a:r>
            <a:r>
              <a:rPr lang="en-US" altLang="zh-CN" sz="2000" kern="0" baseline="-25000" dirty="0">
                <a:solidFill>
                  <a:srgbClr val="FF0000"/>
                </a:solidFill>
              </a:rPr>
              <a:t>S</a:t>
            </a:r>
            <a:r>
              <a:rPr lang="zh-CN" altLang="en-US" sz="2000" kern="0" dirty="0">
                <a:solidFill>
                  <a:srgbClr val="FF0000"/>
                </a:solidFill>
              </a:rPr>
              <a:t>表示符号位</a:t>
            </a:r>
            <a:r>
              <a:rPr lang="zh-CN" altLang="en-US" sz="2000" kern="0" dirty="0"/>
              <a:t>。</a:t>
            </a:r>
            <a:r>
              <a:rPr lang="en-US" altLang="zh-CN" sz="2000" kern="0" dirty="0">
                <a:solidFill>
                  <a:srgbClr val="3D41D1"/>
                </a:solidFill>
              </a:rPr>
              <a:t> </a:t>
            </a:r>
            <a:r>
              <a:rPr lang="zh-CN" altLang="en-US" sz="2000" kern="0" dirty="0">
                <a:solidFill>
                  <a:srgbClr val="3D41D1"/>
                </a:solidFill>
              </a:rPr>
              <a:t>例</a:t>
            </a:r>
            <a:r>
              <a:rPr lang="en-US" altLang="zh-CN" sz="2000" kern="0" dirty="0">
                <a:solidFill>
                  <a:srgbClr val="3D41D1"/>
                </a:solidFill>
              </a:rPr>
              <a:t>[X]</a:t>
            </a:r>
            <a:r>
              <a:rPr lang="zh-CN" altLang="en-US" sz="2000" kern="0" baseline="-25000" dirty="0">
                <a:solidFill>
                  <a:srgbClr val="3D41D1"/>
                </a:solidFill>
              </a:rPr>
              <a:t>原</a:t>
            </a:r>
            <a:r>
              <a:rPr lang="zh-CN" altLang="en-US" sz="2000" kern="0" dirty="0"/>
              <a:t>＝</a:t>
            </a:r>
            <a:r>
              <a:rPr lang="en-US" altLang="zh-CN" sz="2000" kern="0" dirty="0">
                <a:solidFill>
                  <a:srgbClr val="FF0000"/>
                </a:solidFill>
              </a:rPr>
              <a:t>0</a:t>
            </a:r>
            <a:r>
              <a:rPr lang="en-US" altLang="zh-CN" sz="2000" kern="0" dirty="0"/>
              <a:t>0110</a:t>
            </a:r>
            <a:r>
              <a:rPr lang="en-US" altLang="zh-CN" sz="2000" dirty="0">
                <a:solidFill>
                  <a:schemeClr val="tx2"/>
                </a:solidFill>
                <a:latin typeface="Arial" charset="0"/>
              </a:rPr>
              <a:t>B;</a:t>
            </a:r>
            <a:r>
              <a:rPr lang="zh-CN" altLang="en-US" sz="2000" kern="0" dirty="0"/>
              <a:t> </a:t>
            </a:r>
            <a:r>
              <a:rPr lang="en-US" altLang="zh-CN" sz="2000" kern="0" dirty="0">
                <a:solidFill>
                  <a:srgbClr val="3D41D1"/>
                </a:solidFill>
              </a:rPr>
              <a:t>[X]</a:t>
            </a:r>
            <a:r>
              <a:rPr lang="zh-CN" altLang="en-US" sz="2000" kern="0" baseline="-25000" dirty="0">
                <a:solidFill>
                  <a:srgbClr val="3D41D1"/>
                </a:solidFill>
              </a:rPr>
              <a:t>原</a:t>
            </a:r>
            <a:r>
              <a:rPr lang="zh-CN" altLang="en-US" sz="2000" kern="0" dirty="0"/>
              <a:t>＝</a:t>
            </a:r>
            <a:r>
              <a:rPr lang="en-US" altLang="zh-CN" sz="2000" kern="0" dirty="0">
                <a:solidFill>
                  <a:srgbClr val="FF0000"/>
                </a:solidFill>
              </a:rPr>
              <a:t>1</a:t>
            </a:r>
            <a:r>
              <a:rPr lang="en-US" altLang="zh-CN" sz="2000" kern="0" dirty="0"/>
              <a:t>0110</a:t>
            </a:r>
            <a:r>
              <a:rPr lang="en-US" altLang="zh-CN" sz="2000" dirty="0">
                <a:solidFill>
                  <a:schemeClr val="tx2"/>
                </a:solidFill>
                <a:latin typeface="Arial" charset="0"/>
              </a:rPr>
              <a:t>B</a:t>
            </a:r>
            <a:endParaRPr lang="zh-CN" altLang="en-US" sz="2000" kern="0" dirty="0"/>
          </a:p>
        </p:txBody>
      </p:sp>
    </p:spTree>
    <p:extLst>
      <p:ext uri="{BB962C8B-B14F-4D97-AF65-F5344CB8AC3E}">
        <p14:creationId xmlns:p14="http://schemas.microsoft.com/office/powerpoint/2010/main" val="1035511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2"/>
          <p:cNvSpPr>
            <a:spLocks noGrp="1" noChangeArrowheads="1"/>
          </p:cNvSpPr>
          <p:nvPr>
            <p:ph type="title"/>
          </p:nvPr>
        </p:nvSpPr>
        <p:spPr>
          <a:xfrm>
            <a:off x="822961" y="257175"/>
            <a:ext cx="7608252" cy="766763"/>
          </a:xfrm>
        </p:spPr>
        <p:txBody>
          <a:bodyPr>
            <a:normAutofit/>
          </a:bodyPr>
          <a:lstStyle/>
          <a:p>
            <a:pPr eaLnBrk="1" hangingPunct="1"/>
            <a:r>
              <a:rPr lang="en-US" altLang="zh-CN" sz="4000" dirty="0">
                <a:latin typeface="宋体" panose="02010600030101010101" pitchFamily="2" charset="-122"/>
              </a:rPr>
              <a:t>1</a:t>
            </a:r>
            <a:r>
              <a:rPr lang="zh-CN" altLang="en-US" sz="4000" dirty="0">
                <a:latin typeface="宋体" panose="02010600030101010101" pitchFamily="2" charset="-122"/>
              </a:rPr>
              <a:t>、原码表示法</a:t>
            </a:r>
            <a:endParaRPr lang="zh-CN" altLang="en-US" sz="4000" dirty="0"/>
          </a:p>
        </p:txBody>
      </p:sp>
      <p:sp>
        <p:nvSpPr>
          <p:cNvPr id="320515" name="Rectangle 3"/>
          <p:cNvSpPr>
            <a:spLocks noGrp="1" noChangeArrowheads="1"/>
          </p:cNvSpPr>
          <p:nvPr>
            <p:ph idx="1"/>
          </p:nvPr>
        </p:nvSpPr>
        <p:spPr>
          <a:xfrm>
            <a:off x="822961" y="1301750"/>
            <a:ext cx="7425689" cy="4565650"/>
          </a:xfrm>
        </p:spPr>
        <p:txBody>
          <a:bodyPr/>
          <a:lstStyle/>
          <a:p>
            <a:pPr eaLnBrk="1" hangingPunct="1">
              <a:spcAft>
                <a:spcPts val="1800"/>
              </a:spcAft>
              <a:buFontTx/>
              <a:buNone/>
              <a:defRPr/>
            </a:pPr>
            <a:r>
              <a:rPr lang="en-US" altLang="zh-CN" dirty="0">
                <a:solidFill>
                  <a:srgbClr val="FF0000"/>
                </a:solidFill>
                <a:latin typeface="Times New Roman" pitchFamily="18" charset="0"/>
              </a:rPr>
              <a:t>8</a:t>
            </a:r>
            <a:r>
              <a:rPr lang="zh-CN" altLang="en-US" dirty="0">
                <a:solidFill>
                  <a:srgbClr val="FF0000"/>
                </a:solidFill>
                <a:latin typeface="Times New Roman" pitchFamily="18" charset="0"/>
              </a:rPr>
              <a:t>位二进制原码的表示范围为</a:t>
            </a:r>
            <a:r>
              <a:rPr lang="en-US" altLang="zh-CN" dirty="0">
                <a:solidFill>
                  <a:srgbClr val="002060"/>
                </a:solidFill>
                <a:latin typeface="Times New Roman" pitchFamily="18" charset="0"/>
              </a:rPr>
              <a:t>-2</a:t>
            </a:r>
            <a:r>
              <a:rPr lang="en-US" altLang="zh-CN" baseline="30000" dirty="0">
                <a:solidFill>
                  <a:srgbClr val="002060"/>
                </a:solidFill>
                <a:latin typeface="Times New Roman" pitchFamily="18" charset="0"/>
              </a:rPr>
              <a:t>7 </a:t>
            </a:r>
            <a:r>
              <a:rPr lang="en-US" altLang="zh-CN" dirty="0">
                <a:solidFill>
                  <a:srgbClr val="002060"/>
                </a:solidFill>
                <a:latin typeface="Times New Roman" pitchFamily="18" charset="0"/>
              </a:rPr>
              <a:t>-1~ +2</a:t>
            </a:r>
            <a:r>
              <a:rPr lang="en-US" altLang="zh-CN" baseline="30000" dirty="0">
                <a:solidFill>
                  <a:srgbClr val="002060"/>
                </a:solidFill>
                <a:latin typeface="Times New Roman" pitchFamily="18" charset="0"/>
              </a:rPr>
              <a:t>7</a:t>
            </a:r>
            <a:r>
              <a:rPr lang="en-US" altLang="zh-CN" dirty="0">
                <a:solidFill>
                  <a:srgbClr val="002060"/>
                </a:solidFill>
                <a:latin typeface="Times New Roman" pitchFamily="18" charset="0"/>
              </a:rPr>
              <a:t>-1</a:t>
            </a:r>
            <a:r>
              <a:rPr lang="zh-CN" altLang="en-US" dirty="0">
                <a:solidFill>
                  <a:srgbClr val="FF0000"/>
                </a:solidFill>
                <a:latin typeface="Times New Roman" pitchFamily="18" charset="0"/>
              </a:rPr>
              <a:t>：</a:t>
            </a:r>
          </a:p>
          <a:p>
            <a:pPr eaLnBrk="1" hangingPunct="1">
              <a:spcAft>
                <a:spcPts val="1800"/>
              </a:spcAft>
              <a:buFontTx/>
              <a:buNone/>
              <a:defRPr/>
            </a:pPr>
            <a:r>
              <a:rPr lang="zh-CN" altLang="en-US" dirty="0">
                <a:latin typeface="Times New Roman" pitchFamily="18" charset="0"/>
              </a:rPr>
              <a:t>        </a:t>
            </a:r>
            <a:r>
              <a:rPr lang="en-US" altLang="zh-CN" dirty="0">
                <a:latin typeface="Times New Roman" pitchFamily="18" charset="0"/>
              </a:rPr>
              <a:t>-127~ </a:t>
            </a:r>
            <a:r>
              <a:rPr lang="en-US" altLang="zh-CN" dirty="0">
                <a:solidFill>
                  <a:srgbClr val="FF00FF"/>
                </a:solidFill>
                <a:latin typeface="Times New Roman" pitchFamily="18" charset="0"/>
              </a:rPr>
              <a:t>-0</a:t>
            </a:r>
            <a:r>
              <a:rPr lang="en-US" altLang="zh-CN" dirty="0">
                <a:latin typeface="Times New Roman" pitchFamily="18" charset="0"/>
              </a:rPr>
              <a:t>  ~  </a:t>
            </a:r>
            <a:r>
              <a:rPr lang="en-US" altLang="zh-CN" dirty="0">
                <a:solidFill>
                  <a:srgbClr val="FF00FF"/>
                </a:solidFill>
                <a:latin typeface="Times New Roman" pitchFamily="18" charset="0"/>
              </a:rPr>
              <a:t>+0</a:t>
            </a:r>
            <a:r>
              <a:rPr lang="en-US" altLang="zh-CN" dirty="0">
                <a:latin typeface="Times New Roman" pitchFamily="18" charset="0"/>
              </a:rPr>
              <a:t>~+127</a:t>
            </a:r>
          </a:p>
          <a:p>
            <a:pPr eaLnBrk="1" hangingPunct="1">
              <a:spcAft>
                <a:spcPts val="1800"/>
              </a:spcAft>
              <a:buFontTx/>
              <a:buNone/>
              <a:defRPr/>
            </a:pPr>
            <a:r>
              <a:rPr lang="en-US" altLang="zh-CN" dirty="0">
                <a:solidFill>
                  <a:srgbClr val="FF0000"/>
                </a:solidFill>
                <a:latin typeface="Times New Roman" pitchFamily="18" charset="0"/>
              </a:rPr>
              <a:t>16</a:t>
            </a:r>
            <a:r>
              <a:rPr lang="zh-CN" altLang="en-US" dirty="0">
                <a:solidFill>
                  <a:srgbClr val="FF0000"/>
                </a:solidFill>
                <a:latin typeface="Times New Roman" pitchFamily="18" charset="0"/>
              </a:rPr>
              <a:t>位二进制原码的表示范围为</a:t>
            </a:r>
            <a:r>
              <a:rPr lang="en-US" altLang="zh-CN" dirty="0">
                <a:solidFill>
                  <a:srgbClr val="002060"/>
                </a:solidFill>
                <a:latin typeface="Times New Roman" pitchFamily="18" charset="0"/>
              </a:rPr>
              <a:t>-2</a:t>
            </a:r>
            <a:r>
              <a:rPr lang="en-US" altLang="zh-CN" baseline="30000" dirty="0">
                <a:solidFill>
                  <a:srgbClr val="002060"/>
                </a:solidFill>
                <a:latin typeface="Times New Roman" pitchFamily="18" charset="0"/>
              </a:rPr>
              <a:t>15</a:t>
            </a:r>
            <a:r>
              <a:rPr lang="en-US" altLang="zh-CN" dirty="0">
                <a:solidFill>
                  <a:srgbClr val="002060"/>
                </a:solidFill>
                <a:latin typeface="Times New Roman" pitchFamily="18" charset="0"/>
              </a:rPr>
              <a:t>-1</a:t>
            </a:r>
            <a:r>
              <a:rPr lang="en-US" altLang="zh-CN" baseline="30000" dirty="0">
                <a:solidFill>
                  <a:srgbClr val="002060"/>
                </a:solidFill>
                <a:latin typeface="Times New Roman" pitchFamily="18" charset="0"/>
              </a:rPr>
              <a:t> </a:t>
            </a:r>
            <a:r>
              <a:rPr lang="en-US" altLang="zh-CN" dirty="0">
                <a:solidFill>
                  <a:srgbClr val="002060"/>
                </a:solidFill>
                <a:latin typeface="Times New Roman" pitchFamily="18" charset="0"/>
              </a:rPr>
              <a:t>~ +2</a:t>
            </a:r>
            <a:r>
              <a:rPr lang="en-US" altLang="zh-CN" baseline="30000" dirty="0">
                <a:solidFill>
                  <a:srgbClr val="002060"/>
                </a:solidFill>
                <a:latin typeface="Times New Roman" pitchFamily="18" charset="0"/>
              </a:rPr>
              <a:t>15</a:t>
            </a:r>
            <a:r>
              <a:rPr lang="en-US" altLang="zh-CN" dirty="0">
                <a:solidFill>
                  <a:srgbClr val="002060"/>
                </a:solidFill>
                <a:latin typeface="Times New Roman" pitchFamily="18" charset="0"/>
              </a:rPr>
              <a:t>-1</a:t>
            </a:r>
            <a:r>
              <a:rPr lang="zh-CN" altLang="en-US" dirty="0">
                <a:solidFill>
                  <a:srgbClr val="FF0000"/>
                </a:solidFill>
                <a:latin typeface="Times New Roman" pitchFamily="18" charset="0"/>
              </a:rPr>
              <a:t>：</a:t>
            </a:r>
          </a:p>
          <a:p>
            <a:pPr eaLnBrk="1" hangingPunct="1">
              <a:spcAft>
                <a:spcPts val="1800"/>
              </a:spcAft>
              <a:buFontTx/>
              <a:buNone/>
              <a:defRPr/>
            </a:pPr>
            <a:r>
              <a:rPr lang="zh-CN" altLang="en-US" dirty="0">
                <a:latin typeface="Times New Roman" pitchFamily="18" charset="0"/>
              </a:rPr>
              <a:t>       </a:t>
            </a:r>
            <a:r>
              <a:rPr lang="en-US" altLang="zh-CN" dirty="0">
                <a:latin typeface="Times New Roman" pitchFamily="18" charset="0"/>
              </a:rPr>
              <a:t>-32767~ </a:t>
            </a:r>
            <a:r>
              <a:rPr lang="en-US" altLang="zh-CN" dirty="0">
                <a:solidFill>
                  <a:srgbClr val="FF00FF"/>
                </a:solidFill>
                <a:latin typeface="Times New Roman" pitchFamily="18" charset="0"/>
              </a:rPr>
              <a:t>-0  </a:t>
            </a:r>
            <a:r>
              <a:rPr lang="en-US" altLang="zh-CN" dirty="0">
                <a:latin typeface="Times New Roman" pitchFamily="18" charset="0"/>
              </a:rPr>
              <a:t>~  </a:t>
            </a:r>
            <a:r>
              <a:rPr lang="en-US" altLang="zh-CN" dirty="0">
                <a:solidFill>
                  <a:srgbClr val="FF00FF"/>
                </a:solidFill>
                <a:latin typeface="Times New Roman" pitchFamily="18" charset="0"/>
              </a:rPr>
              <a:t>+0</a:t>
            </a:r>
            <a:r>
              <a:rPr lang="en-US" altLang="zh-CN" dirty="0">
                <a:latin typeface="Times New Roman" pitchFamily="18" charset="0"/>
              </a:rPr>
              <a:t>~+32767</a:t>
            </a:r>
          </a:p>
          <a:p>
            <a:pPr eaLnBrk="1" hangingPunct="1">
              <a:spcAft>
                <a:spcPts val="1800"/>
              </a:spcAft>
              <a:buFontTx/>
              <a:buNone/>
              <a:defRPr/>
            </a:pPr>
            <a:r>
              <a:rPr lang="zh-CN" altLang="en-US" dirty="0">
                <a:solidFill>
                  <a:srgbClr val="FF0000"/>
                </a:solidFill>
                <a:latin typeface="Times New Roman" pitchFamily="18" charset="0"/>
              </a:rPr>
              <a:t>原码表示中</a:t>
            </a:r>
            <a:r>
              <a:rPr lang="en-US" altLang="zh-CN" dirty="0">
                <a:solidFill>
                  <a:srgbClr val="FF0000"/>
                </a:solidFill>
                <a:latin typeface="Times New Roman" pitchFamily="18" charset="0"/>
              </a:rPr>
              <a:t>, </a:t>
            </a:r>
            <a:r>
              <a:rPr lang="zh-CN" altLang="en-US" dirty="0">
                <a:solidFill>
                  <a:srgbClr val="FF0000"/>
                </a:solidFill>
                <a:latin typeface="Times New Roman" pitchFamily="18" charset="0"/>
              </a:rPr>
              <a:t>真值</a:t>
            </a:r>
            <a:r>
              <a:rPr lang="en-US" altLang="zh-CN" dirty="0">
                <a:solidFill>
                  <a:srgbClr val="FF0000"/>
                </a:solidFill>
                <a:latin typeface="Times New Roman" pitchFamily="18" charset="0"/>
              </a:rPr>
              <a:t>0</a:t>
            </a:r>
            <a:r>
              <a:rPr lang="zh-CN" altLang="en-US" dirty="0">
                <a:solidFill>
                  <a:srgbClr val="FF0000"/>
                </a:solidFill>
                <a:latin typeface="Times New Roman" pitchFamily="18" charset="0"/>
              </a:rPr>
              <a:t>有两种不同的表示形式</a:t>
            </a:r>
            <a:r>
              <a:rPr lang="en-US" altLang="zh-CN" dirty="0">
                <a:solidFill>
                  <a:srgbClr val="FF0000"/>
                </a:solidFill>
                <a:latin typeface="Times New Roman" pitchFamily="18" charset="0"/>
              </a:rPr>
              <a:t>(8</a:t>
            </a:r>
            <a:r>
              <a:rPr lang="zh-CN" altLang="en-US" dirty="0">
                <a:solidFill>
                  <a:srgbClr val="FF0000"/>
                </a:solidFill>
                <a:latin typeface="Times New Roman" pitchFamily="18" charset="0"/>
              </a:rPr>
              <a:t>位字长</a:t>
            </a:r>
            <a:r>
              <a:rPr lang="en-US" altLang="zh-CN" dirty="0">
                <a:solidFill>
                  <a:srgbClr val="FF0000"/>
                </a:solidFill>
                <a:latin typeface="Times New Roman" pitchFamily="18" charset="0"/>
              </a:rPr>
              <a:t>):</a:t>
            </a:r>
            <a:endParaRPr lang="zh-CN" altLang="en-US" dirty="0">
              <a:solidFill>
                <a:srgbClr val="FF0000"/>
              </a:solidFill>
              <a:latin typeface="Times New Roman" pitchFamily="18" charset="0"/>
            </a:endParaRPr>
          </a:p>
          <a:p>
            <a:pPr eaLnBrk="1" hangingPunct="1">
              <a:spcAft>
                <a:spcPts val="1800"/>
              </a:spcAft>
              <a:buFontTx/>
              <a:buNone/>
              <a:defRPr/>
            </a:pPr>
            <a:r>
              <a:rPr lang="zh-CN" altLang="en-US" dirty="0">
                <a:latin typeface="Times New Roman" pitchFamily="18" charset="0"/>
              </a:rPr>
              <a:t>  </a:t>
            </a:r>
            <a:r>
              <a:rPr lang="en-US" altLang="zh-CN" dirty="0">
                <a:latin typeface="Times New Roman" pitchFamily="18" charset="0"/>
              </a:rPr>
              <a:t>[</a:t>
            </a:r>
            <a:r>
              <a:rPr lang="zh-CN" altLang="en-US" dirty="0">
                <a:solidFill>
                  <a:srgbClr val="FF0000"/>
                </a:solidFill>
                <a:latin typeface="Times New Roman" pitchFamily="18" charset="0"/>
              </a:rPr>
              <a:t>＋</a:t>
            </a:r>
            <a:r>
              <a:rPr lang="en-US" altLang="zh-CN" dirty="0">
                <a:latin typeface="Times New Roman" pitchFamily="18" charset="0"/>
              </a:rPr>
              <a:t>0]</a:t>
            </a:r>
            <a:r>
              <a:rPr lang="zh-CN" altLang="en-US" baseline="-25000" dirty="0">
                <a:latin typeface="Times New Roman" pitchFamily="18" charset="0"/>
              </a:rPr>
              <a:t>原</a:t>
            </a:r>
            <a:r>
              <a:rPr lang="zh-CN" altLang="en-US" dirty="0">
                <a:latin typeface="Times New Roman" pitchFamily="18" charset="0"/>
              </a:rPr>
              <a:t>＝</a:t>
            </a:r>
            <a:r>
              <a:rPr lang="en-US" altLang="zh-CN" dirty="0">
                <a:solidFill>
                  <a:srgbClr val="FF0000"/>
                </a:solidFill>
                <a:latin typeface="Times New Roman" pitchFamily="18" charset="0"/>
              </a:rPr>
              <a:t>0</a:t>
            </a:r>
            <a:r>
              <a:rPr lang="en-US" altLang="zh-CN" dirty="0">
                <a:latin typeface="Times New Roman" pitchFamily="18" charset="0"/>
              </a:rPr>
              <a:t>000 0000</a:t>
            </a:r>
            <a:r>
              <a:rPr lang="en-US" altLang="zh-CN" dirty="0">
                <a:solidFill>
                  <a:schemeClr val="tx2"/>
                </a:solidFill>
                <a:latin typeface="Arial" charset="0"/>
              </a:rPr>
              <a:t>B</a:t>
            </a:r>
            <a:r>
              <a:rPr lang="zh-CN" altLang="en-US" dirty="0">
                <a:latin typeface="Times New Roman" pitchFamily="18" charset="0"/>
              </a:rPr>
              <a:t>，  </a:t>
            </a:r>
            <a:r>
              <a:rPr lang="en-US" altLang="zh-CN" dirty="0">
                <a:latin typeface="Times New Roman" pitchFamily="18" charset="0"/>
              </a:rPr>
              <a:t>[</a:t>
            </a:r>
            <a:r>
              <a:rPr lang="zh-CN" altLang="en-US" dirty="0">
                <a:solidFill>
                  <a:srgbClr val="FF0000"/>
                </a:solidFill>
                <a:latin typeface="Times New Roman" pitchFamily="18" charset="0"/>
              </a:rPr>
              <a:t>－</a:t>
            </a:r>
            <a:r>
              <a:rPr lang="en-US" altLang="zh-CN" dirty="0">
                <a:latin typeface="Times New Roman" pitchFamily="18" charset="0"/>
              </a:rPr>
              <a:t>0]</a:t>
            </a:r>
            <a:r>
              <a:rPr lang="zh-CN" altLang="en-US" baseline="-25000" dirty="0">
                <a:latin typeface="Times New Roman" pitchFamily="18" charset="0"/>
              </a:rPr>
              <a:t>原</a:t>
            </a:r>
            <a:r>
              <a:rPr lang="zh-CN" altLang="en-US" dirty="0">
                <a:latin typeface="Times New Roman" pitchFamily="18" charset="0"/>
              </a:rPr>
              <a:t>＝</a:t>
            </a:r>
            <a:r>
              <a:rPr lang="en-US" altLang="zh-CN" dirty="0">
                <a:solidFill>
                  <a:srgbClr val="FF0000"/>
                </a:solidFill>
                <a:latin typeface="Times New Roman" pitchFamily="18" charset="0"/>
              </a:rPr>
              <a:t>1</a:t>
            </a:r>
            <a:r>
              <a:rPr lang="en-US" altLang="zh-CN" dirty="0">
                <a:latin typeface="Times New Roman" pitchFamily="18" charset="0"/>
              </a:rPr>
              <a:t>000 0000</a:t>
            </a:r>
            <a:r>
              <a:rPr lang="en-US" altLang="zh-CN" dirty="0">
                <a:solidFill>
                  <a:schemeClr val="tx2"/>
                </a:solidFill>
                <a:latin typeface="Arial" charset="0"/>
              </a:rPr>
              <a:t>B</a:t>
            </a:r>
            <a:endParaRPr lang="en-US" altLang="zh-CN" dirty="0">
              <a:latin typeface="Times New Roman" pitchFamily="18" charset="0"/>
            </a:endParaRPr>
          </a:p>
        </p:txBody>
      </p:sp>
    </p:spTree>
    <p:extLst>
      <p:ext uri="{BB962C8B-B14F-4D97-AF65-F5344CB8AC3E}">
        <p14:creationId xmlns:p14="http://schemas.microsoft.com/office/powerpoint/2010/main" val="3546633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2"/>
          <p:cNvSpPr>
            <a:spLocks noGrp="1" noChangeArrowheads="1"/>
          </p:cNvSpPr>
          <p:nvPr>
            <p:ph type="title"/>
          </p:nvPr>
        </p:nvSpPr>
        <p:spPr>
          <a:xfrm>
            <a:off x="822961" y="511968"/>
            <a:ext cx="7463789" cy="504825"/>
          </a:xfrm>
        </p:spPr>
        <p:txBody>
          <a:bodyPr vert="horz" lIns="91440" tIns="45720" rIns="91440" bIns="45720" rtlCol="0" anchor="b">
            <a:normAutofit fontScale="90000"/>
          </a:bodyPr>
          <a:lstStyle/>
          <a:p>
            <a:r>
              <a:rPr lang="zh-CN" altLang="en-US" sz="4000" dirty="0">
                <a:latin typeface="宋体" panose="02010600030101010101" pitchFamily="2" charset="-122"/>
              </a:rPr>
              <a:t>无符号数</a:t>
            </a:r>
          </a:p>
        </p:txBody>
      </p:sp>
      <p:sp>
        <p:nvSpPr>
          <p:cNvPr id="402435" name="Rectangle 3"/>
          <p:cNvSpPr>
            <a:spLocks noGrp="1" noChangeArrowheads="1"/>
          </p:cNvSpPr>
          <p:nvPr>
            <p:ph idx="1"/>
          </p:nvPr>
        </p:nvSpPr>
        <p:spPr>
          <a:xfrm>
            <a:off x="822961" y="1346200"/>
            <a:ext cx="7463790" cy="2663825"/>
          </a:xfrm>
        </p:spPr>
        <p:txBody>
          <a:bodyPr/>
          <a:lstStyle/>
          <a:p>
            <a:pPr eaLnBrk="1" hangingPunct="1">
              <a:lnSpc>
                <a:spcPct val="124000"/>
              </a:lnSpc>
              <a:spcBef>
                <a:spcPct val="0"/>
              </a:spcBef>
              <a:spcAft>
                <a:spcPts val="1800"/>
              </a:spcAft>
            </a:pPr>
            <a:r>
              <a:rPr lang="zh-CN" altLang="en-US" dirty="0">
                <a:solidFill>
                  <a:srgbClr val="FF0000"/>
                </a:solidFill>
              </a:rPr>
              <a:t>没有符号位的数，称为无符号数。</a:t>
            </a:r>
          </a:p>
          <a:p>
            <a:pPr eaLnBrk="1" hangingPunct="1">
              <a:lnSpc>
                <a:spcPct val="124000"/>
              </a:lnSpc>
              <a:spcBef>
                <a:spcPct val="0"/>
              </a:spcBef>
              <a:spcAft>
                <a:spcPts val="1800"/>
              </a:spcAft>
              <a:buFontTx/>
              <a:buNone/>
            </a:pPr>
            <a:r>
              <a:rPr lang="zh-CN" altLang="en-US" dirty="0"/>
              <a:t>  如字长为</a:t>
            </a:r>
            <a:r>
              <a:rPr lang="en-US" altLang="zh-CN" dirty="0"/>
              <a:t>8</a:t>
            </a:r>
            <a:r>
              <a:rPr lang="zh-CN" altLang="en-US" dirty="0"/>
              <a:t>位时，能表示的无符号数的最大值为</a:t>
            </a:r>
            <a:r>
              <a:rPr lang="en-US" altLang="zh-CN" dirty="0">
                <a:solidFill>
                  <a:srgbClr val="FF00FF"/>
                </a:solidFill>
              </a:rPr>
              <a:t>11111111B</a:t>
            </a:r>
            <a:r>
              <a:rPr lang="zh-CN" altLang="en-US" dirty="0"/>
              <a:t>，即</a:t>
            </a:r>
            <a:r>
              <a:rPr lang="en-US" altLang="zh-CN" dirty="0">
                <a:solidFill>
                  <a:srgbClr val="FF00FF"/>
                </a:solidFill>
              </a:rPr>
              <a:t>255</a:t>
            </a:r>
            <a:r>
              <a:rPr lang="en-US" altLang="zh-CN" dirty="0"/>
              <a:t>(</a:t>
            </a:r>
            <a:r>
              <a:rPr lang="en-US" altLang="zh-CN" dirty="0">
                <a:solidFill>
                  <a:srgbClr val="002060"/>
                </a:solidFill>
                <a:latin typeface="Times New Roman" panose="02020603050405020304" pitchFamily="18" charset="0"/>
              </a:rPr>
              <a:t>2</a:t>
            </a:r>
            <a:r>
              <a:rPr lang="en-US" altLang="zh-CN" baseline="30000" dirty="0">
                <a:solidFill>
                  <a:srgbClr val="002060"/>
                </a:solidFill>
                <a:latin typeface="Times New Roman" panose="02020603050405020304" pitchFamily="18" charset="0"/>
              </a:rPr>
              <a:t>8</a:t>
            </a:r>
            <a:r>
              <a:rPr lang="en-US" altLang="zh-CN" dirty="0">
                <a:solidFill>
                  <a:srgbClr val="002060"/>
                </a:solidFill>
                <a:latin typeface="Times New Roman" panose="02020603050405020304" pitchFamily="18" charset="0"/>
              </a:rPr>
              <a:t>-1</a:t>
            </a:r>
            <a:r>
              <a:rPr lang="en-US" altLang="zh-CN" dirty="0"/>
              <a:t>)</a:t>
            </a:r>
            <a:r>
              <a:rPr lang="zh-CN" altLang="en-US" dirty="0"/>
              <a:t>，而</a:t>
            </a:r>
            <a:r>
              <a:rPr lang="en-US" altLang="zh-CN" dirty="0"/>
              <a:t>8</a:t>
            </a:r>
            <a:r>
              <a:rPr lang="zh-CN" altLang="en-US" dirty="0"/>
              <a:t>位有符号数的最大值是</a:t>
            </a:r>
            <a:r>
              <a:rPr lang="en-US" altLang="zh-CN" dirty="0">
                <a:solidFill>
                  <a:srgbClr val="FF00FF"/>
                </a:solidFill>
              </a:rPr>
              <a:t>01111111B</a:t>
            </a:r>
            <a:r>
              <a:rPr lang="zh-CN" altLang="en-US" dirty="0"/>
              <a:t>，即</a:t>
            </a:r>
            <a:r>
              <a:rPr lang="en-US" altLang="zh-CN" dirty="0">
                <a:solidFill>
                  <a:srgbClr val="FF00FF"/>
                </a:solidFill>
              </a:rPr>
              <a:t>+127</a:t>
            </a:r>
            <a:r>
              <a:rPr lang="en-US" altLang="zh-CN" dirty="0"/>
              <a:t>(</a:t>
            </a:r>
            <a:r>
              <a:rPr lang="en-US" altLang="zh-CN" dirty="0">
                <a:solidFill>
                  <a:srgbClr val="002060"/>
                </a:solidFill>
                <a:latin typeface="Times New Roman" panose="02020603050405020304" pitchFamily="18" charset="0"/>
              </a:rPr>
              <a:t>2</a:t>
            </a:r>
            <a:r>
              <a:rPr lang="en-US" altLang="zh-CN" baseline="30000" dirty="0">
                <a:solidFill>
                  <a:srgbClr val="002060"/>
                </a:solidFill>
                <a:latin typeface="Times New Roman" panose="02020603050405020304" pitchFamily="18" charset="0"/>
              </a:rPr>
              <a:t>7</a:t>
            </a:r>
            <a:r>
              <a:rPr lang="en-US" altLang="zh-CN" dirty="0">
                <a:solidFill>
                  <a:srgbClr val="002060"/>
                </a:solidFill>
                <a:latin typeface="Times New Roman" panose="02020603050405020304" pitchFamily="18" charset="0"/>
              </a:rPr>
              <a:t>-1</a:t>
            </a:r>
            <a:r>
              <a:rPr lang="en-US" altLang="zh-CN" dirty="0"/>
              <a:t>)</a:t>
            </a:r>
            <a:r>
              <a:rPr lang="zh-CN" altLang="en-US" dirty="0"/>
              <a:t>。</a:t>
            </a:r>
            <a:endParaRPr lang="en-US" altLang="zh-CN" dirty="0"/>
          </a:p>
          <a:p>
            <a:pPr eaLnBrk="1" hangingPunct="1">
              <a:lnSpc>
                <a:spcPct val="124000"/>
              </a:lnSpc>
              <a:spcBef>
                <a:spcPct val="0"/>
              </a:spcBef>
              <a:spcAft>
                <a:spcPts val="1800"/>
              </a:spcAft>
              <a:buFontTx/>
              <a:buNone/>
            </a:pPr>
            <a:r>
              <a:rPr lang="zh-CN" altLang="en-US" dirty="0">
                <a:solidFill>
                  <a:srgbClr val="C00000"/>
                </a:solidFill>
              </a:rPr>
              <a:t>  无符号数的最大值比有符号数大一倍。</a:t>
            </a:r>
          </a:p>
        </p:txBody>
      </p:sp>
      <p:sp>
        <p:nvSpPr>
          <p:cNvPr id="6" name="Rectangle 3"/>
          <p:cNvSpPr txBox="1">
            <a:spLocks noChangeArrowheads="1"/>
          </p:cNvSpPr>
          <p:nvPr/>
        </p:nvSpPr>
        <p:spPr bwMode="auto">
          <a:xfrm>
            <a:off x="822961" y="4010025"/>
            <a:ext cx="7421960" cy="152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rtl="0" fontAlgn="base">
              <a:lnSpc>
                <a:spcPct val="114000"/>
              </a:lnSpc>
              <a:spcBef>
                <a:spcPct val="20000"/>
              </a:spcBef>
              <a:spcAft>
                <a:spcPts val="600"/>
              </a:spcAft>
              <a:buBlip>
                <a:blip r:embed="rId2"/>
              </a:buBlip>
              <a:defRPr sz="2800" b="1">
                <a:solidFill>
                  <a:schemeClr val="accent2"/>
                </a:solidFill>
                <a:latin typeface="+mj-ea"/>
                <a:ea typeface="+mj-ea"/>
                <a:cs typeface="+mn-cs"/>
              </a:defRPr>
            </a:lvl1pPr>
            <a:lvl2pPr marL="742950" indent="-285750" algn="just" rtl="0" fontAlgn="base">
              <a:spcBef>
                <a:spcPct val="20000"/>
              </a:spcBef>
              <a:spcAft>
                <a:spcPct val="0"/>
              </a:spcAft>
              <a:buBlip>
                <a:blip r:embed="rId3"/>
              </a:buBlip>
              <a:defRPr sz="2800" b="1">
                <a:solidFill>
                  <a:schemeClr val="tx1"/>
                </a:solidFill>
                <a:latin typeface="+mj-ea"/>
                <a:ea typeface="+mj-ea"/>
              </a:defRPr>
            </a:lvl2pPr>
            <a:lvl3pPr marL="1143000" indent="-228600" algn="just" rtl="0" fontAlgn="base">
              <a:spcBef>
                <a:spcPct val="20000"/>
              </a:spcBef>
              <a:spcAft>
                <a:spcPct val="0"/>
              </a:spcAft>
              <a:buChar char="•"/>
              <a:defRPr sz="2400">
                <a:solidFill>
                  <a:schemeClr val="tx1"/>
                </a:solidFill>
                <a:latin typeface="+mj-ea"/>
                <a:ea typeface="+mj-ea"/>
              </a:defRPr>
            </a:lvl3pPr>
            <a:lvl4pPr marL="1600200" indent="-228600" algn="just" rtl="0" fontAlgn="base">
              <a:spcBef>
                <a:spcPct val="20000"/>
              </a:spcBef>
              <a:spcAft>
                <a:spcPct val="0"/>
              </a:spcAft>
              <a:buChar char="–"/>
              <a:defRPr sz="2000">
                <a:solidFill>
                  <a:schemeClr val="tx1"/>
                </a:solidFill>
                <a:latin typeface="+mj-ea"/>
                <a:ea typeface="+mj-ea"/>
              </a:defRPr>
            </a:lvl4pPr>
            <a:lvl5pPr marL="2057400" indent="-228600" algn="just"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eaLnBrk="1" hangingPunct="1">
              <a:buFontTx/>
              <a:buNone/>
              <a:defRPr/>
            </a:pPr>
            <a:r>
              <a:rPr lang="en-US" altLang="zh-CN" sz="2400" kern="0" dirty="0">
                <a:latin typeface="Times New Roman" pitchFamily="18" charset="0"/>
              </a:rPr>
              <a:t>8</a:t>
            </a:r>
            <a:r>
              <a:rPr lang="zh-CN" altLang="en-US" sz="2400" kern="0" dirty="0">
                <a:latin typeface="Times New Roman" pitchFamily="18" charset="0"/>
              </a:rPr>
              <a:t>位二进制无符号数的表示范围为：</a:t>
            </a:r>
            <a:r>
              <a:rPr lang="en-US" altLang="zh-CN" sz="2400" kern="0" dirty="0">
                <a:latin typeface="Times New Roman" pitchFamily="18" charset="0"/>
              </a:rPr>
              <a:t>0~255</a:t>
            </a:r>
            <a:r>
              <a:rPr lang="en-US" altLang="zh-CN" sz="2400" dirty="0"/>
              <a:t>(</a:t>
            </a:r>
            <a:r>
              <a:rPr lang="en-US" altLang="zh-CN" sz="2400" dirty="0">
                <a:solidFill>
                  <a:srgbClr val="002060"/>
                </a:solidFill>
                <a:latin typeface="Times New Roman" pitchFamily="18" charset="0"/>
              </a:rPr>
              <a:t>2</a:t>
            </a:r>
            <a:r>
              <a:rPr lang="en-US" altLang="zh-CN" sz="2400" baseline="30000" dirty="0">
                <a:solidFill>
                  <a:srgbClr val="002060"/>
                </a:solidFill>
                <a:latin typeface="Times New Roman" pitchFamily="18" charset="0"/>
              </a:rPr>
              <a:t>8</a:t>
            </a:r>
            <a:r>
              <a:rPr lang="en-US" altLang="zh-CN" sz="2400" dirty="0">
                <a:solidFill>
                  <a:srgbClr val="002060"/>
                </a:solidFill>
                <a:latin typeface="Times New Roman" pitchFamily="18" charset="0"/>
              </a:rPr>
              <a:t>-1</a:t>
            </a:r>
            <a:r>
              <a:rPr lang="en-US" altLang="zh-CN" sz="2400" dirty="0"/>
              <a:t>) </a:t>
            </a:r>
            <a:endParaRPr lang="en-US" altLang="zh-CN" sz="2400" kern="0" dirty="0">
              <a:latin typeface="Times New Roman" pitchFamily="18" charset="0"/>
            </a:endParaRPr>
          </a:p>
          <a:p>
            <a:pPr eaLnBrk="1" hangingPunct="1">
              <a:buFontTx/>
              <a:buNone/>
              <a:defRPr/>
            </a:pPr>
            <a:r>
              <a:rPr lang="en-US" altLang="zh-CN" sz="2400" kern="0" dirty="0">
                <a:latin typeface="Times New Roman" pitchFamily="18" charset="0"/>
              </a:rPr>
              <a:t>16</a:t>
            </a:r>
            <a:r>
              <a:rPr lang="zh-CN" altLang="en-US" sz="2400" kern="0" dirty="0">
                <a:latin typeface="Times New Roman" pitchFamily="18" charset="0"/>
              </a:rPr>
              <a:t>位二进制无符号数的表示范围为：</a:t>
            </a:r>
            <a:r>
              <a:rPr lang="en-US" altLang="zh-CN" sz="2400" kern="0" dirty="0">
                <a:latin typeface="Times New Roman" pitchFamily="18" charset="0"/>
              </a:rPr>
              <a:t>0~65535</a:t>
            </a:r>
            <a:r>
              <a:rPr lang="en-US" altLang="zh-CN" sz="2400" dirty="0"/>
              <a:t>(</a:t>
            </a:r>
            <a:r>
              <a:rPr lang="en-US" altLang="zh-CN" sz="2400" dirty="0">
                <a:solidFill>
                  <a:srgbClr val="002060"/>
                </a:solidFill>
                <a:latin typeface="Times New Roman" pitchFamily="18" charset="0"/>
              </a:rPr>
              <a:t>2</a:t>
            </a:r>
            <a:r>
              <a:rPr lang="en-US" altLang="zh-CN" sz="2400" baseline="30000" dirty="0">
                <a:solidFill>
                  <a:srgbClr val="002060"/>
                </a:solidFill>
                <a:latin typeface="Times New Roman" pitchFamily="18" charset="0"/>
              </a:rPr>
              <a:t>16</a:t>
            </a:r>
            <a:r>
              <a:rPr lang="en-US" altLang="zh-CN" sz="2400" dirty="0">
                <a:solidFill>
                  <a:srgbClr val="002060"/>
                </a:solidFill>
                <a:latin typeface="Times New Roman" pitchFamily="18" charset="0"/>
              </a:rPr>
              <a:t>-1</a:t>
            </a:r>
            <a:r>
              <a:rPr lang="en-US" altLang="zh-CN" sz="2400" dirty="0"/>
              <a:t>)</a:t>
            </a:r>
            <a:endParaRPr lang="en-US" altLang="zh-CN" sz="2400" kern="0" dirty="0">
              <a:latin typeface="Times New Roman" pitchFamily="18" charset="0"/>
            </a:endParaRPr>
          </a:p>
        </p:txBody>
      </p:sp>
    </p:spTree>
    <p:extLst>
      <p:ext uri="{BB962C8B-B14F-4D97-AF65-F5344CB8AC3E}">
        <p14:creationId xmlns:p14="http://schemas.microsoft.com/office/powerpoint/2010/main" val="266921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2"/>
          <p:cNvSpPr>
            <a:spLocks noGrp="1" noChangeArrowheads="1"/>
          </p:cNvSpPr>
          <p:nvPr>
            <p:ph type="title"/>
          </p:nvPr>
        </p:nvSpPr>
        <p:spPr>
          <a:xfrm>
            <a:off x="822961" y="560388"/>
            <a:ext cx="6303962" cy="504825"/>
          </a:xfrm>
        </p:spPr>
        <p:txBody>
          <a:bodyPr>
            <a:normAutofit fontScale="90000"/>
          </a:bodyPr>
          <a:lstStyle/>
          <a:p>
            <a:pPr eaLnBrk="1" hangingPunct="1"/>
            <a:r>
              <a:rPr lang="zh-CN" altLang="en-US" dirty="0">
                <a:latin typeface="宋体" panose="02010600030101010101" pitchFamily="2" charset="-122"/>
              </a:rPr>
              <a:t>原码优缺点</a:t>
            </a:r>
            <a:endParaRPr lang="zh-CN" altLang="en-US" dirty="0"/>
          </a:p>
        </p:txBody>
      </p:sp>
      <p:sp>
        <p:nvSpPr>
          <p:cNvPr id="323587" name="Rectangle 3"/>
          <p:cNvSpPr>
            <a:spLocks noGrp="1" noChangeArrowheads="1"/>
          </p:cNvSpPr>
          <p:nvPr>
            <p:ph idx="1"/>
          </p:nvPr>
        </p:nvSpPr>
        <p:spPr>
          <a:xfrm>
            <a:off x="822960" y="3541167"/>
            <a:ext cx="7492366" cy="2414587"/>
          </a:xfrm>
        </p:spPr>
        <p:txBody>
          <a:bodyPr/>
          <a:lstStyle/>
          <a:p>
            <a:pPr eaLnBrk="1" hangingPunct="1">
              <a:lnSpc>
                <a:spcPct val="120000"/>
              </a:lnSpc>
            </a:pPr>
            <a:r>
              <a:rPr lang="zh-CN" altLang="en-US" dirty="0">
                <a:solidFill>
                  <a:srgbClr val="C00000"/>
                </a:solidFill>
              </a:rPr>
              <a:t>直接用</a:t>
            </a:r>
            <a:r>
              <a:rPr lang="en-US" altLang="zh-CN" dirty="0">
                <a:solidFill>
                  <a:srgbClr val="C00000"/>
                </a:solidFill>
              </a:rPr>
              <a:t>0</a:t>
            </a:r>
            <a:r>
              <a:rPr lang="zh-CN" altLang="en-US" dirty="0">
                <a:solidFill>
                  <a:srgbClr val="C00000"/>
                </a:solidFill>
              </a:rPr>
              <a:t>、</a:t>
            </a:r>
            <a:r>
              <a:rPr lang="en-US" altLang="zh-CN" dirty="0">
                <a:solidFill>
                  <a:srgbClr val="C00000"/>
                </a:solidFill>
              </a:rPr>
              <a:t>1</a:t>
            </a:r>
            <a:r>
              <a:rPr lang="zh-CN" altLang="en-US" dirty="0">
                <a:solidFill>
                  <a:srgbClr val="C00000"/>
                </a:solidFill>
              </a:rPr>
              <a:t>表示正、负，运算时带来的问题：</a:t>
            </a:r>
            <a:r>
              <a:rPr lang="zh-CN" altLang="en-US" dirty="0"/>
              <a:t>在计算机内有符号数和无符号数的表示形式并没有任何区别，所以，</a:t>
            </a:r>
            <a:r>
              <a:rPr lang="en-US" altLang="zh-CN" dirty="0">
                <a:solidFill>
                  <a:srgbClr val="9900CC"/>
                </a:solidFill>
              </a:rPr>
              <a:t>CPU</a:t>
            </a:r>
            <a:r>
              <a:rPr lang="zh-CN" altLang="en-US" dirty="0">
                <a:solidFill>
                  <a:srgbClr val="9900CC"/>
                </a:solidFill>
              </a:rPr>
              <a:t>在进行运算时，并不知道参与运算的数是有符号数还是无符号数</a:t>
            </a:r>
            <a:r>
              <a:rPr lang="zh-CN" altLang="en-US" dirty="0"/>
              <a:t>，</a:t>
            </a:r>
            <a:endParaRPr lang="en-US" altLang="zh-CN" dirty="0"/>
          </a:p>
          <a:p>
            <a:pPr eaLnBrk="1" hangingPunct="1">
              <a:lnSpc>
                <a:spcPct val="120000"/>
              </a:lnSpc>
            </a:pPr>
            <a:r>
              <a:rPr lang="zh-CN" altLang="en-US" dirty="0"/>
              <a:t>在进行有符号数的运算时，</a:t>
            </a:r>
            <a:r>
              <a:rPr lang="zh-CN" altLang="en-US" dirty="0">
                <a:solidFill>
                  <a:srgbClr val="9900CC"/>
                </a:solidFill>
              </a:rPr>
              <a:t>会将符号也当作是数值进行运算</a:t>
            </a:r>
            <a:r>
              <a:rPr lang="zh-CN" altLang="en-US" dirty="0"/>
              <a:t>，因而有时会出现</a:t>
            </a:r>
            <a:r>
              <a:rPr lang="zh-CN" altLang="en-US" dirty="0">
                <a:solidFill>
                  <a:srgbClr val="CC3300"/>
                </a:solidFill>
              </a:rPr>
              <a:t>错误的结果</a:t>
            </a:r>
            <a:r>
              <a:rPr lang="zh-CN" altLang="en-US" dirty="0"/>
              <a:t>。</a:t>
            </a:r>
          </a:p>
        </p:txBody>
      </p:sp>
      <p:sp>
        <p:nvSpPr>
          <p:cNvPr id="6" name="Rectangle 3"/>
          <p:cNvSpPr txBox="1">
            <a:spLocks noChangeArrowheads="1"/>
          </p:cNvSpPr>
          <p:nvPr/>
        </p:nvSpPr>
        <p:spPr bwMode="auto">
          <a:xfrm>
            <a:off x="822961" y="1494359"/>
            <a:ext cx="7492365" cy="161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rtl="0" fontAlgn="base">
              <a:lnSpc>
                <a:spcPct val="114000"/>
              </a:lnSpc>
              <a:spcBef>
                <a:spcPct val="20000"/>
              </a:spcBef>
              <a:spcAft>
                <a:spcPts val="600"/>
              </a:spcAft>
              <a:buBlip>
                <a:blip r:embed="rId2"/>
              </a:buBlip>
              <a:defRPr sz="2800" b="1">
                <a:solidFill>
                  <a:schemeClr val="accent2"/>
                </a:solidFill>
                <a:latin typeface="+mj-ea"/>
                <a:ea typeface="+mj-ea"/>
                <a:cs typeface="+mn-cs"/>
              </a:defRPr>
            </a:lvl1pPr>
            <a:lvl2pPr marL="742950" indent="-285750" algn="just" rtl="0" fontAlgn="base">
              <a:spcBef>
                <a:spcPct val="20000"/>
              </a:spcBef>
              <a:spcAft>
                <a:spcPct val="0"/>
              </a:spcAft>
              <a:buBlip>
                <a:blip r:embed="rId3"/>
              </a:buBlip>
              <a:defRPr sz="2800" b="1">
                <a:solidFill>
                  <a:schemeClr val="tx1"/>
                </a:solidFill>
                <a:latin typeface="+mj-ea"/>
                <a:ea typeface="+mj-ea"/>
              </a:defRPr>
            </a:lvl2pPr>
            <a:lvl3pPr marL="1143000" indent="-228600" algn="just" rtl="0" fontAlgn="base">
              <a:spcBef>
                <a:spcPct val="20000"/>
              </a:spcBef>
              <a:spcAft>
                <a:spcPct val="0"/>
              </a:spcAft>
              <a:buChar char="•"/>
              <a:defRPr sz="2400">
                <a:solidFill>
                  <a:schemeClr val="tx1"/>
                </a:solidFill>
                <a:latin typeface="+mj-ea"/>
                <a:ea typeface="+mj-ea"/>
              </a:defRPr>
            </a:lvl3pPr>
            <a:lvl4pPr marL="1600200" indent="-228600" algn="just" rtl="0" fontAlgn="base">
              <a:spcBef>
                <a:spcPct val="20000"/>
              </a:spcBef>
              <a:spcAft>
                <a:spcPct val="0"/>
              </a:spcAft>
              <a:buChar char="–"/>
              <a:defRPr sz="2000">
                <a:solidFill>
                  <a:schemeClr val="tx1"/>
                </a:solidFill>
                <a:latin typeface="+mj-ea"/>
                <a:ea typeface="+mj-ea"/>
              </a:defRPr>
            </a:lvl4pPr>
            <a:lvl5pPr marL="2057400" indent="-228600" algn="just"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eaLnBrk="1" hangingPunct="1">
              <a:defRPr/>
            </a:pPr>
            <a:r>
              <a:rPr lang="zh-CN" altLang="en-US" kern="0" dirty="0">
                <a:solidFill>
                  <a:srgbClr val="C00000"/>
                </a:solidFill>
                <a:latin typeface="Times New Roman" pitchFamily="18" charset="0"/>
              </a:rPr>
              <a:t>原码的优点</a:t>
            </a:r>
            <a:r>
              <a:rPr lang="zh-CN" altLang="en-US" kern="0" dirty="0">
                <a:latin typeface="Times New Roman" pitchFamily="18" charset="0"/>
              </a:rPr>
              <a:t>是直观易懂，机器数和真值间的转换很容易，用原码实现乘、除运算的规则简单。</a:t>
            </a:r>
            <a:r>
              <a:rPr lang="zh-CN" altLang="en-US" kern="0" dirty="0">
                <a:solidFill>
                  <a:srgbClr val="CC3300"/>
                </a:solidFill>
                <a:latin typeface="Times New Roman" pitchFamily="18" charset="0"/>
              </a:rPr>
              <a:t>缺点</a:t>
            </a:r>
            <a:r>
              <a:rPr lang="zh-CN" altLang="en-US" kern="0" dirty="0">
                <a:latin typeface="Times New Roman" pitchFamily="18" charset="0"/>
              </a:rPr>
              <a:t>是加、减运算规则较复杂。</a:t>
            </a:r>
          </a:p>
        </p:txBody>
      </p:sp>
    </p:spTree>
    <p:extLst>
      <p:ext uri="{BB962C8B-B14F-4D97-AF65-F5344CB8AC3E}">
        <p14:creationId xmlns:p14="http://schemas.microsoft.com/office/powerpoint/2010/main" val="1244279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2"/>
          <p:cNvSpPr>
            <a:spLocks noGrp="1" noChangeArrowheads="1"/>
          </p:cNvSpPr>
          <p:nvPr>
            <p:ph type="title"/>
          </p:nvPr>
        </p:nvSpPr>
        <p:spPr>
          <a:xfrm>
            <a:off x="804069" y="523876"/>
            <a:ext cx="7389812" cy="504825"/>
          </a:xfrm>
        </p:spPr>
        <p:txBody>
          <a:bodyPr>
            <a:noAutofit/>
          </a:bodyPr>
          <a:lstStyle/>
          <a:p>
            <a:pPr eaLnBrk="1" hangingPunct="1"/>
            <a:r>
              <a:rPr lang="zh-CN" altLang="en-US" sz="4000" dirty="0">
                <a:latin typeface="宋体" panose="02010600030101010101" pitchFamily="2" charset="-122"/>
              </a:rPr>
              <a:t>原码计算存在的问题</a:t>
            </a:r>
            <a:endParaRPr lang="zh-CN" altLang="en-US" sz="4000" dirty="0"/>
          </a:p>
        </p:txBody>
      </p:sp>
      <p:sp>
        <p:nvSpPr>
          <p:cNvPr id="324611" name="Rectangle 3"/>
          <p:cNvSpPr>
            <a:spLocks noGrp="1" noChangeArrowheads="1"/>
          </p:cNvSpPr>
          <p:nvPr>
            <p:ph idx="1"/>
          </p:nvPr>
        </p:nvSpPr>
        <p:spPr>
          <a:xfrm>
            <a:off x="822961" y="1233488"/>
            <a:ext cx="7473314" cy="344487"/>
          </a:xfrm>
        </p:spPr>
        <p:txBody>
          <a:bodyPr>
            <a:normAutofit lnSpcReduction="10000"/>
          </a:bodyPr>
          <a:lstStyle/>
          <a:p>
            <a:pPr marL="357188" indent="-357188" eaLnBrk="1" hangingPunct="1"/>
            <a:r>
              <a:rPr lang="zh-CN" altLang="en-US" dirty="0">
                <a:solidFill>
                  <a:srgbClr val="FF0000"/>
                </a:solidFill>
              </a:rPr>
              <a:t>两个正数相加时，符号位也同时相加</a:t>
            </a:r>
          </a:p>
        </p:txBody>
      </p:sp>
      <p:sp>
        <p:nvSpPr>
          <p:cNvPr id="6" name="Rectangle 3"/>
          <p:cNvSpPr txBox="1">
            <a:spLocks noChangeArrowheads="1"/>
          </p:cNvSpPr>
          <p:nvPr/>
        </p:nvSpPr>
        <p:spPr bwMode="auto">
          <a:xfrm>
            <a:off x="804069" y="1577975"/>
            <a:ext cx="7739856" cy="318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rtl="0" fontAlgn="base">
              <a:lnSpc>
                <a:spcPct val="114000"/>
              </a:lnSpc>
              <a:spcBef>
                <a:spcPct val="20000"/>
              </a:spcBef>
              <a:spcAft>
                <a:spcPts val="600"/>
              </a:spcAft>
              <a:buBlip>
                <a:blip r:embed="rId2"/>
              </a:buBlip>
              <a:defRPr sz="2800" b="1">
                <a:solidFill>
                  <a:schemeClr val="accent2"/>
                </a:solidFill>
                <a:latin typeface="+mj-ea"/>
                <a:ea typeface="+mj-ea"/>
                <a:cs typeface="+mn-cs"/>
              </a:defRPr>
            </a:lvl1pPr>
            <a:lvl2pPr marL="742950" indent="-285750" algn="just" rtl="0" fontAlgn="base">
              <a:spcBef>
                <a:spcPct val="20000"/>
              </a:spcBef>
              <a:spcAft>
                <a:spcPct val="0"/>
              </a:spcAft>
              <a:buBlip>
                <a:blip r:embed="rId3"/>
              </a:buBlip>
              <a:defRPr sz="2800" b="1">
                <a:solidFill>
                  <a:schemeClr val="tx1"/>
                </a:solidFill>
                <a:latin typeface="+mj-ea"/>
                <a:ea typeface="+mj-ea"/>
              </a:defRPr>
            </a:lvl2pPr>
            <a:lvl3pPr marL="1143000" indent="-228600" algn="just" rtl="0" fontAlgn="base">
              <a:spcBef>
                <a:spcPct val="20000"/>
              </a:spcBef>
              <a:spcAft>
                <a:spcPct val="0"/>
              </a:spcAft>
              <a:buChar char="•"/>
              <a:defRPr sz="2400">
                <a:solidFill>
                  <a:schemeClr val="tx1"/>
                </a:solidFill>
                <a:latin typeface="+mj-ea"/>
                <a:ea typeface="+mj-ea"/>
              </a:defRPr>
            </a:lvl3pPr>
            <a:lvl4pPr marL="1600200" indent="-228600" algn="just" rtl="0" fontAlgn="base">
              <a:spcBef>
                <a:spcPct val="20000"/>
              </a:spcBef>
              <a:spcAft>
                <a:spcPct val="0"/>
              </a:spcAft>
              <a:buChar char="–"/>
              <a:defRPr sz="2000">
                <a:solidFill>
                  <a:schemeClr val="tx1"/>
                </a:solidFill>
                <a:latin typeface="+mj-ea"/>
                <a:ea typeface="+mj-ea"/>
              </a:defRPr>
            </a:lvl4pPr>
            <a:lvl5pPr marL="2057400" indent="-228600" algn="just"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algn="l" eaLnBrk="1" hangingPunct="1">
              <a:spcBef>
                <a:spcPts val="0"/>
              </a:spcBef>
              <a:spcAft>
                <a:spcPts val="3000"/>
              </a:spcAft>
              <a:buFontTx/>
              <a:buNone/>
              <a:defRPr/>
            </a:pPr>
            <a:r>
              <a:rPr lang="zh-CN" altLang="en-US" sz="2400" kern="0" dirty="0">
                <a:solidFill>
                  <a:srgbClr val="FF0000"/>
                </a:solidFill>
              </a:rPr>
              <a:t>例</a:t>
            </a:r>
            <a:r>
              <a:rPr lang="en-US" altLang="zh-CN" sz="2400" kern="0" dirty="0">
                <a:solidFill>
                  <a:srgbClr val="FF0000"/>
                </a:solidFill>
              </a:rPr>
              <a:t>1</a:t>
            </a:r>
            <a:r>
              <a:rPr lang="zh-CN" altLang="en-US" sz="2400" kern="0" dirty="0"/>
              <a:t>，两个有符号正数</a:t>
            </a:r>
            <a:r>
              <a:rPr lang="en-US" altLang="zh-CN" sz="2400" kern="0" dirty="0">
                <a:solidFill>
                  <a:srgbClr val="C00000"/>
                </a:solidFill>
              </a:rPr>
              <a:t>01010111B</a:t>
            </a:r>
            <a:r>
              <a:rPr lang="zh-CN" altLang="en-US" sz="2400" kern="0" dirty="0"/>
              <a:t>（</a:t>
            </a:r>
            <a:r>
              <a:rPr lang="en-US" altLang="zh-CN" sz="2400" kern="0" dirty="0"/>
              <a:t>87D</a:t>
            </a:r>
            <a:r>
              <a:rPr lang="zh-CN" altLang="en-US" sz="2400" kern="0" dirty="0"/>
              <a:t>）和 </a:t>
            </a:r>
            <a:r>
              <a:rPr lang="en-US" altLang="zh-CN" sz="2400" kern="0" dirty="0">
                <a:solidFill>
                  <a:srgbClr val="C00000"/>
                </a:solidFill>
              </a:rPr>
              <a:t>00010110B</a:t>
            </a:r>
            <a:r>
              <a:rPr lang="zh-CN" altLang="en-US" sz="2400" kern="0" dirty="0"/>
              <a:t>（</a:t>
            </a:r>
            <a:r>
              <a:rPr lang="en-US" altLang="zh-CN" sz="2400" kern="0" dirty="0"/>
              <a:t>22D</a:t>
            </a:r>
            <a:r>
              <a:rPr lang="zh-CN" altLang="en-US" sz="2400" kern="0" dirty="0"/>
              <a:t>）相加。</a:t>
            </a:r>
          </a:p>
          <a:p>
            <a:pPr eaLnBrk="1" hangingPunct="1">
              <a:spcBef>
                <a:spcPts val="0"/>
              </a:spcBef>
              <a:buFontTx/>
              <a:buNone/>
              <a:defRPr/>
            </a:pPr>
            <a:endParaRPr lang="zh-CN" altLang="en-US" sz="2400" kern="0" dirty="0"/>
          </a:p>
          <a:p>
            <a:pPr eaLnBrk="1" hangingPunct="1">
              <a:spcBef>
                <a:spcPts val="0"/>
              </a:spcBef>
              <a:buFontTx/>
              <a:buNone/>
              <a:defRPr/>
            </a:pPr>
            <a:endParaRPr lang="zh-CN" altLang="en-US" sz="2400" kern="0" dirty="0"/>
          </a:p>
          <a:p>
            <a:pPr eaLnBrk="1" hangingPunct="1">
              <a:lnSpc>
                <a:spcPct val="104000"/>
              </a:lnSpc>
              <a:spcBef>
                <a:spcPts val="0"/>
              </a:spcBef>
              <a:buFontTx/>
              <a:buNone/>
              <a:defRPr/>
            </a:pPr>
            <a:r>
              <a:rPr lang="zh-CN" altLang="en-US" sz="2400" kern="0" dirty="0"/>
              <a:t>其和为</a:t>
            </a:r>
            <a:r>
              <a:rPr lang="en-US" altLang="zh-CN" sz="2400" kern="0" dirty="0"/>
              <a:t>01101101B</a:t>
            </a:r>
            <a:r>
              <a:rPr lang="zh-CN" altLang="en-US" sz="2400" kern="0" dirty="0"/>
              <a:t>，即十进制的</a:t>
            </a:r>
            <a:r>
              <a:rPr lang="en-US" altLang="zh-CN" sz="2400" kern="0" dirty="0">
                <a:solidFill>
                  <a:srgbClr val="C00000"/>
                </a:solidFill>
              </a:rPr>
              <a:t>109</a:t>
            </a:r>
            <a:r>
              <a:rPr lang="en-US" altLang="en-US" sz="2400" kern="0" dirty="0">
                <a:solidFill>
                  <a:srgbClr val="C00000"/>
                </a:solidFill>
              </a:rPr>
              <a:t>＜</a:t>
            </a:r>
            <a:r>
              <a:rPr lang="en-US" altLang="zh-CN" sz="2400" kern="0" dirty="0">
                <a:solidFill>
                  <a:srgbClr val="C00000"/>
                </a:solidFill>
              </a:rPr>
              <a:t>127</a:t>
            </a:r>
            <a:r>
              <a:rPr lang="zh-CN" altLang="en-US" sz="2400" kern="0" dirty="0"/>
              <a:t>，</a:t>
            </a:r>
          </a:p>
          <a:p>
            <a:pPr eaLnBrk="1" hangingPunct="1">
              <a:lnSpc>
                <a:spcPct val="104000"/>
              </a:lnSpc>
              <a:spcBef>
                <a:spcPts val="0"/>
              </a:spcBef>
              <a:buFontTx/>
              <a:buNone/>
              <a:defRPr/>
            </a:pPr>
            <a:r>
              <a:rPr lang="zh-CN" altLang="en-US" sz="2400" kern="0" dirty="0"/>
              <a:t>符号位为</a:t>
            </a:r>
            <a:r>
              <a:rPr lang="en-US" altLang="zh-CN" sz="2400" kern="0" dirty="0"/>
              <a:t>0</a:t>
            </a:r>
            <a:r>
              <a:rPr lang="zh-CN" altLang="en-US" sz="2400" kern="0" dirty="0"/>
              <a:t>，表示和为正数，结果正确。</a:t>
            </a:r>
          </a:p>
        </p:txBody>
      </p:sp>
      <p:graphicFrame>
        <p:nvGraphicFramePr>
          <p:cNvPr id="5" name="对象 4"/>
          <p:cNvGraphicFramePr>
            <a:graphicFrameLocks noGrp="1" noChangeAspect="1"/>
          </p:cNvGraphicFramePr>
          <p:nvPr>
            <p:extLst>
              <p:ext uri="{D42A27DB-BD31-4B8C-83A1-F6EECF244321}">
                <p14:modId xmlns:p14="http://schemas.microsoft.com/office/powerpoint/2010/main" val="959809469"/>
              </p:ext>
            </p:extLst>
          </p:nvPr>
        </p:nvGraphicFramePr>
        <p:xfrm>
          <a:off x="5629739" y="2127249"/>
          <a:ext cx="2564142" cy="1506537"/>
        </p:xfrm>
        <a:graphic>
          <a:graphicData uri="http://schemas.openxmlformats.org/presentationml/2006/ole">
            <mc:AlternateContent xmlns:mc="http://schemas.openxmlformats.org/markup-compatibility/2006">
              <mc:Choice xmlns:v="urn:schemas-microsoft-com:vml" Requires="v">
                <p:oleObj name="Microsoft Drawing" r:id="rId4" imgW="1104900" imgH="649288" progId="MSDraw">
                  <p:embed/>
                </p:oleObj>
              </mc:Choice>
              <mc:Fallback>
                <p:oleObj name="Microsoft Drawing" r:id="rId4" imgW="1104900" imgH="649288" progId="MSDraw">
                  <p:embed/>
                  <p:pic>
                    <p:nvPicPr>
                      <p:cNvPr id="5" name="对象 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9739" y="2127249"/>
                        <a:ext cx="2564142" cy="1506537"/>
                      </a:xfrm>
                      <a:prstGeom prst="rect">
                        <a:avLst/>
                      </a:prstGeom>
                      <a:noFill/>
                      <a:ln w="9525">
                        <a:solidFill>
                          <a:srgbClr val="FF0000"/>
                        </a:solidFill>
                        <a:miter lim="800000"/>
                        <a:headEnd/>
                        <a:tailEnd/>
                      </a:ln>
                    </p:spPr>
                  </p:pic>
                </p:oleObj>
              </mc:Fallback>
            </mc:AlternateContent>
          </a:graphicData>
        </a:graphic>
      </p:graphicFrame>
      <p:sp>
        <p:nvSpPr>
          <p:cNvPr id="8" name="Rectangle 3"/>
          <p:cNvSpPr txBox="1">
            <a:spLocks noChangeArrowheads="1"/>
          </p:cNvSpPr>
          <p:nvPr/>
        </p:nvSpPr>
        <p:spPr bwMode="auto">
          <a:xfrm>
            <a:off x="822961" y="4959349"/>
            <a:ext cx="7720964" cy="1003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14000"/>
              </a:lnSpc>
              <a:spcBef>
                <a:spcPct val="20000"/>
              </a:spcBef>
              <a:spcAft>
                <a:spcPts val="600"/>
              </a:spcAft>
              <a:buBlip>
                <a:blip r:embed="rId2"/>
              </a:buBlip>
              <a:defRPr sz="2800" b="1">
                <a:solidFill>
                  <a:schemeClr val="accent2"/>
                </a:solidFill>
                <a:latin typeface="+mj-ea"/>
                <a:ea typeface="+mj-ea"/>
                <a:cs typeface="+mn-cs"/>
              </a:defRPr>
            </a:lvl1pPr>
            <a:lvl2pPr marL="742950" indent="-285750" algn="l" rtl="0" fontAlgn="base">
              <a:spcBef>
                <a:spcPct val="20000"/>
              </a:spcBef>
              <a:spcAft>
                <a:spcPct val="0"/>
              </a:spcAft>
              <a:buBlip>
                <a:blip r:embed="rId3"/>
              </a:buBlip>
              <a:defRPr sz="2800" b="1">
                <a:solidFill>
                  <a:schemeClr val="tx1"/>
                </a:solidFill>
                <a:latin typeface="+mj-ea"/>
                <a:ea typeface="+mj-ea"/>
              </a:defRPr>
            </a:lvl2pPr>
            <a:lvl3pPr marL="1143000" indent="-228600" algn="l" rtl="0" fontAlgn="base">
              <a:spcBef>
                <a:spcPct val="20000"/>
              </a:spcBef>
              <a:spcAft>
                <a:spcPct val="0"/>
              </a:spcAft>
              <a:buChar char="•"/>
              <a:defRPr sz="2400">
                <a:solidFill>
                  <a:schemeClr val="tx1"/>
                </a:solidFill>
                <a:latin typeface="+mj-ea"/>
                <a:ea typeface="+mj-ea"/>
              </a:defRPr>
            </a:lvl3pPr>
            <a:lvl4pPr marL="1600200" indent="-228600" algn="l" rtl="0" fontAlgn="base">
              <a:spcBef>
                <a:spcPct val="20000"/>
              </a:spcBef>
              <a:spcAft>
                <a:spcPct val="0"/>
              </a:spcAft>
              <a:buChar char="–"/>
              <a:defRPr sz="2000">
                <a:solidFill>
                  <a:schemeClr val="tx1"/>
                </a:solidFill>
                <a:latin typeface="+mj-ea"/>
                <a:ea typeface="+mj-ea"/>
              </a:defRPr>
            </a:lvl4pPr>
            <a:lvl5pPr marL="2057400" indent="-228600" algn="l"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marL="357188" indent="-357188" eaLnBrk="1" hangingPunct="1">
              <a:defRPr/>
            </a:pPr>
            <a:r>
              <a:rPr lang="zh-CN" altLang="en-US" sz="2400" kern="0" dirty="0"/>
              <a:t>若两个数之</a:t>
            </a:r>
            <a:r>
              <a:rPr lang="zh-CN" altLang="en-US" sz="2400" kern="0" dirty="0">
                <a:solidFill>
                  <a:srgbClr val="C00000"/>
                </a:solidFill>
              </a:rPr>
              <a:t>和不超出</a:t>
            </a:r>
            <a:r>
              <a:rPr lang="zh-CN" altLang="en-US" sz="2400" kern="0" dirty="0"/>
              <a:t>其所能表示的最大值</a:t>
            </a:r>
            <a:r>
              <a:rPr lang="en-US" altLang="zh-CN" sz="2400" kern="0" dirty="0">
                <a:solidFill>
                  <a:srgbClr val="C00000"/>
                </a:solidFill>
              </a:rPr>
              <a:t>127</a:t>
            </a:r>
            <a:r>
              <a:rPr lang="zh-CN" altLang="en-US" sz="2400" kern="0" dirty="0"/>
              <a:t>时，符号位相加：</a:t>
            </a:r>
            <a:r>
              <a:rPr lang="en-US" altLang="zh-CN" sz="2400" kern="0" dirty="0"/>
              <a:t>0</a:t>
            </a:r>
            <a:r>
              <a:rPr lang="zh-CN" altLang="en-US" sz="2400" kern="0" dirty="0"/>
              <a:t>＋</a:t>
            </a:r>
            <a:r>
              <a:rPr lang="en-US" altLang="zh-CN" sz="2400" kern="0" dirty="0"/>
              <a:t>0</a:t>
            </a:r>
            <a:r>
              <a:rPr lang="zh-CN" altLang="en-US" sz="2400" kern="0" dirty="0"/>
              <a:t>＝</a:t>
            </a:r>
            <a:r>
              <a:rPr lang="en-US" altLang="zh-CN" sz="2400" kern="0" dirty="0"/>
              <a:t>0</a:t>
            </a:r>
            <a:r>
              <a:rPr lang="zh-CN" altLang="en-US" sz="2400" kern="0" dirty="0"/>
              <a:t>，即和仍然为正数，结果正确。</a:t>
            </a:r>
            <a:endParaRPr lang="zh-CN" altLang="en-US" sz="2400" kern="0" dirty="0">
              <a:solidFill>
                <a:srgbClr val="FF0000"/>
              </a:solidFill>
            </a:endParaRPr>
          </a:p>
          <a:p>
            <a:pPr marL="57150" indent="0" eaLnBrk="1" hangingPunct="1">
              <a:spcBef>
                <a:spcPts val="0"/>
              </a:spcBef>
              <a:buFontTx/>
              <a:buNone/>
              <a:defRPr/>
            </a:pPr>
            <a:endParaRPr lang="zh-CN" altLang="en-US" sz="2400" kern="0" dirty="0"/>
          </a:p>
        </p:txBody>
      </p:sp>
    </p:spTree>
    <p:extLst>
      <p:ext uri="{BB962C8B-B14F-4D97-AF65-F5344CB8AC3E}">
        <p14:creationId xmlns:p14="http://schemas.microsoft.com/office/powerpoint/2010/main" val="3933546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9518CB01-55D5-4EF8-8F25-62CA5697EC6D}"/>
              </a:ext>
            </a:extLst>
          </p:cNvPr>
          <p:cNvSpPr>
            <a:spLocks noGrp="1" noChangeArrowheads="1"/>
          </p:cNvSpPr>
          <p:nvPr>
            <p:ph type="title"/>
          </p:nvPr>
        </p:nvSpPr>
        <p:spPr/>
        <p:txBody>
          <a:bodyPr vert="horz" lIns="91440" tIns="45720" rIns="91440" bIns="45720" rtlCol="0" anchor="b">
            <a:normAutofit/>
          </a:bodyPr>
          <a:lstStyle/>
          <a:p>
            <a:r>
              <a:rPr lang="zh-CN" altLang="en-US" sz="4000" dirty="0">
                <a:latin typeface="+mj-ea"/>
              </a:rPr>
              <a:t>第二章   微型计算机基础知识</a:t>
            </a:r>
          </a:p>
        </p:txBody>
      </p:sp>
      <p:sp>
        <p:nvSpPr>
          <p:cNvPr id="175107" name="Rectangle 3">
            <a:extLst>
              <a:ext uri="{FF2B5EF4-FFF2-40B4-BE49-F238E27FC236}">
                <a16:creationId xmlns:a16="http://schemas.microsoft.com/office/drawing/2014/main" id="{DD984019-1FF3-4697-B599-A6A2715BC94E}"/>
              </a:ext>
            </a:extLst>
          </p:cNvPr>
          <p:cNvSpPr>
            <a:spLocks noGrp="1" noChangeArrowheads="1"/>
          </p:cNvSpPr>
          <p:nvPr>
            <p:ph idx="1"/>
          </p:nvPr>
        </p:nvSpPr>
        <p:spPr>
          <a:xfrm>
            <a:off x="822959" y="1169988"/>
            <a:ext cx="7467873" cy="4886325"/>
          </a:xfrm>
        </p:spPr>
        <p:txBody>
          <a:bodyPr vert="horz" lIns="0" tIns="45720" rIns="0" bIns="45720" rtlCol="0">
            <a:normAutofit/>
          </a:bodyPr>
          <a:lstStyle/>
          <a:p>
            <a:pPr>
              <a:buFont typeface="Wingdings" panose="05000000000000000000" pitchFamily="2" charset="2"/>
              <a:buChar char="l"/>
            </a:pPr>
            <a:r>
              <a:rPr lang="zh-CN" altLang="en-US" b="1" dirty="0">
                <a:latin typeface="+mn-ea"/>
              </a:rPr>
              <a:t>本章学习目标：</a:t>
            </a:r>
          </a:p>
          <a:p>
            <a:pPr>
              <a:buFont typeface="Wingdings" panose="05000000000000000000" pitchFamily="2" charset="2"/>
              <a:buChar char="l"/>
            </a:pPr>
            <a:endParaRPr lang="en-US" altLang="zh-CN" b="1" dirty="0">
              <a:latin typeface="+mn-ea"/>
            </a:endParaRPr>
          </a:p>
          <a:p>
            <a:pPr>
              <a:buFont typeface="Wingdings" panose="05000000000000000000" pitchFamily="2" charset="2"/>
              <a:buChar char="l"/>
            </a:pPr>
            <a:r>
              <a:rPr lang="en-US" altLang="zh-CN" b="1" dirty="0">
                <a:latin typeface="+mn-ea"/>
              </a:rPr>
              <a:t>1. </a:t>
            </a:r>
            <a:r>
              <a:rPr lang="zh-CN" altLang="en-US" b="1" dirty="0">
                <a:latin typeface="+mn-ea"/>
              </a:rPr>
              <a:t>掌握微型计算机中的数制及其编码 </a:t>
            </a:r>
          </a:p>
          <a:p>
            <a:pPr>
              <a:buFont typeface="Wingdings" panose="05000000000000000000" pitchFamily="2" charset="2"/>
              <a:buChar char="l"/>
            </a:pPr>
            <a:r>
              <a:rPr lang="en-US" altLang="zh-CN" b="1" dirty="0">
                <a:latin typeface="+mn-ea"/>
              </a:rPr>
              <a:t>2. </a:t>
            </a:r>
            <a:r>
              <a:rPr lang="zh-CN" altLang="en-US" b="1" dirty="0">
                <a:latin typeface="+mn-ea"/>
              </a:rPr>
              <a:t>掌握布尔代数和常见逻辑电路 </a:t>
            </a:r>
          </a:p>
          <a:p>
            <a:pPr>
              <a:buFont typeface="Wingdings" panose="05000000000000000000" pitchFamily="2" charset="2"/>
              <a:buChar char="l"/>
            </a:pPr>
            <a:r>
              <a:rPr lang="en-US" altLang="zh-CN" b="1" dirty="0">
                <a:latin typeface="+mn-ea"/>
              </a:rPr>
              <a:t>3. </a:t>
            </a:r>
            <a:r>
              <a:rPr lang="zh-CN" altLang="en-US" b="1" dirty="0">
                <a:latin typeface="+mn-ea"/>
              </a:rPr>
              <a:t>了解微型计算机的常用技术术语和技术</a:t>
            </a:r>
          </a:p>
        </p:txBody>
      </p:sp>
      <p:sp>
        <p:nvSpPr>
          <p:cNvPr id="2" name="灯片编号占位符 1">
            <a:extLst>
              <a:ext uri="{FF2B5EF4-FFF2-40B4-BE49-F238E27FC236}">
                <a16:creationId xmlns:a16="http://schemas.microsoft.com/office/drawing/2014/main" id="{4048C699-289F-42D9-9732-E3C5898EF3BF}"/>
              </a:ext>
            </a:extLst>
          </p:cNvPr>
          <p:cNvSpPr>
            <a:spLocks noGrp="1"/>
          </p:cNvSpPr>
          <p:nvPr>
            <p:ph type="sldNum" sz="quarter" idx="12"/>
          </p:nvPr>
        </p:nvSpPr>
        <p:spPr/>
        <p:txBody>
          <a:bodyPr/>
          <a:lstStyle/>
          <a:p>
            <a:fld id="{22E77DEE-32E4-4009-988B-F2758F7B8AC2}" type="slidenum">
              <a:rPr lang="zh-CN" altLang="en-US" smtClean="0"/>
              <a:t>2</a:t>
            </a:fld>
            <a:endParaRPr lang="zh-CN" altLang="en-US"/>
          </a:p>
        </p:txBody>
      </p:sp>
    </p:spTree>
    <p:extLst>
      <p:ext uri="{BB962C8B-B14F-4D97-AF65-F5344CB8AC3E}">
        <p14:creationId xmlns:p14="http://schemas.microsoft.com/office/powerpoint/2010/main" val="3207535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2"/>
          <p:cNvSpPr>
            <a:spLocks noGrp="1" noChangeArrowheads="1"/>
          </p:cNvSpPr>
          <p:nvPr>
            <p:ph type="title"/>
          </p:nvPr>
        </p:nvSpPr>
        <p:spPr>
          <a:xfrm>
            <a:off x="781047" y="350839"/>
            <a:ext cx="7372351" cy="662782"/>
          </a:xfrm>
        </p:spPr>
        <p:txBody>
          <a:bodyPr vert="horz" lIns="91440" tIns="45720" rIns="91440" bIns="45720" rtlCol="0" anchor="b">
            <a:noAutofit/>
          </a:bodyPr>
          <a:lstStyle/>
          <a:p>
            <a:r>
              <a:rPr lang="zh-CN" altLang="en-US" sz="4000" dirty="0">
                <a:latin typeface="宋体" panose="02010600030101010101" pitchFamily="2" charset="-122"/>
              </a:rPr>
              <a:t>原码计算存在的问题</a:t>
            </a:r>
          </a:p>
        </p:txBody>
      </p:sp>
      <p:sp>
        <p:nvSpPr>
          <p:cNvPr id="324611" name="Rectangle 3"/>
          <p:cNvSpPr>
            <a:spLocks noGrp="1" noChangeArrowheads="1"/>
          </p:cNvSpPr>
          <p:nvPr>
            <p:ph idx="1"/>
          </p:nvPr>
        </p:nvSpPr>
        <p:spPr>
          <a:xfrm>
            <a:off x="557211" y="1288257"/>
            <a:ext cx="7820025" cy="1352550"/>
          </a:xfrm>
        </p:spPr>
        <p:txBody>
          <a:bodyPr>
            <a:normAutofit/>
          </a:bodyPr>
          <a:lstStyle/>
          <a:p>
            <a:pPr marL="269875" indent="-269875" eaLnBrk="1" hangingPunct="1">
              <a:lnSpc>
                <a:spcPct val="104000"/>
              </a:lnSpc>
              <a:defRPr/>
            </a:pPr>
            <a:r>
              <a:rPr lang="zh-CN" altLang="en-US" dirty="0">
                <a:solidFill>
                  <a:srgbClr val="C00000"/>
                </a:solidFill>
              </a:rPr>
              <a:t>若两个正数之和超出了</a:t>
            </a:r>
            <a:r>
              <a:rPr lang="zh-CN" altLang="en-US" dirty="0"/>
              <a:t>其所能表示的最大值</a:t>
            </a:r>
            <a:r>
              <a:rPr lang="en-US" altLang="zh-CN" dirty="0">
                <a:solidFill>
                  <a:srgbClr val="C00000"/>
                </a:solidFill>
              </a:rPr>
              <a:t>127</a:t>
            </a:r>
            <a:r>
              <a:rPr lang="zh-CN" altLang="en-US" dirty="0"/>
              <a:t>时，就会产生</a:t>
            </a:r>
            <a:r>
              <a:rPr lang="zh-CN" altLang="en-US" dirty="0">
                <a:solidFill>
                  <a:srgbClr val="C00000"/>
                </a:solidFill>
              </a:rPr>
              <a:t>数字位向符号位的进位</a:t>
            </a:r>
            <a:r>
              <a:rPr lang="zh-CN" altLang="en-US" dirty="0"/>
              <a:t>，两符号位相加</a:t>
            </a:r>
            <a:r>
              <a:rPr lang="en-US" altLang="zh-CN" dirty="0"/>
              <a:t>0</a:t>
            </a:r>
            <a:r>
              <a:rPr lang="zh-CN" altLang="en-US" dirty="0"/>
              <a:t>＋</a:t>
            </a:r>
            <a:r>
              <a:rPr lang="en-US" altLang="zh-CN" dirty="0"/>
              <a:t>0</a:t>
            </a:r>
            <a:r>
              <a:rPr lang="zh-CN" altLang="en-US" dirty="0"/>
              <a:t>＝</a:t>
            </a:r>
            <a:r>
              <a:rPr lang="en-US" altLang="zh-CN" dirty="0"/>
              <a:t>0</a:t>
            </a:r>
            <a:r>
              <a:rPr lang="zh-CN" altLang="en-US" dirty="0"/>
              <a:t>，</a:t>
            </a:r>
            <a:r>
              <a:rPr lang="zh-CN" altLang="en-US" dirty="0">
                <a:solidFill>
                  <a:srgbClr val="9900CC"/>
                </a:solidFill>
              </a:rPr>
              <a:t>再加上低位进上来的</a:t>
            </a:r>
            <a:r>
              <a:rPr lang="en-US" altLang="zh-CN" dirty="0">
                <a:solidFill>
                  <a:srgbClr val="9900CC"/>
                </a:solidFill>
              </a:rPr>
              <a:t>1</a:t>
            </a:r>
            <a:r>
              <a:rPr lang="zh-CN" altLang="en-US" dirty="0"/>
              <a:t>，则</a:t>
            </a:r>
            <a:r>
              <a:rPr lang="zh-CN" altLang="en-US" dirty="0">
                <a:solidFill>
                  <a:srgbClr val="9900CC"/>
                </a:solidFill>
              </a:rPr>
              <a:t>符号位为</a:t>
            </a:r>
            <a:r>
              <a:rPr lang="en-US" altLang="zh-CN" dirty="0">
                <a:solidFill>
                  <a:srgbClr val="9900CC"/>
                </a:solidFill>
              </a:rPr>
              <a:t>1</a:t>
            </a:r>
            <a:r>
              <a:rPr lang="zh-CN" altLang="en-US" dirty="0"/>
              <a:t>，作为有符号数，表示两个正数相加的和为负数，</a:t>
            </a:r>
            <a:r>
              <a:rPr lang="zh-CN" altLang="en-US" dirty="0">
                <a:solidFill>
                  <a:srgbClr val="C00000"/>
                </a:solidFill>
              </a:rPr>
              <a:t>显然是不对</a:t>
            </a:r>
            <a:r>
              <a:rPr lang="zh-CN" altLang="en-US" dirty="0"/>
              <a:t>的。</a:t>
            </a:r>
          </a:p>
        </p:txBody>
      </p:sp>
      <p:graphicFrame>
        <p:nvGraphicFramePr>
          <p:cNvPr id="7" name="对象 6"/>
          <p:cNvGraphicFramePr>
            <a:graphicFrameLocks noChangeAspect="1"/>
          </p:cNvGraphicFramePr>
          <p:nvPr>
            <p:extLst>
              <p:ext uri="{D42A27DB-BD31-4B8C-83A1-F6EECF244321}">
                <p14:modId xmlns:p14="http://schemas.microsoft.com/office/powerpoint/2010/main" val="3031654320"/>
              </p:ext>
            </p:extLst>
          </p:nvPr>
        </p:nvGraphicFramePr>
        <p:xfrm>
          <a:off x="5662611" y="3190080"/>
          <a:ext cx="2605088" cy="1530350"/>
        </p:xfrm>
        <a:graphic>
          <a:graphicData uri="http://schemas.openxmlformats.org/presentationml/2006/ole">
            <mc:AlternateContent xmlns:mc="http://schemas.openxmlformats.org/markup-compatibility/2006">
              <mc:Choice xmlns:v="urn:schemas-microsoft-com:vml" Requires="v">
                <p:oleObj name="Microsoft Drawing" r:id="rId2" imgW="1082675" imgH="687388" progId="MSDraw">
                  <p:embed/>
                </p:oleObj>
              </mc:Choice>
              <mc:Fallback>
                <p:oleObj name="Microsoft Drawing" r:id="rId2" imgW="1082675" imgH="687388" progId="MSDraw">
                  <p:embed/>
                  <p:pic>
                    <p:nvPicPr>
                      <p:cNvPr id="7" name="对象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2611" y="3190080"/>
                        <a:ext cx="2605088" cy="1530350"/>
                      </a:xfrm>
                      <a:prstGeom prst="rect">
                        <a:avLst/>
                      </a:prstGeom>
                      <a:noFill/>
                      <a:ln w="9525">
                        <a:solidFill>
                          <a:srgbClr val="FF0000"/>
                        </a:solidFill>
                        <a:miter lim="800000"/>
                        <a:headEnd/>
                        <a:tailEnd/>
                      </a:ln>
                    </p:spPr>
                  </p:pic>
                </p:oleObj>
              </mc:Fallback>
            </mc:AlternateContent>
          </a:graphicData>
        </a:graphic>
      </p:graphicFrame>
      <p:sp>
        <p:nvSpPr>
          <p:cNvPr id="9" name="Rectangle 3"/>
          <p:cNvSpPr txBox="1">
            <a:spLocks noChangeArrowheads="1"/>
          </p:cNvSpPr>
          <p:nvPr/>
        </p:nvSpPr>
        <p:spPr bwMode="auto">
          <a:xfrm>
            <a:off x="703264" y="2555876"/>
            <a:ext cx="7673972" cy="102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rtl="0" fontAlgn="base">
              <a:lnSpc>
                <a:spcPct val="114000"/>
              </a:lnSpc>
              <a:spcBef>
                <a:spcPct val="20000"/>
              </a:spcBef>
              <a:spcAft>
                <a:spcPts val="600"/>
              </a:spcAft>
              <a:buBlip>
                <a:blip r:embed="rId4"/>
              </a:buBlip>
              <a:defRPr sz="2800" b="1">
                <a:solidFill>
                  <a:schemeClr val="accent2"/>
                </a:solidFill>
                <a:latin typeface="+mj-ea"/>
                <a:ea typeface="+mj-ea"/>
                <a:cs typeface="+mn-cs"/>
              </a:defRPr>
            </a:lvl1pPr>
            <a:lvl2pPr marL="742950" indent="-285750" algn="just" rtl="0" fontAlgn="base">
              <a:spcBef>
                <a:spcPct val="20000"/>
              </a:spcBef>
              <a:spcAft>
                <a:spcPct val="0"/>
              </a:spcAft>
              <a:buBlip>
                <a:blip r:embed="rId5"/>
              </a:buBlip>
              <a:defRPr sz="2800" b="1">
                <a:solidFill>
                  <a:schemeClr val="tx1"/>
                </a:solidFill>
                <a:latin typeface="+mj-ea"/>
                <a:ea typeface="+mj-ea"/>
              </a:defRPr>
            </a:lvl2pPr>
            <a:lvl3pPr marL="1143000" indent="-228600" algn="just" rtl="0" fontAlgn="base">
              <a:spcBef>
                <a:spcPct val="20000"/>
              </a:spcBef>
              <a:spcAft>
                <a:spcPct val="0"/>
              </a:spcAft>
              <a:buChar char="•"/>
              <a:defRPr sz="2400">
                <a:solidFill>
                  <a:schemeClr val="tx1"/>
                </a:solidFill>
                <a:latin typeface="+mj-ea"/>
                <a:ea typeface="+mj-ea"/>
              </a:defRPr>
            </a:lvl3pPr>
            <a:lvl4pPr marL="1600200" indent="-228600" algn="just" rtl="0" fontAlgn="base">
              <a:spcBef>
                <a:spcPct val="20000"/>
              </a:spcBef>
              <a:spcAft>
                <a:spcPct val="0"/>
              </a:spcAft>
              <a:buChar char="–"/>
              <a:defRPr sz="2000">
                <a:solidFill>
                  <a:schemeClr val="tx1"/>
                </a:solidFill>
                <a:latin typeface="+mj-ea"/>
                <a:ea typeface="+mj-ea"/>
              </a:defRPr>
            </a:lvl4pPr>
            <a:lvl5pPr marL="2057400" indent="-228600" algn="just"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marL="0" indent="0" algn="l" eaLnBrk="1" hangingPunct="1">
              <a:lnSpc>
                <a:spcPct val="104000"/>
              </a:lnSpc>
              <a:buFontTx/>
              <a:buNone/>
              <a:defRPr/>
            </a:pPr>
            <a:r>
              <a:rPr lang="zh-CN" altLang="en-US" sz="2400" kern="0" dirty="0">
                <a:solidFill>
                  <a:srgbClr val="FF0000"/>
                </a:solidFill>
              </a:rPr>
              <a:t>例</a:t>
            </a:r>
            <a:r>
              <a:rPr lang="en-US" altLang="zh-CN" sz="2400" kern="0" dirty="0">
                <a:solidFill>
                  <a:srgbClr val="FF0000"/>
                </a:solidFill>
              </a:rPr>
              <a:t>2</a:t>
            </a:r>
            <a:r>
              <a:rPr lang="zh-CN" altLang="en-US" sz="2400" kern="0" dirty="0"/>
              <a:t>，两个有符号正数</a:t>
            </a:r>
            <a:r>
              <a:rPr lang="en-US" altLang="zh-CN" sz="2400" kern="0" dirty="0">
                <a:solidFill>
                  <a:srgbClr val="FF0000"/>
                </a:solidFill>
              </a:rPr>
              <a:t>00110111B</a:t>
            </a:r>
            <a:r>
              <a:rPr lang="zh-CN" altLang="en-US" sz="2400" kern="0" dirty="0"/>
              <a:t>（</a:t>
            </a:r>
            <a:r>
              <a:rPr lang="en-US" altLang="zh-CN" sz="2400" kern="0" dirty="0">
                <a:solidFill>
                  <a:srgbClr val="FF0000"/>
                </a:solidFill>
              </a:rPr>
              <a:t>55D</a:t>
            </a:r>
            <a:r>
              <a:rPr lang="zh-CN" altLang="en-US" sz="2400" kern="0" dirty="0"/>
              <a:t>）和</a:t>
            </a:r>
            <a:r>
              <a:rPr lang="en-US" altLang="zh-CN" sz="2400" kern="0" dirty="0">
                <a:solidFill>
                  <a:srgbClr val="FF0000"/>
                </a:solidFill>
              </a:rPr>
              <a:t>01011101B</a:t>
            </a:r>
            <a:r>
              <a:rPr lang="zh-CN" altLang="en-US" sz="2400" kern="0" dirty="0"/>
              <a:t>（</a:t>
            </a:r>
            <a:r>
              <a:rPr lang="en-US" altLang="zh-CN" sz="2400" kern="0" dirty="0">
                <a:solidFill>
                  <a:srgbClr val="FF0000"/>
                </a:solidFill>
              </a:rPr>
              <a:t>93D</a:t>
            </a:r>
            <a:r>
              <a:rPr lang="zh-CN" altLang="en-US" sz="2400" kern="0" dirty="0"/>
              <a:t>）相加。</a:t>
            </a:r>
          </a:p>
        </p:txBody>
      </p:sp>
      <p:sp>
        <p:nvSpPr>
          <p:cNvPr id="10" name="Rectangle 3"/>
          <p:cNvSpPr txBox="1">
            <a:spLocks noChangeArrowheads="1"/>
          </p:cNvSpPr>
          <p:nvPr/>
        </p:nvSpPr>
        <p:spPr bwMode="auto">
          <a:xfrm>
            <a:off x="342900" y="3543301"/>
            <a:ext cx="5210175" cy="104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rtl="0" fontAlgn="base">
              <a:lnSpc>
                <a:spcPct val="114000"/>
              </a:lnSpc>
              <a:spcBef>
                <a:spcPct val="20000"/>
              </a:spcBef>
              <a:spcAft>
                <a:spcPts val="600"/>
              </a:spcAft>
              <a:buBlip>
                <a:blip r:embed="rId4"/>
              </a:buBlip>
              <a:defRPr sz="2800" b="1">
                <a:solidFill>
                  <a:schemeClr val="accent2"/>
                </a:solidFill>
                <a:latin typeface="+mj-ea"/>
                <a:ea typeface="+mj-ea"/>
                <a:cs typeface="+mn-cs"/>
              </a:defRPr>
            </a:lvl1pPr>
            <a:lvl2pPr marL="742950" indent="-285750" algn="just" rtl="0" fontAlgn="base">
              <a:spcBef>
                <a:spcPct val="20000"/>
              </a:spcBef>
              <a:spcAft>
                <a:spcPct val="0"/>
              </a:spcAft>
              <a:buBlip>
                <a:blip r:embed="rId5"/>
              </a:buBlip>
              <a:defRPr sz="2800" b="1">
                <a:solidFill>
                  <a:schemeClr val="tx1"/>
                </a:solidFill>
                <a:latin typeface="+mj-ea"/>
                <a:ea typeface="+mj-ea"/>
              </a:defRPr>
            </a:lvl2pPr>
            <a:lvl3pPr marL="1143000" indent="-228600" algn="just" rtl="0" fontAlgn="base">
              <a:spcBef>
                <a:spcPct val="20000"/>
              </a:spcBef>
              <a:spcAft>
                <a:spcPct val="0"/>
              </a:spcAft>
              <a:buChar char="•"/>
              <a:defRPr sz="2400">
                <a:solidFill>
                  <a:schemeClr val="tx1"/>
                </a:solidFill>
                <a:latin typeface="+mj-ea"/>
                <a:ea typeface="+mj-ea"/>
              </a:defRPr>
            </a:lvl3pPr>
            <a:lvl4pPr marL="1600200" indent="-228600" algn="just" rtl="0" fontAlgn="base">
              <a:spcBef>
                <a:spcPct val="20000"/>
              </a:spcBef>
              <a:spcAft>
                <a:spcPct val="0"/>
              </a:spcAft>
              <a:buChar char="–"/>
              <a:defRPr sz="2000">
                <a:solidFill>
                  <a:schemeClr val="tx1"/>
                </a:solidFill>
                <a:latin typeface="+mj-ea"/>
                <a:ea typeface="+mj-ea"/>
              </a:defRPr>
            </a:lvl4pPr>
            <a:lvl5pPr marL="2057400" indent="-228600" algn="just"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indent="14288" algn="l" eaLnBrk="1" hangingPunct="1">
              <a:buFontTx/>
              <a:buNone/>
              <a:defRPr/>
            </a:pPr>
            <a:r>
              <a:rPr lang="zh-CN" altLang="en-US" sz="2400" kern="0" dirty="0">
                <a:solidFill>
                  <a:srgbClr val="FF0000"/>
                </a:solidFill>
              </a:rPr>
              <a:t>和应为</a:t>
            </a:r>
            <a:r>
              <a:rPr lang="en-US" altLang="zh-CN" sz="2400" kern="0" dirty="0">
                <a:solidFill>
                  <a:srgbClr val="FF0000"/>
                </a:solidFill>
              </a:rPr>
              <a:t>+148</a:t>
            </a:r>
            <a:r>
              <a:rPr lang="zh-CN" altLang="en-US" sz="2400" kern="0" dirty="0"/>
              <a:t>，</a:t>
            </a:r>
            <a:r>
              <a:rPr lang="zh-CN" altLang="en-US" sz="2400" kern="0" dirty="0">
                <a:solidFill>
                  <a:srgbClr val="9900CC"/>
                </a:solidFill>
              </a:rPr>
              <a:t>但符号位为</a:t>
            </a:r>
            <a:r>
              <a:rPr lang="en-US" altLang="zh-CN" sz="2400" kern="0" dirty="0">
                <a:solidFill>
                  <a:srgbClr val="9900CC"/>
                </a:solidFill>
              </a:rPr>
              <a:t>1</a:t>
            </a:r>
            <a:r>
              <a:rPr lang="zh-CN" altLang="en-US" sz="2400" kern="0" dirty="0"/>
              <a:t>，表示和是负数，</a:t>
            </a:r>
            <a:r>
              <a:rPr lang="zh-CN" altLang="en-US" sz="2400" kern="0" dirty="0">
                <a:solidFill>
                  <a:srgbClr val="9900CC"/>
                </a:solidFill>
              </a:rPr>
              <a:t>错误</a:t>
            </a:r>
            <a:r>
              <a:rPr lang="zh-CN" altLang="en-US" sz="2400" kern="0" dirty="0"/>
              <a:t>。</a:t>
            </a:r>
          </a:p>
        </p:txBody>
      </p:sp>
      <p:sp>
        <p:nvSpPr>
          <p:cNvPr id="11" name="Rectangle 3"/>
          <p:cNvSpPr txBox="1">
            <a:spLocks noChangeArrowheads="1"/>
          </p:cNvSpPr>
          <p:nvPr/>
        </p:nvSpPr>
        <p:spPr bwMode="auto">
          <a:xfrm>
            <a:off x="630238" y="4845845"/>
            <a:ext cx="7746998" cy="1363663"/>
          </a:xfrm>
          <a:prstGeom prst="rect">
            <a:avLst/>
          </a:prstGeom>
          <a:solidFill>
            <a:schemeClr val="bg1"/>
          </a:solidFill>
          <a:ln>
            <a:noFill/>
          </a:ln>
          <a:effectLst/>
        </p:spPr>
        <p:txBody>
          <a:bodyPr/>
          <a:lstStyle>
            <a:lvl1pPr marL="342900" indent="-342900" algn="just" rtl="0" fontAlgn="base">
              <a:lnSpc>
                <a:spcPct val="114000"/>
              </a:lnSpc>
              <a:spcBef>
                <a:spcPct val="20000"/>
              </a:spcBef>
              <a:spcAft>
                <a:spcPts val="600"/>
              </a:spcAft>
              <a:buBlip>
                <a:blip r:embed="rId4"/>
              </a:buBlip>
              <a:defRPr sz="2800" b="1">
                <a:solidFill>
                  <a:schemeClr val="accent2"/>
                </a:solidFill>
                <a:latin typeface="+mj-ea"/>
                <a:ea typeface="+mj-ea"/>
                <a:cs typeface="+mn-cs"/>
              </a:defRPr>
            </a:lvl1pPr>
            <a:lvl2pPr marL="742950" indent="-285750" algn="just" rtl="0" fontAlgn="base">
              <a:spcBef>
                <a:spcPct val="20000"/>
              </a:spcBef>
              <a:spcAft>
                <a:spcPct val="0"/>
              </a:spcAft>
              <a:buBlip>
                <a:blip r:embed="rId5"/>
              </a:buBlip>
              <a:defRPr sz="2800" b="1">
                <a:solidFill>
                  <a:schemeClr val="tx1"/>
                </a:solidFill>
                <a:latin typeface="+mj-ea"/>
                <a:ea typeface="+mj-ea"/>
              </a:defRPr>
            </a:lvl2pPr>
            <a:lvl3pPr marL="1143000" indent="-228600" algn="just" rtl="0" fontAlgn="base">
              <a:spcBef>
                <a:spcPct val="20000"/>
              </a:spcBef>
              <a:spcAft>
                <a:spcPct val="0"/>
              </a:spcAft>
              <a:buChar char="•"/>
              <a:defRPr sz="2400">
                <a:solidFill>
                  <a:schemeClr val="tx1"/>
                </a:solidFill>
                <a:latin typeface="+mj-ea"/>
                <a:ea typeface="+mj-ea"/>
              </a:defRPr>
            </a:lvl3pPr>
            <a:lvl4pPr marL="1600200" indent="-228600" algn="just" rtl="0" fontAlgn="base">
              <a:spcBef>
                <a:spcPct val="20000"/>
              </a:spcBef>
              <a:spcAft>
                <a:spcPct val="0"/>
              </a:spcAft>
              <a:buChar char="–"/>
              <a:defRPr sz="2000">
                <a:solidFill>
                  <a:schemeClr val="tx1"/>
                </a:solidFill>
                <a:latin typeface="+mj-ea"/>
                <a:ea typeface="+mj-ea"/>
              </a:defRPr>
            </a:lvl4pPr>
            <a:lvl5pPr marL="2057400" indent="-228600" algn="just"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marL="0" indent="0" algn="l" eaLnBrk="1" hangingPunct="1">
              <a:lnSpc>
                <a:spcPct val="104000"/>
              </a:lnSpc>
              <a:buFontTx/>
              <a:buNone/>
              <a:defRPr/>
            </a:pPr>
            <a:r>
              <a:rPr lang="zh-CN" altLang="en-US" sz="2400" kern="0" dirty="0">
                <a:solidFill>
                  <a:srgbClr val="CC3300"/>
                </a:solidFill>
              </a:rPr>
              <a:t>产生错误的原因是：</a:t>
            </a:r>
            <a:r>
              <a:rPr lang="zh-CN" altLang="en-US" sz="2400" kern="0" dirty="0"/>
              <a:t>相加的和</a:t>
            </a:r>
            <a:r>
              <a:rPr lang="en-US" altLang="zh-CN" sz="2400" kern="0" dirty="0">
                <a:solidFill>
                  <a:srgbClr val="FF0000"/>
                </a:solidFill>
              </a:rPr>
              <a:t>148</a:t>
            </a:r>
            <a:r>
              <a:rPr lang="zh-CN" altLang="en-US" sz="2400" kern="0" dirty="0">
                <a:solidFill>
                  <a:srgbClr val="FF0000"/>
                </a:solidFill>
              </a:rPr>
              <a:t>＞</a:t>
            </a:r>
            <a:r>
              <a:rPr lang="en-US" altLang="zh-CN" sz="2400" kern="0" dirty="0">
                <a:solidFill>
                  <a:srgbClr val="FF0000"/>
                </a:solidFill>
              </a:rPr>
              <a:t>127</a:t>
            </a:r>
            <a:r>
              <a:rPr lang="en-US" altLang="zh-CN" sz="2400" kern="0" dirty="0"/>
              <a:t>,</a:t>
            </a:r>
            <a:r>
              <a:rPr lang="zh-CN" altLang="en-US" sz="2400" kern="0" dirty="0">
                <a:solidFill>
                  <a:srgbClr val="FF0000"/>
                </a:solidFill>
              </a:rPr>
              <a:t>超出了</a:t>
            </a:r>
            <a:r>
              <a:rPr lang="en-US" altLang="zh-CN" sz="2400" kern="0" dirty="0">
                <a:solidFill>
                  <a:srgbClr val="FF0000"/>
                </a:solidFill>
              </a:rPr>
              <a:t>8</a:t>
            </a:r>
            <a:r>
              <a:rPr lang="zh-CN" altLang="en-US" sz="2400" kern="0" dirty="0">
                <a:solidFill>
                  <a:srgbClr val="FF0000"/>
                </a:solidFill>
              </a:rPr>
              <a:t>位有符号正数所能表示的最大值</a:t>
            </a:r>
            <a:r>
              <a:rPr lang="en-US" altLang="zh-CN" sz="2400" kern="0" dirty="0">
                <a:solidFill>
                  <a:srgbClr val="9900CC"/>
                </a:solidFill>
              </a:rPr>
              <a:t>,</a:t>
            </a:r>
            <a:r>
              <a:rPr lang="zh-CN" altLang="en-US" sz="2400" kern="0" dirty="0"/>
              <a:t>对于有符号数</a:t>
            </a:r>
            <a:r>
              <a:rPr lang="en-US" altLang="zh-CN" sz="2400" kern="0" dirty="0"/>
              <a:t>,</a:t>
            </a:r>
            <a:r>
              <a:rPr lang="zh-CN" altLang="en-US" sz="2400" kern="0" dirty="0"/>
              <a:t>这种数值运算侵入到符号位造成结果错误的情况</a:t>
            </a:r>
            <a:r>
              <a:rPr lang="en-US" altLang="zh-CN" sz="2400" kern="0" dirty="0"/>
              <a:t>,</a:t>
            </a:r>
            <a:r>
              <a:rPr lang="zh-CN" altLang="en-US" sz="2400" kern="0" dirty="0"/>
              <a:t>称为</a:t>
            </a:r>
            <a:r>
              <a:rPr lang="zh-CN" altLang="en-US" sz="2400" kern="0" dirty="0">
                <a:solidFill>
                  <a:srgbClr val="CC3300"/>
                </a:solidFill>
              </a:rPr>
              <a:t>溢出</a:t>
            </a:r>
            <a:r>
              <a:rPr lang="zh-CN" altLang="en-US" sz="2400" kern="0" dirty="0"/>
              <a:t>。</a:t>
            </a:r>
          </a:p>
        </p:txBody>
      </p:sp>
    </p:spTree>
    <p:extLst>
      <p:ext uri="{BB962C8B-B14F-4D97-AF65-F5344CB8AC3E}">
        <p14:creationId xmlns:p14="http://schemas.microsoft.com/office/powerpoint/2010/main" val="1740309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2"/>
          <p:cNvSpPr>
            <a:spLocks noGrp="1" noChangeArrowheads="1"/>
          </p:cNvSpPr>
          <p:nvPr>
            <p:ph type="title"/>
          </p:nvPr>
        </p:nvSpPr>
        <p:spPr>
          <a:xfrm>
            <a:off x="801688" y="304801"/>
            <a:ext cx="7504112" cy="757238"/>
          </a:xfrm>
        </p:spPr>
        <p:txBody>
          <a:bodyPr>
            <a:noAutofit/>
          </a:bodyPr>
          <a:lstStyle/>
          <a:p>
            <a:pPr eaLnBrk="1" hangingPunct="1"/>
            <a:r>
              <a:rPr lang="zh-CN" altLang="en-US" sz="4000" dirty="0">
                <a:latin typeface="宋体" panose="02010600030101010101" pitchFamily="2" charset="-122"/>
              </a:rPr>
              <a:t>原码计算存在的问题</a:t>
            </a:r>
            <a:endParaRPr lang="zh-CN" altLang="en-US" sz="4000" dirty="0"/>
          </a:p>
        </p:txBody>
      </p:sp>
      <p:sp>
        <p:nvSpPr>
          <p:cNvPr id="328707" name="Rectangle 3"/>
          <p:cNvSpPr>
            <a:spLocks noGrp="1" noChangeArrowheads="1"/>
          </p:cNvSpPr>
          <p:nvPr>
            <p:ph idx="1"/>
          </p:nvPr>
        </p:nvSpPr>
        <p:spPr>
          <a:xfrm>
            <a:off x="801688" y="1581150"/>
            <a:ext cx="7504112" cy="3324225"/>
          </a:xfrm>
        </p:spPr>
        <p:txBody>
          <a:bodyPr/>
          <a:lstStyle/>
          <a:p>
            <a:pPr marL="609600" indent="-609600" eaLnBrk="1" hangingPunct="1">
              <a:spcAft>
                <a:spcPts val="1200"/>
              </a:spcAft>
            </a:pPr>
            <a:r>
              <a:rPr lang="zh-CN" altLang="en-US" dirty="0">
                <a:solidFill>
                  <a:srgbClr val="CC3300"/>
                </a:solidFill>
              </a:rPr>
              <a:t>一个正数与一个负数相加</a:t>
            </a:r>
            <a:r>
              <a:rPr lang="zh-CN" altLang="en-US" dirty="0"/>
              <a:t>，和的符号位不应是两个符号位直接运算的值：</a:t>
            </a:r>
            <a:r>
              <a:rPr lang="en-US" altLang="zh-CN" dirty="0"/>
              <a:t>0</a:t>
            </a:r>
            <a:r>
              <a:rPr lang="zh-CN" altLang="en-US" dirty="0"/>
              <a:t>＋</a:t>
            </a:r>
            <a:r>
              <a:rPr lang="en-US" altLang="zh-CN" dirty="0"/>
              <a:t>1</a:t>
            </a:r>
            <a:r>
              <a:rPr lang="zh-CN" altLang="en-US" dirty="0"/>
              <a:t>＝</a:t>
            </a:r>
            <a:r>
              <a:rPr lang="en-US" altLang="zh-CN" dirty="0"/>
              <a:t>1</a:t>
            </a:r>
            <a:r>
              <a:rPr lang="zh-CN" altLang="en-US" dirty="0"/>
              <a:t>。</a:t>
            </a:r>
          </a:p>
          <a:p>
            <a:pPr marL="609600" indent="-609600" eaLnBrk="1" hangingPunct="1">
              <a:spcAft>
                <a:spcPts val="1200"/>
              </a:spcAft>
              <a:buFontTx/>
              <a:buNone/>
            </a:pPr>
            <a:r>
              <a:rPr lang="zh-CN" altLang="en-US" dirty="0"/>
              <a:t>   </a:t>
            </a:r>
            <a:r>
              <a:rPr lang="zh-CN" altLang="en-US" dirty="0">
                <a:solidFill>
                  <a:srgbClr val="9900CC"/>
                </a:solidFill>
              </a:rPr>
              <a:t>和的符号位应由两数中绝对值大的数所决定</a:t>
            </a:r>
            <a:r>
              <a:rPr lang="zh-CN" altLang="en-US" dirty="0"/>
              <a:t>。</a:t>
            </a:r>
          </a:p>
          <a:p>
            <a:pPr marL="609600" indent="-609600" eaLnBrk="1" hangingPunct="1">
              <a:spcAft>
                <a:spcPts val="1200"/>
              </a:spcAft>
            </a:pPr>
            <a:r>
              <a:rPr lang="zh-CN" altLang="en-US" dirty="0">
                <a:solidFill>
                  <a:srgbClr val="CC3300"/>
                </a:solidFill>
              </a:rPr>
              <a:t>两个负数相加时</a:t>
            </a:r>
            <a:r>
              <a:rPr lang="zh-CN" altLang="en-US" dirty="0"/>
              <a:t>，由于</a:t>
            </a:r>
            <a:r>
              <a:rPr lang="en-US" altLang="zh-CN" dirty="0"/>
              <a:t>1</a:t>
            </a:r>
            <a:r>
              <a:rPr lang="zh-CN" altLang="en-US" dirty="0"/>
              <a:t>＋</a:t>
            </a:r>
            <a:r>
              <a:rPr lang="en-US" altLang="zh-CN" dirty="0"/>
              <a:t>1</a:t>
            </a:r>
            <a:r>
              <a:rPr lang="zh-CN" altLang="en-US" dirty="0"/>
              <a:t>＝</a:t>
            </a:r>
            <a:r>
              <a:rPr lang="en-US" altLang="zh-CN" dirty="0"/>
              <a:t>10</a:t>
            </a:r>
            <a:r>
              <a:rPr lang="zh-CN" altLang="en-US" dirty="0"/>
              <a:t>，符号位只表示</a:t>
            </a:r>
            <a:r>
              <a:rPr lang="en-US" altLang="zh-CN" dirty="0"/>
              <a:t>0</a:t>
            </a:r>
            <a:r>
              <a:rPr lang="zh-CN" altLang="en-US" dirty="0"/>
              <a:t>，因此</a:t>
            </a:r>
            <a:r>
              <a:rPr lang="zh-CN" altLang="en-US" dirty="0">
                <a:solidFill>
                  <a:srgbClr val="FF0000"/>
                </a:solidFill>
              </a:rPr>
              <a:t>和的符号也不应是由两符号位直接运算的结果所决定</a:t>
            </a:r>
            <a:r>
              <a:rPr lang="zh-CN" altLang="en-US" dirty="0"/>
              <a:t>。</a:t>
            </a:r>
          </a:p>
          <a:p>
            <a:pPr marL="609600" indent="-609600" eaLnBrk="1" hangingPunct="1">
              <a:spcAft>
                <a:spcPts val="1200"/>
              </a:spcAft>
            </a:pPr>
            <a:r>
              <a:rPr lang="zh-CN" altLang="en-US" dirty="0"/>
              <a:t>为解决机器内有符号数的符号位参加运算的问题，引入了</a:t>
            </a:r>
            <a:r>
              <a:rPr lang="zh-CN" altLang="en-US" dirty="0">
                <a:solidFill>
                  <a:srgbClr val="CC3300"/>
                </a:solidFill>
              </a:rPr>
              <a:t>反码</a:t>
            </a:r>
            <a:r>
              <a:rPr lang="zh-CN" altLang="en-US" dirty="0"/>
              <a:t>和</a:t>
            </a:r>
            <a:r>
              <a:rPr lang="zh-CN" altLang="en-US" dirty="0">
                <a:solidFill>
                  <a:srgbClr val="CC3300"/>
                </a:solidFill>
              </a:rPr>
              <a:t>补码</a:t>
            </a:r>
            <a:r>
              <a:rPr lang="zh-CN" altLang="en-US" dirty="0"/>
              <a:t>。</a:t>
            </a:r>
            <a:endParaRPr lang="en-US" altLang="zh-CN" dirty="0"/>
          </a:p>
        </p:txBody>
      </p:sp>
    </p:spTree>
    <p:extLst>
      <p:ext uri="{BB962C8B-B14F-4D97-AF65-F5344CB8AC3E}">
        <p14:creationId xmlns:p14="http://schemas.microsoft.com/office/powerpoint/2010/main" val="530980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2"/>
          <p:cNvSpPr>
            <a:spLocks noGrp="1" noChangeArrowheads="1"/>
          </p:cNvSpPr>
          <p:nvPr>
            <p:ph type="title"/>
          </p:nvPr>
        </p:nvSpPr>
        <p:spPr>
          <a:xfrm>
            <a:off x="800100" y="315197"/>
            <a:ext cx="7494588" cy="744538"/>
          </a:xfrm>
        </p:spPr>
        <p:txBody>
          <a:bodyPr>
            <a:normAutofit/>
          </a:bodyPr>
          <a:lstStyle/>
          <a:p>
            <a:pPr eaLnBrk="1" hangingPunct="1"/>
            <a:r>
              <a:rPr lang="en-US" altLang="zh-CN" sz="4000" dirty="0">
                <a:latin typeface="宋体" panose="02010600030101010101" pitchFamily="2" charset="-122"/>
              </a:rPr>
              <a:t>2</a:t>
            </a:r>
            <a:r>
              <a:rPr lang="zh-CN" altLang="en-US" sz="4000" dirty="0">
                <a:latin typeface="宋体" panose="02010600030101010101" pitchFamily="2" charset="-122"/>
              </a:rPr>
              <a:t>、反码表示法</a:t>
            </a:r>
            <a:endParaRPr lang="zh-CN" altLang="en-US" sz="4000" dirty="0"/>
          </a:p>
        </p:txBody>
      </p:sp>
      <p:sp>
        <p:nvSpPr>
          <p:cNvPr id="330755" name="Rectangle 3"/>
          <p:cNvSpPr>
            <a:spLocks noGrp="1" noChangeArrowheads="1"/>
          </p:cNvSpPr>
          <p:nvPr>
            <p:ph idx="1"/>
          </p:nvPr>
        </p:nvSpPr>
        <p:spPr>
          <a:xfrm>
            <a:off x="800100" y="1213780"/>
            <a:ext cx="7519988" cy="1472085"/>
          </a:xfrm>
        </p:spPr>
        <p:txBody>
          <a:bodyPr/>
          <a:lstStyle/>
          <a:p>
            <a:pPr marL="269875" indent="-269875" eaLnBrk="1" hangingPunct="1">
              <a:lnSpc>
                <a:spcPct val="101000"/>
              </a:lnSpc>
              <a:spcBef>
                <a:spcPts val="0"/>
              </a:spcBef>
              <a:spcAft>
                <a:spcPts val="0"/>
              </a:spcAft>
              <a:defRPr/>
            </a:pPr>
            <a:r>
              <a:rPr lang="zh-CN" altLang="en-US" dirty="0">
                <a:solidFill>
                  <a:srgbClr val="FF0000"/>
                </a:solidFill>
              </a:rPr>
              <a:t>对正数来说，其反码和原码相同。</a:t>
            </a:r>
          </a:p>
          <a:p>
            <a:pPr eaLnBrk="1" hangingPunct="1">
              <a:lnSpc>
                <a:spcPct val="101000"/>
              </a:lnSpc>
              <a:spcBef>
                <a:spcPts val="0"/>
              </a:spcBef>
              <a:buFontTx/>
              <a:buNone/>
              <a:defRPr/>
            </a:pPr>
            <a:r>
              <a:rPr lang="zh-CN" altLang="en-US" dirty="0"/>
              <a:t>   即</a:t>
            </a:r>
            <a:r>
              <a:rPr lang="en-US" altLang="zh-CN" dirty="0">
                <a:solidFill>
                  <a:srgbClr val="FF0000"/>
                </a:solidFill>
              </a:rPr>
              <a:t>[</a:t>
            </a:r>
            <a:r>
              <a:rPr lang="zh-CN" altLang="en-US" dirty="0">
                <a:solidFill>
                  <a:srgbClr val="FF0000"/>
                </a:solidFill>
              </a:rPr>
              <a:t>Ｘ</a:t>
            </a:r>
            <a:r>
              <a:rPr lang="en-US" altLang="zh-CN" dirty="0">
                <a:solidFill>
                  <a:srgbClr val="FF0000"/>
                </a:solidFill>
              </a:rPr>
              <a:t>]</a:t>
            </a:r>
            <a:r>
              <a:rPr lang="zh-CN" altLang="en-US" baseline="-25000" dirty="0">
                <a:solidFill>
                  <a:srgbClr val="FF0000"/>
                </a:solidFill>
              </a:rPr>
              <a:t>原</a:t>
            </a:r>
            <a:r>
              <a:rPr lang="zh-CN" altLang="en-US" dirty="0">
                <a:solidFill>
                  <a:srgbClr val="FF0000"/>
                </a:solidFill>
              </a:rPr>
              <a:t>＝</a:t>
            </a:r>
            <a:r>
              <a:rPr lang="en-US" altLang="zh-CN" dirty="0">
                <a:solidFill>
                  <a:srgbClr val="FF0000"/>
                </a:solidFill>
              </a:rPr>
              <a:t>[</a:t>
            </a:r>
            <a:r>
              <a:rPr lang="zh-CN" altLang="en-US" dirty="0">
                <a:solidFill>
                  <a:srgbClr val="FF0000"/>
                </a:solidFill>
              </a:rPr>
              <a:t>Ｘ</a:t>
            </a:r>
            <a:r>
              <a:rPr lang="en-US" altLang="zh-CN" dirty="0">
                <a:solidFill>
                  <a:srgbClr val="FF0000"/>
                </a:solidFill>
              </a:rPr>
              <a:t>]</a:t>
            </a:r>
            <a:r>
              <a:rPr lang="zh-CN" altLang="en-US" baseline="-25000" dirty="0">
                <a:solidFill>
                  <a:srgbClr val="FF0000"/>
                </a:solidFill>
              </a:rPr>
              <a:t>反</a:t>
            </a:r>
            <a:r>
              <a:rPr lang="zh-CN" altLang="en-US" dirty="0"/>
              <a:t>。</a:t>
            </a:r>
          </a:p>
          <a:p>
            <a:pPr marL="269875" indent="-269875" eaLnBrk="1" hangingPunct="1">
              <a:lnSpc>
                <a:spcPct val="101000"/>
              </a:lnSpc>
              <a:spcBef>
                <a:spcPts val="0"/>
              </a:spcBef>
              <a:defRPr/>
            </a:pPr>
            <a:r>
              <a:rPr lang="zh-CN" altLang="en-US" dirty="0">
                <a:solidFill>
                  <a:srgbClr val="FF00FF"/>
                </a:solidFill>
              </a:rPr>
              <a:t>对负数来说</a:t>
            </a:r>
            <a:r>
              <a:rPr lang="en-US" altLang="zh-CN" dirty="0">
                <a:solidFill>
                  <a:srgbClr val="FF00FF"/>
                </a:solidFill>
              </a:rPr>
              <a:t>,</a:t>
            </a:r>
            <a:r>
              <a:rPr lang="zh-CN" altLang="en-US" dirty="0">
                <a:solidFill>
                  <a:srgbClr val="FF00FF"/>
                </a:solidFill>
              </a:rPr>
              <a:t>求反码过程</a:t>
            </a:r>
            <a:r>
              <a:rPr lang="en-US" altLang="zh-CN" dirty="0">
                <a:solidFill>
                  <a:srgbClr val="FF00FF"/>
                </a:solidFill>
              </a:rPr>
              <a:t>: </a:t>
            </a:r>
            <a:r>
              <a:rPr lang="zh-CN" altLang="en-US" dirty="0">
                <a:solidFill>
                  <a:srgbClr val="FF00FF"/>
                </a:solidFill>
              </a:rPr>
              <a:t>保持</a:t>
            </a:r>
            <a:r>
              <a:rPr lang="en-US" altLang="zh-CN" dirty="0">
                <a:solidFill>
                  <a:srgbClr val="FF00FF"/>
                </a:solidFill>
              </a:rPr>
              <a:t>(</a:t>
            </a:r>
            <a:r>
              <a:rPr lang="zh-CN" altLang="en-US" dirty="0">
                <a:solidFill>
                  <a:srgbClr val="FF00FF"/>
                </a:solidFill>
              </a:rPr>
              <a:t>负数原码的</a:t>
            </a:r>
            <a:r>
              <a:rPr lang="en-US" altLang="zh-CN" dirty="0">
                <a:solidFill>
                  <a:srgbClr val="FF00FF"/>
                </a:solidFill>
              </a:rPr>
              <a:t>)</a:t>
            </a:r>
            <a:r>
              <a:rPr lang="zh-CN" altLang="en-US" dirty="0">
                <a:solidFill>
                  <a:srgbClr val="FF00FF"/>
                </a:solidFill>
              </a:rPr>
              <a:t>符号位</a:t>
            </a:r>
            <a:r>
              <a:rPr lang="en-US" altLang="zh-CN" dirty="0">
                <a:solidFill>
                  <a:srgbClr val="FF00FF"/>
                </a:solidFill>
              </a:rPr>
              <a:t>1</a:t>
            </a:r>
            <a:r>
              <a:rPr lang="zh-CN" altLang="en-US" dirty="0">
                <a:solidFill>
                  <a:srgbClr val="FF00FF"/>
                </a:solidFill>
              </a:rPr>
              <a:t>不变，数值部分各位取反。</a:t>
            </a:r>
          </a:p>
        </p:txBody>
      </p:sp>
      <p:sp>
        <p:nvSpPr>
          <p:cNvPr id="7" name="Rectangle 3"/>
          <p:cNvSpPr txBox="1">
            <a:spLocks noChangeArrowheads="1"/>
          </p:cNvSpPr>
          <p:nvPr/>
        </p:nvSpPr>
        <p:spPr bwMode="auto">
          <a:xfrm>
            <a:off x="774700" y="4971280"/>
            <a:ext cx="7761287" cy="139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Blip>
                <a:blip r:embed="rId2"/>
              </a:buBlip>
              <a:defRPr sz="2800" b="1">
                <a:solidFill>
                  <a:schemeClr val="accent2"/>
                </a:solidFill>
                <a:latin typeface="Arial" panose="020B0604020202020204" pitchFamily="34" charset="0"/>
                <a:ea typeface="幼圆" panose="02010509060101010101"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10000"/>
              </a:lnSpc>
              <a:spcBef>
                <a:spcPct val="0"/>
              </a:spcBef>
            </a:pPr>
            <a:r>
              <a:rPr lang="zh-CN" altLang="en-US" sz="2400" dirty="0">
                <a:latin typeface="宋体" panose="02010600030101010101" pitchFamily="2" charset="-122"/>
                <a:ea typeface="宋体" panose="02010600030101010101" pitchFamily="2" charset="-122"/>
              </a:rPr>
              <a:t>在反码表示中，真值</a:t>
            </a:r>
            <a:r>
              <a:rPr lang="en-US" altLang="zh-CN" sz="2400" dirty="0">
                <a:latin typeface="宋体" panose="02010600030101010101" pitchFamily="2" charset="-122"/>
                <a:ea typeface="宋体" panose="02010600030101010101" pitchFamily="2" charset="-122"/>
              </a:rPr>
              <a:t>0</a:t>
            </a:r>
            <a:r>
              <a:rPr lang="zh-CN" altLang="en-US" sz="2400" dirty="0">
                <a:latin typeface="宋体" panose="02010600030101010101" pitchFamily="2" charset="-122"/>
                <a:ea typeface="宋体" panose="02010600030101010101" pitchFamily="2" charset="-122"/>
              </a:rPr>
              <a:t>也有两种不同的表示形式：</a:t>
            </a:r>
          </a:p>
          <a:p>
            <a:pPr algn="just" eaLnBrk="1" hangingPunct="1">
              <a:lnSpc>
                <a:spcPct val="110000"/>
              </a:lnSpc>
              <a:spcBef>
                <a:spcPct val="0"/>
              </a:spcBef>
              <a:buFontTx/>
              <a:buNone/>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sz="2400" baseline="-25000" dirty="0">
                <a:latin typeface="Times New Roman" panose="02020603050405020304" pitchFamily="18" charset="0"/>
                <a:ea typeface="宋体" panose="02010600030101010101" pitchFamily="2" charset="-122"/>
                <a:cs typeface="Times New Roman" panose="02020603050405020304" pitchFamily="18" charset="0"/>
              </a:rPr>
              <a:t>原</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0000B        [</a:t>
            </a:r>
            <a:r>
              <a:rPr lang="zh-CN" altLang="en-US"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sz="2400" baseline="-25000" dirty="0">
                <a:latin typeface="Times New Roman" panose="02020603050405020304" pitchFamily="18" charset="0"/>
                <a:ea typeface="宋体" panose="02010600030101010101" pitchFamily="2" charset="-122"/>
                <a:cs typeface="Times New Roman" panose="02020603050405020304" pitchFamily="18" charset="0"/>
              </a:rPr>
              <a:t>原</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0000B </a:t>
            </a:r>
          </a:p>
          <a:p>
            <a:pPr algn="just" eaLnBrk="1" hangingPunct="1">
              <a:lnSpc>
                <a:spcPct val="110000"/>
              </a:lnSpc>
              <a:spcBef>
                <a:spcPct val="0"/>
              </a:spcBef>
              <a:buFontTx/>
              <a:buNone/>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sz="2400" baseline="-25000" dirty="0">
                <a:latin typeface="Times New Roman" panose="02020603050405020304" pitchFamily="18" charset="0"/>
                <a:ea typeface="宋体" panose="02010600030101010101" pitchFamily="2" charset="-122"/>
                <a:cs typeface="Times New Roman" panose="02020603050405020304" pitchFamily="18" charset="0"/>
              </a:rPr>
              <a:t>反</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0000B</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sz="2400" baseline="-25000" dirty="0">
                <a:latin typeface="Times New Roman" panose="02020603050405020304" pitchFamily="18" charset="0"/>
                <a:ea typeface="宋体" panose="02010600030101010101" pitchFamily="2" charset="-122"/>
                <a:cs typeface="Times New Roman" panose="02020603050405020304" pitchFamily="18" charset="0"/>
              </a:rPr>
              <a:t>反</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1111B        </a:t>
            </a:r>
          </a:p>
        </p:txBody>
      </p:sp>
      <p:grpSp>
        <p:nvGrpSpPr>
          <p:cNvPr id="17" name="组合 16"/>
          <p:cNvGrpSpPr>
            <a:grpSpLocks/>
          </p:cNvGrpSpPr>
          <p:nvPr/>
        </p:nvGrpSpPr>
        <p:grpSpPr bwMode="auto">
          <a:xfrm>
            <a:off x="1225550" y="2825750"/>
            <a:ext cx="7094538" cy="2055813"/>
            <a:chOff x="918377" y="3094028"/>
            <a:chExt cx="7093337" cy="2149486"/>
          </a:xfrm>
        </p:grpSpPr>
        <p:sp>
          <p:nvSpPr>
            <p:cNvPr id="10" name="Rectangle 3"/>
            <p:cNvSpPr txBox="1">
              <a:spLocks noChangeArrowheads="1"/>
            </p:cNvSpPr>
            <p:nvPr/>
          </p:nvSpPr>
          <p:spPr bwMode="auto">
            <a:xfrm>
              <a:off x="918377" y="3094028"/>
              <a:ext cx="7067941" cy="21494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0"/>
            <a:lstStyle>
              <a:lvl1pPr marL="342900" indent="-342900" algn="l" rtl="0" fontAlgn="base">
                <a:lnSpc>
                  <a:spcPct val="114000"/>
                </a:lnSpc>
                <a:spcBef>
                  <a:spcPct val="20000"/>
                </a:spcBef>
                <a:spcAft>
                  <a:spcPts val="600"/>
                </a:spcAft>
                <a:buBlip>
                  <a:blip r:embed="rId2"/>
                </a:buBlip>
                <a:defRPr sz="2800" b="1">
                  <a:solidFill>
                    <a:schemeClr val="accent2"/>
                  </a:solidFill>
                  <a:latin typeface="+mj-ea"/>
                  <a:ea typeface="+mj-ea"/>
                  <a:cs typeface="+mn-cs"/>
                </a:defRPr>
              </a:lvl1pPr>
              <a:lvl2pPr marL="742950" indent="-285750" algn="l" rtl="0" fontAlgn="base">
                <a:spcBef>
                  <a:spcPct val="20000"/>
                </a:spcBef>
                <a:spcAft>
                  <a:spcPct val="0"/>
                </a:spcAft>
                <a:buBlip>
                  <a:blip r:embed="rId3"/>
                </a:buBlip>
                <a:defRPr sz="2800" b="1">
                  <a:solidFill>
                    <a:schemeClr val="tx1"/>
                  </a:solidFill>
                  <a:latin typeface="+mj-ea"/>
                  <a:ea typeface="+mj-ea"/>
                </a:defRPr>
              </a:lvl2pPr>
              <a:lvl3pPr marL="1143000" indent="-228600" algn="l" rtl="0" fontAlgn="base">
                <a:spcBef>
                  <a:spcPct val="20000"/>
                </a:spcBef>
                <a:spcAft>
                  <a:spcPct val="0"/>
                </a:spcAft>
                <a:buChar char="•"/>
                <a:defRPr sz="2400">
                  <a:solidFill>
                    <a:schemeClr val="tx1"/>
                  </a:solidFill>
                  <a:latin typeface="+mj-ea"/>
                  <a:ea typeface="+mj-ea"/>
                </a:defRPr>
              </a:lvl3pPr>
              <a:lvl4pPr marL="1600200" indent="-228600" algn="l" rtl="0" fontAlgn="base">
                <a:spcBef>
                  <a:spcPct val="20000"/>
                </a:spcBef>
                <a:spcAft>
                  <a:spcPct val="0"/>
                </a:spcAft>
                <a:buChar char="–"/>
                <a:defRPr sz="2000">
                  <a:solidFill>
                    <a:schemeClr val="tx1"/>
                  </a:solidFill>
                  <a:latin typeface="+mj-ea"/>
                  <a:ea typeface="+mj-ea"/>
                </a:defRPr>
              </a:lvl4pPr>
              <a:lvl5pPr marL="2057400" indent="-228600" algn="l"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marL="0" indent="0" algn="ctr" eaLnBrk="1" hangingPunct="1">
                <a:spcBef>
                  <a:spcPts val="0"/>
                </a:spcBef>
                <a:spcAft>
                  <a:spcPts val="0"/>
                </a:spcAft>
                <a:buFontTx/>
                <a:buNone/>
                <a:defRPr/>
              </a:pPr>
              <a:r>
                <a:rPr lang="zh-CN" altLang="en-US" dirty="0">
                  <a:solidFill>
                    <a:srgbClr val="0000CC"/>
                  </a:solidFill>
                </a:rPr>
                <a:t>真值、原码、反码的不同表示：</a:t>
              </a:r>
              <a:endParaRPr lang="en-US" altLang="zh-CN" kern="0" dirty="0">
                <a:solidFill>
                  <a:srgbClr val="0000CC"/>
                </a:solidFill>
                <a:latin typeface="Times New Roman" panose="02020603050405020304" pitchFamily="18" charset="0"/>
                <a:cs typeface="Times New Roman" panose="02020603050405020304" pitchFamily="18" charset="0"/>
              </a:endParaRPr>
            </a:p>
            <a:p>
              <a:pPr marL="0" indent="0" eaLnBrk="1" hangingPunct="1">
                <a:spcBef>
                  <a:spcPts val="0"/>
                </a:spcBef>
                <a:buFontTx/>
                <a:buNone/>
                <a:defRPr/>
              </a:pPr>
              <a:r>
                <a:rPr lang="en-US" altLang="zh-CN" kern="0" dirty="0">
                  <a:solidFill>
                    <a:srgbClr val="0000CC"/>
                  </a:solidFill>
                  <a:latin typeface="Times New Roman" panose="02020603050405020304" pitchFamily="18" charset="0"/>
                  <a:cs typeface="Times New Roman" panose="02020603050405020304" pitchFamily="18" charset="0"/>
                </a:rPr>
                <a:t>   </a:t>
              </a:r>
              <a:r>
                <a:rPr lang="zh-CN" altLang="en-US" kern="0" dirty="0">
                  <a:solidFill>
                    <a:srgbClr val="0000CC"/>
                  </a:solidFill>
                  <a:latin typeface="Times New Roman" panose="02020603050405020304" pitchFamily="18" charset="0"/>
                  <a:cs typeface="Times New Roman" panose="02020603050405020304" pitchFamily="18" charset="0"/>
                </a:rPr>
                <a:t> 真值 </a:t>
              </a:r>
              <a:r>
                <a:rPr lang="zh-CN" altLang="en-US" kern="0" dirty="0">
                  <a:solidFill>
                    <a:srgbClr val="FF0000"/>
                  </a:solidFill>
                  <a:latin typeface="Times New Roman" panose="02020603050405020304" pitchFamily="18" charset="0"/>
                  <a:cs typeface="Times New Roman" panose="02020603050405020304" pitchFamily="18" charset="0"/>
                </a:rPr>
                <a:t>Ｘ            ＋</a:t>
              </a:r>
              <a:r>
                <a:rPr lang="en-US" altLang="zh-CN" kern="0" dirty="0">
                  <a:latin typeface="Times New Roman" panose="02020603050405020304" pitchFamily="18" charset="0"/>
                  <a:cs typeface="Times New Roman" panose="02020603050405020304" pitchFamily="18" charset="0"/>
                </a:rPr>
                <a:t>1101B</a:t>
              </a:r>
              <a:r>
                <a:rPr lang="zh-CN" altLang="en-US" kern="0" dirty="0">
                  <a:solidFill>
                    <a:srgbClr val="0000CC"/>
                  </a:solidFill>
                  <a:latin typeface="Times New Roman" panose="02020603050405020304" pitchFamily="18" charset="0"/>
                  <a:cs typeface="Times New Roman" panose="02020603050405020304" pitchFamily="18" charset="0"/>
                </a:rPr>
                <a:t>          </a:t>
              </a:r>
              <a:r>
                <a:rPr lang="zh-CN" altLang="en-US" kern="0" dirty="0">
                  <a:solidFill>
                    <a:srgbClr val="FF0000"/>
                  </a:solidFill>
                  <a:latin typeface="Times New Roman" panose="02020603050405020304" pitchFamily="18" charset="0"/>
                  <a:cs typeface="Times New Roman" panose="02020603050405020304" pitchFamily="18" charset="0"/>
                </a:rPr>
                <a:t>－</a:t>
              </a:r>
              <a:r>
                <a:rPr lang="en-US" altLang="zh-CN" kern="0" dirty="0">
                  <a:latin typeface="Times New Roman" panose="02020603050405020304" pitchFamily="18" charset="0"/>
                  <a:cs typeface="Times New Roman" panose="02020603050405020304" pitchFamily="18" charset="0"/>
                </a:rPr>
                <a:t>1101B</a:t>
              </a:r>
              <a:r>
                <a:rPr lang="zh-CN" altLang="en-US" kern="0" dirty="0">
                  <a:solidFill>
                    <a:srgbClr val="0000CC"/>
                  </a:solidFill>
                  <a:latin typeface="Times New Roman" panose="02020603050405020304" pitchFamily="18" charset="0"/>
                  <a:cs typeface="Times New Roman" panose="02020603050405020304" pitchFamily="18" charset="0"/>
                </a:rPr>
                <a:t>  　</a:t>
              </a:r>
            </a:p>
            <a:p>
              <a:pPr eaLnBrk="1" hangingPunct="1">
                <a:spcBef>
                  <a:spcPts val="0"/>
                </a:spcBef>
                <a:buFontTx/>
                <a:buNone/>
                <a:defRPr/>
              </a:pPr>
              <a:r>
                <a:rPr lang="zh-CN" altLang="en-US" kern="0" dirty="0">
                  <a:solidFill>
                    <a:srgbClr val="FF0000"/>
                  </a:solidFill>
                  <a:latin typeface="Times New Roman" panose="02020603050405020304" pitchFamily="18" charset="0"/>
                  <a:cs typeface="Times New Roman" panose="02020603050405020304" pitchFamily="18" charset="0"/>
                </a:rPr>
                <a:t>　</a:t>
              </a:r>
              <a:r>
                <a:rPr lang="zh-CN" altLang="en-US" kern="0" dirty="0">
                  <a:solidFill>
                    <a:srgbClr val="0000CC"/>
                  </a:solidFill>
                  <a:latin typeface="Times New Roman" panose="02020603050405020304" pitchFamily="18" charset="0"/>
                  <a:cs typeface="Times New Roman" panose="02020603050405020304" pitchFamily="18" charset="0"/>
                </a:rPr>
                <a:t>原码</a:t>
              </a:r>
              <a:r>
                <a:rPr lang="en-US" altLang="zh-CN" kern="0" dirty="0">
                  <a:solidFill>
                    <a:srgbClr val="FF0000"/>
                  </a:solidFill>
                  <a:latin typeface="Times New Roman" panose="02020603050405020304" pitchFamily="18" charset="0"/>
                  <a:cs typeface="Times New Roman" panose="02020603050405020304" pitchFamily="18" charset="0"/>
                </a:rPr>
                <a:t>[</a:t>
              </a:r>
              <a:r>
                <a:rPr lang="zh-CN" altLang="en-US" kern="0" dirty="0">
                  <a:solidFill>
                    <a:srgbClr val="FF0000"/>
                  </a:solidFill>
                  <a:latin typeface="Times New Roman" panose="02020603050405020304" pitchFamily="18" charset="0"/>
                  <a:cs typeface="Times New Roman" panose="02020603050405020304" pitchFamily="18" charset="0"/>
                </a:rPr>
                <a:t>Ｘ</a:t>
              </a:r>
              <a:r>
                <a:rPr lang="en-US" altLang="zh-CN" kern="0" dirty="0">
                  <a:solidFill>
                    <a:srgbClr val="FF0000"/>
                  </a:solidFill>
                  <a:latin typeface="Times New Roman" panose="02020603050405020304" pitchFamily="18" charset="0"/>
                  <a:cs typeface="Times New Roman" panose="02020603050405020304" pitchFamily="18" charset="0"/>
                </a:rPr>
                <a:t>]</a:t>
              </a:r>
              <a:r>
                <a:rPr lang="zh-CN" altLang="en-US" kern="0" baseline="-25000" dirty="0">
                  <a:solidFill>
                    <a:srgbClr val="FF0000"/>
                  </a:solidFill>
                  <a:latin typeface="Times New Roman" panose="02020603050405020304" pitchFamily="18" charset="0"/>
                  <a:cs typeface="Times New Roman" panose="02020603050405020304" pitchFamily="18" charset="0"/>
                </a:rPr>
                <a:t>原 </a:t>
              </a:r>
              <a:r>
                <a:rPr lang="zh-CN" altLang="en-US" kern="0" dirty="0">
                  <a:solidFill>
                    <a:srgbClr val="FF0000"/>
                  </a:solidFill>
                  <a:latin typeface="Times New Roman" panose="02020603050405020304" pitchFamily="18" charset="0"/>
                  <a:cs typeface="Times New Roman" panose="02020603050405020304" pitchFamily="18" charset="0"/>
                </a:rPr>
                <a:t> 　    </a:t>
              </a:r>
              <a:r>
                <a:rPr lang="en-US" altLang="zh-CN" kern="0" dirty="0">
                  <a:solidFill>
                    <a:srgbClr val="FF0000"/>
                  </a:solidFill>
                  <a:latin typeface="Times New Roman" panose="02020603050405020304" pitchFamily="18" charset="0"/>
                  <a:cs typeface="Times New Roman" panose="02020603050405020304" pitchFamily="18" charset="0"/>
                </a:rPr>
                <a:t>0</a:t>
              </a:r>
              <a:r>
                <a:rPr lang="en-US" altLang="zh-CN" kern="0" dirty="0">
                  <a:latin typeface="Times New Roman" panose="02020603050405020304" pitchFamily="18" charset="0"/>
                  <a:cs typeface="Times New Roman" panose="02020603050405020304" pitchFamily="18" charset="0"/>
                </a:rPr>
                <a:t>1101B</a:t>
              </a:r>
              <a:r>
                <a:rPr lang="zh-CN" altLang="en-US" kern="0" dirty="0">
                  <a:solidFill>
                    <a:srgbClr val="FF0000"/>
                  </a:solidFill>
                  <a:latin typeface="Times New Roman" panose="02020603050405020304" pitchFamily="18" charset="0"/>
                  <a:cs typeface="Times New Roman" panose="02020603050405020304" pitchFamily="18" charset="0"/>
                </a:rPr>
                <a:t>　        </a:t>
              </a:r>
              <a:r>
                <a:rPr lang="en-US" altLang="zh-CN" kern="0" dirty="0">
                  <a:solidFill>
                    <a:srgbClr val="FF0000"/>
                  </a:solidFill>
                  <a:latin typeface="Times New Roman" panose="02020603050405020304" pitchFamily="18" charset="0"/>
                  <a:cs typeface="Times New Roman" panose="02020603050405020304" pitchFamily="18" charset="0"/>
                </a:rPr>
                <a:t>1</a:t>
              </a:r>
              <a:r>
                <a:rPr lang="en-US" altLang="zh-CN" kern="0" dirty="0">
                  <a:latin typeface="Times New Roman" panose="02020603050405020304" pitchFamily="18" charset="0"/>
                  <a:cs typeface="Times New Roman" panose="02020603050405020304" pitchFamily="18" charset="0"/>
                </a:rPr>
                <a:t>1101B</a:t>
              </a:r>
              <a:endParaRPr lang="en-US" altLang="zh-CN" kern="0" dirty="0">
                <a:solidFill>
                  <a:srgbClr val="FF0000"/>
                </a:solidFill>
                <a:latin typeface="Times New Roman" panose="02020603050405020304" pitchFamily="18" charset="0"/>
                <a:cs typeface="Times New Roman" panose="02020603050405020304" pitchFamily="18" charset="0"/>
              </a:endParaRPr>
            </a:p>
            <a:p>
              <a:pPr eaLnBrk="1" hangingPunct="1">
                <a:spcBef>
                  <a:spcPts val="0"/>
                </a:spcBef>
                <a:spcAft>
                  <a:spcPts val="0"/>
                </a:spcAft>
                <a:buFontTx/>
                <a:buNone/>
                <a:defRPr/>
              </a:pPr>
              <a:r>
                <a:rPr lang="en-US" altLang="zh-CN" kern="0" dirty="0">
                  <a:solidFill>
                    <a:srgbClr val="FF0000"/>
                  </a:solidFill>
                  <a:latin typeface="Times New Roman" panose="02020603050405020304" pitchFamily="18" charset="0"/>
                  <a:cs typeface="Times New Roman" panose="02020603050405020304" pitchFamily="18" charset="0"/>
                </a:rPr>
                <a:t>    </a:t>
              </a:r>
              <a:r>
                <a:rPr lang="zh-CN" altLang="en-US" kern="0" dirty="0">
                  <a:solidFill>
                    <a:srgbClr val="0000CC"/>
                  </a:solidFill>
                  <a:latin typeface="Times New Roman" panose="02020603050405020304" pitchFamily="18" charset="0"/>
                  <a:cs typeface="Times New Roman" panose="02020603050405020304" pitchFamily="18" charset="0"/>
                </a:rPr>
                <a:t>反码</a:t>
              </a:r>
              <a:r>
                <a:rPr lang="en-US" altLang="zh-CN" kern="0" dirty="0">
                  <a:solidFill>
                    <a:srgbClr val="FF0000"/>
                  </a:solidFill>
                  <a:latin typeface="Times New Roman" panose="02020603050405020304" pitchFamily="18" charset="0"/>
                  <a:cs typeface="Times New Roman" panose="02020603050405020304" pitchFamily="18" charset="0"/>
                </a:rPr>
                <a:t>[</a:t>
              </a:r>
              <a:r>
                <a:rPr lang="zh-CN" altLang="en-US" kern="0" dirty="0">
                  <a:solidFill>
                    <a:srgbClr val="FF0000"/>
                  </a:solidFill>
                  <a:latin typeface="Times New Roman" panose="02020603050405020304" pitchFamily="18" charset="0"/>
                  <a:cs typeface="Times New Roman" panose="02020603050405020304" pitchFamily="18" charset="0"/>
                </a:rPr>
                <a:t>Ｘ</a:t>
              </a:r>
              <a:r>
                <a:rPr lang="en-US" altLang="zh-CN" kern="0" dirty="0">
                  <a:solidFill>
                    <a:srgbClr val="FF0000"/>
                  </a:solidFill>
                  <a:latin typeface="Times New Roman" panose="02020603050405020304" pitchFamily="18" charset="0"/>
                  <a:cs typeface="Times New Roman" panose="02020603050405020304" pitchFamily="18" charset="0"/>
                </a:rPr>
                <a:t>]</a:t>
              </a:r>
              <a:r>
                <a:rPr lang="zh-CN" altLang="en-US" kern="0" baseline="-25000" dirty="0">
                  <a:solidFill>
                    <a:srgbClr val="FF0000"/>
                  </a:solidFill>
                  <a:latin typeface="Times New Roman" panose="02020603050405020304" pitchFamily="18" charset="0"/>
                  <a:cs typeface="Times New Roman" panose="02020603050405020304" pitchFamily="18" charset="0"/>
                </a:rPr>
                <a:t>反</a:t>
              </a:r>
              <a:r>
                <a:rPr lang="zh-CN" altLang="en-US" kern="0" dirty="0">
                  <a:latin typeface="Times New Roman" panose="02020603050405020304" pitchFamily="18" charset="0"/>
                  <a:cs typeface="Times New Roman" panose="02020603050405020304" pitchFamily="18" charset="0"/>
                </a:rPr>
                <a:t>　      </a:t>
              </a:r>
              <a:r>
                <a:rPr lang="en-US" altLang="zh-CN" kern="0" dirty="0">
                  <a:solidFill>
                    <a:srgbClr val="FF0000"/>
                  </a:solidFill>
                  <a:latin typeface="Times New Roman" panose="02020603050405020304" pitchFamily="18" charset="0"/>
                  <a:cs typeface="Times New Roman" panose="02020603050405020304" pitchFamily="18" charset="0"/>
                </a:rPr>
                <a:t>0</a:t>
              </a:r>
              <a:r>
                <a:rPr lang="en-US" altLang="zh-CN" kern="0" dirty="0">
                  <a:latin typeface="Times New Roman" panose="02020603050405020304" pitchFamily="18" charset="0"/>
                  <a:cs typeface="Times New Roman" panose="02020603050405020304" pitchFamily="18" charset="0"/>
                </a:rPr>
                <a:t>1101B</a:t>
              </a:r>
              <a:r>
                <a:rPr lang="zh-CN" altLang="en-US" kern="0" dirty="0">
                  <a:latin typeface="Times New Roman" panose="02020603050405020304" pitchFamily="18" charset="0"/>
                  <a:cs typeface="Times New Roman" panose="02020603050405020304" pitchFamily="18" charset="0"/>
                </a:rPr>
                <a:t>　　　</a:t>
              </a:r>
              <a:r>
                <a:rPr lang="en-US" altLang="zh-CN" kern="0" dirty="0">
                  <a:solidFill>
                    <a:srgbClr val="FF0000"/>
                  </a:solidFill>
                  <a:latin typeface="Times New Roman" panose="02020603050405020304" pitchFamily="18" charset="0"/>
                  <a:cs typeface="Times New Roman" panose="02020603050405020304" pitchFamily="18" charset="0"/>
                </a:rPr>
                <a:t>1</a:t>
              </a:r>
              <a:r>
                <a:rPr lang="en-US" altLang="zh-CN" kern="0" dirty="0">
                  <a:latin typeface="Times New Roman" panose="02020603050405020304" pitchFamily="18" charset="0"/>
                  <a:cs typeface="Times New Roman" panose="02020603050405020304" pitchFamily="18" charset="0"/>
                </a:rPr>
                <a:t>0010B</a:t>
              </a:r>
              <a:r>
                <a:rPr lang="zh-CN" altLang="en-US" kern="0" dirty="0">
                  <a:latin typeface="Times New Roman" panose="02020603050405020304" pitchFamily="18" charset="0"/>
                  <a:cs typeface="Times New Roman" panose="02020603050405020304" pitchFamily="18" charset="0"/>
                </a:rPr>
                <a:t>　　    　　　　    　　　</a:t>
              </a:r>
              <a:endParaRPr lang="en-US" altLang="zh-CN" kern="0" dirty="0">
                <a:latin typeface="Times New Roman" panose="02020603050405020304" pitchFamily="18" charset="0"/>
                <a:cs typeface="Times New Roman" panose="02020603050405020304" pitchFamily="18" charset="0"/>
              </a:endParaRPr>
            </a:p>
          </p:txBody>
        </p:sp>
        <p:cxnSp>
          <p:nvCxnSpPr>
            <p:cNvPr id="39946" name="直接连接符 5"/>
            <p:cNvCxnSpPr>
              <a:cxnSpLocks noChangeShapeType="1"/>
            </p:cNvCxnSpPr>
            <p:nvPr/>
          </p:nvCxnSpPr>
          <p:spPr bwMode="auto">
            <a:xfrm flipH="1">
              <a:off x="3314706" y="3714747"/>
              <a:ext cx="14288" cy="1528767"/>
            </a:xfrm>
            <a:prstGeom prst="line">
              <a:avLst/>
            </a:prstGeom>
            <a:no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47" name="直接连接符 10"/>
            <p:cNvCxnSpPr>
              <a:cxnSpLocks noChangeShapeType="1"/>
            </p:cNvCxnSpPr>
            <p:nvPr/>
          </p:nvCxnSpPr>
          <p:spPr bwMode="auto">
            <a:xfrm>
              <a:off x="5500694" y="3714747"/>
              <a:ext cx="0" cy="1528767"/>
            </a:xfrm>
            <a:prstGeom prst="line">
              <a:avLst/>
            </a:prstGeom>
            <a:no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48" name="直接连接符 11"/>
            <p:cNvCxnSpPr>
              <a:cxnSpLocks noChangeShapeType="1"/>
            </p:cNvCxnSpPr>
            <p:nvPr/>
          </p:nvCxnSpPr>
          <p:spPr bwMode="auto">
            <a:xfrm>
              <a:off x="918377" y="3657595"/>
              <a:ext cx="7068342" cy="0"/>
            </a:xfrm>
            <a:prstGeom prst="line">
              <a:avLst/>
            </a:prstGeom>
            <a:no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49" name="直接连接符 17"/>
            <p:cNvCxnSpPr>
              <a:cxnSpLocks noChangeShapeType="1"/>
            </p:cNvCxnSpPr>
            <p:nvPr/>
          </p:nvCxnSpPr>
          <p:spPr bwMode="auto">
            <a:xfrm>
              <a:off x="943372" y="4141773"/>
              <a:ext cx="7068342" cy="0"/>
            </a:xfrm>
            <a:prstGeom prst="line">
              <a:avLst/>
            </a:prstGeom>
            <a:no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50" name="直接连接符 18"/>
            <p:cNvCxnSpPr>
              <a:cxnSpLocks noChangeShapeType="1"/>
            </p:cNvCxnSpPr>
            <p:nvPr/>
          </p:nvCxnSpPr>
          <p:spPr bwMode="auto">
            <a:xfrm>
              <a:off x="943372" y="4741848"/>
              <a:ext cx="7068342" cy="0"/>
            </a:xfrm>
            <a:prstGeom prst="line">
              <a:avLst/>
            </a:prstGeom>
            <a:noFill/>
            <a:ln w="2857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9944" name="矩形 13">
            <a:hlinkClick r:id="rId4" action="ppaction://hlinksldjump"/>
          </p:cNvPr>
          <p:cNvSpPr>
            <a:spLocks noChangeArrowheads="1"/>
          </p:cNvSpPr>
          <p:nvPr/>
        </p:nvSpPr>
        <p:spPr bwMode="auto">
          <a:xfrm>
            <a:off x="323850" y="257175"/>
            <a:ext cx="4081463" cy="690563"/>
          </a:xfrm>
          <a:prstGeom prst="rect">
            <a:avLst/>
          </a:prstGeom>
        </p:spPr>
        <p:txBody>
          <a:bodyPr vert="horz" lIns="91440" tIns="45720" rIns="91440" bIns="45720" rtlCol="0" anchor="b">
            <a:noAutofit/>
          </a:bodyPr>
          <a:lstStyle/>
          <a:p>
            <a:pPr defTabSz="914400">
              <a:lnSpc>
                <a:spcPct val="85000"/>
              </a:lnSpc>
              <a:spcBef>
                <a:spcPct val="0"/>
              </a:spcBef>
            </a:pPr>
            <a:endParaRPr lang="zh-CN" altLang="en-US" sz="4000" spc="-50">
              <a:solidFill>
                <a:schemeClr val="tx1">
                  <a:lumMod val="75000"/>
                  <a:lumOff val="25000"/>
                </a:schemeClr>
              </a:solidFill>
              <a:latin typeface="宋体" panose="02010600030101010101" pitchFamily="2" charset="-122"/>
              <a:ea typeface="+mj-ea"/>
              <a:cs typeface="+mj-cs"/>
            </a:endParaRPr>
          </a:p>
        </p:txBody>
      </p:sp>
    </p:spTree>
    <p:extLst>
      <p:ext uri="{BB962C8B-B14F-4D97-AF65-F5344CB8AC3E}">
        <p14:creationId xmlns:p14="http://schemas.microsoft.com/office/powerpoint/2010/main" val="249837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2"/>
          <p:cNvSpPr>
            <a:spLocks noGrp="1" noChangeArrowheads="1"/>
          </p:cNvSpPr>
          <p:nvPr>
            <p:ph type="title"/>
          </p:nvPr>
        </p:nvSpPr>
        <p:spPr>
          <a:xfrm>
            <a:off x="856456" y="409576"/>
            <a:ext cx="7342187" cy="681038"/>
          </a:xfrm>
        </p:spPr>
        <p:txBody>
          <a:bodyPr>
            <a:normAutofit fontScale="90000"/>
          </a:bodyPr>
          <a:lstStyle/>
          <a:p>
            <a:pPr eaLnBrk="1" hangingPunct="1"/>
            <a:r>
              <a:rPr lang="en-US" altLang="zh-CN" dirty="0">
                <a:latin typeface="宋体" panose="02010600030101010101" pitchFamily="2" charset="-122"/>
              </a:rPr>
              <a:t>2</a:t>
            </a:r>
            <a:r>
              <a:rPr lang="zh-CN" altLang="en-US" dirty="0">
                <a:latin typeface="宋体" panose="02010600030101010101" pitchFamily="2" charset="-122"/>
              </a:rPr>
              <a:t>、反码表示法</a:t>
            </a:r>
            <a:endParaRPr lang="zh-CN" altLang="en-US" dirty="0"/>
          </a:p>
        </p:txBody>
      </p:sp>
      <p:sp>
        <p:nvSpPr>
          <p:cNvPr id="5" name="内容占位符 4"/>
          <p:cNvSpPr>
            <a:spLocks noGrp="1"/>
          </p:cNvSpPr>
          <p:nvPr>
            <p:ph idx="1"/>
          </p:nvPr>
        </p:nvSpPr>
        <p:spPr>
          <a:xfrm>
            <a:off x="695325" y="1266825"/>
            <a:ext cx="7610475" cy="4262438"/>
          </a:xfrm>
        </p:spPr>
        <p:txBody>
          <a:bodyPr>
            <a:normAutofit/>
          </a:bodyPr>
          <a:lstStyle/>
          <a:p>
            <a:pPr eaLnBrk="1" hangingPunct="1">
              <a:lnSpc>
                <a:spcPct val="134000"/>
              </a:lnSpc>
              <a:spcBef>
                <a:spcPts val="0"/>
              </a:spcBef>
              <a:spcAft>
                <a:spcPts val="1800"/>
              </a:spcAft>
              <a:defRPr/>
            </a:pPr>
            <a:r>
              <a:rPr lang="zh-CN" altLang="en-US" sz="3000" dirty="0">
                <a:solidFill>
                  <a:srgbClr val="FF0000"/>
                </a:solidFill>
              </a:rPr>
              <a:t>反码运算要注意以下三个问题：</a:t>
            </a:r>
          </a:p>
          <a:p>
            <a:pPr lvl="1" eaLnBrk="1" hangingPunct="1">
              <a:lnSpc>
                <a:spcPct val="134000"/>
              </a:lnSpc>
              <a:spcBef>
                <a:spcPts val="0"/>
              </a:spcBef>
              <a:spcAft>
                <a:spcPts val="1800"/>
              </a:spcAft>
              <a:defRPr/>
            </a:pPr>
            <a:r>
              <a:rPr lang="zh-CN" altLang="en-US" sz="3000" dirty="0"/>
              <a:t>符号位可与数值位一样参加运算。</a:t>
            </a:r>
          </a:p>
          <a:p>
            <a:pPr lvl="1" eaLnBrk="1" hangingPunct="1">
              <a:lnSpc>
                <a:spcPct val="134000"/>
              </a:lnSpc>
              <a:spcBef>
                <a:spcPts val="0"/>
              </a:spcBef>
              <a:spcAft>
                <a:spcPts val="1800"/>
              </a:spcAft>
              <a:defRPr/>
            </a:pPr>
            <a:r>
              <a:rPr lang="zh-CN" altLang="en-US" sz="3000" dirty="0">
                <a:solidFill>
                  <a:srgbClr val="9900CC"/>
                </a:solidFill>
              </a:rPr>
              <a:t>符号位运算后如有进位产生</a:t>
            </a:r>
            <a:r>
              <a:rPr lang="zh-CN" altLang="en-US" sz="3000" dirty="0"/>
              <a:t>，</a:t>
            </a:r>
            <a:r>
              <a:rPr lang="zh-CN" altLang="en-US" sz="3000" dirty="0">
                <a:solidFill>
                  <a:srgbClr val="9900CC"/>
                </a:solidFill>
              </a:rPr>
              <a:t>则把这个进位送回到最低位去相加</a:t>
            </a:r>
            <a:r>
              <a:rPr lang="zh-CN" altLang="en-US" sz="3000" dirty="0"/>
              <a:t>，这叫</a:t>
            </a:r>
            <a:r>
              <a:rPr lang="zh-CN" altLang="en-US" sz="3000" dirty="0">
                <a:solidFill>
                  <a:srgbClr val="FF0000"/>
                </a:solidFill>
              </a:rPr>
              <a:t>循环进位</a:t>
            </a:r>
            <a:r>
              <a:rPr lang="zh-CN" altLang="en-US" sz="3000" dirty="0"/>
              <a:t>。</a:t>
            </a:r>
          </a:p>
          <a:p>
            <a:pPr lvl="1" eaLnBrk="1" hangingPunct="1">
              <a:lnSpc>
                <a:spcPct val="134000"/>
              </a:lnSpc>
              <a:spcBef>
                <a:spcPts val="0"/>
              </a:spcBef>
              <a:spcAft>
                <a:spcPts val="1800"/>
              </a:spcAft>
              <a:defRPr/>
            </a:pPr>
            <a:r>
              <a:rPr lang="zh-CN" altLang="en-US" sz="3000" dirty="0"/>
              <a:t>反码运算具有性质：</a:t>
            </a:r>
            <a:r>
              <a:rPr lang="en-US" altLang="zh-CN" sz="3000" dirty="0"/>
              <a:t>[X]</a:t>
            </a:r>
            <a:r>
              <a:rPr lang="zh-CN" altLang="en-US" sz="3000" baseline="-25000" dirty="0"/>
              <a:t>反</a:t>
            </a:r>
            <a:r>
              <a:rPr lang="zh-CN" altLang="en-US" sz="3000" dirty="0"/>
              <a:t>＋</a:t>
            </a:r>
            <a:r>
              <a:rPr lang="en-US" altLang="zh-CN" sz="3000" dirty="0"/>
              <a:t>[Y]</a:t>
            </a:r>
            <a:r>
              <a:rPr lang="zh-CN" altLang="en-US" sz="3000" baseline="-25000" dirty="0"/>
              <a:t>反</a:t>
            </a:r>
            <a:r>
              <a:rPr lang="zh-CN" altLang="en-US" sz="3000" dirty="0"/>
              <a:t>＝</a:t>
            </a:r>
            <a:r>
              <a:rPr lang="en-US" altLang="zh-CN" sz="3000" dirty="0"/>
              <a:t>[X</a:t>
            </a:r>
            <a:r>
              <a:rPr lang="zh-CN" altLang="en-US" sz="3000" dirty="0"/>
              <a:t>＋</a:t>
            </a:r>
            <a:r>
              <a:rPr lang="en-US" altLang="zh-CN" sz="3000" dirty="0"/>
              <a:t>Y]</a:t>
            </a:r>
            <a:r>
              <a:rPr lang="zh-CN" altLang="en-US" sz="3000" baseline="-25000" dirty="0"/>
              <a:t>反</a:t>
            </a:r>
          </a:p>
          <a:p>
            <a:pPr eaLnBrk="1" hangingPunct="1">
              <a:lnSpc>
                <a:spcPct val="134000"/>
              </a:lnSpc>
              <a:spcAft>
                <a:spcPts val="1800"/>
              </a:spcAft>
              <a:defRPr/>
            </a:pPr>
            <a:endParaRPr lang="zh-CN" altLang="en-US" sz="3000" dirty="0"/>
          </a:p>
        </p:txBody>
      </p:sp>
    </p:spTree>
    <p:extLst>
      <p:ext uri="{BB962C8B-B14F-4D97-AF65-F5344CB8AC3E}">
        <p14:creationId xmlns:p14="http://schemas.microsoft.com/office/powerpoint/2010/main" val="2198968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2"/>
          <p:cNvSpPr>
            <a:spLocks noGrp="1" noChangeArrowheads="1"/>
          </p:cNvSpPr>
          <p:nvPr>
            <p:ph type="title"/>
          </p:nvPr>
        </p:nvSpPr>
        <p:spPr>
          <a:xfrm>
            <a:off x="763588" y="296862"/>
            <a:ext cx="6770687" cy="776288"/>
          </a:xfrm>
        </p:spPr>
        <p:txBody>
          <a:bodyPr>
            <a:normAutofit/>
          </a:bodyPr>
          <a:lstStyle/>
          <a:p>
            <a:pPr eaLnBrk="1" hangingPunct="1"/>
            <a:r>
              <a:rPr lang="en-US" altLang="zh-CN" sz="4000" dirty="0">
                <a:latin typeface="宋体" panose="02010600030101010101" pitchFamily="2" charset="-122"/>
              </a:rPr>
              <a:t>3</a:t>
            </a:r>
            <a:r>
              <a:rPr lang="zh-CN" altLang="en-US" sz="4000" dirty="0">
                <a:latin typeface="宋体" panose="02010600030101010101" pitchFamily="2" charset="-122"/>
              </a:rPr>
              <a:t>、补码表示法</a:t>
            </a:r>
            <a:endParaRPr lang="zh-CN" altLang="en-US" sz="4000" dirty="0"/>
          </a:p>
        </p:txBody>
      </p:sp>
      <p:sp>
        <p:nvSpPr>
          <p:cNvPr id="334851" name="Rectangle 3"/>
          <p:cNvSpPr>
            <a:spLocks noGrp="1" noChangeArrowheads="1"/>
          </p:cNvSpPr>
          <p:nvPr>
            <p:ph idx="1"/>
          </p:nvPr>
        </p:nvSpPr>
        <p:spPr>
          <a:xfrm>
            <a:off x="763588" y="1485900"/>
            <a:ext cx="7523162" cy="3057526"/>
          </a:xfrm>
        </p:spPr>
        <p:txBody>
          <a:bodyPr/>
          <a:lstStyle/>
          <a:p>
            <a:pPr eaLnBrk="1" hangingPunct="1">
              <a:spcBef>
                <a:spcPts val="0"/>
              </a:spcBef>
              <a:spcAft>
                <a:spcPts val="1200"/>
              </a:spcAft>
              <a:defRPr/>
            </a:pPr>
            <a:r>
              <a:rPr lang="en-US" altLang="zh-CN" dirty="0">
                <a:solidFill>
                  <a:srgbClr val="FF0000"/>
                </a:solidFill>
              </a:rPr>
              <a:t>(1)</a:t>
            </a:r>
            <a:r>
              <a:rPr lang="zh-CN" altLang="en-US" dirty="0">
                <a:solidFill>
                  <a:srgbClr val="FF0000"/>
                </a:solidFill>
              </a:rPr>
              <a:t>同余的概念</a:t>
            </a:r>
          </a:p>
          <a:p>
            <a:pPr indent="14288" eaLnBrk="1" hangingPunct="1">
              <a:spcBef>
                <a:spcPts val="0"/>
              </a:spcBef>
              <a:spcAft>
                <a:spcPts val="1200"/>
              </a:spcAft>
              <a:buFontTx/>
              <a:buNone/>
              <a:defRPr/>
            </a:pPr>
            <a:r>
              <a:rPr lang="zh-CN" altLang="en-US" dirty="0"/>
              <a:t>给定一个正整数</a:t>
            </a:r>
            <a:r>
              <a:rPr lang="en-US" altLang="zh-CN" dirty="0">
                <a:solidFill>
                  <a:srgbClr val="FF0000"/>
                </a:solidFill>
              </a:rPr>
              <a:t>M</a:t>
            </a:r>
            <a:r>
              <a:rPr lang="zh-CN" altLang="en-US" dirty="0"/>
              <a:t>，如果两整数</a:t>
            </a:r>
            <a:r>
              <a:rPr lang="en-US" altLang="zh-CN" dirty="0">
                <a:solidFill>
                  <a:srgbClr val="FF0000"/>
                </a:solidFill>
              </a:rPr>
              <a:t>A</a:t>
            </a:r>
            <a:r>
              <a:rPr lang="zh-CN" altLang="en-US" dirty="0">
                <a:solidFill>
                  <a:srgbClr val="FF0000"/>
                </a:solidFill>
              </a:rPr>
              <a:t>与</a:t>
            </a:r>
            <a:r>
              <a:rPr lang="en-US" altLang="zh-CN" dirty="0">
                <a:solidFill>
                  <a:srgbClr val="FF0000"/>
                </a:solidFill>
              </a:rPr>
              <a:t>B</a:t>
            </a:r>
            <a:r>
              <a:rPr lang="zh-CN" altLang="en-US" dirty="0"/>
              <a:t>满足</a:t>
            </a:r>
            <a:r>
              <a:rPr lang="en-US" altLang="zh-CN" dirty="0">
                <a:solidFill>
                  <a:srgbClr val="FF0000"/>
                </a:solidFill>
              </a:rPr>
              <a:t>A-B</a:t>
            </a:r>
            <a:r>
              <a:rPr lang="zh-CN" altLang="en-US" dirty="0"/>
              <a:t>能够被</a:t>
            </a:r>
            <a:r>
              <a:rPr lang="en-US" altLang="zh-CN" dirty="0">
                <a:solidFill>
                  <a:srgbClr val="FF0000"/>
                </a:solidFill>
              </a:rPr>
              <a:t>M</a:t>
            </a:r>
            <a:r>
              <a:rPr lang="zh-CN" altLang="en-US" dirty="0"/>
              <a:t>整除，即</a:t>
            </a:r>
            <a:r>
              <a:rPr lang="en-US" altLang="zh-CN" dirty="0"/>
              <a:t>(</a:t>
            </a:r>
            <a:r>
              <a:rPr lang="en-US" altLang="zh-CN" dirty="0">
                <a:solidFill>
                  <a:srgbClr val="FF0000"/>
                </a:solidFill>
              </a:rPr>
              <a:t>A</a:t>
            </a:r>
            <a:r>
              <a:rPr lang="en-US" altLang="zh-CN" b="0" dirty="0">
                <a:solidFill>
                  <a:srgbClr val="FF0000"/>
                </a:solidFill>
              </a:rPr>
              <a:t>-</a:t>
            </a:r>
            <a:r>
              <a:rPr lang="en-US" altLang="zh-CN" dirty="0">
                <a:solidFill>
                  <a:srgbClr val="FF0000"/>
                </a:solidFill>
              </a:rPr>
              <a:t>B</a:t>
            </a:r>
            <a:r>
              <a:rPr lang="en-US" altLang="zh-CN" dirty="0"/>
              <a:t>)/</a:t>
            </a:r>
            <a:r>
              <a:rPr lang="en-US" altLang="zh-CN" dirty="0">
                <a:solidFill>
                  <a:srgbClr val="FF0000"/>
                </a:solidFill>
              </a:rPr>
              <a:t>M</a:t>
            </a:r>
            <a:r>
              <a:rPr lang="zh-CN" altLang="en-US" dirty="0"/>
              <a:t>得到一个整数，那么就称整数</a:t>
            </a:r>
            <a:r>
              <a:rPr lang="en-US" altLang="zh-CN" dirty="0">
                <a:solidFill>
                  <a:srgbClr val="FF0000"/>
                </a:solidFill>
              </a:rPr>
              <a:t>A</a:t>
            </a:r>
            <a:r>
              <a:rPr lang="zh-CN" altLang="en-US" dirty="0">
                <a:solidFill>
                  <a:srgbClr val="FF0000"/>
                </a:solidFill>
              </a:rPr>
              <a:t>与</a:t>
            </a:r>
            <a:r>
              <a:rPr lang="en-US" altLang="zh-CN" dirty="0">
                <a:solidFill>
                  <a:srgbClr val="FF0000"/>
                </a:solidFill>
              </a:rPr>
              <a:t>B</a:t>
            </a:r>
            <a:r>
              <a:rPr lang="zh-CN" altLang="en-US" dirty="0">
                <a:solidFill>
                  <a:srgbClr val="FF0000"/>
                </a:solidFill>
              </a:rPr>
              <a:t>对模</a:t>
            </a:r>
            <a:r>
              <a:rPr lang="en-US" altLang="zh-CN" dirty="0">
                <a:solidFill>
                  <a:srgbClr val="FF0000"/>
                </a:solidFill>
              </a:rPr>
              <a:t>M</a:t>
            </a:r>
            <a:r>
              <a:rPr lang="zh-CN" altLang="en-US" dirty="0">
                <a:solidFill>
                  <a:srgbClr val="FF0000"/>
                </a:solidFill>
              </a:rPr>
              <a:t>同余。</a:t>
            </a:r>
            <a:r>
              <a:rPr lang="en-US" altLang="zh-CN" dirty="0">
                <a:solidFill>
                  <a:srgbClr val="FF0000"/>
                </a:solidFill>
              </a:rPr>
              <a:t>M</a:t>
            </a:r>
            <a:r>
              <a:rPr lang="zh-CN" altLang="en-US" dirty="0">
                <a:solidFill>
                  <a:srgbClr val="FF0000"/>
                </a:solidFill>
              </a:rPr>
              <a:t>称为模，对模</a:t>
            </a:r>
            <a:r>
              <a:rPr lang="en-US" altLang="zh-CN" dirty="0">
                <a:solidFill>
                  <a:srgbClr val="FF0000"/>
                </a:solidFill>
              </a:rPr>
              <a:t>M</a:t>
            </a:r>
            <a:r>
              <a:rPr lang="zh-CN" altLang="en-US" dirty="0">
                <a:solidFill>
                  <a:srgbClr val="FF0000"/>
                </a:solidFill>
              </a:rPr>
              <a:t>同余</a:t>
            </a:r>
            <a:r>
              <a:rPr lang="zh-CN" altLang="en-US" dirty="0"/>
              <a:t>是整数的一个</a:t>
            </a:r>
            <a:r>
              <a:rPr lang="zh-CN" altLang="en-US" dirty="0">
                <a:solidFill>
                  <a:srgbClr val="FF0000"/>
                </a:solidFill>
              </a:rPr>
              <a:t>等价关系</a:t>
            </a:r>
            <a:r>
              <a:rPr lang="zh-CN" altLang="en-US" dirty="0"/>
              <a:t>：</a:t>
            </a:r>
          </a:p>
          <a:p>
            <a:pPr eaLnBrk="1" hangingPunct="1">
              <a:spcBef>
                <a:spcPts val="0"/>
              </a:spcBef>
              <a:spcAft>
                <a:spcPts val="1800"/>
              </a:spcAft>
              <a:buFontTx/>
              <a:buNone/>
              <a:defRPr/>
            </a:pPr>
            <a:r>
              <a:rPr lang="zh-CN" altLang="en-US" dirty="0"/>
              <a:t>   可写成：</a:t>
            </a:r>
            <a:r>
              <a:rPr lang="en-US" altLang="zh-CN" dirty="0"/>
              <a:t>A</a:t>
            </a:r>
            <a:r>
              <a:rPr lang="zh-CN" altLang="en-US" dirty="0"/>
              <a:t>＝</a:t>
            </a:r>
            <a:r>
              <a:rPr lang="en-US" altLang="zh-CN" dirty="0"/>
              <a:t>B</a:t>
            </a:r>
            <a:r>
              <a:rPr lang="zh-CN" altLang="en-US" dirty="0"/>
              <a:t>（</a:t>
            </a:r>
            <a:r>
              <a:rPr lang="en-US" altLang="zh-CN" dirty="0">
                <a:solidFill>
                  <a:srgbClr val="FF0000"/>
                </a:solidFill>
              </a:rPr>
              <a:t>mod M</a:t>
            </a:r>
            <a:r>
              <a:rPr lang="zh-CN" altLang="en-US" dirty="0"/>
              <a:t>） 或   </a:t>
            </a:r>
            <a:r>
              <a:rPr lang="en-US" altLang="zh-CN" dirty="0"/>
              <a:t>A</a:t>
            </a:r>
            <a:r>
              <a:rPr lang="en-US" altLang="zh-CN" dirty="0">
                <a:solidFill>
                  <a:srgbClr val="FF0000"/>
                </a:solidFill>
              </a:rPr>
              <a:t>≡</a:t>
            </a:r>
            <a:r>
              <a:rPr lang="en-US" altLang="zh-CN" dirty="0"/>
              <a:t>B</a:t>
            </a:r>
            <a:r>
              <a:rPr lang="zh-CN" altLang="en-US" dirty="0"/>
              <a:t>（</a:t>
            </a:r>
            <a:r>
              <a:rPr lang="en-US" altLang="zh-CN" dirty="0">
                <a:solidFill>
                  <a:srgbClr val="FF0000"/>
                </a:solidFill>
              </a:rPr>
              <a:t>mod M</a:t>
            </a:r>
            <a:r>
              <a:rPr lang="zh-CN" altLang="en-US" dirty="0"/>
              <a:t>）</a:t>
            </a:r>
            <a:endParaRPr lang="en-US" altLang="zh-CN" dirty="0"/>
          </a:p>
          <a:p>
            <a:pPr eaLnBrk="1" hangingPunct="1">
              <a:spcBef>
                <a:spcPts val="0"/>
              </a:spcBef>
              <a:spcAft>
                <a:spcPts val="1200"/>
              </a:spcAft>
              <a:buFontTx/>
              <a:buNone/>
              <a:defRPr/>
            </a:pPr>
            <a:r>
              <a:rPr lang="zh-CN" altLang="en-US" dirty="0"/>
              <a:t>例如</a:t>
            </a:r>
            <a:r>
              <a:rPr lang="en-US" altLang="zh-CN" dirty="0"/>
              <a:t>: </a:t>
            </a:r>
            <a:r>
              <a:rPr lang="zh-CN" altLang="en-US" dirty="0"/>
              <a:t>对钟表来说</a:t>
            </a:r>
            <a:r>
              <a:rPr lang="en-US" altLang="zh-CN" dirty="0"/>
              <a:t>,</a:t>
            </a:r>
            <a:r>
              <a:rPr lang="zh-CN" altLang="en-US" dirty="0"/>
              <a:t>其模</a:t>
            </a:r>
            <a:r>
              <a:rPr lang="en-US" altLang="zh-CN" dirty="0"/>
              <a:t>M</a:t>
            </a:r>
            <a:r>
              <a:rPr lang="zh-CN" altLang="en-US" dirty="0"/>
              <a:t>＝</a:t>
            </a:r>
            <a:r>
              <a:rPr lang="en-US" altLang="zh-CN" dirty="0"/>
              <a:t>12,</a:t>
            </a:r>
            <a:r>
              <a:rPr lang="zh-CN" altLang="en-US" dirty="0"/>
              <a:t>故</a:t>
            </a:r>
            <a:r>
              <a:rPr lang="en-US" altLang="zh-CN" dirty="0"/>
              <a:t>4</a:t>
            </a:r>
            <a:r>
              <a:rPr lang="zh-CN" altLang="en-US" dirty="0"/>
              <a:t>点和</a:t>
            </a:r>
            <a:r>
              <a:rPr lang="en-US" altLang="zh-CN" dirty="0"/>
              <a:t>16</a:t>
            </a:r>
            <a:r>
              <a:rPr lang="zh-CN" altLang="en-US" dirty="0"/>
              <a:t>点、</a:t>
            </a:r>
            <a:r>
              <a:rPr lang="en-US" altLang="zh-CN" dirty="0"/>
              <a:t>5</a:t>
            </a:r>
            <a:r>
              <a:rPr lang="zh-CN" altLang="en-US" dirty="0"/>
              <a:t>点和</a:t>
            </a:r>
            <a:r>
              <a:rPr lang="en-US" altLang="zh-CN" dirty="0"/>
              <a:t>17</a:t>
            </a:r>
            <a:r>
              <a:rPr lang="zh-CN" altLang="en-US" dirty="0"/>
              <a:t>点</a:t>
            </a:r>
            <a:r>
              <a:rPr lang="en-US" altLang="zh-CN" dirty="0"/>
              <a:t>…</a:t>
            </a:r>
            <a:r>
              <a:rPr lang="zh-CN" altLang="en-US" dirty="0"/>
              <a:t>均是同余的。</a:t>
            </a:r>
          </a:p>
          <a:p>
            <a:pPr eaLnBrk="1" hangingPunct="1">
              <a:spcBef>
                <a:spcPts val="0"/>
              </a:spcBef>
              <a:spcAft>
                <a:spcPts val="1800"/>
              </a:spcAft>
              <a:buFontTx/>
              <a:buNone/>
              <a:defRPr/>
            </a:pPr>
            <a:r>
              <a:rPr lang="zh-CN" altLang="en-US" dirty="0"/>
              <a:t>   </a:t>
            </a:r>
            <a:r>
              <a:rPr lang="en-US" altLang="zh-CN" dirty="0"/>
              <a:t>4</a:t>
            </a:r>
            <a:r>
              <a:rPr lang="zh-CN" altLang="en-US" dirty="0"/>
              <a:t>＝</a:t>
            </a:r>
            <a:r>
              <a:rPr lang="en-US" altLang="zh-CN" dirty="0"/>
              <a:t>16</a:t>
            </a:r>
            <a:r>
              <a:rPr lang="zh-CN" altLang="en-US" dirty="0"/>
              <a:t>（</a:t>
            </a:r>
            <a:r>
              <a:rPr lang="en-US" altLang="zh-CN" dirty="0">
                <a:solidFill>
                  <a:srgbClr val="FF0000"/>
                </a:solidFill>
              </a:rPr>
              <a:t>mod 12</a:t>
            </a:r>
            <a:r>
              <a:rPr lang="zh-CN" altLang="en-US" dirty="0"/>
              <a:t>），</a:t>
            </a:r>
            <a:r>
              <a:rPr lang="en-US" altLang="zh-CN" dirty="0"/>
              <a:t>5</a:t>
            </a:r>
            <a:r>
              <a:rPr lang="zh-CN" altLang="en-US" dirty="0"/>
              <a:t>＝</a:t>
            </a:r>
            <a:r>
              <a:rPr lang="en-US" altLang="zh-CN" dirty="0"/>
              <a:t>17</a:t>
            </a:r>
            <a:r>
              <a:rPr lang="zh-CN" altLang="en-US" dirty="0"/>
              <a:t>（</a:t>
            </a:r>
            <a:r>
              <a:rPr lang="en-US" altLang="zh-CN" dirty="0">
                <a:solidFill>
                  <a:srgbClr val="FF0000"/>
                </a:solidFill>
              </a:rPr>
              <a:t>mod 12</a:t>
            </a:r>
            <a:r>
              <a:rPr lang="zh-CN" altLang="en-US" dirty="0"/>
              <a:t>）</a:t>
            </a:r>
          </a:p>
        </p:txBody>
      </p:sp>
    </p:spTree>
    <p:extLst>
      <p:ext uri="{BB962C8B-B14F-4D97-AF65-F5344CB8AC3E}">
        <p14:creationId xmlns:p14="http://schemas.microsoft.com/office/powerpoint/2010/main" val="1967380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2"/>
          <p:cNvSpPr>
            <a:spLocks noGrp="1" noChangeArrowheads="1"/>
          </p:cNvSpPr>
          <p:nvPr>
            <p:ph type="title"/>
          </p:nvPr>
        </p:nvSpPr>
        <p:spPr>
          <a:xfrm>
            <a:off x="468313" y="357188"/>
            <a:ext cx="8229600" cy="504825"/>
          </a:xfrm>
        </p:spPr>
        <p:txBody>
          <a:bodyPr vert="horz" lIns="91440" tIns="45720" rIns="91440" bIns="45720" rtlCol="0" anchor="b">
            <a:normAutofit fontScale="90000"/>
          </a:bodyPr>
          <a:lstStyle/>
          <a:p>
            <a:r>
              <a:rPr lang="en-US" altLang="zh-CN" sz="4000" dirty="0">
                <a:latin typeface="宋体" panose="02010600030101010101" pitchFamily="2" charset="-122"/>
              </a:rPr>
              <a:t>(2)</a:t>
            </a:r>
            <a:r>
              <a:rPr lang="zh-CN" altLang="en-US" sz="4000" dirty="0">
                <a:latin typeface="宋体" panose="02010600030101010101" pitchFamily="2" charset="-122"/>
              </a:rPr>
              <a:t>补码的概念</a:t>
            </a:r>
          </a:p>
        </p:txBody>
      </p:sp>
      <p:sp>
        <p:nvSpPr>
          <p:cNvPr id="335875" name="Rectangle 3"/>
          <p:cNvSpPr>
            <a:spLocks noGrp="1" noChangeArrowheads="1"/>
          </p:cNvSpPr>
          <p:nvPr>
            <p:ph idx="1"/>
          </p:nvPr>
        </p:nvSpPr>
        <p:spPr>
          <a:xfrm>
            <a:off x="550863" y="1265238"/>
            <a:ext cx="7826375" cy="1468437"/>
          </a:xfrm>
        </p:spPr>
        <p:txBody>
          <a:bodyPr/>
          <a:lstStyle/>
          <a:p>
            <a:pPr eaLnBrk="1" hangingPunct="1">
              <a:lnSpc>
                <a:spcPct val="100000"/>
              </a:lnSpc>
              <a:spcBef>
                <a:spcPts val="600"/>
              </a:spcBef>
              <a:spcAft>
                <a:spcPts val="0"/>
              </a:spcAft>
              <a:defRPr/>
            </a:pPr>
            <a:r>
              <a:rPr lang="zh-CN" altLang="en-US" dirty="0"/>
              <a:t>指针式钟表的校准（本应</a:t>
            </a:r>
            <a:r>
              <a:rPr lang="en-US" altLang="zh-CN" dirty="0"/>
              <a:t>3</a:t>
            </a:r>
            <a:r>
              <a:rPr lang="zh-CN" altLang="en-US" dirty="0"/>
              <a:t>点显示</a:t>
            </a:r>
            <a:r>
              <a:rPr lang="en-US" altLang="zh-CN" dirty="0"/>
              <a:t>5</a:t>
            </a:r>
            <a:r>
              <a:rPr lang="zh-CN" altLang="en-US" dirty="0"/>
              <a:t>点，快两个小时</a:t>
            </a:r>
            <a:r>
              <a:rPr lang="en-US" altLang="zh-CN" dirty="0"/>
              <a:t>)</a:t>
            </a:r>
          </a:p>
          <a:p>
            <a:pPr lvl="1" eaLnBrk="1" hangingPunct="1">
              <a:spcBef>
                <a:spcPts val="600"/>
              </a:spcBef>
              <a:spcAft>
                <a:spcPts val="0"/>
              </a:spcAft>
              <a:defRPr/>
            </a:pPr>
            <a:r>
              <a:rPr lang="zh-CN" altLang="en-US" dirty="0"/>
              <a:t>方法一</a:t>
            </a:r>
            <a:r>
              <a:rPr lang="en-US" altLang="zh-CN" dirty="0"/>
              <a:t>:</a:t>
            </a:r>
            <a:r>
              <a:rPr lang="zh-CN" altLang="en-US" dirty="0"/>
              <a:t>往回拨两个小时。</a:t>
            </a:r>
            <a:r>
              <a:rPr lang="en-US" altLang="zh-CN" dirty="0">
                <a:solidFill>
                  <a:srgbClr val="FF0000"/>
                </a:solidFill>
              </a:rPr>
              <a:t>5-2=3</a:t>
            </a:r>
            <a:endParaRPr lang="zh-CN" altLang="en-US" dirty="0">
              <a:solidFill>
                <a:srgbClr val="FF0000"/>
              </a:solidFill>
            </a:endParaRPr>
          </a:p>
          <a:p>
            <a:pPr lvl="1" eaLnBrk="1" hangingPunct="1">
              <a:spcBef>
                <a:spcPts val="600"/>
              </a:spcBef>
              <a:spcAft>
                <a:spcPts val="0"/>
              </a:spcAft>
              <a:defRPr/>
            </a:pPr>
            <a:r>
              <a:rPr lang="zh-CN" altLang="en-US" dirty="0"/>
              <a:t>方法二</a:t>
            </a:r>
            <a:r>
              <a:rPr lang="en-US" altLang="zh-CN" dirty="0"/>
              <a:t>:</a:t>
            </a:r>
            <a:r>
              <a:rPr lang="zh-CN" altLang="en-US" dirty="0"/>
              <a:t>往前拨</a:t>
            </a:r>
            <a:r>
              <a:rPr lang="en-US" altLang="zh-CN" dirty="0"/>
              <a:t>10</a:t>
            </a:r>
            <a:r>
              <a:rPr lang="zh-CN" altLang="en-US" dirty="0"/>
              <a:t>个小时，结果相同。</a:t>
            </a:r>
            <a:r>
              <a:rPr lang="en-US" altLang="zh-CN" dirty="0">
                <a:solidFill>
                  <a:srgbClr val="FF0000"/>
                </a:solidFill>
              </a:rPr>
              <a:t>5+10(</a:t>
            </a:r>
            <a:r>
              <a:rPr lang="en-US" altLang="zh-CN" dirty="0"/>
              <a:t>-12</a:t>
            </a:r>
            <a:r>
              <a:rPr lang="en-US" altLang="zh-CN" dirty="0">
                <a:solidFill>
                  <a:srgbClr val="FF0000"/>
                </a:solidFill>
              </a:rPr>
              <a:t>)</a:t>
            </a:r>
            <a:r>
              <a:rPr lang="en-US" altLang="zh-CN" dirty="0"/>
              <a:t>=3</a:t>
            </a:r>
            <a:endParaRPr lang="zh-CN" altLang="en-US" dirty="0"/>
          </a:p>
          <a:p>
            <a:pPr indent="14288" eaLnBrk="1" hangingPunct="1">
              <a:lnSpc>
                <a:spcPct val="100000"/>
              </a:lnSpc>
              <a:spcBef>
                <a:spcPts val="600"/>
              </a:spcBef>
              <a:spcAft>
                <a:spcPts val="0"/>
              </a:spcAft>
              <a:buFontTx/>
              <a:buNone/>
              <a:defRPr/>
            </a:pPr>
            <a:r>
              <a:rPr lang="zh-CN" altLang="en-US" dirty="0"/>
              <a:t>  若大于</a:t>
            </a:r>
            <a:r>
              <a:rPr lang="en-US" altLang="zh-CN" dirty="0"/>
              <a:t>12</a:t>
            </a:r>
            <a:r>
              <a:rPr lang="zh-CN" altLang="en-US" dirty="0"/>
              <a:t>点，可舍弃</a:t>
            </a:r>
            <a:r>
              <a:rPr lang="en-US" altLang="zh-CN" dirty="0"/>
              <a:t>(</a:t>
            </a:r>
            <a:r>
              <a:rPr lang="zh-CN" altLang="en-US" dirty="0"/>
              <a:t>减</a:t>
            </a:r>
            <a:r>
              <a:rPr lang="en-US" altLang="zh-CN" dirty="0"/>
              <a:t>)12</a:t>
            </a:r>
            <a:r>
              <a:rPr lang="zh-CN" altLang="en-US" dirty="0"/>
              <a:t>，</a:t>
            </a:r>
            <a:r>
              <a:rPr lang="en-US" altLang="zh-CN" dirty="0"/>
              <a:t>12</a:t>
            </a:r>
            <a:r>
              <a:rPr lang="zh-CN" altLang="en-US" dirty="0"/>
              <a:t>点也计为</a:t>
            </a:r>
            <a:r>
              <a:rPr lang="en-US" altLang="zh-CN" dirty="0"/>
              <a:t>0</a:t>
            </a:r>
            <a:r>
              <a:rPr lang="zh-CN" altLang="en-US" dirty="0"/>
              <a:t>点。</a:t>
            </a:r>
          </a:p>
        </p:txBody>
      </p:sp>
      <p:sp>
        <p:nvSpPr>
          <p:cNvPr id="5" name="Rectangle 3"/>
          <p:cNvSpPr txBox="1">
            <a:spLocks noChangeArrowheads="1"/>
          </p:cNvSpPr>
          <p:nvPr/>
        </p:nvSpPr>
        <p:spPr bwMode="auto">
          <a:xfrm>
            <a:off x="550863" y="2867025"/>
            <a:ext cx="7834312" cy="3475038"/>
          </a:xfrm>
          <a:prstGeom prst="rect">
            <a:avLst/>
          </a:prstGeom>
          <a:solidFill>
            <a:schemeClr val="bg1"/>
          </a:solidFill>
          <a:ln>
            <a:noFill/>
          </a:ln>
          <a:effectLst/>
        </p:spPr>
        <p:txBody>
          <a:bodyPr/>
          <a:lstStyle>
            <a:lvl1pPr marL="342900" indent="-342900" algn="just" rtl="0" fontAlgn="base">
              <a:lnSpc>
                <a:spcPct val="114000"/>
              </a:lnSpc>
              <a:spcBef>
                <a:spcPct val="20000"/>
              </a:spcBef>
              <a:spcAft>
                <a:spcPts val="600"/>
              </a:spcAft>
              <a:buBlip>
                <a:blip r:embed="rId3"/>
              </a:buBlip>
              <a:defRPr sz="2800" b="1">
                <a:solidFill>
                  <a:schemeClr val="accent2"/>
                </a:solidFill>
                <a:latin typeface="+mj-ea"/>
                <a:ea typeface="+mj-ea"/>
                <a:cs typeface="+mn-cs"/>
              </a:defRPr>
            </a:lvl1pPr>
            <a:lvl2pPr marL="742950" indent="-285750" algn="just" rtl="0" fontAlgn="base">
              <a:spcBef>
                <a:spcPct val="20000"/>
              </a:spcBef>
              <a:spcAft>
                <a:spcPct val="0"/>
              </a:spcAft>
              <a:buBlip>
                <a:blip r:embed="rId4"/>
              </a:buBlip>
              <a:defRPr sz="2800" b="1">
                <a:solidFill>
                  <a:schemeClr val="tx1"/>
                </a:solidFill>
                <a:latin typeface="+mj-ea"/>
                <a:ea typeface="+mj-ea"/>
              </a:defRPr>
            </a:lvl2pPr>
            <a:lvl3pPr marL="1143000" indent="-228600" algn="just" rtl="0" fontAlgn="base">
              <a:spcBef>
                <a:spcPct val="20000"/>
              </a:spcBef>
              <a:spcAft>
                <a:spcPct val="0"/>
              </a:spcAft>
              <a:buChar char="•"/>
              <a:defRPr sz="2400">
                <a:solidFill>
                  <a:schemeClr val="tx1"/>
                </a:solidFill>
                <a:latin typeface="+mj-ea"/>
                <a:ea typeface="+mj-ea"/>
              </a:defRPr>
            </a:lvl3pPr>
            <a:lvl4pPr marL="1600200" indent="-228600" algn="just" rtl="0" fontAlgn="base">
              <a:spcBef>
                <a:spcPct val="20000"/>
              </a:spcBef>
              <a:spcAft>
                <a:spcPct val="0"/>
              </a:spcAft>
              <a:buChar char="–"/>
              <a:defRPr sz="2000">
                <a:solidFill>
                  <a:schemeClr val="tx1"/>
                </a:solidFill>
                <a:latin typeface="+mj-ea"/>
                <a:ea typeface="+mj-ea"/>
              </a:defRPr>
            </a:lvl4pPr>
            <a:lvl5pPr marL="2057400" indent="-228600" algn="just"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marL="174625" indent="-174625" algn="l" eaLnBrk="1" hangingPunct="1">
              <a:lnSpc>
                <a:spcPct val="110000"/>
              </a:lnSpc>
              <a:spcAft>
                <a:spcPts val="0"/>
              </a:spcAft>
              <a:defRPr/>
            </a:pPr>
            <a:r>
              <a:rPr lang="zh-CN" altLang="en-US" sz="2400" kern="0" dirty="0"/>
              <a:t>用钟表计时相当于取</a:t>
            </a:r>
            <a:r>
              <a:rPr lang="zh-CN" altLang="en-US" sz="2400" kern="0" dirty="0">
                <a:solidFill>
                  <a:srgbClr val="FF0000"/>
                </a:solidFill>
              </a:rPr>
              <a:t>模为</a:t>
            </a:r>
            <a:r>
              <a:rPr lang="en-US" altLang="zh-CN" sz="2400" kern="0" dirty="0">
                <a:solidFill>
                  <a:srgbClr val="FF0000"/>
                </a:solidFill>
              </a:rPr>
              <a:t>12</a:t>
            </a:r>
            <a:r>
              <a:rPr lang="en-US" altLang="zh-CN" sz="2400" kern="0" dirty="0"/>
              <a:t>,</a:t>
            </a:r>
            <a:r>
              <a:rPr lang="zh-CN" altLang="en-US" sz="2400" kern="0" dirty="0">
                <a:solidFill>
                  <a:srgbClr val="FF00FF"/>
                </a:solidFill>
              </a:rPr>
              <a:t>数一旦大于或等于其模</a:t>
            </a:r>
            <a:r>
              <a:rPr lang="en-US" altLang="zh-CN" sz="2400" kern="0" dirty="0">
                <a:solidFill>
                  <a:srgbClr val="FF00FF"/>
                </a:solidFill>
              </a:rPr>
              <a:t>,</a:t>
            </a:r>
            <a:r>
              <a:rPr lang="zh-CN" altLang="en-US" sz="2400" kern="0" dirty="0">
                <a:solidFill>
                  <a:srgbClr val="FF00FF"/>
                </a:solidFill>
              </a:rPr>
              <a:t>模就被自动舍弃</a:t>
            </a:r>
            <a:r>
              <a:rPr lang="en-US" altLang="zh-CN" sz="2400" kern="0" dirty="0"/>
              <a:t>,</a:t>
            </a:r>
            <a:r>
              <a:rPr lang="zh-CN" altLang="en-US" sz="2400" kern="0" dirty="0"/>
              <a:t>所以</a:t>
            </a:r>
            <a:r>
              <a:rPr lang="en-US" altLang="zh-CN" sz="2400" kern="0" dirty="0"/>
              <a:t>,</a:t>
            </a:r>
            <a:r>
              <a:rPr lang="en-US" altLang="zh-CN" sz="2400" kern="0" dirty="0">
                <a:solidFill>
                  <a:srgbClr val="FF0000"/>
                </a:solidFill>
              </a:rPr>
              <a:t>5+10</a:t>
            </a:r>
            <a:r>
              <a:rPr lang="en-US" altLang="zh-CN" sz="2400" kern="0" dirty="0"/>
              <a:t>(-12)=3</a:t>
            </a:r>
            <a:r>
              <a:rPr lang="zh-CN" altLang="en-US" sz="2400" kern="0" dirty="0"/>
              <a:t>。</a:t>
            </a:r>
          </a:p>
          <a:p>
            <a:pPr marL="174625" indent="-174625" algn="l" eaLnBrk="1" hangingPunct="1">
              <a:lnSpc>
                <a:spcPct val="110000"/>
              </a:lnSpc>
              <a:spcAft>
                <a:spcPts val="0"/>
              </a:spcAft>
              <a:defRPr/>
            </a:pPr>
            <a:r>
              <a:rPr lang="zh-CN" altLang="en-US" sz="2400" kern="0" dirty="0">
                <a:solidFill>
                  <a:srgbClr val="FF0000"/>
                </a:solidFill>
              </a:rPr>
              <a:t>以</a:t>
            </a:r>
            <a:r>
              <a:rPr lang="en-US" altLang="zh-CN" sz="2400" kern="0" dirty="0">
                <a:solidFill>
                  <a:srgbClr val="FF0000"/>
                </a:solidFill>
              </a:rPr>
              <a:t>12</a:t>
            </a:r>
            <a:r>
              <a:rPr lang="zh-CN" altLang="en-US" sz="2400" kern="0" dirty="0">
                <a:solidFill>
                  <a:srgbClr val="FF0000"/>
                </a:solidFill>
              </a:rPr>
              <a:t>为模时</a:t>
            </a:r>
            <a:r>
              <a:rPr lang="en-US" altLang="zh-CN" sz="2400" kern="0" dirty="0">
                <a:solidFill>
                  <a:srgbClr val="FF0000"/>
                </a:solidFill>
              </a:rPr>
              <a:t>,</a:t>
            </a:r>
            <a:r>
              <a:rPr lang="zh-CN" altLang="en-US" sz="2400" kern="0" dirty="0">
                <a:solidFill>
                  <a:srgbClr val="FF0000"/>
                </a:solidFill>
              </a:rPr>
              <a:t>－</a:t>
            </a:r>
            <a:r>
              <a:rPr lang="en-US" altLang="zh-CN" sz="2400" kern="0" dirty="0">
                <a:solidFill>
                  <a:srgbClr val="FF0000"/>
                </a:solidFill>
              </a:rPr>
              <a:t>2</a:t>
            </a:r>
            <a:r>
              <a:rPr lang="zh-CN" altLang="en-US" sz="2400" kern="0" dirty="0">
                <a:solidFill>
                  <a:srgbClr val="FF0000"/>
                </a:solidFill>
              </a:rPr>
              <a:t>和</a:t>
            </a:r>
            <a:r>
              <a:rPr lang="en-US" altLang="zh-CN" sz="2400" kern="0" dirty="0">
                <a:solidFill>
                  <a:srgbClr val="FF0000"/>
                </a:solidFill>
              </a:rPr>
              <a:t>10</a:t>
            </a:r>
            <a:r>
              <a:rPr lang="zh-CN" altLang="en-US" sz="2400" kern="0" dirty="0">
                <a:solidFill>
                  <a:srgbClr val="FF0000"/>
                </a:solidFill>
              </a:rPr>
              <a:t>同余：</a:t>
            </a:r>
            <a:r>
              <a:rPr lang="en-US" altLang="zh-CN" sz="2400" kern="0" dirty="0"/>
              <a:t>-2=10(</a:t>
            </a:r>
            <a:r>
              <a:rPr lang="en-US" altLang="zh-CN" sz="2400" dirty="0">
                <a:solidFill>
                  <a:srgbClr val="FF0000"/>
                </a:solidFill>
              </a:rPr>
              <a:t>mod 12</a:t>
            </a:r>
            <a:r>
              <a:rPr lang="en-US" altLang="zh-CN" sz="2400" kern="0" dirty="0"/>
              <a:t>),       </a:t>
            </a:r>
          </a:p>
          <a:p>
            <a:pPr marL="0" indent="0" algn="l" eaLnBrk="1" hangingPunct="1">
              <a:lnSpc>
                <a:spcPct val="110000"/>
              </a:lnSpc>
              <a:spcBef>
                <a:spcPts val="0"/>
              </a:spcBef>
              <a:spcAft>
                <a:spcPts val="0"/>
              </a:spcAft>
              <a:buFontTx/>
              <a:buNone/>
              <a:defRPr/>
            </a:pPr>
            <a:r>
              <a:rPr lang="en-US" altLang="zh-CN" sz="2400" kern="0" dirty="0"/>
              <a:t>                      </a:t>
            </a:r>
            <a:r>
              <a:rPr lang="zh-CN" altLang="en-US" sz="2400" kern="0" dirty="0"/>
              <a:t>即</a:t>
            </a:r>
            <a:r>
              <a:rPr lang="en-US" altLang="zh-CN" sz="2400" kern="0" dirty="0"/>
              <a:t>5-2=5+10(</a:t>
            </a:r>
            <a:r>
              <a:rPr lang="en-US" altLang="zh-CN" sz="2400" dirty="0">
                <a:solidFill>
                  <a:srgbClr val="FF0000"/>
                </a:solidFill>
              </a:rPr>
              <a:t>mod 12</a:t>
            </a:r>
            <a:r>
              <a:rPr lang="en-US" altLang="zh-CN" sz="2400" kern="0" dirty="0"/>
              <a:t>)</a:t>
            </a:r>
            <a:r>
              <a:rPr lang="zh-CN" altLang="en-US" sz="2400" kern="0" dirty="0"/>
              <a:t> 。</a:t>
            </a:r>
            <a:endParaRPr lang="en-US" altLang="zh-CN" sz="2400" kern="0" dirty="0"/>
          </a:p>
          <a:p>
            <a:pPr marL="174625" indent="-174625" algn="l" eaLnBrk="1" hangingPunct="1">
              <a:lnSpc>
                <a:spcPct val="110000"/>
              </a:lnSpc>
              <a:spcAft>
                <a:spcPts val="0"/>
              </a:spcAft>
              <a:defRPr/>
            </a:pPr>
            <a:r>
              <a:rPr lang="zh-CN" altLang="en-US" sz="2400" kern="0" dirty="0">
                <a:solidFill>
                  <a:srgbClr val="FF0000"/>
                </a:solidFill>
              </a:rPr>
              <a:t>有同余关系的两个数为互补关系</a:t>
            </a:r>
            <a:r>
              <a:rPr lang="en-US" altLang="zh-CN" sz="2400" dirty="0">
                <a:solidFill>
                  <a:srgbClr val="333333"/>
                </a:solidFill>
                <a:latin typeface="arial" panose="020B0604020202020204" pitchFamily="34" charset="0"/>
              </a:rPr>
              <a:t>,</a:t>
            </a:r>
            <a:r>
              <a:rPr lang="zh-CN" altLang="en-US" sz="2400" dirty="0">
                <a:solidFill>
                  <a:srgbClr val="FF00FF"/>
                </a:solidFill>
                <a:latin typeface="arial" panose="020B0604020202020204" pitchFamily="34" charset="0"/>
              </a:rPr>
              <a:t>其中一个称为另一个的补码</a:t>
            </a:r>
            <a:r>
              <a:rPr lang="en-US" altLang="zh-CN" sz="2400" kern="0" dirty="0"/>
              <a:t>, </a:t>
            </a:r>
            <a:r>
              <a:rPr lang="zh-CN" altLang="en-US" sz="2400" kern="0" dirty="0"/>
              <a:t>－</a:t>
            </a:r>
            <a:r>
              <a:rPr lang="en-US" altLang="zh-CN" sz="2400" kern="0" dirty="0"/>
              <a:t>2</a:t>
            </a:r>
            <a:r>
              <a:rPr lang="zh-CN" altLang="en-US" sz="2400" kern="0" dirty="0"/>
              <a:t>与</a:t>
            </a:r>
            <a:r>
              <a:rPr lang="en-US" altLang="zh-CN" sz="2400" kern="0" dirty="0"/>
              <a:t>10</a:t>
            </a:r>
            <a:r>
              <a:rPr lang="zh-CN" altLang="en-US" sz="2400" kern="0" dirty="0"/>
              <a:t>对模</a:t>
            </a:r>
            <a:r>
              <a:rPr lang="en-US" altLang="zh-CN" sz="2400" kern="0" dirty="0"/>
              <a:t>12</a:t>
            </a:r>
            <a:r>
              <a:rPr lang="zh-CN" altLang="en-US" sz="2400" kern="0" dirty="0"/>
              <a:t>来说互补，即</a:t>
            </a:r>
            <a:r>
              <a:rPr lang="en-US" altLang="zh-CN" sz="2400" kern="0" dirty="0"/>
              <a:t>10</a:t>
            </a:r>
            <a:r>
              <a:rPr lang="zh-CN" altLang="en-US" sz="2400" kern="0" dirty="0"/>
              <a:t>可看作</a:t>
            </a:r>
            <a:r>
              <a:rPr lang="en-US" altLang="zh-CN" sz="2400" kern="0" dirty="0"/>
              <a:t>-2</a:t>
            </a:r>
            <a:r>
              <a:rPr lang="zh-CN" altLang="en-US" sz="2400" kern="0" dirty="0"/>
              <a:t>的补码</a:t>
            </a:r>
            <a:r>
              <a:rPr lang="en-US" altLang="zh-CN" sz="2400" kern="0" dirty="0"/>
              <a:t>, -2+12(</a:t>
            </a:r>
            <a:r>
              <a:rPr lang="zh-CN" altLang="en-US" sz="2400" dirty="0">
                <a:solidFill>
                  <a:srgbClr val="FF0000"/>
                </a:solidFill>
              </a:rPr>
              <a:t>模</a:t>
            </a:r>
            <a:r>
              <a:rPr lang="en-US" altLang="zh-CN" sz="2400" kern="0" dirty="0"/>
              <a:t>)=10 </a:t>
            </a:r>
            <a:r>
              <a:rPr lang="zh-CN" altLang="en-US" sz="2400" kern="0" dirty="0"/>
              <a:t>。</a:t>
            </a:r>
            <a:endParaRPr lang="en-US" altLang="zh-CN" sz="2400" kern="0" dirty="0"/>
          </a:p>
        </p:txBody>
      </p:sp>
      <p:sp>
        <p:nvSpPr>
          <p:cNvPr id="43015" name="矩形 6">
            <a:hlinkClick r:id="rId5" action="ppaction://hlinksldjump"/>
          </p:cNvPr>
          <p:cNvSpPr>
            <a:spLocks noChangeArrowheads="1"/>
          </p:cNvSpPr>
          <p:nvPr/>
        </p:nvSpPr>
        <p:spPr bwMode="auto">
          <a:xfrm>
            <a:off x="323850" y="257175"/>
            <a:ext cx="4081463" cy="690563"/>
          </a:xfrm>
          <a:prstGeom prst="rect">
            <a:avLst/>
          </a:prstGeom>
        </p:spPr>
        <p:txBody>
          <a:bodyPr vert="horz" lIns="91440" tIns="45720" rIns="91440" bIns="45720" rtlCol="0" anchor="b">
            <a:normAutofit/>
          </a:bodyPr>
          <a:lstStyle/>
          <a:p>
            <a:pPr defTabSz="914400">
              <a:lnSpc>
                <a:spcPct val="85000"/>
              </a:lnSpc>
              <a:spcBef>
                <a:spcPct val="0"/>
              </a:spcBef>
            </a:pPr>
            <a:endParaRPr lang="zh-CN" altLang="en-US" sz="4000" spc="-50">
              <a:solidFill>
                <a:schemeClr val="tx1">
                  <a:lumMod val="75000"/>
                  <a:lumOff val="25000"/>
                </a:schemeClr>
              </a:solidFill>
              <a:latin typeface="宋体" panose="02010600030101010101" pitchFamily="2" charset="-122"/>
              <a:ea typeface="+mj-ea"/>
              <a:cs typeface="+mj-cs"/>
            </a:endParaRPr>
          </a:p>
        </p:txBody>
      </p:sp>
      <p:sp>
        <p:nvSpPr>
          <p:cNvPr id="6" name="矩形 5"/>
          <p:cNvSpPr>
            <a:spLocks noChangeArrowheads="1"/>
          </p:cNvSpPr>
          <p:nvPr/>
        </p:nvSpPr>
        <p:spPr bwMode="auto">
          <a:xfrm>
            <a:off x="6342063" y="1265238"/>
            <a:ext cx="2035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l" eaLnBrk="1" hangingPunct="1">
              <a:spcAft>
                <a:spcPts val="1800"/>
              </a:spcAft>
            </a:pPr>
            <a:r>
              <a:rPr lang="zh-CN" altLang="en-US" sz="2800" b="1" dirty="0">
                <a:solidFill>
                  <a:srgbClr val="FF0000"/>
                </a:solidFill>
                <a:cs typeface="Times New Roman" panose="02020603050405020304" pitchFamily="18" charset="0"/>
              </a:rPr>
              <a:t>（</a:t>
            </a:r>
            <a:r>
              <a:rPr lang="en-US" altLang="zh-CN" sz="2800" b="1" dirty="0">
                <a:solidFill>
                  <a:srgbClr val="FF0000"/>
                </a:solidFill>
                <a:cs typeface="Times New Roman" panose="02020603050405020304" pitchFamily="18" charset="0"/>
              </a:rPr>
              <a:t>mod 12</a:t>
            </a:r>
            <a:r>
              <a:rPr lang="zh-CN" altLang="en-US" sz="2800" b="1" dirty="0">
                <a:solidFill>
                  <a:srgbClr val="FF0000"/>
                </a:solidFill>
                <a:cs typeface="Times New Roman" panose="02020603050405020304" pitchFamily="18" charset="0"/>
              </a:rPr>
              <a:t>）</a:t>
            </a:r>
          </a:p>
        </p:txBody>
      </p:sp>
    </p:spTree>
    <p:extLst>
      <p:ext uri="{BB962C8B-B14F-4D97-AF65-F5344CB8AC3E}">
        <p14:creationId xmlns:p14="http://schemas.microsoft.com/office/powerpoint/2010/main" val="3326597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2"/>
          <p:cNvSpPr>
            <a:spLocks noGrp="1" noChangeArrowheads="1"/>
          </p:cNvSpPr>
          <p:nvPr>
            <p:ph type="title"/>
          </p:nvPr>
        </p:nvSpPr>
        <p:spPr>
          <a:xfrm>
            <a:off x="792163" y="515938"/>
            <a:ext cx="7526337" cy="504825"/>
          </a:xfrm>
        </p:spPr>
        <p:txBody>
          <a:bodyPr vert="horz" lIns="91440" tIns="45720" rIns="91440" bIns="45720" rtlCol="0" anchor="b">
            <a:normAutofit fontScale="90000"/>
          </a:bodyPr>
          <a:lstStyle/>
          <a:p>
            <a:r>
              <a:rPr lang="en-US" altLang="zh-CN" sz="4000" dirty="0">
                <a:latin typeface="宋体" panose="02010600030101010101" pitchFamily="2" charset="-122"/>
              </a:rPr>
              <a:t>(2)</a:t>
            </a:r>
            <a:r>
              <a:rPr lang="zh-CN" altLang="en-US" sz="4000" dirty="0">
                <a:latin typeface="宋体" panose="02010600030101010101" pitchFamily="2" charset="-122"/>
              </a:rPr>
              <a:t>补码的概念</a:t>
            </a:r>
          </a:p>
        </p:txBody>
      </p:sp>
      <p:sp>
        <p:nvSpPr>
          <p:cNvPr id="5" name="Rectangle 3"/>
          <p:cNvSpPr txBox="1">
            <a:spLocks noChangeArrowheads="1"/>
          </p:cNvSpPr>
          <p:nvPr/>
        </p:nvSpPr>
        <p:spPr bwMode="auto">
          <a:xfrm>
            <a:off x="292100" y="1179512"/>
            <a:ext cx="8026400" cy="214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Blip>
                <a:blip r:embed="rId3"/>
              </a:buBlip>
              <a:defRPr sz="2800" b="1">
                <a:solidFill>
                  <a:schemeClr val="accent2"/>
                </a:solidFill>
                <a:latin typeface="Arial" panose="020B0604020202020204" pitchFamily="34" charset="0"/>
                <a:ea typeface="幼圆" panose="02010509060101010101" pitchFamily="49" charset="-122"/>
              </a:defRPr>
            </a:lvl1pPr>
            <a:lvl2pPr marL="742950" indent="-285750">
              <a:spcBef>
                <a:spcPct val="20000"/>
              </a:spcBef>
              <a:buBlip>
                <a:blip r:embed="rId4"/>
              </a:buBlip>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lgn="just" eaLnBrk="1" hangingPunct="1">
              <a:spcBef>
                <a:spcPct val="0"/>
              </a:spcBef>
              <a:spcAft>
                <a:spcPts val="600"/>
              </a:spcAft>
            </a:pPr>
            <a:r>
              <a:rPr lang="zh-CN" altLang="en-US" sz="2400" dirty="0">
                <a:solidFill>
                  <a:srgbClr val="3D41D1"/>
                </a:solidFill>
                <a:latin typeface="宋体" panose="02010600030101010101" pitchFamily="2" charset="-122"/>
              </a:rPr>
              <a:t>知道模的大小，求某个负数的补码时，只要</a:t>
            </a:r>
            <a:r>
              <a:rPr lang="zh-CN" altLang="en-US" sz="2400" dirty="0">
                <a:solidFill>
                  <a:srgbClr val="FF0000"/>
                </a:solidFill>
                <a:latin typeface="宋体" panose="02010600030101010101" pitchFamily="2" charset="-122"/>
              </a:rPr>
              <a:t>将该负数加上其模，就得到它的补码</a:t>
            </a:r>
            <a:r>
              <a:rPr lang="zh-CN" altLang="en-US" sz="2400" dirty="0">
                <a:latin typeface="宋体" panose="02010600030101010101" pitchFamily="2" charset="-122"/>
              </a:rPr>
              <a:t>。</a:t>
            </a:r>
          </a:p>
          <a:p>
            <a:pPr lvl="1" algn="just" eaLnBrk="1" hangingPunct="1">
              <a:spcBef>
                <a:spcPct val="0"/>
              </a:spcBef>
              <a:spcAft>
                <a:spcPts val="600"/>
              </a:spcAft>
            </a:pPr>
            <a:r>
              <a:rPr lang="zh-CN" altLang="en-US" sz="2400" dirty="0">
                <a:latin typeface="宋体" panose="02010600030101010101" pitchFamily="2" charset="-122"/>
              </a:rPr>
              <a:t>如以“</a:t>
            </a:r>
            <a:r>
              <a:rPr lang="en-US" altLang="zh-CN" sz="2400" dirty="0">
                <a:latin typeface="宋体" panose="02010600030101010101" pitchFamily="2" charset="-122"/>
              </a:rPr>
              <a:t>10”</a:t>
            </a:r>
            <a:r>
              <a:rPr lang="zh-CN" altLang="en-US" sz="2400" dirty="0">
                <a:latin typeface="宋体" panose="02010600030101010101" pitchFamily="2" charset="-122"/>
              </a:rPr>
              <a:t>为模，“</a:t>
            </a:r>
            <a:r>
              <a:rPr lang="en-US" altLang="zh-CN" sz="2400" dirty="0">
                <a:latin typeface="宋体" panose="02010600030101010101" pitchFamily="2" charset="-122"/>
              </a:rPr>
              <a:t>-7”</a:t>
            </a:r>
            <a:r>
              <a:rPr lang="zh-CN" altLang="en-US" sz="2400" dirty="0">
                <a:latin typeface="宋体" panose="02010600030101010101" pitchFamily="2" charset="-122"/>
              </a:rPr>
              <a:t>的补码为</a:t>
            </a:r>
          </a:p>
          <a:p>
            <a:pPr lvl="1" algn="just" eaLnBrk="1" hangingPunct="1">
              <a:spcBef>
                <a:spcPct val="0"/>
              </a:spcBef>
              <a:spcAft>
                <a:spcPts val="600"/>
              </a:spcAft>
              <a:buFontTx/>
              <a:buNone/>
            </a:pPr>
            <a:r>
              <a:rPr lang="zh-CN" altLang="en-US" sz="2400" dirty="0">
                <a:latin typeface="宋体" panose="02010600030101010101" pitchFamily="2" charset="-122"/>
              </a:rPr>
              <a:t>    （－</a:t>
            </a:r>
            <a:r>
              <a:rPr lang="en-US" altLang="zh-CN" sz="2400" dirty="0">
                <a:latin typeface="宋体" panose="02010600030101010101" pitchFamily="2" charset="-122"/>
              </a:rPr>
              <a:t>7</a:t>
            </a:r>
            <a:r>
              <a:rPr lang="zh-CN" altLang="en-US" sz="2400" dirty="0">
                <a:latin typeface="宋体" panose="02010600030101010101" pitchFamily="2" charset="-122"/>
              </a:rPr>
              <a:t>）</a:t>
            </a:r>
            <a:r>
              <a:rPr lang="en-US" altLang="zh-CN" sz="2400" dirty="0">
                <a:latin typeface="宋体" panose="02010600030101010101" pitchFamily="2" charset="-122"/>
              </a:rPr>
              <a:t>+10</a:t>
            </a:r>
            <a:r>
              <a:rPr lang="zh-CN" altLang="en-US" sz="2400" dirty="0">
                <a:latin typeface="宋体" panose="02010600030101010101" pitchFamily="2" charset="-122"/>
              </a:rPr>
              <a:t>＝ </a:t>
            </a:r>
            <a:r>
              <a:rPr lang="en-US" altLang="zh-CN" sz="2400" dirty="0">
                <a:latin typeface="宋体" panose="02010600030101010101" pitchFamily="2" charset="-122"/>
              </a:rPr>
              <a:t>3  </a:t>
            </a:r>
            <a:r>
              <a:rPr lang="zh-CN" altLang="en-US" sz="2400" dirty="0">
                <a:latin typeface="宋体" panose="02010600030101010101" pitchFamily="2" charset="-122"/>
              </a:rPr>
              <a:t>（</a:t>
            </a:r>
            <a:r>
              <a:rPr lang="en-US" altLang="zh-CN" sz="2400" dirty="0">
                <a:solidFill>
                  <a:srgbClr val="FF0000"/>
                </a:solidFill>
                <a:latin typeface="宋体" panose="02010600030101010101" pitchFamily="2" charset="-122"/>
              </a:rPr>
              <a:t>mod 10</a:t>
            </a:r>
            <a:r>
              <a:rPr lang="zh-CN" altLang="en-US" sz="2400" dirty="0">
                <a:latin typeface="宋体" panose="02010600030101010101" pitchFamily="2" charset="-122"/>
              </a:rPr>
              <a:t>）</a:t>
            </a:r>
          </a:p>
          <a:p>
            <a:pPr algn="just" eaLnBrk="1" hangingPunct="1">
              <a:spcBef>
                <a:spcPct val="0"/>
              </a:spcBef>
              <a:spcAft>
                <a:spcPts val="600"/>
              </a:spcAft>
              <a:buFontTx/>
              <a:buNone/>
            </a:pPr>
            <a:r>
              <a:rPr lang="zh-CN" altLang="en-US" sz="2400" dirty="0">
                <a:latin typeface="宋体" panose="02010600030101010101" pitchFamily="2" charset="-122"/>
                <a:ea typeface="宋体" panose="02010600030101010101" pitchFamily="2" charset="-122"/>
              </a:rPr>
              <a:t>       这时“</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就是“</a:t>
            </a:r>
            <a:r>
              <a:rPr lang="en-US" altLang="zh-CN" sz="2400" dirty="0">
                <a:latin typeface="宋体" panose="02010600030101010101" pitchFamily="2" charset="-122"/>
                <a:ea typeface="宋体" panose="02010600030101010101" pitchFamily="2" charset="-122"/>
              </a:rPr>
              <a:t>-7”</a:t>
            </a:r>
            <a:r>
              <a:rPr lang="zh-CN" altLang="en-US" sz="2400" dirty="0">
                <a:latin typeface="宋体" panose="02010600030101010101" pitchFamily="2" charset="-122"/>
                <a:ea typeface="宋体" panose="02010600030101010101" pitchFamily="2" charset="-122"/>
              </a:rPr>
              <a:t>的补码。 </a:t>
            </a:r>
          </a:p>
        </p:txBody>
      </p:sp>
      <p:sp>
        <p:nvSpPr>
          <p:cNvPr id="45062" name="矩形 6">
            <a:hlinkClick r:id="rId5" action="ppaction://hlinksldjump"/>
          </p:cNvPr>
          <p:cNvSpPr>
            <a:spLocks noChangeArrowheads="1"/>
          </p:cNvSpPr>
          <p:nvPr/>
        </p:nvSpPr>
        <p:spPr bwMode="auto">
          <a:xfrm>
            <a:off x="323850" y="257175"/>
            <a:ext cx="4081463" cy="690563"/>
          </a:xfrm>
          <a:prstGeom prst="rect">
            <a:avLst/>
          </a:prstGeom>
        </p:spPr>
        <p:txBody>
          <a:bodyPr vert="horz" lIns="91440" tIns="45720" rIns="91440" bIns="45720" rtlCol="0" anchor="b">
            <a:normAutofit fontScale="97500"/>
          </a:bodyPr>
          <a:lstStyle/>
          <a:p>
            <a:pPr defTabSz="914400">
              <a:lnSpc>
                <a:spcPct val="85000"/>
              </a:lnSpc>
              <a:spcBef>
                <a:spcPct val="0"/>
              </a:spcBef>
            </a:pPr>
            <a:endParaRPr lang="zh-CN" altLang="en-US" sz="4000" spc="-50">
              <a:solidFill>
                <a:schemeClr val="tx1">
                  <a:lumMod val="75000"/>
                  <a:lumOff val="25000"/>
                </a:schemeClr>
              </a:solidFill>
              <a:latin typeface="宋体" panose="02010600030101010101" pitchFamily="2" charset="-122"/>
              <a:ea typeface="+mj-ea"/>
              <a:cs typeface="+mj-cs"/>
            </a:endParaRPr>
          </a:p>
        </p:txBody>
      </p:sp>
      <p:sp>
        <p:nvSpPr>
          <p:cNvPr id="8" name="Rectangle 3">
            <a:extLst>
              <a:ext uri="{FF2B5EF4-FFF2-40B4-BE49-F238E27FC236}">
                <a16:creationId xmlns:a16="http://schemas.microsoft.com/office/drawing/2014/main" id="{68606249-ECED-42E3-8BED-14C4A7E2B591}"/>
              </a:ext>
            </a:extLst>
          </p:cNvPr>
          <p:cNvSpPr txBox="1">
            <a:spLocks noChangeArrowheads="1"/>
          </p:cNvSpPr>
          <p:nvPr/>
        </p:nvSpPr>
        <p:spPr bwMode="auto">
          <a:xfrm>
            <a:off x="447675" y="3473450"/>
            <a:ext cx="8229600" cy="238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14000"/>
              </a:lnSpc>
              <a:spcBef>
                <a:spcPct val="20000"/>
              </a:spcBef>
              <a:spcAft>
                <a:spcPts val="600"/>
              </a:spcAft>
              <a:buBlip>
                <a:blip r:embed="rId3"/>
              </a:buBlip>
              <a:defRPr sz="2800" b="1">
                <a:solidFill>
                  <a:schemeClr val="accent2"/>
                </a:solidFill>
                <a:latin typeface="+mj-ea"/>
                <a:ea typeface="+mj-ea"/>
                <a:cs typeface="+mn-cs"/>
              </a:defRPr>
            </a:lvl1pPr>
            <a:lvl2pPr marL="742950" indent="-285750" algn="l" rtl="0" fontAlgn="base">
              <a:spcBef>
                <a:spcPct val="20000"/>
              </a:spcBef>
              <a:spcAft>
                <a:spcPct val="0"/>
              </a:spcAft>
              <a:buBlip>
                <a:blip r:embed="rId4"/>
              </a:buBlip>
              <a:defRPr sz="2800" b="1">
                <a:solidFill>
                  <a:schemeClr val="tx1"/>
                </a:solidFill>
                <a:latin typeface="+mj-ea"/>
                <a:ea typeface="+mj-ea"/>
              </a:defRPr>
            </a:lvl2pPr>
            <a:lvl3pPr marL="1143000" indent="-228600" algn="l" rtl="0" fontAlgn="base">
              <a:spcBef>
                <a:spcPct val="20000"/>
              </a:spcBef>
              <a:spcAft>
                <a:spcPct val="0"/>
              </a:spcAft>
              <a:buChar char="•"/>
              <a:defRPr sz="2400">
                <a:solidFill>
                  <a:schemeClr val="tx1"/>
                </a:solidFill>
                <a:latin typeface="+mj-ea"/>
                <a:ea typeface="+mj-ea"/>
              </a:defRPr>
            </a:lvl3pPr>
            <a:lvl4pPr marL="1600200" indent="-228600" algn="l" rtl="0" fontAlgn="base">
              <a:spcBef>
                <a:spcPct val="20000"/>
              </a:spcBef>
              <a:spcAft>
                <a:spcPct val="0"/>
              </a:spcAft>
              <a:buChar char="–"/>
              <a:defRPr sz="2000">
                <a:solidFill>
                  <a:schemeClr val="tx1"/>
                </a:solidFill>
                <a:latin typeface="+mj-ea"/>
                <a:ea typeface="+mj-ea"/>
              </a:defRPr>
            </a:lvl4pPr>
            <a:lvl5pPr marL="2057400" indent="-228600" algn="l"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eaLnBrk="1" hangingPunct="1">
              <a:lnSpc>
                <a:spcPct val="100000"/>
              </a:lnSpc>
              <a:spcBef>
                <a:spcPts val="0"/>
              </a:spcBef>
              <a:defRPr/>
            </a:pPr>
            <a:r>
              <a:rPr lang="zh-CN" altLang="en-US" kern="0" dirty="0">
                <a:latin typeface="Times New Roman" pitchFamily="18" charset="0"/>
              </a:rPr>
              <a:t>当</a:t>
            </a:r>
            <a:r>
              <a:rPr lang="zh-CN" altLang="en-US" kern="0" dirty="0">
                <a:solidFill>
                  <a:srgbClr val="FF0000"/>
                </a:solidFill>
                <a:latin typeface="Times New Roman" pitchFamily="18" charset="0"/>
              </a:rPr>
              <a:t>正数加上一个负数时</a:t>
            </a:r>
            <a:r>
              <a:rPr lang="zh-CN" altLang="en-US" kern="0" dirty="0">
                <a:latin typeface="Times New Roman" pitchFamily="18" charset="0"/>
              </a:rPr>
              <a:t>，实际是</a:t>
            </a:r>
            <a:r>
              <a:rPr lang="zh-CN" altLang="en-US" kern="0" dirty="0">
                <a:solidFill>
                  <a:srgbClr val="FF0000"/>
                </a:solidFill>
                <a:latin typeface="Times New Roman" pitchFamily="18" charset="0"/>
              </a:rPr>
              <a:t>做减法</a:t>
            </a:r>
            <a:r>
              <a:rPr lang="zh-CN" altLang="en-US" kern="0" dirty="0">
                <a:latin typeface="Times New Roman" pitchFamily="18" charset="0"/>
              </a:rPr>
              <a:t>。引入模、补码概念之后，可将该</a:t>
            </a:r>
            <a:r>
              <a:rPr lang="zh-CN" altLang="en-US" kern="0" dirty="0">
                <a:solidFill>
                  <a:srgbClr val="FF0000"/>
                </a:solidFill>
                <a:latin typeface="Times New Roman" pitchFamily="18" charset="0"/>
              </a:rPr>
              <a:t>正数加上这个负数的补码</a:t>
            </a:r>
            <a:r>
              <a:rPr lang="zh-CN" altLang="en-US" kern="0" dirty="0">
                <a:latin typeface="Times New Roman" pitchFamily="18" charset="0"/>
              </a:rPr>
              <a:t>，</a:t>
            </a:r>
            <a:r>
              <a:rPr lang="zh-CN" altLang="en-US" dirty="0"/>
              <a:t>这样就可</a:t>
            </a:r>
            <a:r>
              <a:rPr lang="zh-CN" altLang="en-US" dirty="0">
                <a:solidFill>
                  <a:srgbClr val="FF00FF"/>
                </a:solidFill>
              </a:rPr>
              <a:t>把减法运算用变成加法运算</a:t>
            </a:r>
            <a:r>
              <a:rPr lang="zh-CN" altLang="en-US" dirty="0"/>
              <a:t>。</a:t>
            </a:r>
            <a:endParaRPr lang="zh-CN" altLang="en-US" kern="0" dirty="0">
              <a:latin typeface="Times New Roman" pitchFamily="18" charset="0"/>
            </a:endParaRPr>
          </a:p>
          <a:p>
            <a:pPr eaLnBrk="1" hangingPunct="1">
              <a:lnSpc>
                <a:spcPct val="100000"/>
              </a:lnSpc>
              <a:spcBef>
                <a:spcPts val="0"/>
              </a:spcBef>
              <a:buFontTx/>
              <a:buNone/>
              <a:defRPr/>
            </a:pPr>
            <a:r>
              <a:rPr lang="zh-CN" altLang="en-US" kern="0" dirty="0">
                <a:latin typeface="Times New Roman" pitchFamily="18" charset="0"/>
              </a:rPr>
              <a:t>   例如，当模为</a:t>
            </a:r>
            <a:r>
              <a:rPr lang="en-US" altLang="zh-CN" kern="0" dirty="0">
                <a:latin typeface="Times New Roman" pitchFamily="18" charset="0"/>
              </a:rPr>
              <a:t>10</a:t>
            </a:r>
            <a:r>
              <a:rPr lang="zh-CN" altLang="en-US" kern="0" dirty="0">
                <a:latin typeface="Times New Roman" pitchFamily="18" charset="0"/>
              </a:rPr>
              <a:t>时，</a:t>
            </a:r>
          </a:p>
          <a:p>
            <a:pPr eaLnBrk="1" hangingPunct="1">
              <a:lnSpc>
                <a:spcPct val="100000"/>
              </a:lnSpc>
              <a:spcBef>
                <a:spcPts val="0"/>
              </a:spcBef>
              <a:buFontTx/>
              <a:buNone/>
              <a:defRPr/>
            </a:pPr>
            <a:r>
              <a:rPr lang="zh-CN" altLang="en-US" kern="0" dirty="0">
                <a:latin typeface="Times New Roman" pitchFamily="18" charset="0"/>
              </a:rPr>
              <a:t>      </a:t>
            </a:r>
            <a:r>
              <a:rPr lang="en-US" altLang="zh-CN" kern="0" dirty="0">
                <a:latin typeface="Times New Roman" pitchFamily="18" charset="0"/>
              </a:rPr>
              <a:t>7+(-4)=7+(-4+10)=7+6 =13=13-10=3 (</a:t>
            </a:r>
            <a:r>
              <a:rPr lang="en-US" altLang="zh-CN" kern="0" dirty="0">
                <a:solidFill>
                  <a:srgbClr val="FF0000"/>
                </a:solidFill>
                <a:latin typeface="Times New Roman" pitchFamily="18" charset="0"/>
              </a:rPr>
              <a:t>mod 10</a:t>
            </a:r>
            <a:r>
              <a:rPr lang="en-US" altLang="zh-CN" kern="0" dirty="0">
                <a:latin typeface="Times New Roman" pitchFamily="18" charset="0"/>
              </a:rPr>
              <a:t>)</a:t>
            </a:r>
          </a:p>
        </p:txBody>
      </p:sp>
      <p:sp>
        <p:nvSpPr>
          <p:cNvPr id="10" name="Rectangle 3">
            <a:extLst>
              <a:ext uri="{FF2B5EF4-FFF2-40B4-BE49-F238E27FC236}">
                <a16:creationId xmlns:a16="http://schemas.microsoft.com/office/drawing/2014/main" id="{08695B16-7E4B-4115-9B92-B71D709FDDB1}"/>
              </a:ext>
            </a:extLst>
          </p:cNvPr>
          <p:cNvSpPr txBox="1">
            <a:spLocks noChangeArrowheads="1"/>
          </p:cNvSpPr>
          <p:nvPr/>
        </p:nvSpPr>
        <p:spPr bwMode="auto">
          <a:xfrm>
            <a:off x="1639888" y="5859463"/>
            <a:ext cx="6678612" cy="431800"/>
          </a:xfrm>
          <a:prstGeom prst="rect">
            <a:avLst/>
          </a:prstGeom>
          <a:solidFill>
            <a:schemeClr val="bg1"/>
          </a:solidFill>
          <a:ln>
            <a:noFill/>
          </a:ln>
          <a:effectLst/>
        </p:spPr>
        <p:txBody>
          <a:bodyPr/>
          <a:lstStyle>
            <a:lvl1pPr marL="342900" indent="-342900" algn="just" rtl="0" fontAlgn="base">
              <a:lnSpc>
                <a:spcPct val="114000"/>
              </a:lnSpc>
              <a:spcBef>
                <a:spcPct val="20000"/>
              </a:spcBef>
              <a:spcAft>
                <a:spcPts val="600"/>
              </a:spcAft>
              <a:buBlip>
                <a:blip r:embed="rId3"/>
              </a:buBlip>
              <a:defRPr sz="2800" b="1">
                <a:solidFill>
                  <a:schemeClr val="accent2"/>
                </a:solidFill>
                <a:latin typeface="+mj-ea"/>
                <a:ea typeface="+mj-ea"/>
                <a:cs typeface="+mn-cs"/>
              </a:defRPr>
            </a:lvl1pPr>
            <a:lvl2pPr marL="742950" indent="-285750" algn="just" rtl="0" fontAlgn="base">
              <a:spcBef>
                <a:spcPct val="20000"/>
              </a:spcBef>
              <a:spcAft>
                <a:spcPct val="0"/>
              </a:spcAft>
              <a:buBlip>
                <a:blip r:embed="rId4"/>
              </a:buBlip>
              <a:defRPr sz="2800" b="1">
                <a:solidFill>
                  <a:schemeClr val="tx1"/>
                </a:solidFill>
                <a:latin typeface="+mj-ea"/>
                <a:ea typeface="+mj-ea"/>
              </a:defRPr>
            </a:lvl2pPr>
            <a:lvl3pPr marL="1143000" indent="-228600" algn="just" rtl="0" fontAlgn="base">
              <a:spcBef>
                <a:spcPct val="20000"/>
              </a:spcBef>
              <a:spcAft>
                <a:spcPct val="0"/>
              </a:spcAft>
              <a:buChar char="•"/>
              <a:defRPr sz="2400">
                <a:solidFill>
                  <a:schemeClr val="tx1"/>
                </a:solidFill>
                <a:latin typeface="+mj-ea"/>
                <a:ea typeface="+mj-ea"/>
              </a:defRPr>
            </a:lvl3pPr>
            <a:lvl4pPr marL="1600200" indent="-228600" algn="just" rtl="0" fontAlgn="base">
              <a:spcBef>
                <a:spcPct val="20000"/>
              </a:spcBef>
              <a:spcAft>
                <a:spcPct val="0"/>
              </a:spcAft>
              <a:buChar char="–"/>
              <a:defRPr sz="2000">
                <a:solidFill>
                  <a:schemeClr val="tx1"/>
                </a:solidFill>
                <a:latin typeface="+mj-ea"/>
                <a:ea typeface="+mj-ea"/>
              </a:defRPr>
            </a:lvl4pPr>
            <a:lvl5pPr marL="2057400" indent="-228600" algn="just"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marL="0" indent="0" algn="l" eaLnBrk="1" hangingPunct="1">
              <a:spcAft>
                <a:spcPts val="0"/>
              </a:spcAft>
              <a:buFontTx/>
              <a:buNone/>
              <a:defRPr/>
            </a:pPr>
            <a:r>
              <a:rPr lang="zh-CN" altLang="en-US" kern="0" dirty="0">
                <a:solidFill>
                  <a:srgbClr val="0000FF"/>
                </a:solidFill>
              </a:rPr>
              <a:t>数一旦大于或等于其模</a:t>
            </a:r>
            <a:r>
              <a:rPr lang="en-US" altLang="zh-CN" kern="0" dirty="0">
                <a:solidFill>
                  <a:srgbClr val="0000FF"/>
                </a:solidFill>
              </a:rPr>
              <a:t>,</a:t>
            </a:r>
            <a:r>
              <a:rPr lang="zh-CN" altLang="en-US" kern="0" dirty="0">
                <a:solidFill>
                  <a:srgbClr val="0000FF"/>
                </a:solidFill>
              </a:rPr>
              <a:t>模就被自动舍弃</a:t>
            </a:r>
            <a:endParaRPr lang="en-US" altLang="zh-CN" kern="0" dirty="0">
              <a:solidFill>
                <a:srgbClr val="0000FF"/>
              </a:solidFill>
            </a:endParaRPr>
          </a:p>
        </p:txBody>
      </p:sp>
      <p:sp>
        <p:nvSpPr>
          <p:cNvPr id="9" name="矩形 8"/>
          <p:cNvSpPr>
            <a:spLocks noChangeArrowheads="1"/>
          </p:cNvSpPr>
          <p:nvPr/>
        </p:nvSpPr>
        <p:spPr bwMode="auto">
          <a:xfrm>
            <a:off x="792163" y="3525838"/>
            <a:ext cx="7885112" cy="132397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l" eaLnBrk="1" hangingPunct="1"/>
            <a:endParaRPr lang="en-US" altLang="zh-CN" sz="2600">
              <a:solidFill>
                <a:srgbClr val="FF0000"/>
              </a:solidFill>
            </a:endParaRPr>
          </a:p>
          <a:p>
            <a:pPr algn="l" eaLnBrk="1" hangingPunct="1"/>
            <a:endParaRPr lang="en-US" altLang="zh-CN" sz="2600" b="1">
              <a:solidFill>
                <a:srgbClr val="FF0000"/>
              </a:solidFill>
            </a:endParaRPr>
          </a:p>
          <a:p>
            <a:pPr algn="l" eaLnBrk="1" hangingPunct="1"/>
            <a:endParaRPr lang="zh-CN" altLang="en-US" sz="2800" b="1">
              <a:solidFill>
                <a:srgbClr val="FF0000"/>
              </a:solidFill>
            </a:endParaRPr>
          </a:p>
        </p:txBody>
      </p:sp>
    </p:spTree>
    <p:extLst>
      <p:ext uri="{BB962C8B-B14F-4D97-AF65-F5344CB8AC3E}">
        <p14:creationId xmlns:p14="http://schemas.microsoft.com/office/powerpoint/2010/main" val="413882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3"/>
          <p:cNvSpPr>
            <a:spLocks noGrp="1" noChangeArrowheads="1"/>
          </p:cNvSpPr>
          <p:nvPr>
            <p:ph type="title"/>
          </p:nvPr>
        </p:nvSpPr>
        <p:spPr>
          <a:xfrm>
            <a:off x="744538" y="490538"/>
            <a:ext cx="6246812" cy="504825"/>
          </a:xfrm>
        </p:spPr>
        <p:txBody>
          <a:bodyPr vert="horz" lIns="91440" tIns="45720" rIns="91440" bIns="45720" rtlCol="0" anchor="b">
            <a:normAutofit fontScale="90000"/>
          </a:bodyPr>
          <a:lstStyle/>
          <a:p>
            <a:r>
              <a:rPr lang="en-US" altLang="zh-CN" sz="4000" dirty="0">
                <a:latin typeface="宋体" panose="02010600030101010101" pitchFamily="2" charset="-122"/>
              </a:rPr>
              <a:t>(3)</a:t>
            </a:r>
            <a:r>
              <a:rPr lang="zh-CN" altLang="en-US" sz="4000" dirty="0">
                <a:latin typeface="宋体" panose="02010600030101010101" pitchFamily="2" charset="-122"/>
              </a:rPr>
              <a:t>以</a:t>
            </a:r>
            <a:r>
              <a:rPr lang="en-US" altLang="zh-CN" sz="4000" dirty="0">
                <a:latin typeface="宋体" panose="02010600030101010101" pitchFamily="2" charset="-122"/>
              </a:rPr>
              <a:t>2</a:t>
            </a:r>
            <a:r>
              <a:rPr lang="en-US" altLang="zh-CN" sz="4000" baseline="30000" dirty="0">
                <a:latin typeface="宋体" panose="02010600030101010101" pitchFamily="2" charset="-122"/>
              </a:rPr>
              <a:t>n</a:t>
            </a:r>
            <a:r>
              <a:rPr lang="zh-CN" altLang="en-US" sz="4000" dirty="0">
                <a:latin typeface="宋体" panose="02010600030101010101" pitchFamily="2" charset="-122"/>
              </a:rPr>
              <a:t>为模的补码</a:t>
            </a:r>
          </a:p>
        </p:txBody>
      </p:sp>
      <p:sp>
        <p:nvSpPr>
          <p:cNvPr id="340995" name="Rectangle 3"/>
          <p:cNvSpPr>
            <a:spLocks noGrp="1" noChangeArrowheads="1"/>
          </p:cNvSpPr>
          <p:nvPr>
            <p:ph idx="1"/>
          </p:nvPr>
        </p:nvSpPr>
        <p:spPr>
          <a:xfrm>
            <a:off x="744538" y="1165225"/>
            <a:ext cx="7551737" cy="5032375"/>
          </a:xfrm>
        </p:spPr>
        <p:txBody>
          <a:bodyPr/>
          <a:lstStyle/>
          <a:p>
            <a:pPr eaLnBrk="1" hangingPunct="1">
              <a:lnSpc>
                <a:spcPct val="124000"/>
              </a:lnSpc>
              <a:spcBef>
                <a:spcPct val="0"/>
              </a:spcBef>
              <a:spcAft>
                <a:spcPts val="1200"/>
              </a:spcAft>
            </a:pPr>
            <a:r>
              <a:rPr lang="zh-CN" altLang="en-US" dirty="0"/>
              <a:t>在计算机中，</a:t>
            </a:r>
            <a:r>
              <a:rPr lang="zh-CN" altLang="en-US" dirty="0">
                <a:solidFill>
                  <a:srgbClr val="FF0000"/>
                </a:solidFill>
              </a:rPr>
              <a:t>带符号的数用二进制补码表示</a:t>
            </a:r>
            <a:r>
              <a:rPr lang="zh-CN" altLang="en-US" dirty="0"/>
              <a:t>。存放数据的</a:t>
            </a:r>
            <a:r>
              <a:rPr lang="zh-CN" altLang="en-US" dirty="0">
                <a:solidFill>
                  <a:srgbClr val="FF00FF"/>
                </a:solidFill>
              </a:rPr>
              <a:t>存储器的二进制位数都是确定的</a:t>
            </a:r>
            <a:r>
              <a:rPr lang="zh-CN" altLang="en-US" dirty="0"/>
              <a:t>。如每个存数单元的</a:t>
            </a:r>
            <a:r>
              <a:rPr lang="zh-CN" altLang="en-US" dirty="0">
                <a:solidFill>
                  <a:srgbClr val="FF00FF"/>
                </a:solidFill>
              </a:rPr>
              <a:t>字长为</a:t>
            </a:r>
            <a:r>
              <a:rPr lang="en-US" altLang="zh-CN" dirty="0">
                <a:solidFill>
                  <a:srgbClr val="FF00FF"/>
                </a:solidFill>
              </a:rPr>
              <a:t>n</a:t>
            </a:r>
            <a:r>
              <a:rPr lang="zh-CN" altLang="en-US" dirty="0">
                <a:solidFill>
                  <a:srgbClr val="FF00FF"/>
                </a:solidFill>
              </a:rPr>
              <a:t>位</a:t>
            </a:r>
            <a:r>
              <a:rPr lang="zh-CN" altLang="en-US" dirty="0">
                <a:solidFill>
                  <a:srgbClr val="FF0000"/>
                </a:solidFill>
              </a:rPr>
              <a:t>，则它的模就是</a:t>
            </a:r>
            <a:r>
              <a:rPr lang="en-US" altLang="zh-CN" dirty="0">
                <a:solidFill>
                  <a:srgbClr val="FF0000"/>
                </a:solidFill>
              </a:rPr>
              <a:t>2</a:t>
            </a:r>
            <a:r>
              <a:rPr lang="en-US" altLang="zh-CN" i="1" baseline="30000" dirty="0">
                <a:solidFill>
                  <a:srgbClr val="FF0000"/>
                </a:solidFill>
              </a:rPr>
              <a:t>n</a:t>
            </a:r>
            <a:endParaRPr lang="en-US" altLang="zh-CN" dirty="0"/>
          </a:p>
          <a:p>
            <a:pPr eaLnBrk="1" hangingPunct="1">
              <a:lnSpc>
                <a:spcPct val="124000"/>
              </a:lnSpc>
              <a:spcBef>
                <a:spcPct val="0"/>
              </a:spcBef>
              <a:spcAft>
                <a:spcPts val="1200"/>
              </a:spcAft>
            </a:pPr>
            <a:r>
              <a:rPr lang="zh-CN" altLang="en-US" dirty="0"/>
              <a:t>如</a:t>
            </a:r>
            <a:r>
              <a:rPr lang="en-US" altLang="zh-CN" dirty="0"/>
              <a:t>8</a:t>
            </a:r>
            <a:r>
              <a:rPr lang="zh-CN" altLang="en-US" dirty="0"/>
              <a:t>位单片机</a:t>
            </a:r>
            <a:r>
              <a:rPr lang="en-US" altLang="zh-CN" dirty="0"/>
              <a:t>,</a:t>
            </a:r>
            <a:r>
              <a:rPr lang="en-US" altLang="zh-CN" dirty="0">
                <a:solidFill>
                  <a:srgbClr val="FF00FF"/>
                </a:solidFill>
              </a:rPr>
              <a:t>n=8,</a:t>
            </a:r>
            <a:r>
              <a:rPr lang="zh-CN" altLang="en-US" dirty="0">
                <a:solidFill>
                  <a:srgbClr val="FF00FF"/>
                </a:solidFill>
              </a:rPr>
              <a:t>模是</a:t>
            </a:r>
            <a:r>
              <a:rPr lang="en-US" altLang="zh-CN" dirty="0">
                <a:solidFill>
                  <a:srgbClr val="FF0000"/>
                </a:solidFill>
              </a:rPr>
              <a:t>2</a:t>
            </a:r>
            <a:r>
              <a:rPr lang="en-US" altLang="zh-CN" baseline="30000" dirty="0">
                <a:solidFill>
                  <a:srgbClr val="FF0000"/>
                </a:solidFill>
              </a:rPr>
              <a:t>8</a:t>
            </a:r>
            <a:r>
              <a:rPr lang="en-US" altLang="zh-CN" dirty="0">
                <a:solidFill>
                  <a:srgbClr val="FF00FF"/>
                </a:solidFill>
              </a:rPr>
              <a:t>=256,</a:t>
            </a:r>
            <a:r>
              <a:rPr lang="zh-CN" altLang="en-US" dirty="0">
                <a:solidFill>
                  <a:srgbClr val="0000CC"/>
                </a:solidFill>
                <a:latin typeface="Times New Roman" panose="02020603050405020304" pitchFamily="18" charset="0"/>
                <a:cs typeface="Times New Roman" panose="02020603050405020304" pitchFamily="18" charset="0"/>
              </a:rPr>
              <a:t>即</a:t>
            </a:r>
            <a:r>
              <a:rPr lang="en-US" altLang="zh-CN" dirty="0">
                <a:solidFill>
                  <a:srgbClr val="FF0000"/>
                </a:solidFill>
                <a:latin typeface="Times New Roman" panose="02020603050405020304" pitchFamily="18" charset="0"/>
                <a:cs typeface="Times New Roman" panose="02020603050405020304" pitchFamily="18" charset="0"/>
              </a:rPr>
              <a:t>1</a:t>
            </a:r>
            <a:r>
              <a:rPr lang="en-US" altLang="zh-CN" dirty="0">
                <a:solidFill>
                  <a:srgbClr val="0000CC"/>
                </a:solidFill>
                <a:latin typeface="Times New Roman" panose="02020603050405020304" pitchFamily="18" charset="0"/>
                <a:cs typeface="Times New Roman" panose="02020603050405020304" pitchFamily="18" charset="0"/>
              </a:rPr>
              <a:t> 0000 0000B (9</a:t>
            </a:r>
            <a:r>
              <a:rPr lang="zh-CN" altLang="en-US" dirty="0">
                <a:solidFill>
                  <a:srgbClr val="0000CC"/>
                </a:solidFill>
                <a:latin typeface="Times New Roman" panose="02020603050405020304" pitchFamily="18" charset="0"/>
                <a:cs typeface="Times New Roman" panose="02020603050405020304" pitchFamily="18" charset="0"/>
              </a:rPr>
              <a:t>位</a:t>
            </a:r>
            <a:r>
              <a:rPr lang="en-US" altLang="zh-CN" dirty="0">
                <a:solidFill>
                  <a:srgbClr val="0000CC"/>
                </a:solidFill>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eaLnBrk="1" hangingPunct="1">
              <a:lnSpc>
                <a:spcPct val="124000"/>
              </a:lnSpc>
              <a:spcBef>
                <a:spcPct val="0"/>
              </a:spcBef>
              <a:spcAft>
                <a:spcPts val="1200"/>
              </a:spcAft>
            </a:pPr>
            <a:r>
              <a:rPr lang="en-US" altLang="zh-CN" dirty="0">
                <a:solidFill>
                  <a:srgbClr val="FF0000"/>
                </a:solidFill>
              </a:rPr>
              <a:t>2</a:t>
            </a:r>
            <a:r>
              <a:rPr lang="en-US" altLang="zh-CN" i="1" baseline="30000" dirty="0">
                <a:solidFill>
                  <a:srgbClr val="FF0000"/>
                </a:solidFill>
              </a:rPr>
              <a:t>n</a:t>
            </a:r>
            <a:r>
              <a:rPr lang="zh-CN" altLang="en-US" dirty="0">
                <a:solidFill>
                  <a:srgbClr val="FF0000"/>
                </a:solidFill>
              </a:rPr>
              <a:t>是</a:t>
            </a:r>
            <a:r>
              <a:rPr lang="en-US" altLang="zh-CN" dirty="0">
                <a:solidFill>
                  <a:srgbClr val="FF0000"/>
                </a:solidFill>
              </a:rPr>
              <a:t>n</a:t>
            </a:r>
            <a:r>
              <a:rPr lang="zh-CN" altLang="en-US" dirty="0">
                <a:solidFill>
                  <a:srgbClr val="FF0000"/>
                </a:solidFill>
              </a:rPr>
              <a:t>＋</a:t>
            </a:r>
            <a:r>
              <a:rPr lang="en-US" altLang="zh-CN" dirty="0">
                <a:solidFill>
                  <a:srgbClr val="FF0000"/>
                </a:solidFill>
              </a:rPr>
              <a:t>l</a:t>
            </a:r>
            <a:r>
              <a:rPr lang="zh-CN" altLang="en-US" dirty="0">
                <a:solidFill>
                  <a:srgbClr val="FF0000"/>
                </a:solidFill>
              </a:rPr>
              <a:t>位的二进制数</a:t>
            </a:r>
            <a:r>
              <a:rPr lang="en-US" altLang="zh-CN" dirty="0">
                <a:solidFill>
                  <a:srgbClr val="0000CC"/>
                </a:solidFill>
              </a:rPr>
              <a:t>100…0B</a:t>
            </a:r>
            <a:r>
              <a:rPr lang="zh-CN" altLang="en-US" dirty="0"/>
              <a:t>（</a:t>
            </a:r>
            <a:r>
              <a:rPr lang="en-US" altLang="zh-CN" dirty="0">
                <a:solidFill>
                  <a:srgbClr val="FF00FF"/>
                </a:solidFill>
              </a:rPr>
              <a:t>1</a:t>
            </a:r>
            <a:r>
              <a:rPr lang="zh-CN" altLang="en-US" dirty="0">
                <a:solidFill>
                  <a:srgbClr val="FF00FF"/>
                </a:solidFill>
              </a:rPr>
              <a:t>后面有</a:t>
            </a:r>
            <a:r>
              <a:rPr lang="en-US" altLang="zh-CN" dirty="0">
                <a:solidFill>
                  <a:srgbClr val="FF00FF"/>
                </a:solidFill>
              </a:rPr>
              <a:t>n</a:t>
            </a:r>
            <a:r>
              <a:rPr lang="zh-CN" altLang="en-US" dirty="0">
                <a:solidFill>
                  <a:srgbClr val="FF00FF"/>
                </a:solidFill>
              </a:rPr>
              <a:t>个</a:t>
            </a:r>
            <a:r>
              <a:rPr lang="en-US" altLang="zh-CN" dirty="0">
                <a:solidFill>
                  <a:srgbClr val="FF00FF"/>
                </a:solidFill>
              </a:rPr>
              <a:t>0</a:t>
            </a:r>
            <a:r>
              <a:rPr lang="zh-CN" altLang="en-US" dirty="0"/>
              <a:t>），由于</a:t>
            </a:r>
            <a:r>
              <a:rPr lang="zh-CN" altLang="en-US" dirty="0">
                <a:solidFill>
                  <a:srgbClr val="FF0000"/>
                </a:solidFill>
              </a:rPr>
              <a:t>机器只能表示</a:t>
            </a:r>
            <a:r>
              <a:rPr lang="en-US" altLang="zh-CN" dirty="0">
                <a:solidFill>
                  <a:srgbClr val="FF0000"/>
                </a:solidFill>
              </a:rPr>
              <a:t>n</a:t>
            </a:r>
            <a:r>
              <a:rPr lang="zh-CN" altLang="en-US" dirty="0">
                <a:solidFill>
                  <a:srgbClr val="FF0000"/>
                </a:solidFill>
              </a:rPr>
              <a:t>位数</a:t>
            </a:r>
            <a:r>
              <a:rPr lang="zh-CN" altLang="en-US" dirty="0"/>
              <a:t>，因此数</a:t>
            </a:r>
            <a:r>
              <a:rPr lang="en-US" altLang="zh-CN" dirty="0">
                <a:solidFill>
                  <a:srgbClr val="FF0000"/>
                </a:solidFill>
              </a:rPr>
              <a:t>2</a:t>
            </a:r>
            <a:r>
              <a:rPr lang="en-US" altLang="zh-CN" i="1" baseline="30000" dirty="0">
                <a:solidFill>
                  <a:srgbClr val="FF0000"/>
                </a:solidFill>
              </a:rPr>
              <a:t>n</a:t>
            </a:r>
            <a:r>
              <a:rPr lang="zh-CN" altLang="en-US" dirty="0">
                <a:solidFill>
                  <a:srgbClr val="FF0000"/>
                </a:solidFill>
              </a:rPr>
              <a:t>在机器中仅能以</a:t>
            </a:r>
            <a:r>
              <a:rPr lang="en-US" altLang="zh-CN" dirty="0">
                <a:solidFill>
                  <a:srgbClr val="FF0000"/>
                </a:solidFill>
              </a:rPr>
              <a:t>n</a:t>
            </a:r>
            <a:r>
              <a:rPr lang="zh-CN" altLang="en-US" dirty="0">
                <a:solidFill>
                  <a:srgbClr val="FF0000"/>
                </a:solidFill>
              </a:rPr>
              <a:t>个</a:t>
            </a:r>
            <a:r>
              <a:rPr lang="en-US" altLang="zh-CN" dirty="0">
                <a:solidFill>
                  <a:srgbClr val="FF0000"/>
                </a:solidFill>
              </a:rPr>
              <a:t>0</a:t>
            </a:r>
            <a:r>
              <a:rPr lang="zh-CN" altLang="en-US" dirty="0">
                <a:solidFill>
                  <a:srgbClr val="FF0000"/>
                </a:solidFill>
              </a:rPr>
              <a:t>来表示</a:t>
            </a:r>
            <a:r>
              <a:rPr lang="zh-CN" altLang="en-US" dirty="0"/>
              <a:t>，而该数最高位的数字</a:t>
            </a:r>
            <a:r>
              <a:rPr lang="en-US" altLang="zh-CN" dirty="0"/>
              <a:t>1</a:t>
            </a:r>
            <a:r>
              <a:rPr lang="zh-CN" altLang="en-US" dirty="0"/>
              <a:t>就被自动舍弃了。</a:t>
            </a:r>
            <a:endParaRPr lang="en-US" altLang="zh-CN" dirty="0"/>
          </a:p>
          <a:p>
            <a:pPr eaLnBrk="1" hangingPunct="1">
              <a:lnSpc>
                <a:spcPct val="124000"/>
              </a:lnSpc>
              <a:spcBef>
                <a:spcPct val="0"/>
              </a:spcBef>
              <a:spcAft>
                <a:spcPts val="1200"/>
              </a:spcAft>
            </a:pPr>
            <a:r>
              <a:rPr lang="zh-CN" altLang="en-US" dirty="0"/>
              <a:t>即</a:t>
            </a:r>
            <a:r>
              <a:rPr lang="zh-CN" altLang="en-US" dirty="0">
                <a:solidFill>
                  <a:srgbClr val="FF0000"/>
                </a:solidFill>
              </a:rPr>
              <a:t>以</a:t>
            </a:r>
            <a:r>
              <a:rPr lang="en-US" altLang="zh-CN" dirty="0">
                <a:solidFill>
                  <a:srgbClr val="FF0000"/>
                </a:solidFill>
              </a:rPr>
              <a:t>2</a:t>
            </a:r>
            <a:r>
              <a:rPr lang="en-US" altLang="zh-CN" i="1" baseline="30000" dirty="0">
                <a:solidFill>
                  <a:srgbClr val="FF0000"/>
                </a:solidFill>
              </a:rPr>
              <a:t>n</a:t>
            </a:r>
            <a:r>
              <a:rPr lang="zh-CN" altLang="en-US" dirty="0">
                <a:solidFill>
                  <a:srgbClr val="FF0000"/>
                </a:solidFill>
              </a:rPr>
              <a:t>为模时</a:t>
            </a:r>
            <a:r>
              <a:rPr lang="en-US" altLang="zh-CN" dirty="0">
                <a:solidFill>
                  <a:srgbClr val="0000FF"/>
                </a:solidFill>
              </a:rPr>
              <a:t>2</a:t>
            </a:r>
            <a:r>
              <a:rPr lang="en-US" altLang="zh-CN" i="1" baseline="30000" dirty="0">
                <a:solidFill>
                  <a:srgbClr val="0000FF"/>
                </a:solidFill>
              </a:rPr>
              <a:t>n</a:t>
            </a:r>
            <a:r>
              <a:rPr lang="zh-CN" altLang="en-US" dirty="0">
                <a:solidFill>
                  <a:srgbClr val="0000FF"/>
                </a:solidFill>
              </a:rPr>
              <a:t>和</a:t>
            </a:r>
            <a:r>
              <a:rPr lang="en-US" altLang="zh-CN" dirty="0">
                <a:solidFill>
                  <a:srgbClr val="0000FF"/>
                </a:solidFill>
              </a:rPr>
              <a:t>0</a:t>
            </a:r>
            <a:r>
              <a:rPr lang="zh-CN" altLang="en-US" dirty="0">
                <a:solidFill>
                  <a:srgbClr val="FF0000"/>
                </a:solidFill>
              </a:rPr>
              <a:t>在机器中的表示形式完全一样</a:t>
            </a:r>
            <a:r>
              <a:rPr lang="zh-CN" altLang="en-US" dirty="0"/>
              <a:t>。</a:t>
            </a:r>
          </a:p>
        </p:txBody>
      </p:sp>
      <p:sp>
        <p:nvSpPr>
          <p:cNvPr id="47110"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053881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2"/>
          <p:cNvSpPr>
            <a:spLocks noGrp="1" noChangeArrowheads="1"/>
          </p:cNvSpPr>
          <p:nvPr>
            <p:ph type="title"/>
          </p:nvPr>
        </p:nvSpPr>
        <p:spPr>
          <a:xfrm>
            <a:off x="811213" y="584558"/>
            <a:ext cx="7294562" cy="504825"/>
          </a:xfrm>
        </p:spPr>
        <p:txBody>
          <a:bodyPr>
            <a:normAutofit fontScale="90000"/>
          </a:bodyPr>
          <a:lstStyle/>
          <a:p>
            <a:pPr eaLnBrk="1" hangingPunct="1"/>
            <a:r>
              <a:rPr lang="zh-CN" altLang="en-US" dirty="0">
                <a:latin typeface="宋体" panose="02010600030101010101" pitchFamily="2" charset="-122"/>
              </a:rPr>
              <a:t>以</a:t>
            </a:r>
            <a:r>
              <a:rPr lang="en-US" altLang="zh-CN" dirty="0">
                <a:latin typeface="宋体" panose="02010600030101010101" pitchFamily="2" charset="-122"/>
              </a:rPr>
              <a:t>2</a:t>
            </a:r>
            <a:r>
              <a:rPr lang="en-US" altLang="zh-CN" baseline="30000" dirty="0">
                <a:latin typeface="宋体" panose="02010600030101010101" pitchFamily="2" charset="-122"/>
              </a:rPr>
              <a:t>n</a:t>
            </a:r>
            <a:r>
              <a:rPr lang="zh-CN" altLang="en-US" dirty="0">
                <a:latin typeface="宋体" panose="02010600030101010101" pitchFamily="2" charset="-122"/>
              </a:rPr>
              <a:t>为模的补码</a:t>
            </a:r>
            <a:endParaRPr lang="zh-CN" altLang="en-US" dirty="0"/>
          </a:p>
        </p:txBody>
      </p:sp>
      <p:sp>
        <p:nvSpPr>
          <p:cNvPr id="342019" name="Rectangle 3"/>
          <p:cNvSpPr>
            <a:spLocks noGrp="1" noChangeArrowheads="1"/>
          </p:cNvSpPr>
          <p:nvPr>
            <p:ph idx="1"/>
          </p:nvPr>
        </p:nvSpPr>
        <p:spPr>
          <a:xfrm>
            <a:off x="360363" y="836970"/>
            <a:ext cx="8445500" cy="4663586"/>
          </a:xfrm>
        </p:spPr>
        <p:txBody>
          <a:bodyPr anchor="ctr"/>
          <a:lstStyle/>
          <a:p>
            <a:pPr eaLnBrk="1" hangingPunct="1">
              <a:lnSpc>
                <a:spcPct val="125000"/>
              </a:lnSpc>
              <a:spcBef>
                <a:spcPts val="0"/>
              </a:spcBef>
              <a:spcAft>
                <a:spcPts val="0"/>
              </a:spcAft>
              <a:buFont typeface="Wingdings" pitchFamily="2" charset="2"/>
              <a:buChar char="Ø"/>
              <a:defRPr/>
            </a:pPr>
            <a:r>
              <a:rPr lang="zh-CN" altLang="en-US" dirty="0"/>
              <a:t>如果将</a:t>
            </a:r>
            <a:r>
              <a:rPr lang="en-US" altLang="zh-CN" dirty="0">
                <a:solidFill>
                  <a:srgbClr val="FF0000"/>
                </a:solidFill>
              </a:rPr>
              <a:t>n</a:t>
            </a:r>
            <a:r>
              <a:rPr lang="zh-CN" altLang="en-US" dirty="0">
                <a:solidFill>
                  <a:srgbClr val="FF0000"/>
                </a:solidFill>
              </a:rPr>
              <a:t>位字长</a:t>
            </a:r>
            <a:r>
              <a:rPr lang="zh-CN" altLang="en-US" dirty="0"/>
              <a:t>的二进制数的</a:t>
            </a:r>
            <a:r>
              <a:rPr lang="zh-CN" altLang="en-US" dirty="0">
                <a:solidFill>
                  <a:srgbClr val="FF0000"/>
                </a:solidFill>
              </a:rPr>
              <a:t>最高位留做符号位</a:t>
            </a:r>
            <a:r>
              <a:rPr lang="en-US" altLang="zh-CN" dirty="0"/>
              <a:t>:</a:t>
            </a:r>
          </a:p>
          <a:p>
            <a:pPr marL="0" indent="357188" eaLnBrk="1" hangingPunct="1">
              <a:lnSpc>
                <a:spcPct val="125000"/>
              </a:lnSpc>
              <a:spcBef>
                <a:spcPts val="0"/>
              </a:spcBef>
              <a:spcAft>
                <a:spcPts val="3600"/>
              </a:spcAft>
              <a:buFontTx/>
              <a:buNone/>
              <a:defRPr/>
            </a:pPr>
            <a:r>
              <a:rPr lang="en-US" altLang="zh-CN" dirty="0"/>
              <a:t>X=</a:t>
            </a:r>
            <a:r>
              <a:rPr lang="en-US" altLang="zh-CN" dirty="0">
                <a:solidFill>
                  <a:srgbClr val="FF0000"/>
                </a:solidFill>
              </a:rPr>
              <a:t>X</a:t>
            </a:r>
            <a:r>
              <a:rPr lang="en-US" altLang="zh-CN" baseline="-25000" dirty="0">
                <a:solidFill>
                  <a:srgbClr val="FF0000"/>
                </a:solidFill>
              </a:rPr>
              <a:t>n-1</a:t>
            </a:r>
            <a:r>
              <a:rPr lang="en-US" altLang="zh-CN" dirty="0"/>
              <a:t>X</a:t>
            </a:r>
            <a:r>
              <a:rPr lang="en-US" altLang="zh-CN" baseline="-25000" dirty="0"/>
              <a:t>n-2</a:t>
            </a:r>
            <a:r>
              <a:rPr lang="en-US" altLang="zh-CN" dirty="0"/>
              <a:t>X</a:t>
            </a:r>
            <a:r>
              <a:rPr lang="en-US" altLang="zh-CN" baseline="-25000" dirty="0"/>
              <a:t>n-3</a:t>
            </a:r>
            <a:r>
              <a:rPr lang="en-US" altLang="zh-CN" dirty="0"/>
              <a:t>…X</a:t>
            </a:r>
            <a:r>
              <a:rPr lang="en-US" altLang="zh-CN" baseline="-25000" dirty="0"/>
              <a:t>1</a:t>
            </a:r>
            <a:r>
              <a:rPr lang="en-US" altLang="zh-CN" dirty="0"/>
              <a:t>X</a:t>
            </a:r>
            <a:r>
              <a:rPr lang="en-US" altLang="zh-CN" baseline="-25000" dirty="0"/>
              <a:t>0</a:t>
            </a:r>
            <a:r>
              <a:rPr lang="en-US" altLang="zh-CN" dirty="0"/>
              <a:t> , (</a:t>
            </a:r>
            <a:r>
              <a:rPr lang="zh-CN" altLang="en-US" dirty="0"/>
              <a:t>如</a:t>
            </a:r>
            <a:r>
              <a:rPr lang="en-US" altLang="zh-CN" dirty="0">
                <a:solidFill>
                  <a:srgbClr val="FF0000"/>
                </a:solidFill>
              </a:rPr>
              <a:t>n=8</a:t>
            </a:r>
            <a:r>
              <a:rPr lang="zh-CN" altLang="en-US" dirty="0">
                <a:solidFill>
                  <a:srgbClr val="FF0000"/>
                </a:solidFill>
              </a:rPr>
              <a:t>时</a:t>
            </a:r>
            <a:r>
              <a:rPr lang="en-US" altLang="zh-CN" dirty="0">
                <a:solidFill>
                  <a:srgbClr val="FF0000"/>
                </a:solidFill>
              </a:rPr>
              <a:t>,X</a:t>
            </a:r>
            <a:r>
              <a:rPr lang="en-US" altLang="zh-CN" baseline="-25000" dirty="0">
                <a:solidFill>
                  <a:srgbClr val="FF0000"/>
                </a:solidFill>
              </a:rPr>
              <a:t>7</a:t>
            </a:r>
            <a:r>
              <a:rPr lang="en-US" altLang="zh-CN" dirty="0"/>
              <a:t>X</a:t>
            </a:r>
            <a:r>
              <a:rPr lang="en-US" altLang="zh-CN" baseline="-25000" dirty="0"/>
              <a:t>6</a:t>
            </a:r>
            <a:r>
              <a:rPr lang="en-US" altLang="zh-CN" dirty="0"/>
              <a:t>X</a:t>
            </a:r>
            <a:r>
              <a:rPr lang="en-US" altLang="zh-CN" baseline="-25000" dirty="0"/>
              <a:t>5</a:t>
            </a:r>
            <a:r>
              <a:rPr lang="en-US" altLang="zh-CN" dirty="0"/>
              <a:t>X</a:t>
            </a:r>
            <a:r>
              <a:rPr lang="en-US" altLang="zh-CN" baseline="-25000" dirty="0"/>
              <a:t>4</a:t>
            </a:r>
            <a:r>
              <a:rPr lang="en-US" altLang="zh-CN" dirty="0"/>
              <a:t>X</a:t>
            </a:r>
            <a:r>
              <a:rPr lang="en-US" altLang="zh-CN" baseline="-25000" dirty="0"/>
              <a:t>3</a:t>
            </a:r>
            <a:r>
              <a:rPr lang="en-US" altLang="zh-CN" dirty="0"/>
              <a:t>X</a:t>
            </a:r>
            <a:r>
              <a:rPr lang="en-US" altLang="zh-CN" baseline="-25000" dirty="0"/>
              <a:t>2</a:t>
            </a:r>
            <a:r>
              <a:rPr lang="en-US" altLang="zh-CN" dirty="0"/>
              <a:t>X</a:t>
            </a:r>
            <a:r>
              <a:rPr lang="en-US" altLang="zh-CN" baseline="-25000" dirty="0"/>
              <a:t>1</a:t>
            </a:r>
            <a:r>
              <a:rPr lang="en-US" altLang="zh-CN" dirty="0"/>
              <a:t>X</a:t>
            </a:r>
            <a:r>
              <a:rPr lang="en-US" altLang="zh-CN" baseline="-25000" dirty="0"/>
              <a:t>0 </a:t>
            </a:r>
            <a:r>
              <a:rPr lang="en-US" altLang="zh-CN" dirty="0"/>
              <a:t>)</a:t>
            </a:r>
          </a:p>
          <a:p>
            <a:pPr marL="0" indent="357188" eaLnBrk="1" hangingPunct="1">
              <a:lnSpc>
                <a:spcPct val="125000"/>
              </a:lnSpc>
              <a:spcBef>
                <a:spcPts val="0"/>
              </a:spcBef>
              <a:spcAft>
                <a:spcPts val="0"/>
              </a:spcAft>
              <a:buFontTx/>
              <a:buNone/>
              <a:defRPr/>
            </a:pPr>
            <a:r>
              <a:rPr lang="zh-CN" altLang="en-US" dirty="0"/>
              <a:t>则数字只</a:t>
            </a:r>
            <a:r>
              <a:rPr lang="zh-CN" altLang="en-US" dirty="0">
                <a:solidFill>
                  <a:srgbClr val="0000FF"/>
                </a:solidFill>
              </a:rPr>
              <a:t>剩下</a:t>
            </a:r>
            <a:r>
              <a:rPr lang="en-US" altLang="zh-CN" dirty="0">
                <a:solidFill>
                  <a:srgbClr val="0000FF"/>
                </a:solidFill>
              </a:rPr>
              <a:t>n-1</a:t>
            </a:r>
            <a:r>
              <a:rPr lang="zh-CN" altLang="en-US" dirty="0">
                <a:solidFill>
                  <a:srgbClr val="0000FF"/>
                </a:solidFill>
              </a:rPr>
              <a:t>位</a:t>
            </a:r>
            <a:r>
              <a:rPr lang="en-US" altLang="zh-CN" dirty="0"/>
              <a:t>,</a:t>
            </a:r>
            <a:r>
              <a:rPr lang="zh-CN" altLang="en-US" dirty="0">
                <a:solidFill>
                  <a:srgbClr val="0000FF"/>
                </a:solidFill>
              </a:rPr>
              <a:t>下标从</a:t>
            </a:r>
            <a:r>
              <a:rPr lang="en-US" altLang="zh-CN" dirty="0">
                <a:solidFill>
                  <a:srgbClr val="0000FF"/>
                </a:solidFill>
              </a:rPr>
              <a:t>n-2</a:t>
            </a:r>
            <a:r>
              <a:rPr lang="zh-CN" altLang="en-US" dirty="0">
                <a:solidFill>
                  <a:srgbClr val="0000FF"/>
                </a:solidFill>
              </a:rPr>
              <a:t>到</a:t>
            </a:r>
            <a:r>
              <a:rPr lang="en-US" altLang="zh-CN" dirty="0">
                <a:solidFill>
                  <a:srgbClr val="0000FF"/>
                </a:solidFill>
              </a:rPr>
              <a:t>0</a:t>
            </a:r>
            <a:r>
              <a:rPr lang="zh-CN" altLang="en-US" dirty="0"/>
              <a:t>。</a:t>
            </a:r>
            <a:r>
              <a:rPr lang="en-US" altLang="zh-CN" dirty="0"/>
              <a:t> </a:t>
            </a:r>
          </a:p>
          <a:p>
            <a:pPr marL="0" indent="357188" eaLnBrk="1" hangingPunct="1">
              <a:lnSpc>
                <a:spcPct val="125000"/>
              </a:lnSpc>
              <a:spcBef>
                <a:spcPts val="0"/>
              </a:spcBef>
              <a:spcAft>
                <a:spcPts val="0"/>
              </a:spcAft>
              <a:buFontTx/>
              <a:buNone/>
              <a:defRPr/>
            </a:pPr>
            <a:r>
              <a:rPr lang="zh-CN" altLang="en-US" dirty="0"/>
              <a:t>数字</a:t>
            </a:r>
            <a:r>
              <a:rPr lang="en-US" altLang="zh-CN" dirty="0"/>
              <a:t>X</a:t>
            </a:r>
            <a:r>
              <a:rPr lang="zh-CN" altLang="en-US" dirty="0"/>
              <a:t>的补码（注意</a:t>
            </a:r>
            <a:r>
              <a:rPr lang="en-US" altLang="zh-CN" dirty="0"/>
              <a:t>:</a:t>
            </a:r>
            <a:r>
              <a:rPr lang="zh-CN" altLang="en-US" dirty="0">
                <a:solidFill>
                  <a:srgbClr val="FF0000"/>
                </a:solidFill>
              </a:rPr>
              <a:t>以</a:t>
            </a:r>
            <a:r>
              <a:rPr lang="en-US" altLang="zh-CN" dirty="0">
                <a:solidFill>
                  <a:srgbClr val="FF0000"/>
                </a:solidFill>
              </a:rPr>
              <a:t>2</a:t>
            </a:r>
            <a:r>
              <a:rPr lang="en-US" altLang="zh-CN" i="1" baseline="30000" dirty="0">
                <a:solidFill>
                  <a:srgbClr val="FF0000"/>
                </a:solidFill>
              </a:rPr>
              <a:t>n</a:t>
            </a:r>
            <a:r>
              <a:rPr lang="zh-CN" altLang="en-US" dirty="0">
                <a:solidFill>
                  <a:srgbClr val="FF0000"/>
                </a:solidFill>
              </a:rPr>
              <a:t>为模</a:t>
            </a:r>
            <a:r>
              <a:rPr lang="zh-CN" altLang="en-US" dirty="0"/>
              <a:t>）的表示形式为：</a:t>
            </a:r>
          </a:p>
          <a:p>
            <a:pPr marL="457200" lvl="1" indent="0" eaLnBrk="1" hangingPunct="1">
              <a:lnSpc>
                <a:spcPct val="150000"/>
              </a:lnSpc>
              <a:spcBef>
                <a:spcPts val="0"/>
              </a:spcBef>
              <a:spcAft>
                <a:spcPts val="0"/>
              </a:spcAft>
              <a:buFontTx/>
              <a:buNone/>
              <a:defRPr/>
            </a:pPr>
            <a:r>
              <a:rPr lang="zh-CN" altLang="en-US" dirty="0"/>
              <a:t>当</a:t>
            </a:r>
            <a:r>
              <a:rPr lang="en-US" altLang="zh-CN" dirty="0">
                <a:solidFill>
                  <a:srgbClr val="FF0000"/>
                </a:solidFill>
              </a:rPr>
              <a:t>X</a:t>
            </a:r>
            <a:r>
              <a:rPr lang="zh-CN" altLang="en-US" dirty="0">
                <a:solidFill>
                  <a:srgbClr val="FF0000"/>
                </a:solidFill>
              </a:rPr>
              <a:t>为正数</a:t>
            </a:r>
            <a:r>
              <a:rPr lang="zh-CN" altLang="en-US" dirty="0"/>
              <a:t>时，即</a:t>
            </a:r>
            <a:r>
              <a:rPr lang="en-US" altLang="zh-CN" dirty="0"/>
              <a:t>X</a:t>
            </a:r>
            <a:r>
              <a:rPr lang="zh-CN" altLang="en-US" dirty="0"/>
              <a:t>＝</a:t>
            </a:r>
            <a:r>
              <a:rPr lang="en-US" altLang="zh-CN" dirty="0">
                <a:solidFill>
                  <a:srgbClr val="FF0000"/>
                </a:solidFill>
              </a:rPr>
              <a:t>+</a:t>
            </a:r>
            <a:r>
              <a:rPr lang="en-US" altLang="zh-CN" dirty="0"/>
              <a:t>X</a:t>
            </a:r>
            <a:r>
              <a:rPr lang="en-US" altLang="zh-CN" baseline="-25000" dirty="0"/>
              <a:t>n-2</a:t>
            </a:r>
            <a:r>
              <a:rPr lang="en-US" altLang="zh-CN" dirty="0"/>
              <a:t>X</a:t>
            </a:r>
            <a:r>
              <a:rPr lang="en-US" altLang="zh-CN" baseline="-25000" dirty="0"/>
              <a:t>n-3</a:t>
            </a:r>
            <a:r>
              <a:rPr lang="en-US" altLang="zh-CN" dirty="0"/>
              <a:t>…X</a:t>
            </a:r>
            <a:r>
              <a:rPr lang="en-US" altLang="zh-CN" baseline="-25000" dirty="0"/>
              <a:t>1</a:t>
            </a:r>
            <a:r>
              <a:rPr lang="en-US" altLang="zh-CN" dirty="0"/>
              <a:t>X</a:t>
            </a:r>
            <a:r>
              <a:rPr lang="en-US" altLang="zh-CN" baseline="-25000" dirty="0"/>
              <a:t>0</a:t>
            </a:r>
            <a:r>
              <a:rPr lang="zh-CN" altLang="en-US" dirty="0"/>
              <a:t>时，</a:t>
            </a:r>
          </a:p>
          <a:p>
            <a:pPr marL="457200" lvl="1" indent="0" eaLnBrk="1" hangingPunct="1">
              <a:lnSpc>
                <a:spcPct val="150000"/>
              </a:lnSpc>
              <a:spcBef>
                <a:spcPts val="0"/>
              </a:spcBef>
              <a:spcAft>
                <a:spcPts val="0"/>
              </a:spcAft>
              <a:buFontTx/>
              <a:buNone/>
              <a:defRPr/>
            </a:pPr>
            <a:r>
              <a:rPr lang="zh-CN" altLang="en-US" dirty="0"/>
              <a:t> </a:t>
            </a:r>
            <a:r>
              <a:rPr lang="en-US" altLang="zh-CN" dirty="0"/>
              <a:t>[X]</a:t>
            </a:r>
            <a:r>
              <a:rPr lang="zh-CN" altLang="en-US" baseline="-25000" dirty="0"/>
              <a:t>补</a:t>
            </a:r>
            <a:r>
              <a:rPr lang="en-US" altLang="zh-CN" dirty="0"/>
              <a:t>=</a:t>
            </a:r>
            <a:r>
              <a:rPr lang="en-US" altLang="zh-CN" dirty="0">
                <a:solidFill>
                  <a:srgbClr val="FF0000"/>
                </a:solidFill>
              </a:rPr>
              <a:t>2</a:t>
            </a:r>
            <a:r>
              <a:rPr lang="en-US" altLang="zh-CN" baseline="30000" dirty="0">
                <a:solidFill>
                  <a:srgbClr val="FF0000"/>
                </a:solidFill>
              </a:rPr>
              <a:t>n</a:t>
            </a:r>
            <a:r>
              <a:rPr lang="en-US" altLang="zh-CN" dirty="0"/>
              <a:t>+X </a:t>
            </a:r>
          </a:p>
          <a:p>
            <a:pPr marL="457200" lvl="1" indent="0" eaLnBrk="1" hangingPunct="1">
              <a:lnSpc>
                <a:spcPct val="150000"/>
              </a:lnSpc>
              <a:spcBef>
                <a:spcPts val="1800"/>
              </a:spcBef>
              <a:spcAft>
                <a:spcPts val="0"/>
              </a:spcAft>
              <a:buFontTx/>
              <a:buNone/>
              <a:defRPr/>
            </a:pPr>
            <a:r>
              <a:rPr lang="en-US" altLang="zh-CN" dirty="0"/>
              <a:t>     =</a:t>
            </a:r>
            <a:r>
              <a:rPr lang="en-US" altLang="zh-CN" dirty="0">
                <a:solidFill>
                  <a:srgbClr val="FF0000"/>
                </a:solidFill>
              </a:rPr>
              <a:t>0</a:t>
            </a:r>
            <a:r>
              <a:rPr lang="en-US" altLang="zh-CN" dirty="0"/>
              <a:t> X</a:t>
            </a:r>
            <a:r>
              <a:rPr lang="en-US" altLang="zh-CN" baseline="-25000" dirty="0"/>
              <a:t>n-2</a:t>
            </a:r>
            <a:r>
              <a:rPr lang="en-US" altLang="zh-CN" dirty="0"/>
              <a:t>X</a:t>
            </a:r>
            <a:r>
              <a:rPr lang="en-US" altLang="zh-CN" baseline="-25000" dirty="0"/>
              <a:t>n-3</a:t>
            </a:r>
            <a:r>
              <a:rPr lang="en-US" altLang="zh-CN" dirty="0"/>
              <a:t>…X</a:t>
            </a:r>
            <a:r>
              <a:rPr lang="en-US" altLang="zh-CN" baseline="-25000" dirty="0"/>
              <a:t>1</a:t>
            </a:r>
            <a:r>
              <a:rPr lang="en-US" altLang="zh-CN" dirty="0"/>
              <a:t>X</a:t>
            </a:r>
            <a:r>
              <a:rPr lang="en-US" altLang="zh-CN" baseline="-25000" dirty="0"/>
              <a:t>0   </a:t>
            </a:r>
            <a:r>
              <a:rPr lang="en-US" altLang="zh-CN" dirty="0"/>
              <a:t>(</a:t>
            </a:r>
            <a:r>
              <a:rPr lang="en-US" altLang="zh-CN" dirty="0">
                <a:solidFill>
                  <a:srgbClr val="FF0000"/>
                </a:solidFill>
              </a:rPr>
              <a:t>mod 2</a:t>
            </a:r>
            <a:r>
              <a:rPr lang="en-US" altLang="zh-CN" baseline="30000" dirty="0">
                <a:solidFill>
                  <a:srgbClr val="FF0000"/>
                </a:solidFill>
              </a:rPr>
              <a:t>n</a:t>
            </a:r>
            <a:r>
              <a:rPr lang="en-US" altLang="zh-CN" dirty="0"/>
              <a:t>)</a:t>
            </a:r>
          </a:p>
          <a:p>
            <a:pPr marL="457200" lvl="1" indent="0" eaLnBrk="1" hangingPunct="1">
              <a:lnSpc>
                <a:spcPct val="150000"/>
              </a:lnSpc>
              <a:spcBef>
                <a:spcPts val="0"/>
              </a:spcBef>
              <a:spcAft>
                <a:spcPts val="0"/>
              </a:spcAft>
              <a:buFontTx/>
              <a:buNone/>
              <a:defRPr/>
            </a:pPr>
            <a:r>
              <a:rPr lang="en-US" altLang="zh-CN" dirty="0"/>
              <a:t>     =[X]</a:t>
            </a:r>
            <a:r>
              <a:rPr lang="zh-CN" altLang="en-US" baseline="-25000" dirty="0"/>
              <a:t>原</a:t>
            </a:r>
            <a:endParaRPr lang="en-US" altLang="zh-CN" dirty="0"/>
          </a:p>
        </p:txBody>
      </p:sp>
      <p:sp>
        <p:nvSpPr>
          <p:cNvPr id="5" name="矩形 4"/>
          <p:cNvSpPr>
            <a:spLocks noChangeArrowheads="1"/>
          </p:cNvSpPr>
          <p:nvPr/>
        </p:nvSpPr>
        <p:spPr bwMode="auto">
          <a:xfrm>
            <a:off x="3054350" y="5544717"/>
            <a:ext cx="5894388"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42900" indent="-342900" algn="ctr">
              <a:defRPr>
                <a:solidFill>
                  <a:schemeClr val="tx1"/>
                </a:solidFill>
                <a:latin typeface="Times New Roman" panose="02020603050405020304" pitchFamily="18" charset="0"/>
                <a:ea typeface="宋体" panose="02010600030101010101" pitchFamily="2" charset="-122"/>
              </a:defRPr>
            </a:lvl1pPr>
            <a:lvl2pPr indent="-45720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lvl="1" algn="l" eaLnBrk="1" hangingPunct="1">
              <a:lnSpc>
                <a:spcPct val="150000"/>
              </a:lnSpc>
            </a:pPr>
            <a:r>
              <a:rPr lang="en-US" altLang="zh-CN" sz="2600" b="1" dirty="0">
                <a:solidFill>
                  <a:srgbClr val="0000CC"/>
                </a:solidFill>
                <a:latin typeface="宋体" panose="02010600030101010101" pitchFamily="2" charset="-122"/>
              </a:rPr>
              <a:t>(</a:t>
            </a:r>
            <a:r>
              <a:rPr lang="zh-CN" altLang="en-US" sz="2600" b="1" dirty="0">
                <a:solidFill>
                  <a:srgbClr val="0000CC"/>
                </a:solidFill>
                <a:latin typeface="宋体" panose="02010600030101010101" pitchFamily="2" charset="-122"/>
              </a:rPr>
              <a:t>因数只有</a:t>
            </a:r>
            <a:r>
              <a:rPr lang="en-US" altLang="zh-CN" sz="2600" b="1" dirty="0">
                <a:solidFill>
                  <a:srgbClr val="0000CC"/>
                </a:solidFill>
                <a:latin typeface="宋体" panose="02010600030101010101" pitchFamily="2" charset="-122"/>
              </a:rPr>
              <a:t>n</a:t>
            </a:r>
            <a:r>
              <a:rPr lang="zh-CN" altLang="en-US" sz="2600" b="1" dirty="0">
                <a:solidFill>
                  <a:srgbClr val="0000CC"/>
                </a:solidFill>
                <a:latin typeface="宋体" panose="02010600030101010101" pitchFamily="2" charset="-122"/>
              </a:rPr>
              <a:t>位</a:t>
            </a:r>
            <a:r>
              <a:rPr lang="en-US" altLang="zh-CN" sz="2600" b="1" dirty="0">
                <a:solidFill>
                  <a:srgbClr val="0000CC"/>
                </a:solidFill>
                <a:latin typeface="宋体" panose="02010600030101010101" pitchFamily="2" charset="-122"/>
              </a:rPr>
              <a:t>,</a:t>
            </a:r>
            <a:r>
              <a:rPr lang="zh-CN" altLang="en-US" sz="2600" b="1" dirty="0">
                <a:solidFill>
                  <a:srgbClr val="0000CC"/>
                </a:solidFill>
                <a:latin typeface="宋体" panose="02010600030101010101" pitchFamily="2" charset="-122"/>
              </a:rPr>
              <a:t>最高位数字</a:t>
            </a:r>
            <a:r>
              <a:rPr lang="en-US" altLang="zh-CN" sz="2600" b="1" dirty="0">
                <a:solidFill>
                  <a:srgbClr val="0000CC"/>
                </a:solidFill>
                <a:latin typeface="宋体" panose="02010600030101010101" pitchFamily="2" charset="-122"/>
              </a:rPr>
              <a:t>1</a:t>
            </a:r>
            <a:r>
              <a:rPr lang="zh-CN" altLang="en-US" sz="2600" b="1" dirty="0">
                <a:solidFill>
                  <a:srgbClr val="0000CC"/>
                </a:solidFill>
                <a:latin typeface="宋体" panose="02010600030101010101" pitchFamily="2" charset="-122"/>
              </a:rPr>
              <a:t>被自动舍弃</a:t>
            </a:r>
            <a:r>
              <a:rPr lang="en-US" altLang="zh-CN" sz="2600" b="1" dirty="0">
                <a:solidFill>
                  <a:srgbClr val="0000CC"/>
                </a:solidFill>
                <a:latin typeface="宋体" panose="02010600030101010101" pitchFamily="2" charset="-122"/>
              </a:rPr>
              <a:t>)</a:t>
            </a:r>
          </a:p>
        </p:txBody>
      </p:sp>
      <p:grpSp>
        <p:nvGrpSpPr>
          <p:cNvPr id="10" name="组合 9"/>
          <p:cNvGrpSpPr>
            <a:grpSpLocks/>
          </p:cNvGrpSpPr>
          <p:nvPr/>
        </p:nvGrpSpPr>
        <p:grpSpPr bwMode="auto">
          <a:xfrm>
            <a:off x="880269" y="5289129"/>
            <a:ext cx="1577975" cy="1017587"/>
            <a:chOff x="576239" y="5481951"/>
            <a:chExt cx="1579498" cy="1018356"/>
          </a:xfrm>
        </p:grpSpPr>
        <p:sp>
          <p:nvSpPr>
            <p:cNvPr id="48178" name="矩形 7"/>
            <p:cNvSpPr>
              <a:spLocks noChangeArrowheads="1"/>
            </p:cNvSpPr>
            <p:nvPr/>
          </p:nvSpPr>
          <p:spPr bwMode="auto">
            <a:xfrm>
              <a:off x="602788" y="5502105"/>
              <a:ext cx="1027492" cy="53994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72000" tIns="0" rIns="0" bIns="108000">
              <a:spAutoFit/>
            </a:bodyPr>
            <a:lstStyle>
              <a:lvl1pPr marL="342900" indent="-342900" algn="ctr">
                <a:defRPr>
                  <a:solidFill>
                    <a:schemeClr val="tx1"/>
                  </a:solidFill>
                  <a:latin typeface="Times New Roman" panose="02020603050405020304" pitchFamily="18" charset="0"/>
                  <a:ea typeface="宋体" panose="02010600030101010101" pitchFamily="2" charset="-122"/>
                </a:defRPr>
              </a:lvl1pPr>
              <a:lvl2pPr indent="-45720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lvl="1" algn="l" eaLnBrk="1" hangingPunct="1"/>
              <a:r>
                <a:rPr lang="en-US" altLang="zh-CN" sz="2800" dirty="0">
                  <a:solidFill>
                    <a:srgbClr val="FF0000"/>
                  </a:solidFill>
                  <a:latin typeface="宋体" panose="02010600030101010101" pitchFamily="2" charset="-122"/>
                </a:rPr>
                <a:t>X</a:t>
              </a:r>
              <a:r>
                <a:rPr lang="en-US" altLang="zh-CN" sz="2800" baseline="-25000" dirty="0">
                  <a:solidFill>
                    <a:srgbClr val="FF0000"/>
                  </a:solidFill>
                  <a:latin typeface="宋体" panose="02010600030101010101" pitchFamily="2" charset="-122"/>
                </a:rPr>
                <a:t>n-1</a:t>
              </a:r>
              <a:r>
                <a:rPr lang="en-US" altLang="zh-CN" sz="2600" b="1" dirty="0">
                  <a:solidFill>
                    <a:srgbClr val="FF0000"/>
                  </a:solidFill>
                  <a:latin typeface="宋体" panose="02010600030101010101" pitchFamily="2" charset="-122"/>
                </a:rPr>
                <a:t>=0</a:t>
              </a:r>
            </a:p>
          </p:txBody>
        </p:sp>
        <p:cxnSp>
          <p:nvCxnSpPr>
            <p:cNvPr id="48179" name="直接箭头连接符 8"/>
            <p:cNvCxnSpPr>
              <a:cxnSpLocks noChangeShapeType="1"/>
            </p:cNvCxnSpPr>
            <p:nvPr/>
          </p:nvCxnSpPr>
          <p:spPr bwMode="auto">
            <a:xfrm flipV="1">
              <a:off x="1675925" y="5481951"/>
              <a:ext cx="479812" cy="194355"/>
            </a:xfrm>
            <a:prstGeom prst="straightConnector1">
              <a:avLst/>
            </a:prstGeom>
            <a:noFill/>
            <a:ln w="9525" algn="ctr">
              <a:solidFill>
                <a:srgbClr val="FF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180" name="矩形 16"/>
            <p:cNvSpPr>
              <a:spLocks noChangeArrowheads="1"/>
            </p:cNvSpPr>
            <p:nvPr/>
          </p:nvSpPr>
          <p:spPr bwMode="auto">
            <a:xfrm>
              <a:off x="576239" y="6021920"/>
              <a:ext cx="1027492" cy="47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2000" tIns="0" rIns="0" bIns="108000">
              <a:spAutoFit/>
            </a:bodyPr>
            <a:lstStyle>
              <a:lvl1pPr marL="342900" indent="-342900" algn="ctr">
                <a:defRPr>
                  <a:solidFill>
                    <a:schemeClr val="tx1"/>
                  </a:solidFill>
                  <a:latin typeface="Times New Roman" panose="02020603050405020304" pitchFamily="18" charset="0"/>
                  <a:ea typeface="宋体" panose="02010600030101010101" pitchFamily="2" charset="-122"/>
                </a:defRPr>
              </a:lvl1pPr>
              <a:lvl2pPr indent="-45720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lvl="1" algn="l" eaLnBrk="1" hangingPunct="1"/>
              <a:r>
                <a:rPr lang="zh-CN" altLang="en-US" sz="2400">
                  <a:solidFill>
                    <a:srgbClr val="FF0000"/>
                  </a:solidFill>
                  <a:latin typeface="宋体" panose="02010600030101010101" pitchFamily="2" charset="-122"/>
                </a:rPr>
                <a:t>符号位</a:t>
              </a:r>
              <a:endParaRPr lang="en-US" altLang="zh-CN" sz="2400" b="1">
                <a:solidFill>
                  <a:srgbClr val="FF0000"/>
                </a:solidFill>
                <a:latin typeface="宋体" panose="02010600030101010101" pitchFamily="2" charset="-122"/>
              </a:endParaRPr>
            </a:p>
          </p:txBody>
        </p:sp>
      </p:grpSp>
      <p:sp>
        <p:nvSpPr>
          <p:cNvPr id="14" name="矩形 13"/>
          <p:cNvSpPr>
            <a:spLocks noChangeArrowheads="1"/>
          </p:cNvSpPr>
          <p:nvPr/>
        </p:nvSpPr>
        <p:spPr bwMode="auto">
          <a:xfrm>
            <a:off x="1831975" y="4778375"/>
            <a:ext cx="3389313" cy="360363"/>
          </a:xfrm>
          <a:prstGeom prst="rect">
            <a:avLst/>
          </a:prstGeom>
          <a:noFill/>
          <a:ln w="6350">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36000" rIns="0" bIns="0">
            <a:spAutoFit/>
          </a:bodyPr>
          <a:lstStyle>
            <a:lvl1pPr marL="342900" indent="-342900" algn="ctr">
              <a:defRPr>
                <a:solidFill>
                  <a:schemeClr val="tx1"/>
                </a:solidFill>
                <a:latin typeface="Times New Roman" panose="02020603050405020304" pitchFamily="18" charset="0"/>
                <a:ea typeface="宋体" panose="02010600030101010101" pitchFamily="2" charset="-122"/>
              </a:defRPr>
            </a:lvl1pPr>
            <a:lvl2pPr indent="-45720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lvl="1" algn="l" eaLnBrk="1" hangingPunct="1">
              <a:lnSpc>
                <a:spcPct val="75000"/>
              </a:lnSpc>
            </a:pPr>
            <a:r>
              <a:rPr lang="en-US" altLang="zh-CN" sz="2800" b="1" dirty="0">
                <a:solidFill>
                  <a:srgbClr val="FF0000"/>
                </a:solidFill>
                <a:latin typeface="宋体" panose="02010600030101010101" pitchFamily="2" charset="-122"/>
              </a:rPr>
              <a:t>2</a:t>
            </a:r>
            <a:r>
              <a:rPr lang="en-US" altLang="zh-CN" sz="2800" b="1" baseline="30000" dirty="0">
                <a:solidFill>
                  <a:srgbClr val="FF0000"/>
                </a:solidFill>
                <a:latin typeface="宋体" panose="02010600030101010101" pitchFamily="2" charset="-122"/>
              </a:rPr>
              <a:t>n </a:t>
            </a:r>
            <a:r>
              <a:rPr lang="en-US" altLang="zh-CN" sz="2800" b="1" dirty="0">
                <a:solidFill>
                  <a:srgbClr val="FF0000"/>
                </a:solidFill>
                <a:latin typeface="宋体" panose="02010600030101010101" pitchFamily="2" charset="-122"/>
              </a:rPr>
              <a:t>=10 0  0 … 0 0</a:t>
            </a:r>
          </a:p>
        </p:txBody>
      </p:sp>
      <p:sp>
        <p:nvSpPr>
          <p:cNvPr id="13" name="矩形 12"/>
          <p:cNvSpPr>
            <a:spLocks noChangeArrowheads="1"/>
          </p:cNvSpPr>
          <p:nvPr/>
        </p:nvSpPr>
        <p:spPr bwMode="auto">
          <a:xfrm>
            <a:off x="904875" y="2046288"/>
            <a:ext cx="3106738" cy="395287"/>
          </a:xfrm>
          <a:prstGeom prst="rect">
            <a:avLst/>
          </a:prstGeom>
          <a:noFill/>
          <a:ln w="6350">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72000" rIns="0" bIns="0" anchor="b">
            <a:spAutoFit/>
          </a:bodyPr>
          <a:lstStyle>
            <a:lvl1pPr marL="342900" indent="-342900" algn="ctr">
              <a:defRPr>
                <a:solidFill>
                  <a:schemeClr val="tx1"/>
                </a:solidFill>
                <a:latin typeface="Times New Roman" panose="02020603050405020304" pitchFamily="18" charset="0"/>
                <a:ea typeface="宋体" panose="02010600030101010101" pitchFamily="2" charset="-122"/>
              </a:defRPr>
            </a:lvl1pPr>
            <a:lvl2pPr indent="-45720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lvl="1" algn="l" eaLnBrk="1" hangingPunct="1">
              <a:lnSpc>
                <a:spcPct val="75000"/>
              </a:lnSpc>
            </a:pPr>
            <a:r>
              <a:rPr lang="en-US" altLang="zh-CN" sz="2800" b="1" dirty="0">
                <a:solidFill>
                  <a:srgbClr val="FF0000"/>
                </a:solidFill>
                <a:latin typeface="宋体" panose="02010600030101010101" pitchFamily="2" charset="-122"/>
              </a:rPr>
              <a:t>2</a:t>
            </a:r>
            <a:r>
              <a:rPr lang="en-US" altLang="zh-CN" sz="2800" b="1" baseline="30000" dirty="0">
                <a:solidFill>
                  <a:srgbClr val="FF0000"/>
                </a:solidFill>
                <a:latin typeface="宋体" panose="02010600030101010101" pitchFamily="2" charset="-122"/>
              </a:rPr>
              <a:t>n-1</a:t>
            </a:r>
            <a:r>
              <a:rPr lang="en-US" altLang="zh-CN" sz="2800" b="1" dirty="0">
                <a:solidFill>
                  <a:srgbClr val="0000FF"/>
                </a:solidFill>
                <a:latin typeface="宋体" panose="02010600030101010101" pitchFamily="2" charset="-122"/>
              </a:rPr>
              <a:t>2</a:t>
            </a:r>
            <a:r>
              <a:rPr lang="en-US" altLang="zh-CN" sz="2800" b="1" baseline="30000" dirty="0">
                <a:solidFill>
                  <a:srgbClr val="0000FF"/>
                </a:solidFill>
                <a:latin typeface="宋体" panose="02010600030101010101" pitchFamily="2" charset="-122"/>
              </a:rPr>
              <a:t>n-2</a:t>
            </a:r>
            <a:r>
              <a:rPr lang="en-US" altLang="zh-CN" sz="2800" b="1" dirty="0">
                <a:solidFill>
                  <a:srgbClr val="0000FF"/>
                </a:solidFill>
                <a:latin typeface="宋体" panose="02010600030101010101" pitchFamily="2" charset="-122"/>
              </a:rPr>
              <a:t>2</a:t>
            </a:r>
            <a:r>
              <a:rPr lang="en-US" altLang="zh-CN" sz="2800" b="1" baseline="30000" dirty="0">
                <a:solidFill>
                  <a:srgbClr val="0000FF"/>
                </a:solidFill>
                <a:latin typeface="宋体" panose="02010600030101010101" pitchFamily="2" charset="-122"/>
              </a:rPr>
              <a:t>n-3 </a:t>
            </a:r>
            <a:r>
              <a:rPr lang="en-US" altLang="zh-CN" sz="2800" b="1" dirty="0">
                <a:solidFill>
                  <a:srgbClr val="0000FF"/>
                </a:solidFill>
                <a:latin typeface="宋体" panose="02010600030101010101" pitchFamily="2" charset="-122"/>
              </a:rPr>
              <a:t>…2</a:t>
            </a:r>
            <a:r>
              <a:rPr lang="en-US" altLang="zh-CN" sz="2800" b="1" baseline="30000" dirty="0">
                <a:solidFill>
                  <a:srgbClr val="0000FF"/>
                </a:solidFill>
                <a:latin typeface="宋体" panose="02010600030101010101" pitchFamily="2" charset="-122"/>
              </a:rPr>
              <a:t>1</a:t>
            </a:r>
            <a:r>
              <a:rPr lang="en-US" altLang="zh-CN" sz="2800" b="1" dirty="0">
                <a:solidFill>
                  <a:srgbClr val="0000FF"/>
                </a:solidFill>
                <a:latin typeface="宋体" panose="02010600030101010101" pitchFamily="2" charset="-122"/>
              </a:rPr>
              <a:t>2</a:t>
            </a:r>
            <a:r>
              <a:rPr lang="en-US" altLang="zh-CN" sz="2800" b="1" baseline="30000" dirty="0">
                <a:solidFill>
                  <a:srgbClr val="0000FF"/>
                </a:solidFill>
                <a:latin typeface="宋体" panose="02010600030101010101" pitchFamily="2" charset="-122"/>
              </a:rPr>
              <a:t>0</a:t>
            </a:r>
            <a:endParaRPr lang="en-US" altLang="zh-CN" sz="2800" b="1" dirty="0">
              <a:solidFill>
                <a:srgbClr val="0000FF"/>
              </a:solidFill>
              <a:latin typeface="宋体" panose="02010600030101010101" pitchFamily="2" charset="-122"/>
            </a:endParaRPr>
          </a:p>
        </p:txBody>
      </p:sp>
      <p:sp>
        <p:nvSpPr>
          <p:cNvPr id="15" name="矩形 14"/>
          <p:cNvSpPr>
            <a:spLocks noChangeArrowheads="1"/>
          </p:cNvSpPr>
          <p:nvPr/>
        </p:nvSpPr>
        <p:spPr bwMode="auto">
          <a:xfrm>
            <a:off x="4260850" y="2046288"/>
            <a:ext cx="4238625" cy="395287"/>
          </a:xfrm>
          <a:prstGeom prst="rect">
            <a:avLst/>
          </a:prstGeom>
          <a:noFill/>
          <a:ln w="6350">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72000" rIns="0" bIns="0" anchor="b">
            <a:spAutoFit/>
          </a:bodyPr>
          <a:lstStyle>
            <a:lvl1pPr marL="342900" indent="-342900" algn="ctr">
              <a:defRPr>
                <a:solidFill>
                  <a:schemeClr val="tx1"/>
                </a:solidFill>
                <a:latin typeface="Times New Roman" panose="02020603050405020304" pitchFamily="18" charset="0"/>
                <a:ea typeface="宋体" panose="02010600030101010101" pitchFamily="2" charset="-122"/>
              </a:defRPr>
            </a:lvl1pPr>
            <a:lvl2pPr indent="-45720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lvl="1" algn="l" eaLnBrk="1" hangingPunct="1">
              <a:lnSpc>
                <a:spcPct val="75000"/>
              </a:lnSpc>
            </a:pPr>
            <a:r>
              <a:rPr lang="zh-CN" altLang="en-US" sz="2800" b="1" dirty="0">
                <a:solidFill>
                  <a:srgbClr val="0000FF"/>
                </a:solidFill>
                <a:latin typeface="宋体" panose="02010600030101010101" pitchFamily="2" charset="-122"/>
              </a:rPr>
              <a:t>各位权值</a:t>
            </a:r>
            <a:r>
              <a:rPr lang="en-US" altLang="zh-CN" sz="2800" b="1" dirty="0">
                <a:solidFill>
                  <a:srgbClr val="FF0000"/>
                </a:solidFill>
                <a:latin typeface="宋体" panose="02010600030101010101" pitchFamily="2" charset="-122"/>
              </a:rPr>
              <a:t>2</a:t>
            </a:r>
            <a:r>
              <a:rPr lang="en-US" altLang="zh-CN" sz="2800" b="1" baseline="30000" dirty="0">
                <a:solidFill>
                  <a:srgbClr val="FF0000"/>
                </a:solidFill>
                <a:latin typeface="宋体" panose="02010600030101010101" pitchFamily="2" charset="-122"/>
              </a:rPr>
              <a:t>7</a:t>
            </a:r>
            <a:r>
              <a:rPr lang="en-US" altLang="zh-CN" sz="2800" b="1" dirty="0">
                <a:solidFill>
                  <a:srgbClr val="0000FF"/>
                </a:solidFill>
                <a:latin typeface="宋体" panose="02010600030101010101" pitchFamily="2" charset="-122"/>
              </a:rPr>
              <a:t>2</a:t>
            </a:r>
            <a:r>
              <a:rPr lang="en-US" altLang="zh-CN" sz="2800" b="1" baseline="30000" dirty="0">
                <a:solidFill>
                  <a:srgbClr val="0000FF"/>
                </a:solidFill>
                <a:latin typeface="宋体" panose="02010600030101010101" pitchFamily="2" charset="-122"/>
              </a:rPr>
              <a:t>6</a:t>
            </a:r>
            <a:r>
              <a:rPr lang="en-US" altLang="zh-CN" sz="2800" b="1" dirty="0">
                <a:solidFill>
                  <a:srgbClr val="0000FF"/>
                </a:solidFill>
                <a:latin typeface="宋体" panose="02010600030101010101" pitchFamily="2" charset="-122"/>
              </a:rPr>
              <a:t>2</a:t>
            </a:r>
            <a:r>
              <a:rPr lang="en-US" altLang="zh-CN" sz="2800" b="1" baseline="30000" dirty="0">
                <a:solidFill>
                  <a:srgbClr val="0000FF"/>
                </a:solidFill>
                <a:latin typeface="宋体" panose="02010600030101010101" pitchFamily="2" charset="-122"/>
              </a:rPr>
              <a:t>5</a:t>
            </a:r>
            <a:r>
              <a:rPr lang="en-US" altLang="zh-CN" sz="2800" b="1" dirty="0">
                <a:solidFill>
                  <a:srgbClr val="0000FF"/>
                </a:solidFill>
                <a:latin typeface="宋体" panose="02010600030101010101" pitchFamily="2" charset="-122"/>
              </a:rPr>
              <a:t>2</a:t>
            </a:r>
            <a:r>
              <a:rPr lang="en-US" altLang="zh-CN" sz="2800" b="1" baseline="30000" dirty="0">
                <a:solidFill>
                  <a:srgbClr val="0000FF"/>
                </a:solidFill>
                <a:latin typeface="宋体" panose="02010600030101010101" pitchFamily="2" charset="-122"/>
              </a:rPr>
              <a:t>4</a:t>
            </a:r>
            <a:r>
              <a:rPr lang="en-US" altLang="zh-CN" sz="2800" b="1" dirty="0">
                <a:solidFill>
                  <a:srgbClr val="0000FF"/>
                </a:solidFill>
                <a:latin typeface="宋体" panose="02010600030101010101" pitchFamily="2" charset="-122"/>
              </a:rPr>
              <a:t>2</a:t>
            </a:r>
            <a:r>
              <a:rPr lang="en-US" altLang="zh-CN" sz="2800" b="1" baseline="30000" dirty="0">
                <a:solidFill>
                  <a:srgbClr val="0000FF"/>
                </a:solidFill>
                <a:latin typeface="宋体" panose="02010600030101010101" pitchFamily="2" charset="-122"/>
              </a:rPr>
              <a:t>3</a:t>
            </a:r>
            <a:r>
              <a:rPr lang="en-US" altLang="zh-CN" sz="2800" b="1" dirty="0">
                <a:solidFill>
                  <a:srgbClr val="0000FF"/>
                </a:solidFill>
                <a:latin typeface="宋体" panose="02010600030101010101" pitchFamily="2" charset="-122"/>
              </a:rPr>
              <a:t>2</a:t>
            </a:r>
            <a:r>
              <a:rPr lang="en-US" altLang="zh-CN" sz="2800" b="1" baseline="30000" dirty="0">
                <a:solidFill>
                  <a:srgbClr val="0000FF"/>
                </a:solidFill>
                <a:latin typeface="宋体" panose="02010600030101010101" pitchFamily="2" charset="-122"/>
              </a:rPr>
              <a:t>2</a:t>
            </a:r>
            <a:r>
              <a:rPr lang="en-US" altLang="zh-CN" sz="2800" b="1" dirty="0">
                <a:solidFill>
                  <a:srgbClr val="0000FF"/>
                </a:solidFill>
                <a:latin typeface="宋体" panose="02010600030101010101" pitchFamily="2" charset="-122"/>
              </a:rPr>
              <a:t>2</a:t>
            </a:r>
            <a:r>
              <a:rPr lang="en-US" altLang="zh-CN" sz="2800" b="1" baseline="30000" dirty="0">
                <a:solidFill>
                  <a:srgbClr val="0000FF"/>
                </a:solidFill>
                <a:latin typeface="宋体" panose="02010600030101010101" pitchFamily="2" charset="-122"/>
              </a:rPr>
              <a:t>1</a:t>
            </a:r>
            <a:r>
              <a:rPr lang="en-US" altLang="zh-CN" sz="2800" b="1" dirty="0">
                <a:solidFill>
                  <a:srgbClr val="0000FF"/>
                </a:solidFill>
                <a:latin typeface="宋体" panose="02010600030101010101" pitchFamily="2" charset="-122"/>
              </a:rPr>
              <a:t>2</a:t>
            </a:r>
            <a:r>
              <a:rPr lang="en-US" altLang="zh-CN" sz="2800" b="1" baseline="30000" dirty="0">
                <a:solidFill>
                  <a:srgbClr val="0000FF"/>
                </a:solidFill>
                <a:latin typeface="宋体" panose="02010600030101010101" pitchFamily="2" charset="-122"/>
              </a:rPr>
              <a:t>0</a:t>
            </a:r>
            <a:endParaRPr lang="en-US" altLang="zh-CN" sz="2800" b="1" dirty="0">
              <a:solidFill>
                <a:srgbClr val="0000FF"/>
              </a:solidFill>
              <a:latin typeface="宋体" panose="02010600030101010101" pitchFamily="2" charset="-122"/>
            </a:endParaRPr>
          </a:p>
        </p:txBody>
      </p:sp>
      <p:graphicFrame>
        <p:nvGraphicFramePr>
          <p:cNvPr id="16" name="Group 45">
            <a:extLst>
              <a:ext uri="{FF2B5EF4-FFF2-40B4-BE49-F238E27FC236}">
                <a16:creationId xmlns:a16="http://schemas.microsoft.com/office/drawing/2014/main" id="{19360CAD-05FF-4025-93B2-F9C0ACB6561B}"/>
              </a:ext>
            </a:extLst>
          </p:cNvPr>
          <p:cNvGraphicFramePr>
            <a:graphicFrameLocks noGrp="1"/>
          </p:cNvGraphicFramePr>
          <p:nvPr>
            <p:extLst>
              <p:ext uri="{D42A27DB-BD31-4B8C-83A1-F6EECF244321}">
                <p14:modId xmlns:p14="http://schemas.microsoft.com/office/powerpoint/2010/main" val="4291678250"/>
              </p:ext>
            </p:extLst>
          </p:nvPr>
        </p:nvGraphicFramePr>
        <p:xfrm>
          <a:off x="5380038" y="452617"/>
          <a:ext cx="2886076" cy="603250"/>
        </p:xfrm>
        <a:graphic>
          <a:graphicData uri="http://schemas.openxmlformats.org/drawingml/2006/table">
            <a:tbl>
              <a:tblPr/>
              <a:tblGrid>
                <a:gridCol w="344953">
                  <a:extLst>
                    <a:ext uri="{9D8B030D-6E8A-4147-A177-3AD203B41FA5}">
                      <a16:colId xmlns:a16="http://schemas.microsoft.com/office/drawing/2014/main" val="20000"/>
                    </a:ext>
                  </a:extLst>
                </a:gridCol>
                <a:gridCol w="368474">
                  <a:extLst>
                    <a:ext uri="{9D8B030D-6E8A-4147-A177-3AD203B41FA5}">
                      <a16:colId xmlns:a16="http://schemas.microsoft.com/office/drawing/2014/main" val="20001"/>
                    </a:ext>
                  </a:extLst>
                </a:gridCol>
                <a:gridCol w="370894">
                  <a:extLst>
                    <a:ext uri="{9D8B030D-6E8A-4147-A177-3AD203B41FA5}">
                      <a16:colId xmlns:a16="http://schemas.microsoft.com/office/drawing/2014/main" val="20002"/>
                    </a:ext>
                  </a:extLst>
                </a:gridCol>
                <a:gridCol w="351111">
                  <a:extLst>
                    <a:ext uri="{9D8B030D-6E8A-4147-A177-3AD203B41FA5}">
                      <a16:colId xmlns:a16="http://schemas.microsoft.com/office/drawing/2014/main" val="20003"/>
                    </a:ext>
                  </a:extLst>
                </a:gridCol>
                <a:gridCol w="332652">
                  <a:extLst>
                    <a:ext uri="{9D8B030D-6E8A-4147-A177-3AD203B41FA5}">
                      <a16:colId xmlns:a16="http://schemas.microsoft.com/office/drawing/2014/main" val="20004"/>
                    </a:ext>
                  </a:extLst>
                </a:gridCol>
                <a:gridCol w="386449">
                  <a:extLst>
                    <a:ext uri="{9D8B030D-6E8A-4147-A177-3AD203B41FA5}">
                      <a16:colId xmlns:a16="http://schemas.microsoft.com/office/drawing/2014/main" val="20005"/>
                    </a:ext>
                  </a:extLst>
                </a:gridCol>
                <a:gridCol w="355033">
                  <a:extLst>
                    <a:ext uri="{9D8B030D-6E8A-4147-A177-3AD203B41FA5}">
                      <a16:colId xmlns:a16="http://schemas.microsoft.com/office/drawing/2014/main" val="20006"/>
                    </a:ext>
                  </a:extLst>
                </a:gridCol>
                <a:gridCol w="376510">
                  <a:extLst>
                    <a:ext uri="{9D8B030D-6E8A-4147-A177-3AD203B41FA5}">
                      <a16:colId xmlns:a16="http://schemas.microsoft.com/office/drawing/2014/main" val="20007"/>
                    </a:ext>
                  </a:extLst>
                </a:gridCol>
              </a:tblGrid>
              <a:tr h="377535">
                <a:tc>
                  <a:txBody>
                    <a:bodyPr/>
                    <a:lstStyle/>
                    <a:p>
                      <a:pPr marL="0" marR="0" lvl="0" indent="0" algn="ctr" defTabSz="914400" rtl="0" eaLnBrk="0" fontAlgn="b" latinLnBrk="0" hangingPunct="0">
                        <a:lnSpc>
                          <a:spcPct val="65000"/>
                        </a:lnSpc>
                        <a:spcBef>
                          <a:spcPts val="0"/>
                        </a:spcBef>
                        <a:spcAft>
                          <a:spcPts val="0"/>
                        </a:spcAft>
                        <a:buClrTx/>
                        <a:buSzTx/>
                        <a:buFontTx/>
                        <a:buNone/>
                        <a:tabLst>
                          <a:tab pos="0" algn="l"/>
                        </a:tabLst>
                      </a:pPr>
                      <a:r>
                        <a:rPr kumimoji="0" lang="en-US" altLang="zh-CN" sz="20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D7</a:t>
                      </a:r>
                      <a:endParaRPr kumimoji="0" lang="en-US" altLang="zh-CN" sz="2000" b="1" i="0" u="none" strike="noStrike" cap="none" normalizeH="0" baseline="0" dirty="0">
                        <a:ln>
                          <a:noFill/>
                        </a:ln>
                        <a:solidFill>
                          <a:srgbClr val="FF0000"/>
                        </a:solidFill>
                        <a:effectLst/>
                        <a:latin typeface="Arial" charset="0"/>
                        <a:ea typeface="宋体" pitchFamily="2" charset="-122"/>
                        <a:cs typeface="Times New Roman" pitchFamily="18" charset="0"/>
                      </a:endParaRPr>
                    </a:p>
                  </a:txBody>
                  <a:tcPr marL="0" marR="0" marT="0" marB="0" anchor="b"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65000"/>
                        </a:lnSpc>
                        <a:spcBef>
                          <a:spcPts val="0"/>
                        </a:spcBef>
                        <a:spcAft>
                          <a:spcPts val="0"/>
                        </a:spcAft>
                        <a:buClrTx/>
                        <a:buSzTx/>
                        <a:buFontTx/>
                        <a:buNone/>
                        <a:tabLst>
                          <a:tab pos="0" algn="l"/>
                        </a:tabLst>
                      </a:pPr>
                      <a:r>
                        <a:rPr kumimoji="0" lang="en-US" altLang="zh-CN" sz="2000" b="1" i="0" u="none" strike="noStrike" cap="none" normalizeH="0" baseline="0" dirty="0">
                          <a:ln>
                            <a:noFill/>
                          </a:ln>
                          <a:solidFill>
                            <a:srgbClr val="9900CC"/>
                          </a:solidFill>
                          <a:effectLst/>
                          <a:latin typeface="Times New Roman" pitchFamily="18" charset="0"/>
                          <a:ea typeface="宋体" pitchFamily="2" charset="-122"/>
                          <a:cs typeface="Times New Roman" pitchFamily="18" charset="0"/>
                        </a:rPr>
                        <a:t>D6</a:t>
                      </a:r>
                      <a:endParaRPr kumimoji="0" lang="en-US" altLang="zh-CN" sz="2000" b="1" i="0" u="none" strike="noStrike" cap="none" normalizeH="0" baseline="0" dirty="0">
                        <a:ln>
                          <a:noFill/>
                        </a:ln>
                        <a:solidFill>
                          <a:srgbClr val="9900CC"/>
                        </a:solidFill>
                        <a:effectLst/>
                        <a:latin typeface="Arial" charset="0"/>
                        <a:ea typeface="宋体" pitchFamily="2" charset="-122"/>
                        <a:cs typeface="Times New Roman" pitchFamily="18" charset="0"/>
                      </a:endParaRPr>
                    </a:p>
                  </a:txBody>
                  <a:tcPr marL="0" marR="0" marT="0" marB="0" anchor="b"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65000"/>
                        </a:lnSpc>
                        <a:spcBef>
                          <a:spcPts val="0"/>
                        </a:spcBef>
                        <a:spcAft>
                          <a:spcPts val="0"/>
                        </a:spcAft>
                        <a:buClrTx/>
                        <a:buSzTx/>
                        <a:buFontTx/>
                        <a:buNone/>
                        <a:tabLst>
                          <a:tab pos="0" algn="l"/>
                        </a:tabLst>
                      </a:pPr>
                      <a:r>
                        <a:rPr kumimoji="0" lang="en-US" altLang="zh-CN" sz="2000" b="1" i="0" u="none" strike="noStrike" cap="none" normalizeH="0" baseline="0" dirty="0">
                          <a:ln>
                            <a:noFill/>
                          </a:ln>
                          <a:solidFill>
                            <a:srgbClr val="9900CC"/>
                          </a:solidFill>
                          <a:effectLst/>
                          <a:latin typeface="Times New Roman" pitchFamily="18" charset="0"/>
                          <a:ea typeface="宋体" pitchFamily="2" charset="-122"/>
                          <a:cs typeface="Times New Roman" pitchFamily="18" charset="0"/>
                        </a:rPr>
                        <a:t>D5</a:t>
                      </a:r>
                      <a:endParaRPr kumimoji="0" lang="en-US" altLang="zh-CN" sz="2000" b="1" i="0" u="none" strike="noStrike" cap="none" normalizeH="0" baseline="0" dirty="0">
                        <a:ln>
                          <a:noFill/>
                        </a:ln>
                        <a:solidFill>
                          <a:srgbClr val="9900CC"/>
                        </a:solidFill>
                        <a:effectLst/>
                        <a:latin typeface="Arial" charset="0"/>
                        <a:ea typeface="宋体" pitchFamily="2" charset="-122"/>
                        <a:cs typeface="Times New Roman" pitchFamily="18" charset="0"/>
                      </a:endParaRPr>
                    </a:p>
                  </a:txBody>
                  <a:tcPr marL="0" marR="0" marT="0" marB="0" anchor="b"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65000"/>
                        </a:lnSpc>
                        <a:spcBef>
                          <a:spcPts val="0"/>
                        </a:spcBef>
                        <a:spcAft>
                          <a:spcPts val="0"/>
                        </a:spcAft>
                        <a:buClrTx/>
                        <a:buSzTx/>
                        <a:buFontTx/>
                        <a:buNone/>
                        <a:tabLst>
                          <a:tab pos="0" algn="l"/>
                        </a:tabLst>
                      </a:pPr>
                      <a:r>
                        <a:rPr kumimoji="0" lang="en-US" altLang="zh-CN" sz="2000" b="1" i="0" u="none" strike="noStrike" cap="none" normalizeH="0" baseline="0" dirty="0">
                          <a:ln>
                            <a:noFill/>
                          </a:ln>
                          <a:solidFill>
                            <a:srgbClr val="9900CC"/>
                          </a:solidFill>
                          <a:effectLst/>
                          <a:latin typeface="Times New Roman" pitchFamily="18" charset="0"/>
                          <a:ea typeface="宋体" pitchFamily="2" charset="-122"/>
                          <a:cs typeface="Times New Roman" pitchFamily="18" charset="0"/>
                        </a:rPr>
                        <a:t>D4</a:t>
                      </a:r>
                      <a:endParaRPr kumimoji="0" lang="en-US" altLang="zh-CN" sz="2000" b="1" i="0" u="none" strike="noStrike" cap="none" normalizeH="0" baseline="0" dirty="0">
                        <a:ln>
                          <a:noFill/>
                        </a:ln>
                        <a:solidFill>
                          <a:srgbClr val="9900CC"/>
                        </a:solidFill>
                        <a:effectLst/>
                        <a:latin typeface="Arial" charset="0"/>
                        <a:ea typeface="宋体" pitchFamily="2" charset="-122"/>
                        <a:cs typeface="Times New Roman" pitchFamily="18" charset="0"/>
                      </a:endParaRPr>
                    </a:p>
                  </a:txBody>
                  <a:tcPr marL="0" marR="0" marT="0" marB="0" anchor="b"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65000"/>
                        </a:lnSpc>
                        <a:spcBef>
                          <a:spcPts val="0"/>
                        </a:spcBef>
                        <a:spcAft>
                          <a:spcPts val="0"/>
                        </a:spcAft>
                        <a:buClrTx/>
                        <a:buSzTx/>
                        <a:buFontTx/>
                        <a:buNone/>
                        <a:tabLst>
                          <a:tab pos="0" algn="l"/>
                        </a:tabLst>
                      </a:pPr>
                      <a:r>
                        <a:rPr kumimoji="0" lang="en-US" altLang="zh-CN" sz="2000" b="1" i="0" u="none" strike="noStrike" cap="none" normalizeH="0" baseline="0" dirty="0">
                          <a:ln>
                            <a:noFill/>
                          </a:ln>
                          <a:solidFill>
                            <a:srgbClr val="0000FF"/>
                          </a:solidFill>
                          <a:effectLst/>
                          <a:latin typeface="Times New Roman" pitchFamily="18" charset="0"/>
                          <a:ea typeface="宋体" pitchFamily="2" charset="-122"/>
                          <a:cs typeface="Times New Roman" pitchFamily="18" charset="0"/>
                        </a:rPr>
                        <a:t>D3</a:t>
                      </a:r>
                      <a:endParaRPr kumimoji="0" lang="en-US" altLang="zh-CN" sz="2000" b="1" i="0" u="none" strike="noStrike" cap="none" normalizeH="0" baseline="0" dirty="0">
                        <a:ln>
                          <a:noFill/>
                        </a:ln>
                        <a:solidFill>
                          <a:srgbClr val="0000FF"/>
                        </a:solidFill>
                        <a:effectLst/>
                        <a:latin typeface="Arial" charset="0"/>
                        <a:ea typeface="宋体" pitchFamily="2" charset="-122"/>
                        <a:cs typeface="Times New Roman" pitchFamily="18" charset="0"/>
                      </a:endParaRPr>
                    </a:p>
                  </a:txBody>
                  <a:tcPr marL="0" marR="0" marT="0" marB="0" anchor="b"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65000"/>
                        </a:lnSpc>
                        <a:spcBef>
                          <a:spcPts val="0"/>
                        </a:spcBef>
                        <a:spcAft>
                          <a:spcPts val="0"/>
                        </a:spcAft>
                        <a:buClrTx/>
                        <a:buSzTx/>
                        <a:buFontTx/>
                        <a:buNone/>
                        <a:tabLst>
                          <a:tab pos="0" algn="l"/>
                        </a:tabLst>
                      </a:pPr>
                      <a:r>
                        <a:rPr kumimoji="0" lang="en-US" altLang="zh-CN" sz="2000" b="1" i="0" u="none" strike="noStrike" cap="none" normalizeH="0" baseline="0" dirty="0">
                          <a:ln>
                            <a:noFill/>
                          </a:ln>
                          <a:solidFill>
                            <a:srgbClr val="0000FF"/>
                          </a:solidFill>
                          <a:effectLst/>
                          <a:latin typeface="Times New Roman" pitchFamily="18" charset="0"/>
                          <a:ea typeface="宋体" pitchFamily="2" charset="-122"/>
                          <a:cs typeface="Times New Roman" pitchFamily="18" charset="0"/>
                        </a:rPr>
                        <a:t>D2</a:t>
                      </a:r>
                      <a:endParaRPr kumimoji="0" lang="en-US" altLang="zh-CN" sz="2000" b="1" i="0" u="none" strike="noStrike" cap="none" normalizeH="0" baseline="0" dirty="0">
                        <a:ln>
                          <a:noFill/>
                        </a:ln>
                        <a:solidFill>
                          <a:srgbClr val="0000FF"/>
                        </a:solidFill>
                        <a:effectLst/>
                        <a:latin typeface="Arial" charset="0"/>
                        <a:ea typeface="宋体" pitchFamily="2" charset="-122"/>
                        <a:cs typeface="Times New Roman" pitchFamily="18" charset="0"/>
                      </a:endParaRPr>
                    </a:p>
                  </a:txBody>
                  <a:tcPr marL="0" marR="0" marT="0" marB="0" anchor="b"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65000"/>
                        </a:lnSpc>
                        <a:spcBef>
                          <a:spcPts val="0"/>
                        </a:spcBef>
                        <a:spcAft>
                          <a:spcPts val="0"/>
                        </a:spcAft>
                        <a:buClrTx/>
                        <a:buSzTx/>
                        <a:buFontTx/>
                        <a:buNone/>
                        <a:tabLst>
                          <a:tab pos="0" algn="l"/>
                        </a:tabLst>
                      </a:pPr>
                      <a:r>
                        <a:rPr kumimoji="0" lang="en-US" altLang="zh-CN" sz="2000" b="1" i="0" u="none" strike="noStrike" cap="none" normalizeH="0" baseline="0" dirty="0">
                          <a:ln>
                            <a:noFill/>
                          </a:ln>
                          <a:solidFill>
                            <a:srgbClr val="0000FF"/>
                          </a:solidFill>
                          <a:effectLst/>
                          <a:latin typeface="Times New Roman" pitchFamily="18" charset="0"/>
                          <a:ea typeface="宋体" pitchFamily="2" charset="-122"/>
                          <a:cs typeface="Times New Roman" pitchFamily="18" charset="0"/>
                        </a:rPr>
                        <a:t>D1</a:t>
                      </a:r>
                      <a:endParaRPr kumimoji="0" lang="en-US" altLang="zh-CN" sz="2000" b="1" i="0" u="none" strike="noStrike" cap="none" normalizeH="0" baseline="0" dirty="0">
                        <a:ln>
                          <a:noFill/>
                        </a:ln>
                        <a:solidFill>
                          <a:srgbClr val="0000FF"/>
                        </a:solidFill>
                        <a:effectLst/>
                        <a:latin typeface="Arial" charset="0"/>
                        <a:ea typeface="宋体" pitchFamily="2" charset="-122"/>
                        <a:cs typeface="Times New Roman" pitchFamily="18" charset="0"/>
                      </a:endParaRPr>
                    </a:p>
                  </a:txBody>
                  <a:tcPr marL="0" marR="0" marT="0" marB="0" anchor="b"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65000"/>
                        </a:lnSpc>
                        <a:spcBef>
                          <a:spcPts val="0"/>
                        </a:spcBef>
                        <a:spcAft>
                          <a:spcPts val="0"/>
                        </a:spcAft>
                        <a:buClrTx/>
                        <a:buSzTx/>
                        <a:buFontTx/>
                        <a:buNone/>
                        <a:tabLst>
                          <a:tab pos="0" algn="l"/>
                        </a:tabLst>
                      </a:pPr>
                      <a:r>
                        <a:rPr kumimoji="0" lang="en-US" altLang="zh-CN" sz="2000" b="1" i="0" u="none" strike="noStrike" cap="none" normalizeH="0" baseline="0" dirty="0">
                          <a:ln>
                            <a:noFill/>
                          </a:ln>
                          <a:solidFill>
                            <a:srgbClr val="0000FF"/>
                          </a:solidFill>
                          <a:effectLst/>
                          <a:latin typeface="Times New Roman" pitchFamily="18" charset="0"/>
                          <a:ea typeface="宋体" pitchFamily="2" charset="-122"/>
                          <a:cs typeface="Times New Roman" pitchFamily="18" charset="0"/>
                        </a:rPr>
                        <a:t>D0</a:t>
                      </a:r>
                      <a:endParaRPr kumimoji="0" lang="en-US" altLang="zh-CN" sz="2000" b="1" i="0" u="none" strike="noStrike" cap="none" normalizeH="0" baseline="0" dirty="0">
                        <a:ln>
                          <a:noFill/>
                        </a:ln>
                        <a:solidFill>
                          <a:srgbClr val="0000FF"/>
                        </a:solidFill>
                        <a:effectLst/>
                        <a:latin typeface="Arial" charset="0"/>
                        <a:ea typeface="宋体" pitchFamily="2" charset="-122"/>
                        <a:cs typeface="Times New Roman" pitchFamily="18" charset="0"/>
                      </a:endParaRPr>
                    </a:p>
                  </a:txBody>
                  <a:tcPr marL="0" marR="0" marT="0" marB="0" anchor="b" anchorCtr="1"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5715">
                <a:tc>
                  <a:txBody>
                    <a:bodyPr/>
                    <a:lstStyle/>
                    <a:p>
                      <a:pPr marL="0" marR="0" lvl="0" indent="0" algn="ctr" defTabSz="914400" rtl="0" eaLnBrk="0" fontAlgn="b" latinLnBrk="0" hangingPunct="0">
                        <a:lnSpc>
                          <a:spcPct val="65000"/>
                        </a:lnSpc>
                        <a:spcBef>
                          <a:spcPts val="0"/>
                        </a:spcBef>
                        <a:spcAft>
                          <a:spcPts val="0"/>
                        </a:spcAft>
                        <a:buClrTx/>
                        <a:buSzTx/>
                        <a:buFontTx/>
                        <a:buNone/>
                        <a:tabLst>
                          <a:tab pos="0" algn="l"/>
                        </a:tabLst>
                      </a:pPr>
                      <a:r>
                        <a:rPr kumimoji="0" lang="en-US" altLang="zh-CN" sz="20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dirty="0">
                        <a:ln>
                          <a:noFill/>
                        </a:ln>
                        <a:solidFill>
                          <a:srgbClr val="FF0000"/>
                        </a:solidFill>
                        <a:effectLst/>
                        <a:latin typeface="Arial" charset="0"/>
                        <a:ea typeface="宋体" pitchFamily="2" charset="-122"/>
                        <a:cs typeface="Times New Roman" pitchFamily="18" charset="0"/>
                      </a:endParaRPr>
                    </a:p>
                  </a:txBody>
                  <a:tcPr marL="0" marR="0" marT="0" marB="0" anchor="b"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65000"/>
                        </a:lnSpc>
                        <a:spcBef>
                          <a:spcPts val="0"/>
                        </a:spcBef>
                        <a:spcAft>
                          <a:spcPts val="0"/>
                        </a:spcAft>
                        <a:buClrTx/>
                        <a:buSzTx/>
                        <a:buFontTx/>
                        <a:buNone/>
                        <a:tabLst>
                          <a:tab pos="0" algn="l"/>
                        </a:tabLst>
                      </a:pPr>
                      <a:r>
                        <a:rPr kumimoji="0" lang="en-US" altLang="zh-CN" sz="2000" b="1" i="0" u="none" strike="noStrike" cap="none" normalizeH="0" baseline="0" dirty="0">
                          <a:ln>
                            <a:noFill/>
                          </a:ln>
                          <a:solidFill>
                            <a:srgbClr val="9900CC"/>
                          </a:solidFill>
                          <a:effectLst/>
                          <a:latin typeface="Times New Roman" pitchFamily="18" charset="0"/>
                          <a:ea typeface="宋体" pitchFamily="2" charset="-122"/>
                          <a:cs typeface="Times New Roman" pitchFamily="18" charset="0"/>
                        </a:rPr>
                        <a:t>1</a:t>
                      </a:r>
                    </a:p>
                  </a:txBody>
                  <a:tcPr marL="0" marR="0" marT="0" marB="0" anchor="b"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65000"/>
                        </a:lnSpc>
                        <a:spcBef>
                          <a:spcPts val="0"/>
                        </a:spcBef>
                        <a:spcAft>
                          <a:spcPts val="0"/>
                        </a:spcAft>
                        <a:buClrTx/>
                        <a:buSzTx/>
                        <a:buFontTx/>
                        <a:buNone/>
                        <a:tabLst>
                          <a:tab pos="0" algn="l"/>
                        </a:tabLst>
                      </a:pPr>
                      <a:r>
                        <a:rPr kumimoji="0" lang="en-US" altLang="zh-CN" sz="2000" b="1" i="0" u="none" strike="noStrike" cap="none" normalizeH="0" baseline="0" dirty="0">
                          <a:ln>
                            <a:noFill/>
                          </a:ln>
                          <a:solidFill>
                            <a:srgbClr val="9900CC"/>
                          </a:solidFill>
                          <a:effectLst/>
                          <a:latin typeface="Times New Roman" pitchFamily="18" charset="0"/>
                          <a:ea typeface="宋体" pitchFamily="2" charset="-122"/>
                          <a:cs typeface="Times New Roman" pitchFamily="18" charset="0"/>
                        </a:rPr>
                        <a:t>1</a:t>
                      </a:r>
                    </a:p>
                  </a:txBody>
                  <a:tcPr marL="0" marR="0" marT="0" marB="0" anchor="b"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65000"/>
                        </a:lnSpc>
                        <a:spcBef>
                          <a:spcPts val="0"/>
                        </a:spcBef>
                        <a:spcAft>
                          <a:spcPts val="0"/>
                        </a:spcAft>
                        <a:buClrTx/>
                        <a:buSzTx/>
                        <a:buFontTx/>
                        <a:buNone/>
                        <a:tabLst>
                          <a:tab pos="0" algn="l"/>
                        </a:tabLst>
                      </a:pPr>
                      <a:r>
                        <a:rPr kumimoji="0" lang="en-US" altLang="zh-CN" sz="2000" b="1" i="0" u="none" strike="noStrike" cap="none" normalizeH="0" baseline="0" dirty="0">
                          <a:ln>
                            <a:noFill/>
                          </a:ln>
                          <a:solidFill>
                            <a:srgbClr val="9900CC"/>
                          </a:solidFill>
                          <a:effectLst/>
                          <a:latin typeface="Times New Roman" pitchFamily="18" charset="0"/>
                          <a:ea typeface="宋体" pitchFamily="2" charset="-122"/>
                          <a:cs typeface="Times New Roman" pitchFamily="18" charset="0"/>
                        </a:rPr>
                        <a:t>1</a:t>
                      </a:r>
                    </a:p>
                  </a:txBody>
                  <a:tcPr marL="0" marR="0" marT="0" marB="0" anchor="b"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65000"/>
                        </a:lnSpc>
                        <a:spcBef>
                          <a:spcPts val="0"/>
                        </a:spcBef>
                        <a:spcAft>
                          <a:spcPts val="0"/>
                        </a:spcAft>
                        <a:buClrTx/>
                        <a:buSzTx/>
                        <a:buFontTx/>
                        <a:buNone/>
                        <a:tabLst>
                          <a:tab pos="0" algn="l"/>
                        </a:tabLst>
                      </a:pPr>
                      <a:r>
                        <a:rPr kumimoji="0" lang="en-US" altLang="zh-CN" sz="2000" b="1" i="0" u="none" strike="noStrike" cap="none" normalizeH="0" baseline="0" dirty="0">
                          <a:ln>
                            <a:noFill/>
                          </a:ln>
                          <a:solidFill>
                            <a:schemeClr val="tx1"/>
                          </a:solidFill>
                          <a:effectLst/>
                          <a:latin typeface="Arial" charset="0"/>
                          <a:ea typeface="宋体" pitchFamily="2" charset="-122"/>
                          <a:cs typeface="Times New Roman" pitchFamily="18" charset="0"/>
                        </a:rPr>
                        <a:t>1</a:t>
                      </a:r>
                      <a:endParaRPr kumimoji="0" lang="zh-CN" altLang="en-US" sz="20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L="0" marR="0" marT="0" marB="0" anchor="b"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eaLnBrk="0" fontAlgn="b" hangingPunct="0">
                        <a:lnSpc>
                          <a:spcPct val="65000"/>
                        </a:lnSpc>
                        <a:spcBef>
                          <a:spcPts val="0"/>
                        </a:spcBef>
                        <a:spcAft>
                          <a:spcPts val="0"/>
                        </a:spcAft>
                        <a:tabLst>
                          <a:tab pos="0" algn="l"/>
                        </a:tabLst>
                      </a:pPr>
                      <a:r>
                        <a:rPr lang="en-US" altLang="zh-CN" sz="2000" dirty="0"/>
                        <a:t>1</a:t>
                      </a:r>
                      <a:endParaRPr lang="zh-CN" altLang="en-US" sz="2000" dirty="0"/>
                    </a:p>
                  </a:txBody>
                  <a:tcPr marL="0" marR="0" marT="0" marB="0" anchor="b"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eaLnBrk="0" fontAlgn="b" hangingPunct="0">
                        <a:lnSpc>
                          <a:spcPct val="65000"/>
                        </a:lnSpc>
                        <a:spcBef>
                          <a:spcPts val="0"/>
                        </a:spcBef>
                        <a:spcAft>
                          <a:spcPts val="0"/>
                        </a:spcAft>
                        <a:tabLst>
                          <a:tab pos="0" algn="l"/>
                        </a:tabLst>
                      </a:pPr>
                      <a:r>
                        <a:rPr lang="en-US" altLang="zh-CN" sz="2000" dirty="0"/>
                        <a:t>1</a:t>
                      </a:r>
                      <a:endParaRPr lang="zh-CN" altLang="en-US" sz="2000" dirty="0"/>
                    </a:p>
                  </a:txBody>
                  <a:tcPr marL="0" marR="0" marT="0" marB="0" anchor="b"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eaLnBrk="0" fontAlgn="b" hangingPunct="0">
                        <a:lnSpc>
                          <a:spcPct val="65000"/>
                        </a:lnSpc>
                        <a:spcBef>
                          <a:spcPts val="0"/>
                        </a:spcBef>
                        <a:spcAft>
                          <a:spcPts val="0"/>
                        </a:spcAft>
                        <a:tabLst>
                          <a:tab pos="0" algn="l"/>
                        </a:tabLst>
                      </a:pPr>
                      <a:r>
                        <a:rPr lang="en-US" altLang="zh-CN" sz="2000" dirty="0"/>
                        <a:t>1</a:t>
                      </a:r>
                      <a:endParaRPr lang="zh-CN" altLang="en-US" sz="2000" dirty="0"/>
                    </a:p>
                  </a:txBody>
                  <a:tcPr marL="0" marR="0" marT="0" marB="0" anchor="b"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93145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2"/>
          <p:cNvSpPr>
            <a:spLocks noGrp="1" noChangeArrowheads="1"/>
          </p:cNvSpPr>
          <p:nvPr>
            <p:ph type="title"/>
          </p:nvPr>
        </p:nvSpPr>
        <p:spPr>
          <a:xfrm>
            <a:off x="468313" y="544513"/>
            <a:ext cx="8229600" cy="504825"/>
          </a:xfrm>
        </p:spPr>
        <p:txBody>
          <a:bodyPr>
            <a:normAutofit fontScale="90000"/>
          </a:bodyPr>
          <a:lstStyle/>
          <a:p>
            <a:pPr eaLnBrk="1" hangingPunct="1"/>
            <a:r>
              <a:rPr lang="en-US" altLang="zh-CN" dirty="0">
                <a:latin typeface="宋体" panose="02010600030101010101" pitchFamily="2" charset="-122"/>
              </a:rPr>
              <a:t> </a:t>
            </a:r>
            <a:r>
              <a:rPr lang="zh-CN" altLang="en-US" dirty="0">
                <a:latin typeface="宋体" panose="02010600030101010101" pitchFamily="2" charset="-122"/>
              </a:rPr>
              <a:t>补码举例</a:t>
            </a:r>
            <a:endParaRPr lang="zh-CN" altLang="en-US" dirty="0"/>
          </a:p>
        </p:txBody>
      </p:sp>
      <p:sp>
        <p:nvSpPr>
          <p:cNvPr id="424963" name="Rectangle 3"/>
          <p:cNvSpPr>
            <a:spLocks noGrp="1" noChangeArrowheads="1"/>
          </p:cNvSpPr>
          <p:nvPr>
            <p:ph idx="1"/>
          </p:nvPr>
        </p:nvSpPr>
        <p:spPr>
          <a:xfrm>
            <a:off x="822961" y="1339602"/>
            <a:ext cx="7189787" cy="4081463"/>
          </a:xfrm>
        </p:spPr>
        <p:txBody>
          <a:bodyPr/>
          <a:lstStyle/>
          <a:p>
            <a:pPr eaLnBrk="1" hangingPunct="1">
              <a:spcBef>
                <a:spcPct val="0"/>
              </a:spcBef>
              <a:buFontTx/>
              <a:buNone/>
            </a:pPr>
            <a:r>
              <a:rPr lang="zh-CN" altLang="en-US" dirty="0">
                <a:latin typeface="Times New Roman" panose="02020603050405020304" pitchFamily="18" charset="0"/>
              </a:rPr>
              <a:t>例如，</a:t>
            </a:r>
            <a:r>
              <a:rPr lang="en-US" altLang="zh-CN" dirty="0">
                <a:latin typeface="Times New Roman" panose="02020603050405020304" pitchFamily="18" charset="0"/>
              </a:rPr>
              <a:t>n=8</a:t>
            </a:r>
            <a:r>
              <a:rPr lang="zh-CN" altLang="en-US" dirty="0">
                <a:latin typeface="Times New Roman" panose="02020603050405020304" pitchFamily="18" charset="0"/>
              </a:rPr>
              <a:t>时，</a:t>
            </a:r>
            <a:r>
              <a:rPr lang="zh-CN" altLang="en-US" dirty="0">
                <a:solidFill>
                  <a:srgbClr val="FF00FF"/>
                </a:solidFill>
                <a:latin typeface="Times New Roman" panose="02020603050405020304" pitchFamily="18" charset="0"/>
              </a:rPr>
              <a:t>模为</a:t>
            </a:r>
            <a:r>
              <a:rPr lang="en-US" altLang="zh-CN" dirty="0">
                <a:latin typeface="Times New Roman" panose="02020603050405020304" pitchFamily="18" charset="0"/>
              </a:rPr>
              <a:t>2</a:t>
            </a:r>
            <a:r>
              <a:rPr lang="en-US" altLang="zh-CN" baseline="30000" dirty="0">
                <a:latin typeface="Times New Roman" panose="02020603050405020304" pitchFamily="18" charset="0"/>
              </a:rPr>
              <a:t>8</a:t>
            </a:r>
            <a:r>
              <a:rPr lang="en-US" altLang="zh-CN" dirty="0">
                <a:latin typeface="Times New Roman" panose="02020603050405020304" pitchFamily="18" charset="0"/>
              </a:rPr>
              <a:t>=</a:t>
            </a:r>
            <a:r>
              <a:rPr lang="en-US" altLang="zh-CN" dirty="0">
                <a:solidFill>
                  <a:srgbClr val="FF00FF"/>
                </a:solidFill>
                <a:latin typeface="Times New Roman" panose="02020603050405020304" pitchFamily="18" charset="0"/>
              </a:rPr>
              <a:t>1</a:t>
            </a:r>
            <a:r>
              <a:rPr lang="en-US" altLang="zh-CN" dirty="0">
                <a:latin typeface="Times New Roman" panose="02020603050405020304" pitchFamily="18" charset="0"/>
              </a:rPr>
              <a:t> 0000 0000B</a:t>
            </a:r>
            <a:r>
              <a:rPr lang="zh-CN" altLang="en-US" dirty="0">
                <a:latin typeface="Times New Roman" panose="02020603050405020304" pitchFamily="18" charset="0"/>
              </a:rPr>
              <a:t>，则</a:t>
            </a:r>
          </a:p>
          <a:p>
            <a:pPr eaLnBrk="1" hangingPunct="1">
              <a:spcBef>
                <a:spcPct val="0"/>
              </a:spcBef>
              <a:buFontTx/>
              <a:buNone/>
            </a:pPr>
            <a:r>
              <a:rPr lang="zh-CN" altLang="en-US" dirty="0">
                <a:latin typeface="Times New Roman" panose="02020603050405020304" pitchFamily="18" charset="0"/>
              </a:rPr>
              <a:t>－</a:t>
            </a:r>
            <a:r>
              <a:rPr lang="en-US" altLang="zh-CN" dirty="0">
                <a:latin typeface="Times New Roman" panose="02020603050405020304" pitchFamily="18" charset="0"/>
              </a:rPr>
              <a:t>101 0111B (</a:t>
            </a:r>
            <a:r>
              <a:rPr lang="en-US" altLang="zh-CN" dirty="0">
                <a:solidFill>
                  <a:srgbClr val="C00000"/>
                </a:solidFill>
                <a:latin typeface="Times New Roman" panose="02020603050405020304" pitchFamily="18" charset="0"/>
              </a:rPr>
              <a:t>-87</a:t>
            </a:r>
            <a:r>
              <a:rPr lang="en-US" altLang="zh-CN" dirty="0">
                <a:latin typeface="Times New Roman" panose="02020603050405020304" pitchFamily="18" charset="0"/>
              </a:rPr>
              <a:t>)</a:t>
            </a:r>
            <a:r>
              <a:rPr lang="zh-CN" altLang="en-US" dirty="0">
                <a:latin typeface="Times New Roman" panose="02020603050405020304" pitchFamily="18" charset="0"/>
              </a:rPr>
              <a:t>的补码为：</a:t>
            </a:r>
          </a:p>
          <a:p>
            <a:pPr eaLnBrk="1" hangingPunct="1">
              <a:spcBef>
                <a:spcPct val="0"/>
              </a:spcBef>
              <a:buFontTx/>
              <a:buNone/>
            </a:pPr>
            <a:r>
              <a:rPr lang="en-US" altLang="zh-CN" dirty="0">
                <a:solidFill>
                  <a:schemeClr val="tx1"/>
                </a:solidFill>
                <a:latin typeface="Times New Roman" panose="02020603050405020304" pitchFamily="18" charset="0"/>
              </a:rPr>
              <a:t>[</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101 0111B]</a:t>
            </a:r>
            <a:r>
              <a:rPr lang="zh-CN" altLang="en-US" baseline="-25000" dirty="0">
                <a:solidFill>
                  <a:schemeClr val="tx1"/>
                </a:solidFill>
                <a:latin typeface="Times New Roman" panose="02020603050405020304" pitchFamily="18" charset="0"/>
              </a:rPr>
              <a:t>补</a:t>
            </a:r>
            <a:r>
              <a:rPr lang="zh-CN" altLang="en-US" dirty="0">
                <a:solidFill>
                  <a:schemeClr val="tx1"/>
                </a:solidFill>
                <a:latin typeface="Times New Roman" panose="02020603050405020304" pitchFamily="18" charset="0"/>
              </a:rPr>
              <a:t>＝</a:t>
            </a:r>
            <a:r>
              <a:rPr lang="en-US" altLang="zh-CN" dirty="0">
                <a:solidFill>
                  <a:srgbClr val="FF00FF"/>
                </a:solidFill>
                <a:latin typeface="Times New Roman" panose="02020603050405020304" pitchFamily="18" charset="0"/>
              </a:rPr>
              <a:t>1</a:t>
            </a:r>
            <a:r>
              <a:rPr lang="en-US" altLang="zh-CN" dirty="0">
                <a:solidFill>
                  <a:schemeClr val="tx1"/>
                </a:solidFill>
                <a:latin typeface="Times New Roman" panose="02020603050405020304" pitchFamily="18" charset="0"/>
              </a:rPr>
              <a:t> </a:t>
            </a:r>
            <a:r>
              <a:rPr lang="en-US" altLang="zh-CN" dirty="0">
                <a:solidFill>
                  <a:srgbClr val="FF0000"/>
                </a:solidFill>
                <a:latin typeface="Times New Roman" panose="02020603050405020304" pitchFamily="18" charset="0"/>
              </a:rPr>
              <a:t>0</a:t>
            </a:r>
            <a:r>
              <a:rPr lang="en-US" altLang="zh-CN" dirty="0">
                <a:solidFill>
                  <a:schemeClr val="tx1"/>
                </a:solidFill>
                <a:latin typeface="Times New Roman" panose="02020603050405020304" pitchFamily="18" charset="0"/>
              </a:rPr>
              <a:t>000 0000B</a:t>
            </a:r>
            <a:r>
              <a:rPr lang="zh-CN" altLang="en-US" dirty="0">
                <a:solidFill>
                  <a:schemeClr val="tx1"/>
                </a:solidFill>
                <a:latin typeface="Times New Roman" panose="02020603050405020304" pitchFamily="18" charset="0"/>
              </a:rPr>
              <a:t>－</a:t>
            </a:r>
            <a:r>
              <a:rPr lang="en-US" altLang="zh-CN" dirty="0">
                <a:solidFill>
                  <a:srgbClr val="0000CC"/>
                </a:solidFill>
                <a:latin typeface="Times New Roman" panose="02020603050405020304" pitchFamily="18" charset="0"/>
              </a:rPr>
              <a:t>101 0111</a:t>
            </a:r>
            <a:r>
              <a:rPr lang="en-US" altLang="zh-CN" dirty="0">
                <a:solidFill>
                  <a:schemeClr val="tx1"/>
                </a:solidFill>
                <a:latin typeface="Times New Roman" panose="02020603050405020304" pitchFamily="18" charset="0"/>
              </a:rPr>
              <a:t>B</a:t>
            </a:r>
          </a:p>
          <a:p>
            <a:pPr eaLnBrk="1" hangingPunct="1">
              <a:spcBef>
                <a:spcPct val="0"/>
              </a:spcBef>
              <a:buFontTx/>
              <a:buNone/>
            </a:pP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    </a:t>
            </a:r>
            <a:r>
              <a:rPr lang="en-US" altLang="zh-CN" dirty="0">
                <a:solidFill>
                  <a:srgbClr val="FF0000"/>
                </a:solidFill>
                <a:latin typeface="Times New Roman" panose="02020603050405020304" pitchFamily="18" charset="0"/>
              </a:rPr>
              <a:t>1</a:t>
            </a:r>
            <a:r>
              <a:rPr lang="en-US" altLang="zh-CN" dirty="0">
                <a:solidFill>
                  <a:srgbClr val="0000CC"/>
                </a:solidFill>
                <a:latin typeface="Times New Roman" panose="02020603050405020304" pitchFamily="18" charset="0"/>
              </a:rPr>
              <a:t>010 1001</a:t>
            </a:r>
            <a:r>
              <a:rPr lang="en-US" altLang="zh-CN" dirty="0">
                <a:solidFill>
                  <a:schemeClr val="tx1"/>
                </a:solidFill>
                <a:latin typeface="Times New Roman" panose="02020603050405020304" pitchFamily="18" charset="0"/>
              </a:rPr>
              <a:t>B</a:t>
            </a:r>
          </a:p>
          <a:p>
            <a:pPr eaLnBrk="1" hangingPunct="1">
              <a:spcBef>
                <a:spcPct val="0"/>
              </a:spcBef>
              <a:buFontTx/>
              <a:buNone/>
            </a:pPr>
            <a:endParaRPr lang="en-US" altLang="zh-CN" dirty="0">
              <a:solidFill>
                <a:schemeClr val="tx1"/>
              </a:solidFill>
              <a:latin typeface="Times New Roman" panose="02020603050405020304" pitchFamily="18" charset="0"/>
            </a:endParaRPr>
          </a:p>
          <a:p>
            <a:pPr eaLnBrk="1" hangingPunct="1">
              <a:spcBef>
                <a:spcPct val="0"/>
              </a:spcBef>
              <a:buFontTx/>
              <a:buNone/>
            </a:pPr>
            <a:r>
              <a:rPr lang="zh-CN" altLang="en-US" dirty="0">
                <a:solidFill>
                  <a:schemeClr val="tx1"/>
                </a:solidFill>
                <a:latin typeface="Times New Roman" panose="02020603050405020304" pitchFamily="18" charset="0"/>
              </a:rPr>
              <a:t>或</a:t>
            </a:r>
            <a:r>
              <a:rPr lang="en-US" altLang="zh-CN" dirty="0">
                <a:solidFill>
                  <a:schemeClr val="tx1"/>
                </a:solidFill>
                <a:latin typeface="Times New Roman" panose="02020603050405020304" pitchFamily="18" charset="0"/>
              </a:rPr>
              <a:t>[</a:t>
            </a:r>
            <a:r>
              <a:rPr lang="zh-CN" altLang="en-US" dirty="0">
                <a:solidFill>
                  <a:srgbClr val="FF0000"/>
                </a:solidFill>
                <a:latin typeface="Times New Roman" panose="02020603050405020304" pitchFamily="18" charset="0"/>
              </a:rPr>
              <a:t>－</a:t>
            </a:r>
            <a:r>
              <a:rPr lang="en-US" altLang="zh-CN" dirty="0">
                <a:solidFill>
                  <a:srgbClr val="0000CC"/>
                </a:solidFill>
                <a:latin typeface="Times New Roman" panose="02020603050405020304" pitchFamily="18" charset="0"/>
              </a:rPr>
              <a:t>101 0111</a:t>
            </a:r>
            <a:r>
              <a:rPr lang="en-US" altLang="zh-CN" dirty="0">
                <a:solidFill>
                  <a:schemeClr val="tx1"/>
                </a:solidFill>
                <a:latin typeface="Times New Roman" panose="02020603050405020304" pitchFamily="18" charset="0"/>
              </a:rPr>
              <a:t>B]</a:t>
            </a:r>
            <a:r>
              <a:rPr lang="zh-CN" altLang="en-US" baseline="-25000" dirty="0">
                <a:solidFill>
                  <a:srgbClr val="FF00FF"/>
                </a:solidFill>
                <a:latin typeface="Times New Roman" panose="02020603050405020304" pitchFamily="18" charset="0"/>
              </a:rPr>
              <a:t>补</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a:t>
            </a:r>
            <a:r>
              <a:rPr lang="zh-CN" altLang="en-US" dirty="0">
                <a:solidFill>
                  <a:srgbClr val="FF0000"/>
                </a:solidFill>
                <a:latin typeface="Times New Roman" panose="02020603050405020304" pitchFamily="18" charset="0"/>
              </a:rPr>
              <a:t>－</a:t>
            </a:r>
            <a:r>
              <a:rPr lang="en-US" altLang="zh-CN" dirty="0">
                <a:solidFill>
                  <a:srgbClr val="0000CC"/>
                </a:solidFill>
                <a:latin typeface="Times New Roman" panose="02020603050405020304" pitchFamily="18" charset="0"/>
              </a:rPr>
              <a:t>101 0111</a:t>
            </a:r>
            <a:r>
              <a:rPr lang="en-US" altLang="zh-CN" dirty="0">
                <a:solidFill>
                  <a:schemeClr val="tx1"/>
                </a:solidFill>
                <a:latin typeface="Times New Roman" panose="02020603050405020304" pitchFamily="18" charset="0"/>
              </a:rPr>
              <a:t>B]</a:t>
            </a:r>
            <a:r>
              <a:rPr lang="zh-CN" altLang="en-US" baseline="-25000" dirty="0">
                <a:solidFill>
                  <a:srgbClr val="FF00FF"/>
                </a:solidFill>
                <a:latin typeface="Times New Roman" panose="02020603050405020304" pitchFamily="18" charset="0"/>
              </a:rPr>
              <a:t>反</a:t>
            </a:r>
            <a:r>
              <a:rPr lang="zh-CN" altLang="en-US" dirty="0">
                <a:solidFill>
                  <a:schemeClr val="tx1"/>
                </a:solidFill>
                <a:latin typeface="Times New Roman" panose="02020603050405020304" pitchFamily="18" charset="0"/>
              </a:rPr>
              <a:t>＋</a:t>
            </a:r>
            <a:r>
              <a:rPr lang="en-US" altLang="zh-CN" dirty="0">
                <a:solidFill>
                  <a:srgbClr val="0000CC"/>
                </a:solidFill>
                <a:latin typeface="Times New Roman" panose="02020603050405020304" pitchFamily="18" charset="0"/>
              </a:rPr>
              <a:t>1</a:t>
            </a:r>
          </a:p>
          <a:p>
            <a:pPr eaLnBrk="1" hangingPunct="1">
              <a:spcBef>
                <a:spcPct val="0"/>
              </a:spcBef>
              <a:buFontTx/>
              <a:buNone/>
            </a:pP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 </a:t>
            </a:r>
            <a:r>
              <a:rPr lang="en-US" altLang="zh-CN" dirty="0">
                <a:solidFill>
                  <a:srgbClr val="FF0000"/>
                </a:solidFill>
                <a:latin typeface="Times New Roman" panose="02020603050405020304" pitchFamily="18" charset="0"/>
              </a:rPr>
              <a:t>1 </a:t>
            </a:r>
            <a:r>
              <a:rPr lang="en-US" altLang="zh-CN" dirty="0">
                <a:solidFill>
                  <a:srgbClr val="0000CC"/>
                </a:solidFill>
                <a:latin typeface="Times New Roman" panose="02020603050405020304" pitchFamily="18" charset="0"/>
              </a:rPr>
              <a:t>010 1000</a:t>
            </a:r>
            <a:r>
              <a:rPr lang="en-US" altLang="zh-CN" dirty="0">
                <a:solidFill>
                  <a:schemeClr val="tx1"/>
                </a:solidFill>
                <a:latin typeface="Times New Roman" panose="02020603050405020304" pitchFamily="18" charset="0"/>
              </a:rPr>
              <a:t>B</a:t>
            </a:r>
            <a:r>
              <a:rPr lang="zh-CN" altLang="en-US" dirty="0">
                <a:solidFill>
                  <a:schemeClr val="tx1"/>
                </a:solidFill>
                <a:latin typeface="Times New Roman" panose="02020603050405020304" pitchFamily="18" charset="0"/>
              </a:rPr>
              <a:t>＋</a:t>
            </a:r>
            <a:r>
              <a:rPr lang="en-US" altLang="zh-CN" dirty="0">
                <a:solidFill>
                  <a:srgbClr val="0000CC"/>
                </a:solidFill>
                <a:latin typeface="Times New Roman" panose="02020603050405020304" pitchFamily="18" charset="0"/>
              </a:rPr>
              <a:t>1</a:t>
            </a:r>
          </a:p>
          <a:p>
            <a:pPr eaLnBrk="1" hangingPunct="1">
              <a:spcBef>
                <a:spcPct val="0"/>
              </a:spcBef>
              <a:buFontTx/>
              <a:buNone/>
            </a:pP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 </a:t>
            </a:r>
            <a:r>
              <a:rPr lang="en-US" altLang="zh-CN" dirty="0">
                <a:solidFill>
                  <a:srgbClr val="FF0000"/>
                </a:solidFill>
                <a:latin typeface="Times New Roman" panose="02020603050405020304" pitchFamily="18" charset="0"/>
              </a:rPr>
              <a:t>1 </a:t>
            </a:r>
            <a:r>
              <a:rPr lang="en-US" altLang="zh-CN" dirty="0">
                <a:solidFill>
                  <a:srgbClr val="0000CC"/>
                </a:solidFill>
                <a:latin typeface="Times New Roman" panose="02020603050405020304" pitchFamily="18" charset="0"/>
              </a:rPr>
              <a:t>010 1001</a:t>
            </a:r>
            <a:r>
              <a:rPr lang="en-US" altLang="zh-CN" dirty="0">
                <a:solidFill>
                  <a:schemeClr val="tx1"/>
                </a:solidFill>
                <a:latin typeface="Times New Roman" panose="02020603050405020304" pitchFamily="18" charset="0"/>
              </a:rPr>
              <a:t>B</a:t>
            </a:r>
          </a:p>
        </p:txBody>
      </p:sp>
      <p:sp>
        <p:nvSpPr>
          <p:cNvPr id="7" name="矩形 6"/>
          <p:cNvSpPr>
            <a:spLocks noChangeArrowheads="1"/>
          </p:cNvSpPr>
          <p:nvPr/>
        </p:nvSpPr>
        <p:spPr bwMode="auto">
          <a:xfrm>
            <a:off x="6227763" y="2774950"/>
            <a:ext cx="2447925" cy="1004888"/>
          </a:xfrm>
          <a:prstGeom prst="rect">
            <a:avLst/>
          </a:prstGeom>
          <a:noFill/>
          <a:ln w="6350">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36000" rIns="0" bIns="0">
            <a:spAutoFit/>
          </a:bodyPr>
          <a:lstStyle>
            <a:lvl1pPr marL="342900" indent="-342900" algn="ctr">
              <a:defRPr>
                <a:solidFill>
                  <a:schemeClr val="tx1"/>
                </a:solidFill>
                <a:latin typeface="Times New Roman" panose="02020603050405020304" pitchFamily="18" charset="0"/>
                <a:ea typeface="宋体" panose="02010600030101010101" pitchFamily="2" charset="-122"/>
              </a:defRPr>
            </a:lvl1pPr>
            <a:lvl2pPr indent="-45720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lvl="1" algn="l" eaLnBrk="1" hangingPunct="1">
              <a:lnSpc>
                <a:spcPct val="75000"/>
              </a:lnSpc>
            </a:pPr>
            <a:r>
              <a:rPr lang="en-US" altLang="zh-CN" sz="2800" b="1">
                <a:solidFill>
                  <a:srgbClr val="FF0000"/>
                </a:solidFill>
                <a:latin typeface="宋体" panose="02010600030101010101" pitchFamily="2" charset="-122"/>
              </a:rPr>
              <a:t> </a:t>
            </a:r>
            <a:r>
              <a:rPr lang="en-US" altLang="zh-CN" sz="2800" b="1">
                <a:solidFill>
                  <a:srgbClr val="FF00FF"/>
                </a:solidFill>
              </a:rPr>
              <a:t>1</a:t>
            </a:r>
            <a:r>
              <a:rPr lang="en-US" altLang="zh-CN" sz="2800" b="1"/>
              <a:t> </a:t>
            </a:r>
            <a:r>
              <a:rPr lang="en-US" altLang="zh-CN" sz="2800" b="1">
                <a:solidFill>
                  <a:srgbClr val="FF0000"/>
                </a:solidFill>
              </a:rPr>
              <a:t>0</a:t>
            </a:r>
            <a:r>
              <a:rPr lang="en-US" altLang="zh-CN" sz="2800" b="1"/>
              <a:t>000 0000B</a:t>
            </a:r>
          </a:p>
          <a:p>
            <a:pPr lvl="1" algn="l" eaLnBrk="1" hangingPunct="1">
              <a:lnSpc>
                <a:spcPct val="75000"/>
              </a:lnSpc>
            </a:pPr>
            <a:r>
              <a:rPr lang="zh-CN" altLang="en-US" sz="2800" b="1" u="sng"/>
              <a:t>－   </a:t>
            </a:r>
            <a:r>
              <a:rPr lang="en-US" altLang="zh-CN" sz="2800" b="1" u="sng">
                <a:solidFill>
                  <a:srgbClr val="0000CC"/>
                </a:solidFill>
              </a:rPr>
              <a:t>101 0111</a:t>
            </a:r>
            <a:r>
              <a:rPr lang="en-US" altLang="zh-CN" sz="2800" b="1" u="sng"/>
              <a:t>B</a:t>
            </a:r>
          </a:p>
          <a:p>
            <a:pPr lvl="1" algn="l" eaLnBrk="1" hangingPunct="1">
              <a:lnSpc>
                <a:spcPct val="75000"/>
              </a:lnSpc>
            </a:pPr>
            <a:r>
              <a:rPr lang="en-US" altLang="zh-CN" sz="2800" b="1" u="sng">
                <a:solidFill>
                  <a:srgbClr val="0000CC"/>
                </a:solidFill>
              </a:rPr>
              <a:t>     </a:t>
            </a:r>
            <a:r>
              <a:rPr lang="en-US" altLang="zh-CN" sz="2800" b="1" u="sng">
                <a:solidFill>
                  <a:srgbClr val="FF0000"/>
                </a:solidFill>
              </a:rPr>
              <a:t>1</a:t>
            </a:r>
            <a:r>
              <a:rPr lang="en-US" altLang="zh-CN" sz="2800" b="1" u="sng">
                <a:solidFill>
                  <a:srgbClr val="0000CC"/>
                </a:solidFill>
              </a:rPr>
              <a:t>010 1001B</a:t>
            </a:r>
            <a:endParaRPr lang="en-US" altLang="zh-CN" sz="2800" b="1" u="sng">
              <a:solidFill>
                <a:srgbClr val="FF0000"/>
              </a:solidFill>
              <a:latin typeface="宋体" panose="02010600030101010101" pitchFamily="2" charset="-122"/>
            </a:endParaRPr>
          </a:p>
        </p:txBody>
      </p:sp>
      <p:sp>
        <p:nvSpPr>
          <p:cNvPr id="8" name="矩形 7"/>
          <p:cNvSpPr>
            <a:spLocks noChangeArrowheads="1"/>
          </p:cNvSpPr>
          <p:nvPr/>
        </p:nvSpPr>
        <p:spPr bwMode="auto">
          <a:xfrm>
            <a:off x="468313" y="5707063"/>
            <a:ext cx="8150225" cy="4667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36000" tIns="0" rIns="0" bIns="36000">
            <a:spAutoFit/>
          </a:bodyPr>
          <a:lstStyle>
            <a:lvl1pPr marL="342900" indent="-342900"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l" eaLnBrk="1" hangingPunct="1">
              <a:spcBef>
                <a:spcPts val="600"/>
              </a:spcBef>
            </a:pPr>
            <a:r>
              <a:rPr lang="zh-CN" altLang="en-US" sz="2800" b="1">
                <a:cs typeface="Times New Roman" panose="02020603050405020304" pitchFamily="18" charset="0"/>
              </a:rPr>
              <a:t>补码的真值计算方法</a:t>
            </a:r>
            <a:r>
              <a:rPr lang="en-US" altLang="zh-CN" sz="2800" b="1">
                <a:cs typeface="Times New Roman" panose="02020603050405020304" pitchFamily="18" charset="0"/>
              </a:rPr>
              <a:t>: </a:t>
            </a:r>
            <a:r>
              <a:rPr lang="en-US" altLang="zh-CN" sz="2800" b="1">
                <a:solidFill>
                  <a:srgbClr val="FF0000"/>
                </a:solidFill>
                <a:cs typeface="Times New Roman" panose="02020603050405020304" pitchFamily="18" charset="0"/>
              </a:rPr>
              <a:t>-2</a:t>
            </a:r>
            <a:r>
              <a:rPr lang="en-US" altLang="zh-CN" sz="2800" baseline="30000">
                <a:solidFill>
                  <a:srgbClr val="FF0000"/>
                </a:solidFill>
                <a:cs typeface="Times New Roman" panose="02020603050405020304" pitchFamily="18" charset="0"/>
              </a:rPr>
              <a:t>7</a:t>
            </a:r>
            <a:r>
              <a:rPr lang="en-US" altLang="zh-CN" sz="2800">
                <a:cs typeface="Times New Roman" panose="02020603050405020304" pitchFamily="18" charset="0"/>
              </a:rPr>
              <a:t>+</a:t>
            </a:r>
            <a:r>
              <a:rPr lang="en-US" altLang="zh-CN" sz="2800" b="1">
                <a:cs typeface="Times New Roman" panose="02020603050405020304" pitchFamily="18" charset="0"/>
              </a:rPr>
              <a:t>2</a:t>
            </a:r>
            <a:r>
              <a:rPr lang="en-US" altLang="zh-CN" sz="2800" baseline="30000">
                <a:cs typeface="Times New Roman" panose="02020603050405020304" pitchFamily="18" charset="0"/>
              </a:rPr>
              <a:t>5 </a:t>
            </a:r>
            <a:r>
              <a:rPr lang="en-US" altLang="zh-CN" sz="2800">
                <a:cs typeface="Times New Roman" panose="02020603050405020304" pitchFamily="18" charset="0"/>
              </a:rPr>
              <a:t>+2</a:t>
            </a:r>
            <a:r>
              <a:rPr lang="en-US" altLang="zh-CN" sz="2800" baseline="30000">
                <a:cs typeface="Times New Roman" panose="02020603050405020304" pitchFamily="18" charset="0"/>
              </a:rPr>
              <a:t>3</a:t>
            </a:r>
            <a:r>
              <a:rPr lang="en-US" altLang="zh-CN" sz="2800">
                <a:cs typeface="Times New Roman" panose="02020603050405020304" pitchFamily="18" charset="0"/>
              </a:rPr>
              <a:t>+1=</a:t>
            </a:r>
            <a:r>
              <a:rPr lang="en-US" altLang="zh-CN" sz="2800">
                <a:solidFill>
                  <a:srgbClr val="FF0000"/>
                </a:solidFill>
                <a:cs typeface="Times New Roman" panose="02020603050405020304" pitchFamily="18" charset="0"/>
              </a:rPr>
              <a:t>-128</a:t>
            </a:r>
            <a:r>
              <a:rPr lang="en-US" altLang="zh-CN" sz="2800">
                <a:cs typeface="Times New Roman" panose="02020603050405020304" pitchFamily="18" charset="0"/>
              </a:rPr>
              <a:t>+32+8+1=</a:t>
            </a:r>
            <a:r>
              <a:rPr lang="en-US" altLang="zh-CN" sz="2800">
                <a:solidFill>
                  <a:srgbClr val="C00000"/>
                </a:solidFill>
              </a:rPr>
              <a:t>-87</a:t>
            </a:r>
            <a:r>
              <a:rPr lang="en-US" altLang="zh-CN" sz="2800">
                <a:cs typeface="Times New Roman" panose="02020603050405020304" pitchFamily="18" charset="0"/>
              </a:rPr>
              <a:t> </a:t>
            </a:r>
            <a:r>
              <a:rPr lang="en-US" altLang="zh-CN" sz="2800" baseline="30000">
                <a:solidFill>
                  <a:srgbClr val="FF0000"/>
                </a:solidFill>
                <a:cs typeface="Times New Roman" panose="02020603050405020304" pitchFamily="18" charset="0"/>
              </a:rPr>
              <a:t>  </a:t>
            </a:r>
            <a:endParaRPr lang="en-US" altLang="zh-CN" sz="2800" b="1">
              <a:solidFill>
                <a:srgbClr val="FF0000"/>
              </a:solidFill>
              <a:cs typeface="Times New Roman" panose="02020603050405020304" pitchFamily="18" charset="0"/>
            </a:endParaRPr>
          </a:p>
        </p:txBody>
      </p:sp>
    </p:spTree>
    <p:extLst>
      <p:ext uri="{BB962C8B-B14F-4D97-AF65-F5344CB8AC3E}">
        <p14:creationId xmlns:p14="http://schemas.microsoft.com/office/powerpoint/2010/main" val="1294195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9518CB01-55D5-4EF8-8F25-62CA5697EC6D}"/>
              </a:ext>
            </a:extLst>
          </p:cNvPr>
          <p:cNvSpPr>
            <a:spLocks noGrp="1" noChangeArrowheads="1"/>
          </p:cNvSpPr>
          <p:nvPr>
            <p:ph type="title"/>
          </p:nvPr>
        </p:nvSpPr>
        <p:spPr/>
        <p:txBody>
          <a:bodyPr vert="horz" lIns="91440" tIns="45720" rIns="91440" bIns="45720" rtlCol="0" anchor="b">
            <a:normAutofit/>
          </a:bodyPr>
          <a:lstStyle/>
          <a:p>
            <a:r>
              <a:rPr lang="zh-CN" altLang="en-US" sz="4000" dirty="0">
                <a:latin typeface="+mj-ea"/>
              </a:rPr>
              <a:t>第二章   微型计算机基础知识</a:t>
            </a:r>
          </a:p>
        </p:txBody>
      </p:sp>
      <p:sp>
        <p:nvSpPr>
          <p:cNvPr id="175107" name="Rectangle 3">
            <a:extLst>
              <a:ext uri="{FF2B5EF4-FFF2-40B4-BE49-F238E27FC236}">
                <a16:creationId xmlns:a16="http://schemas.microsoft.com/office/drawing/2014/main" id="{DD984019-1FF3-4697-B599-A6A2715BC94E}"/>
              </a:ext>
            </a:extLst>
          </p:cNvPr>
          <p:cNvSpPr>
            <a:spLocks noGrp="1" noChangeArrowheads="1"/>
          </p:cNvSpPr>
          <p:nvPr>
            <p:ph idx="1"/>
          </p:nvPr>
        </p:nvSpPr>
        <p:spPr>
          <a:xfrm>
            <a:off x="822959" y="1549400"/>
            <a:ext cx="7467873" cy="4506913"/>
          </a:xfrm>
        </p:spPr>
        <p:txBody>
          <a:bodyPr vert="horz" lIns="0" tIns="45720" rIns="0" bIns="45720" rtlCol="0">
            <a:normAutofit/>
          </a:bodyPr>
          <a:lstStyle/>
          <a:p>
            <a:pPr>
              <a:buFont typeface="Wingdings" panose="05000000000000000000" pitchFamily="2" charset="2"/>
              <a:buChar char="l"/>
            </a:pPr>
            <a:r>
              <a:rPr lang="en-US" altLang="zh-CN" b="1" dirty="0">
                <a:solidFill>
                  <a:schemeClr val="tx1"/>
                </a:solidFill>
                <a:latin typeface="+mn-ea"/>
              </a:rPr>
              <a:t>2.1 </a:t>
            </a:r>
            <a:r>
              <a:rPr lang="zh-CN" altLang="en-US" b="1" dirty="0">
                <a:solidFill>
                  <a:schemeClr val="tx1"/>
                </a:solidFill>
                <a:latin typeface="+mn-ea"/>
              </a:rPr>
              <a:t>微型机中的数制及其编码</a:t>
            </a:r>
            <a:endParaRPr lang="en-US" altLang="zh-CN" b="1" dirty="0">
              <a:solidFill>
                <a:schemeClr val="tx1"/>
              </a:solidFill>
              <a:latin typeface="+mn-ea"/>
            </a:endParaRPr>
          </a:p>
          <a:p>
            <a:pPr lvl="1"/>
            <a:r>
              <a:rPr lang="en-US" altLang="zh-CN" dirty="0">
                <a:solidFill>
                  <a:schemeClr val="tx1"/>
                </a:solidFill>
              </a:rPr>
              <a:t>2.1.1  </a:t>
            </a:r>
            <a:r>
              <a:rPr lang="zh-CN" altLang="en-US" dirty="0">
                <a:solidFill>
                  <a:schemeClr val="tx1"/>
                </a:solidFill>
              </a:rPr>
              <a:t>数与数制</a:t>
            </a:r>
            <a:endParaRPr lang="en-US" altLang="zh-CN" dirty="0">
              <a:solidFill>
                <a:schemeClr val="tx1"/>
              </a:solidFill>
            </a:endParaRPr>
          </a:p>
          <a:p>
            <a:pPr lvl="1"/>
            <a:r>
              <a:rPr lang="en-US" altLang="zh-CN" dirty="0">
                <a:solidFill>
                  <a:schemeClr val="tx1"/>
                </a:solidFill>
              </a:rPr>
              <a:t>2.1.2  </a:t>
            </a:r>
            <a:r>
              <a:rPr lang="zh-CN" altLang="en-US" dirty="0">
                <a:solidFill>
                  <a:schemeClr val="tx1"/>
                </a:solidFill>
              </a:rPr>
              <a:t>不同数制之间的转换</a:t>
            </a:r>
            <a:endParaRPr lang="en-US" altLang="zh-CN" dirty="0">
              <a:solidFill>
                <a:schemeClr val="tx1"/>
              </a:solidFill>
            </a:endParaRPr>
          </a:p>
          <a:p>
            <a:pPr lvl="1"/>
            <a:r>
              <a:rPr lang="en-US" altLang="zh-CN" dirty="0">
                <a:solidFill>
                  <a:schemeClr val="tx1"/>
                </a:solidFill>
              </a:rPr>
              <a:t>2.1.3  </a:t>
            </a:r>
            <a:r>
              <a:rPr lang="zh-CN" altLang="en-US" dirty="0">
                <a:solidFill>
                  <a:schemeClr val="tx1"/>
                </a:solidFill>
              </a:rPr>
              <a:t>数制数据的编码及其运算 </a:t>
            </a:r>
            <a:endParaRPr lang="en-US" altLang="zh-CN" dirty="0">
              <a:solidFill>
                <a:schemeClr val="tx1"/>
              </a:solidFill>
            </a:endParaRPr>
          </a:p>
          <a:p>
            <a:pPr lvl="2"/>
            <a:r>
              <a:rPr lang="en-US" altLang="zh-CN" dirty="0">
                <a:solidFill>
                  <a:schemeClr val="tx1"/>
                </a:solidFill>
              </a:rPr>
              <a:t>1.</a:t>
            </a:r>
            <a:r>
              <a:rPr lang="zh-CN" altLang="en-US" dirty="0">
                <a:solidFill>
                  <a:schemeClr val="tx1"/>
                </a:solidFill>
              </a:rPr>
              <a:t>原码</a:t>
            </a:r>
            <a:r>
              <a:rPr lang="en-US" altLang="zh-CN" dirty="0">
                <a:solidFill>
                  <a:schemeClr val="tx1"/>
                </a:solidFill>
              </a:rPr>
              <a:t>; 2.</a:t>
            </a:r>
            <a:r>
              <a:rPr lang="zh-CN" altLang="en-US" dirty="0">
                <a:solidFill>
                  <a:schemeClr val="tx1"/>
                </a:solidFill>
              </a:rPr>
              <a:t>反码</a:t>
            </a:r>
            <a:r>
              <a:rPr lang="en-US" altLang="zh-CN" dirty="0">
                <a:solidFill>
                  <a:schemeClr val="tx1"/>
                </a:solidFill>
              </a:rPr>
              <a:t>; 3.</a:t>
            </a:r>
            <a:r>
              <a:rPr lang="zh-CN" altLang="en-US" dirty="0">
                <a:solidFill>
                  <a:schemeClr val="tx1"/>
                </a:solidFill>
              </a:rPr>
              <a:t>补码</a:t>
            </a:r>
            <a:r>
              <a:rPr lang="en-US" altLang="zh-CN" dirty="0">
                <a:solidFill>
                  <a:schemeClr val="tx1"/>
                </a:solidFill>
              </a:rPr>
              <a:t>;    4.</a:t>
            </a:r>
            <a:r>
              <a:rPr lang="zh-CN" altLang="en-US" dirty="0">
                <a:solidFill>
                  <a:schemeClr val="tx1"/>
                </a:solidFill>
              </a:rPr>
              <a:t>十进制数的编码</a:t>
            </a:r>
            <a:r>
              <a:rPr lang="en-US" altLang="zh-CN" dirty="0">
                <a:solidFill>
                  <a:schemeClr val="tx1"/>
                </a:solidFill>
              </a:rPr>
              <a:t>((</a:t>
            </a:r>
            <a:r>
              <a:rPr lang="zh-CN" altLang="en-US" dirty="0">
                <a:solidFill>
                  <a:schemeClr val="tx1"/>
                </a:solidFill>
              </a:rPr>
              <a:t>非</a:t>
            </a:r>
            <a:r>
              <a:rPr lang="en-US" altLang="zh-CN" dirty="0">
                <a:solidFill>
                  <a:schemeClr val="tx1"/>
                </a:solidFill>
              </a:rPr>
              <a:t>)</a:t>
            </a:r>
            <a:r>
              <a:rPr lang="zh-CN" altLang="en-US" dirty="0">
                <a:solidFill>
                  <a:schemeClr val="tx1"/>
                </a:solidFill>
              </a:rPr>
              <a:t>压缩</a:t>
            </a:r>
            <a:r>
              <a:rPr lang="en-US" altLang="zh-CN" dirty="0">
                <a:solidFill>
                  <a:schemeClr val="tx1"/>
                </a:solidFill>
              </a:rPr>
              <a:t>BCD</a:t>
            </a:r>
            <a:r>
              <a:rPr lang="zh-CN" altLang="en-US" dirty="0">
                <a:solidFill>
                  <a:schemeClr val="tx1"/>
                </a:solidFill>
              </a:rPr>
              <a:t>码</a:t>
            </a:r>
            <a:r>
              <a:rPr lang="en-US" altLang="zh-CN" dirty="0">
                <a:solidFill>
                  <a:schemeClr val="tx1"/>
                </a:solidFill>
              </a:rPr>
              <a:t>)</a:t>
            </a:r>
          </a:p>
          <a:p>
            <a:pPr lvl="1"/>
            <a:r>
              <a:rPr lang="en-US" altLang="zh-CN" dirty="0">
                <a:solidFill>
                  <a:schemeClr val="tx1"/>
                </a:solidFill>
              </a:rPr>
              <a:t>2.1.4  </a:t>
            </a:r>
            <a:r>
              <a:rPr lang="zh-CN" altLang="en-US" dirty="0">
                <a:solidFill>
                  <a:schemeClr val="tx1"/>
                </a:solidFill>
              </a:rPr>
              <a:t>非数值数据的编码 </a:t>
            </a:r>
            <a:r>
              <a:rPr lang="en-US" altLang="zh-CN" dirty="0">
                <a:solidFill>
                  <a:schemeClr val="tx1"/>
                </a:solidFill>
              </a:rPr>
              <a:t>(ASCII</a:t>
            </a:r>
            <a:r>
              <a:rPr lang="zh-CN" altLang="en-US" dirty="0">
                <a:solidFill>
                  <a:schemeClr val="tx1"/>
                </a:solidFill>
              </a:rPr>
              <a:t>码</a:t>
            </a:r>
            <a:r>
              <a:rPr lang="en-US" altLang="zh-CN" dirty="0">
                <a:solidFill>
                  <a:schemeClr val="tx1"/>
                </a:solidFill>
              </a:rPr>
              <a:t>, </a:t>
            </a:r>
            <a:r>
              <a:rPr lang="zh-CN" altLang="en-US" dirty="0">
                <a:solidFill>
                  <a:schemeClr val="tx1"/>
                </a:solidFill>
              </a:rPr>
              <a:t>汉字编码</a:t>
            </a:r>
            <a:r>
              <a:rPr lang="en-US" altLang="zh-CN" dirty="0">
                <a:solidFill>
                  <a:schemeClr val="tx1"/>
                </a:solidFill>
              </a:rPr>
              <a:t>)</a:t>
            </a:r>
          </a:p>
          <a:p>
            <a:pPr>
              <a:buFont typeface="Wingdings" panose="05000000000000000000" pitchFamily="2" charset="2"/>
              <a:buChar char="l"/>
            </a:pPr>
            <a:r>
              <a:rPr lang="en-US" altLang="zh-CN" b="1" dirty="0">
                <a:solidFill>
                  <a:schemeClr val="tx1"/>
                </a:solidFill>
                <a:latin typeface="+mn-ea"/>
              </a:rPr>
              <a:t>2.2 </a:t>
            </a:r>
            <a:r>
              <a:rPr lang="zh-CN" altLang="en-US" b="1" dirty="0">
                <a:solidFill>
                  <a:schemeClr val="tx1"/>
                </a:solidFill>
                <a:latin typeface="+mn-ea"/>
              </a:rPr>
              <a:t>布尔代数和常见逻辑电路</a:t>
            </a:r>
            <a:endParaRPr lang="en-US" altLang="zh-CN" b="1" dirty="0">
              <a:solidFill>
                <a:schemeClr val="tx1"/>
              </a:solidFill>
              <a:latin typeface="+mn-ea"/>
            </a:endParaRPr>
          </a:p>
          <a:p>
            <a:pPr>
              <a:buFont typeface="Wingdings" panose="05000000000000000000" pitchFamily="2" charset="2"/>
              <a:buChar char="l"/>
            </a:pPr>
            <a:r>
              <a:rPr lang="en-US" altLang="zh-CN" b="1" dirty="0">
                <a:solidFill>
                  <a:schemeClr val="tx1"/>
                </a:solidFill>
                <a:latin typeface="+mn-ea"/>
              </a:rPr>
              <a:t>2.3 </a:t>
            </a:r>
            <a:r>
              <a:rPr lang="zh-CN" altLang="en-US" b="1" dirty="0">
                <a:solidFill>
                  <a:schemeClr val="tx1"/>
                </a:solidFill>
                <a:latin typeface="+mn-ea"/>
              </a:rPr>
              <a:t>微型计算机的常用技术术语和技术</a:t>
            </a:r>
            <a:endParaRPr lang="en-US" altLang="zh-CN" b="1" dirty="0">
              <a:solidFill>
                <a:schemeClr val="tx1"/>
              </a:solidFill>
              <a:latin typeface="+mn-ea"/>
            </a:endParaRPr>
          </a:p>
          <a:p>
            <a:pPr lvl="1"/>
            <a:r>
              <a:rPr lang="en-US" altLang="zh-CN" dirty="0">
                <a:solidFill>
                  <a:schemeClr val="tx1"/>
                </a:solidFill>
              </a:rPr>
              <a:t>2.3.1  </a:t>
            </a:r>
            <a:r>
              <a:rPr lang="zh-CN" altLang="en-US" dirty="0">
                <a:solidFill>
                  <a:schemeClr val="tx1"/>
                </a:solidFill>
              </a:rPr>
              <a:t>常用单位及术语</a:t>
            </a:r>
            <a:r>
              <a:rPr lang="en-US" altLang="zh-CN" dirty="0">
                <a:solidFill>
                  <a:schemeClr val="tx1"/>
                </a:solidFill>
              </a:rPr>
              <a:t>;  </a:t>
            </a:r>
          </a:p>
          <a:p>
            <a:pPr lvl="1"/>
            <a:r>
              <a:rPr lang="en-US" altLang="zh-CN" dirty="0">
                <a:solidFill>
                  <a:schemeClr val="tx1"/>
                </a:solidFill>
              </a:rPr>
              <a:t>2.3.2  </a:t>
            </a:r>
            <a:r>
              <a:rPr lang="zh-CN" altLang="en-US" dirty="0">
                <a:solidFill>
                  <a:schemeClr val="tx1"/>
                </a:solidFill>
              </a:rPr>
              <a:t>常见技术</a:t>
            </a:r>
            <a:endParaRPr lang="en-US" altLang="zh-CN" dirty="0">
              <a:solidFill>
                <a:schemeClr val="tx1"/>
              </a:solidFill>
            </a:endParaRPr>
          </a:p>
        </p:txBody>
      </p:sp>
      <p:sp>
        <p:nvSpPr>
          <p:cNvPr id="2" name="灯片编号占位符 1">
            <a:extLst>
              <a:ext uri="{FF2B5EF4-FFF2-40B4-BE49-F238E27FC236}">
                <a16:creationId xmlns:a16="http://schemas.microsoft.com/office/drawing/2014/main" id="{4048C699-289F-42D9-9732-E3C5898EF3BF}"/>
              </a:ext>
            </a:extLst>
          </p:cNvPr>
          <p:cNvSpPr>
            <a:spLocks noGrp="1"/>
          </p:cNvSpPr>
          <p:nvPr>
            <p:ph type="sldNum" sz="quarter" idx="12"/>
          </p:nvPr>
        </p:nvSpPr>
        <p:spPr/>
        <p:txBody>
          <a:bodyPr/>
          <a:lstStyle/>
          <a:p>
            <a:fld id="{22E77DEE-32E4-4009-988B-F2758F7B8AC2}" type="slidenum">
              <a:rPr lang="zh-CN" altLang="en-US" smtClean="0"/>
              <a:t>3</a:t>
            </a:fld>
            <a:endParaRPr lang="zh-CN" altLang="en-US"/>
          </a:p>
        </p:txBody>
      </p:sp>
    </p:spTree>
    <p:extLst>
      <p:ext uri="{BB962C8B-B14F-4D97-AF65-F5344CB8AC3E}">
        <p14:creationId xmlns:p14="http://schemas.microsoft.com/office/powerpoint/2010/main" val="18816205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a:hlinkClick r:id="rId2" action="ppaction://hlinksldjump"/>
          </p:cNvPr>
          <p:cNvSpPr txBox="1">
            <a:spLocks noRot="1" noChangeAspect="1" noMove="1" noResize="1" noEditPoints="1" noAdjustHandles="1" noChangeArrowheads="1" noChangeShapeType="1" noTextEdit="1"/>
          </p:cNvSpPr>
          <p:nvPr/>
        </p:nvSpPr>
        <p:spPr bwMode="auto">
          <a:xfrm>
            <a:off x="260630" y="5292419"/>
            <a:ext cx="8664499" cy="1081578"/>
          </a:xfrm>
          <a:prstGeom prst="rect">
            <a:avLst/>
          </a:prstGeom>
          <a:blipFill>
            <a:blip r:embed="rId3"/>
            <a:stretch>
              <a:fillRect l="-1616"/>
            </a:stretch>
          </a:blipFill>
          <a:ln w="9525">
            <a:solidFill>
              <a:srgbClr val="00B050"/>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p:sp>
        <p:nvSpPr>
          <p:cNvPr id="54275" name="标题 2"/>
          <p:cNvSpPr>
            <a:spLocks noGrp="1" noChangeArrowheads="1"/>
          </p:cNvSpPr>
          <p:nvPr>
            <p:ph type="title"/>
          </p:nvPr>
        </p:nvSpPr>
        <p:spPr>
          <a:xfrm>
            <a:off x="914400" y="512763"/>
            <a:ext cx="7448550" cy="504825"/>
          </a:xfrm>
        </p:spPr>
        <p:txBody>
          <a:bodyPr>
            <a:normAutofit fontScale="90000"/>
          </a:bodyPr>
          <a:lstStyle/>
          <a:p>
            <a:pPr eaLnBrk="1" hangingPunct="1"/>
            <a:r>
              <a:rPr lang="en-US" altLang="zh-CN" dirty="0">
                <a:latin typeface="宋体" panose="02010600030101010101" pitchFamily="2" charset="-122"/>
              </a:rPr>
              <a:t>3</a:t>
            </a:r>
            <a:r>
              <a:rPr lang="zh-CN" altLang="en-US" dirty="0">
                <a:latin typeface="宋体" panose="02010600030101010101" pitchFamily="2" charset="-122"/>
              </a:rPr>
              <a:t>、补码表示法</a:t>
            </a:r>
            <a:endParaRPr lang="zh-CN" altLang="en-US" dirty="0"/>
          </a:p>
        </p:txBody>
      </p:sp>
      <p:sp>
        <p:nvSpPr>
          <p:cNvPr id="345091" name="Rectangle 3"/>
          <p:cNvSpPr>
            <a:spLocks noGrp="1" noChangeArrowheads="1"/>
          </p:cNvSpPr>
          <p:nvPr>
            <p:ph idx="1"/>
          </p:nvPr>
        </p:nvSpPr>
        <p:spPr>
          <a:xfrm>
            <a:off x="822961" y="1157288"/>
            <a:ext cx="7539989" cy="3214687"/>
          </a:xfrm>
        </p:spPr>
        <p:txBody>
          <a:bodyPr/>
          <a:lstStyle/>
          <a:p>
            <a:pPr eaLnBrk="1" hangingPunct="1">
              <a:buFont typeface="Wingdings" panose="05000000000000000000" pitchFamily="2" charset="2"/>
              <a:buChar char="Ø"/>
            </a:pPr>
            <a:r>
              <a:rPr lang="zh-CN" altLang="en-US" dirty="0">
                <a:solidFill>
                  <a:srgbClr val="FF0000"/>
                </a:solidFill>
                <a:latin typeface="Times New Roman" panose="02020603050405020304" pitchFamily="18" charset="0"/>
                <a:cs typeface="Times New Roman" panose="02020603050405020304" pitchFamily="18" charset="0"/>
              </a:rPr>
              <a:t>正数</a:t>
            </a:r>
            <a:r>
              <a:rPr lang="en-US" altLang="zh-CN" dirty="0">
                <a:solidFill>
                  <a:srgbClr val="FF0000"/>
                </a:solidFill>
                <a:latin typeface="Times New Roman" panose="02020603050405020304" pitchFamily="18" charset="0"/>
                <a:cs typeface="Times New Roman" panose="02020603050405020304" pitchFamily="18" charset="0"/>
              </a:rPr>
              <a:t>: </a:t>
            </a:r>
            <a:r>
              <a:rPr lang="zh-CN" altLang="en-US" dirty="0">
                <a:solidFill>
                  <a:srgbClr val="FF0000"/>
                </a:solidFill>
                <a:latin typeface="Times New Roman" panose="02020603050405020304" pitchFamily="18" charset="0"/>
                <a:cs typeface="Times New Roman" panose="02020603050405020304" pitchFamily="18" charset="0"/>
              </a:rPr>
              <a:t>补码和原码的形式相同：</a:t>
            </a:r>
          </a:p>
          <a:p>
            <a:pPr eaLnBrk="1" hangingPunct="1">
              <a:buFontTx/>
              <a:buNone/>
            </a:pPr>
            <a:r>
              <a:rPr lang="zh-CN" altLang="en-US" dirty="0">
                <a:solidFill>
                  <a:srgbClr val="FF0000"/>
                </a:solidFill>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a:t>
            </a:r>
            <a:r>
              <a:rPr lang="zh-CN" altLang="en-US" dirty="0">
                <a:solidFill>
                  <a:srgbClr val="FF0000"/>
                </a:solidFill>
                <a:latin typeface="Times New Roman" panose="02020603050405020304" pitchFamily="18" charset="0"/>
                <a:cs typeface="Times New Roman" panose="02020603050405020304" pitchFamily="18" charset="0"/>
              </a:rPr>
              <a:t>Ｘ</a:t>
            </a:r>
            <a:r>
              <a:rPr lang="en-US" altLang="zh-CN" dirty="0">
                <a:solidFill>
                  <a:srgbClr val="FF0000"/>
                </a:solidFill>
                <a:latin typeface="Times New Roman" panose="02020603050405020304" pitchFamily="18" charset="0"/>
                <a:cs typeface="Times New Roman" panose="02020603050405020304" pitchFamily="18" charset="0"/>
              </a:rPr>
              <a:t>]</a:t>
            </a:r>
            <a:r>
              <a:rPr lang="zh-CN" altLang="en-US" baseline="-25000" dirty="0">
                <a:solidFill>
                  <a:srgbClr val="FF0000"/>
                </a:solidFill>
                <a:latin typeface="Times New Roman" panose="02020603050405020304" pitchFamily="18" charset="0"/>
                <a:cs typeface="Times New Roman" panose="02020603050405020304" pitchFamily="18" charset="0"/>
              </a:rPr>
              <a:t>原</a:t>
            </a:r>
            <a:r>
              <a:rPr lang="zh-CN" altLang="en-US" dirty="0">
                <a:solidFill>
                  <a:srgbClr val="FF0000"/>
                </a:solidFill>
                <a:latin typeface="Times New Roman" panose="02020603050405020304" pitchFamily="18" charset="0"/>
                <a:cs typeface="Times New Roman" panose="02020603050405020304" pitchFamily="18" charset="0"/>
              </a:rPr>
              <a:t>＝</a:t>
            </a:r>
            <a:r>
              <a:rPr lang="en-US" altLang="zh-CN" dirty="0">
                <a:solidFill>
                  <a:srgbClr val="FF0000"/>
                </a:solidFill>
                <a:latin typeface="Times New Roman" panose="02020603050405020304" pitchFamily="18" charset="0"/>
                <a:cs typeface="Times New Roman" panose="02020603050405020304" pitchFamily="18" charset="0"/>
              </a:rPr>
              <a:t>[</a:t>
            </a:r>
            <a:r>
              <a:rPr lang="zh-CN" altLang="en-US" dirty="0">
                <a:solidFill>
                  <a:srgbClr val="FF0000"/>
                </a:solidFill>
                <a:latin typeface="Times New Roman" panose="02020603050405020304" pitchFamily="18" charset="0"/>
                <a:cs typeface="Times New Roman" panose="02020603050405020304" pitchFamily="18" charset="0"/>
              </a:rPr>
              <a:t>Ｘ</a:t>
            </a:r>
            <a:r>
              <a:rPr lang="en-US" altLang="zh-CN" dirty="0">
                <a:solidFill>
                  <a:srgbClr val="FF0000"/>
                </a:solidFill>
                <a:latin typeface="Times New Roman" panose="02020603050405020304" pitchFamily="18" charset="0"/>
                <a:cs typeface="Times New Roman" panose="02020603050405020304" pitchFamily="18" charset="0"/>
              </a:rPr>
              <a:t>]</a:t>
            </a:r>
            <a:r>
              <a:rPr lang="zh-CN" altLang="en-US" baseline="-25000" dirty="0">
                <a:solidFill>
                  <a:srgbClr val="FF0000"/>
                </a:solidFill>
                <a:latin typeface="Times New Roman" panose="02020603050405020304" pitchFamily="18" charset="0"/>
                <a:cs typeface="Times New Roman" panose="02020603050405020304" pitchFamily="18" charset="0"/>
              </a:rPr>
              <a:t>补</a:t>
            </a:r>
            <a:r>
              <a:rPr lang="zh-CN" altLang="en-US" dirty="0">
                <a:solidFill>
                  <a:srgbClr val="FF0000"/>
                </a:solidFill>
                <a:latin typeface="Times New Roman" panose="02020603050405020304" pitchFamily="18" charset="0"/>
                <a:cs typeface="Times New Roman" panose="02020603050405020304" pitchFamily="18" charset="0"/>
              </a:rPr>
              <a:t>；</a:t>
            </a:r>
          </a:p>
          <a:p>
            <a:pPr eaLnBrk="1" hangingPunct="1">
              <a:buFont typeface="Wingdings" panose="05000000000000000000" pitchFamily="2" charset="2"/>
              <a:buChar char="Ø"/>
            </a:pPr>
            <a:r>
              <a:rPr lang="zh-CN" altLang="en-US" dirty="0">
                <a:solidFill>
                  <a:srgbClr val="FF00FF"/>
                </a:solidFill>
                <a:latin typeface="Times New Roman" panose="02020603050405020304" pitchFamily="18" charset="0"/>
                <a:cs typeface="Times New Roman" panose="02020603050405020304" pitchFamily="18" charset="0"/>
              </a:rPr>
              <a:t>负数</a:t>
            </a:r>
            <a:r>
              <a:rPr lang="en-US" altLang="zh-CN" dirty="0">
                <a:solidFill>
                  <a:srgbClr val="FF00FF"/>
                </a:solidFill>
                <a:latin typeface="Times New Roman" panose="02020603050405020304" pitchFamily="18" charset="0"/>
                <a:cs typeface="Times New Roman" panose="02020603050405020304" pitchFamily="18" charset="0"/>
              </a:rPr>
              <a:t>: </a:t>
            </a:r>
            <a:r>
              <a:rPr lang="zh-CN" altLang="en-US" dirty="0">
                <a:solidFill>
                  <a:srgbClr val="FF00FF"/>
                </a:solidFill>
                <a:latin typeface="Times New Roman" panose="02020603050405020304" pitchFamily="18" charset="0"/>
                <a:cs typeface="Times New Roman" panose="02020603050405020304" pitchFamily="18" charset="0"/>
              </a:rPr>
              <a:t>补码为其反码</a:t>
            </a:r>
            <a:r>
              <a:rPr lang="en-US" altLang="zh-CN" dirty="0">
                <a:solidFill>
                  <a:srgbClr val="0000FF"/>
                </a:solidFill>
                <a:latin typeface="Times New Roman" panose="02020603050405020304" pitchFamily="18" charset="0"/>
                <a:cs typeface="Times New Roman" panose="02020603050405020304" pitchFamily="18" charset="0"/>
              </a:rPr>
              <a:t>(</a:t>
            </a:r>
            <a:r>
              <a:rPr lang="zh-CN" altLang="en-US" dirty="0">
                <a:solidFill>
                  <a:srgbClr val="0000FF"/>
                </a:solidFill>
                <a:latin typeface="Times New Roman" panose="02020603050405020304" pitchFamily="18" charset="0"/>
                <a:cs typeface="Times New Roman" panose="02020603050405020304" pitchFamily="18" charset="0"/>
              </a:rPr>
              <a:t>原码的数值部分各位求反</a:t>
            </a:r>
            <a:r>
              <a:rPr lang="en-US" altLang="zh-CN" dirty="0">
                <a:solidFill>
                  <a:srgbClr val="0000FF"/>
                </a:solidFill>
                <a:latin typeface="Times New Roman" panose="02020603050405020304" pitchFamily="18" charset="0"/>
                <a:cs typeface="Times New Roman" panose="02020603050405020304" pitchFamily="18" charset="0"/>
              </a:rPr>
              <a:t>,</a:t>
            </a:r>
            <a:r>
              <a:rPr lang="zh-CN" altLang="en-US" dirty="0">
                <a:solidFill>
                  <a:srgbClr val="0000FF"/>
                </a:solidFill>
                <a:latin typeface="Times New Roman" panose="02020603050405020304" pitchFamily="18" charset="0"/>
                <a:cs typeface="Times New Roman" panose="02020603050405020304" pitchFamily="18" charset="0"/>
              </a:rPr>
              <a:t>而保持符号位</a:t>
            </a:r>
            <a:r>
              <a:rPr lang="en-US" altLang="zh-CN" dirty="0">
                <a:solidFill>
                  <a:srgbClr val="0000FF"/>
                </a:solidFill>
                <a:latin typeface="Times New Roman" panose="02020603050405020304" pitchFamily="18" charset="0"/>
                <a:cs typeface="Times New Roman" panose="02020603050405020304" pitchFamily="18" charset="0"/>
              </a:rPr>
              <a:t>1</a:t>
            </a:r>
            <a:r>
              <a:rPr lang="zh-CN" altLang="en-US" dirty="0">
                <a:solidFill>
                  <a:srgbClr val="0000FF"/>
                </a:solidFill>
                <a:latin typeface="Times New Roman" panose="02020603050405020304" pitchFamily="18" charset="0"/>
                <a:cs typeface="Times New Roman" panose="02020603050405020304" pitchFamily="18" charset="0"/>
              </a:rPr>
              <a:t>不变</a:t>
            </a:r>
            <a:r>
              <a:rPr lang="en-US" altLang="zh-CN" dirty="0">
                <a:solidFill>
                  <a:srgbClr val="0000FF"/>
                </a:solidFill>
                <a:latin typeface="Times New Roman" panose="02020603050405020304" pitchFamily="18" charset="0"/>
                <a:cs typeface="Times New Roman" panose="02020603050405020304" pitchFamily="18" charset="0"/>
              </a:rPr>
              <a:t>) </a:t>
            </a:r>
            <a:r>
              <a:rPr lang="zh-CN" altLang="en-US" dirty="0">
                <a:solidFill>
                  <a:srgbClr val="FF00FF"/>
                </a:solidFill>
                <a:latin typeface="Times New Roman" panose="02020603050405020304" pitchFamily="18" charset="0"/>
                <a:cs typeface="Times New Roman" panose="02020603050405020304" pitchFamily="18" charset="0"/>
              </a:rPr>
              <a:t>加１</a:t>
            </a:r>
            <a:r>
              <a:rPr lang="zh-CN" altLang="en-US" dirty="0">
                <a:latin typeface="Times New Roman" panose="02020603050405020304" pitchFamily="18" charset="0"/>
                <a:cs typeface="Times New Roman" panose="02020603050405020304" pitchFamily="18" charset="0"/>
              </a:rPr>
              <a:t>。</a:t>
            </a:r>
          </a:p>
          <a:p>
            <a:pPr eaLnBrk="1" hangingPunct="1">
              <a:spcAft>
                <a:spcPct val="0"/>
              </a:spcAft>
              <a:buFontTx/>
              <a:buNone/>
            </a:pPr>
            <a:r>
              <a:rPr lang="zh-CN" altLang="en-US" sz="2400" dirty="0">
                <a:latin typeface="Times New Roman" panose="02020603050405020304" pitchFamily="18" charset="0"/>
                <a:cs typeface="Times New Roman" panose="02020603050405020304" pitchFamily="18" charset="0"/>
              </a:rPr>
              <a:t>例如：        Ｘ                 </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Ｘ</a:t>
            </a:r>
            <a:r>
              <a:rPr lang="en-US" altLang="zh-CN" sz="2400" dirty="0">
                <a:latin typeface="Times New Roman" panose="02020603050405020304" pitchFamily="18" charset="0"/>
                <a:cs typeface="Times New Roman" panose="02020603050405020304" pitchFamily="18" charset="0"/>
              </a:rPr>
              <a:t>]</a:t>
            </a:r>
            <a:r>
              <a:rPr lang="zh-CN" altLang="en-US" sz="2400" baseline="-25000" dirty="0">
                <a:latin typeface="Times New Roman" panose="02020603050405020304" pitchFamily="18" charset="0"/>
                <a:cs typeface="Times New Roman" panose="02020603050405020304" pitchFamily="18" charset="0"/>
              </a:rPr>
              <a:t>原</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Ｘ</a:t>
            </a:r>
            <a:r>
              <a:rPr lang="en-US" altLang="zh-CN" sz="2400" dirty="0">
                <a:latin typeface="Times New Roman" panose="02020603050405020304" pitchFamily="18" charset="0"/>
                <a:cs typeface="Times New Roman" panose="02020603050405020304" pitchFamily="18" charset="0"/>
              </a:rPr>
              <a:t>]</a:t>
            </a:r>
            <a:r>
              <a:rPr lang="zh-CN" altLang="en-US" sz="2400" baseline="-25000" dirty="0">
                <a:latin typeface="Times New Roman" panose="02020603050405020304" pitchFamily="18" charset="0"/>
                <a:cs typeface="Times New Roman" panose="02020603050405020304" pitchFamily="18" charset="0"/>
              </a:rPr>
              <a:t>反</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Ｘ</a:t>
            </a:r>
            <a:r>
              <a:rPr lang="en-US" altLang="zh-CN" sz="2400" dirty="0">
                <a:latin typeface="Times New Roman" panose="02020603050405020304" pitchFamily="18" charset="0"/>
                <a:cs typeface="Times New Roman" panose="02020603050405020304" pitchFamily="18" charset="0"/>
              </a:rPr>
              <a:t>]</a:t>
            </a:r>
            <a:r>
              <a:rPr lang="zh-CN" altLang="en-US" sz="2400" baseline="-25000" dirty="0">
                <a:latin typeface="Times New Roman" panose="02020603050405020304" pitchFamily="18" charset="0"/>
                <a:cs typeface="Times New Roman" panose="02020603050405020304" pitchFamily="18" charset="0"/>
              </a:rPr>
              <a:t>补</a:t>
            </a:r>
          </a:p>
          <a:p>
            <a:pPr eaLnBrk="1" hangingPunct="1">
              <a:buFontTx/>
              <a:buNone/>
            </a:pPr>
            <a:r>
              <a:rPr lang="zh-CN" altLang="en-US" sz="2400" dirty="0">
                <a:latin typeface="Times New Roman" panose="02020603050405020304" pitchFamily="18" charset="0"/>
                <a:cs typeface="Times New Roman" panose="02020603050405020304" pitchFamily="18" charset="0"/>
              </a:rPr>
              <a:t>正数 </a:t>
            </a:r>
            <a:r>
              <a:rPr lang="zh-CN" altLang="en-US" sz="2400" dirty="0">
                <a:solidFill>
                  <a:srgbClr val="FF0000"/>
                </a:solidFill>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000 1101B  </a:t>
            </a:r>
            <a:r>
              <a:rPr lang="en-US" altLang="zh-CN" sz="2400" dirty="0">
                <a:solidFill>
                  <a:srgbClr val="FF0000"/>
                </a:solidFill>
                <a:latin typeface="Times New Roman" panose="02020603050405020304" pitchFamily="18" charset="0"/>
                <a:cs typeface="Times New Roman" panose="02020603050405020304" pitchFamily="18" charset="0"/>
              </a:rPr>
              <a:t>0</a:t>
            </a:r>
            <a:r>
              <a:rPr lang="en-US" altLang="zh-CN" sz="2400" dirty="0">
                <a:latin typeface="Times New Roman" panose="02020603050405020304" pitchFamily="18" charset="0"/>
                <a:cs typeface="Times New Roman" panose="02020603050405020304" pitchFamily="18" charset="0"/>
              </a:rPr>
              <a:t>000 1101B   </a:t>
            </a:r>
            <a:r>
              <a:rPr lang="en-US" altLang="zh-CN" sz="2400" dirty="0">
                <a:solidFill>
                  <a:srgbClr val="FF0000"/>
                </a:solidFill>
                <a:latin typeface="Times New Roman" panose="02020603050405020304" pitchFamily="18" charset="0"/>
                <a:cs typeface="Times New Roman" panose="02020603050405020304" pitchFamily="18" charset="0"/>
              </a:rPr>
              <a:t>0</a:t>
            </a:r>
            <a:r>
              <a:rPr lang="en-US" altLang="zh-CN" sz="2400" dirty="0">
                <a:latin typeface="Times New Roman" panose="02020603050405020304" pitchFamily="18" charset="0"/>
                <a:cs typeface="Times New Roman" panose="02020603050405020304" pitchFamily="18" charset="0"/>
              </a:rPr>
              <a:t>000 1101B   </a:t>
            </a:r>
            <a:r>
              <a:rPr lang="en-US" altLang="zh-CN" sz="2400" dirty="0">
                <a:solidFill>
                  <a:srgbClr val="FF0000"/>
                </a:solidFill>
                <a:latin typeface="Times New Roman" panose="02020603050405020304" pitchFamily="18" charset="0"/>
                <a:cs typeface="Times New Roman" panose="02020603050405020304" pitchFamily="18" charset="0"/>
              </a:rPr>
              <a:t>0</a:t>
            </a:r>
            <a:r>
              <a:rPr lang="en-US" altLang="zh-CN" sz="2400" dirty="0">
                <a:latin typeface="Times New Roman" panose="02020603050405020304" pitchFamily="18" charset="0"/>
                <a:cs typeface="Times New Roman" panose="02020603050405020304" pitchFamily="18" charset="0"/>
              </a:rPr>
              <a:t>000 1101B</a:t>
            </a:r>
          </a:p>
          <a:p>
            <a:pPr eaLnBrk="1" hangingPunct="1">
              <a:buFontTx/>
              <a:buNone/>
            </a:pPr>
            <a:r>
              <a:rPr lang="zh-CN" altLang="en-US" sz="2400" dirty="0">
                <a:latin typeface="Times New Roman" panose="02020603050405020304" pitchFamily="18" charset="0"/>
                <a:cs typeface="Times New Roman" panose="02020603050405020304" pitchFamily="18" charset="0"/>
              </a:rPr>
              <a:t>负数 </a:t>
            </a:r>
            <a:r>
              <a:rPr lang="zh-CN" altLang="en-US" sz="2400" dirty="0">
                <a:solidFill>
                  <a:srgbClr val="FF0000"/>
                </a:solidFill>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000 1101B  </a:t>
            </a:r>
            <a:r>
              <a:rPr lang="en-US" altLang="zh-CN" sz="2400" dirty="0">
                <a:solidFill>
                  <a:srgbClr val="FF0000"/>
                </a:solidFill>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000 1101B   </a:t>
            </a:r>
            <a:r>
              <a:rPr lang="en-US" altLang="zh-CN" sz="2400" dirty="0">
                <a:solidFill>
                  <a:srgbClr val="FF0000"/>
                </a:solidFill>
                <a:latin typeface="Times New Roman" panose="02020603050405020304" pitchFamily="18" charset="0"/>
                <a:cs typeface="Times New Roman" panose="02020603050405020304" pitchFamily="18" charset="0"/>
              </a:rPr>
              <a:t>1</a:t>
            </a:r>
            <a:r>
              <a:rPr lang="en-US" altLang="zh-CN" sz="2400" dirty="0">
                <a:solidFill>
                  <a:srgbClr val="0000CC"/>
                </a:solidFill>
                <a:latin typeface="Times New Roman" panose="02020603050405020304" pitchFamily="18" charset="0"/>
                <a:cs typeface="Times New Roman" panose="02020603050405020304" pitchFamily="18" charset="0"/>
              </a:rPr>
              <a:t>111</a:t>
            </a:r>
            <a:r>
              <a:rPr lang="en-US" altLang="zh-CN" sz="2400" dirty="0">
                <a:latin typeface="Times New Roman" panose="02020603050405020304" pitchFamily="18" charset="0"/>
                <a:cs typeface="Times New Roman" panose="02020603050405020304" pitchFamily="18" charset="0"/>
              </a:rPr>
              <a:t> </a:t>
            </a:r>
            <a:r>
              <a:rPr lang="en-US" altLang="zh-CN" sz="2400" dirty="0">
                <a:solidFill>
                  <a:srgbClr val="0000CC"/>
                </a:solidFill>
                <a:latin typeface="Times New Roman" panose="02020603050405020304" pitchFamily="18" charset="0"/>
                <a:cs typeface="Times New Roman" panose="02020603050405020304" pitchFamily="18" charset="0"/>
              </a:rPr>
              <a:t>0010</a:t>
            </a:r>
            <a:r>
              <a:rPr lang="en-US" altLang="zh-CN" sz="2400" dirty="0">
                <a:latin typeface="Times New Roman" panose="02020603050405020304" pitchFamily="18" charset="0"/>
                <a:cs typeface="Times New Roman" panose="02020603050405020304" pitchFamily="18" charset="0"/>
              </a:rPr>
              <a:t>B   </a:t>
            </a:r>
            <a:r>
              <a:rPr lang="en-US" altLang="zh-CN" sz="2400" dirty="0">
                <a:solidFill>
                  <a:srgbClr val="FF0000"/>
                </a:solidFill>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111 0011B</a:t>
            </a:r>
          </a:p>
        </p:txBody>
      </p:sp>
      <p:sp>
        <p:nvSpPr>
          <p:cNvPr id="6" name="Rectangle 3"/>
          <p:cNvSpPr txBox="1">
            <a:spLocks noChangeArrowheads="1"/>
          </p:cNvSpPr>
          <p:nvPr/>
        </p:nvSpPr>
        <p:spPr bwMode="auto">
          <a:xfrm>
            <a:off x="3122613" y="5692775"/>
            <a:ext cx="1957387"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Blip>
                <a:blip r:embed="rId4"/>
              </a:buBlip>
              <a:defRPr sz="2800" b="1">
                <a:solidFill>
                  <a:schemeClr val="accent2"/>
                </a:solidFill>
                <a:latin typeface="Arial" panose="020B0604020202020204" pitchFamily="34" charset="0"/>
                <a:ea typeface="幼圆" panose="02010509060101010101" pitchFamily="49" charset="-122"/>
              </a:defRPr>
            </a:lvl1pPr>
            <a:lvl2pPr marL="742950" indent="-285750">
              <a:spcBef>
                <a:spcPct val="20000"/>
              </a:spcBef>
              <a:buBlip>
                <a:blip r:embed="rId5"/>
              </a:buBlip>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4000"/>
              </a:lnSpc>
              <a:spcAft>
                <a:spcPts val="600"/>
              </a:spcAft>
              <a:buFontTx/>
              <a:buNone/>
            </a:pPr>
            <a:r>
              <a:rPr lang="en-US" altLang="zh-CN">
                <a:solidFill>
                  <a:srgbClr val="FF00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a:solidFill>
                  <a:srgbClr val="0000CC"/>
                </a:solidFill>
                <a:latin typeface="Times New Roman" panose="02020603050405020304" pitchFamily="18" charset="0"/>
                <a:ea typeface="宋体" panose="02010600030101010101" pitchFamily="2" charset="-122"/>
                <a:cs typeface="Times New Roman" panose="02020603050405020304" pitchFamily="18" charset="0"/>
              </a:rPr>
              <a:t>111</a:t>
            </a:r>
            <a:r>
              <a:rPr lang="en-US" altLang="zh-CN">
                <a:solidFill>
                  <a:srgbClr val="9900C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a:solidFill>
                  <a:srgbClr val="0000CC"/>
                </a:solidFill>
                <a:latin typeface="Times New Roman" panose="02020603050405020304" pitchFamily="18" charset="0"/>
                <a:ea typeface="宋体" panose="02010600030101010101" pitchFamily="2" charset="-122"/>
                <a:cs typeface="Times New Roman" panose="02020603050405020304" pitchFamily="18" charset="0"/>
              </a:rPr>
              <a:t>0010B</a:t>
            </a:r>
            <a:r>
              <a:rPr lang="en-US" altLang="zh-CN">
                <a:latin typeface="Times New Roman" panose="02020603050405020304" pitchFamily="18" charset="0"/>
                <a:ea typeface="宋体" panose="02010600030101010101" pitchFamily="2" charset="-122"/>
                <a:cs typeface="Times New Roman" panose="02020603050405020304" pitchFamily="18" charset="0"/>
              </a:rPr>
              <a:t> </a:t>
            </a:r>
            <a:endParaRPr lang="en-US" altLang="zh-CN">
              <a:latin typeface="宋体" panose="02010600030101010101" pitchFamily="2" charset="-122"/>
              <a:ea typeface="宋体" panose="02010600030101010101" pitchFamily="2" charset="-122"/>
              <a:cs typeface="Times New Roman" panose="02020603050405020304" pitchFamily="18" charset="0"/>
            </a:endParaRPr>
          </a:p>
        </p:txBody>
      </p:sp>
      <p:sp>
        <p:nvSpPr>
          <p:cNvPr id="7" name="Rectangle 3"/>
          <p:cNvSpPr txBox="1">
            <a:spLocks noChangeArrowheads="1"/>
          </p:cNvSpPr>
          <p:nvPr/>
        </p:nvSpPr>
        <p:spPr bwMode="auto">
          <a:xfrm>
            <a:off x="5187950" y="5726113"/>
            <a:ext cx="247967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Blip>
                <a:blip r:embed="rId4"/>
              </a:buBlip>
              <a:defRPr sz="2800" b="1">
                <a:solidFill>
                  <a:schemeClr val="accent2"/>
                </a:solidFill>
                <a:latin typeface="Arial" panose="020B0604020202020204" pitchFamily="34" charset="0"/>
                <a:ea typeface="幼圆" panose="02010509060101010101" pitchFamily="49" charset="-122"/>
              </a:defRPr>
            </a:lvl1pPr>
            <a:lvl2pPr marL="742950" indent="-285750">
              <a:spcBef>
                <a:spcPct val="20000"/>
              </a:spcBef>
              <a:buBlip>
                <a:blip r:embed="rId5"/>
              </a:buBlip>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4000"/>
              </a:lnSpc>
              <a:spcAft>
                <a:spcPts val="600"/>
              </a:spcAft>
              <a:buFontTx/>
              <a:buNone/>
            </a:pP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111</a:t>
            </a:r>
            <a:r>
              <a:rPr lang="en-US" altLang="zh-CN" dirty="0">
                <a:solidFill>
                  <a:srgbClr val="9900C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0010B</a:t>
            </a:r>
            <a:r>
              <a:rPr lang="en-US" altLang="zh-CN" dirty="0">
                <a:latin typeface="Times New Roman" panose="02020603050405020304" pitchFamily="18" charset="0"/>
                <a:ea typeface="宋体" panose="02010600030101010101" pitchFamily="2" charset="-122"/>
                <a:cs typeface="Times New Roman" panose="02020603050405020304" pitchFamily="18" charset="0"/>
              </a:rPr>
              <a:t> +1 </a:t>
            </a:r>
          </a:p>
        </p:txBody>
      </p:sp>
      <p:sp>
        <p:nvSpPr>
          <p:cNvPr id="15" name="Rectangle 3"/>
          <p:cNvSpPr txBox="1">
            <a:spLocks noChangeArrowheads="1"/>
          </p:cNvSpPr>
          <p:nvPr/>
        </p:nvSpPr>
        <p:spPr bwMode="auto">
          <a:xfrm>
            <a:off x="1485900" y="5305425"/>
            <a:ext cx="239395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Blip>
                <a:blip r:embed="rId4"/>
              </a:buBlip>
              <a:defRPr sz="2800" b="1">
                <a:solidFill>
                  <a:schemeClr val="accent2"/>
                </a:solidFill>
                <a:latin typeface="Arial" panose="020B0604020202020204" pitchFamily="34" charset="0"/>
                <a:ea typeface="幼圆" panose="02010509060101010101" pitchFamily="49" charset="-122"/>
              </a:defRPr>
            </a:lvl1pPr>
            <a:lvl2pPr marL="742950" indent="-285750">
              <a:spcBef>
                <a:spcPct val="20000"/>
              </a:spcBef>
              <a:buBlip>
                <a:blip r:embed="rId5"/>
              </a:buBlip>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4000"/>
              </a:lnSpc>
              <a:spcAft>
                <a:spcPts val="600"/>
              </a:spcAft>
              <a:buFontTx/>
              <a:buNone/>
            </a:pPr>
            <a:r>
              <a:rPr lang="zh-CN" altLang="en-US" sz="2400" dirty="0">
                <a:solidFill>
                  <a:srgbClr val="0000CC"/>
                </a:solidFill>
                <a:latin typeface="宋体" panose="02010600030101010101" pitchFamily="2" charset="-122"/>
                <a:ea typeface="宋体" panose="02010600030101010101" pitchFamily="2" charset="-122"/>
              </a:rPr>
              <a:t>原码数值位取反</a:t>
            </a:r>
            <a:endParaRPr lang="en-US" altLang="zh-CN" sz="2400" dirty="0">
              <a:solidFill>
                <a:srgbClr val="0000CC"/>
              </a:solidFill>
              <a:latin typeface="宋体" panose="02010600030101010101" pitchFamily="2" charset="-122"/>
              <a:ea typeface="宋体" panose="02010600030101010101" pitchFamily="2" charset="-122"/>
            </a:endParaRPr>
          </a:p>
        </p:txBody>
      </p:sp>
      <p:cxnSp>
        <p:nvCxnSpPr>
          <p:cNvPr id="18" name="直接箭头连接符 17"/>
          <p:cNvCxnSpPr>
            <a:cxnSpLocks noChangeShapeType="1"/>
          </p:cNvCxnSpPr>
          <p:nvPr/>
        </p:nvCxnSpPr>
        <p:spPr bwMode="auto">
          <a:xfrm flipV="1">
            <a:off x="5283200" y="6186488"/>
            <a:ext cx="2130425" cy="12700"/>
          </a:xfrm>
          <a:prstGeom prst="straightConnector1">
            <a:avLst/>
          </a:prstGeom>
          <a:no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ectangle 3"/>
          <p:cNvSpPr txBox="1">
            <a:spLocks noChangeArrowheads="1"/>
          </p:cNvSpPr>
          <p:nvPr/>
        </p:nvSpPr>
        <p:spPr bwMode="auto">
          <a:xfrm>
            <a:off x="6446838" y="5289550"/>
            <a:ext cx="9271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Blip>
                <a:blip r:embed="rId4"/>
              </a:buBlip>
              <a:defRPr sz="2800" b="1">
                <a:solidFill>
                  <a:schemeClr val="accent2"/>
                </a:solidFill>
                <a:latin typeface="Arial" panose="020B0604020202020204" pitchFamily="34" charset="0"/>
                <a:ea typeface="幼圆" panose="02010509060101010101" pitchFamily="49" charset="-122"/>
              </a:defRPr>
            </a:lvl1pPr>
            <a:lvl2pPr marL="742950" indent="-285750">
              <a:spcBef>
                <a:spcPct val="20000"/>
              </a:spcBef>
              <a:buBlip>
                <a:blip r:embed="rId5"/>
              </a:buBlip>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4000"/>
              </a:lnSpc>
              <a:spcAft>
                <a:spcPts val="600"/>
              </a:spcAft>
              <a:buFontTx/>
              <a:buNone/>
            </a:pPr>
            <a:r>
              <a:rPr lang="zh-CN" altLang="en-US" sz="2400" dirty="0">
                <a:solidFill>
                  <a:srgbClr val="0000CC"/>
                </a:solidFill>
                <a:latin typeface="宋体" panose="02010600030101010101" pitchFamily="2" charset="-122"/>
                <a:ea typeface="宋体" panose="02010600030101010101" pitchFamily="2" charset="-122"/>
              </a:rPr>
              <a:t>求补</a:t>
            </a:r>
            <a:endParaRPr lang="en-US" altLang="zh-CN" sz="2400" dirty="0">
              <a:solidFill>
                <a:srgbClr val="0000CC"/>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10862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2"/>
          <p:cNvSpPr>
            <a:spLocks noGrp="1" noChangeArrowheads="1"/>
          </p:cNvSpPr>
          <p:nvPr>
            <p:ph type="title"/>
          </p:nvPr>
        </p:nvSpPr>
        <p:spPr>
          <a:xfrm>
            <a:off x="608013" y="480219"/>
            <a:ext cx="6764337" cy="504825"/>
          </a:xfrm>
        </p:spPr>
        <p:txBody>
          <a:bodyPr>
            <a:normAutofit fontScale="90000"/>
          </a:bodyPr>
          <a:lstStyle/>
          <a:p>
            <a:pPr eaLnBrk="1" hangingPunct="1"/>
            <a:r>
              <a:rPr lang="zh-CN" altLang="en-US" dirty="0">
                <a:latin typeface="宋体" panose="02010600030101010101" pitchFamily="2" charset="-122"/>
              </a:rPr>
              <a:t>反码与补码的性质</a:t>
            </a:r>
            <a:endParaRPr lang="zh-CN" altLang="en-US" dirty="0"/>
          </a:p>
        </p:txBody>
      </p:sp>
      <p:sp>
        <p:nvSpPr>
          <p:cNvPr id="347139" name="Rectangle 3"/>
          <p:cNvSpPr>
            <a:spLocks noGrp="1" noChangeArrowheads="1"/>
          </p:cNvSpPr>
          <p:nvPr>
            <p:ph idx="1"/>
          </p:nvPr>
        </p:nvSpPr>
        <p:spPr>
          <a:xfrm>
            <a:off x="822961" y="1179926"/>
            <a:ext cx="7559039" cy="1406112"/>
          </a:xfrm>
        </p:spPr>
        <p:txBody>
          <a:bodyPr/>
          <a:lstStyle/>
          <a:p>
            <a:pPr eaLnBrk="1" hangingPunct="1">
              <a:spcBef>
                <a:spcPts val="0"/>
              </a:spcBef>
              <a:spcAft>
                <a:spcPts val="0"/>
              </a:spcAft>
              <a:buFont typeface="Wingdings" pitchFamily="2" charset="2"/>
              <a:buChar char="Ø"/>
              <a:defRPr/>
            </a:pPr>
            <a:r>
              <a:rPr lang="zh-CN" altLang="en-US" dirty="0"/>
              <a:t>不论是正数，还是负数，反码与补码具有下列性质</a:t>
            </a:r>
            <a:r>
              <a:rPr lang="en-US" altLang="zh-CN" dirty="0"/>
              <a:t>:  </a:t>
            </a:r>
            <a:r>
              <a:rPr lang="zh-CN" altLang="en-US" dirty="0"/>
              <a:t>   </a:t>
            </a:r>
            <a:endParaRPr lang="en-US" altLang="zh-CN" dirty="0"/>
          </a:p>
          <a:p>
            <a:pPr marL="0" indent="0" eaLnBrk="1" hangingPunct="1">
              <a:spcBef>
                <a:spcPts val="0"/>
              </a:spcBef>
              <a:spcAft>
                <a:spcPts val="0"/>
              </a:spcAft>
              <a:buFontTx/>
              <a:buNone/>
              <a:defRPr/>
            </a:pPr>
            <a:r>
              <a:rPr lang="en-US" altLang="zh-CN" dirty="0">
                <a:solidFill>
                  <a:srgbClr val="3366FF"/>
                </a:solidFill>
              </a:rPr>
              <a:t>       	[[</a:t>
            </a:r>
            <a:r>
              <a:rPr lang="zh-CN" altLang="en-US" dirty="0">
                <a:solidFill>
                  <a:srgbClr val="3366FF"/>
                </a:solidFill>
              </a:rPr>
              <a:t>Ｘ</a:t>
            </a:r>
            <a:r>
              <a:rPr lang="en-US" altLang="zh-CN" dirty="0">
                <a:solidFill>
                  <a:srgbClr val="3366FF"/>
                </a:solidFill>
              </a:rPr>
              <a:t>]</a:t>
            </a:r>
            <a:r>
              <a:rPr lang="zh-CN" altLang="en-US" baseline="-25000" dirty="0">
                <a:solidFill>
                  <a:srgbClr val="3366FF"/>
                </a:solidFill>
              </a:rPr>
              <a:t>反</a:t>
            </a:r>
            <a:r>
              <a:rPr lang="en-US" altLang="zh-CN" dirty="0">
                <a:solidFill>
                  <a:srgbClr val="3366FF"/>
                </a:solidFill>
              </a:rPr>
              <a:t>]</a:t>
            </a:r>
            <a:r>
              <a:rPr lang="zh-CN" altLang="en-US" baseline="-25000" dirty="0">
                <a:solidFill>
                  <a:srgbClr val="3366FF"/>
                </a:solidFill>
              </a:rPr>
              <a:t>反</a:t>
            </a:r>
            <a:r>
              <a:rPr lang="zh-CN" altLang="en-US" dirty="0">
                <a:solidFill>
                  <a:srgbClr val="3366FF"/>
                </a:solidFill>
              </a:rPr>
              <a:t>＝</a:t>
            </a:r>
            <a:r>
              <a:rPr lang="en-US" altLang="zh-CN" dirty="0">
                <a:solidFill>
                  <a:srgbClr val="3366FF"/>
                </a:solidFill>
              </a:rPr>
              <a:t>[</a:t>
            </a:r>
            <a:r>
              <a:rPr lang="zh-CN" altLang="en-US" dirty="0">
                <a:solidFill>
                  <a:srgbClr val="3366FF"/>
                </a:solidFill>
              </a:rPr>
              <a:t>Ｘ</a:t>
            </a:r>
            <a:r>
              <a:rPr lang="en-US" altLang="zh-CN" dirty="0">
                <a:solidFill>
                  <a:srgbClr val="3366FF"/>
                </a:solidFill>
              </a:rPr>
              <a:t>]</a:t>
            </a:r>
            <a:r>
              <a:rPr lang="zh-CN" altLang="en-US" baseline="-25000" dirty="0">
                <a:solidFill>
                  <a:srgbClr val="3366FF"/>
                </a:solidFill>
              </a:rPr>
              <a:t>原</a:t>
            </a:r>
            <a:endParaRPr lang="en-US" altLang="zh-CN" baseline="-25000" dirty="0">
              <a:solidFill>
                <a:srgbClr val="3366FF"/>
              </a:solidFill>
            </a:endParaRPr>
          </a:p>
          <a:p>
            <a:pPr marL="0" indent="0" eaLnBrk="1" hangingPunct="1">
              <a:spcBef>
                <a:spcPts val="0"/>
              </a:spcBef>
              <a:spcAft>
                <a:spcPts val="0"/>
              </a:spcAft>
              <a:buFontTx/>
              <a:buNone/>
              <a:defRPr/>
            </a:pPr>
            <a:r>
              <a:rPr lang="en-US" altLang="zh-CN" baseline="-25000" dirty="0">
                <a:solidFill>
                  <a:srgbClr val="3366FF"/>
                </a:solidFill>
              </a:rPr>
              <a:t>	</a:t>
            </a:r>
            <a:r>
              <a:rPr lang="en-US" altLang="zh-CN" dirty="0">
                <a:solidFill>
                  <a:srgbClr val="3366FF"/>
                </a:solidFill>
              </a:rPr>
              <a:t>[[</a:t>
            </a:r>
            <a:r>
              <a:rPr lang="zh-CN" altLang="en-US" dirty="0">
                <a:solidFill>
                  <a:srgbClr val="3366FF"/>
                </a:solidFill>
              </a:rPr>
              <a:t>Ｘ</a:t>
            </a:r>
            <a:r>
              <a:rPr lang="en-US" altLang="zh-CN" dirty="0">
                <a:solidFill>
                  <a:srgbClr val="3366FF"/>
                </a:solidFill>
              </a:rPr>
              <a:t>]</a:t>
            </a:r>
            <a:r>
              <a:rPr lang="zh-CN" altLang="en-US" baseline="-25000" dirty="0">
                <a:solidFill>
                  <a:srgbClr val="3366FF"/>
                </a:solidFill>
              </a:rPr>
              <a:t>补</a:t>
            </a:r>
            <a:r>
              <a:rPr lang="en-US" altLang="zh-CN" dirty="0">
                <a:solidFill>
                  <a:srgbClr val="3366FF"/>
                </a:solidFill>
              </a:rPr>
              <a:t>]</a:t>
            </a:r>
            <a:r>
              <a:rPr lang="zh-CN" altLang="en-US" baseline="-25000" dirty="0">
                <a:solidFill>
                  <a:srgbClr val="3366FF"/>
                </a:solidFill>
              </a:rPr>
              <a:t>补</a:t>
            </a:r>
            <a:r>
              <a:rPr lang="zh-CN" altLang="en-US" dirty="0">
                <a:solidFill>
                  <a:srgbClr val="3366FF"/>
                </a:solidFill>
              </a:rPr>
              <a:t>＝</a:t>
            </a:r>
            <a:r>
              <a:rPr lang="en-US" altLang="zh-CN" dirty="0">
                <a:solidFill>
                  <a:srgbClr val="3366FF"/>
                </a:solidFill>
              </a:rPr>
              <a:t>[</a:t>
            </a:r>
            <a:r>
              <a:rPr lang="zh-CN" altLang="en-US" dirty="0">
                <a:solidFill>
                  <a:srgbClr val="3366FF"/>
                </a:solidFill>
              </a:rPr>
              <a:t>Ｘ</a:t>
            </a:r>
            <a:r>
              <a:rPr lang="en-US" altLang="zh-CN" dirty="0">
                <a:solidFill>
                  <a:srgbClr val="3366FF"/>
                </a:solidFill>
              </a:rPr>
              <a:t>]</a:t>
            </a:r>
            <a:r>
              <a:rPr lang="zh-CN" altLang="en-US" baseline="-25000" dirty="0">
                <a:solidFill>
                  <a:srgbClr val="3366FF"/>
                </a:solidFill>
              </a:rPr>
              <a:t>原   </a:t>
            </a:r>
          </a:p>
        </p:txBody>
      </p:sp>
      <p:sp>
        <p:nvSpPr>
          <p:cNvPr id="5" name="Rectangle 3"/>
          <p:cNvSpPr txBox="1">
            <a:spLocks noChangeArrowheads="1"/>
          </p:cNvSpPr>
          <p:nvPr/>
        </p:nvSpPr>
        <p:spPr bwMode="auto">
          <a:xfrm>
            <a:off x="608013" y="2473326"/>
            <a:ext cx="7773987" cy="349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rtl="0" fontAlgn="base">
              <a:lnSpc>
                <a:spcPct val="114000"/>
              </a:lnSpc>
              <a:spcBef>
                <a:spcPct val="20000"/>
              </a:spcBef>
              <a:spcAft>
                <a:spcPts val="600"/>
              </a:spcAft>
              <a:buBlip>
                <a:blip r:embed="rId2"/>
              </a:buBlip>
              <a:defRPr sz="2800" b="1">
                <a:solidFill>
                  <a:schemeClr val="accent2"/>
                </a:solidFill>
                <a:latin typeface="+mj-ea"/>
                <a:ea typeface="+mj-ea"/>
                <a:cs typeface="+mn-cs"/>
              </a:defRPr>
            </a:lvl1pPr>
            <a:lvl2pPr marL="742950" indent="-285750" algn="just" rtl="0" fontAlgn="base">
              <a:spcBef>
                <a:spcPct val="20000"/>
              </a:spcBef>
              <a:spcAft>
                <a:spcPct val="0"/>
              </a:spcAft>
              <a:buBlip>
                <a:blip r:embed="rId3"/>
              </a:buBlip>
              <a:defRPr sz="2800" b="1">
                <a:solidFill>
                  <a:schemeClr val="tx1"/>
                </a:solidFill>
                <a:latin typeface="+mj-ea"/>
                <a:ea typeface="+mj-ea"/>
              </a:defRPr>
            </a:lvl2pPr>
            <a:lvl3pPr marL="1143000" indent="-228600" algn="just" rtl="0" fontAlgn="base">
              <a:spcBef>
                <a:spcPct val="20000"/>
              </a:spcBef>
              <a:spcAft>
                <a:spcPct val="0"/>
              </a:spcAft>
              <a:buChar char="•"/>
              <a:defRPr sz="2400">
                <a:solidFill>
                  <a:schemeClr val="tx1"/>
                </a:solidFill>
                <a:latin typeface="+mj-ea"/>
                <a:ea typeface="+mj-ea"/>
              </a:defRPr>
            </a:lvl3pPr>
            <a:lvl4pPr marL="1600200" indent="-228600" algn="just" rtl="0" fontAlgn="base">
              <a:spcBef>
                <a:spcPct val="20000"/>
              </a:spcBef>
              <a:spcAft>
                <a:spcPct val="0"/>
              </a:spcAft>
              <a:buChar char="–"/>
              <a:defRPr sz="2000">
                <a:solidFill>
                  <a:schemeClr val="tx1"/>
                </a:solidFill>
                <a:latin typeface="+mj-ea"/>
                <a:ea typeface="+mj-ea"/>
              </a:defRPr>
            </a:lvl4pPr>
            <a:lvl5pPr marL="2057400" indent="-228600" algn="just"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marL="457200" lvl="1" indent="-457200" eaLnBrk="1" hangingPunct="1">
              <a:lnSpc>
                <a:spcPct val="114000"/>
              </a:lnSpc>
              <a:spcBef>
                <a:spcPts val="0"/>
              </a:spcBef>
              <a:spcAft>
                <a:spcPts val="0"/>
              </a:spcAft>
              <a:buFontTx/>
              <a:buNone/>
              <a:defRPr/>
            </a:pPr>
            <a:r>
              <a:rPr lang="zh-CN" altLang="en-US" sz="2400" dirty="0"/>
              <a:t>证明</a:t>
            </a:r>
            <a:r>
              <a:rPr lang="en-US" altLang="zh-CN" sz="2400" dirty="0"/>
              <a:t>:</a:t>
            </a:r>
            <a:r>
              <a:rPr lang="zh-CN" altLang="en-US" sz="2400" dirty="0">
                <a:solidFill>
                  <a:srgbClr val="3333FF"/>
                </a:solidFill>
              </a:rPr>
              <a:t>对正数</a:t>
            </a:r>
            <a:r>
              <a:rPr lang="en-US" altLang="zh-CN" sz="2400" dirty="0">
                <a:solidFill>
                  <a:srgbClr val="3333FF"/>
                </a:solidFill>
              </a:rPr>
              <a:t>:</a:t>
            </a:r>
            <a:r>
              <a:rPr lang="en-US" altLang="zh-CN" sz="2400" spc="-110" dirty="0">
                <a:solidFill>
                  <a:srgbClr val="FF0000"/>
                </a:solidFill>
                <a:latin typeface="Times New Roman" panose="02020603050405020304" pitchFamily="18" charset="0"/>
                <a:cs typeface="Times New Roman" panose="02020603050405020304" pitchFamily="18" charset="0"/>
              </a:rPr>
              <a:t>[</a:t>
            </a:r>
            <a:r>
              <a:rPr lang="zh-CN" altLang="en-US" sz="2400" spc="-110" dirty="0">
                <a:solidFill>
                  <a:srgbClr val="FF0000"/>
                </a:solidFill>
                <a:latin typeface="Times New Roman" panose="02020603050405020304" pitchFamily="18" charset="0"/>
                <a:cs typeface="Times New Roman" panose="02020603050405020304" pitchFamily="18" charset="0"/>
              </a:rPr>
              <a:t>Ｘ</a:t>
            </a:r>
            <a:r>
              <a:rPr lang="en-US" altLang="zh-CN" sz="2400" spc="-110" dirty="0">
                <a:solidFill>
                  <a:srgbClr val="FF0000"/>
                </a:solidFill>
                <a:latin typeface="Times New Roman" panose="02020603050405020304" pitchFamily="18" charset="0"/>
                <a:cs typeface="Times New Roman" panose="02020603050405020304" pitchFamily="18" charset="0"/>
              </a:rPr>
              <a:t>]</a:t>
            </a:r>
            <a:r>
              <a:rPr lang="zh-CN" altLang="en-US" sz="2400" spc="-110" baseline="-25000" dirty="0">
                <a:solidFill>
                  <a:srgbClr val="FF0000"/>
                </a:solidFill>
                <a:latin typeface="Times New Roman" panose="02020603050405020304" pitchFamily="18" charset="0"/>
                <a:cs typeface="Times New Roman" panose="02020603050405020304" pitchFamily="18" charset="0"/>
              </a:rPr>
              <a:t>原</a:t>
            </a:r>
            <a:r>
              <a:rPr lang="zh-CN" altLang="en-US" sz="2400" spc="-110" dirty="0">
                <a:solidFill>
                  <a:srgbClr val="FF0000"/>
                </a:solidFill>
                <a:latin typeface="Times New Roman" panose="02020603050405020304" pitchFamily="18" charset="0"/>
                <a:cs typeface="Times New Roman" panose="02020603050405020304" pitchFamily="18" charset="0"/>
              </a:rPr>
              <a:t>＝</a:t>
            </a:r>
            <a:r>
              <a:rPr lang="en-US" altLang="zh-CN" sz="2400" spc="-110" dirty="0">
                <a:solidFill>
                  <a:srgbClr val="FF0000"/>
                </a:solidFill>
                <a:latin typeface="Times New Roman" panose="02020603050405020304" pitchFamily="18" charset="0"/>
                <a:cs typeface="Times New Roman" panose="02020603050405020304" pitchFamily="18" charset="0"/>
              </a:rPr>
              <a:t>[</a:t>
            </a:r>
            <a:r>
              <a:rPr lang="zh-CN" altLang="en-US" sz="2400" spc="-110" dirty="0">
                <a:solidFill>
                  <a:srgbClr val="FF0000"/>
                </a:solidFill>
                <a:latin typeface="Times New Roman" panose="02020603050405020304" pitchFamily="18" charset="0"/>
                <a:cs typeface="Times New Roman" panose="02020603050405020304" pitchFamily="18" charset="0"/>
              </a:rPr>
              <a:t>Ｘ</a:t>
            </a:r>
            <a:r>
              <a:rPr lang="en-US" altLang="zh-CN" sz="2400" spc="-110" dirty="0">
                <a:solidFill>
                  <a:srgbClr val="FF0000"/>
                </a:solidFill>
                <a:latin typeface="Times New Roman" panose="02020603050405020304" pitchFamily="18" charset="0"/>
                <a:cs typeface="Times New Roman" panose="02020603050405020304" pitchFamily="18" charset="0"/>
              </a:rPr>
              <a:t>]</a:t>
            </a:r>
            <a:r>
              <a:rPr lang="zh-CN" altLang="en-US" sz="2400" spc="-110" baseline="-25000" dirty="0">
                <a:solidFill>
                  <a:srgbClr val="FF0000"/>
                </a:solidFill>
                <a:latin typeface="Times New Roman" panose="02020603050405020304" pitchFamily="18" charset="0"/>
                <a:cs typeface="Times New Roman" panose="02020603050405020304" pitchFamily="18" charset="0"/>
              </a:rPr>
              <a:t>反</a:t>
            </a:r>
            <a:r>
              <a:rPr lang="zh-CN" altLang="en-US" sz="2400" spc="-110" dirty="0">
                <a:solidFill>
                  <a:srgbClr val="FF0000"/>
                </a:solidFill>
                <a:latin typeface="Times New Roman" panose="02020603050405020304" pitchFamily="18" charset="0"/>
                <a:cs typeface="Times New Roman" panose="02020603050405020304" pitchFamily="18" charset="0"/>
              </a:rPr>
              <a:t>＝</a:t>
            </a:r>
            <a:r>
              <a:rPr lang="en-US" altLang="zh-CN" sz="2400" spc="-110" dirty="0">
                <a:solidFill>
                  <a:srgbClr val="FF0000"/>
                </a:solidFill>
                <a:latin typeface="Times New Roman" panose="02020603050405020304" pitchFamily="18" charset="0"/>
                <a:cs typeface="Times New Roman" panose="02020603050405020304" pitchFamily="18" charset="0"/>
              </a:rPr>
              <a:t>[</a:t>
            </a:r>
            <a:r>
              <a:rPr lang="zh-CN" altLang="en-US" sz="2400" spc="-110" dirty="0">
                <a:solidFill>
                  <a:srgbClr val="FF0000"/>
                </a:solidFill>
                <a:latin typeface="Times New Roman" panose="02020603050405020304" pitchFamily="18" charset="0"/>
                <a:cs typeface="Times New Roman" panose="02020603050405020304" pitchFamily="18" charset="0"/>
              </a:rPr>
              <a:t>Ｘ</a:t>
            </a:r>
            <a:r>
              <a:rPr lang="en-US" altLang="zh-CN" sz="2400" spc="-110" dirty="0">
                <a:solidFill>
                  <a:srgbClr val="FF0000"/>
                </a:solidFill>
                <a:latin typeface="Times New Roman" panose="02020603050405020304" pitchFamily="18" charset="0"/>
                <a:cs typeface="Times New Roman" panose="02020603050405020304" pitchFamily="18" charset="0"/>
              </a:rPr>
              <a:t>]</a:t>
            </a:r>
            <a:r>
              <a:rPr lang="zh-CN" altLang="en-US" sz="2400" spc="-110" baseline="-25000" dirty="0">
                <a:solidFill>
                  <a:srgbClr val="FF0000"/>
                </a:solidFill>
                <a:latin typeface="Times New Roman" panose="02020603050405020304" pitchFamily="18" charset="0"/>
                <a:cs typeface="Times New Roman" panose="02020603050405020304" pitchFamily="18" charset="0"/>
              </a:rPr>
              <a:t>补</a:t>
            </a:r>
            <a:r>
              <a:rPr lang="zh-CN" altLang="en-US" sz="2400" spc="-110" dirty="0">
                <a:solidFill>
                  <a:srgbClr val="FF0000"/>
                </a:solidFill>
                <a:latin typeface="Times New Roman" panose="02020603050405020304" pitchFamily="18" charset="0"/>
                <a:cs typeface="Times New Roman" panose="02020603050405020304" pitchFamily="18" charset="0"/>
              </a:rPr>
              <a:t>＝Ｘ</a:t>
            </a:r>
            <a:r>
              <a:rPr lang="en-US" altLang="zh-CN" sz="2400" spc="-110" dirty="0">
                <a:solidFill>
                  <a:srgbClr val="FF0000"/>
                </a:solidFill>
                <a:latin typeface="Times New Roman" panose="02020603050405020304" pitchFamily="18" charset="0"/>
                <a:cs typeface="Times New Roman" panose="02020603050405020304" pitchFamily="18" charset="0"/>
              </a:rPr>
              <a:t>(</a:t>
            </a:r>
            <a:r>
              <a:rPr lang="zh-CN" altLang="en-US" sz="2400" spc="-110" dirty="0">
                <a:solidFill>
                  <a:srgbClr val="FF0000"/>
                </a:solidFill>
                <a:latin typeface="Times New Roman" panose="02020603050405020304" pitchFamily="18" charset="0"/>
                <a:cs typeface="Times New Roman" panose="02020603050405020304" pitchFamily="18" charset="0"/>
              </a:rPr>
              <a:t>数值不变</a:t>
            </a:r>
            <a:r>
              <a:rPr lang="en-US" altLang="zh-CN" sz="2400" spc="-110" dirty="0">
                <a:solidFill>
                  <a:srgbClr val="FF0000"/>
                </a:solidFill>
                <a:latin typeface="Times New Roman" panose="02020603050405020304" pitchFamily="18" charset="0"/>
                <a:cs typeface="Times New Roman" panose="02020603050405020304" pitchFamily="18" charset="0"/>
              </a:rPr>
              <a:t>), </a:t>
            </a:r>
          </a:p>
          <a:p>
            <a:pPr marL="457200" lvl="1" indent="-457200" eaLnBrk="1" hangingPunct="1">
              <a:lnSpc>
                <a:spcPct val="114000"/>
              </a:lnSpc>
              <a:spcBef>
                <a:spcPts val="0"/>
              </a:spcBef>
              <a:spcAft>
                <a:spcPts val="0"/>
              </a:spcAft>
              <a:buFontTx/>
              <a:buNone/>
              <a:defRPr/>
            </a:pPr>
            <a:r>
              <a:rPr lang="en-US" altLang="zh-CN" sz="2400" dirty="0"/>
              <a:t>           [[</a:t>
            </a:r>
            <a:r>
              <a:rPr lang="zh-CN" altLang="en-US" sz="2400" dirty="0"/>
              <a:t>Ｘ</a:t>
            </a:r>
            <a:r>
              <a:rPr lang="en-US" altLang="zh-CN" sz="2400" dirty="0"/>
              <a:t>]</a:t>
            </a:r>
            <a:r>
              <a:rPr lang="zh-CN" altLang="en-US" sz="2400" baseline="-25000" dirty="0"/>
              <a:t>反</a:t>
            </a:r>
            <a:r>
              <a:rPr lang="en-US" altLang="zh-CN" sz="2400" dirty="0"/>
              <a:t>]</a:t>
            </a:r>
            <a:r>
              <a:rPr lang="zh-CN" altLang="en-US" sz="2400" baseline="-25000" dirty="0"/>
              <a:t>反</a:t>
            </a:r>
            <a:r>
              <a:rPr lang="zh-CN" altLang="en-US" sz="2400" dirty="0"/>
              <a:t>＝</a:t>
            </a:r>
            <a:r>
              <a:rPr lang="en-US" altLang="zh-CN" sz="2400" dirty="0"/>
              <a:t>[</a:t>
            </a:r>
            <a:r>
              <a:rPr lang="zh-CN" altLang="en-US" sz="2400" dirty="0"/>
              <a:t>Ｘ</a:t>
            </a:r>
            <a:r>
              <a:rPr lang="en-US" altLang="zh-CN" sz="2400" dirty="0"/>
              <a:t>]</a:t>
            </a:r>
            <a:r>
              <a:rPr lang="zh-CN" altLang="en-US" sz="2400" baseline="-25000" dirty="0"/>
              <a:t>反</a:t>
            </a:r>
            <a:r>
              <a:rPr lang="zh-CN" altLang="en-US" sz="2400" dirty="0"/>
              <a:t>＝ </a:t>
            </a:r>
            <a:r>
              <a:rPr lang="en-US" altLang="zh-CN" sz="2400" dirty="0"/>
              <a:t>[</a:t>
            </a:r>
            <a:r>
              <a:rPr lang="zh-CN" altLang="en-US" sz="2400" dirty="0"/>
              <a:t>Ｘ</a:t>
            </a:r>
            <a:r>
              <a:rPr lang="en-US" altLang="zh-CN" sz="2400" dirty="0"/>
              <a:t>]</a:t>
            </a:r>
            <a:r>
              <a:rPr lang="zh-CN" altLang="en-US" sz="2400" baseline="-25000" dirty="0"/>
              <a:t>原</a:t>
            </a:r>
            <a:endParaRPr lang="en-US" altLang="zh-CN" sz="2400" baseline="-25000" dirty="0"/>
          </a:p>
          <a:p>
            <a:pPr marL="457200" lvl="1" indent="-457200" eaLnBrk="1" hangingPunct="1">
              <a:lnSpc>
                <a:spcPct val="114000"/>
              </a:lnSpc>
              <a:spcBef>
                <a:spcPts val="0"/>
              </a:spcBef>
              <a:spcAft>
                <a:spcPts val="0"/>
              </a:spcAft>
              <a:buFontTx/>
              <a:buNone/>
              <a:defRPr/>
            </a:pPr>
            <a:r>
              <a:rPr lang="zh-CN" altLang="en-US" sz="2400" spc="-110" dirty="0">
                <a:solidFill>
                  <a:srgbClr val="FF0000"/>
                </a:solidFill>
                <a:latin typeface="Times New Roman" panose="02020603050405020304" pitchFamily="18" charset="0"/>
                <a:cs typeface="Times New Roman" panose="02020603050405020304" pitchFamily="18" charset="0"/>
              </a:rPr>
              <a:t>           同理</a:t>
            </a:r>
            <a:r>
              <a:rPr lang="en-US" altLang="zh-CN" sz="2400" spc="-110" dirty="0">
                <a:solidFill>
                  <a:srgbClr val="FF0000"/>
                </a:solidFill>
                <a:latin typeface="Times New Roman" panose="02020603050405020304" pitchFamily="18" charset="0"/>
                <a:cs typeface="Times New Roman" panose="02020603050405020304" pitchFamily="18" charset="0"/>
              </a:rPr>
              <a:t>:     </a:t>
            </a:r>
            <a:r>
              <a:rPr lang="en-US" altLang="zh-CN" sz="2400" dirty="0"/>
              <a:t>[[</a:t>
            </a:r>
            <a:r>
              <a:rPr lang="zh-CN" altLang="en-US" sz="2400" dirty="0"/>
              <a:t>Ｘ</a:t>
            </a:r>
            <a:r>
              <a:rPr lang="en-US" altLang="zh-CN" sz="2400" dirty="0"/>
              <a:t>]</a:t>
            </a:r>
            <a:r>
              <a:rPr lang="zh-CN" altLang="en-US" sz="2400" baseline="-25000" dirty="0"/>
              <a:t>补</a:t>
            </a:r>
            <a:r>
              <a:rPr lang="en-US" altLang="zh-CN" sz="2400" dirty="0"/>
              <a:t>]</a:t>
            </a:r>
            <a:r>
              <a:rPr lang="zh-CN" altLang="en-US" sz="2400" baseline="-25000" dirty="0"/>
              <a:t>补</a:t>
            </a:r>
            <a:r>
              <a:rPr lang="zh-CN" altLang="en-US" sz="2400" dirty="0"/>
              <a:t>＝</a:t>
            </a:r>
            <a:r>
              <a:rPr lang="en-US" altLang="zh-CN" sz="2400" dirty="0"/>
              <a:t>[</a:t>
            </a:r>
            <a:r>
              <a:rPr lang="zh-CN" altLang="en-US" sz="2400" dirty="0"/>
              <a:t>Ｘ</a:t>
            </a:r>
            <a:r>
              <a:rPr lang="en-US" altLang="zh-CN" sz="2400" dirty="0"/>
              <a:t>]</a:t>
            </a:r>
            <a:r>
              <a:rPr lang="zh-CN" altLang="en-US" sz="2400" baseline="-25000" dirty="0"/>
              <a:t>补</a:t>
            </a:r>
            <a:r>
              <a:rPr lang="zh-CN" altLang="en-US" sz="2400" dirty="0"/>
              <a:t>＝ </a:t>
            </a:r>
            <a:r>
              <a:rPr lang="en-US" altLang="zh-CN" sz="2400" dirty="0"/>
              <a:t>[</a:t>
            </a:r>
            <a:r>
              <a:rPr lang="zh-CN" altLang="en-US" sz="2400" dirty="0"/>
              <a:t>Ｘ</a:t>
            </a:r>
            <a:r>
              <a:rPr lang="en-US" altLang="zh-CN" sz="2400" dirty="0"/>
              <a:t>]</a:t>
            </a:r>
            <a:r>
              <a:rPr lang="zh-CN" altLang="en-US" sz="2400" baseline="-25000" dirty="0"/>
              <a:t>原 </a:t>
            </a:r>
            <a:endParaRPr lang="en-US" altLang="zh-CN" sz="2400" spc="-110" dirty="0">
              <a:solidFill>
                <a:srgbClr val="FF0000"/>
              </a:solidFill>
              <a:latin typeface="Times New Roman" panose="02020603050405020304" pitchFamily="18" charset="0"/>
              <a:cs typeface="Times New Roman" panose="02020603050405020304" pitchFamily="18" charset="0"/>
            </a:endParaRPr>
          </a:p>
          <a:p>
            <a:pPr marL="457200" lvl="1" indent="-457200" eaLnBrk="1" hangingPunct="1">
              <a:lnSpc>
                <a:spcPct val="114000"/>
              </a:lnSpc>
              <a:spcBef>
                <a:spcPts val="0"/>
              </a:spcBef>
              <a:spcAft>
                <a:spcPts val="0"/>
              </a:spcAft>
              <a:buFontTx/>
              <a:buNone/>
              <a:defRPr/>
            </a:pPr>
            <a:r>
              <a:rPr lang="en-US" altLang="zh-CN" sz="2400" spc="-110" dirty="0">
                <a:solidFill>
                  <a:srgbClr val="FF0000"/>
                </a:solidFill>
                <a:latin typeface="Times New Roman" panose="02020603050405020304" pitchFamily="18" charset="0"/>
                <a:cs typeface="Times New Roman" panose="02020603050405020304" pitchFamily="18" charset="0"/>
              </a:rPr>
              <a:t>           </a:t>
            </a:r>
            <a:r>
              <a:rPr lang="zh-CN" altLang="en-US" sz="2400" spc="-110" dirty="0">
                <a:solidFill>
                  <a:srgbClr val="FF0000"/>
                </a:solidFill>
                <a:latin typeface="Times New Roman" panose="02020603050405020304" pitchFamily="18" charset="0"/>
                <a:cs typeface="Times New Roman" panose="02020603050405020304" pitchFamily="18" charset="0"/>
              </a:rPr>
              <a:t>所以上式总成立。</a:t>
            </a:r>
            <a:endParaRPr lang="en-US" altLang="zh-CN" sz="2400" spc="-110" dirty="0"/>
          </a:p>
          <a:p>
            <a:pPr marL="457200" lvl="1" indent="-457200" eaLnBrk="1" hangingPunct="1">
              <a:lnSpc>
                <a:spcPct val="114000"/>
              </a:lnSpc>
              <a:spcBef>
                <a:spcPts val="0"/>
              </a:spcBef>
              <a:spcAft>
                <a:spcPts val="0"/>
              </a:spcAft>
              <a:buFontTx/>
              <a:buNone/>
              <a:defRPr/>
            </a:pPr>
            <a:r>
              <a:rPr lang="zh-CN" altLang="en-US" sz="2400" dirty="0">
                <a:solidFill>
                  <a:srgbClr val="3333FF"/>
                </a:solidFill>
              </a:rPr>
              <a:t>对负数</a:t>
            </a:r>
            <a:r>
              <a:rPr lang="en-US" altLang="zh-CN" sz="2400" dirty="0">
                <a:solidFill>
                  <a:srgbClr val="3333FF"/>
                </a:solidFill>
              </a:rPr>
              <a:t>:</a:t>
            </a:r>
            <a:r>
              <a:rPr lang="en-US" altLang="zh-CN" sz="2400" dirty="0">
                <a:solidFill>
                  <a:srgbClr val="FF0000"/>
                </a:solidFill>
              </a:rPr>
              <a:t>(</a:t>
            </a:r>
            <a:r>
              <a:rPr lang="zh-CN" altLang="en-US" sz="2400" dirty="0">
                <a:solidFill>
                  <a:srgbClr val="FF0000"/>
                </a:solidFill>
              </a:rPr>
              <a:t>负数求反过程</a:t>
            </a:r>
            <a:r>
              <a:rPr lang="en-US" altLang="zh-CN" sz="2400" dirty="0">
                <a:solidFill>
                  <a:srgbClr val="FF0000"/>
                </a:solidFill>
              </a:rPr>
              <a:t>:</a:t>
            </a:r>
            <a:r>
              <a:rPr lang="zh-CN" altLang="en-US" sz="2400" dirty="0">
                <a:solidFill>
                  <a:srgbClr val="FF0000"/>
                </a:solidFill>
              </a:rPr>
              <a:t>保持符号位</a:t>
            </a:r>
            <a:r>
              <a:rPr lang="en-US" altLang="zh-CN" sz="2400" dirty="0">
                <a:solidFill>
                  <a:srgbClr val="FF0000"/>
                </a:solidFill>
              </a:rPr>
              <a:t>1</a:t>
            </a:r>
            <a:r>
              <a:rPr lang="zh-CN" altLang="en-US" sz="2400" dirty="0">
                <a:solidFill>
                  <a:srgbClr val="FF0000"/>
                </a:solidFill>
              </a:rPr>
              <a:t>不变</a:t>
            </a:r>
            <a:r>
              <a:rPr lang="en-US" altLang="zh-CN" sz="2400" dirty="0">
                <a:solidFill>
                  <a:srgbClr val="FF0000"/>
                </a:solidFill>
              </a:rPr>
              <a:t>,</a:t>
            </a:r>
            <a:r>
              <a:rPr lang="zh-CN" altLang="en-US" sz="2400" dirty="0">
                <a:solidFill>
                  <a:srgbClr val="FF0000"/>
                </a:solidFill>
              </a:rPr>
              <a:t>数值位求反</a:t>
            </a:r>
            <a:r>
              <a:rPr lang="zh-CN" altLang="en-US" sz="2400" spc="-1100" dirty="0">
                <a:solidFill>
                  <a:srgbClr val="FF0000"/>
                </a:solidFill>
              </a:rPr>
              <a:t>。</a:t>
            </a:r>
            <a:r>
              <a:rPr lang="en-US" altLang="zh-CN" sz="2400" dirty="0">
                <a:solidFill>
                  <a:srgbClr val="FF0000"/>
                </a:solidFill>
              </a:rPr>
              <a:t>)</a:t>
            </a:r>
          </a:p>
          <a:p>
            <a:pPr marL="457200" lvl="1" indent="0" eaLnBrk="1" hangingPunct="1">
              <a:lnSpc>
                <a:spcPct val="114000"/>
              </a:lnSpc>
              <a:spcBef>
                <a:spcPts val="0"/>
              </a:spcBef>
              <a:spcAft>
                <a:spcPts val="0"/>
              </a:spcAft>
              <a:buFontTx/>
              <a:buNone/>
              <a:defRPr/>
            </a:pPr>
            <a:r>
              <a:rPr lang="zh-CN" altLang="en-US" sz="2400" dirty="0">
                <a:solidFill>
                  <a:srgbClr val="FF0000"/>
                </a:solidFill>
              </a:rPr>
              <a:t>  易证</a:t>
            </a:r>
            <a:r>
              <a:rPr lang="en-US" altLang="zh-CN" sz="2400" dirty="0">
                <a:solidFill>
                  <a:srgbClr val="3333FF"/>
                </a:solidFill>
              </a:rPr>
              <a:t>[[</a:t>
            </a:r>
            <a:r>
              <a:rPr lang="zh-CN" altLang="en-US" sz="2400" dirty="0">
                <a:solidFill>
                  <a:srgbClr val="3333FF"/>
                </a:solidFill>
              </a:rPr>
              <a:t>Ｘ</a:t>
            </a:r>
            <a:r>
              <a:rPr lang="en-US" altLang="zh-CN" sz="2400" dirty="0">
                <a:solidFill>
                  <a:srgbClr val="3333FF"/>
                </a:solidFill>
              </a:rPr>
              <a:t>]</a:t>
            </a:r>
            <a:r>
              <a:rPr lang="zh-CN" altLang="en-US" sz="2400" baseline="-25000" dirty="0">
                <a:solidFill>
                  <a:srgbClr val="3333FF"/>
                </a:solidFill>
              </a:rPr>
              <a:t>反</a:t>
            </a:r>
            <a:r>
              <a:rPr lang="en-US" altLang="zh-CN" sz="2400" dirty="0">
                <a:solidFill>
                  <a:srgbClr val="3333FF"/>
                </a:solidFill>
              </a:rPr>
              <a:t>]</a:t>
            </a:r>
            <a:r>
              <a:rPr lang="zh-CN" altLang="en-US" sz="2400" baseline="-25000" dirty="0">
                <a:solidFill>
                  <a:srgbClr val="3333FF"/>
                </a:solidFill>
              </a:rPr>
              <a:t>反</a:t>
            </a:r>
            <a:r>
              <a:rPr lang="zh-CN" altLang="en-US" sz="2400" dirty="0">
                <a:solidFill>
                  <a:srgbClr val="3333FF"/>
                </a:solidFill>
              </a:rPr>
              <a:t>＝</a:t>
            </a:r>
            <a:r>
              <a:rPr lang="en-US" altLang="zh-CN" sz="2400" dirty="0">
                <a:solidFill>
                  <a:srgbClr val="3333FF"/>
                </a:solidFill>
              </a:rPr>
              <a:t>[</a:t>
            </a:r>
            <a:r>
              <a:rPr lang="zh-CN" altLang="en-US" sz="2400" dirty="0">
                <a:solidFill>
                  <a:srgbClr val="3333FF"/>
                </a:solidFill>
              </a:rPr>
              <a:t>Ｘ</a:t>
            </a:r>
            <a:r>
              <a:rPr lang="en-US" altLang="zh-CN" sz="2400" dirty="0">
                <a:solidFill>
                  <a:srgbClr val="3333FF"/>
                </a:solidFill>
              </a:rPr>
              <a:t>]</a:t>
            </a:r>
            <a:r>
              <a:rPr lang="zh-CN" altLang="en-US" sz="2400" baseline="-25000" dirty="0">
                <a:solidFill>
                  <a:srgbClr val="3333FF"/>
                </a:solidFill>
              </a:rPr>
              <a:t>原</a:t>
            </a:r>
            <a:r>
              <a:rPr lang="en-US" altLang="zh-CN" sz="2400" baseline="-25000" dirty="0">
                <a:solidFill>
                  <a:srgbClr val="3333FF"/>
                </a:solidFill>
              </a:rPr>
              <a:t> </a:t>
            </a:r>
          </a:p>
          <a:p>
            <a:pPr marL="3228975" lvl="1" indent="-2771775" eaLnBrk="1" hangingPunct="1">
              <a:lnSpc>
                <a:spcPct val="114000"/>
              </a:lnSpc>
              <a:spcBef>
                <a:spcPts val="0"/>
              </a:spcBef>
              <a:spcAft>
                <a:spcPts val="0"/>
              </a:spcAft>
              <a:buFontTx/>
              <a:buNone/>
              <a:defRPr/>
            </a:pPr>
            <a:r>
              <a:rPr lang="en-US" altLang="zh-CN" sz="2400" dirty="0">
                <a:solidFill>
                  <a:srgbClr val="FF0000"/>
                </a:solidFill>
              </a:rPr>
              <a:t>(</a:t>
            </a:r>
            <a:r>
              <a:rPr lang="zh-CN" altLang="en-US" sz="2400" dirty="0">
                <a:solidFill>
                  <a:srgbClr val="FF0000"/>
                </a:solidFill>
              </a:rPr>
              <a:t>负数求补过程：先求反</a:t>
            </a:r>
            <a:r>
              <a:rPr lang="en-US" altLang="zh-CN" sz="2400" dirty="0">
                <a:solidFill>
                  <a:srgbClr val="0000FF"/>
                </a:solidFill>
              </a:rPr>
              <a:t>(</a:t>
            </a:r>
            <a:r>
              <a:rPr lang="zh-CN" altLang="en-US" sz="2400" dirty="0">
                <a:solidFill>
                  <a:srgbClr val="0000FF"/>
                </a:solidFill>
              </a:rPr>
              <a:t>符号位</a:t>
            </a:r>
            <a:r>
              <a:rPr lang="en-US" altLang="zh-CN" sz="2400" dirty="0">
                <a:solidFill>
                  <a:srgbClr val="0000FF"/>
                </a:solidFill>
              </a:rPr>
              <a:t>1</a:t>
            </a:r>
            <a:r>
              <a:rPr lang="zh-CN" altLang="en-US" sz="2400" dirty="0">
                <a:solidFill>
                  <a:srgbClr val="0000FF"/>
                </a:solidFill>
              </a:rPr>
              <a:t>不变</a:t>
            </a:r>
            <a:r>
              <a:rPr lang="en-US" altLang="zh-CN" sz="2400" dirty="0">
                <a:solidFill>
                  <a:srgbClr val="0000FF"/>
                </a:solidFill>
              </a:rPr>
              <a:t>,</a:t>
            </a:r>
            <a:r>
              <a:rPr lang="zh-CN" altLang="en-US" sz="2400" dirty="0">
                <a:solidFill>
                  <a:srgbClr val="0000FF"/>
                </a:solidFill>
              </a:rPr>
              <a:t>数值位求反</a:t>
            </a:r>
            <a:r>
              <a:rPr lang="en-US" altLang="zh-CN" sz="2400" dirty="0">
                <a:solidFill>
                  <a:srgbClr val="0000FF"/>
                </a:solidFill>
              </a:rPr>
              <a:t>)</a:t>
            </a:r>
            <a:r>
              <a:rPr lang="en-US" altLang="zh-CN" sz="2400" dirty="0">
                <a:solidFill>
                  <a:srgbClr val="FF0000"/>
                </a:solidFill>
              </a:rPr>
              <a:t>, </a:t>
            </a:r>
            <a:r>
              <a:rPr lang="zh-CN" altLang="en-US" sz="2400" dirty="0">
                <a:solidFill>
                  <a:srgbClr val="FF0000"/>
                </a:solidFill>
              </a:rPr>
              <a:t>再加</a:t>
            </a:r>
            <a:r>
              <a:rPr lang="en-US" altLang="zh-CN" sz="2400" dirty="0">
                <a:solidFill>
                  <a:srgbClr val="FF0000"/>
                </a:solidFill>
              </a:rPr>
              <a:t>1</a:t>
            </a:r>
            <a:r>
              <a:rPr lang="zh-CN" altLang="en-US" sz="2400" spc="-1100" dirty="0">
                <a:solidFill>
                  <a:srgbClr val="FF0000"/>
                </a:solidFill>
              </a:rPr>
              <a:t>。</a:t>
            </a:r>
            <a:r>
              <a:rPr lang="en-US" altLang="zh-CN" sz="2400" dirty="0">
                <a:solidFill>
                  <a:srgbClr val="FF0000"/>
                </a:solidFill>
              </a:rPr>
              <a:t>)</a:t>
            </a:r>
          </a:p>
          <a:p>
            <a:pPr marL="457200" lvl="1" indent="0" eaLnBrk="1" hangingPunct="1">
              <a:lnSpc>
                <a:spcPct val="114000"/>
              </a:lnSpc>
              <a:spcBef>
                <a:spcPts val="0"/>
              </a:spcBef>
              <a:spcAft>
                <a:spcPts val="0"/>
              </a:spcAft>
              <a:buFontTx/>
              <a:buNone/>
              <a:defRPr/>
            </a:pPr>
            <a:endParaRPr lang="en-US" altLang="zh-CN" sz="2400" baseline="-25000" dirty="0">
              <a:solidFill>
                <a:srgbClr val="3333FF"/>
              </a:solidFill>
            </a:endParaRPr>
          </a:p>
          <a:p>
            <a:pPr marL="457200" lvl="1" indent="0" eaLnBrk="1" hangingPunct="1">
              <a:lnSpc>
                <a:spcPct val="114000"/>
              </a:lnSpc>
              <a:spcBef>
                <a:spcPts val="0"/>
              </a:spcBef>
              <a:spcAft>
                <a:spcPts val="0"/>
              </a:spcAft>
              <a:buFontTx/>
              <a:buNone/>
              <a:defRPr/>
            </a:pPr>
            <a:endParaRPr lang="en-US" altLang="zh-CN" sz="2400" dirty="0">
              <a:solidFill>
                <a:srgbClr val="3333FF"/>
              </a:solidFill>
            </a:endParaRPr>
          </a:p>
        </p:txBody>
      </p:sp>
      <p:grpSp>
        <p:nvGrpSpPr>
          <p:cNvPr id="9" name="组合 8"/>
          <p:cNvGrpSpPr>
            <a:grpSpLocks/>
          </p:cNvGrpSpPr>
          <p:nvPr/>
        </p:nvGrpSpPr>
        <p:grpSpPr bwMode="auto">
          <a:xfrm>
            <a:off x="4772025" y="1562100"/>
            <a:ext cx="3275013" cy="841375"/>
            <a:chOff x="5607586" y="1575327"/>
            <a:chExt cx="3274920" cy="841185"/>
          </a:xfrm>
        </p:grpSpPr>
        <p:sp>
          <p:nvSpPr>
            <p:cNvPr id="55305" name="Rectangle 3"/>
            <p:cNvSpPr txBox="1">
              <a:spLocks noChangeArrowheads="1"/>
            </p:cNvSpPr>
            <p:nvPr/>
          </p:nvSpPr>
          <p:spPr bwMode="auto">
            <a:xfrm>
              <a:off x="6103345" y="1575327"/>
              <a:ext cx="2779161" cy="841185"/>
            </a:xfrm>
            <a:prstGeom prst="rect">
              <a:avLst/>
            </a:prstGeom>
            <a:noFill/>
            <a:ln w="952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Blip>
                  <a:blip r:embed="rId2"/>
                </a:buBlip>
                <a:defRPr sz="2800" b="1">
                  <a:solidFill>
                    <a:schemeClr val="accent2"/>
                  </a:solidFill>
                  <a:latin typeface="Arial" panose="020B0604020202020204" pitchFamily="34" charset="0"/>
                  <a:ea typeface="幼圆" panose="02010509060101010101"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85000"/>
                </a:lnSpc>
                <a:spcBef>
                  <a:spcPct val="0"/>
                </a:spcBef>
                <a:buFontTx/>
                <a:buNone/>
              </a:pPr>
              <a:r>
                <a:rPr lang="zh-CN" altLang="en-US" sz="2400">
                  <a:solidFill>
                    <a:srgbClr val="FF00FF"/>
                  </a:solidFill>
                  <a:latin typeface="宋体" panose="02010600030101010101" pitchFamily="2" charset="-122"/>
                  <a:ea typeface="宋体" panose="02010600030101010101" pitchFamily="2" charset="-122"/>
                </a:rPr>
                <a:t>可用来方便地求</a:t>
              </a:r>
              <a:endParaRPr lang="en-US" altLang="zh-CN" sz="2400">
                <a:solidFill>
                  <a:srgbClr val="FF00FF"/>
                </a:solidFill>
                <a:latin typeface="宋体" panose="02010600030101010101" pitchFamily="2" charset="-122"/>
                <a:ea typeface="宋体" panose="02010600030101010101" pitchFamily="2" charset="-122"/>
              </a:endParaRPr>
            </a:p>
            <a:p>
              <a:pPr algn="ctr" eaLnBrk="1" hangingPunct="1">
                <a:lnSpc>
                  <a:spcPct val="85000"/>
                </a:lnSpc>
                <a:spcBef>
                  <a:spcPct val="0"/>
                </a:spcBef>
                <a:buFontTx/>
                <a:buNone/>
              </a:pPr>
              <a:r>
                <a:rPr lang="zh-CN" altLang="en-US" sz="2400">
                  <a:solidFill>
                    <a:srgbClr val="FF00FF"/>
                  </a:solidFill>
                  <a:latin typeface="宋体" panose="02010600030101010101" pitchFamily="2" charset="-122"/>
                  <a:ea typeface="宋体" panose="02010600030101010101" pitchFamily="2" charset="-122"/>
                </a:rPr>
                <a:t>反码和补码的真值</a:t>
              </a:r>
              <a:endParaRPr lang="en-US" altLang="zh-CN" sz="2400">
                <a:solidFill>
                  <a:srgbClr val="FF00FF"/>
                </a:solidFill>
                <a:latin typeface="宋体" panose="02010600030101010101" pitchFamily="2" charset="-122"/>
                <a:ea typeface="宋体" panose="02010600030101010101" pitchFamily="2" charset="-122"/>
              </a:endParaRPr>
            </a:p>
          </p:txBody>
        </p:sp>
        <p:sp>
          <p:nvSpPr>
            <p:cNvPr id="55306" name="右大括号 5"/>
            <p:cNvSpPr>
              <a:spLocks/>
            </p:cNvSpPr>
            <p:nvPr/>
          </p:nvSpPr>
          <p:spPr bwMode="auto">
            <a:xfrm>
              <a:off x="5607586" y="1619480"/>
              <a:ext cx="495759" cy="672028"/>
            </a:xfrm>
            <a:prstGeom prst="rightBrace">
              <a:avLst>
                <a:gd name="adj1" fmla="val 8334"/>
                <a:gd name="adj2" fmla="val 50000"/>
              </a:avLst>
            </a:prstGeom>
            <a:noFill/>
            <a:ln w="9525" algn="ctr">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319370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2"/>
          <p:cNvSpPr>
            <a:spLocks noGrp="1" noChangeArrowheads="1"/>
          </p:cNvSpPr>
          <p:nvPr>
            <p:ph type="title"/>
          </p:nvPr>
        </p:nvSpPr>
        <p:spPr>
          <a:xfrm>
            <a:off x="524942" y="573088"/>
            <a:ext cx="6997700" cy="504825"/>
          </a:xfrm>
        </p:spPr>
        <p:txBody>
          <a:bodyPr>
            <a:normAutofit fontScale="90000"/>
          </a:bodyPr>
          <a:lstStyle/>
          <a:p>
            <a:pPr eaLnBrk="1" hangingPunct="1"/>
            <a:r>
              <a:rPr lang="zh-CN" altLang="en-US" dirty="0">
                <a:latin typeface="宋体" panose="02010600030101010101" pitchFamily="2" charset="-122"/>
              </a:rPr>
              <a:t>反码与补码的性质</a:t>
            </a:r>
            <a:endParaRPr lang="zh-CN" altLang="en-US" dirty="0"/>
          </a:p>
        </p:txBody>
      </p:sp>
      <p:sp>
        <p:nvSpPr>
          <p:cNvPr id="347139" name="Rectangle 3"/>
          <p:cNvSpPr>
            <a:spLocks noGrp="1" noChangeArrowheads="1"/>
          </p:cNvSpPr>
          <p:nvPr>
            <p:ph idx="1"/>
          </p:nvPr>
        </p:nvSpPr>
        <p:spPr>
          <a:xfrm>
            <a:off x="601662" y="1249116"/>
            <a:ext cx="5429250" cy="442911"/>
          </a:xfrm>
        </p:spPr>
        <p:txBody>
          <a:bodyPr/>
          <a:lstStyle/>
          <a:p>
            <a:pPr eaLnBrk="1" hangingPunct="1">
              <a:spcBef>
                <a:spcPct val="0"/>
              </a:spcBef>
              <a:spcAft>
                <a:spcPct val="0"/>
              </a:spcAft>
              <a:buFont typeface="Wingdings" panose="05000000000000000000" pitchFamily="2" charset="2"/>
              <a:buChar char="Ø"/>
            </a:pPr>
            <a:r>
              <a:rPr lang="en-US" altLang="zh-CN" dirty="0">
                <a:solidFill>
                  <a:srgbClr val="3333FF"/>
                </a:solidFill>
              </a:rPr>
              <a:t> [[</a:t>
            </a:r>
            <a:r>
              <a:rPr lang="zh-CN" altLang="en-US" dirty="0">
                <a:solidFill>
                  <a:srgbClr val="3333FF"/>
                </a:solidFill>
              </a:rPr>
              <a:t>Ｘ</a:t>
            </a:r>
            <a:r>
              <a:rPr lang="en-US" altLang="zh-CN" dirty="0">
                <a:solidFill>
                  <a:srgbClr val="3333FF"/>
                </a:solidFill>
              </a:rPr>
              <a:t>]</a:t>
            </a:r>
            <a:r>
              <a:rPr lang="zh-CN" altLang="en-US" baseline="-25000" dirty="0">
                <a:solidFill>
                  <a:srgbClr val="3333FF"/>
                </a:solidFill>
              </a:rPr>
              <a:t>补</a:t>
            </a:r>
            <a:r>
              <a:rPr lang="en-US" altLang="zh-CN" dirty="0">
                <a:solidFill>
                  <a:srgbClr val="3333FF"/>
                </a:solidFill>
              </a:rPr>
              <a:t>]</a:t>
            </a:r>
            <a:r>
              <a:rPr lang="zh-CN" altLang="en-US" baseline="-25000" dirty="0">
                <a:solidFill>
                  <a:srgbClr val="3333FF"/>
                </a:solidFill>
              </a:rPr>
              <a:t>补</a:t>
            </a:r>
            <a:r>
              <a:rPr lang="zh-CN" altLang="en-US" dirty="0">
                <a:solidFill>
                  <a:srgbClr val="3333FF"/>
                </a:solidFill>
              </a:rPr>
              <a:t>＝</a:t>
            </a:r>
            <a:r>
              <a:rPr lang="en-US" altLang="zh-CN" dirty="0">
                <a:solidFill>
                  <a:srgbClr val="3333FF"/>
                </a:solidFill>
              </a:rPr>
              <a:t>[</a:t>
            </a:r>
            <a:r>
              <a:rPr lang="zh-CN" altLang="en-US" dirty="0">
                <a:solidFill>
                  <a:srgbClr val="3333FF"/>
                </a:solidFill>
              </a:rPr>
              <a:t>Ｘ</a:t>
            </a:r>
            <a:r>
              <a:rPr lang="en-US" altLang="zh-CN" dirty="0">
                <a:solidFill>
                  <a:srgbClr val="3333FF"/>
                </a:solidFill>
              </a:rPr>
              <a:t>]</a:t>
            </a:r>
            <a:r>
              <a:rPr lang="zh-CN" altLang="en-US" baseline="-25000" dirty="0">
                <a:solidFill>
                  <a:srgbClr val="3333FF"/>
                </a:solidFill>
              </a:rPr>
              <a:t>原  </a:t>
            </a:r>
            <a:r>
              <a:rPr lang="zh-CN" altLang="en-US" dirty="0">
                <a:solidFill>
                  <a:srgbClr val="3333FF"/>
                </a:solidFill>
              </a:rPr>
              <a:t>对负数的证明</a:t>
            </a:r>
            <a:r>
              <a:rPr lang="zh-CN" altLang="en-US" dirty="0"/>
              <a:t>：　</a:t>
            </a:r>
            <a:endParaRPr lang="zh-CN" altLang="en-US" baseline="-25000" dirty="0"/>
          </a:p>
        </p:txBody>
      </p:sp>
      <p:sp>
        <p:nvSpPr>
          <p:cNvPr id="5" name="Rectangle 3"/>
          <p:cNvSpPr txBox="1">
            <a:spLocks noChangeArrowheads="1"/>
          </p:cNvSpPr>
          <p:nvPr/>
        </p:nvSpPr>
        <p:spPr bwMode="auto">
          <a:xfrm>
            <a:off x="601662" y="1624013"/>
            <a:ext cx="7713663" cy="438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rtl="0" fontAlgn="base">
              <a:lnSpc>
                <a:spcPct val="114000"/>
              </a:lnSpc>
              <a:spcBef>
                <a:spcPct val="20000"/>
              </a:spcBef>
              <a:spcAft>
                <a:spcPts val="600"/>
              </a:spcAft>
              <a:buBlip>
                <a:blip r:embed="rId2"/>
              </a:buBlip>
              <a:defRPr sz="2800" b="1">
                <a:solidFill>
                  <a:schemeClr val="accent2"/>
                </a:solidFill>
                <a:latin typeface="+mj-ea"/>
                <a:ea typeface="+mj-ea"/>
                <a:cs typeface="+mn-cs"/>
              </a:defRPr>
            </a:lvl1pPr>
            <a:lvl2pPr marL="742950" indent="-285750" algn="just" rtl="0" fontAlgn="base">
              <a:spcBef>
                <a:spcPct val="20000"/>
              </a:spcBef>
              <a:spcAft>
                <a:spcPct val="0"/>
              </a:spcAft>
              <a:buBlip>
                <a:blip r:embed="rId3"/>
              </a:buBlip>
              <a:defRPr sz="2800" b="1">
                <a:solidFill>
                  <a:schemeClr val="tx1"/>
                </a:solidFill>
                <a:latin typeface="+mj-ea"/>
                <a:ea typeface="+mj-ea"/>
              </a:defRPr>
            </a:lvl2pPr>
            <a:lvl3pPr marL="1143000" indent="-228600" algn="just" rtl="0" fontAlgn="base">
              <a:spcBef>
                <a:spcPct val="20000"/>
              </a:spcBef>
              <a:spcAft>
                <a:spcPct val="0"/>
              </a:spcAft>
              <a:buChar char="•"/>
              <a:defRPr sz="2400">
                <a:solidFill>
                  <a:schemeClr val="tx1"/>
                </a:solidFill>
                <a:latin typeface="+mj-ea"/>
                <a:ea typeface="+mj-ea"/>
              </a:defRPr>
            </a:lvl3pPr>
            <a:lvl4pPr marL="1600200" indent="-228600" algn="just" rtl="0" fontAlgn="base">
              <a:spcBef>
                <a:spcPct val="20000"/>
              </a:spcBef>
              <a:spcAft>
                <a:spcPct val="0"/>
              </a:spcAft>
              <a:buChar char="–"/>
              <a:defRPr sz="2000">
                <a:solidFill>
                  <a:schemeClr val="tx1"/>
                </a:solidFill>
                <a:latin typeface="+mj-ea"/>
                <a:ea typeface="+mj-ea"/>
              </a:defRPr>
            </a:lvl4pPr>
            <a:lvl5pPr marL="2057400" indent="-228600" algn="just"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marL="457200" lvl="1" indent="-457200" eaLnBrk="1" hangingPunct="1">
              <a:lnSpc>
                <a:spcPct val="114000"/>
              </a:lnSpc>
              <a:spcBef>
                <a:spcPts val="0"/>
              </a:spcBef>
              <a:spcAft>
                <a:spcPts val="1200"/>
              </a:spcAft>
              <a:buFontTx/>
              <a:buNone/>
              <a:defRPr/>
            </a:pPr>
            <a:r>
              <a:rPr lang="zh-CN" altLang="en-US" dirty="0"/>
              <a:t>证明</a:t>
            </a:r>
            <a:r>
              <a:rPr lang="en-US" altLang="zh-CN" dirty="0"/>
              <a:t>:</a:t>
            </a:r>
            <a:r>
              <a:rPr lang="zh-CN" altLang="en-US" dirty="0">
                <a:solidFill>
                  <a:srgbClr val="3333FF"/>
                </a:solidFill>
              </a:rPr>
              <a:t>对负数</a:t>
            </a:r>
            <a:r>
              <a:rPr lang="en-US" altLang="zh-CN" dirty="0">
                <a:solidFill>
                  <a:srgbClr val="3333FF"/>
                </a:solidFill>
              </a:rPr>
              <a:t>: </a:t>
            </a:r>
            <a:r>
              <a:rPr lang="en-US" altLang="zh-CN" dirty="0"/>
              <a:t>    </a:t>
            </a:r>
            <a:r>
              <a:rPr lang="en-US" altLang="zh-CN" dirty="0">
                <a:solidFill>
                  <a:srgbClr val="0000CC"/>
                </a:solidFill>
              </a:rPr>
              <a:t>[</a:t>
            </a:r>
            <a:r>
              <a:rPr lang="zh-CN" altLang="en-US" dirty="0">
                <a:solidFill>
                  <a:srgbClr val="0000CC"/>
                </a:solidFill>
              </a:rPr>
              <a:t>Ｘ</a:t>
            </a:r>
            <a:r>
              <a:rPr lang="en-US" altLang="zh-CN" dirty="0">
                <a:solidFill>
                  <a:srgbClr val="0000CC"/>
                </a:solidFill>
              </a:rPr>
              <a:t>]</a:t>
            </a:r>
            <a:r>
              <a:rPr lang="zh-CN" altLang="en-US" baseline="-25000" dirty="0">
                <a:solidFill>
                  <a:srgbClr val="0000CC"/>
                </a:solidFill>
              </a:rPr>
              <a:t>原</a:t>
            </a:r>
            <a:r>
              <a:rPr lang="en-US" altLang="zh-CN" dirty="0"/>
              <a:t>=</a:t>
            </a:r>
            <a:r>
              <a:rPr lang="en-US" altLang="zh-CN" dirty="0">
                <a:solidFill>
                  <a:srgbClr val="FF0000"/>
                </a:solidFill>
              </a:rPr>
              <a:t> 2</a:t>
            </a:r>
            <a:r>
              <a:rPr lang="en-US" altLang="zh-CN" baseline="30000" dirty="0">
                <a:solidFill>
                  <a:srgbClr val="FF0000"/>
                </a:solidFill>
              </a:rPr>
              <a:t>n-1</a:t>
            </a:r>
            <a:r>
              <a:rPr lang="en-US" altLang="zh-CN" dirty="0">
                <a:solidFill>
                  <a:srgbClr val="FF0000"/>
                </a:solidFill>
              </a:rPr>
              <a:t> + </a:t>
            </a:r>
            <a:r>
              <a:rPr lang="en-US" altLang="zh-CN" dirty="0"/>
              <a:t>X</a:t>
            </a:r>
            <a:r>
              <a:rPr lang="en-US" altLang="zh-CN" baseline="-25000" dirty="0"/>
              <a:t>n-2</a:t>
            </a:r>
            <a:r>
              <a:rPr lang="en-US" altLang="zh-CN" dirty="0"/>
              <a:t>X</a:t>
            </a:r>
            <a:r>
              <a:rPr lang="en-US" altLang="zh-CN" baseline="-25000" dirty="0"/>
              <a:t>n-3</a:t>
            </a:r>
            <a:r>
              <a:rPr lang="en-US" altLang="zh-CN" dirty="0"/>
              <a:t>…X</a:t>
            </a:r>
            <a:r>
              <a:rPr lang="en-US" altLang="zh-CN" baseline="-25000" dirty="0"/>
              <a:t>1</a:t>
            </a:r>
            <a:r>
              <a:rPr lang="en-US" altLang="zh-CN" dirty="0"/>
              <a:t>X</a:t>
            </a:r>
            <a:r>
              <a:rPr lang="en-US" altLang="zh-CN" baseline="-25000" dirty="0"/>
              <a:t>0</a:t>
            </a:r>
            <a:endParaRPr lang="en-US" altLang="zh-CN" dirty="0">
              <a:solidFill>
                <a:srgbClr val="3333FF"/>
              </a:solidFill>
            </a:endParaRPr>
          </a:p>
          <a:p>
            <a:pPr marL="457200" lvl="1" indent="-457200" eaLnBrk="1" hangingPunct="1">
              <a:lnSpc>
                <a:spcPct val="114000"/>
              </a:lnSpc>
              <a:spcBef>
                <a:spcPts val="0"/>
              </a:spcBef>
              <a:spcAft>
                <a:spcPts val="1800"/>
              </a:spcAft>
              <a:buFontTx/>
              <a:buNone/>
              <a:defRPr/>
            </a:pPr>
            <a:r>
              <a:rPr lang="en-US" altLang="zh-CN" dirty="0"/>
              <a:t> [</a:t>
            </a:r>
            <a:r>
              <a:rPr lang="zh-CN" altLang="en-US" dirty="0"/>
              <a:t>Ｘ</a:t>
            </a:r>
            <a:r>
              <a:rPr lang="en-US" altLang="zh-CN" dirty="0"/>
              <a:t>]</a:t>
            </a:r>
            <a:r>
              <a:rPr lang="zh-CN" altLang="en-US" baseline="-25000" dirty="0"/>
              <a:t>补</a:t>
            </a:r>
            <a:r>
              <a:rPr lang="en-US" altLang="zh-CN" dirty="0"/>
              <a:t>=</a:t>
            </a:r>
            <a:r>
              <a:rPr lang="en-US" altLang="zh-CN" dirty="0">
                <a:solidFill>
                  <a:srgbClr val="FF0000"/>
                </a:solidFill>
              </a:rPr>
              <a:t>2</a:t>
            </a:r>
            <a:r>
              <a:rPr lang="en-US" altLang="zh-CN" baseline="30000" dirty="0">
                <a:solidFill>
                  <a:srgbClr val="FF0000"/>
                </a:solidFill>
              </a:rPr>
              <a:t>n</a:t>
            </a:r>
            <a:r>
              <a:rPr lang="en-US" altLang="zh-CN" dirty="0">
                <a:solidFill>
                  <a:srgbClr val="FF0000"/>
                </a:solidFill>
              </a:rPr>
              <a:t>  </a:t>
            </a:r>
            <a:r>
              <a:rPr lang="en-US" altLang="zh-CN" dirty="0"/>
              <a:t>-X</a:t>
            </a:r>
            <a:r>
              <a:rPr lang="en-US" altLang="zh-CN" baseline="-25000" dirty="0"/>
              <a:t>n-2</a:t>
            </a:r>
            <a:r>
              <a:rPr lang="en-US" altLang="zh-CN" dirty="0"/>
              <a:t>X</a:t>
            </a:r>
            <a:r>
              <a:rPr lang="en-US" altLang="zh-CN" baseline="-25000" dirty="0"/>
              <a:t>n-3</a:t>
            </a:r>
            <a:r>
              <a:rPr lang="en-US" altLang="zh-CN" dirty="0"/>
              <a:t>…X</a:t>
            </a:r>
            <a:r>
              <a:rPr lang="en-US" altLang="zh-CN" baseline="-25000" dirty="0"/>
              <a:t>1</a:t>
            </a:r>
            <a:r>
              <a:rPr lang="en-US" altLang="zh-CN" dirty="0"/>
              <a:t>X</a:t>
            </a:r>
            <a:r>
              <a:rPr lang="en-US" altLang="zh-CN" baseline="-25000" dirty="0"/>
              <a:t>0</a:t>
            </a:r>
            <a:endParaRPr lang="en-US" altLang="zh-CN" baseline="-25000" dirty="0">
              <a:solidFill>
                <a:srgbClr val="3366FF"/>
              </a:solidFill>
            </a:endParaRPr>
          </a:p>
          <a:p>
            <a:pPr marL="457200" lvl="1" indent="0" eaLnBrk="1" hangingPunct="1">
              <a:lnSpc>
                <a:spcPct val="101000"/>
              </a:lnSpc>
              <a:spcBef>
                <a:spcPts val="0"/>
              </a:spcBef>
              <a:spcAft>
                <a:spcPts val="1200"/>
              </a:spcAft>
              <a:buFontTx/>
              <a:buNone/>
              <a:defRPr/>
            </a:pPr>
            <a:r>
              <a:rPr lang="en-US" altLang="zh-CN" dirty="0"/>
              <a:t>    =</a:t>
            </a:r>
            <a:r>
              <a:rPr lang="en-US" altLang="zh-CN" dirty="0">
                <a:solidFill>
                  <a:srgbClr val="FF0000"/>
                </a:solidFill>
              </a:rPr>
              <a:t>2</a:t>
            </a:r>
            <a:r>
              <a:rPr lang="en-US" altLang="zh-CN" baseline="30000" dirty="0">
                <a:solidFill>
                  <a:srgbClr val="FF0000"/>
                </a:solidFill>
              </a:rPr>
              <a:t>n-1 </a:t>
            </a:r>
            <a:r>
              <a:rPr lang="en-US" altLang="zh-CN" dirty="0"/>
              <a:t>+ (</a:t>
            </a:r>
            <a:r>
              <a:rPr lang="en-US" altLang="zh-CN" dirty="0">
                <a:solidFill>
                  <a:srgbClr val="3366FF"/>
                </a:solidFill>
              </a:rPr>
              <a:t>2</a:t>
            </a:r>
            <a:r>
              <a:rPr lang="en-US" altLang="zh-CN" baseline="30000" dirty="0">
                <a:solidFill>
                  <a:srgbClr val="3366FF"/>
                </a:solidFill>
              </a:rPr>
              <a:t>n-1 </a:t>
            </a:r>
            <a:r>
              <a:rPr lang="en-US" altLang="zh-CN" dirty="0"/>
              <a:t>-X</a:t>
            </a:r>
            <a:r>
              <a:rPr lang="en-US" altLang="zh-CN" baseline="-25000" dirty="0"/>
              <a:t>n-2</a:t>
            </a:r>
            <a:r>
              <a:rPr lang="en-US" altLang="zh-CN" dirty="0"/>
              <a:t>X</a:t>
            </a:r>
            <a:r>
              <a:rPr lang="en-US" altLang="zh-CN" baseline="-25000" dirty="0"/>
              <a:t>n-3</a:t>
            </a:r>
            <a:r>
              <a:rPr lang="en-US" altLang="zh-CN" dirty="0"/>
              <a:t>…X</a:t>
            </a:r>
            <a:r>
              <a:rPr lang="en-US" altLang="zh-CN" baseline="-25000" dirty="0"/>
              <a:t>1</a:t>
            </a:r>
            <a:r>
              <a:rPr lang="en-US" altLang="zh-CN" dirty="0"/>
              <a:t>X</a:t>
            </a:r>
            <a:r>
              <a:rPr lang="en-US" altLang="zh-CN" baseline="-25000" dirty="0"/>
              <a:t>0</a:t>
            </a:r>
            <a:r>
              <a:rPr lang="zh-CN" altLang="en-US" dirty="0"/>
              <a:t>）</a:t>
            </a:r>
            <a:endParaRPr lang="en-US" altLang="zh-CN" dirty="0"/>
          </a:p>
          <a:p>
            <a:pPr marL="457200" lvl="1" indent="0" eaLnBrk="1" hangingPunct="1">
              <a:lnSpc>
                <a:spcPct val="101000"/>
              </a:lnSpc>
              <a:spcBef>
                <a:spcPts val="0"/>
              </a:spcBef>
              <a:spcAft>
                <a:spcPts val="1200"/>
              </a:spcAft>
              <a:buFontTx/>
              <a:buNone/>
              <a:defRPr/>
            </a:pPr>
            <a:r>
              <a:rPr lang="en-US" altLang="zh-CN" dirty="0"/>
              <a:t>    </a:t>
            </a:r>
          </a:p>
          <a:p>
            <a:pPr marL="457200" lvl="1" indent="-276225" eaLnBrk="1" hangingPunct="1">
              <a:lnSpc>
                <a:spcPct val="101000"/>
              </a:lnSpc>
              <a:spcBef>
                <a:spcPts val="900"/>
              </a:spcBef>
              <a:spcAft>
                <a:spcPts val="1200"/>
              </a:spcAft>
              <a:buFontTx/>
              <a:buNone/>
              <a:defRPr/>
            </a:pPr>
            <a:r>
              <a:rPr lang="en-US" altLang="zh-CN" dirty="0">
                <a:solidFill>
                  <a:srgbClr val="3333FF"/>
                </a:solidFill>
              </a:rPr>
              <a:t>[[</a:t>
            </a:r>
            <a:r>
              <a:rPr lang="zh-CN" altLang="en-US" dirty="0">
                <a:solidFill>
                  <a:srgbClr val="3333FF"/>
                </a:solidFill>
              </a:rPr>
              <a:t>Ｘ</a:t>
            </a:r>
            <a:r>
              <a:rPr lang="en-US" altLang="zh-CN" dirty="0">
                <a:solidFill>
                  <a:srgbClr val="3333FF"/>
                </a:solidFill>
              </a:rPr>
              <a:t>]</a:t>
            </a:r>
            <a:r>
              <a:rPr lang="zh-CN" altLang="en-US" baseline="-25000" dirty="0">
                <a:solidFill>
                  <a:srgbClr val="3333FF"/>
                </a:solidFill>
              </a:rPr>
              <a:t>补</a:t>
            </a:r>
            <a:r>
              <a:rPr lang="en-US" altLang="zh-CN" dirty="0">
                <a:solidFill>
                  <a:srgbClr val="3333FF"/>
                </a:solidFill>
              </a:rPr>
              <a:t>]</a:t>
            </a:r>
            <a:r>
              <a:rPr lang="zh-CN" altLang="en-US" baseline="-25000" dirty="0">
                <a:solidFill>
                  <a:srgbClr val="3333FF"/>
                </a:solidFill>
              </a:rPr>
              <a:t>补</a:t>
            </a:r>
            <a:r>
              <a:rPr lang="zh-CN" altLang="en-US" dirty="0">
                <a:solidFill>
                  <a:srgbClr val="3333FF"/>
                </a:solidFill>
              </a:rPr>
              <a:t> </a:t>
            </a:r>
            <a:r>
              <a:rPr lang="en-US" altLang="zh-CN" dirty="0"/>
              <a:t>=</a:t>
            </a:r>
            <a:r>
              <a:rPr lang="en-US" altLang="zh-CN" dirty="0">
                <a:solidFill>
                  <a:srgbClr val="FF0000"/>
                </a:solidFill>
              </a:rPr>
              <a:t>2</a:t>
            </a:r>
            <a:r>
              <a:rPr lang="en-US" altLang="zh-CN" baseline="30000" dirty="0">
                <a:solidFill>
                  <a:srgbClr val="FF0000"/>
                </a:solidFill>
              </a:rPr>
              <a:t>n-1</a:t>
            </a:r>
            <a:r>
              <a:rPr lang="en-US" altLang="zh-CN" dirty="0">
                <a:solidFill>
                  <a:srgbClr val="00B050"/>
                </a:solidFill>
              </a:rPr>
              <a:t>+ 2</a:t>
            </a:r>
            <a:r>
              <a:rPr lang="en-US" altLang="zh-CN" baseline="30000" dirty="0">
                <a:solidFill>
                  <a:srgbClr val="00B050"/>
                </a:solidFill>
              </a:rPr>
              <a:t>n-1 </a:t>
            </a:r>
            <a:r>
              <a:rPr lang="en-US" altLang="zh-CN" dirty="0"/>
              <a:t>-(</a:t>
            </a:r>
            <a:r>
              <a:rPr lang="en-US" altLang="zh-CN" dirty="0">
                <a:solidFill>
                  <a:srgbClr val="3366FF"/>
                </a:solidFill>
              </a:rPr>
              <a:t>2</a:t>
            </a:r>
            <a:r>
              <a:rPr lang="en-US" altLang="zh-CN" baseline="30000" dirty="0">
                <a:solidFill>
                  <a:srgbClr val="3366FF"/>
                </a:solidFill>
              </a:rPr>
              <a:t>n-1 </a:t>
            </a:r>
            <a:r>
              <a:rPr lang="en-US" altLang="zh-CN" dirty="0"/>
              <a:t>-X</a:t>
            </a:r>
            <a:r>
              <a:rPr lang="en-US" altLang="zh-CN" baseline="-25000" dirty="0"/>
              <a:t>n-2</a:t>
            </a:r>
            <a:r>
              <a:rPr lang="en-US" altLang="zh-CN" dirty="0"/>
              <a:t>X</a:t>
            </a:r>
            <a:r>
              <a:rPr lang="en-US" altLang="zh-CN" baseline="-25000" dirty="0"/>
              <a:t>n-3</a:t>
            </a:r>
            <a:r>
              <a:rPr lang="en-US" altLang="zh-CN" dirty="0"/>
              <a:t>…X</a:t>
            </a:r>
            <a:r>
              <a:rPr lang="en-US" altLang="zh-CN" baseline="-25000" dirty="0"/>
              <a:t>1</a:t>
            </a:r>
            <a:r>
              <a:rPr lang="en-US" altLang="zh-CN" dirty="0"/>
              <a:t>X</a:t>
            </a:r>
            <a:r>
              <a:rPr lang="en-US" altLang="zh-CN" baseline="-25000" dirty="0"/>
              <a:t>0 </a:t>
            </a:r>
            <a:r>
              <a:rPr lang="zh-CN" altLang="en-US" dirty="0"/>
              <a:t>）</a:t>
            </a:r>
            <a:endParaRPr lang="en-US" altLang="zh-CN" dirty="0"/>
          </a:p>
          <a:p>
            <a:pPr marL="457200" lvl="1" indent="0" eaLnBrk="1" hangingPunct="1">
              <a:lnSpc>
                <a:spcPct val="101000"/>
              </a:lnSpc>
              <a:spcBef>
                <a:spcPts val="0"/>
              </a:spcBef>
              <a:spcAft>
                <a:spcPts val="1200"/>
              </a:spcAft>
              <a:buFontTx/>
              <a:buNone/>
              <a:defRPr/>
            </a:pPr>
            <a:r>
              <a:rPr lang="en-US" altLang="zh-CN" dirty="0"/>
              <a:t>        =</a:t>
            </a:r>
            <a:r>
              <a:rPr lang="en-US" altLang="zh-CN" dirty="0">
                <a:solidFill>
                  <a:srgbClr val="FF0000"/>
                </a:solidFill>
              </a:rPr>
              <a:t>2</a:t>
            </a:r>
            <a:r>
              <a:rPr lang="en-US" altLang="zh-CN" baseline="30000" dirty="0">
                <a:solidFill>
                  <a:srgbClr val="FF0000"/>
                </a:solidFill>
              </a:rPr>
              <a:t>n-1</a:t>
            </a:r>
            <a:r>
              <a:rPr lang="en-US" altLang="zh-CN" dirty="0"/>
              <a:t>+X</a:t>
            </a:r>
            <a:r>
              <a:rPr lang="en-US" altLang="zh-CN" baseline="-25000" dirty="0"/>
              <a:t>n-2</a:t>
            </a:r>
            <a:r>
              <a:rPr lang="en-US" altLang="zh-CN" dirty="0"/>
              <a:t>X</a:t>
            </a:r>
            <a:r>
              <a:rPr lang="en-US" altLang="zh-CN" baseline="-25000" dirty="0"/>
              <a:t>n-3</a:t>
            </a:r>
            <a:r>
              <a:rPr lang="en-US" altLang="zh-CN" dirty="0"/>
              <a:t>…X</a:t>
            </a:r>
            <a:r>
              <a:rPr lang="en-US" altLang="zh-CN" baseline="-25000" dirty="0"/>
              <a:t>1</a:t>
            </a:r>
            <a:r>
              <a:rPr lang="en-US" altLang="zh-CN" dirty="0"/>
              <a:t>X</a:t>
            </a:r>
            <a:r>
              <a:rPr lang="en-US" altLang="zh-CN" baseline="-25000" dirty="0"/>
              <a:t>0 </a:t>
            </a:r>
            <a:r>
              <a:rPr lang="en-US" altLang="zh-CN" dirty="0">
                <a:solidFill>
                  <a:srgbClr val="3333FF"/>
                </a:solidFill>
              </a:rPr>
              <a:t>=[</a:t>
            </a:r>
            <a:r>
              <a:rPr lang="zh-CN" altLang="en-US" dirty="0">
                <a:solidFill>
                  <a:srgbClr val="3333FF"/>
                </a:solidFill>
              </a:rPr>
              <a:t>Ｘ</a:t>
            </a:r>
            <a:r>
              <a:rPr lang="en-US" altLang="zh-CN" dirty="0">
                <a:solidFill>
                  <a:srgbClr val="3333FF"/>
                </a:solidFill>
              </a:rPr>
              <a:t>]</a:t>
            </a:r>
            <a:r>
              <a:rPr lang="zh-CN" altLang="en-US" baseline="-25000" dirty="0">
                <a:solidFill>
                  <a:srgbClr val="3333FF"/>
                </a:solidFill>
              </a:rPr>
              <a:t>原 </a:t>
            </a:r>
            <a:r>
              <a:rPr lang="en-US" altLang="zh-CN" dirty="0"/>
              <a:t> </a:t>
            </a:r>
          </a:p>
          <a:p>
            <a:pPr marL="457200" lvl="1" indent="0" eaLnBrk="1" hangingPunct="1">
              <a:lnSpc>
                <a:spcPct val="101000"/>
              </a:lnSpc>
              <a:spcBef>
                <a:spcPts val="0"/>
              </a:spcBef>
              <a:spcAft>
                <a:spcPts val="1200"/>
              </a:spcAft>
              <a:buFontTx/>
              <a:buNone/>
              <a:defRPr/>
            </a:pPr>
            <a:r>
              <a:rPr lang="en-US" altLang="zh-CN" sz="2400" dirty="0">
                <a:solidFill>
                  <a:srgbClr val="FF0000"/>
                </a:solidFill>
              </a:rPr>
              <a:t>(</a:t>
            </a:r>
            <a:r>
              <a:rPr lang="zh-CN" altLang="en-US" sz="2400" dirty="0">
                <a:solidFill>
                  <a:srgbClr val="FF0000"/>
                </a:solidFill>
              </a:rPr>
              <a:t>负数求补就是保持符号位</a:t>
            </a:r>
            <a:r>
              <a:rPr lang="en-US" altLang="zh-CN" sz="2400" dirty="0">
                <a:solidFill>
                  <a:srgbClr val="FF0000"/>
                </a:solidFill>
              </a:rPr>
              <a:t>1</a:t>
            </a:r>
            <a:r>
              <a:rPr lang="zh-CN" altLang="en-US" sz="2400" dirty="0">
                <a:solidFill>
                  <a:srgbClr val="FF0000"/>
                </a:solidFill>
              </a:rPr>
              <a:t>不变</a:t>
            </a:r>
            <a:r>
              <a:rPr lang="en-US" altLang="zh-CN" sz="2400" dirty="0">
                <a:solidFill>
                  <a:srgbClr val="FF0000"/>
                </a:solidFill>
              </a:rPr>
              <a:t>, </a:t>
            </a:r>
            <a:r>
              <a:rPr lang="zh-CN" altLang="en-US" sz="2400" dirty="0">
                <a:solidFill>
                  <a:srgbClr val="FF0000"/>
                </a:solidFill>
              </a:rPr>
              <a:t>数值位求反</a:t>
            </a:r>
            <a:r>
              <a:rPr lang="en-US" altLang="zh-CN" sz="2400" dirty="0">
                <a:solidFill>
                  <a:srgbClr val="FF0000"/>
                </a:solidFill>
              </a:rPr>
              <a:t>+1</a:t>
            </a:r>
            <a:r>
              <a:rPr lang="zh-CN" altLang="en-US" sz="2400" spc="-1100" dirty="0">
                <a:solidFill>
                  <a:srgbClr val="FF0000"/>
                </a:solidFill>
              </a:rPr>
              <a:t>。</a:t>
            </a:r>
            <a:r>
              <a:rPr lang="en-US" altLang="zh-CN" sz="2400" dirty="0">
                <a:solidFill>
                  <a:srgbClr val="FF0000"/>
                </a:solidFill>
              </a:rPr>
              <a:t>)</a:t>
            </a:r>
          </a:p>
        </p:txBody>
      </p:sp>
      <p:sp>
        <p:nvSpPr>
          <p:cNvPr id="17" name="TextBox 16"/>
          <p:cNvSpPr txBox="1"/>
          <p:nvPr/>
        </p:nvSpPr>
        <p:spPr>
          <a:xfrm>
            <a:off x="2873375" y="3625850"/>
            <a:ext cx="2444750" cy="287338"/>
          </a:xfrm>
          <a:prstGeom prst="rect">
            <a:avLst/>
          </a:prstGeom>
          <a:noFill/>
          <a:ln>
            <a:solidFill>
              <a:srgbClr val="FF00FF"/>
            </a:solidFill>
            <a:prstDash val="dashDot"/>
          </a:ln>
        </p:spPr>
        <p:txBody>
          <a:bodyPr lIns="0" tIns="0" rIns="0" bIns="0">
            <a:spAutoFit/>
          </a:bodyPr>
          <a:lstStyle/>
          <a:p>
            <a:pPr algn="ctr" eaLnBrk="1" hangingPunct="1">
              <a:lnSpc>
                <a:spcPct val="85000"/>
              </a:lnSpc>
              <a:defRPr/>
            </a:pPr>
            <a:r>
              <a:rPr lang="zh-CN" altLang="en-US" sz="2200" dirty="0">
                <a:solidFill>
                  <a:srgbClr val="FF00FF"/>
                </a:solidFill>
                <a:latin typeface="宋体" pitchFamily="2" charset="-122"/>
              </a:rPr>
              <a:t>数值位求反</a:t>
            </a:r>
            <a:r>
              <a:rPr lang="en-US" altLang="zh-CN" sz="2200" dirty="0">
                <a:solidFill>
                  <a:srgbClr val="FF00FF"/>
                </a:solidFill>
                <a:latin typeface="宋体" pitchFamily="2" charset="-122"/>
              </a:rPr>
              <a:t>+1</a:t>
            </a:r>
            <a:endParaRPr lang="zh-CN" altLang="en-US" sz="2200" b="1" dirty="0">
              <a:solidFill>
                <a:srgbClr val="FF00FF"/>
              </a:solidFill>
              <a:latin typeface="宋体" pitchFamily="2" charset="-122"/>
              <a:ea typeface="+mj-ea"/>
            </a:endParaRPr>
          </a:p>
        </p:txBody>
      </p:sp>
      <p:grpSp>
        <p:nvGrpSpPr>
          <p:cNvPr id="6" name="组合 5"/>
          <p:cNvGrpSpPr>
            <a:grpSpLocks/>
          </p:cNvGrpSpPr>
          <p:nvPr/>
        </p:nvGrpSpPr>
        <p:grpSpPr bwMode="auto">
          <a:xfrm>
            <a:off x="6005513" y="2143125"/>
            <a:ext cx="1978025" cy="474663"/>
            <a:chOff x="5178132" y="2152836"/>
            <a:chExt cx="1979316" cy="474602"/>
          </a:xfrm>
        </p:grpSpPr>
        <p:sp>
          <p:nvSpPr>
            <p:cNvPr id="56338" name="左大括号 17"/>
            <p:cNvSpPr>
              <a:spLocks/>
            </p:cNvSpPr>
            <p:nvPr/>
          </p:nvSpPr>
          <p:spPr bwMode="auto">
            <a:xfrm rot="-5400000">
              <a:off x="6084458" y="1246510"/>
              <a:ext cx="166663" cy="1979316"/>
            </a:xfrm>
            <a:prstGeom prst="leftBrace">
              <a:avLst>
                <a:gd name="adj1" fmla="val 8357"/>
                <a:gd name="adj2" fmla="val 50000"/>
              </a:avLst>
            </a:prstGeom>
            <a:solidFill>
              <a:schemeClr val="accent1">
                <a:alpha val="50195"/>
              </a:schemeClr>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9900CC"/>
                </a:solidFill>
              </a:endParaRPr>
            </a:p>
          </p:txBody>
        </p:sp>
        <p:sp>
          <p:nvSpPr>
            <p:cNvPr id="56339" name="TextBox 18"/>
            <p:cNvSpPr txBox="1">
              <a:spLocks noChangeArrowheads="1"/>
            </p:cNvSpPr>
            <p:nvPr/>
          </p:nvSpPr>
          <p:spPr bwMode="auto">
            <a:xfrm>
              <a:off x="5373000" y="2258106"/>
              <a:ext cx="13790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solidFill>
                    <a:srgbClr val="FF0000"/>
                  </a:solidFill>
                  <a:latin typeface="宋体" panose="02010600030101010101" pitchFamily="2" charset="-122"/>
                </a:rPr>
                <a:t>数值位</a:t>
              </a:r>
              <a:endParaRPr lang="zh-CN" altLang="en-US" sz="2400">
                <a:solidFill>
                  <a:srgbClr val="9900CC"/>
                </a:solidFill>
                <a:cs typeface="Times New Roman" panose="02020603050405020304" pitchFamily="18" charset="0"/>
              </a:endParaRPr>
            </a:p>
          </p:txBody>
        </p:sp>
      </p:grpSp>
      <p:grpSp>
        <p:nvGrpSpPr>
          <p:cNvPr id="21" name="组合 20"/>
          <p:cNvGrpSpPr>
            <a:grpSpLocks/>
          </p:cNvGrpSpPr>
          <p:nvPr/>
        </p:nvGrpSpPr>
        <p:grpSpPr bwMode="auto">
          <a:xfrm>
            <a:off x="4835525" y="2082800"/>
            <a:ext cx="965200" cy="474663"/>
            <a:chOff x="5127679" y="2152835"/>
            <a:chExt cx="964858" cy="474603"/>
          </a:xfrm>
        </p:grpSpPr>
        <p:sp>
          <p:nvSpPr>
            <p:cNvPr id="56336" name="左大括号 21"/>
            <p:cNvSpPr>
              <a:spLocks/>
            </p:cNvSpPr>
            <p:nvPr/>
          </p:nvSpPr>
          <p:spPr bwMode="auto">
            <a:xfrm rot="-5400000">
              <a:off x="5394781" y="1936186"/>
              <a:ext cx="177450" cy="610747"/>
            </a:xfrm>
            <a:prstGeom prst="leftBrace">
              <a:avLst>
                <a:gd name="adj1" fmla="val 8334"/>
                <a:gd name="adj2" fmla="val 50000"/>
              </a:avLst>
            </a:prstGeom>
            <a:solidFill>
              <a:schemeClr val="accent1">
                <a:alpha val="50195"/>
              </a:schemeClr>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9900CC"/>
                </a:solidFill>
              </a:endParaRPr>
            </a:p>
          </p:txBody>
        </p:sp>
        <p:sp>
          <p:nvSpPr>
            <p:cNvPr id="56337" name="TextBox 22"/>
            <p:cNvSpPr txBox="1">
              <a:spLocks noChangeArrowheads="1"/>
            </p:cNvSpPr>
            <p:nvPr/>
          </p:nvSpPr>
          <p:spPr bwMode="auto">
            <a:xfrm>
              <a:off x="5127679" y="2258106"/>
              <a:ext cx="9648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solidFill>
                    <a:srgbClr val="FF0000"/>
                  </a:solidFill>
                  <a:latin typeface="宋体" panose="02010600030101010101" pitchFamily="2" charset="-122"/>
                </a:rPr>
                <a:t>符号位</a:t>
              </a:r>
              <a:endParaRPr lang="zh-CN" altLang="en-US" sz="2400">
                <a:solidFill>
                  <a:srgbClr val="9900CC"/>
                </a:solidFill>
                <a:cs typeface="Times New Roman" panose="02020603050405020304" pitchFamily="18" charset="0"/>
              </a:endParaRPr>
            </a:p>
          </p:txBody>
        </p:sp>
      </p:grpSp>
      <p:sp>
        <p:nvSpPr>
          <p:cNvPr id="20" name="矩形 19">
            <a:hlinkClick r:id="rId4" action="ppaction://hlinksldjump"/>
          </p:cNvPr>
          <p:cNvSpPr>
            <a:spLocks noChangeArrowheads="1"/>
          </p:cNvSpPr>
          <p:nvPr/>
        </p:nvSpPr>
        <p:spPr bwMode="auto">
          <a:xfrm>
            <a:off x="3109913" y="2992685"/>
            <a:ext cx="3430587" cy="468313"/>
          </a:xfrm>
          <a:prstGeom prst="rect">
            <a:avLst/>
          </a:prstGeom>
          <a:noFill/>
          <a:ln w="9525" algn="ctr">
            <a:solidFill>
              <a:srgbClr val="FF00FF"/>
            </a:solidFill>
            <a:prstDash val="dashDot"/>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 name="TextBox 26"/>
          <p:cNvSpPr txBox="1">
            <a:spLocks noChangeArrowheads="1"/>
          </p:cNvSpPr>
          <p:nvPr/>
        </p:nvSpPr>
        <p:spPr bwMode="auto">
          <a:xfrm>
            <a:off x="1398588" y="3487738"/>
            <a:ext cx="965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solidFill>
                  <a:srgbClr val="FF0000"/>
                </a:solidFill>
                <a:latin typeface="宋体" panose="02010600030101010101" pitchFamily="2" charset="-122"/>
              </a:rPr>
              <a:t>符号位</a:t>
            </a:r>
            <a:endParaRPr lang="zh-CN" altLang="en-US" sz="2400">
              <a:solidFill>
                <a:srgbClr val="9900CC"/>
              </a:solidFill>
              <a:cs typeface="Times New Roman" panose="02020603050405020304" pitchFamily="18" charset="0"/>
            </a:endParaRPr>
          </a:p>
        </p:txBody>
      </p:sp>
      <p:sp>
        <p:nvSpPr>
          <p:cNvPr id="29" name="矩形 28"/>
          <p:cNvSpPr>
            <a:spLocks noChangeArrowheads="1"/>
          </p:cNvSpPr>
          <p:nvPr/>
        </p:nvSpPr>
        <p:spPr bwMode="auto">
          <a:xfrm>
            <a:off x="3550785" y="4293344"/>
            <a:ext cx="4356100" cy="468312"/>
          </a:xfrm>
          <a:prstGeom prst="rect">
            <a:avLst/>
          </a:prstGeom>
          <a:noFill/>
          <a:ln w="9525" algn="ctr">
            <a:solidFill>
              <a:srgbClr val="FF00FF"/>
            </a:solidFill>
            <a:prstDash val="dashDot"/>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 name="TextBox 29"/>
          <p:cNvSpPr txBox="1"/>
          <p:nvPr/>
        </p:nvSpPr>
        <p:spPr>
          <a:xfrm>
            <a:off x="7983538" y="4213968"/>
            <a:ext cx="947737" cy="627063"/>
          </a:xfrm>
          <a:prstGeom prst="rect">
            <a:avLst/>
          </a:prstGeom>
          <a:noFill/>
          <a:ln>
            <a:solidFill>
              <a:srgbClr val="FF00FF"/>
            </a:solidFill>
            <a:prstDash val="dashDot"/>
          </a:ln>
        </p:spPr>
        <p:txBody>
          <a:bodyPr lIns="0" tIns="0" rIns="0" bIns="0">
            <a:spAutoFit/>
          </a:bodyPr>
          <a:lstStyle/>
          <a:p>
            <a:pPr algn="ctr" eaLnBrk="1" hangingPunct="1">
              <a:lnSpc>
                <a:spcPct val="85000"/>
              </a:lnSpc>
              <a:defRPr/>
            </a:pPr>
            <a:r>
              <a:rPr lang="zh-CN" altLang="en-US" sz="2400" dirty="0">
                <a:solidFill>
                  <a:srgbClr val="FF00FF"/>
                </a:solidFill>
                <a:latin typeface="宋体" pitchFamily="2" charset="-122"/>
              </a:rPr>
              <a:t>数值位求反</a:t>
            </a:r>
            <a:r>
              <a:rPr lang="en-US" altLang="zh-CN" sz="2400" dirty="0">
                <a:solidFill>
                  <a:srgbClr val="FF00FF"/>
                </a:solidFill>
                <a:latin typeface="宋体" pitchFamily="2" charset="-122"/>
              </a:rPr>
              <a:t>+1</a:t>
            </a:r>
            <a:endParaRPr lang="zh-CN" altLang="en-US" sz="2400" b="1" dirty="0">
              <a:solidFill>
                <a:srgbClr val="FF00FF"/>
              </a:solidFill>
              <a:latin typeface="宋体" pitchFamily="2" charset="-122"/>
              <a:ea typeface="+mj-ea"/>
            </a:endParaRPr>
          </a:p>
        </p:txBody>
      </p:sp>
      <p:cxnSp>
        <p:nvCxnSpPr>
          <p:cNvPr id="28" name="直接箭头连接符 27"/>
          <p:cNvCxnSpPr>
            <a:cxnSpLocks noChangeShapeType="1"/>
          </p:cNvCxnSpPr>
          <p:nvPr/>
        </p:nvCxnSpPr>
        <p:spPr bwMode="auto">
          <a:xfrm>
            <a:off x="2090738" y="3857625"/>
            <a:ext cx="273050" cy="357188"/>
          </a:xfrm>
          <a:prstGeom prst="straightConnector1">
            <a:avLst/>
          </a:prstGeom>
          <a:noFill/>
          <a:ln w="9525" algn="ctr">
            <a:solidFill>
              <a:srgbClr val="FF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296012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2"/>
          <p:cNvSpPr>
            <a:spLocks noGrp="1" noChangeArrowheads="1"/>
          </p:cNvSpPr>
          <p:nvPr>
            <p:ph type="title"/>
          </p:nvPr>
        </p:nvSpPr>
        <p:spPr>
          <a:xfrm>
            <a:off x="760413" y="564357"/>
            <a:ext cx="6665912" cy="504825"/>
          </a:xfrm>
        </p:spPr>
        <p:txBody>
          <a:bodyPr>
            <a:normAutofit fontScale="90000"/>
          </a:bodyPr>
          <a:lstStyle/>
          <a:p>
            <a:pPr eaLnBrk="1" hangingPunct="1"/>
            <a:r>
              <a:rPr lang="zh-CN" altLang="en-US" dirty="0">
                <a:latin typeface="宋体" panose="02010600030101010101" pitchFamily="2" charset="-122"/>
              </a:rPr>
              <a:t>反码与补码的性质</a:t>
            </a:r>
            <a:endParaRPr lang="zh-CN" altLang="en-US" dirty="0"/>
          </a:p>
        </p:txBody>
      </p:sp>
      <p:sp>
        <p:nvSpPr>
          <p:cNvPr id="347139" name="Rectangle 3"/>
          <p:cNvSpPr>
            <a:spLocks noGrp="1" noChangeArrowheads="1"/>
          </p:cNvSpPr>
          <p:nvPr>
            <p:ph idx="1"/>
          </p:nvPr>
        </p:nvSpPr>
        <p:spPr>
          <a:xfrm>
            <a:off x="822961" y="1404392"/>
            <a:ext cx="7530590" cy="1295945"/>
          </a:xfrm>
        </p:spPr>
        <p:txBody>
          <a:bodyPr/>
          <a:lstStyle/>
          <a:p>
            <a:pPr eaLnBrk="1" hangingPunct="1">
              <a:spcBef>
                <a:spcPts val="0"/>
              </a:spcBef>
              <a:spcAft>
                <a:spcPts val="0"/>
              </a:spcAft>
              <a:buFont typeface="Wingdings" pitchFamily="2" charset="2"/>
              <a:buChar char="Ø"/>
              <a:defRPr/>
            </a:pPr>
            <a:r>
              <a:rPr lang="zh-CN" altLang="en-US" dirty="0"/>
              <a:t>不论正数</a:t>
            </a:r>
            <a:r>
              <a:rPr lang="en-US" altLang="zh-CN" dirty="0"/>
              <a:t>,</a:t>
            </a:r>
            <a:r>
              <a:rPr lang="zh-CN" altLang="en-US" dirty="0"/>
              <a:t>还是负数</a:t>
            </a:r>
            <a:r>
              <a:rPr lang="en-US" altLang="zh-CN" dirty="0"/>
              <a:t>,</a:t>
            </a:r>
            <a:r>
              <a:rPr lang="zh-CN" altLang="en-US" dirty="0"/>
              <a:t>反码与补码具有下列相似的性质：</a:t>
            </a:r>
          </a:p>
          <a:p>
            <a:pPr indent="20638" eaLnBrk="1" hangingPunct="1">
              <a:spcBef>
                <a:spcPts val="0"/>
              </a:spcBef>
              <a:spcAft>
                <a:spcPts val="0"/>
              </a:spcAft>
              <a:buFontTx/>
              <a:buNone/>
              <a:defRPr/>
            </a:pPr>
            <a:r>
              <a:rPr lang="zh-CN" altLang="en-US" dirty="0">
                <a:solidFill>
                  <a:srgbClr val="FF00FF"/>
                </a:solidFill>
              </a:rPr>
              <a:t>     </a:t>
            </a:r>
            <a:r>
              <a:rPr lang="en-US" altLang="zh-CN" dirty="0">
                <a:solidFill>
                  <a:srgbClr val="FF00FF"/>
                </a:solidFill>
              </a:rPr>
              <a:t>	</a:t>
            </a:r>
            <a:r>
              <a:rPr lang="zh-CN" altLang="en-US" dirty="0">
                <a:solidFill>
                  <a:srgbClr val="FF00FF"/>
                </a:solidFill>
              </a:rPr>
              <a:t> </a:t>
            </a:r>
            <a:r>
              <a:rPr lang="en-US" altLang="zh-CN" dirty="0">
                <a:solidFill>
                  <a:srgbClr val="FF00FF"/>
                </a:solidFill>
              </a:rPr>
              <a:t>[[</a:t>
            </a:r>
            <a:r>
              <a:rPr lang="zh-CN" altLang="en-US" dirty="0">
                <a:solidFill>
                  <a:srgbClr val="FF00FF"/>
                </a:solidFill>
              </a:rPr>
              <a:t>Ｘ</a:t>
            </a:r>
            <a:r>
              <a:rPr lang="en-US" altLang="zh-CN" dirty="0">
                <a:solidFill>
                  <a:srgbClr val="FF00FF"/>
                </a:solidFill>
              </a:rPr>
              <a:t>]</a:t>
            </a:r>
            <a:r>
              <a:rPr lang="zh-CN" altLang="en-US" baseline="-25000" dirty="0">
                <a:solidFill>
                  <a:srgbClr val="FF00FF"/>
                </a:solidFill>
              </a:rPr>
              <a:t>反</a:t>
            </a:r>
            <a:r>
              <a:rPr lang="en-US" altLang="zh-CN" dirty="0">
                <a:solidFill>
                  <a:srgbClr val="FF00FF"/>
                </a:solidFill>
              </a:rPr>
              <a:t>]</a:t>
            </a:r>
            <a:r>
              <a:rPr lang="zh-CN" altLang="en-US" baseline="-25000" dirty="0">
                <a:solidFill>
                  <a:srgbClr val="FF00FF"/>
                </a:solidFill>
              </a:rPr>
              <a:t>反</a:t>
            </a:r>
            <a:r>
              <a:rPr lang="zh-CN" altLang="en-US" dirty="0">
                <a:solidFill>
                  <a:srgbClr val="FF00FF"/>
                </a:solidFill>
              </a:rPr>
              <a:t>＝</a:t>
            </a:r>
            <a:r>
              <a:rPr lang="en-US" altLang="zh-CN" dirty="0">
                <a:solidFill>
                  <a:srgbClr val="FF00FF"/>
                </a:solidFill>
              </a:rPr>
              <a:t>[</a:t>
            </a:r>
            <a:r>
              <a:rPr lang="zh-CN" altLang="en-US" dirty="0">
                <a:solidFill>
                  <a:srgbClr val="FF00FF"/>
                </a:solidFill>
              </a:rPr>
              <a:t>Ｘ</a:t>
            </a:r>
            <a:r>
              <a:rPr lang="en-US" altLang="zh-CN" dirty="0">
                <a:solidFill>
                  <a:srgbClr val="FF00FF"/>
                </a:solidFill>
              </a:rPr>
              <a:t>]</a:t>
            </a:r>
            <a:r>
              <a:rPr lang="zh-CN" altLang="en-US" baseline="-25000" dirty="0">
                <a:solidFill>
                  <a:srgbClr val="FF00FF"/>
                </a:solidFill>
              </a:rPr>
              <a:t>原</a:t>
            </a:r>
          </a:p>
          <a:p>
            <a:pPr indent="549275" eaLnBrk="1" hangingPunct="1">
              <a:spcBef>
                <a:spcPts val="0"/>
              </a:spcBef>
              <a:spcAft>
                <a:spcPts val="0"/>
              </a:spcAft>
              <a:buFontTx/>
              <a:buNone/>
              <a:defRPr/>
            </a:pPr>
            <a:r>
              <a:rPr lang="zh-CN" altLang="en-US" dirty="0">
                <a:solidFill>
                  <a:srgbClr val="FF00FF"/>
                </a:solidFill>
              </a:rPr>
              <a:t>　 </a:t>
            </a:r>
            <a:r>
              <a:rPr lang="en-US" altLang="zh-CN" dirty="0">
                <a:solidFill>
                  <a:srgbClr val="FF00FF"/>
                </a:solidFill>
              </a:rPr>
              <a:t>[[</a:t>
            </a:r>
            <a:r>
              <a:rPr lang="zh-CN" altLang="en-US" dirty="0">
                <a:solidFill>
                  <a:srgbClr val="FF00FF"/>
                </a:solidFill>
              </a:rPr>
              <a:t>Ｘ</a:t>
            </a:r>
            <a:r>
              <a:rPr lang="en-US" altLang="zh-CN" dirty="0">
                <a:solidFill>
                  <a:srgbClr val="FF00FF"/>
                </a:solidFill>
              </a:rPr>
              <a:t>]</a:t>
            </a:r>
            <a:r>
              <a:rPr lang="zh-CN" altLang="en-US" baseline="-25000" dirty="0">
                <a:solidFill>
                  <a:srgbClr val="FF00FF"/>
                </a:solidFill>
              </a:rPr>
              <a:t>补</a:t>
            </a:r>
            <a:r>
              <a:rPr lang="en-US" altLang="zh-CN" dirty="0">
                <a:solidFill>
                  <a:srgbClr val="FF00FF"/>
                </a:solidFill>
              </a:rPr>
              <a:t>]</a:t>
            </a:r>
            <a:r>
              <a:rPr lang="zh-CN" altLang="en-US" baseline="-25000" dirty="0">
                <a:solidFill>
                  <a:srgbClr val="FF00FF"/>
                </a:solidFill>
              </a:rPr>
              <a:t>补</a:t>
            </a:r>
            <a:r>
              <a:rPr lang="zh-CN" altLang="en-US" dirty="0">
                <a:solidFill>
                  <a:srgbClr val="FF00FF"/>
                </a:solidFill>
              </a:rPr>
              <a:t>＝</a:t>
            </a:r>
            <a:r>
              <a:rPr lang="en-US" altLang="zh-CN" dirty="0">
                <a:solidFill>
                  <a:srgbClr val="FF00FF"/>
                </a:solidFill>
              </a:rPr>
              <a:t>[</a:t>
            </a:r>
            <a:r>
              <a:rPr lang="zh-CN" altLang="en-US" dirty="0">
                <a:solidFill>
                  <a:srgbClr val="FF00FF"/>
                </a:solidFill>
              </a:rPr>
              <a:t>Ｘ</a:t>
            </a:r>
            <a:r>
              <a:rPr lang="en-US" altLang="zh-CN" dirty="0">
                <a:solidFill>
                  <a:srgbClr val="FF00FF"/>
                </a:solidFill>
              </a:rPr>
              <a:t>]</a:t>
            </a:r>
            <a:r>
              <a:rPr lang="zh-CN" altLang="en-US" baseline="-25000" dirty="0">
                <a:solidFill>
                  <a:srgbClr val="FF00FF"/>
                </a:solidFill>
              </a:rPr>
              <a:t>原</a:t>
            </a:r>
          </a:p>
        </p:txBody>
      </p:sp>
      <p:sp>
        <p:nvSpPr>
          <p:cNvPr id="5" name="Rectangle 3"/>
          <p:cNvSpPr txBox="1">
            <a:spLocks noChangeArrowheads="1"/>
          </p:cNvSpPr>
          <p:nvPr/>
        </p:nvSpPr>
        <p:spPr bwMode="auto">
          <a:xfrm>
            <a:off x="114300" y="3084513"/>
            <a:ext cx="8767763"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Blip>
                <a:blip r:embed="rId2"/>
              </a:buBlip>
              <a:defRPr sz="2800" b="1">
                <a:solidFill>
                  <a:schemeClr val="accent2"/>
                </a:solidFill>
                <a:latin typeface="Arial" panose="020B0604020202020204" pitchFamily="34" charset="0"/>
                <a:ea typeface="幼圆" panose="02010509060101010101"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14000"/>
              </a:lnSpc>
              <a:spcAft>
                <a:spcPts val="600"/>
              </a:spcAft>
              <a:buFontTx/>
              <a:buNone/>
            </a:pPr>
            <a:r>
              <a:rPr lang="en-US" altLang="zh-CN">
                <a:latin typeface="宋体" panose="02010600030101010101" pitchFamily="2" charset="-122"/>
                <a:ea typeface="宋体" panose="02010600030101010101" pitchFamily="2" charset="-122"/>
              </a:rPr>
              <a:t>【</a:t>
            </a:r>
            <a:r>
              <a:rPr lang="zh-CN" altLang="en-US">
                <a:solidFill>
                  <a:srgbClr val="C00000"/>
                </a:solidFill>
                <a:latin typeface="宋体" panose="02010600030101010101" pitchFamily="2" charset="-122"/>
                <a:ea typeface="宋体" panose="02010600030101010101" pitchFamily="2" charset="-122"/>
              </a:rPr>
              <a:t>例</a:t>
            </a:r>
            <a:r>
              <a:rPr lang="en-US" altLang="zh-CN">
                <a:solidFill>
                  <a:srgbClr val="C00000"/>
                </a:solidFill>
                <a:latin typeface="宋体" panose="02010600030101010101" pitchFamily="2" charset="-122"/>
                <a:ea typeface="宋体" panose="02010600030101010101" pitchFamily="2" charset="-122"/>
              </a:rPr>
              <a:t>2-1</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求</a:t>
            </a:r>
            <a:r>
              <a:rPr lang="en-US" altLang="zh-CN">
                <a:latin typeface="宋体" panose="02010600030101010101" pitchFamily="2" charset="-122"/>
                <a:ea typeface="宋体" panose="02010600030101010101" pitchFamily="2" charset="-122"/>
              </a:rPr>
              <a:t>+13</a:t>
            </a:r>
            <a:r>
              <a:rPr lang="zh-CN" altLang="en-US">
                <a:latin typeface="宋体" panose="02010600030101010101" pitchFamily="2" charset="-122"/>
                <a:ea typeface="宋体" panose="02010600030101010101" pitchFamily="2" charset="-122"/>
              </a:rPr>
              <a:t>和</a:t>
            </a:r>
            <a:r>
              <a:rPr lang="en-US" altLang="zh-CN">
                <a:latin typeface="宋体" panose="02010600030101010101" pitchFamily="2" charset="-122"/>
                <a:ea typeface="宋体" panose="02010600030101010101" pitchFamily="2" charset="-122"/>
              </a:rPr>
              <a:t>-13</a:t>
            </a:r>
            <a:r>
              <a:rPr lang="zh-CN" altLang="en-US">
                <a:latin typeface="宋体" panose="02010600030101010101" pitchFamily="2" charset="-122"/>
                <a:ea typeface="宋体" panose="02010600030101010101" pitchFamily="2" charset="-122"/>
              </a:rPr>
              <a:t>的原码、反码、补码以及</a:t>
            </a:r>
            <a:r>
              <a:rPr lang="zh-CN" altLang="en-US">
                <a:solidFill>
                  <a:srgbClr val="9900CC"/>
                </a:solidFill>
                <a:latin typeface="宋体" panose="02010600030101010101" pitchFamily="2" charset="-122"/>
                <a:ea typeface="宋体" panose="02010600030101010101" pitchFamily="2" charset="-122"/>
              </a:rPr>
              <a:t>反码的反码</a:t>
            </a:r>
            <a:r>
              <a:rPr lang="zh-CN" altLang="en-US">
                <a:latin typeface="宋体" panose="02010600030101010101" pitchFamily="2" charset="-122"/>
                <a:ea typeface="宋体" panose="02010600030101010101" pitchFamily="2" charset="-122"/>
              </a:rPr>
              <a:t>和</a:t>
            </a:r>
            <a:r>
              <a:rPr lang="zh-CN" altLang="en-US">
                <a:solidFill>
                  <a:srgbClr val="3366FF"/>
                </a:solidFill>
                <a:latin typeface="宋体" panose="02010600030101010101" pitchFamily="2" charset="-122"/>
                <a:ea typeface="宋体" panose="02010600030101010101" pitchFamily="2" charset="-122"/>
              </a:rPr>
              <a:t>补码的补码</a:t>
            </a:r>
            <a:r>
              <a:rPr lang="zh-CN" altLang="en-US">
                <a:latin typeface="宋体" panose="02010600030101010101" pitchFamily="2" charset="-122"/>
                <a:ea typeface="宋体" panose="02010600030101010101" pitchFamily="2" charset="-122"/>
              </a:rPr>
              <a:t>如下：</a:t>
            </a:r>
            <a:endParaRPr lang="en-US" altLang="zh-CN" sz="1800">
              <a:latin typeface="宋体" panose="02010600030101010101" pitchFamily="2" charset="-122"/>
              <a:ea typeface="宋体" panose="02010600030101010101" pitchFamily="2" charset="-122"/>
            </a:endParaRPr>
          </a:p>
        </p:txBody>
      </p:sp>
      <p:sp>
        <p:nvSpPr>
          <p:cNvPr id="7" name="Rectangle 3"/>
          <p:cNvSpPr txBox="1">
            <a:spLocks noChangeArrowheads="1"/>
          </p:cNvSpPr>
          <p:nvPr/>
        </p:nvSpPr>
        <p:spPr bwMode="auto">
          <a:xfrm>
            <a:off x="-57150" y="4100513"/>
            <a:ext cx="920115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Blip>
                <a:blip r:embed="rId2"/>
              </a:buBlip>
              <a:defRPr sz="2800" b="1">
                <a:solidFill>
                  <a:schemeClr val="accent2"/>
                </a:solidFill>
                <a:latin typeface="Arial" panose="020B0604020202020204" pitchFamily="34" charset="0"/>
                <a:ea typeface="幼圆" panose="02010509060101010101"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14000"/>
              </a:lnSpc>
              <a:buFontTx/>
              <a:buNone/>
            </a:pPr>
            <a:r>
              <a:rPr lang="en-US" altLang="zh-CN" sz="2400">
                <a:latin typeface="宋体" panose="02010600030101010101" pitchFamily="2" charset="-122"/>
                <a:ea typeface="宋体" panose="02010600030101010101" pitchFamily="2" charset="-122"/>
              </a:rPr>
              <a:t>   </a:t>
            </a:r>
            <a:r>
              <a:rPr lang="en-US" altLang="zh-CN" sz="2400">
                <a:solidFill>
                  <a:srgbClr val="FF0000"/>
                </a:solidFill>
                <a:latin typeface="宋体" panose="02010600030101010101" pitchFamily="2" charset="-122"/>
                <a:ea typeface="宋体" panose="02010600030101010101" pitchFamily="2" charset="-122"/>
              </a:rPr>
              <a:t>X</a:t>
            </a:r>
            <a:r>
              <a:rPr lang="zh-CN" altLang="en-US" sz="2400">
                <a:latin typeface="宋体" panose="02010600030101010101" pitchFamily="2" charset="-122"/>
                <a:ea typeface="宋体" panose="02010600030101010101" pitchFamily="2" charset="-122"/>
              </a:rPr>
              <a:t>　     </a:t>
            </a:r>
            <a:r>
              <a:rPr lang="en-US" altLang="zh-CN" sz="2400">
                <a:latin typeface="宋体" panose="02010600030101010101" pitchFamily="2" charset="-122"/>
                <a:ea typeface="宋体" panose="02010600030101010101" pitchFamily="2" charset="-122"/>
              </a:rPr>
              <a:t>[</a:t>
            </a:r>
            <a:r>
              <a:rPr lang="zh-CN" altLang="en-US" sz="2400">
                <a:latin typeface="宋体" panose="02010600030101010101" pitchFamily="2" charset="-122"/>
                <a:ea typeface="宋体" panose="02010600030101010101" pitchFamily="2" charset="-122"/>
              </a:rPr>
              <a:t>Ｘ</a:t>
            </a:r>
            <a:r>
              <a:rPr lang="en-US" altLang="zh-CN" sz="2400">
                <a:latin typeface="宋体" panose="02010600030101010101" pitchFamily="2" charset="-122"/>
                <a:ea typeface="宋体" panose="02010600030101010101" pitchFamily="2" charset="-122"/>
              </a:rPr>
              <a:t>]</a:t>
            </a:r>
            <a:r>
              <a:rPr lang="zh-CN" altLang="en-US" sz="2400" baseline="-25000">
                <a:latin typeface="宋体" panose="02010600030101010101" pitchFamily="2" charset="-122"/>
                <a:ea typeface="宋体" panose="02010600030101010101" pitchFamily="2" charset="-122"/>
              </a:rPr>
              <a:t>原</a:t>
            </a:r>
            <a:r>
              <a:rPr lang="zh-CN" altLang="en-US" sz="2400">
                <a:latin typeface="宋体" panose="02010600030101010101" pitchFamily="2" charset="-122"/>
                <a:ea typeface="宋体" panose="02010600030101010101" pitchFamily="2" charset="-122"/>
              </a:rPr>
              <a:t>   </a:t>
            </a:r>
            <a:r>
              <a:rPr lang="en-US" altLang="zh-CN" sz="2400">
                <a:solidFill>
                  <a:srgbClr val="9900CC"/>
                </a:solidFill>
                <a:latin typeface="宋体" panose="02010600030101010101" pitchFamily="2" charset="-122"/>
                <a:ea typeface="宋体" panose="02010600030101010101" pitchFamily="2" charset="-122"/>
              </a:rPr>
              <a:t>[</a:t>
            </a:r>
            <a:r>
              <a:rPr lang="zh-CN" altLang="en-US" sz="2400">
                <a:solidFill>
                  <a:srgbClr val="9900CC"/>
                </a:solidFill>
                <a:latin typeface="宋体" panose="02010600030101010101" pitchFamily="2" charset="-122"/>
                <a:ea typeface="宋体" panose="02010600030101010101" pitchFamily="2" charset="-122"/>
              </a:rPr>
              <a:t>Ｘ</a:t>
            </a:r>
            <a:r>
              <a:rPr lang="en-US" altLang="zh-CN" sz="2400">
                <a:solidFill>
                  <a:srgbClr val="9900CC"/>
                </a:solidFill>
                <a:latin typeface="宋体" panose="02010600030101010101" pitchFamily="2" charset="-122"/>
                <a:ea typeface="宋体" panose="02010600030101010101" pitchFamily="2" charset="-122"/>
              </a:rPr>
              <a:t>]</a:t>
            </a:r>
            <a:r>
              <a:rPr lang="zh-CN" altLang="en-US" sz="2400" baseline="-25000">
                <a:solidFill>
                  <a:srgbClr val="9900CC"/>
                </a:solidFill>
                <a:latin typeface="宋体" panose="02010600030101010101" pitchFamily="2" charset="-122"/>
                <a:ea typeface="宋体" panose="02010600030101010101" pitchFamily="2" charset="-122"/>
              </a:rPr>
              <a:t>反</a:t>
            </a:r>
            <a:r>
              <a:rPr lang="zh-CN" altLang="en-US" sz="2400">
                <a:latin typeface="宋体" panose="02010600030101010101" pitchFamily="2" charset="-122"/>
                <a:ea typeface="宋体" panose="02010600030101010101" pitchFamily="2" charset="-122"/>
              </a:rPr>
              <a:t>     </a:t>
            </a:r>
            <a:r>
              <a:rPr lang="en-US" altLang="zh-CN" sz="2400">
                <a:latin typeface="宋体" panose="02010600030101010101" pitchFamily="2" charset="-122"/>
                <a:ea typeface="宋体" panose="02010600030101010101" pitchFamily="2" charset="-122"/>
              </a:rPr>
              <a:t>[</a:t>
            </a:r>
            <a:r>
              <a:rPr lang="zh-CN" altLang="en-US" sz="2400">
                <a:latin typeface="宋体" panose="02010600030101010101" pitchFamily="2" charset="-122"/>
                <a:ea typeface="宋体" panose="02010600030101010101" pitchFamily="2" charset="-122"/>
              </a:rPr>
              <a:t>Ｘ</a:t>
            </a:r>
            <a:r>
              <a:rPr lang="en-US" altLang="zh-CN" sz="2400">
                <a:latin typeface="宋体" panose="02010600030101010101" pitchFamily="2" charset="-122"/>
                <a:ea typeface="宋体" panose="02010600030101010101" pitchFamily="2" charset="-122"/>
              </a:rPr>
              <a:t>]</a:t>
            </a:r>
            <a:r>
              <a:rPr lang="zh-CN" altLang="en-US" sz="2400" baseline="-25000">
                <a:latin typeface="宋体" panose="02010600030101010101" pitchFamily="2" charset="-122"/>
                <a:ea typeface="宋体" panose="02010600030101010101" pitchFamily="2" charset="-122"/>
              </a:rPr>
              <a:t>补</a:t>
            </a:r>
            <a:r>
              <a:rPr lang="zh-CN" altLang="en-US" sz="2400">
                <a:latin typeface="宋体" panose="02010600030101010101" pitchFamily="2" charset="-122"/>
                <a:ea typeface="宋体" panose="02010600030101010101" pitchFamily="2" charset="-122"/>
              </a:rPr>
              <a:t>    </a:t>
            </a:r>
            <a:r>
              <a:rPr lang="en-US" altLang="zh-CN" sz="2400">
                <a:solidFill>
                  <a:srgbClr val="9900CC"/>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a:solidFill>
                  <a:srgbClr val="9900CC"/>
                </a:solidFill>
                <a:latin typeface="Times New Roman" panose="02020603050405020304" pitchFamily="18" charset="0"/>
                <a:ea typeface="宋体" panose="02010600030101010101" pitchFamily="2" charset="-122"/>
                <a:cs typeface="Times New Roman" panose="02020603050405020304" pitchFamily="18" charset="0"/>
              </a:rPr>
              <a:t>Ｘ</a:t>
            </a:r>
            <a:r>
              <a:rPr lang="en-US" altLang="zh-CN" sz="2400">
                <a:solidFill>
                  <a:srgbClr val="9900CC"/>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aseline="-25000">
                <a:solidFill>
                  <a:srgbClr val="9900CC"/>
                </a:solidFill>
                <a:latin typeface="宋体" panose="02010600030101010101" pitchFamily="2" charset="-122"/>
                <a:ea typeface="宋体" panose="02010600030101010101" pitchFamily="2" charset="-122"/>
              </a:rPr>
              <a:t>反</a:t>
            </a:r>
            <a:r>
              <a:rPr lang="en-US" altLang="zh-CN" sz="2400">
                <a:solidFill>
                  <a:srgbClr val="9900CC"/>
                </a:solidFill>
                <a:latin typeface="Times New Roman" panose="02020603050405020304" pitchFamily="18" charset="0"/>
                <a:ea typeface="宋体" panose="02010600030101010101" pitchFamily="2" charset="-122"/>
              </a:rPr>
              <a:t>]</a:t>
            </a:r>
            <a:r>
              <a:rPr lang="zh-CN" altLang="en-US" sz="2400" baseline="-25000">
                <a:solidFill>
                  <a:srgbClr val="9900CC"/>
                </a:solidFill>
                <a:latin typeface="宋体" panose="02010600030101010101" pitchFamily="2" charset="-122"/>
                <a:ea typeface="宋体" panose="02010600030101010101" pitchFamily="2" charset="-122"/>
              </a:rPr>
              <a:t>反</a:t>
            </a:r>
            <a:r>
              <a:rPr lang="zh-CN" altLang="en-US" sz="2400">
                <a:latin typeface="宋体" panose="02010600030101010101" pitchFamily="2" charset="-122"/>
                <a:ea typeface="宋体" panose="02010600030101010101" pitchFamily="2" charset="-122"/>
              </a:rPr>
              <a:t>  </a:t>
            </a:r>
            <a:r>
              <a:rPr lang="en-US" altLang="zh-CN" sz="2400">
                <a:latin typeface="宋体" panose="02010600030101010101" pitchFamily="2" charset="-122"/>
                <a:ea typeface="宋体" panose="02010600030101010101" pitchFamily="2" charset="-122"/>
              </a:rPr>
              <a:t>[[</a:t>
            </a:r>
            <a:r>
              <a:rPr lang="zh-CN" altLang="en-US" sz="2400">
                <a:latin typeface="宋体" panose="02010600030101010101" pitchFamily="2" charset="-122"/>
                <a:ea typeface="宋体" panose="02010600030101010101" pitchFamily="2" charset="-122"/>
              </a:rPr>
              <a:t>Ｘ</a:t>
            </a:r>
            <a:r>
              <a:rPr lang="en-US" altLang="zh-CN" sz="2400">
                <a:latin typeface="宋体" panose="02010600030101010101" pitchFamily="2" charset="-122"/>
                <a:ea typeface="宋体" panose="02010600030101010101" pitchFamily="2" charset="-122"/>
              </a:rPr>
              <a:t>]</a:t>
            </a:r>
            <a:r>
              <a:rPr lang="zh-CN" altLang="en-US" sz="2400" baseline="-25000">
                <a:latin typeface="宋体" panose="02010600030101010101" pitchFamily="2" charset="-122"/>
                <a:ea typeface="宋体" panose="02010600030101010101" pitchFamily="2" charset="-122"/>
              </a:rPr>
              <a:t>补</a:t>
            </a:r>
            <a:r>
              <a:rPr lang="en-US" altLang="zh-CN" sz="2400">
                <a:latin typeface="宋体" panose="02010600030101010101" pitchFamily="2" charset="-122"/>
                <a:ea typeface="宋体" panose="02010600030101010101" pitchFamily="2" charset="-122"/>
              </a:rPr>
              <a:t>]</a:t>
            </a:r>
            <a:r>
              <a:rPr lang="zh-CN" altLang="en-US" sz="2400" baseline="-25000">
                <a:latin typeface="宋体" panose="02010600030101010101" pitchFamily="2" charset="-122"/>
                <a:ea typeface="宋体" panose="02010600030101010101" pitchFamily="2" charset="-122"/>
              </a:rPr>
              <a:t>补</a:t>
            </a:r>
          </a:p>
          <a:p>
            <a:pPr eaLnBrk="1" hangingPunct="1">
              <a:lnSpc>
                <a:spcPct val="114000"/>
              </a:lnSpc>
              <a:spcAft>
                <a:spcPts val="600"/>
              </a:spcAft>
              <a:buFontTx/>
              <a:buNone/>
            </a:pPr>
            <a:r>
              <a:rPr lang="zh-CN" altLang="en-US" sz="2400">
                <a:solidFill>
                  <a:srgbClr val="FF0000"/>
                </a:solidFill>
                <a:latin typeface="Times New Roman" panose="02020603050405020304" pitchFamily="18" charset="0"/>
                <a:ea typeface="宋体" panose="02010600030101010101" pitchFamily="2" charset="-122"/>
              </a:rPr>
              <a:t>＋</a:t>
            </a:r>
            <a:r>
              <a:rPr lang="en-US" altLang="zh-CN" sz="2400">
                <a:solidFill>
                  <a:srgbClr val="0000FF"/>
                </a:solidFill>
                <a:latin typeface="Times New Roman" panose="02020603050405020304" pitchFamily="18" charset="0"/>
                <a:ea typeface="宋体" panose="02010600030101010101" pitchFamily="2" charset="-122"/>
              </a:rPr>
              <a:t>0001101b</a:t>
            </a:r>
            <a:r>
              <a:rPr lang="en-US" altLang="zh-CN" sz="2400">
                <a:solidFill>
                  <a:srgbClr val="FF0000"/>
                </a:solidFill>
                <a:latin typeface="Times New Roman" panose="02020603050405020304" pitchFamily="18" charset="0"/>
                <a:ea typeface="宋体" panose="02010600030101010101" pitchFamily="2" charset="-122"/>
              </a:rPr>
              <a:t> 0</a:t>
            </a:r>
            <a:r>
              <a:rPr lang="en-US" altLang="zh-CN" sz="2400">
                <a:latin typeface="Times New Roman" panose="02020603050405020304" pitchFamily="18" charset="0"/>
                <a:ea typeface="宋体" panose="02010600030101010101" pitchFamily="2" charset="-122"/>
              </a:rPr>
              <a:t>0001101b </a:t>
            </a:r>
            <a:r>
              <a:rPr lang="en-US" altLang="zh-CN" sz="2400">
                <a:solidFill>
                  <a:srgbClr val="FF0000"/>
                </a:solidFill>
                <a:latin typeface="Times New Roman" panose="02020603050405020304" pitchFamily="18" charset="0"/>
                <a:ea typeface="宋体" panose="02010600030101010101" pitchFamily="2" charset="-122"/>
              </a:rPr>
              <a:t>0</a:t>
            </a:r>
            <a:r>
              <a:rPr lang="en-US" altLang="zh-CN" sz="2400">
                <a:solidFill>
                  <a:srgbClr val="9900CC"/>
                </a:solidFill>
                <a:latin typeface="Times New Roman" panose="02020603050405020304" pitchFamily="18" charset="0"/>
                <a:ea typeface="宋体" panose="02010600030101010101" pitchFamily="2" charset="-122"/>
              </a:rPr>
              <a:t>0001101b</a:t>
            </a:r>
            <a:r>
              <a:rPr lang="en-US" altLang="zh-CN" sz="2400">
                <a:latin typeface="Times New Roman" panose="02020603050405020304" pitchFamily="18" charset="0"/>
                <a:ea typeface="宋体" panose="02010600030101010101" pitchFamily="2" charset="-122"/>
              </a:rPr>
              <a:t> </a:t>
            </a:r>
            <a:r>
              <a:rPr lang="en-US" altLang="zh-CN" sz="2400">
                <a:solidFill>
                  <a:srgbClr val="FF0000"/>
                </a:solidFill>
                <a:latin typeface="Times New Roman" panose="02020603050405020304" pitchFamily="18" charset="0"/>
                <a:ea typeface="宋体" panose="02010600030101010101" pitchFamily="2" charset="-122"/>
              </a:rPr>
              <a:t>0</a:t>
            </a:r>
            <a:r>
              <a:rPr lang="en-US" altLang="zh-CN" sz="2400">
                <a:latin typeface="Times New Roman" panose="02020603050405020304" pitchFamily="18" charset="0"/>
                <a:ea typeface="宋体" panose="02010600030101010101" pitchFamily="2" charset="-122"/>
              </a:rPr>
              <a:t>0001101b </a:t>
            </a:r>
            <a:r>
              <a:rPr lang="en-US" altLang="zh-CN" sz="2400">
                <a:solidFill>
                  <a:srgbClr val="FF0000"/>
                </a:solidFill>
                <a:latin typeface="Times New Roman" panose="02020603050405020304" pitchFamily="18" charset="0"/>
                <a:ea typeface="宋体" panose="02010600030101010101" pitchFamily="2" charset="-122"/>
              </a:rPr>
              <a:t>0</a:t>
            </a:r>
            <a:r>
              <a:rPr lang="en-US" altLang="zh-CN" sz="2400">
                <a:solidFill>
                  <a:srgbClr val="9900CC"/>
                </a:solidFill>
                <a:latin typeface="Times New Roman" panose="02020603050405020304" pitchFamily="18" charset="0"/>
                <a:ea typeface="宋体" panose="02010600030101010101" pitchFamily="2" charset="-122"/>
              </a:rPr>
              <a:t>0001101b</a:t>
            </a:r>
            <a:r>
              <a:rPr lang="en-US" altLang="zh-CN" sz="2400">
                <a:latin typeface="Times New Roman" panose="02020603050405020304" pitchFamily="18" charset="0"/>
                <a:ea typeface="宋体" panose="02010600030101010101" pitchFamily="2" charset="-122"/>
              </a:rPr>
              <a:t>  </a:t>
            </a:r>
            <a:r>
              <a:rPr lang="en-US" altLang="zh-CN" sz="2400">
                <a:solidFill>
                  <a:srgbClr val="FF0000"/>
                </a:solidFill>
                <a:latin typeface="Times New Roman" panose="02020603050405020304" pitchFamily="18" charset="0"/>
                <a:ea typeface="宋体" panose="02010600030101010101" pitchFamily="2" charset="-122"/>
              </a:rPr>
              <a:t>0</a:t>
            </a:r>
            <a:r>
              <a:rPr lang="en-US" altLang="zh-CN" sz="2400">
                <a:latin typeface="Times New Roman" panose="02020603050405020304" pitchFamily="18" charset="0"/>
                <a:ea typeface="宋体" panose="02010600030101010101" pitchFamily="2" charset="-122"/>
              </a:rPr>
              <a:t>0001101b</a:t>
            </a:r>
          </a:p>
          <a:p>
            <a:pPr eaLnBrk="1" hangingPunct="1">
              <a:lnSpc>
                <a:spcPct val="114000"/>
              </a:lnSpc>
              <a:spcBef>
                <a:spcPct val="0"/>
              </a:spcBef>
              <a:spcAft>
                <a:spcPts val="600"/>
              </a:spcAft>
              <a:buFontTx/>
              <a:buNone/>
            </a:pPr>
            <a:r>
              <a:rPr lang="zh-CN" altLang="en-US" sz="2400">
                <a:solidFill>
                  <a:srgbClr val="FF0000"/>
                </a:solidFill>
                <a:latin typeface="Times New Roman" panose="02020603050405020304" pitchFamily="18" charset="0"/>
                <a:ea typeface="宋体" panose="02010600030101010101" pitchFamily="2" charset="-122"/>
              </a:rPr>
              <a:t>－</a:t>
            </a:r>
            <a:r>
              <a:rPr lang="en-US" altLang="zh-CN" sz="2400">
                <a:solidFill>
                  <a:srgbClr val="0000FF"/>
                </a:solidFill>
                <a:latin typeface="Times New Roman" panose="02020603050405020304" pitchFamily="18" charset="0"/>
                <a:ea typeface="宋体" panose="02010600030101010101" pitchFamily="2" charset="-122"/>
              </a:rPr>
              <a:t>0001101b</a:t>
            </a:r>
            <a:r>
              <a:rPr lang="en-US" altLang="zh-CN" sz="2400">
                <a:solidFill>
                  <a:srgbClr val="FF0000"/>
                </a:solidFill>
                <a:latin typeface="Times New Roman" panose="02020603050405020304" pitchFamily="18" charset="0"/>
                <a:ea typeface="宋体" panose="02010600030101010101" pitchFamily="2" charset="-122"/>
              </a:rPr>
              <a:t> 1</a:t>
            </a:r>
            <a:r>
              <a:rPr lang="en-US" altLang="zh-CN" sz="2400">
                <a:latin typeface="Times New Roman" panose="02020603050405020304" pitchFamily="18" charset="0"/>
                <a:ea typeface="宋体" panose="02010600030101010101" pitchFamily="2" charset="-122"/>
              </a:rPr>
              <a:t>0001101b</a:t>
            </a:r>
            <a:endParaRPr lang="en-US" altLang="zh-CN" sz="1800">
              <a:latin typeface="宋体" panose="02010600030101010101" pitchFamily="2" charset="-122"/>
              <a:ea typeface="宋体" panose="02010600030101010101" pitchFamily="2" charset="-122"/>
            </a:endParaRPr>
          </a:p>
        </p:txBody>
      </p:sp>
      <p:sp>
        <p:nvSpPr>
          <p:cNvPr id="8" name="Rectangle 3"/>
          <p:cNvSpPr txBox="1">
            <a:spLocks noChangeArrowheads="1"/>
          </p:cNvSpPr>
          <p:nvPr/>
        </p:nvSpPr>
        <p:spPr bwMode="auto">
          <a:xfrm>
            <a:off x="2986088" y="5621338"/>
            <a:ext cx="171450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Blip>
                <a:blip r:embed="rId2"/>
              </a:buBlip>
              <a:defRPr sz="2800" b="1">
                <a:solidFill>
                  <a:schemeClr val="accent2"/>
                </a:solidFill>
                <a:latin typeface="Arial" panose="020B0604020202020204" pitchFamily="34" charset="0"/>
                <a:ea typeface="幼圆" panose="02010509060101010101"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4000"/>
              </a:lnSpc>
              <a:spcAft>
                <a:spcPts val="600"/>
              </a:spcAft>
              <a:buFontTx/>
              <a:buNone/>
            </a:pPr>
            <a:r>
              <a:rPr lang="en-US" altLang="zh-CN" sz="24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a:solidFill>
                  <a:srgbClr val="9900CC"/>
                </a:solidFill>
                <a:latin typeface="Times New Roman" panose="02020603050405020304" pitchFamily="18" charset="0"/>
                <a:ea typeface="宋体" panose="02010600030101010101" pitchFamily="2" charset="-122"/>
                <a:cs typeface="Times New Roman" panose="02020603050405020304" pitchFamily="18" charset="0"/>
              </a:rPr>
              <a:t>0001101b</a:t>
            </a:r>
            <a:r>
              <a:rPr lang="en-US" altLang="zh-CN" sz="240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800">
              <a:latin typeface="宋体" panose="02010600030101010101" pitchFamily="2" charset="-122"/>
              <a:ea typeface="宋体" panose="02010600030101010101" pitchFamily="2" charset="-122"/>
              <a:cs typeface="Times New Roman" panose="02020603050405020304" pitchFamily="18" charset="0"/>
            </a:endParaRPr>
          </a:p>
        </p:txBody>
      </p:sp>
      <p:sp>
        <p:nvSpPr>
          <p:cNvPr id="9" name="Rectangle 3"/>
          <p:cNvSpPr txBox="1">
            <a:spLocks noChangeArrowheads="1"/>
          </p:cNvSpPr>
          <p:nvPr/>
        </p:nvSpPr>
        <p:spPr bwMode="auto">
          <a:xfrm>
            <a:off x="4452938" y="5641975"/>
            <a:ext cx="2041525"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Blip>
                <a:blip r:embed="rId2"/>
              </a:buBlip>
              <a:defRPr sz="2800" b="1">
                <a:solidFill>
                  <a:schemeClr val="accent2"/>
                </a:solidFill>
                <a:latin typeface="Arial" panose="020B0604020202020204" pitchFamily="34" charset="0"/>
                <a:ea typeface="幼圆" panose="02010509060101010101"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4000"/>
              </a:lnSpc>
              <a:spcAft>
                <a:spcPts val="600"/>
              </a:spcAft>
              <a:buFontTx/>
              <a:buNone/>
            </a:pPr>
            <a:r>
              <a:rPr lang="en-US" altLang="zh-CN" sz="24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a:latin typeface="Times New Roman" panose="02020603050405020304" pitchFamily="18" charset="0"/>
                <a:ea typeface="宋体" panose="02010600030101010101" pitchFamily="2" charset="-122"/>
                <a:cs typeface="Times New Roman" panose="02020603050405020304" pitchFamily="18" charset="0"/>
              </a:rPr>
              <a:t>0001100b+1 </a:t>
            </a:r>
          </a:p>
        </p:txBody>
      </p:sp>
      <p:sp>
        <p:nvSpPr>
          <p:cNvPr id="14" name="任意多边形 13"/>
          <p:cNvSpPr>
            <a:spLocks/>
          </p:cNvSpPr>
          <p:nvPr/>
        </p:nvSpPr>
        <p:spPr bwMode="auto">
          <a:xfrm rot="-822793">
            <a:off x="5507038" y="5815013"/>
            <a:ext cx="2852737" cy="290512"/>
          </a:xfrm>
          <a:custGeom>
            <a:avLst/>
            <a:gdLst>
              <a:gd name="T0" fmla="*/ 0 w 2385506"/>
              <a:gd name="T1" fmla="*/ 0 h 401970"/>
              <a:gd name="T2" fmla="*/ 448084 w 2385506"/>
              <a:gd name="T3" fmla="*/ 260167 h 401970"/>
              <a:gd name="T4" fmla="*/ 2276267 w 2385506"/>
              <a:gd name="T5" fmla="*/ 260167 h 401970"/>
              <a:gd name="T6" fmla="*/ 2796044 w 2385506"/>
              <a:gd name="T7" fmla="*/ 32521 h 401970"/>
              <a:gd name="T8" fmla="*/ 2813968 w 2385506"/>
              <a:gd name="T9" fmla="*/ 10840 h 4019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85506" h="401970">
                <a:moveTo>
                  <a:pt x="0" y="0"/>
                </a:moveTo>
                <a:cubicBezTo>
                  <a:pt x="28731" y="149901"/>
                  <a:pt x="57462" y="299803"/>
                  <a:pt x="374754" y="359764"/>
                </a:cubicBezTo>
                <a:cubicBezTo>
                  <a:pt x="692046" y="419725"/>
                  <a:pt x="1576466" y="412229"/>
                  <a:pt x="1903751" y="359764"/>
                </a:cubicBezTo>
                <a:cubicBezTo>
                  <a:pt x="2231036" y="307299"/>
                  <a:pt x="2263515" y="102433"/>
                  <a:pt x="2338466" y="44971"/>
                </a:cubicBezTo>
                <a:cubicBezTo>
                  <a:pt x="2413417" y="-12491"/>
                  <a:pt x="2383436" y="1249"/>
                  <a:pt x="2353456" y="14990"/>
                </a:cubicBezTo>
              </a:path>
            </a:pathLst>
          </a:custGeom>
          <a:noFill/>
          <a:ln w="9525" cap="flat" cmpd="sng" algn="ctr">
            <a:solidFill>
              <a:srgbClr val="FF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3"/>
          <p:cNvSpPr txBox="1">
            <a:spLocks noChangeArrowheads="1"/>
          </p:cNvSpPr>
          <p:nvPr/>
        </p:nvSpPr>
        <p:spPr bwMode="auto">
          <a:xfrm>
            <a:off x="2998788" y="5076825"/>
            <a:ext cx="1668462"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Blip>
                <a:blip r:embed="rId2"/>
              </a:buBlip>
              <a:defRPr sz="2800" b="1">
                <a:solidFill>
                  <a:schemeClr val="accent2"/>
                </a:solidFill>
                <a:latin typeface="Arial" panose="020B0604020202020204" pitchFamily="34" charset="0"/>
                <a:ea typeface="幼圆" panose="02010509060101010101"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4000"/>
              </a:lnSpc>
              <a:spcAft>
                <a:spcPts val="600"/>
              </a:spcAft>
              <a:buFontTx/>
              <a:buNone/>
            </a:pPr>
            <a:r>
              <a:rPr lang="en-US" altLang="zh-CN" sz="24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a:solidFill>
                  <a:srgbClr val="9900CC"/>
                </a:solidFill>
                <a:latin typeface="Times New Roman" panose="02020603050405020304" pitchFamily="18" charset="0"/>
                <a:ea typeface="宋体" panose="02010600030101010101" pitchFamily="2" charset="-122"/>
                <a:cs typeface="Times New Roman" panose="02020603050405020304" pitchFamily="18" charset="0"/>
              </a:rPr>
              <a:t>1110010b</a:t>
            </a:r>
            <a:endParaRPr lang="en-US" altLang="zh-CN" sz="1800">
              <a:latin typeface="宋体" panose="02010600030101010101" pitchFamily="2" charset="-122"/>
              <a:ea typeface="宋体" panose="02010600030101010101" pitchFamily="2" charset="-122"/>
              <a:cs typeface="Times New Roman" panose="02020603050405020304" pitchFamily="18" charset="0"/>
            </a:endParaRPr>
          </a:p>
        </p:txBody>
      </p:sp>
      <p:sp>
        <p:nvSpPr>
          <p:cNvPr id="15" name="Rectangle 3"/>
          <p:cNvSpPr txBox="1">
            <a:spLocks noChangeArrowheads="1"/>
          </p:cNvSpPr>
          <p:nvPr/>
        </p:nvSpPr>
        <p:spPr bwMode="auto">
          <a:xfrm>
            <a:off x="4468813" y="5057775"/>
            <a:ext cx="1603375"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Blip>
                <a:blip r:embed="rId2"/>
              </a:buBlip>
              <a:defRPr sz="2800" b="1">
                <a:solidFill>
                  <a:schemeClr val="accent2"/>
                </a:solidFill>
                <a:latin typeface="Arial" panose="020B0604020202020204" pitchFamily="34" charset="0"/>
                <a:ea typeface="幼圆" panose="02010509060101010101"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4000"/>
              </a:lnSpc>
              <a:spcAft>
                <a:spcPts val="600"/>
              </a:spcAft>
              <a:buFontTx/>
              <a:buNone/>
            </a:pPr>
            <a:r>
              <a:rPr lang="en-US" altLang="zh-CN" sz="24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a:latin typeface="Times New Roman" panose="02020603050405020304" pitchFamily="18" charset="0"/>
                <a:ea typeface="宋体" panose="02010600030101010101" pitchFamily="2" charset="-122"/>
                <a:cs typeface="Times New Roman" panose="02020603050405020304" pitchFamily="18" charset="0"/>
              </a:rPr>
              <a:t>1110011b</a:t>
            </a:r>
            <a:endParaRPr lang="en-US" altLang="zh-CN" sz="1800">
              <a:latin typeface="宋体" panose="02010600030101010101" pitchFamily="2" charset="-122"/>
              <a:ea typeface="宋体" panose="02010600030101010101" pitchFamily="2" charset="-122"/>
              <a:cs typeface="Times New Roman" panose="02020603050405020304" pitchFamily="18" charset="0"/>
            </a:endParaRPr>
          </a:p>
        </p:txBody>
      </p:sp>
      <p:sp>
        <p:nvSpPr>
          <p:cNvPr id="17" name="Rectangle 3"/>
          <p:cNvSpPr txBox="1">
            <a:spLocks noChangeArrowheads="1"/>
          </p:cNvSpPr>
          <p:nvPr/>
        </p:nvSpPr>
        <p:spPr bwMode="auto">
          <a:xfrm>
            <a:off x="7426325" y="5041900"/>
            <a:ext cx="1717675"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Blip>
                <a:blip r:embed="rId2"/>
              </a:buBlip>
              <a:defRPr sz="2800" b="1">
                <a:solidFill>
                  <a:schemeClr val="accent2"/>
                </a:solidFill>
                <a:latin typeface="Arial" panose="020B0604020202020204" pitchFamily="34" charset="0"/>
                <a:ea typeface="幼圆" panose="02010509060101010101"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4000"/>
              </a:lnSpc>
              <a:spcAft>
                <a:spcPts val="600"/>
              </a:spcAft>
              <a:buFontTx/>
              <a:buNone/>
            </a:pPr>
            <a:r>
              <a:rPr lang="en-US" altLang="zh-CN" sz="24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a:latin typeface="Times New Roman" panose="02020603050405020304" pitchFamily="18" charset="0"/>
                <a:ea typeface="宋体" panose="02010600030101010101" pitchFamily="2" charset="-122"/>
                <a:cs typeface="Times New Roman" panose="02020603050405020304" pitchFamily="18" charset="0"/>
              </a:rPr>
              <a:t>0001101b </a:t>
            </a:r>
          </a:p>
          <a:p>
            <a:pPr algn="just" eaLnBrk="1" hangingPunct="1">
              <a:lnSpc>
                <a:spcPct val="114000"/>
              </a:lnSpc>
              <a:spcAft>
                <a:spcPts val="600"/>
              </a:spcAft>
              <a:buFontTx/>
              <a:buNone/>
            </a:pPr>
            <a:endParaRPr lang="en-US" altLang="zh-CN" sz="1800">
              <a:latin typeface="宋体" panose="02010600030101010101" pitchFamily="2" charset="-122"/>
              <a:ea typeface="宋体" panose="02010600030101010101" pitchFamily="2" charset="-122"/>
              <a:cs typeface="Times New Roman" panose="02020603050405020304" pitchFamily="18" charset="0"/>
            </a:endParaRPr>
          </a:p>
        </p:txBody>
      </p:sp>
      <p:sp>
        <p:nvSpPr>
          <p:cNvPr id="19" name="Rectangle 3"/>
          <p:cNvSpPr txBox="1">
            <a:spLocks noChangeArrowheads="1"/>
          </p:cNvSpPr>
          <p:nvPr/>
        </p:nvSpPr>
        <p:spPr bwMode="auto">
          <a:xfrm>
            <a:off x="5897563" y="5046663"/>
            <a:ext cx="1643062"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Blip>
                <a:blip r:embed="rId2"/>
              </a:buBlip>
              <a:defRPr sz="2800" b="1">
                <a:solidFill>
                  <a:schemeClr val="accent2"/>
                </a:solidFill>
                <a:latin typeface="Arial" panose="020B0604020202020204" pitchFamily="34" charset="0"/>
                <a:ea typeface="幼圆" panose="02010509060101010101"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14000"/>
              </a:lnSpc>
              <a:spcAft>
                <a:spcPts val="600"/>
              </a:spcAft>
              <a:buFontTx/>
              <a:buNone/>
            </a:pPr>
            <a:r>
              <a:rPr lang="en-US" altLang="zh-CN" sz="240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a:solidFill>
                  <a:srgbClr val="9900CC"/>
                </a:solidFill>
                <a:latin typeface="Times New Roman" panose="02020603050405020304" pitchFamily="18" charset="0"/>
                <a:ea typeface="宋体" panose="02010600030101010101" pitchFamily="2" charset="-122"/>
                <a:cs typeface="Times New Roman" panose="02020603050405020304" pitchFamily="18" charset="0"/>
              </a:rPr>
              <a:t>0001101b</a:t>
            </a:r>
            <a:endParaRPr lang="en-US" altLang="zh-CN" sz="1800">
              <a:latin typeface="宋体" panose="02010600030101010101" pitchFamily="2" charset="-122"/>
              <a:ea typeface="宋体" panose="02010600030101010101" pitchFamily="2" charset="-122"/>
              <a:cs typeface="Times New Roman" panose="02020603050405020304" pitchFamily="18" charset="0"/>
            </a:endParaRPr>
          </a:p>
        </p:txBody>
      </p:sp>
      <p:grpSp>
        <p:nvGrpSpPr>
          <p:cNvPr id="21" name="组合 20"/>
          <p:cNvGrpSpPr>
            <a:grpSpLocks/>
          </p:cNvGrpSpPr>
          <p:nvPr/>
        </p:nvGrpSpPr>
        <p:grpSpPr bwMode="auto">
          <a:xfrm>
            <a:off x="4935538" y="1751013"/>
            <a:ext cx="3275012" cy="841375"/>
            <a:chOff x="5607586" y="1575327"/>
            <a:chExt cx="3274920" cy="841185"/>
          </a:xfrm>
        </p:grpSpPr>
        <p:sp>
          <p:nvSpPr>
            <p:cNvPr id="59414" name="Rectangle 3"/>
            <p:cNvSpPr txBox="1">
              <a:spLocks noChangeArrowheads="1"/>
            </p:cNvSpPr>
            <p:nvPr/>
          </p:nvSpPr>
          <p:spPr bwMode="auto">
            <a:xfrm>
              <a:off x="6103345" y="1575327"/>
              <a:ext cx="2779161" cy="841185"/>
            </a:xfrm>
            <a:prstGeom prst="rect">
              <a:avLst/>
            </a:prstGeom>
            <a:noFill/>
            <a:ln w="952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Blip>
                  <a:blip r:embed="rId2"/>
                </a:buBlip>
                <a:defRPr sz="2800" b="1">
                  <a:solidFill>
                    <a:schemeClr val="accent2"/>
                  </a:solidFill>
                  <a:latin typeface="Arial" panose="020B0604020202020204" pitchFamily="34" charset="0"/>
                  <a:ea typeface="幼圆" panose="02010509060101010101"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85000"/>
                </a:lnSpc>
                <a:spcBef>
                  <a:spcPct val="0"/>
                </a:spcBef>
                <a:buFontTx/>
                <a:buNone/>
              </a:pPr>
              <a:r>
                <a:rPr lang="zh-CN" altLang="en-US" sz="2400">
                  <a:solidFill>
                    <a:srgbClr val="FF00FF"/>
                  </a:solidFill>
                  <a:latin typeface="宋体" panose="02010600030101010101" pitchFamily="2" charset="-122"/>
                  <a:ea typeface="宋体" panose="02010600030101010101" pitchFamily="2" charset="-122"/>
                </a:rPr>
                <a:t>可用来方便地求</a:t>
              </a:r>
              <a:endParaRPr lang="en-US" altLang="zh-CN" sz="2400">
                <a:solidFill>
                  <a:srgbClr val="FF00FF"/>
                </a:solidFill>
                <a:latin typeface="宋体" panose="02010600030101010101" pitchFamily="2" charset="-122"/>
                <a:ea typeface="宋体" panose="02010600030101010101" pitchFamily="2" charset="-122"/>
              </a:endParaRPr>
            </a:p>
            <a:p>
              <a:pPr algn="ctr" eaLnBrk="1" hangingPunct="1">
                <a:lnSpc>
                  <a:spcPct val="85000"/>
                </a:lnSpc>
                <a:spcBef>
                  <a:spcPct val="0"/>
                </a:spcBef>
                <a:buFontTx/>
                <a:buNone/>
              </a:pPr>
              <a:r>
                <a:rPr lang="zh-CN" altLang="en-US" sz="2400">
                  <a:solidFill>
                    <a:srgbClr val="FF00FF"/>
                  </a:solidFill>
                  <a:latin typeface="宋体" panose="02010600030101010101" pitchFamily="2" charset="-122"/>
                  <a:ea typeface="宋体" panose="02010600030101010101" pitchFamily="2" charset="-122"/>
                </a:rPr>
                <a:t>反码和补码的真值</a:t>
              </a:r>
              <a:endParaRPr lang="en-US" altLang="zh-CN" sz="2400">
                <a:solidFill>
                  <a:srgbClr val="FF00FF"/>
                </a:solidFill>
                <a:latin typeface="宋体" panose="02010600030101010101" pitchFamily="2" charset="-122"/>
                <a:ea typeface="宋体" panose="02010600030101010101" pitchFamily="2" charset="-122"/>
              </a:endParaRPr>
            </a:p>
          </p:txBody>
        </p:sp>
        <p:sp>
          <p:nvSpPr>
            <p:cNvPr id="59415" name="右大括号 22"/>
            <p:cNvSpPr>
              <a:spLocks/>
            </p:cNvSpPr>
            <p:nvPr/>
          </p:nvSpPr>
          <p:spPr bwMode="auto">
            <a:xfrm>
              <a:off x="5607586" y="1619480"/>
              <a:ext cx="495759" cy="672028"/>
            </a:xfrm>
            <a:prstGeom prst="rightBrace">
              <a:avLst>
                <a:gd name="adj1" fmla="val 8334"/>
                <a:gd name="adj2" fmla="val 50000"/>
              </a:avLst>
            </a:prstGeom>
            <a:noFill/>
            <a:ln w="9525" algn="ctr">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cxnSp>
        <p:nvCxnSpPr>
          <p:cNvPr id="26" name="直接箭头连接符 25"/>
          <p:cNvCxnSpPr>
            <a:cxnSpLocks noChangeShapeType="1"/>
          </p:cNvCxnSpPr>
          <p:nvPr/>
        </p:nvCxnSpPr>
        <p:spPr bwMode="auto">
          <a:xfrm flipH="1">
            <a:off x="3732213" y="5462588"/>
            <a:ext cx="0" cy="328612"/>
          </a:xfrm>
          <a:prstGeom prst="straightConnector1">
            <a:avLst/>
          </a:prstGeom>
          <a:noFill/>
          <a:ln w="9525" algn="ctr">
            <a:solidFill>
              <a:srgbClr val="FF0000"/>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9">
            <a:extLst>
              <a:ext uri="{FF2B5EF4-FFF2-40B4-BE49-F238E27FC236}">
                <a16:creationId xmlns:a16="http://schemas.microsoft.com/office/drawing/2014/main" id="{391DEE8C-1EA8-466B-822F-D47468F910E9}"/>
              </a:ext>
            </a:extLst>
          </p:cNvPr>
          <p:cNvSpPr txBox="1"/>
          <p:nvPr/>
        </p:nvSpPr>
        <p:spPr>
          <a:xfrm>
            <a:off x="2976563" y="5462588"/>
            <a:ext cx="766762" cy="261937"/>
          </a:xfrm>
          <a:prstGeom prst="rect">
            <a:avLst/>
          </a:prstGeom>
          <a:noFill/>
          <a:ln>
            <a:noFill/>
            <a:prstDash val="dashDot"/>
          </a:ln>
        </p:spPr>
        <p:txBody>
          <a:bodyPr lIns="0" tIns="0" rIns="0" bIns="0">
            <a:spAutoFit/>
          </a:bodyPr>
          <a:lstStyle/>
          <a:p>
            <a:pPr algn="ctr" eaLnBrk="1" hangingPunct="1">
              <a:lnSpc>
                <a:spcPct val="85000"/>
              </a:lnSpc>
              <a:defRPr/>
            </a:pPr>
            <a:r>
              <a:rPr lang="zh-CN" altLang="en-US" sz="2000" dirty="0">
                <a:solidFill>
                  <a:srgbClr val="FF00FF"/>
                </a:solidFill>
                <a:latin typeface="宋体" pitchFamily="2" charset="-122"/>
              </a:rPr>
              <a:t>求反</a:t>
            </a:r>
            <a:endParaRPr lang="zh-CN" altLang="en-US" sz="2000" b="1" dirty="0">
              <a:solidFill>
                <a:srgbClr val="FF00FF"/>
              </a:solidFill>
              <a:latin typeface="宋体" pitchFamily="2" charset="-122"/>
              <a:ea typeface="+mj-ea"/>
            </a:endParaRPr>
          </a:p>
        </p:txBody>
      </p:sp>
      <p:cxnSp>
        <p:nvCxnSpPr>
          <p:cNvPr id="18" name="直接箭头连接符 17"/>
          <p:cNvCxnSpPr>
            <a:cxnSpLocks noChangeShapeType="1"/>
          </p:cNvCxnSpPr>
          <p:nvPr/>
        </p:nvCxnSpPr>
        <p:spPr bwMode="auto">
          <a:xfrm flipV="1">
            <a:off x="4414838" y="5462588"/>
            <a:ext cx="1781175" cy="338137"/>
          </a:xfrm>
          <a:prstGeom prst="straightConnector1">
            <a:avLst/>
          </a:prstGeom>
          <a:noFill/>
          <a:ln w="9525" algn="ctr">
            <a:solidFill>
              <a:srgbClr val="92D050"/>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箭头连接符 15"/>
          <p:cNvCxnSpPr>
            <a:cxnSpLocks noChangeShapeType="1"/>
          </p:cNvCxnSpPr>
          <p:nvPr/>
        </p:nvCxnSpPr>
        <p:spPr bwMode="auto">
          <a:xfrm>
            <a:off x="5373688" y="5448300"/>
            <a:ext cx="20637" cy="334963"/>
          </a:xfrm>
          <a:prstGeom prst="straightConnector1">
            <a:avLst/>
          </a:prstGeom>
          <a:noFill/>
          <a:ln w="9525" algn="ctr">
            <a:solidFill>
              <a:srgbClr val="FF0000"/>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TextBox 29">
            <a:extLst>
              <a:ext uri="{FF2B5EF4-FFF2-40B4-BE49-F238E27FC236}">
                <a16:creationId xmlns:a16="http://schemas.microsoft.com/office/drawing/2014/main" id="{01F78BED-E34A-4B17-A10A-2E79B7C62A4D}"/>
              </a:ext>
            </a:extLst>
          </p:cNvPr>
          <p:cNvSpPr txBox="1"/>
          <p:nvPr/>
        </p:nvSpPr>
        <p:spPr>
          <a:xfrm>
            <a:off x="4686300" y="5514975"/>
            <a:ext cx="766763" cy="260350"/>
          </a:xfrm>
          <a:prstGeom prst="rect">
            <a:avLst/>
          </a:prstGeom>
          <a:noFill/>
          <a:ln>
            <a:noFill/>
            <a:prstDash val="dashDot"/>
          </a:ln>
        </p:spPr>
        <p:txBody>
          <a:bodyPr lIns="0" tIns="0" rIns="0" bIns="0">
            <a:spAutoFit/>
          </a:bodyPr>
          <a:lstStyle/>
          <a:p>
            <a:pPr algn="ctr" eaLnBrk="1" hangingPunct="1">
              <a:lnSpc>
                <a:spcPct val="85000"/>
              </a:lnSpc>
              <a:defRPr/>
            </a:pPr>
            <a:r>
              <a:rPr lang="zh-CN" altLang="en-US" sz="2000" dirty="0">
                <a:solidFill>
                  <a:srgbClr val="FF00FF"/>
                </a:solidFill>
                <a:latin typeface="宋体" pitchFamily="2" charset="-122"/>
              </a:rPr>
              <a:t>求补</a:t>
            </a:r>
            <a:endParaRPr lang="zh-CN" altLang="en-US" sz="2000" b="1" dirty="0">
              <a:solidFill>
                <a:srgbClr val="FF00FF"/>
              </a:solidFill>
              <a:latin typeface="宋体" pitchFamily="2" charset="-122"/>
              <a:ea typeface="+mj-ea"/>
            </a:endParaRPr>
          </a:p>
        </p:txBody>
      </p:sp>
    </p:spTree>
    <p:extLst>
      <p:ext uri="{BB962C8B-B14F-4D97-AF65-F5344CB8AC3E}">
        <p14:creationId xmlns:p14="http://schemas.microsoft.com/office/powerpoint/2010/main" val="30648467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9296" name="Group 112"/>
          <p:cNvGraphicFramePr>
            <a:graphicFrameLocks noGrp="1"/>
          </p:cNvGraphicFramePr>
          <p:nvPr/>
        </p:nvGraphicFramePr>
        <p:xfrm>
          <a:off x="128588" y="1101725"/>
          <a:ext cx="8801102" cy="4023360"/>
        </p:xfrm>
        <a:graphic>
          <a:graphicData uri="http://schemas.openxmlformats.org/drawingml/2006/table">
            <a:tbl>
              <a:tblPr/>
              <a:tblGrid>
                <a:gridCol w="1243013">
                  <a:extLst>
                    <a:ext uri="{9D8B030D-6E8A-4147-A177-3AD203B41FA5}">
                      <a16:colId xmlns:a16="http://schemas.microsoft.com/office/drawing/2014/main" val="20000"/>
                    </a:ext>
                  </a:extLst>
                </a:gridCol>
                <a:gridCol w="1643062">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gridCol w="1685925">
                  <a:extLst>
                    <a:ext uri="{9D8B030D-6E8A-4147-A177-3AD203B41FA5}">
                      <a16:colId xmlns:a16="http://schemas.microsoft.com/office/drawing/2014/main" val="20003"/>
                    </a:ext>
                  </a:extLst>
                </a:gridCol>
                <a:gridCol w="1769188">
                  <a:extLst>
                    <a:ext uri="{9D8B030D-6E8A-4147-A177-3AD203B41FA5}">
                      <a16:colId xmlns:a16="http://schemas.microsoft.com/office/drawing/2014/main" val="20004"/>
                    </a:ext>
                  </a:extLst>
                </a:gridCol>
                <a:gridCol w="1602664">
                  <a:extLst>
                    <a:ext uri="{9D8B030D-6E8A-4147-A177-3AD203B41FA5}">
                      <a16:colId xmlns:a16="http://schemas.microsoft.com/office/drawing/2014/main" val="20005"/>
                    </a:ext>
                  </a:extLst>
                </a:gridCol>
              </a:tblGrid>
              <a:tr h="365702">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无符号数</a:t>
                      </a:r>
                      <a:endParaRPr kumimoji="0" lang="zh-CN" altLang="en-US" sz="24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有符号数</a:t>
                      </a:r>
                      <a:endParaRPr kumimoji="0" lang="zh-CN" altLang="en-US" sz="24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657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十进制数</a:t>
                      </a:r>
                      <a:endParaRPr kumimoji="0" lang="zh-CN" altLang="en-US" sz="24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二进制数</a:t>
                      </a:r>
                      <a:endParaRPr kumimoji="0" lang="zh-CN" altLang="en-US" sz="24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原码</a:t>
                      </a:r>
                      <a:endParaRPr kumimoji="0" lang="zh-CN" altLang="en-US" sz="24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反码</a:t>
                      </a:r>
                      <a:endParaRPr kumimoji="0" lang="zh-CN" altLang="en-US" sz="24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补码</a:t>
                      </a:r>
                      <a:endParaRPr kumimoji="0" lang="zh-CN" altLang="en-US" sz="24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29132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127</a:t>
                      </a:r>
                      <a:endParaRPr kumimoji="0" lang="en-US" altLang="zh-CN" sz="2400" b="1" i="0" u="none" strike="noStrike" cap="none" normalizeH="0" baseline="0">
                        <a:ln>
                          <a:noFill/>
                        </a:ln>
                        <a:solidFill>
                          <a:schemeClr val="tx1"/>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a:ea typeface="宋体" pitchFamily="2" charset="-122"/>
                          <a:cs typeface="Times New Roman" pitchFamily="18" charset="0"/>
                        </a:rPr>
                        <a:t>…</a:t>
                      </a:r>
                      <a:endParaRPr kumimoji="0" lang="en-US" altLang="zh-CN" sz="2400" b="1" i="0" u="none" strike="noStrike" cap="none" normalizeH="0" baseline="0">
                        <a:ln>
                          <a:noFill/>
                        </a:ln>
                        <a:solidFill>
                          <a:schemeClr val="tx1"/>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2400" b="1" i="0" u="none" strike="noStrike" cap="none" normalizeH="0" baseline="0">
                        <a:ln>
                          <a:noFill/>
                        </a:ln>
                        <a:solidFill>
                          <a:schemeClr val="tx1"/>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2400" b="1" i="0" u="none" strike="noStrike" cap="none" normalizeH="0" baseline="0">
                        <a:ln>
                          <a:noFill/>
                        </a:ln>
                        <a:solidFill>
                          <a:schemeClr val="tx1"/>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128</a:t>
                      </a:r>
                      <a:endParaRPr kumimoji="0" lang="en-US" altLang="zh-CN" sz="2400" b="1" i="0" u="none" strike="noStrike" cap="none" normalizeH="0" baseline="0">
                        <a:ln>
                          <a:noFill/>
                        </a:ln>
                        <a:solidFill>
                          <a:schemeClr val="tx1"/>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129</a:t>
                      </a:r>
                      <a:endParaRPr kumimoji="0" lang="en-US" altLang="zh-CN" sz="2400" b="1" i="0" u="none" strike="noStrike" cap="none" normalizeH="0" baseline="0">
                        <a:ln>
                          <a:noFill/>
                        </a:ln>
                        <a:solidFill>
                          <a:schemeClr val="tx1"/>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a:ea typeface="宋体" pitchFamily="2" charset="-122"/>
                          <a:cs typeface="Times New Roman" pitchFamily="18" charset="0"/>
                        </a:rPr>
                        <a:t>…</a:t>
                      </a:r>
                      <a:endParaRPr kumimoji="0" lang="en-US" altLang="zh-CN" sz="2400" b="1" i="0" u="none" strike="noStrike" cap="none" normalizeH="0" baseline="0">
                        <a:ln>
                          <a:noFill/>
                        </a:ln>
                        <a:solidFill>
                          <a:schemeClr val="tx1"/>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255</a:t>
                      </a:r>
                      <a:endParaRPr kumimoji="0" lang="en-US" altLang="zh-CN" sz="24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0111 1111B</a:t>
                      </a:r>
                      <a:endParaRPr kumimoji="0" lang="en-US" altLang="zh-CN" sz="2400" b="1" i="0" u="none" strike="noStrike" cap="none" normalizeH="0" baseline="0" dirty="0">
                        <a:ln>
                          <a:noFill/>
                        </a:ln>
                        <a:solidFill>
                          <a:schemeClr val="tx1"/>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Arial"/>
                          <a:ea typeface="宋体" pitchFamily="2" charset="-122"/>
                          <a:cs typeface="Times New Roman" pitchFamily="18" charset="0"/>
                        </a:rPr>
                        <a:t>…</a:t>
                      </a:r>
                      <a:endParaRPr kumimoji="0" lang="en-US" altLang="zh-CN" sz="2400" b="1" i="0" u="none" strike="noStrike" cap="none" normalizeH="0" baseline="0" dirty="0">
                        <a:ln>
                          <a:noFill/>
                        </a:ln>
                        <a:solidFill>
                          <a:schemeClr val="tx1"/>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0000 0001B</a:t>
                      </a:r>
                      <a:endParaRPr kumimoji="0" lang="en-US" altLang="zh-CN" sz="2400" b="1" i="0" u="none" strike="noStrike" cap="none" normalizeH="0" baseline="0" dirty="0">
                        <a:ln>
                          <a:noFill/>
                        </a:ln>
                        <a:solidFill>
                          <a:schemeClr val="tx1"/>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0000 0000B</a:t>
                      </a:r>
                      <a:endParaRPr kumimoji="0" lang="en-US" altLang="zh-CN" sz="2400" b="1" i="0" u="none" strike="noStrike" cap="none" normalizeH="0" baseline="0" dirty="0">
                        <a:ln>
                          <a:noFill/>
                        </a:ln>
                        <a:solidFill>
                          <a:schemeClr val="tx1"/>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1000 0000B</a:t>
                      </a:r>
                      <a:endParaRPr kumimoji="0" lang="en-US" altLang="zh-CN" sz="2400" b="1" i="0" u="none" strike="noStrike" cap="none" normalizeH="0" baseline="0" dirty="0">
                        <a:ln>
                          <a:noFill/>
                        </a:ln>
                        <a:solidFill>
                          <a:schemeClr val="tx1"/>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1000 0001B</a:t>
                      </a:r>
                      <a:endParaRPr kumimoji="0" lang="en-US" altLang="zh-CN" sz="2400" b="1" i="0" u="none" strike="noStrike" cap="none" normalizeH="0" baseline="0" dirty="0">
                        <a:ln>
                          <a:noFill/>
                        </a:ln>
                        <a:solidFill>
                          <a:schemeClr val="tx1"/>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Arial"/>
                          <a:ea typeface="宋体" pitchFamily="2" charset="-122"/>
                          <a:cs typeface="Times New Roman" pitchFamily="18" charset="0"/>
                        </a:rPr>
                        <a:t>…</a:t>
                      </a:r>
                      <a:endParaRPr kumimoji="0" lang="en-US" altLang="zh-CN" sz="2400" b="1" i="0" u="none" strike="noStrike" cap="none" normalizeH="0" baseline="0" dirty="0">
                        <a:ln>
                          <a:noFill/>
                        </a:ln>
                        <a:solidFill>
                          <a:schemeClr val="tx1"/>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1111 1111B</a:t>
                      </a:r>
                      <a:endParaRPr kumimoji="0" lang="en-US" altLang="zh-CN" sz="24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1" i="0" u="none" strike="noStrike" cap="none" normalizeH="0" baseline="0">
                        <a:ln>
                          <a:noFill/>
                        </a:ln>
                        <a:solidFill>
                          <a:srgbClr val="FF0000"/>
                        </a:solidFill>
                        <a:effectLst/>
                        <a:latin typeface="Arial"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1" i="0" u="none" strike="noStrike" cap="none" normalizeH="0" baseline="0">
                        <a:ln>
                          <a:noFill/>
                        </a:ln>
                        <a:solidFill>
                          <a:srgbClr val="FF0000"/>
                        </a:solidFill>
                        <a:effectLst/>
                        <a:latin typeface="Arial"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1" i="0" u="none" strike="noStrike" cap="none" normalizeH="0" baseline="0">
                        <a:ln>
                          <a:noFill/>
                        </a:ln>
                        <a:solidFill>
                          <a:srgbClr val="FF0000"/>
                        </a:solidFill>
                        <a:effectLst/>
                        <a:latin typeface="Arial"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1" i="0" u="none" strike="noStrike" cap="none" normalizeH="0" baseline="0">
                        <a:ln>
                          <a:noFill/>
                        </a:ln>
                        <a:solidFill>
                          <a:srgbClr val="FF0000"/>
                        </a:solidFill>
                        <a:effectLst/>
                        <a:latin typeface="Arial"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1" i="0" u="none" strike="noStrike" cap="none" normalizeH="0" baseline="0">
                        <a:ln>
                          <a:noFill/>
                        </a:ln>
                        <a:solidFill>
                          <a:srgbClr val="FF0000"/>
                        </a:solidFill>
                        <a:effectLst/>
                        <a:latin typeface="Arial"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1" i="0" u="none" strike="noStrike" cap="none" normalizeH="0" baseline="0">
                        <a:ln>
                          <a:noFill/>
                        </a:ln>
                        <a:solidFill>
                          <a:srgbClr val="FF0000"/>
                        </a:solidFill>
                        <a:effectLst/>
                        <a:latin typeface="Arial"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1" i="0" u="none" strike="noStrike" cap="none" normalizeH="0" baseline="0">
                        <a:ln>
                          <a:noFill/>
                        </a:ln>
                        <a:solidFill>
                          <a:srgbClr val="FF0000"/>
                        </a:solidFill>
                        <a:effectLst/>
                        <a:latin typeface="Arial"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1" i="0" u="none" strike="noStrike" cap="none" normalizeH="0" baseline="0">
                        <a:ln>
                          <a:noFill/>
                        </a:ln>
                        <a:solidFill>
                          <a:srgbClr val="FF0000"/>
                        </a:solidFill>
                        <a:effectLst/>
                        <a:latin typeface="Arial" charset="0"/>
                        <a:ea typeface="宋体" pitchFamily="2" charset="-122"/>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2400" b="1" i="0" u="none" strike="noStrike" cap="none" normalizeH="0" baseline="0" dirty="0">
                        <a:ln>
                          <a:noFill/>
                        </a:ln>
                        <a:solidFill>
                          <a:srgbClr val="FF0000"/>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14288"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a:ln>
                          <a:noFill/>
                        </a:ln>
                        <a:solidFill>
                          <a:srgbClr val="FF0000"/>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a:ln>
                          <a:noFill/>
                        </a:ln>
                        <a:solidFill>
                          <a:srgbClr val="FF0000"/>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6350" algn="ctr" defTabSz="914400" rtl="0" eaLnBrk="1" fontAlgn="base" latinLnBrk="0" hangingPunct="1">
                        <a:lnSpc>
                          <a:spcPct val="100000"/>
                        </a:lnSpc>
                        <a:spcBef>
                          <a:spcPct val="0"/>
                        </a:spcBef>
                        <a:spcAft>
                          <a:spcPct val="0"/>
                        </a:spcAft>
                        <a:buClrTx/>
                        <a:buSzTx/>
                        <a:buFontTx/>
                        <a:buNone/>
                        <a:tabLst/>
                      </a:pPr>
                      <a:endParaRPr kumimoji="0" lang="en-US" altLang="zh-CN" sz="2400" b="1" i="0" u="none" strike="noStrike" cap="none" normalizeH="0" baseline="0" dirty="0">
                        <a:ln>
                          <a:noFill/>
                        </a:ln>
                        <a:solidFill>
                          <a:srgbClr val="C00000"/>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60444" name="标题 3"/>
          <p:cNvSpPr>
            <a:spLocks noGrp="1" noChangeArrowheads="1"/>
          </p:cNvSpPr>
          <p:nvPr>
            <p:ph type="title"/>
          </p:nvPr>
        </p:nvSpPr>
        <p:spPr>
          <a:xfrm>
            <a:off x="214313" y="357188"/>
            <a:ext cx="8483600" cy="504825"/>
          </a:xfrm>
        </p:spPr>
        <p:txBody>
          <a:bodyPr/>
          <a:lstStyle/>
          <a:p>
            <a:pPr eaLnBrk="1" hangingPunct="1"/>
            <a:r>
              <a:rPr lang="zh-CN" altLang="en-US" sz="2800"/>
              <a:t>表</a:t>
            </a:r>
            <a:r>
              <a:rPr lang="en-US" altLang="zh-CN" sz="2800"/>
              <a:t>2-2  8</a:t>
            </a:r>
            <a:r>
              <a:rPr lang="zh-CN" altLang="en-US" sz="2800"/>
              <a:t>位二进制数的原码、反码、补码的表示</a:t>
            </a:r>
          </a:p>
        </p:txBody>
      </p:sp>
      <p:sp>
        <p:nvSpPr>
          <p:cNvPr id="349187" name="Rectangle 3"/>
          <p:cNvSpPr>
            <a:spLocks noGrp="1" noChangeArrowheads="1"/>
          </p:cNvSpPr>
          <p:nvPr>
            <p:ph idx="1"/>
          </p:nvPr>
        </p:nvSpPr>
        <p:spPr>
          <a:xfrm>
            <a:off x="468313" y="981075"/>
            <a:ext cx="8229600" cy="352425"/>
          </a:xfrm>
        </p:spPr>
        <p:txBody>
          <a:bodyPr>
            <a:normAutofit lnSpcReduction="10000"/>
          </a:bodyPr>
          <a:lstStyle/>
          <a:p>
            <a:pPr eaLnBrk="1" hangingPunct="1">
              <a:buFontTx/>
              <a:buNone/>
              <a:defRPr/>
            </a:pPr>
            <a:r>
              <a:rPr lang="en-US" altLang="zh-CN"/>
              <a:t>        </a:t>
            </a:r>
          </a:p>
        </p:txBody>
      </p:sp>
      <p:sp>
        <p:nvSpPr>
          <p:cNvPr id="7" name="Rectangle 3"/>
          <p:cNvSpPr txBox="1">
            <a:spLocks noChangeArrowheads="1"/>
          </p:cNvSpPr>
          <p:nvPr/>
        </p:nvSpPr>
        <p:spPr bwMode="auto">
          <a:xfrm>
            <a:off x="71438" y="5267325"/>
            <a:ext cx="9072562" cy="106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rtl="0" fontAlgn="base">
              <a:lnSpc>
                <a:spcPct val="114000"/>
              </a:lnSpc>
              <a:spcBef>
                <a:spcPct val="20000"/>
              </a:spcBef>
              <a:spcAft>
                <a:spcPts val="600"/>
              </a:spcAft>
              <a:buBlip>
                <a:blip r:embed="rId2"/>
              </a:buBlip>
              <a:defRPr sz="2800" b="1">
                <a:solidFill>
                  <a:schemeClr val="accent2"/>
                </a:solidFill>
                <a:latin typeface="+mj-ea"/>
                <a:ea typeface="+mj-ea"/>
                <a:cs typeface="+mn-cs"/>
              </a:defRPr>
            </a:lvl1pPr>
            <a:lvl2pPr marL="742950" indent="-285750" algn="just" rtl="0" fontAlgn="base">
              <a:spcBef>
                <a:spcPct val="20000"/>
              </a:spcBef>
              <a:spcAft>
                <a:spcPct val="0"/>
              </a:spcAft>
              <a:buBlip>
                <a:blip r:embed="rId3"/>
              </a:buBlip>
              <a:defRPr sz="2800" b="1">
                <a:solidFill>
                  <a:schemeClr val="tx1"/>
                </a:solidFill>
                <a:latin typeface="+mj-ea"/>
                <a:ea typeface="+mj-ea"/>
              </a:defRPr>
            </a:lvl2pPr>
            <a:lvl3pPr marL="1143000" indent="-228600" algn="just" rtl="0" fontAlgn="base">
              <a:spcBef>
                <a:spcPct val="20000"/>
              </a:spcBef>
              <a:spcAft>
                <a:spcPct val="0"/>
              </a:spcAft>
              <a:buChar char="•"/>
              <a:defRPr sz="2400">
                <a:solidFill>
                  <a:schemeClr val="tx1"/>
                </a:solidFill>
                <a:latin typeface="+mj-ea"/>
                <a:ea typeface="+mj-ea"/>
              </a:defRPr>
            </a:lvl3pPr>
            <a:lvl4pPr marL="1600200" indent="-228600" algn="just" rtl="0" fontAlgn="base">
              <a:spcBef>
                <a:spcPct val="20000"/>
              </a:spcBef>
              <a:spcAft>
                <a:spcPct val="0"/>
              </a:spcAft>
              <a:buChar char="–"/>
              <a:defRPr sz="2000">
                <a:solidFill>
                  <a:schemeClr val="tx1"/>
                </a:solidFill>
                <a:latin typeface="+mj-ea"/>
                <a:ea typeface="+mj-ea"/>
              </a:defRPr>
            </a:lvl4pPr>
            <a:lvl5pPr marL="2057400" indent="-228600" algn="just"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marL="0" indent="0" algn="l" eaLnBrk="1" hangingPunct="1">
              <a:buFontTx/>
              <a:buNone/>
              <a:defRPr/>
            </a:pPr>
            <a:r>
              <a:rPr lang="zh-CN" altLang="en-US" kern="0" dirty="0">
                <a:latin typeface="Times New Roman" panose="02020603050405020304" pitchFamily="18" charset="0"/>
                <a:cs typeface="Times New Roman" panose="02020603050405020304" pitchFamily="18" charset="0"/>
              </a:rPr>
              <a:t>可见，</a:t>
            </a:r>
            <a:r>
              <a:rPr lang="en-US" altLang="zh-CN" kern="0" dirty="0">
                <a:latin typeface="Times New Roman" panose="02020603050405020304" pitchFamily="18" charset="0"/>
                <a:cs typeface="Times New Roman" panose="02020603050405020304" pitchFamily="18" charset="0"/>
              </a:rPr>
              <a:t>8</a:t>
            </a:r>
            <a:r>
              <a:rPr lang="zh-CN" altLang="en-US" kern="0" dirty="0">
                <a:latin typeface="Times New Roman" panose="02020603050405020304" pitchFamily="18" charset="0"/>
                <a:cs typeface="Times New Roman" panose="02020603050405020304" pitchFamily="18" charset="0"/>
              </a:rPr>
              <a:t>位字长</a:t>
            </a:r>
            <a:r>
              <a:rPr lang="zh-CN" altLang="en-US" kern="0" dirty="0">
                <a:solidFill>
                  <a:srgbClr val="FF0000"/>
                </a:solidFill>
                <a:latin typeface="Times New Roman" panose="02020603050405020304" pitchFamily="18" charset="0"/>
                <a:cs typeface="Times New Roman" panose="02020603050405020304" pitchFamily="18" charset="0"/>
              </a:rPr>
              <a:t>原码、反码表示的数的范围</a:t>
            </a:r>
            <a:r>
              <a:rPr lang="en-US" altLang="zh-CN" kern="0" dirty="0">
                <a:latin typeface="Times New Roman" panose="02020603050405020304" pitchFamily="18" charset="0"/>
                <a:cs typeface="Times New Roman" panose="02020603050405020304" pitchFamily="18" charset="0"/>
              </a:rPr>
              <a:t>: </a:t>
            </a:r>
            <a:r>
              <a:rPr lang="zh-CN" altLang="en-US" kern="0" dirty="0">
                <a:latin typeface="Times New Roman" panose="02020603050405020304" pitchFamily="18" charset="0"/>
                <a:cs typeface="Times New Roman" panose="02020603050405020304" pitchFamily="18" charset="0"/>
              </a:rPr>
              <a:t>＋</a:t>
            </a:r>
            <a:r>
              <a:rPr lang="en-US" altLang="zh-CN" kern="0" dirty="0">
                <a:latin typeface="Times New Roman" panose="02020603050405020304" pitchFamily="18" charset="0"/>
                <a:cs typeface="Times New Roman" panose="02020603050405020304" pitchFamily="18" charset="0"/>
              </a:rPr>
              <a:t>127~ –127</a:t>
            </a:r>
            <a:r>
              <a:rPr lang="zh-CN" altLang="en-US" kern="0" dirty="0">
                <a:latin typeface="Times New Roman" panose="02020603050405020304" pitchFamily="18" charset="0"/>
                <a:cs typeface="Times New Roman" panose="02020603050405020304" pitchFamily="18" charset="0"/>
              </a:rPr>
              <a:t>，而</a:t>
            </a:r>
            <a:r>
              <a:rPr lang="zh-CN" altLang="en-US" kern="0" dirty="0">
                <a:solidFill>
                  <a:srgbClr val="FF00FF"/>
                </a:solidFill>
                <a:latin typeface="Times New Roman" panose="02020603050405020304" pitchFamily="18" charset="0"/>
                <a:cs typeface="Times New Roman" panose="02020603050405020304" pitchFamily="18" charset="0"/>
              </a:rPr>
              <a:t>补码表示的数的范围</a:t>
            </a:r>
            <a:r>
              <a:rPr lang="en-US" altLang="zh-CN" kern="0" dirty="0">
                <a:latin typeface="Times New Roman" panose="02020603050405020304" pitchFamily="18" charset="0"/>
                <a:cs typeface="Times New Roman" panose="02020603050405020304" pitchFamily="18" charset="0"/>
              </a:rPr>
              <a:t>: </a:t>
            </a:r>
            <a:r>
              <a:rPr lang="zh-CN" altLang="en-US" kern="0" dirty="0">
                <a:latin typeface="Times New Roman" panose="02020603050405020304" pitchFamily="18" charset="0"/>
                <a:cs typeface="Times New Roman" panose="02020603050405020304" pitchFamily="18" charset="0"/>
              </a:rPr>
              <a:t>＋</a:t>
            </a:r>
            <a:r>
              <a:rPr lang="en-US" altLang="zh-CN" kern="0" dirty="0">
                <a:latin typeface="Times New Roman" panose="02020603050405020304" pitchFamily="18" charset="0"/>
                <a:cs typeface="Times New Roman" panose="02020603050405020304" pitchFamily="18" charset="0"/>
              </a:rPr>
              <a:t>127~</a:t>
            </a:r>
            <a:r>
              <a:rPr lang="zh-CN" altLang="en-US" kern="0" dirty="0">
                <a:latin typeface="Times New Roman" panose="02020603050405020304" pitchFamily="18" charset="0"/>
                <a:cs typeface="Times New Roman" panose="02020603050405020304" pitchFamily="18" charset="0"/>
              </a:rPr>
              <a:t> </a:t>
            </a:r>
            <a:r>
              <a:rPr lang="en-US" altLang="zh-CN" kern="0" dirty="0">
                <a:solidFill>
                  <a:srgbClr val="FF00FF"/>
                </a:solidFill>
                <a:latin typeface="Times New Roman" panose="02020603050405020304" pitchFamily="18" charset="0"/>
                <a:cs typeface="Times New Roman" panose="02020603050405020304" pitchFamily="18" charset="0"/>
              </a:rPr>
              <a:t>–128</a:t>
            </a:r>
            <a:r>
              <a:rPr lang="zh-CN" altLang="en-US" kern="0" dirty="0">
                <a:latin typeface="Times New Roman" panose="02020603050405020304" pitchFamily="18" charset="0"/>
                <a:cs typeface="Times New Roman" panose="02020603050405020304" pitchFamily="18" charset="0"/>
              </a:rPr>
              <a:t>。</a:t>
            </a:r>
          </a:p>
        </p:txBody>
      </p:sp>
      <p:graphicFrame>
        <p:nvGraphicFramePr>
          <p:cNvPr id="5" name="表格 4"/>
          <p:cNvGraphicFramePr>
            <a:graphicFrameLocks noGrp="1"/>
          </p:cNvGraphicFramePr>
          <p:nvPr/>
        </p:nvGraphicFramePr>
        <p:xfrm>
          <a:off x="3879850" y="1465263"/>
          <a:ext cx="1685925" cy="3657600"/>
        </p:xfrm>
        <a:graphic>
          <a:graphicData uri="http://schemas.openxmlformats.org/drawingml/2006/table">
            <a:tbl>
              <a:tblPr/>
              <a:tblGrid>
                <a:gridCol w="1685925">
                  <a:extLst>
                    <a:ext uri="{9D8B030D-6E8A-4147-A177-3AD203B41FA5}">
                      <a16:colId xmlns:a16="http://schemas.microsoft.com/office/drawing/2014/main" val="20000"/>
                    </a:ext>
                  </a:extLst>
                </a:gridCol>
              </a:tblGrid>
              <a:tr h="31952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原码</a:t>
                      </a:r>
                      <a:endParaRPr kumimoji="0" lang="zh-CN" altLang="en-US" sz="24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875683">
                <a:tc>
                  <a:txBody>
                    <a:bodyPr/>
                    <a:lstStyle/>
                    <a:p>
                      <a:pPr marL="0" marR="0" lvl="0" indent="14288"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0111 1111B</a:t>
                      </a:r>
                      <a:endParaRPr kumimoji="0" lang="en-US" altLang="zh-CN" sz="2400" b="1" i="0" u="none" strike="noStrike" cap="none" normalizeH="0" baseline="0" dirty="0">
                        <a:ln>
                          <a:noFill/>
                        </a:ln>
                        <a:solidFill>
                          <a:schemeClr val="tx1"/>
                        </a:solidFill>
                        <a:effectLst/>
                        <a:latin typeface="Arial" charset="0"/>
                        <a:ea typeface="宋体" pitchFamily="2" charset="-122"/>
                        <a:cs typeface="Times New Roman" pitchFamily="18" charset="0"/>
                      </a:endParaRPr>
                    </a:p>
                    <a:p>
                      <a:pPr marL="0" marR="0" lvl="0" indent="14288"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endParaRPr kumimoji="0" lang="zh-CN" altLang="en-US" sz="2400" b="1" i="0" u="none" strike="noStrike" cap="none" normalizeH="0" baseline="0" dirty="0">
                        <a:ln>
                          <a:noFill/>
                        </a:ln>
                        <a:solidFill>
                          <a:schemeClr val="tx1"/>
                        </a:solidFill>
                        <a:effectLst/>
                        <a:latin typeface="Arial" charset="0"/>
                        <a:ea typeface="宋体" pitchFamily="2" charset="-122"/>
                        <a:cs typeface="Times New Roman" pitchFamily="18" charset="0"/>
                      </a:endParaRPr>
                    </a:p>
                    <a:p>
                      <a:pPr marL="0" marR="0" lvl="0" indent="142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0000 0001B</a:t>
                      </a:r>
                      <a:endParaRPr kumimoji="0" lang="en-US" altLang="zh-CN" sz="2400" b="1" i="0" u="none" strike="noStrike" cap="none" normalizeH="0" baseline="0" dirty="0">
                        <a:ln>
                          <a:noFill/>
                        </a:ln>
                        <a:solidFill>
                          <a:schemeClr val="tx1"/>
                        </a:solidFill>
                        <a:effectLst/>
                        <a:latin typeface="Arial" charset="0"/>
                        <a:ea typeface="宋体" pitchFamily="2" charset="-122"/>
                        <a:cs typeface="Times New Roman" pitchFamily="18" charset="0"/>
                      </a:endParaRPr>
                    </a:p>
                    <a:p>
                      <a:pPr marL="0" marR="0" lvl="0" indent="142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3366FF"/>
                          </a:solidFill>
                          <a:effectLst/>
                          <a:latin typeface="Times New Roman" pitchFamily="18" charset="0"/>
                          <a:ea typeface="宋体" pitchFamily="2" charset="-122"/>
                          <a:cs typeface="Times New Roman" pitchFamily="18" charset="0"/>
                        </a:rPr>
                        <a:t>0000 0000B</a:t>
                      </a:r>
                      <a:endParaRPr kumimoji="0" lang="en-US" altLang="zh-CN" sz="2400" b="1" i="0" u="none" strike="noStrike" cap="none" normalizeH="0" baseline="0" dirty="0">
                        <a:ln>
                          <a:noFill/>
                        </a:ln>
                        <a:solidFill>
                          <a:srgbClr val="3366FF"/>
                        </a:solidFill>
                        <a:effectLst/>
                        <a:latin typeface="Arial" charset="0"/>
                        <a:ea typeface="宋体" pitchFamily="2" charset="-122"/>
                        <a:cs typeface="Times New Roman" pitchFamily="18" charset="0"/>
                      </a:endParaRPr>
                    </a:p>
                    <a:p>
                      <a:pPr marL="0" marR="0" lvl="0" indent="142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FF00FF"/>
                          </a:solidFill>
                          <a:effectLst/>
                          <a:latin typeface="Times New Roman" pitchFamily="18" charset="0"/>
                          <a:ea typeface="宋体" pitchFamily="2" charset="-122"/>
                          <a:cs typeface="Times New Roman" pitchFamily="18" charset="0"/>
                        </a:rPr>
                        <a:t>1000 0000B</a:t>
                      </a:r>
                      <a:endParaRPr kumimoji="0" lang="en-US" altLang="zh-CN" sz="2400" b="1" i="0" u="none" strike="noStrike" cap="none" normalizeH="0" baseline="0" dirty="0">
                        <a:ln>
                          <a:noFill/>
                        </a:ln>
                        <a:solidFill>
                          <a:srgbClr val="FF00FF"/>
                        </a:solidFill>
                        <a:effectLst/>
                        <a:latin typeface="Arial" charset="0"/>
                        <a:ea typeface="宋体" pitchFamily="2" charset="-122"/>
                        <a:cs typeface="Times New Roman" pitchFamily="18" charset="0"/>
                      </a:endParaRPr>
                    </a:p>
                    <a:p>
                      <a:pPr marL="0" marR="0" lvl="0" indent="142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1000 0001B</a:t>
                      </a:r>
                      <a:endParaRPr kumimoji="0" lang="en-US" altLang="zh-CN" sz="2400" b="1" i="0" u="none" strike="noStrike" cap="none" normalizeH="0" baseline="0" dirty="0">
                        <a:ln>
                          <a:noFill/>
                        </a:ln>
                        <a:solidFill>
                          <a:schemeClr val="tx1"/>
                        </a:solidFill>
                        <a:effectLst/>
                        <a:latin typeface="Arial" charset="0"/>
                        <a:ea typeface="宋体" pitchFamily="2" charset="-122"/>
                        <a:cs typeface="Times New Roman" pitchFamily="18" charset="0"/>
                      </a:endParaRPr>
                    </a:p>
                    <a:p>
                      <a:pPr marL="0" marR="0" lvl="0" indent="14288"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endParaRPr kumimoji="0" lang="zh-CN" altLang="en-US" sz="2400" b="1" i="0" u="none" strike="noStrike" cap="none" normalizeH="0" baseline="0" dirty="0">
                        <a:ln>
                          <a:noFill/>
                        </a:ln>
                        <a:solidFill>
                          <a:schemeClr val="tx1"/>
                        </a:solidFill>
                        <a:effectLst/>
                        <a:latin typeface="Arial" charset="0"/>
                        <a:ea typeface="宋体" pitchFamily="2" charset="-122"/>
                        <a:cs typeface="Times New Roman" pitchFamily="18" charset="0"/>
                      </a:endParaRPr>
                    </a:p>
                    <a:p>
                      <a:pPr marL="0" marR="0" lvl="0" indent="14288"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1111 1111B</a:t>
                      </a:r>
                      <a:endParaRPr kumimoji="0" lang="en-US" altLang="zh-CN" sz="2400" b="1" i="0" u="none" strike="noStrike" cap="none" normalizeH="0" baseline="0" dirty="0">
                        <a:ln>
                          <a:noFill/>
                        </a:ln>
                        <a:solidFill>
                          <a:schemeClr val="tx1"/>
                        </a:solidFill>
                        <a:effectLst/>
                        <a:latin typeface="Arial" charset="0"/>
                        <a:ea typeface="宋体" pitchFamily="2" charset="-122"/>
                        <a:cs typeface="Times New Roman" pitchFamily="18" charset="0"/>
                      </a:endParaRPr>
                    </a:p>
                    <a:p>
                      <a:pPr marL="0" marR="0" lvl="0" indent="14288"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不能表示</a:t>
                      </a:r>
                      <a:endParaRPr kumimoji="0" lang="zh-CN" altLang="en-US" sz="2400" b="1" i="0" u="none" strike="noStrike" cap="none" normalizeH="0" baseline="0" dirty="0">
                        <a:ln>
                          <a:noFill/>
                        </a:ln>
                        <a:solidFill>
                          <a:srgbClr val="FF0000"/>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6" name="表格 5"/>
          <p:cNvGraphicFramePr>
            <a:graphicFrameLocks noGrp="1"/>
          </p:cNvGraphicFramePr>
          <p:nvPr/>
        </p:nvGraphicFramePr>
        <p:xfrm>
          <a:off x="5576888" y="1465263"/>
          <a:ext cx="1770062" cy="3657600"/>
        </p:xfrm>
        <a:graphic>
          <a:graphicData uri="http://schemas.openxmlformats.org/drawingml/2006/table">
            <a:tbl>
              <a:tblPr/>
              <a:tblGrid>
                <a:gridCol w="1770062">
                  <a:extLst>
                    <a:ext uri="{9D8B030D-6E8A-4147-A177-3AD203B41FA5}">
                      <a16:colId xmlns:a16="http://schemas.microsoft.com/office/drawing/2014/main" val="20000"/>
                    </a:ext>
                  </a:extLst>
                </a:gridCol>
              </a:tblGrid>
              <a:tr h="31952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反码</a:t>
                      </a:r>
                      <a:endParaRPr kumimoji="0" lang="zh-CN" altLang="en-US" sz="24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87568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0111 1111B</a:t>
                      </a:r>
                      <a:endParaRPr kumimoji="0" lang="en-US" altLang="zh-CN" sz="2400" b="1" i="0" u="none" strike="noStrike" cap="none" normalizeH="0" baseline="0" dirty="0">
                        <a:ln>
                          <a:noFill/>
                        </a:ln>
                        <a:solidFill>
                          <a:schemeClr val="tx1"/>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endParaRPr kumimoji="0" lang="zh-CN" altLang="en-US" sz="2400" b="1" i="0" u="none" strike="noStrike" cap="none" normalizeH="0" baseline="0" dirty="0">
                        <a:ln>
                          <a:noFill/>
                        </a:ln>
                        <a:solidFill>
                          <a:schemeClr val="tx1"/>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0000 0001B</a:t>
                      </a:r>
                      <a:endParaRPr kumimoji="0" lang="en-US" altLang="zh-CN" sz="2400" b="1" i="0" u="none" strike="noStrike" cap="none" normalizeH="0" baseline="0" dirty="0">
                        <a:ln>
                          <a:noFill/>
                        </a:ln>
                        <a:solidFill>
                          <a:schemeClr val="tx1"/>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3366FF"/>
                          </a:solidFill>
                          <a:effectLst/>
                          <a:latin typeface="Times New Roman" pitchFamily="18" charset="0"/>
                          <a:ea typeface="宋体" pitchFamily="2" charset="-122"/>
                          <a:cs typeface="Times New Roman" pitchFamily="18" charset="0"/>
                        </a:rPr>
                        <a:t>0000 0000 B</a:t>
                      </a:r>
                      <a:endParaRPr kumimoji="0" lang="en-US" altLang="zh-CN" sz="2400" b="1" i="0" u="none" strike="noStrike" cap="none" normalizeH="0" baseline="0" dirty="0">
                        <a:ln>
                          <a:noFill/>
                        </a:ln>
                        <a:solidFill>
                          <a:srgbClr val="3366FF"/>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FF00FF"/>
                          </a:solidFill>
                          <a:effectLst/>
                          <a:latin typeface="Times New Roman" pitchFamily="18" charset="0"/>
                          <a:ea typeface="宋体" pitchFamily="2" charset="-122"/>
                          <a:cs typeface="Times New Roman" pitchFamily="18" charset="0"/>
                        </a:rPr>
                        <a:t>1111 1111 B</a:t>
                      </a:r>
                      <a:endParaRPr kumimoji="0" lang="en-US" altLang="zh-CN" sz="2400" b="1" i="0" u="none" strike="noStrike" cap="none" normalizeH="0" baseline="0" dirty="0">
                        <a:ln>
                          <a:noFill/>
                        </a:ln>
                        <a:solidFill>
                          <a:srgbClr val="FF00FF"/>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1111 1110 B</a:t>
                      </a:r>
                      <a:endParaRPr kumimoji="0" lang="en-US" altLang="zh-CN" sz="2400" b="1" i="0" u="none" strike="noStrike" cap="none" normalizeH="0" baseline="0" dirty="0">
                        <a:ln>
                          <a:noFill/>
                        </a:ln>
                        <a:solidFill>
                          <a:schemeClr val="tx1"/>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endParaRPr kumimoji="0" lang="zh-CN" altLang="en-US" sz="2400" b="1" i="0" u="none" strike="noStrike" cap="none" normalizeH="0" baseline="0" dirty="0">
                        <a:ln>
                          <a:noFill/>
                        </a:ln>
                        <a:solidFill>
                          <a:schemeClr val="tx1"/>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1000 0000 B</a:t>
                      </a:r>
                      <a:endParaRPr kumimoji="0" lang="en-US" altLang="zh-CN" sz="2400" b="1" i="0" u="none" strike="noStrike" cap="none" normalizeH="0" baseline="0" dirty="0">
                        <a:ln>
                          <a:noFill/>
                        </a:ln>
                        <a:solidFill>
                          <a:schemeClr val="tx1"/>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不能表示</a:t>
                      </a:r>
                      <a:endParaRPr kumimoji="0" lang="zh-CN" altLang="en-US" sz="2400" b="1" i="0" u="none" strike="noStrike" cap="none" normalizeH="0" baseline="0" dirty="0">
                        <a:ln>
                          <a:noFill/>
                        </a:ln>
                        <a:solidFill>
                          <a:srgbClr val="FF0000"/>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8" name="表格 7"/>
          <p:cNvGraphicFramePr>
            <a:graphicFrameLocks noGrp="1"/>
          </p:cNvGraphicFramePr>
          <p:nvPr/>
        </p:nvGraphicFramePr>
        <p:xfrm>
          <a:off x="7340600" y="1474788"/>
          <a:ext cx="1603375" cy="3657600"/>
        </p:xfrm>
        <a:graphic>
          <a:graphicData uri="http://schemas.openxmlformats.org/drawingml/2006/table">
            <a:tbl>
              <a:tblPr/>
              <a:tblGrid>
                <a:gridCol w="1603375">
                  <a:extLst>
                    <a:ext uri="{9D8B030D-6E8A-4147-A177-3AD203B41FA5}">
                      <a16:colId xmlns:a16="http://schemas.microsoft.com/office/drawing/2014/main" val="20000"/>
                    </a:ext>
                  </a:extLst>
                </a:gridCol>
              </a:tblGrid>
              <a:tr h="31952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补码</a:t>
                      </a:r>
                      <a:endParaRPr kumimoji="0" lang="zh-CN" altLang="en-US" sz="24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875683">
                <a:tc>
                  <a:txBody>
                    <a:bodyPr/>
                    <a:lstStyle/>
                    <a:p>
                      <a:pPr marL="0" marR="0" lvl="0" indent="635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0111 1111 B</a:t>
                      </a:r>
                      <a:endParaRPr kumimoji="0" lang="en-US" altLang="zh-CN" sz="2400" b="1" i="0" u="none" strike="noStrike" cap="none" normalizeH="0" baseline="0" dirty="0">
                        <a:ln>
                          <a:noFill/>
                        </a:ln>
                        <a:solidFill>
                          <a:schemeClr val="tx1"/>
                        </a:solidFill>
                        <a:effectLst/>
                        <a:latin typeface="Arial" charset="0"/>
                        <a:ea typeface="宋体" pitchFamily="2" charset="-122"/>
                        <a:cs typeface="Times New Roman" pitchFamily="18" charset="0"/>
                      </a:endParaRPr>
                    </a:p>
                    <a:p>
                      <a:pPr marL="0" marR="0" lvl="0" indent="635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endParaRPr kumimoji="0" lang="zh-CN" altLang="en-US" sz="2400" b="1" i="0" u="none" strike="noStrike" cap="none" normalizeH="0" baseline="0" dirty="0">
                        <a:ln>
                          <a:noFill/>
                        </a:ln>
                        <a:solidFill>
                          <a:schemeClr val="tx1"/>
                        </a:solidFill>
                        <a:effectLst/>
                        <a:latin typeface="Arial" charset="0"/>
                        <a:ea typeface="宋体" pitchFamily="2" charset="-122"/>
                        <a:cs typeface="Times New Roman" pitchFamily="18" charset="0"/>
                      </a:endParaRPr>
                    </a:p>
                    <a:p>
                      <a:pPr marL="0" marR="0" lvl="0" indent="635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0000 0001 B</a:t>
                      </a:r>
                      <a:endParaRPr kumimoji="0" lang="en-US" altLang="zh-CN" sz="2400" b="1" i="0" u="none" strike="noStrike" cap="none" normalizeH="0" baseline="0" dirty="0">
                        <a:ln>
                          <a:noFill/>
                        </a:ln>
                        <a:solidFill>
                          <a:schemeClr val="tx1"/>
                        </a:solidFill>
                        <a:effectLst/>
                        <a:latin typeface="Arial" charset="0"/>
                        <a:ea typeface="宋体" pitchFamily="2" charset="-122"/>
                        <a:cs typeface="Times New Roman" pitchFamily="18" charset="0"/>
                      </a:endParaRPr>
                    </a:p>
                    <a:p>
                      <a:pPr marL="0" marR="0" lvl="0" indent="635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3366FF"/>
                          </a:solidFill>
                          <a:effectLst/>
                          <a:latin typeface="Times New Roman" pitchFamily="18" charset="0"/>
                          <a:ea typeface="宋体" pitchFamily="2" charset="-122"/>
                          <a:cs typeface="Times New Roman" pitchFamily="18" charset="0"/>
                        </a:rPr>
                        <a:t>0000 0000 </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a:t>
                      </a:r>
                      <a:endParaRPr kumimoji="0" lang="en-US" altLang="zh-CN" sz="2400" b="1" i="0" u="none" strike="noStrike" cap="none" normalizeH="0" baseline="0" dirty="0">
                        <a:ln>
                          <a:noFill/>
                        </a:ln>
                        <a:solidFill>
                          <a:schemeClr val="tx1"/>
                        </a:solidFill>
                        <a:effectLst/>
                        <a:latin typeface="Arial" charset="0"/>
                        <a:ea typeface="宋体" pitchFamily="2" charset="-122"/>
                        <a:cs typeface="Times New Roman" pitchFamily="18" charset="0"/>
                      </a:endParaRPr>
                    </a:p>
                    <a:p>
                      <a:pPr marL="0" marR="0" lvl="0" indent="635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C00000"/>
                          </a:solidFill>
                          <a:effectLst/>
                          <a:latin typeface="Times New Roman" pitchFamily="18" charset="0"/>
                          <a:ea typeface="宋体" pitchFamily="2" charset="-122"/>
                          <a:cs typeface="Times New Roman" pitchFamily="18" charset="0"/>
                        </a:rPr>
                        <a:t>0000 0000 </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B</a:t>
                      </a:r>
                      <a:endParaRPr kumimoji="0" lang="en-US" altLang="zh-CN" sz="2400" b="1" i="0" u="none" strike="noStrike" cap="none" normalizeH="0" baseline="0" dirty="0">
                        <a:ln>
                          <a:noFill/>
                        </a:ln>
                        <a:solidFill>
                          <a:schemeClr val="tx1"/>
                        </a:solidFill>
                        <a:effectLst/>
                        <a:latin typeface="Arial" charset="0"/>
                        <a:ea typeface="宋体" pitchFamily="2" charset="-122"/>
                        <a:cs typeface="Times New Roman" pitchFamily="18" charset="0"/>
                      </a:endParaRPr>
                    </a:p>
                    <a:p>
                      <a:pPr marL="0" marR="0" lvl="0" indent="635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1111 1111 B</a:t>
                      </a:r>
                      <a:endParaRPr kumimoji="0" lang="en-US" altLang="zh-CN" sz="2400" b="1" i="0" u="none" strike="noStrike" cap="none" normalizeH="0" baseline="0" dirty="0">
                        <a:ln>
                          <a:noFill/>
                        </a:ln>
                        <a:solidFill>
                          <a:schemeClr val="tx1"/>
                        </a:solidFill>
                        <a:effectLst/>
                        <a:latin typeface="Arial" charset="0"/>
                        <a:ea typeface="宋体" pitchFamily="2" charset="-122"/>
                        <a:cs typeface="Times New Roman" pitchFamily="18" charset="0"/>
                      </a:endParaRPr>
                    </a:p>
                    <a:p>
                      <a:pPr marL="0" marR="0" lvl="0" indent="635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endParaRPr kumimoji="0" lang="zh-CN" altLang="en-US" sz="2400" b="1" i="0" u="none" strike="noStrike" cap="none" normalizeH="0" baseline="0" dirty="0">
                        <a:ln>
                          <a:noFill/>
                        </a:ln>
                        <a:solidFill>
                          <a:schemeClr val="tx1"/>
                        </a:solidFill>
                        <a:effectLst/>
                        <a:latin typeface="Arial" charset="0"/>
                        <a:ea typeface="宋体" pitchFamily="2" charset="-122"/>
                        <a:cs typeface="Times New Roman" pitchFamily="18" charset="0"/>
                      </a:endParaRPr>
                    </a:p>
                    <a:p>
                      <a:pPr marL="0" marR="0" lvl="0" indent="635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1000 0001 B</a:t>
                      </a:r>
                      <a:endParaRPr kumimoji="0" lang="en-US" altLang="zh-CN" sz="2400" b="1" i="0" u="none" strike="noStrike" cap="none" normalizeH="0" baseline="0" dirty="0">
                        <a:ln>
                          <a:noFill/>
                        </a:ln>
                        <a:solidFill>
                          <a:schemeClr val="tx1"/>
                        </a:solidFill>
                        <a:effectLst/>
                        <a:latin typeface="Arial" charset="0"/>
                        <a:ea typeface="宋体" pitchFamily="2" charset="-122"/>
                        <a:cs typeface="Times New Roman" pitchFamily="18" charset="0"/>
                      </a:endParaRPr>
                    </a:p>
                    <a:p>
                      <a:pPr marL="0" marR="0" lvl="0" indent="635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C00000"/>
                          </a:solidFill>
                          <a:effectLst/>
                          <a:latin typeface="Times New Roman" pitchFamily="18" charset="0"/>
                          <a:ea typeface="宋体" pitchFamily="2" charset="-122"/>
                          <a:cs typeface="Times New Roman" pitchFamily="18" charset="0"/>
                        </a:rPr>
                        <a:t>1000 0000 B</a:t>
                      </a:r>
                      <a:endParaRPr kumimoji="0" lang="en-US" altLang="zh-CN" sz="2400" b="1" i="0" u="none" strike="noStrike" cap="none" normalizeH="0" baseline="0" dirty="0">
                        <a:ln>
                          <a:noFill/>
                        </a:ln>
                        <a:solidFill>
                          <a:srgbClr val="C00000"/>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9" name="表格 8"/>
          <p:cNvGraphicFramePr>
            <a:graphicFrameLocks noGrp="1"/>
          </p:cNvGraphicFramePr>
          <p:nvPr/>
        </p:nvGraphicFramePr>
        <p:xfrm>
          <a:off x="3036888" y="1479550"/>
          <a:ext cx="857250" cy="3657600"/>
        </p:xfrm>
        <a:graphic>
          <a:graphicData uri="http://schemas.openxmlformats.org/drawingml/2006/table">
            <a:tbl>
              <a:tblPr/>
              <a:tblGrid>
                <a:gridCol w="857250">
                  <a:extLst>
                    <a:ext uri="{9D8B030D-6E8A-4147-A177-3AD203B41FA5}">
                      <a16:colId xmlns:a16="http://schemas.microsoft.com/office/drawing/2014/main" val="20000"/>
                    </a:ext>
                  </a:extLst>
                </a:gridCol>
              </a:tblGrid>
              <a:tr h="31952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真值</a:t>
                      </a:r>
                      <a:endParaRPr kumimoji="0" lang="zh-CN" altLang="en-US" sz="24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87568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+127</a:t>
                      </a:r>
                      <a:endParaRPr kumimoji="0" lang="en-US" altLang="zh-CN" sz="2400" b="1" i="0" u="none" strike="noStrike" cap="none" normalizeH="0" baseline="0" dirty="0">
                        <a:ln>
                          <a:noFill/>
                        </a:ln>
                        <a:solidFill>
                          <a:schemeClr val="tx1"/>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endParaRPr kumimoji="0" lang="zh-CN" altLang="en-US" sz="2400" b="1" i="0" u="none" strike="noStrike" cap="none" normalizeH="0" baseline="0" dirty="0">
                        <a:ln>
                          <a:noFill/>
                        </a:ln>
                        <a:solidFill>
                          <a:schemeClr val="tx1"/>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endParaRPr kumimoji="0" lang="en-US" altLang="zh-CN" sz="2400" b="1" i="0" u="none" strike="noStrike" cap="none" normalizeH="0" baseline="0" dirty="0">
                        <a:ln>
                          <a:noFill/>
                        </a:ln>
                        <a:solidFill>
                          <a:schemeClr val="tx1"/>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3366FF"/>
                          </a:solidFill>
                          <a:effectLst/>
                          <a:latin typeface="Times New Roman" pitchFamily="18" charset="0"/>
                          <a:ea typeface="宋体" pitchFamily="2" charset="-122"/>
                          <a:cs typeface="Times New Roman" pitchFamily="18" charset="0"/>
                        </a:rPr>
                        <a:t>+0</a:t>
                      </a:r>
                      <a:endParaRPr kumimoji="0" lang="en-US" altLang="zh-CN" sz="2400" b="1" i="0" u="none" strike="noStrike" cap="none" normalizeH="0" baseline="0" dirty="0">
                        <a:ln>
                          <a:noFill/>
                        </a:ln>
                        <a:solidFill>
                          <a:srgbClr val="3366FF"/>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FF00FF"/>
                          </a:solidFill>
                          <a:effectLst/>
                          <a:latin typeface="Times New Roman" pitchFamily="18" charset="0"/>
                          <a:ea typeface="宋体" pitchFamily="2" charset="-122"/>
                          <a:cs typeface="Times New Roman" pitchFamily="18" charset="0"/>
                        </a:rPr>
                        <a:t>-0</a:t>
                      </a:r>
                      <a:endParaRPr kumimoji="0" lang="en-US" altLang="zh-CN" sz="2400" b="1" i="0" u="none" strike="noStrike" cap="none" normalizeH="0" baseline="0" dirty="0">
                        <a:ln>
                          <a:noFill/>
                        </a:ln>
                        <a:solidFill>
                          <a:srgbClr val="FF00FF"/>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endParaRPr kumimoji="0" lang="en-US" altLang="zh-CN" sz="2400" b="1" i="0" u="none" strike="noStrike" cap="none" normalizeH="0" baseline="0" dirty="0">
                        <a:ln>
                          <a:noFill/>
                        </a:ln>
                        <a:solidFill>
                          <a:schemeClr val="tx1"/>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endParaRPr kumimoji="0" lang="zh-CN" altLang="en-US" sz="2400" b="1" i="0" u="none" strike="noStrike" cap="none" normalizeH="0" baseline="0" dirty="0">
                        <a:ln>
                          <a:noFill/>
                        </a:ln>
                        <a:solidFill>
                          <a:schemeClr val="tx1"/>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-127</a:t>
                      </a:r>
                      <a:endParaRPr kumimoji="0" lang="en-US" altLang="zh-CN" sz="2400" b="1" i="0" u="none" strike="noStrike" cap="none" normalizeH="0" baseline="0" dirty="0">
                        <a:ln>
                          <a:noFill/>
                        </a:ln>
                        <a:solidFill>
                          <a:schemeClr val="tx1"/>
                        </a:solidFill>
                        <a:effectLst/>
                        <a:latin typeface="Arial"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-128</a:t>
                      </a:r>
                      <a:endParaRPr kumimoji="0" lang="en-US" altLang="zh-CN" sz="2400" b="1" i="0" u="none" strike="noStrike" cap="none" normalizeH="0" baseline="0" dirty="0">
                        <a:ln>
                          <a:noFill/>
                        </a:ln>
                        <a:solidFill>
                          <a:srgbClr val="FF0000"/>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900571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2"/>
          <p:cNvSpPr>
            <a:spLocks noGrp="1" noChangeArrowheads="1"/>
          </p:cNvSpPr>
          <p:nvPr>
            <p:ph type="title"/>
          </p:nvPr>
        </p:nvSpPr>
        <p:spPr>
          <a:xfrm>
            <a:off x="649288" y="573882"/>
            <a:ext cx="6665912" cy="504825"/>
          </a:xfrm>
        </p:spPr>
        <p:txBody>
          <a:bodyPr>
            <a:normAutofit fontScale="90000"/>
          </a:bodyPr>
          <a:lstStyle/>
          <a:p>
            <a:pPr eaLnBrk="1" hangingPunct="1"/>
            <a:r>
              <a:rPr lang="en-US" altLang="zh-CN" dirty="0">
                <a:latin typeface="宋体" panose="02010600030101010101" pitchFamily="2" charset="-122"/>
              </a:rPr>
              <a:t>Quiz</a:t>
            </a:r>
            <a:endParaRPr lang="zh-CN" altLang="en-US" dirty="0"/>
          </a:p>
        </p:txBody>
      </p:sp>
      <p:sp>
        <p:nvSpPr>
          <p:cNvPr id="2" name="内容占位符 1"/>
          <p:cNvSpPr>
            <a:spLocks noGrp="1"/>
          </p:cNvSpPr>
          <p:nvPr>
            <p:ph idx="1"/>
          </p:nvPr>
        </p:nvSpPr>
        <p:spPr/>
        <p:txBody>
          <a:bodyPr/>
          <a:lstStyle/>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位二进制</a:t>
            </a:r>
            <a:r>
              <a:rPr lang="zh-CN" altLang="en-US" dirty="0">
                <a:solidFill>
                  <a:srgbClr val="0000FF"/>
                </a:solidFill>
                <a:latin typeface="Microsoft Yahei" panose="020B0503020204020204" pitchFamily="34" charset="-122"/>
                <a:ea typeface="Microsoft Yahei" panose="020B0503020204020204" pitchFamily="34" charset="-122"/>
                <a:sym typeface="Microsoft Yahei" panose="020B0503020204020204" pitchFamily="34" charset="-122"/>
              </a:rPr>
              <a:t>原码</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的表示范围是（     ）</a:t>
            </a:r>
            <a:endPar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位二进制</a:t>
            </a:r>
            <a:r>
              <a:rPr lang="zh-CN" altLang="en-US" dirty="0">
                <a:solidFill>
                  <a:srgbClr val="0000FF"/>
                </a:solidFill>
                <a:latin typeface="Microsoft Yahei" panose="020B0503020204020204" pitchFamily="34" charset="-122"/>
                <a:ea typeface="Microsoft Yahei" panose="020B0503020204020204" pitchFamily="34" charset="-122"/>
                <a:sym typeface="Microsoft Yahei" panose="020B0503020204020204" pitchFamily="34" charset="-122"/>
              </a:rPr>
              <a:t>反码</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的表示范围是（     ）</a:t>
            </a:r>
            <a:endPar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位二进制</a:t>
            </a:r>
            <a:r>
              <a:rPr lang="zh-CN" altLang="en-US" dirty="0">
                <a:solidFill>
                  <a:srgbClr val="0000FF"/>
                </a:solidFill>
                <a:latin typeface="Microsoft Yahei" panose="020B0503020204020204" pitchFamily="34" charset="-122"/>
                <a:ea typeface="Microsoft Yahei" panose="020B0503020204020204" pitchFamily="34" charset="-122"/>
                <a:sym typeface="Microsoft Yahei" panose="020B0503020204020204" pitchFamily="34" charset="-122"/>
              </a:rPr>
              <a:t>补码</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的表示范围是（     ）</a:t>
            </a:r>
            <a:endPar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dirty="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-0</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位二进制</a:t>
            </a:r>
            <a:r>
              <a:rPr lang="zh-CN" altLang="en-US" dirty="0">
                <a:solidFill>
                  <a:srgbClr val="0000FF"/>
                </a:solidFill>
                <a:latin typeface="Microsoft Yahei" panose="020B0503020204020204" pitchFamily="34" charset="-122"/>
                <a:ea typeface="Microsoft Yahei" panose="020B0503020204020204" pitchFamily="34" charset="-122"/>
                <a:sym typeface="Microsoft Yahei" panose="020B0503020204020204" pitchFamily="34" charset="-122"/>
              </a:rPr>
              <a:t>补码</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为（     ）</a:t>
            </a:r>
          </a:p>
          <a:p>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zh-CN" altLang="en-US" dirty="0"/>
          </a:p>
        </p:txBody>
      </p:sp>
    </p:spTree>
    <p:extLst>
      <p:ext uri="{BB962C8B-B14F-4D97-AF65-F5344CB8AC3E}">
        <p14:creationId xmlns:p14="http://schemas.microsoft.com/office/powerpoint/2010/main" val="8047351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2"/>
          <p:cNvSpPr>
            <a:spLocks noGrp="1" noChangeArrowheads="1"/>
          </p:cNvSpPr>
          <p:nvPr>
            <p:ph type="title"/>
          </p:nvPr>
        </p:nvSpPr>
        <p:spPr>
          <a:xfrm>
            <a:off x="649288" y="573882"/>
            <a:ext cx="6665912" cy="504825"/>
          </a:xfrm>
        </p:spPr>
        <p:txBody>
          <a:bodyPr>
            <a:normAutofit fontScale="90000"/>
          </a:bodyPr>
          <a:lstStyle/>
          <a:p>
            <a:pPr eaLnBrk="1" hangingPunct="1"/>
            <a:r>
              <a:rPr lang="en-US" altLang="zh-CN" dirty="0">
                <a:latin typeface="宋体" panose="02010600030101010101" pitchFamily="2" charset="-122"/>
              </a:rPr>
              <a:t>Quiz</a:t>
            </a:r>
            <a:endParaRPr lang="zh-CN" altLang="en-US" dirty="0"/>
          </a:p>
        </p:txBody>
      </p:sp>
      <p:sp>
        <p:nvSpPr>
          <p:cNvPr id="2" name="内容占位符 1"/>
          <p:cNvSpPr>
            <a:spLocks noGrp="1"/>
          </p:cNvSpPr>
          <p:nvPr>
            <p:ph idx="1"/>
          </p:nvPr>
        </p:nvSpPr>
        <p:spPr/>
        <p:txBody>
          <a:bodyPr/>
          <a:lstStyle/>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位二进制</a:t>
            </a:r>
            <a:r>
              <a:rPr lang="zh-CN" altLang="en-US" dirty="0">
                <a:solidFill>
                  <a:srgbClr val="0000FF"/>
                </a:solidFill>
                <a:latin typeface="Microsoft Yahei" panose="020B0503020204020204" pitchFamily="34" charset="-122"/>
                <a:ea typeface="Microsoft Yahei" panose="020B0503020204020204" pitchFamily="34" charset="-122"/>
                <a:sym typeface="Microsoft Yahei" panose="020B0503020204020204" pitchFamily="34" charset="-122"/>
              </a:rPr>
              <a:t>原码</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的表示范围是（   </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-127 ~ +127</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位二进制</a:t>
            </a:r>
            <a:r>
              <a:rPr lang="zh-CN" altLang="en-US" dirty="0">
                <a:solidFill>
                  <a:srgbClr val="0000FF"/>
                </a:solidFill>
                <a:latin typeface="Microsoft Yahei" panose="020B0503020204020204" pitchFamily="34" charset="-122"/>
                <a:ea typeface="Microsoft Yahei" panose="020B0503020204020204" pitchFamily="34" charset="-122"/>
                <a:sym typeface="Microsoft Yahei" panose="020B0503020204020204" pitchFamily="34" charset="-122"/>
              </a:rPr>
              <a:t>反码</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的表示范围是（   </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-127 ~ + 127</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位二进制</a:t>
            </a:r>
            <a:r>
              <a:rPr lang="zh-CN" altLang="en-US" dirty="0">
                <a:solidFill>
                  <a:srgbClr val="0000FF"/>
                </a:solidFill>
                <a:latin typeface="Microsoft Yahei" panose="020B0503020204020204" pitchFamily="34" charset="-122"/>
                <a:ea typeface="Microsoft Yahei" panose="020B0503020204020204" pitchFamily="34" charset="-122"/>
                <a:sym typeface="Microsoft Yahei" panose="020B0503020204020204" pitchFamily="34" charset="-122"/>
              </a:rPr>
              <a:t>补码</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的表示范围是（   </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-128 ~ +127</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dirty="0">
                <a:solidFill>
                  <a:srgbClr val="FF0000"/>
                </a:solidFill>
                <a:latin typeface="Microsoft Yahei" panose="020B0503020204020204" pitchFamily="34" charset="-122"/>
                <a:ea typeface="Microsoft Yahei" panose="020B0503020204020204" pitchFamily="34" charset="-122"/>
                <a:sym typeface="Microsoft Yahei" panose="020B0503020204020204" pitchFamily="34" charset="-122"/>
              </a:rPr>
              <a:t>-0</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位二进制</a:t>
            </a:r>
            <a:r>
              <a:rPr lang="zh-CN" altLang="en-US" dirty="0">
                <a:solidFill>
                  <a:srgbClr val="0000FF"/>
                </a:solidFill>
                <a:latin typeface="Microsoft Yahei" panose="020B0503020204020204" pitchFamily="34" charset="-122"/>
                <a:ea typeface="Microsoft Yahei" panose="020B0503020204020204" pitchFamily="34" charset="-122"/>
                <a:sym typeface="Microsoft Yahei" panose="020B0503020204020204" pitchFamily="34" charset="-122"/>
              </a:rPr>
              <a:t>补码</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为（  </a:t>
            </a:r>
            <a:r>
              <a:rPr lang="en-US" altLang="zh-CN"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0000 0000B</a:t>
            </a:r>
            <a:r>
              <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endParaRPr lang="zh-CN" altLang="en-US"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zh-CN" altLang="en-US" dirty="0"/>
          </a:p>
        </p:txBody>
      </p:sp>
    </p:spTree>
    <p:extLst>
      <p:ext uri="{BB962C8B-B14F-4D97-AF65-F5344CB8AC3E}">
        <p14:creationId xmlns:p14="http://schemas.microsoft.com/office/powerpoint/2010/main" val="14973881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2"/>
          <p:cNvSpPr>
            <a:spLocks noGrp="1" noChangeArrowheads="1"/>
          </p:cNvSpPr>
          <p:nvPr>
            <p:ph type="title"/>
          </p:nvPr>
        </p:nvSpPr>
        <p:spPr>
          <a:xfrm>
            <a:off x="762000" y="533400"/>
            <a:ext cx="7553325" cy="504825"/>
          </a:xfrm>
        </p:spPr>
        <p:txBody>
          <a:bodyPr vert="horz" lIns="91440" tIns="45720" rIns="91440" bIns="45720" rtlCol="0" anchor="b">
            <a:normAutofit fontScale="90000"/>
          </a:bodyPr>
          <a:lstStyle/>
          <a:p>
            <a:r>
              <a:rPr lang="en-US" altLang="zh-CN" dirty="0">
                <a:latin typeface="宋体" panose="02010600030101010101" pitchFamily="2" charset="-122"/>
              </a:rPr>
              <a:t>(4)</a:t>
            </a:r>
            <a:r>
              <a:rPr lang="zh-CN" altLang="en-US" dirty="0">
                <a:latin typeface="宋体" panose="02010600030101010101" pitchFamily="2" charset="-122"/>
              </a:rPr>
              <a:t>数值数据的运算</a:t>
            </a:r>
          </a:p>
        </p:txBody>
      </p:sp>
      <p:sp>
        <p:nvSpPr>
          <p:cNvPr id="355331" name="Rectangle 3"/>
          <p:cNvSpPr>
            <a:spLocks noGrp="1" noChangeArrowheads="1"/>
          </p:cNvSpPr>
          <p:nvPr>
            <p:ph idx="1"/>
          </p:nvPr>
        </p:nvSpPr>
        <p:spPr>
          <a:xfrm>
            <a:off x="809624" y="1235039"/>
            <a:ext cx="7505701" cy="2838450"/>
          </a:xfrm>
        </p:spPr>
        <p:txBody>
          <a:bodyPr/>
          <a:lstStyle/>
          <a:p>
            <a:pPr marL="273050" indent="-273050" eaLnBrk="1" hangingPunct="1">
              <a:lnSpc>
                <a:spcPct val="104000"/>
              </a:lnSpc>
              <a:spcBef>
                <a:spcPts val="0"/>
              </a:spcBef>
              <a:defRPr/>
            </a:pPr>
            <a:r>
              <a:rPr lang="zh-CN" altLang="en-US" dirty="0">
                <a:solidFill>
                  <a:srgbClr val="3366FF"/>
                </a:solidFill>
              </a:rPr>
              <a:t>采用补码进行加减运算时要注意以下几个问题：</a:t>
            </a:r>
          </a:p>
          <a:p>
            <a:pPr marL="273050" indent="-273050" eaLnBrk="1" hangingPunct="1">
              <a:spcBef>
                <a:spcPts val="0"/>
              </a:spcBef>
              <a:spcAft>
                <a:spcPts val="0"/>
              </a:spcAft>
              <a:buFont typeface="Wingdings" panose="05000000000000000000" pitchFamily="2" charset="2"/>
              <a:buChar char="Ø"/>
              <a:defRPr/>
            </a:pPr>
            <a:r>
              <a:rPr lang="zh-CN" altLang="en-US" dirty="0">
                <a:solidFill>
                  <a:srgbClr val="FF0000"/>
                </a:solidFill>
              </a:rPr>
              <a:t>①溢出</a:t>
            </a:r>
          </a:p>
          <a:p>
            <a:pPr marL="449263" lvl="1" indent="263525" eaLnBrk="1" hangingPunct="1">
              <a:lnSpc>
                <a:spcPct val="110000"/>
              </a:lnSpc>
              <a:spcBef>
                <a:spcPts val="600"/>
              </a:spcBef>
              <a:spcAft>
                <a:spcPts val="600"/>
              </a:spcAft>
              <a:buFontTx/>
              <a:buNone/>
              <a:defRPr/>
            </a:pPr>
            <a:r>
              <a:rPr lang="zh-CN" altLang="en-US" dirty="0">
                <a:solidFill>
                  <a:srgbClr val="0000CC"/>
                </a:solidFill>
              </a:rPr>
              <a:t>补码运算时</a:t>
            </a:r>
            <a:r>
              <a:rPr lang="en-US" altLang="zh-CN" dirty="0">
                <a:solidFill>
                  <a:srgbClr val="0000CC"/>
                </a:solidFill>
              </a:rPr>
              <a:t>,</a:t>
            </a:r>
            <a:r>
              <a:rPr lang="zh-CN" altLang="en-US" dirty="0">
                <a:solidFill>
                  <a:srgbClr val="0000CC"/>
                </a:solidFill>
              </a:rPr>
              <a:t>其符号位与数值部分一样参加运算</a:t>
            </a:r>
            <a:r>
              <a:rPr lang="en-US" altLang="zh-CN" dirty="0"/>
              <a:t>,</a:t>
            </a:r>
            <a:r>
              <a:rPr lang="zh-CN" altLang="en-US" dirty="0"/>
              <a:t>但</a:t>
            </a:r>
            <a:r>
              <a:rPr lang="zh-CN" altLang="en-US" dirty="0">
                <a:solidFill>
                  <a:srgbClr val="FF0000"/>
                </a:solidFill>
              </a:rPr>
              <a:t>结果不能超出其所能表示的数的范围</a:t>
            </a:r>
            <a:r>
              <a:rPr lang="en-US" altLang="zh-CN" dirty="0"/>
              <a:t>,</a:t>
            </a:r>
            <a:r>
              <a:rPr lang="zh-CN" altLang="en-US" dirty="0"/>
              <a:t>否则会出现</a:t>
            </a:r>
            <a:r>
              <a:rPr lang="zh-CN" altLang="en-US" dirty="0">
                <a:solidFill>
                  <a:srgbClr val="FF0000"/>
                </a:solidFill>
              </a:rPr>
              <a:t>溢出错误</a:t>
            </a:r>
            <a:r>
              <a:rPr lang="zh-CN" altLang="en-US" dirty="0"/>
              <a:t>。</a:t>
            </a:r>
          </a:p>
        </p:txBody>
      </p:sp>
      <p:sp>
        <p:nvSpPr>
          <p:cNvPr id="8" name="Rectangle 3">
            <a:extLst>
              <a:ext uri="{FF2B5EF4-FFF2-40B4-BE49-F238E27FC236}">
                <a16:creationId xmlns:a16="http://schemas.microsoft.com/office/drawing/2014/main" id="{E3A3AC11-2E70-497F-B6CE-416C67C815C6}"/>
              </a:ext>
            </a:extLst>
          </p:cNvPr>
          <p:cNvSpPr txBox="1">
            <a:spLocks noChangeArrowheads="1"/>
          </p:cNvSpPr>
          <p:nvPr/>
        </p:nvSpPr>
        <p:spPr bwMode="auto">
          <a:xfrm>
            <a:off x="612775" y="2901554"/>
            <a:ext cx="7702550" cy="153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rtl="0" fontAlgn="base">
              <a:lnSpc>
                <a:spcPct val="114000"/>
              </a:lnSpc>
              <a:spcBef>
                <a:spcPct val="20000"/>
              </a:spcBef>
              <a:spcAft>
                <a:spcPts val="600"/>
              </a:spcAft>
              <a:buBlip>
                <a:blip r:embed="rId2"/>
              </a:buBlip>
              <a:defRPr sz="2800" b="1">
                <a:solidFill>
                  <a:schemeClr val="accent2"/>
                </a:solidFill>
                <a:latin typeface="+mj-ea"/>
                <a:ea typeface="+mj-ea"/>
                <a:cs typeface="+mn-cs"/>
              </a:defRPr>
            </a:lvl1pPr>
            <a:lvl2pPr marL="742950" indent="-285750" algn="just" rtl="0" fontAlgn="base">
              <a:spcBef>
                <a:spcPct val="20000"/>
              </a:spcBef>
              <a:spcAft>
                <a:spcPct val="0"/>
              </a:spcAft>
              <a:buBlip>
                <a:blip r:embed="rId3"/>
              </a:buBlip>
              <a:defRPr sz="2800" b="1">
                <a:solidFill>
                  <a:schemeClr val="tx1"/>
                </a:solidFill>
                <a:latin typeface="+mj-ea"/>
                <a:ea typeface="+mj-ea"/>
              </a:defRPr>
            </a:lvl2pPr>
            <a:lvl3pPr marL="1143000" indent="-228600" algn="just" rtl="0" fontAlgn="base">
              <a:spcBef>
                <a:spcPct val="20000"/>
              </a:spcBef>
              <a:spcAft>
                <a:spcPct val="0"/>
              </a:spcAft>
              <a:buChar char="•"/>
              <a:defRPr sz="2400">
                <a:solidFill>
                  <a:schemeClr val="tx1"/>
                </a:solidFill>
                <a:latin typeface="+mj-ea"/>
                <a:ea typeface="+mj-ea"/>
              </a:defRPr>
            </a:lvl3pPr>
            <a:lvl4pPr marL="1600200" indent="-228600" algn="just" rtl="0" fontAlgn="base">
              <a:spcBef>
                <a:spcPct val="20000"/>
              </a:spcBef>
              <a:spcAft>
                <a:spcPct val="0"/>
              </a:spcAft>
              <a:buChar char="–"/>
              <a:defRPr sz="2000">
                <a:solidFill>
                  <a:schemeClr val="tx1"/>
                </a:solidFill>
                <a:latin typeface="+mj-ea"/>
                <a:ea typeface="+mj-ea"/>
              </a:defRPr>
            </a:lvl4pPr>
            <a:lvl5pPr marL="2057400" indent="-228600" algn="just"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eaLnBrk="1" hangingPunct="1">
              <a:lnSpc>
                <a:spcPct val="80000"/>
              </a:lnSpc>
              <a:buFontTx/>
              <a:buNone/>
              <a:defRPr/>
            </a:pPr>
            <a:r>
              <a:rPr lang="zh-CN" altLang="en-US" kern="0" dirty="0">
                <a:latin typeface="Times New Roman" panose="02020603050405020304" pitchFamily="18" charset="0"/>
                <a:cs typeface="Times New Roman" panose="02020603050405020304" pitchFamily="18" charset="0"/>
              </a:rPr>
              <a:t>           例： 　　［Ｘ］</a:t>
            </a:r>
            <a:r>
              <a:rPr lang="zh-CN" altLang="en-US" kern="0" baseline="-25000" dirty="0">
                <a:latin typeface="Times New Roman" panose="02020603050405020304" pitchFamily="18" charset="0"/>
                <a:cs typeface="Times New Roman" panose="02020603050405020304" pitchFamily="18" charset="0"/>
              </a:rPr>
              <a:t>补 </a:t>
            </a:r>
            <a:r>
              <a:rPr lang="en-US" altLang="zh-CN" kern="0" dirty="0">
                <a:latin typeface="Times New Roman" panose="02020603050405020304" pitchFamily="18" charset="0"/>
                <a:cs typeface="Times New Roman" panose="02020603050405020304" pitchFamily="18" charset="0"/>
              </a:rPr>
              <a:t>=   </a:t>
            </a:r>
            <a:r>
              <a:rPr lang="en-US" altLang="zh-CN" kern="0" dirty="0">
                <a:solidFill>
                  <a:srgbClr val="C00000"/>
                </a:solidFill>
                <a:latin typeface="Times New Roman" panose="02020603050405020304" pitchFamily="18" charset="0"/>
                <a:cs typeface="Times New Roman" panose="02020603050405020304" pitchFamily="18" charset="0"/>
              </a:rPr>
              <a:t>0</a:t>
            </a:r>
            <a:r>
              <a:rPr lang="en-US" altLang="zh-CN" kern="0" dirty="0">
                <a:latin typeface="Times New Roman" panose="02020603050405020304" pitchFamily="18" charset="0"/>
                <a:cs typeface="Times New Roman" panose="02020603050405020304" pitchFamily="18" charset="0"/>
              </a:rPr>
              <a:t>0101101</a:t>
            </a:r>
          </a:p>
          <a:p>
            <a:pPr eaLnBrk="1" hangingPunct="1">
              <a:lnSpc>
                <a:spcPct val="80000"/>
              </a:lnSpc>
              <a:buFontTx/>
              <a:buNone/>
              <a:defRPr/>
            </a:pPr>
            <a:r>
              <a:rPr lang="zh-CN" altLang="en-US" kern="0" dirty="0">
                <a:latin typeface="Times New Roman" panose="02020603050405020304" pitchFamily="18" charset="0"/>
                <a:cs typeface="Times New Roman" panose="02020603050405020304" pitchFamily="18" charset="0"/>
              </a:rPr>
              <a:t>　　　　　　＋［Ｙ］</a:t>
            </a:r>
            <a:r>
              <a:rPr lang="zh-CN" altLang="en-US" kern="0" baseline="-25000" dirty="0">
                <a:latin typeface="Times New Roman" panose="02020603050405020304" pitchFamily="18" charset="0"/>
                <a:cs typeface="Times New Roman" panose="02020603050405020304" pitchFamily="18" charset="0"/>
              </a:rPr>
              <a:t>补 </a:t>
            </a:r>
            <a:r>
              <a:rPr lang="en-US" altLang="zh-CN" kern="0" dirty="0">
                <a:latin typeface="Times New Roman" panose="02020603050405020304" pitchFamily="18" charset="0"/>
                <a:cs typeface="Times New Roman" panose="02020603050405020304" pitchFamily="18" charset="0"/>
              </a:rPr>
              <a:t>=   </a:t>
            </a:r>
            <a:r>
              <a:rPr lang="en-US" altLang="zh-CN" kern="0" dirty="0">
                <a:solidFill>
                  <a:srgbClr val="C00000"/>
                </a:solidFill>
                <a:latin typeface="Times New Roman" panose="02020603050405020304" pitchFamily="18" charset="0"/>
                <a:cs typeface="Times New Roman" panose="02020603050405020304" pitchFamily="18" charset="0"/>
              </a:rPr>
              <a:t>1</a:t>
            </a:r>
            <a:r>
              <a:rPr lang="en-US" altLang="zh-CN" kern="0" dirty="0">
                <a:latin typeface="Times New Roman" panose="02020603050405020304" pitchFamily="18" charset="0"/>
                <a:cs typeface="Times New Roman" panose="02020603050405020304" pitchFamily="18" charset="0"/>
              </a:rPr>
              <a:t>1111111</a:t>
            </a:r>
          </a:p>
          <a:p>
            <a:pPr eaLnBrk="1" hangingPunct="1">
              <a:lnSpc>
                <a:spcPct val="80000"/>
              </a:lnSpc>
              <a:buFontTx/>
              <a:buNone/>
              <a:defRPr/>
            </a:pPr>
            <a:r>
              <a:rPr lang="en-US" altLang="zh-CN" kern="0" dirty="0">
                <a:latin typeface="Times New Roman" panose="02020603050405020304" pitchFamily="18" charset="0"/>
                <a:cs typeface="Times New Roman" panose="02020603050405020304" pitchFamily="18" charset="0"/>
              </a:rPr>
              <a:t>                      </a:t>
            </a:r>
            <a:r>
              <a:rPr lang="en-US" altLang="zh-CN" dirty="0">
                <a:solidFill>
                  <a:srgbClr val="FF00FF"/>
                </a:solidFill>
                <a:cs typeface="Times New Roman" panose="02020603050405020304" pitchFamily="18" charset="0"/>
              </a:rPr>
              <a:t>[X]</a:t>
            </a:r>
            <a:r>
              <a:rPr lang="zh-CN" altLang="en-US" baseline="-25000" dirty="0">
                <a:solidFill>
                  <a:srgbClr val="FF00FF"/>
                </a:solidFill>
                <a:cs typeface="Times New Roman" panose="02020603050405020304" pitchFamily="18" charset="0"/>
              </a:rPr>
              <a:t>补</a:t>
            </a:r>
            <a:r>
              <a:rPr lang="zh-CN" altLang="en-US" dirty="0">
                <a:solidFill>
                  <a:srgbClr val="FF00FF"/>
                </a:solidFill>
                <a:cs typeface="Times New Roman" panose="02020603050405020304" pitchFamily="18" charset="0"/>
              </a:rPr>
              <a:t>＋</a:t>
            </a:r>
            <a:r>
              <a:rPr lang="en-US" altLang="zh-CN" dirty="0">
                <a:solidFill>
                  <a:srgbClr val="FF00FF"/>
                </a:solidFill>
                <a:cs typeface="Times New Roman" panose="02020603050405020304" pitchFamily="18" charset="0"/>
              </a:rPr>
              <a:t>[Y]</a:t>
            </a:r>
            <a:r>
              <a:rPr lang="zh-CN" altLang="en-US" baseline="-25000" dirty="0">
                <a:solidFill>
                  <a:srgbClr val="FF00FF"/>
                </a:solidFill>
                <a:cs typeface="Times New Roman" panose="02020603050405020304" pitchFamily="18" charset="0"/>
              </a:rPr>
              <a:t>补</a:t>
            </a:r>
            <a:r>
              <a:rPr lang="en-US" altLang="zh-CN" kern="0" dirty="0">
                <a:latin typeface="Times New Roman" panose="02020603050405020304" pitchFamily="18" charset="0"/>
                <a:cs typeface="Times New Roman" panose="02020603050405020304" pitchFamily="18" charset="0"/>
              </a:rPr>
              <a:t>= </a:t>
            </a:r>
            <a:r>
              <a:rPr lang="en-US" altLang="zh-CN" kern="0" dirty="0">
                <a:solidFill>
                  <a:srgbClr val="00B0F0"/>
                </a:solidFill>
                <a:latin typeface="Times New Roman" panose="02020603050405020304" pitchFamily="18" charset="0"/>
                <a:cs typeface="Times New Roman" panose="02020603050405020304" pitchFamily="18" charset="0"/>
              </a:rPr>
              <a:t>1</a:t>
            </a:r>
            <a:r>
              <a:rPr lang="en-US" altLang="zh-CN" kern="0" dirty="0">
                <a:solidFill>
                  <a:srgbClr val="C00000"/>
                </a:solidFill>
                <a:latin typeface="Times New Roman" panose="02020603050405020304" pitchFamily="18" charset="0"/>
                <a:cs typeface="Times New Roman" panose="02020603050405020304" pitchFamily="18" charset="0"/>
              </a:rPr>
              <a:t>0</a:t>
            </a:r>
            <a:r>
              <a:rPr lang="en-US" altLang="zh-CN" kern="0" dirty="0">
                <a:latin typeface="Times New Roman" panose="02020603050405020304" pitchFamily="18" charset="0"/>
                <a:cs typeface="Times New Roman" panose="02020603050405020304" pitchFamily="18" charset="0"/>
              </a:rPr>
              <a:t>0101100</a:t>
            </a:r>
          </a:p>
        </p:txBody>
      </p:sp>
      <p:sp>
        <p:nvSpPr>
          <p:cNvPr id="9" name="Line 9"/>
          <p:cNvSpPr>
            <a:spLocks noChangeShapeType="1"/>
          </p:cNvSpPr>
          <p:nvPr/>
        </p:nvSpPr>
        <p:spPr bwMode="auto">
          <a:xfrm flipV="1">
            <a:off x="2568575" y="3844529"/>
            <a:ext cx="4268787" cy="31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 name="矩形 9"/>
          <p:cNvSpPr>
            <a:spLocks noChangeArrowheads="1"/>
          </p:cNvSpPr>
          <p:nvPr/>
        </p:nvSpPr>
        <p:spPr bwMode="auto">
          <a:xfrm>
            <a:off x="6684962" y="3892154"/>
            <a:ext cx="104457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lang="en-US" altLang="zh-CN" sz="2800">
                <a:cs typeface="Times New Roman" panose="02020603050405020304" pitchFamily="18" charset="0"/>
              </a:rPr>
              <a:t>(44D)</a:t>
            </a:r>
            <a:endParaRPr lang="zh-CN" altLang="en-US" sz="2800">
              <a:cs typeface="Times New Roman" panose="02020603050405020304" pitchFamily="18" charset="0"/>
            </a:endParaRPr>
          </a:p>
        </p:txBody>
      </p:sp>
      <p:sp>
        <p:nvSpPr>
          <p:cNvPr id="13" name="矩形 12"/>
          <p:cNvSpPr>
            <a:spLocks noChangeArrowheads="1"/>
          </p:cNvSpPr>
          <p:nvPr/>
        </p:nvSpPr>
        <p:spPr bwMode="auto">
          <a:xfrm>
            <a:off x="6677025" y="2884092"/>
            <a:ext cx="10429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lang="en-US" altLang="zh-CN" sz="2800">
                <a:cs typeface="Times New Roman" panose="02020603050405020304" pitchFamily="18" charset="0"/>
              </a:rPr>
              <a:t>(45D)</a:t>
            </a:r>
            <a:endParaRPr lang="zh-CN" altLang="en-US" sz="2800">
              <a:cs typeface="Times New Roman" panose="02020603050405020304" pitchFamily="18" charset="0"/>
            </a:endParaRPr>
          </a:p>
        </p:txBody>
      </p:sp>
      <p:sp>
        <p:nvSpPr>
          <p:cNvPr id="14" name="矩形 13"/>
          <p:cNvSpPr>
            <a:spLocks noChangeArrowheads="1"/>
          </p:cNvSpPr>
          <p:nvPr/>
        </p:nvSpPr>
        <p:spPr bwMode="auto">
          <a:xfrm>
            <a:off x="6715125" y="3365104"/>
            <a:ext cx="98425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lang="en-US" altLang="zh-CN" sz="2800">
                <a:cs typeface="Times New Roman" panose="02020603050405020304" pitchFamily="18" charset="0"/>
              </a:rPr>
              <a:t>(-1D)</a:t>
            </a:r>
            <a:endParaRPr lang="zh-CN" altLang="en-US" sz="2800">
              <a:cs typeface="Times New Roman" panose="02020603050405020304" pitchFamily="18" charset="0"/>
            </a:endParaRPr>
          </a:p>
        </p:txBody>
      </p:sp>
      <p:sp>
        <p:nvSpPr>
          <p:cNvPr id="16" name="Rectangle 3">
            <a:extLst>
              <a:ext uri="{FF2B5EF4-FFF2-40B4-BE49-F238E27FC236}">
                <a16:creationId xmlns:a16="http://schemas.microsoft.com/office/drawing/2014/main" id="{80AE4666-8AE4-423B-9BC4-5FF206901FF1}"/>
              </a:ext>
            </a:extLst>
          </p:cNvPr>
          <p:cNvSpPr txBox="1">
            <a:spLocks noChangeArrowheads="1"/>
          </p:cNvSpPr>
          <p:nvPr/>
        </p:nvSpPr>
        <p:spPr bwMode="auto">
          <a:xfrm>
            <a:off x="809624" y="4624154"/>
            <a:ext cx="7458075"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14000"/>
              </a:lnSpc>
              <a:spcBef>
                <a:spcPct val="20000"/>
              </a:spcBef>
              <a:spcAft>
                <a:spcPts val="600"/>
              </a:spcAft>
              <a:buBlip>
                <a:blip r:embed="rId2"/>
              </a:buBlip>
              <a:defRPr sz="2800" b="1">
                <a:solidFill>
                  <a:schemeClr val="accent2"/>
                </a:solidFill>
                <a:latin typeface="+mj-ea"/>
                <a:ea typeface="+mj-ea"/>
                <a:cs typeface="+mn-cs"/>
              </a:defRPr>
            </a:lvl1pPr>
            <a:lvl2pPr marL="742950" indent="-285750" algn="l" rtl="0" fontAlgn="base">
              <a:spcBef>
                <a:spcPct val="20000"/>
              </a:spcBef>
              <a:spcAft>
                <a:spcPct val="0"/>
              </a:spcAft>
              <a:buBlip>
                <a:blip r:embed="rId3"/>
              </a:buBlip>
              <a:defRPr sz="2800" b="1">
                <a:solidFill>
                  <a:schemeClr val="tx1"/>
                </a:solidFill>
                <a:latin typeface="+mj-ea"/>
                <a:ea typeface="+mj-ea"/>
              </a:defRPr>
            </a:lvl2pPr>
            <a:lvl3pPr marL="1143000" indent="-228600" algn="l" rtl="0" fontAlgn="base">
              <a:spcBef>
                <a:spcPct val="20000"/>
              </a:spcBef>
              <a:spcAft>
                <a:spcPct val="0"/>
              </a:spcAft>
              <a:buChar char="•"/>
              <a:defRPr sz="2400">
                <a:solidFill>
                  <a:schemeClr val="tx1"/>
                </a:solidFill>
                <a:latin typeface="+mj-ea"/>
                <a:ea typeface="+mj-ea"/>
              </a:defRPr>
            </a:lvl3pPr>
            <a:lvl4pPr marL="1600200" indent="-228600" algn="l" rtl="0" fontAlgn="base">
              <a:spcBef>
                <a:spcPct val="20000"/>
              </a:spcBef>
              <a:spcAft>
                <a:spcPct val="0"/>
              </a:spcAft>
              <a:buChar char="–"/>
              <a:defRPr sz="2000">
                <a:solidFill>
                  <a:schemeClr val="tx1"/>
                </a:solidFill>
                <a:latin typeface="+mj-ea"/>
                <a:ea typeface="+mj-ea"/>
              </a:defRPr>
            </a:lvl4pPr>
            <a:lvl5pPr marL="2057400" indent="-228600" algn="l"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marL="273050" indent="-273050" eaLnBrk="1" hangingPunct="1">
              <a:spcBef>
                <a:spcPts val="0"/>
              </a:spcBef>
              <a:defRPr/>
            </a:pPr>
            <a:r>
              <a:rPr lang="zh-CN" altLang="en-US" sz="2400" kern="0" dirty="0">
                <a:latin typeface="Times New Roman" panose="02020603050405020304" pitchFamily="18" charset="0"/>
                <a:cs typeface="Times New Roman" panose="02020603050405020304" pitchFamily="18" charset="0"/>
              </a:rPr>
              <a:t>（</a:t>
            </a:r>
            <a:r>
              <a:rPr lang="en-US" altLang="zh-CN" sz="2400" kern="0" dirty="0">
                <a:latin typeface="Times New Roman" panose="02020603050405020304" pitchFamily="18" charset="0"/>
                <a:cs typeface="Times New Roman" panose="02020603050405020304" pitchFamily="18" charset="0"/>
              </a:rPr>
              <a:t>4.6.1</a:t>
            </a:r>
            <a:r>
              <a:rPr lang="zh-CN" altLang="en-US" sz="2400" kern="0" dirty="0">
                <a:latin typeface="Times New Roman" panose="02020603050405020304" pitchFamily="18" charset="0"/>
                <a:cs typeface="Times New Roman" panose="02020603050405020304" pitchFamily="18" charset="0"/>
              </a:rPr>
              <a:t>加减运算指令中）指出如何</a:t>
            </a:r>
            <a:r>
              <a:rPr lang="zh-CN" altLang="en-US" sz="2400" kern="0" dirty="0">
                <a:solidFill>
                  <a:srgbClr val="FF0000"/>
                </a:solidFill>
                <a:latin typeface="Times New Roman" panose="02020603050405020304" pitchFamily="18" charset="0"/>
                <a:cs typeface="Times New Roman" panose="02020603050405020304" pitchFamily="18" charset="0"/>
              </a:rPr>
              <a:t>判断没有溢出</a:t>
            </a:r>
            <a:r>
              <a:rPr lang="zh-CN" altLang="en-US" sz="2400" kern="0" dirty="0"/>
              <a:t>：</a:t>
            </a:r>
            <a:endParaRPr lang="en-US" altLang="zh-CN" sz="2400" kern="0" dirty="0"/>
          </a:p>
          <a:p>
            <a:pPr marL="0" indent="0" eaLnBrk="1" hangingPunct="1">
              <a:spcBef>
                <a:spcPts val="0"/>
              </a:spcBef>
              <a:buFontTx/>
              <a:buNone/>
              <a:defRPr/>
            </a:pPr>
            <a:r>
              <a:rPr lang="en-US" altLang="zh-CN" sz="2400" kern="0" dirty="0"/>
              <a:t>  </a:t>
            </a:r>
            <a:r>
              <a:rPr lang="zh-CN" altLang="en-US" sz="2400" kern="0" dirty="0">
                <a:solidFill>
                  <a:srgbClr val="FF00FF"/>
                </a:solidFill>
              </a:rPr>
              <a:t>符号位</a:t>
            </a:r>
            <a:r>
              <a:rPr lang="en-US" altLang="zh-CN" sz="2400" kern="0" dirty="0">
                <a:solidFill>
                  <a:srgbClr val="FF00FF"/>
                </a:solidFill>
              </a:rPr>
              <a:t>(</a:t>
            </a:r>
            <a:r>
              <a:rPr lang="zh-CN" altLang="en-US" sz="2400" kern="0" dirty="0">
                <a:solidFill>
                  <a:srgbClr val="FF00FF"/>
                </a:solidFill>
              </a:rPr>
              <a:t>最高位</a:t>
            </a:r>
            <a:r>
              <a:rPr lang="en-US" altLang="zh-CN" sz="2400" kern="0" dirty="0">
                <a:solidFill>
                  <a:srgbClr val="FF00FF"/>
                </a:solidFill>
              </a:rPr>
              <a:t>)</a:t>
            </a:r>
            <a:r>
              <a:rPr lang="zh-CN" altLang="en-US" sz="2400" kern="0" dirty="0"/>
              <a:t>和</a:t>
            </a:r>
            <a:r>
              <a:rPr lang="zh-CN" altLang="en-US" sz="2400" kern="0" dirty="0">
                <a:solidFill>
                  <a:srgbClr val="FF00FF"/>
                </a:solidFill>
              </a:rPr>
              <a:t>次高位</a:t>
            </a:r>
            <a:r>
              <a:rPr lang="zh-CN" altLang="en-US" sz="2400" kern="0" dirty="0"/>
              <a:t>上</a:t>
            </a:r>
            <a:r>
              <a:rPr lang="zh-CN" altLang="en-US" sz="2400" kern="0" dirty="0">
                <a:solidFill>
                  <a:srgbClr val="FF0000"/>
                </a:solidFill>
              </a:rPr>
              <a:t>同时存在进位</a:t>
            </a:r>
            <a:r>
              <a:rPr lang="zh-CN" altLang="en-US" sz="2400" kern="0" dirty="0"/>
              <a:t>或</a:t>
            </a:r>
            <a:r>
              <a:rPr lang="zh-CN" altLang="en-US" sz="2400" kern="0" dirty="0">
                <a:solidFill>
                  <a:srgbClr val="FF0000"/>
                </a:solidFill>
              </a:rPr>
              <a:t>无进位</a:t>
            </a:r>
            <a:r>
              <a:rPr lang="zh-CN" altLang="en-US" sz="2400" kern="0" dirty="0"/>
              <a:t>。</a:t>
            </a:r>
          </a:p>
        </p:txBody>
      </p:sp>
    </p:spTree>
    <p:extLst>
      <p:ext uri="{BB962C8B-B14F-4D97-AF65-F5344CB8AC3E}">
        <p14:creationId xmlns:p14="http://schemas.microsoft.com/office/powerpoint/2010/main" val="18679519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2"/>
          <p:cNvSpPr>
            <a:spLocks noGrp="1" noChangeArrowheads="1"/>
          </p:cNvSpPr>
          <p:nvPr>
            <p:ph type="title"/>
          </p:nvPr>
        </p:nvSpPr>
        <p:spPr>
          <a:xfrm>
            <a:off x="822961" y="511969"/>
            <a:ext cx="7454766" cy="504825"/>
          </a:xfrm>
        </p:spPr>
        <p:txBody>
          <a:bodyPr vert="horz" lIns="91440" tIns="45720" rIns="91440" bIns="45720" rtlCol="0" anchor="b">
            <a:normAutofit fontScale="90000"/>
          </a:bodyPr>
          <a:lstStyle/>
          <a:p>
            <a:r>
              <a:rPr lang="en-US" altLang="zh-CN" dirty="0">
                <a:latin typeface="宋体" panose="02010600030101010101" pitchFamily="2" charset="-122"/>
              </a:rPr>
              <a:t>(4)</a:t>
            </a:r>
            <a:r>
              <a:rPr lang="zh-CN" altLang="en-US" dirty="0">
                <a:latin typeface="宋体" panose="02010600030101010101" pitchFamily="2" charset="-122"/>
              </a:rPr>
              <a:t>数值数据的运算</a:t>
            </a:r>
          </a:p>
        </p:txBody>
      </p:sp>
      <p:sp>
        <p:nvSpPr>
          <p:cNvPr id="355331" name="Rectangle 3"/>
          <p:cNvSpPr>
            <a:spLocks noGrp="1" noChangeArrowheads="1"/>
          </p:cNvSpPr>
          <p:nvPr>
            <p:ph idx="1"/>
          </p:nvPr>
        </p:nvSpPr>
        <p:spPr>
          <a:xfrm>
            <a:off x="822961" y="1171575"/>
            <a:ext cx="7454766" cy="2449513"/>
          </a:xfrm>
        </p:spPr>
        <p:txBody>
          <a:bodyPr/>
          <a:lstStyle/>
          <a:p>
            <a:pPr marL="273050" indent="-273050" eaLnBrk="1" hangingPunct="1">
              <a:spcBef>
                <a:spcPts val="0"/>
              </a:spcBef>
              <a:spcAft>
                <a:spcPts val="0"/>
              </a:spcAft>
              <a:buFont typeface="Wingdings" panose="05000000000000000000" pitchFamily="2" charset="2"/>
              <a:buChar char="Ø"/>
              <a:defRPr/>
            </a:pPr>
            <a:r>
              <a:rPr lang="zh-CN" altLang="en-US" dirty="0">
                <a:solidFill>
                  <a:srgbClr val="FF0000"/>
                </a:solidFill>
              </a:rPr>
              <a:t>①溢出</a:t>
            </a:r>
          </a:p>
          <a:p>
            <a:pPr marL="449263" lvl="1" indent="625475" eaLnBrk="1" hangingPunct="1">
              <a:lnSpc>
                <a:spcPct val="110000"/>
              </a:lnSpc>
              <a:spcBef>
                <a:spcPts val="0"/>
              </a:spcBef>
              <a:spcAft>
                <a:spcPts val="0"/>
              </a:spcAft>
              <a:buFontTx/>
              <a:buNone/>
              <a:defRPr/>
            </a:pPr>
            <a:r>
              <a:rPr lang="zh-CN" altLang="en-US" dirty="0">
                <a:solidFill>
                  <a:srgbClr val="0000CC"/>
                </a:solidFill>
              </a:rPr>
              <a:t>无符号数的加减运算结果超出数的范围</a:t>
            </a:r>
            <a:r>
              <a:rPr lang="zh-CN" altLang="en-US" dirty="0"/>
              <a:t>的情况叫做</a:t>
            </a:r>
            <a:r>
              <a:rPr lang="zh-CN" altLang="en-US" dirty="0">
                <a:solidFill>
                  <a:srgbClr val="FF0000"/>
                </a:solidFill>
              </a:rPr>
              <a:t>进位或借位</a:t>
            </a:r>
            <a:r>
              <a:rPr lang="zh-CN" altLang="en-US" dirty="0"/>
              <a:t>。</a:t>
            </a:r>
            <a:r>
              <a:rPr lang="zh-CN" altLang="en-US" dirty="0">
                <a:solidFill>
                  <a:srgbClr val="9900CC"/>
                </a:solidFill>
              </a:rPr>
              <a:t>计算机中有专用的标志位作记录</a:t>
            </a:r>
            <a:r>
              <a:rPr lang="zh-CN" altLang="en-US" dirty="0"/>
              <a:t>，只要适当处理这些标志，结果就不会出错，所以在多字节数的加减运算时必须考虑进位和借位的处理。</a:t>
            </a:r>
          </a:p>
        </p:txBody>
      </p:sp>
      <p:graphicFrame>
        <p:nvGraphicFramePr>
          <p:cNvPr id="6" name="Group 122"/>
          <p:cNvGraphicFramePr>
            <a:graphicFrameLocks noGrp="1"/>
          </p:cNvGraphicFramePr>
          <p:nvPr>
            <p:extLst>
              <p:ext uri="{D42A27DB-BD31-4B8C-83A1-F6EECF244321}">
                <p14:modId xmlns:p14="http://schemas.microsoft.com/office/powerpoint/2010/main" val="3279412290"/>
              </p:ext>
            </p:extLst>
          </p:nvPr>
        </p:nvGraphicFramePr>
        <p:xfrm>
          <a:off x="662272" y="3775869"/>
          <a:ext cx="7821613" cy="853440"/>
        </p:xfrm>
        <a:graphic>
          <a:graphicData uri="http://schemas.openxmlformats.org/drawingml/2006/table">
            <a:tbl>
              <a:tblPr/>
              <a:tblGrid>
                <a:gridCol w="922338">
                  <a:extLst>
                    <a:ext uri="{9D8B030D-6E8A-4147-A177-3AD203B41FA5}">
                      <a16:colId xmlns:a16="http://schemas.microsoft.com/office/drawing/2014/main" val="20000"/>
                    </a:ext>
                  </a:extLst>
                </a:gridCol>
                <a:gridCol w="858837">
                  <a:extLst>
                    <a:ext uri="{9D8B030D-6E8A-4147-A177-3AD203B41FA5}">
                      <a16:colId xmlns:a16="http://schemas.microsoft.com/office/drawing/2014/main" val="20001"/>
                    </a:ext>
                  </a:extLst>
                </a:gridCol>
                <a:gridCol w="868363">
                  <a:extLst>
                    <a:ext uri="{9D8B030D-6E8A-4147-A177-3AD203B41FA5}">
                      <a16:colId xmlns:a16="http://schemas.microsoft.com/office/drawing/2014/main" val="20002"/>
                    </a:ext>
                  </a:extLst>
                </a:gridCol>
                <a:gridCol w="892175">
                  <a:extLst>
                    <a:ext uri="{9D8B030D-6E8A-4147-A177-3AD203B41FA5}">
                      <a16:colId xmlns:a16="http://schemas.microsoft.com/office/drawing/2014/main" val="20003"/>
                    </a:ext>
                  </a:extLst>
                </a:gridCol>
                <a:gridCol w="893762">
                  <a:extLst>
                    <a:ext uri="{9D8B030D-6E8A-4147-A177-3AD203B41FA5}">
                      <a16:colId xmlns:a16="http://schemas.microsoft.com/office/drawing/2014/main" val="20004"/>
                    </a:ext>
                  </a:extLst>
                </a:gridCol>
                <a:gridCol w="895350">
                  <a:extLst>
                    <a:ext uri="{9D8B030D-6E8A-4147-A177-3AD203B41FA5}">
                      <a16:colId xmlns:a16="http://schemas.microsoft.com/office/drawing/2014/main" val="20005"/>
                    </a:ext>
                  </a:extLst>
                </a:gridCol>
                <a:gridCol w="892175">
                  <a:extLst>
                    <a:ext uri="{9D8B030D-6E8A-4147-A177-3AD203B41FA5}">
                      <a16:colId xmlns:a16="http://schemas.microsoft.com/office/drawing/2014/main" val="20006"/>
                    </a:ext>
                  </a:extLst>
                </a:gridCol>
                <a:gridCol w="893763">
                  <a:extLst>
                    <a:ext uri="{9D8B030D-6E8A-4147-A177-3AD203B41FA5}">
                      <a16:colId xmlns:a16="http://schemas.microsoft.com/office/drawing/2014/main" val="20007"/>
                    </a:ext>
                  </a:extLst>
                </a:gridCol>
                <a:gridCol w="704850">
                  <a:extLst>
                    <a:ext uri="{9D8B030D-6E8A-4147-A177-3AD203B41FA5}">
                      <a16:colId xmlns:a16="http://schemas.microsoft.com/office/drawing/2014/main" val="20008"/>
                    </a:ext>
                  </a:extLst>
                </a:gridCol>
              </a:tblGrid>
              <a:tr h="426244">
                <a:tc>
                  <a:txBody>
                    <a:bodyPr/>
                    <a:lstStyle>
                      <a:lvl1pPr algn="just">
                        <a:spcBef>
                          <a:spcPct val="20000"/>
                        </a:spcBef>
                        <a:defRPr sz="2800" b="1">
                          <a:solidFill>
                            <a:schemeClr val="accent2"/>
                          </a:solidFill>
                          <a:latin typeface="Times New Roman" pitchFamily="18" charset="0"/>
                          <a:ea typeface="宋体" charset="-122"/>
                        </a:defRPr>
                      </a:lvl1pPr>
                      <a:lvl2pPr algn="just">
                        <a:spcBef>
                          <a:spcPct val="20000"/>
                        </a:spcBef>
                        <a:defRPr sz="2400" b="1">
                          <a:solidFill>
                            <a:schemeClr val="tx1"/>
                          </a:solidFill>
                          <a:latin typeface="Times New Roman" pitchFamily="18" charset="0"/>
                          <a:ea typeface="宋体" charset="-122"/>
                        </a:defRPr>
                      </a:lvl2pPr>
                      <a:lvl3pPr algn="just">
                        <a:spcBef>
                          <a:spcPct val="20000"/>
                        </a:spcBef>
                        <a:defRPr sz="2000">
                          <a:solidFill>
                            <a:schemeClr val="tx1"/>
                          </a:solidFill>
                          <a:latin typeface="Times New Roman" pitchFamily="18" charset="0"/>
                          <a:ea typeface="宋体" charset="-122"/>
                        </a:defRPr>
                      </a:lvl3pPr>
                      <a:lvl4pPr algn="just">
                        <a:spcBef>
                          <a:spcPct val="20000"/>
                        </a:spcBef>
                        <a:defRPr>
                          <a:solidFill>
                            <a:schemeClr val="tx1"/>
                          </a:solidFill>
                          <a:latin typeface="Times New Roman" pitchFamily="18" charset="0"/>
                          <a:ea typeface="宋体" charset="-122"/>
                        </a:defRPr>
                      </a:lvl4pPr>
                      <a:lvl5pPr algn="just">
                        <a:spcBef>
                          <a:spcPct val="20000"/>
                        </a:spcBef>
                        <a:defRPr>
                          <a:solidFill>
                            <a:schemeClr val="tx1"/>
                          </a:solidFill>
                          <a:latin typeface="Times New Roman" pitchFamily="18" charset="0"/>
                          <a:ea typeface="宋体" charset="-122"/>
                        </a:defRPr>
                      </a:lvl5pPr>
                      <a:lvl6pPr algn="just" fontAlgn="base">
                        <a:spcBef>
                          <a:spcPct val="20000"/>
                        </a:spcBef>
                        <a:spcAft>
                          <a:spcPct val="0"/>
                        </a:spcAft>
                        <a:defRPr>
                          <a:solidFill>
                            <a:schemeClr val="tx1"/>
                          </a:solidFill>
                          <a:latin typeface="Times New Roman" pitchFamily="18" charset="0"/>
                          <a:ea typeface="宋体" charset="-122"/>
                        </a:defRPr>
                      </a:lvl6pPr>
                      <a:lvl7pPr algn="just" fontAlgn="base">
                        <a:spcBef>
                          <a:spcPct val="20000"/>
                        </a:spcBef>
                        <a:spcAft>
                          <a:spcPct val="0"/>
                        </a:spcAft>
                        <a:defRPr>
                          <a:solidFill>
                            <a:schemeClr val="tx1"/>
                          </a:solidFill>
                          <a:latin typeface="Times New Roman" pitchFamily="18" charset="0"/>
                          <a:ea typeface="宋体" charset="-122"/>
                        </a:defRPr>
                      </a:lvl7pPr>
                      <a:lvl8pPr algn="just" fontAlgn="base">
                        <a:spcBef>
                          <a:spcPct val="20000"/>
                        </a:spcBef>
                        <a:spcAft>
                          <a:spcPct val="0"/>
                        </a:spcAft>
                        <a:defRPr>
                          <a:solidFill>
                            <a:schemeClr val="tx1"/>
                          </a:solidFill>
                          <a:latin typeface="Times New Roman" pitchFamily="18" charset="0"/>
                          <a:ea typeface="宋体" charset="-122"/>
                        </a:defRPr>
                      </a:lvl8pPr>
                      <a:lvl9pPr algn="just" fontAlgn="base">
                        <a:spcBef>
                          <a:spcPct val="20000"/>
                        </a:spcBef>
                        <a:spcAft>
                          <a:spcPct val="0"/>
                        </a:spcAft>
                        <a:defRPr>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2800" b="1" i="0" u="none" strike="noStrike" cap="none" normalizeH="0" baseline="0" dirty="0">
                          <a:ln>
                            <a:noFill/>
                          </a:ln>
                          <a:solidFill>
                            <a:schemeClr val="tx1"/>
                          </a:solidFill>
                          <a:effectLst/>
                          <a:latin typeface="Times New Roman" pitchFamily="18" charset="0"/>
                          <a:ea typeface="宋体" charset="-122"/>
                          <a:cs typeface="Times New Roman" pitchFamily="18" charset="0"/>
                        </a:rPr>
                        <a:t>位号</a:t>
                      </a:r>
                    </a:p>
                  </a:txBody>
                  <a:tcPr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Times New Roman" pitchFamily="18" charset="0"/>
                          <a:ea typeface="宋体" charset="-122"/>
                        </a:defRPr>
                      </a:lvl1pPr>
                      <a:lvl2pPr algn="just">
                        <a:spcBef>
                          <a:spcPct val="20000"/>
                        </a:spcBef>
                        <a:defRPr sz="2400" b="1">
                          <a:solidFill>
                            <a:schemeClr val="tx1"/>
                          </a:solidFill>
                          <a:latin typeface="Times New Roman" pitchFamily="18" charset="0"/>
                          <a:ea typeface="宋体" charset="-122"/>
                        </a:defRPr>
                      </a:lvl2pPr>
                      <a:lvl3pPr algn="just">
                        <a:spcBef>
                          <a:spcPct val="20000"/>
                        </a:spcBef>
                        <a:defRPr sz="2000">
                          <a:solidFill>
                            <a:schemeClr val="tx1"/>
                          </a:solidFill>
                          <a:latin typeface="Times New Roman" pitchFamily="18" charset="0"/>
                          <a:ea typeface="宋体" charset="-122"/>
                        </a:defRPr>
                      </a:lvl3pPr>
                      <a:lvl4pPr algn="just">
                        <a:spcBef>
                          <a:spcPct val="20000"/>
                        </a:spcBef>
                        <a:defRPr>
                          <a:solidFill>
                            <a:schemeClr val="tx1"/>
                          </a:solidFill>
                          <a:latin typeface="Times New Roman" pitchFamily="18" charset="0"/>
                          <a:ea typeface="宋体" charset="-122"/>
                        </a:defRPr>
                      </a:lvl4pPr>
                      <a:lvl5pPr algn="just">
                        <a:spcBef>
                          <a:spcPct val="20000"/>
                        </a:spcBef>
                        <a:defRPr>
                          <a:solidFill>
                            <a:schemeClr val="tx1"/>
                          </a:solidFill>
                          <a:latin typeface="Times New Roman" pitchFamily="18" charset="0"/>
                          <a:ea typeface="宋体" charset="-122"/>
                        </a:defRPr>
                      </a:lvl5pPr>
                      <a:lvl6pPr algn="just" fontAlgn="base">
                        <a:spcBef>
                          <a:spcPct val="20000"/>
                        </a:spcBef>
                        <a:spcAft>
                          <a:spcPct val="0"/>
                        </a:spcAft>
                        <a:defRPr>
                          <a:solidFill>
                            <a:schemeClr val="tx1"/>
                          </a:solidFill>
                          <a:latin typeface="Times New Roman" pitchFamily="18" charset="0"/>
                          <a:ea typeface="宋体" charset="-122"/>
                        </a:defRPr>
                      </a:lvl6pPr>
                      <a:lvl7pPr algn="just" fontAlgn="base">
                        <a:spcBef>
                          <a:spcPct val="20000"/>
                        </a:spcBef>
                        <a:spcAft>
                          <a:spcPct val="0"/>
                        </a:spcAft>
                        <a:defRPr>
                          <a:solidFill>
                            <a:schemeClr val="tx1"/>
                          </a:solidFill>
                          <a:latin typeface="Times New Roman" pitchFamily="18" charset="0"/>
                          <a:ea typeface="宋体" charset="-122"/>
                        </a:defRPr>
                      </a:lvl7pPr>
                      <a:lvl8pPr algn="just" fontAlgn="base">
                        <a:spcBef>
                          <a:spcPct val="20000"/>
                        </a:spcBef>
                        <a:spcAft>
                          <a:spcPct val="0"/>
                        </a:spcAft>
                        <a:defRPr>
                          <a:solidFill>
                            <a:schemeClr val="tx1"/>
                          </a:solidFill>
                          <a:latin typeface="Times New Roman" pitchFamily="18" charset="0"/>
                          <a:ea typeface="宋体" charset="-122"/>
                        </a:defRPr>
                      </a:lvl8pPr>
                      <a:lvl9pPr algn="just" fontAlgn="base">
                        <a:spcBef>
                          <a:spcPct val="20000"/>
                        </a:spcBef>
                        <a:spcAft>
                          <a:spcPct val="0"/>
                        </a:spcAft>
                        <a:defRPr>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D7</a:t>
                      </a:r>
                    </a:p>
                  </a:txBody>
                  <a:tcPr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Times New Roman" pitchFamily="18" charset="0"/>
                          <a:ea typeface="宋体" charset="-122"/>
                        </a:defRPr>
                      </a:lvl1pPr>
                      <a:lvl2pPr algn="just">
                        <a:spcBef>
                          <a:spcPct val="20000"/>
                        </a:spcBef>
                        <a:defRPr sz="2400" b="1">
                          <a:solidFill>
                            <a:schemeClr val="tx1"/>
                          </a:solidFill>
                          <a:latin typeface="Times New Roman" pitchFamily="18" charset="0"/>
                          <a:ea typeface="宋体" charset="-122"/>
                        </a:defRPr>
                      </a:lvl2pPr>
                      <a:lvl3pPr algn="just">
                        <a:spcBef>
                          <a:spcPct val="20000"/>
                        </a:spcBef>
                        <a:defRPr sz="2000">
                          <a:solidFill>
                            <a:schemeClr val="tx1"/>
                          </a:solidFill>
                          <a:latin typeface="Times New Roman" pitchFamily="18" charset="0"/>
                          <a:ea typeface="宋体" charset="-122"/>
                        </a:defRPr>
                      </a:lvl3pPr>
                      <a:lvl4pPr algn="just">
                        <a:spcBef>
                          <a:spcPct val="20000"/>
                        </a:spcBef>
                        <a:defRPr>
                          <a:solidFill>
                            <a:schemeClr val="tx1"/>
                          </a:solidFill>
                          <a:latin typeface="Times New Roman" pitchFamily="18" charset="0"/>
                          <a:ea typeface="宋体" charset="-122"/>
                        </a:defRPr>
                      </a:lvl4pPr>
                      <a:lvl5pPr algn="just">
                        <a:spcBef>
                          <a:spcPct val="20000"/>
                        </a:spcBef>
                        <a:defRPr>
                          <a:solidFill>
                            <a:schemeClr val="tx1"/>
                          </a:solidFill>
                          <a:latin typeface="Times New Roman" pitchFamily="18" charset="0"/>
                          <a:ea typeface="宋体" charset="-122"/>
                        </a:defRPr>
                      </a:lvl5pPr>
                      <a:lvl6pPr algn="just" fontAlgn="base">
                        <a:spcBef>
                          <a:spcPct val="20000"/>
                        </a:spcBef>
                        <a:spcAft>
                          <a:spcPct val="0"/>
                        </a:spcAft>
                        <a:defRPr>
                          <a:solidFill>
                            <a:schemeClr val="tx1"/>
                          </a:solidFill>
                          <a:latin typeface="Times New Roman" pitchFamily="18" charset="0"/>
                          <a:ea typeface="宋体" charset="-122"/>
                        </a:defRPr>
                      </a:lvl6pPr>
                      <a:lvl7pPr algn="just" fontAlgn="base">
                        <a:spcBef>
                          <a:spcPct val="20000"/>
                        </a:spcBef>
                        <a:spcAft>
                          <a:spcPct val="0"/>
                        </a:spcAft>
                        <a:defRPr>
                          <a:solidFill>
                            <a:schemeClr val="tx1"/>
                          </a:solidFill>
                          <a:latin typeface="Times New Roman" pitchFamily="18" charset="0"/>
                          <a:ea typeface="宋体" charset="-122"/>
                        </a:defRPr>
                      </a:lvl7pPr>
                      <a:lvl8pPr algn="just" fontAlgn="base">
                        <a:spcBef>
                          <a:spcPct val="20000"/>
                        </a:spcBef>
                        <a:spcAft>
                          <a:spcPct val="0"/>
                        </a:spcAft>
                        <a:defRPr>
                          <a:solidFill>
                            <a:schemeClr val="tx1"/>
                          </a:solidFill>
                          <a:latin typeface="Times New Roman" pitchFamily="18" charset="0"/>
                          <a:ea typeface="宋体" charset="-122"/>
                        </a:defRPr>
                      </a:lvl8pPr>
                      <a:lvl9pPr algn="just" fontAlgn="base">
                        <a:spcBef>
                          <a:spcPct val="20000"/>
                        </a:spcBef>
                        <a:spcAft>
                          <a:spcPct val="0"/>
                        </a:spcAft>
                        <a:defRPr>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zh-CN" sz="2800" b="1" i="0" u="none" strike="noStrike" cap="none" normalizeH="0" baseline="0" dirty="0">
                          <a:ln>
                            <a:noFill/>
                          </a:ln>
                          <a:solidFill>
                            <a:schemeClr val="tx1"/>
                          </a:solidFill>
                          <a:effectLst/>
                          <a:latin typeface="Times New Roman" pitchFamily="18" charset="0"/>
                          <a:ea typeface="宋体" charset="-122"/>
                          <a:cs typeface="Times New Roman" pitchFamily="18" charset="0"/>
                        </a:rPr>
                        <a:t>D6</a:t>
                      </a:r>
                    </a:p>
                  </a:txBody>
                  <a:tcPr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Times New Roman" pitchFamily="18" charset="0"/>
                          <a:ea typeface="宋体" charset="-122"/>
                        </a:defRPr>
                      </a:lvl1pPr>
                      <a:lvl2pPr algn="just">
                        <a:spcBef>
                          <a:spcPct val="20000"/>
                        </a:spcBef>
                        <a:defRPr sz="2400" b="1">
                          <a:solidFill>
                            <a:schemeClr val="tx1"/>
                          </a:solidFill>
                          <a:latin typeface="Times New Roman" pitchFamily="18" charset="0"/>
                          <a:ea typeface="宋体" charset="-122"/>
                        </a:defRPr>
                      </a:lvl2pPr>
                      <a:lvl3pPr algn="just">
                        <a:spcBef>
                          <a:spcPct val="20000"/>
                        </a:spcBef>
                        <a:defRPr sz="2000">
                          <a:solidFill>
                            <a:schemeClr val="tx1"/>
                          </a:solidFill>
                          <a:latin typeface="Times New Roman" pitchFamily="18" charset="0"/>
                          <a:ea typeface="宋体" charset="-122"/>
                        </a:defRPr>
                      </a:lvl3pPr>
                      <a:lvl4pPr algn="just">
                        <a:spcBef>
                          <a:spcPct val="20000"/>
                        </a:spcBef>
                        <a:defRPr>
                          <a:solidFill>
                            <a:schemeClr val="tx1"/>
                          </a:solidFill>
                          <a:latin typeface="Times New Roman" pitchFamily="18" charset="0"/>
                          <a:ea typeface="宋体" charset="-122"/>
                        </a:defRPr>
                      </a:lvl4pPr>
                      <a:lvl5pPr algn="just">
                        <a:spcBef>
                          <a:spcPct val="20000"/>
                        </a:spcBef>
                        <a:defRPr>
                          <a:solidFill>
                            <a:schemeClr val="tx1"/>
                          </a:solidFill>
                          <a:latin typeface="Times New Roman" pitchFamily="18" charset="0"/>
                          <a:ea typeface="宋体" charset="-122"/>
                        </a:defRPr>
                      </a:lvl5pPr>
                      <a:lvl6pPr algn="just" fontAlgn="base">
                        <a:spcBef>
                          <a:spcPct val="20000"/>
                        </a:spcBef>
                        <a:spcAft>
                          <a:spcPct val="0"/>
                        </a:spcAft>
                        <a:defRPr>
                          <a:solidFill>
                            <a:schemeClr val="tx1"/>
                          </a:solidFill>
                          <a:latin typeface="Times New Roman" pitchFamily="18" charset="0"/>
                          <a:ea typeface="宋体" charset="-122"/>
                        </a:defRPr>
                      </a:lvl6pPr>
                      <a:lvl7pPr algn="just" fontAlgn="base">
                        <a:spcBef>
                          <a:spcPct val="20000"/>
                        </a:spcBef>
                        <a:spcAft>
                          <a:spcPct val="0"/>
                        </a:spcAft>
                        <a:defRPr>
                          <a:solidFill>
                            <a:schemeClr val="tx1"/>
                          </a:solidFill>
                          <a:latin typeface="Times New Roman" pitchFamily="18" charset="0"/>
                          <a:ea typeface="宋体" charset="-122"/>
                        </a:defRPr>
                      </a:lvl7pPr>
                      <a:lvl8pPr algn="just" fontAlgn="base">
                        <a:spcBef>
                          <a:spcPct val="20000"/>
                        </a:spcBef>
                        <a:spcAft>
                          <a:spcPct val="0"/>
                        </a:spcAft>
                        <a:defRPr>
                          <a:solidFill>
                            <a:schemeClr val="tx1"/>
                          </a:solidFill>
                          <a:latin typeface="Times New Roman" pitchFamily="18" charset="0"/>
                          <a:ea typeface="宋体" charset="-122"/>
                        </a:defRPr>
                      </a:lvl8pPr>
                      <a:lvl9pPr algn="just" fontAlgn="base">
                        <a:spcBef>
                          <a:spcPct val="20000"/>
                        </a:spcBef>
                        <a:spcAft>
                          <a:spcPct val="0"/>
                        </a:spcAft>
                        <a:defRPr>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D5</a:t>
                      </a:r>
                    </a:p>
                  </a:txBody>
                  <a:tcPr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Times New Roman" pitchFamily="18" charset="0"/>
                          <a:ea typeface="宋体" charset="-122"/>
                        </a:defRPr>
                      </a:lvl1pPr>
                      <a:lvl2pPr algn="just">
                        <a:spcBef>
                          <a:spcPct val="20000"/>
                        </a:spcBef>
                        <a:defRPr sz="2400" b="1">
                          <a:solidFill>
                            <a:schemeClr val="tx1"/>
                          </a:solidFill>
                          <a:latin typeface="Times New Roman" pitchFamily="18" charset="0"/>
                          <a:ea typeface="宋体" charset="-122"/>
                        </a:defRPr>
                      </a:lvl2pPr>
                      <a:lvl3pPr algn="just">
                        <a:spcBef>
                          <a:spcPct val="20000"/>
                        </a:spcBef>
                        <a:defRPr sz="2000">
                          <a:solidFill>
                            <a:schemeClr val="tx1"/>
                          </a:solidFill>
                          <a:latin typeface="Times New Roman" pitchFamily="18" charset="0"/>
                          <a:ea typeface="宋体" charset="-122"/>
                        </a:defRPr>
                      </a:lvl3pPr>
                      <a:lvl4pPr algn="just">
                        <a:spcBef>
                          <a:spcPct val="20000"/>
                        </a:spcBef>
                        <a:defRPr>
                          <a:solidFill>
                            <a:schemeClr val="tx1"/>
                          </a:solidFill>
                          <a:latin typeface="Times New Roman" pitchFamily="18" charset="0"/>
                          <a:ea typeface="宋体" charset="-122"/>
                        </a:defRPr>
                      </a:lvl4pPr>
                      <a:lvl5pPr algn="just">
                        <a:spcBef>
                          <a:spcPct val="20000"/>
                        </a:spcBef>
                        <a:defRPr>
                          <a:solidFill>
                            <a:schemeClr val="tx1"/>
                          </a:solidFill>
                          <a:latin typeface="Times New Roman" pitchFamily="18" charset="0"/>
                          <a:ea typeface="宋体" charset="-122"/>
                        </a:defRPr>
                      </a:lvl5pPr>
                      <a:lvl6pPr algn="just" fontAlgn="base">
                        <a:spcBef>
                          <a:spcPct val="20000"/>
                        </a:spcBef>
                        <a:spcAft>
                          <a:spcPct val="0"/>
                        </a:spcAft>
                        <a:defRPr>
                          <a:solidFill>
                            <a:schemeClr val="tx1"/>
                          </a:solidFill>
                          <a:latin typeface="Times New Roman" pitchFamily="18" charset="0"/>
                          <a:ea typeface="宋体" charset="-122"/>
                        </a:defRPr>
                      </a:lvl6pPr>
                      <a:lvl7pPr algn="just" fontAlgn="base">
                        <a:spcBef>
                          <a:spcPct val="20000"/>
                        </a:spcBef>
                        <a:spcAft>
                          <a:spcPct val="0"/>
                        </a:spcAft>
                        <a:defRPr>
                          <a:solidFill>
                            <a:schemeClr val="tx1"/>
                          </a:solidFill>
                          <a:latin typeface="Times New Roman" pitchFamily="18" charset="0"/>
                          <a:ea typeface="宋体" charset="-122"/>
                        </a:defRPr>
                      </a:lvl7pPr>
                      <a:lvl8pPr algn="just" fontAlgn="base">
                        <a:spcBef>
                          <a:spcPct val="20000"/>
                        </a:spcBef>
                        <a:spcAft>
                          <a:spcPct val="0"/>
                        </a:spcAft>
                        <a:defRPr>
                          <a:solidFill>
                            <a:schemeClr val="tx1"/>
                          </a:solidFill>
                          <a:latin typeface="Times New Roman" pitchFamily="18" charset="0"/>
                          <a:ea typeface="宋体" charset="-122"/>
                        </a:defRPr>
                      </a:lvl8pPr>
                      <a:lvl9pPr algn="just" fontAlgn="base">
                        <a:spcBef>
                          <a:spcPct val="20000"/>
                        </a:spcBef>
                        <a:spcAft>
                          <a:spcPct val="0"/>
                        </a:spcAft>
                        <a:defRPr>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D4</a:t>
                      </a:r>
                    </a:p>
                  </a:txBody>
                  <a:tcPr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Times New Roman" pitchFamily="18" charset="0"/>
                          <a:ea typeface="宋体" charset="-122"/>
                        </a:defRPr>
                      </a:lvl1pPr>
                      <a:lvl2pPr algn="just">
                        <a:spcBef>
                          <a:spcPct val="20000"/>
                        </a:spcBef>
                        <a:defRPr sz="2400" b="1">
                          <a:solidFill>
                            <a:schemeClr val="tx1"/>
                          </a:solidFill>
                          <a:latin typeface="Times New Roman" pitchFamily="18" charset="0"/>
                          <a:ea typeface="宋体" charset="-122"/>
                        </a:defRPr>
                      </a:lvl2pPr>
                      <a:lvl3pPr algn="just">
                        <a:spcBef>
                          <a:spcPct val="20000"/>
                        </a:spcBef>
                        <a:defRPr sz="2000">
                          <a:solidFill>
                            <a:schemeClr val="tx1"/>
                          </a:solidFill>
                          <a:latin typeface="Times New Roman" pitchFamily="18" charset="0"/>
                          <a:ea typeface="宋体" charset="-122"/>
                        </a:defRPr>
                      </a:lvl3pPr>
                      <a:lvl4pPr algn="just">
                        <a:spcBef>
                          <a:spcPct val="20000"/>
                        </a:spcBef>
                        <a:defRPr>
                          <a:solidFill>
                            <a:schemeClr val="tx1"/>
                          </a:solidFill>
                          <a:latin typeface="Times New Roman" pitchFamily="18" charset="0"/>
                          <a:ea typeface="宋体" charset="-122"/>
                        </a:defRPr>
                      </a:lvl4pPr>
                      <a:lvl5pPr algn="just">
                        <a:spcBef>
                          <a:spcPct val="20000"/>
                        </a:spcBef>
                        <a:defRPr>
                          <a:solidFill>
                            <a:schemeClr val="tx1"/>
                          </a:solidFill>
                          <a:latin typeface="Times New Roman" pitchFamily="18" charset="0"/>
                          <a:ea typeface="宋体" charset="-122"/>
                        </a:defRPr>
                      </a:lvl5pPr>
                      <a:lvl6pPr algn="just" fontAlgn="base">
                        <a:spcBef>
                          <a:spcPct val="20000"/>
                        </a:spcBef>
                        <a:spcAft>
                          <a:spcPct val="0"/>
                        </a:spcAft>
                        <a:defRPr>
                          <a:solidFill>
                            <a:schemeClr val="tx1"/>
                          </a:solidFill>
                          <a:latin typeface="Times New Roman" pitchFamily="18" charset="0"/>
                          <a:ea typeface="宋体" charset="-122"/>
                        </a:defRPr>
                      </a:lvl6pPr>
                      <a:lvl7pPr algn="just" fontAlgn="base">
                        <a:spcBef>
                          <a:spcPct val="20000"/>
                        </a:spcBef>
                        <a:spcAft>
                          <a:spcPct val="0"/>
                        </a:spcAft>
                        <a:defRPr>
                          <a:solidFill>
                            <a:schemeClr val="tx1"/>
                          </a:solidFill>
                          <a:latin typeface="Times New Roman" pitchFamily="18" charset="0"/>
                          <a:ea typeface="宋体" charset="-122"/>
                        </a:defRPr>
                      </a:lvl7pPr>
                      <a:lvl8pPr algn="just" fontAlgn="base">
                        <a:spcBef>
                          <a:spcPct val="20000"/>
                        </a:spcBef>
                        <a:spcAft>
                          <a:spcPct val="0"/>
                        </a:spcAft>
                        <a:defRPr>
                          <a:solidFill>
                            <a:schemeClr val="tx1"/>
                          </a:solidFill>
                          <a:latin typeface="Times New Roman" pitchFamily="18" charset="0"/>
                          <a:ea typeface="宋体" charset="-122"/>
                        </a:defRPr>
                      </a:lvl8pPr>
                      <a:lvl9pPr algn="just" fontAlgn="base">
                        <a:spcBef>
                          <a:spcPct val="20000"/>
                        </a:spcBef>
                        <a:spcAft>
                          <a:spcPct val="0"/>
                        </a:spcAft>
                        <a:defRPr>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D3</a:t>
                      </a:r>
                    </a:p>
                  </a:txBody>
                  <a:tcPr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Times New Roman" pitchFamily="18" charset="0"/>
                          <a:ea typeface="宋体" charset="-122"/>
                        </a:defRPr>
                      </a:lvl1pPr>
                      <a:lvl2pPr algn="just">
                        <a:spcBef>
                          <a:spcPct val="20000"/>
                        </a:spcBef>
                        <a:defRPr sz="2400" b="1">
                          <a:solidFill>
                            <a:schemeClr val="tx1"/>
                          </a:solidFill>
                          <a:latin typeface="Times New Roman" pitchFamily="18" charset="0"/>
                          <a:ea typeface="宋体" charset="-122"/>
                        </a:defRPr>
                      </a:lvl2pPr>
                      <a:lvl3pPr algn="just">
                        <a:spcBef>
                          <a:spcPct val="20000"/>
                        </a:spcBef>
                        <a:defRPr sz="2000">
                          <a:solidFill>
                            <a:schemeClr val="tx1"/>
                          </a:solidFill>
                          <a:latin typeface="Times New Roman" pitchFamily="18" charset="0"/>
                          <a:ea typeface="宋体" charset="-122"/>
                        </a:defRPr>
                      </a:lvl3pPr>
                      <a:lvl4pPr algn="just">
                        <a:spcBef>
                          <a:spcPct val="20000"/>
                        </a:spcBef>
                        <a:defRPr>
                          <a:solidFill>
                            <a:schemeClr val="tx1"/>
                          </a:solidFill>
                          <a:latin typeface="Times New Roman" pitchFamily="18" charset="0"/>
                          <a:ea typeface="宋体" charset="-122"/>
                        </a:defRPr>
                      </a:lvl4pPr>
                      <a:lvl5pPr algn="just">
                        <a:spcBef>
                          <a:spcPct val="20000"/>
                        </a:spcBef>
                        <a:defRPr>
                          <a:solidFill>
                            <a:schemeClr val="tx1"/>
                          </a:solidFill>
                          <a:latin typeface="Times New Roman" pitchFamily="18" charset="0"/>
                          <a:ea typeface="宋体" charset="-122"/>
                        </a:defRPr>
                      </a:lvl5pPr>
                      <a:lvl6pPr algn="just" fontAlgn="base">
                        <a:spcBef>
                          <a:spcPct val="20000"/>
                        </a:spcBef>
                        <a:spcAft>
                          <a:spcPct val="0"/>
                        </a:spcAft>
                        <a:defRPr>
                          <a:solidFill>
                            <a:schemeClr val="tx1"/>
                          </a:solidFill>
                          <a:latin typeface="Times New Roman" pitchFamily="18" charset="0"/>
                          <a:ea typeface="宋体" charset="-122"/>
                        </a:defRPr>
                      </a:lvl6pPr>
                      <a:lvl7pPr algn="just" fontAlgn="base">
                        <a:spcBef>
                          <a:spcPct val="20000"/>
                        </a:spcBef>
                        <a:spcAft>
                          <a:spcPct val="0"/>
                        </a:spcAft>
                        <a:defRPr>
                          <a:solidFill>
                            <a:schemeClr val="tx1"/>
                          </a:solidFill>
                          <a:latin typeface="Times New Roman" pitchFamily="18" charset="0"/>
                          <a:ea typeface="宋体" charset="-122"/>
                        </a:defRPr>
                      </a:lvl7pPr>
                      <a:lvl8pPr algn="just" fontAlgn="base">
                        <a:spcBef>
                          <a:spcPct val="20000"/>
                        </a:spcBef>
                        <a:spcAft>
                          <a:spcPct val="0"/>
                        </a:spcAft>
                        <a:defRPr>
                          <a:solidFill>
                            <a:schemeClr val="tx1"/>
                          </a:solidFill>
                          <a:latin typeface="Times New Roman" pitchFamily="18" charset="0"/>
                          <a:ea typeface="宋体" charset="-122"/>
                        </a:defRPr>
                      </a:lvl8pPr>
                      <a:lvl9pPr algn="just" fontAlgn="base">
                        <a:spcBef>
                          <a:spcPct val="20000"/>
                        </a:spcBef>
                        <a:spcAft>
                          <a:spcPct val="0"/>
                        </a:spcAft>
                        <a:defRPr>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D2</a:t>
                      </a:r>
                    </a:p>
                  </a:txBody>
                  <a:tcPr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Times New Roman" pitchFamily="18" charset="0"/>
                          <a:ea typeface="宋体" charset="-122"/>
                        </a:defRPr>
                      </a:lvl1pPr>
                      <a:lvl2pPr algn="just">
                        <a:spcBef>
                          <a:spcPct val="20000"/>
                        </a:spcBef>
                        <a:defRPr sz="2400" b="1">
                          <a:solidFill>
                            <a:schemeClr val="tx1"/>
                          </a:solidFill>
                          <a:latin typeface="Times New Roman" pitchFamily="18" charset="0"/>
                          <a:ea typeface="宋体" charset="-122"/>
                        </a:defRPr>
                      </a:lvl2pPr>
                      <a:lvl3pPr algn="just">
                        <a:spcBef>
                          <a:spcPct val="20000"/>
                        </a:spcBef>
                        <a:defRPr sz="2000">
                          <a:solidFill>
                            <a:schemeClr val="tx1"/>
                          </a:solidFill>
                          <a:latin typeface="Times New Roman" pitchFamily="18" charset="0"/>
                          <a:ea typeface="宋体" charset="-122"/>
                        </a:defRPr>
                      </a:lvl3pPr>
                      <a:lvl4pPr algn="just">
                        <a:spcBef>
                          <a:spcPct val="20000"/>
                        </a:spcBef>
                        <a:defRPr>
                          <a:solidFill>
                            <a:schemeClr val="tx1"/>
                          </a:solidFill>
                          <a:latin typeface="Times New Roman" pitchFamily="18" charset="0"/>
                          <a:ea typeface="宋体" charset="-122"/>
                        </a:defRPr>
                      </a:lvl4pPr>
                      <a:lvl5pPr algn="just">
                        <a:spcBef>
                          <a:spcPct val="20000"/>
                        </a:spcBef>
                        <a:defRPr>
                          <a:solidFill>
                            <a:schemeClr val="tx1"/>
                          </a:solidFill>
                          <a:latin typeface="Times New Roman" pitchFamily="18" charset="0"/>
                          <a:ea typeface="宋体" charset="-122"/>
                        </a:defRPr>
                      </a:lvl5pPr>
                      <a:lvl6pPr algn="just" fontAlgn="base">
                        <a:spcBef>
                          <a:spcPct val="20000"/>
                        </a:spcBef>
                        <a:spcAft>
                          <a:spcPct val="0"/>
                        </a:spcAft>
                        <a:defRPr>
                          <a:solidFill>
                            <a:schemeClr val="tx1"/>
                          </a:solidFill>
                          <a:latin typeface="Times New Roman" pitchFamily="18" charset="0"/>
                          <a:ea typeface="宋体" charset="-122"/>
                        </a:defRPr>
                      </a:lvl6pPr>
                      <a:lvl7pPr algn="just" fontAlgn="base">
                        <a:spcBef>
                          <a:spcPct val="20000"/>
                        </a:spcBef>
                        <a:spcAft>
                          <a:spcPct val="0"/>
                        </a:spcAft>
                        <a:defRPr>
                          <a:solidFill>
                            <a:schemeClr val="tx1"/>
                          </a:solidFill>
                          <a:latin typeface="Times New Roman" pitchFamily="18" charset="0"/>
                          <a:ea typeface="宋体" charset="-122"/>
                        </a:defRPr>
                      </a:lvl7pPr>
                      <a:lvl8pPr algn="just" fontAlgn="base">
                        <a:spcBef>
                          <a:spcPct val="20000"/>
                        </a:spcBef>
                        <a:spcAft>
                          <a:spcPct val="0"/>
                        </a:spcAft>
                        <a:defRPr>
                          <a:solidFill>
                            <a:schemeClr val="tx1"/>
                          </a:solidFill>
                          <a:latin typeface="Times New Roman" pitchFamily="18" charset="0"/>
                          <a:ea typeface="宋体" charset="-122"/>
                        </a:defRPr>
                      </a:lvl8pPr>
                      <a:lvl9pPr algn="just" fontAlgn="base">
                        <a:spcBef>
                          <a:spcPct val="20000"/>
                        </a:spcBef>
                        <a:spcAft>
                          <a:spcPct val="0"/>
                        </a:spcAft>
                        <a:defRPr>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D1</a:t>
                      </a:r>
                    </a:p>
                  </a:txBody>
                  <a:tcPr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Times New Roman" pitchFamily="18" charset="0"/>
                          <a:ea typeface="宋体" charset="-122"/>
                        </a:defRPr>
                      </a:lvl1pPr>
                      <a:lvl2pPr algn="just">
                        <a:spcBef>
                          <a:spcPct val="20000"/>
                        </a:spcBef>
                        <a:defRPr sz="2400" b="1">
                          <a:solidFill>
                            <a:schemeClr val="tx1"/>
                          </a:solidFill>
                          <a:latin typeface="Times New Roman" pitchFamily="18" charset="0"/>
                          <a:ea typeface="宋体" charset="-122"/>
                        </a:defRPr>
                      </a:lvl2pPr>
                      <a:lvl3pPr algn="just">
                        <a:spcBef>
                          <a:spcPct val="20000"/>
                        </a:spcBef>
                        <a:defRPr sz="2000">
                          <a:solidFill>
                            <a:schemeClr val="tx1"/>
                          </a:solidFill>
                          <a:latin typeface="Times New Roman" pitchFamily="18" charset="0"/>
                          <a:ea typeface="宋体" charset="-122"/>
                        </a:defRPr>
                      </a:lvl3pPr>
                      <a:lvl4pPr algn="just">
                        <a:spcBef>
                          <a:spcPct val="20000"/>
                        </a:spcBef>
                        <a:defRPr>
                          <a:solidFill>
                            <a:schemeClr val="tx1"/>
                          </a:solidFill>
                          <a:latin typeface="Times New Roman" pitchFamily="18" charset="0"/>
                          <a:ea typeface="宋体" charset="-122"/>
                        </a:defRPr>
                      </a:lvl4pPr>
                      <a:lvl5pPr algn="just">
                        <a:spcBef>
                          <a:spcPct val="20000"/>
                        </a:spcBef>
                        <a:defRPr>
                          <a:solidFill>
                            <a:schemeClr val="tx1"/>
                          </a:solidFill>
                          <a:latin typeface="Times New Roman" pitchFamily="18" charset="0"/>
                          <a:ea typeface="宋体" charset="-122"/>
                        </a:defRPr>
                      </a:lvl5pPr>
                      <a:lvl6pPr algn="just" fontAlgn="base">
                        <a:spcBef>
                          <a:spcPct val="20000"/>
                        </a:spcBef>
                        <a:spcAft>
                          <a:spcPct val="0"/>
                        </a:spcAft>
                        <a:defRPr>
                          <a:solidFill>
                            <a:schemeClr val="tx1"/>
                          </a:solidFill>
                          <a:latin typeface="Times New Roman" pitchFamily="18" charset="0"/>
                          <a:ea typeface="宋体" charset="-122"/>
                        </a:defRPr>
                      </a:lvl6pPr>
                      <a:lvl7pPr algn="just" fontAlgn="base">
                        <a:spcBef>
                          <a:spcPct val="20000"/>
                        </a:spcBef>
                        <a:spcAft>
                          <a:spcPct val="0"/>
                        </a:spcAft>
                        <a:defRPr>
                          <a:solidFill>
                            <a:schemeClr val="tx1"/>
                          </a:solidFill>
                          <a:latin typeface="Times New Roman" pitchFamily="18" charset="0"/>
                          <a:ea typeface="宋体" charset="-122"/>
                        </a:defRPr>
                      </a:lvl7pPr>
                      <a:lvl8pPr algn="just" fontAlgn="base">
                        <a:spcBef>
                          <a:spcPct val="20000"/>
                        </a:spcBef>
                        <a:spcAft>
                          <a:spcPct val="0"/>
                        </a:spcAft>
                        <a:defRPr>
                          <a:solidFill>
                            <a:schemeClr val="tx1"/>
                          </a:solidFill>
                          <a:latin typeface="Times New Roman" pitchFamily="18" charset="0"/>
                          <a:ea typeface="宋体" charset="-122"/>
                        </a:defRPr>
                      </a:lvl8pPr>
                      <a:lvl9pPr algn="just" fontAlgn="base">
                        <a:spcBef>
                          <a:spcPct val="20000"/>
                        </a:spcBef>
                        <a:spcAft>
                          <a:spcPct val="0"/>
                        </a:spcAft>
                        <a:defRPr>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zh-CN" sz="2800" b="1" i="0" u="none" strike="noStrike" cap="none" normalizeH="0" baseline="0" dirty="0">
                          <a:ln>
                            <a:noFill/>
                          </a:ln>
                          <a:solidFill>
                            <a:schemeClr val="tx1"/>
                          </a:solidFill>
                          <a:effectLst/>
                          <a:latin typeface="Times New Roman" pitchFamily="18" charset="0"/>
                          <a:ea typeface="宋体" charset="-122"/>
                          <a:cs typeface="Times New Roman" pitchFamily="18" charset="0"/>
                        </a:rPr>
                        <a:t>D0</a:t>
                      </a:r>
                    </a:p>
                  </a:txBody>
                  <a:tcPr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244">
                <a:tc>
                  <a:txBody>
                    <a:bodyPr/>
                    <a:lstStyle>
                      <a:lvl1pPr algn="just">
                        <a:spcBef>
                          <a:spcPct val="20000"/>
                        </a:spcBef>
                        <a:defRPr sz="2800" b="1">
                          <a:solidFill>
                            <a:schemeClr val="accent2"/>
                          </a:solidFill>
                          <a:latin typeface="Times New Roman" pitchFamily="18" charset="0"/>
                          <a:ea typeface="宋体" charset="-122"/>
                        </a:defRPr>
                      </a:lvl1pPr>
                      <a:lvl2pPr algn="just">
                        <a:spcBef>
                          <a:spcPct val="20000"/>
                        </a:spcBef>
                        <a:defRPr sz="2400" b="1">
                          <a:solidFill>
                            <a:schemeClr val="tx1"/>
                          </a:solidFill>
                          <a:latin typeface="Times New Roman" pitchFamily="18" charset="0"/>
                          <a:ea typeface="宋体" charset="-122"/>
                        </a:defRPr>
                      </a:lvl2pPr>
                      <a:lvl3pPr algn="just">
                        <a:spcBef>
                          <a:spcPct val="20000"/>
                        </a:spcBef>
                        <a:defRPr sz="2000">
                          <a:solidFill>
                            <a:schemeClr val="tx1"/>
                          </a:solidFill>
                          <a:latin typeface="Times New Roman" pitchFamily="18" charset="0"/>
                          <a:ea typeface="宋体" charset="-122"/>
                        </a:defRPr>
                      </a:lvl3pPr>
                      <a:lvl4pPr algn="just">
                        <a:spcBef>
                          <a:spcPct val="20000"/>
                        </a:spcBef>
                        <a:defRPr>
                          <a:solidFill>
                            <a:schemeClr val="tx1"/>
                          </a:solidFill>
                          <a:latin typeface="Times New Roman" pitchFamily="18" charset="0"/>
                          <a:ea typeface="宋体" charset="-122"/>
                        </a:defRPr>
                      </a:lvl4pPr>
                      <a:lvl5pPr algn="just">
                        <a:spcBef>
                          <a:spcPct val="20000"/>
                        </a:spcBef>
                        <a:defRPr>
                          <a:solidFill>
                            <a:schemeClr val="tx1"/>
                          </a:solidFill>
                          <a:latin typeface="Times New Roman" pitchFamily="18" charset="0"/>
                          <a:ea typeface="宋体" charset="-122"/>
                        </a:defRPr>
                      </a:lvl5pPr>
                      <a:lvl6pPr algn="just" fontAlgn="base">
                        <a:spcBef>
                          <a:spcPct val="20000"/>
                        </a:spcBef>
                        <a:spcAft>
                          <a:spcPct val="0"/>
                        </a:spcAft>
                        <a:defRPr>
                          <a:solidFill>
                            <a:schemeClr val="tx1"/>
                          </a:solidFill>
                          <a:latin typeface="Times New Roman" pitchFamily="18" charset="0"/>
                          <a:ea typeface="宋体" charset="-122"/>
                        </a:defRPr>
                      </a:lvl6pPr>
                      <a:lvl7pPr algn="just" fontAlgn="base">
                        <a:spcBef>
                          <a:spcPct val="20000"/>
                        </a:spcBef>
                        <a:spcAft>
                          <a:spcPct val="0"/>
                        </a:spcAft>
                        <a:defRPr>
                          <a:solidFill>
                            <a:schemeClr val="tx1"/>
                          </a:solidFill>
                          <a:latin typeface="Times New Roman" pitchFamily="18" charset="0"/>
                          <a:ea typeface="宋体" charset="-122"/>
                        </a:defRPr>
                      </a:lvl7pPr>
                      <a:lvl8pPr algn="just" fontAlgn="base">
                        <a:spcBef>
                          <a:spcPct val="20000"/>
                        </a:spcBef>
                        <a:spcAft>
                          <a:spcPct val="0"/>
                        </a:spcAft>
                        <a:defRPr>
                          <a:solidFill>
                            <a:schemeClr val="tx1"/>
                          </a:solidFill>
                          <a:latin typeface="Times New Roman" pitchFamily="18" charset="0"/>
                          <a:ea typeface="宋体" charset="-122"/>
                        </a:defRPr>
                      </a:lvl8pPr>
                      <a:lvl9pPr algn="just" fontAlgn="base">
                        <a:spcBef>
                          <a:spcPct val="20000"/>
                        </a:spcBef>
                        <a:spcAft>
                          <a:spcPct val="0"/>
                        </a:spcAft>
                        <a:defRPr>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GB" sz="2800" b="1" i="0" u="none" strike="noStrike" cap="none" normalizeH="0" baseline="0">
                          <a:ln>
                            <a:noFill/>
                          </a:ln>
                          <a:solidFill>
                            <a:schemeClr val="tx1"/>
                          </a:solidFill>
                          <a:effectLst/>
                          <a:latin typeface="Times New Roman" pitchFamily="18" charset="0"/>
                          <a:ea typeface="宋体" charset="-122"/>
                          <a:cs typeface="Times New Roman" pitchFamily="18" charset="0"/>
                        </a:rPr>
                        <a:t>符号</a:t>
                      </a:r>
                    </a:p>
                  </a:txBody>
                  <a:tcPr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Times New Roman" pitchFamily="18" charset="0"/>
                          <a:ea typeface="宋体" charset="-122"/>
                        </a:defRPr>
                      </a:lvl1pPr>
                      <a:lvl2pPr algn="just">
                        <a:spcBef>
                          <a:spcPct val="20000"/>
                        </a:spcBef>
                        <a:defRPr sz="2400" b="1">
                          <a:solidFill>
                            <a:schemeClr val="tx1"/>
                          </a:solidFill>
                          <a:latin typeface="Times New Roman" pitchFamily="18" charset="0"/>
                          <a:ea typeface="宋体" charset="-122"/>
                        </a:defRPr>
                      </a:lvl2pPr>
                      <a:lvl3pPr algn="just">
                        <a:spcBef>
                          <a:spcPct val="20000"/>
                        </a:spcBef>
                        <a:defRPr sz="2000">
                          <a:solidFill>
                            <a:schemeClr val="tx1"/>
                          </a:solidFill>
                          <a:latin typeface="Times New Roman" pitchFamily="18" charset="0"/>
                          <a:ea typeface="宋体" charset="-122"/>
                        </a:defRPr>
                      </a:lvl3pPr>
                      <a:lvl4pPr algn="just">
                        <a:spcBef>
                          <a:spcPct val="20000"/>
                        </a:spcBef>
                        <a:defRPr>
                          <a:solidFill>
                            <a:schemeClr val="tx1"/>
                          </a:solidFill>
                          <a:latin typeface="Times New Roman" pitchFamily="18" charset="0"/>
                          <a:ea typeface="宋体" charset="-122"/>
                        </a:defRPr>
                      </a:lvl4pPr>
                      <a:lvl5pPr algn="just">
                        <a:spcBef>
                          <a:spcPct val="20000"/>
                        </a:spcBef>
                        <a:defRPr>
                          <a:solidFill>
                            <a:schemeClr val="tx1"/>
                          </a:solidFill>
                          <a:latin typeface="Times New Roman" pitchFamily="18" charset="0"/>
                          <a:ea typeface="宋体" charset="-122"/>
                        </a:defRPr>
                      </a:lvl5pPr>
                      <a:lvl6pPr algn="just" fontAlgn="base">
                        <a:spcBef>
                          <a:spcPct val="20000"/>
                        </a:spcBef>
                        <a:spcAft>
                          <a:spcPct val="0"/>
                        </a:spcAft>
                        <a:defRPr>
                          <a:solidFill>
                            <a:schemeClr val="tx1"/>
                          </a:solidFill>
                          <a:latin typeface="Times New Roman" pitchFamily="18" charset="0"/>
                          <a:ea typeface="宋体" charset="-122"/>
                        </a:defRPr>
                      </a:lvl6pPr>
                      <a:lvl7pPr algn="just" fontAlgn="base">
                        <a:spcBef>
                          <a:spcPct val="20000"/>
                        </a:spcBef>
                        <a:spcAft>
                          <a:spcPct val="0"/>
                        </a:spcAft>
                        <a:defRPr>
                          <a:solidFill>
                            <a:schemeClr val="tx1"/>
                          </a:solidFill>
                          <a:latin typeface="Times New Roman" pitchFamily="18" charset="0"/>
                          <a:ea typeface="宋体" charset="-122"/>
                        </a:defRPr>
                      </a:lvl7pPr>
                      <a:lvl8pPr algn="just" fontAlgn="base">
                        <a:spcBef>
                          <a:spcPct val="20000"/>
                        </a:spcBef>
                        <a:spcAft>
                          <a:spcPct val="0"/>
                        </a:spcAft>
                        <a:defRPr>
                          <a:solidFill>
                            <a:schemeClr val="tx1"/>
                          </a:solidFill>
                          <a:latin typeface="Times New Roman" pitchFamily="18" charset="0"/>
                          <a:ea typeface="宋体" charset="-122"/>
                        </a:defRPr>
                      </a:lvl8pPr>
                      <a:lvl9pPr algn="just" fontAlgn="base">
                        <a:spcBef>
                          <a:spcPct val="20000"/>
                        </a:spcBef>
                        <a:spcAft>
                          <a:spcPct val="0"/>
                        </a:spcAft>
                        <a:defRPr>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zh-CN" sz="2800" b="1" i="0" u="none" strike="noStrike" cap="none" normalizeH="0" baseline="0" dirty="0">
                          <a:ln>
                            <a:noFill/>
                          </a:ln>
                          <a:solidFill>
                            <a:srgbClr val="FF00FF"/>
                          </a:solidFill>
                          <a:effectLst/>
                          <a:latin typeface="Times New Roman" pitchFamily="18" charset="0"/>
                          <a:ea typeface="宋体" charset="-122"/>
                          <a:cs typeface="Times New Roman" pitchFamily="18" charset="0"/>
                        </a:rPr>
                        <a:t>CY</a:t>
                      </a:r>
                    </a:p>
                  </a:txBody>
                  <a:tcPr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Times New Roman" pitchFamily="18" charset="0"/>
                          <a:ea typeface="宋体" charset="-122"/>
                        </a:defRPr>
                      </a:lvl1pPr>
                      <a:lvl2pPr algn="just">
                        <a:spcBef>
                          <a:spcPct val="20000"/>
                        </a:spcBef>
                        <a:defRPr sz="2400" b="1">
                          <a:solidFill>
                            <a:schemeClr val="tx1"/>
                          </a:solidFill>
                          <a:latin typeface="Times New Roman" pitchFamily="18" charset="0"/>
                          <a:ea typeface="宋体" charset="-122"/>
                        </a:defRPr>
                      </a:lvl2pPr>
                      <a:lvl3pPr algn="just">
                        <a:spcBef>
                          <a:spcPct val="20000"/>
                        </a:spcBef>
                        <a:defRPr sz="2000">
                          <a:solidFill>
                            <a:schemeClr val="tx1"/>
                          </a:solidFill>
                          <a:latin typeface="Times New Roman" pitchFamily="18" charset="0"/>
                          <a:ea typeface="宋体" charset="-122"/>
                        </a:defRPr>
                      </a:lvl3pPr>
                      <a:lvl4pPr algn="just">
                        <a:spcBef>
                          <a:spcPct val="20000"/>
                        </a:spcBef>
                        <a:defRPr>
                          <a:solidFill>
                            <a:schemeClr val="tx1"/>
                          </a:solidFill>
                          <a:latin typeface="Times New Roman" pitchFamily="18" charset="0"/>
                          <a:ea typeface="宋体" charset="-122"/>
                        </a:defRPr>
                      </a:lvl4pPr>
                      <a:lvl5pPr algn="just">
                        <a:spcBef>
                          <a:spcPct val="20000"/>
                        </a:spcBef>
                        <a:defRPr>
                          <a:solidFill>
                            <a:schemeClr val="tx1"/>
                          </a:solidFill>
                          <a:latin typeface="Times New Roman" pitchFamily="18" charset="0"/>
                          <a:ea typeface="宋体" charset="-122"/>
                        </a:defRPr>
                      </a:lvl5pPr>
                      <a:lvl6pPr algn="just" fontAlgn="base">
                        <a:spcBef>
                          <a:spcPct val="20000"/>
                        </a:spcBef>
                        <a:spcAft>
                          <a:spcPct val="0"/>
                        </a:spcAft>
                        <a:defRPr>
                          <a:solidFill>
                            <a:schemeClr val="tx1"/>
                          </a:solidFill>
                          <a:latin typeface="Times New Roman" pitchFamily="18" charset="0"/>
                          <a:ea typeface="宋体" charset="-122"/>
                        </a:defRPr>
                      </a:lvl6pPr>
                      <a:lvl7pPr algn="just" fontAlgn="base">
                        <a:spcBef>
                          <a:spcPct val="20000"/>
                        </a:spcBef>
                        <a:spcAft>
                          <a:spcPct val="0"/>
                        </a:spcAft>
                        <a:defRPr>
                          <a:solidFill>
                            <a:schemeClr val="tx1"/>
                          </a:solidFill>
                          <a:latin typeface="Times New Roman" pitchFamily="18" charset="0"/>
                          <a:ea typeface="宋体" charset="-122"/>
                        </a:defRPr>
                      </a:lvl7pPr>
                      <a:lvl8pPr algn="just" fontAlgn="base">
                        <a:spcBef>
                          <a:spcPct val="20000"/>
                        </a:spcBef>
                        <a:spcAft>
                          <a:spcPct val="0"/>
                        </a:spcAft>
                        <a:defRPr>
                          <a:solidFill>
                            <a:schemeClr val="tx1"/>
                          </a:solidFill>
                          <a:latin typeface="Times New Roman" pitchFamily="18" charset="0"/>
                          <a:ea typeface="宋体" charset="-122"/>
                        </a:defRPr>
                      </a:lvl8pPr>
                      <a:lvl9pPr algn="just" fontAlgn="base">
                        <a:spcBef>
                          <a:spcPct val="20000"/>
                        </a:spcBef>
                        <a:spcAft>
                          <a:spcPct val="0"/>
                        </a:spcAft>
                        <a:defRPr>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AC</a:t>
                      </a:r>
                    </a:p>
                  </a:txBody>
                  <a:tcPr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Times New Roman" pitchFamily="18" charset="0"/>
                          <a:ea typeface="宋体" charset="-122"/>
                        </a:defRPr>
                      </a:lvl1pPr>
                      <a:lvl2pPr algn="just">
                        <a:spcBef>
                          <a:spcPct val="20000"/>
                        </a:spcBef>
                        <a:defRPr sz="2400" b="1">
                          <a:solidFill>
                            <a:schemeClr val="tx1"/>
                          </a:solidFill>
                          <a:latin typeface="Times New Roman" pitchFamily="18" charset="0"/>
                          <a:ea typeface="宋体" charset="-122"/>
                        </a:defRPr>
                      </a:lvl2pPr>
                      <a:lvl3pPr algn="just">
                        <a:spcBef>
                          <a:spcPct val="20000"/>
                        </a:spcBef>
                        <a:defRPr sz="2000">
                          <a:solidFill>
                            <a:schemeClr val="tx1"/>
                          </a:solidFill>
                          <a:latin typeface="Times New Roman" pitchFamily="18" charset="0"/>
                          <a:ea typeface="宋体" charset="-122"/>
                        </a:defRPr>
                      </a:lvl3pPr>
                      <a:lvl4pPr algn="just">
                        <a:spcBef>
                          <a:spcPct val="20000"/>
                        </a:spcBef>
                        <a:defRPr>
                          <a:solidFill>
                            <a:schemeClr val="tx1"/>
                          </a:solidFill>
                          <a:latin typeface="Times New Roman" pitchFamily="18" charset="0"/>
                          <a:ea typeface="宋体" charset="-122"/>
                        </a:defRPr>
                      </a:lvl4pPr>
                      <a:lvl5pPr algn="just">
                        <a:spcBef>
                          <a:spcPct val="20000"/>
                        </a:spcBef>
                        <a:defRPr>
                          <a:solidFill>
                            <a:schemeClr val="tx1"/>
                          </a:solidFill>
                          <a:latin typeface="Times New Roman" pitchFamily="18" charset="0"/>
                          <a:ea typeface="宋体" charset="-122"/>
                        </a:defRPr>
                      </a:lvl5pPr>
                      <a:lvl6pPr algn="just" fontAlgn="base">
                        <a:spcBef>
                          <a:spcPct val="20000"/>
                        </a:spcBef>
                        <a:spcAft>
                          <a:spcPct val="0"/>
                        </a:spcAft>
                        <a:defRPr>
                          <a:solidFill>
                            <a:schemeClr val="tx1"/>
                          </a:solidFill>
                          <a:latin typeface="Times New Roman" pitchFamily="18" charset="0"/>
                          <a:ea typeface="宋体" charset="-122"/>
                        </a:defRPr>
                      </a:lvl6pPr>
                      <a:lvl7pPr algn="just" fontAlgn="base">
                        <a:spcBef>
                          <a:spcPct val="20000"/>
                        </a:spcBef>
                        <a:spcAft>
                          <a:spcPct val="0"/>
                        </a:spcAft>
                        <a:defRPr>
                          <a:solidFill>
                            <a:schemeClr val="tx1"/>
                          </a:solidFill>
                          <a:latin typeface="Times New Roman" pitchFamily="18" charset="0"/>
                          <a:ea typeface="宋体" charset="-122"/>
                        </a:defRPr>
                      </a:lvl7pPr>
                      <a:lvl8pPr algn="just" fontAlgn="base">
                        <a:spcBef>
                          <a:spcPct val="20000"/>
                        </a:spcBef>
                        <a:spcAft>
                          <a:spcPct val="0"/>
                        </a:spcAft>
                        <a:defRPr>
                          <a:solidFill>
                            <a:schemeClr val="tx1"/>
                          </a:solidFill>
                          <a:latin typeface="Times New Roman" pitchFamily="18" charset="0"/>
                          <a:ea typeface="宋体" charset="-122"/>
                        </a:defRPr>
                      </a:lvl8pPr>
                      <a:lvl9pPr algn="just" fontAlgn="base">
                        <a:spcBef>
                          <a:spcPct val="20000"/>
                        </a:spcBef>
                        <a:spcAft>
                          <a:spcPct val="0"/>
                        </a:spcAft>
                        <a:defRPr>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F0</a:t>
                      </a:r>
                    </a:p>
                  </a:txBody>
                  <a:tcPr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Times New Roman" pitchFamily="18" charset="0"/>
                          <a:ea typeface="宋体" charset="-122"/>
                        </a:defRPr>
                      </a:lvl1pPr>
                      <a:lvl2pPr algn="just">
                        <a:spcBef>
                          <a:spcPct val="20000"/>
                        </a:spcBef>
                        <a:defRPr sz="2400" b="1">
                          <a:solidFill>
                            <a:schemeClr val="tx1"/>
                          </a:solidFill>
                          <a:latin typeface="Times New Roman" pitchFamily="18" charset="0"/>
                          <a:ea typeface="宋体" charset="-122"/>
                        </a:defRPr>
                      </a:lvl2pPr>
                      <a:lvl3pPr algn="just">
                        <a:spcBef>
                          <a:spcPct val="20000"/>
                        </a:spcBef>
                        <a:defRPr sz="2000">
                          <a:solidFill>
                            <a:schemeClr val="tx1"/>
                          </a:solidFill>
                          <a:latin typeface="Times New Roman" pitchFamily="18" charset="0"/>
                          <a:ea typeface="宋体" charset="-122"/>
                        </a:defRPr>
                      </a:lvl3pPr>
                      <a:lvl4pPr algn="just">
                        <a:spcBef>
                          <a:spcPct val="20000"/>
                        </a:spcBef>
                        <a:defRPr>
                          <a:solidFill>
                            <a:schemeClr val="tx1"/>
                          </a:solidFill>
                          <a:latin typeface="Times New Roman" pitchFamily="18" charset="0"/>
                          <a:ea typeface="宋体" charset="-122"/>
                        </a:defRPr>
                      </a:lvl4pPr>
                      <a:lvl5pPr algn="just">
                        <a:spcBef>
                          <a:spcPct val="20000"/>
                        </a:spcBef>
                        <a:defRPr>
                          <a:solidFill>
                            <a:schemeClr val="tx1"/>
                          </a:solidFill>
                          <a:latin typeface="Times New Roman" pitchFamily="18" charset="0"/>
                          <a:ea typeface="宋体" charset="-122"/>
                        </a:defRPr>
                      </a:lvl5pPr>
                      <a:lvl6pPr algn="just" fontAlgn="base">
                        <a:spcBef>
                          <a:spcPct val="20000"/>
                        </a:spcBef>
                        <a:spcAft>
                          <a:spcPct val="0"/>
                        </a:spcAft>
                        <a:defRPr>
                          <a:solidFill>
                            <a:schemeClr val="tx1"/>
                          </a:solidFill>
                          <a:latin typeface="Times New Roman" pitchFamily="18" charset="0"/>
                          <a:ea typeface="宋体" charset="-122"/>
                        </a:defRPr>
                      </a:lvl6pPr>
                      <a:lvl7pPr algn="just" fontAlgn="base">
                        <a:spcBef>
                          <a:spcPct val="20000"/>
                        </a:spcBef>
                        <a:spcAft>
                          <a:spcPct val="0"/>
                        </a:spcAft>
                        <a:defRPr>
                          <a:solidFill>
                            <a:schemeClr val="tx1"/>
                          </a:solidFill>
                          <a:latin typeface="Times New Roman" pitchFamily="18" charset="0"/>
                          <a:ea typeface="宋体" charset="-122"/>
                        </a:defRPr>
                      </a:lvl7pPr>
                      <a:lvl8pPr algn="just" fontAlgn="base">
                        <a:spcBef>
                          <a:spcPct val="20000"/>
                        </a:spcBef>
                        <a:spcAft>
                          <a:spcPct val="0"/>
                        </a:spcAft>
                        <a:defRPr>
                          <a:solidFill>
                            <a:schemeClr val="tx1"/>
                          </a:solidFill>
                          <a:latin typeface="Times New Roman" pitchFamily="18" charset="0"/>
                          <a:ea typeface="宋体" charset="-122"/>
                        </a:defRPr>
                      </a:lvl8pPr>
                      <a:lvl9pPr algn="just" fontAlgn="base">
                        <a:spcBef>
                          <a:spcPct val="20000"/>
                        </a:spcBef>
                        <a:spcAft>
                          <a:spcPct val="0"/>
                        </a:spcAft>
                        <a:defRPr>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zh-CN" sz="2800" b="1" i="0" u="none" strike="noStrike" cap="none" normalizeH="0" baseline="0" dirty="0">
                          <a:ln>
                            <a:noFill/>
                          </a:ln>
                          <a:solidFill>
                            <a:schemeClr val="tx1"/>
                          </a:solidFill>
                          <a:effectLst/>
                          <a:latin typeface="Times New Roman" pitchFamily="18" charset="0"/>
                          <a:ea typeface="宋体" charset="-122"/>
                          <a:cs typeface="Times New Roman" pitchFamily="18" charset="0"/>
                        </a:rPr>
                        <a:t>RS1</a:t>
                      </a:r>
                    </a:p>
                  </a:txBody>
                  <a:tcPr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Times New Roman" pitchFamily="18" charset="0"/>
                          <a:ea typeface="宋体" charset="-122"/>
                        </a:defRPr>
                      </a:lvl1pPr>
                      <a:lvl2pPr algn="just">
                        <a:spcBef>
                          <a:spcPct val="20000"/>
                        </a:spcBef>
                        <a:defRPr sz="2400" b="1">
                          <a:solidFill>
                            <a:schemeClr val="tx1"/>
                          </a:solidFill>
                          <a:latin typeface="Times New Roman" pitchFamily="18" charset="0"/>
                          <a:ea typeface="宋体" charset="-122"/>
                        </a:defRPr>
                      </a:lvl2pPr>
                      <a:lvl3pPr algn="just">
                        <a:spcBef>
                          <a:spcPct val="20000"/>
                        </a:spcBef>
                        <a:defRPr sz="2000">
                          <a:solidFill>
                            <a:schemeClr val="tx1"/>
                          </a:solidFill>
                          <a:latin typeface="Times New Roman" pitchFamily="18" charset="0"/>
                          <a:ea typeface="宋体" charset="-122"/>
                        </a:defRPr>
                      </a:lvl3pPr>
                      <a:lvl4pPr algn="just">
                        <a:spcBef>
                          <a:spcPct val="20000"/>
                        </a:spcBef>
                        <a:defRPr>
                          <a:solidFill>
                            <a:schemeClr val="tx1"/>
                          </a:solidFill>
                          <a:latin typeface="Times New Roman" pitchFamily="18" charset="0"/>
                          <a:ea typeface="宋体" charset="-122"/>
                        </a:defRPr>
                      </a:lvl4pPr>
                      <a:lvl5pPr algn="just">
                        <a:spcBef>
                          <a:spcPct val="20000"/>
                        </a:spcBef>
                        <a:defRPr>
                          <a:solidFill>
                            <a:schemeClr val="tx1"/>
                          </a:solidFill>
                          <a:latin typeface="Times New Roman" pitchFamily="18" charset="0"/>
                          <a:ea typeface="宋体" charset="-122"/>
                        </a:defRPr>
                      </a:lvl5pPr>
                      <a:lvl6pPr algn="just" fontAlgn="base">
                        <a:spcBef>
                          <a:spcPct val="20000"/>
                        </a:spcBef>
                        <a:spcAft>
                          <a:spcPct val="0"/>
                        </a:spcAft>
                        <a:defRPr>
                          <a:solidFill>
                            <a:schemeClr val="tx1"/>
                          </a:solidFill>
                          <a:latin typeface="Times New Roman" pitchFamily="18" charset="0"/>
                          <a:ea typeface="宋体" charset="-122"/>
                        </a:defRPr>
                      </a:lvl6pPr>
                      <a:lvl7pPr algn="just" fontAlgn="base">
                        <a:spcBef>
                          <a:spcPct val="20000"/>
                        </a:spcBef>
                        <a:spcAft>
                          <a:spcPct val="0"/>
                        </a:spcAft>
                        <a:defRPr>
                          <a:solidFill>
                            <a:schemeClr val="tx1"/>
                          </a:solidFill>
                          <a:latin typeface="Times New Roman" pitchFamily="18" charset="0"/>
                          <a:ea typeface="宋体" charset="-122"/>
                        </a:defRPr>
                      </a:lvl7pPr>
                      <a:lvl8pPr algn="just" fontAlgn="base">
                        <a:spcBef>
                          <a:spcPct val="20000"/>
                        </a:spcBef>
                        <a:spcAft>
                          <a:spcPct val="0"/>
                        </a:spcAft>
                        <a:defRPr>
                          <a:solidFill>
                            <a:schemeClr val="tx1"/>
                          </a:solidFill>
                          <a:latin typeface="Times New Roman" pitchFamily="18" charset="0"/>
                          <a:ea typeface="宋体" charset="-122"/>
                        </a:defRPr>
                      </a:lvl8pPr>
                      <a:lvl9pPr algn="just" fontAlgn="base">
                        <a:spcBef>
                          <a:spcPct val="20000"/>
                        </a:spcBef>
                        <a:spcAft>
                          <a:spcPct val="0"/>
                        </a:spcAft>
                        <a:defRPr>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RS0</a:t>
                      </a:r>
                    </a:p>
                  </a:txBody>
                  <a:tcPr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Times New Roman" pitchFamily="18" charset="0"/>
                          <a:ea typeface="宋体" charset="-122"/>
                        </a:defRPr>
                      </a:lvl1pPr>
                      <a:lvl2pPr algn="just">
                        <a:spcBef>
                          <a:spcPct val="20000"/>
                        </a:spcBef>
                        <a:defRPr sz="2400" b="1">
                          <a:solidFill>
                            <a:schemeClr val="tx1"/>
                          </a:solidFill>
                          <a:latin typeface="Times New Roman" pitchFamily="18" charset="0"/>
                          <a:ea typeface="宋体" charset="-122"/>
                        </a:defRPr>
                      </a:lvl2pPr>
                      <a:lvl3pPr algn="just">
                        <a:spcBef>
                          <a:spcPct val="20000"/>
                        </a:spcBef>
                        <a:defRPr sz="2000">
                          <a:solidFill>
                            <a:schemeClr val="tx1"/>
                          </a:solidFill>
                          <a:latin typeface="Times New Roman" pitchFamily="18" charset="0"/>
                          <a:ea typeface="宋体" charset="-122"/>
                        </a:defRPr>
                      </a:lvl3pPr>
                      <a:lvl4pPr algn="just">
                        <a:spcBef>
                          <a:spcPct val="20000"/>
                        </a:spcBef>
                        <a:defRPr>
                          <a:solidFill>
                            <a:schemeClr val="tx1"/>
                          </a:solidFill>
                          <a:latin typeface="Times New Roman" pitchFamily="18" charset="0"/>
                          <a:ea typeface="宋体" charset="-122"/>
                        </a:defRPr>
                      </a:lvl4pPr>
                      <a:lvl5pPr algn="just">
                        <a:spcBef>
                          <a:spcPct val="20000"/>
                        </a:spcBef>
                        <a:defRPr>
                          <a:solidFill>
                            <a:schemeClr val="tx1"/>
                          </a:solidFill>
                          <a:latin typeface="Times New Roman" pitchFamily="18" charset="0"/>
                          <a:ea typeface="宋体" charset="-122"/>
                        </a:defRPr>
                      </a:lvl5pPr>
                      <a:lvl6pPr algn="just" fontAlgn="base">
                        <a:spcBef>
                          <a:spcPct val="20000"/>
                        </a:spcBef>
                        <a:spcAft>
                          <a:spcPct val="0"/>
                        </a:spcAft>
                        <a:defRPr>
                          <a:solidFill>
                            <a:schemeClr val="tx1"/>
                          </a:solidFill>
                          <a:latin typeface="Times New Roman" pitchFamily="18" charset="0"/>
                          <a:ea typeface="宋体" charset="-122"/>
                        </a:defRPr>
                      </a:lvl6pPr>
                      <a:lvl7pPr algn="just" fontAlgn="base">
                        <a:spcBef>
                          <a:spcPct val="20000"/>
                        </a:spcBef>
                        <a:spcAft>
                          <a:spcPct val="0"/>
                        </a:spcAft>
                        <a:defRPr>
                          <a:solidFill>
                            <a:schemeClr val="tx1"/>
                          </a:solidFill>
                          <a:latin typeface="Times New Roman" pitchFamily="18" charset="0"/>
                          <a:ea typeface="宋体" charset="-122"/>
                        </a:defRPr>
                      </a:lvl7pPr>
                      <a:lvl8pPr algn="just" fontAlgn="base">
                        <a:spcBef>
                          <a:spcPct val="20000"/>
                        </a:spcBef>
                        <a:spcAft>
                          <a:spcPct val="0"/>
                        </a:spcAft>
                        <a:defRPr>
                          <a:solidFill>
                            <a:schemeClr val="tx1"/>
                          </a:solidFill>
                          <a:latin typeface="Times New Roman" pitchFamily="18" charset="0"/>
                          <a:ea typeface="宋体" charset="-122"/>
                        </a:defRPr>
                      </a:lvl8pPr>
                      <a:lvl9pPr algn="just" fontAlgn="base">
                        <a:spcBef>
                          <a:spcPct val="20000"/>
                        </a:spcBef>
                        <a:spcAft>
                          <a:spcPct val="0"/>
                        </a:spcAft>
                        <a:defRPr>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zh-CN" sz="2800" b="1" i="0" u="none" strike="noStrike" cap="none" normalizeH="0" baseline="0" dirty="0">
                          <a:ln>
                            <a:noFill/>
                          </a:ln>
                          <a:solidFill>
                            <a:srgbClr val="FF0000"/>
                          </a:solidFill>
                          <a:effectLst/>
                          <a:latin typeface="Times New Roman" pitchFamily="18" charset="0"/>
                          <a:ea typeface="宋体" charset="-122"/>
                          <a:cs typeface="Times New Roman" pitchFamily="18" charset="0"/>
                        </a:rPr>
                        <a:t>OV</a:t>
                      </a:r>
                    </a:p>
                  </a:txBody>
                  <a:tcPr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Times New Roman" pitchFamily="18" charset="0"/>
                          <a:ea typeface="宋体" charset="-122"/>
                        </a:defRPr>
                      </a:lvl1pPr>
                      <a:lvl2pPr algn="just">
                        <a:spcBef>
                          <a:spcPct val="20000"/>
                        </a:spcBef>
                        <a:defRPr sz="2400" b="1">
                          <a:solidFill>
                            <a:schemeClr val="tx1"/>
                          </a:solidFill>
                          <a:latin typeface="Times New Roman" pitchFamily="18" charset="0"/>
                          <a:ea typeface="宋体" charset="-122"/>
                        </a:defRPr>
                      </a:lvl2pPr>
                      <a:lvl3pPr algn="just">
                        <a:spcBef>
                          <a:spcPct val="20000"/>
                        </a:spcBef>
                        <a:defRPr sz="2000">
                          <a:solidFill>
                            <a:schemeClr val="tx1"/>
                          </a:solidFill>
                          <a:latin typeface="Times New Roman" pitchFamily="18" charset="0"/>
                          <a:ea typeface="宋体" charset="-122"/>
                        </a:defRPr>
                      </a:lvl3pPr>
                      <a:lvl4pPr algn="just">
                        <a:spcBef>
                          <a:spcPct val="20000"/>
                        </a:spcBef>
                        <a:defRPr>
                          <a:solidFill>
                            <a:schemeClr val="tx1"/>
                          </a:solidFill>
                          <a:latin typeface="Times New Roman" pitchFamily="18" charset="0"/>
                          <a:ea typeface="宋体" charset="-122"/>
                        </a:defRPr>
                      </a:lvl4pPr>
                      <a:lvl5pPr algn="just">
                        <a:spcBef>
                          <a:spcPct val="20000"/>
                        </a:spcBef>
                        <a:defRPr>
                          <a:solidFill>
                            <a:schemeClr val="tx1"/>
                          </a:solidFill>
                          <a:latin typeface="Times New Roman" pitchFamily="18" charset="0"/>
                          <a:ea typeface="宋体" charset="-122"/>
                        </a:defRPr>
                      </a:lvl5pPr>
                      <a:lvl6pPr algn="just" fontAlgn="base">
                        <a:spcBef>
                          <a:spcPct val="20000"/>
                        </a:spcBef>
                        <a:spcAft>
                          <a:spcPct val="0"/>
                        </a:spcAft>
                        <a:defRPr>
                          <a:solidFill>
                            <a:schemeClr val="tx1"/>
                          </a:solidFill>
                          <a:latin typeface="Times New Roman" pitchFamily="18" charset="0"/>
                          <a:ea typeface="宋体" charset="-122"/>
                        </a:defRPr>
                      </a:lvl6pPr>
                      <a:lvl7pPr algn="just" fontAlgn="base">
                        <a:spcBef>
                          <a:spcPct val="20000"/>
                        </a:spcBef>
                        <a:spcAft>
                          <a:spcPct val="0"/>
                        </a:spcAft>
                        <a:defRPr>
                          <a:solidFill>
                            <a:schemeClr val="tx1"/>
                          </a:solidFill>
                          <a:latin typeface="Times New Roman" pitchFamily="18" charset="0"/>
                          <a:ea typeface="宋体" charset="-122"/>
                        </a:defRPr>
                      </a:lvl7pPr>
                      <a:lvl8pPr algn="just" fontAlgn="base">
                        <a:spcBef>
                          <a:spcPct val="20000"/>
                        </a:spcBef>
                        <a:spcAft>
                          <a:spcPct val="0"/>
                        </a:spcAft>
                        <a:defRPr>
                          <a:solidFill>
                            <a:schemeClr val="tx1"/>
                          </a:solidFill>
                          <a:latin typeface="Times New Roman" pitchFamily="18" charset="0"/>
                          <a:ea typeface="宋体" charset="-122"/>
                        </a:defRPr>
                      </a:lvl8pPr>
                      <a:lvl9pPr algn="just" fontAlgn="base">
                        <a:spcBef>
                          <a:spcPct val="20000"/>
                        </a:spcBef>
                        <a:spcAft>
                          <a:spcPct val="0"/>
                        </a:spcAft>
                        <a:defRPr>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zh-CN" sz="2800" b="1" i="0" u="none" strike="noStrike" cap="none" normalizeH="0" baseline="0">
                          <a:ln>
                            <a:noFill/>
                          </a:ln>
                          <a:solidFill>
                            <a:schemeClr val="tx1"/>
                          </a:solidFill>
                          <a:effectLst/>
                          <a:latin typeface="Times New Roman" pitchFamily="18" charset="0"/>
                          <a:ea typeface="宋体" charset="-122"/>
                          <a:cs typeface="Times New Roman" pitchFamily="18" charset="0"/>
                        </a:rPr>
                        <a:t>F1</a:t>
                      </a:r>
                    </a:p>
                  </a:txBody>
                  <a:tcPr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just">
                        <a:spcBef>
                          <a:spcPct val="20000"/>
                        </a:spcBef>
                        <a:defRPr sz="2800" b="1">
                          <a:solidFill>
                            <a:schemeClr val="accent2"/>
                          </a:solidFill>
                          <a:latin typeface="Times New Roman" pitchFamily="18" charset="0"/>
                          <a:ea typeface="宋体" charset="-122"/>
                        </a:defRPr>
                      </a:lvl1pPr>
                      <a:lvl2pPr algn="just">
                        <a:spcBef>
                          <a:spcPct val="20000"/>
                        </a:spcBef>
                        <a:defRPr sz="2400" b="1">
                          <a:solidFill>
                            <a:schemeClr val="tx1"/>
                          </a:solidFill>
                          <a:latin typeface="Times New Roman" pitchFamily="18" charset="0"/>
                          <a:ea typeface="宋体" charset="-122"/>
                        </a:defRPr>
                      </a:lvl2pPr>
                      <a:lvl3pPr algn="just">
                        <a:spcBef>
                          <a:spcPct val="20000"/>
                        </a:spcBef>
                        <a:defRPr sz="2000">
                          <a:solidFill>
                            <a:schemeClr val="tx1"/>
                          </a:solidFill>
                          <a:latin typeface="Times New Roman" pitchFamily="18" charset="0"/>
                          <a:ea typeface="宋体" charset="-122"/>
                        </a:defRPr>
                      </a:lvl3pPr>
                      <a:lvl4pPr algn="just">
                        <a:spcBef>
                          <a:spcPct val="20000"/>
                        </a:spcBef>
                        <a:defRPr>
                          <a:solidFill>
                            <a:schemeClr val="tx1"/>
                          </a:solidFill>
                          <a:latin typeface="Times New Roman" pitchFamily="18" charset="0"/>
                          <a:ea typeface="宋体" charset="-122"/>
                        </a:defRPr>
                      </a:lvl4pPr>
                      <a:lvl5pPr algn="just">
                        <a:spcBef>
                          <a:spcPct val="20000"/>
                        </a:spcBef>
                        <a:defRPr>
                          <a:solidFill>
                            <a:schemeClr val="tx1"/>
                          </a:solidFill>
                          <a:latin typeface="Times New Roman" pitchFamily="18" charset="0"/>
                          <a:ea typeface="宋体" charset="-122"/>
                        </a:defRPr>
                      </a:lvl5pPr>
                      <a:lvl6pPr algn="just" fontAlgn="base">
                        <a:spcBef>
                          <a:spcPct val="20000"/>
                        </a:spcBef>
                        <a:spcAft>
                          <a:spcPct val="0"/>
                        </a:spcAft>
                        <a:defRPr>
                          <a:solidFill>
                            <a:schemeClr val="tx1"/>
                          </a:solidFill>
                          <a:latin typeface="Times New Roman" pitchFamily="18" charset="0"/>
                          <a:ea typeface="宋体" charset="-122"/>
                        </a:defRPr>
                      </a:lvl6pPr>
                      <a:lvl7pPr algn="just" fontAlgn="base">
                        <a:spcBef>
                          <a:spcPct val="20000"/>
                        </a:spcBef>
                        <a:spcAft>
                          <a:spcPct val="0"/>
                        </a:spcAft>
                        <a:defRPr>
                          <a:solidFill>
                            <a:schemeClr val="tx1"/>
                          </a:solidFill>
                          <a:latin typeface="Times New Roman" pitchFamily="18" charset="0"/>
                          <a:ea typeface="宋体" charset="-122"/>
                        </a:defRPr>
                      </a:lvl7pPr>
                      <a:lvl8pPr algn="just" fontAlgn="base">
                        <a:spcBef>
                          <a:spcPct val="20000"/>
                        </a:spcBef>
                        <a:spcAft>
                          <a:spcPct val="0"/>
                        </a:spcAft>
                        <a:defRPr>
                          <a:solidFill>
                            <a:schemeClr val="tx1"/>
                          </a:solidFill>
                          <a:latin typeface="Times New Roman" pitchFamily="18" charset="0"/>
                          <a:ea typeface="宋体" charset="-122"/>
                        </a:defRPr>
                      </a:lvl8pPr>
                      <a:lvl9pPr algn="just" fontAlgn="base">
                        <a:spcBef>
                          <a:spcPct val="20000"/>
                        </a:spcBef>
                        <a:spcAft>
                          <a:spcPct val="0"/>
                        </a:spcAft>
                        <a:defRPr>
                          <a:solidFill>
                            <a:schemeClr val="tx1"/>
                          </a:solidFill>
                          <a:latin typeface="Times New Roman" pitchFamily="18" charset="0"/>
                          <a:ea typeface="宋体"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zh-CN" sz="2800" b="1" i="0" u="none" strike="noStrike" cap="none" normalizeH="0" baseline="0" dirty="0">
                          <a:ln>
                            <a:noFill/>
                          </a:ln>
                          <a:solidFill>
                            <a:schemeClr val="tx1"/>
                          </a:solidFill>
                          <a:effectLst/>
                          <a:latin typeface="Times New Roman" pitchFamily="18" charset="0"/>
                          <a:ea typeface="宋体" charset="-122"/>
                          <a:cs typeface="Times New Roman" pitchFamily="18" charset="0"/>
                        </a:rPr>
                        <a:t>P</a:t>
                      </a:r>
                    </a:p>
                  </a:txBody>
                  <a:tcPr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 name="矩形 7">
            <a:extLst>
              <a:ext uri="{FF2B5EF4-FFF2-40B4-BE49-F238E27FC236}">
                <a16:creationId xmlns:a16="http://schemas.microsoft.com/office/drawing/2014/main" id="{C4869E69-132E-40DE-9D1A-88DF6B21294D}"/>
              </a:ext>
            </a:extLst>
          </p:cNvPr>
          <p:cNvSpPr/>
          <p:nvPr/>
        </p:nvSpPr>
        <p:spPr>
          <a:xfrm>
            <a:off x="1546510" y="3274219"/>
            <a:ext cx="6191250" cy="436563"/>
          </a:xfrm>
          <a:prstGeom prst="rect">
            <a:avLst/>
          </a:prstGeom>
        </p:spPr>
        <p:txBody>
          <a:bodyPr wrap="none">
            <a:spAutoFit/>
          </a:bodyPr>
          <a:lstStyle/>
          <a:p>
            <a:pPr algn="ctr" eaLnBrk="1" hangingPunct="1">
              <a:lnSpc>
                <a:spcPct val="80000"/>
              </a:lnSpc>
              <a:defRPr/>
            </a:pPr>
            <a:r>
              <a:rPr lang="zh-CN" altLang="en-US" sz="2800" kern="0" dirty="0">
                <a:solidFill>
                  <a:srgbClr val="0000FF"/>
                </a:solidFill>
              </a:rPr>
              <a:t>程序</a:t>
            </a:r>
            <a:r>
              <a:rPr lang="zh-CN" altLang="en-US" sz="2800" dirty="0">
                <a:solidFill>
                  <a:srgbClr val="0000FF"/>
                </a:solidFill>
                <a:cs typeface="Times New Roman" panose="02020603050405020304" pitchFamily="18" charset="0"/>
              </a:rPr>
              <a:t>状态标志寄存器</a:t>
            </a:r>
            <a:r>
              <a:rPr lang="en-US" altLang="zh-CN" sz="2800" dirty="0">
                <a:solidFill>
                  <a:srgbClr val="0000FF"/>
                </a:solidFill>
                <a:cs typeface="Times New Roman" panose="02020603050405020304" pitchFamily="18" charset="0"/>
              </a:rPr>
              <a:t>(PSW)</a:t>
            </a:r>
            <a:r>
              <a:rPr lang="zh-CN" altLang="en-US" sz="2800" dirty="0">
                <a:solidFill>
                  <a:srgbClr val="0000FF"/>
                </a:solidFill>
                <a:cs typeface="Times New Roman" panose="02020603050405020304" pitchFamily="18" charset="0"/>
              </a:rPr>
              <a:t>各位的定义</a:t>
            </a:r>
          </a:p>
        </p:txBody>
      </p:sp>
      <p:sp>
        <p:nvSpPr>
          <p:cNvPr id="9" name="矩形 8">
            <a:extLst>
              <a:ext uri="{FF2B5EF4-FFF2-40B4-BE49-F238E27FC236}">
                <a16:creationId xmlns:a16="http://schemas.microsoft.com/office/drawing/2014/main" id="{D196CA63-E6FD-4A52-AEA6-D4D4A41DEEA4}"/>
              </a:ext>
            </a:extLst>
          </p:cNvPr>
          <p:cNvSpPr/>
          <p:nvPr/>
        </p:nvSpPr>
        <p:spPr>
          <a:xfrm>
            <a:off x="1594135" y="4955382"/>
            <a:ext cx="2308225" cy="436562"/>
          </a:xfrm>
          <a:prstGeom prst="rect">
            <a:avLst/>
          </a:prstGeom>
        </p:spPr>
        <p:txBody>
          <a:bodyPr wrap="none">
            <a:spAutoFit/>
          </a:bodyPr>
          <a:lstStyle/>
          <a:p>
            <a:pPr algn="ctr" eaLnBrk="1" hangingPunct="1">
              <a:lnSpc>
                <a:spcPct val="80000"/>
              </a:lnSpc>
              <a:defRPr/>
            </a:pPr>
            <a:r>
              <a:rPr lang="en-US" altLang="zh-CN" sz="2800" b="1" kern="0" dirty="0">
                <a:solidFill>
                  <a:srgbClr val="FF00FF"/>
                </a:solidFill>
              </a:rPr>
              <a:t>CY</a:t>
            </a:r>
            <a:r>
              <a:rPr lang="en-US" altLang="zh-CN" sz="2800" kern="0" dirty="0">
                <a:solidFill>
                  <a:srgbClr val="0000FF"/>
                </a:solidFill>
              </a:rPr>
              <a:t>: </a:t>
            </a:r>
            <a:r>
              <a:rPr lang="zh-CN" altLang="en-US" sz="2800" kern="0" dirty="0">
                <a:solidFill>
                  <a:srgbClr val="0000FF"/>
                </a:solidFill>
              </a:rPr>
              <a:t>进位标志</a:t>
            </a:r>
            <a:endParaRPr lang="zh-CN" altLang="en-US" sz="2800" dirty="0">
              <a:solidFill>
                <a:srgbClr val="0000FF"/>
              </a:solidFill>
              <a:cs typeface="Times New Roman" panose="02020603050405020304" pitchFamily="18" charset="0"/>
            </a:endParaRPr>
          </a:p>
        </p:txBody>
      </p:sp>
      <p:sp>
        <p:nvSpPr>
          <p:cNvPr id="10" name="矩形 9">
            <a:extLst>
              <a:ext uri="{FF2B5EF4-FFF2-40B4-BE49-F238E27FC236}">
                <a16:creationId xmlns:a16="http://schemas.microsoft.com/office/drawing/2014/main" id="{CC7185EE-CD97-487C-8103-681F144F541F}"/>
              </a:ext>
            </a:extLst>
          </p:cNvPr>
          <p:cNvSpPr/>
          <p:nvPr/>
        </p:nvSpPr>
        <p:spPr>
          <a:xfrm>
            <a:off x="6043897" y="4974432"/>
            <a:ext cx="2330450" cy="436562"/>
          </a:xfrm>
          <a:prstGeom prst="rect">
            <a:avLst/>
          </a:prstGeom>
        </p:spPr>
        <p:txBody>
          <a:bodyPr wrap="none">
            <a:spAutoFit/>
          </a:bodyPr>
          <a:lstStyle/>
          <a:p>
            <a:pPr algn="ctr" eaLnBrk="1" hangingPunct="1">
              <a:lnSpc>
                <a:spcPct val="80000"/>
              </a:lnSpc>
              <a:defRPr/>
            </a:pPr>
            <a:r>
              <a:rPr lang="en-US" altLang="zh-CN" sz="2800" b="1" kern="0" dirty="0">
                <a:solidFill>
                  <a:srgbClr val="FF0000"/>
                </a:solidFill>
              </a:rPr>
              <a:t>OV</a:t>
            </a:r>
            <a:r>
              <a:rPr lang="en-US" altLang="zh-CN" sz="2800" kern="0" dirty="0">
                <a:solidFill>
                  <a:srgbClr val="0000FF"/>
                </a:solidFill>
              </a:rPr>
              <a:t>: </a:t>
            </a:r>
            <a:r>
              <a:rPr lang="zh-CN" altLang="en-US" sz="2800" kern="0" dirty="0">
                <a:solidFill>
                  <a:srgbClr val="0000FF"/>
                </a:solidFill>
              </a:rPr>
              <a:t>溢出标志</a:t>
            </a:r>
            <a:endParaRPr lang="zh-CN" altLang="en-US" sz="2800" dirty="0">
              <a:solidFill>
                <a:srgbClr val="0000FF"/>
              </a:solidFill>
              <a:cs typeface="Times New Roman" panose="02020603050405020304" pitchFamily="18" charset="0"/>
            </a:endParaRPr>
          </a:p>
        </p:txBody>
      </p:sp>
    </p:spTree>
    <p:extLst>
      <p:ext uri="{BB962C8B-B14F-4D97-AF65-F5344CB8AC3E}">
        <p14:creationId xmlns:p14="http://schemas.microsoft.com/office/powerpoint/2010/main" val="4431488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2"/>
          <p:cNvSpPr>
            <a:spLocks noGrp="1" noChangeArrowheads="1"/>
          </p:cNvSpPr>
          <p:nvPr>
            <p:ph type="title"/>
          </p:nvPr>
        </p:nvSpPr>
        <p:spPr>
          <a:xfrm>
            <a:off x="822961" y="539902"/>
            <a:ext cx="7387589" cy="504825"/>
          </a:xfrm>
        </p:spPr>
        <p:txBody>
          <a:bodyPr vert="horz" lIns="91440" tIns="45720" rIns="91440" bIns="45720" rtlCol="0" anchor="b">
            <a:normAutofit fontScale="90000"/>
          </a:bodyPr>
          <a:lstStyle/>
          <a:p>
            <a:r>
              <a:rPr lang="en-US" altLang="zh-CN" dirty="0">
                <a:latin typeface="宋体" panose="02010600030101010101" pitchFamily="2" charset="-122"/>
              </a:rPr>
              <a:t>(4)</a:t>
            </a:r>
            <a:r>
              <a:rPr lang="zh-CN" altLang="en-US" dirty="0">
                <a:latin typeface="宋体" panose="02010600030101010101" pitchFamily="2" charset="-122"/>
              </a:rPr>
              <a:t>数值数据的运算</a:t>
            </a:r>
          </a:p>
        </p:txBody>
      </p:sp>
      <p:sp>
        <p:nvSpPr>
          <p:cNvPr id="356355" name="Rectangle 3"/>
          <p:cNvSpPr>
            <a:spLocks noGrp="1" noChangeArrowheads="1"/>
          </p:cNvSpPr>
          <p:nvPr>
            <p:ph idx="1"/>
          </p:nvPr>
        </p:nvSpPr>
        <p:spPr>
          <a:xfrm>
            <a:off x="822960" y="1704975"/>
            <a:ext cx="7493267" cy="4179888"/>
          </a:xfrm>
        </p:spPr>
        <p:txBody>
          <a:bodyPr/>
          <a:lstStyle/>
          <a:p>
            <a:pPr eaLnBrk="1" hangingPunct="1">
              <a:buClr>
                <a:srgbClr val="FF0000"/>
              </a:buClr>
              <a:buFont typeface="Wingdings" panose="05000000000000000000" pitchFamily="2" charset="2"/>
              <a:buChar char="Ø"/>
              <a:defRPr/>
            </a:pPr>
            <a:r>
              <a:rPr lang="zh-CN" altLang="en-US" dirty="0"/>
              <a:t>②采用了补码以后，</a:t>
            </a:r>
            <a:r>
              <a:rPr lang="zh-CN" altLang="en-US" dirty="0">
                <a:solidFill>
                  <a:srgbClr val="FF0000"/>
                </a:solidFill>
              </a:rPr>
              <a:t>符号运算后如出现进位，则把这个进位舍去不要</a:t>
            </a:r>
            <a:r>
              <a:rPr lang="zh-CN" altLang="en-US" dirty="0"/>
              <a:t>，不影响运算结果，运算后的符号就是结果的符号（</a:t>
            </a:r>
            <a:r>
              <a:rPr lang="zh-CN" altLang="en-US" dirty="0">
                <a:solidFill>
                  <a:srgbClr val="FF00FF"/>
                </a:solidFill>
              </a:rPr>
              <a:t>在没有溢出的条件下</a:t>
            </a:r>
            <a:r>
              <a:rPr lang="zh-CN" altLang="en-US" dirty="0"/>
              <a:t>）。</a:t>
            </a:r>
          </a:p>
          <a:p>
            <a:pPr eaLnBrk="1" hangingPunct="1">
              <a:buClr>
                <a:srgbClr val="FF0000"/>
              </a:buClr>
              <a:buFont typeface="Wingdings" panose="05000000000000000000" pitchFamily="2" charset="2"/>
              <a:buChar char="Ø"/>
              <a:defRPr/>
            </a:pPr>
            <a:r>
              <a:rPr lang="zh-CN" altLang="en-US" dirty="0"/>
              <a:t>③补码运算的性质：</a:t>
            </a:r>
          </a:p>
          <a:p>
            <a:pPr marL="0" lvl="1" indent="0" eaLnBrk="1" hangingPunct="1">
              <a:lnSpc>
                <a:spcPct val="114000"/>
              </a:lnSpc>
              <a:spcAft>
                <a:spcPts val="600"/>
              </a:spcAft>
              <a:buClr>
                <a:srgbClr val="FF0000"/>
              </a:buClr>
              <a:buFontTx/>
              <a:buNone/>
              <a:defRPr/>
            </a:pPr>
            <a:r>
              <a:rPr lang="zh-CN" altLang="en-US" dirty="0"/>
              <a:t>      ［Ｘ］</a:t>
            </a:r>
            <a:r>
              <a:rPr lang="zh-CN" altLang="en-US" baseline="-25000" dirty="0"/>
              <a:t>补</a:t>
            </a:r>
            <a:r>
              <a:rPr lang="zh-CN" altLang="en-US" dirty="0"/>
              <a:t>＋［Ｙ］</a:t>
            </a:r>
            <a:r>
              <a:rPr lang="zh-CN" altLang="en-US" baseline="-25000" dirty="0"/>
              <a:t>补</a:t>
            </a:r>
            <a:r>
              <a:rPr lang="zh-CN" altLang="en-US" dirty="0"/>
              <a:t>＝［Ｘ＋Ｙ］</a:t>
            </a:r>
            <a:r>
              <a:rPr lang="zh-CN" altLang="en-US" baseline="-25000" dirty="0"/>
              <a:t>补</a:t>
            </a:r>
          </a:p>
          <a:p>
            <a:pPr marL="0" indent="0" eaLnBrk="1" hangingPunct="1">
              <a:buClr>
                <a:srgbClr val="FF0000"/>
              </a:buClr>
              <a:buFontTx/>
              <a:buNone/>
              <a:defRPr/>
            </a:pPr>
            <a:r>
              <a:rPr lang="zh-CN" altLang="en-US" dirty="0">
                <a:solidFill>
                  <a:schemeClr val="tx1"/>
                </a:solidFill>
              </a:rPr>
              <a:t>      ［Ｘ］</a:t>
            </a:r>
            <a:r>
              <a:rPr lang="zh-CN" altLang="en-US" baseline="-25000" dirty="0">
                <a:solidFill>
                  <a:schemeClr val="tx1"/>
                </a:solidFill>
              </a:rPr>
              <a:t>补</a:t>
            </a:r>
            <a:r>
              <a:rPr lang="zh-CN" altLang="en-US" dirty="0">
                <a:solidFill>
                  <a:schemeClr val="tx1"/>
                </a:solidFill>
              </a:rPr>
              <a:t>－［Ｙ］</a:t>
            </a:r>
            <a:r>
              <a:rPr lang="zh-CN" altLang="en-US" baseline="-25000" dirty="0">
                <a:solidFill>
                  <a:schemeClr val="tx1"/>
                </a:solidFill>
              </a:rPr>
              <a:t>补</a:t>
            </a:r>
            <a:r>
              <a:rPr lang="zh-CN" altLang="en-US" dirty="0">
                <a:solidFill>
                  <a:schemeClr val="tx1"/>
                </a:solidFill>
              </a:rPr>
              <a:t>＝［Ｘ－Ｙ］</a:t>
            </a:r>
            <a:r>
              <a:rPr lang="zh-CN" altLang="en-US" baseline="-25000" dirty="0">
                <a:solidFill>
                  <a:schemeClr val="tx1"/>
                </a:solidFill>
              </a:rPr>
              <a:t>补</a:t>
            </a:r>
            <a:endParaRPr lang="zh-CN" altLang="en-US" dirty="0"/>
          </a:p>
          <a:p>
            <a:pPr eaLnBrk="1" hangingPunct="1">
              <a:buClr>
                <a:srgbClr val="FF0000"/>
              </a:buClr>
              <a:buFont typeface="Wingdings" panose="05000000000000000000" pitchFamily="2" charset="2"/>
              <a:buChar char="Ø"/>
              <a:defRPr/>
            </a:pPr>
            <a:r>
              <a:rPr lang="zh-CN" altLang="en-US" dirty="0"/>
              <a:t>以上运算性质，与数的位数</a:t>
            </a:r>
            <a:r>
              <a:rPr lang="en-US" altLang="zh-CN" dirty="0"/>
              <a:t>n</a:t>
            </a:r>
            <a:r>
              <a:rPr lang="zh-CN" altLang="en-US" dirty="0"/>
              <a:t>无关。</a:t>
            </a:r>
          </a:p>
        </p:txBody>
      </p:sp>
      <p:sp>
        <p:nvSpPr>
          <p:cNvPr id="6" name="Rectangle 3"/>
          <p:cNvSpPr txBox="1">
            <a:spLocks noChangeArrowheads="1"/>
          </p:cNvSpPr>
          <p:nvPr/>
        </p:nvSpPr>
        <p:spPr bwMode="auto">
          <a:xfrm>
            <a:off x="822960" y="1087774"/>
            <a:ext cx="7493267"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rtl="0" fontAlgn="base">
              <a:lnSpc>
                <a:spcPct val="114000"/>
              </a:lnSpc>
              <a:spcBef>
                <a:spcPct val="20000"/>
              </a:spcBef>
              <a:spcAft>
                <a:spcPts val="600"/>
              </a:spcAft>
              <a:buBlip>
                <a:blip r:embed="rId2"/>
              </a:buBlip>
              <a:defRPr sz="2800" b="1">
                <a:solidFill>
                  <a:schemeClr val="accent2"/>
                </a:solidFill>
                <a:latin typeface="+mj-ea"/>
                <a:ea typeface="+mj-ea"/>
                <a:cs typeface="+mn-cs"/>
              </a:defRPr>
            </a:lvl1pPr>
            <a:lvl2pPr marL="742950" indent="-285750" algn="just" rtl="0" fontAlgn="base">
              <a:spcBef>
                <a:spcPct val="20000"/>
              </a:spcBef>
              <a:spcAft>
                <a:spcPct val="0"/>
              </a:spcAft>
              <a:buBlip>
                <a:blip r:embed="rId3"/>
              </a:buBlip>
              <a:defRPr sz="2800" b="1">
                <a:solidFill>
                  <a:schemeClr val="tx1"/>
                </a:solidFill>
                <a:latin typeface="+mj-ea"/>
                <a:ea typeface="+mj-ea"/>
              </a:defRPr>
            </a:lvl2pPr>
            <a:lvl3pPr marL="1143000" indent="-228600" algn="just" rtl="0" fontAlgn="base">
              <a:spcBef>
                <a:spcPct val="20000"/>
              </a:spcBef>
              <a:spcAft>
                <a:spcPct val="0"/>
              </a:spcAft>
              <a:buChar char="•"/>
              <a:defRPr sz="2400">
                <a:solidFill>
                  <a:schemeClr val="tx1"/>
                </a:solidFill>
                <a:latin typeface="+mj-ea"/>
                <a:ea typeface="+mj-ea"/>
              </a:defRPr>
            </a:lvl3pPr>
            <a:lvl4pPr marL="1600200" indent="-228600" algn="just" rtl="0" fontAlgn="base">
              <a:spcBef>
                <a:spcPct val="20000"/>
              </a:spcBef>
              <a:spcAft>
                <a:spcPct val="0"/>
              </a:spcAft>
              <a:buChar char="–"/>
              <a:defRPr sz="2000">
                <a:solidFill>
                  <a:schemeClr val="tx1"/>
                </a:solidFill>
                <a:latin typeface="+mj-ea"/>
                <a:ea typeface="+mj-ea"/>
              </a:defRPr>
            </a:lvl4pPr>
            <a:lvl5pPr marL="2057400" indent="-228600" algn="just"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eaLnBrk="1" hangingPunct="1">
              <a:spcBef>
                <a:spcPts val="600"/>
              </a:spcBef>
              <a:defRPr/>
            </a:pPr>
            <a:r>
              <a:rPr lang="zh-CN" altLang="en-US" kern="0" dirty="0">
                <a:solidFill>
                  <a:srgbClr val="3366FF"/>
                </a:solidFill>
              </a:rPr>
              <a:t>采用补码进行加减运算时要注意的几个问题：</a:t>
            </a:r>
          </a:p>
        </p:txBody>
      </p:sp>
      <p:grpSp>
        <p:nvGrpSpPr>
          <p:cNvPr id="5" name="组合 4"/>
          <p:cNvGrpSpPr>
            <a:grpSpLocks/>
          </p:cNvGrpSpPr>
          <p:nvPr/>
        </p:nvGrpSpPr>
        <p:grpSpPr bwMode="auto">
          <a:xfrm>
            <a:off x="363621" y="4509635"/>
            <a:ext cx="7702550" cy="1552574"/>
            <a:chOff x="409123" y="3745385"/>
            <a:chExt cx="7702464" cy="1551819"/>
          </a:xfrm>
        </p:grpSpPr>
        <p:sp>
          <p:nvSpPr>
            <p:cNvPr id="8" name="Rectangle 3">
              <a:extLst>
                <a:ext uri="{FF2B5EF4-FFF2-40B4-BE49-F238E27FC236}">
                  <a16:creationId xmlns:a16="http://schemas.microsoft.com/office/drawing/2014/main" id="{B2E8A430-63BE-4854-AF5F-3649E696D32E}"/>
                </a:ext>
              </a:extLst>
            </p:cNvPr>
            <p:cNvSpPr txBox="1">
              <a:spLocks noChangeArrowheads="1"/>
            </p:cNvSpPr>
            <p:nvPr/>
          </p:nvSpPr>
          <p:spPr bwMode="auto">
            <a:xfrm>
              <a:off x="409123" y="3762839"/>
              <a:ext cx="7702464" cy="1534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rtl="0" fontAlgn="base">
                <a:lnSpc>
                  <a:spcPct val="114000"/>
                </a:lnSpc>
                <a:spcBef>
                  <a:spcPct val="20000"/>
                </a:spcBef>
                <a:spcAft>
                  <a:spcPts val="600"/>
                </a:spcAft>
                <a:buBlip>
                  <a:blip r:embed="rId2"/>
                </a:buBlip>
                <a:defRPr sz="2800" b="1">
                  <a:solidFill>
                    <a:schemeClr val="accent2"/>
                  </a:solidFill>
                  <a:latin typeface="+mj-ea"/>
                  <a:ea typeface="+mj-ea"/>
                  <a:cs typeface="+mn-cs"/>
                </a:defRPr>
              </a:lvl1pPr>
              <a:lvl2pPr marL="742950" indent="-285750" algn="just" rtl="0" fontAlgn="base">
                <a:spcBef>
                  <a:spcPct val="20000"/>
                </a:spcBef>
                <a:spcAft>
                  <a:spcPct val="0"/>
                </a:spcAft>
                <a:buBlip>
                  <a:blip r:embed="rId3"/>
                </a:buBlip>
                <a:defRPr sz="2800" b="1">
                  <a:solidFill>
                    <a:schemeClr val="tx1"/>
                  </a:solidFill>
                  <a:latin typeface="+mj-ea"/>
                  <a:ea typeface="+mj-ea"/>
                </a:defRPr>
              </a:lvl2pPr>
              <a:lvl3pPr marL="1143000" indent="-228600" algn="just" rtl="0" fontAlgn="base">
                <a:spcBef>
                  <a:spcPct val="20000"/>
                </a:spcBef>
                <a:spcAft>
                  <a:spcPct val="0"/>
                </a:spcAft>
                <a:buChar char="•"/>
                <a:defRPr sz="2400">
                  <a:solidFill>
                    <a:schemeClr val="tx1"/>
                  </a:solidFill>
                  <a:latin typeface="+mj-ea"/>
                  <a:ea typeface="+mj-ea"/>
                </a:defRPr>
              </a:lvl3pPr>
              <a:lvl4pPr marL="1600200" indent="-228600" algn="just" rtl="0" fontAlgn="base">
                <a:spcBef>
                  <a:spcPct val="20000"/>
                </a:spcBef>
                <a:spcAft>
                  <a:spcPct val="0"/>
                </a:spcAft>
                <a:buChar char="–"/>
                <a:defRPr sz="2000">
                  <a:solidFill>
                    <a:schemeClr val="tx1"/>
                  </a:solidFill>
                  <a:latin typeface="+mj-ea"/>
                  <a:ea typeface="+mj-ea"/>
                </a:defRPr>
              </a:lvl4pPr>
              <a:lvl5pPr marL="2057400" indent="-228600" algn="just"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eaLnBrk="1" hangingPunct="1">
                <a:lnSpc>
                  <a:spcPct val="80000"/>
                </a:lnSpc>
                <a:buFontTx/>
                <a:buNone/>
                <a:defRPr/>
              </a:pPr>
              <a:r>
                <a:rPr lang="zh-CN" altLang="en-US" kern="0" dirty="0">
                  <a:latin typeface="Times New Roman" panose="02020603050405020304" pitchFamily="18" charset="0"/>
                  <a:cs typeface="Times New Roman" panose="02020603050405020304" pitchFamily="18" charset="0"/>
                </a:rPr>
                <a:t>           例： 　　［Ｘ］</a:t>
              </a:r>
              <a:r>
                <a:rPr lang="zh-CN" altLang="en-US" kern="0" baseline="-25000" dirty="0">
                  <a:latin typeface="Times New Roman" panose="02020603050405020304" pitchFamily="18" charset="0"/>
                  <a:cs typeface="Times New Roman" panose="02020603050405020304" pitchFamily="18" charset="0"/>
                </a:rPr>
                <a:t>补 </a:t>
              </a:r>
              <a:r>
                <a:rPr lang="en-US" altLang="zh-CN" kern="0" dirty="0">
                  <a:latin typeface="Times New Roman" panose="02020603050405020304" pitchFamily="18" charset="0"/>
                  <a:cs typeface="Times New Roman" panose="02020603050405020304" pitchFamily="18" charset="0"/>
                </a:rPr>
                <a:t>=   </a:t>
              </a:r>
              <a:r>
                <a:rPr lang="en-US" altLang="zh-CN" kern="0" dirty="0">
                  <a:solidFill>
                    <a:srgbClr val="C00000"/>
                  </a:solidFill>
                  <a:latin typeface="Times New Roman" panose="02020603050405020304" pitchFamily="18" charset="0"/>
                  <a:cs typeface="Times New Roman" panose="02020603050405020304" pitchFamily="18" charset="0"/>
                </a:rPr>
                <a:t>0</a:t>
              </a:r>
              <a:r>
                <a:rPr lang="en-US" altLang="zh-CN" kern="0" dirty="0">
                  <a:latin typeface="Times New Roman" panose="02020603050405020304" pitchFamily="18" charset="0"/>
                  <a:cs typeface="Times New Roman" panose="02020603050405020304" pitchFamily="18" charset="0"/>
                </a:rPr>
                <a:t>0101101</a:t>
              </a:r>
            </a:p>
            <a:p>
              <a:pPr eaLnBrk="1" hangingPunct="1">
                <a:lnSpc>
                  <a:spcPct val="80000"/>
                </a:lnSpc>
                <a:buFontTx/>
                <a:buNone/>
                <a:defRPr/>
              </a:pPr>
              <a:r>
                <a:rPr lang="zh-CN" altLang="en-US" kern="0" dirty="0">
                  <a:latin typeface="Times New Roman" panose="02020603050405020304" pitchFamily="18" charset="0"/>
                  <a:cs typeface="Times New Roman" panose="02020603050405020304" pitchFamily="18" charset="0"/>
                </a:rPr>
                <a:t>　　　　　　＋［Ｙ］</a:t>
              </a:r>
              <a:r>
                <a:rPr lang="zh-CN" altLang="en-US" kern="0" baseline="-25000" dirty="0">
                  <a:latin typeface="Times New Roman" panose="02020603050405020304" pitchFamily="18" charset="0"/>
                  <a:cs typeface="Times New Roman" panose="02020603050405020304" pitchFamily="18" charset="0"/>
                </a:rPr>
                <a:t>补 </a:t>
              </a:r>
              <a:r>
                <a:rPr lang="en-US" altLang="zh-CN" kern="0" dirty="0">
                  <a:latin typeface="Times New Roman" panose="02020603050405020304" pitchFamily="18" charset="0"/>
                  <a:cs typeface="Times New Roman" panose="02020603050405020304" pitchFamily="18" charset="0"/>
                </a:rPr>
                <a:t>=   </a:t>
              </a:r>
              <a:r>
                <a:rPr lang="en-US" altLang="zh-CN" kern="0" dirty="0">
                  <a:solidFill>
                    <a:srgbClr val="C00000"/>
                  </a:solidFill>
                  <a:latin typeface="Times New Roman" panose="02020603050405020304" pitchFamily="18" charset="0"/>
                  <a:cs typeface="Times New Roman" panose="02020603050405020304" pitchFamily="18" charset="0"/>
                </a:rPr>
                <a:t>1</a:t>
              </a:r>
              <a:r>
                <a:rPr lang="en-US" altLang="zh-CN" kern="0" dirty="0">
                  <a:latin typeface="Times New Roman" panose="02020603050405020304" pitchFamily="18" charset="0"/>
                  <a:cs typeface="Times New Roman" panose="02020603050405020304" pitchFamily="18" charset="0"/>
                </a:rPr>
                <a:t>1111111</a:t>
              </a:r>
            </a:p>
            <a:p>
              <a:pPr eaLnBrk="1" hangingPunct="1">
                <a:lnSpc>
                  <a:spcPct val="80000"/>
                </a:lnSpc>
                <a:buFontTx/>
                <a:buNone/>
                <a:defRPr/>
              </a:pPr>
              <a:r>
                <a:rPr lang="en-US" altLang="zh-CN" kern="0" dirty="0">
                  <a:latin typeface="Times New Roman" panose="02020603050405020304" pitchFamily="18" charset="0"/>
                  <a:cs typeface="Times New Roman" panose="02020603050405020304" pitchFamily="18" charset="0"/>
                </a:rPr>
                <a:t>                      </a:t>
              </a:r>
              <a:r>
                <a:rPr lang="en-US" altLang="zh-CN" dirty="0">
                  <a:solidFill>
                    <a:srgbClr val="FF00FF"/>
                  </a:solidFill>
                  <a:cs typeface="Times New Roman" panose="02020603050405020304" pitchFamily="18" charset="0"/>
                </a:rPr>
                <a:t>[X]</a:t>
              </a:r>
              <a:r>
                <a:rPr lang="zh-CN" altLang="en-US" baseline="-25000" dirty="0">
                  <a:solidFill>
                    <a:srgbClr val="FF00FF"/>
                  </a:solidFill>
                  <a:cs typeface="Times New Roman" panose="02020603050405020304" pitchFamily="18" charset="0"/>
                </a:rPr>
                <a:t>补</a:t>
              </a:r>
              <a:r>
                <a:rPr lang="zh-CN" altLang="en-US" dirty="0">
                  <a:solidFill>
                    <a:srgbClr val="FF00FF"/>
                  </a:solidFill>
                  <a:cs typeface="Times New Roman" panose="02020603050405020304" pitchFamily="18" charset="0"/>
                </a:rPr>
                <a:t>＋</a:t>
              </a:r>
              <a:r>
                <a:rPr lang="en-US" altLang="zh-CN" dirty="0">
                  <a:solidFill>
                    <a:srgbClr val="FF00FF"/>
                  </a:solidFill>
                  <a:cs typeface="Times New Roman" panose="02020603050405020304" pitchFamily="18" charset="0"/>
                </a:rPr>
                <a:t>[Y]</a:t>
              </a:r>
              <a:r>
                <a:rPr lang="zh-CN" altLang="en-US" baseline="-25000" dirty="0">
                  <a:solidFill>
                    <a:srgbClr val="FF00FF"/>
                  </a:solidFill>
                  <a:cs typeface="Times New Roman" panose="02020603050405020304" pitchFamily="18" charset="0"/>
                </a:rPr>
                <a:t>补</a:t>
              </a:r>
              <a:r>
                <a:rPr lang="en-US" altLang="zh-CN" kern="0" dirty="0">
                  <a:latin typeface="Times New Roman" panose="02020603050405020304" pitchFamily="18" charset="0"/>
                  <a:cs typeface="Times New Roman" panose="02020603050405020304" pitchFamily="18" charset="0"/>
                </a:rPr>
                <a:t>= </a:t>
              </a:r>
              <a:r>
                <a:rPr lang="en-US" altLang="zh-CN" kern="0" dirty="0">
                  <a:solidFill>
                    <a:srgbClr val="00B0F0"/>
                  </a:solidFill>
                  <a:latin typeface="Times New Roman" panose="02020603050405020304" pitchFamily="18" charset="0"/>
                  <a:cs typeface="Times New Roman" panose="02020603050405020304" pitchFamily="18" charset="0"/>
                </a:rPr>
                <a:t>1</a:t>
              </a:r>
              <a:r>
                <a:rPr lang="en-US" altLang="zh-CN" kern="0" dirty="0">
                  <a:solidFill>
                    <a:srgbClr val="C00000"/>
                  </a:solidFill>
                  <a:latin typeface="Times New Roman" panose="02020603050405020304" pitchFamily="18" charset="0"/>
                  <a:cs typeface="Times New Roman" panose="02020603050405020304" pitchFamily="18" charset="0"/>
                </a:rPr>
                <a:t>0</a:t>
              </a:r>
              <a:r>
                <a:rPr lang="en-US" altLang="zh-CN" kern="0" dirty="0">
                  <a:latin typeface="Times New Roman" panose="02020603050405020304" pitchFamily="18" charset="0"/>
                  <a:cs typeface="Times New Roman" panose="02020603050405020304" pitchFamily="18" charset="0"/>
                </a:rPr>
                <a:t>0101100</a:t>
              </a:r>
            </a:p>
          </p:txBody>
        </p:sp>
        <p:sp>
          <p:nvSpPr>
            <p:cNvPr id="73738" name="Line 9"/>
            <p:cNvSpPr>
              <a:spLocks noChangeShapeType="1"/>
            </p:cNvSpPr>
            <p:nvPr/>
          </p:nvSpPr>
          <p:spPr bwMode="auto">
            <a:xfrm flipV="1">
              <a:off x="2364779" y="4705747"/>
              <a:ext cx="4268787" cy="31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3739" name="矩形 9"/>
            <p:cNvSpPr>
              <a:spLocks noChangeArrowheads="1"/>
            </p:cNvSpPr>
            <p:nvPr/>
          </p:nvSpPr>
          <p:spPr bwMode="auto">
            <a:xfrm>
              <a:off x="6481920" y="4752149"/>
              <a:ext cx="1043877"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lang="en-US" altLang="zh-CN" sz="2800">
                  <a:cs typeface="Times New Roman" panose="02020603050405020304" pitchFamily="18" charset="0"/>
                </a:rPr>
                <a:t>(44D)</a:t>
              </a:r>
              <a:endParaRPr lang="zh-CN" altLang="en-US" sz="2800">
                <a:cs typeface="Times New Roman" panose="02020603050405020304" pitchFamily="18" charset="0"/>
              </a:endParaRPr>
            </a:p>
          </p:txBody>
        </p:sp>
        <p:sp>
          <p:nvSpPr>
            <p:cNvPr id="73740" name="矩形 10"/>
            <p:cNvSpPr>
              <a:spLocks noChangeArrowheads="1"/>
            </p:cNvSpPr>
            <p:nvPr/>
          </p:nvSpPr>
          <p:spPr bwMode="auto">
            <a:xfrm>
              <a:off x="6472684" y="3745385"/>
              <a:ext cx="1043877"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lang="en-US" altLang="zh-CN" sz="2800">
                  <a:cs typeface="Times New Roman" panose="02020603050405020304" pitchFamily="18" charset="0"/>
                </a:rPr>
                <a:t>(45D)</a:t>
              </a:r>
              <a:endParaRPr lang="zh-CN" altLang="en-US" sz="2800">
                <a:cs typeface="Times New Roman" panose="02020603050405020304" pitchFamily="18" charset="0"/>
              </a:endParaRPr>
            </a:p>
          </p:txBody>
        </p:sp>
        <p:sp>
          <p:nvSpPr>
            <p:cNvPr id="73741" name="矩形 11"/>
            <p:cNvSpPr>
              <a:spLocks noChangeArrowheads="1"/>
            </p:cNvSpPr>
            <p:nvPr/>
          </p:nvSpPr>
          <p:spPr bwMode="auto">
            <a:xfrm>
              <a:off x="6511577" y="4225677"/>
              <a:ext cx="984565"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lang="en-US" altLang="zh-CN" sz="2800">
                  <a:cs typeface="Times New Roman" panose="02020603050405020304" pitchFamily="18" charset="0"/>
                </a:rPr>
                <a:t>(-1D)</a:t>
              </a:r>
              <a:endParaRPr lang="zh-CN" altLang="en-US" sz="2800">
                <a:cs typeface="Times New Roman" panose="02020603050405020304" pitchFamily="18" charset="0"/>
              </a:endParaRPr>
            </a:p>
          </p:txBody>
        </p:sp>
      </p:grpSp>
    </p:spTree>
    <p:extLst>
      <p:ext uri="{BB962C8B-B14F-4D97-AF65-F5344CB8AC3E}">
        <p14:creationId xmlns:p14="http://schemas.microsoft.com/office/powerpoint/2010/main" val="547996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87400" y="515938"/>
            <a:ext cx="7664450" cy="504825"/>
          </a:xfrm>
        </p:spPr>
        <p:txBody>
          <a:bodyPr vert="horz" lIns="91440" tIns="45720" rIns="91440" bIns="45720" rtlCol="0" anchor="b">
            <a:normAutofit fontScale="90000"/>
          </a:bodyPr>
          <a:lstStyle/>
          <a:p>
            <a:r>
              <a:rPr lang="en-US" altLang="zh-CN" sz="4000" dirty="0">
                <a:latin typeface="+mj-ea"/>
              </a:rPr>
              <a:t>2.1	</a:t>
            </a:r>
            <a:r>
              <a:rPr lang="zh-CN" altLang="en-US" sz="4000" dirty="0">
                <a:latin typeface="+mj-ea"/>
              </a:rPr>
              <a:t>微型机中的数制及其编码</a:t>
            </a:r>
          </a:p>
        </p:txBody>
      </p:sp>
      <p:sp>
        <p:nvSpPr>
          <p:cNvPr id="176131" name="Rectangle 3"/>
          <p:cNvSpPr>
            <a:spLocks noGrp="1" noChangeArrowheads="1"/>
          </p:cNvSpPr>
          <p:nvPr>
            <p:ph type="body" idx="1"/>
          </p:nvPr>
        </p:nvSpPr>
        <p:spPr>
          <a:xfrm>
            <a:off x="787400" y="1317625"/>
            <a:ext cx="7531100" cy="3984625"/>
          </a:xfrm>
        </p:spPr>
        <p:txBody>
          <a:bodyPr/>
          <a:lstStyle/>
          <a:p>
            <a:pPr eaLnBrk="1" hangingPunct="1">
              <a:lnSpc>
                <a:spcPct val="90000"/>
              </a:lnSpc>
              <a:buFontTx/>
              <a:buNone/>
              <a:defRPr/>
            </a:pPr>
            <a:r>
              <a:rPr lang="zh-CN" altLang="en-US" dirty="0">
                <a:solidFill>
                  <a:srgbClr val="FF0000"/>
                </a:solidFill>
                <a:latin typeface="宋体" panose="02010600030101010101" pitchFamily="2" charset="-122"/>
                <a:ea typeface="宋体" panose="02010600030101010101" pitchFamily="2" charset="-122"/>
              </a:rPr>
              <a:t> </a:t>
            </a:r>
            <a:r>
              <a:rPr lang="en-US" altLang="zh-CN" dirty="0">
                <a:solidFill>
                  <a:srgbClr val="FF0000"/>
                </a:solidFill>
                <a:latin typeface="宋体" panose="02010600030101010101" pitchFamily="2" charset="-122"/>
                <a:ea typeface="宋体" panose="02010600030101010101" pitchFamily="2" charset="-122"/>
              </a:rPr>
              <a:t>2.1.1  </a:t>
            </a:r>
            <a:r>
              <a:rPr lang="zh-CN" altLang="en-US" dirty="0">
                <a:solidFill>
                  <a:srgbClr val="FF0000"/>
                </a:solidFill>
                <a:latin typeface="宋体" panose="02010600030101010101" pitchFamily="2" charset="-122"/>
                <a:ea typeface="宋体" panose="02010600030101010101" pitchFamily="2" charset="-122"/>
              </a:rPr>
              <a:t>数与数制</a:t>
            </a:r>
          </a:p>
          <a:p>
            <a:pPr eaLnBrk="1" hangingPunct="1">
              <a:lnSpc>
                <a:spcPct val="90000"/>
              </a:lnSpc>
              <a:buFont typeface="Wingdings" pitchFamily="2" charset="2"/>
              <a:buNone/>
              <a:defRPr/>
            </a:pPr>
            <a:r>
              <a:rPr kumimoji="1" lang="zh-CN" altLang="en-US" dirty="0">
                <a:latin typeface="宋体" panose="02010600030101010101" pitchFamily="2" charset="-122"/>
                <a:ea typeface="宋体" panose="02010600030101010101" pitchFamily="2" charset="-122"/>
              </a:rPr>
              <a:t>     进位计数制</a:t>
            </a:r>
            <a:r>
              <a:rPr kumimoji="1" lang="en-US" altLang="zh-CN" dirty="0">
                <a:latin typeface="宋体" panose="02010600030101010101" pitchFamily="2" charset="-122"/>
                <a:ea typeface="宋体" panose="02010600030101010101" pitchFamily="2" charset="-122"/>
              </a:rPr>
              <a:t>, </a:t>
            </a:r>
            <a:r>
              <a:rPr kumimoji="1" lang="zh-CN" altLang="en-US" dirty="0">
                <a:latin typeface="宋体" panose="02010600030101010101" pitchFamily="2" charset="-122"/>
                <a:ea typeface="宋体" panose="02010600030101010101" pitchFamily="2" charset="-122"/>
              </a:rPr>
              <a:t>简称数制。</a:t>
            </a:r>
          </a:p>
          <a:p>
            <a:pPr eaLnBrk="1" hangingPunct="1">
              <a:lnSpc>
                <a:spcPct val="90000"/>
              </a:lnSpc>
              <a:spcBef>
                <a:spcPts val="600"/>
              </a:spcBef>
              <a:defRPr/>
            </a:pPr>
            <a:r>
              <a:rPr kumimoji="1" lang="zh-CN" altLang="en-US" dirty="0">
                <a:latin typeface="宋体" panose="02010600030101010101" pitchFamily="2" charset="-122"/>
                <a:ea typeface="宋体" panose="02010600030101010101" pitchFamily="2" charset="-122"/>
              </a:rPr>
              <a:t>十进制：人们习惯采用的计数制是十进制。</a:t>
            </a:r>
          </a:p>
          <a:p>
            <a:pPr indent="1457325" eaLnBrk="1" hangingPunct="1">
              <a:lnSpc>
                <a:spcPct val="90000"/>
              </a:lnSpc>
              <a:buFontTx/>
              <a:buNone/>
              <a:defRPr/>
            </a:pPr>
            <a:r>
              <a:rPr kumimoji="1" lang="en-US" altLang="zh-CN" dirty="0">
                <a:latin typeface="宋体" panose="02010600030101010101" pitchFamily="2" charset="-122"/>
                <a:ea typeface="宋体" panose="02010600030101010101" pitchFamily="2" charset="-122"/>
              </a:rPr>
              <a:t>0—9 </a:t>
            </a:r>
            <a:r>
              <a:rPr kumimoji="1" lang="zh-CN" altLang="en-US" dirty="0">
                <a:latin typeface="宋体" panose="02010600030101010101" pitchFamily="2" charset="-122"/>
                <a:ea typeface="宋体" panose="02010600030101010101" pitchFamily="2" charset="-122"/>
              </a:rPr>
              <a:t>十个不同的基数，逢十进一。</a:t>
            </a:r>
          </a:p>
          <a:p>
            <a:pPr indent="1457325" eaLnBrk="1" hangingPunct="1">
              <a:lnSpc>
                <a:spcPct val="90000"/>
              </a:lnSpc>
              <a:buFontTx/>
              <a:buNone/>
              <a:defRPr/>
            </a:pPr>
            <a:r>
              <a:rPr kumimoji="1" lang="zh-CN" altLang="en-US" dirty="0">
                <a:solidFill>
                  <a:srgbClr val="C00000"/>
                </a:solidFill>
                <a:latin typeface="宋体" panose="02010600030101010101" pitchFamily="2" charset="-122"/>
                <a:ea typeface="宋体" panose="02010600030101010101" pitchFamily="2" charset="-122"/>
              </a:rPr>
              <a:t>用</a:t>
            </a:r>
            <a:r>
              <a:rPr kumimoji="1" lang="en-US" altLang="zh-CN" dirty="0">
                <a:solidFill>
                  <a:srgbClr val="C00000"/>
                </a:solidFill>
                <a:latin typeface="宋体" panose="02010600030101010101" pitchFamily="2" charset="-122"/>
                <a:ea typeface="宋体" panose="02010600030101010101" pitchFamily="2" charset="-122"/>
              </a:rPr>
              <a:t>D(</a:t>
            </a:r>
            <a:r>
              <a:rPr lang="en-US" altLang="zh-CN" b="0" dirty="0">
                <a:solidFill>
                  <a:srgbClr val="C00000"/>
                </a:solidFill>
                <a:latin typeface="宋体" panose="02010600030101010101" pitchFamily="2" charset="-122"/>
                <a:ea typeface="宋体" panose="02010600030101010101" pitchFamily="2" charset="-122"/>
              </a:rPr>
              <a:t>Decimal</a:t>
            </a:r>
            <a:r>
              <a:rPr kumimoji="1" lang="en-US" altLang="zh-CN" dirty="0">
                <a:solidFill>
                  <a:srgbClr val="C00000"/>
                </a:solidFill>
                <a:latin typeface="宋体" panose="02010600030101010101" pitchFamily="2" charset="-122"/>
                <a:ea typeface="宋体" panose="02010600030101010101" pitchFamily="2" charset="-122"/>
              </a:rPr>
              <a:t>)</a:t>
            </a:r>
            <a:r>
              <a:rPr kumimoji="1" lang="zh-CN" altLang="en-US" dirty="0">
                <a:solidFill>
                  <a:srgbClr val="C00000"/>
                </a:solidFill>
                <a:latin typeface="宋体" panose="02010600030101010101" pitchFamily="2" charset="-122"/>
                <a:ea typeface="宋体" panose="02010600030101010101" pitchFamily="2" charset="-122"/>
              </a:rPr>
              <a:t>表示或省略</a:t>
            </a:r>
            <a:r>
              <a:rPr kumimoji="1" lang="zh-CN" altLang="en-US" dirty="0">
                <a:latin typeface="宋体" panose="02010600030101010101" pitchFamily="2" charset="-122"/>
                <a:ea typeface="宋体" panose="02010600030101010101" pitchFamily="2" charset="-122"/>
              </a:rPr>
              <a:t>。</a:t>
            </a:r>
          </a:p>
          <a:p>
            <a:pPr eaLnBrk="1" hangingPunct="1">
              <a:lnSpc>
                <a:spcPct val="90000"/>
              </a:lnSpc>
              <a:spcBef>
                <a:spcPts val="600"/>
              </a:spcBef>
              <a:defRPr/>
            </a:pPr>
            <a:r>
              <a:rPr kumimoji="1" lang="zh-CN" altLang="en-US" dirty="0">
                <a:latin typeface="宋体" panose="02010600030101010101" pitchFamily="2" charset="-122"/>
                <a:ea typeface="宋体" panose="02010600030101010101" pitchFamily="2" charset="-122"/>
              </a:rPr>
              <a:t>二进制</a:t>
            </a:r>
            <a:r>
              <a:rPr kumimoji="1" lang="en-US" altLang="zh-CN" dirty="0">
                <a:latin typeface="宋体" panose="02010600030101010101" pitchFamily="2" charset="-122"/>
                <a:ea typeface="宋体" panose="02010600030101010101" pitchFamily="2" charset="-122"/>
              </a:rPr>
              <a:t>: </a:t>
            </a:r>
            <a:r>
              <a:rPr kumimoji="1" lang="zh-CN" altLang="en-US" dirty="0">
                <a:latin typeface="宋体" panose="02010600030101010101" pitchFamily="2" charset="-122"/>
                <a:ea typeface="宋体" panose="02010600030101010101" pitchFamily="2" charset="-122"/>
              </a:rPr>
              <a:t>计算机所采用的计数制是二进制。</a:t>
            </a:r>
          </a:p>
          <a:p>
            <a:pPr indent="1457325" eaLnBrk="1" hangingPunct="1">
              <a:lnSpc>
                <a:spcPct val="90000"/>
              </a:lnSpc>
              <a:buFontTx/>
              <a:buNone/>
              <a:defRPr/>
            </a:pPr>
            <a:r>
              <a:rPr kumimoji="1" lang="zh-CN" altLang="en-US" dirty="0">
                <a:latin typeface="宋体" panose="02010600030101010101" pitchFamily="2" charset="-122"/>
                <a:ea typeface="宋体" panose="02010600030101010101" pitchFamily="2" charset="-122"/>
              </a:rPr>
              <a:t>只有</a:t>
            </a:r>
            <a:r>
              <a:rPr kumimoji="1" lang="en-US" altLang="zh-CN" dirty="0">
                <a:latin typeface="宋体" panose="02010600030101010101" pitchFamily="2" charset="-122"/>
                <a:ea typeface="宋体" panose="02010600030101010101" pitchFamily="2" charset="-122"/>
              </a:rPr>
              <a:t>0</a:t>
            </a:r>
            <a:r>
              <a:rPr kumimoji="1" lang="zh-CN" altLang="en-US" dirty="0">
                <a:latin typeface="宋体" panose="02010600030101010101" pitchFamily="2" charset="-122"/>
                <a:ea typeface="宋体" panose="02010600030101010101" pitchFamily="2" charset="-122"/>
              </a:rPr>
              <a:t>、</a:t>
            </a:r>
            <a:r>
              <a:rPr kumimoji="1" lang="en-US" altLang="zh-CN" dirty="0">
                <a:latin typeface="宋体" panose="02010600030101010101" pitchFamily="2" charset="-122"/>
                <a:ea typeface="宋体" panose="02010600030101010101" pitchFamily="2" charset="-122"/>
              </a:rPr>
              <a:t>1</a:t>
            </a:r>
            <a:r>
              <a:rPr kumimoji="1" lang="zh-CN" altLang="en-US" dirty="0">
                <a:latin typeface="宋体" panose="02010600030101010101" pitchFamily="2" charset="-122"/>
                <a:ea typeface="宋体" panose="02010600030101010101" pitchFamily="2" charset="-122"/>
              </a:rPr>
              <a:t>两个不同的基数，逢二进一。</a:t>
            </a:r>
          </a:p>
          <a:p>
            <a:pPr indent="1457325" eaLnBrk="1" hangingPunct="1">
              <a:lnSpc>
                <a:spcPct val="90000"/>
              </a:lnSpc>
              <a:buFontTx/>
              <a:buNone/>
              <a:defRPr/>
            </a:pPr>
            <a:r>
              <a:rPr kumimoji="1" lang="zh-CN" altLang="en-US" dirty="0">
                <a:solidFill>
                  <a:srgbClr val="C00000"/>
                </a:solidFill>
                <a:latin typeface="宋体" panose="02010600030101010101" pitchFamily="2" charset="-122"/>
                <a:ea typeface="宋体" panose="02010600030101010101" pitchFamily="2" charset="-122"/>
              </a:rPr>
              <a:t>用</a:t>
            </a:r>
            <a:r>
              <a:rPr kumimoji="1" lang="en-US" altLang="zh-CN" dirty="0">
                <a:solidFill>
                  <a:srgbClr val="C00000"/>
                </a:solidFill>
                <a:latin typeface="宋体" panose="02010600030101010101" pitchFamily="2" charset="-122"/>
                <a:ea typeface="宋体" panose="02010600030101010101" pitchFamily="2" charset="-122"/>
              </a:rPr>
              <a:t>B(</a:t>
            </a:r>
            <a:r>
              <a:rPr lang="en-US" altLang="zh-CN" b="0" dirty="0">
                <a:solidFill>
                  <a:srgbClr val="C00000"/>
                </a:solidFill>
                <a:latin typeface="宋体" panose="02010600030101010101" pitchFamily="2" charset="-122"/>
                <a:ea typeface="宋体" panose="02010600030101010101" pitchFamily="2" charset="-122"/>
              </a:rPr>
              <a:t>Binary</a:t>
            </a:r>
            <a:r>
              <a:rPr kumimoji="1" lang="en-US" altLang="zh-CN" dirty="0">
                <a:solidFill>
                  <a:srgbClr val="C00000"/>
                </a:solidFill>
                <a:latin typeface="宋体" panose="02010600030101010101" pitchFamily="2" charset="-122"/>
                <a:ea typeface="宋体" panose="02010600030101010101" pitchFamily="2" charset="-122"/>
              </a:rPr>
              <a:t>)</a:t>
            </a:r>
            <a:r>
              <a:rPr kumimoji="1" lang="zh-CN" altLang="en-US" dirty="0">
                <a:solidFill>
                  <a:srgbClr val="C00000"/>
                </a:solidFill>
                <a:latin typeface="宋体" panose="02010600030101010101" pitchFamily="2" charset="-122"/>
                <a:ea typeface="宋体" panose="02010600030101010101" pitchFamily="2" charset="-122"/>
              </a:rPr>
              <a:t>表示</a:t>
            </a:r>
            <a:r>
              <a:rPr kumimoji="1" lang="zh-CN" altLang="en-US" dirty="0">
                <a:latin typeface="宋体" panose="02010600030101010101" pitchFamily="2" charset="-122"/>
                <a:ea typeface="宋体" panose="02010600030101010101" pitchFamily="2" charset="-122"/>
              </a:rPr>
              <a:t>。 </a:t>
            </a:r>
          </a:p>
          <a:p>
            <a:pPr marL="1428750" indent="-1428750" eaLnBrk="1" hangingPunct="1">
              <a:buFontTx/>
              <a:buNone/>
              <a:defRPr/>
            </a:pPr>
            <a:r>
              <a:rPr kumimoji="1" lang="zh-CN" altLang="en-US" dirty="0">
                <a:latin typeface="宋体" panose="02010600030101010101" pitchFamily="2" charset="-122"/>
                <a:ea typeface="宋体" panose="02010600030101010101" pitchFamily="2" charset="-122"/>
              </a:rPr>
              <a:t>因为计算机用晶体管</a:t>
            </a:r>
            <a:r>
              <a:rPr kumimoji="1" lang="zh-CN" altLang="en-US" dirty="0">
                <a:solidFill>
                  <a:srgbClr val="C00000"/>
                </a:solidFill>
                <a:latin typeface="宋体" panose="02010600030101010101" pitchFamily="2" charset="-122"/>
                <a:ea typeface="宋体" panose="02010600030101010101" pitchFamily="2" charset="-122"/>
              </a:rPr>
              <a:t>截止</a:t>
            </a:r>
            <a:r>
              <a:rPr kumimoji="1" lang="zh-CN" altLang="en-US" dirty="0">
                <a:latin typeface="宋体" panose="02010600030101010101" pitchFamily="2" charset="-122"/>
                <a:ea typeface="宋体" panose="02010600030101010101" pitchFamily="2" charset="-122"/>
              </a:rPr>
              <a:t>、</a:t>
            </a:r>
            <a:r>
              <a:rPr kumimoji="1" lang="zh-CN" altLang="en-US" dirty="0">
                <a:solidFill>
                  <a:srgbClr val="C00000"/>
                </a:solidFill>
                <a:latin typeface="宋体" panose="02010600030101010101" pitchFamily="2" charset="-122"/>
                <a:ea typeface="宋体" panose="02010600030101010101" pitchFamily="2" charset="-122"/>
              </a:rPr>
              <a:t>饱和</a:t>
            </a:r>
            <a:r>
              <a:rPr kumimoji="1" lang="zh-CN" altLang="en-US" dirty="0">
                <a:latin typeface="宋体" panose="02010600030101010101" pitchFamily="2" charset="-122"/>
                <a:ea typeface="宋体" panose="02010600030101010101" pitchFamily="2" charset="-122"/>
              </a:rPr>
              <a:t>两个态下的输出电平</a:t>
            </a:r>
            <a:r>
              <a:rPr kumimoji="1" lang="en-US" altLang="zh-CN" dirty="0">
                <a:solidFill>
                  <a:srgbClr val="C00000"/>
                </a:solidFill>
                <a:latin typeface="宋体" panose="02010600030101010101" pitchFamily="2" charset="-122"/>
                <a:ea typeface="宋体" panose="02010600030101010101" pitchFamily="2" charset="-122"/>
              </a:rPr>
              <a:t>1</a:t>
            </a:r>
            <a:r>
              <a:rPr kumimoji="1" lang="zh-CN" altLang="en-US" dirty="0">
                <a:solidFill>
                  <a:srgbClr val="C00000"/>
                </a:solidFill>
                <a:latin typeface="宋体" panose="02010600030101010101" pitchFamily="2" charset="-122"/>
                <a:ea typeface="宋体" panose="02010600030101010101" pitchFamily="2" charset="-122"/>
              </a:rPr>
              <a:t>、</a:t>
            </a:r>
            <a:r>
              <a:rPr kumimoji="1" lang="en-US" altLang="zh-CN" dirty="0">
                <a:solidFill>
                  <a:srgbClr val="C00000"/>
                </a:solidFill>
                <a:latin typeface="宋体" panose="02010600030101010101" pitchFamily="2" charset="-122"/>
                <a:ea typeface="宋体" panose="02010600030101010101" pitchFamily="2" charset="-122"/>
              </a:rPr>
              <a:t>0</a:t>
            </a:r>
            <a:r>
              <a:rPr kumimoji="1" lang="zh-CN" altLang="en-US" dirty="0">
                <a:latin typeface="宋体" panose="02010600030101010101" pitchFamily="2" charset="-122"/>
                <a:ea typeface="宋体" panose="02010600030101010101" pitchFamily="2" charset="-122"/>
              </a:rPr>
              <a:t>表示数字。</a:t>
            </a:r>
          </a:p>
          <a:p>
            <a:pPr eaLnBrk="1" hangingPunct="1">
              <a:lnSpc>
                <a:spcPct val="90000"/>
              </a:lnSpc>
              <a:buFontTx/>
              <a:buNone/>
              <a:defRPr/>
            </a:pPr>
            <a:endParaRPr kumimoji="1"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9248367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246063" y="3529013"/>
            <a:ext cx="8723312"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rtl="0" fontAlgn="base">
              <a:lnSpc>
                <a:spcPct val="114000"/>
              </a:lnSpc>
              <a:spcBef>
                <a:spcPct val="20000"/>
              </a:spcBef>
              <a:spcAft>
                <a:spcPts val="600"/>
              </a:spcAft>
              <a:buBlip>
                <a:blip r:embed="rId3"/>
              </a:buBlip>
              <a:defRPr sz="2800" b="1">
                <a:solidFill>
                  <a:schemeClr val="accent2"/>
                </a:solidFill>
                <a:latin typeface="+mj-ea"/>
                <a:ea typeface="+mj-ea"/>
                <a:cs typeface="+mn-cs"/>
              </a:defRPr>
            </a:lvl1pPr>
            <a:lvl2pPr marL="742950" indent="-285750" algn="just" rtl="0" fontAlgn="base">
              <a:spcBef>
                <a:spcPct val="20000"/>
              </a:spcBef>
              <a:spcAft>
                <a:spcPct val="0"/>
              </a:spcAft>
              <a:buBlip>
                <a:blip r:embed="rId4"/>
              </a:buBlip>
              <a:defRPr sz="2800" b="1">
                <a:solidFill>
                  <a:schemeClr val="tx1"/>
                </a:solidFill>
                <a:latin typeface="+mj-ea"/>
                <a:ea typeface="+mj-ea"/>
              </a:defRPr>
            </a:lvl2pPr>
            <a:lvl3pPr marL="1143000" indent="-228600" algn="just" rtl="0" fontAlgn="base">
              <a:spcBef>
                <a:spcPct val="20000"/>
              </a:spcBef>
              <a:spcAft>
                <a:spcPct val="0"/>
              </a:spcAft>
              <a:buChar char="•"/>
              <a:defRPr sz="2400">
                <a:solidFill>
                  <a:schemeClr val="tx1"/>
                </a:solidFill>
                <a:latin typeface="+mj-ea"/>
                <a:ea typeface="+mj-ea"/>
              </a:defRPr>
            </a:lvl3pPr>
            <a:lvl4pPr marL="1600200" indent="-228600" algn="just" rtl="0" fontAlgn="base">
              <a:spcBef>
                <a:spcPct val="20000"/>
              </a:spcBef>
              <a:spcAft>
                <a:spcPct val="0"/>
              </a:spcAft>
              <a:buChar char="–"/>
              <a:defRPr sz="2000">
                <a:solidFill>
                  <a:schemeClr val="tx1"/>
                </a:solidFill>
                <a:latin typeface="+mj-ea"/>
                <a:ea typeface="+mj-ea"/>
              </a:defRPr>
            </a:lvl4pPr>
            <a:lvl5pPr marL="2057400" indent="-228600" algn="just"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eaLnBrk="1" hangingPunct="1">
              <a:lnSpc>
                <a:spcPct val="80000"/>
              </a:lnSpc>
              <a:buFontTx/>
              <a:buNone/>
              <a:defRPr/>
            </a:pPr>
            <a:r>
              <a:rPr lang="zh-CN" altLang="en-US" kern="0" dirty="0">
                <a:latin typeface="Times New Roman" panose="02020603050405020304" pitchFamily="18" charset="0"/>
                <a:cs typeface="Times New Roman" panose="02020603050405020304" pitchFamily="18" charset="0"/>
              </a:rPr>
              <a:t>解：　　　　　［Ｘ］</a:t>
            </a:r>
            <a:r>
              <a:rPr lang="zh-CN" altLang="en-US" kern="0" baseline="-25000" dirty="0">
                <a:latin typeface="Times New Roman" panose="02020603050405020304" pitchFamily="18" charset="0"/>
                <a:cs typeface="Times New Roman" panose="02020603050405020304" pitchFamily="18" charset="0"/>
              </a:rPr>
              <a:t>补 </a:t>
            </a:r>
            <a:r>
              <a:rPr lang="en-US" altLang="zh-CN" kern="0" dirty="0">
                <a:latin typeface="Times New Roman" panose="02020603050405020304" pitchFamily="18" charset="0"/>
                <a:cs typeface="Times New Roman" panose="02020603050405020304" pitchFamily="18" charset="0"/>
              </a:rPr>
              <a:t>=   </a:t>
            </a:r>
            <a:r>
              <a:rPr lang="en-US" altLang="zh-CN" kern="0" dirty="0">
                <a:solidFill>
                  <a:srgbClr val="FF0000"/>
                </a:solidFill>
                <a:latin typeface="Times New Roman" panose="02020603050405020304" pitchFamily="18" charset="0"/>
                <a:cs typeface="Times New Roman" panose="02020603050405020304" pitchFamily="18" charset="0"/>
              </a:rPr>
              <a:t>0</a:t>
            </a:r>
            <a:r>
              <a:rPr lang="en-US" altLang="zh-CN" kern="0" dirty="0">
                <a:latin typeface="Times New Roman" panose="02020603050405020304" pitchFamily="18" charset="0"/>
                <a:cs typeface="Times New Roman" panose="02020603050405020304" pitchFamily="18" charset="0"/>
              </a:rPr>
              <a:t>0101101</a:t>
            </a:r>
          </a:p>
          <a:p>
            <a:pPr eaLnBrk="1" hangingPunct="1">
              <a:lnSpc>
                <a:spcPct val="80000"/>
              </a:lnSpc>
              <a:buFontTx/>
              <a:buNone/>
              <a:defRPr/>
            </a:pPr>
            <a:r>
              <a:rPr lang="zh-CN" altLang="en-US" kern="0" dirty="0">
                <a:latin typeface="Times New Roman" panose="02020603050405020304" pitchFamily="18" charset="0"/>
                <a:cs typeface="Times New Roman" panose="02020603050405020304" pitchFamily="18" charset="0"/>
              </a:rPr>
              <a:t>　　　　　　＋［Ｙ］</a:t>
            </a:r>
            <a:r>
              <a:rPr lang="zh-CN" altLang="en-US" kern="0" baseline="-25000" dirty="0">
                <a:latin typeface="Times New Roman" panose="02020603050405020304" pitchFamily="18" charset="0"/>
                <a:cs typeface="Times New Roman" panose="02020603050405020304" pitchFamily="18" charset="0"/>
              </a:rPr>
              <a:t>补 </a:t>
            </a:r>
            <a:r>
              <a:rPr lang="en-US" altLang="zh-CN" kern="0" dirty="0">
                <a:latin typeface="Times New Roman" panose="02020603050405020304" pitchFamily="18" charset="0"/>
                <a:cs typeface="Times New Roman" panose="02020603050405020304" pitchFamily="18" charset="0"/>
              </a:rPr>
              <a:t>=   </a:t>
            </a:r>
            <a:r>
              <a:rPr lang="en-US" altLang="zh-CN" kern="0" dirty="0">
                <a:solidFill>
                  <a:srgbClr val="FF0000"/>
                </a:solidFill>
                <a:latin typeface="Times New Roman" panose="02020603050405020304" pitchFamily="18" charset="0"/>
                <a:cs typeface="Times New Roman" panose="02020603050405020304" pitchFamily="18" charset="0"/>
              </a:rPr>
              <a:t>1</a:t>
            </a:r>
            <a:r>
              <a:rPr lang="en-US" altLang="zh-CN" kern="0" dirty="0">
                <a:latin typeface="Times New Roman" panose="02020603050405020304" pitchFamily="18" charset="0"/>
                <a:cs typeface="Times New Roman" panose="02020603050405020304" pitchFamily="18" charset="0"/>
              </a:rPr>
              <a:t>1111111</a:t>
            </a:r>
          </a:p>
          <a:p>
            <a:pPr eaLnBrk="1" hangingPunct="1">
              <a:lnSpc>
                <a:spcPct val="80000"/>
              </a:lnSpc>
              <a:buFontTx/>
              <a:buNone/>
              <a:defRPr/>
            </a:pPr>
            <a:r>
              <a:rPr lang="en-US" altLang="zh-CN" kern="0" dirty="0">
                <a:latin typeface="Times New Roman" panose="02020603050405020304" pitchFamily="18" charset="0"/>
                <a:cs typeface="Times New Roman" panose="02020603050405020304" pitchFamily="18" charset="0"/>
              </a:rPr>
              <a:t>                      </a:t>
            </a:r>
            <a:r>
              <a:rPr lang="en-US" altLang="zh-CN" dirty="0">
                <a:solidFill>
                  <a:srgbClr val="FF00FF"/>
                </a:solidFill>
                <a:cs typeface="Times New Roman" panose="02020603050405020304" pitchFamily="18" charset="0"/>
              </a:rPr>
              <a:t>[X]</a:t>
            </a:r>
            <a:r>
              <a:rPr lang="zh-CN" altLang="en-US" baseline="-25000" dirty="0">
                <a:solidFill>
                  <a:srgbClr val="FF00FF"/>
                </a:solidFill>
                <a:cs typeface="Times New Roman" panose="02020603050405020304" pitchFamily="18" charset="0"/>
              </a:rPr>
              <a:t>补</a:t>
            </a:r>
            <a:r>
              <a:rPr lang="zh-CN" altLang="en-US" dirty="0">
                <a:solidFill>
                  <a:srgbClr val="FF00FF"/>
                </a:solidFill>
                <a:cs typeface="Times New Roman" panose="02020603050405020304" pitchFamily="18" charset="0"/>
              </a:rPr>
              <a:t>＋</a:t>
            </a:r>
            <a:r>
              <a:rPr lang="en-US" altLang="zh-CN" dirty="0">
                <a:solidFill>
                  <a:srgbClr val="FF00FF"/>
                </a:solidFill>
                <a:cs typeface="Times New Roman" panose="02020603050405020304" pitchFamily="18" charset="0"/>
              </a:rPr>
              <a:t>[Y]</a:t>
            </a:r>
            <a:r>
              <a:rPr lang="zh-CN" altLang="en-US" baseline="-25000" dirty="0">
                <a:solidFill>
                  <a:srgbClr val="FF00FF"/>
                </a:solidFill>
                <a:cs typeface="Times New Roman" panose="02020603050405020304" pitchFamily="18" charset="0"/>
              </a:rPr>
              <a:t>补</a:t>
            </a:r>
            <a:r>
              <a:rPr lang="en-US" altLang="zh-CN" kern="0" dirty="0">
                <a:latin typeface="Times New Roman" panose="02020603050405020304" pitchFamily="18" charset="0"/>
                <a:cs typeface="Times New Roman" panose="02020603050405020304" pitchFamily="18" charset="0"/>
              </a:rPr>
              <a:t>= </a:t>
            </a:r>
            <a:r>
              <a:rPr lang="en-US" altLang="zh-CN" kern="0" dirty="0">
                <a:solidFill>
                  <a:srgbClr val="00B0F0"/>
                </a:solidFill>
                <a:latin typeface="Times New Roman" panose="02020603050405020304" pitchFamily="18" charset="0"/>
                <a:cs typeface="Times New Roman" panose="02020603050405020304" pitchFamily="18" charset="0"/>
              </a:rPr>
              <a:t>1</a:t>
            </a:r>
            <a:r>
              <a:rPr lang="en-US" altLang="zh-CN" kern="0" dirty="0">
                <a:solidFill>
                  <a:srgbClr val="FF0000"/>
                </a:solidFill>
                <a:latin typeface="Times New Roman" panose="02020603050405020304" pitchFamily="18" charset="0"/>
                <a:cs typeface="Times New Roman" panose="02020603050405020304" pitchFamily="18" charset="0"/>
              </a:rPr>
              <a:t>0</a:t>
            </a:r>
            <a:r>
              <a:rPr lang="en-US" altLang="zh-CN" kern="0" dirty="0">
                <a:latin typeface="Times New Roman" panose="02020603050405020304" pitchFamily="18" charset="0"/>
                <a:cs typeface="Times New Roman" panose="02020603050405020304" pitchFamily="18" charset="0"/>
              </a:rPr>
              <a:t>0101100</a:t>
            </a:r>
          </a:p>
        </p:txBody>
      </p:sp>
      <p:sp>
        <p:nvSpPr>
          <p:cNvPr id="74755" name="标题 3"/>
          <p:cNvSpPr>
            <a:spLocks noGrp="1" noChangeArrowheads="1"/>
          </p:cNvSpPr>
          <p:nvPr>
            <p:ph type="title"/>
          </p:nvPr>
        </p:nvSpPr>
        <p:spPr>
          <a:xfrm>
            <a:off x="246063" y="303213"/>
            <a:ext cx="8229600" cy="504825"/>
          </a:xfrm>
        </p:spPr>
        <p:txBody>
          <a:bodyPr>
            <a:noAutofit/>
          </a:bodyPr>
          <a:lstStyle/>
          <a:p>
            <a:pPr eaLnBrk="1" hangingPunct="1"/>
            <a:r>
              <a:rPr lang="zh-CN" altLang="en-US" sz="3600" dirty="0"/>
              <a:t>数值数据的运算 </a:t>
            </a:r>
            <a:r>
              <a:rPr lang="zh-CN" altLang="en-US" sz="3600" dirty="0">
                <a:solidFill>
                  <a:srgbClr val="0000CC"/>
                </a:solidFill>
              </a:rPr>
              <a:t>举例</a:t>
            </a:r>
          </a:p>
        </p:txBody>
      </p:sp>
      <p:sp>
        <p:nvSpPr>
          <p:cNvPr id="358403" name="Rectangle 3"/>
          <p:cNvSpPr>
            <a:spLocks noGrp="1" noChangeArrowheads="1"/>
          </p:cNvSpPr>
          <p:nvPr>
            <p:ph idx="1"/>
          </p:nvPr>
        </p:nvSpPr>
        <p:spPr>
          <a:xfrm>
            <a:off x="422275" y="1186656"/>
            <a:ext cx="8721725" cy="1639888"/>
          </a:xfrm>
        </p:spPr>
        <p:txBody>
          <a:bodyPr/>
          <a:lstStyle/>
          <a:p>
            <a:pPr eaLnBrk="1" hangingPunct="1">
              <a:lnSpc>
                <a:spcPct val="100000"/>
              </a:lnSpc>
              <a:spcBef>
                <a:spcPct val="0"/>
              </a:spcBef>
              <a:spcAft>
                <a:spcPts val="300"/>
              </a:spcAft>
              <a:buFontTx/>
              <a:buNone/>
            </a:pPr>
            <a:r>
              <a:rPr lang="zh-CN" altLang="en-US" dirty="0"/>
              <a:t>以二进制数补码运算为例，说明有符号数的运算性质</a:t>
            </a:r>
          </a:p>
          <a:p>
            <a:pPr eaLnBrk="1" hangingPunct="1">
              <a:lnSpc>
                <a:spcPct val="100000"/>
              </a:lnSpc>
              <a:spcBef>
                <a:spcPct val="0"/>
              </a:spcBef>
              <a:spcAft>
                <a:spcPts val="300"/>
              </a:spcAft>
              <a:buFontTx/>
              <a:buNone/>
            </a:pPr>
            <a:r>
              <a:rPr lang="en-US" altLang="zh-CN" dirty="0"/>
              <a:t>【</a:t>
            </a:r>
            <a:r>
              <a:rPr lang="zh-CN" altLang="en-US" dirty="0">
                <a:solidFill>
                  <a:srgbClr val="C00000"/>
                </a:solidFill>
              </a:rPr>
              <a:t>例</a:t>
            </a:r>
            <a:r>
              <a:rPr lang="en-US" altLang="zh-CN" dirty="0">
                <a:solidFill>
                  <a:srgbClr val="C00000"/>
                </a:solidFill>
              </a:rPr>
              <a:t>2-2</a:t>
            </a:r>
            <a:r>
              <a:rPr lang="en-US" altLang="zh-CN" dirty="0"/>
              <a:t>】</a:t>
            </a:r>
            <a:r>
              <a:rPr lang="zh-CN" altLang="en-US" dirty="0"/>
              <a:t>已知</a:t>
            </a:r>
            <a:r>
              <a:rPr lang="en-US" altLang="zh-CN" dirty="0"/>
              <a:t>:</a:t>
            </a:r>
            <a:r>
              <a:rPr lang="zh-CN" altLang="en-US" dirty="0"/>
              <a:t>Ｘ＝</a:t>
            </a:r>
            <a:r>
              <a:rPr lang="en-US" altLang="zh-CN" dirty="0"/>
              <a:t>+0101101B(45D),</a:t>
            </a:r>
            <a:r>
              <a:rPr lang="zh-CN" altLang="en-US" dirty="0"/>
              <a:t>Ｙ＝</a:t>
            </a:r>
            <a:r>
              <a:rPr lang="en-US" altLang="zh-CN" dirty="0"/>
              <a:t>-0000001B,</a:t>
            </a:r>
            <a:endParaRPr lang="zh-CN" altLang="en-US" dirty="0"/>
          </a:p>
          <a:p>
            <a:pPr eaLnBrk="1" hangingPunct="1">
              <a:lnSpc>
                <a:spcPct val="100000"/>
              </a:lnSpc>
              <a:spcBef>
                <a:spcPct val="0"/>
              </a:spcBef>
              <a:spcAft>
                <a:spcPts val="300"/>
              </a:spcAft>
              <a:buFontTx/>
              <a:buNone/>
            </a:pPr>
            <a:r>
              <a:rPr lang="zh-CN" altLang="en-US" dirty="0"/>
              <a:t>         求Ｘ＋Ｙ＝？</a:t>
            </a:r>
            <a:r>
              <a:rPr lang="en-US" altLang="zh-CN" dirty="0"/>
              <a:t>(</a:t>
            </a:r>
            <a:r>
              <a:rPr lang="zh-CN" altLang="en-US" dirty="0"/>
              <a:t>即两正数相减</a:t>
            </a:r>
            <a:r>
              <a:rPr lang="en-US" altLang="zh-CN" dirty="0"/>
              <a:t>45-1)</a:t>
            </a:r>
            <a:endParaRPr lang="zh-CN" altLang="en-US" dirty="0"/>
          </a:p>
          <a:p>
            <a:pPr eaLnBrk="1" hangingPunct="1">
              <a:lnSpc>
                <a:spcPct val="100000"/>
              </a:lnSpc>
              <a:spcBef>
                <a:spcPct val="0"/>
              </a:spcBef>
              <a:spcAft>
                <a:spcPts val="300"/>
              </a:spcAft>
              <a:buFontTx/>
              <a:buNone/>
            </a:pPr>
            <a:endParaRPr lang="zh-CN" altLang="en-US" dirty="0"/>
          </a:p>
        </p:txBody>
      </p:sp>
      <p:sp>
        <p:nvSpPr>
          <p:cNvPr id="358409" name="Line 9"/>
          <p:cNvSpPr>
            <a:spLocks noChangeShapeType="1"/>
          </p:cNvSpPr>
          <p:nvPr/>
        </p:nvSpPr>
        <p:spPr bwMode="auto">
          <a:xfrm flipV="1">
            <a:off x="2270125" y="4457700"/>
            <a:ext cx="5146675" cy="174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58410" name="Line 10"/>
          <p:cNvSpPr>
            <a:spLocks noChangeShapeType="1"/>
          </p:cNvSpPr>
          <p:nvPr/>
        </p:nvSpPr>
        <p:spPr bwMode="auto">
          <a:xfrm>
            <a:off x="4581525" y="4913313"/>
            <a:ext cx="320675" cy="98425"/>
          </a:xfrm>
          <a:prstGeom prst="line">
            <a:avLst/>
          </a:prstGeom>
          <a:noFill/>
          <a:ln w="28575">
            <a:solidFill>
              <a:srgbClr val="00B0F0"/>
            </a:solidFill>
            <a:round/>
            <a:headEnd type="none" w="med"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 name="Rectangle 3"/>
          <p:cNvSpPr txBox="1">
            <a:spLocks noChangeArrowheads="1"/>
          </p:cNvSpPr>
          <p:nvPr/>
        </p:nvSpPr>
        <p:spPr bwMode="auto">
          <a:xfrm>
            <a:off x="4921250" y="4937125"/>
            <a:ext cx="2138363"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rtl="0" fontAlgn="base">
              <a:lnSpc>
                <a:spcPct val="114000"/>
              </a:lnSpc>
              <a:spcBef>
                <a:spcPct val="20000"/>
              </a:spcBef>
              <a:spcAft>
                <a:spcPts val="600"/>
              </a:spcAft>
              <a:buBlip>
                <a:blip r:embed="rId3"/>
              </a:buBlip>
              <a:defRPr sz="2800" b="1">
                <a:solidFill>
                  <a:schemeClr val="accent2"/>
                </a:solidFill>
                <a:latin typeface="+mj-ea"/>
                <a:ea typeface="+mj-ea"/>
                <a:cs typeface="+mn-cs"/>
              </a:defRPr>
            </a:lvl1pPr>
            <a:lvl2pPr marL="742950" indent="-285750" algn="just" rtl="0" fontAlgn="base">
              <a:spcBef>
                <a:spcPct val="20000"/>
              </a:spcBef>
              <a:spcAft>
                <a:spcPct val="0"/>
              </a:spcAft>
              <a:buBlip>
                <a:blip r:embed="rId4"/>
              </a:buBlip>
              <a:defRPr sz="2800" b="1">
                <a:solidFill>
                  <a:schemeClr val="tx1"/>
                </a:solidFill>
                <a:latin typeface="+mj-ea"/>
                <a:ea typeface="+mj-ea"/>
              </a:defRPr>
            </a:lvl2pPr>
            <a:lvl3pPr marL="1143000" indent="-228600" algn="just" rtl="0" fontAlgn="base">
              <a:spcBef>
                <a:spcPct val="20000"/>
              </a:spcBef>
              <a:spcAft>
                <a:spcPct val="0"/>
              </a:spcAft>
              <a:buChar char="•"/>
              <a:defRPr sz="2400">
                <a:solidFill>
                  <a:schemeClr val="tx1"/>
                </a:solidFill>
                <a:latin typeface="+mj-ea"/>
                <a:ea typeface="+mj-ea"/>
              </a:defRPr>
            </a:lvl3pPr>
            <a:lvl4pPr marL="1600200" indent="-228600" algn="just" rtl="0" fontAlgn="base">
              <a:spcBef>
                <a:spcPct val="20000"/>
              </a:spcBef>
              <a:spcAft>
                <a:spcPct val="0"/>
              </a:spcAft>
              <a:buChar char="–"/>
              <a:defRPr sz="2000">
                <a:solidFill>
                  <a:schemeClr val="tx1"/>
                </a:solidFill>
                <a:latin typeface="+mj-ea"/>
                <a:ea typeface="+mj-ea"/>
              </a:defRPr>
            </a:lvl4pPr>
            <a:lvl5pPr marL="2057400" indent="-228600" algn="just"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eaLnBrk="1" hangingPunct="1">
              <a:lnSpc>
                <a:spcPct val="80000"/>
              </a:lnSpc>
              <a:buFontTx/>
              <a:buNone/>
              <a:defRPr/>
            </a:pPr>
            <a:r>
              <a:rPr lang="zh-CN" altLang="en-US" sz="2400" kern="0" dirty="0">
                <a:solidFill>
                  <a:srgbClr val="00B0F0"/>
                </a:solidFill>
              </a:rPr>
              <a:t>进位舍去不要</a:t>
            </a:r>
          </a:p>
        </p:txBody>
      </p:sp>
      <p:sp>
        <p:nvSpPr>
          <p:cNvPr id="6" name="矩形 5"/>
          <p:cNvSpPr>
            <a:spLocks noChangeArrowheads="1"/>
          </p:cNvSpPr>
          <p:nvPr/>
        </p:nvSpPr>
        <p:spPr bwMode="auto">
          <a:xfrm>
            <a:off x="6388100" y="4518025"/>
            <a:ext cx="1042988"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lang="en-US" altLang="zh-CN" sz="2800">
                <a:cs typeface="Times New Roman" panose="02020603050405020304" pitchFamily="18" charset="0"/>
              </a:rPr>
              <a:t>(44D)</a:t>
            </a:r>
            <a:endParaRPr lang="zh-CN" altLang="en-US" sz="2800">
              <a:cs typeface="Times New Roman" panose="02020603050405020304" pitchFamily="18" charset="0"/>
            </a:endParaRPr>
          </a:p>
        </p:txBody>
      </p:sp>
      <p:sp>
        <p:nvSpPr>
          <p:cNvPr id="5" name="矩形 4"/>
          <p:cNvSpPr>
            <a:spLocks noChangeArrowheads="1"/>
          </p:cNvSpPr>
          <p:nvPr/>
        </p:nvSpPr>
        <p:spPr bwMode="auto">
          <a:xfrm>
            <a:off x="449263" y="2428875"/>
            <a:ext cx="3416300" cy="434975"/>
          </a:xfrm>
          <a:prstGeom prst="rect">
            <a:avLst/>
          </a:prstGeom>
          <a:noFill/>
          <a:ln w="9525">
            <a:solidFill>
              <a:srgbClr val="3366FF"/>
            </a:solidFill>
            <a:miter lim="800000"/>
            <a:headEnd/>
            <a:tailEnd/>
          </a:ln>
          <a:extLst>
            <a:ext uri="{909E8E84-426E-40DD-AFC4-6F175D3DCCD1}">
              <a14:hiddenFill xmlns:a14="http://schemas.microsoft.com/office/drawing/2010/main">
                <a:solidFill>
                  <a:srgbClr val="FFFFFF"/>
                </a:solidFill>
              </a14:hiddenFill>
            </a:ext>
          </a:extLst>
        </p:spPr>
        <p:txBody>
          <a:bodyPr wrap="none" tIns="0" bIns="36000">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600">
                <a:solidFill>
                  <a:srgbClr val="3366FF"/>
                </a:solidFill>
                <a:cs typeface="Times New Roman" panose="02020603050405020304" pitchFamily="18" charset="0"/>
              </a:rPr>
              <a:t>[X]</a:t>
            </a:r>
            <a:r>
              <a:rPr lang="zh-CN" altLang="en-US" sz="2600" baseline="-25000">
                <a:solidFill>
                  <a:srgbClr val="3366FF"/>
                </a:solidFill>
                <a:cs typeface="Times New Roman" panose="02020603050405020304" pitchFamily="18" charset="0"/>
              </a:rPr>
              <a:t>补</a:t>
            </a:r>
            <a:r>
              <a:rPr lang="zh-CN" altLang="en-US" sz="2600">
                <a:solidFill>
                  <a:srgbClr val="3366FF"/>
                </a:solidFill>
                <a:cs typeface="Times New Roman" panose="02020603050405020304" pitchFamily="18" charset="0"/>
              </a:rPr>
              <a:t>＋</a:t>
            </a:r>
            <a:r>
              <a:rPr lang="en-US" altLang="zh-CN" sz="2600">
                <a:solidFill>
                  <a:srgbClr val="3366FF"/>
                </a:solidFill>
                <a:cs typeface="Times New Roman" panose="02020603050405020304" pitchFamily="18" charset="0"/>
              </a:rPr>
              <a:t>[Y]</a:t>
            </a:r>
            <a:r>
              <a:rPr lang="zh-CN" altLang="en-US" sz="2600">
                <a:solidFill>
                  <a:srgbClr val="3366FF"/>
                </a:solidFill>
                <a:cs typeface="Times New Roman" panose="02020603050405020304" pitchFamily="18" charset="0"/>
              </a:rPr>
              <a:t> </a:t>
            </a:r>
            <a:r>
              <a:rPr lang="zh-CN" altLang="en-US" sz="2600" baseline="-25000">
                <a:solidFill>
                  <a:srgbClr val="3366FF"/>
                </a:solidFill>
                <a:cs typeface="Times New Roman" panose="02020603050405020304" pitchFamily="18" charset="0"/>
              </a:rPr>
              <a:t>补</a:t>
            </a:r>
            <a:r>
              <a:rPr lang="zh-CN" altLang="en-US" sz="2600">
                <a:solidFill>
                  <a:srgbClr val="3366FF"/>
                </a:solidFill>
                <a:cs typeface="Times New Roman" panose="02020603050405020304" pitchFamily="18" charset="0"/>
              </a:rPr>
              <a:t>＝</a:t>
            </a:r>
            <a:r>
              <a:rPr lang="en-US" altLang="zh-CN" sz="2600">
                <a:solidFill>
                  <a:srgbClr val="3366FF"/>
                </a:solidFill>
                <a:cs typeface="Times New Roman" panose="02020603050405020304" pitchFamily="18" charset="0"/>
              </a:rPr>
              <a:t>[X+Y]</a:t>
            </a:r>
            <a:r>
              <a:rPr lang="zh-CN" altLang="en-US" sz="2600" baseline="-25000">
                <a:solidFill>
                  <a:srgbClr val="3366FF"/>
                </a:solidFill>
                <a:cs typeface="Times New Roman" panose="02020603050405020304" pitchFamily="18" charset="0"/>
              </a:rPr>
              <a:t>补</a:t>
            </a:r>
            <a:endParaRPr lang="zh-CN" altLang="en-US" sz="2600">
              <a:solidFill>
                <a:srgbClr val="3366FF"/>
              </a:solidFill>
              <a:cs typeface="Times New Roman" panose="02020603050405020304" pitchFamily="18" charset="0"/>
            </a:endParaRPr>
          </a:p>
        </p:txBody>
      </p:sp>
      <p:sp>
        <p:nvSpPr>
          <p:cNvPr id="11" name="矩形 10"/>
          <p:cNvSpPr>
            <a:spLocks noChangeArrowheads="1"/>
          </p:cNvSpPr>
          <p:nvPr/>
        </p:nvSpPr>
        <p:spPr bwMode="auto">
          <a:xfrm>
            <a:off x="4608513" y="161925"/>
            <a:ext cx="4535487" cy="720725"/>
          </a:xfrm>
          <a:prstGeom prst="rect">
            <a:avLst/>
          </a:prstGeom>
          <a:solidFill>
            <a:schemeClr val="bg1"/>
          </a:solidFill>
          <a:ln w="9525">
            <a:solidFill>
              <a:srgbClr val="FF00FF"/>
            </a:solidFill>
            <a:miter lim="800000"/>
            <a:headEnd/>
            <a:tailEnd/>
          </a:ln>
        </p:spPr>
        <p:txBody>
          <a:bodyP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pPr>
            <a:r>
              <a:rPr lang="zh-CN" altLang="en-US" sz="2400" dirty="0">
                <a:solidFill>
                  <a:srgbClr val="FF00FF"/>
                </a:solidFill>
              </a:rPr>
              <a:t>结果不能超出其所能表示的数的范围</a:t>
            </a:r>
            <a:r>
              <a:rPr lang="en-US" altLang="zh-CN" sz="2400" dirty="0">
                <a:solidFill>
                  <a:srgbClr val="FF00FF"/>
                </a:solidFill>
              </a:rPr>
              <a:t>,</a:t>
            </a:r>
            <a:r>
              <a:rPr lang="zh-CN" altLang="en-US" sz="2400" dirty="0">
                <a:solidFill>
                  <a:srgbClr val="FF00FF"/>
                </a:solidFill>
              </a:rPr>
              <a:t>否则会出现溢出错误</a:t>
            </a:r>
          </a:p>
        </p:txBody>
      </p:sp>
      <p:sp>
        <p:nvSpPr>
          <p:cNvPr id="18" name="矩形 17"/>
          <p:cNvSpPr>
            <a:spLocks noChangeArrowheads="1"/>
          </p:cNvSpPr>
          <p:nvPr/>
        </p:nvSpPr>
        <p:spPr bwMode="auto">
          <a:xfrm>
            <a:off x="455613" y="2921000"/>
            <a:ext cx="7519987" cy="431800"/>
          </a:xfrm>
          <a:prstGeom prst="rect">
            <a:avLst/>
          </a:prstGeom>
          <a:solidFill>
            <a:schemeClr val="bg1"/>
          </a:solidFill>
          <a:ln w="9525">
            <a:solidFill>
              <a:srgbClr val="FF00FF"/>
            </a:solidFill>
            <a:miter lim="800000"/>
            <a:headEnd/>
            <a:tailEnd/>
          </a:ln>
        </p:spPr>
        <p:txBody>
          <a:bodyP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l" eaLnBrk="1" hangingPunct="1">
              <a:lnSpc>
                <a:spcPct val="85000"/>
              </a:lnSpc>
            </a:pPr>
            <a:r>
              <a:rPr lang="en-US" altLang="zh-CN" sz="2400" dirty="0">
                <a:solidFill>
                  <a:srgbClr val="3366FF"/>
                </a:solidFill>
                <a:cs typeface="Times New Roman" panose="02020603050405020304" pitchFamily="18" charset="0"/>
              </a:rPr>
              <a:t>[X+Y]</a:t>
            </a:r>
            <a:r>
              <a:rPr lang="zh-CN" altLang="en-US" sz="2400" baseline="-25000" dirty="0">
                <a:solidFill>
                  <a:srgbClr val="3366FF"/>
                </a:solidFill>
                <a:cs typeface="Times New Roman" panose="02020603050405020304" pitchFamily="18" charset="0"/>
              </a:rPr>
              <a:t>原</a:t>
            </a:r>
            <a:r>
              <a:rPr lang="zh-CN" altLang="en-US" sz="2600" dirty="0">
                <a:solidFill>
                  <a:srgbClr val="3366FF"/>
                </a:solidFill>
                <a:cs typeface="Times New Roman" panose="02020603050405020304" pitchFamily="18" charset="0"/>
              </a:rPr>
              <a:t>＝</a:t>
            </a:r>
            <a:r>
              <a:rPr lang="en-US" altLang="zh-CN" sz="2600" dirty="0">
                <a:solidFill>
                  <a:srgbClr val="3366FF"/>
                </a:solidFill>
                <a:cs typeface="Times New Roman" panose="02020603050405020304" pitchFamily="18" charset="0"/>
              </a:rPr>
              <a:t>[[X+Y]</a:t>
            </a:r>
            <a:r>
              <a:rPr lang="zh-CN" altLang="en-US" sz="2600" baseline="-25000" dirty="0">
                <a:solidFill>
                  <a:srgbClr val="3366FF"/>
                </a:solidFill>
                <a:cs typeface="Times New Roman" panose="02020603050405020304" pitchFamily="18" charset="0"/>
              </a:rPr>
              <a:t>补</a:t>
            </a:r>
            <a:r>
              <a:rPr lang="en-US" altLang="zh-CN" sz="2600" dirty="0">
                <a:solidFill>
                  <a:srgbClr val="3366FF"/>
                </a:solidFill>
                <a:cs typeface="Times New Roman" panose="02020603050405020304" pitchFamily="18" charset="0"/>
              </a:rPr>
              <a:t>]</a:t>
            </a:r>
            <a:r>
              <a:rPr lang="zh-CN" altLang="en-US" sz="2600" baseline="-25000" dirty="0">
                <a:solidFill>
                  <a:srgbClr val="3366FF"/>
                </a:solidFill>
                <a:cs typeface="Times New Roman" panose="02020603050405020304" pitchFamily="18" charset="0"/>
              </a:rPr>
              <a:t>补</a:t>
            </a:r>
            <a:r>
              <a:rPr lang="zh-CN" altLang="en-US" sz="2600" dirty="0">
                <a:solidFill>
                  <a:srgbClr val="3366FF"/>
                </a:solidFill>
                <a:cs typeface="Times New Roman" panose="02020603050405020304" pitchFamily="18" charset="0"/>
              </a:rPr>
              <a:t>＝</a:t>
            </a:r>
            <a:r>
              <a:rPr lang="en-US" altLang="zh-CN" sz="2600" dirty="0">
                <a:solidFill>
                  <a:srgbClr val="3366FF"/>
                </a:solidFill>
                <a:cs typeface="Times New Roman" panose="02020603050405020304" pitchFamily="18" charset="0"/>
              </a:rPr>
              <a:t>[[X]</a:t>
            </a:r>
            <a:r>
              <a:rPr lang="zh-CN" altLang="en-US" sz="2600" baseline="-25000" dirty="0">
                <a:solidFill>
                  <a:srgbClr val="3366FF"/>
                </a:solidFill>
                <a:cs typeface="Times New Roman" panose="02020603050405020304" pitchFamily="18" charset="0"/>
              </a:rPr>
              <a:t>补</a:t>
            </a:r>
            <a:r>
              <a:rPr lang="zh-CN" altLang="en-US" sz="2600" dirty="0">
                <a:solidFill>
                  <a:srgbClr val="3366FF"/>
                </a:solidFill>
                <a:cs typeface="Times New Roman" panose="02020603050405020304" pitchFamily="18" charset="0"/>
              </a:rPr>
              <a:t>＋</a:t>
            </a:r>
            <a:r>
              <a:rPr lang="en-US" altLang="zh-CN" sz="2600" dirty="0">
                <a:solidFill>
                  <a:srgbClr val="3366FF"/>
                </a:solidFill>
                <a:cs typeface="Times New Roman" panose="02020603050405020304" pitchFamily="18" charset="0"/>
              </a:rPr>
              <a:t>[Y]</a:t>
            </a:r>
            <a:r>
              <a:rPr lang="zh-CN" altLang="en-US" sz="2600" baseline="-25000" dirty="0">
                <a:solidFill>
                  <a:srgbClr val="3366FF"/>
                </a:solidFill>
                <a:cs typeface="Times New Roman" panose="02020603050405020304" pitchFamily="18" charset="0"/>
              </a:rPr>
              <a:t>补</a:t>
            </a:r>
            <a:r>
              <a:rPr lang="en-US" altLang="zh-CN" sz="2600" dirty="0">
                <a:solidFill>
                  <a:srgbClr val="3366FF"/>
                </a:solidFill>
                <a:cs typeface="Times New Roman" panose="02020603050405020304" pitchFamily="18" charset="0"/>
              </a:rPr>
              <a:t>]</a:t>
            </a:r>
            <a:r>
              <a:rPr lang="zh-CN" altLang="en-US" sz="2600" baseline="-25000" dirty="0">
                <a:solidFill>
                  <a:srgbClr val="3366FF"/>
                </a:solidFill>
                <a:cs typeface="Times New Roman" panose="02020603050405020304" pitchFamily="18" charset="0"/>
              </a:rPr>
              <a:t>补</a:t>
            </a:r>
            <a:r>
              <a:rPr lang="en-US" altLang="zh-CN" sz="2600" b="1" dirty="0">
                <a:latin typeface="宋体" panose="02010600030101010101" pitchFamily="2" charset="-122"/>
              </a:rPr>
              <a:t> </a:t>
            </a:r>
            <a:endParaRPr lang="zh-CN" altLang="en-US" sz="2600" b="1" dirty="0">
              <a:solidFill>
                <a:srgbClr val="FF00FF"/>
              </a:solidFill>
            </a:endParaRPr>
          </a:p>
        </p:txBody>
      </p:sp>
      <p:sp>
        <p:nvSpPr>
          <p:cNvPr id="25" name="矩形 24"/>
          <p:cNvSpPr>
            <a:spLocks noChangeArrowheads="1"/>
          </p:cNvSpPr>
          <p:nvPr/>
        </p:nvSpPr>
        <p:spPr bwMode="auto">
          <a:xfrm>
            <a:off x="6369050" y="3538538"/>
            <a:ext cx="10445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lang="en-US" altLang="zh-CN" sz="2800">
                <a:cs typeface="Times New Roman" panose="02020603050405020304" pitchFamily="18" charset="0"/>
              </a:rPr>
              <a:t>(45D)</a:t>
            </a:r>
            <a:endParaRPr lang="zh-CN" altLang="en-US" sz="2800">
              <a:cs typeface="Times New Roman" panose="02020603050405020304" pitchFamily="18" charset="0"/>
            </a:endParaRPr>
          </a:p>
        </p:txBody>
      </p:sp>
      <p:sp>
        <p:nvSpPr>
          <p:cNvPr id="26" name="矩形 25"/>
          <p:cNvSpPr>
            <a:spLocks noChangeArrowheads="1"/>
          </p:cNvSpPr>
          <p:nvPr/>
        </p:nvSpPr>
        <p:spPr bwMode="auto">
          <a:xfrm>
            <a:off x="6407150" y="4019550"/>
            <a:ext cx="985838"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lang="en-US" altLang="zh-CN" sz="2800">
                <a:cs typeface="Times New Roman" panose="02020603050405020304" pitchFamily="18" charset="0"/>
              </a:rPr>
              <a:t>(-1D)</a:t>
            </a:r>
            <a:endParaRPr lang="zh-CN" altLang="en-US" sz="2800">
              <a:cs typeface="Times New Roman" panose="02020603050405020304" pitchFamily="18" charset="0"/>
            </a:endParaRPr>
          </a:p>
        </p:txBody>
      </p:sp>
      <p:sp>
        <p:nvSpPr>
          <p:cNvPr id="27" name="矩形 26"/>
          <p:cNvSpPr>
            <a:spLocks noChangeArrowheads="1"/>
          </p:cNvSpPr>
          <p:nvPr/>
        </p:nvSpPr>
        <p:spPr bwMode="auto">
          <a:xfrm>
            <a:off x="5908675" y="2952750"/>
            <a:ext cx="23018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l" eaLnBrk="1" hangingPunct="1">
              <a:lnSpc>
                <a:spcPct val="85000"/>
              </a:lnSpc>
            </a:pPr>
            <a:r>
              <a:rPr lang="zh-CN" altLang="en-US" sz="2600" b="1">
                <a:latin typeface="宋体" panose="02010600030101010101" pitchFamily="2" charset="-122"/>
              </a:rPr>
              <a:t>＝</a:t>
            </a:r>
            <a:r>
              <a:rPr lang="en-US" altLang="zh-CN" sz="2600" b="1">
                <a:solidFill>
                  <a:srgbClr val="FF0000"/>
                </a:solidFill>
                <a:latin typeface="宋体" panose="02010600030101010101" pitchFamily="2" charset="-122"/>
              </a:rPr>
              <a:t>0</a:t>
            </a:r>
            <a:r>
              <a:rPr lang="en-US" altLang="zh-CN" sz="2600" b="1">
                <a:latin typeface="宋体" panose="02010600030101010101" pitchFamily="2" charset="-122"/>
              </a:rPr>
              <a:t>0101100B</a:t>
            </a:r>
            <a:endParaRPr lang="zh-CN" altLang="en-US" sz="2600" b="1">
              <a:solidFill>
                <a:srgbClr val="FF00FF"/>
              </a:solidFill>
            </a:endParaRPr>
          </a:p>
        </p:txBody>
      </p:sp>
      <p:sp>
        <p:nvSpPr>
          <p:cNvPr id="28" name="Rectangle 3">
            <a:extLst>
              <a:ext uri="{FF2B5EF4-FFF2-40B4-BE49-F238E27FC236}">
                <a16:creationId xmlns:a16="http://schemas.microsoft.com/office/drawing/2014/main" id="{8E378AE3-A793-49ED-BBEF-3E8C6031626E}"/>
              </a:ext>
            </a:extLst>
          </p:cNvPr>
          <p:cNvSpPr txBox="1">
            <a:spLocks noChangeArrowheads="1"/>
          </p:cNvSpPr>
          <p:nvPr/>
        </p:nvSpPr>
        <p:spPr bwMode="auto">
          <a:xfrm>
            <a:off x="422275" y="5283601"/>
            <a:ext cx="7783512" cy="1030287"/>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14000"/>
              </a:lnSpc>
              <a:spcBef>
                <a:spcPct val="20000"/>
              </a:spcBef>
              <a:spcAft>
                <a:spcPts val="600"/>
              </a:spcAft>
              <a:buBlip>
                <a:blip r:embed="rId3"/>
              </a:buBlip>
              <a:defRPr sz="2800" b="1">
                <a:solidFill>
                  <a:schemeClr val="accent2"/>
                </a:solidFill>
                <a:latin typeface="+mj-ea"/>
                <a:ea typeface="+mj-ea"/>
                <a:cs typeface="+mn-cs"/>
              </a:defRPr>
            </a:lvl1pPr>
            <a:lvl2pPr marL="742950" indent="-285750" algn="l" rtl="0" fontAlgn="base">
              <a:spcBef>
                <a:spcPct val="20000"/>
              </a:spcBef>
              <a:spcAft>
                <a:spcPct val="0"/>
              </a:spcAft>
              <a:buBlip>
                <a:blip r:embed="rId4"/>
              </a:buBlip>
              <a:defRPr sz="2800" b="1">
                <a:solidFill>
                  <a:schemeClr val="tx1"/>
                </a:solidFill>
                <a:latin typeface="+mj-ea"/>
                <a:ea typeface="+mj-ea"/>
              </a:defRPr>
            </a:lvl2pPr>
            <a:lvl3pPr marL="1143000" indent="-228600" algn="l" rtl="0" fontAlgn="base">
              <a:spcBef>
                <a:spcPct val="20000"/>
              </a:spcBef>
              <a:spcAft>
                <a:spcPct val="0"/>
              </a:spcAft>
              <a:buChar char="•"/>
              <a:defRPr sz="2400">
                <a:solidFill>
                  <a:schemeClr val="tx1"/>
                </a:solidFill>
                <a:latin typeface="+mj-ea"/>
                <a:ea typeface="+mj-ea"/>
              </a:defRPr>
            </a:lvl3pPr>
            <a:lvl4pPr marL="1600200" indent="-228600" algn="l" rtl="0" fontAlgn="base">
              <a:spcBef>
                <a:spcPct val="20000"/>
              </a:spcBef>
              <a:spcAft>
                <a:spcPct val="0"/>
              </a:spcAft>
              <a:buChar char="–"/>
              <a:defRPr sz="2000">
                <a:solidFill>
                  <a:schemeClr val="tx1"/>
                </a:solidFill>
                <a:latin typeface="+mj-ea"/>
                <a:ea typeface="+mj-ea"/>
              </a:defRPr>
            </a:lvl4pPr>
            <a:lvl5pPr marL="2057400" indent="-228600" algn="l"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eaLnBrk="1" hangingPunct="1">
              <a:lnSpc>
                <a:spcPct val="104000"/>
              </a:lnSpc>
              <a:spcBef>
                <a:spcPts val="0"/>
              </a:spcBef>
              <a:defRPr/>
            </a:pPr>
            <a:r>
              <a:rPr lang="zh-CN" altLang="en-US" kern="0" dirty="0">
                <a:solidFill>
                  <a:srgbClr val="CC3300"/>
                </a:solidFill>
              </a:rPr>
              <a:t>加法算减法</a:t>
            </a:r>
            <a:r>
              <a:rPr lang="zh-CN" altLang="en-US" kern="0" dirty="0"/>
              <a:t>：</a:t>
            </a:r>
            <a:r>
              <a:rPr lang="zh-CN" altLang="en-US" dirty="0"/>
              <a:t>利用补码，可把减一个正数的运算转变为加上该负数的补码的加法运算。</a:t>
            </a:r>
          </a:p>
        </p:txBody>
      </p:sp>
    </p:spTree>
    <p:extLst>
      <p:ext uri="{BB962C8B-B14F-4D97-AF65-F5344CB8AC3E}">
        <p14:creationId xmlns:p14="http://schemas.microsoft.com/office/powerpoint/2010/main" val="29258363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0451" name="Rectangle 3"/>
          <p:cNvSpPr>
            <a:spLocks noGrp="1" noChangeArrowheads="1"/>
          </p:cNvSpPr>
          <p:nvPr>
            <p:ph type="body" idx="1"/>
          </p:nvPr>
        </p:nvSpPr>
        <p:spPr>
          <a:xfrm>
            <a:off x="547688" y="1231900"/>
            <a:ext cx="8229600" cy="3246438"/>
          </a:xfrm>
        </p:spPr>
        <p:txBody>
          <a:bodyPr/>
          <a:lstStyle/>
          <a:p>
            <a:pPr eaLnBrk="1" hangingPunct="1">
              <a:buFontTx/>
              <a:buNone/>
              <a:defRPr/>
            </a:pPr>
            <a:r>
              <a:rPr lang="en-US" altLang="zh-CN" dirty="0"/>
              <a:t>【</a:t>
            </a:r>
            <a:r>
              <a:rPr lang="zh-CN" altLang="en-US" dirty="0"/>
              <a:t>例</a:t>
            </a:r>
            <a:r>
              <a:rPr lang="en-US" altLang="zh-CN" dirty="0"/>
              <a:t>2-3】</a:t>
            </a:r>
            <a:r>
              <a:rPr lang="zh-CN" altLang="en-US" dirty="0"/>
              <a:t>已知</a:t>
            </a:r>
            <a:r>
              <a:rPr lang="en-US" altLang="zh-CN" dirty="0"/>
              <a:t>:</a:t>
            </a:r>
            <a:r>
              <a:rPr lang="zh-CN" altLang="en-US" dirty="0"/>
              <a:t>Ｘ＝－</a:t>
            </a:r>
            <a:r>
              <a:rPr lang="en-US" altLang="zh-CN" dirty="0"/>
              <a:t>0001101B,</a:t>
            </a:r>
            <a:r>
              <a:rPr lang="zh-CN" altLang="en-US" dirty="0"/>
              <a:t>　</a:t>
            </a:r>
          </a:p>
          <a:p>
            <a:pPr eaLnBrk="1" hangingPunct="1">
              <a:buFontTx/>
              <a:buNone/>
              <a:defRPr/>
            </a:pPr>
            <a:r>
              <a:rPr lang="zh-CN" altLang="en-US" dirty="0"/>
              <a:t>              Ｙ＝－</a:t>
            </a:r>
            <a:r>
              <a:rPr lang="en-US" altLang="zh-CN" dirty="0"/>
              <a:t>0000001B, </a:t>
            </a:r>
            <a:r>
              <a:rPr lang="zh-CN" altLang="en-US" dirty="0"/>
              <a:t>求</a:t>
            </a:r>
            <a:r>
              <a:rPr lang="en-US" altLang="zh-CN" dirty="0"/>
              <a:t>:</a:t>
            </a:r>
            <a:r>
              <a:rPr lang="zh-CN" altLang="en-US" dirty="0"/>
              <a:t>Ｘ＋Ｙ＝？</a:t>
            </a:r>
          </a:p>
          <a:p>
            <a:pPr eaLnBrk="1" hangingPunct="1">
              <a:buFontTx/>
              <a:buNone/>
              <a:defRPr/>
            </a:pPr>
            <a:r>
              <a:rPr lang="zh-CN" altLang="en-US" dirty="0"/>
              <a:t>解：　　　　　</a:t>
            </a:r>
            <a:r>
              <a:rPr lang="en-US" altLang="zh-CN" dirty="0"/>
              <a:t>	</a:t>
            </a:r>
            <a:r>
              <a:rPr lang="zh-CN" altLang="en-US" dirty="0"/>
              <a:t>［Ｘ］补 </a:t>
            </a:r>
            <a:r>
              <a:rPr lang="en-US" altLang="zh-CN" dirty="0"/>
              <a:t>=  </a:t>
            </a:r>
            <a:r>
              <a:rPr lang="en-US" altLang="zh-CN" dirty="0">
                <a:solidFill>
                  <a:srgbClr val="FF00FF"/>
                </a:solidFill>
              </a:rPr>
              <a:t>1</a:t>
            </a:r>
            <a:r>
              <a:rPr lang="en-US" altLang="zh-CN" dirty="0"/>
              <a:t>1110011</a:t>
            </a:r>
          </a:p>
          <a:p>
            <a:pPr eaLnBrk="1" hangingPunct="1">
              <a:buFontTx/>
              <a:buNone/>
              <a:defRPr/>
            </a:pPr>
            <a:r>
              <a:rPr lang="zh-CN" altLang="en-US" dirty="0"/>
              <a:t>　　　　　　＋［Ｙ］补 </a:t>
            </a:r>
            <a:r>
              <a:rPr lang="en-US" altLang="zh-CN" dirty="0"/>
              <a:t>=  </a:t>
            </a:r>
            <a:r>
              <a:rPr lang="en-US" altLang="zh-CN" dirty="0">
                <a:solidFill>
                  <a:srgbClr val="FF00FF"/>
                </a:solidFill>
              </a:rPr>
              <a:t>1</a:t>
            </a:r>
            <a:r>
              <a:rPr lang="en-US" altLang="zh-CN" dirty="0"/>
              <a:t>1111111</a:t>
            </a:r>
          </a:p>
          <a:p>
            <a:pPr eaLnBrk="1" hangingPunct="1">
              <a:buFontTx/>
              <a:buNone/>
              <a:defRPr/>
            </a:pPr>
            <a:r>
              <a:rPr lang="en-US" altLang="zh-CN" dirty="0"/>
              <a:t>         		  </a:t>
            </a:r>
            <a:r>
              <a:rPr lang="en-US" altLang="zh-CN" dirty="0">
                <a:solidFill>
                  <a:srgbClr val="3366FF"/>
                </a:solidFill>
                <a:cs typeface="Times New Roman" panose="02020603050405020304" pitchFamily="18" charset="0"/>
              </a:rPr>
              <a:t>[X]</a:t>
            </a:r>
            <a:r>
              <a:rPr lang="zh-CN" altLang="en-US" baseline="-25000" dirty="0">
                <a:solidFill>
                  <a:srgbClr val="3366FF"/>
                </a:solidFill>
                <a:cs typeface="Times New Roman" panose="02020603050405020304" pitchFamily="18" charset="0"/>
              </a:rPr>
              <a:t>补</a:t>
            </a:r>
            <a:r>
              <a:rPr lang="zh-CN" altLang="en-US" dirty="0">
                <a:solidFill>
                  <a:srgbClr val="3366FF"/>
                </a:solidFill>
                <a:cs typeface="Times New Roman" panose="02020603050405020304" pitchFamily="18" charset="0"/>
              </a:rPr>
              <a:t>＋</a:t>
            </a:r>
            <a:r>
              <a:rPr lang="en-US" altLang="zh-CN" dirty="0">
                <a:solidFill>
                  <a:srgbClr val="3366FF"/>
                </a:solidFill>
                <a:cs typeface="Times New Roman" panose="02020603050405020304" pitchFamily="18" charset="0"/>
              </a:rPr>
              <a:t>[Y]</a:t>
            </a:r>
            <a:r>
              <a:rPr lang="zh-CN" altLang="en-US" baseline="-25000" dirty="0">
                <a:solidFill>
                  <a:srgbClr val="3366FF"/>
                </a:solidFill>
                <a:cs typeface="Times New Roman" panose="02020603050405020304" pitchFamily="18" charset="0"/>
              </a:rPr>
              <a:t>补  </a:t>
            </a:r>
            <a:r>
              <a:rPr lang="en-US" altLang="zh-CN" dirty="0"/>
              <a:t>= </a:t>
            </a:r>
            <a:r>
              <a:rPr lang="en-US" altLang="zh-CN" dirty="0">
                <a:solidFill>
                  <a:srgbClr val="FF0000"/>
                </a:solidFill>
              </a:rPr>
              <a:t>1</a:t>
            </a:r>
            <a:r>
              <a:rPr lang="en-US" altLang="zh-CN" dirty="0">
                <a:solidFill>
                  <a:srgbClr val="FF00FF"/>
                </a:solidFill>
              </a:rPr>
              <a:t>1</a:t>
            </a:r>
            <a:r>
              <a:rPr lang="en-US" altLang="zh-CN" dirty="0"/>
              <a:t>1110010 </a:t>
            </a:r>
          </a:p>
        </p:txBody>
      </p:sp>
      <p:sp>
        <p:nvSpPr>
          <p:cNvPr id="360452" name="Line 4"/>
          <p:cNvSpPr>
            <a:spLocks noChangeShapeType="1"/>
          </p:cNvSpPr>
          <p:nvPr/>
        </p:nvSpPr>
        <p:spPr bwMode="auto">
          <a:xfrm flipV="1">
            <a:off x="2082767" y="3009650"/>
            <a:ext cx="5699125" cy="47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0453" name="Line 5"/>
          <p:cNvSpPr>
            <a:spLocks noChangeShapeType="1"/>
          </p:cNvSpPr>
          <p:nvPr/>
        </p:nvSpPr>
        <p:spPr bwMode="auto">
          <a:xfrm>
            <a:off x="3978275" y="3455737"/>
            <a:ext cx="854075" cy="336550"/>
          </a:xfrm>
          <a:prstGeom prst="line">
            <a:avLst/>
          </a:prstGeom>
          <a:noFill/>
          <a:ln w="28575">
            <a:solidFill>
              <a:srgbClr val="C00000"/>
            </a:solidFill>
            <a:round/>
            <a:headEnd type="none" w="med"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 name="标题 3"/>
          <p:cNvSpPr>
            <a:spLocks noGrp="1" noChangeArrowheads="1"/>
          </p:cNvSpPr>
          <p:nvPr>
            <p:ph type="title"/>
          </p:nvPr>
        </p:nvSpPr>
        <p:spPr>
          <a:xfrm>
            <a:off x="468313" y="357188"/>
            <a:ext cx="8229600" cy="504825"/>
          </a:xfrm>
        </p:spPr>
        <p:txBody>
          <a:bodyPr>
            <a:normAutofit fontScale="90000"/>
          </a:bodyPr>
          <a:lstStyle/>
          <a:p>
            <a:pPr eaLnBrk="1" hangingPunct="1"/>
            <a:r>
              <a:rPr lang="zh-CN" altLang="en-US"/>
              <a:t>数值数据的运算 </a:t>
            </a:r>
            <a:r>
              <a:rPr lang="zh-CN" altLang="en-US">
                <a:solidFill>
                  <a:srgbClr val="0000CC"/>
                </a:solidFill>
              </a:rPr>
              <a:t>举例</a:t>
            </a:r>
          </a:p>
        </p:txBody>
      </p:sp>
      <p:sp>
        <p:nvSpPr>
          <p:cNvPr id="8" name="矩形 7"/>
          <p:cNvSpPr>
            <a:spLocks noChangeArrowheads="1"/>
          </p:cNvSpPr>
          <p:nvPr/>
        </p:nvSpPr>
        <p:spPr bwMode="auto">
          <a:xfrm>
            <a:off x="256190" y="4025107"/>
            <a:ext cx="3760788" cy="522287"/>
          </a:xfrm>
          <a:prstGeom prst="rect">
            <a:avLst/>
          </a:prstGeom>
          <a:noFill/>
          <a:ln w="9525">
            <a:solidFill>
              <a:srgbClr val="3366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solidFill>
                  <a:srgbClr val="3366FF"/>
                </a:solidFill>
                <a:cs typeface="Times New Roman" panose="02020603050405020304" pitchFamily="18" charset="0"/>
              </a:rPr>
              <a:t>[X]</a:t>
            </a:r>
            <a:r>
              <a:rPr lang="zh-CN" altLang="en-US" sz="2800" baseline="-25000" dirty="0">
                <a:solidFill>
                  <a:srgbClr val="3366FF"/>
                </a:solidFill>
                <a:cs typeface="Times New Roman" panose="02020603050405020304" pitchFamily="18" charset="0"/>
              </a:rPr>
              <a:t>补</a:t>
            </a:r>
            <a:r>
              <a:rPr lang="zh-CN" altLang="en-US" sz="2800" dirty="0">
                <a:solidFill>
                  <a:srgbClr val="3366FF"/>
                </a:solidFill>
                <a:cs typeface="Times New Roman" panose="02020603050405020304" pitchFamily="18" charset="0"/>
              </a:rPr>
              <a:t>＋</a:t>
            </a:r>
            <a:r>
              <a:rPr lang="en-US" altLang="zh-CN" sz="2800" dirty="0">
                <a:solidFill>
                  <a:srgbClr val="3366FF"/>
                </a:solidFill>
                <a:cs typeface="Times New Roman" panose="02020603050405020304" pitchFamily="18" charset="0"/>
              </a:rPr>
              <a:t>[Y]</a:t>
            </a:r>
            <a:r>
              <a:rPr lang="zh-CN" altLang="en-US" sz="2800" dirty="0">
                <a:solidFill>
                  <a:srgbClr val="3366FF"/>
                </a:solidFill>
                <a:cs typeface="Times New Roman" panose="02020603050405020304" pitchFamily="18" charset="0"/>
              </a:rPr>
              <a:t> </a:t>
            </a:r>
            <a:r>
              <a:rPr lang="zh-CN" altLang="en-US" sz="2800" baseline="-25000" dirty="0">
                <a:solidFill>
                  <a:srgbClr val="3366FF"/>
                </a:solidFill>
                <a:cs typeface="Times New Roman" panose="02020603050405020304" pitchFamily="18" charset="0"/>
              </a:rPr>
              <a:t>补</a:t>
            </a:r>
            <a:r>
              <a:rPr lang="zh-CN" altLang="en-US" sz="2800" dirty="0">
                <a:solidFill>
                  <a:srgbClr val="3366FF"/>
                </a:solidFill>
                <a:cs typeface="Times New Roman" panose="02020603050405020304" pitchFamily="18" charset="0"/>
              </a:rPr>
              <a:t>＝</a:t>
            </a:r>
            <a:r>
              <a:rPr lang="en-US" altLang="zh-CN" sz="2800" dirty="0">
                <a:solidFill>
                  <a:srgbClr val="3366FF"/>
                </a:solidFill>
                <a:cs typeface="Times New Roman" panose="02020603050405020304" pitchFamily="18" charset="0"/>
              </a:rPr>
              <a:t>[X+Y]</a:t>
            </a:r>
            <a:r>
              <a:rPr lang="zh-CN" altLang="en-US" sz="2800" baseline="-25000" dirty="0">
                <a:solidFill>
                  <a:srgbClr val="3366FF"/>
                </a:solidFill>
                <a:cs typeface="Times New Roman" panose="02020603050405020304" pitchFamily="18" charset="0"/>
              </a:rPr>
              <a:t>补</a:t>
            </a:r>
            <a:endParaRPr lang="zh-CN" altLang="en-US" sz="2800" dirty="0">
              <a:solidFill>
                <a:srgbClr val="3366FF"/>
              </a:solidFill>
              <a:cs typeface="Times New Roman" panose="02020603050405020304" pitchFamily="18" charset="0"/>
            </a:endParaRPr>
          </a:p>
        </p:txBody>
      </p:sp>
      <p:sp>
        <p:nvSpPr>
          <p:cNvPr id="9" name="矩形 8"/>
          <p:cNvSpPr/>
          <p:nvPr/>
        </p:nvSpPr>
        <p:spPr>
          <a:xfrm>
            <a:off x="4089401" y="5501732"/>
            <a:ext cx="4608512" cy="504825"/>
          </a:xfrm>
          <a:prstGeom prst="rect">
            <a:avLst/>
          </a:prstGeom>
          <a:ln>
            <a:solidFill>
              <a:srgbClr val="3366FF"/>
            </a:solidFill>
          </a:ln>
        </p:spPr>
        <p:txBody>
          <a:bodyPr lIns="0" tIns="36000" rIns="0" bIns="36000">
            <a:spAutoFit/>
          </a:bodyPr>
          <a:lstStyle/>
          <a:p>
            <a:pPr algn="ctr" eaLnBrk="1" hangingPunct="1">
              <a:defRPr/>
            </a:pPr>
            <a:r>
              <a:rPr lang="en-US" altLang="zh-CN" sz="2800" dirty="0">
                <a:solidFill>
                  <a:srgbClr val="3366FF"/>
                </a:solidFill>
                <a:cs typeface="Times New Roman" panose="02020603050405020304" pitchFamily="18" charset="0"/>
              </a:rPr>
              <a:t>[[X+Y]</a:t>
            </a:r>
            <a:r>
              <a:rPr lang="zh-CN" altLang="en-US" sz="2800" baseline="-25000" dirty="0">
                <a:solidFill>
                  <a:srgbClr val="3366FF"/>
                </a:solidFill>
                <a:cs typeface="Times New Roman" panose="02020603050405020304" pitchFamily="18" charset="0"/>
              </a:rPr>
              <a:t>补</a:t>
            </a:r>
            <a:r>
              <a:rPr lang="en-US" altLang="zh-CN" sz="2800" dirty="0">
                <a:solidFill>
                  <a:srgbClr val="3366FF"/>
                </a:solidFill>
                <a:cs typeface="Times New Roman" panose="02020603050405020304" pitchFamily="18" charset="0"/>
              </a:rPr>
              <a:t>]</a:t>
            </a:r>
            <a:r>
              <a:rPr lang="zh-CN" altLang="en-US" sz="2800" baseline="-25000" dirty="0">
                <a:solidFill>
                  <a:srgbClr val="3366FF"/>
                </a:solidFill>
                <a:cs typeface="Times New Roman" panose="02020603050405020304" pitchFamily="18" charset="0"/>
              </a:rPr>
              <a:t>补</a:t>
            </a:r>
            <a:r>
              <a:rPr lang="en-US" altLang="zh-CN" sz="2800" dirty="0">
                <a:solidFill>
                  <a:srgbClr val="3366FF"/>
                </a:solidFill>
                <a:cs typeface="Times New Roman" panose="02020603050405020304" pitchFamily="18" charset="0"/>
              </a:rPr>
              <a:t>=[X+Y]</a:t>
            </a:r>
            <a:r>
              <a:rPr lang="zh-CN" altLang="en-US" sz="2800" baseline="-25000" dirty="0">
                <a:solidFill>
                  <a:srgbClr val="3366FF"/>
                </a:solidFill>
                <a:cs typeface="Times New Roman" panose="02020603050405020304" pitchFamily="18" charset="0"/>
              </a:rPr>
              <a:t>原 </a:t>
            </a:r>
            <a:r>
              <a:rPr lang="zh-CN" altLang="en-US" sz="2800" b="1" kern="0" dirty="0">
                <a:solidFill>
                  <a:schemeClr val="accent2"/>
                </a:solidFill>
                <a:latin typeface="宋体" pitchFamily="2" charset="-122"/>
              </a:rPr>
              <a:t>总是成立</a:t>
            </a:r>
          </a:p>
        </p:txBody>
      </p:sp>
      <p:sp>
        <p:nvSpPr>
          <p:cNvPr id="10" name="Rectangle 3"/>
          <p:cNvSpPr txBox="1">
            <a:spLocks noChangeArrowheads="1"/>
          </p:cNvSpPr>
          <p:nvPr/>
        </p:nvSpPr>
        <p:spPr bwMode="auto">
          <a:xfrm>
            <a:off x="4932329" y="3624012"/>
            <a:ext cx="2546350"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rtl="0" fontAlgn="base">
              <a:lnSpc>
                <a:spcPct val="114000"/>
              </a:lnSpc>
              <a:spcBef>
                <a:spcPct val="20000"/>
              </a:spcBef>
              <a:spcAft>
                <a:spcPts val="600"/>
              </a:spcAft>
              <a:buBlip>
                <a:blip r:embed="rId2"/>
              </a:buBlip>
              <a:defRPr sz="2800" b="1">
                <a:solidFill>
                  <a:schemeClr val="accent2"/>
                </a:solidFill>
                <a:latin typeface="+mj-ea"/>
                <a:ea typeface="+mj-ea"/>
                <a:cs typeface="+mn-cs"/>
              </a:defRPr>
            </a:lvl1pPr>
            <a:lvl2pPr marL="742950" indent="-285750" algn="just" rtl="0" fontAlgn="base">
              <a:spcBef>
                <a:spcPct val="20000"/>
              </a:spcBef>
              <a:spcAft>
                <a:spcPct val="0"/>
              </a:spcAft>
              <a:buBlip>
                <a:blip r:embed="rId3"/>
              </a:buBlip>
              <a:defRPr sz="2800" b="1">
                <a:solidFill>
                  <a:schemeClr val="tx1"/>
                </a:solidFill>
                <a:latin typeface="+mj-ea"/>
                <a:ea typeface="+mj-ea"/>
              </a:defRPr>
            </a:lvl2pPr>
            <a:lvl3pPr marL="1143000" indent="-228600" algn="just" rtl="0" fontAlgn="base">
              <a:spcBef>
                <a:spcPct val="20000"/>
              </a:spcBef>
              <a:spcAft>
                <a:spcPct val="0"/>
              </a:spcAft>
              <a:buChar char="•"/>
              <a:defRPr sz="2400">
                <a:solidFill>
                  <a:schemeClr val="tx1"/>
                </a:solidFill>
                <a:latin typeface="+mj-ea"/>
                <a:ea typeface="+mj-ea"/>
              </a:defRPr>
            </a:lvl3pPr>
            <a:lvl4pPr marL="1600200" indent="-228600" algn="just" rtl="0" fontAlgn="base">
              <a:spcBef>
                <a:spcPct val="20000"/>
              </a:spcBef>
              <a:spcAft>
                <a:spcPct val="0"/>
              </a:spcAft>
              <a:buChar char="–"/>
              <a:defRPr sz="2000">
                <a:solidFill>
                  <a:schemeClr val="tx1"/>
                </a:solidFill>
                <a:latin typeface="+mj-ea"/>
                <a:ea typeface="+mj-ea"/>
              </a:defRPr>
            </a:lvl4pPr>
            <a:lvl5pPr marL="2057400" indent="-228600" algn="just"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eaLnBrk="1" hangingPunct="1">
              <a:lnSpc>
                <a:spcPct val="80000"/>
              </a:lnSpc>
              <a:buFontTx/>
              <a:buNone/>
              <a:defRPr/>
            </a:pPr>
            <a:r>
              <a:rPr lang="zh-CN" altLang="en-US" kern="0">
                <a:solidFill>
                  <a:srgbClr val="C00000"/>
                </a:solidFill>
              </a:rPr>
              <a:t>进位舍去不要</a:t>
            </a:r>
          </a:p>
        </p:txBody>
      </p:sp>
      <p:sp>
        <p:nvSpPr>
          <p:cNvPr id="11" name="Rectangle 3"/>
          <p:cNvSpPr txBox="1">
            <a:spLocks noChangeArrowheads="1"/>
          </p:cNvSpPr>
          <p:nvPr/>
        </p:nvSpPr>
        <p:spPr bwMode="auto">
          <a:xfrm>
            <a:off x="90488" y="4733654"/>
            <a:ext cx="8938009"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14000"/>
              </a:lnSpc>
              <a:spcBef>
                <a:spcPct val="20000"/>
              </a:spcBef>
              <a:spcAft>
                <a:spcPts val="600"/>
              </a:spcAft>
              <a:buBlip>
                <a:blip r:embed="rId2"/>
              </a:buBlip>
              <a:defRPr sz="2800" b="1">
                <a:solidFill>
                  <a:schemeClr val="accent2"/>
                </a:solidFill>
                <a:latin typeface="+mj-ea"/>
                <a:ea typeface="+mj-ea"/>
                <a:cs typeface="+mn-cs"/>
              </a:defRPr>
            </a:lvl1pPr>
            <a:lvl2pPr marL="742950" indent="-285750" algn="l" rtl="0" fontAlgn="base">
              <a:spcBef>
                <a:spcPct val="20000"/>
              </a:spcBef>
              <a:spcAft>
                <a:spcPct val="0"/>
              </a:spcAft>
              <a:buBlip>
                <a:blip r:embed="rId3"/>
              </a:buBlip>
              <a:defRPr sz="2800" b="1">
                <a:solidFill>
                  <a:schemeClr val="tx1"/>
                </a:solidFill>
                <a:latin typeface="+mj-ea"/>
                <a:ea typeface="+mj-ea"/>
              </a:defRPr>
            </a:lvl2pPr>
            <a:lvl3pPr marL="1143000" indent="-228600" algn="l" rtl="0" fontAlgn="base">
              <a:spcBef>
                <a:spcPct val="20000"/>
              </a:spcBef>
              <a:spcAft>
                <a:spcPct val="0"/>
              </a:spcAft>
              <a:buChar char="•"/>
              <a:defRPr sz="2400">
                <a:solidFill>
                  <a:schemeClr val="tx1"/>
                </a:solidFill>
                <a:latin typeface="+mj-ea"/>
                <a:ea typeface="+mj-ea"/>
              </a:defRPr>
            </a:lvl3pPr>
            <a:lvl4pPr marL="1600200" indent="-228600" algn="l" rtl="0" fontAlgn="base">
              <a:spcBef>
                <a:spcPct val="20000"/>
              </a:spcBef>
              <a:spcAft>
                <a:spcPct val="0"/>
              </a:spcAft>
              <a:buChar char="–"/>
              <a:defRPr sz="2000">
                <a:solidFill>
                  <a:schemeClr val="tx1"/>
                </a:solidFill>
                <a:latin typeface="+mj-ea"/>
                <a:ea typeface="+mj-ea"/>
              </a:defRPr>
            </a:lvl4pPr>
            <a:lvl5pPr marL="2057400" indent="-228600" algn="l"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eaLnBrk="1" hangingPunct="1">
              <a:buFontTx/>
              <a:buNone/>
              <a:defRPr/>
            </a:pPr>
            <a:r>
              <a:rPr lang="zh-CN" altLang="en-US" kern="0" dirty="0"/>
              <a:t>所以</a:t>
            </a:r>
            <a:r>
              <a:rPr lang="en-US" altLang="zh-CN" kern="0" dirty="0"/>
              <a:t>,</a:t>
            </a:r>
            <a:r>
              <a:rPr lang="en-US" altLang="zh-CN" kern="0" dirty="0">
                <a:solidFill>
                  <a:srgbClr val="FF0000"/>
                </a:solidFill>
                <a:latin typeface="Times New Roman" panose="02020603050405020304" pitchFamily="18" charset="0"/>
                <a:cs typeface="Times New Roman" panose="02020603050405020304" pitchFamily="18" charset="0"/>
              </a:rPr>
              <a:t>[</a:t>
            </a:r>
            <a:r>
              <a:rPr lang="en-US" altLang="zh-CN" dirty="0">
                <a:solidFill>
                  <a:srgbClr val="3366FF"/>
                </a:solidFill>
                <a:latin typeface="Times New Roman" panose="02020603050405020304" pitchFamily="18" charset="0"/>
                <a:cs typeface="Times New Roman" panose="02020603050405020304" pitchFamily="18" charset="0"/>
              </a:rPr>
              <a:t>X+Y</a:t>
            </a:r>
            <a:r>
              <a:rPr lang="en-US" altLang="zh-CN" dirty="0">
                <a:solidFill>
                  <a:srgbClr val="FF0000"/>
                </a:solidFill>
                <a:latin typeface="Times New Roman" panose="02020603050405020304" pitchFamily="18" charset="0"/>
                <a:cs typeface="Times New Roman" panose="02020603050405020304" pitchFamily="18" charset="0"/>
              </a:rPr>
              <a:t>]</a:t>
            </a:r>
            <a:r>
              <a:rPr lang="zh-CN" altLang="en-US" baseline="-25000" dirty="0">
                <a:solidFill>
                  <a:srgbClr val="FF0000"/>
                </a:solidFill>
                <a:cs typeface="Times New Roman" panose="02020603050405020304" pitchFamily="18" charset="0"/>
              </a:rPr>
              <a:t>原</a:t>
            </a:r>
            <a:r>
              <a:rPr lang="zh-CN" altLang="en-US" kern="0" dirty="0"/>
              <a:t>＝</a:t>
            </a:r>
            <a:r>
              <a:rPr lang="en-US" altLang="zh-CN" kern="0" dirty="0">
                <a:solidFill>
                  <a:srgbClr val="FF0000"/>
                </a:solidFill>
                <a:latin typeface="Times New Roman" panose="02020603050405020304" pitchFamily="18" charset="0"/>
                <a:cs typeface="Times New Roman" panose="02020603050405020304" pitchFamily="18" charset="0"/>
              </a:rPr>
              <a:t>[</a:t>
            </a:r>
            <a:r>
              <a:rPr lang="zh-CN" altLang="en-US" kern="0" dirty="0"/>
              <a:t>－</a:t>
            </a:r>
            <a:r>
              <a:rPr lang="en-US" altLang="zh-CN" kern="0" dirty="0"/>
              <a:t>0001110B</a:t>
            </a:r>
            <a:r>
              <a:rPr lang="en-US" altLang="zh-CN" dirty="0">
                <a:solidFill>
                  <a:srgbClr val="FF0000"/>
                </a:solidFill>
                <a:latin typeface="Times New Roman" panose="02020603050405020304" pitchFamily="18" charset="0"/>
                <a:cs typeface="Times New Roman" panose="02020603050405020304" pitchFamily="18" charset="0"/>
              </a:rPr>
              <a:t>]</a:t>
            </a:r>
            <a:r>
              <a:rPr lang="zh-CN" altLang="en-US" baseline="-25000" dirty="0">
                <a:solidFill>
                  <a:srgbClr val="FF0000"/>
                </a:solidFill>
                <a:cs typeface="Times New Roman" panose="02020603050405020304" pitchFamily="18" charset="0"/>
              </a:rPr>
              <a:t>原</a:t>
            </a:r>
            <a:r>
              <a:rPr lang="zh-CN" altLang="en-US" kern="0" dirty="0"/>
              <a:t>＝</a:t>
            </a:r>
            <a:r>
              <a:rPr lang="en-US" altLang="zh-CN" kern="0" dirty="0"/>
              <a:t>10001110B</a:t>
            </a:r>
            <a:r>
              <a:rPr lang="zh-CN" altLang="en-US" kern="0" dirty="0"/>
              <a:t>＝</a:t>
            </a:r>
            <a:r>
              <a:rPr lang="en-US" altLang="zh-CN" kern="0" dirty="0">
                <a:latin typeface="Times New Roman" panose="02020603050405020304" pitchFamily="18" charset="0"/>
                <a:cs typeface="Times New Roman" panose="02020603050405020304" pitchFamily="18" charset="0"/>
              </a:rPr>
              <a:t>[[</a:t>
            </a:r>
            <a:r>
              <a:rPr lang="en-US" altLang="zh-CN" dirty="0">
                <a:solidFill>
                  <a:srgbClr val="3366FF"/>
                </a:solidFill>
                <a:latin typeface="Times New Roman" panose="02020603050405020304" pitchFamily="18" charset="0"/>
                <a:cs typeface="Times New Roman" panose="02020603050405020304" pitchFamily="18" charset="0"/>
              </a:rPr>
              <a:t>X+Y</a:t>
            </a:r>
            <a:r>
              <a:rPr lang="en-US" altLang="zh-CN" kern="0" dirty="0">
                <a:latin typeface="Times New Roman" panose="02020603050405020304" pitchFamily="18" charset="0"/>
                <a:cs typeface="Times New Roman" panose="02020603050405020304" pitchFamily="18" charset="0"/>
              </a:rPr>
              <a:t>]</a:t>
            </a:r>
            <a:r>
              <a:rPr lang="zh-CN" altLang="en-US" kern="0" baseline="-25000" dirty="0"/>
              <a:t>补</a:t>
            </a:r>
            <a:r>
              <a:rPr lang="en-US" altLang="zh-CN" kern="0" dirty="0">
                <a:latin typeface="Times New Roman" panose="02020603050405020304" pitchFamily="18" charset="0"/>
                <a:cs typeface="Times New Roman" panose="02020603050405020304" pitchFamily="18" charset="0"/>
              </a:rPr>
              <a:t>]</a:t>
            </a:r>
            <a:r>
              <a:rPr lang="zh-CN" altLang="en-US" kern="0" baseline="-25000" dirty="0"/>
              <a:t>补</a:t>
            </a:r>
            <a:endParaRPr lang="en-US" altLang="zh-CN" kern="0" baseline="-25000" dirty="0"/>
          </a:p>
        </p:txBody>
      </p:sp>
      <p:sp>
        <p:nvSpPr>
          <p:cNvPr id="12" name="矩形 11"/>
          <p:cNvSpPr>
            <a:spLocks noChangeArrowheads="1"/>
          </p:cNvSpPr>
          <p:nvPr/>
        </p:nvSpPr>
        <p:spPr bwMode="auto">
          <a:xfrm>
            <a:off x="3978275" y="4037807"/>
            <a:ext cx="4532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solidFill>
                  <a:srgbClr val="3366FF"/>
                </a:solidFill>
                <a:cs typeface="Times New Roman" panose="02020603050405020304" pitchFamily="18" charset="0"/>
              </a:rPr>
              <a:t>=[</a:t>
            </a:r>
            <a:r>
              <a:rPr lang="zh-CN" altLang="en-US" sz="2800" dirty="0">
                <a:solidFill>
                  <a:srgbClr val="3366FF"/>
                </a:solidFill>
                <a:cs typeface="Times New Roman" panose="02020603050405020304" pitchFamily="18" charset="0"/>
              </a:rPr>
              <a:t>－</a:t>
            </a:r>
            <a:r>
              <a:rPr lang="en-US" altLang="zh-CN" sz="2800" dirty="0">
                <a:solidFill>
                  <a:srgbClr val="3366FF"/>
                </a:solidFill>
                <a:cs typeface="Times New Roman" panose="02020603050405020304" pitchFamily="18" charset="0"/>
              </a:rPr>
              <a:t>0001110B]</a:t>
            </a:r>
            <a:r>
              <a:rPr lang="zh-CN" altLang="en-US" sz="2800" baseline="-25000" dirty="0">
                <a:solidFill>
                  <a:srgbClr val="3366FF"/>
                </a:solidFill>
                <a:cs typeface="Times New Roman" panose="02020603050405020304" pitchFamily="18" charset="0"/>
              </a:rPr>
              <a:t>补</a:t>
            </a:r>
            <a:r>
              <a:rPr lang="en-US" altLang="zh-CN" sz="2800" dirty="0">
                <a:solidFill>
                  <a:srgbClr val="3366FF"/>
                </a:solidFill>
                <a:cs typeface="Times New Roman" panose="02020603050405020304" pitchFamily="18" charset="0"/>
              </a:rPr>
              <a:t>=</a:t>
            </a:r>
            <a:r>
              <a:rPr lang="en-US" altLang="zh-CN" sz="2800" dirty="0">
                <a:solidFill>
                  <a:srgbClr val="FF00FF"/>
                </a:solidFill>
                <a:cs typeface="Times New Roman" panose="02020603050405020304" pitchFamily="18" charset="0"/>
              </a:rPr>
              <a:t>1</a:t>
            </a:r>
            <a:r>
              <a:rPr lang="en-US" altLang="zh-CN" sz="2800" dirty="0">
                <a:solidFill>
                  <a:srgbClr val="3366FF"/>
                </a:solidFill>
                <a:cs typeface="Times New Roman" panose="02020603050405020304" pitchFamily="18" charset="0"/>
              </a:rPr>
              <a:t>1110010B</a:t>
            </a:r>
            <a:endParaRPr lang="zh-CN" altLang="en-US" sz="2800" dirty="0">
              <a:solidFill>
                <a:srgbClr val="3366FF"/>
              </a:solidFill>
              <a:cs typeface="Times New Roman" panose="02020603050405020304" pitchFamily="18" charset="0"/>
            </a:endParaRPr>
          </a:p>
        </p:txBody>
      </p:sp>
      <p:sp>
        <p:nvSpPr>
          <p:cNvPr id="13" name="Rectangle 3"/>
          <p:cNvSpPr txBox="1">
            <a:spLocks noChangeArrowheads="1"/>
          </p:cNvSpPr>
          <p:nvPr/>
        </p:nvSpPr>
        <p:spPr bwMode="auto">
          <a:xfrm>
            <a:off x="323850" y="5497763"/>
            <a:ext cx="3319462"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14000"/>
              </a:lnSpc>
              <a:spcBef>
                <a:spcPct val="20000"/>
              </a:spcBef>
              <a:spcAft>
                <a:spcPts val="600"/>
              </a:spcAft>
              <a:buBlip>
                <a:blip r:embed="rId2"/>
              </a:buBlip>
              <a:defRPr sz="2800" b="1">
                <a:solidFill>
                  <a:schemeClr val="accent2"/>
                </a:solidFill>
                <a:latin typeface="+mj-ea"/>
                <a:ea typeface="+mj-ea"/>
                <a:cs typeface="+mn-cs"/>
              </a:defRPr>
            </a:lvl1pPr>
            <a:lvl2pPr marL="742950" indent="-285750" algn="l" rtl="0" fontAlgn="base">
              <a:spcBef>
                <a:spcPct val="20000"/>
              </a:spcBef>
              <a:spcAft>
                <a:spcPct val="0"/>
              </a:spcAft>
              <a:buBlip>
                <a:blip r:embed="rId3"/>
              </a:buBlip>
              <a:defRPr sz="2800" b="1">
                <a:solidFill>
                  <a:schemeClr val="tx1"/>
                </a:solidFill>
                <a:latin typeface="+mj-ea"/>
                <a:ea typeface="+mj-ea"/>
              </a:defRPr>
            </a:lvl2pPr>
            <a:lvl3pPr marL="1143000" indent="-228600" algn="l" rtl="0" fontAlgn="base">
              <a:spcBef>
                <a:spcPct val="20000"/>
              </a:spcBef>
              <a:spcAft>
                <a:spcPct val="0"/>
              </a:spcAft>
              <a:buChar char="•"/>
              <a:defRPr sz="2400">
                <a:solidFill>
                  <a:schemeClr val="tx1"/>
                </a:solidFill>
                <a:latin typeface="+mj-ea"/>
                <a:ea typeface="+mj-ea"/>
              </a:defRPr>
            </a:lvl3pPr>
            <a:lvl4pPr marL="1600200" indent="-228600" algn="l" rtl="0" fontAlgn="base">
              <a:spcBef>
                <a:spcPct val="20000"/>
              </a:spcBef>
              <a:spcAft>
                <a:spcPct val="0"/>
              </a:spcAft>
              <a:buChar char="–"/>
              <a:defRPr sz="2000">
                <a:solidFill>
                  <a:schemeClr val="tx1"/>
                </a:solidFill>
                <a:latin typeface="+mj-ea"/>
                <a:ea typeface="+mj-ea"/>
              </a:defRPr>
            </a:lvl4pPr>
            <a:lvl5pPr marL="2057400" indent="-228600" algn="l"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eaLnBrk="1" hangingPunct="1">
              <a:buFontTx/>
              <a:buNone/>
              <a:defRPr/>
            </a:pPr>
            <a:r>
              <a:rPr lang="en-US" altLang="zh-CN" dirty="0">
                <a:solidFill>
                  <a:srgbClr val="3366FF"/>
                </a:solidFill>
                <a:latin typeface="Times New Roman" panose="02020603050405020304" pitchFamily="18" charset="0"/>
                <a:cs typeface="Times New Roman" panose="02020603050405020304" pitchFamily="18" charset="0"/>
              </a:rPr>
              <a:t>X+Y</a:t>
            </a:r>
            <a:r>
              <a:rPr lang="zh-CN" altLang="en-US" kern="0" dirty="0"/>
              <a:t>＝－</a:t>
            </a:r>
            <a:r>
              <a:rPr lang="en-US" altLang="zh-CN" kern="0" dirty="0"/>
              <a:t>0001110B</a:t>
            </a:r>
            <a:endParaRPr lang="en-US" altLang="zh-CN" kern="0" baseline="-25000" dirty="0"/>
          </a:p>
        </p:txBody>
      </p:sp>
      <p:sp>
        <p:nvSpPr>
          <p:cNvPr id="76813" name="矩形 13">
            <a:hlinkClick r:id="rId4" action="ppaction://hlinksldjump"/>
          </p:cNvPr>
          <p:cNvSpPr>
            <a:spLocks noChangeArrowheads="1"/>
          </p:cNvSpPr>
          <p:nvPr/>
        </p:nvSpPr>
        <p:spPr bwMode="auto">
          <a:xfrm>
            <a:off x="323850" y="257175"/>
            <a:ext cx="4081463"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7292930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3"/>
          <p:cNvSpPr>
            <a:spLocks noGrp="1" noChangeArrowheads="1"/>
          </p:cNvSpPr>
          <p:nvPr>
            <p:ph type="title"/>
          </p:nvPr>
        </p:nvSpPr>
        <p:spPr>
          <a:xfrm>
            <a:off x="804863" y="611187"/>
            <a:ext cx="6827636" cy="504825"/>
          </a:xfrm>
        </p:spPr>
        <p:txBody>
          <a:bodyPr>
            <a:normAutofit fontScale="90000"/>
          </a:bodyPr>
          <a:lstStyle/>
          <a:p>
            <a:pPr eaLnBrk="1" hangingPunct="1"/>
            <a:r>
              <a:rPr lang="zh-CN" altLang="en-US" dirty="0"/>
              <a:t>数值数据的运算 </a:t>
            </a:r>
            <a:r>
              <a:rPr lang="zh-CN" altLang="en-US" dirty="0">
                <a:solidFill>
                  <a:srgbClr val="0000CC"/>
                </a:solidFill>
              </a:rPr>
              <a:t>举例</a:t>
            </a:r>
            <a:endParaRPr lang="zh-CN" altLang="en-US" dirty="0"/>
          </a:p>
        </p:txBody>
      </p:sp>
      <p:sp>
        <p:nvSpPr>
          <p:cNvPr id="361475" name="Rectangle 3"/>
          <p:cNvSpPr>
            <a:spLocks noGrp="1" noChangeArrowheads="1"/>
          </p:cNvSpPr>
          <p:nvPr>
            <p:ph idx="1"/>
          </p:nvPr>
        </p:nvSpPr>
        <p:spPr>
          <a:xfrm>
            <a:off x="804863" y="1181100"/>
            <a:ext cx="7386637" cy="2713037"/>
          </a:xfrm>
        </p:spPr>
        <p:txBody>
          <a:bodyPr/>
          <a:lstStyle/>
          <a:p>
            <a:pPr eaLnBrk="1" hangingPunct="1">
              <a:buFontTx/>
              <a:buNone/>
            </a:pPr>
            <a:r>
              <a:rPr lang="en-US" altLang="zh-CN" dirty="0"/>
              <a:t>【</a:t>
            </a:r>
            <a:r>
              <a:rPr lang="zh-CN" altLang="en-US" dirty="0"/>
              <a:t>例</a:t>
            </a:r>
            <a:r>
              <a:rPr lang="en-US" altLang="zh-CN" dirty="0"/>
              <a:t>2-4】</a:t>
            </a:r>
            <a:r>
              <a:rPr lang="zh-CN" altLang="en-US" dirty="0"/>
              <a:t>　已知：Ｘ＝</a:t>
            </a:r>
            <a:r>
              <a:rPr lang="en-US" altLang="zh-CN" dirty="0"/>
              <a:t>+1,</a:t>
            </a:r>
            <a:r>
              <a:rPr lang="zh-CN" altLang="en-US" dirty="0"/>
              <a:t>　Ｙ＝－</a:t>
            </a:r>
            <a:r>
              <a:rPr lang="en-US" altLang="zh-CN" dirty="0"/>
              <a:t>128</a:t>
            </a:r>
            <a:r>
              <a:rPr lang="zh-CN" altLang="en-US" dirty="0"/>
              <a:t>　</a:t>
            </a:r>
          </a:p>
          <a:p>
            <a:pPr eaLnBrk="1" hangingPunct="1">
              <a:spcAft>
                <a:spcPts val="1800"/>
              </a:spcAft>
              <a:buFontTx/>
              <a:buNone/>
            </a:pPr>
            <a:r>
              <a:rPr lang="zh-CN" altLang="en-US" dirty="0"/>
              <a:t>             求：Ｘ＋Ｙ＝？</a:t>
            </a:r>
          </a:p>
          <a:p>
            <a:pPr eaLnBrk="1" hangingPunct="1">
              <a:buFontTx/>
              <a:buNone/>
            </a:pPr>
            <a:r>
              <a:rPr lang="zh-CN" altLang="en-US" dirty="0"/>
              <a:t>解：　　　　　［Ｘ］</a:t>
            </a:r>
            <a:r>
              <a:rPr lang="zh-CN" altLang="en-US" baseline="-25000" dirty="0"/>
              <a:t>补</a:t>
            </a:r>
            <a:r>
              <a:rPr lang="zh-CN" altLang="en-US" dirty="0"/>
              <a:t>＝</a:t>
            </a:r>
            <a:r>
              <a:rPr lang="en-US" altLang="zh-CN" dirty="0"/>
              <a:t>00000001</a:t>
            </a:r>
          </a:p>
          <a:p>
            <a:pPr eaLnBrk="1" hangingPunct="1">
              <a:buFontTx/>
              <a:buNone/>
            </a:pPr>
            <a:r>
              <a:rPr lang="zh-CN" altLang="en-US" dirty="0"/>
              <a:t>　　　　　　＋［Ｙ］</a:t>
            </a:r>
            <a:r>
              <a:rPr lang="zh-CN" altLang="en-US" baseline="-25000" dirty="0"/>
              <a:t>补</a:t>
            </a:r>
            <a:r>
              <a:rPr lang="zh-CN" altLang="en-US" dirty="0"/>
              <a:t>＝</a:t>
            </a:r>
            <a:r>
              <a:rPr lang="en-US" altLang="zh-CN" dirty="0"/>
              <a:t>10000000</a:t>
            </a:r>
          </a:p>
          <a:p>
            <a:pPr eaLnBrk="1" hangingPunct="1">
              <a:buFontTx/>
              <a:buNone/>
            </a:pPr>
            <a:r>
              <a:rPr lang="en-US" altLang="zh-CN" dirty="0"/>
              <a:t>         		 </a:t>
            </a:r>
            <a:r>
              <a:rPr lang="zh-CN" altLang="en-US" dirty="0"/>
              <a:t>［Ｘ＋Ｙ］</a:t>
            </a:r>
            <a:r>
              <a:rPr lang="zh-CN" altLang="en-US" baseline="-25000" dirty="0"/>
              <a:t>补</a:t>
            </a:r>
            <a:r>
              <a:rPr lang="zh-CN" altLang="en-US" dirty="0"/>
              <a:t>＝</a:t>
            </a:r>
            <a:r>
              <a:rPr lang="en-US" altLang="zh-CN" dirty="0">
                <a:solidFill>
                  <a:srgbClr val="FF0000"/>
                </a:solidFill>
              </a:rPr>
              <a:t>1</a:t>
            </a:r>
            <a:r>
              <a:rPr lang="en-US" altLang="zh-CN" dirty="0"/>
              <a:t>0000001</a:t>
            </a:r>
            <a:endParaRPr lang="en-US" altLang="zh-CN" sz="2400" dirty="0"/>
          </a:p>
        </p:txBody>
      </p:sp>
      <p:sp>
        <p:nvSpPr>
          <p:cNvPr id="361476" name="Line 4"/>
          <p:cNvSpPr>
            <a:spLocks noChangeShapeType="1"/>
          </p:cNvSpPr>
          <p:nvPr/>
        </p:nvSpPr>
        <p:spPr bwMode="auto">
          <a:xfrm>
            <a:off x="1955281" y="3156585"/>
            <a:ext cx="603408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 name="Rectangle 3"/>
          <p:cNvSpPr txBox="1">
            <a:spLocks noChangeArrowheads="1"/>
          </p:cNvSpPr>
          <p:nvPr/>
        </p:nvSpPr>
        <p:spPr bwMode="auto">
          <a:xfrm>
            <a:off x="118561" y="4231432"/>
            <a:ext cx="8899525" cy="63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rtl="0" fontAlgn="base">
              <a:lnSpc>
                <a:spcPct val="114000"/>
              </a:lnSpc>
              <a:spcBef>
                <a:spcPct val="20000"/>
              </a:spcBef>
              <a:spcAft>
                <a:spcPts val="600"/>
              </a:spcAft>
              <a:buBlip>
                <a:blip r:embed="rId2"/>
              </a:buBlip>
              <a:defRPr sz="2800" b="1">
                <a:solidFill>
                  <a:schemeClr val="accent2"/>
                </a:solidFill>
                <a:latin typeface="+mj-ea"/>
                <a:ea typeface="+mj-ea"/>
                <a:cs typeface="+mn-cs"/>
              </a:defRPr>
            </a:lvl1pPr>
            <a:lvl2pPr marL="742950" indent="-285750" algn="just" rtl="0" fontAlgn="base">
              <a:spcBef>
                <a:spcPct val="20000"/>
              </a:spcBef>
              <a:spcAft>
                <a:spcPct val="0"/>
              </a:spcAft>
              <a:buBlip>
                <a:blip r:embed="rId3"/>
              </a:buBlip>
              <a:defRPr sz="2800" b="1">
                <a:solidFill>
                  <a:schemeClr val="tx1"/>
                </a:solidFill>
                <a:latin typeface="+mj-ea"/>
                <a:ea typeface="+mj-ea"/>
              </a:defRPr>
            </a:lvl2pPr>
            <a:lvl3pPr marL="1143000" indent="-228600" algn="just" rtl="0" fontAlgn="base">
              <a:spcBef>
                <a:spcPct val="20000"/>
              </a:spcBef>
              <a:spcAft>
                <a:spcPct val="0"/>
              </a:spcAft>
              <a:buChar char="•"/>
              <a:defRPr sz="2400">
                <a:solidFill>
                  <a:schemeClr val="tx1"/>
                </a:solidFill>
                <a:latin typeface="+mj-ea"/>
                <a:ea typeface="+mj-ea"/>
              </a:defRPr>
            </a:lvl3pPr>
            <a:lvl4pPr marL="1600200" indent="-228600" algn="just" rtl="0" fontAlgn="base">
              <a:spcBef>
                <a:spcPct val="20000"/>
              </a:spcBef>
              <a:spcAft>
                <a:spcPct val="0"/>
              </a:spcAft>
              <a:buChar char="–"/>
              <a:defRPr sz="2000">
                <a:solidFill>
                  <a:schemeClr val="tx1"/>
                </a:solidFill>
                <a:latin typeface="+mj-ea"/>
                <a:ea typeface="+mj-ea"/>
              </a:defRPr>
            </a:lvl4pPr>
            <a:lvl5pPr marL="2057400" indent="-228600" algn="just"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algn="l" eaLnBrk="1" hangingPunct="1">
              <a:lnSpc>
                <a:spcPct val="80000"/>
              </a:lnSpc>
              <a:buFontTx/>
              <a:buNone/>
              <a:defRPr/>
            </a:pPr>
            <a:r>
              <a:rPr lang="zh-CN" altLang="en-US" kern="0" dirty="0">
                <a:latin typeface="Times New Roman" panose="02020603050405020304" pitchFamily="18" charset="0"/>
                <a:cs typeface="Times New Roman" panose="02020603050405020304" pitchFamily="18" charset="0"/>
              </a:rPr>
              <a:t>因  </a:t>
            </a:r>
            <a:r>
              <a:rPr lang="en-US" altLang="zh-CN" kern="0" dirty="0">
                <a:latin typeface="Times New Roman" panose="02020603050405020304" pitchFamily="18" charset="0"/>
                <a:cs typeface="Times New Roman" panose="02020603050405020304" pitchFamily="18" charset="0"/>
              </a:rPr>
              <a:t>[[</a:t>
            </a:r>
            <a:r>
              <a:rPr lang="zh-CN" altLang="en-US" kern="0" dirty="0">
                <a:latin typeface="Times New Roman" panose="02020603050405020304" pitchFamily="18" charset="0"/>
                <a:cs typeface="Times New Roman" panose="02020603050405020304" pitchFamily="18" charset="0"/>
              </a:rPr>
              <a:t>Ｘ＋Ｙ</a:t>
            </a:r>
            <a:r>
              <a:rPr lang="en-US" altLang="zh-CN" kern="0" dirty="0">
                <a:latin typeface="Times New Roman" panose="02020603050405020304" pitchFamily="18" charset="0"/>
                <a:cs typeface="Times New Roman" panose="02020603050405020304" pitchFamily="18" charset="0"/>
              </a:rPr>
              <a:t>]</a:t>
            </a:r>
            <a:r>
              <a:rPr lang="zh-CN" altLang="en-US" kern="0" baseline="-25000" dirty="0">
                <a:latin typeface="Times New Roman" panose="02020603050405020304" pitchFamily="18" charset="0"/>
                <a:cs typeface="Times New Roman" panose="02020603050405020304" pitchFamily="18" charset="0"/>
              </a:rPr>
              <a:t>补</a:t>
            </a:r>
            <a:r>
              <a:rPr lang="en-US" altLang="zh-CN" kern="0" dirty="0">
                <a:latin typeface="Times New Roman" panose="02020603050405020304" pitchFamily="18" charset="0"/>
                <a:cs typeface="Times New Roman" panose="02020603050405020304" pitchFamily="18" charset="0"/>
              </a:rPr>
              <a:t>]</a:t>
            </a:r>
            <a:r>
              <a:rPr lang="zh-CN" altLang="en-US" kern="0" baseline="-25000" dirty="0">
                <a:latin typeface="Times New Roman" panose="02020603050405020304" pitchFamily="18" charset="0"/>
                <a:cs typeface="Times New Roman" panose="02020603050405020304" pitchFamily="18" charset="0"/>
              </a:rPr>
              <a:t>补</a:t>
            </a:r>
            <a:r>
              <a:rPr lang="zh-CN" altLang="en-US" kern="0" dirty="0">
                <a:latin typeface="Times New Roman" panose="02020603050405020304" pitchFamily="18" charset="0"/>
                <a:cs typeface="Times New Roman" panose="02020603050405020304" pitchFamily="18" charset="0"/>
              </a:rPr>
              <a:t>＝</a:t>
            </a:r>
            <a:r>
              <a:rPr lang="en-US" altLang="zh-CN" kern="0" dirty="0">
                <a:solidFill>
                  <a:srgbClr val="FF0000"/>
                </a:solidFill>
                <a:latin typeface="Times New Roman" panose="02020603050405020304" pitchFamily="18" charset="0"/>
                <a:cs typeface="Times New Roman" panose="02020603050405020304" pitchFamily="18" charset="0"/>
              </a:rPr>
              <a:t>[</a:t>
            </a:r>
            <a:r>
              <a:rPr lang="zh-CN" altLang="en-US" kern="0" dirty="0">
                <a:latin typeface="Times New Roman" panose="02020603050405020304" pitchFamily="18" charset="0"/>
                <a:cs typeface="Times New Roman" panose="02020603050405020304" pitchFamily="18" charset="0"/>
              </a:rPr>
              <a:t>Ｘ＋Ｙ</a:t>
            </a:r>
            <a:r>
              <a:rPr lang="en-US" altLang="zh-CN" kern="0" dirty="0">
                <a:solidFill>
                  <a:srgbClr val="FF0000"/>
                </a:solidFill>
                <a:latin typeface="Times New Roman" panose="02020603050405020304" pitchFamily="18" charset="0"/>
                <a:cs typeface="Times New Roman" panose="02020603050405020304" pitchFamily="18" charset="0"/>
              </a:rPr>
              <a:t>] </a:t>
            </a:r>
            <a:r>
              <a:rPr lang="zh-CN" altLang="en-US" kern="0" baseline="-25000" dirty="0">
                <a:solidFill>
                  <a:srgbClr val="FF0000"/>
                </a:solidFill>
                <a:latin typeface="Times New Roman" panose="02020603050405020304" pitchFamily="18" charset="0"/>
                <a:cs typeface="Times New Roman" panose="02020603050405020304" pitchFamily="18" charset="0"/>
              </a:rPr>
              <a:t>原</a:t>
            </a:r>
            <a:r>
              <a:rPr lang="zh-CN" altLang="en-US" kern="0" dirty="0">
                <a:latin typeface="Times New Roman" panose="02020603050405020304" pitchFamily="18" charset="0"/>
                <a:cs typeface="Times New Roman" panose="02020603050405020304" pitchFamily="18" charset="0"/>
              </a:rPr>
              <a:t>＝</a:t>
            </a:r>
            <a:r>
              <a:rPr lang="en-US" altLang="zh-CN" dirty="0">
                <a:solidFill>
                  <a:srgbClr val="FF0000"/>
                </a:solidFill>
              </a:rPr>
              <a:t>1</a:t>
            </a:r>
            <a:r>
              <a:rPr lang="en-US" altLang="zh-CN" dirty="0"/>
              <a:t>111 1111</a:t>
            </a:r>
            <a:r>
              <a:rPr lang="en-US" altLang="zh-CN" kern="0" dirty="0">
                <a:latin typeface="Times New Roman" panose="02020603050405020304" pitchFamily="18" charset="0"/>
                <a:cs typeface="Times New Roman" panose="02020603050405020304" pitchFamily="18" charset="0"/>
              </a:rPr>
              <a:t>B</a:t>
            </a:r>
            <a:r>
              <a:rPr lang="zh-CN" altLang="en-US" dirty="0"/>
              <a:t>＝</a:t>
            </a:r>
            <a:r>
              <a:rPr lang="en-US" altLang="zh-CN" kern="0" dirty="0">
                <a:solidFill>
                  <a:srgbClr val="FF0000"/>
                </a:solidFill>
                <a:latin typeface="Times New Roman" panose="02020603050405020304" pitchFamily="18" charset="0"/>
                <a:cs typeface="Times New Roman" panose="02020603050405020304" pitchFamily="18" charset="0"/>
              </a:rPr>
              <a:t>[</a:t>
            </a:r>
            <a:r>
              <a:rPr lang="zh-CN" altLang="en-US" dirty="0"/>
              <a:t>－</a:t>
            </a:r>
            <a:r>
              <a:rPr lang="en-US" altLang="zh-CN" dirty="0"/>
              <a:t>127</a:t>
            </a:r>
            <a:r>
              <a:rPr lang="en-US" altLang="zh-CN" kern="0" dirty="0">
                <a:solidFill>
                  <a:srgbClr val="FF0000"/>
                </a:solidFill>
                <a:latin typeface="Times New Roman" panose="02020603050405020304" pitchFamily="18" charset="0"/>
                <a:cs typeface="Times New Roman" panose="02020603050405020304" pitchFamily="18" charset="0"/>
              </a:rPr>
              <a:t>]</a:t>
            </a:r>
            <a:r>
              <a:rPr lang="zh-CN" altLang="en-US" kern="0" baseline="-25000" dirty="0">
                <a:solidFill>
                  <a:srgbClr val="FF0000"/>
                </a:solidFill>
                <a:latin typeface="Times New Roman" panose="02020603050405020304" pitchFamily="18" charset="0"/>
                <a:cs typeface="Times New Roman" panose="02020603050405020304" pitchFamily="18" charset="0"/>
              </a:rPr>
              <a:t>原</a:t>
            </a:r>
            <a:endParaRPr lang="zh-CN" altLang="en-US" kern="0" baseline="-25000" dirty="0">
              <a:latin typeface="Times New Roman" panose="02020603050405020304" pitchFamily="18" charset="0"/>
              <a:cs typeface="Times New Roman" panose="02020603050405020304" pitchFamily="18" charset="0"/>
            </a:endParaRPr>
          </a:p>
          <a:p>
            <a:pPr algn="l" eaLnBrk="1" hangingPunct="1">
              <a:lnSpc>
                <a:spcPct val="80000"/>
              </a:lnSpc>
              <a:buFontTx/>
              <a:buNone/>
              <a:defRPr/>
            </a:pPr>
            <a:endParaRPr lang="en-US" altLang="zh-CN" kern="0" dirty="0">
              <a:latin typeface="Times New Roman" panose="02020603050405020304" pitchFamily="18" charset="0"/>
              <a:cs typeface="Times New Roman" panose="02020603050405020304" pitchFamily="18" charset="0"/>
            </a:endParaRPr>
          </a:p>
        </p:txBody>
      </p:sp>
      <p:sp>
        <p:nvSpPr>
          <p:cNvPr id="8" name="Rectangle 3"/>
          <p:cNvSpPr txBox="1">
            <a:spLocks noChangeArrowheads="1"/>
          </p:cNvSpPr>
          <p:nvPr/>
        </p:nvSpPr>
        <p:spPr bwMode="auto">
          <a:xfrm>
            <a:off x="737486" y="4841098"/>
            <a:ext cx="5497512"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rtl="0" fontAlgn="base">
              <a:lnSpc>
                <a:spcPct val="114000"/>
              </a:lnSpc>
              <a:spcBef>
                <a:spcPct val="20000"/>
              </a:spcBef>
              <a:spcAft>
                <a:spcPts val="600"/>
              </a:spcAft>
              <a:buBlip>
                <a:blip r:embed="rId2"/>
              </a:buBlip>
              <a:defRPr sz="2800" b="1">
                <a:solidFill>
                  <a:schemeClr val="accent2"/>
                </a:solidFill>
                <a:latin typeface="+mj-ea"/>
                <a:ea typeface="+mj-ea"/>
                <a:cs typeface="+mn-cs"/>
              </a:defRPr>
            </a:lvl1pPr>
            <a:lvl2pPr marL="742950" indent="-285750" algn="just" rtl="0" fontAlgn="base">
              <a:spcBef>
                <a:spcPct val="20000"/>
              </a:spcBef>
              <a:spcAft>
                <a:spcPct val="0"/>
              </a:spcAft>
              <a:buBlip>
                <a:blip r:embed="rId3"/>
              </a:buBlip>
              <a:defRPr sz="2800" b="1">
                <a:solidFill>
                  <a:schemeClr val="tx1"/>
                </a:solidFill>
                <a:latin typeface="+mj-ea"/>
                <a:ea typeface="+mj-ea"/>
              </a:defRPr>
            </a:lvl2pPr>
            <a:lvl3pPr marL="1143000" indent="-228600" algn="just" rtl="0" fontAlgn="base">
              <a:spcBef>
                <a:spcPct val="20000"/>
              </a:spcBef>
              <a:spcAft>
                <a:spcPct val="0"/>
              </a:spcAft>
              <a:buChar char="•"/>
              <a:defRPr sz="2400">
                <a:solidFill>
                  <a:schemeClr val="tx1"/>
                </a:solidFill>
                <a:latin typeface="+mj-ea"/>
                <a:ea typeface="+mj-ea"/>
              </a:defRPr>
            </a:lvl3pPr>
            <a:lvl4pPr marL="1600200" indent="-228600" algn="just" rtl="0" fontAlgn="base">
              <a:spcBef>
                <a:spcPct val="20000"/>
              </a:spcBef>
              <a:spcAft>
                <a:spcPct val="0"/>
              </a:spcAft>
              <a:buChar char="–"/>
              <a:defRPr sz="2000">
                <a:solidFill>
                  <a:schemeClr val="tx1"/>
                </a:solidFill>
                <a:latin typeface="+mj-ea"/>
                <a:ea typeface="+mj-ea"/>
              </a:defRPr>
            </a:lvl4pPr>
            <a:lvl5pPr marL="2057400" indent="-228600" algn="just"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algn="l" eaLnBrk="1" hangingPunct="1">
              <a:lnSpc>
                <a:spcPct val="80000"/>
              </a:lnSpc>
              <a:buFontTx/>
              <a:buNone/>
              <a:defRPr/>
            </a:pPr>
            <a:r>
              <a:rPr lang="zh-CN" altLang="en-US" dirty="0"/>
              <a:t>所以</a:t>
            </a:r>
            <a:r>
              <a:rPr lang="en-US" altLang="zh-CN" dirty="0"/>
              <a:t>,</a:t>
            </a:r>
            <a:r>
              <a:rPr lang="zh-CN" altLang="en-US" kern="0" dirty="0">
                <a:latin typeface="Times New Roman" panose="02020603050405020304" pitchFamily="18" charset="0"/>
                <a:cs typeface="Times New Roman" panose="02020603050405020304" pitchFamily="18" charset="0"/>
              </a:rPr>
              <a:t>Ｘ＋Ｙ＝ </a:t>
            </a:r>
            <a:r>
              <a:rPr lang="en-US" altLang="zh-CN" kern="0" dirty="0">
                <a:latin typeface="Times New Roman" panose="02020603050405020304" pitchFamily="18" charset="0"/>
                <a:cs typeface="Times New Roman" panose="02020603050405020304" pitchFamily="18" charset="0"/>
              </a:rPr>
              <a:t>-111 1111</a:t>
            </a:r>
            <a:r>
              <a:rPr lang="zh-CN" altLang="en-US" dirty="0"/>
              <a:t>＝－</a:t>
            </a:r>
            <a:r>
              <a:rPr lang="en-US" altLang="zh-CN" dirty="0"/>
              <a:t>127</a:t>
            </a:r>
            <a:endParaRPr lang="zh-CN" altLang="en-US" kern="0" baseline="-25000" dirty="0">
              <a:latin typeface="Times New Roman" panose="02020603050405020304" pitchFamily="18" charset="0"/>
              <a:cs typeface="Times New Roman" panose="02020603050405020304" pitchFamily="18" charset="0"/>
            </a:endParaRPr>
          </a:p>
          <a:p>
            <a:pPr algn="l" eaLnBrk="1" hangingPunct="1">
              <a:lnSpc>
                <a:spcPct val="80000"/>
              </a:lnSpc>
              <a:buFontTx/>
              <a:buNone/>
              <a:defRPr/>
            </a:pPr>
            <a:endParaRPr lang="en-US" altLang="zh-CN" kern="0" dirty="0">
              <a:latin typeface="Times New Roman" panose="02020603050405020304" pitchFamily="18" charset="0"/>
              <a:cs typeface="Times New Roman" panose="02020603050405020304" pitchFamily="18" charset="0"/>
            </a:endParaRPr>
          </a:p>
        </p:txBody>
      </p:sp>
      <p:sp>
        <p:nvSpPr>
          <p:cNvPr id="9" name="矩形 8"/>
          <p:cNvSpPr/>
          <p:nvPr/>
        </p:nvSpPr>
        <p:spPr>
          <a:xfrm>
            <a:off x="468312" y="5330322"/>
            <a:ext cx="7723187" cy="935038"/>
          </a:xfrm>
          <a:prstGeom prst="rect">
            <a:avLst/>
          </a:prstGeom>
          <a:ln>
            <a:solidFill>
              <a:srgbClr val="3366FF"/>
            </a:solidFill>
          </a:ln>
        </p:spPr>
        <p:txBody>
          <a:bodyPr wrap="square" lIns="0" tIns="36000" rIns="0" bIns="36000">
            <a:spAutoFit/>
          </a:bodyPr>
          <a:lstStyle/>
          <a:p>
            <a:pPr algn="ctr" eaLnBrk="1" hangingPunct="1">
              <a:defRPr/>
            </a:pPr>
            <a:r>
              <a:rPr lang="zh-CN" altLang="en-US" sz="2800" b="1" kern="0" dirty="0">
                <a:solidFill>
                  <a:schemeClr val="accent2"/>
                </a:solidFill>
                <a:latin typeface="宋体" pitchFamily="2" charset="-122"/>
              </a:rPr>
              <a:t>严格说</a:t>
            </a:r>
            <a:r>
              <a:rPr lang="en-US" altLang="zh-CN" sz="2800" dirty="0">
                <a:latin typeface="宋体" pitchFamily="2" charset="-122"/>
              </a:rPr>
              <a:t>,</a:t>
            </a:r>
            <a:r>
              <a:rPr lang="zh-CN" altLang="en-US" sz="2800" b="1" kern="0" dirty="0">
                <a:solidFill>
                  <a:schemeClr val="accent2"/>
                </a:solidFill>
                <a:latin typeface="宋体" pitchFamily="2" charset="-122"/>
              </a:rPr>
              <a:t>此题</a:t>
            </a:r>
            <a:r>
              <a:rPr lang="en-US" altLang="zh-CN" sz="2800" kern="0" dirty="0">
                <a:cs typeface="Times New Roman" panose="02020603050405020304" pitchFamily="18" charset="0"/>
              </a:rPr>
              <a:t>[[</a:t>
            </a:r>
            <a:r>
              <a:rPr lang="zh-CN" altLang="en-US" sz="2800" kern="0" dirty="0">
                <a:cs typeface="Times New Roman" panose="02020603050405020304" pitchFamily="18" charset="0"/>
              </a:rPr>
              <a:t>Ｘ＋Ｙ</a:t>
            </a:r>
            <a:r>
              <a:rPr lang="en-US" altLang="zh-CN" sz="2800" kern="0" dirty="0">
                <a:cs typeface="Times New Roman" panose="02020603050405020304" pitchFamily="18" charset="0"/>
              </a:rPr>
              <a:t>]</a:t>
            </a:r>
            <a:r>
              <a:rPr lang="zh-CN" altLang="en-US" sz="2800" kern="0" baseline="-25000" dirty="0">
                <a:cs typeface="Times New Roman" panose="02020603050405020304" pitchFamily="18" charset="0"/>
              </a:rPr>
              <a:t>补</a:t>
            </a:r>
            <a:r>
              <a:rPr lang="en-US" altLang="zh-CN" sz="2800" kern="0" dirty="0">
                <a:cs typeface="Times New Roman" panose="02020603050405020304" pitchFamily="18" charset="0"/>
              </a:rPr>
              <a:t>]</a:t>
            </a:r>
            <a:r>
              <a:rPr lang="zh-CN" altLang="en-US" sz="2800" kern="0" baseline="-25000" dirty="0">
                <a:cs typeface="Times New Roman" panose="02020603050405020304" pitchFamily="18" charset="0"/>
              </a:rPr>
              <a:t>补</a:t>
            </a:r>
            <a:r>
              <a:rPr lang="zh-CN" altLang="en-US" sz="2800" kern="0" dirty="0">
                <a:cs typeface="Times New Roman" panose="02020603050405020304" pitchFamily="18" charset="0"/>
              </a:rPr>
              <a:t>＝Ｘ＋Ｙ不成立</a:t>
            </a:r>
            <a:r>
              <a:rPr lang="en-US" altLang="zh-CN" sz="2800" dirty="0">
                <a:latin typeface="宋体" pitchFamily="2" charset="-122"/>
              </a:rPr>
              <a:t>,</a:t>
            </a:r>
          </a:p>
          <a:p>
            <a:pPr algn="ctr" eaLnBrk="1" hangingPunct="1">
              <a:defRPr/>
            </a:pPr>
            <a:r>
              <a:rPr lang="zh-CN" altLang="en-US" sz="2800" dirty="0">
                <a:latin typeface="宋体" pitchFamily="2" charset="-122"/>
              </a:rPr>
              <a:t>而</a:t>
            </a:r>
            <a:r>
              <a:rPr lang="en-US" altLang="zh-CN" sz="2800" dirty="0">
                <a:solidFill>
                  <a:srgbClr val="3366FF"/>
                </a:solidFill>
                <a:cs typeface="Times New Roman" panose="02020603050405020304" pitchFamily="18" charset="0"/>
              </a:rPr>
              <a:t>[[X+Y]</a:t>
            </a:r>
            <a:r>
              <a:rPr lang="zh-CN" altLang="en-US" sz="2800" baseline="-25000" dirty="0">
                <a:solidFill>
                  <a:srgbClr val="3366FF"/>
                </a:solidFill>
                <a:cs typeface="Times New Roman" panose="02020603050405020304" pitchFamily="18" charset="0"/>
              </a:rPr>
              <a:t>补</a:t>
            </a:r>
            <a:r>
              <a:rPr lang="en-US" altLang="zh-CN" sz="2800" dirty="0">
                <a:solidFill>
                  <a:srgbClr val="3366FF"/>
                </a:solidFill>
                <a:cs typeface="Times New Roman" panose="02020603050405020304" pitchFamily="18" charset="0"/>
              </a:rPr>
              <a:t>]</a:t>
            </a:r>
            <a:r>
              <a:rPr lang="zh-CN" altLang="en-US" sz="2800" baseline="-25000" dirty="0">
                <a:solidFill>
                  <a:srgbClr val="3366FF"/>
                </a:solidFill>
                <a:cs typeface="Times New Roman" panose="02020603050405020304" pitchFamily="18" charset="0"/>
              </a:rPr>
              <a:t>补</a:t>
            </a:r>
            <a:r>
              <a:rPr lang="en-US" altLang="zh-CN" sz="2800" dirty="0">
                <a:solidFill>
                  <a:srgbClr val="3366FF"/>
                </a:solidFill>
                <a:cs typeface="Times New Roman" panose="02020603050405020304" pitchFamily="18" charset="0"/>
              </a:rPr>
              <a:t>=[X+Y]</a:t>
            </a:r>
            <a:r>
              <a:rPr lang="zh-CN" altLang="en-US" sz="2800" baseline="-25000" dirty="0">
                <a:solidFill>
                  <a:srgbClr val="3366FF"/>
                </a:solidFill>
                <a:cs typeface="Times New Roman" panose="02020603050405020304" pitchFamily="18" charset="0"/>
              </a:rPr>
              <a:t>原 </a:t>
            </a:r>
            <a:r>
              <a:rPr lang="zh-CN" altLang="en-US" sz="2800" b="1" kern="0" dirty="0">
                <a:solidFill>
                  <a:schemeClr val="accent2"/>
                </a:solidFill>
                <a:latin typeface="宋体" pitchFamily="2" charset="-122"/>
              </a:rPr>
              <a:t>总是成立，</a:t>
            </a:r>
          </a:p>
        </p:txBody>
      </p:sp>
      <p:sp>
        <p:nvSpPr>
          <p:cNvPr id="5" name="矩形 4"/>
          <p:cNvSpPr>
            <a:spLocks noChangeArrowheads="1"/>
          </p:cNvSpPr>
          <p:nvPr/>
        </p:nvSpPr>
        <p:spPr bwMode="auto">
          <a:xfrm>
            <a:off x="468313" y="3582987"/>
            <a:ext cx="2679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latin typeface="宋体" panose="02010600030101010101" pitchFamily="2" charset="-122"/>
              </a:rPr>
              <a:t> </a:t>
            </a:r>
            <a:r>
              <a:rPr lang="en-US" altLang="zh-CN" sz="2800" dirty="0">
                <a:solidFill>
                  <a:srgbClr val="3366FF"/>
                </a:solidFill>
                <a:cs typeface="Times New Roman" panose="02020603050405020304" pitchFamily="18" charset="0"/>
              </a:rPr>
              <a:t>[X]</a:t>
            </a:r>
            <a:r>
              <a:rPr lang="zh-CN" altLang="en-US" sz="2800" baseline="-25000" dirty="0">
                <a:solidFill>
                  <a:srgbClr val="3366FF"/>
                </a:solidFill>
                <a:cs typeface="Times New Roman" panose="02020603050405020304" pitchFamily="18" charset="0"/>
              </a:rPr>
              <a:t>补</a:t>
            </a:r>
            <a:r>
              <a:rPr lang="zh-CN" altLang="en-US" sz="2800" dirty="0">
                <a:solidFill>
                  <a:srgbClr val="3366FF"/>
                </a:solidFill>
                <a:cs typeface="Times New Roman" panose="02020603050405020304" pitchFamily="18" charset="0"/>
              </a:rPr>
              <a:t>＋</a:t>
            </a:r>
            <a:r>
              <a:rPr lang="en-US" altLang="zh-CN" sz="2800" dirty="0">
                <a:solidFill>
                  <a:srgbClr val="3366FF"/>
                </a:solidFill>
                <a:cs typeface="Times New Roman" panose="02020603050405020304" pitchFamily="18" charset="0"/>
              </a:rPr>
              <a:t>[Y]</a:t>
            </a:r>
            <a:r>
              <a:rPr lang="zh-CN" altLang="en-US" sz="2800" baseline="-25000" dirty="0">
                <a:solidFill>
                  <a:srgbClr val="3366FF"/>
                </a:solidFill>
                <a:cs typeface="Times New Roman" panose="02020603050405020304" pitchFamily="18" charset="0"/>
              </a:rPr>
              <a:t>补  </a:t>
            </a:r>
            <a:r>
              <a:rPr lang="en-US" altLang="zh-CN" sz="2800" dirty="0">
                <a:latin typeface="宋体" panose="02010600030101010101" pitchFamily="2" charset="-122"/>
              </a:rPr>
              <a:t>= </a:t>
            </a:r>
            <a:endParaRPr lang="zh-CN" altLang="en-US" sz="2800" dirty="0"/>
          </a:p>
        </p:txBody>
      </p:sp>
    </p:spTree>
    <p:extLst>
      <p:ext uri="{BB962C8B-B14F-4D97-AF65-F5344CB8AC3E}">
        <p14:creationId xmlns:p14="http://schemas.microsoft.com/office/powerpoint/2010/main" val="16130778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2"/>
          <p:cNvSpPr>
            <a:spLocks noGrp="1" noChangeArrowheads="1"/>
          </p:cNvSpPr>
          <p:nvPr>
            <p:ph type="title"/>
          </p:nvPr>
        </p:nvSpPr>
        <p:spPr>
          <a:xfrm>
            <a:off x="468313" y="556964"/>
            <a:ext cx="8229600" cy="504825"/>
          </a:xfrm>
        </p:spPr>
        <p:txBody>
          <a:bodyPr>
            <a:normAutofit fontScale="90000"/>
          </a:bodyPr>
          <a:lstStyle/>
          <a:p>
            <a:pPr eaLnBrk="1" hangingPunct="1"/>
            <a:r>
              <a:rPr lang="zh-CN" altLang="en-US" dirty="0">
                <a:solidFill>
                  <a:srgbClr val="FF0000"/>
                </a:solidFill>
                <a:latin typeface="宋体" panose="02010600030101010101" pitchFamily="2" charset="-122"/>
              </a:rPr>
              <a:t>加法器就能完成所有的算术运算</a:t>
            </a:r>
            <a:endParaRPr lang="zh-CN" altLang="en-US" dirty="0"/>
          </a:p>
        </p:txBody>
      </p:sp>
      <p:sp>
        <p:nvSpPr>
          <p:cNvPr id="362499" name="Rectangle 3"/>
          <p:cNvSpPr>
            <a:spLocks noGrp="1" noChangeArrowheads="1"/>
          </p:cNvSpPr>
          <p:nvPr>
            <p:ph idx="1"/>
          </p:nvPr>
        </p:nvSpPr>
        <p:spPr>
          <a:xfrm>
            <a:off x="468313" y="1103313"/>
            <a:ext cx="8229600" cy="5062537"/>
          </a:xfrm>
        </p:spPr>
        <p:txBody>
          <a:bodyPr/>
          <a:lstStyle/>
          <a:p>
            <a:pPr eaLnBrk="1" hangingPunct="1">
              <a:lnSpc>
                <a:spcPct val="134000"/>
              </a:lnSpc>
              <a:spcBef>
                <a:spcPct val="0"/>
              </a:spcBef>
              <a:spcAft>
                <a:spcPts val="1800"/>
              </a:spcAft>
            </a:pPr>
            <a:r>
              <a:rPr lang="zh-CN" altLang="en-US">
                <a:solidFill>
                  <a:srgbClr val="CC3300"/>
                </a:solidFill>
              </a:rPr>
              <a:t>加法算减法</a:t>
            </a:r>
            <a:r>
              <a:rPr lang="zh-CN" altLang="en-US"/>
              <a:t>：因为减去一个正数的减法运算可以看作是加上一个负数的加法运算，所以在计算机中，求得补码之后，就把减一个正数的运算转变为加上该负数的补码的加法运算。</a:t>
            </a:r>
          </a:p>
          <a:p>
            <a:pPr eaLnBrk="1" hangingPunct="1">
              <a:lnSpc>
                <a:spcPct val="134000"/>
              </a:lnSpc>
              <a:spcBef>
                <a:spcPct val="0"/>
              </a:spcBef>
              <a:spcAft>
                <a:spcPts val="1800"/>
              </a:spcAft>
            </a:pPr>
            <a:r>
              <a:rPr lang="zh-CN" altLang="en-US">
                <a:solidFill>
                  <a:srgbClr val="CC3300"/>
                </a:solidFill>
              </a:rPr>
              <a:t>加法算乘法</a:t>
            </a:r>
            <a:r>
              <a:rPr lang="zh-CN" altLang="en-US"/>
              <a:t>：可以采用移位相加的方法完成。</a:t>
            </a:r>
          </a:p>
          <a:p>
            <a:pPr eaLnBrk="1" hangingPunct="1">
              <a:lnSpc>
                <a:spcPct val="134000"/>
              </a:lnSpc>
              <a:spcBef>
                <a:spcPct val="0"/>
              </a:spcBef>
              <a:spcAft>
                <a:spcPts val="1800"/>
              </a:spcAft>
            </a:pPr>
            <a:r>
              <a:rPr lang="zh-CN" altLang="en-US">
                <a:solidFill>
                  <a:srgbClr val="CC3300"/>
                </a:solidFill>
              </a:rPr>
              <a:t>加法算除法</a:t>
            </a:r>
            <a:r>
              <a:rPr lang="zh-CN" altLang="en-US"/>
              <a:t>：采用移位相减的方法完成，这样只用加法器就能完成所有的算术运算。</a:t>
            </a:r>
          </a:p>
        </p:txBody>
      </p:sp>
    </p:spTree>
    <p:extLst>
      <p:ext uri="{BB962C8B-B14F-4D97-AF65-F5344CB8AC3E}">
        <p14:creationId xmlns:p14="http://schemas.microsoft.com/office/powerpoint/2010/main" val="24942415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2"/>
          <p:cNvSpPr>
            <a:spLocks noGrp="1" noChangeArrowheads="1"/>
          </p:cNvSpPr>
          <p:nvPr>
            <p:ph type="title"/>
          </p:nvPr>
        </p:nvSpPr>
        <p:spPr>
          <a:xfrm>
            <a:off x="822961" y="482600"/>
            <a:ext cx="6139221" cy="504825"/>
          </a:xfrm>
        </p:spPr>
        <p:txBody>
          <a:bodyPr>
            <a:normAutofit fontScale="90000"/>
          </a:bodyPr>
          <a:lstStyle/>
          <a:p>
            <a:pPr eaLnBrk="1" hangingPunct="1"/>
            <a:r>
              <a:rPr lang="en-US" altLang="zh-CN" dirty="0">
                <a:latin typeface="宋体" panose="02010600030101010101" pitchFamily="2" charset="-122"/>
              </a:rPr>
              <a:t>4</a:t>
            </a:r>
            <a:r>
              <a:rPr lang="zh-CN" altLang="en-US" dirty="0">
                <a:latin typeface="宋体" panose="02010600030101010101" pitchFamily="2" charset="-122"/>
              </a:rPr>
              <a:t>、十进制数的编码</a:t>
            </a:r>
            <a:endParaRPr lang="zh-CN" altLang="en-US" dirty="0"/>
          </a:p>
        </p:txBody>
      </p:sp>
      <p:sp>
        <p:nvSpPr>
          <p:cNvPr id="364547" name="Rectangle 3"/>
          <p:cNvSpPr>
            <a:spLocks noGrp="1" noChangeArrowheads="1"/>
          </p:cNvSpPr>
          <p:nvPr>
            <p:ph idx="1"/>
          </p:nvPr>
        </p:nvSpPr>
        <p:spPr>
          <a:xfrm>
            <a:off x="736601" y="1249362"/>
            <a:ext cx="7628171" cy="3757613"/>
          </a:xfrm>
        </p:spPr>
        <p:txBody>
          <a:bodyPr/>
          <a:lstStyle/>
          <a:p>
            <a:pPr eaLnBrk="1" hangingPunct="1">
              <a:spcBef>
                <a:spcPts val="0"/>
              </a:spcBef>
              <a:defRPr/>
            </a:pPr>
            <a:r>
              <a:rPr lang="zh-CN" altLang="en-US" dirty="0">
                <a:solidFill>
                  <a:srgbClr val="FF0000"/>
                </a:solidFill>
              </a:rPr>
              <a:t>常用的十进制数编码有：</a:t>
            </a:r>
          </a:p>
          <a:p>
            <a:pPr eaLnBrk="1" hangingPunct="1">
              <a:spcBef>
                <a:spcPts val="0"/>
              </a:spcBef>
              <a:buFontTx/>
              <a:buNone/>
              <a:defRPr/>
            </a:pPr>
            <a:r>
              <a:rPr lang="zh-CN" altLang="en-US" dirty="0"/>
              <a:t>  </a:t>
            </a:r>
            <a:r>
              <a:rPr lang="en-US" altLang="zh-CN" dirty="0">
                <a:solidFill>
                  <a:srgbClr val="FF00FF"/>
                </a:solidFill>
              </a:rPr>
              <a:t>BCD</a:t>
            </a:r>
            <a:r>
              <a:rPr lang="zh-CN" altLang="en-US" dirty="0">
                <a:solidFill>
                  <a:srgbClr val="FF0000"/>
                </a:solidFill>
              </a:rPr>
              <a:t>码</a:t>
            </a:r>
            <a:r>
              <a:rPr lang="en-US" altLang="zh-CN" dirty="0"/>
              <a:t>(</a:t>
            </a:r>
            <a:r>
              <a:rPr lang="en-US" altLang="zh-CN" dirty="0">
                <a:solidFill>
                  <a:srgbClr val="FF00FF"/>
                </a:solidFill>
              </a:rPr>
              <a:t>Binary-Coded Decimal</a:t>
            </a:r>
            <a:r>
              <a:rPr lang="en-US" altLang="zh-CN" dirty="0"/>
              <a:t>),</a:t>
            </a:r>
            <a:r>
              <a:rPr lang="zh-CN" altLang="en-US" dirty="0">
                <a:solidFill>
                  <a:srgbClr val="FF0000"/>
                </a:solidFill>
              </a:rPr>
              <a:t>余</a:t>
            </a:r>
            <a:r>
              <a:rPr lang="en-US" altLang="zh-CN" dirty="0">
                <a:solidFill>
                  <a:srgbClr val="FF0000"/>
                </a:solidFill>
              </a:rPr>
              <a:t>3</a:t>
            </a:r>
            <a:r>
              <a:rPr lang="zh-CN" altLang="en-US" dirty="0">
                <a:solidFill>
                  <a:srgbClr val="FF0000"/>
                </a:solidFill>
              </a:rPr>
              <a:t>码</a:t>
            </a:r>
            <a:r>
              <a:rPr lang="en-US" altLang="zh-CN" dirty="0">
                <a:solidFill>
                  <a:srgbClr val="FF0000"/>
                </a:solidFill>
              </a:rPr>
              <a:t>,</a:t>
            </a:r>
            <a:r>
              <a:rPr lang="zh-CN" altLang="en-US" dirty="0">
                <a:solidFill>
                  <a:srgbClr val="FF0000"/>
                </a:solidFill>
              </a:rPr>
              <a:t>格雷码</a:t>
            </a:r>
          </a:p>
          <a:p>
            <a:pPr eaLnBrk="1" hangingPunct="1">
              <a:spcBef>
                <a:spcPts val="0"/>
              </a:spcBef>
              <a:defRPr/>
            </a:pPr>
            <a:r>
              <a:rPr lang="en-US" altLang="zh-CN" dirty="0">
                <a:solidFill>
                  <a:srgbClr val="FF00FF"/>
                </a:solidFill>
              </a:rPr>
              <a:t>BCD</a:t>
            </a:r>
            <a:r>
              <a:rPr lang="zh-CN" altLang="en-US" dirty="0">
                <a:solidFill>
                  <a:srgbClr val="FF00FF"/>
                </a:solidFill>
              </a:rPr>
              <a:t>码</a:t>
            </a:r>
            <a:r>
              <a:rPr lang="zh-CN" altLang="en-US" dirty="0">
                <a:solidFill>
                  <a:srgbClr val="FF0000"/>
                </a:solidFill>
              </a:rPr>
              <a:t>：</a:t>
            </a:r>
            <a:r>
              <a:rPr lang="zh-CN" altLang="en-US" dirty="0"/>
              <a:t>是二进制编码形式的十进制数。即</a:t>
            </a:r>
            <a:r>
              <a:rPr lang="zh-CN" altLang="en-US" dirty="0">
                <a:solidFill>
                  <a:srgbClr val="FF0000"/>
                </a:solidFill>
              </a:rPr>
              <a:t>用</a:t>
            </a:r>
            <a:r>
              <a:rPr lang="en-US" altLang="zh-CN" dirty="0">
                <a:solidFill>
                  <a:srgbClr val="FF0000"/>
                </a:solidFill>
              </a:rPr>
              <a:t>4</a:t>
            </a:r>
            <a:r>
              <a:rPr lang="zh-CN" altLang="en-US" dirty="0">
                <a:solidFill>
                  <a:srgbClr val="FF0000"/>
                </a:solidFill>
              </a:rPr>
              <a:t>位二进制数表示一位十进制数</a:t>
            </a:r>
            <a:r>
              <a:rPr lang="zh-CN" altLang="en-US" dirty="0"/>
              <a:t>，这种编码形式可以有多种，其中最自然、最常用的一种形式为</a:t>
            </a:r>
            <a:r>
              <a:rPr lang="en-US" altLang="zh-CN" dirty="0">
                <a:solidFill>
                  <a:srgbClr val="FF00FF"/>
                </a:solidFill>
              </a:rPr>
              <a:t>8421BCD</a:t>
            </a:r>
            <a:r>
              <a:rPr lang="zh-CN" altLang="en-US" dirty="0">
                <a:solidFill>
                  <a:srgbClr val="FF00FF"/>
                </a:solidFill>
              </a:rPr>
              <a:t>码</a:t>
            </a:r>
            <a:r>
              <a:rPr lang="zh-CN" altLang="en-US" dirty="0"/>
              <a:t>。 </a:t>
            </a:r>
            <a:endParaRPr lang="en-US" altLang="zh-CN" dirty="0"/>
          </a:p>
          <a:p>
            <a:pPr marL="0" indent="0" eaLnBrk="1" hangingPunct="1">
              <a:spcBef>
                <a:spcPts val="0"/>
              </a:spcBef>
              <a:buFontTx/>
              <a:buNone/>
              <a:defRPr/>
            </a:pPr>
            <a:r>
              <a:rPr lang="en-US" altLang="zh-CN" dirty="0">
                <a:solidFill>
                  <a:srgbClr val="FF00FF"/>
                </a:solidFill>
              </a:rPr>
              <a:t>  8.4.2.1</a:t>
            </a:r>
            <a:r>
              <a:rPr lang="zh-CN" altLang="en-US" dirty="0"/>
              <a:t>分别是</a:t>
            </a:r>
            <a:r>
              <a:rPr lang="en-US" altLang="zh-CN" dirty="0"/>
              <a:t>4</a:t>
            </a:r>
            <a:r>
              <a:rPr lang="zh-CN" altLang="en-US" dirty="0"/>
              <a:t>位二进数从左向右的位权值：</a:t>
            </a:r>
          </a:p>
        </p:txBody>
      </p:sp>
      <p:sp>
        <p:nvSpPr>
          <p:cNvPr id="7" name="矩形 6"/>
          <p:cNvSpPr>
            <a:spLocks noChangeArrowheads="1"/>
          </p:cNvSpPr>
          <p:nvPr/>
        </p:nvSpPr>
        <p:spPr bwMode="auto">
          <a:xfrm>
            <a:off x="979446" y="4246562"/>
            <a:ext cx="6591300" cy="395288"/>
          </a:xfrm>
          <a:prstGeom prst="rect">
            <a:avLst/>
          </a:prstGeom>
          <a:noFill/>
          <a:ln w="6350">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72000" rIns="0" bIns="0" anchor="b">
            <a:spAutoFit/>
          </a:bodyPr>
          <a:lstStyle>
            <a:lvl1pPr marL="342900" indent="-342900" algn="ctr">
              <a:defRPr>
                <a:solidFill>
                  <a:schemeClr val="tx1"/>
                </a:solidFill>
                <a:latin typeface="Times New Roman" panose="02020603050405020304" pitchFamily="18" charset="0"/>
                <a:ea typeface="宋体" panose="02010600030101010101" pitchFamily="2" charset="-122"/>
              </a:defRPr>
            </a:lvl1pPr>
            <a:lvl2pPr indent="-45720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lvl="1" algn="l" eaLnBrk="1" hangingPunct="1">
              <a:lnSpc>
                <a:spcPct val="75000"/>
              </a:lnSpc>
            </a:pPr>
            <a:r>
              <a:rPr lang="zh-CN" altLang="en-US" sz="2800" b="1">
                <a:solidFill>
                  <a:srgbClr val="FF00FF"/>
                </a:solidFill>
                <a:latin typeface="宋体" panose="02010600030101010101" pitchFamily="2" charset="-122"/>
              </a:rPr>
              <a:t>各位的权值：</a:t>
            </a:r>
            <a:r>
              <a:rPr lang="en-US" altLang="zh-CN" sz="2800" b="1">
                <a:solidFill>
                  <a:srgbClr val="FF00FF"/>
                </a:solidFill>
                <a:latin typeface="宋体" panose="02010600030101010101" pitchFamily="2" charset="-122"/>
              </a:rPr>
              <a:t>2</a:t>
            </a:r>
            <a:r>
              <a:rPr lang="en-US" altLang="zh-CN" sz="2800" b="1" baseline="30000">
                <a:solidFill>
                  <a:srgbClr val="FF00FF"/>
                </a:solidFill>
                <a:latin typeface="宋体" panose="02010600030101010101" pitchFamily="2" charset="-122"/>
              </a:rPr>
              <a:t>3      </a:t>
            </a:r>
            <a:r>
              <a:rPr lang="en-US" altLang="zh-CN" sz="2800" b="1">
                <a:solidFill>
                  <a:srgbClr val="FF00FF"/>
                </a:solidFill>
                <a:latin typeface="宋体" panose="02010600030101010101" pitchFamily="2" charset="-122"/>
              </a:rPr>
              <a:t>2</a:t>
            </a:r>
            <a:r>
              <a:rPr lang="en-US" altLang="zh-CN" sz="2800" b="1" baseline="30000">
                <a:solidFill>
                  <a:srgbClr val="FF00FF"/>
                </a:solidFill>
                <a:latin typeface="宋体" panose="02010600030101010101" pitchFamily="2" charset="-122"/>
              </a:rPr>
              <a:t>2      </a:t>
            </a:r>
            <a:r>
              <a:rPr lang="en-US" altLang="zh-CN" sz="2800" b="1">
                <a:solidFill>
                  <a:srgbClr val="FF00FF"/>
                </a:solidFill>
                <a:latin typeface="宋体" panose="02010600030101010101" pitchFamily="2" charset="-122"/>
              </a:rPr>
              <a:t>2</a:t>
            </a:r>
            <a:r>
              <a:rPr lang="en-US" altLang="zh-CN" sz="2800" b="1" baseline="30000">
                <a:solidFill>
                  <a:srgbClr val="FF00FF"/>
                </a:solidFill>
                <a:latin typeface="宋体" panose="02010600030101010101" pitchFamily="2" charset="-122"/>
              </a:rPr>
              <a:t>1      </a:t>
            </a:r>
            <a:r>
              <a:rPr lang="en-US" altLang="zh-CN" sz="2800" b="1">
                <a:solidFill>
                  <a:srgbClr val="FF00FF"/>
                </a:solidFill>
                <a:latin typeface="宋体" panose="02010600030101010101" pitchFamily="2" charset="-122"/>
              </a:rPr>
              <a:t>2</a:t>
            </a:r>
            <a:r>
              <a:rPr lang="en-US" altLang="zh-CN" sz="2800" b="1" baseline="30000">
                <a:solidFill>
                  <a:srgbClr val="FF00FF"/>
                </a:solidFill>
                <a:latin typeface="宋体" panose="02010600030101010101" pitchFamily="2" charset="-122"/>
              </a:rPr>
              <a:t>0</a:t>
            </a:r>
            <a:endParaRPr lang="en-US" altLang="zh-CN" sz="2800" b="1">
              <a:solidFill>
                <a:srgbClr val="FF00FF"/>
              </a:solidFill>
              <a:latin typeface="宋体" panose="02010600030101010101" pitchFamily="2" charset="-122"/>
            </a:endParaRPr>
          </a:p>
        </p:txBody>
      </p:sp>
      <p:graphicFrame>
        <p:nvGraphicFramePr>
          <p:cNvPr id="8" name="Group 45">
            <a:extLst>
              <a:ext uri="{FF2B5EF4-FFF2-40B4-BE49-F238E27FC236}">
                <a16:creationId xmlns:a16="http://schemas.microsoft.com/office/drawing/2014/main" id="{278B10EE-A5CF-4404-B7E4-F5E55796B06C}"/>
              </a:ext>
            </a:extLst>
          </p:cNvPr>
          <p:cNvGraphicFramePr>
            <a:graphicFrameLocks noGrp="1"/>
          </p:cNvGraphicFramePr>
          <p:nvPr>
            <p:extLst>
              <p:ext uri="{D42A27DB-BD31-4B8C-83A1-F6EECF244321}">
                <p14:modId xmlns:p14="http://schemas.microsoft.com/office/powerpoint/2010/main" val="2829125674"/>
              </p:ext>
            </p:extLst>
          </p:nvPr>
        </p:nvGraphicFramePr>
        <p:xfrm>
          <a:off x="2663784" y="3114675"/>
          <a:ext cx="4081462" cy="992187"/>
        </p:xfrm>
        <a:graphic>
          <a:graphicData uri="http://schemas.openxmlformats.org/drawingml/2006/table">
            <a:tbl>
              <a:tblPr/>
              <a:tblGrid>
                <a:gridCol w="25401">
                  <a:extLst>
                    <a:ext uri="{9D8B030D-6E8A-4147-A177-3AD203B41FA5}">
                      <a16:colId xmlns:a16="http://schemas.microsoft.com/office/drawing/2014/main" val="20000"/>
                    </a:ext>
                  </a:extLst>
                </a:gridCol>
                <a:gridCol w="1080053">
                  <a:extLst>
                    <a:ext uri="{9D8B030D-6E8A-4147-A177-3AD203B41FA5}">
                      <a16:colId xmlns:a16="http://schemas.microsoft.com/office/drawing/2014/main" val="20004"/>
                    </a:ext>
                  </a:extLst>
                </a:gridCol>
                <a:gridCol w="1028698">
                  <a:extLst>
                    <a:ext uri="{9D8B030D-6E8A-4147-A177-3AD203B41FA5}">
                      <a16:colId xmlns:a16="http://schemas.microsoft.com/office/drawing/2014/main" val="20005"/>
                    </a:ext>
                  </a:extLst>
                </a:gridCol>
                <a:gridCol w="945070">
                  <a:extLst>
                    <a:ext uri="{9D8B030D-6E8A-4147-A177-3AD203B41FA5}">
                      <a16:colId xmlns:a16="http://schemas.microsoft.com/office/drawing/2014/main" val="20006"/>
                    </a:ext>
                  </a:extLst>
                </a:gridCol>
                <a:gridCol w="1002240">
                  <a:extLst>
                    <a:ext uri="{9D8B030D-6E8A-4147-A177-3AD203B41FA5}">
                      <a16:colId xmlns:a16="http://schemas.microsoft.com/office/drawing/2014/main" val="20007"/>
                    </a:ext>
                  </a:extLst>
                </a:gridCol>
              </a:tblGrid>
              <a:tr h="565388">
                <a:tc rowSpan="2">
                  <a:txBody>
                    <a:bodyPr/>
                    <a:lstStyle/>
                    <a:p>
                      <a:pPr marL="0" marR="0" lvl="0" indent="0" algn="ctr" defTabSz="914400" rtl="0" eaLnBrk="0" fontAlgn="b" latinLnBrk="0" hangingPunct="0">
                        <a:lnSpc>
                          <a:spcPct val="100000"/>
                        </a:lnSpc>
                        <a:spcBef>
                          <a:spcPts val="0"/>
                        </a:spcBef>
                        <a:spcAft>
                          <a:spcPts val="0"/>
                        </a:spcAft>
                        <a:buClrTx/>
                        <a:buSzTx/>
                        <a:buFontTx/>
                        <a:buNone/>
                        <a:tabLst>
                          <a:tab pos="0" algn="l"/>
                        </a:tabLst>
                      </a:pPr>
                      <a:endParaRPr kumimoji="0" lang="en-US" altLang="zh-CN" sz="28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L="0" marR="0" marT="0" marB="0" anchor="b" anchorCtr="1"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ts val="0"/>
                        </a:spcBef>
                        <a:spcAft>
                          <a:spcPts val="0"/>
                        </a:spcAft>
                        <a:buClrTx/>
                        <a:buSzTx/>
                        <a:buFontTx/>
                        <a:buNone/>
                        <a:tabLst>
                          <a:tab pos="0" algn="l"/>
                        </a:tabLst>
                      </a:pPr>
                      <a:r>
                        <a:rPr kumimoji="0" lang="en-US" altLang="zh-CN" sz="2800" b="1" i="0" u="none" strike="noStrike" cap="none" normalizeH="0" baseline="0" dirty="0">
                          <a:ln>
                            <a:noFill/>
                          </a:ln>
                          <a:solidFill>
                            <a:srgbClr val="0000FF"/>
                          </a:solidFill>
                          <a:effectLst/>
                          <a:latin typeface="Times New Roman" pitchFamily="18" charset="0"/>
                          <a:ea typeface="宋体" pitchFamily="2" charset="-122"/>
                          <a:cs typeface="Times New Roman" pitchFamily="18" charset="0"/>
                        </a:rPr>
                        <a:t>D3</a:t>
                      </a:r>
                      <a:endParaRPr kumimoji="0" lang="en-US" altLang="zh-CN" sz="2800" b="1" i="0" u="none" strike="noStrike" cap="none" normalizeH="0" baseline="0" dirty="0">
                        <a:ln>
                          <a:noFill/>
                        </a:ln>
                        <a:solidFill>
                          <a:srgbClr val="0000FF"/>
                        </a:solidFill>
                        <a:effectLst/>
                        <a:latin typeface="Arial" charset="0"/>
                        <a:ea typeface="宋体" pitchFamily="2" charset="-122"/>
                        <a:cs typeface="Times New Roman" pitchFamily="18" charset="0"/>
                      </a:endParaRPr>
                    </a:p>
                  </a:txBody>
                  <a:tcPr marL="0" marR="0" marT="0" marB="0" anchor="b" anchorCtr="1"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ts val="0"/>
                        </a:spcBef>
                        <a:spcAft>
                          <a:spcPts val="0"/>
                        </a:spcAft>
                        <a:buClrTx/>
                        <a:buSzTx/>
                        <a:buFontTx/>
                        <a:buNone/>
                        <a:tabLst>
                          <a:tab pos="0" algn="l"/>
                        </a:tabLst>
                      </a:pPr>
                      <a:r>
                        <a:rPr kumimoji="0" lang="en-US" altLang="zh-CN" sz="2800" b="1" i="0" u="none" strike="noStrike" cap="none" normalizeH="0" baseline="0" dirty="0">
                          <a:ln>
                            <a:noFill/>
                          </a:ln>
                          <a:solidFill>
                            <a:srgbClr val="0000FF"/>
                          </a:solidFill>
                          <a:effectLst/>
                          <a:latin typeface="Times New Roman" pitchFamily="18" charset="0"/>
                          <a:ea typeface="宋体" pitchFamily="2" charset="-122"/>
                          <a:cs typeface="Times New Roman" pitchFamily="18" charset="0"/>
                        </a:rPr>
                        <a:t>D2</a:t>
                      </a:r>
                      <a:endParaRPr kumimoji="0" lang="en-US" altLang="zh-CN" sz="2800" b="1" i="0" u="none" strike="noStrike" cap="none" normalizeH="0" baseline="0" dirty="0">
                        <a:ln>
                          <a:noFill/>
                        </a:ln>
                        <a:solidFill>
                          <a:srgbClr val="0000FF"/>
                        </a:solidFill>
                        <a:effectLst/>
                        <a:latin typeface="Arial" charset="0"/>
                        <a:ea typeface="宋体" pitchFamily="2" charset="-122"/>
                        <a:cs typeface="Times New Roman" pitchFamily="18" charset="0"/>
                      </a:endParaRPr>
                    </a:p>
                  </a:txBody>
                  <a:tcPr marL="0" marR="0" marT="0" marB="0" anchor="b" anchorCtr="1"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ts val="0"/>
                        </a:spcBef>
                        <a:spcAft>
                          <a:spcPts val="0"/>
                        </a:spcAft>
                        <a:buClrTx/>
                        <a:buSzTx/>
                        <a:buFontTx/>
                        <a:buNone/>
                        <a:tabLst>
                          <a:tab pos="0" algn="l"/>
                        </a:tabLst>
                      </a:pPr>
                      <a:r>
                        <a:rPr kumimoji="0" lang="en-US" altLang="zh-CN" sz="2800" b="1" i="0" u="none" strike="noStrike" cap="none" normalizeH="0" baseline="0" dirty="0">
                          <a:ln>
                            <a:noFill/>
                          </a:ln>
                          <a:solidFill>
                            <a:srgbClr val="0000FF"/>
                          </a:solidFill>
                          <a:effectLst/>
                          <a:latin typeface="Times New Roman" pitchFamily="18" charset="0"/>
                          <a:ea typeface="宋体" pitchFamily="2" charset="-122"/>
                          <a:cs typeface="Times New Roman" pitchFamily="18" charset="0"/>
                        </a:rPr>
                        <a:t>D1</a:t>
                      </a:r>
                      <a:endParaRPr kumimoji="0" lang="en-US" altLang="zh-CN" sz="2800" b="1" i="0" u="none" strike="noStrike" cap="none" normalizeH="0" baseline="0" dirty="0">
                        <a:ln>
                          <a:noFill/>
                        </a:ln>
                        <a:solidFill>
                          <a:srgbClr val="0000FF"/>
                        </a:solidFill>
                        <a:effectLst/>
                        <a:latin typeface="Arial" charset="0"/>
                        <a:ea typeface="宋体" pitchFamily="2" charset="-122"/>
                        <a:cs typeface="Times New Roman" pitchFamily="18" charset="0"/>
                      </a:endParaRPr>
                    </a:p>
                  </a:txBody>
                  <a:tcPr marL="0" marR="0" marT="0" marB="0" anchor="b" anchorCtr="1"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ts val="0"/>
                        </a:spcBef>
                        <a:spcAft>
                          <a:spcPts val="0"/>
                        </a:spcAft>
                        <a:buClrTx/>
                        <a:buSzTx/>
                        <a:buFontTx/>
                        <a:buNone/>
                        <a:tabLst>
                          <a:tab pos="0" algn="l"/>
                        </a:tabLst>
                      </a:pPr>
                      <a:r>
                        <a:rPr kumimoji="0" lang="en-US" altLang="zh-CN" sz="2800" b="1" i="0" u="none" strike="noStrike" cap="none" normalizeH="0" baseline="0" dirty="0">
                          <a:ln>
                            <a:noFill/>
                          </a:ln>
                          <a:solidFill>
                            <a:srgbClr val="0000FF"/>
                          </a:solidFill>
                          <a:effectLst/>
                          <a:latin typeface="Times New Roman" pitchFamily="18" charset="0"/>
                          <a:ea typeface="宋体" pitchFamily="2" charset="-122"/>
                          <a:cs typeface="Times New Roman" pitchFamily="18" charset="0"/>
                        </a:rPr>
                        <a:t>D0</a:t>
                      </a:r>
                      <a:endParaRPr kumimoji="0" lang="en-US" altLang="zh-CN" sz="2800" b="1" i="0" u="none" strike="noStrike" cap="none" normalizeH="0" baseline="0" dirty="0">
                        <a:ln>
                          <a:noFill/>
                        </a:ln>
                        <a:solidFill>
                          <a:srgbClr val="0000FF"/>
                        </a:solidFill>
                        <a:effectLst/>
                        <a:latin typeface="Arial" charset="0"/>
                        <a:ea typeface="宋体" pitchFamily="2" charset="-122"/>
                        <a:cs typeface="Times New Roman" pitchFamily="18" charset="0"/>
                      </a:endParaRPr>
                    </a:p>
                  </a:txBody>
                  <a:tcPr marL="0" marR="0" marT="0" marB="0" anchor="b" anchorCtr="1"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6799">
                <a:tc vMerge="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en-US" altLang="zh-CN" sz="28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ts val="0"/>
                        </a:spcBef>
                        <a:spcAft>
                          <a:spcPts val="0"/>
                        </a:spcAft>
                        <a:buClrTx/>
                        <a:buSzTx/>
                        <a:buFontTx/>
                        <a:buNone/>
                        <a:tabLst>
                          <a:tab pos="0" algn="l"/>
                        </a:tabLst>
                      </a:pPr>
                      <a:r>
                        <a:rPr kumimoji="0" lang="en-US" altLang="zh-CN" sz="2800" b="1" i="0" u="none" strike="noStrike" cap="none" normalizeH="0" baseline="0" dirty="0">
                          <a:ln>
                            <a:noFill/>
                          </a:ln>
                          <a:solidFill>
                            <a:srgbClr val="FF0000"/>
                          </a:solidFill>
                          <a:effectLst/>
                          <a:latin typeface="Arial" charset="0"/>
                          <a:ea typeface="宋体" pitchFamily="2" charset="-122"/>
                          <a:cs typeface="Times New Roman" pitchFamily="18" charset="0"/>
                        </a:rPr>
                        <a:t>1</a:t>
                      </a:r>
                      <a:endParaRPr kumimoji="0" lang="zh-CN" altLang="en-US" sz="2800" b="1" i="0" u="none" strike="noStrike" cap="none" normalizeH="0" baseline="0" dirty="0">
                        <a:ln>
                          <a:noFill/>
                        </a:ln>
                        <a:solidFill>
                          <a:srgbClr val="FF0000"/>
                        </a:solidFill>
                        <a:effectLst/>
                        <a:latin typeface="Arial" charset="0"/>
                        <a:ea typeface="宋体" pitchFamily="2" charset="-122"/>
                        <a:cs typeface="Times New Roman" pitchFamily="18" charset="0"/>
                      </a:endParaRPr>
                    </a:p>
                  </a:txBody>
                  <a:tcPr marL="0" marR="0" marT="0" marB="0" anchor="b"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eaLnBrk="0" fontAlgn="b" hangingPunct="0">
                        <a:lnSpc>
                          <a:spcPct val="100000"/>
                        </a:lnSpc>
                        <a:spcBef>
                          <a:spcPts val="0"/>
                        </a:spcBef>
                        <a:spcAft>
                          <a:spcPts val="0"/>
                        </a:spcAft>
                        <a:tabLst>
                          <a:tab pos="0" algn="l"/>
                        </a:tabLst>
                      </a:pPr>
                      <a:r>
                        <a:rPr lang="en-US" altLang="zh-CN" sz="2800" dirty="0">
                          <a:solidFill>
                            <a:srgbClr val="FF0000"/>
                          </a:solidFill>
                        </a:rPr>
                        <a:t>0</a:t>
                      </a:r>
                      <a:endParaRPr lang="zh-CN" altLang="en-US" sz="2800" dirty="0">
                        <a:solidFill>
                          <a:srgbClr val="FF0000"/>
                        </a:solidFill>
                      </a:endParaRPr>
                    </a:p>
                  </a:txBody>
                  <a:tcPr marL="0" marR="0" marT="0" marB="0" anchor="b"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eaLnBrk="0" fontAlgn="b" hangingPunct="0">
                        <a:lnSpc>
                          <a:spcPct val="100000"/>
                        </a:lnSpc>
                        <a:spcBef>
                          <a:spcPts val="0"/>
                        </a:spcBef>
                        <a:spcAft>
                          <a:spcPts val="0"/>
                        </a:spcAft>
                        <a:tabLst>
                          <a:tab pos="0" algn="l"/>
                        </a:tabLst>
                      </a:pPr>
                      <a:r>
                        <a:rPr lang="en-US" altLang="zh-CN" sz="2800" dirty="0">
                          <a:solidFill>
                            <a:srgbClr val="FF0000"/>
                          </a:solidFill>
                        </a:rPr>
                        <a:t>0</a:t>
                      </a:r>
                      <a:endParaRPr lang="zh-CN" altLang="en-US" sz="2800" dirty="0">
                        <a:solidFill>
                          <a:srgbClr val="FF0000"/>
                        </a:solidFill>
                      </a:endParaRPr>
                    </a:p>
                  </a:txBody>
                  <a:tcPr marL="0" marR="0" marT="0" marB="0" anchor="b"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eaLnBrk="0" fontAlgn="b" hangingPunct="0">
                        <a:lnSpc>
                          <a:spcPct val="100000"/>
                        </a:lnSpc>
                        <a:spcBef>
                          <a:spcPts val="0"/>
                        </a:spcBef>
                        <a:spcAft>
                          <a:spcPts val="0"/>
                        </a:spcAft>
                        <a:tabLst>
                          <a:tab pos="0" algn="l"/>
                        </a:tabLst>
                      </a:pPr>
                      <a:r>
                        <a:rPr lang="en-US" altLang="zh-CN" sz="2800" dirty="0">
                          <a:solidFill>
                            <a:srgbClr val="FF0000"/>
                          </a:solidFill>
                        </a:rPr>
                        <a:t>1</a:t>
                      </a:r>
                      <a:endParaRPr lang="zh-CN" altLang="en-US" sz="2800" dirty="0">
                        <a:solidFill>
                          <a:srgbClr val="FF0000"/>
                        </a:solidFill>
                      </a:endParaRPr>
                    </a:p>
                  </a:txBody>
                  <a:tcPr marL="0" marR="0" marT="0" marB="0" anchor="b"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9" name="Rectangle 30"/>
          <p:cNvSpPr>
            <a:spLocks noChangeArrowheads="1"/>
          </p:cNvSpPr>
          <p:nvPr/>
        </p:nvSpPr>
        <p:spPr bwMode="auto">
          <a:xfrm>
            <a:off x="476554" y="5146675"/>
            <a:ext cx="8128000" cy="523875"/>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solidFill>
                  <a:srgbClr val="0000FF"/>
                </a:solidFill>
                <a:latin typeface="Arial" panose="020B0604020202020204" pitchFamily="34" charset="0"/>
              </a:rPr>
              <a:t>(</a:t>
            </a:r>
            <a:r>
              <a:rPr lang="zh-CN" altLang="en-US" sz="2800" b="1" dirty="0">
                <a:solidFill>
                  <a:srgbClr val="FF0000"/>
                </a:solidFill>
                <a:latin typeface="Arial" panose="020B0604020202020204" pitchFamily="34" charset="0"/>
              </a:rPr>
              <a:t>示例表示</a:t>
            </a:r>
            <a:r>
              <a:rPr lang="en-US" altLang="zh-CN" sz="2800" b="1" dirty="0">
                <a:solidFill>
                  <a:srgbClr val="FF0000"/>
                </a:solidFill>
                <a:latin typeface="Arial" panose="020B0604020202020204" pitchFamily="34" charset="0"/>
              </a:rPr>
              <a:t>9</a:t>
            </a:r>
            <a:r>
              <a:rPr lang="en-US" altLang="zh-CN" sz="2800" b="1" dirty="0">
                <a:solidFill>
                  <a:srgbClr val="0000FF"/>
                </a:solidFill>
                <a:latin typeface="Arial" panose="020B0604020202020204" pitchFamily="34" charset="0"/>
              </a:rPr>
              <a:t>)</a:t>
            </a:r>
            <a:r>
              <a:rPr lang="zh-CN" altLang="en-US" sz="2800" b="1" dirty="0">
                <a:solidFill>
                  <a:srgbClr val="0000FF"/>
                </a:solidFill>
                <a:latin typeface="Arial" panose="020B0604020202020204" pitchFamily="34" charset="0"/>
              </a:rPr>
              <a:t>用</a:t>
            </a:r>
            <a:r>
              <a:rPr lang="en-US" altLang="zh-CN" sz="2800" b="1" dirty="0">
                <a:solidFill>
                  <a:srgbClr val="0000FF"/>
                </a:solidFill>
                <a:latin typeface="Arial" panose="020B0604020202020204" pitchFamily="34" charset="0"/>
              </a:rPr>
              <a:t>4</a:t>
            </a:r>
            <a:r>
              <a:rPr lang="zh-CN" altLang="en-US" sz="2800" b="1" dirty="0">
                <a:solidFill>
                  <a:srgbClr val="0000FF"/>
                </a:solidFill>
                <a:latin typeface="Arial" panose="020B0604020202020204" pitchFamily="34" charset="0"/>
              </a:rPr>
              <a:t>位二进制数表示</a:t>
            </a:r>
            <a:r>
              <a:rPr lang="en-US" altLang="zh-CN" sz="2800" b="1" dirty="0">
                <a:solidFill>
                  <a:srgbClr val="0000FF"/>
                </a:solidFill>
                <a:latin typeface="Arial" panose="020B0604020202020204" pitchFamily="34" charset="0"/>
              </a:rPr>
              <a:t>1</a:t>
            </a:r>
            <a:r>
              <a:rPr lang="zh-CN" altLang="en-US" sz="2800" b="1" dirty="0">
                <a:solidFill>
                  <a:srgbClr val="0000FF"/>
                </a:solidFill>
                <a:latin typeface="Arial" panose="020B0604020202020204" pitchFamily="34" charset="0"/>
              </a:rPr>
              <a:t>位十进制数字</a:t>
            </a:r>
            <a:r>
              <a:rPr lang="en-US" altLang="zh-CN" sz="2800" dirty="0">
                <a:solidFill>
                  <a:srgbClr val="FF0000"/>
                </a:solidFill>
                <a:latin typeface="宋体" panose="02010600030101010101" pitchFamily="2" charset="-122"/>
              </a:rPr>
              <a:t>0-9</a:t>
            </a:r>
            <a:endParaRPr lang="zh-CN" altLang="en-US" sz="2800" b="1" dirty="0">
              <a:solidFill>
                <a:srgbClr val="FF0000"/>
              </a:solidFill>
              <a:latin typeface="Arial" panose="020B0604020202020204" pitchFamily="34" charset="0"/>
            </a:endParaRPr>
          </a:p>
        </p:txBody>
      </p:sp>
    </p:spTree>
    <p:extLst>
      <p:ext uri="{BB962C8B-B14F-4D97-AF65-F5344CB8AC3E}">
        <p14:creationId xmlns:p14="http://schemas.microsoft.com/office/powerpoint/2010/main" val="17845406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3"/>
          <p:cNvSpPr>
            <a:spLocks noGrp="1" noChangeArrowheads="1"/>
          </p:cNvSpPr>
          <p:nvPr>
            <p:ph type="title"/>
          </p:nvPr>
        </p:nvSpPr>
        <p:spPr>
          <a:xfrm>
            <a:off x="458390" y="476250"/>
            <a:ext cx="8229600" cy="504825"/>
          </a:xfrm>
        </p:spPr>
        <p:txBody>
          <a:bodyPr>
            <a:normAutofit fontScale="90000"/>
          </a:bodyPr>
          <a:lstStyle/>
          <a:p>
            <a:pPr marL="342900" indent="-342900" eaLnBrk="1" hangingPunct="1"/>
            <a:r>
              <a:rPr lang="zh-CN" altLang="en-US" dirty="0">
                <a:solidFill>
                  <a:srgbClr val="FF0000"/>
                </a:solidFill>
                <a:latin typeface="宋体" panose="02010600030101010101" pitchFamily="2" charset="-122"/>
              </a:rPr>
              <a:t>非压缩</a:t>
            </a:r>
            <a:r>
              <a:rPr lang="en-US" altLang="zh-CN" dirty="0">
                <a:solidFill>
                  <a:srgbClr val="FF0000"/>
                </a:solidFill>
                <a:latin typeface="宋体" panose="02010600030101010101" pitchFamily="2" charset="-122"/>
              </a:rPr>
              <a:t>BCD</a:t>
            </a:r>
            <a:endParaRPr lang="zh-CN" altLang="en-US" dirty="0"/>
          </a:p>
        </p:txBody>
      </p:sp>
      <p:sp>
        <p:nvSpPr>
          <p:cNvPr id="411651" name="Rectangle 3"/>
          <p:cNvSpPr>
            <a:spLocks noGrp="1" noChangeArrowheads="1"/>
          </p:cNvSpPr>
          <p:nvPr>
            <p:ph idx="1"/>
          </p:nvPr>
        </p:nvSpPr>
        <p:spPr>
          <a:xfrm>
            <a:off x="596105" y="1278732"/>
            <a:ext cx="7681915" cy="1199358"/>
          </a:xfrm>
        </p:spPr>
        <p:txBody>
          <a:bodyPr/>
          <a:lstStyle/>
          <a:p>
            <a:pPr lvl="1" eaLnBrk="1" hangingPunct="1">
              <a:lnSpc>
                <a:spcPct val="113000"/>
              </a:lnSpc>
              <a:spcBef>
                <a:spcPct val="0"/>
              </a:spcBef>
              <a:spcAft>
                <a:spcPts val="600"/>
              </a:spcAft>
            </a:pPr>
            <a:r>
              <a:rPr lang="zh-CN" altLang="en-US" dirty="0"/>
              <a:t>用一个字节的</a:t>
            </a:r>
            <a:r>
              <a:rPr lang="en-US" altLang="zh-CN" dirty="0">
                <a:solidFill>
                  <a:srgbClr val="FF0000"/>
                </a:solidFill>
              </a:rPr>
              <a:t>8</a:t>
            </a:r>
            <a:r>
              <a:rPr lang="zh-CN" altLang="en-US" dirty="0">
                <a:solidFill>
                  <a:srgbClr val="FF0000"/>
                </a:solidFill>
              </a:rPr>
              <a:t>位</a:t>
            </a:r>
            <a:r>
              <a:rPr lang="zh-CN" altLang="en-US" dirty="0"/>
              <a:t>二进制数</a:t>
            </a:r>
            <a:r>
              <a:rPr lang="zh-CN" altLang="en-US" dirty="0">
                <a:solidFill>
                  <a:srgbClr val="FF0000"/>
                </a:solidFill>
              </a:rPr>
              <a:t>表示一位十进制数</a:t>
            </a:r>
            <a:r>
              <a:rPr lang="zh-CN" altLang="en-US" dirty="0"/>
              <a:t>时：即每个字节的</a:t>
            </a:r>
            <a:r>
              <a:rPr lang="zh-CN" altLang="en-US" dirty="0">
                <a:solidFill>
                  <a:srgbClr val="FF0000"/>
                </a:solidFill>
              </a:rPr>
              <a:t>高四位为</a:t>
            </a:r>
            <a:r>
              <a:rPr lang="en-US" altLang="zh-CN" dirty="0">
                <a:solidFill>
                  <a:srgbClr val="FF0000"/>
                </a:solidFill>
              </a:rPr>
              <a:t>0</a:t>
            </a:r>
            <a:r>
              <a:rPr lang="zh-CN" altLang="en-US" dirty="0"/>
              <a:t>，只用其</a:t>
            </a:r>
            <a:r>
              <a:rPr lang="zh-CN" altLang="en-US" dirty="0">
                <a:solidFill>
                  <a:srgbClr val="FF0000"/>
                </a:solidFill>
              </a:rPr>
              <a:t>低四位表示一位十进制数</a:t>
            </a:r>
            <a:r>
              <a:rPr lang="zh-CN" altLang="en-US" dirty="0"/>
              <a:t>，则称为</a:t>
            </a:r>
            <a:r>
              <a:rPr lang="zh-CN" altLang="en-US" dirty="0">
                <a:solidFill>
                  <a:srgbClr val="FF0000"/>
                </a:solidFill>
              </a:rPr>
              <a:t>非压缩的</a:t>
            </a:r>
            <a:r>
              <a:rPr lang="en-US" altLang="zh-CN" dirty="0">
                <a:solidFill>
                  <a:srgbClr val="FF0000"/>
                </a:solidFill>
              </a:rPr>
              <a:t>BCD</a:t>
            </a:r>
            <a:r>
              <a:rPr lang="zh-CN" altLang="en-US" dirty="0">
                <a:solidFill>
                  <a:srgbClr val="FF0000"/>
                </a:solidFill>
              </a:rPr>
              <a:t>码</a:t>
            </a:r>
            <a:r>
              <a:rPr lang="zh-CN" altLang="en-US" dirty="0"/>
              <a:t>，表示格式如图所示。它所表示的数的范围是</a:t>
            </a:r>
            <a:r>
              <a:rPr lang="en-US" altLang="zh-CN" dirty="0"/>
              <a:t>0-9</a:t>
            </a:r>
            <a:r>
              <a:rPr lang="zh-CN" altLang="en-US" dirty="0"/>
              <a:t>。</a:t>
            </a:r>
          </a:p>
        </p:txBody>
      </p:sp>
      <p:sp>
        <p:nvSpPr>
          <p:cNvPr id="411678" name="Rectangle 30"/>
          <p:cNvSpPr>
            <a:spLocks noChangeArrowheads="1"/>
          </p:cNvSpPr>
          <p:nvPr/>
        </p:nvSpPr>
        <p:spPr bwMode="auto">
          <a:xfrm>
            <a:off x="1171575" y="4770438"/>
            <a:ext cx="5822950" cy="522287"/>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800000"/>
                </a:solidFill>
                <a:latin typeface="Arial" panose="020B0604020202020204" pitchFamily="34" charset="0"/>
              </a:rPr>
              <a:t>图</a:t>
            </a:r>
            <a:r>
              <a:rPr lang="en-US" altLang="zh-CN" sz="2800" b="1">
                <a:solidFill>
                  <a:srgbClr val="800000"/>
                </a:solidFill>
                <a:latin typeface="Arial" panose="020B0604020202020204" pitchFamily="34" charset="0"/>
              </a:rPr>
              <a:t>2-3 </a:t>
            </a:r>
            <a:r>
              <a:rPr lang="zh-CN" altLang="en-US" sz="2800" b="1">
                <a:solidFill>
                  <a:srgbClr val="800000"/>
                </a:solidFill>
                <a:latin typeface="Arial" panose="020B0604020202020204" pitchFamily="34" charset="0"/>
              </a:rPr>
              <a:t>非压缩</a:t>
            </a:r>
            <a:r>
              <a:rPr lang="en-US" altLang="zh-CN" sz="2800" b="1">
                <a:solidFill>
                  <a:srgbClr val="800000"/>
                </a:solidFill>
                <a:latin typeface="Arial" panose="020B0604020202020204" pitchFamily="34" charset="0"/>
              </a:rPr>
              <a:t>BCD</a:t>
            </a:r>
            <a:r>
              <a:rPr lang="zh-CN" altLang="en-US" sz="2800" b="1">
                <a:solidFill>
                  <a:srgbClr val="800000"/>
                </a:solidFill>
                <a:latin typeface="Arial" panose="020B0604020202020204" pitchFamily="34" charset="0"/>
              </a:rPr>
              <a:t>码的表示格式</a:t>
            </a:r>
          </a:p>
        </p:txBody>
      </p:sp>
      <p:sp>
        <p:nvSpPr>
          <p:cNvPr id="8" name="矩形 7"/>
          <p:cNvSpPr>
            <a:spLocks noChangeArrowheads="1"/>
          </p:cNvSpPr>
          <p:nvPr/>
        </p:nvSpPr>
        <p:spPr bwMode="auto">
          <a:xfrm>
            <a:off x="363538" y="5545138"/>
            <a:ext cx="81470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800000"/>
                </a:solidFill>
                <a:cs typeface="Times New Roman" panose="02020603050405020304" pitchFamily="18" charset="0"/>
              </a:rPr>
              <a:t>例</a:t>
            </a:r>
            <a:r>
              <a:rPr lang="en-US" altLang="zh-CN" sz="2800" b="1">
                <a:solidFill>
                  <a:srgbClr val="800000"/>
                </a:solidFill>
                <a:cs typeface="Times New Roman" panose="02020603050405020304" pitchFamily="18" charset="0"/>
              </a:rPr>
              <a:t>: </a:t>
            </a:r>
            <a:r>
              <a:rPr lang="zh-CN" altLang="en-US" sz="2800" b="1">
                <a:solidFill>
                  <a:srgbClr val="800000"/>
                </a:solidFill>
                <a:cs typeface="Times New Roman" panose="02020603050405020304" pitchFamily="18" charset="0"/>
              </a:rPr>
              <a:t>十进制数</a:t>
            </a:r>
            <a:r>
              <a:rPr lang="en-US" altLang="zh-CN" sz="2800" b="1">
                <a:solidFill>
                  <a:srgbClr val="800000"/>
                </a:solidFill>
                <a:cs typeface="Times New Roman" panose="02020603050405020304" pitchFamily="18" charset="0"/>
              </a:rPr>
              <a:t>3</a:t>
            </a:r>
            <a:r>
              <a:rPr lang="zh-CN" altLang="en-US" sz="2800" b="1">
                <a:solidFill>
                  <a:srgbClr val="800000"/>
                </a:solidFill>
                <a:cs typeface="Times New Roman" panose="02020603050405020304" pitchFamily="18" charset="0"/>
              </a:rPr>
              <a:t>可表示为</a:t>
            </a:r>
            <a:r>
              <a:rPr lang="en-US" altLang="zh-CN" sz="2800" b="1">
                <a:solidFill>
                  <a:srgbClr val="800000"/>
                </a:solidFill>
                <a:cs typeface="Times New Roman" panose="02020603050405020304" pitchFamily="18" charset="0"/>
              </a:rPr>
              <a:t>(0000 0011)</a:t>
            </a:r>
            <a:r>
              <a:rPr lang="en-US" altLang="zh-CN" sz="2800" b="1" baseline="-25000">
                <a:solidFill>
                  <a:srgbClr val="800000"/>
                </a:solidFill>
                <a:cs typeface="Times New Roman" panose="02020603050405020304" pitchFamily="18" charset="0"/>
              </a:rPr>
              <a:t>8421 </a:t>
            </a:r>
            <a:r>
              <a:rPr lang="en-US" altLang="zh-CN" sz="2800" b="1">
                <a:solidFill>
                  <a:srgbClr val="800000"/>
                </a:solidFill>
                <a:cs typeface="Times New Roman" panose="02020603050405020304" pitchFamily="18" charset="0"/>
              </a:rPr>
              <a:t>=</a:t>
            </a:r>
            <a:r>
              <a:rPr lang="zh-CN" altLang="en-US" sz="2800" b="1">
                <a:solidFill>
                  <a:srgbClr val="800000"/>
                </a:solidFill>
                <a:cs typeface="Times New Roman" panose="02020603050405020304" pitchFamily="18" charset="0"/>
              </a:rPr>
              <a:t> </a:t>
            </a:r>
            <a:r>
              <a:rPr lang="en-US" altLang="zh-CN" sz="2800" b="1">
                <a:solidFill>
                  <a:srgbClr val="800000"/>
                </a:solidFill>
                <a:cs typeface="Times New Roman" panose="02020603050405020304" pitchFamily="18" charset="0"/>
              </a:rPr>
              <a:t>0000 0011B</a:t>
            </a:r>
            <a:endParaRPr lang="zh-CN" altLang="en-US" sz="2800" b="1">
              <a:solidFill>
                <a:srgbClr val="800000"/>
              </a:solidFill>
              <a:cs typeface="Times New Roman" panose="02020603050405020304" pitchFamily="18" charset="0"/>
            </a:endParaRPr>
          </a:p>
        </p:txBody>
      </p:sp>
      <p:graphicFrame>
        <p:nvGraphicFramePr>
          <p:cNvPr id="10" name="Group 45">
            <a:extLst>
              <a:ext uri="{FF2B5EF4-FFF2-40B4-BE49-F238E27FC236}">
                <a16:creationId xmlns:a16="http://schemas.microsoft.com/office/drawing/2014/main" id="{26660CC0-7CEC-4911-A27C-7ED2F7226678}"/>
              </a:ext>
            </a:extLst>
          </p:cNvPr>
          <p:cNvGraphicFramePr>
            <a:graphicFrameLocks noGrp="1"/>
          </p:cNvGraphicFramePr>
          <p:nvPr/>
        </p:nvGraphicFramePr>
        <p:xfrm>
          <a:off x="647700" y="2887663"/>
          <a:ext cx="7681915" cy="1084262"/>
        </p:xfrm>
        <a:graphic>
          <a:graphicData uri="http://schemas.openxmlformats.org/drawingml/2006/table">
            <a:tbl>
              <a:tblPr/>
              <a:tblGrid>
                <a:gridCol w="918168">
                  <a:extLst>
                    <a:ext uri="{9D8B030D-6E8A-4147-A177-3AD203B41FA5}">
                      <a16:colId xmlns:a16="http://schemas.microsoft.com/office/drawing/2014/main" val="20000"/>
                    </a:ext>
                  </a:extLst>
                </a:gridCol>
                <a:gridCol w="980773">
                  <a:extLst>
                    <a:ext uri="{9D8B030D-6E8A-4147-A177-3AD203B41FA5}">
                      <a16:colId xmlns:a16="http://schemas.microsoft.com/office/drawing/2014/main" val="20001"/>
                    </a:ext>
                  </a:extLst>
                </a:gridCol>
                <a:gridCol w="987213">
                  <a:extLst>
                    <a:ext uri="{9D8B030D-6E8A-4147-A177-3AD203B41FA5}">
                      <a16:colId xmlns:a16="http://schemas.microsoft.com/office/drawing/2014/main" val="20002"/>
                    </a:ext>
                  </a:extLst>
                </a:gridCol>
                <a:gridCol w="934559">
                  <a:extLst>
                    <a:ext uri="{9D8B030D-6E8A-4147-A177-3AD203B41FA5}">
                      <a16:colId xmlns:a16="http://schemas.microsoft.com/office/drawing/2014/main" val="20003"/>
                    </a:ext>
                  </a:extLst>
                </a:gridCol>
                <a:gridCol w="885423">
                  <a:extLst>
                    <a:ext uri="{9D8B030D-6E8A-4147-A177-3AD203B41FA5}">
                      <a16:colId xmlns:a16="http://schemas.microsoft.com/office/drawing/2014/main" val="20004"/>
                    </a:ext>
                  </a:extLst>
                </a:gridCol>
                <a:gridCol w="1028619">
                  <a:extLst>
                    <a:ext uri="{9D8B030D-6E8A-4147-A177-3AD203B41FA5}">
                      <a16:colId xmlns:a16="http://schemas.microsoft.com/office/drawing/2014/main" val="20005"/>
                    </a:ext>
                  </a:extLst>
                </a:gridCol>
                <a:gridCol w="944997">
                  <a:extLst>
                    <a:ext uri="{9D8B030D-6E8A-4147-A177-3AD203B41FA5}">
                      <a16:colId xmlns:a16="http://schemas.microsoft.com/office/drawing/2014/main" val="20006"/>
                    </a:ext>
                  </a:extLst>
                </a:gridCol>
                <a:gridCol w="1002163">
                  <a:extLst>
                    <a:ext uri="{9D8B030D-6E8A-4147-A177-3AD203B41FA5}">
                      <a16:colId xmlns:a16="http://schemas.microsoft.com/office/drawing/2014/main" val="20007"/>
                    </a:ext>
                  </a:extLst>
                </a:gridCol>
              </a:tblGrid>
              <a:tr h="565710">
                <a:tc>
                  <a:txBody>
                    <a:bodyPr/>
                    <a:lstStyle/>
                    <a:p>
                      <a:pPr marL="0" marR="0" lvl="0" indent="0" algn="ctr" defTabSz="914400" rtl="0" eaLnBrk="0" fontAlgn="b" latinLnBrk="0" hangingPunct="0">
                        <a:lnSpc>
                          <a:spcPct val="100000"/>
                        </a:lnSpc>
                        <a:spcBef>
                          <a:spcPts val="0"/>
                        </a:spcBef>
                        <a:spcAft>
                          <a:spcPts val="0"/>
                        </a:spcAft>
                        <a:buClrTx/>
                        <a:buSzTx/>
                        <a:buFontTx/>
                        <a:buNone/>
                        <a:tabLst>
                          <a:tab pos="0" algn="l"/>
                        </a:tabLst>
                      </a:pPr>
                      <a:r>
                        <a:rPr kumimoji="0" lang="en-US" altLang="zh-CN" sz="2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D7</a:t>
                      </a:r>
                      <a:endParaRPr kumimoji="0" lang="en-US" altLang="zh-CN" sz="28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L="0" marR="0" marT="0" marB="0" anchor="b" anchorCtr="1"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ts val="0"/>
                        </a:spcBef>
                        <a:spcAft>
                          <a:spcPts val="0"/>
                        </a:spcAft>
                        <a:buClrTx/>
                        <a:buSzTx/>
                        <a:buFontTx/>
                        <a:buNone/>
                        <a:tabLst>
                          <a:tab pos="0" algn="l"/>
                        </a:tabLst>
                      </a:pPr>
                      <a:r>
                        <a:rPr kumimoji="0" lang="en-US" altLang="zh-CN" sz="2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D6</a:t>
                      </a:r>
                      <a:endParaRPr kumimoji="0" lang="en-US" altLang="zh-CN" sz="28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L="0" marR="0" marT="0" marB="0" anchor="b" anchorCtr="1"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ts val="0"/>
                        </a:spcBef>
                        <a:spcAft>
                          <a:spcPts val="0"/>
                        </a:spcAft>
                        <a:buClrTx/>
                        <a:buSzTx/>
                        <a:buFontTx/>
                        <a:buNone/>
                        <a:tabLst>
                          <a:tab pos="0" algn="l"/>
                        </a:tabLst>
                      </a:pPr>
                      <a:r>
                        <a:rPr kumimoji="0" lang="en-US" altLang="zh-CN" sz="2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D5</a:t>
                      </a:r>
                      <a:endParaRPr kumimoji="0" lang="en-US" altLang="zh-CN" sz="28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L="0" marR="0" marT="0" marB="0" anchor="b" anchorCtr="1"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ts val="0"/>
                        </a:spcBef>
                        <a:spcAft>
                          <a:spcPts val="0"/>
                        </a:spcAft>
                        <a:buClrTx/>
                        <a:buSzTx/>
                        <a:buFontTx/>
                        <a:buNone/>
                        <a:tabLst>
                          <a:tab pos="0" algn="l"/>
                        </a:tabLst>
                      </a:pPr>
                      <a:r>
                        <a:rPr kumimoji="0" lang="en-US" altLang="zh-CN" sz="2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D4</a:t>
                      </a:r>
                      <a:endParaRPr kumimoji="0" lang="en-US" altLang="zh-CN" sz="28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L="0" marR="0" marT="0" marB="0" anchor="b" anchorCtr="1"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ts val="0"/>
                        </a:spcBef>
                        <a:spcAft>
                          <a:spcPts val="0"/>
                        </a:spcAft>
                        <a:buClrTx/>
                        <a:buSzTx/>
                        <a:buFontTx/>
                        <a:buNone/>
                        <a:tabLst>
                          <a:tab pos="0" algn="l"/>
                        </a:tabLst>
                      </a:pPr>
                      <a:r>
                        <a:rPr kumimoji="0" lang="en-US" altLang="zh-CN" sz="28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D3</a:t>
                      </a:r>
                      <a:endParaRPr kumimoji="0" lang="en-US" altLang="zh-CN" sz="2800" b="1" i="0" u="none" strike="noStrike" cap="none" normalizeH="0" baseline="0">
                        <a:ln>
                          <a:noFill/>
                        </a:ln>
                        <a:solidFill>
                          <a:srgbClr val="FF0000"/>
                        </a:solidFill>
                        <a:effectLst/>
                        <a:latin typeface="Arial" charset="0"/>
                        <a:ea typeface="宋体" pitchFamily="2" charset="-122"/>
                        <a:cs typeface="Times New Roman" pitchFamily="18" charset="0"/>
                      </a:endParaRPr>
                    </a:p>
                  </a:txBody>
                  <a:tcPr marL="0" marR="0" marT="0" marB="0" anchor="b" anchorCtr="1"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ts val="0"/>
                        </a:spcBef>
                        <a:spcAft>
                          <a:spcPts val="0"/>
                        </a:spcAft>
                        <a:buClrTx/>
                        <a:buSzTx/>
                        <a:buFontTx/>
                        <a:buNone/>
                        <a:tabLst>
                          <a:tab pos="0" algn="l"/>
                        </a:tabLst>
                      </a:pPr>
                      <a:r>
                        <a:rPr kumimoji="0" lang="en-US" altLang="zh-CN" sz="28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D2</a:t>
                      </a:r>
                      <a:endParaRPr kumimoji="0" lang="en-US" altLang="zh-CN" sz="2800" b="1" i="0" u="none" strike="noStrike" cap="none" normalizeH="0" baseline="0">
                        <a:ln>
                          <a:noFill/>
                        </a:ln>
                        <a:solidFill>
                          <a:srgbClr val="FF0000"/>
                        </a:solidFill>
                        <a:effectLst/>
                        <a:latin typeface="Arial" charset="0"/>
                        <a:ea typeface="宋体" pitchFamily="2" charset="-122"/>
                        <a:cs typeface="Times New Roman" pitchFamily="18" charset="0"/>
                      </a:endParaRPr>
                    </a:p>
                  </a:txBody>
                  <a:tcPr marL="0" marR="0" marT="0" marB="0" anchor="b" anchorCtr="1"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ts val="0"/>
                        </a:spcBef>
                        <a:spcAft>
                          <a:spcPts val="0"/>
                        </a:spcAft>
                        <a:buClrTx/>
                        <a:buSzTx/>
                        <a:buFontTx/>
                        <a:buNone/>
                        <a:tabLst>
                          <a:tab pos="0" algn="l"/>
                        </a:tabLst>
                      </a:pPr>
                      <a:r>
                        <a:rPr kumimoji="0" lang="en-US" altLang="zh-CN" sz="28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D1</a:t>
                      </a:r>
                      <a:endParaRPr kumimoji="0" lang="en-US" altLang="zh-CN" sz="2800" b="1" i="0" u="none" strike="noStrike" cap="none" normalizeH="0" baseline="0">
                        <a:ln>
                          <a:noFill/>
                        </a:ln>
                        <a:solidFill>
                          <a:srgbClr val="FF0000"/>
                        </a:solidFill>
                        <a:effectLst/>
                        <a:latin typeface="Arial" charset="0"/>
                        <a:ea typeface="宋体" pitchFamily="2" charset="-122"/>
                        <a:cs typeface="Times New Roman" pitchFamily="18" charset="0"/>
                      </a:endParaRPr>
                    </a:p>
                  </a:txBody>
                  <a:tcPr marL="0" marR="0" marT="0" marB="0" anchor="b" anchorCtr="1"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ts val="0"/>
                        </a:spcBef>
                        <a:spcAft>
                          <a:spcPts val="0"/>
                        </a:spcAft>
                        <a:buClrTx/>
                        <a:buSzTx/>
                        <a:buFontTx/>
                        <a:buNone/>
                        <a:tabLst>
                          <a:tab pos="0" algn="l"/>
                        </a:tabLst>
                      </a:pPr>
                      <a:r>
                        <a:rPr kumimoji="0" lang="en-US" altLang="zh-CN" sz="2800" b="1" i="0" u="none" strike="noStrike" cap="none" normalizeH="0" baseline="0" dirty="0">
                          <a:ln>
                            <a:noFill/>
                          </a:ln>
                          <a:solidFill>
                            <a:srgbClr val="FF0000"/>
                          </a:solidFill>
                          <a:effectLst/>
                          <a:latin typeface="Times New Roman" pitchFamily="18" charset="0"/>
                          <a:ea typeface="宋体" pitchFamily="2" charset="-122"/>
                          <a:cs typeface="Times New Roman" pitchFamily="18" charset="0"/>
                        </a:rPr>
                        <a:t>D0</a:t>
                      </a:r>
                      <a:endParaRPr kumimoji="0" lang="en-US" altLang="zh-CN" sz="2800" b="1" i="0" u="none" strike="noStrike" cap="none" normalizeH="0" baseline="0" dirty="0">
                        <a:ln>
                          <a:noFill/>
                        </a:ln>
                        <a:solidFill>
                          <a:srgbClr val="FF0000"/>
                        </a:solidFill>
                        <a:effectLst/>
                        <a:latin typeface="Arial" charset="0"/>
                        <a:ea typeface="宋体" pitchFamily="2" charset="-122"/>
                        <a:cs typeface="Times New Roman" pitchFamily="18" charset="0"/>
                      </a:endParaRPr>
                    </a:p>
                  </a:txBody>
                  <a:tcPr marL="0" marR="0" marT="0" marB="0" anchor="b" anchorCtr="1" horzOverflow="overflow">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55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endParaRPr kumimoji="0" lang="en-US" altLang="zh-CN" sz="28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L="91436" marR="91436" marT="45755" marB="457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p>
                  </a:txBody>
                  <a:tcPr marL="91436" marR="91436" marT="45755" marB="457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p>
                  </a:txBody>
                  <a:tcPr marL="91436" marR="91436" marT="45755" marB="457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p>
                  </a:txBody>
                  <a:tcPr marL="91436" marR="91436" marT="45755" marB="4575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 latinLnBrk="0" hangingPunct="0">
                        <a:lnSpc>
                          <a:spcPct val="100000"/>
                        </a:lnSpc>
                        <a:spcBef>
                          <a:spcPts val="0"/>
                        </a:spcBef>
                        <a:spcAft>
                          <a:spcPts val="0"/>
                        </a:spcAft>
                        <a:buClrTx/>
                        <a:buSzTx/>
                        <a:buFontTx/>
                        <a:buNone/>
                        <a:tabLst>
                          <a:tab pos="0" algn="l"/>
                        </a:tabLst>
                      </a:pPr>
                      <a:r>
                        <a:rPr kumimoji="0" lang="en-US" altLang="zh-CN" sz="2800" b="1" i="0" u="none" strike="noStrike" cap="none" normalizeH="0" baseline="0" dirty="0">
                          <a:ln>
                            <a:noFill/>
                          </a:ln>
                          <a:solidFill>
                            <a:srgbClr val="FF0000"/>
                          </a:solidFill>
                          <a:effectLst/>
                          <a:latin typeface="Arial" charset="0"/>
                          <a:ea typeface="宋体" pitchFamily="2" charset="-122"/>
                          <a:cs typeface="Times New Roman" pitchFamily="18" charset="0"/>
                        </a:rPr>
                        <a:t>1</a:t>
                      </a:r>
                      <a:endParaRPr kumimoji="0" lang="zh-CN" altLang="en-US" sz="2800" b="1" i="0" u="none" strike="noStrike" cap="none" normalizeH="0" baseline="0" dirty="0">
                        <a:ln>
                          <a:noFill/>
                        </a:ln>
                        <a:solidFill>
                          <a:srgbClr val="FF0000"/>
                        </a:solidFill>
                        <a:effectLst/>
                        <a:latin typeface="Arial" charset="0"/>
                        <a:ea typeface="宋体" pitchFamily="2" charset="-122"/>
                        <a:cs typeface="Times New Roman" pitchFamily="18" charset="0"/>
                      </a:endParaRPr>
                    </a:p>
                  </a:txBody>
                  <a:tcPr marL="0" marR="0" marT="0" marB="0" anchor="b"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eaLnBrk="0" fontAlgn="b" hangingPunct="0">
                        <a:lnSpc>
                          <a:spcPct val="100000"/>
                        </a:lnSpc>
                        <a:spcBef>
                          <a:spcPts val="0"/>
                        </a:spcBef>
                        <a:spcAft>
                          <a:spcPts val="0"/>
                        </a:spcAft>
                        <a:tabLst>
                          <a:tab pos="0" algn="l"/>
                        </a:tabLst>
                      </a:pPr>
                      <a:r>
                        <a:rPr lang="en-US" altLang="zh-CN" sz="2800" dirty="0">
                          <a:solidFill>
                            <a:srgbClr val="FF0000"/>
                          </a:solidFill>
                        </a:rPr>
                        <a:t>0</a:t>
                      </a:r>
                      <a:endParaRPr lang="zh-CN" altLang="en-US" sz="2800" dirty="0">
                        <a:solidFill>
                          <a:srgbClr val="FF0000"/>
                        </a:solidFill>
                      </a:endParaRPr>
                    </a:p>
                  </a:txBody>
                  <a:tcPr marL="0" marR="0" marT="0" marB="0" anchor="b"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eaLnBrk="0" fontAlgn="b" hangingPunct="0">
                        <a:lnSpc>
                          <a:spcPct val="100000"/>
                        </a:lnSpc>
                        <a:spcBef>
                          <a:spcPts val="0"/>
                        </a:spcBef>
                        <a:spcAft>
                          <a:spcPts val="0"/>
                        </a:spcAft>
                        <a:tabLst>
                          <a:tab pos="0" algn="l"/>
                        </a:tabLst>
                      </a:pPr>
                      <a:r>
                        <a:rPr lang="en-US" altLang="zh-CN" sz="2800" dirty="0">
                          <a:solidFill>
                            <a:srgbClr val="FF0000"/>
                          </a:solidFill>
                        </a:rPr>
                        <a:t>0</a:t>
                      </a:r>
                      <a:endParaRPr lang="zh-CN" altLang="en-US" sz="2800" dirty="0">
                        <a:solidFill>
                          <a:srgbClr val="FF0000"/>
                        </a:solidFill>
                      </a:endParaRPr>
                    </a:p>
                  </a:txBody>
                  <a:tcPr marL="0" marR="0" marT="0" marB="0" anchor="b"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indent="0" algn="ctr" eaLnBrk="0" fontAlgn="b" hangingPunct="0">
                        <a:lnSpc>
                          <a:spcPct val="100000"/>
                        </a:lnSpc>
                        <a:spcBef>
                          <a:spcPts val="0"/>
                        </a:spcBef>
                        <a:spcAft>
                          <a:spcPts val="0"/>
                        </a:spcAft>
                        <a:tabLst>
                          <a:tab pos="0" algn="l"/>
                        </a:tabLst>
                      </a:pPr>
                      <a:r>
                        <a:rPr lang="en-US" altLang="zh-CN" sz="2800" dirty="0">
                          <a:solidFill>
                            <a:srgbClr val="FF0000"/>
                          </a:solidFill>
                        </a:rPr>
                        <a:t>1</a:t>
                      </a:r>
                      <a:endParaRPr lang="zh-CN" altLang="en-US" sz="2800" dirty="0">
                        <a:solidFill>
                          <a:srgbClr val="FF0000"/>
                        </a:solidFill>
                      </a:endParaRPr>
                    </a:p>
                  </a:txBody>
                  <a:tcPr marL="0" marR="0" marT="0" marB="0" anchor="b"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 name="左大括号 4"/>
          <p:cNvSpPr>
            <a:spLocks/>
          </p:cNvSpPr>
          <p:nvPr/>
        </p:nvSpPr>
        <p:spPr bwMode="auto">
          <a:xfrm rot="-5400000">
            <a:off x="6303962" y="2322513"/>
            <a:ext cx="277813" cy="3506788"/>
          </a:xfrm>
          <a:custGeom>
            <a:avLst/>
            <a:gdLst>
              <a:gd name="T0" fmla="*/ 278782 w 1466388"/>
              <a:gd name="T1" fmla="*/ 3507060 h 6484434"/>
              <a:gd name="T2" fmla="*/ 139391 w 1466388"/>
              <a:gd name="T3" fmla="*/ 3440972 h 6484434"/>
              <a:gd name="T4" fmla="*/ 139391 w 1466388"/>
              <a:gd name="T5" fmla="*/ 1958334 h 6484434"/>
              <a:gd name="T6" fmla="*/ 1 w 1466388"/>
              <a:gd name="T7" fmla="*/ 1753530 h 6484434"/>
              <a:gd name="T8" fmla="*/ 137271 w 1466388"/>
              <a:gd name="T9" fmla="*/ 1560792 h 6484434"/>
              <a:gd name="T10" fmla="*/ 139391 w 1466388"/>
              <a:gd name="T11" fmla="*/ 66088 h 6484434"/>
              <a:gd name="T12" fmla="*/ 278782 w 1466388"/>
              <a:gd name="T13" fmla="*/ 0 h 64844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66388" h="6484434" stroke="0">
                <a:moveTo>
                  <a:pt x="1466388" y="6484434"/>
                </a:moveTo>
                <a:cubicBezTo>
                  <a:pt x="1061457" y="6484434"/>
                  <a:pt x="733196" y="6429726"/>
                  <a:pt x="733196" y="6362240"/>
                </a:cubicBezTo>
                <a:lnTo>
                  <a:pt x="710894" y="3643194"/>
                </a:lnTo>
                <a:cubicBezTo>
                  <a:pt x="710894" y="3575708"/>
                  <a:pt x="-1854" y="3366582"/>
                  <a:pt x="4" y="3242217"/>
                </a:cubicBezTo>
                <a:cubicBezTo>
                  <a:pt x="1862" y="3117852"/>
                  <a:pt x="722044" y="2964488"/>
                  <a:pt x="722044" y="2897002"/>
                </a:cubicBezTo>
                <a:cubicBezTo>
                  <a:pt x="725761" y="1927461"/>
                  <a:pt x="729479" y="1091735"/>
                  <a:pt x="733196" y="122194"/>
                </a:cubicBezTo>
                <a:cubicBezTo>
                  <a:pt x="733196" y="54708"/>
                  <a:pt x="1061457" y="0"/>
                  <a:pt x="1466388" y="0"/>
                </a:cubicBezTo>
                <a:lnTo>
                  <a:pt x="1466388" y="6484434"/>
                </a:lnTo>
                <a:close/>
              </a:path>
              <a:path w="1466388" h="6484434" fill="none">
                <a:moveTo>
                  <a:pt x="1466388" y="6484434"/>
                </a:moveTo>
                <a:cubicBezTo>
                  <a:pt x="1061457" y="6484434"/>
                  <a:pt x="733196" y="6429726"/>
                  <a:pt x="733196" y="6362240"/>
                </a:cubicBezTo>
                <a:lnTo>
                  <a:pt x="733196" y="3620892"/>
                </a:lnTo>
                <a:cubicBezTo>
                  <a:pt x="733196" y="3553406"/>
                  <a:pt x="1862" y="3364724"/>
                  <a:pt x="4" y="3242217"/>
                </a:cubicBezTo>
                <a:cubicBezTo>
                  <a:pt x="-1854" y="3119710"/>
                  <a:pt x="722045" y="2953337"/>
                  <a:pt x="722045" y="2885851"/>
                </a:cubicBezTo>
                <a:cubicBezTo>
                  <a:pt x="722045" y="1886575"/>
                  <a:pt x="733196" y="1121470"/>
                  <a:pt x="733196" y="122194"/>
                </a:cubicBezTo>
                <a:cubicBezTo>
                  <a:pt x="733196" y="54708"/>
                  <a:pt x="1061457" y="0"/>
                  <a:pt x="1466388" y="0"/>
                </a:cubicBezTo>
              </a:path>
            </a:pathLst>
          </a:custGeom>
          <a:noFill/>
          <a:ln w="9525" cap="flat" cmpd="sng" algn="ctr">
            <a:solidFill>
              <a:srgbClr val="FF00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 name="Rectangle 30"/>
          <p:cNvSpPr>
            <a:spLocks noChangeArrowheads="1"/>
          </p:cNvSpPr>
          <p:nvPr/>
        </p:nvSpPr>
        <p:spPr bwMode="auto">
          <a:xfrm>
            <a:off x="2074863" y="4100513"/>
            <a:ext cx="6969125" cy="523875"/>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solidFill>
                  <a:srgbClr val="0000FF"/>
                </a:solidFill>
                <a:latin typeface="Arial" panose="020B0604020202020204" pitchFamily="34" charset="0"/>
              </a:rPr>
              <a:t>(</a:t>
            </a:r>
            <a:r>
              <a:rPr lang="zh-CN" altLang="en-US" sz="2800" b="1">
                <a:solidFill>
                  <a:srgbClr val="FF0000"/>
                </a:solidFill>
                <a:latin typeface="Arial" panose="020B0604020202020204" pitchFamily="34" charset="0"/>
              </a:rPr>
              <a:t>示例表示</a:t>
            </a:r>
            <a:r>
              <a:rPr lang="en-US" altLang="zh-CN" sz="2800" b="1">
                <a:solidFill>
                  <a:srgbClr val="FF0000"/>
                </a:solidFill>
                <a:latin typeface="Arial" panose="020B0604020202020204" pitchFamily="34" charset="0"/>
              </a:rPr>
              <a:t>9</a:t>
            </a:r>
            <a:r>
              <a:rPr lang="en-US" altLang="zh-CN" sz="2800" b="1">
                <a:solidFill>
                  <a:srgbClr val="0000FF"/>
                </a:solidFill>
                <a:latin typeface="Arial" panose="020B0604020202020204" pitchFamily="34" charset="0"/>
              </a:rPr>
              <a:t>)</a:t>
            </a:r>
            <a:r>
              <a:rPr lang="zh-CN" altLang="en-US" sz="2800" b="1">
                <a:solidFill>
                  <a:srgbClr val="0000FF"/>
                </a:solidFill>
                <a:latin typeface="Arial" panose="020B0604020202020204" pitchFamily="34" charset="0"/>
              </a:rPr>
              <a:t>用低</a:t>
            </a:r>
            <a:r>
              <a:rPr lang="en-US" altLang="zh-CN" sz="2800" b="1">
                <a:solidFill>
                  <a:srgbClr val="0000FF"/>
                </a:solidFill>
                <a:latin typeface="Arial" panose="020B0604020202020204" pitchFamily="34" charset="0"/>
              </a:rPr>
              <a:t>4</a:t>
            </a:r>
            <a:r>
              <a:rPr lang="zh-CN" altLang="en-US" sz="2800" b="1">
                <a:solidFill>
                  <a:srgbClr val="0000FF"/>
                </a:solidFill>
                <a:latin typeface="Arial" panose="020B0604020202020204" pitchFamily="34" charset="0"/>
              </a:rPr>
              <a:t>位表示</a:t>
            </a:r>
            <a:r>
              <a:rPr lang="en-US" altLang="zh-CN" sz="2800" b="1">
                <a:solidFill>
                  <a:srgbClr val="0000FF"/>
                </a:solidFill>
                <a:latin typeface="Arial" panose="020B0604020202020204" pitchFamily="34" charset="0"/>
              </a:rPr>
              <a:t>1</a:t>
            </a:r>
            <a:r>
              <a:rPr lang="zh-CN" altLang="en-US" sz="2800" b="1">
                <a:solidFill>
                  <a:srgbClr val="0000FF"/>
                </a:solidFill>
                <a:latin typeface="Arial" panose="020B0604020202020204" pitchFamily="34" charset="0"/>
              </a:rPr>
              <a:t>位十进制数字</a:t>
            </a:r>
            <a:r>
              <a:rPr lang="en-US" altLang="zh-CN" sz="2800">
                <a:solidFill>
                  <a:srgbClr val="FF0000"/>
                </a:solidFill>
                <a:latin typeface="宋体" panose="02010600030101010101" pitchFamily="2" charset="-122"/>
              </a:rPr>
              <a:t>0-9</a:t>
            </a:r>
            <a:endParaRPr lang="zh-CN" altLang="en-US" sz="2800" b="1">
              <a:solidFill>
                <a:srgbClr val="FF0000"/>
              </a:solidFill>
              <a:latin typeface="Arial" panose="020B0604020202020204" pitchFamily="34" charset="0"/>
            </a:endParaRPr>
          </a:p>
        </p:txBody>
      </p:sp>
    </p:spTree>
    <p:extLst>
      <p:ext uri="{BB962C8B-B14F-4D97-AF65-F5344CB8AC3E}">
        <p14:creationId xmlns:p14="http://schemas.microsoft.com/office/powerpoint/2010/main" val="36053791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6676" name="Group 84"/>
          <p:cNvGraphicFramePr>
            <a:graphicFrameLocks noGrp="1"/>
          </p:cNvGraphicFramePr>
          <p:nvPr>
            <p:extLst>
              <p:ext uri="{D42A27DB-BD31-4B8C-83A1-F6EECF244321}">
                <p14:modId xmlns:p14="http://schemas.microsoft.com/office/powerpoint/2010/main" val="1959233877"/>
              </p:ext>
            </p:extLst>
          </p:nvPr>
        </p:nvGraphicFramePr>
        <p:xfrm>
          <a:off x="822961" y="2720975"/>
          <a:ext cx="7762875" cy="1036638"/>
        </p:xfrm>
        <a:graphic>
          <a:graphicData uri="http://schemas.openxmlformats.org/drawingml/2006/table">
            <a:tbl>
              <a:tblPr/>
              <a:tblGrid>
                <a:gridCol w="969962">
                  <a:extLst>
                    <a:ext uri="{9D8B030D-6E8A-4147-A177-3AD203B41FA5}">
                      <a16:colId xmlns:a16="http://schemas.microsoft.com/office/drawing/2014/main" val="20000"/>
                    </a:ext>
                  </a:extLst>
                </a:gridCol>
                <a:gridCol w="971550">
                  <a:extLst>
                    <a:ext uri="{9D8B030D-6E8A-4147-A177-3AD203B41FA5}">
                      <a16:colId xmlns:a16="http://schemas.microsoft.com/office/drawing/2014/main" val="20001"/>
                    </a:ext>
                  </a:extLst>
                </a:gridCol>
                <a:gridCol w="969963">
                  <a:extLst>
                    <a:ext uri="{9D8B030D-6E8A-4147-A177-3AD203B41FA5}">
                      <a16:colId xmlns:a16="http://schemas.microsoft.com/office/drawing/2014/main" val="20002"/>
                    </a:ext>
                  </a:extLst>
                </a:gridCol>
                <a:gridCol w="969962">
                  <a:extLst>
                    <a:ext uri="{9D8B030D-6E8A-4147-A177-3AD203B41FA5}">
                      <a16:colId xmlns:a16="http://schemas.microsoft.com/office/drawing/2014/main" val="20003"/>
                    </a:ext>
                  </a:extLst>
                </a:gridCol>
                <a:gridCol w="969963">
                  <a:extLst>
                    <a:ext uri="{9D8B030D-6E8A-4147-A177-3AD203B41FA5}">
                      <a16:colId xmlns:a16="http://schemas.microsoft.com/office/drawing/2014/main" val="20004"/>
                    </a:ext>
                  </a:extLst>
                </a:gridCol>
                <a:gridCol w="971550">
                  <a:extLst>
                    <a:ext uri="{9D8B030D-6E8A-4147-A177-3AD203B41FA5}">
                      <a16:colId xmlns:a16="http://schemas.microsoft.com/office/drawing/2014/main" val="20005"/>
                    </a:ext>
                  </a:extLst>
                </a:gridCol>
                <a:gridCol w="969962">
                  <a:extLst>
                    <a:ext uri="{9D8B030D-6E8A-4147-A177-3AD203B41FA5}">
                      <a16:colId xmlns:a16="http://schemas.microsoft.com/office/drawing/2014/main" val="20006"/>
                    </a:ext>
                  </a:extLst>
                </a:gridCol>
                <a:gridCol w="969963">
                  <a:extLst>
                    <a:ext uri="{9D8B030D-6E8A-4147-A177-3AD203B41FA5}">
                      <a16:colId xmlns:a16="http://schemas.microsoft.com/office/drawing/2014/main" val="20007"/>
                    </a:ext>
                  </a:extLst>
                </a:gridCol>
              </a:tblGrid>
              <a:tr h="51831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D7</a:t>
                      </a:r>
                      <a:endParaRPr kumimoji="0" lang="en-US" altLang="zh-CN" sz="28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T="45734" marB="4573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D6</a:t>
                      </a:r>
                      <a:endParaRPr kumimoji="0" lang="en-US" altLang="zh-CN" sz="28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T="45734" marB="4573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D5</a:t>
                      </a:r>
                      <a:endParaRPr kumimoji="0" lang="en-US" altLang="zh-CN" sz="28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T="45734" marB="4573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D4</a:t>
                      </a:r>
                      <a:endParaRPr kumimoji="0" lang="en-US" altLang="zh-CN" sz="28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T="45734" marB="4573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D3</a:t>
                      </a:r>
                      <a:endParaRPr kumimoji="0" lang="en-US" altLang="zh-CN" sz="28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T="45734" marB="4573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D2</a:t>
                      </a:r>
                      <a:endParaRPr kumimoji="0" lang="en-US" altLang="zh-CN" sz="28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T="45734" marB="4573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D1</a:t>
                      </a:r>
                      <a:endParaRPr kumimoji="0" lang="en-US" altLang="zh-CN" sz="28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T="45734" marB="4573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D0</a:t>
                      </a:r>
                      <a:endParaRPr kumimoji="0" lang="en-US" altLang="zh-CN" sz="28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T="45734" marB="45734"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319">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十位</a:t>
                      </a:r>
                      <a:endParaRPr kumimoji="0" lang="zh-CN" altLang="en-US" sz="28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个位</a:t>
                      </a:r>
                      <a:endParaRPr kumimoji="0" lang="zh-CN" altLang="en-US" sz="28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T="45734" marB="4573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1"/>
                  </a:ext>
                </a:extLst>
              </a:tr>
            </a:tbl>
          </a:graphicData>
        </a:graphic>
      </p:graphicFrame>
      <p:sp>
        <p:nvSpPr>
          <p:cNvPr id="366673" name="Rectangle 81"/>
          <p:cNvSpPr>
            <a:spLocks noChangeArrowheads="1"/>
          </p:cNvSpPr>
          <p:nvPr/>
        </p:nvSpPr>
        <p:spPr bwMode="auto">
          <a:xfrm>
            <a:off x="2119313" y="4595813"/>
            <a:ext cx="4992687" cy="523875"/>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dirty="0">
                <a:solidFill>
                  <a:srgbClr val="800000"/>
                </a:solidFill>
                <a:cs typeface="Times New Roman" panose="02020603050405020304" pitchFamily="18" charset="0"/>
              </a:rPr>
              <a:t>图</a:t>
            </a:r>
            <a:r>
              <a:rPr lang="en-US" altLang="zh-CN" sz="2800" b="1" dirty="0">
                <a:solidFill>
                  <a:srgbClr val="800000"/>
                </a:solidFill>
                <a:cs typeface="Times New Roman" panose="02020603050405020304" pitchFamily="18" charset="0"/>
              </a:rPr>
              <a:t>2-4 </a:t>
            </a:r>
            <a:r>
              <a:rPr lang="zh-CN" altLang="en-US" sz="2800" b="1" dirty="0">
                <a:solidFill>
                  <a:srgbClr val="800000"/>
                </a:solidFill>
                <a:cs typeface="Times New Roman" panose="02020603050405020304" pitchFamily="18" charset="0"/>
              </a:rPr>
              <a:t>压缩</a:t>
            </a:r>
            <a:r>
              <a:rPr lang="en-US" altLang="zh-CN" sz="2800" b="1" dirty="0">
                <a:solidFill>
                  <a:srgbClr val="800000"/>
                </a:solidFill>
                <a:cs typeface="Times New Roman" panose="02020603050405020304" pitchFamily="18" charset="0"/>
              </a:rPr>
              <a:t>BCD</a:t>
            </a:r>
            <a:r>
              <a:rPr lang="zh-CN" altLang="en-US" sz="2800" b="1" dirty="0">
                <a:solidFill>
                  <a:srgbClr val="800000"/>
                </a:solidFill>
                <a:cs typeface="Times New Roman" panose="02020603050405020304" pitchFamily="18" charset="0"/>
              </a:rPr>
              <a:t>码的表示格式</a:t>
            </a:r>
            <a:endParaRPr lang="zh-CN" altLang="en-US" sz="2800" b="1" dirty="0">
              <a:solidFill>
                <a:srgbClr val="800000"/>
              </a:solidFill>
              <a:latin typeface="Arial" panose="020B0604020202020204" pitchFamily="34" charset="0"/>
            </a:endParaRPr>
          </a:p>
        </p:txBody>
      </p:sp>
      <p:sp>
        <p:nvSpPr>
          <p:cNvPr id="81949" name="标题 3"/>
          <p:cNvSpPr>
            <a:spLocks noGrp="1" noChangeArrowheads="1"/>
          </p:cNvSpPr>
          <p:nvPr>
            <p:ph type="title"/>
          </p:nvPr>
        </p:nvSpPr>
        <p:spPr>
          <a:xfrm>
            <a:off x="822961" y="492125"/>
            <a:ext cx="7409802" cy="504825"/>
          </a:xfrm>
        </p:spPr>
        <p:txBody>
          <a:bodyPr>
            <a:normAutofit fontScale="90000"/>
          </a:bodyPr>
          <a:lstStyle/>
          <a:p>
            <a:pPr marL="342900" indent="-342900" eaLnBrk="1" hangingPunct="1"/>
            <a:r>
              <a:rPr lang="zh-CN" altLang="en-US" dirty="0">
                <a:solidFill>
                  <a:srgbClr val="FF0000"/>
                </a:solidFill>
              </a:rPr>
              <a:t>压缩</a:t>
            </a:r>
            <a:r>
              <a:rPr lang="en-US" altLang="zh-CN" dirty="0">
                <a:solidFill>
                  <a:srgbClr val="FF0000"/>
                </a:solidFill>
              </a:rPr>
              <a:t>BCD</a:t>
            </a:r>
            <a:endParaRPr lang="zh-CN" altLang="en-US" dirty="0"/>
          </a:p>
        </p:txBody>
      </p:sp>
      <p:sp>
        <p:nvSpPr>
          <p:cNvPr id="366675" name="Rectangle 83"/>
          <p:cNvSpPr>
            <a:spLocks noGrp="1" noChangeArrowheads="1"/>
          </p:cNvSpPr>
          <p:nvPr>
            <p:ph idx="1"/>
          </p:nvPr>
        </p:nvSpPr>
        <p:spPr>
          <a:xfrm>
            <a:off x="377825" y="1076325"/>
            <a:ext cx="8475663" cy="1843088"/>
          </a:xfrm>
        </p:spPr>
        <p:txBody>
          <a:bodyPr/>
          <a:lstStyle/>
          <a:p>
            <a:pPr marL="449263" indent="0" eaLnBrk="1" hangingPunct="1">
              <a:lnSpc>
                <a:spcPct val="150000"/>
              </a:lnSpc>
              <a:buFontTx/>
              <a:buNone/>
              <a:defRPr/>
            </a:pPr>
            <a:r>
              <a:rPr lang="zh-CN" altLang="en-US" dirty="0">
                <a:solidFill>
                  <a:schemeClr val="tx1"/>
                </a:solidFill>
              </a:rPr>
              <a:t>若将</a:t>
            </a:r>
            <a:r>
              <a:rPr lang="en-US" altLang="zh-CN" dirty="0">
                <a:solidFill>
                  <a:schemeClr val="tx1"/>
                </a:solidFill>
              </a:rPr>
              <a:t>1</a:t>
            </a:r>
            <a:r>
              <a:rPr lang="zh-CN" altLang="en-US" dirty="0">
                <a:solidFill>
                  <a:schemeClr val="tx1"/>
                </a:solidFill>
              </a:rPr>
              <a:t>个字节</a:t>
            </a:r>
            <a:r>
              <a:rPr lang="en-US" altLang="zh-CN" dirty="0">
                <a:solidFill>
                  <a:srgbClr val="FF0000"/>
                </a:solidFill>
              </a:rPr>
              <a:t>8</a:t>
            </a:r>
            <a:r>
              <a:rPr lang="zh-CN" altLang="en-US" dirty="0">
                <a:solidFill>
                  <a:srgbClr val="FF0000"/>
                </a:solidFill>
              </a:rPr>
              <a:t>位</a:t>
            </a:r>
            <a:r>
              <a:rPr lang="zh-CN" altLang="en-US" dirty="0">
                <a:solidFill>
                  <a:schemeClr val="tx1"/>
                </a:solidFill>
              </a:rPr>
              <a:t>用于</a:t>
            </a:r>
            <a:r>
              <a:rPr lang="zh-CN" altLang="en-US" dirty="0">
                <a:solidFill>
                  <a:srgbClr val="FF0000"/>
                </a:solidFill>
              </a:rPr>
              <a:t>表示两位十进制数</a:t>
            </a:r>
            <a:r>
              <a:rPr lang="zh-CN" altLang="en-US" dirty="0">
                <a:solidFill>
                  <a:schemeClr val="tx1"/>
                </a:solidFill>
              </a:rPr>
              <a:t>，则称为</a:t>
            </a:r>
            <a:r>
              <a:rPr lang="zh-CN" altLang="en-US" dirty="0">
                <a:solidFill>
                  <a:srgbClr val="FF0000"/>
                </a:solidFill>
              </a:rPr>
              <a:t>压缩的</a:t>
            </a:r>
            <a:r>
              <a:rPr lang="en-US" altLang="zh-CN" dirty="0">
                <a:solidFill>
                  <a:srgbClr val="FF0000"/>
                </a:solidFill>
              </a:rPr>
              <a:t>BCD</a:t>
            </a:r>
            <a:r>
              <a:rPr lang="zh-CN" altLang="en-US" dirty="0">
                <a:solidFill>
                  <a:srgbClr val="FF0000"/>
                </a:solidFill>
              </a:rPr>
              <a:t>码</a:t>
            </a:r>
            <a:r>
              <a:rPr lang="zh-CN" altLang="en-US" dirty="0">
                <a:solidFill>
                  <a:schemeClr val="tx1"/>
                </a:solidFill>
              </a:rPr>
              <a:t>，表示格式如图所示。它所表示的数的范围是</a:t>
            </a:r>
            <a:r>
              <a:rPr lang="en-US" altLang="zh-CN" dirty="0">
                <a:solidFill>
                  <a:schemeClr val="tx1"/>
                </a:solidFill>
              </a:rPr>
              <a:t>0-99</a:t>
            </a:r>
            <a:r>
              <a:rPr lang="zh-CN" altLang="en-US" dirty="0">
                <a:solidFill>
                  <a:schemeClr val="tx1"/>
                </a:solidFill>
              </a:rPr>
              <a:t>。</a:t>
            </a:r>
            <a:endParaRPr lang="en-US" altLang="zh-CN" dirty="0"/>
          </a:p>
        </p:txBody>
      </p:sp>
      <p:sp>
        <p:nvSpPr>
          <p:cNvPr id="5" name="矩形 4"/>
          <p:cNvSpPr>
            <a:spLocks noChangeArrowheads="1"/>
          </p:cNvSpPr>
          <p:nvPr/>
        </p:nvSpPr>
        <p:spPr bwMode="auto">
          <a:xfrm>
            <a:off x="461963" y="5399088"/>
            <a:ext cx="83073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solidFill>
                  <a:srgbClr val="800000"/>
                </a:solidFill>
                <a:cs typeface="Times New Roman" panose="02020603050405020304" pitchFamily="18" charset="0"/>
              </a:rPr>
              <a:t>例</a:t>
            </a:r>
            <a:r>
              <a:rPr lang="en-US" altLang="zh-CN" sz="2800" b="1">
                <a:solidFill>
                  <a:srgbClr val="800000"/>
                </a:solidFill>
                <a:cs typeface="Times New Roman" panose="02020603050405020304" pitchFamily="18" charset="0"/>
              </a:rPr>
              <a:t>: </a:t>
            </a:r>
            <a:r>
              <a:rPr lang="zh-CN" altLang="en-US" sz="2800" b="1">
                <a:solidFill>
                  <a:srgbClr val="FF0000"/>
                </a:solidFill>
                <a:cs typeface="Times New Roman" panose="02020603050405020304" pitchFamily="18" charset="0"/>
              </a:rPr>
              <a:t>十进制数</a:t>
            </a:r>
            <a:r>
              <a:rPr lang="en-US" altLang="zh-CN" sz="2800" b="1">
                <a:solidFill>
                  <a:srgbClr val="FF0000"/>
                </a:solidFill>
                <a:cs typeface="Times New Roman" panose="02020603050405020304" pitchFamily="18" charset="0"/>
              </a:rPr>
              <a:t>39</a:t>
            </a:r>
            <a:r>
              <a:rPr lang="zh-CN" altLang="en-US" sz="2800" b="1">
                <a:solidFill>
                  <a:srgbClr val="800000"/>
                </a:solidFill>
                <a:cs typeface="Times New Roman" panose="02020603050405020304" pitchFamily="18" charset="0"/>
              </a:rPr>
              <a:t>可表示为</a:t>
            </a:r>
            <a:r>
              <a:rPr lang="en-US" altLang="zh-CN" sz="2800" b="1">
                <a:solidFill>
                  <a:srgbClr val="FF0000"/>
                </a:solidFill>
                <a:cs typeface="Times New Roman" panose="02020603050405020304" pitchFamily="18" charset="0"/>
              </a:rPr>
              <a:t>(0011 1001)</a:t>
            </a:r>
            <a:r>
              <a:rPr lang="en-US" altLang="zh-CN" sz="2800" b="1" baseline="-25000">
                <a:solidFill>
                  <a:srgbClr val="FF0000"/>
                </a:solidFill>
                <a:cs typeface="Times New Roman" panose="02020603050405020304" pitchFamily="18" charset="0"/>
              </a:rPr>
              <a:t>8421 </a:t>
            </a:r>
            <a:r>
              <a:rPr lang="en-US" altLang="zh-CN" sz="2800" b="1">
                <a:solidFill>
                  <a:srgbClr val="800000"/>
                </a:solidFill>
                <a:cs typeface="Times New Roman" panose="02020603050405020304" pitchFamily="18" charset="0"/>
              </a:rPr>
              <a:t>=</a:t>
            </a:r>
            <a:r>
              <a:rPr lang="zh-CN" altLang="en-US" sz="2800" b="1">
                <a:solidFill>
                  <a:srgbClr val="800000"/>
                </a:solidFill>
                <a:cs typeface="Times New Roman" panose="02020603050405020304" pitchFamily="18" charset="0"/>
              </a:rPr>
              <a:t> </a:t>
            </a:r>
            <a:r>
              <a:rPr lang="en-US" altLang="zh-CN" sz="2800" b="1">
                <a:solidFill>
                  <a:srgbClr val="800000"/>
                </a:solidFill>
                <a:cs typeface="Times New Roman" panose="02020603050405020304" pitchFamily="18" charset="0"/>
              </a:rPr>
              <a:t>0010 0111B</a:t>
            </a:r>
            <a:endParaRPr lang="zh-CN" altLang="en-US" sz="2800" b="1">
              <a:solidFill>
                <a:srgbClr val="800000"/>
              </a:solidFill>
              <a:cs typeface="Times New Roman" panose="02020603050405020304" pitchFamily="18" charset="0"/>
            </a:endParaRPr>
          </a:p>
        </p:txBody>
      </p:sp>
    </p:spTree>
    <p:extLst>
      <p:ext uri="{BB962C8B-B14F-4D97-AF65-F5344CB8AC3E}">
        <p14:creationId xmlns:p14="http://schemas.microsoft.com/office/powerpoint/2010/main" val="26626251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2"/>
          <p:cNvSpPr>
            <a:spLocks noGrp="1" noChangeArrowheads="1"/>
          </p:cNvSpPr>
          <p:nvPr>
            <p:ph type="title"/>
          </p:nvPr>
        </p:nvSpPr>
        <p:spPr>
          <a:xfrm>
            <a:off x="475456" y="525463"/>
            <a:ext cx="8229600" cy="504825"/>
          </a:xfrm>
        </p:spPr>
        <p:txBody>
          <a:bodyPr>
            <a:normAutofit fontScale="90000"/>
          </a:bodyPr>
          <a:lstStyle/>
          <a:p>
            <a:pPr eaLnBrk="1" hangingPunct="1"/>
            <a:r>
              <a:rPr lang="zh-CN" altLang="en-US" dirty="0">
                <a:latin typeface="宋体" panose="02010600030101010101" pitchFamily="2" charset="-122"/>
              </a:rPr>
              <a:t>例如，用</a:t>
            </a:r>
            <a:r>
              <a:rPr lang="en-US" altLang="zh-CN" dirty="0">
                <a:solidFill>
                  <a:srgbClr val="FF0000"/>
                </a:solidFill>
                <a:latin typeface="宋体" panose="02010600030101010101" pitchFamily="2" charset="-122"/>
              </a:rPr>
              <a:t>BCD</a:t>
            </a:r>
            <a:r>
              <a:rPr lang="zh-CN" altLang="en-US" dirty="0">
                <a:solidFill>
                  <a:srgbClr val="FF0000"/>
                </a:solidFill>
                <a:latin typeface="宋体" panose="02010600030101010101" pitchFamily="2" charset="-122"/>
              </a:rPr>
              <a:t>码</a:t>
            </a:r>
            <a:r>
              <a:rPr lang="zh-CN" altLang="en-US" dirty="0">
                <a:latin typeface="宋体" panose="02010600030101010101" pitchFamily="2" charset="-122"/>
              </a:rPr>
              <a:t>表示十进制数</a:t>
            </a:r>
            <a:r>
              <a:rPr lang="en-US" altLang="zh-CN" dirty="0">
                <a:latin typeface="宋体" panose="02010600030101010101" pitchFamily="2" charset="-122"/>
              </a:rPr>
              <a:t>4321</a:t>
            </a:r>
            <a:endParaRPr lang="zh-CN" altLang="en-US" dirty="0"/>
          </a:p>
        </p:txBody>
      </p:sp>
      <p:sp>
        <p:nvSpPr>
          <p:cNvPr id="367619" name="Rectangle 3"/>
          <p:cNvSpPr>
            <a:spLocks noGrp="1" noChangeArrowheads="1"/>
          </p:cNvSpPr>
          <p:nvPr>
            <p:ph idx="1"/>
          </p:nvPr>
        </p:nvSpPr>
        <p:spPr>
          <a:xfrm>
            <a:off x="586410" y="1308585"/>
            <a:ext cx="7285382" cy="1919646"/>
          </a:xfrm>
        </p:spPr>
        <p:txBody>
          <a:bodyPr>
            <a:normAutofit/>
          </a:bodyPr>
          <a:lstStyle/>
          <a:p>
            <a:pPr marL="261938" lvl="1" indent="-261938" eaLnBrk="1" hangingPunct="1">
              <a:lnSpc>
                <a:spcPct val="113000"/>
              </a:lnSpc>
              <a:spcBef>
                <a:spcPts val="0"/>
              </a:spcBef>
              <a:spcAft>
                <a:spcPts val="600"/>
              </a:spcAft>
              <a:defRPr/>
            </a:pPr>
            <a:r>
              <a:rPr lang="zh-CN" altLang="en-US" dirty="0">
                <a:latin typeface="Times New Roman" panose="02020603050405020304" pitchFamily="18" charset="0"/>
                <a:cs typeface="Times New Roman" panose="02020603050405020304" pitchFamily="18" charset="0"/>
              </a:rPr>
              <a:t>用</a:t>
            </a:r>
            <a:r>
              <a:rPr lang="zh-CN" altLang="en-US" dirty="0">
                <a:solidFill>
                  <a:srgbClr val="FF0000"/>
                </a:solidFill>
                <a:latin typeface="Times New Roman" panose="02020603050405020304" pitchFamily="18" charset="0"/>
                <a:cs typeface="Times New Roman" panose="02020603050405020304" pitchFamily="18" charset="0"/>
              </a:rPr>
              <a:t>非压缩</a:t>
            </a:r>
            <a:r>
              <a:rPr lang="en-US" altLang="zh-CN" dirty="0">
                <a:solidFill>
                  <a:srgbClr val="FF0000"/>
                </a:solidFill>
                <a:latin typeface="Times New Roman" panose="02020603050405020304" pitchFamily="18" charset="0"/>
                <a:cs typeface="Times New Roman" panose="02020603050405020304" pitchFamily="18" charset="0"/>
              </a:rPr>
              <a:t>BCD</a:t>
            </a:r>
            <a:r>
              <a:rPr lang="zh-CN" altLang="en-US" dirty="0">
                <a:solidFill>
                  <a:srgbClr val="FF0000"/>
                </a:solidFill>
                <a:latin typeface="Times New Roman" panose="02020603050405020304" pitchFamily="18" charset="0"/>
                <a:cs typeface="Times New Roman" panose="02020603050405020304" pitchFamily="18" charset="0"/>
              </a:rPr>
              <a:t>码</a:t>
            </a:r>
            <a:r>
              <a:rPr lang="zh-CN" altLang="en-US" dirty="0">
                <a:latin typeface="Times New Roman" panose="02020603050405020304" pitchFamily="18" charset="0"/>
                <a:cs typeface="Times New Roman" panose="02020603050405020304" pitchFamily="18" charset="0"/>
              </a:rPr>
              <a:t>表示</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需用</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个字节</a:t>
            </a:r>
            <a:r>
              <a:rPr lang="en-US" altLang="zh-CN" dirty="0">
                <a:latin typeface="Times New Roman" panose="02020603050405020304" pitchFamily="18" charset="0"/>
                <a:cs typeface="Times New Roman" panose="02020603050405020304" pitchFamily="18" charset="0"/>
              </a:rPr>
              <a:t>:</a:t>
            </a:r>
          </a:p>
          <a:p>
            <a:pPr marL="0" lvl="1" indent="0" eaLnBrk="1" hangingPunct="1">
              <a:lnSpc>
                <a:spcPct val="113000"/>
              </a:lnSpc>
              <a:spcBef>
                <a:spcPts val="0"/>
              </a:spcBef>
              <a:spcAft>
                <a:spcPts val="600"/>
              </a:spcAft>
              <a:buFontTx/>
              <a:buNone/>
              <a:defRPr/>
            </a:pPr>
            <a:r>
              <a:rPr lang="en-US" altLang="zh-CN" dirty="0">
                <a:latin typeface="Times New Roman" panose="02020603050405020304" pitchFamily="18" charset="0"/>
                <a:cs typeface="Times New Roman" panose="02020603050405020304" pitchFamily="18" charset="0"/>
              </a:rPr>
              <a:t>                     0000</a:t>
            </a:r>
            <a:r>
              <a:rPr lang="en-US" altLang="zh-CN" dirty="0">
                <a:solidFill>
                  <a:srgbClr val="FF0000"/>
                </a:solidFill>
                <a:latin typeface="Times New Roman" panose="02020603050405020304" pitchFamily="18" charset="0"/>
                <a:cs typeface="Times New Roman" panose="02020603050405020304" pitchFamily="18" charset="0"/>
              </a:rPr>
              <a:t>0100</a:t>
            </a:r>
            <a:r>
              <a:rPr lang="en-US" altLang="zh-CN" dirty="0">
                <a:latin typeface="Times New Roman" panose="02020603050405020304" pitchFamily="18" charset="0"/>
                <a:cs typeface="Times New Roman" panose="02020603050405020304" pitchFamily="18" charset="0"/>
              </a:rPr>
              <a:t>, 0000</a:t>
            </a:r>
            <a:r>
              <a:rPr lang="en-US" altLang="zh-CN" dirty="0">
                <a:solidFill>
                  <a:srgbClr val="FF0000"/>
                </a:solidFill>
                <a:latin typeface="Times New Roman" panose="02020603050405020304" pitchFamily="18" charset="0"/>
                <a:cs typeface="Times New Roman" panose="02020603050405020304" pitchFamily="18" charset="0"/>
              </a:rPr>
              <a:t>0011</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0000</a:t>
            </a:r>
            <a:r>
              <a:rPr lang="en-US" altLang="zh-CN" dirty="0">
                <a:solidFill>
                  <a:srgbClr val="FF0000"/>
                </a:solidFill>
                <a:latin typeface="Times New Roman" panose="02020603050405020304" pitchFamily="18" charset="0"/>
                <a:cs typeface="Times New Roman" panose="02020603050405020304" pitchFamily="18" charset="0"/>
              </a:rPr>
              <a:t>0010</a:t>
            </a:r>
            <a:r>
              <a:rPr lang="en-US" altLang="zh-CN" dirty="0">
                <a:latin typeface="Times New Roman" panose="02020603050405020304" pitchFamily="18" charset="0"/>
                <a:cs typeface="Times New Roman" panose="02020603050405020304" pitchFamily="18" charset="0"/>
              </a:rPr>
              <a:t>, 0000</a:t>
            </a:r>
            <a:r>
              <a:rPr lang="en-US" altLang="zh-CN" dirty="0">
                <a:solidFill>
                  <a:srgbClr val="FF0000"/>
                </a:solidFill>
                <a:latin typeface="Times New Roman" panose="02020603050405020304" pitchFamily="18" charset="0"/>
                <a:cs typeface="Times New Roman" panose="02020603050405020304" pitchFamily="18" charset="0"/>
              </a:rPr>
              <a:t>0001</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marL="261938" lvl="1" indent="-261938" eaLnBrk="1" hangingPunct="1">
              <a:lnSpc>
                <a:spcPct val="113000"/>
              </a:lnSpc>
              <a:spcBef>
                <a:spcPts val="0"/>
              </a:spcBef>
              <a:spcAft>
                <a:spcPts val="600"/>
              </a:spcAft>
              <a:defRPr/>
            </a:pPr>
            <a:r>
              <a:rPr lang="zh-CN" altLang="en-US" dirty="0">
                <a:latin typeface="Times New Roman" panose="02020603050405020304" pitchFamily="18" charset="0"/>
                <a:cs typeface="Times New Roman" panose="02020603050405020304" pitchFamily="18" charset="0"/>
              </a:rPr>
              <a:t>写成十六进制的形式</a:t>
            </a:r>
            <a:r>
              <a:rPr lang="en-US" altLang="zh-CN" dirty="0">
                <a:latin typeface="Times New Roman" panose="02020603050405020304" pitchFamily="18" charset="0"/>
                <a:cs typeface="Times New Roman" panose="02020603050405020304" pitchFamily="18" charset="0"/>
              </a:rPr>
              <a:t>: 04H, 03H, 02H, 01H</a:t>
            </a:r>
            <a:r>
              <a:rPr lang="zh-CN" altLang="en-US" dirty="0">
                <a:latin typeface="Times New Roman" panose="02020603050405020304" pitchFamily="18" charset="0"/>
                <a:cs typeface="Times New Roman" panose="02020603050405020304" pitchFamily="18" charset="0"/>
              </a:rPr>
              <a:t>；</a:t>
            </a:r>
          </a:p>
          <a:p>
            <a:pPr marL="261938" lvl="1" indent="-261938" eaLnBrk="1" hangingPunct="1">
              <a:lnSpc>
                <a:spcPct val="113000"/>
              </a:lnSpc>
              <a:spcBef>
                <a:spcPts val="0"/>
              </a:spcBef>
              <a:spcAft>
                <a:spcPts val="600"/>
              </a:spcAft>
              <a:defRPr/>
            </a:pPr>
            <a:r>
              <a:rPr lang="zh-CN" altLang="en-US" dirty="0">
                <a:latin typeface="Times New Roman" panose="02020603050405020304" pitchFamily="18" charset="0"/>
                <a:cs typeface="Times New Roman" panose="02020603050405020304" pitchFamily="18" charset="0"/>
              </a:rPr>
              <a:t>用</a:t>
            </a:r>
            <a:r>
              <a:rPr lang="zh-CN" altLang="en-US" dirty="0">
                <a:solidFill>
                  <a:srgbClr val="FF0000"/>
                </a:solidFill>
                <a:latin typeface="Times New Roman" panose="02020603050405020304" pitchFamily="18" charset="0"/>
                <a:cs typeface="Times New Roman" panose="02020603050405020304" pitchFamily="18" charset="0"/>
              </a:rPr>
              <a:t>压缩的</a:t>
            </a:r>
            <a:r>
              <a:rPr lang="en-US" altLang="zh-CN" dirty="0">
                <a:solidFill>
                  <a:srgbClr val="FF0000"/>
                </a:solidFill>
                <a:latin typeface="Times New Roman" panose="02020603050405020304" pitchFamily="18" charset="0"/>
                <a:cs typeface="Times New Roman" panose="02020603050405020304" pitchFamily="18" charset="0"/>
              </a:rPr>
              <a:t>BCD</a:t>
            </a:r>
            <a:r>
              <a:rPr lang="zh-CN" altLang="en-US" dirty="0">
                <a:solidFill>
                  <a:srgbClr val="FF0000"/>
                </a:solidFill>
                <a:latin typeface="Times New Roman" panose="02020603050405020304" pitchFamily="18" charset="0"/>
                <a:cs typeface="Times New Roman" panose="02020603050405020304" pitchFamily="18" charset="0"/>
              </a:rPr>
              <a:t>码</a:t>
            </a:r>
            <a:r>
              <a:rPr lang="zh-CN" altLang="en-US" dirty="0">
                <a:latin typeface="Times New Roman" panose="02020603050405020304" pitchFamily="18" charset="0"/>
                <a:cs typeface="Times New Roman" panose="02020603050405020304" pitchFamily="18" charset="0"/>
              </a:rPr>
              <a:t>表示需</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个字节</a:t>
            </a:r>
            <a:r>
              <a:rPr lang="en-US" altLang="zh-CN" dirty="0">
                <a:latin typeface="Times New Roman" panose="02020603050405020304" pitchFamily="18" charset="0"/>
                <a:cs typeface="Times New Roman" panose="02020603050405020304" pitchFamily="18" charset="0"/>
              </a:rPr>
              <a:t>: 0100 0011, 0010 0001;</a:t>
            </a:r>
            <a:endParaRPr lang="zh-CN" altLang="en-US" dirty="0">
              <a:latin typeface="Times New Roman" panose="02020603050405020304" pitchFamily="18" charset="0"/>
              <a:cs typeface="Times New Roman" panose="02020603050405020304" pitchFamily="18" charset="0"/>
            </a:endParaRPr>
          </a:p>
          <a:p>
            <a:pPr marL="261938" lvl="1" indent="-261938" eaLnBrk="1" hangingPunct="1">
              <a:lnSpc>
                <a:spcPct val="113000"/>
              </a:lnSpc>
              <a:spcBef>
                <a:spcPts val="0"/>
              </a:spcBef>
              <a:spcAft>
                <a:spcPts val="600"/>
              </a:spcAft>
              <a:defRPr/>
            </a:pPr>
            <a:r>
              <a:rPr lang="zh-CN" altLang="en-US" dirty="0">
                <a:latin typeface="Times New Roman" panose="02020603050405020304" pitchFamily="18" charset="0"/>
                <a:cs typeface="Times New Roman" panose="02020603050405020304" pitchFamily="18" charset="0"/>
              </a:rPr>
              <a:t>写成十六进制的形式：</a:t>
            </a:r>
            <a:r>
              <a:rPr lang="en-US" altLang="zh-CN" dirty="0">
                <a:latin typeface="Times New Roman" panose="02020603050405020304" pitchFamily="18" charset="0"/>
                <a:cs typeface="Times New Roman" panose="02020603050405020304" pitchFamily="18" charset="0"/>
              </a:rPr>
              <a:t>43H,  21H</a:t>
            </a:r>
            <a:r>
              <a:rPr lang="zh-CN" altLang="en-US" dirty="0">
                <a:latin typeface="Times New Roman" panose="02020603050405020304" pitchFamily="18" charset="0"/>
                <a:cs typeface="Times New Roman" panose="02020603050405020304" pitchFamily="18" charset="0"/>
              </a:rPr>
              <a:t>。</a:t>
            </a:r>
          </a:p>
        </p:txBody>
      </p:sp>
      <p:sp>
        <p:nvSpPr>
          <p:cNvPr id="7" name="Rectangle 3"/>
          <p:cNvSpPr txBox="1">
            <a:spLocks noChangeArrowheads="1"/>
          </p:cNvSpPr>
          <p:nvPr/>
        </p:nvSpPr>
        <p:spPr bwMode="auto">
          <a:xfrm>
            <a:off x="475456" y="3228231"/>
            <a:ext cx="7952927" cy="255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fontAlgn="base">
              <a:lnSpc>
                <a:spcPct val="114000"/>
              </a:lnSpc>
              <a:spcBef>
                <a:spcPct val="20000"/>
              </a:spcBef>
              <a:spcAft>
                <a:spcPts val="600"/>
              </a:spcAft>
              <a:buBlip>
                <a:blip r:embed="rId2"/>
              </a:buBlip>
              <a:defRPr sz="2800" b="1">
                <a:solidFill>
                  <a:schemeClr val="accent2"/>
                </a:solidFill>
                <a:latin typeface="+mj-ea"/>
                <a:ea typeface="+mj-ea"/>
                <a:cs typeface="+mn-cs"/>
              </a:defRPr>
            </a:lvl1pPr>
            <a:lvl2pPr marL="742950" indent="-285750" algn="l" rtl="0" fontAlgn="base">
              <a:spcBef>
                <a:spcPct val="20000"/>
              </a:spcBef>
              <a:spcAft>
                <a:spcPct val="0"/>
              </a:spcAft>
              <a:buBlip>
                <a:blip r:embed="rId3"/>
              </a:buBlip>
              <a:defRPr sz="2800" b="1">
                <a:solidFill>
                  <a:schemeClr val="tx1"/>
                </a:solidFill>
                <a:latin typeface="+mj-ea"/>
                <a:ea typeface="+mj-ea"/>
              </a:defRPr>
            </a:lvl2pPr>
            <a:lvl3pPr marL="1143000" indent="-228600" algn="l" rtl="0" fontAlgn="base">
              <a:spcBef>
                <a:spcPct val="20000"/>
              </a:spcBef>
              <a:spcAft>
                <a:spcPct val="0"/>
              </a:spcAft>
              <a:buChar char="•"/>
              <a:defRPr sz="2400">
                <a:solidFill>
                  <a:schemeClr val="tx1"/>
                </a:solidFill>
                <a:latin typeface="+mj-ea"/>
                <a:ea typeface="+mj-ea"/>
              </a:defRPr>
            </a:lvl3pPr>
            <a:lvl4pPr marL="1600200" indent="-228600" algn="l" rtl="0" fontAlgn="base">
              <a:spcBef>
                <a:spcPct val="20000"/>
              </a:spcBef>
              <a:spcAft>
                <a:spcPct val="0"/>
              </a:spcAft>
              <a:buChar char="–"/>
              <a:defRPr sz="2000">
                <a:solidFill>
                  <a:schemeClr val="tx1"/>
                </a:solidFill>
                <a:latin typeface="+mj-ea"/>
                <a:ea typeface="+mj-ea"/>
              </a:defRPr>
            </a:lvl4pPr>
            <a:lvl5pPr marL="2057400" indent="-228600" algn="l"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marL="261938" indent="-261938" eaLnBrk="1" hangingPunct="1">
              <a:buFont typeface="Wingdings" panose="05000000000000000000" pitchFamily="2" charset="2"/>
              <a:buChar char="Ø"/>
              <a:defRPr/>
            </a:pPr>
            <a:r>
              <a:rPr lang="zh-CN" altLang="en-US" kern="0" dirty="0">
                <a:latin typeface="Times New Roman" panose="02020603050405020304" pitchFamily="18" charset="0"/>
                <a:cs typeface="Times New Roman" panose="02020603050405020304" pitchFamily="18" charset="0"/>
              </a:rPr>
              <a:t>尽管在</a:t>
            </a:r>
            <a:r>
              <a:rPr lang="en-US" altLang="zh-CN" kern="0" dirty="0">
                <a:latin typeface="Times New Roman" panose="02020603050405020304" pitchFamily="18" charset="0"/>
                <a:cs typeface="Times New Roman" panose="02020603050405020304" pitchFamily="18" charset="0"/>
              </a:rPr>
              <a:t>8421</a:t>
            </a:r>
            <a:r>
              <a:rPr lang="zh-CN" altLang="en-US" kern="0" dirty="0">
                <a:latin typeface="Times New Roman" panose="02020603050405020304" pitchFamily="18" charset="0"/>
                <a:cs typeface="Times New Roman" panose="02020603050405020304" pitchFamily="18" charset="0"/>
              </a:rPr>
              <a:t>码中</a:t>
            </a:r>
            <a:r>
              <a:rPr lang="en-US" altLang="zh-CN" kern="0" dirty="0">
                <a:latin typeface="Times New Roman" panose="02020603050405020304" pitchFamily="18" charset="0"/>
                <a:cs typeface="Times New Roman" panose="02020603050405020304" pitchFamily="18" charset="0"/>
              </a:rPr>
              <a:t>0~9,  10</a:t>
            </a:r>
            <a:r>
              <a:rPr lang="zh-CN" altLang="en-US" kern="0" dirty="0">
                <a:latin typeface="Times New Roman" panose="02020603050405020304" pitchFamily="18" charset="0"/>
                <a:cs typeface="Times New Roman" panose="02020603050405020304" pitchFamily="18" charset="0"/>
              </a:rPr>
              <a:t>个数码表示形式与用二进制表示形式一样</a:t>
            </a:r>
            <a:r>
              <a:rPr lang="en-US" altLang="zh-CN" kern="0" dirty="0">
                <a:latin typeface="Times New Roman" panose="02020603050405020304" pitchFamily="18" charset="0"/>
                <a:cs typeface="Times New Roman" panose="02020603050405020304" pitchFamily="18" charset="0"/>
              </a:rPr>
              <a:t>, </a:t>
            </a:r>
            <a:r>
              <a:rPr lang="zh-CN" altLang="en-US" kern="0" dirty="0">
                <a:solidFill>
                  <a:srgbClr val="CC3300"/>
                </a:solidFill>
                <a:latin typeface="Times New Roman" panose="02020603050405020304" pitchFamily="18" charset="0"/>
                <a:cs typeface="Times New Roman" panose="02020603050405020304" pitchFamily="18" charset="0"/>
              </a:rPr>
              <a:t>但这是两个完全不同概念</a:t>
            </a:r>
            <a:r>
              <a:rPr lang="en-US" altLang="zh-CN" kern="0" dirty="0">
                <a:solidFill>
                  <a:srgbClr val="CC3300"/>
                </a:solidFill>
                <a:latin typeface="Times New Roman" panose="02020603050405020304" pitchFamily="18" charset="0"/>
                <a:cs typeface="Times New Roman" panose="02020603050405020304" pitchFamily="18" charset="0"/>
              </a:rPr>
              <a:t>,</a:t>
            </a:r>
            <a:r>
              <a:rPr lang="zh-CN" altLang="en-US" kern="0" dirty="0">
                <a:solidFill>
                  <a:srgbClr val="CC3300"/>
                </a:solidFill>
                <a:latin typeface="Times New Roman" panose="02020603050405020304" pitchFamily="18" charset="0"/>
                <a:cs typeface="Times New Roman" panose="02020603050405020304" pitchFamily="18" charset="0"/>
              </a:rPr>
              <a:t>不能混淆。</a:t>
            </a:r>
            <a:endParaRPr lang="en-US" altLang="zh-CN" kern="0" dirty="0">
              <a:solidFill>
                <a:srgbClr val="CC3300"/>
              </a:solidFill>
              <a:latin typeface="Times New Roman" panose="02020603050405020304" pitchFamily="18" charset="0"/>
              <a:cs typeface="Times New Roman" panose="02020603050405020304" pitchFamily="18" charset="0"/>
            </a:endParaRPr>
          </a:p>
          <a:p>
            <a:pPr marL="261938" indent="-261938" eaLnBrk="1" hangingPunct="1">
              <a:buFont typeface="Wingdings" panose="05000000000000000000" pitchFamily="2" charset="2"/>
              <a:buChar char="Ø"/>
              <a:defRPr/>
            </a:pPr>
            <a:r>
              <a:rPr lang="zh-CN" altLang="en-US" kern="0" dirty="0">
                <a:latin typeface="Times New Roman" panose="02020603050405020304" pitchFamily="18" charset="0"/>
                <a:cs typeface="Times New Roman" panose="02020603050405020304" pitchFamily="18" charset="0"/>
              </a:rPr>
              <a:t>如</a:t>
            </a:r>
            <a:r>
              <a:rPr lang="en-US" altLang="zh-CN" kern="0" dirty="0">
                <a:latin typeface="Times New Roman" panose="02020603050405020304" pitchFamily="18" charset="0"/>
                <a:cs typeface="Times New Roman" panose="02020603050405020304" pitchFamily="18" charset="0"/>
              </a:rPr>
              <a:t>, </a:t>
            </a:r>
            <a:r>
              <a:rPr lang="zh-CN" altLang="en-US" kern="0" dirty="0">
                <a:latin typeface="Times New Roman" panose="02020603050405020304" pitchFamily="18" charset="0"/>
                <a:cs typeface="Times New Roman" panose="02020603050405020304" pitchFamily="18" charset="0"/>
              </a:rPr>
              <a:t>十进制数</a:t>
            </a:r>
            <a:r>
              <a:rPr lang="en-US" altLang="zh-CN" kern="0" dirty="0">
                <a:latin typeface="Times New Roman" panose="02020603050405020304" pitchFamily="18" charset="0"/>
                <a:cs typeface="Times New Roman" panose="02020603050405020304" pitchFamily="18" charset="0"/>
              </a:rPr>
              <a:t>39</a:t>
            </a:r>
            <a:r>
              <a:rPr lang="zh-CN" altLang="en-US" kern="0" dirty="0">
                <a:latin typeface="Times New Roman" panose="02020603050405020304" pitchFamily="18" charset="0"/>
                <a:cs typeface="Times New Roman" panose="02020603050405020304" pitchFamily="18" charset="0"/>
              </a:rPr>
              <a:t>可表示为</a:t>
            </a:r>
            <a:r>
              <a:rPr lang="en-US" altLang="zh-CN" kern="0" dirty="0">
                <a:latin typeface="Times New Roman" panose="02020603050405020304" pitchFamily="18" charset="0"/>
                <a:cs typeface="Times New Roman" panose="02020603050405020304" pitchFamily="18" charset="0"/>
              </a:rPr>
              <a:t>(0011 1001)</a:t>
            </a:r>
            <a:r>
              <a:rPr lang="en-US" altLang="zh-CN" kern="0" baseline="-25000" dirty="0">
                <a:latin typeface="Times New Roman" panose="02020603050405020304" pitchFamily="18" charset="0"/>
                <a:cs typeface="Times New Roman" panose="02020603050405020304" pitchFamily="18" charset="0"/>
              </a:rPr>
              <a:t>8421</a:t>
            </a:r>
            <a:r>
              <a:rPr lang="zh-CN" altLang="en-US" kern="0" dirty="0">
                <a:latin typeface="Times New Roman" panose="02020603050405020304" pitchFamily="18" charset="0"/>
                <a:cs typeface="Times New Roman" panose="02020603050405020304" pitchFamily="18" charset="0"/>
              </a:rPr>
              <a:t>或</a:t>
            </a:r>
            <a:r>
              <a:rPr lang="en-US" altLang="zh-CN" kern="0" dirty="0">
                <a:latin typeface="Times New Roman" panose="02020603050405020304" pitchFamily="18" charset="0"/>
                <a:cs typeface="Times New Roman" panose="02020603050405020304" pitchFamily="18" charset="0"/>
              </a:rPr>
              <a:t>0010 0111B, </a:t>
            </a:r>
            <a:r>
              <a:rPr lang="zh-CN" altLang="en-US" kern="0" dirty="0">
                <a:latin typeface="Times New Roman" panose="02020603050405020304" pitchFamily="18" charset="0"/>
                <a:cs typeface="Times New Roman" panose="02020603050405020304" pitchFamily="18" charset="0"/>
              </a:rPr>
              <a:t> 两者是完全不同的。</a:t>
            </a:r>
          </a:p>
          <a:p>
            <a:pPr marL="0" indent="0" eaLnBrk="1" hangingPunct="1">
              <a:defRPr/>
            </a:pPr>
            <a:endParaRPr lang="en-US" altLang="zh-CN"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78843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2"/>
          <p:cNvSpPr>
            <a:spLocks noGrp="1" noChangeArrowheads="1"/>
          </p:cNvSpPr>
          <p:nvPr>
            <p:ph type="title"/>
          </p:nvPr>
        </p:nvSpPr>
        <p:spPr>
          <a:xfrm>
            <a:off x="576305" y="530226"/>
            <a:ext cx="6823033" cy="504825"/>
          </a:xfrm>
        </p:spPr>
        <p:txBody>
          <a:bodyPr>
            <a:normAutofit fontScale="90000"/>
          </a:bodyPr>
          <a:lstStyle/>
          <a:p>
            <a:pPr eaLnBrk="1" hangingPunct="1"/>
            <a:r>
              <a:rPr lang="zh-CN" altLang="en-US" dirty="0"/>
              <a:t> </a:t>
            </a:r>
            <a:r>
              <a:rPr lang="en-US" altLang="zh-CN" dirty="0"/>
              <a:t>2.1.4  </a:t>
            </a:r>
            <a:r>
              <a:rPr lang="zh-CN" altLang="en-US" dirty="0"/>
              <a:t>非数值数据的编码</a:t>
            </a:r>
          </a:p>
        </p:txBody>
      </p:sp>
      <p:sp>
        <p:nvSpPr>
          <p:cNvPr id="208899" name="Rectangle 3"/>
          <p:cNvSpPr>
            <a:spLocks noGrp="1" noChangeArrowheads="1"/>
          </p:cNvSpPr>
          <p:nvPr>
            <p:ph idx="1"/>
          </p:nvPr>
        </p:nvSpPr>
        <p:spPr>
          <a:xfrm>
            <a:off x="822961" y="1463040"/>
            <a:ext cx="7549762" cy="3583623"/>
          </a:xfrm>
        </p:spPr>
        <p:txBody>
          <a:bodyPr/>
          <a:lstStyle/>
          <a:p>
            <a:pPr marL="0" indent="0" eaLnBrk="1" hangingPunct="1">
              <a:lnSpc>
                <a:spcPct val="110000"/>
              </a:lnSpc>
              <a:spcBef>
                <a:spcPts val="0"/>
              </a:spcBef>
              <a:spcAft>
                <a:spcPts val="900"/>
              </a:spcAft>
              <a:buFontTx/>
              <a:buNone/>
              <a:defRPr/>
            </a:pPr>
            <a:r>
              <a:rPr lang="zh-CN" altLang="en-US" dirty="0"/>
              <a:t>计算机不仅能对数值数据进行处理，还能够</a:t>
            </a:r>
            <a:r>
              <a:rPr lang="zh-CN" altLang="en-US" dirty="0">
                <a:solidFill>
                  <a:srgbClr val="0000CC"/>
                </a:solidFill>
              </a:rPr>
              <a:t>对文本和其它非数值数据信息进行处理</a:t>
            </a:r>
            <a:r>
              <a:rPr lang="zh-CN" altLang="en-US" dirty="0"/>
              <a:t>。</a:t>
            </a:r>
          </a:p>
          <a:p>
            <a:pPr marL="0" indent="0" eaLnBrk="1" hangingPunct="1">
              <a:lnSpc>
                <a:spcPct val="110000"/>
              </a:lnSpc>
              <a:spcBef>
                <a:spcPts val="0"/>
              </a:spcBef>
              <a:spcAft>
                <a:spcPts val="900"/>
              </a:spcAft>
              <a:defRPr/>
            </a:pPr>
            <a:r>
              <a:rPr lang="zh-CN" altLang="en-US" dirty="0">
                <a:solidFill>
                  <a:srgbClr val="FF0000"/>
                </a:solidFill>
              </a:rPr>
              <a:t>非数值数据是指不能进行算术运算的数据</a:t>
            </a:r>
            <a:r>
              <a:rPr lang="zh-CN" altLang="en-US" dirty="0"/>
              <a:t>，如：</a:t>
            </a:r>
            <a:r>
              <a:rPr lang="zh-CN" altLang="en-US" dirty="0">
                <a:solidFill>
                  <a:srgbClr val="FF00FF"/>
                </a:solidFill>
              </a:rPr>
              <a:t>字符</a:t>
            </a:r>
            <a:r>
              <a:rPr lang="zh-CN" altLang="en-US" dirty="0"/>
              <a:t>、字符串、图形符号和</a:t>
            </a:r>
            <a:r>
              <a:rPr lang="zh-CN" altLang="en-US" dirty="0">
                <a:solidFill>
                  <a:srgbClr val="FF00FF"/>
                </a:solidFill>
              </a:rPr>
              <a:t>汉字</a:t>
            </a:r>
            <a:r>
              <a:rPr lang="zh-CN" altLang="en-US" dirty="0"/>
              <a:t>、语音与图像等多种数据。</a:t>
            </a:r>
          </a:p>
          <a:p>
            <a:pPr marL="0" indent="0" eaLnBrk="1" hangingPunct="1">
              <a:lnSpc>
                <a:spcPct val="110000"/>
              </a:lnSpc>
              <a:spcBef>
                <a:spcPts val="0"/>
              </a:spcBef>
              <a:spcAft>
                <a:spcPts val="900"/>
              </a:spcAft>
              <a:defRPr/>
            </a:pPr>
            <a:r>
              <a:rPr lang="zh-CN" altLang="en-US" dirty="0"/>
              <a:t>这些信息在传送时</a:t>
            </a:r>
            <a:r>
              <a:rPr lang="en-US" altLang="zh-CN" dirty="0"/>
              <a:t>, </a:t>
            </a:r>
            <a:r>
              <a:rPr lang="zh-CN" altLang="en-US" dirty="0">
                <a:solidFill>
                  <a:srgbClr val="FF0000"/>
                </a:solidFill>
              </a:rPr>
              <a:t>不是直接传送和处理其原值</a:t>
            </a:r>
            <a:r>
              <a:rPr lang="en-US" altLang="zh-CN" dirty="0"/>
              <a:t>,</a:t>
            </a:r>
            <a:r>
              <a:rPr lang="zh-CN" altLang="en-US" dirty="0"/>
              <a:t>而是先</a:t>
            </a:r>
            <a:r>
              <a:rPr lang="zh-CN" altLang="en-US" dirty="0">
                <a:solidFill>
                  <a:srgbClr val="FF0000"/>
                </a:solidFill>
              </a:rPr>
              <a:t>按照某种规则进行一定的处理</a:t>
            </a:r>
            <a:r>
              <a:rPr lang="en-US" altLang="zh-CN" dirty="0"/>
              <a:t>,</a:t>
            </a:r>
            <a:r>
              <a:rPr lang="zh-CN" altLang="en-US" dirty="0"/>
              <a:t>以便使之</a:t>
            </a:r>
            <a:r>
              <a:rPr lang="zh-CN" altLang="en-US" dirty="0">
                <a:solidFill>
                  <a:srgbClr val="FF0000"/>
                </a:solidFill>
              </a:rPr>
              <a:t>具有通用的传送格式</a:t>
            </a:r>
            <a:r>
              <a:rPr lang="zh-CN" altLang="en-US" dirty="0"/>
              <a:t>。经过这种处理的数值信息</a:t>
            </a:r>
            <a:r>
              <a:rPr lang="en-US" altLang="zh-CN" dirty="0"/>
              <a:t>,</a:t>
            </a:r>
            <a:r>
              <a:rPr lang="zh-CN" altLang="en-US" dirty="0"/>
              <a:t>称为</a:t>
            </a:r>
            <a:r>
              <a:rPr lang="zh-CN" altLang="en-US" dirty="0">
                <a:solidFill>
                  <a:srgbClr val="FF0000"/>
                </a:solidFill>
              </a:rPr>
              <a:t>编码</a:t>
            </a:r>
            <a:r>
              <a:rPr lang="zh-CN" altLang="en-US" dirty="0"/>
              <a:t>。</a:t>
            </a:r>
          </a:p>
        </p:txBody>
      </p:sp>
      <p:pic>
        <p:nvPicPr>
          <p:cNvPr id="83976" name="Picture 6" descr="http://images.cnblogs.com/cnblogs_com/pscj/fontDOS_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6715" y="4479132"/>
            <a:ext cx="2276475" cy="167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a:spLocks noChangeArrowheads="1"/>
          </p:cNvSpPr>
          <p:nvPr/>
        </p:nvSpPr>
        <p:spPr bwMode="auto">
          <a:xfrm>
            <a:off x="5016503" y="4810671"/>
            <a:ext cx="29129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400" dirty="0">
                <a:solidFill>
                  <a:srgbClr val="3333FF"/>
                </a:solidFill>
                <a:cs typeface="Times New Roman" panose="02020603050405020304" pitchFamily="18" charset="0"/>
              </a:rPr>
              <a:t>(A</a:t>
            </a:r>
            <a:r>
              <a:rPr lang="zh-CN" altLang="en-US" sz="2400" dirty="0">
                <a:solidFill>
                  <a:srgbClr val="3333FF"/>
                </a:solidFill>
                <a:cs typeface="Times New Roman" panose="02020603050405020304" pitchFamily="18" charset="0"/>
              </a:rPr>
              <a:t>的</a:t>
            </a:r>
            <a:r>
              <a:rPr lang="en-US" altLang="zh-CN" sz="2400" dirty="0">
                <a:solidFill>
                  <a:srgbClr val="FF0000"/>
                </a:solidFill>
                <a:cs typeface="Times New Roman" panose="02020603050405020304" pitchFamily="18" charset="0"/>
                <a:hlinkClick r:id="rId3" action="ppaction://hlinksldjump"/>
              </a:rPr>
              <a:t>ASCII</a:t>
            </a:r>
            <a:r>
              <a:rPr lang="zh-CN" altLang="en-US" sz="2400" dirty="0">
                <a:solidFill>
                  <a:srgbClr val="FF0000"/>
                </a:solidFill>
                <a:cs typeface="Times New Roman" panose="02020603050405020304" pitchFamily="18" charset="0"/>
                <a:hlinkClick r:id="rId3" action="ppaction://hlinksldjump"/>
              </a:rPr>
              <a:t>码</a:t>
            </a:r>
            <a:r>
              <a:rPr lang="en-US" altLang="zh-CN" sz="2400" dirty="0">
                <a:solidFill>
                  <a:srgbClr val="FF0000"/>
                </a:solidFill>
                <a:cs typeface="Times New Roman" panose="02020603050405020304" pitchFamily="18" charset="0"/>
              </a:rPr>
              <a:t>41h</a:t>
            </a:r>
            <a:r>
              <a:rPr lang="en-US" altLang="zh-CN" sz="2400" dirty="0">
                <a:solidFill>
                  <a:srgbClr val="3333FF"/>
                </a:solidFill>
                <a:cs typeface="Times New Roman" panose="02020603050405020304" pitchFamily="18" charset="0"/>
              </a:rPr>
              <a:t>)</a:t>
            </a:r>
            <a:endParaRPr lang="zh-CN" altLang="en-US" sz="2400" dirty="0"/>
          </a:p>
        </p:txBody>
      </p:sp>
      <p:sp>
        <p:nvSpPr>
          <p:cNvPr id="10" name="矩形 9"/>
          <p:cNvSpPr>
            <a:spLocks noChangeArrowheads="1"/>
          </p:cNvSpPr>
          <p:nvPr/>
        </p:nvSpPr>
        <p:spPr bwMode="auto">
          <a:xfrm>
            <a:off x="4674360" y="5474652"/>
            <a:ext cx="4080026"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pPr>
            <a:r>
              <a:rPr lang="en-US" altLang="zh-CN" sz="2000" dirty="0">
                <a:solidFill>
                  <a:srgbClr val="3333FF"/>
                </a:solidFill>
                <a:cs typeface="Times New Roman" panose="02020603050405020304" pitchFamily="18" charset="0"/>
              </a:rPr>
              <a:t>A</a:t>
            </a:r>
            <a:r>
              <a:rPr lang="zh-CN" altLang="en-US" sz="2000" dirty="0">
                <a:solidFill>
                  <a:srgbClr val="3333FF"/>
                </a:solidFill>
                <a:cs typeface="Times New Roman" panose="02020603050405020304" pitchFamily="18" charset="0"/>
              </a:rPr>
              <a:t>的点阵字模</a:t>
            </a:r>
            <a:endParaRPr lang="en-US" altLang="zh-CN" sz="2000" dirty="0">
              <a:solidFill>
                <a:srgbClr val="3333FF"/>
              </a:solidFill>
              <a:cs typeface="Times New Roman" panose="02020603050405020304" pitchFamily="18" charset="0"/>
            </a:endParaRPr>
          </a:p>
          <a:p>
            <a:pPr eaLnBrk="1" hangingPunct="1">
              <a:lnSpc>
                <a:spcPct val="85000"/>
              </a:lnSpc>
            </a:pPr>
            <a:r>
              <a:rPr lang="zh-CN" altLang="en-US" sz="2000" dirty="0">
                <a:solidFill>
                  <a:srgbClr val="3333FF"/>
                </a:solidFill>
                <a:cs typeface="Times New Roman" panose="02020603050405020304" pitchFamily="18" charset="0"/>
              </a:rPr>
              <a:t>显示或打印时调用点阵或矢量字库</a:t>
            </a:r>
            <a:endParaRPr lang="zh-CN" altLang="en-US" sz="2000" dirty="0"/>
          </a:p>
        </p:txBody>
      </p:sp>
    </p:spTree>
    <p:extLst>
      <p:ext uri="{BB962C8B-B14F-4D97-AF65-F5344CB8AC3E}">
        <p14:creationId xmlns:p14="http://schemas.microsoft.com/office/powerpoint/2010/main" val="19846090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2"/>
          <p:cNvSpPr>
            <a:spLocks noGrp="1" noChangeArrowheads="1"/>
          </p:cNvSpPr>
          <p:nvPr>
            <p:ph type="title"/>
          </p:nvPr>
        </p:nvSpPr>
        <p:spPr>
          <a:xfrm>
            <a:off x="581959" y="514598"/>
            <a:ext cx="5574678" cy="504825"/>
          </a:xfrm>
        </p:spPr>
        <p:txBody>
          <a:bodyPr>
            <a:normAutofit fontScale="90000"/>
          </a:bodyPr>
          <a:lstStyle/>
          <a:p>
            <a:pPr eaLnBrk="1" hangingPunct="1"/>
            <a:r>
              <a:rPr lang="en-US" altLang="zh-CN" dirty="0">
                <a:solidFill>
                  <a:srgbClr val="FF0000"/>
                </a:solidFill>
                <a:latin typeface="宋体" panose="02010600030101010101" pitchFamily="2" charset="-122"/>
              </a:rPr>
              <a:t>1</a:t>
            </a:r>
            <a:r>
              <a:rPr lang="zh-CN" altLang="en-US" dirty="0">
                <a:solidFill>
                  <a:srgbClr val="FF0000"/>
                </a:solidFill>
                <a:latin typeface="宋体" panose="02010600030101010101" pitchFamily="2" charset="-122"/>
              </a:rPr>
              <a:t>、</a:t>
            </a:r>
            <a:r>
              <a:rPr lang="en-US" altLang="zh-CN" dirty="0">
                <a:solidFill>
                  <a:srgbClr val="FF0000"/>
                </a:solidFill>
                <a:latin typeface="宋体" panose="02010600030101010101" pitchFamily="2" charset="-122"/>
              </a:rPr>
              <a:t>ASCII</a:t>
            </a:r>
            <a:r>
              <a:rPr lang="zh-CN" altLang="en-US" dirty="0">
                <a:solidFill>
                  <a:srgbClr val="FF0000"/>
                </a:solidFill>
                <a:latin typeface="宋体" panose="02010600030101010101" pitchFamily="2" charset="-122"/>
              </a:rPr>
              <a:t>编码</a:t>
            </a:r>
            <a:endParaRPr lang="zh-CN" altLang="en-US" dirty="0"/>
          </a:p>
        </p:txBody>
      </p:sp>
      <p:sp>
        <p:nvSpPr>
          <p:cNvPr id="371715" name="Rectangle 3"/>
          <p:cNvSpPr>
            <a:spLocks noGrp="1" noChangeArrowheads="1"/>
          </p:cNvSpPr>
          <p:nvPr>
            <p:ph idx="1"/>
          </p:nvPr>
        </p:nvSpPr>
        <p:spPr>
          <a:xfrm>
            <a:off x="612775" y="1494845"/>
            <a:ext cx="8014390" cy="3080330"/>
          </a:xfrm>
        </p:spPr>
        <p:txBody>
          <a:bodyPr/>
          <a:lstStyle/>
          <a:p>
            <a:pPr marL="268288" indent="-268288" eaLnBrk="1" hangingPunct="1">
              <a:lnSpc>
                <a:spcPct val="110000"/>
              </a:lnSpc>
              <a:spcBef>
                <a:spcPct val="0"/>
              </a:spcBef>
            </a:pPr>
            <a:r>
              <a:rPr lang="zh-CN" altLang="en-US" dirty="0">
                <a:latin typeface="Times New Roman" panose="02020603050405020304" pitchFamily="18" charset="0"/>
                <a:cs typeface="Times New Roman" panose="02020603050405020304" pitchFamily="18" charset="0"/>
              </a:rPr>
              <a:t>处理文本文件时</a:t>
            </a:r>
            <a:r>
              <a:rPr lang="en-US" altLang="zh-CN" dirty="0">
                <a:latin typeface="Times New Roman" panose="02020603050405020304" pitchFamily="18" charset="0"/>
                <a:cs typeface="Times New Roman" panose="02020603050405020304" pitchFamily="18" charset="0"/>
              </a:rPr>
              <a:t>, </a:t>
            </a:r>
            <a:r>
              <a:rPr lang="zh-CN" altLang="en-US" dirty="0">
                <a:solidFill>
                  <a:srgbClr val="3333FF"/>
                </a:solidFill>
                <a:latin typeface="Times New Roman" panose="02020603050405020304" pitchFamily="18" charset="0"/>
                <a:cs typeface="Times New Roman" panose="02020603050405020304" pitchFamily="18" charset="0"/>
              </a:rPr>
              <a:t>每个字符都由其相应的标准字模</a:t>
            </a:r>
            <a:r>
              <a:rPr lang="en-US" altLang="zh-CN" dirty="0">
                <a:solidFill>
                  <a:srgbClr val="3333FF"/>
                </a:solidFill>
                <a:latin typeface="Times New Roman" panose="02020603050405020304" pitchFamily="18" charset="0"/>
                <a:cs typeface="Times New Roman" panose="02020603050405020304" pitchFamily="18" charset="0"/>
              </a:rPr>
              <a:t>(</a:t>
            </a:r>
            <a:r>
              <a:rPr lang="zh-CN" altLang="en-US" dirty="0">
                <a:solidFill>
                  <a:srgbClr val="3333FF"/>
                </a:solidFill>
                <a:latin typeface="Times New Roman" panose="02020603050405020304" pitchFamily="18" charset="0"/>
                <a:cs typeface="Times New Roman" panose="02020603050405020304" pitchFamily="18" charset="0"/>
              </a:rPr>
              <a:t>例</a:t>
            </a:r>
            <a:r>
              <a:rPr lang="en-US" altLang="zh-CN" dirty="0">
                <a:solidFill>
                  <a:srgbClr val="3333FF"/>
                </a:solidFill>
                <a:latin typeface="Times New Roman" panose="02020603050405020304" pitchFamily="18" charset="0"/>
                <a:cs typeface="Times New Roman" panose="02020603050405020304" pitchFamily="18" charset="0"/>
              </a:rPr>
              <a:t>A</a:t>
            </a:r>
            <a:r>
              <a:rPr lang="zh-CN" altLang="en-US" dirty="0">
                <a:solidFill>
                  <a:srgbClr val="3333FF"/>
                </a:solidFill>
                <a:latin typeface="Times New Roman" panose="02020603050405020304" pitchFamily="18" charset="0"/>
                <a:cs typeface="Times New Roman" panose="02020603050405020304" pitchFamily="18" charset="0"/>
              </a:rPr>
              <a:t>的字模</a:t>
            </a:r>
            <a:r>
              <a:rPr lang="en-US" altLang="zh-CN" dirty="0">
                <a:solidFill>
                  <a:srgbClr val="3333FF"/>
                </a:solidFill>
                <a:latin typeface="Times New Roman" panose="02020603050405020304" pitchFamily="18" charset="0"/>
                <a:cs typeface="Times New Roman" panose="02020603050405020304" pitchFamily="18" charset="0"/>
              </a:rPr>
              <a:t>)</a:t>
            </a:r>
            <a:r>
              <a:rPr lang="zh-CN" altLang="en-US" dirty="0">
                <a:solidFill>
                  <a:srgbClr val="3333FF"/>
                </a:solidFill>
                <a:latin typeface="Times New Roman" panose="02020603050405020304" pitchFamily="18" charset="0"/>
                <a:cs typeface="Times New Roman" panose="02020603050405020304" pitchFamily="18" charset="0"/>
              </a:rPr>
              <a:t>构成</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文本文件本身并不包括这些字模</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而只使</a:t>
            </a:r>
            <a:r>
              <a:rPr lang="zh-CN" altLang="en-US" dirty="0">
                <a:solidFill>
                  <a:srgbClr val="3333FF"/>
                </a:solidFill>
                <a:latin typeface="Times New Roman" panose="02020603050405020304" pitchFamily="18" charset="0"/>
                <a:cs typeface="Times New Roman" panose="02020603050405020304" pitchFamily="18" charset="0"/>
              </a:rPr>
              <a:t>用其编码</a:t>
            </a:r>
            <a:r>
              <a:rPr lang="en-US" altLang="zh-CN" dirty="0">
                <a:solidFill>
                  <a:srgbClr val="3333FF"/>
                </a:solidFill>
                <a:latin typeface="Times New Roman" panose="02020603050405020304" pitchFamily="18" charset="0"/>
                <a:cs typeface="Times New Roman" panose="02020603050405020304" pitchFamily="18" charset="0"/>
              </a:rPr>
              <a:t>(A</a:t>
            </a:r>
            <a:r>
              <a:rPr lang="zh-CN" altLang="en-US" dirty="0">
                <a:solidFill>
                  <a:srgbClr val="3333FF"/>
                </a:solidFill>
                <a:latin typeface="Times New Roman" panose="02020603050405020304" pitchFamily="18" charset="0"/>
                <a:cs typeface="Times New Roman" panose="02020603050405020304" pitchFamily="18" charset="0"/>
              </a:rPr>
              <a:t>的</a:t>
            </a:r>
            <a:r>
              <a:rPr lang="en-US" altLang="zh-CN" dirty="0">
                <a:solidFill>
                  <a:srgbClr val="FF0000"/>
                </a:solidFill>
                <a:latin typeface="Times New Roman" panose="02020603050405020304" pitchFamily="18" charset="0"/>
                <a:cs typeface="Times New Roman" panose="02020603050405020304" pitchFamily="18" charset="0"/>
                <a:hlinkClick r:id="rId2" action="ppaction://hlinksldjump"/>
              </a:rPr>
              <a:t>ASCII</a:t>
            </a:r>
            <a:r>
              <a:rPr lang="zh-CN" altLang="en-US" dirty="0">
                <a:solidFill>
                  <a:srgbClr val="FF0000"/>
                </a:solidFill>
                <a:latin typeface="Times New Roman" panose="02020603050405020304" pitchFamily="18" charset="0"/>
                <a:cs typeface="Times New Roman" panose="02020603050405020304" pitchFamily="18" charset="0"/>
                <a:hlinkClick r:id="rId2" action="ppaction://hlinksldjump"/>
              </a:rPr>
              <a:t>码</a:t>
            </a:r>
            <a:r>
              <a:rPr lang="en-US" altLang="zh-CN" dirty="0">
                <a:solidFill>
                  <a:srgbClr val="FF0000"/>
                </a:solidFill>
                <a:latin typeface="Times New Roman" panose="02020603050405020304" pitchFamily="18" charset="0"/>
                <a:cs typeface="Times New Roman" panose="02020603050405020304" pitchFamily="18" charset="0"/>
              </a:rPr>
              <a:t>41h</a:t>
            </a:r>
            <a:r>
              <a:rPr lang="en-US" altLang="zh-CN" dirty="0">
                <a:solidFill>
                  <a:srgbClr val="3333FF"/>
                </a:solidFill>
                <a:latin typeface="Times New Roman" panose="02020603050405020304" pitchFamily="18" charset="0"/>
                <a:cs typeface="Times New Roman" panose="02020603050405020304" pitchFamily="18" charset="0"/>
              </a:rPr>
              <a:t>)</a:t>
            </a:r>
            <a:r>
              <a:rPr lang="zh-CN" altLang="en-US" dirty="0">
                <a:solidFill>
                  <a:srgbClr val="3333FF"/>
                </a:solidFill>
                <a:latin typeface="Times New Roman" panose="02020603050405020304" pitchFamily="18" charset="0"/>
                <a:cs typeface="Times New Roman" panose="02020603050405020304" pitchFamily="18" charset="0"/>
              </a:rPr>
              <a:t>来表示每个字符</a:t>
            </a:r>
            <a:r>
              <a:rPr lang="zh-CN" altLang="en-US" dirty="0">
                <a:latin typeface="Times New Roman" panose="02020603050405020304" pitchFamily="18" charset="0"/>
                <a:cs typeface="Times New Roman" panose="02020603050405020304" pitchFamily="18" charset="0"/>
              </a:rPr>
              <a:t>。</a:t>
            </a:r>
          </a:p>
          <a:p>
            <a:pPr marL="268288" indent="-268288" eaLnBrk="1" hangingPunct="1">
              <a:lnSpc>
                <a:spcPct val="110000"/>
              </a:lnSpc>
              <a:spcBef>
                <a:spcPct val="0"/>
              </a:spcBef>
            </a:pPr>
            <a:r>
              <a:rPr lang="zh-CN" altLang="en-US" dirty="0">
                <a:latin typeface="Times New Roman" panose="02020603050405020304" pitchFamily="18" charset="0"/>
                <a:cs typeface="Times New Roman" panose="02020603050405020304" pitchFamily="18" charset="0"/>
              </a:rPr>
              <a:t>例如，使用</a:t>
            </a:r>
            <a:r>
              <a:rPr lang="zh-CN" altLang="en-US" dirty="0">
                <a:solidFill>
                  <a:srgbClr val="3333FF"/>
                </a:solidFill>
                <a:latin typeface="Times New Roman" panose="02020603050405020304" pitchFamily="18" charset="0"/>
                <a:cs typeface="Times New Roman" panose="02020603050405020304" pitchFamily="18" charset="0"/>
              </a:rPr>
              <a:t>区位编码</a:t>
            </a:r>
            <a:r>
              <a:rPr lang="zh-CN" altLang="en-US" dirty="0">
                <a:latin typeface="Times New Roman" panose="02020603050405020304" pitchFamily="18" charset="0"/>
                <a:cs typeface="Times New Roman" panose="02020603050405020304" pitchFamily="18" charset="0"/>
              </a:rPr>
              <a:t>的中文编辑时，</a:t>
            </a:r>
            <a:r>
              <a:rPr lang="en-US" altLang="zh-CN" dirty="0">
                <a:solidFill>
                  <a:srgbClr val="FF00FF"/>
                </a:solidFill>
                <a:latin typeface="Times New Roman" panose="02020603050405020304" pitchFamily="18" charset="0"/>
                <a:cs typeface="Times New Roman" panose="02020603050405020304" pitchFamily="18" charset="0"/>
              </a:rPr>
              <a:t>4</a:t>
            </a:r>
            <a:r>
              <a:rPr lang="zh-CN" altLang="en-US" dirty="0">
                <a:solidFill>
                  <a:srgbClr val="FF00FF"/>
                </a:solidFill>
                <a:latin typeface="Times New Roman" panose="02020603050405020304" pitchFamily="18" charset="0"/>
                <a:cs typeface="Times New Roman" panose="02020603050405020304" pitchFamily="18" charset="0"/>
              </a:rPr>
              <a:t>位十进制区位码</a:t>
            </a:r>
            <a:r>
              <a:rPr lang="zh-CN" altLang="en-US" dirty="0">
                <a:solidFill>
                  <a:srgbClr val="3333FF"/>
                </a:solidFill>
                <a:latin typeface="Times New Roman" panose="02020603050405020304" pitchFamily="18" charset="0"/>
                <a:cs typeface="Times New Roman" panose="02020603050405020304" pitchFamily="18" charset="0"/>
              </a:rPr>
              <a:t>可以表示一万个不同的字符</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268288" indent="-268288" eaLnBrk="1" hangingPunct="1">
              <a:lnSpc>
                <a:spcPct val="110000"/>
              </a:lnSpc>
              <a:spcBef>
                <a:spcPct val="0"/>
              </a:spcBef>
            </a:pPr>
            <a:r>
              <a:rPr lang="zh-CN" altLang="en-US" dirty="0">
                <a:latin typeface="Times New Roman" panose="02020603050405020304" pitchFamily="18" charset="0"/>
                <a:cs typeface="Times New Roman" panose="02020603050405020304" pitchFamily="18" charset="0"/>
              </a:rPr>
              <a:t>国际上通用的</a:t>
            </a:r>
            <a:r>
              <a:rPr lang="zh-CN" altLang="en-US" dirty="0">
                <a:solidFill>
                  <a:srgbClr val="FF0000"/>
                </a:solidFill>
                <a:latin typeface="Times New Roman" panose="02020603050405020304" pitchFamily="18" charset="0"/>
                <a:cs typeface="Times New Roman" panose="02020603050405020304" pitchFamily="18" charset="0"/>
              </a:rPr>
              <a:t>标准字符编码为</a:t>
            </a:r>
            <a:r>
              <a:rPr lang="en-US" altLang="zh-CN" dirty="0">
                <a:solidFill>
                  <a:srgbClr val="FF0000"/>
                </a:solidFill>
                <a:latin typeface="Times New Roman" panose="02020603050405020304" pitchFamily="18" charset="0"/>
                <a:cs typeface="Times New Roman" panose="02020603050405020304" pitchFamily="18" charset="0"/>
              </a:rPr>
              <a:t>ASCII</a:t>
            </a:r>
            <a:r>
              <a:rPr lang="zh-CN" altLang="en-US" dirty="0">
                <a:solidFill>
                  <a:srgbClr val="FF0000"/>
                </a:solidFill>
                <a:latin typeface="Times New Roman" panose="02020603050405020304" pitchFamily="18" charset="0"/>
                <a:cs typeface="Times New Roman" panose="02020603050405020304" pitchFamily="18" charset="0"/>
              </a:rPr>
              <a:t>码 </a:t>
            </a:r>
            <a:r>
              <a:rPr lang="en-US" altLang="zh-CN" dirty="0">
                <a:latin typeface="Times New Roman" panose="02020603050405020304" pitchFamily="18" charset="0"/>
                <a:cs typeface="Times New Roman" panose="02020603050405020304" pitchFamily="18" charset="0"/>
              </a:rPr>
              <a:t>(</a:t>
            </a:r>
            <a:r>
              <a:rPr lang="en-US" altLang="zh-CN" dirty="0">
                <a:solidFill>
                  <a:srgbClr val="FF0000"/>
                </a:solidFill>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rPr>
              <a:t>merican </a:t>
            </a:r>
            <a:r>
              <a:rPr lang="en-US" altLang="zh-CN" dirty="0">
                <a:solidFill>
                  <a:srgbClr val="FF0000"/>
                </a:solidFill>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tandard </a:t>
            </a:r>
            <a:r>
              <a:rPr lang="en-US" altLang="zh-CN" dirty="0">
                <a:solidFill>
                  <a:srgbClr val="FF0000"/>
                </a:solidFill>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ode for </a:t>
            </a:r>
            <a:r>
              <a:rPr lang="en-US" altLang="zh-CN" dirty="0">
                <a:solidFill>
                  <a:srgbClr val="FF0000"/>
                </a:solidFill>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nformation </a:t>
            </a:r>
            <a:r>
              <a:rPr lang="en-US" altLang="zh-CN" dirty="0">
                <a:solidFill>
                  <a:srgbClr val="FF0000"/>
                </a:solidFill>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nterchange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ASCII)</a:t>
            </a:r>
            <a:r>
              <a:rPr lang="zh-CN" altLang="en-US" dirty="0">
                <a:latin typeface="Times New Roman" panose="02020603050405020304" pitchFamily="18" charset="0"/>
                <a:cs typeface="Times New Roman" panose="02020603050405020304" pitchFamily="18" charset="0"/>
              </a:rPr>
              <a:t>，即</a:t>
            </a:r>
            <a:r>
              <a:rPr lang="zh-CN" altLang="en-US" dirty="0">
                <a:solidFill>
                  <a:srgbClr val="FF0000"/>
                </a:solidFill>
                <a:latin typeface="Times New Roman" panose="02020603050405020304" pitchFamily="18" charset="0"/>
                <a:cs typeface="Times New Roman" panose="02020603050405020304" pitchFamily="18" charset="0"/>
              </a:rPr>
              <a:t>美国标准信息交换码</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268288" indent="-268288" eaLnBrk="1" hangingPunct="1">
              <a:lnSpc>
                <a:spcPct val="110000"/>
              </a:lnSpc>
              <a:spcBef>
                <a:spcPts val="600"/>
              </a:spcBef>
            </a:pPr>
            <a:r>
              <a:rPr lang="zh-CN" altLang="en-US" dirty="0">
                <a:latin typeface="Times New Roman" panose="02020603050405020304" pitchFamily="18" charset="0"/>
                <a:cs typeface="Times New Roman" panose="02020603050405020304" pitchFamily="18" charset="0"/>
              </a:rPr>
              <a:t>附录</a:t>
            </a:r>
            <a:r>
              <a:rPr lang="en-US" altLang="zh-CN"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为</a:t>
            </a:r>
            <a:r>
              <a:rPr lang="en-US" altLang="zh-CN" dirty="0">
                <a:solidFill>
                  <a:srgbClr val="FF0000"/>
                </a:solidFill>
                <a:latin typeface="Times New Roman" panose="02020603050405020304" pitchFamily="18" charset="0"/>
                <a:cs typeface="Times New Roman" panose="02020603050405020304" pitchFamily="18" charset="0"/>
                <a:hlinkClick r:id="rId2" action="ppaction://hlinksldjump"/>
              </a:rPr>
              <a:t>ASCII</a:t>
            </a:r>
            <a:r>
              <a:rPr lang="zh-CN" altLang="en-US" dirty="0">
                <a:solidFill>
                  <a:srgbClr val="FF0000"/>
                </a:solidFill>
                <a:latin typeface="Times New Roman" panose="02020603050405020304" pitchFamily="18" charset="0"/>
                <a:cs typeface="Times New Roman" panose="02020603050405020304" pitchFamily="18" charset="0"/>
                <a:hlinkClick r:id="rId2" action="ppaction://hlinksldjump"/>
              </a:rPr>
              <a:t>码</a:t>
            </a:r>
            <a:r>
              <a:rPr lang="zh-CN" altLang="en-US" dirty="0">
                <a:latin typeface="Times New Roman" panose="02020603050405020304" pitchFamily="18" charset="0"/>
                <a:cs typeface="Times New Roman" panose="02020603050405020304" pitchFamily="18" charset="0"/>
              </a:rPr>
              <a:t>字符表。</a:t>
            </a:r>
          </a:p>
        </p:txBody>
      </p:sp>
      <p:sp>
        <p:nvSpPr>
          <p:cNvPr id="84998" name="AutoShape 2" descr="http://img4.imgtn.bdimg.com/it/u=2360291229,2171867375&amp;fm=21&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4999" name="AutoShape 4" descr="http://img4.imgtn.bdimg.com/it/u=2360291229,2171867375&amp;fm=21&amp;gp=0.jpg"/>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85000" name="Picture 6" descr="http://images.cnblogs.com/cnblogs_com/pscj/fontDOS_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1576" y="4283587"/>
            <a:ext cx="2365375" cy="173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a:spLocks noChangeArrowheads="1"/>
          </p:cNvSpPr>
          <p:nvPr/>
        </p:nvSpPr>
        <p:spPr bwMode="auto">
          <a:xfrm>
            <a:off x="37306" y="4697924"/>
            <a:ext cx="6138863" cy="1323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1600" dirty="0">
                <a:solidFill>
                  <a:srgbClr val="333333"/>
                </a:solidFill>
                <a:latin typeface="Arial" panose="020B0604020202020204" pitchFamily="34" charset="0"/>
              </a:rPr>
              <a:t>1602</a:t>
            </a:r>
            <a:r>
              <a:rPr lang="zh-CN" altLang="en-US" sz="1600" dirty="0">
                <a:solidFill>
                  <a:srgbClr val="333333"/>
                </a:solidFill>
                <a:latin typeface="Arial" panose="020B0604020202020204" pitchFamily="34" charset="0"/>
              </a:rPr>
              <a:t>液晶模块内部的字符发生</a:t>
            </a:r>
            <a:r>
              <a:rPr lang="zh-CN" altLang="en-US" sz="1600" dirty="0">
                <a:solidFill>
                  <a:srgbClr val="136EC2"/>
                </a:solidFill>
                <a:latin typeface="Arial" panose="020B0604020202020204" pitchFamily="34" charset="0"/>
                <a:hlinkClick r:id="rId4"/>
              </a:rPr>
              <a:t>存储器</a:t>
            </a:r>
            <a:r>
              <a:rPr lang="zh-CN" altLang="en-US" sz="1600" dirty="0">
                <a:solidFill>
                  <a:srgbClr val="333333"/>
                </a:solidFill>
                <a:latin typeface="Arial" panose="020B0604020202020204" pitchFamily="34" charset="0"/>
              </a:rPr>
              <a:t>（</a:t>
            </a:r>
            <a:r>
              <a:rPr lang="en-US" altLang="zh-CN" sz="1600" dirty="0">
                <a:solidFill>
                  <a:srgbClr val="136EC2"/>
                </a:solidFill>
                <a:latin typeface="Arial" panose="020B0604020202020204" pitchFamily="34" charset="0"/>
                <a:hlinkClick r:id="rId5"/>
              </a:rPr>
              <a:t>CGROM</a:t>
            </a:r>
            <a:r>
              <a:rPr lang="en-US" altLang="zh-CN" sz="1600" dirty="0">
                <a:solidFill>
                  <a:srgbClr val="333333"/>
                </a:solidFill>
                <a:latin typeface="Arial" panose="020B0604020202020204" pitchFamily="34" charset="0"/>
              </a:rPr>
              <a:t>)</a:t>
            </a:r>
            <a:r>
              <a:rPr lang="zh-CN" altLang="en-US" sz="1600" dirty="0">
                <a:solidFill>
                  <a:srgbClr val="333333"/>
                </a:solidFill>
                <a:latin typeface="Arial" panose="020B0604020202020204" pitchFamily="34" charset="0"/>
              </a:rPr>
              <a:t>已经存储了</a:t>
            </a:r>
            <a:r>
              <a:rPr lang="en-US" altLang="zh-CN" sz="1600" dirty="0">
                <a:solidFill>
                  <a:srgbClr val="333333"/>
                </a:solidFill>
                <a:latin typeface="Arial" panose="020B0604020202020204" pitchFamily="34" charset="0"/>
              </a:rPr>
              <a:t>160</a:t>
            </a:r>
            <a:r>
              <a:rPr lang="zh-CN" altLang="en-US" sz="1600" dirty="0">
                <a:solidFill>
                  <a:srgbClr val="333333"/>
                </a:solidFill>
                <a:latin typeface="Arial" panose="020B0604020202020204" pitchFamily="34" charset="0"/>
              </a:rPr>
              <a:t>个不同的</a:t>
            </a:r>
            <a:r>
              <a:rPr lang="zh-CN" altLang="en-US" sz="1600" dirty="0">
                <a:solidFill>
                  <a:srgbClr val="136EC2"/>
                </a:solidFill>
                <a:latin typeface="Arial" panose="020B0604020202020204" pitchFamily="34" charset="0"/>
                <a:hlinkClick r:id="rId6"/>
              </a:rPr>
              <a:t>点阵</a:t>
            </a:r>
            <a:r>
              <a:rPr lang="zh-CN" altLang="en-US" sz="1600" dirty="0">
                <a:solidFill>
                  <a:srgbClr val="333333"/>
                </a:solidFill>
                <a:latin typeface="Arial" panose="020B0604020202020204" pitchFamily="34" charset="0"/>
              </a:rPr>
              <a:t>字符图形，这些字符有：阿拉伯数字、英文字母的大小写、常用的符号、和日文假名等，每一个字符都有一个固定的代码，比如大写的英文字母“</a:t>
            </a:r>
            <a:r>
              <a:rPr lang="en-US" altLang="zh-CN" sz="1600" dirty="0">
                <a:solidFill>
                  <a:srgbClr val="333333"/>
                </a:solidFill>
                <a:latin typeface="Arial" panose="020B0604020202020204" pitchFamily="34" charset="0"/>
              </a:rPr>
              <a:t>A”</a:t>
            </a:r>
            <a:r>
              <a:rPr lang="zh-CN" altLang="en-US" sz="1600" dirty="0">
                <a:solidFill>
                  <a:srgbClr val="333333"/>
                </a:solidFill>
                <a:latin typeface="Arial" panose="020B0604020202020204" pitchFamily="34" charset="0"/>
              </a:rPr>
              <a:t>的代码是</a:t>
            </a:r>
            <a:r>
              <a:rPr lang="en-US" altLang="zh-CN" sz="1600" dirty="0">
                <a:solidFill>
                  <a:srgbClr val="333333"/>
                </a:solidFill>
                <a:latin typeface="Arial" panose="020B0604020202020204" pitchFamily="34" charset="0"/>
              </a:rPr>
              <a:t>01000001B</a:t>
            </a:r>
            <a:r>
              <a:rPr lang="zh-CN" altLang="en-US" sz="1600" dirty="0">
                <a:solidFill>
                  <a:srgbClr val="333333"/>
                </a:solidFill>
                <a:latin typeface="Arial" panose="020B0604020202020204" pitchFamily="34" charset="0"/>
              </a:rPr>
              <a:t>（</a:t>
            </a:r>
            <a:r>
              <a:rPr lang="en-US" altLang="zh-CN" sz="1600" dirty="0">
                <a:solidFill>
                  <a:srgbClr val="333333"/>
                </a:solidFill>
                <a:latin typeface="Arial" panose="020B0604020202020204" pitchFamily="34" charset="0"/>
              </a:rPr>
              <a:t>41H</a:t>
            </a:r>
            <a:r>
              <a:rPr lang="zh-CN" altLang="en-US" sz="1600" dirty="0">
                <a:solidFill>
                  <a:srgbClr val="333333"/>
                </a:solidFill>
                <a:latin typeface="Arial" panose="020B0604020202020204" pitchFamily="34" charset="0"/>
              </a:rPr>
              <a:t>），显示时模块把地址</a:t>
            </a:r>
            <a:r>
              <a:rPr lang="en-US" altLang="zh-CN" sz="1600" dirty="0">
                <a:solidFill>
                  <a:srgbClr val="333333"/>
                </a:solidFill>
                <a:latin typeface="Arial" panose="020B0604020202020204" pitchFamily="34" charset="0"/>
              </a:rPr>
              <a:t>41H</a:t>
            </a:r>
            <a:r>
              <a:rPr lang="zh-CN" altLang="en-US" sz="1600" dirty="0">
                <a:solidFill>
                  <a:srgbClr val="333333"/>
                </a:solidFill>
                <a:latin typeface="Arial" panose="020B0604020202020204" pitchFamily="34" charset="0"/>
              </a:rPr>
              <a:t>中的点阵字符图形显示出来，我们就能看到字母“</a:t>
            </a:r>
            <a:r>
              <a:rPr lang="en-US" altLang="zh-CN" sz="1600" dirty="0">
                <a:solidFill>
                  <a:srgbClr val="333333"/>
                </a:solidFill>
                <a:latin typeface="Arial" panose="020B0604020202020204" pitchFamily="34" charset="0"/>
              </a:rPr>
              <a:t>A”</a:t>
            </a:r>
            <a:endParaRPr lang="zh-CN" altLang="en-US" sz="1600" dirty="0"/>
          </a:p>
        </p:txBody>
      </p:sp>
      <p:sp>
        <p:nvSpPr>
          <p:cNvPr id="11" name="矩形 10"/>
          <p:cNvSpPr>
            <a:spLocks noChangeArrowheads="1"/>
          </p:cNvSpPr>
          <p:nvPr/>
        </p:nvSpPr>
        <p:spPr bwMode="auto">
          <a:xfrm>
            <a:off x="6100763" y="3954974"/>
            <a:ext cx="266541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lnSpc>
                <a:spcPct val="85000"/>
              </a:lnSpc>
            </a:pPr>
            <a:r>
              <a:rPr lang="en-US" altLang="zh-CN" sz="2400">
                <a:solidFill>
                  <a:srgbClr val="3333FF"/>
                </a:solidFill>
                <a:cs typeface="Times New Roman" panose="02020603050405020304" pitchFamily="18" charset="0"/>
              </a:rPr>
              <a:t>(A</a:t>
            </a:r>
            <a:r>
              <a:rPr lang="zh-CN" altLang="en-US" sz="2400">
                <a:solidFill>
                  <a:srgbClr val="3333FF"/>
                </a:solidFill>
                <a:cs typeface="Times New Roman" panose="02020603050405020304" pitchFamily="18" charset="0"/>
              </a:rPr>
              <a:t>的</a:t>
            </a:r>
            <a:r>
              <a:rPr lang="en-US" altLang="zh-CN" sz="2400">
                <a:solidFill>
                  <a:srgbClr val="FF0000"/>
                </a:solidFill>
                <a:cs typeface="Times New Roman" panose="02020603050405020304" pitchFamily="18" charset="0"/>
                <a:hlinkClick r:id="rId2" action="ppaction://hlinksldjump"/>
              </a:rPr>
              <a:t>ASCII</a:t>
            </a:r>
            <a:r>
              <a:rPr lang="zh-CN" altLang="en-US" sz="2400">
                <a:solidFill>
                  <a:srgbClr val="FF0000"/>
                </a:solidFill>
                <a:cs typeface="Times New Roman" panose="02020603050405020304" pitchFamily="18" charset="0"/>
                <a:hlinkClick r:id="rId2" action="ppaction://hlinksldjump"/>
              </a:rPr>
              <a:t>码</a:t>
            </a:r>
            <a:r>
              <a:rPr lang="en-US" altLang="zh-CN" sz="2400">
                <a:solidFill>
                  <a:srgbClr val="FF0000"/>
                </a:solidFill>
                <a:cs typeface="Times New Roman" panose="02020603050405020304" pitchFamily="18" charset="0"/>
              </a:rPr>
              <a:t>41h</a:t>
            </a:r>
            <a:r>
              <a:rPr lang="en-US" altLang="zh-CN" sz="2400">
                <a:solidFill>
                  <a:srgbClr val="3333FF"/>
                </a:solidFill>
                <a:cs typeface="Times New Roman" panose="02020603050405020304" pitchFamily="18" charset="0"/>
              </a:rPr>
              <a:t>)</a:t>
            </a:r>
            <a:endParaRPr lang="zh-CN" altLang="en-US" sz="2400"/>
          </a:p>
        </p:txBody>
      </p:sp>
    </p:spTree>
    <p:extLst>
      <p:ext uri="{BB962C8B-B14F-4D97-AF65-F5344CB8AC3E}">
        <p14:creationId xmlns:p14="http://schemas.microsoft.com/office/powerpoint/2010/main" val="4170821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4"/>
          <p:cNvSpPr>
            <a:spLocks noGrp="1" noChangeArrowheads="1"/>
          </p:cNvSpPr>
          <p:nvPr>
            <p:ph type="title"/>
          </p:nvPr>
        </p:nvSpPr>
        <p:spPr>
          <a:xfrm>
            <a:off x="677863" y="469901"/>
            <a:ext cx="7367587" cy="504825"/>
          </a:xfrm>
        </p:spPr>
        <p:txBody>
          <a:bodyPr vert="horz" lIns="91440" tIns="45720" rIns="91440" bIns="45720" rtlCol="0" anchor="b">
            <a:normAutofit fontScale="90000"/>
          </a:bodyPr>
          <a:lstStyle/>
          <a:p>
            <a:r>
              <a:rPr lang="zh-CN" altLang="en-US" sz="4000" dirty="0">
                <a:latin typeface="+mj-ea"/>
              </a:rPr>
              <a:t> </a:t>
            </a:r>
            <a:r>
              <a:rPr lang="en-US" altLang="zh-CN" sz="4000" dirty="0">
                <a:latin typeface="+mj-ea"/>
              </a:rPr>
              <a:t>2.1.1  </a:t>
            </a:r>
            <a:r>
              <a:rPr lang="zh-CN" altLang="en-US" sz="4000" dirty="0">
                <a:latin typeface="+mj-ea"/>
              </a:rPr>
              <a:t>数与数制</a:t>
            </a:r>
          </a:p>
        </p:txBody>
      </p:sp>
      <p:sp>
        <p:nvSpPr>
          <p:cNvPr id="293891" name="Rectangle 3"/>
          <p:cNvSpPr>
            <a:spLocks noGrp="1" noChangeArrowheads="1"/>
          </p:cNvSpPr>
          <p:nvPr>
            <p:ph idx="1"/>
          </p:nvPr>
        </p:nvSpPr>
        <p:spPr>
          <a:xfrm>
            <a:off x="392113" y="1857375"/>
            <a:ext cx="8229600" cy="4238625"/>
          </a:xfrm>
        </p:spPr>
        <p:txBody>
          <a:bodyPr/>
          <a:lstStyle/>
          <a:p>
            <a:pPr eaLnBrk="1" hangingPunct="1">
              <a:lnSpc>
                <a:spcPct val="150000"/>
              </a:lnSpc>
              <a:defRPr/>
            </a:pPr>
            <a:r>
              <a:rPr lang="zh-CN" altLang="en-US" dirty="0">
                <a:solidFill>
                  <a:srgbClr val="9900CC"/>
                </a:solidFill>
              </a:rPr>
              <a:t>人机交互时采用十进制</a:t>
            </a:r>
            <a:r>
              <a:rPr lang="zh-CN" altLang="en-US" dirty="0"/>
              <a:t>，</a:t>
            </a:r>
            <a:r>
              <a:rPr lang="zh-CN" altLang="en-US" dirty="0">
                <a:solidFill>
                  <a:srgbClr val="9900CC"/>
                </a:solidFill>
              </a:rPr>
              <a:t>计算机内</a:t>
            </a:r>
            <a:r>
              <a:rPr lang="zh-CN" altLang="en-US" dirty="0"/>
              <a:t>数据存储、计算、处理</a:t>
            </a:r>
            <a:r>
              <a:rPr lang="zh-CN" altLang="en-US" dirty="0">
                <a:solidFill>
                  <a:srgbClr val="9900CC"/>
                </a:solidFill>
              </a:rPr>
              <a:t>用二进制</a:t>
            </a:r>
            <a:r>
              <a:rPr lang="zh-CN" altLang="en-US" dirty="0"/>
              <a:t>，需要进行转换。在计算机中的解决方法是，利用</a:t>
            </a:r>
            <a:r>
              <a:rPr lang="zh-CN" altLang="en-US" dirty="0">
                <a:solidFill>
                  <a:srgbClr val="CC3300"/>
                </a:solidFill>
              </a:rPr>
              <a:t>接口技术</a:t>
            </a:r>
            <a:r>
              <a:rPr lang="zh-CN" altLang="en-US" dirty="0"/>
              <a:t>作转换。</a:t>
            </a:r>
            <a:endParaRPr lang="en-US" altLang="zh-CN" dirty="0"/>
          </a:p>
          <a:p>
            <a:pPr marL="342900" lvl="1" indent="-342900" eaLnBrk="1" hangingPunct="1">
              <a:lnSpc>
                <a:spcPct val="150000"/>
              </a:lnSpc>
              <a:buFontTx/>
              <a:buBlip>
                <a:blip r:embed="rId2"/>
              </a:buBlip>
              <a:defRPr/>
            </a:pPr>
            <a:r>
              <a:rPr lang="zh-CN" altLang="en-US" dirty="0">
                <a:solidFill>
                  <a:schemeClr val="accent2"/>
                </a:solidFill>
                <a:cs typeface="+mn-cs"/>
              </a:rPr>
              <a:t>如：用键盘输入数据时使用十进制数，即输入电路使用的键盘是十进制数，</a:t>
            </a:r>
            <a:r>
              <a:rPr lang="zh-CN" altLang="en-US" dirty="0">
                <a:solidFill>
                  <a:srgbClr val="C00000"/>
                </a:solidFill>
                <a:cs typeface="+mn-cs"/>
              </a:rPr>
              <a:t>输入接口电路</a:t>
            </a:r>
            <a:r>
              <a:rPr lang="zh-CN" altLang="en-US" dirty="0">
                <a:solidFill>
                  <a:schemeClr val="accent2"/>
                </a:solidFill>
                <a:cs typeface="+mn-cs"/>
              </a:rPr>
              <a:t>将十进制数转换为二进制数后送到机器内部。</a:t>
            </a:r>
            <a:endParaRPr lang="en-US" altLang="zh-CN" dirty="0">
              <a:solidFill>
                <a:schemeClr val="accent2"/>
              </a:solidFill>
            </a:endParaRPr>
          </a:p>
          <a:p>
            <a:pPr marL="342900" lvl="1" indent="-342900" eaLnBrk="1" hangingPunct="1">
              <a:lnSpc>
                <a:spcPct val="150000"/>
              </a:lnSpc>
              <a:buFontTx/>
              <a:buBlip>
                <a:blip r:embed="rId2"/>
              </a:buBlip>
              <a:defRPr/>
            </a:pPr>
            <a:r>
              <a:rPr lang="zh-CN" altLang="en-US" dirty="0">
                <a:solidFill>
                  <a:schemeClr val="accent2"/>
                </a:solidFill>
                <a:cs typeface="+mn-cs"/>
              </a:rPr>
              <a:t>显示器显示十进制，输入显示器的数据为二进制</a:t>
            </a:r>
            <a:r>
              <a:rPr lang="en-US" altLang="zh-CN" dirty="0">
                <a:solidFill>
                  <a:schemeClr val="accent2"/>
                </a:solidFill>
                <a:cs typeface="+mn-cs"/>
              </a:rPr>
              <a:t>/</a:t>
            </a:r>
            <a:r>
              <a:rPr lang="zh-CN" altLang="en-US" dirty="0">
                <a:solidFill>
                  <a:schemeClr val="accent2"/>
                </a:solidFill>
                <a:cs typeface="+mn-cs"/>
              </a:rPr>
              <a:t>十六进制。</a:t>
            </a:r>
            <a:endParaRPr lang="en-US" altLang="zh-CN" dirty="0">
              <a:solidFill>
                <a:schemeClr val="accent2"/>
              </a:solidFill>
              <a:cs typeface="+mn-cs"/>
            </a:endParaRPr>
          </a:p>
          <a:p>
            <a:pPr marL="342900" lvl="1" indent="-342900" eaLnBrk="1" hangingPunct="1">
              <a:lnSpc>
                <a:spcPct val="150000"/>
              </a:lnSpc>
              <a:buFontTx/>
              <a:buBlip>
                <a:blip r:embed="rId2"/>
              </a:buBlip>
              <a:defRPr/>
            </a:pPr>
            <a:endParaRPr lang="en-US" altLang="zh-CN" dirty="0">
              <a:solidFill>
                <a:schemeClr val="accent2"/>
              </a:solidFill>
              <a:cs typeface="+mn-cs"/>
            </a:endParaRPr>
          </a:p>
        </p:txBody>
      </p:sp>
      <p:graphicFrame>
        <p:nvGraphicFramePr>
          <p:cNvPr id="22534" name="Object 4"/>
          <p:cNvGraphicFramePr>
            <a:graphicFrameLocks noChangeAspect="1"/>
          </p:cNvGraphicFramePr>
          <p:nvPr/>
        </p:nvGraphicFramePr>
        <p:xfrm>
          <a:off x="5105400" y="2400300"/>
          <a:ext cx="914400" cy="198438"/>
        </p:xfrm>
        <a:graphic>
          <a:graphicData uri="http://schemas.openxmlformats.org/presentationml/2006/ole">
            <mc:AlternateContent xmlns:mc="http://schemas.openxmlformats.org/markup-compatibility/2006">
              <mc:Choice xmlns:v="urn:schemas-microsoft-com:vml" Requires="v">
                <p:oleObj name="Equation" r:id="rId3" imgW="435285" imgH="677109" progId="Equation.DSMT4">
                  <p:embed/>
                </p:oleObj>
              </mc:Choice>
              <mc:Fallback>
                <p:oleObj name="Equation" r:id="rId3" imgW="435285" imgH="677109" progId="Equation.DSMT4">
                  <p:embed/>
                  <p:pic>
                    <p:nvPicPr>
                      <p:cNvPr id="2253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2400300"/>
                        <a:ext cx="914400" cy="198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标题 4"/>
          <p:cNvSpPr txBox="1">
            <a:spLocks/>
          </p:cNvSpPr>
          <p:nvPr/>
        </p:nvSpPr>
        <p:spPr bwMode="auto">
          <a:xfrm>
            <a:off x="849313" y="1163638"/>
            <a:ext cx="4322762"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rtl="0" fontAlgn="base">
              <a:spcBef>
                <a:spcPct val="0"/>
              </a:spcBef>
              <a:spcAft>
                <a:spcPct val="0"/>
              </a:spcAft>
              <a:defRPr sz="3200" b="1">
                <a:solidFill>
                  <a:srgbClr val="CC3300"/>
                </a:solidFill>
                <a:latin typeface="+mj-lt"/>
                <a:ea typeface="+mj-ea"/>
                <a:cs typeface="+mj-cs"/>
              </a:defRPr>
            </a:lvl1pPr>
            <a:lvl2pPr algn="l" rtl="0" fontAlgn="base">
              <a:spcBef>
                <a:spcPct val="0"/>
              </a:spcBef>
              <a:spcAft>
                <a:spcPct val="0"/>
              </a:spcAft>
              <a:defRPr sz="2400" b="1">
                <a:solidFill>
                  <a:srgbClr val="CC3300"/>
                </a:solidFill>
                <a:latin typeface="Arial" charset="0"/>
                <a:ea typeface="宋体" pitchFamily="2" charset="-122"/>
              </a:defRPr>
            </a:lvl2pPr>
            <a:lvl3pPr algn="l" rtl="0" fontAlgn="base">
              <a:spcBef>
                <a:spcPct val="0"/>
              </a:spcBef>
              <a:spcAft>
                <a:spcPct val="0"/>
              </a:spcAft>
              <a:defRPr sz="2400" b="1">
                <a:solidFill>
                  <a:srgbClr val="CC3300"/>
                </a:solidFill>
                <a:latin typeface="Arial" charset="0"/>
                <a:ea typeface="宋体" pitchFamily="2" charset="-122"/>
              </a:defRPr>
            </a:lvl3pPr>
            <a:lvl4pPr algn="l" rtl="0" fontAlgn="base">
              <a:spcBef>
                <a:spcPct val="0"/>
              </a:spcBef>
              <a:spcAft>
                <a:spcPct val="0"/>
              </a:spcAft>
              <a:defRPr sz="2400" b="1">
                <a:solidFill>
                  <a:srgbClr val="CC3300"/>
                </a:solidFill>
                <a:latin typeface="Arial" charset="0"/>
                <a:ea typeface="宋体" pitchFamily="2" charset="-122"/>
              </a:defRPr>
            </a:lvl4pPr>
            <a:lvl5pPr algn="l" rtl="0" fontAlgn="base">
              <a:spcBef>
                <a:spcPct val="0"/>
              </a:spcBef>
              <a:spcAft>
                <a:spcPct val="0"/>
              </a:spcAft>
              <a:defRPr sz="2400" b="1">
                <a:solidFill>
                  <a:srgbClr val="CC3300"/>
                </a:solidFill>
                <a:latin typeface="Arial" charset="0"/>
                <a:ea typeface="宋体" pitchFamily="2" charset="-122"/>
              </a:defRPr>
            </a:lvl5pPr>
            <a:lvl6pPr marL="457200" algn="l" rtl="0" fontAlgn="base">
              <a:spcBef>
                <a:spcPct val="0"/>
              </a:spcBef>
              <a:spcAft>
                <a:spcPct val="0"/>
              </a:spcAft>
              <a:defRPr sz="2400" b="1">
                <a:solidFill>
                  <a:srgbClr val="CC3300"/>
                </a:solidFill>
                <a:latin typeface="Arial" charset="0"/>
                <a:ea typeface="宋体" pitchFamily="2" charset="-122"/>
              </a:defRPr>
            </a:lvl6pPr>
            <a:lvl7pPr marL="914400" algn="l" rtl="0" fontAlgn="base">
              <a:spcBef>
                <a:spcPct val="0"/>
              </a:spcBef>
              <a:spcAft>
                <a:spcPct val="0"/>
              </a:spcAft>
              <a:defRPr sz="2400" b="1">
                <a:solidFill>
                  <a:srgbClr val="CC3300"/>
                </a:solidFill>
                <a:latin typeface="Arial" charset="0"/>
                <a:ea typeface="宋体" pitchFamily="2" charset="-122"/>
              </a:defRPr>
            </a:lvl7pPr>
            <a:lvl8pPr marL="1371600" algn="l" rtl="0" fontAlgn="base">
              <a:spcBef>
                <a:spcPct val="0"/>
              </a:spcBef>
              <a:spcAft>
                <a:spcPct val="0"/>
              </a:spcAft>
              <a:defRPr sz="2400" b="1">
                <a:solidFill>
                  <a:srgbClr val="CC3300"/>
                </a:solidFill>
                <a:latin typeface="Arial" charset="0"/>
                <a:ea typeface="宋体" pitchFamily="2" charset="-122"/>
              </a:defRPr>
            </a:lvl8pPr>
            <a:lvl9pPr marL="1828800" algn="l" rtl="0" fontAlgn="base">
              <a:spcBef>
                <a:spcPct val="0"/>
              </a:spcBef>
              <a:spcAft>
                <a:spcPct val="0"/>
              </a:spcAft>
              <a:defRPr sz="2400" b="1">
                <a:solidFill>
                  <a:srgbClr val="CC3300"/>
                </a:solidFill>
                <a:latin typeface="Arial" charset="0"/>
                <a:ea typeface="宋体" pitchFamily="2" charset="-122"/>
              </a:defRPr>
            </a:lvl9pPr>
          </a:lstStyle>
          <a:p>
            <a:pPr eaLnBrk="1" hangingPunct="1">
              <a:defRPr/>
            </a:pPr>
            <a:r>
              <a:rPr kumimoji="1" lang="zh-CN" altLang="en-US" kern="0">
                <a:latin typeface="宋体" pitchFamily="2" charset="-122"/>
              </a:rPr>
              <a:t>十进制与二进制转换</a:t>
            </a:r>
            <a:endParaRPr lang="zh-CN" altLang="en-US" kern="0"/>
          </a:p>
        </p:txBody>
      </p:sp>
    </p:spTree>
    <p:extLst>
      <p:ext uri="{BB962C8B-B14F-4D97-AF65-F5344CB8AC3E}">
        <p14:creationId xmlns:p14="http://schemas.microsoft.com/office/powerpoint/2010/main" val="38273926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内容占位符 11">
            <a:extLst>
              <a:ext uri="{FF2B5EF4-FFF2-40B4-BE49-F238E27FC236}">
                <a16:creationId xmlns:a16="http://schemas.microsoft.com/office/drawing/2014/main" id="{AC042B25-5E55-4F17-AD86-FF55EBB19ED1}"/>
              </a:ext>
            </a:extLst>
          </p:cNvPr>
          <p:cNvSpPr>
            <a:spLocks noGrp="1"/>
          </p:cNvSpPr>
          <p:nvPr>
            <p:ph idx="1"/>
          </p:nvPr>
        </p:nvSpPr>
        <p:spPr/>
        <p:txBody>
          <a:bodyPr/>
          <a:lstStyle/>
          <a:p>
            <a:pPr eaLnBrk="1" hangingPunct="1">
              <a:defRPr/>
            </a:pPr>
            <a:endParaRPr lang="zh-CN" altLang="en-US" dirty="0"/>
          </a:p>
        </p:txBody>
      </p:sp>
      <p:pic>
        <p:nvPicPr>
          <p:cNvPr id="86019" name="Picture 2" descr="https://gss1.bdstatic.com/9vo3dSag_xI4khGkpoWK1HF6hhy/baike/c0%3Dbaike150%2C5%2C5%2C150%2C50/sign=c05506e79482d158af8f51e3e16372bd/c2fdfc039245d688c56332adacc27d1ed21b245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7188"/>
            <a:ext cx="9144000" cy="645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0" name="标题 2"/>
          <p:cNvSpPr>
            <a:spLocks noGrp="1" noChangeArrowheads="1"/>
          </p:cNvSpPr>
          <p:nvPr>
            <p:ph type="title"/>
          </p:nvPr>
        </p:nvSpPr>
        <p:spPr>
          <a:xfrm>
            <a:off x="468313" y="357188"/>
            <a:ext cx="8229600" cy="504825"/>
          </a:xfrm>
        </p:spPr>
        <p:txBody>
          <a:bodyPr>
            <a:normAutofit fontScale="90000"/>
          </a:bodyPr>
          <a:lstStyle/>
          <a:p>
            <a:pPr eaLnBrk="1" hangingPunct="1"/>
            <a:r>
              <a:rPr lang="en-US" altLang="zh-CN">
                <a:solidFill>
                  <a:srgbClr val="FF0000"/>
                </a:solidFill>
                <a:latin typeface="宋体" panose="02010600030101010101" pitchFamily="2" charset="-122"/>
              </a:rPr>
              <a:t>1</a:t>
            </a:r>
            <a:r>
              <a:rPr lang="zh-CN" altLang="en-US">
                <a:solidFill>
                  <a:srgbClr val="FF0000"/>
                </a:solidFill>
                <a:latin typeface="宋体" panose="02010600030101010101" pitchFamily="2" charset="-122"/>
              </a:rPr>
              <a:t>、</a:t>
            </a:r>
            <a:r>
              <a:rPr lang="en-US" altLang="zh-CN">
                <a:solidFill>
                  <a:srgbClr val="FF0000"/>
                </a:solidFill>
                <a:latin typeface="宋体" panose="02010600030101010101" pitchFamily="2" charset="-122"/>
              </a:rPr>
              <a:t>ASCII</a:t>
            </a:r>
            <a:r>
              <a:rPr lang="zh-CN" altLang="en-US">
                <a:solidFill>
                  <a:srgbClr val="FF0000"/>
                </a:solidFill>
                <a:latin typeface="宋体" panose="02010600030101010101" pitchFamily="2" charset="-122"/>
              </a:rPr>
              <a:t>编码</a:t>
            </a:r>
            <a:endParaRPr lang="zh-CN" altLang="en-US"/>
          </a:p>
        </p:txBody>
      </p:sp>
      <p:sp>
        <p:nvSpPr>
          <p:cNvPr id="4" name="灯片编号占位符 3"/>
          <p:cNvSpPr>
            <a:spLocks noGrp="1"/>
          </p:cNvSpPr>
          <p:nvPr>
            <p:ph type="sldNum" sz="quarter" idx="10"/>
          </p:nvPr>
        </p:nvSpPr>
        <p:spPr/>
        <p:txBody>
          <a:bodyPr/>
          <a:lstStyle/>
          <a:p>
            <a:pPr>
              <a:defRPr/>
            </a:pPr>
            <a:fld id="{A51721E4-6317-4B3A-9D30-3F2ADCD3556F}" type="slidenum">
              <a:rPr lang="en-US" altLang="zh-CN"/>
              <a:pPr>
                <a:defRPr/>
              </a:pPr>
              <a:t>50</a:t>
            </a:fld>
            <a:endParaRPr lang="en-US" altLang="zh-CN"/>
          </a:p>
        </p:txBody>
      </p:sp>
      <p:sp>
        <p:nvSpPr>
          <p:cNvPr id="2" name="日期占位符 1"/>
          <p:cNvSpPr>
            <a:spLocks noGrp="1"/>
          </p:cNvSpPr>
          <p:nvPr>
            <p:ph type="dt" sz="quarter" idx="11"/>
          </p:nvPr>
        </p:nvSpPr>
        <p:spPr/>
        <p:txBody>
          <a:bodyPr/>
          <a:lstStyle/>
          <a:p>
            <a:pPr>
              <a:defRPr/>
            </a:pPr>
            <a:fld id="{D30FB200-5C96-4AE6-9C3B-B9047603CA0C}" type="datetime10">
              <a:rPr lang="zh-CN" altLang="en-US"/>
              <a:pPr>
                <a:defRPr/>
              </a:pPr>
              <a:t>15:14</a:t>
            </a:fld>
            <a:endParaRPr lang="zh-CN" altLang="en-US"/>
          </a:p>
        </p:txBody>
      </p:sp>
      <p:sp>
        <p:nvSpPr>
          <p:cNvPr id="86023" name="AutoShape 2" descr="http://img4.imgtn.bdimg.com/it/u=2360291229,2171867375&amp;fm=21&amp;gp=0.jpg"/>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6024" name="AutoShape 4" descr="http://img4.imgtn.bdimg.com/it/u=2360291229,2171867375&amp;fm=21&amp;gp=0.jpg"/>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6025" name="矩形 8">
            <a:hlinkClick r:id="rId3" action="ppaction://hlinksldjump"/>
          </p:cNvPr>
          <p:cNvSpPr>
            <a:spLocks noChangeArrowheads="1"/>
          </p:cNvSpPr>
          <p:nvPr/>
        </p:nvSpPr>
        <p:spPr bwMode="auto">
          <a:xfrm>
            <a:off x="323850" y="257175"/>
            <a:ext cx="50292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6026" name="矩形 6"/>
          <p:cNvSpPr>
            <a:spLocks noChangeArrowheads="1"/>
          </p:cNvSpPr>
          <p:nvPr/>
        </p:nvSpPr>
        <p:spPr bwMode="auto">
          <a:xfrm>
            <a:off x="5675313" y="504825"/>
            <a:ext cx="25796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rgbClr val="FF0000"/>
                </a:solidFill>
                <a:cs typeface="Times New Roman" panose="02020603050405020304" pitchFamily="18" charset="0"/>
              </a:rPr>
              <a:t>A</a:t>
            </a:r>
            <a:r>
              <a:rPr lang="zh-CN" altLang="en-US" sz="2000">
                <a:solidFill>
                  <a:srgbClr val="FF0000"/>
                </a:solidFill>
                <a:cs typeface="Times New Roman" panose="02020603050405020304" pitchFamily="18" charset="0"/>
              </a:rPr>
              <a:t>的</a:t>
            </a:r>
            <a:r>
              <a:rPr lang="en-US" altLang="zh-CN" sz="2000">
                <a:solidFill>
                  <a:srgbClr val="FF0000"/>
                </a:solidFill>
                <a:cs typeface="Times New Roman" panose="02020603050405020304" pitchFamily="18" charset="0"/>
              </a:rPr>
              <a:t>ASCII</a:t>
            </a:r>
            <a:r>
              <a:rPr lang="zh-CN" altLang="en-US" sz="2000">
                <a:solidFill>
                  <a:srgbClr val="FF0000"/>
                </a:solidFill>
                <a:cs typeface="Times New Roman" panose="02020603050405020304" pitchFamily="18" charset="0"/>
              </a:rPr>
              <a:t>码</a:t>
            </a:r>
            <a:r>
              <a:rPr lang="en-US" altLang="zh-CN" sz="2000">
                <a:solidFill>
                  <a:srgbClr val="FF0000"/>
                </a:solidFill>
                <a:cs typeface="Times New Roman" panose="02020603050405020304" pitchFamily="18" charset="0"/>
              </a:rPr>
              <a:t>41h, </a:t>
            </a:r>
            <a:r>
              <a:rPr lang="zh-CN" altLang="en-US" sz="2000">
                <a:solidFill>
                  <a:srgbClr val="FF0000"/>
                </a:solidFill>
                <a:cs typeface="Times New Roman" panose="02020603050405020304" pitchFamily="18" charset="0"/>
              </a:rPr>
              <a:t>或</a:t>
            </a:r>
            <a:r>
              <a:rPr lang="en-US" altLang="zh-CN" sz="2000">
                <a:solidFill>
                  <a:srgbClr val="FF0000"/>
                </a:solidFill>
                <a:cs typeface="Times New Roman" panose="02020603050405020304" pitchFamily="18" charset="0"/>
              </a:rPr>
              <a:t>65</a:t>
            </a:r>
            <a:endParaRPr lang="zh-CN" altLang="en-US" sz="2000">
              <a:solidFill>
                <a:srgbClr val="FF0000"/>
              </a:solidFill>
            </a:endParaRPr>
          </a:p>
        </p:txBody>
      </p:sp>
      <p:cxnSp>
        <p:nvCxnSpPr>
          <p:cNvPr id="86027" name="直接连接符 14"/>
          <p:cNvCxnSpPr>
            <a:cxnSpLocks/>
          </p:cNvCxnSpPr>
          <p:nvPr/>
        </p:nvCxnSpPr>
        <p:spPr bwMode="auto">
          <a:xfrm>
            <a:off x="6464300" y="1663700"/>
            <a:ext cx="0" cy="882650"/>
          </a:xfrm>
          <a:prstGeom prst="line">
            <a:avLst/>
          </a:prstGeom>
          <a:noFill/>
          <a:ln w="12700"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028" name="直接连接符 18"/>
          <p:cNvCxnSpPr>
            <a:cxnSpLocks/>
          </p:cNvCxnSpPr>
          <p:nvPr/>
        </p:nvCxnSpPr>
        <p:spPr bwMode="auto">
          <a:xfrm flipV="1">
            <a:off x="612775" y="2546350"/>
            <a:ext cx="5851525" cy="1588"/>
          </a:xfrm>
          <a:prstGeom prst="line">
            <a:avLst/>
          </a:prstGeom>
          <a:noFill/>
          <a:ln w="12700"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202809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2"/>
          <p:cNvSpPr>
            <a:spLocks noGrp="1" noChangeArrowheads="1"/>
          </p:cNvSpPr>
          <p:nvPr>
            <p:ph type="title"/>
          </p:nvPr>
        </p:nvSpPr>
        <p:spPr>
          <a:xfrm>
            <a:off x="914400" y="595727"/>
            <a:ext cx="5255812" cy="504825"/>
          </a:xfrm>
        </p:spPr>
        <p:txBody>
          <a:bodyPr>
            <a:normAutofit fontScale="90000"/>
          </a:bodyPr>
          <a:lstStyle/>
          <a:p>
            <a:pPr eaLnBrk="1" hangingPunct="1"/>
            <a:r>
              <a:rPr lang="en-US" altLang="zh-CN" dirty="0">
                <a:solidFill>
                  <a:srgbClr val="FF0000"/>
                </a:solidFill>
                <a:latin typeface="宋体" panose="02010600030101010101" pitchFamily="2" charset="-122"/>
              </a:rPr>
              <a:t>1</a:t>
            </a:r>
            <a:r>
              <a:rPr lang="zh-CN" altLang="en-US" dirty="0">
                <a:solidFill>
                  <a:srgbClr val="FF0000"/>
                </a:solidFill>
                <a:latin typeface="宋体" panose="02010600030101010101" pitchFamily="2" charset="-122"/>
              </a:rPr>
              <a:t>、</a:t>
            </a:r>
            <a:r>
              <a:rPr lang="en-US" altLang="zh-CN" dirty="0">
                <a:solidFill>
                  <a:srgbClr val="FF0000"/>
                </a:solidFill>
                <a:latin typeface="宋体" panose="02010600030101010101" pitchFamily="2" charset="-122"/>
              </a:rPr>
              <a:t>ASCII</a:t>
            </a:r>
            <a:r>
              <a:rPr lang="zh-CN" altLang="en-US" dirty="0">
                <a:solidFill>
                  <a:srgbClr val="FF0000"/>
                </a:solidFill>
                <a:latin typeface="宋体" panose="02010600030101010101" pitchFamily="2" charset="-122"/>
              </a:rPr>
              <a:t>编码</a:t>
            </a:r>
            <a:endParaRPr lang="zh-CN" altLang="en-US" dirty="0"/>
          </a:p>
        </p:txBody>
      </p:sp>
      <p:sp>
        <p:nvSpPr>
          <p:cNvPr id="372739" name="Rectangle 3"/>
          <p:cNvSpPr>
            <a:spLocks noGrp="1" noChangeArrowheads="1"/>
          </p:cNvSpPr>
          <p:nvPr>
            <p:ph idx="1"/>
          </p:nvPr>
        </p:nvSpPr>
        <p:spPr>
          <a:xfrm>
            <a:off x="822961" y="1404110"/>
            <a:ext cx="5919745" cy="2676525"/>
          </a:xfrm>
        </p:spPr>
        <p:txBody>
          <a:bodyPr/>
          <a:lstStyle/>
          <a:p>
            <a:pPr eaLnBrk="1" hangingPunct="1">
              <a:lnSpc>
                <a:spcPct val="120000"/>
              </a:lnSpc>
              <a:spcBef>
                <a:spcPts val="0"/>
              </a:spcBef>
              <a:spcAft>
                <a:spcPts val="200"/>
              </a:spcAft>
              <a:defRPr/>
            </a:pPr>
            <a:r>
              <a:rPr lang="en-US" altLang="zh-CN" dirty="0">
                <a:latin typeface="Times New Roman" panose="02020603050405020304" pitchFamily="18" charset="0"/>
                <a:cs typeface="Times New Roman" panose="02020603050405020304" pitchFamily="18" charset="0"/>
              </a:rPr>
              <a:t>ASCII</a:t>
            </a:r>
            <a:r>
              <a:rPr lang="zh-CN" altLang="en-US" dirty="0">
                <a:latin typeface="Times New Roman" panose="02020603050405020304" pitchFamily="18" charset="0"/>
                <a:cs typeface="Times New Roman" panose="02020603050405020304" pitchFamily="18" charset="0"/>
              </a:rPr>
              <a:t>码共定义了</a:t>
            </a:r>
            <a:r>
              <a:rPr lang="en-US" altLang="zh-CN" dirty="0">
                <a:latin typeface="Times New Roman" panose="02020603050405020304" pitchFamily="18" charset="0"/>
                <a:cs typeface="Times New Roman" panose="02020603050405020304" pitchFamily="18" charset="0"/>
              </a:rPr>
              <a:t>256</a:t>
            </a:r>
            <a:r>
              <a:rPr lang="zh-CN" altLang="en-US" dirty="0">
                <a:latin typeface="Times New Roman" panose="02020603050405020304" pitchFamily="18" charset="0"/>
                <a:cs typeface="Times New Roman" panose="02020603050405020304" pitchFamily="18" charset="0"/>
              </a:rPr>
              <a:t>个代码（从</a:t>
            </a:r>
            <a:r>
              <a:rPr lang="en-US" altLang="zh-CN" dirty="0">
                <a:latin typeface="Times New Roman" panose="02020603050405020304" pitchFamily="18" charset="0"/>
                <a:cs typeface="Times New Roman" panose="02020603050405020304" pitchFamily="18" charset="0"/>
              </a:rPr>
              <a:t>0-255</a:t>
            </a:r>
            <a:r>
              <a:rPr lang="zh-CN" altLang="en-US" dirty="0">
                <a:latin typeface="Times New Roman" panose="02020603050405020304" pitchFamily="18" charset="0"/>
                <a:cs typeface="Times New Roman" panose="02020603050405020304" pitchFamily="18" charset="0"/>
              </a:rPr>
              <a:t>）</a:t>
            </a:r>
          </a:p>
          <a:p>
            <a:pPr marL="174625" lvl="1" indent="-174625" eaLnBrk="1" hangingPunct="1">
              <a:lnSpc>
                <a:spcPct val="120000"/>
              </a:lnSpc>
              <a:spcBef>
                <a:spcPts val="0"/>
              </a:spcBef>
              <a:spcAft>
                <a:spcPts val="200"/>
              </a:spcAft>
              <a:defRPr/>
            </a:pPr>
            <a:r>
              <a:rPr lang="en-US" altLang="zh-CN" spc="-150" dirty="0">
                <a:latin typeface="Times New Roman" panose="02020603050405020304" pitchFamily="18" charset="0"/>
                <a:cs typeface="Times New Roman" panose="02020603050405020304" pitchFamily="18" charset="0"/>
              </a:rPr>
              <a:t>0-</a:t>
            </a:r>
            <a:r>
              <a:rPr lang="en-US" altLang="zh-CN" spc="-150" dirty="0">
                <a:solidFill>
                  <a:srgbClr val="FF0000"/>
                </a:solidFill>
                <a:latin typeface="Times New Roman" panose="02020603050405020304" pitchFamily="18" charset="0"/>
                <a:cs typeface="Times New Roman" panose="02020603050405020304" pitchFamily="18" charset="0"/>
              </a:rPr>
              <a:t>31</a:t>
            </a:r>
            <a:r>
              <a:rPr lang="zh-CN" altLang="en-US" spc="-150" dirty="0">
                <a:solidFill>
                  <a:srgbClr val="FF0000"/>
                </a:solidFill>
                <a:latin typeface="Times New Roman" panose="02020603050405020304" pitchFamily="18" charset="0"/>
                <a:cs typeface="Times New Roman" panose="02020603050405020304" pitchFamily="18" charset="0"/>
              </a:rPr>
              <a:t>及</a:t>
            </a:r>
            <a:r>
              <a:rPr lang="en-US" altLang="zh-CN" spc="-150" dirty="0">
                <a:solidFill>
                  <a:srgbClr val="FF0000"/>
                </a:solidFill>
                <a:latin typeface="Times New Roman" panose="02020603050405020304" pitchFamily="18" charset="0"/>
                <a:cs typeface="Times New Roman" panose="02020603050405020304" pitchFamily="18" charset="0"/>
              </a:rPr>
              <a:t>127(del)(</a:t>
            </a:r>
            <a:r>
              <a:rPr lang="zh-CN" altLang="en-US" spc="-150" dirty="0">
                <a:solidFill>
                  <a:srgbClr val="FF0000"/>
                </a:solidFill>
                <a:latin typeface="Times New Roman" panose="02020603050405020304" pitchFamily="18" charset="0"/>
                <a:cs typeface="Times New Roman" panose="02020603050405020304" pitchFamily="18" charset="0"/>
              </a:rPr>
              <a:t>共</a:t>
            </a:r>
            <a:r>
              <a:rPr lang="en-US" altLang="zh-CN" spc="-150" dirty="0">
                <a:solidFill>
                  <a:srgbClr val="FF0000"/>
                </a:solidFill>
                <a:latin typeface="Times New Roman" panose="02020603050405020304" pitchFamily="18" charset="0"/>
                <a:cs typeface="Times New Roman" panose="02020603050405020304" pitchFamily="18" charset="0"/>
              </a:rPr>
              <a:t>33</a:t>
            </a:r>
            <a:r>
              <a:rPr lang="zh-CN" altLang="en-US" spc="-150" dirty="0">
                <a:solidFill>
                  <a:srgbClr val="FF0000"/>
                </a:solidFill>
                <a:latin typeface="Times New Roman" panose="02020603050405020304" pitchFamily="18" charset="0"/>
                <a:cs typeface="Times New Roman" panose="02020603050405020304" pitchFamily="18" charset="0"/>
              </a:rPr>
              <a:t>个</a:t>
            </a:r>
            <a:r>
              <a:rPr lang="en-US" altLang="zh-CN" spc="-150" dirty="0">
                <a:solidFill>
                  <a:srgbClr val="FF0000"/>
                </a:solidFill>
                <a:latin typeface="Times New Roman" panose="02020603050405020304" pitchFamily="18" charset="0"/>
                <a:cs typeface="Times New Roman" panose="02020603050405020304" pitchFamily="18" charset="0"/>
              </a:rPr>
              <a:t>)</a:t>
            </a:r>
            <a:r>
              <a:rPr lang="zh-CN" altLang="en-US" spc="-150" dirty="0">
                <a:latin typeface="Times New Roman" panose="02020603050405020304" pitchFamily="18" charset="0"/>
                <a:cs typeface="Times New Roman" panose="02020603050405020304" pitchFamily="18" charset="0"/>
              </a:rPr>
              <a:t>为控制字符</a:t>
            </a:r>
            <a:r>
              <a:rPr lang="en-US" altLang="zh-CN" spc="-150" dirty="0">
                <a:latin typeface="Times New Roman" panose="02020603050405020304" pitchFamily="18" charset="0"/>
                <a:cs typeface="Times New Roman" panose="02020603050405020304" pitchFamily="18" charset="0"/>
              </a:rPr>
              <a:t>(ASCII control characters)</a:t>
            </a:r>
          </a:p>
          <a:p>
            <a:pPr marL="174625" lvl="1" indent="-174625" eaLnBrk="1" hangingPunct="1">
              <a:lnSpc>
                <a:spcPct val="120000"/>
              </a:lnSpc>
              <a:spcBef>
                <a:spcPts val="0"/>
              </a:spcBef>
              <a:spcAft>
                <a:spcPts val="200"/>
              </a:spcAft>
              <a:defRPr/>
            </a:pPr>
            <a:r>
              <a:rPr lang="en-US" altLang="zh-CN" dirty="0">
                <a:solidFill>
                  <a:srgbClr val="FF0000"/>
                </a:solidFill>
                <a:latin typeface="Times New Roman" panose="02020603050405020304" pitchFamily="18" charset="0"/>
                <a:cs typeface="Times New Roman" panose="02020603050405020304" pitchFamily="18" charset="0"/>
              </a:rPr>
              <a:t>32(</a:t>
            </a:r>
            <a:r>
              <a:rPr lang="zh-CN" altLang="en-US" dirty="0">
                <a:solidFill>
                  <a:srgbClr val="FF0000"/>
                </a:solidFill>
                <a:latin typeface="Times New Roman" panose="02020603050405020304" pitchFamily="18" charset="0"/>
                <a:cs typeface="Times New Roman" panose="02020603050405020304" pitchFamily="18" charset="0"/>
              </a:rPr>
              <a:t>空格</a:t>
            </a:r>
            <a:r>
              <a:rPr lang="en-US" altLang="zh-CN" dirty="0">
                <a:solidFill>
                  <a:srgbClr val="FF0000"/>
                </a:solidFill>
                <a:latin typeface="Times New Roman" panose="02020603050405020304" pitchFamily="18" charset="0"/>
                <a:cs typeface="Times New Roman" panose="02020603050405020304" pitchFamily="18" charset="0"/>
              </a:rPr>
              <a:t>)-126</a:t>
            </a:r>
            <a:r>
              <a:rPr lang="zh-CN" altLang="en-US" dirty="0">
                <a:latin typeface="Times New Roman" panose="02020603050405020304" pitchFamily="18" charset="0"/>
                <a:cs typeface="Times New Roman" panose="02020603050405020304" pitchFamily="18" charset="0"/>
              </a:rPr>
              <a:t>为可打印字符</a:t>
            </a:r>
            <a:r>
              <a:rPr lang="en-US" altLang="zh-CN" dirty="0">
                <a:latin typeface="Times New Roman" panose="02020603050405020304" pitchFamily="18" charset="0"/>
                <a:cs typeface="Times New Roman" panose="02020603050405020304" pitchFamily="18" charset="0"/>
              </a:rPr>
              <a:t>(ASCII printable characters)</a:t>
            </a:r>
          </a:p>
          <a:p>
            <a:pPr marL="174625" lvl="1" indent="-174625" eaLnBrk="1" hangingPunct="1">
              <a:lnSpc>
                <a:spcPct val="120000"/>
              </a:lnSpc>
              <a:spcBef>
                <a:spcPts val="0"/>
              </a:spcBef>
              <a:spcAft>
                <a:spcPts val="200"/>
              </a:spcAft>
              <a:defRPr/>
            </a:pPr>
            <a:r>
              <a:rPr lang="zh-CN" altLang="en-US" dirty="0">
                <a:latin typeface="Times New Roman" panose="02020603050405020304" pitchFamily="18" charset="0"/>
                <a:cs typeface="Times New Roman" panose="02020603050405020304" pitchFamily="18" charset="0"/>
              </a:rPr>
              <a:t>从</a:t>
            </a:r>
            <a:r>
              <a:rPr lang="en-US" altLang="zh-CN" dirty="0">
                <a:latin typeface="Times New Roman" panose="02020603050405020304" pitchFamily="18" charset="0"/>
                <a:cs typeface="Times New Roman" panose="02020603050405020304" pitchFamily="18" charset="0"/>
              </a:rPr>
              <a:t>0-127</a:t>
            </a:r>
            <a:r>
              <a:rPr lang="zh-CN" altLang="en-US" dirty="0">
                <a:latin typeface="Times New Roman" panose="02020603050405020304" pitchFamily="18" charset="0"/>
                <a:cs typeface="Times New Roman" panose="02020603050405020304" pitchFamily="18" charset="0"/>
              </a:rPr>
              <a:t>是标准的</a:t>
            </a:r>
            <a:r>
              <a:rPr lang="en-US" altLang="zh-CN" dirty="0">
                <a:latin typeface="Times New Roman" panose="02020603050405020304" pitchFamily="18" charset="0"/>
                <a:cs typeface="Times New Roman" panose="02020603050405020304" pitchFamily="18" charset="0"/>
              </a:rPr>
              <a:t>ASCII</a:t>
            </a:r>
            <a:r>
              <a:rPr lang="zh-CN" altLang="en-US" dirty="0">
                <a:latin typeface="Times New Roman" panose="02020603050405020304" pitchFamily="18" charset="0"/>
                <a:cs typeface="Times New Roman" panose="02020603050405020304" pitchFamily="18" charset="0"/>
              </a:rPr>
              <a:t>编码</a:t>
            </a:r>
            <a:endParaRPr lang="en-US" altLang="zh-CN" dirty="0">
              <a:latin typeface="Times New Roman" panose="02020603050405020304" pitchFamily="18" charset="0"/>
              <a:cs typeface="Times New Roman" panose="02020603050405020304" pitchFamily="18" charset="0"/>
            </a:endParaRPr>
          </a:p>
          <a:p>
            <a:pPr marL="174625" lvl="1" indent="-174625" eaLnBrk="1" hangingPunct="1">
              <a:lnSpc>
                <a:spcPct val="120000"/>
              </a:lnSpc>
              <a:spcBef>
                <a:spcPts val="0"/>
              </a:spcBef>
              <a:spcAft>
                <a:spcPts val="200"/>
              </a:spcAft>
              <a:defRPr/>
            </a:pPr>
            <a:r>
              <a:rPr lang="zh-CN" altLang="en-US" dirty="0">
                <a:latin typeface="Times New Roman" panose="02020603050405020304" pitchFamily="18" charset="0"/>
                <a:cs typeface="Times New Roman" panose="02020603050405020304" pitchFamily="18" charset="0"/>
              </a:rPr>
              <a:t>从</a:t>
            </a:r>
            <a:r>
              <a:rPr lang="en-US" altLang="zh-CN" dirty="0">
                <a:latin typeface="Times New Roman" panose="02020603050405020304" pitchFamily="18" charset="0"/>
                <a:cs typeface="Times New Roman" panose="02020603050405020304" pitchFamily="18" charset="0"/>
              </a:rPr>
              <a:t>128-255</a:t>
            </a:r>
            <a:r>
              <a:rPr lang="zh-CN" altLang="en-US" dirty="0">
                <a:latin typeface="Times New Roman" panose="02020603050405020304" pitchFamily="18" charset="0"/>
                <a:cs typeface="Times New Roman" panose="02020603050405020304" pitchFamily="18" charset="0"/>
              </a:rPr>
              <a:t>是扩展的</a:t>
            </a:r>
            <a:r>
              <a:rPr lang="en-US" altLang="zh-CN" dirty="0">
                <a:latin typeface="Times New Roman" panose="02020603050405020304" pitchFamily="18" charset="0"/>
                <a:cs typeface="Times New Roman" panose="02020603050405020304" pitchFamily="18" charset="0"/>
              </a:rPr>
              <a:t>ASCII</a:t>
            </a:r>
            <a:r>
              <a:rPr lang="zh-CN" altLang="en-US" dirty="0">
                <a:latin typeface="Times New Roman" panose="02020603050405020304" pitchFamily="18" charset="0"/>
                <a:cs typeface="Times New Roman" panose="02020603050405020304" pitchFamily="18" charset="0"/>
              </a:rPr>
              <a:t>编码</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不再是国际标准。</a:t>
            </a:r>
          </a:p>
          <a:p>
            <a:pPr marL="363538" lvl="1" indent="-188913" eaLnBrk="1" hangingPunct="1">
              <a:lnSpc>
                <a:spcPct val="120000"/>
              </a:lnSpc>
              <a:spcBef>
                <a:spcPts val="0"/>
              </a:spcBef>
              <a:spcAft>
                <a:spcPts val="200"/>
              </a:spcAft>
              <a:defRPr/>
            </a:pPr>
            <a:endParaRPr lang="zh-CN" altLang="en-US" dirty="0">
              <a:latin typeface="Times New Roman" panose="02020603050405020304" pitchFamily="18" charset="0"/>
              <a:cs typeface="Times New Roman" panose="02020603050405020304" pitchFamily="18" charset="0"/>
            </a:endParaRPr>
          </a:p>
        </p:txBody>
      </p:sp>
      <p:sp>
        <p:nvSpPr>
          <p:cNvPr id="6" name="Rectangle 3"/>
          <p:cNvSpPr txBox="1">
            <a:spLocks noChangeArrowheads="1"/>
          </p:cNvSpPr>
          <p:nvPr/>
        </p:nvSpPr>
        <p:spPr bwMode="auto">
          <a:xfrm>
            <a:off x="822961" y="3326889"/>
            <a:ext cx="7726169" cy="2859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Blip>
                <a:blip r:embed="rId2"/>
              </a:buBlip>
              <a:defRPr sz="2800" b="1">
                <a:solidFill>
                  <a:schemeClr val="accent2"/>
                </a:solidFill>
                <a:latin typeface="Arial" panose="020B0604020202020204" pitchFamily="34" charset="0"/>
                <a:ea typeface="幼圆" panose="02010509060101010101" pitchFamily="49" charset="-122"/>
              </a:defRPr>
            </a:lvl1pPr>
            <a:lvl2pPr marL="742950" indent="-285750">
              <a:spcBef>
                <a:spcPct val="20000"/>
              </a:spcBef>
              <a:buBlip>
                <a:blip r:embed="rId3"/>
              </a:buBlip>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14000"/>
              </a:lnSpc>
              <a:spcBef>
                <a:spcPct val="0"/>
              </a:spcBef>
            </a:pPr>
            <a:r>
              <a:rPr lang="zh-CN" altLang="en-US" dirty="0">
                <a:latin typeface="宋体" panose="02010600030101010101" pitchFamily="2" charset="-122"/>
                <a:ea typeface="宋体" panose="02010600030101010101" pitchFamily="2" charset="-122"/>
              </a:rPr>
              <a:t>标准</a:t>
            </a:r>
            <a:r>
              <a:rPr lang="en-US" altLang="zh-CN" dirty="0">
                <a:latin typeface="宋体" panose="02010600030101010101" pitchFamily="2" charset="-122"/>
                <a:ea typeface="宋体" panose="02010600030101010101" pitchFamily="2" charset="-122"/>
              </a:rPr>
              <a:t>ASCII</a:t>
            </a:r>
            <a:r>
              <a:rPr lang="zh-CN" altLang="en-US" dirty="0">
                <a:latin typeface="宋体" panose="02010600030101010101" pitchFamily="2" charset="-122"/>
                <a:ea typeface="宋体" panose="02010600030101010101" pitchFamily="2" charset="-122"/>
              </a:rPr>
              <a:t>码：用</a:t>
            </a:r>
            <a:r>
              <a:rPr lang="en-US" altLang="zh-CN" dirty="0">
                <a:latin typeface="宋体" panose="02010600030101010101" pitchFamily="2" charset="-122"/>
                <a:ea typeface="宋体" panose="02010600030101010101" pitchFamily="2" charset="-122"/>
              </a:rPr>
              <a:t>7</a:t>
            </a:r>
            <a:r>
              <a:rPr lang="zh-CN" altLang="en-US" dirty="0">
                <a:latin typeface="宋体" panose="02010600030101010101" pitchFamily="2" charset="-122"/>
                <a:ea typeface="宋体" panose="02010600030101010101" pitchFamily="2" charset="-122"/>
              </a:rPr>
              <a:t>位二进制编码表示</a:t>
            </a:r>
            <a:r>
              <a:rPr lang="en-US" altLang="zh-CN" dirty="0">
                <a:solidFill>
                  <a:srgbClr val="FF0000"/>
                </a:solidFill>
                <a:latin typeface="宋体" panose="02010600030101010101" pitchFamily="2" charset="-122"/>
                <a:ea typeface="宋体" panose="02010600030101010101" pitchFamily="2" charset="-122"/>
              </a:rPr>
              <a:t>95</a:t>
            </a:r>
            <a:r>
              <a:rPr lang="zh-CN" altLang="en-US" dirty="0">
                <a:latin typeface="宋体" panose="02010600030101010101" pitchFamily="2" charset="-122"/>
                <a:ea typeface="宋体" panose="02010600030101010101" pitchFamily="2" charset="-122"/>
              </a:rPr>
              <a:t>个字符</a:t>
            </a:r>
          </a:p>
          <a:p>
            <a:pPr algn="just" eaLnBrk="1" hangingPunct="1">
              <a:lnSpc>
                <a:spcPct val="114000"/>
              </a:lnSpc>
              <a:spcBef>
                <a:spcPct val="0"/>
              </a:spcBef>
              <a:buFontTx/>
              <a:buNone/>
            </a:pPr>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26</a:t>
            </a:r>
            <a:r>
              <a:rPr lang="zh-CN" altLang="en-US" dirty="0">
                <a:latin typeface="宋体" panose="02010600030101010101" pitchFamily="2" charset="-122"/>
                <a:ea typeface="宋体" panose="02010600030101010101" pitchFamily="2" charset="-122"/>
              </a:rPr>
              <a:t>个大写英文字母 ：</a:t>
            </a:r>
            <a:r>
              <a:rPr lang="en-US" altLang="zh-CN" dirty="0">
                <a:latin typeface="宋体" panose="02010600030101010101" pitchFamily="2" charset="-122"/>
                <a:ea typeface="宋体" panose="02010600030101010101" pitchFamily="2" charset="-122"/>
              </a:rPr>
              <a:t>41H—5AH</a:t>
            </a:r>
          </a:p>
          <a:p>
            <a:pPr algn="just" eaLnBrk="1" hangingPunct="1">
              <a:lnSpc>
                <a:spcPct val="114000"/>
              </a:lnSpc>
              <a:spcBef>
                <a:spcPct val="0"/>
              </a:spcBef>
              <a:buFontTx/>
              <a:buNone/>
            </a:pPr>
            <a:r>
              <a:rPr lang="en-US" altLang="zh-CN" dirty="0">
                <a:latin typeface="宋体" panose="02010600030101010101" pitchFamily="2" charset="-122"/>
                <a:ea typeface="宋体" panose="02010600030101010101" pitchFamily="2" charset="-122"/>
              </a:rPr>
              <a:t>  26</a:t>
            </a:r>
            <a:r>
              <a:rPr lang="zh-CN" altLang="en-US" dirty="0">
                <a:latin typeface="宋体" panose="02010600030101010101" pitchFamily="2" charset="-122"/>
                <a:ea typeface="宋体" panose="02010600030101010101" pitchFamily="2" charset="-122"/>
              </a:rPr>
              <a:t>个小写英文字母 ：</a:t>
            </a:r>
            <a:r>
              <a:rPr lang="en-US" altLang="zh-CN" dirty="0">
                <a:latin typeface="宋体" panose="02010600030101010101" pitchFamily="2" charset="-122"/>
                <a:ea typeface="宋体" panose="02010600030101010101" pitchFamily="2" charset="-122"/>
              </a:rPr>
              <a:t>61H—7AH</a:t>
            </a:r>
          </a:p>
          <a:p>
            <a:pPr algn="just" eaLnBrk="1" hangingPunct="1">
              <a:lnSpc>
                <a:spcPct val="114000"/>
              </a:lnSpc>
              <a:spcBef>
                <a:spcPct val="0"/>
              </a:spcBef>
              <a:buFontTx/>
              <a:buNone/>
            </a:pPr>
            <a:r>
              <a:rPr lang="en-US" altLang="zh-CN" dirty="0">
                <a:latin typeface="宋体" panose="02010600030101010101" pitchFamily="2" charset="-122"/>
                <a:ea typeface="宋体" panose="02010600030101010101" pitchFamily="2" charset="-122"/>
              </a:rPr>
              <a:t>  10</a:t>
            </a:r>
            <a:r>
              <a:rPr lang="zh-CN" altLang="en-US" dirty="0">
                <a:latin typeface="宋体" panose="02010600030101010101" pitchFamily="2" charset="-122"/>
                <a:ea typeface="宋体" panose="02010600030101010101" pitchFamily="2" charset="-122"/>
              </a:rPr>
              <a:t>个数字码（</a:t>
            </a:r>
            <a:r>
              <a:rPr lang="en-US" altLang="zh-CN" dirty="0">
                <a:latin typeface="宋体" panose="02010600030101010101" pitchFamily="2" charset="-122"/>
                <a:ea typeface="宋体" panose="02010600030101010101" pitchFamily="2" charset="-122"/>
              </a:rPr>
              <a:t>0~9</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30H—39H</a:t>
            </a:r>
          </a:p>
          <a:p>
            <a:pPr algn="just" eaLnBrk="1" hangingPunct="1">
              <a:lnSpc>
                <a:spcPct val="114000"/>
              </a:lnSpc>
              <a:spcBef>
                <a:spcPct val="0"/>
              </a:spcBef>
              <a:buFontTx/>
              <a:buNone/>
            </a:pPr>
            <a:r>
              <a:rPr lang="en-US" altLang="zh-CN" dirty="0">
                <a:solidFill>
                  <a:srgbClr val="FF0000"/>
                </a:solidFill>
                <a:latin typeface="宋体" panose="02010600030101010101" pitchFamily="2" charset="-122"/>
                <a:ea typeface="宋体" panose="02010600030101010101" pitchFamily="2" charset="-122"/>
              </a:rPr>
              <a:t>  33</a:t>
            </a:r>
            <a:r>
              <a:rPr lang="zh-CN" altLang="en-US" dirty="0">
                <a:latin typeface="宋体" panose="02010600030101010101" pitchFamily="2" charset="-122"/>
                <a:ea typeface="宋体" panose="02010600030101010101" pitchFamily="2" charset="-122"/>
              </a:rPr>
              <a:t>个特殊字符：［，＋，－，</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，｜，＃等  </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487567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2"/>
          <p:cNvSpPr>
            <a:spLocks noGrp="1" noChangeArrowheads="1"/>
          </p:cNvSpPr>
          <p:nvPr>
            <p:ph type="title"/>
          </p:nvPr>
        </p:nvSpPr>
        <p:spPr>
          <a:xfrm>
            <a:off x="822961" y="539750"/>
            <a:ext cx="6619460" cy="504825"/>
          </a:xfrm>
        </p:spPr>
        <p:txBody>
          <a:bodyPr>
            <a:normAutofit fontScale="90000"/>
          </a:bodyPr>
          <a:lstStyle/>
          <a:p>
            <a:pPr eaLnBrk="1" hangingPunct="1"/>
            <a:r>
              <a:rPr lang="en-US" altLang="zh-CN" dirty="0">
                <a:solidFill>
                  <a:srgbClr val="FF0000"/>
                </a:solidFill>
                <a:latin typeface="宋体" panose="02010600030101010101" pitchFamily="2" charset="-122"/>
              </a:rPr>
              <a:t>1</a:t>
            </a:r>
            <a:r>
              <a:rPr lang="zh-CN" altLang="en-US" dirty="0">
                <a:solidFill>
                  <a:srgbClr val="FF0000"/>
                </a:solidFill>
                <a:latin typeface="宋体" panose="02010600030101010101" pitchFamily="2" charset="-122"/>
              </a:rPr>
              <a:t>、</a:t>
            </a:r>
            <a:r>
              <a:rPr lang="en-US" altLang="zh-CN" dirty="0">
                <a:solidFill>
                  <a:srgbClr val="FF0000"/>
                </a:solidFill>
                <a:latin typeface="宋体" panose="02010600030101010101" pitchFamily="2" charset="-122"/>
              </a:rPr>
              <a:t>ASCII</a:t>
            </a:r>
            <a:r>
              <a:rPr lang="zh-CN" altLang="en-US" dirty="0">
                <a:solidFill>
                  <a:srgbClr val="FF0000"/>
                </a:solidFill>
                <a:latin typeface="宋体" panose="02010600030101010101" pitchFamily="2" charset="-122"/>
              </a:rPr>
              <a:t>编码</a:t>
            </a:r>
            <a:endParaRPr lang="zh-CN" altLang="en-US" dirty="0"/>
          </a:p>
        </p:txBody>
      </p:sp>
      <p:sp>
        <p:nvSpPr>
          <p:cNvPr id="373763" name="Rectangle 3"/>
          <p:cNvSpPr>
            <a:spLocks noGrp="1" noChangeArrowheads="1"/>
          </p:cNvSpPr>
          <p:nvPr>
            <p:ph idx="1"/>
          </p:nvPr>
        </p:nvSpPr>
        <p:spPr>
          <a:xfrm>
            <a:off x="458390" y="1286124"/>
            <a:ext cx="8229600" cy="4605794"/>
          </a:xfrm>
        </p:spPr>
        <p:txBody>
          <a:bodyPr/>
          <a:lstStyle/>
          <a:p>
            <a:pPr eaLnBrk="1" hangingPunct="1">
              <a:lnSpc>
                <a:spcPct val="125000"/>
              </a:lnSpc>
              <a:buFont typeface="Wingdings" panose="05000000000000000000" pitchFamily="2" charset="2"/>
              <a:buChar char="Ø"/>
            </a:pPr>
            <a:r>
              <a:rPr lang="zh-CN" altLang="en-US" sz="3200"/>
              <a:t>附录</a:t>
            </a:r>
            <a:r>
              <a:rPr lang="en-US" altLang="zh-CN" sz="3200"/>
              <a:t>A</a:t>
            </a:r>
            <a:r>
              <a:rPr lang="zh-CN" altLang="en-US" sz="3200"/>
              <a:t>为</a:t>
            </a:r>
            <a:r>
              <a:rPr lang="en-US" altLang="zh-CN" sz="3200"/>
              <a:t>ASCII</a:t>
            </a:r>
            <a:r>
              <a:rPr lang="zh-CN" altLang="en-US" sz="3200"/>
              <a:t>码字符表，它用</a:t>
            </a:r>
            <a:r>
              <a:rPr lang="en-US" altLang="zh-CN" sz="3200">
                <a:solidFill>
                  <a:srgbClr val="FF0000"/>
                </a:solidFill>
              </a:rPr>
              <a:t>8</a:t>
            </a:r>
            <a:r>
              <a:rPr lang="zh-CN" altLang="en-US" sz="3200">
                <a:solidFill>
                  <a:srgbClr val="FF0000"/>
                </a:solidFill>
              </a:rPr>
              <a:t>位二进制数表示字符代码。其基本代码占</a:t>
            </a:r>
            <a:r>
              <a:rPr lang="en-US" altLang="zh-CN" sz="3200">
                <a:solidFill>
                  <a:srgbClr val="FF0000"/>
                </a:solidFill>
              </a:rPr>
              <a:t>7</a:t>
            </a:r>
            <a:r>
              <a:rPr lang="zh-CN" altLang="en-US" sz="3200">
                <a:solidFill>
                  <a:srgbClr val="FF0000"/>
                </a:solidFill>
              </a:rPr>
              <a:t>位，第</a:t>
            </a:r>
            <a:r>
              <a:rPr lang="en-US" altLang="zh-CN" sz="3200">
                <a:solidFill>
                  <a:srgbClr val="FF0000"/>
                </a:solidFill>
              </a:rPr>
              <a:t>8</a:t>
            </a:r>
            <a:r>
              <a:rPr lang="zh-CN" altLang="en-US" sz="3200">
                <a:solidFill>
                  <a:srgbClr val="FF0000"/>
                </a:solidFill>
              </a:rPr>
              <a:t>位可用作奇偶校验</a:t>
            </a:r>
            <a:r>
              <a:rPr lang="zh-CN" altLang="en-US" sz="3200"/>
              <a:t>，</a:t>
            </a:r>
            <a:endParaRPr lang="en-US" altLang="zh-CN" sz="3200"/>
          </a:p>
          <a:p>
            <a:pPr eaLnBrk="1" hangingPunct="1">
              <a:lnSpc>
                <a:spcPct val="125000"/>
              </a:lnSpc>
              <a:buFont typeface="Wingdings" panose="05000000000000000000" pitchFamily="2" charset="2"/>
              <a:buChar char="Ø"/>
            </a:pPr>
            <a:r>
              <a:rPr lang="zh-CN" altLang="en-US" sz="3200"/>
              <a:t>通过对奇偶校验位设置“</a:t>
            </a:r>
            <a:r>
              <a:rPr lang="en-US" altLang="zh-CN" sz="3200"/>
              <a:t>1”</a:t>
            </a:r>
            <a:r>
              <a:rPr lang="zh-CN" altLang="en-US" sz="3200"/>
              <a:t>或“</a:t>
            </a:r>
            <a:r>
              <a:rPr lang="en-US" altLang="zh-CN" sz="3200"/>
              <a:t>0”</a:t>
            </a:r>
            <a:r>
              <a:rPr lang="zh-CN" altLang="en-US" sz="3200"/>
              <a:t>状态，保持</a:t>
            </a:r>
            <a:r>
              <a:rPr lang="en-US" altLang="zh-CN" sz="3200"/>
              <a:t>8</a:t>
            </a:r>
            <a:r>
              <a:rPr lang="zh-CN" altLang="en-US" sz="3200"/>
              <a:t>位字节中的“</a:t>
            </a:r>
            <a:r>
              <a:rPr lang="en-US" altLang="zh-CN" sz="3200"/>
              <a:t>1”</a:t>
            </a:r>
            <a:r>
              <a:rPr lang="zh-CN" altLang="en-US" sz="3200"/>
              <a:t>的个数总是奇数</a:t>
            </a:r>
            <a:r>
              <a:rPr lang="en-US" altLang="zh-CN" sz="3200"/>
              <a:t>(</a:t>
            </a:r>
            <a:r>
              <a:rPr lang="zh-CN" altLang="en-US" sz="3200"/>
              <a:t>称为</a:t>
            </a:r>
            <a:r>
              <a:rPr lang="zh-CN" altLang="en-US" sz="3200">
                <a:solidFill>
                  <a:srgbClr val="FF0000"/>
                </a:solidFill>
              </a:rPr>
              <a:t>奇校验</a:t>
            </a:r>
            <a:r>
              <a:rPr lang="en-US" altLang="zh-CN" sz="3200"/>
              <a:t>)</a:t>
            </a:r>
            <a:r>
              <a:rPr lang="zh-CN" altLang="en-US" sz="3200"/>
              <a:t>或偶数</a:t>
            </a:r>
            <a:r>
              <a:rPr lang="en-US" altLang="zh-CN" sz="3200"/>
              <a:t>(</a:t>
            </a:r>
            <a:r>
              <a:rPr lang="zh-CN" altLang="en-US" sz="3200"/>
              <a:t>称为</a:t>
            </a:r>
            <a:r>
              <a:rPr lang="zh-CN" altLang="en-US" sz="3200">
                <a:solidFill>
                  <a:srgbClr val="FF0000"/>
                </a:solidFill>
              </a:rPr>
              <a:t>偶校验</a:t>
            </a:r>
            <a:r>
              <a:rPr lang="en-US" altLang="zh-CN" sz="3200"/>
              <a:t>), </a:t>
            </a:r>
            <a:r>
              <a:rPr lang="zh-CN" altLang="en-US" sz="3200"/>
              <a:t>一般用于字符或数字的串行传送时检测传送过程中是否出错。</a:t>
            </a:r>
          </a:p>
        </p:txBody>
      </p:sp>
    </p:spTree>
    <p:extLst>
      <p:ext uri="{BB962C8B-B14F-4D97-AF65-F5344CB8AC3E}">
        <p14:creationId xmlns:p14="http://schemas.microsoft.com/office/powerpoint/2010/main" val="30925221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2"/>
          <p:cNvSpPr>
            <a:spLocks noGrp="1" noChangeArrowheads="1"/>
          </p:cNvSpPr>
          <p:nvPr>
            <p:ph type="title"/>
          </p:nvPr>
        </p:nvSpPr>
        <p:spPr>
          <a:xfrm>
            <a:off x="539874" y="479674"/>
            <a:ext cx="6409565" cy="504825"/>
          </a:xfrm>
        </p:spPr>
        <p:txBody>
          <a:bodyPr>
            <a:normAutofit fontScale="90000"/>
          </a:bodyPr>
          <a:lstStyle/>
          <a:p>
            <a:pPr eaLnBrk="1" hangingPunct="1"/>
            <a:r>
              <a:rPr lang="en-US" altLang="zh-CN" dirty="0">
                <a:latin typeface="宋体" panose="02010600030101010101" pitchFamily="2" charset="-122"/>
              </a:rPr>
              <a:t>2</a:t>
            </a:r>
            <a:r>
              <a:rPr lang="zh-CN" altLang="en-US" dirty="0">
                <a:latin typeface="宋体" panose="02010600030101010101" pitchFamily="2" charset="-122"/>
              </a:rPr>
              <a:t>、汉字编码</a:t>
            </a:r>
            <a:endParaRPr lang="zh-CN" altLang="en-US" dirty="0"/>
          </a:p>
        </p:txBody>
      </p:sp>
      <p:sp>
        <p:nvSpPr>
          <p:cNvPr id="374787" name="Rectangle 3"/>
          <p:cNvSpPr>
            <a:spLocks noGrp="1" noChangeArrowheads="1"/>
          </p:cNvSpPr>
          <p:nvPr>
            <p:ph idx="1"/>
          </p:nvPr>
        </p:nvSpPr>
        <p:spPr>
          <a:xfrm>
            <a:off x="822961" y="1311965"/>
            <a:ext cx="7502055" cy="1701110"/>
          </a:xfrm>
        </p:spPr>
        <p:txBody>
          <a:bodyPr/>
          <a:lstStyle/>
          <a:p>
            <a:pPr marL="0" indent="0" eaLnBrk="1" hangingPunct="1">
              <a:lnSpc>
                <a:spcPct val="110000"/>
              </a:lnSpc>
              <a:spcBef>
                <a:spcPct val="0"/>
              </a:spcBef>
              <a:buFontTx/>
              <a:buNone/>
            </a:pPr>
            <a:r>
              <a:rPr lang="zh-CN" altLang="en-US" dirty="0"/>
              <a:t>   汉字信息处理系统一般包括编码、输入、编辑、存储、输出和传输。</a:t>
            </a:r>
            <a:r>
              <a:rPr lang="zh-CN" altLang="en-US" dirty="0">
                <a:solidFill>
                  <a:srgbClr val="CC3300"/>
                </a:solidFill>
              </a:rPr>
              <a:t>编码是关键</a:t>
            </a:r>
            <a:r>
              <a:rPr lang="zh-CN" altLang="en-US" dirty="0"/>
              <a:t>。不解决这个问题，汉字就不能进入计算机。</a:t>
            </a:r>
            <a:r>
              <a:rPr lang="zh-CN" altLang="en-US" dirty="0">
                <a:solidFill>
                  <a:srgbClr val="FF0000"/>
                </a:solidFill>
              </a:rPr>
              <a:t>汉字输入编码</a:t>
            </a:r>
            <a:r>
              <a:rPr lang="zh-CN" altLang="en-US" dirty="0"/>
              <a:t>是用计算机标准键盘上</a:t>
            </a:r>
            <a:r>
              <a:rPr lang="zh-CN" altLang="en-US" dirty="0">
                <a:solidFill>
                  <a:srgbClr val="9900CC"/>
                </a:solidFill>
              </a:rPr>
              <a:t>按键的不同排列组合来对汉字进行编码</a:t>
            </a:r>
            <a:r>
              <a:rPr lang="zh-CN" altLang="en-US" dirty="0"/>
              <a:t>。 </a:t>
            </a:r>
          </a:p>
        </p:txBody>
      </p:sp>
      <p:sp>
        <p:nvSpPr>
          <p:cNvPr id="6" name="Rectangle 3"/>
          <p:cNvSpPr txBox="1">
            <a:spLocks noChangeArrowheads="1"/>
          </p:cNvSpPr>
          <p:nvPr/>
        </p:nvSpPr>
        <p:spPr bwMode="auto">
          <a:xfrm>
            <a:off x="539874" y="2727029"/>
            <a:ext cx="8103194" cy="34083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Blip>
                <a:blip r:embed="rId2"/>
              </a:buBlip>
              <a:defRPr sz="2800" b="1">
                <a:solidFill>
                  <a:schemeClr val="accent2"/>
                </a:solidFill>
                <a:latin typeface="Arial" panose="020B0604020202020204" pitchFamily="34" charset="0"/>
                <a:ea typeface="幼圆" panose="02010509060101010101" pitchFamily="49" charset="-122"/>
              </a:defRPr>
            </a:lvl1pPr>
            <a:lvl2pPr marL="449263" indent="-274638">
              <a:spcBef>
                <a:spcPct val="20000"/>
              </a:spcBef>
              <a:buBlip>
                <a:blip r:embed="rId3"/>
              </a:buBlip>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10000"/>
              </a:lnSpc>
              <a:spcBef>
                <a:spcPct val="0"/>
              </a:spcBef>
              <a:spcAft>
                <a:spcPts val="600"/>
              </a:spcAft>
            </a:pPr>
            <a:r>
              <a:rPr lang="zh-CN" altLang="en-US" sz="2400" dirty="0">
                <a:solidFill>
                  <a:srgbClr val="FF0000"/>
                </a:solidFill>
                <a:latin typeface="宋体" panose="02010600030101010101" pitchFamily="2" charset="-122"/>
                <a:ea typeface="宋体" panose="02010600030101010101" pitchFamily="2" charset="-122"/>
              </a:rPr>
              <a:t>常用输入编码有数字、字音、字形和音形编码等</a:t>
            </a:r>
            <a:r>
              <a:rPr lang="zh-CN" altLang="en-US" sz="2400" dirty="0">
                <a:latin typeface="宋体" panose="02010600030101010101" pitchFamily="2" charset="-122"/>
                <a:ea typeface="宋体" panose="02010600030101010101" pitchFamily="2" charset="-122"/>
              </a:rPr>
              <a:t>。</a:t>
            </a:r>
          </a:p>
          <a:p>
            <a:pPr lvl="1" algn="just" eaLnBrk="1" hangingPunct="1">
              <a:lnSpc>
                <a:spcPct val="110000"/>
              </a:lnSpc>
              <a:spcBef>
                <a:spcPct val="0"/>
              </a:spcBef>
            </a:pPr>
            <a:r>
              <a:rPr lang="zh-CN" altLang="en-US" sz="2400" dirty="0">
                <a:solidFill>
                  <a:srgbClr val="FF0000"/>
                </a:solidFill>
                <a:latin typeface="宋体" panose="02010600030101010101" pitchFamily="2" charset="-122"/>
              </a:rPr>
              <a:t>数字编码</a:t>
            </a:r>
            <a:r>
              <a:rPr lang="zh-CN" altLang="en-US" sz="2400" dirty="0">
                <a:latin typeface="宋体" panose="02010600030101010101" pitchFamily="2" charset="-122"/>
              </a:rPr>
              <a:t>：如电报码、</a:t>
            </a:r>
            <a:r>
              <a:rPr lang="zh-CN" altLang="en-US" sz="2400" dirty="0">
                <a:solidFill>
                  <a:srgbClr val="FF00FF"/>
                </a:solidFill>
                <a:latin typeface="宋体" panose="02010600030101010101" pitchFamily="2" charset="-122"/>
              </a:rPr>
              <a:t>区位码</a:t>
            </a:r>
            <a:r>
              <a:rPr lang="zh-CN" altLang="en-US" sz="2400" dirty="0">
                <a:latin typeface="宋体" panose="02010600030101010101" pitchFamily="2" charset="-122"/>
              </a:rPr>
              <a:t>等。无重码，但难记。</a:t>
            </a:r>
            <a:endParaRPr lang="en-US" altLang="zh-CN" sz="2400" dirty="0">
              <a:latin typeface="宋体" panose="02010600030101010101" pitchFamily="2" charset="-122"/>
            </a:endParaRPr>
          </a:p>
          <a:p>
            <a:pPr lvl="1" algn="just" eaLnBrk="1" hangingPunct="1">
              <a:lnSpc>
                <a:spcPct val="110000"/>
              </a:lnSpc>
              <a:spcBef>
                <a:spcPct val="0"/>
              </a:spcBef>
            </a:pPr>
            <a:r>
              <a:rPr lang="zh-CN" altLang="en-US" sz="2400" dirty="0">
                <a:solidFill>
                  <a:srgbClr val="FF0000"/>
                </a:solidFill>
                <a:latin typeface="宋体" panose="02010600030101010101" pitchFamily="2" charset="-122"/>
              </a:rPr>
              <a:t>字音编码</a:t>
            </a:r>
            <a:r>
              <a:rPr lang="zh-CN" altLang="en-US" sz="2400" dirty="0">
                <a:latin typeface="宋体" panose="02010600030101010101" pitchFamily="2" charset="-122"/>
              </a:rPr>
              <a:t>：以</a:t>
            </a:r>
            <a:r>
              <a:rPr lang="zh-CN" altLang="en-US" sz="2400" dirty="0">
                <a:solidFill>
                  <a:srgbClr val="FF00FF"/>
                </a:solidFill>
                <a:latin typeface="宋体" panose="02010600030101010101" pitchFamily="2" charset="-122"/>
              </a:rPr>
              <a:t>汉语拼音作为编码基础</a:t>
            </a:r>
            <a:r>
              <a:rPr lang="zh-CN" altLang="en-US" sz="2400" dirty="0">
                <a:latin typeface="宋体" panose="02010600030101010101" pitchFamily="2" charset="-122"/>
              </a:rPr>
              <a:t>。简单易学，但重码很高，如搜狗拼音、全拼、双拼等。</a:t>
            </a:r>
          </a:p>
          <a:p>
            <a:pPr lvl="1" algn="just" eaLnBrk="1" hangingPunct="1">
              <a:lnSpc>
                <a:spcPct val="110000"/>
              </a:lnSpc>
              <a:spcBef>
                <a:spcPct val="0"/>
              </a:spcBef>
            </a:pPr>
            <a:r>
              <a:rPr lang="zh-CN" altLang="en-US" sz="2400" dirty="0">
                <a:solidFill>
                  <a:srgbClr val="FF0000"/>
                </a:solidFill>
                <a:latin typeface="宋体" panose="02010600030101010101" pitchFamily="2" charset="-122"/>
              </a:rPr>
              <a:t>字形编码</a:t>
            </a:r>
            <a:r>
              <a:rPr lang="zh-CN" altLang="en-US" sz="2400" dirty="0">
                <a:latin typeface="宋体" panose="02010600030101010101" pitchFamily="2" charset="-122"/>
              </a:rPr>
              <a:t>：如</a:t>
            </a:r>
            <a:r>
              <a:rPr lang="zh-CN" altLang="en-US" sz="2400" dirty="0">
                <a:solidFill>
                  <a:srgbClr val="FF00FF"/>
                </a:solidFill>
                <a:latin typeface="宋体" panose="02010600030101010101" pitchFamily="2" charset="-122"/>
              </a:rPr>
              <a:t>五笔字型码</a:t>
            </a:r>
            <a:r>
              <a:rPr lang="zh-CN" altLang="en-US" sz="2400" dirty="0">
                <a:latin typeface="宋体" panose="02010600030101010101" pitchFamily="2" charset="-122"/>
              </a:rPr>
              <a:t>、郑码等。有重码少的优点。</a:t>
            </a:r>
          </a:p>
          <a:p>
            <a:pPr lvl="1" algn="just" eaLnBrk="1" hangingPunct="1">
              <a:lnSpc>
                <a:spcPct val="110000"/>
              </a:lnSpc>
              <a:spcBef>
                <a:spcPct val="0"/>
              </a:spcBef>
            </a:pPr>
            <a:r>
              <a:rPr lang="zh-CN" altLang="en-US" sz="2400" dirty="0">
                <a:solidFill>
                  <a:srgbClr val="FF0000"/>
                </a:solidFill>
                <a:latin typeface="宋体" panose="02010600030101010101" pitchFamily="2" charset="-122"/>
              </a:rPr>
              <a:t>音形编码</a:t>
            </a:r>
            <a:r>
              <a:rPr lang="zh-CN" altLang="en-US" sz="2400" dirty="0">
                <a:latin typeface="宋体" panose="02010600030101010101" pitchFamily="2" charset="-122"/>
              </a:rPr>
              <a:t>：音形编码吸取了音码和形码的优点，使编码规则简化，重码少。常用的有全息码等。</a:t>
            </a:r>
          </a:p>
        </p:txBody>
      </p:sp>
      <p:sp>
        <p:nvSpPr>
          <p:cNvPr id="5" name="矩形 4"/>
          <p:cNvSpPr/>
          <p:nvPr/>
        </p:nvSpPr>
        <p:spPr>
          <a:xfrm>
            <a:off x="4162743" y="391893"/>
            <a:ext cx="3692525" cy="565150"/>
          </a:xfrm>
          <a:prstGeom prst="rect">
            <a:avLst/>
          </a:prstGeom>
        </p:spPr>
        <p:txBody>
          <a:bodyPr>
            <a:spAutoFit/>
          </a:bodyPr>
          <a:lstStyle/>
          <a:p>
            <a:pPr algn="just" eaLnBrk="1" hangingPunct="1">
              <a:lnSpc>
                <a:spcPct val="110000"/>
              </a:lnSpc>
              <a:spcBef>
                <a:spcPts val="0"/>
              </a:spcBef>
              <a:spcAft>
                <a:spcPts val="0"/>
              </a:spcAft>
              <a:defRPr/>
            </a:pPr>
            <a:r>
              <a:rPr lang="en-US" altLang="zh-CN" sz="2800" b="1" kern="0" dirty="0">
                <a:solidFill>
                  <a:srgbClr val="FF0000"/>
                </a:solidFill>
                <a:latin typeface="宋体" pitchFamily="2" charset="-122"/>
              </a:rPr>
              <a:t>(1) --</a:t>
            </a:r>
            <a:r>
              <a:rPr lang="zh-CN" altLang="en-US" sz="2800" b="1" kern="0" dirty="0">
                <a:solidFill>
                  <a:srgbClr val="FF0000"/>
                </a:solidFill>
                <a:latin typeface="宋体" pitchFamily="2" charset="-122"/>
              </a:rPr>
              <a:t>汉字输入编码</a:t>
            </a:r>
          </a:p>
        </p:txBody>
      </p:sp>
    </p:spTree>
    <p:extLst>
      <p:ext uri="{BB962C8B-B14F-4D97-AF65-F5344CB8AC3E}">
        <p14:creationId xmlns:p14="http://schemas.microsoft.com/office/powerpoint/2010/main" val="20125667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2"/>
          <p:cNvSpPr>
            <a:spLocks noGrp="1" noChangeArrowheads="1"/>
          </p:cNvSpPr>
          <p:nvPr>
            <p:ph type="title"/>
          </p:nvPr>
        </p:nvSpPr>
        <p:spPr/>
        <p:txBody>
          <a:bodyPr>
            <a:normAutofit/>
          </a:bodyPr>
          <a:lstStyle/>
          <a:p>
            <a:pPr eaLnBrk="1" hangingPunct="1"/>
            <a:r>
              <a:rPr lang="en-US" altLang="zh-CN">
                <a:latin typeface="宋体" panose="02010600030101010101" pitchFamily="2" charset="-122"/>
              </a:rPr>
              <a:t>(2) </a:t>
            </a:r>
            <a:r>
              <a:rPr lang="zh-CN" altLang="en-US">
                <a:latin typeface="宋体" panose="02010600030101010101" pitchFamily="2" charset="-122"/>
              </a:rPr>
              <a:t>汉字国标码</a:t>
            </a:r>
            <a:endParaRPr lang="zh-CN" altLang="en-US"/>
          </a:p>
        </p:txBody>
      </p:sp>
      <p:sp>
        <p:nvSpPr>
          <p:cNvPr id="378883" name="Rectangle 3"/>
          <p:cNvSpPr>
            <a:spLocks noGrp="1" noChangeArrowheads="1"/>
          </p:cNvSpPr>
          <p:nvPr>
            <p:ph idx="1"/>
          </p:nvPr>
        </p:nvSpPr>
        <p:spPr>
          <a:solidFill>
            <a:schemeClr val="bg1"/>
          </a:solidFill>
        </p:spPr>
        <p:txBody>
          <a:bodyPr/>
          <a:lstStyle/>
          <a:p>
            <a:pPr marL="0" indent="0" eaLnBrk="1" hangingPunct="1">
              <a:lnSpc>
                <a:spcPct val="105000"/>
              </a:lnSpc>
              <a:spcBef>
                <a:spcPts val="0"/>
              </a:spcBef>
              <a:defRPr/>
            </a:pPr>
            <a:r>
              <a:rPr lang="zh-CN" altLang="en-US" dirty="0">
                <a:solidFill>
                  <a:srgbClr val="FF0000"/>
                </a:solidFill>
              </a:rPr>
              <a:t>汉字国家标准编码即国标码</a:t>
            </a:r>
            <a:r>
              <a:rPr lang="zh-CN" altLang="en-US" dirty="0"/>
              <a:t>，是不同汉字信息处理系统间进行汉字交换时所用的编码。以国家标准局</a:t>
            </a:r>
            <a:r>
              <a:rPr lang="en-US" altLang="zh-CN" dirty="0">
                <a:solidFill>
                  <a:srgbClr val="FF0000"/>
                </a:solidFill>
              </a:rPr>
              <a:t>GB2312-80</a:t>
            </a:r>
            <a:r>
              <a:rPr lang="zh-CN" altLang="en-US" dirty="0">
                <a:solidFill>
                  <a:srgbClr val="FF0000"/>
                </a:solidFill>
              </a:rPr>
              <a:t>规定的汉字交换码</a:t>
            </a:r>
            <a:r>
              <a:rPr lang="zh-CN" altLang="en-US" dirty="0"/>
              <a:t>作为</a:t>
            </a:r>
            <a:r>
              <a:rPr lang="zh-CN" altLang="en-US" dirty="0">
                <a:solidFill>
                  <a:srgbClr val="FF0000"/>
                </a:solidFill>
              </a:rPr>
              <a:t>标准汉字编码</a:t>
            </a:r>
            <a:r>
              <a:rPr lang="zh-CN" altLang="en-US" dirty="0"/>
              <a:t>。共收录</a:t>
            </a:r>
            <a:r>
              <a:rPr lang="en-US" altLang="zh-CN" dirty="0"/>
              <a:t>7445</a:t>
            </a:r>
            <a:r>
              <a:rPr lang="zh-CN" altLang="en-US" dirty="0"/>
              <a:t>个。</a:t>
            </a:r>
          </a:p>
          <a:p>
            <a:pPr eaLnBrk="1" hangingPunct="1">
              <a:lnSpc>
                <a:spcPct val="105000"/>
              </a:lnSpc>
              <a:spcBef>
                <a:spcPts val="0"/>
              </a:spcBef>
              <a:defRPr/>
            </a:pPr>
            <a:r>
              <a:rPr lang="zh-CN" altLang="en-US" dirty="0">
                <a:solidFill>
                  <a:srgbClr val="FF0000"/>
                </a:solidFill>
              </a:rPr>
              <a:t>汉字区位码：</a:t>
            </a:r>
            <a:r>
              <a:rPr lang="zh-CN" altLang="en-US" dirty="0"/>
              <a:t>在字符集中</a:t>
            </a:r>
            <a:r>
              <a:rPr lang="en-US" altLang="zh-CN" dirty="0"/>
              <a:t>,</a:t>
            </a:r>
            <a:r>
              <a:rPr lang="zh-CN" altLang="en-US" dirty="0"/>
              <a:t>汉字和字符分</a:t>
            </a:r>
            <a:r>
              <a:rPr lang="en-US" altLang="zh-CN" dirty="0">
                <a:solidFill>
                  <a:srgbClr val="9900CC"/>
                </a:solidFill>
              </a:rPr>
              <a:t>94</a:t>
            </a:r>
            <a:r>
              <a:rPr lang="zh-CN" altLang="en-US" dirty="0">
                <a:solidFill>
                  <a:srgbClr val="9900CC"/>
                </a:solidFill>
              </a:rPr>
              <a:t>个区</a:t>
            </a:r>
            <a:r>
              <a:rPr lang="en-US" altLang="zh-CN" dirty="0">
                <a:solidFill>
                  <a:srgbClr val="9900CC"/>
                </a:solidFill>
              </a:rPr>
              <a:t>,</a:t>
            </a:r>
            <a:r>
              <a:rPr lang="zh-CN" altLang="en-US" dirty="0">
                <a:solidFill>
                  <a:srgbClr val="9900CC"/>
                </a:solidFill>
              </a:rPr>
              <a:t>每区</a:t>
            </a:r>
            <a:r>
              <a:rPr lang="en-US" altLang="zh-CN" dirty="0">
                <a:solidFill>
                  <a:srgbClr val="9900CC"/>
                </a:solidFill>
              </a:rPr>
              <a:t>94</a:t>
            </a:r>
            <a:r>
              <a:rPr lang="zh-CN" altLang="en-US" dirty="0">
                <a:solidFill>
                  <a:srgbClr val="9900CC"/>
                </a:solidFill>
              </a:rPr>
              <a:t>位</a:t>
            </a:r>
            <a:r>
              <a:rPr lang="zh-CN" altLang="en-US" dirty="0"/>
              <a:t>。每个汉字及字符</a:t>
            </a:r>
            <a:r>
              <a:rPr lang="zh-CN" altLang="en-US" dirty="0">
                <a:solidFill>
                  <a:srgbClr val="9900CC"/>
                </a:solidFill>
              </a:rPr>
              <a:t>用两个字节表示</a:t>
            </a:r>
            <a:r>
              <a:rPr lang="zh-CN" altLang="en-US" dirty="0"/>
              <a:t>，前一字节为</a:t>
            </a:r>
            <a:r>
              <a:rPr lang="zh-CN" altLang="en-US" dirty="0">
                <a:solidFill>
                  <a:srgbClr val="9900CC"/>
                </a:solidFill>
              </a:rPr>
              <a:t>区码</a:t>
            </a:r>
            <a:r>
              <a:rPr lang="zh-CN" altLang="en-US" dirty="0"/>
              <a:t>，后一字节为</a:t>
            </a:r>
            <a:r>
              <a:rPr lang="zh-CN" altLang="en-US" dirty="0">
                <a:solidFill>
                  <a:srgbClr val="9900CC"/>
                </a:solidFill>
              </a:rPr>
              <a:t>位码</a:t>
            </a:r>
            <a:r>
              <a:rPr lang="zh-CN" altLang="en-US" dirty="0"/>
              <a:t>，各用两位</a:t>
            </a:r>
            <a:r>
              <a:rPr lang="en-US" altLang="zh-CN" dirty="0"/>
              <a:t>16</a:t>
            </a:r>
            <a:r>
              <a:rPr lang="zh-CN" altLang="en-US" dirty="0"/>
              <a:t>进制数字表示。</a:t>
            </a:r>
          </a:p>
          <a:p>
            <a:pPr eaLnBrk="1" hangingPunct="1">
              <a:lnSpc>
                <a:spcPct val="105000"/>
              </a:lnSpc>
              <a:spcBef>
                <a:spcPts val="0"/>
              </a:spcBef>
              <a:defRPr/>
            </a:pPr>
            <a:r>
              <a:rPr lang="zh-CN" altLang="en-US" dirty="0"/>
              <a:t>汉字区位码不等于汉字国标码，两者间关系：</a:t>
            </a:r>
          </a:p>
          <a:p>
            <a:pPr lvl="1" eaLnBrk="1" hangingPunct="1">
              <a:lnSpc>
                <a:spcPct val="105000"/>
              </a:lnSpc>
              <a:spcBef>
                <a:spcPts val="0"/>
              </a:spcBef>
              <a:spcAft>
                <a:spcPts val="600"/>
              </a:spcAft>
              <a:buFontTx/>
              <a:buNone/>
              <a:defRPr/>
            </a:pPr>
            <a:r>
              <a:rPr lang="zh-CN" altLang="en-US" dirty="0"/>
              <a:t>    </a:t>
            </a:r>
            <a:r>
              <a:rPr lang="zh-CN" altLang="en-US" dirty="0">
                <a:solidFill>
                  <a:srgbClr val="FF00FF"/>
                </a:solidFill>
              </a:rPr>
              <a:t>国标码＝区位码（化成</a:t>
            </a:r>
            <a:r>
              <a:rPr lang="en-US" altLang="zh-CN" dirty="0">
                <a:solidFill>
                  <a:srgbClr val="FF00FF"/>
                </a:solidFill>
              </a:rPr>
              <a:t>16</a:t>
            </a:r>
            <a:r>
              <a:rPr lang="zh-CN" altLang="en-US" dirty="0">
                <a:solidFill>
                  <a:srgbClr val="FF00FF"/>
                </a:solidFill>
              </a:rPr>
              <a:t>进制）＋</a:t>
            </a:r>
            <a:r>
              <a:rPr lang="en-US" altLang="zh-CN" dirty="0">
                <a:solidFill>
                  <a:srgbClr val="FF00FF"/>
                </a:solidFill>
              </a:rPr>
              <a:t>2020H</a:t>
            </a:r>
          </a:p>
          <a:p>
            <a:pPr lvl="1" eaLnBrk="1" hangingPunct="1">
              <a:lnSpc>
                <a:spcPct val="105000"/>
              </a:lnSpc>
              <a:spcBef>
                <a:spcPts val="0"/>
              </a:spcBef>
              <a:spcAft>
                <a:spcPts val="600"/>
              </a:spcAft>
              <a:buFontTx/>
              <a:buNone/>
              <a:defRPr/>
            </a:pPr>
            <a:r>
              <a:rPr lang="zh-CN" altLang="en-US" sz="2400" dirty="0">
                <a:latin typeface="Times New Roman" pitchFamily="18" charset="0"/>
                <a:cs typeface="Times New Roman" pitchFamily="18" charset="0"/>
              </a:rPr>
              <a:t>例</a:t>
            </a:r>
            <a:r>
              <a:rPr lang="en-US" altLang="zh-CN" sz="2400" dirty="0">
                <a:latin typeface="Times New Roman" pitchFamily="18" charset="0"/>
                <a:cs typeface="Times New Roman" pitchFamily="18" charset="0"/>
              </a:rPr>
              <a:t>: "</a:t>
            </a:r>
            <a:r>
              <a:rPr lang="zh-CN" altLang="en-US" sz="2400" dirty="0">
                <a:solidFill>
                  <a:srgbClr val="FF0000"/>
                </a:solidFill>
                <a:latin typeface="Times New Roman" pitchFamily="18" charset="0"/>
                <a:cs typeface="Times New Roman" pitchFamily="18" charset="0"/>
              </a:rPr>
              <a:t>啊</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的区位码为</a:t>
            </a:r>
            <a:r>
              <a:rPr lang="en-US" altLang="zh-CN" sz="2400" dirty="0">
                <a:latin typeface="Times New Roman" pitchFamily="18" charset="0"/>
                <a:cs typeface="Times New Roman" pitchFamily="18" charset="0"/>
              </a:rPr>
              <a:t>"</a:t>
            </a:r>
            <a:r>
              <a:rPr lang="en-US" altLang="zh-CN" sz="2400" dirty="0">
                <a:solidFill>
                  <a:srgbClr val="FF0000"/>
                </a:solidFill>
                <a:latin typeface="Times New Roman" pitchFamily="18" charset="0"/>
                <a:cs typeface="Times New Roman" pitchFamily="18" charset="0"/>
              </a:rPr>
              <a:t>1601</a:t>
            </a:r>
            <a:r>
              <a:rPr lang="en-US" altLang="zh-CN" sz="2400" dirty="0">
                <a:latin typeface="Times New Roman" pitchFamily="18" charset="0"/>
                <a:cs typeface="Times New Roman" pitchFamily="18" charset="0"/>
              </a:rPr>
              <a:t>" </a:t>
            </a:r>
            <a:r>
              <a:rPr lang="zh-CN" altLang="en-US" sz="2400" dirty="0">
                <a:latin typeface="Times New Roman" pitchFamily="18" charset="0"/>
                <a:cs typeface="Times New Roman" pitchFamily="18" charset="0"/>
              </a:rPr>
              <a:t>，用</a:t>
            </a:r>
            <a:r>
              <a:rPr lang="en-US" altLang="zh-CN" sz="2400" dirty="0">
                <a:latin typeface="Times New Roman" pitchFamily="18" charset="0"/>
                <a:cs typeface="Times New Roman" pitchFamily="18" charset="0"/>
              </a:rPr>
              <a:t>16</a:t>
            </a:r>
            <a:r>
              <a:rPr lang="zh-CN" altLang="en-US" sz="2400" dirty="0">
                <a:latin typeface="Times New Roman" pitchFamily="18" charset="0"/>
                <a:cs typeface="Times New Roman" pitchFamily="18" charset="0"/>
              </a:rPr>
              <a:t>进制表示为</a:t>
            </a:r>
            <a:r>
              <a:rPr lang="en-US" altLang="zh-CN" sz="2400" dirty="0">
                <a:solidFill>
                  <a:srgbClr val="FF0000"/>
                </a:solidFill>
                <a:latin typeface="Times New Roman" pitchFamily="18" charset="0"/>
                <a:cs typeface="Times New Roman" pitchFamily="18" charset="0"/>
              </a:rPr>
              <a:t>1001H</a:t>
            </a:r>
            <a:r>
              <a:rPr lang="zh-CN" altLang="en-US" sz="2400" dirty="0">
                <a:latin typeface="Times New Roman" pitchFamily="18" charset="0"/>
                <a:cs typeface="Times New Roman" pitchFamily="18" charset="0"/>
              </a:rPr>
              <a:t>，国标码为</a:t>
            </a:r>
            <a:r>
              <a:rPr lang="en-US" altLang="zh-CN" sz="2400" dirty="0">
                <a:solidFill>
                  <a:srgbClr val="FF0000"/>
                </a:solidFill>
                <a:latin typeface="Times New Roman" pitchFamily="18" charset="0"/>
                <a:cs typeface="Times New Roman" pitchFamily="18" charset="0"/>
              </a:rPr>
              <a:t>3021H</a:t>
            </a:r>
            <a:r>
              <a:rPr lang="zh-CN" altLang="en-US" sz="2400" dirty="0">
                <a:latin typeface="Times New Roman" pitchFamily="18" charset="0"/>
                <a:cs typeface="Times New Roman" pitchFamily="18" charset="0"/>
              </a:rPr>
              <a:t>。</a:t>
            </a:r>
            <a:endParaRPr lang="en-US" altLang="zh-CN" sz="2400" dirty="0">
              <a:latin typeface="Times New Roman" pitchFamily="18" charset="0"/>
              <a:cs typeface="Times New Roman" pitchFamily="18" charset="0"/>
            </a:endParaRPr>
          </a:p>
        </p:txBody>
      </p:sp>
      <p:sp>
        <p:nvSpPr>
          <p:cNvPr id="91142" name="矩形 5">
            <a:hlinkClick r:id="rId2" action="ppaction://hlinksldjump"/>
          </p:cNvPr>
          <p:cNvSpPr>
            <a:spLocks noChangeArrowheads="1"/>
          </p:cNvSpPr>
          <p:nvPr/>
        </p:nvSpPr>
        <p:spPr bwMode="auto">
          <a:xfrm>
            <a:off x="323850" y="234950"/>
            <a:ext cx="50292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6" name="组合 25"/>
          <p:cNvGrpSpPr>
            <a:grpSpLocks/>
          </p:cNvGrpSpPr>
          <p:nvPr/>
        </p:nvGrpSpPr>
        <p:grpSpPr bwMode="auto">
          <a:xfrm>
            <a:off x="3693754" y="4360738"/>
            <a:ext cx="3446517" cy="904875"/>
            <a:chOff x="3992137" y="5707494"/>
            <a:chExt cx="4070195" cy="904961"/>
          </a:xfrm>
        </p:grpSpPr>
        <p:sp>
          <p:nvSpPr>
            <p:cNvPr id="91151" name="矩形 9"/>
            <p:cNvSpPr>
              <a:spLocks noChangeArrowheads="1"/>
            </p:cNvSpPr>
            <p:nvPr/>
          </p:nvSpPr>
          <p:spPr bwMode="auto">
            <a:xfrm>
              <a:off x="4449337" y="6150790"/>
              <a:ext cx="800219" cy="461665"/>
            </a:xfrm>
            <a:prstGeom prst="rect">
              <a:avLst/>
            </a:prstGeom>
            <a:noFill/>
            <a:ln w="9525">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a:solidFill>
                    <a:srgbClr val="3333FF"/>
                  </a:solidFill>
                </a:rPr>
                <a:t>区码</a:t>
              </a:r>
            </a:p>
          </p:txBody>
        </p:sp>
        <p:grpSp>
          <p:nvGrpSpPr>
            <p:cNvPr id="91152" name="组合 13"/>
            <p:cNvGrpSpPr>
              <a:grpSpLocks/>
            </p:cNvGrpSpPr>
            <p:nvPr/>
          </p:nvGrpSpPr>
          <p:grpSpPr bwMode="auto">
            <a:xfrm>
              <a:off x="3992137" y="5731727"/>
              <a:ext cx="587122" cy="443296"/>
              <a:chOff x="3992137" y="5731727"/>
              <a:chExt cx="587122" cy="443296"/>
            </a:xfrm>
          </p:grpSpPr>
          <p:cxnSp>
            <p:nvCxnSpPr>
              <p:cNvPr id="91156" name="直接连接符 6"/>
              <p:cNvCxnSpPr>
                <a:cxnSpLocks noChangeShapeType="1"/>
              </p:cNvCxnSpPr>
              <p:nvPr/>
            </p:nvCxnSpPr>
            <p:spPr bwMode="auto">
              <a:xfrm>
                <a:off x="3992137" y="5731727"/>
                <a:ext cx="200722" cy="0"/>
              </a:xfrm>
              <a:prstGeom prst="line">
                <a:avLst/>
              </a:prstGeom>
              <a:noFill/>
              <a:ln w="19050" algn="ctr">
                <a:solidFill>
                  <a:srgbClr val="3333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157" name="直接箭头连接符 12"/>
              <p:cNvCxnSpPr>
                <a:cxnSpLocks noChangeShapeType="1"/>
                <a:endCxn id="378883" idx="2"/>
              </p:cNvCxnSpPr>
              <p:nvPr/>
            </p:nvCxnSpPr>
            <p:spPr bwMode="auto">
              <a:xfrm>
                <a:off x="4092498" y="5731727"/>
                <a:ext cx="486761" cy="443296"/>
              </a:xfrm>
              <a:prstGeom prst="straightConnector1">
                <a:avLst/>
              </a:prstGeom>
              <a:noFill/>
              <a:ln w="9525" algn="ctr">
                <a:solidFill>
                  <a:srgbClr val="3333FF"/>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1153" name="组合 15"/>
            <p:cNvGrpSpPr>
              <a:grpSpLocks/>
            </p:cNvGrpSpPr>
            <p:nvPr/>
          </p:nvGrpSpPr>
          <p:grpSpPr bwMode="auto">
            <a:xfrm>
              <a:off x="5249556" y="5707494"/>
              <a:ext cx="2812776" cy="674129"/>
              <a:chOff x="1380083" y="5731727"/>
              <a:chExt cx="2812776" cy="674129"/>
            </a:xfrm>
          </p:grpSpPr>
          <p:cxnSp>
            <p:nvCxnSpPr>
              <p:cNvPr id="91154" name="直接连接符 16"/>
              <p:cNvCxnSpPr>
                <a:cxnSpLocks noChangeShapeType="1"/>
              </p:cNvCxnSpPr>
              <p:nvPr/>
            </p:nvCxnSpPr>
            <p:spPr bwMode="auto">
              <a:xfrm>
                <a:off x="3992137" y="5731727"/>
                <a:ext cx="200722" cy="0"/>
              </a:xfrm>
              <a:prstGeom prst="line">
                <a:avLst/>
              </a:prstGeom>
              <a:noFill/>
              <a:ln w="19050" algn="ctr">
                <a:solidFill>
                  <a:srgbClr val="3333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155" name="直接箭头连接符 17"/>
              <p:cNvCxnSpPr>
                <a:cxnSpLocks noChangeShapeType="1"/>
                <a:endCxn id="91151" idx="3"/>
              </p:cNvCxnSpPr>
              <p:nvPr/>
            </p:nvCxnSpPr>
            <p:spPr bwMode="auto">
              <a:xfrm flipH="1">
                <a:off x="1380083" y="5731727"/>
                <a:ext cx="2712415" cy="674129"/>
              </a:xfrm>
              <a:prstGeom prst="straightConnector1">
                <a:avLst/>
              </a:prstGeom>
              <a:noFill/>
              <a:ln w="9525" algn="ctr">
                <a:solidFill>
                  <a:srgbClr val="3333FF"/>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29" name="组合 28"/>
          <p:cNvGrpSpPr>
            <a:grpSpLocks/>
          </p:cNvGrpSpPr>
          <p:nvPr/>
        </p:nvGrpSpPr>
        <p:grpSpPr bwMode="auto">
          <a:xfrm>
            <a:off x="4049354" y="4359151"/>
            <a:ext cx="3424872" cy="904875"/>
            <a:chOff x="4348976" y="5704740"/>
            <a:chExt cx="3991350" cy="904962"/>
          </a:xfrm>
        </p:grpSpPr>
        <p:cxnSp>
          <p:nvCxnSpPr>
            <p:cNvPr id="91145" name="直接连接符 10"/>
            <p:cNvCxnSpPr>
              <a:cxnSpLocks noChangeShapeType="1"/>
            </p:cNvCxnSpPr>
            <p:nvPr/>
          </p:nvCxnSpPr>
          <p:spPr bwMode="auto">
            <a:xfrm>
              <a:off x="4348976" y="5731727"/>
              <a:ext cx="200722" cy="0"/>
            </a:xfrm>
            <a:prstGeom prst="line">
              <a:avLst/>
            </a:prstGeom>
            <a:noFill/>
            <a:ln w="19050" algn="ctr">
              <a:solidFill>
                <a:srgbClr val="FF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1146" name="矩形 21"/>
            <p:cNvSpPr>
              <a:spLocks noChangeArrowheads="1"/>
            </p:cNvSpPr>
            <p:nvPr/>
          </p:nvSpPr>
          <p:spPr bwMode="auto">
            <a:xfrm>
              <a:off x="6477255" y="6148037"/>
              <a:ext cx="803426" cy="461665"/>
            </a:xfrm>
            <a:prstGeom prst="rect">
              <a:avLst/>
            </a:prstGeom>
            <a:noFill/>
            <a:ln w="952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a:solidFill>
                    <a:srgbClr val="FF00FF"/>
                  </a:solidFill>
                </a:rPr>
                <a:t>位码</a:t>
              </a:r>
            </a:p>
          </p:txBody>
        </p:sp>
        <p:grpSp>
          <p:nvGrpSpPr>
            <p:cNvPr id="91147" name="组合 22"/>
            <p:cNvGrpSpPr>
              <a:grpSpLocks/>
            </p:cNvGrpSpPr>
            <p:nvPr/>
          </p:nvGrpSpPr>
          <p:grpSpPr bwMode="auto">
            <a:xfrm>
              <a:off x="7280681" y="5704740"/>
              <a:ext cx="1059645" cy="595699"/>
              <a:chOff x="3133214" y="5731727"/>
              <a:chExt cx="1059645" cy="595699"/>
            </a:xfrm>
          </p:grpSpPr>
          <p:cxnSp>
            <p:nvCxnSpPr>
              <p:cNvPr id="91149" name="直接连接符 23"/>
              <p:cNvCxnSpPr>
                <a:cxnSpLocks noChangeShapeType="1"/>
              </p:cNvCxnSpPr>
              <p:nvPr/>
            </p:nvCxnSpPr>
            <p:spPr bwMode="auto">
              <a:xfrm>
                <a:off x="3992137" y="5731727"/>
                <a:ext cx="200722" cy="0"/>
              </a:xfrm>
              <a:prstGeom prst="line">
                <a:avLst/>
              </a:prstGeom>
              <a:noFill/>
              <a:ln w="19050" algn="ctr">
                <a:solidFill>
                  <a:srgbClr val="FF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150" name="直接箭头连接符 24"/>
              <p:cNvCxnSpPr>
                <a:cxnSpLocks noChangeShapeType="1"/>
              </p:cNvCxnSpPr>
              <p:nvPr/>
            </p:nvCxnSpPr>
            <p:spPr bwMode="auto">
              <a:xfrm flipH="1">
                <a:off x="3133214" y="5731727"/>
                <a:ext cx="959285" cy="595699"/>
              </a:xfrm>
              <a:prstGeom prst="straightConnector1">
                <a:avLst/>
              </a:prstGeom>
              <a:noFill/>
              <a:ln w="9525" algn="ctr">
                <a:solidFill>
                  <a:srgbClr val="FF00FF"/>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91148" name="直接箭头连接符 27"/>
            <p:cNvCxnSpPr>
              <a:cxnSpLocks noChangeShapeType="1"/>
              <a:endCxn id="91146" idx="1"/>
            </p:cNvCxnSpPr>
            <p:nvPr/>
          </p:nvCxnSpPr>
          <p:spPr bwMode="auto">
            <a:xfrm>
              <a:off x="4449337" y="5731727"/>
              <a:ext cx="2027918" cy="647143"/>
            </a:xfrm>
            <a:prstGeom prst="straightConnector1">
              <a:avLst/>
            </a:prstGeom>
            <a:noFill/>
            <a:ln w="9525" algn="ctr">
              <a:solidFill>
                <a:srgbClr val="FF00FF"/>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8733296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2"/>
          <p:cNvSpPr>
            <a:spLocks noGrp="1" noChangeArrowheads="1"/>
          </p:cNvSpPr>
          <p:nvPr>
            <p:ph type="title" idx="4294967295"/>
          </p:nvPr>
        </p:nvSpPr>
        <p:spPr>
          <a:xfrm>
            <a:off x="842839" y="969314"/>
            <a:ext cx="7078663" cy="885825"/>
          </a:xfrm>
        </p:spPr>
        <p:txBody>
          <a:bodyPr>
            <a:normAutofit fontScale="90000"/>
          </a:bodyPr>
          <a:lstStyle/>
          <a:p>
            <a:pPr marL="342900" indent="-342900" eaLnBrk="1" hangingPunct="1">
              <a:lnSpc>
                <a:spcPct val="125000"/>
              </a:lnSpc>
            </a:pPr>
            <a:r>
              <a:rPr lang="zh-CN" altLang="en-US" sz="2800" dirty="0">
                <a:solidFill>
                  <a:srgbClr val="FF0000"/>
                </a:solidFill>
              </a:rPr>
              <a:t>汉字区位码为何分成</a:t>
            </a:r>
            <a:r>
              <a:rPr lang="en-US" altLang="zh-CN" sz="2800" dirty="0">
                <a:solidFill>
                  <a:srgbClr val="9900CC"/>
                </a:solidFill>
              </a:rPr>
              <a:t>94</a:t>
            </a:r>
            <a:r>
              <a:rPr lang="zh-CN" altLang="en-US" sz="2800" dirty="0">
                <a:solidFill>
                  <a:srgbClr val="9900CC"/>
                </a:solidFill>
              </a:rPr>
              <a:t>个区</a:t>
            </a:r>
            <a:r>
              <a:rPr lang="en-US" altLang="zh-CN" sz="2800" dirty="0">
                <a:solidFill>
                  <a:srgbClr val="9900CC"/>
                </a:solidFill>
              </a:rPr>
              <a:t>, </a:t>
            </a:r>
            <a:r>
              <a:rPr lang="zh-CN" altLang="en-US" sz="2800" dirty="0">
                <a:solidFill>
                  <a:srgbClr val="9900CC"/>
                </a:solidFill>
              </a:rPr>
              <a:t>每区</a:t>
            </a:r>
            <a:r>
              <a:rPr lang="en-US" altLang="zh-CN" sz="2800" dirty="0">
                <a:solidFill>
                  <a:srgbClr val="9900CC"/>
                </a:solidFill>
              </a:rPr>
              <a:t>94</a:t>
            </a:r>
            <a:r>
              <a:rPr lang="zh-CN" altLang="en-US" sz="2800" dirty="0">
                <a:solidFill>
                  <a:srgbClr val="9900CC"/>
                </a:solidFill>
              </a:rPr>
              <a:t>位？</a:t>
            </a:r>
            <a:r>
              <a:rPr lang="zh-CN" altLang="en-US" sz="2800" dirty="0">
                <a:solidFill>
                  <a:srgbClr val="FF0000"/>
                </a:solidFill>
              </a:rPr>
              <a:t>为何加上</a:t>
            </a:r>
            <a:r>
              <a:rPr lang="en-US" altLang="zh-CN" sz="2800" dirty="0"/>
              <a:t>2020H </a:t>
            </a:r>
            <a:r>
              <a:rPr lang="zh-CN" altLang="en-US" sz="2800" dirty="0"/>
              <a:t>转化成汉字国标码？</a:t>
            </a:r>
          </a:p>
        </p:txBody>
      </p:sp>
      <p:sp>
        <p:nvSpPr>
          <p:cNvPr id="378883" name="Rectangle 3"/>
          <p:cNvSpPr>
            <a:spLocks noGrp="1" noChangeArrowheads="1"/>
          </p:cNvSpPr>
          <p:nvPr>
            <p:ph idx="4294967295"/>
          </p:nvPr>
        </p:nvSpPr>
        <p:spPr>
          <a:xfrm>
            <a:off x="763325" y="2219782"/>
            <a:ext cx="7481888" cy="3140075"/>
          </a:xfrm>
          <a:solidFill>
            <a:schemeClr val="bg1"/>
          </a:solidFill>
        </p:spPr>
        <p:txBody>
          <a:bodyPr/>
          <a:lstStyle/>
          <a:p>
            <a:pPr marL="271463" lvl="1" indent="-271463" eaLnBrk="1" hangingPunct="1">
              <a:lnSpc>
                <a:spcPct val="114000"/>
              </a:lnSpc>
              <a:spcBef>
                <a:spcPts val="600"/>
              </a:spcBef>
              <a:spcAft>
                <a:spcPts val="600"/>
              </a:spcAft>
              <a:buFontTx/>
              <a:buBlip>
                <a:blip r:embed="rId2"/>
              </a:buBlip>
              <a:defRPr/>
            </a:pPr>
            <a:r>
              <a:rPr lang="zh-CN" altLang="zh-CN" dirty="0">
                <a:solidFill>
                  <a:srgbClr val="3D41D1"/>
                </a:solidFill>
                <a:latin typeface="Arial Unicode MS" pitchFamily="34" charset="-122"/>
              </a:rPr>
              <a:t>一个字节只用低七位的话有127中状态。英文中0到32</a:t>
            </a:r>
            <a:r>
              <a:rPr lang="en-US" altLang="zh-CN" dirty="0">
                <a:solidFill>
                  <a:srgbClr val="3D41D1"/>
                </a:solidFill>
                <a:latin typeface="Arial Unicode MS" pitchFamily="34" charset="-122"/>
              </a:rPr>
              <a:t>(</a:t>
            </a:r>
            <a:r>
              <a:rPr lang="zh-CN" altLang="en-US" dirty="0">
                <a:solidFill>
                  <a:srgbClr val="3D41D1"/>
                </a:solidFill>
                <a:latin typeface="Arial Unicode MS" pitchFamily="34" charset="-122"/>
              </a:rPr>
              <a:t>空格</a:t>
            </a:r>
            <a:r>
              <a:rPr lang="en-US" altLang="zh-CN" dirty="0">
                <a:solidFill>
                  <a:srgbClr val="3D41D1"/>
                </a:solidFill>
                <a:latin typeface="Arial Unicode MS" pitchFamily="34" charset="-122"/>
              </a:rPr>
              <a:t>)</a:t>
            </a:r>
            <a:r>
              <a:rPr lang="zh-CN" altLang="zh-CN" dirty="0">
                <a:solidFill>
                  <a:srgbClr val="3D41D1"/>
                </a:solidFill>
                <a:latin typeface="Arial Unicode MS" pitchFamily="34" charset="-122"/>
              </a:rPr>
              <a:t>的字符都是些控制字符</a:t>
            </a:r>
            <a:r>
              <a:rPr lang="en-US" altLang="zh-CN" dirty="0">
                <a:solidFill>
                  <a:srgbClr val="3D41D1"/>
                </a:solidFill>
                <a:latin typeface="Arial Unicode MS" pitchFamily="34" charset="-122"/>
              </a:rPr>
              <a:t>, </a:t>
            </a:r>
            <a:r>
              <a:rPr lang="zh-CN" altLang="zh-CN" dirty="0">
                <a:solidFill>
                  <a:srgbClr val="3D41D1"/>
                </a:solidFill>
                <a:latin typeface="Arial Unicode MS" pitchFamily="34" charset="-122"/>
              </a:rPr>
              <a:t>第127位是del字符</a:t>
            </a:r>
            <a:r>
              <a:rPr lang="en-US" altLang="zh-CN" dirty="0">
                <a:solidFill>
                  <a:srgbClr val="3D41D1"/>
                </a:solidFill>
                <a:latin typeface="Arial Unicode MS" pitchFamily="34" charset="-122"/>
              </a:rPr>
              <a:t>, </a:t>
            </a:r>
            <a:r>
              <a:rPr lang="zh-CN" altLang="zh-CN" dirty="0">
                <a:solidFill>
                  <a:srgbClr val="3D41D1"/>
                </a:solidFill>
                <a:latin typeface="Arial Unicode MS" pitchFamily="34" charset="-122"/>
              </a:rPr>
              <a:t>即删除字符</a:t>
            </a:r>
            <a:r>
              <a:rPr lang="en-US" altLang="zh-CN" dirty="0">
                <a:solidFill>
                  <a:srgbClr val="3D41D1"/>
                </a:solidFill>
                <a:latin typeface="Arial Unicode MS" pitchFamily="34" charset="-122"/>
              </a:rPr>
              <a:t>, </a:t>
            </a:r>
            <a:r>
              <a:rPr lang="zh-CN" altLang="zh-CN" dirty="0">
                <a:solidFill>
                  <a:srgbClr val="3D41D1"/>
                </a:solidFill>
                <a:latin typeface="Arial Unicode MS" pitchFamily="34" charset="-122"/>
              </a:rPr>
              <a:t>所以总共有34个控制字符。</a:t>
            </a:r>
            <a:r>
              <a:rPr lang="en-US" altLang="zh-CN" dirty="0">
                <a:solidFill>
                  <a:srgbClr val="3D41D1"/>
                </a:solidFill>
                <a:latin typeface="Arial Unicode MS" pitchFamily="34" charset="-122"/>
              </a:rPr>
              <a:t>(</a:t>
            </a:r>
            <a:r>
              <a:rPr lang="zh-CN" altLang="zh-CN" dirty="0">
                <a:solidFill>
                  <a:srgbClr val="3D41D1"/>
                </a:solidFill>
                <a:latin typeface="Arial Unicode MS" pitchFamily="34" charset="-122"/>
              </a:rPr>
              <a:t>从0到127</a:t>
            </a:r>
            <a:r>
              <a:rPr lang="en-US" altLang="zh-CN" dirty="0">
                <a:solidFill>
                  <a:srgbClr val="3D41D1"/>
                </a:solidFill>
                <a:latin typeface="Arial Unicode MS" pitchFamily="34" charset="-122"/>
              </a:rPr>
              <a:t>)</a:t>
            </a:r>
            <a:r>
              <a:rPr lang="zh-CN" altLang="zh-CN" dirty="0">
                <a:solidFill>
                  <a:srgbClr val="3D41D1"/>
                </a:solidFill>
                <a:latin typeface="Arial Unicode MS" pitchFamily="34" charset="-122"/>
              </a:rPr>
              <a:t>128减去</a:t>
            </a:r>
            <a:r>
              <a:rPr lang="en-US" altLang="zh-CN" dirty="0">
                <a:solidFill>
                  <a:srgbClr val="3D41D1"/>
                </a:solidFill>
                <a:latin typeface="Arial Unicode MS" pitchFamily="34" charset="-122"/>
              </a:rPr>
              <a:t> </a:t>
            </a:r>
            <a:r>
              <a:rPr lang="zh-CN" altLang="zh-CN" dirty="0">
                <a:solidFill>
                  <a:srgbClr val="3D41D1"/>
                </a:solidFill>
                <a:latin typeface="Arial Unicode MS" pitchFamily="34" charset="-122"/>
              </a:rPr>
              <a:t>34</a:t>
            </a:r>
            <a:r>
              <a:rPr lang="en-US" altLang="zh-CN" dirty="0">
                <a:solidFill>
                  <a:srgbClr val="3D41D1"/>
                </a:solidFill>
                <a:latin typeface="Arial Unicode MS" pitchFamily="34" charset="-122"/>
              </a:rPr>
              <a:t>(</a:t>
            </a:r>
            <a:r>
              <a:rPr lang="zh-CN" altLang="zh-CN" dirty="0">
                <a:solidFill>
                  <a:srgbClr val="3D41D1"/>
                </a:solidFill>
                <a:latin typeface="Arial Unicode MS" pitchFamily="34" charset="-122"/>
              </a:rPr>
              <a:t>从0到32是33</a:t>
            </a:r>
            <a:r>
              <a:rPr lang="en-US" altLang="zh-CN" dirty="0">
                <a:solidFill>
                  <a:srgbClr val="3D41D1"/>
                </a:solidFill>
                <a:latin typeface="Arial Unicode MS" pitchFamily="34" charset="-122"/>
              </a:rPr>
              <a:t>, </a:t>
            </a:r>
            <a:r>
              <a:rPr lang="zh-CN" altLang="zh-CN" dirty="0">
                <a:solidFill>
                  <a:srgbClr val="3D41D1"/>
                </a:solidFill>
                <a:latin typeface="Arial Unicode MS" pitchFamily="34" charset="-122"/>
              </a:rPr>
              <a:t>加上第127位的那个字符共34</a:t>
            </a:r>
            <a:r>
              <a:rPr lang="en-US" altLang="zh-CN" dirty="0">
                <a:solidFill>
                  <a:srgbClr val="3D41D1"/>
                </a:solidFill>
                <a:latin typeface="Arial Unicode MS" pitchFamily="34" charset="-122"/>
              </a:rPr>
              <a:t>)</a:t>
            </a:r>
            <a:r>
              <a:rPr lang="zh-CN" altLang="zh-CN" dirty="0">
                <a:solidFill>
                  <a:srgbClr val="3D41D1"/>
                </a:solidFill>
                <a:latin typeface="Arial Unicode MS" pitchFamily="34" charset="-122"/>
              </a:rPr>
              <a:t>等于94。所以可供中文使用的是94个状态。</a:t>
            </a:r>
            <a:endParaRPr lang="en-US" altLang="zh-CN" dirty="0">
              <a:solidFill>
                <a:srgbClr val="3D41D1"/>
              </a:solidFill>
              <a:latin typeface="Arial Unicode MS" pitchFamily="34" charset="-122"/>
            </a:endParaRPr>
          </a:p>
          <a:p>
            <a:pPr marL="271463" lvl="1" indent="-271463" eaLnBrk="1" hangingPunct="1">
              <a:lnSpc>
                <a:spcPct val="114000"/>
              </a:lnSpc>
              <a:spcBef>
                <a:spcPts val="600"/>
              </a:spcBef>
              <a:spcAft>
                <a:spcPts val="600"/>
              </a:spcAft>
              <a:buFontTx/>
              <a:buBlip>
                <a:blip r:embed="rId2"/>
              </a:buBlip>
              <a:defRPr/>
            </a:pPr>
            <a:r>
              <a:rPr lang="zh-CN" altLang="zh-CN" dirty="0">
                <a:solidFill>
                  <a:srgbClr val="3D41D1"/>
                </a:solidFill>
                <a:latin typeface="Arial Unicode MS" pitchFamily="34" charset="-122"/>
              </a:rPr>
              <a:t>国标码其实就是交换码</a:t>
            </a:r>
            <a:r>
              <a:rPr lang="en-US" altLang="zh-CN" dirty="0">
                <a:solidFill>
                  <a:srgbClr val="3D41D1"/>
                </a:solidFill>
                <a:latin typeface="Arial Unicode MS" pitchFamily="34" charset="-122"/>
              </a:rPr>
              <a:t>, </a:t>
            </a:r>
            <a:r>
              <a:rPr lang="zh-CN" altLang="zh-CN" dirty="0">
                <a:solidFill>
                  <a:srgbClr val="3D41D1"/>
                </a:solidFill>
                <a:latin typeface="Arial Unicode MS" pitchFamily="34" charset="-122"/>
              </a:rPr>
              <a:t>是中国用来交换的</a:t>
            </a:r>
            <a:r>
              <a:rPr lang="en-US" altLang="zh-CN" dirty="0">
                <a:solidFill>
                  <a:srgbClr val="3D41D1"/>
                </a:solidFill>
                <a:latin typeface="Arial Unicode MS" pitchFamily="34" charset="-122"/>
              </a:rPr>
              <a:t>, </a:t>
            </a:r>
            <a:r>
              <a:rPr lang="zh-CN" altLang="zh-CN" dirty="0">
                <a:solidFill>
                  <a:srgbClr val="3D41D1"/>
                </a:solidFill>
                <a:latin typeface="Arial Unicode MS" pitchFamily="34" charset="-122"/>
              </a:rPr>
              <a:t>当然交换码是不能引起歧义的</a:t>
            </a:r>
            <a:r>
              <a:rPr lang="en-US" altLang="zh-CN" dirty="0">
                <a:solidFill>
                  <a:srgbClr val="3D41D1"/>
                </a:solidFill>
                <a:latin typeface="Arial Unicode MS" pitchFamily="34" charset="-122"/>
              </a:rPr>
              <a:t>, </a:t>
            </a:r>
            <a:r>
              <a:rPr lang="zh-CN" altLang="zh-CN" dirty="0">
                <a:solidFill>
                  <a:srgbClr val="3D41D1"/>
                </a:solidFill>
                <a:latin typeface="Arial Unicode MS" pitchFamily="34" charset="-122"/>
              </a:rPr>
              <a:t>94行94列的一个编码再加上32</a:t>
            </a:r>
            <a:r>
              <a:rPr lang="en-US" altLang="zh-CN" dirty="0">
                <a:solidFill>
                  <a:srgbClr val="3D41D1"/>
                </a:solidFill>
                <a:latin typeface="Arial Unicode MS" pitchFamily="34" charset="-122"/>
              </a:rPr>
              <a:t>(20H)</a:t>
            </a:r>
            <a:r>
              <a:rPr lang="zh-CN" altLang="zh-CN" dirty="0">
                <a:solidFill>
                  <a:srgbClr val="3D41D1"/>
                </a:solidFill>
                <a:latin typeface="Arial Unicode MS" pitchFamily="34" charset="-122"/>
              </a:rPr>
              <a:t>就是行号从33到126</a:t>
            </a:r>
            <a:r>
              <a:rPr lang="en-US" altLang="zh-CN" dirty="0">
                <a:solidFill>
                  <a:srgbClr val="3D41D1"/>
                </a:solidFill>
                <a:latin typeface="Arial Unicode MS" pitchFamily="34" charset="-122"/>
              </a:rPr>
              <a:t>, </a:t>
            </a:r>
            <a:r>
              <a:rPr lang="zh-CN" altLang="zh-CN" dirty="0">
                <a:solidFill>
                  <a:srgbClr val="3D41D1"/>
                </a:solidFill>
                <a:latin typeface="Arial Unicode MS" pitchFamily="34" charset="-122"/>
              </a:rPr>
              <a:t>列号也是从33到126。</a:t>
            </a:r>
            <a:endParaRPr lang="en-US" altLang="zh-CN" dirty="0">
              <a:solidFill>
                <a:srgbClr val="3D41D1"/>
              </a:solidFill>
              <a:latin typeface="Arial Unicode MS" pitchFamily="34" charset="-122"/>
            </a:endParaRPr>
          </a:p>
          <a:p>
            <a:pPr marL="271463" lvl="1" indent="-271463" eaLnBrk="1" hangingPunct="1">
              <a:lnSpc>
                <a:spcPct val="114000"/>
              </a:lnSpc>
              <a:spcBef>
                <a:spcPts val="600"/>
              </a:spcBef>
              <a:spcAft>
                <a:spcPts val="600"/>
              </a:spcAft>
              <a:buFontTx/>
              <a:buBlip>
                <a:blip r:embed="rId2"/>
              </a:buBlip>
              <a:defRPr/>
            </a:pPr>
            <a:r>
              <a:rPr lang="zh-CN" altLang="zh-CN" dirty="0">
                <a:solidFill>
                  <a:srgbClr val="3D41D1"/>
                </a:solidFill>
                <a:latin typeface="Arial Unicode MS" pitchFamily="34" charset="-122"/>
              </a:rPr>
              <a:t>这样就与0~3</a:t>
            </a:r>
            <a:r>
              <a:rPr lang="en-US" altLang="zh-CN" dirty="0">
                <a:solidFill>
                  <a:srgbClr val="3D41D1"/>
                </a:solidFill>
                <a:latin typeface="Arial Unicode MS" pitchFamily="34" charset="-122"/>
              </a:rPr>
              <a:t>1(20H)</a:t>
            </a:r>
            <a:r>
              <a:rPr lang="zh-CN" altLang="zh-CN" dirty="0">
                <a:solidFill>
                  <a:srgbClr val="3D41D1"/>
                </a:solidFill>
                <a:latin typeface="Arial Unicode MS" pitchFamily="34" charset="-122"/>
              </a:rPr>
              <a:t>的英文控制字符没有冲突了。</a:t>
            </a:r>
            <a:r>
              <a:rPr lang="zh-CN" altLang="zh-CN" b="0" dirty="0">
                <a:solidFill>
                  <a:srgbClr val="3D41D1"/>
                </a:solidFill>
                <a:latin typeface="Arial" pitchFamily="34" charset="0"/>
              </a:rPr>
              <a:t> </a:t>
            </a:r>
          </a:p>
          <a:p>
            <a:pPr marL="342900" lvl="1" indent="-342900" eaLnBrk="1" hangingPunct="1">
              <a:lnSpc>
                <a:spcPct val="114000"/>
              </a:lnSpc>
              <a:spcBef>
                <a:spcPts val="600"/>
              </a:spcBef>
              <a:spcAft>
                <a:spcPts val="600"/>
              </a:spcAft>
              <a:buFontTx/>
              <a:buBlip>
                <a:blip r:embed="rId2"/>
              </a:buBlip>
              <a:defRPr/>
            </a:pPr>
            <a:endParaRPr lang="en-US" altLang="zh-CN" dirty="0">
              <a:solidFill>
                <a:srgbClr val="3D41D1"/>
              </a:solidFill>
              <a:latin typeface="Times New Roman" pitchFamily="18" charset="0"/>
              <a:cs typeface="Times New Roman" pitchFamily="18" charset="0"/>
            </a:endParaRPr>
          </a:p>
        </p:txBody>
      </p:sp>
    </p:spTree>
    <p:extLst>
      <p:ext uri="{BB962C8B-B14F-4D97-AF65-F5344CB8AC3E}">
        <p14:creationId xmlns:p14="http://schemas.microsoft.com/office/powerpoint/2010/main" val="26578431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2"/>
          <p:cNvSpPr>
            <a:spLocks noGrp="1" noChangeArrowheads="1"/>
          </p:cNvSpPr>
          <p:nvPr>
            <p:ph type="title"/>
          </p:nvPr>
        </p:nvSpPr>
        <p:spPr/>
        <p:txBody>
          <a:bodyPr>
            <a:normAutofit/>
          </a:bodyPr>
          <a:lstStyle/>
          <a:p>
            <a:pPr eaLnBrk="1" hangingPunct="1"/>
            <a:r>
              <a:rPr lang="en-US" altLang="zh-CN">
                <a:latin typeface="宋体" panose="02010600030101010101" pitchFamily="2" charset="-122"/>
              </a:rPr>
              <a:t>(3) </a:t>
            </a:r>
            <a:r>
              <a:rPr lang="zh-CN" altLang="en-US">
                <a:latin typeface="宋体" panose="02010600030101010101" pitchFamily="2" charset="-122"/>
              </a:rPr>
              <a:t>汉字机内码</a:t>
            </a:r>
            <a:endParaRPr lang="zh-CN" altLang="en-US"/>
          </a:p>
        </p:txBody>
      </p:sp>
      <p:sp>
        <p:nvSpPr>
          <p:cNvPr id="380931" name="Rectangle 3"/>
          <p:cNvSpPr>
            <a:spLocks noGrp="1" noChangeArrowheads="1"/>
          </p:cNvSpPr>
          <p:nvPr>
            <p:ph idx="1"/>
          </p:nvPr>
        </p:nvSpPr>
        <p:spPr/>
        <p:txBody>
          <a:bodyPr/>
          <a:lstStyle/>
          <a:p>
            <a:pPr eaLnBrk="1" hangingPunct="1">
              <a:spcBef>
                <a:spcPct val="0"/>
              </a:spcBef>
            </a:pPr>
            <a:r>
              <a:rPr lang="zh-CN" altLang="en-US" dirty="0">
                <a:solidFill>
                  <a:srgbClr val="FF0000"/>
                </a:solidFill>
              </a:rPr>
              <a:t>汉字机内码简称汉字内码</a:t>
            </a:r>
            <a:r>
              <a:rPr lang="en-US" altLang="zh-CN" dirty="0"/>
              <a:t>,</a:t>
            </a:r>
            <a:r>
              <a:rPr lang="zh-CN" altLang="en-US" dirty="0"/>
              <a:t>是在计算机外部设备和信息系统内部存储、处理、传输汉字用的代码。</a:t>
            </a:r>
            <a:endParaRPr lang="en-US" altLang="zh-CN" dirty="0"/>
          </a:p>
          <a:p>
            <a:pPr eaLnBrk="1" hangingPunct="1">
              <a:spcBef>
                <a:spcPct val="0"/>
              </a:spcBef>
            </a:pPr>
            <a:r>
              <a:rPr lang="zh-CN" altLang="en-US" dirty="0">
                <a:solidFill>
                  <a:srgbClr val="9900CC"/>
                </a:solidFill>
              </a:rPr>
              <a:t>在西文计算机中，无交换码和内码之分</a:t>
            </a:r>
            <a:r>
              <a:rPr lang="zh-CN" altLang="en-US" dirty="0"/>
              <a:t>，一般以</a:t>
            </a:r>
            <a:r>
              <a:rPr lang="en-US" altLang="zh-CN" dirty="0"/>
              <a:t>ASCII</a:t>
            </a:r>
            <a:r>
              <a:rPr lang="zh-CN" altLang="en-US" dirty="0"/>
              <a:t>码作为内码。英文字符的机内码是</a:t>
            </a:r>
            <a:r>
              <a:rPr lang="en-US" altLang="zh-CN" dirty="0"/>
              <a:t>7</a:t>
            </a:r>
            <a:r>
              <a:rPr lang="zh-CN" altLang="en-US" dirty="0"/>
              <a:t>位</a:t>
            </a:r>
            <a:r>
              <a:rPr lang="en-US" altLang="zh-CN" dirty="0"/>
              <a:t>ASCII</a:t>
            </a:r>
            <a:r>
              <a:rPr lang="zh-CN" altLang="en-US" dirty="0"/>
              <a:t>码，最高位为</a:t>
            </a:r>
            <a:r>
              <a:rPr lang="en-US" altLang="zh-CN" dirty="0"/>
              <a:t>0 </a:t>
            </a:r>
            <a:r>
              <a:rPr lang="zh-CN" altLang="en-US" dirty="0"/>
              <a:t>（即</a:t>
            </a:r>
            <a:r>
              <a:rPr lang="en-US" altLang="zh-CN" dirty="0"/>
              <a:t>D7</a:t>
            </a:r>
            <a:r>
              <a:rPr lang="zh-CN" altLang="en-US" dirty="0"/>
              <a:t>＝</a:t>
            </a:r>
            <a:r>
              <a:rPr lang="en-US" altLang="zh-CN" dirty="0"/>
              <a:t>0</a:t>
            </a:r>
            <a:r>
              <a:rPr lang="zh-CN" altLang="en-US" dirty="0"/>
              <a:t>）。</a:t>
            </a:r>
            <a:endParaRPr lang="en-US" altLang="zh-CN" dirty="0"/>
          </a:p>
          <a:p>
            <a:pPr eaLnBrk="1" hangingPunct="1">
              <a:spcBef>
                <a:spcPct val="0"/>
              </a:spcBef>
            </a:pPr>
            <a:r>
              <a:rPr lang="zh-CN" altLang="en-US" dirty="0">
                <a:solidFill>
                  <a:srgbClr val="FF0000"/>
                </a:solidFill>
              </a:rPr>
              <a:t>汉字内码用两个字节表示：</a:t>
            </a:r>
            <a:r>
              <a:rPr lang="zh-CN" altLang="en-US" dirty="0">
                <a:solidFill>
                  <a:srgbClr val="FF00FF"/>
                </a:solidFill>
              </a:rPr>
              <a:t>为区分汉字与英文字符</a:t>
            </a:r>
            <a:r>
              <a:rPr lang="zh-CN" altLang="en-US" dirty="0"/>
              <a:t>，</a:t>
            </a:r>
            <a:r>
              <a:rPr lang="zh-CN" altLang="en-US" dirty="0">
                <a:solidFill>
                  <a:srgbClr val="FF0000"/>
                </a:solidFill>
              </a:rPr>
              <a:t>将汉字国标码每字节的最高位置</a:t>
            </a:r>
            <a:r>
              <a:rPr lang="en-US" altLang="zh-CN" dirty="0">
                <a:solidFill>
                  <a:srgbClr val="FF0000"/>
                </a:solidFill>
              </a:rPr>
              <a:t>1</a:t>
            </a:r>
            <a:r>
              <a:rPr lang="zh-CN" altLang="en-US" dirty="0"/>
              <a:t>，即</a:t>
            </a:r>
            <a:r>
              <a:rPr lang="zh-CN" altLang="en-US" dirty="0">
                <a:solidFill>
                  <a:srgbClr val="FF0000"/>
                </a:solidFill>
              </a:rPr>
              <a:t>汉字机内码</a:t>
            </a:r>
            <a:r>
              <a:rPr lang="zh-CN" altLang="en-US" dirty="0"/>
              <a:t>。</a:t>
            </a:r>
          </a:p>
          <a:p>
            <a:pPr eaLnBrk="1" hangingPunct="1">
              <a:spcBef>
                <a:spcPct val="0"/>
              </a:spcBef>
            </a:pPr>
            <a:endParaRPr lang="zh-CN" altLang="en-US" dirty="0"/>
          </a:p>
        </p:txBody>
      </p:sp>
      <p:sp>
        <p:nvSpPr>
          <p:cNvPr id="6" name="Rectangle 3"/>
          <p:cNvSpPr txBox="1">
            <a:spLocks noChangeArrowheads="1"/>
          </p:cNvSpPr>
          <p:nvPr/>
        </p:nvSpPr>
        <p:spPr bwMode="auto">
          <a:xfrm>
            <a:off x="247650" y="3549926"/>
            <a:ext cx="8896350" cy="1816100"/>
          </a:xfrm>
          <a:prstGeom prst="rect">
            <a:avLst/>
          </a:prstGeom>
          <a:solidFill>
            <a:schemeClr val="bg1"/>
          </a:solidFill>
          <a:ln>
            <a:noFill/>
          </a:ln>
          <a:effectLst/>
        </p:spPr>
        <p:txBody>
          <a:bodyPr/>
          <a:lstStyle>
            <a:lvl1pPr marL="342900" indent="-342900" algn="just" rtl="0" fontAlgn="base">
              <a:lnSpc>
                <a:spcPct val="114000"/>
              </a:lnSpc>
              <a:spcBef>
                <a:spcPct val="20000"/>
              </a:spcBef>
              <a:spcAft>
                <a:spcPts val="600"/>
              </a:spcAft>
              <a:buBlip>
                <a:blip r:embed="rId2"/>
              </a:buBlip>
              <a:defRPr sz="2800" b="1">
                <a:solidFill>
                  <a:schemeClr val="accent2"/>
                </a:solidFill>
                <a:latin typeface="+mj-ea"/>
                <a:ea typeface="+mj-ea"/>
                <a:cs typeface="+mn-cs"/>
              </a:defRPr>
            </a:lvl1pPr>
            <a:lvl2pPr marL="742950" indent="-285750" algn="just" rtl="0" fontAlgn="base">
              <a:spcBef>
                <a:spcPct val="20000"/>
              </a:spcBef>
              <a:spcAft>
                <a:spcPct val="0"/>
              </a:spcAft>
              <a:buBlip>
                <a:blip r:embed="rId3"/>
              </a:buBlip>
              <a:defRPr sz="2800" b="1">
                <a:solidFill>
                  <a:schemeClr val="tx1"/>
                </a:solidFill>
                <a:latin typeface="+mj-ea"/>
                <a:ea typeface="+mj-ea"/>
              </a:defRPr>
            </a:lvl2pPr>
            <a:lvl3pPr marL="1143000" indent="-228600" algn="just" rtl="0" fontAlgn="base">
              <a:spcBef>
                <a:spcPct val="20000"/>
              </a:spcBef>
              <a:spcAft>
                <a:spcPct val="0"/>
              </a:spcAft>
              <a:buChar char="•"/>
              <a:defRPr sz="2400">
                <a:solidFill>
                  <a:schemeClr val="tx1"/>
                </a:solidFill>
                <a:latin typeface="+mj-ea"/>
                <a:ea typeface="+mj-ea"/>
              </a:defRPr>
            </a:lvl3pPr>
            <a:lvl4pPr marL="1600200" indent="-228600" algn="just" rtl="0" fontAlgn="base">
              <a:spcBef>
                <a:spcPct val="20000"/>
              </a:spcBef>
              <a:spcAft>
                <a:spcPct val="0"/>
              </a:spcAft>
              <a:buChar char="–"/>
              <a:defRPr sz="2000">
                <a:solidFill>
                  <a:schemeClr val="tx1"/>
                </a:solidFill>
                <a:latin typeface="+mj-ea"/>
                <a:ea typeface="+mj-ea"/>
              </a:defRPr>
            </a:lvl4pPr>
            <a:lvl5pPr marL="2057400" indent="-228600" algn="just"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algn="l" eaLnBrk="1" hangingPunct="1">
              <a:spcBef>
                <a:spcPts val="0"/>
              </a:spcBef>
              <a:buFontTx/>
              <a:buNone/>
              <a:defRPr/>
            </a:pPr>
            <a:r>
              <a:rPr lang="zh-CN" altLang="en-US" kern="0" dirty="0"/>
              <a:t>如，“啊”的</a:t>
            </a:r>
            <a:r>
              <a:rPr lang="zh-CN" altLang="en-US" kern="0" dirty="0">
                <a:solidFill>
                  <a:srgbClr val="9900CC"/>
                </a:solidFill>
              </a:rPr>
              <a:t>国标码</a:t>
            </a:r>
            <a:r>
              <a:rPr lang="zh-CN" altLang="en-US" kern="0" dirty="0"/>
              <a:t>为</a:t>
            </a:r>
            <a:r>
              <a:rPr lang="en-US" altLang="zh-CN" kern="0" dirty="0">
                <a:solidFill>
                  <a:srgbClr val="FF0000"/>
                </a:solidFill>
              </a:rPr>
              <a:t>0</a:t>
            </a:r>
            <a:r>
              <a:rPr lang="en-US" altLang="zh-CN" kern="0" dirty="0"/>
              <a:t>011</a:t>
            </a:r>
            <a:r>
              <a:rPr lang="en-US" altLang="zh-CN" sz="600" kern="0" dirty="0"/>
              <a:t> </a:t>
            </a:r>
            <a:r>
              <a:rPr lang="en-US" altLang="zh-CN" kern="0" dirty="0"/>
              <a:t>0000 </a:t>
            </a:r>
            <a:r>
              <a:rPr lang="en-US" altLang="zh-CN" sz="1200" kern="0" dirty="0"/>
              <a:t> </a:t>
            </a:r>
            <a:r>
              <a:rPr lang="en-US" altLang="zh-CN" kern="0" dirty="0">
                <a:solidFill>
                  <a:srgbClr val="FF0000"/>
                </a:solidFill>
              </a:rPr>
              <a:t>0</a:t>
            </a:r>
            <a:r>
              <a:rPr lang="en-US" altLang="zh-CN" kern="0" dirty="0"/>
              <a:t>010</a:t>
            </a:r>
            <a:r>
              <a:rPr lang="en-US" altLang="zh-CN" sz="600" kern="0" dirty="0"/>
              <a:t> </a:t>
            </a:r>
            <a:r>
              <a:rPr lang="en-US" altLang="zh-CN" kern="0" dirty="0"/>
              <a:t>0001</a:t>
            </a:r>
            <a:r>
              <a:rPr lang="zh-CN" altLang="en-US" kern="0" dirty="0"/>
              <a:t>（</a:t>
            </a:r>
            <a:r>
              <a:rPr lang="en-US" altLang="zh-CN" kern="0" dirty="0"/>
              <a:t>3021H</a:t>
            </a:r>
            <a:r>
              <a:rPr lang="zh-CN" altLang="en-US" kern="0" dirty="0"/>
              <a:t>）， </a:t>
            </a:r>
            <a:endParaRPr lang="en-US" altLang="zh-CN" kern="0" dirty="0"/>
          </a:p>
          <a:p>
            <a:pPr algn="l" eaLnBrk="1" hangingPunct="1">
              <a:spcBef>
                <a:spcPts val="0"/>
              </a:spcBef>
              <a:buFontTx/>
              <a:buNone/>
              <a:defRPr/>
            </a:pPr>
            <a:r>
              <a:rPr lang="en-US" altLang="zh-CN" kern="0" dirty="0">
                <a:solidFill>
                  <a:srgbClr val="9900CC"/>
                </a:solidFill>
              </a:rPr>
              <a:t>            </a:t>
            </a:r>
            <a:r>
              <a:rPr lang="zh-CN" altLang="en-US" kern="0" dirty="0">
                <a:solidFill>
                  <a:srgbClr val="9900CC"/>
                </a:solidFill>
              </a:rPr>
              <a:t>机内码</a:t>
            </a:r>
            <a:r>
              <a:rPr lang="zh-CN" altLang="en-US" kern="0" dirty="0"/>
              <a:t>为</a:t>
            </a:r>
            <a:r>
              <a:rPr lang="en-US" altLang="zh-CN" kern="0" dirty="0">
                <a:solidFill>
                  <a:srgbClr val="FF0000"/>
                </a:solidFill>
              </a:rPr>
              <a:t>1</a:t>
            </a:r>
            <a:r>
              <a:rPr lang="en-US" altLang="zh-CN" kern="0" dirty="0"/>
              <a:t>011</a:t>
            </a:r>
            <a:r>
              <a:rPr lang="en-US" altLang="zh-CN" sz="600" kern="0" dirty="0"/>
              <a:t> </a:t>
            </a:r>
            <a:r>
              <a:rPr lang="en-US" altLang="zh-CN" kern="0" dirty="0"/>
              <a:t>0000 </a:t>
            </a:r>
            <a:r>
              <a:rPr lang="en-US" altLang="zh-CN" sz="1200" kern="0" dirty="0"/>
              <a:t> </a:t>
            </a:r>
            <a:r>
              <a:rPr lang="en-US" altLang="zh-CN" kern="0" dirty="0">
                <a:solidFill>
                  <a:srgbClr val="FF0000"/>
                </a:solidFill>
              </a:rPr>
              <a:t>1</a:t>
            </a:r>
            <a:r>
              <a:rPr lang="en-US" altLang="zh-CN" kern="0" dirty="0"/>
              <a:t>010</a:t>
            </a:r>
            <a:r>
              <a:rPr lang="en-US" altLang="zh-CN" sz="600" kern="0" dirty="0"/>
              <a:t> </a:t>
            </a:r>
            <a:r>
              <a:rPr lang="en-US" altLang="zh-CN" kern="0" dirty="0"/>
              <a:t>0001</a:t>
            </a:r>
            <a:r>
              <a:rPr lang="zh-CN" altLang="en-US" kern="0" dirty="0"/>
              <a:t>（</a:t>
            </a:r>
            <a:r>
              <a:rPr lang="en-US" altLang="zh-CN" kern="0" dirty="0"/>
              <a:t>B0A1H</a:t>
            </a:r>
            <a:r>
              <a:rPr lang="zh-CN" altLang="en-US" kern="0" dirty="0"/>
              <a:t>）</a:t>
            </a:r>
          </a:p>
          <a:p>
            <a:pPr algn="l" eaLnBrk="1" hangingPunct="1">
              <a:spcBef>
                <a:spcPts val="0"/>
              </a:spcBef>
              <a:buFontTx/>
              <a:buNone/>
              <a:defRPr/>
            </a:pPr>
            <a:r>
              <a:rPr lang="zh-CN" altLang="en-US" kern="0" dirty="0"/>
              <a:t>      </a:t>
            </a:r>
            <a:r>
              <a:rPr lang="zh-CN" altLang="en-US" kern="0" dirty="0">
                <a:solidFill>
                  <a:srgbClr val="FF0000"/>
                </a:solidFill>
              </a:rPr>
              <a:t>汉字机内码＝汉字国标码＋</a:t>
            </a:r>
            <a:r>
              <a:rPr lang="en-US" altLang="zh-CN" kern="0" dirty="0">
                <a:solidFill>
                  <a:srgbClr val="FF0000"/>
                </a:solidFill>
              </a:rPr>
              <a:t>8080H</a:t>
            </a:r>
          </a:p>
        </p:txBody>
      </p:sp>
    </p:spTree>
    <p:extLst>
      <p:ext uri="{BB962C8B-B14F-4D97-AF65-F5344CB8AC3E}">
        <p14:creationId xmlns:p14="http://schemas.microsoft.com/office/powerpoint/2010/main" val="37349537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2"/>
          <p:cNvSpPr>
            <a:spLocks noGrp="1" noChangeArrowheads="1"/>
          </p:cNvSpPr>
          <p:nvPr>
            <p:ph type="title"/>
          </p:nvPr>
        </p:nvSpPr>
        <p:spPr/>
        <p:txBody>
          <a:bodyPr>
            <a:normAutofit/>
          </a:bodyPr>
          <a:lstStyle/>
          <a:p>
            <a:pPr eaLnBrk="1" hangingPunct="1"/>
            <a:r>
              <a:rPr lang="en-US" altLang="zh-CN" sz="4000" dirty="0">
                <a:latin typeface="宋体" panose="02010600030101010101" pitchFamily="2" charset="-122"/>
              </a:rPr>
              <a:t>(4) </a:t>
            </a:r>
            <a:r>
              <a:rPr lang="zh-CN" altLang="en-US" sz="4000" dirty="0">
                <a:latin typeface="宋体" panose="02010600030101010101" pitchFamily="2" charset="-122"/>
              </a:rPr>
              <a:t>汉字字形码</a:t>
            </a:r>
            <a:endParaRPr lang="zh-CN" altLang="en-US" sz="4000" dirty="0"/>
          </a:p>
        </p:txBody>
      </p:sp>
      <p:sp>
        <p:nvSpPr>
          <p:cNvPr id="382979" name="Rectangle 3"/>
          <p:cNvSpPr>
            <a:spLocks noGrp="1" noChangeArrowheads="1"/>
          </p:cNvSpPr>
          <p:nvPr>
            <p:ph idx="1"/>
          </p:nvPr>
        </p:nvSpPr>
        <p:spPr/>
        <p:txBody>
          <a:bodyPr/>
          <a:lstStyle/>
          <a:p>
            <a:pPr eaLnBrk="1" hangingPunct="1">
              <a:lnSpc>
                <a:spcPct val="100000"/>
              </a:lnSpc>
              <a:spcBef>
                <a:spcPct val="0"/>
              </a:spcBef>
            </a:pPr>
            <a:r>
              <a:rPr lang="zh-CN" altLang="en-US">
                <a:solidFill>
                  <a:srgbClr val="FF0000"/>
                </a:solidFill>
              </a:rPr>
              <a:t>汉字用点阵方式表示其外形</a:t>
            </a:r>
            <a:r>
              <a:rPr lang="zh-CN" altLang="en-US"/>
              <a:t>，这个点阵称为</a:t>
            </a:r>
            <a:r>
              <a:rPr lang="zh-CN" altLang="en-US">
                <a:solidFill>
                  <a:srgbClr val="FF0000"/>
                </a:solidFill>
              </a:rPr>
              <a:t>汉字字模</a:t>
            </a:r>
            <a:r>
              <a:rPr lang="zh-CN" altLang="en-US"/>
              <a:t>，也称为</a:t>
            </a:r>
            <a:r>
              <a:rPr lang="zh-CN" altLang="en-US">
                <a:solidFill>
                  <a:srgbClr val="FF0000"/>
                </a:solidFill>
              </a:rPr>
              <a:t>汉字字形码</a:t>
            </a:r>
            <a:r>
              <a:rPr lang="zh-CN" altLang="en-US"/>
              <a:t>。</a:t>
            </a:r>
          </a:p>
          <a:p>
            <a:pPr eaLnBrk="1" hangingPunct="1">
              <a:lnSpc>
                <a:spcPct val="100000"/>
              </a:lnSpc>
              <a:spcBef>
                <a:spcPct val="0"/>
              </a:spcBef>
              <a:buFontTx/>
              <a:buNone/>
            </a:pPr>
            <a:r>
              <a:rPr lang="zh-CN" altLang="en-US"/>
              <a:t>    不管汉字笔划多少，都可在同样的方块中书写，把方块分割为许多小方块，组成一个</a:t>
            </a:r>
            <a:r>
              <a:rPr lang="zh-CN" altLang="en-US">
                <a:solidFill>
                  <a:srgbClr val="FF0000"/>
                </a:solidFill>
              </a:rPr>
              <a:t>点阵</a:t>
            </a:r>
            <a:r>
              <a:rPr lang="zh-CN" altLang="en-US"/>
              <a:t>，每个小方块就是点阵中的一点，即二进制的一位。每个点</a:t>
            </a:r>
            <a:r>
              <a:rPr lang="zh-CN" altLang="en-US">
                <a:solidFill>
                  <a:srgbClr val="FF0000"/>
                </a:solidFill>
              </a:rPr>
              <a:t>由</a:t>
            </a:r>
            <a:r>
              <a:rPr lang="en-US" altLang="zh-CN">
                <a:solidFill>
                  <a:srgbClr val="FF0000"/>
                </a:solidFill>
              </a:rPr>
              <a:t>1</a:t>
            </a:r>
            <a:r>
              <a:rPr lang="zh-CN" altLang="en-US">
                <a:solidFill>
                  <a:srgbClr val="FF0000"/>
                </a:solidFill>
              </a:rPr>
              <a:t>和</a:t>
            </a:r>
            <a:r>
              <a:rPr lang="en-US" altLang="zh-CN">
                <a:solidFill>
                  <a:srgbClr val="FF0000"/>
                </a:solidFill>
              </a:rPr>
              <a:t>0</a:t>
            </a:r>
            <a:r>
              <a:rPr lang="zh-CN" altLang="en-US">
                <a:solidFill>
                  <a:srgbClr val="FF0000"/>
                </a:solidFill>
              </a:rPr>
              <a:t>表示“白”和“黑”两种颜色</a:t>
            </a:r>
            <a:r>
              <a:rPr lang="zh-CN" altLang="en-US"/>
              <a:t>。用这样的点阵就可输出汉字。</a:t>
            </a:r>
          </a:p>
        </p:txBody>
      </p:sp>
      <p:pic>
        <p:nvPicPr>
          <p:cNvPr id="430082" name="Picture 2" descr="http://g.hiphotos.baidu.com/zhidao/wh%3D600%2C800/sign=73d7627642166d2238221d92761325cf/aa64034f78f0f73689efa9bc0b55b319ebc4137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9537" y="3368014"/>
            <a:ext cx="5661025" cy="266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945833" y="3822976"/>
            <a:ext cx="1646237" cy="461963"/>
          </a:xfrm>
          <a:prstGeom prst="rect">
            <a:avLst/>
          </a:prstGeom>
          <a:solidFill>
            <a:schemeClr val="tx1">
              <a:lumMod val="50000"/>
              <a:lumOff val="50000"/>
              <a:alpha val="36863"/>
            </a:schemeClr>
          </a:solidFill>
        </p:spPr>
        <p:txBody>
          <a:bodyPr wrap="none">
            <a:spAutoFit/>
          </a:bodyPr>
          <a:lstStyle/>
          <a:p>
            <a:pPr algn="ctr" eaLnBrk="1" hangingPunct="1">
              <a:defRPr/>
            </a:pPr>
            <a:r>
              <a:rPr lang="en-US" altLang="zh-CN" sz="2400" b="1" dirty="0">
                <a:solidFill>
                  <a:srgbClr val="FF0000"/>
                </a:solidFill>
                <a:latin typeface="宋体" pitchFamily="2" charset="-122"/>
              </a:rPr>
              <a:t>16</a:t>
            </a:r>
            <a:r>
              <a:rPr lang="zh-CN" altLang="en-US" sz="2400" b="1" dirty="0">
                <a:solidFill>
                  <a:srgbClr val="FF0000"/>
                </a:solidFill>
              </a:rPr>
              <a:t> *</a:t>
            </a:r>
            <a:r>
              <a:rPr lang="en-US" altLang="zh-CN" sz="2400" b="1" dirty="0">
                <a:solidFill>
                  <a:srgbClr val="FF0000"/>
                </a:solidFill>
              </a:rPr>
              <a:t>16</a:t>
            </a:r>
            <a:r>
              <a:rPr lang="zh-CN" altLang="en-US" sz="2400" b="1" dirty="0">
                <a:solidFill>
                  <a:srgbClr val="FF0000"/>
                </a:solidFill>
                <a:latin typeface="宋体" pitchFamily="2" charset="-122"/>
              </a:rPr>
              <a:t>点阵</a:t>
            </a:r>
            <a:endParaRPr lang="zh-CN" altLang="en-US" sz="2400" b="1" dirty="0">
              <a:solidFill>
                <a:srgbClr val="FF0000"/>
              </a:solidFill>
            </a:endParaRPr>
          </a:p>
        </p:txBody>
      </p:sp>
      <p:sp>
        <p:nvSpPr>
          <p:cNvPr id="9" name="矩形 8"/>
          <p:cNvSpPr/>
          <p:nvPr/>
        </p:nvSpPr>
        <p:spPr>
          <a:xfrm>
            <a:off x="953770" y="4327801"/>
            <a:ext cx="1666875" cy="1200150"/>
          </a:xfrm>
          <a:prstGeom prst="rect">
            <a:avLst/>
          </a:prstGeom>
          <a:solidFill>
            <a:schemeClr val="tx1">
              <a:lumMod val="50000"/>
              <a:lumOff val="50000"/>
              <a:alpha val="36863"/>
            </a:schemeClr>
          </a:solidFill>
        </p:spPr>
        <p:txBody>
          <a:bodyPr>
            <a:spAutoFit/>
          </a:bodyPr>
          <a:lstStyle/>
          <a:p>
            <a:pPr algn="ctr" eaLnBrk="1" hangingPunct="1">
              <a:defRPr/>
            </a:pPr>
            <a:r>
              <a:rPr lang="zh-CN" altLang="en-US" sz="2400" b="1" dirty="0">
                <a:solidFill>
                  <a:srgbClr val="FF0000"/>
                </a:solidFill>
                <a:latin typeface="宋体" pitchFamily="2" charset="-122"/>
              </a:rPr>
              <a:t>还有</a:t>
            </a:r>
            <a:endParaRPr lang="en-US" altLang="zh-CN" sz="2400" b="1" dirty="0">
              <a:solidFill>
                <a:srgbClr val="FF0000"/>
              </a:solidFill>
              <a:latin typeface="宋体" pitchFamily="2" charset="-122"/>
            </a:endParaRPr>
          </a:p>
          <a:p>
            <a:pPr eaLnBrk="1" hangingPunct="1">
              <a:defRPr/>
            </a:pPr>
            <a:r>
              <a:rPr lang="en-US" altLang="zh-CN" sz="2400" b="1" dirty="0">
                <a:solidFill>
                  <a:srgbClr val="FF0000"/>
                </a:solidFill>
              </a:rPr>
              <a:t>24*24</a:t>
            </a:r>
            <a:r>
              <a:rPr lang="zh-CN" altLang="en-US" sz="2400" b="1" dirty="0">
                <a:solidFill>
                  <a:srgbClr val="FF0000"/>
                </a:solidFill>
              </a:rPr>
              <a:t>点</a:t>
            </a:r>
            <a:r>
              <a:rPr lang="zh-CN" altLang="en-US" sz="2400" b="1" dirty="0">
                <a:solidFill>
                  <a:srgbClr val="FF0000"/>
                </a:solidFill>
                <a:latin typeface="宋体" pitchFamily="2" charset="-122"/>
              </a:rPr>
              <a:t>阵</a:t>
            </a:r>
            <a:r>
              <a:rPr lang="zh-CN" altLang="en-US" sz="2400" b="1" dirty="0">
                <a:solidFill>
                  <a:srgbClr val="FF0000"/>
                </a:solidFill>
              </a:rPr>
              <a:t>、</a:t>
            </a:r>
            <a:endParaRPr lang="en-US" altLang="zh-CN" sz="2400" b="1" dirty="0">
              <a:solidFill>
                <a:srgbClr val="FF0000"/>
              </a:solidFill>
            </a:endParaRPr>
          </a:p>
          <a:p>
            <a:pPr eaLnBrk="1" hangingPunct="1">
              <a:defRPr/>
            </a:pPr>
            <a:r>
              <a:rPr lang="en-US" altLang="zh-CN" sz="2400" b="1" dirty="0">
                <a:solidFill>
                  <a:srgbClr val="FF0000"/>
                </a:solidFill>
              </a:rPr>
              <a:t>32*32</a:t>
            </a:r>
            <a:r>
              <a:rPr lang="zh-CN" altLang="en-US" sz="2400" b="1" dirty="0">
                <a:solidFill>
                  <a:srgbClr val="FF0000"/>
                </a:solidFill>
                <a:latin typeface="宋体" pitchFamily="2" charset="-122"/>
              </a:rPr>
              <a:t>点阵</a:t>
            </a:r>
            <a:endParaRPr lang="zh-CN" altLang="en-US" sz="2400" b="1" dirty="0">
              <a:solidFill>
                <a:srgbClr val="FF0000"/>
              </a:solidFill>
            </a:endParaRPr>
          </a:p>
        </p:txBody>
      </p:sp>
      <p:sp>
        <p:nvSpPr>
          <p:cNvPr id="94218" name="矩形 5"/>
          <p:cNvSpPr>
            <a:spLocks noChangeArrowheads="1"/>
          </p:cNvSpPr>
          <p:nvPr/>
        </p:nvSpPr>
        <p:spPr bwMode="auto">
          <a:xfrm>
            <a:off x="4594859" y="316213"/>
            <a:ext cx="4335103" cy="830997"/>
          </a:xfrm>
          <a:prstGeom prst="rect">
            <a:avLst/>
          </a:prstGeom>
          <a:solidFill>
            <a:schemeClr val="bg1"/>
          </a:solidFill>
          <a:ln w="9525">
            <a:solidFill>
              <a:srgbClr val="FF0000"/>
            </a:solidFill>
            <a:miter lim="800000"/>
            <a:headEnd/>
            <a:tailEnd/>
          </a:ln>
        </p:spPr>
        <p:txBody>
          <a:bodyPr wrap="square">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dirty="0">
                <a:solidFill>
                  <a:srgbClr val="0000FF"/>
                </a:solidFill>
                <a:latin typeface="guobiaoma"/>
              </a:rPr>
              <a:t>“你”字的</a:t>
            </a:r>
            <a:r>
              <a:rPr lang="zh-CN" altLang="en-US" sz="2400" dirty="0">
                <a:solidFill>
                  <a:srgbClr val="0000FF"/>
                </a:solidFill>
              </a:rPr>
              <a:t>区位码是</a:t>
            </a:r>
            <a:r>
              <a:rPr lang="en-US" altLang="zh-CN" sz="2400" dirty="0">
                <a:solidFill>
                  <a:srgbClr val="0000FF"/>
                </a:solidFill>
              </a:rPr>
              <a:t>: 3667</a:t>
            </a:r>
            <a:r>
              <a:rPr lang="zh-CN" altLang="en-US" sz="2400" dirty="0">
                <a:solidFill>
                  <a:srgbClr val="0000FF"/>
                </a:solidFill>
              </a:rPr>
              <a:t>；</a:t>
            </a:r>
            <a:endParaRPr lang="en-US" altLang="zh-CN" sz="2400" dirty="0">
              <a:solidFill>
                <a:srgbClr val="0000FF"/>
              </a:solidFill>
            </a:endParaRPr>
          </a:p>
          <a:p>
            <a:pPr algn="l" eaLnBrk="1" hangingPunct="1"/>
            <a:r>
              <a:rPr lang="zh-CN" altLang="en-US" sz="2400" dirty="0">
                <a:solidFill>
                  <a:srgbClr val="0000FF"/>
                </a:solidFill>
                <a:latin typeface="guobiaoma"/>
              </a:rPr>
              <a:t>国标码</a:t>
            </a:r>
            <a:r>
              <a:rPr lang="en-US" altLang="zh-CN" sz="2400" dirty="0">
                <a:solidFill>
                  <a:srgbClr val="0000FF"/>
                </a:solidFill>
                <a:latin typeface="guobiaoma"/>
              </a:rPr>
              <a:t>: 4463H</a:t>
            </a:r>
            <a:r>
              <a:rPr lang="zh-CN" altLang="en-US" sz="2400" dirty="0">
                <a:solidFill>
                  <a:srgbClr val="0000FF"/>
                </a:solidFill>
                <a:latin typeface="guobiaoma"/>
              </a:rPr>
              <a:t>；机内码</a:t>
            </a:r>
            <a:r>
              <a:rPr lang="en-US" altLang="zh-CN" sz="2400" dirty="0">
                <a:solidFill>
                  <a:srgbClr val="0000FF"/>
                </a:solidFill>
                <a:latin typeface="guobiaoma"/>
              </a:rPr>
              <a:t>:C4E3H</a:t>
            </a:r>
            <a:endParaRPr lang="zh-CN" altLang="en-US" sz="2400" dirty="0">
              <a:solidFill>
                <a:srgbClr val="0000FF"/>
              </a:solidFill>
            </a:endParaRPr>
          </a:p>
        </p:txBody>
      </p:sp>
    </p:spTree>
    <p:extLst>
      <p:ext uri="{BB962C8B-B14F-4D97-AF65-F5344CB8AC3E}">
        <p14:creationId xmlns:p14="http://schemas.microsoft.com/office/powerpoint/2010/main" val="13957911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14730" name="Object 10"/>
          <p:cNvGraphicFramePr>
            <a:graphicFrameLocks noChangeAspect="1"/>
          </p:cNvGraphicFramePr>
          <p:nvPr>
            <p:extLst>
              <p:ext uri="{D42A27DB-BD31-4B8C-83A1-F6EECF244321}">
                <p14:modId xmlns:p14="http://schemas.microsoft.com/office/powerpoint/2010/main" val="3519366801"/>
              </p:ext>
            </p:extLst>
          </p:nvPr>
        </p:nvGraphicFramePr>
        <p:xfrm>
          <a:off x="3125311" y="1650317"/>
          <a:ext cx="4550728" cy="3954057"/>
        </p:xfrm>
        <a:graphic>
          <a:graphicData uri="http://schemas.openxmlformats.org/presentationml/2006/ole">
            <mc:AlternateContent xmlns:mc="http://schemas.openxmlformats.org/markup-compatibility/2006">
              <mc:Choice xmlns:v="urn:schemas-microsoft-com:vml" Requires="v">
                <p:oleObj name="Microsoft Drawing" r:id="rId2" imgW="2311400" imgH="2130425" progId="MSDraw">
                  <p:embed/>
                </p:oleObj>
              </mc:Choice>
              <mc:Fallback>
                <p:oleObj name="Microsoft Drawing" r:id="rId2" imgW="2311400" imgH="2130425" progId="MSDraw">
                  <p:embed/>
                  <p:pic>
                    <p:nvPicPr>
                      <p:cNvPr id="41473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5311" y="1650317"/>
                        <a:ext cx="4550728" cy="3954057"/>
                      </a:xfrm>
                      <a:prstGeom prst="rect">
                        <a:avLst/>
                      </a:prstGeom>
                      <a:noFill/>
                      <a:ln>
                        <a:noFill/>
                      </a:ln>
                    </p:spPr>
                  </p:pic>
                </p:oleObj>
              </mc:Fallback>
            </mc:AlternateContent>
          </a:graphicData>
        </a:graphic>
      </p:graphicFrame>
      <p:sp>
        <p:nvSpPr>
          <p:cNvPr id="414732" name="Rectangle 12"/>
          <p:cNvSpPr>
            <a:spLocks noChangeArrowheads="1"/>
          </p:cNvSpPr>
          <p:nvPr/>
        </p:nvSpPr>
        <p:spPr bwMode="auto">
          <a:xfrm>
            <a:off x="2903538" y="5686096"/>
            <a:ext cx="4703762" cy="523875"/>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800000"/>
                </a:solidFill>
                <a:cs typeface="Times New Roman" panose="02020603050405020304" pitchFamily="18" charset="0"/>
              </a:rPr>
              <a:t>图</a:t>
            </a:r>
            <a:r>
              <a:rPr lang="en-US" altLang="zh-CN" sz="2800" dirty="0">
                <a:solidFill>
                  <a:srgbClr val="800000"/>
                </a:solidFill>
                <a:cs typeface="Times New Roman" panose="02020603050405020304" pitchFamily="18" charset="0"/>
              </a:rPr>
              <a:t>2-5 </a:t>
            </a:r>
            <a:r>
              <a:rPr lang="zh-CN" altLang="en-US" sz="2800" dirty="0">
                <a:solidFill>
                  <a:srgbClr val="800000"/>
                </a:solidFill>
                <a:cs typeface="Times New Roman" panose="02020603050405020304" pitchFamily="18" charset="0"/>
              </a:rPr>
              <a:t>各种代码间的逻辑关系</a:t>
            </a:r>
          </a:p>
        </p:txBody>
      </p:sp>
      <p:sp>
        <p:nvSpPr>
          <p:cNvPr id="95238" name="标题 3"/>
          <p:cNvSpPr>
            <a:spLocks noGrp="1" noChangeArrowheads="1"/>
          </p:cNvSpPr>
          <p:nvPr>
            <p:ph type="title"/>
          </p:nvPr>
        </p:nvSpPr>
        <p:spPr/>
        <p:txBody>
          <a:bodyPr>
            <a:normAutofit/>
          </a:bodyPr>
          <a:lstStyle/>
          <a:p>
            <a:pPr eaLnBrk="1" hangingPunct="1"/>
            <a:r>
              <a:rPr lang="zh-CN" altLang="en-US">
                <a:solidFill>
                  <a:srgbClr val="800000"/>
                </a:solidFill>
                <a:cs typeface="Times New Roman" panose="02020603050405020304" pitchFamily="18" charset="0"/>
              </a:rPr>
              <a:t>各种代码间的逻辑关系</a:t>
            </a:r>
            <a:endParaRPr lang="zh-CN" altLang="en-US"/>
          </a:p>
        </p:txBody>
      </p:sp>
      <p:sp>
        <p:nvSpPr>
          <p:cNvPr id="4" name="内容占位符 3"/>
          <p:cNvSpPr>
            <a:spLocks noGrp="1"/>
          </p:cNvSpPr>
          <p:nvPr>
            <p:ph idx="1"/>
          </p:nvPr>
        </p:nvSpPr>
        <p:spPr>
          <a:xfrm>
            <a:off x="822959" y="1230759"/>
            <a:ext cx="1649897" cy="4638335"/>
          </a:xfrm>
        </p:spPr>
        <p:txBody>
          <a:bodyPr/>
          <a:lstStyle/>
          <a:p>
            <a:r>
              <a:rPr lang="zh-CN" altLang="en-US" b="1" dirty="0">
                <a:solidFill>
                  <a:schemeClr val="accent2"/>
                </a:solidFill>
                <a:latin typeface="宋体" panose="02010600030101010101" pitchFamily="2" charset="-122"/>
              </a:rPr>
              <a:t>不同的输入编码输入到计算机中，都统一使用国标码。</a:t>
            </a:r>
          </a:p>
          <a:p>
            <a:endParaRPr lang="zh-CN" altLang="en-US" dirty="0"/>
          </a:p>
        </p:txBody>
      </p:sp>
      <p:sp>
        <p:nvSpPr>
          <p:cNvPr id="10" name="Rectangle 8"/>
          <p:cNvSpPr>
            <a:spLocks noChangeArrowheads="1"/>
          </p:cNvSpPr>
          <p:nvPr/>
        </p:nvSpPr>
        <p:spPr bwMode="auto">
          <a:xfrm>
            <a:off x="3097364" y="1173705"/>
            <a:ext cx="1400175" cy="461963"/>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l" eaLnBrk="1" hangingPunct="1">
              <a:spcBef>
                <a:spcPct val="20000"/>
              </a:spcBef>
            </a:pPr>
            <a:r>
              <a:rPr lang="en-US" altLang="zh-CN" sz="2400" b="1" dirty="0">
                <a:solidFill>
                  <a:schemeClr val="accent2"/>
                </a:solidFill>
                <a:latin typeface="宋体" panose="02010600030101010101" pitchFamily="2" charset="-122"/>
              </a:rPr>
              <a:t>(</a:t>
            </a:r>
            <a:r>
              <a:rPr lang="zh-CN" altLang="en-US" sz="2400" b="1" dirty="0">
                <a:solidFill>
                  <a:schemeClr val="accent2"/>
                </a:solidFill>
                <a:latin typeface="宋体" panose="02010600030101010101" pitchFamily="2" charset="-122"/>
              </a:rPr>
              <a:t>区位码</a:t>
            </a:r>
            <a:r>
              <a:rPr lang="en-US" altLang="zh-CN" sz="2400" b="1" dirty="0">
                <a:solidFill>
                  <a:schemeClr val="accent2"/>
                </a:solidFill>
                <a:latin typeface="宋体" panose="02010600030101010101" pitchFamily="2" charset="-122"/>
              </a:rPr>
              <a:t>)</a:t>
            </a:r>
            <a:endParaRPr lang="zh-CN" altLang="en-US" sz="2400" b="1" dirty="0">
              <a:solidFill>
                <a:schemeClr val="accent2"/>
              </a:solidFill>
              <a:latin typeface="宋体" panose="02010600030101010101" pitchFamily="2" charset="-122"/>
            </a:endParaRPr>
          </a:p>
        </p:txBody>
      </p:sp>
      <p:sp>
        <p:nvSpPr>
          <p:cNvPr id="11" name="Rectangle 8"/>
          <p:cNvSpPr>
            <a:spLocks noChangeArrowheads="1"/>
          </p:cNvSpPr>
          <p:nvPr/>
        </p:nvSpPr>
        <p:spPr bwMode="auto">
          <a:xfrm>
            <a:off x="6486525" y="4341813"/>
            <a:ext cx="1120775" cy="460375"/>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l" eaLnBrk="1" hangingPunct="1">
              <a:spcBef>
                <a:spcPct val="20000"/>
              </a:spcBef>
            </a:pPr>
            <a:r>
              <a:rPr lang="en-US" altLang="zh-CN" sz="2400" b="1">
                <a:solidFill>
                  <a:schemeClr val="accent2"/>
                </a:solidFill>
                <a:latin typeface="宋体" panose="02010600030101010101" pitchFamily="2" charset="-122"/>
              </a:rPr>
              <a:t>(</a:t>
            </a:r>
            <a:r>
              <a:rPr lang="zh-CN" altLang="en-US" sz="2400" b="1">
                <a:solidFill>
                  <a:schemeClr val="accent2"/>
                </a:solidFill>
                <a:latin typeface="宋体" panose="02010600030101010101" pitchFamily="2" charset="-122"/>
              </a:rPr>
              <a:t>字库</a:t>
            </a:r>
            <a:r>
              <a:rPr lang="en-US" altLang="zh-CN" sz="2400" b="1">
                <a:solidFill>
                  <a:schemeClr val="accent2"/>
                </a:solidFill>
                <a:latin typeface="宋体" panose="02010600030101010101" pitchFamily="2" charset="-122"/>
              </a:rPr>
              <a:t>)</a:t>
            </a:r>
            <a:endParaRPr lang="zh-CN" altLang="en-US" sz="2400" b="1">
              <a:solidFill>
                <a:schemeClr val="accent2"/>
              </a:solidFill>
              <a:latin typeface="宋体" panose="02010600030101010101" pitchFamily="2" charset="-122"/>
            </a:endParaRPr>
          </a:p>
        </p:txBody>
      </p:sp>
    </p:spTree>
    <p:extLst>
      <p:ext uri="{BB962C8B-B14F-4D97-AF65-F5344CB8AC3E}">
        <p14:creationId xmlns:p14="http://schemas.microsoft.com/office/powerpoint/2010/main" val="8176969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2"/>
          <p:cNvSpPr>
            <a:spLocks noGrp="1" noChangeArrowheads="1"/>
          </p:cNvSpPr>
          <p:nvPr>
            <p:ph type="title"/>
          </p:nvPr>
        </p:nvSpPr>
        <p:spPr/>
        <p:txBody>
          <a:bodyPr>
            <a:normAutofit/>
          </a:bodyPr>
          <a:lstStyle/>
          <a:p>
            <a:pPr eaLnBrk="1" hangingPunct="1"/>
            <a:r>
              <a:rPr lang="en-US" altLang="zh-CN">
                <a:latin typeface="宋体" panose="02010600030101010101" pitchFamily="2" charset="-122"/>
              </a:rPr>
              <a:t> </a:t>
            </a:r>
            <a:r>
              <a:rPr lang="zh-CN" altLang="en-US">
                <a:latin typeface="宋体" panose="02010600030101010101" pitchFamily="2" charset="-122"/>
              </a:rPr>
              <a:t>汉字编码 举例</a:t>
            </a:r>
            <a:endParaRPr lang="zh-CN" altLang="en-US"/>
          </a:p>
        </p:txBody>
      </p:sp>
      <p:sp>
        <p:nvSpPr>
          <p:cNvPr id="385027" name="Rectangle 3"/>
          <p:cNvSpPr>
            <a:spLocks noGrp="1" noChangeArrowheads="1"/>
          </p:cNvSpPr>
          <p:nvPr>
            <p:ph idx="1"/>
          </p:nvPr>
        </p:nvSpPr>
        <p:spPr/>
        <p:txBody>
          <a:bodyPr>
            <a:normAutofit/>
          </a:bodyPr>
          <a:lstStyle/>
          <a:p>
            <a:pPr eaLnBrk="1" hangingPunct="1">
              <a:spcBef>
                <a:spcPct val="0"/>
              </a:spcBef>
              <a:buFontTx/>
              <a:buNone/>
            </a:pPr>
            <a:r>
              <a:rPr lang="en-US" altLang="zh-CN" sz="2400" dirty="0">
                <a:solidFill>
                  <a:srgbClr val="FF0000"/>
                </a:solidFill>
              </a:rPr>
              <a:t>[</a:t>
            </a:r>
            <a:r>
              <a:rPr lang="zh-CN" altLang="en-US" sz="2400" dirty="0">
                <a:solidFill>
                  <a:srgbClr val="FF0000"/>
                </a:solidFill>
              </a:rPr>
              <a:t>例</a:t>
            </a:r>
            <a:r>
              <a:rPr lang="en-US" altLang="zh-CN" sz="2400" dirty="0">
                <a:solidFill>
                  <a:srgbClr val="FF0000"/>
                </a:solidFill>
              </a:rPr>
              <a:t>2-5]</a:t>
            </a:r>
            <a:r>
              <a:rPr lang="en-US" altLang="zh-CN" sz="2400" dirty="0">
                <a:latin typeface="Times New Roman" panose="02020603050405020304" pitchFamily="18" charset="0"/>
                <a:cs typeface="Times New Roman" panose="02020603050405020304" pitchFamily="18" charset="0"/>
              </a:rPr>
              <a:t> “</a:t>
            </a:r>
            <a:r>
              <a:rPr lang="zh-CN" altLang="en-US" sz="2400" dirty="0"/>
              <a:t>春</a:t>
            </a:r>
            <a:r>
              <a:rPr lang="en-US" altLang="zh-CN" sz="2400" dirty="0">
                <a:latin typeface="Times New Roman" panose="02020603050405020304" pitchFamily="18" charset="0"/>
              </a:rPr>
              <a:t>”</a:t>
            </a:r>
            <a:r>
              <a:rPr lang="zh-CN" altLang="en-US" sz="2400" dirty="0"/>
              <a:t>的区位码为</a:t>
            </a:r>
            <a:r>
              <a:rPr lang="en-US" altLang="zh-CN" sz="2400" dirty="0">
                <a:latin typeface="Times New Roman" panose="02020603050405020304" pitchFamily="18" charset="0"/>
              </a:rPr>
              <a:t>20-26, </a:t>
            </a:r>
            <a:r>
              <a:rPr lang="zh-CN" altLang="en-US" sz="2400" dirty="0"/>
              <a:t>计算其国标码和机内码。</a:t>
            </a:r>
          </a:p>
          <a:p>
            <a:pPr eaLnBrk="1" hangingPunct="1">
              <a:spcBef>
                <a:spcPct val="0"/>
              </a:spcBef>
              <a:buFontTx/>
              <a:buNone/>
            </a:pPr>
            <a:r>
              <a:rPr lang="zh-CN" altLang="en-US" sz="2400" dirty="0"/>
              <a:t>        </a:t>
            </a:r>
            <a:r>
              <a:rPr lang="zh-CN" altLang="en-US" sz="2400" dirty="0">
                <a:solidFill>
                  <a:srgbClr val="9900CC"/>
                </a:solidFill>
              </a:rPr>
              <a:t>区位码</a:t>
            </a:r>
            <a:r>
              <a:rPr lang="zh-CN" altLang="en-US" sz="2400" dirty="0"/>
              <a:t>：  </a:t>
            </a:r>
            <a:r>
              <a:rPr lang="en-US" altLang="zh-CN" sz="2400" dirty="0"/>
              <a:t>	</a:t>
            </a:r>
            <a:r>
              <a:rPr lang="zh-CN" altLang="en-US" sz="2400" dirty="0"/>
              <a:t>第</a:t>
            </a:r>
            <a:r>
              <a:rPr lang="en-US" altLang="zh-CN" sz="2400" dirty="0"/>
              <a:t>1</a:t>
            </a:r>
            <a:r>
              <a:rPr lang="zh-CN" altLang="en-US" sz="2400" dirty="0"/>
              <a:t>字节    第</a:t>
            </a:r>
            <a:r>
              <a:rPr lang="en-US" altLang="zh-CN" sz="2400" dirty="0"/>
              <a:t>2</a:t>
            </a:r>
            <a:r>
              <a:rPr lang="zh-CN" altLang="en-US" sz="2400" dirty="0"/>
              <a:t>字节</a:t>
            </a:r>
          </a:p>
          <a:p>
            <a:pPr eaLnBrk="1" hangingPunct="1">
              <a:spcBef>
                <a:spcPct val="0"/>
              </a:spcBef>
              <a:buFontTx/>
              <a:buNone/>
            </a:pPr>
            <a:r>
              <a:rPr lang="zh-CN" altLang="en-US" sz="2400" dirty="0"/>
              <a:t>        </a:t>
            </a:r>
            <a:r>
              <a:rPr lang="zh-CN" altLang="en-US" sz="2400" dirty="0">
                <a:solidFill>
                  <a:srgbClr val="FF0000"/>
                </a:solidFill>
              </a:rPr>
              <a:t>十进制      </a:t>
            </a:r>
            <a:r>
              <a:rPr lang="en-US" altLang="zh-CN" sz="2400" dirty="0">
                <a:solidFill>
                  <a:srgbClr val="FF0000"/>
                </a:solidFill>
              </a:rPr>
              <a:t>	20          26</a:t>
            </a:r>
          </a:p>
          <a:p>
            <a:pPr eaLnBrk="1" hangingPunct="1">
              <a:spcBef>
                <a:spcPct val="0"/>
              </a:spcBef>
              <a:buFontTx/>
              <a:buNone/>
            </a:pPr>
            <a:r>
              <a:rPr lang="en-US" altLang="zh-CN" sz="2400" dirty="0"/>
              <a:t>              	  	    ↓          ↓</a:t>
            </a:r>
          </a:p>
          <a:p>
            <a:pPr eaLnBrk="1" hangingPunct="1">
              <a:spcBef>
                <a:spcPct val="0"/>
              </a:spcBef>
              <a:buFontTx/>
              <a:buNone/>
            </a:pPr>
            <a:r>
              <a:rPr lang="en-US" altLang="zh-CN" sz="2400" dirty="0"/>
              <a:t>        </a:t>
            </a:r>
            <a:r>
              <a:rPr lang="zh-CN" altLang="en-US" sz="2400" dirty="0">
                <a:solidFill>
                  <a:srgbClr val="9900CC"/>
                </a:solidFill>
              </a:rPr>
              <a:t>十六进制</a:t>
            </a:r>
            <a:r>
              <a:rPr lang="zh-CN" altLang="en-US" sz="2400" dirty="0"/>
              <a:t>   </a:t>
            </a:r>
            <a:r>
              <a:rPr lang="en-US" altLang="zh-CN" sz="2400" dirty="0"/>
              <a:t>	</a:t>
            </a:r>
            <a:r>
              <a:rPr lang="zh-CN" altLang="en-US" sz="2400" dirty="0"/>
              <a:t> </a:t>
            </a:r>
            <a:r>
              <a:rPr lang="en-US" altLang="zh-CN" sz="2400" dirty="0"/>
              <a:t>14H        1AH</a:t>
            </a:r>
          </a:p>
          <a:p>
            <a:pPr eaLnBrk="1" hangingPunct="1">
              <a:spcBef>
                <a:spcPct val="0"/>
              </a:spcBef>
              <a:buFontTx/>
              <a:buNone/>
            </a:pPr>
            <a:r>
              <a:rPr lang="en-US" altLang="zh-CN" sz="2400" dirty="0"/>
              <a:t>                		 </a:t>
            </a:r>
            <a:r>
              <a:rPr lang="zh-CN" altLang="en-US" sz="2400" dirty="0"/>
              <a:t>＋</a:t>
            </a:r>
            <a:r>
              <a:rPr lang="en-US" altLang="zh-CN" sz="2400" dirty="0"/>
              <a:t>20H      </a:t>
            </a:r>
            <a:r>
              <a:rPr lang="zh-CN" altLang="en-US" sz="2400" dirty="0"/>
              <a:t>＋</a:t>
            </a:r>
            <a:r>
              <a:rPr lang="en-US" altLang="zh-CN" sz="2400" dirty="0"/>
              <a:t>20H </a:t>
            </a:r>
          </a:p>
          <a:p>
            <a:pPr eaLnBrk="1" hangingPunct="1">
              <a:spcBef>
                <a:spcPct val="0"/>
              </a:spcBef>
              <a:buFontTx/>
              <a:buNone/>
            </a:pPr>
            <a:r>
              <a:rPr lang="en-US" altLang="zh-CN" sz="2400" dirty="0"/>
              <a:t>        </a:t>
            </a:r>
            <a:r>
              <a:rPr lang="zh-CN" altLang="en-US" sz="2400" dirty="0">
                <a:solidFill>
                  <a:srgbClr val="9900CC"/>
                </a:solidFill>
              </a:rPr>
              <a:t>国标码</a:t>
            </a:r>
            <a:r>
              <a:rPr lang="zh-CN" altLang="en-US" sz="2400" dirty="0"/>
              <a:t>：   </a:t>
            </a:r>
            <a:r>
              <a:rPr lang="en-US" altLang="zh-CN" sz="2400" dirty="0"/>
              <a:t>	</a:t>
            </a:r>
            <a:r>
              <a:rPr lang="zh-CN" altLang="en-US" sz="2400" dirty="0"/>
              <a:t> </a:t>
            </a:r>
            <a:r>
              <a:rPr lang="en-US" altLang="zh-CN" sz="2400" dirty="0"/>
              <a:t>34H        3AH</a:t>
            </a:r>
          </a:p>
          <a:p>
            <a:pPr eaLnBrk="1" hangingPunct="1">
              <a:spcBef>
                <a:spcPct val="0"/>
              </a:spcBef>
              <a:buFontTx/>
              <a:buNone/>
            </a:pPr>
            <a:r>
              <a:rPr lang="en-US" altLang="zh-CN" sz="2400" dirty="0"/>
              <a:t>                 		 </a:t>
            </a:r>
            <a:r>
              <a:rPr lang="zh-CN" altLang="en-US" sz="2400" dirty="0"/>
              <a:t>＋</a:t>
            </a:r>
            <a:r>
              <a:rPr lang="en-US" altLang="zh-CN" sz="2400" dirty="0"/>
              <a:t>80H      </a:t>
            </a:r>
            <a:r>
              <a:rPr lang="zh-CN" altLang="en-US" sz="2400" dirty="0"/>
              <a:t>＋</a:t>
            </a:r>
            <a:r>
              <a:rPr lang="en-US" altLang="zh-CN" sz="2400" dirty="0"/>
              <a:t>80H </a:t>
            </a:r>
          </a:p>
          <a:p>
            <a:pPr eaLnBrk="1" hangingPunct="1">
              <a:spcBef>
                <a:spcPct val="0"/>
              </a:spcBef>
              <a:buFontTx/>
              <a:buNone/>
            </a:pPr>
            <a:r>
              <a:rPr lang="en-US" altLang="zh-CN" sz="2400" dirty="0"/>
              <a:t>        </a:t>
            </a:r>
            <a:r>
              <a:rPr lang="zh-CN" altLang="en-US" sz="2400" dirty="0">
                <a:solidFill>
                  <a:srgbClr val="9900CC"/>
                </a:solidFill>
              </a:rPr>
              <a:t>机内码</a:t>
            </a:r>
            <a:r>
              <a:rPr lang="zh-CN" altLang="en-US" sz="2400" dirty="0"/>
              <a:t>：   </a:t>
            </a:r>
            <a:r>
              <a:rPr lang="en-US" altLang="zh-CN" sz="2400" dirty="0"/>
              <a:t>	</a:t>
            </a:r>
            <a:r>
              <a:rPr lang="zh-CN" altLang="en-US" sz="2400" dirty="0"/>
              <a:t> </a:t>
            </a:r>
            <a:r>
              <a:rPr lang="en-US" altLang="zh-CN" sz="2400" dirty="0"/>
              <a:t>B4H        BAH</a:t>
            </a:r>
          </a:p>
        </p:txBody>
      </p:sp>
    </p:spTree>
    <p:extLst>
      <p:ext uri="{BB962C8B-B14F-4D97-AF65-F5344CB8AC3E}">
        <p14:creationId xmlns:p14="http://schemas.microsoft.com/office/powerpoint/2010/main" val="3779741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4"/>
          <p:cNvSpPr>
            <a:spLocks noGrp="1" noChangeArrowheads="1"/>
          </p:cNvSpPr>
          <p:nvPr>
            <p:ph type="title"/>
          </p:nvPr>
        </p:nvSpPr>
        <p:spPr>
          <a:xfrm>
            <a:off x="430213" y="522288"/>
            <a:ext cx="8229600" cy="504825"/>
          </a:xfrm>
        </p:spPr>
        <p:txBody>
          <a:bodyPr vert="horz" lIns="91440" tIns="45720" rIns="91440" bIns="45720" rtlCol="0" anchor="b">
            <a:normAutofit fontScale="90000"/>
          </a:bodyPr>
          <a:lstStyle/>
          <a:p>
            <a:r>
              <a:rPr lang="zh-CN" altLang="en-US" sz="4000" dirty="0">
                <a:latin typeface="+mj-ea"/>
              </a:rPr>
              <a:t> </a:t>
            </a:r>
            <a:r>
              <a:rPr lang="en-US" altLang="zh-CN" sz="4000" dirty="0">
                <a:latin typeface="+mj-ea"/>
              </a:rPr>
              <a:t>2.1.2  </a:t>
            </a:r>
            <a:r>
              <a:rPr lang="zh-CN" altLang="en-US" sz="4000" dirty="0">
                <a:latin typeface="+mj-ea"/>
              </a:rPr>
              <a:t>不同数制之间的转换</a:t>
            </a:r>
          </a:p>
        </p:txBody>
      </p:sp>
      <p:sp>
        <p:nvSpPr>
          <p:cNvPr id="177155" name="Rectangle 3"/>
          <p:cNvSpPr>
            <a:spLocks noGrp="1" noChangeArrowheads="1"/>
          </p:cNvSpPr>
          <p:nvPr>
            <p:ph idx="1"/>
          </p:nvPr>
        </p:nvSpPr>
        <p:spPr>
          <a:xfrm>
            <a:off x="430213" y="1320801"/>
            <a:ext cx="8418512" cy="4298950"/>
          </a:xfrm>
        </p:spPr>
        <p:txBody>
          <a:bodyPr/>
          <a:lstStyle/>
          <a:p>
            <a:pPr eaLnBrk="1" hangingPunct="1">
              <a:buFontTx/>
              <a:buNone/>
              <a:defRPr/>
            </a:pPr>
            <a:r>
              <a:rPr kumimoji="1" lang="en-US" altLang="zh-CN" dirty="0">
                <a:solidFill>
                  <a:srgbClr val="FF0000"/>
                </a:solidFill>
              </a:rPr>
              <a:t>1</a:t>
            </a:r>
            <a:r>
              <a:rPr kumimoji="1" lang="zh-CN" altLang="en-US" dirty="0">
                <a:solidFill>
                  <a:srgbClr val="FF0000"/>
                </a:solidFill>
              </a:rPr>
              <a:t>、十进制数转换为二进制数</a:t>
            </a:r>
          </a:p>
          <a:p>
            <a:pPr eaLnBrk="1" hangingPunct="1">
              <a:defRPr/>
            </a:pPr>
            <a:r>
              <a:rPr kumimoji="1" lang="zh-CN" altLang="en-US" dirty="0"/>
              <a:t>十进制数转换为二进制数的方法</a:t>
            </a:r>
          </a:p>
          <a:p>
            <a:pPr lvl="1" eaLnBrk="1" hangingPunct="1">
              <a:lnSpc>
                <a:spcPct val="150000"/>
              </a:lnSpc>
              <a:defRPr/>
            </a:pPr>
            <a:r>
              <a:rPr kumimoji="1" lang="zh-CN" altLang="en-US" dirty="0">
                <a:solidFill>
                  <a:srgbClr val="CC3300"/>
                </a:solidFill>
              </a:rPr>
              <a:t>整数部分转换方法</a:t>
            </a:r>
            <a:r>
              <a:rPr kumimoji="1" lang="zh-CN" altLang="en-US" dirty="0"/>
              <a:t>：</a:t>
            </a:r>
            <a:r>
              <a:rPr lang="en-US" altLang="zh-CN" dirty="0">
                <a:solidFill>
                  <a:srgbClr val="3366FF"/>
                </a:solidFill>
              </a:rPr>
              <a:t>"</a:t>
            </a:r>
            <a:r>
              <a:rPr lang="zh-CN" altLang="en-US" dirty="0">
                <a:solidFill>
                  <a:srgbClr val="3366FF"/>
                </a:solidFill>
              </a:rPr>
              <a:t>除</a:t>
            </a:r>
            <a:r>
              <a:rPr lang="en-US" altLang="zh-CN" dirty="0">
                <a:solidFill>
                  <a:srgbClr val="3366FF"/>
                </a:solidFill>
              </a:rPr>
              <a:t>2</a:t>
            </a:r>
            <a:r>
              <a:rPr lang="zh-CN" altLang="en-US" dirty="0">
                <a:solidFill>
                  <a:srgbClr val="3366FF"/>
                </a:solidFill>
              </a:rPr>
              <a:t>取余，逆序排列</a:t>
            </a:r>
            <a:r>
              <a:rPr lang="en-US" altLang="zh-CN" dirty="0">
                <a:solidFill>
                  <a:srgbClr val="3366FF"/>
                </a:solidFill>
              </a:rPr>
              <a:t>"</a:t>
            </a:r>
            <a:endParaRPr kumimoji="1" lang="en-US" altLang="zh-CN" dirty="0"/>
          </a:p>
          <a:p>
            <a:pPr marL="1171575" lvl="1" indent="0" eaLnBrk="1" hangingPunct="1">
              <a:lnSpc>
                <a:spcPct val="150000"/>
              </a:lnSpc>
              <a:buFontTx/>
              <a:buNone/>
              <a:defRPr/>
            </a:pPr>
            <a:r>
              <a:rPr kumimoji="1" lang="zh-CN" altLang="en-US" dirty="0"/>
              <a:t>整数</a:t>
            </a:r>
            <a:r>
              <a:rPr kumimoji="1" lang="en-US" altLang="zh-CN" dirty="0"/>
              <a:t>(</a:t>
            </a:r>
            <a:r>
              <a:rPr kumimoji="1" lang="zh-CN" altLang="en-US" dirty="0"/>
              <a:t>及商</a:t>
            </a:r>
            <a:r>
              <a:rPr kumimoji="1" lang="en-US" altLang="zh-CN" dirty="0"/>
              <a:t>)</a:t>
            </a:r>
            <a:r>
              <a:rPr kumimoji="1" lang="zh-CN" altLang="en-US" dirty="0"/>
              <a:t>除以</a:t>
            </a:r>
            <a:r>
              <a:rPr kumimoji="1" lang="en-US" altLang="zh-CN" dirty="0"/>
              <a:t>2</a:t>
            </a:r>
            <a:r>
              <a:rPr kumimoji="1" lang="zh-CN" altLang="en-US" dirty="0"/>
              <a:t>取余，直到商为</a:t>
            </a:r>
            <a:r>
              <a:rPr kumimoji="1" lang="en-US" altLang="zh-CN" dirty="0"/>
              <a:t>0</a:t>
            </a:r>
            <a:r>
              <a:rPr kumimoji="1" lang="zh-CN" altLang="en-US" dirty="0"/>
              <a:t>为止。最后将所有余数倒序排列，得到转换结果。</a:t>
            </a:r>
          </a:p>
          <a:p>
            <a:pPr lvl="1" eaLnBrk="1" hangingPunct="1">
              <a:lnSpc>
                <a:spcPct val="150000"/>
              </a:lnSpc>
              <a:defRPr/>
            </a:pPr>
            <a:r>
              <a:rPr kumimoji="1" lang="zh-CN" altLang="en-US" dirty="0">
                <a:solidFill>
                  <a:srgbClr val="CC3300"/>
                </a:solidFill>
              </a:rPr>
              <a:t>小数部分转换方法</a:t>
            </a:r>
            <a:r>
              <a:rPr kumimoji="1" lang="zh-CN" altLang="en-US" dirty="0"/>
              <a:t>：</a:t>
            </a:r>
            <a:r>
              <a:rPr lang="en-US" altLang="zh-CN" dirty="0">
                <a:solidFill>
                  <a:srgbClr val="3366FF"/>
                </a:solidFill>
              </a:rPr>
              <a:t>"</a:t>
            </a:r>
            <a:r>
              <a:rPr lang="zh-CN" altLang="en-US" dirty="0">
                <a:solidFill>
                  <a:srgbClr val="3366FF"/>
                </a:solidFill>
              </a:rPr>
              <a:t>乘</a:t>
            </a:r>
            <a:r>
              <a:rPr lang="en-US" altLang="zh-CN" dirty="0">
                <a:solidFill>
                  <a:srgbClr val="3366FF"/>
                </a:solidFill>
              </a:rPr>
              <a:t>2</a:t>
            </a:r>
            <a:r>
              <a:rPr lang="zh-CN" altLang="en-US" dirty="0">
                <a:solidFill>
                  <a:srgbClr val="3366FF"/>
                </a:solidFill>
              </a:rPr>
              <a:t>取整，顺序排列</a:t>
            </a:r>
            <a:r>
              <a:rPr lang="en-US" altLang="zh-CN" dirty="0">
                <a:solidFill>
                  <a:srgbClr val="3366FF"/>
                </a:solidFill>
              </a:rPr>
              <a:t>“</a:t>
            </a:r>
          </a:p>
          <a:p>
            <a:pPr marL="457200" lvl="1" indent="714375" eaLnBrk="1" hangingPunct="1">
              <a:lnSpc>
                <a:spcPct val="150000"/>
              </a:lnSpc>
              <a:buFontTx/>
              <a:buNone/>
              <a:defRPr/>
            </a:pPr>
            <a:r>
              <a:rPr kumimoji="1" lang="zh-CN" altLang="en-US" dirty="0"/>
              <a:t>乘以</a:t>
            </a:r>
            <a:r>
              <a:rPr kumimoji="1" lang="en-US" altLang="zh-CN" dirty="0"/>
              <a:t>2</a:t>
            </a:r>
            <a:r>
              <a:rPr kumimoji="1" lang="zh-CN" altLang="en-US" dirty="0"/>
              <a:t>取整，直到满足精度要求为止。</a:t>
            </a:r>
          </a:p>
        </p:txBody>
      </p:sp>
    </p:spTree>
    <p:extLst>
      <p:ext uri="{BB962C8B-B14F-4D97-AF65-F5344CB8AC3E}">
        <p14:creationId xmlns:p14="http://schemas.microsoft.com/office/powerpoint/2010/main" val="40390558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noChangeArrowheads="1"/>
          </p:cNvSpPr>
          <p:nvPr>
            <p:ph type="title"/>
          </p:nvPr>
        </p:nvSpPr>
        <p:spPr/>
        <p:txBody>
          <a:bodyPr>
            <a:normAutofit/>
          </a:bodyPr>
          <a:lstStyle/>
          <a:p>
            <a:pPr eaLnBrk="1" hangingPunct="1"/>
            <a:r>
              <a:rPr lang="en-US" altLang="zh-CN">
                <a:latin typeface="宋体" panose="02010600030101010101" pitchFamily="2" charset="-122"/>
              </a:rPr>
              <a:t>(5) </a:t>
            </a:r>
            <a:r>
              <a:rPr lang="zh-CN" altLang="en-US">
                <a:solidFill>
                  <a:srgbClr val="FF0000"/>
                </a:solidFill>
                <a:latin typeface="宋体" panose="02010600030101010101" pitchFamily="2" charset="-122"/>
              </a:rPr>
              <a:t>汉字编码的发展</a:t>
            </a:r>
            <a:endParaRPr lang="zh-CN" altLang="en-US"/>
          </a:p>
        </p:txBody>
      </p:sp>
      <p:sp>
        <p:nvSpPr>
          <p:cNvPr id="382979" name="Rectangle 3"/>
          <p:cNvSpPr>
            <a:spLocks noGrp="1" noChangeArrowheads="1"/>
          </p:cNvSpPr>
          <p:nvPr>
            <p:ph idx="1"/>
          </p:nvPr>
        </p:nvSpPr>
        <p:spPr/>
        <p:txBody>
          <a:bodyPr>
            <a:normAutofit fontScale="92500" lnSpcReduction="20000"/>
          </a:bodyPr>
          <a:lstStyle/>
          <a:p>
            <a:pPr marL="0" indent="0" eaLnBrk="1" hangingPunct="1">
              <a:lnSpc>
                <a:spcPct val="104000"/>
              </a:lnSpc>
              <a:spcBef>
                <a:spcPts val="0"/>
              </a:spcBef>
              <a:buFontTx/>
              <a:buNone/>
              <a:defRPr/>
            </a:pPr>
            <a:r>
              <a:rPr lang="zh-CN" altLang="en-US" sz="2400" dirty="0">
                <a:solidFill>
                  <a:srgbClr val="FF0000"/>
                </a:solidFill>
              </a:rPr>
              <a:t>汉字编码的发展经历了下面几个阶段：</a:t>
            </a:r>
            <a:endParaRPr lang="en-US" altLang="zh-CN" sz="2400" dirty="0">
              <a:latin typeface="Times New Roman" pitchFamily="18" charset="0"/>
              <a:cs typeface="Times New Roman" pitchFamily="18" charset="0"/>
            </a:endParaRPr>
          </a:p>
          <a:p>
            <a:pPr marL="177800" indent="-177800" eaLnBrk="1" hangingPunct="1">
              <a:lnSpc>
                <a:spcPct val="104000"/>
              </a:lnSpc>
              <a:spcBef>
                <a:spcPts val="0"/>
              </a:spcBef>
              <a:defRPr/>
            </a:pPr>
            <a:r>
              <a:rPr lang="en-US" altLang="zh-CN" sz="2400" dirty="0">
                <a:solidFill>
                  <a:srgbClr val="FF00FF"/>
                </a:solidFill>
                <a:latin typeface="Times New Roman" pitchFamily="18" charset="0"/>
                <a:cs typeface="Times New Roman" pitchFamily="18" charset="0"/>
              </a:rPr>
              <a:t>GB2312-80</a:t>
            </a:r>
            <a:r>
              <a:rPr lang="zh-CN" altLang="en-US" sz="2400" dirty="0">
                <a:latin typeface="Times New Roman" pitchFamily="18" charset="0"/>
                <a:cs typeface="Times New Roman" pitchFamily="18" charset="0"/>
              </a:rPr>
              <a:t>，国家标准局</a:t>
            </a:r>
            <a:r>
              <a:rPr lang="en-US" altLang="zh-CN" sz="2400" dirty="0">
                <a:latin typeface="Times New Roman" pitchFamily="18" charset="0"/>
                <a:cs typeface="Times New Roman" pitchFamily="18" charset="0"/>
              </a:rPr>
              <a:t>1980</a:t>
            </a:r>
            <a:r>
              <a:rPr lang="zh-CN" altLang="en-US" sz="2400" dirty="0">
                <a:latin typeface="Times New Roman" pitchFamily="18" charset="0"/>
                <a:cs typeface="Times New Roman" pitchFamily="18" charset="0"/>
              </a:rPr>
              <a:t>年颁布，标准共收录</a:t>
            </a:r>
            <a:r>
              <a:rPr lang="en-US" altLang="zh-CN" sz="2400" dirty="0">
                <a:solidFill>
                  <a:srgbClr val="FF00FF"/>
                </a:solidFill>
                <a:latin typeface="Times New Roman" pitchFamily="18" charset="0"/>
                <a:cs typeface="Times New Roman" pitchFamily="18" charset="0"/>
              </a:rPr>
              <a:t>6763</a:t>
            </a:r>
            <a:r>
              <a:rPr lang="zh-CN" altLang="en-US" sz="2400" dirty="0">
                <a:solidFill>
                  <a:srgbClr val="FF00FF"/>
                </a:solidFill>
                <a:latin typeface="Times New Roman" pitchFamily="18" charset="0"/>
                <a:cs typeface="Times New Roman" pitchFamily="18" charset="0"/>
              </a:rPr>
              <a:t>个汉字</a:t>
            </a:r>
            <a:r>
              <a:rPr lang="zh-CN" altLang="en-US" sz="2400" dirty="0">
                <a:latin typeface="Times New Roman" pitchFamily="18" charset="0"/>
                <a:cs typeface="Times New Roman" pitchFamily="18" charset="0"/>
              </a:rPr>
              <a:t>，其中一级汉字</a:t>
            </a:r>
            <a:r>
              <a:rPr lang="en-US" altLang="zh-CN" sz="2400" dirty="0">
                <a:latin typeface="Times New Roman" pitchFamily="18" charset="0"/>
                <a:cs typeface="Times New Roman" pitchFamily="18" charset="0"/>
              </a:rPr>
              <a:t>3755</a:t>
            </a:r>
            <a:r>
              <a:rPr lang="zh-CN" altLang="en-US" sz="2400" dirty="0">
                <a:latin typeface="Times New Roman" pitchFamily="18" charset="0"/>
                <a:cs typeface="Times New Roman" pitchFamily="18" charset="0"/>
              </a:rPr>
              <a:t>个，二级汉字</a:t>
            </a:r>
            <a:r>
              <a:rPr lang="en-US" altLang="zh-CN" sz="2400" dirty="0">
                <a:latin typeface="Times New Roman" pitchFamily="18" charset="0"/>
                <a:cs typeface="Times New Roman" pitchFamily="18" charset="0"/>
              </a:rPr>
              <a:t>3008</a:t>
            </a:r>
            <a:r>
              <a:rPr lang="zh-CN" altLang="en-US" sz="2400" dirty="0">
                <a:latin typeface="Times New Roman" pitchFamily="18" charset="0"/>
                <a:cs typeface="Times New Roman" pitchFamily="18" charset="0"/>
              </a:rPr>
              <a:t>个；同时，</a:t>
            </a:r>
            <a:r>
              <a:rPr lang="en-US" altLang="zh-CN" sz="2400" dirty="0">
                <a:latin typeface="Times New Roman" pitchFamily="18" charset="0"/>
                <a:cs typeface="Times New Roman" pitchFamily="18" charset="0"/>
              </a:rPr>
              <a:t>GB 2312</a:t>
            </a:r>
            <a:r>
              <a:rPr lang="zh-CN" altLang="en-US" sz="2400" dirty="0">
                <a:latin typeface="Times New Roman" pitchFamily="18" charset="0"/>
                <a:cs typeface="Times New Roman" pitchFamily="18" charset="0"/>
              </a:rPr>
              <a:t>收录了包括拉丁字母、希腊字母、日文平假名及片假名字母、俄语西里尔字母在内的</a:t>
            </a:r>
            <a:r>
              <a:rPr lang="en-US" altLang="zh-CN" sz="2400" dirty="0">
                <a:solidFill>
                  <a:srgbClr val="FF00FF"/>
                </a:solidFill>
                <a:latin typeface="Times New Roman" pitchFamily="18" charset="0"/>
                <a:cs typeface="Times New Roman" pitchFamily="18" charset="0"/>
              </a:rPr>
              <a:t>682</a:t>
            </a:r>
            <a:r>
              <a:rPr lang="zh-CN" altLang="en-US" sz="2400" dirty="0">
                <a:solidFill>
                  <a:srgbClr val="FF00FF"/>
                </a:solidFill>
                <a:latin typeface="Times New Roman" pitchFamily="18" charset="0"/>
                <a:cs typeface="Times New Roman" pitchFamily="18" charset="0"/>
              </a:rPr>
              <a:t>个全角字符</a:t>
            </a:r>
            <a:r>
              <a:rPr lang="zh-CN" altLang="zh-CN" sz="2400" dirty="0">
                <a:latin typeface="Times New Roman" pitchFamily="18" charset="0"/>
                <a:cs typeface="Times New Roman" pitchFamily="18" charset="0"/>
              </a:rPr>
              <a:t>。</a:t>
            </a:r>
            <a:r>
              <a:rPr lang="zh-CN" altLang="en-US" sz="2400" dirty="0">
                <a:solidFill>
                  <a:srgbClr val="FF00FF"/>
                </a:solidFill>
                <a:latin typeface="Times New Roman" pitchFamily="18" charset="0"/>
                <a:cs typeface="Times New Roman" pitchFamily="18" charset="0"/>
                <a:hlinkClick r:id="rId2" action="ppaction://hlinksldjump"/>
              </a:rPr>
              <a:t>共</a:t>
            </a:r>
            <a:r>
              <a:rPr lang="en-US" altLang="zh-CN" sz="2400" dirty="0">
                <a:solidFill>
                  <a:srgbClr val="FF00FF"/>
                </a:solidFill>
                <a:latin typeface="Times New Roman" pitchFamily="18" charset="0"/>
                <a:cs typeface="Times New Roman" pitchFamily="18" charset="0"/>
                <a:hlinkClick r:id="rId2" action="ppaction://hlinksldjump"/>
              </a:rPr>
              <a:t>7445</a:t>
            </a:r>
            <a:r>
              <a:rPr lang="zh-CN" altLang="en-US" sz="2400" dirty="0">
                <a:solidFill>
                  <a:srgbClr val="FF00FF"/>
                </a:solidFill>
                <a:latin typeface="Times New Roman" pitchFamily="18" charset="0"/>
                <a:cs typeface="Times New Roman" pitchFamily="18" charset="0"/>
                <a:hlinkClick r:id="rId2" action="ppaction://hlinksldjump"/>
              </a:rPr>
              <a:t>个字符</a:t>
            </a:r>
            <a:r>
              <a:rPr lang="zh-CN" altLang="en-US" sz="2400" dirty="0">
                <a:latin typeface="Times New Roman" pitchFamily="18" charset="0"/>
                <a:cs typeface="Times New Roman" pitchFamily="18" charset="0"/>
              </a:rPr>
              <a:t>。</a:t>
            </a:r>
            <a:endParaRPr lang="en-US" altLang="zh-CN" sz="2400" dirty="0">
              <a:latin typeface="Times New Roman" pitchFamily="18" charset="0"/>
              <a:cs typeface="Times New Roman" pitchFamily="18" charset="0"/>
            </a:endParaRPr>
          </a:p>
          <a:p>
            <a:pPr marL="177800" indent="-177800" eaLnBrk="1" hangingPunct="1">
              <a:lnSpc>
                <a:spcPct val="104000"/>
              </a:lnSpc>
              <a:spcBef>
                <a:spcPts val="0"/>
              </a:spcBef>
              <a:defRPr/>
            </a:pPr>
            <a:r>
              <a:rPr lang="en-US" altLang="zh-CN" sz="2400" dirty="0">
                <a:solidFill>
                  <a:srgbClr val="FF00FF"/>
                </a:solidFill>
                <a:latin typeface="Times New Roman" pitchFamily="18" charset="0"/>
                <a:cs typeface="Times New Roman" pitchFamily="18" charset="0"/>
              </a:rPr>
              <a:t>“</a:t>
            </a:r>
            <a:r>
              <a:rPr lang="zh-CN" altLang="en-US" sz="2400" dirty="0">
                <a:solidFill>
                  <a:srgbClr val="FF00FF"/>
                </a:solidFill>
                <a:latin typeface="Times New Roman" pitchFamily="18" charset="0"/>
                <a:cs typeface="Times New Roman" pitchFamily="18" charset="0"/>
              </a:rPr>
              <a:t>通用多八位编码字符集</a:t>
            </a:r>
            <a:r>
              <a:rPr lang="en-US" altLang="zh-CN" sz="2400" dirty="0">
                <a:solidFill>
                  <a:srgbClr val="FF00FF"/>
                </a:solidFill>
                <a:latin typeface="Times New Roman" pitchFamily="18" charset="0"/>
                <a:cs typeface="Times New Roman" pitchFamily="18" charset="0"/>
              </a:rPr>
              <a:t>”(</a:t>
            </a:r>
            <a:r>
              <a:rPr lang="en-US" altLang="zh-CN" sz="2400" dirty="0">
                <a:latin typeface="Times New Roman" pitchFamily="18" charset="0"/>
                <a:cs typeface="Times New Roman" pitchFamily="18" charset="0"/>
              </a:rPr>
              <a:t>Universal Multiple-Octet Coded Character Set)</a:t>
            </a:r>
            <a:r>
              <a:rPr lang="zh-CN" altLang="en-US" sz="2400" dirty="0">
                <a:latin typeface="Times New Roman" pitchFamily="18" charset="0"/>
                <a:cs typeface="Times New Roman" pitchFamily="18" charset="0"/>
              </a:rPr>
              <a:t>也叫</a:t>
            </a:r>
            <a:r>
              <a:rPr lang="zh-CN" altLang="en-US" sz="2400" dirty="0">
                <a:solidFill>
                  <a:srgbClr val="FF00FF"/>
                </a:solidFill>
                <a:latin typeface="Times New Roman" pitchFamily="18" charset="0"/>
                <a:cs typeface="Times New Roman" pitchFamily="18" charset="0"/>
              </a:rPr>
              <a:t>通用字符集</a:t>
            </a:r>
            <a:r>
              <a:rPr lang="en-US" altLang="zh-CN" sz="2400" dirty="0">
                <a:latin typeface="Times New Roman" pitchFamily="18" charset="0"/>
                <a:cs typeface="Times New Roman" pitchFamily="18" charset="0"/>
              </a:rPr>
              <a:t>(Universal Character Set, UCS),</a:t>
            </a:r>
            <a:r>
              <a:rPr lang="zh-CN" altLang="en-US" sz="2400" dirty="0">
                <a:latin typeface="Times New Roman" pitchFamily="18" charset="0"/>
                <a:cs typeface="Times New Roman" pitchFamily="18" charset="0"/>
              </a:rPr>
              <a:t>是</a:t>
            </a:r>
            <a:r>
              <a:rPr lang="zh-CN" altLang="en-US" sz="2400" dirty="0">
                <a:solidFill>
                  <a:srgbClr val="FF0000"/>
                </a:solidFill>
                <a:latin typeface="Times New Roman" pitchFamily="18" charset="0"/>
                <a:cs typeface="Times New Roman" pitchFamily="18" charset="0"/>
              </a:rPr>
              <a:t>由</a:t>
            </a:r>
            <a:r>
              <a:rPr lang="en-US" altLang="zh-CN" sz="2400" dirty="0">
                <a:solidFill>
                  <a:srgbClr val="FF0000"/>
                </a:solidFill>
                <a:latin typeface="Times New Roman" pitchFamily="18" charset="0"/>
                <a:cs typeface="Times New Roman" pitchFamily="18" charset="0"/>
              </a:rPr>
              <a:t>ISO</a:t>
            </a:r>
            <a:r>
              <a:rPr lang="zh-CN" altLang="en-US" sz="2400" dirty="0">
                <a:solidFill>
                  <a:srgbClr val="FF0000"/>
                </a:solidFill>
                <a:latin typeface="Times New Roman" pitchFamily="18" charset="0"/>
                <a:cs typeface="Times New Roman" pitchFamily="18" charset="0"/>
              </a:rPr>
              <a:t>制定</a:t>
            </a:r>
            <a:r>
              <a:rPr lang="zh-CN" altLang="en-US" sz="2400" dirty="0">
                <a:latin typeface="Times New Roman" pitchFamily="18" charset="0"/>
                <a:cs typeface="Times New Roman" pitchFamily="18" charset="0"/>
              </a:rPr>
              <a:t>的</a:t>
            </a:r>
            <a:r>
              <a:rPr lang="en-US" altLang="zh-CN" sz="2400" dirty="0">
                <a:latin typeface="Times New Roman" pitchFamily="18" charset="0"/>
                <a:cs typeface="Times New Roman" pitchFamily="18" charset="0"/>
              </a:rPr>
              <a:t>ISO 10646 (</a:t>
            </a:r>
            <a:r>
              <a:rPr lang="zh-CN" altLang="en-US" sz="2400" dirty="0">
                <a:latin typeface="Times New Roman" pitchFamily="18" charset="0"/>
                <a:cs typeface="Times New Roman" pitchFamily="18" charset="0"/>
              </a:rPr>
              <a:t>或称</a:t>
            </a:r>
            <a:r>
              <a:rPr lang="en-US" altLang="zh-CN" sz="2400" dirty="0">
                <a:latin typeface="Times New Roman" pitchFamily="18" charset="0"/>
                <a:cs typeface="Times New Roman" pitchFamily="18" charset="0"/>
              </a:rPr>
              <a:t>ISO/IEC 10646)</a:t>
            </a:r>
            <a:r>
              <a:rPr lang="zh-CN" altLang="en-US" sz="2400" dirty="0">
                <a:latin typeface="Times New Roman" pitchFamily="18" charset="0"/>
                <a:cs typeface="Times New Roman" pitchFamily="18" charset="0"/>
              </a:rPr>
              <a:t>标准所定义的标准字符集。 </a:t>
            </a:r>
            <a:r>
              <a:rPr lang="en-US" altLang="zh-CN" sz="2400" dirty="0">
                <a:solidFill>
                  <a:srgbClr val="FF00FF"/>
                </a:solidFill>
                <a:latin typeface="Times New Roman" pitchFamily="18" charset="0"/>
                <a:cs typeface="Times New Roman" pitchFamily="18" charset="0"/>
              </a:rPr>
              <a:t>1993</a:t>
            </a:r>
            <a:r>
              <a:rPr lang="zh-CN" altLang="en-US" sz="2400" dirty="0">
                <a:solidFill>
                  <a:srgbClr val="FF00FF"/>
                </a:solidFill>
                <a:latin typeface="Times New Roman" pitchFamily="18" charset="0"/>
                <a:cs typeface="Times New Roman" pitchFamily="18" charset="0"/>
              </a:rPr>
              <a:t>年</a:t>
            </a:r>
            <a:r>
              <a:rPr lang="zh-CN" altLang="en-US" sz="2400" dirty="0">
                <a:latin typeface="Times New Roman" pitchFamily="18" charset="0"/>
                <a:cs typeface="Times New Roman" pitchFamily="18" charset="0"/>
              </a:rPr>
              <a:t>完成，发布了</a:t>
            </a:r>
            <a:r>
              <a:rPr lang="en-US" altLang="zh-CN" sz="2400" dirty="0">
                <a:latin typeface="Times New Roman" pitchFamily="18" charset="0"/>
                <a:cs typeface="Times New Roman" pitchFamily="18" charset="0"/>
              </a:rPr>
              <a:t>ISO 10646-1:1993</a:t>
            </a:r>
            <a:r>
              <a:rPr lang="zh-CN" altLang="en-US" sz="2400" dirty="0">
                <a:latin typeface="Times New Roman" pitchFamily="18" charset="0"/>
                <a:cs typeface="Times New Roman" pitchFamily="18" charset="0"/>
              </a:rPr>
              <a:t>，即</a:t>
            </a:r>
            <a:r>
              <a:rPr lang="en-US" altLang="zh-CN" sz="2400" dirty="0">
                <a:solidFill>
                  <a:srgbClr val="FF00FF"/>
                </a:solidFill>
                <a:latin typeface="Times New Roman" pitchFamily="18" charset="0"/>
                <a:cs typeface="Times New Roman" pitchFamily="18" charset="0"/>
              </a:rPr>
              <a:t>Unicode 1.1</a:t>
            </a:r>
            <a:r>
              <a:rPr lang="en-US" altLang="zh-CN" sz="2400" dirty="0">
                <a:latin typeface="Times New Roman" pitchFamily="18" charset="0"/>
                <a:cs typeface="Times New Roman" pitchFamily="18" charset="0"/>
              </a:rPr>
              <a:t>, </a:t>
            </a:r>
            <a:r>
              <a:rPr lang="zh-CN" altLang="en-US" sz="2400" dirty="0">
                <a:solidFill>
                  <a:srgbClr val="FF00FF"/>
                </a:solidFill>
                <a:latin typeface="Times New Roman" pitchFamily="18" charset="0"/>
                <a:cs typeface="Times New Roman" pitchFamily="18" charset="0"/>
              </a:rPr>
              <a:t>确定了</a:t>
            </a:r>
            <a:r>
              <a:rPr lang="en-US" altLang="zh-CN" sz="2400" dirty="0">
                <a:solidFill>
                  <a:srgbClr val="FF00FF"/>
                </a:solidFill>
                <a:latin typeface="Times New Roman" pitchFamily="18" charset="0"/>
                <a:cs typeface="Times New Roman" pitchFamily="18" charset="0"/>
              </a:rPr>
              <a:t>20902</a:t>
            </a:r>
            <a:r>
              <a:rPr lang="zh-CN" altLang="en-US" sz="2400" dirty="0">
                <a:solidFill>
                  <a:srgbClr val="FF00FF"/>
                </a:solidFill>
                <a:latin typeface="Times New Roman" pitchFamily="18" charset="0"/>
                <a:cs typeface="Times New Roman" pitchFamily="18" charset="0"/>
              </a:rPr>
              <a:t>个中日韩</a:t>
            </a:r>
            <a:r>
              <a:rPr lang="en-US" altLang="zh-CN" sz="2400" dirty="0">
                <a:solidFill>
                  <a:srgbClr val="FF00FF"/>
                </a:solidFill>
                <a:latin typeface="Times New Roman" pitchFamily="18" charset="0"/>
                <a:cs typeface="Times New Roman" pitchFamily="18" charset="0"/>
              </a:rPr>
              <a:t>CJK</a:t>
            </a:r>
            <a:r>
              <a:rPr lang="zh-CN" altLang="en-US" sz="2400" dirty="0">
                <a:solidFill>
                  <a:srgbClr val="FF00FF"/>
                </a:solidFill>
                <a:latin typeface="Times New Roman" pitchFamily="18" charset="0"/>
                <a:cs typeface="Times New Roman" pitchFamily="18" charset="0"/>
              </a:rPr>
              <a:t>统一汉字集</a:t>
            </a:r>
            <a:r>
              <a:rPr lang="zh-CN" altLang="en-US" sz="2400" dirty="0">
                <a:latin typeface="Times New Roman" pitchFamily="18" charset="0"/>
                <a:cs typeface="Times New Roman" pitchFamily="18" charset="0"/>
              </a:rPr>
              <a:t>。</a:t>
            </a:r>
            <a:endParaRPr lang="en-US" altLang="zh-CN" sz="2400" dirty="0">
              <a:latin typeface="Times New Roman" pitchFamily="18" charset="0"/>
              <a:cs typeface="Times New Roman" pitchFamily="18" charset="0"/>
            </a:endParaRPr>
          </a:p>
          <a:p>
            <a:pPr marL="268288" indent="-268288" eaLnBrk="1" hangingPunct="1">
              <a:defRPr/>
            </a:pPr>
            <a:r>
              <a:rPr lang="zh-CN" altLang="en-US" sz="2400" dirty="0">
                <a:solidFill>
                  <a:srgbClr val="FF00FF"/>
                </a:solidFill>
                <a:latin typeface="Times New Roman" pitchFamily="18" charset="0"/>
                <a:cs typeface="Times New Roman" pitchFamily="18" charset="0"/>
              </a:rPr>
              <a:t>国家标准</a:t>
            </a:r>
            <a:r>
              <a:rPr lang="en-US" altLang="zh-CN" sz="2400" dirty="0">
                <a:solidFill>
                  <a:srgbClr val="FF00FF"/>
                </a:solidFill>
                <a:latin typeface="Times New Roman" pitchFamily="18" charset="0"/>
                <a:cs typeface="Times New Roman" pitchFamily="18" charset="0"/>
              </a:rPr>
              <a:t>GB18030-2000</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信息交换用汉字编码</a:t>
            </a:r>
            <a:r>
              <a:rPr lang="zh-CN" altLang="en-US" sz="2400" dirty="0">
                <a:latin typeface="Times New Roman" pitchFamily="18" charset="0"/>
                <a:cs typeface="Times New Roman" pitchFamily="18" charset="0"/>
                <a:hlinkClick r:id="rId3"/>
              </a:rPr>
              <a:t>字符集</a:t>
            </a:r>
            <a:r>
              <a:rPr lang="zh-CN" altLang="en-US" sz="2400" dirty="0">
                <a:latin typeface="Times New Roman" pitchFamily="18" charset="0"/>
                <a:cs typeface="Times New Roman" pitchFamily="18" charset="0"/>
              </a:rPr>
              <a:t>基本集的补充</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是我国继</a:t>
            </a:r>
            <a:r>
              <a:rPr lang="en-US" altLang="zh-CN" sz="2400" dirty="0">
                <a:latin typeface="Times New Roman" pitchFamily="18" charset="0"/>
                <a:cs typeface="Times New Roman" pitchFamily="18" charset="0"/>
              </a:rPr>
              <a:t>GB2312-1980</a:t>
            </a:r>
            <a:r>
              <a:rPr lang="zh-CN" altLang="en-US" sz="2400" dirty="0">
                <a:latin typeface="Times New Roman" pitchFamily="18" charset="0"/>
                <a:cs typeface="Times New Roman" pitchFamily="18" charset="0"/>
              </a:rPr>
              <a:t>和</a:t>
            </a:r>
            <a:r>
              <a:rPr lang="en-US" altLang="zh-CN" sz="2400" dirty="0">
                <a:latin typeface="Times New Roman" pitchFamily="18" charset="0"/>
                <a:cs typeface="Times New Roman" pitchFamily="18" charset="0"/>
              </a:rPr>
              <a:t>GB13000-1993</a:t>
            </a:r>
            <a:r>
              <a:rPr lang="zh-CN" altLang="en-US" sz="2400" dirty="0">
                <a:latin typeface="Times New Roman" pitchFamily="18" charset="0"/>
                <a:cs typeface="Times New Roman" pitchFamily="18" charset="0"/>
              </a:rPr>
              <a:t>之后最重要的汉字编码标准，于</a:t>
            </a:r>
            <a:r>
              <a:rPr lang="en-US" altLang="zh-CN" sz="2400" dirty="0">
                <a:latin typeface="Times New Roman" pitchFamily="18" charset="0"/>
                <a:cs typeface="Times New Roman" pitchFamily="18" charset="0"/>
              </a:rPr>
              <a:t>2000</a:t>
            </a:r>
            <a:r>
              <a:rPr lang="zh-CN" altLang="en-US" sz="2400" dirty="0">
                <a:latin typeface="Times New Roman" pitchFamily="18" charset="0"/>
                <a:cs typeface="Times New Roman" pitchFamily="18" charset="0"/>
              </a:rPr>
              <a:t>年 </a:t>
            </a:r>
            <a:r>
              <a:rPr lang="en-US" altLang="zh-CN" sz="2400" dirty="0">
                <a:latin typeface="Times New Roman" pitchFamily="18" charset="0"/>
                <a:cs typeface="Times New Roman" pitchFamily="18" charset="0"/>
              </a:rPr>
              <a:t>3</a:t>
            </a:r>
            <a:r>
              <a:rPr lang="zh-CN" altLang="en-US" sz="2400" dirty="0">
                <a:latin typeface="Times New Roman" pitchFamily="18" charset="0"/>
                <a:cs typeface="Times New Roman" pitchFamily="18" charset="0"/>
              </a:rPr>
              <a:t>月</a:t>
            </a:r>
            <a:r>
              <a:rPr lang="en-US" altLang="zh-CN" sz="2400" dirty="0">
                <a:latin typeface="Times New Roman" pitchFamily="18" charset="0"/>
                <a:cs typeface="Times New Roman" pitchFamily="18" charset="0"/>
              </a:rPr>
              <a:t>17</a:t>
            </a:r>
            <a:r>
              <a:rPr lang="zh-CN" altLang="en-US" sz="2400" dirty="0">
                <a:latin typeface="Times New Roman" pitchFamily="18" charset="0"/>
                <a:cs typeface="Times New Roman" pitchFamily="18" charset="0"/>
              </a:rPr>
              <a:t>日发布，共</a:t>
            </a:r>
            <a:r>
              <a:rPr lang="en-US" altLang="zh-CN" sz="2400" dirty="0">
                <a:solidFill>
                  <a:srgbClr val="FF00FF"/>
                </a:solidFill>
                <a:latin typeface="Times New Roman" pitchFamily="18" charset="0"/>
                <a:cs typeface="Times New Roman" pitchFamily="18" charset="0"/>
              </a:rPr>
              <a:t>27,533</a:t>
            </a:r>
            <a:r>
              <a:rPr lang="zh-CN" altLang="en-US" sz="2400" dirty="0">
                <a:solidFill>
                  <a:srgbClr val="FF00FF"/>
                </a:solidFill>
                <a:latin typeface="Times New Roman" pitchFamily="18" charset="0"/>
                <a:cs typeface="Times New Roman" pitchFamily="18" charset="0"/>
              </a:rPr>
              <a:t>个汉字</a:t>
            </a:r>
            <a:r>
              <a:rPr lang="zh-CN" altLang="en-US" sz="2400" dirty="0">
                <a:latin typeface="Times New Roman" pitchFamily="18" charset="0"/>
                <a:cs typeface="Times New Roman" pitchFamily="18" charset="0"/>
              </a:rPr>
              <a:t>。</a:t>
            </a:r>
          </a:p>
        </p:txBody>
      </p:sp>
      <p:sp>
        <p:nvSpPr>
          <p:cNvPr id="97285" name="矩形 5">
            <a:hlinkClick r:id="rId4" action="ppaction://hlinksldjump"/>
          </p:cNvPr>
          <p:cNvSpPr>
            <a:spLocks noChangeArrowheads="1"/>
          </p:cNvSpPr>
          <p:nvPr/>
        </p:nvSpPr>
        <p:spPr bwMode="auto">
          <a:xfrm>
            <a:off x="323850" y="257175"/>
            <a:ext cx="50292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1555506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noChangeArrowheads="1"/>
          </p:cNvSpPr>
          <p:nvPr>
            <p:ph type="title"/>
          </p:nvPr>
        </p:nvSpPr>
        <p:spPr/>
        <p:txBody>
          <a:bodyPr>
            <a:normAutofit/>
          </a:bodyPr>
          <a:lstStyle/>
          <a:p>
            <a:pPr eaLnBrk="1" hangingPunct="1"/>
            <a:r>
              <a:rPr lang="en-US" altLang="zh-CN">
                <a:latin typeface="宋体" panose="02010600030101010101" pitchFamily="2" charset="-122"/>
              </a:rPr>
              <a:t>(5) </a:t>
            </a:r>
            <a:r>
              <a:rPr lang="zh-CN" altLang="en-US">
                <a:solidFill>
                  <a:srgbClr val="FF0000"/>
                </a:solidFill>
                <a:latin typeface="宋体" panose="02010600030101010101" pitchFamily="2" charset="-122"/>
              </a:rPr>
              <a:t>汉字编码的发展</a:t>
            </a:r>
            <a:endParaRPr lang="zh-CN" altLang="en-US"/>
          </a:p>
        </p:txBody>
      </p:sp>
      <p:sp>
        <p:nvSpPr>
          <p:cNvPr id="382979" name="Rectangle 3"/>
          <p:cNvSpPr>
            <a:spLocks noGrp="1" noChangeArrowheads="1"/>
          </p:cNvSpPr>
          <p:nvPr>
            <p:ph idx="1"/>
          </p:nvPr>
        </p:nvSpPr>
        <p:spPr/>
        <p:txBody>
          <a:bodyPr/>
          <a:lstStyle/>
          <a:p>
            <a:pPr marL="177800" indent="-177800" eaLnBrk="1" hangingPunct="1">
              <a:spcBef>
                <a:spcPts val="0"/>
              </a:spcBef>
              <a:spcAft>
                <a:spcPts val="1200"/>
              </a:spcAft>
              <a:defRPr/>
            </a:pPr>
            <a:r>
              <a:rPr lang="en-US" altLang="zh-CN" sz="2400" dirty="0">
                <a:solidFill>
                  <a:srgbClr val="FF00FF"/>
                </a:solidFill>
                <a:latin typeface="Times New Roman" pitchFamily="18" charset="0"/>
                <a:cs typeface="Times New Roman" pitchFamily="18" charset="0"/>
              </a:rPr>
              <a:t>GB18030-2005</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信息技术中文编码</a:t>
            </a:r>
            <a:r>
              <a:rPr lang="zh-CN" altLang="en-US" sz="2400" dirty="0">
                <a:latin typeface="Times New Roman" pitchFamily="18" charset="0"/>
                <a:cs typeface="Times New Roman" pitchFamily="18" charset="0"/>
                <a:hlinkClick r:id="rId2"/>
              </a:rPr>
              <a:t>字符</a:t>
            </a:r>
            <a:r>
              <a:rPr lang="zh-CN" altLang="en-US" sz="2400" dirty="0">
                <a:latin typeface="Times New Roman" pitchFamily="18" charset="0"/>
                <a:cs typeface="Times New Roman" pitchFamily="18" charset="0"/>
              </a:rPr>
              <a:t>集</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是我国自主研制的以汉字为主并包含多种</a:t>
            </a:r>
            <a:r>
              <a:rPr lang="zh-CN" altLang="en-US" sz="2400" dirty="0">
                <a:solidFill>
                  <a:srgbClr val="3333FF"/>
                </a:solidFill>
                <a:latin typeface="Times New Roman" pitchFamily="18" charset="0"/>
                <a:cs typeface="Times New Roman" pitchFamily="18" charset="0"/>
              </a:rPr>
              <a:t>我国少数民族文字（如藏、蒙古、傣、彝、朝鲜、维吾尔文等</a:t>
            </a:r>
            <a:r>
              <a:rPr lang="zh-CN" altLang="en-US" sz="2400" dirty="0">
                <a:latin typeface="Times New Roman" pitchFamily="18" charset="0"/>
                <a:cs typeface="Times New Roman" pitchFamily="18" charset="0"/>
              </a:rPr>
              <a:t>）的超大型中文编码字符集强制性标准，其中</a:t>
            </a:r>
            <a:r>
              <a:rPr lang="zh-CN" altLang="en-US" sz="2400" dirty="0">
                <a:solidFill>
                  <a:srgbClr val="FF00FF"/>
                </a:solidFill>
                <a:latin typeface="Times New Roman" pitchFamily="18" charset="0"/>
                <a:cs typeface="Times New Roman" pitchFamily="18" charset="0"/>
              </a:rPr>
              <a:t>收入</a:t>
            </a:r>
            <a:r>
              <a:rPr lang="en-US" altLang="zh-CN" sz="2400" dirty="0">
                <a:solidFill>
                  <a:srgbClr val="FF00FF"/>
                </a:solidFill>
                <a:latin typeface="Times New Roman" pitchFamily="18" charset="0"/>
                <a:cs typeface="Times New Roman" pitchFamily="18" charset="0"/>
              </a:rPr>
              <a:t>70,244</a:t>
            </a:r>
            <a:r>
              <a:rPr lang="zh-CN" altLang="en-US" sz="2400" dirty="0">
                <a:solidFill>
                  <a:srgbClr val="FF00FF"/>
                </a:solidFill>
                <a:latin typeface="Times New Roman" pitchFamily="18" charset="0"/>
                <a:cs typeface="Times New Roman" pitchFamily="18" charset="0"/>
              </a:rPr>
              <a:t>个汉字</a:t>
            </a:r>
            <a:r>
              <a:rPr lang="zh-CN" altLang="en-US" sz="2400" dirty="0">
                <a:latin typeface="Times New Roman" pitchFamily="18" charset="0"/>
                <a:cs typeface="Times New Roman" pitchFamily="18" charset="0"/>
              </a:rPr>
              <a:t>。</a:t>
            </a:r>
          </a:p>
          <a:p>
            <a:pPr marL="177800" indent="-177800" eaLnBrk="1" hangingPunct="1">
              <a:spcBef>
                <a:spcPts val="0"/>
              </a:spcBef>
              <a:spcAft>
                <a:spcPts val="1200"/>
              </a:spcAft>
              <a:defRPr/>
            </a:pPr>
            <a:r>
              <a:rPr lang="zh-CN" altLang="en-US" sz="2400" dirty="0">
                <a:solidFill>
                  <a:srgbClr val="FF00FF"/>
                </a:solidFill>
                <a:latin typeface="Times New Roman" pitchFamily="18" charset="0"/>
                <a:cs typeface="Times New Roman" pitchFamily="18" charset="0"/>
              </a:rPr>
              <a:t>国家标准</a:t>
            </a:r>
            <a:r>
              <a:rPr lang="en-US" altLang="zh-CN" sz="2400" dirty="0">
                <a:solidFill>
                  <a:srgbClr val="FF00FF"/>
                </a:solidFill>
                <a:latin typeface="Times New Roman" pitchFamily="18" charset="0"/>
                <a:cs typeface="Times New Roman" pitchFamily="18" charset="0"/>
              </a:rPr>
              <a:t>GB18030-2005</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信息技术 中文编码字符集</a:t>
            </a:r>
            <a:r>
              <a:rPr lang="en-US" altLang="zh-CN" sz="2400" dirty="0">
                <a:latin typeface="Times New Roman" pitchFamily="18" charset="0"/>
                <a:cs typeface="Times New Roman" pitchFamily="18" charset="0"/>
              </a:rPr>
              <a:t>》</a:t>
            </a:r>
            <a:r>
              <a:rPr lang="zh-CN" altLang="en-US" sz="2400" dirty="0">
                <a:latin typeface="Times New Roman" pitchFamily="18" charset="0"/>
                <a:cs typeface="Times New Roman" pitchFamily="18" charset="0"/>
              </a:rPr>
              <a:t>是我国继</a:t>
            </a:r>
            <a:r>
              <a:rPr lang="en-US" altLang="zh-CN" sz="2400" dirty="0">
                <a:latin typeface="Times New Roman" pitchFamily="18" charset="0"/>
                <a:cs typeface="Times New Roman" pitchFamily="18" charset="0"/>
              </a:rPr>
              <a:t>GB2312-1980</a:t>
            </a:r>
            <a:r>
              <a:rPr lang="zh-CN" altLang="en-US" sz="2400" dirty="0">
                <a:latin typeface="Times New Roman" pitchFamily="18" charset="0"/>
                <a:cs typeface="Times New Roman" pitchFamily="18" charset="0"/>
              </a:rPr>
              <a:t>和</a:t>
            </a:r>
            <a:r>
              <a:rPr lang="en-US" altLang="zh-CN" sz="2400" dirty="0">
                <a:latin typeface="Times New Roman" pitchFamily="18" charset="0"/>
                <a:cs typeface="Times New Roman" pitchFamily="18" charset="0"/>
              </a:rPr>
              <a:t>GB13000.1-1993</a:t>
            </a:r>
            <a:r>
              <a:rPr lang="zh-CN" altLang="en-US" sz="2400" dirty="0">
                <a:latin typeface="Times New Roman" pitchFamily="18" charset="0"/>
                <a:cs typeface="Times New Roman" pitchFamily="18" charset="0"/>
              </a:rPr>
              <a:t>之后最重要的汉字编码标准，是我国计算机系统必须遵循的基础性标准之一。 </a:t>
            </a:r>
            <a:r>
              <a:rPr lang="en-US" altLang="zh-CN" sz="2400" dirty="0">
                <a:latin typeface="Times New Roman" pitchFamily="18" charset="0"/>
                <a:cs typeface="Times New Roman" pitchFamily="18" charset="0"/>
              </a:rPr>
              <a:t>GB18030</a:t>
            </a:r>
            <a:r>
              <a:rPr lang="zh-CN" altLang="en-US" sz="2400" dirty="0">
                <a:latin typeface="Times New Roman" pitchFamily="18" charset="0"/>
                <a:cs typeface="Times New Roman" pitchFamily="18" charset="0"/>
              </a:rPr>
              <a:t>有两个版本：</a:t>
            </a:r>
            <a:r>
              <a:rPr lang="en-US" altLang="zh-CN" sz="2400" dirty="0">
                <a:latin typeface="Times New Roman" pitchFamily="18" charset="0"/>
                <a:cs typeface="Times New Roman" pitchFamily="18" charset="0"/>
              </a:rPr>
              <a:t>GB18030-2000</a:t>
            </a:r>
            <a:r>
              <a:rPr lang="zh-CN" altLang="en-US" sz="2400" dirty="0">
                <a:latin typeface="Times New Roman" pitchFamily="18" charset="0"/>
                <a:cs typeface="Times New Roman" pitchFamily="18" charset="0"/>
              </a:rPr>
              <a:t>和</a:t>
            </a:r>
            <a:r>
              <a:rPr lang="en-US" altLang="zh-CN" sz="2400" dirty="0">
                <a:latin typeface="Times New Roman" pitchFamily="18" charset="0"/>
                <a:cs typeface="Times New Roman" pitchFamily="18" charset="0"/>
              </a:rPr>
              <a:t>GB18030-2005</a:t>
            </a:r>
            <a:r>
              <a:rPr lang="zh-CN" altLang="en-US" sz="2400" dirty="0">
                <a:latin typeface="Times New Roman" pitchFamily="18" charset="0"/>
                <a:cs typeface="Times New Roman" pitchFamily="18" charset="0"/>
              </a:rPr>
              <a:t>。</a:t>
            </a:r>
            <a:r>
              <a:rPr lang="en-US" altLang="zh-CN" sz="2400" dirty="0">
                <a:solidFill>
                  <a:srgbClr val="3333FF"/>
                </a:solidFill>
                <a:latin typeface="Times New Roman" pitchFamily="18" charset="0"/>
                <a:cs typeface="Times New Roman" pitchFamily="18" charset="0"/>
              </a:rPr>
              <a:t>GB18030-2000</a:t>
            </a:r>
            <a:r>
              <a:rPr lang="zh-CN" altLang="en-US" sz="2400" dirty="0">
                <a:solidFill>
                  <a:srgbClr val="3333FF"/>
                </a:solidFill>
                <a:latin typeface="Times New Roman" pitchFamily="18" charset="0"/>
                <a:cs typeface="Times New Roman" pitchFamily="18" charset="0"/>
              </a:rPr>
              <a:t>是</a:t>
            </a:r>
            <a:r>
              <a:rPr lang="en-US" altLang="zh-CN" sz="2400" dirty="0">
                <a:solidFill>
                  <a:srgbClr val="3333FF"/>
                </a:solidFill>
                <a:latin typeface="Times New Roman" pitchFamily="18" charset="0"/>
                <a:cs typeface="Times New Roman" pitchFamily="18" charset="0"/>
              </a:rPr>
              <a:t>GBK</a:t>
            </a:r>
            <a:r>
              <a:rPr lang="zh-CN" altLang="en-US" sz="2400" dirty="0">
                <a:solidFill>
                  <a:srgbClr val="3333FF"/>
                </a:solidFill>
                <a:latin typeface="Times New Roman" pitchFamily="18" charset="0"/>
                <a:cs typeface="Times New Roman" pitchFamily="18" charset="0"/>
              </a:rPr>
              <a:t>的取代版本，它的主要特点是在</a:t>
            </a:r>
            <a:r>
              <a:rPr lang="en-US" altLang="zh-CN" sz="2400" dirty="0">
                <a:solidFill>
                  <a:srgbClr val="3333FF"/>
                </a:solidFill>
                <a:latin typeface="Times New Roman" pitchFamily="18" charset="0"/>
                <a:cs typeface="Times New Roman" pitchFamily="18" charset="0"/>
              </a:rPr>
              <a:t>GBK</a:t>
            </a:r>
            <a:r>
              <a:rPr lang="zh-CN" altLang="en-US" sz="2400" dirty="0">
                <a:solidFill>
                  <a:srgbClr val="3333FF"/>
                </a:solidFill>
                <a:latin typeface="Times New Roman" pitchFamily="18" charset="0"/>
                <a:cs typeface="Times New Roman" pitchFamily="18" charset="0"/>
              </a:rPr>
              <a:t>基础上增加了</a:t>
            </a:r>
            <a:r>
              <a:rPr lang="en-US" altLang="zh-CN" sz="2400" dirty="0">
                <a:solidFill>
                  <a:srgbClr val="3333FF"/>
                </a:solidFill>
                <a:latin typeface="Times New Roman" pitchFamily="18" charset="0"/>
                <a:cs typeface="Times New Roman" pitchFamily="18" charset="0"/>
              </a:rPr>
              <a:t>CJK</a:t>
            </a:r>
            <a:r>
              <a:rPr lang="zh-CN" altLang="en-US" sz="2400" dirty="0">
                <a:solidFill>
                  <a:srgbClr val="3333FF"/>
                </a:solidFill>
                <a:latin typeface="Times New Roman" pitchFamily="18" charset="0"/>
                <a:cs typeface="Times New Roman" pitchFamily="18" charset="0"/>
              </a:rPr>
              <a:t>统一汉字扩充</a:t>
            </a:r>
            <a:r>
              <a:rPr lang="en-US" altLang="zh-CN" sz="2400" dirty="0">
                <a:solidFill>
                  <a:srgbClr val="3333FF"/>
                </a:solidFill>
                <a:latin typeface="Times New Roman" pitchFamily="18" charset="0"/>
                <a:cs typeface="Times New Roman" pitchFamily="18" charset="0"/>
              </a:rPr>
              <a:t>A</a:t>
            </a:r>
            <a:r>
              <a:rPr lang="zh-CN" altLang="en-US" sz="2400" dirty="0">
                <a:solidFill>
                  <a:srgbClr val="3333FF"/>
                </a:solidFill>
                <a:latin typeface="Times New Roman" pitchFamily="18" charset="0"/>
                <a:cs typeface="Times New Roman" pitchFamily="18" charset="0"/>
              </a:rPr>
              <a:t>的汉字</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GB18030-2005</a:t>
            </a:r>
            <a:r>
              <a:rPr lang="zh-CN" altLang="en-US" sz="2400" dirty="0">
                <a:latin typeface="Times New Roman" pitchFamily="18" charset="0"/>
                <a:cs typeface="Times New Roman" pitchFamily="18" charset="0"/>
              </a:rPr>
              <a:t>的主要特点是在</a:t>
            </a:r>
            <a:r>
              <a:rPr lang="en-US" altLang="zh-CN" sz="2400" dirty="0">
                <a:latin typeface="Times New Roman" pitchFamily="18" charset="0"/>
                <a:cs typeface="Times New Roman" pitchFamily="18" charset="0"/>
              </a:rPr>
              <a:t>GB18030-2000</a:t>
            </a:r>
            <a:r>
              <a:rPr lang="zh-CN" altLang="en-US" sz="2400" dirty="0">
                <a:latin typeface="Times New Roman" pitchFamily="18" charset="0"/>
                <a:cs typeface="Times New Roman" pitchFamily="18" charset="0"/>
              </a:rPr>
              <a:t>基础上增加了</a:t>
            </a:r>
            <a:r>
              <a:rPr lang="en-US" altLang="zh-CN" sz="2400" dirty="0">
                <a:latin typeface="Times New Roman" pitchFamily="18" charset="0"/>
                <a:cs typeface="Times New Roman" pitchFamily="18" charset="0"/>
              </a:rPr>
              <a:t>CJK</a:t>
            </a:r>
            <a:r>
              <a:rPr lang="zh-CN" altLang="en-US" sz="2400" dirty="0">
                <a:latin typeface="Times New Roman" pitchFamily="18" charset="0"/>
                <a:cs typeface="Times New Roman" pitchFamily="18" charset="0"/>
              </a:rPr>
              <a:t>统一汉字扩充</a:t>
            </a:r>
            <a:r>
              <a:rPr lang="en-US" altLang="zh-CN" sz="2400" dirty="0">
                <a:latin typeface="Times New Roman" pitchFamily="18" charset="0"/>
                <a:cs typeface="Times New Roman" pitchFamily="18" charset="0"/>
              </a:rPr>
              <a:t>B</a:t>
            </a:r>
            <a:r>
              <a:rPr lang="zh-CN" altLang="en-US" sz="2400" dirty="0">
                <a:latin typeface="Times New Roman" pitchFamily="18" charset="0"/>
                <a:cs typeface="Times New Roman" pitchFamily="18" charset="0"/>
              </a:rPr>
              <a:t>的汉字。</a:t>
            </a:r>
            <a:endParaRPr lang="zh-CN" altLang="zh-CN" sz="2400" dirty="0">
              <a:latin typeface="Times New Roman" pitchFamily="18" charset="0"/>
              <a:cs typeface="Times New Roman" pitchFamily="18" charset="0"/>
            </a:endParaRPr>
          </a:p>
          <a:p>
            <a:pPr marL="177800" indent="-177800" eaLnBrk="1" hangingPunct="1">
              <a:spcBef>
                <a:spcPts val="0"/>
              </a:spcBef>
              <a:spcAft>
                <a:spcPts val="1200"/>
              </a:spcAft>
              <a:buFontTx/>
              <a:buNone/>
              <a:defRPr/>
            </a:pPr>
            <a:endParaRPr lang="zh-CN" altLang="en-US" sz="2400" dirty="0"/>
          </a:p>
        </p:txBody>
      </p:sp>
      <p:sp>
        <p:nvSpPr>
          <p:cNvPr id="98309" name="矩形 5">
            <a:hlinkClick r:id="rId3" action="ppaction://hlinksldjump"/>
          </p:cNvPr>
          <p:cNvSpPr>
            <a:spLocks noChangeArrowheads="1"/>
          </p:cNvSpPr>
          <p:nvPr/>
        </p:nvSpPr>
        <p:spPr bwMode="auto">
          <a:xfrm>
            <a:off x="323850" y="257175"/>
            <a:ext cx="50292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wrap="none" anchor="ct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3774901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p:cNvSpPr>
            <a:spLocks noGrp="1" noChangeArrowheads="1"/>
          </p:cNvSpPr>
          <p:nvPr>
            <p:ph type="title"/>
          </p:nvPr>
        </p:nvSpPr>
        <p:spPr/>
        <p:txBody>
          <a:bodyPr>
            <a:normAutofit/>
          </a:bodyPr>
          <a:lstStyle/>
          <a:p>
            <a:pPr eaLnBrk="1" hangingPunct="1"/>
            <a:r>
              <a:rPr lang="en-US" altLang="zh-CN" dirty="0">
                <a:latin typeface="宋体" panose="02010600030101010101" pitchFamily="2" charset="-122"/>
              </a:rPr>
              <a:t>(6) </a:t>
            </a:r>
            <a:r>
              <a:rPr lang="zh-CN" altLang="en-US" dirty="0">
                <a:latin typeface="宋体" panose="02010600030101010101" pitchFamily="2" charset="-122"/>
              </a:rPr>
              <a:t>统一代码</a:t>
            </a:r>
            <a:endParaRPr lang="zh-CN" altLang="en-US" dirty="0"/>
          </a:p>
        </p:txBody>
      </p:sp>
      <p:sp>
        <p:nvSpPr>
          <p:cNvPr id="382979" name="Rectangle 3"/>
          <p:cNvSpPr>
            <a:spLocks noGrp="1" noChangeArrowheads="1"/>
          </p:cNvSpPr>
          <p:nvPr>
            <p:ph idx="1"/>
          </p:nvPr>
        </p:nvSpPr>
        <p:spPr/>
        <p:txBody>
          <a:bodyPr/>
          <a:lstStyle/>
          <a:p>
            <a:pPr eaLnBrk="1" hangingPunct="1">
              <a:lnSpc>
                <a:spcPct val="134000"/>
              </a:lnSpc>
              <a:spcAft>
                <a:spcPts val="2400"/>
              </a:spcAft>
              <a:defRPr/>
            </a:pPr>
            <a:r>
              <a:rPr lang="zh-CN" altLang="zh-CN" dirty="0">
                <a:solidFill>
                  <a:srgbClr val="FF00FF"/>
                </a:solidFill>
                <a:latin typeface="Times New Roman" pitchFamily="18" charset="0"/>
                <a:cs typeface="Times New Roman" pitchFamily="18" charset="0"/>
              </a:rPr>
              <a:t>统一代码（</a:t>
            </a:r>
            <a:r>
              <a:rPr lang="en-US" altLang="zh-CN" dirty="0">
                <a:solidFill>
                  <a:srgbClr val="FF00FF"/>
                </a:solidFill>
                <a:latin typeface="Times New Roman" pitchFamily="18" charset="0"/>
                <a:cs typeface="Times New Roman" pitchFamily="18" charset="0"/>
              </a:rPr>
              <a:t>Unicode</a:t>
            </a:r>
            <a:r>
              <a:rPr lang="zh-CN" altLang="zh-CN" dirty="0">
                <a:solidFill>
                  <a:srgbClr val="FF00FF"/>
                </a:solidFill>
                <a:latin typeface="Times New Roman" pitchFamily="18" charset="0"/>
                <a:cs typeface="Times New Roman" pitchFamily="18" charset="0"/>
              </a:rPr>
              <a:t>）</a:t>
            </a:r>
            <a:r>
              <a:rPr lang="zh-CN" altLang="zh-CN" dirty="0">
                <a:latin typeface="Times New Roman" pitchFamily="18" charset="0"/>
                <a:cs typeface="Times New Roman" pitchFamily="18" charset="0"/>
              </a:rPr>
              <a:t>是一种全新的编码方法，此法有足够的能力来表示全世界多达</a:t>
            </a:r>
            <a:r>
              <a:rPr lang="en-US" altLang="zh-CN" dirty="0">
                <a:latin typeface="Times New Roman" pitchFamily="18" charset="0"/>
                <a:cs typeface="Times New Roman" pitchFamily="18" charset="0"/>
              </a:rPr>
              <a:t>6 800</a:t>
            </a:r>
            <a:r>
              <a:rPr lang="zh-CN" altLang="zh-CN" dirty="0">
                <a:latin typeface="Times New Roman" pitchFamily="18" charset="0"/>
                <a:cs typeface="Times New Roman" pitchFamily="18" charset="0"/>
              </a:rPr>
              <a:t>种语言中任意一种语言里使用的所有符号。</a:t>
            </a:r>
            <a:endParaRPr lang="en-US" altLang="zh-CN" dirty="0">
              <a:latin typeface="Times New Roman" pitchFamily="18" charset="0"/>
              <a:cs typeface="Times New Roman" pitchFamily="18" charset="0"/>
            </a:endParaRPr>
          </a:p>
          <a:p>
            <a:pPr eaLnBrk="1" hangingPunct="1">
              <a:lnSpc>
                <a:spcPct val="134000"/>
              </a:lnSpc>
              <a:spcAft>
                <a:spcPts val="2400"/>
              </a:spcAft>
              <a:defRPr/>
            </a:pPr>
            <a:r>
              <a:rPr lang="zh-CN" altLang="zh-CN" dirty="0">
                <a:latin typeface="Times New Roman" pitchFamily="18" charset="0"/>
                <a:cs typeface="Times New Roman" pitchFamily="18" charset="0"/>
              </a:rPr>
              <a:t>其基本方法是，</a:t>
            </a:r>
            <a:r>
              <a:rPr lang="zh-CN" altLang="zh-CN" dirty="0">
                <a:solidFill>
                  <a:srgbClr val="FF00FF"/>
                </a:solidFill>
                <a:latin typeface="Times New Roman" pitchFamily="18" charset="0"/>
                <a:cs typeface="Times New Roman" pitchFamily="18" charset="0"/>
              </a:rPr>
              <a:t>用</a:t>
            </a:r>
            <a:r>
              <a:rPr lang="en-US" altLang="zh-CN" dirty="0">
                <a:solidFill>
                  <a:srgbClr val="FF00FF"/>
                </a:solidFill>
                <a:latin typeface="Times New Roman" pitchFamily="18" charset="0"/>
                <a:cs typeface="Times New Roman" pitchFamily="18" charset="0"/>
              </a:rPr>
              <a:t>1</a:t>
            </a:r>
            <a:r>
              <a:rPr lang="zh-CN" altLang="zh-CN" dirty="0">
                <a:solidFill>
                  <a:srgbClr val="FF00FF"/>
                </a:solidFill>
                <a:latin typeface="Times New Roman" pitchFamily="18" charset="0"/>
                <a:cs typeface="Times New Roman" pitchFamily="18" charset="0"/>
              </a:rPr>
              <a:t>个</a:t>
            </a:r>
            <a:r>
              <a:rPr lang="en-US" altLang="zh-CN" dirty="0">
                <a:solidFill>
                  <a:srgbClr val="FF00FF"/>
                </a:solidFill>
                <a:latin typeface="Times New Roman" pitchFamily="18" charset="0"/>
                <a:cs typeface="Times New Roman" pitchFamily="18" charset="0"/>
              </a:rPr>
              <a:t>16</a:t>
            </a:r>
            <a:r>
              <a:rPr lang="zh-CN" altLang="zh-CN" dirty="0">
                <a:solidFill>
                  <a:srgbClr val="FF00FF"/>
                </a:solidFill>
                <a:latin typeface="Times New Roman" pitchFamily="18" charset="0"/>
                <a:cs typeface="Times New Roman" pitchFamily="18" charset="0"/>
              </a:rPr>
              <a:t>位的数来表示</a:t>
            </a:r>
            <a:r>
              <a:rPr lang="en-US" altLang="zh-CN" dirty="0">
                <a:solidFill>
                  <a:srgbClr val="FF00FF"/>
                </a:solidFill>
                <a:latin typeface="Times New Roman" pitchFamily="18" charset="0"/>
                <a:cs typeface="Times New Roman" pitchFamily="18" charset="0"/>
              </a:rPr>
              <a:t>Unicode</a:t>
            </a:r>
            <a:r>
              <a:rPr lang="zh-CN" altLang="zh-CN" dirty="0">
                <a:solidFill>
                  <a:srgbClr val="FF00FF"/>
                </a:solidFill>
                <a:latin typeface="Times New Roman" pitchFamily="18" charset="0"/>
                <a:cs typeface="Times New Roman" pitchFamily="18" charset="0"/>
              </a:rPr>
              <a:t>中的每个符号</a:t>
            </a:r>
            <a:r>
              <a:rPr lang="zh-CN" altLang="zh-CN" dirty="0">
                <a:latin typeface="Times New Roman" pitchFamily="18" charset="0"/>
                <a:cs typeface="Times New Roman" pitchFamily="18" charset="0"/>
              </a:rPr>
              <a:t>，即允许表示</a:t>
            </a:r>
            <a:r>
              <a:rPr lang="en-US" altLang="zh-CN" dirty="0">
                <a:solidFill>
                  <a:srgbClr val="FF00FF"/>
                </a:solidFill>
                <a:latin typeface="Times New Roman" pitchFamily="18" charset="0"/>
                <a:cs typeface="Times New Roman" pitchFamily="18" charset="0"/>
              </a:rPr>
              <a:t>65 536</a:t>
            </a:r>
            <a:r>
              <a:rPr lang="zh-CN" altLang="zh-CN" dirty="0">
                <a:latin typeface="Times New Roman" pitchFamily="18" charset="0"/>
                <a:cs typeface="Times New Roman" pitchFamily="18" charset="0"/>
              </a:rPr>
              <a:t>个不同的字符或符号。这种符号集被称为基本多语言平面（</a:t>
            </a:r>
            <a:r>
              <a:rPr lang="en-US" altLang="zh-CN" dirty="0">
                <a:latin typeface="Times New Roman" pitchFamily="18" charset="0"/>
                <a:cs typeface="Times New Roman" pitchFamily="18" charset="0"/>
              </a:rPr>
              <a:t>BMP</a:t>
            </a:r>
            <a:r>
              <a:rPr lang="zh-CN" altLang="zh-CN" dirty="0">
                <a:latin typeface="Times New Roman" pitchFamily="18" charset="0"/>
                <a:cs typeface="Times New Roman" pitchFamily="18" charset="0"/>
              </a:rPr>
              <a:t>）。</a:t>
            </a:r>
          </a:p>
          <a:p>
            <a:pPr eaLnBrk="1" hangingPunct="1">
              <a:lnSpc>
                <a:spcPct val="134000"/>
              </a:lnSpc>
              <a:spcAft>
                <a:spcPts val="2400"/>
              </a:spcAft>
              <a:buFontTx/>
              <a:buNone/>
              <a:defRPr/>
            </a:pPr>
            <a:endParaRPr lang="zh-CN" altLang="en-US" dirty="0"/>
          </a:p>
        </p:txBody>
      </p:sp>
    </p:spTree>
    <p:extLst>
      <p:ext uri="{BB962C8B-B14F-4D97-AF65-F5344CB8AC3E}">
        <p14:creationId xmlns:p14="http://schemas.microsoft.com/office/powerpoint/2010/main" val="39068574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0">
            <a:extLst>
              <a:ext uri="{FF2B5EF4-FFF2-40B4-BE49-F238E27FC236}">
                <a16:creationId xmlns:a16="http://schemas.microsoft.com/office/drawing/2014/main" id="{271F38A1-5533-4312-BC21-C172E64C16F9}"/>
              </a:ext>
            </a:extLst>
          </p:cNvPr>
          <p:cNvSpPr>
            <a:spLocks noGrp="1" noChangeArrowheads="1"/>
          </p:cNvSpPr>
          <p:nvPr>
            <p:ph type="title"/>
          </p:nvPr>
        </p:nvSpPr>
        <p:spPr/>
        <p:txBody>
          <a:bodyPr>
            <a:normAutofit/>
          </a:bodyPr>
          <a:lstStyle/>
          <a:p>
            <a:pPr eaLnBrk="1" hangingPunct="1"/>
            <a:r>
              <a:rPr lang="en-US" altLang="zh-CN" sz="4000" b="0" dirty="0">
                <a:latin typeface="隶书" panose="02010509060101010101" pitchFamily="49" charset="-122"/>
                <a:ea typeface="隶书" panose="02010509060101010101" pitchFamily="49" charset="-122"/>
              </a:rPr>
              <a:t>2.2</a:t>
            </a:r>
            <a:r>
              <a:rPr kumimoji="1" lang="zh-CN" altLang="en-US" sz="4000" dirty="0"/>
              <a:t>布尔代数和常见逻辑电路</a:t>
            </a:r>
          </a:p>
        </p:txBody>
      </p:sp>
      <p:sp>
        <p:nvSpPr>
          <p:cNvPr id="180228" name="Text Box 4">
            <a:extLst>
              <a:ext uri="{FF2B5EF4-FFF2-40B4-BE49-F238E27FC236}">
                <a16:creationId xmlns:a16="http://schemas.microsoft.com/office/drawing/2014/main" id="{F7D03D96-2B33-4AF3-8C8A-571AF2CB4D7F}"/>
              </a:ext>
            </a:extLst>
          </p:cNvPr>
          <p:cNvSpPr>
            <a:spLocks noGrp="1" noChangeArrowheads="1"/>
          </p:cNvSpPr>
          <p:nvPr>
            <p:ph idx="1"/>
          </p:nvPr>
        </p:nvSpPr>
        <p:spPr>
          <a:extLst>
            <a:ext uri="{909E8E84-426E-40DD-AFC4-6F175D3DCCD1}">
              <a14:hiddenFill xmlns:a14="http://schemas.microsoft.com/office/drawing/2010/main">
                <a:gradFill rotWithShape="0">
                  <a:gsLst>
                    <a:gs pos="0">
                      <a:schemeClr val="accent1"/>
                    </a:gs>
                    <a:gs pos="100000">
                      <a:schemeClr val="bg1"/>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spcBef>
                <a:spcPct val="0"/>
              </a:spcBef>
              <a:buFontTx/>
              <a:buNone/>
            </a:pPr>
            <a:r>
              <a:rPr kumimoji="1" lang="zh-CN" altLang="en-US">
                <a:solidFill>
                  <a:srgbClr val="FF0000"/>
                </a:solidFill>
              </a:rPr>
              <a:t> </a:t>
            </a:r>
            <a:r>
              <a:rPr kumimoji="1" lang="en-US" altLang="zh-CN">
                <a:solidFill>
                  <a:srgbClr val="FF0000"/>
                </a:solidFill>
              </a:rPr>
              <a:t>2.2.1  </a:t>
            </a:r>
            <a:r>
              <a:rPr kumimoji="1" lang="zh-CN" altLang="en-US">
                <a:solidFill>
                  <a:srgbClr val="FF0000"/>
                </a:solidFill>
              </a:rPr>
              <a:t>布尔代数</a:t>
            </a:r>
          </a:p>
          <a:p>
            <a:pPr eaLnBrk="1" hangingPunct="1">
              <a:spcBef>
                <a:spcPct val="0"/>
              </a:spcBef>
              <a:buFontTx/>
              <a:buNone/>
            </a:pPr>
            <a:r>
              <a:rPr kumimoji="1" lang="zh-CN" altLang="en-US"/>
              <a:t>  布尔代数是英国数学家乔治</a:t>
            </a:r>
            <a:r>
              <a:rPr kumimoji="1" lang="en-US" altLang="zh-CN"/>
              <a:t>·</a:t>
            </a:r>
            <a:r>
              <a:rPr kumimoji="1" lang="zh-CN" altLang="en-US"/>
              <a:t>布尔（</a:t>
            </a:r>
            <a:r>
              <a:rPr kumimoji="1" lang="en-US" altLang="zh-CN"/>
              <a:t>George Boole</a:t>
            </a:r>
            <a:r>
              <a:rPr kumimoji="1" lang="zh-CN" altLang="en-US"/>
              <a:t>）发明的，布尔也是数理逻辑的创始人。布尔代数在电子计算机的逻辑设计等工程技术领域中有重要的应用。</a:t>
            </a:r>
          </a:p>
        </p:txBody>
      </p:sp>
      <p:sp>
        <p:nvSpPr>
          <p:cNvPr id="10" name="Rectangle 3">
            <a:extLst>
              <a:ext uri="{FF2B5EF4-FFF2-40B4-BE49-F238E27FC236}">
                <a16:creationId xmlns:a16="http://schemas.microsoft.com/office/drawing/2014/main" id="{518B722E-B6FB-439F-9839-C3E50FB28F66}"/>
              </a:ext>
            </a:extLst>
          </p:cNvPr>
          <p:cNvSpPr txBox="1">
            <a:spLocks noRot="1" noChangeAspect="1" noMove="1" noResize="1" noEditPoints="1" noAdjustHandles="1" noChangeArrowheads="1" noChangeShapeType="1" noTextEdit="1"/>
          </p:cNvSpPr>
          <p:nvPr/>
        </p:nvSpPr>
        <p:spPr bwMode="auto">
          <a:xfrm>
            <a:off x="72571" y="3085647"/>
            <a:ext cx="9042400" cy="3402238"/>
          </a:xfrm>
          <a:prstGeom prst="rect">
            <a:avLst/>
          </a:prstGeom>
          <a:blipFill>
            <a:blip r:embed="rId2"/>
            <a:stretch>
              <a:fillRect t="-1792" r="-1955" b="-1613"/>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dirty="0">
                <a:noFill/>
              </a:rPr>
              <a: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2">
            <a:extLst>
              <a:ext uri="{FF2B5EF4-FFF2-40B4-BE49-F238E27FC236}">
                <a16:creationId xmlns:a16="http://schemas.microsoft.com/office/drawing/2014/main" id="{A8720ABF-8D3E-4599-AF18-701CE135CDF0}"/>
              </a:ext>
            </a:extLst>
          </p:cNvPr>
          <p:cNvSpPr>
            <a:spLocks noGrp="1" noChangeArrowheads="1"/>
          </p:cNvSpPr>
          <p:nvPr>
            <p:ph type="title"/>
          </p:nvPr>
        </p:nvSpPr>
        <p:spPr/>
        <p:txBody>
          <a:bodyPr>
            <a:noAutofit/>
          </a:bodyPr>
          <a:lstStyle/>
          <a:p>
            <a:pPr eaLnBrk="1" hangingPunct="1"/>
            <a:r>
              <a:rPr lang="zh-CN" altLang="zh-CN" sz="3200" dirty="0">
                <a:latin typeface="宋体" panose="02010600030101010101" pitchFamily="2" charset="-122"/>
              </a:rPr>
              <a:t>运算的基本依据是下面的基本公式和规则：</a:t>
            </a:r>
            <a:endParaRPr lang="zh-CN" altLang="en-US" sz="3200" dirty="0"/>
          </a:p>
        </p:txBody>
      </p:sp>
      <p:sp>
        <p:nvSpPr>
          <p:cNvPr id="181252" name="Rectangle 4">
            <a:extLst>
              <a:ext uri="{FF2B5EF4-FFF2-40B4-BE49-F238E27FC236}">
                <a16:creationId xmlns:a16="http://schemas.microsoft.com/office/drawing/2014/main" id="{18C063E7-7C7C-4269-987F-55108E99E5DD}"/>
              </a:ext>
            </a:extLst>
          </p:cNvPr>
          <p:cNvSpPr>
            <a:spLocks noGrp="1" noChangeArrowheads="1"/>
          </p:cNvSpPr>
          <p:nvPr>
            <p:ph idx="1"/>
          </p:nvPr>
        </p:nvSpPr>
        <p:spPr/>
        <p:txBody>
          <a:bodyPr/>
          <a:lstStyle/>
          <a:p>
            <a:pPr lvl="1" eaLnBrk="1" hangingPunct="1">
              <a:defRPr/>
            </a:pPr>
            <a:r>
              <a:rPr lang="zh-CN" altLang="en-US" dirty="0"/>
              <a:t>交换律：</a:t>
            </a:r>
            <a:r>
              <a:rPr lang="en-US" altLang="zh-CN" dirty="0"/>
              <a:t>A</a:t>
            </a:r>
            <a:r>
              <a:rPr lang="zh-CN" altLang="en-US" dirty="0"/>
              <a:t>＋</a:t>
            </a:r>
            <a:r>
              <a:rPr lang="en-US" altLang="zh-CN" dirty="0"/>
              <a:t>B</a:t>
            </a:r>
            <a:r>
              <a:rPr lang="zh-CN" altLang="en-US" dirty="0"/>
              <a:t>＝</a:t>
            </a:r>
            <a:r>
              <a:rPr lang="en-US" altLang="zh-CN" dirty="0"/>
              <a:t>B</a:t>
            </a:r>
            <a:r>
              <a:rPr lang="zh-CN" altLang="en-US" dirty="0"/>
              <a:t>＋</a:t>
            </a:r>
            <a:r>
              <a:rPr lang="en-US" altLang="zh-CN" dirty="0"/>
              <a:t>A   </a:t>
            </a:r>
          </a:p>
          <a:p>
            <a:pPr lvl="1" indent="1404938" eaLnBrk="1" hangingPunct="1">
              <a:buFontTx/>
              <a:buNone/>
              <a:defRPr/>
            </a:pPr>
            <a:r>
              <a:rPr lang="en-US" altLang="zh-CN" dirty="0"/>
              <a:t>A·B</a:t>
            </a:r>
            <a:r>
              <a:rPr lang="zh-CN" altLang="en-US" dirty="0"/>
              <a:t>＝</a:t>
            </a:r>
            <a:r>
              <a:rPr lang="en-US" altLang="zh-CN" dirty="0"/>
              <a:t>B·A</a:t>
            </a:r>
          </a:p>
          <a:p>
            <a:pPr lvl="1" eaLnBrk="1" hangingPunct="1">
              <a:defRPr/>
            </a:pPr>
            <a:r>
              <a:rPr lang="zh-CN" altLang="en-US" dirty="0"/>
              <a:t>结合律：</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(A</a:t>
            </a:r>
            <a:r>
              <a:rPr lang="zh-CN" altLang="en-US" dirty="0"/>
              <a:t>＋</a:t>
            </a:r>
            <a:r>
              <a:rPr lang="en-US" altLang="zh-CN" dirty="0"/>
              <a:t>B)</a:t>
            </a:r>
            <a:r>
              <a:rPr lang="zh-CN" altLang="en-US" dirty="0"/>
              <a:t>＋</a:t>
            </a:r>
            <a:r>
              <a:rPr lang="en-US" altLang="zh-CN" dirty="0"/>
              <a:t>C</a:t>
            </a:r>
          </a:p>
          <a:p>
            <a:pPr lvl="1" eaLnBrk="1" hangingPunct="1">
              <a:buFontTx/>
              <a:buNone/>
              <a:defRPr/>
            </a:pPr>
            <a:r>
              <a:rPr lang="en-US" altLang="zh-CN" dirty="0"/>
              <a:t>                    A·(B·C)</a:t>
            </a:r>
            <a:r>
              <a:rPr lang="zh-CN" altLang="en-US" dirty="0"/>
              <a:t>＝</a:t>
            </a:r>
            <a:r>
              <a:rPr lang="en-US" altLang="zh-CN" dirty="0"/>
              <a:t>(A·B)·C</a:t>
            </a:r>
          </a:p>
          <a:p>
            <a:pPr lvl="1" eaLnBrk="1" hangingPunct="1">
              <a:defRPr/>
            </a:pPr>
            <a:r>
              <a:rPr lang="zh-CN" altLang="en-US" dirty="0"/>
              <a:t>分配律：</a:t>
            </a:r>
            <a:r>
              <a:rPr lang="en-US" altLang="zh-CN" dirty="0"/>
              <a:t>A</a:t>
            </a:r>
            <a:r>
              <a:rPr lang="zh-CN" altLang="en-US" dirty="0"/>
              <a:t>＋（</a:t>
            </a:r>
            <a:r>
              <a:rPr lang="en-US" altLang="zh-CN" dirty="0"/>
              <a:t>B·C</a:t>
            </a:r>
            <a:r>
              <a:rPr lang="zh-CN" altLang="en-US" dirty="0"/>
              <a:t>）＝</a:t>
            </a:r>
            <a:r>
              <a:rPr lang="en-US" altLang="zh-CN" dirty="0"/>
              <a:t>(A</a:t>
            </a:r>
            <a:r>
              <a:rPr lang="zh-CN" altLang="en-US" dirty="0"/>
              <a:t>＋</a:t>
            </a:r>
            <a:r>
              <a:rPr lang="en-US" altLang="zh-CN" dirty="0"/>
              <a:t>B)·(A</a:t>
            </a:r>
            <a:r>
              <a:rPr lang="zh-CN" altLang="en-US" dirty="0"/>
              <a:t>＋</a:t>
            </a:r>
            <a:r>
              <a:rPr lang="en-US" altLang="zh-CN" dirty="0"/>
              <a:t>C) </a:t>
            </a:r>
          </a:p>
          <a:p>
            <a:pPr lvl="1" eaLnBrk="1" hangingPunct="1">
              <a:buFontTx/>
              <a:buNone/>
              <a:defRPr/>
            </a:pPr>
            <a:r>
              <a:rPr lang="pt-BR" altLang="zh-CN" dirty="0"/>
              <a:t>                     A·(B</a:t>
            </a:r>
            <a:r>
              <a:rPr lang="zh-CN" altLang="pt-BR" dirty="0"/>
              <a:t>＋</a:t>
            </a:r>
            <a:r>
              <a:rPr lang="pt-BR" altLang="zh-CN" dirty="0"/>
              <a:t>C)</a:t>
            </a:r>
            <a:r>
              <a:rPr lang="zh-CN" altLang="pt-BR" dirty="0"/>
              <a:t>＝</a:t>
            </a:r>
            <a:r>
              <a:rPr lang="pt-BR" altLang="zh-CN" dirty="0"/>
              <a:t>A·B</a:t>
            </a:r>
            <a:r>
              <a:rPr lang="zh-CN" altLang="pt-BR" dirty="0"/>
              <a:t>＋</a:t>
            </a:r>
            <a:r>
              <a:rPr lang="pt-BR" altLang="zh-CN" dirty="0"/>
              <a:t>A·C</a:t>
            </a:r>
          </a:p>
          <a:p>
            <a:pPr eaLnBrk="1" hangingPunct="1">
              <a:buFont typeface="Wingdings" pitchFamily="2" charset="2"/>
              <a:buNone/>
              <a:defRPr/>
            </a:pPr>
            <a:endParaRPr lang="en-US" altLang="zh-CN" dirty="0"/>
          </a:p>
        </p:txBody>
      </p:sp>
      <p:sp>
        <p:nvSpPr>
          <p:cNvPr id="5" name="Rectangle 3">
            <a:extLst>
              <a:ext uri="{FF2B5EF4-FFF2-40B4-BE49-F238E27FC236}">
                <a16:creationId xmlns:a16="http://schemas.microsoft.com/office/drawing/2014/main" id="{A49CFD1B-BE47-4CF6-B9C8-A4B2053C3FCD}"/>
              </a:ext>
            </a:extLst>
          </p:cNvPr>
          <p:cNvSpPr txBox="1">
            <a:spLocks noChangeArrowheads="1"/>
          </p:cNvSpPr>
          <p:nvPr/>
        </p:nvSpPr>
        <p:spPr bwMode="auto">
          <a:xfrm>
            <a:off x="480059" y="3465513"/>
            <a:ext cx="8229600" cy="1500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rtl="0" fontAlgn="base">
              <a:lnSpc>
                <a:spcPct val="114000"/>
              </a:lnSpc>
              <a:spcBef>
                <a:spcPct val="20000"/>
              </a:spcBef>
              <a:spcAft>
                <a:spcPts val="600"/>
              </a:spcAft>
              <a:buBlip>
                <a:blip r:embed="rId2"/>
              </a:buBlip>
              <a:defRPr sz="2800" b="1">
                <a:solidFill>
                  <a:schemeClr val="accent2"/>
                </a:solidFill>
                <a:latin typeface="+mj-ea"/>
                <a:ea typeface="+mj-ea"/>
                <a:cs typeface="+mn-cs"/>
              </a:defRPr>
            </a:lvl1pPr>
            <a:lvl2pPr marL="742950" indent="-285750" algn="just" rtl="0" fontAlgn="base">
              <a:spcBef>
                <a:spcPct val="20000"/>
              </a:spcBef>
              <a:spcAft>
                <a:spcPct val="0"/>
              </a:spcAft>
              <a:buBlip>
                <a:blip r:embed="rId3"/>
              </a:buBlip>
              <a:defRPr sz="2800" b="1">
                <a:solidFill>
                  <a:schemeClr val="tx1"/>
                </a:solidFill>
                <a:latin typeface="+mj-ea"/>
                <a:ea typeface="+mj-ea"/>
              </a:defRPr>
            </a:lvl2pPr>
            <a:lvl3pPr marL="1143000" indent="-228600" algn="just" rtl="0" fontAlgn="base">
              <a:spcBef>
                <a:spcPct val="20000"/>
              </a:spcBef>
              <a:spcAft>
                <a:spcPct val="0"/>
              </a:spcAft>
              <a:buChar char="•"/>
              <a:defRPr sz="2400">
                <a:solidFill>
                  <a:schemeClr val="tx1"/>
                </a:solidFill>
                <a:latin typeface="+mj-ea"/>
                <a:ea typeface="+mj-ea"/>
              </a:defRPr>
            </a:lvl3pPr>
            <a:lvl4pPr marL="1600200" indent="-228600" algn="just" rtl="0" fontAlgn="base">
              <a:spcBef>
                <a:spcPct val="20000"/>
              </a:spcBef>
              <a:spcAft>
                <a:spcPct val="0"/>
              </a:spcAft>
              <a:buChar char="–"/>
              <a:defRPr sz="2000">
                <a:solidFill>
                  <a:schemeClr val="tx1"/>
                </a:solidFill>
                <a:latin typeface="+mj-ea"/>
                <a:ea typeface="+mj-ea"/>
              </a:defRPr>
            </a:lvl4pPr>
            <a:lvl5pPr marL="2057400" indent="-228600" algn="just"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lvl="1" eaLnBrk="1" hangingPunct="1">
              <a:lnSpc>
                <a:spcPct val="90000"/>
              </a:lnSpc>
              <a:defRPr/>
            </a:pPr>
            <a:r>
              <a:rPr lang="zh-CN" altLang="pt-BR" kern="0" dirty="0"/>
              <a:t>吸收律：</a:t>
            </a:r>
          </a:p>
          <a:p>
            <a:pPr lvl="1" eaLnBrk="1" hangingPunct="1">
              <a:lnSpc>
                <a:spcPct val="90000"/>
              </a:lnSpc>
              <a:defRPr/>
            </a:pPr>
            <a:endParaRPr lang="zh-CN" altLang="pt-BR" kern="0" dirty="0"/>
          </a:p>
          <a:p>
            <a:pPr lvl="1" eaLnBrk="1" hangingPunct="1">
              <a:lnSpc>
                <a:spcPct val="90000"/>
              </a:lnSpc>
              <a:defRPr/>
            </a:pPr>
            <a:r>
              <a:rPr lang="zh-CN" altLang="pt-BR" kern="0" dirty="0"/>
              <a:t>第二吸收律：</a:t>
            </a:r>
          </a:p>
          <a:p>
            <a:pPr lvl="1" eaLnBrk="1" hangingPunct="1">
              <a:lnSpc>
                <a:spcPct val="90000"/>
              </a:lnSpc>
              <a:defRPr/>
            </a:pPr>
            <a:endParaRPr lang="zh-CN" altLang="pt-BR" kern="0" dirty="0"/>
          </a:p>
        </p:txBody>
      </p:sp>
      <p:pic>
        <p:nvPicPr>
          <p:cNvPr id="9" name="Picture 16" descr="OL0{%MCMF8X_7W4R@M@)I{G">
            <a:extLst>
              <a:ext uri="{FF2B5EF4-FFF2-40B4-BE49-F238E27FC236}">
                <a16:creationId xmlns:a16="http://schemas.microsoft.com/office/drawing/2014/main" id="{DD497C1A-93CD-4823-9E94-16688CE188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7785" y="3302113"/>
            <a:ext cx="22971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8274" name="Picture 2">
            <a:extLst>
              <a:ext uri="{FF2B5EF4-FFF2-40B4-BE49-F238E27FC236}">
                <a16:creationId xmlns:a16="http://schemas.microsoft.com/office/drawing/2014/main" id="{9200CE9E-8649-4F67-8237-FAA34A54D5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2479" y="4373676"/>
            <a:ext cx="2787650" cy="1014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3">
            <a:extLst>
              <a:ext uri="{FF2B5EF4-FFF2-40B4-BE49-F238E27FC236}">
                <a16:creationId xmlns:a16="http://schemas.microsoft.com/office/drawing/2014/main" id="{C09CEB9C-9F37-4112-82BC-60CF5A404421}"/>
              </a:ext>
            </a:extLst>
          </p:cNvPr>
          <p:cNvSpPr>
            <a:spLocks noGrp="1" noChangeArrowheads="1"/>
          </p:cNvSpPr>
          <p:nvPr>
            <p:ph type="title"/>
          </p:nvPr>
        </p:nvSpPr>
        <p:spPr>
          <a:xfrm>
            <a:off x="468313" y="357188"/>
            <a:ext cx="8229600" cy="504825"/>
          </a:xfrm>
        </p:spPr>
        <p:txBody>
          <a:bodyPr vert="horz" lIns="91440" tIns="45720" rIns="91440" bIns="45720" rtlCol="0" anchor="b">
            <a:noAutofit/>
          </a:bodyPr>
          <a:lstStyle/>
          <a:p>
            <a:r>
              <a:rPr lang="zh-CN" altLang="zh-CN" sz="3200" dirty="0">
                <a:latin typeface="宋体" panose="02010600030101010101" pitchFamily="2" charset="-122"/>
              </a:rPr>
              <a:t>运算的基本依据是下面的基本公式和规则：</a:t>
            </a:r>
            <a:endParaRPr lang="zh-CN" altLang="en-US" sz="3200" dirty="0">
              <a:latin typeface="宋体" panose="02010600030101010101" pitchFamily="2" charset="-122"/>
            </a:endParaRPr>
          </a:p>
        </p:txBody>
      </p:sp>
      <p:sp>
        <p:nvSpPr>
          <p:cNvPr id="242691" name="Rectangle 3">
            <a:extLst>
              <a:ext uri="{FF2B5EF4-FFF2-40B4-BE49-F238E27FC236}">
                <a16:creationId xmlns:a16="http://schemas.microsoft.com/office/drawing/2014/main" id="{275D53D8-F13C-4446-8E68-E9BCD1D89B96}"/>
              </a:ext>
            </a:extLst>
          </p:cNvPr>
          <p:cNvSpPr>
            <a:spLocks noGrp="1" noChangeArrowheads="1"/>
          </p:cNvSpPr>
          <p:nvPr>
            <p:ph idx="1"/>
          </p:nvPr>
        </p:nvSpPr>
        <p:spPr>
          <a:xfrm>
            <a:off x="729116" y="1212851"/>
            <a:ext cx="7329034" cy="719137"/>
          </a:xfrm>
        </p:spPr>
        <p:txBody>
          <a:bodyPr/>
          <a:lstStyle/>
          <a:p>
            <a:pPr marL="261938" lvl="1" indent="-261938" eaLnBrk="1" hangingPunct="1">
              <a:lnSpc>
                <a:spcPct val="114000"/>
              </a:lnSpc>
              <a:defRPr/>
            </a:pPr>
            <a:r>
              <a:rPr lang="zh-CN" altLang="en-US" dirty="0"/>
              <a:t>反演律</a:t>
            </a:r>
            <a:r>
              <a:rPr lang="en-US" altLang="zh-CN" dirty="0"/>
              <a:t>(</a:t>
            </a:r>
            <a:r>
              <a:rPr lang="zh-CN" altLang="pt-BR" dirty="0"/>
              <a:t>又称摩根定律</a:t>
            </a:r>
            <a:r>
              <a:rPr lang="en-US" altLang="zh-CN" dirty="0"/>
              <a:t>)</a:t>
            </a:r>
            <a:r>
              <a:rPr lang="zh-CN" altLang="pt-BR" dirty="0"/>
              <a:t>：常用于复杂逻辑函数的化简。</a:t>
            </a:r>
            <a:endParaRPr lang="zh-CN" altLang="en-US" dirty="0"/>
          </a:p>
          <a:p>
            <a:pPr marL="261938" lvl="1" indent="-261938" eaLnBrk="1" hangingPunct="1">
              <a:lnSpc>
                <a:spcPct val="114000"/>
              </a:lnSpc>
              <a:defRPr/>
            </a:pPr>
            <a:endParaRPr lang="zh-CN" altLang="pt-BR" dirty="0"/>
          </a:p>
        </p:txBody>
      </p:sp>
      <p:pic>
        <p:nvPicPr>
          <p:cNvPr id="242694" name="Picture 6" descr="B5]HO}$867}HIMX~9$OB2Q5">
            <a:extLst>
              <a:ext uri="{FF2B5EF4-FFF2-40B4-BE49-F238E27FC236}">
                <a16:creationId xmlns:a16="http://schemas.microsoft.com/office/drawing/2014/main" id="{E8622D85-7C9C-4E90-8751-6534F042A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8838" y="1694657"/>
            <a:ext cx="4213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2696" name="Picture 8" descr="XC06S}F$ARIMB5K%%D{DDEL">
            <a:extLst>
              <a:ext uri="{FF2B5EF4-FFF2-40B4-BE49-F238E27FC236}">
                <a16:creationId xmlns:a16="http://schemas.microsoft.com/office/drawing/2014/main" id="{DA429202-4B33-4724-BC63-371C43E425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1375" y="2279403"/>
            <a:ext cx="470217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20">
            <a:extLst>
              <a:ext uri="{FF2B5EF4-FFF2-40B4-BE49-F238E27FC236}">
                <a16:creationId xmlns:a16="http://schemas.microsoft.com/office/drawing/2014/main" id="{CC2AABC9-A9E8-4717-8BA2-B0FA6D587A1E}"/>
              </a:ext>
            </a:extLst>
          </p:cNvPr>
          <p:cNvGrpSpPr>
            <a:grpSpLocks/>
          </p:cNvGrpSpPr>
          <p:nvPr/>
        </p:nvGrpSpPr>
        <p:grpSpPr bwMode="auto">
          <a:xfrm>
            <a:off x="2230438" y="2944813"/>
            <a:ext cx="3506787" cy="519112"/>
            <a:chOff x="1824" y="2577"/>
            <a:chExt cx="2209" cy="327"/>
          </a:xfrm>
        </p:grpSpPr>
        <p:sp>
          <p:nvSpPr>
            <p:cNvPr id="103441" name="Text Box 21">
              <a:extLst>
                <a:ext uri="{FF2B5EF4-FFF2-40B4-BE49-F238E27FC236}">
                  <a16:creationId xmlns:a16="http://schemas.microsoft.com/office/drawing/2014/main" id="{7FD07457-13DA-4075-8296-CB3457898396}"/>
                </a:ext>
              </a:extLst>
            </p:cNvPr>
            <p:cNvSpPr txBox="1">
              <a:spLocks noChangeArrowheads="1"/>
            </p:cNvSpPr>
            <p:nvPr/>
          </p:nvSpPr>
          <p:spPr bwMode="auto">
            <a:xfrm>
              <a:off x="1824" y="2577"/>
              <a:ext cx="220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dirty="0">
                  <a:solidFill>
                    <a:srgbClr val="CC3300"/>
                  </a:solidFill>
                  <a:ea typeface="楷体_GB2312"/>
                  <a:cs typeface="楷体_GB2312"/>
                </a:rPr>
                <a:t>AB+AC+BC=AB+AC</a:t>
              </a:r>
            </a:p>
          </p:txBody>
        </p:sp>
        <p:sp>
          <p:nvSpPr>
            <p:cNvPr id="103442" name="Line 22">
              <a:extLst>
                <a:ext uri="{FF2B5EF4-FFF2-40B4-BE49-F238E27FC236}">
                  <a16:creationId xmlns:a16="http://schemas.microsoft.com/office/drawing/2014/main" id="{D76B32B3-C158-426E-A863-413C2F8AE4AE}"/>
                </a:ext>
              </a:extLst>
            </p:cNvPr>
            <p:cNvSpPr>
              <a:spLocks noChangeShapeType="1"/>
            </p:cNvSpPr>
            <p:nvPr/>
          </p:nvSpPr>
          <p:spPr bwMode="auto">
            <a:xfrm>
              <a:off x="3646" y="2664"/>
              <a:ext cx="144" cy="0"/>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43" name="Line 23">
              <a:extLst>
                <a:ext uri="{FF2B5EF4-FFF2-40B4-BE49-F238E27FC236}">
                  <a16:creationId xmlns:a16="http://schemas.microsoft.com/office/drawing/2014/main" id="{0B8906F8-826E-45EE-981F-DFD782D75E01}"/>
                </a:ext>
              </a:extLst>
            </p:cNvPr>
            <p:cNvSpPr>
              <a:spLocks noChangeShapeType="1"/>
            </p:cNvSpPr>
            <p:nvPr/>
          </p:nvSpPr>
          <p:spPr bwMode="auto">
            <a:xfrm>
              <a:off x="2316" y="2661"/>
              <a:ext cx="144" cy="0"/>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5" name="Group 20">
            <a:extLst>
              <a:ext uri="{FF2B5EF4-FFF2-40B4-BE49-F238E27FC236}">
                <a16:creationId xmlns:a16="http://schemas.microsoft.com/office/drawing/2014/main" id="{A50D8B6B-4CF7-407F-B7A2-003621E1FDFB}"/>
              </a:ext>
            </a:extLst>
          </p:cNvPr>
          <p:cNvGrpSpPr>
            <a:grpSpLocks/>
          </p:cNvGrpSpPr>
          <p:nvPr/>
        </p:nvGrpSpPr>
        <p:grpSpPr bwMode="auto">
          <a:xfrm>
            <a:off x="2128838" y="3517900"/>
            <a:ext cx="5241925" cy="523875"/>
            <a:chOff x="1278" y="2577"/>
            <a:chExt cx="3302" cy="330"/>
          </a:xfrm>
        </p:grpSpPr>
        <p:sp>
          <p:nvSpPr>
            <p:cNvPr id="103438" name="Text Box 21">
              <a:extLst>
                <a:ext uri="{FF2B5EF4-FFF2-40B4-BE49-F238E27FC236}">
                  <a16:creationId xmlns:a16="http://schemas.microsoft.com/office/drawing/2014/main" id="{15BF3D51-1879-4F25-B417-B6D2073C09BF}"/>
                </a:ext>
              </a:extLst>
            </p:cNvPr>
            <p:cNvSpPr txBox="1">
              <a:spLocks noChangeArrowheads="1"/>
            </p:cNvSpPr>
            <p:nvPr/>
          </p:nvSpPr>
          <p:spPr bwMode="auto">
            <a:xfrm>
              <a:off x="1278" y="2577"/>
              <a:ext cx="330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a:solidFill>
                    <a:srgbClr val="CC3300"/>
                  </a:solidFill>
                  <a:ea typeface="楷体_GB2312"/>
                  <a:cs typeface="楷体_GB2312"/>
                </a:rPr>
                <a:t>(A+B)(A+C) (B+C)=(A+B)(A+C)</a:t>
              </a:r>
            </a:p>
          </p:txBody>
        </p:sp>
        <p:sp>
          <p:nvSpPr>
            <p:cNvPr id="103439" name="Line 22">
              <a:extLst>
                <a:ext uri="{FF2B5EF4-FFF2-40B4-BE49-F238E27FC236}">
                  <a16:creationId xmlns:a16="http://schemas.microsoft.com/office/drawing/2014/main" id="{4B5436B4-D773-47D4-9144-2962901D36D4}"/>
                </a:ext>
              </a:extLst>
            </p:cNvPr>
            <p:cNvSpPr>
              <a:spLocks noChangeShapeType="1"/>
            </p:cNvSpPr>
            <p:nvPr/>
          </p:nvSpPr>
          <p:spPr bwMode="auto">
            <a:xfrm>
              <a:off x="3977" y="2673"/>
              <a:ext cx="144" cy="0"/>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40" name="Line 23">
              <a:extLst>
                <a:ext uri="{FF2B5EF4-FFF2-40B4-BE49-F238E27FC236}">
                  <a16:creationId xmlns:a16="http://schemas.microsoft.com/office/drawing/2014/main" id="{5F911E97-89C5-4B2F-A4C5-0D179BAD7A0F}"/>
                </a:ext>
              </a:extLst>
            </p:cNvPr>
            <p:cNvSpPr>
              <a:spLocks noChangeShapeType="1"/>
            </p:cNvSpPr>
            <p:nvPr/>
          </p:nvSpPr>
          <p:spPr bwMode="auto">
            <a:xfrm>
              <a:off x="2020" y="2662"/>
              <a:ext cx="144" cy="0"/>
            </a:xfrm>
            <a:prstGeom prst="line">
              <a:avLst/>
            </a:prstGeom>
            <a:noFill/>
            <a:ln w="190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 name="Rectangle 3">
            <a:extLst>
              <a:ext uri="{FF2B5EF4-FFF2-40B4-BE49-F238E27FC236}">
                <a16:creationId xmlns:a16="http://schemas.microsoft.com/office/drawing/2014/main" id="{39AEC72C-BDAA-4513-B75D-8F18EB1BA7E4}"/>
              </a:ext>
            </a:extLst>
          </p:cNvPr>
          <p:cNvSpPr txBox="1">
            <a:spLocks noChangeArrowheads="1"/>
          </p:cNvSpPr>
          <p:nvPr/>
        </p:nvSpPr>
        <p:spPr bwMode="auto">
          <a:xfrm>
            <a:off x="206375" y="4840288"/>
            <a:ext cx="8836025" cy="129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rtl="0" fontAlgn="base">
              <a:lnSpc>
                <a:spcPct val="114000"/>
              </a:lnSpc>
              <a:spcBef>
                <a:spcPct val="20000"/>
              </a:spcBef>
              <a:spcAft>
                <a:spcPts val="600"/>
              </a:spcAft>
              <a:buBlip>
                <a:blip r:embed="rId4"/>
              </a:buBlip>
              <a:defRPr sz="2800" b="1">
                <a:solidFill>
                  <a:schemeClr val="accent2"/>
                </a:solidFill>
                <a:latin typeface="+mj-ea"/>
                <a:ea typeface="+mj-ea"/>
                <a:cs typeface="+mn-cs"/>
              </a:defRPr>
            </a:lvl1pPr>
            <a:lvl2pPr marL="742950" indent="-285750" algn="just" rtl="0" fontAlgn="base">
              <a:spcBef>
                <a:spcPct val="20000"/>
              </a:spcBef>
              <a:spcAft>
                <a:spcPct val="0"/>
              </a:spcAft>
              <a:buBlip>
                <a:blip r:embed="rId5"/>
              </a:buBlip>
              <a:defRPr sz="2800" b="1">
                <a:solidFill>
                  <a:schemeClr val="tx1"/>
                </a:solidFill>
                <a:latin typeface="+mj-ea"/>
                <a:ea typeface="+mj-ea"/>
              </a:defRPr>
            </a:lvl2pPr>
            <a:lvl3pPr marL="1143000" indent="-228600" algn="just" rtl="0" fontAlgn="base">
              <a:spcBef>
                <a:spcPct val="20000"/>
              </a:spcBef>
              <a:spcAft>
                <a:spcPct val="0"/>
              </a:spcAft>
              <a:buChar char="•"/>
              <a:defRPr sz="2400">
                <a:solidFill>
                  <a:schemeClr val="tx1"/>
                </a:solidFill>
                <a:latin typeface="+mj-ea"/>
                <a:ea typeface="+mj-ea"/>
              </a:defRPr>
            </a:lvl3pPr>
            <a:lvl4pPr marL="1600200" indent="-228600" algn="just" rtl="0" fontAlgn="base">
              <a:spcBef>
                <a:spcPct val="20000"/>
              </a:spcBef>
              <a:spcAft>
                <a:spcPct val="0"/>
              </a:spcAft>
              <a:buChar char="–"/>
              <a:defRPr sz="2000">
                <a:solidFill>
                  <a:schemeClr val="tx1"/>
                </a:solidFill>
                <a:latin typeface="+mj-ea"/>
                <a:ea typeface="+mj-ea"/>
              </a:defRPr>
            </a:lvl4pPr>
            <a:lvl5pPr marL="2057400" indent="-228600" algn="just"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marL="174625" lvl="1" indent="-174625" eaLnBrk="1" hangingPunct="1">
              <a:spcAft>
                <a:spcPts val="1200"/>
              </a:spcAft>
              <a:defRPr/>
            </a:pPr>
            <a:r>
              <a:rPr lang="zh-CN" altLang="en-US" kern="0"/>
              <a:t>互补律</a:t>
            </a:r>
            <a:r>
              <a:rPr lang="zh-CN" altLang="pt-BR" kern="0"/>
              <a:t>：</a:t>
            </a:r>
            <a:endParaRPr lang="en-US" altLang="zh-CN" kern="0"/>
          </a:p>
          <a:p>
            <a:pPr marL="174625" lvl="1" indent="-174625" eaLnBrk="1" hangingPunct="1">
              <a:spcAft>
                <a:spcPts val="1200"/>
              </a:spcAft>
              <a:defRPr/>
            </a:pPr>
            <a:r>
              <a:rPr lang="pt-BR" altLang="zh-CN" kern="0"/>
              <a:t>0-1</a:t>
            </a:r>
            <a:r>
              <a:rPr lang="zh-CN" altLang="pt-BR" kern="0"/>
              <a:t>律： </a:t>
            </a:r>
            <a:r>
              <a:rPr lang="pt-BR" altLang="zh-CN" kern="0"/>
              <a:t>0</a:t>
            </a:r>
            <a:r>
              <a:rPr lang="zh-CN" altLang="pt-BR" kern="0"/>
              <a:t>＋</a:t>
            </a:r>
            <a:r>
              <a:rPr lang="pt-BR" altLang="zh-CN" kern="0"/>
              <a:t>A</a:t>
            </a:r>
            <a:r>
              <a:rPr lang="zh-CN" altLang="pt-BR" kern="0"/>
              <a:t>＝</a:t>
            </a:r>
            <a:r>
              <a:rPr lang="pt-BR" altLang="zh-CN" kern="0"/>
              <a:t>A,  1·A</a:t>
            </a:r>
            <a:r>
              <a:rPr lang="zh-CN" altLang="pt-BR" kern="0"/>
              <a:t>＝</a:t>
            </a:r>
            <a:r>
              <a:rPr lang="pt-BR" altLang="zh-CN" kern="0"/>
              <a:t>A,  0·A</a:t>
            </a:r>
            <a:r>
              <a:rPr lang="zh-CN" altLang="pt-BR" kern="0"/>
              <a:t>＝</a:t>
            </a:r>
            <a:r>
              <a:rPr lang="pt-BR" altLang="zh-CN" kern="0"/>
              <a:t>0, </a:t>
            </a:r>
            <a:r>
              <a:rPr lang="en-US" altLang="zh-CN" kern="0"/>
              <a:t>1</a:t>
            </a:r>
            <a:r>
              <a:rPr lang="zh-CN" altLang="en-US" kern="0"/>
              <a:t>＋</a:t>
            </a:r>
            <a:r>
              <a:rPr lang="en-US" altLang="zh-CN" kern="0"/>
              <a:t>A</a:t>
            </a:r>
            <a:r>
              <a:rPr lang="zh-CN" altLang="en-US" kern="0"/>
              <a:t>＝</a:t>
            </a:r>
            <a:r>
              <a:rPr lang="en-US" altLang="zh-CN" kern="0"/>
              <a:t>1</a:t>
            </a:r>
            <a:r>
              <a:rPr lang="zh-CN" altLang="pt-BR" kern="0"/>
              <a:t> </a:t>
            </a:r>
            <a:endParaRPr lang="zh-CN" altLang="en-US" kern="0" dirty="0"/>
          </a:p>
        </p:txBody>
      </p:sp>
      <p:sp>
        <p:nvSpPr>
          <p:cNvPr id="22" name="Rectangle 3">
            <a:extLst>
              <a:ext uri="{FF2B5EF4-FFF2-40B4-BE49-F238E27FC236}">
                <a16:creationId xmlns:a16="http://schemas.microsoft.com/office/drawing/2014/main" id="{C3A01D8D-9AC3-4BA9-9900-30F52221815E}"/>
              </a:ext>
            </a:extLst>
          </p:cNvPr>
          <p:cNvSpPr txBox="1">
            <a:spLocks noChangeArrowheads="1"/>
          </p:cNvSpPr>
          <p:nvPr/>
        </p:nvSpPr>
        <p:spPr bwMode="auto">
          <a:xfrm>
            <a:off x="179388" y="2928938"/>
            <a:ext cx="2008187"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rtl="0" fontAlgn="base">
              <a:lnSpc>
                <a:spcPct val="114000"/>
              </a:lnSpc>
              <a:spcBef>
                <a:spcPct val="20000"/>
              </a:spcBef>
              <a:spcAft>
                <a:spcPts val="600"/>
              </a:spcAft>
              <a:buBlip>
                <a:blip r:embed="rId4"/>
              </a:buBlip>
              <a:defRPr sz="2800" b="1">
                <a:solidFill>
                  <a:schemeClr val="accent2"/>
                </a:solidFill>
                <a:latin typeface="+mj-ea"/>
                <a:ea typeface="+mj-ea"/>
                <a:cs typeface="+mn-cs"/>
              </a:defRPr>
            </a:lvl1pPr>
            <a:lvl2pPr marL="742950" indent="-285750" algn="just" rtl="0" fontAlgn="base">
              <a:spcBef>
                <a:spcPct val="20000"/>
              </a:spcBef>
              <a:spcAft>
                <a:spcPct val="0"/>
              </a:spcAft>
              <a:buBlip>
                <a:blip r:embed="rId5"/>
              </a:buBlip>
              <a:defRPr sz="2800" b="1">
                <a:solidFill>
                  <a:schemeClr val="tx1"/>
                </a:solidFill>
                <a:latin typeface="+mj-ea"/>
                <a:ea typeface="+mj-ea"/>
              </a:defRPr>
            </a:lvl2pPr>
            <a:lvl3pPr marL="1143000" indent="-228600" algn="just" rtl="0" fontAlgn="base">
              <a:spcBef>
                <a:spcPct val="20000"/>
              </a:spcBef>
              <a:spcAft>
                <a:spcPct val="0"/>
              </a:spcAft>
              <a:buChar char="•"/>
              <a:defRPr sz="2400">
                <a:solidFill>
                  <a:schemeClr val="tx1"/>
                </a:solidFill>
                <a:latin typeface="+mj-ea"/>
                <a:ea typeface="+mj-ea"/>
              </a:defRPr>
            </a:lvl3pPr>
            <a:lvl4pPr marL="1600200" indent="-228600" algn="just" rtl="0" fontAlgn="base">
              <a:spcBef>
                <a:spcPct val="20000"/>
              </a:spcBef>
              <a:spcAft>
                <a:spcPct val="0"/>
              </a:spcAft>
              <a:buChar char="–"/>
              <a:defRPr sz="2000">
                <a:solidFill>
                  <a:schemeClr val="tx1"/>
                </a:solidFill>
                <a:latin typeface="+mj-ea"/>
                <a:ea typeface="+mj-ea"/>
              </a:defRPr>
            </a:lvl4pPr>
            <a:lvl5pPr marL="2057400" indent="-228600" algn="just"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marL="261938" lvl="1" indent="-261938" eaLnBrk="1" hangingPunct="1">
              <a:lnSpc>
                <a:spcPct val="114000"/>
              </a:lnSpc>
              <a:spcBef>
                <a:spcPts val="1200"/>
              </a:spcBef>
              <a:defRPr/>
            </a:pPr>
            <a:r>
              <a:rPr lang="zh-CN" altLang="pt-BR" kern="0" dirty="0"/>
              <a:t>包含律：</a:t>
            </a:r>
            <a:endParaRPr lang="zh-CN" altLang="en-US" kern="0" dirty="0"/>
          </a:p>
        </p:txBody>
      </p:sp>
      <p:sp>
        <p:nvSpPr>
          <p:cNvPr id="23" name="Rectangle 3">
            <a:extLst>
              <a:ext uri="{FF2B5EF4-FFF2-40B4-BE49-F238E27FC236}">
                <a16:creationId xmlns:a16="http://schemas.microsoft.com/office/drawing/2014/main" id="{9D8755C9-4EDA-48BB-A1FF-05E2ABDB4C76}"/>
              </a:ext>
            </a:extLst>
          </p:cNvPr>
          <p:cNvSpPr txBox="1">
            <a:spLocks noChangeArrowheads="1"/>
          </p:cNvSpPr>
          <p:nvPr/>
        </p:nvSpPr>
        <p:spPr bwMode="auto">
          <a:xfrm>
            <a:off x="206375" y="4108450"/>
            <a:ext cx="573722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rtl="0" fontAlgn="base">
              <a:lnSpc>
                <a:spcPct val="114000"/>
              </a:lnSpc>
              <a:spcBef>
                <a:spcPct val="20000"/>
              </a:spcBef>
              <a:spcAft>
                <a:spcPts val="600"/>
              </a:spcAft>
              <a:buBlip>
                <a:blip r:embed="rId4"/>
              </a:buBlip>
              <a:defRPr sz="2800" b="1">
                <a:solidFill>
                  <a:schemeClr val="accent2"/>
                </a:solidFill>
                <a:latin typeface="+mj-ea"/>
                <a:ea typeface="+mj-ea"/>
                <a:cs typeface="+mn-cs"/>
              </a:defRPr>
            </a:lvl1pPr>
            <a:lvl2pPr marL="742950" indent="-285750" algn="just" rtl="0" fontAlgn="base">
              <a:spcBef>
                <a:spcPct val="20000"/>
              </a:spcBef>
              <a:spcAft>
                <a:spcPct val="0"/>
              </a:spcAft>
              <a:buBlip>
                <a:blip r:embed="rId5"/>
              </a:buBlip>
              <a:defRPr sz="2800" b="1">
                <a:solidFill>
                  <a:schemeClr val="tx1"/>
                </a:solidFill>
                <a:latin typeface="+mj-ea"/>
                <a:ea typeface="+mj-ea"/>
              </a:defRPr>
            </a:lvl2pPr>
            <a:lvl3pPr marL="1143000" indent="-228600" algn="just" rtl="0" fontAlgn="base">
              <a:spcBef>
                <a:spcPct val="20000"/>
              </a:spcBef>
              <a:spcAft>
                <a:spcPct val="0"/>
              </a:spcAft>
              <a:buChar char="•"/>
              <a:defRPr sz="2400">
                <a:solidFill>
                  <a:schemeClr val="tx1"/>
                </a:solidFill>
                <a:latin typeface="+mj-ea"/>
                <a:ea typeface="+mj-ea"/>
              </a:defRPr>
            </a:lvl3pPr>
            <a:lvl4pPr marL="1600200" indent="-228600" algn="just" rtl="0" fontAlgn="base">
              <a:spcBef>
                <a:spcPct val="20000"/>
              </a:spcBef>
              <a:spcAft>
                <a:spcPct val="0"/>
              </a:spcAft>
              <a:buChar char="–"/>
              <a:defRPr sz="2000">
                <a:solidFill>
                  <a:schemeClr val="tx1"/>
                </a:solidFill>
                <a:latin typeface="+mj-ea"/>
                <a:ea typeface="+mj-ea"/>
              </a:defRPr>
            </a:lvl4pPr>
            <a:lvl5pPr marL="2057400" indent="-228600" algn="just"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marL="261938" lvl="1" indent="-261938" eaLnBrk="1" hangingPunct="1">
              <a:lnSpc>
                <a:spcPct val="114000"/>
              </a:lnSpc>
              <a:defRPr/>
            </a:pPr>
            <a:r>
              <a:rPr lang="zh-CN" altLang="pt-BR" kern="0"/>
              <a:t>重叠律：</a:t>
            </a:r>
            <a:r>
              <a:rPr lang="pt-BR" altLang="zh-CN" kern="0"/>
              <a:t>A</a:t>
            </a:r>
            <a:r>
              <a:rPr lang="zh-CN" altLang="pt-BR" kern="0"/>
              <a:t>＋</a:t>
            </a:r>
            <a:r>
              <a:rPr lang="pt-BR" altLang="zh-CN" kern="0"/>
              <a:t>A</a:t>
            </a:r>
            <a:r>
              <a:rPr lang="zh-CN" altLang="pt-BR" kern="0"/>
              <a:t>＝</a:t>
            </a:r>
            <a:r>
              <a:rPr lang="pt-BR" altLang="zh-CN" kern="0"/>
              <a:t>A,  A·A</a:t>
            </a:r>
            <a:r>
              <a:rPr lang="zh-CN" altLang="pt-BR" kern="0"/>
              <a:t>＝</a:t>
            </a:r>
            <a:r>
              <a:rPr lang="pt-BR" altLang="zh-CN" kern="0"/>
              <a:t>A</a:t>
            </a:r>
            <a:endParaRPr lang="zh-CN" altLang="en-US" kern="0" dirty="0"/>
          </a:p>
        </p:txBody>
      </p:sp>
      <p:pic>
        <p:nvPicPr>
          <p:cNvPr id="439298" name="Picture 2">
            <a:extLst>
              <a:ext uri="{FF2B5EF4-FFF2-40B4-BE49-F238E27FC236}">
                <a16:creationId xmlns:a16="http://schemas.microsoft.com/office/drawing/2014/main" id="{B5DC56F8-2250-4FD7-9016-66AC5907EB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1375" y="4876800"/>
            <a:ext cx="3370263" cy="417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2">
            <a:extLst>
              <a:ext uri="{FF2B5EF4-FFF2-40B4-BE49-F238E27FC236}">
                <a16:creationId xmlns:a16="http://schemas.microsoft.com/office/drawing/2014/main" id="{2B475C0E-180B-4B33-BCD5-2122FF50C800}"/>
              </a:ext>
            </a:extLst>
          </p:cNvPr>
          <p:cNvSpPr>
            <a:spLocks noGrp="1" noChangeArrowheads="1"/>
          </p:cNvSpPr>
          <p:nvPr>
            <p:ph type="title"/>
          </p:nvPr>
        </p:nvSpPr>
        <p:spPr>
          <a:xfrm>
            <a:off x="468313" y="357188"/>
            <a:ext cx="8229600" cy="504825"/>
          </a:xfrm>
        </p:spPr>
        <p:txBody>
          <a:bodyPr vert="horz" lIns="91440" tIns="45720" rIns="91440" bIns="45720" rtlCol="0" anchor="b">
            <a:noAutofit/>
          </a:bodyPr>
          <a:lstStyle/>
          <a:p>
            <a:r>
              <a:rPr lang="zh-CN" altLang="en-US" sz="3200" dirty="0">
                <a:latin typeface="宋体" panose="02010600030101010101" pitchFamily="2" charset="-122"/>
              </a:rPr>
              <a:t> </a:t>
            </a:r>
            <a:r>
              <a:rPr lang="en-US" altLang="zh-CN" sz="3200" dirty="0">
                <a:latin typeface="宋体" panose="02010600030101010101" pitchFamily="2" charset="-122"/>
              </a:rPr>
              <a:t>2.2.2  </a:t>
            </a:r>
            <a:r>
              <a:rPr lang="zh-CN" altLang="en-US" sz="3200" dirty="0">
                <a:latin typeface="宋体" panose="02010600030101010101" pitchFamily="2" charset="-122"/>
              </a:rPr>
              <a:t>基本逻辑运算和逻辑门电路</a:t>
            </a:r>
          </a:p>
        </p:txBody>
      </p:sp>
      <p:sp>
        <p:nvSpPr>
          <p:cNvPr id="182276" name="Rectangle 4">
            <a:extLst>
              <a:ext uri="{FF2B5EF4-FFF2-40B4-BE49-F238E27FC236}">
                <a16:creationId xmlns:a16="http://schemas.microsoft.com/office/drawing/2014/main" id="{0AD174BA-1E00-4E49-83F9-54EBA0D88DEF}"/>
              </a:ext>
            </a:extLst>
          </p:cNvPr>
          <p:cNvSpPr>
            <a:spLocks noGrp="1" noChangeArrowheads="1"/>
          </p:cNvSpPr>
          <p:nvPr>
            <p:ph idx="1"/>
          </p:nvPr>
        </p:nvSpPr>
        <p:spPr>
          <a:xfrm>
            <a:off x="747486" y="1246868"/>
            <a:ext cx="7671254" cy="1627414"/>
          </a:xfrm>
        </p:spPr>
        <p:txBody>
          <a:bodyPr/>
          <a:lstStyle/>
          <a:p>
            <a:pPr eaLnBrk="1" hangingPunct="1">
              <a:buClr>
                <a:srgbClr val="FF0000"/>
              </a:buClr>
              <a:buFont typeface="Wingdings" panose="05000000000000000000" pitchFamily="2" charset="2"/>
              <a:buChar char="Ø"/>
            </a:pPr>
            <a:r>
              <a:rPr kumimoji="1" lang="zh-CN" altLang="en-US" dirty="0"/>
              <a:t>逻辑运算主要包括</a:t>
            </a:r>
            <a:r>
              <a:rPr kumimoji="1" lang="zh-CN" altLang="en-US" dirty="0">
                <a:solidFill>
                  <a:srgbClr val="CC3300"/>
                </a:solidFill>
              </a:rPr>
              <a:t>与、或、非、异或</a:t>
            </a:r>
            <a:r>
              <a:rPr kumimoji="1" lang="zh-CN" altLang="en-US" dirty="0"/>
              <a:t>等。逻辑变量只有两个：</a:t>
            </a:r>
            <a:r>
              <a:rPr kumimoji="1" lang="zh-CN" altLang="en-US" dirty="0">
                <a:solidFill>
                  <a:srgbClr val="CC3300"/>
                </a:solidFill>
              </a:rPr>
              <a:t>逻辑</a:t>
            </a:r>
            <a:r>
              <a:rPr kumimoji="1" lang="en-US" altLang="zh-CN" dirty="0">
                <a:solidFill>
                  <a:srgbClr val="CC3300"/>
                </a:solidFill>
              </a:rPr>
              <a:t>0</a:t>
            </a:r>
            <a:r>
              <a:rPr kumimoji="1" lang="zh-CN" altLang="en-US" dirty="0"/>
              <a:t>和</a:t>
            </a:r>
            <a:r>
              <a:rPr kumimoji="1" lang="zh-CN" altLang="en-US" dirty="0">
                <a:solidFill>
                  <a:srgbClr val="CC3300"/>
                </a:solidFill>
              </a:rPr>
              <a:t>逻辑</a:t>
            </a:r>
            <a:r>
              <a:rPr kumimoji="1" lang="en-US" altLang="zh-CN" dirty="0">
                <a:solidFill>
                  <a:srgbClr val="CC3300"/>
                </a:solidFill>
              </a:rPr>
              <a:t>1</a:t>
            </a:r>
            <a:r>
              <a:rPr kumimoji="1" lang="zh-CN" altLang="en-US" dirty="0"/>
              <a:t>。</a:t>
            </a:r>
            <a:endParaRPr kumimoji="1" lang="en-US" altLang="zh-CN" dirty="0"/>
          </a:p>
          <a:p>
            <a:pPr eaLnBrk="1" hangingPunct="1">
              <a:buClr>
                <a:srgbClr val="FF0000"/>
              </a:buClr>
              <a:buFont typeface="Wingdings" panose="05000000000000000000" pitchFamily="2" charset="2"/>
              <a:buChar char="Ø"/>
            </a:pPr>
            <a:r>
              <a:rPr kumimoji="1" lang="zh-CN" altLang="en-US" dirty="0"/>
              <a:t>逻辑运算只是</a:t>
            </a:r>
            <a:r>
              <a:rPr kumimoji="1" lang="zh-CN" altLang="en-US" dirty="0">
                <a:solidFill>
                  <a:srgbClr val="CC3300"/>
                </a:solidFill>
              </a:rPr>
              <a:t>按位</a:t>
            </a:r>
            <a:r>
              <a:rPr kumimoji="1" lang="zh-CN" altLang="en-US" dirty="0"/>
              <a:t>进行运算，没有进位和借位关系，逻辑变量也没有符号问题。</a:t>
            </a:r>
          </a:p>
        </p:txBody>
      </p:sp>
      <p:sp>
        <p:nvSpPr>
          <p:cNvPr id="6" name="Rectangle 3">
            <a:extLst>
              <a:ext uri="{FF2B5EF4-FFF2-40B4-BE49-F238E27FC236}">
                <a16:creationId xmlns:a16="http://schemas.microsoft.com/office/drawing/2014/main" id="{C541B873-D05D-40FE-8AC2-0EE1AF515494}"/>
              </a:ext>
            </a:extLst>
          </p:cNvPr>
          <p:cNvSpPr txBox="1">
            <a:spLocks noChangeArrowheads="1"/>
          </p:cNvSpPr>
          <p:nvPr/>
        </p:nvSpPr>
        <p:spPr bwMode="auto">
          <a:xfrm>
            <a:off x="513443" y="2851376"/>
            <a:ext cx="8091714" cy="324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rtl="0" fontAlgn="base">
              <a:lnSpc>
                <a:spcPct val="114000"/>
              </a:lnSpc>
              <a:spcBef>
                <a:spcPct val="20000"/>
              </a:spcBef>
              <a:spcAft>
                <a:spcPts val="600"/>
              </a:spcAft>
              <a:buBlip>
                <a:blip r:embed="rId2"/>
              </a:buBlip>
              <a:defRPr sz="2800" b="1">
                <a:solidFill>
                  <a:schemeClr val="accent2"/>
                </a:solidFill>
                <a:latin typeface="+mj-ea"/>
                <a:ea typeface="+mj-ea"/>
                <a:cs typeface="+mn-cs"/>
              </a:defRPr>
            </a:lvl1pPr>
            <a:lvl2pPr marL="742950" indent="-285750" algn="just" rtl="0" fontAlgn="base">
              <a:spcBef>
                <a:spcPct val="20000"/>
              </a:spcBef>
              <a:spcAft>
                <a:spcPct val="0"/>
              </a:spcAft>
              <a:buBlip>
                <a:blip r:embed="rId3"/>
              </a:buBlip>
              <a:defRPr sz="2800" b="1">
                <a:solidFill>
                  <a:schemeClr val="tx1"/>
                </a:solidFill>
                <a:latin typeface="+mj-ea"/>
                <a:ea typeface="+mj-ea"/>
              </a:defRPr>
            </a:lvl2pPr>
            <a:lvl3pPr marL="1143000" indent="-228600" algn="just" rtl="0" fontAlgn="base">
              <a:spcBef>
                <a:spcPct val="20000"/>
              </a:spcBef>
              <a:spcAft>
                <a:spcPct val="0"/>
              </a:spcAft>
              <a:buChar char="•"/>
              <a:defRPr sz="2400">
                <a:solidFill>
                  <a:schemeClr val="tx1"/>
                </a:solidFill>
                <a:latin typeface="+mj-ea"/>
                <a:ea typeface="+mj-ea"/>
              </a:defRPr>
            </a:lvl3pPr>
            <a:lvl4pPr marL="1600200" indent="-228600" algn="just" rtl="0" fontAlgn="base">
              <a:spcBef>
                <a:spcPct val="20000"/>
              </a:spcBef>
              <a:spcAft>
                <a:spcPct val="0"/>
              </a:spcAft>
              <a:buChar char="–"/>
              <a:defRPr sz="2000">
                <a:solidFill>
                  <a:schemeClr val="tx1"/>
                </a:solidFill>
                <a:latin typeface="+mj-ea"/>
                <a:ea typeface="+mj-ea"/>
              </a:defRPr>
            </a:lvl4pPr>
            <a:lvl5pPr marL="2057400" indent="-228600" algn="just"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marL="0" indent="0" eaLnBrk="1" hangingPunct="1">
              <a:spcAft>
                <a:spcPts val="1200"/>
              </a:spcAft>
              <a:defRPr/>
            </a:pPr>
            <a:r>
              <a:rPr lang="zh-CN" altLang="en-US" sz="3200" kern="0" dirty="0">
                <a:solidFill>
                  <a:srgbClr val="FF0000"/>
                </a:solidFill>
              </a:rPr>
              <a:t>逻辑与（</a:t>
            </a:r>
            <a:r>
              <a:rPr lang="en-US" altLang="zh-CN" sz="3200" kern="0" dirty="0">
                <a:solidFill>
                  <a:srgbClr val="FF0000"/>
                </a:solidFill>
              </a:rPr>
              <a:t>AND</a:t>
            </a:r>
            <a:r>
              <a:rPr lang="zh-CN" altLang="en-US" sz="3200" kern="0" dirty="0">
                <a:solidFill>
                  <a:srgbClr val="FF0000"/>
                </a:solidFill>
              </a:rPr>
              <a:t>）</a:t>
            </a:r>
          </a:p>
          <a:p>
            <a:pPr marL="0" indent="261938" eaLnBrk="1" hangingPunct="1">
              <a:buFontTx/>
              <a:buNone/>
              <a:defRPr/>
            </a:pPr>
            <a:r>
              <a:rPr lang="zh-CN" altLang="en-US" kern="0" dirty="0"/>
              <a:t>逻辑与也叫</a:t>
            </a:r>
            <a:r>
              <a:rPr lang="zh-CN" altLang="en-US" kern="0" dirty="0">
                <a:solidFill>
                  <a:srgbClr val="9900CC"/>
                </a:solidFill>
              </a:rPr>
              <a:t>逻辑乘</a:t>
            </a:r>
            <a:r>
              <a:rPr lang="zh-CN" altLang="en-US" kern="0" dirty="0"/>
              <a:t>，其</a:t>
            </a:r>
            <a:r>
              <a:rPr lang="zh-CN" altLang="en-US" kern="0" dirty="0">
                <a:solidFill>
                  <a:srgbClr val="9900CC"/>
                </a:solidFill>
              </a:rPr>
              <a:t>结果叫逻辑积</a:t>
            </a:r>
            <a:r>
              <a:rPr lang="zh-CN" altLang="en-US" kern="0" dirty="0"/>
              <a:t>。</a:t>
            </a:r>
          </a:p>
          <a:p>
            <a:pPr marL="2147888" indent="-1885950" eaLnBrk="1" hangingPunct="1">
              <a:buFontTx/>
              <a:buNone/>
              <a:defRPr/>
            </a:pPr>
            <a:r>
              <a:rPr lang="zh-CN" altLang="en-US" kern="0" dirty="0">
                <a:solidFill>
                  <a:srgbClr val="CC3300"/>
                </a:solidFill>
              </a:rPr>
              <a:t>运算规则</a:t>
            </a:r>
            <a:r>
              <a:rPr lang="zh-CN" altLang="en-US" kern="0" dirty="0"/>
              <a:t>：</a:t>
            </a:r>
            <a:r>
              <a:rPr lang="zh-CN" altLang="en-US" kern="0" dirty="0">
                <a:solidFill>
                  <a:srgbClr val="FF0000"/>
                </a:solidFill>
              </a:rPr>
              <a:t>按位相与</a:t>
            </a:r>
            <a:r>
              <a:rPr lang="zh-CN" altLang="en-US" kern="0" dirty="0"/>
              <a:t>，当两逻辑变量都为逻辑</a:t>
            </a:r>
            <a:r>
              <a:rPr lang="en-US" altLang="zh-CN" kern="0" dirty="0"/>
              <a:t>1</a:t>
            </a:r>
            <a:r>
              <a:rPr lang="zh-CN" altLang="en-US" kern="0" dirty="0"/>
              <a:t>时，逻辑积才为</a:t>
            </a:r>
            <a:r>
              <a:rPr lang="en-US" altLang="zh-CN" kern="0" dirty="0"/>
              <a:t>1</a:t>
            </a:r>
            <a:r>
              <a:rPr lang="zh-CN" altLang="en-US" kern="0" dirty="0"/>
              <a:t>，否则逻辑积为</a:t>
            </a:r>
            <a:r>
              <a:rPr lang="en-US" altLang="zh-CN" kern="0" dirty="0"/>
              <a:t>0</a:t>
            </a:r>
            <a:r>
              <a:rPr lang="zh-CN" altLang="en-US" kern="0" dirty="0"/>
              <a:t>。</a:t>
            </a:r>
          </a:p>
          <a:p>
            <a:pPr marL="0" indent="261938" eaLnBrk="1" hangingPunct="1">
              <a:buFontTx/>
              <a:buNone/>
              <a:defRPr/>
            </a:pPr>
            <a:r>
              <a:rPr lang="zh-CN" altLang="en-US" kern="0" dirty="0">
                <a:solidFill>
                  <a:srgbClr val="CC3300"/>
                </a:solidFill>
              </a:rPr>
              <a:t>逻辑与的运算符号</a:t>
            </a:r>
            <a:r>
              <a:rPr lang="zh-CN" altLang="en-US" kern="0" dirty="0"/>
              <a:t>：</a:t>
            </a:r>
            <a:r>
              <a:rPr lang="en-US" altLang="zh-CN" kern="0" dirty="0">
                <a:latin typeface="Times New Roman" panose="02020603050405020304" pitchFamily="18" charset="0"/>
                <a:cs typeface="Times New Roman" panose="02020603050405020304" pitchFamily="18" charset="0"/>
              </a:rPr>
              <a:t>“</a:t>
            </a:r>
            <a:r>
              <a:rPr lang="pt-BR" altLang="zh-CN" kern="0" dirty="0"/>
              <a:t>·</a:t>
            </a:r>
            <a:r>
              <a:rPr lang="en-US" altLang="zh-CN" kern="0" dirty="0">
                <a:latin typeface="Times New Roman" panose="02020603050405020304" pitchFamily="18" charset="0"/>
                <a:cs typeface="Times New Roman" panose="02020603050405020304" pitchFamily="18" charset="0"/>
              </a:rPr>
              <a:t>”</a:t>
            </a:r>
            <a:r>
              <a:rPr lang="zh-CN" altLang="pt-BR" kern="0" dirty="0"/>
              <a:t>或</a:t>
            </a:r>
            <a:r>
              <a:rPr lang="en-US" altLang="zh-CN" kern="0" dirty="0">
                <a:latin typeface="Times New Roman" panose="02020603050405020304" pitchFamily="18" charset="0"/>
                <a:cs typeface="Times New Roman" panose="02020603050405020304" pitchFamily="18" charset="0"/>
              </a:rPr>
              <a:t>“</a:t>
            </a:r>
            <a:r>
              <a:rPr lang="zh-CN" altLang="pt-BR" kern="0" dirty="0"/>
              <a:t>∧</a:t>
            </a:r>
            <a:r>
              <a:rPr lang="en-US" altLang="zh-CN" kern="0" dirty="0">
                <a:latin typeface="Times New Roman" panose="02020603050405020304" pitchFamily="18" charset="0"/>
                <a:cs typeface="Times New Roman" panose="02020603050405020304" pitchFamily="18" charset="0"/>
              </a:rPr>
              <a:t>” </a:t>
            </a:r>
            <a:r>
              <a:rPr lang="zh-CN" altLang="pt-BR" kern="0" dirty="0"/>
              <a:t>。圆点也可省略。</a:t>
            </a:r>
            <a:endParaRPr lang="zh-CN" altLang="en-US" kern="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7">
            <a:extLst>
              <a:ext uri="{FF2B5EF4-FFF2-40B4-BE49-F238E27FC236}">
                <a16:creationId xmlns:a16="http://schemas.microsoft.com/office/drawing/2014/main" id="{D95BDAF0-401E-47CB-8A79-1AB85180DDD0}"/>
              </a:ext>
            </a:extLst>
          </p:cNvPr>
          <p:cNvSpPr>
            <a:spLocks noGrp="1" noChangeArrowheads="1"/>
          </p:cNvSpPr>
          <p:nvPr>
            <p:ph type="title"/>
          </p:nvPr>
        </p:nvSpPr>
        <p:spPr>
          <a:xfrm>
            <a:off x="696686" y="511175"/>
            <a:ext cx="6847114" cy="504825"/>
          </a:xfrm>
        </p:spPr>
        <p:txBody>
          <a:bodyPr>
            <a:normAutofit fontScale="90000"/>
          </a:bodyPr>
          <a:lstStyle/>
          <a:p>
            <a:pPr eaLnBrk="1" hangingPunct="1"/>
            <a:r>
              <a:rPr lang="zh-CN" altLang="en-US" dirty="0">
                <a:solidFill>
                  <a:srgbClr val="FF0000"/>
                </a:solidFill>
                <a:latin typeface="宋体" panose="02010600030101010101" pitchFamily="2" charset="-122"/>
              </a:rPr>
              <a:t>逻辑与（</a:t>
            </a:r>
            <a:r>
              <a:rPr lang="en-US" altLang="zh-CN" dirty="0">
                <a:solidFill>
                  <a:srgbClr val="FF0000"/>
                </a:solidFill>
                <a:latin typeface="宋体" panose="02010600030101010101" pitchFamily="2" charset="-122"/>
              </a:rPr>
              <a:t>AND</a:t>
            </a:r>
            <a:r>
              <a:rPr lang="zh-CN" altLang="en-US" dirty="0">
                <a:solidFill>
                  <a:srgbClr val="FF0000"/>
                </a:solidFill>
                <a:latin typeface="宋体" panose="02010600030101010101" pitchFamily="2" charset="-122"/>
              </a:rPr>
              <a:t>）</a:t>
            </a:r>
            <a:endParaRPr lang="zh-CN" altLang="en-US" dirty="0"/>
          </a:p>
        </p:txBody>
      </p:sp>
      <p:sp>
        <p:nvSpPr>
          <p:cNvPr id="249859" name="Rectangle 3">
            <a:extLst>
              <a:ext uri="{FF2B5EF4-FFF2-40B4-BE49-F238E27FC236}">
                <a16:creationId xmlns:a16="http://schemas.microsoft.com/office/drawing/2014/main" id="{5B4903E8-BC2A-41ED-BE29-3C50F86B5A59}"/>
              </a:ext>
            </a:extLst>
          </p:cNvPr>
          <p:cNvSpPr>
            <a:spLocks noGrp="1" noChangeArrowheads="1"/>
          </p:cNvSpPr>
          <p:nvPr>
            <p:ph type="body" sz="half" idx="4294967295"/>
          </p:nvPr>
        </p:nvSpPr>
        <p:spPr>
          <a:xfrm>
            <a:off x="696686" y="1195388"/>
            <a:ext cx="7455353" cy="754063"/>
          </a:xfrm>
        </p:spPr>
        <p:txBody>
          <a:bodyPr/>
          <a:lstStyle/>
          <a:p>
            <a:pPr eaLnBrk="1" hangingPunct="1">
              <a:buClr>
                <a:srgbClr val="FF0000"/>
              </a:buClr>
              <a:buFont typeface="Wingdings" panose="05000000000000000000" pitchFamily="2" charset="2"/>
              <a:buChar char="Ø"/>
            </a:pPr>
            <a:r>
              <a:rPr lang="zh-CN" altLang="pt-BR" dirty="0">
                <a:latin typeface="宋体" panose="02010600030101010101" pitchFamily="2" charset="-122"/>
                <a:ea typeface="宋体" panose="02010600030101010101" pitchFamily="2" charset="-122"/>
              </a:rPr>
              <a:t>若用</a:t>
            </a:r>
            <a:r>
              <a:rPr lang="en-US" altLang="zh-CN" dirty="0">
                <a:solidFill>
                  <a:srgbClr val="FF0000"/>
                </a:solidFill>
                <a:latin typeface="宋体" panose="02010600030101010101" pitchFamily="2" charset="-122"/>
                <a:ea typeface="宋体" panose="02010600030101010101" pitchFamily="2" charset="-122"/>
              </a:rPr>
              <a:t>Y</a:t>
            </a:r>
            <a:r>
              <a:rPr lang="zh-CN" altLang="en-US" dirty="0">
                <a:latin typeface="宋体" panose="02010600030101010101" pitchFamily="2" charset="-122"/>
                <a:ea typeface="宋体" panose="02010600030101010101" pitchFamily="2" charset="-122"/>
              </a:rPr>
              <a:t>表示逻辑积，</a:t>
            </a:r>
            <a:r>
              <a:rPr lang="en-US" altLang="zh-CN" dirty="0">
                <a:solidFill>
                  <a:srgbClr val="FF0000"/>
                </a:solidFill>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和</a:t>
            </a:r>
            <a:r>
              <a:rPr lang="en-US" altLang="zh-CN" dirty="0">
                <a:solidFill>
                  <a:srgbClr val="FF0000"/>
                </a:solidFill>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分别表示两个逻辑变量时，其表达式为：</a:t>
            </a:r>
            <a:endParaRPr lang="zh-CN" altLang="fr-FR" dirty="0">
              <a:latin typeface="宋体" panose="02010600030101010101" pitchFamily="2" charset="-122"/>
              <a:ea typeface="宋体" panose="02010600030101010101" pitchFamily="2" charset="-122"/>
            </a:endParaRPr>
          </a:p>
        </p:txBody>
      </p:sp>
      <p:graphicFrame>
        <p:nvGraphicFramePr>
          <p:cNvPr id="249962" name="Group 106">
            <a:extLst>
              <a:ext uri="{FF2B5EF4-FFF2-40B4-BE49-F238E27FC236}">
                <a16:creationId xmlns:a16="http://schemas.microsoft.com/office/drawing/2014/main" id="{0503B074-B298-41C6-9AF8-38E756D4C02C}"/>
              </a:ext>
            </a:extLst>
          </p:cNvPr>
          <p:cNvGraphicFramePr>
            <a:graphicFrameLocks noGrp="1"/>
          </p:cNvGraphicFramePr>
          <p:nvPr>
            <p:ph sz="half" idx="4294967295"/>
          </p:nvPr>
        </p:nvGraphicFramePr>
        <p:xfrm>
          <a:off x="5859463" y="3810000"/>
          <a:ext cx="3009900" cy="2133600"/>
        </p:xfrm>
        <a:graphic>
          <a:graphicData uri="http://schemas.openxmlformats.org/drawingml/2006/table">
            <a:tbl>
              <a:tblPr/>
              <a:tblGrid>
                <a:gridCol w="787475">
                  <a:extLst>
                    <a:ext uri="{9D8B030D-6E8A-4147-A177-3AD203B41FA5}">
                      <a16:colId xmlns:a16="http://schemas.microsoft.com/office/drawing/2014/main" val="20000"/>
                    </a:ext>
                  </a:extLst>
                </a:gridCol>
                <a:gridCol w="885216">
                  <a:extLst>
                    <a:ext uri="{9D8B030D-6E8A-4147-A177-3AD203B41FA5}">
                      <a16:colId xmlns:a16="http://schemas.microsoft.com/office/drawing/2014/main" val="20001"/>
                    </a:ext>
                  </a:extLst>
                </a:gridCol>
                <a:gridCol w="1337209">
                  <a:extLst>
                    <a:ext uri="{9D8B030D-6E8A-4147-A177-3AD203B41FA5}">
                      <a16:colId xmlns:a16="http://schemas.microsoft.com/office/drawing/2014/main" val="20002"/>
                    </a:ext>
                  </a:extLst>
                </a:gridCol>
              </a:tblGrid>
              <a:tr h="424361">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fr-FR"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endParaRPr kumimoji="0" lang="fr-FR" altLang="zh-CN" sz="28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fr-FR"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endParaRPr kumimoji="0" lang="fr-FR" altLang="zh-CN" sz="28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fr-FR"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Y=A</a:t>
                      </a:r>
                      <a:r>
                        <a:rPr kumimoji="0" lang="fr-FR" altLang="zh-CN" sz="2800" b="1" i="0" u="none" strike="noStrike" cap="none" normalizeH="0" baseline="0">
                          <a:ln>
                            <a:noFill/>
                          </a:ln>
                          <a:solidFill>
                            <a:schemeClr val="tx1"/>
                          </a:solidFill>
                          <a:effectLst/>
                          <a:latin typeface="Arial"/>
                          <a:ea typeface="宋体" pitchFamily="2" charset="-122"/>
                          <a:cs typeface="Times New Roman" pitchFamily="18" charset="0"/>
                        </a:rPr>
                        <a:t>·</a:t>
                      </a:r>
                      <a:r>
                        <a:rPr kumimoji="0" lang="fr-FR"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endParaRPr kumimoji="0" lang="fr-FR" altLang="zh-CN" sz="28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4361">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28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28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28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4361">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28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28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28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4361">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28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28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28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4361">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28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28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28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5504" name="Rectangle 8">
            <a:extLst>
              <a:ext uri="{FF2B5EF4-FFF2-40B4-BE49-F238E27FC236}">
                <a16:creationId xmlns:a16="http://schemas.microsoft.com/office/drawing/2014/main" id="{5E98C7D9-9B3D-404D-857F-C45B241BCEE1}"/>
              </a:ext>
            </a:extLst>
          </p:cNvPr>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49863" name="Object 7">
            <a:extLst>
              <a:ext uri="{FF2B5EF4-FFF2-40B4-BE49-F238E27FC236}">
                <a16:creationId xmlns:a16="http://schemas.microsoft.com/office/drawing/2014/main" id="{0F5402B7-7BF0-480F-8468-5BB3C42A8879}"/>
              </a:ext>
            </a:extLst>
          </p:cNvPr>
          <p:cNvGraphicFramePr>
            <a:graphicFrameLocks noChangeAspect="1"/>
          </p:cNvGraphicFramePr>
          <p:nvPr>
            <p:extLst>
              <p:ext uri="{D42A27DB-BD31-4B8C-83A1-F6EECF244321}">
                <p14:modId xmlns:p14="http://schemas.microsoft.com/office/powerpoint/2010/main" val="3160129138"/>
              </p:ext>
            </p:extLst>
          </p:nvPr>
        </p:nvGraphicFramePr>
        <p:xfrm>
          <a:off x="3472770" y="1613129"/>
          <a:ext cx="2030412" cy="441325"/>
        </p:xfrm>
        <a:graphic>
          <a:graphicData uri="http://schemas.openxmlformats.org/presentationml/2006/ole">
            <mc:AlternateContent xmlns:mc="http://schemas.openxmlformats.org/markup-compatibility/2006">
              <mc:Choice xmlns:v="urn:schemas-microsoft-com:vml" Requires="v">
                <p:oleObj name="Equation" r:id="rId2" imgW="634449" imgH="164957" progId="Equation.DSMT4">
                  <p:embed/>
                </p:oleObj>
              </mc:Choice>
              <mc:Fallback>
                <p:oleObj name="Equation" r:id="rId2" imgW="634449" imgH="164957" progId="Equation.DSMT4">
                  <p:embed/>
                  <p:pic>
                    <p:nvPicPr>
                      <p:cNvPr id="249863" name="Object 7">
                        <a:extLst>
                          <a:ext uri="{FF2B5EF4-FFF2-40B4-BE49-F238E27FC236}">
                            <a16:creationId xmlns:a16="http://schemas.microsoft.com/office/drawing/2014/main" id="{0F5402B7-7BF0-480F-8468-5BB3C42A88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2770" y="1613129"/>
                        <a:ext cx="2030412"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5506" name="Rectangle 108">
            <a:extLst>
              <a:ext uri="{FF2B5EF4-FFF2-40B4-BE49-F238E27FC236}">
                <a16:creationId xmlns:a16="http://schemas.microsoft.com/office/drawing/2014/main" id="{D25DE97B-2E29-4749-B17E-B91361A9C9F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49963" name="Object 107">
            <a:extLst>
              <a:ext uri="{FF2B5EF4-FFF2-40B4-BE49-F238E27FC236}">
                <a16:creationId xmlns:a16="http://schemas.microsoft.com/office/drawing/2014/main" id="{A1EE44AD-6DCF-4039-AF31-0E369BA571CD}"/>
              </a:ext>
            </a:extLst>
          </p:cNvPr>
          <p:cNvGraphicFramePr>
            <a:graphicFrameLocks noChangeAspect="1"/>
          </p:cNvGraphicFramePr>
          <p:nvPr/>
        </p:nvGraphicFramePr>
        <p:xfrm>
          <a:off x="1665288" y="2759075"/>
          <a:ext cx="2906712" cy="1844675"/>
        </p:xfrm>
        <a:graphic>
          <a:graphicData uri="http://schemas.openxmlformats.org/presentationml/2006/ole">
            <mc:AlternateContent xmlns:mc="http://schemas.openxmlformats.org/markup-compatibility/2006">
              <mc:Choice xmlns:v="urn:schemas-microsoft-com:vml" Requires="v">
                <p:oleObj name="Microsoft Drawing" r:id="rId4" imgW="1009650" imgH="677863" progId="MSDraw">
                  <p:embed/>
                </p:oleObj>
              </mc:Choice>
              <mc:Fallback>
                <p:oleObj name="Microsoft Drawing" r:id="rId4" imgW="1009650" imgH="677863" progId="MSDraw">
                  <p:embed/>
                  <p:pic>
                    <p:nvPicPr>
                      <p:cNvPr id="249963" name="Object 107">
                        <a:extLst>
                          <a:ext uri="{FF2B5EF4-FFF2-40B4-BE49-F238E27FC236}">
                            <a16:creationId xmlns:a16="http://schemas.microsoft.com/office/drawing/2014/main" id="{A1EE44AD-6DCF-4039-AF31-0E369BA571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5288" y="2759075"/>
                        <a:ext cx="2906712"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9965" name="Rectangle 109">
            <a:extLst>
              <a:ext uri="{FF2B5EF4-FFF2-40B4-BE49-F238E27FC236}">
                <a16:creationId xmlns:a16="http://schemas.microsoft.com/office/drawing/2014/main" id="{5E087A7E-3023-45E3-B727-2461C82C0C94}"/>
              </a:ext>
            </a:extLst>
          </p:cNvPr>
          <p:cNvSpPr>
            <a:spLocks noChangeArrowheads="1"/>
          </p:cNvSpPr>
          <p:nvPr/>
        </p:nvSpPr>
        <p:spPr bwMode="auto">
          <a:xfrm>
            <a:off x="263525" y="4656138"/>
            <a:ext cx="5480050" cy="523875"/>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defRPr/>
            </a:pPr>
            <a:r>
              <a:rPr lang="zh-CN" altLang="fr-FR" sz="2800" b="1">
                <a:solidFill>
                  <a:srgbClr val="FF0000"/>
                </a:solidFill>
                <a:ea typeface="+mj-ea"/>
                <a:cs typeface="Times New Roman" panose="02020603050405020304" pitchFamily="18" charset="0"/>
              </a:rPr>
              <a:t>逻辑与</a:t>
            </a:r>
            <a:r>
              <a:rPr lang="zh-CN" altLang="fr-FR" sz="2800" b="1">
                <a:solidFill>
                  <a:schemeClr val="accent2"/>
                </a:solidFill>
                <a:ea typeface="+mj-ea"/>
                <a:cs typeface="Times New Roman" panose="02020603050405020304" pitchFamily="18" charset="0"/>
              </a:rPr>
              <a:t>运算对应逻辑电路</a:t>
            </a:r>
            <a:r>
              <a:rPr lang="en-US" altLang="zh-CN" sz="2800" kern="0">
                <a:ea typeface="+mj-ea"/>
                <a:cs typeface="Times New Roman" panose="02020603050405020304" pitchFamily="18" charset="0"/>
              </a:rPr>
              <a:t>“</a:t>
            </a:r>
            <a:r>
              <a:rPr lang="zh-CN" altLang="pt-BR" sz="2800" b="1">
                <a:solidFill>
                  <a:srgbClr val="FF0000"/>
                </a:solidFill>
                <a:ea typeface="+mj-ea"/>
                <a:cs typeface="Times New Roman" panose="02020603050405020304" pitchFamily="18" charset="0"/>
              </a:rPr>
              <a:t>与门</a:t>
            </a:r>
            <a:r>
              <a:rPr lang="en-US" altLang="zh-CN" sz="2800" kern="0">
                <a:ea typeface="+mj-ea"/>
                <a:cs typeface="Times New Roman" panose="02020603050405020304" pitchFamily="18" charset="0"/>
              </a:rPr>
              <a:t>”</a:t>
            </a:r>
            <a:r>
              <a:rPr lang="zh-CN" altLang="pt-BR" sz="2800">
                <a:ea typeface="+mj-ea"/>
                <a:cs typeface="Times New Roman" panose="02020603050405020304" pitchFamily="18" charset="0"/>
              </a:rPr>
              <a:t>。</a:t>
            </a:r>
          </a:p>
        </p:txBody>
      </p:sp>
      <p:sp>
        <p:nvSpPr>
          <p:cNvPr id="249966" name="Rectangle 110">
            <a:extLst>
              <a:ext uri="{FF2B5EF4-FFF2-40B4-BE49-F238E27FC236}">
                <a16:creationId xmlns:a16="http://schemas.microsoft.com/office/drawing/2014/main" id="{E1E439B0-8E76-46C8-8C82-573F69FFFD0A}"/>
              </a:ext>
            </a:extLst>
          </p:cNvPr>
          <p:cNvSpPr>
            <a:spLocks noChangeArrowheads="1"/>
          </p:cNvSpPr>
          <p:nvPr/>
        </p:nvSpPr>
        <p:spPr bwMode="auto">
          <a:xfrm>
            <a:off x="5743575" y="3079750"/>
            <a:ext cx="3133725" cy="460375"/>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a:solidFill>
                  <a:srgbClr val="FF0000"/>
                </a:solidFill>
                <a:cs typeface="Times New Roman" panose="02020603050405020304" pitchFamily="18" charset="0"/>
              </a:rPr>
              <a:t>表</a:t>
            </a:r>
            <a:r>
              <a:rPr lang="en-US" altLang="zh-CN" sz="2400" b="1">
                <a:solidFill>
                  <a:srgbClr val="FF0000"/>
                </a:solidFill>
                <a:cs typeface="Times New Roman" panose="02020603050405020304" pitchFamily="18" charset="0"/>
              </a:rPr>
              <a:t>2-3 </a:t>
            </a:r>
            <a:r>
              <a:rPr lang="zh-CN" altLang="en-US" sz="2400" b="1">
                <a:solidFill>
                  <a:srgbClr val="C00000"/>
                </a:solidFill>
                <a:cs typeface="Times New Roman" panose="02020603050405020304" pitchFamily="18" charset="0"/>
              </a:rPr>
              <a:t>逻辑与的真值表</a:t>
            </a:r>
          </a:p>
        </p:txBody>
      </p:sp>
      <p:sp>
        <p:nvSpPr>
          <p:cNvPr id="18" name="Rectangle 3">
            <a:extLst>
              <a:ext uri="{FF2B5EF4-FFF2-40B4-BE49-F238E27FC236}">
                <a16:creationId xmlns:a16="http://schemas.microsoft.com/office/drawing/2014/main" id="{84C38A36-09C3-4186-855E-45123349BDDA}"/>
              </a:ext>
            </a:extLst>
          </p:cNvPr>
          <p:cNvSpPr txBox="1">
            <a:spLocks noChangeArrowheads="1"/>
          </p:cNvSpPr>
          <p:nvPr/>
        </p:nvSpPr>
        <p:spPr bwMode="auto">
          <a:xfrm>
            <a:off x="549275" y="2108200"/>
            <a:ext cx="7780338"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rtl="0" fontAlgn="base">
              <a:spcBef>
                <a:spcPct val="20000"/>
              </a:spcBef>
              <a:spcAft>
                <a:spcPct val="0"/>
              </a:spcAft>
              <a:buBlip>
                <a:blip r:embed="rId6"/>
              </a:buBlip>
              <a:defRPr sz="3200" b="1">
                <a:solidFill>
                  <a:schemeClr val="accent2"/>
                </a:solidFill>
                <a:latin typeface="+mn-lt"/>
                <a:ea typeface="+mn-ea"/>
                <a:cs typeface="+mn-cs"/>
              </a:defRPr>
            </a:lvl1pPr>
            <a:lvl2pPr marL="742950" indent="-285750" algn="just" rtl="0" fontAlgn="base">
              <a:spcBef>
                <a:spcPct val="20000"/>
              </a:spcBef>
              <a:spcAft>
                <a:spcPct val="0"/>
              </a:spcAft>
              <a:buBlip>
                <a:blip r:embed="rId7"/>
              </a:buBlip>
              <a:defRPr sz="2800" b="1">
                <a:solidFill>
                  <a:schemeClr val="tx1"/>
                </a:solidFill>
                <a:latin typeface="+mn-lt"/>
                <a:ea typeface="+mj-ea"/>
              </a:defRPr>
            </a:lvl2pPr>
            <a:lvl3pPr marL="1143000" indent="-228600" algn="just" rtl="0" fontAlgn="base">
              <a:spcBef>
                <a:spcPct val="20000"/>
              </a:spcBef>
              <a:spcAft>
                <a:spcPct val="0"/>
              </a:spcAft>
              <a:buChar char="•"/>
              <a:defRPr sz="2400">
                <a:solidFill>
                  <a:schemeClr val="tx1"/>
                </a:solidFill>
                <a:latin typeface="+mn-lt"/>
                <a:ea typeface="+mj-ea"/>
              </a:defRPr>
            </a:lvl3pPr>
            <a:lvl4pPr marL="1600200" indent="-228600" algn="just" rtl="0" fontAlgn="base">
              <a:spcBef>
                <a:spcPct val="20000"/>
              </a:spcBef>
              <a:spcAft>
                <a:spcPct val="0"/>
              </a:spcAft>
              <a:buChar char="–"/>
              <a:defRPr sz="2000">
                <a:solidFill>
                  <a:schemeClr val="tx1"/>
                </a:solidFill>
                <a:latin typeface="+mn-lt"/>
                <a:ea typeface="+mj-ea"/>
              </a:defRPr>
            </a:lvl4pPr>
            <a:lvl5pPr marL="2057400" indent="-228600" algn="just" rtl="0" fontAlgn="base">
              <a:spcBef>
                <a:spcPct val="20000"/>
              </a:spcBef>
              <a:spcAft>
                <a:spcPct val="0"/>
              </a:spcAft>
              <a:buChar char="»"/>
              <a:defRPr sz="2000">
                <a:solidFill>
                  <a:schemeClr val="tx1"/>
                </a:solidFill>
                <a:latin typeface="+mn-lt"/>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marL="0" indent="0" eaLnBrk="1" hangingPunct="1">
              <a:buFontTx/>
              <a:buNone/>
              <a:defRPr/>
            </a:pPr>
            <a:r>
              <a:rPr lang="en-US" altLang="zh-CN" sz="2800" kern="0" dirty="0">
                <a:latin typeface="宋体" pitchFamily="2" charset="-122"/>
                <a:ea typeface="宋体" pitchFamily="2" charset="-122"/>
              </a:rPr>
              <a:t>A</a:t>
            </a:r>
            <a:r>
              <a:rPr lang="zh-CN" altLang="en-US" sz="2800" kern="0" dirty="0">
                <a:latin typeface="宋体" pitchFamily="2" charset="-122"/>
                <a:ea typeface="宋体" pitchFamily="2" charset="-122"/>
              </a:rPr>
              <a:t>、</a:t>
            </a:r>
            <a:r>
              <a:rPr lang="en-US" altLang="zh-CN" sz="2800" kern="0" dirty="0">
                <a:latin typeface="宋体" pitchFamily="2" charset="-122"/>
                <a:ea typeface="宋体" pitchFamily="2" charset="-122"/>
              </a:rPr>
              <a:t>B</a:t>
            </a:r>
            <a:r>
              <a:rPr lang="zh-CN" altLang="en-US" sz="2800" kern="0" dirty="0">
                <a:latin typeface="宋体" pitchFamily="2" charset="-122"/>
                <a:ea typeface="宋体" pitchFamily="2" charset="-122"/>
              </a:rPr>
              <a:t>及其逻辑积</a:t>
            </a:r>
            <a:r>
              <a:rPr lang="en-US" altLang="zh-CN" sz="2800" kern="0" dirty="0">
                <a:latin typeface="宋体" pitchFamily="2" charset="-122"/>
                <a:ea typeface="宋体" pitchFamily="2" charset="-122"/>
              </a:rPr>
              <a:t>Y</a:t>
            </a:r>
            <a:r>
              <a:rPr lang="zh-CN" altLang="en-US" sz="2800" kern="0" dirty="0">
                <a:latin typeface="宋体" pitchFamily="2" charset="-122"/>
                <a:ea typeface="宋体" pitchFamily="2" charset="-122"/>
              </a:rPr>
              <a:t>的关系的真值表如表</a:t>
            </a:r>
            <a:r>
              <a:rPr lang="en-US" altLang="zh-CN" sz="2800" kern="0" dirty="0">
                <a:latin typeface="宋体" pitchFamily="2" charset="-122"/>
                <a:ea typeface="宋体" pitchFamily="2" charset="-122"/>
              </a:rPr>
              <a:t>2-3</a:t>
            </a:r>
            <a:r>
              <a:rPr lang="zh-CN" altLang="en-US" sz="2800" kern="0" dirty="0">
                <a:latin typeface="宋体" pitchFamily="2" charset="-122"/>
                <a:ea typeface="宋体" pitchFamily="2" charset="-122"/>
              </a:rPr>
              <a:t>所示。</a:t>
            </a:r>
            <a:endParaRPr lang="zh-CN" altLang="fr-FR" sz="2800" kern="0" dirty="0">
              <a:latin typeface="宋体" pitchFamily="2" charset="-122"/>
              <a:ea typeface="宋体" pitchFamily="2" charset="-122"/>
            </a:endParaRPr>
          </a:p>
        </p:txBody>
      </p:sp>
      <p:sp>
        <p:nvSpPr>
          <p:cNvPr id="19" name="Rectangle 3">
            <a:extLst>
              <a:ext uri="{FF2B5EF4-FFF2-40B4-BE49-F238E27FC236}">
                <a16:creationId xmlns:a16="http://schemas.microsoft.com/office/drawing/2014/main" id="{9FC1A748-CEBB-489E-B449-06F238BFF67A}"/>
              </a:ext>
            </a:extLst>
          </p:cNvPr>
          <p:cNvSpPr txBox="1">
            <a:spLocks noChangeArrowheads="1"/>
          </p:cNvSpPr>
          <p:nvPr/>
        </p:nvSpPr>
        <p:spPr bwMode="auto">
          <a:xfrm>
            <a:off x="522288" y="3005138"/>
            <a:ext cx="117951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rtl="0" fontAlgn="base">
              <a:spcBef>
                <a:spcPct val="20000"/>
              </a:spcBef>
              <a:spcAft>
                <a:spcPct val="0"/>
              </a:spcAft>
              <a:buBlip>
                <a:blip r:embed="rId6"/>
              </a:buBlip>
              <a:defRPr sz="3200" b="1">
                <a:solidFill>
                  <a:schemeClr val="accent2"/>
                </a:solidFill>
                <a:latin typeface="+mn-lt"/>
                <a:ea typeface="+mn-ea"/>
                <a:cs typeface="+mn-cs"/>
              </a:defRPr>
            </a:lvl1pPr>
            <a:lvl2pPr marL="742950" indent="-285750" algn="just" rtl="0" fontAlgn="base">
              <a:spcBef>
                <a:spcPct val="20000"/>
              </a:spcBef>
              <a:spcAft>
                <a:spcPct val="0"/>
              </a:spcAft>
              <a:buBlip>
                <a:blip r:embed="rId7"/>
              </a:buBlip>
              <a:defRPr sz="2800" b="1">
                <a:solidFill>
                  <a:schemeClr val="tx1"/>
                </a:solidFill>
                <a:latin typeface="+mn-lt"/>
                <a:ea typeface="+mj-ea"/>
              </a:defRPr>
            </a:lvl2pPr>
            <a:lvl3pPr marL="1143000" indent="-228600" algn="just" rtl="0" fontAlgn="base">
              <a:spcBef>
                <a:spcPct val="20000"/>
              </a:spcBef>
              <a:spcAft>
                <a:spcPct val="0"/>
              </a:spcAft>
              <a:buChar char="•"/>
              <a:defRPr sz="2400">
                <a:solidFill>
                  <a:schemeClr val="tx1"/>
                </a:solidFill>
                <a:latin typeface="+mn-lt"/>
                <a:ea typeface="+mj-ea"/>
              </a:defRPr>
            </a:lvl3pPr>
            <a:lvl4pPr marL="1600200" indent="-228600" algn="just" rtl="0" fontAlgn="base">
              <a:spcBef>
                <a:spcPct val="20000"/>
              </a:spcBef>
              <a:spcAft>
                <a:spcPct val="0"/>
              </a:spcAft>
              <a:buChar char="–"/>
              <a:defRPr sz="2000">
                <a:solidFill>
                  <a:schemeClr val="tx1"/>
                </a:solidFill>
                <a:latin typeface="+mn-lt"/>
                <a:ea typeface="+mj-ea"/>
              </a:defRPr>
            </a:lvl4pPr>
            <a:lvl5pPr marL="2057400" indent="-228600" algn="just" rtl="0" fontAlgn="base">
              <a:spcBef>
                <a:spcPct val="20000"/>
              </a:spcBef>
              <a:spcAft>
                <a:spcPct val="0"/>
              </a:spcAft>
              <a:buChar char="»"/>
              <a:defRPr sz="2000">
                <a:solidFill>
                  <a:schemeClr val="tx1"/>
                </a:solidFill>
                <a:latin typeface="+mn-lt"/>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marL="0" indent="0" eaLnBrk="1" hangingPunct="1">
              <a:buFontTx/>
              <a:buNone/>
              <a:defRPr/>
            </a:pPr>
            <a:r>
              <a:rPr lang="zh-CN" altLang="en-US" sz="2800" kern="0">
                <a:latin typeface="宋体" pitchFamily="2" charset="-122"/>
                <a:ea typeface="宋体" pitchFamily="2" charset="-122"/>
              </a:rPr>
              <a:t>例如</a:t>
            </a:r>
            <a:endParaRPr lang="zh-CN" altLang="fr-FR" sz="2800" kern="0" dirty="0">
              <a:latin typeface="宋体" pitchFamily="2" charset="-122"/>
              <a:ea typeface="宋体" pitchFamily="2" charset="-122"/>
            </a:endParaRPr>
          </a:p>
        </p:txBody>
      </p:sp>
      <p:pic>
        <p:nvPicPr>
          <p:cNvPr id="17" name="Picture 11" descr="http://e.hiphotos.baidu.com/baike/w%3D268/sign=61e48ac5952397ddd6799f026183b216/77c6a7efce1b9d16f9262943f7deb48f8c54642a.jpg">
            <a:extLst>
              <a:ext uri="{FF2B5EF4-FFF2-40B4-BE49-F238E27FC236}">
                <a16:creationId xmlns:a16="http://schemas.microsoft.com/office/drawing/2014/main" id="{79E73AEE-4C6D-4034-A308-C01873C9381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4113" y="5356225"/>
            <a:ext cx="190341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3" descr="http://c.hiphotos.baidu.com/baike/s%3D220/sign=d7a730123ef33a879a6d0718f65d1018/e61190ef76c6a7efcc851b04f9faaf51f3de6674.jpg">
            <a:extLst>
              <a:ext uri="{FF2B5EF4-FFF2-40B4-BE49-F238E27FC236}">
                <a16:creationId xmlns:a16="http://schemas.microsoft.com/office/drawing/2014/main" id="{4693474E-176E-4D5C-BE67-90ACE018045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41700" y="5203825"/>
            <a:ext cx="1330325"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3">
            <a:extLst>
              <a:ext uri="{FF2B5EF4-FFF2-40B4-BE49-F238E27FC236}">
                <a16:creationId xmlns:a16="http://schemas.microsoft.com/office/drawing/2014/main" id="{6ADF4F60-15A7-4764-9C2D-FD354D8BF1D5}"/>
              </a:ext>
            </a:extLst>
          </p:cNvPr>
          <p:cNvSpPr>
            <a:spLocks noGrp="1" noChangeArrowheads="1"/>
          </p:cNvSpPr>
          <p:nvPr>
            <p:ph type="title"/>
          </p:nvPr>
        </p:nvSpPr>
        <p:spPr>
          <a:xfrm>
            <a:off x="590777" y="538163"/>
            <a:ext cx="8229600" cy="504825"/>
          </a:xfrm>
        </p:spPr>
        <p:txBody>
          <a:bodyPr>
            <a:normAutofit fontScale="90000"/>
          </a:bodyPr>
          <a:lstStyle/>
          <a:p>
            <a:pPr eaLnBrk="1" hangingPunct="1"/>
            <a:r>
              <a:rPr lang="zh-CN" altLang="en-US" dirty="0">
                <a:latin typeface="宋体" panose="02010600030101010101" pitchFamily="2" charset="-122"/>
              </a:rPr>
              <a:t>逻辑或（</a:t>
            </a:r>
            <a:r>
              <a:rPr lang="en-US" altLang="zh-CN" dirty="0">
                <a:latin typeface="宋体" panose="02010600030101010101" pitchFamily="2" charset="-122"/>
              </a:rPr>
              <a:t>OR</a:t>
            </a:r>
            <a:r>
              <a:rPr lang="zh-CN" altLang="en-US" dirty="0">
                <a:latin typeface="宋体" panose="02010600030101010101" pitchFamily="2" charset="-122"/>
              </a:rPr>
              <a:t>）</a:t>
            </a:r>
            <a:endParaRPr lang="zh-CN" altLang="en-US" dirty="0"/>
          </a:p>
        </p:txBody>
      </p:sp>
      <p:sp>
        <p:nvSpPr>
          <p:cNvPr id="250883" name="Rectangle 3">
            <a:extLst>
              <a:ext uri="{FF2B5EF4-FFF2-40B4-BE49-F238E27FC236}">
                <a16:creationId xmlns:a16="http://schemas.microsoft.com/office/drawing/2014/main" id="{575456BA-B862-4844-8207-CC9E63A84C33}"/>
              </a:ext>
            </a:extLst>
          </p:cNvPr>
          <p:cNvSpPr>
            <a:spLocks noGrp="1" noChangeArrowheads="1"/>
          </p:cNvSpPr>
          <p:nvPr>
            <p:ph idx="1"/>
          </p:nvPr>
        </p:nvSpPr>
        <p:spPr>
          <a:xfrm>
            <a:off x="539750" y="1290389"/>
            <a:ext cx="7702096" cy="1643743"/>
          </a:xfrm>
        </p:spPr>
        <p:txBody>
          <a:bodyPr/>
          <a:lstStyle/>
          <a:p>
            <a:pPr marL="0" indent="0" eaLnBrk="1" hangingPunct="1">
              <a:defRPr/>
            </a:pPr>
            <a:r>
              <a:rPr lang="zh-CN" altLang="en-US" dirty="0"/>
              <a:t>逻辑或也叫</a:t>
            </a:r>
            <a:r>
              <a:rPr lang="zh-CN" altLang="en-US" dirty="0">
                <a:solidFill>
                  <a:srgbClr val="FF0000"/>
                </a:solidFill>
              </a:rPr>
              <a:t>逻辑加</a:t>
            </a:r>
            <a:r>
              <a:rPr lang="zh-CN" altLang="en-US" dirty="0"/>
              <a:t>，其</a:t>
            </a:r>
            <a:r>
              <a:rPr lang="zh-CN" altLang="en-US" dirty="0">
                <a:solidFill>
                  <a:srgbClr val="FF0000"/>
                </a:solidFill>
              </a:rPr>
              <a:t>结果叫逻辑和</a:t>
            </a:r>
            <a:r>
              <a:rPr lang="zh-CN" altLang="en-US" dirty="0"/>
              <a:t>。</a:t>
            </a:r>
            <a:endParaRPr lang="en-US" altLang="zh-CN" dirty="0"/>
          </a:p>
          <a:p>
            <a:pPr marL="261938" indent="-261938" eaLnBrk="1" hangingPunct="1">
              <a:defRPr/>
            </a:pPr>
            <a:r>
              <a:rPr lang="zh-CN" altLang="en-US" dirty="0">
                <a:solidFill>
                  <a:srgbClr val="CC3300"/>
                </a:solidFill>
              </a:rPr>
              <a:t>运算的规则</a:t>
            </a:r>
            <a:r>
              <a:rPr lang="en-US" altLang="zh-CN" dirty="0"/>
              <a:t>: </a:t>
            </a:r>
            <a:r>
              <a:rPr lang="zh-CN" altLang="en-US" dirty="0">
                <a:solidFill>
                  <a:srgbClr val="FF0000"/>
                </a:solidFill>
              </a:rPr>
              <a:t>按位运算</a:t>
            </a:r>
            <a:r>
              <a:rPr lang="zh-CN" altLang="en-US" dirty="0"/>
              <a:t>，两逻辑变量中只要有一个为逻辑</a:t>
            </a:r>
            <a:r>
              <a:rPr lang="en-US" altLang="zh-CN" dirty="0"/>
              <a:t>1</a:t>
            </a:r>
            <a:r>
              <a:rPr lang="zh-CN" altLang="en-US" dirty="0"/>
              <a:t>时，逻辑或结果就为</a:t>
            </a:r>
            <a:r>
              <a:rPr lang="en-US" altLang="zh-CN" dirty="0"/>
              <a:t>1</a:t>
            </a:r>
            <a:r>
              <a:rPr lang="zh-CN" altLang="en-US" dirty="0"/>
              <a:t>，否则逻辑或结果为</a:t>
            </a:r>
            <a:r>
              <a:rPr lang="en-US" altLang="zh-CN" dirty="0"/>
              <a:t>0</a:t>
            </a:r>
            <a:r>
              <a:rPr lang="zh-CN" altLang="en-US" dirty="0"/>
              <a:t>。</a:t>
            </a:r>
            <a:endParaRPr lang="en-US" altLang="zh-CN" dirty="0"/>
          </a:p>
          <a:p>
            <a:pPr marL="261938" indent="-261938" eaLnBrk="1" hangingPunct="1">
              <a:defRPr/>
            </a:pPr>
            <a:r>
              <a:rPr lang="zh-CN" altLang="en-US" dirty="0">
                <a:solidFill>
                  <a:srgbClr val="CC3300"/>
                </a:solidFill>
              </a:rPr>
              <a:t>逻辑或的运算符号</a:t>
            </a:r>
            <a:r>
              <a:rPr lang="zh-CN" altLang="en-US" dirty="0"/>
              <a:t>：“</a:t>
            </a:r>
            <a:r>
              <a:rPr lang="en-US" altLang="zh-CN" dirty="0"/>
              <a:t>+”</a:t>
            </a:r>
            <a:r>
              <a:rPr lang="zh-CN" altLang="en-US" dirty="0"/>
              <a:t>或者“∨”。</a:t>
            </a:r>
          </a:p>
        </p:txBody>
      </p:sp>
      <p:sp>
        <p:nvSpPr>
          <p:cNvPr id="106502" name="Rectangle 5">
            <a:extLst>
              <a:ext uri="{FF2B5EF4-FFF2-40B4-BE49-F238E27FC236}">
                <a16:creationId xmlns:a16="http://schemas.microsoft.com/office/drawing/2014/main" id="{4122B055-DD0C-449B-9D13-CB268DF31572}"/>
              </a:ext>
            </a:extLst>
          </p:cNvPr>
          <p:cNvSpPr>
            <a:spLocks noChangeArrowheads="1"/>
          </p:cNvSpPr>
          <p:nvPr/>
        </p:nvSpPr>
        <p:spPr bwMode="auto">
          <a:xfrm>
            <a:off x="0" y="3348038"/>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 name="Rectangle 103">
            <a:extLst>
              <a:ext uri="{FF2B5EF4-FFF2-40B4-BE49-F238E27FC236}">
                <a16:creationId xmlns:a16="http://schemas.microsoft.com/office/drawing/2014/main" id="{C389C791-E71E-41F9-9AD0-1A564D8E908A}"/>
              </a:ext>
            </a:extLst>
          </p:cNvPr>
          <p:cNvSpPr>
            <a:spLocks noChangeArrowheads="1"/>
          </p:cNvSpPr>
          <p:nvPr/>
        </p:nvSpPr>
        <p:spPr bwMode="auto">
          <a:xfrm>
            <a:off x="315912" y="2996407"/>
            <a:ext cx="85121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just" eaLnBrk="1" hangingPunct="1">
              <a:spcBef>
                <a:spcPct val="20000"/>
              </a:spcBef>
              <a:buFontTx/>
              <a:buBlip>
                <a:blip r:embed="rId2"/>
              </a:buBlip>
            </a:pPr>
            <a:r>
              <a:rPr lang="zh-CN" altLang="en-US" sz="2800" b="1" dirty="0">
                <a:solidFill>
                  <a:schemeClr val="accent2"/>
                </a:solidFill>
                <a:latin typeface="宋体" panose="02010600030101010101" pitchFamily="2" charset="-122"/>
              </a:rPr>
              <a:t>若用</a:t>
            </a:r>
            <a:r>
              <a:rPr lang="en-US" altLang="zh-CN" sz="2800" b="1" dirty="0">
                <a:solidFill>
                  <a:schemeClr val="accent2"/>
                </a:solidFill>
                <a:latin typeface="宋体" panose="02010600030101010101" pitchFamily="2" charset="-122"/>
              </a:rPr>
              <a:t>Y</a:t>
            </a:r>
            <a:r>
              <a:rPr lang="zh-CN" altLang="en-US" sz="2800" b="1" dirty="0">
                <a:solidFill>
                  <a:schemeClr val="accent2"/>
                </a:solidFill>
                <a:latin typeface="宋体" panose="02010600030101010101" pitchFamily="2" charset="-122"/>
              </a:rPr>
              <a:t>表示逻辑和，</a:t>
            </a:r>
            <a:r>
              <a:rPr lang="en-US" altLang="zh-CN" sz="2800" b="1" dirty="0">
                <a:solidFill>
                  <a:schemeClr val="accent2"/>
                </a:solidFill>
                <a:latin typeface="宋体" panose="02010600030101010101" pitchFamily="2" charset="-122"/>
              </a:rPr>
              <a:t>A</a:t>
            </a:r>
            <a:r>
              <a:rPr lang="zh-CN" altLang="en-US" sz="2800" b="1" dirty="0">
                <a:solidFill>
                  <a:schemeClr val="accent2"/>
                </a:solidFill>
                <a:latin typeface="宋体" panose="02010600030101010101" pitchFamily="2" charset="-122"/>
              </a:rPr>
              <a:t>和</a:t>
            </a:r>
            <a:r>
              <a:rPr lang="en-US" altLang="zh-CN" sz="2800" b="1" dirty="0">
                <a:solidFill>
                  <a:schemeClr val="accent2"/>
                </a:solidFill>
                <a:latin typeface="宋体" panose="02010600030101010101" pitchFamily="2" charset="-122"/>
              </a:rPr>
              <a:t>B</a:t>
            </a:r>
            <a:r>
              <a:rPr lang="zh-CN" altLang="en-US" sz="2800" b="1" dirty="0">
                <a:solidFill>
                  <a:schemeClr val="accent2"/>
                </a:solidFill>
                <a:latin typeface="宋体" panose="02010600030101010101" pitchFamily="2" charset="-122"/>
              </a:rPr>
              <a:t>分别表示两个逻辑变量时，其表达式为：</a:t>
            </a:r>
            <a:endParaRPr lang="en-US" altLang="zh-CN" sz="3200" b="1" dirty="0">
              <a:solidFill>
                <a:schemeClr val="accent2"/>
              </a:solidFill>
              <a:latin typeface="宋体" panose="02010600030101010101" pitchFamily="2" charset="-122"/>
            </a:endParaRPr>
          </a:p>
        </p:txBody>
      </p:sp>
      <p:graphicFrame>
        <p:nvGraphicFramePr>
          <p:cNvPr id="5" name="对象 4">
            <a:extLst>
              <a:ext uri="{FF2B5EF4-FFF2-40B4-BE49-F238E27FC236}">
                <a16:creationId xmlns:a16="http://schemas.microsoft.com/office/drawing/2014/main" id="{42F45983-9F1D-4C97-88DF-79FBDFE06E13}"/>
              </a:ext>
            </a:extLst>
          </p:cNvPr>
          <p:cNvGraphicFramePr>
            <a:graphicFrameLocks noChangeAspect="1"/>
          </p:cNvGraphicFramePr>
          <p:nvPr>
            <p:extLst>
              <p:ext uri="{D42A27DB-BD31-4B8C-83A1-F6EECF244321}">
                <p14:modId xmlns:p14="http://schemas.microsoft.com/office/powerpoint/2010/main" val="3229189444"/>
              </p:ext>
            </p:extLst>
          </p:nvPr>
        </p:nvGraphicFramePr>
        <p:xfrm>
          <a:off x="2907620" y="3542416"/>
          <a:ext cx="2141537" cy="477837"/>
        </p:xfrm>
        <a:graphic>
          <a:graphicData uri="http://schemas.openxmlformats.org/presentationml/2006/ole">
            <mc:AlternateContent xmlns:mc="http://schemas.openxmlformats.org/markup-compatibility/2006">
              <mc:Choice xmlns:v="urn:schemas-microsoft-com:vml" Requires="v">
                <p:oleObj name="Equation" r:id="rId3" imgW="660113" imgH="165028" progId="Equation.DSMT4">
                  <p:embed/>
                </p:oleObj>
              </mc:Choice>
              <mc:Fallback>
                <p:oleObj name="Equation" r:id="rId3" imgW="660113" imgH="165028" progId="Equation.DSMT4">
                  <p:embed/>
                  <p:pic>
                    <p:nvPicPr>
                      <p:cNvPr id="5" name="对象 4">
                        <a:extLst>
                          <a:ext uri="{FF2B5EF4-FFF2-40B4-BE49-F238E27FC236}">
                            <a16:creationId xmlns:a16="http://schemas.microsoft.com/office/drawing/2014/main" id="{42F45983-9F1D-4C97-88DF-79FBDFE06E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7620" y="3542416"/>
                        <a:ext cx="21415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Group 104">
            <a:extLst>
              <a:ext uri="{FF2B5EF4-FFF2-40B4-BE49-F238E27FC236}">
                <a16:creationId xmlns:a16="http://schemas.microsoft.com/office/drawing/2014/main" id="{19C365F1-FADD-4E3B-9B70-89416F32DE30}"/>
              </a:ext>
            </a:extLst>
          </p:cNvPr>
          <p:cNvGraphicFramePr>
            <a:graphicFrameLocks/>
          </p:cNvGraphicFramePr>
          <p:nvPr>
            <p:extLst>
              <p:ext uri="{D42A27DB-BD31-4B8C-83A1-F6EECF244321}">
                <p14:modId xmlns:p14="http://schemas.microsoft.com/office/powerpoint/2010/main" val="1654145669"/>
              </p:ext>
            </p:extLst>
          </p:nvPr>
        </p:nvGraphicFramePr>
        <p:xfrm>
          <a:off x="5989864" y="3517114"/>
          <a:ext cx="2830513" cy="2192438"/>
        </p:xfrm>
        <a:graphic>
          <a:graphicData uri="http://schemas.openxmlformats.org/drawingml/2006/table">
            <a:tbl>
              <a:tblPr/>
              <a:tblGrid>
                <a:gridCol w="769427">
                  <a:extLst>
                    <a:ext uri="{9D8B030D-6E8A-4147-A177-3AD203B41FA5}">
                      <a16:colId xmlns:a16="http://schemas.microsoft.com/office/drawing/2014/main" val="20000"/>
                    </a:ext>
                  </a:extLst>
                </a:gridCol>
                <a:gridCol w="863427">
                  <a:extLst>
                    <a:ext uri="{9D8B030D-6E8A-4147-A177-3AD203B41FA5}">
                      <a16:colId xmlns:a16="http://schemas.microsoft.com/office/drawing/2014/main" val="20001"/>
                    </a:ext>
                  </a:extLst>
                </a:gridCol>
                <a:gridCol w="1197659">
                  <a:extLst>
                    <a:ext uri="{9D8B030D-6E8A-4147-A177-3AD203B41FA5}">
                      <a16:colId xmlns:a16="http://schemas.microsoft.com/office/drawing/2014/main" val="20002"/>
                    </a:ext>
                  </a:extLst>
                </a:gridCol>
              </a:tblGrid>
              <a:tr h="48555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fr-FR" altLang="zh-CN" sz="28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A</a:t>
                      </a:r>
                      <a:endParaRPr kumimoji="0" lang="fr-FR" altLang="zh-CN" sz="2800" b="1" i="0" u="none" strike="noStrike" cap="none" normalizeH="0" baseline="0">
                        <a:ln>
                          <a:noFill/>
                        </a:ln>
                        <a:solidFill>
                          <a:srgbClr val="FF0000"/>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fr-FR" altLang="zh-CN" sz="28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B</a:t>
                      </a:r>
                      <a:endParaRPr kumimoji="0" lang="fr-FR" altLang="zh-CN" sz="2800" b="1" i="0" u="none" strike="noStrike" cap="none" normalizeH="0" baseline="0">
                        <a:ln>
                          <a:noFill/>
                        </a:ln>
                        <a:solidFill>
                          <a:srgbClr val="FF0000"/>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fr-FR" altLang="zh-CN" sz="2800" b="1" i="0" u="none" strike="noStrike" cap="none" normalizeH="0" baseline="0">
                          <a:ln>
                            <a:noFill/>
                          </a:ln>
                          <a:solidFill>
                            <a:srgbClr val="FF0000"/>
                          </a:solidFill>
                          <a:effectLst/>
                          <a:latin typeface="Times New Roman" pitchFamily="18" charset="0"/>
                          <a:ea typeface="宋体" pitchFamily="2" charset="-122"/>
                          <a:cs typeface="Times New Roman" pitchFamily="18" charset="0"/>
                        </a:rPr>
                        <a:t>Y=A+B</a:t>
                      </a:r>
                      <a:endParaRPr kumimoji="0" lang="fr-FR" altLang="zh-CN" sz="2800" b="1" i="0" u="none" strike="noStrike" cap="none" normalizeH="0" baseline="0">
                        <a:ln>
                          <a:noFill/>
                        </a:ln>
                        <a:solidFill>
                          <a:srgbClr val="FF0000"/>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2669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28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28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28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2669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28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28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28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2669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28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28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28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2669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28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endParaRPr kumimoji="0" lang="en-US" altLang="zh-CN" sz="28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endParaRPr kumimoji="0" lang="en-US" altLang="zh-CN" sz="28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11" name="Rectangle 101">
            <a:extLst>
              <a:ext uri="{FF2B5EF4-FFF2-40B4-BE49-F238E27FC236}">
                <a16:creationId xmlns:a16="http://schemas.microsoft.com/office/drawing/2014/main" id="{DAE0204F-6F7A-462A-A34D-AD3FC93AD0A8}"/>
              </a:ext>
            </a:extLst>
          </p:cNvPr>
          <p:cNvSpPr>
            <a:spLocks noChangeArrowheads="1"/>
          </p:cNvSpPr>
          <p:nvPr/>
        </p:nvSpPr>
        <p:spPr bwMode="auto">
          <a:xfrm>
            <a:off x="5726115" y="5797459"/>
            <a:ext cx="3294062" cy="4619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b="1" dirty="0">
                <a:solidFill>
                  <a:srgbClr val="990033"/>
                </a:solidFill>
                <a:latin typeface="Arial" panose="020B0604020202020204" pitchFamily="34" charset="0"/>
              </a:rPr>
              <a:t>表</a:t>
            </a:r>
            <a:r>
              <a:rPr lang="en-US" altLang="zh-CN" sz="2400" b="1" dirty="0">
                <a:solidFill>
                  <a:srgbClr val="990033"/>
                </a:solidFill>
                <a:latin typeface="Arial" panose="020B0604020202020204" pitchFamily="34" charset="0"/>
              </a:rPr>
              <a:t>2-4 </a:t>
            </a:r>
            <a:r>
              <a:rPr lang="zh-CN" altLang="en-US" sz="2400" b="1" dirty="0">
                <a:solidFill>
                  <a:srgbClr val="990033"/>
                </a:solidFill>
                <a:latin typeface="Arial" panose="020B0604020202020204" pitchFamily="34" charset="0"/>
              </a:rPr>
              <a:t>逻辑或的真值表</a:t>
            </a:r>
          </a:p>
        </p:txBody>
      </p:sp>
      <p:sp>
        <p:nvSpPr>
          <p:cNvPr id="13" name="Rectangle 3">
            <a:extLst>
              <a:ext uri="{FF2B5EF4-FFF2-40B4-BE49-F238E27FC236}">
                <a16:creationId xmlns:a16="http://schemas.microsoft.com/office/drawing/2014/main" id="{3685DF58-8B9B-4757-8D81-B5C3C5073217}"/>
              </a:ext>
            </a:extLst>
          </p:cNvPr>
          <p:cNvSpPr txBox="1">
            <a:spLocks noChangeArrowheads="1"/>
          </p:cNvSpPr>
          <p:nvPr/>
        </p:nvSpPr>
        <p:spPr bwMode="auto">
          <a:xfrm>
            <a:off x="254000" y="4378325"/>
            <a:ext cx="1179513"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rtl="0" fontAlgn="base">
              <a:spcBef>
                <a:spcPct val="20000"/>
              </a:spcBef>
              <a:spcAft>
                <a:spcPct val="0"/>
              </a:spcAft>
              <a:buBlip>
                <a:blip r:embed="rId2"/>
              </a:buBlip>
              <a:defRPr sz="3200" b="1">
                <a:solidFill>
                  <a:schemeClr val="accent2"/>
                </a:solidFill>
                <a:latin typeface="+mn-lt"/>
                <a:ea typeface="+mn-ea"/>
                <a:cs typeface="+mn-cs"/>
              </a:defRPr>
            </a:lvl1pPr>
            <a:lvl2pPr marL="742950" indent="-285750" algn="just" rtl="0" fontAlgn="base">
              <a:spcBef>
                <a:spcPct val="20000"/>
              </a:spcBef>
              <a:spcAft>
                <a:spcPct val="0"/>
              </a:spcAft>
              <a:buBlip>
                <a:blip r:embed="rId5"/>
              </a:buBlip>
              <a:defRPr sz="2800" b="1">
                <a:solidFill>
                  <a:schemeClr val="tx1"/>
                </a:solidFill>
                <a:latin typeface="+mn-lt"/>
                <a:ea typeface="+mj-ea"/>
              </a:defRPr>
            </a:lvl2pPr>
            <a:lvl3pPr marL="1143000" indent="-228600" algn="just" rtl="0" fontAlgn="base">
              <a:spcBef>
                <a:spcPct val="20000"/>
              </a:spcBef>
              <a:spcAft>
                <a:spcPct val="0"/>
              </a:spcAft>
              <a:buChar char="•"/>
              <a:defRPr sz="2400">
                <a:solidFill>
                  <a:schemeClr val="tx1"/>
                </a:solidFill>
                <a:latin typeface="+mn-lt"/>
                <a:ea typeface="+mj-ea"/>
              </a:defRPr>
            </a:lvl3pPr>
            <a:lvl4pPr marL="1600200" indent="-228600" algn="just" rtl="0" fontAlgn="base">
              <a:spcBef>
                <a:spcPct val="20000"/>
              </a:spcBef>
              <a:spcAft>
                <a:spcPct val="0"/>
              </a:spcAft>
              <a:buChar char="–"/>
              <a:defRPr sz="2000">
                <a:solidFill>
                  <a:schemeClr val="tx1"/>
                </a:solidFill>
                <a:latin typeface="+mn-lt"/>
                <a:ea typeface="+mj-ea"/>
              </a:defRPr>
            </a:lvl4pPr>
            <a:lvl5pPr marL="2057400" indent="-228600" algn="just" rtl="0" fontAlgn="base">
              <a:spcBef>
                <a:spcPct val="20000"/>
              </a:spcBef>
              <a:spcAft>
                <a:spcPct val="0"/>
              </a:spcAft>
              <a:buChar char="»"/>
              <a:defRPr sz="2000">
                <a:solidFill>
                  <a:schemeClr val="tx1"/>
                </a:solidFill>
                <a:latin typeface="+mn-lt"/>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marL="0" indent="0" eaLnBrk="1" hangingPunct="1">
              <a:buFontTx/>
              <a:buNone/>
              <a:defRPr/>
            </a:pPr>
            <a:r>
              <a:rPr lang="zh-CN" altLang="en-US" sz="2800" kern="0">
                <a:latin typeface="宋体" pitchFamily="2" charset="-122"/>
                <a:ea typeface="宋体" pitchFamily="2" charset="-122"/>
              </a:rPr>
              <a:t>例</a:t>
            </a:r>
            <a:endParaRPr lang="zh-CN" altLang="fr-FR" sz="2800" kern="0" dirty="0">
              <a:latin typeface="宋体" pitchFamily="2" charset="-122"/>
              <a:ea typeface="宋体" pitchFamily="2" charset="-122"/>
            </a:endParaRPr>
          </a:p>
        </p:txBody>
      </p:sp>
      <p:pic>
        <p:nvPicPr>
          <p:cNvPr id="432136" name="Picture 8" descr="http://h.hiphotos.baidu.com/baike/w%3D268/sign=39ec21de78d98d1076d40b37193fb807/bd315c6034a85edf9a8049014d540923dd547587.jpg">
            <a:extLst>
              <a:ext uri="{FF2B5EF4-FFF2-40B4-BE49-F238E27FC236}">
                <a16:creationId xmlns:a16="http://schemas.microsoft.com/office/drawing/2014/main" id="{E25D3A5F-2F22-4410-B6E8-759A351EE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4743" y="4130644"/>
            <a:ext cx="177482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2138" name="Picture 10" descr="http://a.hiphotos.baidu.com/baike/s%3D250/sign=e19612409c22720e7fcee5ff4bcb0a3a/96dda144ad3459825ad652b008f431adcbef84b0.jpg">
            <a:extLst>
              <a:ext uri="{FF2B5EF4-FFF2-40B4-BE49-F238E27FC236}">
                <a16:creationId xmlns:a16="http://schemas.microsoft.com/office/drawing/2014/main" id="{40E49409-3787-42C7-A866-7FFC3649E6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22673" y="4987380"/>
            <a:ext cx="1858963"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a:extLst>
              <a:ext uri="{FF2B5EF4-FFF2-40B4-BE49-F238E27FC236}">
                <a16:creationId xmlns:a16="http://schemas.microsoft.com/office/drawing/2014/main" id="{B96D57DF-C084-425E-983F-E0CFFBDC0FFF}"/>
              </a:ext>
            </a:extLst>
          </p:cNvPr>
          <p:cNvSpPr/>
          <p:nvPr/>
        </p:nvSpPr>
        <p:spPr>
          <a:xfrm>
            <a:off x="3820320" y="5819094"/>
            <a:ext cx="1322388" cy="522288"/>
          </a:xfrm>
          <a:prstGeom prst="rect">
            <a:avLst/>
          </a:prstGeom>
          <a:solidFill>
            <a:schemeClr val="bg1"/>
          </a:solidFill>
        </p:spPr>
        <p:txBody>
          <a:bodyPr wrap="none">
            <a:spAutoFit/>
          </a:bodyPr>
          <a:lstStyle/>
          <a:p>
            <a:pPr algn="ctr" eaLnBrk="1" hangingPunct="1">
              <a:defRPr/>
            </a:pPr>
            <a:r>
              <a:rPr lang="en-US" altLang="zh-CN" sz="2800" kern="0" dirty="0">
                <a:cs typeface="Times New Roman" panose="02020603050405020304" pitchFamily="18" charset="0"/>
              </a:rPr>
              <a:t>“</a:t>
            </a:r>
            <a:r>
              <a:rPr lang="zh-CN" altLang="en-US" sz="2800" kern="0" dirty="0">
                <a:solidFill>
                  <a:srgbClr val="FF0000"/>
                </a:solidFill>
                <a:cs typeface="Times New Roman" panose="02020603050405020304" pitchFamily="18" charset="0"/>
              </a:rPr>
              <a:t>或</a:t>
            </a:r>
            <a:r>
              <a:rPr lang="zh-CN" altLang="pt-BR" sz="2800" b="1" dirty="0">
                <a:solidFill>
                  <a:srgbClr val="FF0000"/>
                </a:solidFill>
                <a:latin typeface="Arial" charset="0"/>
                <a:ea typeface="幼圆" pitchFamily="49" charset="-122"/>
              </a:rPr>
              <a:t>门</a:t>
            </a:r>
            <a:r>
              <a:rPr lang="en-US" altLang="zh-CN" sz="2800" kern="0" dirty="0">
                <a:cs typeface="Times New Roman" panose="02020603050405020304" pitchFamily="18" charset="0"/>
              </a:rPr>
              <a:t>”</a:t>
            </a:r>
            <a:r>
              <a:rPr lang="zh-CN" altLang="pt-BR" sz="2800" b="1" dirty="0">
                <a:solidFill>
                  <a:schemeClr val="accent2"/>
                </a:solidFill>
                <a:latin typeface="Arial" charset="0"/>
                <a:ea typeface="幼圆" pitchFamily="49" charset="-122"/>
              </a:rPr>
              <a:t> </a:t>
            </a:r>
            <a:endParaRPr lang="zh-CN" altLang="en-US" sz="2800" dirty="0"/>
          </a:p>
        </p:txBody>
      </p:sp>
      <p:graphicFrame>
        <p:nvGraphicFramePr>
          <p:cNvPr id="8" name="对象 7">
            <a:extLst>
              <a:ext uri="{FF2B5EF4-FFF2-40B4-BE49-F238E27FC236}">
                <a16:creationId xmlns:a16="http://schemas.microsoft.com/office/drawing/2014/main" id="{6AB3824D-BB45-4AEF-A3D0-E00EE1C13543}"/>
              </a:ext>
            </a:extLst>
          </p:cNvPr>
          <p:cNvGraphicFramePr>
            <a:graphicFrameLocks noChangeAspect="1"/>
          </p:cNvGraphicFramePr>
          <p:nvPr/>
        </p:nvGraphicFramePr>
        <p:xfrm>
          <a:off x="539750" y="4516438"/>
          <a:ext cx="2697163" cy="1787525"/>
        </p:xfrm>
        <a:graphic>
          <a:graphicData uri="http://schemas.openxmlformats.org/presentationml/2006/ole">
            <mc:AlternateContent xmlns:mc="http://schemas.openxmlformats.org/markup-compatibility/2006">
              <mc:Choice xmlns:v="urn:schemas-microsoft-com:vml" Requires="v">
                <p:oleObj name="Microsoft Drawing" r:id="rId8" imgW="1009650" imgH="677863" progId="MSDraw">
                  <p:embed/>
                </p:oleObj>
              </mc:Choice>
              <mc:Fallback>
                <p:oleObj name="Microsoft Drawing" r:id="rId8" imgW="1009650" imgH="677863" progId="MSDraw">
                  <p:embed/>
                  <p:pic>
                    <p:nvPicPr>
                      <p:cNvPr id="8" name="对象 7">
                        <a:extLst>
                          <a:ext uri="{FF2B5EF4-FFF2-40B4-BE49-F238E27FC236}">
                            <a16:creationId xmlns:a16="http://schemas.microsoft.com/office/drawing/2014/main" id="{6AB3824D-BB45-4AEF-A3D0-E00EE1C1354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9750" y="4516438"/>
                        <a:ext cx="2697163" cy="1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3">
            <a:extLst>
              <a:ext uri="{FF2B5EF4-FFF2-40B4-BE49-F238E27FC236}">
                <a16:creationId xmlns:a16="http://schemas.microsoft.com/office/drawing/2014/main" id="{481AF0DF-82B4-41CC-83E6-29920A065B6F}"/>
              </a:ext>
            </a:extLst>
          </p:cNvPr>
          <p:cNvSpPr>
            <a:spLocks noGrp="1" noChangeArrowheads="1"/>
          </p:cNvSpPr>
          <p:nvPr>
            <p:ph type="title"/>
          </p:nvPr>
        </p:nvSpPr>
        <p:spPr>
          <a:xfrm>
            <a:off x="769938" y="517971"/>
            <a:ext cx="7063694" cy="504825"/>
          </a:xfrm>
        </p:spPr>
        <p:txBody>
          <a:bodyPr>
            <a:normAutofit fontScale="90000"/>
          </a:bodyPr>
          <a:lstStyle/>
          <a:p>
            <a:pPr eaLnBrk="1" hangingPunct="1"/>
            <a:r>
              <a:rPr lang="zh-CN" altLang="en-US" dirty="0">
                <a:latin typeface="宋体" panose="02010600030101010101" pitchFamily="2" charset="-122"/>
              </a:rPr>
              <a:t>逻辑非（</a:t>
            </a:r>
            <a:r>
              <a:rPr lang="en-US" altLang="zh-CN" dirty="0">
                <a:latin typeface="宋体" panose="02010600030101010101" pitchFamily="2" charset="-122"/>
              </a:rPr>
              <a:t>NOT</a:t>
            </a:r>
            <a:r>
              <a:rPr lang="zh-CN" altLang="en-US" dirty="0">
                <a:latin typeface="宋体" panose="02010600030101010101" pitchFamily="2" charset="-122"/>
              </a:rPr>
              <a:t>）</a:t>
            </a:r>
            <a:endParaRPr lang="zh-CN" altLang="en-US" dirty="0"/>
          </a:p>
        </p:txBody>
      </p:sp>
      <p:sp>
        <p:nvSpPr>
          <p:cNvPr id="251907" name="Rectangle 3">
            <a:extLst>
              <a:ext uri="{FF2B5EF4-FFF2-40B4-BE49-F238E27FC236}">
                <a16:creationId xmlns:a16="http://schemas.microsoft.com/office/drawing/2014/main" id="{2E53E9B4-020D-40C3-B3DE-D1ECF26B2A1F}"/>
              </a:ext>
            </a:extLst>
          </p:cNvPr>
          <p:cNvSpPr>
            <a:spLocks noGrp="1" noChangeArrowheads="1"/>
          </p:cNvSpPr>
          <p:nvPr>
            <p:ph idx="1"/>
          </p:nvPr>
        </p:nvSpPr>
        <p:spPr/>
        <p:txBody>
          <a:bodyPr/>
          <a:lstStyle/>
          <a:p>
            <a:pPr marL="0" indent="0" eaLnBrk="1" hangingPunct="1">
              <a:spcBef>
                <a:spcPct val="0"/>
              </a:spcBef>
            </a:pPr>
            <a:r>
              <a:rPr lang="zh-CN" altLang="en-US" dirty="0"/>
              <a:t>逻辑非也叫</a:t>
            </a:r>
            <a:r>
              <a:rPr lang="zh-CN" altLang="en-US" dirty="0">
                <a:solidFill>
                  <a:srgbClr val="FF0000"/>
                </a:solidFill>
              </a:rPr>
              <a:t>逻辑反</a:t>
            </a:r>
            <a:endParaRPr lang="en-US" altLang="zh-CN" dirty="0">
              <a:solidFill>
                <a:srgbClr val="FF0000"/>
              </a:solidFill>
            </a:endParaRPr>
          </a:p>
          <a:p>
            <a:pPr marL="0" indent="0" eaLnBrk="1" hangingPunct="1">
              <a:spcBef>
                <a:spcPct val="0"/>
              </a:spcBef>
            </a:pPr>
            <a:r>
              <a:rPr lang="zh-CN" altLang="en-US" dirty="0">
                <a:solidFill>
                  <a:srgbClr val="CC3300"/>
                </a:solidFill>
              </a:rPr>
              <a:t>运算规则</a:t>
            </a:r>
            <a:r>
              <a:rPr lang="zh-CN" altLang="en-US" dirty="0"/>
              <a:t>：将一个变量按位求反的运算。</a:t>
            </a:r>
            <a:endParaRPr lang="en-US" altLang="zh-CN" dirty="0"/>
          </a:p>
          <a:p>
            <a:pPr marL="0" indent="0" eaLnBrk="1" hangingPunct="1">
              <a:spcBef>
                <a:spcPct val="0"/>
              </a:spcBef>
            </a:pPr>
            <a:r>
              <a:rPr lang="zh-CN" altLang="en-US" dirty="0">
                <a:solidFill>
                  <a:srgbClr val="CC3300"/>
                </a:solidFill>
              </a:rPr>
              <a:t>表达式为</a:t>
            </a:r>
            <a:r>
              <a:rPr lang="zh-CN" altLang="en-US" dirty="0"/>
              <a:t>：</a:t>
            </a:r>
          </a:p>
        </p:txBody>
      </p:sp>
      <p:sp>
        <p:nvSpPr>
          <p:cNvPr id="107526" name="Rectangle 5">
            <a:extLst>
              <a:ext uri="{FF2B5EF4-FFF2-40B4-BE49-F238E27FC236}">
                <a16:creationId xmlns:a16="http://schemas.microsoft.com/office/drawing/2014/main" id="{C1D3487B-9760-4017-B6B7-D13D0D044131}"/>
              </a:ext>
            </a:extLst>
          </p:cNvPr>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51908" name="Object 4">
            <a:extLst>
              <a:ext uri="{FF2B5EF4-FFF2-40B4-BE49-F238E27FC236}">
                <a16:creationId xmlns:a16="http://schemas.microsoft.com/office/drawing/2014/main" id="{F76A20BA-FBEA-4D65-9D83-AEFDDEE85143}"/>
              </a:ext>
            </a:extLst>
          </p:cNvPr>
          <p:cNvGraphicFramePr>
            <a:graphicFrameLocks noChangeAspect="1"/>
          </p:cNvGraphicFramePr>
          <p:nvPr>
            <p:extLst>
              <p:ext uri="{D42A27DB-BD31-4B8C-83A1-F6EECF244321}">
                <p14:modId xmlns:p14="http://schemas.microsoft.com/office/powerpoint/2010/main" val="3902363724"/>
              </p:ext>
            </p:extLst>
          </p:nvPr>
        </p:nvGraphicFramePr>
        <p:xfrm>
          <a:off x="3583590" y="1779445"/>
          <a:ext cx="1200150" cy="542925"/>
        </p:xfrm>
        <a:graphic>
          <a:graphicData uri="http://schemas.openxmlformats.org/presentationml/2006/ole">
            <mc:AlternateContent xmlns:mc="http://schemas.openxmlformats.org/markup-compatibility/2006">
              <mc:Choice xmlns:v="urn:schemas-microsoft-com:vml" Requires="v">
                <p:oleObj name="Equation" r:id="rId2" imgW="393529" imgH="203112" progId="Equation.DSMT4">
                  <p:embed/>
                </p:oleObj>
              </mc:Choice>
              <mc:Fallback>
                <p:oleObj name="Equation" r:id="rId2" imgW="393529" imgH="203112" progId="Equation.DSMT4">
                  <p:embed/>
                  <p:pic>
                    <p:nvPicPr>
                      <p:cNvPr id="251908" name="Object 4">
                        <a:extLst>
                          <a:ext uri="{FF2B5EF4-FFF2-40B4-BE49-F238E27FC236}">
                            <a16:creationId xmlns:a16="http://schemas.microsoft.com/office/drawing/2014/main" id="{F76A20BA-FBEA-4D65-9D83-AEFDDEE851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3590" y="1779445"/>
                        <a:ext cx="12001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1953" name="Rectangle 49">
            <a:extLst>
              <a:ext uri="{FF2B5EF4-FFF2-40B4-BE49-F238E27FC236}">
                <a16:creationId xmlns:a16="http://schemas.microsoft.com/office/drawing/2014/main" id="{7F7891F7-9005-47D9-9FD9-9B62E9B0535D}"/>
              </a:ext>
            </a:extLst>
          </p:cNvPr>
          <p:cNvSpPr>
            <a:spLocks noChangeArrowheads="1"/>
          </p:cNvSpPr>
          <p:nvPr/>
        </p:nvSpPr>
        <p:spPr bwMode="auto">
          <a:xfrm>
            <a:off x="5784850" y="1854806"/>
            <a:ext cx="3324225" cy="461963"/>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dirty="0">
                <a:solidFill>
                  <a:srgbClr val="990033"/>
                </a:solidFill>
                <a:latin typeface="Arial" panose="020B0604020202020204" pitchFamily="34" charset="0"/>
              </a:rPr>
              <a:t>表</a:t>
            </a:r>
            <a:r>
              <a:rPr lang="en-US" altLang="zh-CN" sz="2400" b="1" dirty="0">
                <a:solidFill>
                  <a:srgbClr val="990033"/>
                </a:solidFill>
                <a:latin typeface="Arial" panose="020B0604020202020204" pitchFamily="34" charset="0"/>
              </a:rPr>
              <a:t>2-5 </a:t>
            </a:r>
            <a:r>
              <a:rPr lang="zh-CN" altLang="en-US" sz="2400" b="1" dirty="0">
                <a:solidFill>
                  <a:srgbClr val="990033"/>
                </a:solidFill>
                <a:latin typeface="Arial" panose="020B0604020202020204" pitchFamily="34" charset="0"/>
              </a:rPr>
              <a:t>逻辑非的真值表</a:t>
            </a:r>
          </a:p>
        </p:txBody>
      </p:sp>
      <p:pic>
        <p:nvPicPr>
          <p:cNvPr id="252091" name="Picture 187">
            <a:extLst>
              <a:ext uri="{FF2B5EF4-FFF2-40B4-BE49-F238E27FC236}">
                <a16:creationId xmlns:a16="http://schemas.microsoft.com/office/drawing/2014/main" id="{28720828-2779-414A-8E32-E967B63306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3642" y="2464593"/>
            <a:ext cx="2454275" cy="2128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2094" name="Picture 190" descr="http://d.hiphotos.baidu.com/baike/s%3D220/sign=57b2f10205e9390152028a3c4bec54f9/d058ccbf6c81800a32b3c02cb53533fa828b47b9.jpg">
            <a:extLst>
              <a:ext uri="{FF2B5EF4-FFF2-40B4-BE49-F238E27FC236}">
                <a16:creationId xmlns:a16="http://schemas.microsoft.com/office/drawing/2014/main" id="{9AD43DAA-2D53-4408-B190-8AF7BFD305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0363" y="3998913"/>
            <a:ext cx="173355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2096" name="Picture 192" descr="http://a.hiphotos.baidu.com/baike/s%3D220/sign=dd2981e8ab51f3dec7b2be66a4eef0ec/6609c93d70cf3bc7df0284ced500baa1cd112a95.jpg">
            <a:extLst>
              <a:ext uri="{FF2B5EF4-FFF2-40B4-BE49-F238E27FC236}">
                <a16:creationId xmlns:a16="http://schemas.microsoft.com/office/drawing/2014/main" id="{340D7DE0-D952-453C-A41F-50F653C507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4650" y="3376613"/>
            <a:ext cx="1600200"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09">
            <a:extLst>
              <a:ext uri="{FF2B5EF4-FFF2-40B4-BE49-F238E27FC236}">
                <a16:creationId xmlns:a16="http://schemas.microsoft.com/office/drawing/2014/main" id="{186C2FC5-6C17-4586-8497-3788B3A68BEC}"/>
              </a:ext>
            </a:extLst>
          </p:cNvPr>
          <p:cNvSpPr>
            <a:spLocks noChangeArrowheads="1"/>
          </p:cNvSpPr>
          <p:nvPr/>
        </p:nvSpPr>
        <p:spPr bwMode="auto">
          <a:xfrm>
            <a:off x="517525" y="3475038"/>
            <a:ext cx="2951163" cy="523875"/>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defRPr/>
            </a:pPr>
            <a:r>
              <a:rPr lang="zh-CN" altLang="fr-FR" sz="2800" b="1">
                <a:solidFill>
                  <a:schemeClr val="accent2"/>
                </a:solidFill>
                <a:latin typeface="Arial" charset="0"/>
                <a:ea typeface="幼圆" pitchFamily="49" charset="-122"/>
              </a:rPr>
              <a:t>逻辑电路 </a:t>
            </a:r>
            <a:r>
              <a:rPr lang="en-US" altLang="zh-CN" sz="2800" kern="0">
                <a:cs typeface="Times New Roman" panose="02020603050405020304" pitchFamily="18" charset="0"/>
              </a:rPr>
              <a:t>“</a:t>
            </a:r>
            <a:r>
              <a:rPr lang="zh-CN" altLang="en-US" sz="2800" kern="0">
                <a:solidFill>
                  <a:srgbClr val="FF0000"/>
                </a:solidFill>
                <a:cs typeface="Times New Roman" panose="02020603050405020304" pitchFamily="18" charset="0"/>
              </a:rPr>
              <a:t>非</a:t>
            </a:r>
            <a:r>
              <a:rPr lang="zh-CN" altLang="pt-BR" sz="2800" b="1">
                <a:solidFill>
                  <a:srgbClr val="FF0000"/>
                </a:solidFill>
                <a:latin typeface="Arial" charset="0"/>
                <a:ea typeface="幼圆" pitchFamily="49" charset="-122"/>
              </a:rPr>
              <a:t>门</a:t>
            </a:r>
            <a:r>
              <a:rPr lang="en-US" altLang="zh-CN" sz="2800" kern="0">
                <a:cs typeface="Times New Roman" panose="02020603050405020304" pitchFamily="18" charset="0"/>
              </a:rPr>
              <a:t>”</a:t>
            </a:r>
            <a:endParaRPr lang="zh-CN" altLang="pt-BR" sz="2800">
              <a:latin typeface="Arial" charset="0"/>
            </a:endParaRPr>
          </a:p>
        </p:txBody>
      </p:sp>
      <p:sp>
        <p:nvSpPr>
          <p:cNvPr id="16" name="Rectangle 3">
            <a:extLst>
              <a:ext uri="{FF2B5EF4-FFF2-40B4-BE49-F238E27FC236}">
                <a16:creationId xmlns:a16="http://schemas.microsoft.com/office/drawing/2014/main" id="{A79E367C-EE98-470F-8AAD-161A08AE199D}"/>
              </a:ext>
            </a:extLst>
          </p:cNvPr>
          <p:cNvSpPr txBox="1">
            <a:spLocks noChangeArrowheads="1"/>
          </p:cNvSpPr>
          <p:nvPr/>
        </p:nvSpPr>
        <p:spPr bwMode="auto">
          <a:xfrm>
            <a:off x="130175" y="5502276"/>
            <a:ext cx="8869363" cy="816224"/>
          </a:xfrm>
          <a:prstGeom prst="rect">
            <a:avLst/>
          </a:prstGeom>
          <a:solidFill>
            <a:schemeClr val="bg1"/>
          </a:solidFill>
          <a:ln>
            <a:noFill/>
          </a:ln>
          <a:effectLst/>
        </p:spPr>
        <p:txBody>
          <a:bodyPr/>
          <a:lstStyle>
            <a:lvl1pPr marL="342900" indent="-342900" algn="just" rtl="0" fontAlgn="base">
              <a:lnSpc>
                <a:spcPct val="114000"/>
              </a:lnSpc>
              <a:spcBef>
                <a:spcPct val="20000"/>
              </a:spcBef>
              <a:spcAft>
                <a:spcPts val="600"/>
              </a:spcAft>
              <a:buBlip>
                <a:blip r:embed="rId7"/>
              </a:buBlip>
              <a:defRPr sz="2800" b="1">
                <a:solidFill>
                  <a:schemeClr val="accent2"/>
                </a:solidFill>
                <a:latin typeface="+mj-ea"/>
                <a:ea typeface="+mj-ea"/>
                <a:cs typeface="+mn-cs"/>
              </a:defRPr>
            </a:lvl1pPr>
            <a:lvl2pPr marL="742950" indent="-285750" algn="just" rtl="0" fontAlgn="base">
              <a:spcBef>
                <a:spcPct val="20000"/>
              </a:spcBef>
              <a:spcAft>
                <a:spcPct val="0"/>
              </a:spcAft>
              <a:buBlip>
                <a:blip r:embed="rId8"/>
              </a:buBlip>
              <a:defRPr sz="2800" b="1">
                <a:solidFill>
                  <a:schemeClr val="tx1"/>
                </a:solidFill>
                <a:latin typeface="+mj-ea"/>
                <a:ea typeface="+mj-ea"/>
              </a:defRPr>
            </a:lvl2pPr>
            <a:lvl3pPr marL="1143000" indent="-228600" algn="just" rtl="0" fontAlgn="base">
              <a:spcBef>
                <a:spcPct val="20000"/>
              </a:spcBef>
              <a:spcAft>
                <a:spcPct val="0"/>
              </a:spcAft>
              <a:buChar char="•"/>
              <a:defRPr sz="2400">
                <a:solidFill>
                  <a:schemeClr val="tx1"/>
                </a:solidFill>
                <a:latin typeface="+mj-ea"/>
                <a:ea typeface="+mj-ea"/>
              </a:defRPr>
            </a:lvl3pPr>
            <a:lvl4pPr marL="1600200" indent="-228600" algn="just" rtl="0" fontAlgn="base">
              <a:spcBef>
                <a:spcPct val="20000"/>
              </a:spcBef>
              <a:spcAft>
                <a:spcPct val="0"/>
              </a:spcAft>
              <a:buChar char="–"/>
              <a:defRPr sz="2000">
                <a:solidFill>
                  <a:schemeClr val="tx1"/>
                </a:solidFill>
                <a:latin typeface="+mj-ea"/>
                <a:ea typeface="+mj-ea"/>
              </a:defRPr>
            </a:lvl4pPr>
            <a:lvl5pPr marL="2057400" indent="-228600" algn="just"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eaLnBrk="1" hangingPunct="1">
              <a:lnSpc>
                <a:spcPct val="100000"/>
              </a:lnSpc>
              <a:buClr>
                <a:srgbClr val="FF0000"/>
              </a:buClr>
              <a:buFont typeface="Wingdings" panose="05000000000000000000" pitchFamily="2" charset="2"/>
              <a:buChar char="Ø"/>
              <a:defRPr/>
            </a:pPr>
            <a:r>
              <a:rPr lang="zh-CN" altLang="pt-BR" sz="2400" kern="0" dirty="0">
                <a:latin typeface="Times New Roman" panose="02020603050405020304" pitchFamily="18" charset="0"/>
                <a:cs typeface="Times New Roman" panose="02020603050405020304" pitchFamily="18" charset="0"/>
              </a:rPr>
              <a:t>上述逻辑运算中，</a:t>
            </a:r>
            <a:r>
              <a:rPr lang="en-US" altLang="zh-CN" sz="2400" kern="0" dirty="0">
                <a:latin typeface="Times New Roman" panose="02020603050405020304" pitchFamily="18" charset="0"/>
                <a:cs typeface="Times New Roman" panose="02020603050405020304" pitchFamily="18" charset="0"/>
              </a:rPr>
              <a:t>“</a:t>
            </a:r>
            <a:r>
              <a:rPr lang="zh-CN" altLang="en-US" sz="2400" kern="0" dirty="0">
                <a:solidFill>
                  <a:srgbClr val="FF0000"/>
                </a:solidFill>
                <a:latin typeface="Times New Roman" panose="02020603050405020304" pitchFamily="18" charset="0"/>
                <a:cs typeface="Times New Roman" panose="02020603050405020304" pitchFamily="18" charset="0"/>
              </a:rPr>
              <a:t>非</a:t>
            </a:r>
            <a:r>
              <a:rPr lang="en-US" altLang="zh-CN" sz="2400" kern="0" dirty="0">
                <a:latin typeface="Times New Roman" panose="02020603050405020304" pitchFamily="18" charset="0"/>
                <a:cs typeface="Times New Roman" panose="02020603050405020304" pitchFamily="18" charset="0"/>
              </a:rPr>
              <a:t>”</a:t>
            </a:r>
            <a:r>
              <a:rPr lang="zh-CN" altLang="pt-BR" sz="2400" kern="0" dirty="0">
                <a:latin typeface="Times New Roman" panose="02020603050405020304" pitchFamily="18" charset="0"/>
                <a:cs typeface="Times New Roman" panose="02020603050405020304" pitchFamily="18" charset="0"/>
              </a:rPr>
              <a:t>运算的级别最高；</a:t>
            </a:r>
            <a:r>
              <a:rPr lang="en-US" altLang="zh-CN" sz="2400" kern="0" dirty="0">
                <a:latin typeface="Times New Roman" panose="02020603050405020304" pitchFamily="18" charset="0"/>
                <a:cs typeface="Times New Roman" panose="02020603050405020304" pitchFamily="18" charset="0"/>
              </a:rPr>
              <a:t>“</a:t>
            </a:r>
            <a:r>
              <a:rPr lang="zh-CN" altLang="pt-BR" sz="2400" kern="0" dirty="0">
                <a:solidFill>
                  <a:srgbClr val="FF0000"/>
                </a:solidFill>
                <a:latin typeface="Times New Roman" panose="02020603050405020304" pitchFamily="18" charset="0"/>
                <a:cs typeface="Times New Roman" panose="02020603050405020304" pitchFamily="18" charset="0"/>
              </a:rPr>
              <a:t>与</a:t>
            </a:r>
            <a:r>
              <a:rPr lang="en-US" altLang="zh-CN" sz="2400" kern="0" dirty="0">
                <a:latin typeface="Times New Roman" panose="02020603050405020304" pitchFamily="18" charset="0"/>
                <a:cs typeface="Times New Roman" panose="02020603050405020304" pitchFamily="18" charset="0"/>
              </a:rPr>
              <a:t>” </a:t>
            </a:r>
            <a:r>
              <a:rPr lang="zh-CN" altLang="pt-BR" sz="2400" kern="0" dirty="0">
                <a:latin typeface="Times New Roman" panose="02020603050405020304" pitchFamily="18" charset="0"/>
                <a:cs typeface="Times New Roman" panose="02020603050405020304" pitchFamily="18" charset="0"/>
              </a:rPr>
              <a:t>运算次之；“</a:t>
            </a:r>
            <a:r>
              <a:rPr lang="zh-CN" altLang="pt-BR" sz="2400" kern="0" dirty="0">
                <a:solidFill>
                  <a:srgbClr val="FF0000"/>
                </a:solidFill>
                <a:latin typeface="Times New Roman" panose="02020603050405020304" pitchFamily="18" charset="0"/>
                <a:cs typeface="Times New Roman" panose="02020603050405020304" pitchFamily="18" charset="0"/>
              </a:rPr>
              <a:t>或</a:t>
            </a:r>
            <a:r>
              <a:rPr lang="zh-CN" altLang="pt-BR" sz="2400" kern="0" dirty="0">
                <a:latin typeface="Times New Roman" panose="02020603050405020304" pitchFamily="18" charset="0"/>
                <a:cs typeface="Times New Roman" panose="02020603050405020304" pitchFamily="18" charset="0"/>
              </a:rPr>
              <a:t>”运算最低。</a:t>
            </a:r>
            <a:endParaRPr lang="zh-CN" altLang="en-US" sz="2400" kern="0" dirty="0">
              <a:latin typeface="Times New Roman" panose="02020603050405020304" pitchFamily="18" charset="0"/>
              <a:cs typeface="Times New Roman" panose="02020603050405020304" pitchFamily="18" charset="0"/>
            </a:endParaRPr>
          </a:p>
        </p:txBody>
      </p:sp>
      <p:grpSp>
        <p:nvGrpSpPr>
          <p:cNvPr id="5" name="组合 4">
            <a:extLst>
              <a:ext uri="{FF2B5EF4-FFF2-40B4-BE49-F238E27FC236}">
                <a16:creationId xmlns:a16="http://schemas.microsoft.com/office/drawing/2014/main" id="{7653F093-A551-4095-BB80-869BB2030331}"/>
              </a:ext>
            </a:extLst>
          </p:cNvPr>
          <p:cNvGrpSpPr>
            <a:grpSpLocks/>
          </p:cNvGrpSpPr>
          <p:nvPr/>
        </p:nvGrpSpPr>
        <p:grpSpPr bwMode="auto">
          <a:xfrm>
            <a:off x="25400" y="2771775"/>
            <a:ext cx="6200775" cy="706438"/>
            <a:chOff x="25400" y="2981324"/>
            <a:chExt cx="6201229" cy="705306"/>
          </a:xfrm>
        </p:grpSpPr>
        <p:sp>
          <p:nvSpPr>
            <p:cNvPr id="15" name="Rectangle 3">
              <a:extLst>
                <a:ext uri="{FF2B5EF4-FFF2-40B4-BE49-F238E27FC236}">
                  <a16:creationId xmlns:a16="http://schemas.microsoft.com/office/drawing/2014/main" id="{A9B05F11-3AB8-4CC9-A67C-B53D824C97BC}"/>
                </a:ext>
              </a:extLst>
            </p:cNvPr>
            <p:cNvSpPr txBox="1">
              <a:spLocks noChangeArrowheads="1"/>
            </p:cNvSpPr>
            <p:nvPr/>
          </p:nvSpPr>
          <p:spPr bwMode="auto">
            <a:xfrm>
              <a:off x="25400" y="2981324"/>
              <a:ext cx="6201229" cy="705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rtl="0" fontAlgn="base">
                <a:lnSpc>
                  <a:spcPct val="114000"/>
                </a:lnSpc>
                <a:spcBef>
                  <a:spcPct val="20000"/>
                </a:spcBef>
                <a:spcAft>
                  <a:spcPts val="600"/>
                </a:spcAft>
                <a:buBlip>
                  <a:blip r:embed="rId7"/>
                </a:buBlip>
                <a:defRPr sz="2800" b="1">
                  <a:solidFill>
                    <a:schemeClr val="accent2"/>
                  </a:solidFill>
                  <a:latin typeface="+mj-ea"/>
                  <a:ea typeface="+mj-ea"/>
                  <a:cs typeface="+mn-cs"/>
                </a:defRPr>
              </a:lvl1pPr>
              <a:lvl2pPr marL="742950" indent="-285750" algn="just" rtl="0" fontAlgn="base">
                <a:spcBef>
                  <a:spcPct val="20000"/>
                </a:spcBef>
                <a:spcAft>
                  <a:spcPct val="0"/>
                </a:spcAft>
                <a:buBlip>
                  <a:blip r:embed="rId8"/>
                </a:buBlip>
                <a:defRPr sz="2800" b="1">
                  <a:solidFill>
                    <a:schemeClr val="tx1"/>
                  </a:solidFill>
                  <a:latin typeface="+mj-ea"/>
                  <a:ea typeface="+mj-ea"/>
                </a:defRPr>
              </a:lvl2pPr>
              <a:lvl3pPr marL="1143000" indent="-228600" algn="just" rtl="0" fontAlgn="base">
                <a:spcBef>
                  <a:spcPct val="20000"/>
                </a:spcBef>
                <a:spcAft>
                  <a:spcPct val="0"/>
                </a:spcAft>
                <a:buChar char="•"/>
                <a:defRPr sz="2400">
                  <a:solidFill>
                    <a:schemeClr val="tx1"/>
                  </a:solidFill>
                  <a:latin typeface="+mj-ea"/>
                  <a:ea typeface="+mj-ea"/>
                </a:defRPr>
              </a:lvl3pPr>
              <a:lvl4pPr marL="1600200" indent="-228600" algn="just" rtl="0" fontAlgn="base">
                <a:spcBef>
                  <a:spcPct val="20000"/>
                </a:spcBef>
                <a:spcAft>
                  <a:spcPct val="0"/>
                </a:spcAft>
                <a:buChar char="–"/>
                <a:defRPr sz="2000">
                  <a:solidFill>
                    <a:schemeClr val="tx1"/>
                  </a:solidFill>
                  <a:latin typeface="+mj-ea"/>
                  <a:ea typeface="+mj-ea"/>
                </a:defRPr>
              </a:lvl4pPr>
              <a:lvl5pPr marL="2057400" indent="-228600" algn="just"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eaLnBrk="1" hangingPunct="1">
                <a:buFontTx/>
                <a:buNone/>
                <a:defRPr/>
              </a:pPr>
              <a:r>
                <a:rPr lang="zh-CN" altLang="en-US" kern="0" dirty="0"/>
                <a:t>例</a:t>
              </a:r>
              <a:r>
                <a:rPr lang="en-US" altLang="zh-CN" kern="0" dirty="0"/>
                <a:t>: </a:t>
              </a:r>
              <a:r>
                <a:rPr lang="zh-CN" altLang="en-US" kern="0" dirty="0"/>
                <a:t>若</a:t>
              </a:r>
              <a:r>
                <a:rPr lang="en-US" altLang="zh-CN" kern="0" dirty="0"/>
                <a:t>A=01100011</a:t>
              </a:r>
              <a:r>
                <a:rPr lang="zh-CN" altLang="en-US" kern="0" dirty="0"/>
                <a:t>，则</a:t>
              </a:r>
              <a:r>
                <a:rPr lang="en-US" altLang="zh-CN" kern="0" dirty="0"/>
                <a:t>Y=A=10011100</a:t>
              </a:r>
            </a:p>
          </p:txBody>
        </p:sp>
        <p:sp>
          <p:nvSpPr>
            <p:cNvPr id="107536" name="Line 94">
              <a:extLst>
                <a:ext uri="{FF2B5EF4-FFF2-40B4-BE49-F238E27FC236}">
                  <a16:creationId xmlns:a16="http://schemas.microsoft.com/office/drawing/2014/main" id="{08EF3097-BF4B-4AE7-B45B-48375E974D55}"/>
                </a:ext>
              </a:extLst>
            </p:cNvPr>
            <p:cNvSpPr>
              <a:spLocks noChangeShapeType="1"/>
            </p:cNvSpPr>
            <p:nvPr/>
          </p:nvSpPr>
          <p:spPr bwMode="auto">
            <a:xfrm>
              <a:off x="4068082" y="3122385"/>
              <a:ext cx="23177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3" name="Rectangle 3"/>
          <p:cNvSpPr>
            <a:spLocks noGrp="1" noChangeArrowheads="1"/>
          </p:cNvSpPr>
          <p:nvPr>
            <p:ph type="body" idx="1"/>
          </p:nvPr>
        </p:nvSpPr>
        <p:spPr>
          <a:xfrm>
            <a:off x="382588" y="338138"/>
            <a:ext cx="8229600" cy="676275"/>
          </a:xfrm>
        </p:spPr>
        <p:txBody>
          <a:bodyPr vert="horz" lIns="91440" tIns="45720" rIns="91440" bIns="45720" rtlCol="0" anchor="b">
            <a:normAutofit fontScale="97500"/>
          </a:bodyPr>
          <a:lstStyle/>
          <a:p>
            <a:pPr>
              <a:lnSpc>
                <a:spcPct val="85000"/>
              </a:lnSpc>
              <a:spcBef>
                <a:spcPct val="0"/>
              </a:spcBef>
              <a:buNone/>
            </a:pPr>
            <a:r>
              <a:rPr lang="zh-CN" altLang="en-US" sz="4000" spc="-50">
                <a:latin typeface="+mj-ea"/>
                <a:ea typeface="+mj-ea"/>
                <a:cs typeface="+mj-cs"/>
              </a:rPr>
              <a:t>例</a:t>
            </a:r>
            <a:r>
              <a:rPr lang="en-US" altLang="zh-CN" sz="4000" spc="-50">
                <a:latin typeface="+mj-ea"/>
                <a:ea typeface="+mj-ea"/>
                <a:cs typeface="+mj-cs"/>
              </a:rPr>
              <a:t>1</a:t>
            </a:r>
            <a:r>
              <a:rPr lang="zh-CN" altLang="en-US" sz="4000" spc="-50">
                <a:latin typeface="+mj-ea"/>
                <a:ea typeface="+mj-ea"/>
                <a:cs typeface="+mj-cs"/>
              </a:rPr>
              <a:t>：将十进制数</a:t>
            </a:r>
            <a:r>
              <a:rPr lang="en-US" altLang="zh-CN" sz="4000" spc="-50">
                <a:latin typeface="+mj-ea"/>
                <a:ea typeface="+mj-ea"/>
                <a:cs typeface="+mj-cs"/>
              </a:rPr>
              <a:t>100</a:t>
            </a:r>
            <a:r>
              <a:rPr lang="zh-CN" altLang="en-US" sz="4000" spc="-50">
                <a:latin typeface="+mj-ea"/>
                <a:ea typeface="+mj-ea"/>
                <a:cs typeface="+mj-cs"/>
              </a:rPr>
              <a:t>转换为二进制数</a:t>
            </a:r>
          </a:p>
        </p:txBody>
      </p:sp>
      <p:sp>
        <p:nvSpPr>
          <p:cNvPr id="24579"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02084" name="Object 4"/>
          <p:cNvGraphicFramePr>
            <a:graphicFrameLocks noChangeAspect="1"/>
          </p:cNvGraphicFramePr>
          <p:nvPr>
            <p:extLst>
              <p:ext uri="{D42A27DB-BD31-4B8C-83A1-F6EECF244321}">
                <p14:modId xmlns:p14="http://schemas.microsoft.com/office/powerpoint/2010/main" val="4232070913"/>
              </p:ext>
            </p:extLst>
          </p:nvPr>
        </p:nvGraphicFramePr>
        <p:xfrm>
          <a:off x="559737" y="1352550"/>
          <a:ext cx="4005913" cy="4932363"/>
        </p:xfrm>
        <a:graphic>
          <a:graphicData uri="http://schemas.openxmlformats.org/presentationml/2006/ole">
            <mc:AlternateContent xmlns:mc="http://schemas.openxmlformats.org/markup-compatibility/2006">
              <mc:Choice xmlns:v="urn:schemas-microsoft-com:vml" Requires="v">
                <p:oleObj name="Microsoft Drawing" r:id="rId2" imgW="1492250" imgH="1870075" progId="MSDraw">
                  <p:embed/>
                </p:oleObj>
              </mc:Choice>
              <mc:Fallback>
                <p:oleObj name="Microsoft Drawing" r:id="rId2" imgW="1492250" imgH="1870075" progId="MSDraw">
                  <p:embed/>
                  <p:pic>
                    <p:nvPicPr>
                      <p:cNvPr id="30208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737" y="1352550"/>
                        <a:ext cx="4005913" cy="4932363"/>
                      </a:xfrm>
                      <a:prstGeom prst="rect">
                        <a:avLst/>
                      </a:prstGeom>
                      <a:noFill/>
                      <a:ln>
                        <a:noFill/>
                      </a:ln>
                    </p:spPr>
                  </p:pic>
                </p:oleObj>
              </mc:Fallback>
            </mc:AlternateContent>
          </a:graphicData>
        </a:graphic>
      </p:graphicFrame>
      <p:sp>
        <p:nvSpPr>
          <p:cNvPr id="302086" name="Rectangle 6"/>
          <p:cNvSpPr>
            <a:spLocks noChangeArrowheads="1"/>
          </p:cNvSpPr>
          <p:nvPr/>
        </p:nvSpPr>
        <p:spPr bwMode="auto">
          <a:xfrm>
            <a:off x="4356100" y="2915445"/>
            <a:ext cx="4470400" cy="58420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lgn="ctr">
              <a:defRPr>
                <a:solidFill>
                  <a:schemeClr val="tx1"/>
                </a:solidFill>
                <a:latin typeface="Times New Roman" panose="02020603050405020304" pitchFamily="18" charset="0"/>
                <a:ea typeface="宋体" panose="02010600030101010101" pitchFamily="2" charset="-122"/>
              </a:defRPr>
            </a:lvl1pPr>
            <a:lvl2pPr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lvl="1" algn="l" eaLnBrk="1" hangingPunct="1"/>
            <a:r>
              <a:rPr kumimoji="1" lang="en-US" altLang="zh-CN" sz="3200" b="1" dirty="0">
                <a:solidFill>
                  <a:srgbClr val="0000CC"/>
                </a:solidFill>
                <a:latin typeface="Arial" panose="020B0604020202020204" pitchFamily="34" charset="0"/>
              </a:rPr>
              <a:t>(100)</a:t>
            </a:r>
            <a:r>
              <a:rPr kumimoji="1" lang="en-US" altLang="zh-CN" sz="3200" b="1" baseline="-25000" dirty="0">
                <a:solidFill>
                  <a:srgbClr val="0000CC"/>
                </a:solidFill>
                <a:latin typeface="Arial" panose="020B0604020202020204" pitchFamily="34" charset="0"/>
              </a:rPr>
              <a:t>10</a:t>
            </a:r>
            <a:r>
              <a:rPr kumimoji="1" lang="en-US" altLang="zh-CN" sz="3200" b="1" dirty="0">
                <a:solidFill>
                  <a:srgbClr val="0000CC"/>
                </a:solidFill>
                <a:latin typeface="Arial" panose="020B0604020202020204" pitchFamily="34" charset="0"/>
              </a:rPr>
              <a:t>=(01100100)</a:t>
            </a:r>
            <a:r>
              <a:rPr kumimoji="1" lang="en-US" altLang="zh-CN" sz="3200" b="1" baseline="-25000" dirty="0">
                <a:solidFill>
                  <a:srgbClr val="0000CC"/>
                </a:solidFill>
                <a:latin typeface="Arial" panose="020B0604020202020204" pitchFamily="34" charset="0"/>
              </a:rPr>
              <a:t>2</a:t>
            </a:r>
            <a:endParaRPr kumimoji="1" lang="en-US" altLang="zh-CN" sz="3200" b="1" dirty="0">
              <a:solidFill>
                <a:srgbClr val="0000CC"/>
              </a:solidFill>
              <a:latin typeface="Arial" panose="020B0604020202020204" pitchFamily="34" charset="0"/>
            </a:endParaRPr>
          </a:p>
        </p:txBody>
      </p:sp>
      <p:sp>
        <p:nvSpPr>
          <p:cNvPr id="8" name="Rectangle 6"/>
          <p:cNvSpPr>
            <a:spLocks noChangeArrowheads="1"/>
          </p:cNvSpPr>
          <p:nvPr/>
        </p:nvSpPr>
        <p:spPr bwMode="auto">
          <a:xfrm>
            <a:off x="4502943" y="4043363"/>
            <a:ext cx="4386262" cy="1076325"/>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l" eaLnBrk="1" hangingPunct="1"/>
            <a:r>
              <a:rPr kumimoji="1" lang="zh-CN" altLang="en-US" sz="3200" b="1">
                <a:latin typeface="Arial" panose="020B0604020202020204" pitchFamily="34" charset="0"/>
              </a:rPr>
              <a:t>      或者表示为：  </a:t>
            </a:r>
          </a:p>
          <a:p>
            <a:pPr algn="l" eaLnBrk="1" hangingPunct="1"/>
            <a:r>
              <a:rPr kumimoji="1" lang="zh-CN" altLang="en-US" sz="3200" b="1">
                <a:latin typeface="Arial" panose="020B0604020202020204" pitchFamily="34" charset="0"/>
              </a:rPr>
              <a:t>    </a:t>
            </a:r>
            <a:r>
              <a:rPr kumimoji="1" lang="en-US" altLang="zh-CN" sz="3200" b="1">
                <a:latin typeface="Arial" panose="020B0604020202020204" pitchFamily="34" charset="0"/>
              </a:rPr>
              <a:t>100D=01100100B</a:t>
            </a:r>
          </a:p>
        </p:txBody>
      </p:sp>
      <p:sp>
        <p:nvSpPr>
          <p:cNvPr id="9" name="Rectangle 3">
            <a:extLst>
              <a:ext uri="{FF2B5EF4-FFF2-40B4-BE49-F238E27FC236}">
                <a16:creationId xmlns:a16="http://schemas.microsoft.com/office/drawing/2014/main" id="{9DC01C23-B69A-4C3D-8BF4-6DF49D01CE5C}"/>
              </a:ext>
            </a:extLst>
          </p:cNvPr>
          <p:cNvSpPr txBox="1">
            <a:spLocks noChangeArrowheads="1"/>
          </p:cNvSpPr>
          <p:nvPr/>
        </p:nvSpPr>
        <p:spPr bwMode="auto">
          <a:xfrm>
            <a:off x="5119687" y="1577182"/>
            <a:ext cx="3152775" cy="979487"/>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a:lstStyle>
            <a:lvl1pPr marL="342900" indent="-342900" algn="l" rtl="0" fontAlgn="base">
              <a:lnSpc>
                <a:spcPct val="114000"/>
              </a:lnSpc>
              <a:spcBef>
                <a:spcPct val="20000"/>
              </a:spcBef>
              <a:spcAft>
                <a:spcPts val="600"/>
              </a:spcAft>
              <a:buBlip>
                <a:blip r:embed="rId4"/>
              </a:buBlip>
              <a:defRPr sz="2800" b="1">
                <a:solidFill>
                  <a:schemeClr val="accent2"/>
                </a:solidFill>
                <a:latin typeface="+mj-ea"/>
                <a:ea typeface="+mj-ea"/>
                <a:cs typeface="+mn-cs"/>
              </a:defRPr>
            </a:lvl1pPr>
            <a:lvl2pPr marL="742950" indent="-285750" algn="l" rtl="0" fontAlgn="base">
              <a:spcBef>
                <a:spcPct val="20000"/>
              </a:spcBef>
              <a:spcAft>
                <a:spcPct val="0"/>
              </a:spcAft>
              <a:buBlip>
                <a:blip r:embed="rId5"/>
              </a:buBlip>
              <a:defRPr sz="2800" b="1">
                <a:solidFill>
                  <a:schemeClr val="tx1"/>
                </a:solidFill>
                <a:latin typeface="+mj-ea"/>
                <a:ea typeface="+mj-ea"/>
              </a:defRPr>
            </a:lvl2pPr>
            <a:lvl3pPr marL="1143000" indent="-228600" algn="l" rtl="0" fontAlgn="base">
              <a:spcBef>
                <a:spcPct val="20000"/>
              </a:spcBef>
              <a:spcAft>
                <a:spcPct val="0"/>
              </a:spcAft>
              <a:buChar char="•"/>
              <a:defRPr sz="2400">
                <a:solidFill>
                  <a:schemeClr val="tx1"/>
                </a:solidFill>
                <a:latin typeface="+mj-ea"/>
                <a:ea typeface="+mj-ea"/>
              </a:defRPr>
            </a:lvl3pPr>
            <a:lvl4pPr marL="1600200" indent="-228600" algn="l" rtl="0" fontAlgn="base">
              <a:spcBef>
                <a:spcPct val="20000"/>
              </a:spcBef>
              <a:spcAft>
                <a:spcPct val="0"/>
              </a:spcAft>
              <a:buChar char="–"/>
              <a:defRPr sz="2000">
                <a:solidFill>
                  <a:schemeClr val="tx1"/>
                </a:solidFill>
                <a:latin typeface="+mj-ea"/>
                <a:ea typeface="+mj-ea"/>
              </a:defRPr>
            </a:lvl4pPr>
            <a:lvl5pPr marL="2057400" indent="-228600" algn="l"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marL="0" lvl="1" indent="0" eaLnBrk="1" hangingPunct="1">
              <a:spcBef>
                <a:spcPts val="0"/>
              </a:spcBef>
              <a:buFontTx/>
              <a:buNone/>
              <a:defRPr/>
            </a:pPr>
            <a:r>
              <a:rPr kumimoji="1" lang="zh-CN" altLang="en-US" kern="0" dirty="0">
                <a:solidFill>
                  <a:srgbClr val="FF0000"/>
                </a:solidFill>
              </a:rPr>
              <a:t>整数部分转换方法：</a:t>
            </a:r>
            <a:endParaRPr kumimoji="1" lang="en-US" altLang="zh-CN" kern="0" dirty="0">
              <a:solidFill>
                <a:srgbClr val="FF0000"/>
              </a:solidFill>
            </a:endParaRPr>
          </a:p>
          <a:p>
            <a:pPr marL="0" lvl="1" indent="0" algn="just" eaLnBrk="1" hangingPunct="1">
              <a:spcBef>
                <a:spcPts val="0"/>
              </a:spcBef>
              <a:buFontTx/>
              <a:buNone/>
              <a:defRPr/>
            </a:pPr>
            <a:r>
              <a:rPr lang="zh-CN" altLang="en-US" kern="0" dirty="0">
                <a:solidFill>
                  <a:srgbClr val="FF0000"/>
                </a:solidFill>
              </a:rPr>
              <a:t>除</a:t>
            </a:r>
            <a:r>
              <a:rPr lang="en-US" altLang="zh-CN" kern="0" dirty="0">
                <a:solidFill>
                  <a:srgbClr val="FF0000"/>
                </a:solidFill>
              </a:rPr>
              <a:t>2</a:t>
            </a:r>
            <a:r>
              <a:rPr lang="zh-CN" altLang="en-US" kern="0" dirty="0">
                <a:solidFill>
                  <a:srgbClr val="FF0000"/>
                </a:solidFill>
              </a:rPr>
              <a:t>取余</a:t>
            </a:r>
            <a:r>
              <a:rPr lang="en-US" altLang="zh-CN" kern="0" dirty="0">
                <a:solidFill>
                  <a:srgbClr val="FF0000"/>
                </a:solidFill>
              </a:rPr>
              <a:t>,</a:t>
            </a:r>
            <a:r>
              <a:rPr lang="zh-CN" altLang="en-US" kern="0" dirty="0">
                <a:solidFill>
                  <a:srgbClr val="FF0000"/>
                </a:solidFill>
              </a:rPr>
              <a:t>逆序排列</a:t>
            </a:r>
            <a:endParaRPr lang="en-US" altLang="zh-CN" kern="0" dirty="0">
              <a:solidFill>
                <a:srgbClr val="FF0000"/>
              </a:solidFill>
            </a:endParaRPr>
          </a:p>
        </p:txBody>
      </p:sp>
    </p:spTree>
    <p:extLst>
      <p:ext uri="{BB962C8B-B14F-4D97-AF65-F5344CB8AC3E}">
        <p14:creationId xmlns:p14="http://schemas.microsoft.com/office/powerpoint/2010/main" val="10827310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3">
            <a:extLst>
              <a:ext uri="{FF2B5EF4-FFF2-40B4-BE49-F238E27FC236}">
                <a16:creationId xmlns:a16="http://schemas.microsoft.com/office/drawing/2014/main" id="{A8B09732-6655-497F-8A95-0E2B3121F473}"/>
              </a:ext>
            </a:extLst>
          </p:cNvPr>
          <p:cNvSpPr>
            <a:spLocks noGrp="1" noChangeArrowheads="1"/>
          </p:cNvSpPr>
          <p:nvPr>
            <p:ph type="title"/>
          </p:nvPr>
        </p:nvSpPr>
        <p:spPr>
          <a:xfrm>
            <a:off x="650478" y="484188"/>
            <a:ext cx="6061869" cy="504825"/>
          </a:xfrm>
        </p:spPr>
        <p:txBody>
          <a:bodyPr>
            <a:normAutofit fontScale="90000"/>
          </a:bodyPr>
          <a:lstStyle/>
          <a:p>
            <a:pPr eaLnBrk="1" hangingPunct="1"/>
            <a:r>
              <a:rPr lang="pt-BR" altLang="zh-CN" dirty="0">
                <a:latin typeface="宋体" panose="02010600030101010101" pitchFamily="2" charset="-122"/>
              </a:rPr>
              <a:t>2</a:t>
            </a:r>
            <a:r>
              <a:rPr lang="zh-CN" altLang="pt-BR" dirty="0">
                <a:latin typeface="宋体" panose="02010600030101010101" pitchFamily="2" charset="-122"/>
              </a:rPr>
              <a:t>、组合逻辑电路</a:t>
            </a:r>
            <a:endParaRPr lang="zh-CN" altLang="en-US" dirty="0"/>
          </a:p>
        </p:txBody>
      </p:sp>
      <p:sp>
        <p:nvSpPr>
          <p:cNvPr id="253955" name="Rectangle 3">
            <a:extLst>
              <a:ext uri="{FF2B5EF4-FFF2-40B4-BE49-F238E27FC236}">
                <a16:creationId xmlns:a16="http://schemas.microsoft.com/office/drawing/2014/main" id="{87FA38BB-8E5F-4CED-AA6E-09F76A3FA74F}"/>
              </a:ext>
            </a:extLst>
          </p:cNvPr>
          <p:cNvSpPr>
            <a:spLocks noGrp="1" noChangeArrowheads="1"/>
          </p:cNvSpPr>
          <p:nvPr>
            <p:ph idx="1"/>
          </p:nvPr>
        </p:nvSpPr>
        <p:spPr>
          <a:xfrm>
            <a:off x="741361" y="1127373"/>
            <a:ext cx="7593013" cy="2414339"/>
          </a:xfrm>
        </p:spPr>
        <p:txBody>
          <a:bodyPr/>
          <a:lstStyle/>
          <a:p>
            <a:pPr eaLnBrk="1" hangingPunct="1">
              <a:lnSpc>
                <a:spcPct val="150000"/>
              </a:lnSpc>
            </a:pPr>
            <a:r>
              <a:rPr lang="zh-CN" altLang="pt-BR" dirty="0"/>
              <a:t>与非门： </a:t>
            </a:r>
          </a:p>
          <a:p>
            <a:pPr eaLnBrk="1" hangingPunct="1">
              <a:lnSpc>
                <a:spcPct val="150000"/>
              </a:lnSpc>
            </a:pPr>
            <a:r>
              <a:rPr lang="zh-CN" altLang="pt-BR" dirty="0"/>
              <a:t>或非门： </a:t>
            </a:r>
          </a:p>
          <a:p>
            <a:pPr eaLnBrk="1" hangingPunct="1">
              <a:lnSpc>
                <a:spcPct val="150000"/>
              </a:lnSpc>
            </a:pPr>
            <a:r>
              <a:rPr lang="zh-CN" altLang="pt-BR" dirty="0"/>
              <a:t>异或门：</a:t>
            </a:r>
          </a:p>
        </p:txBody>
      </p:sp>
      <p:sp>
        <p:nvSpPr>
          <p:cNvPr id="108550" name="Rectangle 5">
            <a:extLst>
              <a:ext uri="{FF2B5EF4-FFF2-40B4-BE49-F238E27FC236}">
                <a16:creationId xmlns:a16="http://schemas.microsoft.com/office/drawing/2014/main" id="{B74F182C-C6C8-45FE-80DC-55D5B7610D3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53956" name="Object 4">
            <a:extLst>
              <a:ext uri="{FF2B5EF4-FFF2-40B4-BE49-F238E27FC236}">
                <a16:creationId xmlns:a16="http://schemas.microsoft.com/office/drawing/2014/main" id="{A7A8CA1C-9022-4437-93A8-F1A043F3C616}"/>
              </a:ext>
            </a:extLst>
          </p:cNvPr>
          <p:cNvGraphicFramePr>
            <a:graphicFrameLocks noChangeAspect="1"/>
          </p:cNvGraphicFramePr>
          <p:nvPr/>
        </p:nvGraphicFramePr>
        <p:xfrm>
          <a:off x="2055813" y="1057275"/>
          <a:ext cx="1716087" cy="522288"/>
        </p:xfrm>
        <a:graphic>
          <a:graphicData uri="http://schemas.openxmlformats.org/presentationml/2006/ole">
            <mc:AlternateContent xmlns:mc="http://schemas.openxmlformats.org/markup-compatibility/2006">
              <mc:Choice xmlns:v="urn:schemas-microsoft-com:vml" Requires="v">
                <p:oleObj name="Equation" r:id="rId2" imgW="660113" imgH="203112" progId="Equation.DSMT4">
                  <p:embed/>
                </p:oleObj>
              </mc:Choice>
              <mc:Fallback>
                <p:oleObj name="Equation" r:id="rId2" imgW="660113" imgH="203112" progId="Equation.DSMT4">
                  <p:embed/>
                  <p:pic>
                    <p:nvPicPr>
                      <p:cNvPr id="253956" name="Object 4">
                        <a:extLst>
                          <a:ext uri="{FF2B5EF4-FFF2-40B4-BE49-F238E27FC236}">
                            <a16:creationId xmlns:a16="http://schemas.microsoft.com/office/drawing/2014/main" id="{A7A8CA1C-9022-4437-93A8-F1A043F3C6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5813" y="1057275"/>
                        <a:ext cx="171608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8552" name="Rectangle 7">
            <a:extLst>
              <a:ext uri="{FF2B5EF4-FFF2-40B4-BE49-F238E27FC236}">
                <a16:creationId xmlns:a16="http://schemas.microsoft.com/office/drawing/2014/main" id="{02BC5BE9-2AF0-4C8F-B64C-7836A2556F7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53958" name="Object 6">
            <a:extLst>
              <a:ext uri="{FF2B5EF4-FFF2-40B4-BE49-F238E27FC236}">
                <a16:creationId xmlns:a16="http://schemas.microsoft.com/office/drawing/2014/main" id="{FE0D2EE1-8DED-4EA1-BF51-600E05E92063}"/>
              </a:ext>
            </a:extLst>
          </p:cNvPr>
          <p:cNvGraphicFramePr>
            <a:graphicFrameLocks noChangeAspect="1"/>
          </p:cNvGraphicFramePr>
          <p:nvPr/>
        </p:nvGraphicFramePr>
        <p:xfrm>
          <a:off x="1993900" y="1952625"/>
          <a:ext cx="1828800" cy="533400"/>
        </p:xfrm>
        <a:graphic>
          <a:graphicData uri="http://schemas.openxmlformats.org/presentationml/2006/ole">
            <mc:AlternateContent xmlns:mc="http://schemas.openxmlformats.org/markup-compatibility/2006">
              <mc:Choice xmlns:v="urn:schemas-microsoft-com:vml" Requires="v">
                <p:oleObj name="Equation" r:id="rId4" imgW="685800" imgH="203200" progId="Equation.DSMT4">
                  <p:embed/>
                </p:oleObj>
              </mc:Choice>
              <mc:Fallback>
                <p:oleObj name="Equation" r:id="rId4" imgW="685800" imgH="203200" progId="Equation.DSMT4">
                  <p:embed/>
                  <p:pic>
                    <p:nvPicPr>
                      <p:cNvPr id="253958" name="Object 6">
                        <a:extLst>
                          <a:ext uri="{FF2B5EF4-FFF2-40B4-BE49-F238E27FC236}">
                            <a16:creationId xmlns:a16="http://schemas.microsoft.com/office/drawing/2014/main" id="{FE0D2EE1-8DED-4EA1-BF51-600E05E920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93900" y="1952625"/>
                        <a:ext cx="182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8554" name="Rectangle 9">
            <a:extLst>
              <a:ext uri="{FF2B5EF4-FFF2-40B4-BE49-F238E27FC236}">
                <a16:creationId xmlns:a16="http://schemas.microsoft.com/office/drawing/2014/main" id="{E1FD484A-5D6F-4006-BC07-5A107329C3D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53960" name="Object 8">
            <a:extLst>
              <a:ext uri="{FF2B5EF4-FFF2-40B4-BE49-F238E27FC236}">
                <a16:creationId xmlns:a16="http://schemas.microsoft.com/office/drawing/2014/main" id="{6F17161D-EB21-4AEA-92CA-61984BB2C366}"/>
              </a:ext>
            </a:extLst>
          </p:cNvPr>
          <p:cNvGraphicFramePr>
            <a:graphicFrameLocks noChangeAspect="1"/>
          </p:cNvGraphicFramePr>
          <p:nvPr/>
        </p:nvGraphicFramePr>
        <p:xfrm>
          <a:off x="2066925" y="2743200"/>
          <a:ext cx="4740275" cy="615950"/>
        </p:xfrm>
        <a:graphic>
          <a:graphicData uri="http://schemas.openxmlformats.org/presentationml/2006/ole">
            <mc:AlternateContent xmlns:mc="http://schemas.openxmlformats.org/markup-compatibility/2006">
              <mc:Choice xmlns:v="urn:schemas-microsoft-com:vml" Requires="v">
                <p:oleObj name="Equation" r:id="rId6" imgW="1688367" imgH="215806" progId="Equation.DSMT4">
                  <p:embed/>
                </p:oleObj>
              </mc:Choice>
              <mc:Fallback>
                <p:oleObj name="Equation" r:id="rId6" imgW="1688367" imgH="215806" progId="Equation.DSMT4">
                  <p:embed/>
                  <p:pic>
                    <p:nvPicPr>
                      <p:cNvPr id="253960" name="Object 8">
                        <a:extLst>
                          <a:ext uri="{FF2B5EF4-FFF2-40B4-BE49-F238E27FC236}">
                            <a16:creationId xmlns:a16="http://schemas.microsoft.com/office/drawing/2014/main" id="{6F17161D-EB21-4AEA-92CA-61984BB2C36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6925" y="2743200"/>
                        <a:ext cx="47402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54383" name="Picture 431" descr="ANSI/IEEE Std 91-1984">
            <a:extLst>
              <a:ext uri="{FF2B5EF4-FFF2-40B4-BE49-F238E27FC236}">
                <a16:creationId xmlns:a16="http://schemas.microsoft.com/office/drawing/2014/main" id="{30F44A9F-2C27-490E-9FD8-1BD07BBC4E5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57700" y="1028700"/>
            <a:ext cx="1687513"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4392" name="Picture 440" descr="IEC 60617-12">
            <a:extLst>
              <a:ext uri="{FF2B5EF4-FFF2-40B4-BE49-F238E27FC236}">
                <a16:creationId xmlns:a16="http://schemas.microsoft.com/office/drawing/2014/main" id="{2CFDB6D0-5DF8-4CE7-8534-A9B7143349C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32563" y="962025"/>
            <a:ext cx="1973262"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4397" name="Picture 445" descr="ANSI/IEEE Std 91-1984">
            <a:extLst>
              <a:ext uri="{FF2B5EF4-FFF2-40B4-BE49-F238E27FC236}">
                <a16:creationId xmlns:a16="http://schemas.microsoft.com/office/drawing/2014/main" id="{818E2D66-B595-4BFB-85F9-C364DABF2E2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31999" y="4303204"/>
            <a:ext cx="1360033" cy="59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4399" name="Picture 447" descr="IEC 60617-12">
            <a:extLst>
              <a:ext uri="{FF2B5EF4-FFF2-40B4-BE49-F238E27FC236}">
                <a16:creationId xmlns:a16="http://schemas.microsoft.com/office/drawing/2014/main" id="{4EBDD65E-878D-4952-8F16-522AEC8D14C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53544" y="5030895"/>
            <a:ext cx="1305832" cy="574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 name="Group 106">
            <a:extLst>
              <a:ext uri="{FF2B5EF4-FFF2-40B4-BE49-F238E27FC236}">
                <a16:creationId xmlns:a16="http://schemas.microsoft.com/office/drawing/2014/main" id="{BD0E42E5-02AB-41A2-8B5C-0807F9C656F3}"/>
              </a:ext>
            </a:extLst>
          </p:cNvPr>
          <p:cNvGraphicFramePr>
            <a:graphicFrameLocks/>
          </p:cNvGraphicFramePr>
          <p:nvPr>
            <p:extLst>
              <p:ext uri="{D42A27DB-BD31-4B8C-83A1-F6EECF244321}">
                <p14:modId xmlns:p14="http://schemas.microsoft.com/office/powerpoint/2010/main" val="2988771333"/>
              </p:ext>
            </p:extLst>
          </p:nvPr>
        </p:nvGraphicFramePr>
        <p:xfrm>
          <a:off x="6522583" y="4438627"/>
          <a:ext cx="2148342" cy="1855335"/>
        </p:xfrm>
        <a:graphic>
          <a:graphicData uri="http://schemas.openxmlformats.org/drawingml/2006/table">
            <a:tbl>
              <a:tblPr/>
              <a:tblGrid>
                <a:gridCol w="452657">
                  <a:extLst>
                    <a:ext uri="{9D8B030D-6E8A-4147-A177-3AD203B41FA5}">
                      <a16:colId xmlns:a16="http://schemas.microsoft.com/office/drawing/2014/main" val="20000"/>
                    </a:ext>
                  </a:extLst>
                </a:gridCol>
                <a:gridCol w="452656">
                  <a:extLst>
                    <a:ext uri="{9D8B030D-6E8A-4147-A177-3AD203B41FA5}">
                      <a16:colId xmlns:a16="http://schemas.microsoft.com/office/drawing/2014/main" val="20001"/>
                    </a:ext>
                  </a:extLst>
                </a:gridCol>
                <a:gridCol w="1243029">
                  <a:extLst>
                    <a:ext uri="{9D8B030D-6E8A-4147-A177-3AD203B41FA5}">
                      <a16:colId xmlns:a16="http://schemas.microsoft.com/office/drawing/2014/main" val="20002"/>
                    </a:ext>
                  </a:extLst>
                </a:gridCol>
              </a:tblGrid>
              <a:tr h="37106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fr-FR"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endParaRPr kumimoji="0" lang="fr-FR" altLang="zh-CN" sz="20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fr-FR"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endParaRPr kumimoji="0" lang="fr-FR" altLang="zh-CN" sz="20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fr-FR"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Y=A</a:t>
                      </a:r>
                      <a:r>
                        <a:rPr kumimoji="0" lang="fr-FR"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rPr>
                        <a:t></a:t>
                      </a:r>
                      <a:r>
                        <a:rPr kumimoji="0" lang="fr-FR"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endParaRPr kumimoji="0" lang="fr-FR"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7106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7106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7106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7106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1" i="0" u="none" strike="noStrike" cap="none" normalizeH="0" baseline="0" dirty="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20" name="Rectangle 3">
            <a:extLst>
              <a:ext uri="{FF2B5EF4-FFF2-40B4-BE49-F238E27FC236}">
                <a16:creationId xmlns:a16="http://schemas.microsoft.com/office/drawing/2014/main" id="{7FFC4463-848E-4B82-8C8C-EDF47F22C97F}"/>
              </a:ext>
            </a:extLst>
          </p:cNvPr>
          <p:cNvSpPr txBox="1">
            <a:spLocks noChangeArrowheads="1"/>
          </p:cNvSpPr>
          <p:nvPr/>
        </p:nvSpPr>
        <p:spPr bwMode="auto">
          <a:xfrm>
            <a:off x="333375" y="3324225"/>
            <a:ext cx="8229600" cy="1176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rtl="0" fontAlgn="base">
              <a:lnSpc>
                <a:spcPct val="114000"/>
              </a:lnSpc>
              <a:spcBef>
                <a:spcPct val="20000"/>
              </a:spcBef>
              <a:spcAft>
                <a:spcPts val="600"/>
              </a:spcAft>
              <a:buBlip>
                <a:blip r:embed="rId12"/>
              </a:buBlip>
              <a:defRPr sz="2800" b="1">
                <a:solidFill>
                  <a:schemeClr val="accent2"/>
                </a:solidFill>
                <a:latin typeface="+mj-ea"/>
                <a:ea typeface="+mj-ea"/>
                <a:cs typeface="+mn-cs"/>
              </a:defRPr>
            </a:lvl1pPr>
            <a:lvl2pPr marL="742950" indent="-285750" algn="just" rtl="0" fontAlgn="base">
              <a:spcBef>
                <a:spcPct val="20000"/>
              </a:spcBef>
              <a:spcAft>
                <a:spcPct val="0"/>
              </a:spcAft>
              <a:buBlip>
                <a:blip r:embed="rId13"/>
              </a:buBlip>
              <a:defRPr sz="2800" b="1">
                <a:solidFill>
                  <a:schemeClr val="tx1"/>
                </a:solidFill>
                <a:latin typeface="+mj-ea"/>
                <a:ea typeface="+mj-ea"/>
              </a:defRPr>
            </a:lvl2pPr>
            <a:lvl3pPr marL="1143000" indent="-228600" algn="just" rtl="0" fontAlgn="base">
              <a:spcBef>
                <a:spcPct val="20000"/>
              </a:spcBef>
              <a:spcAft>
                <a:spcPct val="0"/>
              </a:spcAft>
              <a:buChar char="•"/>
              <a:defRPr sz="2400">
                <a:solidFill>
                  <a:schemeClr val="tx1"/>
                </a:solidFill>
                <a:latin typeface="+mj-ea"/>
                <a:ea typeface="+mj-ea"/>
              </a:defRPr>
            </a:lvl3pPr>
            <a:lvl4pPr marL="1600200" indent="-228600" algn="just" rtl="0" fontAlgn="base">
              <a:spcBef>
                <a:spcPct val="20000"/>
              </a:spcBef>
              <a:spcAft>
                <a:spcPct val="0"/>
              </a:spcAft>
              <a:buChar char="–"/>
              <a:defRPr sz="2000">
                <a:solidFill>
                  <a:schemeClr val="tx1"/>
                </a:solidFill>
                <a:latin typeface="+mj-ea"/>
                <a:ea typeface="+mj-ea"/>
              </a:defRPr>
            </a:lvl4pPr>
            <a:lvl5pPr marL="2057400" indent="-228600" algn="just"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marL="0" indent="0" eaLnBrk="1" hangingPunct="1">
              <a:lnSpc>
                <a:spcPct val="100000"/>
              </a:lnSpc>
              <a:buFontTx/>
              <a:buNone/>
              <a:defRPr/>
            </a:pPr>
            <a:r>
              <a:rPr lang="zh-CN" altLang="pt-BR" kern="0" dirty="0">
                <a:solidFill>
                  <a:srgbClr val="CC3300"/>
                </a:solidFill>
              </a:rPr>
              <a:t>异或运算规则</a:t>
            </a:r>
            <a:r>
              <a:rPr lang="zh-CN" altLang="pt-BR" kern="0" dirty="0"/>
              <a:t>：两变量相同</a:t>
            </a:r>
            <a:r>
              <a:rPr lang="zh-CN" altLang="en-US" kern="0" dirty="0"/>
              <a:t>为</a:t>
            </a:r>
            <a:r>
              <a:rPr lang="en-US" altLang="zh-CN" kern="0" dirty="0"/>
              <a:t>0</a:t>
            </a:r>
            <a:r>
              <a:rPr lang="zh-CN" altLang="en-US" kern="0" dirty="0"/>
              <a:t>，不同</a:t>
            </a:r>
            <a:r>
              <a:rPr lang="zh-CN" altLang="pt-BR" kern="0" dirty="0"/>
              <a:t>为</a:t>
            </a:r>
            <a:r>
              <a:rPr lang="en-US" altLang="zh-CN" kern="0" dirty="0"/>
              <a:t>1</a:t>
            </a:r>
            <a:r>
              <a:rPr lang="zh-CN" altLang="en-US" kern="0" dirty="0"/>
              <a:t>。它可进行两逻辑变量不相等的逻辑测试。 </a:t>
            </a:r>
          </a:p>
        </p:txBody>
      </p:sp>
      <p:pic>
        <p:nvPicPr>
          <p:cNvPr id="254402" name="Picture 450">
            <a:extLst>
              <a:ext uri="{FF2B5EF4-FFF2-40B4-BE49-F238E27FC236}">
                <a16:creationId xmlns:a16="http://schemas.microsoft.com/office/drawing/2014/main" id="{3E3F8D3E-FCAE-4737-B518-917AC3765F0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0189" y="4500563"/>
            <a:ext cx="2487613" cy="1760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Rectangle 3">
            <a:extLst>
              <a:ext uri="{FF2B5EF4-FFF2-40B4-BE49-F238E27FC236}">
                <a16:creationId xmlns:a16="http://schemas.microsoft.com/office/drawing/2014/main" id="{76B9B9E6-AED5-44CE-95A8-44AD5AC71C99}"/>
              </a:ext>
            </a:extLst>
          </p:cNvPr>
          <p:cNvSpPr txBox="1">
            <a:spLocks noChangeArrowheads="1"/>
          </p:cNvSpPr>
          <p:nvPr/>
        </p:nvSpPr>
        <p:spPr bwMode="auto">
          <a:xfrm>
            <a:off x="225425" y="4378325"/>
            <a:ext cx="1179513" cy="54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rtl="0" fontAlgn="base">
              <a:spcBef>
                <a:spcPct val="20000"/>
              </a:spcBef>
              <a:spcAft>
                <a:spcPct val="0"/>
              </a:spcAft>
              <a:buBlip>
                <a:blip r:embed="rId12"/>
              </a:buBlip>
              <a:defRPr sz="3200" b="1">
                <a:solidFill>
                  <a:schemeClr val="accent2"/>
                </a:solidFill>
                <a:latin typeface="+mn-lt"/>
                <a:ea typeface="+mn-ea"/>
                <a:cs typeface="+mn-cs"/>
              </a:defRPr>
            </a:lvl1pPr>
            <a:lvl2pPr marL="742950" indent="-285750" algn="just" rtl="0" fontAlgn="base">
              <a:spcBef>
                <a:spcPct val="20000"/>
              </a:spcBef>
              <a:spcAft>
                <a:spcPct val="0"/>
              </a:spcAft>
              <a:buBlip>
                <a:blip r:embed="rId13"/>
              </a:buBlip>
              <a:defRPr sz="2800" b="1">
                <a:solidFill>
                  <a:schemeClr val="tx1"/>
                </a:solidFill>
                <a:latin typeface="+mn-lt"/>
                <a:ea typeface="+mj-ea"/>
              </a:defRPr>
            </a:lvl2pPr>
            <a:lvl3pPr marL="1143000" indent="-228600" algn="just" rtl="0" fontAlgn="base">
              <a:spcBef>
                <a:spcPct val="20000"/>
              </a:spcBef>
              <a:spcAft>
                <a:spcPct val="0"/>
              </a:spcAft>
              <a:buChar char="•"/>
              <a:defRPr sz="2400">
                <a:solidFill>
                  <a:schemeClr val="tx1"/>
                </a:solidFill>
                <a:latin typeface="+mn-lt"/>
                <a:ea typeface="+mj-ea"/>
              </a:defRPr>
            </a:lvl3pPr>
            <a:lvl4pPr marL="1600200" indent="-228600" algn="just" rtl="0" fontAlgn="base">
              <a:spcBef>
                <a:spcPct val="20000"/>
              </a:spcBef>
              <a:spcAft>
                <a:spcPct val="0"/>
              </a:spcAft>
              <a:buChar char="–"/>
              <a:defRPr sz="2000">
                <a:solidFill>
                  <a:schemeClr val="tx1"/>
                </a:solidFill>
                <a:latin typeface="+mn-lt"/>
                <a:ea typeface="+mj-ea"/>
              </a:defRPr>
            </a:lvl4pPr>
            <a:lvl5pPr marL="2057400" indent="-228600" algn="just" rtl="0" fontAlgn="base">
              <a:spcBef>
                <a:spcPct val="20000"/>
              </a:spcBef>
              <a:spcAft>
                <a:spcPct val="0"/>
              </a:spcAft>
              <a:buChar char="»"/>
              <a:defRPr sz="2000">
                <a:solidFill>
                  <a:schemeClr val="tx1"/>
                </a:solidFill>
                <a:latin typeface="+mn-lt"/>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marL="0" indent="0" eaLnBrk="1" hangingPunct="1">
              <a:buFontTx/>
              <a:buNone/>
              <a:defRPr/>
            </a:pPr>
            <a:r>
              <a:rPr lang="zh-CN" altLang="en-US" sz="2800" kern="0">
                <a:latin typeface="宋体" pitchFamily="2" charset="-122"/>
                <a:ea typeface="宋体" pitchFamily="2" charset="-122"/>
              </a:rPr>
              <a:t>例</a:t>
            </a:r>
            <a:endParaRPr lang="zh-CN" altLang="fr-FR" sz="2800" kern="0" dirty="0">
              <a:latin typeface="宋体" pitchFamily="2" charset="-122"/>
              <a:ea typeface="宋体" pitchFamily="2" charset="-122"/>
            </a:endParaRPr>
          </a:p>
        </p:txBody>
      </p:sp>
      <p:sp>
        <p:nvSpPr>
          <p:cNvPr id="24" name="矩形 23">
            <a:extLst>
              <a:ext uri="{FF2B5EF4-FFF2-40B4-BE49-F238E27FC236}">
                <a16:creationId xmlns:a16="http://schemas.microsoft.com/office/drawing/2014/main" id="{202575CD-3343-49E7-8299-0C81BE73A799}"/>
              </a:ext>
            </a:extLst>
          </p:cNvPr>
          <p:cNvSpPr/>
          <p:nvPr/>
        </p:nvSpPr>
        <p:spPr>
          <a:xfrm>
            <a:off x="3732212" y="5771675"/>
            <a:ext cx="1679575" cy="522287"/>
          </a:xfrm>
          <a:prstGeom prst="rect">
            <a:avLst/>
          </a:prstGeom>
          <a:solidFill>
            <a:schemeClr val="bg1"/>
          </a:solidFill>
        </p:spPr>
        <p:txBody>
          <a:bodyPr wrap="none">
            <a:spAutoFit/>
          </a:bodyPr>
          <a:lstStyle/>
          <a:p>
            <a:pPr algn="ctr" eaLnBrk="1" hangingPunct="1">
              <a:defRPr/>
            </a:pPr>
            <a:r>
              <a:rPr lang="en-US" altLang="zh-CN" sz="2800" kern="0" dirty="0">
                <a:cs typeface="Times New Roman" panose="02020603050405020304" pitchFamily="18" charset="0"/>
              </a:rPr>
              <a:t>“</a:t>
            </a:r>
            <a:r>
              <a:rPr lang="zh-CN" altLang="en-US" sz="2800" kern="0" dirty="0">
                <a:solidFill>
                  <a:srgbClr val="FF0000"/>
                </a:solidFill>
                <a:cs typeface="Times New Roman" panose="02020603050405020304" pitchFamily="18" charset="0"/>
              </a:rPr>
              <a:t>异或</a:t>
            </a:r>
            <a:r>
              <a:rPr lang="zh-CN" altLang="pt-BR" sz="2800" b="1" dirty="0">
                <a:solidFill>
                  <a:srgbClr val="FF0000"/>
                </a:solidFill>
                <a:latin typeface="Arial" charset="0"/>
                <a:ea typeface="幼圆" pitchFamily="49" charset="-122"/>
              </a:rPr>
              <a:t>门</a:t>
            </a:r>
            <a:r>
              <a:rPr lang="en-US" altLang="zh-CN" sz="2800" kern="0" dirty="0">
                <a:cs typeface="Times New Roman" panose="02020603050405020304" pitchFamily="18" charset="0"/>
              </a:rPr>
              <a:t>”</a:t>
            </a:r>
            <a:r>
              <a:rPr lang="zh-CN" altLang="pt-BR" sz="2800" b="1" dirty="0">
                <a:solidFill>
                  <a:schemeClr val="accent2"/>
                </a:solidFill>
                <a:latin typeface="Arial" charset="0"/>
                <a:ea typeface="幼圆" pitchFamily="49" charset="-122"/>
              </a:rPr>
              <a:t> </a:t>
            </a:r>
            <a:endParaRPr lang="zh-CN" altLang="en-US" sz="2800" dirty="0"/>
          </a:p>
        </p:txBody>
      </p:sp>
      <p:sp>
        <p:nvSpPr>
          <p:cNvPr id="19" name="Rectangle 103">
            <a:extLst>
              <a:ext uri="{FF2B5EF4-FFF2-40B4-BE49-F238E27FC236}">
                <a16:creationId xmlns:a16="http://schemas.microsoft.com/office/drawing/2014/main" id="{BED3307B-82F0-4347-9BC9-257631DF6A40}"/>
              </a:ext>
            </a:extLst>
          </p:cNvPr>
          <p:cNvSpPr>
            <a:spLocks noChangeArrowheads="1"/>
          </p:cNvSpPr>
          <p:nvPr/>
        </p:nvSpPr>
        <p:spPr bwMode="auto">
          <a:xfrm>
            <a:off x="6062663" y="3938588"/>
            <a:ext cx="3179762" cy="461962"/>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solidFill>
                  <a:srgbClr val="990033"/>
                </a:solidFill>
                <a:latin typeface="Arial" panose="020B0604020202020204" pitchFamily="34" charset="0"/>
              </a:rPr>
              <a:t>表</a:t>
            </a:r>
            <a:r>
              <a:rPr lang="en-US" altLang="zh-CN" sz="2400">
                <a:solidFill>
                  <a:srgbClr val="990033"/>
                </a:solidFill>
                <a:latin typeface="Arial" panose="020B0604020202020204" pitchFamily="34" charset="0"/>
              </a:rPr>
              <a:t>2-6</a:t>
            </a:r>
            <a:r>
              <a:rPr lang="zh-CN" altLang="en-US" sz="2400">
                <a:solidFill>
                  <a:srgbClr val="990033"/>
                </a:solidFill>
                <a:latin typeface="Arial" panose="020B0604020202020204" pitchFamily="34" charset="0"/>
              </a:rPr>
              <a:t>逻辑</a:t>
            </a:r>
            <a:r>
              <a:rPr lang="zh-CN" altLang="en-US" sz="2400" b="1">
                <a:solidFill>
                  <a:srgbClr val="FF0000"/>
                </a:solidFill>
                <a:latin typeface="Arial" panose="020B0604020202020204" pitchFamily="34" charset="0"/>
              </a:rPr>
              <a:t>异或</a:t>
            </a:r>
            <a:r>
              <a:rPr lang="zh-CN" altLang="en-US" sz="2400">
                <a:solidFill>
                  <a:srgbClr val="990033"/>
                </a:solidFill>
                <a:latin typeface="Arial" panose="020B0604020202020204" pitchFamily="34" charset="0"/>
              </a:rPr>
              <a:t>真值表 </a:t>
            </a:r>
          </a:p>
        </p:txBody>
      </p:sp>
      <p:pic>
        <p:nvPicPr>
          <p:cNvPr id="254808" name="Picture 856">
            <a:extLst>
              <a:ext uri="{FF2B5EF4-FFF2-40B4-BE49-F238E27FC236}">
                <a16:creationId xmlns:a16="http://schemas.microsoft.com/office/drawing/2014/main" id="{58A8D1D7-1AA3-4AD6-8DFF-4FDDF0172E3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03738" y="1957388"/>
            <a:ext cx="1638300" cy="750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4809" name="Picture 857">
            <a:extLst>
              <a:ext uri="{FF2B5EF4-FFF2-40B4-BE49-F238E27FC236}">
                <a16:creationId xmlns:a16="http://schemas.microsoft.com/office/drawing/2014/main" id="{450BF3D1-7773-4B8C-AB51-8992C201088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46863" y="1898650"/>
            <a:ext cx="1755775" cy="81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3">
            <a:extLst>
              <a:ext uri="{FF2B5EF4-FFF2-40B4-BE49-F238E27FC236}">
                <a16:creationId xmlns:a16="http://schemas.microsoft.com/office/drawing/2014/main" id="{CFFAD78C-19B3-407C-B045-2ED06FF2254A}"/>
              </a:ext>
            </a:extLst>
          </p:cNvPr>
          <p:cNvSpPr>
            <a:spLocks noGrp="1" noChangeArrowheads="1"/>
          </p:cNvSpPr>
          <p:nvPr>
            <p:ph type="title"/>
          </p:nvPr>
        </p:nvSpPr>
        <p:spPr>
          <a:xfrm>
            <a:off x="549956" y="453232"/>
            <a:ext cx="8229600" cy="504825"/>
          </a:xfrm>
        </p:spPr>
        <p:txBody>
          <a:bodyPr>
            <a:normAutofit fontScale="90000"/>
          </a:bodyPr>
          <a:lstStyle/>
          <a:p>
            <a:pPr eaLnBrk="1" hangingPunct="1"/>
            <a:r>
              <a:rPr lang="pt-BR" altLang="zh-CN">
                <a:latin typeface="宋体" panose="02010600030101010101" pitchFamily="2" charset="-122"/>
              </a:rPr>
              <a:t>2</a:t>
            </a:r>
            <a:r>
              <a:rPr lang="zh-CN" altLang="pt-BR">
                <a:latin typeface="宋体" panose="02010600030101010101" pitchFamily="2" charset="-122"/>
              </a:rPr>
              <a:t>、组合逻辑电路</a:t>
            </a:r>
            <a:endParaRPr lang="zh-CN" altLang="en-US"/>
          </a:p>
        </p:txBody>
      </p:sp>
      <p:sp>
        <p:nvSpPr>
          <p:cNvPr id="260099" name="Rectangle 3">
            <a:extLst>
              <a:ext uri="{FF2B5EF4-FFF2-40B4-BE49-F238E27FC236}">
                <a16:creationId xmlns:a16="http://schemas.microsoft.com/office/drawing/2014/main" id="{3D5333B0-9809-40C0-8DE3-4DBBF2FEFB5A}"/>
              </a:ext>
            </a:extLst>
          </p:cNvPr>
          <p:cNvSpPr>
            <a:spLocks noGrp="1" noChangeArrowheads="1"/>
          </p:cNvSpPr>
          <p:nvPr>
            <p:ph idx="1"/>
          </p:nvPr>
        </p:nvSpPr>
        <p:spPr>
          <a:xfrm>
            <a:off x="798513" y="1121795"/>
            <a:ext cx="8229600" cy="542925"/>
          </a:xfrm>
        </p:spPr>
        <p:txBody>
          <a:bodyPr/>
          <a:lstStyle/>
          <a:p>
            <a:pPr marL="0" indent="0" eaLnBrk="1" hangingPunct="1"/>
            <a:r>
              <a:rPr lang="zh-CN" altLang="en-US" dirty="0">
                <a:solidFill>
                  <a:srgbClr val="FF0000"/>
                </a:solidFill>
              </a:rPr>
              <a:t>同或门</a:t>
            </a:r>
            <a:endParaRPr lang="zh-CN" altLang="pt-BR" dirty="0">
              <a:solidFill>
                <a:srgbClr val="FF0000"/>
              </a:solidFill>
            </a:endParaRPr>
          </a:p>
        </p:txBody>
      </p:sp>
      <p:grpSp>
        <p:nvGrpSpPr>
          <p:cNvPr id="6" name="组合 5">
            <a:extLst>
              <a:ext uri="{FF2B5EF4-FFF2-40B4-BE49-F238E27FC236}">
                <a16:creationId xmlns:a16="http://schemas.microsoft.com/office/drawing/2014/main" id="{9CC88AE2-E154-433A-851B-5FEC17F16460}"/>
              </a:ext>
            </a:extLst>
          </p:cNvPr>
          <p:cNvGrpSpPr>
            <a:grpSpLocks/>
          </p:cNvGrpSpPr>
          <p:nvPr/>
        </p:nvGrpSpPr>
        <p:grpSpPr bwMode="auto">
          <a:xfrm>
            <a:off x="1906067" y="1047069"/>
            <a:ext cx="3746500" cy="549729"/>
            <a:chOff x="2761738" y="1119414"/>
            <a:chExt cx="3747284" cy="549042"/>
          </a:xfrm>
        </p:grpSpPr>
        <p:sp>
          <p:nvSpPr>
            <p:cNvPr id="109608" name="Rectangle 103">
              <a:extLst>
                <a:ext uri="{FF2B5EF4-FFF2-40B4-BE49-F238E27FC236}">
                  <a16:creationId xmlns:a16="http://schemas.microsoft.com/office/drawing/2014/main" id="{F789A02F-168E-4C2C-BC12-1F7A1775CDCF}"/>
                </a:ext>
              </a:extLst>
            </p:cNvPr>
            <p:cNvSpPr>
              <a:spLocks noChangeArrowheads="1"/>
            </p:cNvSpPr>
            <p:nvPr/>
          </p:nvSpPr>
          <p:spPr bwMode="auto">
            <a:xfrm>
              <a:off x="2761738" y="1145236"/>
              <a:ext cx="3747284" cy="52322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l" eaLnBrk="1" hangingPunct="1"/>
              <a:r>
                <a:rPr lang="pt-BR" altLang="zh-CN" sz="2800" b="1" dirty="0">
                  <a:latin typeface="Arial" panose="020B0604020202020204" pitchFamily="34" charset="0"/>
                </a:rPr>
                <a:t>Y</a:t>
              </a:r>
              <a:r>
                <a:rPr lang="zh-CN" altLang="pt-BR" sz="2800" b="1" dirty="0">
                  <a:latin typeface="Arial" panose="020B0604020202020204" pitchFamily="34" charset="0"/>
                </a:rPr>
                <a:t>＝</a:t>
              </a:r>
              <a:r>
                <a:rPr lang="pt-BR" altLang="zh-CN" sz="2800" b="1" dirty="0">
                  <a:latin typeface="Arial" panose="020B0604020202020204" pitchFamily="34" charset="0"/>
                </a:rPr>
                <a:t>A⊙B=A·B</a:t>
              </a:r>
              <a:r>
                <a:rPr lang="zh-CN" altLang="pt-BR" sz="2800" b="1" dirty="0">
                  <a:latin typeface="Arial" panose="020B0604020202020204" pitchFamily="34" charset="0"/>
                </a:rPr>
                <a:t>＋</a:t>
              </a:r>
              <a:r>
                <a:rPr lang="pt-BR" altLang="zh-CN" sz="2800" b="1" dirty="0">
                  <a:latin typeface="Arial" panose="020B0604020202020204" pitchFamily="34" charset="0"/>
                </a:rPr>
                <a:t>A·B </a:t>
              </a:r>
            </a:p>
          </p:txBody>
        </p:sp>
        <p:grpSp>
          <p:nvGrpSpPr>
            <p:cNvPr id="109609" name="组合 4">
              <a:extLst>
                <a:ext uri="{FF2B5EF4-FFF2-40B4-BE49-F238E27FC236}">
                  <a16:creationId xmlns:a16="http://schemas.microsoft.com/office/drawing/2014/main" id="{B4C8146E-2BA8-4023-ACA4-1818351BC114}"/>
                </a:ext>
              </a:extLst>
            </p:cNvPr>
            <p:cNvGrpSpPr>
              <a:grpSpLocks/>
            </p:cNvGrpSpPr>
            <p:nvPr/>
          </p:nvGrpSpPr>
          <p:grpSpPr bwMode="auto">
            <a:xfrm>
              <a:off x="5555904" y="1119414"/>
              <a:ext cx="490537" cy="3401"/>
              <a:chOff x="6038165" y="1072471"/>
              <a:chExt cx="490537" cy="3401"/>
            </a:xfrm>
          </p:grpSpPr>
          <p:sp>
            <p:nvSpPr>
              <p:cNvPr id="109610" name="Line 105">
                <a:extLst>
                  <a:ext uri="{FF2B5EF4-FFF2-40B4-BE49-F238E27FC236}">
                    <a16:creationId xmlns:a16="http://schemas.microsoft.com/office/drawing/2014/main" id="{C253EB52-C966-4744-8642-D955D8FC1E1B}"/>
                  </a:ext>
                </a:extLst>
              </p:cNvPr>
              <p:cNvSpPr>
                <a:spLocks noChangeShapeType="1"/>
              </p:cNvSpPr>
              <p:nvPr/>
            </p:nvSpPr>
            <p:spPr bwMode="auto">
              <a:xfrm>
                <a:off x="6038165" y="1072471"/>
                <a:ext cx="1889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11" name="Line 106">
                <a:extLst>
                  <a:ext uri="{FF2B5EF4-FFF2-40B4-BE49-F238E27FC236}">
                    <a16:creationId xmlns:a16="http://schemas.microsoft.com/office/drawing/2014/main" id="{D7953964-722E-43D1-962B-A3EEB3E83EB5}"/>
                  </a:ext>
                </a:extLst>
              </p:cNvPr>
              <p:cNvSpPr>
                <a:spLocks noChangeShapeType="1"/>
              </p:cNvSpPr>
              <p:nvPr/>
            </p:nvSpPr>
            <p:spPr bwMode="auto">
              <a:xfrm>
                <a:off x="6350902" y="1075872"/>
                <a:ext cx="17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 name="Rectangle 3">
            <a:extLst>
              <a:ext uri="{FF2B5EF4-FFF2-40B4-BE49-F238E27FC236}">
                <a16:creationId xmlns:a16="http://schemas.microsoft.com/office/drawing/2014/main" id="{6DA72707-9D4D-4A56-AB02-0622EC61B4B9}"/>
              </a:ext>
            </a:extLst>
          </p:cNvPr>
          <p:cNvSpPr txBox="1">
            <a:spLocks noChangeArrowheads="1"/>
          </p:cNvSpPr>
          <p:nvPr/>
        </p:nvSpPr>
        <p:spPr bwMode="auto">
          <a:xfrm>
            <a:off x="879929" y="4300537"/>
            <a:ext cx="7473496" cy="1737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rtl="0" fontAlgn="base">
              <a:lnSpc>
                <a:spcPct val="114000"/>
              </a:lnSpc>
              <a:spcBef>
                <a:spcPct val="20000"/>
              </a:spcBef>
              <a:spcAft>
                <a:spcPts val="600"/>
              </a:spcAft>
              <a:buBlip>
                <a:blip r:embed="rId2"/>
              </a:buBlip>
              <a:defRPr sz="2800" b="1">
                <a:solidFill>
                  <a:schemeClr val="accent2"/>
                </a:solidFill>
                <a:latin typeface="+mj-ea"/>
                <a:ea typeface="+mj-ea"/>
                <a:cs typeface="+mn-cs"/>
              </a:defRPr>
            </a:lvl1pPr>
            <a:lvl2pPr marL="742950" indent="-285750" algn="just" rtl="0" fontAlgn="base">
              <a:spcBef>
                <a:spcPct val="20000"/>
              </a:spcBef>
              <a:spcAft>
                <a:spcPct val="0"/>
              </a:spcAft>
              <a:buBlip>
                <a:blip r:embed="rId3"/>
              </a:buBlip>
              <a:defRPr sz="2800" b="1">
                <a:solidFill>
                  <a:schemeClr val="tx1"/>
                </a:solidFill>
                <a:latin typeface="+mj-ea"/>
                <a:ea typeface="+mj-ea"/>
              </a:defRPr>
            </a:lvl2pPr>
            <a:lvl3pPr marL="1143000" indent="-228600" algn="just" rtl="0" fontAlgn="base">
              <a:spcBef>
                <a:spcPct val="20000"/>
              </a:spcBef>
              <a:spcAft>
                <a:spcPct val="0"/>
              </a:spcAft>
              <a:buChar char="•"/>
              <a:defRPr sz="2400">
                <a:solidFill>
                  <a:schemeClr val="tx1"/>
                </a:solidFill>
                <a:latin typeface="+mj-ea"/>
                <a:ea typeface="+mj-ea"/>
              </a:defRPr>
            </a:lvl3pPr>
            <a:lvl4pPr marL="1600200" indent="-228600" algn="just" rtl="0" fontAlgn="base">
              <a:spcBef>
                <a:spcPct val="20000"/>
              </a:spcBef>
              <a:spcAft>
                <a:spcPct val="0"/>
              </a:spcAft>
              <a:buChar char="–"/>
              <a:defRPr sz="2000">
                <a:solidFill>
                  <a:schemeClr val="tx1"/>
                </a:solidFill>
                <a:latin typeface="+mj-ea"/>
                <a:ea typeface="+mj-ea"/>
              </a:defRPr>
            </a:lvl4pPr>
            <a:lvl5pPr marL="2057400" indent="-228600" algn="just"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marL="0" indent="0" eaLnBrk="1" hangingPunct="1">
              <a:defRPr/>
            </a:pPr>
            <a:r>
              <a:rPr lang="zh-CN" altLang="pt-BR" sz="2000" kern="0" dirty="0">
                <a:solidFill>
                  <a:srgbClr val="FF0000"/>
                </a:solidFill>
              </a:rPr>
              <a:t>三态门</a:t>
            </a:r>
          </a:p>
          <a:p>
            <a:pPr marL="0" indent="0" eaLnBrk="1" hangingPunct="1">
              <a:buFontTx/>
              <a:buNone/>
              <a:defRPr/>
            </a:pPr>
            <a:r>
              <a:rPr lang="zh-CN" altLang="pt-BR" sz="2000" kern="0" dirty="0"/>
              <a:t>   在数字电路中，有些电路引脚输出状态除了高、低电平即</a:t>
            </a:r>
            <a:r>
              <a:rPr lang="en-US" altLang="zh-CN" sz="2000" kern="0" dirty="0"/>
              <a:t>1</a:t>
            </a:r>
            <a:r>
              <a:rPr lang="zh-CN" altLang="en-US" sz="2000" kern="0" dirty="0"/>
              <a:t>、</a:t>
            </a:r>
            <a:r>
              <a:rPr lang="en-US" altLang="zh-CN" sz="2000" kern="0" dirty="0"/>
              <a:t>0</a:t>
            </a:r>
            <a:r>
              <a:rPr lang="zh-CN" altLang="en-US" sz="2000" kern="0" dirty="0"/>
              <a:t>之外，还有第三种状态，即</a:t>
            </a:r>
            <a:r>
              <a:rPr lang="zh-CN" altLang="en-US" sz="2000" kern="0" dirty="0">
                <a:solidFill>
                  <a:srgbClr val="CC3300"/>
                </a:solidFill>
              </a:rPr>
              <a:t>高阻状态</a:t>
            </a:r>
            <a:r>
              <a:rPr lang="zh-CN" altLang="en-US" sz="2000" kern="0" dirty="0"/>
              <a:t>，这种状态也叫做</a:t>
            </a:r>
            <a:r>
              <a:rPr lang="zh-CN" altLang="en-US" sz="2000" kern="0" dirty="0">
                <a:solidFill>
                  <a:srgbClr val="FF0000"/>
                </a:solidFill>
              </a:rPr>
              <a:t>浮空、高阻、挂起</a:t>
            </a:r>
            <a:r>
              <a:rPr lang="zh-CN" altLang="en-US" sz="2000" kern="0" dirty="0"/>
              <a:t>等。具有高阻态输出的门电路称为三态门，</a:t>
            </a:r>
            <a:r>
              <a:rPr lang="zh-CN" altLang="en-US" sz="2000" kern="0" dirty="0">
                <a:solidFill>
                  <a:srgbClr val="FF0000"/>
                </a:solidFill>
              </a:rPr>
              <a:t>常</a:t>
            </a:r>
            <a:r>
              <a:rPr lang="zh-CN" altLang="pt-BR" sz="2000" kern="0" dirty="0">
                <a:solidFill>
                  <a:srgbClr val="FF0000"/>
                </a:solidFill>
              </a:rPr>
              <a:t>用于构成总线接收器和发送器</a:t>
            </a:r>
            <a:r>
              <a:rPr lang="zh-CN" altLang="pt-BR" sz="2000" kern="0" dirty="0"/>
              <a:t>。</a:t>
            </a:r>
          </a:p>
        </p:txBody>
      </p:sp>
      <p:pic>
        <p:nvPicPr>
          <p:cNvPr id="433154" name="Picture 2" descr="ANSI/IEEE Std 91-1984">
            <a:extLst>
              <a:ext uri="{FF2B5EF4-FFF2-40B4-BE49-F238E27FC236}">
                <a16:creationId xmlns:a16="http://schemas.microsoft.com/office/drawing/2014/main" id="{F705E098-1361-46B8-9698-FB09071328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3313" y="1477963"/>
            <a:ext cx="18034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 name="Group 106">
            <a:extLst>
              <a:ext uri="{FF2B5EF4-FFF2-40B4-BE49-F238E27FC236}">
                <a16:creationId xmlns:a16="http://schemas.microsoft.com/office/drawing/2014/main" id="{46D51220-E1AA-4C25-99D9-FDFB86CABEA8}"/>
              </a:ext>
            </a:extLst>
          </p:cNvPr>
          <p:cNvGraphicFramePr>
            <a:graphicFrameLocks/>
          </p:cNvGraphicFramePr>
          <p:nvPr/>
        </p:nvGraphicFramePr>
        <p:xfrm>
          <a:off x="1774825" y="2041525"/>
          <a:ext cx="2486025" cy="1981200"/>
        </p:xfrm>
        <a:graphic>
          <a:graphicData uri="http://schemas.openxmlformats.org/drawingml/2006/table">
            <a:tbl>
              <a:tblPr/>
              <a:tblGrid>
                <a:gridCol w="523807">
                  <a:extLst>
                    <a:ext uri="{9D8B030D-6E8A-4147-A177-3AD203B41FA5}">
                      <a16:colId xmlns:a16="http://schemas.microsoft.com/office/drawing/2014/main" val="20000"/>
                    </a:ext>
                  </a:extLst>
                </a:gridCol>
                <a:gridCol w="523806">
                  <a:extLst>
                    <a:ext uri="{9D8B030D-6E8A-4147-A177-3AD203B41FA5}">
                      <a16:colId xmlns:a16="http://schemas.microsoft.com/office/drawing/2014/main" val="20001"/>
                    </a:ext>
                  </a:extLst>
                </a:gridCol>
                <a:gridCol w="1438412">
                  <a:extLst>
                    <a:ext uri="{9D8B030D-6E8A-4147-A177-3AD203B41FA5}">
                      <a16:colId xmlns:a16="http://schemas.microsoft.com/office/drawing/2014/main" val="20002"/>
                    </a:ext>
                  </a:extLst>
                </a:gridCol>
              </a:tblGrid>
              <a:tr h="31722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fr-FR"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endParaRPr kumimoji="0" lang="fr-FR" altLang="zh-CN"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fr-FR"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endParaRPr kumimoji="0" lang="fr-FR" altLang="zh-CN"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fr-FR"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Y=A</a:t>
                      </a:r>
                      <a:r>
                        <a:rPr lang="pt-BR" altLang="zh-CN" sz="2600" b="1">
                          <a:latin typeface="Arial" charset="0"/>
                        </a:rPr>
                        <a:t>⊙</a:t>
                      </a:r>
                      <a:r>
                        <a:rPr kumimoji="0" lang="fr-FR"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B</a:t>
                      </a:r>
                      <a:endParaRPr kumimoji="0" lang="fr-FR"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sym typeface="Symbol" pitchFamily="18" charset="2"/>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1722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defRPr/>
                      </a:pPr>
                      <a:r>
                        <a:rPr kumimoji="0" lang="en-US"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1722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defRPr/>
                      </a:pPr>
                      <a:r>
                        <a:rPr kumimoji="0" lang="en-US"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1722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endParaRPr kumimoji="0" lang="en-US" altLang="zh-CN"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1722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2600" b="1" i="0" u="none" strike="noStrike" cap="none" normalizeH="0" baseline="0">
                        <a:ln>
                          <a:noFill/>
                        </a:ln>
                        <a:solidFill>
                          <a:schemeClr val="tx1"/>
                        </a:solidFill>
                        <a:effectLst/>
                        <a:latin typeface="Arial" charset="0"/>
                        <a:ea typeface="宋体" pitchFamily="2" charset="-122"/>
                        <a:cs typeface="Times New Roman" pitchFamily="18" charset="0"/>
                      </a:endParaRP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600" b="1" i="0" u="none" strike="noStrike" cap="none" normalizeH="0" baseline="0">
                          <a:ln>
                            <a:noFill/>
                          </a:ln>
                          <a:solidFill>
                            <a:schemeClr val="tx1"/>
                          </a:solidFill>
                          <a:effectLst/>
                          <a:latin typeface="Arial" charset="0"/>
                          <a:ea typeface="宋体" pitchFamily="2" charset="-122"/>
                          <a:cs typeface="Times New Roman" pitchFamily="18" charset="0"/>
                        </a:rPr>
                        <a:t>1</a:t>
                      </a:r>
                    </a:p>
                  </a:txBody>
                  <a:tcPr marL="0" marR="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14" name="Rectangle 103">
            <a:extLst>
              <a:ext uri="{FF2B5EF4-FFF2-40B4-BE49-F238E27FC236}">
                <a16:creationId xmlns:a16="http://schemas.microsoft.com/office/drawing/2014/main" id="{081D0E73-31FE-4A1B-90A1-BE4D656351F3}"/>
              </a:ext>
            </a:extLst>
          </p:cNvPr>
          <p:cNvSpPr>
            <a:spLocks noChangeArrowheads="1"/>
          </p:cNvSpPr>
          <p:nvPr/>
        </p:nvSpPr>
        <p:spPr bwMode="auto">
          <a:xfrm>
            <a:off x="1798638" y="1522413"/>
            <a:ext cx="2425700" cy="461962"/>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a:solidFill>
                  <a:srgbClr val="990033"/>
                </a:solidFill>
                <a:latin typeface="Arial" panose="020B0604020202020204" pitchFamily="34" charset="0"/>
              </a:rPr>
              <a:t>逻辑</a:t>
            </a:r>
            <a:r>
              <a:rPr lang="zh-CN" altLang="en-US" sz="2400" b="1">
                <a:solidFill>
                  <a:srgbClr val="FF0000"/>
                </a:solidFill>
                <a:latin typeface="Arial" panose="020B0604020202020204" pitchFamily="34" charset="0"/>
              </a:rPr>
              <a:t>同或</a:t>
            </a:r>
            <a:r>
              <a:rPr lang="zh-CN" altLang="en-US" sz="2400">
                <a:solidFill>
                  <a:srgbClr val="990033"/>
                </a:solidFill>
                <a:latin typeface="Arial" panose="020B0604020202020204" pitchFamily="34" charset="0"/>
              </a:rPr>
              <a:t>真值表 </a:t>
            </a:r>
          </a:p>
        </p:txBody>
      </p:sp>
      <p:pic>
        <p:nvPicPr>
          <p:cNvPr id="433156" name="Picture 4" descr="http://e.hiphotos.baidu.com/baike/s%3D250/sign=251f4a57942bd40746c7d4f84b899e9c/377adab44aed2e73a7ef52538401a18b87d6fa4f.jpg">
            <a:extLst>
              <a:ext uri="{FF2B5EF4-FFF2-40B4-BE49-F238E27FC236}">
                <a16:creationId xmlns:a16="http://schemas.microsoft.com/office/drawing/2014/main" id="{2920B1AB-FC7C-46A0-92AC-F28E3DAA07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27875" y="1477963"/>
            <a:ext cx="197326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3158" name="Picture 6" descr="图1 三态门的运用">
            <a:extLst>
              <a:ext uri="{FF2B5EF4-FFF2-40B4-BE49-F238E27FC236}">
                <a16:creationId xmlns:a16="http://schemas.microsoft.com/office/drawing/2014/main" id="{D1A10056-8E7D-483C-AD3F-55D50C7A7D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6250" y="2359025"/>
            <a:ext cx="2797175"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1DAA5297-DD12-4941-97F2-308B0F1BF54A}"/>
              </a:ext>
            </a:extLst>
          </p:cNvPr>
          <p:cNvSpPr/>
          <p:nvPr/>
        </p:nvSpPr>
        <p:spPr>
          <a:xfrm>
            <a:off x="6800850" y="3849688"/>
            <a:ext cx="2030413" cy="461962"/>
          </a:xfrm>
          <a:prstGeom prst="rect">
            <a:avLst/>
          </a:prstGeom>
        </p:spPr>
        <p:txBody>
          <a:bodyPr wrap="none">
            <a:spAutoFit/>
          </a:bodyPr>
          <a:lstStyle/>
          <a:p>
            <a:pPr algn="ctr" eaLnBrk="1" hangingPunct="1">
              <a:defRPr/>
            </a:pPr>
            <a:r>
              <a:rPr lang="zh-CN" altLang="en-US" sz="2400" b="1" kern="0">
                <a:solidFill>
                  <a:srgbClr val="9900CC"/>
                </a:solidFill>
                <a:latin typeface="宋体" pitchFamily="2" charset="-122"/>
              </a:rPr>
              <a:t>三态门的运用</a:t>
            </a:r>
            <a:endParaRPr lang="zh-CN" altLang="en-US" sz="2400" b="1">
              <a:solidFill>
                <a:srgbClr val="9900CC"/>
              </a:solidFill>
            </a:endParaRPr>
          </a:p>
        </p:txBody>
      </p:sp>
      <p:sp>
        <p:nvSpPr>
          <p:cNvPr id="18" name="矩形 17">
            <a:extLst>
              <a:ext uri="{FF2B5EF4-FFF2-40B4-BE49-F238E27FC236}">
                <a16:creationId xmlns:a16="http://schemas.microsoft.com/office/drawing/2014/main" id="{CE6B124E-6EE9-4BE7-8921-111DBE4243EA}"/>
              </a:ext>
            </a:extLst>
          </p:cNvPr>
          <p:cNvSpPr/>
          <p:nvPr/>
        </p:nvSpPr>
        <p:spPr>
          <a:xfrm>
            <a:off x="7161880" y="785021"/>
            <a:ext cx="1679575" cy="523875"/>
          </a:xfrm>
          <a:prstGeom prst="rect">
            <a:avLst/>
          </a:prstGeom>
          <a:solidFill>
            <a:schemeClr val="bg1"/>
          </a:solidFill>
        </p:spPr>
        <p:txBody>
          <a:bodyPr wrap="none">
            <a:spAutoFit/>
          </a:bodyPr>
          <a:lstStyle/>
          <a:p>
            <a:pPr algn="ctr" eaLnBrk="1" hangingPunct="1">
              <a:defRPr/>
            </a:pPr>
            <a:r>
              <a:rPr lang="en-US" altLang="zh-CN" sz="2800" kern="0" dirty="0">
                <a:cs typeface="Times New Roman" panose="02020603050405020304" pitchFamily="18" charset="0"/>
              </a:rPr>
              <a:t>“</a:t>
            </a:r>
            <a:r>
              <a:rPr lang="zh-CN" altLang="en-US" sz="2800" b="1" dirty="0">
                <a:solidFill>
                  <a:srgbClr val="FF0000"/>
                </a:solidFill>
                <a:latin typeface="Arial" charset="0"/>
                <a:ea typeface="幼圆" pitchFamily="49" charset="-122"/>
              </a:rPr>
              <a:t>同</a:t>
            </a:r>
            <a:r>
              <a:rPr lang="zh-CN" altLang="en-US" sz="2800" kern="0" dirty="0">
                <a:solidFill>
                  <a:srgbClr val="FF0000"/>
                </a:solidFill>
                <a:cs typeface="Times New Roman" panose="02020603050405020304" pitchFamily="18" charset="0"/>
              </a:rPr>
              <a:t>或</a:t>
            </a:r>
            <a:r>
              <a:rPr lang="zh-CN" altLang="pt-BR" sz="2800" b="1" dirty="0">
                <a:solidFill>
                  <a:srgbClr val="FF0000"/>
                </a:solidFill>
                <a:latin typeface="Arial" charset="0"/>
                <a:ea typeface="幼圆" pitchFamily="49" charset="-122"/>
              </a:rPr>
              <a:t>门</a:t>
            </a:r>
            <a:r>
              <a:rPr lang="en-US" altLang="zh-CN" sz="2800" kern="0" dirty="0">
                <a:cs typeface="Times New Roman" panose="02020603050405020304" pitchFamily="18" charset="0"/>
              </a:rPr>
              <a:t>”</a:t>
            </a:r>
            <a:r>
              <a:rPr lang="zh-CN" altLang="pt-BR" sz="2800" b="1" dirty="0">
                <a:solidFill>
                  <a:schemeClr val="accent2"/>
                </a:solidFill>
                <a:latin typeface="Arial" charset="0"/>
                <a:ea typeface="幼圆" pitchFamily="49" charset="-122"/>
              </a:rPr>
              <a:t> </a:t>
            </a:r>
            <a:endParaRPr lang="zh-CN" altLang="en-US" sz="28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3">
            <a:extLst>
              <a:ext uri="{FF2B5EF4-FFF2-40B4-BE49-F238E27FC236}">
                <a16:creationId xmlns:a16="http://schemas.microsoft.com/office/drawing/2014/main" id="{F15CCE08-89A9-40DF-BE95-11A0E480406D}"/>
              </a:ext>
            </a:extLst>
          </p:cNvPr>
          <p:cNvSpPr>
            <a:spLocks noGrp="1" noChangeArrowheads="1"/>
          </p:cNvSpPr>
          <p:nvPr>
            <p:ph type="title"/>
          </p:nvPr>
        </p:nvSpPr>
        <p:spPr>
          <a:xfrm>
            <a:off x="667280" y="485815"/>
            <a:ext cx="8229600" cy="504825"/>
          </a:xfrm>
        </p:spPr>
        <p:txBody>
          <a:bodyPr>
            <a:normAutofit fontScale="90000"/>
          </a:bodyPr>
          <a:lstStyle/>
          <a:p>
            <a:pPr eaLnBrk="1" hangingPunct="1"/>
            <a:r>
              <a:rPr lang="pt-BR" altLang="zh-CN" dirty="0">
                <a:latin typeface="宋体" panose="02010600030101010101" pitchFamily="2" charset="-122"/>
              </a:rPr>
              <a:t>2</a:t>
            </a:r>
            <a:r>
              <a:rPr lang="zh-CN" altLang="pt-BR" dirty="0">
                <a:latin typeface="宋体" panose="02010600030101010101" pitchFamily="2" charset="-122"/>
              </a:rPr>
              <a:t>、组合逻辑电路</a:t>
            </a:r>
            <a:endParaRPr lang="zh-CN" altLang="en-US" dirty="0"/>
          </a:p>
        </p:txBody>
      </p:sp>
      <p:pic>
        <p:nvPicPr>
          <p:cNvPr id="22" name="Picture 2">
            <a:extLst>
              <a:ext uri="{FF2B5EF4-FFF2-40B4-BE49-F238E27FC236}">
                <a16:creationId xmlns:a16="http://schemas.microsoft.com/office/drawing/2014/main" id="{2D24F6F1-FCD8-40F4-A575-CAB69B19A3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3599" y="1179513"/>
            <a:ext cx="7502767" cy="49402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2">
            <a:extLst>
              <a:ext uri="{FF2B5EF4-FFF2-40B4-BE49-F238E27FC236}">
                <a16:creationId xmlns:a16="http://schemas.microsoft.com/office/drawing/2014/main" id="{CB1B5888-9991-4A9C-A361-B4F439576552}"/>
              </a:ext>
            </a:extLst>
          </p:cNvPr>
          <p:cNvSpPr>
            <a:spLocks noGrp="1" noChangeArrowheads="1"/>
          </p:cNvSpPr>
          <p:nvPr>
            <p:ph type="title"/>
          </p:nvPr>
        </p:nvSpPr>
        <p:spPr>
          <a:xfrm>
            <a:off x="883179" y="558800"/>
            <a:ext cx="7138988" cy="504825"/>
          </a:xfrm>
        </p:spPr>
        <p:txBody>
          <a:bodyPr>
            <a:normAutofit fontScale="90000"/>
          </a:bodyPr>
          <a:lstStyle/>
          <a:p>
            <a:pPr eaLnBrk="1" hangingPunct="1"/>
            <a:r>
              <a:rPr lang="zh-CN" altLang="pt-BR" dirty="0">
                <a:solidFill>
                  <a:srgbClr val="FF0000"/>
                </a:solidFill>
                <a:latin typeface="宋体" panose="02010600030101010101" pitchFamily="2" charset="-122"/>
              </a:rPr>
              <a:t>三态门</a:t>
            </a:r>
            <a:endParaRPr lang="zh-CN" altLang="en-US" dirty="0"/>
          </a:p>
        </p:txBody>
      </p:sp>
      <p:sp>
        <p:nvSpPr>
          <p:cNvPr id="261123" name="Rectangle 3">
            <a:extLst>
              <a:ext uri="{FF2B5EF4-FFF2-40B4-BE49-F238E27FC236}">
                <a16:creationId xmlns:a16="http://schemas.microsoft.com/office/drawing/2014/main" id="{751CB2F1-9E15-4493-8C3B-EA1B3A2B079E}"/>
              </a:ext>
            </a:extLst>
          </p:cNvPr>
          <p:cNvSpPr>
            <a:spLocks noGrp="1" noChangeArrowheads="1"/>
          </p:cNvSpPr>
          <p:nvPr>
            <p:ph idx="1"/>
          </p:nvPr>
        </p:nvSpPr>
        <p:spPr>
          <a:xfrm>
            <a:off x="690034" y="1146175"/>
            <a:ext cx="7543800" cy="5153025"/>
          </a:xfrm>
        </p:spPr>
        <p:txBody>
          <a:bodyPr/>
          <a:lstStyle/>
          <a:p>
            <a:pPr eaLnBrk="1" hangingPunct="1">
              <a:spcBef>
                <a:spcPts val="0"/>
              </a:spcBef>
              <a:defRPr/>
            </a:pPr>
            <a:r>
              <a:rPr lang="zh-CN" altLang="pt-BR" dirty="0"/>
              <a:t>高阻状态是门电路输出端的上拉、下拉两个晶体管在控制端的作用下都处于截止状态，而截止状态所呈现的阻抗很高。</a:t>
            </a:r>
          </a:p>
          <a:p>
            <a:pPr eaLnBrk="1" hangingPunct="1">
              <a:spcBef>
                <a:spcPts val="0"/>
              </a:spcBef>
              <a:defRPr/>
            </a:pPr>
            <a:r>
              <a:rPr lang="zh-CN" altLang="en-US" dirty="0"/>
              <a:t>当输出端呈高阻状态时，输出端不输出任何逻辑电平，就像是开路一样。</a:t>
            </a:r>
          </a:p>
          <a:p>
            <a:pPr eaLnBrk="1" hangingPunct="1">
              <a:spcBef>
                <a:spcPts val="0"/>
              </a:spcBef>
              <a:defRPr/>
            </a:pPr>
            <a:r>
              <a:rPr lang="zh-CN" altLang="en-US" dirty="0"/>
              <a:t>每条线上不能同时有两个信号是输出状态，所以当几个芯片的输出端连在一起的时候，如其中一个是输出状态时，其他芯片的输出端不能同时也是输出状态，此时其他芯片既不能输出</a:t>
            </a:r>
            <a:r>
              <a:rPr lang="en-US" altLang="zh-CN" dirty="0"/>
              <a:t>1</a:t>
            </a:r>
            <a:r>
              <a:rPr lang="zh-CN" altLang="en-US" dirty="0"/>
              <a:t>，也不能输出</a:t>
            </a:r>
            <a:r>
              <a:rPr lang="en-US" altLang="zh-CN" dirty="0"/>
              <a:t>0</a:t>
            </a:r>
            <a:r>
              <a:rPr lang="zh-CN" altLang="en-US" dirty="0"/>
              <a:t>，就像是断开电路一样，这就是高阻状态，一般用符号</a:t>
            </a:r>
            <a:r>
              <a:rPr lang="en-US" altLang="zh-CN" dirty="0">
                <a:solidFill>
                  <a:srgbClr val="CC3300"/>
                </a:solidFill>
              </a:rPr>
              <a:t>Z</a:t>
            </a:r>
            <a:r>
              <a:rPr lang="zh-CN" altLang="en-US" dirty="0"/>
              <a:t>来表示。</a:t>
            </a:r>
          </a:p>
          <a:p>
            <a:pPr eaLnBrk="1" hangingPunct="1">
              <a:spcBef>
                <a:spcPts val="0"/>
              </a:spcBef>
              <a:buFontTx/>
              <a:buNone/>
              <a:defRPr/>
            </a:pPr>
            <a:endParaRPr lang="en-US" altLang="zh-C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2">
            <a:extLst>
              <a:ext uri="{FF2B5EF4-FFF2-40B4-BE49-F238E27FC236}">
                <a16:creationId xmlns:a16="http://schemas.microsoft.com/office/drawing/2014/main" id="{FBB03833-0FA0-42D4-8B39-EFC095803556}"/>
              </a:ext>
            </a:extLst>
          </p:cNvPr>
          <p:cNvSpPr>
            <a:spLocks noGrp="1" noChangeArrowheads="1"/>
          </p:cNvSpPr>
          <p:nvPr>
            <p:ph type="title"/>
          </p:nvPr>
        </p:nvSpPr>
        <p:spPr>
          <a:xfrm>
            <a:off x="468313" y="357188"/>
            <a:ext cx="8229600" cy="504825"/>
          </a:xfrm>
        </p:spPr>
        <p:txBody>
          <a:bodyPr>
            <a:noAutofit/>
          </a:bodyPr>
          <a:lstStyle/>
          <a:p>
            <a:pPr eaLnBrk="1" hangingPunct="1"/>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2.2.3  </a:t>
            </a:r>
            <a:r>
              <a:rPr lang="zh-CN" altLang="en-US" sz="3600" dirty="0">
                <a:latin typeface="Times New Roman" panose="02020603050405020304" pitchFamily="18" charset="0"/>
                <a:cs typeface="Times New Roman" panose="02020603050405020304" pitchFamily="18" charset="0"/>
              </a:rPr>
              <a:t>常用组合逻辑电路</a:t>
            </a:r>
            <a:r>
              <a:rPr lang="en-US" altLang="zh-CN" sz="3600" dirty="0">
                <a:latin typeface="Times New Roman" panose="02020603050405020304" pitchFamily="18" charset="0"/>
                <a:cs typeface="Times New Roman" panose="02020603050405020304" pitchFamily="18" charset="0"/>
              </a:rPr>
              <a:t>——</a:t>
            </a:r>
            <a:r>
              <a:rPr lang="en-US" altLang="zh-CN" sz="3600" dirty="0">
                <a:solidFill>
                  <a:srgbClr val="FF0000"/>
                </a:solidFill>
                <a:latin typeface="宋体" panose="02010600030101010101" pitchFamily="2" charset="-122"/>
              </a:rPr>
              <a:t>1</a:t>
            </a:r>
            <a:r>
              <a:rPr lang="zh-CN" altLang="en-US" sz="3600" dirty="0">
                <a:solidFill>
                  <a:srgbClr val="FF0000"/>
                </a:solidFill>
                <a:latin typeface="宋体" panose="02010600030101010101" pitchFamily="2" charset="-122"/>
              </a:rPr>
              <a:t>、锁存器</a:t>
            </a:r>
            <a:endParaRPr lang="zh-CN" altLang="en-US" sz="3600" dirty="0">
              <a:latin typeface="Times New Roman" panose="02020603050405020304" pitchFamily="18" charset="0"/>
              <a:cs typeface="Times New Roman" panose="02020603050405020304" pitchFamily="18" charset="0"/>
            </a:endParaRPr>
          </a:p>
        </p:txBody>
      </p:sp>
      <p:sp>
        <p:nvSpPr>
          <p:cNvPr id="184324" name="Rectangle 4">
            <a:extLst>
              <a:ext uri="{FF2B5EF4-FFF2-40B4-BE49-F238E27FC236}">
                <a16:creationId xmlns:a16="http://schemas.microsoft.com/office/drawing/2014/main" id="{E2F1F651-4526-4A0F-A331-DB8E1B187E54}"/>
              </a:ext>
            </a:extLst>
          </p:cNvPr>
          <p:cNvSpPr>
            <a:spLocks noGrp="1" noChangeArrowheads="1"/>
          </p:cNvSpPr>
          <p:nvPr>
            <p:ph idx="1"/>
          </p:nvPr>
        </p:nvSpPr>
        <p:spPr>
          <a:xfrm>
            <a:off x="207169" y="1284536"/>
            <a:ext cx="8751888" cy="1075796"/>
          </a:xfrm>
        </p:spPr>
        <p:txBody>
          <a:bodyPr/>
          <a:lstStyle/>
          <a:p>
            <a:pPr eaLnBrk="1" hangingPunct="1">
              <a:spcBef>
                <a:spcPct val="0"/>
              </a:spcBef>
              <a:spcAft>
                <a:spcPct val="0"/>
              </a:spcAft>
            </a:pPr>
            <a:r>
              <a:rPr lang="zh-CN" altLang="en-US" dirty="0">
                <a:solidFill>
                  <a:srgbClr val="9900CC"/>
                </a:solidFill>
              </a:rPr>
              <a:t>锁存</a:t>
            </a:r>
            <a:r>
              <a:rPr lang="en-US" altLang="zh-CN" dirty="0"/>
              <a:t>: </a:t>
            </a:r>
            <a:r>
              <a:rPr lang="zh-CN" altLang="en-US" dirty="0"/>
              <a:t>把信号暂存以维持某种电平状态。</a:t>
            </a:r>
            <a:endParaRPr lang="en-US" altLang="zh-CN" dirty="0">
              <a:solidFill>
                <a:srgbClr val="FF0000"/>
              </a:solidFill>
            </a:endParaRPr>
          </a:p>
          <a:p>
            <a:pPr eaLnBrk="1" hangingPunct="1">
              <a:spcBef>
                <a:spcPct val="0"/>
              </a:spcBef>
              <a:spcAft>
                <a:spcPct val="0"/>
              </a:spcAft>
            </a:pPr>
            <a:r>
              <a:rPr lang="en-US" altLang="zh-CN" dirty="0">
                <a:solidFill>
                  <a:srgbClr val="FF0000"/>
                </a:solidFill>
              </a:rPr>
              <a:t>74LS373</a:t>
            </a:r>
            <a:r>
              <a:rPr lang="en-US" altLang="zh-CN" dirty="0"/>
              <a:t>:</a:t>
            </a:r>
            <a:r>
              <a:rPr lang="zh-CN" altLang="en-US" dirty="0">
                <a:solidFill>
                  <a:srgbClr val="FF0000"/>
                </a:solidFill>
              </a:rPr>
              <a:t>具有三态缓冲输出的</a:t>
            </a:r>
            <a:r>
              <a:rPr lang="en-US" altLang="zh-CN" dirty="0">
                <a:solidFill>
                  <a:srgbClr val="FF0000"/>
                </a:solidFill>
              </a:rPr>
              <a:t>8D</a:t>
            </a:r>
            <a:r>
              <a:rPr lang="zh-CN" altLang="en-US" dirty="0">
                <a:solidFill>
                  <a:srgbClr val="FF0000"/>
                </a:solidFill>
              </a:rPr>
              <a:t>锁存器</a:t>
            </a:r>
            <a:r>
              <a:rPr lang="zh-CN" altLang="en-US" dirty="0"/>
              <a:t>，在单片机应用中，当地址线和数据线复用时，用作地址锁存器。</a:t>
            </a:r>
          </a:p>
          <a:p>
            <a:pPr eaLnBrk="1" hangingPunct="1">
              <a:spcBef>
                <a:spcPct val="0"/>
              </a:spcBef>
              <a:spcAft>
                <a:spcPct val="0"/>
              </a:spcAft>
              <a:buFontTx/>
              <a:buNone/>
            </a:pPr>
            <a:endParaRPr lang="en-US" altLang="zh-CN" dirty="0"/>
          </a:p>
        </p:txBody>
      </p:sp>
      <p:sp>
        <p:nvSpPr>
          <p:cNvPr id="2" name="日期占位符 1">
            <a:extLst>
              <a:ext uri="{FF2B5EF4-FFF2-40B4-BE49-F238E27FC236}">
                <a16:creationId xmlns:a16="http://schemas.microsoft.com/office/drawing/2014/main" id="{BDB6B3E1-954F-45A4-B077-28CF991A68AE}"/>
              </a:ext>
            </a:extLst>
          </p:cNvPr>
          <p:cNvSpPr>
            <a:spLocks noGrp="1"/>
          </p:cNvSpPr>
          <p:nvPr>
            <p:ph type="dt" sz="quarter" idx="11"/>
          </p:nvPr>
        </p:nvSpPr>
        <p:spPr>
          <a:xfrm>
            <a:off x="8210550" y="6218238"/>
            <a:ext cx="933450" cy="211137"/>
          </a:xfrm>
        </p:spPr>
        <p:txBody>
          <a:bodyPr/>
          <a:lstStyle/>
          <a:p>
            <a:pPr>
              <a:defRPr/>
            </a:pPr>
            <a:fld id="{274B5A39-A782-449E-BECE-26AA0D6FDBDD}" type="datetime10">
              <a:rPr lang="zh-CN" altLang="en-US"/>
              <a:pPr>
                <a:defRPr/>
              </a:pPr>
              <a:t>15:14</a:t>
            </a:fld>
            <a:endParaRPr lang="zh-CN" altLang="en-US"/>
          </a:p>
        </p:txBody>
      </p:sp>
      <p:pic>
        <p:nvPicPr>
          <p:cNvPr id="436226" name="Picture 2">
            <a:extLst>
              <a:ext uri="{FF2B5EF4-FFF2-40B4-BE49-F238E27FC236}">
                <a16:creationId xmlns:a16="http://schemas.microsoft.com/office/drawing/2014/main" id="{6B7DACF8-233A-40EB-9125-C26337B248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144" y="2399771"/>
            <a:ext cx="8621712" cy="347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a:extLst>
              <a:ext uri="{FF2B5EF4-FFF2-40B4-BE49-F238E27FC236}">
                <a16:creationId xmlns:a16="http://schemas.microsoft.com/office/drawing/2014/main" id="{9DD4ED3C-9B25-483E-8012-EFF26E09CD7F}"/>
              </a:ext>
            </a:extLst>
          </p:cNvPr>
          <p:cNvSpPr>
            <a:spLocks noChangeArrowheads="1"/>
          </p:cNvSpPr>
          <p:nvPr/>
        </p:nvSpPr>
        <p:spPr bwMode="auto">
          <a:xfrm>
            <a:off x="63500" y="4388379"/>
            <a:ext cx="1416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dirty="0">
                <a:solidFill>
                  <a:srgbClr val="FF0000"/>
                </a:solidFill>
                <a:latin typeface="宋体" panose="02010600030101010101" pitchFamily="2" charset="-122"/>
              </a:rPr>
              <a:t>锁存使能</a:t>
            </a:r>
            <a:endParaRPr lang="zh-CN" altLang="en-US" sz="2400" dirty="0">
              <a:solidFill>
                <a:srgbClr val="FF0000"/>
              </a:solidFill>
            </a:endParaRPr>
          </a:p>
        </p:txBody>
      </p:sp>
      <p:sp>
        <p:nvSpPr>
          <p:cNvPr id="9" name="矩形 8">
            <a:extLst>
              <a:ext uri="{FF2B5EF4-FFF2-40B4-BE49-F238E27FC236}">
                <a16:creationId xmlns:a16="http://schemas.microsoft.com/office/drawing/2014/main" id="{C15A8860-A6A7-4B18-AF97-4428EE0A3484}"/>
              </a:ext>
            </a:extLst>
          </p:cNvPr>
          <p:cNvSpPr>
            <a:spLocks noChangeArrowheads="1"/>
          </p:cNvSpPr>
          <p:nvPr/>
        </p:nvSpPr>
        <p:spPr bwMode="auto">
          <a:xfrm>
            <a:off x="63500" y="5462588"/>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solidFill>
                  <a:srgbClr val="FF0000"/>
                </a:solidFill>
              </a:rPr>
              <a:t>输出使能</a:t>
            </a:r>
          </a:p>
        </p:txBody>
      </p:sp>
      <p:sp>
        <p:nvSpPr>
          <p:cNvPr id="10" name="Rectangle 11">
            <a:extLst>
              <a:ext uri="{FF2B5EF4-FFF2-40B4-BE49-F238E27FC236}">
                <a16:creationId xmlns:a16="http://schemas.microsoft.com/office/drawing/2014/main" id="{004E6EFF-E9AB-4651-9230-386E8AD8A609}"/>
              </a:ext>
            </a:extLst>
          </p:cNvPr>
          <p:cNvSpPr>
            <a:spLocks noChangeArrowheads="1"/>
          </p:cNvSpPr>
          <p:nvPr/>
        </p:nvSpPr>
        <p:spPr bwMode="auto">
          <a:xfrm>
            <a:off x="2564871" y="5883275"/>
            <a:ext cx="4340225" cy="4603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dirty="0">
                <a:solidFill>
                  <a:srgbClr val="FF0000"/>
                </a:solidFill>
              </a:rPr>
              <a:t>图</a:t>
            </a:r>
            <a:r>
              <a:rPr lang="en-US" altLang="zh-CN" sz="2400" dirty="0">
                <a:solidFill>
                  <a:srgbClr val="FF0000"/>
                </a:solidFill>
              </a:rPr>
              <a:t>2-7 74LS373</a:t>
            </a:r>
            <a:r>
              <a:rPr lang="zh-CN" altLang="en-US" sz="2400" dirty="0">
                <a:solidFill>
                  <a:srgbClr val="FF0000"/>
                </a:solidFill>
              </a:rPr>
              <a:t>内部逻辑电路图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0867" name="Rectangle 3">
            <a:extLst>
              <a:ext uri="{FF2B5EF4-FFF2-40B4-BE49-F238E27FC236}">
                <a16:creationId xmlns:a16="http://schemas.microsoft.com/office/drawing/2014/main" id="{5D440ADB-4737-40BC-989D-EBE4F86DF77F}"/>
              </a:ext>
            </a:extLst>
          </p:cNvPr>
          <p:cNvSpPr>
            <a:spLocks noGrp="1" noChangeArrowheads="1"/>
          </p:cNvSpPr>
          <p:nvPr>
            <p:ph type="body" idx="1"/>
          </p:nvPr>
        </p:nvSpPr>
        <p:spPr>
          <a:xfrm>
            <a:off x="746919" y="1234168"/>
            <a:ext cx="3962400" cy="5184775"/>
          </a:xfrm>
        </p:spPr>
        <p:txBody>
          <a:bodyPr/>
          <a:lstStyle/>
          <a:p>
            <a:pPr eaLnBrk="1" hangingPunct="1"/>
            <a:r>
              <a:rPr lang="en-US" altLang="zh-CN"/>
              <a:t>74LS373</a:t>
            </a:r>
            <a:r>
              <a:rPr lang="zh-CN" altLang="en-US"/>
              <a:t>的内部逻辑电路图如图</a:t>
            </a:r>
            <a:r>
              <a:rPr lang="en-US" altLang="zh-CN"/>
              <a:t>2-7</a:t>
            </a:r>
            <a:r>
              <a:rPr lang="zh-CN" altLang="en-US"/>
              <a:t>所示</a:t>
            </a:r>
          </a:p>
        </p:txBody>
      </p:sp>
      <p:sp>
        <p:nvSpPr>
          <p:cNvPr id="113667" name="Rectangle 5">
            <a:extLst>
              <a:ext uri="{FF2B5EF4-FFF2-40B4-BE49-F238E27FC236}">
                <a16:creationId xmlns:a16="http://schemas.microsoft.com/office/drawing/2014/main" id="{79EF48BC-79D8-4F1D-ABFC-8DBF1433983C}"/>
              </a:ext>
            </a:extLst>
          </p:cNvPr>
          <p:cNvSpPr>
            <a:spLocks noChangeArrowheads="1"/>
          </p:cNvSpPr>
          <p:nvPr/>
        </p:nvSpPr>
        <p:spPr bwMode="auto">
          <a:xfrm>
            <a:off x="0" y="1076325"/>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3668" name="Rectangle 10">
            <a:extLst>
              <a:ext uri="{FF2B5EF4-FFF2-40B4-BE49-F238E27FC236}">
                <a16:creationId xmlns:a16="http://schemas.microsoft.com/office/drawing/2014/main" id="{B3E95137-4A37-4C93-8402-8E158A82DF65}"/>
              </a:ext>
            </a:extLst>
          </p:cNvPr>
          <p:cNvSpPr>
            <a:spLocks noChangeArrowheads="1"/>
          </p:cNvSpPr>
          <p:nvPr/>
        </p:nvSpPr>
        <p:spPr bwMode="auto">
          <a:xfrm>
            <a:off x="0" y="1057275"/>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20873" name="Object 9">
            <a:extLst>
              <a:ext uri="{FF2B5EF4-FFF2-40B4-BE49-F238E27FC236}">
                <a16:creationId xmlns:a16="http://schemas.microsoft.com/office/drawing/2014/main" id="{ADAABF5C-43C7-4151-A082-97C3594C17EA}"/>
              </a:ext>
            </a:extLst>
          </p:cNvPr>
          <p:cNvGraphicFramePr>
            <a:graphicFrameLocks noChangeAspect="1"/>
          </p:cNvGraphicFramePr>
          <p:nvPr>
            <p:extLst>
              <p:ext uri="{D42A27DB-BD31-4B8C-83A1-F6EECF244321}">
                <p14:modId xmlns:p14="http://schemas.microsoft.com/office/powerpoint/2010/main" val="783798244"/>
              </p:ext>
            </p:extLst>
          </p:nvPr>
        </p:nvGraphicFramePr>
        <p:xfrm>
          <a:off x="5456238" y="416174"/>
          <a:ext cx="3504545" cy="5435351"/>
        </p:xfrm>
        <a:graphic>
          <a:graphicData uri="http://schemas.openxmlformats.org/presentationml/2006/ole">
            <mc:AlternateContent xmlns:mc="http://schemas.openxmlformats.org/markup-compatibility/2006">
              <mc:Choice xmlns:v="urn:schemas-microsoft-com:vml" Requires="v">
                <p:oleObj name="Visio" r:id="rId2" imgW="3055657" imgH="4739655" progId="Visio.Drawing.11">
                  <p:embed/>
                </p:oleObj>
              </mc:Choice>
              <mc:Fallback>
                <p:oleObj name="Visio" r:id="rId2" imgW="3055657" imgH="4739655" progId="Visio.Drawing.11">
                  <p:embed/>
                  <p:pic>
                    <p:nvPicPr>
                      <p:cNvPr id="420873" name="Object 9">
                        <a:extLst>
                          <a:ext uri="{FF2B5EF4-FFF2-40B4-BE49-F238E27FC236}">
                            <a16:creationId xmlns:a16="http://schemas.microsoft.com/office/drawing/2014/main" id="{ADAABF5C-43C7-4151-A082-97C3594C17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6238" y="416174"/>
                        <a:ext cx="3504545" cy="5435351"/>
                      </a:xfrm>
                      <a:prstGeom prst="rect">
                        <a:avLst/>
                      </a:prstGeom>
                      <a:noFill/>
                      <a:ln>
                        <a:noFill/>
                      </a:ln>
                    </p:spPr>
                  </p:pic>
                </p:oleObj>
              </mc:Fallback>
            </mc:AlternateContent>
          </a:graphicData>
        </a:graphic>
      </p:graphicFrame>
      <p:sp>
        <p:nvSpPr>
          <p:cNvPr id="420875" name="Rectangle 11">
            <a:extLst>
              <a:ext uri="{FF2B5EF4-FFF2-40B4-BE49-F238E27FC236}">
                <a16:creationId xmlns:a16="http://schemas.microsoft.com/office/drawing/2014/main" id="{D2A0B412-09FB-4F4D-AE9A-2680648B44E5}"/>
              </a:ext>
            </a:extLst>
          </p:cNvPr>
          <p:cNvSpPr>
            <a:spLocks noChangeArrowheads="1"/>
          </p:cNvSpPr>
          <p:nvPr/>
        </p:nvSpPr>
        <p:spPr bwMode="auto">
          <a:xfrm>
            <a:off x="5222875" y="5851525"/>
            <a:ext cx="3270250" cy="366713"/>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a:t>图</a:t>
            </a:r>
            <a:r>
              <a:rPr lang="en-US" altLang="zh-CN"/>
              <a:t>2-7 74LS373</a:t>
            </a:r>
            <a:r>
              <a:rPr lang="zh-CN" altLang="en-US"/>
              <a:t>内部逻辑电路图 </a:t>
            </a:r>
          </a:p>
        </p:txBody>
      </p:sp>
      <p:pic>
        <p:nvPicPr>
          <p:cNvPr id="113673" name="Picture 160" descr="http://www.hqew.com/file/tech2/pic/2012/0318/20121119053036034401683.jpg">
            <a:extLst>
              <a:ext uri="{FF2B5EF4-FFF2-40B4-BE49-F238E27FC236}">
                <a16:creationId xmlns:a16="http://schemas.microsoft.com/office/drawing/2014/main" id="{62C53E89-EA22-434B-B608-10CA266424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05025"/>
            <a:ext cx="5456238"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E8A0947A-A39F-4D32-AFAD-11776939CA11}"/>
              </a:ext>
            </a:extLst>
          </p:cNvPr>
          <p:cNvSpPr/>
          <p:nvPr/>
        </p:nvSpPr>
        <p:spPr>
          <a:xfrm>
            <a:off x="4364567" y="5434012"/>
            <a:ext cx="1091671" cy="3667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3">
            <a:extLst>
              <a:ext uri="{FF2B5EF4-FFF2-40B4-BE49-F238E27FC236}">
                <a16:creationId xmlns:a16="http://schemas.microsoft.com/office/drawing/2014/main" id="{F0580623-7112-421B-B14B-EF5C3D5EF076}"/>
              </a:ext>
            </a:extLst>
          </p:cNvPr>
          <p:cNvSpPr>
            <a:spLocks noGrp="1" noChangeArrowheads="1"/>
          </p:cNvSpPr>
          <p:nvPr>
            <p:ph type="title"/>
          </p:nvPr>
        </p:nvSpPr>
        <p:spPr>
          <a:xfrm>
            <a:off x="468313" y="357188"/>
            <a:ext cx="8229600" cy="504825"/>
          </a:xfrm>
        </p:spPr>
        <p:txBody>
          <a:bodyPr>
            <a:normAutofit fontScale="90000"/>
          </a:bodyPr>
          <a:lstStyle/>
          <a:p>
            <a:pPr eaLnBrk="1" hangingPunct="1"/>
            <a:r>
              <a:rPr lang="en-US" altLang="zh-CN">
                <a:latin typeface="宋体" panose="02010600030101010101" pitchFamily="2" charset="-122"/>
              </a:rPr>
              <a:t>74LS373</a:t>
            </a:r>
            <a:r>
              <a:rPr lang="zh-CN" altLang="en-US">
                <a:latin typeface="宋体" panose="02010600030101010101" pitchFamily="2" charset="-122"/>
              </a:rPr>
              <a:t>引脚图</a:t>
            </a:r>
            <a:endParaRPr lang="zh-CN" altLang="en-US"/>
          </a:p>
        </p:txBody>
      </p:sp>
      <p:sp>
        <p:nvSpPr>
          <p:cNvPr id="269315" name="Rectangle 3">
            <a:extLst>
              <a:ext uri="{FF2B5EF4-FFF2-40B4-BE49-F238E27FC236}">
                <a16:creationId xmlns:a16="http://schemas.microsoft.com/office/drawing/2014/main" id="{BA55D421-71C7-46EC-8EB4-355DB4E80237}"/>
              </a:ext>
            </a:extLst>
          </p:cNvPr>
          <p:cNvSpPr>
            <a:spLocks noGrp="1" noChangeArrowheads="1"/>
          </p:cNvSpPr>
          <p:nvPr>
            <p:ph idx="1"/>
          </p:nvPr>
        </p:nvSpPr>
        <p:spPr>
          <a:xfrm>
            <a:off x="503766" y="1289050"/>
            <a:ext cx="5098521" cy="4311650"/>
          </a:xfrm>
        </p:spPr>
        <p:txBody>
          <a:bodyPr/>
          <a:lstStyle/>
          <a:p>
            <a:pPr eaLnBrk="1" hangingPunct="1">
              <a:lnSpc>
                <a:spcPct val="150000"/>
              </a:lnSpc>
            </a:pPr>
            <a:r>
              <a:rPr lang="en-US" altLang="zh-CN" dirty="0">
                <a:latin typeface="Times New Roman" panose="02020603050405020304" pitchFamily="18" charset="0"/>
                <a:cs typeface="Times New Roman" panose="02020603050405020304" pitchFamily="18" charset="0"/>
              </a:rPr>
              <a:t>74LS373</a:t>
            </a:r>
            <a:r>
              <a:rPr lang="zh-CN" altLang="en-US" dirty="0">
                <a:latin typeface="Times New Roman" panose="02020603050405020304" pitchFamily="18" charset="0"/>
                <a:cs typeface="Times New Roman" panose="02020603050405020304" pitchFamily="18" charset="0"/>
              </a:rPr>
              <a:t>引脚图如图</a:t>
            </a:r>
            <a:r>
              <a:rPr lang="en-US" altLang="zh-CN" dirty="0">
                <a:latin typeface="Times New Roman" panose="02020603050405020304" pitchFamily="18" charset="0"/>
                <a:cs typeface="Times New Roman" panose="02020603050405020304" pitchFamily="18" charset="0"/>
              </a:rPr>
              <a:t>2-8</a:t>
            </a:r>
            <a:r>
              <a:rPr lang="zh-CN" altLang="en-US" dirty="0">
                <a:latin typeface="Times New Roman" panose="02020603050405020304" pitchFamily="18" charset="0"/>
                <a:cs typeface="Times New Roman" panose="02020603050405020304" pitchFamily="18" charset="0"/>
              </a:rPr>
              <a:t>所示。</a:t>
            </a:r>
          </a:p>
          <a:p>
            <a:pPr lvl="1" eaLnBrk="1" hangingPunct="1">
              <a:lnSpc>
                <a:spcPct val="150000"/>
              </a:lnSpc>
            </a:pPr>
            <a:r>
              <a:rPr lang="en-US" altLang="zh-CN" dirty="0">
                <a:latin typeface="Times New Roman" panose="02020603050405020304" pitchFamily="18" charset="0"/>
                <a:cs typeface="Times New Roman" panose="02020603050405020304" pitchFamily="18" charset="0"/>
              </a:rPr>
              <a:t>D0~D7 </a:t>
            </a:r>
            <a:r>
              <a:rPr lang="zh-CN" altLang="en-US" dirty="0">
                <a:latin typeface="Times New Roman" panose="02020603050405020304" pitchFamily="18" charset="0"/>
                <a:cs typeface="Times New Roman" panose="02020603050405020304" pitchFamily="18" charset="0"/>
              </a:rPr>
              <a:t>为数据输入端</a:t>
            </a:r>
          </a:p>
          <a:p>
            <a:pPr lvl="1" eaLnBrk="1" hangingPunct="1">
              <a:lnSpc>
                <a:spcPct val="150000"/>
              </a:lnSpc>
            </a:pPr>
            <a:r>
              <a:rPr lang="en-US" altLang="zh-CN" dirty="0">
                <a:latin typeface="Times New Roman" panose="02020603050405020304" pitchFamily="18" charset="0"/>
                <a:cs typeface="Times New Roman" panose="02020603050405020304" pitchFamily="18" charset="0"/>
              </a:rPr>
              <a:t>OC</a:t>
            </a:r>
            <a:r>
              <a:rPr lang="zh-CN" altLang="en-US" dirty="0">
                <a:latin typeface="Times New Roman" panose="02020603050405020304" pitchFamily="18" charset="0"/>
                <a:cs typeface="Times New Roman" panose="02020603050405020304" pitchFamily="18" charset="0"/>
              </a:rPr>
              <a:t>为输出允许控制端</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三态，低电平有效）；</a:t>
            </a:r>
          </a:p>
          <a:p>
            <a:pPr lvl="1" eaLnBrk="1" hangingPunct="1">
              <a:lnSpc>
                <a:spcPct val="150000"/>
              </a:lnSpc>
            </a:pPr>
            <a:r>
              <a:rPr lang="en-US" altLang="zh-CN" dirty="0">
                <a:latin typeface="Times New Roman" panose="02020603050405020304" pitchFamily="18" charset="0"/>
                <a:cs typeface="Times New Roman" panose="02020603050405020304" pitchFamily="18" charset="0"/>
              </a:rPr>
              <a:t>G</a:t>
            </a:r>
            <a:r>
              <a:rPr lang="zh-CN" altLang="en-US" dirty="0">
                <a:latin typeface="Times New Roman" panose="02020603050405020304" pitchFamily="18" charset="0"/>
                <a:cs typeface="Times New Roman" panose="02020603050405020304" pitchFamily="18" charset="0"/>
              </a:rPr>
              <a:t>为锁存允许端</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也称为</a:t>
            </a:r>
            <a:r>
              <a:rPr lang="en-US" altLang="zh-CN" dirty="0">
                <a:latin typeface="Times New Roman" panose="02020603050405020304" pitchFamily="18" charset="0"/>
                <a:cs typeface="Times New Roman" panose="02020603050405020304" pitchFamily="18" charset="0"/>
              </a:rPr>
              <a:t>LE</a:t>
            </a:r>
            <a:r>
              <a:rPr lang="zh-CN" altLang="en-US" dirty="0">
                <a:latin typeface="Times New Roman" panose="02020603050405020304" pitchFamily="18" charset="0"/>
                <a:cs typeface="Times New Roman" panose="02020603050405020304" pitchFamily="18" charset="0"/>
              </a:rPr>
              <a:t>端</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p>
          <a:p>
            <a:pPr lvl="1" eaLnBrk="1" hangingPunct="1">
              <a:lnSpc>
                <a:spcPct val="150000"/>
              </a:lnSpc>
            </a:pPr>
            <a:r>
              <a:rPr lang="en-US" altLang="zh-CN" dirty="0">
                <a:latin typeface="Times New Roman" panose="02020603050405020304" pitchFamily="18" charset="0"/>
                <a:cs typeface="Times New Roman" panose="02020603050405020304" pitchFamily="18" charset="0"/>
              </a:rPr>
              <a:t>Q0~Q7</a:t>
            </a:r>
            <a:r>
              <a:rPr lang="zh-CN" altLang="en-US" dirty="0">
                <a:latin typeface="Times New Roman" panose="02020603050405020304" pitchFamily="18" charset="0"/>
                <a:cs typeface="Times New Roman" panose="02020603050405020304" pitchFamily="18" charset="0"/>
              </a:rPr>
              <a:t>为输出端。</a:t>
            </a:r>
          </a:p>
        </p:txBody>
      </p:sp>
      <p:sp>
        <p:nvSpPr>
          <p:cNvPr id="269317" name="Text Box 5">
            <a:extLst>
              <a:ext uri="{FF2B5EF4-FFF2-40B4-BE49-F238E27FC236}">
                <a16:creationId xmlns:a16="http://schemas.microsoft.com/office/drawing/2014/main" id="{E8A5D9D8-A885-45DB-9C55-559FC92A65FB}"/>
              </a:ext>
            </a:extLst>
          </p:cNvPr>
          <p:cNvSpPr txBox="1">
            <a:spLocks noChangeArrowheads="1"/>
          </p:cNvSpPr>
          <p:nvPr/>
        </p:nvSpPr>
        <p:spPr bwMode="auto">
          <a:xfrm>
            <a:off x="5213350" y="5770563"/>
            <a:ext cx="3597275" cy="522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800">
                <a:solidFill>
                  <a:srgbClr val="990033"/>
                </a:solidFill>
              </a:rPr>
              <a:t>图</a:t>
            </a:r>
            <a:r>
              <a:rPr lang="en-US" altLang="zh-CN" sz="2800">
                <a:solidFill>
                  <a:srgbClr val="990033"/>
                </a:solidFill>
              </a:rPr>
              <a:t>2-8 74LS373</a:t>
            </a:r>
            <a:r>
              <a:rPr lang="zh-CN" altLang="en-US" sz="2800">
                <a:solidFill>
                  <a:srgbClr val="990033"/>
                </a:solidFill>
              </a:rPr>
              <a:t>引脚图</a:t>
            </a:r>
            <a:endParaRPr lang="zh-CN" altLang="en-US" sz="2800">
              <a:solidFill>
                <a:srgbClr val="990033"/>
              </a:solidFill>
              <a:latin typeface="Arial" panose="020B0604020202020204" pitchFamily="34" charset="0"/>
            </a:endParaRPr>
          </a:p>
        </p:txBody>
      </p:sp>
      <p:graphicFrame>
        <p:nvGraphicFramePr>
          <p:cNvPr id="269320" name="Object 8">
            <a:extLst>
              <a:ext uri="{FF2B5EF4-FFF2-40B4-BE49-F238E27FC236}">
                <a16:creationId xmlns:a16="http://schemas.microsoft.com/office/drawing/2014/main" id="{C12A8AA7-F4D9-46B0-B4D4-F4E784A56F13}"/>
              </a:ext>
            </a:extLst>
          </p:cNvPr>
          <p:cNvGraphicFramePr>
            <a:graphicFrameLocks noChangeAspect="1"/>
          </p:cNvGraphicFramePr>
          <p:nvPr/>
        </p:nvGraphicFramePr>
        <p:xfrm>
          <a:off x="5518150" y="1204913"/>
          <a:ext cx="3343275" cy="4203700"/>
        </p:xfrm>
        <a:graphic>
          <a:graphicData uri="http://schemas.openxmlformats.org/presentationml/2006/ole">
            <mc:AlternateContent xmlns:mc="http://schemas.openxmlformats.org/markup-compatibility/2006">
              <mc:Choice xmlns:v="urn:schemas-microsoft-com:vml" Requires="v">
                <p:oleObj name="Visio" r:id="rId2" imgW="1706948" imgH="2153397" progId="Visio.Drawing.11">
                  <p:embed/>
                </p:oleObj>
              </mc:Choice>
              <mc:Fallback>
                <p:oleObj name="Visio" r:id="rId2" imgW="1706948" imgH="2153397" progId="Visio.Drawing.11">
                  <p:embed/>
                  <p:pic>
                    <p:nvPicPr>
                      <p:cNvPr id="269320" name="Object 8">
                        <a:extLst>
                          <a:ext uri="{FF2B5EF4-FFF2-40B4-BE49-F238E27FC236}">
                            <a16:creationId xmlns:a16="http://schemas.microsoft.com/office/drawing/2014/main" id="{C12A8AA7-F4D9-46B0-B4D4-F4E784A56F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8150" y="1204913"/>
                        <a:ext cx="3343275" cy="420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2">
            <a:extLst>
              <a:ext uri="{FF2B5EF4-FFF2-40B4-BE49-F238E27FC236}">
                <a16:creationId xmlns:a16="http://schemas.microsoft.com/office/drawing/2014/main" id="{4EB11BCC-F074-4605-B449-3C3B8977AE91}"/>
              </a:ext>
            </a:extLst>
          </p:cNvPr>
          <p:cNvSpPr>
            <a:spLocks noGrp="1" noChangeArrowheads="1"/>
          </p:cNvSpPr>
          <p:nvPr>
            <p:ph type="title"/>
          </p:nvPr>
        </p:nvSpPr>
        <p:spPr>
          <a:xfrm>
            <a:off x="468313" y="357188"/>
            <a:ext cx="8229600" cy="504825"/>
          </a:xfrm>
        </p:spPr>
        <p:txBody>
          <a:bodyPr>
            <a:normAutofit fontScale="90000"/>
          </a:bodyPr>
          <a:lstStyle/>
          <a:p>
            <a:pPr eaLnBrk="1" hangingPunct="1"/>
            <a:r>
              <a:rPr lang="en-US" altLang="zh-CN">
                <a:latin typeface="宋体" panose="02010600030101010101" pitchFamily="2" charset="-122"/>
              </a:rPr>
              <a:t>2</a:t>
            </a:r>
            <a:r>
              <a:rPr lang="zh-CN" altLang="en-US">
                <a:latin typeface="宋体" panose="02010600030101010101" pitchFamily="2" charset="-122"/>
              </a:rPr>
              <a:t>、数据选择器</a:t>
            </a:r>
            <a:endParaRPr lang="zh-CN" altLang="en-US"/>
          </a:p>
        </p:txBody>
      </p:sp>
      <p:sp>
        <p:nvSpPr>
          <p:cNvPr id="273411" name="Rectangle 3">
            <a:extLst>
              <a:ext uri="{FF2B5EF4-FFF2-40B4-BE49-F238E27FC236}">
                <a16:creationId xmlns:a16="http://schemas.microsoft.com/office/drawing/2014/main" id="{A3EC63F0-9D37-4B1A-895D-9220E8EB76A3}"/>
              </a:ext>
            </a:extLst>
          </p:cNvPr>
          <p:cNvSpPr>
            <a:spLocks noGrp="1" noChangeArrowheads="1"/>
          </p:cNvSpPr>
          <p:nvPr>
            <p:ph idx="1"/>
          </p:nvPr>
        </p:nvSpPr>
        <p:spPr>
          <a:xfrm>
            <a:off x="468313" y="1277938"/>
            <a:ext cx="8229600" cy="4887912"/>
          </a:xfrm>
        </p:spPr>
        <p:txBody>
          <a:bodyPr/>
          <a:lstStyle/>
          <a:p>
            <a:pPr eaLnBrk="1" hangingPunct="1">
              <a:lnSpc>
                <a:spcPct val="124000"/>
              </a:lnSpc>
            </a:pPr>
            <a:r>
              <a:rPr lang="zh-CN" altLang="en-US"/>
              <a:t>在数字电路中，常常需要把多个通道的信号传送到公共数据线上，完成这一功能的逻辑电路称为数据选择器。</a:t>
            </a:r>
          </a:p>
          <a:p>
            <a:pPr eaLnBrk="1" hangingPunct="1">
              <a:lnSpc>
                <a:spcPct val="124000"/>
              </a:lnSpc>
            </a:pPr>
            <a:r>
              <a:rPr lang="zh-CN" altLang="en-US"/>
              <a:t>数据选择器又称多路选择器或多路开关，是以“与或”门或“与或非”门为主体的电路，其功能是在通道选择信号的作用下，从多个数据输入通路中选择某一个通道的数据作为该选择器的输出。数据选择器的原理图如图</a:t>
            </a:r>
            <a:r>
              <a:rPr lang="en-US" altLang="zh-CN"/>
              <a:t>2-9</a:t>
            </a:r>
            <a:r>
              <a:rPr lang="zh-CN" altLang="en-US"/>
              <a:t>所示。</a:t>
            </a:r>
          </a:p>
        </p:txBody>
      </p:sp>
      <p:sp>
        <p:nvSpPr>
          <p:cNvPr id="4" name="灯片编号占位符 3">
            <a:extLst>
              <a:ext uri="{FF2B5EF4-FFF2-40B4-BE49-F238E27FC236}">
                <a16:creationId xmlns:a16="http://schemas.microsoft.com/office/drawing/2014/main" id="{7E427D13-39BB-4A3C-AEFC-99E9A0EF5BB4}"/>
              </a:ext>
            </a:extLst>
          </p:cNvPr>
          <p:cNvSpPr>
            <a:spLocks noGrp="1"/>
          </p:cNvSpPr>
          <p:nvPr>
            <p:ph type="sldNum" sz="quarter" idx="10"/>
          </p:nvPr>
        </p:nvSpPr>
        <p:spPr/>
        <p:txBody>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l"/>
            <a:fld id="{EAC01F2B-4D60-4CD9-A0D6-1C98D94C35D8}" type="slidenum">
              <a:rPr lang="en-US" altLang="zh-CN">
                <a:latin typeface="Arial" panose="020B0604020202020204" pitchFamily="34" charset="0"/>
              </a:rPr>
              <a:pPr algn="l"/>
              <a:t>77</a:t>
            </a:fld>
            <a:endParaRPr lang="en-US" altLang="zh-CN">
              <a:latin typeface="Arial" panose="020B0604020202020204" pitchFamily="34" charset="0"/>
            </a:endParaRPr>
          </a:p>
        </p:txBody>
      </p:sp>
      <p:sp>
        <p:nvSpPr>
          <p:cNvPr id="2" name="日期占位符 1">
            <a:extLst>
              <a:ext uri="{FF2B5EF4-FFF2-40B4-BE49-F238E27FC236}">
                <a16:creationId xmlns:a16="http://schemas.microsoft.com/office/drawing/2014/main" id="{7AFB6414-CA21-415F-8489-1BCC5F8D711F}"/>
              </a:ext>
            </a:extLst>
          </p:cNvPr>
          <p:cNvSpPr>
            <a:spLocks noGrp="1"/>
          </p:cNvSpPr>
          <p:nvPr>
            <p:ph type="dt" sz="quarter" idx="11"/>
          </p:nvPr>
        </p:nvSpPr>
        <p:spPr/>
        <p:txBody>
          <a:bodyPr/>
          <a:lstStyle/>
          <a:p>
            <a:pPr>
              <a:defRPr/>
            </a:pPr>
            <a:fld id="{B6312EA1-2AFE-4211-BB6A-1B6D9F14295C}" type="datetime10">
              <a:rPr lang="zh-CN" altLang="en-US"/>
              <a:pPr>
                <a:defRPr/>
              </a:pPr>
              <a:t>15:14</a:t>
            </a:fld>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B15E49AA-2EA9-4496-92E2-97C6CC4DBA40}"/>
              </a:ext>
            </a:extLst>
          </p:cNvPr>
          <p:cNvGrpSpPr>
            <a:grpSpLocks/>
          </p:cNvGrpSpPr>
          <p:nvPr/>
        </p:nvGrpSpPr>
        <p:grpSpPr bwMode="auto">
          <a:xfrm>
            <a:off x="5175250" y="1400175"/>
            <a:ext cx="3417888" cy="3081338"/>
            <a:chOff x="5189200" y="1559294"/>
            <a:chExt cx="3418453" cy="3082231"/>
          </a:xfrm>
        </p:grpSpPr>
        <p:sp>
          <p:nvSpPr>
            <p:cNvPr id="116762" name="Rectangle 26">
              <a:extLst>
                <a:ext uri="{FF2B5EF4-FFF2-40B4-BE49-F238E27FC236}">
                  <a16:creationId xmlns:a16="http://schemas.microsoft.com/office/drawing/2014/main" id="{E8762C6C-5414-4A71-A163-38F136DA3EAD}"/>
                </a:ext>
              </a:extLst>
            </p:cNvPr>
            <p:cNvSpPr>
              <a:spLocks noChangeArrowheads="1"/>
            </p:cNvSpPr>
            <p:nvPr/>
          </p:nvSpPr>
          <p:spPr bwMode="auto">
            <a:xfrm>
              <a:off x="5569407" y="3935052"/>
              <a:ext cx="2921450" cy="706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lgn="ctr">
                <a:defRPr>
                  <a:solidFill>
                    <a:schemeClr val="tx1"/>
                  </a:solidFill>
                  <a:latin typeface="Times New Roman" panose="02020603050405020304" pitchFamily="18" charset="0"/>
                  <a:ea typeface="宋体" panose="02010600030101010101" pitchFamily="2" charset="-122"/>
                </a:defRPr>
              </a:lvl1pPr>
              <a:lvl2pPr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lvl="1" algn="just" eaLnBrk="1" hangingPunct="1"/>
              <a:r>
                <a:rPr lang="en-US" altLang="zh-CN" sz="2400" b="1">
                  <a:solidFill>
                    <a:srgbClr val="000000"/>
                  </a:solidFill>
                </a:rPr>
                <a:t>         </a:t>
              </a:r>
              <a:r>
                <a:rPr lang="en-US" altLang="zh-CN" sz="2400" b="1">
                  <a:solidFill>
                    <a:srgbClr val="0000CC"/>
                  </a:solidFill>
                </a:rPr>
                <a:t>S</a:t>
              </a:r>
              <a:r>
                <a:rPr lang="en-US" altLang="zh-CN" sz="2400" b="1">
                  <a:solidFill>
                    <a:srgbClr val="000000"/>
                  </a:solidFill>
                </a:rPr>
                <a:t>        </a:t>
              </a:r>
              <a:r>
                <a:rPr lang="en-US" altLang="zh-CN" sz="2400" b="1">
                  <a:solidFill>
                    <a:srgbClr val="9900CC"/>
                  </a:solidFill>
                </a:rPr>
                <a:t>E</a:t>
              </a:r>
            </a:p>
            <a:p>
              <a:pPr marL="0" lvl="1" algn="just" eaLnBrk="1" hangingPunct="1"/>
              <a:r>
                <a:rPr lang="zh-CN" altLang="en-US" sz="2400" b="1">
                  <a:solidFill>
                    <a:srgbClr val="0000CC"/>
                  </a:solidFill>
                </a:rPr>
                <a:t>通道选择  </a:t>
              </a:r>
              <a:r>
                <a:rPr lang="zh-CN" altLang="en-US" sz="2400" b="1">
                  <a:solidFill>
                    <a:srgbClr val="000000"/>
                  </a:solidFill>
                </a:rPr>
                <a:t> </a:t>
              </a:r>
              <a:r>
                <a:rPr lang="zh-CN" altLang="en-US" sz="2400" b="1">
                  <a:solidFill>
                    <a:srgbClr val="9900CC"/>
                  </a:solidFill>
                </a:rPr>
                <a:t>使能输入</a:t>
              </a:r>
              <a:endParaRPr lang="zh-CN" altLang="en-US" sz="2400" b="1">
                <a:solidFill>
                  <a:srgbClr val="9900CC"/>
                </a:solidFill>
                <a:latin typeface="Arial" panose="020B0604020202020204" pitchFamily="34" charset="0"/>
              </a:endParaRPr>
            </a:p>
          </p:txBody>
        </p:sp>
        <p:sp>
          <p:nvSpPr>
            <p:cNvPr id="116763" name="Rectangle 31">
              <a:extLst>
                <a:ext uri="{FF2B5EF4-FFF2-40B4-BE49-F238E27FC236}">
                  <a16:creationId xmlns:a16="http://schemas.microsoft.com/office/drawing/2014/main" id="{0836FA42-1C6D-43F7-9B0E-F6527A9F7028}"/>
                </a:ext>
              </a:extLst>
            </p:cNvPr>
            <p:cNvSpPr>
              <a:spLocks noChangeArrowheads="1"/>
            </p:cNvSpPr>
            <p:nvPr/>
          </p:nvSpPr>
          <p:spPr bwMode="auto">
            <a:xfrm>
              <a:off x="5189200" y="1955304"/>
              <a:ext cx="390297" cy="138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lgn="ctr">
                <a:defRPr>
                  <a:solidFill>
                    <a:schemeClr val="tx1"/>
                  </a:solidFill>
                  <a:latin typeface="Times New Roman" panose="02020603050405020304" pitchFamily="18" charset="0"/>
                  <a:ea typeface="宋体" panose="02010600030101010101" pitchFamily="2" charset="-122"/>
                </a:defRPr>
              </a:lvl1pPr>
              <a:lvl2pPr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lvl="1" algn="just" eaLnBrk="1" hangingPunct="1"/>
              <a:r>
                <a:rPr lang="zh-CN" altLang="en-US" sz="2400" b="1">
                  <a:solidFill>
                    <a:srgbClr val="FF0000"/>
                  </a:solidFill>
                </a:rPr>
                <a:t>数</a:t>
              </a:r>
            </a:p>
            <a:p>
              <a:pPr marL="0" lvl="1" algn="just" eaLnBrk="1" hangingPunct="1"/>
              <a:r>
                <a:rPr lang="zh-CN" altLang="en-US" sz="2400" b="1">
                  <a:solidFill>
                    <a:srgbClr val="FF0000"/>
                  </a:solidFill>
                </a:rPr>
                <a:t>据</a:t>
              </a:r>
            </a:p>
            <a:p>
              <a:pPr marL="0" lvl="1" algn="just" eaLnBrk="1" hangingPunct="1"/>
              <a:r>
                <a:rPr lang="zh-CN" altLang="en-US" sz="2400" b="1">
                  <a:solidFill>
                    <a:srgbClr val="FF0000"/>
                  </a:solidFill>
                </a:rPr>
                <a:t>输</a:t>
              </a:r>
            </a:p>
            <a:p>
              <a:pPr marL="0" lvl="1" algn="just" eaLnBrk="1" hangingPunct="1"/>
              <a:r>
                <a:rPr lang="zh-CN" altLang="en-US" sz="2400" b="1">
                  <a:solidFill>
                    <a:srgbClr val="FF0000"/>
                  </a:solidFill>
                </a:rPr>
                <a:t>入</a:t>
              </a:r>
              <a:endParaRPr lang="zh-CN" altLang="en-US" sz="2400" b="1">
                <a:solidFill>
                  <a:srgbClr val="FF0000"/>
                </a:solidFill>
                <a:latin typeface="Arial" panose="020B0604020202020204" pitchFamily="34" charset="0"/>
              </a:endParaRPr>
            </a:p>
          </p:txBody>
        </p:sp>
        <p:sp>
          <p:nvSpPr>
            <p:cNvPr id="116764" name="Rectangle 19">
              <a:extLst>
                <a:ext uri="{FF2B5EF4-FFF2-40B4-BE49-F238E27FC236}">
                  <a16:creationId xmlns:a16="http://schemas.microsoft.com/office/drawing/2014/main" id="{9CCAE279-B1DE-4BEE-A32D-F65965FA4FA2}"/>
                </a:ext>
              </a:extLst>
            </p:cNvPr>
            <p:cNvSpPr>
              <a:spLocks noChangeArrowheads="1"/>
            </p:cNvSpPr>
            <p:nvPr/>
          </p:nvSpPr>
          <p:spPr bwMode="auto">
            <a:xfrm>
              <a:off x="6301016" y="1811166"/>
              <a:ext cx="1157287" cy="1770450"/>
            </a:xfrm>
            <a:prstGeom prst="rect">
              <a:avLst/>
            </a:prstGeom>
            <a:solidFill>
              <a:srgbClr val="FFFFFF"/>
            </a:solidFill>
            <a:ln w="28575">
              <a:solidFill>
                <a:srgbClr val="000000"/>
              </a:solidFill>
              <a:miter lim="800000"/>
              <a:headEnd/>
              <a:tailEnd/>
            </a:ln>
          </p:spPr>
          <p:txBody>
            <a:bodyPr lIns="0" tIns="180000" rIns="0" bIns="0"/>
            <a:lstStyle>
              <a:lvl1pPr marL="342900" indent="-342900" algn="ctr">
                <a:defRPr>
                  <a:solidFill>
                    <a:schemeClr val="tx1"/>
                  </a:solidFill>
                  <a:latin typeface="Times New Roman" panose="02020603050405020304" pitchFamily="18" charset="0"/>
                  <a:ea typeface="宋体" panose="02010600030101010101" pitchFamily="2" charset="-122"/>
                </a:defRPr>
              </a:lvl1pPr>
              <a:lvl2pPr marL="87313"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lvl="1" eaLnBrk="1" hangingPunct="1">
                <a:spcBef>
                  <a:spcPts val="1800"/>
                </a:spcBef>
              </a:pPr>
              <a:r>
                <a:rPr lang="en-US" altLang="zh-CN" sz="2400" b="1">
                  <a:solidFill>
                    <a:srgbClr val="0000CC"/>
                  </a:solidFill>
                </a:rPr>
                <a:t>2</a:t>
              </a:r>
              <a:r>
                <a:rPr lang="en-US" altLang="zh-CN" sz="2400" b="1" baseline="30000">
                  <a:solidFill>
                    <a:srgbClr val="0000CC"/>
                  </a:solidFill>
                </a:rPr>
                <a:t>n</a:t>
              </a:r>
              <a:r>
                <a:rPr lang="zh-CN" altLang="en-US" sz="2400" b="1">
                  <a:solidFill>
                    <a:srgbClr val="0000CC"/>
                  </a:solidFill>
                </a:rPr>
                <a:t>选一</a:t>
              </a:r>
            </a:p>
            <a:p>
              <a:pPr lvl="1" eaLnBrk="1" hangingPunct="1"/>
              <a:r>
                <a:rPr lang="zh-CN" altLang="en-US" sz="2400" b="1">
                  <a:solidFill>
                    <a:srgbClr val="0000CC"/>
                  </a:solidFill>
                </a:rPr>
                <a:t>数据</a:t>
              </a:r>
            </a:p>
            <a:p>
              <a:pPr lvl="1" eaLnBrk="1" hangingPunct="1"/>
              <a:r>
                <a:rPr lang="zh-CN" altLang="en-US" sz="2400" b="1">
                  <a:solidFill>
                    <a:srgbClr val="0000CC"/>
                  </a:solidFill>
                </a:rPr>
                <a:t>选择器</a:t>
              </a:r>
              <a:endParaRPr lang="zh-CN" altLang="en-US" sz="2400" b="1">
                <a:solidFill>
                  <a:srgbClr val="0000CC"/>
                </a:solidFill>
                <a:latin typeface="Arial" panose="020B0604020202020204" pitchFamily="34" charset="0"/>
              </a:endParaRPr>
            </a:p>
          </p:txBody>
        </p:sp>
        <p:sp>
          <p:nvSpPr>
            <p:cNvPr id="116765" name="Line 20">
              <a:extLst>
                <a:ext uri="{FF2B5EF4-FFF2-40B4-BE49-F238E27FC236}">
                  <a16:creationId xmlns:a16="http://schemas.microsoft.com/office/drawing/2014/main" id="{A299CC24-1217-491C-9DFD-A2E709B98222}"/>
                </a:ext>
              </a:extLst>
            </p:cNvPr>
            <p:cNvSpPr>
              <a:spLocks noChangeShapeType="1"/>
            </p:cNvSpPr>
            <p:nvPr/>
          </p:nvSpPr>
          <p:spPr bwMode="auto">
            <a:xfrm>
              <a:off x="5721579" y="1930761"/>
              <a:ext cx="579437"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16766" name="Line 21">
              <a:extLst>
                <a:ext uri="{FF2B5EF4-FFF2-40B4-BE49-F238E27FC236}">
                  <a16:creationId xmlns:a16="http://schemas.microsoft.com/office/drawing/2014/main" id="{C3AF52C0-22BF-433A-A1D6-2568D7D3B5D2}"/>
                </a:ext>
              </a:extLst>
            </p:cNvPr>
            <p:cNvSpPr>
              <a:spLocks noChangeShapeType="1"/>
            </p:cNvSpPr>
            <p:nvPr/>
          </p:nvSpPr>
          <p:spPr bwMode="auto">
            <a:xfrm>
              <a:off x="5721579" y="2402891"/>
              <a:ext cx="579437" cy="21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16767" name="Line 22">
              <a:extLst>
                <a:ext uri="{FF2B5EF4-FFF2-40B4-BE49-F238E27FC236}">
                  <a16:creationId xmlns:a16="http://schemas.microsoft.com/office/drawing/2014/main" id="{A2B331FA-1011-4603-8C8D-D96FDF6A738D}"/>
                </a:ext>
              </a:extLst>
            </p:cNvPr>
            <p:cNvSpPr>
              <a:spLocks noChangeShapeType="1"/>
            </p:cNvSpPr>
            <p:nvPr/>
          </p:nvSpPr>
          <p:spPr bwMode="auto">
            <a:xfrm>
              <a:off x="5756504" y="2518849"/>
              <a:ext cx="1587" cy="443138"/>
            </a:xfrm>
            <a:prstGeom prst="line">
              <a:avLst/>
            </a:prstGeom>
            <a:noFill/>
            <a:ln w="38100">
              <a:solidFill>
                <a:srgbClr val="FF0000"/>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16768" name="Line 23">
              <a:extLst>
                <a:ext uri="{FF2B5EF4-FFF2-40B4-BE49-F238E27FC236}">
                  <a16:creationId xmlns:a16="http://schemas.microsoft.com/office/drawing/2014/main" id="{FFEB764C-2346-4B2D-971E-4FD585D16B0B}"/>
                </a:ext>
              </a:extLst>
            </p:cNvPr>
            <p:cNvSpPr>
              <a:spLocks noChangeShapeType="1"/>
            </p:cNvSpPr>
            <p:nvPr/>
          </p:nvSpPr>
          <p:spPr bwMode="auto">
            <a:xfrm>
              <a:off x="5721579" y="3344502"/>
              <a:ext cx="579437"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16769" name="Line 24">
              <a:extLst>
                <a:ext uri="{FF2B5EF4-FFF2-40B4-BE49-F238E27FC236}">
                  <a16:creationId xmlns:a16="http://schemas.microsoft.com/office/drawing/2014/main" id="{F4BBAA7A-6532-4E28-B659-1FC21EAE5F5F}"/>
                </a:ext>
              </a:extLst>
            </p:cNvPr>
            <p:cNvSpPr>
              <a:spLocks noChangeShapeType="1"/>
            </p:cNvSpPr>
            <p:nvPr/>
          </p:nvSpPr>
          <p:spPr bwMode="auto">
            <a:xfrm flipV="1">
              <a:off x="6493104" y="3624831"/>
              <a:ext cx="1587" cy="66365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16770" name="Line 25">
              <a:extLst>
                <a:ext uri="{FF2B5EF4-FFF2-40B4-BE49-F238E27FC236}">
                  <a16:creationId xmlns:a16="http://schemas.microsoft.com/office/drawing/2014/main" id="{D670A08F-4E8E-4CB6-AF48-385A30CC1E5D}"/>
                </a:ext>
              </a:extLst>
            </p:cNvPr>
            <p:cNvSpPr>
              <a:spLocks noChangeShapeType="1"/>
            </p:cNvSpPr>
            <p:nvPr/>
          </p:nvSpPr>
          <p:spPr bwMode="auto">
            <a:xfrm flipV="1">
              <a:off x="7264629" y="3624831"/>
              <a:ext cx="1587" cy="663656"/>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16771" name="Line 27">
              <a:extLst>
                <a:ext uri="{FF2B5EF4-FFF2-40B4-BE49-F238E27FC236}">
                  <a16:creationId xmlns:a16="http://schemas.microsoft.com/office/drawing/2014/main" id="{52659945-274A-4768-B10F-EBCB4F6A0727}"/>
                </a:ext>
              </a:extLst>
            </p:cNvPr>
            <p:cNvSpPr>
              <a:spLocks noChangeShapeType="1"/>
            </p:cNvSpPr>
            <p:nvPr/>
          </p:nvSpPr>
          <p:spPr bwMode="auto">
            <a:xfrm>
              <a:off x="7458304" y="2637632"/>
              <a:ext cx="579437"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16772" name="Rectangle 28">
              <a:extLst>
                <a:ext uri="{FF2B5EF4-FFF2-40B4-BE49-F238E27FC236}">
                  <a16:creationId xmlns:a16="http://schemas.microsoft.com/office/drawing/2014/main" id="{7D273CD9-10D7-48A0-90FF-497790F9F673}"/>
                </a:ext>
              </a:extLst>
            </p:cNvPr>
            <p:cNvSpPr>
              <a:spLocks noChangeArrowheads="1"/>
            </p:cNvSpPr>
            <p:nvPr/>
          </p:nvSpPr>
          <p:spPr bwMode="auto">
            <a:xfrm>
              <a:off x="7739291" y="1828575"/>
              <a:ext cx="868362" cy="66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a:defRPr>
                  <a:solidFill>
                    <a:schemeClr val="tx1"/>
                  </a:solidFill>
                  <a:latin typeface="Times New Roman" panose="02020603050405020304" pitchFamily="18" charset="0"/>
                  <a:ea typeface="宋体" panose="02010600030101010101" pitchFamily="2" charset="-122"/>
                </a:defRPr>
              </a:lvl1pPr>
              <a:lvl2pPr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lvl="1" algn="l" eaLnBrk="1" hangingPunct="1"/>
              <a:r>
                <a:rPr lang="zh-CN" altLang="en-US" sz="2400" b="1">
                  <a:solidFill>
                    <a:srgbClr val="000000"/>
                  </a:solidFill>
                </a:rPr>
                <a:t>数据输出</a:t>
              </a:r>
            </a:p>
            <a:p>
              <a:pPr algn="l" eaLnBrk="1" hangingPunct="1"/>
              <a:endParaRPr lang="en-US" altLang="zh-CN" sz="2400" b="1">
                <a:latin typeface="Arial" panose="020B0604020202020204" pitchFamily="34" charset="0"/>
              </a:endParaRPr>
            </a:p>
          </p:txBody>
        </p:sp>
        <p:sp>
          <p:nvSpPr>
            <p:cNvPr id="116773" name="Rectangle 29">
              <a:extLst>
                <a:ext uri="{FF2B5EF4-FFF2-40B4-BE49-F238E27FC236}">
                  <a16:creationId xmlns:a16="http://schemas.microsoft.com/office/drawing/2014/main" id="{6E9F4095-DB1A-457F-8CB3-A8B8161A8C05}"/>
                </a:ext>
              </a:extLst>
            </p:cNvPr>
            <p:cNvSpPr>
              <a:spLocks noChangeArrowheads="1"/>
            </p:cNvSpPr>
            <p:nvPr/>
          </p:nvSpPr>
          <p:spPr bwMode="auto">
            <a:xfrm>
              <a:off x="7623404" y="2631633"/>
              <a:ext cx="579437" cy="663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lgn="ctr">
                <a:defRPr>
                  <a:solidFill>
                    <a:schemeClr val="tx1"/>
                  </a:solidFill>
                  <a:latin typeface="Times New Roman" panose="02020603050405020304" pitchFamily="18" charset="0"/>
                  <a:ea typeface="宋体" panose="02010600030101010101" pitchFamily="2" charset="-122"/>
                </a:defRPr>
              </a:lvl1pPr>
              <a:lvl2pPr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lvl="1" algn="just" eaLnBrk="1" hangingPunct="1"/>
              <a:r>
                <a:rPr lang="en-US" altLang="zh-CN" sz="2400" b="1">
                  <a:solidFill>
                    <a:srgbClr val="000000"/>
                  </a:solidFill>
                </a:rPr>
                <a:t>Y</a:t>
              </a:r>
              <a:endParaRPr lang="en-US" altLang="zh-CN" sz="2400" b="1">
                <a:latin typeface="Arial" panose="020B0604020202020204" pitchFamily="34" charset="0"/>
              </a:endParaRPr>
            </a:p>
          </p:txBody>
        </p:sp>
        <p:sp>
          <p:nvSpPr>
            <p:cNvPr id="116774" name="Rectangle 30">
              <a:extLst>
                <a:ext uri="{FF2B5EF4-FFF2-40B4-BE49-F238E27FC236}">
                  <a16:creationId xmlns:a16="http://schemas.microsoft.com/office/drawing/2014/main" id="{6FB233E1-43ED-4923-AAE2-4A4AF47DE409}"/>
                </a:ext>
              </a:extLst>
            </p:cNvPr>
            <p:cNvSpPr>
              <a:spLocks noChangeArrowheads="1"/>
            </p:cNvSpPr>
            <p:nvPr/>
          </p:nvSpPr>
          <p:spPr bwMode="auto">
            <a:xfrm>
              <a:off x="5691416" y="1559294"/>
              <a:ext cx="519112" cy="1661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lgn="ctr">
                <a:defRPr>
                  <a:solidFill>
                    <a:schemeClr val="tx1"/>
                  </a:solidFill>
                  <a:latin typeface="Times New Roman" panose="02020603050405020304" pitchFamily="18" charset="0"/>
                  <a:ea typeface="宋体" panose="02010600030101010101" pitchFamily="2" charset="-122"/>
                </a:defRPr>
              </a:lvl1pPr>
              <a:lvl2pPr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lvl="1" algn="just" eaLnBrk="1" hangingPunct="1">
                <a:spcBef>
                  <a:spcPts val="800"/>
                </a:spcBef>
              </a:pPr>
              <a:r>
                <a:rPr lang="en-US" altLang="zh-CN" sz="2400" b="1">
                  <a:solidFill>
                    <a:srgbClr val="FF0000"/>
                  </a:solidFill>
                </a:rPr>
                <a:t>I</a:t>
              </a:r>
              <a:r>
                <a:rPr lang="en-US" altLang="zh-CN" sz="2400" b="1" baseline="-25000">
                  <a:solidFill>
                    <a:srgbClr val="FF0000"/>
                  </a:solidFill>
                </a:rPr>
                <a:t>0</a:t>
              </a:r>
            </a:p>
            <a:p>
              <a:pPr marL="0" lvl="1" algn="just" eaLnBrk="1" hangingPunct="1">
                <a:spcBef>
                  <a:spcPts val="800"/>
                </a:spcBef>
              </a:pPr>
              <a:r>
                <a:rPr lang="en-US" altLang="zh-CN" sz="2400" b="1">
                  <a:solidFill>
                    <a:srgbClr val="FF0000"/>
                  </a:solidFill>
                </a:rPr>
                <a:t>I</a:t>
              </a:r>
              <a:r>
                <a:rPr lang="en-US" altLang="zh-CN" sz="2400" b="1" baseline="-25000">
                  <a:solidFill>
                    <a:srgbClr val="FF0000"/>
                  </a:solidFill>
                </a:rPr>
                <a:t>1</a:t>
              </a:r>
            </a:p>
            <a:p>
              <a:pPr marL="0" lvl="1" algn="just" eaLnBrk="1" hangingPunct="1">
                <a:spcBef>
                  <a:spcPts val="800"/>
                </a:spcBef>
              </a:pPr>
              <a:endParaRPr lang="en-US" altLang="zh-CN" sz="2400" b="1">
                <a:solidFill>
                  <a:srgbClr val="FF0000"/>
                </a:solidFill>
              </a:endParaRPr>
            </a:p>
            <a:p>
              <a:pPr marL="0" lvl="1" algn="just" eaLnBrk="1" hangingPunct="1">
                <a:spcBef>
                  <a:spcPts val="800"/>
                </a:spcBef>
              </a:pPr>
              <a:r>
                <a:rPr lang="en-US" altLang="zh-CN" sz="2400" b="1">
                  <a:solidFill>
                    <a:srgbClr val="FF0000"/>
                  </a:solidFill>
                </a:rPr>
                <a:t>I</a:t>
              </a:r>
              <a:r>
                <a:rPr lang="en-US" altLang="zh-CN" sz="2400" b="1" baseline="-25000">
                  <a:solidFill>
                    <a:srgbClr val="FF0000"/>
                  </a:solidFill>
                </a:rPr>
                <a:t>2</a:t>
              </a:r>
              <a:r>
                <a:rPr lang="en-US" altLang="zh-CN" sz="2400" b="1" baseline="30000">
                  <a:solidFill>
                    <a:srgbClr val="FF0000"/>
                  </a:solidFill>
                </a:rPr>
                <a:t>n-1</a:t>
              </a:r>
              <a:endParaRPr lang="en-US" altLang="zh-CN" sz="2400" b="1">
                <a:solidFill>
                  <a:srgbClr val="FF0000"/>
                </a:solidFill>
              </a:endParaRPr>
            </a:p>
          </p:txBody>
        </p:sp>
      </p:grpSp>
      <p:sp>
        <p:nvSpPr>
          <p:cNvPr id="116739" name="AutoShape 5">
            <a:extLst>
              <a:ext uri="{FF2B5EF4-FFF2-40B4-BE49-F238E27FC236}">
                <a16:creationId xmlns:a16="http://schemas.microsoft.com/office/drawing/2014/main" id="{9C7BB7E0-23ED-433E-860F-78EA9D23A6FA}"/>
              </a:ext>
            </a:extLst>
          </p:cNvPr>
          <p:cNvSpPr>
            <a:spLocks noChangeAspect="1" noChangeArrowheads="1"/>
          </p:cNvSpPr>
          <p:nvPr/>
        </p:nvSpPr>
        <p:spPr bwMode="auto">
          <a:xfrm>
            <a:off x="112713" y="1028700"/>
            <a:ext cx="86233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2400"/>
          </a:p>
        </p:txBody>
      </p:sp>
      <p:grpSp>
        <p:nvGrpSpPr>
          <p:cNvPr id="5" name="组合 4">
            <a:extLst>
              <a:ext uri="{FF2B5EF4-FFF2-40B4-BE49-F238E27FC236}">
                <a16:creationId xmlns:a16="http://schemas.microsoft.com/office/drawing/2014/main" id="{986D2CB3-FFAA-4CC5-8E92-956C865FD9AF}"/>
              </a:ext>
            </a:extLst>
          </p:cNvPr>
          <p:cNvGrpSpPr>
            <a:grpSpLocks/>
          </p:cNvGrpSpPr>
          <p:nvPr/>
        </p:nvGrpSpPr>
        <p:grpSpPr bwMode="auto">
          <a:xfrm>
            <a:off x="754063" y="1241425"/>
            <a:ext cx="3670300" cy="3171825"/>
            <a:chOff x="754291" y="1096386"/>
            <a:chExt cx="3670300" cy="3172125"/>
          </a:xfrm>
        </p:grpSpPr>
        <p:sp>
          <p:nvSpPr>
            <p:cNvPr id="116749" name="Line 6">
              <a:extLst>
                <a:ext uri="{FF2B5EF4-FFF2-40B4-BE49-F238E27FC236}">
                  <a16:creationId xmlns:a16="http://schemas.microsoft.com/office/drawing/2014/main" id="{6FAFE7A1-9A17-4315-85B1-CB2E009F69FC}"/>
                </a:ext>
              </a:extLst>
            </p:cNvPr>
            <p:cNvSpPr>
              <a:spLocks noChangeShapeType="1"/>
            </p:cNvSpPr>
            <p:nvPr/>
          </p:nvSpPr>
          <p:spPr bwMode="auto">
            <a:xfrm>
              <a:off x="1282929" y="1461006"/>
              <a:ext cx="1350962" cy="0"/>
            </a:xfrm>
            <a:prstGeom prst="line">
              <a:avLst/>
            </a:prstGeom>
            <a:noFill/>
            <a:ln w="28575">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16750" name="Line 7">
              <a:extLst>
                <a:ext uri="{FF2B5EF4-FFF2-40B4-BE49-F238E27FC236}">
                  <a16:creationId xmlns:a16="http://schemas.microsoft.com/office/drawing/2014/main" id="{B86179B0-FFFD-4687-9581-96A41A356FFB}"/>
                </a:ext>
              </a:extLst>
            </p:cNvPr>
            <p:cNvSpPr>
              <a:spLocks noChangeShapeType="1"/>
            </p:cNvSpPr>
            <p:nvPr/>
          </p:nvSpPr>
          <p:spPr bwMode="auto">
            <a:xfrm>
              <a:off x="1282929" y="1944183"/>
              <a:ext cx="965200" cy="2237"/>
            </a:xfrm>
            <a:prstGeom prst="line">
              <a:avLst/>
            </a:prstGeom>
            <a:noFill/>
            <a:ln w="28575">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16751" name="Line 8">
              <a:extLst>
                <a:ext uri="{FF2B5EF4-FFF2-40B4-BE49-F238E27FC236}">
                  <a16:creationId xmlns:a16="http://schemas.microsoft.com/office/drawing/2014/main" id="{1010D842-6740-4FF8-B0AD-D2E490344B34}"/>
                </a:ext>
              </a:extLst>
            </p:cNvPr>
            <p:cNvSpPr>
              <a:spLocks noChangeShapeType="1"/>
            </p:cNvSpPr>
            <p:nvPr/>
          </p:nvSpPr>
          <p:spPr bwMode="auto">
            <a:xfrm>
              <a:off x="1424216" y="2127611"/>
              <a:ext cx="1587" cy="469756"/>
            </a:xfrm>
            <a:prstGeom prst="line">
              <a:avLst/>
            </a:prstGeom>
            <a:noFill/>
            <a:ln w="38100">
              <a:solidFill>
                <a:srgbClr val="FF0000"/>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16752" name="Line 9">
              <a:extLst>
                <a:ext uri="{FF2B5EF4-FFF2-40B4-BE49-F238E27FC236}">
                  <a16:creationId xmlns:a16="http://schemas.microsoft.com/office/drawing/2014/main" id="{0E40C8A9-58D8-4F8B-9F8D-9250D62DC79E}"/>
                </a:ext>
              </a:extLst>
            </p:cNvPr>
            <p:cNvSpPr>
              <a:spLocks noChangeShapeType="1"/>
            </p:cNvSpPr>
            <p:nvPr/>
          </p:nvSpPr>
          <p:spPr bwMode="auto">
            <a:xfrm>
              <a:off x="1282929" y="3123046"/>
              <a:ext cx="1350962" cy="0"/>
            </a:xfrm>
            <a:prstGeom prst="line">
              <a:avLst/>
            </a:prstGeom>
            <a:noFill/>
            <a:ln w="28575">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16753" name="Line 10">
              <a:extLst>
                <a:ext uri="{FF2B5EF4-FFF2-40B4-BE49-F238E27FC236}">
                  <a16:creationId xmlns:a16="http://schemas.microsoft.com/office/drawing/2014/main" id="{48D58EE7-7AF5-4C2E-99A2-6E945DF5B302}"/>
                </a:ext>
              </a:extLst>
            </p:cNvPr>
            <p:cNvSpPr>
              <a:spLocks noChangeShapeType="1"/>
            </p:cNvSpPr>
            <p:nvPr/>
          </p:nvSpPr>
          <p:spPr bwMode="auto">
            <a:xfrm>
              <a:off x="3213329" y="2167876"/>
              <a:ext cx="771525" cy="0"/>
            </a:xfrm>
            <a:prstGeom prst="line">
              <a:avLst/>
            </a:prstGeom>
            <a:noFill/>
            <a:ln w="28575">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16754" name="Line 11">
              <a:extLst>
                <a:ext uri="{FF2B5EF4-FFF2-40B4-BE49-F238E27FC236}">
                  <a16:creationId xmlns:a16="http://schemas.microsoft.com/office/drawing/2014/main" id="{EE5B59F4-6E12-412C-935F-778D274AB13A}"/>
                </a:ext>
              </a:extLst>
            </p:cNvPr>
            <p:cNvSpPr>
              <a:spLocks noChangeShapeType="1"/>
            </p:cNvSpPr>
            <p:nvPr/>
          </p:nvSpPr>
          <p:spPr bwMode="auto">
            <a:xfrm flipH="1" flipV="1">
              <a:off x="2633891" y="1461006"/>
              <a:ext cx="579437" cy="70687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16755" name="Line 12">
              <a:extLst>
                <a:ext uri="{FF2B5EF4-FFF2-40B4-BE49-F238E27FC236}">
                  <a16:creationId xmlns:a16="http://schemas.microsoft.com/office/drawing/2014/main" id="{78E9A722-5CC1-43C0-9FC9-96E7C70C3181}"/>
                </a:ext>
              </a:extLst>
            </p:cNvPr>
            <p:cNvSpPr>
              <a:spLocks noChangeShapeType="1"/>
            </p:cNvSpPr>
            <p:nvPr/>
          </p:nvSpPr>
          <p:spPr bwMode="auto">
            <a:xfrm flipH="1">
              <a:off x="2960916" y="1930761"/>
              <a:ext cx="1587" cy="1885733"/>
            </a:xfrm>
            <a:prstGeom prst="line">
              <a:avLst/>
            </a:prstGeom>
            <a:noFill/>
            <a:ln w="19050">
              <a:solidFill>
                <a:srgbClr val="000000"/>
              </a:solidFill>
              <a:prstDash val="lgDash"/>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16756" name="Rectangle 13">
              <a:extLst>
                <a:ext uri="{FF2B5EF4-FFF2-40B4-BE49-F238E27FC236}">
                  <a16:creationId xmlns:a16="http://schemas.microsoft.com/office/drawing/2014/main" id="{8DBDDFB3-092B-4DE8-B86A-5B02E0EF072D}"/>
                </a:ext>
              </a:extLst>
            </p:cNvPr>
            <p:cNvSpPr>
              <a:spLocks noChangeArrowheads="1"/>
            </p:cNvSpPr>
            <p:nvPr/>
          </p:nvSpPr>
          <p:spPr bwMode="auto">
            <a:xfrm>
              <a:off x="1343254" y="1096386"/>
              <a:ext cx="288925" cy="825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lgn="ctr">
                <a:defRPr>
                  <a:solidFill>
                    <a:schemeClr val="tx1"/>
                  </a:solidFill>
                  <a:latin typeface="Times New Roman" panose="02020603050405020304" pitchFamily="18" charset="0"/>
                  <a:ea typeface="宋体" panose="02010600030101010101" pitchFamily="2" charset="-122"/>
                </a:defRPr>
              </a:lvl1pPr>
              <a:lvl2pPr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lvl="1" algn="just" eaLnBrk="1" hangingPunct="1">
                <a:spcBef>
                  <a:spcPts val="800"/>
                </a:spcBef>
              </a:pPr>
              <a:r>
                <a:rPr lang="en-US" altLang="zh-CN" sz="2400" b="1">
                  <a:solidFill>
                    <a:srgbClr val="FF0000"/>
                  </a:solidFill>
                </a:rPr>
                <a:t>I</a:t>
              </a:r>
              <a:r>
                <a:rPr lang="en-US" altLang="zh-CN" sz="2400" b="1" baseline="-25000">
                  <a:solidFill>
                    <a:srgbClr val="FF0000"/>
                  </a:solidFill>
                </a:rPr>
                <a:t>0</a:t>
              </a:r>
            </a:p>
            <a:p>
              <a:pPr marL="0" lvl="1" algn="just" eaLnBrk="1" hangingPunct="1">
                <a:spcBef>
                  <a:spcPts val="800"/>
                </a:spcBef>
              </a:pPr>
              <a:r>
                <a:rPr lang="en-US" altLang="zh-CN" sz="2400" b="1">
                  <a:solidFill>
                    <a:srgbClr val="FF0000"/>
                  </a:solidFill>
                </a:rPr>
                <a:t>I</a:t>
              </a:r>
              <a:r>
                <a:rPr lang="en-US" altLang="zh-CN" sz="2400" b="1" baseline="-25000">
                  <a:solidFill>
                    <a:srgbClr val="FF0000"/>
                  </a:solidFill>
                </a:rPr>
                <a:t>1</a:t>
              </a:r>
            </a:p>
          </p:txBody>
        </p:sp>
        <p:sp>
          <p:nvSpPr>
            <p:cNvPr id="116757" name="Rectangle 14">
              <a:extLst>
                <a:ext uri="{FF2B5EF4-FFF2-40B4-BE49-F238E27FC236}">
                  <a16:creationId xmlns:a16="http://schemas.microsoft.com/office/drawing/2014/main" id="{105C25C6-2F21-4792-9F52-4E67CB4CFD92}"/>
                </a:ext>
              </a:extLst>
            </p:cNvPr>
            <p:cNvSpPr>
              <a:spLocks noChangeArrowheads="1"/>
            </p:cNvSpPr>
            <p:nvPr/>
          </p:nvSpPr>
          <p:spPr bwMode="auto">
            <a:xfrm>
              <a:off x="1362304" y="2745004"/>
              <a:ext cx="649287" cy="58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lgn="ctr">
                <a:defRPr>
                  <a:solidFill>
                    <a:schemeClr val="tx1"/>
                  </a:solidFill>
                  <a:latin typeface="Times New Roman" panose="02020603050405020304" pitchFamily="18" charset="0"/>
                  <a:ea typeface="宋体" panose="02010600030101010101" pitchFamily="2" charset="-122"/>
                </a:defRPr>
              </a:lvl1pPr>
              <a:lvl2pPr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lvl="1" algn="just" eaLnBrk="1" hangingPunct="1"/>
              <a:r>
                <a:rPr lang="en-US" altLang="zh-CN" sz="2400" b="1">
                  <a:solidFill>
                    <a:srgbClr val="FF0000"/>
                  </a:solidFill>
                  <a:latin typeface="Arial" panose="020B0604020202020204" pitchFamily="34" charset="0"/>
                </a:rPr>
                <a:t>I</a:t>
              </a:r>
              <a:r>
                <a:rPr lang="en-US" altLang="zh-CN" sz="2400" b="1" baseline="-25000">
                  <a:solidFill>
                    <a:srgbClr val="FF0000"/>
                  </a:solidFill>
                  <a:latin typeface="Arial" panose="020B0604020202020204" pitchFamily="34" charset="0"/>
                </a:rPr>
                <a:t>2</a:t>
              </a:r>
              <a:r>
                <a:rPr lang="en-US" altLang="zh-CN" sz="2400" b="1" baseline="30000">
                  <a:solidFill>
                    <a:srgbClr val="FF0000"/>
                  </a:solidFill>
                  <a:latin typeface="Arial" panose="020B0604020202020204" pitchFamily="34" charset="0"/>
                </a:rPr>
                <a:t>n-1</a:t>
              </a:r>
              <a:endParaRPr lang="en-US" altLang="zh-CN" sz="2400" b="1">
                <a:solidFill>
                  <a:srgbClr val="FF0000"/>
                </a:solidFill>
                <a:latin typeface="Arial" panose="020B0604020202020204" pitchFamily="34" charset="0"/>
              </a:endParaRPr>
            </a:p>
          </p:txBody>
        </p:sp>
        <p:sp>
          <p:nvSpPr>
            <p:cNvPr id="116758" name="Rectangle 15">
              <a:extLst>
                <a:ext uri="{FF2B5EF4-FFF2-40B4-BE49-F238E27FC236}">
                  <a16:creationId xmlns:a16="http://schemas.microsoft.com/office/drawing/2014/main" id="{FE797912-CEF9-47DA-89A8-9023E3568360}"/>
                </a:ext>
              </a:extLst>
            </p:cNvPr>
            <p:cNvSpPr>
              <a:spLocks noChangeArrowheads="1"/>
            </p:cNvSpPr>
            <p:nvPr/>
          </p:nvSpPr>
          <p:spPr bwMode="auto">
            <a:xfrm>
              <a:off x="754291" y="1452058"/>
              <a:ext cx="385762" cy="142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lgn="ctr">
                <a:defRPr>
                  <a:solidFill>
                    <a:schemeClr val="tx1"/>
                  </a:solidFill>
                  <a:latin typeface="Times New Roman" panose="02020603050405020304" pitchFamily="18" charset="0"/>
                  <a:ea typeface="宋体" panose="02010600030101010101" pitchFamily="2" charset="-122"/>
                </a:defRPr>
              </a:lvl1pPr>
              <a:lvl2pPr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lvl="1" algn="just" eaLnBrk="1" hangingPunct="1"/>
              <a:r>
                <a:rPr lang="zh-CN" altLang="en-US" sz="2400" b="1">
                  <a:solidFill>
                    <a:srgbClr val="FF0000"/>
                  </a:solidFill>
                </a:rPr>
                <a:t>输</a:t>
              </a:r>
            </a:p>
            <a:p>
              <a:pPr marL="0" lvl="1" algn="just" eaLnBrk="1" hangingPunct="1"/>
              <a:r>
                <a:rPr lang="zh-CN" altLang="en-US" sz="2400" b="1">
                  <a:solidFill>
                    <a:srgbClr val="FF0000"/>
                  </a:solidFill>
                </a:rPr>
                <a:t>入</a:t>
              </a:r>
            </a:p>
            <a:p>
              <a:pPr marL="0" lvl="1" algn="just" eaLnBrk="1" hangingPunct="1"/>
              <a:r>
                <a:rPr lang="zh-CN" altLang="en-US" sz="2400" b="1">
                  <a:solidFill>
                    <a:srgbClr val="FF0000"/>
                  </a:solidFill>
                </a:rPr>
                <a:t>信</a:t>
              </a:r>
            </a:p>
            <a:p>
              <a:pPr marL="0" lvl="1" algn="just" eaLnBrk="1" hangingPunct="1"/>
              <a:r>
                <a:rPr lang="zh-CN" altLang="en-US" sz="2400" b="1">
                  <a:solidFill>
                    <a:srgbClr val="FF0000"/>
                  </a:solidFill>
                </a:rPr>
                <a:t>号</a:t>
              </a:r>
            </a:p>
          </p:txBody>
        </p:sp>
        <p:sp>
          <p:nvSpPr>
            <p:cNvPr id="116759" name="Rectangle 16">
              <a:extLst>
                <a:ext uri="{FF2B5EF4-FFF2-40B4-BE49-F238E27FC236}">
                  <a16:creationId xmlns:a16="http://schemas.microsoft.com/office/drawing/2014/main" id="{456B8B4E-B134-4988-9292-C685A38F86CB}"/>
                </a:ext>
              </a:extLst>
            </p:cNvPr>
            <p:cNvSpPr>
              <a:spLocks noChangeArrowheads="1"/>
            </p:cNvSpPr>
            <p:nvPr/>
          </p:nvSpPr>
          <p:spPr bwMode="auto">
            <a:xfrm>
              <a:off x="3133954" y="1689173"/>
              <a:ext cx="1290637" cy="706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lgn="ctr">
                <a:defRPr>
                  <a:solidFill>
                    <a:schemeClr val="tx1"/>
                  </a:solidFill>
                  <a:latin typeface="Times New Roman" panose="02020603050405020304" pitchFamily="18" charset="0"/>
                  <a:ea typeface="宋体" panose="02010600030101010101" pitchFamily="2" charset="-122"/>
                </a:defRPr>
              </a:lvl1pPr>
              <a:lvl2pPr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lvl="1" algn="l" eaLnBrk="1" hangingPunct="1"/>
              <a:r>
                <a:rPr lang="zh-CN" altLang="en-US" sz="2400" b="1">
                  <a:solidFill>
                    <a:srgbClr val="000000"/>
                  </a:solidFill>
                </a:rPr>
                <a:t>数据输出</a:t>
              </a:r>
              <a:endParaRPr lang="zh-CN" altLang="en-US" sz="2400" b="1">
                <a:latin typeface="Arial" panose="020B0604020202020204" pitchFamily="34" charset="0"/>
              </a:endParaRPr>
            </a:p>
          </p:txBody>
        </p:sp>
        <p:sp>
          <p:nvSpPr>
            <p:cNvPr id="116760" name="Rectangle 17">
              <a:extLst>
                <a:ext uri="{FF2B5EF4-FFF2-40B4-BE49-F238E27FC236}">
                  <a16:creationId xmlns:a16="http://schemas.microsoft.com/office/drawing/2014/main" id="{C8042CFA-F238-490A-923C-1DB726128D0A}"/>
                </a:ext>
              </a:extLst>
            </p:cNvPr>
            <p:cNvSpPr>
              <a:spLocks noChangeArrowheads="1"/>
            </p:cNvSpPr>
            <p:nvPr/>
          </p:nvSpPr>
          <p:spPr bwMode="auto">
            <a:xfrm>
              <a:off x="3856266" y="2234984"/>
              <a:ext cx="385762" cy="351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lgn="ctr">
                <a:defRPr>
                  <a:solidFill>
                    <a:schemeClr val="tx1"/>
                  </a:solidFill>
                  <a:latin typeface="Times New Roman" panose="02020603050405020304" pitchFamily="18" charset="0"/>
                  <a:ea typeface="宋体" panose="02010600030101010101" pitchFamily="2" charset="-122"/>
                </a:defRPr>
              </a:lvl1pPr>
              <a:lvl2pPr indent="31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lvl="1" algn="just" eaLnBrk="1" hangingPunct="1"/>
              <a:r>
                <a:rPr lang="en-US" altLang="zh-CN" sz="2400" b="1">
                  <a:solidFill>
                    <a:srgbClr val="000000"/>
                  </a:solidFill>
                </a:rPr>
                <a:t>Y</a:t>
              </a:r>
              <a:endParaRPr lang="en-US" altLang="zh-CN" sz="2400" b="1">
                <a:latin typeface="Arial" panose="020B0604020202020204" pitchFamily="34" charset="0"/>
              </a:endParaRPr>
            </a:p>
          </p:txBody>
        </p:sp>
        <p:sp>
          <p:nvSpPr>
            <p:cNvPr id="116761" name="Rectangle 18">
              <a:extLst>
                <a:ext uri="{FF2B5EF4-FFF2-40B4-BE49-F238E27FC236}">
                  <a16:creationId xmlns:a16="http://schemas.microsoft.com/office/drawing/2014/main" id="{F28C03D6-160C-4F0D-BE99-92584187FA10}"/>
                </a:ext>
              </a:extLst>
            </p:cNvPr>
            <p:cNvSpPr>
              <a:spLocks noChangeArrowheads="1"/>
            </p:cNvSpPr>
            <p:nvPr/>
          </p:nvSpPr>
          <p:spPr bwMode="auto">
            <a:xfrm>
              <a:off x="2119541" y="3796518"/>
              <a:ext cx="1928812" cy="47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lgn="ctr">
                <a:tabLst>
                  <a:tab pos="0" algn="l"/>
                </a:tabLst>
                <a:defRPr>
                  <a:solidFill>
                    <a:schemeClr val="tx1"/>
                  </a:solidFill>
                  <a:latin typeface="Times New Roman" panose="02020603050405020304" pitchFamily="18" charset="0"/>
                  <a:ea typeface="宋体" panose="02010600030101010101" pitchFamily="2" charset="-122"/>
                </a:defRPr>
              </a:lvl1pPr>
              <a:lvl2pPr algn="ctr">
                <a:tabLst>
                  <a:tab pos="0" algn="l"/>
                </a:tabLst>
                <a:defRPr>
                  <a:solidFill>
                    <a:schemeClr val="tx1"/>
                  </a:solidFill>
                  <a:latin typeface="Times New Roman" panose="02020603050405020304" pitchFamily="18" charset="0"/>
                  <a:ea typeface="宋体" panose="02010600030101010101" pitchFamily="2" charset="-122"/>
                </a:defRPr>
              </a:lvl2pPr>
              <a:lvl3pPr marL="1143000" indent="-228600" algn="ctr">
                <a:tabLst>
                  <a:tab pos="0" algn="l"/>
                </a:tabLst>
                <a:defRPr>
                  <a:solidFill>
                    <a:schemeClr val="tx1"/>
                  </a:solidFill>
                  <a:latin typeface="Times New Roman" panose="02020603050405020304" pitchFamily="18" charset="0"/>
                  <a:ea typeface="宋体" panose="02010600030101010101" pitchFamily="2" charset="-122"/>
                </a:defRPr>
              </a:lvl3pPr>
              <a:lvl4pPr marL="1600200" indent="-228600" algn="ctr">
                <a:tabLst>
                  <a:tab pos="0" algn="l"/>
                </a:tabLst>
                <a:defRPr>
                  <a:solidFill>
                    <a:schemeClr val="tx1"/>
                  </a:solidFill>
                  <a:latin typeface="Times New Roman" panose="02020603050405020304" pitchFamily="18" charset="0"/>
                  <a:ea typeface="宋体" panose="02010600030101010101" pitchFamily="2" charset="-122"/>
                </a:defRPr>
              </a:lvl4pPr>
              <a:lvl5pPr marL="2057400" indent="-228600" algn="ctr">
                <a:tabLst>
                  <a:tab pos="0" algn="l"/>
                </a:tabLst>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tabLst>
                  <a:tab pos="0" algn="l"/>
                </a:tabLs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tabLst>
                  <a:tab pos="0" algn="l"/>
                </a:tabLs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tabLst>
                  <a:tab pos="0" algn="l"/>
                </a:tabLs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tabLst>
                  <a:tab pos="0" algn="l"/>
                </a:tabLst>
                <a:defRPr>
                  <a:solidFill>
                    <a:schemeClr val="tx1"/>
                  </a:solidFill>
                  <a:latin typeface="Times New Roman" panose="02020603050405020304" pitchFamily="18" charset="0"/>
                  <a:ea typeface="宋体" panose="02010600030101010101" pitchFamily="2" charset="-122"/>
                </a:defRPr>
              </a:lvl9pPr>
            </a:lstStyle>
            <a:p>
              <a:pPr marL="0" lvl="1" algn="just" eaLnBrk="1" hangingPunct="1"/>
              <a:r>
                <a:rPr lang="zh-CN" altLang="en-US" sz="2400" b="1">
                  <a:solidFill>
                    <a:srgbClr val="0000CC"/>
                  </a:solidFill>
                </a:rPr>
                <a:t>通道选择信号</a:t>
              </a:r>
              <a:endParaRPr lang="zh-CN" altLang="en-US" sz="2400" b="1">
                <a:solidFill>
                  <a:srgbClr val="0000CC"/>
                </a:solidFill>
                <a:latin typeface="Arial" panose="020B0604020202020204" pitchFamily="34" charset="0"/>
              </a:endParaRPr>
            </a:p>
          </p:txBody>
        </p:sp>
      </p:grpSp>
      <p:sp>
        <p:nvSpPr>
          <p:cNvPr id="276512" name="Rectangle 32">
            <a:extLst>
              <a:ext uri="{FF2B5EF4-FFF2-40B4-BE49-F238E27FC236}">
                <a16:creationId xmlns:a16="http://schemas.microsoft.com/office/drawing/2014/main" id="{1755C8EF-E611-4EA4-8D68-75A5391EA153}"/>
              </a:ext>
            </a:extLst>
          </p:cNvPr>
          <p:cNvSpPr>
            <a:spLocks noChangeArrowheads="1"/>
          </p:cNvSpPr>
          <p:nvPr/>
        </p:nvSpPr>
        <p:spPr bwMode="auto">
          <a:xfrm>
            <a:off x="896938" y="4926013"/>
            <a:ext cx="23161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lgn="ctr">
              <a:defRPr>
                <a:solidFill>
                  <a:schemeClr val="tx1"/>
                </a:solidFill>
                <a:latin typeface="Times New Roman" panose="02020603050405020304" pitchFamily="18" charset="0"/>
                <a:ea typeface="宋体" panose="02010600030101010101" pitchFamily="2" charset="-122"/>
              </a:defRPr>
            </a:lvl1pPr>
            <a:lvl2pPr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lvl="1" eaLnBrk="1" hangingPunct="1"/>
            <a:r>
              <a:rPr lang="en-US" altLang="zh-CN" sz="2400" b="1">
                <a:solidFill>
                  <a:srgbClr val="000000"/>
                </a:solidFill>
              </a:rPr>
              <a:t>(a)</a:t>
            </a:r>
            <a:r>
              <a:rPr lang="zh-CN" altLang="en-US" sz="2400" b="1">
                <a:solidFill>
                  <a:srgbClr val="000000"/>
                </a:solidFill>
              </a:rPr>
              <a:t>示意图</a:t>
            </a:r>
            <a:endParaRPr lang="zh-CN" altLang="en-US" sz="2400" b="1">
              <a:latin typeface="Arial" panose="020B0604020202020204" pitchFamily="34" charset="0"/>
            </a:endParaRPr>
          </a:p>
        </p:txBody>
      </p:sp>
      <p:sp>
        <p:nvSpPr>
          <p:cNvPr id="276513" name="Rectangle 33">
            <a:extLst>
              <a:ext uri="{FF2B5EF4-FFF2-40B4-BE49-F238E27FC236}">
                <a16:creationId xmlns:a16="http://schemas.microsoft.com/office/drawing/2014/main" id="{722A6AD0-D778-4BAC-AF0F-B29B653A4152}"/>
              </a:ext>
            </a:extLst>
          </p:cNvPr>
          <p:cNvSpPr>
            <a:spLocks noChangeArrowheads="1"/>
          </p:cNvSpPr>
          <p:nvPr/>
        </p:nvSpPr>
        <p:spPr bwMode="auto">
          <a:xfrm>
            <a:off x="5351463" y="4832350"/>
            <a:ext cx="27019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lgn="ctr">
              <a:defRPr>
                <a:solidFill>
                  <a:schemeClr val="tx1"/>
                </a:solidFill>
                <a:latin typeface="Times New Roman" panose="02020603050405020304" pitchFamily="18" charset="0"/>
                <a:ea typeface="宋体" panose="02010600030101010101" pitchFamily="2" charset="-122"/>
              </a:defRPr>
            </a:lvl1pPr>
            <a:lvl2pPr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lvl="1" eaLnBrk="1" hangingPunct="1"/>
            <a:r>
              <a:rPr lang="en-US" altLang="zh-CN" sz="2400" b="1">
                <a:solidFill>
                  <a:srgbClr val="000000"/>
                </a:solidFill>
              </a:rPr>
              <a:t>(b)</a:t>
            </a:r>
            <a:r>
              <a:rPr lang="zh-CN" altLang="en-US" sz="2400" b="1">
                <a:solidFill>
                  <a:srgbClr val="000000"/>
                </a:solidFill>
              </a:rPr>
              <a:t>逻辑原理图</a:t>
            </a:r>
            <a:endParaRPr lang="zh-CN" altLang="en-US" sz="2400" b="1">
              <a:latin typeface="Arial" panose="020B0604020202020204" pitchFamily="34" charset="0"/>
            </a:endParaRPr>
          </a:p>
        </p:txBody>
      </p:sp>
      <p:sp>
        <p:nvSpPr>
          <p:cNvPr id="276514" name="Rectangle 34">
            <a:extLst>
              <a:ext uri="{FF2B5EF4-FFF2-40B4-BE49-F238E27FC236}">
                <a16:creationId xmlns:a16="http://schemas.microsoft.com/office/drawing/2014/main" id="{A44D3565-76BE-4992-A1E2-5E958E353C5B}"/>
              </a:ext>
            </a:extLst>
          </p:cNvPr>
          <p:cNvSpPr>
            <a:spLocks noChangeArrowheads="1"/>
          </p:cNvSpPr>
          <p:nvPr/>
        </p:nvSpPr>
        <p:spPr bwMode="auto">
          <a:xfrm>
            <a:off x="2119313" y="5595938"/>
            <a:ext cx="4437062"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algn="ctr">
              <a:defRPr>
                <a:solidFill>
                  <a:schemeClr val="tx1"/>
                </a:solidFill>
                <a:latin typeface="Times New Roman" panose="02020603050405020304" pitchFamily="18" charset="0"/>
                <a:ea typeface="宋体" panose="02010600030101010101" pitchFamily="2" charset="-122"/>
              </a:defRPr>
            </a:lvl1pPr>
            <a:lvl2pPr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lvl="1" eaLnBrk="1" hangingPunct="1"/>
            <a:r>
              <a:rPr lang="zh-CN" altLang="en-US" sz="2800" b="1">
                <a:solidFill>
                  <a:srgbClr val="990033"/>
                </a:solidFill>
              </a:rPr>
              <a:t>图</a:t>
            </a:r>
            <a:r>
              <a:rPr lang="en-US" altLang="zh-CN" sz="2800" b="1">
                <a:solidFill>
                  <a:srgbClr val="990033"/>
                </a:solidFill>
              </a:rPr>
              <a:t>2-9 </a:t>
            </a:r>
            <a:r>
              <a:rPr lang="zh-CN" altLang="en-US" sz="2800" b="1">
                <a:solidFill>
                  <a:srgbClr val="990033"/>
                </a:solidFill>
              </a:rPr>
              <a:t>数据选择器原理图</a:t>
            </a:r>
            <a:endParaRPr lang="zh-CN" altLang="en-US" sz="2800" b="1">
              <a:solidFill>
                <a:srgbClr val="990033"/>
              </a:solidFill>
              <a:latin typeface="Arial" panose="020B0604020202020204" pitchFamily="34" charset="0"/>
            </a:endParaRPr>
          </a:p>
        </p:txBody>
      </p:sp>
      <p:sp>
        <p:nvSpPr>
          <p:cNvPr id="116744" name="标题 6">
            <a:extLst>
              <a:ext uri="{FF2B5EF4-FFF2-40B4-BE49-F238E27FC236}">
                <a16:creationId xmlns:a16="http://schemas.microsoft.com/office/drawing/2014/main" id="{EA1CEC9B-DA29-4964-BE2C-B3E9FE61AEDA}"/>
              </a:ext>
            </a:extLst>
          </p:cNvPr>
          <p:cNvSpPr>
            <a:spLocks noGrp="1" noChangeArrowheads="1"/>
          </p:cNvSpPr>
          <p:nvPr>
            <p:ph type="title"/>
          </p:nvPr>
        </p:nvSpPr>
        <p:spPr>
          <a:xfrm>
            <a:off x="468313" y="357188"/>
            <a:ext cx="8229600" cy="504825"/>
          </a:xfrm>
        </p:spPr>
        <p:txBody>
          <a:bodyPr>
            <a:normAutofit fontScale="90000"/>
          </a:bodyPr>
          <a:lstStyle/>
          <a:p>
            <a:pPr eaLnBrk="1" hangingPunct="1"/>
            <a:r>
              <a:rPr lang="en-US" altLang="zh-CN">
                <a:latin typeface="宋体" panose="02010600030101010101" pitchFamily="2" charset="-122"/>
              </a:rPr>
              <a:t>2</a:t>
            </a:r>
            <a:r>
              <a:rPr lang="zh-CN" altLang="en-US">
                <a:latin typeface="宋体" panose="02010600030101010101" pitchFamily="2" charset="-122"/>
              </a:rPr>
              <a:t>、数据选择器</a:t>
            </a:r>
            <a:endParaRPr lang="zh-CN" altLang="en-US"/>
          </a:p>
        </p:txBody>
      </p:sp>
      <p:sp>
        <p:nvSpPr>
          <p:cNvPr id="8" name="内容占位符 7">
            <a:extLst>
              <a:ext uri="{FF2B5EF4-FFF2-40B4-BE49-F238E27FC236}">
                <a16:creationId xmlns:a16="http://schemas.microsoft.com/office/drawing/2014/main" id="{63DAB4E8-C0F6-4536-8F9A-9290D7AD06C7}"/>
              </a:ext>
            </a:extLst>
          </p:cNvPr>
          <p:cNvSpPr>
            <a:spLocks noGrp="1"/>
          </p:cNvSpPr>
          <p:nvPr>
            <p:ph idx="1"/>
          </p:nvPr>
        </p:nvSpPr>
        <p:spPr/>
        <p:txBody>
          <a:bodyPr/>
          <a:lstStyle/>
          <a:p>
            <a:pPr eaLnBrk="1" hangingPunct="1">
              <a:defRPr/>
            </a:pPr>
            <a:endParaRPr lang="zh-CN" altLang="en-US"/>
          </a:p>
        </p:txBody>
      </p:sp>
      <p:sp>
        <p:nvSpPr>
          <p:cNvPr id="6" name="矩形 5">
            <a:extLst>
              <a:ext uri="{FF2B5EF4-FFF2-40B4-BE49-F238E27FC236}">
                <a16:creationId xmlns:a16="http://schemas.microsoft.com/office/drawing/2014/main" id="{73081871-6F3C-40E5-84AA-9BE748304F53}"/>
              </a:ext>
            </a:extLst>
          </p:cNvPr>
          <p:cNvSpPr>
            <a:spLocks noChangeArrowheads="1"/>
          </p:cNvSpPr>
          <p:nvPr/>
        </p:nvSpPr>
        <p:spPr bwMode="auto">
          <a:xfrm>
            <a:off x="1085850" y="4467225"/>
            <a:ext cx="30956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ctr">
              <a:defRPr>
                <a:solidFill>
                  <a:schemeClr val="tx1"/>
                </a:solidFill>
                <a:latin typeface="Times New Roman" panose="02020603050405020304" pitchFamily="18" charset="0"/>
                <a:ea typeface="宋体" panose="02010600030101010101" pitchFamily="2" charset="-122"/>
              </a:defRPr>
            </a:lvl1pPr>
            <a:lvl2pPr marL="87313"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lvl="1" algn="l" eaLnBrk="1" hangingPunct="1">
              <a:spcBef>
                <a:spcPts val="1800"/>
              </a:spcBef>
            </a:pPr>
            <a:r>
              <a:rPr lang="en-US" altLang="zh-CN" sz="2400" b="1">
                <a:solidFill>
                  <a:srgbClr val="0000CC"/>
                </a:solidFill>
              </a:rPr>
              <a:t>2</a:t>
            </a:r>
            <a:r>
              <a:rPr lang="en-US" altLang="zh-CN" sz="2400" b="1" baseline="30000">
                <a:solidFill>
                  <a:srgbClr val="0000CC"/>
                </a:solidFill>
              </a:rPr>
              <a:t>n</a:t>
            </a:r>
            <a:r>
              <a:rPr lang="zh-CN" altLang="en-US" sz="2400" b="1">
                <a:solidFill>
                  <a:srgbClr val="0000CC"/>
                </a:solidFill>
              </a:rPr>
              <a:t>选一数据选择器</a:t>
            </a:r>
            <a:endParaRPr lang="zh-CN" altLang="en-US" sz="2400" b="1">
              <a:solidFill>
                <a:srgbClr val="0000CC"/>
              </a:solidFill>
              <a:latin typeface="Arial" panose="020B0604020202020204"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2">
            <a:extLst>
              <a:ext uri="{FF2B5EF4-FFF2-40B4-BE49-F238E27FC236}">
                <a16:creationId xmlns:a16="http://schemas.microsoft.com/office/drawing/2014/main" id="{F4111304-35DC-4186-A3D6-28CE0F0C545D}"/>
              </a:ext>
            </a:extLst>
          </p:cNvPr>
          <p:cNvSpPr>
            <a:spLocks noGrp="1" noChangeArrowheads="1"/>
          </p:cNvSpPr>
          <p:nvPr>
            <p:ph type="title"/>
          </p:nvPr>
        </p:nvSpPr>
        <p:spPr>
          <a:xfrm>
            <a:off x="468313" y="357188"/>
            <a:ext cx="8229600" cy="504825"/>
          </a:xfrm>
        </p:spPr>
        <p:txBody>
          <a:bodyPr>
            <a:normAutofit fontScale="90000"/>
          </a:bodyPr>
          <a:lstStyle/>
          <a:p>
            <a:pPr eaLnBrk="1" hangingPunct="1"/>
            <a:r>
              <a:rPr lang="en-US" altLang="zh-CN">
                <a:latin typeface="宋体" panose="02010600030101010101" pitchFamily="2" charset="-122"/>
              </a:rPr>
              <a:t>2</a:t>
            </a:r>
            <a:r>
              <a:rPr lang="zh-CN" altLang="en-US">
                <a:latin typeface="宋体" panose="02010600030101010101" pitchFamily="2" charset="-122"/>
              </a:rPr>
              <a:t>、数据选择器</a:t>
            </a:r>
            <a:endParaRPr lang="zh-CN" altLang="en-US"/>
          </a:p>
        </p:txBody>
      </p:sp>
      <p:sp>
        <p:nvSpPr>
          <p:cNvPr id="277507" name="Rectangle 3">
            <a:extLst>
              <a:ext uri="{FF2B5EF4-FFF2-40B4-BE49-F238E27FC236}">
                <a16:creationId xmlns:a16="http://schemas.microsoft.com/office/drawing/2014/main" id="{AB5D7277-57E5-462C-883D-6CB93E7CC7FE}"/>
              </a:ext>
            </a:extLst>
          </p:cNvPr>
          <p:cNvSpPr>
            <a:spLocks noGrp="1" noChangeArrowheads="1"/>
          </p:cNvSpPr>
          <p:nvPr>
            <p:ph idx="1"/>
          </p:nvPr>
        </p:nvSpPr>
        <p:spPr>
          <a:xfrm>
            <a:off x="354013" y="965200"/>
            <a:ext cx="8229600" cy="2092325"/>
          </a:xfrm>
        </p:spPr>
        <p:txBody>
          <a:bodyPr/>
          <a:lstStyle/>
          <a:p>
            <a:pPr eaLnBrk="1" hangingPunct="1">
              <a:lnSpc>
                <a:spcPct val="150000"/>
              </a:lnSpc>
            </a:pPr>
            <a:r>
              <a:rPr lang="zh-CN" altLang="en-US"/>
              <a:t>常见的</a:t>
            </a:r>
            <a:r>
              <a:rPr lang="en-US" altLang="zh-CN"/>
              <a:t>8</a:t>
            </a:r>
            <a:r>
              <a:rPr lang="zh-CN" altLang="en-US"/>
              <a:t>选</a:t>
            </a:r>
            <a:r>
              <a:rPr lang="en-US" altLang="zh-CN"/>
              <a:t>1</a:t>
            </a:r>
            <a:r>
              <a:rPr lang="zh-CN" altLang="en-US"/>
              <a:t>数据选择器有</a:t>
            </a:r>
            <a:r>
              <a:rPr lang="en-US" altLang="zh-CN"/>
              <a:t>74151</a:t>
            </a:r>
            <a:r>
              <a:rPr lang="zh-CN" altLang="en-US"/>
              <a:t>、</a:t>
            </a:r>
            <a:r>
              <a:rPr lang="en-US" altLang="zh-CN"/>
              <a:t>74251</a:t>
            </a:r>
            <a:r>
              <a:rPr lang="zh-CN" altLang="en-US"/>
              <a:t>；</a:t>
            </a:r>
            <a:r>
              <a:rPr lang="en-US" altLang="zh-CN"/>
              <a:t>16</a:t>
            </a:r>
            <a:r>
              <a:rPr lang="zh-CN" altLang="en-US"/>
              <a:t>选</a:t>
            </a:r>
            <a:r>
              <a:rPr lang="en-US" altLang="zh-CN"/>
              <a:t>1</a:t>
            </a:r>
            <a:r>
              <a:rPr lang="zh-CN" altLang="en-US"/>
              <a:t>数据选择器有</a:t>
            </a:r>
            <a:r>
              <a:rPr lang="en-US" altLang="zh-CN"/>
              <a:t>74150</a:t>
            </a:r>
            <a:r>
              <a:rPr lang="zh-CN" altLang="en-US"/>
              <a:t>，也可以用两片</a:t>
            </a:r>
            <a:r>
              <a:rPr lang="en-US" altLang="zh-CN"/>
              <a:t>74151</a:t>
            </a:r>
            <a:r>
              <a:rPr lang="zh-CN" altLang="en-US"/>
              <a:t>连接起来构成。</a:t>
            </a:r>
          </a:p>
        </p:txBody>
      </p:sp>
      <p:pic>
        <p:nvPicPr>
          <p:cNvPr id="117766" name="Picture 2">
            <a:extLst>
              <a:ext uri="{FF2B5EF4-FFF2-40B4-BE49-F238E27FC236}">
                <a16:creationId xmlns:a16="http://schemas.microsoft.com/office/drawing/2014/main" id="{B584F504-B2F2-4197-A60F-7BA8D5C2CF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3294" y="2011362"/>
            <a:ext cx="2157412" cy="402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3"/>
          <p:cNvSpPr>
            <a:spLocks noGrp="1" noChangeArrowheads="1"/>
          </p:cNvSpPr>
          <p:nvPr>
            <p:ph type="title"/>
          </p:nvPr>
        </p:nvSpPr>
        <p:spPr>
          <a:xfrm>
            <a:off x="468313" y="357188"/>
            <a:ext cx="8229600" cy="504825"/>
          </a:xfrm>
        </p:spPr>
        <p:txBody>
          <a:bodyPr vert="horz" lIns="91440" tIns="45720" rIns="91440" bIns="45720" rtlCol="0" anchor="b">
            <a:normAutofit fontScale="90000"/>
          </a:bodyPr>
          <a:lstStyle/>
          <a:p>
            <a:r>
              <a:rPr lang="zh-CN" altLang="en-US" sz="4000">
                <a:latin typeface="+mj-ea"/>
              </a:rPr>
              <a:t>例</a:t>
            </a:r>
            <a:r>
              <a:rPr lang="en-US" altLang="zh-CN" sz="4000">
                <a:latin typeface="+mj-ea"/>
              </a:rPr>
              <a:t>2</a:t>
            </a:r>
            <a:r>
              <a:rPr lang="zh-CN" altLang="en-US" sz="4000">
                <a:latin typeface="+mj-ea"/>
              </a:rPr>
              <a:t>：将十进制数</a:t>
            </a:r>
            <a:r>
              <a:rPr lang="en-US" altLang="zh-CN" sz="4000">
                <a:latin typeface="+mj-ea"/>
              </a:rPr>
              <a:t>45.613</a:t>
            </a:r>
            <a:r>
              <a:rPr lang="zh-CN" altLang="en-US" sz="4000">
                <a:latin typeface="+mj-ea"/>
              </a:rPr>
              <a:t>转换成二进制数</a:t>
            </a:r>
          </a:p>
        </p:txBody>
      </p:sp>
      <p:sp>
        <p:nvSpPr>
          <p:cNvPr id="303111" name="Rectangle 7"/>
          <p:cNvSpPr>
            <a:spLocks noChangeArrowheads="1"/>
          </p:cNvSpPr>
          <p:nvPr/>
        </p:nvSpPr>
        <p:spPr bwMode="auto">
          <a:xfrm>
            <a:off x="0" y="4887294"/>
            <a:ext cx="4478338" cy="522288"/>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b="1" dirty="0">
                <a:solidFill>
                  <a:srgbClr val="0000CC"/>
                </a:solidFill>
                <a:latin typeface="Arial" panose="020B0604020202020204" pitchFamily="34" charset="0"/>
              </a:rPr>
              <a:t>45.613 </a:t>
            </a:r>
            <a:r>
              <a:rPr lang="en-US" altLang="zh-CN" sz="2800" b="1" dirty="0">
                <a:solidFill>
                  <a:srgbClr val="0000CC"/>
                </a:solidFill>
              </a:rPr>
              <a:t>≈</a:t>
            </a:r>
            <a:r>
              <a:rPr lang="en-US" altLang="zh-CN" sz="2800" dirty="0">
                <a:solidFill>
                  <a:srgbClr val="0000CC"/>
                </a:solidFill>
              </a:rPr>
              <a:t> </a:t>
            </a:r>
            <a:r>
              <a:rPr lang="en-US" altLang="zh-CN" sz="2800" b="1" dirty="0">
                <a:solidFill>
                  <a:srgbClr val="0000CC"/>
                </a:solidFill>
                <a:latin typeface="Arial" panose="020B0604020202020204" pitchFamily="34" charset="0"/>
              </a:rPr>
              <a:t>(101101.100111)</a:t>
            </a:r>
            <a:r>
              <a:rPr lang="en-US" altLang="zh-CN" sz="2800" b="1" baseline="-25000" dirty="0">
                <a:solidFill>
                  <a:srgbClr val="0000CC"/>
                </a:solidFill>
                <a:latin typeface="Arial" panose="020B0604020202020204" pitchFamily="34" charset="0"/>
              </a:rPr>
              <a:t>2</a:t>
            </a:r>
            <a:endParaRPr lang="en-US" altLang="zh-CN" sz="2800" b="1" dirty="0">
              <a:solidFill>
                <a:srgbClr val="0000CC"/>
              </a:solidFill>
              <a:latin typeface="Arial" panose="020B0604020202020204" pitchFamily="34" charset="0"/>
            </a:endParaRPr>
          </a:p>
        </p:txBody>
      </p:sp>
      <p:sp>
        <p:nvSpPr>
          <p:cNvPr id="25607" name="Rectangle 10"/>
          <p:cNvSpPr>
            <a:spLocks noChangeArrowheads="1"/>
          </p:cNvSpPr>
          <p:nvPr/>
        </p:nvSpPr>
        <p:spPr bwMode="auto">
          <a:xfrm>
            <a:off x="0" y="2462213"/>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25608" name="Picture 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973" y="1333292"/>
            <a:ext cx="2637709" cy="33841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3139"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8338" y="1282789"/>
            <a:ext cx="3808344" cy="3417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7"/>
          <p:cNvSpPr>
            <a:spLocks noChangeArrowheads="1"/>
          </p:cNvSpPr>
          <p:nvPr/>
        </p:nvSpPr>
        <p:spPr bwMode="auto">
          <a:xfrm>
            <a:off x="4300538" y="4883289"/>
            <a:ext cx="4843462" cy="523875"/>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800" b="1" dirty="0">
                <a:solidFill>
                  <a:schemeClr val="tx2"/>
                </a:solidFill>
                <a:latin typeface="Arial" panose="020B0604020202020204" pitchFamily="34" charset="0"/>
              </a:rPr>
              <a:t>或</a:t>
            </a:r>
            <a:r>
              <a:rPr lang="en-US" altLang="zh-CN" sz="2800" b="1" dirty="0">
                <a:solidFill>
                  <a:schemeClr val="tx2"/>
                </a:solidFill>
                <a:latin typeface="Arial" panose="020B0604020202020204" pitchFamily="34" charset="0"/>
              </a:rPr>
              <a:t>45.613D</a:t>
            </a:r>
            <a:r>
              <a:rPr lang="en-US" altLang="zh-CN" sz="2800" b="1" dirty="0"/>
              <a:t>≈</a:t>
            </a:r>
            <a:r>
              <a:rPr lang="en-US" altLang="zh-CN" sz="2800" b="1" dirty="0">
                <a:solidFill>
                  <a:schemeClr val="tx2"/>
                </a:solidFill>
                <a:latin typeface="Arial" panose="020B0604020202020204" pitchFamily="34" charset="0"/>
              </a:rPr>
              <a:t>101101.100111B</a:t>
            </a:r>
          </a:p>
        </p:txBody>
      </p:sp>
      <p:grpSp>
        <p:nvGrpSpPr>
          <p:cNvPr id="13" name="组合 12"/>
          <p:cNvGrpSpPr>
            <a:grpSpLocks/>
          </p:cNvGrpSpPr>
          <p:nvPr/>
        </p:nvGrpSpPr>
        <p:grpSpPr bwMode="auto">
          <a:xfrm>
            <a:off x="1674664" y="4062418"/>
            <a:ext cx="1076325" cy="870399"/>
            <a:chOff x="1627098" y="4994440"/>
            <a:chExt cx="1075761" cy="871435"/>
          </a:xfrm>
        </p:grpSpPr>
        <p:cxnSp>
          <p:nvCxnSpPr>
            <p:cNvPr id="25617" name="直接箭头连接符 7"/>
            <p:cNvCxnSpPr>
              <a:cxnSpLocks/>
              <a:stCxn id="25618" idx="1"/>
            </p:cNvCxnSpPr>
            <p:nvPr/>
          </p:nvCxnSpPr>
          <p:spPr bwMode="auto">
            <a:xfrm flipV="1">
              <a:off x="2164979" y="4994440"/>
              <a:ext cx="408836" cy="713308"/>
            </a:xfrm>
            <a:prstGeom prst="straightConnector1">
              <a:avLst/>
            </a:prstGeom>
            <a:noFill/>
            <a:ln w="9525" algn="ctr">
              <a:solidFill>
                <a:srgbClr val="FF0000"/>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18" name="右大括号 11"/>
            <p:cNvSpPr>
              <a:spLocks/>
            </p:cNvSpPr>
            <p:nvPr/>
          </p:nvSpPr>
          <p:spPr bwMode="auto">
            <a:xfrm rot="-5400000">
              <a:off x="2085915" y="5248931"/>
              <a:ext cx="158127" cy="1075761"/>
            </a:xfrm>
            <a:prstGeom prst="rightBrace">
              <a:avLst>
                <a:gd name="adj1" fmla="val 8346"/>
                <a:gd name="adj2" fmla="val 50000"/>
              </a:avLst>
            </a:prstGeom>
            <a:noFill/>
            <a:ln w="9525" algn="ctr">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27" name="组合 26"/>
          <p:cNvGrpSpPr>
            <a:grpSpLocks/>
          </p:cNvGrpSpPr>
          <p:nvPr/>
        </p:nvGrpSpPr>
        <p:grpSpPr bwMode="auto">
          <a:xfrm>
            <a:off x="3052764" y="4248061"/>
            <a:ext cx="4277677" cy="684752"/>
            <a:chOff x="1478971" y="4954695"/>
            <a:chExt cx="4695850" cy="911178"/>
          </a:xfrm>
        </p:grpSpPr>
        <p:cxnSp>
          <p:nvCxnSpPr>
            <p:cNvPr id="25615" name="直接箭头连接符 27"/>
            <p:cNvCxnSpPr>
              <a:cxnSpLocks/>
              <a:stCxn id="25616" idx="1"/>
            </p:cNvCxnSpPr>
            <p:nvPr/>
          </p:nvCxnSpPr>
          <p:spPr bwMode="auto">
            <a:xfrm flipV="1">
              <a:off x="2035080" y="4954695"/>
              <a:ext cx="4139741" cy="753053"/>
            </a:xfrm>
            <a:prstGeom prst="straightConnector1">
              <a:avLst/>
            </a:prstGeom>
            <a:noFill/>
            <a:ln w="9525" algn="ctr">
              <a:solidFill>
                <a:srgbClr val="FF0000"/>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616" name="右大括号 28"/>
            <p:cNvSpPr>
              <a:spLocks/>
            </p:cNvSpPr>
            <p:nvPr/>
          </p:nvSpPr>
          <p:spPr bwMode="auto">
            <a:xfrm rot="16200000">
              <a:off x="1956018" y="5230701"/>
              <a:ext cx="158125" cy="1112220"/>
            </a:xfrm>
            <a:prstGeom prst="rightBrace">
              <a:avLst>
                <a:gd name="adj1" fmla="val 8327"/>
                <a:gd name="adj2" fmla="val 50000"/>
              </a:avLst>
            </a:prstGeom>
            <a:noFill/>
            <a:ln w="9525" algn="ctr">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8" name="矩形 17"/>
          <p:cNvSpPr>
            <a:spLocks noChangeArrowheads="1"/>
          </p:cNvSpPr>
          <p:nvPr/>
        </p:nvSpPr>
        <p:spPr bwMode="auto">
          <a:xfrm>
            <a:off x="-2171" y="5307498"/>
            <a:ext cx="17922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dirty="0">
                <a:solidFill>
                  <a:srgbClr val="0000CC"/>
                </a:solidFill>
                <a:latin typeface="Arial" panose="020B0604020202020204" pitchFamily="34" charset="0"/>
              </a:rPr>
              <a:t>(</a:t>
            </a:r>
            <a:r>
              <a:rPr lang="en-US" altLang="zh-CN" sz="2800" b="1" dirty="0">
                <a:solidFill>
                  <a:srgbClr val="0000CC"/>
                </a:solidFill>
                <a:latin typeface="Arial" panose="020B0604020202020204" pitchFamily="34" charset="0"/>
              </a:rPr>
              <a:t>45.613</a:t>
            </a:r>
            <a:r>
              <a:rPr kumimoji="1" lang="en-US" altLang="zh-CN" sz="2800" b="1" dirty="0">
                <a:solidFill>
                  <a:srgbClr val="0000CC"/>
                </a:solidFill>
                <a:latin typeface="Arial" panose="020B0604020202020204" pitchFamily="34" charset="0"/>
              </a:rPr>
              <a:t>)</a:t>
            </a:r>
            <a:r>
              <a:rPr kumimoji="1" lang="en-US" altLang="zh-CN" sz="2800" b="1" baseline="-25000" dirty="0">
                <a:solidFill>
                  <a:srgbClr val="0000CC"/>
                </a:solidFill>
                <a:latin typeface="Arial" panose="020B0604020202020204" pitchFamily="34" charset="0"/>
              </a:rPr>
              <a:t>10</a:t>
            </a:r>
          </a:p>
        </p:txBody>
      </p:sp>
      <p:sp>
        <p:nvSpPr>
          <p:cNvPr id="19" name="Rectangle 3">
            <a:extLst>
              <a:ext uri="{FF2B5EF4-FFF2-40B4-BE49-F238E27FC236}">
                <a16:creationId xmlns:a16="http://schemas.microsoft.com/office/drawing/2014/main" id="{53A50B29-E2E3-4A9D-8899-73C353BC3FF2}"/>
              </a:ext>
            </a:extLst>
          </p:cNvPr>
          <p:cNvSpPr txBox="1">
            <a:spLocks noChangeArrowheads="1"/>
          </p:cNvSpPr>
          <p:nvPr/>
        </p:nvSpPr>
        <p:spPr bwMode="auto">
          <a:xfrm>
            <a:off x="2680335" y="5393679"/>
            <a:ext cx="5402263" cy="8858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0" bIns="0"/>
          <a:lstStyle>
            <a:lvl1pPr marL="342900" indent="-342900" algn="l" rtl="0" fontAlgn="base">
              <a:lnSpc>
                <a:spcPct val="114000"/>
              </a:lnSpc>
              <a:spcBef>
                <a:spcPct val="20000"/>
              </a:spcBef>
              <a:spcAft>
                <a:spcPts val="600"/>
              </a:spcAft>
              <a:buBlip>
                <a:blip r:embed="rId4"/>
              </a:buBlip>
              <a:defRPr sz="2800" b="1">
                <a:solidFill>
                  <a:schemeClr val="accent2"/>
                </a:solidFill>
                <a:latin typeface="+mj-ea"/>
                <a:ea typeface="+mj-ea"/>
                <a:cs typeface="+mn-cs"/>
              </a:defRPr>
            </a:lvl1pPr>
            <a:lvl2pPr marL="742950" indent="-285750" algn="l" rtl="0" fontAlgn="base">
              <a:spcBef>
                <a:spcPct val="20000"/>
              </a:spcBef>
              <a:spcAft>
                <a:spcPct val="0"/>
              </a:spcAft>
              <a:buBlip>
                <a:blip r:embed="rId5"/>
              </a:buBlip>
              <a:defRPr sz="2800" b="1">
                <a:solidFill>
                  <a:schemeClr val="tx1"/>
                </a:solidFill>
                <a:latin typeface="+mj-ea"/>
                <a:ea typeface="+mj-ea"/>
              </a:defRPr>
            </a:lvl2pPr>
            <a:lvl3pPr marL="1143000" indent="-228600" algn="l" rtl="0" fontAlgn="base">
              <a:spcBef>
                <a:spcPct val="20000"/>
              </a:spcBef>
              <a:spcAft>
                <a:spcPct val="0"/>
              </a:spcAft>
              <a:buChar char="•"/>
              <a:defRPr sz="2400">
                <a:solidFill>
                  <a:schemeClr val="tx1"/>
                </a:solidFill>
                <a:latin typeface="+mj-ea"/>
                <a:ea typeface="+mj-ea"/>
              </a:defRPr>
            </a:lvl3pPr>
            <a:lvl4pPr marL="1600200" indent="-228600" algn="l" rtl="0" fontAlgn="base">
              <a:spcBef>
                <a:spcPct val="20000"/>
              </a:spcBef>
              <a:spcAft>
                <a:spcPct val="0"/>
              </a:spcAft>
              <a:buChar char="–"/>
              <a:defRPr sz="2000">
                <a:solidFill>
                  <a:schemeClr val="tx1"/>
                </a:solidFill>
                <a:latin typeface="+mj-ea"/>
                <a:ea typeface="+mj-ea"/>
              </a:defRPr>
            </a:lvl4pPr>
            <a:lvl5pPr marL="2057400" indent="-228600" algn="l"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marL="0" lvl="1" indent="0" eaLnBrk="1" hangingPunct="1">
              <a:spcBef>
                <a:spcPts val="0"/>
              </a:spcBef>
              <a:buFontTx/>
              <a:buNone/>
              <a:defRPr/>
            </a:pPr>
            <a:r>
              <a:rPr kumimoji="1" lang="zh-CN" altLang="en-US" kern="0" dirty="0">
                <a:solidFill>
                  <a:srgbClr val="FF0000"/>
                </a:solidFill>
              </a:rPr>
              <a:t>整数部分转换</a:t>
            </a:r>
            <a:r>
              <a:rPr kumimoji="1" lang="en-US" altLang="zh-CN" kern="0" dirty="0">
                <a:solidFill>
                  <a:srgbClr val="FF0000"/>
                </a:solidFill>
              </a:rPr>
              <a:t>:</a:t>
            </a:r>
            <a:r>
              <a:rPr lang="zh-CN" altLang="en-US" kern="0" dirty="0">
                <a:solidFill>
                  <a:srgbClr val="FF0000"/>
                </a:solidFill>
              </a:rPr>
              <a:t>除</a:t>
            </a:r>
            <a:r>
              <a:rPr lang="en-US" altLang="zh-CN" kern="0" dirty="0">
                <a:solidFill>
                  <a:srgbClr val="FF0000"/>
                </a:solidFill>
              </a:rPr>
              <a:t>2</a:t>
            </a:r>
            <a:r>
              <a:rPr lang="zh-CN" altLang="en-US" kern="0" dirty="0">
                <a:solidFill>
                  <a:srgbClr val="FF0000"/>
                </a:solidFill>
              </a:rPr>
              <a:t>取余</a:t>
            </a:r>
            <a:r>
              <a:rPr lang="en-US" altLang="zh-CN" kern="0" dirty="0">
                <a:solidFill>
                  <a:srgbClr val="FF0000"/>
                </a:solidFill>
              </a:rPr>
              <a:t>,</a:t>
            </a:r>
            <a:r>
              <a:rPr lang="zh-CN" altLang="en-US" kern="0" dirty="0">
                <a:solidFill>
                  <a:srgbClr val="FF0000"/>
                </a:solidFill>
              </a:rPr>
              <a:t>逆序排列</a:t>
            </a:r>
            <a:endParaRPr lang="en-US" altLang="zh-CN" kern="0" dirty="0">
              <a:solidFill>
                <a:srgbClr val="FF0000"/>
              </a:solidFill>
            </a:endParaRPr>
          </a:p>
          <a:p>
            <a:pPr marL="0" lvl="1" indent="0" eaLnBrk="1" hangingPunct="1">
              <a:spcBef>
                <a:spcPts val="0"/>
              </a:spcBef>
              <a:buFontTx/>
              <a:buNone/>
              <a:defRPr/>
            </a:pPr>
            <a:r>
              <a:rPr kumimoji="1" lang="zh-CN" altLang="en-US" dirty="0">
                <a:solidFill>
                  <a:srgbClr val="0000FF"/>
                </a:solidFill>
              </a:rPr>
              <a:t>小数部分转换</a:t>
            </a:r>
            <a:r>
              <a:rPr kumimoji="1" lang="en-US" altLang="zh-CN" dirty="0">
                <a:solidFill>
                  <a:srgbClr val="0000FF"/>
                </a:solidFill>
              </a:rPr>
              <a:t>:</a:t>
            </a:r>
            <a:r>
              <a:rPr lang="zh-CN" altLang="en-US" dirty="0">
                <a:solidFill>
                  <a:srgbClr val="0000FF"/>
                </a:solidFill>
              </a:rPr>
              <a:t>乘</a:t>
            </a:r>
            <a:r>
              <a:rPr lang="en-US" altLang="zh-CN" dirty="0">
                <a:solidFill>
                  <a:srgbClr val="0000FF"/>
                </a:solidFill>
              </a:rPr>
              <a:t>2</a:t>
            </a:r>
            <a:r>
              <a:rPr lang="zh-CN" altLang="en-US" dirty="0">
                <a:solidFill>
                  <a:srgbClr val="0000FF"/>
                </a:solidFill>
              </a:rPr>
              <a:t>取整</a:t>
            </a:r>
            <a:r>
              <a:rPr lang="en-US" altLang="zh-CN" dirty="0">
                <a:solidFill>
                  <a:srgbClr val="0000FF"/>
                </a:solidFill>
              </a:rPr>
              <a:t>,</a:t>
            </a:r>
            <a:r>
              <a:rPr lang="zh-CN" altLang="en-US" dirty="0">
                <a:solidFill>
                  <a:srgbClr val="0000FF"/>
                </a:solidFill>
              </a:rPr>
              <a:t>顺序排列</a:t>
            </a:r>
            <a:endParaRPr lang="en-US" altLang="zh-CN" kern="0" dirty="0">
              <a:solidFill>
                <a:srgbClr val="0000FF"/>
              </a:solidFill>
            </a:endParaRPr>
          </a:p>
        </p:txBody>
      </p:sp>
    </p:spTree>
    <p:extLst>
      <p:ext uri="{BB962C8B-B14F-4D97-AF65-F5344CB8AC3E}">
        <p14:creationId xmlns:p14="http://schemas.microsoft.com/office/powerpoint/2010/main" val="31400855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3">
            <a:extLst>
              <a:ext uri="{FF2B5EF4-FFF2-40B4-BE49-F238E27FC236}">
                <a16:creationId xmlns:a16="http://schemas.microsoft.com/office/drawing/2014/main" id="{836CDC01-4D50-4722-826C-63599665D7C3}"/>
              </a:ext>
            </a:extLst>
          </p:cNvPr>
          <p:cNvSpPr>
            <a:spLocks noGrp="1" noChangeArrowheads="1"/>
          </p:cNvSpPr>
          <p:nvPr>
            <p:ph type="title"/>
          </p:nvPr>
        </p:nvSpPr>
        <p:spPr>
          <a:xfrm>
            <a:off x="468313" y="357188"/>
            <a:ext cx="8229600" cy="504825"/>
          </a:xfrm>
        </p:spPr>
        <p:txBody>
          <a:bodyPr>
            <a:normAutofit fontScale="90000"/>
          </a:bodyPr>
          <a:lstStyle/>
          <a:p>
            <a:pPr eaLnBrk="1" hangingPunct="1"/>
            <a:r>
              <a:rPr lang="en-US" altLang="zh-CN">
                <a:latin typeface="宋体" panose="02010600030101010101" pitchFamily="2" charset="-122"/>
              </a:rPr>
              <a:t>3</a:t>
            </a:r>
            <a:r>
              <a:rPr lang="zh-CN" altLang="en-US">
                <a:latin typeface="宋体" panose="02010600030101010101" pitchFamily="2" charset="-122"/>
              </a:rPr>
              <a:t>、译码器</a:t>
            </a:r>
            <a:endParaRPr lang="zh-CN" altLang="en-US"/>
          </a:p>
        </p:txBody>
      </p:sp>
      <p:sp>
        <p:nvSpPr>
          <p:cNvPr id="278531" name="Rectangle 3">
            <a:extLst>
              <a:ext uri="{FF2B5EF4-FFF2-40B4-BE49-F238E27FC236}">
                <a16:creationId xmlns:a16="http://schemas.microsoft.com/office/drawing/2014/main" id="{FB33300A-7827-4794-B255-0DAEFA3C33CB}"/>
              </a:ext>
            </a:extLst>
          </p:cNvPr>
          <p:cNvSpPr>
            <a:spLocks noGrp="1" noChangeArrowheads="1"/>
          </p:cNvSpPr>
          <p:nvPr>
            <p:ph idx="1"/>
          </p:nvPr>
        </p:nvSpPr>
        <p:spPr>
          <a:xfrm>
            <a:off x="211138" y="1219200"/>
            <a:ext cx="8574087" cy="1371600"/>
          </a:xfrm>
        </p:spPr>
        <p:txBody>
          <a:bodyPr/>
          <a:lstStyle/>
          <a:p>
            <a:pPr eaLnBrk="1" hangingPunct="1"/>
            <a:r>
              <a:rPr lang="zh-CN" altLang="en-US" dirty="0"/>
              <a:t>计算机的数据总线是一组公共信号线，各个芯片分时使用数据总线来传递各自不同的信号。从硬件的角度来看，各个芯片的数据线都是对应引脚</a:t>
            </a:r>
            <a:r>
              <a:rPr lang="zh-CN" altLang="en-US" dirty="0">
                <a:solidFill>
                  <a:srgbClr val="CC3300"/>
                </a:solidFill>
              </a:rPr>
              <a:t>并联</a:t>
            </a:r>
            <a:r>
              <a:rPr lang="zh-CN" altLang="en-US" dirty="0"/>
              <a:t>在一起的，那么数据是怎样区分其流向的呢？</a:t>
            </a:r>
          </a:p>
          <a:p>
            <a:pPr eaLnBrk="1" hangingPunct="1">
              <a:buFontTx/>
              <a:buNone/>
            </a:pPr>
            <a:endParaRPr lang="zh-CN" altLang="en-US" dirty="0"/>
          </a:p>
          <a:p>
            <a:pPr eaLnBrk="1" hangingPunct="1"/>
            <a:endParaRPr lang="en-US" altLang="zh-CN" dirty="0"/>
          </a:p>
        </p:txBody>
      </p:sp>
      <p:sp>
        <p:nvSpPr>
          <p:cNvPr id="118790" name="Rectangle 4">
            <a:extLst>
              <a:ext uri="{FF2B5EF4-FFF2-40B4-BE49-F238E27FC236}">
                <a16:creationId xmlns:a16="http://schemas.microsoft.com/office/drawing/2014/main" id="{C4C69A06-E15C-4D36-BBB4-98076C31B8B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8791" name="Rectangle 5">
            <a:extLst>
              <a:ext uri="{FF2B5EF4-FFF2-40B4-BE49-F238E27FC236}">
                <a16:creationId xmlns:a16="http://schemas.microsoft.com/office/drawing/2014/main" id="{5A0E6C0E-6802-4307-8864-219B43E7753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8792" name="Rectangle 6">
            <a:extLst>
              <a:ext uri="{FF2B5EF4-FFF2-40B4-BE49-F238E27FC236}">
                <a16:creationId xmlns:a16="http://schemas.microsoft.com/office/drawing/2014/main" id="{D631B3BB-5D5C-404D-B895-32CE86BBB54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8793" name="Rectangle 7">
            <a:extLst>
              <a:ext uri="{FF2B5EF4-FFF2-40B4-BE49-F238E27FC236}">
                <a16:creationId xmlns:a16="http://schemas.microsoft.com/office/drawing/2014/main" id="{3E8C4FD8-5076-4639-B2D0-2A6F90EEAFB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8794" name="Rectangle 8">
            <a:extLst>
              <a:ext uri="{FF2B5EF4-FFF2-40B4-BE49-F238E27FC236}">
                <a16:creationId xmlns:a16="http://schemas.microsoft.com/office/drawing/2014/main" id="{768A05EA-169D-435E-AC9F-A5F837EB0DB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8795" name="Rectangle 9">
            <a:extLst>
              <a:ext uri="{FF2B5EF4-FFF2-40B4-BE49-F238E27FC236}">
                <a16:creationId xmlns:a16="http://schemas.microsoft.com/office/drawing/2014/main" id="{5FEFA4E9-232C-4D9D-A417-E65ED827611D}"/>
              </a:ext>
            </a:extLst>
          </p:cNvPr>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8796" name="Rectangle 10">
            <a:extLst>
              <a:ext uri="{FF2B5EF4-FFF2-40B4-BE49-F238E27FC236}">
                <a16:creationId xmlns:a16="http://schemas.microsoft.com/office/drawing/2014/main" id="{D72CAEAD-CD64-41F0-9FB6-4A767BC663F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8797" name="Rectangle 11">
            <a:extLst>
              <a:ext uri="{FF2B5EF4-FFF2-40B4-BE49-F238E27FC236}">
                <a16:creationId xmlns:a16="http://schemas.microsoft.com/office/drawing/2014/main" id="{FCF06A6D-7756-4F70-A9B9-3A7BFA24159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8798" name="Rectangle 12">
            <a:extLst>
              <a:ext uri="{FF2B5EF4-FFF2-40B4-BE49-F238E27FC236}">
                <a16:creationId xmlns:a16="http://schemas.microsoft.com/office/drawing/2014/main" id="{182F7EAD-975B-4388-A31C-F850E6A8814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8799" name="Rectangle 13">
            <a:extLst>
              <a:ext uri="{FF2B5EF4-FFF2-40B4-BE49-F238E27FC236}">
                <a16:creationId xmlns:a16="http://schemas.microsoft.com/office/drawing/2014/main" id="{9ADC854F-9731-40CE-B8F7-FE60A88D608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8800" name="Rectangle 14">
            <a:extLst>
              <a:ext uri="{FF2B5EF4-FFF2-40B4-BE49-F238E27FC236}">
                <a16:creationId xmlns:a16="http://schemas.microsoft.com/office/drawing/2014/main" id="{A105977B-3605-4E4A-909E-09A300B2193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8801" name="Rectangle 15">
            <a:extLst>
              <a:ext uri="{FF2B5EF4-FFF2-40B4-BE49-F238E27FC236}">
                <a16:creationId xmlns:a16="http://schemas.microsoft.com/office/drawing/2014/main" id="{B27A2AAA-8EDA-4F85-8B5C-249C153AE11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8802" name="Rectangle 16">
            <a:extLst>
              <a:ext uri="{FF2B5EF4-FFF2-40B4-BE49-F238E27FC236}">
                <a16:creationId xmlns:a16="http://schemas.microsoft.com/office/drawing/2014/main" id="{217098DD-3F63-437B-AD9C-E5FA76417BB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8803" name="Rectangle 17">
            <a:extLst>
              <a:ext uri="{FF2B5EF4-FFF2-40B4-BE49-F238E27FC236}">
                <a16:creationId xmlns:a16="http://schemas.microsoft.com/office/drawing/2014/main" id="{93D1DFBE-D020-4666-97D7-822AD2670E8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8804" name="Rectangle 18">
            <a:extLst>
              <a:ext uri="{FF2B5EF4-FFF2-40B4-BE49-F238E27FC236}">
                <a16:creationId xmlns:a16="http://schemas.microsoft.com/office/drawing/2014/main" id="{E5D8ACE3-5E20-463C-B7DF-A9DAB5770080}"/>
              </a:ext>
            </a:extLst>
          </p:cNvPr>
          <p:cNvSpPr>
            <a:spLocks noChangeArrowheads="1"/>
          </p:cNvSpPr>
          <p:nvPr/>
        </p:nvSpPr>
        <p:spPr bwMode="auto">
          <a:xfrm>
            <a:off x="0" y="0"/>
            <a:ext cx="247650" cy="366713"/>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a:latin typeface="Arial" panose="020B0604020202020204" pitchFamily="34" charset="0"/>
              </a:rPr>
              <a:t> </a:t>
            </a:r>
          </a:p>
        </p:txBody>
      </p:sp>
      <p:sp>
        <p:nvSpPr>
          <p:cNvPr id="21" name="Rectangle 3">
            <a:extLst>
              <a:ext uri="{FF2B5EF4-FFF2-40B4-BE49-F238E27FC236}">
                <a16:creationId xmlns:a16="http://schemas.microsoft.com/office/drawing/2014/main" id="{2F76DF0E-A0EC-428B-B936-1689CBE992DA}"/>
              </a:ext>
            </a:extLst>
          </p:cNvPr>
          <p:cNvSpPr txBox="1">
            <a:spLocks noChangeArrowheads="1"/>
          </p:cNvSpPr>
          <p:nvPr/>
        </p:nvSpPr>
        <p:spPr bwMode="auto">
          <a:xfrm>
            <a:off x="211138" y="2568576"/>
            <a:ext cx="8772525" cy="3538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rtl="0" fontAlgn="base">
              <a:lnSpc>
                <a:spcPct val="114000"/>
              </a:lnSpc>
              <a:spcBef>
                <a:spcPct val="20000"/>
              </a:spcBef>
              <a:spcAft>
                <a:spcPts val="600"/>
              </a:spcAft>
              <a:buBlip>
                <a:blip r:embed="rId2"/>
              </a:buBlip>
              <a:defRPr sz="2800" b="1">
                <a:solidFill>
                  <a:schemeClr val="accent2"/>
                </a:solidFill>
                <a:latin typeface="+mj-ea"/>
                <a:ea typeface="+mj-ea"/>
                <a:cs typeface="+mn-cs"/>
              </a:defRPr>
            </a:lvl1pPr>
            <a:lvl2pPr marL="742950" indent="-285750" algn="just" rtl="0" fontAlgn="base">
              <a:spcBef>
                <a:spcPct val="20000"/>
              </a:spcBef>
              <a:spcAft>
                <a:spcPct val="0"/>
              </a:spcAft>
              <a:buBlip>
                <a:blip r:embed="rId3"/>
              </a:buBlip>
              <a:defRPr sz="2800" b="1">
                <a:solidFill>
                  <a:schemeClr val="tx1"/>
                </a:solidFill>
                <a:latin typeface="+mj-ea"/>
                <a:ea typeface="+mj-ea"/>
              </a:defRPr>
            </a:lvl2pPr>
            <a:lvl3pPr marL="1143000" indent="-228600" algn="just" rtl="0" fontAlgn="base">
              <a:spcBef>
                <a:spcPct val="20000"/>
              </a:spcBef>
              <a:spcAft>
                <a:spcPct val="0"/>
              </a:spcAft>
              <a:buChar char="•"/>
              <a:defRPr sz="2400">
                <a:solidFill>
                  <a:schemeClr val="tx1"/>
                </a:solidFill>
                <a:latin typeface="+mj-ea"/>
                <a:ea typeface="+mj-ea"/>
              </a:defRPr>
            </a:lvl3pPr>
            <a:lvl4pPr marL="1600200" indent="-228600" algn="just" rtl="0" fontAlgn="base">
              <a:spcBef>
                <a:spcPct val="20000"/>
              </a:spcBef>
              <a:spcAft>
                <a:spcPct val="0"/>
              </a:spcAft>
              <a:buChar char="–"/>
              <a:defRPr sz="2000">
                <a:solidFill>
                  <a:schemeClr val="tx1"/>
                </a:solidFill>
                <a:latin typeface="+mj-ea"/>
                <a:ea typeface="+mj-ea"/>
              </a:defRPr>
            </a:lvl4pPr>
            <a:lvl5pPr marL="2057400" indent="-228600" algn="just"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algn="l" eaLnBrk="1" hangingPunct="1">
              <a:defRPr/>
            </a:pPr>
            <a:r>
              <a:rPr lang="zh-CN" altLang="en-US" kern="0" dirty="0"/>
              <a:t>计算机的三总线是数据总线、地址总线和控制总线。</a:t>
            </a:r>
          </a:p>
          <a:p>
            <a:pPr algn="l" eaLnBrk="1" hangingPunct="1">
              <a:defRPr/>
            </a:pPr>
            <a:r>
              <a:rPr lang="zh-CN" altLang="en-US" kern="0" dirty="0"/>
              <a:t>当计算机向一个芯片</a:t>
            </a:r>
            <a:r>
              <a:rPr lang="zh-CN" altLang="en-US" kern="0" dirty="0">
                <a:solidFill>
                  <a:srgbClr val="C00000"/>
                </a:solidFill>
              </a:rPr>
              <a:t>送出一个数据</a:t>
            </a:r>
            <a:r>
              <a:rPr lang="zh-CN" altLang="en-US" kern="0" dirty="0"/>
              <a:t>时，还要通过</a:t>
            </a:r>
            <a:r>
              <a:rPr lang="zh-CN" altLang="en-US" kern="0" dirty="0">
                <a:solidFill>
                  <a:srgbClr val="FF0000"/>
                </a:solidFill>
              </a:rPr>
              <a:t>地址总线送出</a:t>
            </a:r>
            <a:r>
              <a:rPr lang="zh-CN" altLang="en-US" kern="0" dirty="0"/>
              <a:t>与这个芯片对应</a:t>
            </a:r>
            <a:r>
              <a:rPr lang="zh-CN" altLang="en-US" kern="0" dirty="0">
                <a:solidFill>
                  <a:srgbClr val="FF0000"/>
                </a:solidFill>
              </a:rPr>
              <a:t>地址码</a:t>
            </a:r>
            <a:r>
              <a:rPr lang="zh-CN" altLang="en-US" kern="0" dirty="0"/>
              <a:t>和相应的</a:t>
            </a:r>
            <a:r>
              <a:rPr lang="zh-CN" altLang="en-US" kern="0" dirty="0">
                <a:solidFill>
                  <a:srgbClr val="9900CC"/>
                </a:solidFill>
              </a:rPr>
              <a:t>控制信号</a:t>
            </a:r>
            <a:r>
              <a:rPr lang="zh-CN" altLang="en-US" kern="0" dirty="0"/>
              <a:t>，这个地址码是由硬件电路的连接确定的。计算机通过地址总线和</a:t>
            </a:r>
            <a:r>
              <a:rPr lang="zh-CN" altLang="en-US" kern="0" dirty="0">
                <a:solidFill>
                  <a:srgbClr val="FF0000"/>
                </a:solidFill>
              </a:rPr>
              <a:t>地址译码器</a:t>
            </a:r>
            <a:r>
              <a:rPr lang="zh-CN" altLang="en-US" kern="0" dirty="0"/>
              <a:t>找到确定的芯片，再由控制信号配合，完成对应的数据传送。</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3">
            <a:extLst>
              <a:ext uri="{FF2B5EF4-FFF2-40B4-BE49-F238E27FC236}">
                <a16:creationId xmlns:a16="http://schemas.microsoft.com/office/drawing/2014/main" id="{AE5157C2-FA47-4E37-BACA-DFEB9D2FFC72}"/>
              </a:ext>
            </a:extLst>
          </p:cNvPr>
          <p:cNvSpPr>
            <a:spLocks noGrp="1" noChangeArrowheads="1"/>
          </p:cNvSpPr>
          <p:nvPr>
            <p:ph type="title"/>
          </p:nvPr>
        </p:nvSpPr>
        <p:spPr>
          <a:xfrm>
            <a:off x="536047" y="451379"/>
            <a:ext cx="6499754" cy="504825"/>
          </a:xfrm>
        </p:spPr>
        <p:txBody>
          <a:bodyPr>
            <a:normAutofit fontScale="90000"/>
          </a:bodyPr>
          <a:lstStyle/>
          <a:p>
            <a:pPr eaLnBrk="1" hangingPunct="1"/>
            <a:r>
              <a:rPr lang="zh-CN" altLang="en-US" dirty="0">
                <a:latin typeface="宋体" panose="02010600030101010101" pitchFamily="2" charset="-122"/>
              </a:rPr>
              <a:t>译码器电路的功能</a:t>
            </a:r>
            <a:endParaRPr lang="zh-CN" altLang="en-US" dirty="0"/>
          </a:p>
        </p:txBody>
      </p:sp>
      <p:sp>
        <p:nvSpPr>
          <p:cNvPr id="279555" name="Rectangle 3">
            <a:extLst>
              <a:ext uri="{FF2B5EF4-FFF2-40B4-BE49-F238E27FC236}">
                <a16:creationId xmlns:a16="http://schemas.microsoft.com/office/drawing/2014/main" id="{4ECE553F-3983-491A-AC3A-030C4A6AC77D}"/>
              </a:ext>
            </a:extLst>
          </p:cNvPr>
          <p:cNvSpPr>
            <a:spLocks noGrp="1" noChangeArrowheads="1"/>
          </p:cNvSpPr>
          <p:nvPr>
            <p:ph idx="1"/>
          </p:nvPr>
        </p:nvSpPr>
        <p:spPr>
          <a:xfrm>
            <a:off x="791633" y="1253963"/>
            <a:ext cx="7374467" cy="2490949"/>
          </a:xfrm>
        </p:spPr>
        <p:txBody>
          <a:bodyPr/>
          <a:lstStyle/>
          <a:p>
            <a:pPr marL="0" indent="0" eaLnBrk="1" hangingPunct="1">
              <a:spcBef>
                <a:spcPct val="0"/>
              </a:spcBef>
            </a:pPr>
            <a:r>
              <a:rPr lang="zh-CN" altLang="en-US" dirty="0"/>
              <a:t>把一组输入代码的状态组合翻译成相应输出的控制电位，若输入信号有</a:t>
            </a:r>
            <a:r>
              <a:rPr lang="en-US" altLang="zh-CN" dirty="0"/>
              <a:t>n</a:t>
            </a:r>
            <a:r>
              <a:rPr lang="zh-CN" altLang="en-US" dirty="0"/>
              <a:t>个，其输出最多可以有</a:t>
            </a:r>
            <a:r>
              <a:rPr lang="en-US" altLang="zh-CN" dirty="0"/>
              <a:t>2</a:t>
            </a:r>
            <a:r>
              <a:rPr lang="en-US" altLang="zh-CN" baseline="30000" dirty="0"/>
              <a:t>n</a:t>
            </a:r>
            <a:r>
              <a:rPr lang="zh-CN" altLang="en-US" dirty="0"/>
              <a:t>个。正常输出时，</a:t>
            </a:r>
            <a:r>
              <a:rPr lang="en-US" altLang="zh-CN" dirty="0"/>
              <a:t>2</a:t>
            </a:r>
            <a:r>
              <a:rPr lang="en-US" altLang="zh-CN" baseline="30000" dirty="0"/>
              <a:t>n</a:t>
            </a:r>
            <a:r>
              <a:rPr lang="zh-CN" altLang="en-US" dirty="0"/>
              <a:t>个输出中仅有一个输出为低电平</a:t>
            </a:r>
            <a:r>
              <a:rPr lang="en-US" altLang="zh-CN" dirty="0"/>
              <a:t>(</a:t>
            </a:r>
            <a:r>
              <a:rPr lang="zh-CN" altLang="en-US" dirty="0"/>
              <a:t>或高电平</a:t>
            </a:r>
            <a:r>
              <a:rPr lang="en-US" altLang="zh-CN" dirty="0"/>
              <a:t>)</a:t>
            </a:r>
            <a:r>
              <a:rPr lang="zh-CN" altLang="en-US" dirty="0"/>
              <a:t>，其他</a:t>
            </a:r>
            <a:r>
              <a:rPr lang="en-US" altLang="zh-CN" dirty="0"/>
              <a:t>2</a:t>
            </a:r>
            <a:r>
              <a:rPr lang="en-US" altLang="zh-CN" baseline="30000" dirty="0"/>
              <a:t>n</a:t>
            </a:r>
            <a:r>
              <a:rPr lang="zh-CN" altLang="en-US" baseline="30000" dirty="0"/>
              <a:t>－</a:t>
            </a:r>
            <a:r>
              <a:rPr lang="en-US" altLang="zh-CN" baseline="30000" dirty="0"/>
              <a:t>1</a:t>
            </a:r>
            <a:r>
              <a:rPr lang="zh-CN" altLang="en-US" dirty="0"/>
              <a:t>个  输出均为高电平</a:t>
            </a:r>
            <a:r>
              <a:rPr lang="en-US" altLang="zh-CN" dirty="0"/>
              <a:t>(</a:t>
            </a:r>
            <a:r>
              <a:rPr lang="zh-CN" altLang="en-US" dirty="0"/>
              <a:t>或低电平</a:t>
            </a:r>
            <a:r>
              <a:rPr lang="en-US" altLang="zh-CN" dirty="0"/>
              <a:t>)</a:t>
            </a:r>
            <a:r>
              <a:rPr lang="zh-CN" altLang="en-US" dirty="0"/>
              <a:t>。</a:t>
            </a:r>
          </a:p>
          <a:p>
            <a:pPr marL="0" indent="0" eaLnBrk="1" hangingPunct="1">
              <a:spcBef>
                <a:spcPct val="0"/>
              </a:spcBef>
            </a:pPr>
            <a:r>
              <a:rPr lang="en-US" altLang="zh-CN" dirty="0">
                <a:solidFill>
                  <a:srgbClr val="FF0000"/>
                </a:solidFill>
              </a:rPr>
              <a:t>74138</a:t>
            </a:r>
            <a:r>
              <a:rPr lang="zh-CN" altLang="en-US" dirty="0"/>
              <a:t>就是常用的译码器电路芯片。</a:t>
            </a:r>
          </a:p>
        </p:txBody>
      </p:sp>
      <p:sp>
        <p:nvSpPr>
          <p:cNvPr id="119814" name="Rectangle 4">
            <a:extLst>
              <a:ext uri="{FF2B5EF4-FFF2-40B4-BE49-F238E27FC236}">
                <a16:creationId xmlns:a16="http://schemas.microsoft.com/office/drawing/2014/main" id="{0901E04D-0968-47A2-A3E5-CF8EC7E9AE9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9815" name="Rectangle 5">
            <a:extLst>
              <a:ext uri="{FF2B5EF4-FFF2-40B4-BE49-F238E27FC236}">
                <a16:creationId xmlns:a16="http://schemas.microsoft.com/office/drawing/2014/main" id="{7759E1D8-40E6-4129-A09A-99A44BE2D21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9816" name="Rectangle 6">
            <a:extLst>
              <a:ext uri="{FF2B5EF4-FFF2-40B4-BE49-F238E27FC236}">
                <a16:creationId xmlns:a16="http://schemas.microsoft.com/office/drawing/2014/main" id="{C377718B-CF7F-4103-995A-DC53618C4CA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9817" name="Rectangle 7">
            <a:extLst>
              <a:ext uri="{FF2B5EF4-FFF2-40B4-BE49-F238E27FC236}">
                <a16:creationId xmlns:a16="http://schemas.microsoft.com/office/drawing/2014/main" id="{32F498BC-5BCF-4EDB-99F3-1EFA06CC3A6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 name="Rectangle 4">
            <a:extLst>
              <a:ext uri="{FF2B5EF4-FFF2-40B4-BE49-F238E27FC236}">
                <a16:creationId xmlns:a16="http://schemas.microsoft.com/office/drawing/2014/main" id="{F9C67411-36AB-411D-9969-60D60CBF311C}"/>
              </a:ext>
            </a:extLst>
          </p:cNvPr>
          <p:cNvSpPr>
            <a:spLocks noChangeArrowheads="1"/>
          </p:cNvSpPr>
          <p:nvPr/>
        </p:nvSpPr>
        <p:spPr bwMode="auto">
          <a:xfrm>
            <a:off x="6116638" y="5343128"/>
            <a:ext cx="2798762" cy="646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Aft>
                <a:spcPts val="1200"/>
              </a:spcAft>
            </a:pPr>
            <a:r>
              <a:rPr lang="en-US" altLang="zh-CN" sz="2400" dirty="0">
                <a:solidFill>
                  <a:srgbClr val="990033"/>
                </a:solidFill>
                <a:latin typeface="Arial" panose="020B0604020202020204" pitchFamily="34" charset="0"/>
              </a:rPr>
              <a:t>74LS138</a:t>
            </a:r>
            <a:r>
              <a:rPr lang="zh-CN" altLang="en-US" sz="2400" dirty="0">
                <a:solidFill>
                  <a:srgbClr val="990033"/>
                </a:solidFill>
                <a:latin typeface="Arial" panose="020B0604020202020204" pitchFamily="34" charset="0"/>
              </a:rPr>
              <a:t>真值表</a:t>
            </a:r>
          </a:p>
        </p:txBody>
      </p:sp>
      <p:pic>
        <p:nvPicPr>
          <p:cNvPr id="15" name="Picture 5" descr="74LS138真值表">
            <a:extLst>
              <a:ext uri="{FF2B5EF4-FFF2-40B4-BE49-F238E27FC236}">
                <a16:creationId xmlns:a16="http://schemas.microsoft.com/office/drawing/2014/main" id="{7FB7399C-D099-4F70-B58B-6308AED2E4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038" y="2827963"/>
            <a:ext cx="5217055" cy="3064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组合 7">
            <a:extLst>
              <a:ext uri="{FF2B5EF4-FFF2-40B4-BE49-F238E27FC236}">
                <a16:creationId xmlns:a16="http://schemas.microsoft.com/office/drawing/2014/main" id="{5344C7A3-F734-43AE-9A33-DA62B1379F73}"/>
              </a:ext>
            </a:extLst>
          </p:cNvPr>
          <p:cNvGrpSpPr>
            <a:grpSpLocks/>
          </p:cNvGrpSpPr>
          <p:nvPr/>
        </p:nvGrpSpPr>
        <p:grpSpPr bwMode="auto">
          <a:xfrm>
            <a:off x="6285972" y="2240758"/>
            <a:ext cx="2287587" cy="2903537"/>
            <a:chOff x="6663423" y="3313340"/>
            <a:chExt cx="2286665" cy="2902794"/>
          </a:xfrm>
        </p:grpSpPr>
        <p:pic>
          <p:nvPicPr>
            <p:cNvPr id="119822" name="Picture 2">
              <a:extLst>
                <a:ext uri="{FF2B5EF4-FFF2-40B4-BE49-F238E27FC236}">
                  <a16:creationId xmlns:a16="http://schemas.microsoft.com/office/drawing/2014/main" id="{0064D536-1790-463D-827D-F5EE5019AE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3423" y="3313340"/>
              <a:ext cx="2286665" cy="2902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9823" name="矩形 4">
              <a:extLst>
                <a:ext uri="{FF2B5EF4-FFF2-40B4-BE49-F238E27FC236}">
                  <a16:creationId xmlns:a16="http://schemas.microsoft.com/office/drawing/2014/main" id="{0E017BA4-0B7D-4C5F-8A46-355A97C82B60}"/>
                </a:ext>
              </a:extLst>
            </p:cNvPr>
            <p:cNvSpPr>
              <a:spLocks noChangeArrowheads="1"/>
            </p:cNvSpPr>
            <p:nvPr/>
          </p:nvSpPr>
          <p:spPr bwMode="auto">
            <a:xfrm>
              <a:off x="7257142" y="4566982"/>
              <a:ext cx="833883" cy="4001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1">
                  <a:latin typeface="宋体" panose="02010600030101010101" pitchFamily="2" charset="-122"/>
                </a:rPr>
                <a:t>74138</a:t>
              </a:r>
              <a:endParaRPr lang="zh-CN" altLang="en-US" sz="2000" b="1"/>
            </a:p>
          </p:txBody>
        </p:sp>
      </p:grpSp>
      <p:cxnSp>
        <p:nvCxnSpPr>
          <p:cNvPr id="7" name="直接箭头连接符 6">
            <a:extLst>
              <a:ext uri="{FF2B5EF4-FFF2-40B4-BE49-F238E27FC236}">
                <a16:creationId xmlns:a16="http://schemas.microsoft.com/office/drawing/2014/main" id="{379AB1A2-4408-4D89-B00B-C4F4FDADC25B}"/>
              </a:ext>
            </a:extLst>
          </p:cNvPr>
          <p:cNvCxnSpPr>
            <a:cxnSpLocks noChangeShapeType="1"/>
          </p:cNvCxnSpPr>
          <p:nvPr/>
        </p:nvCxnSpPr>
        <p:spPr bwMode="auto">
          <a:xfrm flipH="1" flipV="1">
            <a:off x="5995460" y="5434174"/>
            <a:ext cx="317500" cy="169863"/>
          </a:xfrm>
          <a:prstGeom prst="straightConnector1">
            <a:avLst/>
          </a:prstGeom>
          <a:noFill/>
          <a:ln w="9525" algn="ctr">
            <a:solidFill>
              <a:srgbClr val="FF0000"/>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2">
            <a:extLst>
              <a:ext uri="{FF2B5EF4-FFF2-40B4-BE49-F238E27FC236}">
                <a16:creationId xmlns:a16="http://schemas.microsoft.com/office/drawing/2014/main" id="{8BF70495-0C99-4FE2-93E2-0A8D5CF738C6}"/>
              </a:ext>
            </a:extLst>
          </p:cNvPr>
          <p:cNvSpPr>
            <a:spLocks noGrp="1" noChangeArrowheads="1"/>
          </p:cNvSpPr>
          <p:nvPr>
            <p:ph type="title"/>
          </p:nvPr>
        </p:nvSpPr>
        <p:spPr>
          <a:xfrm>
            <a:off x="468313" y="357188"/>
            <a:ext cx="8229600" cy="504825"/>
          </a:xfrm>
        </p:spPr>
        <p:txBody>
          <a:bodyPr>
            <a:normAutofit fontScale="90000"/>
          </a:bodyPr>
          <a:lstStyle/>
          <a:p>
            <a:pPr eaLnBrk="1" hangingPunct="1"/>
            <a:r>
              <a:rPr lang="zh-CN" altLang="en-US">
                <a:latin typeface="宋体" panose="02010600030101010101" pitchFamily="2" charset="-122"/>
              </a:rPr>
              <a:t>译码器电路的功能</a:t>
            </a:r>
            <a:endParaRPr lang="zh-CN" altLang="en-US"/>
          </a:p>
        </p:txBody>
      </p:sp>
      <p:sp>
        <p:nvSpPr>
          <p:cNvPr id="282627" name="Rectangle 3">
            <a:extLst>
              <a:ext uri="{FF2B5EF4-FFF2-40B4-BE49-F238E27FC236}">
                <a16:creationId xmlns:a16="http://schemas.microsoft.com/office/drawing/2014/main" id="{7BEBDE35-9BAE-41C4-A429-EFD0635DC027}"/>
              </a:ext>
            </a:extLst>
          </p:cNvPr>
          <p:cNvSpPr>
            <a:spLocks noGrp="1" noChangeArrowheads="1"/>
          </p:cNvSpPr>
          <p:nvPr>
            <p:ph idx="1"/>
          </p:nvPr>
        </p:nvSpPr>
        <p:spPr>
          <a:xfrm>
            <a:off x="468313" y="1220788"/>
            <a:ext cx="8229600" cy="4887912"/>
          </a:xfrm>
        </p:spPr>
        <p:txBody>
          <a:bodyPr/>
          <a:lstStyle/>
          <a:p>
            <a:pPr eaLnBrk="1" hangingPunct="1">
              <a:lnSpc>
                <a:spcPct val="134000"/>
              </a:lnSpc>
            </a:pPr>
            <a:r>
              <a:rPr lang="en-US" altLang="zh-CN">
                <a:solidFill>
                  <a:srgbClr val="FF0000"/>
                </a:solidFill>
              </a:rPr>
              <a:t>74138</a:t>
            </a:r>
            <a:r>
              <a:rPr lang="zh-CN" altLang="en-US"/>
              <a:t>是具有</a:t>
            </a:r>
            <a:r>
              <a:rPr lang="en-US" altLang="zh-CN">
                <a:solidFill>
                  <a:srgbClr val="FF0000"/>
                </a:solidFill>
              </a:rPr>
              <a:t>3</a:t>
            </a:r>
            <a:r>
              <a:rPr lang="zh-CN" altLang="en-US">
                <a:solidFill>
                  <a:srgbClr val="FF0000"/>
                </a:solidFill>
              </a:rPr>
              <a:t>个输入、</a:t>
            </a:r>
            <a:r>
              <a:rPr lang="en-US" altLang="zh-CN">
                <a:solidFill>
                  <a:srgbClr val="FF0000"/>
                </a:solidFill>
              </a:rPr>
              <a:t>8</a:t>
            </a:r>
            <a:r>
              <a:rPr lang="zh-CN" altLang="en-US">
                <a:solidFill>
                  <a:srgbClr val="FF0000"/>
                </a:solidFill>
              </a:rPr>
              <a:t>个输出</a:t>
            </a:r>
            <a:r>
              <a:rPr lang="zh-CN" altLang="en-US"/>
              <a:t>的集成译码器，就是通常所说的三八译码器。</a:t>
            </a:r>
            <a:r>
              <a:rPr lang="en-US" altLang="zh-CN"/>
              <a:t>3</a:t>
            </a:r>
            <a:r>
              <a:rPr lang="zh-CN" altLang="en-US"/>
              <a:t>位二进制数字可以有</a:t>
            </a:r>
            <a:r>
              <a:rPr lang="en-US" altLang="zh-CN"/>
              <a:t>8</a:t>
            </a:r>
            <a:r>
              <a:rPr lang="zh-CN" altLang="en-US"/>
              <a:t>种不同的组合，或者说，</a:t>
            </a:r>
            <a:r>
              <a:rPr lang="en-US" altLang="zh-CN"/>
              <a:t>3</a:t>
            </a:r>
            <a:r>
              <a:rPr lang="zh-CN" altLang="en-US"/>
              <a:t>位二进制地址对应</a:t>
            </a:r>
            <a:r>
              <a:rPr lang="en-US" altLang="zh-CN"/>
              <a:t>2</a:t>
            </a:r>
            <a:r>
              <a:rPr lang="en-US" altLang="zh-CN" baseline="30000"/>
              <a:t>3</a:t>
            </a:r>
            <a:r>
              <a:rPr lang="en-US" altLang="zh-CN"/>
              <a:t>=8</a:t>
            </a:r>
            <a:r>
              <a:rPr lang="zh-CN" altLang="en-US"/>
              <a:t>个不同的地址。</a:t>
            </a:r>
          </a:p>
          <a:p>
            <a:pPr eaLnBrk="1" hangingPunct="1">
              <a:lnSpc>
                <a:spcPct val="134000"/>
              </a:lnSpc>
            </a:pPr>
            <a:r>
              <a:rPr lang="en-US" altLang="zh-CN"/>
              <a:t>74138</a:t>
            </a:r>
            <a:r>
              <a:rPr lang="zh-CN" altLang="en-US"/>
              <a:t>译码器的作用就是将输入的三位地址状态转换为</a:t>
            </a:r>
            <a:r>
              <a:rPr lang="en-US" altLang="zh-CN"/>
              <a:t>8</a:t>
            </a:r>
            <a:r>
              <a:rPr lang="zh-CN" altLang="en-US"/>
              <a:t>个不同的输出之一</a:t>
            </a:r>
            <a:r>
              <a:rPr lang="en-US" altLang="zh-CN"/>
              <a:t>, </a:t>
            </a:r>
            <a:r>
              <a:rPr lang="zh-CN" altLang="en-US"/>
              <a:t>分别控制</a:t>
            </a:r>
            <a:r>
              <a:rPr lang="en-US" altLang="zh-CN"/>
              <a:t>8</a:t>
            </a:r>
            <a:r>
              <a:rPr lang="zh-CN" altLang="en-US"/>
              <a:t>个不同电路的芯片。其中</a:t>
            </a:r>
            <a:r>
              <a:rPr lang="en-US" altLang="zh-CN"/>
              <a:t>73LS138</a:t>
            </a:r>
            <a:r>
              <a:rPr lang="zh-CN" altLang="en-US"/>
              <a:t>芯片是</a:t>
            </a:r>
            <a:r>
              <a:rPr lang="en-US" altLang="zh-CN"/>
              <a:t>TTL</a:t>
            </a:r>
            <a:r>
              <a:rPr lang="zh-CN" altLang="en-US"/>
              <a:t>电平的</a:t>
            </a:r>
            <a:r>
              <a:rPr lang="en-US" altLang="zh-CN"/>
              <a:t>,74HC138</a:t>
            </a:r>
            <a:r>
              <a:rPr lang="zh-CN" altLang="en-US"/>
              <a:t>是</a:t>
            </a:r>
            <a:r>
              <a:rPr lang="en-US" altLang="zh-CN"/>
              <a:t>CMOS</a:t>
            </a:r>
            <a:r>
              <a:rPr lang="zh-CN" altLang="en-US"/>
              <a:t>电平的。</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3">
            <a:extLst>
              <a:ext uri="{FF2B5EF4-FFF2-40B4-BE49-F238E27FC236}">
                <a16:creationId xmlns:a16="http://schemas.microsoft.com/office/drawing/2014/main" id="{9A568DE8-AE2D-4B4E-9A16-58352ABBF799}"/>
              </a:ext>
            </a:extLst>
          </p:cNvPr>
          <p:cNvSpPr>
            <a:spLocks noGrp="1" noChangeArrowheads="1"/>
          </p:cNvSpPr>
          <p:nvPr>
            <p:ph type="title"/>
          </p:nvPr>
        </p:nvSpPr>
        <p:spPr>
          <a:xfrm>
            <a:off x="700088" y="357188"/>
            <a:ext cx="7997825" cy="504825"/>
          </a:xfrm>
        </p:spPr>
        <p:txBody>
          <a:bodyPr/>
          <a:lstStyle/>
          <a:p>
            <a:pPr eaLnBrk="1" hangingPunct="1"/>
            <a:r>
              <a:rPr lang="zh-CN" altLang="en-US" sz="2800">
                <a:latin typeface="宋体" panose="02010600030101010101" pitchFamily="2" charset="-122"/>
              </a:rPr>
              <a:t>片选端</a:t>
            </a:r>
            <a:r>
              <a:rPr lang="en-US" altLang="zh-CN" sz="2800">
                <a:latin typeface="宋体" panose="02010600030101010101" pitchFamily="2" charset="-122"/>
              </a:rPr>
              <a:t>/CS</a:t>
            </a:r>
            <a:r>
              <a:rPr lang="zh-CN" altLang="en-US" sz="2800">
                <a:latin typeface="宋体" panose="02010600030101010101" pitchFamily="2" charset="-122"/>
              </a:rPr>
              <a:t>信号作用</a:t>
            </a:r>
            <a:endParaRPr lang="zh-CN" altLang="en-US" sz="2800"/>
          </a:p>
        </p:txBody>
      </p:sp>
      <p:sp>
        <p:nvSpPr>
          <p:cNvPr id="287747" name="Rectangle 3">
            <a:extLst>
              <a:ext uri="{FF2B5EF4-FFF2-40B4-BE49-F238E27FC236}">
                <a16:creationId xmlns:a16="http://schemas.microsoft.com/office/drawing/2014/main" id="{10593156-925B-4018-9AB0-C3B1923807AD}"/>
              </a:ext>
            </a:extLst>
          </p:cNvPr>
          <p:cNvSpPr>
            <a:spLocks noGrp="1" noChangeArrowheads="1"/>
          </p:cNvSpPr>
          <p:nvPr>
            <p:ph idx="1"/>
          </p:nvPr>
        </p:nvSpPr>
        <p:spPr/>
        <p:txBody>
          <a:bodyPr/>
          <a:lstStyle/>
          <a:p>
            <a:pPr eaLnBrk="1" hangingPunct="1"/>
            <a:r>
              <a:rPr lang="zh-CN" altLang="en-US"/>
              <a:t>一个正确的读写操作需要三总线都有信号，缺一不可，且时间上先后顺序配合得当。各个信号在时间上的配合顺序称为</a:t>
            </a:r>
            <a:r>
              <a:rPr lang="zh-CN" altLang="en-US">
                <a:solidFill>
                  <a:srgbClr val="CC3300"/>
                </a:solidFill>
              </a:rPr>
              <a:t>时序</a:t>
            </a:r>
            <a:r>
              <a:rPr lang="zh-CN" altLang="en-US"/>
              <a:t>。</a:t>
            </a:r>
          </a:p>
          <a:p>
            <a:pPr eaLnBrk="1" hangingPunct="1"/>
            <a:r>
              <a:rPr lang="zh-CN" altLang="en-US"/>
              <a:t>一般的接口芯片都有一个</a:t>
            </a:r>
            <a:r>
              <a:rPr lang="zh-CN" altLang="en-US">
                <a:solidFill>
                  <a:srgbClr val="CC3300"/>
                </a:solidFill>
              </a:rPr>
              <a:t>片选端</a:t>
            </a:r>
            <a:r>
              <a:rPr lang="en-US" altLang="zh-CN">
                <a:solidFill>
                  <a:srgbClr val="CC3300"/>
                </a:solidFill>
              </a:rPr>
              <a:t>/CS</a:t>
            </a:r>
            <a:r>
              <a:rPr lang="zh-CN" altLang="en-US"/>
              <a:t>，有的芯片标为</a:t>
            </a:r>
            <a:r>
              <a:rPr lang="en-US" altLang="zh-CN"/>
              <a:t>/CE</a:t>
            </a:r>
            <a:r>
              <a:rPr lang="zh-CN" altLang="en-US"/>
              <a:t>，即芯片选择或芯片使能的意思。标示符上面的横线表示低电平有效，就是说该芯片在片选信号为低电平的时候才能进行读写操作。</a:t>
            </a:r>
            <a:endParaRPr lang="en-US" altLang="zh-CN"/>
          </a:p>
          <a:p>
            <a:pPr eaLnBrk="1" hangingPunct="1"/>
            <a:r>
              <a:rPr lang="zh-CN" altLang="en-US"/>
              <a:t>若片选端无效，即使这个芯片的引脚上有数据信号，控制端也有读写控制信号，对芯片也不能进行数据的读写操作。</a:t>
            </a:r>
          </a:p>
        </p:txBody>
      </p:sp>
      <p:sp>
        <p:nvSpPr>
          <p:cNvPr id="121862" name="Rectangle 4">
            <a:extLst>
              <a:ext uri="{FF2B5EF4-FFF2-40B4-BE49-F238E27FC236}">
                <a16:creationId xmlns:a16="http://schemas.microsoft.com/office/drawing/2014/main" id="{FF5B7686-BF60-47F1-9AC0-C38578E4938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863" name="Rectangle 5">
            <a:extLst>
              <a:ext uri="{FF2B5EF4-FFF2-40B4-BE49-F238E27FC236}">
                <a16:creationId xmlns:a16="http://schemas.microsoft.com/office/drawing/2014/main" id="{1A60D749-6ED3-4A39-8555-89BD8FD4C87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864" name="Rectangle 6">
            <a:extLst>
              <a:ext uri="{FF2B5EF4-FFF2-40B4-BE49-F238E27FC236}">
                <a16:creationId xmlns:a16="http://schemas.microsoft.com/office/drawing/2014/main" id="{9E372B5E-F406-405D-9D76-02155817DCCF}"/>
              </a:ext>
            </a:extLst>
          </p:cNvPr>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865" name="Rectangle 7">
            <a:extLst>
              <a:ext uri="{FF2B5EF4-FFF2-40B4-BE49-F238E27FC236}">
                <a16:creationId xmlns:a16="http://schemas.microsoft.com/office/drawing/2014/main" id="{D8A3E493-CEE6-4B9E-A76E-FECA586E4494}"/>
              </a:ext>
            </a:extLst>
          </p:cNvPr>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866" name="Rectangle 8">
            <a:extLst>
              <a:ext uri="{FF2B5EF4-FFF2-40B4-BE49-F238E27FC236}">
                <a16:creationId xmlns:a16="http://schemas.microsoft.com/office/drawing/2014/main" id="{8DF4B583-7E08-4753-B7EA-71182BD9903A}"/>
              </a:ext>
            </a:extLst>
          </p:cNvPr>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867" name="Rectangle 9">
            <a:extLst>
              <a:ext uri="{FF2B5EF4-FFF2-40B4-BE49-F238E27FC236}">
                <a16:creationId xmlns:a16="http://schemas.microsoft.com/office/drawing/2014/main" id="{5BD34C98-1E04-4B52-98EC-A71BBCA986FB}"/>
              </a:ext>
            </a:extLst>
          </p:cNvPr>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868" name="Rectangle 10">
            <a:extLst>
              <a:ext uri="{FF2B5EF4-FFF2-40B4-BE49-F238E27FC236}">
                <a16:creationId xmlns:a16="http://schemas.microsoft.com/office/drawing/2014/main" id="{8DF3F849-13D3-47FF-B8BF-ABB91B7BDCC4}"/>
              </a:ext>
            </a:extLst>
          </p:cNvPr>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869" name="Rectangle 11">
            <a:extLst>
              <a:ext uri="{FF2B5EF4-FFF2-40B4-BE49-F238E27FC236}">
                <a16:creationId xmlns:a16="http://schemas.microsoft.com/office/drawing/2014/main" id="{5A4F6118-BDD7-4FF1-B6D5-24AE4D5F8DC8}"/>
              </a:ext>
            </a:extLst>
          </p:cNvPr>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870" name="Rectangle 12">
            <a:extLst>
              <a:ext uri="{FF2B5EF4-FFF2-40B4-BE49-F238E27FC236}">
                <a16:creationId xmlns:a16="http://schemas.microsoft.com/office/drawing/2014/main" id="{D1993007-8B68-4EDB-A131-7AC499CB52F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871" name="Rectangle 13">
            <a:extLst>
              <a:ext uri="{FF2B5EF4-FFF2-40B4-BE49-F238E27FC236}">
                <a16:creationId xmlns:a16="http://schemas.microsoft.com/office/drawing/2014/main" id="{561D96C6-F756-4764-A03D-314D70BE3F99}"/>
              </a:ext>
            </a:extLst>
          </p:cNvPr>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872" name="Rectangle 14">
            <a:extLst>
              <a:ext uri="{FF2B5EF4-FFF2-40B4-BE49-F238E27FC236}">
                <a16:creationId xmlns:a16="http://schemas.microsoft.com/office/drawing/2014/main" id="{317EAF05-8A4A-4C2F-9416-716CAC3F04D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873" name="Rectangle 15">
            <a:extLst>
              <a:ext uri="{FF2B5EF4-FFF2-40B4-BE49-F238E27FC236}">
                <a16:creationId xmlns:a16="http://schemas.microsoft.com/office/drawing/2014/main" id="{161C81A2-BB5B-4EC3-8425-A61E6505B558}"/>
              </a:ext>
            </a:extLst>
          </p:cNvPr>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874" name="Rectangle 16">
            <a:extLst>
              <a:ext uri="{FF2B5EF4-FFF2-40B4-BE49-F238E27FC236}">
                <a16:creationId xmlns:a16="http://schemas.microsoft.com/office/drawing/2014/main" id="{1A4BBE0F-9D5A-429D-BE90-31135654F283}"/>
              </a:ext>
            </a:extLst>
          </p:cNvPr>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1875" name="Rectangle 17">
            <a:extLst>
              <a:ext uri="{FF2B5EF4-FFF2-40B4-BE49-F238E27FC236}">
                <a16:creationId xmlns:a16="http://schemas.microsoft.com/office/drawing/2014/main" id="{99E0DFF1-A7C9-4285-99B9-90F3A031544A}"/>
              </a:ext>
            </a:extLst>
          </p:cNvPr>
          <p:cNvSpPr>
            <a:spLocks noChangeArrowheads="1"/>
          </p:cNvSpPr>
          <p:nvPr/>
        </p:nvSpPr>
        <p:spPr bwMode="auto">
          <a:xfrm>
            <a:off x="0" y="3429000"/>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3">
            <a:extLst>
              <a:ext uri="{FF2B5EF4-FFF2-40B4-BE49-F238E27FC236}">
                <a16:creationId xmlns:a16="http://schemas.microsoft.com/office/drawing/2014/main" id="{AF16B41B-D17B-434D-ADE1-069BACE22ED9}"/>
              </a:ext>
            </a:extLst>
          </p:cNvPr>
          <p:cNvSpPr>
            <a:spLocks noGrp="1" noChangeArrowheads="1"/>
          </p:cNvSpPr>
          <p:nvPr>
            <p:ph type="title"/>
          </p:nvPr>
        </p:nvSpPr>
        <p:spPr>
          <a:xfrm>
            <a:off x="206375" y="371475"/>
            <a:ext cx="8229600" cy="504825"/>
          </a:xfrm>
        </p:spPr>
        <p:txBody>
          <a:bodyPr>
            <a:noAutofit/>
          </a:bodyPr>
          <a:lstStyle/>
          <a:p>
            <a:pPr eaLnBrk="1" hangingPunct="1"/>
            <a:r>
              <a:rPr lang="zh-CN" altLang="en-US" sz="3200" dirty="0">
                <a:latin typeface="宋体" panose="02010600030101010101" pitchFamily="2" charset="-122"/>
              </a:rPr>
              <a:t>使用</a:t>
            </a:r>
            <a:r>
              <a:rPr lang="en-US" altLang="zh-CN" sz="3200" dirty="0">
                <a:latin typeface="宋体" panose="02010600030101010101" pitchFamily="2" charset="-122"/>
              </a:rPr>
              <a:t>74138</a:t>
            </a:r>
            <a:r>
              <a:rPr lang="zh-CN" altLang="en-US" sz="3200" dirty="0">
                <a:latin typeface="宋体" panose="02010600030101010101" pitchFamily="2" charset="-122"/>
              </a:rPr>
              <a:t>与微控制器的连接如图</a:t>
            </a:r>
            <a:r>
              <a:rPr lang="en-US" altLang="zh-CN" sz="3200" dirty="0">
                <a:latin typeface="宋体" panose="02010600030101010101" pitchFamily="2" charset="-122"/>
              </a:rPr>
              <a:t>2-11</a:t>
            </a:r>
            <a:r>
              <a:rPr lang="zh-CN" altLang="en-US" sz="3200" dirty="0">
                <a:latin typeface="宋体" panose="02010600030101010101" pitchFamily="2" charset="-122"/>
              </a:rPr>
              <a:t>所示</a:t>
            </a:r>
            <a:endParaRPr lang="zh-CN" altLang="en-US" sz="3200" dirty="0"/>
          </a:p>
        </p:txBody>
      </p:sp>
      <p:sp>
        <p:nvSpPr>
          <p:cNvPr id="288771" name="Rectangle 3">
            <a:extLst>
              <a:ext uri="{FF2B5EF4-FFF2-40B4-BE49-F238E27FC236}">
                <a16:creationId xmlns:a16="http://schemas.microsoft.com/office/drawing/2014/main" id="{6F7D7197-FF64-4121-AAAC-96F019726852}"/>
              </a:ext>
            </a:extLst>
          </p:cNvPr>
          <p:cNvSpPr>
            <a:spLocks noGrp="1" noChangeArrowheads="1"/>
          </p:cNvSpPr>
          <p:nvPr>
            <p:ph idx="1"/>
          </p:nvPr>
        </p:nvSpPr>
        <p:spPr>
          <a:xfrm>
            <a:off x="468313" y="981075"/>
            <a:ext cx="8229600" cy="630238"/>
          </a:xfrm>
        </p:spPr>
        <p:txBody>
          <a:bodyPr/>
          <a:lstStyle/>
          <a:p>
            <a:pPr eaLnBrk="1" hangingPunct="1"/>
            <a:endParaRPr lang="zh-CN" altLang="en-US"/>
          </a:p>
        </p:txBody>
      </p:sp>
      <p:sp>
        <p:nvSpPr>
          <p:cNvPr id="288773" name="Rectangle 5">
            <a:extLst>
              <a:ext uri="{FF2B5EF4-FFF2-40B4-BE49-F238E27FC236}">
                <a16:creationId xmlns:a16="http://schemas.microsoft.com/office/drawing/2014/main" id="{FF3C4DC5-11C6-438C-84B9-4430530CFF33}"/>
              </a:ext>
            </a:extLst>
          </p:cNvPr>
          <p:cNvSpPr>
            <a:spLocks noChangeArrowheads="1"/>
          </p:cNvSpPr>
          <p:nvPr/>
        </p:nvSpPr>
        <p:spPr bwMode="auto">
          <a:xfrm>
            <a:off x="3570288" y="5891213"/>
            <a:ext cx="3879850" cy="396875"/>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rgbClr val="990033"/>
                </a:solidFill>
                <a:latin typeface="Arial" panose="020B0604020202020204" pitchFamily="34" charset="0"/>
              </a:rPr>
              <a:t>图</a:t>
            </a:r>
            <a:r>
              <a:rPr lang="en-US" altLang="zh-CN" sz="2000">
                <a:solidFill>
                  <a:srgbClr val="990033"/>
                </a:solidFill>
                <a:latin typeface="Arial" panose="020B0604020202020204" pitchFamily="34" charset="0"/>
              </a:rPr>
              <a:t>2-11  </a:t>
            </a:r>
            <a:r>
              <a:rPr lang="zh-CN" altLang="en-US" sz="2000">
                <a:solidFill>
                  <a:srgbClr val="990033"/>
                </a:solidFill>
                <a:latin typeface="Arial" panose="020B0604020202020204" pitchFamily="34" charset="0"/>
              </a:rPr>
              <a:t>译码器与微控制器的连接</a:t>
            </a:r>
          </a:p>
        </p:txBody>
      </p:sp>
      <p:pic>
        <p:nvPicPr>
          <p:cNvPr id="122887" name="Picture 2">
            <a:extLst>
              <a:ext uri="{FF2B5EF4-FFF2-40B4-BE49-F238E27FC236}">
                <a16:creationId xmlns:a16="http://schemas.microsoft.com/office/drawing/2014/main" id="{F1E2E015-1843-45DC-A2C4-0C49CA7544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86" y="981075"/>
            <a:ext cx="7880027" cy="4894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标题 3">
            <a:extLst>
              <a:ext uri="{FF2B5EF4-FFF2-40B4-BE49-F238E27FC236}">
                <a16:creationId xmlns:a16="http://schemas.microsoft.com/office/drawing/2014/main" id="{390D985F-354D-4F38-B9A9-931FDABEDEA9}"/>
              </a:ext>
            </a:extLst>
          </p:cNvPr>
          <p:cNvSpPr>
            <a:spLocks noGrp="1" noChangeArrowheads="1"/>
          </p:cNvSpPr>
          <p:nvPr>
            <p:ph type="title"/>
          </p:nvPr>
        </p:nvSpPr>
        <p:spPr>
          <a:xfrm>
            <a:off x="760413" y="484081"/>
            <a:ext cx="6542087" cy="504825"/>
          </a:xfrm>
        </p:spPr>
        <p:txBody>
          <a:bodyPr/>
          <a:lstStyle/>
          <a:p>
            <a:pPr eaLnBrk="1" hangingPunct="1"/>
            <a:r>
              <a:rPr lang="en-US" altLang="zh-CN" sz="2800" dirty="0">
                <a:latin typeface="宋体" panose="02010600030101010101" pitchFamily="2" charset="-122"/>
              </a:rPr>
              <a:t>74138</a:t>
            </a:r>
            <a:r>
              <a:rPr lang="zh-CN" altLang="en-US" sz="2800" dirty="0">
                <a:latin typeface="宋体" panose="02010600030101010101" pitchFamily="2" charset="-122"/>
              </a:rPr>
              <a:t>与微控制器连接图</a:t>
            </a:r>
            <a:r>
              <a:rPr lang="en-US" altLang="zh-CN" sz="2800" dirty="0">
                <a:latin typeface="宋体" panose="02010600030101010101" pitchFamily="2" charset="-122"/>
              </a:rPr>
              <a:t>2-11</a:t>
            </a:r>
            <a:r>
              <a:rPr lang="zh-CN" altLang="en-US" sz="2800" dirty="0">
                <a:latin typeface="宋体" panose="02010600030101010101" pitchFamily="2" charset="-122"/>
              </a:rPr>
              <a:t>说明</a:t>
            </a:r>
            <a:endParaRPr lang="zh-CN" altLang="en-US" sz="2800" dirty="0"/>
          </a:p>
        </p:txBody>
      </p:sp>
      <p:sp>
        <p:nvSpPr>
          <p:cNvPr id="290819" name="Rectangle 3">
            <a:extLst>
              <a:ext uri="{FF2B5EF4-FFF2-40B4-BE49-F238E27FC236}">
                <a16:creationId xmlns:a16="http://schemas.microsoft.com/office/drawing/2014/main" id="{32BC1972-3A38-44A8-A421-CE52F1FFB9B7}"/>
              </a:ext>
            </a:extLst>
          </p:cNvPr>
          <p:cNvSpPr>
            <a:spLocks noGrp="1" noChangeArrowheads="1"/>
          </p:cNvSpPr>
          <p:nvPr>
            <p:ph idx="1"/>
          </p:nvPr>
        </p:nvSpPr>
        <p:spPr/>
        <p:txBody>
          <a:bodyPr/>
          <a:lstStyle/>
          <a:p>
            <a:pPr eaLnBrk="1" hangingPunct="1"/>
            <a:r>
              <a:rPr lang="zh-CN" altLang="en-US"/>
              <a:t>由图</a:t>
            </a:r>
            <a:r>
              <a:rPr lang="en-US" altLang="zh-CN"/>
              <a:t>2-11</a:t>
            </a:r>
            <a:r>
              <a:rPr lang="zh-CN" altLang="en-US"/>
              <a:t>可知，数据线、读写控制信号线分别送到</a:t>
            </a:r>
            <a:r>
              <a:rPr lang="en-US" altLang="zh-CN"/>
              <a:t>8</a:t>
            </a:r>
            <a:r>
              <a:rPr lang="zh-CN" altLang="en-US"/>
              <a:t>个接口电路的相应管脚上。但是每个接口芯片的片选信号</a:t>
            </a:r>
            <a:r>
              <a:rPr lang="en-US" altLang="zh-CN"/>
              <a:t>/CS</a:t>
            </a:r>
            <a:r>
              <a:rPr lang="zh-CN" altLang="en-US"/>
              <a:t>接到了</a:t>
            </a:r>
            <a:r>
              <a:rPr lang="en-US" altLang="zh-CN"/>
              <a:t>74138</a:t>
            </a:r>
            <a:r>
              <a:rPr lang="zh-CN" altLang="en-US"/>
              <a:t>不同的输出端。</a:t>
            </a:r>
            <a:r>
              <a:rPr lang="en-US" altLang="zh-CN"/>
              <a:t>74138</a:t>
            </a:r>
            <a:r>
              <a:rPr lang="zh-CN" altLang="en-US"/>
              <a:t>的地址输入端接微控制器的地址总线。</a:t>
            </a:r>
          </a:p>
          <a:p>
            <a:pPr eaLnBrk="1" hangingPunct="1"/>
            <a:r>
              <a:rPr lang="zh-CN" altLang="en-US"/>
              <a:t>根据</a:t>
            </a:r>
            <a:r>
              <a:rPr lang="en-US" altLang="zh-CN"/>
              <a:t>74138</a:t>
            </a:r>
            <a:r>
              <a:rPr lang="zh-CN" altLang="en-US"/>
              <a:t>的特性可知</a:t>
            </a:r>
            <a:r>
              <a:rPr lang="en-US" altLang="zh-CN"/>
              <a:t>,</a:t>
            </a:r>
            <a:r>
              <a:rPr lang="zh-CN" altLang="en-US"/>
              <a:t>当</a:t>
            </a:r>
            <a:r>
              <a:rPr lang="en-US" altLang="zh-CN"/>
              <a:t>3</a:t>
            </a:r>
            <a:r>
              <a:rPr lang="zh-CN" altLang="en-US"/>
              <a:t>位地址为</a:t>
            </a:r>
            <a:r>
              <a:rPr lang="en-US" altLang="zh-CN"/>
              <a:t>000</a:t>
            </a:r>
            <a:r>
              <a:rPr lang="zh-CN" altLang="en-US"/>
              <a:t>时</a:t>
            </a:r>
            <a:r>
              <a:rPr lang="en-US" altLang="zh-CN"/>
              <a:t>, 74138</a:t>
            </a:r>
            <a:r>
              <a:rPr lang="zh-CN" altLang="en-US"/>
              <a:t>的输出只有      </a:t>
            </a:r>
            <a:r>
              <a:rPr lang="en-US" altLang="zh-CN"/>
              <a:t>(</a:t>
            </a:r>
            <a:r>
              <a:rPr lang="zh-CN" altLang="en-US"/>
              <a:t>有效</a:t>
            </a:r>
            <a:r>
              <a:rPr lang="en-US" altLang="zh-CN"/>
              <a:t>)</a:t>
            </a:r>
            <a:r>
              <a:rPr lang="zh-CN" altLang="en-US"/>
              <a:t>，         均为高电平</a:t>
            </a:r>
            <a:r>
              <a:rPr lang="en-US" altLang="zh-CN"/>
              <a:t>(</a:t>
            </a:r>
            <a:r>
              <a:rPr lang="zh-CN" altLang="en-US"/>
              <a:t>无效</a:t>
            </a:r>
            <a:r>
              <a:rPr lang="en-US" altLang="zh-CN"/>
              <a:t>)</a:t>
            </a:r>
            <a:r>
              <a:rPr lang="zh-CN" altLang="en-US"/>
              <a:t>。</a:t>
            </a:r>
            <a:endParaRPr lang="en-US" altLang="zh-CN"/>
          </a:p>
          <a:p>
            <a:pPr eaLnBrk="1" hangingPunct="1"/>
            <a:r>
              <a:rPr lang="zh-CN" altLang="en-US"/>
              <a:t>所以，此时只有接口芯片</a:t>
            </a:r>
            <a:r>
              <a:rPr lang="en-US" altLang="zh-CN"/>
              <a:t>0</a:t>
            </a:r>
            <a:r>
              <a:rPr lang="zh-CN" altLang="en-US"/>
              <a:t>被选中，外设</a:t>
            </a:r>
            <a:r>
              <a:rPr lang="en-US" altLang="zh-CN"/>
              <a:t>0</a:t>
            </a:r>
            <a:r>
              <a:rPr lang="zh-CN" altLang="en-US"/>
              <a:t>可以进行接下来的读写操作，其他芯片未被选中，所以不会进行读写操作。</a:t>
            </a:r>
          </a:p>
        </p:txBody>
      </p:sp>
      <p:sp>
        <p:nvSpPr>
          <p:cNvPr id="123910" name="Rectangle 4">
            <a:extLst>
              <a:ext uri="{FF2B5EF4-FFF2-40B4-BE49-F238E27FC236}">
                <a16:creationId xmlns:a16="http://schemas.microsoft.com/office/drawing/2014/main" id="{5A8CDC7A-16F0-4726-A226-6CBEA79799A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11" name="Rectangle 6">
            <a:extLst>
              <a:ext uri="{FF2B5EF4-FFF2-40B4-BE49-F238E27FC236}">
                <a16:creationId xmlns:a16="http://schemas.microsoft.com/office/drawing/2014/main" id="{2B3AD927-22EC-4B35-B3F9-37E08F37DD6C}"/>
              </a:ext>
            </a:extLst>
          </p:cNvPr>
          <p:cNvSpPr>
            <a:spLocks noChangeArrowheads="1"/>
          </p:cNvSpPr>
          <p:nvPr/>
        </p:nvSpPr>
        <p:spPr bwMode="auto">
          <a:xfrm>
            <a:off x="0" y="3271838"/>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912" name="Rectangle 7">
            <a:extLst>
              <a:ext uri="{FF2B5EF4-FFF2-40B4-BE49-F238E27FC236}">
                <a16:creationId xmlns:a16="http://schemas.microsoft.com/office/drawing/2014/main" id="{3B0C9049-7339-43C2-901A-6945DD2FCC5B}"/>
              </a:ext>
            </a:extLst>
          </p:cNvPr>
          <p:cNvSpPr>
            <a:spLocks noChangeArrowheads="1"/>
          </p:cNvSpPr>
          <p:nvPr/>
        </p:nvSpPr>
        <p:spPr bwMode="auto">
          <a:xfrm>
            <a:off x="0" y="3271838"/>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90825" name="Object 9">
            <a:extLst>
              <a:ext uri="{FF2B5EF4-FFF2-40B4-BE49-F238E27FC236}">
                <a16:creationId xmlns:a16="http://schemas.microsoft.com/office/drawing/2014/main" id="{5CF4BF00-DD84-44A4-AA5D-0D6B8451A4D2}"/>
              </a:ext>
            </a:extLst>
          </p:cNvPr>
          <p:cNvGraphicFramePr>
            <a:graphicFrameLocks noChangeAspect="1"/>
          </p:cNvGraphicFramePr>
          <p:nvPr/>
        </p:nvGraphicFramePr>
        <p:xfrm>
          <a:off x="2757488" y="3627438"/>
          <a:ext cx="1028700" cy="485775"/>
        </p:xfrm>
        <a:graphic>
          <a:graphicData uri="http://schemas.openxmlformats.org/presentationml/2006/ole">
            <mc:AlternateContent xmlns:mc="http://schemas.openxmlformats.org/markup-compatibility/2006">
              <mc:Choice xmlns:v="urn:schemas-microsoft-com:vml" Requires="v">
                <p:oleObj name="Equation" r:id="rId2" imgW="457002" imgH="215806" progId="Equation.DSMT4">
                  <p:embed/>
                </p:oleObj>
              </mc:Choice>
              <mc:Fallback>
                <p:oleObj name="Equation" r:id="rId2" imgW="457002" imgH="215806" progId="Equation.DSMT4">
                  <p:embed/>
                  <p:pic>
                    <p:nvPicPr>
                      <p:cNvPr id="290825" name="Object 9">
                        <a:extLst>
                          <a:ext uri="{FF2B5EF4-FFF2-40B4-BE49-F238E27FC236}">
                            <a16:creationId xmlns:a16="http://schemas.microsoft.com/office/drawing/2014/main" id="{5CF4BF00-DD84-44A4-AA5D-0D6B8451A4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7488" y="3627438"/>
                        <a:ext cx="1028700" cy="485775"/>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0826" name="Object 10">
            <a:extLst>
              <a:ext uri="{FF2B5EF4-FFF2-40B4-BE49-F238E27FC236}">
                <a16:creationId xmlns:a16="http://schemas.microsoft.com/office/drawing/2014/main" id="{BE1FDD74-5704-4A78-97D6-7ADD7E4EB860}"/>
              </a:ext>
            </a:extLst>
          </p:cNvPr>
          <p:cNvGraphicFramePr>
            <a:graphicFrameLocks noChangeAspect="1"/>
          </p:cNvGraphicFramePr>
          <p:nvPr/>
        </p:nvGraphicFramePr>
        <p:xfrm>
          <a:off x="5272088" y="3625850"/>
          <a:ext cx="1335087" cy="515938"/>
        </p:xfrm>
        <a:graphic>
          <a:graphicData uri="http://schemas.openxmlformats.org/presentationml/2006/ole">
            <mc:AlternateContent xmlns:mc="http://schemas.openxmlformats.org/markup-compatibility/2006">
              <mc:Choice xmlns:v="urn:schemas-microsoft-com:vml" Requires="v">
                <p:oleObj name="Equation" r:id="rId4" imgW="558558" imgH="215806" progId="Equation.DSMT4">
                  <p:embed/>
                </p:oleObj>
              </mc:Choice>
              <mc:Fallback>
                <p:oleObj name="Equation" r:id="rId4" imgW="558558" imgH="215806" progId="Equation.DSMT4">
                  <p:embed/>
                  <p:pic>
                    <p:nvPicPr>
                      <p:cNvPr id="290826" name="Object 10">
                        <a:extLst>
                          <a:ext uri="{FF2B5EF4-FFF2-40B4-BE49-F238E27FC236}">
                            <a16:creationId xmlns:a16="http://schemas.microsoft.com/office/drawing/2014/main" id="{BE1FDD74-5704-4A78-97D6-7ADD7E4EB8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2088" y="3625850"/>
                        <a:ext cx="1335087" cy="515938"/>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2">
            <a:extLst>
              <a:ext uri="{FF2B5EF4-FFF2-40B4-BE49-F238E27FC236}">
                <a16:creationId xmlns:a16="http://schemas.microsoft.com/office/drawing/2014/main" id="{44A63049-2776-4505-89AA-D2176410F891}"/>
              </a:ext>
            </a:extLst>
          </p:cNvPr>
          <p:cNvSpPr>
            <a:spLocks noGrp="1" noChangeArrowheads="1"/>
          </p:cNvSpPr>
          <p:nvPr>
            <p:ph type="title"/>
          </p:nvPr>
        </p:nvSpPr>
        <p:spPr>
          <a:xfrm>
            <a:off x="822959" y="518054"/>
            <a:ext cx="6263641" cy="504825"/>
          </a:xfrm>
        </p:spPr>
        <p:txBody>
          <a:bodyPr/>
          <a:lstStyle/>
          <a:p>
            <a:pPr eaLnBrk="1" hangingPunct="1"/>
            <a:r>
              <a:rPr lang="en-US" altLang="zh-CN" sz="2800" dirty="0">
                <a:latin typeface="宋体" panose="02010600030101010101" pitchFamily="2" charset="-122"/>
              </a:rPr>
              <a:t>74138</a:t>
            </a:r>
            <a:r>
              <a:rPr lang="zh-CN" altLang="en-US" sz="2800" dirty="0">
                <a:latin typeface="宋体" panose="02010600030101010101" pitchFamily="2" charset="-122"/>
              </a:rPr>
              <a:t>与微控制器连接图</a:t>
            </a:r>
            <a:r>
              <a:rPr lang="en-US" altLang="zh-CN" sz="2800" dirty="0">
                <a:latin typeface="宋体" panose="02010600030101010101" pitchFamily="2" charset="-122"/>
              </a:rPr>
              <a:t>2-11</a:t>
            </a:r>
            <a:r>
              <a:rPr lang="zh-CN" altLang="en-US" sz="2800" dirty="0">
                <a:latin typeface="宋体" panose="02010600030101010101" pitchFamily="2" charset="-122"/>
              </a:rPr>
              <a:t>说明</a:t>
            </a:r>
            <a:endParaRPr lang="zh-CN" altLang="en-US" sz="2800" dirty="0"/>
          </a:p>
        </p:txBody>
      </p:sp>
      <p:sp>
        <p:nvSpPr>
          <p:cNvPr id="291843" name="Rectangle 3">
            <a:extLst>
              <a:ext uri="{FF2B5EF4-FFF2-40B4-BE49-F238E27FC236}">
                <a16:creationId xmlns:a16="http://schemas.microsoft.com/office/drawing/2014/main" id="{88FC668A-19CE-416F-A0E1-807F2316876B}"/>
              </a:ext>
            </a:extLst>
          </p:cNvPr>
          <p:cNvSpPr>
            <a:spLocks noGrp="1" noChangeArrowheads="1"/>
          </p:cNvSpPr>
          <p:nvPr>
            <p:ph idx="1"/>
          </p:nvPr>
        </p:nvSpPr>
        <p:spPr/>
        <p:txBody>
          <a:bodyPr/>
          <a:lstStyle/>
          <a:p>
            <a:pPr eaLnBrk="1" hangingPunct="1">
              <a:lnSpc>
                <a:spcPct val="134000"/>
              </a:lnSpc>
              <a:spcAft>
                <a:spcPts val="1800"/>
              </a:spcAft>
            </a:pPr>
            <a:r>
              <a:rPr lang="zh-CN" altLang="en-US"/>
              <a:t>尽管数据线和控制线都同时接到了每个芯片对应的管脚上，但是片选信号无效的芯片没有对应的操作，只有片选信号端有效的芯片才会有操作。</a:t>
            </a:r>
          </a:p>
          <a:p>
            <a:pPr eaLnBrk="1" hangingPunct="1">
              <a:lnSpc>
                <a:spcPct val="134000"/>
              </a:lnSpc>
            </a:pPr>
            <a:r>
              <a:rPr lang="zh-CN" altLang="en-US"/>
              <a:t>由此可见，接口</a:t>
            </a:r>
            <a:r>
              <a:rPr lang="en-US" altLang="zh-CN"/>
              <a:t>0</a:t>
            </a:r>
            <a:r>
              <a:rPr lang="zh-CN" altLang="en-US"/>
              <a:t>、接口</a:t>
            </a:r>
            <a:r>
              <a:rPr lang="en-US" altLang="zh-CN"/>
              <a:t>1</a:t>
            </a:r>
            <a:r>
              <a:rPr lang="zh-CN" altLang="en-US"/>
              <a:t>、</a:t>
            </a:r>
            <a:r>
              <a:rPr lang="en-US" altLang="zh-CN"/>
              <a:t>……</a:t>
            </a:r>
            <a:r>
              <a:rPr lang="zh-CN" altLang="en-US"/>
              <a:t>接口</a:t>
            </a:r>
            <a:r>
              <a:rPr lang="en-US" altLang="zh-CN"/>
              <a:t>7</a:t>
            </a:r>
            <a:r>
              <a:rPr lang="zh-CN" altLang="en-US"/>
              <a:t>这</a:t>
            </a:r>
            <a:r>
              <a:rPr lang="en-US" altLang="zh-CN"/>
              <a:t>8</a:t>
            </a:r>
            <a:r>
              <a:rPr lang="zh-CN" altLang="en-US"/>
              <a:t>个接口的地址编码分别为</a:t>
            </a:r>
            <a:r>
              <a:rPr lang="en-US" altLang="zh-CN"/>
              <a:t>000</a:t>
            </a:r>
            <a:r>
              <a:rPr lang="zh-CN" altLang="en-US"/>
              <a:t>、</a:t>
            </a:r>
            <a:r>
              <a:rPr lang="en-US" altLang="zh-CN"/>
              <a:t>001</a:t>
            </a:r>
            <a:r>
              <a:rPr lang="zh-CN" altLang="en-US"/>
              <a:t>、</a:t>
            </a:r>
            <a:r>
              <a:rPr lang="en-US" altLang="zh-CN"/>
              <a:t>010</a:t>
            </a:r>
            <a:r>
              <a:rPr lang="zh-CN" altLang="en-US"/>
              <a:t>、</a:t>
            </a:r>
            <a:r>
              <a:rPr lang="en-US" altLang="zh-CN"/>
              <a:t>011……111</a:t>
            </a:r>
            <a:r>
              <a:rPr lang="zh-CN" altLang="en-US"/>
              <a:t>。选择不同的地址，就可以对不同的芯片进行操作，就是各个外设分时使用总线，也就完成了对不同的外设进行读写操作了。</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8" name="Rectangle 4">
            <a:extLst>
              <a:ext uri="{FF2B5EF4-FFF2-40B4-BE49-F238E27FC236}">
                <a16:creationId xmlns:a16="http://schemas.microsoft.com/office/drawing/2014/main" id="{162215FB-F2F5-4881-813B-20C5841CCF3C}"/>
              </a:ext>
            </a:extLst>
          </p:cNvPr>
          <p:cNvSpPr>
            <a:spLocks noGrp="1" noChangeArrowheads="1"/>
          </p:cNvSpPr>
          <p:nvPr>
            <p:ph type="body" idx="1"/>
          </p:nvPr>
        </p:nvSpPr>
        <p:spPr>
          <a:xfrm>
            <a:off x="771525" y="1135063"/>
            <a:ext cx="7494814" cy="4873625"/>
          </a:xfrm>
        </p:spPr>
        <p:txBody>
          <a:bodyPr/>
          <a:lstStyle/>
          <a:p>
            <a:pPr marL="0" indent="0" eaLnBrk="1" hangingPunct="1">
              <a:spcAft>
                <a:spcPts val="1200"/>
              </a:spcAft>
              <a:buFontTx/>
              <a:buNone/>
            </a:pPr>
            <a:r>
              <a:rPr lang="zh-CN" altLang="en-US" sz="3200" dirty="0">
                <a:solidFill>
                  <a:srgbClr val="FF0000"/>
                </a:solidFill>
              </a:rPr>
              <a:t> </a:t>
            </a:r>
            <a:r>
              <a:rPr lang="en-US" altLang="zh-CN" sz="3200" dirty="0">
                <a:solidFill>
                  <a:srgbClr val="FF0000"/>
                </a:solidFill>
              </a:rPr>
              <a:t>2.3.1  </a:t>
            </a:r>
            <a:r>
              <a:rPr kumimoji="1" lang="zh-CN" altLang="en-US" sz="3200" dirty="0">
                <a:solidFill>
                  <a:srgbClr val="FF0000"/>
                </a:solidFill>
              </a:rPr>
              <a:t>常用单位及术语</a:t>
            </a:r>
          </a:p>
          <a:p>
            <a:pPr marL="0" indent="0" eaLnBrk="1" hangingPunct="1">
              <a:spcAft>
                <a:spcPts val="1200"/>
              </a:spcAft>
              <a:buFontTx/>
              <a:buNone/>
            </a:pPr>
            <a:r>
              <a:rPr kumimoji="1" lang="en-US" altLang="zh-CN" sz="3200" dirty="0">
                <a:solidFill>
                  <a:srgbClr val="FF0000"/>
                </a:solidFill>
              </a:rPr>
              <a:t>1</a:t>
            </a:r>
            <a:r>
              <a:rPr kumimoji="1" lang="zh-CN" altLang="en-US" sz="3200" dirty="0">
                <a:solidFill>
                  <a:srgbClr val="FF0000"/>
                </a:solidFill>
              </a:rPr>
              <a:t>、位（</a:t>
            </a:r>
            <a:r>
              <a:rPr kumimoji="1" lang="en-US" altLang="zh-CN" sz="3200" dirty="0">
                <a:solidFill>
                  <a:srgbClr val="FF0000"/>
                </a:solidFill>
              </a:rPr>
              <a:t>bit</a:t>
            </a:r>
            <a:r>
              <a:rPr kumimoji="1" lang="zh-CN" altLang="en-US" sz="3200" dirty="0">
                <a:solidFill>
                  <a:srgbClr val="FF0000"/>
                </a:solidFill>
              </a:rPr>
              <a:t>）</a:t>
            </a:r>
          </a:p>
          <a:p>
            <a:pPr marL="0" indent="0" eaLnBrk="1" hangingPunct="1">
              <a:spcAft>
                <a:spcPts val="1200"/>
              </a:spcAft>
              <a:buFontTx/>
              <a:buNone/>
            </a:pPr>
            <a:r>
              <a:rPr kumimoji="1" lang="zh-CN" altLang="en-US" dirty="0"/>
              <a:t>    计算机所能表示的</a:t>
            </a:r>
            <a:r>
              <a:rPr kumimoji="1" lang="zh-CN" altLang="en-US" dirty="0">
                <a:solidFill>
                  <a:srgbClr val="CC3300"/>
                </a:solidFill>
              </a:rPr>
              <a:t>最小</a:t>
            </a:r>
            <a:r>
              <a:rPr kumimoji="1" lang="zh-CN" altLang="en-US" dirty="0"/>
              <a:t>的数字单位，即，二进制数的位。每位只有两种状态</a:t>
            </a:r>
            <a:r>
              <a:rPr kumimoji="1" lang="en-US" altLang="zh-CN" dirty="0">
                <a:solidFill>
                  <a:srgbClr val="CC3300"/>
                </a:solidFill>
              </a:rPr>
              <a:t>0</a:t>
            </a:r>
            <a:r>
              <a:rPr kumimoji="1" lang="zh-CN" altLang="en-US" dirty="0"/>
              <a:t>、</a:t>
            </a:r>
            <a:r>
              <a:rPr kumimoji="1" lang="en-US" altLang="zh-CN" dirty="0">
                <a:solidFill>
                  <a:srgbClr val="CC3300"/>
                </a:solidFill>
              </a:rPr>
              <a:t>1</a:t>
            </a:r>
            <a:r>
              <a:rPr kumimoji="1" lang="zh-CN" altLang="en-US" dirty="0"/>
              <a:t>。 常用</a:t>
            </a:r>
            <a:r>
              <a:rPr kumimoji="1" lang="en-US" altLang="zh-CN" dirty="0">
                <a:solidFill>
                  <a:srgbClr val="FF0000"/>
                </a:solidFill>
              </a:rPr>
              <a:t>b</a:t>
            </a:r>
            <a:r>
              <a:rPr kumimoji="1" lang="zh-CN" altLang="en-US" dirty="0"/>
              <a:t>表示。</a:t>
            </a:r>
          </a:p>
          <a:p>
            <a:pPr marL="0" indent="0" eaLnBrk="1" hangingPunct="1">
              <a:spcAft>
                <a:spcPts val="1200"/>
              </a:spcAft>
              <a:buFontTx/>
              <a:buNone/>
            </a:pPr>
            <a:r>
              <a:rPr kumimoji="1" lang="en-US" altLang="zh-CN" sz="3200" dirty="0">
                <a:solidFill>
                  <a:srgbClr val="FF0000"/>
                </a:solidFill>
              </a:rPr>
              <a:t>2</a:t>
            </a:r>
            <a:r>
              <a:rPr kumimoji="1" lang="zh-CN" altLang="en-US" sz="3200" dirty="0">
                <a:solidFill>
                  <a:srgbClr val="FF0000"/>
                </a:solidFill>
              </a:rPr>
              <a:t>、字节（</a:t>
            </a:r>
            <a:r>
              <a:rPr kumimoji="1" lang="en-US" altLang="zh-CN" sz="3200" dirty="0">
                <a:solidFill>
                  <a:srgbClr val="FF0000"/>
                </a:solidFill>
              </a:rPr>
              <a:t>Byte</a:t>
            </a:r>
            <a:r>
              <a:rPr kumimoji="1" lang="zh-CN" altLang="en-US" sz="3200" dirty="0">
                <a:solidFill>
                  <a:srgbClr val="FF0000"/>
                </a:solidFill>
              </a:rPr>
              <a:t>）</a:t>
            </a:r>
          </a:p>
          <a:p>
            <a:pPr marL="0" indent="0" eaLnBrk="1" hangingPunct="1">
              <a:spcAft>
                <a:spcPts val="1200"/>
              </a:spcAft>
              <a:buFontTx/>
              <a:buNone/>
            </a:pPr>
            <a:r>
              <a:rPr kumimoji="1" lang="zh-CN" altLang="en-US" dirty="0">
                <a:solidFill>
                  <a:srgbClr val="CC3300"/>
                </a:solidFill>
              </a:rPr>
              <a:t>   </a:t>
            </a:r>
            <a:r>
              <a:rPr kumimoji="1" lang="en-US" altLang="zh-CN" dirty="0">
                <a:solidFill>
                  <a:srgbClr val="CC3300"/>
                </a:solidFill>
              </a:rPr>
              <a:t>8</a:t>
            </a:r>
            <a:r>
              <a:rPr kumimoji="1" lang="zh-CN" altLang="en-US" dirty="0">
                <a:solidFill>
                  <a:srgbClr val="CC3300"/>
                </a:solidFill>
              </a:rPr>
              <a:t>位</a:t>
            </a:r>
            <a:r>
              <a:rPr kumimoji="1" lang="zh-CN" altLang="en-US" dirty="0"/>
              <a:t>（</a:t>
            </a:r>
            <a:r>
              <a:rPr kumimoji="1" lang="en-US" altLang="zh-CN" dirty="0"/>
              <a:t>bit</a:t>
            </a:r>
            <a:r>
              <a:rPr kumimoji="1" lang="zh-CN" altLang="en-US" dirty="0"/>
              <a:t>）为一个字节，是内存的基本单位，常用</a:t>
            </a:r>
            <a:r>
              <a:rPr kumimoji="1" lang="en-US" altLang="zh-CN" dirty="0">
                <a:solidFill>
                  <a:srgbClr val="FF0000"/>
                </a:solidFill>
              </a:rPr>
              <a:t>B</a:t>
            </a:r>
            <a:r>
              <a:rPr kumimoji="1" lang="zh-CN" altLang="en-US" dirty="0"/>
              <a:t>表示。</a:t>
            </a:r>
          </a:p>
          <a:p>
            <a:pPr marL="0" indent="0" eaLnBrk="1" hangingPunct="1">
              <a:spcAft>
                <a:spcPts val="1200"/>
              </a:spcAft>
              <a:buFontTx/>
              <a:buNone/>
            </a:pPr>
            <a:endParaRPr kumimoji="1" lang="en-US" altLang="zh-CN" dirty="0"/>
          </a:p>
        </p:txBody>
      </p:sp>
      <p:sp>
        <p:nvSpPr>
          <p:cNvPr id="125955" name="Rectangle 5">
            <a:extLst>
              <a:ext uri="{FF2B5EF4-FFF2-40B4-BE49-F238E27FC236}">
                <a16:creationId xmlns:a16="http://schemas.microsoft.com/office/drawing/2014/main" id="{18939C12-C627-43B4-987F-0136FDEC2B80}"/>
              </a:ext>
            </a:extLst>
          </p:cNvPr>
          <p:cNvSpPr>
            <a:spLocks noGrp="1" noChangeArrowheads="1"/>
          </p:cNvSpPr>
          <p:nvPr>
            <p:ph type="title"/>
          </p:nvPr>
        </p:nvSpPr>
        <p:spPr>
          <a:xfrm>
            <a:off x="661988" y="490993"/>
            <a:ext cx="8739187" cy="504825"/>
          </a:xfrm>
        </p:spPr>
        <p:txBody>
          <a:bodyPr vert="horz" lIns="91440" tIns="45720" rIns="91440" bIns="45720" rtlCol="0" anchor="b">
            <a:noAutofit/>
          </a:bodyPr>
          <a:lstStyle/>
          <a:p>
            <a:r>
              <a:rPr lang="en-US" altLang="zh-CN" sz="3200" dirty="0">
                <a:latin typeface="宋体" panose="02010600030101010101" pitchFamily="2" charset="-122"/>
              </a:rPr>
              <a:t>2.3 </a:t>
            </a:r>
            <a:r>
              <a:rPr lang="zh-CN" altLang="en-US" sz="3200" dirty="0">
                <a:latin typeface="宋体" panose="02010600030101010101" pitchFamily="2" charset="-122"/>
              </a:rPr>
              <a:t>微型计算机的常用技术术语和技术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185348">
                                            <p:txEl>
                                              <p:pRg st="0" end="0"/>
                                            </p:txEl>
                                          </p:spTgt>
                                        </p:tgtEl>
                                        <p:attrNameLst>
                                          <p:attrName>style.visibility</p:attrName>
                                        </p:attrNameLst>
                                      </p:cBhvr>
                                      <p:to>
                                        <p:strVal val="visible"/>
                                      </p:to>
                                    </p:set>
                                    <p:animEffect transition="in" filter="wipe(down)">
                                      <p:cBhvr>
                                        <p:cTn id="7" dur="500"/>
                                        <p:tgtEl>
                                          <p:spTgt spid="18534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85348">
                                            <p:txEl>
                                              <p:pRg st="1" end="1"/>
                                            </p:txEl>
                                          </p:spTgt>
                                        </p:tgtEl>
                                        <p:attrNameLst>
                                          <p:attrName>style.visibility</p:attrName>
                                        </p:attrNameLst>
                                      </p:cBhvr>
                                      <p:to>
                                        <p:strVal val="visible"/>
                                      </p:to>
                                    </p:set>
                                    <p:animEffect transition="in" filter="wipe(down)">
                                      <p:cBhvr>
                                        <p:cTn id="10" dur="500"/>
                                        <p:tgtEl>
                                          <p:spTgt spid="185348">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85348">
                                            <p:txEl>
                                              <p:pRg st="2" end="2"/>
                                            </p:txEl>
                                          </p:spTgt>
                                        </p:tgtEl>
                                        <p:attrNameLst>
                                          <p:attrName>style.visibility</p:attrName>
                                        </p:attrNameLst>
                                      </p:cBhvr>
                                      <p:to>
                                        <p:strVal val="visible"/>
                                      </p:to>
                                    </p:set>
                                    <p:animEffect transition="in" filter="wipe(down)">
                                      <p:cBhvr>
                                        <p:cTn id="13" dur="500"/>
                                        <p:tgtEl>
                                          <p:spTgt spid="185348">
                                            <p:txEl>
                                              <p:pRg st="2" end="2"/>
                                            </p:txEl>
                                          </p:spTgt>
                                        </p:tgtEl>
                                      </p:cBhvr>
                                    </p:animEffect>
                                  </p:childTnLst>
                                </p:cTn>
                              </p:par>
                            </p:childTnLst>
                          </p:cTn>
                        </p:par>
                        <p:par>
                          <p:cTn id="14" fill="hold" nodeType="afterGroup">
                            <p:stCondLst>
                              <p:cond delay="500"/>
                            </p:stCondLst>
                            <p:childTnLst>
                              <p:par>
                                <p:cTn id="15" presetID="22" presetClass="entr" presetSubtype="4" fill="hold" nodeType="afterEffect">
                                  <p:stCondLst>
                                    <p:cond delay="0"/>
                                  </p:stCondLst>
                                  <p:childTnLst>
                                    <p:set>
                                      <p:cBhvr>
                                        <p:cTn id="16" dur="1" fill="hold">
                                          <p:stCondLst>
                                            <p:cond delay="0"/>
                                          </p:stCondLst>
                                        </p:cTn>
                                        <p:tgtEl>
                                          <p:spTgt spid="185348">
                                            <p:txEl>
                                              <p:pRg st="3" end="3"/>
                                            </p:txEl>
                                          </p:spTgt>
                                        </p:tgtEl>
                                        <p:attrNameLst>
                                          <p:attrName>style.visibility</p:attrName>
                                        </p:attrNameLst>
                                      </p:cBhvr>
                                      <p:to>
                                        <p:strVal val="visible"/>
                                      </p:to>
                                    </p:set>
                                    <p:animEffect transition="in" filter="wipe(down)">
                                      <p:cBhvr>
                                        <p:cTn id="17" dur="500"/>
                                        <p:tgtEl>
                                          <p:spTgt spid="185348">
                                            <p:txEl>
                                              <p:pRg st="3" end="3"/>
                                            </p:txEl>
                                          </p:spTgt>
                                        </p:tgtEl>
                                      </p:cBhvr>
                                    </p:animEffect>
                                  </p:childTnLst>
                                </p:cTn>
                              </p:par>
                            </p:childTnLst>
                          </p:cTn>
                        </p:par>
                        <p:par>
                          <p:cTn id="18" fill="hold" nodeType="afterGroup">
                            <p:stCondLst>
                              <p:cond delay="1000"/>
                            </p:stCondLst>
                            <p:childTnLst>
                              <p:par>
                                <p:cTn id="19" presetID="22" presetClass="entr" presetSubtype="4" fill="hold" nodeType="afterEffect">
                                  <p:stCondLst>
                                    <p:cond delay="0"/>
                                  </p:stCondLst>
                                  <p:childTnLst>
                                    <p:set>
                                      <p:cBhvr>
                                        <p:cTn id="20" dur="1" fill="hold">
                                          <p:stCondLst>
                                            <p:cond delay="0"/>
                                          </p:stCondLst>
                                        </p:cTn>
                                        <p:tgtEl>
                                          <p:spTgt spid="185348">
                                            <p:txEl>
                                              <p:pRg st="4" end="4"/>
                                            </p:txEl>
                                          </p:spTgt>
                                        </p:tgtEl>
                                        <p:attrNameLst>
                                          <p:attrName>style.visibility</p:attrName>
                                        </p:attrNameLst>
                                      </p:cBhvr>
                                      <p:to>
                                        <p:strVal val="visible"/>
                                      </p:to>
                                    </p:set>
                                    <p:animEffect transition="in" filter="wipe(down)">
                                      <p:cBhvr>
                                        <p:cTn id="21" dur="500"/>
                                        <p:tgtEl>
                                          <p:spTgt spid="18534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2">
            <a:extLst>
              <a:ext uri="{FF2B5EF4-FFF2-40B4-BE49-F238E27FC236}">
                <a16:creationId xmlns:a16="http://schemas.microsoft.com/office/drawing/2014/main" id="{DBD9C9CA-81FB-48C1-9DFC-8FBB0D1FCF73}"/>
              </a:ext>
            </a:extLst>
          </p:cNvPr>
          <p:cNvSpPr>
            <a:spLocks noGrp="1" noChangeArrowheads="1"/>
          </p:cNvSpPr>
          <p:nvPr>
            <p:ph type="title"/>
          </p:nvPr>
        </p:nvSpPr>
        <p:spPr>
          <a:xfrm>
            <a:off x="468313" y="357188"/>
            <a:ext cx="8229600" cy="504825"/>
          </a:xfrm>
        </p:spPr>
        <p:txBody>
          <a:bodyPr vert="horz" lIns="91440" tIns="45720" rIns="91440" bIns="45720" rtlCol="0" anchor="b">
            <a:noAutofit/>
          </a:bodyPr>
          <a:lstStyle/>
          <a:p>
            <a:r>
              <a:rPr lang="zh-CN" altLang="en-US" sz="3200" dirty="0">
                <a:latin typeface="宋体" panose="02010600030101010101" pitchFamily="2" charset="-122"/>
              </a:rPr>
              <a:t> </a:t>
            </a:r>
            <a:r>
              <a:rPr lang="en-US" altLang="zh-CN" sz="3200" dirty="0">
                <a:latin typeface="宋体" panose="02010600030101010101" pitchFamily="2" charset="-122"/>
              </a:rPr>
              <a:t>2.3.1  </a:t>
            </a:r>
            <a:r>
              <a:rPr lang="zh-CN" altLang="en-US" sz="3200" dirty="0">
                <a:latin typeface="宋体" panose="02010600030101010101" pitchFamily="2" charset="-122"/>
              </a:rPr>
              <a:t>常用单位及术语</a:t>
            </a:r>
          </a:p>
        </p:txBody>
      </p:sp>
      <p:sp>
        <p:nvSpPr>
          <p:cNvPr id="209923" name="Rectangle 3">
            <a:extLst>
              <a:ext uri="{FF2B5EF4-FFF2-40B4-BE49-F238E27FC236}">
                <a16:creationId xmlns:a16="http://schemas.microsoft.com/office/drawing/2014/main" id="{12601074-7838-4655-933E-7EE9370CED9F}"/>
              </a:ext>
            </a:extLst>
          </p:cNvPr>
          <p:cNvSpPr>
            <a:spLocks noGrp="1" noChangeArrowheads="1"/>
          </p:cNvSpPr>
          <p:nvPr>
            <p:ph idx="1"/>
          </p:nvPr>
        </p:nvSpPr>
        <p:spPr/>
        <p:txBody>
          <a:bodyPr/>
          <a:lstStyle/>
          <a:p>
            <a:pPr marL="0" indent="0" eaLnBrk="1" hangingPunct="1">
              <a:spcBef>
                <a:spcPct val="0"/>
              </a:spcBef>
              <a:buFontTx/>
              <a:buNone/>
            </a:pPr>
            <a:r>
              <a:rPr kumimoji="1" lang="en-US" altLang="zh-CN">
                <a:solidFill>
                  <a:srgbClr val="FF0000"/>
                </a:solidFill>
              </a:rPr>
              <a:t>3</a:t>
            </a:r>
            <a:r>
              <a:rPr kumimoji="1" lang="zh-CN" altLang="en-US">
                <a:solidFill>
                  <a:srgbClr val="FF0000"/>
                </a:solidFill>
              </a:rPr>
              <a:t>、字（</a:t>
            </a:r>
            <a:r>
              <a:rPr kumimoji="1" lang="en-US" altLang="zh-CN">
                <a:solidFill>
                  <a:srgbClr val="FF0000"/>
                </a:solidFill>
              </a:rPr>
              <a:t>word</a:t>
            </a:r>
            <a:r>
              <a:rPr kumimoji="1" lang="zh-CN" altLang="en-US">
                <a:solidFill>
                  <a:srgbClr val="FF0000"/>
                </a:solidFill>
              </a:rPr>
              <a:t>）</a:t>
            </a:r>
          </a:p>
          <a:p>
            <a:pPr marL="0" indent="0" eaLnBrk="1" hangingPunct="1">
              <a:spcBef>
                <a:spcPct val="0"/>
              </a:spcBef>
              <a:buFontTx/>
              <a:buNone/>
            </a:pPr>
            <a:r>
              <a:rPr kumimoji="1" lang="zh-CN" altLang="en-US">
                <a:solidFill>
                  <a:srgbClr val="CC3300"/>
                </a:solidFill>
              </a:rPr>
              <a:t>   </a:t>
            </a:r>
            <a:r>
              <a:rPr kumimoji="1" lang="en-US" altLang="zh-CN">
                <a:solidFill>
                  <a:srgbClr val="CC3300"/>
                </a:solidFill>
              </a:rPr>
              <a:t>16</a:t>
            </a:r>
            <a:r>
              <a:rPr kumimoji="1" lang="zh-CN" altLang="en-US">
                <a:solidFill>
                  <a:srgbClr val="CC3300"/>
                </a:solidFill>
              </a:rPr>
              <a:t>位</a:t>
            </a:r>
            <a:r>
              <a:rPr kumimoji="1" lang="zh-CN" altLang="en-US"/>
              <a:t>二进制数称为一个字，</a:t>
            </a:r>
            <a:r>
              <a:rPr kumimoji="1" lang="zh-CN" altLang="en-US">
                <a:solidFill>
                  <a:srgbClr val="C00000"/>
                </a:solidFill>
              </a:rPr>
              <a:t>一个字等于两个字节</a:t>
            </a:r>
            <a:r>
              <a:rPr kumimoji="1" lang="zh-CN" altLang="en-US"/>
              <a:t>。</a:t>
            </a:r>
            <a:endParaRPr kumimoji="1" lang="en-US" altLang="zh-CN"/>
          </a:p>
          <a:p>
            <a:pPr marL="0" indent="0" eaLnBrk="1" hangingPunct="1">
              <a:spcBef>
                <a:spcPts val="600"/>
              </a:spcBef>
              <a:buFontTx/>
              <a:buNone/>
            </a:pPr>
            <a:r>
              <a:rPr kumimoji="1" lang="en-US" altLang="zh-CN">
                <a:solidFill>
                  <a:srgbClr val="FF0000"/>
                </a:solidFill>
              </a:rPr>
              <a:t>4</a:t>
            </a:r>
            <a:r>
              <a:rPr kumimoji="1" lang="zh-CN" altLang="en-US">
                <a:solidFill>
                  <a:srgbClr val="FF0000"/>
                </a:solidFill>
              </a:rPr>
              <a:t>、字长</a:t>
            </a:r>
          </a:p>
          <a:p>
            <a:pPr marL="0" indent="0" eaLnBrk="1" hangingPunct="1">
              <a:spcBef>
                <a:spcPts val="600"/>
              </a:spcBef>
              <a:spcAft>
                <a:spcPts val="1200"/>
              </a:spcAft>
              <a:buFontTx/>
              <a:buNone/>
            </a:pPr>
            <a:r>
              <a:rPr kumimoji="1" lang="zh-CN" altLang="en-US">
                <a:solidFill>
                  <a:srgbClr val="FF0000"/>
                </a:solidFill>
              </a:rPr>
              <a:t>字长</a:t>
            </a:r>
            <a:r>
              <a:rPr kumimoji="1" lang="zh-CN" altLang="en-US"/>
              <a:t>：一般说来，计算机在同一时间内处理的一组二进制数称为</a:t>
            </a:r>
            <a:r>
              <a:rPr kumimoji="1" lang="zh-CN" altLang="en-US">
                <a:solidFill>
                  <a:srgbClr val="FF0000"/>
                </a:solidFill>
              </a:rPr>
              <a:t>一个计算机的“字”</a:t>
            </a:r>
            <a:r>
              <a:rPr kumimoji="1" lang="zh-CN" altLang="en-US"/>
              <a:t>，而这组二进制数的位数就是“</a:t>
            </a:r>
            <a:r>
              <a:rPr kumimoji="1" lang="zh-CN" altLang="en-US">
                <a:solidFill>
                  <a:srgbClr val="FF0000"/>
                </a:solidFill>
              </a:rPr>
              <a:t>字长</a:t>
            </a:r>
            <a:r>
              <a:rPr kumimoji="1" lang="zh-CN" altLang="en-US"/>
              <a:t>”。</a:t>
            </a:r>
            <a:endParaRPr kumimoji="1" lang="en-US" altLang="zh-CN"/>
          </a:p>
          <a:p>
            <a:pPr marL="0" indent="0" eaLnBrk="1" hangingPunct="1">
              <a:spcBef>
                <a:spcPts val="600"/>
              </a:spcBef>
              <a:buFontTx/>
              <a:buNone/>
            </a:pPr>
            <a:r>
              <a:rPr kumimoji="1" lang="zh-CN" altLang="en-US">
                <a:solidFill>
                  <a:srgbClr val="FF0000"/>
                </a:solidFill>
              </a:rPr>
              <a:t>字长即字的长度</a:t>
            </a:r>
            <a:r>
              <a:rPr kumimoji="1" lang="en-US" altLang="zh-CN"/>
              <a:t>, </a:t>
            </a:r>
            <a:r>
              <a:rPr kumimoji="1" lang="zh-CN" altLang="en-US"/>
              <a:t>是一次可并行处理数据的位数即</a:t>
            </a:r>
            <a:r>
              <a:rPr kumimoji="1" lang="zh-CN" altLang="en-US">
                <a:solidFill>
                  <a:srgbClr val="FF0000"/>
                </a:solidFill>
              </a:rPr>
              <a:t>数据线的条数</a:t>
            </a:r>
            <a:r>
              <a:rPr kumimoji="1" lang="zh-CN" altLang="en-US"/>
              <a:t>。</a:t>
            </a:r>
            <a:r>
              <a:rPr kumimoji="1" lang="zh-CN" altLang="en-US">
                <a:solidFill>
                  <a:srgbClr val="FF0000"/>
                </a:solidFill>
              </a:rPr>
              <a:t>常与</a:t>
            </a:r>
            <a:r>
              <a:rPr kumimoji="1" lang="en-US" altLang="zh-CN">
                <a:solidFill>
                  <a:srgbClr val="FF0000"/>
                </a:solidFill>
              </a:rPr>
              <a:t>CPU</a:t>
            </a:r>
            <a:r>
              <a:rPr kumimoji="1" lang="zh-CN" altLang="en-US">
                <a:solidFill>
                  <a:srgbClr val="FF0000"/>
                </a:solidFill>
              </a:rPr>
              <a:t>内部寄存器</a:t>
            </a:r>
            <a:r>
              <a:rPr kumimoji="1" lang="en-US" altLang="zh-CN">
                <a:solidFill>
                  <a:srgbClr val="FF0000"/>
                </a:solidFill>
              </a:rPr>
              <a:t>, </a:t>
            </a:r>
            <a:r>
              <a:rPr kumimoji="1" lang="zh-CN" altLang="en-US">
                <a:solidFill>
                  <a:srgbClr val="FF0000"/>
                </a:solidFill>
              </a:rPr>
              <a:t>运算装置</a:t>
            </a:r>
            <a:r>
              <a:rPr kumimoji="1" lang="en-US" altLang="zh-CN">
                <a:solidFill>
                  <a:srgbClr val="FF0000"/>
                </a:solidFill>
              </a:rPr>
              <a:t>, </a:t>
            </a:r>
            <a:r>
              <a:rPr kumimoji="1" lang="zh-CN" altLang="en-US">
                <a:solidFill>
                  <a:srgbClr val="FF0000"/>
                </a:solidFill>
              </a:rPr>
              <a:t>总线宽度一致</a:t>
            </a:r>
            <a:r>
              <a:rPr kumimoji="1" lang="zh-CN" altLang="en-US"/>
              <a:t>。常用微机</a:t>
            </a:r>
            <a:r>
              <a:rPr kumimoji="1" lang="zh-CN" altLang="en-US">
                <a:solidFill>
                  <a:srgbClr val="FF00FF"/>
                </a:solidFill>
              </a:rPr>
              <a:t>字长有</a:t>
            </a:r>
            <a:r>
              <a:rPr kumimoji="1" lang="en-US" altLang="zh-CN">
                <a:solidFill>
                  <a:srgbClr val="FF00FF"/>
                </a:solidFill>
              </a:rPr>
              <a:t>8</a:t>
            </a:r>
            <a:r>
              <a:rPr kumimoji="1" lang="zh-CN" altLang="en-US">
                <a:solidFill>
                  <a:srgbClr val="FF00FF"/>
                </a:solidFill>
              </a:rPr>
              <a:t>位</a:t>
            </a:r>
            <a:r>
              <a:rPr kumimoji="1" lang="en-US" altLang="zh-CN">
                <a:solidFill>
                  <a:srgbClr val="FF00FF"/>
                </a:solidFill>
              </a:rPr>
              <a:t>, 16</a:t>
            </a:r>
            <a:r>
              <a:rPr kumimoji="1" lang="zh-CN" altLang="en-US">
                <a:solidFill>
                  <a:srgbClr val="FF00FF"/>
                </a:solidFill>
              </a:rPr>
              <a:t>位和</a:t>
            </a:r>
            <a:r>
              <a:rPr kumimoji="1" lang="en-US" altLang="zh-CN">
                <a:solidFill>
                  <a:srgbClr val="FF00FF"/>
                </a:solidFill>
              </a:rPr>
              <a:t>32</a:t>
            </a:r>
            <a:r>
              <a:rPr kumimoji="1" lang="zh-CN" altLang="en-US">
                <a:solidFill>
                  <a:srgbClr val="FF00FF"/>
                </a:solidFill>
              </a:rPr>
              <a:t>位</a:t>
            </a:r>
            <a:r>
              <a:rPr kumimoji="1" lang="zh-CN" altLang="en-US"/>
              <a:t>。</a:t>
            </a:r>
          </a:p>
          <a:p>
            <a:pPr marL="0" indent="0" eaLnBrk="1" hangingPunct="1">
              <a:spcBef>
                <a:spcPts val="600"/>
              </a:spcBef>
              <a:buFontTx/>
              <a:buNone/>
            </a:pPr>
            <a:endParaRPr kumimoji="1" lang="zh-CN" altLang="en-US"/>
          </a:p>
          <a:p>
            <a:pPr marL="0" indent="0" eaLnBrk="1" hangingPunct="1">
              <a:spcBef>
                <a:spcPts val="600"/>
              </a:spcBef>
              <a:buFontTx/>
              <a:buNone/>
            </a:pP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Effect transition="in" filter="wipe(down)">
                                      <p:cBhvr>
                                        <p:cTn id="7" dur="500"/>
                                        <p:tgtEl>
                                          <p:spTgt spid="20992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09923">
                                            <p:txEl>
                                              <p:pRg st="1" end="1"/>
                                            </p:txEl>
                                          </p:spTgt>
                                        </p:tgtEl>
                                        <p:attrNameLst>
                                          <p:attrName>style.visibility</p:attrName>
                                        </p:attrNameLst>
                                      </p:cBhvr>
                                      <p:to>
                                        <p:strVal val="visible"/>
                                      </p:to>
                                    </p:set>
                                    <p:animEffect transition="in" filter="wipe(down)">
                                      <p:cBhvr>
                                        <p:cTn id="10" dur="500"/>
                                        <p:tgtEl>
                                          <p:spTgt spid="20992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09923">
                                            <p:txEl>
                                              <p:pRg st="2" end="2"/>
                                            </p:txEl>
                                          </p:spTgt>
                                        </p:tgtEl>
                                        <p:attrNameLst>
                                          <p:attrName>style.visibility</p:attrName>
                                        </p:attrNameLst>
                                      </p:cBhvr>
                                      <p:to>
                                        <p:strVal val="visible"/>
                                      </p:to>
                                    </p:set>
                                    <p:animEffect transition="in" filter="wipe(down)">
                                      <p:cBhvr>
                                        <p:cTn id="13" dur="500"/>
                                        <p:tgtEl>
                                          <p:spTgt spid="20992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09923">
                                            <p:txEl>
                                              <p:pRg st="3" end="3"/>
                                            </p:txEl>
                                          </p:spTgt>
                                        </p:tgtEl>
                                        <p:attrNameLst>
                                          <p:attrName>style.visibility</p:attrName>
                                        </p:attrNameLst>
                                      </p:cBhvr>
                                      <p:to>
                                        <p:strVal val="visible"/>
                                      </p:to>
                                    </p:set>
                                    <p:animEffect transition="in" filter="wipe(down)">
                                      <p:cBhvr>
                                        <p:cTn id="16" dur="500"/>
                                        <p:tgtEl>
                                          <p:spTgt spid="209923">
                                            <p:txEl>
                                              <p:pRg st="3" end="3"/>
                                            </p:txEl>
                                          </p:spTgt>
                                        </p:tgtEl>
                                      </p:cBhvr>
                                    </p:animEffect>
                                  </p:childTnLst>
                                </p:cTn>
                              </p:par>
                            </p:childTnLst>
                          </p:cTn>
                        </p:par>
                        <p:par>
                          <p:cTn id="17" fill="hold" nodeType="afterGroup">
                            <p:stCondLst>
                              <p:cond delay="500"/>
                            </p:stCondLst>
                            <p:childTnLst>
                              <p:par>
                                <p:cTn id="18" presetID="22" presetClass="entr" presetSubtype="4" fill="hold" nodeType="afterEffect">
                                  <p:stCondLst>
                                    <p:cond delay="0"/>
                                  </p:stCondLst>
                                  <p:childTnLst>
                                    <p:set>
                                      <p:cBhvr>
                                        <p:cTn id="19" dur="1" fill="hold">
                                          <p:stCondLst>
                                            <p:cond delay="0"/>
                                          </p:stCondLst>
                                        </p:cTn>
                                        <p:tgtEl>
                                          <p:spTgt spid="209923">
                                            <p:txEl>
                                              <p:pRg st="4" end="4"/>
                                            </p:txEl>
                                          </p:spTgt>
                                        </p:tgtEl>
                                        <p:attrNameLst>
                                          <p:attrName>style.visibility</p:attrName>
                                        </p:attrNameLst>
                                      </p:cBhvr>
                                      <p:to>
                                        <p:strVal val="visible"/>
                                      </p:to>
                                    </p:set>
                                    <p:animEffect transition="in" filter="wipe(down)">
                                      <p:cBhvr>
                                        <p:cTn id="20" dur="500"/>
                                        <p:tgtEl>
                                          <p:spTgt spid="2099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2">
            <a:extLst>
              <a:ext uri="{FF2B5EF4-FFF2-40B4-BE49-F238E27FC236}">
                <a16:creationId xmlns:a16="http://schemas.microsoft.com/office/drawing/2014/main" id="{ABE6D164-19CB-4654-84C8-1A5D4C33C9A2}"/>
              </a:ext>
            </a:extLst>
          </p:cNvPr>
          <p:cNvSpPr>
            <a:spLocks noGrp="1" noChangeArrowheads="1"/>
          </p:cNvSpPr>
          <p:nvPr>
            <p:ph type="title"/>
          </p:nvPr>
        </p:nvSpPr>
        <p:spPr>
          <a:xfrm>
            <a:off x="468313" y="357188"/>
            <a:ext cx="8229600" cy="504825"/>
          </a:xfrm>
        </p:spPr>
        <p:txBody>
          <a:bodyPr vert="horz" lIns="91440" tIns="45720" rIns="91440" bIns="45720" rtlCol="0" anchor="b">
            <a:noAutofit/>
          </a:bodyPr>
          <a:lstStyle/>
          <a:p>
            <a:r>
              <a:rPr lang="zh-CN" altLang="en-US" sz="3200" dirty="0">
                <a:latin typeface="宋体" panose="02010600030101010101" pitchFamily="2" charset="-122"/>
              </a:rPr>
              <a:t> </a:t>
            </a:r>
            <a:r>
              <a:rPr lang="en-US" altLang="zh-CN" sz="3200" dirty="0">
                <a:latin typeface="宋体" panose="02010600030101010101" pitchFamily="2" charset="-122"/>
              </a:rPr>
              <a:t>2.3.1  </a:t>
            </a:r>
            <a:r>
              <a:rPr lang="zh-CN" altLang="en-US" sz="3200" dirty="0">
                <a:latin typeface="宋体" panose="02010600030101010101" pitchFamily="2" charset="-122"/>
              </a:rPr>
              <a:t>常用单位及术语</a:t>
            </a:r>
          </a:p>
        </p:txBody>
      </p:sp>
      <p:sp>
        <p:nvSpPr>
          <p:cNvPr id="210947" name="Rectangle 3">
            <a:extLst>
              <a:ext uri="{FF2B5EF4-FFF2-40B4-BE49-F238E27FC236}">
                <a16:creationId xmlns:a16="http://schemas.microsoft.com/office/drawing/2014/main" id="{E2B62228-AD75-4DBF-86AC-D0218F9239D8}"/>
              </a:ext>
            </a:extLst>
          </p:cNvPr>
          <p:cNvSpPr>
            <a:spLocks noGrp="1" noChangeArrowheads="1"/>
          </p:cNvSpPr>
          <p:nvPr>
            <p:ph idx="1"/>
          </p:nvPr>
        </p:nvSpPr>
        <p:spPr>
          <a:xfrm>
            <a:off x="496888" y="1146175"/>
            <a:ext cx="8229600" cy="4932363"/>
          </a:xfrm>
        </p:spPr>
        <p:txBody>
          <a:bodyPr/>
          <a:lstStyle/>
          <a:p>
            <a:pPr eaLnBrk="1" hangingPunct="1">
              <a:lnSpc>
                <a:spcPct val="150000"/>
              </a:lnSpc>
              <a:buFontTx/>
              <a:buNone/>
            </a:pPr>
            <a:r>
              <a:rPr lang="en-US" altLang="zh-CN" dirty="0">
                <a:solidFill>
                  <a:srgbClr val="FF0000"/>
                </a:solidFill>
              </a:rPr>
              <a:t>5</a:t>
            </a:r>
            <a:r>
              <a:rPr lang="zh-CN" altLang="en-US" dirty="0">
                <a:solidFill>
                  <a:srgbClr val="FF0000"/>
                </a:solidFill>
              </a:rPr>
              <a:t>、数量单位</a:t>
            </a:r>
          </a:p>
          <a:p>
            <a:pPr eaLnBrk="1" hangingPunct="1">
              <a:lnSpc>
                <a:spcPct val="150000"/>
              </a:lnSpc>
              <a:buFontTx/>
              <a:buNone/>
            </a:pPr>
            <a:r>
              <a:rPr lang="en-US" altLang="zh-CN" dirty="0">
                <a:solidFill>
                  <a:srgbClr val="FF0000"/>
                </a:solidFill>
              </a:rPr>
              <a:t>K</a:t>
            </a:r>
            <a:r>
              <a:rPr lang="en-US" altLang="zh-CN" dirty="0"/>
              <a:t>  </a:t>
            </a:r>
            <a:r>
              <a:rPr lang="zh-CN" altLang="en-US" dirty="0"/>
              <a:t>千    </a:t>
            </a:r>
            <a:r>
              <a:rPr lang="en-US" altLang="zh-CN" dirty="0">
                <a:solidFill>
                  <a:srgbClr val="FF0000"/>
                </a:solidFill>
              </a:rPr>
              <a:t>Kilo</a:t>
            </a:r>
            <a:r>
              <a:rPr lang="en-US" altLang="zh-CN" dirty="0"/>
              <a:t> </a:t>
            </a:r>
            <a:r>
              <a:rPr lang="zh-CN" altLang="en-US" dirty="0"/>
              <a:t>的符号，</a:t>
            </a:r>
            <a:r>
              <a:rPr lang="en-US" altLang="zh-CN" dirty="0"/>
              <a:t>1K=1024=</a:t>
            </a:r>
            <a:r>
              <a:rPr lang="en-US" altLang="zh-CN" dirty="0">
                <a:solidFill>
                  <a:srgbClr val="FF0000"/>
                </a:solidFill>
              </a:rPr>
              <a:t>2</a:t>
            </a:r>
            <a:r>
              <a:rPr lang="en-US" altLang="zh-CN" baseline="30000" dirty="0">
                <a:solidFill>
                  <a:srgbClr val="FF0000"/>
                </a:solidFill>
              </a:rPr>
              <a:t>10</a:t>
            </a:r>
            <a:r>
              <a:rPr lang="en-US" altLang="zh-CN" dirty="0"/>
              <a:t>  </a:t>
            </a:r>
            <a:endParaRPr lang="zh-CN" altLang="en-US" dirty="0"/>
          </a:p>
          <a:p>
            <a:pPr eaLnBrk="1" hangingPunct="1">
              <a:lnSpc>
                <a:spcPct val="150000"/>
              </a:lnSpc>
              <a:buFontTx/>
              <a:buNone/>
            </a:pPr>
            <a:r>
              <a:rPr lang="zh-CN" altLang="en-US" dirty="0"/>
              <a:t>         如</a:t>
            </a:r>
            <a:r>
              <a:rPr lang="en-US" altLang="zh-CN" dirty="0"/>
              <a:t>1KB</a:t>
            </a:r>
            <a:r>
              <a:rPr lang="zh-CN" altLang="en-US" dirty="0"/>
              <a:t>表示</a:t>
            </a:r>
            <a:r>
              <a:rPr lang="en-US" altLang="zh-CN" dirty="0"/>
              <a:t>1024</a:t>
            </a:r>
            <a:r>
              <a:rPr lang="zh-CN" altLang="en-US" dirty="0"/>
              <a:t>个字节 </a:t>
            </a:r>
          </a:p>
          <a:p>
            <a:pPr eaLnBrk="1" hangingPunct="1">
              <a:lnSpc>
                <a:spcPct val="150000"/>
              </a:lnSpc>
              <a:buFontTx/>
              <a:buNone/>
            </a:pPr>
            <a:r>
              <a:rPr lang="en-US" altLang="zh-CN" dirty="0">
                <a:solidFill>
                  <a:srgbClr val="FF0000"/>
                </a:solidFill>
              </a:rPr>
              <a:t>M</a:t>
            </a:r>
            <a:r>
              <a:rPr lang="en-US" altLang="zh-CN" dirty="0"/>
              <a:t>  </a:t>
            </a:r>
            <a:r>
              <a:rPr lang="zh-CN" altLang="en-US" dirty="0"/>
              <a:t>兆    </a:t>
            </a:r>
            <a:r>
              <a:rPr lang="en-US" altLang="zh-CN" dirty="0">
                <a:solidFill>
                  <a:srgbClr val="FF0000"/>
                </a:solidFill>
              </a:rPr>
              <a:t>Maga</a:t>
            </a:r>
            <a:r>
              <a:rPr lang="en-US" altLang="zh-CN" dirty="0"/>
              <a:t> </a:t>
            </a:r>
            <a:r>
              <a:rPr lang="zh-CN" altLang="en-US" dirty="0"/>
              <a:t>的符号， </a:t>
            </a:r>
            <a:r>
              <a:rPr lang="en-US" altLang="zh-CN" dirty="0"/>
              <a:t>1M=1K×1K=</a:t>
            </a:r>
            <a:r>
              <a:rPr lang="en-US" altLang="zh-CN" dirty="0">
                <a:solidFill>
                  <a:srgbClr val="FF0000"/>
                </a:solidFill>
              </a:rPr>
              <a:t>2</a:t>
            </a:r>
            <a:r>
              <a:rPr lang="en-US" altLang="zh-CN" baseline="30000" dirty="0">
                <a:solidFill>
                  <a:srgbClr val="FF0000"/>
                </a:solidFill>
              </a:rPr>
              <a:t>20</a:t>
            </a:r>
            <a:r>
              <a:rPr lang="en-US" altLang="zh-CN" dirty="0"/>
              <a:t> </a:t>
            </a:r>
          </a:p>
          <a:p>
            <a:pPr eaLnBrk="1" hangingPunct="1">
              <a:lnSpc>
                <a:spcPct val="150000"/>
              </a:lnSpc>
              <a:buFontTx/>
              <a:buNone/>
            </a:pPr>
            <a:r>
              <a:rPr lang="en-US" altLang="zh-CN" dirty="0">
                <a:solidFill>
                  <a:srgbClr val="FF0000"/>
                </a:solidFill>
              </a:rPr>
              <a:t>G</a:t>
            </a:r>
            <a:r>
              <a:rPr lang="en-US" altLang="zh-CN" dirty="0"/>
              <a:t>  </a:t>
            </a:r>
            <a:r>
              <a:rPr lang="zh-CN" altLang="en-US" dirty="0"/>
              <a:t>吉    </a:t>
            </a:r>
            <a:r>
              <a:rPr lang="en-US" altLang="zh-CN" dirty="0">
                <a:solidFill>
                  <a:srgbClr val="FF0000"/>
                </a:solidFill>
              </a:rPr>
              <a:t>Giga</a:t>
            </a:r>
            <a:r>
              <a:rPr lang="en-US" altLang="zh-CN" dirty="0"/>
              <a:t> </a:t>
            </a:r>
            <a:r>
              <a:rPr lang="zh-CN" altLang="en-US" dirty="0"/>
              <a:t>的符号，    </a:t>
            </a:r>
            <a:r>
              <a:rPr lang="en-US" altLang="zh-CN" dirty="0"/>
              <a:t>1G=1K×1M=</a:t>
            </a:r>
            <a:r>
              <a:rPr lang="en-US" altLang="zh-CN" dirty="0">
                <a:solidFill>
                  <a:srgbClr val="FF0000"/>
                </a:solidFill>
              </a:rPr>
              <a:t>2</a:t>
            </a:r>
            <a:r>
              <a:rPr lang="en-US" altLang="zh-CN" baseline="30000" dirty="0">
                <a:solidFill>
                  <a:srgbClr val="FF0000"/>
                </a:solidFill>
              </a:rPr>
              <a:t>30</a:t>
            </a:r>
            <a:r>
              <a:rPr lang="en-US" altLang="zh-CN" dirty="0"/>
              <a:t> </a:t>
            </a:r>
          </a:p>
          <a:p>
            <a:pPr eaLnBrk="1" hangingPunct="1">
              <a:lnSpc>
                <a:spcPct val="150000"/>
              </a:lnSpc>
              <a:buFontTx/>
              <a:buNone/>
            </a:pPr>
            <a:r>
              <a:rPr lang="en-US" altLang="zh-CN" dirty="0">
                <a:solidFill>
                  <a:srgbClr val="FF0000"/>
                </a:solidFill>
              </a:rPr>
              <a:t>T</a:t>
            </a:r>
            <a:r>
              <a:rPr lang="en-US" altLang="zh-CN" dirty="0"/>
              <a:t>  </a:t>
            </a:r>
            <a:r>
              <a:rPr lang="zh-CN" altLang="en-US" dirty="0"/>
              <a:t>太    </a:t>
            </a:r>
            <a:r>
              <a:rPr lang="en-US" altLang="zh-CN" dirty="0">
                <a:solidFill>
                  <a:srgbClr val="FF0000"/>
                </a:solidFill>
              </a:rPr>
              <a:t>Tera</a:t>
            </a:r>
            <a:r>
              <a:rPr lang="en-US" altLang="zh-CN" dirty="0"/>
              <a:t> </a:t>
            </a:r>
            <a:r>
              <a:rPr lang="zh-CN" altLang="en-US" dirty="0"/>
              <a:t>的符号，    </a:t>
            </a:r>
            <a:r>
              <a:rPr lang="en-US" altLang="zh-CN" dirty="0"/>
              <a:t>1T=1M×1M=</a:t>
            </a:r>
            <a:r>
              <a:rPr lang="en-US" altLang="zh-CN" dirty="0">
                <a:solidFill>
                  <a:srgbClr val="FF0000"/>
                </a:solidFill>
              </a:rPr>
              <a:t>2</a:t>
            </a:r>
            <a:r>
              <a:rPr lang="en-US" altLang="zh-CN" baseline="30000" dirty="0">
                <a:solidFill>
                  <a:srgbClr val="FF0000"/>
                </a:solidFill>
              </a:rPr>
              <a:t>40</a:t>
            </a:r>
            <a:r>
              <a:rPr lang="en-US" altLang="zh-CN"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Effect transition="in" filter="wipe(down)">
                                      <p:cBhvr>
                                        <p:cTn id="7" dur="500"/>
                                        <p:tgtEl>
                                          <p:spTgt spid="210947">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10947">
                                            <p:txEl>
                                              <p:pRg st="1" end="1"/>
                                            </p:txEl>
                                          </p:spTgt>
                                        </p:tgtEl>
                                        <p:attrNameLst>
                                          <p:attrName>style.visibility</p:attrName>
                                        </p:attrNameLst>
                                      </p:cBhvr>
                                      <p:to>
                                        <p:strVal val="visible"/>
                                      </p:to>
                                    </p:set>
                                    <p:animEffect transition="in" filter="wipe(down)">
                                      <p:cBhvr>
                                        <p:cTn id="10" dur="500"/>
                                        <p:tgtEl>
                                          <p:spTgt spid="210947">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10947">
                                            <p:txEl>
                                              <p:pRg st="2" end="2"/>
                                            </p:txEl>
                                          </p:spTgt>
                                        </p:tgtEl>
                                        <p:attrNameLst>
                                          <p:attrName>style.visibility</p:attrName>
                                        </p:attrNameLst>
                                      </p:cBhvr>
                                      <p:to>
                                        <p:strVal val="visible"/>
                                      </p:to>
                                    </p:set>
                                    <p:animEffect transition="in" filter="wipe(down)">
                                      <p:cBhvr>
                                        <p:cTn id="13" dur="500"/>
                                        <p:tgtEl>
                                          <p:spTgt spid="210947">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10947">
                                            <p:txEl>
                                              <p:pRg st="3" end="3"/>
                                            </p:txEl>
                                          </p:spTgt>
                                        </p:tgtEl>
                                        <p:attrNameLst>
                                          <p:attrName>style.visibility</p:attrName>
                                        </p:attrNameLst>
                                      </p:cBhvr>
                                      <p:to>
                                        <p:strVal val="visible"/>
                                      </p:to>
                                    </p:set>
                                    <p:animEffect transition="in" filter="wipe(down)">
                                      <p:cBhvr>
                                        <p:cTn id="16" dur="500"/>
                                        <p:tgtEl>
                                          <p:spTgt spid="210947">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210947">
                                            <p:txEl>
                                              <p:pRg st="4" end="4"/>
                                            </p:txEl>
                                          </p:spTgt>
                                        </p:tgtEl>
                                        <p:attrNameLst>
                                          <p:attrName>style.visibility</p:attrName>
                                        </p:attrNameLst>
                                      </p:cBhvr>
                                      <p:to>
                                        <p:strVal val="visible"/>
                                      </p:to>
                                    </p:set>
                                    <p:animEffect transition="in" filter="wipe(down)">
                                      <p:cBhvr>
                                        <p:cTn id="19" dur="500"/>
                                        <p:tgtEl>
                                          <p:spTgt spid="210947">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210947">
                                            <p:txEl>
                                              <p:pRg st="5" end="5"/>
                                            </p:txEl>
                                          </p:spTgt>
                                        </p:tgtEl>
                                        <p:attrNameLst>
                                          <p:attrName>style.visibility</p:attrName>
                                        </p:attrNameLst>
                                      </p:cBhvr>
                                      <p:to>
                                        <p:strVal val="visible"/>
                                      </p:to>
                                    </p:set>
                                    <p:animEffect transition="in" filter="wipe(down)">
                                      <p:cBhvr>
                                        <p:cTn id="22" dur="500"/>
                                        <p:tgtEl>
                                          <p:spTgt spid="2109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3"/>
          <p:cNvSpPr>
            <a:spLocks noGrp="1" noChangeArrowheads="1"/>
          </p:cNvSpPr>
          <p:nvPr>
            <p:ph type="title"/>
          </p:nvPr>
        </p:nvSpPr>
        <p:spPr>
          <a:xfrm>
            <a:off x="803275" y="519113"/>
            <a:ext cx="6613525" cy="504825"/>
          </a:xfrm>
        </p:spPr>
        <p:txBody>
          <a:bodyPr vert="horz" lIns="91440" tIns="45720" rIns="91440" bIns="45720" rtlCol="0" anchor="b">
            <a:normAutofit fontScale="90000"/>
          </a:bodyPr>
          <a:lstStyle/>
          <a:p>
            <a:r>
              <a:rPr lang="en-US" altLang="zh-CN" sz="4000" dirty="0">
                <a:latin typeface="+mj-ea"/>
              </a:rPr>
              <a:t>2</a:t>
            </a:r>
            <a:r>
              <a:rPr lang="zh-CN" altLang="en-US" sz="4000" dirty="0">
                <a:latin typeface="+mj-ea"/>
              </a:rPr>
              <a:t>、二进制数转换为十进制数</a:t>
            </a:r>
          </a:p>
        </p:txBody>
      </p:sp>
      <p:sp>
        <p:nvSpPr>
          <p:cNvPr id="306179" name="Rectangle 3"/>
          <p:cNvSpPr>
            <a:spLocks noGrp="1" noChangeArrowheads="1"/>
          </p:cNvSpPr>
          <p:nvPr>
            <p:ph idx="1"/>
          </p:nvPr>
        </p:nvSpPr>
        <p:spPr>
          <a:xfrm>
            <a:off x="433388" y="1308100"/>
            <a:ext cx="8135937" cy="2735263"/>
          </a:xfrm>
        </p:spPr>
        <p:txBody>
          <a:bodyPr/>
          <a:lstStyle/>
          <a:p>
            <a:pPr eaLnBrk="1" hangingPunct="1">
              <a:defRPr/>
            </a:pPr>
            <a:r>
              <a:rPr lang="zh-CN" altLang="en-US" sz="3200" dirty="0">
                <a:solidFill>
                  <a:srgbClr val="FF0000"/>
                </a:solidFill>
              </a:rPr>
              <a:t>转换方法：按权展开相加。</a:t>
            </a:r>
          </a:p>
          <a:p>
            <a:pPr eaLnBrk="1" hangingPunct="1">
              <a:buFontTx/>
              <a:buNone/>
              <a:defRPr/>
            </a:pPr>
            <a:r>
              <a:rPr lang="zh-CN" altLang="en-US" sz="3200" dirty="0"/>
              <a:t>  例如，一个</a:t>
            </a:r>
            <a:r>
              <a:rPr lang="en-US" altLang="zh-CN" sz="3200" dirty="0"/>
              <a:t>8</a:t>
            </a:r>
            <a:r>
              <a:rPr lang="zh-CN" altLang="en-US" sz="3200" dirty="0"/>
              <a:t>位二进制数</a:t>
            </a:r>
            <a:r>
              <a:rPr lang="en-US" altLang="zh-CN" sz="3200" dirty="0"/>
              <a:t>1111</a:t>
            </a:r>
            <a:r>
              <a:rPr lang="en-US" altLang="zh-CN" sz="2000" spc="-300" dirty="0"/>
              <a:t> </a:t>
            </a:r>
            <a:r>
              <a:rPr lang="en-US" altLang="zh-CN" sz="3200" dirty="0"/>
              <a:t>1111B</a:t>
            </a:r>
            <a:r>
              <a:rPr lang="zh-CN" altLang="en-US" sz="3200" dirty="0"/>
              <a:t>的各位的权值依次是</a:t>
            </a:r>
            <a:r>
              <a:rPr lang="en-US" altLang="zh-CN" sz="3200" dirty="0">
                <a:solidFill>
                  <a:srgbClr val="FF0000"/>
                </a:solidFill>
              </a:rPr>
              <a:t>2</a:t>
            </a:r>
            <a:r>
              <a:rPr lang="en-US" altLang="zh-CN" sz="3200" baseline="30000" dirty="0">
                <a:solidFill>
                  <a:srgbClr val="FF0000"/>
                </a:solidFill>
              </a:rPr>
              <a:t>7</a:t>
            </a:r>
            <a:r>
              <a:rPr lang="zh-CN" altLang="en-US" sz="3200" dirty="0">
                <a:solidFill>
                  <a:srgbClr val="FF0000"/>
                </a:solidFill>
              </a:rPr>
              <a:t>、</a:t>
            </a:r>
            <a:r>
              <a:rPr lang="zh-CN" altLang="en-US" sz="3200" baseline="30000" dirty="0">
                <a:solidFill>
                  <a:srgbClr val="FF0000"/>
                </a:solidFill>
              </a:rPr>
              <a:t> </a:t>
            </a:r>
            <a:r>
              <a:rPr lang="en-US" altLang="zh-CN" sz="3200" dirty="0">
                <a:solidFill>
                  <a:srgbClr val="FF0000"/>
                </a:solidFill>
              </a:rPr>
              <a:t>2</a:t>
            </a:r>
            <a:r>
              <a:rPr lang="en-US" altLang="zh-CN" sz="3200" baseline="30000" dirty="0">
                <a:solidFill>
                  <a:srgbClr val="FF0000"/>
                </a:solidFill>
              </a:rPr>
              <a:t>6 </a:t>
            </a:r>
            <a:r>
              <a:rPr lang="zh-CN" altLang="en-US" sz="3200" dirty="0">
                <a:solidFill>
                  <a:srgbClr val="FF0000"/>
                </a:solidFill>
              </a:rPr>
              <a:t>、 </a:t>
            </a:r>
            <a:r>
              <a:rPr lang="en-US" altLang="zh-CN" sz="3200" dirty="0">
                <a:solidFill>
                  <a:srgbClr val="FF0000"/>
                </a:solidFill>
              </a:rPr>
              <a:t>2</a:t>
            </a:r>
            <a:r>
              <a:rPr lang="en-US" altLang="zh-CN" sz="3200" baseline="30000" dirty="0">
                <a:solidFill>
                  <a:srgbClr val="FF0000"/>
                </a:solidFill>
              </a:rPr>
              <a:t>5</a:t>
            </a:r>
            <a:r>
              <a:rPr lang="en-US" altLang="zh-CN" sz="3200" dirty="0">
                <a:solidFill>
                  <a:srgbClr val="FF0000"/>
                </a:solidFill>
              </a:rPr>
              <a:t> </a:t>
            </a:r>
            <a:r>
              <a:rPr lang="zh-CN" altLang="en-US" sz="3200" dirty="0">
                <a:solidFill>
                  <a:srgbClr val="FF0000"/>
                </a:solidFill>
              </a:rPr>
              <a:t>、</a:t>
            </a:r>
            <a:r>
              <a:rPr lang="en-US" altLang="zh-CN" sz="3200" dirty="0">
                <a:solidFill>
                  <a:srgbClr val="FF0000"/>
                </a:solidFill>
              </a:rPr>
              <a:t>… </a:t>
            </a:r>
            <a:r>
              <a:rPr lang="zh-CN" altLang="en-US" sz="3200" dirty="0">
                <a:solidFill>
                  <a:srgbClr val="FF0000"/>
                </a:solidFill>
              </a:rPr>
              <a:t>、</a:t>
            </a:r>
            <a:r>
              <a:rPr lang="en-US" altLang="zh-CN" sz="3200" dirty="0">
                <a:solidFill>
                  <a:srgbClr val="FF0000"/>
                </a:solidFill>
              </a:rPr>
              <a:t>2</a:t>
            </a:r>
            <a:r>
              <a:rPr lang="en-US" altLang="zh-CN" sz="3200" baseline="30000" dirty="0">
                <a:solidFill>
                  <a:srgbClr val="FF0000"/>
                </a:solidFill>
              </a:rPr>
              <a:t>0</a:t>
            </a:r>
            <a:r>
              <a:rPr lang="en-US" altLang="zh-CN" sz="3200" dirty="0">
                <a:solidFill>
                  <a:srgbClr val="FF0000"/>
                </a:solidFill>
              </a:rPr>
              <a:t> </a:t>
            </a:r>
            <a:r>
              <a:rPr lang="zh-CN" altLang="en-US" sz="3200" dirty="0"/>
              <a:t>。</a:t>
            </a:r>
          </a:p>
          <a:p>
            <a:pPr eaLnBrk="1" hangingPunct="1">
              <a:buFontTx/>
              <a:buNone/>
              <a:defRPr/>
            </a:pPr>
            <a:r>
              <a:rPr lang="zh-CN" altLang="en-US" sz="3200" dirty="0"/>
              <a:t>  如将</a:t>
            </a:r>
            <a:r>
              <a:rPr lang="en-US" altLang="zh-CN" sz="3200" dirty="0"/>
              <a:t>1011</a:t>
            </a:r>
            <a:r>
              <a:rPr lang="en-US" altLang="zh-CN" sz="3200" spc="-300" dirty="0"/>
              <a:t> </a:t>
            </a:r>
            <a:r>
              <a:rPr lang="en-US" altLang="zh-CN" sz="3200" dirty="0"/>
              <a:t>0110B</a:t>
            </a:r>
            <a:r>
              <a:rPr lang="zh-CN" altLang="en-US" sz="3200" dirty="0"/>
              <a:t>转换为十进制数的方法是：</a:t>
            </a:r>
          </a:p>
        </p:txBody>
      </p:sp>
      <p:sp>
        <p:nvSpPr>
          <p:cNvPr id="26630"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06192" name="Rectangle 16"/>
          <p:cNvSpPr>
            <a:spLocks noChangeArrowheads="1"/>
          </p:cNvSpPr>
          <p:nvPr/>
        </p:nvSpPr>
        <p:spPr bwMode="auto">
          <a:xfrm>
            <a:off x="1042194" y="4429919"/>
            <a:ext cx="6677025" cy="1347788"/>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l" eaLnBrk="1" hangingPunct="1">
              <a:lnSpc>
                <a:spcPct val="124000"/>
              </a:lnSpc>
              <a:spcBef>
                <a:spcPct val="20000"/>
              </a:spcBef>
            </a:pPr>
            <a:r>
              <a:rPr lang="en-US" altLang="zh-CN" sz="3200" b="1" dirty="0">
                <a:solidFill>
                  <a:schemeClr val="accent2"/>
                </a:solidFill>
                <a:latin typeface="Arial" panose="020B0604020202020204" pitchFamily="34" charset="0"/>
              </a:rPr>
              <a:t>          ,</a:t>
            </a:r>
            <a:r>
              <a:rPr lang="zh-CN" altLang="en-US" sz="3200" b="1" dirty="0">
                <a:solidFill>
                  <a:schemeClr val="accent2"/>
                </a:solidFill>
                <a:latin typeface="Arial" panose="020B0604020202020204" pitchFamily="34" charset="0"/>
              </a:rPr>
              <a:t>即</a:t>
            </a:r>
            <a:r>
              <a:rPr lang="en-US" altLang="zh-CN" sz="3200" b="1" dirty="0">
                <a:solidFill>
                  <a:schemeClr val="accent2"/>
                </a:solidFill>
                <a:latin typeface="Arial" panose="020B0604020202020204" pitchFamily="34" charset="0"/>
              </a:rPr>
              <a:t>,</a:t>
            </a:r>
            <a:r>
              <a:rPr lang="zh-CN" altLang="en-US" sz="3200" b="1" dirty="0">
                <a:solidFill>
                  <a:schemeClr val="accent2"/>
                </a:solidFill>
                <a:latin typeface="Arial" panose="020B0604020202020204" pitchFamily="34" charset="0"/>
              </a:rPr>
              <a:t>  </a:t>
            </a:r>
            <a:r>
              <a:rPr lang="en-US" altLang="zh-CN" sz="3200" b="1" dirty="0">
                <a:solidFill>
                  <a:schemeClr val="accent2"/>
                </a:solidFill>
                <a:latin typeface="Arial" panose="020B0604020202020204" pitchFamily="34" charset="0"/>
              </a:rPr>
              <a:t>(10110110)</a:t>
            </a:r>
            <a:r>
              <a:rPr lang="en-US" altLang="zh-CN" sz="3200" b="1" baseline="-25000" dirty="0">
                <a:solidFill>
                  <a:srgbClr val="0000FF"/>
                </a:solidFill>
                <a:latin typeface="Arial" panose="020B0604020202020204" pitchFamily="34" charset="0"/>
              </a:rPr>
              <a:t>2</a:t>
            </a:r>
            <a:r>
              <a:rPr lang="en-US" altLang="zh-CN" sz="3200" b="1" dirty="0">
                <a:solidFill>
                  <a:schemeClr val="accent2"/>
                </a:solidFill>
                <a:latin typeface="Arial" panose="020B0604020202020204" pitchFamily="34" charset="0"/>
              </a:rPr>
              <a:t> =(182)</a:t>
            </a:r>
            <a:r>
              <a:rPr lang="en-US" altLang="zh-CN" sz="3200" b="1" baseline="-25000" dirty="0">
                <a:solidFill>
                  <a:srgbClr val="0000FF"/>
                </a:solidFill>
                <a:latin typeface="Arial" panose="020B0604020202020204" pitchFamily="34" charset="0"/>
              </a:rPr>
              <a:t>10</a:t>
            </a:r>
          </a:p>
          <a:p>
            <a:pPr algn="l" eaLnBrk="1" hangingPunct="1">
              <a:lnSpc>
                <a:spcPct val="124000"/>
              </a:lnSpc>
              <a:spcBef>
                <a:spcPct val="20000"/>
              </a:spcBef>
            </a:pPr>
            <a:r>
              <a:rPr lang="zh-CN" altLang="en-US" sz="3200" b="1" dirty="0">
                <a:solidFill>
                  <a:schemeClr val="accent2"/>
                </a:solidFill>
                <a:latin typeface="Arial" panose="020B0604020202020204" pitchFamily="34" charset="0"/>
              </a:rPr>
              <a:t>  或表示为</a:t>
            </a:r>
            <a:r>
              <a:rPr lang="en-US" altLang="zh-CN" sz="3200" b="1" dirty="0">
                <a:solidFill>
                  <a:schemeClr val="accent2"/>
                </a:solidFill>
                <a:latin typeface="Arial" panose="020B0604020202020204" pitchFamily="34" charset="0"/>
              </a:rPr>
              <a:t>:</a:t>
            </a:r>
            <a:r>
              <a:rPr lang="zh-CN" altLang="en-US" sz="3200" b="1" dirty="0">
                <a:solidFill>
                  <a:schemeClr val="accent2"/>
                </a:solidFill>
                <a:latin typeface="Arial" panose="020B0604020202020204" pitchFamily="34" charset="0"/>
              </a:rPr>
              <a:t>  </a:t>
            </a:r>
            <a:r>
              <a:rPr lang="en-US" altLang="zh-CN" sz="3200" b="1" dirty="0">
                <a:solidFill>
                  <a:schemeClr val="accent2"/>
                </a:solidFill>
                <a:latin typeface="Arial" panose="020B0604020202020204" pitchFamily="34" charset="0"/>
              </a:rPr>
              <a:t>10110110</a:t>
            </a:r>
            <a:r>
              <a:rPr lang="en-US" altLang="zh-CN" sz="3200" b="1" dirty="0">
                <a:solidFill>
                  <a:srgbClr val="0000FF"/>
                </a:solidFill>
                <a:latin typeface="Arial" panose="020B0604020202020204" pitchFamily="34" charset="0"/>
              </a:rPr>
              <a:t>B</a:t>
            </a:r>
            <a:r>
              <a:rPr lang="en-US" altLang="zh-CN" sz="3200" b="1" dirty="0">
                <a:solidFill>
                  <a:schemeClr val="accent2"/>
                </a:solidFill>
                <a:latin typeface="Arial" panose="020B0604020202020204" pitchFamily="34" charset="0"/>
              </a:rPr>
              <a:t>=182</a:t>
            </a:r>
            <a:r>
              <a:rPr lang="en-US" altLang="zh-CN" sz="3200" b="1" dirty="0">
                <a:solidFill>
                  <a:srgbClr val="0000FF"/>
                </a:solidFill>
                <a:latin typeface="Arial" panose="020B0604020202020204" pitchFamily="34" charset="0"/>
              </a:rPr>
              <a:t>D</a:t>
            </a:r>
            <a:r>
              <a:rPr lang="en-US" altLang="zh-CN" sz="3200" b="1" dirty="0">
                <a:solidFill>
                  <a:schemeClr val="accent2"/>
                </a:solidFill>
                <a:latin typeface="Arial" panose="020B0604020202020204" pitchFamily="34" charset="0"/>
              </a:rPr>
              <a:t>=182</a:t>
            </a:r>
            <a:r>
              <a:rPr lang="en-US" altLang="zh-CN" sz="3200" dirty="0">
                <a:latin typeface="Arial" panose="020B0604020202020204" pitchFamily="34" charset="0"/>
              </a:rPr>
              <a:t> </a:t>
            </a:r>
          </a:p>
        </p:txBody>
      </p:sp>
      <p:grpSp>
        <p:nvGrpSpPr>
          <p:cNvPr id="5" name="组合 4"/>
          <p:cNvGrpSpPr>
            <a:grpSpLocks/>
          </p:cNvGrpSpPr>
          <p:nvPr/>
        </p:nvGrpSpPr>
        <p:grpSpPr bwMode="auto">
          <a:xfrm>
            <a:off x="438944" y="3756025"/>
            <a:ext cx="8266112" cy="512763"/>
            <a:chOff x="219072" y="3474943"/>
            <a:chExt cx="8839200" cy="536032"/>
          </a:xfrm>
        </p:grpSpPr>
        <p:pic>
          <p:nvPicPr>
            <p:cNvPr id="26634" name="Picture 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7722" y="3486734"/>
              <a:ext cx="4400550" cy="509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35" name="Picture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2" y="3474943"/>
              <a:ext cx="4424362" cy="536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aphicFrame>
        <p:nvGraphicFramePr>
          <p:cNvPr id="6" name="对象 5"/>
          <p:cNvGraphicFramePr>
            <a:graphicFrameLocks noChangeAspect="1"/>
          </p:cNvGraphicFramePr>
          <p:nvPr/>
        </p:nvGraphicFramePr>
        <p:xfrm>
          <a:off x="433388" y="4552950"/>
          <a:ext cx="1217612" cy="550863"/>
        </p:xfrm>
        <a:graphic>
          <a:graphicData uri="http://schemas.openxmlformats.org/presentationml/2006/ole">
            <mc:AlternateContent xmlns:mc="http://schemas.openxmlformats.org/markup-compatibility/2006">
              <mc:Choice xmlns:v="urn:schemas-microsoft-com:vml" Requires="v">
                <p:oleObj name="Equation" r:id="rId4" imgW="380880" imgH="177480" progId="Equation.DSMT4">
                  <p:embed/>
                </p:oleObj>
              </mc:Choice>
              <mc:Fallback>
                <p:oleObj name="Equation" r:id="rId4" imgW="380880" imgH="177480" progId="Equation.DSMT4">
                  <p:embed/>
                  <p:pic>
                    <p:nvPicPr>
                      <p:cNvPr id="6"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388" y="4552950"/>
                        <a:ext cx="1217612"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7265904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D3B6FC2-620E-4756-9F34-4353DD9F6E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4171" y="0"/>
            <a:ext cx="6268345" cy="6286500"/>
          </a:xfrm>
        </p:spPr>
      </p:pic>
      <p:sp>
        <p:nvSpPr>
          <p:cNvPr id="7" name="标题 6">
            <a:extLst>
              <a:ext uri="{FF2B5EF4-FFF2-40B4-BE49-F238E27FC236}">
                <a16:creationId xmlns:a16="http://schemas.microsoft.com/office/drawing/2014/main" id="{30E4549E-8169-4309-9B3E-85E5F06BF7F7}"/>
              </a:ext>
            </a:extLst>
          </p:cNvPr>
          <p:cNvSpPr>
            <a:spLocks noGrp="1"/>
          </p:cNvSpPr>
          <p:nvPr>
            <p:ph type="title"/>
          </p:nvPr>
        </p:nvSpPr>
        <p:spPr/>
        <p:txBody>
          <a:bodyPr/>
          <a:lstStyle/>
          <a:p>
            <a:endParaRPr lang="zh-CN" altLang="en-US"/>
          </a:p>
        </p:txBody>
      </p:sp>
      <p:sp>
        <p:nvSpPr>
          <p:cNvPr id="11" name="文本框 10">
            <a:extLst>
              <a:ext uri="{FF2B5EF4-FFF2-40B4-BE49-F238E27FC236}">
                <a16:creationId xmlns:a16="http://schemas.microsoft.com/office/drawing/2014/main" id="{C15BB9CD-7550-45FB-8404-936AC52FA35F}"/>
              </a:ext>
            </a:extLst>
          </p:cNvPr>
          <p:cNvSpPr txBox="1"/>
          <p:nvPr/>
        </p:nvSpPr>
        <p:spPr>
          <a:xfrm>
            <a:off x="4808764" y="5971205"/>
            <a:ext cx="4335236" cy="369332"/>
          </a:xfrm>
          <a:prstGeom prst="rect">
            <a:avLst/>
          </a:prstGeom>
          <a:noFill/>
        </p:spPr>
        <p:txBody>
          <a:bodyPr wrap="square">
            <a:spAutoFit/>
          </a:bodyPr>
          <a:lstStyle/>
          <a:p>
            <a:r>
              <a:rPr lang="zh-CN" altLang="en-US" dirty="0"/>
              <a:t>https://en.wikipedia.org/wiki/Metric_prefix</a:t>
            </a:r>
          </a:p>
        </p:txBody>
      </p:sp>
    </p:spTree>
    <p:extLst>
      <p:ext uri="{BB962C8B-B14F-4D97-AF65-F5344CB8AC3E}">
        <p14:creationId xmlns:p14="http://schemas.microsoft.com/office/powerpoint/2010/main" val="44999734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2">
            <a:extLst>
              <a:ext uri="{FF2B5EF4-FFF2-40B4-BE49-F238E27FC236}">
                <a16:creationId xmlns:a16="http://schemas.microsoft.com/office/drawing/2014/main" id="{F2BB1F20-E0F4-4D38-8DA4-D6F407CEA2B1}"/>
              </a:ext>
            </a:extLst>
          </p:cNvPr>
          <p:cNvSpPr>
            <a:spLocks noGrp="1" noChangeArrowheads="1"/>
          </p:cNvSpPr>
          <p:nvPr>
            <p:ph type="title"/>
          </p:nvPr>
        </p:nvSpPr>
        <p:spPr>
          <a:xfrm>
            <a:off x="904194" y="524556"/>
            <a:ext cx="7335611" cy="504825"/>
          </a:xfrm>
        </p:spPr>
        <p:txBody>
          <a:bodyPr vert="horz" lIns="91440" tIns="45720" rIns="91440" bIns="45720" rtlCol="0" anchor="b">
            <a:noAutofit/>
          </a:bodyPr>
          <a:lstStyle/>
          <a:p>
            <a:r>
              <a:rPr lang="zh-CN" altLang="en-US" sz="3200" dirty="0">
                <a:latin typeface="宋体" panose="02010600030101010101" pitchFamily="2" charset="-122"/>
              </a:rPr>
              <a:t> </a:t>
            </a:r>
            <a:r>
              <a:rPr lang="en-US" altLang="zh-CN" sz="3200" dirty="0">
                <a:latin typeface="宋体" panose="02010600030101010101" pitchFamily="2" charset="-122"/>
              </a:rPr>
              <a:t>2.3.1  </a:t>
            </a:r>
            <a:r>
              <a:rPr lang="zh-CN" altLang="en-US" sz="3200" dirty="0">
                <a:latin typeface="宋体" panose="02010600030101010101" pitchFamily="2" charset="-122"/>
              </a:rPr>
              <a:t>常用单位及术语</a:t>
            </a:r>
          </a:p>
        </p:txBody>
      </p:sp>
      <p:sp>
        <p:nvSpPr>
          <p:cNvPr id="211971" name="Rectangle 3">
            <a:extLst>
              <a:ext uri="{FF2B5EF4-FFF2-40B4-BE49-F238E27FC236}">
                <a16:creationId xmlns:a16="http://schemas.microsoft.com/office/drawing/2014/main" id="{441357FF-5E20-485D-A7B4-DC98C24CD6F4}"/>
              </a:ext>
            </a:extLst>
          </p:cNvPr>
          <p:cNvSpPr>
            <a:spLocks noGrp="1" noChangeArrowheads="1"/>
          </p:cNvSpPr>
          <p:nvPr>
            <p:ph idx="1"/>
          </p:nvPr>
        </p:nvSpPr>
        <p:spPr/>
        <p:txBody>
          <a:bodyPr/>
          <a:lstStyle/>
          <a:p>
            <a:pPr marL="0" indent="0" eaLnBrk="1" hangingPunct="1">
              <a:lnSpc>
                <a:spcPct val="100000"/>
              </a:lnSpc>
              <a:buFontTx/>
              <a:buNone/>
            </a:pPr>
            <a:r>
              <a:rPr lang="en-US" altLang="zh-CN" dirty="0">
                <a:solidFill>
                  <a:srgbClr val="FF0000"/>
                </a:solidFill>
                <a:latin typeface="Times New Roman" panose="02020603050405020304" pitchFamily="18" charset="0"/>
                <a:cs typeface="Times New Roman" panose="02020603050405020304" pitchFamily="18" charset="0"/>
              </a:rPr>
              <a:t>6</a:t>
            </a:r>
            <a:r>
              <a:rPr lang="zh-CN" altLang="en-US" dirty="0">
                <a:solidFill>
                  <a:srgbClr val="FF0000"/>
                </a:solidFill>
                <a:latin typeface="Times New Roman" panose="02020603050405020304" pitchFamily="18" charset="0"/>
                <a:cs typeface="Times New Roman" panose="02020603050405020304" pitchFamily="18" charset="0"/>
              </a:rPr>
              <a:t>、</a:t>
            </a:r>
            <a:r>
              <a:rPr lang="en-US" altLang="zh-CN" dirty="0">
                <a:solidFill>
                  <a:srgbClr val="FF0000"/>
                </a:solidFill>
                <a:latin typeface="Times New Roman" panose="02020603050405020304" pitchFamily="18" charset="0"/>
                <a:cs typeface="Times New Roman" panose="02020603050405020304" pitchFamily="18" charset="0"/>
              </a:rPr>
              <a:t>MIPS</a:t>
            </a:r>
            <a:r>
              <a:rPr lang="zh-CN" altLang="en-US" dirty="0">
                <a:latin typeface="Times New Roman" panose="02020603050405020304" pitchFamily="18" charset="0"/>
                <a:cs typeface="Times New Roman" panose="02020603050405020304" pitchFamily="18" charset="0"/>
              </a:rPr>
              <a:t>（</a:t>
            </a:r>
            <a:r>
              <a:rPr lang="en-US" altLang="zh-CN" dirty="0">
                <a:solidFill>
                  <a:srgbClr val="FF0000"/>
                </a:solidFill>
                <a:latin typeface="Times New Roman" panose="02020603050405020304" pitchFamily="18" charset="0"/>
                <a:cs typeface="Times New Roman" panose="02020603050405020304" pitchFamily="18" charset="0"/>
              </a:rPr>
              <a:t>M</a:t>
            </a:r>
            <a:r>
              <a:rPr lang="en-US" altLang="zh-CN" dirty="0">
                <a:latin typeface="Times New Roman" panose="02020603050405020304" pitchFamily="18" charset="0"/>
                <a:cs typeface="Times New Roman" panose="02020603050405020304" pitchFamily="18" charset="0"/>
              </a:rPr>
              <a:t>illion </a:t>
            </a:r>
            <a:r>
              <a:rPr lang="en-US" altLang="zh-CN" dirty="0">
                <a:solidFill>
                  <a:srgbClr val="FF0000"/>
                </a:solidFill>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nstructions </a:t>
            </a:r>
            <a:r>
              <a:rPr lang="en-US" altLang="zh-CN" dirty="0">
                <a:solidFill>
                  <a:srgbClr val="FF0000"/>
                </a:solidFill>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er </a:t>
            </a:r>
            <a:r>
              <a:rPr lang="en-US" altLang="zh-CN" dirty="0">
                <a:solidFill>
                  <a:srgbClr val="FF0000"/>
                </a:solidFill>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econd</a:t>
            </a:r>
            <a:r>
              <a:rPr lang="zh-CN" altLang="en-US" dirty="0">
                <a:latin typeface="Times New Roman" panose="02020603050405020304" pitchFamily="18" charset="0"/>
                <a:cs typeface="Times New Roman" panose="02020603050405020304" pitchFamily="18" charset="0"/>
              </a:rPr>
              <a:t>）</a:t>
            </a:r>
          </a:p>
          <a:p>
            <a:pPr marL="0" indent="0" eaLnBrk="1" hangingPunct="1">
              <a:lnSpc>
                <a:spcPct val="100000"/>
              </a:lnSpc>
              <a:buFontTx/>
              <a:buNone/>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MIPS</a:t>
            </a:r>
            <a:r>
              <a:rPr lang="zh-CN" altLang="en-US" dirty="0">
                <a:latin typeface="Times New Roman" panose="02020603050405020304" pitchFamily="18" charset="0"/>
                <a:cs typeface="Times New Roman" panose="02020603050405020304" pitchFamily="18" charset="0"/>
              </a:rPr>
              <a:t>为单字长定点指令平均执行速度</a:t>
            </a:r>
            <a:r>
              <a:rPr lang="en-US" altLang="zh-CN" dirty="0">
                <a:latin typeface="Times New Roman" panose="02020603050405020304" pitchFamily="18" charset="0"/>
                <a:cs typeface="Times New Roman" panose="02020603050405020304" pitchFamily="18" charset="0"/>
              </a:rPr>
              <a:t>Million Instructions Per Second</a:t>
            </a:r>
            <a:r>
              <a:rPr lang="zh-CN" altLang="en-US" dirty="0">
                <a:latin typeface="Times New Roman" panose="02020603050405020304" pitchFamily="18" charset="0"/>
                <a:cs typeface="Times New Roman" panose="02020603050405020304" pitchFamily="18" charset="0"/>
              </a:rPr>
              <a:t>的缩写，即每秒处理百万条机器语言指令数。这是衡量</a:t>
            </a:r>
            <a:r>
              <a:rPr lang="en-US" altLang="zh-CN" dirty="0">
                <a:latin typeface="Times New Roman" panose="02020603050405020304" pitchFamily="18" charset="0"/>
                <a:cs typeface="Times New Roman" panose="02020603050405020304" pitchFamily="18" charset="0"/>
              </a:rPr>
              <a:t>CPU</a:t>
            </a:r>
            <a:r>
              <a:rPr lang="zh-CN" altLang="en-US" dirty="0">
                <a:latin typeface="Times New Roman" panose="02020603050405020304" pitchFamily="18" charset="0"/>
                <a:cs typeface="Times New Roman" panose="02020603050405020304" pitchFamily="18" charset="0"/>
              </a:rPr>
              <a:t>速度的一个指标。</a:t>
            </a:r>
          </a:p>
          <a:p>
            <a:pPr marL="0" indent="0" eaLnBrk="1" hangingPunct="1">
              <a:lnSpc>
                <a:spcPct val="100000"/>
              </a:lnSpc>
              <a:buFontTx/>
              <a:buNone/>
            </a:pPr>
            <a:r>
              <a:rPr lang="en-US" altLang="zh-CN" dirty="0">
                <a:solidFill>
                  <a:srgbClr val="FF0000"/>
                </a:solidFill>
                <a:latin typeface="Times New Roman" panose="02020603050405020304" pitchFamily="18" charset="0"/>
                <a:cs typeface="Times New Roman" panose="02020603050405020304" pitchFamily="18" charset="0"/>
              </a:rPr>
              <a:t>7</a:t>
            </a:r>
            <a:r>
              <a:rPr lang="zh-CN" altLang="en-US" dirty="0">
                <a:solidFill>
                  <a:srgbClr val="FF0000"/>
                </a:solidFill>
                <a:latin typeface="Times New Roman" panose="02020603050405020304" pitchFamily="18" charset="0"/>
                <a:cs typeface="Times New Roman" panose="02020603050405020304" pitchFamily="18" charset="0"/>
              </a:rPr>
              <a:t>、地址</a:t>
            </a:r>
          </a:p>
          <a:p>
            <a:pPr marL="0" indent="0" eaLnBrk="1" hangingPunct="1">
              <a:lnSpc>
                <a:spcPct val="100000"/>
              </a:lnSpc>
              <a:buFontTx/>
              <a:buNone/>
            </a:pPr>
            <a:r>
              <a:rPr lang="zh-CN" altLang="en-US" dirty="0">
                <a:latin typeface="Times New Roman" panose="02020603050405020304" pitchFamily="18" charset="0"/>
                <a:cs typeface="Times New Roman" panose="02020603050405020304" pitchFamily="18" charset="0"/>
              </a:rPr>
              <a:t>   地址是微型计算机</a:t>
            </a:r>
            <a:r>
              <a:rPr lang="zh-CN" altLang="en-US" dirty="0">
                <a:solidFill>
                  <a:srgbClr val="FF0000"/>
                </a:solidFill>
                <a:latin typeface="Times New Roman" panose="02020603050405020304" pitchFamily="18" charset="0"/>
                <a:cs typeface="Times New Roman" panose="02020603050405020304" pitchFamily="18" charset="0"/>
              </a:rPr>
              <a:t>存储单元</a:t>
            </a:r>
            <a:r>
              <a:rPr lang="zh-CN" altLang="en-US" dirty="0">
                <a:latin typeface="Times New Roman" panose="02020603050405020304" pitchFamily="18" charset="0"/>
                <a:cs typeface="Times New Roman" panose="02020603050405020304" pitchFamily="18" charset="0"/>
              </a:rPr>
              <a:t>的</a:t>
            </a:r>
            <a:r>
              <a:rPr lang="zh-CN" altLang="en-US" dirty="0">
                <a:solidFill>
                  <a:srgbClr val="FF0000"/>
                </a:solidFill>
                <a:latin typeface="Times New Roman" panose="02020603050405020304" pitchFamily="18" charset="0"/>
                <a:cs typeface="Times New Roman" panose="02020603050405020304" pitchFamily="18" charset="0"/>
              </a:rPr>
              <a:t>编号</a:t>
            </a:r>
            <a:r>
              <a:rPr lang="zh-CN" altLang="en-US" dirty="0">
                <a:latin typeface="Times New Roman" panose="02020603050405020304" pitchFamily="18" charset="0"/>
                <a:cs typeface="Times New Roman" panose="02020603050405020304" pitchFamily="18" charset="0"/>
              </a:rPr>
              <a:t>，</a:t>
            </a:r>
            <a:r>
              <a:rPr lang="zh-CN" altLang="en-US" dirty="0">
                <a:solidFill>
                  <a:srgbClr val="FF0000"/>
                </a:solidFill>
                <a:latin typeface="Times New Roman" panose="02020603050405020304" pitchFamily="18" charset="0"/>
                <a:cs typeface="Times New Roman" panose="02020603050405020304" pitchFamily="18" charset="0"/>
              </a:rPr>
              <a:t>通常</a:t>
            </a:r>
            <a:r>
              <a:rPr lang="en-US" altLang="zh-CN" dirty="0">
                <a:solidFill>
                  <a:srgbClr val="FF0000"/>
                </a:solidFill>
                <a:latin typeface="Times New Roman" panose="02020603050405020304" pitchFamily="18" charset="0"/>
                <a:cs typeface="Times New Roman" panose="02020603050405020304" pitchFamily="18" charset="0"/>
              </a:rPr>
              <a:t>8bit</a:t>
            </a:r>
            <a:r>
              <a:rPr lang="zh-CN" altLang="en-US" dirty="0">
                <a:solidFill>
                  <a:srgbClr val="FF0000"/>
                </a:solidFill>
                <a:latin typeface="Times New Roman" panose="02020603050405020304" pitchFamily="18" charset="0"/>
                <a:cs typeface="Times New Roman" panose="02020603050405020304" pitchFamily="18" charset="0"/>
              </a:rPr>
              <a:t>为一个单元</a:t>
            </a:r>
            <a:r>
              <a:rPr lang="zh-CN" altLang="en-US" dirty="0">
                <a:latin typeface="Times New Roman" panose="02020603050405020304" pitchFamily="18" charset="0"/>
                <a:cs typeface="Times New Roman" panose="02020603050405020304" pitchFamily="18" charset="0"/>
              </a:rPr>
              <a:t>，</a:t>
            </a:r>
            <a:r>
              <a:rPr lang="zh-CN" altLang="en-US" dirty="0">
                <a:solidFill>
                  <a:srgbClr val="FF0000"/>
                </a:solidFill>
                <a:latin typeface="Times New Roman" panose="02020603050405020304" pitchFamily="18" charset="0"/>
                <a:cs typeface="Times New Roman" panose="02020603050405020304" pitchFamily="18" charset="0"/>
              </a:rPr>
              <a:t>每个单元有独立的编号</a:t>
            </a:r>
            <a:r>
              <a:rPr lang="zh-CN" altLang="en-US" dirty="0">
                <a:latin typeface="Times New Roman" panose="02020603050405020304" pitchFamily="18" charset="0"/>
                <a:cs typeface="Times New Roman" panose="02020603050405020304" pitchFamily="18" charset="0"/>
              </a:rPr>
              <a:t>。 存储器地址的</a:t>
            </a:r>
            <a:r>
              <a:rPr lang="zh-CN" altLang="en-US" dirty="0">
                <a:solidFill>
                  <a:srgbClr val="9900CC"/>
                </a:solidFill>
                <a:latin typeface="Times New Roman" panose="02020603050405020304" pitchFamily="18" charset="0"/>
                <a:cs typeface="Times New Roman" panose="02020603050405020304" pitchFamily="18" charset="0"/>
              </a:rPr>
              <a:t>最大编号（容量）有限</a:t>
            </a:r>
            <a:r>
              <a:rPr lang="zh-CN" altLang="en-US" dirty="0">
                <a:latin typeface="Times New Roman" panose="02020603050405020304" pitchFamily="18" charset="0"/>
                <a:cs typeface="Times New Roman" panose="02020603050405020304" pitchFamily="18" charset="0"/>
              </a:rPr>
              <a:t>，由地址线的条数决定。如：</a:t>
            </a:r>
          </a:p>
          <a:p>
            <a:pPr marL="0" indent="0" eaLnBrk="1" hangingPunct="1">
              <a:lnSpc>
                <a:spcPct val="100000"/>
              </a:lnSpc>
              <a:buClr>
                <a:srgbClr val="3D41D1"/>
              </a:buClr>
              <a:buSzPct val="60000"/>
              <a:buFont typeface="Wingdings" panose="05000000000000000000" pitchFamily="2" charset="2"/>
              <a:buChar char="u"/>
            </a:pPr>
            <a:r>
              <a:rPr lang="en-US" altLang="zh-CN" dirty="0">
                <a:solidFill>
                  <a:srgbClr val="FF0000"/>
                </a:solidFill>
                <a:latin typeface="Times New Roman" panose="02020603050405020304" pitchFamily="18" charset="0"/>
                <a:cs typeface="Times New Roman" panose="02020603050405020304" pitchFamily="18" charset="0"/>
              </a:rPr>
              <a:t>16</a:t>
            </a:r>
            <a:r>
              <a:rPr lang="zh-CN" altLang="en-US" dirty="0">
                <a:solidFill>
                  <a:srgbClr val="FF0000"/>
                </a:solidFill>
                <a:latin typeface="Times New Roman" panose="02020603050405020304" pitchFamily="18" charset="0"/>
                <a:cs typeface="Times New Roman" panose="02020603050405020304" pitchFamily="18" charset="0"/>
              </a:rPr>
              <a:t>条</a:t>
            </a:r>
            <a:r>
              <a:rPr lang="zh-CN" altLang="en-US" dirty="0">
                <a:solidFill>
                  <a:schemeClr val="tx1"/>
                </a:solidFill>
                <a:latin typeface="Times New Roman" panose="02020603050405020304" pitchFamily="18" charset="0"/>
                <a:cs typeface="Times New Roman" panose="02020603050405020304" pitchFamily="18" charset="0"/>
              </a:rPr>
              <a:t>地址线的容量为</a:t>
            </a:r>
            <a:r>
              <a:rPr lang="en-US" altLang="zh-CN" dirty="0">
                <a:solidFill>
                  <a:schemeClr val="tx1"/>
                </a:solidFill>
                <a:latin typeface="Times New Roman" panose="02020603050405020304" pitchFamily="18" charset="0"/>
                <a:cs typeface="Times New Roman" panose="02020603050405020304" pitchFamily="18" charset="0"/>
              </a:rPr>
              <a:t>64KB (0000H~FFFFH); </a:t>
            </a:r>
            <a:r>
              <a:rPr lang="en-US" altLang="zh-CN" dirty="0">
                <a:solidFill>
                  <a:srgbClr val="FF0000"/>
                </a:solidFill>
                <a:latin typeface="Times New Roman" panose="02020603050405020304" pitchFamily="18" charset="0"/>
                <a:cs typeface="Times New Roman" panose="02020603050405020304" pitchFamily="18" charset="0"/>
              </a:rPr>
              <a:t>2</a:t>
            </a:r>
            <a:r>
              <a:rPr lang="en-US" altLang="zh-CN" baseline="30000" dirty="0">
                <a:solidFill>
                  <a:srgbClr val="FF0000"/>
                </a:solidFill>
                <a:latin typeface="Times New Roman" panose="02020603050405020304" pitchFamily="18" charset="0"/>
                <a:cs typeface="Times New Roman" panose="02020603050405020304" pitchFamily="18" charset="0"/>
              </a:rPr>
              <a:t>16</a:t>
            </a:r>
            <a:endParaRPr lang="zh-CN" altLang="en-US" dirty="0">
              <a:solidFill>
                <a:schemeClr val="tx1"/>
              </a:solidFill>
              <a:latin typeface="Times New Roman" panose="02020603050405020304" pitchFamily="18" charset="0"/>
              <a:cs typeface="Times New Roman" panose="02020603050405020304" pitchFamily="18" charset="0"/>
            </a:endParaRPr>
          </a:p>
          <a:p>
            <a:pPr marL="0" indent="0" eaLnBrk="1" hangingPunct="1">
              <a:lnSpc>
                <a:spcPct val="100000"/>
              </a:lnSpc>
              <a:buClr>
                <a:srgbClr val="3D41D1"/>
              </a:buClr>
              <a:buSzPct val="60000"/>
              <a:buFont typeface="Wingdings" panose="05000000000000000000" pitchFamily="2" charset="2"/>
              <a:buChar char="u"/>
            </a:pPr>
            <a:r>
              <a:rPr lang="en-US" altLang="zh-CN" dirty="0">
                <a:solidFill>
                  <a:srgbClr val="FF0000"/>
                </a:solidFill>
                <a:latin typeface="Times New Roman" panose="02020603050405020304" pitchFamily="18" charset="0"/>
                <a:cs typeface="Times New Roman" panose="02020603050405020304" pitchFamily="18" charset="0"/>
              </a:rPr>
              <a:t>20</a:t>
            </a:r>
            <a:r>
              <a:rPr lang="zh-CN" altLang="en-US" dirty="0">
                <a:solidFill>
                  <a:srgbClr val="FF0000"/>
                </a:solidFill>
                <a:latin typeface="Times New Roman" panose="02020603050405020304" pitchFamily="18" charset="0"/>
                <a:cs typeface="Times New Roman" panose="02020603050405020304" pitchFamily="18" charset="0"/>
              </a:rPr>
              <a:t>条</a:t>
            </a:r>
            <a:r>
              <a:rPr lang="zh-CN" altLang="en-US" dirty="0">
                <a:solidFill>
                  <a:schemeClr val="tx1"/>
                </a:solidFill>
                <a:latin typeface="Times New Roman" panose="02020603050405020304" pitchFamily="18" charset="0"/>
                <a:cs typeface="Times New Roman" panose="02020603050405020304" pitchFamily="18" charset="0"/>
              </a:rPr>
              <a:t>地址线的容量</a:t>
            </a:r>
            <a:r>
              <a:rPr lang="en-US" altLang="zh-CN" dirty="0">
                <a:solidFill>
                  <a:schemeClr val="tx1"/>
                </a:solidFill>
                <a:latin typeface="Times New Roman" panose="02020603050405020304" pitchFamily="18" charset="0"/>
                <a:cs typeface="Times New Roman" panose="02020603050405020304" pitchFamily="18" charset="0"/>
              </a:rPr>
              <a:t>1MB (00000H~FFFFFH); </a:t>
            </a:r>
            <a:r>
              <a:rPr lang="en-US" altLang="zh-CN" dirty="0">
                <a:solidFill>
                  <a:srgbClr val="FF0000"/>
                </a:solidFill>
                <a:latin typeface="Times New Roman" panose="02020603050405020304" pitchFamily="18" charset="0"/>
                <a:cs typeface="Times New Roman" panose="02020603050405020304" pitchFamily="18" charset="0"/>
              </a:rPr>
              <a:t>2</a:t>
            </a:r>
            <a:r>
              <a:rPr lang="en-US" altLang="zh-CN" baseline="30000" dirty="0">
                <a:solidFill>
                  <a:srgbClr val="FF0000"/>
                </a:solidFill>
                <a:latin typeface="Times New Roman" panose="02020603050405020304" pitchFamily="18" charset="0"/>
                <a:cs typeface="Times New Roman" panose="02020603050405020304" pitchFamily="18" charset="0"/>
              </a:rPr>
              <a:t>20</a:t>
            </a:r>
            <a:endParaRPr lang="zh-CN" alt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标题 2">
            <a:extLst>
              <a:ext uri="{FF2B5EF4-FFF2-40B4-BE49-F238E27FC236}">
                <a16:creationId xmlns:a16="http://schemas.microsoft.com/office/drawing/2014/main" id="{74685AFF-828F-42D5-AE15-ACB333EBE230}"/>
              </a:ext>
            </a:extLst>
          </p:cNvPr>
          <p:cNvSpPr>
            <a:spLocks noGrp="1" noChangeArrowheads="1"/>
          </p:cNvSpPr>
          <p:nvPr>
            <p:ph type="title"/>
          </p:nvPr>
        </p:nvSpPr>
        <p:spPr>
          <a:xfrm>
            <a:off x="853167" y="504825"/>
            <a:ext cx="7628392" cy="504825"/>
          </a:xfrm>
        </p:spPr>
        <p:txBody>
          <a:bodyPr vert="horz" lIns="91440" tIns="45720" rIns="91440" bIns="45720" rtlCol="0" anchor="b">
            <a:noAutofit/>
          </a:bodyPr>
          <a:lstStyle/>
          <a:p>
            <a:r>
              <a:rPr lang="zh-CN" altLang="en-US" sz="3200" dirty="0">
                <a:latin typeface="宋体" panose="02010600030101010101" pitchFamily="2" charset="-122"/>
              </a:rPr>
              <a:t> </a:t>
            </a:r>
            <a:r>
              <a:rPr lang="en-US" altLang="zh-CN" sz="3200" dirty="0">
                <a:latin typeface="宋体" panose="02010600030101010101" pitchFamily="2" charset="-122"/>
              </a:rPr>
              <a:t>2.3.1  </a:t>
            </a:r>
            <a:r>
              <a:rPr lang="zh-CN" altLang="en-US" sz="3200" dirty="0">
                <a:latin typeface="宋体" panose="02010600030101010101" pitchFamily="2" charset="-122"/>
              </a:rPr>
              <a:t>常用单位及术语</a:t>
            </a:r>
          </a:p>
        </p:txBody>
      </p:sp>
      <p:sp>
        <p:nvSpPr>
          <p:cNvPr id="212995" name="Rectangle 3">
            <a:extLst>
              <a:ext uri="{FF2B5EF4-FFF2-40B4-BE49-F238E27FC236}">
                <a16:creationId xmlns:a16="http://schemas.microsoft.com/office/drawing/2014/main" id="{20CC38BD-A83E-4A5F-BA1B-C89C60D60CD3}"/>
              </a:ext>
            </a:extLst>
          </p:cNvPr>
          <p:cNvSpPr>
            <a:spLocks noGrp="1" noChangeArrowheads="1"/>
          </p:cNvSpPr>
          <p:nvPr>
            <p:ph idx="1"/>
          </p:nvPr>
        </p:nvSpPr>
        <p:spPr>
          <a:xfrm>
            <a:off x="853167" y="1571625"/>
            <a:ext cx="7258051" cy="4622800"/>
          </a:xfrm>
        </p:spPr>
        <p:txBody>
          <a:bodyPr/>
          <a:lstStyle/>
          <a:p>
            <a:pPr marL="0" indent="0" eaLnBrk="1" hangingPunct="1">
              <a:lnSpc>
                <a:spcPct val="134000"/>
              </a:lnSpc>
              <a:spcAft>
                <a:spcPts val="1200"/>
              </a:spcAft>
              <a:buFontTx/>
              <a:buNone/>
            </a:pPr>
            <a:r>
              <a:rPr lang="en-US" altLang="zh-CN" dirty="0">
                <a:solidFill>
                  <a:srgbClr val="FF0000"/>
                </a:solidFill>
              </a:rPr>
              <a:t>8</a:t>
            </a:r>
            <a:r>
              <a:rPr lang="zh-CN" altLang="en-US" dirty="0">
                <a:solidFill>
                  <a:srgbClr val="FF0000"/>
                </a:solidFill>
              </a:rPr>
              <a:t>、总线</a:t>
            </a:r>
          </a:p>
          <a:p>
            <a:pPr marL="0" indent="0" eaLnBrk="1" hangingPunct="1">
              <a:lnSpc>
                <a:spcPct val="134000"/>
              </a:lnSpc>
              <a:spcAft>
                <a:spcPts val="1200"/>
              </a:spcAft>
              <a:buFontTx/>
              <a:buNone/>
            </a:pPr>
            <a:r>
              <a:rPr lang="zh-CN" altLang="en-US" dirty="0"/>
              <a:t>    </a:t>
            </a:r>
            <a:r>
              <a:rPr lang="en-US" altLang="zh-CN" dirty="0"/>
              <a:t>CPU</a:t>
            </a:r>
            <a:r>
              <a:rPr lang="zh-CN" altLang="en-US" dirty="0"/>
              <a:t>是微型计算机的核心。微型计算机</a:t>
            </a:r>
            <a:r>
              <a:rPr lang="zh-CN" altLang="en-US" dirty="0">
                <a:solidFill>
                  <a:srgbClr val="FF0000"/>
                </a:solidFill>
              </a:rPr>
              <a:t>利用三总线将</a:t>
            </a:r>
            <a:r>
              <a:rPr lang="en-US" altLang="zh-CN" dirty="0">
                <a:solidFill>
                  <a:srgbClr val="FF0000"/>
                </a:solidFill>
              </a:rPr>
              <a:t>CPU</a:t>
            </a:r>
            <a:r>
              <a:rPr lang="zh-CN" altLang="en-US" dirty="0">
                <a:solidFill>
                  <a:srgbClr val="FF0000"/>
                </a:solidFill>
              </a:rPr>
              <a:t>与系统的其他部件</a:t>
            </a:r>
            <a:r>
              <a:rPr lang="zh-CN" altLang="en-US" dirty="0"/>
              <a:t>如存储器、</a:t>
            </a:r>
            <a:r>
              <a:rPr lang="en-US" altLang="zh-CN" dirty="0"/>
              <a:t>I/O</a:t>
            </a:r>
            <a:r>
              <a:rPr lang="zh-CN" altLang="en-US" dirty="0"/>
              <a:t>接口等</a:t>
            </a:r>
            <a:r>
              <a:rPr lang="zh-CN" altLang="en-US" dirty="0">
                <a:solidFill>
                  <a:srgbClr val="FF0000"/>
                </a:solidFill>
              </a:rPr>
              <a:t>联系</a:t>
            </a:r>
            <a:r>
              <a:rPr lang="zh-CN" altLang="en-US" dirty="0"/>
              <a:t>起来的。</a:t>
            </a:r>
          </a:p>
          <a:p>
            <a:pPr marL="0" indent="0" eaLnBrk="1" hangingPunct="1">
              <a:lnSpc>
                <a:spcPct val="134000"/>
              </a:lnSpc>
              <a:spcAft>
                <a:spcPts val="1200"/>
              </a:spcAft>
            </a:pPr>
            <a:r>
              <a:rPr lang="zh-CN" altLang="en-US" dirty="0"/>
              <a:t>总线是具有同类性质的一组信号线。</a:t>
            </a:r>
          </a:p>
          <a:p>
            <a:pPr marL="0" indent="0" eaLnBrk="1" hangingPunct="1">
              <a:lnSpc>
                <a:spcPct val="134000"/>
              </a:lnSpc>
              <a:spcAft>
                <a:spcPts val="1200"/>
              </a:spcAft>
              <a:buFontTx/>
              <a:buNone/>
            </a:pPr>
            <a:r>
              <a:rPr lang="zh-CN" altLang="en-US" dirty="0"/>
              <a:t>   三总线分别是</a:t>
            </a:r>
            <a:r>
              <a:rPr lang="zh-CN" altLang="en-US" dirty="0">
                <a:solidFill>
                  <a:srgbClr val="FF0000"/>
                </a:solidFill>
              </a:rPr>
              <a:t>地址总线</a:t>
            </a:r>
            <a:r>
              <a:rPr lang="en-US" altLang="zh-CN" dirty="0">
                <a:solidFill>
                  <a:srgbClr val="FF0000"/>
                </a:solidFill>
              </a:rPr>
              <a:t>AB</a:t>
            </a:r>
            <a:r>
              <a:rPr lang="en-US" altLang="zh-CN" dirty="0"/>
              <a:t>(Address Bus)</a:t>
            </a:r>
            <a:r>
              <a:rPr lang="zh-CN" altLang="en-US" dirty="0"/>
              <a:t>、</a:t>
            </a:r>
            <a:r>
              <a:rPr lang="zh-CN" altLang="en-US" dirty="0">
                <a:solidFill>
                  <a:srgbClr val="FF0000"/>
                </a:solidFill>
              </a:rPr>
              <a:t>数据总线</a:t>
            </a:r>
            <a:r>
              <a:rPr lang="en-US" altLang="zh-CN" dirty="0">
                <a:solidFill>
                  <a:srgbClr val="FF0000"/>
                </a:solidFill>
              </a:rPr>
              <a:t>DB</a:t>
            </a:r>
            <a:r>
              <a:rPr lang="en-US" altLang="zh-CN" dirty="0"/>
              <a:t>(Data Bus)</a:t>
            </a:r>
            <a:r>
              <a:rPr lang="zh-CN" altLang="en-US" dirty="0"/>
              <a:t>和</a:t>
            </a:r>
            <a:r>
              <a:rPr lang="zh-CN" altLang="en-US" dirty="0">
                <a:solidFill>
                  <a:srgbClr val="FF0000"/>
                </a:solidFill>
              </a:rPr>
              <a:t>控制总线</a:t>
            </a:r>
            <a:r>
              <a:rPr lang="en-US" altLang="zh-CN" dirty="0">
                <a:solidFill>
                  <a:srgbClr val="FF0000"/>
                </a:solidFill>
              </a:rPr>
              <a:t>CB</a:t>
            </a:r>
            <a:r>
              <a:rPr lang="en-US" altLang="zh-CN" dirty="0"/>
              <a:t>(Control  Bus)</a:t>
            </a:r>
            <a:r>
              <a:rPr lang="zh-CN" altLang="en-US" dirty="0"/>
              <a:t>。</a:t>
            </a:r>
            <a:endParaRPr lang="en-US" altLang="zh-CN"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2">
            <a:extLst>
              <a:ext uri="{FF2B5EF4-FFF2-40B4-BE49-F238E27FC236}">
                <a16:creationId xmlns:a16="http://schemas.microsoft.com/office/drawing/2014/main" id="{41F2D47D-CBA2-4A75-B4EB-2926B1EB1FD8}"/>
              </a:ext>
            </a:extLst>
          </p:cNvPr>
          <p:cNvSpPr>
            <a:spLocks noGrp="1" noChangeArrowheads="1"/>
          </p:cNvSpPr>
          <p:nvPr>
            <p:ph type="title"/>
          </p:nvPr>
        </p:nvSpPr>
        <p:spPr>
          <a:xfrm>
            <a:off x="783770" y="536802"/>
            <a:ext cx="7425419" cy="504825"/>
          </a:xfrm>
        </p:spPr>
        <p:txBody>
          <a:bodyPr vert="horz" lIns="91440" tIns="45720" rIns="91440" bIns="45720" rtlCol="0" anchor="b">
            <a:noAutofit/>
          </a:bodyPr>
          <a:lstStyle/>
          <a:p>
            <a:r>
              <a:rPr lang="zh-CN" altLang="en-US" sz="3200" dirty="0">
                <a:latin typeface="宋体" panose="02010600030101010101" pitchFamily="2" charset="-122"/>
              </a:rPr>
              <a:t> </a:t>
            </a:r>
            <a:r>
              <a:rPr lang="en-US" altLang="zh-CN" sz="3200" dirty="0">
                <a:latin typeface="宋体" panose="02010600030101010101" pitchFamily="2" charset="-122"/>
              </a:rPr>
              <a:t>2.3.1  </a:t>
            </a:r>
            <a:r>
              <a:rPr lang="zh-CN" altLang="en-US" sz="3200" dirty="0">
                <a:latin typeface="宋体" panose="02010600030101010101" pitchFamily="2" charset="-122"/>
              </a:rPr>
              <a:t>常用单位及术语</a:t>
            </a:r>
          </a:p>
        </p:txBody>
      </p:sp>
      <p:sp>
        <p:nvSpPr>
          <p:cNvPr id="214019" name="Rectangle 3">
            <a:extLst>
              <a:ext uri="{FF2B5EF4-FFF2-40B4-BE49-F238E27FC236}">
                <a16:creationId xmlns:a16="http://schemas.microsoft.com/office/drawing/2014/main" id="{B250A352-45F7-4F97-82D9-AC9A83564175}"/>
              </a:ext>
            </a:extLst>
          </p:cNvPr>
          <p:cNvSpPr>
            <a:spLocks noGrp="1" noChangeArrowheads="1"/>
          </p:cNvSpPr>
          <p:nvPr>
            <p:ph idx="1"/>
          </p:nvPr>
        </p:nvSpPr>
        <p:spPr>
          <a:xfrm>
            <a:off x="798059" y="1403917"/>
            <a:ext cx="7547882" cy="3560308"/>
          </a:xfrm>
        </p:spPr>
        <p:txBody>
          <a:bodyPr/>
          <a:lstStyle/>
          <a:p>
            <a:pPr marL="0" indent="0" eaLnBrk="1" hangingPunct="1">
              <a:spcAft>
                <a:spcPts val="1200"/>
              </a:spcAft>
              <a:buFontTx/>
              <a:buNone/>
            </a:pPr>
            <a:r>
              <a:rPr lang="en-US" altLang="zh-CN" dirty="0">
                <a:solidFill>
                  <a:srgbClr val="FF0000"/>
                </a:solidFill>
              </a:rPr>
              <a:t>9</a:t>
            </a:r>
            <a:r>
              <a:rPr lang="zh-CN" altLang="en-US" dirty="0">
                <a:solidFill>
                  <a:srgbClr val="FF0000"/>
                </a:solidFill>
              </a:rPr>
              <a:t>、访问</a:t>
            </a:r>
          </a:p>
          <a:p>
            <a:pPr marL="0" indent="0" eaLnBrk="1" hangingPunct="1">
              <a:spcAft>
                <a:spcPts val="1200"/>
              </a:spcAft>
              <a:buFontTx/>
              <a:buNone/>
            </a:pPr>
            <a:r>
              <a:rPr lang="zh-CN" altLang="en-US" dirty="0"/>
              <a:t>   </a:t>
            </a:r>
            <a:r>
              <a:rPr lang="en-US" altLang="zh-CN" dirty="0"/>
              <a:t>CPU</a:t>
            </a:r>
            <a:r>
              <a:rPr lang="zh-CN" altLang="en-US" dirty="0"/>
              <a:t>对寄存器、存储器或</a:t>
            </a:r>
            <a:r>
              <a:rPr lang="en-US" altLang="zh-CN" dirty="0"/>
              <a:t>I/O</a:t>
            </a:r>
            <a:r>
              <a:rPr lang="zh-CN" altLang="en-US" dirty="0"/>
              <a:t>接口电路的</a:t>
            </a:r>
            <a:r>
              <a:rPr lang="zh-CN" altLang="en-US" dirty="0">
                <a:solidFill>
                  <a:srgbClr val="FF0000"/>
                </a:solidFill>
              </a:rPr>
              <a:t>操作</a:t>
            </a:r>
            <a:r>
              <a:rPr lang="zh-CN" altLang="en-US" dirty="0"/>
              <a:t>通常分为两类：</a:t>
            </a:r>
          </a:p>
          <a:p>
            <a:pPr marL="0" indent="0" eaLnBrk="1" hangingPunct="1">
              <a:spcAft>
                <a:spcPts val="1200"/>
              </a:spcAft>
            </a:pPr>
            <a:r>
              <a:rPr lang="zh-CN" altLang="en-US" dirty="0"/>
              <a:t>把数据存入寄存器、存储器或</a:t>
            </a:r>
            <a:r>
              <a:rPr lang="en-US" altLang="zh-CN" dirty="0"/>
              <a:t>I/O</a:t>
            </a:r>
            <a:r>
              <a:rPr lang="zh-CN" altLang="en-US" dirty="0"/>
              <a:t>接口电路的操作称为</a:t>
            </a:r>
            <a:r>
              <a:rPr lang="zh-CN" altLang="en-US" dirty="0">
                <a:solidFill>
                  <a:srgbClr val="CC3300"/>
                </a:solidFill>
              </a:rPr>
              <a:t>“写入”或写操作</a:t>
            </a:r>
            <a:r>
              <a:rPr lang="zh-CN" altLang="en-US" dirty="0"/>
              <a:t>；</a:t>
            </a:r>
          </a:p>
          <a:p>
            <a:pPr marL="0" indent="0" eaLnBrk="1" hangingPunct="1">
              <a:spcAft>
                <a:spcPts val="1200"/>
              </a:spcAft>
            </a:pPr>
            <a:r>
              <a:rPr lang="zh-CN" altLang="en-US" dirty="0"/>
              <a:t>把数据从寄存器、存储器或</a:t>
            </a:r>
            <a:r>
              <a:rPr lang="en-US" altLang="zh-CN" dirty="0"/>
              <a:t>I/O</a:t>
            </a:r>
            <a:r>
              <a:rPr lang="zh-CN" altLang="en-US" dirty="0"/>
              <a:t>接口电路取到</a:t>
            </a:r>
            <a:r>
              <a:rPr lang="en-US" altLang="zh-CN" dirty="0"/>
              <a:t>CPU</a:t>
            </a:r>
            <a:r>
              <a:rPr lang="zh-CN" altLang="en-US" dirty="0"/>
              <a:t>的操作称为</a:t>
            </a:r>
            <a:r>
              <a:rPr lang="zh-CN" altLang="en-US" dirty="0">
                <a:solidFill>
                  <a:srgbClr val="CC3300"/>
                </a:solidFill>
              </a:rPr>
              <a:t>“读出”或读操作</a:t>
            </a:r>
            <a:r>
              <a:rPr lang="zh-CN" altLang="en-US" dirty="0"/>
              <a:t>。</a:t>
            </a:r>
          </a:p>
          <a:p>
            <a:pPr marL="0" indent="0" eaLnBrk="1" hangingPunct="1">
              <a:spcAft>
                <a:spcPts val="1200"/>
              </a:spcAft>
              <a:buFontTx/>
              <a:buNone/>
            </a:pPr>
            <a:r>
              <a:rPr lang="zh-CN" altLang="en-US" dirty="0"/>
              <a:t>  这</a:t>
            </a:r>
            <a:r>
              <a:rPr lang="zh-CN" altLang="en-US" dirty="0">
                <a:solidFill>
                  <a:srgbClr val="FF0000"/>
                </a:solidFill>
              </a:rPr>
              <a:t>两种操作过程</a:t>
            </a:r>
            <a:r>
              <a:rPr lang="zh-CN" altLang="en-US" dirty="0"/>
              <a:t>通常统称为“</a:t>
            </a:r>
            <a:r>
              <a:rPr lang="zh-CN" altLang="en-US" dirty="0">
                <a:solidFill>
                  <a:srgbClr val="FF0000"/>
                </a:solidFill>
              </a:rPr>
              <a:t>访问</a:t>
            </a:r>
            <a:r>
              <a:rPr lang="zh-CN" altLang="en-US" dirty="0"/>
              <a: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2">
            <a:extLst>
              <a:ext uri="{FF2B5EF4-FFF2-40B4-BE49-F238E27FC236}">
                <a16:creationId xmlns:a16="http://schemas.microsoft.com/office/drawing/2014/main" id="{38C74109-07BE-42F8-B6C6-46DCB00E128F}"/>
              </a:ext>
            </a:extLst>
          </p:cNvPr>
          <p:cNvSpPr>
            <a:spLocks noGrp="1" noChangeArrowheads="1"/>
          </p:cNvSpPr>
          <p:nvPr>
            <p:ph type="title"/>
          </p:nvPr>
        </p:nvSpPr>
        <p:spPr>
          <a:xfrm>
            <a:off x="730703" y="357188"/>
            <a:ext cx="7967209" cy="504825"/>
          </a:xfrm>
        </p:spPr>
        <p:txBody>
          <a:bodyPr vert="horz" lIns="91440" tIns="45720" rIns="91440" bIns="45720" rtlCol="0" anchor="b">
            <a:noAutofit/>
          </a:bodyPr>
          <a:lstStyle/>
          <a:p>
            <a:r>
              <a:rPr lang="zh-CN" altLang="en-US" sz="3200" dirty="0">
                <a:latin typeface="宋体" panose="02010600030101010101" pitchFamily="2" charset="-122"/>
              </a:rPr>
              <a:t> </a:t>
            </a:r>
            <a:r>
              <a:rPr lang="en-US" altLang="zh-CN" sz="3200" dirty="0">
                <a:latin typeface="宋体" panose="02010600030101010101" pitchFamily="2" charset="-122"/>
              </a:rPr>
              <a:t>2.3.1  </a:t>
            </a:r>
            <a:r>
              <a:rPr lang="zh-CN" altLang="en-US" sz="3200" dirty="0">
                <a:latin typeface="宋体" panose="02010600030101010101" pitchFamily="2" charset="-122"/>
              </a:rPr>
              <a:t>常用单位及术语</a:t>
            </a:r>
          </a:p>
        </p:txBody>
      </p:sp>
      <p:sp>
        <p:nvSpPr>
          <p:cNvPr id="215043" name="Rectangle 3">
            <a:extLst>
              <a:ext uri="{FF2B5EF4-FFF2-40B4-BE49-F238E27FC236}">
                <a16:creationId xmlns:a16="http://schemas.microsoft.com/office/drawing/2014/main" id="{09D23004-1701-4733-8B73-9659C21A4B9F}"/>
              </a:ext>
            </a:extLst>
          </p:cNvPr>
          <p:cNvSpPr>
            <a:spLocks noGrp="1" noChangeArrowheads="1"/>
          </p:cNvSpPr>
          <p:nvPr>
            <p:ph idx="1"/>
          </p:nvPr>
        </p:nvSpPr>
        <p:spPr>
          <a:xfrm>
            <a:off x="822961" y="2081894"/>
            <a:ext cx="7810771" cy="3886200"/>
          </a:xfrm>
        </p:spPr>
        <p:txBody>
          <a:bodyPr>
            <a:normAutofit lnSpcReduction="10000"/>
          </a:bodyPr>
          <a:lstStyle/>
          <a:p>
            <a:pPr marL="0" indent="0" eaLnBrk="1" hangingPunct="1">
              <a:lnSpc>
                <a:spcPct val="124000"/>
              </a:lnSpc>
              <a:spcAft>
                <a:spcPts val="2400"/>
              </a:spcAft>
              <a:buFontTx/>
              <a:buNone/>
              <a:defRPr/>
            </a:pPr>
            <a:r>
              <a:rPr lang="en-US" altLang="zh-CN" dirty="0">
                <a:solidFill>
                  <a:srgbClr val="FF0000"/>
                </a:solidFill>
              </a:rPr>
              <a:t>10</a:t>
            </a:r>
            <a:r>
              <a:rPr lang="zh-CN" altLang="en-US" dirty="0">
                <a:solidFill>
                  <a:srgbClr val="FF0000"/>
                </a:solidFill>
              </a:rPr>
              <a:t>、机器指令</a:t>
            </a:r>
          </a:p>
          <a:p>
            <a:pPr marL="0" indent="0" eaLnBrk="1" hangingPunct="1">
              <a:lnSpc>
                <a:spcPct val="124000"/>
              </a:lnSpc>
              <a:spcAft>
                <a:spcPts val="1200"/>
              </a:spcAft>
              <a:defRPr/>
            </a:pPr>
            <a:r>
              <a:rPr lang="zh-CN" altLang="en-US" dirty="0"/>
              <a:t>机器指令由二进制代码</a:t>
            </a:r>
            <a:r>
              <a:rPr lang="en-US" altLang="zh-CN" dirty="0">
                <a:solidFill>
                  <a:srgbClr val="FF0000"/>
                </a:solidFill>
              </a:rPr>
              <a:t>(</a:t>
            </a:r>
            <a:r>
              <a:rPr lang="zh-CN" altLang="en-US" dirty="0">
                <a:solidFill>
                  <a:srgbClr val="FF0000"/>
                </a:solidFill>
              </a:rPr>
              <a:t>例</a:t>
            </a:r>
            <a:r>
              <a:rPr lang="en-US" altLang="zh-CN" dirty="0">
                <a:solidFill>
                  <a:srgbClr val="FF0000"/>
                </a:solidFill>
              </a:rPr>
              <a:t>:01110100,</a:t>
            </a:r>
            <a:r>
              <a:rPr lang="en-US" altLang="zh-CN" dirty="0">
                <a:solidFill>
                  <a:srgbClr val="9900CC"/>
                </a:solidFill>
              </a:rPr>
              <a:t>00110000</a:t>
            </a:r>
            <a:r>
              <a:rPr lang="en-US" altLang="zh-CN" dirty="0">
                <a:solidFill>
                  <a:srgbClr val="FF0000"/>
                </a:solidFill>
              </a:rPr>
              <a:t>)</a:t>
            </a:r>
            <a:r>
              <a:rPr lang="zh-CN" altLang="en-US" dirty="0"/>
              <a:t>组成</a:t>
            </a:r>
            <a:r>
              <a:rPr lang="en-US" altLang="zh-CN" dirty="0"/>
              <a:t>,</a:t>
            </a:r>
            <a:r>
              <a:rPr lang="zh-CN" altLang="en-US" dirty="0"/>
              <a:t>可直接由微处理器进行译码</a:t>
            </a:r>
            <a:r>
              <a:rPr lang="zh-CN" altLang="en-US" spc="-1100" dirty="0"/>
              <a:t>、</a:t>
            </a:r>
            <a:r>
              <a:rPr lang="zh-CN" altLang="en-US" dirty="0"/>
              <a:t>执行。</a:t>
            </a:r>
            <a:endParaRPr lang="en-US" altLang="zh-CN" dirty="0">
              <a:solidFill>
                <a:srgbClr val="FF0000"/>
              </a:solidFill>
            </a:endParaRPr>
          </a:p>
          <a:p>
            <a:pPr marL="0" indent="0" eaLnBrk="1" hangingPunct="1">
              <a:lnSpc>
                <a:spcPct val="124000"/>
              </a:lnSpc>
              <a:spcAft>
                <a:spcPts val="1200"/>
              </a:spcAft>
              <a:defRPr/>
            </a:pPr>
            <a:r>
              <a:rPr lang="zh-CN" altLang="en-US" dirty="0">
                <a:solidFill>
                  <a:srgbClr val="FF0000"/>
                </a:solidFill>
              </a:rPr>
              <a:t>一条机器指令应包含要求微处理器所要完成的操作，</a:t>
            </a:r>
            <a:r>
              <a:rPr lang="zh-CN" altLang="en-US" dirty="0"/>
              <a:t>以及</a:t>
            </a:r>
            <a:r>
              <a:rPr lang="zh-CN" altLang="en-US" dirty="0">
                <a:solidFill>
                  <a:srgbClr val="9900CC"/>
                </a:solidFill>
              </a:rPr>
              <a:t>参与该操作的数据或该数据所在的地址</a:t>
            </a:r>
            <a:r>
              <a:rPr lang="zh-CN" altLang="en-US" dirty="0"/>
              <a:t>，有时还要有</a:t>
            </a:r>
            <a:r>
              <a:rPr lang="zh-CN" altLang="en-US" dirty="0">
                <a:solidFill>
                  <a:srgbClr val="C00000"/>
                </a:solidFill>
              </a:rPr>
              <a:t>操作结果的存放地址信息</a:t>
            </a:r>
            <a:r>
              <a:rPr lang="en-US" altLang="zh-CN" dirty="0"/>
              <a:t>; </a:t>
            </a:r>
          </a:p>
          <a:p>
            <a:pPr marL="0" indent="0" eaLnBrk="1" hangingPunct="1">
              <a:lnSpc>
                <a:spcPct val="124000"/>
              </a:lnSpc>
              <a:spcAft>
                <a:spcPts val="1200"/>
              </a:spcAft>
              <a:defRPr/>
            </a:pPr>
            <a:r>
              <a:rPr lang="zh-CN" altLang="en-US" dirty="0"/>
              <a:t>这些都是以二进制数字的形式表示的</a:t>
            </a:r>
            <a:r>
              <a:rPr lang="en-US" altLang="zh-CN" dirty="0"/>
              <a:t>, </a:t>
            </a:r>
            <a:r>
              <a:rPr lang="zh-CN" altLang="en-US" dirty="0"/>
              <a:t>当然</a:t>
            </a:r>
            <a:r>
              <a:rPr lang="en-US" altLang="zh-CN" dirty="0"/>
              <a:t>,</a:t>
            </a:r>
            <a:r>
              <a:rPr lang="zh-CN" altLang="en-US" dirty="0"/>
              <a:t>也有某些特殊指令不需要数据或地址。</a:t>
            </a:r>
          </a:p>
          <a:p>
            <a:pPr marL="0" indent="0" eaLnBrk="1" hangingPunct="1">
              <a:lnSpc>
                <a:spcPct val="124000"/>
              </a:lnSpc>
              <a:spcAft>
                <a:spcPts val="1200"/>
              </a:spcAft>
              <a:buFontTx/>
              <a:buNone/>
              <a:defRPr/>
            </a:pPr>
            <a:endParaRPr lang="en-US" altLang="zh-CN" dirty="0"/>
          </a:p>
        </p:txBody>
      </p:sp>
      <p:grpSp>
        <p:nvGrpSpPr>
          <p:cNvPr id="9" name="组合 8">
            <a:extLst>
              <a:ext uri="{FF2B5EF4-FFF2-40B4-BE49-F238E27FC236}">
                <a16:creationId xmlns:a16="http://schemas.microsoft.com/office/drawing/2014/main" id="{1E21BD3E-575A-4879-9DE1-61FAB41F157B}"/>
              </a:ext>
            </a:extLst>
          </p:cNvPr>
          <p:cNvGrpSpPr>
            <a:grpSpLocks/>
          </p:cNvGrpSpPr>
          <p:nvPr/>
        </p:nvGrpSpPr>
        <p:grpSpPr bwMode="auto">
          <a:xfrm>
            <a:off x="3331482" y="1173956"/>
            <a:ext cx="5381625" cy="1093788"/>
            <a:chOff x="3601844" y="990379"/>
            <a:chExt cx="5382500" cy="1094431"/>
          </a:xfrm>
        </p:grpSpPr>
        <p:sp>
          <p:nvSpPr>
            <p:cNvPr id="132105" name="矩形 4">
              <a:extLst>
                <a:ext uri="{FF2B5EF4-FFF2-40B4-BE49-F238E27FC236}">
                  <a16:creationId xmlns:a16="http://schemas.microsoft.com/office/drawing/2014/main" id="{91F47F56-2453-4A08-9057-98D0BFBD9A83}"/>
                </a:ext>
              </a:extLst>
            </p:cNvPr>
            <p:cNvSpPr>
              <a:spLocks noChangeArrowheads="1"/>
            </p:cNvSpPr>
            <p:nvPr/>
          </p:nvSpPr>
          <p:spPr bwMode="auto">
            <a:xfrm>
              <a:off x="3601844" y="990379"/>
              <a:ext cx="5382500" cy="861774"/>
            </a:xfrm>
            <a:prstGeom prst="rect">
              <a:avLst/>
            </a:prstGeom>
            <a:noFill/>
            <a:ln w="9525">
              <a:solidFill>
                <a:srgbClr val="3D41D1"/>
              </a:solidFill>
              <a:miter lim="800000"/>
              <a:headEnd/>
              <a:tailEnd/>
            </a:ln>
            <a:extLst>
              <a:ext uri="{909E8E84-426E-40DD-AFC4-6F175D3DCCD1}">
                <a14:hiddenFill xmlns:a14="http://schemas.microsoft.com/office/drawing/2010/main">
                  <a:solidFill>
                    <a:srgbClr val="FFFFFF"/>
                  </a:solidFill>
                </a14:hiddenFill>
              </a:ext>
            </a:extLst>
          </p:spPr>
          <p:txBody>
            <a:bodyPr tIns="0" bIns="0">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dirty="0">
                  <a:latin typeface="宋体" panose="02010600030101010101" pitchFamily="2" charset="-122"/>
                </a:rPr>
                <a:t>8051</a:t>
              </a:r>
              <a:r>
                <a:rPr lang="zh-CN" altLang="en-US" sz="2800" b="1" dirty="0">
                  <a:latin typeface="宋体" panose="02010600030101010101" pitchFamily="2" charset="-122"/>
                </a:rPr>
                <a:t>指令将一个</a:t>
              </a:r>
              <a:r>
                <a:rPr lang="en-US" altLang="zh-CN" sz="2800" b="1" dirty="0">
                  <a:latin typeface="宋体" panose="02010600030101010101" pitchFamily="2" charset="-122"/>
                </a:rPr>
                <a:t>8</a:t>
              </a:r>
              <a:r>
                <a:rPr lang="zh-CN" altLang="en-US" sz="2800" b="1" dirty="0">
                  <a:latin typeface="宋体" panose="02010600030101010101" pitchFamily="2" charset="-122"/>
                </a:rPr>
                <a:t>位二进制数据</a:t>
              </a:r>
              <a:r>
                <a:rPr lang="en-US" altLang="zh-CN" sz="2800" b="1" dirty="0">
                  <a:solidFill>
                    <a:srgbClr val="9900CC"/>
                  </a:solidFill>
                  <a:latin typeface="宋体" panose="02010600030101010101" pitchFamily="2" charset="-122"/>
                </a:rPr>
                <a:t>30H</a:t>
              </a:r>
              <a:r>
                <a:rPr lang="zh-CN" altLang="en-US" sz="2800" b="1" dirty="0">
                  <a:latin typeface="宋体" panose="02010600030101010101" pitchFamily="2" charset="-122"/>
                </a:rPr>
                <a:t>送到</a:t>
              </a:r>
              <a:r>
                <a:rPr lang="en-US" altLang="zh-CN" sz="2800" b="1" dirty="0">
                  <a:latin typeface="宋体" panose="02010600030101010101" pitchFamily="2" charset="-122"/>
                </a:rPr>
                <a:t>CPU</a:t>
              </a:r>
              <a:r>
                <a:rPr lang="zh-CN" altLang="en-US" sz="2800" b="1" dirty="0">
                  <a:latin typeface="宋体" panose="02010600030101010101" pitchFamily="2" charset="-122"/>
                </a:rPr>
                <a:t>内部的寄存器</a:t>
              </a:r>
              <a:r>
                <a:rPr lang="en-US" altLang="zh-CN" sz="2800" b="1" dirty="0">
                  <a:solidFill>
                    <a:srgbClr val="9900CC"/>
                  </a:solidFill>
                  <a:latin typeface="宋体" panose="02010600030101010101" pitchFamily="2" charset="-122"/>
                </a:rPr>
                <a:t>A</a:t>
              </a:r>
              <a:r>
                <a:rPr lang="zh-CN" altLang="en-US" sz="2800" b="1" dirty="0">
                  <a:latin typeface="宋体" panose="02010600030101010101" pitchFamily="2" charset="-122"/>
                </a:rPr>
                <a:t>中。</a:t>
              </a:r>
              <a:endParaRPr lang="zh-CN" altLang="en-US" sz="2800" b="1" dirty="0"/>
            </a:p>
          </p:txBody>
        </p:sp>
        <p:cxnSp>
          <p:nvCxnSpPr>
            <p:cNvPr id="132106" name="直接箭头连接符 6">
              <a:extLst>
                <a:ext uri="{FF2B5EF4-FFF2-40B4-BE49-F238E27FC236}">
                  <a16:creationId xmlns:a16="http://schemas.microsoft.com/office/drawing/2014/main" id="{A505CF4D-CE5B-4781-AC1D-35C624A3AEB4}"/>
                </a:ext>
              </a:extLst>
            </p:cNvPr>
            <p:cNvCxnSpPr>
              <a:cxnSpLocks noChangeShapeType="1"/>
            </p:cNvCxnSpPr>
            <p:nvPr/>
          </p:nvCxnSpPr>
          <p:spPr bwMode="auto">
            <a:xfrm>
              <a:off x="6545940" y="1852153"/>
              <a:ext cx="0" cy="232657"/>
            </a:xfrm>
            <a:prstGeom prst="straightConnector1">
              <a:avLst/>
            </a:prstGeom>
            <a:noFill/>
            <a:ln w="38100" algn="ctr">
              <a:solidFill>
                <a:srgbClr val="0000CC"/>
              </a:solidFill>
              <a:round/>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 name="矩形 5">
            <a:extLst>
              <a:ext uri="{FF2B5EF4-FFF2-40B4-BE49-F238E27FC236}">
                <a16:creationId xmlns:a16="http://schemas.microsoft.com/office/drawing/2014/main" id="{30D092AB-F5C1-481D-B76D-482969113F56}"/>
              </a:ext>
            </a:extLst>
          </p:cNvPr>
          <p:cNvSpPr>
            <a:spLocks noChangeArrowheads="1"/>
          </p:cNvSpPr>
          <p:nvPr/>
        </p:nvSpPr>
        <p:spPr bwMode="auto">
          <a:xfrm>
            <a:off x="6022294" y="2314414"/>
            <a:ext cx="2017713" cy="466725"/>
          </a:xfrm>
          <a:prstGeom prst="rect">
            <a:avLst/>
          </a:prstGeom>
          <a:noFill/>
          <a:ln w="9525">
            <a:solidFill>
              <a:srgbClr val="3366FF"/>
            </a:solidFill>
            <a:miter lim="800000"/>
            <a:headEnd/>
            <a:tailEnd/>
          </a:ln>
          <a:extLst>
            <a:ext uri="{909E8E84-426E-40DD-AFC4-6F175D3DCCD1}">
              <a14:hiddenFill xmlns:a14="http://schemas.microsoft.com/office/drawing/2010/main">
                <a:solidFill>
                  <a:srgbClr val="FFFFFF"/>
                </a:solidFill>
              </a14:hiddenFill>
            </a:ext>
          </a:extLst>
        </p:spPr>
        <p:txBody>
          <a:bodyPr lIns="36000" tIns="0" rIns="0" bIns="36000">
            <a:spAutoFit/>
          </a:bodyPr>
          <a:lstStyle>
            <a:lvl1pPr marL="357188" indent="-357188"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l" eaLnBrk="1" hangingPunct="1"/>
            <a:r>
              <a:rPr lang="en-US" altLang="zh-CN" sz="2800" b="1" dirty="0">
                <a:solidFill>
                  <a:srgbClr val="FF0000"/>
                </a:solidFill>
                <a:latin typeface="宋体" panose="02010600030101010101" pitchFamily="2" charset="-122"/>
              </a:rPr>
              <a:t>MOV</a:t>
            </a:r>
            <a:r>
              <a:rPr lang="en-US" altLang="zh-CN" sz="2800" b="1" dirty="0">
                <a:latin typeface="宋体" panose="02010600030101010101" pitchFamily="2" charset="-122"/>
              </a:rPr>
              <a:t> A,#30H</a:t>
            </a:r>
          </a:p>
        </p:txBody>
      </p:sp>
      <p:sp>
        <p:nvSpPr>
          <p:cNvPr id="11" name="矩形 10">
            <a:extLst>
              <a:ext uri="{FF2B5EF4-FFF2-40B4-BE49-F238E27FC236}">
                <a16:creationId xmlns:a16="http://schemas.microsoft.com/office/drawing/2014/main" id="{9A5F2D20-5ABB-4C78-9069-087297FF3F92}"/>
              </a:ext>
            </a:extLst>
          </p:cNvPr>
          <p:cNvSpPr>
            <a:spLocks noChangeArrowheads="1"/>
          </p:cNvSpPr>
          <p:nvPr/>
        </p:nvSpPr>
        <p:spPr bwMode="auto">
          <a:xfrm>
            <a:off x="4878614" y="2314414"/>
            <a:ext cx="1108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57188" indent="-357188"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sz="2400" dirty="0">
                <a:solidFill>
                  <a:srgbClr val="FF0000"/>
                </a:solidFill>
                <a:latin typeface="宋体" panose="02010600030101010101" pitchFamily="2" charset="-122"/>
              </a:rPr>
              <a:t>助记符</a:t>
            </a:r>
            <a:endParaRPr lang="en-US" altLang="zh-CN" sz="2400" b="1" dirty="0">
              <a:latin typeface="宋体" panose="02010600030101010101" pitchFamily="2"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标题 4">
            <a:extLst>
              <a:ext uri="{FF2B5EF4-FFF2-40B4-BE49-F238E27FC236}">
                <a16:creationId xmlns:a16="http://schemas.microsoft.com/office/drawing/2014/main" id="{C7F6F014-2378-4343-B5CA-4F7BCCF65A3E}"/>
              </a:ext>
            </a:extLst>
          </p:cNvPr>
          <p:cNvSpPr>
            <a:spLocks noGrp="1" noChangeArrowheads="1"/>
          </p:cNvSpPr>
          <p:nvPr>
            <p:ph type="title"/>
          </p:nvPr>
        </p:nvSpPr>
        <p:spPr>
          <a:xfrm>
            <a:off x="781504" y="496888"/>
            <a:ext cx="3327400" cy="504825"/>
          </a:xfrm>
        </p:spPr>
        <p:txBody>
          <a:bodyPr vert="horz" lIns="91440" tIns="45720" rIns="91440" bIns="45720" rtlCol="0" anchor="b">
            <a:noAutofit/>
          </a:bodyPr>
          <a:lstStyle/>
          <a:p>
            <a:r>
              <a:rPr lang="en-US" altLang="zh-CN" sz="3200" dirty="0">
                <a:latin typeface="宋体" panose="02010600030101010101" pitchFamily="2" charset="-122"/>
              </a:rPr>
              <a:t>11</a:t>
            </a:r>
            <a:r>
              <a:rPr lang="zh-CN" altLang="en-US" sz="3200" dirty="0">
                <a:latin typeface="宋体" panose="02010600030101010101" pitchFamily="2" charset="-122"/>
              </a:rPr>
              <a:t>、汇编指令</a:t>
            </a:r>
          </a:p>
        </p:txBody>
      </p:sp>
      <p:sp>
        <p:nvSpPr>
          <p:cNvPr id="217091" name="Rectangle 3">
            <a:extLst>
              <a:ext uri="{FF2B5EF4-FFF2-40B4-BE49-F238E27FC236}">
                <a16:creationId xmlns:a16="http://schemas.microsoft.com/office/drawing/2014/main" id="{239F6BB3-E598-408F-B559-C23D9E34E3E6}"/>
              </a:ext>
            </a:extLst>
          </p:cNvPr>
          <p:cNvSpPr>
            <a:spLocks noGrp="1" noChangeArrowheads="1"/>
          </p:cNvSpPr>
          <p:nvPr>
            <p:ph idx="1"/>
          </p:nvPr>
        </p:nvSpPr>
        <p:spPr>
          <a:xfrm>
            <a:off x="881743" y="1343025"/>
            <a:ext cx="7331528" cy="2775857"/>
          </a:xfrm>
        </p:spPr>
        <p:txBody>
          <a:bodyPr/>
          <a:lstStyle/>
          <a:p>
            <a:pPr marL="357188" indent="-357188" eaLnBrk="1" hangingPunct="1">
              <a:spcBef>
                <a:spcPts val="0"/>
              </a:spcBef>
              <a:defRPr/>
            </a:pPr>
            <a:r>
              <a:rPr lang="zh-CN" altLang="en-US" dirty="0">
                <a:solidFill>
                  <a:srgbClr val="FF0000"/>
                </a:solidFill>
              </a:rPr>
              <a:t>机器指令</a:t>
            </a:r>
            <a:r>
              <a:rPr lang="en-US" altLang="zh-CN" dirty="0">
                <a:solidFill>
                  <a:srgbClr val="FF0000"/>
                </a:solidFill>
              </a:rPr>
              <a:t>(01110100,</a:t>
            </a:r>
            <a:r>
              <a:rPr lang="en-US" altLang="zh-CN" dirty="0">
                <a:solidFill>
                  <a:srgbClr val="9900CC"/>
                </a:solidFill>
              </a:rPr>
              <a:t>00110000</a:t>
            </a:r>
            <a:r>
              <a:rPr lang="en-US" altLang="zh-CN" dirty="0">
                <a:solidFill>
                  <a:srgbClr val="FF0000"/>
                </a:solidFill>
              </a:rPr>
              <a:t>)</a:t>
            </a:r>
            <a:r>
              <a:rPr lang="zh-CN" altLang="en-US" dirty="0"/>
              <a:t>的含义是：将一个</a:t>
            </a:r>
            <a:r>
              <a:rPr lang="en-US" altLang="zh-CN" dirty="0"/>
              <a:t>8</a:t>
            </a:r>
            <a:r>
              <a:rPr lang="zh-CN" altLang="en-US" dirty="0"/>
              <a:t>位二进制数据</a:t>
            </a:r>
            <a:r>
              <a:rPr lang="en-US" altLang="zh-CN" dirty="0">
                <a:solidFill>
                  <a:srgbClr val="9900CC"/>
                </a:solidFill>
              </a:rPr>
              <a:t>30H</a:t>
            </a:r>
            <a:r>
              <a:rPr lang="zh-CN" altLang="en-US" dirty="0"/>
              <a:t>送到</a:t>
            </a:r>
            <a:r>
              <a:rPr lang="en-US" altLang="zh-CN" dirty="0"/>
              <a:t>CPU</a:t>
            </a:r>
            <a:r>
              <a:rPr lang="zh-CN" altLang="en-US" dirty="0"/>
              <a:t>内部的寄存器</a:t>
            </a:r>
            <a:r>
              <a:rPr lang="en-US" altLang="zh-CN" dirty="0">
                <a:solidFill>
                  <a:srgbClr val="9900CC"/>
                </a:solidFill>
              </a:rPr>
              <a:t>A</a:t>
            </a:r>
            <a:r>
              <a:rPr lang="zh-CN" altLang="en-US" dirty="0"/>
              <a:t>中。</a:t>
            </a:r>
          </a:p>
          <a:p>
            <a:pPr marL="357188" indent="-357188" eaLnBrk="1" hangingPunct="1">
              <a:spcBef>
                <a:spcPts val="0"/>
              </a:spcBef>
              <a:defRPr/>
            </a:pPr>
            <a:r>
              <a:rPr lang="zh-CN" altLang="en-US" dirty="0"/>
              <a:t>在编程时使用的是比较容易看出其操作含义的、用英文缩写</a:t>
            </a:r>
            <a:r>
              <a:rPr lang="en-US" altLang="zh-CN" dirty="0"/>
              <a:t>(</a:t>
            </a:r>
            <a:r>
              <a:rPr lang="zh-CN" altLang="en-US" dirty="0">
                <a:solidFill>
                  <a:srgbClr val="FF0000"/>
                </a:solidFill>
              </a:rPr>
              <a:t>助记符</a:t>
            </a:r>
            <a:r>
              <a:rPr lang="en-US" altLang="zh-CN" dirty="0"/>
              <a:t>)</a:t>
            </a:r>
            <a:r>
              <a:rPr lang="zh-CN" altLang="en-US" dirty="0"/>
              <a:t>形式表示的指令</a:t>
            </a:r>
            <a:r>
              <a:rPr lang="en-US" altLang="zh-CN" dirty="0"/>
              <a:t>,</a:t>
            </a:r>
            <a:r>
              <a:rPr lang="zh-CN" altLang="en-US" dirty="0"/>
              <a:t>像上面指令可写成：</a:t>
            </a:r>
          </a:p>
          <a:p>
            <a:pPr marL="357188" indent="-357188" eaLnBrk="1" hangingPunct="1">
              <a:spcBef>
                <a:spcPts val="0"/>
              </a:spcBef>
              <a:buFontTx/>
              <a:buNone/>
              <a:defRPr/>
            </a:pPr>
            <a:r>
              <a:rPr lang="zh-CN" altLang="en-US" dirty="0">
                <a:solidFill>
                  <a:schemeClr val="tx1"/>
                </a:solidFill>
              </a:rPr>
              <a:t>   </a:t>
            </a:r>
            <a:r>
              <a:rPr lang="en-US" altLang="zh-CN" dirty="0">
                <a:solidFill>
                  <a:srgbClr val="FF0000"/>
                </a:solidFill>
              </a:rPr>
              <a:t>MOV</a:t>
            </a:r>
            <a:r>
              <a:rPr lang="en-US" altLang="zh-CN" dirty="0">
                <a:solidFill>
                  <a:schemeClr val="tx1"/>
                </a:solidFill>
              </a:rPr>
              <a:t> A, #30H</a:t>
            </a:r>
          </a:p>
          <a:p>
            <a:pPr marL="174625" indent="-174625" eaLnBrk="1" hangingPunct="1">
              <a:spcBef>
                <a:spcPts val="0"/>
              </a:spcBef>
              <a:buClr>
                <a:srgbClr val="FF0000"/>
              </a:buClr>
              <a:buFont typeface="Wingdings" panose="05000000000000000000" pitchFamily="2" charset="2"/>
              <a:buChar char="Ø"/>
              <a:defRPr/>
            </a:pPr>
            <a:r>
              <a:rPr lang="zh-CN" altLang="en-US" dirty="0">
                <a:solidFill>
                  <a:srgbClr val="FF0000"/>
                </a:solidFill>
              </a:rPr>
              <a:t>这种指令</a:t>
            </a:r>
            <a:r>
              <a:rPr lang="zh-CN" altLang="en-US" dirty="0"/>
              <a:t>叫做</a:t>
            </a:r>
            <a:r>
              <a:rPr lang="zh-CN" altLang="en-US" dirty="0">
                <a:solidFill>
                  <a:srgbClr val="FF0000"/>
                </a:solidFill>
              </a:rPr>
              <a:t>汇编指令</a:t>
            </a:r>
            <a:r>
              <a:rPr lang="zh-CN" altLang="en-US" dirty="0"/>
              <a:t>，这种编程语言称为</a:t>
            </a:r>
            <a:r>
              <a:rPr lang="zh-CN" altLang="en-US" dirty="0">
                <a:solidFill>
                  <a:srgbClr val="FF0000"/>
                </a:solidFill>
              </a:rPr>
              <a:t>汇编语言</a:t>
            </a:r>
            <a:r>
              <a:rPr lang="zh-CN" altLang="en-US" dirty="0"/>
              <a:t>。</a:t>
            </a:r>
            <a:endParaRPr lang="en-US" altLang="zh-CN" dirty="0"/>
          </a:p>
          <a:p>
            <a:pPr marL="174625" indent="-174625" eaLnBrk="1" hangingPunct="1">
              <a:spcBef>
                <a:spcPts val="0"/>
              </a:spcBef>
              <a:buClr>
                <a:srgbClr val="FF0000"/>
              </a:buClr>
              <a:buFont typeface="Wingdings" panose="05000000000000000000" pitchFamily="2" charset="2"/>
              <a:buChar char="Ø"/>
              <a:defRPr/>
            </a:pPr>
            <a:r>
              <a:rPr lang="zh-CN" altLang="en-US" dirty="0"/>
              <a:t>不同厂家的</a:t>
            </a:r>
            <a:r>
              <a:rPr lang="en-US" altLang="zh-CN" dirty="0"/>
              <a:t>CPU</a:t>
            </a:r>
            <a:r>
              <a:rPr lang="zh-CN" altLang="en-US" dirty="0"/>
              <a:t>配有不同格式的汇编语言指令系统，互不兼容，用汇编语言编写的程序叫做</a:t>
            </a:r>
            <a:r>
              <a:rPr lang="zh-CN" altLang="en-US" dirty="0">
                <a:solidFill>
                  <a:srgbClr val="FF0000"/>
                </a:solidFill>
              </a:rPr>
              <a:t>汇编语言源程序</a:t>
            </a:r>
            <a:r>
              <a:rPr lang="zh-CN" altLang="en-US" dirty="0"/>
              <a:t>。</a:t>
            </a:r>
          </a:p>
        </p:txBody>
      </p:sp>
      <p:sp>
        <p:nvSpPr>
          <p:cNvPr id="8" name="Rectangle 3">
            <a:extLst>
              <a:ext uri="{FF2B5EF4-FFF2-40B4-BE49-F238E27FC236}">
                <a16:creationId xmlns:a16="http://schemas.microsoft.com/office/drawing/2014/main" id="{03CCFF9C-5BB0-4538-883E-B5AF57E6C0B7}"/>
              </a:ext>
            </a:extLst>
          </p:cNvPr>
          <p:cNvSpPr txBox="1">
            <a:spLocks noChangeArrowheads="1"/>
          </p:cNvSpPr>
          <p:nvPr/>
        </p:nvSpPr>
        <p:spPr bwMode="auto">
          <a:xfrm>
            <a:off x="881743" y="4171270"/>
            <a:ext cx="7429500"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just" rtl="0" fontAlgn="base">
              <a:lnSpc>
                <a:spcPct val="114000"/>
              </a:lnSpc>
              <a:spcBef>
                <a:spcPct val="20000"/>
              </a:spcBef>
              <a:spcAft>
                <a:spcPts val="600"/>
              </a:spcAft>
              <a:buBlip>
                <a:blip r:embed="rId2"/>
              </a:buBlip>
              <a:defRPr sz="2800" b="1">
                <a:solidFill>
                  <a:schemeClr val="accent2"/>
                </a:solidFill>
                <a:latin typeface="+mj-ea"/>
                <a:ea typeface="+mj-ea"/>
                <a:cs typeface="+mn-cs"/>
              </a:defRPr>
            </a:lvl1pPr>
            <a:lvl2pPr marL="742950" indent="-285750" algn="just" rtl="0" fontAlgn="base">
              <a:spcBef>
                <a:spcPct val="20000"/>
              </a:spcBef>
              <a:spcAft>
                <a:spcPct val="0"/>
              </a:spcAft>
              <a:buBlip>
                <a:blip r:embed="rId3"/>
              </a:buBlip>
              <a:defRPr sz="2800" b="1">
                <a:solidFill>
                  <a:schemeClr val="tx1"/>
                </a:solidFill>
                <a:latin typeface="+mj-ea"/>
                <a:ea typeface="+mj-ea"/>
              </a:defRPr>
            </a:lvl2pPr>
            <a:lvl3pPr marL="1143000" indent="-228600" algn="just" rtl="0" fontAlgn="base">
              <a:spcBef>
                <a:spcPct val="20000"/>
              </a:spcBef>
              <a:spcAft>
                <a:spcPct val="0"/>
              </a:spcAft>
              <a:buChar char="•"/>
              <a:defRPr sz="2400">
                <a:solidFill>
                  <a:schemeClr val="tx1"/>
                </a:solidFill>
                <a:latin typeface="+mj-ea"/>
                <a:ea typeface="+mj-ea"/>
              </a:defRPr>
            </a:lvl3pPr>
            <a:lvl4pPr marL="1600200" indent="-228600" algn="just" rtl="0" fontAlgn="base">
              <a:spcBef>
                <a:spcPct val="20000"/>
              </a:spcBef>
              <a:spcAft>
                <a:spcPct val="0"/>
              </a:spcAft>
              <a:buChar char="–"/>
              <a:defRPr sz="2000">
                <a:solidFill>
                  <a:schemeClr val="tx1"/>
                </a:solidFill>
                <a:latin typeface="+mj-ea"/>
                <a:ea typeface="+mj-ea"/>
              </a:defRPr>
            </a:lvl4pPr>
            <a:lvl5pPr marL="2057400" indent="-228600" algn="just"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marL="0" indent="0" eaLnBrk="1" hangingPunct="1">
              <a:lnSpc>
                <a:spcPct val="100000"/>
              </a:lnSpc>
              <a:spcBef>
                <a:spcPts val="0"/>
              </a:spcBef>
              <a:buFontTx/>
              <a:buNone/>
              <a:defRPr/>
            </a:pPr>
            <a:r>
              <a:rPr lang="en-US" altLang="zh-CN" sz="2400" kern="0" dirty="0">
                <a:solidFill>
                  <a:srgbClr val="FF0000"/>
                </a:solidFill>
              </a:rPr>
              <a:t>12</a:t>
            </a:r>
            <a:r>
              <a:rPr lang="zh-CN" altLang="en-US" sz="2400" kern="0" dirty="0">
                <a:solidFill>
                  <a:srgbClr val="FF0000"/>
                </a:solidFill>
              </a:rPr>
              <a:t>、指令系统</a:t>
            </a:r>
          </a:p>
          <a:p>
            <a:pPr marL="0" indent="0" eaLnBrk="1" hangingPunct="1">
              <a:lnSpc>
                <a:spcPct val="100000"/>
              </a:lnSpc>
              <a:spcBef>
                <a:spcPts val="0"/>
              </a:spcBef>
              <a:buFontTx/>
              <a:buNone/>
              <a:defRPr/>
            </a:pPr>
            <a:r>
              <a:rPr lang="zh-CN" altLang="en-US" sz="2400" kern="0" dirty="0"/>
              <a:t>指令系统是一台计算机所能识别的</a:t>
            </a:r>
            <a:r>
              <a:rPr lang="zh-CN" altLang="en-US" sz="2400" kern="0" dirty="0">
                <a:solidFill>
                  <a:srgbClr val="9900CC"/>
                </a:solidFill>
              </a:rPr>
              <a:t>全部指令的集合</a:t>
            </a:r>
            <a:r>
              <a:rPr lang="zh-CN" altLang="en-US" sz="2400" kern="0" dirty="0"/>
              <a:t>。</a:t>
            </a:r>
            <a:endParaRPr lang="en-US" altLang="zh-CN" sz="2400" kern="0"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标题 2">
            <a:extLst>
              <a:ext uri="{FF2B5EF4-FFF2-40B4-BE49-F238E27FC236}">
                <a16:creationId xmlns:a16="http://schemas.microsoft.com/office/drawing/2014/main" id="{262FF07C-5881-4D44-A22D-33BAA97576B8}"/>
              </a:ext>
            </a:extLst>
          </p:cNvPr>
          <p:cNvSpPr>
            <a:spLocks noGrp="1" noChangeArrowheads="1"/>
          </p:cNvSpPr>
          <p:nvPr>
            <p:ph type="title"/>
          </p:nvPr>
        </p:nvSpPr>
        <p:spPr>
          <a:xfrm>
            <a:off x="722538" y="476250"/>
            <a:ext cx="7539719" cy="504825"/>
          </a:xfrm>
        </p:spPr>
        <p:txBody>
          <a:bodyPr vert="horz" lIns="91440" tIns="45720" rIns="91440" bIns="45720" rtlCol="0" anchor="b">
            <a:noAutofit/>
          </a:bodyPr>
          <a:lstStyle/>
          <a:p>
            <a:r>
              <a:rPr lang="en-US" altLang="zh-CN" sz="3200" dirty="0">
                <a:latin typeface="宋体" panose="02010600030101010101" pitchFamily="2" charset="-122"/>
              </a:rPr>
              <a:t>13</a:t>
            </a:r>
            <a:r>
              <a:rPr lang="zh-CN" altLang="en-US" sz="3200" dirty="0">
                <a:latin typeface="宋体" panose="02010600030101010101" pitchFamily="2" charset="-122"/>
              </a:rPr>
              <a:t>、汇编与反汇编</a:t>
            </a:r>
          </a:p>
        </p:txBody>
      </p:sp>
      <p:sp>
        <p:nvSpPr>
          <p:cNvPr id="218115" name="Rectangle 3">
            <a:extLst>
              <a:ext uri="{FF2B5EF4-FFF2-40B4-BE49-F238E27FC236}">
                <a16:creationId xmlns:a16="http://schemas.microsoft.com/office/drawing/2014/main" id="{59681255-E827-4861-A354-71D4992610C1}"/>
              </a:ext>
            </a:extLst>
          </p:cNvPr>
          <p:cNvSpPr>
            <a:spLocks noGrp="1" noChangeArrowheads="1"/>
          </p:cNvSpPr>
          <p:nvPr>
            <p:ph idx="1"/>
          </p:nvPr>
        </p:nvSpPr>
        <p:spPr>
          <a:xfrm>
            <a:off x="822961" y="1273175"/>
            <a:ext cx="7643403" cy="1485900"/>
          </a:xfrm>
        </p:spPr>
        <p:txBody>
          <a:bodyPr/>
          <a:lstStyle/>
          <a:p>
            <a:pPr marL="0" indent="0" eaLnBrk="1" hangingPunct="1">
              <a:spcBef>
                <a:spcPct val="0"/>
              </a:spcBef>
            </a:pPr>
            <a:r>
              <a:rPr lang="zh-CN" altLang="en-US" dirty="0">
                <a:solidFill>
                  <a:srgbClr val="FF0000"/>
                </a:solidFill>
              </a:rPr>
              <a:t>汇编</a:t>
            </a:r>
            <a:r>
              <a:rPr lang="en-US" altLang="zh-CN" dirty="0"/>
              <a:t>:</a:t>
            </a:r>
            <a:r>
              <a:rPr lang="zh-CN" altLang="en-US" dirty="0">
                <a:solidFill>
                  <a:srgbClr val="C00000"/>
                </a:solidFill>
              </a:rPr>
              <a:t>汇编语言源程序翻译成与之相对应的用二进制数表示的机器语言</a:t>
            </a:r>
            <a:r>
              <a:rPr lang="zh-CN" altLang="en-US" dirty="0"/>
              <a:t>，才能被微处理器所识别和执行，这种翻译叫做汇编。</a:t>
            </a:r>
            <a:endParaRPr lang="en-US" altLang="zh-CN" dirty="0"/>
          </a:p>
        </p:txBody>
      </p:sp>
      <p:sp>
        <p:nvSpPr>
          <p:cNvPr id="5" name="Rectangle 3">
            <a:extLst>
              <a:ext uri="{FF2B5EF4-FFF2-40B4-BE49-F238E27FC236}">
                <a16:creationId xmlns:a16="http://schemas.microsoft.com/office/drawing/2014/main" id="{7EAEB716-35E5-4740-969A-56235B134F93}"/>
              </a:ext>
            </a:extLst>
          </p:cNvPr>
          <p:cNvSpPr txBox="1">
            <a:spLocks noChangeArrowheads="1"/>
          </p:cNvSpPr>
          <p:nvPr/>
        </p:nvSpPr>
        <p:spPr bwMode="auto">
          <a:xfrm>
            <a:off x="791936" y="2606676"/>
            <a:ext cx="7584621" cy="2614386"/>
          </a:xfrm>
          <a:prstGeom prst="rect">
            <a:avLst/>
          </a:prstGeom>
          <a:solidFill>
            <a:schemeClr val="bg1"/>
          </a:solidFill>
          <a:ln>
            <a:noFill/>
          </a:ln>
          <a:effectLst/>
        </p:spPr>
        <p:txBody>
          <a:bodyPr/>
          <a:lstStyle>
            <a:lvl1pPr marL="342900" indent="-342900" algn="just" rtl="0" fontAlgn="base">
              <a:lnSpc>
                <a:spcPct val="114000"/>
              </a:lnSpc>
              <a:spcBef>
                <a:spcPct val="20000"/>
              </a:spcBef>
              <a:spcAft>
                <a:spcPts val="600"/>
              </a:spcAft>
              <a:buBlip>
                <a:blip r:embed="rId2"/>
              </a:buBlip>
              <a:defRPr sz="2800" b="1">
                <a:solidFill>
                  <a:schemeClr val="accent2"/>
                </a:solidFill>
                <a:latin typeface="+mj-ea"/>
                <a:ea typeface="+mj-ea"/>
                <a:cs typeface="+mn-cs"/>
              </a:defRPr>
            </a:lvl1pPr>
            <a:lvl2pPr marL="742950" indent="-285750" algn="just" rtl="0" fontAlgn="base">
              <a:spcBef>
                <a:spcPct val="20000"/>
              </a:spcBef>
              <a:spcAft>
                <a:spcPct val="0"/>
              </a:spcAft>
              <a:buBlip>
                <a:blip r:embed="rId3"/>
              </a:buBlip>
              <a:defRPr sz="2800" b="1">
                <a:solidFill>
                  <a:schemeClr val="tx1"/>
                </a:solidFill>
                <a:latin typeface="+mj-ea"/>
                <a:ea typeface="+mj-ea"/>
              </a:defRPr>
            </a:lvl2pPr>
            <a:lvl3pPr marL="1143000" indent="-228600" algn="just" rtl="0" fontAlgn="base">
              <a:spcBef>
                <a:spcPct val="20000"/>
              </a:spcBef>
              <a:spcAft>
                <a:spcPct val="0"/>
              </a:spcAft>
              <a:buChar char="•"/>
              <a:defRPr sz="2400">
                <a:solidFill>
                  <a:schemeClr val="tx1"/>
                </a:solidFill>
                <a:latin typeface="+mj-ea"/>
                <a:ea typeface="+mj-ea"/>
              </a:defRPr>
            </a:lvl3pPr>
            <a:lvl4pPr marL="1600200" indent="-228600" algn="just" rtl="0" fontAlgn="base">
              <a:spcBef>
                <a:spcPct val="20000"/>
              </a:spcBef>
              <a:spcAft>
                <a:spcPct val="0"/>
              </a:spcAft>
              <a:buChar char="–"/>
              <a:defRPr sz="2000">
                <a:solidFill>
                  <a:schemeClr val="tx1"/>
                </a:solidFill>
                <a:latin typeface="+mj-ea"/>
                <a:ea typeface="+mj-ea"/>
              </a:defRPr>
            </a:lvl4pPr>
            <a:lvl5pPr marL="2057400" indent="-228600" algn="just" rtl="0" fontAlgn="base">
              <a:spcBef>
                <a:spcPct val="20000"/>
              </a:spcBef>
              <a:spcAft>
                <a:spcPct val="0"/>
              </a:spcAft>
              <a:buChar char="»"/>
              <a:defRPr sz="2000">
                <a:solidFill>
                  <a:schemeClr val="tx1"/>
                </a:solidFill>
                <a:latin typeface="+mj-ea"/>
                <a:ea typeface="+mj-ea"/>
              </a:defRPr>
            </a:lvl5pPr>
            <a:lvl6pPr marL="2514600" indent="-228600" algn="just" rtl="0" fontAlgn="base">
              <a:spcBef>
                <a:spcPct val="20000"/>
              </a:spcBef>
              <a:spcAft>
                <a:spcPct val="0"/>
              </a:spcAft>
              <a:buChar char="»"/>
              <a:defRPr sz="2000">
                <a:solidFill>
                  <a:schemeClr val="tx1"/>
                </a:solidFill>
                <a:latin typeface="+mn-lt"/>
                <a:ea typeface="+mj-ea"/>
              </a:defRPr>
            </a:lvl6pPr>
            <a:lvl7pPr marL="2971800" indent="-228600" algn="just" rtl="0" fontAlgn="base">
              <a:spcBef>
                <a:spcPct val="20000"/>
              </a:spcBef>
              <a:spcAft>
                <a:spcPct val="0"/>
              </a:spcAft>
              <a:buChar char="»"/>
              <a:defRPr sz="2000">
                <a:solidFill>
                  <a:schemeClr val="tx1"/>
                </a:solidFill>
                <a:latin typeface="+mn-lt"/>
                <a:ea typeface="+mj-ea"/>
              </a:defRPr>
            </a:lvl7pPr>
            <a:lvl8pPr marL="3429000" indent="-228600" algn="just" rtl="0" fontAlgn="base">
              <a:spcBef>
                <a:spcPct val="20000"/>
              </a:spcBef>
              <a:spcAft>
                <a:spcPct val="0"/>
              </a:spcAft>
              <a:buChar char="»"/>
              <a:defRPr sz="2000">
                <a:solidFill>
                  <a:schemeClr val="tx1"/>
                </a:solidFill>
                <a:latin typeface="+mn-lt"/>
                <a:ea typeface="+mj-ea"/>
              </a:defRPr>
            </a:lvl8pPr>
            <a:lvl9pPr marL="3886200" indent="-228600" algn="just" rtl="0" fontAlgn="base">
              <a:spcBef>
                <a:spcPct val="20000"/>
              </a:spcBef>
              <a:spcAft>
                <a:spcPct val="0"/>
              </a:spcAft>
              <a:buChar char="»"/>
              <a:defRPr sz="2000">
                <a:solidFill>
                  <a:schemeClr val="tx1"/>
                </a:solidFill>
                <a:latin typeface="+mn-lt"/>
                <a:ea typeface="+mj-ea"/>
              </a:defRPr>
            </a:lvl9pPr>
          </a:lstStyle>
          <a:p>
            <a:pPr eaLnBrk="1" hangingPunct="1">
              <a:buClr>
                <a:srgbClr val="FF0000"/>
              </a:buClr>
              <a:buFont typeface="Wingdings" panose="05000000000000000000" pitchFamily="2" charset="2"/>
              <a:buChar char="Ø"/>
              <a:defRPr/>
            </a:pPr>
            <a:r>
              <a:rPr lang="zh-CN" altLang="en-US" sz="2000" kern="0" dirty="0"/>
              <a:t>汇编语句都可以汇编成对应的机器语言，虽可用人工汇编，但人工汇编麻烦，且易出错，人们编写了</a:t>
            </a:r>
            <a:r>
              <a:rPr lang="zh-CN" altLang="en-US" sz="2000" kern="0" dirty="0">
                <a:solidFill>
                  <a:srgbClr val="FF0000"/>
                </a:solidFill>
              </a:rPr>
              <a:t>专门的汇编程序</a:t>
            </a:r>
            <a:r>
              <a:rPr lang="zh-CN" altLang="en-US" sz="2000" kern="0" dirty="0"/>
              <a:t>来</a:t>
            </a:r>
            <a:r>
              <a:rPr lang="zh-CN" altLang="en-US" sz="2000" kern="0" dirty="0">
                <a:solidFill>
                  <a:srgbClr val="FF0000"/>
                </a:solidFill>
              </a:rPr>
              <a:t>完成汇编</a:t>
            </a:r>
            <a:r>
              <a:rPr lang="zh-CN" altLang="en-US" sz="2000" kern="0" dirty="0"/>
              <a:t>工作，用汇编程序进行汇编就会容易、快速、准确，还能把语法不正确的语句找出来，</a:t>
            </a:r>
            <a:r>
              <a:rPr lang="zh-CN" altLang="en-US" sz="2000" kern="0" dirty="0">
                <a:solidFill>
                  <a:srgbClr val="FF0000"/>
                </a:solidFill>
              </a:rPr>
              <a:t>利于用户的程序编写和调试</a:t>
            </a:r>
            <a:r>
              <a:rPr lang="zh-CN" altLang="en-US" sz="2000" kern="0" dirty="0"/>
              <a:t>。</a:t>
            </a:r>
          </a:p>
          <a:p>
            <a:pPr eaLnBrk="1" hangingPunct="1">
              <a:defRPr/>
            </a:pPr>
            <a:r>
              <a:rPr lang="zh-CN" altLang="en-US" sz="2000" kern="0" dirty="0">
                <a:solidFill>
                  <a:srgbClr val="FF0000"/>
                </a:solidFill>
              </a:rPr>
              <a:t>反汇编</a:t>
            </a:r>
            <a:r>
              <a:rPr lang="en-US" altLang="zh-CN" sz="2000" kern="0" dirty="0">
                <a:solidFill>
                  <a:srgbClr val="FF0000"/>
                </a:solidFill>
              </a:rPr>
              <a:t>:</a:t>
            </a:r>
            <a:r>
              <a:rPr lang="zh-CN" altLang="en-US" sz="2000" kern="0" dirty="0"/>
              <a:t>将用二进制数表示的机器语言形式的程序翻译成汇编语言形式的源程序的过程叫做反汇编。</a:t>
            </a:r>
          </a:p>
        </p:txBody>
      </p:sp>
      <p:sp>
        <p:nvSpPr>
          <p:cNvPr id="8" name="矩形 7">
            <a:extLst>
              <a:ext uri="{FF2B5EF4-FFF2-40B4-BE49-F238E27FC236}">
                <a16:creationId xmlns:a16="http://schemas.microsoft.com/office/drawing/2014/main" id="{62A2F954-4FCE-4166-B4BA-60B2D7DE387E}"/>
              </a:ext>
            </a:extLst>
          </p:cNvPr>
          <p:cNvSpPr/>
          <p:nvPr/>
        </p:nvSpPr>
        <p:spPr>
          <a:xfrm>
            <a:off x="2694939" y="2016125"/>
            <a:ext cx="5626100" cy="468313"/>
          </a:xfrm>
          <a:prstGeom prst="rect">
            <a:avLst/>
          </a:prstGeom>
          <a:ln>
            <a:solidFill>
              <a:srgbClr val="3366FF"/>
            </a:solidFill>
          </a:ln>
        </p:spPr>
        <p:txBody>
          <a:bodyPr lIns="36000" tIns="0" rIns="0" bIns="36000">
            <a:spAutoFit/>
          </a:bodyPr>
          <a:lstStyle/>
          <a:p>
            <a:pPr marL="357188" indent="-357188" eaLnBrk="1" hangingPunct="1">
              <a:spcBef>
                <a:spcPts val="0"/>
              </a:spcBef>
              <a:defRPr/>
            </a:pPr>
            <a:r>
              <a:rPr lang="en-US" altLang="zh-CN" sz="2800" b="1" dirty="0">
                <a:solidFill>
                  <a:srgbClr val="FF0000"/>
                </a:solidFill>
                <a:latin typeface="宋体" pitchFamily="2" charset="-122"/>
              </a:rPr>
              <a:t>MOV</a:t>
            </a:r>
            <a:r>
              <a:rPr lang="en-US" altLang="zh-CN" sz="2800" b="1" dirty="0">
                <a:latin typeface="宋体" pitchFamily="2" charset="-122"/>
              </a:rPr>
              <a:t> A,#30H </a:t>
            </a:r>
            <a:r>
              <a:rPr lang="en-US" altLang="zh-CN" sz="2800" kern="0" dirty="0">
                <a:solidFill>
                  <a:srgbClr val="FF0000"/>
                </a:solidFill>
                <a:latin typeface="华文宋体" panose="02010600040101010101" pitchFamily="2" charset="-122"/>
                <a:ea typeface="华文宋体" panose="02010600040101010101" pitchFamily="2" charset="-122"/>
              </a:rPr>
              <a:t>→ </a:t>
            </a:r>
            <a:r>
              <a:rPr lang="en-US" altLang="zh-CN" sz="2800" kern="0" dirty="0">
                <a:solidFill>
                  <a:srgbClr val="FF0000"/>
                </a:solidFill>
                <a:latin typeface="宋体" pitchFamily="2" charset="-122"/>
              </a:rPr>
              <a:t>01110100,</a:t>
            </a:r>
            <a:r>
              <a:rPr lang="en-US" altLang="zh-CN" sz="2800" kern="0" dirty="0">
                <a:solidFill>
                  <a:srgbClr val="9900CC"/>
                </a:solidFill>
                <a:latin typeface="宋体" pitchFamily="2" charset="-122"/>
              </a:rPr>
              <a:t>00110000</a:t>
            </a:r>
            <a:endParaRPr lang="en-US" altLang="zh-CN" sz="2800" b="1" dirty="0">
              <a:latin typeface="宋体" pitchFamily="2" charset="-122"/>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2">
            <a:extLst>
              <a:ext uri="{FF2B5EF4-FFF2-40B4-BE49-F238E27FC236}">
                <a16:creationId xmlns:a16="http://schemas.microsoft.com/office/drawing/2014/main" id="{0479DABD-DBF9-489A-8F67-BB2FFF5BFBF9}"/>
              </a:ext>
            </a:extLst>
          </p:cNvPr>
          <p:cNvSpPr>
            <a:spLocks noGrp="1" noChangeArrowheads="1"/>
          </p:cNvSpPr>
          <p:nvPr>
            <p:ph type="title"/>
          </p:nvPr>
        </p:nvSpPr>
        <p:spPr>
          <a:xfrm>
            <a:off x="804182" y="569460"/>
            <a:ext cx="7400925" cy="504825"/>
          </a:xfrm>
        </p:spPr>
        <p:txBody>
          <a:bodyPr vert="horz" lIns="91440" tIns="45720" rIns="91440" bIns="45720" rtlCol="0" anchor="b">
            <a:noAutofit/>
          </a:bodyPr>
          <a:lstStyle/>
          <a:p>
            <a:r>
              <a:rPr lang="en-US" altLang="zh-CN" sz="3200" dirty="0">
                <a:latin typeface="宋体" panose="02010600030101010101" pitchFamily="2" charset="-122"/>
              </a:rPr>
              <a:t>14</a:t>
            </a:r>
            <a:r>
              <a:rPr lang="zh-CN" altLang="en-US" sz="3200" dirty="0">
                <a:latin typeface="宋体" panose="02010600030101010101" pitchFamily="2" charset="-122"/>
              </a:rPr>
              <a:t>、高级语言</a:t>
            </a:r>
          </a:p>
        </p:txBody>
      </p:sp>
      <p:sp>
        <p:nvSpPr>
          <p:cNvPr id="220163" name="Rectangle 3">
            <a:extLst>
              <a:ext uri="{FF2B5EF4-FFF2-40B4-BE49-F238E27FC236}">
                <a16:creationId xmlns:a16="http://schemas.microsoft.com/office/drawing/2014/main" id="{5C6FE56D-67CB-4095-9443-AAF815FE73F2}"/>
              </a:ext>
            </a:extLst>
          </p:cNvPr>
          <p:cNvSpPr>
            <a:spLocks noGrp="1" noChangeArrowheads="1"/>
          </p:cNvSpPr>
          <p:nvPr>
            <p:ph idx="1"/>
          </p:nvPr>
        </p:nvSpPr>
        <p:spPr>
          <a:xfrm>
            <a:off x="718456" y="1510393"/>
            <a:ext cx="7596869" cy="3620861"/>
          </a:xfrm>
        </p:spPr>
        <p:txBody>
          <a:bodyPr/>
          <a:lstStyle/>
          <a:p>
            <a:pPr eaLnBrk="1" hangingPunct="1">
              <a:lnSpc>
                <a:spcPct val="110000"/>
              </a:lnSpc>
              <a:spcBef>
                <a:spcPct val="0"/>
              </a:spcBef>
            </a:pPr>
            <a:r>
              <a:rPr lang="zh-CN" altLang="en-US" dirty="0"/>
              <a:t>汇编指令虽然较二进制机器指令容易阅读和编写，但还不如</a:t>
            </a:r>
            <a:r>
              <a:rPr lang="zh-CN" altLang="en-US" dirty="0">
                <a:solidFill>
                  <a:srgbClr val="FF0000"/>
                </a:solidFill>
              </a:rPr>
              <a:t>高级语言更接近英语自然语言</a:t>
            </a:r>
            <a:r>
              <a:rPr lang="zh-CN" altLang="en-US" dirty="0"/>
              <a:t>。一般</a:t>
            </a:r>
            <a:r>
              <a:rPr lang="zh-CN" altLang="en-US" dirty="0">
                <a:solidFill>
                  <a:srgbClr val="9900CC"/>
                </a:solidFill>
              </a:rPr>
              <a:t>用高级语言编程，再用某种特殊程序翻译成机器语言</a:t>
            </a:r>
            <a:r>
              <a:rPr lang="zh-CN" altLang="en-US" dirty="0"/>
              <a:t>。</a:t>
            </a:r>
          </a:p>
          <a:p>
            <a:pPr eaLnBrk="1" hangingPunct="1">
              <a:lnSpc>
                <a:spcPct val="110000"/>
              </a:lnSpc>
              <a:spcBef>
                <a:spcPct val="0"/>
              </a:spcBef>
            </a:pPr>
            <a:r>
              <a:rPr lang="zh-CN" altLang="en-US" dirty="0"/>
              <a:t>将</a:t>
            </a:r>
            <a:r>
              <a:rPr lang="zh-CN" altLang="en-US" dirty="0">
                <a:solidFill>
                  <a:srgbClr val="FF0000"/>
                </a:solidFill>
              </a:rPr>
              <a:t>用高级语言编写的用户程序翻译成</a:t>
            </a:r>
            <a:r>
              <a:rPr lang="zh-CN" altLang="en-US" dirty="0"/>
              <a:t>某个具体的微处理器的</a:t>
            </a:r>
            <a:r>
              <a:rPr lang="zh-CN" altLang="en-US" dirty="0">
                <a:solidFill>
                  <a:srgbClr val="FF0000"/>
                </a:solidFill>
              </a:rPr>
              <a:t>机器语言程序</a:t>
            </a:r>
            <a:r>
              <a:rPr lang="zh-CN" altLang="en-US" dirty="0"/>
              <a:t>（这种过程叫做</a:t>
            </a:r>
            <a:r>
              <a:rPr lang="zh-CN" altLang="en-US" dirty="0">
                <a:solidFill>
                  <a:srgbClr val="FF0000"/>
                </a:solidFill>
              </a:rPr>
              <a:t>编译</a:t>
            </a:r>
            <a:r>
              <a:rPr lang="zh-CN" altLang="en-US" dirty="0"/>
              <a:t>）的</a:t>
            </a:r>
            <a:r>
              <a:rPr lang="zh-CN" altLang="en-US" dirty="0">
                <a:solidFill>
                  <a:srgbClr val="9900CC"/>
                </a:solidFill>
              </a:rPr>
              <a:t>软件，叫做</a:t>
            </a:r>
            <a:r>
              <a:rPr lang="zh-CN" altLang="en-US" dirty="0">
                <a:solidFill>
                  <a:srgbClr val="C00000"/>
                </a:solidFill>
              </a:rPr>
              <a:t>编译器</a:t>
            </a:r>
            <a:r>
              <a:rPr lang="zh-CN" altLang="en-US" dirty="0"/>
              <a:t>。</a:t>
            </a:r>
          </a:p>
          <a:p>
            <a:pPr eaLnBrk="1" hangingPunct="1">
              <a:lnSpc>
                <a:spcPct val="110000"/>
              </a:lnSpc>
              <a:spcBef>
                <a:spcPct val="0"/>
              </a:spcBef>
            </a:pPr>
            <a:r>
              <a:rPr lang="zh-CN" altLang="en-US" dirty="0"/>
              <a:t>现在市面上有各种</a:t>
            </a:r>
            <a:r>
              <a:rPr lang="en-US" altLang="zh-CN" dirty="0">
                <a:solidFill>
                  <a:srgbClr val="FF0000"/>
                </a:solidFill>
              </a:rPr>
              <a:t>C</a:t>
            </a:r>
            <a:r>
              <a:rPr lang="zh-CN" altLang="en-US" dirty="0">
                <a:solidFill>
                  <a:srgbClr val="FF0000"/>
                </a:solidFill>
              </a:rPr>
              <a:t>编译器</a:t>
            </a:r>
            <a:r>
              <a:rPr lang="zh-CN" altLang="en-US" dirty="0"/>
              <a:t>，能</a:t>
            </a:r>
            <a:r>
              <a:rPr lang="zh-CN" altLang="en-US" dirty="0">
                <a:solidFill>
                  <a:srgbClr val="FF0000"/>
                </a:solidFill>
              </a:rPr>
              <a:t>把</a:t>
            </a:r>
            <a:r>
              <a:rPr lang="en-US" altLang="zh-CN" dirty="0">
                <a:solidFill>
                  <a:srgbClr val="FF0000"/>
                </a:solidFill>
              </a:rPr>
              <a:t>C</a:t>
            </a:r>
            <a:r>
              <a:rPr lang="zh-CN" altLang="en-US" dirty="0">
                <a:solidFill>
                  <a:srgbClr val="FF0000"/>
                </a:solidFill>
              </a:rPr>
              <a:t>语言转换成某个具体的微处理器的机器语言</a:t>
            </a:r>
            <a:r>
              <a:rPr lang="zh-CN" altLang="en-US" dirty="0"/>
              <a:t>。</a:t>
            </a:r>
            <a:endParaRPr lang="en-US" altLang="zh-CN" dirty="0"/>
          </a:p>
          <a:p>
            <a:pPr eaLnBrk="1" hangingPunct="1">
              <a:lnSpc>
                <a:spcPct val="110000"/>
              </a:lnSpc>
              <a:spcBef>
                <a:spcPct val="0"/>
              </a:spcBef>
            </a:pPr>
            <a:r>
              <a:rPr lang="zh-CN" altLang="en-US" dirty="0">
                <a:solidFill>
                  <a:srgbClr val="9900CC"/>
                </a:solidFill>
              </a:rPr>
              <a:t>高级语言</a:t>
            </a:r>
            <a:r>
              <a:rPr lang="zh-CN" altLang="en-US" dirty="0"/>
              <a:t>比较适宜于对汇编语言不熟悉的用户使用，其</a:t>
            </a:r>
            <a:r>
              <a:rPr lang="zh-CN" altLang="en-US" dirty="0">
                <a:solidFill>
                  <a:srgbClr val="9900CC"/>
                </a:solidFill>
              </a:rPr>
              <a:t>缺点</a:t>
            </a:r>
            <a:r>
              <a:rPr lang="zh-CN" altLang="en-US" dirty="0"/>
              <a:t>是不可避免地会出现</a:t>
            </a:r>
            <a:r>
              <a:rPr lang="zh-CN" altLang="en-US" dirty="0">
                <a:solidFill>
                  <a:srgbClr val="9900CC"/>
                </a:solidFill>
              </a:rPr>
              <a:t>编译后的机器程序冗长</a:t>
            </a:r>
            <a:r>
              <a:rPr lang="zh-CN" altLang="en-US" dirty="0"/>
              <a:t>、不够简练，导致程序运行时间长、</a:t>
            </a:r>
            <a:r>
              <a:rPr lang="zh-CN" altLang="en-US" dirty="0">
                <a:solidFill>
                  <a:srgbClr val="9900CC"/>
                </a:solidFill>
              </a:rPr>
              <a:t>速度低</a:t>
            </a:r>
            <a:r>
              <a:rPr lang="zh-CN" altLang="en-US" dirty="0"/>
              <a:t>等问题。</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标题 2">
            <a:extLst>
              <a:ext uri="{FF2B5EF4-FFF2-40B4-BE49-F238E27FC236}">
                <a16:creationId xmlns:a16="http://schemas.microsoft.com/office/drawing/2014/main" id="{623A3551-9FC5-404A-997E-20B81D2B3D71}"/>
              </a:ext>
            </a:extLst>
          </p:cNvPr>
          <p:cNvSpPr>
            <a:spLocks noGrp="1" noChangeArrowheads="1"/>
          </p:cNvSpPr>
          <p:nvPr>
            <p:ph type="title"/>
          </p:nvPr>
        </p:nvSpPr>
        <p:spPr>
          <a:xfrm>
            <a:off x="468313" y="357188"/>
            <a:ext cx="8229600" cy="504825"/>
          </a:xfrm>
        </p:spPr>
        <p:txBody>
          <a:bodyPr vert="horz" lIns="91440" tIns="45720" rIns="91440" bIns="45720" rtlCol="0" anchor="b">
            <a:noAutofit/>
          </a:bodyPr>
          <a:lstStyle/>
          <a:p>
            <a:r>
              <a:rPr lang="en-US" altLang="zh-CN" sz="3200" dirty="0">
                <a:latin typeface="宋体" panose="02010600030101010101" pitchFamily="2" charset="-122"/>
              </a:rPr>
              <a:t>14</a:t>
            </a:r>
            <a:r>
              <a:rPr lang="zh-CN" altLang="en-US" sz="3200" dirty="0">
                <a:latin typeface="宋体" panose="02010600030101010101" pitchFamily="2" charset="-122"/>
              </a:rPr>
              <a:t>、高级语言</a:t>
            </a:r>
          </a:p>
        </p:txBody>
      </p:sp>
      <p:sp>
        <p:nvSpPr>
          <p:cNvPr id="221187" name="Rectangle 3">
            <a:extLst>
              <a:ext uri="{FF2B5EF4-FFF2-40B4-BE49-F238E27FC236}">
                <a16:creationId xmlns:a16="http://schemas.microsoft.com/office/drawing/2014/main" id="{7EE19682-1B41-4F36-854E-85F929AB50C4}"/>
              </a:ext>
            </a:extLst>
          </p:cNvPr>
          <p:cNvSpPr>
            <a:spLocks noGrp="1" noChangeArrowheads="1"/>
          </p:cNvSpPr>
          <p:nvPr>
            <p:ph idx="1"/>
          </p:nvPr>
        </p:nvSpPr>
        <p:spPr>
          <a:xfrm>
            <a:off x="468313" y="1277938"/>
            <a:ext cx="8229600" cy="4484687"/>
          </a:xfrm>
        </p:spPr>
        <p:txBody>
          <a:bodyPr/>
          <a:lstStyle/>
          <a:p>
            <a:pPr eaLnBrk="1" hangingPunct="1">
              <a:lnSpc>
                <a:spcPct val="150000"/>
              </a:lnSpc>
            </a:pPr>
            <a:r>
              <a:rPr lang="zh-CN" altLang="en-US"/>
              <a:t>另外，</a:t>
            </a:r>
            <a:r>
              <a:rPr lang="zh-CN" altLang="en-US">
                <a:solidFill>
                  <a:srgbClr val="FF0000"/>
                </a:solidFill>
              </a:rPr>
              <a:t>用汇编语言编程能更有利于硬件电路与程序的结合设计与调试</a:t>
            </a:r>
            <a:r>
              <a:rPr lang="zh-CN" altLang="en-US"/>
              <a:t>。</a:t>
            </a:r>
          </a:p>
          <a:p>
            <a:pPr eaLnBrk="1" hangingPunct="1">
              <a:lnSpc>
                <a:spcPct val="150000"/>
              </a:lnSpc>
            </a:pPr>
            <a:r>
              <a:rPr lang="zh-CN" altLang="en-US"/>
              <a:t>当然，如果用户</a:t>
            </a:r>
            <a:r>
              <a:rPr lang="zh-CN" altLang="en-US">
                <a:solidFill>
                  <a:srgbClr val="9900CC"/>
                </a:solidFill>
              </a:rPr>
              <a:t>并不在乎程序的长短和运行速度的快慢时</a:t>
            </a:r>
            <a:r>
              <a:rPr lang="zh-CN" altLang="en-US"/>
              <a:t>，并且拥有对应的编译软件的条件下，采用由</a:t>
            </a:r>
            <a:r>
              <a:rPr lang="en-US" altLang="zh-CN">
                <a:solidFill>
                  <a:srgbClr val="CC3300"/>
                </a:solidFill>
              </a:rPr>
              <a:t>C</a:t>
            </a:r>
            <a:r>
              <a:rPr lang="zh-CN" altLang="en-US">
                <a:solidFill>
                  <a:srgbClr val="CC3300"/>
                </a:solidFill>
              </a:rPr>
              <a:t>语言</a:t>
            </a:r>
            <a:r>
              <a:rPr lang="zh-CN" altLang="en-US"/>
              <a:t>编写，经编译程序来进行用户系统的设计和开发，也不失为一种好方法。</a:t>
            </a:r>
          </a:p>
          <a:p>
            <a:pPr eaLnBrk="1" hangingPunct="1">
              <a:lnSpc>
                <a:spcPct val="150000"/>
              </a:lnSpc>
            </a:pPr>
            <a:endParaRPr lang="en-US" altLang="zh-CN"/>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标题 2">
            <a:extLst>
              <a:ext uri="{FF2B5EF4-FFF2-40B4-BE49-F238E27FC236}">
                <a16:creationId xmlns:a16="http://schemas.microsoft.com/office/drawing/2014/main" id="{6C3F4DEA-A427-4534-BB45-BC35BFC5BC46}"/>
              </a:ext>
            </a:extLst>
          </p:cNvPr>
          <p:cNvSpPr>
            <a:spLocks noGrp="1" noChangeArrowheads="1"/>
          </p:cNvSpPr>
          <p:nvPr>
            <p:ph type="title"/>
          </p:nvPr>
        </p:nvSpPr>
        <p:spPr>
          <a:xfrm>
            <a:off x="912359" y="411163"/>
            <a:ext cx="7474403" cy="614363"/>
          </a:xfrm>
        </p:spPr>
        <p:txBody>
          <a:bodyPr/>
          <a:lstStyle/>
          <a:p>
            <a:pPr eaLnBrk="1" hangingPunct="1"/>
            <a:r>
              <a:rPr kumimoji="1" lang="zh-CN" altLang="en-US" sz="2800" dirty="0">
                <a:solidFill>
                  <a:srgbClr val="C00000"/>
                </a:solidFill>
                <a:latin typeface="Times New Roman" panose="02020603050405020304" pitchFamily="18" charset="0"/>
                <a:cs typeface="Times New Roman" panose="02020603050405020304" pitchFamily="18" charset="0"/>
              </a:rPr>
              <a:t> </a:t>
            </a:r>
            <a:r>
              <a:rPr kumimoji="1" lang="en-US" altLang="zh-CN" sz="2800" dirty="0">
                <a:solidFill>
                  <a:srgbClr val="C00000"/>
                </a:solidFill>
                <a:latin typeface="Times New Roman" panose="02020603050405020304" pitchFamily="18" charset="0"/>
                <a:cs typeface="Times New Roman" panose="02020603050405020304" pitchFamily="18" charset="0"/>
              </a:rPr>
              <a:t>2.3.2  </a:t>
            </a:r>
            <a:r>
              <a:rPr kumimoji="1" lang="zh-CN" altLang="en-US" sz="2800" dirty="0">
                <a:solidFill>
                  <a:srgbClr val="C00000"/>
                </a:solidFill>
                <a:latin typeface="Times New Roman" panose="02020603050405020304" pitchFamily="18" charset="0"/>
                <a:cs typeface="Times New Roman" panose="02020603050405020304" pitchFamily="18" charset="0"/>
              </a:rPr>
              <a:t>常见技术</a:t>
            </a:r>
            <a:r>
              <a:rPr kumimoji="1" lang="en-US" altLang="zh-CN" sz="2800" dirty="0">
                <a:solidFill>
                  <a:srgbClr val="C00000"/>
                </a:solidFill>
                <a:latin typeface="Times New Roman" panose="02020603050405020304" pitchFamily="18" charset="0"/>
                <a:cs typeface="Times New Roman" panose="02020603050405020304" pitchFamily="18" charset="0"/>
              </a:rPr>
              <a:t>—</a:t>
            </a:r>
            <a:r>
              <a:rPr lang="en-US" altLang="zh-CN" sz="2800" dirty="0">
                <a:solidFill>
                  <a:srgbClr val="FF0000"/>
                </a:solidFill>
                <a:latin typeface="Times New Roman" panose="02020603050405020304" pitchFamily="18" charset="0"/>
                <a:cs typeface="Times New Roman" panose="02020603050405020304" pitchFamily="18" charset="0"/>
              </a:rPr>
              <a:t>1</a:t>
            </a:r>
            <a:r>
              <a:rPr lang="zh-CN" altLang="en-US" sz="2800" dirty="0">
                <a:solidFill>
                  <a:srgbClr val="FF0000"/>
                </a:solidFill>
                <a:latin typeface="Times New Roman" panose="02020603050405020304" pitchFamily="18" charset="0"/>
                <a:cs typeface="Times New Roman" panose="02020603050405020304" pitchFamily="18" charset="0"/>
              </a:rPr>
              <a:t>、冯</a:t>
            </a:r>
            <a:r>
              <a:rPr lang="en-US" altLang="zh-CN" sz="2800" dirty="0">
                <a:solidFill>
                  <a:srgbClr val="FF0000"/>
                </a:solidFill>
                <a:latin typeface="Times New Roman" panose="02020603050405020304" pitchFamily="18" charset="0"/>
                <a:cs typeface="Times New Roman" panose="02020603050405020304" pitchFamily="18" charset="0"/>
              </a:rPr>
              <a:t>•</a:t>
            </a:r>
            <a:r>
              <a:rPr lang="zh-CN" altLang="en-US" sz="2800" dirty="0">
                <a:solidFill>
                  <a:srgbClr val="FF0000"/>
                </a:solidFill>
                <a:latin typeface="Times New Roman" panose="02020603050405020304" pitchFamily="18" charset="0"/>
                <a:cs typeface="Times New Roman" panose="02020603050405020304" pitchFamily="18" charset="0"/>
              </a:rPr>
              <a:t>诺依曼结构和哈佛结构</a:t>
            </a:r>
          </a:p>
        </p:txBody>
      </p:sp>
      <p:sp>
        <p:nvSpPr>
          <p:cNvPr id="186371" name="Rectangle 3">
            <a:extLst>
              <a:ext uri="{FF2B5EF4-FFF2-40B4-BE49-F238E27FC236}">
                <a16:creationId xmlns:a16="http://schemas.microsoft.com/office/drawing/2014/main" id="{7A9F55C3-0518-49B9-BCDC-A7B6F6414C14}"/>
              </a:ext>
            </a:extLst>
          </p:cNvPr>
          <p:cNvSpPr>
            <a:spLocks noGrp="1" noChangeArrowheads="1"/>
          </p:cNvSpPr>
          <p:nvPr>
            <p:ph idx="1"/>
          </p:nvPr>
        </p:nvSpPr>
        <p:spPr>
          <a:xfrm>
            <a:off x="822961" y="1191419"/>
            <a:ext cx="7474403" cy="703262"/>
          </a:xfrm>
        </p:spPr>
        <p:txBody>
          <a:bodyPr/>
          <a:lstStyle/>
          <a:p>
            <a:pPr marL="271463" indent="-271463" eaLnBrk="1" hangingPunct="1">
              <a:lnSpc>
                <a:spcPct val="100000"/>
              </a:lnSpc>
              <a:spcBef>
                <a:spcPct val="0"/>
              </a:spcBef>
              <a:spcAft>
                <a:spcPct val="0"/>
              </a:spcAft>
            </a:pPr>
            <a:r>
              <a:rPr lang="zh-CN" altLang="en-US" dirty="0">
                <a:solidFill>
                  <a:srgbClr val="FF0000"/>
                </a:solidFill>
                <a:latin typeface="Times New Roman" panose="02020603050405020304" pitchFamily="18" charset="0"/>
                <a:cs typeface="Times New Roman" panose="02020603050405020304" pitchFamily="18" charset="0"/>
              </a:rPr>
              <a:t>冯</a:t>
            </a:r>
            <a:r>
              <a:rPr lang="en-US" altLang="zh-CN" dirty="0">
                <a:solidFill>
                  <a:srgbClr val="FF0000"/>
                </a:solidFill>
                <a:latin typeface="Times New Roman" panose="02020603050405020304" pitchFamily="18" charset="0"/>
                <a:cs typeface="Times New Roman" panose="02020603050405020304" pitchFamily="18" charset="0"/>
              </a:rPr>
              <a:t>•</a:t>
            </a:r>
            <a:r>
              <a:rPr lang="zh-CN" altLang="en-US" dirty="0">
                <a:solidFill>
                  <a:srgbClr val="FF0000"/>
                </a:solidFill>
                <a:latin typeface="Times New Roman" panose="02020603050405020304" pitchFamily="18" charset="0"/>
                <a:cs typeface="Times New Roman" panose="02020603050405020304" pitchFamily="18" charset="0"/>
              </a:rPr>
              <a:t>诺依曼结构</a:t>
            </a:r>
            <a:r>
              <a:rPr lang="en-US" altLang="zh-CN" dirty="0">
                <a:solidFill>
                  <a:srgbClr val="9900CC"/>
                </a:solidFill>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1964</a:t>
            </a:r>
            <a:r>
              <a:rPr lang="zh-CN" altLang="en-US" dirty="0">
                <a:latin typeface="Times New Roman" panose="02020603050405020304" pitchFamily="18" charset="0"/>
                <a:cs typeface="Times New Roman" panose="02020603050405020304" pitchFamily="18" charset="0"/>
              </a:rPr>
              <a:t>年</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冯</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诺依曼简化了计算机结构，提出了</a:t>
            </a:r>
            <a:r>
              <a:rPr lang="en-US" altLang="zh-CN" dirty="0">
                <a:latin typeface="Times New Roman" panose="02020603050405020304" pitchFamily="18" charset="0"/>
                <a:cs typeface="Times New Roman" panose="02020603050405020304" pitchFamily="18" charset="0"/>
              </a:rPr>
              <a:t> “</a:t>
            </a:r>
            <a:r>
              <a:rPr lang="zh-CN" altLang="en-US" dirty="0">
                <a:solidFill>
                  <a:srgbClr val="CC3300"/>
                </a:solidFill>
                <a:latin typeface="Times New Roman" panose="02020603050405020304" pitchFamily="18" charset="0"/>
                <a:cs typeface="Times New Roman" panose="02020603050405020304" pitchFamily="18" charset="0"/>
              </a:rPr>
              <a:t>存储程序</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的思想</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大大提高了计算机的速度。</a:t>
            </a:r>
          </a:p>
        </p:txBody>
      </p:sp>
      <p:sp>
        <p:nvSpPr>
          <p:cNvPr id="7" name="Rectangle 5">
            <a:extLst>
              <a:ext uri="{FF2B5EF4-FFF2-40B4-BE49-F238E27FC236}">
                <a16:creationId xmlns:a16="http://schemas.microsoft.com/office/drawing/2014/main" id="{1ADC20CA-6E81-4207-B0B1-DFE622380918}"/>
              </a:ext>
            </a:extLst>
          </p:cNvPr>
          <p:cNvSpPr>
            <a:spLocks noChangeArrowheads="1"/>
          </p:cNvSpPr>
          <p:nvPr/>
        </p:nvSpPr>
        <p:spPr bwMode="auto">
          <a:xfrm>
            <a:off x="2456656" y="6049962"/>
            <a:ext cx="4230687"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rgbClr val="990033"/>
                </a:solidFill>
              </a:rPr>
              <a:t>图</a:t>
            </a:r>
            <a:r>
              <a:rPr lang="en-US" altLang="zh-CN" sz="2000">
                <a:solidFill>
                  <a:srgbClr val="990033"/>
                </a:solidFill>
              </a:rPr>
              <a:t>2-12   </a:t>
            </a:r>
            <a:r>
              <a:rPr lang="zh-CN" altLang="en-US" sz="2000">
                <a:solidFill>
                  <a:srgbClr val="990033"/>
                </a:solidFill>
              </a:rPr>
              <a:t>冯</a:t>
            </a:r>
            <a:r>
              <a:rPr lang="en-US" altLang="zh-CN" sz="2000">
                <a:solidFill>
                  <a:srgbClr val="990033"/>
                </a:solidFill>
              </a:rPr>
              <a:t>•</a:t>
            </a:r>
            <a:r>
              <a:rPr lang="zh-CN" altLang="en-US" sz="2000">
                <a:solidFill>
                  <a:srgbClr val="990033"/>
                </a:solidFill>
              </a:rPr>
              <a:t>诺依曼结构的构成示意图</a:t>
            </a:r>
          </a:p>
        </p:txBody>
      </p:sp>
      <p:pic>
        <p:nvPicPr>
          <p:cNvPr id="436230" name="Picture 6">
            <a:extLst>
              <a:ext uri="{FF2B5EF4-FFF2-40B4-BE49-F238E27FC236}">
                <a16:creationId xmlns:a16="http://schemas.microsoft.com/office/drawing/2014/main" id="{D886F38D-D6DC-4F77-AEF3-A2413CEBEA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7966" y="1925638"/>
            <a:ext cx="3335337" cy="3074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a:extLst>
              <a:ext uri="{FF2B5EF4-FFF2-40B4-BE49-F238E27FC236}">
                <a16:creationId xmlns:a16="http://schemas.microsoft.com/office/drawing/2014/main" id="{7E25D465-DEF1-475D-BCD0-9B005B7ECCF4}"/>
              </a:ext>
            </a:extLst>
          </p:cNvPr>
          <p:cNvSpPr>
            <a:spLocks noChangeArrowheads="1"/>
          </p:cNvSpPr>
          <p:nvPr/>
        </p:nvSpPr>
        <p:spPr bwMode="auto">
          <a:xfrm>
            <a:off x="5371874" y="5112543"/>
            <a:ext cx="3684587" cy="8683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l" eaLnBrk="1" hangingPunct="1">
              <a:lnSpc>
                <a:spcPct val="90000"/>
              </a:lnSpc>
            </a:pPr>
            <a:r>
              <a:rPr lang="en-US" altLang="zh-CN" sz="2800" b="1" dirty="0">
                <a:solidFill>
                  <a:srgbClr val="C00000"/>
                </a:solidFill>
                <a:latin typeface="宋体" panose="02010600030101010101" pitchFamily="2" charset="-122"/>
              </a:rPr>
              <a:t>PC: Program Counter</a:t>
            </a:r>
          </a:p>
          <a:p>
            <a:pPr algn="l" eaLnBrk="1" hangingPunct="1">
              <a:lnSpc>
                <a:spcPct val="90000"/>
              </a:lnSpc>
            </a:pPr>
            <a:r>
              <a:rPr lang="zh-CN" altLang="en-US" sz="2800" b="1" dirty="0">
                <a:solidFill>
                  <a:srgbClr val="C00000"/>
                </a:solidFill>
                <a:latin typeface="宋体" panose="02010600030101010101" pitchFamily="2" charset="-122"/>
              </a:rPr>
              <a:t>程序计数器</a:t>
            </a:r>
            <a:endParaRPr lang="zh-CN" altLang="en-US" sz="2800" b="1" dirty="0">
              <a:solidFill>
                <a:srgbClr val="C00000"/>
              </a:solidFill>
            </a:endParaRPr>
          </a:p>
        </p:txBody>
      </p:sp>
      <p:pic>
        <p:nvPicPr>
          <p:cNvPr id="436226" name="Picture 2">
            <a:extLst>
              <a:ext uri="{FF2B5EF4-FFF2-40B4-BE49-F238E27FC236}">
                <a16:creationId xmlns:a16="http://schemas.microsoft.com/office/drawing/2014/main" id="{BB591A03-A548-421B-96EA-6364CD3849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442" y="1838326"/>
            <a:ext cx="4945062" cy="4243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a:extLst>
              <a:ext uri="{FF2B5EF4-FFF2-40B4-BE49-F238E27FC236}">
                <a16:creationId xmlns:a16="http://schemas.microsoft.com/office/drawing/2014/main" id="{D0DD705D-BBE6-495D-82EA-385C50160878}"/>
              </a:ext>
            </a:extLst>
          </p:cNvPr>
          <p:cNvSpPr>
            <a:spLocks noChangeArrowheads="1"/>
          </p:cNvSpPr>
          <p:nvPr/>
        </p:nvSpPr>
        <p:spPr bwMode="auto">
          <a:xfrm>
            <a:off x="1235528" y="3053670"/>
            <a:ext cx="1108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defRPr>
                <a:solidFill>
                  <a:schemeClr val="tx1"/>
                </a:solidFill>
                <a:latin typeface="Times New Roman" panose="02020603050405020304" pitchFamily="18" charset="0"/>
                <a:ea typeface="宋体" panose="02010600030101010101" pitchFamily="2" charset="-122"/>
              </a:defRPr>
            </a:lvl1pPr>
            <a:lvl2pPr marL="742950" indent="-285750" algn="ctr">
              <a:defRPr>
                <a:solidFill>
                  <a:schemeClr val="tx1"/>
                </a:solidFill>
                <a:latin typeface="Times New Roman" panose="02020603050405020304" pitchFamily="18" charset="0"/>
                <a:ea typeface="宋体" panose="02010600030101010101" pitchFamily="2" charset="-122"/>
              </a:defRPr>
            </a:lvl2pPr>
            <a:lvl3pPr marL="1143000" indent="-228600" algn="ctr">
              <a:defRPr>
                <a:solidFill>
                  <a:schemeClr val="tx1"/>
                </a:solidFill>
                <a:latin typeface="Times New Roman" panose="02020603050405020304" pitchFamily="18" charset="0"/>
                <a:ea typeface="宋体" panose="02010600030101010101" pitchFamily="2" charset="-122"/>
              </a:defRPr>
            </a:lvl3pPr>
            <a:lvl4pPr marL="1600200" indent="-228600" algn="ctr">
              <a:defRPr>
                <a:solidFill>
                  <a:schemeClr val="tx1"/>
                </a:solidFill>
                <a:latin typeface="Times New Roman" panose="02020603050405020304" pitchFamily="18" charset="0"/>
                <a:ea typeface="宋体" panose="02010600030101010101" pitchFamily="2" charset="-122"/>
              </a:defRPr>
            </a:lvl4pPr>
            <a:lvl5pPr marL="2057400" indent="-228600" algn="ctr">
              <a:defRPr>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b="1" dirty="0">
                <a:solidFill>
                  <a:srgbClr val="FF0000"/>
                </a:solidFill>
                <a:cs typeface="Times New Roman" panose="02020603050405020304" pitchFamily="18" charset="0"/>
              </a:rPr>
              <a:t>运算器</a:t>
            </a:r>
            <a:endParaRPr lang="zh-CN" altLang="en-US" sz="2400" b="1"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2576</TotalTime>
  <Words>11281</Words>
  <Application>Microsoft Office PowerPoint</Application>
  <PresentationFormat>全屏显示(4:3)</PresentationFormat>
  <Paragraphs>1014</Paragraphs>
  <Slides>112</Slides>
  <Notes>7</Notes>
  <HiddenSlides>1</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112</vt:i4>
      </vt:variant>
    </vt:vector>
  </HeadingPairs>
  <TitlesOfParts>
    <vt:vector size="129" baseType="lpstr">
      <vt:lpstr>Arial Unicode MS</vt:lpstr>
      <vt:lpstr>guobiaoma</vt:lpstr>
      <vt:lpstr>等线</vt:lpstr>
      <vt:lpstr>华文宋体</vt:lpstr>
      <vt:lpstr>隶书</vt:lpstr>
      <vt:lpstr>宋体</vt:lpstr>
      <vt:lpstr>Microsoft Yahei</vt:lpstr>
      <vt:lpstr>arial</vt:lpstr>
      <vt:lpstr>arial</vt:lpstr>
      <vt:lpstr>Calibri</vt:lpstr>
      <vt:lpstr>Calibri Light</vt:lpstr>
      <vt:lpstr>Times New Roman</vt:lpstr>
      <vt:lpstr>Wingdings</vt:lpstr>
      <vt:lpstr>回顾</vt:lpstr>
      <vt:lpstr>Equation</vt:lpstr>
      <vt:lpstr>Microsoft Drawing</vt:lpstr>
      <vt:lpstr>Visio</vt:lpstr>
      <vt:lpstr> EE351 微机原理与微系统</vt:lpstr>
      <vt:lpstr>第二章   微型计算机基础知识</vt:lpstr>
      <vt:lpstr>第二章   微型计算机基础知识</vt:lpstr>
      <vt:lpstr>2.1 微型机中的数制及其编码</vt:lpstr>
      <vt:lpstr> 2.1.1  数与数制</vt:lpstr>
      <vt:lpstr> 2.1.2  不同数制之间的转换</vt:lpstr>
      <vt:lpstr>PowerPoint 演示文稿</vt:lpstr>
      <vt:lpstr>例2：将十进制数45.613转换成二进制数</vt:lpstr>
      <vt:lpstr>2、二进制数转换为十进制数</vt:lpstr>
      <vt:lpstr>3、十六进制数</vt:lpstr>
      <vt:lpstr>十六进制数转换为二进制数</vt:lpstr>
      <vt:lpstr>十六进制数据和十进制数据之间的转换</vt:lpstr>
      <vt:lpstr> 2.1.3  数制数据的编码及其运算</vt:lpstr>
      <vt:lpstr>1、原码表示法</vt:lpstr>
      <vt:lpstr>机器数和真值</vt:lpstr>
      <vt:lpstr>1、原码表示法</vt:lpstr>
      <vt:lpstr>无符号数</vt:lpstr>
      <vt:lpstr>原码优缺点</vt:lpstr>
      <vt:lpstr>原码计算存在的问题</vt:lpstr>
      <vt:lpstr>原码计算存在的问题</vt:lpstr>
      <vt:lpstr>原码计算存在的问题</vt:lpstr>
      <vt:lpstr>2、反码表示法</vt:lpstr>
      <vt:lpstr>2、反码表示法</vt:lpstr>
      <vt:lpstr>3、补码表示法</vt:lpstr>
      <vt:lpstr>(2)补码的概念</vt:lpstr>
      <vt:lpstr>(2)补码的概念</vt:lpstr>
      <vt:lpstr>(3)以2n为模的补码</vt:lpstr>
      <vt:lpstr>以2n为模的补码</vt:lpstr>
      <vt:lpstr> 补码举例</vt:lpstr>
      <vt:lpstr>3、补码表示法</vt:lpstr>
      <vt:lpstr>反码与补码的性质</vt:lpstr>
      <vt:lpstr>反码与补码的性质</vt:lpstr>
      <vt:lpstr>反码与补码的性质</vt:lpstr>
      <vt:lpstr>表2-2  8位二进制数的原码、反码、补码的表示</vt:lpstr>
      <vt:lpstr>Quiz</vt:lpstr>
      <vt:lpstr>Quiz</vt:lpstr>
      <vt:lpstr>(4)数值数据的运算</vt:lpstr>
      <vt:lpstr>(4)数值数据的运算</vt:lpstr>
      <vt:lpstr>(4)数值数据的运算</vt:lpstr>
      <vt:lpstr>数值数据的运算 举例</vt:lpstr>
      <vt:lpstr>数值数据的运算 举例</vt:lpstr>
      <vt:lpstr>数值数据的运算 举例</vt:lpstr>
      <vt:lpstr>加法器就能完成所有的算术运算</vt:lpstr>
      <vt:lpstr>4、十进制数的编码</vt:lpstr>
      <vt:lpstr>非压缩BCD</vt:lpstr>
      <vt:lpstr>压缩BCD</vt:lpstr>
      <vt:lpstr>例如，用BCD码表示十进制数4321</vt:lpstr>
      <vt:lpstr> 2.1.4  非数值数据的编码</vt:lpstr>
      <vt:lpstr>1、ASCII编码</vt:lpstr>
      <vt:lpstr>1、ASCII编码</vt:lpstr>
      <vt:lpstr>1、ASCII编码</vt:lpstr>
      <vt:lpstr>1、ASCII编码</vt:lpstr>
      <vt:lpstr>2、汉字编码</vt:lpstr>
      <vt:lpstr>(2) 汉字国标码</vt:lpstr>
      <vt:lpstr>汉字区位码为何分成94个区, 每区94位？为何加上2020H 转化成汉字国标码？</vt:lpstr>
      <vt:lpstr>(3) 汉字机内码</vt:lpstr>
      <vt:lpstr>(4) 汉字字形码</vt:lpstr>
      <vt:lpstr>各种代码间的逻辑关系</vt:lpstr>
      <vt:lpstr> 汉字编码 举例</vt:lpstr>
      <vt:lpstr>(5) 汉字编码的发展</vt:lpstr>
      <vt:lpstr>(5) 汉字编码的发展</vt:lpstr>
      <vt:lpstr>(6) 统一代码</vt:lpstr>
      <vt:lpstr>2.2布尔代数和常见逻辑电路</vt:lpstr>
      <vt:lpstr>运算的基本依据是下面的基本公式和规则：</vt:lpstr>
      <vt:lpstr>运算的基本依据是下面的基本公式和规则：</vt:lpstr>
      <vt:lpstr> 2.2.2  基本逻辑运算和逻辑门电路</vt:lpstr>
      <vt:lpstr>逻辑与（AND）</vt:lpstr>
      <vt:lpstr>逻辑或（OR）</vt:lpstr>
      <vt:lpstr>逻辑非（NOT）</vt:lpstr>
      <vt:lpstr>2、组合逻辑电路</vt:lpstr>
      <vt:lpstr>2、组合逻辑电路</vt:lpstr>
      <vt:lpstr>2、组合逻辑电路</vt:lpstr>
      <vt:lpstr>三态门</vt:lpstr>
      <vt:lpstr> 2.2.3  常用组合逻辑电路——1、锁存器</vt:lpstr>
      <vt:lpstr>PowerPoint 演示文稿</vt:lpstr>
      <vt:lpstr>74LS373引脚图</vt:lpstr>
      <vt:lpstr>2、数据选择器</vt:lpstr>
      <vt:lpstr>2、数据选择器</vt:lpstr>
      <vt:lpstr>2、数据选择器</vt:lpstr>
      <vt:lpstr>3、译码器</vt:lpstr>
      <vt:lpstr>译码器电路的功能</vt:lpstr>
      <vt:lpstr>译码器电路的功能</vt:lpstr>
      <vt:lpstr>片选端/CS信号作用</vt:lpstr>
      <vt:lpstr>使用74138与微控制器的连接如图2-11所示</vt:lpstr>
      <vt:lpstr>74138与微控制器连接图2-11说明</vt:lpstr>
      <vt:lpstr>74138与微控制器连接图2-11说明</vt:lpstr>
      <vt:lpstr>2.3 微型计算机的常用技术术语和技术</vt:lpstr>
      <vt:lpstr> 2.3.1  常用单位及术语</vt:lpstr>
      <vt:lpstr> 2.3.1  常用单位及术语</vt:lpstr>
      <vt:lpstr>PowerPoint 演示文稿</vt:lpstr>
      <vt:lpstr> 2.3.1  常用单位及术语</vt:lpstr>
      <vt:lpstr> 2.3.1  常用单位及术语</vt:lpstr>
      <vt:lpstr> 2.3.1  常用单位及术语</vt:lpstr>
      <vt:lpstr> 2.3.1  常用单位及术语</vt:lpstr>
      <vt:lpstr>11、汇编指令</vt:lpstr>
      <vt:lpstr>13、汇编与反汇编</vt:lpstr>
      <vt:lpstr>14、高级语言</vt:lpstr>
      <vt:lpstr>14、高级语言</vt:lpstr>
      <vt:lpstr> 2.3.2  常见技术—1、冯•诺依曼结构和哈佛结构</vt:lpstr>
      <vt:lpstr>冯•诺依曼结构</vt:lpstr>
      <vt:lpstr>冯•诺依曼结构</vt:lpstr>
      <vt:lpstr>哈佛体系结构 </vt:lpstr>
      <vt:lpstr>哈佛体系结构 </vt:lpstr>
      <vt:lpstr>哈佛体系结构的示意</vt:lpstr>
      <vt:lpstr>2、高速缓冲存储器Cache</vt:lpstr>
      <vt:lpstr>高速缓冲存储器Cache的作用</vt:lpstr>
      <vt:lpstr>3、流水线技术</vt:lpstr>
      <vt:lpstr>3、流水线技术</vt:lpstr>
      <vt:lpstr>3、流水线技术</vt:lpstr>
      <vt:lpstr>3、流水线技术</vt:lpstr>
      <vt:lpstr>4、CISC和RISC</vt:lpstr>
      <vt:lpstr>4、CISC和RISC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EE351 微机原理与微系统</dc:title>
  <dc:creator>Junmin JIANG</dc:creator>
  <cp:lastModifiedBy>Junmin JIANG</cp:lastModifiedBy>
  <cp:revision>72</cp:revision>
  <dcterms:created xsi:type="dcterms:W3CDTF">2021-09-01T03:33:33Z</dcterms:created>
  <dcterms:modified xsi:type="dcterms:W3CDTF">2023-11-15T07:15:24Z</dcterms:modified>
</cp:coreProperties>
</file>