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558" r:id="rId3"/>
    <p:sldId id="559" r:id="rId4"/>
    <p:sldId id="560" r:id="rId5"/>
    <p:sldId id="259" r:id="rId6"/>
    <p:sldId id="2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72" r:id="rId19"/>
    <p:sldId id="573" r:id="rId20"/>
    <p:sldId id="574" r:id="rId21"/>
    <p:sldId id="575" r:id="rId22"/>
    <p:sldId id="576" r:id="rId23"/>
    <p:sldId id="577" r:id="rId24"/>
    <p:sldId id="578" r:id="rId25"/>
    <p:sldId id="579" r:id="rId26"/>
    <p:sldId id="615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591" r:id="rId38"/>
    <p:sldId id="592" r:id="rId39"/>
    <p:sldId id="593" r:id="rId40"/>
    <p:sldId id="594" r:id="rId41"/>
    <p:sldId id="295" r:id="rId42"/>
    <p:sldId id="296" r:id="rId43"/>
    <p:sldId id="595" r:id="rId44"/>
    <p:sldId id="596" r:id="rId45"/>
    <p:sldId id="299" r:id="rId46"/>
    <p:sldId id="597" r:id="rId47"/>
    <p:sldId id="598" r:id="rId48"/>
    <p:sldId id="599" r:id="rId49"/>
    <p:sldId id="600" r:id="rId50"/>
    <p:sldId id="601" r:id="rId51"/>
    <p:sldId id="602" r:id="rId52"/>
    <p:sldId id="603" r:id="rId53"/>
    <p:sldId id="604" r:id="rId54"/>
    <p:sldId id="605" r:id="rId55"/>
    <p:sldId id="606" r:id="rId56"/>
    <p:sldId id="607" r:id="rId57"/>
    <p:sldId id="608" r:id="rId58"/>
    <p:sldId id="609" r:id="rId59"/>
    <p:sldId id="610" r:id="rId60"/>
    <p:sldId id="611" r:id="rId61"/>
    <p:sldId id="612" r:id="rId62"/>
    <p:sldId id="613" r:id="rId63"/>
    <p:sldId id="614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844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28296-B209-4162-AF4A-E323FDC1A48F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006A0-4049-417E-9E0D-DFA905CF9D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A70B-AC62-4122-BAAB-11035A61A82D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7D1B-0903-48AC-AC7A-B6B3D80D8996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C6944-1F4D-4C99-BC31-9CE02DED58A6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6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D81C7-6E52-4023-A924-4B9E252255C1}" type="datetime1">
              <a:rPr lang="zh-CN" altLang="en-US" smtClean="0"/>
              <a:t>2023/9/26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25" b="0" i="0">
                <a:solidFill>
                  <a:srgbClr val="48240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2385">
              <a:lnSpc>
                <a:spcPts val="1545"/>
              </a:lnSpc>
            </a:pPr>
            <a:fld id="{81D60167-4931-47E6-BA6A-407CBD079E47}" type="slidenum">
              <a:rPr lang="en-US" altLang="zh-CN" spc="-4" smtClean="0"/>
              <a:t>‹#›</a:t>
            </a:fld>
            <a:endParaRPr lang="en-US" altLang="zh-CN" spc="-4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83A8-CFA9-45E5-9875-EB0297FF3BD7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DF4B-60A5-491D-B2DF-97E4EFB2A245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4014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47765"/>
            <a:ext cx="3703320" cy="452132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47766"/>
            <a:ext cx="3703320" cy="452133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DB06-3EB0-4999-81B6-C7586DD1F50C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2A7-ED42-42F6-9E8A-DE3A9BD9B8B3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DE58-D091-4CE3-8240-79AF9D4D4405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91D3-FA23-4AC8-B2BE-2175C5624DAE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9F8D5F8-B127-4B1F-9094-FF5368F7D386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AEF8B-5478-4FCC-B898-97B965A11811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314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230759"/>
            <a:ext cx="7543801" cy="46383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EFB3D2-B0CE-45A7-90F0-4F0CAB953D5C}" type="datetime1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E77DEE-32E4-4009-988B-F2758F7B8AC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34478" y="1126802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Punctu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ist_of_Unix_utilit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1991Jul3.100050.9886@klaava.Helsinki.FI" TargetMode="External"/><Relationship Id="rId2" Type="http://schemas.openxmlformats.org/officeDocument/2006/relationships/hyperlink" Target="mailto:torvalds@klaava.Helsinki.F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569464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dirty="0"/>
              <a:t/>
            </a:r>
            <a:br>
              <a:rPr lang="en-US" altLang="zh-CN" sz="6000" dirty="0"/>
            </a:br>
            <a:r>
              <a:rPr lang="en-US" altLang="zh-CN" sz="6000" dirty="0"/>
              <a:t>EE351</a:t>
            </a:r>
            <a:br>
              <a:rPr lang="en-US" altLang="zh-CN" sz="6000" dirty="0"/>
            </a:br>
            <a:r>
              <a:rPr lang="zh-CN" altLang="en-US" sz="6000" dirty="0"/>
              <a:t>微机原理与微系统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2960" y="4606497"/>
            <a:ext cx="7543800" cy="1143000"/>
          </a:xfrm>
        </p:spPr>
        <p:txBody>
          <a:bodyPr/>
          <a:lstStyle/>
          <a:p>
            <a:pPr algn="ctr"/>
            <a:r>
              <a:rPr lang="zh-CN" altLang="en-US" dirty="0"/>
              <a:t>姜俊敏</a:t>
            </a:r>
            <a:endParaRPr lang="en-US" altLang="zh-CN" dirty="0"/>
          </a:p>
          <a:p>
            <a:pPr algn="ctr"/>
            <a:r>
              <a:rPr lang="zh-CN" altLang="en-US" dirty="0"/>
              <a:t>电子与电子工程系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954" y="371841"/>
            <a:ext cx="3573979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Unix</a:t>
            </a:r>
            <a:r>
              <a:rPr sz="4145" spc="-56" dirty="0"/>
              <a:t> </a:t>
            </a:r>
            <a:r>
              <a:rPr sz="4145" spc="-9" dirty="0"/>
              <a:t>Philosophy</a:t>
            </a:r>
            <a:endParaRPr sz="414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10</a:t>
            </a:fld>
            <a:endParaRPr spc="-4" dirty="0"/>
          </a:p>
        </p:txBody>
      </p:sp>
      <p:sp>
        <p:nvSpPr>
          <p:cNvPr id="5" name="object 5"/>
          <p:cNvSpPr/>
          <p:nvPr/>
        </p:nvSpPr>
        <p:spPr>
          <a:xfrm>
            <a:off x="264448" y="3064434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8" name="object 8"/>
          <p:cNvSpPr txBox="1"/>
          <p:nvPr/>
        </p:nvSpPr>
        <p:spPr>
          <a:xfrm>
            <a:off x="866915" y="1293596"/>
            <a:ext cx="6933476" cy="3870034"/>
          </a:xfrm>
          <a:prstGeom prst="rect">
            <a:avLst/>
          </a:prstGeom>
        </p:spPr>
        <p:txBody>
          <a:bodyPr vert="horz" wrap="square" lIns="0" tIns="95567" rIns="0" bIns="0" rtlCol="0">
            <a:spAutoFit/>
          </a:bodyPr>
          <a:lstStyle/>
          <a:p>
            <a:pPr marL="334010" indent="-32385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b="1" spc="9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Multiuser </a:t>
            </a:r>
            <a:r>
              <a:rPr sz="2610" b="1" spc="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610" b="1" spc="-2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b="1" spc="9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Multitasking</a:t>
            </a:r>
            <a:endParaRPr sz="2610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Toolbox approach (make each do one thing</a:t>
            </a:r>
            <a:r>
              <a:rPr sz="2610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well)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Flexibility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610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Freedom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Conciseness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(small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61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beautiful)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b="1" spc="13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Everything </a:t>
            </a:r>
            <a:r>
              <a:rPr sz="2610" b="1" spc="9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10" b="1" spc="13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10" b="1" spc="-3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b="1" spc="9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610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b="1" spc="9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File system has </a:t>
            </a:r>
            <a:r>
              <a:rPr sz="2610" b="1" spc="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places, </a:t>
            </a:r>
            <a:r>
              <a:rPr sz="2610" b="1" spc="9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process has</a:t>
            </a:r>
            <a:r>
              <a:rPr sz="2610" b="1" spc="-68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b="1" spc="9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life</a:t>
            </a:r>
            <a:endParaRPr sz="2610" b="1" dirty="0">
              <a:solidFill>
                <a:srgbClr val="FF000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Designed by programmers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61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programmers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5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Even of the</a:t>
            </a:r>
            <a:r>
              <a:rPr sz="2265" spc="-4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programmers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119" y="316187"/>
            <a:ext cx="6819448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The Operating System Structure</a:t>
            </a:r>
            <a:endParaRPr sz="4145" dirty="0"/>
          </a:p>
        </p:txBody>
      </p:sp>
      <p:sp>
        <p:nvSpPr>
          <p:cNvPr id="6" name="object 6"/>
          <p:cNvSpPr/>
          <p:nvPr/>
        </p:nvSpPr>
        <p:spPr>
          <a:xfrm>
            <a:off x="2330879" y="1439996"/>
            <a:ext cx="4425068" cy="4411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lang="en-US" altLang="zh-CN" spc="-4" smtClean="0"/>
              <a:t>11</a:t>
            </a:fld>
            <a:endParaRPr lang="en-US" altLang="zh-CN" spc="-4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4325" y="328433"/>
            <a:ext cx="347352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The File</a:t>
            </a:r>
            <a:r>
              <a:rPr sz="4145" spc="-47" dirty="0"/>
              <a:t> </a:t>
            </a:r>
            <a:r>
              <a:rPr sz="4145" spc="-4" dirty="0"/>
              <a:t>System</a:t>
            </a:r>
            <a:endParaRPr sz="4145" dirty="0"/>
          </a:p>
        </p:txBody>
      </p:sp>
      <p:sp>
        <p:nvSpPr>
          <p:cNvPr id="6" name="object 6"/>
          <p:cNvSpPr/>
          <p:nvPr/>
        </p:nvSpPr>
        <p:spPr>
          <a:xfrm>
            <a:off x="943283" y="1426599"/>
            <a:ext cx="7323236" cy="3616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lang="en-US" altLang="zh-CN" spc="-4" smtClean="0"/>
              <a:t>12</a:t>
            </a:fld>
            <a:endParaRPr lang="en-US" altLang="zh-CN" spc="-4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3243" y="410076"/>
            <a:ext cx="3222663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Unix</a:t>
            </a:r>
            <a:r>
              <a:rPr sz="4145" spc="-64" dirty="0"/>
              <a:t> </a:t>
            </a:r>
            <a:r>
              <a:rPr sz="4145" spc="-9" dirty="0"/>
              <a:t>Programs</a:t>
            </a:r>
            <a:endParaRPr sz="414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13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883243" y="1346401"/>
            <a:ext cx="6777093" cy="3610726"/>
          </a:xfrm>
          <a:prstGeom prst="rect">
            <a:avLst/>
          </a:prstGeom>
        </p:spPr>
        <p:txBody>
          <a:bodyPr vert="horz" wrap="square" lIns="0" tIns="105340" rIns="0" bIns="0" rtlCol="0">
            <a:spAutoFit/>
          </a:bodyPr>
          <a:lstStyle/>
          <a:p>
            <a:pPr marL="334010" indent="-323850">
              <a:spcBef>
                <a:spcPts val="8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4" dirty="0">
                <a:latin typeface="Times New Roman" panose="02020603050405020304"/>
                <a:cs typeface="Times New Roman" panose="02020603050405020304"/>
              </a:rPr>
              <a:t>Shell is the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command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995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interpreter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4" dirty="0">
                <a:latin typeface="Times New Roman" panose="02020603050405020304"/>
                <a:cs typeface="Times New Roman" panose="02020603050405020304"/>
              </a:rPr>
              <a:t>Shell is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just another</a:t>
            </a:r>
            <a:r>
              <a:rPr sz="2995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program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334010" marR="4445" indent="-323850">
              <a:lnSpc>
                <a:spcPct val="101000"/>
              </a:lnSpc>
              <a:spcBef>
                <a:spcPts val="72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13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program or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command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interacts with the 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kernel </a:t>
            </a:r>
            <a:r>
              <a:rPr sz="2995" spc="13" dirty="0">
                <a:latin typeface="Times New Roman" panose="02020603050405020304"/>
                <a:cs typeface="Times New Roman" panose="02020603050405020304"/>
              </a:rPr>
              <a:t>may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be any</a:t>
            </a:r>
            <a:r>
              <a:rPr sz="2995" spc="5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of: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68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built-in shell</a:t>
            </a:r>
            <a:r>
              <a:rPr sz="2610" spc="-3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6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interpreted</a:t>
            </a:r>
            <a:r>
              <a:rPr sz="2610" spc="-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6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compiled </a:t>
            </a: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object </a:t>
            </a:r>
            <a:r>
              <a:rPr sz="2610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610" spc="-6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2900" y="414157"/>
            <a:ext cx="6117357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Command </a:t>
            </a:r>
            <a:r>
              <a:rPr sz="4145" spc="-4" dirty="0"/>
              <a:t>Line </a:t>
            </a:r>
            <a:r>
              <a:rPr sz="4145" spc="-9" dirty="0"/>
              <a:t>Structure</a:t>
            </a:r>
            <a:r>
              <a:rPr sz="4145" dirty="0"/>
              <a:t> </a:t>
            </a:r>
            <a:r>
              <a:rPr sz="4145" spc="-9" dirty="0"/>
              <a:t>(1)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14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887324" y="1415345"/>
            <a:ext cx="7090401" cy="3614446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334010" marR="876300" indent="-323850">
              <a:lnSpc>
                <a:spcPct val="101000"/>
              </a:lnSpc>
              <a:spcBef>
                <a:spcPts val="7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7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command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 program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that tells the</a:t>
            </a:r>
            <a:r>
              <a:rPr sz="2610" spc="-1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Unix  system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do something.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It has the</a:t>
            </a:r>
            <a:r>
              <a:rPr sz="2610" spc="-9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form: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871855">
              <a:spcBef>
                <a:spcPts val="740"/>
              </a:spcBef>
              <a:tabLst>
                <a:tab pos="2573020" algn="l"/>
                <a:tab pos="3891915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command	</a:t>
            </a:r>
            <a:r>
              <a:rPr sz="2995" spc="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options	</a:t>
            </a:r>
            <a:r>
              <a:rPr sz="2995" spc="4" dirty="0">
                <a:solidFill>
                  <a:srgbClr val="B90000"/>
                </a:solidFill>
                <a:latin typeface="Times New Roman" panose="02020603050405020304"/>
                <a:cs typeface="Times New Roman" panose="02020603050405020304"/>
              </a:rPr>
              <a:t>arguments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4" dirty="0">
                <a:latin typeface="Times New Roman" panose="02020603050405020304"/>
                <a:cs typeface="Times New Roman" panose="02020603050405020304"/>
              </a:rPr>
              <a:t>'Whitespace' separates parts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of the command</a:t>
            </a:r>
            <a:r>
              <a:rPr sz="261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line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marR="4445" indent="-323850">
              <a:lnSpc>
                <a:spcPct val="101000"/>
              </a:lnSpc>
              <a:spcBef>
                <a:spcPts val="6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610" i="1" spc="9" dirty="0">
                <a:latin typeface="Times New Roman" panose="02020603050405020304"/>
                <a:cs typeface="Times New Roman" panose="02020603050405020304"/>
              </a:rPr>
              <a:t>argument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indicates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on what the command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is to 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perform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610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action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marR="330835" indent="-323850">
              <a:lnSpc>
                <a:spcPct val="101000"/>
              </a:lnSpc>
              <a:spcBef>
                <a:spcPts val="6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610" i="1" spc="9" dirty="0">
                <a:latin typeface="Times New Roman" panose="02020603050405020304"/>
                <a:cs typeface="Times New Roman" panose="02020603050405020304"/>
              </a:rPr>
              <a:t>option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modifies the command,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usually starts 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61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610" spc="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'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447" y="417805"/>
            <a:ext cx="6117357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Command </a:t>
            </a:r>
            <a:r>
              <a:rPr sz="4145" spc="-4" dirty="0"/>
              <a:t>Line </a:t>
            </a:r>
            <a:r>
              <a:rPr sz="4145" spc="-9" dirty="0"/>
              <a:t>Structure</a:t>
            </a:r>
            <a:r>
              <a:rPr sz="4145" dirty="0"/>
              <a:t> </a:t>
            </a:r>
            <a:r>
              <a:rPr sz="4145" spc="-9" dirty="0"/>
              <a:t>(2)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15</a:t>
            </a:fld>
            <a:endParaRPr spc="-4" dirty="0"/>
          </a:p>
        </p:txBody>
      </p:sp>
      <p:sp>
        <p:nvSpPr>
          <p:cNvPr id="6" name="object 6"/>
          <p:cNvSpPr/>
          <p:nvPr/>
        </p:nvSpPr>
        <p:spPr>
          <a:xfrm>
            <a:off x="264448" y="3781836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8" name="object 8"/>
          <p:cNvSpPr/>
          <p:nvPr/>
        </p:nvSpPr>
        <p:spPr>
          <a:xfrm>
            <a:off x="264448" y="4499238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0" name="object 10"/>
          <p:cNvSpPr txBox="1"/>
          <p:nvPr/>
        </p:nvSpPr>
        <p:spPr>
          <a:xfrm>
            <a:off x="969447" y="1314367"/>
            <a:ext cx="6680984" cy="3611329"/>
          </a:xfrm>
          <a:prstGeom prst="rect">
            <a:avLst/>
          </a:prstGeom>
        </p:spPr>
        <p:txBody>
          <a:bodyPr vert="horz" wrap="square" lIns="0" tIns="56471" rIns="0" bIns="0" rtlCol="0">
            <a:spAutoFit/>
          </a:bodyPr>
          <a:lstStyle/>
          <a:p>
            <a:pPr marL="334010" marR="306070" indent="-323850">
              <a:lnSpc>
                <a:spcPts val="2845"/>
              </a:lnSpc>
              <a:spcBef>
                <a:spcPts val="4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Not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Unix commands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will follow the</a:t>
            </a:r>
            <a:r>
              <a:rPr sz="2610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same 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standards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334010" marR="4445" indent="-323850">
              <a:lnSpc>
                <a:spcPts val="2845"/>
              </a:lnSpc>
              <a:spcBef>
                <a:spcPts val="6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Options and syntax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command are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listed in 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the 'man page'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610" spc="-4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command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1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Be aware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is case</a:t>
            </a:r>
            <a:r>
              <a:rPr sz="2610" spc="-7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sensitive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8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Use lower</a:t>
            </a:r>
            <a:r>
              <a:rPr sz="2265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case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terminate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10" spc="-4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command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^C</a:t>
            </a:r>
            <a:r>
              <a:rPr sz="2265" spc="-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interrupt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^D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can log a user off; frequently</a:t>
            </a:r>
            <a:r>
              <a:rPr sz="2265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disabled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611" y="371841"/>
            <a:ext cx="5692737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Text-based and</a:t>
            </a:r>
            <a:r>
              <a:rPr sz="4145" spc="-34" dirty="0"/>
              <a:t> </a:t>
            </a:r>
            <a:r>
              <a:rPr sz="4145" spc="-4" dirty="0"/>
              <a:t>GUI-based</a:t>
            </a:r>
            <a:endParaRPr sz="4145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16</a:t>
            </a:fld>
            <a:endParaRPr spc="-4" dirty="0"/>
          </a:p>
        </p:txBody>
      </p:sp>
      <p:sp>
        <p:nvSpPr>
          <p:cNvPr id="5" name="object 5"/>
          <p:cNvSpPr/>
          <p:nvPr/>
        </p:nvSpPr>
        <p:spPr>
          <a:xfrm>
            <a:off x="264448" y="3064434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7" name="object 7"/>
          <p:cNvSpPr/>
          <p:nvPr/>
        </p:nvSpPr>
        <p:spPr>
          <a:xfrm>
            <a:off x="264448" y="3781836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9" name="object 9"/>
          <p:cNvSpPr/>
          <p:nvPr/>
        </p:nvSpPr>
        <p:spPr>
          <a:xfrm>
            <a:off x="264448" y="4499238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2" name="object 12"/>
          <p:cNvSpPr txBox="1"/>
          <p:nvPr/>
        </p:nvSpPr>
        <p:spPr>
          <a:xfrm>
            <a:off x="920077" y="1239788"/>
            <a:ext cx="5429386" cy="3326379"/>
          </a:xfrm>
          <a:prstGeom prst="rect">
            <a:avLst/>
          </a:prstGeom>
        </p:spPr>
        <p:txBody>
          <a:bodyPr vert="horz" wrap="square" lIns="0" tIns="56471" rIns="0" bIns="0" rtlCol="0">
            <a:spAutoFit/>
          </a:bodyPr>
          <a:lstStyle/>
          <a:p>
            <a:pPr marL="334010" indent="-323850">
              <a:spcBef>
                <a:spcPts val="4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4" dirty="0">
                <a:latin typeface="Times New Roman" panose="02020603050405020304"/>
                <a:cs typeface="Times New Roman" panose="02020603050405020304"/>
              </a:rPr>
              <a:t>Historical</a:t>
            </a:r>
            <a:r>
              <a:rPr sz="261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reason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9" dirty="0">
                <a:latin typeface="Times New Roman" panose="02020603050405020304"/>
                <a:cs typeface="Times New Roman" panose="02020603050405020304"/>
              </a:rPr>
              <a:t>tty/modem based</a:t>
            </a:r>
            <a:r>
              <a:rPr sz="2265" spc="-3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terminal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Why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text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on command prompt</a:t>
            </a:r>
            <a:r>
              <a:rPr sz="261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mode?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Efficiency for</a:t>
            </a:r>
            <a:r>
              <a:rPr sz="2265" spc="-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engineering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Record</a:t>
            </a:r>
            <a:r>
              <a:rPr sz="2265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keeping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65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Desktop use vs.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server</a:t>
            </a:r>
            <a:r>
              <a:rPr sz="261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use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Experienced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user vs. ordinary</a:t>
            </a:r>
            <a:r>
              <a:rPr sz="2610" spc="-5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people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53298" y="358277"/>
            <a:ext cx="3223206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Getting</a:t>
            </a:r>
            <a:r>
              <a:rPr sz="4145" spc="-68" dirty="0"/>
              <a:t> </a:t>
            </a:r>
            <a:r>
              <a:rPr sz="4145" spc="-4" dirty="0"/>
              <a:t>Started</a:t>
            </a:r>
            <a:endParaRPr sz="4145" dirty="0"/>
          </a:p>
        </p:txBody>
      </p:sp>
      <p:sp>
        <p:nvSpPr>
          <p:cNvPr id="7" name="object 7"/>
          <p:cNvSpPr/>
          <p:nvPr/>
        </p:nvSpPr>
        <p:spPr>
          <a:xfrm>
            <a:off x="3567365" y="2455831"/>
            <a:ext cx="1986263" cy="2217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lang="en-US" altLang="zh-CN" spc="-4" smtClean="0"/>
              <a:t>17</a:t>
            </a:fld>
            <a:endParaRPr lang="en-US" altLang="zh-CN" spc="-4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611" y="385583"/>
            <a:ext cx="1279834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Login</a:t>
            </a:r>
            <a:endParaRPr sz="414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18</a:t>
            </a:fld>
            <a:endParaRPr spc="-4" dirty="0"/>
          </a:p>
        </p:txBody>
      </p:sp>
      <p:sp>
        <p:nvSpPr>
          <p:cNvPr id="6" name="object 6"/>
          <p:cNvSpPr txBox="1"/>
          <p:nvPr/>
        </p:nvSpPr>
        <p:spPr>
          <a:xfrm>
            <a:off x="977611" y="1393916"/>
            <a:ext cx="6080434" cy="3715883"/>
          </a:xfrm>
          <a:prstGeom prst="rect">
            <a:avLst/>
          </a:prstGeom>
        </p:spPr>
        <p:txBody>
          <a:bodyPr vert="horz" wrap="square" lIns="0" tIns="78734" rIns="0" bIns="0" rtlCol="0">
            <a:spAutoFit/>
          </a:bodyPr>
          <a:lstStyle/>
          <a:p>
            <a:pPr marL="334010" indent="-323850">
              <a:spcBef>
                <a:spcPts val="62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Your user</a:t>
            </a:r>
            <a:r>
              <a:rPr sz="2265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name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5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265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password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5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Control keys</a:t>
            </a:r>
            <a:r>
              <a:rPr lang="en-US" sz="2265" spc="-4" dirty="0"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altLang="zh-CN" sz="2400" spc="-4" dirty="0">
                <a:latin typeface="Times New Roman" panose="02020603050405020304"/>
                <a:cs typeface="Times New Roman" panose="02020603050405020304"/>
              </a:rPr>
              <a:t>^</a:t>
            </a:r>
            <a:r>
              <a:rPr lang="en-US" altLang="zh-CN" sz="2265" spc="-4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 perform special</a:t>
            </a:r>
            <a:r>
              <a:rPr sz="2265" spc="-6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functions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4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^H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18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Backspace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erase a</a:t>
            </a:r>
            <a:r>
              <a:rPr sz="1880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character</a:t>
            </a:r>
          </a:p>
          <a:p>
            <a:pPr marL="709930" lvl="1" indent="-269240">
              <a:spcBef>
                <a:spcPts val="4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^U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cancel</a:t>
            </a:r>
            <a:r>
              <a:rPr sz="188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line</a:t>
            </a:r>
          </a:p>
          <a:p>
            <a:pPr marL="709930" lvl="1" indent="-269240">
              <a:spcBef>
                <a:spcPts val="4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^S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pause</a:t>
            </a:r>
            <a:r>
              <a:rPr sz="1880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display</a:t>
            </a:r>
          </a:p>
          <a:p>
            <a:pPr marL="709930" lvl="1" indent="-269240">
              <a:spcBef>
                <a:spcPts val="4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^Q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restart</a:t>
            </a:r>
            <a:r>
              <a:rPr sz="188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display</a:t>
            </a:r>
          </a:p>
          <a:p>
            <a:pPr marL="709930" lvl="1" indent="-269240">
              <a:spcBef>
                <a:spcPts val="4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^C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cancel</a:t>
            </a:r>
            <a:r>
              <a:rPr sz="188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operation</a:t>
            </a:r>
          </a:p>
          <a:p>
            <a:pPr marL="709930" lvl="1" indent="-269240">
              <a:spcBef>
                <a:spcPts val="4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^D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signal end of</a:t>
            </a:r>
            <a:r>
              <a:rPr sz="1880" spc="-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file</a:t>
            </a:r>
          </a:p>
          <a:p>
            <a:pPr marL="709930" lvl="1" indent="-269240">
              <a:spcBef>
                <a:spcPts val="4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^V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treat following control character as normal</a:t>
            </a:r>
            <a:r>
              <a:rPr sz="1880" spc="-1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character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837" y="414604"/>
            <a:ext cx="5476626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Login/Logout</a:t>
            </a:r>
            <a:r>
              <a:rPr sz="4145" spc="-21" dirty="0"/>
              <a:t> </a:t>
            </a:r>
            <a:r>
              <a:rPr sz="4145" spc="-9" dirty="0"/>
              <a:t>Commands</a:t>
            </a:r>
            <a:endParaRPr sz="4145" dirty="0"/>
          </a:p>
        </p:txBody>
      </p:sp>
      <p:sp>
        <p:nvSpPr>
          <p:cNvPr id="6" name="object 6"/>
          <p:cNvSpPr txBox="1"/>
          <p:nvPr/>
        </p:nvSpPr>
        <p:spPr>
          <a:xfrm>
            <a:off x="1056841" y="1301810"/>
            <a:ext cx="5785589" cy="1941726"/>
          </a:xfrm>
          <a:prstGeom prst="rect">
            <a:avLst/>
          </a:prstGeom>
        </p:spPr>
        <p:txBody>
          <a:bodyPr vert="horz" wrap="square" lIns="0" tIns="43982" rIns="0" bIns="0" rtlCol="0">
            <a:spAutoFit/>
          </a:bodyPr>
          <a:lstStyle/>
          <a:p>
            <a:pPr marL="323215" marR="4044950" indent="-323215">
              <a:spcBef>
                <a:spcPts val="3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22580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Commands: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268605" marR="4034790" lvl="1" indent="-268605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268605" algn="l"/>
                <a:tab pos="71056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login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logout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exit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  <a:tab pos="442595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Snapshots of login GUI</a:t>
            </a:r>
            <a:r>
              <a:rPr sz="2265" spc="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65" spc="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Solaris	and</a:t>
            </a:r>
            <a:r>
              <a:rPr sz="2265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Ubuntu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21033" y="3662031"/>
            <a:ext cx="3231165" cy="2150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9" name="object 9"/>
          <p:cNvSpPr/>
          <p:nvPr/>
        </p:nvSpPr>
        <p:spPr>
          <a:xfrm>
            <a:off x="4855610" y="3662031"/>
            <a:ext cx="2827254" cy="2119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4836" y="390934"/>
            <a:ext cx="6351572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80"/>
              </a:spcBef>
            </a:pPr>
            <a:r>
              <a:rPr lang="zh-CN" altLang="en-US" sz="4145" spc="-4" dirty="0"/>
              <a:t>第三章 </a:t>
            </a:r>
            <a:r>
              <a:rPr sz="4145" spc="-4" dirty="0"/>
              <a:t>Introduction to</a:t>
            </a:r>
            <a:r>
              <a:rPr sz="4145" spc="-60" dirty="0"/>
              <a:t> </a:t>
            </a:r>
            <a:r>
              <a:rPr sz="4145" spc="-4" dirty="0"/>
              <a:t>Unix</a:t>
            </a:r>
            <a:endParaRPr sz="4145" dirty="0"/>
          </a:p>
        </p:txBody>
      </p:sp>
      <p:grpSp>
        <p:nvGrpSpPr>
          <p:cNvPr id="6" name="object 6"/>
          <p:cNvGrpSpPr/>
          <p:nvPr/>
        </p:nvGrpSpPr>
        <p:grpSpPr>
          <a:xfrm>
            <a:off x="2881565" y="2389134"/>
            <a:ext cx="3609042" cy="2603326"/>
            <a:chOff x="4171835" y="4212335"/>
            <a:chExt cx="3190875" cy="2174240"/>
          </a:xfrm>
        </p:grpSpPr>
        <p:sp>
          <p:nvSpPr>
            <p:cNvPr id="7" name="object 7"/>
            <p:cNvSpPr/>
            <p:nvPr/>
          </p:nvSpPr>
          <p:spPr>
            <a:xfrm>
              <a:off x="4875161" y="4212335"/>
              <a:ext cx="1809750" cy="20886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40"/>
            </a:p>
          </p:txBody>
        </p:sp>
        <p:sp>
          <p:nvSpPr>
            <p:cNvPr id="8" name="object 8"/>
            <p:cNvSpPr/>
            <p:nvPr/>
          </p:nvSpPr>
          <p:spPr>
            <a:xfrm>
              <a:off x="4171835" y="6376415"/>
              <a:ext cx="3190875" cy="10160"/>
            </a:xfrm>
            <a:custGeom>
              <a:avLst/>
              <a:gdLst/>
              <a:ahLst/>
              <a:cxnLst/>
              <a:rect l="l" t="t" r="r" b="b"/>
              <a:pathLst>
                <a:path w="3190875" h="10160">
                  <a:moveTo>
                    <a:pt x="3190493" y="9905"/>
                  </a:moveTo>
                  <a:lnTo>
                    <a:pt x="3190493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3190493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4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lang="en-US" altLang="zh-CN" spc="-4" smtClean="0"/>
              <a:t>2</a:t>
            </a:fld>
            <a:endParaRPr lang="en-US" altLang="zh-CN" spc="-4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4954" y="450063"/>
            <a:ext cx="4538877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Find </a:t>
            </a:r>
            <a:r>
              <a:rPr sz="4145" spc="-9" dirty="0"/>
              <a:t>Version </a:t>
            </a:r>
            <a:r>
              <a:rPr sz="4145" spc="-4" dirty="0"/>
              <a:t>of</a:t>
            </a:r>
            <a:r>
              <a:rPr sz="4145" spc="-43" dirty="0"/>
              <a:t> </a:t>
            </a:r>
            <a:r>
              <a:rPr sz="4145" spc="-9" dirty="0"/>
              <a:t>Unix</a:t>
            </a:r>
            <a:endParaRPr sz="4145" dirty="0"/>
          </a:p>
        </p:txBody>
      </p:sp>
      <p:sp>
        <p:nvSpPr>
          <p:cNvPr id="5" name="object 5"/>
          <p:cNvSpPr txBox="1"/>
          <p:nvPr/>
        </p:nvSpPr>
        <p:spPr>
          <a:xfrm>
            <a:off x="987322" y="1261034"/>
            <a:ext cx="3157504" cy="532432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34010" indent="-323850">
              <a:spcBef>
                <a:spcPts val="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uname</a:t>
            </a:r>
            <a:r>
              <a:rPr sz="3380" spc="-6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80" spc="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[options]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3" y="2147986"/>
            <a:ext cx="8603057" cy="301299"/>
          </a:xfrm>
          <a:prstGeom prst="rect">
            <a:avLst/>
          </a:prstGeom>
        </p:spPr>
      </p:pic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886" y="419629"/>
            <a:ext cx="377651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Change</a:t>
            </a:r>
            <a:r>
              <a:rPr sz="4145" spc="-51" dirty="0"/>
              <a:t> </a:t>
            </a:r>
            <a:r>
              <a:rPr sz="4145" spc="-9" dirty="0"/>
              <a:t>Password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21</a:t>
            </a:fld>
            <a:endParaRPr spc="-4" dirty="0"/>
          </a:p>
        </p:txBody>
      </p:sp>
      <p:sp>
        <p:nvSpPr>
          <p:cNvPr id="7" name="object 7"/>
          <p:cNvSpPr txBox="1"/>
          <p:nvPr/>
        </p:nvSpPr>
        <p:spPr>
          <a:xfrm>
            <a:off x="850585" y="1199267"/>
            <a:ext cx="2232787" cy="2028208"/>
          </a:xfrm>
          <a:prstGeom prst="rect">
            <a:avLst/>
          </a:prstGeom>
        </p:spPr>
        <p:txBody>
          <a:bodyPr vert="horz" wrap="square" lIns="0" tIns="222084" rIns="0" bIns="0" rtlCol="0">
            <a:spAutoFit/>
          </a:bodyPr>
          <a:lstStyle/>
          <a:p>
            <a:pPr marL="334010" indent="-323850">
              <a:spcBef>
                <a:spcPts val="1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passwd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  <a:p>
            <a:pPr marL="340360" marR="4445" algn="just">
              <a:lnSpc>
                <a:spcPct val="119000"/>
              </a:lnSpc>
              <a:spcBef>
                <a:spcPts val="575"/>
              </a:spcBef>
            </a:pPr>
            <a:r>
              <a:rPr sz="2265" spc="-4" dirty="0">
                <a:latin typeface="Arial" panose="020B0604020202020204"/>
                <a:cs typeface="Arial" panose="020B0604020202020204"/>
              </a:rPr>
              <a:t>o l d </a:t>
            </a:r>
            <a:r>
              <a:rPr sz="2265" spc="38" dirty="0">
                <a:latin typeface="Arial" panose="020B0604020202020204"/>
                <a:cs typeface="Arial" panose="020B0604020202020204"/>
              </a:rPr>
              <a:t>passwd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:  </a:t>
            </a:r>
            <a:r>
              <a:rPr sz="2265" spc="-60" dirty="0">
                <a:latin typeface="Arial" panose="020B0604020202020204"/>
                <a:cs typeface="Arial" panose="020B0604020202020204"/>
              </a:rPr>
              <a:t>new </a:t>
            </a:r>
            <a:r>
              <a:rPr sz="2265" spc="64" dirty="0">
                <a:latin typeface="Arial" panose="020B0604020202020204"/>
                <a:cs typeface="Arial" panose="020B0604020202020204"/>
              </a:rPr>
              <a:t>passwd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:  r e t </a:t>
            </a:r>
            <a:r>
              <a:rPr sz="2265" spc="73" dirty="0">
                <a:latin typeface="Arial" panose="020B0604020202020204"/>
                <a:cs typeface="Arial" panose="020B0604020202020204"/>
              </a:rPr>
              <a:t>ype</a:t>
            </a:r>
            <a:r>
              <a:rPr sz="2265" spc="547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56" dirty="0">
                <a:latin typeface="Arial" panose="020B0604020202020204"/>
                <a:cs typeface="Arial" panose="020B0604020202020204"/>
              </a:rPr>
              <a:t>new</a:t>
            </a:r>
            <a:endParaRPr sz="226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29117" y="2868372"/>
            <a:ext cx="1162005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795">
              <a:spcBef>
                <a:spcPts val="80"/>
              </a:spcBef>
            </a:pPr>
            <a:r>
              <a:rPr sz="2265" spc="38" dirty="0">
                <a:latin typeface="Arial" panose="020B0604020202020204"/>
                <a:cs typeface="Arial" panose="020B0604020202020204"/>
              </a:rPr>
              <a:t>passwd</a:t>
            </a:r>
            <a:r>
              <a:rPr sz="2265" spc="-278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:</a:t>
            </a:r>
            <a:endParaRPr sz="226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6528" y="3584769"/>
            <a:ext cx="6949223" cy="914511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334010" marR="4445" indent="-323850">
              <a:lnSpc>
                <a:spcPct val="101000"/>
              </a:lnSpc>
              <a:spcBef>
                <a:spcPts val="8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FF3300"/>
                </a:solidFill>
                <a:latin typeface="Times New Roman" panose="02020603050405020304"/>
                <a:cs typeface="Times New Roman" panose="02020603050405020304"/>
              </a:rPr>
              <a:t>Warning: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don’t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change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your passwd unless  the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administrator permits doing</a:t>
            </a:r>
            <a:r>
              <a:rPr sz="2995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so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1474" y="422322"/>
            <a:ext cx="483046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System </a:t>
            </a:r>
            <a:r>
              <a:rPr sz="4145" spc="-4" dirty="0"/>
              <a:t>Date and</a:t>
            </a:r>
            <a:r>
              <a:rPr sz="4145" spc="-38" dirty="0"/>
              <a:t> </a:t>
            </a:r>
            <a:r>
              <a:rPr sz="4145" spc="-9" dirty="0"/>
              <a:t>Time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22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928146" y="1197565"/>
            <a:ext cx="6109756" cy="2621004"/>
          </a:xfrm>
          <a:prstGeom prst="rect">
            <a:avLst/>
          </a:prstGeom>
        </p:spPr>
        <p:txBody>
          <a:bodyPr vert="horz" wrap="square" lIns="0" tIns="116743" rIns="0" bIns="0" rtlCol="0">
            <a:spAutoFit/>
          </a:bodyPr>
          <a:lstStyle/>
          <a:p>
            <a:pPr marL="334010" indent="-323850">
              <a:spcBef>
                <a:spcPts val="92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date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  <a:p>
            <a:pPr marL="334010">
              <a:spcBef>
                <a:spcPts val="545"/>
              </a:spcBef>
              <a:tabLst>
                <a:tab pos="1089660" algn="l"/>
                <a:tab pos="1822450" algn="l"/>
                <a:tab pos="2383155" algn="l"/>
                <a:tab pos="3965575" algn="l"/>
              </a:tabLst>
            </a:pPr>
            <a:r>
              <a:rPr sz="2265" spc="-21" dirty="0">
                <a:latin typeface="Arial" panose="020B0604020202020204"/>
                <a:cs typeface="Arial" panose="020B0604020202020204"/>
              </a:rPr>
              <a:t>F</a:t>
            </a:r>
            <a:r>
              <a:rPr sz="2265" spc="-325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r</a:t>
            </a:r>
            <a:r>
              <a:rPr sz="2265" spc="107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i	</a:t>
            </a:r>
            <a:r>
              <a:rPr sz="2265" spc="81" dirty="0">
                <a:latin typeface="Arial" panose="020B0604020202020204"/>
                <a:cs typeface="Arial" panose="020B0604020202020204"/>
              </a:rPr>
              <a:t>Ju</a:t>
            </a:r>
            <a:r>
              <a:rPr sz="2265" spc="-141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l	</a:t>
            </a:r>
            <a:r>
              <a:rPr sz="2265" spc="26" dirty="0">
                <a:latin typeface="Arial" panose="020B0604020202020204"/>
                <a:cs typeface="Arial" panose="020B0604020202020204"/>
              </a:rPr>
              <a:t>28	14</a:t>
            </a:r>
            <a:r>
              <a:rPr sz="2265" spc="-209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:</a:t>
            </a:r>
            <a:r>
              <a:rPr sz="2265" spc="-209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26" dirty="0">
                <a:latin typeface="Arial" panose="020B0604020202020204"/>
                <a:cs typeface="Arial" panose="020B0604020202020204"/>
              </a:rPr>
              <a:t>44</a:t>
            </a:r>
            <a:r>
              <a:rPr sz="2265" spc="-205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:</a:t>
            </a:r>
            <a:r>
              <a:rPr sz="2265" spc="-209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26" dirty="0">
                <a:latin typeface="Arial" panose="020B0604020202020204"/>
                <a:cs typeface="Arial" panose="020B0604020202020204"/>
              </a:rPr>
              <a:t>15	</a:t>
            </a:r>
            <a:r>
              <a:rPr sz="2265" spc="-150" dirty="0">
                <a:latin typeface="Arial" panose="020B0604020202020204"/>
                <a:cs typeface="Arial" panose="020B0604020202020204"/>
              </a:rPr>
              <a:t>CST</a:t>
            </a:r>
            <a:endParaRPr sz="2265" dirty="0">
              <a:latin typeface="Arial" panose="020B0604020202020204"/>
              <a:cs typeface="Arial" panose="020B0604020202020204"/>
            </a:endParaRPr>
          </a:p>
          <a:p>
            <a:pPr marL="334010" marR="4445" indent="-323850">
              <a:lnSpc>
                <a:spcPct val="101000"/>
              </a:lnSpc>
              <a:spcBef>
                <a:spcPts val="72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latin typeface="Times New Roman" panose="02020603050405020304"/>
                <a:cs typeface="Times New Roman" panose="02020603050405020304"/>
              </a:rPr>
              <a:t>System administrator can use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'date'</a:t>
            </a:r>
            <a:r>
              <a:rPr sz="2995" spc="-8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to 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change the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995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time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man </a:t>
            </a:r>
            <a:r>
              <a:rPr sz="2995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date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' for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more</a:t>
            </a:r>
            <a:r>
              <a:rPr sz="2995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details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118" y="401911"/>
            <a:ext cx="5443504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Set </a:t>
            </a:r>
            <a:r>
              <a:rPr sz="4145" spc="-9" dirty="0"/>
              <a:t>User Environment</a:t>
            </a:r>
            <a:r>
              <a:rPr sz="4145" spc="-26" dirty="0"/>
              <a:t> </a:t>
            </a:r>
            <a:r>
              <a:rPr sz="4145" spc="-9" dirty="0"/>
              <a:t>(1)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23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953118" y="1224021"/>
            <a:ext cx="6444782" cy="4157322"/>
          </a:xfrm>
          <a:prstGeom prst="rect">
            <a:avLst/>
          </a:prstGeom>
        </p:spPr>
        <p:txBody>
          <a:bodyPr vert="horz" wrap="square" lIns="0" tIns="63530" rIns="0" bIns="0" rtlCol="0">
            <a:spAutoFit/>
          </a:bodyPr>
          <a:lstStyle/>
          <a:p>
            <a:pPr marL="334010" indent="-323850">
              <a:spcBef>
                <a:spcPts val="50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stty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 terminal</a:t>
            </a:r>
            <a:r>
              <a:rPr sz="2610" spc="-11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control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marR="4445" lvl="1" indent="-269240">
              <a:lnSpc>
                <a:spcPts val="2445"/>
              </a:lnSpc>
              <a:spcBef>
                <a:spcPts val="60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reports or sets terminal control options configures  aspects of I/O</a:t>
            </a:r>
            <a:r>
              <a:rPr sz="2265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control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81050" lvl="1" indent="-340360">
              <a:spcBef>
                <a:spcPts val="29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81050" algn="l"/>
                <a:tab pos="781685" algn="l"/>
                <a:tab pos="2332355" algn="l"/>
                <a:tab pos="361505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syntax:</a:t>
            </a:r>
            <a:r>
              <a:rPr sz="2265" spc="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stty	</a:t>
            </a:r>
            <a:r>
              <a:rPr sz="2610" spc="9" dirty="0">
                <a:solidFill>
                  <a:srgbClr val="B90000"/>
                </a:solidFill>
                <a:latin typeface="Times New Roman" panose="02020603050405020304"/>
                <a:cs typeface="Times New Roman" panose="02020603050405020304"/>
              </a:rPr>
              <a:t>attribute	value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81050" lvl="1" indent="-34036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81050" algn="l"/>
                <a:tab pos="78168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example: stty erase ^H; stty kill</a:t>
            </a:r>
            <a:r>
              <a:rPr sz="2265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^U;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Environment</a:t>
            </a:r>
            <a:r>
              <a:rPr sz="2610" spc="-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variables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8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env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show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current </a:t>
            </a:r>
            <a:r>
              <a:rPr sz="2610" spc="17" dirty="0">
                <a:latin typeface="Times New Roman" panose="02020603050405020304"/>
                <a:cs typeface="Times New Roman" panose="02020603050405020304"/>
              </a:rPr>
              <a:t>EV</a:t>
            </a:r>
            <a:r>
              <a:rPr sz="2610" spc="-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values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5959" y="401911"/>
            <a:ext cx="5443504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Set </a:t>
            </a:r>
            <a:r>
              <a:rPr sz="4145" spc="-9" dirty="0"/>
              <a:t>User Environment</a:t>
            </a:r>
            <a:r>
              <a:rPr sz="4145" spc="-26" dirty="0"/>
              <a:t> </a:t>
            </a:r>
            <a:r>
              <a:rPr sz="4145" spc="-9" dirty="0"/>
              <a:t>(2)</a:t>
            </a:r>
            <a:endParaRPr sz="414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24</a:t>
            </a:fld>
            <a:endParaRPr spc="-4" dirty="0"/>
          </a:p>
        </p:txBody>
      </p:sp>
      <p:sp>
        <p:nvSpPr>
          <p:cNvPr id="16" name="object 16"/>
          <p:cNvSpPr txBox="1"/>
          <p:nvPr/>
        </p:nvSpPr>
        <p:spPr>
          <a:xfrm>
            <a:off x="936310" y="1237177"/>
            <a:ext cx="5657986" cy="3899854"/>
          </a:xfrm>
          <a:prstGeom prst="rect">
            <a:avLst/>
          </a:prstGeom>
        </p:spPr>
        <p:txBody>
          <a:bodyPr vert="horz" wrap="square" lIns="0" tIns="59186" rIns="0" bIns="0" rtlCol="0">
            <a:spAutoFit/>
          </a:bodyPr>
          <a:lstStyle/>
          <a:p>
            <a:pPr marL="334010" indent="-323850">
              <a:spcBef>
                <a:spcPts val="4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setenv</a:t>
            </a:r>
            <a:r>
              <a:rPr sz="2610" spc="-17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(csh)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setenv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PATH .:~/bin:/bin:/usr/bin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latin typeface="Times New Roman" panose="02020603050405020304"/>
                <a:cs typeface="Times New Roman" panose="02020603050405020304"/>
              </a:rPr>
              <a:t>setenv MANPATH</a:t>
            </a:r>
            <a:r>
              <a:rPr sz="1880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/usr/share/man:/usr/local/man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2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setenv MANPATH</a:t>
            </a:r>
            <a:r>
              <a:rPr sz="1880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$HOME/man:$MANPATH</a:t>
            </a:r>
          </a:p>
          <a:p>
            <a:pPr marL="334010" indent="-323850">
              <a:spcBef>
                <a:spcPts val="32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export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(sh,</a:t>
            </a:r>
            <a:r>
              <a:rPr sz="2610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bash)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latin typeface="Times New Roman" panose="02020603050405020304"/>
                <a:cs typeface="Times New Roman" panose="02020603050405020304"/>
              </a:rPr>
              <a:t>PATH=/usr/local/bin:/home/jack/bin; export</a:t>
            </a:r>
            <a:r>
              <a:rPr sz="1880" spc="-6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PATH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export</a:t>
            </a:r>
            <a:r>
              <a:rPr sz="1880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PATH=$PATH:/opt/acroread/bin</a:t>
            </a:r>
          </a:p>
          <a:p>
            <a:pPr marL="334010" indent="-323850">
              <a:spcBef>
                <a:spcPts val="31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alias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2015490" algn="l"/>
                <a:tab pos="2758440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syntax:</a:t>
            </a:r>
            <a:r>
              <a:rPr sz="1880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alias	</a:t>
            </a:r>
            <a:r>
              <a:rPr sz="1880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aname	</a:t>
            </a:r>
            <a:r>
              <a:rPr sz="1880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pname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185229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alias</a:t>
            </a:r>
            <a:r>
              <a:rPr sz="188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dir</a:t>
            </a:r>
            <a:r>
              <a:rPr sz="188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'ls	-al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880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more'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2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alias listc 'ls -al *.c |</a:t>
            </a:r>
            <a:r>
              <a:rPr sz="1880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more'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215" y="393847"/>
            <a:ext cx="6115729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A </a:t>
            </a:r>
            <a:r>
              <a:rPr sz="4145" spc="-9" dirty="0"/>
              <a:t>.</a:t>
            </a:r>
            <a:r>
              <a:rPr lang="en-US" sz="4145" spc="-9" dirty="0" err="1"/>
              <a:t>bash</a:t>
            </a:r>
            <a:r>
              <a:rPr sz="4145" spc="-9" dirty="0" err="1"/>
              <a:t>rc</a:t>
            </a:r>
            <a:r>
              <a:rPr sz="4145" spc="-9" dirty="0"/>
              <a:t> </a:t>
            </a:r>
            <a:r>
              <a:rPr sz="4145" spc="-4" dirty="0"/>
              <a:t>Example </a:t>
            </a:r>
            <a:r>
              <a:rPr sz="4145" spc="-9" dirty="0"/>
              <a:t>(1)</a:t>
            </a:r>
            <a:endParaRPr sz="4145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45" y="1606456"/>
            <a:ext cx="6991709" cy="3645087"/>
          </a:xfrm>
          <a:prstGeom prst="rect">
            <a:avLst/>
          </a:prstGeom>
        </p:spPr>
      </p:pic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215" y="393847"/>
            <a:ext cx="6115729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A </a:t>
            </a:r>
            <a:r>
              <a:rPr sz="4145" spc="-9" dirty="0"/>
              <a:t>.</a:t>
            </a:r>
            <a:r>
              <a:rPr lang="en-US" sz="4145" spc="-9" dirty="0" err="1"/>
              <a:t>bash</a:t>
            </a:r>
            <a:r>
              <a:rPr sz="4145" spc="-9" dirty="0" err="1"/>
              <a:t>rc</a:t>
            </a:r>
            <a:r>
              <a:rPr sz="4145" spc="-9" dirty="0"/>
              <a:t> </a:t>
            </a:r>
            <a:r>
              <a:rPr sz="4145" spc="-4" dirty="0"/>
              <a:t>Example </a:t>
            </a:r>
            <a:r>
              <a:rPr sz="4145" spc="-9" dirty="0"/>
              <a:t>(</a:t>
            </a:r>
            <a:r>
              <a:rPr lang="en-US" sz="4145" spc="-9" dirty="0"/>
              <a:t>2</a:t>
            </a:r>
            <a:r>
              <a:rPr sz="4145" spc="-9" dirty="0"/>
              <a:t>)</a:t>
            </a:r>
            <a:endParaRPr sz="4145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" y="2625683"/>
            <a:ext cx="8718998" cy="1606633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77DEE-32E4-4009-988B-F2758F7B8AC2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982" y="452962"/>
            <a:ext cx="5707397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Commands </a:t>
            </a:r>
            <a:r>
              <a:rPr sz="4145" spc="-4" dirty="0"/>
              <a:t>for </a:t>
            </a:r>
            <a:r>
              <a:rPr sz="4145" spc="-9" dirty="0"/>
              <a:t>Useful</a:t>
            </a:r>
            <a:r>
              <a:rPr sz="4145" spc="-17" dirty="0"/>
              <a:t> </a:t>
            </a:r>
            <a:r>
              <a:rPr sz="4145" spc="-9" dirty="0"/>
              <a:t>Info</a:t>
            </a:r>
            <a:endParaRPr sz="414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27</a:t>
            </a:fld>
            <a:endParaRPr spc="-4" dirty="0"/>
          </a:p>
        </p:txBody>
      </p:sp>
      <p:sp>
        <p:nvSpPr>
          <p:cNvPr id="5" name="object 5"/>
          <p:cNvSpPr txBox="1"/>
          <p:nvPr/>
        </p:nvSpPr>
        <p:spPr>
          <a:xfrm>
            <a:off x="1340443" y="1878756"/>
            <a:ext cx="4142493" cy="474283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334010" indent="-323850">
              <a:spcBef>
                <a:spcPts val="10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  <a:tab pos="2896235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who, </a:t>
            </a:r>
            <a:r>
              <a:rPr sz="2995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995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i,	</a:t>
            </a: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whoami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4448" y="2347032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7" name="object 7"/>
          <p:cNvSpPr txBox="1"/>
          <p:nvPr/>
        </p:nvSpPr>
        <p:spPr>
          <a:xfrm>
            <a:off x="1485761" y="2549243"/>
            <a:ext cx="1036573" cy="21377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795">
              <a:spcBef>
                <a:spcPts val="75"/>
              </a:spcBef>
              <a:tabLst>
                <a:tab pos="727710" algn="l"/>
              </a:tabLst>
            </a:pPr>
            <a:r>
              <a:rPr sz="1325" spc="-4" dirty="0">
                <a:latin typeface="Arial" panose="020B0604020202020204"/>
                <a:cs typeface="Arial" panose="020B0604020202020204"/>
              </a:rPr>
              <a:t>p</a:t>
            </a:r>
            <a:r>
              <a:rPr sz="1325" spc="-94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i</a:t>
            </a:r>
            <a:r>
              <a:rPr sz="1325" spc="-94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17" dirty="0">
                <a:latin typeface="Arial" panose="020B0604020202020204"/>
                <a:cs typeface="Arial" panose="020B0604020202020204"/>
              </a:rPr>
              <a:t>ano</a:t>
            </a:r>
            <a:r>
              <a:rPr sz="1325" spc="-385" dirty="0">
                <a:latin typeface="Arial" panose="020B0604020202020204"/>
                <a:cs typeface="Arial" panose="020B0604020202020204"/>
              </a:rPr>
              <a:t>%</a:t>
            </a:r>
            <a:r>
              <a:rPr sz="1325" dirty="0">
                <a:latin typeface="Arial" panose="020B0604020202020204"/>
                <a:cs typeface="Arial" panose="020B0604020202020204"/>
              </a:rPr>
              <a:t>	</a:t>
            </a:r>
            <a:r>
              <a:rPr sz="1325" spc="-141" dirty="0">
                <a:latin typeface="Arial" panose="020B0604020202020204"/>
                <a:cs typeface="Arial" panose="020B0604020202020204"/>
              </a:rPr>
              <a:t>w</a:t>
            </a:r>
            <a:r>
              <a:rPr sz="1325" spc="17" dirty="0">
                <a:latin typeface="Arial" panose="020B0604020202020204"/>
                <a:cs typeface="Arial" panose="020B0604020202020204"/>
              </a:rPr>
              <a:t>ho</a:t>
            </a:r>
            <a:endParaRPr sz="1325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24833" y="2823570"/>
          <a:ext cx="5778528" cy="915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9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85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02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4085">
                <a:tc>
                  <a:txBody>
                    <a:bodyPr/>
                    <a:lstStyle/>
                    <a:p>
                      <a:pPr marL="36195">
                        <a:lnSpc>
                          <a:spcPts val="1705"/>
                        </a:lnSpc>
                      </a:pPr>
                      <a:r>
                        <a:rPr sz="1300" spc="40" dirty="0">
                          <a:latin typeface="Arial" panose="020B0604020202020204"/>
                          <a:cs typeface="Arial" panose="020B0604020202020204"/>
                        </a:rPr>
                        <a:t>opc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0" algn="r">
                        <a:lnSpc>
                          <a:spcPts val="1705"/>
                        </a:lnSpc>
                      </a:pPr>
                      <a:r>
                        <a:rPr sz="1300" spc="60" dirty="0">
                          <a:latin typeface="Arial" panose="020B0604020202020204"/>
                          <a:cs typeface="Arial" panose="020B0604020202020204"/>
                        </a:rPr>
                        <a:t>conso</a:t>
                      </a:r>
                      <a:r>
                        <a:rPr sz="1300" spc="-29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l e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ts val="1705"/>
                        </a:lnSpc>
                      </a:pPr>
                      <a:r>
                        <a:rPr sz="1300" spc="-40" dirty="0">
                          <a:latin typeface="Arial" panose="020B0604020202020204"/>
                          <a:cs typeface="Arial" panose="020B0604020202020204"/>
                        </a:rPr>
                        <a:t>Ap</a:t>
                      </a:r>
                      <a:r>
                        <a:rPr sz="1300" spc="-229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1705"/>
                        </a:lnSpc>
                      </a:pP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16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ts val="1705"/>
                        </a:lnSpc>
                      </a:pP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08</a:t>
                      </a:r>
                      <a:r>
                        <a:rPr sz="1300" spc="-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1300" spc="-1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02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ts val="1705"/>
                        </a:lnSpc>
                      </a:pP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( : 0</a:t>
                      </a:r>
                      <a:r>
                        <a:rPr sz="1300" spc="-3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09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140" dirty="0">
                          <a:latin typeface="Arial" panose="020B0604020202020204"/>
                          <a:cs typeface="Arial" panose="020B0604020202020204"/>
                        </a:rPr>
                        <a:t>li</a:t>
                      </a:r>
                      <a:r>
                        <a:rPr sz="13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55" dirty="0">
                          <a:latin typeface="Arial" panose="020B0604020202020204"/>
                          <a:cs typeface="Arial" panose="020B0604020202020204"/>
                        </a:rPr>
                        <a:t>angzs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300" spc="-11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300" spc="-11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40" dirty="0">
                          <a:latin typeface="Arial" panose="020B0604020202020204"/>
                          <a:cs typeface="Arial" panose="020B0604020202020204"/>
                        </a:rPr>
                        <a:t>Ap</a:t>
                      </a:r>
                      <a:r>
                        <a:rPr sz="1300" spc="-2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16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15</a:t>
                      </a:r>
                      <a:r>
                        <a:rPr sz="1300" spc="-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1300" spc="-1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49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1300" spc="-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1300" spc="-1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14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5" dirty="0">
                          <a:latin typeface="Arial" panose="020B0604020202020204"/>
                          <a:cs typeface="Arial" panose="020B0604020202020204"/>
                        </a:rPr>
                        <a:t>111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5" dirty="0">
                          <a:latin typeface="Arial" panose="020B0604020202020204"/>
                          <a:cs typeface="Arial" panose="020B0604020202020204"/>
                        </a:rPr>
                        <a:t>198</a:t>
                      </a:r>
                      <a:r>
                        <a:rPr sz="1300" spc="-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091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45" dirty="0">
                          <a:latin typeface="Arial" panose="020B0604020202020204"/>
                          <a:cs typeface="Arial" panose="020B0604020202020204"/>
                        </a:rPr>
                        <a:t>yu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j</a:t>
                      </a:r>
                      <a:r>
                        <a:rPr sz="1300" spc="-2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un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13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t r</a:t>
                      </a:r>
                      <a:r>
                        <a:rPr sz="1300" spc="-20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105" dirty="0">
                          <a:latin typeface="Arial" panose="020B0604020202020204"/>
                          <a:cs typeface="Arial" panose="020B0604020202020204"/>
                        </a:rPr>
                        <a:t>emo</a:t>
                      </a:r>
                      <a:r>
                        <a:rPr sz="13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300" spc="-1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e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40" dirty="0">
                          <a:latin typeface="Arial" panose="020B0604020202020204"/>
                          <a:cs typeface="Arial" panose="020B0604020202020204"/>
                        </a:rPr>
                        <a:t>Ap</a:t>
                      </a:r>
                      <a:r>
                        <a:rPr sz="1300" spc="-2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19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1300" spc="-33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37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1300" spc="-20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1300" spc="-1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14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1300" spc="-1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5" dirty="0">
                          <a:latin typeface="Arial" panose="020B0604020202020204"/>
                          <a:cs typeface="Arial" panose="020B0604020202020204"/>
                        </a:rPr>
                        <a:t>111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1300" spc="-1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5" dirty="0">
                          <a:latin typeface="Arial" panose="020B0604020202020204"/>
                          <a:cs typeface="Arial" panose="020B0604020202020204"/>
                        </a:rPr>
                        <a:t>244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1300" spc="-20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086">
                <a:tc>
                  <a:txBody>
                    <a:bodyPr/>
                    <a:lstStyle/>
                    <a:p>
                      <a:pPr marL="31750">
                        <a:lnSpc>
                          <a:spcPts val="1775"/>
                        </a:lnSpc>
                        <a:spcBef>
                          <a:spcPts val="95"/>
                        </a:spcBef>
                      </a:pP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wangs</a:t>
                      </a:r>
                      <a:r>
                        <a:rPr sz="13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j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775"/>
                        </a:lnSpc>
                        <a:spcBef>
                          <a:spcPts val="95"/>
                        </a:spcBef>
                      </a:pP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p</a:t>
                      </a:r>
                      <a:r>
                        <a:rPr sz="1300" spc="-1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300" spc="-11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300" spc="-11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248285">
                        <a:lnSpc>
                          <a:spcPts val="1775"/>
                        </a:lnSpc>
                        <a:spcBef>
                          <a:spcPts val="95"/>
                        </a:spcBef>
                      </a:pPr>
                      <a:r>
                        <a:rPr sz="1300" spc="-40" dirty="0">
                          <a:latin typeface="Arial" panose="020B0604020202020204"/>
                          <a:cs typeface="Arial" panose="020B0604020202020204"/>
                        </a:rPr>
                        <a:t>Ap</a:t>
                      </a:r>
                      <a:r>
                        <a:rPr sz="1300" spc="-2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775"/>
                        </a:lnSpc>
                        <a:spcBef>
                          <a:spcPts val="95"/>
                        </a:spcBef>
                      </a:pP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R="229235" algn="r">
                        <a:lnSpc>
                          <a:spcPts val="1775"/>
                        </a:lnSpc>
                        <a:spcBef>
                          <a:spcPts val="95"/>
                        </a:spcBef>
                      </a:pP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12</a:t>
                      </a:r>
                      <a:r>
                        <a:rPr sz="1300" spc="-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1300" spc="-1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25" dirty="0">
                          <a:latin typeface="Arial" panose="020B0604020202020204"/>
                          <a:cs typeface="Arial" panose="020B0604020202020204"/>
                        </a:rPr>
                        <a:t>47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ts val="1775"/>
                        </a:lnSpc>
                        <a:spcBef>
                          <a:spcPts val="95"/>
                        </a:spcBef>
                      </a:pP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(</a:t>
                      </a:r>
                      <a:r>
                        <a:rPr sz="1300" spc="-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10</a:t>
                      </a:r>
                      <a:r>
                        <a:rPr sz="1300" spc="-1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0" dirty="0">
                          <a:latin typeface="Arial" panose="020B0604020202020204"/>
                          <a:cs typeface="Arial" panose="020B0604020202020204"/>
                        </a:rPr>
                        <a:t>14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5" dirty="0">
                          <a:latin typeface="Arial" panose="020B0604020202020204"/>
                          <a:cs typeface="Arial" panose="020B0604020202020204"/>
                        </a:rPr>
                        <a:t>111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.</a:t>
                      </a:r>
                      <a:r>
                        <a:rPr sz="1300" spc="-15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15" dirty="0">
                          <a:latin typeface="Arial" panose="020B0604020202020204"/>
                          <a:cs typeface="Arial" panose="020B0604020202020204"/>
                        </a:rPr>
                        <a:t>132</a:t>
                      </a:r>
                      <a:r>
                        <a:rPr sz="1300" spc="-2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spc="-5" dirty="0">
                          <a:latin typeface="Arial" panose="020B0604020202020204"/>
                          <a:cs typeface="Arial" panose="020B0604020202020204"/>
                        </a:rPr>
                        <a:t>)</a:t>
                      </a:r>
                      <a:endParaRPr sz="13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0317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40443" y="3808769"/>
            <a:ext cx="1036030" cy="832073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334010" indent="-323850">
              <a:spcBef>
                <a:spcPts val="10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ps</a:t>
            </a:r>
            <a:endParaRPr sz="2995">
              <a:latin typeface="Times New Roman" panose="02020603050405020304"/>
              <a:cs typeface="Times New Roman" panose="02020603050405020304"/>
            </a:endParaRPr>
          </a:p>
          <a:p>
            <a:pPr marL="133350">
              <a:spcBef>
                <a:spcPts val="1160"/>
              </a:spcBef>
            </a:pPr>
            <a:r>
              <a:rPr sz="1325" spc="-4" dirty="0">
                <a:latin typeface="Arial" panose="020B0604020202020204"/>
                <a:cs typeface="Arial" panose="020B0604020202020204"/>
              </a:rPr>
              <a:t>p i </a:t>
            </a:r>
            <a:r>
              <a:rPr sz="1325" spc="-68" dirty="0">
                <a:latin typeface="Arial" panose="020B0604020202020204"/>
                <a:cs typeface="Arial" panose="020B0604020202020204"/>
              </a:rPr>
              <a:t>ano%</a:t>
            </a:r>
            <a:r>
              <a:rPr sz="1325" spc="192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43" dirty="0">
                <a:latin typeface="Arial" panose="020B0604020202020204"/>
                <a:cs typeface="Arial" panose="020B0604020202020204"/>
              </a:rPr>
              <a:t>ps</a:t>
            </a:r>
            <a:endParaRPr sz="132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55719" y="4617003"/>
            <a:ext cx="441996" cy="496718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29540">
              <a:spcBef>
                <a:spcPts val="390"/>
              </a:spcBef>
            </a:pPr>
            <a:r>
              <a:rPr sz="1325" spc="-222" dirty="0">
                <a:latin typeface="Arial" panose="020B0604020202020204"/>
                <a:cs typeface="Arial" panose="020B0604020202020204"/>
              </a:rPr>
              <a:t>CMD</a:t>
            </a:r>
            <a:endParaRPr sz="1325">
              <a:latin typeface="Arial" panose="020B0604020202020204"/>
              <a:cs typeface="Arial" panose="020B0604020202020204"/>
            </a:endParaRPr>
          </a:p>
          <a:p>
            <a:pPr marL="10795">
              <a:spcBef>
                <a:spcPts val="310"/>
              </a:spcBef>
            </a:pPr>
            <a:r>
              <a:rPr sz="1325" spc="43" dirty="0">
                <a:latin typeface="Arial" panose="020B0604020202020204"/>
                <a:cs typeface="Arial" panose="020B0604020202020204"/>
              </a:rPr>
              <a:t>csh</a:t>
            </a:r>
            <a:endParaRPr sz="132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50031" y="5139970"/>
            <a:ext cx="210680" cy="21377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795">
              <a:spcBef>
                <a:spcPts val="75"/>
              </a:spcBef>
            </a:pPr>
            <a:r>
              <a:rPr sz="1325" spc="90" dirty="0">
                <a:latin typeface="Arial" panose="020B0604020202020204"/>
                <a:cs typeface="Arial" panose="020B0604020202020204"/>
              </a:rPr>
              <a:t>p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s</a:t>
            </a:r>
            <a:endParaRPr sz="132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1119" y="4617002"/>
            <a:ext cx="1137570" cy="981466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10795">
              <a:spcBef>
                <a:spcPts val="390"/>
              </a:spcBef>
              <a:tabLst>
                <a:tab pos="565785" algn="l"/>
              </a:tabLst>
            </a:pPr>
            <a:r>
              <a:rPr sz="1325" spc="-90" dirty="0">
                <a:latin typeface="Arial" panose="020B0604020202020204"/>
                <a:cs typeface="Arial" panose="020B0604020202020204"/>
              </a:rPr>
              <a:t>P</a:t>
            </a:r>
            <a:r>
              <a:rPr sz="1325" spc="-162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I</a:t>
            </a:r>
            <a:r>
              <a:rPr sz="1325" spc="-162" dirty="0">
                <a:latin typeface="Arial" panose="020B0604020202020204"/>
                <a:cs typeface="Arial" panose="020B0604020202020204"/>
              </a:rPr>
              <a:t> D	</a:t>
            </a:r>
            <a:r>
              <a:rPr sz="1325" spc="-51" dirty="0">
                <a:latin typeface="Arial" panose="020B0604020202020204"/>
                <a:cs typeface="Arial" panose="020B0604020202020204"/>
              </a:rPr>
              <a:t>TTY</a:t>
            </a:r>
            <a:endParaRPr sz="1325">
              <a:latin typeface="Arial" panose="020B0604020202020204"/>
              <a:cs typeface="Arial" panose="020B0604020202020204"/>
            </a:endParaRPr>
          </a:p>
          <a:p>
            <a:pPr marL="14605">
              <a:spcBef>
                <a:spcPts val="310"/>
              </a:spcBef>
              <a:tabLst>
                <a:tab pos="531495" algn="l"/>
              </a:tabLst>
            </a:pPr>
            <a:r>
              <a:rPr sz="1325" spc="13" dirty="0">
                <a:latin typeface="Arial" panose="020B0604020202020204"/>
                <a:cs typeface="Arial" panose="020B0604020202020204"/>
              </a:rPr>
              <a:t>4059	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p</a:t>
            </a:r>
            <a:r>
              <a:rPr sz="1325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t</a:t>
            </a:r>
            <a:r>
              <a:rPr sz="1325" spc="-11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s</a:t>
            </a:r>
            <a:r>
              <a:rPr sz="1325" spc="-11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/</a:t>
            </a:r>
            <a:r>
              <a:rPr sz="1325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21" dirty="0">
                <a:latin typeface="Arial" panose="020B0604020202020204"/>
                <a:cs typeface="Arial" panose="020B0604020202020204"/>
              </a:rPr>
              <a:t>38</a:t>
            </a:r>
            <a:endParaRPr sz="1325">
              <a:latin typeface="Arial" panose="020B0604020202020204"/>
              <a:cs typeface="Arial" panose="020B0604020202020204"/>
            </a:endParaRPr>
          </a:p>
          <a:p>
            <a:pPr marL="14605">
              <a:spcBef>
                <a:spcPts val="310"/>
              </a:spcBef>
              <a:tabLst>
                <a:tab pos="514985" algn="l"/>
              </a:tabLst>
            </a:pPr>
            <a:r>
              <a:rPr sz="1325" spc="9" dirty="0">
                <a:latin typeface="Arial" panose="020B0604020202020204"/>
                <a:cs typeface="Arial" panose="020B0604020202020204"/>
              </a:rPr>
              <a:t>4061	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p</a:t>
            </a:r>
            <a:r>
              <a:rPr sz="1325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t</a:t>
            </a:r>
            <a:r>
              <a:rPr sz="1325" spc="-11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s</a:t>
            </a:r>
            <a:r>
              <a:rPr sz="1325" spc="-11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/</a:t>
            </a:r>
            <a:r>
              <a:rPr sz="1325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21" dirty="0">
                <a:latin typeface="Arial" panose="020B0604020202020204"/>
                <a:cs typeface="Arial" panose="020B0604020202020204"/>
              </a:rPr>
              <a:t>38</a:t>
            </a:r>
            <a:endParaRPr sz="1325">
              <a:latin typeface="Arial" panose="020B0604020202020204"/>
              <a:cs typeface="Arial" panose="020B0604020202020204"/>
            </a:endParaRPr>
          </a:p>
          <a:p>
            <a:pPr marL="14605">
              <a:spcBef>
                <a:spcPts val="310"/>
              </a:spcBef>
              <a:tabLst>
                <a:tab pos="531495" algn="l"/>
              </a:tabLst>
            </a:pPr>
            <a:r>
              <a:rPr sz="1325" spc="13" dirty="0">
                <a:latin typeface="Arial" panose="020B0604020202020204"/>
                <a:cs typeface="Arial" panose="020B0604020202020204"/>
              </a:rPr>
              <a:t>4286	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p</a:t>
            </a:r>
            <a:r>
              <a:rPr sz="1325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t</a:t>
            </a:r>
            <a:r>
              <a:rPr sz="1325" spc="-11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s</a:t>
            </a:r>
            <a:r>
              <a:rPr sz="1325" spc="-11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/</a:t>
            </a:r>
            <a:r>
              <a:rPr sz="1325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21" dirty="0">
                <a:latin typeface="Arial" panose="020B0604020202020204"/>
                <a:cs typeface="Arial" panose="020B0604020202020204"/>
              </a:rPr>
              <a:t>38</a:t>
            </a:r>
            <a:endParaRPr sz="132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27109" y="4617003"/>
            <a:ext cx="559283" cy="98097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26670" marR="4445" indent="120015">
              <a:lnSpc>
                <a:spcPct val="119000"/>
              </a:lnSpc>
              <a:spcBef>
                <a:spcPts val="85"/>
              </a:spcBef>
            </a:pPr>
            <a:r>
              <a:rPr sz="1325" spc="-17" dirty="0">
                <a:latin typeface="Arial" panose="020B0604020202020204"/>
                <a:cs typeface="Arial" panose="020B0604020202020204"/>
              </a:rPr>
              <a:t>T</a:t>
            </a:r>
            <a:r>
              <a:rPr sz="1325" spc="-201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I</a:t>
            </a:r>
            <a:r>
              <a:rPr sz="1325" spc="-196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209" dirty="0">
                <a:latin typeface="Arial" panose="020B0604020202020204"/>
                <a:cs typeface="Arial" panose="020B0604020202020204"/>
              </a:rPr>
              <a:t>ME 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0 :</a:t>
            </a:r>
            <a:r>
              <a:rPr sz="1325" spc="-282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21" dirty="0">
                <a:latin typeface="Arial" panose="020B0604020202020204"/>
                <a:cs typeface="Arial" panose="020B0604020202020204"/>
              </a:rPr>
              <a:t>00</a:t>
            </a:r>
            <a:endParaRPr sz="1325">
              <a:latin typeface="Arial" panose="020B0604020202020204"/>
              <a:cs typeface="Arial" panose="020B0604020202020204"/>
            </a:endParaRPr>
          </a:p>
          <a:p>
            <a:pPr marL="10795">
              <a:spcBef>
                <a:spcPts val="310"/>
              </a:spcBef>
            </a:pPr>
            <a:r>
              <a:rPr sz="1325" spc="-196" dirty="0">
                <a:latin typeface="Arial" panose="020B0604020202020204"/>
                <a:cs typeface="Arial" panose="020B0604020202020204"/>
              </a:rPr>
              <a:t>0:</a:t>
            </a:r>
            <a:r>
              <a:rPr sz="1325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21" dirty="0">
                <a:latin typeface="Arial" panose="020B0604020202020204"/>
                <a:cs typeface="Arial" panose="020B0604020202020204"/>
              </a:rPr>
              <a:t>01</a:t>
            </a:r>
            <a:endParaRPr sz="1325">
              <a:latin typeface="Arial" panose="020B0604020202020204"/>
              <a:cs typeface="Arial" panose="020B0604020202020204"/>
            </a:endParaRPr>
          </a:p>
          <a:p>
            <a:pPr marL="26670">
              <a:spcBef>
                <a:spcPts val="310"/>
              </a:spcBef>
            </a:pPr>
            <a:r>
              <a:rPr sz="1325" spc="-4" dirty="0">
                <a:latin typeface="Arial" panose="020B0604020202020204"/>
                <a:cs typeface="Arial" panose="020B0604020202020204"/>
              </a:rPr>
              <a:t>0 :</a:t>
            </a:r>
            <a:r>
              <a:rPr sz="1325" spc="-278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21" dirty="0">
                <a:latin typeface="Arial" panose="020B0604020202020204"/>
                <a:cs typeface="Arial" panose="020B0604020202020204"/>
              </a:rPr>
              <a:t>00</a:t>
            </a:r>
            <a:endParaRPr sz="132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5356" y="5381061"/>
            <a:ext cx="515843" cy="21377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795">
              <a:spcBef>
                <a:spcPts val="75"/>
              </a:spcBef>
            </a:pPr>
            <a:r>
              <a:rPr sz="1325" spc="-4" dirty="0">
                <a:latin typeface="Arial" panose="020B0604020202020204"/>
                <a:cs typeface="Arial" panose="020B0604020202020204"/>
              </a:rPr>
              <a:t>x</a:t>
            </a:r>
            <a:r>
              <a:rPr sz="1325" spc="-115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t</a:t>
            </a:r>
            <a:r>
              <a:rPr sz="1325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e</a:t>
            </a:r>
            <a:r>
              <a:rPr sz="1325" spc="-184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4" dirty="0">
                <a:latin typeface="Arial" panose="020B0604020202020204"/>
                <a:cs typeface="Arial" panose="020B0604020202020204"/>
              </a:rPr>
              <a:t>r</a:t>
            </a:r>
            <a:r>
              <a:rPr sz="1325" spc="-209" dirty="0">
                <a:latin typeface="Arial" panose="020B0604020202020204"/>
                <a:cs typeface="Arial" panose="020B0604020202020204"/>
              </a:rPr>
              <a:t> </a:t>
            </a:r>
            <a:r>
              <a:rPr sz="1325" spc="-312" dirty="0">
                <a:latin typeface="Arial" panose="020B0604020202020204"/>
                <a:cs typeface="Arial" panose="020B0604020202020204"/>
              </a:rPr>
              <a:t>m</a:t>
            </a:r>
            <a:endParaRPr sz="1325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46982" y="373336"/>
            <a:ext cx="3938870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Manual</a:t>
            </a:r>
            <a:r>
              <a:rPr sz="4145" spc="-47" dirty="0"/>
              <a:t> </a:t>
            </a:r>
            <a:r>
              <a:rPr sz="4145" spc="-4" dirty="0"/>
              <a:t>(1)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28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936298" y="1383768"/>
            <a:ext cx="5701425" cy="3924668"/>
          </a:xfrm>
          <a:prstGeom prst="rect">
            <a:avLst/>
          </a:prstGeom>
        </p:spPr>
        <p:txBody>
          <a:bodyPr vert="horz" wrap="square" lIns="0" tIns="59186" rIns="0" bIns="0" rtlCol="0">
            <a:spAutoFit/>
          </a:bodyPr>
          <a:lstStyle/>
          <a:p>
            <a:pPr marL="334010" indent="-323850">
              <a:spcBef>
                <a:spcPts val="4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man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188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sections</a:t>
            </a:r>
          </a:p>
          <a:p>
            <a:pPr marL="709930" lvl="1" indent="-26924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man</a:t>
            </a:r>
            <a:r>
              <a:rPr sz="1880" spc="-13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man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235"/>
              </a:spcBef>
            </a:pPr>
            <a:r>
              <a:rPr sz="1665" spc="17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10795" marR="1386205" indent="267970">
              <a:lnSpc>
                <a:spcPct val="112000"/>
              </a:lnSpc>
              <a:spcBef>
                <a:spcPts val="5"/>
              </a:spcBef>
            </a:pPr>
            <a:r>
              <a:rPr sz="1665" spc="17" dirty="0">
                <a:latin typeface="Times New Roman" panose="02020603050405020304"/>
                <a:cs typeface="Times New Roman" panose="02020603050405020304"/>
              </a:rPr>
              <a:t>man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- find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display reference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1665" spc="-5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pages  </a:t>
            </a:r>
            <a:r>
              <a:rPr sz="1665" spc="13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SYNOPSIS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279400" marR="581025">
              <a:lnSpc>
                <a:spcPts val="2240"/>
              </a:lnSpc>
              <a:spcBef>
                <a:spcPts val="110"/>
              </a:spcBef>
            </a:pPr>
            <a:r>
              <a:rPr sz="1665" spc="17" dirty="0">
                <a:latin typeface="Times New Roman" panose="02020603050405020304"/>
                <a:cs typeface="Times New Roman" panose="02020603050405020304"/>
              </a:rPr>
              <a:t>man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[ - ] [ -adFlrt ] [ </a:t>
            </a:r>
            <a:r>
              <a:rPr sz="1665" spc="17" dirty="0">
                <a:latin typeface="Times New Roman" panose="02020603050405020304"/>
                <a:cs typeface="Times New Roman" panose="02020603050405020304"/>
              </a:rPr>
              <a:t>-M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path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] [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-T macro-package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]  [ -s section ]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1665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4" dirty="0">
                <a:latin typeface="Times New Roman" panose="02020603050405020304"/>
                <a:cs typeface="Times New Roman" panose="02020603050405020304"/>
              </a:rPr>
              <a:t>...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279400">
              <a:spcBef>
                <a:spcPts val="125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[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-M path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] -k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keyword</a:t>
            </a:r>
            <a:r>
              <a:rPr sz="1665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4" dirty="0">
                <a:latin typeface="Times New Roman" panose="02020603050405020304"/>
                <a:cs typeface="Times New Roman" panose="02020603050405020304"/>
              </a:rPr>
              <a:t>...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279400">
              <a:spcBef>
                <a:spcPts val="235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[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-M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path ] </a:t>
            </a:r>
            <a:r>
              <a:rPr sz="1665" spc="4" dirty="0">
                <a:latin typeface="Times New Roman" panose="02020603050405020304"/>
                <a:cs typeface="Times New Roman" panose="02020603050405020304"/>
              </a:rPr>
              <a:t>-f file</a:t>
            </a:r>
            <a:r>
              <a:rPr sz="1665" spc="-4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dirty="0">
                <a:latin typeface="Times New Roman" panose="02020603050405020304"/>
                <a:cs typeface="Times New Roman" panose="02020603050405020304"/>
              </a:rPr>
              <a:t>...</a:t>
            </a:r>
          </a:p>
          <a:p>
            <a:pPr marL="10795">
              <a:spcBef>
                <a:spcPts val="235"/>
              </a:spcBef>
            </a:pPr>
            <a:r>
              <a:rPr sz="1665" spc="13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DESCRIPTION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279400" marR="4445">
              <a:lnSpc>
                <a:spcPct val="112000"/>
              </a:lnSpc>
              <a:spcBef>
                <a:spcPts val="5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65" spc="17" dirty="0">
                <a:latin typeface="Times New Roman" panose="02020603050405020304"/>
                <a:cs typeface="Times New Roman" panose="02020603050405020304"/>
              </a:rPr>
              <a:t>man command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displays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information from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reference 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manuals.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It displays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complete manual pages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1665" spc="-11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select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1475" y="373337"/>
            <a:ext cx="3938870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Online Manual</a:t>
            </a:r>
            <a:r>
              <a:rPr sz="4145" spc="-47" dirty="0"/>
              <a:t> </a:t>
            </a:r>
            <a:r>
              <a:rPr sz="4145" spc="-4" dirty="0"/>
              <a:t>(2)</a:t>
            </a:r>
            <a:endParaRPr sz="414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29</a:t>
            </a:fld>
            <a:endParaRPr spc="-4" dirty="0"/>
          </a:p>
        </p:txBody>
      </p:sp>
      <p:sp>
        <p:nvSpPr>
          <p:cNvPr id="8" name="object 8"/>
          <p:cNvSpPr txBox="1"/>
          <p:nvPr/>
        </p:nvSpPr>
        <p:spPr>
          <a:xfrm>
            <a:off x="1389429" y="1322389"/>
            <a:ext cx="5916450" cy="3932350"/>
          </a:xfrm>
          <a:prstGeom prst="rect">
            <a:avLst/>
          </a:prstGeom>
        </p:spPr>
        <p:txBody>
          <a:bodyPr vert="horz" wrap="square" lIns="0" tIns="30408" rIns="0" bIns="0" rtlCol="0">
            <a:spAutoFit/>
          </a:bodyPr>
          <a:lstStyle/>
          <a:p>
            <a:pPr marL="279400" marR="309880" indent="17780">
              <a:lnSpc>
                <a:spcPct val="130000"/>
              </a:lnSpc>
              <a:spcBef>
                <a:spcPts val="240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by name, or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one-line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summaries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selected either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by keyword 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(-k),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or by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name of an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associated file (-f). If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no  manual page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is located, </a:t>
            </a:r>
            <a:r>
              <a:rPr sz="1665" spc="17" dirty="0">
                <a:latin typeface="Times New Roman" panose="02020603050405020304"/>
                <a:cs typeface="Times New Roman" panose="02020603050405020304"/>
              </a:rPr>
              <a:t>man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prints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error</a:t>
            </a:r>
            <a:r>
              <a:rPr sz="1665" spc="-10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message.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118110">
              <a:spcBef>
                <a:spcPts val="440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1665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Format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279400" marR="304800">
              <a:lnSpc>
                <a:spcPct val="122000"/>
              </a:lnSpc>
              <a:tabLst>
                <a:tab pos="619125" algn="l"/>
                <a:tab pos="4888230" algn="l"/>
              </a:tabLst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Reference Manual pages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marked up</a:t>
            </a:r>
            <a:r>
              <a:rPr sz="1665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with 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either	nroff(1) 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or	sgml(5) (Standard Generalized Markup Language)</a:t>
            </a:r>
            <a:r>
              <a:rPr sz="1665" spc="-12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tags.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279400" marR="4445">
              <a:lnSpc>
                <a:spcPct val="122000"/>
              </a:lnSpc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65" spc="17" dirty="0">
                <a:latin typeface="Times New Roman" panose="02020603050405020304"/>
                <a:cs typeface="Times New Roman" panose="02020603050405020304"/>
              </a:rPr>
              <a:t>man command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recognizes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type of markup and processes 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file accordingly.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The various source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files are kept in  separate directories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depending on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type of</a:t>
            </a:r>
            <a:r>
              <a:rPr sz="1665" spc="-9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markup.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118110">
              <a:spcBef>
                <a:spcPts val="445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Location of Manual</a:t>
            </a:r>
            <a:r>
              <a:rPr sz="1665" spc="-4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Pages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279400">
              <a:spcBef>
                <a:spcPts val="440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The online Reference Manual page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directories are</a:t>
            </a:r>
            <a:r>
              <a:rPr sz="1665" spc="-7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convention-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525"/>
              </a:spcBef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……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5558" y="385583"/>
            <a:ext cx="4624127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Early </a:t>
            </a:r>
            <a:r>
              <a:rPr sz="4145" spc="-9" dirty="0"/>
              <a:t>History </a:t>
            </a:r>
            <a:r>
              <a:rPr sz="4145" spc="-4" dirty="0"/>
              <a:t>of</a:t>
            </a:r>
            <a:r>
              <a:rPr sz="4145" spc="-56" dirty="0"/>
              <a:t> </a:t>
            </a:r>
            <a:r>
              <a:rPr sz="4145" spc="-9" dirty="0"/>
              <a:t>Unix</a:t>
            </a:r>
            <a:endParaRPr sz="414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3</a:t>
            </a:fld>
            <a:endParaRPr spc="-4" dirty="0"/>
          </a:p>
        </p:txBody>
      </p:sp>
      <p:sp>
        <p:nvSpPr>
          <p:cNvPr id="11" name="object 11"/>
          <p:cNvSpPr txBox="1"/>
          <p:nvPr/>
        </p:nvSpPr>
        <p:spPr>
          <a:xfrm>
            <a:off x="944475" y="1431647"/>
            <a:ext cx="4705033" cy="4100694"/>
          </a:xfrm>
          <a:prstGeom prst="rect">
            <a:avLst/>
          </a:prstGeom>
        </p:spPr>
        <p:txBody>
          <a:bodyPr vert="horz" wrap="square" lIns="0" tIns="56471" rIns="0" bIns="0" rtlCol="0">
            <a:spAutoFit/>
          </a:bodyPr>
          <a:lstStyle/>
          <a:p>
            <a:pPr marL="10795">
              <a:spcBef>
                <a:spcPts val="445"/>
              </a:spcBef>
              <a:tabLst>
                <a:tab pos="333375" algn="l"/>
              </a:tabLst>
            </a:pPr>
            <a:r>
              <a:rPr sz="2610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610" spc="13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1960s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Multics project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(MIT, GE,</a:t>
            </a:r>
            <a:r>
              <a:rPr sz="2265" spc="-5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AT&amp;T)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330"/>
              </a:spcBef>
              <a:tabLst>
                <a:tab pos="333375" algn="l"/>
              </a:tabLst>
            </a:pPr>
            <a:r>
              <a:rPr sz="2610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610" spc="13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1970s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AT&amp;T Bell</a:t>
            </a:r>
            <a:r>
              <a:rPr sz="2265" spc="-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Labs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330"/>
              </a:spcBef>
              <a:tabLst>
                <a:tab pos="333375" algn="l"/>
              </a:tabLst>
            </a:pPr>
            <a:r>
              <a:rPr sz="2610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610" spc="13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1970s/80s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9" dirty="0">
                <a:latin typeface="Times New Roman" panose="02020603050405020304"/>
                <a:cs typeface="Times New Roman" panose="02020603050405020304"/>
              </a:rPr>
              <a:t>UC Berkeley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335"/>
              </a:spcBef>
              <a:tabLst>
                <a:tab pos="333375" algn="l"/>
              </a:tabLst>
            </a:pPr>
            <a:r>
              <a:rPr sz="2610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610" spc="13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1980s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DOS imitated many Unix</a:t>
            </a:r>
            <a:r>
              <a:rPr sz="2265" spc="-4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ideas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9" dirty="0">
                <a:latin typeface="Times New Roman" panose="02020603050405020304"/>
                <a:cs typeface="Times New Roman" panose="02020603050405020304"/>
              </a:rPr>
              <a:t>Commercial Unix</a:t>
            </a:r>
            <a:r>
              <a:rPr sz="2265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fragmentation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GNU (GNU’s Not Unix) project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215" y="454979"/>
            <a:ext cx="3938870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Online Manual</a:t>
            </a:r>
            <a:r>
              <a:rPr sz="4145" spc="-47" dirty="0"/>
              <a:t> </a:t>
            </a:r>
            <a:r>
              <a:rPr sz="4145" spc="-4" dirty="0"/>
              <a:t>(3)</a:t>
            </a:r>
            <a:endParaRPr sz="414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30</a:t>
            </a:fld>
            <a:endParaRPr spc="-4" dirty="0"/>
          </a:p>
        </p:txBody>
      </p:sp>
      <p:sp>
        <p:nvSpPr>
          <p:cNvPr id="6" name="object 6"/>
          <p:cNvSpPr txBox="1"/>
          <p:nvPr/>
        </p:nvSpPr>
        <p:spPr>
          <a:xfrm>
            <a:off x="1423836" y="1906904"/>
            <a:ext cx="5565677" cy="1190960"/>
          </a:xfrm>
          <a:prstGeom prst="rect">
            <a:avLst/>
          </a:prstGeom>
        </p:spPr>
        <p:txBody>
          <a:bodyPr vert="horz" wrap="square" lIns="0" tIns="67874" rIns="0" bIns="0" rtlCol="0">
            <a:spAutoFit/>
          </a:bodyPr>
          <a:lstStyle/>
          <a:p>
            <a:pPr marL="10795">
              <a:spcBef>
                <a:spcPts val="535"/>
              </a:spcBef>
            </a:pPr>
            <a:r>
              <a:rPr sz="1665" spc="13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OPTIONS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The following options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1665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supported: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734060" marR="4445" indent="-538480">
              <a:lnSpc>
                <a:spcPct val="112000"/>
              </a:lnSpc>
              <a:spcBef>
                <a:spcPts val="215"/>
              </a:spcBef>
              <a:tabLst>
                <a:tab pos="739775" algn="l"/>
                <a:tab pos="3748405" algn="l"/>
              </a:tabLst>
            </a:pPr>
            <a:r>
              <a:rPr sz="1665" spc="9" dirty="0">
                <a:latin typeface="Times New Roman" panose="02020603050405020304"/>
                <a:cs typeface="Times New Roman" panose="02020603050405020304"/>
              </a:rPr>
              <a:t>-a		</a:t>
            </a:r>
            <a:r>
              <a:rPr sz="1665" spc="17" dirty="0">
                <a:latin typeface="Times New Roman" panose="02020603050405020304"/>
                <a:cs typeface="Times New Roman" panose="02020603050405020304"/>
              </a:rPr>
              <a:t>Show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1665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pages</a:t>
            </a:r>
            <a:r>
              <a:rPr sz="1665" spc="-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matching	name within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 </a:t>
            </a:r>
            <a:r>
              <a:rPr sz="1665" spc="21" dirty="0">
                <a:latin typeface="Times New Roman" panose="02020603050405020304"/>
                <a:cs typeface="Times New Roman" panose="02020603050405020304"/>
              </a:rPr>
              <a:t>MANPATH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search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path.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Manual pages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displayed</a:t>
            </a:r>
            <a:r>
              <a:rPr sz="1665" spc="-13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in  the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order</a:t>
            </a:r>
            <a:r>
              <a:rPr sz="1665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found.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448" y="3064434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8" name="object 8"/>
          <p:cNvSpPr txBox="1"/>
          <p:nvPr/>
        </p:nvSpPr>
        <p:spPr>
          <a:xfrm>
            <a:off x="1608887" y="3125250"/>
            <a:ext cx="201993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795">
              <a:spcBef>
                <a:spcPts val="115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-d</a:t>
            </a:r>
            <a:endParaRPr sz="16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7103" y="3099973"/>
            <a:ext cx="4485664" cy="850099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795" marR="4445" indent="71755">
              <a:lnSpc>
                <a:spcPct val="112000"/>
              </a:lnSpc>
              <a:spcBef>
                <a:spcPts val="75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Debug. Displays what a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section-specifier</a:t>
            </a:r>
            <a:r>
              <a:rPr sz="1665" spc="-5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evaluates  to,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method used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for searching,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and paths searched  by </a:t>
            </a:r>
            <a:r>
              <a:rPr sz="1665" spc="17" dirty="0">
                <a:latin typeface="Times New Roman" panose="02020603050405020304"/>
                <a:cs typeface="Times New Roman" panose="02020603050405020304"/>
              </a:rPr>
              <a:t>man</a:t>
            </a:r>
            <a:r>
              <a:rPr sz="1665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4" dirty="0">
                <a:latin typeface="Times New Roman" panose="02020603050405020304"/>
                <a:cs typeface="Times New Roman" panose="02020603050405020304"/>
              </a:rPr>
              <a:t>.</a:t>
            </a:r>
            <a:endParaRPr sz="16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8883" y="3952897"/>
            <a:ext cx="4988476" cy="1993637"/>
          </a:xfrm>
          <a:prstGeom prst="rect">
            <a:avLst/>
          </a:prstGeom>
        </p:spPr>
        <p:txBody>
          <a:bodyPr vert="horz" wrap="square" lIns="0" tIns="39638" rIns="0" bIns="0" rtlCol="0">
            <a:spAutoFit/>
          </a:bodyPr>
          <a:lstStyle/>
          <a:p>
            <a:pPr marL="10795">
              <a:spcBef>
                <a:spcPts val="310"/>
              </a:spcBef>
            </a:pPr>
            <a:r>
              <a:rPr sz="1665" spc="9" dirty="0">
                <a:latin typeface="Times New Roman" panose="02020603050405020304"/>
                <a:cs typeface="Times New Roman" panose="02020603050405020304"/>
              </a:rPr>
              <a:t>-f</a:t>
            </a:r>
            <a:r>
              <a:rPr sz="1665" spc="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file...</a:t>
            </a:r>
            <a:endParaRPr sz="1665">
              <a:latin typeface="Times New Roman" panose="02020603050405020304"/>
              <a:cs typeface="Times New Roman" panose="02020603050405020304"/>
            </a:endParaRPr>
          </a:p>
          <a:p>
            <a:pPr marL="549275" marR="177800">
              <a:lnSpc>
                <a:spcPct val="112000"/>
              </a:lnSpc>
            </a:pPr>
            <a:r>
              <a:rPr sz="1665" spc="17" dirty="0">
                <a:latin typeface="Times New Roman" panose="02020603050405020304"/>
                <a:cs typeface="Times New Roman" panose="02020603050405020304"/>
              </a:rPr>
              <a:t>man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attempts to locate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manual pages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related to 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any of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given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file s. It strips the</a:t>
            </a:r>
            <a:r>
              <a:rPr sz="1665" spc="-10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leading</a:t>
            </a:r>
            <a:endParaRPr sz="1665">
              <a:latin typeface="Times New Roman" panose="02020603050405020304"/>
              <a:cs typeface="Times New Roman" panose="02020603050405020304"/>
            </a:endParaRPr>
          </a:p>
          <a:p>
            <a:pPr marL="549275">
              <a:spcBef>
                <a:spcPts val="240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path name components from each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file </a:t>
            </a:r>
            <a:r>
              <a:rPr sz="1665" spc="4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665" spc="3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then</a:t>
            </a:r>
            <a:endParaRPr sz="1665">
              <a:latin typeface="Times New Roman" panose="02020603050405020304"/>
              <a:cs typeface="Times New Roman" panose="02020603050405020304"/>
            </a:endParaRPr>
          </a:p>
          <a:p>
            <a:pPr marL="549275" marR="4445">
              <a:lnSpc>
                <a:spcPct val="112000"/>
              </a:lnSpc>
              <a:spcBef>
                <a:spcPts val="5"/>
              </a:spcBef>
            </a:pPr>
            <a:r>
              <a:rPr sz="1665" spc="9" dirty="0">
                <a:latin typeface="Times New Roman" panose="02020603050405020304"/>
                <a:cs typeface="Times New Roman" panose="02020603050405020304"/>
              </a:rPr>
              <a:t>prints one-line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summaries containing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resulting 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basename or names. This option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uses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win-  dex</a:t>
            </a:r>
            <a:r>
              <a:rPr sz="1665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database……</a:t>
            </a:r>
            <a:endParaRPr sz="1665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776" y="415507"/>
            <a:ext cx="6998896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Other Paragraphs </a:t>
            </a:r>
            <a:r>
              <a:rPr sz="4145" spc="-4" dirty="0"/>
              <a:t>in 'man</a:t>
            </a:r>
            <a:r>
              <a:rPr sz="4145" spc="-21" dirty="0"/>
              <a:t> </a:t>
            </a:r>
            <a:r>
              <a:rPr sz="4145" spc="-9" dirty="0"/>
              <a:t>man'</a:t>
            </a:r>
            <a:endParaRPr sz="414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31</a:t>
            </a:fld>
            <a:endParaRPr spc="-4" dirty="0"/>
          </a:p>
        </p:txBody>
      </p:sp>
      <p:sp>
        <p:nvSpPr>
          <p:cNvPr id="6" name="object 6"/>
          <p:cNvSpPr txBox="1"/>
          <p:nvPr/>
        </p:nvSpPr>
        <p:spPr>
          <a:xfrm>
            <a:off x="1340442" y="1814378"/>
            <a:ext cx="4421048" cy="1875234"/>
          </a:xfrm>
          <a:prstGeom prst="rect">
            <a:avLst/>
          </a:prstGeom>
        </p:spPr>
        <p:txBody>
          <a:bodyPr vert="horz" wrap="square" lIns="0" tIns="43982" rIns="0" bIns="0" rtlCol="0">
            <a:spAutoFit/>
          </a:bodyPr>
          <a:lstStyle/>
          <a:p>
            <a:pPr marL="334010" indent="-323850">
              <a:spcBef>
                <a:spcPts val="3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USAGE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ENVIRONMENT</a:t>
            </a:r>
            <a:r>
              <a:rPr sz="2265" spc="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EXIT</a:t>
            </a:r>
            <a:r>
              <a:rPr sz="2265" spc="-17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STATUS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265" spc="-17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500380">
              <a:spcBef>
                <a:spcPts val="455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apropos(1),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cat(1), col(1), eqn(1),</a:t>
            </a:r>
            <a:r>
              <a:rPr sz="1665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more(1),</a:t>
            </a:r>
            <a:endParaRPr sz="16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99613" y="3383931"/>
            <a:ext cx="759104" cy="271349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10795">
              <a:spcBef>
                <a:spcPts val="115"/>
              </a:spcBef>
            </a:pPr>
            <a:r>
              <a:rPr sz="1665" spc="9" dirty="0">
                <a:latin typeface="Times New Roman" panose="02020603050405020304"/>
                <a:cs typeface="Times New Roman" panose="02020603050405020304"/>
              </a:rPr>
              <a:t>nroff(1),</a:t>
            </a:r>
            <a:endParaRPr sz="16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4448" y="4499238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9" name="object 9"/>
          <p:cNvSpPr txBox="1"/>
          <p:nvPr/>
        </p:nvSpPr>
        <p:spPr>
          <a:xfrm>
            <a:off x="1340443" y="3647314"/>
            <a:ext cx="5684049" cy="1550070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494665" marR="4445" indent="-635">
              <a:lnSpc>
                <a:spcPct val="112000"/>
              </a:lnSpc>
              <a:spcBef>
                <a:spcPts val="80"/>
              </a:spcBef>
              <a:tabLst>
                <a:tab pos="1421765" algn="l"/>
                <a:tab pos="2169160" algn="l"/>
                <a:tab pos="3072765" algn="l"/>
                <a:tab pos="4101465" algn="l"/>
              </a:tabLst>
            </a:pPr>
            <a:r>
              <a:rPr sz="1665" spc="9" dirty="0">
                <a:latin typeface="Times New Roman" panose="02020603050405020304"/>
                <a:cs typeface="Times New Roman" panose="02020603050405020304"/>
              </a:rPr>
              <a:t>refer(1),	tbl(1),	</a:t>
            </a:r>
            <a:r>
              <a:rPr sz="1665" spc="4" dirty="0">
                <a:latin typeface="Times New Roman" panose="02020603050405020304"/>
                <a:cs typeface="Times New Roman" panose="02020603050405020304"/>
              </a:rPr>
              <a:t>troff(1),	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vgrind(1),	whatis(1), 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catman(1M),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attributes(5), environ(5),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eqnchar(5), man(5), 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sgml(5)</a:t>
            </a:r>
            <a:endParaRPr sz="1665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30"/>
              </a:spcBef>
            </a:pPr>
            <a:endParaRPr sz="214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BUGS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2706" y="365172"/>
            <a:ext cx="6570214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Browse </a:t>
            </a:r>
            <a:r>
              <a:rPr sz="4145" spc="-4" dirty="0"/>
              <a:t>through the man</a:t>
            </a:r>
            <a:r>
              <a:rPr sz="4145" spc="-9" dirty="0"/>
              <a:t> Pages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32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1340443" y="1787272"/>
            <a:ext cx="6088036" cy="3991535"/>
          </a:xfrm>
          <a:prstGeom prst="rect">
            <a:avLst/>
          </a:prstGeom>
        </p:spPr>
        <p:txBody>
          <a:bodyPr vert="horz" wrap="square" lIns="0" tIns="105340" rIns="0" bIns="0" rtlCol="0">
            <a:spAutoFit/>
          </a:bodyPr>
          <a:lstStyle/>
          <a:p>
            <a:pPr marL="334010" indent="-323850">
              <a:spcBef>
                <a:spcPts val="8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Spacebar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- display next</a:t>
            </a:r>
            <a:r>
              <a:rPr sz="2995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page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- previous</a:t>
            </a:r>
            <a:r>
              <a:rPr sz="2995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page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q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995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quit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35"/>
              </a:spcBef>
              <a:buClr>
                <a:srgbClr val="D69B80"/>
              </a:buClr>
              <a:buFont typeface="Symbol" panose="05050102010706020507"/>
              <a:buChar char=""/>
            </a:pPr>
            <a:endParaRPr sz="479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xman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995" spc="13" dirty="0">
                <a:latin typeface="Times New Roman" panose="02020603050405020304"/>
                <a:cs typeface="Times New Roman" panose="02020603050405020304"/>
              </a:rPr>
              <a:t>man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has </a:t>
            </a:r>
            <a:r>
              <a:rPr sz="2995" spc="13" dirty="0">
                <a:latin typeface="Times New Roman" panose="02020603050405020304"/>
                <a:cs typeface="Times New Roman" panose="02020603050405020304"/>
              </a:rPr>
              <a:t>X GUI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995" spc="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Solaris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8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13" dirty="0">
                <a:latin typeface="Times New Roman" panose="02020603050405020304"/>
                <a:cs typeface="Times New Roman" panose="02020603050405020304"/>
              </a:rPr>
              <a:t>KDE/Gnome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help browsers on</a:t>
            </a:r>
            <a:r>
              <a:rPr sz="2995" spc="-8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Linux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13" dirty="0"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resources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9497" y="341949"/>
            <a:ext cx="252274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File</a:t>
            </a:r>
            <a:r>
              <a:rPr sz="4145" spc="-68" dirty="0"/>
              <a:t> </a:t>
            </a:r>
            <a:r>
              <a:rPr sz="4145" spc="-4" dirty="0"/>
              <a:t>System</a:t>
            </a:r>
            <a:endParaRPr sz="4145" dirty="0"/>
          </a:p>
        </p:txBody>
      </p:sp>
      <p:grpSp>
        <p:nvGrpSpPr>
          <p:cNvPr id="6" name="object 6"/>
          <p:cNvGrpSpPr/>
          <p:nvPr/>
        </p:nvGrpSpPr>
        <p:grpSpPr>
          <a:xfrm>
            <a:off x="2510090" y="2426135"/>
            <a:ext cx="4066242" cy="2439779"/>
            <a:chOff x="4171835" y="4565903"/>
            <a:chExt cx="3190875" cy="1820545"/>
          </a:xfrm>
        </p:grpSpPr>
        <p:sp>
          <p:nvSpPr>
            <p:cNvPr id="7" name="object 7"/>
            <p:cNvSpPr/>
            <p:nvPr/>
          </p:nvSpPr>
          <p:spPr>
            <a:xfrm>
              <a:off x="4875161" y="4565903"/>
              <a:ext cx="1893570" cy="14218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540"/>
            </a:p>
          </p:txBody>
        </p:sp>
        <p:sp>
          <p:nvSpPr>
            <p:cNvPr id="8" name="object 8"/>
            <p:cNvSpPr/>
            <p:nvPr/>
          </p:nvSpPr>
          <p:spPr>
            <a:xfrm>
              <a:off x="4171835" y="6376415"/>
              <a:ext cx="3190875" cy="10160"/>
            </a:xfrm>
            <a:custGeom>
              <a:avLst/>
              <a:gdLst/>
              <a:ahLst/>
              <a:cxnLst/>
              <a:rect l="l" t="t" r="r" b="b"/>
              <a:pathLst>
                <a:path w="3190875" h="10160">
                  <a:moveTo>
                    <a:pt x="3190493" y="9905"/>
                  </a:moveTo>
                  <a:lnTo>
                    <a:pt x="3190493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3190493" y="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40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lang="en-US" altLang="zh-CN" spc="-4" smtClean="0"/>
              <a:t>33</a:t>
            </a:fld>
            <a:endParaRPr lang="en-US" altLang="zh-CN" spc="-4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161" y="410076"/>
            <a:ext cx="3706469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Unix File</a:t>
            </a:r>
            <a:r>
              <a:rPr sz="4145" spc="-68" dirty="0"/>
              <a:t> </a:t>
            </a:r>
            <a:r>
              <a:rPr sz="4145" spc="-9" dirty="0"/>
              <a:t>System</a:t>
            </a:r>
            <a:endParaRPr sz="414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34</a:t>
            </a:fld>
            <a:endParaRPr spc="-4" dirty="0"/>
          </a:p>
        </p:txBody>
      </p:sp>
      <p:sp>
        <p:nvSpPr>
          <p:cNvPr id="8" name="object 8"/>
          <p:cNvSpPr txBox="1"/>
          <p:nvPr/>
        </p:nvSpPr>
        <p:spPr>
          <a:xfrm>
            <a:off x="1001625" y="1427062"/>
            <a:ext cx="7214203" cy="2332376"/>
          </a:xfrm>
          <a:prstGeom prst="rect">
            <a:avLst/>
          </a:prstGeom>
        </p:spPr>
        <p:txBody>
          <a:bodyPr vert="horz" wrap="square" lIns="0" tIns="96653" rIns="0" bIns="0" rtlCol="0">
            <a:spAutoFit/>
          </a:bodyPr>
          <a:lstStyle/>
          <a:p>
            <a:pPr marL="334010" indent="-323850">
              <a:spcBef>
                <a:spcPts val="7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Storing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files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5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9" dirty="0">
                <a:latin typeface="Times New Roman" panose="02020603050405020304"/>
                <a:cs typeface="Times New Roman" panose="02020603050405020304"/>
              </a:rPr>
              <a:t>Text, programs, images, other formatted documents,</a:t>
            </a:r>
            <a:r>
              <a:rPr sz="2265" spc="6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Being made up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61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files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5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User, Unix System, Unix</a:t>
            </a:r>
            <a:r>
              <a:rPr sz="2265" spc="-4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Commands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4" dirty="0">
                <a:latin typeface="Times New Roman" panose="02020603050405020304"/>
                <a:cs typeface="Times New Roman" panose="02020603050405020304"/>
              </a:rPr>
              <a:t>Generally, </a:t>
            </a:r>
            <a:r>
              <a:rPr sz="2610" i="1" spc="9" dirty="0">
                <a:latin typeface="Times New Roman" panose="02020603050405020304"/>
                <a:cs typeface="Times New Roman" panose="02020603050405020304"/>
              </a:rPr>
              <a:t>Everything is </a:t>
            </a:r>
            <a:r>
              <a:rPr sz="2610" i="1" spc="13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610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i="1" spc="9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133" y="361090"/>
            <a:ext cx="5545586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Standard </a:t>
            </a:r>
            <a:r>
              <a:rPr sz="4145" spc="-4" dirty="0"/>
              <a:t>Unix</a:t>
            </a:r>
            <a:r>
              <a:rPr sz="4145" spc="-26" dirty="0"/>
              <a:t> </a:t>
            </a:r>
            <a:r>
              <a:rPr sz="4145" spc="-9" dirty="0"/>
              <a:t>Directories</a:t>
            </a:r>
            <a:endParaRPr sz="4145" dirty="0"/>
          </a:p>
        </p:txBody>
      </p:sp>
      <p:sp>
        <p:nvSpPr>
          <p:cNvPr id="6" name="object 6"/>
          <p:cNvSpPr/>
          <p:nvPr/>
        </p:nvSpPr>
        <p:spPr>
          <a:xfrm>
            <a:off x="955529" y="1585963"/>
            <a:ext cx="7323236" cy="36169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lang="en-US" altLang="zh-CN" spc="-4" smtClean="0"/>
              <a:t>35</a:t>
            </a:fld>
            <a:endParaRPr lang="en-US" altLang="zh-CN" spc="-4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063" y="288506"/>
            <a:ext cx="7603053" cy="750726"/>
          </a:xfrm>
          <a:prstGeom prst="rect">
            <a:avLst/>
          </a:prstGeom>
        </p:spPr>
        <p:txBody>
          <a:bodyPr vert="horz" wrap="square" lIns="0" tIns="11946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95"/>
              </a:spcBef>
            </a:pPr>
            <a:r>
              <a:rPr spc="4" dirty="0"/>
              <a:t>Some </a:t>
            </a:r>
            <a:r>
              <a:rPr dirty="0"/>
              <a:t>Other Possible</a:t>
            </a:r>
            <a:r>
              <a:rPr spc="-38" dirty="0"/>
              <a:t> </a:t>
            </a:r>
            <a:r>
              <a:rPr dirty="0"/>
              <a:t>Standard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36</a:t>
            </a:fld>
            <a:endParaRPr spc="-4" dirty="0"/>
          </a:p>
        </p:txBody>
      </p:sp>
      <p:sp>
        <p:nvSpPr>
          <p:cNvPr id="8" name="object 8"/>
          <p:cNvSpPr/>
          <p:nvPr/>
        </p:nvSpPr>
        <p:spPr>
          <a:xfrm>
            <a:off x="3962230" y="2070105"/>
            <a:ext cx="4342205" cy="994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9" name="object 9"/>
          <p:cNvSpPr/>
          <p:nvPr/>
        </p:nvSpPr>
        <p:spPr>
          <a:xfrm>
            <a:off x="264448" y="3064434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1" name="object 11"/>
          <p:cNvSpPr/>
          <p:nvPr/>
        </p:nvSpPr>
        <p:spPr>
          <a:xfrm>
            <a:off x="3962230" y="3065086"/>
            <a:ext cx="4342205" cy="21522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2" name="object 12"/>
          <p:cNvSpPr/>
          <p:nvPr/>
        </p:nvSpPr>
        <p:spPr>
          <a:xfrm>
            <a:off x="264448" y="5216640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3" name="object 13"/>
          <p:cNvSpPr txBox="1"/>
          <p:nvPr/>
        </p:nvSpPr>
        <p:spPr>
          <a:xfrm>
            <a:off x="1385347" y="1186751"/>
            <a:ext cx="2154053" cy="4882627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5240">
              <a:spcBef>
                <a:spcPts val="95"/>
              </a:spcBef>
            </a:pPr>
            <a:r>
              <a:rPr sz="3760" dirty="0">
                <a:latin typeface="Times New Roman" panose="02020603050405020304"/>
                <a:cs typeface="Times New Roman" panose="02020603050405020304"/>
              </a:rPr>
              <a:t>Directories</a:t>
            </a:r>
          </a:p>
          <a:p>
            <a:pPr marL="334010" indent="-323850">
              <a:spcBef>
                <a:spcPts val="2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/boot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/lost+found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/misc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/mnt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/net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/proc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/opt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/sbin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/var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7804" y="348844"/>
            <a:ext cx="5930568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Identifying Files in the</a:t>
            </a:r>
            <a:r>
              <a:rPr sz="4145" spc="13" dirty="0"/>
              <a:t> </a:t>
            </a:r>
            <a:r>
              <a:rPr sz="4145" spc="-4" dirty="0"/>
              <a:t>Tree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37</a:t>
            </a:fld>
            <a:endParaRPr spc="-4" dirty="0"/>
          </a:p>
        </p:txBody>
      </p:sp>
      <p:sp>
        <p:nvSpPr>
          <p:cNvPr id="7" name="object 7"/>
          <p:cNvSpPr/>
          <p:nvPr/>
        </p:nvSpPr>
        <p:spPr>
          <a:xfrm>
            <a:off x="264448" y="4499238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0" name="object 10"/>
          <p:cNvSpPr txBox="1"/>
          <p:nvPr/>
        </p:nvSpPr>
        <p:spPr>
          <a:xfrm>
            <a:off x="887804" y="1197310"/>
            <a:ext cx="6903068" cy="3750695"/>
          </a:xfrm>
          <a:prstGeom prst="rect">
            <a:avLst/>
          </a:prstGeom>
        </p:spPr>
        <p:txBody>
          <a:bodyPr vert="horz" wrap="square" lIns="0" tIns="61901" rIns="0" bIns="0" rtlCol="0">
            <a:spAutoFit/>
          </a:bodyPr>
          <a:lstStyle/>
          <a:p>
            <a:pPr marL="387985" indent="-323850">
              <a:spcBef>
                <a:spcPts val="4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88620" algn="l"/>
              </a:tabLst>
            </a:pPr>
            <a:r>
              <a:rPr sz="2995" spc="4" dirty="0">
                <a:latin typeface="Times New Roman" panose="02020603050405020304"/>
                <a:cs typeface="Times New Roman" panose="02020603050405020304"/>
              </a:rPr>
              <a:t>Identifying files using full path</a:t>
            </a:r>
            <a:r>
              <a:rPr sz="2995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names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764540" lvl="1" indent="-269240">
              <a:spcBef>
                <a:spcPts val="3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64540" algn="l"/>
              </a:tabLst>
            </a:pPr>
            <a:r>
              <a:rPr sz="2610" spc="4" dirty="0">
                <a:latin typeface="Times New Roman" panose="02020603050405020304"/>
                <a:cs typeface="Times New Roman" panose="02020603050405020304"/>
              </a:rPr>
              <a:t>Full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path names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always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begin with</a:t>
            </a:r>
            <a:r>
              <a:rPr sz="2610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b="1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64540" lvl="1" indent="-26924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6454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$HOME, </a:t>
            </a:r>
            <a:r>
              <a:rPr sz="2630" spc="6" baseline="42000" dirty="0">
                <a:latin typeface="Times New Roman" panose="02020603050405020304"/>
                <a:cs typeface="Times New Roman" panose="02020603050405020304"/>
              </a:rPr>
              <a:t>~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10" spc="-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EVs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64540" lvl="1" indent="-26924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6454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1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/usr/dt/bin/dtterm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87985" marR="53340" indent="-388620" algn="r">
              <a:spcBef>
                <a:spcPts val="37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88620" algn="l"/>
              </a:tabLst>
            </a:pPr>
            <a:r>
              <a:rPr sz="2995" spc="4" dirty="0">
                <a:latin typeface="Times New Roman" panose="02020603050405020304"/>
                <a:cs typeface="Times New Roman" panose="02020603050405020304"/>
              </a:rPr>
              <a:t>Identifying files using relative path</a:t>
            </a:r>
            <a:r>
              <a:rPr sz="2995" spc="-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names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269240" marR="26035" lvl="1" indent="-269240" algn="r">
              <a:spcBef>
                <a:spcPts val="3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26924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Dependent on your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location in the file</a:t>
            </a:r>
            <a:r>
              <a:rPr sz="2610" spc="-9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64540" lvl="1" indent="-26924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64540" algn="l"/>
              </a:tabLst>
            </a:pPr>
            <a:r>
              <a:rPr sz="261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61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..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64540" lvl="1" indent="-26924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6454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Example:</a:t>
            </a:r>
            <a:r>
              <a:rPr sz="261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../../include/define.h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886" y="422322"/>
            <a:ext cx="4890737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File </a:t>
            </a:r>
            <a:r>
              <a:rPr sz="4145" spc="-9" dirty="0"/>
              <a:t>Structures </a:t>
            </a:r>
            <a:r>
              <a:rPr sz="4145" spc="-4" dirty="0"/>
              <a:t>on</a:t>
            </a:r>
            <a:r>
              <a:rPr sz="4145" spc="-17" dirty="0"/>
              <a:t> </a:t>
            </a:r>
            <a:r>
              <a:rPr sz="4145" spc="-9" dirty="0"/>
              <a:t>Disk</a:t>
            </a:r>
            <a:endParaRPr sz="414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38</a:t>
            </a:fld>
            <a:endParaRPr spc="-4" dirty="0"/>
          </a:p>
        </p:txBody>
      </p:sp>
      <p:sp>
        <p:nvSpPr>
          <p:cNvPr id="8" name="object 8"/>
          <p:cNvSpPr txBox="1"/>
          <p:nvPr/>
        </p:nvSpPr>
        <p:spPr>
          <a:xfrm>
            <a:off x="1017954" y="1346664"/>
            <a:ext cx="6915014" cy="3647985"/>
          </a:xfrm>
          <a:prstGeom prst="rect">
            <a:avLst/>
          </a:prstGeom>
        </p:spPr>
        <p:txBody>
          <a:bodyPr vert="horz" wrap="square" lIns="0" tIns="95567" rIns="0" bIns="0" rtlCol="0">
            <a:spAutoFit/>
          </a:bodyPr>
          <a:lstStyle/>
          <a:p>
            <a:pPr marL="334010" indent="-32385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Disks mounted to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positions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610" spc="-5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tree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7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disk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divided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610" spc="-4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blocks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5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512, </a:t>
            </a:r>
            <a:r>
              <a:rPr sz="2265" dirty="0">
                <a:latin typeface="Times New Roman" panose="02020603050405020304"/>
                <a:cs typeface="Times New Roman" panose="02020603050405020304"/>
              </a:rPr>
              <a:t>1024,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2048 bytes are common block</a:t>
            </a:r>
            <a:r>
              <a:rPr sz="2265" spc="-9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sizes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7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disk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partition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divided into three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major</a:t>
            </a:r>
            <a:r>
              <a:rPr sz="2610" spc="-5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sections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5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9" dirty="0">
                <a:latin typeface="Times New Roman" panose="02020603050405020304"/>
                <a:cs typeface="Times New Roman" panose="02020603050405020304"/>
              </a:rPr>
              <a:t>superblock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5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inodes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5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65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blocks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More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left for later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on System</a:t>
            </a:r>
            <a:r>
              <a:rPr sz="261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Administration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773" y="469433"/>
            <a:ext cx="7374454" cy="627616"/>
          </a:xfrm>
          <a:prstGeom prst="rect">
            <a:avLst/>
          </a:prstGeom>
        </p:spPr>
        <p:txBody>
          <a:bodyPr vert="horz" wrap="square" lIns="0" tIns="11946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File </a:t>
            </a:r>
            <a:r>
              <a:rPr sz="4000" spc="4" dirty="0"/>
              <a:t>&amp; </a:t>
            </a:r>
            <a:r>
              <a:rPr sz="4000" dirty="0"/>
              <a:t>Directory </a:t>
            </a:r>
            <a:r>
              <a:rPr sz="4000" spc="4" dirty="0"/>
              <a:t>Naming</a:t>
            </a:r>
            <a:r>
              <a:rPr sz="4000" spc="-43" dirty="0"/>
              <a:t> </a:t>
            </a:r>
            <a:r>
              <a:rPr sz="4000" dirty="0"/>
              <a:t>Guidelines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39</a:t>
            </a:fld>
            <a:endParaRPr spc="-4" dirty="0"/>
          </a:p>
        </p:txBody>
      </p:sp>
      <p:sp>
        <p:nvSpPr>
          <p:cNvPr id="12" name="object 12"/>
          <p:cNvSpPr txBox="1"/>
          <p:nvPr/>
        </p:nvSpPr>
        <p:spPr>
          <a:xfrm>
            <a:off x="1020431" y="1355913"/>
            <a:ext cx="5749752" cy="4060385"/>
          </a:xfrm>
          <a:prstGeom prst="rect">
            <a:avLst/>
          </a:prstGeom>
        </p:spPr>
        <p:txBody>
          <a:bodyPr vert="horz" wrap="square" lIns="0" tIns="108055" rIns="0" bIns="0" rtlCol="0">
            <a:spAutoFit/>
          </a:bodyPr>
          <a:lstStyle/>
          <a:p>
            <a:pPr marL="334010" indent="-323850">
              <a:spcBef>
                <a:spcPts val="8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latin typeface="Times New Roman" panose="02020603050405020304"/>
                <a:cs typeface="Times New Roman" panose="02020603050405020304"/>
              </a:rPr>
              <a:t>Don’t Use Meta</a:t>
            </a:r>
            <a:r>
              <a:rPr sz="2995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Characters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680"/>
              </a:spcBef>
              <a:tabLst>
                <a:tab pos="877570" algn="l"/>
              </a:tabLst>
            </a:pPr>
            <a:r>
              <a:rPr sz="2610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610" spc="13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/ \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" `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;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? { }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( ) [ ]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~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!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$ &lt; &gt;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| </a:t>
            </a:r>
            <a:r>
              <a:rPr sz="2610" spc="21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610" spc="-12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#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1087755" lvl="1" indent="-215900">
              <a:spcBef>
                <a:spcPts val="5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1087755" algn="l"/>
              </a:tabLst>
            </a:pPr>
            <a:r>
              <a:rPr sz="2265" u="heavy" spc="-9" dirty="0">
                <a:solidFill>
                  <a:srgbClr val="9A3300"/>
                </a:solidFill>
                <a:uFill>
                  <a:solidFill>
                    <a:srgbClr val="993300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http://en.wikipedia.org/wiki/Punctuation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71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995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Use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878205" lvl="1" indent="-436880">
              <a:spcBef>
                <a:spcPts val="6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877570" algn="l"/>
                <a:tab pos="87820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a-z</a:t>
            </a:r>
            <a:r>
              <a:rPr sz="261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A-Z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665"/>
              </a:spcBef>
              <a:tabLst>
                <a:tab pos="877570" algn="l"/>
              </a:tabLst>
            </a:pPr>
            <a:r>
              <a:rPr sz="2610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610" spc="13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0-9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670"/>
              </a:spcBef>
              <a:tabLst>
                <a:tab pos="877570" algn="l"/>
              </a:tabLst>
            </a:pPr>
            <a:r>
              <a:rPr sz="2610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610" spc="13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_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7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latin typeface="Times New Roman" panose="02020603050405020304"/>
                <a:cs typeface="Times New Roman" panose="02020603050405020304"/>
              </a:rPr>
              <a:t>Remember Unix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995" spc="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Case</a:t>
            </a:r>
            <a:r>
              <a:rPr sz="2995" spc="-56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!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760" y="430486"/>
            <a:ext cx="2959311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The</a:t>
            </a:r>
            <a:r>
              <a:rPr sz="4145" spc="-60" dirty="0"/>
              <a:t> </a:t>
            </a:r>
            <a:r>
              <a:rPr sz="4145" spc="-4" dirty="0"/>
              <a:t>Inventors</a:t>
            </a:r>
            <a:endParaRPr sz="414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</a:t>
            </a:fld>
            <a:endParaRPr spc="-4" dirty="0"/>
          </a:p>
        </p:txBody>
      </p:sp>
      <p:sp>
        <p:nvSpPr>
          <p:cNvPr id="5" name="object 5"/>
          <p:cNvSpPr/>
          <p:nvPr/>
        </p:nvSpPr>
        <p:spPr>
          <a:xfrm>
            <a:off x="5082887" y="1356025"/>
            <a:ext cx="3374591" cy="26891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6" name="object 6"/>
          <p:cNvSpPr/>
          <p:nvPr/>
        </p:nvSpPr>
        <p:spPr>
          <a:xfrm>
            <a:off x="827492" y="1356024"/>
            <a:ext cx="3876318" cy="26891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8" name="object 8"/>
          <p:cNvSpPr txBox="1"/>
          <p:nvPr/>
        </p:nvSpPr>
        <p:spPr>
          <a:xfrm>
            <a:off x="827492" y="4231197"/>
            <a:ext cx="4025749" cy="969947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795" marR="4445" indent="45720">
              <a:lnSpc>
                <a:spcPct val="146000"/>
              </a:lnSpc>
              <a:spcBef>
                <a:spcPts val="85"/>
              </a:spcBef>
              <a:tabLst>
                <a:tab pos="206438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Ken</a:t>
            </a:r>
            <a:r>
              <a:rPr sz="2265" spc="-4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Thompson	Dennis Ritchie  ACM </a:t>
            </a:r>
            <a:r>
              <a:rPr sz="2265" spc="-17" dirty="0">
                <a:latin typeface="Times New Roman" panose="02020603050405020304"/>
                <a:cs typeface="Times New Roman" panose="02020603050405020304"/>
              </a:rPr>
              <a:t>Turing </a:t>
            </a:r>
            <a:r>
              <a:rPr sz="2265" spc="-47" dirty="0">
                <a:latin typeface="Times New Roman" panose="02020603050405020304"/>
                <a:cs typeface="Times New Roman" panose="02020603050405020304"/>
              </a:rPr>
              <a:t>Award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winners,</a:t>
            </a:r>
            <a:r>
              <a:rPr sz="2265" spc="-162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1983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461" y="450897"/>
            <a:ext cx="531318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Directory Commands</a:t>
            </a:r>
            <a:r>
              <a:rPr sz="4145" spc="-30" dirty="0"/>
              <a:t> </a:t>
            </a:r>
            <a:r>
              <a:rPr sz="4145" spc="-4" dirty="0"/>
              <a:t>(1)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40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1035668" y="1436581"/>
            <a:ext cx="3947015" cy="3779923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44805" indent="-323850">
              <a:spcBef>
                <a:spcPts val="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44805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pwd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15"/>
              </a:spcBef>
              <a:buClr>
                <a:srgbClr val="D69B80"/>
              </a:buClr>
              <a:buFont typeface="Symbol" panose="05050102010706020507"/>
              <a:buChar char=""/>
            </a:pPr>
            <a:endParaRPr sz="4960" dirty="0">
              <a:latin typeface="Times New Roman" panose="02020603050405020304"/>
              <a:cs typeface="Times New Roman" panose="02020603050405020304"/>
            </a:endParaRPr>
          </a:p>
          <a:p>
            <a:pPr marL="344805" indent="-323850">
              <a:buClr>
                <a:srgbClr val="D69B80"/>
              </a:buClr>
              <a:buFont typeface="Symbol" panose="05050102010706020507"/>
              <a:buChar char=""/>
              <a:tabLst>
                <a:tab pos="344805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cd</a:t>
            </a:r>
            <a:r>
              <a:rPr sz="33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80" spc="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[directory]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  <a:p>
            <a:pPr marL="721360" lvl="1" indent="-269240">
              <a:spcBef>
                <a:spcPts val="6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2136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cd </a:t>
            </a:r>
            <a:r>
              <a:rPr sz="2610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Full </a:t>
            </a:r>
            <a:r>
              <a:rPr sz="2610" spc="13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610" spc="-68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21360" lvl="1" indent="-269240">
              <a:spcBef>
                <a:spcPts val="6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2136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cd </a:t>
            </a:r>
            <a:r>
              <a:rPr sz="2610" spc="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Relative </a:t>
            </a:r>
            <a:r>
              <a:rPr sz="2610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610" spc="-60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21360" lvl="1" indent="-269240">
              <a:spcBef>
                <a:spcPts val="6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2136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cd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cd </a:t>
            </a:r>
            <a:r>
              <a:rPr sz="2630" baseline="42000" dirty="0">
                <a:latin typeface="Times New Roman" panose="02020603050405020304"/>
                <a:cs typeface="Times New Roman" panose="02020603050405020304"/>
              </a:rPr>
              <a:t>~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cd</a:t>
            </a:r>
            <a:r>
              <a:rPr sz="2610" spc="-29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$HOME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21360" lvl="1" indent="-269240">
              <a:spcBef>
                <a:spcPts val="6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2136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cd</a:t>
            </a:r>
            <a:r>
              <a:rPr sz="261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30" spc="19" baseline="42000" dirty="0">
                <a:latin typeface="Times New Roman" panose="02020603050405020304"/>
                <a:cs typeface="Times New Roman" panose="02020603050405020304"/>
              </a:rPr>
              <a:t>~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thompson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2" y="1564190"/>
            <a:ext cx="5144879" cy="64860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4737" y="423951"/>
            <a:ext cx="531318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Directory Commands</a:t>
            </a:r>
            <a:r>
              <a:rPr sz="4145" spc="-30" dirty="0"/>
              <a:t> </a:t>
            </a:r>
            <a:r>
              <a:rPr sz="4145" spc="-4" dirty="0"/>
              <a:t>(2)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41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1069510" y="1405458"/>
            <a:ext cx="5229564" cy="3319007"/>
          </a:xfrm>
          <a:prstGeom prst="rect">
            <a:avLst/>
          </a:prstGeom>
        </p:spPr>
        <p:txBody>
          <a:bodyPr vert="horz" wrap="square" lIns="0" tIns="120544" rIns="0" bIns="0" rtlCol="0">
            <a:spAutoFit/>
          </a:bodyPr>
          <a:lstStyle/>
          <a:p>
            <a:pPr marL="334010" indent="-323850">
              <a:spcBef>
                <a:spcPts val="9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mkdir</a:t>
            </a:r>
            <a:r>
              <a:rPr sz="3380" spc="-2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80" spc="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directory-list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6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Example: mkdir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personal</a:t>
            </a:r>
            <a:r>
              <a:rPr sz="2610" spc="-6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manage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lvl="1">
              <a:spcBef>
                <a:spcPts val="35"/>
              </a:spcBef>
              <a:buClr>
                <a:srgbClr val="D69B80"/>
              </a:buClr>
              <a:buFont typeface="Symbol" panose="05050102010706020507"/>
              <a:buChar char=""/>
            </a:pPr>
            <a:endParaRPr sz="444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rmdir</a:t>
            </a:r>
            <a:r>
              <a:rPr sz="3380" spc="-17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80" spc="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directory-list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6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Directory must be</a:t>
            </a:r>
            <a:r>
              <a:rPr sz="2610" spc="-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empty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67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Example: rmdir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personal</a:t>
            </a:r>
            <a:r>
              <a:rPr sz="2610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manage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371" y="390723"/>
            <a:ext cx="6442610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ls – List </a:t>
            </a:r>
            <a:r>
              <a:rPr sz="4145" spc="-9" dirty="0"/>
              <a:t>Contents </a:t>
            </a:r>
            <a:r>
              <a:rPr sz="4145" spc="-4" dirty="0"/>
              <a:t>of</a:t>
            </a:r>
            <a:r>
              <a:rPr sz="4145" spc="17" dirty="0"/>
              <a:t> </a:t>
            </a:r>
            <a:r>
              <a:rPr sz="4145" spc="-9" dirty="0"/>
              <a:t>Directory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42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1056809" y="1373840"/>
            <a:ext cx="6898181" cy="4077149"/>
          </a:xfrm>
          <a:prstGeom prst="rect">
            <a:avLst/>
          </a:prstGeom>
        </p:spPr>
        <p:txBody>
          <a:bodyPr vert="horz" wrap="square" lIns="0" tIns="54299" rIns="0" bIns="0" rtlCol="0">
            <a:spAutoFit/>
          </a:bodyPr>
          <a:lstStyle/>
          <a:p>
            <a:pPr marL="334010" indent="-323850">
              <a:spcBef>
                <a:spcPts val="4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Syntax: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  <a:tab pos="1100455" algn="l"/>
                <a:tab pos="5714365" algn="l"/>
              </a:tabLst>
            </a:pP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ls	</a:t>
            </a:r>
            <a:r>
              <a:rPr sz="2610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[ </a:t>
            </a:r>
            <a:r>
              <a:rPr sz="2610" spc="13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-aAbcCdfFgilLmnopqrRstux1 </a:t>
            </a:r>
            <a:r>
              <a:rPr sz="2610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]	</a:t>
            </a:r>
            <a:r>
              <a:rPr sz="2610" spc="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[ file </a:t>
            </a:r>
            <a:r>
              <a:rPr sz="2610" spc="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610" spc="-68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Frequently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61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options: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  <a:tab pos="1221105" algn="l"/>
              </a:tabLst>
            </a:pPr>
            <a:r>
              <a:rPr sz="2610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-a	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all, including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begin with</a:t>
            </a:r>
            <a:r>
              <a:rPr sz="2610" spc="-4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65" dirty="0">
                <a:latin typeface="Times New Roman" panose="02020603050405020304"/>
                <a:cs typeface="Times New Roman" panose="02020603050405020304"/>
              </a:rPr>
              <a:t>'</a:t>
            </a:r>
          </a:p>
          <a:p>
            <a:pPr marL="709930" lvl="1" indent="-26924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  <a:tab pos="1240155" algn="l"/>
              </a:tabLst>
            </a:pPr>
            <a:r>
              <a:rPr sz="2610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-d	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directory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  <a:tab pos="1249680" algn="l"/>
              </a:tabLst>
            </a:pPr>
            <a:r>
              <a:rPr sz="2610" spc="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-l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long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  <a:tab pos="1259840" algn="l"/>
              </a:tabLst>
            </a:pPr>
            <a:r>
              <a:rPr sz="2610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-F	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format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  <a:tab pos="1296035" algn="l"/>
              </a:tabLst>
            </a:pPr>
            <a:r>
              <a:rPr sz="2610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-R	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recursive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  <a:tab pos="1249680" algn="l"/>
              </a:tabLst>
            </a:pPr>
            <a:r>
              <a:rPr sz="2610" spc="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-t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time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9770" y="426512"/>
            <a:ext cx="4992819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List Directory</a:t>
            </a:r>
            <a:r>
              <a:rPr sz="4145" spc="-17" dirty="0"/>
              <a:t> </a:t>
            </a:r>
            <a:r>
              <a:rPr sz="4145" spc="-4" dirty="0"/>
              <a:t>Contents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43</a:t>
            </a:fld>
            <a:endParaRPr spc="-4" dirty="0"/>
          </a:p>
        </p:txBody>
      </p:sp>
      <p:sp>
        <p:nvSpPr>
          <p:cNvPr id="4" name="object 4"/>
          <p:cNvSpPr txBox="1"/>
          <p:nvPr/>
        </p:nvSpPr>
        <p:spPr>
          <a:xfrm>
            <a:off x="1137243" y="1324496"/>
            <a:ext cx="2419033" cy="416132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334010" indent="-323850">
              <a:spcBef>
                <a:spcPts val="11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Try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to run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'</a:t>
            </a:r>
            <a:r>
              <a:rPr sz="261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ls</a:t>
            </a:r>
            <a:r>
              <a:rPr sz="2610" spc="-68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-l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'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3810" y="3851180"/>
            <a:ext cx="5276805" cy="2394137"/>
          </a:xfrm>
          <a:prstGeom prst="rect">
            <a:avLst/>
          </a:prstGeom>
        </p:spPr>
        <p:txBody>
          <a:bodyPr vert="horz" wrap="square" lIns="0" tIns="56471" rIns="0" bIns="0" rtlCol="0">
            <a:spAutoFit/>
          </a:bodyPr>
          <a:lstStyle/>
          <a:p>
            <a:pPr marL="323215" marR="1394460" indent="-323215" algn="r">
              <a:spcBef>
                <a:spcPts val="4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22580" algn="l"/>
                <a:tab pos="32321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field (first</a:t>
            </a:r>
            <a:r>
              <a:rPr sz="261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character)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268605" marR="1324610" lvl="1" indent="-268605" algn="r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268605" algn="l"/>
                <a:tab pos="269240" algn="l"/>
                <a:tab pos="84201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the entry is a</a:t>
            </a:r>
            <a:r>
              <a:rPr sz="2265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directory;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129159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the entry is a symbolic</a:t>
            </a:r>
            <a:r>
              <a:rPr sz="2265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link;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128333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the entry is a block special</a:t>
            </a:r>
            <a:r>
              <a:rPr sz="2265" spc="-8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file;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126682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the entry is a character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265" spc="-5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file;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123634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-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the entry is an ordinary</a:t>
            </a:r>
            <a:r>
              <a:rPr sz="2265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file;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099" y="1792742"/>
            <a:ext cx="5527511" cy="205843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1261" y="411890"/>
            <a:ext cx="2565098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Permissions</a:t>
            </a:r>
            <a:endParaRPr sz="414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44</a:t>
            </a:fld>
            <a:endParaRPr spc="-4" dirty="0"/>
          </a:p>
        </p:txBody>
      </p:sp>
      <p:sp>
        <p:nvSpPr>
          <p:cNvPr id="6" name="object 6"/>
          <p:cNvSpPr txBox="1"/>
          <p:nvPr/>
        </p:nvSpPr>
        <p:spPr>
          <a:xfrm>
            <a:off x="1340442" y="1799041"/>
            <a:ext cx="5423413" cy="2059622"/>
          </a:xfrm>
          <a:prstGeom prst="rect">
            <a:avLst/>
          </a:prstGeom>
        </p:spPr>
        <p:txBody>
          <a:bodyPr vert="horz" wrap="square" lIns="0" tIns="56471" rIns="0" bIns="0" rtlCol="0">
            <a:spAutoFit/>
          </a:bodyPr>
          <a:lstStyle/>
          <a:p>
            <a:pPr marL="334010" indent="-323850">
              <a:spcBef>
                <a:spcPts val="4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Access permissions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(characters</a:t>
            </a:r>
            <a:r>
              <a:rPr sz="2610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2-10):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first 3:</a:t>
            </a:r>
            <a:r>
              <a:rPr sz="2265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user/owner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second 3: assigned Unix</a:t>
            </a:r>
            <a:r>
              <a:rPr sz="2265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group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last 3:</a:t>
            </a:r>
            <a:r>
              <a:rPr sz="2265" spc="-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others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Permissions are</a:t>
            </a:r>
            <a:r>
              <a:rPr sz="2610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designated:</a:t>
            </a:r>
            <a:endParaRPr sz="261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448" y="3781836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8" name="object 8"/>
          <p:cNvSpPr txBox="1"/>
          <p:nvPr/>
        </p:nvSpPr>
        <p:spPr>
          <a:xfrm>
            <a:off x="1771134" y="3821671"/>
            <a:ext cx="532676" cy="909329"/>
          </a:xfrm>
          <a:prstGeom prst="rect">
            <a:avLst/>
          </a:prstGeom>
        </p:spPr>
        <p:txBody>
          <a:bodyPr vert="horz" wrap="square" lIns="0" tIns="54842" rIns="0" bIns="0" rtlCol="0">
            <a:spAutoFit/>
          </a:bodyPr>
          <a:lstStyle/>
          <a:p>
            <a:pPr marL="279400" indent="-269240">
              <a:spcBef>
                <a:spcPts val="4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280035" algn="l"/>
              </a:tabLst>
            </a:pP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279400" indent="-26924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280035" algn="l"/>
              </a:tabLst>
            </a:pPr>
            <a:r>
              <a:rPr sz="2610" spc="17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endParaRPr sz="261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248" y="3821671"/>
            <a:ext cx="2262651" cy="86779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795" marR="4445">
              <a:lnSpc>
                <a:spcPct val="111000"/>
              </a:lnSpc>
              <a:spcBef>
                <a:spcPts val="75"/>
              </a:spcBef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read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permission 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610" spc="-3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permission</a:t>
            </a:r>
            <a:endParaRPr sz="261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1133" y="4705880"/>
            <a:ext cx="458286" cy="909329"/>
          </a:xfrm>
          <a:prstGeom prst="rect">
            <a:avLst/>
          </a:prstGeom>
        </p:spPr>
        <p:txBody>
          <a:bodyPr vert="horz" wrap="square" lIns="0" tIns="54842" rIns="0" bIns="0" rtlCol="0">
            <a:spAutoFit/>
          </a:bodyPr>
          <a:lstStyle/>
          <a:p>
            <a:pPr marL="279400" indent="-269240">
              <a:spcBef>
                <a:spcPts val="4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280035" algn="l"/>
              </a:tabLst>
            </a:pPr>
            <a:r>
              <a:rPr sz="2610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355"/>
              </a:spcBef>
            </a:pPr>
            <a:r>
              <a:rPr sz="2610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610" spc="94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endParaRPr sz="261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3248" y="4705880"/>
            <a:ext cx="2595506" cy="86779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795" marR="4445">
              <a:lnSpc>
                <a:spcPct val="111000"/>
              </a:lnSpc>
              <a:spcBef>
                <a:spcPts val="75"/>
              </a:spcBef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execute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permission 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610" spc="-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permission</a:t>
            </a:r>
            <a:endParaRPr sz="261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537" y="348390"/>
            <a:ext cx="2636773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Other</a:t>
            </a:r>
            <a:r>
              <a:rPr sz="4145" spc="-60" dirty="0"/>
              <a:t> </a:t>
            </a:r>
            <a:r>
              <a:rPr sz="4145" spc="-9" dirty="0"/>
              <a:t>Fields</a:t>
            </a:r>
            <a:endParaRPr sz="414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45</a:t>
            </a:fld>
            <a:endParaRPr spc="-4" dirty="0"/>
          </a:p>
        </p:txBody>
      </p:sp>
      <p:sp>
        <p:nvSpPr>
          <p:cNvPr id="8" name="object 8"/>
          <p:cNvSpPr txBox="1"/>
          <p:nvPr/>
        </p:nvSpPr>
        <p:spPr>
          <a:xfrm>
            <a:off x="1340443" y="1814378"/>
            <a:ext cx="2918587" cy="2492215"/>
          </a:xfrm>
          <a:prstGeom prst="rect">
            <a:avLst/>
          </a:prstGeom>
        </p:spPr>
        <p:txBody>
          <a:bodyPr vert="horz" wrap="square" lIns="0" tIns="78734" rIns="0" bIns="0" rtlCol="0">
            <a:spAutoFit/>
          </a:bodyPr>
          <a:lstStyle/>
          <a:p>
            <a:pPr marL="334010" indent="-323850">
              <a:spcBef>
                <a:spcPts val="62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Number of</a:t>
            </a:r>
            <a:r>
              <a:rPr sz="2265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links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5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Owner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5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Group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5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Size or device</a:t>
            </a:r>
            <a:r>
              <a:rPr sz="2265" spc="-8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number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5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Modified</a:t>
            </a:r>
            <a:r>
              <a:rPr sz="2265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time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5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65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name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4448" y="4499238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10" name="object 10"/>
          <p:cNvSpPr txBox="1"/>
          <p:nvPr/>
        </p:nvSpPr>
        <p:spPr>
          <a:xfrm>
            <a:off x="1344931" y="4294074"/>
            <a:ext cx="1109334" cy="541525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795" marR="4445">
              <a:lnSpc>
                <a:spcPct val="121000"/>
              </a:lnSpc>
              <a:spcBef>
                <a:spcPts val="80"/>
              </a:spcBef>
            </a:pPr>
            <a:r>
              <a:rPr sz="1495" spc="4" dirty="0">
                <a:latin typeface="Arial" panose="020B0604020202020204"/>
                <a:cs typeface="Arial" panose="020B0604020202020204"/>
              </a:rPr>
              <a:t>d </a:t>
            </a:r>
            <a:r>
              <a:rPr sz="1495" dirty="0">
                <a:latin typeface="Arial" panose="020B0604020202020204"/>
                <a:cs typeface="Arial" panose="020B0604020202020204"/>
              </a:rPr>
              <a:t>r </a:t>
            </a:r>
            <a:r>
              <a:rPr sz="1495" spc="-47" dirty="0">
                <a:latin typeface="Arial" panose="020B0604020202020204"/>
                <a:cs typeface="Arial" panose="020B0604020202020204"/>
              </a:rPr>
              <a:t>wx </a:t>
            </a:r>
            <a:r>
              <a:rPr sz="1495" spc="171" dirty="0">
                <a:latin typeface="Arial" panose="020B0604020202020204"/>
                <a:cs typeface="Arial" panose="020B0604020202020204"/>
              </a:rPr>
              <a:t>------  </a:t>
            </a:r>
            <a:r>
              <a:rPr sz="1495" spc="4" dirty="0">
                <a:latin typeface="Arial" panose="020B0604020202020204"/>
                <a:cs typeface="Arial" panose="020B0604020202020204"/>
              </a:rPr>
              <a:t>d</a:t>
            </a:r>
            <a:r>
              <a:rPr sz="1495" spc="-192" dirty="0">
                <a:latin typeface="Arial" panose="020B0604020202020204"/>
                <a:cs typeface="Arial" panose="020B0604020202020204"/>
              </a:rPr>
              <a:t> </a:t>
            </a:r>
            <a:r>
              <a:rPr sz="1495" dirty="0">
                <a:latin typeface="Arial" panose="020B0604020202020204"/>
                <a:cs typeface="Arial" panose="020B0604020202020204"/>
              </a:rPr>
              <a:t>r</a:t>
            </a:r>
            <a:r>
              <a:rPr sz="1495" spc="-222" dirty="0">
                <a:latin typeface="Arial" panose="020B0604020202020204"/>
                <a:cs typeface="Arial" panose="020B0604020202020204"/>
              </a:rPr>
              <a:t> </a:t>
            </a:r>
            <a:r>
              <a:rPr sz="1495" spc="-47" dirty="0">
                <a:latin typeface="Arial" panose="020B0604020202020204"/>
                <a:cs typeface="Arial" panose="020B0604020202020204"/>
              </a:rPr>
              <a:t>wx</a:t>
            </a:r>
            <a:r>
              <a:rPr sz="1495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495" spc="103" dirty="0">
                <a:latin typeface="Arial" panose="020B0604020202020204"/>
                <a:cs typeface="Arial" panose="020B0604020202020204"/>
              </a:rPr>
              <a:t>r-</a:t>
            </a:r>
            <a:r>
              <a:rPr sz="1495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1495" spc="4" dirty="0">
                <a:latin typeface="Arial" panose="020B0604020202020204"/>
                <a:cs typeface="Arial" panose="020B0604020202020204"/>
              </a:rPr>
              <a:t>x</a:t>
            </a:r>
            <a:r>
              <a:rPr sz="1495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495" spc="103" dirty="0">
                <a:latin typeface="Arial" panose="020B0604020202020204"/>
                <a:cs typeface="Arial" panose="020B0604020202020204"/>
              </a:rPr>
              <a:t>r-</a:t>
            </a:r>
            <a:r>
              <a:rPr sz="1495" spc="-150" dirty="0">
                <a:latin typeface="Arial" panose="020B0604020202020204"/>
                <a:cs typeface="Arial" panose="020B0604020202020204"/>
              </a:rPr>
              <a:t> </a:t>
            </a:r>
            <a:r>
              <a:rPr sz="1495" spc="4" dirty="0">
                <a:latin typeface="Arial" panose="020B0604020202020204"/>
                <a:cs typeface="Arial" panose="020B0604020202020204"/>
              </a:rPr>
              <a:t>x</a:t>
            </a:r>
            <a:endParaRPr sz="149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7597" y="4294075"/>
            <a:ext cx="828064" cy="570346"/>
          </a:xfrm>
          <a:prstGeom prst="rect">
            <a:avLst/>
          </a:prstGeom>
        </p:spPr>
        <p:txBody>
          <a:bodyPr vert="horz" wrap="square" lIns="0" tIns="58100" rIns="0" bIns="0" rtlCol="0">
            <a:spAutoFit/>
          </a:bodyPr>
          <a:lstStyle/>
          <a:p>
            <a:pPr marL="10795">
              <a:spcBef>
                <a:spcPts val="455"/>
              </a:spcBef>
              <a:tabLst>
                <a:tab pos="382270" algn="l"/>
              </a:tabLst>
            </a:pPr>
            <a:r>
              <a:rPr sz="1495" spc="21" dirty="0">
                <a:latin typeface="Arial" panose="020B0604020202020204"/>
                <a:cs typeface="Arial" panose="020B0604020202020204"/>
              </a:rPr>
              <a:t>54	</a:t>
            </a:r>
            <a:r>
              <a:rPr sz="1495" spc="51" dirty="0">
                <a:latin typeface="Arial" panose="020B0604020202020204"/>
                <a:cs typeface="Arial" panose="020B0604020202020204"/>
              </a:rPr>
              <a:t>opc</a:t>
            </a:r>
            <a:endParaRPr sz="1495">
              <a:latin typeface="Arial" panose="020B0604020202020204"/>
              <a:cs typeface="Arial" panose="020B0604020202020204"/>
            </a:endParaRPr>
          </a:p>
          <a:p>
            <a:pPr marL="22225">
              <a:spcBef>
                <a:spcPts val="370"/>
              </a:spcBef>
              <a:tabLst>
                <a:tab pos="415925" algn="l"/>
              </a:tabLst>
            </a:pPr>
            <a:r>
              <a:rPr sz="1495" spc="21" dirty="0">
                <a:latin typeface="Arial" panose="020B0604020202020204"/>
                <a:cs typeface="Arial" panose="020B0604020202020204"/>
              </a:rPr>
              <a:t>11	</a:t>
            </a:r>
            <a:r>
              <a:rPr sz="1495" dirty="0">
                <a:latin typeface="Arial" panose="020B0604020202020204"/>
                <a:cs typeface="Arial" panose="020B0604020202020204"/>
              </a:rPr>
              <a:t>r</a:t>
            </a:r>
            <a:r>
              <a:rPr sz="1495" spc="-214" dirty="0">
                <a:latin typeface="Arial" panose="020B0604020202020204"/>
                <a:cs typeface="Arial" panose="020B0604020202020204"/>
              </a:rPr>
              <a:t> </a:t>
            </a:r>
            <a:r>
              <a:rPr sz="1495" spc="21" dirty="0">
                <a:latin typeface="Arial" panose="020B0604020202020204"/>
                <a:cs typeface="Arial" panose="020B0604020202020204"/>
              </a:rPr>
              <a:t>oo</a:t>
            </a:r>
            <a:r>
              <a:rPr sz="1495" spc="-171" dirty="0">
                <a:latin typeface="Arial" panose="020B0604020202020204"/>
                <a:cs typeface="Arial" panose="020B0604020202020204"/>
              </a:rPr>
              <a:t> </a:t>
            </a:r>
            <a:r>
              <a:rPr sz="1495" dirty="0">
                <a:latin typeface="Arial" panose="020B0604020202020204"/>
                <a:cs typeface="Arial" panose="020B0604020202020204"/>
              </a:rPr>
              <a:t>t</a:t>
            </a:r>
            <a:endParaRPr sz="149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8081" y="4294075"/>
            <a:ext cx="1179381" cy="570346"/>
          </a:xfrm>
          <a:prstGeom prst="rect">
            <a:avLst/>
          </a:prstGeom>
        </p:spPr>
        <p:txBody>
          <a:bodyPr vert="horz" wrap="square" lIns="0" tIns="58100" rIns="0" bIns="0" rtlCol="0">
            <a:spAutoFit/>
          </a:bodyPr>
          <a:lstStyle/>
          <a:p>
            <a:pPr marL="29845">
              <a:spcBef>
                <a:spcPts val="455"/>
              </a:spcBef>
            </a:pPr>
            <a:r>
              <a:rPr sz="1495" spc="34" dirty="0">
                <a:latin typeface="Arial" panose="020B0604020202020204"/>
                <a:cs typeface="Arial" panose="020B0604020202020204"/>
              </a:rPr>
              <a:t>85</a:t>
            </a:r>
            <a:endParaRPr sz="1495">
              <a:latin typeface="Arial" panose="020B0604020202020204"/>
              <a:cs typeface="Arial" panose="020B0604020202020204"/>
            </a:endParaRPr>
          </a:p>
          <a:p>
            <a:pPr marL="10795">
              <a:spcBef>
                <a:spcPts val="370"/>
              </a:spcBef>
              <a:tabLst>
                <a:tab pos="835025" algn="l"/>
              </a:tabLst>
            </a:pPr>
            <a:r>
              <a:rPr sz="1495" spc="4" dirty="0">
                <a:latin typeface="Arial" panose="020B0604020202020204"/>
                <a:cs typeface="Arial" panose="020B0604020202020204"/>
              </a:rPr>
              <a:t>o</a:t>
            </a:r>
            <a:r>
              <a:rPr sz="1495" spc="-137" dirty="0">
                <a:latin typeface="Arial" panose="020B0604020202020204"/>
                <a:cs typeface="Arial" panose="020B0604020202020204"/>
              </a:rPr>
              <a:t> </a:t>
            </a:r>
            <a:r>
              <a:rPr sz="1495" dirty="0">
                <a:latin typeface="Arial" panose="020B0604020202020204"/>
                <a:cs typeface="Arial" panose="020B0604020202020204"/>
              </a:rPr>
              <a:t>t</a:t>
            </a:r>
            <a:r>
              <a:rPr sz="1495" spc="-137" dirty="0">
                <a:latin typeface="Arial" panose="020B0604020202020204"/>
                <a:cs typeface="Arial" panose="020B0604020202020204"/>
              </a:rPr>
              <a:t> </a:t>
            </a:r>
            <a:r>
              <a:rPr sz="1495" spc="34" dirty="0">
                <a:latin typeface="Arial" panose="020B0604020202020204"/>
                <a:cs typeface="Arial" panose="020B0604020202020204"/>
              </a:rPr>
              <a:t>h</a:t>
            </a:r>
            <a:r>
              <a:rPr sz="1495" spc="4" dirty="0">
                <a:latin typeface="Arial" panose="020B0604020202020204"/>
                <a:cs typeface="Arial" panose="020B0604020202020204"/>
              </a:rPr>
              <a:t>e</a:t>
            </a:r>
            <a:r>
              <a:rPr sz="1495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495" dirty="0">
                <a:latin typeface="Arial" panose="020B0604020202020204"/>
                <a:cs typeface="Arial" panose="020B0604020202020204"/>
              </a:rPr>
              <a:t>r	</a:t>
            </a:r>
            <a:r>
              <a:rPr sz="1495" spc="34" dirty="0">
                <a:latin typeface="Arial" panose="020B0604020202020204"/>
                <a:cs typeface="Arial" panose="020B0604020202020204"/>
              </a:rPr>
              <a:t>512</a:t>
            </a:r>
            <a:endParaRPr sz="149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11688" y="4615439"/>
            <a:ext cx="735755" cy="242254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795">
              <a:spcBef>
                <a:spcPts val="95"/>
              </a:spcBef>
              <a:tabLst>
                <a:tab pos="502285" algn="l"/>
              </a:tabLst>
            </a:pPr>
            <a:r>
              <a:rPr sz="1495" spc="-60" dirty="0">
                <a:latin typeface="Arial" panose="020B0604020202020204"/>
                <a:cs typeface="Arial" panose="020B0604020202020204"/>
              </a:rPr>
              <a:t>A</a:t>
            </a:r>
            <a:r>
              <a:rPr sz="1495" spc="34" dirty="0">
                <a:latin typeface="Arial" panose="020B0604020202020204"/>
                <a:cs typeface="Arial" panose="020B0604020202020204"/>
              </a:rPr>
              <a:t>u</a:t>
            </a:r>
            <a:r>
              <a:rPr sz="1495" spc="4" dirty="0">
                <a:latin typeface="Arial" panose="020B0604020202020204"/>
                <a:cs typeface="Arial" panose="020B0604020202020204"/>
              </a:rPr>
              <a:t>g</a:t>
            </a:r>
            <a:r>
              <a:rPr sz="1495" dirty="0">
                <a:latin typeface="Arial" panose="020B0604020202020204"/>
                <a:cs typeface="Arial" panose="020B0604020202020204"/>
              </a:rPr>
              <a:t>	</a:t>
            </a:r>
            <a:r>
              <a:rPr sz="1495" spc="34" dirty="0">
                <a:latin typeface="Arial" panose="020B0604020202020204"/>
                <a:cs typeface="Arial" panose="020B0604020202020204"/>
              </a:rPr>
              <a:t>15</a:t>
            </a:r>
            <a:endParaRPr sz="149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5391" y="4294075"/>
            <a:ext cx="1876040" cy="570346"/>
          </a:xfrm>
          <a:prstGeom prst="rect">
            <a:avLst/>
          </a:prstGeom>
        </p:spPr>
        <p:txBody>
          <a:bodyPr vert="horz" wrap="square" lIns="0" tIns="58100" rIns="0" bIns="0" rtlCol="0">
            <a:spAutoFit/>
          </a:bodyPr>
          <a:lstStyle/>
          <a:p>
            <a:pPr marL="10795">
              <a:spcBef>
                <a:spcPts val="455"/>
              </a:spcBef>
              <a:tabLst>
                <a:tab pos="599440" algn="l"/>
                <a:tab pos="1096645" algn="l"/>
                <a:tab pos="1468755" algn="l"/>
              </a:tabLst>
            </a:pPr>
            <a:r>
              <a:rPr sz="1495" spc="26" dirty="0">
                <a:latin typeface="Arial" panose="020B0604020202020204"/>
                <a:cs typeface="Arial" panose="020B0604020202020204"/>
              </a:rPr>
              <a:t>3072	</a:t>
            </a:r>
            <a:r>
              <a:rPr sz="1495" spc="-30" dirty="0">
                <a:latin typeface="Arial" panose="020B0604020202020204"/>
                <a:cs typeface="Arial" panose="020B0604020202020204"/>
              </a:rPr>
              <a:t>Ap</a:t>
            </a:r>
            <a:r>
              <a:rPr sz="1495" spc="-180" dirty="0">
                <a:latin typeface="Arial" panose="020B0604020202020204"/>
                <a:cs typeface="Arial" panose="020B0604020202020204"/>
              </a:rPr>
              <a:t> </a:t>
            </a:r>
            <a:r>
              <a:rPr sz="1495" dirty="0">
                <a:latin typeface="Arial" panose="020B0604020202020204"/>
                <a:cs typeface="Arial" panose="020B0604020202020204"/>
              </a:rPr>
              <a:t>r	</a:t>
            </a:r>
            <a:r>
              <a:rPr sz="1495" spc="21" dirty="0">
                <a:latin typeface="Arial" panose="020B0604020202020204"/>
                <a:cs typeface="Arial" panose="020B0604020202020204"/>
              </a:rPr>
              <a:t>18	14</a:t>
            </a:r>
            <a:r>
              <a:rPr sz="1495" spc="-342" dirty="0">
                <a:latin typeface="Arial" panose="020B0604020202020204"/>
                <a:cs typeface="Arial" panose="020B0604020202020204"/>
              </a:rPr>
              <a:t> </a:t>
            </a:r>
            <a:r>
              <a:rPr sz="1495" dirty="0">
                <a:latin typeface="Arial" panose="020B0604020202020204"/>
                <a:cs typeface="Arial" panose="020B0604020202020204"/>
              </a:rPr>
              <a:t>: </a:t>
            </a:r>
            <a:r>
              <a:rPr sz="1495" spc="-414" dirty="0">
                <a:latin typeface="Arial" panose="020B0604020202020204"/>
                <a:cs typeface="Arial" panose="020B0604020202020204"/>
              </a:rPr>
              <a:t>4.</a:t>
            </a:r>
            <a:endParaRPr sz="1495">
              <a:latin typeface="Arial" panose="020B0604020202020204"/>
              <a:cs typeface="Arial" panose="020B0604020202020204"/>
            </a:endParaRPr>
          </a:p>
          <a:p>
            <a:pPr marL="1201420">
              <a:spcBef>
                <a:spcPts val="370"/>
              </a:spcBef>
            </a:pPr>
            <a:r>
              <a:rPr sz="1495" spc="34" dirty="0">
                <a:latin typeface="Arial" panose="020B0604020202020204"/>
                <a:cs typeface="Arial" panose="020B0604020202020204"/>
              </a:rPr>
              <a:t>2001</a:t>
            </a:r>
            <a:endParaRPr sz="149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44018" y="4615439"/>
            <a:ext cx="274211" cy="242254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795">
              <a:spcBef>
                <a:spcPts val="95"/>
              </a:spcBef>
            </a:pPr>
            <a:r>
              <a:rPr sz="1495" spc="162" dirty="0">
                <a:latin typeface="Arial" panose="020B0604020202020204"/>
                <a:cs typeface="Arial" panose="020B0604020202020204"/>
              </a:rPr>
              <a:t>../</a:t>
            </a:r>
            <a:r>
              <a:rPr sz="1495" spc="-174" dirty="0">
                <a:latin typeface="Arial" panose="020B0604020202020204"/>
                <a:cs typeface="Arial" panose="020B0604020202020204"/>
              </a:rPr>
              <a:t> </a:t>
            </a:r>
            <a:endParaRPr sz="1495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328640" y="4920074"/>
          <a:ext cx="6429576" cy="768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1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70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50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4817">
                <a:tc>
                  <a:txBody>
                    <a:bodyPr/>
                    <a:lstStyle/>
                    <a:p>
                      <a:pPr marL="56515">
                        <a:lnSpc>
                          <a:spcPts val="1945"/>
                        </a:lnSpc>
                      </a:pPr>
                      <a:r>
                        <a:rPr sz="1500" spc="120" dirty="0">
                          <a:latin typeface="Arial" panose="020B0604020202020204"/>
                          <a:cs typeface="Arial" panose="020B0604020202020204"/>
                        </a:rPr>
                        <a:t>-r</a:t>
                      </a:r>
                      <a:r>
                        <a:rPr sz="1500" spc="-3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-204" dirty="0">
                          <a:latin typeface="Arial" panose="020B0604020202020204"/>
                          <a:cs typeface="Arial" panose="020B0604020202020204"/>
                        </a:rPr>
                        <a:t>w </a:t>
                      </a:r>
                      <a:r>
                        <a:rPr sz="1500" spc="204" dirty="0">
                          <a:latin typeface="Arial" panose="020B0604020202020204"/>
                          <a:cs typeface="Arial" panose="020B0604020202020204"/>
                        </a:rPr>
                        <a:t>-r--r--</a:t>
                      </a:r>
                      <a:r>
                        <a:rPr sz="1500" spc="-2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945"/>
                        </a:lnSpc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45"/>
                        </a:lnSpc>
                      </a:pPr>
                      <a:r>
                        <a:rPr sz="1500" spc="60" dirty="0">
                          <a:latin typeface="Arial" panose="020B0604020202020204"/>
                          <a:cs typeface="Arial" panose="020B0604020202020204"/>
                        </a:rPr>
                        <a:t>opc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1945"/>
                        </a:lnSpc>
                      </a:pP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5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5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500" spc="-16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85" dirty="0"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15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1500" spc="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ts val="1945"/>
                        </a:lnSpc>
                      </a:pPr>
                      <a:r>
                        <a:rPr sz="1500" spc="35" dirty="0">
                          <a:latin typeface="Arial" panose="020B0604020202020204"/>
                          <a:cs typeface="Arial" panose="020B0604020202020204"/>
                        </a:rPr>
                        <a:t>70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1945"/>
                        </a:lnSpc>
                      </a:pP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Sep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945"/>
                        </a:lnSpc>
                      </a:pPr>
                      <a:r>
                        <a:rPr sz="1500" spc="40" dirty="0">
                          <a:latin typeface="Arial" panose="020B0604020202020204"/>
                          <a:cs typeface="Arial" panose="020B0604020202020204"/>
                        </a:rPr>
                        <a:t>20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945"/>
                        </a:lnSpc>
                      </a:pPr>
                      <a:r>
                        <a:rPr sz="1500" spc="40" dirty="0">
                          <a:latin typeface="Arial" panose="020B0604020202020204"/>
                          <a:cs typeface="Arial" panose="020B0604020202020204"/>
                        </a:rPr>
                        <a:t>2001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945"/>
                        </a:lnSpc>
                      </a:pPr>
                      <a:r>
                        <a:rPr sz="1500" spc="-395" dirty="0">
                          <a:latin typeface="Arial" panose="020B0604020202020204"/>
                          <a:cs typeface="Arial" panose="020B0604020202020204"/>
                        </a:rPr>
                        <a:t>M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I </a:t>
                      </a: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L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. l</a:t>
                      </a:r>
                      <a:r>
                        <a:rPr sz="1500" spc="-3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40" dirty="0">
                          <a:latin typeface="Arial" panose="020B0604020202020204"/>
                          <a:cs typeface="Arial" panose="020B0604020202020204"/>
                        </a:rPr>
                        <a:t>og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62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1500" spc="-2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500" spc="-26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-55" dirty="0">
                          <a:latin typeface="Arial" panose="020B0604020202020204"/>
                          <a:cs typeface="Arial" panose="020B0604020202020204"/>
                        </a:rPr>
                        <a:t>wx</a:t>
                      </a:r>
                      <a:r>
                        <a:rPr sz="15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200" dirty="0">
                          <a:latin typeface="Arial" panose="020B0604020202020204"/>
                          <a:cs typeface="Arial" panose="020B0604020202020204"/>
                        </a:rPr>
                        <a:t>------</a:t>
                      </a:r>
                      <a:r>
                        <a:rPr sz="1500" spc="-25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4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60" dirty="0">
                          <a:latin typeface="Arial" panose="020B0604020202020204"/>
                          <a:cs typeface="Arial" panose="020B0604020202020204"/>
                        </a:rPr>
                        <a:t>opc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L="2686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s</a:t>
                      </a:r>
                      <a:r>
                        <a:rPr sz="15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t</a:t>
                      </a:r>
                      <a:r>
                        <a:rPr sz="15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5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85" dirty="0"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15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f</a:t>
                      </a:r>
                      <a:r>
                        <a:rPr sz="1500" spc="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35" dirty="0">
                          <a:latin typeface="Arial" panose="020B0604020202020204"/>
                          <a:cs typeface="Arial" panose="020B0604020202020204"/>
                        </a:rPr>
                        <a:t>512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R="222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10" dirty="0">
                          <a:latin typeface="Arial" panose="020B0604020202020204"/>
                          <a:cs typeface="Arial" panose="020B0604020202020204"/>
                        </a:rPr>
                        <a:t>Dec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6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25" dirty="0">
                          <a:latin typeface="Arial" panose="020B0604020202020204"/>
                          <a:cs typeface="Arial" panose="020B0604020202020204"/>
                        </a:rPr>
                        <a:t>22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:</a:t>
                      </a:r>
                      <a:r>
                        <a:rPr sz="1500" spc="-40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40" dirty="0">
                          <a:latin typeface="Arial" panose="020B0604020202020204"/>
                          <a:cs typeface="Arial" panose="020B0604020202020204"/>
                        </a:rPr>
                        <a:t>14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500" spc="-180" dirty="0">
                          <a:latin typeface="Arial" panose="020B0604020202020204"/>
                          <a:cs typeface="Arial" panose="020B0604020202020204"/>
                        </a:rPr>
                        <a:t>Ma </a:t>
                      </a:r>
                      <a:r>
                        <a:rPr sz="1500" spc="165" dirty="0">
                          <a:latin typeface="Arial" panose="020B0604020202020204"/>
                          <a:cs typeface="Arial" panose="020B0604020202020204"/>
                        </a:rPr>
                        <a:t>il</a:t>
                      </a:r>
                      <a:r>
                        <a:rPr sz="1500" spc="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2">
                <a:tc>
                  <a:txBody>
                    <a:bodyPr/>
                    <a:lstStyle/>
                    <a:p>
                      <a:pPr marL="31750">
                        <a:lnSpc>
                          <a:spcPts val="2025"/>
                        </a:lnSpc>
                        <a:spcBef>
                          <a:spcPts val="130"/>
                        </a:spcBef>
                      </a:pP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1500" spc="-22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sz="1500" spc="-254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-55" dirty="0">
                          <a:latin typeface="Arial" panose="020B0604020202020204"/>
                          <a:cs typeface="Arial" panose="020B0604020202020204"/>
                        </a:rPr>
                        <a:t>wx</a:t>
                      </a:r>
                      <a:r>
                        <a:rPr sz="15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120" dirty="0">
                          <a:latin typeface="Arial" panose="020B0604020202020204"/>
                          <a:cs typeface="Arial" panose="020B0604020202020204"/>
                        </a:rPr>
                        <a:t>r-</a:t>
                      </a:r>
                      <a:r>
                        <a:rPr sz="15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r>
                        <a:rPr sz="15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120" dirty="0">
                          <a:latin typeface="Arial" panose="020B0604020202020204"/>
                          <a:cs typeface="Arial" panose="020B0604020202020204"/>
                        </a:rPr>
                        <a:t>r-</a:t>
                      </a:r>
                      <a:r>
                        <a:rPr sz="1500" spc="-17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x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2025"/>
                        </a:lnSpc>
                        <a:spcBef>
                          <a:spcPts val="130"/>
                        </a:spcBef>
                        <a:tabLst>
                          <a:tab pos="358775" algn="l"/>
                        </a:tabLst>
                      </a:pPr>
                      <a:r>
                        <a:rPr sz="1500" spc="5" dirty="0">
                          <a:latin typeface="Arial" panose="020B0604020202020204"/>
                          <a:cs typeface="Arial" panose="020B0604020202020204"/>
                        </a:rPr>
                        <a:t>4	</a:t>
                      </a:r>
                      <a:r>
                        <a:rPr sz="1500" spc="60" dirty="0">
                          <a:latin typeface="Arial" panose="020B0604020202020204"/>
                          <a:cs typeface="Arial" panose="020B0604020202020204"/>
                        </a:rPr>
                        <a:t>opc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L="492760">
                        <a:lnSpc>
                          <a:spcPts val="2025"/>
                        </a:lnSpc>
                        <a:spcBef>
                          <a:spcPts val="130"/>
                        </a:spcBef>
                      </a:pPr>
                      <a:r>
                        <a:rPr sz="1500" spc="40" dirty="0">
                          <a:latin typeface="Arial" panose="020B0604020202020204"/>
                          <a:cs typeface="Arial" panose="020B0604020202020204"/>
                        </a:rPr>
                        <a:t>85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025"/>
                        </a:lnSpc>
                        <a:spcBef>
                          <a:spcPts val="130"/>
                        </a:spcBef>
                      </a:pPr>
                      <a:r>
                        <a:rPr sz="1500" spc="35" dirty="0">
                          <a:latin typeface="Arial" panose="020B0604020202020204"/>
                          <a:cs typeface="Arial" panose="020B0604020202020204"/>
                        </a:rPr>
                        <a:t>2048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2025"/>
                        </a:lnSpc>
                        <a:spcBef>
                          <a:spcPts val="130"/>
                        </a:spcBef>
                      </a:pPr>
                      <a:r>
                        <a:rPr sz="1500" spc="-35" dirty="0">
                          <a:latin typeface="Arial" panose="020B0604020202020204"/>
                          <a:cs typeface="Arial" panose="020B0604020202020204"/>
                        </a:rPr>
                        <a:t>Ap</a:t>
                      </a:r>
                      <a:r>
                        <a:rPr sz="1500" spc="-23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2025"/>
                        </a:lnSpc>
                        <a:spcBef>
                          <a:spcPts val="130"/>
                        </a:spcBef>
                      </a:pP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025"/>
                        </a:lnSpc>
                        <a:spcBef>
                          <a:spcPts val="130"/>
                        </a:spcBef>
                      </a:pPr>
                      <a:r>
                        <a:rPr sz="1500" spc="25" dirty="0">
                          <a:latin typeface="Arial" panose="020B0604020202020204"/>
                          <a:cs typeface="Arial" panose="020B0604020202020204"/>
                        </a:rPr>
                        <a:t>21</a:t>
                      </a:r>
                      <a:r>
                        <a:rPr sz="1500" spc="-3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: </a:t>
                      </a:r>
                      <a:r>
                        <a:rPr sz="1500" spc="40" dirty="0">
                          <a:latin typeface="Arial" panose="020B0604020202020204"/>
                          <a:cs typeface="Arial" panose="020B0604020202020204"/>
                        </a:rPr>
                        <a:t>19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2025"/>
                        </a:lnSpc>
                        <a:spcBef>
                          <a:spcPts val="130"/>
                        </a:spcBef>
                      </a:pPr>
                      <a:r>
                        <a:rPr sz="1500" spc="-35" dirty="0">
                          <a:latin typeface="Arial" panose="020B0604020202020204"/>
                          <a:cs typeface="Arial" panose="020B0604020202020204"/>
                        </a:rPr>
                        <a:t>Sp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i </a:t>
                      </a:r>
                      <a:r>
                        <a:rPr sz="1500" spc="65" dirty="0">
                          <a:latin typeface="Arial" panose="020B0604020202020204"/>
                          <a:cs typeface="Arial" panose="020B0604020202020204"/>
                        </a:rPr>
                        <a:t>ce</a:t>
                      </a:r>
                      <a:r>
                        <a:rPr sz="1500" spc="-34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500" dirty="0">
                          <a:latin typeface="Arial" panose="020B0604020202020204"/>
                          <a:cs typeface="Arial" panose="020B0604020202020204"/>
                        </a:rPr>
                        <a:t>/</a:t>
                      </a:r>
                      <a:endParaRPr sz="15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1411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3719" y="400832"/>
            <a:ext cx="6450755" cy="750726"/>
          </a:xfrm>
          <a:prstGeom prst="rect">
            <a:avLst/>
          </a:prstGeom>
        </p:spPr>
        <p:txBody>
          <a:bodyPr vert="horz" wrap="square" lIns="0" tIns="11946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95"/>
              </a:spcBef>
            </a:pPr>
            <a:endParaRPr dirty="0"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46</a:t>
            </a:fld>
            <a:endParaRPr spc="-4" dirty="0"/>
          </a:p>
        </p:txBody>
      </p:sp>
      <p:sp>
        <p:nvSpPr>
          <p:cNvPr id="4" name="object 4"/>
          <p:cNvSpPr/>
          <p:nvPr/>
        </p:nvSpPr>
        <p:spPr>
          <a:xfrm>
            <a:off x="264448" y="912879"/>
            <a:ext cx="8615668" cy="717836"/>
          </a:xfrm>
          <a:custGeom>
            <a:avLst/>
            <a:gdLst/>
            <a:ahLst/>
            <a:cxnLst/>
            <a:rect l="l" t="t" r="r" b="b"/>
            <a:pathLst>
              <a:path w="10075545" h="839469">
                <a:moveTo>
                  <a:pt x="10075278" y="838962"/>
                </a:moveTo>
                <a:lnTo>
                  <a:pt x="10075278" y="0"/>
                </a:lnTo>
                <a:lnTo>
                  <a:pt x="0" y="0"/>
                </a:lnTo>
                <a:lnTo>
                  <a:pt x="0" y="838962"/>
                </a:lnTo>
                <a:lnTo>
                  <a:pt x="10075278" y="8389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5" name="object 5"/>
          <p:cNvSpPr txBox="1"/>
          <p:nvPr/>
        </p:nvSpPr>
        <p:spPr>
          <a:xfrm>
            <a:off x="1345004" y="986726"/>
            <a:ext cx="5113907" cy="591004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10795">
              <a:spcBef>
                <a:spcPts val="95"/>
              </a:spcBef>
            </a:pPr>
            <a:r>
              <a:rPr sz="3760" dirty="0">
                <a:latin typeface="Times New Roman" panose="02020603050405020304"/>
                <a:cs typeface="Times New Roman" panose="02020603050405020304"/>
              </a:rPr>
              <a:t>Types Displayed </a:t>
            </a:r>
            <a:r>
              <a:rPr sz="3760" spc="4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3760" spc="-5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760" dirty="0">
                <a:latin typeface="Times New Roman" panose="02020603050405020304"/>
                <a:cs typeface="Times New Roman" panose="02020603050405020304"/>
              </a:rPr>
              <a:t>Linux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40443" y="1678288"/>
            <a:ext cx="2997864" cy="1069822"/>
          </a:xfrm>
          <a:prstGeom prst="rect">
            <a:avLst/>
          </a:prstGeom>
        </p:spPr>
        <p:txBody>
          <a:bodyPr vert="horz" wrap="square" lIns="0" tIns="177016" rIns="0" bIns="0" rtlCol="0">
            <a:spAutoFit/>
          </a:bodyPr>
          <a:lstStyle/>
          <a:p>
            <a:pPr marL="334010" indent="-323850">
              <a:spcBef>
                <a:spcPts val="13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alias</a:t>
            </a:r>
            <a:r>
              <a:rPr sz="2610" spc="-21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ls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436880" algn="ctr">
              <a:spcBef>
                <a:spcPts val="1105"/>
              </a:spcBef>
              <a:tabLst>
                <a:tab pos="988060" algn="l"/>
              </a:tabLst>
            </a:pPr>
            <a:r>
              <a:rPr sz="2265" spc="-4" dirty="0">
                <a:latin typeface="Arial" panose="020B0604020202020204"/>
                <a:cs typeface="Arial" panose="020B0604020202020204"/>
              </a:rPr>
              <a:t>l</a:t>
            </a:r>
            <a:r>
              <a:rPr sz="2265" spc="-81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s	</a:t>
            </a:r>
            <a:r>
              <a:rPr sz="2265" spc="150" dirty="0">
                <a:latin typeface="Arial" panose="020B0604020202020204"/>
                <a:cs typeface="Arial" panose="020B0604020202020204"/>
              </a:rPr>
              <a:t>--</a:t>
            </a:r>
            <a:r>
              <a:rPr sz="2265" spc="-217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81" dirty="0">
                <a:latin typeface="Arial" panose="020B0604020202020204"/>
                <a:cs typeface="Arial" panose="020B0604020202020204"/>
              </a:rPr>
              <a:t>co</a:t>
            </a:r>
            <a:r>
              <a:rPr sz="2265" spc="-158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l</a:t>
            </a:r>
            <a:r>
              <a:rPr sz="2265" spc="-154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o</a:t>
            </a:r>
            <a:r>
              <a:rPr sz="2265" spc="-282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r</a:t>
            </a:r>
            <a:r>
              <a:rPr sz="2265" spc="-333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38" dirty="0">
                <a:latin typeface="Arial" panose="020B0604020202020204"/>
                <a:cs typeface="Arial" panose="020B0604020202020204"/>
              </a:rPr>
              <a:t>=au</a:t>
            </a:r>
            <a:r>
              <a:rPr sz="2265" spc="-217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t</a:t>
            </a:r>
            <a:r>
              <a:rPr sz="2265" spc="-217" dirty="0">
                <a:latin typeface="Arial" panose="020B0604020202020204"/>
                <a:cs typeface="Arial" panose="020B0604020202020204"/>
              </a:rPr>
              <a:t> </a:t>
            </a:r>
            <a:r>
              <a:rPr sz="2265" spc="-4" dirty="0">
                <a:latin typeface="Arial" panose="020B0604020202020204"/>
                <a:cs typeface="Arial" panose="020B0604020202020204"/>
              </a:rPr>
              <a:t>o</a:t>
            </a:r>
            <a:endParaRPr sz="2265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1133" y="2780557"/>
            <a:ext cx="1561648" cy="30040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795">
              <a:spcBef>
                <a:spcPts val="85"/>
              </a:spcBef>
              <a:tabLst>
                <a:tab pos="540385" algn="l"/>
              </a:tabLst>
            </a:pPr>
            <a:r>
              <a:rPr sz="18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blue	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directories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6032" y="2780557"/>
            <a:ext cx="2430979" cy="30040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795">
              <a:spcBef>
                <a:spcPts val="85"/>
              </a:spcBef>
              <a:tabLst>
                <a:tab pos="434340" algn="l"/>
              </a:tabLst>
            </a:pPr>
            <a:r>
              <a:rPr sz="188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red	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compressed</a:t>
            </a:r>
            <a:r>
              <a:rPr sz="1880" spc="-8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archives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1134" y="3066874"/>
            <a:ext cx="2084550" cy="96276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795" marR="4445">
              <a:lnSpc>
                <a:spcPct val="110000"/>
              </a:lnSpc>
              <a:spcBef>
                <a:spcPts val="85"/>
              </a:spcBef>
              <a:tabLst>
                <a:tab pos="581025" algn="l"/>
                <a:tab pos="12439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white/black	text</a:t>
            </a:r>
            <a:r>
              <a:rPr sz="1880" spc="-9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files  </a:t>
            </a:r>
            <a:r>
              <a:rPr sz="1880" dirty="0">
                <a:solidFill>
                  <a:srgbClr val="00FFFF"/>
                </a:solidFill>
                <a:latin typeface="Times New Roman" panose="02020603050405020304"/>
                <a:cs typeface="Times New Roman" panose="02020603050405020304"/>
              </a:rPr>
              <a:t>cyan	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links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230"/>
              </a:spcBef>
              <a:tabLst>
                <a:tab pos="660400" algn="l"/>
              </a:tabLst>
            </a:pPr>
            <a:r>
              <a:rPr sz="1880" dirty="0">
                <a:solidFill>
                  <a:srgbClr val="33CC33"/>
                </a:solidFill>
                <a:latin typeface="Times New Roman" panose="02020603050405020304"/>
                <a:cs typeface="Times New Roman" panose="02020603050405020304"/>
              </a:rPr>
              <a:t>green	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executables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6040" y="3066874"/>
            <a:ext cx="2623199" cy="96276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795" marR="1117600">
              <a:lnSpc>
                <a:spcPct val="110000"/>
              </a:lnSpc>
              <a:spcBef>
                <a:spcPts val="85"/>
              </a:spcBef>
              <a:tabLst>
                <a:tab pos="554355" algn="l"/>
                <a:tab pos="779780" algn="l"/>
              </a:tabLst>
            </a:pPr>
            <a:r>
              <a:rPr sz="1880" dirty="0">
                <a:solidFill>
                  <a:srgbClr val="FF00FF"/>
                </a:solidFill>
                <a:latin typeface="Times New Roman" panose="02020603050405020304"/>
                <a:cs typeface="Times New Roman" panose="02020603050405020304"/>
              </a:rPr>
              <a:t>pink	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images  </a:t>
            </a:r>
            <a:r>
              <a:rPr sz="1880" dirty="0">
                <a:solidFill>
                  <a:srgbClr val="FFFF65"/>
                </a:solidFill>
                <a:latin typeface="Times New Roman" panose="02020603050405020304"/>
                <a:cs typeface="Times New Roman" panose="02020603050405020304"/>
              </a:rPr>
              <a:t>yellow	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devices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230"/>
              </a:spcBef>
              <a:tabLst>
                <a:tab pos="1421765" algn="l"/>
              </a:tabLst>
            </a:pPr>
            <a:r>
              <a:rPr sz="1880" spc="-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(flashing)</a:t>
            </a:r>
            <a:r>
              <a:rPr sz="1880" spc="-17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red	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broken</a:t>
            </a:r>
            <a:r>
              <a:rPr sz="1880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links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0443" y="4449343"/>
            <a:ext cx="2356589" cy="789003"/>
          </a:xfrm>
          <a:prstGeom prst="rect">
            <a:avLst/>
          </a:prstGeom>
        </p:spPr>
        <p:txBody>
          <a:bodyPr vert="horz" wrap="square" lIns="0" tIns="59186" rIns="0" bIns="0" rtlCol="0">
            <a:spAutoFit/>
          </a:bodyPr>
          <a:lstStyle/>
          <a:p>
            <a:pPr marL="334010" indent="-323850">
              <a:spcBef>
                <a:spcPts val="4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ls</a:t>
            </a:r>
            <a:r>
              <a:rPr sz="2610" spc="-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-F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260"/>
              </a:spcBef>
              <a:tabLst>
                <a:tab pos="128968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nothing	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188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86694" y="4928203"/>
            <a:ext cx="1070239" cy="300404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795">
              <a:spcBef>
                <a:spcPts val="85"/>
              </a:spcBef>
              <a:tabLst>
                <a:tab pos="19494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	directo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y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71133" y="5214519"/>
            <a:ext cx="1661558" cy="645098"/>
          </a:xfrm>
          <a:prstGeom prst="rect">
            <a:avLst/>
          </a:prstGeom>
        </p:spPr>
        <p:txBody>
          <a:bodyPr vert="horz" wrap="square" lIns="0" tIns="40181" rIns="0" bIns="0" rtlCol="0">
            <a:spAutoFit/>
          </a:bodyPr>
          <a:lstStyle/>
          <a:p>
            <a:pPr marL="10795">
              <a:spcBef>
                <a:spcPts val="315"/>
              </a:spcBef>
              <a:tabLst>
                <a:tab pos="24828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*	executable</a:t>
            </a:r>
            <a:r>
              <a:rPr sz="1880" spc="-7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230"/>
              </a:spcBef>
              <a:tabLst>
                <a:tab pos="26352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=	socket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5497" y="5214519"/>
            <a:ext cx="1298839" cy="645098"/>
          </a:xfrm>
          <a:prstGeom prst="rect">
            <a:avLst/>
          </a:prstGeom>
        </p:spPr>
        <p:txBody>
          <a:bodyPr vert="horz" wrap="square" lIns="0" tIns="40181" rIns="0" bIns="0" rtlCol="0">
            <a:spAutoFit/>
          </a:bodyPr>
          <a:lstStyle/>
          <a:p>
            <a:pPr marL="12065">
              <a:spcBef>
                <a:spcPts val="315"/>
              </a:spcBef>
              <a:tabLst>
                <a:tab pos="34988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@	link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230"/>
              </a:spcBef>
              <a:tabLst>
                <a:tab pos="1771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|	named</a:t>
            </a:r>
            <a:r>
              <a:rPr sz="1880" spc="-6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pipe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5904" y="444319"/>
            <a:ext cx="6219983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File Maintenance</a:t>
            </a:r>
            <a:r>
              <a:rPr sz="4145" spc="-21" dirty="0"/>
              <a:t> </a:t>
            </a:r>
            <a:r>
              <a:rPr sz="4145" spc="-4" dirty="0"/>
              <a:t>Commands</a:t>
            </a:r>
            <a:endParaRPr sz="4145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47</a:t>
            </a:fld>
            <a:endParaRPr spc="-4" dirty="0"/>
          </a:p>
        </p:txBody>
      </p:sp>
      <p:sp>
        <p:nvSpPr>
          <p:cNvPr id="7" name="object 7"/>
          <p:cNvSpPr txBox="1"/>
          <p:nvPr/>
        </p:nvSpPr>
        <p:spPr>
          <a:xfrm>
            <a:off x="1340443" y="1772120"/>
            <a:ext cx="6963884" cy="1140437"/>
          </a:xfrm>
          <a:prstGeom prst="rect">
            <a:avLst/>
          </a:prstGeom>
        </p:spPr>
        <p:txBody>
          <a:bodyPr vert="horz" wrap="square" lIns="0" tIns="20634" rIns="0" bIns="0" rtlCol="0">
            <a:spAutoFit/>
          </a:bodyPr>
          <a:lstStyle/>
          <a:p>
            <a:pPr marL="334645" marR="4445" indent="-334645">
              <a:lnSpc>
                <a:spcPct val="119000"/>
              </a:lnSpc>
              <a:spcBef>
                <a:spcPts val="1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  <a:tab pos="1732915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chmod	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change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the file or directory access  permissions</a:t>
            </a:r>
            <a:r>
              <a:rPr sz="2995" spc="-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(mode)</a:t>
            </a:r>
            <a:endParaRPr sz="299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0442" y="3049014"/>
            <a:ext cx="1469339" cy="532432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34010" indent="-323850">
              <a:spcBef>
                <a:spcPts val="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umask</a:t>
            </a:r>
            <a:endParaRPr sz="33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0443" y="4128700"/>
            <a:ext cx="1326532" cy="532432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34010" indent="-323850">
              <a:spcBef>
                <a:spcPts val="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chgrp</a:t>
            </a:r>
            <a:endParaRPr sz="33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3240" y="3096580"/>
            <a:ext cx="4871189" cy="1568163"/>
          </a:xfrm>
          <a:prstGeom prst="rect">
            <a:avLst/>
          </a:prstGeom>
        </p:spPr>
        <p:txBody>
          <a:bodyPr vert="horz" wrap="square" lIns="0" tIns="17376" rIns="0" bIns="0" rtlCol="0">
            <a:spAutoFit/>
          </a:bodyPr>
          <a:lstStyle/>
          <a:p>
            <a:pPr marL="10795" marR="4445">
              <a:lnSpc>
                <a:spcPts val="3705"/>
              </a:lnSpc>
              <a:spcBef>
                <a:spcPts val="135"/>
              </a:spcBef>
            </a:pPr>
            <a:r>
              <a:rPr sz="2995" spc="4" dirty="0">
                <a:latin typeface="Times New Roman" panose="02020603050405020304"/>
                <a:cs typeface="Times New Roman" panose="02020603050405020304"/>
              </a:rPr>
              <a:t>get or set the file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mode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creation 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mask</a:t>
            </a:r>
            <a:endParaRPr sz="2995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1070"/>
              </a:spcBef>
            </a:pPr>
            <a:r>
              <a:rPr sz="2995" spc="4" dirty="0">
                <a:latin typeface="Times New Roman" panose="02020603050405020304"/>
                <a:cs typeface="Times New Roman" panose="02020603050405020304"/>
              </a:rPr>
              <a:t>change the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group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995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99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0443" y="4749016"/>
            <a:ext cx="5731832" cy="532432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34010" indent="-323850">
              <a:spcBef>
                <a:spcPts val="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  <a:tab pos="1732915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chown	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change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the owner of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995" spc="-4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995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905" y="446335"/>
            <a:ext cx="5914278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Change Permissions </a:t>
            </a:r>
            <a:r>
              <a:rPr sz="4145" spc="-4" dirty="0"/>
              <a:t>on</a:t>
            </a:r>
            <a:r>
              <a:rPr sz="4145" spc="4" dirty="0"/>
              <a:t> </a:t>
            </a:r>
            <a:r>
              <a:rPr sz="4145" spc="-9" dirty="0"/>
              <a:t>File</a:t>
            </a:r>
            <a:endParaRPr sz="4145" dirty="0"/>
          </a:p>
        </p:txBody>
      </p:sp>
      <p:sp>
        <p:nvSpPr>
          <p:cNvPr id="6" name="object 6"/>
          <p:cNvSpPr txBox="1"/>
          <p:nvPr/>
        </p:nvSpPr>
        <p:spPr>
          <a:xfrm>
            <a:off x="1340443" y="1783275"/>
            <a:ext cx="4241317" cy="2046040"/>
          </a:xfrm>
          <a:prstGeom prst="rect">
            <a:avLst/>
          </a:prstGeom>
        </p:spPr>
        <p:txBody>
          <a:bodyPr vert="horz" wrap="square" lIns="0" tIns="63530" rIns="0" bIns="0" rtlCol="0">
            <a:spAutoFit/>
          </a:bodyPr>
          <a:lstStyle/>
          <a:p>
            <a:pPr marL="334010" indent="-323850">
              <a:spcBef>
                <a:spcPts val="50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chmod </a:t>
            </a:r>
            <a:r>
              <a:rPr sz="2995" spc="9" dirty="0">
                <a:solidFill>
                  <a:srgbClr val="009A00"/>
                </a:solidFill>
                <a:latin typeface="Times New Roman" panose="02020603050405020304"/>
                <a:cs typeface="Times New Roman" panose="02020603050405020304"/>
              </a:rPr>
              <a:t>[options]</a:t>
            </a:r>
            <a:r>
              <a:rPr sz="2995" spc="-38" dirty="0">
                <a:solidFill>
                  <a:srgbClr val="00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995">
              <a:latin typeface="Times New Roman" panose="02020603050405020304"/>
              <a:cs typeface="Times New Roman" panose="02020603050405020304"/>
            </a:endParaRPr>
          </a:p>
          <a:p>
            <a:pPr marL="441325" marR="4445">
              <a:lnSpc>
                <a:spcPct val="110000"/>
              </a:lnSpc>
              <a:spcBef>
                <a:spcPts val="30"/>
              </a:spcBef>
              <a:tabLst>
                <a:tab pos="70993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265" b="1" spc="-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65" b="1" spc="-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single letter:  </a:t>
            </a: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u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user owning</a:t>
            </a:r>
            <a:r>
              <a:rPr sz="2265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441325" marR="819785">
              <a:lnSpc>
                <a:spcPts val="2985"/>
              </a:lnSpc>
              <a:spcBef>
                <a:spcPts val="140"/>
              </a:spcBef>
              <a:tabLst>
                <a:tab pos="709930" algn="l"/>
              </a:tabLst>
            </a:pP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g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those in assigned</a:t>
            </a:r>
            <a:r>
              <a:rPr sz="2265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group  </a:t>
            </a: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o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others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40442" y="3808549"/>
            <a:ext cx="2368535" cy="1582497"/>
          </a:xfrm>
          <a:prstGeom prst="rect">
            <a:avLst/>
          </a:prstGeom>
        </p:spPr>
        <p:txBody>
          <a:bodyPr vert="horz" wrap="square" lIns="0" tIns="17919" rIns="0" bIns="0" rtlCol="0">
            <a:spAutoFit/>
          </a:bodyPr>
          <a:lstStyle/>
          <a:p>
            <a:pPr marL="334010" marR="4445" indent="-334010">
              <a:lnSpc>
                <a:spcPct val="110000"/>
              </a:lnSpc>
              <a:spcBef>
                <a:spcPts val="1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Examples </a:t>
            </a:r>
            <a:r>
              <a:rPr sz="2610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chmod u+w file  chmod g+rw</a:t>
            </a:r>
            <a:r>
              <a:rPr sz="2265" spc="-77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file  chmod go-x</a:t>
            </a:r>
            <a:r>
              <a:rPr sz="2265" spc="-7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24635" y="4253936"/>
            <a:ext cx="4575801" cy="113390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795" marR="4445">
              <a:lnSpc>
                <a:spcPct val="110000"/>
              </a:lnSpc>
              <a:spcBef>
                <a:spcPts val="85"/>
              </a:spcBef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gives the user (owner) write permission  gives the group read/write permission  removes execute permission for</a:t>
            </a:r>
            <a:r>
              <a:rPr sz="2265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group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24631" y="5356960"/>
            <a:ext cx="1210874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795">
              <a:spcBef>
                <a:spcPts val="80"/>
              </a:spcBef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65" spc="-6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others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904" y="434192"/>
            <a:ext cx="487770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Permission </a:t>
            </a:r>
            <a:r>
              <a:rPr sz="4145" spc="-4" dirty="0"/>
              <a:t>in</a:t>
            </a:r>
            <a:r>
              <a:rPr sz="4145" dirty="0"/>
              <a:t> </a:t>
            </a:r>
            <a:r>
              <a:rPr sz="4145" spc="-9" dirty="0"/>
              <a:t>Numeric</a:t>
            </a:r>
            <a:endParaRPr sz="4145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49</a:t>
            </a:fld>
            <a:endParaRPr spc="-4" dirty="0"/>
          </a:p>
        </p:txBody>
      </p:sp>
      <p:sp>
        <p:nvSpPr>
          <p:cNvPr id="6" name="object 6"/>
          <p:cNvSpPr txBox="1"/>
          <p:nvPr/>
        </p:nvSpPr>
        <p:spPr>
          <a:xfrm>
            <a:off x="1340443" y="1796063"/>
            <a:ext cx="4921687" cy="2043064"/>
          </a:xfrm>
          <a:prstGeom prst="rect">
            <a:avLst/>
          </a:prstGeom>
        </p:spPr>
        <p:txBody>
          <a:bodyPr vert="horz" wrap="square" lIns="0" tIns="59186" rIns="0" bIns="0" rtlCol="0">
            <a:spAutoFit/>
          </a:bodyPr>
          <a:lstStyle/>
          <a:p>
            <a:pPr marL="334010" indent="-323850">
              <a:spcBef>
                <a:spcPts val="4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chmod </a:t>
            </a:r>
            <a:r>
              <a:rPr sz="2610" spc="9" dirty="0">
                <a:solidFill>
                  <a:srgbClr val="009A00"/>
                </a:solidFill>
                <a:latin typeface="Times New Roman" panose="02020603050405020304"/>
                <a:cs typeface="Times New Roman" panose="02020603050405020304"/>
              </a:rPr>
              <a:t>[options]</a:t>
            </a:r>
            <a:r>
              <a:rPr sz="2610" spc="-13" dirty="0">
                <a:solidFill>
                  <a:srgbClr val="00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441325" marR="4445">
              <a:lnSpc>
                <a:spcPct val="110000"/>
              </a:lnSpc>
              <a:spcBef>
                <a:spcPts val="30"/>
              </a:spcBef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numeric representations for permissions: 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r =</a:t>
            </a:r>
            <a:r>
              <a:rPr sz="188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4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225"/>
              </a:spcBef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w =</a:t>
            </a:r>
            <a:r>
              <a:rPr sz="188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2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230"/>
              </a:spcBef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x =</a:t>
            </a:r>
            <a:r>
              <a:rPr sz="1880" spc="-1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1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230"/>
              </a:spcBef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Total:</a:t>
            </a:r>
            <a:r>
              <a:rPr sz="1880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7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0443" y="3857638"/>
            <a:ext cx="1128339" cy="35910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334010" indent="-323850">
              <a:spcBef>
                <a:spcPts val="8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60212" y="3823234"/>
            <a:ext cx="3565834" cy="75033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795" marR="4445" indent="241935">
              <a:lnSpc>
                <a:spcPct val="110000"/>
              </a:lnSpc>
              <a:spcBef>
                <a:spcPts val="85"/>
              </a:spcBef>
              <a:tabLst>
                <a:tab pos="775335" algn="l"/>
                <a:tab pos="1042035" algn="l"/>
                <a:tab pos="1661160" algn="l"/>
                <a:tab pos="1974850" algn="l"/>
                <a:tab pos="2549525" algn="l"/>
              </a:tabLst>
            </a:pP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7		7		7	</a:t>
            </a:r>
            <a:r>
              <a:rPr sz="2265" spc="-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filename 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user	group	others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0443" y="4994665"/>
            <a:ext cx="7155560" cy="665448"/>
          </a:xfrm>
          <a:prstGeom prst="rect">
            <a:avLst/>
          </a:prstGeom>
        </p:spPr>
        <p:txBody>
          <a:bodyPr vert="horz" wrap="square" lIns="0" tIns="49412" rIns="0" bIns="0" rtlCol="0">
            <a:spAutoFit/>
          </a:bodyPr>
          <a:lstStyle/>
          <a:p>
            <a:pPr marL="334010" marR="4445" indent="-323850">
              <a:lnSpc>
                <a:spcPts val="2445"/>
              </a:lnSpc>
              <a:spcBef>
                <a:spcPts val="39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Gives user, group and others the </a:t>
            </a:r>
            <a:r>
              <a:rPr sz="2265" spc="-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65" spc="-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65" spc="-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permissions by this 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representation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31" y="362302"/>
            <a:ext cx="5865952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C Language as a</a:t>
            </a:r>
            <a:r>
              <a:rPr sz="4145" spc="-38" dirty="0"/>
              <a:t> </a:t>
            </a:r>
            <a:r>
              <a:rPr sz="4145" spc="-9" dirty="0"/>
              <a:t>Byproduct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5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838339" y="1374178"/>
            <a:ext cx="5463051" cy="4048051"/>
          </a:xfrm>
          <a:prstGeom prst="rect">
            <a:avLst/>
          </a:prstGeom>
        </p:spPr>
        <p:txBody>
          <a:bodyPr vert="horz" wrap="square" lIns="0" tIns="56471" rIns="0" bIns="0" rtlCol="0">
            <a:spAutoFit/>
          </a:bodyPr>
          <a:lstStyle/>
          <a:p>
            <a:pPr marL="334010" indent="-323850">
              <a:spcBef>
                <a:spcPts val="4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Problem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Need to port Unix to other</a:t>
            </a:r>
            <a:r>
              <a:rPr sz="2265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platforms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Unix written in assembly</a:t>
            </a:r>
            <a:r>
              <a:rPr sz="2265" spc="-7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language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Solution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Rewrite Unix using</a:t>
            </a:r>
            <a:r>
              <a:rPr sz="2265" spc="-4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'B'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Extensive changes made for</a:t>
            </a:r>
            <a:r>
              <a:rPr sz="2265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Unix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Renamed to</a:t>
            </a:r>
            <a:r>
              <a:rPr sz="261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'C'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8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High &amp; low level programming</a:t>
            </a:r>
            <a:r>
              <a:rPr sz="2265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language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Increased</a:t>
            </a:r>
            <a:r>
              <a:rPr sz="2265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portability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Easier to improve &amp; enhance</a:t>
            </a:r>
            <a:r>
              <a:rPr sz="2265" spc="-8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Unix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537" y="454224"/>
            <a:ext cx="487770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Permission </a:t>
            </a:r>
            <a:r>
              <a:rPr sz="4145" spc="-4" dirty="0"/>
              <a:t>in</a:t>
            </a:r>
            <a:r>
              <a:rPr sz="4145" dirty="0"/>
              <a:t> </a:t>
            </a:r>
            <a:r>
              <a:rPr sz="4145" spc="-9" dirty="0"/>
              <a:t>Numeric</a:t>
            </a:r>
            <a:endParaRPr sz="4145" dirty="0"/>
          </a:p>
        </p:txBody>
      </p:sp>
      <p:sp>
        <p:nvSpPr>
          <p:cNvPr id="10" name="object 10"/>
          <p:cNvSpPr txBox="1"/>
          <p:nvPr/>
        </p:nvSpPr>
        <p:spPr>
          <a:xfrm>
            <a:off x="1340443" y="1785139"/>
            <a:ext cx="5545043" cy="3750695"/>
          </a:xfrm>
          <a:prstGeom prst="rect">
            <a:avLst/>
          </a:prstGeom>
        </p:spPr>
        <p:txBody>
          <a:bodyPr vert="horz" wrap="square" lIns="0" tIns="61901" rIns="0" bIns="0" rtlCol="0">
            <a:spAutoFit/>
          </a:bodyPr>
          <a:lstStyle/>
          <a:p>
            <a:pPr marL="334010" indent="-323850">
              <a:spcBef>
                <a:spcPts val="4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chmod </a:t>
            </a:r>
            <a:r>
              <a:rPr sz="2995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750</a:t>
            </a:r>
            <a:r>
              <a:rPr sz="2995" spc="-21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filename</a:t>
            </a:r>
            <a:endParaRPr sz="2995">
              <a:latin typeface="Times New Roman" panose="02020603050405020304"/>
              <a:cs typeface="Times New Roman" panose="02020603050405020304"/>
            </a:endParaRPr>
          </a:p>
          <a:p>
            <a:pPr marL="802640" lvl="1" indent="-361315">
              <a:spcBef>
                <a:spcPts val="3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801370" algn="l"/>
                <a:tab pos="80200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gives the user read, write,</a:t>
            </a:r>
            <a:r>
              <a:rPr sz="261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execute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802640" lvl="1" indent="-361315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801370" algn="l"/>
                <a:tab pos="80200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gives group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members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read,</a:t>
            </a:r>
            <a:r>
              <a:rPr sz="2610" spc="-5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execute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802005" lvl="1" indent="-361315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801370" algn="l"/>
                <a:tab pos="80200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gives others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61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permissions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chmod </a:t>
            </a:r>
            <a:r>
              <a:rPr sz="2995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640</a:t>
            </a:r>
            <a:r>
              <a:rPr sz="2995" spc="-21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filename</a:t>
            </a:r>
            <a:endParaRPr sz="2995">
              <a:latin typeface="Times New Roman" panose="02020603050405020304"/>
              <a:cs typeface="Times New Roman" panose="02020603050405020304"/>
            </a:endParaRPr>
          </a:p>
          <a:p>
            <a:pPr marL="802640" lvl="1" indent="-361315">
              <a:spcBef>
                <a:spcPts val="3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801370" algn="l"/>
                <a:tab pos="80200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gives the user read,</a:t>
            </a:r>
            <a:r>
              <a:rPr sz="2610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write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802005" lvl="1" indent="-361315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801370" algn="l"/>
                <a:tab pos="80200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gives group members</a:t>
            </a:r>
            <a:r>
              <a:rPr sz="261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read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802640" lvl="1" indent="-361315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801370" algn="l"/>
                <a:tab pos="80200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gives others no</a:t>
            </a:r>
            <a:r>
              <a:rPr sz="261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permissions</a:t>
            </a:r>
            <a:endParaRPr sz="261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2738" y="399190"/>
            <a:ext cx="589744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Setting Default</a:t>
            </a:r>
            <a:r>
              <a:rPr sz="4145" spc="4" dirty="0"/>
              <a:t> </a:t>
            </a:r>
            <a:r>
              <a:rPr sz="4145" spc="-9" dirty="0"/>
              <a:t>Permissions</a:t>
            </a:r>
            <a:endParaRPr sz="4145" dirty="0"/>
          </a:p>
        </p:txBody>
      </p:sp>
      <p:sp>
        <p:nvSpPr>
          <p:cNvPr id="10" name="object 10"/>
          <p:cNvSpPr txBox="1"/>
          <p:nvPr/>
        </p:nvSpPr>
        <p:spPr>
          <a:xfrm>
            <a:off x="1340443" y="1782841"/>
            <a:ext cx="7010580" cy="3483090"/>
          </a:xfrm>
          <a:prstGeom prst="rect">
            <a:avLst/>
          </a:prstGeom>
        </p:spPr>
        <p:txBody>
          <a:bodyPr vert="horz" wrap="square" lIns="0" tIns="109685" rIns="0" bIns="0" rtlCol="0">
            <a:spAutoFit/>
          </a:bodyPr>
          <a:lstStyle/>
          <a:p>
            <a:pPr marL="334010" indent="-323850">
              <a:spcBef>
                <a:spcPts val="8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umask</a:t>
            </a:r>
            <a:r>
              <a:rPr sz="299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9" dirty="0">
                <a:solidFill>
                  <a:srgbClr val="B90000"/>
                </a:solidFill>
                <a:latin typeface="Times New Roman" panose="02020603050405020304"/>
                <a:cs typeface="Times New Roman" panose="02020603050405020304"/>
              </a:rPr>
              <a:t>mask</a:t>
            </a:r>
            <a:endParaRPr sz="2995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5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set in startup files for the</a:t>
            </a:r>
            <a:r>
              <a:rPr sz="2265" spc="-8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account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5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masks out</a:t>
            </a:r>
            <a:r>
              <a:rPr sz="2265" spc="-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permissions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lnSpc>
                <a:spcPts val="2715"/>
              </a:lnSpc>
              <a:spcBef>
                <a:spcPts val="5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umask numbers added to </a:t>
            </a:r>
            <a:r>
              <a:rPr sz="2265" i="1" spc="-4" dirty="0">
                <a:latin typeface="Times New Roman" panose="02020603050405020304"/>
                <a:cs typeface="Times New Roman" panose="02020603050405020304"/>
              </a:rPr>
              <a:t>desired permission</a:t>
            </a:r>
            <a:r>
              <a:rPr sz="2265" i="1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i="1" spc="-4" dirty="0">
                <a:latin typeface="Times New Roman" panose="02020603050405020304"/>
                <a:cs typeface="Times New Roman" panose="02020603050405020304"/>
              </a:rPr>
              <a:t>number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709930">
              <a:lnSpc>
                <a:spcPts val="2715"/>
              </a:lnSpc>
            </a:pPr>
            <a:r>
              <a:rPr sz="2265" spc="-9" dirty="0">
                <a:latin typeface="Times New Roman" panose="02020603050405020304"/>
                <a:cs typeface="Times New Roman" panose="02020603050405020304"/>
              </a:rPr>
              <a:t>equals</a:t>
            </a:r>
            <a:r>
              <a:rPr sz="2265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7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6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Example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560"/>
              </a:spcBef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umask</a:t>
            </a:r>
            <a:r>
              <a:rPr sz="2265" spc="-26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022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540"/>
              </a:spcBef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means default permission of file is 755,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is,</a:t>
            </a:r>
            <a:r>
              <a:rPr sz="2265" spc="-4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rwxr-xr-x</a:t>
            </a:r>
            <a:endParaRPr sz="2265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1604" y="406238"/>
            <a:ext cx="4188104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Display</a:t>
            </a:r>
            <a:r>
              <a:rPr sz="4145" spc="-38" dirty="0"/>
              <a:t> </a:t>
            </a:r>
            <a:r>
              <a:rPr sz="4145" spc="-9" dirty="0"/>
              <a:t>Commands</a:t>
            </a:r>
            <a:endParaRPr sz="4145" dirty="0"/>
          </a:p>
        </p:txBody>
      </p:sp>
      <p:sp>
        <p:nvSpPr>
          <p:cNvPr id="5" name="object 5"/>
          <p:cNvSpPr txBox="1"/>
          <p:nvPr/>
        </p:nvSpPr>
        <p:spPr>
          <a:xfrm>
            <a:off x="1340443" y="1877452"/>
            <a:ext cx="1158204" cy="532432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34010" indent="-323850">
              <a:spcBef>
                <a:spcPts val="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echo</a:t>
            </a:r>
            <a:endParaRPr sz="33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3240" y="1925019"/>
            <a:ext cx="4372179" cy="474283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795">
              <a:spcBef>
                <a:spcPts val="105"/>
              </a:spcBef>
            </a:pPr>
            <a:r>
              <a:rPr sz="2995" spc="9" dirty="0">
                <a:latin typeface="Times New Roman" panose="02020603050405020304"/>
                <a:cs typeface="Times New Roman" panose="02020603050405020304"/>
              </a:rPr>
              <a:t>echo the text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string to</a:t>
            </a:r>
            <a:r>
              <a:rPr sz="2995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stdout</a:t>
            </a:r>
            <a:endParaRPr sz="299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4448" y="2347032"/>
            <a:ext cx="8615668" cy="718380"/>
          </a:xfrm>
          <a:custGeom>
            <a:avLst/>
            <a:gdLst/>
            <a:ahLst/>
            <a:cxnLst/>
            <a:rect l="l" t="t" r="r" b="b"/>
            <a:pathLst>
              <a:path w="10075545" h="840104">
                <a:moveTo>
                  <a:pt x="10075278" y="839724"/>
                </a:moveTo>
                <a:lnTo>
                  <a:pt x="10075278" y="0"/>
                </a:lnTo>
                <a:lnTo>
                  <a:pt x="0" y="0"/>
                </a:lnTo>
                <a:lnTo>
                  <a:pt x="0" y="839724"/>
                </a:lnTo>
                <a:lnTo>
                  <a:pt x="10075278" y="8397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8" name="object 8"/>
          <p:cNvSpPr txBox="1"/>
          <p:nvPr/>
        </p:nvSpPr>
        <p:spPr>
          <a:xfrm>
            <a:off x="1340443" y="2497767"/>
            <a:ext cx="846526" cy="532432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334010" indent="-323850">
              <a:spcBef>
                <a:spcPts val="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cat</a:t>
            </a:r>
            <a:endParaRPr sz="33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3240" y="2545334"/>
            <a:ext cx="2649805" cy="474283"/>
          </a:xfrm>
          <a:prstGeom prst="rect">
            <a:avLst/>
          </a:prstGeom>
        </p:spPr>
        <p:txBody>
          <a:bodyPr vert="horz" wrap="square" lIns="0" tIns="13575" rIns="0" bIns="0" rtlCol="0">
            <a:spAutoFit/>
          </a:bodyPr>
          <a:lstStyle/>
          <a:p>
            <a:pPr marL="10795">
              <a:spcBef>
                <a:spcPts val="105"/>
              </a:spcBef>
            </a:pPr>
            <a:r>
              <a:rPr sz="2995" spc="4" dirty="0">
                <a:latin typeface="Times New Roman" panose="02020603050405020304"/>
                <a:cs typeface="Times New Roman" panose="02020603050405020304"/>
              </a:rPr>
              <a:t>concatenate</a:t>
            </a:r>
            <a:r>
              <a:rPr sz="2995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(list)</a:t>
            </a:r>
            <a:endParaRPr sz="299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0442" y="3014609"/>
            <a:ext cx="1230422" cy="1881437"/>
          </a:xfrm>
          <a:prstGeom prst="rect">
            <a:avLst/>
          </a:prstGeom>
        </p:spPr>
        <p:txBody>
          <a:bodyPr vert="horz" wrap="square" lIns="0" tIns="115657" rIns="0" bIns="0" rtlCol="0">
            <a:spAutoFit/>
          </a:bodyPr>
          <a:lstStyle/>
          <a:p>
            <a:pPr marL="334010" indent="-323850">
              <a:spcBef>
                <a:spcPts val="91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head</a:t>
            </a:r>
            <a:endParaRPr sz="338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8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tail</a:t>
            </a:r>
            <a:endParaRPr sz="338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8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more</a:t>
            </a:r>
            <a:endParaRPr sz="33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3240" y="3005096"/>
            <a:ext cx="5188297" cy="1822965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795" marR="4445" algn="just">
              <a:lnSpc>
                <a:spcPct val="136000"/>
              </a:lnSpc>
              <a:spcBef>
                <a:spcPts val="80"/>
              </a:spcBef>
            </a:pPr>
            <a:r>
              <a:rPr sz="2995" spc="4" dirty="0">
                <a:latin typeface="Times New Roman" panose="02020603050405020304"/>
                <a:cs typeface="Times New Roman" panose="02020603050405020304"/>
              </a:rPr>
              <a:t>display 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(or #) lines of 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file 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display last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10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(or #)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lines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file 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browse or page through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995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995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71133" y="4958828"/>
            <a:ext cx="3260129" cy="416132"/>
          </a:xfrm>
          <a:prstGeom prst="rect">
            <a:avLst/>
          </a:prstGeom>
        </p:spPr>
        <p:txBody>
          <a:bodyPr vert="horz" wrap="square" lIns="0" tIns="14661" rIns="0" bIns="0" rtlCol="0">
            <a:spAutoFit/>
          </a:bodyPr>
          <a:lstStyle/>
          <a:p>
            <a:pPr marL="279400" indent="-269240">
              <a:spcBef>
                <a:spcPts val="11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280035" algn="l"/>
              </a:tabLst>
            </a:pPr>
            <a:r>
              <a:rPr sz="2610" spc="17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SPACE RETURN </a:t>
            </a:r>
            <a:r>
              <a:rPr sz="2610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610" spc="-7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q</a:t>
            </a:r>
            <a:endParaRPr sz="261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037" y="394957"/>
            <a:ext cx="6339984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File </a:t>
            </a:r>
            <a:r>
              <a:rPr sz="4145" spc="-9" dirty="0"/>
              <a:t>Manipulation</a:t>
            </a:r>
            <a:r>
              <a:rPr sz="4145" dirty="0"/>
              <a:t> </a:t>
            </a:r>
            <a:r>
              <a:rPr sz="4145" spc="-9" dirty="0"/>
              <a:t>Commands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53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1340442" y="1783275"/>
            <a:ext cx="5656900" cy="3924053"/>
          </a:xfrm>
          <a:prstGeom prst="rect">
            <a:avLst/>
          </a:prstGeom>
        </p:spPr>
        <p:txBody>
          <a:bodyPr vert="horz" wrap="square" lIns="0" tIns="63530" rIns="0" bIns="0" rtlCol="0">
            <a:spAutoFit/>
          </a:bodyPr>
          <a:lstStyle/>
          <a:p>
            <a:pPr marL="334010" indent="-323850">
              <a:spcBef>
                <a:spcPts val="50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  <a:tab pos="1280795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cp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copy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112395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cp	</a:t>
            </a: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[ -fipRr ] </a:t>
            </a:r>
            <a:r>
              <a:rPr sz="2265" spc="-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source_file</a:t>
            </a:r>
            <a:r>
              <a:rPr sz="2265" spc="-38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target_file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  <a:tab pos="1252855" algn="l"/>
              </a:tabLst>
            </a:pPr>
            <a:r>
              <a:rPr sz="2995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mv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move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(or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rename)</a:t>
            </a:r>
            <a:r>
              <a:rPr sz="261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121983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mv	</a:t>
            </a: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[ -fi ]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265" spc="-3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target_file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1219835" algn="l"/>
                <a:tab pos="314833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mv	</a:t>
            </a: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[ -fi ]</a:t>
            </a:r>
            <a:r>
              <a:rPr sz="2265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source</a:t>
            </a:r>
            <a:r>
              <a:rPr sz="2265" spc="-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...	target_dir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  <a:tab pos="1259840" algn="l"/>
              </a:tabLst>
            </a:pPr>
            <a:r>
              <a:rPr sz="2995" spc="13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rm	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remove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(delete)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610" spc="-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(directory)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441325">
              <a:spcBef>
                <a:spcPts val="300"/>
              </a:spcBef>
              <a:tabLst>
                <a:tab pos="709930" algn="l"/>
                <a:tab pos="1171575" algn="l"/>
                <a:tab pos="1840230" algn="l"/>
              </a:tabLst>
            </a:pPr>
            <a:r>
              <a:rPr sz="2265" spc="-4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sz="2265" spc="-4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rm	</a:t>
            </a: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[ -f</a:t>
            </a:r>
            <a:r>
              <a:rPr sz="2265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]	[ -i ]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65" spc="-21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...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  <a:tab pos="1626235" algn="l"/>
                <a:tab pos="2294890" algn="l"/>
                <a:tab pos="424751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rm</a:t>
            </a:r>
            <a:r>
              <a:rPr sz="2265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-rR	[ -f</a:t>
            </a:r>
            <a:r>
              <a:rPr sz="2265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]	[ -i ]</a:t>
            </a:r>
            <a:r>
              <a:rPr sz="2265" spc="21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dirname</a:t>
            </a:r>
            <a:r>
              <a:rPr sz="2265" spc="-17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...	[ </a:t>
            </a:r>
            <a:r>
              <a:rPr sz="2265" spc="-9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265" spc="-38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]</a:t>
            </a:r>
            <a:endParaRPr sz="2265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Meaning of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2610" spc="-5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here</a:t>
            </a:r>
            <a:endParaRPr sz="261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9337" y="433870"/>
            <a:ext cx="2799671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ln and</a:t>
            </a:r>
            <a:r>
              <a:rPr sz="4145" spc="-51" dirty="0"/>
              <a:t> </a:t>
            </a:r>
            <a:r>
              <a:rPr sz="4145" spc="-9" dirty="0"/>
              <a:t>unlink</a:t>
            </a:r>
            <a:endParaRPr sz="414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54</a:t>
            </a:fld>
            <a:endParaRPr spc="-4" dirty="0"/>
          </a:p>
        </p:txBody>
      </p:sp>
      <p:sp>
        <p:nvSpPr>
          <p:cNvPr id="7" name="object 7"/>
          <p:cNvSpPr txBox="1"/>
          <p:nvPr/>
        </p:nvSpPr>
        <p:spPr>
          <a:xfrm>
            <a:off x="1239170" y="1704821"/>
            <a:ext cx="6098352" cy="1488431"/>
          </a:xfrm>
          <a:prstGeom prst="rect">
            <a:avLst/>
          </a:prstGeom>
        </p:spPr>
        <p:txBody>
          <a:bodyPr vert="horz" wrap="square" lIns="0" tIns="7059" rIns="0" bIns="0" rtlCol="0">
            <a:spAutoFit/>
          </a:bodyPr>
          <a:lstStyle/>
          <a:p>
            <a:pPr marL="334010" marR="4445" indent="-323850">
              <a:lnSpc>
                <a:spcPct val="101000"/>
              </a:lnSpc>
              <a:spcBef>
                <a:spcPts val="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ln </a:t>
            </a:r>
            <a:r>
              <a:rPr sz="3380" spc="4" dirty="0">
                <a:solidFill>
                  <a:srgbClr val="009A00"/>
                </a:solidFill>
                <a:latin typeface="Times New Roman" panose="02020603050405020304"/>
                <a:cs typeface="Times New Roman" panose="02020603050405020304"/>
              </a:rPr>
              <a:t>[options] </a:t>
            </a:r>
            <a:r>
              <a:rPr sz="3380" dirty="0">
                <a:solidFill>
                  <a:srgbClr val="B90000"/>
                </a:solidFill>
                <a:latin typeface="Times New Roman" panose="02020603050405020304"/>
                <a:cs typeface="Times New Roman" panose="02020603050405020304"/>
              </a:rPr>
              <a:t>source target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- Link</a:t>
            </a:r>
            <a:r>
              <a:rPr sz="2995" spc="-14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to  another</a:t>
            </a:r>
            <a:r>
              <a:rPr sz="2995" spc="-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file</a:t>
            </a:r>
          </a:p>
          <a:p>
            <a:pPr marL="709930" lvl="1" indent="-269240">
              <a:spcBef>
                <a:spcPts val="68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symbolic</a:t>
            </a:r>
            <a:r>
              <a:rPr sz="261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5004" y="4213412"/>
            <a:ext cx="6221612" cy="1035804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709930" indent="-269240">
              <a:spcBef>
                <a:spcPts val="6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80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unlink </a:t>
            </a:r>
            <a:r>
              <a:rPr sz="3380" spc="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filename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Remove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995" spc="-13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438" y="403383"/>
            <a:ext cx="3427913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find - Find</a:t>
            </a:r>
            <a:r>
              <a:rPr sz="4145" spc="-68" dirty="0"/>
              <a:t> </a:t>
            </a:r>
            <a:r>
              <a:rPr sz="4145" spc="-9" dirty="0"/>
              <a:t>Files</a:t>
            </a:r>
            <a:endParaRPr sz="414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55</a:t>
            </a:fld>
            <a:endParaRPr spc="-4" dirty="0"/>
          </a:p>
        </p:txBody>
      </p:sp>
      <p:sp>
        <p:nvSpPr>
          <p:cNvPr id="12" name="object 12"/>
          <p:cNvSpPr txBox="1"/>
          <p:nvPr/>
        </p:nvSpPr>
        <p:spPr>
          <a:xfrm>
            <a:off x="973983" y="1438982"/>
            <a:ext cx="6995377" cy="3980035"/>
          </a:xfrm>
          <a:prstGeom prst="rect">
            <a:avLst/>
          </a:prstGeom>
        </p:spPr>
        <p:txBody>
          <a:bodyPr vert="horz" wrap="square" lIns="0" tIns="69503" rIns="0" bIns="0" rtlCol="0">
            <a:spAutoFit/>
          </a:bodyPr>
          <a:lstStyle/>
          <a:p>
            <a:pPr marL="344805" marR="339090" indent="-323850">
              <a:lnSpc>
                <a:spcPts val="3660"/>
              </a:lnSpc>
              <a:spcBef>
                <a:spcPts val="5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44805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3380" spc="4" dirty="0">
                <a:solidFill>
                  <a:srgbClr val="B90000"/>
                </a:solidFill>
                <a:latin typeface="Times New Roman" panose="02020603050405020304"/>
                <a:cs typeface="Times New Roman" panose="02020603050405020304"/>
              </a:rPr>
              <a:t>directory-list </a:t>
            </a:r>
            <a:r>
              <a:rPr sz="3380" spc="4" dirty="0">
                <a:solidFill>
                  <a:srgbClr val="009A00"/>
                </a:solidFill>
                <a:latin typeface="Times New Roman" panose="02020603050405020304"/>
                <a:cs typeface="Times New Roman" panose="02020603050405020304"/>
              </a:rPr>
              <a:t>[options]</a:t>
            </a:r>
            <a:r>
              <a:rPr sz="3380" spc="-103" dirty="0">
                <a:solidFill>
                  <a:srgbClr val="009A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80" spc="4" dirty="0">
                <a:solidFill>
                  <a:srgbClr val="009A00"/>
                </a:solidFill>
                <a:latin typeface="Times New Roman" panose="02020603050405020304"/>
                <a:cs typeface="Times New Roman" panose="02020603050405020304"/>
              </a:rPr>
              <a:t>[actions]  </a:t>
            </a:r>
            <a:r>
              <a:rPr sz="3380" spc="-4" dirty="0">
                <a:solidFill>
                  <a:srgbClr val="009A00"/>
                </a:solidFill>
                <a:latin typeface="Times New Roman" panose="02020603050405020304"/>
                <a:cs typeface="Times New Roman" panose="02020603050405020304"/>
              </a:rPr>
              <a:t>[...]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  <a:p>
            <a:pPr marL="721360" lvl="1" indent="-269240">
              <a:spcBef>
                <a:spcPts val="32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21360" algn="l"/>
                <a:tab pos="159512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610" spc="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-name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Net\*.c</a:t>
            </a:r>
            <a:r>
              <a:rPr sz="261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-print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21360" lvl="1" indent="-26924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21360" algn="l"/>
                <a:tab pos="159512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610" spc="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-newer empty</a:t>
            </a:r>
            <a:r>
              <a:rPr sz="261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-print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21360" lvl="1" indent="-269240"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2136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find /usr/local -type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61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-print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21360" marR="396875" lvl="1" indent="-269240">
              <a:lnSpc>
                <a:spcPts val="2845"/>
              </a:lnSpc>
              <a:spcBef>
                <a:spcPts val="68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21360" algn="l"/>
                <a:tab pos="159575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610" spc="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.	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\(user Bill -o -size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+10000c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\) -print</a:t>
            </a:r>
            <a:r>
              <a:rPr sz="261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 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exec rm { }</a:t>
            </a:r>
            <a:r>
              <a:rPr sz="2610" spc="-3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\;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21360" lvl="1" indent="-269240">
              <a:lnSpc>
                <a:spcPts val="2990"/>
              </a:lnSpc>
              <a:spcBef>
                <a:spcPts val="30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21360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find </a:t>
            </a:r>
            <a:r>
              <a:rPr sz="2630" spc="13" baseline="42000" dirty="0">
                <a:latin typeface="Times New Roman" panose="02020603050405020304"/>
                <a:cs typeface="Times New Roman" panose="02020603050405020304"/>
              </a:rPr>
              <a:t>~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Bill </a:t>
            </a:r>
            <a:r>
              <a:rPr sz="2630" spc="13" baseline="42000" dirty="0">
                <a:latin typeface="Times New Roman" panose="02020603050405020304"/>
                <a:cs typeface="Times New Roman" panose="02020603050405020304"/>
              </a:rPr>
              <a:t>~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Denis -size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+1000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-atime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30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-ok</a:t>
            </a:r>
            <a:r>
              <a:rPr sz="2610" spc="-8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rm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21360">
              <a:lnSpc>
                <a:spcPts val="2990"/>
              </a:lnSpc>
            </a:pPr>
            <a:r>
              <a:rPr sz="2610" spc="13" dirty="0">
                <a:latin typeface="Times New Roman" panose="02020603050405020304"/>
                <a:cs typeface="Times New Roman" panose="02020603050405020304"/>
              </a:rPr>
              <a:t>{ }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\;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5866" y="448927"/>
            <a:ext cx="6491511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Compression/decompression</a:t>
            </a:r>
            <a:endParaRPr sz="4145" dirty="0"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836621" y="1243722"/>
            <a:ext cx="6450756" cy="2040181"/>
          </a:xfrm>
          <a:prstGeom prst="rect">
            <a:avLst/>
          </a:prstGeom>
        </p:spPr>
        <p:txBody>
          <a:bodyPr vert="horz" wrap="square" lIns="0" tIns="54299" rIns="0" bIns="0" rtlCol="0">
            <a:spAutoFit/>
          </a:bodyPr>
          <a:lstStyle/>
          <a:p>
            <a:pPr marL="334010" indent="-323850">
              <a:lnSpc>
                <a:spcPct val="100000"/>
              </a:lnSpc>
              <a:spcBef>
                <a:spcPts val="4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  <a:tab pos="1764665" algn="l"/>
                <a:tab pos="2863850" algn="l"/>
                <a:tab pos="4269105" algn="l"/>
              </a:tabLst>
            </a:pPr>
            <a:r>
              <a:rPr spc="9" dirty="0">
                <a:solidFill>
                  <a:srgbClr val="3333FF"/>
                </a:solidFill>
              </a:rPr>
              <a:t>compress	</a:t>
            </a:r>
            <a:r>
              <a:rPr spc="9" dirty="0"/>
              <a:t>[ -cfv</a:t>
            </a:r>
            <a:r>
              <a:rPr spc="13" dirty="0"/>
              <a:t> </a:t>
            </a:r>
            <a:r>
              <a:rPr spc="9" dirty="0"/>
              <a:t>]	[ -b</a:t>
            </a:r>
            <a:r>
              <a:rPr spc="17" dirty="0"/>
              <a:t> </a:t>
            </a:r>
            <a:r>
              <a:rPr spc="9" dirty="0"/>
              <a:t>bits</a:t>
            </a:r>
            <a:r>
              <a:rPr dirty="0"/>
              <a:t> </a:t>
            </a:r>
            <a:r>
              <a:rPr spc="9" dirty="0"/>
              <a:t>]	</a:t>
            </a:r>
            <a:r>
              <a:rPr spc="9" dirty="0">
                <a:solidFill>
                  <a:srgbClr val="CC0000"/>
                </a:solidFill>
              </a:rPr>
              <a:t>[ </a:t>
            </a:r>
            <a:r>
              <a:rPr spc="4" dirty="0">
                <a:solidFill>
                  <a:srgbClr val="CC0000"/>
                </a:solidFill>
              </a:rPr>
              <a:t>file</a:t>
            </a:r>
            <a:r>
              <a:rPr spc="-13" dirty="0">
                <a:solidFill>
                  <a:srgbClr val="CC0000"/>
                </a:solidFill>
              </a:rPr>
              <a:t> </a:t>
            </a:r>
            <a:r>
              <a:rPr spc="9" dirty="0">
                <a:solidFill>
                  <a:srgbClr val="CC0000"/>
                </a:solidFill>
              </a:rPr>
              <a:t>]</a:t>
            </a:r>
          </a:p>
          <a:p>
            <a:pPr marL="334010" indent="-323850">
              <a:lnSpc>
                <a:spcPct val="100000"/>
              </a:lnSpc>
              <a:spcBef>
                <a:spcPts val="3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  <a:tab pos="2099310" algn="l"/>
                <a:tab pos="3197860" algn="l"/>
              </a:tabLst>
            </a:pPr>
            <a:r>
              <a:rPr spc="9" dirty="0">
                <a:solidFill>
                  <a:srgbClr val="3333FF"/>
                </a:solidFill>
              </a:rPr>
              <a:t>uncompress	</a:t>
            </a:r>
            <a:r>
              <a:rPr spc="9" dirty="0"/>
              <a:t>[</a:t>
            </a:r>
            <a:r>
              <a:rPr spc="13" dirty="0"/>
              <a:t> </a:t>
            </a:r>
            <a:r>
              <a:rPr spc="9" dirty="0"/>
              <a:t>-cfv</a:t>
            </a:r>
            <a:r>
              <a:rPr spc="17" dirty="0"/>
              <a:t> </a:t>
            </a:r>
            <a:r>
              <a:rPr spc="9" dirty="0"/>
              <a:t>]	</a:t>
            </a:r>
            <a:r>
              <a:rPr spc="9" dirty="0">
                <a:solidFill>
                  <a:srgbClr val="CC0000"/>
                </a:solidFill>
              </a:rPr>
              <a:t>[ file </a:t>
            </a:r>
            <a:r>
              <a:rPr spc="4" dirty="0">
                <a:solidFill>
                  <a:srgbClr val="CC0000"/>
                </a:solidFill>
              </a:rPr>
              <a:t>...</a:t>
            </a:r>
            <a:r>
              <a:rPr spc="-9" dirty="0">
                <a:solidFill>
                  <a:srgbClr val="CC0000"/>
                </a:solidFill>
              </a:rPr>
              <a:t> </a:t>
            </a:r>
            <a:r>
              <a:rPr spc="9" dirty="0">
                <a:solidFill>
                  <a:srgbClr val="CC0000"/>
                </a:solidFill>
              </a:rPr>
              <a:t>]</a:t>
            </a:r>
          </a:p>
          <a:p>
            <a:pPr marL="709930" lvl="1" indent="-269240">
              <a:lnSpc>
                <a:spcPct val="100000"/>
              </a:lnSpc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.Z as</a:t>
            </a:r>
            <a:r>
              <a:rPr sz="188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suffix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D69B80"/>
              </a:buClr>
              <a:buFont typeface="Symbol" panose="05050102010706020507"/>
              <a:buChar char=""/>
            </a:pPr>
            <a:endParaRPr sz="2435" dirty="0"/>
          </a:p>
          <a:p>
            <a:pPr marL="334010" indent="-323850">
              <a:lnSpc>
                <a:spcPct val="100000"/>
              </a:lnSpc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pc="9" dirty="0">
                <a:solidFill>
                  <a:srgbClr val="3333FF"/>
                </a:solidFill>
              </a:rPr>
              <a:t>gzip </a:t>
            </a:r>
            <a:r>
              <a:rPr spc="13" dirty="0"/>
              <a:t>[-cdfhlLnNrtvV19] </a:t>
            </a:r>
            <a:r>
              <a:rPr spc="9" dirty="0"/>
              <a:t>[-S suffix] </a:t>
            </a:r>
            <a:r>
              <a:rPr spc="9" dirty="0">
                <a:solidFill>
                  <a:srgbClr val="CC0000"/>
                </a:solidFill>
              </a:rPr>
              <a:t>[file </a:t>
            </a:r>
            <a:r>
              <a:rPr spc="4" dirty="0">
                <a:solidFill>
                  <a:srgbClr val="CC0000"/>
                </a:solidFill>
              </a:rPr>
              <a:t>...]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56</a:t>
            </a:fld>
            <a:endParaRPr spc="-4" dirty="0"/>
          </a:p>
        </p:txBody>
      </p:sp>
      <p:sp>
        <p:nvSpPr>
          <p:cNvPr id="7" name="object 7"/>
          <p:cNvSpPr txBox="1"/>
          <p:nvPr/>
        </p:nvSpPr>
        <p:spPr>
          <a:xfrm>
            <a:off x="3901512" y="3762767"/>
            <a:ext cx="2236045" cy="942468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795" marR="4445" indent="40640" algn="just">
              <a:lnSpc>
                <a:spcPct val="110000"/>
              </a:lnSpc>
              <a:spcBef>
                <a:spcPts val="80"/>
              </a:spcBef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filename-&gt;filename.gz 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filename.gz-&gt;filename 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help for</a:t>
            </a:r>
            <a:r>
              <a:rPr sz="188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gzip</a:t>
            </a:r>
            <a:endParaRPr sz="188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0443" y="3762767"/>
            <a:ext cx="2427178" cy="1851511"/>
          </a:xfrm>
          <a:prstGeom prst="rect">
            <a:avLst/>
          </a:prstGeom>
        </p:spPr>
        <p:txBody>
          <a:bodyPr vert="horz" wrap="square" lIns="0" tIns="39095" rIns="0" bIns="0" rtlCol="0">
            <a:spAutoFit/>
          </a:bodyPr>
          <a:lstStyle/>
          <a:p>
            <a:pPr marL="709930" indent="-269240">
              <a:spcBef>
                <a:spcPts val="31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gzip</a:t>
            </a:r>
            <a:r>
              <a:rPr sz="1880" spc="-9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filename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709930" indent="-269240">
              <a:spcBef>
                <a:spcPts val="22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spc="-4" dirty="0">
                <a:latin typeface="Times New Roman" panose="02020603050405020304"/>
                <a:cs typeface="Times New Roman" panose="02020603050405020304"/>
              </a:rPr>
              <a:t>gzip -d</a:t>
            </a:r>
            <a:r>
              <a:rPr sz="1880" spc="-8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filename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709930" indent="-26924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gzip</a:t>
            </a:r>
            <a:r>
              <a:rPr sz="188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-h</a:t>
            </a:r>
            <a:endParaRPr sz="188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2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gunzip</a:t>
            </a:r>
            <a:endParaRPr sz="261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610" spc="13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bzip2 </a:t>
            </a:r>
            <a:r>
              <a:rPr sz="2610" spc="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610" spc="-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13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bunzip2</a:t>
            </a:r>
            <a:endParaRPr sz="261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871" y="411890"/>
            <a:ext cx="2451613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Utility -</a:t>
            </a:r>
            <a:r>
              <a:rPr sz="4145" spc="-43" dirty="0"/>
              <a:t> </a:t>
            </a:r>
            <a:r>
              <a:rPr sz="4145" spc="-4" dirty="0"/>
              <a:t>wc</a:t>
            </a:r>
            <a:endParaRPr sz="4145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57</a:t>
            </a:fld>
            <a:endParaRPr spc="-4" dirty="0"/>
          </a:p>
        </p:txBody>
      </p:sp>
      <p:sp>
        <p:nvSpPr>
          <p:cNvPr id="12" name="object 12"/>
          <p:cNvSpPr txBox="1"/>
          <p:nvPr/>
        </p:nvSpPr>
        <p:spPr>
          <a:xfrm>
            <a:off x="963675" y="1331352"/>
            <a:ext cx="6507227" cy="3152284"/>
          </a:xfrm>
          <a:prstGeom prst="rect">
            <a:avLst/>
          </a:prstGeom>
        </p:spPr>
        <p:txBody>
          <a:bodyPr vert="horz" wrap="square" lIns="0" tIns="7059" rIns="0" bIns="0" rtlCol="0">
            <a:spAutoFit/>
          </a:bodyPr>
          <a:lstStyle/>
          <a:p>
            <a:pPr marL="334010" marR="4445" indent="-323850">
              <a:lnSpc>
                <a:spcPct val="101000"/>
              </a:lnSpc>
              <a:spcBef>
                <a:spcPts val="5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wc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- display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a count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of lines,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words and 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characters in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 file</a:t>
            </a:r>
          </a:p>
          <a:p>
            <a:pPr marL="709930" lvl="1" indent="-26924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995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-c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995" spc="4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-l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995" spc="9" dirty="0">
                <a:solidFill>
                  <a:srgbClr val="339A33"/>
                </a:solidFill>
                <a:latin typeface="Times New Roman" panose="02020603050405020304"/>
                <a:cs typeface="Times New Roman" panose="02020603050405020304"/>
              </a:rPr>
              <a:t>-w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67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4" dirty="0">
                <a:latin typeface="Times New Roman" panose="02020603050405020304"/>
                <a:cs typeface="Times New Roman" panose="02020603050405020304"/>
              </a:rPr>
              <a:t>ls |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wc</a:t>
            </a:r>
            <a:r>
              <a:rPr sz="2610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-l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5837" y="390723"/>
            <a:ext cx="259713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Utility -</a:t>
            </a:r>
            <a:r>
              <a:rPr sz="4145" spc="-34" dirty="0"/>
              <a:t> </a:t>
            </a:r>
            <a:r>
              <a:rPr sz="4145" spc="-4" dirty="0"/>
              <a:t>diff</a:t>
            </a:r>
            <a:endParaRPr sz="414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58</a:t>
            </a:fld>
            <a:endParaRPr spc="-4" dirty="0"/>
          </a:p>
        </p:txBody>
      </p:sp>
      <p:sp>
        <p:nvSpPr>
          <p:cNvPr id="9" name="object 9"/>
          <p:cNvSpPr txBox="1"/>
          <p:nvPr/>
        </p:nvSpPr>
        <p:spPr>
          <a:xfrm>
            <a:off x="891710" y="1367358"/>
            <a:ext cx="7152845" cy="2920821"/>
          </a:xfrm>
          <a:prstGeom prst="rect">
            <a:avLst/>
          </a:prstGeom>
        </p:spPr>
        <p:txBody>
          <a:bodyPr vert="horz" wrap="square" lIns="0" tIns="120544" rIns="0" bIns="0" rtlCol="0">
            <a:spAutoFit/>
          </a:bodyPr>
          <a:lstStyle/>
          <a:p>
            <a:pPr marL="334010" indent="-323850">
              <a:spcBef>
                <a:spcPts val="9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3380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diff </a:t>
            </a:r>
            <a:r>
              <a:rPr sz="3380" spc="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r>
              <a:rPr sz="3380" spc="-13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80" spc="4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file2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  <a:p>
            <a:pPr marL="709930" marR="562610" lvl="1" indent="-269240">
              <a:lnSpc>
                <a:spcPct val="101000"/>
              </a:lnSpc>
              <a:spcBef>
                <a:spcPts val="6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  <a:tab pos="2551430" algn="l"/>
                <a:tab pos="4204335" algn="l"/>
                <a:tab pos="5485765" algn="l"/>
                <a:tab pos="6303645" algn="l"/>
              </a:tabLst>
            </a:pPr>
            <a:r>
              <a:rPr sz="2610" spc="4" dirty="0">
                <a:latin typeface="Times New Roman" panose="02020603050405020304"/>
                <a:cs typeface="Times New Roman" panose="02020603050405020304"/>
              </a:rPr>
              <a:t>Line-by-lin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difference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betwee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pair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6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of 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610" spc="-1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files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marR="4445" lvl="1" indent="-269240">
              <a:lnSpc>
                <a:spcPct val="101000"/>
              </a:lnSpc>
              <a:spcBef>
                <a:spcPts val="6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9" dirty="0">
                <a:latin typeface="Times New Roman" panose="02020603050405020304"/>
                <a:cs typeface="Times New Roman" panose="02020603050405020304"/>
              </a:rPr>
              <a:t>Often used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comparing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text file (source code, 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netlist, data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list,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etc.) in different</a:t>
            </a:r>
            <a:r>
              <a:rPr sz="2610" spc="-4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versions.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6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10565" algn="l"/>
              </a:tabLst>
            </a:pPr>
            <a:r>
              <a:rPr sz="2610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tkdiff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vs.</a:t>
            </a:r>
            <a:r>
              <a:rPr sz="2610" spc="-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windiff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537" y="382257"/>
            <a:ext cx="5066124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Sample Output </a:t>
            </a:r>
            <a:r>
              <a:rPr sz="4145" spc="-4" dirty="0"/>
              <a:t>of</a:t>
            </a:r>
            <a:r>
              <a:rPr sz="4145" spc="-9" dirty="0"/>
              <a:t> </a:t>
            </a:r>
            <a:r>
              <a:rPr sz="4145" spc="-4" dirty="0"/>
              <a:t>tkdiff</a:t>
            </a:r>
            <a:endParaRPr sz="414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6349463" y="5779215"/>
            <a:ext cx="841441" cy="19236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59</a:t>
            </a:fld>
            <a:endParaRPr spc="-4" dirty="0"/>
          </a:p>
        </p:txBody>
      </p:sp>
      <p:sp>
        <p:nvSpPr>
          <p:cNvPr id="5" name="object 5"/>
          <p:cNvSpPr/>
          <p:nvPr/>
        </p:nvSpPr>
        <p:spPr>
          <a:xfrm>
            <a:off x="1358002" y="1269670"/>
            <a:ext cx="6532855" cy="484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132" y="442733"/>
            <a:ext cx="2403829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The</a:t>
            </a:r>
            <a:r>
              <a:rPr sz="4145" spc="-68" dirty="0"/>
              <a:t> </a:t>
            </a:r>
            <a:r>
              <a:rPr sz="4145" spc="-4" dirty="0"/>
              <a:t>Rebels</a:t>
            </a:r>
            <a:endParaRPr sz="414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6</a:t>
            </a:fld>
            <a:endParaRPr spc="-4" dirty="0"/>
          </a:p>
        </p:txBody>
      </p:sp>
      <p:sp>
        <p:nvSpPr>
          <p:cNvPr id="5" name="object 5"/>
          <p:cNvSpPr/>
          <p:nvPr/>
        </p:nvSpPr>
        <p:spPr>
          <a:xfrm>
            <a:off x="846748" y="1266217"/>
            <a:ext cx="3588966" cy="3148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6" name="object 6"/>
          <p:cNvSpPr/>
          <p:nvPr/>
        </p:nvSpPr>
        <p:spPr>
          <a:xfrm>
            <a:off x="5717211" y="1266217"/>
            <a:ext cx="2105943" cy="31589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8" name="object 8"/>
          <p:cNvSpPr txBox="1"/>
          <p:nvPr/>
        </p:nvSpPr>
        <p:spPr>
          <a:xfrm>
            <a:off x="835128" y="4656725"/>
            <a:ext cx="3600586" cy="840993"/>
          </a:xfrm>
          <a:prstGeom prst="rect">
            <a:avLst/>
          </a:prstGeom>
        </p:spPr>
        <p:txBody>
          <a:bodyPr vert="horz" wrap="square" lIns="0" tIns="78734" rIns="0" bIns="0" rtlCol="0">
            <a:spAutoFit/>
          </a:bodyPr>
          <a:lstStyle/>
          <a:p>
            <a:pPr marL="10795">
              <a:spcBef>
                <a:spcPts val="620"/>
              </a:spcBef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Richard Stallman who</a:t>
            </a:r>
            <a:r>
              <a:rPr sz="2265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founded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530"/>
              </a:spcBef>
            </a:pPr>
            <a:r>
              <a:rPr sz="2265" i="1" spc="-26" dirty="0">
                <a:latin typeface="Times New Roman" panose="02020603050405020304"/>
                <a:cs typeface="Times New Roman" panose="02020603050405020304"/>
              </a:rPr>
              <a:t>Free </a:t>
            </a:r>
            <a:r>
              <a:rPr sz="2265" i="1" spc="-13" dirty="0">
                <a:latin typeface="Times New Roman" panose="02020603050405020304"/>
                <a:cs typeface="Times New Roman" panose="02020603050405020304"/>
              </a:rPr>
              <a:t>Software</a:t>
            </a:r>
            <a:r>
              <a:rPr sz="2265" i="1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i="1" spc="-4" dirty="0">
                <a:latin typeface="Times New Roman" panose="02020603050405020304"/>
                <a:cs typeface="Times New Roman" panose="02020603050405020304"/>
              </a:rPr>
              <a:t>Foundation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4042" y="4656725"/>
            <a:ext cx="2864830" cy="840993"/>
          </a:xfrm>
          <a:prstGeom prst="rect">
            <a:avLst/>
          </a:prstGeom>
        </p:spPr>
        <p:txBody>
          <a:bodyPr vert="horz" wrap="square" lIns="0" tIns="78734" rIns="0" bIns="0" rtlCol="0">
            <a:spAutoFit/>
          </a:bodyPr>
          <a:lstStyle/>
          <a:p>
            <a:pPr marL="10795">
              <a:spcBef>
                <a:spcPts val="620"/>
              </a:spcBef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Linus </a:t>
            </a:r>
            <a:r>
              <a:rPr sz="2265" spc="-21" dirty="0">
                <a:latin typeface="Times New Roman" panose="02020603050405020304"/>
                <a:cs typeface="Times New Roman" panose="02020603050405020304"/>
              </a:rPr>
              <a:t>Torvalds,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father</a:t>
            </a:r>
            <a:r>
              <a:rPr sz="2265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of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530"/>
              </a:spcBef>
            </a:pPr>
            <a:r>
              <a:rPr sz="2265" i="1" spc="-9" dirty="0">
                <a:latin typeface="Times New Roman" panose="02020603050405020304"/>
                <a:cs typeface="Times New Roman" panose="02020603050405020304"/>
              </a:rPr>
              <a:t>LINUX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204" y="386490"/>
            <a:ext cx="277306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Utility -</a:t>
            </a:r>
            <a:r>
              <a:rPr sz="4145" spc="-34" dirty="0"/>
              <a:t> </a:t>
            </a:r>
            <a:r>
              <a:rPr sz="4145" spc="-4" dirty="0"/>
              <a:t>grep</a:t>
            </a:r>
            <a:endParaRPr sz="414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60</a:t>
            </a:fld>
            <a:endParaRPr spc="-4" dirty="0"/>
          </a:p>
        </p:txBody>
      </p:sp>
      <p:sp>
        <p:nvSpPr>
          <p:cNvPr id="10" name="object 10"/>
          <p:cNvSpPr txBox="1"/>
          <p:nvPr/>
        </p:nvSpPr>
        <p:spPr>
          <a:xfrm>
            <a:off x="1035643" y="1405576"/>
            <a:ext cx="7166963" cy="3954801"/>
          </a:xfrm>
          <a:prstGeom prst="rect">
            <a:avLst/>
          </a:prstGeom>
        </p:spPr>
        <p:txBody>
          <a:bodyPr vert="horz" wrap="square" lIns="0" tIns="95567" rIns="0" bIns="0" rtlCol="0">
            <a:spAutoFit/>
          </a:bodyPr>
          <a:lstStyle/>
          <a:p>
            <a:pPr marL="334010" marR="395605" indent="-323850">
              <a:lnSpc>
                <a:spcPts val="2930"/>
              </a:lnSpc>
              <a:spcBef>
                <a:spcPts val="75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grep/egrep/fgrep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- search the </a:t>
            </a:r>
            <a:r>
              <a:rPr sz="2610" spc="13" dirty="0">
                <a:latin typeface="Times New Roman" panose="02020603050405020304"/>
                <a:cs typeface="Times New Roman" panose="02020603050405020304"/>
              </a:rPr>
              <a:t>argument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61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all  occurrences of the search </a:t>
            </a:r>
            <a:r>
              <a:rPr sz="2610" spc="4" dirty="0">
                <a:latin typeface="Times New Roman" panose="02020603050405020304"/>
                <a:cs typeface="Times New Roman" panose="02020603050405020304"/>
              </a:rPr>
              <a:t>string (get</a:t>
            </a:r>
            <a:r>
              <a:rPr sz="2610" spc="-5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610" spc="9" dirty="0">
                <a:latin typeface="Times New Roman" panose="02020603050405020304"/>
                <a:cs typeface="Times New Roman" panose="02020603050405020304"/>
              </a:rPr>
              <a:t>REP)</a:t>
            </a:r>
            <a:endParaRPr sz="2610" dirty="0">
              <a:latin typeface="Times New Roman" panose="02020603050405020304"/>
              <a:cs typeface="Times New Roman" panose="02020603050405020304"/>
            </a:endParaRPr>
          </a:p>
          <a:p>
            <a:pPr marL="709930" marR="4445" lvl="1" indent="-269240">
              <a:lnSpc>
                <a:spcPts val="2445"/>
              </a:lnSpc>
              <a:spcBef>
                <a:spcPts val="5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65" spc="-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grep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utility is used to search for regular expressions  in Unix</a:t>
            </a:r>
            <a:r>
              <a:rPr sz="2265" spc="-2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files.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2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fgrep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searches for exact strings (not</a:t>
            </a:r>
            <a:r>
              <a:rPr sz="2265" spc="-7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pattern).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egrep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uses "extended" regular</a:t>
            </a:r>
            <a:r>
              <a:rPr sz="2265" spc="-4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expressions.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3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4010" algn="l"/>
              </a:tabLst>
            </a:pP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grep </a:t>
            </a:r>
            <a:r>
              <a:rPr sz="2995" spc="9" dirty="0">
                <a:solidFill>
                  <a:srgbClr val="008000"/>
                </a:solidFill>
                <a:latin typeface="Times New Roman" panose="02020603050405020304"/>
                <a:cs typeface="Times New Roman" panose="02020603050405020304"/>
              </a:rPr>
              <a:t>regexp</a:t>
            </a:r>
            <a:r>
              <a:rPr sz="2995" spc="-13" dirty="0">
                <a:solidFill>
                  <a:srgbClr val="008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dirty="0">
                <a:solidFill>
                  <a:srgbClr val="CC0000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99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9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grep static</a:t>
            </a:r>
            <a:r>
              <a:rPr sz="2265" spc="-4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./*.c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grep ^#</a:t>
            </a:r>
            <a:r>
              <a:rPr sz="2265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*.c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709930" lvl="1" indent="-269240">
              <a:spcBef>
                <a:spcPts val="2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709930" algn="l"/>
                <a:tab pos="710565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man ls | grep -ci</a:t>
            </a:r>
            <a:r>
              <a:rPr sz="2265" spc="-5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permission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4371" y="348390"/>
            <a:ext cx="450575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grep a Word in a</a:t>
            </a:r>
            <a:r>
              <a:rPr sz="4145" spc="-86" dirty="0"/>
              <a:t> </a:t>
            </a:r>
            <a:r>
              <a:rPr sz="4145" spc="-9" dirty="0"/>
              <a:t>File</a:t>
            </a:r>
            <a:endParaRPr sz="414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61</a:t>
            </a:fld>
            <a:endParaRPr spc="-4" dirty="0"/>
          </a:p>
        </p:txBody>
      </p:sp>
      <p:sp>
        <p:nvSpPr>
          <p:cNvPr id="6" name="object 6"/>
          <p:cNvSpPr txBox="1"/>
          <p:nvPr/>
        </p:nvSpPr>
        <p:spPr>
          <a:xfrm>
            <a:off x="934371" y="1397786"/>
            <a:ext cx="3779773" cy="101085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795">
              <a:spcBef>
                <a:spcPts val="85"/>
              </a:spcBef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piano% grep -ni Event</a:t>
            </a:r>
            <a:r>
              <a:rPr sz="1880" spc="-6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main.c</a:t>
            </a:r>
          </a:p>
          <a:p>
            <a:pPr>
              <a:spcBef>
                <a:spcPts val="15"/>
              </a:spcBef>
            </a:pPr>
            <a:endParaRPr sz="2735" dirty="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5"/>
              </a:spcBef>
            </a:pPr>
            <a:r>
              <a:rPr sz="1880" dirty="0">
                <a:latin typeface="Times New Roman" panose="02020603050405020304"/>
                <a:cs typeface="Times New Roman" panose="02020603050405020304"/>
              </a:rPr>
              <a:t>=&gt; Check for output from real</a:t>
            </a:r>
            <a:r>
              <a:rPr sz="1880" spc="-12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example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0503" y="327223"/>
            <a:ext cx="1922195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Question</a:t>
            </a:r>
            <a:endParaRPr sz="414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62</a:t>
            </a:fld>
            <a:endParaRPr spc="-4" dirty="0"/>
          </a:p>
        </p:txBody>
      </p:sp>
      <p:sp>
        <p:nvSpPr>
          <p:cNvPr id="8" name="object 8"/>
          <p:cNvSpPr txBox="1"/>
          <p:nvPr/>
        </p:nvSpPr>
        <p:spPr>
          <a:xfrm>
            <a:off x="900503" y="1382152"/>
            <a:ext cx="6978001" cy="2114276"/>
          </a:xfrm>
          <a:prstGeom prst="rect">
            <a:avLst/>
          </a:prstGeom>
        </p:spPr>
        <p:txBody>
          <a:bodyPr vert="horz" wrap="square" lIns="0" tIns="12488" rIns="0" bIns="0" rtlCol="0">
            <a:spAutoFit/>
          </a:bodyPr>
          <a:lstStyle/>
          <a:p>
            <a:pPr marL="10795">
              <a:spcBef>
                <a:spcPts val="95"/>
              </a:spcBef>
            </a:pPr>
            <a:r>
              <a:rPr sz="3380" spc="4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</a:t>
            </a:r>
            <a:r>
              <a:rPr sz="3380" spc="4" dirty="0">
                <a:solidFill>
                  <a:srgbClr val="D69B8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380" spc="4" dirty="0">
                <a:latin typeface="Times New Roman" panose="02020603050405020304"/>
                <a:cs typeface="Times New Roman" panose="02020603050405020304"/>
              </a:rPr>
              <a:t>What’s the difference of </a:t>
            </a:r>
            <a:r>
              <a:rPr sz="2995" spc="9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grep </a:t>
            </a:r>
            <a:r>
              <a:rPr sz="3380" spc="4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3380" spc="24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spc="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3380" spc="4" dirty="0">
                <a:latin typeface="Times New Roman" panose="02020603050405020304"/>
                <a:cs typeface="Times New Roman" panose="02020603050405020304"/>
              </a:rPr>
              <a:t>?</a:t>
            </a:r>
            <a:endParaRPr sz="3380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15"/>
              </a:spcBef>
            </a:pPr>
            <a:endParaRPr sz="4405" dirty="0">
              <a:latin typeface="Times New Roman" panose="02020603050405020304"/>
              <a:cs typeface="Times New Roman" panose="02020603050405020304"/>
            </a:endParaRPr>
          </a:p>
          <a:p>
            <a:pPr marL="334010" marR="886460">
              <a:lnSpc>
                <a:spcPct val="101000"/>
              </a:lnSpc>
              <a:spcBef>
                <a:spcPts val="5"/>
              </a:spcBef>
            </a:pPr>
            <a:r>
              <a:rPr sz="2995" spc="4" dirty="0">
                <a:latin typeface="Times New Roman" panose="02020603050405020304"/>
                <a:cs typeface="Times New Roman" panose="02020603050405020304"/>
              </a:rPr>
              <a:t>---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995" spc="4" dirty="0">
                <a:latin typeface="Times New Roman" panose="02020603050405020304"/>
                <a:cs typeface="Times New Roman" panose="02020603050405020304"/>
              </a:rPr>
              <a:t>interconnecting network of the  </a:t>
            </a:r>
            <a:r>
              <a:rPr sz="2995" spc="9" dirty="0">
                <a:latin typeface="Times New Roman" panose="02020603050405020304"/>
                <a:cs typeface="Times New Roman" panose="02020603050405020304"/>
              </a:rPr>
              <a:t>commands and</a:t>
            </a:r>
            <a:r>
              <a:rPr sz="2995" spc="-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95" dirty="0">
                <a:latin typeface="Times New Roman" panose="02020603050405020304"/>
                <a:cs typeface="Times New Roman" panose="02020603050405020304"/>
              </a:rPr>
              <a:t>utilities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2037" y="424590"/>
            <a:ext cx="1716943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Utilities</a:t>
            </a:r>
            <a:endParaRPr sz="414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63</a:t>
            </a:fld>
            <a:endParaRPr spc="-4" dirty="0"/>
          </a:p>
        </p:txBody>
      </p:sp>
      <p:sp>
        <p:nvSpPr>
          <p:cNvPr id="6" name="object 6"/>
          <p:cNvSpPr txBox="1"/>
          <p:nvPr/>
        </p:nvSpPr>
        <p:spPr>
          <a:xfrm>
            <a:off x="950953" y="1420678"/>
            <a:ext cx="6860172" cy="3886169"/>
          </a:xfrm>
          <a:prstGeom prst="rect">
            <a:avLst/>
          </a:prstGeom>
        </p:spPr>
        <p:txBody>
          <a:bodyPr vert="horz" wrap="square" lIns="0" tIns="43982" rIns="0" bIns="0" rtlCol="0">
            <a:spAutoFit/>
          </a:bodyPr>
          <a:lstStyle/>
          <a:p>
            <a:pPr marL="334010" indent="-323850">
              <a:spcBef>
                <a:spcPts val="34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  <a:tab pos="85788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file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- determine file</a:t>
            </a:r>
            <a:r>
              <a:rPr sz="2265" spc="-5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type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sort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- sort, merge, or sequence check text</a:t>
            </a:r>
            <a:r>
              <a:rPr sz="2265" spc="-9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files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  <a:tab pos="1177925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which	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- locate a command; display its pathname or</a:t>
            </a:r>
            <a:r>
              <a:rPr sz="2265" spc="-6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alias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whatis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- search the whatis database for</a:t>
            </a:r>
            <a:r>
              <a:rPr sz="2265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word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apropos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- search the whatis database for</a:t>
            </a:r>
            <a:r>
              <a:rPr sz="2265" spc="-7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string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7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spell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- report spelling errors of</a:t>
            </a:r>
            <a:r>
              <a:rPr sz="2265" spc="-8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file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6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look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- find words in</a:t>
            </a:r>
            <a:r>
              <a:rPr sz="2265" spc="-5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dictionary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6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Other standard utilities in /usr/bin,</a:t>
            </a:r>
            <a:r>
              <a:rPr sz="2265" spc="-8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/usr/sbin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10"/>
              </a:spcBef>
              <a:buClr>
                <a:srgbClr val="D69B80"/>
              </a:buClr>
              <a:buFont typeface="Symbol" panose="05050102010706020507"/>
              <a:buChar char=""/>
            </a:pPr>
            <a:endParaRPr sz="282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265" dirty="0">
                <a:solidFill>
                  <a:srgbClr val="9A33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u="heavy" spc="-9" dirty="0">
                <a:solidFill>
                  <a:srgbClr val="9A3300"/>
                </a:solidFill>
                <a:uFill>
                  <a:solidFill>
                    <a:srgbClr val="993300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http://en.wikipedia.org/wiki/List_of_Unix_utilities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4133" y="393747"/>
            <a:ext cx="6398628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A Post Seen in</a:t>
            </a:r>
            <a:r>
              <a:rPr sz="4145" spc="-9" dirty="0"/>
              <a:t> </a:t>
            </a:r>
            <a:r>
              <a:rPr sz="4145" spc="-4" dirty="0"/>
              <a:t>comp.os.minix</a:t>
            </a:r>
            <a:endParaRPr sz="414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7</a:t>
            </a:fld>
            <a:endParaRPr spc="-4" dirty="0"/>
          </a:p>
        </p:txBody>
      </p:sp>
      <p:sp>
        <p:nvSpPr>
          <p:cNvPr id="12" name="object 12"/>
          <p:cNvSpPr txBox="1"/>
          <p:nvPr/>
        </p:nvSpPr>
        <p:spPr>
          <a:xfrm>
            <a:off x="904133" y="1338683"/>
            <a:ext cx="7088229" cy="344837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795" marR="1677035">
              <a:lnSpc>
                <a:spcPct val="112000"/>
              </a:lnSpc>
              <a:spcBef>
                <a:spcPts val="75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From: </a:t>
            </a:r>
            <a:r>
              <a:rPr sz="1665" spc="13" dirty="0">
                <a:latin typeface="Times New Roman" panose="02020603050405020304"/>
                <a:cs typeface="Times New Roman" panose="02020603050405020304"/>
                <a:hlinkClick r:id="rId2"/>
              </a:rPr>
              <a:t>torvalds@klaava.Helsinki.FI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(Linus Benedict</a:t>
            </a:r>
            <a:r>
              <a:rPr sz="1665" spc="-12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Torvalds)  Newsgroups:</a:t>
            </a:r>
            <a:r>
              <a:rPr sz="1665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comp.os.minix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10795">
              <a:spcBef>
                <a:spcPts val="235"/>
              </a:spcBef>
            </a:pPr>
            <a:r>
              <a:rPr sz="1665" spc="9" dirty="0">
                <a:latin typeface="Times New Roman" panose="02020603050405020304"/>
                <a:cs typeface="Times New Roman" panose="02020603050405020304"/>
              </a:rPr>
              <a:t>Subject: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Gcc-1.40 and a</a:t>
            </a:r>
            <a:r>
              <a:rPr sz="1665" spc="-5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posix-question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10795" marR="1894840" indent="-635">
              <a:lnSpc>
                <a:spcPct val="112000"/>
              </a:lnSpc>
            </a:pPr>
            <a:r>
              <a:rPr sz="1665" spc="9" dirty="0">
                <a:latin typeface="Times New Roman" panose="02020603050405020304"/>
                <a:cs typeface="Times New Roman" panose="02020603050405020304"/>
              </a:rPr>
              <a:t>Message-ID: </a:t>
            </a:r>
            <a:r>
              <a:rPr sz="1665" spc="9" dirty="0">
                <a:latin typeface="Times New Roman" panose="02020603050405020304"/>
                <a:cs typeface="Times New Roman" panose="02020603050405020304"/>
                <a:hlinkClick r:id="rId3"/>
              </a:rPr>
              <a:t>&lt;1991Jul3.100050.9886@klaava.Helsinki.FI&gt;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Date: 3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Jul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91 10:00:50</a:t>
            </a:r>
            <a:r>
              <a:rPr sz="1665" spc="-68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21" dirty="0">
                <a:latin typeface="Times New Roman" panose="02020603050405020304"/>
                <a:cs typeface="Times New Roman" panose="02020603050405020304"/>
              </a:rPr>
              <a:t>GMT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>
              <a:spcBef>
                <a:spcPts val="20"/>
              </a:spcBef>
            </a:pPr>
            <a:endParaRPr sz="2140" dirty="0">
              <a:latin typeface="Times New Roman" panose="02020603050405020304"/>
              <a:cs typeface="Times New Roman" panose="02020603050405020304"/>
            </a:endParaRPr>
          </a:p>
          <a:p>
            <a:pPr marL="10795"/>
            <a:r>
              <a:rPr sz="1665" spc="13" dirty="0">
                <a:latin typeface="Times New Roman" panose="02020603050405020304"/>
                <a:cs typeface="Times New Roman" panose="02020603050405020304"/>
              </a:rPr>
              <a:t>Hello</a:t>
            </a:r>
            <a:r>
              <a:rPr sz="1665" spc="-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netlanders,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334010" marR="4445" indent="-54610">
              <a:lnSpc>
                <a:spcPts val="1830"/>
              </a:lnSpc>
              <a:spcBef>
                <a:spcPts val="440"/>
              </a:spcBef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Due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I'm working on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(in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minix), I'm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interested in the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posix</a:t>
            </a:r>
            <a:r>
              <a:rPr sz="1665" spc="-97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standard 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definition.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Could somebody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please point </a:t>
            </a:r>
            <a:r>
              <a:rPr sz="1665" spc="17" dirty="0">
                <a:latin typeface="Times New Roman" panose="02020603050405020304"/>
                <a:cs typeface="Times New Roman" panose="02020603050405020304"/>
              </a:rPr>
              <a:t>me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(preferably)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machine-  readable format of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the latest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posix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rules? Ftp-sites </a:t>
            </a:r>
            <a:r>
              <a:rPr sz="1665" spc="13" dirty="0">
                <a:latin typeface="Times New Roman" panose="02020603050405020304"/>
                <a:cs typeface="Times New Roman" panose="02020603050405020304"/>
              </a:rPr>
              <a:t>would be</a:t>
            </a:r>
            <a:r>
              <a:rPr sz="1665" spc="-13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nice.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</a:pPr>
            <a:endParaRPr sz="214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Two years after this post, there were 12,000 Linux</a:t>
            </a:r>
            <a:r>
              <a:rPr sz="2265" spc="-9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users.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654" y="369254"/>
            <a:ext cx="2612339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4" dirty="0"/>
              <a:t>Family</a:t>
            </a:r>
            <a:r>
              <a:rPr sz="4145" spc="-38" dirty="0"/>
              <a:t> </a:t>
            </a:r>
            <a:r>
              <a:rPr sz="4145" spc="-4" dirty="0"/>
              <a:t>Tree</a:t>
            </a:r>
            <a:endParaRPr sz="4145" dirty="0"/>
          </a:p>
        </p:txBody>
      </p:sp>
      <p:sp>
        <p:nvSpPr>
          <p:cNvPr id="5" name="object 5"/>
          <p:cNvSpPr/>
          <p:nvPr/>
        </p:nvSpPr>
        <p:spPr>
          <a:xfrm>
            <a:off x="792089" y="1229682"/>
            <a:ext cx="7559821" cy="493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4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lang="en-US" altLang="zh-CN" spc="-4" smtClean="0"/>
              <a:t>8</a:t>
            </a:fld>
            <a:endParaRPr lang="en-US" altLang="zh-CN" spc="-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0312" y="436312"/>
            <a:ext cx="6205323" cy="648606"/>
          </a:xfrm>
          <a:prstGeom prst="rect">
            <a:avLst/>
          </a:prstGeom>
        </p:spPr>
        <p:txBody>
          <a:bodyPr vert="horz" wrap="square" lIns="0" tIns="10317" rIns="0" bIns="0" rtlCol="0" anchor="b">
            <a:spAutoFit/>
          </a:bodyPr>
          <a:lstStyle/>
          <a:p>
            <a:pPr marL="10795">
              <a:lnSpc>
                <a:spcPct val="100000"/>
              </a:lnSpc>
              <a:spcBef>
                <a:spcPts val="80"/>
              </a:spcBef>
            </a:pPr>
            <a:r>
              <a:rPr sz="4145" spc="-9" dirty="0"/>
              <a:t>Prevailed/Prevailing</a:t>
            </a:r>
            <a:r>
              <a:rPr sz="4145" spc="4" dirty="0"/>
              <a:t> </a:t>
            </a:r>
            <a:r>
              <a:rPr sz="4145" spc="-9" dirty="0"/>
              <a:t>Systems</a:t>
            </a:r>
            <a:endParaRPr sz="4145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xfrm>
            <a:off x="6349463" y="5785500"/>
            <a:ext cx="841441" cy="17979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385">
              <a:lnSpc>
                <a:spcPts val="1545"/>
              </a:lnSpc>
            </a:pPr>
            <a:fld id="{81D60167-4931-47E6-BA6A-407CBD079E47}" type="slidenum">
              <a:rPr spc="-4" dirty="0"/>
              <a:t>9</a:t>
            </a:fld>
            <a:endParaRPr spc="-4" dirty="0"/>
          </a:p>
        </p:txBody>
      </p:sp>
      <p:sp>
        <p:nvSpPr>
          <p:cNvPr id="13" name="object 13"/>
          <p:cNvSpPr txBox="1"/>
          <p:nvPr/>
        </p:nvSpPr>
        <p:spPr>
          <a:xfrm>
            <a:off x="930312" y="1295542"/>
            <a:ext cx="7078454" cy="4032716"/>
          </a:xfrm>
          <a:prstGeom prst="rect">
            <a:avLst/>
          </a:prstGeom>
        </p:spPr>
        <p:txBody>
          <a:bodyPr vert="horz" wrap="square" lIns="0" tIns="49412" rIns="0" bIns="0" rtlCol="0">
            <a:spAutoFit/>
          </a:bodyPr>
          <a:lstStyle/>
          <a:p>
            <a:pPr marL="334010" marR="4445" indent="-323850">
              <a:lnSpc>
                <a:spcPts val="2445"/>
              </a:lnSpc>
              <a:spcBef>
                <a:spcPts val="39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2265" spc="-4" dirty="0">
                <a:latin typeface="Times New Roman" panose="02020603050405020304"/>
                <a:cs typeface="Times New Roman" panose="02020603050405020304"/>
              </a:rPr>
              <a:t>Unix is widespread and available from many sources, both  free and</a:t>
            </a:r>
            <a:r>
              <a:rPr sz="2265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65" spc="-9" dirty="0">
                <a:latin typeface="Times New Roman" panose="02020603050405020304"/>
                <a:cs typeface="Times New Roman" panose="02020603050405020304"/>
              </a:rPr>
              <a:t>commercial</a:t>
            </a:r>
            <a:endParaRPr sz="2265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0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18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SunOS/Solaris/Open Solaris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Sun Microsystems -&gt;</a:t>
            </a:r>
            <a:r>
              <a:rPr sz="1880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Oracle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2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18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Digital </a:t>
            </a: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18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(Tru64)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- Digital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-&gt;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Compaq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-&gt;</a:t>
            </a:r>
            <a:r>
              <a:rPr sz="1880" spc="-73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HP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HP-UX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- Hewlett</a:t>
            </a:r>
            <a:r>
              <a:rPr sz="1880" spc="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Packard</a:t>
            </a:r>
          </a:p>
          <a:p>
            <a:pPr marL="334010" indent="-32385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Irix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80" spc="-2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SGI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2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AIX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 IBM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1880" spc="-4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MacOS </a:t>
            </a:r>
            <a:r>
              <a:rPr sz="18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880" spc="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Apple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18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NetBSD/FreeBSD/OpenBSD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UC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Berkeley /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Net</a:t>
            </a:r>
            <a:endParaRPr sz="1880" dirty="0">
              <a:latin typeface="Times New Roman" panose="02020603050405020304"/>
              <a:cs typeface="Times New Roman" panose="02020603050405020304"/>
            </a:endParaRPr>
          </a:p>
          <a:p>
            <a:pPr marL="334010" indent="-323850">
              <a:spcBef>
                <a:spcPts val="23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333375" algn="l"/>
                <a:tab pos="334010" algn="l"/>
              </a:tabLst>
            </a:pPr>
            <a:r>
              <a:rPr sz="1880" dirty="0">
                <a:solidFill>
                  <a:srgbClr val="3333FF"/>
                </a:solidFill>
                <a:latin typeface="Times New Roman" panose="02020603050405020304"/>
                <a:cs typeface="Times New Roman" panose="02020603050405020304"/>
              </a:rPr>
              <a:t>Linux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- </a:t>
            </a:r>
            <a:r>
              <a:rPr sz="1880" spc="-4" dirty="0">
                <a:latin typeface="Times New Roman" panose="02020603050405020304"/>
                <a:cs typeface="Times New Roman" panose="02020603050405020304"/>
              </a:rPr>
              <a:t>Linus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Torvalds / the</a:t>
            </a:r>
            <a:r>
              <a:rPr sz="1880" spc="-56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80" dirty="0">
                <a:latin typeface="Times New Roman" panose="02020603050405020304"/>
                <a:cs typeface="Times New Roman" panose="02020603050405020304"/>
              </a:rPr>
              <a:t>Net</a:t>
            </a:r>
          </a:p>
          <a:p>
            <a:pPr marL="871855">
              <a:spcBef>
                <a:spcPts val="235"/>
              </a:spcBef>
            </a:pPr>
            <a:r>
              <a:rPr sz="1665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</a:t>
            </a:r>
            <a:r>
              <a:rPr lang="en-US" sz="1665" spc="13" dirty="0">
                <a:solidFill>
                  <a:srgbClr val="D69B80"/>
                </a:solidFill>
                <a:latin typeface="Symbol" panose="05050102010706020507"/>
                <a:cs typeface="Symbol" panose="05050102010706020507"/>
              </a:rPr>
              <a:t>  </a:t>
            </a:r>
            <a:r>
              <a:rPr lang="en-US" altLang="zh-CN" sz="1665" spc="13" dirty="0" err="1">
                <a:latin typeface="Times New Roman" panose="02020603050405020304"/>
                <a:cs typeface="Times New Roman" panose="02020603050405020304"/>
              </a:rPr>
              <a:t>Redhat</a:t>
            </a:r>
            <a:r>
              <a:rPr lang="en-US" altLang="zh-CN" sz="1665" spc="13" dirty="0">
                <a:latin typeface="Times New Roman" panose="02020603050405020304"/>
                <a:cs typeface="Times New Roman" panose="02020603050405020304"/>
              </a:rPr>
              <a:t>/Fedora/CentOS</a:t>
            </a:r>
            <a:endParaRPr sz="1665" dirty="0">
              <a:latin typeface="Symbol" panose="05050102010706020507"/>
              <a:cs typeface="Symbol" panose="05050102010706020507"/>
            </a:endParaRPr>
          </a:p>
          <a:p>
            <a:pPr marL="1087755" lvl="1" indent="-215900">
              <a:spcBef>
                <a:spcPts val="240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1087755" algn="l"/>
              </a:tabLst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Ubuntu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  <a:p>
            <a:pPr marL="1087755" lvl="1" indent="-215900">
              <a:spcBef>
                <a:spcPts val="235"/>
              </a:spcBef>
              <a:buClr>
                <a:srgbClr val="D69B80"/>
              </a:buClr>
              <a:buFont typeface="Symbol" panose="05050102010706020507"/>
              <a:buChar char=""/>
              <a:tabLst>
                <a:tab pos="1087755" algn="l"/>
              </a:tabLst>
            </a:pPr>
            <a:r>
              <a:rPr sz="1665" spc="13" dirty="0">
                <a:latin typeface="Times New Roman" panose="02020603050405020304"/>
                <a:cs typeface="Times New Roman" panose="02020603050405020304"/>
              </a:rPr>
              <a:t>Debian, SuSE, Mandrake…,</a:t>
            </a:r>
            <a:r>
              <a:rPr sz="1665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65" spc="9" dirty="0">
                <a:latin typeface="Times New Roman" panose="02020603050405020304"/>
                <a:cs typeface="Times New Roman" panose="02020603050405020304"/>
              </a:rPr>
              <a:t>etc.</a:t>
            </a:r>
            <a:endParaRPr sz="1665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026" name="Picture 2" descr="3D Baby GNU and Tux by Nicolas Rougier - GNU Project - Free Software  Foun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160" y="4398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Microsoft Office PowerPoint</Application>
  <PresentationFormat>全屏显示(4:3)</PresentationFormat>
  <Paragraphs>571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等线</vt:lpstr>
      <vt:lpstr>宋体</vt:lpstr>
      <vt:lpstr>Arial</vt:lpstr>
      <vt:lpstr>Calibri</vt:lpstr>
      <vt:lpstr>Calibri Light</vt:lpstr>
      <vt:lpstr>Symbol</vt:lpstr>
      <vt:lpstr>Times New Roman</vt:lpstr>
      <vt:lpstr>回顾</vt:lpstr>
      <vt:lpstr> EE351 微机原理与微系统</vt:lpstr>
      <vt:lpstr>第三章 Introduction to Unix</vt:lpstr>
      <vt:lpstr>Early History of Unix</vt:lpstr>
      <vt:lpstr>The Inventors</vt:lpstr>
      <vt:lpstr>C Language as a Byproduct</vt:lpstr>
      <vt:lpstr>The Rebels</vt:lpstr>
      <vt:lpstr>A Post Seen in comp.os.minix</vt:lpstr>
      <vt:lpstr>Family Tree</vt:lpstr>
      <vt:lpstr>Prevailed/Prevailing Systems</vt:lpstr>
      <vt:lpstr>Unix Philosophy</vt:lpstr>
      <vt:lpstr>The Operating System Structure</vt:lpstr>
      <vt:lpstr>The File System</vt:lpstr>
      <vt:lpstr>Unix Programs</vt:lpstr>
      <vt:lpstr>Command Line Structure (1)</vt:lpstr>
      <vt:lpstr>Command Line Structure (2)</vt:lpstr>
      <vt:lpstr>Text-based and GUI-based</vt:lpstr>
      <vt:lpstr>Getting Started</vt:lpstr>
      <vt:lpstr>Login</vt:lpstr>
      <vt:lpstr>Login/Logout Commands</vt:lpstr>
      <vt:lpstr>Find Version of Unix</vt:lpstr>
      <vt:lpstr>Change Password</vt:lpstr>
      <vt:lpstr>System Date and Time</vt:lpstr>
      <vt:lpstr>Set User Environment (1)</vt:lpstr>
      <vt:lpstr>Set User Environment (2)</vt:lpstr>
      <vt:lpstr>A .bashrc Example (1)</vt:lpstr>
      <vt:lpstr>A .bashrc Example (2)</vt:lpstr>
      <vt:lpstr>Commands for Useful Info</vt:lpstr>
      <vt:lpstr>Manual (1)</vt:lpstr>
      <vt:lpstr>Online Manual (2)</vt:lpstr>
      <vt:lpstr>Online Manual (3)</vt:lpstr>
      <vt:lpstr>Other Paragraphs in 'man man'</vt:lpstr>
      <vt:lpstr>Browse through the man Pages</vt:lpstr>
      <vt:lpstr>File System</vt:lpstr>
      <vt:lpstr>Unix File System</vt:lpstr>
      <vt:lpstr>Standard Unix Directories</vt:lpstr>
      <vt:lpstr>Some Other Possible Standard</vt:lpstr>
      <vt:lpstr>Identifying Files in the Tree</vt:lpstr>
      <vt:lpstr>File Structures on Disk</vt:lpstr>
      <vt:lpstr>File &amp; Directory Naming Guidelines</vt:lpstr>
      <vt:lpstr>Directory Commands (1)</vt:lpstr>
      <vt:lpstr>Directory Commands (2)</vt:lpstr>
      <vt:lpstr>ls – List Contents of Directory</vt:lpstr>
      <vt:lpstr>List Directory Contents</vt:lpstr>
      <vt:lpstr>Permissions</vt:lpstr>
      <vt:lpstr>Other Fields</vt:lpstr>
      <vt:lpstr>PowerPoint 演示文稿</vt:lpstr>
      <vt:lpstr>File Maintenance Commands</vt:lpstr>
      <vt:lpstr>Change Permissions on File</vt:lpstr>
      <vt:lpstr>Permission in Numeric</vt:lpstr>
      <vt:lpstr>Permission in Numeric</vt:lpstr>
      <vt:lpstr>Setting Default Permissions</vt:lpstr>
      <vt:lpstr>Display Commands</vt:lpstr>
      <vt:lpstr>File Manipulation Commands</vt:lpstr>
      <vt:lpstr>ln and unlink</vt:lpstr>
      <vt:lpstr>find - Find Files</vt:lpstr>
      <vt:lpstr>Compression/decompression</vt:lpstr>
      <vt:lpstr>Utility - wc</vt:lpstr>
      <vt:lpstr>Utility - diff</vt:lpstr>
      <vt:lpstr>Sample Output of tkdiff</vt:lpstr>
      <vt:lpstr>Utility - grep</vt:lpstr>
      <vt:lpstr>grep a Word in a File</vt:lpstr>
      <vt:lpstr>Question</vt:lpstr>
      <vt:lpstr>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EE351 微机原理与微系统</dc:title>
  <dc:creator>Junmin JIANG</dc:creator>
  <cp:lastModifiedBy>admin</cp:lastModifiedBy>
  <cp:revision>77</cp:revision>
  <dcterms:created xsi:type="dcterms:W3CDTF">2021-09-01T03:33:00Z</dcterms:created>
  <dcterms:modified xsi:type="dcterms:W3CDTF">2023-09-26T08:13:42Z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A839C7F00AE14121AD82574A159784A0</vt:lpwstr>
  </property>
  <property fmtid="{D5CDD505-2E9C-101B-9397-08002B2CF9AE}" pid="3" name="KSOProductBuildVer">
    <vt:lpwstr>2052-11.1.0.10700</vt:lpwstr>
  </property>
</Properties>
</file>