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9" r:id="rId6"/>
    <p:sldId id="268" r:id="rId7"/>
    <p:sldId id="266" r:id="rId8"/>
    <p:sldId id="272" r:id="rId9"/>
    <p:sldId id="273" r:id="rId10"/>
    <p:sldId id="275" r:id="rId11"/>
    <p:sldId id="271" r:id="rId12"/>
    <p:sldId id="276" r:id="rId13"/>
    <p:sldId id="274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陳昶亨 0803A015" initials="陳0" lastIdx="1" clrIdx="0">
    <p:extLst>
      <p:ext uri="{19B8F6BF-5375-455C-9EA6-DF929625EA0E}">
        <p15:presenceInfo xmlns:p15="http://schemas.microsoft.com/office/powerpoint/2012/main" userId="565674461b4b9a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04BA80-CE16-4AFC-A547-38BBFE0119B3}" v="26" dt="2025-06-04T02:02:27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>
        <p:scale>
          <a:sx n="53" d="100"/>
          <a:sy n="53" d="100"/>
        </p:scale>
        <p:origin x="604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陳昶亨 0803A015" userId="565674461b4b9a25" providerId="LiveId" clId="{9304BA80-CE16-4AFC-A547-38BBFE0119B3}"/>
    <pc:docChg chg="undo custSel addSld modSld">
      <pc:chgData name="陳昶亨 0803A015" userId="565674461b4b9a25" providerId="LiveId" clId="{9304BA80-CE16-4AFC-A547-38BBFE0119B3}" dt="2025-06-04T03:09:58.042" v="72" actId="20577"/>
      <pc:docMkLst>
        <pc:docMk/>
      </pc:docMkLst>
      <pc:sldChg chg="modSp mod modAnim">
        <pc:chgData name="陳昶亨 0803A015" userId="565674461b4b9a25" providerId="LiveId" clId="{9304BA80-CE16-4AFC-A547-38BBFE0119B3}" dt="2025-06-04T02:02:27.447" v="40" actId="20577"/>
        <pc:sldMkLst>
          <pc:docMk/>
          <pc:sldMk cId="4177483440" sldId="266"/>
        </pc:sldMkLst>
        <pc:spChg chg="mod">
          <ac:chgData name="陳昶亨 0803A015" userId="565674461b4b9a25" providerId="LiveId" clId="{9304BA80-CE16-4AFC-A547-38BBFE0119B3}" dt="2025-06-04T02:02:27.447" v="40" actId="20577"/>
          <ac:spMkLst>
            <pc:docMk/>
            <pc:sldMk cId="4177483440" sldId="266"/>
            <ac:spMk id="41" creationId="{E1BBE137-BEE2-9D5B-78BE-27A5F118FFC8}"/>
          </ac:spMkLst>
        </pc:spChg>
        <pc:picChg chg="mod">
          <ac:chgData name="陳昶亨 0803A015" userId="565674461b4b9a25" providerId="LiveId" clId="{9304BA80-CE16-4AFC-A547-38BBFE0119B3}" dt="2025-06-04T01:40:15.485" v="18" actId="1076"/>
          <ac:picMkLst>
            <pc:docMk/>
            <pc:sldMk cId="4177483440" sldId="266"/>
            <ac:picMk id="24" creationId="{0BE66273-3BAC-2640-6959-42D060C89B6E}"/>
          </ac:picMkLst>
        </pc:picChg>
      </pc:sldChg>
      <pc:sldChg chg="addSp delSp modSp mod">
        <pc:chgData name="陳昶亨 0803A015" userId="565674461b4b9a25" providerId="LiveId" clId="{9304BA80-CE16-4AFC-A547-38BBFE0119B3}" dt="2025-06-04T02:09:39.352" v="44" actId="478"/>
        <pc:sldMkLst>
          <pc:docMk/>
          <pc:sldMk cId="2703170860" sldId="269"/>
        </pc:sldMkLst>
        <pc:spChg chg="add del ord">
          <ac:chgData name="陳昶亨 0803A015" userId="565674461b4b9a25" providerId="LiveId" clId="{9304BA80-CE16-4AFC-A547-38BBFE0119B3}" dt="2025-06-04T02:09:39.352" v="44" actId="478"/>
          <ac:spMkLst>
            <pc:docMk/>
            <pc:sldMk cId="2703170860" sldId="269"/>
            <ac:spMk id="3" creationId="{D0B19614-51CB-D297-CC08-252E4AAA3E25}"/>
          </ac:spMkLst>
        </pc:spChg>
      </pc:sldChg>
      <pc:sldChg chg="modSp mod">
        <pc:chgData name="陳昶亨 0803A015" userId="565674461b4b9a25" providerId="LiveId" clId="{9304BA80-CE16-4AFC-A547-38BBFE0119B3}" dt="2025-06-04T03:09:58.042" v="72" actId="20577"/>
        <pc:sldMkLst>
          <pc:docMk/>
          <pc:sldMk cId="1087804982" sldId="271"/>
        </pc:sldMkLst>
        <pc:spChg chg="mod">
          <ac:chgData name="陳昶亨 0803A015" userId="565674461b4b9a25" providerId="LiveId" clId="{9304BA80-CE16-4AFC-A547-38BBFE0119B3}" dt="2025-06-04T03:09:58.042" v="72" actId="20577"/>
          <ac:spMkLst>
            <pc:docMk/>
            <pc:sldMk cId="1087804982" sldId="271"/>
            <ac:spMk id="2" creationId="{429874D8-7866-8BB4-596B-C65E0424C48B}"/>
          </ac:spMkLst>
        </pc:spChg>
      </pc:sldChg>
      <pc:sldChg chg="addSp delSp modSp new mod">
        <pc:chgData name="陳昶亨 0803A015" userId="565674461b4b9a25" providerId="LiveId" clId="{9304BA80-CE16-4AFC-A547-38BBFE0119B3}" dt="2025-06-04T02:15:17.737" v="46" actId="478"/>
        <pc:sldMkLst>
          <pc:docMk/>
          <pc:sldMk cId="3895444456" sldId="276"/>
        </pc:sldMkLst>
        <pc:spChg chg="del">
          <ac:chgData name="陳昶亨 0803A015" userId="565674461b4b9a25" providerId="LiveId" clId="{9304BA80-CE16-4AFC-A547-38BBFE0119B3}" dt="2025-06-04T01:42:33.886" v="22" actId="478"/>
          <ac:spMkLst>
            <pc:docMk/>
            <pc:sldMk cId="3895444456" sldId="276"/>
            <ac:spMk id="2" creationId="{4F7D014C-93B4-4D07-603F-0F1D2ACDD08D}"/>
          </ac:spMkLst>
        </pc:spChg>
        <pc:spChg chg="del">
          <ac:chgData name="陳昶亨 0803A015" userId="565674461b4b9a25" providerId="LiveId" clId="{9304BA80-CE16-4AFC-A547-38BBFE0119B3}" dt="2025-06-04T01:42:35.438" v="23" actId="478"/>
          <ac:spMkLst>
            <pc:docMk/>
            <pc:sldMk cId="3895444456" sldId="276"/>
            <ac:spMk id="3" creationId="{57FCA391-BA0B-B296-DA06-7EC238CB3F2E}"/>
          </ac:spMkLst>
        </pc:spChg>
        <pc:picChg chg="add del mod">
          <ac:chgData name="陳昶亨 0803A015" userId="565674461b4b9a25" providerId="LiveId" clId="{9304BA80-CE16-4AFC-A547-38BBFE0119B3}" dt="2025-06-04T02:15:17.737" v="46" actId="478"/>
          <ac:picMkLst>
            <pc:docMk/>
            <pc:sldMk cId="3895444456" sldId="276"/>
            <ac:picMk id="5" creationId="{98E568DD-B025-4403-11F3-D46C9D818608}"/>
          </ac:picMkLst>
        </pc:picChg>
        <pc:picChg chg="add del mod">
          <ac:chgData name="陳昶亨 0803A015" userId="565674461b4b9a25" providerId="LiveId" clId="{9304BA80-CE16-4AFC-A547-38BBFE0119B3}" dt="2025-06-04T02:15:16.524" v="45" actId="478"/>
          <ac:picMkLst>
            <pc:docMk/>
            <pc:sldMk cId="3895444456" sldId="276"/>
            <ac:picMk id="7" creationId="{C39EF756-2F57-95F0-EA14-B0E8F20D94FB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14:25:01.1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916 130 24575,'7'-4'0,"-1"0"0,1 0 0,0 0 0,0 1 0,0 0 0,0 1 0,1 0 0,-1 0 0,1 0 0,9 0 0,28-8 0,173-50 0,-160 46 0,-27 8 0,0 2 0,0 2 0,0 0 0,43 5 0,-7-1 0,-45-1 0,0 1 0,0 2 0,-1 0 0,1 1 0,-1 2 0,0 0 0,-1 1 0,0 1 0,0 0 0,-1 2 0,22 15 0,25 25 0,113 111 0,-163-145 0,-2 2 0,0 0 0,-1 1 0,13 25 0,15 25 0,-25-44 0,24 55 0,-29-57 0,0-1 0,1-1 0,24 35 0,-25-41 0,-1 1 0,-1 0 0,-1 0 0,-1 1 0,11 35 0,15 36 0,-21-61 0,-2 1 0,0 0 0,-2 0 0,-1 0 0,-2 1 0,3 36 0,2 10 0,-4-33 0,2 63 0,-7-9 0,-4 105 0,-3-167 0,-2 0 0,-1 0 0,-1-1 0,-2 0 0,-2-1 0,-1-1 0,-30 49 0,9-24 0,-24 48 0,50-89 0,-1 0 0,0-1 0,-1 0 0,-26 24 0,18-18 0,-19 20 0,-2-1 0,-1-3 0,-1-1 0,-96 59 0,-51 3 0,136-74 0,36-17 0,1 1 0,-27 16 0,8-3 0,-1-2 0,0-2 0,-50 15 0,54-19 0,-227 96 0,235-98 0,-1-2 0,1-1 0,-46 9 0,-36 10 0,32-2 0,29-11 0,-52 25 0,53-20 0,-71 19 0,84-29 0,0 1 0,1 1 0,0 1 0,0 2 0,-41 27 0,24-10 0,33-23 0,0 1 0,1 0 0,0 2 0,0-1 0,1 2 0,1-1 0,-19 24 0,26-23 0,0 0 0,0 1 0,2 0 0,-1 0 0,1 0 0,1 1 0,0 14 0,-3 5 0,-18 104 0,21-120 0,1 1 0,1-1 0,0 0 0,1 0 0,1 0 0,1 0 0,0 0 0,1 0 0,11 25 0,-3 0 0,3 14 0,0-3 0,10 62 0,-25-110-114,1 0 1,0 0-1,0 0 0,0 1 0,0-1 1,1-1-1,0 1 0,0 0 0,1 0 1,-1-1-1,4 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14:25:02.3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48 24575,'5'1'0,"-1"0"0,0 0 0,1 1 0,-1 0 0,0 0 0,0 0 0,0 0 0,6 5 0,10 5 0,4 0 0,-1 1 0,0 1 0,-1 2 0,33 28 0,67 81 0,-107-109 0,-14-14 0,1-2 0,-1 1 0,0 0 0,0 0 0,1 0 0,-1 0 0,1-1 0,-1 1 0,0-1 0,1 1 0,-1-1 0,1 0 0,-1 1 0,1-1 0,0 0 0,-1 0 0,1 0 0,-1 0 0,1 0 0,-1 0 0,1-1 0,-1 1 0,1 0 0,-1-1 0,1 1 0,-1-1 0,0 0 0,1 1 0,-1-1 0,0 0 0,1 0 0,-1 0 0,0 0 0,2-2 0,8-6 0,-1-1 0,0 1 0,9-14 0,-4 6 0,141-126 0,-139 125-273,1 0 0,0 1 0,1 0 0,32-20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22:39:39.1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14:42:54.9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165 1 24575,'-5'1'0,"-1"1"0,1 0 0,0 0 0,-1 0 0,1 1 0,1 0 0,-1 0 0,0 0 0,1 0 0,-7 7 0,-11 6 0,16-12 0,-2 1 0,0 0 0,0 0 0,0 1 0,0 0 0,1 1 0,0-1 0,0 1 0,-7 10 0,14-15 0,0-1 0,-1 1 0,1-1 0,0 1 0,0 0 0,0-1 0,0 1 0,0-1 0,1 1 0,-1-1 0,0 1 0,1-1 0,-1 1 0,1-1 0,0 1 0,-1-1 0,1 0 0,0 1 0,0-1 0,0 0 0,0 0 0,0 1 0,0-1 0,2 2 0,38 30 0,-21-17 0,45 24-1365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14:43:04.4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24575,'291'14'0,"-178"-21"0,-10 20 106,-76-8-597,1-1 1,32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FD3DF-CE07-4AED-987C-43219D4A33BB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BEB8-1641-475F-9A0F-22F2B14735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099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0314C0-2ED2-8C4D-2974-4915A900F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12C5F9-D699-C6C2-BCA7-FEB653D2C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45F4C8-4984-B2B8-B16F-0D61A6DDA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3F97-9E6C-4CDD-954F-2385656E3556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E61148-394A-44AA-9EC0-416FFBED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147F24-05D7-875D-59FD-A3D0B5112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5D7FC-C5CE-4643-8EF4-EB6E7912DF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08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493CD0-4AA6-35CB-7AD5-57216A9B4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FB8CD0B-960F-6B04-8001-1AE2196A4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62871D-8216-6C8A-46B8-A731E8D6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3F97-9E6C-4CDD-954F-2385656E3556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90BA72-7E5D-C771-F6AA-9026BA92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CD8A04-F15A-C604-C438-9BBD6EFD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5D7FC-C5CE-4643-8EF4-EB6E7912DF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65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E6620CB-F95C-CDD8-3A25-3899A73B8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6CDBA8C-6679-5E7D-F1FC-E07F01F46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76AE2F-5DD1-911D-3F60-B8F76468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3F97-9E6C-4CDD-954F-2385656E3556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1921C7-D26C-766A-252C-FEEBC9E2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EA5B06-AC0B-A5C6-BFA0-357D0AD4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5D7FC-C5CE-4643-8EF4-EB6E7912DF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87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D5B59E-D224-F64F-933C-35BA091F4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CD1E1A-8BA9-CFFE-0067-A240710CA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AB27E7-E016-36B3-9F0B-8C8AE5E52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3F97-9E6C-4CDD-954F-2385656E3556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F32D52-7471-9A0E-0DEB-3269E8F4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155ACB-4711-BEE3-64A4-08140BF7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5D7FC-C5CE-4643-8EF4-EB6E7912DF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794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F2A319-97FD-0A15-89DD-0CFEFA6C6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794C02-9EEA-7B8D-01F6-361A0F494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9FCC60-FDD1-7D37-4A34-47220DAB8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3F97-9E6C-4CDD-954F-2385656E3556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84FC81-4863-615D-965B-398F89F2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CB55B5-6E94-B0C4-F1E0-21EF8DA7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5D7FC-C5CE-4643-8EF4-EB6E7912DF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33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51D7CD-C3E7-B937-0E66-381D4DDB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7F2EEB-C43D-7469-AC18-CC5228250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A6E690-5931-B579-E0AD-1838BA2E6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DB58C4-7C93-91EB-6B33-0A9F75BD1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3F97-9E6C-4CDD-954F-2385656E3556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D1BDE0-FA74-4DD2-D26C-5E099548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025821-970E-325F-68AA-6EED078A1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5D7FC-C5CE-4643-8EF4-EB6E7912DF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49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5D1626-B810-452E-DB91-F369B49A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7C2BF0-9E90-FBD9-79B4-2DA80207E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DAD8B66-E370-C208-ADDE-6268F0A43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1138E0A-4D8D-3AC8-3273-9C9E9BC46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A50FD99-61EC-BED8-5C71-5CCA5E1DE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CFD9982-5797-C4B5-C8A4-5243819D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3F97-9E6C-4CDD-954F-2385656E3556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4509F05-FAD7-94C5-0D64-A5C9E790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BBA9E97-68C9-A5BB-5D76-63603FFA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5D7FC-C5CE-4643-8EF4-EB6E7912DF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61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FD5D43-18C1-FF97-E21E-9096361DD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1748D3E-4578-4001-EC34-7961CCF66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3F97-9E6C-4CDD-954F-2385656E3556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7A5BFBD-169D-8B65-3BD4-5A0F7C562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16F35D5-4BF9-FD13-AAB3-0CB58572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5D7FC-C5CE-4643-8EF4-EB6E7912DF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92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5D7A1F-286B-228D-98C9-437B2D366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3F97-9E6C-4CDD-954F-2385656E3556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CA4782E-C7B4-7F5D-C412-9A957B21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EF1889-83F0-3557-B989-0A556A5FD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5D7FC-C5CE-4643-8EF4-EB6E7912DF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28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999C49-2714-6E9E-44FA-2978ABD82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7B8B5D-4827-DA36-EF1C-16B4640B5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4E0CB24-3B33-2521-6658-B500193D7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114F4CB-7B14-DFA7-C7E9-14B9C9886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3F97-9E6C-4CDD-954F-2385656E3556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D003FD-A065-B66D-FF5D-A2E4F6AE2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6012FBC-F5E0-7205-DE44-F4769791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5D7FC-C5CE-4643-8EF4-EB6E7912DF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52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3C9FE7-DFE0-5AF4-DB16-C774CB5AC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82B3F52-1626-CA99-8B65-B583DDA14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E380D6-A51A-81BD-CEE2-15306248F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9A4D39-FA0C-81B5-E3EA-A94DEBD68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3F97-9E6C-4CDD-954F-2385656E3556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57739F-31C7-9B63-9233-31777DB8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322147-9D99-7422-C9CE-34BC3A48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5D7FC-C5CE-4643-8EF4-EB6E7912DF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41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F6C0038-FFE4-03F1-3ACB-A1BEEF0E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955745-F81F-2C8E-E71E-EF2F58491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15867E-8AF2-70DD-3441-6D22B35AE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83F97-9E6C-4CDD-954F-2385656E3556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6DBC0B-3636-AC68-66B6-F3D9FFD66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0B82EC-55C6-440D-E09C-D147BB57A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5D7FC-C5CE-4643-8EF4-EB6E7912DF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91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18.png"/><Relationship Id="rId4" Type="http://schemas.openxmlformats.org/officeDocument/2006/relationships/customXml" Target="../ink/ink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KAVRgIrUOU&amp;ab_channel=TenMinutePhysics" TargetMode="External"/><Relationship Id="rId2" Type="http://schemas.openxmlformats.org/officeDocument/2006/relationships/hyperlink" Target="https://www.youtube.com/watch?v=alhpH6ECFvQ&amp;ab_channel=TheCodingTra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hangsz/CFD-Stud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zh-tw/%E6%AC%A7%E6%8B%89%E6%96%B9%E7%A8%8B_(%E6%B5%81%E4%BD%93%E5%8A%A8%E5%8A%9B%E5%AD%A6)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customXml" Target="../ink/ink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6EA8B3-60D1-9544-90E1-CBD91DC22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以</a:t>
            </a:r>
            <a:r>
              <a:rPr lang="en-US" altLang="zh-TW" dirty="0" err="1"/>
              <a:t>javascrpit</a:t>
            </a:r>
            <a:r>
              <a:rPr lang="zh-TW" altLang="en-US" dirty="0"/>
              <a:t>實作基於</a:t>
            </a:r>
            <a:br>
              <a:rPr lang="en-US" altLang="zh-TW" dirty="0"/>
            </a:br>
            <a:r>
              <a:rPr lang="zh-TW" altLang="en-US" dirty="0"/>
              <a:t>網格法模擬之流體運動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4023211-0837-9126-E0D8-53806FBC76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111612019</a:t>
            </a:r>
            <a:r>
              <a:rPr lang="zh-TW" altLang="en-US" dirty="0"/>
              <a:t>陳昶亨</a:t>
            </a:r>
          </a:p>
        </p:txBody>
      </p:sp>
    </p:spTree>
    <p:extLst>
      <p:ext uri="{BB962C8B-B14F-4D97-AF65-F5344CB8AC3E}">
        <p14:creationId xmlns:p14="http://schemas.microsoft.com/office/powerpoint/2010/main" val="3573990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703C32-0E09-A365-1E5F-40E10AD18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動畫實作</a:t>
            </a:r>
            <a:r>
              <a:rPr lang="en-US" altLang="zh-TW" dirty="0" err="1">
                <a:latin typeface="Google Sans Text"/>
              </a:rPr>
              <a:t>Renderer.draw</a:t>
            </a:r>
            <a:r>
              <a:rPr lang="en-US" altLang="zh-TW" dirty="0">
                <a:latin typeface="Google Sans Text"/>
              </a:rPr>
              <a:t>()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03C458-55AF-CE8A-07FB-D05341B76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err="1">
                <a:latin typeface="Google Sans Text"/>
              </a:rPr>
              <a:t>canvasManager.clear</a:t>
            </a:r>
            <a:r>
              <a:rPr lang="en-US" altLang="zh-TW" dirty="0">
                <a:latin typeface="Google Sans Text"/>
              </a:rPr>
              <a:t>()</a:t>
            </a:r>
            <a:r>
              <a:rPr lang="zh-TW" altLang="en-US" dirty="0">
                <a:latin typeface="Google Sans Text"/>
              </a:rPr>
              <a:t>清空 </a:t>
            </a:r>
            <a:r>
              <a:rPr lang="en-US" altLang="zh-TW" dirty="0">
                <a:latin typeface="Google Sans Text"/>
              </a:rPr>
              <a:t>Canvas</a:t>
            </a:r>
            <a:r>
              <a:rPr lang="zh-TW" altLang="en-US" dirty="0">
                <a:latin typeface="Google Sans Text"/>
              </a:rPr>
              <a:t>畫布</a:t>
            </a:r>
            <a:endParaRPr lang="en-US" altLang="zh-TW" dirty="0">
              <a:latin typeface="Google Sans Text"/>
            </a:endParaRPr>
          </a:p>
          <a:p>
            <a:pPr marL="0" indent="0">
              <a:buNone/>
            </a:pPr>
            <a:r>
              <a:rPr lang="zh-TW" altLang="en-US" dirty="0">
                <a:latin typeface="Google Sans Text"/>
              </a:rPr>
              <a:t>根據場景設定 </a:t>
            </a:r>
            <a:r>
              <a:rPr lang="en-US" altLang="zh-TW" dirty="0" err="1">
                <a:latin typeface="Google Sans Text"/>
              </a:rPr>
              <a:t>sceneManger</a:t>
            </a:r>
            <a:r>
              <a:rPr lang="en-US" altLang="zh-TW" dirty="0">
                <a:latin typeface="Google Sans Text"/>
              </a:rPr>
              <a:t>()</a:t>
            </a:r>
            <a:r>
              <a:rPr lang="zh-TW" altLang="en-US" dirty="0">
                <a:latin typeface="Google Sans Text"/>
              </a:rPr>
              <a:t>呼叫相應的方法來繪製流體場</a:t>
            </a:r>
            <a:endParaRPr lang="en-US" altLang="zh-TW" dirty="0">
              <a:latin typeface="Google Sans Text"/>
            </a:endParaRPr>
          </a:p>
          <a:p>
            <a:pPr marL="0" indent="0">
              <a:buNone/>
            </a:pPr>
            <a:r>
              <a:rPr lang="en-US" altLang="zh-TW" dirty="0" err="1">
                <a:latin typeface="Google Sans Text"/>
              </a:rPr>
              <a:t>Render.FluidField</a:t>
            </a:r>
            <a:r>
              <a:rPr lang="en-US" altLang="zh-TW" dirty="0">
                <a:latin typeface="Google Sans Text"/>
              </a:rPr>
              <a:t>() </a:t>
            </a:r>
            <a:r>
              <a:rPr lang="zh-TW" altLang="en-US" dirty="0">
                <a:latin typeface="Google Sans Text"/>
              </a:rPr>
              <a:t>方法根據模擬數據計算每個像素的顏色</a:t>
            </a:r>
            <a:r>
              <a:rPr lang="en-US" altLang="zh-TW" dirty="0">
                <a:latin typeface="Google Sans Text"/>
              </a:rPr>
              <a:t>[</a:t>
            </a:r>
            <a:r>
              <a:rPr lang="en-US" altLang="zh-TW" dirty="0" err="1">
                <a:latin typeface="Google Sans Text"/>
              </a:rPr>
              <a:t>r,g,b</a:t>
            </a:r>
            <a:r>
              <a:rPr lang="en-US" altLang="zh-TW" dirty="0">
                <a:latin typeface="Google Sans Text"/>
              </a:rPr>
              <a:t>]</a:t>
            </a:r>
          </a:p>
          <a:p>
            <a:pPr marL="0" indent="0">
              <a:buNone/>
            </a:pPr>
            <a:r>
              <a:rPr lang="en-US" altLang="zh-TW" dirty="0" err="1">
                <a:latin typeface="Google Sans Text"/>
              </a:rPr>
              <a:t>canvasManager.putImageData</a:t>
            </a:r>
            <a:r>
              <a:rPr lang="en-US" altLang="zh-TW" dirty="0">
                <a:latin typeface="Google Sans Text"/>
              </a:rPr>
              <a:t>() Canvas </a:t>
            </a:r>
            <a:r>
              <a:rPr lang="zh-TW" altLang="en-US" dirty="0">
                <a:latin typeface="Google Sans Text"/>
              </a:rPr>
              <a:t>畫布輸出</a:t>
            </a:r>
          </a:p>
        </p:txBody>
      </p:sp>
    </p:spTree>
    <p:extLst>
      <p:ext uri="{BB962C8B-B14F-4D97-AF65-F5344CB8AC3E}">
        <p14:creationId xmlns:p14="http://schemas.microsoft.com/office/powerpoint/2010/main" val="1651298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9874D8-7866-8BB4-596B-C65E0424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Bugs&amp;feedback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93565B-0AA1-038D-6502-AF233CA80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初始畫面無法使用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&gt;&gt;</a:t>
            </a:r>
            <a:r>
              <a:rPr lang="zh-TW" altLang="en-US" dirty="0"/>
              <a:t> </a:t>
            </a:r>
            <a:r>
              <a:rPr lang="en-US" altLang="zh-TW" dirty="0" err="1"/>
              <a:t>senceManager</a:t>
            </a:r>
            <a:r>
              <a:rPr lang="zh-TW" altLang="en-US" dirty="0"/>
              <a:t> </a:t>
            </a:r>
            <a:r>
              <a:rPr lang="en-US" altLang="zh-TW" dirty="0"/>
              <a:t>()</a:t>
            </a:r>
            <a:r>
              <a:rPr lang="zh-TW" altLang="en-US" dirty="0"/>
              <a:t> 調用 可能因為構造初始條件時會有不足條件導致運算出錯</a:t>
            </a:r>
            <a:r>
              <a:rPr lang="en-US" altLang="zh-TW" dirty="0"/>
              <a:t>,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後續在加上速度場流線功能實作</a:t>
            </a:r>
            <a:endParaRPr lang="en-US" altLang="zh-TW" dirty="0"/>
          </a:p>
          <a:p>
            <a:r>
              <a:rPr lang="zh-TW" altLang="en-US" dirty="0"/>
              <a:t>不同場景的選項開關調整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5121170-D9FC-5326-5D10-8F7C1905F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781" y="3114836"/>
            <a:ext cx="4139110" cy="177291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248D4B3-0F0C-62A6-CB6A-36A4C8E49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43437"/>
            <a:ext cx="5960672" cy="15157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筆跡 16">
                <a:extLst>
                  <a:ext uri="{FF2B5EF4-FFF2-40B4-BE49-F238E27FC236}">
                    <a16:creationId xmlns:a16="http://schemas.microsoft.com/office/drawing/2014/main" id="{90B5FD03-FA9B-BFB2-9E0D-762A64B47ACE}"/>
                  </a:ext>
                </a:extLst>
              </p14:cNvPr>
              <p14:cNvContentPartPr/>
              <p14:nvPr/>
            </p14:nvContentPartPr>
            <p14:xfrm>
              <a:off x="3182230" y="3819325"/>
              <a:ext cx="59760" cy="88560"/>
            </p14:xfrm>
          </p:contentPart>
        </mc:Choice>
        <mc:Fallback xmlns="">
          <p:pic>
            <p:nvPicPr>
              <p:cNvPr id="17" name="筆跡 16">
                <a:extLst>
                  <a:ext uri="{FF2B5EF4-FFF2-40B4-BE49-F238E27FC236}">
                    <a16:creationId xmlns:a16="http://schemas.microsoft.com/office/drawing/2014/main" id="{90B5FD03-FA9B-BFB2-9E0D-762A64B47A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64230" y="3801685"/>
                <a:ext cx="9540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筆跡 19">
                <a:extLst>
                  <a:ext uri="{FF2B5EF4-FFF2-40B4-BE49-F238E27FC236}">
                    <a16:creationId xmlns:a16="http://schemas.microsoft.com/office/drawing/2014/main" id="{8227651D-5BE6-A4D2-4DCC-081B4E375A26}"/>
                  </a:ext>
                </a:extLst>
              </p14:cNvPr>
              <p14:cNvContentPartPr/>
              <p14:nvPr/>
            </p14:nvContentPartPr>
            <p14:xfrm>
              <a:off x="3197700" y="3869393"/>
              <a:ext cx="224280" cy="12240"/>
            </p14:xfrm>
          </p:contentPart>
        </mc:Choice>
        <mc:Fallback xmlns="">
          <p:pic>
            <p:nvPicPr>
              <p:cNvPr id="20" name="筆跡 19">
                <a:extLst>
                  <a:ext uri="{FF2B5EF4-FFF2-40B4-BE49-F238E27FC236}">
                    <a16:creationId xmlns:a16="http://schemas.microsoft.com/office/drawing/2014/main" id="{8227651D-5BE6-A4D2-4DCC-081B4E375A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80060" y="3851393"/>
                <a:ext cx="259920" cy="4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7804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5444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17999E-B60D-E593-812D-B11A8EEB7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9C9421-E071-8718-DBEF-BCE251AFF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200" b="1" i="0" dirty="0">
                <a:effectLst/>
                <a:latin typeface="Roboto" panose="02000000000000000000" pitchFamily="2" charset="0"/>
              </a:rPr>
              <a:t>Coding Challenge 132: Fluid Simulation </a:t>
            </a:r>
            <a:r>
              <a:rPr lang="en-US" altLang="zh-TW" sz="1200" dirty="0">
                <a:hlinkClick r:id="rId2"/>
              </a:rPr>
              <a:t>https://www.youtube.com/watch?v=alhpH6ECFvQ&amp;ab_channel=TheCodingTrain</a:t>
            </a:r>
            <a:endParaRPr lang="en-US" altLang="zh-TW" sz="1200" dirty="0"/>
          </a:p>
          <a:p>
            <a:pPr algn="l">
              <a:buNone/>
            </a:pPr>
            <a:r>
              <a:rPr lang="en-US" altLang="zh-TW" sz="1200" b="1" dirty="0">
                <a:latin typeface="Roboto" panose="02000000000000000000" pitchFamily="2" charset="0"/>
              </a:rPr>
              <a:t>17 - How to write an Eulerian fluid simulator with 200 lines of code</a:t>
            </a:r>
            <a:r>
              <a:rPr lang="en-US" altLang="zh-TW" sz="1200" b="1" dirty="0">
                <a:solidFill>
                  <a:srgbClr val="F1F1F1"/>
                </a:solidFill>
                <a:latin typeface="Roboto" panose="02000000000000000000" pitchFamily="2" charset="0"/>
              </a:rPr>
              <a:t> </a:t>
            </a:r>
            <a:r>
              <a:rPr lang="en-US" altLang="zh-TW" sz="1200" dirty="0">
                <a:hlinkClick r:id="rId3"/>
              </a:rPr>
              <a:t>https://www.youtube.com/watch?v=iKAVRgIrUOU&amp;ab_channel=TenMinutePhysics</a:t>
            </a:r>
            <a:endParaRPr lang="en-US" altLang="zh-TW" sz="1200" dirty="0"/>
          </a:p>
          <a:p>
            <a:pPr>
              <a:buNone/>
            </a:pPr>
            <a:r>
              <a:rPr lang="zh-TW" altLang="en-US" sz="1200" b="1" i="0" dirty="0">
                <a:effectLst/>
                <a:latin typeface="-apple-system"/>
              </a:rPr>
              <a:t>计算流体力学 </a:t>
            </a:r>
            <a:r>
              <a:rPr lang="en-US" altLang="zh-TW" sz="1200" b="1" i="0" dirty="0">
                <a:effectLst/>
                <a:latin typeface="-apple-system"/>
              </a:rPr>
              <a:t>Computational Fluid Dynamics </a:t>
            </a:r>
            <a:r>
              <a:rPr lang="en-US" altLang="zh-TW" sz="1200" dirty="0">
                <a:hlinkClick r:id="rId4"/>
              </a:rPr>
              <a:t>https://github.com/hangsz/CFD-Study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73113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3A5457-97F0-404F-4BB6-B51716E45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2A7B69-6C44-9E59-A436-34732FE13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4493"/>
          </a:xfrm>
        </p:spPr>
        <p:txBody>
          <a:bodyPr>
            <a:normAutofit fontScale="70000" lnSpcReduction="20000"/>
          </a:bodyPr>
          <a:lstStyle/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三種不同的流體模擬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風洞流場模擬</a:t>
            </a:r>
            <a:endParaRPr lang="en-US" altLang="zh-TW" dirty="0"/>
          </a:p>
          <a:p>
            <a:r>
              <a:rPr lang="zh-TW" altLang="en-US" dirty="0"/>
              <a:t>靜水壓模擬</a:t>
            </a:r>
            <a:endParaRPr lang="en-US" altLang="zh-TW" dirty="0"/>
          </a:p>
          <a:p>
            <a:r>
              <a:rPr lang="zh-TW" altLang="en-US" dirty="0"/>
              <a:t>自由流體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功能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提供可移動障礙物</a:t>
            </a:r>
            <a:r>
              <a:rPr lang="en-US" altLang="zh-TW" dirty="0"/>
              <a:t>(</a:t>
            </a:r>
            <a:r>
              <a:rPr lang="zh-TW" altLang="en-US" dirty="0"/>
              <a:t>圓柱</a:t>
            </a:r>
            <a:r>
              <a:rPr lang="en-US" altLang="zh-TW" dirty="0"/>
              <a:t>)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不同視覺模式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簡易鬆弛迭帶法</a:t>
            </a:r>
            <a:r>
              <a:rPr lang="en-US" altLang="zh-TW" dirty="0"/>
              <a:t>(</a:t>
            </a:r>
            <a:r>
              <a:rPr lang="en-US" altLang="zh-TW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successive over-relaxation 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M</a:t>
            </a:r>
            <a:r>
              <a:rPr lang="zh-TW" altLang="en-US" dirty="0"/>
              <a:t>鍵單步模擬 </a:t>
            </a:r>
            <a:r>
              <a:rPr lang="en-US" altLang="zh-TW" dirty="0"/>
              <a:t>/</a:t>
            </a:r>
            <a:r>
              <a:rPr lang="zh-TW" altLang="en-US" dirty="0"/>
              <a:t> </a:t>
            </a:r>
            <a:r>
              <a:rPr lang="en-US" altLang="zh-TW" dirty="0"/>
              <a:t>p</a:t>
            </a:r>
            <a:r>
              <a:rPr lang="zh-TW" altLang="en-US" dirty="0"/>
              <a:t>鍵開始暫停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1314837-FB1C-D425-947E-FC1DE82B25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8333"/>
          <a:stretch/>
        </p:blipFill>
        <p:spPr>
          <a:xfrm>
            <a:off x="5348566" y="852454"/>
            <a:ext cx="6005234" cy="472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5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40D92F-1AE5-0632-F652-DF09DF87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包含檔案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ACEA62-0BFD-0A7E-F991-270B41335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/>
              <a:t>myjavascript.js</a:t>
            </a:r>
            <a:r>
              <a:rPr lang="zh-TW" altLang="en-US" dirty="0"/>
              <a:t>模擬程式</a:t>
            </a:r>
            <a:endParaRPr lang="en-US" altLang="zh-TW" dirty="0"/>
          </a:p>
          <a:p>
            <a:r>
              <a:rPr lang="en-US" altLang="zh-TW" dirty="0"/>
              <a:t>Stmiulate.html</a:t>
            </a:r>
            <a:r>
              <a:rPr lang="zh-TW" altLang="en-US" dirty="0"/>
              <a:t> </a:t>
            </a:r>
            <a:r>
              <a:rPr lang="en-US" altLang="zh-TW" dirty="0"/>
              <a:t>Html</a:t>
            </a:r>
            <a:r>
              <a:rPr lang="zh-TW" altLang="en-US" dirty="0"/>
              <a:t> 網站架構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F321E7E-2519-98AA-11E6-ED76236C7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101" y="3280197"/>
            <a:ext cx="3029373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86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A5FBF1D-111D-E64E-A603-6A7CB0475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583" y="1472604"/>
            <a:ext cx="6451932" cy="447631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40DE5025-FD6F-3115-63D5-1C3D3236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程式原理 歐拉方程式 與 數學方法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EDF8F2-FB24-7CAD-6F4E-C6AB4D6A2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65313"/>
            <a:ext cx="4433048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b="0" dirty="0">
                <a:effectLst/>
                <a:latin typeface="Consolas" panose="020B0609020204030204" pitchFamily="49" charset="0"/>
              </a:rPr>
              <a:t>1.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數學方法與物件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&gt;&gt;</a:t>
            </a:r>
            <a:r>
              <a:rPr lang="zh-TW" altLang="en-US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latin typeface="Consolas" panose="020B0609020204030204" pitchFamily="49" charset="0"/>
              </a:rPr>
              <a:t>Fluid </a:t>
            </a:r>
            <a:r>
              <a:rPr lang="en-US" altLang="zh-TW" dirty="0" err="1">
                <a:latin typeface="Consolas" panose="020B0609020204030204" pitchFamily="49" charset="0"/>
              </a:rPr>
              <a:t>MathUtils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2.</a:t>
            </a:r>
            <a:r>
              <a:rPr lang="zh-TW" altLang="en-US" dirty="0">
                <a:latin typeface="Consolas" panose="020B0609020204030204" pitchFamily="49" charset="0"/>
              </a:rPr>
              <a:t>動畫實現</a:t>
            </a:r>
            <a:r>
              <a:rPr lang="en-US" altLang="zh-TW" dirty="0">
                <a:latin typeface="Consolas" panose="020B0609020204030204" pitchFamily="49" charset="0"/>
              </a:rPr>
              <a:t>(UI)</a:t>
            </a: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&gt;&gt;</a:t>
            </a:r>
            <a:r>
              <a:rPr lang="en-US" altLang="zh-TW" dirty="0" err="1">
                <a:latin typeface="Consolas" panose="020B0609020204030204" pitchFamily="49" charset="0"/>
              </a:rPr>
              <a:t>canvasManager</a:t>
            </a:r>
            <a:r>
              <a:rPr lang="en-US" altLang="zh-TW" dirty="0">
                <a:latin typeface="Consolas" panose="020B0609020204030204" pitchFamily="49" charset="0"/>
              </a:rPr>
              <a:t> Renderer (</a:t>
            </a:r>
            <a:r>
              <a:rPr lang="en-US" altLang="zh-TW" dirty="0" err="1">
                <a:latin typeface="Consolas" panose="020B0609020204030204" pitchFamily="49" charset="0"/>
              </a:rPr>
              <a:t>mycanvas</a:t>
            </a:r>
            <a:r>
              <a:rPr lang="en-US" altLang="zh-TW" dirty="0">
                <a:latin typeface="Consolas" panose="020B0609020204030204" pitchFamily="49" charset="0"/>
              </a:rPr>
              <a:t> canvas2d)</a:t>
            </a: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3.</a:t>
            </a:r>
            <a:r>
              <a:rPr lang="zh-TW" altLang="en-US" dirty="0">
                <a:latin typeface="Consolas" panose="020B0609020204030204" pitchFamily="49" charset="0"/>
              </a:rPr>
              <a:t>場景管理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&gt;&gt;</a:t>
            </a:r>
          </a:p>
          <a:p>
            <a:pPr marL="0" indent="0">
              <a:buNone/>
            </a:pPr>
            <a:r>
              <a:rPr lang="en-US" altLang="zh-TW" dirty="0" err="1">
                <a:latin typeface="Consolas" panose="020B0609020204030204" pitchFamily="49" charset="0"/>
              </a:rPr>
              <a:t>SenceManager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</a:rPr>
              <a:t>ObstacleManager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</a:rPr>
              <a:t>InteractionManager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>
                <a:latin typeface="Consolas" panose="020B0609020204030204" pitchFamily="49" charset="0"/>
              </a:rPr>
              <a:t>4.Main()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B860229-277C-DE45-870F-4D88EE120860}"/>
              </a:ext>
            </a:extLst>
          </p:cNvPr>
          <p:cNvSpPr txBox="1"/>
          <p:nvPr/>
        </p:nvSpPr>
        <p:spPr>
          <a:xfrm>
            <a:off x="4722583" y="6123543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3"/>
              </a:rPr>
              <a:t>https://zh.wikipedia.org/zh-tw/</a:t>
            </a:r>
            <a:r>
              <a:rPr lang="zh-TW" altLang="en-US" dirty="0">
                <a:hlinkClick r:id="rId3"/>
              </a:rPr>
              <a:t>歐拉方程式</a:t>
            </a:r>
            <a:r>
              <a:rPr lang="en-US" altLang="zh-TW" dirty="0">
                <a:hlinkClick r:id="rId3"/>
              </a:rPr>
              <a:t>_(</a:t>
            </a:r>
            <a:r>
              <a:rPr lang="zh-TW" altLang="en-US" dirty="0">
                <a:hlinkClick r:id="rId3"/>
              </a:rPr>
              <a:t>流體力學</a:t>
            </a:r>
            <a:r>
              <a:rPr lang="en-US" altLang="zh-TW" dirty="0">
                <a:hlinkClick r:id="rId3"/>
              </a:rPr>
              <a:t>)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865A822-B334-47CA-6FBC-41DE309CD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4347" y="2259674"/>
            <a:ext cx="2657846" cy="676369"/>
          </a:xfrm>
          <a:prstGeom prst="rect">
            <a:avLst/>
          </a:prstGeom>
        </p:spPr>
      </p:pic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1B4DB4B8-6409-DA3A-41F9-988F358725CA}"/>
              </a:ext>
            </a:extLst>
          </p:cNvPr>
          <p:cNvCxnSpPr>
            <a:cxnSpLocks/>
          </p:cNvCxnSpPr>
          <p:nvPr/>
        </p:nvCxnSpPr>
        <p:spPr>
          <a:xfrm>
            <a:off x="8426824" y="2850776"/>
            <a:ext cx="591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E1DB103-424D-888D-A61B-1CEE79B28538}"/>
              </a:ext>
            </a:extLst>
          </p:cNvPr>
          <p:cNvCxnSpPr>
            <a:cxnSpLocks/>
          </p:cNvCxnSpPr>
          <p:nvPr/>
        </p:nvCxnSpPr>
        <p:spPr>
          <a:xfrm>
            <a:off x="9260541" y="2850776"/>
            <a:ext cx="5916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BD93459B-281A-1F65-2DB7-1916A5A2832B}"/>
              </a:ext>
            </a:extLst>
          </p:cNvPr>
          <p:cNvCxnSpPr>
            <a:cxnSpLocks/>
          </p:cNvCxnSpPr>
          <p:nvPr/>
        </p:nvCxnSpPr>
        <p:spPr>
          <a:xfrm>
            <a:off x="10121153" y="2850776"/>
            <a:ext cx="3585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DBBF17E-7987-E1E0-A22A-2B6233682315}"/>
              </a:ext>
            </a:extLst>
          </p:cNvPr>
          <p:cNvSpPr txBox="1"/>
          <p:nvPr/>
        </p:nvSpPr>
        <p:spPr>
          <a:xfrm>
            <a:off x="8135471" y="2918114"/>
            <a:ext cx="321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時間變化 對流加速 外力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BF3AB66F-60E1-1A6D-D3CD-D01458C957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4119" y="3489253"/>
            <a:ext cx="876422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29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E1CA02-9A0F-736D-AC63-A8A49A56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程式架構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AEF72E27-01E6-ABA9-CFDF-10683A751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109" y="1979853"/>
            <a:ext cx="7773249" cy="430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70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81C2A2-16A7-CCA1-507C-FB222138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Fluid</a:t>
            </a:r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55FCAF-6B4E-8392-51E3-F62BEA30F3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708631"/>
            <a:ext cx="105156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extrapolate()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將流體域內的速度值擴展到緊鄰的邊界單元，以維持邊界速度的連續性.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邊界處理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TW" altLang="zh-TW" sz="1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TW" altLang="zh-TW" sz="1800" dirty="0">
                <a:latin typeface="Arial" panose="020B0604020202020204" pitchFamily="34" charset="0"/>
              </a:rPr>
              <a:t>vAdvect(dt): 執行速度場 (u, v) 的對流步驟，將速度值沿著反向的速度軌跡進行傳輸</a:t>
            </a:r>
            <a:endParaRPr lang="en-US" altLang="zh-TW" sz="1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zh-TW" sz="1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solveIncompressibableflow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():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迭代速度使質量守恆</a:t>
            </a:r>
            <a:endParaRPr lang="zh-TW" altLang="en-US" sz="18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TW" altLang="zh-TW" sz="1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TW" altLang="zh-TW" sz="1800" dirty="0">
                <a:latin typeface="Arial" panose="020B0604020202020204" pitchFamily="34" charset="0"/>
              </a:rPr>
              <a:t>smokeAdvect(dt): 執行煙霧/標記物場 (m) 的對流步驟</a:t>
            </a:r>
            <a:endParaRPr lang="en-US" altLang="zh-TW" sz="1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zh-TW" altLang="zh-TW" sz="1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TW" altLang="zh-TW" sz="1800" dirty="0">
                <a:latin typeface="Arial" panose="020B0604020202020204" pitchFamily="34" charset="0"/>
              </a:rPr>
              <a:t>simulate(dt, G, iterator): 執行流體模擬的一個完整時間步長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242F51A-98FC-ED38-52EE-25024AE74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918" y="591691"/>
            <a:ext cx="3362794" cy="13813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66674B2-6F88-1886-87D0-7197230C6D27}"/>
                  </a:ext>
                </a:extLst>
              </p:cNvPr>
              <p:cNvSpPr txBox="1"/>
              <p:nvPr/>
            </p:nvSpPr>
            <p:spPr>
              <a:xfrm>
                <a:off x="8067675" y="1991910"/>
                <a:ext cx="9275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i="1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66674B2-6F88-1886-87D0-7197230C6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675" y="1991910"/>
                <a:ext cx="927562" cy="276999"/>
              </a:xfrm>
              <a:prstGeom prst="rect">
                <a:avLst/>
              </a:prstGeom>
              <a:blipFill>
                <a:blip r:embed="rId3"/>
                <a:stretch>
                  <a:fillRect l="-5229" r="-5229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>
            <a:extLst>
              <a:ext uri="{FF2B5EF4-FFF2-40B4-BE49-F238E27FC236}">
                <a16:creationId xmlns:a16="http://schemas.microsoft.com/office/drawing/2014/main" id="{510D85F6-0C94-9B26-B0BC-72412E120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1456" y="4268075"/>
            <a:ext cx="2543530" cy="2331353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CC48645E-936D-606A-1445-7EC928A769EA}"/>
              </a:ext>
            </a:extLst>
          </p:cNvPr>
          <p:cNvGrpSpPr/>
          <p:nvPr/>
        </p:nvGrpSpPr>
        <p:grpSpPr>
          <a:xfrm>
            <a:off x="10390200" y="2848955"/>
            <a:ext cx="986760" cy="1538280"/>
            <a:chOff x="10390200" y="2848955"/>
            <a:chExt cx="986760" cy="153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筆跡 11">
                  <a:extLst>
                    <a:ext uri="{FF2B5EF4-FFF2-40B4-BE49-F238E27FC236}">
                      <a16:creationId xmlns:a16="http://schemas.microsoft.com/office/drawing/2014/main" id="{14730455-CD46-725F-3F28-76C430A2AB1B}"/>
                    </a:ext>
                  </a:extLst>
                </p14:cNvPr>
                <p14:cNvContentPartPr/>
                <p14:nvPr/>
              </p14:nvContentPartPr>
              <p14:xfrm>
                <a:off x="10463640" y="2848955"/>
                <a:ext cx="913320" cy="1513080"/>
              </p14:xfrm>
            </p:contentPart>
          </mc:Choice>
          <mc:Fallback xmlns="">
            <p:pic>
              <p:nvPicPr>
                <p:cNvPr id="12" name="筆跡 11">
                  <a:extLst>
                    <a:ext uri="{FF2B5EF4-FFF2-40B4-BE49-F238E27FC236}">
                      <a16:creationId xmlns:a16="http://schemas.microsoft.com/office/drawing/2014/main" id="{14730455-CD46-725F-3F28-76C430A2AB1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446000" y="2830955"/>
                  <a:ext cx="948960" cy="154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筆跡 12">
                  <a:extLst>
                    <a:ext uri="{FF2B5EF4-FFF2-40B4-BE49-F238E27FC236}">
                      <a16:creationId xmlns:a16="http://schemas.microsoft.com/office/drawing/2014/main" id="{51B899CD-ADEA-E827-1FA6-0C249A4E534E}"/>
                    </a:ext>
                  </a:extLst>
                </p14:cNvPr>
                <p14:cNvContentPartPr/>
                <p14:nvPr/>
              </p14:nvContentPartPr>
              <p14:xfrm>
                <a:off x="10390200" y="4268075"/>
                <a:ext cx="267840" cy="119160"/>
              </p14:xfrm>
            </p:contentPart>
          </mc:Choice>
          <mc:Fallback xmlns="">
            <p:pic>
              <p:nvPicPr>
                <p:cNvPr id="13" name="筆跡 12">
                  <a:extLst>
                    <a:ext uri="{FF2B5EF4-FFF2-40B4-BE49-F238E27FC236}">
                      <a16:creationId xmlns:a16="http://schemas.microsoft.com/office/drawing/2014/main" id="{51B899CD-ADEA-E827-1FA6-0C249A4E534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372200" y="4250075"/>
                  <a:ext cx="303480" cy="154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03550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0130375-B13C-FD18-C888-61684DCA3A7E}"/>
              </a:ext>
            </a:extLst>
          </p:cNvPr>
          <p:cNvSpPr/>
          <p:nvPr/>
        </p:nvSpPr>
        <p:spPr>
          <a:xfrm>
            <a:off x="526472" y="735376"/>
            <a:ext cx="932330" cy="905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9E2A47-28C3-6414-4B9B-4A3AB5AAD081}"/>
              </a:ext>
            </a:extLst>
          </p:cNvPr>
          <p:cNvSpPr/>
          <p:nvPr/>
        </p:nvSpPr>
        <p:spPr>
          <a:xfrm>
            <a:off x="2328378" y="735376"/>
            <a:ext cx="932330" cy="905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90D983-70A2-497D-A2DD-9C8C034A7888}"/>
              </a:ext>
            </a:extLst>
          </p:cNvPr>
          <p:cNvSpPr/>
          <p:nvPr/>
        </p:nvSpPr>
        <p:spPr>
          <a:xfrm>
            <a:off x="526472" y="2456740"/>
            <a:ext cx="932330" cy="905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9E0FEA2-75EA-2ED9-8597-22B2AACFE043}"/>
              </a:ext>
            </a:extLst>
          </p:cNvPr>
          <p:cNvSpPr/>
          <p:nvPr/>
        </p:nvSpPr>
        <p:spPr>
          <a:xfrm>
            <a:off x="2310449" y="2441316"/>
            <a:ext cx="932330" cy="905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U,V,</a:t>
            </a:r>
          </a:p>
          <a:p>
            <a:pPr algn="ctr"/>
            <a:r>
              <a:rPr lang="en-US" altLang="zh-TW" dirty="0"/>
              <a:t>(</a:t>
            </a:r>
            <a:r>
              <a:rPr lang="en-US" altLang="zh-TW" dirty="0" err="1"/>
              <a:t>m,p</a:t>
            </a:r>
            <a:endParaRPr lang="en-US" altLang="zh-TW" dirty="0"/>
          </a:p>
          <a:p>
            <a:pPr algn="ctr"/>
            <a:r>
              <a:rPr lang="en-US" altLang="zh-TW" dirty="0"/>
              <a:t>S)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7F0CF0-6F9B-BBF4-D754-2AE10662D6D7}"/>
              </a:ext>
            </a:extLst>
          </p:cNvPr>
          <p:cNvSpPr/>
          <p:nvPr/>
        </p:nvSpPr>
        <p:spPr>
          <a:xfrm>
            <a:off x="4148213" y="735376"/>
            <a:ext cx="932330" cy="905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5E2D0FB-ACE3-14B5-B08D-CBFC3DE73C59}"/>
              </a:ext>
            </a:extLst>
          </p:cNvPr>
          <p:cNvSpPr/>
          <p:nvPr/>
        </p:nvSpPr>
        <p:spPr>
          <a:xfrm>
            <a:off x="4148213" y="2416399"/>
            <a:ext cx="932330" cy="905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4F16BE-91D1-AF1E-0EAA-AB7B5184638B}"/>
              </a:ext>
            </a:extLst>
          </p:cNvPr>
          <p:cNvSpPr/>
          <p:nvPr/>
        </p:nvSpPr>
        <p:spPr>
          <a:xfrm>
            <a:off x="526472" y="4153357"/>
            <a:ext cx="932330" cy="905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2CA281-1094-9FFC-07C6-0E6EC0D7E481}"/>
              </a:ext>
            </a:extLst>
          </p:cNvPr>
          <p:cNvSpPr/>
          <p:nvPr/>
        </p:nvSpPr>
        <p:spPr>
          <a:xfrm>
            <a:off x="2328378" y="4153357"/>
            <a:ext cx="932330" cy="905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6B00F9-503E-E41A-53A2-70D228C705F0}"/>
              </a:ext>
            </a:extLst>
          </p:cNvPr>
          <p:cNvSpPr/>
          <p:nvPr/>
        </p:nvSpPr>
        <p:spPr>
          <a:xfrm>
            <a:off x="4148213" y="4097422"/>
            <a:ext cx="932330" cy="905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76D2E410-0CDE-D2D3-1781-978F80683EC0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2776614" y="1640812"/>
            <a:ext cx="17929" cy="8005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806246C-D69D-D86A-5663-F8B58F69642C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2776614" y="3346752"/>
            <a:ext cx="17929" cy="8066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42E8CC4-2C83-C4D3-7CA5-1BB0785D547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1458802" y="2894034"/>
            <a:ext cx="851647" cy="154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9ACDA2E-4986-BFA0-2E72-E9E75D4E357D}"/>
              </a:ext>
            </a:extLst>
          </p:cNvPr>
          <p:cNvCxnSpPr>
            <a:cxnSpLocks/>
          </p:cNvCxnSpPr>
          <p:nvPr/>
        </p:nvCxnSpPr>
        <p:spPr>
          <a:xfrm>
            <a:off x="3260708" y="2909458"/>
            <a:ext cx="8695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FD7FF0F-7EF0-3F64-B276-21D259174089}"/>
              </a:ext>
            </a:extLst>
          </p:cNvPr>
          <p:cNvCxnSpPr>
            <a:cxnSpLocks/>
          </p:cNvCxnSpPr>
          <p:nvPr/>
        </p:nvCxnSpPr>
        <p:spPr>
          <a:xfrm>
            <a:off x="5419100" y="2989020"/>
            <a:ext cx="8700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74BEB58-BD42-D9C8-70E6-469D221A4CD7}"/>
              </a:ext>
            </a:extLst>
          </p:cNvPr>
          <p:cNvSpPr txBox="1"/>
          <p:nvPr/>
        </p:nvSpPr>
        <p:spPr>
          <a:xfrm>
            <a:off x="446874" y="6122624"/>
            <a:ext cx="1928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Smokeadvect (dt) 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8E294E5-CE3D-5434-F5A2-00A078258593}"/>
              </a:ext>
            </a:extLst>
          </p:cNvPr>
          <p:cNvSpPr txBox="1"/>
          <p:nvPr/>
        </p:nvSpPr>
        <p:spPr>
          <a:xfrm>
            <a:off x="2752941" y="1780899"/>
            <a:ext cx="1483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Vadvect (dt) 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7D1A9F8F-71B1-004D-2F9B-91E0D362886F}"/>
              </a:ext>
            </a:extLst>
          </p:cNvPr>
          <p:cNvSpPr txBox="1"/>
          <p:nvPr/>
        </p:nvSpPr>
        <p:spPr>
          <a:xfrm>
            <a:off x="446874" y="53622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TW" altLang="zh-TW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Gravityforce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(dt, gravity)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 處理重力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05F9507-FA8C-0A63-DB3F-B1CE8DB75D82}"/>
              </a:ext>
            </a:extLst>
          </p:cNvPr>
          <p:cNvSpPr txBox="1"/>
          <p:nvPr/>
        </p:nvSpPr>
        <p:spPr>
          <a:xfrm>
            <a:off x="450592" y="57175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>
                <a:effectLst/>
                <a:latin typeface="Consolas" panose="020B0609020204030204" pitchFamily="49" charset="0"/>
              </a:rPr>
              <a:t>extrapolate() 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處理</a:t>
            </a:r>
            <a:r>
              <a:rPr lang="zh-TW" altLang="en-US" dirty="0">
                <a:latin typeface="Consolas" panose="020B0609020204030204" pitchFamily="49" charset="0"/>
              </a:rPr>
              <a:t>邊界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處理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平滑邊界數值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29355545-731C-8777-B4C1-BA76EA1E7318}"/>
              </a:ext>
            </a:extLst>
          </p:cNvPr>
          <p:cNvSpPr txBox="1"/>
          <p:nvPr/>
        </p:nvSpPr>
        <p:spPr>
          <a:xfrm>
            <a:off x="5966402" y="5275459"/>
            <a:ext cx="65901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 err="1">
                <a:effectLst/>
                <a:latin typeface="Consolas" panose="020B0609020204030204" pitchFamily="49" charset="0"/>
              </a:rPr>
              <a:t>avgU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(I, j) 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水平方向變化量簡化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canvas/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計算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effectLst/>
                <a:latin typeface="Consolas" panose="020B0609020204030204" pitchFamily="49" charset="0"/>
              </a:rPr>
              <a:t>avgV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, j)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zh-TW" altLang="en-US" dirty="0">
                <a:latin typeface="Consolas" panose="020B0609020204030204" pitchFamily="49" charset="0"/>
              </a:rPr>
              <a:t>垂直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方向變化量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CC70511-4CAA-DA7D-D717-66F9B7957FEE}"/>
              </a:ext>
            </a:extLst>
          </p:cNvPr>
          <p:cNvSpPr txBox="1"/>
          <p:nvPr/>
        </p:nvSpPr>
        <p:spPr>
          <a:xfrm>
            <a:off x="2752941" y="3548158"/>
            <a:ext cx="3081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TW" altLang="zh-TW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solveIncompressibableflow</a:t>
            </a:r>
            <a:r>
              <a:rPr lang="en-US" altLang="zh-TW" dirty="0">
                <a:latin typeface="Arial" panose="020B0604020202020204" pitchFamily="34" charset="0"/>
                <a:ea typeface="Courier New" panose="02070309020205020404" pitchFamily="49" charset="0"/>
              </a:rPr>
              <a:t>()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58D05F6-55F2-612D-E6DE-DC6B162A46AB}"/>
              </a:ext>
            </a:extLst>
          </p:cNvPr>
          <p:cNvSpPr txBox="1"/>
          <p:nvPr/>
        </p:nvSpPr>
        <p:spPr>
          <a:xfrm>
            <a:off x="4747403" y="2559860"/>
            <a:ext cx="2697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TW" altLang="zh-TW" sz="1800" b="0" i="0" u="none" strike="noStrike" cap="none" normalizeH="0" baseline="0" dirty="0">
                <a:ln>
                  <a:noFill/>
                </a:ln>
                <a:effectLst/>
                <a:highlight>
                  <a:srgbClr val="C0C0C0"/>
                </a:highlight>
                <a:latin typeface="Arial" panose="020B0604020202020204" pitchFamily="34" charset="0"/>
                <a:ea typeface="Courier New" panose="02070309020205020404" pitchFamily="49" charset="0"/>
              </a:rPr>
              <a:t>simulate(dt, G, iterator)</a:t>
            </a:r>
            <a:endParaRPr lang="zh-TW" altLang="en-US" dirty="0">
              <a:highlight>
                <a:srgbClr val="C0C0C0"/>
              </a:highlight>
            </a:endParaRP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0BE66273-3BAC-2640-6959-42D060C89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629" y="615782"/>
            <a:ext cx="2640737" cy="10847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51E554A-C6F5-9835-8442-AECBE9801EE5}"/>
                  </a:ext>
                </a:extLst>
              </p:cNvPr>
              <p:cNvSpPr txBox="1"/>
              <p:nvPr/>
            </p:nvSpPr>
            <p:spPr>
              <a:xfrm>
                <a:off x="5080543" y="1523880"/>
                <a:ext cx="12001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i="1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51E554A-C6F5-9835-8442-AECBE9801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543" y="1523880"/>
                <a:ext cx="1200150" cy="276999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>
            <a:extLst>
              <a:ext uri="{FF2B5EF4-FFF2-40B4-BE49-F238E27FC236}">
                <a16:creationId xmlns:a16="http://schemas.microsoft.com/office/drawing/2014/main" id="{D583E7E6-9BFF-420F-95BE-EC7DE7B62272}"/>
              </a:ext>
            </a:extLst>
          </p:cNvPr>
          <p:cNvSpPr txBox="1"/>
          <p:nvPr/>
        </p:nvSpPr>
        <p:spPr>
          <a:xfrm>
            <a:off x="400202" y="151464"/>
            <a:ext cx="6741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1800" dirty="0">
                <a:latin typeface="Arial" panose="020B0604020202020204" pitchFamily="34" charset="0"/>
              </a:rPr>
              <a:t>網格數據是以</a:t>
            </a:r>
            <a:r>
              <a:rPr lang="en-US" altLang="zh-TW" sz="1800" dirty="0">
                <a:latin typeface="Arial" panose="020B0604020202020204" pitchFamily="34" charset="0"/>
              </a:rPr>
              <a:t>Float32Array()</a:t>
            </a:r>
            <a:r>
              <a:rPr lang="zh-TW" altLang="en-US" sz="1800" dirty="0">
                <a:latin typeface="Arial" panose="020B0604020202020204" pitchFamily="34" charset="0"/>
              </a:rPr>
              <a:t>儲存</a:t>
            </a:r>
            <a:endParaRPr lang="en-US" altLang="zh-TW" sz="1800" dirty="0">
              <a:latin typeface="Arial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1BBE137-BEE2-9D5B-78BE-27A5F118FFC8}"/>
              </a:ext>
            </a:extLst>
          </p:cNvPr>
          <p:cNvSpPr/>
          <p:nvPr/>
        </p:nvSpPr>
        <p:spPr>
          <a:xfrm>
            <a:off x="7316988" y="2518964"/>
            <a:ext cx="932330" cy="905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U,V,</a:t>
            </a:r>
          </a:p>
        </p:txBody>
      </p:sp>
      <p:pic>
        <p:nvPicPr>
          <p:cNvPr id="45" name="圖片 44">
            <a:extLst>
              <a:ext uri="{FF2B5EF4-FFF2-40B4-BE49-F238E27FC236}">
                <a16:creationId xmlns:a16="http://schemas.microsoft.com/office/drawing/2014/main" id="{A8E98939-5596-3516-E5FE-EBE1D7F0D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3831" y="2125472"/>
            <a:ext cx="3162741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83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8071F0-67D1-B1EC-F57B-E885CCD28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53" y="230510"/>
            <a:ext cx="10515600" cy="1325563"/>
          </a:xfrm>
        </p:spPr>
        <p:txBody>
          <a:bodyPr>
            <a:normAutofit/>
          </a:bodyPr>
          <a:lstStyle/>
          <a:p>
            <a:r>
              <a:rPr kumimoji="0" lang="zh-TW" altLang="zh-TW" sz="4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solveIncompressibableflow(iterator, dt)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4A9E68-3A44-6819-1475-174D5C3B4505}"/>
              </a:ext>
            </a:extLst>
          </p:cNvPr>
          <p:cNvSpPr/>
          <p:nvPr/>
        </p:nvSpPr>
        <p:spPr>
          <a:xfrm>
            <a:off x="6473314" y="2612307"/>
            <a:ext cx="528918" cy="484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ACF67C-9C62-2FDE-6BE5-EEA1AD406895}"/>
              </a:ext>
            </a:extLst>
          </p:cNvPr>
          <p:cNvSpPr/>
          <p:nvPr/>
        </p:nvSpPr>
        <p:spPr>
          <a:xfrm>
            <a:off x="7638725" y="2612307"/>
            <a:ext cx="528918" cy="484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AC22A0-1718-DBB3-ED4F-43C1DB5F460A}"/>
              </a:ext>
            </a:extLst>
          </p:cNvPr>
          <p:cNvSpPr/>
          <p:nvPr/>
        </p:nvSpPr>
        <p:spPr>
          <a:xfrm>
            <a:off x="6473314" y="1679977"/>
            <a:ext cx="528918" cy="4840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783F86-D02D-F7D7-9E2C-B6D79D8A3C5D}"/>
              </a:ext>
            </a:extLst>
          </p:cNvPr>
          <p:cNvSpPr/>
          <p:nvPr/>
        </p:nvSpPr>
        <p:spPr>
          <a:xfrm>
            <a:off x="5307903" y="2612307"/>
            <a:ext cx="528918" cy="484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6BCA0D-D5CB-A424-BD29-A00A9B13C47D}"/>
              </a:ext>
            </a:extLst>
          </p:cNvPr>
          <p:cNvSpPr/>
          <p:nvPr/>
        </p:nvSpPr>
        <p:spPr>
          <a:xfrm>
            <a:off x="6473314" y="3544637"/>
            <a:ext cx="528918" cy="4840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9EF2AA8-6B9A-40F3-6154-9F578A32D4E8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7002232" y="2854354"/>
            <a:ext cx="636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723AEB2-8CD4-77C2-31CC-124B2ECC9EE7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6737773" y="2164071"/>
            <a:ext cx="0" cy="44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CC66760-A7CF-808C-8195-E0DF5DDB9FC8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5836821" y="2854354"/>
            <a:ext cx="636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E535458-2C4F-19D3-5FBD-52DE24F10D98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6737773" y="3096401"/>
            <a:ext cx="0" cy="44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BCF1A04-A9E5-34C3-D70D-239B5DEA07CE}"/>
              </a:ext>
            </a:extLst>
          </p:cNvPr>
          <p:cNvSpPr txBox="1"/>
          <p:nvPr/>
        </p:nvSpPr>
        <p:spPr>
          <a:xfrm>
            <a:off x="6390401" y="1261146"/>
            <a:ext cx="192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U_field</a:t>
            </a:r>
            <a:r>
              <a:rPr lang="en-US" altLang="zh-TW" dirty="0"/>
              <a:t>(Y</a:t>
            </a:r>
            <a:r>
              <a:rPr lang="zh-TW" altLang="en-US" dirty="0"/>
              <a:t>方向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92E6D6B-C674-E27A-A87A-32C48B2C8200}"/>
              </a:ext>
            </a:extLst>
          </p:cNvPr>
          <p:cNvSpPr txBox="1"/>
          <p:nvPr/>
        </p:nvSpPr>
        <p:spPr>
          <a:xfrm>
            <a:off x="1950620" y="4401788"/>
            <a:ext cx="339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sa</a:t>
            </a:r>
            <a:r>
              <a:rPr lang="en-US" altLang="zh-TW" dirty="0"/>
              <a:t>*a-sb*</a:t>
            </a:r>
            <a:r>
              <a:rPr lang="en-US" altLang="zh-TW" dirty="0" err="1"/>
              <a:t>b+sc</a:t>
            </a:r>
            <a:r>
              <a:rPr lang="en-US" altLang="zh-TW" dirty="0"/>
              <a:t>*c-</a:t>
            </a:r>
            <a:r>
              <a:rPr lang="en-US" altLang="zh-TW" dirty="0" err="1"/>
              <a:t>sd</a:t>
            </a:r>
            <a:r>
              <a:rPr lang="en-US" altLang="zh-TW" dirty="0"/>
              <a:t>*d=div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9EB9299-DEF7-274E-77F4-16274299C2FC}"/>
              </a:ext>
            </a:extLst>
          </p:cNvPr>
          <p:cNvSpPr txBox="1"/>
          <p:nvPr/>
        </p:nvSpPr>
        <p:spPr>
          <a:xfrm>
            <a:off x="1950619" y="4702027"/>
            <a:ext cx="36710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altLang="zh-TW" dirty="0"/>
              <a:t>Δ</a:t>
            </a:r>
            <a:r>
              <a:rPr lang="en-US" altLang="zh-TW" dirty="0"/>
              <a:t>p = -div /( </a:t>
            </a:r>
            <a:r>
              <a:rPr lang="en-US" altLang="zh-TW" dirty="0" err="1"/>
              <a:t>sa+sb+sc+sd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 = P +</a:t>
            </a:r>
            <a:r>
              <a:rPr lang="el-GR" altLang="zh-TW" dirty="0"/>
              <a:t> Δ</a:t>
            </a:r>
            <a:r>
              <a:rPr lang="en-US" altLang="zh-TW" dirty="0"/>
              <a:t>p</a:t>
            </a:r>
          </a:p>
          <a:p>
            <a:r>
              <a:rPr lang="el-GR" altLang="zh-TW" dirty="0"/>
              <a:t>Δ</a:t>
            </a:r>
            <a:r>
              <a:rPr lang="en-US" altLang="zh-TW" dirty="0"/>
              <a:t>v = cp * p</a:t>
            </a:r>
            <a:r>
              <a:rPr lang="zh-TW" altLang="en-US" dirty="0"/>
              <a:t> * </a:t>
            </a:r>
            <a:r>
              <a:rPr lang="en-US" altLang="zh-TW" dirty="0" err="1"/>
              <a:t>overralexing</a:t>
            </a:r>
            <a:r>
              <a:rPr lang="en-US" altLang="zh-TW" dirty="0"/>
              <a:t> factor</a:t>
            </a:r>
          </a:p>
          <a:p>
            <a:r>
              <a:rPr lang="en-US" altLang="zh-TW" dirty="0"/>
              <a:t>v = v+ </a:t>
            </a:r>
            <a:r>
              <a:rPr lang="el-GR" altLang="zh-TW" dirty="0"/>
              <a:t>Δ</a:t>
            </a:r>
            <a:r>
              <a:rPr lang="en-US" altLang="zh-TW" dirty="0"/>
              <a:t>v</a:t>
            </a:r>
          </a:p>
          <a:p>
            <a:r>
              <a:rPr lang="zh-TW" altLang="en-US" dirty="0"/>
              <a:t>重複</a:t>
            </a:r>
            <a:r>
              <a:rPr lang="en-US" altLang="zh-TW" dirty="0"/>
              <a:t>…N</a:t>
            </a:r>
            <a:r>
              <a:rPr lang="zh-TW" altLang="en-US" dirty="0"/>
              <a:t>次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9A787B8-FF4D-0557-F100-5EC050475E7C}"/>
              </a:ext>
            </a:extLst>
          </p:cNvPr>
          <p:cNvSpPr/>
          <p:nvPr/>
        </p:nvSpPr>
        <p:spPr>
          <a:xfrm>
            <a:off x="3116031" y="2612307"/>
            <a:ext cx="528918" cy="484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8EB5972-9772-FA86-7680-88FDD34E4BE6}"/>
              </a:ext>
            </a:extLst>
          </p:cNvPr>
          <p:cNvSpPr/>
          <p:nvPr/>
        </p:nvSpPr>
        <p:spPr>
          <a:xfrm>
            <a:off x="4281442" y="2612307"/>
            <a:ext cx="528918" cy="484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sb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D20D515-B9F9-A8BE-0A52-A1EB5B23A30A}"/>
              </a:ext>
            </a:extLst>
          </p:cNvPr>
          <p:cNvSpPr/>
          <p:nvPr/>
        </p:nvSpPr>
        <p:spPr>
          <a:xfrm>
            <a:off x="3116031" y="1679977"/>
            <a:ext cx="528918" cy="484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sd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86F9B5B-B3F1-4E02-F829-86AB519A7D00}"/>
              </a:ext>
            </a:extLst>
          </p:cNvPr>
          <p:cNvSpPr/>
          <p:nvPr/>
        </p:nvSpPr>
        <p:spPr>
          <a:xfrm>
            <a:off x="1950620" y="2612307"/>
            <a:ext cx="528918" cy="484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sa</a:t>
            </a:r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5DFA7CD-CB06-1001-8131-C64544FDC167}"/>
              </a:ext>
            </a:extLst>
          </p:cNvPr>
          <p:cNvSpPr/>
          <p:nvPr/>
        </p:nvSpPr>
        <p:spPr>
          <a:xfrm>
            <a:off x="3116031" y="3544637"/>
            <a:ext cx="528918" cy="484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sc</a:t>
            </a:r>
            <a:endParaRPr lang="zh-TW" altLang="en-US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3DB191BF-CF24-B48B-70DD-3DF1A4DC8F4D}"/>
              </a:ext>
            </a:extLst>
          </p:cNvPr>
          <p:cNvCxnSpPr>
            <a:stCxn id="17" idx="1"/>
            <a:endCxn id="16" idx="3"/>
          </p:cNvCxnSpPr>
          <p:nvPr/>
        </p:nvCxnSpPr>
        <p:spPr>
          <a:xfrm flipH="1">
            <a:off x="3644949" y="2854354"/>
            <a:ext cx="636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B4CA6D62-9D45-BF7C-0C36-99DAF3093174}"/>
              </a:ext>
            </a:extLst>
          </p:cNvPr>
          <p:cNvCxnSpPr>
            <a:stCxn id="18" idx="2"/>
            <a:endCxn id="16" idx="0"/>
          </p:cNvCxnSpPr>
          <p:nvPr/>
        </p:nvCxnSpPr>
        <p:spPr>
          <a:xfrm>
            <a:off x="3380490" y="2164071"/>
            <a:ext cx="0" cy="44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EEBD5AA2-5F76-C1F7-21A4-6CACB370480C}"/>
              </a:ext>
            </a:extLst>
          </p:cNvPr>
          <p:cNvCxnSpPr>
            <a:stCxn id="19" idx="3"/>
            <a:endCxn id="16" idx="1"/>
          </p:cNvCxnSpPr>
          <p:nvPr/>
        </p:nvCxnSpPr>
        <p:spPr>
          <a:xfrm>
            <a:off x="2479538" y="2854354"/>
            <a:ext cx="636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E38877E5-AA90-641E-80E8-65ADEE004E84}"/>
              </a:ext>
            </a:extLst>
          </p:cNvPr>
          <p:cNvCxnSpPr>
            <a:stCxn id="20" idx="0"/>
            <a:endCxn id="16" idx="2"/>
          </p:cNvCxnSpPr>
          <p:nvPr/>
        </p:nvCxnSpPr>
        <p:spPr>
          <a:xfrm flipV="1">
            <a:off x="3380490" y="3096401"/>
            <a:ext cx="0" cy="44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9EA10F1-58F0-F985-3096-854D2616F640}"/>
              </a:ext>
            </a:extLst>
          </p:cNvPr>
          <p:cNvSpPr txBox="1"/>
          <p:nvPr/>
        </p:nvSpPr>
        <p:spPr>
          <a:xfrm>
            <a:off x="1934931" y="1290919"/>
            <a:ext cx="1281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S_field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8CCA918-CFC4-02BE-B0FD-B42FBC637258}"/>
              </a:ext>
            </a:extLst>
          </p:cNvPr>
          <p:cNvSpPr txBox="1"/>
          <p:nvPr/>
        </p:nvSpPr>
        <p:spPr>
          <a:xfrm>
            <a:off x="1961822" y="4028731"/>
            <a:ext cx="419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(1</a:t>
            </a:r>
            <a:r>
              <a:rPr lang="zh-TW" altLang="en-US" dirty="0"/>
              <a:t>表示可以流動</a:t>
            </a:r>
            <a:r>
              <a:rPr lang="en-US" altLang="zh-TW" dirty="0"/>
              <a:t>,0</a:t>
            </a:r>
            <a:r>
              <a:rPr lang="zh-TW" altLang="en-US" dirty="0"/>
              <a:t>表示邊界或固體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94A8885-6A74-CE9F-A1D9-BAC45B5FC46F}"/>
              </a:ext>
            </a:extLst>
          </p:cNvPr>
          <p:cNvSpPr txBox="1"/>
          <p:nvPr/>
        </p:nvSpPr>
        <p:spPr>
          <a:xfrm>
            <a:off x="5263080" y="2242975"/>
            <a:ext cx="173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V_field</a:t>
            </a:r>
            <a:r>
              <a:rPr lang="en-US" altLang="zh-TW" dirty="0"/>
              <a:t>(X</a:t>
            </a:r>
            <a:r>
              <a:rPr lang="zh-TW" altLang="en-US" dirty="0"/>
              <a:t>方向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ACC6195C-0B2A-A42D-6C80-66FB55AC6A47}"/>
                  </a:ext>
                </a:extLst>
              </p:cNvPr>
              <p:cNvSpPr txBox="1"/>
              <p:nvPr/>
            </p:nvSpPr>
            <p:spPr>
              <a:xfrm>
                <a:off x="-1943105" y="1261146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z="2400" i="1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ACC6195C-0B2A-A42D-6C80-66FB55AC6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43105" y="1261146"/>
                <a:ext cx="609600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圖片 29">
            <a:extLst>
              <a:ext uri="{FF2B5EF4-FFF2-40B4-BE49-F238E27FC236}">
                <a16:creationId xmlns:a16="http://schemas.microsoft.com/office/drawing/2014/main" id="{731F9386-6096-0161-A14B-4E5DC0BB5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480" y="3096401"/>
            <a:ext cx="3841942" cy="357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99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8B967E-EA34-E489-5BB7-F1BBF0644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Vadvect</a:t>
            </a:r>
            <a:r>
              <a:rPr lang="en-US" altLang="zh-TW" b="1" dirty="0"/>
              <a:t>()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F3E787-C516-D8A0-6359-98242D159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對流處理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CCE7036-3694-E316-1F85-D8CF3E50FB90}"/>
              </a:ext>
            </a:extLst>
          </p:cNvPr>
          <p:cNvSpPr/>
          <p:nvPr/>
        </p:nvSpPr>
        <p:spPr>
          <a:xfrm>
            <a:off x="2241176" y="2850776"/>
            <a:ext cx="3550024" cy="3352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3B263159-8955-983B-FBA6-5F0CA3250502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2241176" y="4527176"/>
            <a:ext cx="3550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B0DE3DEC-235F-13D4-6035-37D42399688E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4016188" y="2850776"/>
            <a:ext cx="0" cy="335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4A0FDF4E-D4CE-8251-6E7A-4182E45E175F}"/>
              </a:ext>
            </a:extLst>
          </p:cNvPr>
          <p:cNvSpPr/>
          <p:nvPr/>
        </p:nvSpPr>
        <p:spPr>
          <a:xfrm>
            <a:off x="3034554" y="5132299"/>
            <a:ext cx="210665" cy="2330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D43B624-17C3-509D-B16A-94593611E3F5}"/>
                  </a:ext>
                </a:extLst>
              </p:cNvPr>
              <p:cNvSpPr txBox="1"/>
              <p:nvPr/>
            </p:nvSpPr>
            <p:spPr>
              <a:xfrm>
                <a:off x="6194611" y="3034553"/>
                <a:ext cx="19463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D43B624-17C3-509D-B16A-94593611E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611" y="3034553"/>
                <a:ext cx="1946302" cy="276999"/>
              </a:xfrm>
              <a:prstGeom prst="rect">
                <a:avLst/>
              </a:prstGeom>
              <a:blipFill>
                <a:blip r:embed="rId2"/>
                <a:stretch>
                  <a:fillRect l="-1254" t="-2222" r="-2194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橢圓 8">
            <a:extLst>
              <a:ext uri="{FF2B5EF4-FFF2-40B4-BE49-F238E27FC236}">
                <a16:creationId xmlns:a16="http://schemas.microsoft.com/office/drawing/2014/main" id="{CBC078E3-D6D9-A89D-1BE8-1031CDCDE0CF}"/>
              </a:ext>
            </a:extLst>
          </p:cNvPr>
          <p:cNvSpPr/>
          <p:nvPr/>
        </p:nvSpPr>
        <p:spPr>
          <a:xfrm>
            <a:off x="3023350" y="5132298"/>
            <a:ext cx="210665" cy="2330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117A9AE-723C-4982-6CC5-38F1AF2C3AE2}"/>
              </a:ext>
            </a:extLst>
          </p:cNvPr>
          <p:cNvCxnSpPr>
            <a:cxnSpLocks/>
          </p:cNvCxnSpPr>
          <p:nvPr/>
        </p:nvCxnSpPr>
        <p:spPr>
          <a:xfrm flipV="1">
            <a:off x="3139886" y="3550024"/>
            <a:ext cx="2006977" cy="1698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923534C-7535-CFB6-DEC4-BF06CFF3BF02}"/>
              </a:ext>
            </a:extLst>
          </p:cNvPr>
          <p:cNvCxnSpPr>
            <a:stCxn id="9" idx="6"/>
          </p:cNvCxnSpPr>
          <p:nvPr/>
        </p:nvCxnSpPr>
        <p:spPr>
          <a:xfrm>
            <a:off x="3234015" y="5248837"/>
            <a:ext cx="1912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F7D4D538-69DF-F950-161B-FFD28CA1C496}"/>
              </a:ext>
            </a:extLst>
          </p:cNvPr>
          <p:cNvCxnSpPr>
            <a:stCxn id="9" idx="6"/>
          </p:cNvCxnSpPr>
          <p:nvPr/>
        </p:nvCxnSpPr>
        <p:spPr>
          <a:xfrm flipV="1">
            <a:off x="3234015" y="3550024"/>
            <a:ext cx="11204" cy="1698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3FF9FBE4-8275-831B-5324-49091319419A}"/>
                  </a:ext>
                </a:extLst>
              </p14:cNvPr>
              <p14:cNvContentPartPr/>
              <p14:nvPr/>
            </p14:nvContentPartPr>
            <p14:xfrm>
              <a:off x="4930511" y="645395"/>
              <a:ext cx="360" cy="360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3FF9FBE4-8275-831B-5324-4909131941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21871" y="63639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文字方塊 16">
            <a:extLst>
              <a:ext uri="{FF2B5EF4-FFF2-40B4-BE49-F238E27FC236}">
                <a16:creationId xmlns:a16="http://schemas.microsoft.com/office/drawing/2014/main" id="{0584846F-00B9-D590-977F-911ED7D4DC01}"/>
              </a:ext>
            </a:extLst>
          </p:cNvPr>
          <p:cNvSpPr txBox="1"/>
          <p:nvPr/>
        </p:nvSpPr>
        <p:spPr>
          <a:xfrm>
            <a:off x="3075527" y="5416317"/>
            <a:ext cx="1316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U(t-1),V(t-1)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87BE4BA-3713-BC0B-E7F8-532E26F64880}"/>
              </a:ext>
            </a:extLst>
          </p:cNvPr>
          <p:cNvSpPr txBox="1"/>
          <p:nvPr/>
        </p:nvSpPr>
        <p:spPr>
          <a:xfrm>
            <a:off x="5119522" y="3319644"/>
            <a:ext cx="932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U,V</a:t>
            </a:r>
          </a:p>
          <a:p>
            <a:r>
              <a:rPr lang="en-US" altLang="zh-TW" dirty="0" err="1"/>
              <a:t>unkown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5B5DE17-3A55-3193-0E41-A0ED5B1F9DF6}"/>
              </a:ext>
            </a:extLst>
          </p:cNvPr>
          <p:cNvSpPr txBox="1"/>
          <p:nvPr/>
        </p:nvSpPr>
        <p:spPr>
          <a:xfrm>
            <a:off x="6096000" y="3728594"/>
            <a:ext cx="4993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在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x 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y</a:t>
            </a:r>
            <a:r>
              <a:rPr lang="en-US" altLang="zh-TW" dirty="0">
                <a:latin typeface="Arial Unicode MS" panose="020B0604020202020204" pitchFamily="34" charset="-120"/>
              </a:rPr>
              <a:t>,</a:t>
            </a:r>
            <a:r>
              <a:rPr lang="zh-TW" altLang="en-US" dirty="0">
                <a:latin typeface="Arial Unicode MS" panose="020B0604020202020204" pitchFamily="34" charset="-120"/>
              </a:rPr>
              <a:t> </a:t>
            </a:r>
            <a:r>
              <a:rPr lang="en-US" altLang="zh-TW" dirty="0">
                <a:latin typeface="Arial Unicode MS" panose="020B0604020202020204" pitchFamily="34" charset="-120"/>
              </a:rPr>
              <a:t>y</a:t>
            </a:r>
            <a:r>
              <a:rPr lang="zh-TW" altLang="en-US" dirty="0">
                <a:latin typeface="Arial Unicode MS" panose="020B0604020202020204" pitchFamily="34" charset="-120"/>
              </a:rPr>
              <a:t>方向速度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 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根據 u,v 向量追溯一段時間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0"/>
              </a:rPr>
              <a:t>dt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，找到回溯位置。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在回溯位置上以插值方式取舊速度場的值，用以更新現在位置。</a:t>
            </a:r>
            <a:endParaRPr lang="en-US" altLang="zh-TW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39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0.16966 -0.25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11" y="-1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22222E-6 L 0.16966 -0.252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7" y="-1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658</Words>
  <Application>Microsoft Office PowerPoint</Application>
  <PresentationFormat>寬螢幕</PresentationFormat>
  <Paragraphs>106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3" baseType="lpstr">
      <vt:lpstr>-apple-system</vt:lpstr>
      <vt:lpstr>Arial Unicode MS</vt:lpstr>
      <vt:lpstr>Google Sans Text</vt:lpstr>
      <vt:lpstr>Arial</vt:lpstr>
      <vt:lpstr>Calibri</vt:lpstr>
      <vt:lpstr>Calibri Light</vt:lpstr>
      <vt:lpstr>Cambria Math</vt:lpstr>
      <vt:lpstr>Consolas</vt:lpstr>
      <vt:lpstr>Roboto</vt:lpstr>
      <vt:lpstr>Office 佈景主題</vt:lpstr>
      <vt:lpstr>以javascrpit實作基於 網格法模擬之流體運動</vt:lpstr>
      <vt:lpstr>程式功能</vt:lpstr>
      <vt:lpstr>包含檔案</vt:lpstr>
      <vt:lpstr>程式原理 歐拉方程式 與 數學方法 </vt:lpstr>
      <vt:lpstr>程式架構</vt:lpstr>
      <vt:lpstr>Fluid</vt:lpstr>
      <vt:lpstr>PowerPoint 簡報</vt:lpstr>
      <vt:lpstr>solveIncompressibableflow(iterator, dt)</vt:lpstr>
      <vt:lpstr>Vadvect()</vt:lpstr>
      <vt:lpstr>動畫實作Renderer.draw()</vt:lpstr>
      <vt:lpstr>Bugs&amp;feedback</vt:lpstr>
      <vt:lpstr>PowerPoint 簡報</vt:lpstr>
      <vt:lpstr>Ref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陳昶亨 0803A015</dc:creator>
  <cp:lastModifiedBy>陳昶亨</cp:lastModifiedBy>
  <cp:revision>5</cp:revision>
  <dcterms:created xsi:type="dcterms:W3CDTF">2025-05-26T16:06:13Z</dcterms:created>
  <dcterms:modified xsi:type="dcterms:W3CDTF">2025-06-04T03:10:03Z</dcterms:modified>
</cp:coreProperties>
</file>