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755" r:id="rId2"/>
  </p:sldMasterIdLst>
  <p:notesMasterIdLst>
    <p:notesMasterId r:id="rId11"/>
  </p:notesMasterIdLst>
  <p:sldIdLst>
    <p:sldId id="266" r:id="rId3"/>
    <p:sldId id="257" r:id="rId4"/>
    <p:sldId id="258" r:id="rId5"/>
    <p:sldId id="261" r:id="rId6"/>
    <p:sldId id="262" r:id="rId7"/>
    <p:sldId id="263" r:id="rId8"/>
    <p:sldId id="264" r:id="rId9"/>
    <p:sldId id="265"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60" autoAdjust="0"/>
    <p:restoredTop sz="94660"/>
  </p:normalViewPr>
  <p:slideViewPr>
    <p:cSldViewPr snapToGrid="0">
      <p:cViewPr varScale="1">
        <p:scale>
          <a:sx n="89" d="100"/>
          <a:sy n="89" d="100"/>
        </p:scale>
        <p:origin x="61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5A8C7-CC1A-4A08-9B4B-31F43B054C7F}" type="datetimeFigureOut">
              <a:rPr lang="zh-CN" altLang="en-US" smtClean="0"/>
              <a:t>2018/10/17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E1B693-632D-4080-9CF6-EA28B66DC801}" type="slidenum">
              <a:rPr lang="zh-CN" altLang="en-US" smtClean="0"/>
              <a:t>‹#›</a:t>
            </a:fld>
            <a:endParaRPr lang="zh-CN" altLang="en-US"/>
          </a:p>
        </p:txBody>
      </p:sp>
    </p:spTree>
    <p:extLst>
      <p:ext uri="{BB962C8B-B14F-4D97-AF65-F5344CB8AC3E}">
        <p14:creationId xmlns:p14="http://schemas.microsoft.com/office/powerpoint/2010/main" val="1666702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854199"/>
            <a:ext cx="9144000" cy="1655763"/>
          </a:xfrm>
        </p:spPr>
        <p:txBody>
          <a:bodyPr anchor="b">
            <a:normAutofit/>
          </a:bodyPr>
          <a:lstStyle>
            <a:lvl1pPr algn="ctr">
              <a:defRPr sz="7200" b="0"/>
            </a:lvl1pPr>
          </a:lstStyle>
          <a:p>
            <a:r>
              <a:rPr lang="zh-CN" altLang="en-US" dirty="0"/>
              <a:t>单击此处编辑标题</a:t>
            </a:r>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2018/10/17</a:t>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2018/10/17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zh-CN" altLang="en-US" smtClean="0"/>
              <a:t>单击此处编辑母版标题样式</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D997B5FA-0921-464F-AAE1-844C04324D75}" type="datetimeFigureOut">
              <a:rPr lang="zh-CN" altLang="en-US" smtClean="0"/>
              <a:t>2018/10/17</a:t>
            </a:fld>
            <a:endParaRPr lang="zh-CN" alt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zh-CN" altLang="en-US"/>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565CE74E-AB26-4998-AD42-012C4C1AD076}" type="slidenum">
              <a:rPr lang="zh-CN" altLang="en-US" smtClean="0"/>
              <a:t>‹#›</a:t>
            </a:fld>
            <a:endParaRPr lang="zh-CN" altLang="en-US"/>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927977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0FBDFE-C587-4B4C-A407-44438C67B59E}" type="datetimeFigureOut">
              <a:rPr lang="zh-CN" altLang="en-US" smtClean="0"/>
              <a:t>2018/10/17</a:t>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15665106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D997B5FA-0921-464F-AAE1-844C04324D75}" type="datetimeFigureOut">
              <a:rPr lang="zh-CN" altLang="en-US" smtClean="0"/>
              <a:t>2018/10/17</a:t>
            </a:fld>
            <a:endParaRPr lang="zh-CN" altLang="en-US"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9702974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zh-CN" altLang="en-US" smtClean="0"/>
              <a:t>单击此处编辑母版标题样式</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760FBDFE-C587-4B4C-A407-44438C67B59E}" type="datetimeFigureOut">
              <a:rPr lang="zh-CN" altLang="en-US" smtClean="0"/>
              <a:t>2018/10/17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26168653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2" name="Content Placeholder 3"/>
          <p:cNvSpPr>
            <a:spLocks noGrp="1"/>
          </p:cNvSpPr>
          <p:nvPr>
            <p:ph sz="quarter" idx="13"/>
          </p:nvPr>
        </p:nvSpPr>
        <p:spPr>
          <a:xfrm>
            <a:off x="685802" y="2861733"/>
            <a:ext cx="5088712" cy="2512852"/>
          </a:xfrm>
        </p:spPr>
        <p:txBody>
          <a:bodyPr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3" name="Content Placeholder 5"/>
          <p:cNvSpPr>
            <a:spLocks noGrp="1"/>
          </p:cNvSpPr>
          <p:nvPr>
            <p:ph sz="quarter" idx="14"/>
          </p:nvPr>
        </p:nvSpPr>
        <p:spPr>
          <a:xfrm>
            <a:off x="5993969" y="2861733"/>
            <a:ext cx="5088713" cy="2512852"/>
          </a:xfrm>
        </p:spPr>
        <p:txBody>
          <a:bodyPr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60FBDFE-C587-4B4C-A407-44438C67B59E}" type="datetimeFigureOut">
              <a:rPr lang="zh-CN" altLang="en-US" smtClean="0"/>
              <a:t>2018/10/17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34553342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D997B5FA-0921-464F-AAE1-844C04324D75}" type="datetimeFigureOut">
              <a:rPr lang="zh-CN" altLang="en-US" smtClean="0"/>
              <a:t>2018/10/17</a:t>
            </a:fld>
            <a:endParaRPr lang="zh-CN" altLang="en-US" dirty="0"/>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5481133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0FBDFE-C587-4B4C-A407-44438C67B59E}" type="datetimeFigureOut">
              <a:rPr lang="zh-CN" altLang="en-US" smtClean="0"/>
              <a:t>2018/10/17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35452154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zh-CN" altLang="en-US" smtClean="0"/>
              <a:t>单击此处编辑母版标题样式</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997B5FA-0921-464F-AAE1-844C04324D75}" type="datetimeFigureOut">
              <a:rPr lang="zh-CN" altLang="en-US" smtClean="0"/>
              <a:t>2018/10/17</a:t>
            </a:fld>
            <a:endParaRPr lang="zh-CN" altLang="en-US" dirty="0"/>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3153535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EFD9D74-47D9-4702-A33C-335B63B48DBF}" type="datetimeFigureOut">
              <a:rPr lang="zh-CN" altLang="en-US" smtClean="0"/>
              <a:t>2018/10/17</a:t>
            </a:fld>
            <a:endParaRPr lang="zh-CN" altLang="en-US" dirty="0"/>
          </a:p>
        </p:txBody>
      </p:sp>
      <p:sp>
        <p:nvSpPr>
          <p:cNvPr id="6" name="Footer Placeholder 5"/>
          <p:cNvSpPr>
            <a:spLocks noGrp="1"/>
          </p:cNvSpPr>
          <p:nvPr>
            <p:ph type="ftr" sz="quarter" idx="11"/>
          </p:nvPr>
        </p:nvSpPr>
        <p:spPr/>
        <p:txBody>
          <a:bodyPr/>
          <a:lstStyle/>
          <a:p>
            <a:endParaRPr lang="zh-CN" altLang="en-US" dirty="0"/>
          </a:p>
        </p:txBody>
      </p:sp>
      <p:sp>
        <p:nvSpPr>
          <p:cNvPr id="7" name="Slide Number Placeholder 6"/>
          <p:cNvSpPr>
            <a:spLocks noGrp="1"/>
          </p:cNvSpPr>
          <p:nvPr>
            <p:ph type="sldNum" sz="quarter" idx="12"/>
          </p:nvPr>
        </p:nvSpPr>
        <p:spPr/>
        <p:txBody>
          <a:bodyPr/>
          <a:lstStyle/>
          <a:p>
            <a:fld id="{FABC47A4-756D-490B-A52F-7D9E2C9FC05F}" type="slidenum">
              <a:rPr lang="zh-CN" altLang="en-US" smtClean="0"/>
              <a:t>‹#›</a:t>
            </a:fld>
            <a:endParaRPr lang="zh-CN" altLang="en-US"/>
          </a:p>
        </p:txBody>
      </p:sp>
    </p:spTree>
    <p:extLst>
      <p:ext uri="{BB962C8B-B14F-4D97-AF65-F5344CB8AC3E}">
        <p14:creationId xmlns:p14="http://schemas.microsoft.com/office/powerpoint/2010/main" val="352542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dirty="0"/>
              <a:t>单击此处编辑母版标题样式</a:t>
            </a:r>
          </a:p>
        </p:txBody>
      </p:sp>
      <p:sp>
        <p:nvSpPr>
          <p:cNvPr id="3" name="内容占位符 2"/>
          <p:cNvSpPr>
            <a:spLocks noGrp="1"/>
          </p:cNvSpPr>
          <p:nvPr>
            <p:ph idx="1"/>
          </p:nvPr>
        </p:nvSpPr>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2018/10/17</a:t>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997B5FA-0921-464F-AAE1-844C04324D75}" type="datetimeFigureOut">
              <a:rPr lang="zh-CN" altLang="en-US" smtClean="0"/>
              <a:t>2018/10/17</a:t>
            </a:fld>
            <a:endParaRPr lang="zh-CN" altLang="en-US" dirty="0"/>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6100348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997B5FA-0921-464F-AAE1-844C04324D75}" type="datetimeFigureOut">
              <a:rPr lang="zh-CN" altLang="en-US" smtClean="0"/>
              <a:t>2018/10/17</a:t>
            </a:fld>
            <a:endParaRPr lang="zh-CN" altLang="en-US" dirty="0"/>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2678965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zh-CN" altLang="en-US" smtClean="0"/>
              <a:t>单击此处编辑母版标题样式</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997B5FA-0921-464F-AAE1-844C04324D75}" type="datetimeFigureOut">
              <a:rPr lang="zh-CN" altLang="en-US" smtClean="0"/>
              <a:t>2018/10/17</a:t>
            </a:fld>
            <a:endParaRPr lang="zh-CN" altLang="en-US" dirty="0"/>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1560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997B5FA-0921-464F-AAE1-844C04324D75}" type="datetimeFigureOut">
              <a:rPr lang="zh-CN" altLang="en-US" smtClean="0"/>
              <a:t>2018/10/17</a:t>
            </a:fld>
            <a:endParaRPr lang="zh-CN" altLang="en-US" dirty="0"/>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3409721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zh-CN" altLang="en-US" smtClean="0"/>
              <a:t>单击此处编辑母版标题样式</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D997B5FA-0921-464F-AAE1-844C04324D75}" type="datetimeFigureOut">
              <a:rPr lang="zh-CN" altLang="en-US" smtClean="0"/>
              <a:t>2018/10/17</a:t>
            </a:fld>
            <a:endParaRPr lang="zh-CN" altLang="en-US" dirty="0"/>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4030127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zh-CN" altLang="en-US" smtClean="0"/>
              <a:t>单击此处编辑母版标题样式</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D997B5FA-0921-464F-AAE1-844C04324D75}" type="datetimeFigureOut">
              <a:rPr lang="zh-CN" altLang="en-US" smtClean="0"/>
              <a:t>2018/10/17</a:t>
            </a:fld>
            <a:endParaRPr lang="zh-CN" altLang="en-US" dirty="0"/>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23933032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zh-CN" altLang="en-US" smtClean="0"/>
              <a:t>单击此处编辑母版标题样式</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t>2018/10/17</a:t>
            </a:fld>
            <a:endParaRPr lang="zh-CN" altLang="en-US"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1938453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zh-CN" altLang="en-US" smtClean="0"/>
              <a:t>单击此处编辑母版标题样式</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t>2018/10/17</a:t>
            </a:fld>
            <a:endParaRPr lang="zh-CN" altLang="en-US"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4061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DD7636-5BE1-44BC-BB5F-15739D9E18E1}" type="datetimeFigureOut">
              <a:rPr lang="zh-CN" altLang="en-US" smtClean="0"/>
              <a:t>2018/10/17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7C0E1D-24C4-406F-9615-DBDA8D2D1F93}" type="slidenum">
              <a:rPr lang="zh-CN" altLang="en-US" smtClean="0"/>
              <a:t>‹#›</a:t>
            </a:fld>
            <a:endParaRPr lang="zh-CN" altLang="en-US"/>
          </a:p>
        </p:txBody>
      </p:sp>
      <p:sp>
        <p:nvSpPr>
          <p:cNvPr id="5" name="标题 4"/>
          <p:cNvSpPr>
            <a:spLocks noGrp="1"/>
          </p:cNvSpPr>
          <p:nvPr>
            <p:ph type="title" hasCustomPrompt="1"/>
          </p:nvPr>
        </p:nvSpPr>
        <p:spPr>
          <a:xfrm>
            <a:off x="838200" y="2187443"/>
            <a:ext cx="10515600" cy="2483115"/>
          </a:xfrm>
        </p:spPr>
        <p:txBody>
          <a:bodyPr>
            <a:normAutofit/>
          </a:bodyPr>
          <a:lstStyle>
            <a:lvl1pPr algn="ctr">
              <a:defRPr sz="6000" b="0"/>
            </a:lvl1pPr>
          </a:lstStyle>
          <a:p>
            <a:r>
              <a:rPr lang="zh-CN" altLang="en-US" dirty="0"/>
              <a:t>单击此处编辑标题</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760FBDFE-C587-4B4C-A407-44438C67B59E}" type="datetimeFigureOut">
              <a:rPr lang="zh-CN" altLang="en-US" smtClean="0"/>
              <a:t>2018/10/17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nchor="ctr" anchorCtr="0"/>
          <a:lstStyle/>
          <a:p>
            <a:r>
              <a:rPr lang="zh-CN" altLang="en-US"/>
              <a:t>单击此处编辑母版标题样式</a:t>
            </a:r>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760FBDFE-C587-4B4C-A407-44438C67B59E}" type="datetimeFigureOut">
              <a:rPr lang="zh-CN" altLang="en-US" smtClean="0"/>
              <a:t>2018/10/17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238500" y="2159000"/>
            <a:ext cx="5715000" cy="1382450"/>
          </a:xfrm>
        </p:spPr>
        <p:txBody>
          <a:bodyPr anchor="b" anchorCtr="0">
            <a:normAutofit/>
          </a:bodyPr>
          <a:lstStyle>
            <a:lvl1pPr algn="ctr">
              <a:defRPr sz="8000" b="0">
                <a:solidFill>
                  <a:schemeClr val="tx1"/>
                </a:solidFill>
              </a:defRPr>
            </a:lvl1pPr>
          </a:lstStyle>
          <a:p>
            <a:r>
              <a:rPr lang="zh-CN" altLang="en-US" dirty="0"/>
              <a:t>编辑标题</a:t>
            </a:r>
          </a:p>
        </p:txBody>
      </p:sp>
      <p:sp>
        <p:nvSpPr>
          <p:cNvPr id="3" name="日期占位符 2"/>
          <p:cNvSpPr>
            <a:spLocks noGrp="1"/>
          </p:cNvSpPr>
          <p:nvPr>
            <p:ph type="dt" sz="half" idx="10"/>
          </p:nvPr>
        </p:nvSpPr>
        <p:spPr/>
        <p:txBody>
          <a:bodyPr/>
          <a:lstStyle/>
          <a:p>
            <a:fld id="{20DD7636-5BE1-44BC-BB5F-15739D9E18E1}" type="datetimeFigureOut">
              <a:rPr lang="zh-CN" altLang="en-US" smtClean="0"/>
              <a:t>2018/10/17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7C0E1D-24C4-406F-9615-DBDA8D2D1F93}" type="slidenum">
              <a:rPr lang="zh-CN" altLang="en-US" smtClean="0"/>
              <a:t>‹#›</a:t>
            </a:fld>
            <a:endParaRPr lang="zh-CN" altLang="en-US"/>
          </a:p>
        </p:txBody>
      </p:sp>
      <p:sp>
        <p:nvSpPr>
          <p:cNvPr id="37" name="内容占位符 36"/>
          <p:cNvSpPr>
            <a:spLocks noGrp="1"/>
          </p:cNvSpPr>
          <p:nvPr>
            <p:ph sz="quarter" idx="13" hasCustomPrompt="1"/>
          </p:nvPr>
        </p:nvSpPr>
        <p:spPr>
          <a:xfrm>
            <a:off x="3238500" y="3733201"/>
            <a:ext cx="5715000" cy="1185937"/>
          </a:xfrm>
        </p:spPr>
        <p:txBody>
          <a:bodyPr>
            <a:normAutofit/>
          </a:bodyPr>
          <a:lstStyle>
            <a:lvl1pPr marL="0" indent="0" algn="ctr">
              <a:buNone/>
              <a:defRPr sz="3200">
                <a:solidFill>
                  <a:schemeClr val="tx1"/>
                </a:solidFill>
              </a:defRPr>
            </a:lvl1pPr>
          </a:lstStyle>
          <a:p>
            <a:pPr lvl="0"/>
            <a:r>
              <a:rPr lang="zh-CN" altLang="en-US" dirty="0"/>
              <a:t>编辑文本</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2018/10/17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713673"/>
            <a:ext cx="4681654" cy="1428161"/>
          </a:xfrm>
        </p:spPr>
        <p:txBody>
          <a:bodyPr anchor="t" anchorCtr="0">
            <a:normAutofit/>
          </a:bodyPr>
          <a:lstStyle>
            <a:lvl1pPr>
              <a:defRPr sz="3600"/>
            </a:lvl1pPr>
          </a:lstStyle>
          <a:p>
            <a:r>
              <a:rPr lang="zh-CN" altLang="en-US" dirty="0"/>
              <a:t>单击此处编辑标题</a:t>
            </a:r>
          </a:p>
        </p:txBody>
      </p:sp>
      <p:sp>
        <p:nvSpPr>
          <p:cNvPr id="3" name="图片占位符 2"/>
          <p:cNvSpPr>
            <a:spLocks noGrp="1" noChangeAspect="1"/>
          </p:cNvSpPr>
          <p:nvPr>
            <p:ph type="pic" idx="1"/>
          </p:nvPr>
        </p:nvSpPr>
        <p:spPr>
          <a:xfrm>
            <a:off x="5642517" y="713673"/>
            <a:ext cx="571188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8200" y="2313873"/>
            <a:ext cx="4681654"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2018/10/17</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444898" y="365125"/>
            <a:ext cx="908901" cy="5811838"/>
          </a:xfrm>
        </p:spPr>
        <p:txBody>
          <a:bodyPr vert="eaVert">
            <a:normAutofit/>
          </a:bodyPr>
          <a:lstStyle>
            <a:lvl1pPr>
              <a:defRPr sz="4400"/>
            </a:lvl1pPr>
          </a:lstStyle>
          <a:p>
            <a:r>
              <a:rPr lang="zh-CN" altLang="en-US" dirty="0"/>
              <a:t>单击此处编辑标题</a:t>
            </a:r>
          </a:p>
        </p:txBody>
      </p:sp>
      <p:sp>
        <p:nvSpPr>
          <p:cNvPr id="3" name="竖排文字占位符 2"/>
          <p:cNvSpPr>
            <a:spLocks noGrp="1"/>
          </p:cNvSpPr>
          <p:nvPr>
            <p:ph type="body" orient="vert" idx="1"/>
          </p:nvPr>
        </p:nvSpPr>
        <p:spPr>
          <a:xfrm>
            <a:off x="838199" y="365125"/>
            <a:ext cx="9446443"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2018/10/17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theme" Target="../theme/theme2.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20" Type="http://schemas.openxmlformats.org/officeDocument/2006/relationships/image" Target="../media/image3.jpg"/><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19" Type="http://schemas.openxmlformats.org/officeDocument/2006/relationships/tags" Target="../tags/tag4.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8"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D997B5FA-0921-464F-AAE1-844C04324D75}" type="datetimeFigureOut">
              <a:rPr lang="zh-CN" altLang="en-US" smtClean="0"/>
              <a:t>2018/10/17</a:t>
            </a:fld>
            <a:endParaRPr lang="zh-CN" altLang="en-US" dirty="0"/>
          </a:p>
        </p:txBody>
      </p:sp>
      <p:sp>
        <p:nvSpPr>
          <p:cNvPr id="10"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endParaRPr lang="zh-CN" altLang="en-US"/>
          </a:p>
        </p:txBody>
      </p:sp>
      <p:sp>
        <p:nvSpPr>
          <p:cNvPr id="11"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565CE74E-AB26-4998-AD42-012C4C1AD076}" type="slidenum">
              <a:rPr lang="zh-CN" altLang="en-US" smtClean="0"/>
              <a:t>‹#›</a:t>
            </a:fld>
            <a:endParaRPr lang="zh-CN" altLang="en-US"/>
          </a:p>
        </p:txBody>
      </p:sp>
      <p:sp>
        <p:nvSpPr>
          <p:cNvPr id="2" name="KSO_TEMPLATE" hidden="1"/>
          <p:cNvSpPr/>
          <p:nvPr userDrawn="1">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D997B5FA-0921-464F-AAE1-844C04324D75}" type="datetimeFigureOut">
              <a:rPr lang="zh-CN" altLang="en-US" smtClean="0"/>
              <a:t>2018/10/17</a:t>
            </a:fld>
            <a:endParaRPr lang="zh-CN" alt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zh-CN" altLang="en-US"/>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565CE74E-AB26-4998-AD42-012C4C1AD076}" type="slidenum">
              <a:rPr lang="zh-CN" altLang="en-US" smtClean="0"/>
              <a:t>‹#›</a:t>
            </a:fld>
            <a:endParaRPr lang="zh-CN" altLang="en-US"/>
          </a:p>
        </p:txBody>
      </p:sp>
      <p:sp>
        <p:nvSpPr>
          <p:cNvPr id="14" name="KSO_TEMPLATE" hidden="1"/>
          <p:cNvSpPr/>
          <p:nvPr userDrawn="1">
            <p:custDataLst>
              <p:tags r:id="rId19"/>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96324383"/>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altLang="zh-CN" dirty="0" smtClean="0"/>
              <a:t>2018   </a:t>
            </a:r>
            <a:br>
              <a:rPr lang="en-US" altLang="zh-CN" dirty="0" smtClean="0"/>
            </a:br>
            <a:r>
              <a:rPr lang="en-US" altLang="zh-CN" dirty="0" smtClean="0"/>
              <a:t>SSM</a:t>
            </a:r>
            <a:r>
              <a:rPr lang="zh-CN" altLang="en-US" dirty="0" smtClean="0"/>
              <a:t>食物营养搭配系统</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977375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3823431" y="390405"/>
            <a:ext cx="7338060" cy="5816977"/>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zh-CN" altLang="en-US" sz="6400" b="1" dirty="0" smtClean="0">
                <a:solidFill>
                  <a:srgbClr val="FF0000"/>
                </a:solidFill>
                <a:uFillTx/>
                <a:latin typeface="+mn-ea"/>
                <a:cs typeface="经典繁仿黑" panose="02010609000101010101" pitchFamily="49" charset="-122"/>
              </a:rPr>
              <a:t>开题报告</a:t>
            </a:r>
          </a:p>
          <a:p>
            <a:r>
              <a:rPr lang="zh-CN" altLang="en-US" sz="4400" b="1" dirty="0" smtClean="0">
                <a:solidFill>
                  <a:srgbClr val="FF0000"/>
                </a:solidFill>
                <a:uFillTx/>
                <a:latin typeface="+mn-ea"/>
                <a:cs typeface="经典繁仿黑" panose="02010609000101010101" pitchFamily="49" charset="-122"/>
              </a:rPr>
              <a:t>学院：网络技术学院</a:t>
            </a:r>
          </a:p>
          <a:p>
            <a:r>
              <a:rPr lang="zh-CN" altLang="en-US" sz="4400" b="1" dirty="0" smtClean="0">
                <a:solidFill>
                  <a:srgbClr val="FF0000"/>
                </a:solidFill>
                <a:uFillTx/>
                <a:latin typeface="+mn-ea"/>
                <a:cs typeface="经典繁仿黑" panose="02010609000101010101" pitchFamily="49" charset="-122"/>
              </a:rPr>
              <a:t>姓名：哈斯</a:t>
            </a:r>
            <a:endParaRPr lang="en-US" altLang="zh-CN" sz="4400" b="1" dirty="0" smtClean="0">
              <a:solidFill>
                <a:srgbClr val="FF0000"/>
              </a:solidFill>
              <a:uFillTx/>
              <a:latin typeface="+mn-ea"/>
              <a:cs typeface="经典繁仿黑" panose="02010609000101010101" pitchFamily="49" charset="-122"/>
            </a:endParaRPr>
          </a:p>
          <a:p>
            <a:r>
              <a:rPr lang="zh-CN" altLang="en-US" sz="4400" b="1" dirty="0" smtClean="0">
                <a:solidFill>
                  <a:srgbClr val="FF0000"/>
                </a:solidFill>
                <a:uFillTx/>
                <a:latin typeface="+mn-ea"/>
                <a:cs typeface="经典繁仿黑" panose="02010609000101010101" pitchFamily="49" charset="-122"/>
              </a:rPr>
              <a:t>班级：</a:t>
            </a:r>
            <a:r>
              <a:rPr lang="en-US" altLang="zh-CN" sz="4400" b="1" dirty="0" smtClean="0">
                <a:solidFill>
                  <a:srgbClr val="FF0000"/>
                </a:solidFill>
                <a:uFillTx/>
                <a:latin typeface="+mn-ea"/>
                <a:cs typeface="经典繁仿黑" panose="02010609000101010101" pitchFamily="49" charset="-122"/>
              </a:rPr>
              <a:t>15</a:t>
            </a:r>
            <a:r>
              <a:rPr lang="zh-CN" altLang="en-US" sz="4400" b="1" dirty="0" smtClean="0">
                <a:solidFill>
                  <a:srgbClr val="FF0000"/>
                </a:solidFill>
                <a:uFillTx/>
                <a:latin typeface="+mn-ea"/>
                <a:cs typeface="经典繁仿黑" panose="02010609000101010101" pitchFamily="49" charset="-122"/>
              </a:rPr>
              <a:t>嵌入式</a:t>
            </a:r>
            <a:r>
              <a:rPr lang="en-US" altLang="zh-CN" sz="4400" b="1" dirty="0" smtClean="0">
                <a:solidFill>
                  <a:srgbClr val="FF0000"/>
                </a:solidFill>
                <a:uFillTx/>
                <a:latin typeface="+mn-ea"/>
                <a:cs typeface="经典繁仿黑" panose="02010609000101010101" pitchFamily="49" charset="-122"/>
              </a:rPr>
              <a:t>1</a:t>
            </a:r>
            <a:r>
              <a:rPr lang="zh-CN" altLang="en-US" sz="4400" b="1" dirty="0" smtClean="0">
                <a:solidFill>
                  <a:srgbClr val="FF0000"/>
                </a:solidFill>
                <a:uFillTx/>
                <a:latin typeface="+mn-ea"/>
                <a:cs typeface="经典繁仿黑" panose="02010609000101010101" pitchFamily="49" charset="-122"/>
              </a:rPr>
              <a:t>班</a:t>
            </a:r>
            <a:endParaRPr lang="en-US" altLang="zh-CN" sz="4400" b="1" dirty="0" smtClean="0">
              <a:solidFill>
                <a:srgbClr val="FF0000"/>
              </a:solidFill>
              <a:uFillTx/>
              <a:latin typeface="+mn-ea"/>
              <a:cs typeface="经典繁仿黑" panose="02010609000101010101" pitchFamily="49" charset="-122"/>
            </a:endParaRPr>
          </a:p>
          <a:p>
            <a:r>
              <a:rPr lang="zh-CN" altLang="en-US" sz="4400" b="1" dirty="0" smtClean="0">
                <a:solidFill>
                  <a:srgbClr val="FF0000"/>
                </a:solidFill>
                <a:uFillTx/>
                <a:latin typeface="+mn-ea"/>
                <a:cs typeface="经典繁仿黑" panose="02010609000101010101" pitchFamily="49" charset="-122"/>
              </a:rPr>
              <a:t>学号：</a:t>
            </a:r>
            <a:r>
              <a:rPr lang="en-US" altLang="zh-CN" sz="4400" b="1" dirty="0" smtClean="0">
                <a:solidFill>
                  <a:srgbClr val="FF0000"/>
                </a:solidFill>
                <a:uFillTx/>
                <a:latin typeface="+mn-ea"/>
                <a:cs typeface="经典繁仿黑" panose="02010609000101010101" pitchFamily="49" charset="-122"/>
              </a:rPr>
              <a:t>20151104821</a:t>
            </a:r>
            <a:endParaRPr lang="zh-CN" altLang="en-US" sz="4400" b="1" dirty="0" smtClean="0">
              <a:solidFill>
                <a:srgbClr val="FF0000"/>
              </a:solidFill>
              <a:uFillTx/>
              <a:latin typeface="+mn-ea"/>
              <a:cs typeface="经典繁仿黑" panose="02010609000101010101" pitchFamily="49" charset="-122"/>
            </a:endParaRPr>
          </a:p>
          <a:p>
            <a:r>
              <a:rPr lang="zh-CN" altLang="en-US" sz="4400" b="1" dirty="0" smtClean="0">
                <a:solidFill>
                  <a:srgbClr val="FF0000"/>
                </a:solidFill>
                <a:uFillTx/>
                <a:latin typeface="+mn-ea"/>
                <a:cs typeface="经典繁仿黑" panose="02010609000101010101" pitchFamily="49" charset="-122"/>
              </a:rPr>
              <a:t>论文题目：基于</a:t>
            </a:r>
            <a:r>
              <a:rPr lang="en-US" altLang="zh-CN" sz="4400" b="1" dirty="0" smtClean="0">
                <a:solidFill>
                  <a:srgbClr val="FF0000"/>
                </a:solidFill>
                <a:uFillTx/>
                <a:latin typeface="+mn-ea"/>
                <a:cs typeface="经典繁仿黑" panose="02010609000101010101" pitchFamily="49" charset="-122"/>
              </a:rPr>
              <a:t>SSM</a:t>
            </a:r>
            <a:r>
              <a:rPr lang="zh-CN" altLang="en-US" sz="4400" b="1" dirty="0" smtClean="0">
                <a:solidFill>
                  <a:srgbClr val="FF0000"/>
                </a:solidFill>
                <a:uFillTx/>
                <a:latin typeface="+mn-ea"/>
                <a:cs typeface="经典繁仿黑" panose="02010609000101010101" pitchFamily="49" charset="-122"/>
              </a:rPr>
              <a:t>的</a:t>
            </a:r>
            <a:r>
              <a:rPr lang="zh-CN" altLang="zh-CN" sz="4400" b="1" dirty="0">
                <a:solidFill>
                  <a:srgbClr val="FF0000"/>
                </a:solidFill>
                <a:latin typeface="+mn-ea"/>
                <a:cs typeface="经典繁仿黑" panose="02010609000101010101" pitchFamily="49" charset="-122"/>
              </a:rPr>
              <a:t>食物营养搭配</a:t>
            </a:r>
            <a:r>
              <a:rPr lang="zh-CN" altLang="en-US" sz="4400" b="1" dirty="0">
                <a:solidFill>
                  <a:srgbClr val="FF0000"/>
                </a:solidFill>
                <a:latin typeface="+mn-ea"/>
                <a:cs typeface="经典繁仿黑" panose="02010609000101010101" pitchFamily="49" charset="-122"/>
              </a:rPr>
              <a:t>系统</a:t>
            </a:r>
          </a:p>
          <a:p>
            <a:r>
              <a:rPr lang="zh-CN" altLang="en-US" sz="4400" b="1" dirty="0" smtClean="0">
                <a:solidFill>
                  <a:srgbClr val="FF0000"/>
                </a:solidFill>
                <a:uFillTx/>
                <a:latin typeface="+mn-ea"/>
                <a:cs typeface="经典繁仿黑" panose="02010609000101010101" pitchFamily="49" charset="-122"/>
              </a:rPr>
              <a:t>指导老师</a:t>
            </a:r>
            <a:r>
              <a:rPr lang="zh-CN" altLang="en-US" sz="4400" b="1" dirty="0" smtClean="0">
                <a:solidFill>
                  <a:srgbClr val="FF0000"/>
                </a:solidFill>
                <a:uFillTx/>
                <a:latin typeface="+mn-ea"/>
                <a:cs typeface="经典繁仿黑" panose="02010609000101010101" pitchFamily="49" charset="-122"/>
              </a:rPr>
              <a:t>：高宾</a:t>
            </a:r>
            <a:endParaRPr lang="zh-CN" altLang="en-US" sz="4400" b="1" dirty="0" smtClean="0">
              <a:solidFill>
                <a:srgbClr val="FF0000"/>
              </a:solidFill>
              <a:uFillTx/>
              <a:latin typeface="+mn-ea"/>
              <a:cs typeface="经典繁仿黑" panose="02010609000101010101" pitchFamily="49"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4" name="矩形 3"/>
          <p:cNvSpPr/>
          <p:nvPr/>
        </p:nvSpPr>
        <p:spPr>
          <a:xfrm rot="2660934">
            <a:off x="-154371" y="-939847"/>
            <a:ext cx="565199" cy="2400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 name="矩形 5"/>
          <p:cNvSpPr/>
          <p:nvPr/>
        </p:nvSpPr>
        <p:spPr>
          <a:xfrm rot="7895404">
            <a:off x="-198544" y="5454785"/>
            <a:ext cx="565199" cy="2400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 name="矩形 6"/>
          <p:cNvSpPr/>
          <p:nvPr/>
        </p:nvSpPr>
        <p:spPr>
          <a:xfrm rot="2927376">
            <a:off x="11702971" y="5546069"/>
            <a:ext cx="565199" cy="2400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 name="矩形 7"/>
          <p:cNvSpPr/>
          <p:nvPr/>
        </p:nvSpPr>
        <p:spPr>
          <a:xfrm rot="8092505">
            <a:off x="11738949" y="-852487"/>
            <a:ext cx="565199" cy="2400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 name="矩形 10"/>
          <p:cNvSpPr/>
          <p:nvPr/>
        </p:nvSpPr>
        <p:spPr>
          <a:xfrm>
            <a:off x="2303955" y="2180861"/>
            <a:ext cx="768085" cy="768085"/>
          </a:xfrm>
          <a:prstGeom prst="rect">
            <a:avLst/>
          </a:prstGeom>
          <a:solidFill>
            <a:srgbClr val="DB2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2" name="矩形 11"/>
          <p:cNvSpPr/>
          <p:nvPr/>
        </p:nvSpPr>
        <p:spPr>
          <a:xfrm>
            <a:off x="2303955" y="3044957"/>
            <a:ext cx="768085" cy="768085"/>
          </a:xfrm>
          <a:prstGeom prst="rect">
            <a:avLst/>
          </a:prstGeom>
          <a:solidFill>
            <a:srgbClr val="DB2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3" name="矩形 12"/>
          <p:cNvSpPr/>
          <p:nvPr/>
        </p:nvSpPr>
        <p:spPr>
          <a:xfrm>
            <a:off x="2304044" y="3909053"/>
            <a:ext cx="768085" cy="768085"/>
          </a:xfrm>
          <a:prstGeom prst="rect">
            <a:avLst/>
          </a:prstGeom>
          <a:solidFill>
            <a:srgbClr val="DB2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4" name="矩形 13"/>
          <p:cNvSpPr/>
          <p:nvPr/>
        </p:nvSpPr>
        <p:spPr>
          <a:xfrm>
            <a:off x="2296276" y="4782076"/>
            <a:ext cx="768085" cy="768085"/>
          </a:xfrm>
          <a:prstGeom prst="rect">
            <a:avLst/>
          </a:prstGeom>
          <a:solidFill>
            <a:srgbClr val="DB2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pic>
        <p:nvPicPr>
          <p:cNvPr id="2050" name="Picture 2" descr="E:\PPT\0。图片\PNG\2、win7风格\灰色超全扁平化图标\346.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2434163" y="2311069"/>
            <a:ext cx="507669" cy="507669"/>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E:\PPT\0。图片\PNG\2、win7风格\灰色超全扁平化图标\524.png"/>
          <p:cNvPicPr>
            <a:picLocks noChangeAspect="1" noChangeArrowheads="1"/>
          </p:cNvPicPr>
          <p:nvPr/>
        </p:nvPicPr>
        <p:blipFill>
          <a:blip r:embed="rId3" cstate="print">
            <a:biLevel thresh="25000"/>
            <a:extLst>
              <a:ext uri="{28A0092B-C50C-407E-A947-70E740481C1C}">
                <a14:useLocalDpi xmlns:a14="http://schemas.microsoft.com/office/drawing/2010/main" val="0"/>
              </a:ext>
            </a:extLst>
          </a:blip>
          <a:srcRect/>
          <a:stretch>
            <a:fillRect/>
          </a:stretch>
        </p:blipFill>
        <p:spPr bwMode="auto">
          <a:xfrm>
            <a:off x="2434252" y="4039261"/>
            <a:ext cx="507669" cy="50766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E:\PPT\0。图片\PNG\2、win7风格\灰色超全扁平化图标\593.png"/>
          <p:cNvPicPr>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2325831" y="3088831"/>
            <a:ext cx="699691" cy="699691"/>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E:\PPT\0。图片\PNG\2、win7风格\灰色超全扁平化图标\831.png"/>
          <p:cNvPicPr>
            <a:picLocks noChangeAspect="1" noChangeArrowheads="1"/>
          </p:cNvPicPr>
          <p:nvPr/>
        </p:nvPicPr>
        <p:blipFill>
          <a:blip r:embed="rId5" cstate="print">
            <a:biLevel thresh="25000"/>
            <a:extLst>
              <a:ext uri="{28A0092B-C50C-407E-A947-70E740481C1C}">
                <a14:useLocalDpi xmlns:a14="http://schemas.microsoft.com/office/drawing/2010/main" val="0"/>
              </a:ext>
            </a:extLst>
          </a:blip>
          <a:srcRect/>
          <a:stretch>
            <a:fillRect/>
          </a:stretch>
        </p:blipFill>
        <p:spPr bwMode="auto">
          <a:xfrm>
            <a:off x="2333229" y="4837879"/>
            <a:ext cx="656479" cy="656479"/>
          </a:xfrm>
          <a:prstGeom prst="rect">
            <a:avLst/>
          </a:prstGeom>
          <a:noFill/>
          <a:extLst>
            <a:ext uri="{909E8E84-426E-40DD-AFC4-6F175D3DCCD1}">
              <a14:hiddenFill xmlns:a14="http://schemas.microsoft.com/office/drawing/2010/main">
                <a:solidFill>
                  <a:srgbClr val="FFFFFF"/>
                </a:solidFill>
              </a14:hiddenFill>
            </a:ext>
          </a:extLst>
        </p:spPr>
      </p:pic>
      <p:sp>
        <p:nvSpPr>
          <p:cNvPr id="19" name="矩形 18"/>
          <p:cNvSpPr/>
          <p:nvPr/>
        </p:nvSpPr>
        <p:spPr>
          <a:xfrm>
            <a:off x="3264063" y="2180861"/>
            <a:ext cx="3552395" cy="768085"/>
          </a:xfrm>
          <a:prstGeom prst="rect">
            <a:avLst/>
          </a:prstGeom>
          <a:solidFill>
            <a:srgbClr val="2B2B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bg1"/>
                </a:solidFill>
                <a:latin typeface="微软雅黑" panose="020B0503020204020204" pitchFamily="34" charset="-122"/>
                <a:ea typeface="微软雅黑" panose="020B0503020204020204" pitchFamily="34" charset="-122"/>
              </a:rPr>
              <a:t>选题目的</a:t>
            </a:r>
          </a:p>
        </p:txBody>
      </p:sp>
      <p:sp>
        <p:nvSpPr>
          <p:cNvPr id="21" name="矩形 20"/>
          <p:cNvSpPr/>
          <p:nvPr/>
        </p:nvSpPr>
        <p:spPr>
          <a:xfrm>
            <a:off x="3275399" y="3044957"/>
            <a:ext cx="3552395" cy="768085"/>
          </a:xfrm>
          <a:prstGeom prst="rect">
            <a:avLst/>
          </a:prstGeom>
          <a:solidFill>
            <a:srgbClr val="2B2B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bg1"/>
                </a:solidFill>
                <a:latin typeface="微软雅黑" panose="020B0503020204020204" pitchFamily="34" charset="-122"/>
                <a:ea typeface="微软雅黑" panose="020B0503020204020204" pitchFamily="34" charset="-122"/>
              </a:rPr>
              <a:t>项目主要功能</a:t>
            </a:r>
          </a:p>
        </p:txBody>
      </p:sp>
      <p:sp>
        <p:nvSpPr>
          <p:cNvPr id="23" name="矩形 22"/>
          <p:cNvSpPr/>
          <p:nvPr/>
        </p:nvSpPr>
        <p:spPr>
          <a:xfrm>
            <a:off x="3264809" y="3909053"/>
            <a:ext cx="5327468" cy="768085"/>
          </a:xfrm>
          <a:prstGeom prst="rect">
            <a:avLst/>
          </a:prstGeom>
          <a:solidFill>
            <a:srgbClr val="2B2B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bg1"/>
                </a:solidFill>
                <a:latin typeface="微软雅黑" panose="020B0503020204020204" pitchFamily="34" charset="-122"/>
                <a:ea typeface="微软雅黑" panose="020B0503020204020204" pitchFamily="34" charset="-122"/>
              </a:rPr>
              <a:t>预期目标和成果</a:t>
            </a:r>
          </a:p>
        </p:txBody>
      </p:sp>
      <p:sp>
        <p:nvSpPr>
          <p:cNvPr id="25" name="矩形 24"/>
          <p:cNvSpPr/>
          <p:nvPr/>
        </p:nvSpPr>
        <p:spPr>
          <a:xfrm>
            <a:off x="3263962" y="4782039"/>
            <a:ext cx="5308148" cy="768085"/>
          </a:xfrm>
          <a:prstGeom prst="rect">
            <a:avLst/>
          </a:prstGeom>
          <a:solidFill>
            <a:srgbClr val="2B2B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bg1"/>
                </a:solidFill>
                <a:latin typeface="微软雅黑" panose="020B0503020204020204" pitchFamily="34" charset="-122"/>
                <a:ea typeface="微软雅黑" panose="020B0503020204020204" pitchFamily="34" charset="-122"/>
              </a:rPr>
              <a:t>致谢</a:t>
            </a:r>
          </a:p>
        </p:txBody>
      </p:sp>
      <p:pic>
        <p:nvPicPr>
          <p:cNvPr id="20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33595" y="579008"/>
            <a:ext cx="1553633" cy="1145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67225" y="1099293"/>
            <a:ext cx="1553633" cy="1145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矩形 26"/>
          <p:cNvSpPr/>
          <p:nvPr/>
        </p:nvSpPr>
        <p:spPr>
          <a:xfrm>
            <a:off x="2304704" y="1316765"/>
            <a:ext cx="768085" cy="768085"/>
          </a:xfrm>
          <a:prstGeom prst="rect">
            <a:avLst/>
          </a:prstGeom>
          <a:solidFill>
            <a:srgbClr val="DB2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pic>
        <p:nvPicPr>
          <p:cNvPr id="28" name="Picture 4" descr="E:\PPT\0。图片\PNG\2、win7风格\灰色超全扁平化图标\593.png"/>
          <p:cNvPicPr>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2326580" y="1360639"/>
            <a:ext cx="699691" cy="699691"/>
          </a:xfrm>
          <a:prstGeom prst="rect">
            <a:avLst/>
          </a:prstGeom>
          <a:noFill/>
          <a:extLst>
            <a:ext uri="{909E8E84-426E-40DD-AFC4-6F175D3DCCD1}">
              <a14:hiddenFill xmlns:a14="http://schemas.microsoft.com/office/drawing/2010/main">
                <a:solidFill>
                  <a:srgbClr val="FFFFFF"/>
                </a:solidFill>
              </a14:hiddenFill>
            </a:ext>
          </a:extLst>
        </p:spPr>
      </p:pic>
      <p:sp>
        <p:nvSpPr>
          <p:cNvPr id="29" name="矩形 28"/>
          <p:cNvSpPr/>
          <p:nvPr/>
        </p:nvSpPr>
        <p:spPr>
          <a:xfrm>
            <a:off x="3276148" y="1316765"/>
            <a:ext cx="3552395" cy="768085"/>
          </a:xfrm>
          <a:prstGeom prst="rect">
            <a:avLst/>
          </a:prstGeom>
          <a:solidFill>
            <a:srgbClr val="2B2B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bg1"/>
                </a:solidFill>
                <a:latin typeface="微软雅黑" panose="020B0503020204020204" pitchFamily="34" charset="-122"/>
                <a:ea typeface="微软雅黑" panose="020B0503020204020204" pitchFamily="34" charset="-122"/>
              </a:rPr>
              <a:t>选题背景</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4" name="矩形 3"/>
          <p:cNvSpPr/>
          <p:nvPr/>
        </p:nvSpPr>
        <p:spPr>
          <a:xfrm>
            <a:off x="1199456" y="1686866"/>
            <a:ext cx="10515184" cy="4339650"/>
          </a:xfrm>
          <a:prstGeom prst="rect">
            <a:avLst/>
          </a:prstGeom>
        </p:spPr>
        <p:txBody>
          <a:bodyPr wrap="square">
            <a:spAutoFit/>
          </a:bodyPr>
          <a:lstStyle/>
          <a:p>
            <a:r>
              <a:rPr lang="en-US" altLang="zh-CN" sz="2400" dirty="0" smtClean="0"/>
              <a:t>         </a:t>
            </a:r>
            <a:r>
              <a:rPr lang="zh-CN" altLang="zh-CN" sz="2400" dirty="0" smtClean="0"/>
              <a:t>当今</a:t>
            </a:r>
            <a:r>
              <a:rPr lang="zh-CN" altLang="zh-CN" sz="2400" dirty="0"/>
              <a:t>社会，随着数据库技术的发展，各类应用系统层出不穷，数据库技术越来越多的应用到了人们的生活中。现在的人们已经越来越注重食物搭配的健康问题，人们已经从过去的求“吃饱”到现在的吃“好”，过去人们要想进行食物搭配需要上网进行查询各类食物的营养成分，太过于繁琐，不能及时的了解到底该选择何种食物才是符合自己的。而且，就算是了解了某一种食物后也并不知道该怎么搭配其他食物，该怎么进行烹制。同时对于年龄稍微偏大的人群对于操控复杂繁琐的计算机太过于吃力。为了解决这一不便之处，食物营养搭配系统油然而生，可以解决人们对于不知道食物的营养成分、如何选择搭配食物和如何进行烹制等一系列问题。</a:t>
            </a:r>
          </a:p>
          <a:p>
            <a:r>
              <a:rPr lang="en-US" altLang="zh-CN" sz="2400" dirty="0"/>
              <a:t>  </a:t>
            </a:r>
            <a:endParaRPr lang="zh-CN" altLang="en-US" sz="2400" dirty="0">
              <a:solidFill>
                <a:schemeClr val="bg1"/>
              </a:solidFill>
              <a:latin typeface="微软雅黑" panose="020B0503020204020204" pitchFamily="34" charset="-122"/>
              <a:ea typeface="微软雅黑" panose="020B0503020204020204" pitchFamily="34" charset="-122"/>
            </a:endParaRPr>
          </a:p>
          <a:p>
            <a:pPr>
              <a:lnSpc>
                <a:spcPct val="150000"/>
              </a:lnSpc>
            </a:pP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5" name="矩形 4"/>
          <p:cNvSpPr/>
          <p:nvPr/>
        </p:nvSpPr>
        <p:spPr>
          <a:xfrm>
            <a:off x="1199456" y="0"/>
            <a:ext cx="768085" cy="14127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 name="TextBox 5"/>
          <p:cNvSpPr txBox="1"/>
          <p:nvPr/>
        </p:nvSpPr>
        <p:spPr>
          <a:xfrm>
            <a:off x="1385450" y="274411"/>
            <a:ext cx="551815" cy="863955"/>
          </a:xfrm>
          <a:prstGeom prst="rect">
            <a:avLst/>
          </a:prstGeom>
          <a:noFill/>
        </p:spPr>
        <p:txBody>
          <a:bodyPr vert="eaVert" wrap="square" rtlCol="0">
            <a:spAutoFit/>
          </a:bodyPr>
          <a:lstStyle/>
          <a:p>
            <a:r>
              <a:rPr lang="zh-CN" altLang="en-US" sz="2400" b="1" dirty="0">
                <a:latin typeface="微软雅黑" panose="020B0503020204020204" pitchFamily="34" charset="-122"/>
                <a:ea typeface="微软雅黑" panose="020B0503020204020204" pitchFamily="34" charset="-122"/>
              </a:rPr>
              <a:t>背景</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6" name="Freeform 3"/>
          <p:cNvSpPr/>
          <p:nvPr/>
        </p:nvSpPr>
        <p:spPr>
          <a:xfrm>
            <a:off x="1197400" y="1065279"/>
            <a:ext cx="3626707" cy="576064"/>
          </a:xfrm>
          <a:custGeom>
            <a:avLst/>
            <a:gdLst>
              <a:gd name="connsiteX0" fmla="*/ 0 w 6181611"/>
              <a:gd name="connsiteY0" fmla="*/ 0 h 719999"/>
              <a:gd name="connsiteX1" fmla="*/ 6181610 w 6181611"/>
              <a:gd name="connsiteY1" fmla="*/ 0 h 719999"/>
              <a:gd name="connsiteX2" fmla="*/ 6181610 w 6181611"/>
              <a:gd name="connsiteY2" fmla="*/ 719999 h 719999"/>
              <a:gd name="connsiteX3" fmla="*/ 0 w 6181611"/>
              <a:gd name="connsiteY3" fmla="*/ 719999 h 719999"/>
              <a:gd name="connsiteX4" fmla="*/ 0 w 6181611"/>
              <a:gd name="connsiteY4" fmla="*/ 0 h 7199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181611" h="719999">
                <a:moveTo>
                  <a:pt x="0" y="0"/>
                </a:moveTo>
                <a:lnTo>
                  <a:pt x="6181610" y="0"/>
                </a:lnTo>
                <a:lnTo>
                  <a:pt x="6181610" y="719999"/>
                </a:lnTo>
                <a:lnTo>
                  <a:pt x="0" y="719999"/>
                </a:lnTo>
                <a:lnTo>
                  <a:pt x="0" y="0"/>
                </a:lnTo>
              </a:path>
            </a:pathLst>
          </a:custGeom>
          <a:solidFill>
            <a:srgbClr val="DB2914"/>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微软雅黑" panose="020B0503020204020204" pitchFamily="34" charset="-122"/>
              <a:ea typeface="微软雅黑" panose="020B0503020204020204" pitchFamily="34" charset="-122"/>
            </a:endParaRPr>
          </a:p>
        </p:txBody>
      </p:sp>
      <p:sp>
        <p:nvSpPr>
          <p:cNvPr id="4" name="矩形 3"/>
          <p:cNvSpPr/>
          <p:nvPr/>
        </p:nvSpPr>
        <p:spPr>
          <a:xfrm>
            <a:off x="1199456" y="0"/>
            <a:ext cx="768085" cy="14127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 name="TextBox 4"/>
          <p:cNvSpPr txBox="1"/>
          <p:nvPr/>
        </p:nvSpPr>
        <p:spPr>
          <a:xfrm>
            <a:off x="1385450" y="274411"/>
            <a:ext cx="551815" cy="863955"/>
          </a:xfrm>
          <a:prstGeom prst="rect">
            <a:avLst/>
          </a:prstGeom>
          <a:noFill/>
        </p:spPr>
        <p:txBody>
          <a:bodyPr vert="eaVert" wrap="square" rtlCol="0">
            <a:spAutoFit/>
          </a:bodyPr>
          <a:lstStyle/>
          <a:p>
            <a:r>
              <a:rPr lang="zh-CN" altLang="en-US" sz="2400" b="1" dirty="0">
                <a:latin typeface="微软雅黑" panose="020B0503020204020204" pitchFamily="34" charset="-122"/>
                <a:ea typeface="微软雅黑" panose="020B0503020204020204" pitchFamily="34" charset="-122"/>
              </a:rPr>
              <a:t>目的</a:t>
            </a:r>
          </a:p>
        </p:txBody>
      </p:sp>
      <p:sp>
        <p:nvSpPr>
          <p:cNvPr id="7" name="矩形 6"/>
          <p:cNvSpPr/>
          <p:nvPr/>
        </p:nvSpPr>
        <p:spPr>
          <a:xfrm>
            <a:off x="1775520" y="2176364"/>
            <a:ext cx="9793088" cy="2308324"/>
          </a:xfrm>
          <a:prstGeom prst="rect">
            <a:avLst/>
          </a:prstGeom>
        </p:spPr>
        <p:txBody>
          <a:bodyPr wrap="square">
            <a:spAutoFit/>
          </a:bodyPr>
          <a:lstStyle/>
          <a:p>
            <a:r>
              <a:rPr lang="en-US" altLang="zh-CN" sz="2400" dirty="0" smtClean="0"/>
              <a:t>       </a:t>
            </a:r>
            <a:r>
              <a:rPr lang="zh-CN" altLang="zh-CN" sz="2400" dirty="0" smtClean="0"/>
              <a:t>营养</a:t>
            </a:r>
            <a:r>
              <a:rPr lang="zh-CN" altLang="zh-CN" sz="2400" dirty="0"/>
              <a:t>食物搭配系统是典型的信息管理系统，本系统是基于</a:t>
            </a:r>
            <a:r>
              <a:rPr lang="en-US" altLang="zh-CN" sz="2400" dirty="0"/>
              <a:t>SSM</a:t>
            </a:r>
            <a:r>
              <a:rPr lang="zh-CN" altLang="zh-CN" sz="2400" dirty="0"/>
              <a:t>的框架的系统。本系统主要包括了</a:t>
            </a:r>
            <a:r>
              <a:rPr lang="en-US" altLang="zh-CN" sz="2400" dirty="0"/>
              <a:t>SSM</a:t>
            </a:r>
            <a:r>
              <a:rPr lang="zh-CN" altLang="zh-CN" sz="2400" dirty="0"/>
              <a:t>框架、数据库功能和</a:t>
            </a:r>
            <a:r>
              <a:rPr lang="en-US" altLang="zh-CN" sz="2400" dirty="0"/>
              <a:t>JSP</a:t>
            </a:r>
            <a:r>
              <a:rPr lang="zh-CN" altLang="zh-CN" sz="2400" dirty="0"/>
              <a:t>页面的实现。食物营养搭配系统不仅便于用户管理者进行后台数据添加，还包括了游客可以通过烹制的方式查询各类食物的营养成分和搭配方式，可以方便游客的需求，就算是年纪稍大的游客也可进行简单的查询，基本可以满足当今社会人们</a:t>
            </a:r>
            <a:r>
              <a:rPr lang="zh-CN" altLang="en-US" sz="2400" dirty="0"/>
              <a:t>在食物上健康的选择的基本要求</a:t>
            </a:r>
            <a:r>
              <a:rPr lang="zh-CN" altLang="zh-CN" sz="2400" dirty="0"/>
              <a:t>。</a:t>
            </a:r>
          </a:p>
        </p:txBody>
      </p:sp>
      <p:sp>
        <p:nvSpPr>
          <p:cNvPr id="8" name="Freeform 3"/>
          <p:cNvSpPr/>
          <p:nvPr/>
        </p:nvSpPr>
        <p:spPr>
          <a:xfrm>
            <a:off x="7344139" y="5739571"/>
            <a:ext cx="4896544" cy="72008"/>
          </a:xfrm>
          <a:custGeom>
            <a:avLst/>
            <a:gdLst>
              <a:gd name="connsiteX0" fmla="*/ 0 w 6181611"/>
              <a:gd name="connsiteY0" fmla="*/ 0 h 719999"/>
              <a:gd name="connsiteX1" fmla="*/ 6181610 w 6181611"/>
              <a:gd name="connsiteY1" fmla="*/ 0 h 719999"/>
              <a:gd name="connsiteX2" fmla="*/ 6181610 w 6181611"/>
              <a:gd name="connsiteY2" fmla="*/ 719999 h 719999"/>
              <a:gd name="connsiteX3" fmla="*/ 0 w 6181611"/>
              <a:gd name="connsiteY3" fmla="*/ 719999 h 719999"/>
              <a:gd name="connsiteX4" fmla="*/ 0 w 6181611"/>
              <a:gd name="connsiteY4" fmla="*/ 0 h 7199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181611" h="719999">
                <a:moveTo>
                  <a:pt x="0" y="0"/>
                </a:moveTo>
                <a:lnTo>
                  <a:pt x="6181610" y="0"/>
                </a:lnTo>
                <a:lnTo>
                  <a:pt x="6181610" y="719999"/>
                </a:lnTo>
                <a:lnTo>
                  <a:pt x="0" y="719999"/>
                </a:lnTo>
                <a:lnTo>
                  <a:pt x="0" y="0"/>
                </a:lnTo>
              </a:path>
            </a:pathLst>
          </a:custGeom>
          <a:solidFill>
            <a:srgbClr val="DB2914"/>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 name="Freeform 3"/>
          <p:cNvSpPr/>
          <p:nvPr/>
        </p:nvSpPr>
        <p:spPr>
          <a:xfrm flipV="1">
            <a:off x="6192011" y="6021287"/>
            <a:ext cx="6048672" cy="60959"/>
          </a:xfrm>
          <a:custGeom>
            <a:avLst/>
            <a:gdLst>
              <a:gd name="connsiteX0" fmla="*/ 0 w 6181611"/>
              <a:gd name="connsiteY0" fmla="*/ 0 h 719999"/>
              <a:gd name="connsiteX1" fmla="*/ 6181610 w 6181611"/>
              <a:gd name="connsiteY1" fmla="*/ 0 h 719999"/>
              <a:gd name="connsiteX2" fmla="*/ 6181610 w 6181611"/>
              <a:gd name="connsiteY2" fmla="*/ 719999 h 719999"/>
              <a:gd name="connsiteX3" fmla="*/ 0 w 6181611"/>
              <a:gd name="connsiteY3" fmla="*/ 719999 h 719999"/>
              <a:gd name="connsiteX4" fmla="*/ 0 w 6181611"/>
              <a:gd name="connsiteY4" fmla="*/ 0 h 7199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181611" h="719999">
                <a:moveTo>
                  <a:pt x="0" y="0"/>
                </a:moveTo>
                <a:lnTo>
                  <a:pt x="6181610" y="0"/>
                </a:lnTo>
                <a:lnTo>
                  <a:pt x="6181610" y="719999"/>
                </a:lnTo>
                <a:lnTo>
                  <a:pt x="0" y="719999"/>
                </a:lnTo>
                <a:lnTo>
                  <a:pt x="0" y="0"/>
                </a:lnTo>
              </a:path>
            </a:pathLst>
          </a:custGeom>
          <a:solidFill>
            <a:srgbClr val="DFD2A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 name="Freeform 3"/>
          <p:cNvSpPr/>
          <p:nvPr/>
        </p:nvSpPr>
        <p:spPr>
          <a:xfrm rot="5400000">
            <a:off x="10177301" y="4888555"/>
            <a:ext cx="2981823" cy="72008"/>
          </a:xfrm>
          <a:custGeom>
            <a:avLst/>
            <a:gdLst>
              <a:gd name="connsiteX0" fmla="*/ 0 w 6181611"/>
              <a:gd name="connsiteY0" fmla="*/ 0 h 719999"/>
              <a:gd name="connsiteX1" fmla="*/ 6181610 w 6181611"/>
              <a:gd name="connsiteY1" fmla="*/ 0 h 719999"/>
              <a:gd name="connsiteX2" fmla="*/ 6181610 w 6181611"/>
              <a:gd name="connsiteY2" fmla="*/ 719999 h 719999"/>
              <a:gd name="connsiteX3" fmla="*/ 0 w 6181611"/>
              <a:gd name="connsiteY3" fmla="*/ 719999 h 719999"/>
              <a:gd name="connsiteX4" fmla="*/ 0 w 6181611"/>
              <a:gd name="connsiteY4" fmla="*/ 0 h 7199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181611" h="719999">
                <a:moveTo>
                  <a:pt x="0" y="0"/>
                </a:moveTo>
                <a:lnTo>
                  <a:pt x="6181610" y="0"/>
                </a:lnTo>
                <a:lnTo>
                  <a:pt x="6181610" y="719999"/>
                </a:lnTo>
                <a:lnTo>
                  <a:pt x="0" y="719999"/>
                </a:lnTo>
                <a:lnTo>
                  <a:pt x="0" y="0"/>
                </a:lnTo>
              </a:path>
            </a:pathLst>
          </a:custGeom>
          <a:solidFill>
            <a:srgbClr val="DB2914"/>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 name="Freeform 3"/>
          <p:cNvSpPr/>
          <p:nvPr/>
        </p:nvSpPr>
        <p:spPr>
          <a:xfrm rot="5400000" flipV="1">
            <a:off x="10149388" y="4872179"/>
            <a:ext cx="3667485" cy="60959"/>
          </a:xfrm>
          <a:custGeom>
            <a:avLst/>
            <a:gdLst>
              <a:gd name="connsiteX0" fmla="*/ 0 w 6181611"/>
              <a:gd name="connsiteY0" fmla="*/ 0 h 719999"/>
              <a:gd name="connsiteX1" fmla="*/ 6181610 w 6181611"/>
              <a:gd name="connsiteY1" fmla="*/ 0 h 719999"/>
              <a:gd name="connsiteX2" fmla="*/ 6181610 w 6181611"/>
              <a:gd name="connsiteY2" fmla="*/ 719999 h 719999"/>
              <a:gd name="connsiteX3" fmla="*/ 0 w 6181611"/>
              <a:gd name="connsiteY3" fmla="*/ 719999 h 719999"/>
              <a:gd name="connsiteX4" fmla="*/ 0 w 6181611"/>
              <a:gd name="connsiteY4" fmla="*/ 0 h 7199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181611" h="719999">
                <a:moveTo>
                  <a:pt x="0" y="0"/>
                </a:moveTo>
                <a:lnTo>
                  <a:pt x="6181610" y="0"/>
                </a:lnTo>
                <a:lnTo>
                  <a:pt x="6181610" y="719999"/>
                </a:lnTo>
                <a:lnTo>
                  <a:pt x="0" y="719999"/>
                </a:lnTo>
                <a:lnTo>
                  <a:pt x="0" y="0"/>
                </a:lnTo>
              </a:path>
            </a:pathLst>
          </a:custGeom>
          <a:solidFill>
            <a:srgbClr val="DFD2A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6" name="Freeform 3"/>
          <p:cNvSpPr/>
          <p:nvPr/>
        </p:nvSpPr>
        <p:spPr>
          <a:xfrm>
            <a:off x="1018330" y="614429"/>
            <a:ext cx="3626707" cy="576064"/>
          </a:xfrm>
          <a:custGeom>
            <a:avLst/>
            <a:gdLst>
              <a:gd name="connsiteX0" fmla="*/ 0 w 6181611"/>
              <a:gd name="connsiteY0" fmla="*/ 0 h 719999"/>
              <a:gd name="connsiteX1" fmla="*/ 6181610 w 6181611"/>
              <a:gd name="connsiteY1" fmla="*/ 0 h 719999"/>
              <a:gd name="connsiteX2" fmla="*/ 6181610 w 6181611"/>
              <a:gd name="connsiteY2" fmla="*/ 719999 h 719999"/>
              <a:gd name="connsiteX3" fmla="*/ 0 w 6181611"/>
              <a:gd name="connsiteY3" fmla="*/ 719999 h 719999"/>
              <a:gd name="connsiteX4" fmla="*/ 0 w 6181611"/>
              <a:gd name="connsiteY4" fmla="*/ 0 h 7199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181611" h="719999">
                <a:moveTo>
                  <a:pt x="0" y="0"/>
                </a:moveTo>
                <a:lnTo>
                  <a:pt x="6181610" y="0"/>
                </a:lnTo>
                <a:lnTo>
                  <a:pt x="6181610" y="719999"/>
                </a:lnTo>
                <a:lnTo>
                  <a:pt x="0" y="719999"/>
                </a:lnTo>
                <a:lnTo>
                  <a:pt x="0" y="0"/>
                </a:lnTo>
              </a:path>
            </a:pathLst>
          </a:custGeom>
          <a:solidFill>
            <a:srgbClr val="DFD2A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项目主要功能</a:t>
            </a:r>
          </a:p>
        </p:txBody>
      </p:sp>
      <p:sp>
        <p:nvSpPr>
          <p:cNvPr id="7" name="矩形 6"/>
          <p:cNvSpPr/>
          <p:nvPr/>
        </p:nvSpPr>
        <p:spPr>
          <a:xfrm>
            <a:off x="1475487" y="2196836"/>
            <a:ext cx="9793088" cy="2308324"/>
          </a:xfrm>
          <a:prstGeom prst="rect">
            <a:avLst/>
          </a:prstGeom>
        </p:spPr>
        <p:txBody>
          <a:bodyPr wrap="square">
            <a:spAutoFit/>
          </a:bodyPr>
          <a:lstStyle/>
          <a:p>
            <a:r>
              <a:rPr lang="zh-CN" altLang="zh-CN" sz="2400" dirty="0" smtClean="0">
                <a:solidFill>
                  <a:schemeClr val="bg1"/>
                </a:solidFill>
                <a:latin typeface="微软雅黑" panose="020B0503020204020204" pitchFamily="34" charset="-122"/>
                <a:ea typeface="微软雅黑" panose="020B0503020204020204" pitchFamily="34" charset="-122"/>
              </a:rPr>
              <a:t> </a:t>
            </a:r>
            <a:r>
              <a:rPr lang="zh-CN" altLang="zh-CN" sz="2400" dirty="0"/>
              <a:t> 食物营养搭配系统主要包括管理员模块和游客模块</a:t>
            </a:r>
          </a:p>
          <a:p>
            <a:r>
              <a:rPr lang="zh-CN" altLang="zh-CN" sz="2400" dirty="0"/>
              <a:t>（</a:t>
            </a:r>
            <a:r>
              <a:rPr lang="en-US" altLang="zh-CN" sz="2400" dirty="0"/>
              <a:t>1</a:t>
            </a:r>
            <a:r>
              <a:rPr lang="zh-CN" altLang="zh-CN" sz="2400" dirty="0"/>
              <a:t>）技术：</a:t>
            </a:r>
            <a:r>
              <a:rPr lang="en-US" altLang="zh-CN" sz="2400" dirty="0"/>
              <a:t>SSM</a:t>
            </a:r>
            <a:r>
              <a:rPr lang="zh-CN" altLang="zh-CN" sz="2400" dirty="0"/>
              <a:t>、</a:t>
            </a:r>
            <a:r>
              <a:rPr lang="en-US" altLang="zh-CN" sz="2400" dirty="0"/>
              <a:t>JSP</a:t>
            </a:r>
            <a:r>
              <a:rPr lang="zh-CN" altLang="zh-CN" sz="2400" dirty="0"/>
              <a:t>、</a:t>
            </a:r>
            <a:r>
              <a:rPr lang="en-US" altLang="zh-CN" sz="2400" dirty="0"/>
              <a:t>MySQL</a:t>
            </a:r>
            <a:endParaRPr lang="zh-CN" altLang="zh-CN" sz="2400" dirty="0"/>
          </a:p>
          <a:p>
            <a:r>
              <a:rPr lang="zh-CN" altLang="zh-CN" sz="2400" dirty="0"/>
              <a:t>（</a:t>
            </a:r>
            <a:r>
              <a:rPr lang="en-US" altLang="zh-CN" sz="2400" dirty="0"/>
              <a:t>2</a:t>
            </a:r>
            <a:r>
              <a:rPr lang="zh-CN" altLang="zh-CN" sz="2400" dirty="0"/>
              <a:t>）角色：游客、管理员</a:t>
            </a:r>
          </a:p>
          <a:p>
            <a:r>
              <a:rPr lang="zh-CN" altLang="zh-CN" sz="2400" dirty="0"/>
              <a:t>（</a:t>
            </a:r>
            <a:r>
              <a:rPr lang="en-US" altLang="zh-CN" sz="2400" dirty="0"/>
              <a:t>3</a:t>
            </a:r>
            <a:r>
              <a:rPr lang="zh-CN" altLang="zh-CN" sz="2400" dirty="0"/>
              <a:t>）游客：烹制方式，食物营养成分、搭配方式、禁忌搭配食物</a:t>
            </a:r>
          </a:p>
          <a:p>
            <a:r>
              <a:rPr lang="zh-CN" altLang="zh-CN" sz="2400" dirty="0"/>
              <a:t>（</a:t>
            </a:r>
            <a:r>
              <a:rPr lang="en-US" altLang="zh-CN" sz="2400" dirty="0"/>
              <a:t>4</a:t>
            </a:r>
            <a:r>
              <a:rPr lang="zh-CN" altLang="zh-CN" sz="2400" dirty="0"/>
              <a:t>）管理员：登录，维护食物的营养信息、适合搭配食物、禁忌搭配的食物；</a:t>
            </a:r>
            <a:endParaRPr lang="zh-CN" altLang="zh-CN" sz="2400" dirty="0">
              <a:solidFill>
                <a:schemeClr val="bg1"/>
              </a:solidFill>
              <a:latin typeface="微软雅黑" panose="020B0503020204020204" pitchFamily="34" charset="-122"/>
              <a:ea typeface="微软雅黑" panose="020B0503020204020204" pitchFamily="34" charset="-122"/>
            </a:endParaRPr>
          </a:p>
        </p:txBody>
      </p:sp>
      <p:sp>
        <p:nvSpPr>
          <p:cNvPr id="2" name="椭圆 1"/>
          <p:cNvSpPr/>
          <p:nvPr/>
        </p:nvSpPr>
        <p:spPr>
          <a:xfrm>
            <a:off x="7536160" y="164637"/>
            <a:ext cx="960107" cy="900641"/>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12" name="椭圆 11"/>
          <p:cNvSpPr/>
          <p:nvPr/>
        </p:nvSpPr>
        <p:spPr>
          <a:xfrm>
            <a:off x="8136227" y="614957"/>
            <a:ext cx="720080" cy="672075"/>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13" name="椭圆 12"/>
          <p:cNvSpPr/>
          <p:nvPr/>
        </p:nvSpPr>
        <p:spPr>
          <a:xfrm>
            <a:off x="9260181" y="840119"/>
            <a:ext cx="489704" cy="450320"/>
          </a:xfrm>
          <a:prstGeom prst="ellipse">
            <a:avLst/>
          </a:prstGeom>
          <a:solidFill>
            <a:srgbClr val="DFD2A0"/>
          </a:solidFill>
          <a:ln w="12700">
            <a:solidFill>
              <a:srgbClr val="000000">
                <a:alpha val="0"/>
              </a:srgbClr>
            </a:solidFill>
            <a:prstDash val="solid"/>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椭圆 13"/>
          <p:cNvSpPr/>
          <p:nvPr/>
        </p:nvSpPr>
        <p:spPr>
          <a:xfrm>
            <a:off x="9540383" y="548679"/>
            <a:ext cx="504056" cy="516599"/>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15" name="椭圆 14"/>
          <p:cNvSpPr/>
          <p:nvPr/>
        </p:nvSpPr>
        <p:spPr>
          <a:xfrm>
            <a:off x="10320469" y="787920"/>
            <a:ext cx="852095" cy="849511"/>
          </a:xfrm>
          <a:prstGeom prst="ellipse">
            <a:avLst/>
          </a:prstGeom>
          <a:solidFill>
            <a:srgbClr val="DFD2A0"/>
          </a:solidFill>
          <a:ln w="12700">
            <a:solidFill>
              <a:srgbClr val="000000">
                <a:alpha val="0"/>
              </a:srgbClr>
            </a:solidFill>
            <a:prstDash val="solid"/>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椭圆 15"/>
          <p:cNvSpPr/>
          <p:nvPr/>
        </p:nvSpPr>
        <p:spPr>
          <a:xfrm>
            <a:off x="155340" y="5061183"/>
            <a:ext cx="960107" cy="900641"/>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17" name="椭圆 16"/>
          <p:cNvSpPr/>
          <p:nvPr/>
        </p:nvSpPr>
        <p:spPr>
          <a:xfrm>
            <a:off x="755407" y="5511503"/>
            <a:ext cx="720080" cy="672075"/>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18" name="椭圆 17"/>
          <p:cNvSpPr/>
          <p:nvPr/>
        </p:nvSpPr>
        <p:spPr>
          <a:xfrm>
            <a:off x="1879361" y="5736664"/>
            <a:ext cx="489704" cy="450320"/>
          </a:xfrm>
          <a:prstGeom prst="ellipse">
            <a:avLst/>
          </a:prstGeom>
          <a:solidFill>
            <a:srgbClr val="DFD2A0"/>
          </a:solidFill>
          <a:ln w="12700">
            <a:solidFill>
              <a:srgbClr val="000000">
                <a:alpha val="0"/>
              </a:srgbClr>
            </a:solidFill>
            <a:prstDash val="solid"/>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椭圆 18"/>
          <p:cNvSpPr/>
          <p:nvPr/>
        </p:nvSpPr>
        <p:spPr>
          <a:xfrm>
            <a:off x="2159563" y="5445224"/>
            <a:ext cx="504056" cy="516599"/>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20" name="椭圆 19"/>
          <p:cNvSpPr/>
          <p:nvPr/>
        </p:nvSpPr>
        <p:spPr>
          <a:xfrm>
            <a:off x="2939649" y="5684465"/>
            <a:ext cx="1044116" cy="1050635"/>
          </a:xfrm>
          <a:prstGeom prst="ellipse">
            <a:avLst/>
          </a:prstGeom>
          <a:solidFill>
            <a:srgbClr val="DFD2A0"/>
          </a:solidFill>
          <a:ln w="12700">
            <a:solidFill>
              <a:srgbClr val="000000">
                <a:alpha val="0"/>
              </a:srgbClr>
            </a:solidFill>
            <a:prstDash val="solid"/>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椭圆 20"/>
          <p:cNvSpPr/>
          <p:nvPr/>
        </p:nvSpPr>
        <p:spPr>
          <a:xfrm>
            <a:off x="40637" y="6333057"/>
            <a:ext cx="504056" cy="516599"/>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22" name="椭圆 21"/>
          <p:cNvSpPr/>
          <p:nvPr/>
        </p:nvSpPr>
        <p:spPr>
          <a:xfrm>
            <a:off x="-244852" y="6509940"/>
            <a:ext cx="489704" cy="450320"/>
          </a:xfrm>
          <a:prstGeom prst="ellipse">
            <a:avLst/>
          </a:prstGeom>
          <a:solidFill>
            <a:srgbClr val="DFD2A0"/>
          </a:solidFill>
          <a:ln w="12700">
            <a:solidFill>
              <a:srgbClr val="000000">
                <a:alpha val="0"/>
              </a:srgbClr>
            </a:solidFill>
            <a:prstDash val="solid"/>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椭圆 22"/>
          <p:cNvSpPr/>
          <p:nvPr/>
        </p:nvSpPr>
        <p:spPr>
          <a:xfrm>
            <a:off x="3695733" y="6476800"/>
            <a:ext cx="504056" cy="516599"/>
          </a:xfrm>
          <a:prstGeom prst="ellipse">
            <a:avLst/>
          </a:prstGeom>
          <a:solidFill>
            <a:srgbClr val="DB2914"/>
          </a:solidFill>
          <a:ln w="12700">
            <a:solidFill>
              <a:srgbClr val="000000">
                <a:alpha val="0"/>
              </a:srgbClr>
            </a:solidFill>
            <a:prstDash val="solid"/>
          </a:ln>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Freeform 3"/>
          <p:cNvSpPr/>
          <p:nvPr/>
        </p:nvSpPr>
        <p:spPr>
          <a:xfrm>
            <a:off x="1018330" y="614429"/>
            <a:ext cx="3626707" cy="576064"/>
          </a:xfrm>
          <a:custGeom>
            <a:avLst/>
            <a:gdLst>
              <a:gd name="connsiteX0" fmla="*/ 0 w 6181611"/>
              <a:gd name="connsiteY0" fmla="*/ 0 h 719999"/>
              <a:gd name="connsiteX1" fmla="*/ 6181610 w 6181611"/>
              <a:gd name="connsiteY1" fmla="*/ 0 h 719999"/>
              <a:gd name="connsiteX2" fmla="*/ 6181610 w 6181611"/>
              <a:gd name="connsiteY2" fmla="*/ 719999 h 719999"/>
              <a:gd name="connsiteX3" fmla="*/ 0 w 6181611"/>
              <a:gd name="connsiteY3" fmla="*/ 719999 h 719999"/>
              <a:gd name="connsiteX4" fmla="*/ 0 w 6181611"/>
              <a:gd name="connsiteY4" fmla="*/ 0 h 7199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181611" h="719999">
                <a:moveTo>
                  <a:pt x="0" y="0"/>
                </a:moveTo>
                <a:lnTo>
                  <a:pt x="6181610" y="0"/>
                </a:lnTo>
                <a:lnTo>
                  <a:pt x="6181610" y="719999"/>
                </a:lnTo>
                <a:lnTo>
                  <a:pt x="0" y="719999"/>
                </a:lnTo>
                <a:lnTo>
                  <a:pt x="0" y="0"/>
                </a:lnTo>
              </a:path>
            </a:pathLst>
          </a:custGeom>
          <a:solidFill>
            <a:schemeClr val="accent2">
              <a:lumMod val="7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预期目标和成果</a:t>
            </a:r>
          </a:p>
        </p:txBody>
      </p:sp>
      <p:sp>
        <p:nvSpPr>
          <p:cNvPr id="7" name="矩形 6"/>
          <p:cNvSpPr/>
          <p:nvPr/>
        </p:nvSpPr>
        <p:spPr>
          <a:xfrm>
            <a:off x="1018717" y="1998233"/>
            <a:ext cx="9793088" cy="2308324"/>
          </a:xfrm>
          <a:prstGeom prst="rect">
            <a:avLst/>
          </a:prstGeom>
        </p:spPr>
        <p:txBody>
          <a:bodyPr wrap="square">
            <a:spAutoFit/>
          </a:bodyPr>
          <a:lstStyle/>
          <a:p>
            <a:pPr>
              <a:lnSpc>
                <a:spcPct val="150000"/>
              </a:lnSpc>
            </a:pPr>
            <a:r>
              <a:rPr lang="zh-CN" altLang="zh-CN" sz="2400" dirty="0">
                <a:solidFill>
                  <a:schemeClr val="bg1"/>
                </a:solidFill>
                <a:latin typeface="微软雅黑" panose="020B0503020204020204" pitchFamily="34" charset="-122"/>
                <a:ea typeface="微软雅黑" panose="020B0503020204020204" pitchFamily="34" charset="-122"/>
              </a:rPr>
              <a:t> </a:t>
            </a:r>
            <a:r>
              <a:rPr lang="zh-CN" altLang="zh-CN" sz="2400" dirty="0"/>
              <a:t>在此项目中：</a:t>
            </a:r>
          </a:p>
          <a:p>
            <a:pPr>
              <a:lnSpc>
                <a:spcPct val="150000"/>
              </a:lnSpc>
            </a:pPr>
            <a:r>
              <a:rPr lang="zh-CN" altLang="zh-CN" sz="2400" dirty="0"/>
              <a:t>（</a:t>
            </a:r>
            <a:r>
              <a:rPr lang="en-US" altLang="zh-CN" sz="2400" dirty="0"/>
              <a:t>1</a:t>
            </a:r>
            <a:r>
              <a:rPr lang="zh-CN" altLang="en-US" sz="2400" dirty="0"/>
              <a:t>）</a:t>
            </a:r>
            <a:r>
              <a:rPr lang="zh-CN" altLang="zh-CN" sz="2400" dirty="0"/>
              <a:t>管理员</a:t>
            </a:r>
            <a:r>
              <a:rPr lang="zh-CN" altLang="en-US" sz="2400" dirty="0"/>
              <a:t>可以在后台对事物的种类、成分、搭配事物和食用方法进行添加，为用户的食物提供更准确的信息</a:t>
            </a:r>
            <a:r>
              <a:rPr lang="zh-CN" altLang="zh-CN" sz="2400" dirty="0"/>
              <a:t>。</a:t>
            </a:r>
          </a:p>
          <a:p>
            <a:pPr>
              <a:lnSpc>
                <a:spcPct val="150000"/>
              </a:lnSpc>
            </a:pPr>
            <a:r>
              <a:rPr lang="zh-CN" altLang="zh-CN" sz="2400" dirty="0"/>
              <a:t>（</a:t>
            </a:r>
            <a:r>
              <a:rPr lang="en-US" altLang="zh-CN" sz="2400" dirty="0"/>
              <a:t>2</a:t>
            </a:r>
            <a:r>
              <a:rPr lang="zh-CN" altLang="en-US" sz="2400" dirty="0"/>
              <a:t>）用户进入网站选择想要选择的食物，了解成分，搭配和烹制方法。</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rot="13054176">
            <a:off x="7411188" y="389561"/>
            <a:ext cx="6602485" cy="576064"/>
          </a:xfrm>
          <a:custGeom>
            <a:avLst/>
            <a:gdLst>
              <a:gd name="connsiteX0" fmla="*/ 0 w 6181611"/>
              <a:gd name="connsiteY0" fmla="*/ 0 h 719999"/>
              <a:gd name="connsiteX1" fmla="*/ 6181610 w 6181611"/>
              <a:gd name="connsiteY1" fmla="*/ 0 h 719999"/>
              <a:gd name="connsiteX2" fmla="*/ 6181610 w 6181611"/>
              <a:gd name="connsiteY2" fmla="*/ 719999 h 719999"/>
              <a:gd name="connsiteX3" fmla="*/ 0 w 6181611"/>
              <a:gd name="connsiteY3" fmla="*/ 719999 h 719999"/>
              <a:gd name="connsiteX4" fmla="*/ 0 w 6181611"/>
              <a:gd name="connsiteY4" fmla="*/ 0 h 7199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181611" h="719999">
                <a:moveTo>
                  <a:pt x="0" y="0"/>
                </a:moveTo>
                <a:lnTo>
                  <a:pt x="6181610" y="0"/>
                </a:lnTo>
                <a:lnTo>
                  <a:pt x="6181610" y="719999"/>
                </a:lnTo>
                <a:lnTo>
                  <a:pt x="0" y="719999"/>
                </a:lnTo>
                <a:lnTo>
                  <a:pt x="0" y="0"/>
                </a:lnTo>
              </a:path>
            </a:pathLst>
          </a:custGeom>
          <a:solidFill>
            <a:srgbClr val="DB2914"/>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 name="Rectangle 3"/>
          <p:cNvSpPr/>
          <p:nvPr/>
        </p:nvSpPr>
        <p:spPr>
          <a:xfrm>
            <a:off x="0" y="1800860"/>
            <a:ext cx="12192000" cy="1740535"/>
          </a:xfrm>
          <a:prstGeom prst="rect">
            <a:avLst/>
          </a:prstGeom>
          <a:solidFill>
            <a:schemeClr val="tx1">
              <a:lumMod val="65000"/>
              <a:lumOff val="3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200">
                <a:solidFill>
                  <a:schemeClr val="accent2">
                    <a:lumMod val="60000"/>
                    <a:lumOff val="40000"/>
                  </a:schemeClr>
                </a:solidFill>
                <a:sym typeface="+mn-ea"/>
              </a:rPr>
              <a:t>在此感谢</a:t>
            </a:r>
            <a:r>
              <a:rPr lang="en-US" sz="3200">
                <a:solidFill>
                  <a:schemeClr val="accent2">
                    <a:lumMod val="60000"/>
                    <a:lumOff val="40000"/>
                  </a:schemeClr>
                </a:solidFill>
              </a:rPr>
              <a:t>各位老师、同学和朋友的</a:t>
            </a:r>
            <a:r>
              <a:rPr lang="en-US" sz="3200">
                <a:solidFill>
                  <a:schemeClr val="accent2">
                    <a:lumMod val="60000"/>
                    <a:lumOff val="40000"/>
                  </a:schemeClr>
                </a:solidFill>
                <a:sym typeface="+mn-ea"/>
              </a:rPr>
              <a:t>指导</a:t>
            </a:r>
            <a:r>
              <a:rPr lang="en-US" sz="3200">
                <a:solidFill>
                  <a:schemeClr val="accent2">
                    <a:lumMod val="60000"/>
                    <a:lumOff val="40000"/>
                  </a:schemeClr>
                </a:solidFill>
              </a:rPr>
              <a:t>和帮助。</a:t>
            </a:r>
            <a:endParaRPr lang="en-US" altLang="en-US" sz="3200">
              <a:solidFill>
                <a:schemeClr val="accent2">
                  <a:lumMod val="60000"/>
                  <a:lumOff val="40000"/>
                </a:schemeClr>
              </a:solidFill>
            </a:endParaRPr>
          </a:p>
        </p:txBody>
      </p:sp>
      <p:sp>
        <p:nvSpPr>
          <p:cNvPr id="7" name="Rectangle 44"/>
          <p:cNvSpPr/>
          <p:nvPr/>
        </p:nvSpPr>
        <p:spPr>
          <a:xfrm>
            <a:off x="5095848" y="3809183"/>
            <a:ext cx="1016516" cy="935220"/>
          </a:xfrm>
          <a:prstGeom prst="rect">
            <a:avLst/>
          </a:prstGeom>
          <a:solidFill>
            <a:schemeClr val="bg1"/>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a:p>
        </p:txBody>
      </p:sp>
      <p:sp>
        <p:nvSpPr>
          <p:cNvPr id="8" name="Rectangle 46"/>
          <p:cNvSpPr/>
          <p:nvPr/>
        </p:nvSpPr>
        <p:spPr>
          <a:xfrm>
            <a:off x="6288021" y="4884695"/>
            <a:ext cx="2446247" cy="919685"/>
          </a:xfrm>
          <a:prstGeom prst="rect">
            <a:avLst/>
          </a:prstGeom>
          <a:solidFill>
            <a:srgbClr val="DFD2A0"/>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a:p>
        </p:txBody>
      </p:sp>
      <p:sp>
        <p:nvSpPr>
          <p:cNvPr id="9" name="Rectangle 27"/>
          <p:cNvSpPr/>
          <p:nvPr/>
        </p:nvSpPr>
        <p:spPr>
          <a:xfrm>
            <a:off x="4175788" y="4884695"/>
            <a:ext cx="981704" cy="943564"/>
          </a:xfrm>
          <a:prstGeom prst="rect">
            <a:avLst/>
          </a:prstGeom>
          <a:solidFill>
            <a:schemeClr val="bg1">
              <a:lumMod val="7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dirty="0"/>
          </a:p>
        </p:txBody>
      </p:sp>
      <p:sp>
        <p:nvSpPr>
          <p:cNvPr id="10" name="Rectangle 28"/>
          <p:cNvSpPr/>
          <p:nvPr/>
        </p:nvSpPr>
        <p:spPr>
          <a:xfrm>
            <a:off x="6201395" y="3809184"/>
            <a:ext cx="2986643" cy="965200"/>
          </a:xfrm>
          <a:prstGeom prst="rect">
            <a:avLst/>
          </a:prstGeom>
          <a:solidFill>
            <a:srgbClr val="DB2914"/>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b="1" dirty="0">
              <a:latin typeface="微软雅黑" panose="020B0503020204020204" pitchFamily="34" charset="-122"/>
              <a:ea typeface="微软雅黑" panose="020B0503020204020204" pitchFamily="34" charset="-122"/>
            </a:endParaRPr>
          </a:p>
        </p:txBody>
      </p:sp>
      <p:sp>
        <p:nvSpPr>
          <p:cNvPr id="11" name="Rectangle 32"/>
          <p:cNvSpPr/>
          <p:nvPr/>
        </p:nvSpPr>
        <p:spPr>
          <a:xfrm>
            <a:off x="5238912" y="5897424"/>
            <a:ext cx="791471" cy="682413"/>
          </a:xfrm>
          <a:prstGeom prst="rect">
            <a:avLst/>
          </a:prstGeom>
          <a:solidFill>
            <a:schemeClr val="bg1"/>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a:p>
        </p:txBody>
      </p:sp>
      <p:sp>
        <p:nvSpPr>
          <p:cNvPr id="12" name="Rectangle 33"/>
          <p:cNvSpPr/>
          <p:nvPr/>
        </p:nvSpPr>
        <p:spPr>
          <a:xfrm>
            <a:off x="6106663" y="5897892"/>
            <a:ext cx="3733753" cy="681944"/>
          </a:xfrm>
          <a:prstGeom prst="rect">
            <a:avLst/>
          </a:prstGeom>
          <a:solidFill>
            <a:srgbClr val="DB2914"/>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a:p>
        </p:txBody>
      </p:sp>
      <p:sp>
        <p:nvSpPr>
          <p:cNvPr id="13" name="Rectangle 35"/>
          <p:cNvSpPr/>
          <p:nvPr/>
        </p:nvSpPr>
        <p:spPr>
          <a:xfrm>
            <a:off x="8820787" y="4884695"/>
            <a:ext cx="3371213" cy="919685"/>
          </a:xfrm>
          <a:prstGeom prst="rect">
            <a:avLst/>
          </a:prstGeom>
          <a:solidFill>
            <a:schemeClr val="bg1">
              <a:lumMod val="50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a:p>
        </p:txBody>
      </p:sp>
      <p:sp>
        <p:nvSpPr>
          <p:cNvPr id="14" name="Rectangle 36"/>
          <p:cNvSpPr/>
          <p:nvPr/>
        </p:nvSpPr>
        <p:spPr>
          <a:xfrm>
            <a:off x="4367809" y="5934356"/>
            <a:ext cx="770091" cy="645481"/>
          </a:xfrm>
          <a:prstGeom prst="rect">
            <a:avLst/>
          </a:prstGeom>
          <a:solidFill>
            <a:schemeClr val="tx1">
              <a:lumMod val="85000"/>
              <a:lumOff val="1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a:p>
        </p:txBody>
      </p:sp>
      <p:sp>
        <p:nvSpPr>
          <p:cNvPr id="15" name="Rectangle 41"/>
          <p:cNvSpPr/>
          <p:nvPr/>
        </p:nvSpPr>
        <p:spPr>
          <a:xfrm>
            <a:off x="9936427" y="5892328"/>
            <a:ext cx="2255573" cy="687508"/>
          </a:xfrm>
          <a:prstGeom prst="rect">
            <a:avLst/>
          </a:prstGeom>
          <a:solidFill>
            <a:schemeClr val="tx1">
              <a:lumMod val="85000"/>
              <a:lumOff val="15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a:p>
        </p:txBody>
      </p:sp>
      <p:sp>
        <p:nvSpPr>
          <p:cNvPr id="16" name="Rectangle 42"/>
          <p:cNvSpPr/>
          <p:nvPr/>
        </p:nvSpPr>
        <p:spPr>
          <a:xfrm>
            <a:off x="9271267" y="3809184"/>
            <a:ext cx="2920732" cy="965200"/>
          </a:xfrm>
          <a:prstGeom prst="rect">
            <a:avLst/>
          </a:prstGeom>
          <a:solidFill>
            <a:schemeClr val="bg1"/>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a:p>
        </p:txBody>
      </p:sp>
      <p:pic>
        <p:nvPicPr>
          <p:cNvPr id="4100" name="Picture 4" descr="C:\Users\admin\Desktop\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38912" y="4884695"/>
            <a:ext cx="962483" cy="919684"/>
          </a:xfrm>
          <a:prstGeom prst="rect">
            <a:avLst/>
          </a:prstGeom>
          <a:noFill/>
          <a:extLst>
            <a:ext uri="{909E8E84-426E-40DD-AFC4-6F175D3DCCD1}">
              <a14:hiddenFill xmlns:a14="http://schemas.microsoft.com/office/drawing/2010/main">
                <a:solidFill>
                  <a:srgbClr val="FFFFFF"/>
                </a:solidFill>
              </a14:hiddenFill>
            </a:ext>
          </a:extLst>
        </p:spPr>
      </p:pic>
      <p:sp>
        <p:nvSpPr>
          <p:cNvPr id="2" name="Freeform 3"/>
          <p:cNvSpPr/>
          <p:nvPr/>
        </p:nvSpPr>
        <p:spPr>
          <a:xfrm>
            <a:off x="394335" y="283845"/>
            <a:ext cx="3626485" cy="1075055"/>
          </a:xfrm>
          <a:custGeom>
            <a:avLst/>
            <a:gdLst>
              <a:gd name="connsiteX0" fmla="*/ 0 w 6181611"/>
              <a:gd name="connsiteY0" fmla="*/ 0 h 719999"/>
              <a:gd name="connsiteX1" fmla="*/ 6181610 w 6181611"/>
              <a:gd name="connsiteY1" fmla="*/ 0 h 719999"/>
              <a:gd name="connsiteX2" fmla="*/ 6181610 w 6181611"/>
              <a:gd name="connsiteY2" fmla="*/ 719999 h 719999"/>
              <a:gd name="connsiteX3" fmla="*/ 0 w 6181611"/>
              <a:gd name="connsiteY3" fmla="*/ 719999 h 719999"/>
              <a:gd name="connsiteX4" fmla="*/ 0 w 6181611"/>
              <a:gd name="connsiteY4" fmla="*/ 0 h 7199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181611" h="719999">
                <a:moveTo>
                  <a:pt x="0" y="0"/>
                </a:moveTo>
                <a:lnTo>
                  <a:pt x="6181610" y="0"/>
                </a:lnTo>
                <a:lnTo>
                  <a:pt x="6181610" y="719999"/>
                </a:lnTo>
                <a:lnTo>
                  <a:pt x="0" y="719999"/>
                </a:lnTo>
                <a:lnTo>
                  <a:pt x="0" y="0"/>
                </a:lnTo>
              </a:path>
            </a:pathLst>
          </a:custGeom>
          <a:solidFill>
            <a:srgbClr val="DB2914"/>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b="1" dirty="0">
                <a:solidFill>
                  <a:schemeClr val="bg1"/>
                </a:solidFill>
                <a:latin typeface="微软雅黑" panose="020B0503020204020204" pitchFamily="34" charset="-122"/>
                <a:ea typeface="微软雅黑" panose="020B0503020204020204" pitchFamily="34" charset="-122"/>
                <a:sym typeface="+mn-ea"/>
              </a:rPr>
              <a:t>致谢</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3.xml><?xml version="1.0" encoding="utf-8"?>
<p:tagLst xmlns:a="http://schemas.openxmlformats.org/drawingml/2006/main" xmlns:r="http://schemas.openxmlformats.org/officeDocument/2006/relationships"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6、10、14、20、26、27、28、29、31"/>
</p:tagLst>
</file>

<file path=ppt/tags/tag4.xml><?xml version="1.0" encoding="utf-8"?>
<p:tagLst xmlns:a="http://schemas.openxmlformats.org/drawingml/2006/main" xmlns:r="http://schemas.openxmlformats.org/officeDocument/2006/relationships"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6、10、14、20、26、27、28、29、31"/>
</p:tagLst>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ffice 主题">
  <a:themeElements>
    <a:clrScheme name="自定义 21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主要事件">
  <a:themeElements>
    <a:clrScheme name="主要事件">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主要事件">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主要事件">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469</Words>
  <Application>Microsoft Office PowerPoint</Application>
  <PresentationFormat>宽屏</PresentationFormat>
  <Paragraphs>30</Paragraphs>
  <Slides>8</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8</vt:i4>
      </vt:variant>
    </vt:vector>
  </HeadingPairs>
  <TitlesOfParts>
    <vt:vector size="17" baseType="lpstr">
      <vt:lpstr>黑体</vt:lpstr>
      <vt:lpstr>经典繁仿黑</vt:lpstr>
      <vt:lpstr>宋体</vt:lpstr>
      <vt:lpstr>微软雅黑</vt:lpstr>
      <vt:lpstr>Arial</vt:lpstr>
      <vt:lpstr>Calibri</vt:lpstr>
      <vt:lpstr>Impact</vt:lpstr>
      <vt:lpstr>Office 主题</vt:lpstr>
      <vt:lpstr>主要事件</vt:lpstr>
      <vt:lpstr>2018    SSM食物营养搭配系统</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4</cp:revision>
  <dcterms:created xsi:type="dcterms:W3CDTF">2018-03-01T02:03:00Z</dcterms:created>
  <dcterms:modified xsi:type="dcterms:W3CDTF">2018-10-17T11:32:47Z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