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7"/>
  </p:handoutMasterIdLst>
  <p:sldIdLst>
    <p:sldId id="257" r:id="rId4"/>
    <p:sldId id="258" r:id="rId5"/>
    <p:sldId id="259" r:id="rId7"/>
    <p:sldId id="278" r:id="rId8"/>
    <p:sldId id="1347" r:id="rId9"/>
    <p:sldId id="1330" r:id="rId10"/>
    <p:sldId id="261" r:id="rId11"/>
    <p:sldId id="280" r:id="rId12"/>
    <p:sldId id="1348" r:id="rId13"/>
    <p:sldId id="279" r:id="rId14"/>
    <p:sldId id="281" r:id="rId15"/>
    <p:sldId id="1331" r:id="rId16"/>
    <p:sldId id="260" r:id="rId17"/>
    <p:sldId id="1332" r:id="rId18"/>
    <p:sldId id="262" r:id="rId19"/>
    <p:sldId id="1333" r:id="rId20"/>
    <p:sldId id="263" r:id="rId21"/>
    <p:sldId id="1334" r:id="rId22"/>
    <p:sldId id="1327" r:id="rId23"/>
    <p:sldId id="1328" r:id="rId24"/>
    <p:sldId id="1329" r:id="rId25"/>
    <p:sldId id="1325" r:id="rId26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0387" autoAdjust="0"/>
  </p:normalViewPr>
  <p:slideViewPr>
    <p:cSldViewPr>
      <p:cViewPr varScale="1">
        <p:scale>
          <a:sx n="82" d="100"/>
          <a:sy n="82" d="100"/>
        </p:scale>
        <p:origin x="1236" y="96"/>
      </p:cViewPr>
      <p:guideLst>
        <p:guide orient="horz" pos="2191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9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1EE-9C06-4B58-9875-D4EECA5BA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D2FB7-92F7-4684-B58A-B7A34ACD3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3954-816F-4D60-8166-91A479F8F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BAC4B-02DD-4A14-A83F-A0C4A10EF2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争对上述具体系统功能以及场景需求，对实验设备进行</a:t>
            </a:r>
            <a:r>
              <a:rPr lang="zh-CN" altLang="en-US" dirty="0"/>
              <a:t>列举。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针对上述功能需求分析，将</a:t>
            </a:r>
            <a:r>
              <a:rPr lang="zh-CN" altLang="en-US">
                <a:sym typeface="+mn-ea"/>
              </a:rPr>
              <a:t>整个系统分成观察端、用户端、数据分析三部分。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DE17-CF1C-4847-A12B-7F475DA448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3384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kumimoji="1" lang="zh-CN" altLang="en-US" sz="143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kumimoji="1" lang="zh-CN" altLang="en-US" sz="143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34124C-55FD-4A5A-B68F-9BAA99D6655C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CFABAA-F6FC-4FE3-9F52-BE7468313CBA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383309-6A61-4F07-ADB0-B1A1C2CD5592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712594-C271-48A4-B6CB-A1418C2FF64F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3532F-E681-4DEF-96F4-285EEA6A7B77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9EB36F-8825-47D5-9302-D9F8B879CA16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9D6740-7A23-4349-92D2-40EEF8F4AB5D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F25FB-A737-40A5-A365-636A9BFC940A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320447-F7CD-408C-885E-DF0FE969A7BE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51697-2514-4B7F-A591-FD7E10852198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1D03B-79BB-4039-8774-F2C0AA989992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0C45-B7E1-4E3F-813D-767976F3B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AE6E-0393-44A6-BC19-E359A2DB44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637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5637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5AC9388-9462-4710-924C-EC8E9C5C7FF3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grpSp>
        <p:nvGrpSpPr>
          <p:cNvPr id="1030" name="Group 6"/>
          <p:cNvGrpSpPr/>
          <p:nvPr/>
        </p:nvGrpSpPr>
        <p:grpSpPr bwMode="auto">
          <a:xfrm>
            <a:off x="0" y="1143000"/>
            <a:ext cx="7086600" cy="22225"/>
            <a:chOff x="0" y="0"/>
            <a:chExt cx="4464" cy="14"/>
          </a:xfrm>
        </p:grpSpPr>
        <p:sp>
          <p:nvSpPr>
            <p:cNvPr id="1031" name="Line 7"/>
            <p:cNvSpPr>
              <a:spLocks noChangeShapeType="1"/>
            </p:cNvSpPr>
            <p:nvPr userDrawn="1"/>
          </p:nvSpPr>
          <p:spPr bwMode="auto">
            <a:xfrm flipH="1">
              <a:off x="0" y="0"/>
              <a:ext cx="446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2" name="Line 8"/>
            <p:cNvSpPr>
              <a:spLocks noChangeShapeType="1"/>
            </p:cNvSpPr>
            <p:nvPr userDrawn="1"/>
          </p:nvSpPr>
          <p:spPr bwMode="auto">
            <a:xfrm>
              <a:off x="0" y="14"/>
              <a:ext cx="1968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66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22330;&#26223;.xls" TargetMode="External"/><Relationship Id="rId2" Type="http://schemas.openxmlformats.org/officeDocument/2006/relationships/image" Target="../media/image4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1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754"/>
            <a:ext cx="9144000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79512" y="90688"/>
            <a:ext cx="4716016" cy="1152521"/>
            <a:chOff x="1" y="101314"/>
            <a:chExt cx="4716016" cy="1152521"/>
          </a:xfrm>
        </p:grpSpPr>
        <p:sp>
          <p:nvSpPr>
            <p:cNvPr id="7" name="TextBox 6"/>
            <p:cNvSpPr txBox="1"/>
            <p:nvPr/>
          </p:nvSpPr>
          <p:spPr>
            <a:xfrm>
              <a:off x="1187625" y="253654"/>
              <a:ext cx="352839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江西理工大学</a:t>
              </a:r>
              <a:endPara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r>
                <a:rPr lang="en-US" altLang="zh-CN" sz="2000" dirty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Jiangxi University of Science and  Technology</a:t>
              </a:r>
              <a:endParaRPr lang="zh-CN" altLang="en-US" sz="2000" dirty="0">
                <a:latin typeface="Microsoft Himalaya" panose="01010100010101010101" pitchFamily="2" charset="0"/>
                <a:ea typeface="华文新魏" panose="02010800040101010101" pitchFamily="2" charset="-122"/>
                <a:cs typeface="Microsoft Himalaya" panose="01010100010101010101" pitchFamily="2" charset="0"/>
              </a:endParaRPr>
            </a:p>
          </p:txBody>
        </p:sp>
        <p:pic>
          <p:nvPicPr>
            <p:cNvPr id="1027" name="Picture 3" descr="C:\Users\Snail\AppData\Roaming\Tencent\Users\644720692\QQ\WinTemp\RichOle\HCPKQ{4TYBCBWSF)SY[GSD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01314"/>
              <a:ext cx="1187623" cy="115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511660" y="1988840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基于</a:t>
            </a:r>
            <a:r>
              <a:rPr lang="en-US" altLang="zh-CN" sz="4400" b="1" dirty="0"/>
              <a:t>VR</a:t>
            </a:r>
            <a:r>
              <a:rPr lang="zh-CN" altLang="en-US" sz="4400" b="1" dirty="0"/>
              <a:t>严肃游戏的宿舍火灾应急技能培训系统</a:t>
            </a:r>
            <a:endParaRPr lang="zh-CN" altLang="en-US" sz="4400" b="1" dirty="0"/>
          </a:p>
          <a:p>
            <a:pPr algn="ctr"/>
            <a:endParaRPr lang="zh-CN" altLang="zh-CN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07871" y="4220559"/>
            <a:ext cx="3528391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江西理工大学 廖列法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二〇二二年六月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-6357" y="21303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功能需求分析</a:t>
            </a:r>
            <a:endParaRPr lang="zh-CN" altLang="en-US" sz="40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62013" y="1049569"/>
          <a:ext cx="8105775" cy="525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2" imgW="13387705" imgH="8676640" progId="Visio.Drawing.15">
                  <p:embed/>
                </p:oleObj>
              </mc:Choice>
              <mc:Fallback>
                <p:oleObj name="Visio" r:id="rId2" imgW="13387705" imgH="8676640" progId="Visio.Drawing.15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1049569"/>
                        <a:ext cx="8105775" cy="525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4625" y="109347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483339" y="1305457"/>
            <a:ext cx="8177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在学生宿舍电气火灾中，实验场景由三部分构成，分别是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虚拟宿舍环境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虚拟火灾场景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虚拟人物</a:t>
            </a:r>
            <a:r>
              <a:rPr lang="zh-CN" altLang="en-GB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具体要求如下表所示。</a:t>
            </a:r>
            <a:endParaRPr lang="zh-CN" altLang="en-US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2723447"/>
          <a:ext cx="7392154" cy="291795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895264"/>
                <a:gridCol w="5496890"/>
              </a:tblGrid>
              <a:tr h="22297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实验场景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注意事项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9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虚拟</a:t>
                      </a:r>
                      <a:r>
                        <a:rPr lang="zh-CN" altLang="en-US" sz="2000" kern="100" dirty="0">
                          <a:effectLst/>
                        </a:rPr>
                        <a:t>宿舍</a:t>
                      </a:r>
                      <a:r>
                        <a:rPr lang="zh-CN" sz="2000" kern="100" dirty="0">
                          <a:effectLst/>
                        </a:rPr>
                        <a:t>环境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提供虚拟</a:t>
                      </a:r>
                      <a:r>
                        <a:rPr lang="zh-CN" altLang="en-US" sz="2000" kern="100" dirty="0">
                          <a:effectLst/>
                        </a:rPr>
                        <a:t>宿舍</a:t>
                      </a:r>
                      <a:r>
                        <a:rPr lang="zh-CN" sz="2000" kern="100" dirty="0">
                          <a:effectLst/>
                        </a:rPr>
                        <a:t>环境，包括</a:t>
                      </a:r>
                      <a:r>
                        <a:rPr lang="zh-CN" altLang="en-US" sz="2000" kern="100" dirty="0">
                          <a:effectLst/>
                        </a:rPr>
                        <a:t>宿舍</a:t>
                      </a:r>
                      <a:r>
                        <a:rPr lang="zh-CN" sz="2000" kern="100" dirty="0">
                          <a:effectLst/>
                        </a:rPr>
                        <a:t>内部的结构以及</a:t>
                      </a:r>
                      <a:r>
                        <a:rPr lang="zh-CN" altLang="en-US" sz="2000" kern="100" dirty="0">
                          <a:effectLst/>
                        </a:rPr>
                        <a:t>电线、插座</a:t>
                      </a:r>
                      <a:r>
                        <a:rPr lang="zh-CN" sz="2000" kern="100" dirty="0">
                          <a:effectLst/>
                        </a:rPr>
                        <a:t>的布置等；在建模过程中，应当注意虚拟厨房的光线、布局、物品等的真实感。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9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虚拟火灾场景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提供虚拟火灾。应当注意灾害场景的真实性，如火势大小、火势变化、烟雾浓度等参数设置。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62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虚拟人物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注意人物形象与行为的真实性，可采用动作捕捉的方法建立虚拟人物。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61"/>
          <p:cNvSpPr txBox="1"/>
          <p:nvPr/>
        </p:nvSpPr>
        <p:spPr>
          <a:xfrm>
            <a:off x="-6357" y="21303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功能需求分析</a:t>
            </a:r>
            <a:endParaRPr lang="zh-CN" altLang="en-US" sz="40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691680" y="3456610"/>
            <a:ext cx="5478799" cy="779124"/>
            <a:chOff x="1481847" y="4289263"/>
            <a:chExt cx="5478799" cy="779124"/>
          </a:xfrm>
        </p:grpSpPr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061039" y="4289263"/>
              <a:ext cx="4899607" cy="77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系统流程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7" name="组合 31"/>
            <p:cNvGrpSpPr/>
            <p:nvPr/>
          </p:nvGrpSpPr>
          <p:grpSpPr bwMode="auto">
            <a:xfrm>
              <a:off x="1481847" y="4622397"/>
              <a:ext cx="425137" cy="237718"/>
              <a:chOff x="609600" y="1447800"/>
              <a:chExt cx="789432" cy="332232"/>
            </a:xfrm>
          </p:grpSpPr>
          <p:sp>
            <p:nvSpPr>
              <p:cNvPr id="61" name="燕尾形 60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0" name="组合 46"/>
          <p:cNvGrpSpPr/>
          <p:nvPr/>
        </p:nvGrpSpPr>
        <p:grpSpPr bwMode="auto">
          <a:xfrm>
            <a:off x="1691679" y="1585802"/>
            <a:ext cx="7176628" cy="1947162"/>
            <a:chOff x="1312656" y="5025058"/>
            <a:chExt cx="6887142" cy="1469373"/>
          </a:xfrm>
        </p:grpSpPr>
        <p:sp>
          <p:nvSpPr>
            <p:cNvPr id="101" name="Text Box 11"/>
            <p:cNvSpPr txBox="1">
              <a:spLocks noChangeArrowheads="1"/>
            </p:cNvSpPr>
            <p:nvPr/>
          </p:nvSpPr>
          <p:spPr bwMode="auto">
            <a:xfrm>
              <a:off x="1851229" y="5910213"/>
              <a:ext cx="6348569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sz="3600" b="1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rgbClr val="FF0000"/>
                  </a:solidFill>
                </a:rPr>
                <a:t>设备清单</a:t>
              </a:r>
              <a:endParaRPr lang="zh-CN" altLang="zh-CN" dirty="0">
                <a:solidFill>
                  <a:srgbClr val="FF0000"/>
                </a:solidFill>
              </a:endParaRPr>
            </a:p>
          </p:txBody>
        </p:sp>
        <p:grpSp>
          <p:nvGrpSpPr>
            <p:cNvPr id="102" name="组合 31"/>
            <p:cNvGrpSpPr/>
            <p:nvPr/>
          </p:nvGrpSpPr>
          <p:grpSpPr bwMode="auto">
            <a:xfrm>
              <a:off x="1312656" y="5025058"/>
              <a:ext cx="407990" cy="179645"/>
              <a:chOff x="642991" y="-657117"/>
              <a:chExt cx="789435" cy="332706"/>
            </a:xfrm>
          </p:grpSpPr>
          <p:sp>
            <p:nvSpPr>
              <p:cNvPr id="103" name="燕尾形 102"/>
              <p:cNvSpPr/>
              <p:nvPr/>
            </p:nvSpPr>
            <p:spPr bwMode="auto">
              <a:xfrm>
                <a:off x="870296" y="-657116"/>
                <a:ext cx="334817" cy="332011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燕尾形 33"/>
              <p:cNvSpPr>
                <a:spLocks noChangeArrowheads="1"/>
              </p:cNvSpPr>
              <p:nvPr/>
            </p:nvSpPr>
            <p:spPr bwMode="auto">
              <a:xfrm>
                <a:off x="1100193" y="-656642"/>
                <a:ext cx="332233" cy="332231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 bwMode="auto">
              <a:xfrm>
                <a:off x="642991" y="-657117"/>
                <a:ext cx="331744" cy="332011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组合 46"/>
          <p:cNvGrpSpPr/>
          <p:nvPr/>
        </p:nvGrpSpPr>
        <p:grpSpPr bwMode="auto">
          <a:xfrm>
            <a:off x="1706783" y="1259319"/>
            <a:ext cx="5463696" cy="2048930"/>
            <a:chOff x="1309894" y="5910215"/>
            <a:chExt cx="5243305" cy="1546168"/>
          </a:xfrm>
        </p:grpSpPr>
        <p:sp>
          <p:nvSpPr>
            <p:cNvPr id="119" name="Text Box 11"/>
            <p:cNvSpPr txBox="1">
              <a:spLocks noChangeArrowheads="1"/>
            </p:cNvSpPr>
            <p:nvPr/>
          </p:nvSpPr>
          <p:spPr bwMode="auto">
            <a:xfrm>
              <a:off x="1851229" y="5910215"/>
              <a:ext cx="4701970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/>
                <a:t>背景意义</a:t>
              </a:r>
              <a:endParaRPr lang="zh-CN" altLang="en-US" sz="3600" b="1" kern="0" dirty="0"/>
            </a:p>
          </p:txBody>
        </p:sp>
        <p:grpSp>
          <p:nvGrpSpPr>
            <p:cNvPr id="120" name="组合 31"/>
            <p:cNvGrpSpPr/>
            <p:nvPr/>
          </p:nvGrpSpPr>
          <p:grpSpPr bwMode="auto">
            <a:xfrm>
              <a:off x="1309894" y="7276742"/>
              <a:ext cx="407987" cy="179641"/>
              <a:chOff x="637645" y="3513092"/>
              <a:chExt cx="789431" cy="332703"/>
            </a:xfrm>
          </p:grpSpPr>
          <p:sp>
            <p:nvSpPr>
              <p:cNvPr id="121" name="燕尾形 120"/>
              <p:cNvSpPr/>
              <p:nvPr/>
            </p:nvSpPr>
            <p:spPr bwMode="auto">
              <a:xfrm>
                <a:off x="864952" y="3513096"/>
                <a:ext cx="334817" cy="332012"/>
              </a:xfrm>
              <a:prstGeom prst="chevron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燕尾形 33"/>
              <p:cNvSpPr>
                <a:spLocks noChangeArrowheads="1"/>
              </p:cNvSpPr>
              <p:nvPr/>
            </p:nvSpPr>
            <p:spPr bwMode="auto">
              <a:xfrm>
                <a:off x="1094844" y="3513563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FF0000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 bwMode="auto">
              <a:xfrm>
                <a:off x="637645" y="3513092"/>
                <a:ext cx="331744" cy="332013"/>
              </a:xfrm>
              <a:prstGeom prst="chevron">
                <a:avLst/>
              </a:prstGeom>
              <a:solidFill>
                <a:srgbClr val="FF66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46"/>
          <p:cNvGrpSpPr/>
          <p:nvPr/>
        </p:nvGrpSpPr>
        <p:grpSpPr bwMode="auto">
          <a:xfrm>
            <a:off x="1673698" y="4178970"/>
            <a:ext cx="5478799" cy="779124"/>
            <a:chOff x="1295400" y="5910212"/>
            <a:chExt cx="5257799" cy="587944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851229" y="5910212"/>
              <a:ext cx="4701970" cy="58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操作流程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66" name="燕尾形 65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70872" y="4881734"/>
            <a:ext cx="4899607" cy="7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评估系统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燕尾形 65"/>
          <p:cNvSpPr/>
          <p:nvPr/>
        </p:nvSpPr>
        <p:spPr bwMode="auto">
          <a:xfrm>
            <a:off x="1814093" y="5214532"/>
            <a:ext cx="180311" cy="237561"/>
          </a:xfrm>
          <a:prstGeom prst="chevron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燕尾形 33"/>
          <p:cNvSpPr>
            <a:spLocks noChangeArrowheads="1"/>
          </p:cNvSpPr>
          <p:nvPr/>
        </p:nvSpPr>
        <p:spPr bwMode="auto">
          <a:xfrm>
            <a:off x="1937898" y="5214868"/>
            <a:ext cx="178919" cy="237718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燕尾形 67"/>
          <p:cNvSpPr/>
          <p:nvPr/>
        </p:nvSpPr>
        <p:spPr bwMode="auto">
          <a:xfrm>
            <a:off x="1691680" y="5214532"/>
            <a:ext cx="178656" cy="237561"/>
          </a:xfrm>
          <a:prstGeom prst="chevron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73" name="组合 46"/>
          <p:cNvGrpSpPr/>
          <p:nvPr/>
        </p:nvGrpSpPr>
        <p:grpSpPr bwMode="auto">
          <a:xfrm>
            <a:off x="1691680" y="2039745"/>
            <a:ext cx="7582041" cy="779124"/>
            <a:chOff x="1295400" y="5958794"/>
            <a:chExt cx="7276202" cy="587945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1774348" y="5958794"/>
              <a:ext cx="6797254" cy="58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</a:rPr>
                <a:t>功能需求分析</a:t>
              </a:r>
              <a:endParaRPr lang="zh-CN" altLang="en-US" sz="360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7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76" name="燕尾形 114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燕尾形 116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103808" y="120699"/>
            <a:ext cx="4129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设备清单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54488" y="1763240"/>
          <a:ext cx="8064896" cy="4200694"/>
        </p:xfrm>
        <a:graphic>
          <a:graphicData uri="http://schemas.openxmlformats.org/drawingml/2006/table">
            <a:tbl>
              <a:tblPr firstRow="1" firstCol="1" bandRow="1">
                <a:solidFill>
                  <a:srgbClr val="A52B4E"/>
                </a:solidFill>
                <a:tableStyleId>{21E4AEA4-8DFA-4A89-87EB-49C32662AFE0}</a:tableStyleId>
              </a:tblPr>
              <a:tblGrid>
                <a:gridCol w="1791659"/>
                <a:gridCol w="6273237"/>
              </a:tblGrid>
              <a:tr h="61591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设备名称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作用或要求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计算机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高性能显卡、处理器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显示器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显示实验者头盔画面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机柜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头盔及手柄、定位器</a:t>
                      </a:r>
                      <a:r>
                        <a:rPr lang="zh-CN" altLang="en-US" sz="1800" kern="100" dirty="0">
                          <a:effectLst/>
                        </a:rPr>
                        <a:t>、适合一名或多名实验者参与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音响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提供实验参与者在虚拟实验场景的听觉交互，比如叫喊声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气味传感器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提供实验参与者在虚拟实验场景的嗅觉交互，比如烧焦味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温度传感器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提供实验参与者在虚拟实验场景的触觉交互，比如高温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运动手环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记录实验参与者的生理指标数据，比如心率、血压等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摄像机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记录实验参与者在实验期间的真实表现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734989" y="1206296"/>
            <a:ext cx="1479892" cy="444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设备清单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688559" y="3058415"/>
            <a:ext cx="5481920" cy="1177319"/>
            <a:chOff x="1478726" y="3891068"/>
            <a:chExt cx="5481920" cy="1177319"/>
          </a:xfrm>
        </p:grpSpPr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061039" y="4289263"/>
              <a:ext cx="4899607" cy="77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系统流程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7" name="组合 31"/>
            <p:cNvGrpSpPr/>
            <p:nvPr/>
          </p:nvGrpSpPr>
          <p:grpSpPr bwMode="auto">
            <a:xfrm>
              <a:off x="1478726" y="3891068"/>
              <a:ext cx="425137" cy="238055"/>
              <a:chOff x="603805" y="425704"/>
              <a:chExt cx="789432" cy="332704"/>
            </a:xfrm>
          </p:grpSpPr>
          <p:sp>
            <p:nvSpPr>
              <p:cNvPr id="61" name="燕尾形 60"/>
              <p:cNvSpPr/>
              <p:nvPr/>
            </p:nvSpPr>
            <p:spPr bwMode="auto">
              <a:xfrm>
                <a:off x="831112" y="425705"/>
                <a:ext cx="334817" cy="332014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燕尾形 33"/>
              <p:cNvSpPr>
                <a:spLocks noChangeArrowheads="1"/>
              </p:cNvSpPr>
              <p:nvPr/>
            </p:nvSpPr>
            <p:spPr bwMode="auto">
              <a:xfrm>
                <a:off x="1061004" y="426174"/>
                <a:ext cx="332233" cy="332234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 bwMode="auto">
              <a:xfrm>
                <a:off x="603805" y="425704"/>
                <a:ext cx="331744" cy="332014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0" name="组合 46"/>
          <p:cNvGrpSpPr/>
          <p:nvPr/>
        </p:nvGrpSpPr>
        <p:grpSpPr bwMode="auto">
          <a:xfrm>
            <a:off x="1691679" y="1585802"/>
            <a:ext cx="7176628" cy="1947162"/>
            <a:chOff x="1312656" y="5025058"/>
            <a:chExt cx="6887142" cy="1469373"/>
          </a:xfrm>
        </p:grpSpPr>
        <p:sp>
          <p:nvSpPr>
            <p:cNvPr id="101" name="Text Box 11"/>
            <p:cNvSpPr txBox="1">
              <a:spLocks noChangeArrowheads="1"/>
            </p:cNvSpPr>
            <p:nvPr/>
          </p:nvSpPr>
          <p:spPr bwMode="auto">
            <a:xfrm>
              <a:off x="1851229" y="5910213"/>
              <a:ext cx="6348569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sz="3600" b="1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设备清单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组合 31"/>
            <p:cNvGrpSpPr/>
            <p:nvPr/>
          </p:nvGrpSpPr>
          <p:grpSpPr bwMode="auto">
            <a:xfrm>
              <a:off x="1312656" y="5025058"/>
              <a:ext cx="407990" cy="179645"/>
              <a:chOff x="642991" y="-657117"/>
              <a:chExt cx="789435" cy="332706"/>
            </a:xfrm>
          </p:grpSpPr>
          <p:sp>
            <p:nvSpPr>
              <p:cNvPr id="103" name="燕尾形 102"/>
              <p:cNvSpPr/>
              <p:nvPr/>
            </p:nvSpPr>
            <p:spPr bwMode="auto">
              <a:xfrm>
                <a:off x="870296" y="-657116"/>
                <a:ext cx="334817" cy="332011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燕尾形 33"/>
              <p:cNvSpPr>
                <a:spLocks noChangeArrowheads="1"/>
              </p:cNvSpPr>
              <p:nvPr/>
            </p:nvSpPr>
            <p:spPr bwMode="auto">
              <a:xfrm>
                <a:off x="1100193" y="-656642"/>
                <a:ext cx="332233" cy="332231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 bwMode="auto">
              <a:xfrm>
                <a:off x="642991" y="-657117"/>
                <a:ext cx="331744" cy="332011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组合 46"/>
          <p:cNvGrpSpPr/>
          <p:nvPr/>
        </p:nvGrpSpPr>
        <p:grpSpPr bwMode="auto">
          <a:xfrm>
            <a:off x="1698301" y="1249258"/>
            <a:ext cx="5472178" cy="2806045"/>
            <a:chOff x="1301754" y="5910215"/>
            <a:chExt cx="5251445" cy="2117504"/>
          </a:xfrm>
        </p:grpSpPr>
        <p:sp>
          <p:nvSpPr>
            <p:cNvPr id="119" name="Text Box 11"/>
            <p:cNvSpPr txBox="1">
              <a:spLocks noChangeArrowheads="1"/>
            </p:cNvSpPr>
            <p:nvPr/>
          </p:nvSpPr>
          <p:spPr bwMode="auto">
            <a:xfrm>
              <a:off x="1851229" y="5910215"/>
              <a:ext cx="4701970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/>
                <a:t>背景意义</a:t>
              </a:r>
              <a:endParaRPr lang="zh-CN" altLang="en-US" sz="3600" b="1" kern="0" dirty="0"/>
            </a:p>
          </p:txBody>
        </p:sp>
        <p:grpSp>
          <p:nvGrpSpPr>
            <p:cNvPr id="120" name="组合 31"/>
            <p:cNvGrpSpPr/>
            <p:nvPr/>
          </p:nvGrpSpPr>
          <p:grpSpPr bwMode="auto">
            <a:xfrm>
              <a:off x="1301754" y="7842552"/>
              <a:ext cx="398640" cy="185167"/>
              <a:chOff x="621893" y="4560990"/>
              <a:chExt cx="771345" cy="342937"/>
            </a:xfrm>
          </p:grpSpPr>
          <p:sp>
            <p:nvSpPr>
              <p:cNvPr id="121" name="燕尾形 120"/>
              <p:cNvSpPr/>
              <p:nvPr/>
            </p:nvSpPr>
            <p:spPr bwMode="auto">
              <a:xfrm>
                <a:off x="849440" y="4560991"/>
                <a:ext cx="316555" cy="342207"/>
              </a:xfrm>
              <a:prstGeom prst="chevron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燕尾形 33"/>
              <p:cNvSpPr>
                <a:spLocks noChangeArrowheads="1"/>
              </p:cNvSpPr>
              <p:nvPr/>
            </p:nvSpPr>
            <p:spPr bwMode="auto">
              <a:xfrm>
                <a:off x="1079130" y="4561494"/>
                <a:ext cx="314108" cy="342433"/>
              </a:xfrm>
              <a:prstGeom prst="chevron">
                <a:avLst>
                  <a:gd name="adj" fmla="val 50000"/>
                </a:avLst>
              </a:prstGeom>
              <a:solidFill>
                <a:srgbClr val="FF0000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 bwMode="auto">
              <a:xfrm>
                <a:off x="621893" y="4560990"/>
                <a:ext cx="313648" cy="342206"/>
              </a:xfrm>
              <a:prstGeom prst="chevron">
                <a:avLst/>
              </a:prstGeom>
              <a:solidFill>
                <a:srgbClr val="FF66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46"/>
          <p:cNvGrpSpPr/>
          <p:nvPr/>
        </p:nvGrpSpPr>
        <p:grpSpPr bwMode="auto">
          <a:xfrm>
            <a:off x="1673698" y="4178970"/>
            <a:ext cx="5478799" cy="779124"/>
            <a:chOff x="1295400" y="5910212"/>
            <a:chExt cx="5257799" cy="587944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851229" y="5910212"/>
              <a:ext cx="4701970" cy="58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操作流程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66" name="燕尾形 65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70872" y="4881734"/>
            <a:ext cx="4899607" cy="7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评估系统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燕尾形 65"/>
          <p:cNvSpPr/>
          <p:nvPr/>
        </p:nvSpPr>
        <p:spPr bwMode="auto">
          <a:xfrm>
            <a:off x="1814093" y="5214532"/>
            <a:ext cx="180311" cy="237561"/>
          </a:xfrm>
          <a:prstGeom prst="chevron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燕尾形 33"/>
          <p:cNvSpPr>
            <a:spLocks noChangeArrowheads="1"/>
          </p:cNvSpPr>
          <p:nvPr/>
        </p:nvSpPr>
        <p:spPr bwMode="auto">
          <a:xfrm>
            <a:off x="1937898" y="5214868"/>
            <a:ext cx="178919" cy="237718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燕尾形 67"/>
          <p:cNvSpPr/>
          <p:nvPr/>
        </p:nvSpPr>
        <p:spPr bwMode="auto">
          <a:xfrm>
            <a:off x="1691680" y="5214532"/>
            <a:ext cx="178656" cy="237561"/>
          </a:xfrm>
          <a:prstGeom prst="chevron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73" name="组合 46"/>
          <p:cNvGrpSpPr/>
          <p:nvPr/>
        </p:nvGrpSpPr>
        <p:grpSpPr bwMode="auto">
          <a:xfrm>
            <a:off x="1691680" y="2039745"/>
            <a:ext cx="7582041" cy="779124"/>
            <a:chOff x="1295400" y="5958794"/>
            <a:chExt cx="7276202" cy="587945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1774348" y="5958794"/>
              <a:ext cx="6797254" cy="58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</a:rPr>
                <a:t>功能需求分析</a:t>
              </a:r>
              <a:endParaRPr lang="zh-CN" altLang="en-US" sz="360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7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76" name="燕尾形 114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燕尾形 116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661" y="1103184"/>
            <a:ext cx="5916677" cy="5400938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107504" y="99892"/>
            <a:ext cx="4129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" y="120699"/>
            <a:ext cx="673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系统流程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549434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汉仪长宋简" panose="02010600000101010101" charset="-122"/>
                <a:sym typeface="汉仪长宋简" panose="02010600000101010101" charset="-122"/>
              </a:rPr>
              <a:t>具体场景：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汉仪长宋简" panose="02010600000101010101" charset="-122"/>
                <a:sym typeface="汉仪长宋简" panose="02010600000101010101" charset="-122"/>
                <a:hlinkClick r:id="rId3" action="ppaction://hlinkfile"/>
              </a:rPr>
              <a:t>场景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汉仪长宋简" panose="02010600000101010101" charset="-122"/>
                <a:sym typeface="汉仪长宋简" panose="02010600000101010101" charset="-122"/>
                <a:hlinkClick r:id="rId3" action="ppaction://hlinkfile"/>
              </a:rPr>
              <a:t>.xls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688559" y="3058415"/>
            <a:ext cx="5481920" cy="1177319"/>
            <a:chOff x="1478726" y="3891068"/>
            <a:chExt cx="5481920" cy="1177319"/>
          </a:xfrm>
        </p:grpSpPr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061039" y="4289263"/>
              <a:ext cx="4899607" cy="77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系统流程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7" name="组合 31"/>
            <p:cNvGrpSpPr/>
            <p:nvPr/>
          </p:nvGrpSpPr>
          <p:grpSpPr bwMode="auto">
            <a:xfrm>
              <a:off x="1478726" y="3891068"/>
              <a:ext cx="425137" cy="238055"/>
              <a:chOff x="603805" y="425704"/>
              <a:chExt cx="789432" cy="332704"/>
            </a:xfrm>
          </p:grpSpPr>
          <p:sp>
            <p:nvSpPr>
              <p:cNvPr id="61" name="燕尾形 60"/>
              <p:cNvSpPr/>
              <p:nvPr/>
            </p:nvSpPr>
            <p:spPr bwMode="auto">
              <a:xfrm>
                <a:off x="831112" y="425705"/>
                <a:ext cx="334817" cy="332014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燕尾形 33"/>
              <p:cNvSpPr>
                <a:spLocks noChangeArrowheads="1"/>
              </p:cNvSpPr>
              <p:nvPr/>
            </p:nvSpPr>
            <p:spPr bwMode="auto">
              <a:xfrm>
                <a:off x="1061004" y="426174"/>
                <a:ext cx="332233" cy="332234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 bwMode="auto">
              <a:xfrm>
                <a:off x="603805" y="425704"/>
                <a:ext cx="331744" cy="332014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0" name="组合 46"/>
          <p:cNvGrpSpPr/>
          <p:nvPr/>
        </p:nvGrpSpPr>
        <p:grpSpPr bwMode="auto">
          <a:xfrm>
            <a:off x="1691679" y="1585802"/>
            <a:ext cx="7176628" cy="1947162"/>
            <a:chOff x="1312656" y="5025058"/>
            <a:chExt cx="6887142" cy="1469373"/>
          </a:xfrm>
        </p:grpSpPr>
        <p:sp>
          <p:nvSpPr>
            <p:cNvPr id="101" name="Text Box 11"/>
            <p:cNvSpPr txBox="1">
              <a:spLocks noChangeArrowheads="1"/>
            </p:cNvSpPr>
            <p:nvPr/>
          </p:nvSpPr>
          <p:spPr bwMode="auto">
            <a:xfrm>
              <a:off x="1851229" y="5910213"/>
              <a:ext cx="6348569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sz="3600" b="1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设备清单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组合 31"/>
            <p:cNvGrpSpPr/>
            <p:nvPr/>
          </p:nvGrpSpPr>
          <p:grpSpPr bwMode="auto">
            <a:xfrm>
              <a:off x="1312656" y="5025058"/>
              <a:ext cx="407990" cy="179645"/>
              <a:chOff x="642991" y="-657117"/>
              <a:chExt cx="789435" cy="332706"/>
            </a:xfrm>
          </p:grpSpPr>
          <p:sp>
            <p:nvSpPr>
              <p:cNvPr id="103" name="燕尾形 102"/>
              <p:cNvSpPr/>
              <p:nvPr/>
            </p:nvSpPr>
            <p:spPr bwMode="auto">
              <a:xfrm>
                <a:off x="870296" y="-657116"/>
                <a:ext cx="334817" cy="332011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燕尾形 33"/>
              <p:cNvSpPr>
                <a:spLocks noChangeArrowheads="1"/>
              </p:cNvSpPr>
              <p:nvPr/>
            </p:nvSpPr>
            <p:spPr bwMode="auto">
              <a:xfrm>
                <a:off x="1100193" y="-656642"/>
                <a:ext cx="332233" cy="332231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 bwMode="auto">
              <a:xfrm>
                <a:off x="642991" y="-657117"/>
                <a:ext cx="331744" cy="332011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9" name="Text Box 11"/>
          <p:cNvSpPr txBox="1">
            <a:spLocks noChangeArrowheads="1"/>
          </p:cNvSpPr>
          <p:nvPr/>
        </p:nvSpPr>
        <p:spPr bwMode="auto">
          <a:xfrm>
            <a:off x="2270871" y="1259318"/>
            <a:ext cx="4899607" cy="77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kern="0" dirty="0"/>
              <a:t>背景意义</a:t>
            </a:r>
            <a:endParaRPr lang="zh-CN" altLang="en-US" sz="3600" b="1" kern="0" dirty="0"/>
          </a:p>
        </p:txBody>
      </p:sp>
      <p:grpSp>
        <p:nvGrpSpPr>
          <p:cNvPr id="62" name="组合 46"/>
          <p:cNvGrpSpPr/>
          <p:nvPr/>
        </p:nvGrpSpPr>
        <p:grpSpPr bwMode="auto">
          <a:xfrm>
            <a:off x="1688559" y="3782268"/>
            <a:ext cx="5463938" cy="1175823"/>
            <a:chOff x="1309661" y="5610854"/>
            <a:chExt cx="5243538" cy="887302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851229" y="5910212"/>
              <a:ext cx="4701970" cy="58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操作流程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5" name="组合 31"/>
            <p:cNvGrpSpPr/>
            <p:nvPr/>
          </p:nvGrpSpPr>
          <p:grpSpPr bwMode="auto">
            <a:xfrm>
              <a:off x="1309661" y="5610854"/>
              <a:ext cx="407988" cy="179643"/>
              <a:chOff x="637195" y="427793"/>
              <a:chExt cx="789433" cy="332705"/>
            </a:xfrm>
          </p:grpSpPr>
          <p:sp>
            <p:nvSpPr>
              <p:cNvPr id="66" name="燕尾形 65"/>
              <p:cNvSpPr/>
              <p:nvPr/>
            </p:nvSpPr>
            <p:spPr bwMode="auto">
              <a:xfrm>
                <a:off x="864504" y="427796"/>
                <a:ext cx="334818" cy="332010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燕尾形 33"/>
              <p:cNvSpPr>
                <a:spLocks noChangeArrowheads="1"/>
              </p:cNvSpPr>
              <p:nvPr/>
            </p:nvSpPr>
            <p:spPr bwMode="auto">
              <a:xfrm>
                <a:off x="1094395" y="428265"/>
                <a:ext cx="332233" cy="332233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 bwMode="auto">
              <a:xfrm>
                <a:off x="637195" y="427793"/>
                <a:ext cx="331744" cy="332014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70872" y="4881734"/>
            <a:ext cx="4899607" cy="7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评估系统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燕尾形 65"/>
          <p:cNvSpPr/>
          <p:nvPr/>
        </p:nvSpPr>
        <p:spPr bwMode="auto">
          <a:xfrm>
            <a:off x="1814093" y="5214532"/>
            <a:ext cx="180311" cy="237561"/>
          </a:xfrm>
          <a:prstGeom prst="chevron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燕尾形 33"/>
          <p:cNvSpPr>
            <a:spLocks noChangeArrowheads="1"/>
          </p:cNvSpPr>
          <p:nvPr/>
        </p:nvSpPr>
        <p:spPr bwMode="auto">
          <a:xfrm>
            <a:off x="1937898" y="5214868"/>
            <a:ext cx="178919" cy="237718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燕尾形 67"/>
          <p:cNvSpPr/>
          <p:nvPr/>
        </p:nvSpPr>
        <p:spPr bwMode="auto">
          <a:xfrm>
            <a:off x="1691680" y="5214532"/>
            <a:ext cx="178656" cy="237561"/>
          </a:xfrm>
          <a:prstGeom prst="chevron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73" name="组合 46"/>
          <p:cNvGrpSpPr/>
          <p:nvPr/>
        </p:nvGrpSpPr>
        <p:grpSpPr bwMode="auto">
          <a:xfrm>
            <a:off x="1691680" y="2039745"/>
            <a:ext cx="7582041" cy="779124"/>
            <a:chOff x="1295400" y="5958794"/>
            <a:chExt cx="7276202" cy="587945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1774348" y="5958794"/>
              <a:ext cx="6797254" cy="58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</a:rPr>
                <a:t>功能需求分析</a:t>
              </a:r>
              <a:endParaRPr lang="zh-CN" altLang="en-US" sz="360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7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76" name="燕尾形 114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燕尾形 116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9" name="燕尾形 120"/>
          <p:cNvSpPr/>
          <p:nvPr/>
        </p:nvSpPr>
        <p:spPr bwMode="auto">
          <a:xfrm>
            <a:off x="1823293" y="4530667"/>
            <a:ext cx="170476" cy="244855"/>
          </a:xfrm>
          <a:prstGeom prst="chevron">
            <a:avLst/>
          </a:prstGeom>
          <a:solidFill>
            <a:srgbClr val="FF33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燕尾形 33"/>
          <p:cNvSpPr>
            <a:spLocks noChangeArrowheads="1"/>
          </p:cNvSpPr>
          <p:nvPr/>
        </p:nvSpPr>
        <p:spPr bwMode="auto">
          <a:xfrm>
            <a:off x="1946989" y="4531027"/>
            <a:ext cx="169158" cy="245016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燕尾形 122"/>
          <p:cNvSpPr/>
          <p:nvPr/>
        </p:nvSpPr>
        <p:spPr bwMode="auto">
          <a:xfrm>
            <a:off x="1700751" y="4530666"/>
            <a:ext cx="168910" cy="244854"/>
          </a:xfrm>
          <a:prstGeom prst="chevron">
            <a:avLst/>
          </a:prstGeom>
          <a:solidFill>
            <a:srgbClr val="FF66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99892"/>
              <a:ext cx="9144000" cy="6758108"/>
              <a:chOff x="0" y="99892"/>
              <a:chExt cx="9144000" cy="6758108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H="1">
                <a:off x="0" y="980728"/>
                <a:ext cx="9144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/>
              <p:cNvGrpSpPr/>
              <p:nvPr/>
            </p:nvGrpSpPr>
            <p:grpSpPr>
              <a:xfrm>
                <a:off x="0" y="99892"/>
                <a:ext cx="8968393" cy="6758108"/>
                <a:chOff x="0" y="99892"/>
                <a:chExt cx="8968393" cy="675810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6085723" y="99892"/>
                  <a:ext cx="2882670" cy="811057"/>
                  <a:chOff x="4785674" y="45661"/>
                  <a:chExt cx="2882670" cy="811057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530628" y="158803"/>
                    <a:ext cx="213771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 dirty="0">
                        <a:latin typeface="华文行楷" panose="02010800040101010101" pitchFamily="2" charset="-122"/>
                        <a:ea typeface="华文行楷" panose="02010800040101010101" pitchFamily="2" charset="-122"/>
                      </a:rPr>
                      <a:t>江西理工大学</a:t>
                    </a:r>
                    <a:endParaRPr lang="en-US" altLang="zh-CN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endParaRPr>
                  </a:p>
                  <a:p>
                    <a:r>
                      <a:rPr lang="en-US" altLang="zh-CN" sz="1200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a:t>Jiangxi University of Science and  Technology</a:t>
                    </a:r>
                    <a:endParaRPr lang="zh-CN" altLang="en-US" sz="1200" dirty="0">
                      <a:latin typeface="Microsoft Himalaya" panose="01010100010101010101" pitchFamily="2" charset="0"/>
                      <a:ea typeface="华文新魏" panose="02010800040101010101" pitchFamily="2" charset="-122"/>
                      <a:cs typeface="Microsoft Himalaya" panose="01010100010101010101" pitchFamily="2" charset="0"/>
                    </a:endParaRPr>
                  </a:p>
                </p:txBody>
              </p:sp>
              <p:pic>
                <p:nvPicPr>
                  <p:cNvPr id="6" name="Picture 3" descr="C:\Users\Snail\AppData\Roaming\Tencent\Users\644720692\QQ\WinTemp\RichOle\HCPKQ{4TYBCBWSF)SY[GSD2.png"/>
                  <p:cNvPicPr>
                    <a:picLocks noChangeAspect="1" noChangeArrowheads="1"/>
                  </p:cNvPicPr>
                  <p:nvPr/>
                </p:nvPicPr>
                <p:blipFill>
                  <a:blip r:embed="rId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674" y="45661"/>
                    <a:ext cx="835759" cy="8110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3" name="直接连接符 12"/>
                <p:cNvCxnSpPr/>
                <p:nvPr/>
              </p:nvCxnSpPr>
              <p:spPr>
                <a:xfrm>
                  <a:off x="0" y="6597352"/>
                  <a:ext cx="5796136" cy="0"/>
                </a:xfrm>
                <a:prstGeom prst="line">
                  <a:avLst/>
                </a:prstGeom>
                <a:ln w="38100">
                  <a:gradFill flip="none" rotWithShape="1">
                    <a:gsLst>
                      <a:gs pos="2000">
                        <a:srgbClr val="C00000">
                          <a:lumMod val="100000"/>
                        </a:srgbClr>
                      </a:gs>
                      <a:gs pos="52000">
                        <a:srgbClr val="C00000">
                          <a:lumMod val="100000"/>
                        </a:srgbClr>
                      </a:gs>
                      <a:gs pos="99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23528" y="5085184"/>
                  <a:ext cx="0" cy="1772816"/>
                </a:xfrm>
                <a:prstGeom prst="line">
                  <a:avLst/>
                </a:prstGeom>
                <a:ln>
                  <a:gradFill flip="none" rotWithShape="1">
                    <a:gsLst>
                      <a:gs pos="29000">
                        <a:srgbClr val="C00000"/>
                      </a:gs>
                      <a:gs pos="10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>
              <a:off x="323528" y="6076717"/>
              <a:ext cx="318034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A52B4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虚拟现实</a:t>
              </a:r>
              <a:r>
                <a:rPr lang="zh-CN" altLang="en-US" sz="1600" dirty="0">
                  <a:solidFill>
                    <a:srgbClr val="C0105B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技术</a:t>
              </a:r>
              <a:endParaRPr lang="en-US" altLang="zh-CN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300" dirty="0">
                  <a:solidFill>
                    <a:srgbClr val="A52B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Reality</a:t>
              </a:r>
              <a:endPara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7503" y="99892"/>
            <a:ext cx="5869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操作流程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856989" y="1344819"/>
            <a:ext cx="12103611" cy="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15616" y="1234482"/>
          <a:ext cx="72771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2" imgW="7603490" imgH="5108575" progId="Visio.Drawing.15">
                  <p:embed/>
                </p:oleObj>
              </mc:Choice>
              <mc:Fallback>
                <p:oleObj name="Visio" r:id="rId2" imgW="7603490" imgH="5108575" progId="Visio.Drawing.15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1234482"/>
                        <a:ext cx="727710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688559" y="3058415"/>
            <a:ext cx="5481920" cy="1177319"/>
            <a:chOff x="1478726" y="3891068"/>
            <a:chExt cx="5481920" cy="1177319"/>
          </a:xfrm>
        </p:grpSpPr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061039" y="4289263"/>
              <a:ext cx="4899607" cy="77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系统流程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7" name="组合 31"/>
            <p:cNvGrpSpPr/>
            <p:nvPr/>
          </p:nvGrpSpPr>
          <p:grpSpPr bwMode="auto">
            <a:xfrm>
              <a:off x="1478726" y="3891068"/>
              <a:ext cx="425137" cy="238055"/>
              <a:chOff x="603805" y="425704"/>
              <a:chExt cx="789432" cy="332704"/>
            </a:xfrm>
          </p:grpSpPr>
          <p:sp>
            <p:nvSpPr>
              <p:cNvPr id="61" name="燕尾形 60"/>
              <p:cNvSpPr/>
              <p:nvPr/>
            </p:nvSpPr>
            <p:spPr bwMode="auto">
              <a:xfrm>
                <a:off x="831112" y="425705"/>
                <a:ext cx="334817" cy="332014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燕尾形 33"/>
              <p:cNvSpPr>
                <a:spLocks noChangeArrowheads="1"/>
              </p:cNvSpPr>
              <p:nvPr/>
            </p:nvSpPr>
            <p:spPr bwMode="auto">
              <a:xfrm>
                <a:off x="1061004" y="426174"/>
                <a:ext cx="332233" cy="332234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 bwMode="auto">
              <a:xfrm>
                <a:off x="603805" y="425704"/>
                <a:ext cx="331744" cy="332014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0" name="组合 46"/>
          <p:cNvGrpSpPr/>
          <p:nvPr/>
        </p:nvGrpSpPr>
        <p:grpSpPr bwMode="auto">
          <a:xfrm>
            <a:off x="1691679" y="1585802"/>
            <a:ext cx="7176628" cy="1947162"/>
            <a:chOff x="1312656" y="5025058"/>
            <a:chExt cx="6887142" cy="1469373"/>
          </a:xfrm>
        </p:grpSpPr>
        <p:sp>
          <p:nvSpPr>
            <p:cNvPr id="101" name="Text Box 11"/>
            <p:cNvSpPr txBox="1">
              <a:spLocks noChangeArrowheads="1"/>
            </p:cNvSpPr>
            <p:nvPr/>
          </p:nvSpPr>
          <p:spPr bwMode="auto">
            <a:xfrm>
              <a:off x="1851229" y="5910213"/>
              <a:ext cx="6348569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sz="3600" b="1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设备清单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组合 31"/>
            <p:cNvGrpSpPr/>
            <p:nvPr/>
          </p:nvGrpSpPr>
          <p:grpSpPr bwMode="auto">
            <a:xfrm>
              <a:off x="1312656" y="5025058"/>
              <a:ext cx="407990" cy="179645"/>
              <a:chOff x="642991" y="-657117"/>
              <a:chExt cx="789435" cy="332706"/>
            </a:xfrm>
          </p:grpSpPr>
          <p:sp>
            <p:nvSpPr>
              <p:cNvPr id="103" name="燕尾形 102"/>
              <p:cNvSpPr/>
              <p:nvPr/>
            </p:nvSpPr>
            <p:spPr bwMode="auto">
              <a:xfrm>
                <a:off x="870296" y="-657116"/>
                <a:ext cx="334817" cy="332011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燕尾形 33"/>
              <p:cNvSpPr>
                <a:spLocks noChangeArrowheads="1"/>
              </p:cNvSpPr>
              <p:nvPr/>
            </p:nvSpPr>
            <p:spPr bwMode="auto">
              <a:xfrm>
                <a:off x="1100193" y="-656642"/>
                <a:ext cx="332233" cy="332231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 bwMode="auto">
              <a:xfrm>
                <a:off x="642991" y="-657117"/>
                <a:ext cx="331744" cy="332011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9" name="Text Box 11"/>
          <p:cNvSpPr txBox="1">
            <a:spLocks noChangeArrowheads="1"/>
          </p:cNvSpPr>
          <p:nvPr/>
        </p:nvSpPr>
        <p:spPr bwMode="auto">
          <a:xfrm>
            <a:off x="2270871" y="1259318"/>
            <a:ext cx="4899607" cy="77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kern="0" dirty="0"/>
              <a:t>背景意义</a:t>
            </a:r>
            <a:endParaRPr lang="zh-CN" altLang="en-US" sz="3600" b="1" kern="0" dirty="0"/>
          </a:p>
        </p:txBody>
      </p:sp>
      <p:grpSp>
        <p:nvGrpSpPr>
          <p:cNvPr id="62" name="组合 46"/>
          <p:cNvGrpSpPr/>
          <p:nvPr/>
        </p:nvGrpSpPr>
        <p:grpSpPr bwMode="auto">
          <a:xfrm>
            <a:off x="1688559" y="3782268"/>
            <a:ext cx="5463938" cy="1175823"/>
            <a:chOff x="1309661" y="5610854"/>
            <a:chExt cx="5243538" cy="887302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851229" y="5910212"/>
              <a:ext cx="4701970" cy="58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操作流程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5" name="组合 31"/>
            <p:cNvGrpSpPr/>
            <p:nvPr/>
          </p:nvGrpSpPr>
          <p:grpSpPr bwMode="auto">
            <a:xfrm>
              <a:off x="1309661" y="5610854"/>
              <a:ext cx="407988" cy="179643"/>
              <a:chOff x="637195" y="427793"/>
              <a:chExt cx="789433" cy="332705"/>
            </a:xfrm>
          </p:grpSpPr>
          <p:sp>
            <p:nvSpPr>
              <p:cNvPr id="66" name="燕尾形 65"/>
              <p:cNvSpPr/>
              <p:nvPr/>
            </p:nvSpPr>
            <p:spPr bwMode="auto">
              <a:xfrm>
                <a:off x="864504" y="427796"/>
                <a:ext cx="334818" cy="332010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燕尾形 33"/>
              <p:cNvSpPr>
                <a:spLocks noChangeArrowheads="1"/>
              </p:cNvSpPr>
              <p:nvPr/>
            </p:nvSpPr>
            <p:spPr bwMode="auto">
              <a:xfrm>
                <a:off x="1094395" y="428265"/>
                <a:ext cx="332233" cy="332233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 bwMode="auto">
              <a:xfrm>
                <a:off x="637195" y="427793"/>
                <a:ext cx="331744" cy="332014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70872" y="4881734"/>
            <a:ext cx="4899607" cy="7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评估系统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燕尾形 65"/>
          <p:cNvSpPr/>
          <p:nvPr/>
        </p:nvSpPr>
        <p:spPr bwMode="auto">
          <a:xfrm>
            <a:off x="1810972" y="4528581"/>
            <a:ext cx="180311" cy="237561"/>
          </a:xfrm>
          <a:prstGeom prst="chevron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燕尾形 33"/>
          <p:cNvSpPr>
            <a:spLocks noChangeArrowheads="1"/>
          </p:cNvSpPr>
          <p:nvPr/>
        </p:nvSpPr>
        <p:spPr bwMode="auto">
          <a:xfrm>
            <a:off x="1934777" y="4528917"/>
            <a:ext cx="178919" cy="237718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燕尾形 67"/>
          <p:cNvSpPr/>
          <p:nvPr/>
        </p:nvSpPr>
        <p:spPr bwMode="auto">
          <a:xfrm>
            <a:off x="1688559" y="4528581"/>
            <a:ext cx="178656" cy="237561"/>
          </a:xfrm>
          <a:prstGeom prst="chevron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73" name="组合 46"/>
          <p:cNvGrpSpPr/>
          <p:nvPr/>
        </p:nvGrpSpPr>
        <p:grpSpPr bwMode="auto">
          <a:xfrm>
            <a:off x="1691680" y="2039745"/>
            <a:ext cx="7582041" cy="779124"/>
            <a:chOff x="1295400" y="5958794"/>
            <a:chExt cx="7276202" cy="587945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1774348" y="5958794"/>
              <a:ext cx="6797254" cy="58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</a:rPr>
                <a:t>功能需求分析</a:t>
              </a:r>
              <a:endParaRPr lang="zh-CN" altLang="en-US" sz="360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7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76" name="燕尾形 114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燕尾形 116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9" name="燕尾形 120"/>
          <p:cNvSpPr/>
          <p:nvPr/>
        </p:nvSpPr>
        <p:spPr bwMode="auto">
          <a:xfrm>
            <a:off x="1849059" y="5252930"/>
            <a:ext cx="170476" cy="244855"/>
          </a:xfrm>
          <a:prstGeom prst="chevron">
            <a:avLst/>
          </a:prstGeom>
          <a:solidFill>
            <a:srgbClr val="FF33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燕尾形 33"/>
          <p:cNvSpPr>
            <a:spLocks noChangeArrowheads="1"/>
          </p:cNvSpPr>
          <p:nvPr/>
        </p:nvSpPr>
        <p:spPr bwMode="auto">
          <a:xfrm>
            <a:off x="1972755" y="5253290"/>
            <a:ext cx="169158" cy="245016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燕尾形 122"/>
          <p:cNvSpPr/>
          <p:nvPr/>
        </p:nvSpPr>
        <p:spPr bwMode="auto">
          <a:xfrm>
            <a:off x="1726517" y="5252929"/>
            <a:ext cx="168910" cy="244854"/>
          </a:xfrm>
          <a:prstGeom prst="chevron">
            <a:avLst/>
          </a:prstGeom>
          <a:solidFill>
            <a:srgbClr val="FF66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99892"/>
              <a:ext cx="9144000" cy="6758108"/>
              <a:chOff x="0" y="99892"/>
              <a:chExt cx="9144000" cy="6758108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H="1">
                <a:off x="0" y="980728"/>
                <a:ext cx="9144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/>
              <p:cNvGrpSpPr/>
              <p:nvPr/>
            </p:nvGrpSpPr>
            <p:grpSpPr>
              <a:xfrm>
                <a:off x="0" y="99892"/>
                <a:ext cx="8968393" cy="6758108"/>
                <a:chOff x="0" y="99892"/>
                <a:chExt cx="8968393" cy="675810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6085723" y="99892"/>
                  <a:ext cx="2882670" cy="811057"/>
                  <a:chOff x="4785674" y="45661"/>
                  <a:chExt cx="2882670" cy="811057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530628" y="158803"/>
                    <a:ext cx="213771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 dirty="0">
                        <a:latin typeface="华文行楷" panose="02010800040101010101" pitchFamily="2" charset="-122"/>
                        <a:ea typeface="华文行楷" panose="02010800040101010101" pitchFamily="2" charset="-122"/>
                      </a:rPr>
                      <a:t>江西理工大学</a:t>
                    </a:r>
                    <a:endParaRPr lang="en-US" altLang="zh-CN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endParaRPr>
                  </a:p>
                  <a:p>
                    <a:r>
                      <a:rPr lang="en-US" altLang="zh-CN" sz="1200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a:t>Jiangxi University of Science and  Technology</a:t>
                    </a:r>
                    <a:endParaRPr lang="zh-CN" altLang="en-US" sz="1200" dirty="0">
                      <a:latin typeface="Microsoft Himalaya" panose="01010100010101010101" pitchFamily="2" charset="0"/>
                      <a:ea typeface="华文新魏" panose="02010800040101010101" pitchFamily="2" charset="-122"/>
                      <a:cs typeface="Microsoft Himalaya" panose="01010100010101010101" pitchFamily="2" charset="0"/>
                    </a:endParaRPr>
                  </a:p>
                </p:txBody>
              </p:sp>
              <p:pic>
                <p:nvPicPr>
                  <p:cNvPr id="6" name="Picture 3" descr="C:\Users\Snail\AppData\Roaming\Tencent\Users\644720692\QQ\WinTemp\RichOle\HCPKQ{4TYBCBWSF)SY[GSD2.png"/>
                  <p:cNvPicPr>
                    <a:picLocks noChangeAspect="1" noChangeArrowheads="1"/>
                  </p:cNvPicPr>
                  <p:nvPr/>
                </p:nvPicPr>
                <p:blipFill>
                  <a:blip r:embed="rId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674" y="45661"/>
                    <a:ext cx="835759" cy="8110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3" name="直接连接符 12"/>
                <p:cNvCxnSpPr/>
                <p:nvPr/>
              </p:nvCxnSpPr>
              <p:spPr>
                <a:xfrm>
                  <a:off x="0" y="6597352"/>
                  <a:ext cx="5796136" cy="0"/>
                </a:xfrm>
                <a:prstGeom prst="line">
                  <a:avLst/>
                </a:prstGeom>
                <a:ln w="38100">
                  <a:gradFill flip="none" rotWithShape="1">
                    <a:gsLst>
                      <a:gs pos="2000">
                        <a:srgbClr val="C00000">
                          <a:lumMod val="100000"/>
                        </a:srgbClr>
                      </a:gs>
                      <a:gs pos="52000">
                        <a:srgbClr val="C00000">
                          <a:lumMod val="100000"/>
                        </a:srgbClr>
                      </a:gs>
                      <a:gs pos="99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23528" y="5085184"/>
                  <a:ext cx="0" cy="1772816"/>
                </a:xfrm>
                <a:prstGeom prst="line">
                  <a:avLst/>
                </a:prstGeom>
                <a:ln>
                  <a:gradFill flip="none" rotWithShape="1">
                    <a:gsLst>
                      <a:gs pos="29000">
                        <a:srgbClr val="C00000"/>
                      </a:gs>
                      <a:gs pos="10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>
              <a:off x="323528" y="6076717"/>
              <a:ext cx="318034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A52B4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虚拟现实</a:t>
              </a:r>
              <a:r>
                <a:rPr lang="zh-CN" altLang="en-US" sz="1600" dirty="0">
                  <a:solidFill>
                    <a:srgbClr val="C0105B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技术</a:t>
              </a:r>
              <a:endParaRPr lang="en-US" altLang="zh-CN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300" dirty="0">
                  <a:solidFill>
                    <a:srgbClr val="A52B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Reality</a:t>
              </a:r>
              <a:endPara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7503" y="99892"/>
            <a:ext cx="58699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评估系统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856989" y="1344819"/>
            <a:ext cx="12103611" cy="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22732" y="879935"/>
          <a:ext cx="6117803" cy="57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Visio" r:id="rId2" imgW="8418195" imgH="7931150" progId="Visio.Drawing.15">
                  <p:embed/>
                </p:oleObj>
              </mc:Choice>
              <mc:Fallback>
                <p:oleObj name="Visio" r:id="rId2" imgW="8418195" imgH="793115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2732" y="879935"/>
                        <a:ext cx="6117803" cy="576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1195" y="1436370"/>
            <a:ext cx="1951355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  </a:t>
            </a:r>
            <a:r>
              <a:rPr lang="zh-CN" altLang="en-US" dirty="0"/>
              <a:t>根据人们在遇到宿舍电气火灾时的可能会出现的</a:t>
            </a:r>
            <a:r>
              <a:rPr lang="zh-CN" altLang="en-US" b="1" dirty="0">
                <a:solidFill>
                  <a:srgbClr val="FF0000"/>
                </a:solidFill>
              </a:rPr>
              <a:t>情绪反应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心理过程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行为决策</a:t>
            </a:r>
            <a:r>
              <a:rPr lang="zh-CN" altLang="en-US" dirty="0"/>
              <a:t>，构建“火灾发生时人的应激模型”，分析不同人在遇到宿舍电气火灾时的行为概率规律，并</a:t>
            </a:r>
            <a:r>
              <a:rPr lang="zh-CN" altLang="en-US" b="1" dirty="0">
                <a:solidFill>
                  <a:srgbClr val="FF0000"/>
                </a:solidFill>
              </a:rPr>
              <a:t>对不同的人做出不同的评价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691680" y="3456610"/>
            <a:ext cx="5478799" cy="779124"/>
            <a:chOff x="1481847" y="4289263"/>
            <a:chExt cx="5478799" cy="779124"/>
          </a:xfrm>
        </p:grpSpPr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061039" y="4289263"/>
              <a:ext cx="4899607" cy="77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系统流程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7" name="组合 31"/>
            <p:cNvGrpSpPr/>
            <p:nvPr/>
          </p:nvGrpSpPr>
          <p:grpSpPr bwMode="auto">
            <a:xfrm>
              <a:off x="1481847" y="4622397"/>
              <a:ext cx="425137" cy="237718"/>
              <a:chOff x="609600" y="1447800"/>
              <a:chExt cx="789432" cy="332232"/>
            </a:xfrm>
          </p:grpSpPr>
          <p:sp>
            <p:nvSpPr>
              <p:cNvPr id="61" name="燕尾形 60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0" name="组合 46"/>
          <p:cNvGrpSpPr/>
          <p:nvPr/>
        </p:nvGrpSpPr>
        <p:grpSpPr bwMode="auto">
          <a:xfrm>
            <a:off x="1673698" y="2758784"/>
            <a:ext cx="7194609" cy="774186"/>
            <a:chOff x="1295400" y="5910213"/>
            <a:chExt cx="6904398" cy="584218"/>
          </a:xfrm>
        </p:grpSpPr>
        <p:sp>
          <p:nvSpPr>
            <p:cNvPr id="101" name="Text Box 11"/>
            <p:cNvSpPr txBox="1">
              <a:spLocks noChangeArrowheads="1"/>
            </p:cNvSpPr>
            <p:nvPr/>
          </p:nvSpPr>
          <p:spPr bwMode="auto">
            <a:xfrm>
              <a:off x="1851229" y="5910213"/>
              <a:ext cx="6348569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sz="3600" b="1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设备清单</a:t>
              </a:r>
              <a:endParaRPr lang="zh-CN" altLang="zh-CN" dirty="0"/>
            </a:p>
          </p:txBody>
        </p:sp>
        <p:grpSp>
          <p:nvGrpSpPr>
            <p:cNvPr id="102" name="组合 31"/>
            <p:cNvGrpSpPr/>
            <p:nvPr/>
          </p:nvGrpSpPr>
          <p:grpSpPr bwMode="auto">
            <a:xfrm>
              <a:off x="1295400" y="6161349"/>
              <a:ext cx="407988" cy="179643"/>
              <a:chOff x="609600" y="1447327"/>
              <a:chExt cx="789432" cy="332705"/>
            </a:xfrm>
          </p:grpSpPr>
          <p:sp>
            <p:nvSpPr>
              <p:cNvPr id="103" name="燕尾形 102"/>
              <p:cNvSpPr/>
              <p:nvPr/>
            </p:nvSpPr>
            <p:spPr bwMode="auto">
              <a:xfrm>
                <a:off x="836907" y="1447327"/>
                <a:ext cx="334817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组合 46"/>
          <p:cNvGrpSpPr/>
          <p:nvPr/>
        </p:nvGrpSpPr>
        <p:grpSpPr bwMode="auto">
          <a:xfrm>
            <a:off x="1691680" y="1259318"/>
            <a:ext cx="5478799" cy="774186"/>
            <a:chOff x="1295400" y="5910215"/>
            <a:chExt cx="5257799" cy="584218"/>
          </a:xfrm>
        </p:grpSpPr>
        <p:sp>
          <p:nvSpPr>
            <p:cNvPr id="119" name="Text Box 11"/>
            <p:cNvSpPr txBox="1">
              <a:spLocks noChangeArrowheads="1"/>
            </p:cNvSpPr>
            <p:nvPr/>
          </p:nvSpPr>
          <p:spPr bwMode="auto">
            <a:xfrm>
              <a:off x="1851229" y="5910215"/>
              <a:ext cx="4701970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FF0000"/>
                  </a:solidFill>
                </a:rPr>
                <a:t>背景意义</a:t>
              </a:r>
              <a:endParaRPr lang="zh-CN" altLang="en-US" sz="3600" b="1" kern="0" dirty="0">
                <a:solidFill>
                  <a:srgbClr val="FF0000"/>
                </a:solidFill>
              </a:endParaRPr>
            </a:p>
          </p:txBody>
        </p:sp>
        <p:grpSp>
          <p:nvGrpSpPr>
            <p:cNvPr id="120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121" name="燕尾形 120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FF0000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FF66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46"/>
          <p:cNvGrpSpPr/>
          <p:nvPr/>
        </p:nvGrpSpPr>
        <p:grpSpPr bwMode="auto">
          <a:xfrm>
            <a:off x="1673698" y="4178970"/>
            <a:ext cx="5478799" cy="779124"/>
            <a:chOff x="1295400" y="5910212"/>
            <a:chExt cx="5257799" cy="587944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851229" y="5910212"/>
              <a:ext cx="4701970" cy="58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操作流程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66" name="燕尾形 65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70872" y="4881734"/>
            <a:ext cx="4899607" cy="7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评估系统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燕尾形 65"/>
          <p:cNvSpPr/>
          <p:nvPr/>
        </p:nvSpPr>
        <p:spPr bwMode="auto">
          <a:xfrm>
            <a:off x="1814093" y="5214532"/>
            <a:ext cx="180311" cy="237561"/>
          </a:xfrm>
          <a:prstGeom prst="chevron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燕尾形 33"/>
          <p:cNvSpPr>
            <a:spLocks noChangeArrowheads="1"/>
          </p:cNvSpPr>
          <p:nvPr/>
        </p:nvSpPr>
        <p:spPr bwMode="auto">
          <a:xfrm>
            <a:off x="1937898" y="5214868"/>
            <a:ext cx="178919" cy="237718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燕尾形 67"/>
          <p:cNvSpPr/>
          <p:nvPr/>
        </p:nvSpPr>
        <p:spPr bwMode="auto">
          <a:xfrm>
            <a:off x="1691680" y="5214532"/>
            <a:ext cx="178656" cy="237561"/>
          </a:xfrm>
          <a:prstGeom prst="chevron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73" name="组合 46"/>
          <p:cNvGrpSpPr/>
          <p:nvPr/>
        </p:nvGrpSpPr>
        <p:grpSpPr bwMode="auto">
          <a:xfrm>
            <a:off x="1691680" y="2039745"/>
            <a:ext cx="7582041" cy="779124"/>
            <a:chOff x="1295400" y="5958794"/>
            <a:chExt cx="7276202" cy="587945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1774348" y="5958794"/>
              <a:ext cx="6797254" cy="58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</a:rPr>
                <a:t>功能需求分析</a:t>
              </a:r>
              <a:endParaRPr lang="zh-CN" altLang="en-US" sz="360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7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76" name="燕尾形 114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燕尾形 116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99892"/>
              <a:ext cx="9144000" cy="6758108"/>
              <a:chOff x="0" y="99892"/>
              <a:chExt cx="9144000" cy="6758108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H="1">
                <a:off x="0" y="980728"/>
                <a:ext cx="9144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/>
              <p:cNvGrpSpPr/>
              <p:nvPr/>
            </p:nvGrpSpPr>
            <p:grpSpPr>
              <a:xfrm>
                <a:off x="0" y="99892"/>
                <a:ext cx="8968393" cy="6758108"/>
                <a:chOff x="0" y="99892"/>
                <a:chExt cx="8968393" cy="675810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6085723" y="99892"/>
                  <a:ext cx="2882670" cy="811057"/>
                  <a:chOff x="4785674" y="45661"/>
                  <a:chExt cx="2882670" cy="811057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530628" y="158803"/>
                    <a:ext cx="213771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 dirty="0">
                        <a:latin typeface="华文行楷" panose="02010800040101010101" pitchFamily="2" charset="-122"/>
                        <a:ea typeface="华文行楷" panose="02010800040101010101" pitchFamily="2" charset="-122"/>
                      </a:rPr>
                      <a:t>江西理工大学</a:t>
                    </a:r>
                    <a:endParaRPr lang="en-US" altLang="zh-CN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endParaRPr>
                  </a:p>
                  <a:p>
                    <a:r>
                      <a:rPr lang="en-US" altLang="zh-CN" sz="1200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a:t>Jiangxi University of Science and  Technology</a:t>
                    </a:r>
                    <a:endParaRPr lang="zh-CN" altLang="en-US" sz="1200" dirty="0">
                      <a:latin typeface="Microsoft Himalaya" panose="01010100010101010101" pitchFamily="2" charset="0"/>
                      <a:ea typeface="华文新魏" panose="02010800040101010101" pitchFamily="2" charset="-122"/>
                      <a:cs typeface="Microsoft Himalaya" panose="01010100010101010101" pitchFamily="2" charset="0"/>
                    </a:endParaRPr>
                  </a:p>
                </p:txBody>
              </p:sp>
              <p:pic>
                <p:nvPicPr>
                  <p:cNvPr id="6" name="Picture 3" descr="C:\Users\Snail\AppData\Roaming\Tencent\Users\644720692\QQ\WinTemp\RichOle\HCPKQ{4TYBCBWSF)SY[GSD2.png"/>
                  <p:cNvPicPr>
                    <a:picLocks noChangeAspect="1" noChangeArrowheads="1"/>
                  </p:cNvPicPr>
                  <p:nvPr/>
                </p:nvPicPr>
                <p:blipFill>
                  <a:blip r:embed="rId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674" y="45661"/>
                    <a:ext cx="835759" cy="8110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3" name="直接连接符 12"/>
                <p:cNvCxnSpPr/>
                <p:nvPr/>
              </p:nvCxnSpPr>
              <p:spPr>
                <a:xfrm>
                  <a:off x="0" y="6597352"/>
                  <a:ext cx="5796136" cy="0"/>
                </a:xfrm>
                <a:prstGeom prst="line">
                  <a:avLst/>
                </a:prstGeom>
                <a:ln w="38100">
                  <a:gradFill flip="none" rotWithShape="1">
                    <a:gsLst>
                      <a:gs pos="2000">
                        <a:srgbClr val="C00000">
                          <a:lumMod val="100000"/>
                        </a:srgbClr>
                      </a:gs>
                      <a:gs pos="52000">
                        <a:srgbClr val="C00000">
                          <a:lumMod val="100000"/>
                        </a:srgbClr>
                      </a:gs>
                      <a:gs pos="99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23528" y="5085184"/>
                  <a:ext cx="0" cy="1772816"/>
                </a:xfrm>
                <a:prstGeom prst="line">
                  <a:avLst/>
                </a:prstGeom>
                <a:ln>
                  <a:gradFill flip="none" rotWithShape="1">
                    <a:gsLst>
                      <a:gs pos="29000">
                        <a:srgbClr val="C00000"/>
                      </a:gs>
                      <a:gs pos="10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>
              <a:off x="323528" y="6076717"/>
              <a:ext cx="318034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A52B4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虚拟现实</a:t>
              </a:r>
              <a:r>
                <a:rPr lang="zh-CN" altLang="en-US" sz="1600" dirty="0">
                  <a:solidFill>
                    <a:srgbClr val="C0105B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技术</a:t>
              </a:r>
              <a:endParaRPr lang="en-US" altLang="zh-CN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300" dirty="0">
                  <a:solidFill>
                    <a:srgbClr val="A52B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Reality</a:t>
              </a:r>
              <a:endPara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7503" y="99892"/>
            <a:ext cx="58699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评估系统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856989" y="1344819"/>
            <a:ext cx="12103611" cy="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239275"/>
            <a:ext cx="7636596" cy="33112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599" y="1268760"/>
            <a:ext cx="74186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根据生活经验，列举出遇到宿舍电气火灾时会出现的动作（不全面，需要通过具体操作数据详细获取）并进行归类、编码。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99892"/>
              <a:ext cx="9144000" cy="6758108"/>
              <a:chOff x="0" y="99892"/>
              <a:chExt cx="9144000" cy="6758108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H="1">
                <a:off x="0" y="980728"/>
                <a:ext cx="9144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/>
              <p:cNvGrpSpPr/>
              <p:nvPr/>
            </p:nvGrpSpPr>
            <p:grpSpPr>
              <a:xfrm>
                <a:off x="0" y="99892"/>
                <a:ext cx="8968393" cy="6758108"/>
                <a:chOff x="0" y="99892"/>
                <a:chExt cx="8968393" cy="675810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6085723" y="99892"/>
                  <a:ext cx="2882670" cy="811057"/>
                  <a:chOff x="4785674" y="45661"/>
                  <a:chExt cx="2882670" cy="811057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530628" y="158803"/>
                    <a:ext cx="213771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 dirty="0">
                        <a:latin typeface="华文行楷" panose="02010800040101010101" pitchFamily="2" charset="-122"/>
                        <a:ea typeface="华文行楷" panose="02010800040101010101" pitchFamily="2" charset="-122"/>
                      </a:rPr>
                      <a:t>江西理工大学</a:t>
                    </a:r>
                    <a:endParaRPr lang="en-US" altLang="zh-CN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endParaRPr>
                  </a:p>
                  <a:p>
                    <a:r>
                      <a:rPr lang="en-US" altLang="zh-CN" sz="1200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a:t>Jiangxi University of Science and  Technology</a:t>
                    </a:r>
                    <a:endParaRPr lang="zh-CN" altLang="en-US" sz="1200" dirty="0">
                      <a:latin typeface="Microsoft Himalaya" panose="01010100010101010101" pitchFamily="2" charset="0"/>
                      <a:ea typeface="华文新魏" panose="02010800040101010101" pitchFamily="2" charset="-122"/>
                      <a:cs typeface="Microsoft Himalaya" panose="01010100010101010101" pitchFamily="2" charset="0"/>
                    </a:endParaRPr>
                  </a:p>
                </p:txBody>
              </p:sp>
              <p:pic>
                <p:nvPicPr>
                  <p:cNvPr id="6" name="Picture 3" descr="C:\Users\Snail\AppData\Roaming\Tencent\Users\644720692\QQ\WinTemp\RichOle\HCPKQ{4TYBCBWSF)SY[GSD2.png"/>
                  <p:cNvPicPr>
                    <a:picLocks noChangeAspect="1" noChangeArrowheads="1"/>
                  </p:cNvPicPr>
                  <p:nvPr/>
                </p:nvPicPr>
                <p:blipFill>
                  <a:blip r:embed="rId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674" y="45661"/>
                    <a:ext cx="835759" cy="8110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3" name="直接连接符 12"/>
                <p:cNvCxnSpPr/>
                <p:nvPr/>
              </p:nvCxnSpPr>
              <p:spPr>
                <a:xfrm>
                  <a:off x="0" y="6597352"/>
                  <a:ext cx="5796136" cy="0"/>
                </a:xfrm>
                <a:prstGeom prst="line">
                  <a:avLst/>
                </a:prstGeom>
                <a:ln w="38100">
                  <a:gradFill flip="none" rotWithShape="1">
                    <a:gsLst>
                      <a:gs pos="2000">
                        <a:srgbClr val="C00000">
                          <a:lumMod val="100000"/>
                        </a:srgbClr>
                      </a:gs>
                      <a:gs pos="52000">
                        <a:srgbClr val="C00000">
                          <a:lumMod val="100000"/>
                        </a:srgbClr>
                      </a:gs>
                      <a:gs pos="99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23528" y="5085184"/>
                  <a:ext cx="0" cy="1772816"/>
                </a:xfrm>
                <a:prstGeom prst="line">
                  <a:avLst/>
                </a:prstGeom>
                <a:ln>
                  <a:gradFill flip="none" rotWithShape="1">
                    <a:gsLst>
                      <a:gs pos="29000">
                        <a:srgbClr val="C00000"/>
                      </a:gs>
                      <a:gs pos="10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>
              <a:off x="323528" y="6076717"/>
              <a:ext cx="318034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A52B4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虚拟现实</a:t>
              </a:r>
              <a:r>
                <a:rPr lang="zh-CN" altLang="en-US" sz="1600" dirty="0">
                  <a:solidFill>
                    <a:srgbClr val="C0105B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技术</a:t>
              </a:r>
              <a:endParaRPr lang="en-US" altLang="zh-CN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300" dirty="0">
                  <a:solidFill>
                    <a:srgbClr val="A52B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Reality</a:t>
              </a:r>
              <a:endPara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7503" y="99892"/>
            <a:ext cx="58699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评估系统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856989" y="1344819"/>
            <a:ext cx="12103611" cy="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912730" y="1193888"/>
          <a:ext cx="3992128" cy="487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2" imgW="6798310" imgH="8169910" progId="Visio.Drawing.15">
                  <p:embed/>
                </p:oleObj>
              </mc:Choice>
              <mc:Fallback>
                <p:oleObj name="Visio" r:id="rId2" imgW="6798310" imgH="8169910" progId="Visio.Drawing.15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2730" y="1193888"/>
                        <a:ext cx="3992128" cy="4877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1867" y="4869410"/>
            <a:ext cx="4599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b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ES(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外部刺激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SI(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感觉信息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CE(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与知识经验比较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（缓冲行为）、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从众行为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IS(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识别情境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人身安全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财产保护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Com(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沟通行为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Coo(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协调行为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协助行为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449" y="1511221"/>
            <a:ext cx="459923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根据前面对遇到宿舍电气火灾时的行为编码、分类，将各类行为作为节点变量，构成</a:t>
            </a:r>
            <a:r>
              <a:rPr lang="zh-CN" altLang="en-US" b="1" dirty="0">
                <a:solidFill>
                  <a:srgbClr val="FF0000"/>
                </a:solidFill>
              </a:rPr>
              <a:t>贝叶斯网</a:t>
            </a:r>
            <a:r>
              <a:rPr lang="zh-CN" altLang="en-US" dirty="0"/>
              <a:t>的各个节点，通过</a:t>
            </a:r>
            <a:r>
              <a:rPr lang="zh-CN" altLang="en-US" b="1" dirty="0">
                <a:solidFill>
                  <a:srgbClr val="FF0000"/>
                </a:solidFill>
              </a:rPr>
              <a:t>参数学习</a:t>
            </a:r>
            <a:r>
              <a:rPr lang="zh-CN" altLang="en-US" dirty="0"/>
              <a:t>的方法对数据进行学习，确定各决策变量的条件概率以及各变量关系的强弱。以此分析不同的人在遇到宿舍电气火灾时的行为规律。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7822" y="2165673"/>
            <a:ext cx="4338680" cy="1082921"/>
          </a:xfrm>
          <a:prstGeom prst="rect">
            <a:avLst/>
          </a:prstGeom>
          <a:noFill/>
        </p:spPr>
        <p:txBody>
          <a:bodyPr wrap="none" lIns="68576" tIns="34288" rIns="68576" bIns="34288" rtlCol="0">
            <a:spAutoFit/>
          </a:bodyPr>
          <a:lstStyle/>
          <a:p>
            <a:r>
              <a:rPr kumimoji="1" lang="en-US" altLang="zh-CN" sz="6585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latin typeface="+mj-lt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6585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latin typeface="+mj-lt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6585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latin typeface="+mj-lt"/>
                <a:ea typeface="微软雅黑" panose="020B0503020204020204" charset="-122"/>
                <a:cs typeface="微软雅黑" panose="020B0503020204020204" charset="-122"/>
              </a:rPr>
              <a:t>YOU</a:t>
            </a:r>
            <a:endParaRPr kumimoji="1" lang="zh-CN" altLang="en-US" sz="6585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97493" y="3574234"/>
            <a:ext cx="3281839" cy="692045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algn="ctr"/>
            <a:r>
              <a:rPr kumimoji="1" lang="zh-CN" altLang="en-US" sz="4045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4045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4570" y="4335143"/>
            <a:ext cx="2949004" cy="521036"/>
          </a:xfrm>
          <a:prstGeom prst="rect">
            <a:avLst/>
          </a:prstGeom>
          <a:noFill/>
        </p:spPr>
        <p:txBody>
          <a:bodyPr wrap="none" lIns="68576" tIns="34288" rIns="68576" bIns="34288" rtlCol="0">
            <a:spAutoFit/>
          </a:bodyPr>
          <a:lstStyle/>
          <a:p>
            <a:r>
              <a:rPr kumimoji="1" lang="en-US" altLang="zh-CN" sz="2935" b="1" dirty="0">
                <a:solidFill>
                  <a:schemeClr val="accent2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rPr>
              <a:t>HAVE</a:t>
            </a:r>
            <a:r>
              <a:rPr kumimoji="1" lang="zh-CN" altLang="en-US" sz="2935" b="1" dirty="0">
                <a:solidFill>
                  <a:schemeClr val="accent2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935" b="1" dirty="0">
                <a:solidFill>
                  <a:schemeClr val="accent2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zh-CN" altLang="en-US" sz="2935" b="1" dirty="0">
                <a:solidFill>
                  <a:schemeClr val="accent2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935" b="1" dirty="0">
                <a:solidFill>
                  <a:schemeClr val="accent2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rPr>
              <a:t>NICE</a:t>
            </a:r>
            <a:r>
              <a:rPr kumimoji="1" lang="zh-CN" altLang="en-US" sz="2935" b="1" dirty="0">
                <a:solidFill>
                  <a:schemeClr val="accent2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935" b="1" dirty="0">
                <a:solidFill>
                  <a:schemeClr val="accent2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rPr>
              <a:t>DAY!</a:t>
            </a:r>
            <a:endParaRPr kumimoji="1" lang="zh-CN" altLang="en-US" sz="2935" b="1" dirty="0">
              <a:solidFill>
                <a:schemeClr val="accent2"/>
              </a:solidFill>
              <a:latin typeface="+mj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7250" y="4304190"/>
            <a:ext cx="3267000" cy="5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kumimoji="1" lang="zh-CN" altLang="en-US" sz="143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103808" y="120699"/>
            <a:ext cx="626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背景意义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3" y="1065527"/>
            <a:ext cx="3600401" cy="329957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3384" y="3557658"/>
            <a:ext cx="4603397" cy="285677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273384" y="1329263"/>
            <a:ext cx="46033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/>
              <a:t>         </a:t>
            </a:r>
            <a:r>
              <a:rPr lang="zh-CN" altLang="en-US" sz="2400" dirty="0"/>
              <a:t>近几年高校宿舍火灾频发，引起了学生和家长以及社会各界广泛地关注，高层学生宿舍在火灾风险方面，具有学生集中、电气设备多、火灾蔓延途径多及空间复杂等特点，不利于人员疏散。据统计，</a:t>
            </a:r>
            <a:r>
              <a:rPr lang="en-US" altLang="zh-CN" sz="2400" dirty="0"/>
              <a:t>2019</a:t>
            </a:r>
            <a:r>
              <a:rPr lang="zh-CN" altLang="en-US" sz="2400" dirty="0"/>
              <a:t>年全国高校共发生火灾事故</a:t>
            </a:r>
            <a:r>
              <a:rPr lang="en-US" altLang="zh-CN" sz="2400" dirty="0"/>
              <a:t>722</a:t>
            </a:r>
            <a:r>
              <a:rPr lang="zh-CN" altLang="en-US" sz="2400" dirty="0"/>
              <a:t>起，其中学生宿舍火灾事故</a:t>
            </a:r>
            <a:r>
              <a:rPr lang="en-US" altLang="zh-CN" sz="2400" dirty="0"/>
              <a:t>687</a:t>
            </a:r>
            <a:r>
              <a:rPr lang="zh-CN" altLang="en-US" sz="2400" dirty="0"/>
              <a:t>起，占比</a:t>
            </a:r>
            <a:r>
              <a:rPr lang="en-US" altLang="zh-CN" sz="2400" dirty="0"/>
              <a:t>95.2%</a:t>
            </a:r>
            <a:r>
              <a:rPr lang="zh-CN" altLang="en-US" sz="2400" dirty="0"/>
              <a:t>。近</a:t>
            </a:r>
            <a:r>
              <a:rPr lang="en-US" altLang="zh-CN" sz="2400" dirty="0"/>
              <a:t>5</a:t>
            </a:r>
            <a:r>
              <a:rPr lang="zh-CN" altLang="en-US" sz="2400" dirty="0"/>
              <a:t>年，全国共发生学生宿舍火灾</a:t>
            </a:r>
            <a:r>
              <a:rPr lang="en-US" altLang="zh-CN" sz="2400" dirty="0"/>
              <a:t>2314</a:t>
            </a:r>
            <a:r>
              <a:rPr lang="zh-CN" altLang="en-US" sz="2400" dirty="0"/>
              <a:t>起，平均每天都有学生宿舍着火。</a:t>
            </a:r>
            <a:endParaRPr lang="zh-CN" altLang="en-US" sz="2400" dirty="0"/>
          </a:p>
          <a:p>
            <a:endParaRPr lang="zh-CN" altLang="zh-CN" sz="2800" dirty="0"/>
          </a:p>
        </p:txBody>
      </p:sp>
      <p:sp>
        <p:nvSpPr>
          <p:cNvPr id="20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346246" y="1136434"/>
            <a:ext cx="8644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在对近年来国内外高校火灾情况调查研究中，人的不安全行为所导致事故发生的占比最大，为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57%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。由下表可知，宿舍火灾主要是由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违规使用电器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导致，因此，本次以</a:t>
            </a:r>
            <a:r>
              <a:rPr lang="zh-CN" altLang="en-US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宿舍电气火灾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为系统环境。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97032" y="2706094"/>
          <a:ext cx="6543292" cy="3414299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3271646"/>
                <a:gridCol w="3271646"/>
              </a:tblGrid>
              <a:tr h="48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灾害原因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比例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烟蒂处理不当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使用明火烹饪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私拉电线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使用大功率电器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60%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使用易燃化学物品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其它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7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9"/>
          <p:cNvSpPr txBox="1"/>
          <p:nvPr/>
        </p:nvSpPr>
        <p:spPr>
          <a:xfrm>
            <a:off x="103808" y="120699"/>
            <a:ext cx="626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背景意义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9"/>
          <p:cNvSpPr txBox="1"/>
          <p:nvPr/>
        </p:nvSpPr>
        <p:spPr>
          <a:xfrm>
            <a:off x="103808" y="120699"/>
            <a:ext cx="626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背景意义</a:t>
            </a:r>
            <a:endParaRPr lang="zh-CN" altLang="en-US" sz="44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1505" y="1370965"/>
            <a:ext cx="819404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6896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虚拟现实（</a:t>
            </a:r>
            <a:r>
              <a:rPr lang="zh-CN" sz="24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VR）技术</a:t>
            </a:r>
            <a:r>
              <a:rPr lang="zh-CN" altLang="en-US" sz="24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作为一种综合多种科学技术的计算机领域新技术，具备一下几个优点：</a:t>
            </a:r>
            <a:endParaRPr lang="zh-CN" altLang="en-US" sz="24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VR应急模拟系统解决了培训过程中的安全问题，可以大胆的在虚拟环境中尝试各种安全措施方案；</a:t>
            </a:r>
            <a:endParaRPr lang="zh-CN" sz="24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VR技术打破时空限制，用户可以在不同时间、地点进行集中培训，并获取培训评估结果；</a:t>
            </a:r>
            <a:endParaRPr lang="zh-CN" sz="24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VR应急模拟系统虽然一次投入较大，但可长期反复使用，对于需要持续、大规模的安全培训来说，比传统培训方式更节约成本。</a:t>
            </a:r>
            <a:endParaRPr lang="zh-CN" altLang="en-US" sz="24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691680" y="3456610"/>
            <a:ext cx="5478799" cy="779124"/>
            <a:chOff x="1481847" y="4289263"/>
            <a:chExt cx="5478799" cy="779124"/>
          </a:xfrm>
        </p:grpSpPr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061039" y="4289263"/>
              <a:ext cx="4899607" cy="77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系统流程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7" name="组合 31"/>
            <p:cNvGrpSpPr/>
            <p:nvPr/>
          </p:nvGrpSpPr>
          <p:grpSpPr bwMode="auto">
            <a:xfrm>
              <a:off x="1481847" y="4622397"/>
              <a:ext cx="425137" cy="237718"/>
              <a:chOff x="609600" y="1447800"/>
              <a:chExt cx="789432" cy="332232"/>
            </a:xfrm>
          </p:grpSpPr>
          <p:sp>
            <p:nvSpPr>
              <p:cNvPr id="61" name="燕尾形 60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0" name="组合 46"/>
          <p:cNvGrpSpPr/>
          <p:nvPr/>
        </p:nvGrpSpPr>
        <p:grpSpPr bwMode="auto">
          <a:xfrm>
            <a:off x="1673698" y="2758784"/>
            <a:ext cx="7194609" cy="774186"/>
            <a:chOff x="1295400" y="5910213"/>
            <a:chExt cx="6904398" cy="584218"/>
          </a:xfrm>
        </p:grpSpPr>
        <p:sp>
          <p:nvSpPr>
            <p:cNvPr id="101" name="Text Box 11"/>
            <p:cNvSpPr txBox="1">
              <a:spLocks noChangeArrowheads="1"/>
            </p:cNvSpPr>
            <p:nvPr/>
          </p:nvSpPr>
          <p:spPr bwMode="auto">
            <a:xfrm>
              <a:off x="1851229" y="5910213"/>
              <a:ext cx="6348569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sz="3600" b="1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设备清单</a:t>
              </a:r>
              <a:endParaRPr lang="zh-CN" altLang="zh-CN" dirty="0"/>
            </a:p>
          </p:txBody>
        </p:sp>
        <p:grpSp>
          <p:nvGrpSpPr>
            <p:cNvPr id="102" name="组合 31"/>
            <p:cNvGrpSpPr/>
            <p:nvPr/>
          </p:nvGrpSpPr>
          <p:grpSpPr bwMode="auto">
            <a:xfrm>
              <a:off x="1295400" y="6161349"/>
              <a:ext cx="407988" cy="179643"/>
              <a:chOff x="609600" y="1447327"/>
              <a:chExt cx="789432" cy="332705"/>
            </a:xfrm>
          </p:grpSpPr>
          <p:sp>
            <p:nvSpPr>
              <p:cNvPr id="103" name="燕尾形 102"/>
              <p:cNvSpPr/>
              <p:nvPr/>
            </p:nvSpPr>
            <p:spPr bwMode="auto">
              <a:xfrm>
                <a:off x="836907" y="1447327"/>
                <a:ext cx="334817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组合 46"/>
          <p:cNvGrpSpPr/>
          <p:nvPr/>
        </p:nvGrpSpPr>
        <p:grpSpPr bwMode="auto">
          <a:xfrm>
            <a:off x="1653809" y="2046364"/>
            <a:ext cx="5478799" cy="774186"/>
            <a:chOff x="1295400" y="5910215"/>
            <a:chExt cx="5257799" cy="584218"/>
          </a:xfrm>
        </p:grpSpPr>
        <p:sp>
          <p:nvSpPr>
            <p:cNvPr id="119" name="Text Box 11"/>
            <p:cNvSpPr txBox="1">
              <a:spLocks noChangeArrowheads="1"/>
            </p:cNvSpPr>
            <p:nvPr/>
          </p:nvSpPr>
          <p:spPr bwMode="auto">
            <a:xfrm>
              <a:off x="1851229" y="5910215"/>
              <a:ext cx="4701970" cy="58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FF0000"/>
                  </a:solidFill>
                </a:rPr>
                <a:t>功能需求分析</a:t>
              </a:r>
              <a:endParaRPr lang="zh-CN" altLang="en-US" sz="3600" b="1" kern="0" dirty="0">
                <a:solidFill>
                  <a:srgbClr val="FF0000"/>
                </a:solidFill>
              </a:endParaRPr>
            </a:p>
          </p:txBody>
        </p:sp>
        <p:grpSp>
          <p:nvGrpSpPr>
            <p:cNvPr id="120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121" name="燕尾形 120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FF0000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FF66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46"/>
          <p:cNvGrpSpPr/>
          <p:nvPr/>
        </p:nvGrpSpPr>
        <p:grpSpPr bwMode="auto">
          <a:xfrm>
            <a:off x="1673698" y="4178970"/>
            <a:ext cx="5478799" cy="779124"/>
            <a:chOff x="1295400" y="5910212"/>
            <a:chExt cx="5257799" cy="587944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851229" y="5910212"/>
              <a:ext cx="4701970" cy="58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操作流程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66" name="燕尾形 65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70872" y="4881734"/>
            <a:ext cx="4899607" cy="7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评估系统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燕尾形 65"/>
          <p:cNvSpPr/>
          <p:nvPr/>
        </p:nvSpPr>
        <p:spPr bwMode="auto">
          <a:xfrm>
            <a:off x="1814093" y="5214532"/>
            <a:ext cx="180311" cy="237561"/>
          </a:xfrm>
          <a:prstGeom prst="chevron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燕尾形 33"/>
          <p:cNvSpPr>
            <a:spLocks noChangeArrowheads="1"/>
          </p:cNvSpPr>
          <p:nvPr/>
        </p:nvSpPr>
        <p:spPr bwMode="auto">
          <a:xfrm>
            <a:off x="1937898" y="5214868"/>
            <a:ext cx="178919" cy="237718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燕尾形 67"/>
          <p:cNvSpPr/>
          <p:nvPr/>
        </p:nvSpPr>
        <p:spPr bwMode="auto">
          <a:xfrm>
            <a:off x="1691680" y="5214532"/>
            <a:ext cx="178656" cy="237561"/>
          </a:xfrm>
          <a:prstGeom prst="chevron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73" name="组合 46"/>
          <p:cNvGrpSpPr/>
          <p:nvPr/>
        </p:nvGrpSpPr>
        <p:grpSpPr bwMode="auto">
          <a:xfrm>
            <a:off x="1653809" y="1227730"/>
            <a:ext cx="7574570" cy="779124"/>
            <a:chOff x="1295400" y="5913441"/>
            <a:chExt cx="7269032" cy="587945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1767178" y="5913441"/>
              <a:ext cx="6797254" cy="58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</a:rPr>
                <a:t>背景意义</a:t>
              </a:r>
              <a:endParaRPr lang="zh-CN" altLang="en-US" sz="360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75" name="组合 31"/>
            <p:cNvGrpSpPr/>
            <p:nvPr/>
          </p:nvGrpSpPr>
          <p:grpSpPr bwMode="auto">
            <a:xfrm>
              <a:off x="1295400" y="6161602"/>
              <a:ext cx="407988" cy="179387"/>
              <a:chOff x="609600" y="1447800"/>
              <a:chExt cx="789432" cy="332232"/>
            </a:xfrm>
          </p:grpSpPr>
          <p:sp>
            <p:nvSpPr>
              <p:cNvPr id="76" name="燕尾形 114"/>
              <p:cNvSpPr/>
              <p:nvPr/>
            </p:nvSpPr>
            <p:spPr bwMode="auto">
              <a:xfrm>
                <a:off x="836907" y="1447330"/>
                <a:ext cx="334818" cy="332012"/>
              </a:xfrm>
              <a:prstGeom prst="chevron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燕尾形 33"/>
              <p:cNvSpPr>
                <a:spLocks noChangeArrowheads="1"/>
              </p:cNvSpPr>
              <p:nvPr/>
            </p:nvSpPr>
            <p:spPr bwMode="auto">
              <a:xfrm>
                <a:off x="1066800" y="1447800"/>
                <a:ext cx="332232" cy="332232"/>
              </a:xfrm>
              <a:prstGeom prst="chevron">
                <a:avLst>
                  <a:gd name="adj" fmla="val 50000"/>
                </a:avLst>
              </a:prstGeom>
              <a:solidFill>
                <a:srgbClr val="4F81BD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燕尾形 116"/>
              <p:cNvSpPr/>
              <p:nvPr/>
            </p:nvSpPr>
            <p:spPr bwMode="auto">
              <a:xfrm>
                <a:off x="609600" y="1447330"/>
                <a:ext cx="331745" cy="332012"/>
              </a:xfrm>
              <a:prstGeom prst="chevron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-6357" y="21303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功能需求分析</a:t>
            </a:r>
            <a:endParaRPr lang="zh-CN" altLang="en-US" sz="40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2930" y="1596282"/>
            <a:ext cx="7298139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实现对模型场景的视觉、听觉沉浸式展示，提供尽量好的渲染运算能力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和效果，以求逼真；</a:t>
            </a:r>
            <a:endParaRPr lang="en-US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提供多种人机交互功能，如移动、温度与烟雾，不依靠按键跳跃或移动的方式，应该体现物体的碰撞感，虚拟人物的动作尽量真实； </a:t>
            </a:r>
            <a:endParaRPr lang="en-US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全程采集并记录参与者的视角、操作指令，记录完成任务或到达特定节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点的用时与轨迹； </a:t>
            </a:r>
            <a:endParaRPr lang="en-US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-6357" y="21303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功能需求分析</a:t>
            </a:r>
            <a:endParaRPr lang="zh-CN" altLang="en-US" sz="40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2930" y="1596282"/>
            <a:ext cx="7298139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采集实验期间参与者的生理指标，如皮肤电反应、心率变异性等。生理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指标采集设备需要确保其佩戴和使用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统的适配性，同时将生理指标数据的读取、存储和分析整合到平台中；</a:t>
            </a:r>
            <a:endParaRPr lang="en-US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设备适合不同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性别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和专业背景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实验参与者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使用；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支持远程操控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，同时具备良好的可扩展、易于维护、简易操作等性能需求。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99892"/>
            <a:ext cx="9144000" cy="6758108"/>
            <a:chOff x="0" y="99892"/>
            <a:chExt cx="9144000" cy="67581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0" y="980728"/>
              <a:ext cx="914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0" y="99892"/>
              <a:ext cx="8968393" cy="6758108"/>
              <a:chOff x="0" y="99892"/>
              <a:chExt cx="8968393" cy="675810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85723" y="99892"/>
                <a:ext cx="2882670" cy="811057"/>
                <a:chOff x="4785674" y="45661"/>
                <a:chExt cx="2882670" cy="81105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30628" y="158803"/>
                  <a:ext cx="21377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江西理工大学</a:t>
                  </a:r>
                  <a:endParaRPr lang="en-US" altLang="zh-CN" sz="2000" dirty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r>
                    <a:rPr lang="en-US" altLang="zh-CN" sz="1200" dirty="0">
                      <a:latin typeface="Microsoft Himalaya" panose="01010100010101010101" pitchFamily="2" charset="0"/>
                      <a:ea typeface="Microsoft Himalaya" panose="01010100010101010101" pitchFamily="2" charset="0"/>
                      <a:cs typeface="Microsoft Himalaya" panose="01010100010101010101" pitchFamily="2" charset="0"/>
                    </a:rPr>
                    <a:t>Jiangxi University of Science and  Technology</a:t>
                  </a:r>
                  <a:endParaRPr lang="zh-CN" altLang="en-US" sz="1200" dirty="0">
                    <a:latin typeface="Microsoft Himalaya" panose="01010100010101010101" pitchFamily="2" charset="0"/>
                    <a:ea typeface="华文新魏" panose="02010800040101010101" pitchFamily="2" charset="-122"/>
                    <a:cs typeface="Microsoft Himalaya" panose="01010100010101010101" pitchFamily="2" charset="0"/>
                  </a:endParaRPr>
                </a:p>
              </p:txBody>
            </p:sp>
            <p:pic>
              <p:nvPicPr>
                <p:cNvPr id="6" name="Picture 3" descr="C:\Users\Snail\AppData\Roaming\Tencent\Users\644720692\QQ\WinTemp\RichOle\HCPKQ{4TYBCBWSF)SY[GSD2.png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674" y="45661"/>
                  <a:ext cx="835759" cy="811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直接连接符 12"/>
              <p:cNvCxnSpPr/>
              <p:nvPr/>
            </p:nvCxnSpPr>
            <p:spPr>
              <a:xfrm>
                <a:off x="0" y="6597352"/>
                <a:ext cx="5796136" cy="0"/>
              </a:xfrm>
              <a:prstGeom prst="line">
                <a:avLst/>
              </a:prstGeom>
              <a:ln w="38100">
                <a:gradFill flip="none" rotWithShape="1">
                  <a:gsLst>
                    <a:gs pos="2000">
                      <a:srgbClr val="C00000">
                        <a:lumMod val="100000"/>
                      </a:srgbClr>
                    </a:gs>
                    <a:gs pos="52000">
                      <a:srgbClr val="C00000">
                        <a:lumMod val="100000"/>
                      </a:srgbClr>
                    </a:gs>
                    <a:gs pos="99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3528" y="5085184"/>
                <a:ext cx="0" cy="1772816"/>
              </a:xfrm>
              <a:prstGeom prst="line">
                <a:avLst/>
              </a:prstGeom>
              <a:ln>
                <a:gradFill flip="none" rotWithShape="1">
                  <a:gsLst>
                    <a:gs pos="29000">
                      <a:srgbClr val="C00000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-6357" y="21303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8C446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功能需求分析</a:t>
            </a:r>
            <a:endParaRPr lang="zh-CN" altLang="en-US" sz="40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>
              <a:solidFill>
                <a:srgbClr val="8C446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TextBox 57"/>
          <p:cNvSpPr txBox="1"/>
          <p:nvPr/>
        </p:nvSpPr>
        <p:spPr>
          <a:xfrm>
            <a:off x="323528" y="6076717"/>
            <a:ext cx="31803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52B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虚拟现实</a:t>
            </a:r>
            <a:r>
              <a:rPr lang="zh-CN" altLang="en-US" sz="1600" dirty="0">
                <a:solidFill>
                  <a:srgbClr val="C0105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endParaRPr lang="en-US" altLang="zh-CN" sz="1600" dirty="0">
              <a:solidFill>
                <a:srgbClr val="C0105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300" dirty="0">
                <a:solidFill>
                  <a:srgbClr val="A52B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altLang="zh-CN" sz="1300" dirty="0">
              <a:solidFill>
                <a:srgbClr val="A52B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2930" y="1596282"/>
            <a:ext cx="7298139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采集实验期间参与者的生理指标，如皮肤电反应、心率变异性等。生理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指标采集设备需要确保其佩戴和使用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统的适配性，同时将生理指标数据的读取、存储和分析整合到平台中；</a:t>
            </a:r>
            <a:endParaRPr lang="en-US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设备适合不同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性别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和专业背景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sz="2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实验参与者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使用；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支持远程操控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，同时具备良好的可扩展、易于维护、简易操作等性能需求。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Tg3NDdkY2IxMzdiY2Y0ZjUwZDAyZTI1NDA0YjI4ZT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3500</Words>
  <Application>WPS 演示</Application>
  <PresentationFormat>全屏显示(4:3)</PresentationFormat>
  <Paragraphs>368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Verdana</vt:lpstr>
      <vt:lpstr>华文行楷</vt:lpstr>
      <vt:lpstr>Microsoft Himalaya</vt:lpstr>
      <vt:lpstr>华文新魏</vt:lpstr>
      <vt:lpstr>黑体</vt:lpstr>
      <vt:lpstr>Times New Roman</vt:lpstr>
      <vt:lpstr>Calibri</vt:lpstr>
      <vt:lpstr>等线</vt:lpstr>
      <vt:lpstr>微软雅黑</vt:lpstr>
      <vt:lpstr>Arial Unicode MS</vt:lpstr>
      <vt:lpstr>仿宋</vt:lpstr>
      <vt:lpstr>汉仪长宋简</vt:lpstr>
      <vt:lpstr>Wingdings</vt:lpstr>
      <vt:lpstr>Office 主题​​</vt:lpstr>
      <vt:lpstr>01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</dc:creator>
  <cp:lastModifiedBy>W.</cp:lastModifiedBy>
  <cp:revision>33</cp:revision>
  <dcterms:created xsi:type="dcterms:W3CDTF">2016-03-26T11:54:00Z</dcterms:created>
  <dcterms:modified xsi:type="dcterms:W3CDTF">2022-06-12T13:39:47Z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BE1D30CF3F5A4F1AB22CB7F87DB0074A</vt:lpwstr>
  </property>
  <property fmtid="{D5CDD505-2E9C-101B-9397-08002B2CF9AE}" pid="3" name="KSOProductBuildVer">
    <vt:lpwstr>2052-11.1.0.11744</vt:lpwstr>
  </property>
</Properties>
</file>