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82" r:id="rId5"/>
    <p:sldId id="292" r:id="rId6"/>
    <p:sldId id="283" r:id="rId7"/>
    <p:sldId id="293" r:id="rId8"/>
    <p:sldId id="294" r:id="rId9"/>
    <p:sldId id="297" r:id="rId10"/>
    <p:sldId id="298" r:id="rId11"/>
    <p:sldId id="295" r:id="rId12"/>
    <p:sldId id="300" r:id="rId13"/>
    <p:sldId id="301" r:id="rId14"/>
    <p:sldId id="302" r:id="rId15"/>
    <p:sldId id="299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31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8068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7164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8722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488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80999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6647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517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53478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33196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280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486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13745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1215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516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125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624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8171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1923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3111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247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961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56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654" y="887479"/>
            <a:ext cx="6798250" cy="3432730"/>
          </a:xfrm>
        </p:spPr>
        <p:txBody>
          <a:bodyPr/>
          <a:lstStyle/>
          <a:p>
            <a:r>
              <a:rPr lang="en-US" dirty="0"/>
              <a:t>Web Application Development Using React, Node, and MongoDB</a:t>
            </a:r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669" y="5034852"/>
            <a:ext cx="3401478" cy="1192038"/>
          </a:xfrm>
        </p:spPr>
        <p:txBody>
          <a:bodyPr/>
          <a:lstStyle/>
          <a:p>
            <a:r>
              <a:rPr lang="en-US" dirty="0"/>
              <a:t>By Christopher Chen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9" y="461289"/>
            <a:ext cx="5563138" cy="432000"/>
          </a:xfrm>
        </p:spPr>
        <p:txBody>
          <a:bodyPr/>
          <a:lstStyle/>
          <a:p>
            <a:r>
              <a:rPr lang="en-US" dirty="0"/>
              <a:t>Node Back-</a:t>
            </a:r>
            <a:r>
              <a:rPr lang="en-US" dirty="0" err="1"/>
              <a:t>EnD’s</a:t>
            </a:r>
            <a:r>
              <a:rPr lang="en-US" dirty="0"/>
              <a:t> 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30" y="1347856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Large community of developers with large amount of community-based assets</a:t>
            </a:r>
          </a:p>
          <a:p>
            <a:pPr>
              <a:lnSpc>
                <a:spcPct val="200000"/>
              </a:lnSpc>
            </a:pPr>
            <a:r>
              <a:rPr lang="en-US" dirty="0"/>
              <a:t>Flexible when it comes to reusability of code</a:t>
            </a:r>
          </a:p>
          <a:p>
            <a:pPr>
              <a:lnSpc>
                <a:spcPct val="200000"/>
              </a:lnSpc>
            </a:pPr>
            <a:r>
              <a:rPr lang="en-US" dirty="0"/>
              <a:t>Use of modules and abstraction</a:t>
            </a:r>
          </a:p>
          <a:p>
            <a:endParaRPr lang="en-US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4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7" y="461289"/>
            <a:ext cx="6330783" cy="432000"/>
          </a:xfrm>
        </p:spPr>
        <p:txBody>
          <a:bodyPr/>
          <a:lstStyle/>
          <a:p>
            <a:r>
              <a:rPr lang="en-US" dirty="0"/>
              <a:t>Node Back-</a:t>
            </a:r>
            <a:r>
              <a:rPr lang="en-US" dirty="0" err="1"/>
              <a:t>EnD’s</a:t>
            </a:r>
            <a:r>
              <a:rPr lang="en-US" dirty="0"/>
              <a:t> Drawbacks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30" y="1347856"/>
            <a:ext cx="9231044" cy="4748144"/>
          </a:xfrm>
        </p:spPr>
        <p:txBody>
          <a:bodyPr/>
          <a:lstStyle/>
          <a:p>
            <a:r>
              <a:rPr lang="en-US" dirty="0"/>
              <a:t>Issues with CPU-bound tasks</a:t>
            </a:r>
          </a:p>
          <a:p>
            <a:r>
              <a:rPr lang="en-US" dirty="0"/>
              <a:t>Difficulty handling heavy requests, causing slow processing, performance bottlenecking</a:t>
            </a:r>
          </a:p>
          <a:p>
            <a:r>
              <a:rPr lang="en-US" dirty="0"/>
              <a:t>Problems with callbacks due to asynchronous nature</a:t>
            </a:r>
          </a:p>
          <a:p>
            <a:r>
              <a:rPr lang="en-US" dirty="0"/>
              <a:t>Difficult learning curve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0" y="546000"/>
            <a:ext cx="6570133" cy="432000"/>
          </a:xfrm>
        </p:spPr>
        <p:txBody>
          <a:bodyPr/>
          <a:lstStyle/>
          <a:p>
            <a:r>
              <a:rPr lang="en-US" dirty="0"/>
              <a:t>REACT Interactions with Node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30" y="1347856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Using the REST API to connect React and Node</a:t>
            </a:r>
          </a:p>
          <a:p>
            <a:pPr>
              <a:lnSpc>
                <a:spcPct val="200000"/>
              </a:lnSpc>
            </a:pPr>
            <a:r>
              <a:rPr lang="en-US" dirty="0"/>
              <a:t>Keycloak application used as an Identity and Access solution during launching process</a:t>
            </a:r>
          </a:p>
          <a:p>
            <a:pPr>
              <a:lnSpc>
                <a:spcPct val="200000"/>
              </a:lnSpc>
            </a:pPr>
            <a:r>
              <a:rPr lang="en-US" dirty="0"/>
              <a:t>After authentication, user will get a JSON Web Token (JWT), and after token validation, the front end will have access to the back end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4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243" y="2343409"/>
            <a:ext cx="3812935" cy="1674470"/>
          </a:xfrm>
        </p:spPr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E0F903-DECC-441F-956C-7BC3BFCD9DEF}"/>
              </a:ext>
            </a:extLst>
          </p:cNvPr>
          <p:cNvSpPr/>
          <p:nvPr/>
        </p:nvSpPr>
        <p:spPr>
          <a:xfrm>
            <a:off x="10045148" y="6280494"/>
            <a:ext cx="1272209" cy="5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ousands of MongoDB databases compromised and held to ransom – Naked  Security">
            <a:extLst>
              <a:ext uri="{FF2B5EF4-FFF2-40B4-BE49-F238E27FC236}">
                <a16:creationId xmlns:a16="http://schemas.microsoft.com/office/drawing/2014/main" id="{5884E806-9C56-4043-906A-55B159430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97" y="2150797"/>
            <a:ext cx="4867847" cy="255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23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0" y="438711"/>
            <a:ext cx="3522132" cy="432000"/>
          </a:xfrm>
        </p:spPr>
        <p:txBody>
          <a:bodyPr/>
          <a:lstStyle/>
          <a:p>
            <a:r>
              <a:rPr lang="en-US" dirty="0"/>
              <a:t>Using MongoDB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30" y="1347856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is MongoDB?</a:t>
            </a:r>
          </a:p>
          <a:p>
            <a:pPr>
              <a:lnSpc>
                <a:spcPct val="200000"/>
              </a:lnSpc>
            </a:pPr>
            <a:r>
              <a:rPr lang="en-US" dirty="0"/>
              <a:t>What is MongoDB uses?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0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0" y="546000"/>
            <a:ext cx="4380089" cy="432000"/>
          </a:xfrm>
        </p:spPr>
        <p:txBody>
          <a:bodyPr/>
          <a:lstStyle/>
          <a:p>
            <a:r>
              <a:rPr lang="en-US" dirty="0"/>
              <a:t>MongoDB’s 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30" y="1347856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Schemaless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Auto-sharing Data</a:t>
            </a:r>
          </a:p>
          <a:p>
            <a:pPr>
              <a:lnSpc>
                <a:spcPct val="200000"/>
              </a:lnSpc>
            </a:pPr>
            <a:r>
              <a:rPr lang="en-US" dirty="0"/>
              <a:t>Flexibility across multiple platforms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0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0" y="546000"/>
            <a:ext cx="5122870" cy="432000"/>
          </a:xfrm>
        </p:spPr>
        <p:txBody>
          <a:bodyPr/>
          <a:lstStyle/>
          <a:p>
            <a:r>
              <a:rPr lang="en-US" dirty="0"/>
              <a:t>MongoDB’s Drawbacks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30" y="1347856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Common high memory usage</a:t>
            </a:r>
          </a:p>
          <a:p>
            <a:pPr>
              <a:lnSpc>
                <a:spcPct val="200000"/>
              </a:lnSpc>
            </a:pPr>
            <a:r>
              <a:rPr lang="en-US" dirty="0"/>
              <a:t>Limit in file sizes (16MB)</a:t>
            </a:r>
          </a:p>
          <a:p>
            <a:pPr>
              <a:lnSpc>
                <a:spcPct val="200000"/>
              </a:lnSpc>
            </a:pPr>
            <a:r>
              <a:rPr lang="en-US" dirty="0"/>
              <a:t>Difficult reusability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4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7" y="546000"/>
            <a:ext cx="7087139" cy="432000"/>
          </a:xfrm>
        </p:spPr>
        <p:txBody>
          <a:bodyPr/>
          <a:lstStyle/>
          <a:p>
            <a:r>
              <a:rPr lang="en-US" dirty="0"/>
              <a:t>Node Interacting With MongoDB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27" y="1313989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MongoDB’s high-performance capability balances out Node’s limitations</a:t>
            </a:r>
          </a:p>
          <a:p>
            <a:pPr>
              <a:lnSpc>
                <a:spcPct val="200000"/>
              </a:lnSpc>
            </a:pPr>
            <a:r>
              <a:rPr lang="en-US" dirty="0"/>
              <a:t>Node’s scalability counteracts MongoDB’s size limitations</a:t>
            </a:r>
          </a:p>
          <a:p>
            <a:pPr>
              <a:lnSpc>
                <a:spcPct val="200000"/>
              </a:lnSpc>
            </a:pPr>
            <a:r>
              <a:rPr lang="en-US" dirty="0"/>
              <a:t>Extremely combatable with high traffic web applications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32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7" y="546000"/>
            <a:ext cx="7403229" cy="432000"/>
          </a:xfrm>
        </p:spPr>
        <p:txBody>
          <a:bodyPr/>
          <a:lstStyle/>
          <a:p>
            <a:r>
              <a:rPr lang="en-US" dirty="0"/>
              <a:t>Data Encoding between Front-End and Back-End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27" y="1313989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Two ways of encoding: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Communication established with front-end and back-end after validation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Use of REST and asynchronous communication 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2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7" y="546000"/>
            <a:ext cx="7403229" cy="432000"/>
          </a:xfrm>
        </p:spPr>
        <p:txBody>
          <a:bodyPr/>
          <a:lstStyle/>
          <a:p>
            <a:r>
              <a:rPr lang="en-US" dirty="0"/>
              <a:t>Differences between Front-end and Back-End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27" y="1313989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Front-End: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More visual and interactive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User based functionalities </a:t>
            </a:r>
          </a:p>
          <a:p>
            <a:pPr>
              <a:lnSpc>
                <a:spcPct val="200000"/>
              </a:lnSpc>
            </a:pPr>
            <a:r>
              <a:rPr lang="en-US" dirty="0"/>
              <a:t>Back-End: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More server side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Data storage and organization 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3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29" y="2411479"/>
            <a:ext cx="6798250" cy="167447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E0F903-DECC-441F-956C-7BC3BFCD9DEF}"/>
              </a:ext>
            </a:extLst>
          </p:cNvPr>
          <p:cNvSpPr/>
          <p:nvPr/>
        </p:nvSpPr>
        <p:spPr>
          <a:xfrm>
            <a:off x="10045148" y="6280494"/>
            <a:ext cx="1272209" cy="5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241" y="2343409"/>
            <a:ext cx="4867847" cy="167447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E0F903-DECC-441F-956C-7BC3BFCD9DEF}"/>
              </a:ext>
            </a:extLst>
          </p:cNvPr>
          <p:cNvSpPr/>
          <p:nvPr/>
        </p:nvSpPr>
        <p:spPr>
          <a:xfrm>
            <a:off x="10045148" y="6280494"/>
            <a:ext cx="1272209" cy="5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27" y="579867"/>
            <a:ext cx="2709334" cy="432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27" y="1313989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Symbolic process between front-end and back-end</a:t>
            </a:r>
          </a:p>
          <a:p>
            <a:pPr>
              <a:lnSpc>
                <a:spcPct val="200000"/>
              </a:lnSpc>
            </a:pPr>
            <a:r>
              <a:rPr lang="en-US" dirty="0"/>
              <a:t>Large amounts of techniques, languages, frameworks and platforms for implementation 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5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333"/>
            <a:ext cx="4867847" cy="924723"/>
          </a:xfrm>
        </p:spPr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E0F903-DECC-441F-956C-7BC3BFCD9DEF}"/>
              </a:ext>
            </a:extLst>
          </p:cNvPr>
          <p:cNvSpPr/>
          <p:nvPr/>
        </p:nvSpPr>
        <p:spPr>
          <a:xfrm>
            <a:off x="10045148" y="6280494"/>
            <a:ext cx="1272209" cy="5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3CDF0-1211-4574-BA57-E4906C20704C}"/>
              </a:ext>
            </a:extLst>
          </p:cNvPr>
          <p:cNvSpPr txBox="1"/>
          <p:nvPr/>
        </p:nvSpPr>
        <p:spPr>
          <a:xfrm>
            <a:off x="530578" y="1456267"/>
            <a:ext cx="7168444" cy="4044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-18034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Ahmed,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RESTful API with MongoDB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2018.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18034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Almqvist, Frida. “The Fuzzy Front-End and the Forgotten Back-End: User Involvement in Later Development Phases.”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Design Journal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20, no. sup1, Taylor &amp; Francis, 2017, pp. S2524–33.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18034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Annarelli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Alessandro, et al. “Web-Application Development Projects by Online Communities.”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Management &amp; Data Systems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Emerald Publishing Limited, 2017.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18034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Bukhari, Syed Shafique Ali, et al. “Improving Requirement Engineering Process for Web Application Development.”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2018 12th International Conference on Mathematics, Actuarial Science, Computer Science and Statistics (MACS)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IEEE, 2018, pp. 1–5.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18034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Cantelon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Mike, et al.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Node. Js in Action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Manning Greenwich, 2014.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7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333"/>
            <a:ext cx="4867847" cy="924723"/>
          </a:xfrm>
        </p:spPr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E0F903-DECC-441F-956C-7BC3BFCD9DEF}"/>
              </a:ext>
            </a:extLst>
          </p:cNvPr>
          <p:cNvSpPr/>
          <p:nvPr/>
        </p:nvSpPr>
        <p:spPr>
          <a:xfrm>
            <a:off x="10045148" y="6280494"/>
            <a:ext cx="1272209" cy="5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3CDF0-1211-4574-BA57-E4906C20704C}"/>
              </a:ext>
            </a:extLst>
          </p:cNvPr>
          <p:cNvSpPr txBox="1"/>
          <p:nvPr/>
        </p:nvSpPr>
        <p:spPr>
          <a:xfrm>
            <a:off x="466080" y="1269263"/>
            <a:ext cx="7168444" cy="526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-18034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Falzone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Emanuele, and Carlo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Bernaschina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“Model Based Rapid Prototyping and Evolution of Web Application.”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Conference on Web Engineering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Springer, 2018, pp. 496–500.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18034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Gackenheimer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Cory.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React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Apress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2015.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18034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Guan,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Shiqi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et al. “Front-End and Back-End Separation-React Based Framework for Networked Remote Control Laboratory.”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2018 37th Chinese Control Conference (CCC)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IEEE, 2018, pp. 6314–19.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18034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Mahmudi, Kamal, et al. “Ontology to Relational Database Transformation for Web Application Development and Maintenance.”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Physics: Conference Series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971, no. 1, IOP Publishing, 2018, p. 012031.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18034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Satheesh,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Mithun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et al.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Development with MongoDB and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Publishing Ltd, 2015.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Waschneck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Bernd, et al. "Unified Front-end and Backend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Industrie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4.0 Roadmap for Semiconductor Manufacturing.”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SamI40–2nd International Workshop on Science, Application and Methods in Industry 4.0, Proceedings of the Workshop Papers of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-Know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2017, pp. 11–12.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5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7" y="450000"/>
            <a:ext cx="5184913" cy="43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30" y="1347856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What is web application development?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What is the development process for web applications?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What is front-end and back-end?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155" y="2644735"/>
            <a:ext cx="4334934" cy="1568527"/>
          </a:xfrm>
        </p:spPr>
        <p:txBody>
          <a:bodyPr/>
          <a:lstStyle/>
          <a:p>
            <a:r>
              <a:rPr lang="en-US" dirty="0"/>
              <a:t>React Front-End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E0F903-DECC-441F-956C-7BC3BFCD9DEF}"/>
              </a:ext>
            </a:extLst>
          </p:cNvPr>
          <p:cNvSpPr/>
          <p:nvPr/>
        </p:nvSpPr>
        <p:spPr>
          <a:xfrm>
            <a:off x="10045148" y="6280494"/>
            <a:ext cx="1272209" cy="5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s, react js, logo, react, react native icon - Free download">
            <a:extLst>
              <a:ext uri="{FF2B5EF4-FFF2-40B4-BE49-F238E27FC236}">
                <a16:creationId xmlns:a16="http://schemas.microsoft.com/office/drawing/2014/main" id="{87E79BC5-4A6C-4292-95C7-E4B9833BA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024" y="1549400"/>
            <a:ext cx="3759199" cy="375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0" y="461289"/>
            <a:ext cx="5040330" cy="432000"/>
          </a:xfrm>
        </p:spPr>
        <p:txBody>
          <a:bodyPr/>
          <a:lstStyle/>
          <a:p>
            <a:r>
              <a:rPr lang="en-US" dirty="0"/>
              <a:t>Using React Front-End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30" y="1347856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is React?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React’s</a:t>
            </a:r>
            <a:r>
              <a:rPr lang="en-US" dirty="0"/>
              <a:t> uses in Web Application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React’s</a:t>
            </a:r>
            <a:r>
              <a:rPr lang="en-US" dirty="0"/>
              <a:t> Impacts in Web Application Development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9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0" y="427422"/>
            <a:ext cx="5901916" cy="432000"/>
          </a:xfrm>
        </p:spPr>
        <p:txBody>
          <a:bodyPr/>
          <a:lstStyle/>
          <a:p>
            <a:r>
              <a:rPr lang="en-US" dirty="0"/>
              <a:t>React Front-</a:t>
            </a:r>
            <a:r>
              <a:rPr lang="en-US" dirty="0" err="1"/>
              <a:t>EnD’s</a:t>
            </a:r>
            <a:r>
              <a:rPr lang="en-US" dirty="0"/>
              <a:t> 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30" y="1347856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Beginner friendly</a:t>
            </a:r>
          </a:p>
          <a:p>
            <a:pPr>
              <a:lnSpc>
                <a:spcPct val="200000"/>
              </a:lnSpc>
            </a:pPr>
            <a:r>
              <a:rPr lang="en-US" dirty="0"/>
              <a:t>Compatible with Java Script and other softwares</a:t>
            </a:r>
          </a:p>
          <a:p>
            <a:pPr>
              <a:lnSpc>
                <a:spcPct val="200000"/>
              </a:lnSpc>
            </a:pPr>
            <a:r>
              <a:rPr lang="en-US" dirty="0"/>
              <a:t>Increased security options</a:t>
            </a:r>
          </a:p>
          <a:p>
            <a:pPr>
              <a:lnSpc>
                <a:spcPct val="200000"/>
              </a:lnSpc>
            </a:pPr>
            <a:r>
              <a:rPr lang="en-US" dirty="0"/>
              <a:t>Large amount of compatible resources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4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0" y="438711"/>
            <a:ext cx="6570133" cy="432000"/>
          </a:xfrm>
        </p:spPr>
        <p:txBody>
          <a:bodyPr/>
          <a:lstStyle/>
          <a:p>
            <a:r>
              <a:rPr lang="en-US" dirty="0"/>
              <a:t>React Front-End’s Drawbacks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30" y="1347856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Lack of standard documentation</a:t>
            </a:r>
          </a:p>
          <a:p>
            <a:pPr>
              <a:lnSpc>
                <a:spcPct val="200000"/>
              </a:lnSpc>
            </a:pPr>
            <a:r>
              <a:rPr lang="en-US" dirty="0"/>
              <a:t>High development occurrences </a:t>
            </a:r>
          </a:p>
          <a:p>
            <a:pPr>
              <a:lnSpc>
                <a:spcPct val="200000"/>
              </a:lnSpc>
            </a:pPr>
            <a:r>
              <a:rPr lang="en-US" dirty="0"/>
              <a:t>High learning curve for Java Script XML (JSX)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3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640" y="2591765"/>
            <a:ext cx="3865849" cy="1674470"/>
          </a:xfrm>
        </p:spPr>
        <p:txBody>
          <a:bodyPr/>
          <a:lstStyle/>
          <a:p>
            <a:r>
              <a:rPr lang="en-US" dirty="0"/>
              <a:t>Node Back-End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E0F903-DECC-441F-956C-7BC3BFCD9DEF}"/>
              </a:ext>
            </a:extLst>
          </p:cNvPr>
          <p:cNvSpPr/>
          <p:nvPr/>
        </p:nvSpPr>
        <p:spPr>
          <a:xfrm>
            <a:off x="10045148" y="6280494"/>
            <a:ext cx="1272209" cy="5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ode.js - Wikipedia">
            <a:extLst>
              <a:ext uri="{FF2B5EF4-FFF2-40B4-BE49-F238E27FC236}">
                <a16:creationId xmlns:a16="http://schemas.microsoft.com/office/drawing/2014/main" id="{33F26C38-FC51-4561-87DA-2CAA12E26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650" y="2206978"/>
            <a:ext cx="3995899" cy="244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0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0" y="461289"/>
            <a:ext cx="5040330" cy="432000"/>
          </a:xfrm>
        </p:spPr>
        <p:txBody>
          <a:bodyPr/>
          <a:lstStyle/>
          <a:p>
            <a:r>
              <a:rPr lang="en-US" dirty="0"/>
              <a:t>Using Node Back-End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530" y="1347856"/>
            <a:ext cx="9231044" cy="47481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is Node?</a:t>
            </a:r>
          </a:p>
          <a:p>
            <a:pPr>
              <a:lnSpc>
                <a:spcPct val="200000"/>
              </a:lnSpc>
            </a:pPr>
            <a:r>
              <a:rPr lang="en-US" dirty="0"/>
              <a:t>Node’s uses in Web Applications</a:t>
            </a:r>
          </a:p>
          <a:p>
            <a:pPr>
              <a:lnSpc>
                <a:spcPct val="200000"/>
              </a:lnSpc>
            </a:pPr>
            <a:r>
              <a:rPr lang="en-US" dirty="0"/>
              <a:t>Node’s impacts in Web Application Development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6EECC-40D0-4356-A4F6-F966064E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76" y="6339795"/>
            <a:ext cx="132362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9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436</TotalTime>
  <Words>734</Words>
  <Application>Microsoft Office PowerPoint</Application>
  <PresentationFormat>Widescreen</PresentationFormat>
  <Paragraphs>128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Office Theme</vt:lpstr>
      <vt:lpstr>Web Application Development Using React, Node, and MongoDB</vt:lpstr>
      <vt:lpstr>Introduction</vt:lpstr>
      <vt:lpstr>Introduction</vt:lpstr>
      <vt:lpstr>React Front-End</vt:lpstr>
      <vt:lpstr>Using React Front-End </vt:lpstr>
      <vt:lpstr>React Front-EnD’s Benefits</vt:lpstr>
      <vt:lpstr>React Front-End’s Drawbacks</vt:lpstr>
      <vt:lpstr>Node Back-End</vt:lpstr>
      <vt:lpstr>Using Node Back-End </vt:lpstr>
      <vt:lpstr>Node Back-EnD’s Benefits</vt:lpstr>
      <vt:lpstr>Node Back-EnD’s Drawbacks</vt:lpstr>
      <vt:lpstr>REACT Interactions with Node</vt:lpstr>
      <vt:lpstr>MongoDB</vt:lpstr>
      <vt:lpstr>Using MongoDB</vt:lpstr>
      <vt:lpstr>MongoDB’s Benefits</vt:lpstr>
      <vt:lpstr>MongoDB’s Drawbacks</vt:lpstr>
      <vt:lpstr>Node Interacting With MongoDB</vt:lpstr>
      <vt:lpstr>Data Encoding between Front-End and Back-End</vt:lpstr>
      <vt:lpstr>Differences between Front-end and Back-End</vt:lpstr>
      <vt:lpstr>Conclusion</vt:lpstr>
      <vt:lpstr>Conclusion</vt:lpstr>
      <vt:lpstr>Work Cited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 Using React, Node, and MongoDB</dc:title>
  <dc:creator>Christopher Chen</dc:creator>
  <cp:lastModifiedBy>Christopher Chen</cp:lastModifiedBy>
  <cp:revision>25</cp:revision>
  <dcterms:created xsi:type="dcterms:W3CDTF">2021-05-04T00:46:40Z</dcterms:created>
  <dcterms:modified xsi:type="dcterms:W3CDTF">2021-05-04T15:46:30Z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