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74" autoAdjust="0"/>
  </p:normalViewPr>
  <p:slideViewPr>
    <p:cSldViewPr snapToGrid="0" snapToObjects="1">
      <p:cViewPr varScale="1">
        <p:scale>
          <a:sx n="101" d="100"/>
          <a:sy n="101" d="100"/>
        </p:scale>
        <p:origin x="-10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DF257-78B4-3F4D-8954-0F2CEA225D4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6978-CD79-D245-BE4C-FBB2D2915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salaries.texastribune.org/search/?q=Dalla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https://salaries.texastribune.org/search/?q=Dallas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66978-CD79-D245-BE4C-FBB2D2915E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3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attributes in the following html?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Class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Href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66978-CD79-D245-BE4C-FBB2D2915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11/28/18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ilman.columbia.edu/research/population-health-methods/web-scrap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011" y="4634125"/>
            <a:ext cx="6461760" cy="1066800"/>
          </a:xfrm>
        </p:spPr>
        <p:txBody>
          <a:bodyPr/>
          <a:lstStyle/>
          <a:p>
            <a:pPr algn="ctr"/>
            <a:r>
              <a:rPr lang="en-US" dirty="0" smtClean="0"/>
              <a:t>Madison Volpe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9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script</a:t>
            </a:r>
          </a:p>
          <a:p>
            <a:r>
              <a:rPr lang="en-US" dirty="0" smtClean="0"/>
              <a:t>Install </a:t>
            </a:r>
            <a:r>
              <a:rPr lang="en-US" smtClean="0"/>
              <a:t>packages you need!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back to a simpler time maybe in middle school and you are writing a report on public employees in your county. You stumble across a website that provides you with salary information. However, 12 year old you is not familiar with web-scraping and has little to no programming experience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As a result, you are stuck copying and pasting pages of information into an excel spreadsheet </a:t>
            </a:r>
          </a:p>
          <a:p>
            <a:r>
              <a:rPr lang="en-US" dirty="0" smtClean="0"/>
              <a:t>What is wrong with copying and pasting data ?</a:t>
            </a:r>
          </a:p>
          <a:p>
            <a:pPr lvl="1"/>
            <a:r>
              <a:rPr lang="en-US" dirty="0" smtClean="0"/>
              <a:t>Inefficient  (not automated)</a:t>
            </a:r>
          </a:p>
          <a:p>
            <a:pPr lvl="1"/>
            <a:r>
              <a:rPr lang="en-US" dirty="0" smtClean="0"/>
              <a:t>Limited reproducibility</a:t>
            </a:r>
          </a:p>
          <a:p>
            <a:pPr lvl="1"/>
            <a:r>
              <a:rPr lang="en-US" dirty="0" smtClean="0"/>
              <a:t>Error prone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own words:</a:t>
            </a:r>
          </a:p>
          <a:p>
            <a:pPr lvl="1"/>
            <a:r>
              <a:rPr lang="en-US" sz="2200" dirty="0" smtClean="0"/>
              <a:t>A data collection method to automatically harvest data from the internet </a:t>
            </a:r>
          </a:p>
          <a:p>
            <a:pPr lvl="1"/>
            <a:r>
              <a:rPr lang="en-US" sz="2200" dirty="0" smtClean="0"/>
              <a:t>The process is often messy as data can be in a variety of forms </a:t>
            </a:r>
          </a:p>
          <a:p>
            <a:pPr lvl="1"/>
            <a:r>
              <a:rPr lang="en-US" sz="2200" dirty="0" smtClean="0"/>
              <a:t>Likewise, once you pull the data into your working environment, it is often not in a “tidy” format </a:t>
            </a:r>
          </a:p>
          <a:p>
            <a:pPr lvl="1"/>
            <a:r>
              <a:rPr lang="en-US" sz="2200" dirty="0" smtClean="0"/>
              <a:t>Overall: Web scraping is a tool (process) used to automatically extract and store data from the internet for analysis!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001" y="1629437"/>
            <a:ext cx="73027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formal  “non-Madison” definition: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i="1" dirty="0"/>
              <a:t>“Web scraping (web harvesting or web data extraction) is a computer software technique that allows you to extract information from websites. When you want to extract data from a document, you would copy and paste the elements you want. For a website, this is a little trickier because of the way the information is formatted and stored, typically as HTML code. Thus, scrapers work by parsing the HTML source code of a website in order to extract and retrieve specific elements within the page’s code.</a:t>
            </a:r>
            <a:r>
              <a:rPr lang="en-US" i="1" dirty="0" smtClean="0"/>
              <a:t>”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From: </a:t>
            </a:r>
            <a:r>
              <a:rPr lang="en-US" i="1" dirty="0">
                <a:hlinkClick r:id="rId2"/>
              </a:rPr>
              <a:t>https://www.mailman.columbia.edu/research/population-health-methods/web-</a:t>
            </a:r>
            <a:r>
              <a:rPr lang="en-US" i="1" dirty="0" smtClean="0">
                <a:hlinkClick r:id="rId2"/>
              </a:rPr>
              <a:t>scraping</a:t>
            </a:r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8174696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05"/>
            <a:ext cx="7620000" cy="4800600"/>
          </a:xfrm>
        </p:spPr>
        <p:txBody>
          <a:bodyPr/>
          <a:lstStyle/>
          <a:p>
            <a:r>
              <a:rPr lang="en-US" dirty="0" smtClean="0"/>
              <a:t>Hypertext Markup Language </a:t>
            </a:r>
          </a:p>
          <a:p>
            <a:r>
              <a:rPr lang="en-US" dirty="0" smtClean="0"/>
              <a:t>Not really an expert, but from what I know: </a:t>
            </a:r>
          </a:p>
          <a:p>
            <a:pPr lvl="1"/>
            <a:r>
              <a:rPr lang="en-US" dirty="0" smtClean="0"/>
              <a:t>Language used for website creation</a:t>
            </a:r>
          </a:p>
          <a:p>
            <a:pPr lvl="1"/>
            <a:r>
              <a:rPr lang="en-US" dirty="0" smtClean="0"/>
              <a:t>Tree-like structure similar to XML </a:t>
            </a:r>
          </a:p>
          <a:p>
            <a:pPr lvl="2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Tags and attributes</a:t>
            </a:r>
          </a:p>
          <a:p>
            <a:r>
              <a:rPr lang="en-US" dirty="0" smtClean="0"/>
              <a:t>Can view a website’s underlying HTML code by right clicking on </a:t>
            </a:r>
            <a:r>
              <a:rPr lang="en-US" dirty="0"/>
              <a:t>C</a:t>
            </a:r>
            <a:r>
              <a:rPr lang="en-US" dirty="0" smtClean="0"/>
              <a:t>hrome or Firefox </a:t>
            </a:r>
          </a:p>
          <a:p>
            <a:pPr lvl="1"/>
            <a:r>
              <a:rPr lang="en-US" dirty="0" smtClean="0"/>
              <a:t>Reading through will help you see the tree like structure </a:t>
            </a:r>
          </a:p>
        </p:txBody>
      </p:sp>
      <p:pic>
        <p:nvPicPr>
          <p:cNvPr id="4" name="Picture 3" descr="Screen Shot 2018-11-28 at 8.4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150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+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63500"/>
          </a:xfrm>
        </p:spPr>
        <p:txBody>
          <a:bodyPr>
            <a:normAutofit/>
          </a:bodyPr>
          <a:lstStyle/>
          <a:p>
            <a:r>
              <a:rPr lang="en-US" dirty="0" smtClean="0"/>
              <a:t>XML Path Language</a:t>
            </a:r>
          </a:p>
          <a:p>
            <a:r>
              <a:rPr lang="en-US" dirty="0" smtClean="0"/>
              <a:t>What we will use to navigate the HTML and extract the data we want </a:t>
            </a:r>
          </a:p>
          <a:p>
            <a:pPr lvl="1"/>
            <a:r>
              <a:rPr lang="en-US" dirty="0" smtClean="0"/>
              <a:t>Obviously you also use </a:t>
            </a:r>
            <a:r>
              <a:rPr lang="en-US" dirty="0" err="1" smtClean="0"/>
              <a:t>Xpath</a:t>
            </a:r>
            <a:r>
              <a:rPr lang="en-US" dirty="0" smtClean="0"/>
              <a:t> to navigate an XML document!</a:t>
            </a:r>
          </a:p>
          <a:p>
            <a:r>
              <a:rPr lang="en-US" dirty="0" smtClean="0"/>
              <a:t>Within an XML document, the main unit is an element (node) that begins with a start tag and ends with an end tag 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894" y="1417638"/>
            <a:ext cx="762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Elements Overview </a:t>
            </a:r>
          </a:p>
          <a:p>
            <a:r>
              <a:rPr lang="en-US" sz="2000" dirty="0" smtClean="0"/>
              <a:t>&lt;me&gt;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/>
              <a:t>name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smtClean="0"/>
              <a:t>&lt;first&gt; madison &lt;/first&gt;</a:t>
            </a:r>
          </a:p>
          <a:p>
            <a:pPr lvl="2"/>
            <a:r>
              <a:rPr lang="en-US" sz="2000" dirty="0" smtClean="0"/>
              <a:t>&lt;last&gt; </a:t>
            </a:r>
            <a:r>
              <a:rPr lang="en-US" sz="2000" dirty="0" err="1" smtClean="0"/>
              <a:t>volpe</a:t>
            </a:r>
            <a:r>
              <a:rPr lang="en-US" sz="2000" dirty="0" smtClean="0"/>
              <a:t> &lt;/last&gt; </a:t>
            </a:r>
          </a:p>
          <a:p>
            <a:pPr lvl="1"/>
            <a:r>
              <a:rPr lang="en-US" sz="2000" dirty="0" smtClean="0"/>
              <a:t>&lt;eye&gt; brown &lt;/eye&gt; </a:t>
            </a:r>
          </a:p>
          <a:p>
            <a:pPr lvl="1"/>
            <a:r>
              <a:rPr lang="en-US" sz="2000" dirty="0" smtClean="0"/>
              <a:t>&lt;hair&gt; brown &lt;/hair&gt;</a:t>
            </a:r>
          </a:p>
          <a:p>
            <a:pPr lvl="1"/>
            <a:r>
              <a:rPr lang="en-US" sz="2000" dirty="0" smtClean="0"/>
              <a:t>&lt;stature&gt; short &lt;/stature&gt;</a:t>
            </a:r>
          </a:p>
          <a:p>
            <a:r>
              <a:rPr lang="en-US" sz="2000" dirty="0" smtClean="0"/>
              <a:t>&lt;/me&gt; 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example the </a:t>
            </a:r>
            <a:r>
              <a:rPr lang="en-US" sz="2000" i="1" dirty="0" smtClean="0"/>
              <a:t>me</a:t>
            </a:r>
            <a:r>
              <a:rPr lang="en-US" sz="2000" dirty="0" smtClean="0"/>
              <a:t> element has four child elements </a:t>
            </a:r>
            <a:r>
              <a:rPr lang="en-US" sz="2000" i="1" dirty="0" smtClean="0"/>
              <a:t>name</a:t>
            </a:r>
            <a:r>
              <a:rPr lang="en-US" sz="2000" dirty="0" smtClean="0"/>
              <a:t>, </a:t>
            </a:r>
            <a:r>
              <a:rPr lang="en-US" sz="2000" i="1" dirty="0" smtClean="0"/>
              <a:t>eye,</a:t>
            </a:r>
            <a:r>
              <a:rPr lang="en-US" sz="2000" dirty="0" smtClean="0"/>
              <a:t> </a:t>
            </a:r>
            <a:r>
              <a:rPr lang="en-US" sz="2000" i="1" dirty="0" smtClean="0"/>
              <a:t>hair, </a:t>
            </a:r>
            <a:r>
              <a:rPr lang="en-US" sz="2000" dirty="0" smtClean="0"/>
              <a:t> and </a:t>
            </a:r>
            <a:r>
              <a:rPr lang="en-US" sz="2000" i="1" dirty="0" smtClean="0"/>
              <a:t>stature. </a:t>
            </a:r>
            <a:r>
              <a:rPr lang="en-US" sz="2000" dirty="0" smtClean="0"/>
              <a:t>The </a:t>
            </a:r>
            <a:r>
              <a:rPr lang="en-US" sz="2000" i="1" dirty="0" smtClean="0"/>
              <a:t>name </a:t>
            </a:r>
            <a:r>
              <a:rPr lang="en-US" sz="2000" dirty="0" smtClean="0"/>
              <a:t>element also has child elements of its own </a:t>
            </a:r>
            <a:r>
              <a:rPr lang="en-US" sz="2000" i="1" dirty="0" smtClean="0"/>
              <a:t>first</a:t>
            </a:r>
            <a:r>
              <a:rPr lang="en-US" sz="2000" dirty="0" smtClean="0"/>
              <a:t> and </a:t>
            </a:r>
            <a:r>
              <a:rPr lang="en-US" sz="2000" i="1" dirty="0" smtClean="0"/>
              <a:t>last</a:t>
            </a:r>
            <a:endParaRPr lang="en-US" sz="2000" dirty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3894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b="1" dirty="0" smtClean="0"/>
              <a:t>Attributes Overview </a:t>
            </a:r>
          </a:p>
          <a:p>
            <a:r>
              <a:rPr lang="en-US" dirty="0" smtClean="0"/>
              <a:t>Attributes are in the form </a:t>
            </a:r>
            <a:r>
              <a:rPr lang="en-US" i="1" dirty="0" smtClean="0"/>
              <a:t>name = “value”</a:t>
            </a:r>
            <a:endParaRPr lang="en-US" b="1" i="1" dirty="0" smtClean="0"/>
          </a:p>
          <a:p>
            <a:r>
              <a:rPr lang="en-US" dirty="0" smtClean="0"/>
              <a:t>They appear in the beginning of a tag and must be contained in quotes. An element can have more than attribute!</a:t>
            </a:r>
          </a:p>
          <a:p>
            <a:r>
              <a:rPr lang="en-US" dirty="0" smtClean="0"/>
              <a:t>Way to describe data </a:t>
            </a:r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Screen Shot 2018-11-28 at 9.1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4" y="1812569"/>
            <a:ext cx="7277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pic>
        <p:nvPicPr>
          <p:cNvPr id="4" name="Content Placeholder 3" descr="Screen Shot 2018-11-28 at 9.35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r="5444"/>
          <a:stretch>
            <a:fillRect/>
          </a:stretch>
        </p:blipFill>
        <p:spPr>
          <a:xfrm>
            <a:off x="457200" y="1575542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3349428" y="1867817"/>
            <a:ext cx="511752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can create an </a:t>
            </a:r>
            <a:r>
              <a:rPr lang="en-US" b="1" dirty="0" err="1" smtClean="0">
                <a:solidFill>
                  <a:srgbClr val="FF0000"/>
                </a:solidFill>
              </a:rPr>
              <a:t>Xpath</a:t>
            </a:r>
            <a:r>
              <a:rPr lang="en-US" b="1" dirty="0" smtClean="0">
                <a:solidFill>
                  <a:srgbClr val="FF0000"/>
                </a:solidFill>
              </a:rPr>
              <a:t> to extract the information we want, </a:t>
            </a:r>
            <a:r>
              <a:rPr lang="en-US" b="1" dirty="0">
                <a:solidFill>
                  <a:srgbClr val="FF0000"/>
                </a:solidFill>
              </a:rPr>
              <a:t>for example we can use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/td[@data-title='</a:t>
            </a:r>
            <a:r>
              <a:rPr lang="en-US" b="1" dirty="0" smtClean="0">
                <a:solidFill>
                  <a:srgbClr val="FF0000"/>
                </a:solidFill>
              </a:rPr>
              <a:t>Department’] to extract all text in the Department column in the table. We know it is a table by the </a:t>
            </a:r>
            <a:r>
              <a:rPr lang="en-US" b="1" dirty="0" err="1" smtClean="0">
                <a:solidFill>
                  <a:srgbClr val="FF0000"/>
                </a:solidFill>
              </a:rPr>
              <a:t>tbody</a:t>
            </a:r>
            <a:r>
              <a:rPr lang="en-US" b="1" dirty="0" smtClean="0">
                <a:solidFill>
                  <a:srgbClr val="FF0000"/>
                </a:solidFill>
              </a:rPr>
              <a:t> tag and the td tag indicates a cell in a standard HTML table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46" y="641271"/>
            <a:ext cx="7620000" cy="1143000"/>
          </a:xfrm>
        </p:spPr>
        <p:txBody>
          <a:bodyPr/>
          <a:lstStyle/>
          <a:p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Cascading Style Sheets</a:t>
            </a:r>
          </a:p>
          <a:p>
            <a:r>
              <a:rPr lang="en-US" dirty="0" smtClean="0"/>
              <a:t>This language describes the style of an HTML document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XPath</a:t>
            </a:r>
            <a:r>
              <a:rPr lang="en-US" dirty="0" smtClean="0"/>
              <a:t>, you can use CSS to extract data you want from an HTML</a:t>
            </a:r>
          </a:p>
          <a:p>
            <a:r>
              <a:rPr lang="en-US" dirty="0" smtClean="0"/>
              <a:t>It differs from </a:t>
            </a:r>
            <a:r>
              <a:rPr lang="en-US" dirty="0" err="1" smtClean="0"/>
              <a:t>XPath</a:t>
            </a:r>
            <a:r>
              <a:rPr lang="en-US" dirty="0" smtClean="0"/>
              <a:t> in that: </a:t>
            </a:r>
          </a:p>
          <a:p>
            <a:pPr lvl="1"/>
            <a:r>
              <a:rPr lang="en-US" dirty="0" smtClean="0"/>
              <a:t>Some say it is more readable, concise, and efficient</a:t>
            </a:r>
          </a:p>
          <a:p>
            <a:pPr lvl="1"/>
            <a:r>
              <a:rPr lang="en-US" dirty="0" smtClean="0"/>
              <a:t>However, with CSS you can only move down the tree structure from a parent node to a child node, but with </a:t>
            </a:r>
            <a:r>
              <a:rPr lang="en-US" dirty="0" err="1" smtClean="0"/>
              <a:t>XPath</a:t>
            </a:r>
            <a:r>
              <a:rPr lang="en-US" dirty="0" smtClean="0"/>
              <a:t> you can move up the tree from a child node to a parent node </a:t>
            </a:r>
          </a:p>
          <a:p>
            <a:r>
              <a:rPr lang="en-US" dirty="0" err="1" smtClean="0"/>
              <a:t>SelectorGadget</a:t>
            </a:r>
            <a:r>
              <a:rPr lang="en-US" dirty="0" smtClean="0"/>
              <a:t> is a useful tool that identifies CSS on an webpage for you</a:t>
            </a:r>
          </a:p>
          <a:p>
            <a:pPr lvl="1"/>
            <a:r>
              <a:rPr lang="en-US" dirty="0" smtClean="0"/>
              <a:t>Add in for chrome </a:t>
            </a:r>
          </a:p>
          <a:p>
            <a:r>
              <a:rPr lang="en-US" dirty="0" smtClean="0"/>
              <a:t>My personal preference is </a:t>
            </a:r>
            <a:r>
              <a:rPr lang="en-US" dirty="0" err="1" smtClean="0"/>
              <a:t>XPath</a:t>
            </a:r>
            <a:r>
              <a:rPr lang="en-US" dirty="0" smtClean="0"/>
              <a:t>, but that is because I am more familiar with it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01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httr</a:t>
            </a:r>
            <a:endParaRPr lang="en-US" b="1" dirty="0" smtClean="0"/>
          </a:p>
          <a:p>
            <a:r>
              <a:rPr lang="en-US" b="1" dirty="0" err="1" smtClean="0"/>
              <a:t>rvest</a:t>
            </a:r>
            <a:endParaRPr lang="en-US" b="1" dirty="0" smtClean="0"/>
          </a:p>
          <a:p>
            <a:r>
              <a:rPr lang="en-US" b="1" dirty="0" smtClean="0"/>
              <a:t>XML</a:t>
            </a:r>
          </a:p>
          <a:p>
            <a:r>
              <a:rPr lang="en-US" b="1" dirty="0" smtClean="0"/>
              <a:t>Xml2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curl</a:t>
            </a:r>
            <a:endParaRPr lang="en-US" dirty="0" smtClean="0"/>
          </a:p>
          <a:p>
            <a:r>
              <a:rPr lang="en-US" dirty="0" err="1" smtClean="0"/>
              <a:t>Rselenium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99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</a:t>
            </a:r>
            <a:r>
              <a:rPr lang="en-US" dirty="0" err="1" smtClean="0"/>
              <a:t>XPath</a:t>
            </a:r>
            <a:r>
              <a:rPr lang="en-US" dirty="0" smtClean="0"/>
              <a:t>, you can use the console in chrome or </a:t>
            </a:r>
            <a:r>
              <a:rPr lang="en-US" dirty="0" err="1" smtClean="0"/>
              <a:t>firefox</a:t>
            </a:r>
            <a:endParaRPr lang="en-US" dirty="0" smtClean="0"/>
          </a:p>
          <a:p>
            <a:pPr lvl="1"/>
            <a:r>
              <a:rPr lang="en-US" dirty="0" smtClean="0"/>
              <a:t>This is accessed after right clicking and pressing inspect on a webpage </a:t>
            </a:r>
          </a:p>
          <a:p>
            <a:r>
              <a:rPr lang="en-US" dirty="0" smtClean="0"/>
              <a:t>Keep an open mind and there can be multiple ways to scrape the same webpage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669</TotalTime>
  <Words>806</Words>
  <Application>Microsoft Macintosh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Web Scraping using R</vt:lpstr>
      <vt:lpstr>Motivation</vt:lpstr>
      <vt:lpstr>What is Web Scraping ?</vt:lpstr>
      <vt:lpstr>HTML </vt:lpstr>
      <vt:lpstr>XML + XPath</vt:lpstr>
      <vt:lpstr>XPath</vt:lpstr>
      <vt:lpstr>CSS </vt:lpstr>
      <vt:lpstr>R Packages </vt:lpstr>
      <vt:lpstr>Helpful Hints</vt:lpstr>
      <vt:lpstr>R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 R</dc:title>
  <dc:creator>Madison Volpe</dc:creator>
  <cp:lastModifiedBy>Madison Volpe</cp:lastModifiedBy>
  <cp:revision>19</cp:revision>
  <dcterms:created xsi:type="dcterms:W3CDTF">2018-11-29T01:03:55Z</dcterms:created>
  <dcterms:modified xsi:type="dcterms:W3CDTF">2018-11-29T12:12:56Z</dcterms:modified>
</cp:coreProperties>
</file>