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7" r:id="rId3"/>
    <p:sldId id="256" r:id="rId4"/>
    <p:sldId id="262" r:id="rId5"/>
    <p:sldId id="259" r:id="rId6"/>
    <p:sldId id="261" r:id="rId7"/>
    <p:sldId id="258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40" d="100"/>
          <a:sy n="40" d="100"/>
        </p:scale>
        <p:origin x="56" y="1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0CD86-2F2A-4BD7-909A-8F40B5C8A0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B3E0FE-36C4-44D9-96B2-5312B51070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A1D1CE-24BC-41D2-8AE5-A7AE51892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E5C7C-E33F-4D12-9390-7F1142726119}" type="datetimeFigureOut">
              <a:rPr lang="zh-CN" altLang="en-US" smtClean="0"/>
              <a:t>2022/2/16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BC52D-F308-4163-90D3-2FD97EF69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33324B-A858-4EB7-A82B-C026DF72A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C120F-D5FC-45AC-A12C-78659526E7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2453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B1B3F-549E-46CF-A32E-B7B3CD059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5EEADB-E07F-4F30-A395-6D9930BB5D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4717CE-9C20-42D6-A439-AFA272020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E5C7C-E33F-4D12-9390-7F1142726119}" type="datetimeFigureOut">
              <a:rPr lang="zh-CN" altLang="en-US" smtClean="0"/>
              <a:t>2022/2/16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9F2D91-2CCB-4F99-B83D-7966BA822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E38443-81AA-4700-9472-20918FEA1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C120F-D5FC-45AC-A12C-78659526E7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1405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D2563A-4772-4909-A180-2541D48229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0BE368-92C1-4F51-A25E-6DDC343EEF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FA045-7DBA-4A83-BA49-4ACC89F9E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E5C7C-E33F-4D12-9390-7F1142726119}" type="datetimeFigureOut">
              <a:rPr lang="zh-CN" altLang="en-US" smtClean="0"/>
              <a:t>2022/2/16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B06645-12B2-44FE-883D-AC69B8BB4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3B20FC-20E7-4AC1-8F05-65601B0B6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C120F-D5FC-45AC-A12C-78659526E7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3535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8A402-14F0-45C5-90BE-7834E12D3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ECA66C-6464-4DBA-B25B-BEB69C5521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88AE62-5D3D-4DDA-8768-A90B02F46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E5C7C-E33F-4D12-9390-7F1142726119}" type="datetimeFigureOut">
              <a:rPr lang="zh-CN" altLang="en-US" smtClean="0"/>
              <a:t>2022/2/16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0028C1-AAB9-4747-9694-B5C5F07C0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BF095D-7D43-4E97-85F7-EFAACE67E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C120F-D5FC-45AC-A12C-78659526E7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9239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18D98-05CA-43B1-A9C7-1BF6B08E1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C521D3-6AC4-4393-A2D8-B29C765FB0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97C77C-FB60-4C82-BA92-C2E9E8637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E5C7C-E33F-4D12-9390-7F1142726119}" type="datetimeFigureOut">
              <a:rPr lang="zh-CN" altLang="en-US" smtClean="0"/>
              <a:t>2022/2/16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530894-6C5F-451C-B3A8-B116FCA68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18BFE-E72A-4D11-BE24-0272EBAA3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C120F-D5FC-45AC-A12C-78659526E7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9915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A0887-30EF-4A00-9483-066FDC6AA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666DC-3DEA-4BA8-B0A9-9E11301D34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AF2220-C867-46AE-9EB3-DC17CE08E3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39DA91-1067-4C81-90C5-5EDBF47B4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E5C7C-E33F-4D12-9390-7F1142726119}" type="datetimeFigureOut">
              <a:rPr lang="zh-CN" altLang="en-US" smtClean="0"/>
              <a:t>2022/2/16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0512D4-0114-42B4-9D3A-BFB7DE26F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B8E32F-1F6D-41C8-A97C-0C6E221F8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C120F-D5FC-45AC-A12C-78659526E7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0637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39FDD-5004-4ADA-901B-9C9F0C49E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8C1B2C-36C9-4F9B-810F-6B6BA24F1F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C3E222-8004-4B5D-84A6-577152A321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EA9264-1D6B-4FCD-A885-70AEEFB570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6C485F-6A59-4351-A7F8-45C49289FA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AFF206-366F-4226-91C8-568DE63BB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E5C7C-E33F-4D12-9390-7F1142726119}" type="datetimeFigureOut">
              <a:rPr lang="zh-CN" altLang="en-US" smtClean="0"/>
              <a:t>2022/2/16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B67931-37B1-469B-B0D0-76D70864B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B0E251-E1B7-41F7-B086-4D7A2713D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C120F-D5FC-45AC-A12C-78659526E7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6916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F171A-57F5-471C-AA73-4F94C2C09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355216-9502-4359-9F84-D19C9DC86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E5C7C-E33F-4D12-9390-7F1142726119}" type="datetimeFigureOut">
              <a:rPr lang="zh-CN" altLang="en-US" smtClean="0"/>
              <a:t>2022/2/16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BE6D37-D5B7-4DDC-A07C-B8AD1944E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8F4914-6D04-4BBF-99EE-4ED799F03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C120F-D5FC-45AC-A12C-78659526E7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6590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C8813E-5783-4332-BE4B-2883DD82B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E5C7C-E33F-4D12-9390-7F1142726119}" type="datetimeFigureOut">
              <a:rPr lang="zh-CN" altLang="en-US" smtClean="0"/>
              <a:t>2022/2/16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FD9A9C-D936-405A-BC7B-51656885C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6190FB-425B-4845-B59F-D8D4C35BC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C120F-D5FC-45AC-A12C-78659526E7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449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D20F3-4C2A-4B85-AEC1-A26965F48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A2076-A27F-46AD-AD4D-3D03FB4C4F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0A38BF-6402-4732-AEB1-4931B141F1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92C24D-5888-4EF8-AE9A-CF5D4C3C9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E5C7C-E33F-4D12-9390-7F1142726119}" type="datetimeFigureOut">
              <a:rPr lang="zh-CN" altLang="en-US" smtClean="0"/>
              <a:t>2022/2/16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1EDA98-E191-4965-B230-F4519AAEE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4AF4A0-56DA-4CD0-BECA-0B7046774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C120F-D5FC-45AC-A12C-78659526E7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5180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8C171-ABF5-450A-B97C-CDCDCF71C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77F296-9327-48A8-8D44-CFA56C8FBD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2A314E-1945-495C-8B62-786B704460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13D1C0-7EB8-40DD-9638-408B6E615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E5C7C-E33F-4D12-9390-7F1142726119}" type="datetimeFigureOut">
              <a:rPr lang="zh-CN" altLang="en-US" smtClean="0"/>
              <a:t>2022/2/16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F797EE-0AB2-41A6-BB2A-630B92894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BC2715-5C8C-447D-8761-E380D4036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C120F-D5FC-45AC-A12C-78659526E7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2235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1E0F45-ED37-406F-AA1A-14E353052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0E834F-9306-42D1-AA75-490286B6B2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9106C8-401F-49CA-AB4F-30EA2645CA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2E5C7C-E33F-4D12-9390-7F1142726119}" type="datetimeFigureOut">
              <a:rPr lang="zh-CN" altLang="en-US" smtClean="0"/>
              <a:t>2022/2/16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BB2CE9-D009-4CD7-BF01-D9F1953A65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05B9EE-C313-45A6-9071-0980211102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C120F-D5FC-45AC-A12C-78659526E7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5128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90E88-EF5C-468D-A4EB-AADBABA00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altLang="zh-CN" dirty="0"/>
              <a:t>Get result with a simple click!</a:t>
            </a:r>
            <a:endParaRPr lang="zh-CN" altLang="en-US" dirty="0"/>
          </a:p>
        </p:txBody>
      </p:sp>
      <p:sp>
        <p:nvSpPr>
          <p:cNvPr id="4" name="c++ main_code_0">
            <a:extLst>
              <a:ext uri="{FF2B5EF4-FFF2-40B4-BE49-F238E27FC236}">
                <a16:creationId xmlns:a16="http://schemas.microsoft.com/office/drawing/2014/main" id="{F311F79D-AB3E-462D-A854-1FF4D6D6C6E3}"/>
              </a:ext>
            </a:extLst>
          </p:cNvPr>
          <p:cNvSpPr txBox="1"/>
          <p:nvPr/>
        </p:nvSpPr>
        <p:spPr>
          <a:xfrm>
            <a:off x="3684357" y="2712892"/>
            <a:ext cx="4823286" cy="3046988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endParaRPr lang="nn-NO" altLang="zh-CN" sz="1600" dirty="0">
              <a:latin typeface="Arial" panose="020B0604020202020204" pitchFamily="34" charset="0"/>
            </a:endParaRPr>
          </a:p>
          <a:p>
            <a:r>
              <a:rPr lang="nn-NO" altLang="zh-CN" sz="1600" dirty="0">
                <a:latin typeface="Arial" panose="020B0604020202020204" pitchFamily="34" charset="0"/>
              </a:rPr>
              <a:t>#include &lt;iostream&gt;</a:t>
            </a:r>
          </a:p>
          <a:p>
            <a:r>
              <a:rPr lang="nn-NO" altLang="zh-CN" sz="1600" dirty="0">
                <a:latin typeface="Arial" panose="020B0604020202020204" pitchFamily="34" charset="0"/>
              </a:rPr>
              <a:t>using namespace std;</a:t>
            </a:r>
          </a:p>
          <a:p>
            <a:endParaRPr lang="nn-NO" altLang="zh-CN" sz="1600" dirty="0">
              <a:latin typeface="Arial" panose="020B0604020202020204" pitchFamily="34" charset="0"/>
            </a:endParaRPr>
          </a:p>
          <a:p>
            <a:r>
              <a:rPr lang="nn-NO" altLang="zh-CN" sz="1600" dirty="0">
                <a:latin typeface="Arial" panose="020B0604020202020204" pitchFamily="34" charset="0"/>
              </a:rPr>
              <a:t>int main() {</a:t>
            </a:r>
          </a:p>
          <a:p>
            <a:r>
              <a:rPr lang="nn-NO" altLang="zh-CN" sz="1600" dirty="0">
                <a:latin typeface="Arial" panose="020B0604020202020204" pitchFamily="34" charset="0"/>
              </a:rPr>
              <a:t>    int n = 10;</a:t>
            </a:r>
          </a:p>
          <a:p>
            <a:r>
              <a:rPr lang="nn-NO" altLang="zh-CN" sz="1600" dirty="0">
                <a:latin typeface="Arial" panose="020B0604020202020204" pitchFamily="34" charset="0"/>
              </a:rPr>
              <a:t>    for (int i = 0; i &lt; n; ++i) {</a:t>
            </a:r>
          </a:p>
          <a:p>
            <a:r>
              <a:rPr lang="nn-NO" altLang="zh-CN" sz="1600" dirty="0">
                <a:latin typeface="Arial" panose="020B0604020202020204" pitchFamily="34" charset="0"/>
              </a:rPr>
              <a:t>        cout &lt;&lt; i * i &lt;&lt; endl;</a:t>
            </a:r>
          </a:p>
          <a:p>
            <a:r>
              <a:rPr lang="nn-NO" altLang="zh-CN" sz="1600" dirty="0">
                <a:latin typeface="Arial" panose="020B0604020202020204" pitchFamily="34" charset="0"/>
              </a:rPr>
              <a:t>    }</a:t>
            </a:r>
          </a:p>
          <a:p>
            <a:r>
              <a:rPr lang="nn-NO" altLang="zh-CN" sz="1600" dirty="0">
                <a:latin typeface="Arial" panose="020B0604020202020204" pitchFamily="34" charset="0"/>
              </a:rPr>
              <a:t>    return 0;</a:t>
            </a:r>
          </a:p>
          <a:p>
            <a:r>
              <a:rPr lang="nn-NO" altLang="zh-CN" sz="1600" dirty="0">
                <a:latin typeface="Arial" panose="020B0604020202020204" pitchFamily="34" charset="0"/>
              </a:rPr>
              <a:t>}</a:t>
            </a:r>
          </a:p>
          <a:p>
            <a:endParaRPr lang="zh-CN" altLang="en-US" sz="1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58905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0">
            <a:extLst>
              <a:ext uri="{FF2B5EF4-FFF2-40B4-BE49-F238E27FC236}">
                <a16:creationId xmlns:a16="http://schemas.microsoft.com/office/drawing/2014/main" id="{B5BB9EE1-E1ED-4636-A14E-BCAC5AB2FB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9346785"/>
              </p:ext>
            </p:extLst>
          </p:nvPr>
        </p:nvGraphicFramePr>
        <p:xfrm>
          <a:off x="0" y="1938868"/>
          <a:ext cx="8127999" cy="14901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96286486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835506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577091876"/>
                    </a:ext>
                  </a:extLst>
                </a:gridCol>
              </a:tblGrid>
              <a:tr h="368693">
                <a:tc gridSpan="3">
                  <a:txBody>
                    <a:bodyPr/>
                    <a:lstStyle/>
                    <a:p>
                      <a:r>
                        <a:rPr lang="af-ZA" altLang="zh-CN" dirty="0"/>
                        <a:t>table0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8513325"/>
                  </a:ext>
                </a:extLst>
              </a:tr>
              <a:tr h="373813">
                <a:tc>
                  <a:txBody>
                    <a:bodyPr/>
                    <a:lstStyle/>
                    <a:p>
                      <a:r>
                        <a:rPr lang="en-US" altLang="zh-CN" dirty="0"/>
                        <a:t>1/9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1/9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1/9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1436722"/>
                  </a:ext>
                </a:extLst>
              </a:tr>
              <a:tr h="373813">
                <a:tc>
                  <a:txBody>
                    <a:bodyPr/>
                    <a:lstStyle/>
                    <a:p>
                      <a:r>
                        <a:rPr lang="en-US" altLang="zh-CN" dirty="0"/>
                        <a:t>1/9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1/9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1/9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684304"/>
                  </a:ext>
                </a:extLst>
              </a:tr>
              <a:tr h="373813">
                <a:tc>
                  <a:txBody>
                    <a:bodyPr/>
                    <a:lstStyle/>
                    <a:p>
                      <a:r>
                        <a:rPr lang="en-US" altLang="zh-CN" dirty="0"/>
                        <a:t>1/9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1/9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1/9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59681"/>
                  </a:ext>
                </a:extLst>
              </a:tr>
            </a:tbl>
          </a:graphicData>
        </a:graphic>
      </p:graphicFrame>
      <p:sp>
        <p:nvSpPr>
          <p:cNvPr id="5" name="python_code_2">
            <a:extLst>
              <a:ext uri="{FF2B5EF4-FFF2-40B4-BE49-F238E27FC236}">
                <a16:creationId xmlns:a16="http://schemas.microsoft.com/office/drawing/2014/main" id="{DCB7B070-A4DE-42C6-84FF-4A0E7179417B}"/>
              </a:ext>
            </a:extLst>
          </p:cNvPr>
          <p:cNvSpPr txBox="1"/>
          <p:nvPr/>
        </p:nvSpPr>
        <p:spPr>
          <a:xfrm>
            <a:off x="7724702" y="3750733"/>
            <a:ext cx="4467298" cy="120032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 dirty="0">
                <a:solidFill>
                  <a:srgbClr val="629AFA"/>
                </a:solidFill>
                <a:latin typeface="Arial" panose="020B0604020202020204" pitchFamily="34" charset="0"/>
              </a:rPr>
              <a:t>import </a:t>
            </a:r>
            <a:r>
              <a:rPr lang="en-US" altLang="zh-CN" dirty="0" err="1">
                <a:solidFill>
                  <a:srgbClr val="629AFA"/>
                </a:solidFill>
                <a:latin typeface="Arial" panose="020B0604020202020204" pitchFamily="34" charset="0"/>
              </a:rPr>
              <a:t>numpy</a:t>
            </a:r>
            <a:r>
              <a:rPr lang="en-US" altLang="zh-CN" dirty="0">
                <a:solidFill>
                  <a:srgbClr val="629AFA"/>
                </a:solidFill>
                <a:latin typeface="Arial" panose="020B0604020202020204" pitchFamily="34" charset="0"/>
              </a:rPr>
              <a:t> as np</a:t>
            </a:r>
          </a:p>
          <a:p>
            <a:endParaRPr lang="en-US" altLang="zh-CN" dirty="0">
              <a:solidFill>
                <a:srgbClr val="629AFA"/>
              </a:solidFill>
              <a:latin typeface="Arial" panose="020B0604020202020204" pitchFamily="34" charset="0"/>
            </a:endParaRPr>
          </a:p>
          <a:p>
            <a:r>
              <a:rPr lang="en-US" altLang="zh-CN" dirty="0">
                <a:solidFill>
                  <a:srgbClr val="629AFA"/>
                </a:solidFill>
                <a:latin typeface="Arial" panose="020B0604020202020204" pitchFamily="34" charset="0"/>
              </a:rPr>
              <a:t>print(</a:t>
            </a:r>
            <a:r>
              <a:rPr lang="en-US" altLang="zh-CN" dirty="0" err="1">
                <a:solidFill>
                  <a:srgbClr val="629AFA"/>
                </a:solidFill>
                <a:latin typeface="Arial" panose="020B0604020202020204" pitchFamily="34" charset="0"/>
              </a:rPr>
              <a:t>np.array</a:t>
            </a:r>
            <a:r>
              <a:rPr lang="en-US" altLang="zh-CN" dirty="0">
                <a:solidFill>
                  <a:srgbClr val="629AFA"/>
                </a:solidFill>
                <a:latin typeface="Arial" panose="020B0604020202020204" pitchFamily="34" charset="0"/>
              </a:rPr>
              <a:t>(table0).sum())</a:t>
            </a:r>
          </a:p>
          <a:p>
            <a:r>
              <a:rPr lang="en-US" altLang="zh-CN" dirty="0">
                <a:solidFill>
                  <a:srgbClr val="629AFA"/>
                </a:solidFill>
                <a:latin typeface="Arial" panose="020B0604020202020204" pitchFamily="34" charset="0"/>
              </a:rPr>
              <a:t>print(</a:t>
            </a:r>
            <a:r>
              <a:rPr lang="en-US" altLang="zh-CN" dirty="0" err="1">
                <a:solidFill>
                  <a:srgbClr val="629AFA"/>
                </a:solidFill>
                <a:latin typeface="Arial" panose="020B0604020202020204" pitchFamily="34" charset="0"/>
              </a:rPr>
              <a:t>np.array</a:t>
            </a:r>
            <a:r>
              <a:rPr lang="en-US" altLang="zh-CN" dirty="0">
                <a:solidFill>
                  <a:srgbClr val="629AFA"/>
                </a:solidFill>
                <a:latin typeface="Arial" panose="020B0604020202020204" pitchFamily="34" charset="0"/>
              </a:rPr>
              <a:t>(table0).shape)</a:t>
            </a:r>
            <a:endParaRPr lang="zh-CN" altLang="en-US" dirty="0">
              <a:solidFill>
                <a:srgbClr val="629AFA"/>
              </a:solidFill>
              <a:latin typeface="Arial" panose="020B0604020202020204" pitchFamily="34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5F9A5F3-FF91-4413-8A34-5D726E16C864}"/>
              </a:ext>
            </a:extLst>
          </p:cNvPr>
          <p:cNvSpPr txBox="1">
            <a:spLocks/>
          </p:cNvSpPr>
          <p:nvPr/>
        </p:nvSpPr>
        <p:spPr>
          <a:xfrm>
            <a:off x="838200" y="995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Python 2-D Table Input (in progress)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9228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eneral inputs_input_0">
            <a:extLst>
              <a:ext uri="{FF2B5EF4-FFF2-40B4-BE49-F238E27FC236}">
                <a16:creationId xmlns:a16="http://schemas.microsoft.com/office/drawing/2014/main" id="{2293DDE7-A0FB-4D24-B2C3-560FD0864261}"/>
              </a:ext>
            </a:extLst>
          </p:cNvPr>
          <p:cNvSpPr txBox="1"/>
          <p:nvPr/>
        </p:nvSpPr>
        <p:spPr>
          <a:xfrm>
            <a:off x="3684357" y="2024244"/>
            <a:ext cx="4823286" cy="33855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 sz="1600" dirty="0">
                <a:latin typeface="Arial" panose="020B0604020202020204" pitchFamily="34" charset="0"/>
              </a:rPr>
              <a:t>6</a:t>
            </a:r>
            <a:endParaRPr lang="zh-CN" altLang="en-US" sz="1600" dirty="0">
              <a:latin typeface="Arial" panose="020B0604020202020204" pitchFamily="34" charset="0"/>
            </a:endParaRPr>
          </a:p>
        </p:txBody>
      </p:sp>
      <p:sp>
        <p:nvSpPr>
          <p:cNvPr id="5" name="c++ main_code_0">
            <a:extLst>
              <a:ext uri="{FF2B5EF4-FFF2-40B4-BE49-F238E27FC236}">
                <a16:creationId xmlns:a16="http://schemas.microsoft.com/office/drawing/2014/main" id="{92EC32E8-1D51-42D9-9562-CDCD79D0A16C}"/>
              </a:ext>
            </a:extLst>
          </p:cNvPr>
          <p:cNvSpPr txBox="1"/>
          <p:nvPr/>
        </p:nvSpPr>
        <p:spPr>
          <a:xfrm>
            <a:off x="3684357" y="2538388"/>
            <a:ext cx="4823286" cy="2062103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 sz="1600" dirty="0">
                <a:latin typeface="Arial" panose="020B0604020202020204" pitchFamily="34" charset="0"/>
              </a:rPr>
              <a:t>#include &lt;iostream&gt;</a:t>
            </a:r>
          </a:p>
          <a:p>
            <a:r>
              <a:rPr lang="en-US" altLang="zh-CN" sz="1600" dirty="0">
                <a:latin typeface="Arial" panose="020B0604020202020204" pitchFamily="34" charset="0"/>
              </a:rPr>
              <a:t>using namespace std;</a:t>
            </a:r>
          </a:p>
          <a:p>
            <a:r>
              <a:rPr lang="en-US" altLang="zh-CN" sz="1600" dirty="0">
                <a:latin typeface="Arial" panose="020B0604020202020204" pitchFamily="34" charset="0"/>
              </a:rPr>
              <a:t>int main() {</a:t>
            </a:r>
          </a:p>
          <a:p>
            <a:r>
              <a:rPr lang="en-US" altLang="zh-CN" sz="1600" dirty="0">
                <a:latin typeface="Arial" panose="020B0604020202020204" pitchFamily="34" charset="0"/>
              </a:rPr>
              <a:t>int n;</a:t>
            </a:r>
          </a:p>
          <a:p>
            <a:r>
              <a:rPr lang="en-US" altLang="zh-CN" sz="1600" dirty="0" err="1">
                <a:latin typeface="Arial" panose="020B0604020202020204" pitchFamily="34" charset="0"/>
              </a:rPr>
              <a:t>cin</a:t>
            </a:r>
            <a:r>
              <a:rPr lang="en-US" altLang="zh-CN" sz="1600" dirty="0">
                <a:latin typeface="Arial" panose="020B0604020202020204" pitchFamily="34" charset="0"/>
              </a:rPr>
              <a:t> &gt;&gt; n;</a:t>
            </a:r>
          </a:p>
          <a:p>
            <a:r>
              <a:rPr lang="en-US" altLang="zh-CN" sz="1600" dirty="0" err="1">
                <a:latin typeface="Arial" panose="020B0604020202020204" pitchFamily="34" charset="0"/>
              </a:rPr>
              <a:t>cout</a:t>
            </a:r>
            <a:r>
              <a:rPr lang="en-US" altLang="zh-CN" sz="1600" dirty="0">
                <a:latin typeface="Arial" panose="020B0604020202020204" pitchFamily="34" charset="0"/>
              </a:rPr>
              <a:t> &lt;&lt; doubled(n);</a:t>
            </a:r>
          </a:p>
          <a:p>
            <a:r>
              <a:rPr lang="en-US" altLang="zh-CN" sz="1600" dirty="0">
                <a:latin typeface="Arial" panose="020B0604020202020204" pitchFamily="34" charset="0"/>
              </a:rPr>
              <a:t>return 0;</a:t>
            </a:r>
          </a:p>
          <a:p>
            <a:r>
              <a:rPr lang="en-US" altLang="zh-CN" sz="1600" dirty="0">
                <a:latin typeface="Arial" panose="020B0604020202020204" pitchFamily="34" charset="0"/>
              </a:rPr>
              <a:t>}</a:t>
            </a:r>
            <a:endParaRPr lang="zh-CN" altLang="en-US" sz="1600" dirty="0">
              <a:latin typeface="Arial" panose="020B0604020202020204" pitchFamily="34" charset="0"/>
            </a:endParaRPr>
          </a:p>
        </p:txBody>
      </p:sp>
      <p:sp>
        <p:nvSpPr>
          <p:cNvPr id="8" name="c++_code_2">
            <a:extLst>
              <a:ext uri="{FF2B5EF4-FFF2-40B4-BE49-F238E27FC236}">
                <a16:creationId xmlns:a16="http://schemas.microsoft.com/office/drawing/2014/main" id="{602CBC7B-7D35-4462-8DBD-5FF16FF83BBC}"/>
              </a:ext>
            </a:extLst>
          </p:cNvPr>
          <p:cNvSpPr txBox="1"/>
          <p:nvPr/>
        </p:nvSpPr>
        <p:spPr>
          <a:xfrm>
            <a:off x="3684357" y="5311895"/>
            <a:ext cx="4823286" cy="33855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 sz="1600" dirty="0">
                <a:latin typeface="Arial" panose="020B0604020202020204" pitchFamily="34" charset="0"/>
              </a:rPr>
              <a:t>int doubled(int n) {return 2 * n;}</a:t>
            </a:r>
            <a:endParaRPr lang="zh-CN" altLang="en-US" sz="1600" dirty="0">
              <a:latin typeface="Arial" panose="020B0604020202020204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4E9D5BF-7651-40BB-A5B9-B03FAA6E2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altLang="zh-CN" dirty="0"/>
              <a:t>Input is easy!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9121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ython_code_0">
            <a:extLst>
              <a:ext uri="{FF2B5EF4-FFF2-40B4-BE49-F238E27FC236}">
                <a16:creationId xmlns:a16="http://schemas.microsoft.com/office/drawing/2014/main" id="{BF0B3E1B-8E33-4206-9A3D-9227E9CC2ED0}"/>
              </a:ext>
            </a:extLst>
          </p:cNvPr>
          <p:cNvSpPr txBox="1"/>
          <p:nvPr/>
        </p:nvSpPr>
        <p:spPr>
          <a:xfrm>
            <a:off x="3853044" y="2114987"/>
            <a:ext cx="4851207" cy="175432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</a:rPr>
              <a:t>import </a:t>
            </a:r>
            <a:r>
              <a:rPr lang="en-US" altLang="zh-CN" dirty="0" err="1">
                <a:latin typeface="Arial" panose="020B0604020202020204" pitchFamily="34" charset="0"/>
              </a:rPr>
              <a:t>numpy</a:t>
            </a:r>
            <a:r>
              <a:rPr lang="en-US" altLang="zh-CN" dirty="0">
                <a:latin typeface="Arial" panose="020B0604020202020204" pitchFamily="34" charset="0"/>
              </a:rPr>
              <a:t> as np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if __name__ == "__main__":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    n = int(input())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    </a:t>
            </a:r>
            <a:r>
              <a:rPr lang="en-US" altLang="zh-CN" dirty="0" err="1">
                <a:latin typeface="Arial" panose="020B0604020202020204" pitchFamily="34" charset="0"/>
              </a:rPr>
              <a:t>n_matrix</a:t>
            </a:r>
            <a:r>
              <a:rPr lang="en-US" altLang="zh-CN" dirty="0">
                <a:latin typeface="Arial" panose="020B0604020202020204" pitchFamily="34" charset="0"/>
              </a:rPr>
              <a:t> = </a:t>
            </a:r>
            <a:r>
              <a:rPr lang="en-US" altLang="zh-CN" dirty="0" err="1">
                <a:latin typeface="Arial" panose="020B0604020202020204" pitchFamily="34" charset="0"/>
              </a:rPr>
              <a:t>np.arange</a:t>
            </a:r>
            <a:r>
              <a:rPr lang="en-US" altLang="zh-CN" dirty="0">
                <a:latin typeface="Arial" panose="020B0604020202020204" pitchFamily="34" charset="0"/>
              </a:rPr>
              <a:t>(n)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    for </a:t>
            </a:r>
            <a:r>
              <a:rPr lang="en-US" altLang="zh-CN" dirty="0" err="1">
                <a:latin typeface="Arial" panose="020B0604020202020204" pitchFamily="34" charset="0"/>
              </a:rPr>
              <a:t>i</a:t>
            </a:r>
            <a:r>
              <a:rPr lang="en-US" altLang="zh-CN" dirty="0">
                <a:latin typeface="Arial" panose="020B0604020202020204" pitchFamily="34" charset="0"/>
              </a:rPr>
              <a:t> in </a:t>
            </a:r>
            <a:r>
              <a:rPr lang="en-US" altLang="zh-CN" dirty="0" err="1">
                <a:latin typeface="Arial" panose="020B0604020202020204" pitchFamily="34" charset="0"/>
              </a:rPr>
              <a:t>n_matrix</a:t>
            </a:r>
            <a:r>
              <a:rPr lang="en-US" altLang="zh-CN" dirty="0">
                <a:latin typeface="Arial" panose="020B0604020202020204" pitchFamily="34" charset="0"/>
              </a:rPr>
              <a:t>: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        print(</a:t>
            </a:r>
            <a:r>
              <a:rPr lang="en-US" altLang="zh-CN" dirty="0" err="1">
                <a:latin typeface="Arial" panose="020B0604020202020204" pitchFamily="34" charset="0"/>
              </a:rPr>
              <a:t>f</a:t>
            </a:r>
            <a:r>
              <a:rPr lang="en-US" altLang="zh-CN" sz="1800" kern="1200" dirty="0" err="1">
                <a:effectLst/>
                <a:latin typeface="Arial" panose="020B0604020202020204" pitchFamily="34" charset="0"/>
                <a:ea typeface="等线" panose="02010600030101010101" pitchFamily="2" charset="-122"/>
                <a:cs typeface="+mn-cs"/>
              </a:rPr>
              <a:t>"The</a:t>
            </a:r>
            <a:r>
              <a:rPr lang="en-US" altLang="zh-CN" sz="1800" kern="12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+mn-cs"/>
              </a:rPr>
              <a:t> factorial of {</a:t>
            </a:r>
            <a:r>
              <a:rPr lang="en-US" altLang="zh-CN" sz="1800" kern="1200" dirty="0" err="1">
                <a:effectLst/>
                <a:latin typeface="Arial" panose="020B0604020202020204" pitchFamily="34" charset="0"/>
                <a:ea typeface="等线" panose="02010600030101010101" pitchFamily="2" charset="-122"/>
                <a:cs typeface="+mn-cs"/>
              </a:rPr>
              <a:t>i</a:t>
            </a:r>
            <a:r>
              <a:rPr lang="en-US" altLang="zh-CN" sz="1800" kern="12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+mn-cs"/>
              </a:rPr>
              <a:t>} is {</a:t>
            </a:r>
            <a:r>
              <a:rPr lang="en-US" altLang="zh-CN" dirty="0">
                <a:latin typeface="Arial" panose="020B0604020202020204" pitchFamily="34" charset="0"/>
                <a:ea typeface="等线" panose="02010600030101010101" pitchFamily="2" charset="-122"/>
              </a:rPr>
              <a:t>fact</a:t>
            </a:r>
            <a:r>
              <a:rPr lang="en-US" altLang="zh-CN" sz="1800" kern="12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+mn-cs"/>
              </a:rPr>
              <a:t>(</a:t>
            </a:r>
            <a:r>
              <a:rPr lang="en-US" altLang="zh-CN" sz="1800" kern="1200" dirty="0" err="1">
                <a:effectLst/>
                <a:latin typeface="Arial" panose="020B0604020202020204" pitchFamily="34" charset="0"/>
                <a:ea typeface="等线" panose="02010600030101010101" pitchFamily="2" charset="-122"/>
                <a:cs typeface="+mn-cs"/>
              </a:rPr>
              <a:t>i</a:t>
            </a:r>
            <a:r>
              <a:rPr lang="en-US" altLang="zh-CN" sz="1800" kern="1200" dirty="0">
                <a:effectLst/>
                <a:latin typeface="Arial" panose="020B0604020202020204" pitchFamily="34" charset="0"/>
                <a:ea typeface="等线" panose="02010600030101010101" pitchFamily="2" charset="-122"/>
                <a:cs typeface="+mn-cs"/>
              </a:rPr>
              <a:t>)}"</a:t>
            </a:r>
            <a:r>
              <a:rPr lang="en-US" altLang="zh-CN" dirty="0">
                <a:latin typeface="Arial" panose="020B0604020202020204" pitchFamily="34" charset="0"/>
              </a:rPr>
              <a:t>)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8" name="python_code_2">
            <a:extLst>
              <a:ext uri="{FF2B5EF4-FFF2-40B4-BE49-F238E27FC236}">
                <a16:creationId xmlns:a16="http://schemas.microsoft.com/office/drawing/2014/main" id="{6BE9A4BA-6D7B-41DB-AFEB-BAEFE51CA52F}"/>
              </a:ext>
            </a:extLst>
          </p:cNvPr>
          <p:cNvSpPr txBox="1"/>
          <p:nvPr/>
        </p:nvSpPr>
        <p:spPr>
          <a:xfrm>
            <a:off x="3853044" y="4655146"/>
            <a:ext cx="4851207" cy="120032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</a:rPr>
              <a:t>def fact(n):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    if (n &lt;= 1):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        return 1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    return n*fact(n-1)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general inputs_input_0">
            <a:extLst>
              <a:ext uri="{FF2B5EF4-FFF2-40B4-BE49-F238E27FC236}">
                <a16:creationId xmlns:a16="http://schemas.microsoft.com/office/drawing/2014/main" id="{8F31DD81-FF53-4366-A037-CC642EBDABD2}"/>
              </a:ext>
            </a:extLst>
          </p:cNvPr>
          <p:cNvSpPr txBox="1"/>
          <p:nvPr/>
        </p:nvSpPr>
        <p:spPr>
          <a:xfrm>
            <a:off x="3853044" y="1458853"/>
            <a:ext cx="4851207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</a:rPr>
              <a:t>6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C256FA5-2F85-49C7-9F62-121FE612978A}"/>
              </a:ext>
            </a:extLst>
          </p:cNvPr>
          <p:cNvSpPr txBox="1">
            <a:spLocks/>
          </p:cNvSpPr>
          <p:nvPr/>
        </p:nvSpPr>
        <p:spPr>
          <a:xfrm>
            <a:off x="838200" y="995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Support Python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0202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ava main_code_0">
            <a:extLst>
              <a:ext uri="{FF2B5EF4-FFF2-40B4-BE49-F238E27FC236}">
                <a16:creationId xmlns:a16="http://schemas.microsoft.com/office/drawing/2014/main" id="{6C65B627-31C3-438E-9F7E-135645CAE99A}"/>
              </a:ext>
            </a:extLst>
          </p:cNvPr>
          <p:cNvSpPr txBox="1"/>
          <p:nvPr/>
        </p:nvSpPr>
        <p:spPr>
          <a:xfrm>
            <a:off x="4823284" y="1613118"/>
            <a:ext cx="4771653" cy="2062103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 sz="1600" dirty="0">
                <a:latin typeface="Arial" panose="020B0604020202020204" pitchFamily="34" charset="0"/>
              </a:rPr>
              <a:t>import </a:t>
            </a:r>
            <a:r>
              <a:rPr lang="en-US" altLang="zh-CN" sz="1600" dirty="0" err="1">
                <a:latin typeface="Arial" panose="020B0604020202020204" pitchFamily="34" charset="0"/>
              </a:rPr>
              <a:t>java.util.Scanner</a:t>
            </a:r>
            <a:r>
              <a:rPr lang="en-US" altLang="zh-CN" sz="1600" dirty="0">
                <a:latin typeface="Arial" panose="020B0604020202020204" pitchFamily="34" charset="0"/>
              </a:rPr>
              <a:t>;</a:t>
            </a:r>
          </a:p>
          <a:p>
            <a:endParaRPr lang="en-US" altLang="zh-CN" sz="1600" dirty="0">
              <a:latin typeface="Arial" panose="020B0604020202020204" pitchFamily="34" charset="0"/>
            </a:endParaRPr>
          </a:p>
          <a:p>
            <a:r>
              <a:rPr lang="en-US" altLang="zh-CN" sz="1600" dirty="0">
                <a:latin typeface="Arial" panose="020B0604020202020204" pitchFamily="34" charset="0"/>
              </a:rPr>
              <a:t>class Solution {</a:t>
            </a:r>
          </a:p>
          <a:p>
            <a:r>
              <a:rPr lang="en-US" altLang="zh-CN" sz="1600" dirty="0">
                <a:latin typeface="Arial" panose="020B0604020202020204" pitchFamily="34" charset="0"/>
              </a:rPr>
              <a:t>    public static void main(String[] </a:t>
            </a:r>
            <a:r>
              <a:rPr lang="en-US" altLang="zh-CN" sz="1600" dirty="0" err="1">
                <a:latin typeface="Arial" panose="020B0604020202020204" pitchFamily="34" charset="0"/>
              </a:rPr>
              <a:t>args</a:t>
            </a:r>
            <a:r>
              <a:rPr lang="en-US" altLang="zh-CN" sz="1600" dirty="0">
                <a:latin typeface="Arial" panose="020B0604020202020204" pitchFamily="34" charset="0"/>
              </a:rPr>
              <a:t>) {</a:t>
            </a:r>
          </a:p>
          <a:p>
            <a:r>
              <a:rPr lang="en-US" altLang="zh-CN" sz="1600" dirty="0">
                <a:latin typeface="Arial" panose="020B0604020202020204" pitchFamily="34" charset="0"/>
              </a:rPr>
              <a:t>        Hello </a:t>
            </a:r>
            <a:r>
              <a:rPr lang="en-US" altLang="zh-CN" sz="1600" dirty="0" err="1">
                <a:latin typeface="Arial" panose="020B0604020202020204" pitchFamily="34" charset="0"/>
              </a:rPr>
              <a:t>hello</a:t>
            </a:r>
            <a:r>
              <a:rPr lang="en-US" altLang="zh-CN" sz="1600" dirty="0">
                <a:latin typeface="Arial" panose="020B0604020202020204" pitchFamily="34" charset="0"/>
              </a:rPr>
              <a:t> = new Hello("WZF");</a:t>
            </a:r>
          </a:p>
          <a:p>
            <a:r>
              <a:rPr lang="en-US" altLang="zh-CN" sz="1600" dirty="0">
                <a:latin typeface="Arial" panose="020B0604020202020204" pitchFamily="34" charset="0"/>
              </a:rPr>
              <a:t>        </a:t>
            </a:r>
            <a:r>
              <a:rPr lang="en-US" altLang="zh-CN" sz="1600" dirty="0" err="1">
                <a:latin typeface="Arial" panose="020B0604020202020204" pitchFamily="34" charset="0"/>
              </a:rPr>
              <a:t>hello.out</a:t>
            </a:r>
            <a:r>
              <a:rPr lang="en-US" altLang="zh-CN" sz="1600" dirty="0">
                <a:latin typeface="Arial" panose="020B0604020202020204" pitchFamily="34" charset="0"/>
              </a:rPr>
              <a:t>();</a:t>
            </a:r>
          </a:p>
          <a:p>
            <a:r>
              <a:rPr lang="en-US" altLang="zh-CN" sz="1600" dirty="0">
                <a:latin typeface="Arial" panose="020B0604020202020204" pitchFamily="34" charset="0"/>
              </a:rPr>
              <a:t>    }</a:t>
            </a:r>
          </a:p>
          <a:p>
            <a:r>
              <a:rPr lang="en-US" altLang="zh-CN" sz="1600" dirty="0">
                <a:latin typeface="Arial" panose="020B0604020202020204" pitchFamily="34" charset="0"/>
              </a:rPr>
              <a:t>}</a:t>
            </a:r>
            <a:endParaRPr lang="zh-CN" altLang="en-US" sz="1600" dirty="0">
              <a:latin typeface="Arial" panose="020B0604020202020204" pitchFamily="34" charset="0"/>
            </a:endParaRPr>
          </a:p>
        </p:txBody>
      </p:sp>
      <p:sp>
        <p:nvSpPr>
          <p:cNvPr id="3" name="java_code_1">
            <a:extLst>
              <a:ext uri="{FF2B5EF4-FFF2-40B4-BE49-F238E27FC236}">
                <a16:creationId xmlns:a16="http://schemas.microsoft.com/office/drawing/2014/main" id="{D6604C6B-A51E-4FAA-BD00-B4ABBF25C636}"/>
              </a:ext>
            </a:extLst>
          </p:cNvPr>
          <p:cNvSpPr txBox="1"/>
          <p:nvPr/>
        </p:nvSpPr>
        <p:spPr>
          <a:xfrm>
            <a:off x="4823284" y="4413885"/>
            <a:ext cx="4771653" cy="230832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 sz="1600" dirty="0">
                <a:latin typeface="Arial" panose="020B0604020202020204" pitchFamily="34" charset="0"/>
              </a:rPr>
              <a:t>public class Hello {</a:t>
            </a:r>
          </a:p>
          <a:p>
            <a:r>
              <a:rPr lang="en-US" altLang="zh-CN" sz="1600" dirty="0">
                <a:latin typeface="Arial" panose="020B0604020202020204" pitchFamily="34" charset="0"/>
              </a:rPr>
              <a:t>    private String name = "123";</a:t>
            </a:r>
          </a:p>
          <a:p>
            <a:r>
              <a:rPr lang="en-US" altLang="zh-CN" sz="1600" dirty="0">
                <a:latin typeface="Arial" panose="020B0604020202020204" pitchFamily="34" charset="0"/>
              </a:rPr>
              <a:t>    Hello(String name) {</a:t>
            </a:r>
          </a:p>
          <a:p>
            <a:r>
              <a:rPr lang="en-US" altLang="zh-CN" sz="1600" dirty="0">
                <a:latin typeface="Arial" panose="020B0604020202020204" pitchFamily="34" charset="0"/>
              </a:rPr>
              <a:t>    this.name = name;</a:t>
            </a:r>
          </a:p>
          <a:p>
            <a:r>
              <a:rPr lang="en-US" altLang="zh-CN" sz="1600" dirty="0">
                <a:latin typeface="Arial" panose="020B0604020202020204" pitchFamily="34" charset="0"/>
              </a:rPr>
              <a:t>    }</a:t>
            </a:r>
          </a:p>
          <a:p>
            <a:r>
              <a:rPr lang="en-US" altLang="zh-CN" sz="1600" dirty="0">
                <a:latin typeface="Arial" panose="020B0604020202020204" pitchFamily="34" charset="0"/>
              </a:rPr>
              <a:t>    public void out(){</a:t>
            </a:r>
          </a:p>
          <a:p>
            <a:r>
              <a:rPr lang="en-US" altLang="zh-CN" sz="1600" dirty="0">
                <a:latin typeface="Arial" panose="020B0604020202020204" pitchFamily="34" charset="0"/>
              </a:rPr>
              <a:t>        </a:t>
            </a:r>
            <a:r>
              <a:rPr lang="en-US" altLang="zh-CN" sz="1600" dirty="0" err="1">
                <a:latin typeface="Arial" panose="020B0604020202020204" pitchFamily="34" charset="0"/>
              </a:rPr>
              <a:t>System.out.println</a:t>
            </a:r>
            <a:r>
              <a:rPr lang="en-US" altLang="zh-CN" sz="1600" dirty="0">
                <a:latin typeface="Arial" panose="020B0604020202020204" pitchFamily="34" charset="0"/>
              </a:rPr>
              <a:t>("Hello, " + this.name);</a:t>
            </a:r>
          </a:p>
          <a:p>
            <a:r>
              <a:rPr lang="en-US" altLang="zh-CN" sz="1600" dirty="0">
                <a:latin typeface="Arial" panose="020B0604020202020204" pitchFamily="34" charset="0"/>
              </a:rPr>
              <a:t>    }</a:t>
            </a:r>
          </a:p>
          <a:p>
            <a:r>
              <a:rPr lang="en-US" altLang="zh-CN" sz="1600" dirty="0">
                <a:latin typeface="Arial" panose="020B0604020202020204" pitchFamily="34" charset="0"/>
              </a:rPr>
              <a:t>}</a:t>
            </a:r>
            <a:endParaRPr lang="zh-CN" altLang="en-US" sz="1600" dirty="0">
              <a:latin typeface="Arial" panose="020B060402020202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58F0DF7-7F0F-4F29-A643-FC435A77A668}"/>
              </a:ext>
            </a:extLst>
          </p:cNvPr>
          <p:cNvSpPr txBox="1">
            <a:spLocks/>
          </p:cNvSpPr>
          <p:nvPr/>
        </p:nvSpPr>
        <p:spPr>
          <a:xfrm>
            <a:off x="838200" y="995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Support Java (will not support input)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8969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ython_code_1">
            <a:extLst>
              <a:ext uri="{FF2B5EF4-FFF2-40B4-BE49-F238E27FC236}">
                <a16:creationId xmlns:a16="http://schemas.microsoft.com/office/drawing/2014/main" id="{A4FD977B-396C-4FAA-B94E-87B202013584}"/>
              </a:ext>
            </a:extLst>
          </p:cNvPr>
          <p:cNvSpPr txBox="1"/>
          <p:nvPr/>
        </p:nvSpPr>
        <p:spPr>
          <a:xfrm>
            <a:off x="5551305" y="2146213"/>
            <a:ext cx="6149514" cy="452431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 sz="1600" dirty="0">
                <a:solidFill>
                  <a:srgbClr val="37477B"/>
                </a:solidFill>
                <a:latin typeface="Arial" panose="020B0604020202020204" pitchFamily="34" charset="0"/>
              </a:rPr>
              <a:t>import </a:t>
            </a:r>
            <a:r>
              <a:rPr lang="en-US" altLang="zh-CN" sz="1600" dirty="0" err="1">
                <a:solidFill>
                  <a:srgbClr val="37477B"/>
                </a:solidFill>
                <a:latin typeface="Arial" panose="020B0604020202020204" pitchFamily="34" charset="0"/>
              </a:rPr>
              <a:t>numpy</a:t>
            </a:r>
            <a:r>
              <a:rPr lang="en-US" altLang="zh-CN" sz="1600" dirty="0">
                <a:solidFill>
                  <a:srgbClr val="37477B"/>
                </a:solidFill>
                <a:latin typeface="Arial" panose="020B0604020202020204" pitchFamily="34" charset="0"/>
              </a:rPr>
              <a:t> as np</a:t>
            </a:r>
          </a:p>
          <a:p>
            <a:r>
              <a:rPr lang="en-US" altLang="zh-CN" sz="1600" dirty="0">
                <a:solidFill>
                  <a:srgbClr val="37477B"/>
                </a:solidFill>
                <a:latin typeface="Arial" panose="020B0604020202020204" pitchFamily="34" charset="0"/>
              </a:rPr>
              <a:t>import </a:t>
            </a:r>
            <a:r>
              <a:rPr lang="en-US" altLang="zh-CN" sz="1600" dirty="0" err="1">
                <a:solidFill>
                  <a:srgbClr val="37477B"/>
                </a:solidFill>
                <a:latin typeface="Arial" panose="020B0604020202020204" pitchFamily="34" charset="0"/>
              </a:rPr>
              <a:t>matplotlib.pyplot</a:t>
            </a:r>
            <a:r>
              <a:rPr lang="en-US" altLang="zh-CN" sz="1600" dirty="0">
                <a:solidFill>
                  <a:srgbClr val="37477B"/>
                </a:solidFill>
                <a:latin typeface="Arial" panose="020B0604020202020204" pitchFamily="34" charset="0"/>
              </a:rPr>
              <a:t> as </a:t>
            </a:r>
            <a:r>
              <a:rPr lang="en-US" altLang="zh-CN" sz="1600" dirty="0" err="1">
                <a:solidFill>
                  <a:srgbClr val="37477B"/>
                </a:solidFill>
                <a:latin typeface="Arial" panose="020B0604020202020204" pitchFamily="34" charset="0"/>
              </a:rPr>
              <a:t>plt</a:t>
            </a:r>
            <a:endParaRPr lang="en-US" altLang="zh-CN" sz="1600" dirty="0">
              <a:solidFill>
                <a:srgbClr val="37477B"/>
              </a:solidFill>
              <a:latin typeface="Arial" panose="020B0604020202020204" pitchFamily="34" charset="0"/>
            </a:endParaRPr>
          </a:p>
          <a:p>
            <a:endParaRPr lang="en-US" altLang="zh-CN" sz="1600" dirty="0">
              <a:solidFill>
                <a:srgbClr val="37477B"/>
              </a:solidFill>
              <a:latin typeface="Arial" panose="020B0604020202020204" pitchFamily="34" charset="0"/>
            </a:endParaRPr>
          </a:p>
          <a:p>
            <a:r>
              <a:rPr lang="en-US" altLang="zh-CN" sz="1600" dirty="0">
                <a:solidFill>
                  <a:srgbClr val="37477B"/>
                </a:solidFill>
                <a:latin typeface="Arial" panose="020B0604020202020204" pitchFamily="34" charset="0"/>
              </a:rPr>
              <a:t>x = </a:t>
            </a:r>
            <a:r>
              <a:rPr lang="en-US" altLang="zh-CN" sz="1600" dirty="0" err="1">
                <a:solidFill>
                  <a:srgbClr val="37477B"/>
                </a:solidFill>
                <a:latin typeface="Arial" panose="020B0604020202020204" pitchFamily="34" charset="0"/>
              </a:rPr>
              <a:t>np.linspace</a:t>
            </a:r>
            <a:r>
              <a:rPr lang="en-US" altLang="zh-CN" sz="1600" dirty="0">
                <a:solidFill>
                  <a:srgbClr val="37477B"/>
                </a:solidFill>
                <a:latin typeface="Arial" panose="020B0604020202020204" pitchFamily="34" charset="0"/>
              </a:rPr>
              <a:t>(0, 200, 100)  # Sample data.</a:t>
            </a:r>
          </a:p>
          <a:p>
            <a:endParaRPr lang="en-US" altLang="zh-CN" sz="1600" dirty="0">
              <a:solidFill>
                <a:srgbClr val="37477B"/>
              </a:solidFill>
              <a:latin typeface="Arial" panose="020B0604020202020204" pitchFamily="34" charset="0"/>
            </a:endParaRPr>
          </a:p>
          <a:p>
            <a:r>
              <a:rPr lang="en-US" altLang="zh-CN" sz="1600" dirty="0">
                <a:solidFill>
                  <a:srgbClr val="37477B"/>
                </a:solidFill>
                <a:latin typeface="Arial" panose="020B0604020202020204" pitchFamily="34" charset="0"/>
              </a:rPr>
              <a:t>fig, ax = </a:t>
            </a:r>
            <a:r>
              <a:rPr lang="en-US" altLang="zh-CN" sz="1600" dirty="0" err="1">
                <a:solidFill>
                  <a:srgbClr val="37477B"/>
                </a:solidFill>
                <a:latin typeface="Arial" panose="020B0604020202020204" pitchFamily="34" charset="0"/>
              </a:rPr>
              <a:t>plt.subplots</a:t>
            </a:r>
            <a:r>
              <a:rPr lang="en-US" altLang="zh-CN" sz="1600" dirty="0">
                <a:solidFill>
                  <a:srgbClr val="37477B"/>
                </a:solidFill>
                <a:latin typeface="Arial" panose="020B0604020202020204" pitchFamily="34" charset="0"/>
              </a:rPr>
              <a:t>(</a:t>
            </a:r>
            <a:r>
              <a:rPr lang="en-US" altLang="zh-CN" sz="1600" dirty="0" err="1">
                <a:solidFill>
                  <a:srgbClr val="37477B"/>
                </a:solidFill>
                <a:latin typeface="Arial" panose="020B0604020202020204" pitchFamily="34" charset="0"/>
              </a:rPr>
              <a:t>figsize</a:t>
            </a:r>
            <a:r>
              <a:rPr lang="en-US" altLang="zh-CN" sz="1600" dirty="0">
                <a:solidFill>
                  <a:srgbClr val="37477B"/>
                </a:solidFill>
                <a:latin typeface="Arial" panose="020B0604020202020204" pitchFamily="34" charset="0"/>
              </a:rPr>
              <a:t>=(6, 2.7))</a:t>
            </a:r>
          </a:p>
          <a:p>
            <a:r>
              <a:rPr lang="en-US" altLang="zh-CN" sz="1600" dirty="0" err="1">
                <a:solidFill>
                  <a:srgbClr val="37477B"/>
                </a:solidFill>
                <a:latin typeface="Arial" panose="020B0604020202020204" pitchFamily="34" charset="0"/>
              </a:rPr>
              <a:t>ax.plot</a:t>
            </a:r>
            <a:r>
              <a:rPr lang="en-US" altLang="zh-CN" sz="1600" dirty="0">
                <a:solidFill>
                  <a:srgbClr val="37477B"/>
                </a:solidFill>
                <a:latin typeface="Arial" panose="020B0604020202020204" pitchFamily="34" charset="0"/>
              </a:rPr>
              <a:t>(x, x, label='linear')  # Plot some data on the axes.</a:t>
            </a:r>
          </a:p>
          <a:p>
            <a:r>
              <a:rPr lang="en-US" altLang="zh-CN" sz="1600" dirty="0" err="1">
                <a:solidFill>
                  <a:srgbClr val="37477B"/>
                </a:solidFill>
                <a:latin typeface="Arial" panose="020B0604020202020204" pitchFamily="34" charset="0"/>
              </a:rPr>
              <a:t>ax.plot</a:t>
            </a:r>
            <a:r>
              <a:rPr lang="en-US" altLang="zh-CN" sz="1600" dirty="0">
                <a:solidFill>
                  <a:srgbClr val="37477B"/>
                </a:solidFill>
                <a:latin typeface="Arial" panose="020B0604020202020204" pitchFamily="34" charset="0"/>
              </a:rPr>
              <a:t>(x, x**2, label='quadratic')</a:t>
            </a:r>
          </a:p>
          <a:p>
            <a:r>
              <a:rPr lang="en-US" altLang="zh-CN" sz="1600" dirty="0" err="1">
                <a:solidFill>
                  <a:srgbClr val="37477B"/>
                </a:solidFill>
                <a:latin typeface="Arial" panose="020B0604020202020204" pitchFamily="34" charset="0"/>
              </a:rPr>
              <a:t>ax.plot</a:t>
            </a:r>
            <a:r>
              <a:rPr lang="en-US" altLang="zh-CN" sz="1600" dirty="0">
                <a:solidFill>
                  <a:srgbClr val="37477B"/>
                </a:solidFill>
                <a:latin typeface="Arial" panose="020B0604020202020204" pitchFamily="34" charset="0"/>
              </a:rPr>
              <a:t>(x, x**3, label='cubic') </a:t>
            </a:r>
          </a:p>
          <a:p>
            <a:r>
              <a:rPr lang="en-US" altLang="zh-CN" sz="1600" dirty="0" err="1">
                <a:solidFill>
                  <a:srgbClr val="37477B"/>
                </a:solidFill>
                <a:latin typeface="Arial" panose="020B0604020202020204" pitchFamily="34" charset="0"/>
              </a:rPr>
              <a:t>ax.set_xlabel</a:t>
            </a:r>
            <a:r>
              <a:rPr lang="en-US" altLang="zh-CN" sz="1600" dirty="0">
                <a:solidFill>
                  <a:srgbClr val="37477B"/>
                </a:solidFill>
                <a:latin typeface="Arial" panose="020B0604020202020204" pitchFamily="34" charset="0"/>
              </a:rPr>
              <a:t>('x label')</a:t>
            </a:r>
          </a:p>
          <a:p>
            <a:r>
              <a:rPr lang="en-US" altLang="zh-CN" sz="1600" dirty="0" err="1">
                <a:solidFill>
                  <a:srgbClr val="37477B"/>
                </a:solidFill>
                <a:latin typeface="Arial" panose="020B0604020202020204" pitchFamily="34" charset="0"/>
              </a:rPr>
              <a:t>ax.set_ylabel</a:t>
            </a:r>
            <a:r>
              <a:rPr lang="en-US" altLang="zh-CN" sz="1600" dirty="0">
                <a:solidFill>
                  <a:srgbClr val="37477B"/>
                </a:solidFill>
                <a:latin typeface="Arial" panose="020B0604020202020204" pitchFamily="34" charset="0"/>
              </a:rPr>
              <a:t>('y label')</a:t>
            </a:r>
          </a:p>
          <a:p>
            <a:r>
              <a:rPr lang="en-US" altLang="zh-CN" sz="1600" dirty="0" err="1">
                <a:solidFill>
                  <a:srgbClr val="37477B"/>
                </a:solidFill>
                <a:latin typeface="Arial" panose="020B0604020202020204" pitchFamily="34" charset="0"/>
              </a:rPr>
              <a:t>ax.set_title</a:t>
            </a:r>
            <a:r>
              <a:rPr lang="en-US" altLang="zh-CN" sz="1600" dirty="0">
                <a:solidFill>
                  <a:srgbClr val="37477B"/>
                </a:solidFill>
                <a:latin typeface="Arial" panose="020B0604020202020204" pitchFamily="34" charset="0"/>
              </a:rPr>
              <a:t>("Simple Plot")</a:t>
            </a:r>
          </a:p>
          <a:p>
            <a:r>
              <a:rPr lang="en-US" altLang="zh-CN" sz="1600" dirty="0" err="1">
                <a:solidFill>
                  <a:srgbClr val="37477B"/>
                </a:solidFill>
                <a:latin typeface="Arial" panose="020B0604020202020204" pitchFamily="34" charset="0"/>
              </a:rPr>
              <a:t>ax.legend</a:t>
            </a:r>
            <a:r>
              <a:rPr lang="en-US" altLang="zh-CN" sz="1600" dirty="0">
                <a:solidFill>
                  <a:srgbClr val="37477B"/>
                </a:solidFill>
                <a:latin typeface="Arial" panose="020B0604020202020204" pitchFamily="34" charset="0"/>
              </a:rPr>
              <a:t>();</a:t>
            </a:r>
          </a:p>
          <a:p>
            <a:r>
              <a:rPr lang="en-US" altLang="zh-CN" sz="1600" dirty="0" err="1">
                <a:solidFill>
                  <a:srgbClr val="37477B"/>
                </a:solidFill>
                <a:latin typeface="Arial" panose="020B0604020202020204" pitchFamily="34" charset="0"/>
              </a:rPr>
              <a:t>plt.show</a:t>
            </a:r>
            <a:r>
              <a:rPr lang="en-US" altLang="zh-CN" sz="1600" dirty="0">
                <a:solidFill>
                  <a:srgbClr val="37477B"/>
                </a:solidFill>
                <a:latin typeface="Arial" panose="020B0604020202020204" pitchFamily="34" charset="0"/>
              </a:rPr>
              <a:t>();</a:t>
            </a:r>
          </a:p>
          <a:p>
            <a:endParaRPr lang="en-US" altLang="zh-CN" sz="1600" dirty="0">
              <a:solidFill>
                <a:srgbClr val="37477B"/>
              </a:solidFill>
              <a:latin typeface="Arial" panose="020B0604020202020204" pitchFamily="34" charset="0"/>
            </a:endParaRPr>
          </a:p>
          <a:p>
            <a:r>
              <a:rPr lang="en-US" altLang="zh-CN" sz="1600" dirty="0">
                <a:solidFill>
                  <a:srgbClr val="37477B"/>
                </a:solidFill>
                <a:latin typeface="Arial" panose="020B0604020202020204" pitchFamily="34" charset="0"/>
              </a:rPr>
              <a:t># more diversity, </a:t>
            </a:r>
            <a:r>
              <a:rPr lang="en-US" altLang="zh-CN" sz="1600" dirty="0" err="1">
                <a:solidFill>
                  <a:srgbClr val="37477B"/>
                </a:solidFill>
                <a:latin typeface="Arial" panose="020B0604020202020204" pitchFamily="34" charset="0"/>
              </a:rPr>
              <a:t>R.Chatly</a:t>
            </a:r>
            <a:r>
              <a:rPr lang="en-US" altLang="zh-CN" sz="1600" dirty="0">
                <a:solidFill>
                  <a:srgbClr val="37477B"/>
                </a:solidFill>
                <a:latin typeface="Arial" panose="020B0604020202020204" pitchFamily="34" charset="0"/>
              </a:rPr>
              <a:t>, Wong, Bai, email (friendly) cc Holger, talk to them, a new demo(focus on making slides, suppose you want to use the add-in to make slides)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54899E5A-ABFC-4B58-BF29-7894482F4EE0}"/>
              </a:ext>
            </a:extLst>
          </p:cNvPr>
          <p:cNvSpPr txBox="1">
            <a:spLocks/>
          </p:cNvSpPr>
          <p:nvPr/>
        </p:nvSpPr>
        <p:spPr>
          <a:xfrm>
            <a:off x="4652210" y="385448"/>
            <a:ext cx="7664116" cy="96611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Support Graphical Output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10446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ython_code_1">
            <a:extLst>
              <a:ext uri="{FF2B5EF4-FFF2-40B4-BE49-F238E27FC236}">
                <a16:creationId xmlns:a16="http://schemas.microsoft.com/office/drawing/2014/main" id="{A4FD977B-396C-4FAA-B94E-87B202013584}"/>
              </a:ext>
            </a:extLst>
          </p:cNvPr>
          <p:cNvSpPr txBox="1"/>
          <p:nvPr/>
        </p:nvSpPr>
        <p:spPr>
          <a:xfrm>
            <a:off x="4820959" y="0"/>
            <a:ext cx="7371041" cy="677108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af-ZA" altLang="zh-CN" sz="1400" b="0" dirty="0">
                <a:solidFill>
                  <a:srgbClr val="B3774F"/>
                </a:solidFill>
                <a:effectLst/>
                <a:latin typeface="Consolas" panose="020B0609020204030204" pitchFamily="49" charset="0"/>
              </a:rPr>
              <a:t>import imageio</a:t>
            </a:r>
          </a:p>
          <a:p>
            <a:r>
              <a:rPr lang="af-ZA" altLang="zh-CN" sz="1400" b="0" dirty="0">
                <a:solidFill>
                  <a:srgbClr val="B3774F"/>
                </a:solidFill>
                <a:effectLst/>
                <a:latin typeface="Consolas" panose="020B0609020204030204" pitchFamily="49" charset="0"/>
              </a:rPr>
              <a:t>import numpy as np</a:t>
            </a:r>
          </a:p>
          <a:p>
            <a:r>
              <a:rPr lang="af-ZA" altLang="zh-CN" sz="1400" b="0" dirty="0">
                <a:solidFill>
                  <a:srgbClr val="B3774F"/>
                </a:solidFill>
                <a:effectLst/>
                <a:latin typeface="Consolas" panose="020B0609020204030204" pitchFamily="49" charset="0"/>
              </a:rPr>
              <a:t>import matplotlib as mpl</a:t>
            </a:r>
          </a:p>
          <a:p>
            <a:r>
              <a:rPr lang="af-ZA" altLang="zh-CN" sz="1400" b="0" dirty="0">
                <a:solidFill>
                  <a:srgbClr val="B3774F"/>
                </a:solidFill>
                <a:effectLst/>
                <a:latin typeface="Consolas" panose="020B0609020204030204" pitchFamily="49" charset="0"/>
              </a:rPr>
              <a:t>import matplotlib.pyplot as plt</a:t>
            </a:r>
          </a:p>
          <a:p>
            <a:r>
              <a:rPr lang="af-ZA" altLang="zh-CN" sz="1400" b="0" dirty="0">
                <a:solidFill>
                  <a:srgbClr val="B3774F"/>
                </a:solidFill>
                <a:effectLst/>
                <a:latin typeface="Consolas" panose="020B0609020204030204" pitchFamily="49" charset="0"/>
              </a:rPr>
              <a:t>import scipy</a:t>
            </a:r>
          </a:p>
          <a:p>
            <a:r>
              <a:rPr lang="af-ZA" altLang="zh-CN" sz="1400" b="0" dirty="0">
                <a:solidFill>
                  <a:srgbClr val="B3774F"/>
                </a:solidFill>
                <a:effectLst/>
                <a:latin typeface="Consolas" panose="020B0609020204030204" pitchFamily="49" charset="0"/>
              </a:rPr>
              <a:t>import scipy.signal</a:t>
            </a:r>
          </a:p>
          <a:p>
            <a:endParaRPr lang="af-ZA" altLang="zh-CN" sz="1400" b="0" dirty="0">
              <a:solidFill>
                <a:srgbClr val="B3774F"/>
              </a:solidFill>
              <a:effectLst/>
              <a:latin typeface="Consolas" panose="020B0609020204030204" pitchFamily="49" charset="0"/>
            </a:endParaRPr>
          </a:p>
          <a:p>
            <a:r>
              <a:rPr lang="af-ZA" altLang="zh-CN" sz="1400" dirty="0">
                <a:solidFill>
                  <a:srgbClr val="B3774F"/>
                </a:solidFill>
                <a:latin typeface="Consolas" panose="020B0609020204030204" pitchFamily="49" charset="0"/>
              </a:rPr>
              <a:t>// change path here</a:t>
            </a:r>
            <a:endParaRPr lang="af-ZA" altLang="zh-CN" sz="1400" b="0" dirty="0">
              <a:solidFill>
                <a:srgbClr val="B3774F"/>
              </a:solidFill>
              <a:effectLst/>
              <a:latin typeface="Consolas" panose="020B0609020204030204" pitchFamily="49" charset="0"/>
            </a:endParaRPr>
          </a:p>
          <a:p>
            <a:r>
              <a:rPr lang="af-ZA" altLang="zh-CN" sz="1400" b="0" dirty="0">
                <a:solidFill>
                  <a:srgbClr val="B3774F"/>
                </a:solidFill>
                <a:effectLst/>
                <a:latin typeface="Consolas" panose="020B0609020204030204" pitchFamily="49" charset="0"/>
              </a:rPr>
              <a:t>image = imageio.imread('C:\\Users\\85378\\Documents\\hyde_park.jpg')</a:t>
            </a:r>
          </a:p>
          <a:p>
            <a:r>
              <a:rPr lang="af-ZA" altLang="zh-CN" sz="1400" b="0" dirty="0">
                <a:solidFill>
                  <a:srgbClr val="B3774F"/>
                </a:solidFill>
                <a:effectLst/>
                <a:latin typeface="Consolas" panose="020B0609020204030204" pitchFamily="49" charset="0"/>
              </a:rPr>
              <a:t>plt.imshow(image, cmap='gray')</a:t>
            </a:r>
          </a:p>
          <a:p>
            <a:r>
              <a:rPr lang="af-ZA" altLang="zh-CN" sz="1400" b="0" dirty="0">
                <a:solidFill>
                  <a:srgbClr val="B3774F"/>
                </a:solidFill>
                <a:effectLst/>
                <a:latin typeface="Consolas" panose="020B0609020204030204" pitchFamily="49" charset="0"/>
              </a:rPr>
              <a:t>plt.gcf()</a:t>
            </a:r>
          </a:p>
          <a:p>
            <a:r>
              <a:rPr lang="en-US" altLang="zh-CN" sz="1400" dirty="0" err="1">
                <a:solidFill>
                  <a:srgbClr val="B3774F"/>
                </a:solidFill>
                <a:latin typeface="Consolas" panose="020B0609020204030204" pitchFamily="49" charset="0"/>
              </a:rPr>
              <a:t>plt.show</a:t>
            </a:r>
            <a:r>
              <a:rPr lang="en-US" altLang="zh-CN" sz="1400" dirty="0">
                <a:solidFill>
                  <a:srgbClr val="B3774F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zh-CN" sz="1400" dirty="0">
                <a:solidFill>
                  <a:srgbClr val="B3774F"/>
                </a:solidFill>
                <a:latin typeface="Consolas" panose="020B0609020204030204" pitchFamily="49" charset="0"/>
              </a:rPr>
              <a:t># update figures, parameter(table) input, polish demo</a:t>
            </a:r>
          </a:p>
          <a:p>
            <a:r>
              <a:rPr lang="en-US" altLang="zh-CN" sz="1400" dirty="0">
                <a:solidFill>
                  <a:srgbClr val="B3774F"/>
                </a:solidFill>
                <a:latin typeface="Consolas" panose="020B0609020204030204" pitchFamily="49" charset="0"/>
              </a:rPr>
              <a:t># add icons to the button </a:t>
            </a:r>
          </a:p>
          <a:p>
            <a:r>
              <a:rPr lang="af-ZA" altLang="zh-CN" sz="1400" b="0" dirty="0">
                <a:solidFill>
                  <a:srgbClr val="B3774F"/>
                </a:solidFill>
                <a:effectLst/>
                <a:latin typeface="Consolas" panose="020B0609020204030204" pitchFamily="49" charset="0"/>
              </a:rPr>
              <a:t># read the array </a:t>
            </a:r>
            <a:r>
              <a:rPr lang="af-ZA" altLang="zh-CN" sz="1400" dirty="0">
                <a:solidFill>
                  <a:srgbClr val="B3774F"/>
                </a:solidFill>
                <a:latin typeface="Consolas" panose="020B0609020204030204" pitchFamily="49" charset="0"/>
              </a:rPr>
              <a:t>from</a:t>
            </a:r>
            <a:r>
              <a:rPr lang="af-ZA" altLang="zh-CN" sz="1400" b="0" dirty="0">
                <a:solidFill>
                  <a:srgbClr val="B3774F"/>
                </a:solidFill>
                <a:effectLst/>
                <a:latin typeface="Consolas" panose="020B0609020204030204" pitchFamily="49" charset="0"/>
              </a:rPr>
              <a:t> table in powerpoint</a:t>
            </a:r>
          </a:p>
          <a:p>
            <a:r>
              <a:rPr lang="af-ZA" altLang="zh-CN" sz="1400" dirty="0">
                <a:solidFill>
                  <a:srgbClr val="B3774F"/>
                </a:solidFill>
                <a:latin typeface="Consolas" panose="020B0609020204030204" pitchFamily="49" charset="0"/>
              </a:rPr>
              <a:t># multiple buttons</a:t>
            </a:r>
            <a:endParaRPr lang="af-ZA" altLang="zh-CN" sz="1400" b="0" dirty="0">
              <a:solidFill>
                <a:srgbClr val="B3774F"/>
              </a:solidFill>
              <a:effectLst/>
              <a:latin typeface="Consolas" panose="020B0609020204030204" pitchFamily="49" charset="0"/>
            </a:endParaRPr>
          </a:p>
          <a:p>
            <a:r>
              <a:rPr lang="af-ZA" altLang="zh-CN" sz="1400" b="0" dirty="0">
                <a:solidFill>
                  <a:srgbClr val="B3774F"/>
                </a:solidFill>
                <a:effectLst/>
                <a:latin typeface="Consolas" panose="020B0609020204030204" pitchFamily="49" charset="0"/>
              </a:rPr>
              <a:t>smooth = np.array([1,1,1]).reshape((-1, 3))</a:t>
            </a:r>
          </a:p>
          <a:p>
            <a:r>
              <a:rPr lang="af-ZA" altLang="zh-CN" sz="1400" b="0" dirty="0">
                <a:solidFill>
                  <a:srgbClr val="B3774F"/>
                </a:solidFill>
                <a:effectLst/>
                <a:latin typeface="Consolas" panose="020B0609020204030204" pitchFamily="49" charset="0"/>
              </a:rPr>
              <a:t>finite_diff = np.array([1,0,-1]).reshape((-1, 3))</a:t>
            </a:r>
          </a:p>
          <a:p>
            <a:r>
              <a:rPr lang="af-ZA" altLang="zh-CN" sz="1400" b="0" dirty="0">
                <a:solidFill>
                  <a:srgbClr val="B3774F"/>
                </a:solidFill>
                <a:effectLst/>
                <a:latin typeface="Consolas" panose="020B0609020204030204" pitchFamily="49" charset="0"/>
              </a:rPr>
              <a:t>prewitt_x = np.outer(smooth, finite_diff)</a:t>
            </a:r>
          </a:p>
          <a:p>
            <a:r>
              <a:rPr lang="af-ZA" altLang="zh-CN" sz="1400" b="0" dirty="0">
                <a:solidFill>
                  <a:srgbClr val="B3774F"/>
                </a:solidFill>
                <a:effectLst/>
                <a:latin typeface="Consolas" panose="020B0609020204030204" pitchFamily="49" charset="0"/>
              </a:rPr>
              <a:t>prewitt_y = np.outer(finite_diff, smooth)</a:t>
            </a:r>
          </a:p>
          <a:p>
            <a:r>
              <a:rPr lang="af-ZA" altLang="zh-CN" sz="1400" b="0" dirty="0">
                <a:solidFill>
                  <a:srgbClr val="B3774F"/>
                </a:solidFill>
                <a:effectLst/>
                <a:latin typeface="Consolas" panose="020B0609020204030204" pitchFamily="49" charset="0"/>
              </a:rPr>
              <a:t>image_edged_x = scipy.signal.convolve2d(image, prewitt_x)</a:t>
            </a:r>
          </a:p>
          <a:p>
            <a:r>
              <a:rPr lang="af-ZA" altLang="zh-CN" sz="1400" b="0" dirty="0">
                <a:solidFill>
                  <a:srgbClr val="B3774F"/>
                </a:solidFill>
                <a:effectLst/>
                <a:latin typeface="Consolas" panose="020B0609020204030204" pitchFamily="49" charset="0"/>
              </a:rPr>
              <a:t>image_edged_y = scipy.signal.convolve2d(image, prewitt_y)</a:t>
            </a:r>
          </a:p>
          <a:p>
            <a:r>
              <a:rPr lang="af-ZA" altLang="zh-CN" sz="1400" b="0" dirty="0">
                <a:solidFill>
                  <a:srgbClr val="B3774F"/>
                </a:solidFill>
                <a:effectLst/>
                <a:latin typeface="Consolas" panose="020B0609020204030204" pitchFamily="49" charset="0"/>
              </a:rPr>
              <a:t>grad_mag = np.sqrt(image_edged_x**2 + image_edged_y**2)</a:t>
            </a:r>
          </a:p>
          <a:p>
            <a:endParaRPr lang="af-ZA" altLang="zh-CN" sz="1400" b="0" dirty="0">
              <a:solidFill>
                <a:srgbClr val="B3774F"/>
              </a:solidFill>
              <a:effectLst/>
              <a:latin typeface="Consolas" panose="020B0609020204030204" pitchFamily="49" charset="0"/>
            </a:endParaRPr>
          </a:p>
          <a:p>
            <a:r>
              <a:rPr lang="af-ZA" altLang="zh-CN" sz="1400" b="0" dirty="0">
                <a:solidFill>
                  <a:srgbClr val="B3774F"/>
                </a:solidFill>
                <a:effectLst/>
                <a:latin typeface="Consolas" panose="020B0609020204030204" pitchFamily="49" charset="0"/>
              </a:rPr>
              <a:t>print('prewitt_x:')</a:t>
            </a:r>
          </a:p>
          <a:p>
            <a:r>
              <a:rPr lang="af-ZA" altLang="zh-CN" sz="1400" b="0" dirty="0">
                <a:solidFill>
                  <a:srgbClr val="B3774F"/>
                </a:solidFill>
                <a:effectLst/>
                <a:latin typeface="Consolas" panose="020B0609020204030204" pitchFamily="49" charset="0"/>
              </a:rPr>
              <a:t>print(prewitt_x)</a:t>
            </a:r>
          </a:p>
          <a:p>
            <a:r>
              <a:rPr lang="af-ZA" altLang="zh-CN" sz="1400" b="0" dirty="0">
                <a:solidFill>
                  <a:srgbClr val="B3774F"/>
                </a:solidFill>
                <a:effectLst/>
                <a:latin typeface="Consolas" panose="020B0609020204030204" pitchFamily="49" charset="0"/>
              </a:rPr>
              <a:t>print('prewitt_y:')</a:t>
            </a:r>
          </a:p>
          <a:p>
            <a:r>
              <a:rPr lang="af-ZA" altLang="zh-CN" sz="1400" b="0" dirty="0">
                <a:solidFill>
                  <a:srgbClr val="B3774F"/>
                </a:solidFill>
                <a:effectLst/>
                <a:latin typeface="Consolas" panose="020B0609020204030204" pitchFamily="49" charset="0"/>
              </a:rPr>
              <a:t>print(prewitt_y)</a:t>
            </a:r>
          </a:p>
          <a:p>
            <a:r>
              <a:rPr lang="af-ZA" altLang="zh-CN" sz="1400" b="0" dirty="0">
                <a:solidFill>
                  <a:srgbClr val="B3774F"/>
                </a:solidFill>
                <a:effectLst/>
                <a:latin typeface="Consolas" panose="020B0609020204030204" pitchFamily="49" charset="0"/>
              </a:rPr>
              <a:t>plt.imshow(grad_mag, cmap='gray')</a:t>
            </a:r>
          </a:p>
          <a:p>
            <a:r>
              <a:rPr lang="af-ZA" altLang="zh-CN" sz="1400" b="0" dirty="0">
                <a:solidFill>
                  <a:srgbClr val="B3774F"/>
                </a:solidFill>
                <a:effectLst/>
                <a:latin typeface="Consolas" panose="020B0609020204030204" pitchFamily="49" charset="0"/>
              </a:rPr>
              <a:t>plt.gcf().set_size_inches(10, 8)</a:t>
            </a:r>
          </a:p>
          <a:p>
            <a:r>
              <a:rPr lang="af-ZA" altLang="zh-CN" sz="1400" dirty="0">
                <a:solidFill>
                  <a:srgbClr val="B3774F"/>
                </a:solidFill>
                <a:latin typeface="Consolas" panose="020B0609020204030204" pitchFamily="49" charset="0"/>
              </a:rPr>
              <a:t>p</a:t>
            </a:r>
            <a:r>
              <a:rPr lang="af-ZA" altLang="zh-CN" sz="1400" b="0" dirty="0">
                <a:solidFill>
                  <a:srgbClr val="B3774F"/>
                </a:solidFill>
                <a:effectLst/>
                <a:latin typeface="Consolas" panose="020B0609020204030204" pitchFamily="49" charset="0"/>
              </a:rPr>
              <a:t>lt.show()</a:t>
            </a:r>
          </a:p>
        </p:txBody>
      </p:sp>
    </p:spTree>
    <p:extLst>
      <p:ext uri="{BB962C8B-B14F-4D97-AF65-F5344CB8AC3E}">
        <p14:creationId xmlns:p14="http://schemas.microsoft.com/office/powerpoint/2010/main" val="32913032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ython_code_0">
            <a:extLst>
              <a:ext uri="{FF2B5EF4-FFF2-40B4-BE49-F238E27FC236}">
                <a16:creationId xmlns:a16="http://schemas.microsoft.com/office/drawing/2014/main" id="{C45F4783-85AF-4D56-8324-A804FB46465A}"/>
              </a:ext>
            </a:extLst>
          </p:cNvPr>
          <p:cNvSpPr txBox="1"/>
          <p:nvPr/>
        </p:nvSpPr>
        <p:spPr>
          <a:xfrm>
            <a:off x="2921000" y="3244334"/>
            <a:ext cx="6350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dirty="0">
                <a:latin typeface="Arial" panose="020B0604020202020204" pitchFamily="34" charset="0"/>
              </a:rPr>
              <a:t>Empty = "empty print now does not give an error now!"</a:t>
            </a:r>
            <a:endParaRPr lang="zh-CN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5666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0">
            <a:extLst>
              <a:ext uri="{FF2B5EF4-FFF2-40B4-BE49-F238E27FC236}">
                <a16:creationId xmlns:a16="http://schemas.microsoft.com/office/drawing/2014/main" id="{B5BB9EE1-E1ED-4636-A14E-BCAC5AB2FB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7705910"/>
              </p:ext>
            </p:extLst>
          </p:nvPr>
        </p:nvGraphicFramePr>
        <p:xfrm>
          <a:off x="313266" y="1644134"/>
          <a:ext cx="8127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96286486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835506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577091876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r>
                        <a:rPr lang="af-ZA" altLang="zh-CN" dirty="0"/>
                        <a:t>table0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8513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1436722"/>
                  </a:ext>
                </a:extLst>
              </a:tr>
            </a:tbl>
          </a:graphicData>
        </a:graphic>
      </p:graphicFrame>
      <p:sp>
        <p:nvSpPr>
          <p:cNvPr id="7" name="c++ main_code_0">
            <a:extLst>
              <a:ext uri="{FF2B5EF4-FFF2-40B4-BE49-F238E27FC236}">
                <a16:creationId xmlns:a16="http://schemas.microsoft.com/office/drawing/2014/main" id="{96C080A7-F886-4648-8A45-2BF83259BF22}"/>
              </a:ext>
            </a:extLst>
          </p:cNvPr>
          <p:cNvSpPr txBox="1"/>
          <p:nvPr/>
        </p:nvSpPr>
        <p:spPr>
          <a:xfrm>
            <a:off x="6212400" y="2211401"/>
            <a:ext cx="5022867" cy="480131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endParaRPr lang="en-US" altLang="zh-CN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</a:rPr>
              <a:t>#include &lt;vector&gt;</a:t>
            </a:r>
          </a:p>
          <a:p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</a:rPr>
              <a:t>using namespace std;</a:t>
            </a:r>
          </a:p>
          <a:p>
            <a:endParaRPr lang="en-US" altLang="zh-CN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</a:rPr>
              <a:t>int sum(vector&lt;int&gt; a);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</a:rPr>
              <a:t>int main(){</a:t>
            </a:r>
          </a:p>
          <a:p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</a:rPr>
              <a:t>  </a:t>
            </a:r>
            <a:r>
              <a:rPr lang="en-US" altLang="zh-CN" dirty="0" err="1">
                <a:solidFill>
                  <a:srgbClr val="000000"/>
                </a:solidFill>
                <a:latin typeface="Arial" panose="020B0604020202020204" pitchFamily="34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</a:rPr>
              <a:t> &lt;&lt; sum({1,2,3});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</a:rPr>
              <a:t>}</a:t>
            </a:r>
          </a:p>
          <a:p>
            <a:endParaRPr lang="en-US" altLang="zh-CN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</a:rPr>
              <a:t>int sum(vector&lt;int&gt; a)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</a:rPr>
              <a:t>    int count = 0;</a:t>
            </a:r>
          </a:p>
          <a:p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</a:rPr>
              <a:t>    for (unsigned int </a:t>
            </a:r>
            <a:r>
              <a:rPr lang="en-US" altLang="zh-CN" dirty="0" err="1">
                <a:solidFill>
                  <a:srgbClr val="000000"/>
                </a:solidFill>
                <a:latin typeface="Arial" panose="020B0604020202020204" pitchFamily="34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</a:rPr>
              <a:t> = 0; </a:t>
            </a:r>
            <a:r>
              <a:rPr lang="en-US" altLang="zh-CN" dirty="0" err="1">
                <a:solidFill>
                  <a:srgbClr val="000000"/>
                </a:solidFill>
                <a:latin typeface="Arial" panose="020B0604020202020204" pitchFamily="34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</a:rPr>
              <a:t> &lt;= </a:t>
            </a:r>
            <a:r>
              <a:rPr lang="en-US" altLang="zh-CN" dirty="0" err="1">
                <a:solidFill>
                  <a:srgbClr val="000000"/>
                </a:solidFill>
                <a:latin typeface="Arial" panose="020B0604020202020204" pitchFamily="34" charset="0"/>
              </a:rPr>
              <a:t>a.size</a:t>
            </a: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</a:rPr>
              <a:t>(); </a:t>
            </a:r>
            <a:r>
              <a:rPr lang="en-US" altLang="zh-CN" dirty="0" err="1">
                <a:solidFill>
                  <a:srgbClr val="000000"/>
                </a:solidFill>
                <a:latin typeface="Arial" panose="020B0604020202020204" pitchFamily="34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</a:rPr>
              <a:t>++)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</a:rPr>
              <a:t>        count += a[</a:t>
            </a:r>
            <a:r>
              <a:rPr lang="en-US" altLang="zh-CN" dirty="0" err="1">
                <a:solidFill>
                  <a:srgbClr val="000000"/>
                </a:solidFill>
                <a:latin typeface="Arial" panose="020B0604020202020204" pitchFamily="34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</a:rPr>
              <a:t>];</a:t>
            </a:r>
          </a:p>
          <a:p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</a:rPr>
              <a:t>    }</a:t>
            </a:r>
          </a:p>
          <a:p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</a:rPr>
              <a:t>    return count;</a:t>
            </a:r>
          </a:p>
          <a:p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</a:rPr>
              <a:t>}
</a:t>
            </a:r>
            <a:endParaRPr lang="zh-CN" altLang="en-US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C613D68-5A8F-4E34-A6E6-C5E705B28553}"/>
              </a:ext>
            </a:extLst>
          </p:cNvPr>
          <p:cNvSpPr txBox="1">
            <a:spLocks/>
          </p:cNvSpPr>
          <p:nvPr/>
        </p:nvSpPr>
        <p:spPr>
          <a:xfrm>
            <a:off x="838200" y="995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C++ Table Input (debugging)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74758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0">
            <a:extLst>
              <a:ext uri="{FF2B5EF4-FFF2-40B4-BE49-F238E27FC236}">
                <a16:creationId xmlns:a16="http://schemas.microsoft.com/office/drawing/2014/main" id="{B5BB9EE1-E1ED-4636-A14E-BCAC5AB2FB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9399250"/>
              </p:ext>
            </p:extLst>
          </p:nvPr>
        </p:nvGraphicFramePr>
        <p:xfrm>
          <a:off x="211667" y="1770062"/>
          <a:ext cx="562186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3956">
                  <a:extLst>
                    <a:ext uri="{9D8B030D-6E8A-4147-A177-3AD203B41FA5}">
                      <a16:colId xmlns:a16="http://schemas.microsoft.com/office/drawing/2014/main" val="962864863"/>
                    </a:ext>
                  </a:extLst>
                </a:gridCol>
                <a:gridCol w="1873956">
                  <a:extLst>
                    <a:ext uri="{9D8B030D-6E8A-4147-A177-3AD203B41FA5}">
                      <a16:colId xmlns:a16="http://schemas.microsoft.com/office/drawing/2014/main" val="48355067"/>
                    </a:ext>
                  </a:extLst>
                </a:gridCol>
                <a:gridCol w="1873956">
                  <a:extLst>
                    <a:ext uri="{9D8B030D-6E8A-4147-A177-3AD203B41FA5}">
                      <a16:colId xmlns:a16="http://schemas.microsoft.com/office/drawing/2014/main" val="3577091876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r>
                        <a:rPr lang="af-ZA" altLang="zh-CN" dirty="0"/>
                        <a:t>table0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8513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1436722"/>
                  </a:ext>
                </a:extLst>
              </a:tr>
            </a:tbl>
          </a:graphicData>
        </a:graphic>
      </p:graphicFrame>
      <p:sp>
        <p:nvSpPr>
          <p:cNvPr id="2" name="java main_code_1">
            <a:extLst>
              <a:ext uri="{FF2B5EF4-FFF2-40B4-BE49-F238E27FC236}">
                <a16:creationId xmlns:a16="http://schemas.microsoft.com/office/drawing/2014/main" id="{D55DB92B-0A05-4844-BE23-AC25E220E8F8}"/>
              </a:ext>
            </a:extLst>
          </p:cNvPr>
          <p:cNvSpPr txBox="1"/>
          <p:nvPr/>
        </p:nvSpPr>
        <p:spPr>
          <a:xfrm>
            <a:off x="6932877" y="2140902"/>
            <a:ext cx="5047456" cy="424731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</a:rPr>
              <a:t>import </a:t>
            </a:r>
            <a:r>
              <a:rPr lang="en-US" altLang="zh-CN" dirty="0" err="1">
                <a:latin typeface="Arial" panose="020B0604020202020204" pitchFamily="34" charset="0"/>
              </a:rPr>
              <a:t>java.util</a:t>
            </a:r>
            <a:r>
              <a:rPr lang="en-US" altLang="zh-CN" dirty="0">
                <a:latin typeface="Arial" panose="020B0604020202020204" pitchFamily="34" charset="0"/>
              </a:rPr>
              <a:t>.*;</a:t>
            </a:r>
          </a:p>
          <a:p>
            <a:endParaRPr lang="en-US" altLang="zh-CN" dirty="0">
              <a:latin typeface="Arial" panose="020B0604020202020204" pitchFamily="34" charset="0"/>
            </a:endParaRPr>
          </a:p>
          <a:p>
            <a:r>
              <a:rPr lang="en-US" altLang="zh-CN" dirty="0">
                <a:latin typeface="Arial" panose="020B0604020202020204" pitchFamily="34" charset="0"/>
              </a:rPr>
              <a:t>public class Main {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    public static void main(String[] </a:t>
            </a:r>
            <a:r>
              <a:rPr lang="en-US" altLang="zh-CN" dirty="0" err="1">
                <a:latin typeface="Arial" panose="020B0604020202020204" pitchFamily="34" charset="0"/>
              </a:rPr>
              <a:t>args</a:t>
            </a:r>
            <a:r>
              <a:rPr lang="en-US" altLang="zh-CN" dirty="0">
                <a:latin typeface="Arial" panose="020B0604020202020204" pitchFamily="34" charset="0"/>
              </a:rPr>
              <a:t>) {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        </a:t>
            </a:r>
            <a:r>
              <a:rPr lang="en-US" altLang="zh-CN" dirty="0" err="1">
                <a:latin typeface="Arial" panose="020B0604020202020204" pitchFamily="34" charset="0"/>
              </a:rPr>
              <a:t>System.out.println</a:t>
            </a:r>
            <a:r>
              <a:rPr lang="en-US" altLang="zh-CN" dirty="0">
                <a:latin typeface="Arial" panose="020B0604020202020204" pitchFamily="34" charset="0"/>
              </a:rPr>
              <a:t>(sum(new int []table0));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    }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    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    public static int sum(int a[]) {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        int count = 0;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        for (int </a:t>
            </a:r>
            <a:r>
              <a:rPr lang="en-US" altLang="zh-CN" dirty="0" err="1">
                <a:latin typeface="Arial" panose="020B0604020202020204" pitchFamily="34" charset="0"/>
              </a:rPr>
              <a:t>i</a:t>
            </a:r>
            <a:r>
              <a:rPr lang="en-US" altLang="zh-CN" dirty="0">
                <a:latin typeface="Arial" panose="020B0604020202020204" pitchFamily="34" charset="0"/>
              </a:rPr>
              <a:t> = 0; </a:t>
            </a:r>
            <a:r>
              <a:rPr lang="en-US" altLang="zh-CN" dirty="0" err="1">
                <a:latin typeface="Arial" panose="020B0604020202020204" pitchFamily="34" charset="0"/>
              </a:rPr>
              <a:t>i</a:t>
            </a:r>
            <a:r>
              <a:rPr lang="en-US" altLang="zh-CN" dirty="0">
                <a:latin typeface="Arial" panose="020B0604020202020204" pitchFamily="34" charset="0"/>
              </a:rPr>
              <a:t> &lt;= </a:t>
            </a:r>
            <a:r>
              <a:rPr lang="en-US" altLang="zh-CN" dirty="0" err="1">
                <a:latin typeface="Arial" panose="020B0604020202020204" pitchFamily="34" charset="0"/>
              </a:rPr>
              <a:t>a.length</a:t>
            </a:r>
            <a:r>
              <a:rPr lang="en-US" altLang="zh-CN" dirty="0">
                <a:latin typeface="Arial" panose="020B0604020202020204" pitchFamily="34" charset="0"/>
              </a:rPr>
              <a:t> - 1; </a:t>
            </a:r>
            <a:r>
              <a:rPr lang="en-US" altLang="zh-CN" dirty="0" err="1">
                <a:latin typeface="Arial" panose="020B0604020202020204" pitchFamily="34" charset="0"/>
              </a:rPr>
              <a:t>i</a:t>
            </a:r>
            <a:r>
              <a:rPr lang="en-US" altLang="zh-CN" dirty="0">
                <a:latin typeface="Arial" panose="020B0604020202020204" pitchFamily="34" charset="0"/>
              </a:rPr>
              <a:t>++) {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            count += a[</a:t>
            </a:r>
            <a:r>
              <a:rPr lang="en-US" altLang="zh-CN" dirty="0" err="1">
                <a:latin typeface="Arial" panose="020B0604020202020204" pitchFamily="34" charset="0"/>
              </a:rPr>
              <a:t>i</a:t>
            </a:r>
            <a:r>
              <a:rPr lang="en-US" altLang="zh-CN" dirty="0">
                <a:latin typeface="Arial" panose="020B0604020202020204" pitchFamily="34" charset="0"/>
              </a:rPr>
              <a:t>];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        }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        return count;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    }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}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E08B9E1-BAE2-4833-865E-7DC51A6F10D8}"/>
              </a:ext>
            </a:extLst>
          </p:cNvPr>
          <p:cNvSpPr txBox="1">
            <a:spLocks/>
          </p:cNvSpPr>
          <p:nvPr/>
        </p:nvSpPr>
        <p:spPr>
          <a:xfrm>
            <a:off x="838200" y="995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Support Java 1-D Table Input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65937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703</TotalTime>
  <Words>960</Words>
  <Application>Microsoft Office PowerPoint</Application>
  <PresentationFormat>Widescreen</PresentationFormat>
  <Paragraphs>158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等线</vt:lpstr>
      <vt:lpstr>等线 Light</vt:lpstr>
      <vt:lpstr>Arial</vt:lpstr>
      <vt:lpstr>Consolas</vt:lpstr>
      <vt:lpstr>Office Theme</vt:lpstr>
      <vt:lpstr>Get result with a simple click!</vt:lpstr>
      <vt:lpstr>Input is easy!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Huang, Hao</dc:creator>
  <cp:lastModifiedBy>Hao Huang</cp:lastModifiedBy>
  <cp:revision>508</cp:revision>
  <dcterms:created xsi:type="dcterms:W3CDTF">2022-01-22T16:52:41Z</dcterms:created>
  <dcterms:modified xsi:type="dcterms:W3CDTF">2022-02-16T14:33:17Z</dcterms:modified>
</cp:coreProperties>
</file>