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482" r:id="rId3"/>
    <p:sldId id="602" r:id="rId4"/>
    <p:sldId id="617" r:id="rId5"/>
    <p:sldId id="619" r:id="rId6"/>
    <p:sldId id="620" r:id="rId7"/>
    <p:sldId id="616" r:id="rId8"/>
    <p:sldId id="573" r:id="rId9"/>
    <p:sldId id="576" r:id="rId10"/>
    <p:sldId id="577" r:id="rId11"/>
    <p:sldId id="603" r:id="rId12"/>
    <p:sldId id="579" r:id="rId13"/>
    <p:sldId id="581" r:id="rId14"/>
    <p:sldId id="582" r:id="rId15"/>
    <p:sldId id="583" r:id="rId16"/>
    <p:sldId id="604" r:id="rId17"/>
    <p:sldId id="584" r:id="rId18"/>
    <p:sldId id="585" r:id="rId19"/>
    <p:sldId id="615" r:id="rId20"/>
    <p:sldId id="591" r:id="rId21"/>
    <p:sldId id="609" r:id="rId22"/>
    <p:sldId id="586" r:id="rId23"/>
    <p:sldId id="614" r:id="rId24"/>
    <p:sldId id="587" r:id="rId25"/>
    <p:sldId id="622" r:id="rId26"/>
    <p:sldId id="610" r:id="rId27"/>
    <p:sldId id="611" r:id="rId28"/>
    <p:sldId id="612" r:id="rId29"/>
    <p:sldId id="605" r:id="rId30"/>
    <p:sldId id="588" r:id="rId31"/>
    <p:sldId id="624" r:id="rId32"/>
    <p:sldId id="623" r:id="rId33"/>
    <p:sldId id="590" r:id="rId34"/>
    <p:sldId id="589" r:id="rId35"/>
    <p:sldId id="606" r:id="rId36"/>
    <p:sldId id="595" r:id="rId37"/>
    <p:sldId id="592" r:id="rId38"/>
    <p:sldId id="607" r:id="rId39"/>
    <p:sldId id="599" r:id="rId40"/>
    <p:sldId id="601" r:id="rId41"/>
    <p:sldId id="621" r:id="rId42"/>
    <p:sldId id="608" r:id="rId43"/>
    <p:sldId id="598" r:id="rId44"/>
    <p:sldId id="570" r:id="rId45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E0DEBE"/>
    <a:srgbClr val="FF6600"/>
    <a:srgbClr val="FFCCCC"/>
    <a:srgbClr val="A6AFF0"/>
    <a:srgbClr val="0033CC"/>
    <a:srgbClr val="C4D9DA"/>
    <a:srgbClr val="000099"/>
    <a:srgbClr val="990000"/>
    <a:srgbClr val="A4FAAC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245" autoAdjust="0"/>
    <p:restoredTop sz="92281" autoAdjust="0"/>
  </p:normalViewPr>
  <p:slideViewPr>
    <p:cSldViewPr>
      <p:cViewPr varScale="1">
        <p:scale>
          <a:sx n="70" d="100"/>
          <a:sy n="70" d="100"/>
        </p:scale>
        <p:origin x="-8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87BE11-4E81-418B-8844-F568BA2C620B}" type="datetimeFigureOut">
              <a:rPr lang="zh-CN" altLang="en-US"/>
              <a:pPr>
                <a:defRPr/>
              </a:pPr>
              <a:t>2011/6/9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251CF2B-3AE3-45EA-8527-BF60EC389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1CF2B-3AE3-45EA-8527-BF60EC389D7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http://baike.baidu.com/view/2677528.htm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1CF2B-3AE3-45EA-8527-BF60EC389D7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1CF2B-3AE3-45EA-8527-BF60EC389D7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1CF2B-3AE3-45EA-8527-BF60EC389D7F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1CF2B-3AE3-45EA-8527-BF60EC389D7F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51CF2B-3AE3-45EA-8527-BF60EC389D7F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94036-600E-4BBA-B543-31987D495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FCF26-CF1C-42DD-9F1A-F1E046412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8491-62F5-4FB7-ACF4-AF2A2DEA97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873EC-14E8-406C-A353-A5E1A7A209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8650-9435-4BE8-9FFA-2D5BAFE35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5AF26-4A4F-4323-81FB-351DD4A76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55A06-B483-4F10-AF5A-D95809EDF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58D90-785D-4072-B4BF-E7FBC1CB6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0A7C7-E3C4-43BF-A14D-E6A5E56642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4AA5E-FB21-490E-992C-3C1662E7C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1874B-A4B4-4A7C-8C02-517F722C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A3916-F36D-4FD3-9AED-7CA071894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13371-0DB8-4061-B5E2-C51CE77FD6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49821-BFE7-4AE5-A4BE-08446737F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F58AC-8EDD-48FD-9564-75BBB82C4D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01694-40E6-466A-AD53-31FA0CB2A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D75C5-7F81-4A71-AB91-E6CD8BAD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511E9-8E54-40FE-907C-F45CDFBC98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BF2B4-D4DC-458F-B597-6488C6FD9E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480FC-0A5B-435A-AB41-6036A90DE4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08EB-C6BF-4FF3-BF4F-278BC2DFF5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BB740-6B31-417C-AB90-CD01679A47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4E39AE-2A40-4905-85C0-D3FEA70A7E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3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259BDF5-FA3F-4DE7-A496-13918097DA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7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buybuy.com/posts/5270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656184"/>
          </a:xfrm>
        </p:spPr>
        <p:txBody>
          <a:bodyPr/>
          <a:lstStyle/>
          <a:p>
            <a:r>
              <a:rPr lang="en-US" altLang="zh-CN" sz="4800" dirty="0" err="1" smtClean="0">
                <a:solidFill>
                  <a:schemeClr val="tx1"/>
                </a:solidFill>
              </a:rPr>
              <a:t>OceanBase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internals</a:t>
            </a:r>
            <a:endParaRPr lang="zh-CN" altLang="en-US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2011.6</a:t>
            </a:r>
            <a:endParaRPr lang="en-US" altLang="zh-CN" dirty="0" smtClean="0"/>
          </a:p>
          <a:p>
            <a:r>
              <a:rPr lang="en-US" altLang="zh-CN" dirty="0" err="1" smtClean="0"/>
              <a:t>TaoBao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CoreSystem</a:t>
            </a:r>
            <a:r>
              <a:rPr lang="en-US" altLang="zh-CN" dirty="0" smtClean="0"/>
              <a:t>-Storage</a:t>
            </a:r>
          </a:p>
          <a:p>
            <a:r>
              <a:rPr lang="en-US" altLang="zh-CN" dirty="0" err="1" smtClean="0"/>
              <a:t>qushan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94036-600E-4BBA-B543-31987D49524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752528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存储需求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架构概览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主要流程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系统特性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应用接口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应用案例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Agenda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查询流程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67544" y="3573016"/>
            <a:ext cx="129614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App(client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63888" y="3573016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MergeServer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563888" y="5445224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RootServer</a:t>
            </a:r>
            <a:endParaRPr lang="en-US" altLang="zh-CN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35896" y="1556792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UpdateServer</a:t>
            </a:r>
            <a:endParaRPr lang="en-US" altLang="zh-CN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948264" y="3573016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ChunkServer</a:t>
            </a:r>
            <a:endParaRPr lang="zh-CN" altLang="en-US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形状 16"/>
          <p:cNvCxnSpPr/>
          <p:nvPr/>
        </p:nvCxnSpPr>
        <p:spPr>
          <a:xfrm>
            <a:off x="5220072" y="3808785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64088" y="3501008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静态数据查询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64088" y="3952801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静态数据结果</a:t>
            </a:r>
            <a:endParaRPr lang="zh-CN" altLang="en-US" sz="1400" dirty="0"/>
          </a:p>
        </p:txBody>
      </p:sp>
      <p:cxnSp>
        <p:nvCxnSpPr>
          <p:cNvPr id="24" name="形状 23"/>
          <p:cNvCxnSpPr/>
          <p:nvPr/>
        </p:nvCxnSpPr>
        <p:spPr>
          <a:xfrm rot="10800000">
            <a:off x="5220072" y="3952801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形状 26"/>
          <p:cNvCxnSpPr/>
          <p:nvPr/>
        </p:nvCxnSpPr>
        <p:spPr>
          <a:xfrm rot="5400000">
            <a:off x="3671106" y="4832362"/>
            <a:ext cx="122413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83860" y="4221088"/>
            <a:ext cx="400110" cy="12096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2.CS</a:t>
            </a:r>
            <a:r>
              <a:rPr lang="zh-CN" altLang="en-US" sz="1400" dirty="0" smtClean="0"/>
              <a:t>定位请求</a:t>
            </a:r>
            <a:endParaRPr lang="zh-CN" altLang="en-US" sz="1400" dirty="0"/>
          </a:p>
        </p:txBody>
      </p:sp>
      <p:cxnSp>
        <p:nvCxnSpPr>
          <p:cNvPr id="33" name="形状 26"/>
          <p:cNvCxnSpPr/>
          <p:nvPr/>
        </p:nvCxnSpPr>
        <p:spPr>
          <a:xfrm rot="5400000" flipH="1" flipV="1">
            <a:off x="3847060" y="4832362"/>
            <a:ext cx="1224930" cy="79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9924" y="4221088"/>
            <a:ext cx="400110" cy="12096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3.CS</a:t>
            </a:r>
            <a:r>
              <a:rPr lang="zh-CN" altLang="en-US" sz="1400" dirty="0" smtClean="0"/>
              <a:t>位置信息</a:t>
            </a:r>
            <a:endParaRPr lang="zh-CN" altLang="en-US" sz="1400" dirty="0"/>
          </a:p>
        </p:txBody>
      </p:sp>
      <p:cxnSp>
        <p:nvCxnSpPr>
          <p:cNvPr id="38" name="形状 26"/>
          <p:cNvCxnSpPr/>
          <p:nvPr/>
        </p:nvCxnSpPr>
        <p:spPr>
          <a:xfrm rot="5400000">
            <a:off x="3816710" y="2888940"/>
            <a:ext cx="122413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3860" y="2204864"/>
            <a:ext cx="400110" cy="13186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动态数据查询</a:t>
            </a:r>
            <a:endParaRPr lang="zh-CN" altLang="en-US" sz="1400" dirty="0"/>
          </a:p>
        </p:txBody>
      </p:sp>
      <p:cxnSp>
        <p:nvCxnSpPr>
          <p:cNvPr id="40" name="形状 26"/>
          <p:cNvCxnSpPr/>
          <p:nvPr/>
        </p:nvCxnSpPr>
        <p:spPr>
          <a:xfrm rot="5400000" flipH="1" flipV="1">
            <a:off x="3671105" y="2816932"/>
            <a:ext cx="1224930" cy="79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27986" y="2204864"/>
            <a:ext cx="400110" cy="13186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动态数据结果</a:t>
            </a:r>
            <a:endParaRPr lang="zh-CN" altLang="en-US" sz="1400" dirty="0"/>
          </a:p>
        </p:txBody>
      </p:sp>
      <p:cxnSp>
        <p:nvCxnSpPr>
          <p:cNvPr id="43" name="形状 16"/>
          <p:cNvCxnSpPr/>
          <p:nvPr/>
        </p:nvCxnSpPr>
        <p:spPr>
          <a:xfrm>
            <a:off x="1835697" y="3808785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1720" y="3501008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数据查询请求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051720" y="3952801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数据结果返回</a:t>
            </a:r>
            <a:endParaRPr lang="zh-CN" altLang="en-US" sz="1400" dirty="0"/>
          </a:p>
        </p:txBody>
      </p:sp>
      <p:cxnSp>
        <p:nvCxnSpPr>
          <p:cNvPr id="46" name="形状 23"/>
          <p:cNvCxnSpPr/>
          <p:nvPr/>
        </p:nvCxnSpPr>
        <p:spPr>
          <a:xfrm rot="10800000">
            <a:off x="1835697" y="3952801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事务流程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67544" y="3573016"/>
            <a:ext cx="129614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App(client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63888" y="3573016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UpdateServer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63888" y="5445224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RootServer</a:t>
            </a:r>
            <a:endParaRPr lang="en-US" altLang="zh-CN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35896" y="1556792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UpdateSlave</a:t>
            </a:r>
            <a:endParaRPr lang="en-US" altLang="zh-CN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commitlog</a:t>
            </a:r>
            <a:endParaRPr lang="en-US" altLang="zh-CN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948264" y="3573016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ChunkServer</a:t>
            </a:r>
            <a:endParaRPr lang="zh-CN" altLang="en-US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形状 16"/>
          <p:cNvCxnSpPr/>
          <p:nvPr/>
        </p:nvCxnSpPr>
        <p:spPr>
          <a:xfrm>
            <a:off x="5220072" y="3808785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4088" y="3501008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静态数据查询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3952801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静态数据结果</a:t>
            </a:r>
            <a:endParaRPr lang="zh-CN" altLang="en-US" sz="1400" dirty="0"/>
          </a:p>
        </p:txBody>
      </p:sp>
      <p:cxnSp>
        <p:nvCxnSpPr>
          <p:cNvPr id="14" name="形状 23"/>
          <p:cNvCxnSpPr/>
          <p:nvPr/>
        </p:nvCxnSpPr>
        <p:spPr>
          <a:xfrm rot="10800000">
            <a:off x="5220072" y="3952801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形状 26"/>
          <p:cNvCxnSpPr/>
          <p:nvPr/>
        </p:nvCxnSpPr>
        <p:spPr>
          <a:xfrm rot="5400000">
            <a:off x="3671106" y="4832362"/>
            <a:ext cx="122413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3860" y="4221088"/>
            <a:ext cx="400110" cy="12096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2.CS</a:t>
            </a:r>
            <a:r>
              <a:rPr lang="zh-CN" altLang="en-US" sz="1400" dirty="0" smtClean="0"/>
              <a:t>定位请求</a:t>
            </a:r>
            <a:endParaRPr lang="zh-CN" altLang="en-US" sz="1400" dirty="0"/>
          </a:p>
        </p:txBody>
      </p:sp>
      <p:cxnSp>
        <p:nvCxnSpPr>
          <p:cNvPr id="17" name="形状 26"/>
          <p:cNvCxnSpPr/>
          <p:nvPr/>
        </p:nvCxnSpPr>
        <p:spPr>
          <a:xfrm rot="5400000" flipH="1" flipV="1">
            <a:off x="3847060" y="4832362"/>
            <a:ext cx="1224930" cy="79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59924" y="4221088"/>
            <a:ext cx="400110" cy="12096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3.CS</a:t>
            </a:r>
            <a:r>
              <a:rPr lang="zh-CN" altLang="en-US" sz="1400" dirty="0" smtClean="0"/>
              <a:t>位置信息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3875" y="2204864"/>
            <a:ext cx="400110" cy="11390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写操作日志</a:t>
            </a:r>
            <a:endParaRPr lang="zh-CN" altLang="en-US" sz="1400" dirty="0"/>
          </a:p>
        </p:txBody>
      </p:sp>
      <p:cxnSp>
        <p:nvCxnSpPr>
          <p:cNvPr id="21" name="形状 26"/>
          <p:cNvCxnSpPr/>
          <p:nvPr/>
        </p:nvCxnSpPr>
        <p:spPr>
          <a:xfrm rot="5400000" flipH="1" flipV="1">
            <a:off x="3671105" y="2816932"/>
            <a:ext cx="1224930" cy="79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7991" y="2204864"/>
            <a:ext cx="400110" cy="13186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同步操作日志</a:t>
            </a:r>
            <a:endParaRPr lang="zh-CN" altLang="en-US" sz="1400" dirty="0"/>
          </a:p>
        </p:txBody>
      </p:sp>
      <p:cxnSp>
        <p:nvCxnSpPr>
          <p:cNvPr id="23" name="形状 16"/>
          <p:cNvCxnSpPr/>
          <p:nvPr/>
        </p:nvCxnSpPr>
        <p:spPr>
          <a:xfrm>
            <a:off x="1835697" y="3808785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1720" y="350100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事务请求</a:t>
            </a:r>
            <a:endParaRPr lang="zh-CN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51720" y="3952801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事务执行结果</a:t>
            </a:r>
            <a:endParaRPr lang="zh-CN" altLang="en-US" sz="1400" dirty="0"/>
          </a:p>
        </p:txBody>
      </p:sp>
      <p:cxnSp>
        <p:nvCxnSpPr>
          <p:cNvPr id="26" name="形状 23"/>
          <p:cNvCxnSpPr/>
          <p:nvPr/>
        </p:nvCxnSpPr>
        <p:spPr>
          <a:xfrm rot="10800000">
            <a:off x="1835697" y="3952801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形状 26"/>
          <p:cNvCxnSpPr/>
          <p:nvPr/>
        </p:nvCxnSpPr>
        <p:spPr>
          <a:xfrm rot="5400000" flipH="1" flipV="1">
            <a:off x="3815916" y="2816932"/>
            <a:ext cx="1224930" cy="79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定期合并流程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123728" y="2708339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RootServer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80112" y="2708339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UpdateServer</a:t>
            </a:r>
            <a:endParaRPr lang="zh-CN" altLang="en-US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形状 16"/>
          <p:cNvCxnSpPr/>
          <p:nvPr/>
        </p:nvCxnSpPr>
        <p:spPr>
          <a:xfrm>
            <a:off x="3851920" y="2944108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5936" y="2401143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发起合并流程</a:t>
            </a:r>
            <a:endParaRPr lang="en-US" altLang="zh-CN" sz="1400" dirty="0" smtClean="0"/>
          </a:p>
          <a:p>
            <a:r>
              <a:rPr lang="zh-CN" altLang="en-US" sz="1400" dirty="0" smtClean="0"/>
              <a:t>冻结当前内存表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23928" y="3088124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冻结内存表版本号</a:t>
            </a:r>
            <a:endParaRPr lang="zh-CN" altLang="en-US" sz="1400" dirty="0"/>
          </a:p>
        </p:txBody>
      </p:sp>
      <p:cxnSp>
        <p:nvCxnSpPr>
          <p:cNvPr id="24" name="形状 23"/>
          <p:cNvCxnSpPr/>
          <p:nvPr/>
        </p:nvCxnSpPr>
        <p:spPr>
          <a:xfrm rot="10800000">
            <a:off x="3851920" y="3088124"/>
            <a:ext cx="1728192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stCxn id="9" idx="2"/>
            <a:endCxn id="28" idx="0"/>
          </p:cNvCxnSpPr>
          <p:nvPr/>
        </p:nvCxnSpPr>
        <p:spPr>
          <a:xfrm rot="5400000">
            <a:off x="2159732" y="4040487"/>
            <a:ext cx="1512168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00279" y="3356411"/>
            <a:ext cx="615553" cy="14196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对所有存活的</a:t>
            </a:r>
            <a:endParaRPr lang="en-US" altLang="zh-CN" sz="1400" dirty="0" smtClean="0"/>
          </a:p>
          <a:p>
            <a:r>
              <a:rPr lang="en-US" altLang="zh-CN" sz="1400" dirty="0" smtClean="0"/>
              <a:t>CS</a:t>
            </a:r>
            <a:r>
              <a:rPr lang="zh-CN" altLang="en-US" sz="1400" dirty="0" smtClean="0"/>
              <a:t>发起合并请求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2123728" y="4796571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ChunkServer</a:t>
            </a:r>
            <a:endParaRPr lang="en-US" altLang="zh-CN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形状 26"/>
          <p:cNvCxnSpPr/>
          <p:nvPr/>
        </p:nvCxnSpPr>
        <p:spPr>
          <a:xfrm flipV="1">
            <a:off x="3779912" y="3284403"/>
            <a:ext cx="2448272" cy="1656184"/>
          </a:xfrm>
          <a:prstGeom prst="bentConnector3">
            <a:avLst>
              <a:gd name="adj1" fmla="val 10017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9952" y="4580547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查询内存冻结表数据</a:t>
            </a:r>
            <a:endParaRPr lang="zh-CN" altLang="en-US" sz="1400" dirty="0"/>
          </a:p>
        </p:txBody>
      </p:sp>
      <p:cxnSp>
        <p:nvCxnSpPr>
          <p:cNvPr id="51" name="形状 26"/>
          <p:cNvCxnSpPr/>
          <p:nvPr/>
        </p:nvCxnSpPr>
        <p:spPr>
          <a:xfrm rot="10800000" flipV="1">
            <a:off x="3779912" y="3409255"/>
            <a:ext cx="2664296" cy="1728192"/>
          </a:xfrm>
          <a:prstGeom prst="bentConnector3">
            <a:avLst>
              <a:gd name="adj1" fmla="val -712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88224" y="3409255"/>
            <a:ext cx="400110" cy="185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内存冻结表数据返回</a:t>
            </a:r>
            <a:endParaRPr lang="zh-CN" altLang="en-US" sz="1400" dirty="0"/>
          </a:p>
        </p:txBody>
      </p:sp>
      <p:cxnSp>
        <p:nvCxnSpPr>
          <p:cNvPr id="77" name="形状 26"/>
          <p:cNvCxnSpPr>
            <a:stCxn id="28" idx="1"/>
            <a:endCxn id="9" idx="1"/>
          </p:cNvCxnSpPr>
          <p:nvPr/>
        </p:nvCxnSpPr>
        <p:spPr>
          <a:xfrm rot="10800000">
            <a:off x="2123728" y="2996371"/>
            <a:ext cx="1588" cy="2088232"/>
          </a:xfrm>
          <a:prstGeom prst="bentConnector3">
            <a:avLst>
              <a:gd name="adj1" fmla="val 14395466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03337" y="5425479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合并生成新的</a:t>
            </a:r>
            <a:r>
              <a:rPr lang="en-US" altLang="zh-CN" sz="1400" dirty="0" smtClean="0"/>
              <a:t>tablet</a:t>
            </a:r>
            <a:endParaRPr lang="zh-CN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475098" y="3337247"/>
            <a:ext cx="400110" cy="1397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汇报新的</a:t>
            </a:r>
            <a:r>
              <a:rPr lang="en-US" altLang="zh-CN" sz="1400" dirty="0" smtClean="0"/>
              <a:t>tablet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32318" y="2381398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生成新的</a:t>
            </a:r>
            <a:r>
              <a:rPr lang="en-US" altLang="zh-CN" sz="1400" dirty="0" err="1" smtClean="0"/>
              <a:t>roottable</a:t>
            </a:r>
            <a:endParaRPr lang="zh-CN" altLang="en-US" sz="1400" dirty="0"/>
          </a:p>
        </p:txBody>
      </p:sp>
      <p:cxnSp>
        <p:nvCxnSpPr>
          <p:cNvPr id="89" name="形状 26"/>
          <p:cNvCxnSpPr>
            <a:stCxn id="87" idx="2"/>
            <a:endCxn id="13" idx="0"/>
          </p:cNvCxnSpPr>
          <p:nvPr/>
        </p:nvCxnSpPr>
        <p:spPr>
          <a:xfrm rot="16200000" flipH="1">
            <a:off x="4629575" y="965714"/>
            <a:ext cx="19164" cy="3466085"/>
          </a:xfrm>
          <a:prstGeom prst="bentConnector3">
            <a:avLst>
              <a:gd name="adj1" fmla="val -3653205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63888" y="1589310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9.drop </a:t>
            </a:r>
            <a:r>
              <a:rPr lang="zh-CN" altLang="en-US" sz="1400" dirty="0" smtClean="0"/>
              <a:t>内存冻结表</a:t>
            </a:r>
            <a:endParaRPr lang="zh-CN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164288" y="2761764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冻结当前内存表</a:t>
            </a:r>
            <a:endParaRPr lang="en-US" altLang="zh-CN" sz="1400" dirty="0" smtClean="0"/>
          </a:p>
          <a:p>
            <a:r>
              <a:rPr lang="zh-CN" altLang="en-US" sz="1400" dirty="0" smtClean="0"/>
              <a:t>写日志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同步到</a:t>
            </a:r>
            <a:r>
              <a:rPr lang="en-US" altLang="zh-CN" sz="1400" dirty="0" smtClean="0"/>
              <a:t>slave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渐进合并流程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124286" y="2603813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RootServer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364088" y="2603813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UpdateServer</a:t>
            </a:r>
            <a:endParaRPr lang="zh-CN" altLang="en-US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9912" y="2983598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汇报当前冻结</a:t>
            </a:r>
            <a:endParaRPr lang="en-US" altLang="zh-CN" sz="1400" dirty="0" smtClean="0"/>
          </a:p>
          <a:p>
            <a:r>
              <a:rPr lang="zh-CN" altLang="en-US" sz="1400" dirty="0" smtClean="0"/>
              <a:t>表的版本</a:t>
            </a:r>
            <a:endParaRPr lang="zh-CN" altLang="en-US" sz="1400" dirty="0"/>
          </a:p>
        </p:txBody>
      </p:sp>
      <p:cxnSp>
        <p:nvCxnSpPr>
          <p:cNvPr id="29" name="形状 23"/>
          <p:cNvCxnSpPr/>
          <p:nvPr/>
        </p:nvCxnSpPr>
        <p:spPr>
          <a:xfrm rot="10800000">
            <a:off x="3780470" y="2892426"/>
            <a:ext cx="1511610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形状 26"/>
          <p:cNvCxnSpPr>
            <a:stCxn id="24" idx="2"/>
            <a:endCxn id="32" idx="0"/>
          </p:cNvCxnSpPr>
          <p:nvPr/>
        </p:nvCxnSpPr>
        <p:spPr>
          <a:xfrm rot="5400000">
            <a:off x="2160290" y="3935961"/>
            <a:ext cx="1512168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00842" y="3251885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在心跳中返回</a:t>
            </a:r>
            <a:endParaRPr lang="en-US" altLang="zh-CN" sz="1400" dirty="0" smtClean="0"/>
          </a:p>
          <a:p>
            <a:r>
              <a:rPr lang="zh-CN" altLang="en-US" sz="1400" dirty="0" smtClean="0"/>
              <a:t>当前冻结表的版本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2124286" y="4692045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ChunkServer</a:t>
            </a:r>
            <a:endParaRPr lang="en-US" altLang="zh-CN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9644509">
            <a:off x="3671906" y="3656592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查询冻结表数据</a:t>
            </a:r>
            <a:endParaRPr lang="zh-CN" altLang="en-US" sz="1400" dirty="0"/>
          </a:p>
        </p:txBody>
      </p:sp>
      <p:cxnSp>
        <p:nvCxnSpPr>
          <p:cNvPr id="37" name="形状 26"/>
          <p:cNvCxnSpPr>
            <a:stCxn id="32" idx="1"/>
            <a:endCxn id="24" idx="1"/>
          </p:cNvCxnSpPr>
          <p:nvPr/>
        </p:nvCxnSpPr>
        <p:spPr>
          <a:xfrm rot="10800000">
            <a:off x="2124286" y="2891845"/>
            <a:ext cx="1588" cy="2088232"/>
          </a:xfrm>
          <a:prstGeom prst="bentConnector3">
            <a:avLst>
              <a:gd name="adj1" fmla="val 14395466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3895" y="5320953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6.</a:t>
            </a:r>
            <a:r>
              <a:rPr lang="zh-CN" altLang="en-US" sz="1400" dirty="0" smtClean="0"/>
              <a:t>合并生成新的</a:t>
            </a:r>
            <a:r>
              <a:rPr lang="en-US" altLang="zh-CN" sz="1400" dirty="0" smtClean="0"/>
              <a:t>tablet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475656" y="3232721"/>
            <a:ext cx="400110" cy="1397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7.</a:t>
            </a:r>
            <a:r>
              <a:rPr lang="zh-CN" altLang="en-US" sz="1400" dirty="0" smtClean="0"/>
              <a:t>汇报新的</a:t>
            </a:r>
            <a:r>
              <a:rPr lang="en-US" altLang="zh-CN" sz="1400" dirty="0" smtClean="0"/>
              <a:t>tablet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47374" y="227687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8.</a:t>
            </a:r>
            <a:r>
              <a:rPr lang="zh-CN" altLang="en-US" sz="1400" dirty="0" smtClean="0"/>
              <a:t>更新</a:t>
            </a:r>
            <a:r>
              <a:rPr lang="en-US" altLang="zh-CN" sz="1400" dirty="0" err="1" smtClean="0"/>
              <a:t>roottable</a:t>
            </a:r>
            <a:endParaRPr lang="zh-CN" altLang="en-US" sz="1400" dirty="0"/>
          </a:p>
        </p:txBody>
      </p:sp>
      <p:sp>
        <p:nvSpPr>
          <p:cNvPr id="45" name="圆角矩形 44"/>
          <p:cNvSpPr/>
          <p:nvPr/>
        </p:nvSpPr>
        <p:spPr>
          <a:xfrm>
            <a:off x="5364088" y="4764634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Disk(SSD)</a:t>
            </a:r>
            <a:endParaRPr lang="zh-CN" altLang="en-US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形状 26"/>
          <p:cNvCxnSpPr/>
          <p:nvPr/>
        </p:nvCxnSpPr>
        <p:spPr>
          <a:xfrm rot="5400000">
            <a:off x="5439565" y="4007756"/>
            <a:ext cx="1512168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16687" y="3252466"/>
            <a:ext cx="615553" cy="14981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按需冻结内存表</a:t>
            </a:r>
            <a:endParaRPr lang="en-US" altLang="zh-CN" sz="1400" dirty="0" smtClean="0"/>
          </a:p>
          <a:p>
            <a:r>
              <a:rPr lang="zh-CN" altLang="en-US" sz="1400" dirty="0" smtClean="0"/>
              <a:t>转储到</a:t>
            </a:r>
            <a:r>
              <a:rPr lang="en-US" altLang="zh-CN" sz="1400" dirty="0" smtClean="0"/>
              <a:t>SSD</a:t>
            </a:r>
            <a:r>
              <a:rPr lang="zh-CN" altLang="en-US" sz="1400" dirty="0" smtClean="0"/>
              <a:t>磁盘</a:t>
            </a:r>
            <a:endParaRPr lang="zh-CN" altLang="en-US" sz="1400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635896" y="3324474"/>
            <a:ext cx="1872208" cy="122413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 flipV="1">
            <a:off x="3707904" y="3396482"/>
            <a:ext cx="1944216" cy="129614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9523986">
            <a:off x="3953602" y="4088639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5.</a:t>
            </a:r>
            <a:r>
              <a:rPr lang="zh-CN" altLang="en-US" sz="1400" dirty="0" smtClean="0"/>
              <a:t>冻结表数据返回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752528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存储需求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架构概览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主要流程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系统特性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应用接口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应用案例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Agenda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err="1" smtClean="0"/>
              <a:t>ChunkServer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数据按</a:t>
            </a:r>
            <a:r>
              <a:rPr lang="en-US" altLang="zh-CN" sz="1600" dirty="0" smtClean="0"/>
              <a:t>key range </a:t>
            </a:r>
            <a:r>
              <a:rPr lang="zh-CN" altLang="en-US" sz="1600" dirty="0" smtClean="0"/>
              <a:t>划分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增加</a:t>
            </a:r>
            <a:r>
              <a:rPr lang="en-US" altLang="zh-CN" sz="1600" dirty="0" smtClean="0"/>
              <a:t>CS</a:t>
            </a:r>
            <a:r>
              <a:rPr lang="zh-CN" altLang="en-US" sz="1600" dirty="0" smtClean="0"/>
              <a:t>线性扩展存储和扩展能力</a:t>
            </a:r>
            <a:endParaRPr lang="en-US" altLang="zh-CN" sz="16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dirty="0" err="1" smtClean="0"/>
              <a:t>UpdateServer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一主多备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一主写 多备读</a:t>
            </a:r>
            <a:endParaRPr lang="en-US" altLang="zh-CN" sz="1600" dirty="0" smtClean="0"/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cs typeface="+mn-cs"/>
              </a:rPr>
              <a:t>MergeServer</a:t>
            </a:r>
            <a:endParaRPr lang="en-US" altLang="zh-CN" sz="2000" dirty="0" smtClean="0">
              <a:cs typeface="+mn-cs"/>
            </a:endParaRPr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每个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  <a:cs typeface="+mn-cs"/>
              </a:rPr>
              <a:t>MergeServer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功能对等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增加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MS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线性扩展处理能力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扩展性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err="1" smtClean="0"/>
              <a:t>RootServer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双机热备</a:t>
            </a:r>
            <a:r>
              <a:rPr lang="en-US" altLang="zh-CN" sz="1600" dirty="0" smtClean="0"/>
              <a:t>,HA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租约机制，主备实时切换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短时间宕机对服务无影响</a:t>
            </a:r>
            <a:endParaRPr lang="en-US" altLang="zh-CN" sz="16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2000" dirty="0" err="1" smtClean="0"/>
              <a:t>UpdateServer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一主多备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写操作日志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强同步到备机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租约机制，主备实时切换</a:t>
            </a:r>
            <a:endParaRPr lang="en-US" altLang="zh-CN" sz="1600" dirty="0" smtClean="0"/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cs typeface="+mn-cs"/>
              </a:rPr>
              <a:t>MergeServer</a:t>
            </a:r>
            <a:endParaRPr lang="en-US" altLang="zh-CN" sz="2000" dirty="0" smtClean="0">
              <a:cs typeface="+mn-cs"/>
            </a:endParaRPr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多个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MS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同时服务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单台或是多台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MS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宕机不影响功能</a:t>
            </a:r>
            <a:endParaRPr lang="en-US" altLang="zh-CN" sz="2000" dirty="0" smtClean="0">
              <a:cs typeface="+mn-cs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sz="2000" dirty="0" err="1" smtClean="0">
                <a:cs typeface="+mn-cs"/>
              </a:rPr>
              <a:t>ChunkServer</a:t>
            </a:r>
            <a:endParaRPr lang="en-US" altLang="zh-CN" sz="2000" dirty="0" smtClean="0">
              <a:cs typeface="+mn-cs"/>
            </a:endParaRPr>
          </a:p>
          <a:p>
            <a:pPr marL="742950" lvl="2" indent="-342900">
              <a:buFont typeface="Wingdings" pitchFamily="2" charset="2"/>
              <a:buChar char="l"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Tablet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多备份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+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即时复制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可靠性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负载平衡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读写分离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143932" cy="492922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自动负载均衡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err="1" smtClean="0">
                <a:latin typeface="Arial Unicode MS" pitchFamily="34" charset="-122"/>
              </a:rPr>
              <a:t>RootServer</a:t>
            </a:r>
            <a:r>
              <a:rPr lang="zh-CN" altLang="en-US" sz="2000" dirty="0" smtClean="0">
                <a:latin typeface="Arial Unicode MS" pitchFamily="34" charset="-122"/>
              </a:rPr>
              <a:t>总体协调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负载均衡因素：内存，磁盘等资源占用，读写负载等；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数据迁移：迁移过程不影响对外服务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读写分离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err="1" smtClean="0">
                <a:latin typeface="Arial Unicode MS" pitchFamily="34" charset="-122"/>
              </a:rPr>
              <a:t>ChunkServer</a:t>
            </a:r>
            <a:r>
              <a:rPr lang="zh-CN" altLang="en-US" sz="2000" dirty="0" smtClean="0">
                <a:latin typeface="Arial Unicode MS" pitchFamily="34" charset="-122"/>
              </a:rPr>
              <a:t>只读，简化设计并提高读性能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err="1" smtClean="0">
                <a:latin typeface="Arial Unicode MS" pitchFamily="34" charset="-122"/>
              </a:rPr>
              <a:t>UpdateServer</a:t>
            </a:r>
            <a:r>
              <a:rPr lang="zh-CN" altLang="en-US" sz="2000" dirty="0" smtClean="0">
                <a:latin typeface="Arial Unicode MS" pitchFamily="34" charset="-122"/>
              </a:rPr>
              <a:t>采用</a:t>
            </a:r>
            <a:r>
              <a:rPr lang="en-US" altLang="zh-CN" sz="2000" dirty="0" smtClean="0">
                <a:latin typeface="Arial Unicode MS" pitchFamily="34" charset="-122"/>
              </a:rPr>
              <a:t>copy-on-write</a:t>
            </a:r>
            <a:r>
              <a:rPr lang="zh-CN" altLang="en-US" sz="2000" dirty="0" smtClean="0">
                <a:latin typeface="Arial Unicode MS" pitchFamily="34" charset="-122"/>
              </a:rPr>
              <a:t>数据结构，写不影响读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err="1" smtClean="0">
                <a:latin typeface="Arial Unicode MS" pitchFamily="34" charset="-122"/>
              </a:rPr>
              <a:t>Oceanbase</a:t>
            </a:r>
            <a:r>
              <a:rPr lang="zh-CN" altLang="en-US" sz="2000" dirty="0" smtClean="0">
                <a:latin typeface="Arial Unicode MS" pitchFamily="34" charset="-122"/>
              </a:rPr>
              <a:t>系统读和写基本不干扰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强一致</a:t>
            </a:r>
            <a:r>
              <a:rPr lang="en-US" altLang="zh-CN" sz="2400" dirty="0" smtClean="0">
                <a:latin typeface="Arial Unicode MS" pitchFamily="34" charset="-122"/>
              </a:rPr>
              <a:t> </a:t>
            </a:r>
            <a:r>
              <a:rPr lang="en-US" altLang="zh-CN" sz="2400" dirty="0" err="1" smtClean="0">
                <a:latin typeface="Arial Unicode MS" pitchFamily="34" charset="-122"/>
              </a:rPr>
              <a:t>vs</a:t>
            </a:r>
            <a:r>
              <a:rPr lang="en-US" altLang="zh-CN" sz="2400" dirty="0" smtClean="0">
                <a:latin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</a:rPr>
              <a:t>弱一致 </a:t>
            </a:r>
            <a:r>
              <a:rPr lang="en-US" altLang="zh-CN" sz="2400" dirty="0" err="1" smtClean="0">
                <a:latin typeface="Arial Unicode MS" pitchFamily="34" charset="-122"/>
              </a:rPr>
              <a:t>vs</a:t>
            </a:r>
            <a:r>
              <a:rPr lang="en-US" altLang="zh-CN" sz="2400" dirty="0" smtClean="0">
                <a:latin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</a:rPr>
              <a:t>最终一致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UPS</a:t>
            </a:r>
            <a:r>
              <a:rPr lang="zh-CN" altLang="en-US" sz="2000" dirty="0" smtClean="0">
                <a:latin typeface="Arial Unicode MS" pitchFamily="34" charset="-122"/>
              </a:rPr>
              <a:t>数据写入强一致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commit log &amp; lease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同步写入</a:t>
            </a:r>
            <a:r>
              <a:rPr lang="en-US" altLang="zh-CN" sz="2000" dirty="0" smtClean="0">
                <a:latin typeface="Arial Unicode MS" pitchFamily="34" charset="-122"/>
              </a:rPr>
              <a:t>commit log </a:t>
            </a:r>
            <a:r>
              <a:rPr lang="zh-CN" altLang="en-US" sz="2000" dirty="0" smtClean="0">
                <a:latin typeface="Arial Unicode MS" pitchFamily="34" charset="-122"/>
              </a:rPr>
              <a:t>到</a:t>
            </a:r>
            <a:r>
              <a:rPr lang="en-US" altLang="zh-CN" sz="2000" dirty="0" smtClean="0">
                <a:latin typeface="Arial Unicode MS" pitchFamily="34" charset="-122"/>
              </a:rPr>
              <a:t>slave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定期向</a:t>
            </a:r>
            <a:r>
              <a:rPr lang="en-US" altLang="zh-CN" sz="2000" dirty="0" smtClean="0">
                <a:latin typeface="Arial Unicode MS" pitchFamily="34" charset="-122"/>
              </a:rPr>
              <a:t>slave</a:t>
            </a:r>
            <a:r>
              <a:rPr lang="zh-CN" altLang="en-US" sz="2000" dirty="0" smtClean="0">
                <a:latin typeface="Arial Unicode MS" pitchFamily="34" charset="-122"/>
              </a:rPr>
              <a:t>发放</a:t>
            </a:r>
            <a:r>
              <a:rPr lang="en-US" altLang="zh-CN" sz="2000" dirty="0" smtClean="0">
                <a:latin typeface="Arial Unicode MS" pitchFamily="34" charset="-122"/>
              </a:rPr>
              <a:t>lease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事务支持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集中式写事务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分布式读事务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if </a:t>
            </a:r>
            <a:r>
              <a:rPr lang="zh-CN" altLang="en-US" sz="2000" dirty="0" smtClean="0">
                <a:latin typeface="Arial Unicode MS" pitchFamily="34" charset="-122"/>
              </a:rPr>
              <a:t>原子操作支持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数据一致性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752528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存储需求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架构概览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主要流程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系统特性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应用接口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应用案例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Agenda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commit log</a:t>
            </a:r>
            <a:endParaRPr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339752" y="1700808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UpdateServer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(master)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23728" y="3926786"/>
            <a:ext cx="2016224" cy="288032"/>
          </a:xfrm>
          <a:prstGeom prst="roundRect">
            <a:avLst/>
          </a:prstGeom>
          <a:ln w="63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Waiting slave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52120" y="1700808"/>
            <a:ext cx="1584176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UpdateServer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(slave)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123728" y="4869160"/>
            <a:ext cx="2016224" cy="288032"/>
          </a:xfrm>
          <a:prstGeom prst="roundRect">
            <a:avLst/>
          </a:prstGeom>
          <a:ln w="63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Write commit log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436096" y="2998092"/>
            <a:ext cx="2016224" cy="288032"/>
          </a:xfrm>
          <a:prstGeom prst="roundRect">
            <a:avLst/>
          </a:prstGeom>
          <a:ln w="63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Replay commit log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8" idx="0"/>
            <a:endCxn id="30" idx="2"/>
          </p:cNvCxnSpPr>
          <p:nvPr/>
        </p:nvCxnSpPr>
        <p:spPr>
          <a:xfrm rot="5400000" flipH="1" flipV="1">
            <a:off x="5652690" y="4077642"/>
            <a:ext cx="15830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5436096" y="4869160"/>
            <a:ext cx="2016224" cy="288032"/>
          </a:xfrm>
          <a:prstGeom prst="roundRect">
            <a:avLst/>
          </a:prstGeom>
          <a:ln w="63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Write commit log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38" idx="0"/>
            <a:endCxn id="11" idx="3"/>
          </p:cNvCxnSpPr>
          <p:nvPr/>
        </p:nvCxnSpPr>
        <p:spPr>
          <a:xfrm rot="16200000" flipV="1">
            <a:off x="4892901" y="3317853"/>
            <a:ext cx="79835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2123728" y="5805264"/>
            <a:ext cx="2016224" cy="288032"/>
          </a:xfrm>
          <a:prstGeom prst="roundRect">
            <a:avLst/>
          </a:prstGeom>
          <a:ln w="63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Modify Page(COW)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127148" y="3000372"/>
            <a:ext cx="2016224" cy="288032"/>
          </a:xfrm>
          <a:prstGeom prst="roundRect">
            <a:avLst/>
          </a:prstGeom>
          <a:ln w="63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Page link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5" idx="0"/>
            <a:endCxn id="27" idx="2"/>
          </p:cNvCxnSpPr>
          <p:nvPr/>
        </p:nvCxnSpPr>
        <p:spPr>
          <a:xfrm rot="5400000" flipH="1" flipV="1">
            <a:off x="2807804" y="5481228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71934" y="463130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Sync/</a:t>
            </a:r>
            <a:r>
              <a:rPr lang="en-US" altLang="zh-CN" dirty="0" err="1" smtClean="0"/>
              <a:t>Async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endCxn id="55" idx="1"/>
          </p:cNvCxnSpPr>
          <p:nvPr/>
        </p:nvCxnSpPr>
        <p:spPr>
          <a:xfrm>
            <a:off x="357158" y="5929330"/>
            <a:ext cx="1766570" cy="1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8121" y="55007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Update request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143372" y="5000636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3504" y="41312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29388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4’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71802" y="53456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43438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60" idx="1"/>
          </p:cNvCxnSpPr>
          <p:nvPr/>
        </p:nvCxnSpPr>
        <p:spPr>
          <a:xfrm rot="10800000">
            <a:off x="285720" y="3143248"/>
            <a:ext cx="1841428" cy="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5720" y="27146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Update response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11" idx="0"/>
            <a:endCxn id="60" idx="2"/>
          </p:cNvCxnSpPr>
          <p:nvPr/>
        </p:nvCxnSpPr>
        <p:spPr>
          <a:xfrm rot="5400000" flipH="1" flipV="1">
            <a:off x="2814359" y="3605885"/>
            <a:ext cx="638382" cy="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43240" y="34290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数据多副本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/>
              <a:t>Tablet</a:t>
            </a:r>
            <a:r>
              <a:rPr lang="zh-CN" altLang="en-US" sz="2000" dirty="0" smtClean="0"/>
              <a:t>每份存放在三个不同的</a:t>
            </a:r>
            <a:r>
              <a:rPr lang="en-US" altLang="zh-CN" sz="2000" dirty="0" err="1" smtClean="0"/>
              <a:t>ChunkServer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/>
              <a:t>Tablet</a:t>
            </a:r>
            <a:r>
              <a:rPr lang="zh-CN" altLang="en-US" sz="2000" dirty="0" smtClean="0"/>
              <a:t>副本数量不足即时复制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机房容灾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/>
              <a:t>本地机房实时同步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/>
              <a:t>跨机房数据备份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/>
              <a:t>异地机房准实时同步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数据同步与容灾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其它特性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104414" cy="50246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其它特性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在线修改</a:t>
            </a:r>
            <a:r>
              <a:rPr lang="en-US" altLang="zh-CN" sz="2000" dirty="0" smtClean="0">
                <a:latin typeface="Arial Unicode MS" pitchFamily="34" charset="-122"/>
              </a:rPr>
              <a:t>schema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没有随机写，</a:t>
            </a:r>
            <a:r>
              <a:rPr lang="en-US" altLang="zh-CN" sz="2000" dirty="0" smtClean="0">
                <a:latin typeface="Arial Unicode MS" pitchFamily="34" charset="-122"/>
              </a:rPr>
              <a:t>SSD</a:t>
            </a:r>
            <a:r>
              <a:rPr lang="zh-CN" altLang="en-US" sz="2000" dirty="0" smtClean="0">
                <a:latin typeface="Arial Unicode MS" pitchFamily="34" charset="-122"/>
              </a:rPr>
              <a:t>友好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内置数据压缩，减少机器数量和网络数据流量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在线</a:t>
            </a:r>
            <a:r>
              <a:rPr lang="en-US" altLang="zh-CN" sz="2000" dirty="0" smtClean="0">
                <a:latin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</a:rPr>
              <a:t>不停机</a:t>
            </a:r>
            <a:r>
              <a:rPr lang="en-US" altLang="zh-CN" sz="2000" dirty="0" smtClean="0">
                <a:latin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</a:rPr>
              <a:t>系统版本升级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新增的记录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>
                <a:latin typeface="Arial Unicode MS" pitchFamily="34" charset="-122"/>
              </a:rPr>
              <a:t>1,000TPS</a:t>
            </a:r>
            <a:r>
              <a:rPr lang="zh-CN" altLang="en-US" sz="2000" dirty="0" smtClean="0">
                <a:latin typeface="Arial Unicode MS" pitchFamily="34" charset="-122"/>
              </a:rPr>
              <a:t>，</a:t>
            </a:r>
            <a:r>
              <a:rPr lang="en-US" altLang="zh-CN" sz="2000" dirty="0" smtClean="0">
                <a:latin typeface="Arial Unicode MS" pitchFamily="34" charset="-122"/>
              </a:rPr>
              <a:t>1KB/</a:t>
            </a:r>
            <a:r>
              <a:rPr lang="zh-CN" altLang="en-US" sz="2000" dirty="0" smtClean="0">
                <a:latin typeface="Arial Unicode MS" pitchFamily="34" charset="-122"/>
              </a:rPr>
              <a:t>条</a:t>
            </a:r>
            <a:r>
              <a:rPr lang="zh-CN" altLang="en-US" sz="2000" dirty="0" smtClean="0">
                <a:latin typeface="Arial Unicode MS" pitchFamily="34" charset="-122"/>
                <a:sym typeface="Wingdings 3"/>
              </a:rPr>
              <a:t></a:t>
            </a:r>
            <a:r>
              <a:rPr lang="en-US" altLang="zh-CN" sz="2000" dirty="0" smtClean="0">
                <a:latin typeface="Arial Unicode MS" pitchFamily="34" charset="-122"/>
                <a:sym typeface="Wingdings 3"/>
              </a:rPr>
              <a:t>1MB/s</a:t>
            </a:r>
            <a:r>
              <a:rPr lang="zh-CN" altLang="en-US" sz="2000" dirty="0" smtClean="0">
                <a:latin typeface="Arial Unicode MS" pitchFamily="34" charset="-122"/>
                <a:sym typeface="Wingdings 3"/>
              </a:rPr>
              <a:t>，</a:t>
            </a:r>
            <a:r>
              <a:rPr lang="en-US" altLang="zh-CN" sz="2000" dirty="0" smtClean="0">
                <a:latin typeface="Arial Unicode MS" pitchFamily="34" charset="-122"/>
                <a:sym typeface="Wingdings 3"/>
              </a:rPr>
              <a:t>3.6</a:t>
            </a:r>
            <a:r>
              <a:rPr lang="en-US" altLang="zh-CN" sz="2000" dirty="0" smtClean="0">
                <a:latin typeface="Arial Unicode MS" pitchFamily="34" charset="-122"/>
              </a:rPr>
              <a:t>GB/hr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>
                <a:latin typeface="Arial Unicode MS" pitchFamily="34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</a:rPr>
              <a:t>千万条</a:t>
            </a:r>
            <a:r>
              <a:rPr lang="en-US" altLang="zh-CN" sz="2000" dirty="0" smtClean="0">
                <a:latin typeface="Arial Unicode MS" pitchFamily="34" charset="-122"/>
              </a:rPr>
              <a:t>/</a:t>
            </a:r>
            <a:r>
              <a:rPr lang="zh-CN" altLang="en-US" sz="2000" dirty="0" smtClean="0">
                <a:latin typeface="Arial Unicode MS" pitchFamily="34" charset="-122"/>
              </a:rPr>
              <a:t>天，</a:t>
            </a:r>
            <a:r>
              <a:rPr lang="en-US" altLang="zh-CN" sz="2000" dirty="0" smtClean="0">
                <a:latin typeface="Arial Unicode MS" pitchFamily="34" charset="-122"/>
              </a:rPr>
              <a:t>1KB/</a:t>
            </a:r>
            <a:r>
              <a:rPr lang="zh-CN" altLang="en-US" sz="2000" dirty="0" smtClean="0">
                <a:latin typeface="Arial Unicode MS" pitchFamily="34" charset="-122"/>
              </a:rPr>
              <a:t>条</a:t>
            </a:r>
            <a:r>
              <a:rPr lang="zh-CN" altLang="en-US" sz="2000" dirty="0" smtClean="0">
                <a:latin typeface="Arial Unicode MS" pitchFamily="34" charset="-122"/>
                <a:sym typeface="Wingdings 3"/>
              </a:rPr>
              <a:t></a:t>
            </a:r>
            <a:r>
              <a:rPr lang="en-US" altLang="zh-CN" sz="2000" dirty="0" smtClean="0">
                <a:latin typeface="Arial Unicode MS" pitchFamily="34" charset="-122"/>
                <a:sym typeface="Wingdings 3"/>
              </a:rPr>
              <a:t>10GB/</a:t>
            </a:r>
            <a:r>
              <a:rPr lang="zh-CN" altLang="en-US" sz="2000" dirty="0" smtClean="0">
                <a:latin typeface="Arial Unicode MS" pitchFamily="34" charset="-122"/>
                <a:sym typeface="Wingdings 3"/>
              </a:rPr>
              <a:t>天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记录的修改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>
                <a:latin typeface="Arial Unicode MS" pitchFamily="34" charset="-122"/>
              </a:rPr>
              <a:t>10,000TPS</a:t>
            </a:r>
            <a:r>
              <a:rPr lang="zh-CN" altLang="en-US" sz="2000" dirty="0" smtClean="0">
                <a:latin typeface="Arial Unicode MS" pitchFamily="34" charset="-122"/>
              </a:rPr>
              <a:t>，</a:t>
            </a:r>
            <a:r>
              <a:rPr lang="en-US" altLang="zh-CN" sz="2000" dirty="0" smtClean="0">
                <a:latin typeface="Arial Unicode MS" pitchFamily="34" charset="-122"/>
              </a:rPr>
              <a:t>100B/</a:t>
            </a:r>
            <a:r>
              <a:rPr lang="zh-CN" altLang="en-US" sz="2000" dirty="0" smtClean="0">
                <a:latin typeface="Arial Unicode MS" pitchFamily="34" charset="-122"/>
              </a:rPr>
              <a:t>条</a:t>
            </a:r>
            <a:r>
              <a:rPr lang="zh-CN" altLang="en-US" sz="2000" dirty="0" smtClean="0">
                <a:latin typeface="Arial Unicode MS" pitchFamily="34" charset="-122"/>
                <a:sym typeface="Wingdings 3"/>
              </a:rPr>
              <a:t></a:t>
            </a:r>
            <a:r>
              <a:rPr lang="en-US" altLang="zh-CN" sz="2000" dirty="0" smtClean="0">
                <a:latin typeface="Arial Unicode MS" pitchFamily="34" charset="-122"/>
                <a:sym typeface="Wingdings 3"/>
              </a:rPr>
              <a:t>1MB/s</a:t>
            </a:r>
            <a:r>
              <a:rPr lang="zh-CN" altLang="en-US" sz="2000" dirty="0" smtClean="0">
                <a:latin typeface="Arial Unicode MS" pitchFamily="34" charset="-122"/>
                <a:sym typeface="Wingdings 3"/>
              </a:rPr>
              <a:t>，</a:t>
            </a:r>
            <a:r>
              <a:rPr lang="en-US" altLang="zh-CN" sz="2000" dirty="0" smtClean="0">
                <a:latin typeface="Arial Unicode MS" pitchFamily="34" charset="-122"/>
                <a:sym typeface="Wingdings 3"/>
              </a:rPr>
              <a:t>3.6</a:t>
            </a:r>
            <a:r>
              <a:rPr lang="en-US" altLang="zh-CN" sz="2000" dirty="0" smtClean="0">
                <a:latin typeface="Arial Unicode MS" pitchFamily="34" charset="-122"/>
              </a:rPr>
              <a:t>GB/hr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>
                <a:latin typeface="Arial Unicode MS" pitchFamily="34" charset="-122"/>
              </a:rPr>
              <a:t>1</a:t>
            </a:r>
            <a:r>
              <a:rPr lang="zh-CN" altLang="en-US" sz="2000" dirty="0" smtClean="0">
                <a:latin typeface="Arial Unicode MS" pitchFamily="34" charset="-122"/>
              </a:rPr>
              <a:t>亿条</a:t>
            </a:r>
            <a:r>
              <a:rPr lang="en-US" altLang="zh-CN" sz="2000" dirty="0" smtClean="0">
                <a:latin typeface="Arial Unicode MS" pitchFamily="34" charset="-122"/>
              </a:rPr>
              <a:t>/</a:t>
            </a:r>
            <a:r>
              <a:rPr lang="zh-CN" altLang="en-US" sz="2000" dirty="0" smtClean="0">
                <a:latin typeface="Arial Unicode MS" pitchFamily="34" charset="-122"/>
              </a:rPr>
              <a:t>天，</a:t>
            </a:r>
            <a:r>
              <a:rPr lang="en-US" altLang="zh-CN" sz="2000" dirty="0" smtClean="0">
                <a:latin typeface="Arial Unicode MS" pitchFamily="34" charset="-122"/>
              </a:rPr>
              <a:t>100B/</a:t>
            </a:r>
            <a:r>
              <a:rPr lang="zh-CN" altLang="en-US" sz="2000" dirty="0" smtClean="0">
                <a:latin typeface="Arial Unicode MS" pitchFamily="34" charset="-122"/>
              </a:rPr>
              <a:t>条</a:t>
            </a:r>
            <a:r>
              <a:rPr lang="zh-CN" altLang="en-US" sz="2000" dirty="0" smtClean="0">
                <a:latin typeface="Arial Unicode MS" pitchFamily="34" charset="-122"/>
                <a:sym typeface="Wingdings 3"/>
              </a:rPr>
              <a:t></a:t>
            </a:r>
            <a:r>
              <a:rPr lang="en-US" altLang="zh-CN" sz="2000" dirty="0" smtClean="0">
                <a:latin typeface="Arial Unicode MS" pitchFamily="34" charset="-122"/>
                <a:sym typeface="Wingdings 3"/>
              </a:rPr>
              <a:t>10GB/</a:t>
            </a:r>
            <a:r>
              <a:rPr lang="zh-CN" altLang="en-US" sz="2000" dirty="0" smtClean="0">
                <a:latin typeface="Arial Unicode MS" pitchFamily="34" charset="-122"/>
                <a:sym typeface="Wingdings 3"/>
              </a:rPr>
              <a:t>天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Commit log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>
                <a:latin typeface="Arial Unicode MS" pitchFamily="34" charset="-122"/>
              </a:rPr>
              <a:t>Group commit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查询请求：</a:t>
            </a:r>
            <a:r>
              <a:rPr lang="en-US" altLang="zh-CN" sz="2400" dirty="0" smtClean="0">
                <a:latin typeface="Arial Unicode MS" pitchFamily="34" charset="-122"/>
              </a:rPr>
              <a:t>100,000QPS</a:t>
            </a:r>
            <a:r>
              <a:rPr lang="zh-CN" altLang="en-US" sz="2400" dirty="0" smtClean="0">
                <a:latin typeface="Arial Unicode MS" pitchFamily="34" charset="-122"/>
              </a:rPr>
              <a:t>，</a:t>
            </a:r>
            <a:r>
              <a:rPr lang="en-US" altLang="zh-CN" sz="2400" dirty="0" smtClean="0">
                <a:latin typeface="Arial Unicode MS" pitchFamily="34" charset="-122"/>
              </a:rPr>
              <a:t>100B/</a:t>
            </a:r>
            <a:r>
              <a:rPr lang="zh-CN" altLang="en-US" sz="2400" dirty="0" smtClean="0">
                <a:latin typeface="Arial Unicode MS" pitchFamily="34" charset="-122"/>
              </a:rPr>
              <a:t>条</a:t>
            </a:r>
            <a:r>
              <a:rPr lang="zh-CN" altLang="en-US" sz="2400" dirty="0" smtClean="0">
                <a:latin typeface="Arial Unicode MS" pitchFamily="34" charset="-122"/>
                <a:sym typeface="Wingdings 3"/>
              </a:rPr>
              <a:t></a:t>
            </a:r>
            <a:r>
              <a:rPr lang="en-US" altLang="zh-CN" sz="2400" dirty="0" smtClean="0">
                <a:latin typeface="Arial Unicode MS" pitchFamily="34" charset="-122"/>
                <a:sym typeface="Wingdings 3"/>
              </a:rPr>
              <a:t>10MB/s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dirty="0" smtClean="0">
                <a:latin typeface="Arial Unicode MS" pitchFamily="34" charset="-122"/>
              </a:rPr>
              <a:t>SSD</a:t>
            </a:r>
          </a:p>
          <a:p>
            <a:pPr marL="342900" lvl="1" indent="-342900">
              <a:buFont typeface="Wingdings" pitchFamily="2" charset="2"/>
              <a:buChar char="l"/>
            </a:pPr>
            <a:r>
              <a:rPr lang="zh-CN" altLang="en-US" dirty="0" smtClean="0">
                <a:latin typeface="Arial Unicode MS" pitchFamily="34" charset="-122"/>
              </a:rPr>
              <a:t>多网卡、万兆网卡</a:t>
            </a:r>
            <a:endParaRPr lang="en-US" altLang="zh-CN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性能考量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UpdateServer</a:t>
            </a:r>
            <a:r>
              <a:rPr lang="zh-CN" altLang="en-US" dirty="0" smtClean="0"/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Arial Unicode MS" pitchFamily="34" charset="-122"/>
              </a:rPr>
              <a:t>UpdateServer</a:t>
            </a:r>
            <a:r>
              <a:rPr lang="zh-CN" altLang="en-US" sz="2400" dirty="0" smtClean="0">
                <a:latin typeface="Arial Unicode MS" pitchFamily="34" charset="-122"/>
              </a:rPr>
              <a:t>性能</a:t>
            </a:r>
            <a:r>
              <a:rPr lang="en-US" altLang="zh-CN" sz="2400" dirty="0" smtClean="0">
                <a:latin typeface="Arial Unicode MS" pitchFamily="34" charset="-12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smtClean="0">
                <a:latin typeface="Arial Unicode MS" pitchFamily="34" charset="-122"/>
              </a:rPr>
              <a:t>2 * E5520 @ 2.27HZ, 24G, </a:t>
            </a:r>
            <a:r>
              <a:rPr lang="zh-CN" altLang="en-US" sz="2000" dirty="0" smtClean="0">
                <a:latin typeface="Arial Unicode MS" pitchFamily="34" charset="-122"/>
              </a:rPr>
              <a:t>千兆网卡</a:t>
            </a:r>
            <a:endParaRPr lang="en-US" altLang="zh-CN" sz="2000" dirty="0" smtClean="0">
              <a:latin typeface="Arial Unicode MS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latin typeface="Arial Unicode MS" pitchFamily="34" charset="-122"/>
              </a:rPr>
              <a:t>待优化点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>
                <a:latin typeface="Arial Unicode MS" pitchFamily="34" charset="-122"/>
              </a:rPr>
              <a:t>优化网络框架内存分配：优化后 </a:t>
            </a:r>
            <a:r>
              <a:rPr lang="en-US" altLang="zh-CN" sz="2000" dirty="0" smtClean="0">
                <a:latin typeface="Arial Unicode MS" pitchFamily="34" charset="-122"/>
              </a:rPr>
              <a:t>QPS &gt; 10W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>
                <a:latin typeface="Arial Unicode MS" pitchFamily="34" charset="-122"/>
              </a:rPr>
              <a:t>减少任务队列导致的上下文切换：优化后 </a:t>
            </a:r>
            <a:r>
              <a:rPr lang="en-US" altLang="zh-CN" sz="2000" dirty="0" smtClean="0">
                <a:latin typeface="Arial Unicode MS" pitchFamily="34" charset="-122"/>
              </a:rPr>
              <a:t>QPS &gt; 20W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latin typeface="Arial Unicode MS" pitchFamily="34" charset="-122"/>
              </a:rPr>
              <a:t>结论：</a:t>
            </a:r>
            <a:r>
              <a:rPr lang="en-US" altLang="zh-CN" sz="2000" dirty="0" smtClean="0">
                <a:latin typeface="Arial Unicode MS" pitchFamily="34" charset="-122"/>
              </a:rPr>
              <a:t>UPS</a:t>
            </a:r>
            <a:r>
              <a:rPr lang="zh-CN" altLang="en-US" sz="2000" dirty="0" smtClean="0">
                <a:latin typeface="Arial Unicode MS" pitchFamily="34" charset="-122"/>
              </a:rPr>
              <a:t>不是性能瓶颈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None/>
            </a:pPr>
            <a:endParaRPr lang="en-US" altLang="zh-CN" dirty="0" smtClean="0"/>
          </a:p>
          <a:p>
            <a:pPr lvl="2">
              <a:buFont typeface="Wingdings" pitchFamily="2" charset="2"/>
              <a:buChar char="Ø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3916-F36D-4FD3-9AED-7CA07189460C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59632" y="21328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92088"/>
                <a:gridCol w="993304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Size(byte)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2048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Context</a:t>
                      </a:r>
                      <a:r>
                        <a:rPr lang="en-US" altLang="zh-CN" baseline="0" dirty="0" smtClean="0"/>
                        <a:t> Switch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Arial Unicode MS" pitchFamily="34" charset="-122"/>
              </a:rPr>
              <a:t>MySQL</a:t>
            </a:r>
            <a:endParaRPr lang="en-US" altLang="zh-CN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性能对比</a:t>
            </a:r>
          </a:p>
        </p:txBody>
      </p:sp>
      <p:pic>
        <p:nvPicPr>
          <p:cNvPr id="7" name="图片 6" descr="image0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2071678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Arial Unicode MS" pitchFamily="34" charset="-122"/>
              </a:rPr>
              <a:t>MongoDB</a:t>
            </a:r>
            <a:endParaRPr lang="en-US" altLang="zh-CN" dirty="0" smtClean="0">
              <a:latin typeface="Arial Unicode MS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BA3916-F36D-4FD3-9AED-7CA07189460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性能对比</a:t>
            </a:r>
          </a:p>
        </p:txBody>
      </p:sp>
      <p:pic>
        <p:nvPicPr>
          <p:cNvPr id="14" name="图片 13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2071678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Ocean Base</a:t>
            </a:r>
            <a:endParaRPr lang="en-US" altLang="zh-CN" dirty="0" smtClean="0">
              <a:latin typeface="Arial Unicode MS" pitchFamily="34" charset="-122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BA3916-F36D-4FD3-9AED-7CA07189460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性能对比</a:t>
            </a:r>
          </a:p>
        </p:txBody>
      </p:sp>
      <p:pic>
        <p:nvPicPr>
          <p:cNvPr id="9" name="图片 8" descr="image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2071678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752528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存储需求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架构概览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主要流程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系统特性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数据模型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应用接口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应用案例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Agenda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数据模型</a:t>
            </a:r>
          </a:p>
        </p:txBody>
      </p:sp>
      <p:sp>
        <p:nvSpPr>
          <p:cNvPr id="7" name="矩形 6"/>
          <p:cNvSpPr/>
          <p:nvPr/>
        </p:nvSpPr>
        <p:spPr>
          <a:xfrm>
            <a:off x="3347864" y="2060848"/>
            <a:ext cx="1872208" cy="864096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Root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3933056"/>
            <a:ext cx="108012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Tablet</a:t>
            </a:r>
          </a:p>
        </p:txBody>
      </p:sp>
      <p:sp>
        <p:nvSpPr>
          <p:cNvPr id="10" name="矩形 9"/>
          <p:cNvSpPr/>
          <p:nvPr/>
        </p:nvSpPr>
        <p:spPr>
          <a:xfrm>
            <a:off x="3059832" y="3933056"/>
            <a:ext cx="108012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Tablet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3933056"/>
            <a:ext cx="108012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Tablet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00" y="3933056"/>
            <a:ext cx="108012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Tablet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7" idx="2"/>
            <a:endCxn id="8" idx="0"/>
          </p:cNvCxnSpPr>
          <p:nvPr/>
        </p:nvCxnSpPr>
        <p:spPr>
          <a:xfrm rot="5400000">
            <a:off x="2573778" y="2222866"/>
            <a:ext cx="1008112" cy="2412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  <a:endCxn id="10" idx="0"/>
          </p:cNvCxnSpPr>
          <p:nvPr/>
        </p:nvCxnSpPr>
        <p:spPr>
          <a:xfrm rot="5400000">
            <a:off x="3437874" y="3086962"/>
            <a:ext cx="1008112" cy="6840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11" idx="0"/>
          </p:cNvCxnSpPr>
          <p:nvPr/>
        </p:nvCxnSpPr>
        <p:spPr>
          <a:xfrm rot="16200000" flipH="1">
            <a:off x="4301970" y="2906942"/>
            <a:ext cx="1008112" cy="10441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2"/>
            <a:endCxn id="12" idx="0"/>
          </p:cNvCxnSpPr>
          <p:nvPr/>
        </p:nvCxnSpPr>
        <p:spPr>
          <a:xfrm rot="16200000" flipH="1">
            <a:off x="5094058" y="2114854"/>
            <a:ext cx="1008112" cy="26282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海量数据的挑战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424936" cy="532859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2010</a:t>
            </a:r>
            <a:r>
              <a:rPr lang="zh-CN" altLang="en-US" sz="2400" dirty="0" smtClean="0">
                <a:latin typeface="Arial Unicode MS" pitchFamily="34" charset="-122"/>
              </a:rPr>
              <a:t>部分运营数据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注册会员：</a:t>
            </a:r>
            <a:r>
              <a:rPr lang="en-US" altLang="zh-CN" sz="2000" dirty="0" smtClean="0">
                <a:latin typeface="Arial Unicode MS" pitchFamily="34" charset="-122"/>
              </a:rPr>
              <a:t>3.7</a:t>
            </a:r>
            <a:r>
              <a:rPr lang="zh-CN" altLang="en-US" sz="2000" dirty="0" smtClean="0">
                <a:latin typeface="Arial Unicode MS" pitchFamily="34" charset="-122"/>
              </a:rPr>
              <a:t>亿，来访人群峰值</a:t>
            </a:r>
            <a:r>
              <a:rPr lang="en-US" altLang="zh-CN" sz="2000" dirty="0" smtClean="0">
                <a:latin typeface="Arial Unicode MS" pitchFamily="34" charset="-122"/>
              </a:rPr>
              <a:t>6000</a:t>
            </a:r>
            <a:r>
              <a:rPr lang="zh-CN" altLang="en-US" sz="2000" dirty="0" smtClean="0">
                <a:latin typeface="Arial Unicode MS" pitchFamily="34" charset="-122"/>
              </a:rPr>
              <a:t>万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日</a:t>
            </a:r>
            <a:r>
              <a:rPr lang="en-US" altLang="zh-CN" sz="2000" dirty="0" smtClean="0">
                <a:latin typeface="Arial Unicode MS" pitchFamily="34" charset="-122"/>
              </a:rPr>
              <a:t>PV</a:t>
            </a:r>
            <a:r>
              <a:rPr lang="zh-CN" altLang="en-US" sz="2000" dirty="0" smtClean="0">
                <a:latin typeface="Arial Unicode MS" pitchFamily="34" charset="-122"/>
              </a:rPr>
              <a:t>：超过</a:t>
            </a:r>
            <a:r>
              <a:rPr lang="en-US" altLang="zh-CN" sz="2000" dirty="0" smtClean="0">
                <a:latin typeface="Arial Unicode MS" pitchFamily="34" charset="-122"/>
              </a:rPr>
              <a:t>20</a:t>
            </a:r>
            <a:r>
              <a:rPr lang="zh-CN" altLang="en-US" sz="2000" dirty="0" smtClean="0">
                <a:latin typeface="Arial Unicode MS" pitchFamily="34" charset="-122"/>
              </a:rPr>
              <a:t>亿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在线商品数：</a:t>
            </a:r>
            <a:r>
              <a:rPr lang="en-US" altLang="zh-CN" sz="2000" dirty="0" smtClean="0">
                <a:latin typeface="Arial Unicode MS" pitchFamily="34" charset="-122"/>
              </a:rPr>
              <a:t>8</a:t>
            </a:r>
            <a:r>
              <a:rPr lang="zh-CN" altLang="en-US" sz="2000" dirty="0" smtClean="0">
                <a:latin typeface="Arial Unicode MS" pitchFamily="34" charset="-122"/>
              </a:rPr>
              <a:t>亿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每分钟销售商品：</a:t>
            </a:r>
            <a:r>
              <a:rPr lang="en-US" altLang="zh-CN" sz="2000" dirty="0" smtClean="0">
                <a:latin typeface="Arial Unicode MS" pitchFamily="34" charset="-122"/>
              </a:rPr>
              <a:t>4.8</a:t>
            </a:r>
            <a:r>
              <a:rPr lang="zh-CN" altLang="en-US" sz="2000" dirty="0" smtClean="0">
                <a:latin typeface="Arial Unicode MS" pitchFamily="34" charset="-122"/>
              </a:rPr>
              <a:t>万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交易额：单日超</a:t>
            </a:r>
            <a:r>
              <a:rPr lang="en-US" altLang="zh-CN" sz="2000" dirty="0" smtClean="0">
                <a:latin typeface="Arial Unicode MS" pitchFamily="34" charset="-122"/>
              </a:rPr>
              <a:t>10</a:t>
            </a:r>
            <a:r>
              <a:rPr lang="zh-CN" altLang="en-US" sz="2000" dirty="0" smtClean="0">
                <a:latin typeface="Arial Unicode MS" pitchFamily="34" charset="-122"/>
              </a:rPr>
              <a:t>亿，光棍节 </a:t>
            </a:r>
            <a:r>
              <a:rPr lang="en-US" altLang="zh-CN" sz="2000" dirty="0" smtClean="0">
                <a:latin typeface="Arial Unicode MS" pitchFamily="34" charset="-122"/>
              </a:rPr>
              <a:t>19.5</a:t>
            </a:r>
            <a:r>
              <a:rPr lang="zh-CN" altLang="en-US" sz="2000" dirty="0" smtClean="0">
                <a:latin typeface="Arial Unicode MS" pitchFamily="34" charset="-122"/>
              </a:rPr>
              <a:t>亿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淘宝商品库、评价库、交易订单库、用户库、店铺库</a:t>
            </a:r>
            <a:r>
              <a:rPr lang="en-US" altLang="zh-CN" sz="2400" dirty="0" smtClean="0">
                <a:latin typeface="Arial Unicode MS" pitchFamily="34" charset="-122"/>
              </a:rPr>
              <a:t>…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今后几年信息量还将增长几倍到几十倍</a:t>
            </a:r>
            <a:endParaRPr lang="en-US" altLang="zh-CN" sz="24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分库分表也不一定总是奏效</a:t>
            </a:r>
            <a:endParaRPr lang="en-US" altLang="zh-CN" sz="24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6211669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数据来源：</a:t>
            </a:r>
            <a:r>
              <a:rPr lang="en-US" altLang="zh-CN" dirty="0" smtClean="0">
                <a:hlinkClick r:id="rId3"/>
              </a:rPr>
              <a:t>http://www.alibuybuy.com/posts/52702.html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基准数据和增量数据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523891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Arial Unicode MS" pitchFamily="34" charset="-122"/>
              </a:rPr>
              <a:t>Oceanbase</a:t>
            </a:r>
            <a:r>
              <a:rPr lang="zh-CN" altLang="en-US" sz="2400" dirty="0" smtClean="0">
                <a:latin typeface="Arial Unicode MS" pitchFamily="34" charset="-122"/>
              </a:rPr>
              <a:t>数据结构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增量数据：单机</a:t>
            </a:r>
            <a:r>
              <a:rPr lang="en-US" altLang="zh-CN" sz="2000" dirty="0" smtClean="0">
                <a:latin typeface="Arial Unicode MS" pitchFamily="34" charset="-122"/>
              </a:rPr>
              <a:t>B+</a:t>
            </a:r>
            <a:r>
              <a:rPr lang="zh-CN" altLang="en-US" sz="2000" dirty="0" smtClean="0">
                <a:latin typeface="Arial Unicode MS" pitchFamily="34" charset="-122"/>
              </a:rPr>
              <a:t>树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基准数据：分布式</a:t>
            </a:r>
            <a:r>
              <a:rPr lang="en-US" altLang="zh-CN" sz="2000" dirty="0" smtClean="0">
                <a:latin typeface="Arial Unicode MS" pitchFamily="34" charset="-122"/>
              </a:rPr>
              <a:t>B+</a:t>
            </a:r>
            <a:r>
              <a:rPr lang="zh-CN" altLang="en-US" sz="2000" dirty="0" smtClean="0">
                <a:latin typeface="Arial Unicode MS" pitchFamily="34" charset="-122"/>
              </a:rPr>
              <a:t>树</a:t>
            </a:r>
            <a:endParaRPr lang="en-US" altLang="zh-CN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新的基准数据 </a:t>
            </a:r>
            <a:r>
              <a:rPr lang="en-US" altLang="zh-CN" sz="2000" dirty="0" smtClean="0">
                <a:latin typeface="Arial Unicode MS" pitchFamily="34" charset="-122"/>
              </a:rPr>
              <a:t>= </a:t>
            </a:r>
            <a:r>
              <a:rPr lang="zh-CN" altLang="en-US" sz="2000" dirty="0" smtClean="0">
                <a:latin typeface="Arial Unicode MS" pitchFamily="34" charset="-122"/>
              </a:rPr>
              <a:t>老的基准数据  </a:t>
            </a:r>
            <a:r>
              <a:rPr lang="en-US" altLang="zh-CN" sz="2000" dirty="0" smtClean="0">
                <a:latin typeface="Arial Unicode MS" pitchFamily="34" charset="-122"/>
              </a:rPr>
              <a:t>+  </a:t>
            </a:r>
            <a:r>
              <a:rPr lang="zh-CN" altLang="en-US" sz="2000" dirty="0" smtClean="0">
                <a:latin typeface="Arial Unicode MS" pitchFamily="34" charset="-122"/>
              </a:rPr>
              <a:t>增量数据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77432" y="4271549"/>
            <a:ext cx="720000" cy="504000"/>
          </a:xfrm>
          <a:prstGeom prst="roundRect">
            <a:avLst>
              <a:gd name="adj" fmla="val 9500"/>
            </a:avLst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871833" y="4271549"/>
            <a:ext cx="360000" cy="504000"/>
          </a:xfrm>
          <a:prstGeom prst="roundRect">
            <a:avLst>
              <a:gd name="adj" fmla="val 9500"/>
            </a:avLst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977432" y="3751644"/>
            <a:ext cx="4320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977432" y="3500438"/>
            <a:ext cx="2880000" cy="504000"/>
          </a:xfrm>
          <a:prstGeom prst="roundRect">
            <a:avLst>
              <a:gd name="adj" fmla="val 9500"/>
            </a:avLst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857752" y="3500438"/>
            <a:ext cx="576000" cy="504000"/>
          </a:xfrm>
          <a:prstGeom prst="roundRect">
            <a:avLst>
              <a:gd name="adj" fmla="val 9500"/>
            </a:avLst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57752" y="3500438"/>
            <a:ext cx="720000" cy="504000"/>
          </a:xfrm>
          <a:prstGeom prst="roundRect">
            <a:avLst>
              <a:gd name="adj" fmla="val 9500"/>
            </a:avLst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977432" y="3500438"/>
            <a:ext cx="3600000" cy="504000"/>
          </a:xfrm>
          <a:prstGeom prst="roundRect">
            <a:avLst>
              <a:gd name="adj" fmla="val 9500"/>
            </a:avLst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77832" y="3500438"/>
            <a:ext cx="360000" cy="504000"/>
          </a:xfrm>
          <a:prstGeom prst="roundRect">
            <a:avLst>
              <a:gd name="adj" fmla="val 9500"/>
            </a:avLst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905424" y="368696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625504" y="368696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45584" y="368696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5664" y="368696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85744" y="368696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505824" y="368696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69520" y="4200384"/>
            <a:ext cx="1524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基线数据</a:t>
            </a:r>
            <a:endParaRPr lang="en-US" altLang="zh-CN" b="1" dirty="0" smtClean="0"/>
          </a:p>
          <a:p>
            <a:r>
              <a:rPr lang="en-US" altLang="zh-CN" b="1" dirty="0"/>
              <a:t>(</a:t>
            </a:r>
            <a:r>
              <a:rPr lang="en-US" altLang="zh-CN" b="1" dirty="0" err="1" smtClean="0"/>
              <a:t>Chunkserver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03881" y="4200384"/>
            <a:ext cx="162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增量数据</a:t>
            </a:r>
            <a:endParaRPr lang="en-US" altLang="zh-CN" b="1" dirty="0" smtClean="0"/>
          </a:p>
          <a:p>
            <a:r>
              <a:rPr lang="en-US" altLang="zh-CN" b="1" dirty="0"/>
              <a:t>(</a:t>
            </a:r>
            <a:r>
              <a:rPr lang="en-US" altLang="zh-CN" b="1" dirty="0" err="1" smtClean="0"/>
              <a:t>Updateserver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85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85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385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385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pSp>
        <p:nvGrpSpPr>
          <p:cNvPr id="2" name="组合 78"/>
          <p:cNvGrpSpPr/>
          <p:nvPr/>
        </p:nvGrpSpPr>
        <p:grpSpPr>
          <a:xfrm>
            <a:off x="5508104" y="1484784"/>
            <a:ext cx="1944216" cy="2520280"/>
            <a:chOff x="5508104" y="1484784"/>
            <a:chExt cx="1944216" cy="2520280"/>
          </a:xfrm>
        </p:grpSpPr>
        <p:sp>
          <p:nvSpPr>
            <p:cNvPr id="8" name="矩形 7"/>
            <p:cNvSpPr/>
            <p:nvPr/>
          </p:nvSpPr>
          <p:spPr>
            <a:xfrm>
              <a:off x="5508104" y="1484784"/>
              <a:ext cx="1944216" cy="2520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2120" y="3573016"/>
              <a:ext cx="148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/>
                <a:t>Updateserver</a:t>
              </a:r>
              <a:endParaRPr lang="zh-CN" altLang="en-US" b="1" dirty="0"/>
            </a:p>
          </p:txBody>
        </p:sp>
      </p:grpSp>
      <p:cxnSp>
        <p:nvCxnSpPr>
          <p:cNvPr id="10" name="直接连接符 9"/>
          <p:cNvCxnSpPr>
            <a:stCxn id="36" idx="0"/>
            <a:endCxn id="40" idx="2"/>
          </p:cNvCxnSpPr>
          <p:nvPr/>
        </p:nvCxnSpPr>
        <p:spPr>
          <a:xfrm rot="16200000" flipH="1">
            <a:off x="4932048" y="2528880"/>
            <a:ext cx="180016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82"/>
          <p:cNvGrpSpPr/>
          <p:nvPr/>
        </p:nvGrpSpPr>
        <p:grpSpPr>
          <a:xfrm>
            <a:off x="7092280" y="4725144"/>
            <a:ext cx="1584176" cy="1512168"/>
            <a:chOff x="7236296" y="4725144"/>
            <a:chExt cx="1584176" cy="1512168"/>
          </a:xfrm>
        </p:grpSpPr>
        <p:sp>
          <p:nvSpPr>
            <p:cNvPr id="12" name="矩形 11"/>
            <p:cNvSpPr/>
            <p:nvPr/>
          </p:nvSpPr>
          <p:spPr>
            <a:xfrm>
              <a:off x="7308304" y="4725144"/>
              <a:ext cx="1512168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6296" y="5805264"/>
              <a:ext cx="155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/>
                <a:t>Chunkserver</a:t>
              </a:r>
              <a:r>
                <a:rPr lang="en-US" altLang="zh-CN" b="1" dirty="0" smtClean="0"/>
                <a:t> 4</a:t>
              </a:r>
              <a:endParaRPr lang="zh-CN" altLang="en-US" b="1" dirty="0"/>
            </a:p>
          </p:txBody>
        </p:sp>
      </p:grpSp>
      <p:grpSp>
        <p:nvGrpSpPr>
          <p:cNvPr id="6" name="组合 81"/>
          <p:cNvGrpSpPr/>
          <p:nvPr/>
        </p:nvGrpSpPr>
        <p:grpSpPr>
          <a:xfrm>
            <a:off x="4932040" y="4725144"/>
            <a:ext cx="1550040" cy="1512168"/>
            <a:chOff x="5076056" y="4725144"/>
            <a:chExt cx="1550040" cy="1512168"/>
          </a:xfrm>
        </p:grpSpPr>
        <p:sp>
          <p:nvSpPr>
            <p:cNvPr id="15" name="矩形 14"/>
            <p:cNvSpPr/>
            <p:nvPr/>
          </p:nvSpPr>
          <p:spPr>
            <a:xfrm>
              <a:off x="5113928" y="4725144"/>
              <a:ext cx="1512168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5805264"/>
              <a:ext cx="155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/>
                <a:t>Chunkserver</a:t>
              </a:r>
              <a:r>
                <a:rPr lang="en-US" altLang="zh-CN" b="1" dirty="0" smtClean="0"/>
                <a:t> 3</a:t>
              </a:r>
              <a:endParaRPr lang="zh-CN" altLang="en-US" b="1" dirty="0"/>
            </a:p>
          </p:txBody>
        </p:sp>
      </p:grpSp>
      <p:grpSp>
        <p:nvGrpSpPr>
          <p:cNvPr id="7" name="组合 80"/>
          <p:cNvGrpSpPr/>
          <p:nvPr/>
        </p:nvGrpSpPr>
        <p:grpSpPr>
          <a:xfrm>
            <a:off x="2661920" y="4725144"/>
            <a:ext cx="1550040" cy="1512168"/>
            <a:chOff x="2805936" y="4725144"/>
            <a:chExt cx="1550040" cy="1512168"/>
          </a:xfrm>
        </p:grpSpPr>
        <p:sp>
          <p:nvSpPr>
            <p:cNvPr id="18" name="矩形 17"/>
            <p:cNvSpPr/>
            <p:nvPr/>
          </p:nvSpPr>
          <p:spPr>
            <a:xfrm>
              <a:off x="2843808" y="4725144"/>
              <a:ext cx="1512168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05936" y="5805264"/>
              <a:ext cx="155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/>
                <a:t>Chunkserver</a:t>
              </a:r>
              <a:r>
                <a:rPr lang="en-US" altLang="zh-CN" b="1" dirty="0" smtClean="0"/>
                <a:t> 2</a:t>
              </a:r>
              <a:endParaRPr lang="zh-CN" altLang="en-US" b="1" dirty="0"/>
            </a:p>
          </p:txBody>
        </p:sp>
      </p:grpSp>
      <p:grpSp>
        <p:nvGrpSpPr>
          <p:cNvPr id="11" name="组合 79"/>
          <p:cNvGrpSpPr/>
          <p:nvPr/>
        </p:nvGrpSpPr>
        <p:grpSpPr>
          <a:xfrm>
            <a:off x="357664" y="4725144"/>
            <a:ext cx="1550040" cy="1512168"/>
            <a:chOff x="501680" y="4725144"/>
            <a:chExt cx="1550040" cy="1512168"/>
          </a:xfrm>
        </p:grpSpPr>
        <p:sp>
          <p:nvSpPr>
            <p:cNvPr id="21" name="矩形 20"/>
            <p:cNvSpPr/>
            <p:nvPr/>
          </p:nvSpPr>
          <p:spPr>
            <a:xfrm>
              <a:off x="539552" y="4725144"/>
              <a:ext cx="1512168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1680" y="5805264"/>
              <a:ext cx="1550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/>
                <a:t>Chunkserver</a:t>
              </a:r>
              <a:r>
                <a:rPr lang="en-US" altLang="zh-CN" b="1" dirty="0" smtClean="0"/>
                <a:t> 1</a:t>
              </a:r>
              <a:endParaRPr lang="zh-CN" altLang="en-US" b="1" dirty="0"/>
            </a:p>
          </p:txBody>
        </p:sp>
      </p:grpSp>
      <p:grpSp>
        <p:nvGrpSpPr>
          <p:cNvPr id="14" name="组合 77"/>
          <p:cNvGrpSpPr/>
          <p:nvPr/>
        </p:nvGrpSpPr>
        <p:grpSpPr>
          <a:xfrm>
            <a:off x="2051720" y="1772816"/>
            <a:ext cx="2232248" cy="2088232"/>
            <a:chOff x="2051720" y="1772816"/>
            <a:chExt cx="2232248" cy="2088232"/>
          </a:xfrm>
        </p:grpSpPr>
        <p:sp>
          <p:nvSpPr>
            <p:cNvPr id="24" name="矩形 23"/>
            <p:cNvSpPr/>
            <p:nvPr/>
          </p:nvSpPr>
          <p:spPr>
            <a:xfrm>
              <a:off x="2051720" y="1772816"/>
              <a:ext cx="2232248" cy="2088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3768" y="3429000"/>
              <a:ext cx="1232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/>
                <a:t>Rootserver</a:t>
              </a:r>
              <a:endParaRPr lang="zh-CN" altLang="en-US" b="1" dirty="0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2267744" y="1952856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627784" y="1952856"/>
            <a:ext cx="360000" cy="360000"/>
          </a:xfrm>
          <a:prstGeom prst="roundRect">
            <a:avLst>
              <a:gd name="adj" fmla="val 9500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987824" y="1952856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347864" y="1952856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7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707904" y="1952856"/>
            <a:ext cx="360000" cy="360000"/>
          </a:xfrm>
          <a:prstGeom prst="roundRect">
            <a:avLst>
              <a:gd name="adj" fmla="val 9500"/>
            </a:avLst>
          </a:prstGeom>
          <a:solidFill>
            <a:srgbClr val="422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39552" y="4869160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403648" y="4869160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39552" y="5301208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7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971600" y="5301208"/>
            <a:ext cx="360000" cy="360000"/>
          </a:xfrm>
          <a:prstGeom prst="roundRect">
            <a:avLst>
              <a:gd name="adj" fmla="val 9500"/>
            </a:avLst>
          </a:prstGeom>
          <a:solidFill>
            <a:srgbClr val="422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26" idx="1"/>
            <a:endCxn id="30" idx="3"/>
          </p:cNvCxnSpPr>
          <p:nvPr/>
        </p:nvCxnSpPr>
        <p:spPr>
          <a:xfrm rot="10800000" flipH="1">
            <a:off x="2267744" y="2132856"/>
            <a:ext cx="18001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5724128" y="1628800"/>
            <a:ext cx="216000" cy="360000"/>
          </a:xfrm>
          <a:prstGeom prst="roundRect">
            <a:avLst>
              <a:gd name="adj" fmla="val 9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724128" y="1988840"/>
            <a:ext cx="216000" cy="360000"/>
          </a:xfrm>
          <a:prstGeom prst="roundRect">
            <a:avLst>
              <a:gd name="adj" fmla="val 9500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724128" y="2348880"/>
            <a:ext cx="216000" cy="360000"/>
          </a:xfrm>
          <a:prstGeom prst="roundRect">
            <a:avLst>
              <a:gd name="adj" fmla="val 950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724128" y="2708920"/>
            <a:ext cx="216000" cy="360000"/>
          </a:xfrm>
          <a:prstGeom prst="roundRect">
            <a:avLst>
              <a:gd name="adj" fmla="val 9500"/>
            </a:avLst>
          </a:prstGeom>
          <a:solidFill>
            <a:srgbClr val="F7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724128" y="3068960"/>
            <a:ext cx="216000" cy="360000"/>
          </a:xfrm>
          <a:prstGeom prst="roundRect">
            <a:avLst>
              <a:gd name="adj" fmla="val 9500"/>
            </a:avLst>
          </a:prstGeom>
          <a:solidFill>
            <a:srgbClr val="422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483768" y="2420888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数据分片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（元数据）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275856" y="4869160"/>
            <a:ext cx="360000" cy="360000"/>
          </a:xfrm>
          <a:prstGeom prst="roundRect">
            <a:avLst>
              <a:gd name="adj" fmla="val 9500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843808" y="5301208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7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275856" y="5301208"/>
            <a:ext cx="360000" cy="360000"/>
          </a:xfrm>
          <a:prstGeom prst="roundRect">
            <a:avLst>
              <a:gd name="adj" fmla="val 9500"/>
            </a:avLst>
          </a:prstGeom>
          <a:solidFill>
            <a:srgbClr val="422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113928" y="4869160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45976" y="4869160"/>
            <a:ext cx="360000" cy="360000"/>
          </a:xfrm>
          <a:prstGeom prst="roundRect">
            <a:avLst>
              <a:gd name="adj" fmla="val 9500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978024" y="4869160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113928" y="5301208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7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7308304" y="4869160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740352" y="4869160"/>
            <a:ext cx="360000" cy="360000"/>
          </a:xfrm>
          <a:prstGeom prst="roundRect">
            <a:avLst>
              <a:gd name="adj" fmla="val 9500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172400" y="4869160"/>
            <a:ext cx="360000" cy="360000"/>
          </a:xfrm>
          <a:prstGeom prst="roundRect">
            <a:avLst>
              <a:gd name="adj" fmla="val 950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7740352" y="5301208"/>
            <a:ext cx="360000" cy="360000"/>
          </a:xfrm>
          <a:prstGeom prst="roundRect">
            <a:avLst>
              <a:gd name="adj" fmla="val 9500"/>
            </a:avLst>
          </a:prstGeom>
          <a:solidFill>
            <a:srgbClr val="422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84168" y="2276872"/>
            <a:ext cx="112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增量数据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</a:rPr>
              <a:t>B+</a:t>
            </a:r>
            <a:r>
              <a:rPr lang="zh-CN" altLang="en-US" b="1" dirty="0"/>
              <a:t>树</a:t>
            </a:r>
            <a:r>
              <a:rPr lang="zh-CN" altLang="en-US" b="1" dirty="0" smtClean="0">
                <a:solidFill>
                  <a:schemeClr val="tx1"/>
                </a:solidFill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SSTable</a:t>
            </a:r>
            <a:r>
              <a:rPr lang="en-US" altLang="zh-CN" dirty="0" smtClean="0"/>
              <a:t> format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2051720" y="1844824"/>
            <a:ext cx="24482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data block 1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720" y="2276872"/>
            <a:ext cx="24482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data block 2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1720" y="2708920"/>
            <a:ext cx="24482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720" y="3140968"/>
            <a:ext cx="24482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data block n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1720" y="3573016"/>
            <a:ext cx="2448272" cy="432048"/>
          </a:xfrm>
          <a:prstGeom prst="rect">
            <a:avLst/>
          </a:prstGeom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block index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1720" y="4005064"/>
            <a:ext cx="2448272" cy="432048"/>
          </a:xfrm>
          <a:prstGeom prst="rect">
            <a:avLst/>
          </a:prstGeom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bloom filter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1720" y="4437112"/>
            <a:ext cx="2448272" cy="432048"/>
          </a:xfrm>
          <a:prstGeom prst="rect">
            <a:avLst/>
          </a:prstGeom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table(cg) schema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1720" y="4869160"/>
            <a:ext cx="2448272" cy="432048"/>
          </a:xfrm>
          <a:prstGeom prst="rect">
            <a:avLst/>
          </a:prstGeom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sstable</a:t>
            </a:r>
            <a:r>
              <a:rPr lang="en-US" altLang="zh-CN" sz="2400" dirty="0" smtClean="0">
                <a:solidFill>
                  <a:schemeClr val="tx1"/>
                </a:solidFill>
              </a:rPr>
              <a:t> trailer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1720" y="5301208"/>
            <a:ext cx="2448272" cy="432048"/>
          </a:xfrm>
          <a:prstGeom prst="rect">
            <a:avLst/>
          </a:prstGeom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trailer offset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8" idx="3"/>
            <a:endCxn id="19" idx="1"/>
          </p:cNvCxnSpPr>
          <p:nvPr/>
        </p:nvCxnSpPr>
        <p:spPr>
          <a:xfrm>
            <a:off x="4499992" y="2492896"/>
            <a:ext cx="1440160" cy="1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5940152" y="1772816"/>
            <a:ext cx="1368152" cy="1440160"/>
            <a:chOff x="5940152" y="1844824"/>
            <a:chExt cx="1368152" cy="1440160"/>
          </a:xfrm>
        </p:grpSpPr>
        <p:sp>
          <p:nvSpPr>
            <p:cNvPr id="16" name="矩形 15"/>
            <p:cNvSpPr/>
            <p:nvPr/>
          </p:nvSpPr>
          <p:spPr>
            <a:xfrm>
              <a:off x="5940152" y="1844824"/>
              <a:ext cx="136815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A6AF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block header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940152" y="2132856"/>
              <a:ext cx="1368152" cy="288032"/>
            </a:xfrm>
            <a:prstGeom prst="rect">
              <a:avLst/>
            </a:prstGeom>
            <a:ln w="6350">
              <a:solidFill>
                <a:srgbClr val="A6AF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row 1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940152" y="2420888"/>
              <a:ext cx="1368152" cy="288032"/>
            </a:xfrm>
            <a:prstGeom prst="rect">
              <a:avLst/>
            </a:prstGeom>
            <a:ln w="6350">
              <a:solidFill>
                <a:srgbClr val="A6AF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…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940152" y="2708920"/>
              <a:ext cx="1368152" cy="288032"/>
            </a:xfrm>
            <a:prstGeom prst="rect">
              <a:avLst/>
            </a:prstGeom>
            <a:ln w="6350">
              <a:solidFill>
                <a:srgbClr val="A6AF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row n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0152" y="2996952"/>
              <a:ext cx="1368152" cy="288032"/>
            </a:xfrm>
            <a:prstGeom prst="rect">
              <a:avLst/>
            </a:prstGeom>
            <a:ln w="6350">
              <a:solidFill>
                <a:srgbClr val="A6AF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internal index</a:t>
              </a:r>
              <a:endParaRPr lang="zh-CN" altLang="en-US" sz="16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Column Group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835696" y="1844824"/>
            <a:ext cx="2448272" cy="432048"/>
          </a:xfrm>
          <a:prstGeom prst="rect">
            <a:avLst/>
          </a:prstGeom>
          <a:solidFill>
            <a:srgbClr val="E0DEBE"/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data block 1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2276872"/>
            <a:ext cx="2448272" cy="432048"/>
          </a:xfrm>
          <a:prstGeom prst="rect">
            <a:avLst/>
          </a:prstGeom>
          <a:solidFill>
            <a:srgbClr val="E0DEBE"/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data block 2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696" y="2708920"/>
            <a:ext cx="2448272" cy="432048"/>
          </a:xfrm>
          <a:prstGeom prst="rect">
            <a:avLst/>
          </a:prstGeom>
          <a:solidFill>
            <a:srgbClr val="E0DEBE"/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data block 3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3140968"/>
            <a:ext cx="24482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data block 4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696" y="3573016"/>
            <a:ext cx="24482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4005064"/>
            <a:ext cx="24482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data block n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4437112"/>
            <a:ext cx="2448272" cy="432048"/>
          </a:xfrm>
          <a:prstGeom prst="rect">
            <a:avLst/>
          </a:prstGeom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35696" y="4869160"/>
            <a:ext cx="2448272" cy="432048"/>
          </a:xfrm>
          <a:prstGeom prst="rect">
            <a:avLst/>
          </a:prstGeom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table(cg) schema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5696" y="5301208"/>
            <a:ext cx="2448272" cy="432048"/>
          </a:xfrm>
          <a:prstGeom prst="rect">
            <a:avLst/>
          </a:prstGeom>
          <a:ln w="6350">
            <a:solidFill>
              <a:srgbClr val="A6AF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0032" y="2420888"/>
            <a:ext cx="2376264" cy="360040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column group 1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4283968" y="2132856"/>
            <a:ext cx="576064" cy="864096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4283968" y="3356992"/>
            <a:ext cx="576064" cy="864096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860032" y="3573016"/>
            <a:ext cx="2376264" cy="360040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column group 2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860032" y="4581128"/>
            <a:ext cx="2376264" cy="576064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column group 1 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schema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60032" y="5157192"/>
            <a:ext cx="2376264" cy="576064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column group 2 </a:t>
            </a: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schema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  <a:endCxn id="22" idx="1"/>
          </p:cNvCxnSpPr>
          <p:nvPr/>
        </p:nvCxnSpPr>
        <p:spPr>
          <a:xfrm flipV="1">
            <a:off x="4283968" y="4869160"/>
            <a:ext cx="576064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3"/>
            <a:endCxn id="23" idx="1"/>
          </p:cNvCxnSpPr>
          <p:nvPr/>
        </p:nvCxnSpPr>
        <p:spPr>
          <a:xfrm>
            <a:off x="4283968" y="5085184"/>
            <a:ext cx="576064" cy="360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752528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存储需求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架构概览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主要流程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系统特性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应用接口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应用案例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Agenda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Schema</a:t>
            </a:r>
            <a:endParaRPr lang="zh-CN" altLang="en-US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1043608" y="1556792"/>
            <a:ext cx="4176464" cy="792088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[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app_name</a:t>
            </a:r>
            <a:r>
              <a:rPr lang="en-US" altLang="zh-CN" sz="1400" dirty="0" smtClean="0">
                <a:solidFill>
                  <a:schemeClr val="tx1"/>
                </a:solidFill>
              </a:rPr>
              <a:t>]       </a:t>
            </a:r>
          </a:p>
          <a:p>
            <a:r>
              <a:rPr lang="en-US" altLang="zh-CN" sz="1400" dirty="0" smtClean="0">
                <a:solidFill>
                  <a:schemeClr val="tx1"/>
                </a:solidFill>
              </a:rPr>
              <a:t>name=collect</a:t>
            </a: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max_table_id</a:t>
            </a:r>
            <a:r>
              <a:rPr lang="en-US" altLang="zh-CN" sz="1400" dirty="0" smtClean="0">
                <a:solidFill>
                  <a:schemeClr val="tx1"/>
                </a:solidFill>
              </a:rPr>
              <a:t>=1003</a:t>
            </a:r>
          </a:p>
          <a:p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43608" y="2564904"/>
            <a:ext cx="4176464" cy="2232248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[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u_collect_item_id</a:t>
            </a:r>
            <a:r>
              <a:rPr lang="en-US" altLang="zh-CN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table_id</a:t>
            </a:r>
            <a:r>
              <a:rPr lang="en-US" altLang="zh-CN" sz="1400" dirty="0" smtClean="0">
                <a:solidFill>
                  <a:schemeClr val="tx1"/>
                </a:solidFill>
              </a:rPr>
              <a:t>=1001</a:t>
            </a: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table_type</a:t>
            </a:r>
            <a:r>
              <a:rPr lang="en-US" altLang="zh-CN" sz="1400" dirty="0" smtClean="0">
                <a:solidFill>
                  <a:schemeClr val="tx1"/>
                </a:solidFill>
              </a:rPr>
              <a:t>=1</a:t>
            </a:r>
          </a:p>
          <a:p>
            <a:r>
              <a:rPr lang="en-US" altLang="zh-CN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column_info</a:t>
            </a:r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=1,2,item_name,varchar,20</a:t>
            </a:r>
          </a:p>
          <a:p>
            <a:r>
              <a:rPr lang="en-US" altLang="zh-CN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rowkey_split</a:t>
            </a:r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=0</a:t>
            </a:r>
          </a:p>
          <a:p>
            <a:r>
              <a:rPr lang="en-US" altLang="zh-CN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rowkey_max_length</a:t>
            </a:r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=9</a:t>
            </a: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max_column_id</a:t>
            </a:r>
            <a:r>
              <a:rPr lang="en-US" altLang="zh-CN" sz="1400" dirty="0" smtClean="0">
                <a:solidFill>
                  <a:schemeClr val="tx1"/>
                </a:solidFill>
              </a:rPr>
              <a:t>=3</a:t>
            </a:r>
          </a:p>
          <a:p>
            <a:r>
              <a:rPr lang="en-US" altLang="zh-CN" sz="1400" dirty="0" err="1" smtClean="0">
                <a:solidFill>
                  <a:srgbClr val="FF6600"/>
                </a:solidFill>
              </a:rPr>
              <a:t>column_group</a:t>
            </a:r>
            <a:r>
              <a:rPr lang="en-US" altLang="zh-CN" sz="1400" dirty="0" smtClean="0">
                <a:solidFill>
                  <a:srgbClr val="FF6600"/>
                </a:solidFill>
              </a:rPr>
              <a:t>=1,2,{</a:t>
            </a:r>
            <a:r>
              <a:rPr lang="en-US" altLang="zh-CN" sz="1400" dirty="0" err="1" smtClean="0">
                <a:solidFill>
                  <a:srgbClr val="FF6600"/>
                </a:solidFill>
              </a:rPr>
              <a:t>item_name,item_value</a:t>
            </a:r>
            <a:r>
              <a:rPr lang="en-US" altLang="zh-CN" sz="1400" dirty="0" smtClean="0">
                <a:solidFill>
                  <a:srgbClr val="FF6600"/>
                </a:solidFill>
              </a:rPr>
              <a:t>}</a:t>
            </a:r>
          </a:p>
          <a:p>
            <a:r>
              <a:rPr lang="en-US" altLang="zh-CN" sz="1400" dirty="0" err="1" smtClean="0">
                <a:solidFill>
                  <a:srgbClr val="FF6600"/>
                </a:solidFill>
              </a:rPr>
              <a:t>column_group</a:t>
            </a:r>
            <a:r>
              <a:rPr lang="en-US" altLang="zh-CN" sz="1400" dirty="0" smtClean="0">
                <a:solidFill>
                  <a:srgbClr val="FF6600"/>
                </a:solidFill>
              </a:rPr>
              <a:t>=2,1,{price}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43608" y="5085184"/>
            <a:ext cx="4176464" cy="1512168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[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collect_info</a:t>
            </a:r>
            <a:r>
              <a:rPr lang="en-US" altLang="zh-CN" sz="1400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table_id</a:t>
            </a:r>
            <a:r>
              <a:rPr lang="en-US" altLang="zh-CN" sz="1400" dirty="0" smtClean="0">
                <a:solidFill>
                  <a:schemeClr val="tx1"/>
                </a:solidFill>
              </a:rPr>
              <a:t>=1002</a:t>
            </a: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table_type</a:t>
            </a:r>
            <a:r>
              <a:rPr lang="en-US" altLang="zh-CN" sz="1400" dirty="0" smtClean="0">
                <a:solidFill>
                  <a:schemeClr val="tx1"/>
                </a:solidFill>
              </a:rPr>
              <a:t>=2</a:t>
            </a:r>
          </a:p>
          <a:p>
            <a:r>
              <a:rPr lang="en-US" altLang="zh-CN" sz="1400" dirty="0" err="1" smtClean="0">
                <a:solidFill>
                  <a:schemeClr val="tx1"/>
                </a:solidFill>
              </a:rPr>
              <a:t>column_info</a:t>
            </a:r>
            <a:r>
              <a:rPr lang="en-US" altLang="zh-CN" sz="1400" dirty="0" smtClean="0">
                <a:solidFill>
                  <a:schemeClr val="tx1"/>
                </a:solidFill>
              </a:rPr>
              <a:t>=1,2,item_name,varchar,20</a:t>
            </a:r>
          </a:p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join=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rowkey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[8,16]%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u_collect_item_id:item_name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$</a:t>
            </a:r>
            <a:r>
              <a:rPr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item_name,item_price$new_price</a:t>
            </a:r>
            <a:endParaRPr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763524"/>
            <a:ext cx="1005403" cy="36933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 info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3"/>
            <a:endCxn id="13" idx="1"/>
          </p:cNvCxnSpPr>
          <p:nvPr/>
        </p:nvCxnSpPr>
        <p:spPr>
          <a:xfrm flipV="1">
            <a:off x="5220072" y="1948190"/>
            <a:ext cx="1224136" cy="464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3501008"/>
            <a:ext cx="1440160" cy="36933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 info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26" idx="1"/>
          </p:cNvCxnSpPr>
          <p:nvPr/>
        </p:nvCxnSpPr>
        <p:spPr>
          <a:xfrm flipV="1">
            <a:off x="5220072" y="3685674"/>
            <a:ext cx="1224136" cy="464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Arial Unicode MS" pitchFamily="34" charset="-122"/>
              </a:rPr>
              <a:t>OceanBase</a:t>
            </a:r>
            <a:r>
              <a:rPr lang="en-US" altLang="zh-CN" sz="2400" dirty="0" smtClean="0">
                <a:latin typeface="Arial Unicode MS" pitchFamily="34" charset="-122"/>
              </a:rPr>
              <a:t> client </a:t>
            </a:r>
            <a:r>
              <a:rPr lang="en-US" altLang="zh-CN" sz="2400" dirty="0" err="1" smtClean="0">
                <a:latin typeface="Arial Unicode MS" pitchFamily="34" charset="-122"/>
              </a:rPr>
              <a:t>api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get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scan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update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SQL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select 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update/insert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where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order by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group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like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2000" dirty="0" smtClean="0">
                <a:latin typeface="Arial Unicode MS" pitchFamily="34" charset="-122"/>
              </a:rPr>
              <a:t>…</a:t>
            </a:r>
          </a:p>
          <a:p>
            <a:pPr lvl="1">
              <a:buFont typeface="Wingdings" pitchFamily="2" charset="2"/>
              <a:buChar char="l"/>
            </a:pP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应用接口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752528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存储需求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架构概览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主要流程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系统特性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应用接口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应用案例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Agenda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45224"/>
            <a:ext cx="8964488" cy="108012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静态</a:t>
            </a:r>
            <a:r>
              <a:rPr lang="en-US" altLang="zh-CN" sz="2000" dirty="0" err="1" smtClean="0">
                <a:latin typeface="Arial Unicode MS" pitchFamily="34" charset="-122"/>
              </a:rPr>
              <a:t>collect_info</a:t>
            </a:r>
            <a:r>
              <a:rPr lang="zh-CN" altLang="en-US" sz="2000" dirty="0" smtClean="0">
                <a:latin typeface="Arial Unicode MS" pitchFamily="34" charset="-122"/>
              </a:rPr>
              <a:t>表</a:t>
            </a:r>
            <a:r>
              <a:rPr lang="en-US" altLang="zh-CN" sz="2000" dirty="0" smtClean="0">
                <a:latin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</a:rPr>
              <a:t>冗余收藏条目的属性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静态</a:t>
            </a:r>
            <a:r>
              <a:rPr lang="en-US" altLang="zh-CN" sz="2000" dirty="0" err="1" smtClean="0">
                <a:latin typeface="Arial Unicode MS" pitchFamily="34" charset="-122"/>
              </a:rPr>
              <a:t>collect_item</a:t>
            </a:r>
            <a:r>
              <a:rPr lang="zh-CN" altLang="en-US" sz="2000" dirty="0" smtClean="0">
                <a:latin typeface="Arial Unicode MS" pitchFamily="34" charset="-122"/>
              </a:rPr>
              <a:t>表</a:t>
            </a:r>
            <a:r>
              <a:rPr lang="en-US" altLang="zh-CN" sz="2000" dirty="0" smtClean="0">
                <a:latin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</a:rPr>
              <a:t>商品</a:t>
            </a:r>
            <a:r>
              <a:rPr lang="en-US" altLang="zh-CN" sz="2000" dirty="0" smtClean="0">
                <a:latin typeface="Arial Unicode MS" pitchFamily="34" charset="-122"/>
              </a:rPr>
              <a:t>/</a:t>
            </a:r>
            <a:r>
              <a:rPr lang="zh-CN" altLang="en-US" sz="2000" dirty="0" smtClean="0">
                <a:latin typeface="Arial Unicode MS" pitchFamily="34" charset="-122"/>
              </a:rPr>
              <a:t>店铺表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动态</a:t>
            </a:r>
            <a:r>
              <a:rPr lang="en-US" altLang="zh-CN" sz="2000" dirty="0" err="1" smtClean="0">
                <a:latin typeface="Arial Unicode MS" pitchFamily="34" charset="-122"/>
              </a:rPr>
              <a:t>collect_info</a:t>
            </a:r>
            <a:r>
              <a:rPr lang="en-US" altLang="zh-CN" sz="2000" dirty="0" smtClean="0">
                <a:latin typeface="Arial Unicode MS" pitchFamily="34" charset="-122"/>
              </a:rPr>
              <a:t>/</a:t>
            </a:r>
            <a:r>
              <a:rPr lang="en-US" altLang="zh-CN" sz="2000" dirty="0" err="1" smtClean="0">
                <a:latin typeface="Arial Unicode MS" pitchFamily="34" charset="-122"/>
              </a:rPr>
              <a:t>collect_item</a:t>
            </a:r>
            <a:r>
              <a:rPr lang="en-US" altLang="zh-CN" sz="2000" dirty="0" smtClean="0">
                <a:latin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</a:rPr>
              <a:t>收藏信息</a:t>
            </a:r>
            <a:r>
              <a:rPr lang="en-US" altLang="zh-CN" sz="2000" dirty="0" smtClean="0">
                <a:latin typeface="Arial Unicode MS" pitchFamily="34" charset="-122"/>
              </a:rPr>
              <a:t>/</a:t>
            </a:r>
            <a:r>
              <a:rPr lang="zh-CN" altLang="en-US" sz="2000" dirty="0" smtClean="0">
                <a:latin typeface="Arial Unicode MS" pitchFamily="34" charset="-122"/>
              </a:rPr>
              <a:t>条目的增删改</a:t>
            </a:r>
            <a:endParaRPr lang="en-US" altLang="zh-CN" sz="20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应用案例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收藏夹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052736"/>
            <a:ext cx="345638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5" y="1052736"/>
            <a:ext cx="280831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031354"/>
            <a:ext cx="2555776" cy="43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 lvl="1">
              <a:buFont typeface="Wingdings" pitchFamily="2" charset="2"/>
              <a:buChar char="l"/>
            </a:pP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应用案例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收藏夹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80996" y="1565176"/>
            <a:ext cx="82296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收藏夹展示功能：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en-US" altLang="zh-CN" sz="2000" dirty="0" err="1" smtClean="0">
                <a:latin typeface="华文细黑" pitchFamily="2" charset="-122"/>
                <a:ea typeface="华文细黑" pitchFamily="2" charset="-122"/>
              </a:rPr>
              <a:t>collect_info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静态表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中读出指定</a:t>
            </a:r>
            <a:r>
              <a:rPr lang="en-US" altLang="zh-CN" sz="2000" dirty="0" err="1" smtClean="0">
                <a:latin typeface="华文细黑" pitchFamily="2" charset="-122"/>
                <a:ea typeface="华文细黑" pitchFamily="2" charset="-122"/>
              </a:rPr>
              <a:t>userid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的收藏信息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en-US" altLang="zh-CN" sz="2000" dirty="0" err="1" smtClean="0">
                <a:latin typeface="华文细黑" pitchFamily="2" charset="-122"/>
                <a:ea typeface="华文细黑" pitchFamily="2" charset="-122"/>
              </a:rPr>
              <a:t>collect_info</a:t>
            </a:r>
            <a:r>
              <a:rPr lang="zh-CN" altLang="en-US" sz="2000" b="1" u="sng" dirty="0" smtClean="0">
                <a:latin typeface="华文细黑" pitchFamily="2" charset="-122"/>
                <a:ea typeface="华文细黑" pitchFamily="2" charset="-122"/>
              </a:rPr>
              <a:t>动态表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中读出修改的收藏信息与静态信息合并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en-US" altLang="zh-CN" sz="2000" dirty="0" err="1" smtClean="0">
                <a:latin typeface="华文细黑" pitchFamily="2" charset="-122"/>
                <a:ea typeface="华文细黑" pitchFamily="2" charset="-122"/>
              </a:rPr>
              <a:t>collect_item</a:t>
            </a:r>
            <a:r>
              <a:rPr lang="zh-CN" altLang="en-US" sz="2000" b="1" u="sng" dirty="0" smtClean="0">
                <a:latin typeface="华文细黑" pitchFamily="2" charset="-122"/>
                <a:ea typeface="华文细黑" pitchFamily="2" charset="-122"/>
              </a:rPr>
              <a:t>动态表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中读出对应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item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的修改信息并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join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排序、分页并返回客户端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实现性能：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pPr marL="914400" lvl="1" indent="-514350">
              <a:buFont typeface="Wingdings" pitchFamily="2" charset="2"/>
              <a:buChar char="l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冗余收藏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item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信息到</a:t>
            </a:r>
            <a:r>
              <a:rPr lang="en-US" altLang="zh-CN" sz="2000" dirty="0" err="1" smtClean="0">
                <a:latin typeface="华文细黑" pitchFamily="2" charset="-122"/>
                <a:ea typeface="华文细黑" pitchFamily="2" charset="-122"/>
              </a:rPr>
              <a:t>collect_info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表：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~1TB(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压缩前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)/500GB(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压缩后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914400" lvl="1" indent="-514350">
              <a:buFont typeface="Wingdings" pitchFamily="2" charset="2"/>
              <a:buChar char="l"/>
            </a:pP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步骤①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~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④的平均响应时间</a:t>
            </a:r>
            <a:r>
              <a:rPr lang="en-US" altLang="zh-CN" sz="2000" dirty="0" smtClean="0">
                <a:latin typeface="华文细黑" pitchFamily="2" charset="-122"/>
                <a:ea typeface="华文细黑" pitchFamily="2" charset="-122"/>
              </a:rPr>
              <a:t>&lt;30ms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现有存储方案对照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45224"/>
            <a:ext cx="8424936" cy="108012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err="1" smtClean="0">
                <a:latin typeface="Arial Unicode MS" pitchFamily="34" charset="-122"/>
              </a:rPr>
              <a:t>NoSQL</a:t>
            </a:r>
            <a:r>
              <a:rPr lang="zh-CN" altLang="en-US" sz="2000" dirty="0" smtClean="0">
                <a:latin typeface="Arial Unicode MS" pitchFamily="34" charset="-122"/>
              </a:rPr>
              <a:t>系统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 2" pitchFamily="18" charset="2"/>
              <a:buChar char=""/>
            </a:pPr>
            <a:r>
              <a:rPr lang="zh-CN" altLang="en-US" sz="1800" dirty="0" smtClean="0">
                <a:latin typeface="Arial Unicode MS" pitchFamily="34" charset="-122"/>
              </a:rPr>
              <a:t>数据容量大、可扩展性好、容错能力强</a:t>
            </a:r>
            <a:endParaRPr lang="en-US" altLang="zh-CN" sz="1800" dirty="0" smtClean="0">
              <a:latin typeface="Arial Unicode MS" pitchFamily="34" charset="-122"/>
            </a:endParaRPr>
          </a:p>
          <a:p>
            <a:pPr lvl="1">
              <a:buFont typeface="Wingdings 2" pitchFamily="18" charset="2"/>
              <a:buChar char=""/>
            </a:pPr>
            <a:r>
              <a:rPr lang="zh-CN" altLang="en-US" sz="1800" dirty="0" smtClean="0">
                <a:latin typeface="Arial Unicode MS" pitchFamily="34" charset="-122"/>
              </a:rPr>
              <a:t>没有跨行跨表事务、数据一致性弱</a:t>
            </a:r>
            <a:endParaRPr lang="en-US" altLang="zh-CN" sz="18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27784" y="5147900"/>
            <a:ext cx="4320480" cy="92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935993" y="3455315"/>
            <a:ext cx="338358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6937" y="1772816"/>
            <a:ext cx="430887" cy="13681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数据规模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056" y="48691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事务与数据一致性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03648" y="183553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万亿记录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十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PB)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47664" y="284364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千亿记录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百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TB)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47664" y="4859868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千万记录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百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GB)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7664" y="392376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十亿记录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(TB)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483768" y="212356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483768" y="31316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483768" y="421179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483768" y="5147900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3059831" y="521990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7784" y="521990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最终一致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rot="5400000">
            <a:off x="4644007" y="521990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1960" y="52199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单行事务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>
            <a:off x="6372199" y="521990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24128" y="521990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跨行跨表事务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6444208" y="4365104"/>
            <a:ext cx="2232248" cy="432048"/>
            <a:chOff x="6444208" y="4365104"/>
            <a:chExt cx="2232248" cy="432048"/>
          </a:xfrm>
        </p:grpSpPr>
        <p:sp>
          <p:nvSpPr>
            <p:cNvPr id="41" name="流程图: 或者 40"/>
            <p:cNvSpPr/>
            <p:nvPr/>
          </p:nvSpPr>
          <p:spPr>
            <a:xfrm>
              <a:off x="6444208" y="4581128"/>
              <a:ext cx="216024" cy="216024"/>
            </a:xfrm>
            <a:prstGeom prst="flowChar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圆角矩形标注 58"/>
            <p:cNvSpPr/>
            <p:nvPr/>
          </p:nvSpPr>
          <p:spPr>
            <a:xfrm>
              <a:off x="7524328" y="4365104"/>
              <a:ext cx="1152128" cy="432048"/>
            </a:xfrm>
            <a:prstGeom prst="wedgeRoundRectCallout">
              <a:avLst>
                <a:gd name="adj1" fmla="val -125632"/>
                <a:gd name="adj2" fmla="val 22166"/>
                <a:gd name="adj3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RDBMS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66"/>
          <p:cNvGrpSpPr/>
          <p:nvPr/>
        </p:nvGrpSpPr>
        <p:grpSpPr>
          <a:xfrm>
            <a:off x="323528" y="2636912"/>
            <a:ext cx="2880320" cy="432048"/>
            <a:chOff x="323528" y="3645024"/>
            <a:chExt cx="2880320" cy="432048"/>
          </a:xfrm>
        </p:grpSpPr>
        <p:sp>
          <p:nvSpPr>
            <p:cNvPr id="39" name="流程图: 或者 38"/>
            <p:cNvSpPr/>
            <p:nvPr/>
          </p:nvSpPr>
          <p:spPr>
            <a:xfrm>
              <a:off x="2987824" y="3645024"/>
              <a:ext cx="216024" cy="216024"/>
            </a:xfrm>
            <a:prstGeom prst="flowChar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标注 30"/>
            <p:cNvSpPr/>
            <p:nvPr/>
          </p:nvSpPr>
          <p:spPr>
            <a:xfrm>
              <a:off x="323528" y="3645024"/>
              <a:ext cx="1224136" cy="432048"/>
            </a:xfrm>
            <a:prstGeom prst="wedgeRoundRectCallout">
              <a:avLst>
                <a:gd name="adj1" fmla="val 170047"/>
                <a:gd name="adj2" fmla="val -30040"/>
                <a:gd name="adj3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Cassandra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59"/>
          <p:cNvGrpSpPr/>
          <p:nvPr/>
        </p:nvGrpSpPr>
        <p:grpSpPr>
          <a:xfrm>
            <a:off x="1115616" y="1412776"/>
            <a:ext cx="3600400" cy="1296144"/>
            <a:chOff x="1115616" y="1124744"/>
            <a:chExt cx="3600400" cy="1296144"/>
          </a:xfrm>
        </p:grpSpPr>
        <p:sp>
          <p:nvSpPr>
            <p:cNvPr id="37" name="流程图: 或者 36"/>
            <p:cNvSpPr/>
            <p:nvPr/>
          </p:nvSpPr>
          <p:spPr>
            <a:xfrm>
              <a:off x="4499992" y="2204864"/>
              <a:ext cx="216024" cy="216024"/>
            </a:xfrm>
            <a:prstGeom prst="flowChar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圆角矩形标注 44"/>
            <p:cNvSpPr/>
            <p:nvPr/>
          </p:nvSpPr>
          <p:spPr>
            <a:xfrm>
              <a:off x="1115616" y="1124744"/>
              <a:ext cx="1224136" cy="432048"/>
            </a:xfrm>
            <a:prstGeom prst="wedgeRoundRectCallout">
              <a:avLst>
                <a:gd name="adj1" fmla="val 226470"/>
                <a:gd name="adj2" fmla="val 219509"/>
                <a:gd name="adj3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HBase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65"/>
          <p:cNvGrpSpPr/>
          <p:nvPr/>
        </p:nvGrpSpPr>
        <p:grpSpPr>
          <a:xfrm>
            <a:off x="6228184" y="1700808"/>
            <a:ext cx="2520280" cy="432048"/>
            <a:chOff x="6228184" y="1772816"/>
            <a:chExt cx="2520280" cy="432048"/>
          </a:xfrm>
        </p:grpSpPr>
        <p:sp>
          <p:nvSpPr>
            <p:cNvPr id="54" name="流程图: 或者 53"/>
            <p:cNvSpPr/>
            <p:nvPr/>
          </p:nvSpPr>
          <p:spPr>
            <a:xfrm>
              <a:off x="6228184" y="1988840"/>
              <a:ext cx="216024" cy="216024"/>
            </a:xfrm>
            <a:prstGeom prst="flowChar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圆角矩形标注 54"/>
            <p:cNvSpPr/>
            <p:nvPr/>
          </p:nvSpPr>
          <p:spPr>
            <a:xfrm>
              <a:off x="7452320" y="1772816"/>
              <a:ext cx="1296144" cy="432048"/>
            </a:xfrm>
            <a:prstGeom prst="wedgeRoundRectCallout">
              <a:avLst>
                <a:gd name="adj1" fmla="val -129467"/>
                <a:gd name="adj2" fmla="val 25326"/>
                <a:gd name="adj3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Megastore</a:t>
              </a:r>
              <a:endParaRPr lang="zh-CN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68"/>
          <p:cNvGrpSpPr/>
          <p:nvPr/>
        </p:nvGrpSpPr>
        <p:grpSpPr>
          <a:xfrm>
            <a:off x="6156176" y="2564904"/>
            <a:ext cx="2736304" cy="576064"/>
            <a:chOff x="6156176" y="2420888"/>
            <a:chExt cx="2736304" cy="576064"/>
          </a:xfrm>
        </p:grpSpPr>
        <p:sp>
          <p:nvSpPr>
            <p:cNvPr id="53" name="同心圆 52"/>
            <p:cNvSpPr/>
            <p:nvPr/>
          </p:nvSpPr>
          <p:spPr>
            <a:xfrm>
              <a:off x="6156176" y="2492896"/>
              <a:ext cx="432048" cy="432048"/>
            </a:xfrm>
            <a:prstGeom prst="donut">
              <a:avLst/>
            </a:prstGeom>
            <a:solidFill>
              <a:schemeClr val="accent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圆角矩形标注 55"/>
            <p:cNvSpPr/>
            <p:nvPr/>
          </p:nvSpPr>
          <p:spPr>
            <a:xfrm>
              <a:off x="7452320" y="2420888"/>
              <a:ext cx="1440160" cy="576064"/>
            </a:xfrm>
            <a:prstGeom prst="wedgeRoundRectCallout">
              <a:avLst>
                <a:gd name="adj1" fmla="val -108940"/>
                <a:gd name="adj2" fmla="val -4076"/>
                <a:gd name="adj3" fmla="val 16667"/>
              </a:avLst>
            </a:prstGeom>
            <a:noFill/>
            <a:ln w="2222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000099"/>
                  </a:solidFill>
                </a:rPr>
                <a:t>OceanBase</a:t>
              </a:r>
              <a:endParaRPr lang="zh-CN" altLang="en-US" sz="2000" b="1" dirty="0" smtClean="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64"/>
          <p:cNvGrpSpPr/>
          <p:nvPr/>
        </p:nvGrpSpPr>
        <p:grpSpPr>
          <a:xfrm>
            <a:off x="323528" y="2060848"/>
            <a:ext cx="2880320" cy="432048"/>
            <a:chOff x="323528" y="3140968"/>
            <a:chExt cx="2880320" cy="432048"/>
          </a:xfrm>
        </p:grpSpPr>
        <p:sp>
          <p:nvSpPr>
            <p:cNvPr id="62" name="流程图: 或者 61"/>
            <p:cNvSpPr/>
            <p:nvPr/>
          </p:nvSpPr>
          <p:spPr>
            <a:xfrm>
              <a:off x="2987824" y="3356992"/>
              <a:ext cx="216024" cy="216024"/>
            </a:xfrm>
            <a:prstGeom prst="flowChar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圆角矩形标注 62"/>
            <p:cNvSpPr/>
            <p:nvPr/>
          </p:nvSpPr>
          <p:spPr>
            <a:xfrm>
              <a:off x="323528" y="3140968"/>
              <a:ext cx="1224136" cy="432048"/>
            </a:xfrm>
            <a:prstGeom prst="wedgeRoundRectCallout">
              <a:avLst>
                <a:gd name="adj1" fmla="val 168932"/>
                <a:gd name="adj2" fmla="val 26819"/>
                <a:gd name="adj3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Dynamo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59"/>
          <p:cNvGrpSpPr/>
          <p:nvPr/>
        </p:nvGrpSpPr>
        <p:grpSpPr>
          <a:xfrm>
            <a:off x="1115616" y="908720"/>
            <a:ext cx="3600400" cy="1296144"/>
            <a:chOff x="1115616" y="1124744"/>
            <a:chExt cx="3600400" cy="1296144"/>
          </a:xfrm>
        </p:grpSpPr>
        <p:sp>
          <p:nvSpPr>
            <p:cNvPr id="58" name="流程图: 或者 57"/>
            <p:cNvSpPr/>
            <p:nvPr/>
          </p:nvSpPr>
          <p:spPr>
            <a:xfrm>
              <a:off x="4499992" y="2204864"/>
              <a:ext cx="216024" cy="216024"/>
            </a:xfrm>
            <a:prstGeom prst="flowChartOr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圆角矩形标注 59"/>
            <p:cNvSpPr/>
            <p:nvPr/>
          </p:nvSpPr>
          <p:spPr>
            <a:xfrm>
              <a:off x="1115616" y="1124744"/>
              <a:ext cx="1224136" cy="432048"/>
            </a:xfrm>
            <a:prstGeom prst="wedgeRoundRectCallout">
              <a:avLst>
                <a:gd name="adj1" fmla="val 226470"/>
                <a:gd name="adj2" fmla="val 219509"/>
                <a:gd name="adj3" fmla="val 16667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Bigtable</a:t>
              </a:r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收藏夹性能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收藏夹性能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</a:rPr>
              <a:t>数据膨胀：冗余收藏</a:t>
            </a:r>
            <a:r>
              <a:rPr lang="en-US" altLang="zh-CN" sz="2000" dirty="0" smtClean="0">
                <a:latin typeface="Arial Unicode MS" pitchFamily="34" charset="-122"/>
              </a:rPr>
              <a:t>item</a:t>
            </a:r>
            <a:r>
              <a:rPr lang="zh-CN" altLang="en-US" sz="2000" dirty="0" smtClean="0">
                <a:latin typeface="Arial Unicode MS" pitchFamily="34" charset="-122"/>
              </a:rPr>
              <a:t>信息到收藏</a:t>
            </a:r>
            <a:r>
              <a:rPr lang="en-US" altLang="zh-CN" sz="2000" dirty="0" smtClean="0">
                <a:latin typeface="Arial Unicode MS" pitchFamily="34" charset="-122"/>
              </a:rPr>
              <a:t>info</a:t>
            </a:r>
            <a:r>
              <a:rPr lang="zh-CN" altLang="en-US" sz="2000" dirty="0" smtClean="0">
                <a:latin typeface="Arial Unicode MS" pitchFamily="34" charset="-122"/>
              </a:rPr>
              <a:t>表：</a:t>
            </a:r>
            <a:r>
              <a:rPr lang="en-US" altLang="zh-CN" sz="2000" dirty="0" smtClean="0">
                <a:latin typeface="Arial Unicode MS" pitchFamily="34" charset="-122"/>
              </a:rPr>
              <a:t>~1.6TB(</a:t>
            </a:r>
            <a:r>
              <a:rPr lang="zh-CN" altLang="en-US" sz="2000" dirty="0" smtClean="0">
                <a:latin typeface="Arial Unicode MS" pitchFamily="34" charset="-122"/>
              </a:rPr>
              <a:t>压缩前</a:t>
            </a:r>
            <a:r>
              <a:rPr lang="en-US" altLang="zh-CN" sz="2000" dirty="0" smtClean="0">
                <a:latin typeface="Arial Unicode MS" pitchFamily="34" charset="-122"/>
              </a:rPr>
              <a:t>)/800GB(</a:t>
            </a:r>
            <a:r>
              <a:rPr lang="zh-CN" altLang="en-US" sz="2000" dirty="0" smtClean="0">
                <a:latin typeface="Arial Unicode MS" pitchFamily="34" charset="-122"/>
              </a:rPr>
              <a:t>压缩后</a:t>
            </a:r>
            <a:r>
              <a:rPr lang="en-US" altLang="zh-CN" sz="2000" dirty="0" smtClean="0">
                <a:latin typeface="Arial Unicode MS" pitchFamily="34" charset="-122"/>
              </a:rPr>
              <a:t>)</a:t>
            </a:r>
          </a:p>
          <a:p>
            <a:pPr lvl="1"/>
            <a:r>
              <a:rPr lang="zh-CN" altLang="en-US" sz="2000" dirty="0" smtClean="0">
                <a:latin typeface="Arial Unicode MS" pitchFamily="34" charset="-122"/>
              </a:rPr>
              <a:t>平均响应时间</a:t>
            </a:r>
            <a:r>
              <a:rPr lang="en-US" altLang="zh-CN" sz="2000" dirty="0" smtClean="0">
                <a:latin typeface="Arial Unicode MS" pitchFamily="34" charset="-122"/>
              </a:rPr>
              <a:t>&lt;50ms</a:t>
            </a:r>
          </a:p>
          <a:p>
            <a:pPr lvl="1"/>
            <a:r>
              <a:rPr lang="en-US" altLang="zh-CN" sz="2000" dirty="0" err="1" smtClean="0">
                <a:latin typeface="Arial Unicode MS" pitchFamily="34" charset="-122"/>
              </a:rPr>
              <a:t>Mysql</a:t>
            </a:r>
            <a:r>
              <a:rPr lang="en-US" altLang="zh-CN" sz="2000" dirty="0" smtClean="0">
                <a:latin typeface="Arial Unicode MS" pitchFamily="34" charset="-122"/>
              </a:rPr>
              <a:t> 16 * 2</a:t>
            </a:r>
            <a:r>
              <a:rPr lang="zh-CN" altLang="en-US" sz="2000" dirty="0" smtClean="0">
                <a:latin typeface="Arial Unicode MS" pitchFamily="34" charset="-122"/>
              </a:rPr>
              <a:t>减少为</a:t>
            </a:r>
            <a:r>
              <a:rPr lang="en-US" altLang="zh-CN" sz="2000" dirty="0" err="1" smtClean="0">
                <a:latin typeface="Arial Unicode MS" pitchFamily="34" charset="-122"/>
              </a:rPr>
              <a:t>Oceanbase</a:t>
            </a:r>
            <a:r>
              <a:rPr lang="en-US" altLang="zh-CN" sz="2000" dirty="0" smtClean="0">
                <a:latin typeface="Arial Unicode MS" pitchFamily="34" charset="-122"/>
              </a:rPr>
              <a:t> 12 + 2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3916-F36D-4FD3-9AED-7CA07189460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752528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存储需求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架构概览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主要流程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系统特性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应用接口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应用案例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未来展望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Agenda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异地容灾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性能优化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渐进合并</a:t>
            </a:r>
            <a:endParaRPr lang="en-US" altLang="zh-CN" sz="24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索引</a:t>
            </a:r>
            <a:r>
              <a:rPr lang="en-US" altLang="zh-CN" sz="2400" dirty="0" smtClean="0">
                <a:latin typeface="Arial Unicode MS" pitchFamily="34" charset="-122"/>
              </a:rPr>
              <a:t>,</a:t>
            </a:r>
            <a:r>
              <a:rPr lang="zh-CN" altLang="en-US" sz="2400" dirty="0" smtClean="0">
                <a:latin typeface="Arial Unicode MS" pitchFamily="34" charset="-122"/>
              </a:rPr>
              <a:t>复杂条件查询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增量</a:t>
            </a:r>
            <a:r>
              <a:rPr lang="en-US" altLang="zh-CN" sz="2400" dirty="0" smtClean="0">
                <a:latin typeface="Arial Unicode MS" pitchFamily="34" charset="-122"/>
              </a:rPr>
              <a:t>dump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Arial Unicode MS" pitchFamily="34" charset="-122"/>
              </a:rPr>
              <a:t>MapReduce</a:t>
            </a:r>
            <a:endParaRPr lang="en-US" altLang="zh-CN" sz="24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Arial Unicode MS" pitchFamily="34" charset="-122"/>
              </a:rPr>
              <a:t>TPC-E</a:t>
            </a:r>
            <a:r>
              <a:rPr lang="zh-CN" altLang="en-US" sz="2400" dirty="0" smtClean="0">
                <a:latin typeface="Arial Unicode MS" pitchFamily="34" charset="-122"/>
              </a:rPr>
              <a:t>测试</a:t>
            </a:r>
            <a:endParaRPr lang="en-US" altLang="zh-CN" sz="24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latin typeface="Arial Unicode MS" pitchFamily="34" charset="-122"/>
              </a:rPr>
              <a:t>代码开源</a:t>
            </a:r>
            <a:endParaRPr lang="en-US" altLang="zh-CN" sz="2400" b="1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latin typeface="Arial Unicode MS" pitchFamily="34" charset="-122"/>
              </a:rPr>
              <a:t>……</a:t>
            </a:r>
            <a:endParaRPr lang="en-US" altLang="zh-CN" sz="2000" b="1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Future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2483768" y="1600200"/>
            <a:ext cx="3657600" cy="1828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谢谢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755576" y="3976464"/>
            <a:ext cx="7200800" cy="604664"/>
          </a:xfrm>
        </p:spPr>
        <p:txBody>
          <a:bodyPr/>
          <a:lstStyle/>
          <a:p>
            <a:pPr algn="ctr"/>
            <a:r>
              <a:rPr lang="en-US" altLang="zh-CN" sz="3600" dirty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OceanBase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14422"/>
            <a:ext cx="8424936" cy="487887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Arial Unicode MS" pitchFamily="34" charset="-122"/>
              </a:rPr>
              <a:t>海量数据存储特点的进一步分析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数据量大但修改量较小，一亿次更新</a:t>
            </a:r>
            <a:r>
              <a:rPr lang="en-US" altLang="zh-CN" sz="2000" dirty="0" smtClean="0">
                <a:latin typeface="Arial Unicode MS" pitchFamily="34" charset="-122"/>
              </a:rPr>
              <a:t> * 100B = 10G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区分最新修改的数据和老数据？</a:t>
            </a:r>
            <a:endParaRPr lang="en-US" altLang="zh-CN" sz="2000" dirty="0" smtClean="0">
              <a:latin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latin typeface="Arial Unicode MS" pitchFamily="34" charset="-122"/>
              </a:rPr>
              <a:t>OceanBase</a:t>
            </a:r>
            <a:r>
              <a:rPr lang="en-US" altLang="zh-CN" sz="2400" dirty="0" smtClean="0">
                <a:latin typeface="Arial Unicode MS" pitchFamily="34" charset="-122"/>
              </a:rPr>
              <a:t> = RDBMS + </a:t>
            </a:r>
            <a:r>
              <a:rPr lang="zh-CN" altLang="en-US" sz="2400" dirty="0" smtClean="0">
                <a:latin typeface="Arial Unicode MS" pitchFamily="34" charset="-122"/>
              </a:rPr>
              <a:t>云存储</a:t>
            </a:r>
            <a:endParaRPr lang="en-US" altLang="zh-CN" sz="24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增量数据</a:t>
            </a:r>
            <a:r>
              <a:rPr lang="en-US" altLang="zh-CN" sz="2000" dirty="0" smtClean="0">
                <a:latin typeface="Arial Unicode MS" pitchFamily="34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</a:rPr>
              <a:t>增删改</a:t>
            </a:r>
            <a:r>
              <a:rPr lang="en-US" altLang="zh-CN" sz="2000" dirty="0" smtClean="0">
                <a:latin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</a:rPr>
              <a:t>：单机之内存</a:t>
            </a:r>
            <a:r>
              <a:rPr lang="en-US" altLang="zh-CN" sz="2000" dirty="0" smtClean="0">
                <a:latin typeface="Arial Unicode MS" pitchFamily="34" charset="-122"/>
              </a:rPr>
              <a:t>+SSD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基准数据：静态</a:t>
            </a:r>
            <a:r>
              <a:rPr lang="en-US" altLang="zh-CN" sz="2000" dirty="0" smtClean="0">
                <a:latin typeface="Arial Unicode MS" pitchFamily="34" charset="-122"/>
              </a:rPr>
              <a:t>B+</a:t>
            </a:r>
            <a:r>
              <a:rPr lang="zh-CN" altLang="en-US" sz="2000" dirty="0" smtClean="0">
                <a:latin typeface="Arial Unicode MS" pitchFamily="34" charset="-122"/>
              </a:rPr>
              <a:t>树，多机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dirty="0" smtClean="0">
                <a:latin typeface="Arial Unicode MS" pitchFamily="34" charset="-122"/>
              </a:rPr>
              <a:t>数据 </a:t>
            </a:r>
            <a:r>
              <a:rPr lang="en-US" altLang="zh-CN" sz="2000" dirty="0" smtClean="0">
                <a:latin typeface="Arial Unicode MS" pitchFamily="34" charset="-122"/>
              </a:rPr>
              <a:t>= </a:t>
            </a:r>
            <a:r>
              <a:rPr lang="zh-CN" altLang="en-US" sz="2000" dirty="0" smtClean="0">
                <a:latin typeface="Arial Unicode MS" pitchFamily="34" charset="-122"/>
              </a:rPr>
              <a:t>基准数据</a:t>
            </a:r>
            <a:r>
              <a:rPr lang="en-US" altLang="zh-CN" sz="2000" dirty="0" smtClean="0">
                <a:latin typeface="Arial Unicode MS" pitchFamily="34" charset="-122"/>
              </a:rPr>
              <a:t>+</a:t>
            </a:r>
            <a:r>
              <a:rPr lang="zh-CN" altLang="en-US" sz="2000" dirty="0" smtClean="0">
                <a:latin typeface="Arial Unicode MS" pitchFamily="34" charset="-122"/>
              </a:rPr>
              <a:t>增量数据</a:t>
            </a:r>
            <a:endParaRPr lang="en-US" altLang="zh-CN" sz="2000" dirty="0" smtClean="0">
              <a:latin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</a:rPr>
              <a:t>事务：集中化写事务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</a:rPr>
              <a:t>+</a:t>
            </a:r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</a:rPr>
              <a:t>分布式读事务</a:t>
            </a:r>
            <a:endParaRPr lang="en-US" altLang="zh-CN" sz="2000" b="1" dirty="0" smtClean="0">
              <a:latin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752528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存储需求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架构概览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主要流程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系统特性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数据模型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应用接口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应用案例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Agenda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系统逻辑架构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95536" y="3573016"/>
            <a:ext cx="129614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App(client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59832" y="3429000"/>
            <a:ext cx="4464496" cy="864096"/>
            <a:chOff x="2123728" y="1556792"/>
            <a:chExt cx="4464496" cy="864096"/>
          </a:xfrm>
        </p:grpSpPr>
        <p:sp>
          <p:nvSpPr>
            <p:cNvPr id="38" name="圆角矩形 37"/>
            <p:cNvSpPr/>
            <p:nvPr/>
          </p:nvSpPr>
          <p:spPr>
            <a:xfrm>
              <a:off x="2123728" y="1556792"/>
              <a:ext cx="4464496" cy="864096"/>
            </a:xfrm>
            <a:prstGeom prst="roundRect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267744" y="1700808"/>
              <a:ext cx="1584176" cy="57606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RootServer</a:t>
              </a:r>
              <a:endParaRPr lang="en-US" altLang="zh-CN" dirty="0" smtClean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(Master)</a:t>
              </a:r>
              <a:endParaRPr lang="zh-CN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9" idx="3"/>
              <a:endCxn id="42" idx="1"/>
            </p:cNvCxnSpPr>
            <p:nvPr/>
          </p:nvCxnSpPr>
          <p:spPr>
            <a:xfrm>
              <a:off x="3851920" y="1988840"/>
              <a:ext cx="936104" cy="1588"/>
            </a:xfrm>
            <a:prstGeom prst="straightConnector1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067944" y="170080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HA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788024" y="1700808"/>
              <a:ext cx="1656184" cy="57606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RootServer</a:t>
              </a:r>
              <a:endParaRPr lang="en-US" altLang="zh-CN" dirty="0" smtClean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(Slave)</a:t>
              </a:r>
              <a:endParaRPr lang="zh-CN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9832" y="5157192"/>
            <a:ext cx="4464496" cy="864096"/>
            <a:chOff x="2123728" y="1556792"/>
            <a:chExt cx="4464496" cy="864096"/>
          </a:xfrm>
        </p:grpSpPr>
        <p:sp>
          <p:nvSpPr>
            <p:cNvPr id="47" name="圆角矩形 46"/>
            <p:cNvSpPr/>
            <p:nvPr/>
          </p:nvSpPr>
          <p:spPr>
            <a:xfrm>
              <a:off x="2123728" y="1556792"/>
              <a:ext cx="4464496" cy="864096"/>
            </a:xfrm>
            <a:prstGeom prst="roundRect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267744" y="1700808"/>
              <a:ext cx="1584176" cy="57606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UpdateServer</a:t>
              </a:r>
              <a:endParaRPr lang="en-US" altLang="zh-CN" dirty="0" smtClean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(Master)</a:t>
              </a:r>
              <a:endParaRPr lang="zh-CN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9" name="直接箭头连接符 48"/>
            <p:cNvCxnSpPr>
              <a:stCxn id="48" idx="3"/>
              <a:endCxn id="51" idx="1"/>
            </p:cNvCxnSpPr>
            <p:nvPr/>
          </p:nvCxnSpPr>
          <p:spPr>
            <a:xfrm>
              <a:off x="3851920" y="1988840"/>
              <a:ext cx="936104" cy="1588"/>
            </a:xfrm>
            <a:prstGeom prst="straightConnector1">
              <a:avLst/>
            </a:prstGeom>
            <a:ln>
              <a:solidFill>
                <a:schemeClr val="tx2">
                  <a:lumMod val="85000"/>
                  <a:lumOff val="15000"/>
                </a:schemeClr>
              </a:solidFill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067944" y="170080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HA</a:t>
              </a:r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788024" y="1700808"/>
              <a:ext cx="1656184" cy="57606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UpdateServer</a:t>
              </a:r>
              <a:endParaRPr lang="en-US" altLang="zh-CN" dirty="0" smtClean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(Slave)</a:t>
              </a:r>
              <a:endParaRPr lang="zh-CN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>
          <a:xfrm rot="5400000">
            <a:off x="3384662" y="4689140"/>
            <a:ext cx="1223342" cy="794"/>
          </a:xfrm>
          <a:prstGeom prst="straightConnector1">
            <a:avLst/>
          </a:prstGeom>
          <a:ln w="28575">
            <a:solidFill>
              <a:srgbClr val="FF6600"/>
            </a:solidFill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31840" y="1772816"/>
            <a:ext cx="1728192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MergeServer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(s)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724128" y="1772816"/>
            <a:ext cx="1728192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ChunkServer</a:t>
            </a:r>
            <a:r>
              <a:rPr lang="en-US" altLang="zh-CN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(s)</a:t>
            </a:r>
            <a:endParaRPr lang="zh-CN" altLang="en-US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60032" y="17008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query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35696" y="52199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2" name="形状 71"/>
          <p:cNvCxnSpPr>
            <a:stCxn id="28" idx="0"/>
            <a:endCxn id="54" idx="1"/>
          </p:cNvCxnSpPr>
          <p:nvPr/>
        </p:nvCxnSpPr>
        <p:spPr>
          <a:xfrm rot="5400000" flipH="1" flipV="1">
            <a:off x="1331640" y="1772816"/>
            <a:ext cx="1512168" cy="2088232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35696" y="17008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query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9" name="直接箭头连接符 78"/>
          <p:cNvCxnSpPr>
            <a:stCxn id="54" idx="2"/>
          </p:cNvCxnSpPr>
          <p:nvPr/>
        </p:nvCxnSpPr>
        <p:spPr>
          <a:xfrm rot="5400000">
            <a:off x="3383868" y="2960948"/>
            <a:ext cx="1224136" cy="1588"/>
          </a:xfrm>
          <a:prstGeom prst="straightConnector1">
            <a:avLst/>
          </a:prstGeom>
          <a:ln w="28575">
            <a:solidFill>
              <a:srgbClr val="FF6600"/>
            </a:solidFill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986788" y="2420888"/>
            <a:ext cx="144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solidFill>
                  <a:srgbClr val="FF6600"/>
                </a:solidFill>
              </a:rPr>
              <a:t>heartbeat,</a:t>
            </a:r>
          </a:p>
          <a:p>
            <a:r>
              <a:rPr lang="en-US" altLang="zh-CN" sz="1600" i="1" dirty="0" smtClean="0">
                <a:solidFill>
                  <a:srgbClr val="FF6600"/>
                </a:solidFill>
              </a:rPr>
              <a:t>report tablets,</a:t>
            </a:r>
          </a:p>
          <a:p>
            <a:r>
              <a:rPr lang="en-US" altLang="zh-CN" sz="1600" i="1" dirty="0" smtClean="0">
                <a:solidFill>
                  <a:srgbClr val="FF6600"/>
                </a:solidFill>
              </a:rPr>
              <a:t>get schema</a:t>
            </a:r>
            <a:endParaRPr lang="zh-CN" altLang="en-US" sz="1600" i="1" dirty="0">
              <a:solidFill>
                <a:srgbClr val="FF66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95936" y="4500409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solidFill>
                  <a:srgbClr val="FF6600"/>
                </a:solidFill>
              </a:rPr>
              <a:t>freeze , </a:t>
            </a:r>
          </a:p>
          <a:p>
            <a:r>
              <a:rPr lang="en-US" altLang="zh-CN" sz="1600" i="1" dirty="0" smtClean="0">
                <a:solidFill>
                  <a:srgbClr val="FF6600"/>
                </a:solidFill>
              </a:rPr>
              <a:t>drop </a:t>
            </a:r>
            <a:r>
              <a:rPr lang="en-US" altLang="zh-CN" sz="1600" i="1" dirty="0" err="1" smtClean="0">
                <a:solidFill>
                  <a:srgbClr val="FF6600"/>
                </a:solidFill>
              </a:rPr>
              <a:t>memtable</a:t>
            </a:r>
            <a:endParaRPr lang="zh-CN" altLang="en-US" sz="1600" i="1" dirty="0">
              <a:solidFill>
                <a:srgbClr val="FF6600"/>
              </a:solidFill>
            </a:endParaRPr>
          </a:p>
        </p:txBody>
      </p:sp>
      <p:cxnSp>
        <p:nvCxnSpPr>
          <p:cNvPr id="94" name="形状 93"/>
          <p:cNvCxnSpPr>
            <a:stCxn id="28" idx="2"/>
            <a:endCxn id="48" idx="1"/>
          </p:cNvCxnSpPr>
          <p:nvPr/>
        </p:nvCxnSpPr>
        <p:spPr>
          <a:xfrm rot="16200000" flipH="1">
            <a:off x="1403648" y="3789040"/>
            <a:ext cx="1440160" cy="2160240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28" idx="3"/>
            <a:endCxn id="39" idx="1"/>
          </p:cNvCxnSpPr>
          <p:nvPr/>
        </p:nvCxnSpPr>
        <p:spPr>
          <a:xfrm>
            <a:off x="1691680" y="3861048"/>
            <a:ext cx="1512168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41356" y="3212976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query 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root table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肘形连接符 98"/>
          <p:cNvCxnSpPr>
            <a:stCxn id="54" idx="3"/>
            <a:endCxn id="55" idx="1"/>
          </p:cNvCxnSpPr>
          <p:nvPr/>
        </p:nvCxnSpPr>
        <p:spPr>
          <a:xfrm>
            <a:off x="4860032" y="2060848"/>
            <a:ext cx="864096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endCxn id="55" idx="2"/>
          </p:cNvCxnSpPr>
          <p:nvPr/>
        </p:nvCxnSpPr>
        <p:spPr>
          <a:xfrm rot="5400000" flipH="1" flipV="1">
            <a:off x="4680012" y="1664804"/>
            <a:ext cx="1224136" cy="2592288"/>
          </a:xfrm>
          <a:prstGeom prst="straightConnector1">
            <a:avLst/>
          </a:prstGeom>
          <a:ln w="28575">
            <a:solidFill>
              <a:srgbClr val="FF660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724128" y="2636912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solidFill>
                  <a:srgbClr val="FF6600"/>
                </a:solidFill>
              </a:rPr>
              <a:t>migrate, </a:t>
            </a:r>
          </a:p>
          <a:p>
            <a:r>
              <a:rPr lang="en-US" altLang="zh-CN" sz="1600" i="1" dirty="0" smtClean="0">
                <a:solidFill>
                  <a:srgbClr val="FF6600"/>
                </a:solidFill>
              </a:rPr>
              <a:t>merge tablet</a:t>
            </a:r>
            <a:endParaRPr lang="zh-CN" altLang="en-US" sz="1600" i="1" dirty="0">
              <a:solidFill>
                <a:srgbClr val="FF6600"/>
              </a:solidFill>
            </a:endParaRPr>
          </a:p>
        </p:txBody>
      </p:sp>
      <p:cxnSp>
        <p:nvCxnSpPr>
          <p:cNvPr id="120" name="形状 119"/>
          <p:cNvCxnSpPr>
            <a:stCxn id="55" idx="3"/>
          </p:cNvCxnSpPr>
          <p:nvPr/>
        </p:nvCxnSpPr>
        <p:spPr>
          <a:xfrm>
            <a:off x="7452320" y="2060848"/>
            <a:ext cx="72008" cy="3528392"/>
          </a:xfrm>
          <a:prstGeom prst="bentConnector3">
            <a:avLst>
              <a:gd name="adj1" fmla="val 417465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740352" y="3645024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merge </a:t>
            </a:r>
          </a:p>
          <a:p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query</a:t>
            </a:r>
          </a:p>
        </p:txBody>
      </p:sp>
      <p:cxnSp>
        <p:nvCxnSpPr>
          <p:cNvPr id="124" name="形状 119"/>
          <p:cNvCxnSpPr>
            <a:stCxn id="54" idx="0"/>
            <a:endCxn id="47" idx="3"/>
          </p:cNvCxnSpPr>
          <p:nvPr/>
        </p:nvCxnSpPr>
        <p:spPr>
          <a:xfrm rot="16200000" flipH="1">
            <a:off x="3851920" y="1916832"/>
            <a:ext cx="3816424" cy="3528392"/>
          </a:xfrm>
          <a:prstGeom prst="bentConnector4">
            <a:avLst>
              <a:gd name="adj1" fmla="val -5990"/>
              <a:gd name="adj2" fmla="val 106479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043608" y="6031741"/>
            <a:ext cx="1079326" cy="1588"/>
          </a:xfrm>
          <a:prstGeom prst="straightConnector1">
            <a:avLst/>
          </a:prstGeom>
          <a:ln w="28575">
            <a:solidFill>
              <a:srgbClr val="FF6600"/>
            </a:solidFill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>
            <a:off x="1043608" y="6257057"/>
            <a:ext cx="1080120" cy="158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64787" y="587727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64787" y="611304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系统物理架构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43773"/>
            <a:ext cx="857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形状 9"/>
          <p:cNvCxnSpPr>
            <a:stCxn id="1026" idx="3"/>
            <a:endCxn id="1028" idx="1"/>
          </p:cNvCxnSpPr>
          <p:nvPr/>
        </p:nvCxnSpPr>
        <p:spPr>
          <a:xfrm>
            <a:off x="1540818" y="2629536"/>
            <a:ext cx="912018" cy="12676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3057347"/>
            <a:ext cx="11521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App(Client)</a:t>
            </a:r>
            <a:endParaRPr lang="zh-CN" altLang="en-US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199841"/>
            <a:ext cx="857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199841"/>
            <a:ext cx="857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0934" y="4199841"/>
            <a:ext cx="857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1094" y="4199841"/>
            <a:ext cx="857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835696" y="4971366"/>
            <a:ext cx="14401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ChunkServer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MergeServer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491880" y="4971366"/>
            <a:ext cx="14401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ChunkServer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MergeServer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4962655"/>
            <a:ext cx="14401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ChunkServer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MergeServer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660232" y="4971366"/>
            <a:ext cx="14401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ChunkServer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MergeServer</a:t>
            </a:r>
            <a:endParaRPr lang="zh-CN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836" y="3759037"/>
            <a:ext cx="5143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连接符 26"/>
          <p:cNvCxnSpPr/>
          <p:nvPr/>
        </p:nvCxnSpPr>
        <p:spPr>
          <a:xfrm rot="5400000">
            <a:off x="2591780" y="4151985"/>
            <a:ext cx="360040" cy="0"/>
          </a:xfrm>
          <a:prstGeom prst="line">
            <a:avLst/>
          </a:prstGeom>
          <a:ln w="12700"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4031939" y="4143274"/>
            <a:ext cx="360040" cy="0"/>
          </a:xfrm>
          <a:prstGeom prst="line">
            <a:avLst/>
          </a:prstGeom>
          <a:ln w="12700"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5472100" y="4143274"/>
            <a:ext cx="360040" cy="0"/>
          </a:xfrm>
          <a:prstGeom prst="line">
            <a:avLst/>
          </a:prstGeom>
          <a:ln w="12700"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6912260" y="4143274"/>
            <a:ext cx="360040" cy="0"/>
          </a:xfrm>
          <a:prstGeom prst="line">
            <a:avLst/>
          </a:prstGeom>
          <a:ln w="12700"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686" y="2840400"/>
            <a:ext cx="857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8966" y="2840400"/>
            <a:ext cx="857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915816" y="1988840"/>
            <a:ext cx="144016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RootServer</a:t>
            </a:r>
            <a:r>
              <a:rPr lang="en-US" altLang="zh-CN" sz="1600" dirty="0" smtClean="0"/>
              <a:t>/ </a:t>
            </a:r>
            <a:r>
              <a:rPr lang="en-US" altLang="zh-CN" sz="1600" dirty="0" err="1" smtClean="0"/>
              <a:t>UpdateServer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(</a:t>
            </a:r>
            <a:r>
              <a:rPr lang="zh-CN" altLang="en-US" sz="1600" dirty="0" smtClean="0"/>
              <a:t>主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cxnSp>
        <p:nvCxnSpPr>
          <p:cNvPr id="40" name="直接连接符 39"/>
          <p:cNvCxnSpPr/>
          <p:nvPr/>
        </p:nvCxnSpPr>
        <p:spPr>
          <a:xfrm rot="5400000">
            <a:off x="3563888" y="3611925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6084168" y="3611925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36096" y="2027749"/>
            <a:ext cx="144016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/>
              <a:t>RootServer</a:t>
            </a:r>
            <a:r>
              <a:rPr lang="en-US" altLang="zh-CN" sz="1600" dirty="0" smtClean="0"/>
              <a:t>/ </a:t>
            </a:r>
            <a:r>
              <a:rPr lang="en-US" altLang="zh-CN" sz="1600" dirty="0" err="1" smtClean="0"/>
              <a:t>UpdateServer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(</a:t>
            </a:r>
            <a:r>
              <a:rPr lang="zh-CN" altLang="en-US" sz="1600" dirty="0" smtClean="0"/>
              <a:t>备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cxnSp>
        <p:nvCxnSpPr>
          <p:cNvPr id="38" name="直接连接符 37"/>
          <p:cNvCxnSpPr>
            <a:stCxn id="31" idx="3"/>
            <a:endCxn id="32" idx="1"/>
          </p:cNvCxnSpPr>
          <p:nvPr/>
        </p:nvCxnSpPr>
        <p:spPr>
          <a:xfrm>
            <a:off x="3995936" y="3226163"/>
            <a:ext cx="1663030" cy="1588"/>
          </a:xfrm>
          <a:prstGeom prst="line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12776"/>
            <a:ext cx="8229600" cy="453650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主控服务器</a:t>
            </a:r>
            <a:r>
              <a:rPr lang="en-US" altLang="zh-CN" sz="2000" dirty="0" err="1" smtClean="0"/>
              <a:t>RootServer</a:t>
            </a:r>
            <a:r>
              <a:rPr lang="zh-CN" altLang="en-US" sz="2000" dirty="0" smtClean="0"/>
              <a:t>：主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备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1600" dirty="0" smtClean="0"/>
              <a:t>Schema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600" dirty="0" smtClean="0">
                <a:cs typeface="Arial Unicode MS" pitchFamily="34" charset="-122"/>
              </a:rPr>
              <a:t>B+</a:t>
            </a:r>
            <a:r>
              <a:rPr lang="zh-CN" altLang="en-US" sz="1600" dirty="0" smtClean="0">
                <a:cs typeface="Arial Unicode MS" pitchFamily="34" charset="-122"/>
              </a:rPr>
              <a:t>树</a:t>
            </a:r>
            <a:r>
              <a:rPr lang="en-US" altLang="zh-CN" sz="1600" dirty="0" smtClean="0">
                <a:cs typeface="Arial Unicode MS" pitchFamily="34" charset="-122"/>
              </a:rPr>
              <a:t>Root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600" dirty="0" smtClean="0"/>
              <a:t>Root Table</a:t>
            </a:r>
            <a:r>
              <a:rPr lang="zh-CN" altLang="en-US" sz="1600" dirty="0" smtClean="0"/>
              <a:t>管理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机器管理</a:t>
            </a:r>
            <a:endParaRPr lang="en-US" altLang="zh-CN" sz="16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动态数据服务器</a:t>
            </a:r>
            <a:r>
              <a:rPr lang="en-US" altLang="zh-CN" sz="2000" dirty="0" err="1" smtClean="0"/>
              <a:t>UpdateServer</a:t>
            </a:r>
            <a:r>
              <a:rPr lang="zh-CN" altLang="en-US" sz="2000" dirty="0" smtClean="0"/>
              <a:t>：主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备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数据更新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定期或按需转储</a:t>
            </a:r>
            <a:endParaRPr lang="en-US" altLang="zh-CN" sz="1600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 smtClean="0"/>
              <a:t>动态数据查询</a:t>
            </a:r>
            <a:endParaRPr lang="en-US" altLang="zh-CN" sz="1600" dirty="0" smtClean="0"/>
          </a:p>
          <a:p>
            <a:pPr marL="342900" lvl="1" indent="-342900">
              <a:buFont typeface="Wingdings" pitchFamily="2" charset="2"/>
              <a:buChar char="l"/>
            </a:pPr>
            <a:r>
              <a:rPr lang="zh-CN" altLang="en-US" sz="2000" dirty="0" smtClean="0">
                <a:cs typeface="+mn-cs"/>
              </a:rPr>
              <a:t>静态数据服务器</a:t>
            </a:r>
            <a:r>
              <a:rPr lang="en-US" altLang="zh-CN" sz="2000" dirty="0" err="1" smtClean="0">
                <a:cs typeface="+mn-cs"/>
              </a:rPr>
              <a:t>ChunkServer</a:t>
            </a:r>
            <a:r>
              <a:rPr lang="zh-CN" altLang="en-US" sz="2000" dirty="0" smtClean="0">
                <a:cs typeface="+mn-cs"/>
              </a:rPr>
              <a:t>：多台</a:t>
            </a:r>
            <a:endParaRPr lang="en-US" altLang="zh-CN" sz="2000" dirty="0" smtClean="0">
              <a:cs typeface="+mn-cs"/>
            </a:endParaRPr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静态数据查询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定期或按需合并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zh-CN" altLang="en-US" sz="2000" dirty="0" smtClean="0">
                <a:cs typeface="+mn-cs"/>
              </a:rPr>
              <a:t>查询合并服务器</a:t>
            </a:r>
            <a:r>
              <a:rPr lang="en-US" altLang="zh-CN" sz="2000" dirty="0" err="1" smtClean="0">
                <a:cs typeface="+mn-cs"/>
              </a:rPr>
              <a:t>MergeServer</a:t>
            </a:r>
            <a:r>
              <a:rPr lang="zh-CN" altLang="en-US" sz="2000" dirty="0" smtClean="0">
                <a:cs typeface="+mn-cs"/>
              </a:rPr>
              <a:t>：多台</a:t>
            </a:r>
            <a:endParaRPr lang="en-US" altLang="zh-CN" sz="2000" dirty="0" smtClean="0">
              <a:cs typeface="+mn-cs"/>
            </a:endParaRPr>
          </a:p>
          <a:p>
            <a:pPr marL="742950" lvl="2" indent="-342900">
              <a:buFont typeface="Wingdings" pitchFamily="2" charset="2"/>
              <a:buChar char="l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数据查询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,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合并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  <a:cs typeface="+mn-cs"/>
              </a:rPr>
              <a:t>,join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3916-F36D-4FD3-9AED-7CA07189460C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2143125" y="274638"/>
            <a:ext cx="6543675" cy="72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角色描述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2|0.1|0.2|0.2|0.1|0.2|0.2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21111</TotalTime>
  <Words>1635</Words>
  <Application>Microsoft Office PowerPoint</Application>
  <PresentationFormat>全屏显示(4:3)</PresentationFormat>
  <Paragraphs>525</Paragraphs>
  <Slides>43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淘宝PPT模版</vt:lpstr>
      <vt:lpstr>1_默认设计模板</vt:lpstr>
      <vt:lpstr>OceanBase internals</vt:lpstr>
      <vt:lpstr>Agenda</vt:lpstr>
      <vt:lpstr>海量数据的挑战</vt:lpstr>
      <vt:lpstr>现有存储方案对照</vt:lpstr>
      <vt:lpstr>OceanBase</vt:lpstr>
      <vt:lpstr>Agenda</vt:lpstr>
      <vt:lpstr>系统逻辑架构</vt:lpstr>
      <vt:lpstr>系统物理架构</vt:lpstr>
      <vt:lpstr>角色描述</vt:lpstr>
      <vt:lpstr>Agenda</vt:lpstr>
      <vt:lpstr>查询流程</vt:lpstr>
      <vt:lpstr>事务流程</vt:lpstr>
      <vt:lpstr>定期合并流程</vt:lpstr>
      <vt:lpstr>渐进合并流程</vt:lpstr>
      <vt:lpstr>Agenda</vt:lpstr>
      <vt:lpstr>扩展性</vt:lpstr>
      <vt:lpstr>可靠性</vt:lpstr>
      <vt:lpstr>负载平衡 &amp; 读写分离</vt:lpstr>
      <vt:lpstr>数据一致性</vt:lpstr>
      <vt:lpstr>commit log</vt:lpstr>
      <vt:lpstr>数据同步与容灾</vt:lpstr>
      <vt:lpstr>其它特性</vt:lpstr>
      <vt:lpstr>性能考量</vt:lpstr>
      <vt:lpstr>UpdateServer性能</vt:lpstr>
      <vt:lpstr>性能对比</vt:lpstr>
      <vt:lpstr>性能对比</vt:lpstr>
      <vt:lpstr>性能对比</vt:lpstr>
      <vt:lpstr>Agenda</vt:lpstr>
      <vt:lpstr>数据模型</vt:lpstr>
      <vt:lpstr>基准数据和增量数据</vt:lpstr>
      <vt:lpstr>数据分布</vt:lpstr>
      <vt:lpstr>SSTable format</vt:lpstr>
      <vt:lpstr>Column Group</vt:lpstr>
      <vt:lpstr>Agenda</vt:lpstr>
      <vt:lpstr>Schema</vt:lpstr>
      <vt:lpstr>应用接口</vt:lpstr>
      <vt:lpstr>Agenda</vt:lpstr>
      <vt:lpstr>应用案例:收藏夹</vt:lpstr>
      <vt:lpstr>应用案例:收藏夹</vt:lpstr>
      <vt:lpstr>收藏夹性能</vt:lpstr>
      <vt:lpstr>Agenda</vt:lpstr>
      <vt:lpstr>Future</vt:lpstr>
      <vt:lpstr>幻灯片 43</vt:lpstr>
    </vt:vector>
  </TitlesOfParts>
  <Manager/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2009年规划</dc:title>
  <dc:subject/>
  <dc:creator>wuchen</dc:creator>
  <cp:keywords/>
  <dc:description/>
  <cp:lastModifiedBy>曲山</cp:lastModifiedBy>
  <cp:revision>3069</cp:revision>
  <dcterms:created xsi:type="dcterms:W3CDTF">2008-10-18T12:39:51Z</dcterms:created>
  <dcterms:modified xsi:type="dcterms:W3CDTF">2011-06-09T02:02:34Z</dcterms:modified>
  <cp:category/>
</cp:coreProperties>
</file>