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6"/>
  </p:notesMasterIdLst>
  <p:sldIdLst>
    <p:sldId id="1864" r:id="rId5"/>
    <p:sldId id="1846" r:id="rId6"/>
    <p:sldId id="1845" r:id="rId7"/>
    <p:sldId id="1848" r:id="rId8"/>
    <p:sldId id="1849" r:id="rId9"/>
    <p:sldId id="1865" r:id="rId10"/>
    <p:sldId id="1852" r:id="rId11"/>
    <p:sldId id="1862" r:id="rId12"/>
    <p:sldId id="1858" r:id="rId13"/>
    <p:sldId id="1859" r:id="rId14"/>
    <p:sldId id="1860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48" autoAdjust="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1795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6DEB7EE2-04A2-4FB2-9625-C9C73AC4D32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>
                <a:latin typeface="Segoe UI" panose="020B0502040204020203" pitchFamily="34" charset="0"/>
              </a:rPr>
              <a:pPr eaLnBrk="1" hangingPunct="1"/>
              <a:t>1</a:t>
            </a:fld>
            <a:endParaRPr lang="en-US" altLang="en-US" dirty="0">
              <a:latin typeface="Segoe UI" panose="020B0502040204020203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10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68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:a16="http://schemas.microsoft.com/office/drawing/2014/main" id="{F3386FAC-ADFA-41EF-9C49-66952E35CA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516198" cy="68580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9BE3FD0-1382-4F0E-A01F-F6C205E7D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2641" y="3554917"/>
            <a:ext cx="6438912" cy="763083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12640" y="2311400"/>
            <a:ext cx="5156200" cy="1117600"/>
          </a:xfrm>
        </p:spPr>
        <p:txBody>
          <a:bodyPr anchor="ctr">
            <a:normAutofit fontScale="90000"/>
          </a:bodyPr>
          <a:lstStyle>
            <a:lvl1pPr>
              <a:defRPr>
                <a:latin typeface="+mj-lt"/>
              </a:defRPr>
            </a:lvl1pPr>
          </a:lstStyle>
          <a:p>
            <a:pPr algn="l" eaLnBrk="1" hangingPunct="1"/>
            <a:r>
              <a:rPr lang="en-US" altLang="en-US" sz="6600" b="1">
                <a:latin typeface="+mn-lt"/>
              </a:rPr>
              <a:t>Click to edit Master title style</a:t>
            </a:r>
            <a:endParaRPr lang="en-US" altLang="en-US" sz="6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ckground pattern&#10;&#10;Description automatically generated">
            <a:extLst>
              <a:ext uri="{FF2B5EF4-FFF2-40B4-BE49-F238E27FC236}">
                <a16:creationId xmlns:a16="http://schemas.microsoft.com/office/drawing/2014/main" id="{E9914566-E790-44E9-BF0F-0D38A423F9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>
              <a:buNone/>
              <a:defRPr sz="2000" b="1"/>
            </a:lvl1pPr>
            <a:lvl2pPr marL="0"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853E6-9C06-4DC2-B8A4-681C3D34BE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ckground pattern&#10;&#10;Description automatically generated">
            <a:extLst>
              <a:ext uri="{FF2B5EF4-FFF2-40B4-BE49-F238E27FC236}">
                <a16:creationId xmlns:a16="http://schemas.microsoft.com/office/drawing/2014/main" id="{B4F28166-FA93-42F3-90D5-A5BBE10D8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>
              <a:buNone/>
              <a:defRPr sz="2000" b="1"/>
            </a:lvl1pPr>
            <a:lvl2pPr marL="0"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F0AFCE-F48A-4C35-9245-AFC319274E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:a16="http://schemas.microsoft.com/office/drawing/2014/main" id="{570FCE13-E0EE-4C5A-BDB0-04E8FE4D2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600" y="-8164"/>
            <a:ext cx="4470400" cy="687705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0">
              <a:defRPr sz="1800"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3A82FA-1F05-4BAB-8768-A4575B1AE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2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7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ckground pattern&#10;&#10;Description automatically generated">
            <a:extLst>
              <a:ext uri="{FF2B5EF4-FFF2-40B4-BE49-F238E27FC236}">
                <a16:creationId xmlns:a16="http://schemas.microsoft.com/office/drawing/2014/main" id="{D02F07F5-7B28-4FAB-AE64-9567EE73D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394" y="-14514"/>
            <a:ext cx="4470400" cy="687705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>
            <a:lvl1pPr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0">
              <a:defRPr sz="1800"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3504F-F7AC-4961-8027-04414EA2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 i="0" cap="none" spc="-50" baseline="0">
                <a:ln w="3175">
                  <a:noFill/>
                </a:ln>
                <a:solidFill>
                  <a:schemeClr val="accent2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arrow&#10;&#10;Description automatically generated">
            <a:extLst>
              <a:ext uri="{FF2B5EF4-FFF2-40B4-BE49-F238E27FC236}">
                <a16:creationId xmlns:a16="http://schemas.microsoft.com/office/drawing/2014/main" id="{028401E1-3B09-44F5-B61D-E811BC24E2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:a16="http://schemas.microsoft.com/office/drawing/2014/main" id="{F2674189-311A-4AD6-ACED-1AF386427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:a16="http://schemas.microsoft.com/office/drawing/2014/main" id="{75AA916B-1CCB-46CB-9D3B-BAF329AD0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C31B5EA-A920-4B2A-8F05-3C688980E2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23963" y="4943475"/>
            <a:ext cx="2908300" cy="96837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E42B32E-80DC-4AC0-B306-CE8E5CCD934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24063" y="3232150"/>
            <a:ext cx="1308100" cy="1309688"/>
          </a:xfrm>
          <a:solidFill>
            <a:schemeClr val="accent1">
              <a:lumMod val="90000"/>
            </a:schemeClr>
          </a:solidFill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A4E97807-A99D-4012-BE47-7B3C54B502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42311" y="3248540"/>
            <a:ext cx="1308100" cy="1309688"/>
          </a:xfrm>
          <a:solidFill>
            <a:schemeClr val="accent1">
              <a:lumMod val="90000"/>
            </a:schemeClr>
          </a:solidFill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1025974-D850-4FC0-B6B0-BBF7DFCE1E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59074" y="3232150"/>
            <a:ext cx="1308100" cy="1309688"/>
          </a:xfrm>
          <a:solidFill>
            <a:schemeClr val="accent1">
              <a:lumMod val="90000"/>
            </a:schemeClr>
          </a:solidFill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C073AF55-A66A-4112-A82D-E09A3D14ED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41850" y="4943475"/>
            <a:ext cx="2908300" cy="96837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CBC8787E-EB24-4D42-8555-6C6C11DD51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59737" y="4943475"/>
            <a:ext cx="2908300" cy="96837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3/2/2021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2" r:id="rId3"/>
    <p:sldLayoutId id="2147483699" r:id="rId4"/>
    <p:sldLayoutId id="2147483701" r:id="rId5"/>
    <p:sldLayoutId id="2147483700" r:id="rId6"/>
    <p:sldLayoutId id="2147483690" r:id="rId7"/>
    <p:sldLayoutId id="2147483704" r:id="rId8"/>
    <p:sldLayoutId id="2147483691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Scott+Momada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bing.com/search?q=jim+thorpe+athlete" TargetMode="External"/><Relationship Id="rId4" Type="http://schemas.openxmlformats.org/officeDocument/2006/relationships/hyperlink" Target="https://www.bing.com/search?q=John+Herringt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joy+harj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bing.com/search?q=Allan+Houser" TargetMode="External"/><Relationship Id="rId4" Type="http://schemas.openxmlformats.org/officeDocument/2006/relationships/hyperlink" Target="https://www.bing.com/search?q=r+carlos+naka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Native%20American%20authors" TargetMode="External"/><Relationship Id="rId2" Type="http://schemas.openxmlformats.org/officeDocument/2006/relationships/hyperlink" Target="https://www.bing.com/search?q=Native%20American%20artis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bing.com/search?q=Native%20American%20history" TargetMode="External"/><Relationship Id="rId4" Type="http://schemas.openxmlformats.org/officeDocument/2006/relationships/hyperlink" Target="https://www.bing.com/search?q=Native%20American%20music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search?q=Bing+Hispanic+Heritage+Month+quiz&amp;form=MY01O3&amp;OCID=MY01O3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657600" y="1452418"/>
            <a:ext cx="8534400" cy="3576782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en-US" sz="6000" b="1" dirty="0">
                <a:solidFill>
                  <a:schemeClr val="accent2"/>
                </a:solidFill>
              </a:rPr>
              <a:t>COVID-19 Impact on Navajo Nation in Arizona &amp; New Mexico</a:t>
            </a:r>
            <a:endParaRPr lang="en-US" altLang="en-US" sz="6000" b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</a:rPr>
              <a:t>Invite questions from the 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937B-13DA-41FD-83DA-9BC2BD4A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>
            <a:normAutofit/>
          </a:bodyPr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6504DE-4F83-437F-BDB6-306374C3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</a:rPr>
              <a:t>State the significance of Native American Heritage Month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What is Native American Heritage Month?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Why does the United States celebrate it?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</a:rPr>
              <a:t>Tell your story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800" b="0" dirty="0">
                <a:solidFill>
                  <a:schemeClr val="accent6">
                    <a:lumMod val="50000"/>
                  </a:schemeClr>
                </a:solidFill>
              </a:rPr>
              <a:t>What does Native American Heritage Month mean to you?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800" b="0" dirty="0">
                <a:solidFill>
                  <a:schemeClr val="accent6">
                    <a:lumMod val="50000"/>
                  </a:schemeClr>
                </a:solidFill>
              </a:rPr>
              <a:t>Why is it important to you?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History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2000" y="1600200"/>
            <a:ext cx="106680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Make a timeline of important historical events or list historical contributions made by people of Native American heritage. </a:t>
            </a:r>
          </a:p>
        </p:txBody>
      </p:sp>
      <p:graphicFrame>
        <p:nvGraphicFramePr>
          <p:cNvPr id="7" name="Group 85">
            <a:extLst>
              <a:ext uri="{FF2B5EF4-FFF2-40B4-BE49-F238E27FC236}">
                <a16:creationId xmlns:a16="http://schemas.microsoft.com/office/drawing/2014/main" id="{AD3D3348-39B0-440D-88BE-1A8FA9891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812470"/>
              </p:ext>
            </p:extLst>
          </p:nvPr>
        </p:nvGraphicFramePr>
        <p:xfrm>
          <a:off x="762000" y="2590800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3rd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60BC-F2C2-4E3E-B238-8214C46C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facts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List some interesting facts about Native American Heritage Month. Here are a few 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In 1914, Rev. Red Fox James traveled 4,000 miles to Washington, D.C. to petition the president for a day to honor Native Americans.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In 1968, California Governor Ronald Reagan designated the fourth Friday in September as American Indian 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In 1990, President George H.W. Bush designated November as National American Indian Heritage Month.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Native American leaders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Choose three leaders in Native American history using Bing.com and discuss their lives and accomplishments. Here are some examples: </a:t>
            </a:r>
          </a:p>
          <a:p>
            <a:endParaRPr lang="en-US" dirty="0"/>
          </a:p>
        </p:txBody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8F2F38A1-CA39-469F-9D61-93A8F8501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9764EBF-31FA-492E-8998-3077A3B6462E}"/>
              </a:ext>
            </a:extLst>
          </p:cNvPr>
          <p:cNvSpPr/>
          <p:nvPr/>
        </p:nvSpPr>
        <p:spPr>
          <a:xfrm>
            <a:off x="1224262" y="4943696"/>
            <a:ext cx="2908499" cy="967500"/>
          </a:xfrm>
          <a:custGeom>
            <a:avLst/>
            <a:gdLst>
              <a:gd name="connsiteX0" fmla="*/ 0 w 2908499"/>
              <a:gd name="connsiteY0" fmla="*/ 0 h 967500"/>
              <a:gd name="connsiteX1" fmla="*/ 2908499 w 2908499"/>
              <a:gd name="connsiteY1" fmla="*/ 0 h 967500"/>
              <a:gd name="connsiteX2" fmla="*/ 2908499 w 2908499"/>
              <a:gd name="connsiteY2" fmla="*/ 967500 h 967500"/>
              <a:gd name="connsiteX3" fmla="*/ 0 w 2908499"/>
              <a:gd name="connsiteY3" fmla="*/ 967500 h 967500"/>
              <a:gd name="connsiteX4" fmla="*/ 0 w 2908499"/>
              <a:gd name="connsiteY4" fmla="*/ 0 h 9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967500">
                <a:moveTo>
                  <a:pt x="0" y="0"/>
                </a:moveTo>
                <a:lnTo>
                  <a:pt x="2908499" y="0"/>
                </a:lnTo>
                <a:lnTo>
                  <a:pt x="2908499" y="967500"/>
                </a:lnTo>
                <a:lnTo>
                  <a:pt x="0" y="96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1400" b="1" kern="1200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Scott Momaday</a:t>
            </a:r>
            <a:r>
              <a:rPr lang="en-US" altLang="en-US" sz="1400" b="1" kern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en-US" sz="1400" kern="1200" dirty="0">
                <a:solidFill>
                  <a:schemeClr val="accent6">
                    <a:lumMod val="50000"/>
                  </a:schemeClr>
                </a:solidFill>
              </a:rPr>
              <a:t>was the first person of Native American heritage to win the Pulitzer Prize for Fiction.</a:t>
            </a:r>
            <a:endParaRPr lang="en-US" sz="14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Picture Placeholder 11" descr="picture placeholder">
            <a:extLst>
              <a:ext uri="{FF2B5EF4-FFF2-40B4-BE49-F238E27FC236}">
                <a16:creationId xmlns:a16="http://schemas.microsoft.com/office/drawing/2014/main" id="{71530503-7406-4363-BD91-233F01DEB2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D11453A-1865-4EAB-B7E0-024FA352854C}"/>
              </a:ext>
            </a:extLst>
          </p:cNvPr>
          <p:cNvSpPr/>
          <p:nvPr/>
        </p:nvSpPr>
        <p:spPr>
          <a:xfrm>
            <a:off x="4641750" y="4943696"/>
            <a:ext cx="2908499" cy="967500"/>
          </a:xfrm>
          <a:custGeom>
            <a:avLst/>
            <a:gdLst>
              <a:gd name="connsiteX0" fmla="*/ 0 w 2908499"/>
              <a:gd name="connsiteY0" fmla="*/ 0 h 967500"/>
              <a:gd name="connsiteX1" fmla="*/ 2908499 w 2908499"/>
              <a:gd name="connsiteY1" fmla="*/ 0 h 967500"/>
              <a:gd name="connsiteX2" fmla="*/ 2908499 w 2908499"/>
              <a:gd name="connsiteY2" fmla="*/ 967500 h 967500"/>
              <a:gd name="connsiteX3" fmla="*/ 0 w 2908499"/>
              <a:gd name="connsiteY3" fmla="*/ 967500 h 967500"/>
              <a:gd name="connsiteX4" fmla="*/ 0 w 2908499"/>
              <a:gd name="connsiteY4" fmla="*/ 0 h 9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967500">
                <a:moveTo>
                  <a:pt x="0" y="0"/>
                </a:moveTo>
                <a:lnTo>
                  <a:pt x="2908499" y="0"/>
                </a:lnTo>
                <a:lnTo>
                  <a:pt x="2908499" y="967500"/>
                </a:lnTo>
                <a:lnTo>
                  <a:pt x="0" y="96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1400" b="1" kern="1200" dirty="0">
                <a:solidFill>
                  <a:schemeClr val="accent6">
                    <a:lumMod val="50000"/>
                  </a:schemeClr>
                </a:solidFill>
                <a:hlinkClick r:id="rId4"/>
              </a:rPr>
              <a:t>John Herrington</a:t>
            </a:r>
            <a:r>
              <a:rPr lang="en-US" altLang="en-US" sz="1400" b="1" kern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en-US" sz="1400" kern="1200" dirty="0">
                <a:solidFill>
                  <a:schemeClr val="accent6">
                    <a:lumMod val="50000"/>
                  </a:schemeClr>
                </a:solidFill>
              </a:rPr>
              <a:t>was the first person of Native American heritage to fly in space. </a:t>
            </a:r>
            <a:endParaRPr lang="en-US" sz="14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3CFB385C-46D8-435C-B83E-1DA804C5C4C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5EA7BE-5E78-4EA8-9C6D-F00C129B0C70}"/>
              </a:ext>
            </a:extLst>
          </p:cNvPr>
          <p:cNvSpPr/>
          <p:nvPr/>
        </p:nvSpPr>
        <p:spPr>
          <a:xfrm>
            <a:off x="8059237" y="4943696"/>
            <a:ext cx="2908499" cy="967500"/>
          </a:xfrm>
          <a:custGeom>
            <a:avLst/>
            <a:gdLst>
              <a:gd name="connsiteX0" fmla="*/ 0 w 2908499"/>
              <a:gd name="connsiteY0" fmla="*/ 0 h 967500"/>
              <a:gd name="connsiteX1" fmla="*/ 2908499 w 2908499"/>
              <a:gd name="connsiteY1" fmla="*/ 0 h 967500"/>
              <a:gd name="connsiteX2" fmla="*/ 2908499 w 2908499"/>
              <a:gd name="connsiteY2" fmla="*/ 967500 h 967500"/>
              <a:gd name="connsiteX3" fmla="*/ 0 w 2908499"/>
              <a:gd name="connsiteY3" fmla="*/ 967500 h 967500"/>
              <a:gd name="connsiteX4" fmla="*/ 0 w 2908499"/>
              <a:gd name="connsiteY4" fmla="*/ 0 h 9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967500">
                <a:moveTo>
                  <a:pt x="0" y="0"/>
                </a:moveTo>
                <a:lnTo>
                  <a:pt x="2908499" y="0"/>
                </a:lnTo>
                <a:lnTo>
                  <a:pt x="2908499" y="967500"/>
                </a:lnTo>
                <a:lnTo>
                  <a:pt x="0" y="96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1400" b="1" kern="1200" dirty="0">
                <a:solidFill>
                  <a:schemeClr val="accent6">
                    <a:lumMod val="50000"/>
                  </a:schemeClr>
                </a:solidFill>
                <a:hlinkClick r:id="rId5"/>
              </a:rPr>
              <a:t>Jim Thorpe</a:t>
            </a:r>
            <a:r>
              <a:rPr lang="en-US" altLang="en-US" sz="1400" b="1" kern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en-US" sz="1400" kern="1200" dirty="0">
                <a:solidFill>
                  <a:schemeClr val="accent6">
                    <a:lumMod val="50000"/>
                  </a:schemeClr>
                </a:solidFill>
              </a:rPr>
              <a:t>was the first person of Native American heritage to win an Olympic gold medal for the United States.</a:t>
            </a:r>
            <a:endParaRPr lang="en-US" sz="14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5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F684F-A95B-4972-9A30-74902D59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Arts and literature</a:t>
            </a:r>
          </a:p>
          <a:p>
            <a:endParaRPr lang="en-US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/>
        <p:txBody>
          <a:bodyPr wrap="square" anchor="t"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1800" b="1" dirty="0"/>
              <a:t>Provide examples of art and literature that are significant to Native American Heritage Month. Here are a few examples: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The </a:t>
            </a:r>
            <a:r>
              <a:rPr lang="en-US" altLang="en-US" sz="1800" dirty="0">
                <a:hlinkClick r:id="rId3"/>
              </a:rPr>
              <a:t>writing</a:t>
            </a:r>
            <a:r>
              <a:rPr lang="en-US" altLang="en-US" sz="1800" b="0" dirty="0"/>
              <a:t> of Joy Harjo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The </a:t>
            </a:r>
            <a:r>
              <a:rPr lang="en-US" altLang="en-US" sz="1800" dirty="0">
                <a:hlinkClick r:id="rId4"/>
              </a:rPr>
              <a:t>music</a:t>
            </a:r>
            <a:r>
              <a:rPr lang="en-US" altLang="en-US" sz="1800" b="0" dirty="0"/>
              <a:t> of R. Carlos Nakai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The </a:t>
            </a:r>
            <a:r>
              <a:rPr lang="en-US" altLang="en-US" sz="1800" dirty="0">
                <a:hlinkClick r:id="rId5"/>
              </a:rPr>
              <a:t>artwork</a:t>
            </a:r>
            <a:r>
              <a:rPr lang="en-US" altLang="en-US" sz="1800" b="0" dirty="0"/>
              <a:t> of Allan Houser</a:t>
            </a:r>
          </a:p>
          <a:p>
            <a:pPr marL="0" indent="0" eaLnBrk="1" hangingPunct="1">
              <a:buNone/>
            </a:pPr>
            <a:endParaRPr lang="en-US" altLang="en-US" sz="1800" dirty="0"/>
          </a:p>
        </p:txBody>
      </p:sp>
      <p:sp>
        <p:nvSpPr>
          <p:cNvPr id="3" name="Picture Placeholder 2" descr="picture placeholder">
            <a:extLst>
              <a:ext uri="{FF2B5EF4-FFF2-40B4-BE49-F238E27FC236}">
                <a16:creationId xmlns:a16="http://schemas.microsoft.com/office/drawing/2014/main" id="{CA9C0D1D-1B02-4A1C-B429-E6ACDCF28F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solidFill>
            <a:schemeClr val="accent2">
              <a:lumMod val="75000"/>
            </a:schemeClr>
          </a:solidFill>
        </p:spPr>
      </p:sp>
      <p:sp>
        <p:nvSpPr>
          <p:cNvPr id="2" name="Picture Placeholder 1" descr="picture placeholder">
            <a:extLst>
              <a:ext uri="{FF2B5EF4-FFF2-40B4-BE49-F238E27FC236}">
                <a16:creationId xmlns:a16="http://schemas.microsoft.com/office/drawing/2014/main" id="{BEB36963-E220-4B47-87FC-25DF727F18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accent2">
              <a:lumMod val="75000"/>
            </a:schemeClr>
          </a:solid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9F8C2-EF43-46A9-AE9B-EB43FC76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celebrate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</a:rPr>
              <a:t>List some ways you can celebrate Native American Heritage Month. Here are a few examples: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Discover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 Native American artists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Read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 Native American authors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hlinkClick r:id="rId4"/>
              </a:rPr>
              <a:t>Listen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 to Native American music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hlinkClick r:id="rId5"/>
              </a:rPr>
              <a:t>Learn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 Native American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3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Conclusion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en-US" sz="1800" dirty="0"/>
              <a:t>Provide a brief summary of your presentation. Remind the audience what you covered in the previous slides.</a:t>
            </a:r>
          </a:p>
          <a:p>
            <a:pPr marL="0" indent="0" algn="ctr" fontAlgn="auto">
              <a:spcAft>
                <a:spcPts val="0"/>
              </a:spcAft>
              <a:buNone/>
            </a:pPr>
            <a:endParaRPr lang="en-US" altLang="en-US" sz="1800" dirty="0"/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sz="1800" dirty="0">
                <a:ea typeface="+mn-lt"/>
                <a:cs typeface="+mn-lt"/>
              </a:rPr>
              <a:t>Take the </a:t>
            </a:r>
            <a:r>
              <a:rPr lang="en-US" sz="1800" b="1" dirty="0">
                <a:solidFill>
                  <a:srgbClr val="996633"/>
                </a:solidFill>
                <a:ea typeface="+mn-lt"/>
                <a:cs typeface="+mn-lt"/>
                <a:hlinkClick r:id="rId2"/>
              </a:rPr>
              <a:t>Bing quiz</a:t>
            </a:r>
            <a:r>
              <a:rPr lang="en-US" sz="1800" dirty="0">
                <a:ea typeface="+mn-lt"/>
                <a:cs typeface="+mn-lt"/>
              </a:rPr>
              <a:t> and test your knowledge about the contributions of some amazing Hispanic/Latino people, past and present.</a:t>
            </a:r>
            <a:endParaRPr lang="en-US" alt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8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F0E6DC"/>
      </a:accent1>
      <a:accent2>
        <a:srgbClr val="BB674B"/>
      </a:accent2>
      <a:accent3>
        <a:srgbClr val="516673"/>
      </a:accent3>
      <a:accent4>
        <a:srgbClr val="CE9061"/>
      </a:accent4>
      <a:accent5>
        <a:srgbClr val="B6B9AE"/>
      </a:accent5>
      <a:accent6>
        <a:srgbClr val="AC7528"/>
      </a:accent6>
      <a:hlink>
        <a:srgbClr val="DDAE6D"/>
      </a:hlink>
      <a:folHlink>
        <a:srgbClr val="C8882E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ive American Heritage_TM10238373_WAC_LW_v4" id="{CD8DBC1F-6103-47D5-9C71-DE12184EFD6C}" vid="{2507BD49-7026-4E8F-85EA-549F820D09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7694BC-F79F-405B-BC53-DDA5DE16E7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F48AAC1-C4CE-4FF3-AA8D-E74D227480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72964D-908E-485C-B8D2-CB277C005C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Native American Heritage Month presentation</Template>
  <TotalTime>4</TotalTime>
  <Words>417</Words>
  <Application>Microsoft Office PowerPoint</Application>
  <PresentationFormat>Widescreen</PresentationFormat>
  <Paragraphs>67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Segoe UI</vt:lpstr>
      <vt:lpstr>Office Theme</vt:lpstr>
      <vt:lpstr>COVID-19 Impact on Navajo Nation in Arizona &amp; New Mexico</vt:lpstr>
      <vt:lpstr>Introduction </vt:lpstr>
      <vt:lpstr>Overview</vt:lpstr>
      <vt:lpstr>History</vt:lpstr>
      <vt:lpstr>Interesting facts </vt:lpstr>
      <vt:lpstr>Native American leaders</vt:lpstr>
      <vt:lpstr>Arts and literature </vt:lpstr>
      <vt:lpstr>How we celebrate </vt:lpstr>
      <vt:lpstr>Conclusion</vt:lpstr>
      <vt:lpstr>Questions &amp; answers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 on Navajo Nation in Arizona &amp; New Mexico</dc:title>
  <dc:subject/>
  <dc:creator>Matt McMahon</dc:creator>
  <cp:keywords/>
  <dc:description/>
  <cp:lastModifiedBy>Matt McMahon</cp:lastModifiedBy>
  <cp:revision>1</cp:revision>
  <dcterms:created xsi:type="dcterms:W3CDTF">2021-03-02T15:19:39Z</dcterms:created>
  <dcterms:modified xsi:type="dcterms:W3CDTF">2021-03-02T15:23:39Z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