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3"/>
  </p:notesMasterIdLst>
  <p:sldIdLst>
    <p:sldId id="1864" r:id="rId5"/>
    <p:sldId id="1846" r:id="rId6"/>
    <p:sldId id="1903" r:id="rId7"/>
    <p:sldId id="1901" r:id="rId8"/>
    <p:sldId id="1892" r:id="rId9"/>
    <p:sldId id="1858" r:id="rId10"/>
    <p:sldId id="1890" r:id="rId11"/>
    <p:sldId id="1877" r:id="rId12"/>
    <p:sldId id="1881" r:id="rId13"/>
    <p:sldId id="1904" r:id="rId14"/>
    <p:sldId id="1906" r:id="rId15"/>
    <p:sldId id="1905" r:id="rId16"/>
    <p:sldId id="1880" r:id="rId17"/>
    <p:sldId id="1907" r:id="rId18"/>
    <p:sldId id="1908" r:id="rId19"/>
    <p:sldId id="1909" r:id="rId20"/>
    <p:sldId id="1910" r:id="rId21"/>
    <p:sldId id="1913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48" autoAdjust="0"/>
  </p:normalViewPr>
  <p:slideViewPr>
    <p:cSldViewPr snapToGrid="0">
      <p:cViewPr varScale="1">
        <p:scale>
          <a:sx n="57" d="100"/>
          <a:sy n="57" d="100"/>
        </p:scale>
        <p:origin x="-470" y="-58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1795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xmlns="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xmlns="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xmlns="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DEB7EE2-04A2-4FB2-9625-C9C73AC4D32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xmlns="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>
                <a:latin typeface="Segoe UI" panose="020B0502040204020203" pitchFamily="34" charset="0"/>
              </a:rPr>
              <a:pPr eaLnBrk="1" hangingPunct="1"/>
              <a:t>1</a:t>
            </a:fld>
            <a:endParaRPr lang="en-US" altLang="en-US" dirty="0">
              <a:latin typeface="Segoe UI" panose="020B0502040204020203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191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F3386FAC-ADFA-41EF-9C49-66952E35C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3516198" cy="6858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E9914566-E790-44E9-BF0F-0D38A423F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1853E6-9C06-4DC2-B8A4-681C3D34B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B4F28166-FA93-42F3-90D5-A5BBE10D8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xmlns="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xmlns="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AF0AFCE-F48A-4C35-9245-AFC319274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570FCE13-E0EE-4C5A-BDB0-04E8FE4D2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721600" y="-816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23A82FA-1F05-4BAB-8768-A4575B1AE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2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207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D02F07F5-7B28-4FAB-AE64-9567EE73D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11394" y="-1451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3504F-F7AC-4961-8027-04414EA2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 i="0" cap="none" spc="-50" baseline="0">
                <a:ln w="3175">
                  <a:noFill/>
                </a:ln>
                <a:solidFill>
                  <a:schemeClr val="accent2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18987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xmlns="" id="{028401E1-3B09-44F5-B61D-E811BC24E2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24088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F2674189-311A-4AD6-ACED-1AF386427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5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xmlns="" id="{75AA916B-1CCB-46CB-9D3B-BAF329AD0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90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C31B5EA-A920-4B2A-8F05-3C688980E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23963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FE42B32E-80DC-4AC0-B306-CE8E5CCD93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24063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A4E97807-A99D-4012-BE47-7B3C54B502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42311" y="324854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31025974-D850-4FC0-B6B0-BBF7DFCE1E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59074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C073AF55-A66A-4112-A82D-E09A3D14ED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1850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CBC8787E-EB24-4D42-8555-6C6C11DD51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59737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2291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3/8/2021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690" r:id="rId7"/>
    <p:sldLayoutId id="2147483704" r:id="rId8"/>
    <p:sldLayoutId id="2147483691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ymap.com/2012/07/tips-on-fips-a-quick-guide-to-geographic-place-codes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bing.com/search?q=Scott+Momaday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hyperlink" Target="https://www.bing.com/search?q=jim+thorpe+athlete" TargetMode="External"/><Relationship Id="rId4" Type="http://schemas.openxmlformats.org/officeDocument/2006/relationships/hyperlink" Target="https://www.bing.com/search?q=John+Herringt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vajo-nsn.gov/history.htm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lancent.com/" TargetMode="External"/><Relationship Id="rId2" Type="http://schemas.openxmlformats.org/officeDocument/2006/relationships/hyperlink" Target="https://github.com/mattrm8/COVID-19/blob/master/README.md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ppliedanthro.org/publications/news/august-2020/grant-help-navajo-nation-covid-19-data" TargetMode="External"/><Relationship Id="rId4" Type="http://schemas.openxmlformats.org/officeDocument/2006/relationships/hyperlink" Target="https://www.thelancet.com/journals/laninf/article/PIIS1473-3099(20)30120-1/fullte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ello.com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m/" TargetMode="External"/><Relationship Id="rId5" Type="http://schemas.openxmlformats.org/officeDocument/2006/relationships/hyperlink" Target="http://www.tableau.com/" TargetMode="External"/><Relationship Id="rId4" Type="http://schemas.openxmlformats.org/officeDocument/2006/relationships/hyperlink" Target="http://www.r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657600" y="-233507"/>
            <a:ext cx="8534400" cy="3081482"/>
          </a:xfrm>
        </p:spPr>
        <p:txBody>
          <a:bodyPr anchor="ctr">
            <a:no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chemeClr val="accent2"/>
                </a:solidFill>
              </a:rPr>
              <a:t>COVID-19 Impact on Navajo </a:t>
            </a:r>
            <a:r>
              <a:rPr lang="en-US" altLang="en-US" sz="2800" b="1" dirty="0" smtClean="0">
                <a:solidFill>
                  <a:schemeClr val="accent2"/>
                </a:solidFill>
              </a:rPr>
              <a:t>Nation</a:t>
            </a:r>
            <a:endParaRPr lang="en-US" altLang="en-US" sz="2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543300" y="3576493"/>
            <a:ext cx="5019675" cy="3081482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sz="6000" b="1" dirty="0" smtClean="0">
                <a:solidFill>
                  <a:schemeClr val="accent2"/>
                </a:solidFill>
              </a:rPr>
              <a:t/>
            </a:r>
            <a:br>
              <a:rPr lang="en-US" altLang="en-US" sz="6000" b="1" dirty="0" smtClean="0">
                <a:solidFill>
                  <a:schemeClr val="accent2"/>
                </a:solidFill>
              </a:rPr>
            </a:br>
            <a:endParaRPr lang="en-US" alt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Picture 3" descr="WOZ U LOG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22860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326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576" y="785792"/>
            <a:ext cx="9141397" cy="615553"/>
          </a:xfrm>
        </p:spPr>
        <p:txBody>
          <a:bodyPr/>
          <a:lstStyle/>
          <a:p>
            <a:r>
              <a:rPr lang="en-US" dirty="0" smtClean="0"/>
              <a:t>Statistical Analysis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52426" y="1498580"/>
            <a:ext cx="11572874" cy="4845070"/>
          </a:xfrm>
        </p:spPr>
        <p:txBody>
          <a:bodyPr/>
          <a:lstStyle/>
          <a:p>
            <a:pPr lvl="1"/>
            <a:r>
              <a:rPr lang="en-US" sz="2600" dirty="0" smtClean="0"/>
              <a:t>Next we set upon the task of sorting through our data. </a:t>
            </a:r>
          </a:p>
          <a:p>
            <a:pPr lvl="2"/>
            <a:r>
              <a:rPr lang="en-US" sz="2200" dirty="0" smtClean="0"/>
              <a:t>In the WRANGLING part mentioned in the previous slide, we loaded our dataset .</a:t>
            </a:r>
            <a:r>
              <a:rPr lang="en-US" sz="2200" dirty="0" err="1" smtClean="0"/>
              <a:t>csv</a:t>
            </a:r>
            <a:r>
              <a:rPr lang="en-US" sz="2200" dirty="0" smtClean="0"/>
              <a:t> file into R Studio and used the language of R to begin performing our analysis of the data from Johns </a:t>
            </a:r>
            <a:r>
              <a:rPr lang="en-US" sz="2400" dirty="0" smtClean="0"/>
              <a:t>Hopkins.  </a:t>
            </a:r>
          </a:p>
          <a:p>
            <a:pPr lvl="2"/>
            <a:r>
              <a:rPr lang="en-US" sz="2400" dirty="0" smtClean="0"/>
              <a:t>Our original sample size included data that was compiled from 3982 locations from around the world.    </a:t>
            </a:r>
          </a:p>
          <a:p>
            <a:pPr lvl="2"/>
            <a:r>
              <a:rPr lang="en-US" sz="2400" dirty="0" smtClean="0"/>
              <a:t>We took this data and cross referenced it with </a:t>
            </a:r>
            <a:r>
              <a:rPr lang="en-US" sz="2400" dirty="0" err="1" smtClean="0"/>
              <a:t>FIPS</a:t>
            </a:r>
            <a:r>
              <a:rPr lang="en-US" sz="2400" dirty="0" smtClean="0"/>
              <a:t> Codes which is a system developed (US only), and is Federal </a:t>
            </a:r>
            <a:r>
              <a:rPr lang="en-US" sz="2400" dirty="0" smtClean="0"/>
              <a:t>Information Processing Standards code that uniquely </a:t>
            </a:r>
            <a:r>
              <a:rPr lang="en-US" sz="2400" dirty="0" smtClean="0"/>
              <a:t>identify </a:t>
            </a:r>
            <a:r>
              <a:rPr lang="en-US" sz="2400" dirty="0" smtClean="0"/>
              <a:t>counties within the USA.</a:t>
            </a:r>
            <a:r>
              <a:rPr lang="en-US" sz="2400" dirty="0" smtClean="0"/>
              <a:t>. </a:t>
            </a:r>
          </a:p>
          <a:p>
            <a:pPr lvl="3"/>
            <a:r>
              <a:rPr lang="en-US" sz="1600" dirty="0" smtClean="0"/>
              <a:t>Source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2"/>
              </a:rPr>
              <a:t>https://www.policymap.com/2012/07/tips-on-fips-a-quick-guide-to-geographic-place-codes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</a:p>
          <a:p>
            <a:pPr lvl="2"/>
            <a:r>
              <a:rPr lang="en-US" sz="2400" dirty="0" smtClean="0"/>
              <a:t>These codes we verified on Google.com, to determine what locations were on and around the Navajo Nation in the states of Arizona and New Mexico.  </a:t>
            </a:r>
          </a:p>
          <a:p>
            <a:pPr lvl="2"/>
            <a:r>
              <a:rPr lang="en-US" sz="2400" dirty="0" smtClean="0"/>
              <a:t>When we were done with the WRANGLING we had a Dataset that included information from 48 locations.   These locations from here forward will be referred to our SAMPLE SIZE.  </a:t>
            </a:r>
            <a:endParaRPr lang="en-US" sz="2200" dirty="0" smtClean="0"/>
          </a:p>
          <a:p>
            <a:pPr marL="1371600" lvl="2" indent="-457200">
              <a:buFont typeface="+mj-lt"/>
              <a:buAutoNum type="arabicPeriod"/>
            </a:pPr>
            <a:endParaRPr lang="en-US" sz="2200" dirty="0" smtClean="0"/>
          </a:p>
          <a:p>
            <a:pPr lvl="2"/>
            <a:endParaRPr lang="en-US" sz="2200" dirty="0" smtClean="0"/>
          </a:p>
          <a:p>
            <a:pPr lvl="3"/>
            <a:endParaRPr lang="en-US" sz="1600" dirty="0" smtClean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95350" y="135552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019175" y="1870055"/>
            <a:ext cx="10191749" cy="476887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With our WRANGLED dataset </a:t>
            </a:r>
            <a:r>
              <a:rPr lang="en-US" dirty="0" smtClean="0">
                <a:solidFill>
                  <a:schemeClr val="bg1"/>
                </a:solidFill>
              </a:rPr>
              <a:t>that </a:t>
            </a:r>
            <a:r>
              <a:rPr lang="en-US" dirty="0" smtClean="0">
                <a:solidFill>
                  <a:schemeClr val="bg1"/>
                </a:solidFill>
              </a:rPr>
              <a:t>now had a SAMPLE SIZE OF 48, we then changed the information within the dataset to reflect data that was NAVAJO and NON-NAVAJO NATION locations.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the data that we used to determine Navajo and Non-Navajo we re-coded to be 1 = Navajo and 0 = Non-Navajo in the dataset. </a:t>
            </a:r>
          </a:p>
          <a:p>
            <a:pPr lvl="1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Then we ran ANOVAS all of the different variables that we had in the dataset.  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An ANOVA is an analysis of variant, and is used to compare two variables against each other. 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The variables we were comparing were four columns / data frames in our dataset.  They were: </a:t>
            </a:r>
          </a:p>
          <a:p>
            <a:pPr lvl="2"/>
            <a:r>
              <a:rPr lang="en-US" sz="1800" dirty="0" smtClean="0">
                <a:solidFill>
                  <a:schemeClr val="bg1"/>
                </a:solidFill>
              </a:rPr>
              <a:t>CONFIRMED (Cases)</a:t>
            </a:r>
          </a:p>
          <a:p>
            <a:pPr lvl="2"/>
            <a:r>
              <a:rPr lang="en-US" sz="1800" dirty="0" smtClean="0">
                <a:solidFill>
                  <a:schemeClr val="bg1"/>
                </a:solidFill>
              </a:rPr>
              <a:t>DEATHS</a:t>
            </a:r>
          </a:p>
          <a:p>
            <a:pPr lvl="2"/>
            <a:r>
              <a:rPr lang="en-US" sz="1800" dirty="0" err="1" smtClean="0">
                <a:solidFill>
                  <a:schemeClr val="bg1"/>
                </a:solidFill>
              </a:rPr>
              <a:t>CASE_FATALITY_RATIO</a:t>
            </a:r>
            <a:r>
              <a:rPr lang="en-US" sz="1800" dirty="0" smtClean="0">
                <a:solidFill>
                  <a:schemeClr val="bg1"/>
                </a:solidFill>
              </a:rPr>
              <a:t> = </a:t>
            </a:r>
            <a:r>
              <a:rPr lang="en-US" sz="1800" dirty="0" smtClean="0">
                <a:solidFill>
                  <a:schemeClr val="bg1"/>
                </a:solidFill>
              </a:rPr>
              <a:t>Number recorded deaths / Number </a:t>
            </a:r>
            <a:r>
              <a:rPr lang="en-US" sz="1800" dirty="0" smtClean="0">
                <a:solidFill>
                  <a:schemeClr val="bg1"/>
                </a:solidFill>
              </a:rPr>
              <a:t>cases</a:t>
            </a:r>
          </a:p>
          <a:p>
            <a:pPr lvl="2"/>
            <a:r>
              <a:rPr lang="en-US" sz="1800" dirty="0" err="1" smtClean="0">
                <a:solidFill>
                  <a:schemeClr val="bg1"/>
                </a:solidFill>
              </a:rPr>
              <a:t>INCIDENT_RATE</a:t>
            </a:r>
            <a:r>
              <a:rPr lang="en-US" sz="1800" dirty="0" smtClean="0">
                <a:solidFill>
                  <a:schemeClr val="bg1"/>
                </a:solidFill>
              </a:rPr>
              <a:t> = </a:t>
            </a:r>
            <a:r>
              <a:rPr lang="en-US" sz="1800" dirty="0" smtClean="0">
                <a:solidFill>
                  <a:schemeClr val="bg1"/>
                </a:solidFill>
              </a:rPr>
              <a:t>cases per 100,000 persons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6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3"/>
            <a:endParaRPr lang="en-US" sz="2000" dirty="0" smtClean="0">
              <a:solidFill>
                <a:schemeClr val="bg1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8151" y="1118454"/>
            <a:ext cx="9141397" cy="492443"/>
          </a:xfrm>
        </p:spPr>
        <p:txBody>
          <a:bodyPr/>
          <a:lstStyle/>
          <a:p>
            <a:r>
              <a:rPr lang="en-US" sz="3200" dirty="0" smtClean="0"/>
              <a:t>Statistical Analysis in R (Continued) 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90575" y="164127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526" y="1047372"/>
            <a:ext cx="9141397" cy="553998"/>
          </a:xfrm>
        </p:spPr>
        <p:txBody>
          <a:bodyPr/>
          <a:lstStyle/>
          <a:p>
            <a:r>
              <a:rPr lang="en-US" sz="3600" dirty="0" smtClean="0"/>
              <a:t>The Analysis – Running the ANOVAs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52426" y="1689080"/>
            <a:ext cx="11572874" cy="4845070"/>
          </a:xfrm>
        </p:spPr>
        <p:txBody>
          <a:bodyPr/>
          <a:lstStyle/>
          <a:p>
            <a:pPr marL="1371600" lvl="2" indent="-457200"/>
            <a:r>
              <a:rPr lang="en-US" sz="2200" dirty="0" smtClean="0"/>
              <a:t>In R we used the following libraries to complete the analyses: </a:t>
            </a:r>
          </a:p>
          <a:p>
            <a:pPr marL="1828800" lvl="3" indent="-457200"/>
            <a:r>
              <a:rPr lang="en-US" dirty="0" smtClean="0"/>
              <a:t>library("</a:t>
            </a:r>
            <a:r>
              <a:rPr lang="en-US" dirty="0" err="1" smtClean="0"/>
              <a:t>dplyr</a:t>
            </a:r>
            <a:r>
              <a:rPr lang="en-US" dirty="0" smtClean="0"/>
              <a:t>")</a:t>
            </a:r>
          </a:p>
          <a:p>
            <a:pPr marL="1828800" lvl="3" indent="-457200"/>
            <a:r>
              <a:rPr lang="en-US" dirty="0" smtClean="0"/>
              <a:t>library("</a:t>
            </a:r>
            <a:r>
              <a:rPr lang="en-US" dirty="0" err="1" smtClean="0"/>
              <a:t>rcompanion</a:t>
            </a:r>
            <a:r>
              <a:rPr lang="en-US" dirty="0" smtClean="0"/>
              <a:t>")</a:t>
            </a:r>
          </a:p>
          <a:p>
            <a:pPr marL="1828800" lvl="3" indent="-457200"/>
            <a:r>
              <a:rPr lang="en-US" dirty="0" smtClean="0"/>
              <a:t>library("car")</a:t>
            </a:r>
          </a:p>
          <a:p>
            <a:pPr marL="1828800" lvl="3" indent="-457200"/>
            <a:r>
              <a:rPr lang="en-US" dirty="0" smtClean="0"/>
              <a:t>library("fastR2")</a:t>
            </a:r>
          </a:p>
          <a:p>
            <a:pPr marL="1828800" lvl="3" indent="-457200"/>
            <a:r>
              <a:rPr lang="en-US" dirty="0" smtClean="0"/>
              <a:t>library("</a:t>
            </a:r>
            <a:r>
              <a:rPr lang="en-US" dirty="0" err="1" smtClean="0"/>
              <a:t>IDPmisc</a:t>
            </a:r>
            <a:r>
              <a:rPr lang="en-US" dirty="0" smtClean="0"/>
              <a:t>")</a:t>
            </a:r>
            <a:endParaRPr lang="en-US" dirty="0" smtClean="0"/>
          </a:p>
          <a:p>
            <a:pPr marL="1371600" lvl="2" indent="-457200">
              <a:buNone/>
            </a:pPr>
            <a:endParaRPr lang="en-US" sz="2200" dirty="0" smtClean="0"/>
          </a:p>
          <a:p>
            <a:pPr marL="1371600" lvl="2" indent="-457200"/>
            <a:r>
              <a:rPr lang="en-US" sz="2200" dirty="0" smtClean="0"/>
              <a:t>We ran an ANOVA on each of the variables mentioned on the previous slide comparing them and sorting them as a variable that was either NAVAJO or NON-NAVAJO land locations.   </a:t>
            </a:r>
          </a:p>
          <a:p>
            <a:pPr marL="1371600" lvl="2" indent="-457200">
              <a:buFont typeface="+mj-lt"/>
              <a:buAutoNum type="arabicPeriod"/>
            </a:pPr>
            <a:endParaRPr lang="en-US" sz="2200" dirty="0" smtClean="0"/>
          </a:p>
          <a:p>
            <a:pPr marL="1371600" lvl="2" indent="-457200"/>
            <a:r>
              <a:rPr lang="en-US" sz="2200" dirty="0" smtClean="0"/>
              <a:t>We then converted this information into a .</a:t>
            </a:r>
            <a:r>
              <a:rPr lang="en-US" sz="2200" dirty="0" err="1" smtClean="0"/>
              <a:t>xlsx</a:t>
            </a:r>
            <a:r>
              <a:rPr lang="en-US" sz="2200" dirty="0" smtClean="0"/>
              <a:t> file to uploaded into a TABLEAU PUBLIC which is a very versatile Graphic User Interface for producing graphs etc.  </a:t>
            </a:r>
          </a:p>
          <a:p>
            <a:pPr marL="1371600" lvl="2" indent="-457200"/>
            <a:endParaRPr lang="en-US" sz="2200" dirty="0" smtClean="0"/>
          </a:p>
          <a:p>
            <a:pPr marL="1371600" lvl="2" indent="-457200"/>
            <a:r>
              <a:rPr lang="en-US" sz="2200" dirty="0" smtClean="0"/>
              <a:t>The results of which are shown on the next slides  </a:t>
            </a:r>
          </a:p>
          <a:p>
            <a:pPr marL="1828800" lvl="3" indent="-457200">
              <a:buFont typeface="+mj-lt"/>
              <a:buAutoNum type="arabicPeriod"/>
            </a:pP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endParaRPr lang="en-US" sz="2200" dirty="0" smtClean="0"/>
          </a:p>
          <a:p>
            <a:pPr lvl="2"/>
            <a:endParaRPr lang="en-US" sz="2200" dirty="0" smtClean="0"/>
          </a:p>
          <a:p>
            <a:pPr lvl="3"/>
            <a:endParaRPr lang="en-US" sz="1600" dirty="0" smtClean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38200" y="430827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19876" y="1546205"/>
            <a:ext cx="5229224" cy="4473595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For the variable CONFIRMED of 48 locations in AZ and NM we confirmed the number of cases. 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Non-Navajo Nation</a:t>
            </a:r>
          </a:p>
          <a:p>
            <a:pPr lvl="2">
              <a:buNone/>
            </a:pPr>
            <a:r>
              <a:rPr lang="en-US" dirty="0" smtClean="0">
                <a:solidFill>
                  <a:schemeClr val="bg1"/>
                </a:solidFill>
              </a:rPr>
              <a:t>928,501 cases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Navajo Nation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chemeClr val="bg1"/>
                </a:solidFill>
              </a:rPr>
              <a:t>68,097 cases 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The analysis: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The Welch’s One Way ANOVA told us the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P-VALUE = 0.001 </a:t>
            </a:r>
            <a:r>
              <a:rPr lang="en-US" sz="1800" dirty="0" smtClean="0">
                <a:solidFill>
                  <a:schemeClr val="bg1"/>
                </a:solidFill>
              </a:rPr>
              <a:t>&lt; .05 </a:t>
            </a:r>
            <a:r>
              <a:rPr lang="en-US" sz="1800" dirty="0" smtClean="0">
                <a:solidFill>
                  <a:schemeClr val="bg1"/>
                </a:solidFill>
              </a:rPr>
              <a:t>and is significant</a:t>
            </a:r>
          </a:p>
          <a:p>
            <a:pPr lvl="1"/>
            <a:endParaRPr lang="en-US" sz="1800" dirty="0" smtClean="0">
              <a:solidFill>
                <a:schemeClr val="bg1"/>
              </a:solidFill>
            </a:endParaRP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We can also see from the columns that two amounts were significantly different. 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9576" y="757218"/>
            <a:ext cx="9141397" cy="615553"/>
          </a:xfrm>
        </p:spPr>
        <p:txBody>
          <a:bodyPr/>
          <a:lstStyle/>
          <a:p>
            <a:r>
              <a:rPr lang="en-US" dirty="0" smtClean="0"/>
              <a:t>Analysis / Reporting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19150" y="154602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1338263"/>
            <a:ext cx="58483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526" y="985817"/>
            <a:ext cx="9141397" cy="615553"/>
          </a:xfrm>
        </p:spPr>
        <p:txBody>
          <a:bodyPr/>
          <a:lstStyle/>
          <a:p>
            <a:r>
              <a:rPr lang="en-US" dirty="0" smtClean="0"/>
              <a:t>The Analysis / Reporting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3376" y="1765280"/>
            <a:ext cx="11572874" cy="4845070"/>
          </a:xfrm>
        </p:spPr>
        <p:txBody>
          <a:bodyPr/>
          <a:lstStyle/>
          <a:p>
            <a:endParaRPr lang="en-US" sz="2400" dirty="0" smtClean="0"/>
          </a:p>
          <a:p>
            <a:pPr marL="1371600" lvl="2" indent="-457200">
              <a:buFont typeface="+mj-lt"/>
              <a:buAutoNum type="arabicPeriod"/>
            </a:pPr>
            <a:endParaRPr lang="en-US" sz="2200" dirty="0" smtClean="0"/>
          </a:p>
          <a:p>
            <a:pPr lvl="2"/>
            <a:endParaRPr lang="en-US" sz="2200" dirty="0" smtClean="0"/>
          </a:p>
          <a:p>
            <a:pPr lvl="3"/>
            <a:endParaRPr lang="en-US" sz="1600" dirty="0" smtClean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38200" y="249852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629400" y="1851005"/>
            <a:ext cx="5353049" cy="467362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the variable DEATHS of 48 locations in AZ and NM we confirmed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Non-Navajo Nation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17,608 DEATHS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Navajo Nation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>
                <a:latin typeface="+mn-lt"/>
              </a:rPr>
              <a:t>2059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DEATHS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This was a pretty easy one as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well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This analysis and chart confirms that there was a significant difference between the two.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lang="en-US" noProof="0" dirty="0" smtClean="0">
                <a:latin typeface="+mn-lt"/>
              </a:rPr>
              <a:t>Welch’s one way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ANOVA told us the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P-VALUE = 0.001 &lt; .05 and is significant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 can also see from the analysis and the graph that there is a significant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difference between the two groups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1700213"/>
            <a:ext cx="58578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9576" y="757218"/>
            <a:ext cx="9141397" cy="615553"/>
          </a:xfrm>
        </p:spPr>
        <p:txBody>
          <a:bodyPr/>
          <a:lstStyle/>
          <a:p>
            <a:r>
              <a:rPr lang="en-US" dirty="0" smtClean="0"/>
              <a:t>Analysis / Reporting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90575" y="164127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92" y="1344321"/>
            <a:ext cx="5938808" cy="478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7553326" y="1393804"/>
            <a:ext cx="4248148" cy="47593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Here we can see a map of the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CONFIRMED cases.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Blue Dots are NON-NAVAJO cases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Orange is NAVAJO NATION cases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map confirms the analysis as well as showing locations and significantly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more NON-NAVAJO CONFIRMED Cases.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951" y="852467"/>
            <a:ext cx="9141397" cy="615553"/>
          </a:xfrm>
        </p:spPr>
        <p:txBody>
          <a:bodyPr/>
          <a:lstStyle/>
          <a:p>
            <a:r>
              <a:rPr lang="en-US" dirty="0" smtClean="0"/>
              <a:t>The Analysis / Reporting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38200" y="249852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581443"/>
            <a:ext cx="6619876" cy="527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7067551" y="1650979"/>
            <a:ext cx="4905374" cy="520702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Here we can see a map of the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latin typeface="+mn-lt"/>
              </a:rPr>
              <a:t>DEATHS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Blue Dots are NON-NAVAJO </a:t>
            </a:r>
            <a:r>
              <a:rPr lang="en-US" noProof="0" dirty="0" smtClean="0">
                <a:latin typeface="+mn-lt"/>
              </a:rPr>
              <a:t>DEATHS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Orange is NAVAJO NATION DEATHS</a:t>
            </a:r>
          </a:p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The map confirms the analysis as well as showing locations and significantly more </a:t>
            </a:r>
            <a:endParaRPr lang="en-US" dirty="0" smtClean="0"/>
          </a:p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NON-NAVAJO DEATHS. 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019175" y="1374755"/>
            <a:ext cx="10191749" cy="476887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9576" y="757218"/>
            <a:ext cx="9141397" cy="615553"/>
          </a:xfrm>
        </p:spPr>
        <p:txBody>
          <a:bodyPr/>
          <a:lstStyle/>
          <a:p>
            <a:r>
              <a:rPr lang="en-US" dirty="0" smtClean="0"/>
              <a:t>The Analysis / Reporting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90575" y="164127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1357313"/>
            <a:ext cx="58007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6229350" y="1355704"/>
            <a:ext cx="5353049" cy="479744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the variable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INCIDENT_RATE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 locations in AZ and NM we confirmed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Non-Navajo Nation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8314 = CASES PER 100,000 PEOPLE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Navajo Nation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13,572 = CASES PER 100,00 PEOPLE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THIS ONE SHOWS SOMETHING VERY DIFFERENT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analysis and chart confirms that there was a significant difference between the two.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ANOVA told us the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P-VALUE = 0.01 &lt; .05 and is significant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also see from the analysis and the graph that there is a significant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difference between the two groups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difference is 5258 or 63.24%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Greater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NAVAJO NATION CONFIRMED cases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PER 100,000 PEOPLE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951" y="852467"/>
            <a:ext cx="9141397" cy="615553"/>
          </a:xfrm>
        </p:spPr>
        <p:txBody>
          <a:bodyPr/>
          <a:lstStyle/>
          <a:p>
            <a:r>
              <a:rPr lang="en-US" dirty="0" smtClean="0"/>
              <a:t>The Analysis / Reporting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38200" y="249852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886576" y="1470004"/>
            <a:ext cx="4905374" cy="514987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</a:rPr>
              <a:t>Looking at </a:t>
            </a:r>
            <a:r>
              <a:rPr lang="en-US" dirty="0" err="1" smtClean="0">
                <a:latin typeface="+mn-lt"/>
              </a:rPr>
              <a:t>CASE_FATALITY_RATIO</a:t>
            </a:r>
            <a:r>
              <a:rPr lang="en-US" dirty="0" smtClean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+mn-lt"/>
              </a:rPr>
              <a:t>= Number of deaths / Number of cases.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Blue is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NON-NAVAJO </a:t>
            </a:r>
            <a:r>
              <a:rPr lang="en-US" dirty="0" smtClean="0">
                <a:latin typeface="+mn-lt"/>
              </a:rPr>
              <a:t>2.39%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Orange is NAVAJO NATION 3.11%</a:t>
            </a:r>
          </a:p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</a:t>
            </a:r>
            <a:r>
              <a:rPr lang="en-US" dirty="0" smtClean="0"/>
              <a:t>Running the ANOVA on this variable tells us that the difference between the two is not significant as a percentage.  </a:t>
            </a:r>
          </a:p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CONCLUSION:  Looking at the previous slide, if NAVAJO NATION DEATHS per 100,000 people is 63.24% greater than NON-NAVAJO areas we can assume that the death rate is at least that much greater as well.  </a:t>
            </a:r>
          </a:p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lvl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The people of the NAVAJO NATION are getting crushed by COVID-19 compared to the surrounding population! 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9" y="1609724"/>
            <a:ext cx="6276975" cy="507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56504DE-4F83-437F-BDB6-306374C3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4652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dirty="0" smtClean="0"/>
              <a:t>COVID-19 Impact on Navajo </a:t>
            </a:r>
            <a:r>
              <a:rPr lang="en-US" altLang="en-US" sz="2800" dirty="0" smtClean="0"/>
              <a:t>Nation</a:t>
            </a:r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6477000" cy="3895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Since January of 2020 Covid-19 has become a Global Pandemic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One of the hardest hit groups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people effected by the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pandemic in the United States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has been the Navajo Nation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Indian Tribe. 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In this presentation we are going to look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at a Data Science point of view of how and why. 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66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3"/>
            <a:ext cx="10668000" cy="692548"/>
          </a:xfrm>
        </p:spPr>
        <p:txBody>
          <a:bodyPr/>
          <a:lstStyle/>
          <a:p>
            <a:pPr algn="ctr"/>
            <a:r>
              <a:rPr lang="en-US" sz="4000" dirty="0" smtClean="0"/>
              <a:t>The Presenters</a:t>
            </a:r>
            <a:endParaRPr lang="en-US" sz="40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9764EBF-31FA-492E-8998-3077A3B6462E}"/>
              </a:ext>
            </a:extLst>
          </p:cNvPr>
          <p:cNvSpPr/>
          <p:nvPr/>
        </p:nvSpPr>
        <p:spPr>
          <a:xfrm>
            <a:off x="1233787" y="5972396"/>
            <a:ext cx="2908499" cy="466504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b="1" kern="1200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Richard Brown</a:t>
            </a:r>
            <a:endParaRPr lang="en-US" sz="20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7D11453A-1865-4EAB-B7E0-024FA352854C}"/>
              </a:ext>
            </a:extLst>
          </p:cNvPr>
          <p:cNvSpPr/>
          <p:nvPr/>
        </p:nvSpPr>
        <p:spPr>
          <a:xfrm>
            <a:off x="4746525" y="5896196"/>
            <a:ext cx="2908499" cy="418879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b="1" kern="1200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Craig </a:t>
            </a:r>
            <a:r>
              <a:rPr lang="en-US" altLang="en-US" sz="2000" b="1" kern="1200" dirty="0" err="1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Costenbader</a:t>
            </a:r>
            <a:endParaRPr lang="en-US" sz="20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2C5EA7BE-5E78-4EA8-9C6D-F00C129B0C70}"/>
              </a:ext>
            </a:extLst>
          </p:cNvPr>
          <p:cNvSpPr/>
          <p:nvPr/>
        </p:nvSpPr>
        <p:spPr>
          <a:xfrm>
            <a:off x="7963987" y="5819996"/>
            <a:ext cx="2908499" cy="485554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b="1" kern="1200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Matt McMahon</a:t>
            </a:r>
            <a:endParaRPr lang="en-US" sz="20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19150" y="754677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pic>
        <p:nvPicPr>
          <p:cNvPr id="2050" name="Picture 2" descr="Profile photo for Richard Brown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6"/>
          <a:srcRect l="61" r="61"/>
          <a:stretch>
            <a:fillRect/>
          </a:stretch>
        </p:blipFill>
        <p:spPr bwMode="auto">
          <a:xfrm>
            <a:off x="1538287" y="3241674"/>
            <a:ext cx="2424113" cy="2427056"/>
          </a:xfrm>
          <a:prstGeom prst="rect">
            <a:avLst/>
          </a:prstGeom>
          <a:noFill/>
        </p:spPr>
      </p:pic>
      <p:pic>
        <p:nvPicPr>
          <p:cNvPr id="2052" name="Picture 4" descr="Profile photo for Craig J Costenbader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7"/>
          <a:srcRect l="61" r="61"/>
          <a:stretch>
            <a:fillRect/>
          </a:stretch>
        </p:blipFill>
        <p:spPr bwMode="auto">
          <a:xfrm>
            <a:off x="5061310" y="3286640"/>
            <a:ext cx="2254173" cy="2256910"/>
          </a:xfrm>
          <a:prstGeom prst="rect">
            <a:avLst/>
          </a:prstGeom>
          <a:noFill/>
        </p:spPr>
      </p:pic>
      <p:pic>
        <p:nvPicPr>
          <p:cNvPr id="2054" name="Picture 6" descr="Profile photo for Matt McMahon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/>
          <a:srcRect l="61" r="61"/>
          <a:stretch>
            <a:fillRect/>
          </a:stretch>
        </p:blipFill>
        <p:spPr bwMode="auto">
          <a:xfrm>
            <a:off x="8411398" y="3375025"/>
            <a:ext cx="2213463" cy="2216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395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26" y="940714"/>
            <a:ext cx="9141397" cy="430887"/>
          </a:xfrm>
        </p:spPr>
        <p:txBody>
          <a:bodyPr/>
          <a:lstStyle/>
          <a:p>
            <a:pPr algn="ctr"/>
            <a:r>
              <a:rPr lang="en-US" sz="2800" dirty="0" smtClean="0"/>
              <a:t>Bio: Craig </a:t>
            </a:r>
            <a:r>
              <a:rPr lang="en-US" sz="2800" dirty="0" err="1" smtClean="0"/>
              <a:t>Costenbader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5926" y="1612880"/>
            <a:ext cx="8801100" cy="476887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000" dirty="0" smtClean="0"/>
              <a:t>Before becoming a student at Southern Careers Institute / </a:t>
            </a:r>
            <a:r>
              <a:rPr lang="en-US" sz="2000" dirty="0" err="1" smtClean="0"/>
              <a:t>Woz</a:t>
            </a:r>
            <a:r>
              <a:rPr lang="en-US" sz="2000" dirty="0" smtClean="0"/>
              <a:t> U in the Data Science Program.   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I was born and raised in Seattle WA. 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I have worked in the service industry for 25 years. 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Including 11 years with Enterprise Rent A Car, 7 years of which were in Car Sales,  personally delivering over 3000 vehicles. 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I also drove for </a:t>
            </a:r>
            <a:r>
              <a:rPr lang="en-US" sz="2000" dirty="0" err="1" smtClean="0"/>
              <a:t>Uber</a:t>
            </a:r>
            <a:r>
              <a:rPr lang="en-US" sz="2000" dirty="0" smtClean="0"/>
              <a:t> in Seattle and completed 22000 trips in 4 years.    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I also have my own sales and marketing consulting business since 2012, where I share my experience and help other people run their small businesses to improve their customer service and profitability. 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I love working with people and have lifelong love of all things technology and have always been a numbers guy.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Covid-19 in March of 2020 brought all my businesses to a grinding halt, so I decided to go back to school. 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I decided on Data Science because I literally could not find an industry in all the ones that I looked at being re-trained to work in that did not use DATA. 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The online learning program with </a:t>
            </a:r>
            <a:r>
              <a:rPr lang="en-US" sz="2000" dirty="0" err="1" smtClean="0"/>
              <a:t>Woz</a:t>
            </a:r>
            <a:r>
              <a:rPr lang="en-US" sz="2000" dirty="0" smtClean="0"/>
              <a:t>-U ended up being a perfect fit!      </a:t>
            </a:r>
            <a:endParaRPr lang="en-US" sz="2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971550" y="126027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54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0575" y="847722"/>
            <a:ext cx="10668000" cy="5534027"/>
          </a:xfrm>
        </p:spPr>
        <p:txBody>
          <a:bodyPr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FACTS ABOUT THE NAVAJO NATION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 smtClean="0"/>
              <a:t>Navajo Nation is a American Indian Territory covering over 27,000 square miles occupying portions of Northeastern Arizona, Southeastern Utah</a:t>
            </a:r>
            <a:r>
              <a:rPr lang="en-US" sz="2400" dirty="0" smtClean="0"/>
              <a:t>, and </a:t>
            </a:r>
            <a:r>
              <a:rPr lang="en-US" sz="2400" dirty="0" smtClean="0"/>
              <a:t>Northwestern New Mexico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This is the largest land area retained by an indigenous tribe in the United States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https://www.navajo-nsn.gov/history.htm</a:t>
            </a:r>
            <a:endParaRPr lang="en-US" sz="1400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The Navajo Nation is famous for many things, most famously was the Navajo Code Talkers, who took </a:t>
            </a:r>
            <a:r>
              <a:rPr lang="en-US" sz="2400" dirty="0" smtClean="0"/>
              <a:t>part in every assault the U.S. Marines conducted in the Pacific from 1942 to </a:t>
            </a:r>
            <a:r>
              <a:rPr lang="en-US" sz="2400" dirty="0" smtClean="0"/>
              <a:t>1945 during WWII, they were instrumental in defeating the Japanese.  </a:t>
            </a:r>
          </a:p>
          <a:p>
            <a:pPr algn="r">
              <a:buFont typeface="Arial" pitchFamily="34" charset="0"/>
              <a:buChar char="•"/>
            </a:pPr>
            <a:r>
              <a:rPr lang="en-US" sz="1400" i="1" dirty="0" smtClean="0"/>
              <a:t>Excerpts </a:t>
            </a:r>
            <a:r>
              <a:rPr lang="en-US" sz="1400" i="1" dirty="0" smtClean="0"/>
              <a:t>taken from a Fact Sheet prepared by the Navy &amp; Marine Corps WWII Commemorative </a:t>
            </a:r>
            <a:r>
              <a:rPr lang="en-US" sz="1400" i="1" dirty="0" err="1" smtClean="0"/>
              <a:t>Committee.</a:t>
            </a:r>
            <a:r>
              <a:rPr lang="en-US" sz="1400" dirty="0" err="1" smtClean="0"/>
              <a:t>II</a:t>
            </a:r>
            <a:r>
              <a:rPr lang="en-US" sz="1400" dirty="0" smtClean="0"/>
              <a:t>.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02227"/>
            <a:ext cx="10668000" cy="615553"/>
          </a:xfrm>
        </p:spPr>
        <p:txBody>
          <a:bodyPr/>
          <a:lstStyle/>
          <a:p>
            <a:pPr algn="ctr"/>
            <a:r>
              <a:rPr lang="en-US" altLang="en-US" dirty="0" smtClean="0"/>
              <a:t>COVID-19 </a:t>
            </a:r>
            <a:r>
              <a:rPr lang="en-US" altLang="en-US" dirty="0" smtClean="0"/>
              <a:t>Impact on Navajo </a:t>
            </a:r>
            <a:r>
              <a:rPr lang="en-US" altLang="en-US" dirty="0" smtClean="0"/>
              <a:t>Nation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51" y="976292"/>
            <a:ext cx="9141397" cy="615553"/>
          </a:xfrm>
        </p:spPr>
        <p:txBody>
          <a:bodyPr/>
          <a:lstStyle/>
          <a:p>
            <a:pPr algn="ctr"/>
            <a:r>
              <a:rPr lang="en-US" dirty="0" smtClean="0"/>
              <a:t>Additional Facts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6725" y="1622405"/>
            <a:ext cx="11363325" cy="5045095"/>
          </a:xfrm>
        </p:spPr>
        <p:txBody>
          <a:bodyPr/>
          <a:lstStyle/>
          <a:p>
            <a:endParaRPr lang="en-US" sz="2800" dirty="0" smtClean="0"/>
          </a:p>
          <a:p>
            <a:pPr algn="l"/>
            <a:r>
              <a:rPr lang="en-US" sz="2800" b="1" cap="all" dirty="0" smtClean="0"/>
              <a:t>	POPULATION/DEMOGRAPHICS: </a:t>
            </a:r>
          </a:p>
          <a:p>
            <a:pPr algn="l"/>
            <a:r>
              <a:rPr lang="en-US" sz="2800" b="1" i="1" cap="all" dirty="0" smtClean="0"/>
              <a:t>	</a:t>
            </a:r>
            <a:r>
              <a:rPr lang="en-US" sz="2800" i="1" dirty="0" smtClean="0"/>
              <a:t>(As recorded in the 2010 U.S. Census on Navajo)</a:t>
            </a:r>
            <a:endParaRPr lang="en-US" sz="2800" b="1" cap="all" dirty="0" smtClean="0"/>
          </a:p>
          <a:p>
            <a:pPr algn="l"/>
            <a:endParaRPr lang="en-US" sz="2800" b="1" cap="all" dirty="0" smtClean="0"/>
          </a:p>
          <a:p>
            <a:pPr algn="l"/>
            <a:r>
              <a:rPr lang="en-US" sz="2400" i="1" dirty="0" smtClean="0"/>
              <a:t>	(As recorded in the 2010 U.S. Census on Navajo)</a:t>
            </a:r>
            <a:endParaRPr lang="en-US" sz="2400" dirty="0" smtClean="0"/>
          </a:p>
          <a:p>
            <a:pPr algn="l"/>
            <a:r>
              <a:rPr lang="en-US" sz="2400" b="1" dirty="0" smtClean="0"/>
              <a:t>	Total Enrollment				</a:t>
            </a:r>
            <a:r>
              <a:rPr lang="en-US" sz="2400" dirty="0" smtClean="0"/>
              <a:t>332,129	</a:t>
            </a:r>
          </a:p>
          <a:p>
            <a:pPr algn="l"/>
            <a:r>
              <a:rPr lang="en-US" sz="2400" b="1" dirty="0" smtClean="0"/>
              <a:t>	</a:t>
            </a:r>
          </a:p>
          <a:p>
            <a:pPr algn="l"/>
            <a:r>
              <a:rPr lang="en-US" sz="2400" b="1" dirty="0" smtClean="0"/>
              <a:t>	Total Navajos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(living on the Navajo Nation)		156,823 or 47%</a:t>
            </a:r>
          </a:p>
          <a:p>
            <a:pPr algn="l"/>
            <a:r>
              <a:rPr lang="en-US" sz="2400" dirty="0" smtClean="0"/>
              <a:t> </a:t>
            </a:r>
          </a:p>
          <a:p>
            <a:pPr algn="l"/>
            <a:r>
              <a:rPr lang="en-US" sz="2400" b="1" dirty="0" smtClean="0"/>
              <a:t>	Unemployment Rate </a:t>
            </a:r>
            <a:r>
              <a:rPr lang="en-US" sz="2400" dirty="0" smtClean="0"/>
              <a:t>55.9% </a:t>
            </a:r>
          </a:p>
          <a:p>
            <a:pPr algn="l"/>
            <a:r>
              <a:rPr lang="en-US" sz="2400" b="1" dirty="0" smtClean="0"/>
              <a:t>	Avg. Household Income </a:t>
            </a:r>
            <a:r>
              <a:rPr lang="en-US" sz="2400" dirty="0" smtClean="0"/>
              <a:t>$27,389</a:t>
            </a:r>
          </a:p>
          <a:p>
            <a:pPr algn="r"/>
            <a:r>
              <a:rPr lang="en-US" dirty="0" smtClean="0"/>
              <a:t>Source: https://www.census.gov/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r"/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				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09625" y="230802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76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smtClean="0"/>
              <a:t>For the purposes of this exercise, this presentation will speak on </a:t>
            </a:r>
            <a:r>
              <a:rPr lang="en-US" sz="2400" dirty="0" smtClean="0"/>
              <a:t>the effects of COVID-19 in the </a:t>
            </a:r>
            <a:r>
              <a:rPr lang="en-US" sz="2400" dirty="0" smtClean="0"/>
              <a:t>states of Arizon</a:t>
            </a:r>
            <a:r>
              <a:rPr lang="en-US" sz="2400" dirty="0" smtClean="0"/>
              <a:t>a and New Mexico.   </a:t>
            </a:r>
          </a:p>
          <a:p>
            <a:endParaRPr lang="en-US" sz="2400" dirty="0" smtClean="0"/>
          </a:p>
          <a:p>
            <a:r>
              <a:rPr lang="en-US" sz="2400" dirty="0" smtClean="0"/>
              <a:t>We will be answering the following two questions: 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Is there a significant difference in the number of cases and deaths from the spread of COVID-19 effecting the population in the states of AZ and NM by comparing the Navajo Nation </a:t>
            </a:r>
            <a:r>
              <a:rPr lang="en-US" sz="2400" dirty="0" err="1" smtClean="0"/>
              <a:t>vs</a:t>
            </a:r>
            <a:r>
              <a:rPr lang="en-US" sz="2400" dirty="0" smtClean="0"/>
              <a:t> Non-Navajo Nation lands?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What were the biggest contributing factors to the number of confirmed cases and deaths resulting from COVID-19? 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pPr algn="ctr"/>
            <a:r>
              <a:rPr lang="en-US" altLang="en-US" dirty="0" smtClean="0"/>
              <a:t>COVID-19 </a:t>
            </a:r>
            <a:r>
              <a:rPr lang="en-US" altLang="en-US" dirty="0" smtClean="0"/>
              <a:t>Impact on Navajo </a:t>
            </a:r>
            <a:r>
              <a:rPr lang="en-US" altLang="en-US" dirty="0" smtClean="0"/>
              <a:t>Nation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51" y="776267"/>
            <a:ext cx="9141397" cy="615553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001" y="1374755"/>
            <a:ext cx="11572874" cy="4845070"/>
          </a:xfrm>
        </p:spPr>
        <p:txBody>
          <a:bodyPr/>
          <a:lstStyle/>
          <a:p>
            <a:pPr algn="l"/>
            <a:r>
              <a:rPr lang="en-US" sz="2400" dirty="0" smtClean="0"/>
              <a:t>Once we had decided on a topic and what to research on, we went to work.  </a:t>
            </a:r>
          </a:p>
          <a:p>
            <a:pPr algn="l"/>
            <a:r>
              <a:rPr lang="en-US" sz="2400" dirty="0" smtClean="0"/>
              <a:t>The first thing we did was go to Google and started looking…</a:t>
            </a:r>
          </a:p>
          <a:p>
            <a:pPr algn="l"/>
            <a:r>
              <a:rPr lang="en-US" sz="2400" dirty="0" smtClean="0"/>
              <a:t> </a:t>
            </a: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We found many websites with information on COVID-19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W</a:t>
            </a:r>
            <a:r>
              <a:rPr lang="en-US" sz="2400" dirty="0" smtClean="0"/>
              <a:t>e did not find very much data on the Navajo Nation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The best source of data we found was from two places</a:t>
            </a:r>
          </a:p>
          <a:p>
            <a:pPr lvl="1"/>
            <a:r>
              <a:rPr lang="en-US" dirty="0" smtClean="0"/>
              <a:t>Johns </a:t>
            </a:r>
            <a:r>
              <a:rPr lang="en-US" dirty="0" smtClean="0"/>
              <a:t>Hopkins University Center for Systems Science and Engineering </a:t>
            </a:r>
            <a:r>
              <a:rPr lang="en-US" dirty="0" smtClean="0"/>
              <a:t>	</a:t>
            </a:r>
          </a:p>
          <a:p>
            <a:pPr lvl="2"/>
            <a:r>
              <a:rPr lang="en-US" sz="1800" dirty="0" smtClean="0"/>
              <a:t>(</a:t>
            </a:r>
            <a:r>
              <a:rPr lang="en-US" sz="1800" dirty="0" smtClean="0"/>
              <a:t>JHU </a:t>
            </a:r>
            <a:r>
              <a:rPr lang="en-US" sz="1800" dirty="0" err="1" smtClean="0"/>
              <a:t>CSSE</a:t>
            </a:r>
            <a:r>
              <a:rPr lang="en-US" sz="1800" dirty="0" smtClean="0"/>
              <a:t>) Source: </a:t>
            </a:r>
            <a:r>
              <a:rPr lang="en-US" sz="1800" dirty="0" smtClean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github.com/mattrm8/COVID-19/blob/master/README.md</a:t>
            </a:r>
            <a:endParaRPr lang="en-US" sz="1800" dirty="0" smtClean="0"/>
          </a:p>
          <a:p>
            <a:pPr lvl="2"/>
            <a:r>
              <a:rPr lang="en-US" sz="1800" dirty="0" smtClean="0"/>
              <a:t>Citing an article that was written on </a:t>
            </a:r>
            <a:r>
              <a:rPr lang="en-US" sz="1800" dirty="0" smtClean="0">
                <a:hlinkClick r:id="rId3"/>
              </a:rPr>
              <a:t>www.thelancent.com</a:t>
            </a:r>
            <a:r>
              <a:rPr lang="en-US" sz="1800" dirty="0" smtClean="0"/>
              <a:t> regarding the original discovery and outbreak when it stated in Wuhan China in December of 2019.  </a:t>
            </a:r>
          </a:p>
          <a:p>
            <a:pPr lvl="3"/>
            <a:r>
              <a:rPr lang="en-US" sz="1600" dirty="0" smtClean="0"/>
              <a:t>Source: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 smtClean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www.thelancet.com/journals/laninf/article/PIIS1473-3099(20)30120-1/fulltext</a:t>
            </a:r>
            <a:endParaRPr lang="en-US" dirty="0" smtClean="0"/>
          </a:p>
          <a:p>
            <a:pPr lvl="1"/>
            <a:r>
              <a:rPr lang="en-US" sz="2600" dirty="0" smtClean="0"/>
              <a:t>New Mexico Highland University</a:t>
            </a:r>
          </a:p>
          <a:p>
            <a:pPr lvl="2"/>
            <a:r>
              <a:rPr lang="en-US" sz="2200" dirty="0" smtClean="0"/>
              <a:t>Source: Dr Gil Gallegos, Computer Science Professor and Dr Orit </a:t>
            </a:r>
            <a:r>
              <a:rPr lang="en-US" sz="2200" dirty="0" err="1" smtClean="0"/>
              <a:t>Tamir</a:t>
            </a:r>
            <a:r>
              <a:rPr lang="en-US" sz="2200" dirty="0" smtClean="0"/>
              <a:t>, Anthropology Professor.  As well as several of their students in Masters Program.  </a:t>
            </a:r>
            <a:r>
              <a:rPr lang="en-US" sz="1800" dirty="0" smtClean="0"/>
              <a:t>(</a:t>
            </a:r>
            <a:r>
              <a:rPr lang="en-US" sz="1800" dirty="0" err="1" smtClean="0"/>
              <a:t>NMHU</a:t>
            </a:r>
            <a:r>
              <a:rPr lang="en-US" sz="1800" dirty="0" smtClean="0"/>
              <a:t>) Source:  </a:t>
            </a:r>
            <a:r>
              <a:rPr lang="en-US" sz="1800" dirty="0" smtClean="0">
                <a:hlinkClick r:id="rId5"/>
              </a:rPr>
              <a:t>https://www.appliedanthro.org/publications/news/august-2020/grant-help-navajo-nation-covid-19-data</a:t>
            </a:r>
            <a:endParaRPr lang="en-US" sz="1800" dirty="0" smtClean="0"/>
          </a:p>
          <a:p>
            <a:pPr lvl="2"/>
            <a:endParaRPr lang="en-US" sz="2200" dirty="0" smtClean="0"/>
          </a:p>
          <a:p>
            <a:pPr lvl="2"/>
            <a:endParaRPr lang="en-US" sz="2200" dirty="0" smtClean="0"/>
          </a:p>
          <a:p>
            <a:pPr lvl="3"/>
            <a:endParaRPr lang="en-US" sz="1600" dirty="0" smtClean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38200" y="249852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81025" y="1285876"/>
            <a:ext cx="11068050" cy="4838700"/>
          </a:xfrm>
        </p:spPr>
        <p:txBody>
          <a:bodyPr/>
          <a:lstStyle/>
          <a:p>
            <a:pPr algn="l"/>
            <a:r>
              <a:rPr lang="en-US" dirty="0" smtClean="0"/>
              <a:t>We used a </a:t>
            </a:r>
            <a:r>
              <a:rPr lang="en-US" dirty="0" err="1" smtClean="0"/>
              <a:t>Github</a:t>
            </a:r>
            <a:r>
              <a:rPr lang="en-US" dirty="0" smtClean="0"/>
              <a:t> Repository from Github.com, to download the data from </a:t>
            </a:r>
            <a:r>
              <a:rPr lang="en-US" dirty="0" err="1" smtClean="0"/>
              <a:t>JHU</a:t>
            </a:r>
            <a:r>
              <a:rPr lang="en-US" dirty="0" smtClean="0"/>
              <a:t> </a:t>
            </a:r>
            <a:r>
              <a:rPr lang="en-US" dirty="0" err="1" smtClean="0"/>
              <a:t>CSSE</a:t>
            </a:r>
            <a:r>
              <a:rPr lang="en-US" dirty="0" smtClean="0"/>
              <a:t>, store the data, and share among our three team members. 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hlinkClick r:id="rId2"/>
              </a:rPr>
              <a:t>www.github.com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r>
              <a:rPr lang="en-US" dirty="0" smtClean="0"/>
              <a:t>We used a </a:t>
            </a:r>
            <a:r>
              <a:rPr lang="en-US" dirty="0" err="1" smtClean="0"/>
              <a:t>Trello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r>
              <a:rPr lang="en-US" dirty="0" smtClean="0"/>
              <a:t> Board to organize our project and keep in it all straight as far as who was responsible for doing certain tasks.   	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hlinkClick r:id="rId3"/>
              </a:rPr>
              <a:t>www.trello.com</a:t>
            </a:r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We performed our Statistical Analysis using the programming language R, which is designed specifically for statistics.  Using also R Studio which is a Graphical User Interface (GUI)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hlinkClick r:id="rId4"/>
              </a:rPr>
              <a:t>www.rstudio.com</a:t>
            </a:r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To be able to upload data, manipulate the date (Wrangling), and then produce a .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r>
              <a:rPr lang="en-US" dirty="0" smtClean="0">
                <a:solidFill>
                  <a:schemeClr val="bg1"/>
                </a:solidFill>
              </a:rPr>
              <a:t> spreadsheet that could then be uploaded into another really versatile program called TABLEAU. 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hlinkClick r:id="rId5"/>
              </a:rPr>
              <a:t>www.tableau.com</a:t>
            </a:r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And of course we used good old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hlinkClick r:id="rId6"/>
              </a:rPr>
              <a:t>www.google.com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4826" y="681017"/>
            <a:ext cx="9141397" cy="615553"/>
          </a:xfrm>
        </p:spPr>
        <p:txBody>
          <a:bodyPr/>
          <a:lstStyle/>
          <a:p>
            <a:r>
              <a:rPr lang="en-US" sz="3200" dirty="0" smtClean="0"/>
              <a:t>Tools and Methods (Summary)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933450" y="126027"/>
            <a:ext cx="106680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Impact on Navajo 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Nation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0E6DC"/>
      </a:accent1>
      <a:accent2>
        <a:srgbClr val="BB674B"/>
      </a:accent2>
      <a:accent3>
        <a:srgbClr val="516673"/>
      </a:accent3>
      <a:accent4>
        <a:srgbClr val="CE9061"/>
      </a:accent4>
      <a:accent5>
        <a:srgbClr val="B6B9AE"/>
      </a:accent5>
      <a:accent6>
        <a:srgbClr val="AC7528"/>
      </a:accent6>
      <a:hlink>
        <a:srgbClr val="DDAE6D"/>
      </a:hlink>
      <a:folHlink>
        <a:srgbClr val="C8882E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ative American Heritage_TM10238373_WAC_LW_v4" id="{CD8DBC1F-6103-47D5-9C71-DE12184EFD6C}" vid="{2507BD49-7026-4E8F-85EA-549F820D09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694BC-F79F-405B-BC53-DDA5DE16E7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72964D-908E-485C-B8D2-CB277C005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48AAC1-C4CE-4FF3-AA8D-E74D227480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Native American Heritage Month presentation</Template>
  <TotalTime>638</TotalTime>
  <Words>1553</Words>
  <Application>Microsoft Office PowerPoint</Application>
  <PresentationFormat>Custom</PresentationFormat>
  <Paragraphs>226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COVID-19 Impact on Navajo Nation</vt:lpstr>
      <vt:lpstr>COVID-19 Impact on Navajo Nation</vt:lpstr>
      <vt:lpstr>Slide 3</vt:lpstr>
      <vt:lpstr>Bio: Craig Costenbader</vt:lpstr>
      <vt:lpstr>COVID-19 Impact on Navajo Nation</vt:lpstr>
      <vt:lpstr>Additional Facts</vt:lpstr>
      <vt:lpstr>COVID-19 Impact on Navajo Nation</vt:lpstr>
      <vt:lpstr>Methods</vt:lpstr>
      <vt:lpstr>Tools and Methods (Summary) </vt:lpstr>
      <vt:lpstr>Statistical Analysis in R</vt:lpstr>
      <vt:lpstr>Statistical Analysis in R (Continued) </vt:lpstr>
      <vt:lpstr>The Analysis – Running the ANOVAs</vt:lpstr>
      <vt:lpstr>Analysis / Reporting </vt:lpstr>
      <vt:lpstr>The Analysis / Reporting</vt:lpstr>
      <vt:lpstr>Analysis / Reporting</vt:lpstr>
      <vt:lpstr>The Analysis / Reporting</vt:lpstr>
      <vt:lpstr>The Analysis / Reporting </vt:lpstr>
      <vt:lpstr>The Analysis / Reporting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Navajo Nation in Arizona &amp; New Mexico</dc:title>
  <dc:subject/>
  <dc:creator>Matt McMahon</dc:creator>
  <cp:keywords/>
  <dc:description/>
  <cp:lastModifiedBy>Craig Costenbader</cp:lastModifiedBy>
  <cp:revision>60</cp:revision>
  <dcterms:created xsi:type="dcterms:W3CDTF">2021-03-02T15:19:39Z</dcterms:created>
  <dcterms:modified xsi:type="dcterms:W3CDTF">2021-03-09T08:19:23Z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