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5"/>
  </p:notesMasterIdLst>
  <p:sldIdLst>
    <p:sldId id="1864" r:id="rId5"/>
    <p:sldId id="1846" r:id="rId6"/>
    <p:sldId id="1903" r:id="rId7"/>
    <p:sldId id="1901" r:id="rId8"/>
    <p:sldId id="1892" r:id="rId9"/>
    <p:sldId id="1858" r:id="rId10"/>
    <p:sldId id="1890" r:id="rId11"/>
    <p:sldId id="1891" r:id="rId12"/>
    <p:sldId id="1866" r:id="rId13"/>
    <p:sldId id="1873" r:id="rId14"/>
    <p:sldId id="1874" r:id="rId15"/>
    <p:sldId id="1872" r:id="rId16"/>
    <p:sldId id="1875" r:id="rId17"/>
    <p:sldId id="1878" r:id="rId18"/>
    <p:sldId id="1879" r:id="rId19"/>
    <p:sldId id="1876" r:id="rId20"/>
    <p:sldId id="1880" r:id="rId21"/>
    <p:sldId id="1881" r:id="rId22"/>
    <p:sldId id="1877" r:id="rId23"/>
    <p:sldId id="1869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48" autoAdjust="0"/>
  </p:normalViewPr>
  <p:slideViewPr>
    <p:cSldViewPr snapToGrid="0">
      <p:cViewPr varScale="1">
        <p:scale>
          <a:sx n="57" d="100"/>
          <a:sy n="57" d="100"/>
        </p:scale>
        <p:origin x="-470" y="-58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1795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=""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=""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Segoe UI" panose="020B050204020402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=""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DEB7EE2-04A2-4FB2-9625-C9C73AC4D32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=""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>
                <a:latin typeface="Segoe UI" panose="020B0502040204020203" pitchFamily="34" charset="0"/>
              </a:rPr>
              <a:pPr eaLnBrk="1" hangingPunct="1"/>
              <a:t>1</a:t>
            </a:fld>
            <a:endParaRPr lang="en-US" altLang="en-US" dirty="0">
              <a:latin typeface="Segoe UI" panose="020B0502040204020203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191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227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="" xmlns:a16="http://schemas.microsoft.com/office/drawing/2014/main" id="{F3386FAC-ADFA-41EF-9C49-66952E35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16198" cy="6858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="" xmlns:a16="http://schemas.microsoft.com/office/drawing/2014/main" id="{E9914566-E790-44E9-BF0F-0D38A423F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1853E6-9C06-4DC2-B8A4-681C3D34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="" xmlns:a16="http://schemas.microsoft.com/office/drawing/2014/main" id="{B4F28166-FA93-42F3-90D5-A5BBE10D8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>
              <a:buNone/>
              <a:defRPr sz="2000" b="1"/>
            </a:lvl1pPr>
            <a:lvl2pPr marL="0"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=""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AF0AFCE-F48A-4C35-9245-AFC319274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="" xmlns:a16="http://schemas.microsoft.com/office/drawing/2014/main" id="{570FCE13-E0EE-4C5A-BDB0-04E8FE4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-816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23A82FA-1F05-4BAB-8768-A4575B1AE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2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207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ckground pattern&#10;&#10;Description automatically generated">
            <a:extLst>
              <a:ext uri="{FF2B5EF4-FFF2-40B4-BE49-F238E27FC236}">
                <a16:creationId xmlns="" xmlns:a16="http://schemas.microsoft.com/office/drawing/2014/main" id="{D02F07F5-7B28-4FAB-AE64-9567EE73D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-11394" y="-14514"/>
            <a:ext cx="4470400" cy="687705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=""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>
              <a:buNone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0">
              <a:defRPr sz="1800"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3504F-F7AC-4961-8027-04414EA2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 i="0" cap="none" spc="-50" baseline="0">
                <a:ln w="3175">
                  <a:noFill/>
                </a:ln>
                <a:solidFill>
                  <a:schemeClr val="accent2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arrow&#10;&#10;Description automatically generated">
            <a:extLst>
              <a:ext uri="{FF2B5EF4-FFF2-40B4-BE49-F238E27FC236}">
                <a16:creationId xmlns="" xmlns:a16="http://schemas.microsoft.com/office/drawing/2014/main" id="{028401E1-3B09-44F5-B61D-E811BC24E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="" xmlns:a16="http://schemas.microsoft.com/office/drawing/2014/main" id="{F2674189-311A-4AD6-ACED-1AF386427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55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=""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2" name="Picture 1" descr="Chart, background pattern&#10;&#10;Description automatically generated">
            <a:extLst>
              <a:ext uri="{FF2B5EF4-FFF2-40B4-BE49-F238E27FC236}">
                <a16:creationId xmlns="" xmlns:a16="http://schemas.microsoft.com/office/drawing/2014/main" id="{75AA916B-1CCB-46CB-9D3B-BAF329AD0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6150916"/>
            <a:ext cx="12192000" cy="710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90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C31B5EA-A920-4B2A-8F05-3C688980E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23963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FE42B32E-80DC-4AC0-B306-CE8E5CCD93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24063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="" xmlns:a16="http://schemas.microsoft.com/office/drawing/2014/main" id="{A4E97807-A99D-4012-BE47-7B3C54B502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42311" y="324854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="" xmlns:a16="http://schemas.microsoft.com/office/drawing/2014/main" id="{31025974-D850-4FC0-B6B0-BBF7DFCE1E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59074" y="3232150"/>
            <a:ext cx="1308100" cy="1309688"/>
          </a:xfrm>
          <a:solidFill>
            <a:schemeClr val="accent1">
              <a:lumMod val="90000"/>
            </a:schemeClr>
          </a:solidFill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C073AF55-A66A-4112-A82D-E09A3D14ED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1850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CBC8787E-EB24-4D42-8555-6C6C11DD51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59737" y="4943475"/>
            <a:ext cx="2908300" cy="96837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42291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3/8/2021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690" r:id="rId7"/>
    <p:sldLayoutId id="2147483704" r:id="rId8"/>
    <p:sldLayoutId id="2147483691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bing.com/search?q=Scott+Momaday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hyperlink" Target="https://www.bing.com/search?q=jim+thorpe+athlete" TargetMode="External"/><Relationship Id="rId4" Type="http://schemas.openxmlformats.org/officeDocument/2006/relationships/hyperlink" Target="https://www.bing.com/search?q=John+Herringt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657600" y="-233507"/>
            <a:ext cx="8534400" cy="3081482"/>
          </a:xfrm>
        </p:spPr>
        <p:txBody>
          <a:bodyPr anchor="ctr">
            <a:no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chemeClr val="accent2"/>
                </a:solidFill>
              </a:rPr>
              <a:t>COVID-19 Impact on Navajo Nation in Arizona &amp; New Mexico</a:t>
            </a:r>
            <a:endParaRPr lang="en-US" altLang="en-US" sz="28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543300" y="3576493"/>
            <a:ext cx="5019675" cy="3081482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sz="6000" b="1" dirty="0" smtClean="0">
                <a:solidFill>
                  <a:schemeClr val="accent2"/>
                </a:solidFill>
              </a:rPr>
              <a:t/>
            </a:r>
            <a:br>
              <a:rPr lang="en-US" altLang="en-US" sz="6000" b="1" dirty="0" smtClean="0">
                <a:solidFill>
                  <a:schemeClr val="accent2"/>
                </a:solidFill>
              </a:rPr>
            </a:br>
            <a:endParaRPr lang="en-US" altLang="en-US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Picture 3" descr="WOZ U LOG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2860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628650" y="15817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C56504DE-4F83-437F-BDB6-306374C3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465264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COVID-19 Impact on Navajo Nation in Arizona &amp; New Mexico</a:t>
            </a:r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477000" cy="3895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Since January of 2020 Covid-19 has become a Global Pandemic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dirty="0" smtClean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One of the hardest hit groups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people effected by the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pandemic in the United States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has been the Navajo Nation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Indian Tribe. 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In this presentation we are going to look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smtClean="0"/>
              <a:t>at a Data Science point of view of how and why. 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Invite questions from the audience</a:t>
            </a:r>
          </a:p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3"/>
            <a:ext cx="10668000" cy="692548"/>
          </a:xfrm>
        </p:spPr>
        <p:txBody>
          <a:bodyPr/>
          <a:lstStyle/>
          <a:p>
            <a:pPr algn="ctr"/>
            <a:r>
              <a:rPr lang="en-US" sz="4000" dirty="0" smtClean="0"/>
              <a:t>The Presenters</a:t>
            </a:r>
            <a:endParaRPr lang="en-US" sz="4000" dirty="0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69764EBF-31FA-492E-8998-3077A3B6462E}"/>
              </a:ext>
            </a:extLst>
          </p:cNvPr>
          <p:cNvSpPr/>
          <p:nvPr/>
        </p:nvSpPr>
        <p:spPr>
          <a:xfrm>
            <a:off x="1233787" y="5972396"/>
            <a:ext cx="2908499" cy="466504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b="1" kern="1200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Richard Brown</a:t>
            </a:r>
            <a:endParaRPr lang="en-US" sz="20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7D11453A-1865-4EAB-B7E0-024FA352854C}"/>
              </a:ext>
            </a:extLst>
          </p:cNvPr>
          <p:cNvSpPr/>
          <p:nvPr/>
        </p:nvSpPr>
        <p:spPr>
          <a:xfrm>
            <a:off x="4746525" y="5896196"/>
            <a:ext cx="2908499" cy="418879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b="1" kern="1200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Craig </a:t>
            </a:r>
            <a:r>
              <a:rPr lang="en-US" altLang="en-US" sz="2000" b="1" kern="1200" dirty="0" err="1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Costenbader</a:t>
            </a:r>
            <a:endParaRPr lang="en-US" sz="20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2C5EA7BE-5E78-4EA8-9C6D-F00C129B0C70}"/>
              </a:ext>
            </a:extLst>
          </p:cNvPr>
          <p:cNvSpPr/>
          <p:nvPr/>
        </p:nvSpPr>
        <p:spPr>
          <a:xfrm>
            <a:off x="7963987" y="5819996"/>
            <a:ext cx="2908499" cy="485554"/>
          </a:xfrm>
          <a:custGeom>
            <a:avLst/>
            <a:gdLst>
              <a:gd name="connsiteX0" fmla="*/ 0 w 2908499"/>
              <a:gd name="connsiteY0" fmla="*/ 0 h 967500"/>
              <a:gd name="connsiteX1" fmla="*/ 2908499 w 2908499"/>
              <a:gd name="connsiteY1" fmla="*/ 0 h 967500"/>
              <a:gd name="connsiteX2" fmla="*/ 2908499 w 2908499"/>
              <a:gd name="connsiteY2" fmla="*/ 967500 h 967500"/>
              <a:gd name="connsiteX3" fmla="*/ 0 w 2908499"/>
              <a:gd name="connsiteY3" fmla="*/ 967500 h 967500"/>
              <a:gd name="connsiteX4" fmla="*/ 0 w 2908499"/>
              <a:gd name="connsiteY4" fmla="*/ 0 h 96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967500">
                <a:moveTo>
                  <a:pt x="0" y="0"/>
                </a:moveTo>
                <a:lnTo>
                  <a:pt x="2908499" y="0"/>
                </a:lnTo>
                <a:lnTo>
                  <a:pt x="2908499" y="967500"/>
                </a:lnTo>
                <a:lnTo>
                  <a:pt x="0" y="9675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sz="2000" b="1" kern="1200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Matt McMahon</a:t>
            </a:r>
            <a:endParaRPr lang="en-US" sz="20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819150" y="1391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pic>
        <p:nvPicPr>
          <p:cNvPr id="2050" name="Picture 2" descr="Profile photo for Richard Brown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6"/>
          <a:srcRect l="61" r="61"/>
          <a:stretch>
            <a:fillRect/>
          </a:stretch>
        </p:blipFill>
        <p:spPr bwMode="auto">
          <a:xfrm>
            <a:off x="1538287" y="3241674"/>
            <a:ext cx="2424113" cy="2427056"/>
          </a:xfrm>
          <a:prstGeom prst="rect">
            <a:avLst/>
          </a:prstGeom>
          <a:noFill/>
        </p:spPr>
      </p:pic>
      <p:pic>
        <p:nvPicPr>
          <p:cNvPr id="2052" name="Picture 4" descr="Profile photo for Craig J Costenbader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7"/>
          <a:srcRect l="61" r="61"/>
          <a:stretch>
            <a:fillRect/>
          </a:stretch>
        </p:blipFill>
        <p:spPr bwMode="auto">
          <a:xfrm>
            <a:off x="5061310" y="3286640"/>
            <a:ext cx="2254173" cy="2256910"/>
          </a:xfrm>
          <a:prstGeom prst="rect">
            <a:avLst/>
          </a:prstGeom>
          <a:noFill/>
        </p:spPr>
      </p:pic>
      <p:pic>
        <p:nvPicPr>
          <p:cNvPr id="2054" name="Picture 6" descr="Profile photo for Matt McMahon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/>
          <a:srcRect l="61" r="61"/>
          <a:stretch>
            <a:fillRect/>
          </a:stretch>
        </p:blipFill>
        <p:spPr bwMode="auto">
          <a:xfrm>
            <a:off x="8411398" y="3375025"/>
            <a:ext cx="2213463" cy="2216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3959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pPr algn="ctr"/>
            <a:r>
              <a:rPr lang="en-US" dirty="0" smtClean="0"/>
              <a:t>Bio: Craig </a:t>
            </a:r>
            <a:r>
              <a:rPr lang="en-US" dirty="0" err="1" smtClean="0"/>
              <a:t>Costenbader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51" y="1814492"/>
            <a:ext cx="9141397" cy="615553"/>
          </a:xfrm>
        </p:spPr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History</a:t>
            </a:r>
            <a:r>
              <a:rPr lang="en-US" altLang="en-US" dirty="0" smtClean="0"/>
              <a:t>COVID-19 Impact on Navajo Nation in Arizona &amp; New Mexico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="" xmlns:a16="http://schemas.microsoft.com/office/drawing/2014/main" id="{048FBE6B-DC67-4E64-80F4-CADE978D2FE3}"/>
              </a:ext>
            </a:extLst>
          </p:cNvPr>
          <p:cNvSpPr txBox="1">
            <a:spLocks/>
          </p:cNvSpPr>
          <p:nvPr/>
        </p:nvSpPr>
        <p:spPr>
          <a:xfrm>
            <a:off x="762000" y="101024"/>
            <a:ext cx="10668000" cy="1231106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History</a:t>
            </a:r>
            <a:r>
              <a:rPr kumimoji="0" lang="en-US" altLang="en-US" sz="4000" b="1" i="0" u="none" strike="noStrike" kern="1200" cap="none" spc="-50" normalizeH="0" baseline="0" noProof="0" dirty="0" smtClean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COVID-19 Impact on Navajo Nation in Arizona &amp; New Mexico</a:t>
            </a:r>
            <a:endParaRPr kumimoji="0" lang="en-US" sz="4000" b="1" i="0" u="none" strike="noStrike" kern="1200" cap="none" spc="-50" normalizeH="0" baseline="0" noProof="0" dirty="0">
              <a:ln w="3175"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0E6DC"/>
      </a:accent1>
      <a:accent2>
        <a:srgbClr val="BB674B"/>
      </a:accent2>
      <a:accent3>
        <a:srgbClr val="516673"/>
      </a:accent3>
      <a:accent4>
        <a:srgbClr val="CE9061"/>
      </a:accent4>
      <a:accent5>
        <a:srgbClr val="B6B9AE"/>
      </a:accent5>
      <a:accent6>
        <a:srgbClr val="AC7528"/>
      </a:accent6>
      <a:hlink>
        <a:srgbClr val="DDAE6D"/>
      </a:hlink>
      <a:folHlink>
        <a:srgbClr val="C8882E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ative American Heritage_TM10238373_WAC_LW_v4" id="{CD8DBC1F-6103-47D5-9C71-DE12184EFD6C}" vid="{2507BD49-7026-4E8F-85EA-549F820D09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F48AAC1-C4CE-4FF3-AA8D-E74D227480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72964D-908E-485C-B8D2-CB277C005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7694BC-F79F-405B-BC53-DDA5DE16E7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Native American Heritage Month presentation</Template>
  <TotalTime>202</TotalTime>
  <Words>276</Words>
  <Application>Microsoft Office PowerPoint</Application>
  <PresentationFormat>Custom</PresentationFormat>
  <Paragraphs>41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COVID-19 Impact on Navajo Nation in Arizona &amp; New Mexico</vt:lpstr>
      <vt:lpstr>COVID-19 Impact on Navajo Nation in Arizona &amp; New Mexico</vt:lpstr>
      <vt:lpstr>Slide 3</vt:lpstr>
      <vt:lpstr>Bio: Craig Costenbader</vt:lpstr>
      <vt:lpstr>HistoryCOVID-19 Impact on Navajo Nation in Arizona &amp; New Mexico</vt:lpstr>
      <vt:lpstr>Slide 6</vt:lpstr>
      <vt:lpstr>HistoryCOVID-19 Impact on Navajo Nation in Arizona &amp; New Mexico</vt:lpstr>
      <vt:lpstr>HistoryCOVID-19 Impact on Navajo Nation in Arizona &amp; New Mexico</vt:lpstr>
      <vt:lpstr>Slide 9</vt:lpstr>
      <vt:lpstr>HistoryCOVID-19 Impact on Navajo Nation in Arizona &amp; New Mexico</vt:lpstr>
      <vt:lpstr>Slide 11</vt:lpstr>
      <vt:lpstr>HistoryCOVID-19 Impact on Navajo Nation in Arizona &amp; New Mexico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Questions &amp; answers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Navajo Nation in Arizona &amp; New Mexico</dc:title>
  <dc:subject/>
  <dc:creator>Matt McMahon</dc:creator>
  <cp:keywords/>
  <dc:description/>
  <cp:lastModifiedBy>Craig Costenbader</cp:lastModifiedBy>
  <cp:revision>15</cp:revision>
  <dcterms:created xsi:type="dcterms:W3CDTF">2021-03-02T15:19:39Z</dcterms:created>
  <dcterms:modified xsi:type="dcterms:W3CDTF">2021-03-08T23:48:24Z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