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7"/>
  </p:notesMasterIdLst>
  <p:sldIdLst>
    <p:sldId id="1864" r:id="rId5"/>
    <p:sldId id="1846" r:id="rId6"/>
    <p:sldId id="1903" r:id="rId7"/>
    <p:sldId id="1898" r:id="rId8"/>
    <p:sldId id="1901" r:id="rId9"/>
    <p:sldId id="1902" r:id="rId10"/>
    <p:sldId id="1858" r:id="rId11"/>
    <p:sldId id="1892" r:id="rId12"/>
    <p:sldId id="1890" r:id="rId13"/>
    <p:sldId id="1891" r:id="rId14"/>
    <p:sldId id="1866" r:id="rId15"/>
    <p:sldId id="1873" r:id="rId16"/>
    <p:sldId id="1874" r:id="rId17"/>
    <p:sldId id="1872" r:id="rId18"/>
    <p:sldId id="1875" r:id="rId19"/>
    <p:sldId id="1878" r:id="rId20"/>
    <p:sldId id="1879" r:id="rId21"/>
    <p:sldId id="1876" r:id="rId22"/>
    <p:sldId id="1880" r:id="rId23"/>
    <p:sldId id="1877" r:id="rId24"/>
    <p:sldId id="1904" r:id="rId25"/>
    <p:sldId id="1881"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48" autoAdjust="0"/>
  </p:normalViewPr>
  <p:slideViewPr>
    <p:cSldViewPr snapToGrid="0">
      <p:cViewPr varScale="1">
        <p:scale>
          <a:sx n="127" d="100"/>
          <a:sy n="127" d="100"/>
        </p:scale>
        <p:origin x="216" y="1992"/>
      </p:cViewPr>
      <p:guideLst>
        <p:guide orient="horz" pos="2160"/>
        <p:guide pos="480"/>
        <p:guide pos="7200"/>
        <p:guide pos="4368"/>
      </p:guideLst>
    </p:cSldViewPr>
  </p:slideViewPr>
  <p:outlineViewPr>
    <p:cViewPr>
      <p:scale>
        <a:sx n="33" d="100"/>
        <a:sy n="33" d="100"/>
      </p:scale>
      <p:origin x="0" y="-179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Segoe UI" panose="020B0502040204020203" pitchFamily="34"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Segoe UI" panose="020B0502040204020203" pitchFamily="34" charset="0"/>
              </a:defRPr>
            </a:lvl1pPr>
          </a:lstStyle>
          <a:p>
            <a:fld id="{6DEB7EE2-04A2-4FB2-9625-C9C73AC4D32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latin typeface="Segoe UI" panose="020B0502040204020203" pitchFamily="34" charset="0"/>
              </a:rPr>
              <a:pPr eaLnBrk="1" hangingPunct="1"/>
              <a:t>1</a:t>
            </a:fld>
            <a:endParaRPr lang="en-US" altLang="en-US" dirty="0">
              <a:latin typeface="Segoe UI" panose="020B0502040204020203" pitchFamily="34" charset="0"/>
            </a:endParaRPr>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0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F3386FAC-ADFA-41EF-9C49-66952E35CA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16198" cy="6858000"/>
          </a:xfrm>
          <a:prstGeom prst="rect">
            <a:avLst/>
          </a:prstGeom>
        </p:spPr>
      </p:pic>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pPr/>
              <a:t>3/8/21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pPr/>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E9914566-E790-44E9-BF0F-0D38A423F9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891853E6-9C06-4DC2-B8A4-681C3D34BE75}"/>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B4F28166-FA93-42F3-90D5-A5BBE10D86F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sp>
        <p:nvSpPr>
          <p:cNvPr id="7" name="Title 1">
            <a:extLst>
              <a:ext uri="{FF2B5EF4-FFF2-40B4-BE49-F238E27FC236}">
                <a16:creationId xmlns:a16="http://schemas.microsoft.com/office/drawing/2014/main" id="{9AF0AFCE-F48A-4C35-9245-AFC319274E50}"/>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Ref idx="1001">
        <a:schemeClr val="bg1"/>
      </p:bgRef>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570FCE13-E0EE-4C5A-BDB0-04E8FE4D216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721600" y="-816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F23A82FA-1F05-4BAB-8768-A4575B1AEA6A}"/>
              </a:ext>
            </a:extLst>
          </p:cNvPr>
          <p:cNvSpPr>
            <a:spLocks noGrp="1"/>
          </p:cNvSpPr>
          <p:nvPr>
            <p:ph type="title" hasCustomPrompt="1"/>
          </p:nvPr>
        </p:nvSpPr>
        <p:spPr>
          <a:xfrm>
            <a:off x="762000" y="715961"/>
            <a:ext cx="6477000" cy="1189038"/>
          </a:xfrm>
        </p:spPr>
        <p:txBody>
          <a:bodyPr vert="horz" lIns="91440" tIns="45720" rIns="91440" bIns="45720" rtlCol="0" anchor="t">
            <a:normAutofit/>
          </a:bodyPr>
          <a:lstStyle>
            <a:lvl1pPr>
              <a:defRPr lang="en-US" sz="4000" b="1">
                <a:solidFill>
                  <a:schemeClr val="accent2"/>
                </a:solidFill>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7207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D02F07F5-7B28-4FAB-AE64-9567EE73DE5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394" y="-1451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id="{13E3504F-F7AC-4961-8027-04414EA28A76}"/>
              </a:ext>
            </a:extLst>
          </p:cNvPr>
          <p:cNvSpPr>
            <a:spLocks noGrp="1"/>
          </p:cNvSpPr>
          <p:nvPr>
            <p:ph type="title"/>
          </p:nvPr>
        </p:nvSpPr>
        <p:spPr>
          <a:xfrm>
            <a:off x="5199742" y="715961"/>
            <a:ext cx="6477000" cy="1189037"/>
          </a:xfrm>
        </p:spPr>
        <p:txBody>
          <a:bodyPr vert="horz" lIns="91440" tIns="45720" rIns="91440" bIns="45720" rtlCol="0" anchor="t">
            <a:normAutofit/>
          </a:bodyPr>
          <a:lstStyle>
            <a:lvl1pPr>
              <a:defRPr lang="en-US" sz="4000" b="1" i="0" cap="none" spc="-50" baseline="0">
                <a:ln w="3175">
                  <a:noFill/>
                </a:ln>
                <a:solidFill>
                  <a:schemeClr val="accent2"/>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id="{028401E1-3B09-44F5-B61D-E811BC24E22A}"/>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pic>
        <p:nvPicPr>
          <p:cNvPr id="2" name="Picture 1" descr="Chart, background pattern&#10;&#10;Description automatically generated">
            <a:extLst>
              <a:ext uri="{FF2B5EF4-FFF2-40B4-BE49-F238E27FC236}">
                <a16:creationId xmlns:a16="http://schemas.microsoft.com/office/drawing/2014/main" id="{F2674189-311A-4AD6-ACED-1AF3864279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pic>
        <p:nvPicPr>
          <p:cNvPr id="2" name="Picture 1" descr="Chart, background pattern&#10;&#10;Description automatically generated">
            <a:extLst>
              <a:ext uri="{FF2B5EF4-FFF2-40B4-BE49-F238E27FC236}">
                <a16:creationId xmlns:a16="http://schemas.microsoft.com/office/drawing/2014/main" id="{75AA916B-1CCB-46CB-9D3B-BAF329AD02F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CC31B5EA-A920-4B2A-8F05-3C688980E26F}"/>
              </a:ext>
            </a:extLst>
          </p:cNvPr>
          <p:cNvSpPr>
            <a:spLocks noGrp="1"/>
          </p:cNvSpPr>
          <p:nvPr>
            <p:ph type="body" sz="quarter" idx="17"/>
          </p:nvPr>
        </p:nvSpPr>
        <p:spPr>
          <a:xfrm>
            <a:off x="1223963"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FE42B32E-80DC-4AC0-B306-CE8E5CCD934F}"/>
              </a:ext>
            </a:extLst>
          </p:cNvPr>
          <p:cNvSpPr>
            <a:spLocks noGrp="1"/>
          </p:cNvSpPr>
          <p:nvPr>
            <p:ph type="pic" sz="quarter" idx="14"/>
          </p:nvPr>
        </p:nvSpPr>
        <p:spPr>
          <a:xfrm>
            <a:off x="2024063"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0" name="Picture Placeholder 15">
            <a:extLst>
              <a:ext uri="{FF2B5EF4-FFF2-40B4-BE49-F238E27FC236}">
                <a16:creationId xmlns:a16="http://schemas.microsoft.com/office/drawing/2014/main" id="{A4E97807-A99D-4012-BE47-7B3C54B502FA}"/>
              </a:ext>
            </a:extLst>
          </p:cNvPr>
          <p:cNvSpPr>
            <a:spLocks noGrp="1"/>
          </p:cNvSpPr>
          <p:nvPr>
            <p:ph type="pic" sz="quarter" idx="15"/>
          </p:nvPr>
        </p:nvSpPr>
        <p:spPr>
          <a:xfrm>
            <a:off x="5442311" y="324854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1" name="Picture Placeholder 15">
            <a:extLst>
              <a:ext uri="{FF2B5EF4-FFF2-40B4-BE49-F238E27FC236}">
                <a16:creationId xmlns:a16="http://schemas.microsoft.com/office/drawing/2014/main" id="{31025974-D850-4FC0-B6B0-BBF7DFCE1ECE}"/>
              </a:ext>
            </a:extLst>
          </p:cNvPr>
          <p:cNvSpPr>
            <a:spLocks noGrp="1"/>
          </p:cNvSpPr>
          <p:nvPr>
            <p:ph type="pic" sz="quarter" idx="16"/>
          </p:nvPr>
        </p:nvSpPr>
        <p:spPr>
          <a:xfrm>
            <a:off x="8859074"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id="{C073AF55-A66A-4112-A82D-E09A3D14EDBE}"/>
              </a:ext>
            </a:extLst>
          </p:cNvPr>
          <p:cNvSpPr>
            <a:spLocks noGrp="1"/>
          </p:cNvSpPr>
          <p:nvPr>
            <p:ph type="body" sz="quarter" idx="18"/>
          </p:nvPr>
        </p:nvSpPr>
        <p:spPr>
          <a:xfrm>
            <a:off x="4641850"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1">
            <a:extLst>
              <a:ext uri="{FF2B5EF4-FFF2-40B4-BE49-F238E27FC236}">
                <a16:creationId xmlns:a16="http://schemas.microsoft.com/office/drawing/2014/main" id="{CBC8787E-EB24-4D42-8555-6C6C11DD51B3}"/>
              </a:ext>
            </a:extLst>
          </p:cNvPr>
          <p:cNvSpPr>
            <a:spLocks noGrp="1"/>
          </p:cNvSpPr>
          <p:nvPr>
            <p:ph type="body" sz="quarter" idx="19"/>
          </p:nvPr>
        </p:nvSpPr>
        <p:spPr>
          <a:xfrm>
            <a:off x="8059737"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29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fld id="{1D364696-E1F3-49EF-AEC8-730A16D9A23F}" type="datetimeFigureOut">
              <a:rPr lang="en-US" altLang="en-US" smtClean="0"/>
              <a:pPr/>
              <a:t>3/8/21</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690" r:id="rId7"/>
    <p:sldLayoutId id="2147483704" r:id="rId8"/>
    <p:sldLayoutId id="2147483691" r:id="rId9"/>
    <p:sldLayoutId id="21474836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bing.com/search?q=Scott+Momaday" TargetMode="External"/><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www.bing.com/search?q=jim+thorpe+athlete" TargetMode="External"/><Relationship Id="rId4" Type="http://schemas.openxmlformats.org/officeDocument/2006/relationships/hyperlink" Target="https://www.bing.com/search?q=John+Herringt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657600" y="-233507"/>
            <a:ext cx="8534400" cy="3081482"/>
          </a:xfrm>
        </p:spPr>
        <p:txBody>
          <a:bodyPr anchor="ctr">
            <a:noAutofit/>
          </a:bodyPr>
          <a:lstStyle/>
          <a:p>
            <a:pPr algn="ctr" eaLnBrk="1" hangingPunct="1"/>
            <a:r>
              <a:rPr lang="en-US" altLang="en-US" sz="2800" b="1" dirty="0">
                <a:solidFill>
                  <a:schemeClr val="accent2"/>
                </a:solidFill>
              </a:rPr>
              <a:t>COVID-19 Impact on Navajo Nation</a:t>
            </a:r>
            <a:endParaRPr lang="en-US" altLang="en-US" sz="2800" b="1" dirty="0">
              <a:solidFill>
                <a:schemeClr val="accent2"/>
              </a:solidFill>
              <a:latin typeface="+mn-lt"/>
            </a:endParaRPr>
          </a:p>
        </p:txBody>
      </p:sp>
      <p:sp>
        <p:nvSpPr>
          <p:cNvPr id="3"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43300" y="3576493"/>
            <a:ext cx="5019675" cy="3081482"/>
          </a:xfrm>
        </p:spPr>
        <p:txBody>
          <a:bodyPr anchor="ctr">
            <a:noAutofit/>
          </a:bodyPr>
          <a:lstStyle/>
          <a:p>
            <a:pPr eaLnBrk="1" hangingPunct="1"/>
            <a:br>
              <a:rPr lang="en-US" altLang="en-US" sz="6000" b="1" dirty="0">
                <a:solidFill>
                  <a:schemeClr val="accent2"/>
                </a:solidFill>
              </a:rPr>
            </a:br>
            <a:endParaRPr lang="en-US" altLang="en-US" b="1" dirty="0">
              <a:solidFill>
                <a:schemeClr val="accent2"/>
              </a:solidFill>
              <a:latin typeface="+mn-lt"/>
            </a:endParaRPr>
          </a:p>
        </p:txBody>
      </p:sp>
      <p:pic>
        <p:nvPicPr>
          <p:cNvPr id="4" name="Picture 3" descr="WOZ U LOGO.jpeg"/>
          <p:cNvPicPr>
            <a:picLocks noChangeAspect="1"/>
          </p:cNvPicPr>
          <p:nvPr/>
        </p:nvPicPr>
        <p:blipFill>
          <a:blip r:embed="rId3"/>
          <a:stretch>
            <a:fillRect/>
          </a:stretch>
        </p:blipFill>
        <p:spPr>
          <a:xfrm>
            <a:off x="6229350" y="2286000"/>
            <a:ext cx="3581400" cy="3581400"/>
          </a:xfrm>
          <a:prstGeom prst="rect">
            <a:avLst/>
          </a:prstGeom>
        </p:spPr>
      </p:pic>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5"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6504DE-4F83-437F-BDB6-306374C31C9C}"/>
              </a:ext>
            </a:extLst>
          </p:cNvPr>
          <p:cNvSpPr>
            <a:spLocks noGrp="1"/>
          </p:cNvSpPr>
          <p:nvPr>
            <p:ph type="title"/>
          </p:nvPr>
        </p:nvSpPr>
        <p:spPr>
          <a:xfrm>
            <a:off x="762000" y="715961"/>
            <a:ext cx="6477000" cy="1465264"/>
          </a:xfrm>
        </p:spPr>
        <p:txBody>
          <a:bodyPr>
            <a:normAutofit/>
          </a:bodyPr>
          <a:lstStyle/>
          <a:p>
            <a:pPr algn="ctr"/>
            <a:r>
              <a:rPr lang="en-US" altLang="en-US" sz="2800" dirty="0"/>
              <a:t>COVID-19 Impact on Navajo Nation</a:t>
            </a:r>
            <a:endParaRPr lang="en-US" sz="2800"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9"/>
            <a:ext cx="6477000" cy="3895725"/>
          </a:xfrm>
        </p:spPr>
        <p:txBody>
          <a:bodyPr vert="horz" lIns="91440" tIns="45720" rIns="91440" bIns="45720" rtlCol="0" anchor="t">
            <a:noAutofit/>
          </a:bodyPr>
          <a:lstStyle/>
          <a:p>
            <a:pPr marL="0" indent="0" fontAlgn="auto">
              <a:spcAft>
                <a:spcPts val="0"/>
              </a:spcAft>
              <a:buNone/>
            </a:pPr>
            <a:r>
              <a:rPr lang="en-US" altLang="en-US" sz="1800" dirty="0"/>
              <a:t>Since January of 2020 Covid-19 has become a Global Pandemic </a:t>
            </a:r>
          </a:p>
          <a:p>
            <a:pPr marL="0" indent="0" fontAlgn="auto">
              <a:spcAft>
                <a:spcPts val="0"/>
              </a:spcAft>
              <a:buNone/>
            </a:pPr>
            <a:endParaRPr lang="en-US" altLang="en-US" sz="1800" dirty="0"/>
          </a:p>
          <a:p>
            <a:pPr marL="0" indent="0" fontAlgn="auto">
              <a:spcAft>
                <a:spcPts val="0"/>
              </a:spcAft>
              <a:buNone/>
            </a:pPr>
            <a:r>
              <a:rPr lang="en-US" altLang="en-US" sz="1800" dirty="0"/>
              <a:t>One of the hardest hit groups </a:t>
            </a:r>
          </a:p>
          <a:p>
            <a:pPr marL="0" indent="0" fontAlgn="auto">
              <a:spcAft>
                <a:spcPts val="0"/>
              </a:spcAft>
              <a:buNone/>
            </a:pPr>
            <a:r>
              <a:rPr lang="en-US" altLang="en-US" sz="1800" dirty="0"/>
              <a:t>people effected by the </a:t>
            </a:r>
          </a:p>
          <a:p>
            <a:pPr marL="0" indent="0" fontAlgn="auto">
              <a:spcAft>
                <a:spcPts val="0"/>
              </a:spcAft>
              <a:buNone/>
            </a:pPr>
            <a:r>
              <a:rPr lang="en-US" altLang="en-US" sz="1800" dirty="0"/>
              <a:t>pandemic in the United States </a:t>
            </a:r>
          </a:p>
          <a:p>
            <a:pPr marL="0" indent="0" fontAlgn="auto">
              <a:spcAft>
                <a:spcPts val="0"/>
              </a:spcAft>
              <a:buNone/>
            </a:pPr>
            <a:r>
              <a:rPr lang="en-US" altLang="en-US" sz="1800" dirty="0"/>
              <a:t>has been the Navajo Nation </a:t>
            </a:r>
          </a:p>
          <a:p>
            <a:pPr marL="0" indent="0" fontAlgn="auto">
              <a:spcAft>
                <a:spcPts val="0"/>
              </a:spcAft>
              <a:buNone/>
            </a:pPr>
            <a:r>
              <a:rPr lang="en-US" altLang="en-US" sz="1800" dirty="0"/>
              <a:t>Indian Tribe.  </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r>
              <a:rPr lang="en-US" altLang="en-US" sz="1800" dirty="0"/>
              <a:t>In this presentation we are going to look </a:t>
            </a:r>
          </a:p>
          <a:p>
            <a:pPr marL="0" indent="0" fontAlgn="auto">
              <a:spcAft>
                <a:spcPts val="0"/>
              </a:spcAft>
              <a:buNone/>
            </a:pPr>
            <a:r>
              <a:rPr lang="en-US" altLang="en-US" sz="1800" dirty="0"/>
              <a:t>at a Data Science point of view of how and why.  </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endParaRPr lang="en-US" altLang="en-US" sz="1800" b="1" dirty="0">
              <a:solidFill>
                <a:schemeClr val="accent6">
                  <a:lumMod val="50000"/>
                </a:schemeClr>
              </a:solidFill>
            </a:endParaRP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endParaRPr lang="en-US"/>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628650" y="7737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r>
              <a:rPr lang="en-US" sz="4000" b="1" dirty="0">
                <a:solidFill>
                  <a:schemeClr val="tx1"/>
                </a:solidFill>
              </a:rPr>
              <a:t>Conclusion</a:t>
            </a: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068DF32A-D165-40DA-AAE8-A6E9579E2F79}"/>
              </a:ext>
            </a:extLst>
          </p:cNvPr>
          <p:cNvSpPr>
            <a:spLocks noGrp="1"/>
          </p:cNvSpPr>
          <p:nvPr>
            <p:ph type="title"/>
          </p:nvPr>
        </p:nvSpPr>
        <p:spPr>
          <a:xfrm>
            <a:off x="1544351" y="2967017"/>
            <a:ext cx="9141397" cy="615553"/>
          </a:xfrm>
        </p:spPr>
        <p:txBody>
          <a:bodyPr/>
          <a:lstStyle/>
          <a:p>
            <a:r>
              <a:rPr lang="en-US" dirty="0"/>
              <a:t>Questions &amp; answers</a:t>
            </a:r>
          </a:p>
        </p:txBody>
      </p:sp>
      <p:sp>
        <p:nvSpPr>
          <p:cNvPr id="10"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783953"/>
            <a:ext cx="10668000" cy="692548"/>
          </a:xfrm>
        </p:spPr>
        <p:txBody>
          <a:bodyPr/>
          <a:lstStyle/>
          <a:p>
            <a:pPr algn="ctr"/>
            <a:r>
              <a:rPr lang="en-US" sz="4000" dirty="0"/>
              <a:t>The Presenters</a:t>
            </a:r>
          </a:p>
        </p:txBody>
      </p:sp>
      <p:sp>
        <p:nvSpPr>
          <p:cNvPr id="5" name="Freeform: Shape 4">
            <a:extLst>
              <a:ext uri="{FF2B5EF4-FFF2-40B4-BE49-F238E27FC236}">
                <a16:creationId xmlns:a16="http://schemas.microsoft.com/office/drawing/2014/main" id="{69764EBF-31FA-492E-8998-3077A3B6462E}"/>
              </a:ext>
            </a:extLst>
          </p:cNvPr>
          <p:cNvSpPr/>
          <p:nvPr/>
        </p:nvSpPr>
        <p:spPr>
          <a:xfrm>
            <a:off x="1233787" y="5972396"/>
            <a:ext cx="2908499" cy="46650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3"/>
              </a:rPr>
              <a:t>Richard Brown</a:t>
            </a:r>
            <a:endParaRPr lang="en-US" sz="2000" kern="1200" dirty="0">
              <a:solidFill>
                <a:schemeClr val="accent6">
                  <a:lumMod val="50000"/>
                </a:schemeClr>
              </a:solidFill>
            </a:endParaRPr>
          </a:p>
        </p:txBody>
      </p:sp>
      <p:sp>
        <p:nvSpPr>
          <p:cNvPr id="8" name="Freeform: Shape 7">
            <a:extLst>
              <a:ext uri="{FF2B5EF4-FFF2-40B4-BE49-F238E27FC236}">
                <a16:creationId xmlns:a16="http://schemas.microsoft.com/office/drawing/2014/main" id="{7D11453A-1865-4EAB-B7E0-024FA352854C}"/>
              </a:ext>
            </a:extLst>
          </p:cNvPr>
          <p:cNvSpPr/>
          <p:nvPr/>
        </p:nvSpPr>
        <p:spPr>
          <a:xfrm>
            <a:off x="4746525" y="5896196"/>
            <a:ext cx="2908499" cy="418879"/>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4"/>
              </a:rPr>
              <a:t>Craig </a:t>
            </a:r>
            <a:r>
              <a:rPr lang="en-US" altLang="en-US" sz="2000" b="1" kern="1200" dirty="0" err="1">
                <a:solidFill>
                  <a:schemeClr val="accent6">
                    <a:lumMod val="50000"/>
                  </a:schemeClr>
                </a:solidFill>
                <a:hlinkClick r:id="rId4"/>
              </a:rPr>
              <a:t>Costenbader</a:t>
            </a:r>
            <a:endParaRPr lang="en-US" sz="2000" kern="1200" dirty="0">
              <a:solidFill>
                <a:schemeClr val="accent6">
                  <a:lumMod val="50000"/>
                </a:schemeClr>
              </a:solidFill>
            </a:endParaRPr>
          </a:p>
        </p:txBody>
      </p:sp>
      <p:sp>
        <p:nvSpPr>
          <p:cNvPr id="10" name="Freeform: Shape 9">
            <a:extLst>
              <a:ext uri="{FF2B5EF4-FFF2-40B4-BE49-F238E27FC236}">
                <a16:creationId xmlns:a16="http://schemas.microsoft.com/office/drawing/2014/main" id="{2C5EA7BE-5E78-4EA8-9C6D-F00C129B0C70}"/>
              </a:ext>
            </a:extLst>
          </p:cNvPr>
          <p:cNvSpPr/>
          <p:nvPr/>
        </p:nvSpPr>
        <p:spPr>
          <a:xfrm>
            <a:off x="7963987" y="5819996"/>
            <a:ext cx="2908499" cy="48555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5"/>
              </a:rPr>
              <a:t>Matt McMahon</a:t>
            </a:r>
            <a:endParaRPr lang="en-US" sz="2000" kern="1200" dirty="0">
              <a:solidFill>
                <a:schemeClr val="accent6">
                  <a:lumMod val="50000"/>
                </a:schemeClr>
              </a:solidFill>
            </a:endParaRPr>
          </a:p>
        </p:txBody>
      </p:sp>
      <p:sp>
        <p:nvSpPr>
          <p:cNvPr id="14" name="Title 3">
            <a:extLst>
              <a:ext uri="{FF2B5EF4-FFF2-40B4-BE49-F238E27FC236}">
                <a16:creationId xmlns:a16="http://schemas.microsoft.com/office/drawing/2014/main" id="{048FBE6B-DC67-4E64-80F4-CADE978D2FE3}"/>
              </a:ext>
            </a:extLst>
          </p:cNvPr>
          <p:cNvSpPr txBox="1">
            <a:spLocks/>
          </p:cNvSpPr>
          <p:nvPr/>
        </p:nvSpPr>
        <p:spPr>
          <a:xfrm>
            <a:off x="819150" y="7546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2050" name="Picture 2" descr="Profile photo for Richard Brown"/>
          <p:cNvPicPr>
            <a:picLocks noGrp="1" noChangeAspect="1" noChangeArrowheads="1"/>
          </p:cNvPicPr>
          <p:nvPr>
            <p:ph type="pic" sz="quarter" idx="14"/>
          </p:nvPr>
        </p:nvPicPr>
        <p:blipFill>
          <a:blip r:embed="rId6"/>
          <a:srcRect l="61" r="61"/>
          <a:stretch>
            <a:fillRect/>
          </a:stretch>
        </p:blipFill>
        <p:spPr bwMode="auto">
          <a:xfrm>
            <a:off x="1538287" y="3241674"/>
            <a:ext cx="2424113" cy="2427056"/>
          </a:xfrm>
          <a:prstGeom prst="rect">
            <a:avLst/>
          </a:prstGeom>
          <a:noFill/>
        </p:spPr>
      </p:pic>
      <p:pic>
        <p:nvPicPr>
          <p:cNvPr id="2052" name="Picture 4" descr="Profile photo for Craig J Costenbader"/>
          <p:cNvPicPr>
            <a:picLocks noGrp="1" noChangeAspect="1" noChangeArrowheads="1"/>
          </p:cNvPicPr>
          <p:nvPr>
            <p:ph type="pic" sz="quarter" idx="15"/>
          </p:nvPr>
        </p:nvPicPr>
        <p:blipFill>
          <a:blip r:embed="rId7"/>
          <a:srcRect l="61" r="61"/>
          <a:stretch>
            <a:fillRect/>
          </a:stretch>
        </p:blipFill>
        <p:spPr bwMode="auto">
          <a:xfrm>
            <a:off x="5061310" y="3286640"/>
            <a:ext cx="2254173" cy="2256910"/>
          </a:xfrm>
          <a:prstGeom prst="rect">
            <a:avLst/>
          </a:prstGeom>
          <a:noFill/>
        </p:spPr>
      </p:pic>
      <p:pic>
        <p:nvPicPr>
          <p:cNvPr id="2054" name="Picture 6" descr="Profile photo for Matt McMahon"/>
          <p:cNvPicPr>
            <a:picLocks noGrp="1" noChangeAspect="1" noChangeArrowheads="1"/>
          </p:cNvPicPr>
          <p:nvPr>
            <p:ph type="pic" sz="quarter" idx="16"/>
          </p:nvPr>
        </p:nvPicPr>
        <p:blipFill>
          <a:blip r:embed="rId8"/>
          <a:srcRect l="61" r="61"/>
          <a:stretch>
            <a:fillRect/>
          </a:stretch>
        </p:blipFill>
        <p:spPr bwMode="auto">
          <a:xfrm>
            <a:off x="8411398" y="3375025"/>
            <a:ext cx="2213463" cy="2216150"/>
          </a:xfrm>
          <a:prstGeom prst="rect">
            <a:avLst/>
          </a:prstGeom>
          <a:noFill/>
        </p:spPr>
      </p:pic>
    </p:spTree>
    <p:extLst>
      <p:ext uri="{BB962C8B-B14F-4D97-AF65-F5344CB8AC3E}">
        <p14:creationId xmlns:p14="http://schemas.microsoft.com/office/powerpoint/2010/main" val="414395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Richard Brown</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a:t>Richard to come to Woz- U following of 9 years of teaching middle and high school science. </a:t>
            </a:r>
          </a:p>
          <a:p>
            <a:pPr marL="285750" indent="-285750">
              <a:buFont typeface="Arial" panose="020B0604020202020204" pitchFamily="34" charset="0"/>
              <a:buChar char="•"/>
            </a:pPr>
            <a:r>
              <a:rPr lang="en-US" dirty="0"/>
              <a:t>7 years of teaching on the Navajo (Diné</a:t>
            </a:r>
            <a:r>
              <a:rPr lang="en-US" i="1" dirty="0"/>
              <a:t>)</a:t>
            </a:r>
            <a:r>
              <a:rPr lang="en-US" dirty="0"/>
              <a:t> Nation teaching middle and high school Earth Science and head wrestling coach for both high school and middle schools </a:t>
            </a:r>
          </a:p>
          <a:p>
            <a:pPr marL="285750" indent="-285750">
              <a:buFont typeface="Arial" panose="020B0604020202020204" pitchFamily="34" charset="0"/>
              <a:buChar char="•"/>
            </a:pPr>
            <a:r>
              <a:rPr lang="en-US" dirty="0"/>
              <a:t>Lived on the Navajo (Dine) Nation, in Window Rock (Navajo Nation Capital) and lived in Sanders, Arizona. </a:t>
            </a:r>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Craig </a:t>
            </a:r>
            <a:r>
              <a:rPr lang="en-US" dirty="0" err="1"/>
              <a:t>Costenbader</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Matt McMahon</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2625745"/>
          </a:xfrm>
        </p:spPr>
        <p:txBody>
          <a:bodyPr/>
          <a:lstStyle/>
          <a:p>
            <a:r>
              <a:rPr lang="en-US" dirty="0"/>
              <a:t>Matt comes to </a:t>
            </a:r>
            <a:r>
              <a:rPr lang="en-US" dirty="0" err="1"/>
              <a:t>Woz</a:t>
            </a:r>
            <a:r>
              <a:rPr lang="en-US" dirty="0"/>
              <a:t>-U following six years working as a salesperson for The Men’s </a:t>
            </a:r>
            <a:r>
              <a:rPr lang="en-US" dirty="0" err="1"/>
              <a:t>Wearhouse</a:t>
            </a:r>
            <a:r>
              <a:rPr lang="en-US" dirty="0"/>
              <a:t> in Manhattan.  He currently resides in the Lower Hudson Valley.  Following the fallout from the COVID-19 pandemic Matt decided to join the data science program at </a:t>
            </a:r>
            <a:r>
              <a:rPr lang="en-US" dirty="0" err="1"/>
              <a:t>Woz</a:t>
            </a:r>
            <a:r>
              <a:rPr lang="en-US" dirty="0"/>
              <a:t>-U.  What interested him about the data science program is its application to many fields with promise of continued growth and learning in any career path.  Matt took interest in this topic because of it dealing with real world issues and his interest in advocacy for disenfranchised or marginalized groups – especially now as our focus seems to be continually on how to better organize ourselves to help communities in need.  </a:t>
            </a:r>
          </a:p>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849151" y="1814492"/>
            <a:ext cx="9141397" cy="615553"/>
          </a:xfrm>
        </p:spPr>
        <p:txBody>
          <a:bodyPr/>
          <a:lstStyle/>
          <a:p>
            <a:pPr algn="ct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marL="457200" indent="-457200"/>
            <a:r>
              <a:rPr lang="en-US" sz="2400" dirty="0"/>
              <a:t>Water is Life </a:t>
            </a:r>
          </a:p>
          <a:p>
            <a:pPr marL="457200" indent="-457200"/>
            <a:r>
              <a:rPr lang="en-US" sz="2400" dirty="0"/>
              <a:t>On the Navajo Nation about  30% of home do not have running water </a:t>
            </a:r>
          </a:p>
          <a:p>
            <a:pPr marL="457200" indent="-457200"/>
            <a:r>
              <a:rPr lang="en-US" sz="2400" dirty="0"/>
              <a:t>Most Navajo have to hull in water just to live. </a:t>
            </a:r>
          </a:p>
          <a:p>
            <a:pPr marL="457200" indent="-457200"/>
            <a:r>
              <a:rPr lang="en-US" dirty="0"/>
              <a:t>The Navajo Nation is sprawling. It’s roughly the size of West Virginia and for some people that means driving as much as two hours to get water. </a:t>
            </a:r>
            <a:endParaRPr lang="en-US" sz="2400"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Navajo Believe the land to be scared land, most of the culture is around stories that they share among them </a:t>
            </a:r>
          </a:p>
          <a:p>
            <a:endParaRPr lang="en-US" dirty="0"/>
          </a:p>
          <a:p>
            <a:r>
              <a:rPr lang="en-US" dirty="0"/>
              <a:t>They called the Covid an monster, they used the story of creation story tell this story </a:t>
            </a:r>
          </a:p>
          <a:p>
            <a:endParaRPr lang="en-US" dirty="0"/>
          </a:p>
          <a:p>
            <a:r>
              <a:rPr lang="en-US" dirty="0"/>
              <a:t>“The creation story for the Navajo people is one where twin warriors slay monsters that are hurting our people. The virus is another monster that we will overcome,” Young says in the opening of the video.</a:t>
            </a:r>
          </a:p>
          <a:p>
            <a:endParaRPr lang="en-US" dirty="0"/>
          </a:p>
          <a:p>
            <a:r>
              <a:rPr lang="en-US" dirty="0"/>
              <a:t>They have been looking at this virus through Navajo Culture Lens </a:t>
            </a:r>
          </a:p>
          <a:p>
            <a:endParaRPr lang="en-US" dirty="0"/>
          </a:p>
          <a:p>
            <a:r>
              <a:rPr lang="en-US" dirty="0"/>
              <a:t>But the pandemic has given her people a change to show a commitment to culture and resiliency. </a:t>
            </a:r>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Custom 58">
      <a:dk1>
        <a:srgbClr val="000000"/>
      </a:dk1>
      <a:lt1>
        <a:srgbClr val="FFFFFF"/>
      </a:lt1>
      <a:dk2>
        <a:srgbClr val="000000"/>
      </a:dk2>
      <a:lt2>
        <a:srgbClr val="E6E6E6"/>
      </a:lt2>
      <a:accent1>
        <a:srgbClr val="F0E6DC"/>
      </a:accent1>
      <a:accent2>
        <a:srgbClr val="BB674B"/>
      </a:accent2>
      <a:accent3>
        <a:srgbClr val="516673"/>
      </a:accent3>
      <a:accent4>
        <a:srgbClr val="CE9061"/>
      </a:accent4>
      <a:accent5>
        <a:srgbClr val="B6B9AE"/>
      </a:accent5>
      <a:accent6>
        <a:srgbClr val="AC7528"/>
      </a:accent6>
      <a:hlink>
        <a:srgbClr val="DDAE6D"/>
      </a:hlink>
      <a:folHlink>
        <a:srgbClr val="C8882E"/>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ive American Heritage_TM10238373_WAC_LW_v4" id="{CD8DBC1F-6103-47D5-9C71-DE12184EFD6C}" vid="{2507BD49-7026-4E8F-85EA-549F820D09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48AAC1-C4CE-4FF3-AA8D-E74D22748061}">
  <ds:schemaRefs>
    <ds:schemaRef ds:uri="http://schemas.microsoft.com/sharepoint/v3/contenttype/forms"/>
  </ds:schemaRefs>
</ds:datastoreItem>
</file>

<file path=customXml/itemProps2.xml><?xml version="1.0" encoding="utf-8"?>
<ds:datastoreItem xmlns:ds="http://schemas.openxmlformats.org/officeDocument/2006/customXml" ds:itemID="{F87694BC-F79F-405B-BC53-DDA5DE16E74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72964D-908E-485C-B8D2-CB277C005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Native American Heritage Month presentation</Template>
  <TotalTime>249</TotalTime>
  <Words>545</Words>
  <Application>Microsoft Macintosh PowerPoint</Application>
  <PresentationFormat>Widescreen</PresentationFormat>
  <Paragraphs>63</Paragraphs>
  <Slides>22</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Segoe UI</vt:lpstr>
      <vt:lpstr>Office Theme</vt:lpstr>
      <vt:lpstr>COVID-19 Impact on Navajo Nation</vt:lpstr>
      <vt:lpstr>COVID-19 Impact on Navajo Nation</vt:lpstr>
      <vt:lpstr>PowerPoint Presentation</vt:lpstr>
      <vt:lpstr>Bio: Richard Brown</vt:lpstr>
      <vt:lpstr>Bio: Craig Costenbader</vt:lpstr>
      <vt:lpstr>Bio: Matt McMahon</vt:lpstr>
      <vt:lpstr>PowerPoint Presentation</vt:lpstr>
      <vt:lpstr>COVID-19 Impact on Navajo Nation</vt:lpstr>
      <vt:lpstr>COVID-19 Impact on Navajo Nation</vt:lpstr>
      <vt:lpstr>COVID-19 Impact on Navajo Nation</vt:lpstr>
      <vt:lpstr>PowerPoint Presentation</vt:lpstr>
      <vt:lpstr>COVID-19 Impact on Navajo Nation</vt:lpstr>
      <vt:lpstr>PowerPoint Presentation</vt:lpstr>
      <vt:lpstr>COVID-19 Impact on Navajo Nation</vt:lpstr>
      <vt:lpstr>PowerPoint Presentation</vt:lpstr>
      <vt:lpstr>PowerPoint Presentation</vt:lpstr>
      <vt:lpstr>PowerPoint Presentation</vt:lpstr>
      <vt:lpstr>PowerPoint Presentation</vt:lpstr>
      <vt:lpstr>PowerPoint Presentation</vt:lpstr>
      <vt:lpstr>PowerPoint Presentation</vt:lpstr>
      <vt:lpstr>Conclusion</vt:lpstr>
      <vt:lpstr>Questions &amp; answers</vt:lpstr>
    </vt:vector>
  </TitlesOfParts>
  <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Navajo Nation in Arizona &amp; New Mexico</dc:title>
  <dc:subject/>
  <dc:creator>Matt McMahon</dc:creator>
  <cp:keywords/>
  <dc:description/>
  <cp:lastModifiedBy>Microsoft Office User</cp:lastModifiedBy>
  <cp:revision>28</cp:revision>
  <dcterms:created xsi:type="dcterms:W3CDTF">2021-03-02T15:19:39Z</dcterms:created>
  <dcterms:modified xsi:type="dcterms:W3CDTF">2021-03-09T05:42:19Z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