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7"/>
  </p:notesMasterIdLst>
  <p:sldIdLst>
    <p:sldId id="1864" r:id="rId5"/>
    <p:sldId id="1846" r:id="rId6"/>
    <p:sldId id="1903" r:id="rId7"/>
    <p:sldId id="1898" r:id="rId8"/>
    <p:sldId id="1901" r:id="rId9"/>
    <p:sldId id="1902" r:id="rId10"/>
    <p:sldId id="1858" r:id="rId11"/>
    <p:sldId id="1892" r:id="rId12"/>
    <p:sldId id="1890" r:id="rId13"/>
    <p:sldId id="1891" r:id="rId14"/>
    <p:sldId id="1866" r:id="rId15"/>
    <p:sldId id="1873" r:id="rId16"/>
    <p:sldId id="1874" r:id="rId17"/>
    <p:sldId id="1872" r:id="rId18"/>
    <p:sldId id="1875" r:id="rId19"/>
    <p:sldId id="1878" r:id="rId20"/>
    <p:sldId id="1879" r:id="rId21"/>
    <p:sldId id="1876" r:id="rId22"/>
    <p:sldId id="1880" r:id="rId23"/>
    <p:sldId id="1877" r:id="rId24"/>
    <p:sldId id="1904" r:id="rId25"/>
    <p:sldId id="1881"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8" autoAdjust="0"/>
  </p:normalViewPr>
  <p:slideViewPr>
    <p:cSldViewPr snapToGrid="0">
      <p:cViewPr varScale="1">
        <p:scale>
          <a:sx n="57" d="100"/>
          <a:sy n="57" d="100"/>
        </p:scale>
        <p:origin x="-470" y="-58"/>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5" name="Rectangle 5">
            <a:extLst>
              <a:ext uri="{FF2B5EF4-FFF2-40B4-BE49-F238E27FC236}">
                <a16:creationId xmlns=""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 xmlns:p14="http://schemas.microsoft.com/office/powerpoint/2010/main" val="1440679267"/>
      </p:ext>
    </p:extLst>
  </p:cSld>
  <p:clrMapOvr>
    <a:masterClrMapping/>
  </p:clrMapOvr>
  <p:extLst>
    <p:ext uri="{DCECCB84-F9BA-43D5-87BE-67443E8EF086}">
      <p15:sldGuideLst xmlns=""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 xmlns:p14="http://schemas.microsoft.com/office/powerpoint/2010/main" val="1586680172"/>
      </p:ext>
    </p:extLst>
  </p:cSld>
  <p:clrMapOvr>
    <a:masterClrMapping/>
  </p:clrMapOvr>
  <p:extLst>
    <p:ext uri="{DCECCB84-F9BA-43D5-87BE-67443E8EF086}">
      <p15:sldGuideLst xmlns=""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 xmlns:p14="http://schemas.microsoft.com/office/powerpoint/2010/main" val="21898761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 xmlns:p14="http://schemas.microsoft.com/office/powerpoint/2010/main" val="32408829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3/8/2021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a:t>
            </a:r>
            <a:r>
              <a:rPr lang="en-US" altLang="en-US" sz="2800" b="1" dirty="0" smtClean="0">
                <a:solidFill>
                  <a:schemeClr val="accent2"/>
                </a:solidFill>
              </a:rPr>
              <a:t>Nation</a:t>
            </a:r>
            <a:endParaRPr lang="en-US" altLang="en-US" sz="2800" b="1" dirty="0">
              <a:solidFill>
                <a:schemeClr val="accent2"/>
              </a:solidFill>
              <a:latin typeface="+mn-lt"/>
            </a:endParaRPr>
          </a:p>
        </p:txBody>
      </p:sp>
      <p:sp>
        <p:nvSpPr>
          <p:cNvPr id="3" name="Rectangle 2">
            <a:extLst>
              <a:ext uri="{FF2B5EF4-FFF2-40B4-BE49-F238E27FC236}">
                <a16:creationId xmlns=""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r>
              <a:rPr lang="en-US" altLang="en-US" sz="6000" b="1" dirty="0" smtClean="0">
                <a:solidFill>
                  <a:schemeClr val="accent2"/>
                </a:solidFill>
              </a:rPr>
              <a:t/>
            </a:r>
            <a:br>
              <a:rPr lang="en-US" altLang="en-US" sz="6000" b="1" dirty="0" smtClean="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 xmlns:p14="http://schemas.microsoft.com/office/powerpoint/2010/main" val="15432652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smtClean="0"/>
              <a:t>COVID-19 </a:t>
            </a:r>
            <a:r>
              <a:rPr lang="en-US" altLang="en-US" dirty="0" smtClean="0"/>
              <a:t>Impact on Navajo </a:t>
            </a:r>
            <a:r>
              <a:rPr lang="en-US" altLang="en-US" dirty="0" smtClean="0"/>
              <a:t>Nation</a:t>
            </a:r>
            <a:endParaRPr lang="en-US" dirty="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p:txBody>
          <a:bodyPr/>
          <a:lstStyle/>
          <a:p>
            <a:pPr algn="ctr"/>
            <a:endParaRPr lang="en-US" b="1" dirty="0">
              <a:solidFill>
                <a:schemeClr val="tx1"/>
              </a:solidFill>
            </a:endParaRPr>
          </a:p>
        </p:txBody>
      </p:sp>
      <p:sp>
        <p:nvSpPr>
          <p:cNvPr id="3" name="Text Placeholder 2">
            <a:extLst>
              <a:ext uri="{FF2B5EF4-FFF2-40B4-BE49-F238E27FC236}">
                <a16:creationId xmlns=""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4244761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5"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smtClean="0"/>
              <a:t>COVID-19 </a:t>
            </a:r>
            <a:r>
              <a:rPr lang="en-US" altLang="en-US" dirty="0" smtClean="0"/>
              <a:t>Impact on Navajo </a:t>
            </a:r>
            <a:r>
              <a:rPr lang="en-US" altLang="en-US" dirty="0" smtClean="0"/>
              <a:t>Nation</a:t>
            </a:r>
            <a:endParaRPr lang="en-US"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smtClean="0"/>
              <a:t>COVID-19 </a:t>
            </a:r>
            <a:r>
              <a:rPr lang="en-US" altLang="en-US" dirty="0" smtClean="0"/>
              <a:t>Impact on Navajo </a:t>
            </a:r>
            <a:r>
              <a:rPr lang="en-US" altLang="en-US" dirty="0" smtClean="0"/>
              <a:t>Nation</a:t>
            </a:r>
            <a:endParaRPr lang="en-US"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smtClean="0"/>
              <a:t>COVID-19 Impact on Navajo </a:t>
            </a:r>
            <a:r>
              <a:rPr lang="en-US" altLang="en-US" sz="2800" dirty="0" smtClean="0"/>
              <a:t>Nation</a:t>
            </a:r>
            <a:endParaRPr lang="en-US" sz="2800" dirty="0"/>
          </a:p>
        </p:txBody>
      </p:sp>
      <p:sp>
        <p:nvSpPr>
          <p:cNvPr id="2" name="Text Placeholder 1">
            <a:extLst>
              <a:ext uri="{FF2B5EF4-FFF2-40B4-BE49-F238E27FC236}">
                <a16:creationId xmlns=""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smtClean="0"/>
              <a:t>Since January of 2020 Covid-19 has become a Global Pandemic </a:t>
            </a:r>
          </a:p>
          <a:p>
            <a:pPr marL="0" indent="0" fontAlgn="auto">
              <a:spcAft>
                <a:spcPts val="0"/>
              </a:spcAft>
              <a:buNone/>
            </a:pPr>
            <a:endParaRPr lang="en-US" altLang="en-US" sz="1800" dirty="0" smtClean="0"/>
          </a:p>
          <a:p>
            <a:pPr marL="0" indent="0" fontAlgn="auto">
              <a:spcAft>
                <a:spcPts val="0"/>
              </a:spcAft>
              <a:buNone/>
            </a:pPr>
            <a:r>
              <a:rPr lang="en-US" altLang="en-US" sz="1800" dirty="0" smtClean="0"/>
              <a:t>One of the hardest hit groups </a:t>
            </a:r>
          </a:p>
          <a:p>
            <a:pPr marL="0" indent="0" fontAlgn="auto">
              <a:spcAft>
                <a:spcPts val="0"/>
              </a:spcAft>
              <a:buNone/>
            </a:pPr>
            <a:r>
              <a:rPr lang="en-US" altLang="en-US" sz="1800" dirty="0" smtClean="0"/>
              <a:t>people effected by the </a:t>
            </a:r>
          </a:p>
          <a:p>
            <a:pPr marL="0" indent="0" fontAlgn="auto">
              <a:spcAft>
                <a:spcPts val="0"/>
              </a:spcAft>
              <a:buNone/>
            </a:pPr>
            <a:r>
              <a:rPr lang="en-US" altLang="en-US" sz="1800" dirty="0" smtClean="0"/>
              <a:t>pandemic in the United States </a:t>
            </a:r>
          </a:p>
          <a:p>
            <a:pPr marL="0" indent="0" fontAlgn="auto">
              <a:spcAft>
                <a:spcPts val="0"/>
              </a:spcAft>
              <a:buNone/>
            </a:pPr>
            <a:r>
              <a:rPr lang="en-US" altLang="en-US" sz="1800" dirty="0" smtClean="0"/>
              <a:t>has been the Navajo Nation </a:t>
            </a:r>
          </a:p>
          <a:p>
            <a:pPr marL="0" indent="0" fontAlgn="auto">
              <a:spcAft>
                <a:spcPts val="0"/>
              </a:spcAft>
              <a:buNone/>
            </a:pPr>
            <a:r>
              <a:rPr lang="en-US" altLang="en-US" sz="1800" dirty="0" smtClean="0"/>
              <a:t>Indian Tribe.  </a:t>
            </a:r>
          </a:p>
          <a:p>
            <a:pPr marL="0" indent="0" fontAlgn="auto">
              <a:spcAft>
                <a:spcPts val="0"/>
              </a:spcAft>
              <a:buNone/>
            </a:pPr>
            <a:endParaRPr lang="en-US" altLang="en-US" sz="1800" b="1" dirty="0" smtClean="0">
              <a:solidFill>
                <a:schemeClr val="accent6">
                  <a:lumMod val="50000"/>
                </a:schemeClr>
              </a:solidFill>
            </a:endParaRPr>
          </a:p>
          <a:p>
            <a:pPr marL="0" indent="0" fontAlgn="auto">
              <a:spcAft>
                <a:spcPts val="0"/>
              </a:spcAft>
              <a:buNone/>
            </a:pPr>
            <a:r>
              <a:rPr lang="en-US" altLang="en-US" sz="1800" dirty="0" smtClean="0"/>
              <a:t>In this presentation we are going to look </a:t>
            </a:r>
          </a:p>
          <a:p>
            <a:pPr marL="0" indent="0" fontAlgn="auto">
              <a:spcAft>
                <a:spcPts val="0"/>
              </a:spcAft>
              <a:buNone/>
            </a:pPr>
            <a:r>
              <a:rPr lang="en-US" altLang="en-US" sz="1800" dirty="0" smtClean="0"/>
              <a:t>at a Data Science point of view of how and why.  </a:t>
            </a:r>
          </a:p>
          <a:p>
            <a:pPr marL="0" indent="0" fontAlgn="auto">
              <a:spcAft>
                <a:spcPts val="0"/>
              </a:spcAft>
              <a:buNone/>
            </a:pPr>
            <a:endParaRPr lang="en-US" altLang="en-US" sz="1800" b="1" dirty="0" smtClean="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 xmlns:p14="http://schemas.microsoft.com/office/powerpoint/2010/main" val="4616692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628650" y="7737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4244761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 xmlns:a16="http://schemas.microsoft.com/office/drawing/2014/main" id="{068DF32A-D165-40DA-AAE8-A6E9579E2F79}"/>
              </a:ext>
            </a:extLst>
          </p:cNvPr>
          <p:cNvSpPr>
            <a:spLocks noGrp="1"/>
          </p:cNvSpPr>
          <p:nvPr>
            <p:ph type="title"/>
          </p:nvPr>
        </p:nvSpPr>
        <p:spPr>
          <a:xfrm>
            <a:off x="1544351" y="2967017"/>
            <a:ext cx="9141397" cy="615553"/>
          </a:xfrm>
        </p:spPr>
        <p:txBody>
          <a:bodyPr/>
          <a:lstStyle/>
          <a:p>
            <a:r>
              <a:rPr lang="en-US" dirty="0"/>
              <a:t>Questions &amp; answers</a:t>
            </a:r>
          </a:p>
        </p:txBody>
      </p:sp>
      <p:sp>
        <p:nvSpPr>
          <p:cNvPr id="10"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Impact on Navajo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smtClean="0"/>
              <a:t>The Presenters</a:t>
            </a:r>
            <a:endParaRPr lang="en-US" sz="4000" dirty="0"/>
          </a:p>
        </p:txBody>
      </p:sp>
      <p:sp>
        <p:nvSpPr>
          <p:cNvPr id="5" name="Freeform: Shape 4">
            <a:extLst>
              <a:ext uri="{FF2B5EF4-FFF2-40B4-BE49-F238E27FC236}">
                <a16:creationId xmlns=""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smtClean="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smtClean="0">
                <a:solidFill>
                  <a:schemeClr val="accent6">
                    <a:lumMod val="50000"/>
                  </a:schemeClr>
                </a:solidFill>
                <a:hlinkClick r:id="rId4"/>
              </a:rPr>
              <a:t>Craig </a:t>
            </a:r>
            <a:r>
              <a:rPr lang="en-US" altLang="en-US" sz="2000" b="1" kern="1200" dirty="0" err="1" smtClean="0">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smtClean="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 xmlns:a16="http://schemas.microsoft.com/office/drawing/2014/main"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COVID-19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Impact on </a:t>
            </a:r>
            <a:r>
              <a:rPr kumimoji="0" lang="en-US" alt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 xmlns:p14="http://schemas.microsoft.com/office/powerpoint/2010/main" val="41439596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smtClean="0"/>
              <a:t>Bio: Richard Brown</a:t>
            </a:r>
            <a:endParaRPr lang="en-US" sz="4000" b="1" dirty="0">
              <a:solidFill>
                <a:schemeClr val="tx1"/>
              </a:solidFill>
            </a:endParaRPr>
          </a:p>
        </p:txBody>
      </p:sp>
      <p:sp>
        <p:nvSpPr>
          <p:cNvPr id="6" name="Text Placeholder 5">
            <a:extLst>
              <a:ext uri="{FF2B5EF4-FFF2-40B4-BE49-F238E27FC236}">
                <a16:creationId xmlns=""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8035428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smtClean="0"/>
              <a:t>Bio: Craig </a:t>
            </a:r>
            <a:r>
              <a:rPr lang="en-US" dirty="0" err="1" smtClean="0"/>
              <a:t>Costenbader</a:t>
            </a:r>
            <a:endParaRPr lang="en-US" sz="4000" b="1" dirty="0">
              <a:solidFill>
                <a:schemeClr val="tx1"/>
              </a:solidFill>
            </a:endParaRPr>
          </a:p>
        </p:txBody>
      </p:sp>
      <p:sp>
        <p:nvSpPr>
          <p:cNvPr id="6" name="Text Placeholder 5">
            <a:extLst>
              <a:ext uri="{FF2B5EF4-FFF2-40B4-BE49-F238E27FC236}">
                <a16:creationId xmlns=""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8035428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smtClean="0"/>
              <a:t>Bio: Matt McMahon</a:t>
            </a:r>
            <a:endParaRPr lang="en-US" sz="4000" b="1" dirty="0">
              <a:solidFill>
                <a:schemeClr val="tx1"/>
              </a:solidFill>
            </a:endParaRPr>
          </a:p>
        </p:txBody>
      </p:sp>
      <p:sp>
        <p:nvSpPr>
          <p:cNvPr id="6" name="Text Placeholder 5">
            <a:extLst>
              <a:ext uri="{FF2B5EF4-FFF2-40B4-BE49-F238E27FC236}">
                <a16:creationId xmlns="" xmlns:a16="http://schemas.microsoft.com/office/drawing/2014/main" id="{7DCBA01B-ECA4-4938-872A-B38BEB13AC06}"/>
              </a:ext>
            </a:extLst>
          </p:cNvPr>
          <p:cNvSpPr>
            <a:spLocks noGrp="1"/>
          </p:cNvSpPr>
          <p:nvPr>
            <p:ph type="body" sz="quarter" idx="12"/>
          </p:nvPr>
        </p:nvSpPr>
        <p:spPr>
          <a:xfrm>
            <a:off x="2196307" y="3260705"/>
            <a:ext cx="7799387" cy="2625745"/>
          </a:xfrm>
        </p:spPr>
        <p:txBody>
          <a:bodyPr/>
          <a:lstStyle/>
          <a:p>
            <a:r>
              <a:rPr lang="en-US" dirty="0" smtClean="0"/>
              <a:t>Matt comes to </a:t>
            </a:r>
            <a:r>
              <a:rPr lang="en-US" dirty="0" err="1" smtClean="0"/>
              <a:t>Woz</a:t>
            </a:r>
            <a:r>
              <a:rPr lang="en-US" dirty="0" smtClean="0"/>
              <a:t>-U following six years working as a salesperson for The Men’s </a:t>
            </a:r>
            <a:r>
              <a:rPr lang="en-US" dirty="0" err="1" smtClean="0"/>
              <a:t>Wearhouse</a:t>
            </a:r>
            <a:r>
              <a:rPr lang="en-US" dirty="0" smtClean="0"/>
              <a:t> in Manhattan.  He currently resides in the Lower Hudson Valley.  Following the fallout from the COVID-19 pandemic Matt decided to join the data science program at </a:t>
            </a:r>
            <a:r>
              <a:rPr lang="en-US" dirty="0" err="1" smtClean="0"/>
              <a:t>Woz</a:t>
            </a:r>
            <a:r>
              <a:rPr lang="en-US" dirty="0" smtClean="0"/>
              <a:t>-U.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a:p>
            <a:endParaRPr lang="en-US" dirty="0"/>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8035428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849151" y="1814492"/>
            <a:ext cx="9141397" cy="615553"/>
          </a:xfrm>
        </p:spPr>
        <p:txBody>
          <a:bodyPr/>
          <a:lstStyle/>
          <a:p>
            <a:pPr algn="ctr"/>
            <a:endParaRPr lang="en-US" b="1" dirty="0">
              <a:solidFill>
                <a:schemeClr val="tx1"/>
              </a:solidFill>
            </a:endParaRPr>
          </a:p>
        </p:txBody>
      </p:sp>
      <p:sp>
        <p:nvSpPr>
          <p:cNvPr id="3" name="Text Placeholder 2">
            <a:extLst>
              <a:ext uri="{FF2B5EF4-FFF2-40B4-BE49-F238E27FC236}">
                <a16:creationId xmlns=""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smtClean="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COVID-19 Impact on Navajo </a:t>
            </a:r>
            <a:r>
              <a:rPr kumimoji="0" lang="en-US" altLang="en-US" sz="4000" b="1" i="0" u="none" strike="noStrike" kern="1200" cap="none" spc="-50" normalizeH="0" baseline="0" noProof="0" dirty="0" smtClean="0">
                <a:ln w="3175">
                  <a:noFill/>
                </a:ln>
                <a:solidFill>
                  <a:schemeClr val="tx1"/>
                </a:solidFill>
                <a:effectLst/>
                <a:uLnTx/>
                <a:uFillTx/>
                <a:latin typeface="+mj-lt"/>
                <a:ea typeface="+mn-ea"/>
                <a:cs typeface="Segoe UI" pitchFamily="34" charset="0"/>
              </a:rPr>
              <a:t>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4244761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57200" indent="-457200"/>
            <a:endParaRPr lang="en-US" sz="2400" dirty="0"/>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smtClean="0"/>
              <a:t>COVID-19 </a:t>
            </a:r>
            <a:r>
              <a:rPr lang="en-US" altLang="en-US" dirty="0" smtClean="0"/>
              <a:t>Impact on Navajo </a:t>
            </a:r>
            <a:r>
              <a:rPr lang="en-US" altLang="en-US" dirty="0" smtClean="0"/>
              <a:t>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smtClean="0"/>
              <a:t>COVID-19 </a:t>
            </a:r>
            <a:r>
              <a:rPr lang="en-US" altLang="en-US" dirty="0" smtClean="0"/>
              <a:t>Impact on Navajo </a:t>
            </a:r>
            <a:r>
              <a:rPr lang="en-US" altLang="en-US" dirty="0" smtClean="0"/>
              <a:t>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2.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218</TotalTime>
  <Words>308</Words>
  <Application>Microsoft Office PowerPoint</Application>
  <PresentationFormat>Custom</PresentationFormat>
  <Paragraphs>47</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COVID-19 Impact on Navajo Nation</vt:lpstr>
      <vt:lpstr>COVID-19 Impact on Navajo Nation</vt:lpstr>
      <vt:lpstr>Slide 3</vt:lpstr>
      <vt:lpstr>Bio: Richard Brown</vt:lpstr>
      <vt:lpstr>Bio: Craig Costenbader</vt:lpstr>
      <vt:lpstr>Bio: Matt McMahon</vt:lpstr>
      <vt:lpstr>Slide 7</vt:lpstr>
      <vt:lpstr>COVID-19 Impact on Navajo Nation</vt:lpstr>
      <vt:lpstr>COVID-19 Impact on Navajo Nation</vt:lpstr>
      <vt:lpstr>COVID-19 Impact on Navajo Nation</vt:lpstr>
      <vt:lpstr>Slide 11</vt:lpstr>
      <vt:lpstr>COVID-19 Impact on Navajo Nation</vt:lpstr>
      <vt:lpstr>Slide 13</vt:lpstr>
      <vt:lpstr>COVID-19 Impact on Navajo Nation</vt:lpstr>
      <vt:lpstr>Slide 15</vt:lpstr>
      <vt:lpstr>Slide 16</vt:lpstr>
      <vt:lpstr>Slide 17</vt:lpstr>
      <vt:lpstr>Slide 18</vt:lpstr>
      <vt:lpstr>Slide 19</vt:lpstr>
      <vt:lpstr>Slide 20</vt:lpstr>
      <vt:lpstr>Conclusion</vt:lpstr>
      <vt:lpstr>Questions &amp; answers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Craig Costenbader</cp:lastModifiedBy>
  <cp:revision>25</cp:revision>
  <dcterms:created xsi:type="dcterms:W3CDTF">2021-03-02T15:19:39Z</dcterms:created>
  <dcterms:modified xsi:type="dcterms:W3CDTF">2021-03-09T00:04:42Z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