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50"/>
  </p:notesMasterIdLst>
  <p:sldIdLst>
    <p:sldId id="1864" r:id="rId5"/>
    <p:sldId id="1846" r:id="rId6"/>
    <p:sldId id="1903" r:id="rId7"/>
    <p:sldId id="1898" r:id="rId8"/>
    <p:sldId id="1901" r:id="rId9"/>
    <p:sldId id="1902" r:id="rId10"/>
    <p:sldId id="1891" r:id="rId11"/>
    <p:sldId id="1890" r:id="rId12"/>
    <p:sldId id="1892" r:id="rId13"/>
    <p:sldId id="1860" r:id="rId14"/>
    <p:sldId id="1862" r:id="rId15"/>
    <p:sldId id="1858" r:id="rId16"/>
    <p:sldId id="1849" r:id="rId17"/>
    <p:sldId id="1886" r:id="rId18"/>
    <p:sldId id="1866" r:id="rId19"/>
    <p:sldId id="1873" r:id="rId20"/>
    <p:sldId id="1865" r:id="rId21"/>
    <p:sldId id="1882" r:id="rId22"/>
    <p:sldId id="1887" r:id="rId23"/>
    <p:sldId id="1874" r:id="rId24"/>
    <p:sldId id="1870" r:id="rId25"/>
    <p:sldId id="1871" r:id="rId26"/>
    <p:sldId id="1883" r:id="rId27"/>
    <p:sldId id="1888" r:id="rId28"/>
    <p:sldId id="1868" r:id="rId29"/>
    <p:sldId id="1872" r:id="rId30"/>
    <p:sldId id="1859" r:id="rId31"/>
    <p:sldId id="1884" r:id="rId32"/>
    <p:sldId id="1889" r:id="rId33"/>
    <p:sldId id="1845" r:id="rId34"/>
    <p:sldId id="1867" r:id="rId35"/>
    <p:sldId id="1869" r:id="rId36"/>
    <p:sldId id="1885" r:id="rId37"/>
    <p:sldId id="1893" r:id="rId38"/>
    <p:sldId id="1875" r:id="rId39"/>
    <p:sldId id="1878" r:id="rId40"/>
    <p:sldId id="1879" r:id="rId41"/>
    <p:sldId id="1894" r:id="rId42"/>
    <p:sldId id="1896" r:id="rId43"/>
    <p:sldId id="1876" r:id="rId44"/>
    <p:sldId id="1880" r:id="rId45"/>
    <p:sldId id="1881" r:id="rId46"/>
    <p:sldId id="1895" r:id="rId47"/>
    <p:sldId id="1897" r:id="rId48"/>
    <p:sldId id="1877" r:id="rId4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48" autoAdjust="0"/>
  </p:normalViewPr>
  <p:slideViewPr>
    <p:cSldViewPr snapToGrid="0">
      <p:cViewPr>
        <p:scale>
          <a:sx n="55" d="100"/>
          <a:sy n="55" d="100"/>
        </p:scale>
        <p:origin x="758" y="43"/>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27</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37968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22</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3/8/2021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ng.com/search?q=Scott+Momaday"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bing.com/search?q=Bing+Hispanic+Heritage+Month+quiz&amp;form=MY01O3&amp;OCID=MY01O3"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 in Arizona &amp; New Mexico</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937B-13DA-41FD-83DA-9BC2BD4AB992}"/>
              </a:ext>
            </a:extLst>
          </p:cNvPr>
          <p:cNvSpPr>
            <a:spLocks noGrp="1"/>
          </p:cNvSpPr>
          <p:nvPr>
            <p:ph type="title"/>
          </p:nvPr>
        </p:nvSpPr>
        <p:spPr>
          <a:xfrm>
            <a:off x="5180692" y="1754186"/>
            <a:ext cx="6477000" cy="4160839"/>
          </a:xfrm>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4914899" y="390525"/>
            <a:ext cx="6848475" cy="1190625"/>
          </a:xfrm>
          <a:prstGeom prst="rect">
            <a:avLst/>
          </a:prstGeom>
        </p:spPr>
        <p:txBody>
          <a:bodyPr vert="horz" lIns="91440" tIns="45720" rIns="91440" bIns="45720" rtlCol="0" anchor="t">
            <a:normAutofit fontScale="850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9F8C2-EF43-46A9-AE9B-EB43FC760A6A}"/>
              </a:ext>
            </a:extLst>
          </p:cNvPr>
          <p:cNvSpPr>
            <a:spLocks noGrp="1"/>
          </p:cNvSpPr>
          <p:nvPr>
            <p:ph type="title"/>
          </p:nvPr>
        </p:nvSpPr>
        <p:spPr>
          <a:xfrm>
            <a:off x="571500" y="5097461"/>
            <a:ext cx="6477000" cy="1189038"/>
          </a:xfrm>
        </p:spPr>
        <p:txBody>
          <a:bodyPr/>
          <a:lstStyle/>
          <a:p>
            <a:endParaRPr lang="en-US" dirty="0"/>
          </a:p>
          <a:p>
            <a:endParaRPr lang="en-US" dirty="0"/>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3"/>
            <a:ext cx="6810375" cy="1508701"/>
          </a:xfrm>
          <a:prstGeom prst="rect">
            <a:avLst/>
          </a:prstGeom>
        </p:spPr>
        <p:txBody>
          <a:bodyPr vert="horz" lIns="91440" tIns="45720" rIns="91440" bIns="45720" rtlCol="0" anchor="t">
            <a:normAutofit fontScale="925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dirty="0">
                <a:ln>
                  <a:noFill/>
                </a:ln>
                <a:solidFill>
                  <a:schemeClr val="accent2"/>
                </a:solidFill>
                <a:effectLst/>
                <a:uLnTx/>
                <a:uFillTx/>
                <a:latin typeface="+mj-lt"/>
                <a:ea typeface="+mn-ea"/>
                <a:cs typeface="+mn-cs"/>
              </a:rPr>
              <a:t>COVID-19 Impact on Navajo Nation in Arizona &amp; New Mexico</a:t>
            </a:r>
            <a:endParaRPr kumimoji="0" lang="en-US" sz="4000" b="1" i="0" u="none" strike="noStrike" kern="1200" cap="none" spc="0" normalizeH="0" baseline="0" noProof="0" dirty="0">
              <a:ln>
                <a:noFill/>
              </a:ln>
              <a:solidFill>
                <a:schemeClr val="accent2"/>
              </a:solidFill>
              <a:effectLst/>
              <a:uLnTx/>
              <a:uFillTx/>
              <a:latin typeface="+mj-lt"/>
              <a:ea typeface="+mn-ea"/>
              <a:cs typeface="+mn-cs"/>
            </a:endParaRPr>
          </a:p>
        </p:txBody>
      </p:sp>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849151" y="1814492"/>
            <a:ext cx="9141397" cy="615553"/>
          </a:xfrm>
        </p:spPr>
        <p:txBody>
          <a:bodyPr/>
          <a:lstStyle/>
          <a:p>
            <a:pPr algn="ct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60BC-F2C2-4E3E-B238-8214C46CB60C}"/>
              </a:ext>
            </a:extLst>
          </p:cNvPr>
          <p:cNvSpPr>
            <a:spLocks noGrp="1"/>
          </p:cNvSpPr>
          <p:nvPr>
            <p:ph type="title"/>
          </p:nvPr>
        </p:nvSpPr>
        <p:spPr>
          <a:xfrm>
            <a:off x="4647292" y="1201736"/>
            <a:ext cx="6477000" cy="1189037"/>
          </a:xfrm>
        </p:spPr>
        <p:txBody>
          <a:bodyPr/>
          <a:lstStyle/>
          <a:p>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85393" y="3286125"/>
            <a:ext cx="6477000" cy="3276600"/>
          </a:xfrm>
        </p:spPr>
        <p:txBody>
          <a:bodyPr vert="horz" lIns="91440" tIns="45720" rIns="91440" bIns="45720" rtlCol="0" anchor="t">
            <a:normAutofit/>
          </a:bodyPr>
          <a:lstStyle/>
          <a:p>
            <a:endParaRPr lang="en-US" sz="1800" dirty="0"/>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4648199" y="215324"/>
            <a:ext cx="7324725" cy="1070551"/>
          </a:xfrm>
          <a:prstGeom prst="rect">
            <a:avLst/>
          </a:prstGeom>
        </p:spPr>
        <p:txBody>
          <a:bodyPr vert="horz" lIns="91440" tIns="45720" rIns="91440" bIns="45720" rtlCol="0" anchor="t">
            <a:normAutofit fontScale="925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5"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E6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a:xfrm>
            <a:off x="857250" y="5974377"/>
            <a:ext cx="10668000" cy="615553"/>
          </a:xfrm>
        </p:spPr>
        <p:txBody>
          <a:bodyPr/>
          <a:lstStyle/>
          <a:p>
            <a:endParaRPr lang="en-US" dirty="0">
              <a:solidFill>
                <a:schemeClr val="accent2"/>
              </a:solidFill>
            </a:endParaRP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p:txBody>
          <a:bodyPr/>
          <a:lstStyle/>
          <a:p>
            <a:endParaRPr lang="en-US" dirty="0"/>
          </a:p>
        </p:txBody>
      </p:sp>
      <p:sp>
        <p:nvSpPr>
          <p:cNvPr id="11" name="Picture Placeholder 10" descr="picture placeholder">
            <a:extLst>
              <a:ext uri="{FF2B5EF4-FFF2-40B4-BE49-F238E27FC236}">
                <a16:creationId xmlns:a16="http://schemas.microsoft.com/office/drawing/2014/main" id="{8F2F38A1-CA39-469F-9D61-93A8F8501788}"/>
              </a:ext>
            </a:extLst>
          </p:cNvPr>
          <p:cNvSpPr>
            <a:spLocks noGrp="1"/>
          </p:cNvSpPr>
          <p:nvPr>
            <p:ph type="pic" sz="quarter" idx="14"/>
          </p:nvPr>
        </p:nvSpPr>
        <p:spPr/>
      </p:sp>
      <p:sp>
        <p:nvSpPr>
          <p:cNvPr id="5" name="Freeform: Shape 4">
            <a:extLst>
              <a:ext uri="{FF2B5EF4-FFF2-40B4-BE49-F238E27FC236}">
                <a16:creationId xmlns:a16="http://schemas.microsoft.com/office/drawing/2014/main" id="{69764EBF-31FA-492E-8998-3077A3B6462E}"/>
              </a:ext>
            </a:extLst>
          </p:cNvPr>
          <p:cNvSpPr/>
          <p:nvPr/>
        </p:nvSpPr>
        <p:spPr>
          <a:xfrm>
            <a:off x="1224262" y="4943696"/>
            <a:ext cx="2908499" cy="967500"/>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6">
                    <a:lumMod val="50000"/>
                  </a:schemeClr>
                </a:solidFill>
                <a:hlinkClick r:id="rId3"/>
              </a:rPr>
              <a:t>Scott </a:t>
            </a:r>
            <a:r>
              <a:rPr lang="en-US" altLang="en-US" sz="1400" b="1" kern="1200" dirty="0" err="1">
                <a:solidFill>
                  <a:schemeClr val="accent6">
                    <a:lumMod val="50000"/>
                  </a:schemeClr>
                </a:solidFill>
                <a:hlinkClick r:id="rId3"/>
              </a:rPr>
              <a:t>Momaday</a:t>
            </a:r>
            <a:r>
              <a:rPr lang="en-US" altLang="en-US" sz="1400" b="1" kern="1200" dirty="0">
                <a:solidFill>
                  <a:schemeClr val="accent6">
                    <a:lumMod val="50000"/>
                  </a:schemeClr>
                </a:solidFill>
              </a:rPr>
              <a:t> </a:t>
            </a:r>
            <a:r>
              <a:rPr lang="en-US" altLang="en-US" sz="1400" kern="1200" dirty="0">
                <a:solidFill>
                  <a:schemeClr val="accent6">
                    <a:lumMod val="50000"/>
                  </a:schemeClr>
                </a:solidFill>
              </a:rPr>
              <a:t>was the first person of Native American heritage to win the Pulitzer Prize for Fiction.</a:t>
            </a:r>
            <a:endParaRPr lang="en-US" sz="1400" kern="1200" dirty="0">
              <a:solidFill>
                <a:schemeClr val="accent6">
                  <a:lumMod val="50000"/>
                </a:schemeClr>
              </a:solidFill>
            </a:endParaRPr>
          </a:p>
        </p:txBody>
      </p:sp>
      <p:sp>
        <p:nvSpPr>
          <p:cNvPr id="12" name="Picture Placeholder 11" descr="picture placeholder">
            <a:extLst>
              <a:ext uri="{FF2B5EF4-FFF2-40B4-BE49-F238E27FC236}">
                <a16:creationId xmlns:a16="http://schemas.microsoft.com/office/drawing/2014/main" id="{71530503-7406-4363-BD91-233F01DEB21A}"/>
              </a:ext>
            </a:extLst>
          </p:cNvPr>
          <p:cNvSpPr>
            <a:spLocks noGrp="1"/>
          </p:cNvSpPr>
          <p:nvPr>
            <p:ph type="pic" sz="quarter" idx="15"/>
          </p:nvPr>
        </p:nvSpPr>
        <p:spPr/>
      </p:sp>
      <p:sp>
        <p:nvSpPr>
          <p:cNvPr id="8" name="Freeform: Shape 7">
            <a:extLst>
              <a:ext uri="{FF2B5EF4-FFF2-40B4-BE49-F238E27FC236}">
                <a16:creationId xmlns:a16="http://schemas.microsoft.com/office/drawing/2014/main" id="{7D11453A-1865-4EAB-B7E0-024FA352854C}"/>
              </a:ext>
            </a:extLst>
          </p:cNvPr>
          <p:cNvSpPr/>
          <p:nvPr/>
        </p:nvSpPr>
        <p:spPr>
          <a:xfrm>
            <a:off x="4641750" y="4943696"/>
            <a:ext cx="2908499" cy="967500"/>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6">
                    <a:lumMod val="50000"/>
                  </a:schemeClr>
                </a:solidFill>
                <a:hlinkClick r:id="rId4"/>
              </a:rPr>
              <a:t>John Herrington</a:t>
            </a:r>
            <a:r>
              <a:rPr lang="en-US" altLang="en-US" sz="1400" b="1" kern="1200" dirty="0">
                <a:solidFill>
                  <a:schemeClr val="accent6">
                    <a:lumMod val="50000"/>
                  </a:schemeClr>
                </a:solidFill>
              </a:rPr>
              <a:t> </a:t>
            </a:r>
            <a:r>
              <a:rPr lang="en-US" altLang="en-US" sz="1400" kern="1200" dirty="0">
                <a:solidFill>
                  <a:schemeClr val="accent6">
                    <a:lumMod val="50000"/>
                  </a:schemeClr>
                </a:solidFill>
              </a:rPr>
              <a:t>was the first person of Native American heritage to fly in space. </a:t>
            </a:r>
            <a:endParaRPr lang="en-US" sz="1400" kern="1200" dirty="0">
              <a:solidFill>
                <a:schemeClr val="accent6">
                  <a:lumMod val="50000"/>
                </a:schemeClr>
              </a:solidFill>
            </a:endParaRPr>
          </a:p>
        </p:txBody>
      </p:sp>
      <p:sp>
        <p:nvSpPr>
          <p:cNvPr id="13" name="Picture Placeholder 12" descr="picture placeholder">
            <a:extLst>
              <a:ext uri="{FF2B5EF4-FFF2-40B4-BE49-F238E27FC236}">
                <a16:creationId xmlns:a16="http://schemas.microsoft.com/office/drawing/2014/main" id="{3CFB385C-46D8-435C-B83E-1DA804C5C4C5}"/>
              </a:ext>
            </a:extLst>
          </p:cNvPr>
          <p:cNvSpPr>
            <a:spLocks noGrp="1"/>
          </p:cNvSpPr>
          <p:nvPr>
            <p:ph type="pic" sz="quarter" idx="16"/>
          </p:nvPr>
        </p:nvSpPr>
        <p:spPr/>
      </p:sp>
      <p:sp>
        <p:nvSpPr>
          <p:cNvPr id="10" name="Freeform: Shape 9">
            <a:extLst>
              <a:ext uri="{FF2B5EF4-FFF2-40B4-BE49-F238E27FC236}">
                <a16:creationId xmlns:a16="http://schemas.microsoft.com/office/drawing/2014/main" id="{2C5EA7BE-5E78-4EA8-9C6D-F00C129B0C70}"/>
              </a:ext>
            </a:extLst>
          </p:cNvPr>
          <p:cNvSpPr/>
          <p:nvPr/>
        </p:nvSpPr>
        <p:spPr>
          <a:xfrm>
            <a:off x="8059237" y="4943696"/>
            <a:ext cx="2908499" cy="967500"/>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accent6">
                    <a:lumMod val="50000"/>
                  </a:schemeClr>
                </a:solidFill>
                <a:hlinkClick r:id="rId5"/>
              </a:rPr>
              <a:t>Jim Thorpe</a:t>
            </a:r>
            <a:r>
              <a:rPr lang="en-US" altLang="en-US" sz="1400" b="1" kern="1200" dirty="0">
                <a:solidFill>
                  <a:schemeClr val="accent6">
                    <a:lumMod val="50000"/>
                  </a:schemeClr>
                </a:solidFill>
              </a:rPr>
              <a:t> </a:t>
            </a:r>
            <a:r>
              <a:rPr lang="en-US" altLang="en-US" sz="1400" kern="1200" dirty="0">
                <a:solidFill>
                  <a:schemeClr val="accent6">
                    <a:lumMod val="50000"/>
                  </a:schemeClr>
                </a:solidFill>
              </a:rPr>
              <a:t>was the first person of Native American heritage to win an Olympic gold medal for the United States.</a:t>
            </a:r>
            <a:endParaRPr lang="en-US" sz="14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1391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r>
              <a:rPr lang="en-US" altLang="en-US" sz="2800" dirty="0"/>
              <a:t>COVID-19 Impact on Navajo Nation in Arizona &amp; New Mexico</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None/>
            </a:pPr>
            <a:r>
              <a:rPr lang="en-US" altLang="en-US" sz="1800" dirty="0"/>
              <a:t>One of the hardest hit groups </a:t>
            </a:r>
          </a:p>
          <a:p>
            <a:pPr marL="0" indent="0" fontAlgn="auto">
              <a:spcAft>
                <a:spcPts val="0"/>
              </a:spcAft>
              <a:buNone/>
            </a:pPr>
            <a:r>
              <a:rPr lang="en-US" altLang="en-US" sz="1800" dirty="0"/>
              <a:t>people effected by the </a:t>
            </a:r>
          </a:p>
          <a:p>
            <a:pPr marL="0" indent="0" fontAlgn="auto">
              <a:spcAft>
                <a:spcPts val="0"/>
              </a:spcAft>
              <a:buNone/>
            </a:pPr>
            <a:r>
              <a:rPr lang="en-US" altLang="en-US" sz="1800" dirty="0"/>
              <a:t>pandemic in the United States </a:t>
            </a:r>
          </a:p>
          <a:p>
            <a:pPr marL="0" indent="0" fontAlgn="auto">
              <a:spcAft>
                <a:spcPts val="0"/>
              </a:spcAft>
              <a:buNone/>
            </a:pPr>
            <a:r>
              <a:rPr lang="en-US" altLang="en-US" sz="1800" dirty="0"/>
              <a:t>has been the Navajo Nation </a:t>
            </a:r>
          </a:p>
          <a:p>
            <a:pPr marL="0" indent="0" fontAlgn="auto">
              <a:spcAft>
                <a:spcPts val="0"/>
              </a:spcAft>
              <a:buNone/>
            </a:pPr>
            <a:r>
              <a:rPr lang="en-US" altLang="en-US" sz="1800" dirty="0"/>
              <a:t>Indian 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In this presentation we are going to look </a:t>
            </a:r>
          </a:p>
          <a:p>
            <a:pPr marL="0" indent="0" fontAlgn="auto">
              <a:spcAft>
                <a:spcPts val="0"/>
              </a:spcAft>
              <a:buNone/>
            </a:pPr>
            <a:r>
              <a:rPr lang="en-US" altLang="en-US" sz="1800" dirty="0"/>
              <a:t>at a Data Science point of view of how and why.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accent6">
                    <a:lumMod val="50000"/>
                  </a:schemeClr>
                </a:solidFill>
                <a:latin typeface="+mj-lt"/>
              </a:rPr>
              <a:t>Make a timeline of important historical events or list historical contributions made by people of Native American heritage. </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713812470"/>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1</a:t>
                      </a:r>
                      <a:r>
                        <a:rPr kumimoji="0" lang="en-US" sz="1400" b="1" i="0" u="none" strike="noStrike" cap="none" normalizeH="0" baseline="30000" dirty="0">
                          <a:ln>
                            <a:noFill/>
                          </a:ln>
                          <a:solidFill>
                            <a:schemeClr val="accent2"/>
                          </a:solidFill>
                          <a:effectLst/>
                          <a:latin typeface="+mn-lt"/>
                        </a:rPr>
                        <a:t>st</a:t>
                      </a:r>
                      <a:r>
                        <a:rPr kumimoji="0" lang="en-US" sz="1400" b="1" i="0" u="none" strike="noStrike" cap="none" normalizeH="0" baseline="0" dirty="0">
                          <a:ln>
                            <a:noFill/>
                          </a:ln>
                          <a:solidFill>
                            <a:schemeClr val="accent2"/>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2</a:t>
                      </a:r>
                      <a:r>
                        <a:rPr kumimoji="0" lang="en-US" sz="1400" b="1" i="0" u="none" strike="noStrike" cap="none" normalizeH="0" baseline="30000" dirty="0">
                          <a:ln>
                            <a:noFill/>
                          </a:ln>
                          <a:solidFill>
                            <a:schemeClr val="accent2"/>
                          </a:solidFill>
                          <a:effectLst/>
                          <a:latin typeface="+mn-lt"/>
                        </a:rPr>
                        <a:t>nd</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3rd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4</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5</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6</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accent6">
                    <a:lumMod val="50000"/>
                  </a:schemeClr>
                </a:solidFill>
                <a:latin typeface="+mj-lt"/>
              </a:rPr>
              <a:t>Make a timeline of important historical events or list historical contributions made by people of Native American heritage. </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713812470"/>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1</a:t>
                      </a:r>
                      <a:r>
                        <a:rPr kumimoji="0" lang="en-US" sz="1400" b="1" i="0" u="none" strike="noStrike" cap="none" normalizeH="0" baseline="30000" dirty="0">
                          <a:ln>
                            <a:noFill/>
                          </a:ln>
                          <a:solidFill>
                            <a:schemeClr val="accent2"/>
                          </a:solidFill>
                          <a:effectLst/>
                          <a:latin typeface="+mn-lt"/>
                        </a:rPr>
                        <a:t>st</a:t>
                      </a:r>
                      <a:r>
                        <a:rPr kumimoji="0" lang="en-US" sz="1400" b="1" i="0" u="none" strike="noStrike" cap="none" normalizeH="0" baseline="0" dirty="0">
                          <a:ln>
                            <a:noFill/>
                          </a:ln>
                          <a:solidFill>
                            <a:schemeClr val="accent2"/>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2</a:t>
                      </a:r>
                      <a:r>
                        <a:rPr kumimoji="0" lang="en-US" sz="1400" b="1" i="0" u="none" strike="noStrike" cap="none" normalizeH="0" baseline="30000" dirty="0">
                          <a:ln>
                            <a:noFill/>
                          </a:ln>
                          <a:solidFill>
                            <a:schemeClr val="accent2"/>
                          </a:solidFill>
                          <a:effectLst/>
                          <a:latin typeface="+mn-lt"/>
                        </a:rPr>
                        <a:t>nd</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3rd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4</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5</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2"/>
                          </a:solidFill>
                          <a:effectLst/>
                          <a:latin typeface="+mn-lt"/>
                        </a:rPr>
                        <a:t>6</a:t>
                      </a:r>
                      <a:r>
                        <a:rPr kumimoji="0" lang="en-US" sz="1400" b="1" i="0" u="none" strike="noStrike" cap="none" normalizeH="0" baseline="30000" dirty="0">
                          <a:ln>
                            <a:noFill/>
                          </a:ln>
                          <a:solidFill>
                            <a:schemeClr val="accent2"/>
                          </a:solidFill>
                          <a:effectLst/>
                          <a:latin typeface="+mn-lt"/>
                        </a:rPr>
                        <a:t>th</a:t>
                      </a:r>
                      <a:r>
                        <a:rPr kumimoji="0" lang="en-US" sz="1400" b="1" i="0" u="none" strike="noStrike" cap="none" normalizeH="0" baseline="0" dirty="0">
                          <a:ln>
                            <a:noFill/>
                          </a:ln>
                          <a:solidFill>
                            <a:schemeClr val="accent2"/>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accent6">
                              <a:lumMod val="50000"/>
                            </a:schemeClr>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pPr marL="0" indent="0" algn="ctr" fontAlgn="auto">
              <a:spcAft>
                <a:spcPts val="0"/>
              </a:spcAft>
              <a:buNone/>
            </a:pPr>
            <a:r>
              <a:rPr lang="en-US" altLang="en-US" sz="1800" dirty="0"/>
              <a:t>Provide a brief summary of your presentation. Remind the audience what you covered in the previous slides.</a:t>
            </a:r>
          </a:p>
          <a:p>
            <a:pPr marL="0" indent="0" algn="ctr" fontAlgn="auto">
              <a:spcAft>
                <a:spcPts val="0"/>
              </a:spcAft>
              <a:buNone/>
            </a:pPr>
            <a:endParaRPr lang="en-US" altLang="en-US" sz="1800" dirty="0"/>
          </a:p>
          <a:p>
            <a:pPr marL="0" indent="0" algn="ctr" fontAlgn="auto">
              <a:spcAft>
                <a:spcPts val="0"/>
              </a:spcAft>
              <a:buNone/>
            </a:pPr>
            <a:r>
              <a:rPr lang="en-US" sz="1800" dirty="0">
                <a:ea typeface="+mn-lt"/>
                <a:cs typeface="+mn-lt"/>
              </a:rPr>
              <a:t>Take the </a:t>
            </a:r>
            <a:r>
              <a:rPr lang="en-US" sz="1800" b="1" dirty="0">
                <a:solidFill>
                  <a:srgbClr val="996633"/>
                </a:solidFill>
                <a:ea typeface="+mn-lt"/>
                <a:cs typeface="+mn-lt"/>
                <a:hlinkClick r:id="rId2"/>
              </a:rPr>
              <a:t>Bing quiz</a:t>
            </a:r>
            <a:r>
              <a:rPr lang="en-US" sz="1800" dirty="0">
                <a:ea typeface="+mn-lt"/>
                <a:cs typeface="+mn-lt"/>
              </a:rPr>
              <a:t> and test your knowledge about the contributions of some amazing Hispanic/Latino people, past and present.</a:t>
            </a:r>
            <a:endParaRPr lang="en-US" altLang="en-US" sz="1800" dirty="0"/>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&amp;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solidFill>
                  <a:schemeClr val="accent6">
                    <a:lumMod val="50000"/>
                  </a:schemeClr>
                </a:solidFill>
              </a:rPr>
              <a:t>Invite questions from the audience</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1391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The </a:t>
            </a:r>
            <a:r>
              <a:rPr lang="en-US" dirty="0"/>
              <a:t>Presenters </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sz="2400" dirty="0"/>
              <a:t>Richard Brown</a:t>
            </a:r>
          </a:p>
          <a:p>
            <a:endParaRPr lang="en-US" sz="2400" dirty="0"/>
          </a:p>
          <a:p>
            <a:r>
              <a:rPr lang="en-US" sz="2400" dirty="0"/>
              <a:t>Craig </a:t>
            </a:r>
            <a:r>
              <a:rPr lang="en-US" sz="2400" dirty="0" err="1"/>
              <a:t>Costenbader</a:t>
            </a:r>
            <a:endParaRPr lang="en-US" sz="2400" dirty="0"/>
          </a:p>
          <a:p>
            <a:endParaRPr lang="en-US" sz="2400" dirty="0"/>
          </a:p>
          <a:p>
            <a:r>
              <a:rPr lang="en-US" sz="2400" dirty="0"/>
              <a:t>And</a:t>
            </a:r>
          </a:p>
          <a:p>
            <a:endParaRPr lang="en-US" sz="2400" dirty="0"/>
          </a:p>
          <a:p>
            <a:r>
              <a:rPr lang="en-US" sz="2400" dirty="0"/>
              <a:t> Matt McMahon</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&amp;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solidFill>
                  <a:schemeClr val="accent6">
                    <a:lumMod val="50000"/>
                  </a:schemeClr>
                </a:solidFill>
              </a:rPr>
              <a:t>Invite questions from the audience</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&amp;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solidFill>
                  <a:schemeClr val="accent6">
                    <a:lumMod val="50000"/>
                  </a:schemeClr>
                </a:solidFill>
              </a:rPr>
              <a:t>Invite questions from the audience</a:t>
            </a:r>
          </a:p>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a:ln w="3175">
                  <a:noFill/>
                </a:ln>
                <a:solidFill>
                  <a:schemeClr val="accent2"/>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199743" y="3248025"/>
            <a:ext cx="6477000" cy="3276600"/>
          </a:xfrm>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normAutofit fontScale="90000"/>
          </a:bodyPr>
          <a:lstStyle/>
          <a:p>
            <a:pPr algn="ctr"/>
            <a:r>
              <a:rPr lang="en-US" dirty="0">
                <a:solidFill>
                  <a:schemeClr val="accent2"/>
                </a:solidFill>
              </a:rPr>
              <a:t>History</a:t>
            </a:r>
            <a:r>
              <a:rPr lang="en-US" altLang="en-US" dirty="0"/>
              <a:t>COVID-19 Impact on Navajo Nation in Arizona &amp; New Mexico</a:t>
            </a:r>
            <a:endParaRPr 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628650" y="15817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History</a:t>
            </a: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Craig </a:t>
            </a:r>
            <a:r>
              <a:rPr lang="en-US" dirty="0" err="1"/>
              <a:t>Costenbader</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endParaRPr lang="en-US" dirty="0"/>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2421083"/>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dirty="0"/>
              <a:t>Feb 2</a:t>
            </a:r>
            <a:r>
              <a:rPr lang="en-US" sz="3200" baseline="30000" dirty="0"/>
              <a:t>nd</a:t>
            </a:r>
            <a:r>
              <a:rPr lang="en-US" sz="3200" dirty="0"/>
              <a:t>  Navajo president and Arizona state representative died from COVID, making death toll 1,038 or a rate of 1 out of </a:t>
            </a:r>
            <a:r>
              <a:rPr lang="en-US" sz="3200"/>
              <a:t>160 in </a:t>
            </a:r>
            <a:r>
              <a:rPr lang="en-US" sz="3200" dirty="0"/>
              <a:t>the tribe.</a:t>
            </a:r>
          </a:p>
          <a:p>
            <a:pPr marL="457200" indent="-45720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377046"/>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r>
              <a:rPr lang="en-US" sz="3200" dirty="0"/>
              <a:t>Multi-generational housing.  Young and old sharing homes.</a:t>
            </a:r>
          </a:p>
          <a:p>
            <a:pPr marL="285750" indent="-285750">
              <a:buFont typeface="Arial" panose="020B0604020202020204" pitchFamily="34" charset="0"/>
              <a:buChar char="•"/>
            </a:pPr>
            <a:r>
              <a:rPr lang="en-US" sz="3200" dirty="0"/>
              <a:t>Culturally nomadic.  Especially the young, accustomed to driving far distances.</a:t>
            </a:r>
          </a:p>
          <a:p>
            <a:pPr marL="285750" indent="-285750">
              <a:buFont typeface="Arial" panose="020B0604020202020204" pitchFamily="34" charset="0"/>
              <a:buChar char="•"/>
            </a:pPr>
            <a:r>
              <a:rPr lang="en-US" sz="3200" dirty="0"/>
              <a:t>Food shopping also far from chapter centers.</a:t>
            </a:r>
          </a:p>
          <a:p>
            <a:pPr marL="285750" indent="-28575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a:t>
            </a:r>
          </a:p>
          <a:p>
            <a:pPr marL="285750" indent="-285750">
              <a:buFont typeface="Arial" panose="020B0604020202020204" pitchFamily="34" charset="0"/>
              <a:buChar char="•"/>
            </a:pPr>
            <a:r>
              <a:rPr lang="en-US" sz="3200" dirty="0"/>
              <a:t>Unreliable access to water.  Running water is uncommon and is brought into homes by five-gallon tanks.</a:t>
            </a:r>
          </a:p>
          <a:p>
            <a:pPr marL="285750" indent="-285750">
              <a:buFont typeface="Arial" panose="020B0604020202020204" pitchFamily="34" charset="0"/>
              <a:buChar char="•"/>
            </a:pPr>
            <a:r>
              <a:rPr lang="en-US" sz="3200" dirty="0"/>
              <a:t>No access to quality healthcare facilities.  Trauma 1 or Trauma 2 (highest levels of care) are hundreds of miles from chapter centers.</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101024"/>
            <a:ext cx="10668000" cy="1231106"/>
          </a:xfrm>
        </p:spPr>
        <p:txBody>
          <a:bodyPr/>
          <a:lstStyle/>
          <a:p>
            <a:pPr algn="ctr"/>
            <a:r>
              <a:rPr lang="en-US" altLang="en-US" dirty="0"/>
              <a:t>COVID-19 Impact on Navajo Nation in Arizona &amp; New Mexico</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3.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190</TotalTime>
  <Words>1021</Words>
  <Application>Microsoft Office PowerPoint</Application>
  <PresentationFormat>Widescreen</PresentationFormat>
  <Paragraphs>143</Paragraphs>
  <Slides>45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Segoe UI</vt:lpstr>
      <vt:lpstr>Office Theme</vt:lpstr>
      <vt:lpstr>COVID-19 Impact on Navajo Nation in Arizona &amp; New Mexico</vt:lpstr>
      <vt:lpstr>COVID-19 Impact on Navajo Nation in Arizona &amp; New Mexico</vt:lpstr>
      <vt:lpstr>PowerPoint Presentation</vt:lpstr>
      <vt:lpstr>Bio: Richard Brown</vt:lpstr>
      <vt:lpstr>Bio: Craig Costenbader</vt:lpstr>
      <vt:lpstr>Bio: Matt McMahon</vt:lpstr>
      <vt:lpstr>COVID-19 Impact on Navajo Nation in Arizona &amp; New Mexico</vt:lpstr>
      <vt:lpstr>COVID-19 Impact on Navajo Nation in Arizona &amp; New Mexico</vt:lpstr>
      <vt:lpstr>COVID-19 Impact on Navajo Nation in Arizona &amp; New Mexico</vt:lpstr>
      <vt:lpstr>PowerPoint Presentation</vt:lpstr>
      <vt:lpstr> </vt:lpstr>
      <vt:lpstr>PowerPoint Presentation</vt:lpstr>
      <vt:lpstr>PowerPoint Presentation</vt:lpstr>
      <vt:lpstr>COVID-19 Impact on Navajo Nation in Arizona &amp; New Mexico</vt:lpstr>
      <vt:lpstr>PowerPoint Presentation</vt:lpstr>
      <vt:lpstr>HistoryCOVID-19 Impact on Navajo Nation in Arizona &amp; New Mexico</vt:lpstr>
      <vt:lpstr>PowerPoint Presentation</vt:lpstr>
      <vt:lpstr>HistoryCOVID-19 Impact on Navajo Nation in Arizona &amp; New Mexico</vt:lpstr>
      <vt:lpstr>HistoryCOVID-19 Impact on Navajo Nation in Arizona &amp; New Mexico</vt:lpstr>
      <vt:lpstr>PowerPoint Presentation</vt:lpstr>
      <vt:lpstr>HistoryCOVID-19 Impact on Navajo Nation in Arizona &amp; New Mexico</vt:lpstr>
      <vt:lpstr>HistoryCOVID-19 Impact on Navajo Nation in Arizona &amp; New Mexico</vt:lpstr>
      <vt:lpstr>HistoryCOVID-19 Impact on Navajo Nation in Arizona &amp; New Mexico</vt:lpstr>
      <vt:lpstr>HistoryCOVID-19 Impact on Navajo Nation in Arizona &amp; New Mexico</vt:lpstr>
      <vt:lpstr>Conclusion</vt:lpstr>
      <vt:lpstr>HistoryCOVID-19 Impact on Navajo Nation in Arizona &amp; New Mexico</vt:lpstr>
      <vt:lpstr>Questions &amp; answers</vt:lpstr>
      <vt:lpstr>HistoryCOVID-19 Impact on Navajo Nation in Arizona &amp; New Mexico</vt:lpstr>
      <vt:lpstr>HistoryCOVID-19 Impact on Navajo Nation in Arizona &amp; New Mexico</vt:lpstr>
      <vt:lpstr>The Presenters </vt:lpstr>
      <vt:lpstr>Questions &amp; answers</vt:lpstr>
      <vt:lpstr>Questions &amp; answers</vt:lpstr>
      <vt:lpstr>HistoryCOVID-19 Impact on Navajo Nation in Arizona &amp; New Mexico</vt:lpstr>
      <vt:lpstr>HistoryCOVID-19 Impact on Navajo Nation in Arizona &amp; New Mexico</vt:lpstr>
      <vt:lpstr>PowerPoint Presentation</vt:lpstr>
      <vt:lpstr>PowerPoint Presentation</vt:lpstr>
      <vt:lpstr>PowerPoint Presentation</vt:lpstr>
      <vt:lpstr>HistoryCOVID-19 Impact on Navajo Nation in Arizona &amp; New Mexico</vt:lpstr>
      <vt:lpstr>HistoryCOVID-19 Impact on Navajo Nation in Arizona &amp; New Mexico</vt:lpstr>
      <vt:lpstr>PowerPoint Presentation</vt:lpstr>
      <vt:lpstr>PowerPoint Presentation</vt:lpstr>
      <vt:lpstr>PowerPoint Presentation</vt:lpstr>
      <vt:lpstr>HistoryCOVID-19 Impact on Navajo Nation in Arizona &amp; New Mexico</vt:lpstr>
      <vt:lpstr>HistoryCOVID-19 Impact on Navajo Nation in Arizona &amp; New Mexico</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Matt McMahon</cp:lastModifiedBy>
  <cp:revision>14</cp:revision>
  <dcterms:created xsi:type="dcterms:W3CDTF">2021-03-02T15:19:39Z</dcterms:created>
  <dcterms:modified xsi:type="dcterms:W3CDTF">2021-03-08T20:37:48Z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