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50"/>
  </p:notesMasterIdLst>
  <p:sldIdLst>
    <p:sldId id="1864" r:id="rId5"/>
    <p:sldId id="1846" r:id="rId6"/>
    <p:sldId id="1903" r:id="rId7"/>
    <p:sldId id="1898" r:id="rId8"/>
    <p:sldId id="1901" r:id="rId9"/>
    <p:sldId id="1902" r:id="rId10"/>
    <p:sldId id="1891" r:id="rId11"/>
    <p:sldId id="1890" r:id="rId12"/>
    <p:sldId id="1892" r:id="rId13"/>
    <p:sldId id="1860" r:id="rId14"/>
    <p:sldId id="1862" r:id="rId15"/>
    <p:sldId id="1858" r:id="rId16"/>
    <p:sldId id="1849" r:id="rId17"/>
    <p:sldId id="1886" r:id="rId18"/>
    <p:sldId id="1866" r:id="rId19"/>
    <p:sldId id="1873" r:id="rId20"/>
    <p:sldId id="1865" r:id="rId21"/>
    <p:sldId id="1882" r:id="rId22"/>
    <p:sldId id="1887" r:id="rId23"/>
    <p:sldId id="1874" r:id="rId24"/>
    <p:sldId id="1870" r:id="rId25"/>
    <p:sldId id="1871" r:id="rId26"/>
    <p:sldId id="1883" r:id="rId27"/>
    <p:sldId id="1888" r:id="rId28"/>
    <p:sldId id="1868" r:id="rId29"/>
    <p:sldId id="1872" r:id="rId30"/>
    <p:sldId id="1859" r:id="rId31"/>
    <p:sldId id="1884" r:id="rId32"/>
    <p:sldId id="1889" r:id="rId33"/>
    <p:sldId id="1845" r:id="rId34"/>
    <p:sldId id="1867" r:id="rId35"/>
    <p:sldId id="1869" r:id="rId36"/>
    <p:sldId id="1885" r:id="rId37"/>
    <p:sldId id="1893" r:id="rId38"/>
    <p:sldId id="1875" r:id="rId39"/>
    <p:sldId id="1878" r:id="rId40"/>
    <p:sldId id="1879" r:id="rId41"/>
    <p:sldId id="1894" r:id="rId42"/>
    <p:sldId id="1896" r:id="rId43"/>
    <p:sldId id="1876" r:id="rId44"/>
    <p:sldId id="1880" r:id="rId45"/>
    <p:sldId id="1881" r:id="rId46"/>
    <p:sldId id="1895" r:id="rId47"/>
    <p:sldId id="1897" r:id="rId48"/>
    <p:sldId id="1877" r:id="rId4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48" autoAdjust="0"/>
  </p:normalViewPr>
  <p:slideViewPr>
    <p:cSldViewPr snapToGrid="0">
      <p:cViewPr>
        <p:scale>
          <a:sx n="55" d="100"/>
          <a:sy n="55" d="100"/>
        </p:scale>
        <p:origin x="758" y="43"/>
      </p:cViewPr>
      <p:guideLst>
        <p:guide orient="horz" pos="2160"/>
        <p:guide pos="480"/>
        <p:guide pos="7200"/>
        <p:guide pos="4368"/>
      </p:guideLst>
    </p:cSldViewPr>
  </p:slideViewPr>
  <p:outlineViewPr>
    <p:cViewPr>
      <p:scale>
        <a:sx n="33" d="100"/>
        <a:sy n="33" d="100"/>
      </p:scale>
      <p:origin x="0" y="-179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McMahon" userId="845ab47b2e71eca0" providerId="LiveId" clId="{D8336273-26F3-49A6-B363-FC59E51009AD}"/>
    <pc:docChg chg="modSld">
      <pc:chgData name="Matt McMahon" userId="845ab47b2e71eca0" providerId="LiveId" clId="{D8336273-26F3-49A6-B363-FC59E51009AD}" dt="2021-03-08T22:53:29.372" v="7" actId="5793"/>
      <pc:docMkLst>
        <pc:docMk/>
      </pc:docMkLst>
      <pc:sldChg chg="modSp mod">
        <pc:chgData name="Matt McMahon" userId="845ab47b2e71eca0" providerId="LiveId" clId="{D8336273-26F3-49A6-B363-FC59E51009AD}" dt="2021-03-08T22:53:29.372" v="7" actId="5793"/>
        <pc:sldMkLst>
          <pc:docMk/>
          <pc:sldMk cId="0" sldId="1891"/>
        </pc:sldMkLst>
        <pc:spChg chg="mod">
          <ac:chgData name="Matt McMahon" userId="845ab47b2e71eca0" providerId="LiveId" clId="{D8336273-26F3-49A6-B363-FC59E51009AD}" dt="2021-03-08T22:53:29.372" v="7" actId="5793"/>
          <ac:spMkLst>
            <pc:docMk/>
            <pc:sldMk cId="0" sldId="189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Segoe UI" panose="020B0502040204020203" pitchFamily="34"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Segoe UI" panose="020B0502040204020203" pitchFamily="34" charset="0"/>
              </a:defRPr>
            </a:lvl1pPr>
          </a:lstStyle>
          <a:p>
            <a:fld id="{6DEB7EE2-04A2-4FB2-9625-C9C73AC4D32F}"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egoe UI" panose="020B050204020402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latin typeface="Segoe UI" panose="020B0502040204020203" pitchFamily="34" charset="0"/>
              </a:rPr>
              <a:pPr eaLnBrk="1" hangingPunct="1"/>
              <a:t>1</a:t>
            </a:fld>
            <a:endParaRPr lang="en-US" altLang="en-US" dirty="0">
              <a:latin typeface="Segoe UI" panose="020B0502040204020203" pitchFamily="34" charset="0"/>
            </a:endParaRPr>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27</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30</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31</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32</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10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379685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10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21</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22</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2"/>
        </a:solidFill>
        <a:effectLst/>
      </p:bgPr>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F3386FAC-ADFA-41EF-9C49-66952E35CA9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16198" cy="6858000"/>
          </a:xfrm>
          <a:prstGeom prst="rect">
            <a:avLst/>
          </a:prstGeom>
        </p:spPr>
      </p:pic>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pPr/>
              <a:t>3/8/2021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pPr/>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E9914566-E790-44E9-BF0F-0D38A423F9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891853E6-9C06-4DC2-B8A4-681C3D34BE75}"/>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B4F28166-FA93-42F3-90D5-A5BBE10D86F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sp>
        <p:nvSpPr>
          <p:cNvPr id="7" name="Title 1">
            <a:extLst>
              <a:ext uri="{FF2B5EF4-FFF2-40B4-BE49-F238E27FC236}">
                <a16:creationId xmlns:a16="http://schemas.microsoft.com/office/drawing/2014/main" id="{9AF0AFCE-F48A-4C35-9245-AFC319274E50}"/>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Ref idx="1001">
        <a:schemeClr val="bg1"/>
      </p:bgRef>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570FCE13-E0EE-4C5A-BDB0-04E8FE4D216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721600" y="-816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F23A82FA-1F05-4BAB-8768-A4575B1AEA6A}"/>
              </a:ext>
            </a:extLst>
          </p:cNvPr>
          <p:cNvSpPr>
            <a:spLocks noGrp="1"/>
          </p:cNvSpPr>
          <p:nvPr>
            <p:ph type="title" hasCustomPrompt="1"/>
          </p:nvPr>
        </p:nvSpPr>
        <p:spPr>
          <a:xfrm>
            <a:off x="762000" y="715961"/>
            <a:ext cx="6477000" cy="1189038"/>
          </a:xfrm>
        </p:spPr>
        <p:txBody>
          <a:bodyPr vert="horz" lIns="91440" tIns="45720" rIns="91440" bIns="45720" rtlCol="0" anchor="t">
            <a:normAutofit/>
          </a:bodyPr>
          <a:lstStyle>
            <a:lvl1pPr>
              <a:defRPr lang="en-US" sz="4000" b="1">
                <a:solidFill>
                  <a:schemeClr val="accent2"/>
                </a:solidFill>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72072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D02F07F5-7B28-4FAB-AE64-9567EE73DE5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394" y="-1451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2" name="Title 1">
            <a:extLst>
              <a:ext uri="{FF2B5EF4-FFF2-40B4-BE49-F238E27FC236}">
                <a16:creationId xmlns:a16="http://schemas.microsoft.com/office/drawing/2014/main" id="{13E3504F-F7AC-4961-8027-04414EA28A76}"/>
              </a:ext>
            </a:extLst>
          </p:cNvPr>
          <p:cNvSpPr>
            <a:spLocks noGrp="1"/>
          </p:cNvSpPr>
          <p:nvPr>
            <p:ph type="title"/>
          </p:nvPr>
        </p:nvSpPr>
        <p:spPr>
          <a:xfrm>
            <a:off x="5199742" y="715961"/>
            <a:ext cx="6477000" cy="1189037"/>
          </a:xfrm>
        </p:spPr>
        <p:txBody>
          <a:bodyPr vert="horz" lIns="91440" tIns="45720" rIns="91440" bIns="45720" rtlCol="0" anchor="t">
            <a:normAutofit/>
          </a:bodyPr>
          <a:lstStyle>
            <a:lvl1pPr>
              <a:defRPr lang="en-US" sz="4000" b="1" i="0" cap="none" spc="-50" baseline="0">
                <a:ln w="3175">
                  <a:noFill/>
                </a:ln>
                <a:solidFill>
                  <a:schemeClr val="accent2"/>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a16="http://schemas.microsoft.com/office/drawing/2014/main" id="{028401E1-3B09-44F5-B61D-E811BC24E22A}"/>
              </a:ext>
            </a:extLst>
          </p:cNvPr>
          <p:cNvPicPr>
            <a:picLocks noChangeAspect="1"/>
          </p:cNvPicPr>
          <p:nvPr userDrawn="1"/>
        </p:nvPicPr>
        <p:blipFill rotWithShape="1">
          <a:blip r:embed="rId2">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pic>
        <p:nvPicPr>
          <p:cNvPr id="2" name="Picture 1" descr="Chart, background pattern&#10;&#10;Description automatically generated">
            <a:extLst>
              <a:ext uri="{FF2B5EF4-FFF2-40B4-BE49-F238E27FC236}">
                <a16:creationId xmlns:a16="http://schemas.microsoft.com/office/drawing/2014/main" id="{F2674189-311A-4AD6-ACED-1AF3864279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u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pic>
        <p:nvPicPr>
          <p:cNvPr id="2" name="Picture 1" descr="Chart, background pattern&#10;&#10;Description automatically generated">
            <a:extLst>
              <a:ext uri="{FF2B5EF4-FFF2-40B4-BE49-F238E27FC236}">
                <a16:creationId xmlns:a16="http://schemas.microsoft.com/office/drawing/2014/main" id="{75AA916B-1CCB-46CB-9D3B-BAF329AD02F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1"/>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CC31B5EA-A920-4B2A-8F05-3C688980E26F}"/>
              </a:ext>
            </a:extLst>
          </p:cNvPr>
          <p:cNvSpPr>
            <a:spLocks noGrp="1"/>
          </p:cNvSpPr>
          <p:nvPr>
            <p:ph type="body" sz="quarter" idx="17"/>
          </p:nvPr>
        </p:nvSpPr>
        <p:spPr>
          <a:xfrm>
            <a:off x="1223963"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FE42B32E-80DC-4AC0-B306-CE8E5CCD934F}"/>
              </a:ext>
            </a:extLst>
          </p:cNvPr>
          <p:cNvSpPr>
            <a:spLocks noGrp="1"/>
          </p:cNvSpPr>
          <p:nvPr>
            <p:ph type="pic" sz="quarter" idx="14"/>
          </p:nvPr>
        </p:nvSpPr>
        <p:spPr>
          <a:xfrm>
            <a:off x="2024063"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0" name="Picture Placeholder 15">
            <a:extLst>
              <a:ext uri="{FF2B5EF4-FFF2-40B4-BE49-F238E27FC236}">
                <a16:creationId xmlns:a16="http://schemas.microsoft.com/office/drawing/2014/main" id="{A4E97807-A99D-4012-BE47-7B3C54B502FA}"/>
              </a:ext>
            </a:extLst>
          </p:cNvPr>
          <p:cNvSpPr>
            <a:spLocks noGrp="1"/>
          </p:cNvSpPr>
          <p:nvPr>
            <p:ph type="pic" sz="quarter" idx="15"/>
          </p:nvPr>
        </p:nvSpPr>
        <p:spPr>
          <a:xfrm>
            <a:off x="5442311" y="324854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1" name="Picture Placeholder 15">
            <a:extLst>
              <a:ext uri="{FF2B5EF4-FFF2-40B4-BE49-F238E27FC236}">
                <a16:creationId xmlns:a16="http://schemas.microsoft.com/office/drawing/2014/main" id="{31025974-D850-4FC0-B6B0-BBF7DFCE1ECE}"/>
              </a:ext>
            </a:extLst>
          </p:cNvPr>
          <p:cNvSpPr>
            <a:spLocks noGrp="1"/>
          </p:cNvSpPr>
          <p:nvPr>
            <p:ph type="pic" sz="quarter" idx="16"/>
          </p:nvPr>
        </p:nvSpPr>
        <p:spPr>
          <a:xfrm>
            <a:off x="8859074"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23" name="Text Placeholder 21">
            <a:extLst>
              <a:ext uri="{FF2B5EF4-FFF2-40B4-BE49-F238E27FC236}">
                <a16:creationId xmlns:a16="http://schemas.microsoft.com/office/drawing/2014/main" id="{C073AF55-A66A-4112-A82D-E09A3D14EDBE}"/>
              </a:ext>
            </a:extLst>
          </p:cNvPr>
          <p:cNvSpPr>
            <a:spLocks noGrp="1"/>
          </p:cNvSpPr>
          <p:nvPr>
            <p:ph type="body" sz="quarter" idx="18"/>
          </p:nvPr>
        </p:nvSpPr>
        <p:spPr>
          <a:xfrm>
            <a:off x="4641850"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1">
            <a:extLst>
              <a:ext uri="{FF2B5EF4-FFF2-40B4-BE49-F238E27FC236}">
                <a16:creationId xmlns:a16="http://schemas.microsoft.com/office/drawing/2014/main" id="{CBC8787E-EB24-4D42-8555-6C6C11DD51B3}"/>
              </a:ext>
            </a:extLst>
          </p:cNvPr>
          <p:cNvSpPr>
            <a:spLocks noGrp="1"/>
          </p:cNvSpPr>
          <p:nvPr>
            <p:ph type="body" sz="quarter" idx="19"/>
          </p:nvPr>
        </p:nvSpPr>
        <p:spPr>
          <a:xfrm>
            <a:off x="8059737"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29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fld id="{1D364696-E1F3-49EF-AEC8-730A16D9A23F}" type="datetimeFigureOut">
              <a:rPr lang="en-US" altLang="en-US" smtClean="0"/>
              <a:pPr/>
              <a:t>3/8/2021</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690" r:id="rId7"/>
    <p:sldLayoutId id="2147483704" r:id="rId8"/>
    <p:sldLayoutId id="2147483691" r:id="rId9"/>
    <p:sldLayoutId id="21474836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www.bing.com/search?q=Scott+Momaday"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hyperlink" Target="https://www.bing.com/search?q=jim+thorpe+athlete" TargetMode="External"/><Relationship Id="rId4" Type="http://schemas.openxmlformats.org/officeDocument/2006/relationships/hyperlink" Target="https://www.bing.com/search?q=John+Herringt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www.bing.com/search?q=Bing+Hispanic+Heritage+Month+quiz&amp;form=MY01O3&amp;OCID=MY01O3"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bing.com/search?q=Scott+Momaday" TargetMode="External"/><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s://www.bing.com/search?q=jim+thorpe+athlete" TargetMode="External"/><Relationship Id="rId4" Type="http://schemas.openxmlformats.org/officeDocument/2006/relationships/hyperlink" Target="https://www.bing.com/search?q=John+Herrington"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657600" y="-233507"/>
            <a:ext cx="8534400" cy="3081482"/>
          </a:xfrm>
        </p:spPr>
        <p:txBody>
          <a:bodyPr anchor="ctr">
            <a:noAutofit/>
          </a:bodyPr>
          <a:lstStyle/>
          <a:p>
            <a:pPr algn="ctr" eaLnBrk="1" hangingPunct="1"/>
            <a:r>
              <a:rPr lang="en-US" altLang="en-US" sz="2800" b="1" dirty="0">
                <a:solidFill>
                  <a:schemeClr val="accent2"/>
                </a:solidFill>
              </a:rPr>
              <a:t>COVID-19 Impact on Navajo Nation in Arizona &amp; New Mexico</a:t>
            </a:r>
            <a:endParaRPr lang="en-US" altLang="en-US" sz="2800" b="1" dirty="0">
              <a:solidFill>
                <a:schemeClr val="accent2"/>
              </a:solidFill>
              <a:latin typeface="+mn-lt"/>
            </a:endParaRPr>
          </a:p>
        </p:txBody>
      </p:sp>
      <p:sp>
        <p:nvSpPr>
          <p:cNvPr id="3"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43300" y="3576493"/>
            <a:ext cx="5019675" cy="3081482"/>
          </a:xfrm>
        </p:spPr>
        <p:txBody>
          <a:bodyPr anchor="ctr">
            <a:noAutofit/>
          </a:bodyPr>
          <a:lstStyle/>
          <a:p>
            <a:pPr eaLnBrk="1" hangingPunct="1"/>
            <a:br>
              <a:rPr lang="en-US" altLang="en-US" sz="6000" b="1" dirty="0">
                <a:solidFill>
                  <a:schemeClr val="accent2"/>
                </a:solidFill>
              </a:rPr>
            </a:br>
            <a:endParaRPr lang="en-US" altLang="en-US" b="1" dirty="0">
              <a:solidFill>
                <a:schemeClr val="accent2"/>
              </a:solidFill>
              <a:latin typeface="+mn-lt"/>
            </a:endParaRPr>
          </a:p>
        </p:txBody>
      </p:sp>
      <p:pic>
        <p:nvPicPr>
          <p:cNvPr id="4" name="Picture 3" descr="WOZ U LOGO.jpeg"/>
          <p:cNvPicPr>
            <a:picLocks noChangeAspect="1"/>
          </p:cNvPicPr>
          <p:nvPr/>
        </p:nvPicPr>
        <p:blipFill>
          <a:blip r:embed="rId3"/>
          <a:stretch>
            <a:fillRect/>
          </a:stretch>
        </p:blipFill>
        <p:spPr>
          <a:xfrm>
            <a:off x="6229350" y="2286000"/>
            <a:ext cx="3581400" cy="3581400"/>
          </a:xfrm>
          <a:prstGeom prst="rect">
            <a:avLst/>
          </a:prstGeom>
        </p:spPr>
      </p:pic>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937B-13DA-41FD-83DA-9BC2BD4AB992}"/>
              </a:ext>
            </a:extLst>
          </p:cNvPr>
          <p:cNvSpPr>
            <a:spLocks noGrp="1"/>
          </p:cNvSpPr>
          <p:nvPr>
            <p:ph type="title"/>
          </p:nvPr>
        </p:nvSpPr>
        <p:spPr>
          <a:xfrm>
            <a:off x="5180692" y="1754186"/>
            <a:ext cx="6477000" cy="4160839"/>
          </a:xfrm>
        </p:spPr>
        <p:txBody>
          <a:bodyPr/>
          <a:lstStyle/>
          <a:p>
            <a:endParaRPr lang="en-US" dirty="0"/>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4914899" y="390525"/>
            <a:ext cx="6848475" cy="1190625"/>
          </a:xfrm>
          <a:prstGeom prst="rect">
            <a:avLst/>
          </a:prstGeom>
        </p:spPr>
        <p:txBody>
          <a:bodyPr vert="horz" lIns="91440" tIns="45720" rIns="91440" bIns="45720" rtlCol="0" anchor="t">
            <a:normAutofit fontScale="85000" lnSpcReduction="1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39924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49F8C2-EF43-46A9-AE9B-EB43FC760A6A}"/>
              </a:ext>
            </a:extLst>
          </p:cNvPr>
          <p:cNvSpPr>
            <a:spLocks noGrp="1"/>
          </p:cNvSpPr>
          <p:nvPr>
            <p:ph type="title"/>
          </p:nvPr>
        </p:nvSpPr>
        <p:spPr>
          <a:xfrm>
            <a:off x="571500" y="5097461"/>
            <a:ext cx="6477000" cy="1189038"/>
          </a:xfrm>
        </p:spPr>
        <p:txBody>
          <a:bodyPr/>
          <a:lstStyle/>
          <a:p>
            <a:endParaRPr lang="en-US" dirty="0"/>
          </a:p>
          <a:p>
            <a:endParaRPr lang="en-US" dirty="0"/>
          </a:p>
        </p:txBody>
      </p:sp>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1"/>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3"/>
            <a:ext cx="6810375" cy="1508701"/>
          </a:xfrm>
          <a:prstGeom prst="rect">
            <a:avLst/>
          </a:prstGeom>
        </p:spPr>
        <p:txBody>
          <a:bodyPr vert="horz" lIns="91440" tIns="45720" rIns="91440" bIns="45720" rtlCol="0" anchor="t">
            <a:normAutofit fontScale="92500" lnSpcReduction="1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4000" b="1" i="0" u="none" strike="noStrike" kern="1200" cap="none" spc="0" normalizeH="0" baseline="0" noProof="0" dirty="0">
                <a:ln>
                  <a:noFill/>
                </a:ln>
                <a:solidFill>
                  <a:schemeClr val="accent2"/>
                </a:solidFill>
                <a:effectLst/>
                <a:uLnTx/>
                <a:uFillTx/>
                <a:latin typeface="+mj-lt"/>
                <a:ea typeface="+mn-ea"/>
                <a:cs typeface="+mn-cs"/>
              </a:rPr>
              <a:t>COVID-19 Impact on Navajo Nation in Arizona &amp; New Mexico</a:t>
            </a:r>
            <a:endParaRPr kumimoji="0" lang="en-US" sz="4000" b="1" i="0" u="none" strike="noStrike" kern="1200" cap="none" spc="0" normalizeH="0" baseline="0" noProof="0" dirty="0">
              <a:ln>
                <a:noFill/>
              </a:ln>
              <a:solidFill>
                <a:schemeClr val="accent2"/>
              </a:solidFill>
              <a:effectLst/>
              <a:uLnTx/>
              <a:uFillTx/>
              <a:latin typeface="+mj-lt"/>
              <a:ea typeface="+mn-ea"/>
              <a:cs typeface="+mn-cs"/>
            </a:endParaRPr>
          </a:p>
        </p:txBody>
      </p:sp>
    </p:spTree>
    <p:extLst>
      <p:ext uri="{BB962C8B-B14F-4D97-AF65-F5344CB8AC3E}">
        <p14:creationId xmlns:p14="http://schemas.microsoft.com/office/powerpoint/2010/main" val="84623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849151" y="1814492"/>
            <a:ext cx="9141397" cy="615553"/>
          </a:xfrm>
        </p:spPr>
        <p:txBody>
          <a:bodyPr/>
          <a:lstStyle/>
          <a:p>
            <a:pPr algn="ct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647292" y="1201736"/>
            <a:ext cx="6477000" cy="1189037"/>
          </a:xfrm>
        </p:spPr>
        <p:txBody>
          <a:bodyPr/>
          <a:lstStyle/>
          <a:p>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85393" y="3286125"/>
            <a:ext cx="6477000" cy="3276600"/>
          </a:xfrm>
        </p:spPr>
        <p:txBody>
          <a:bodyPr vert="horz" lIns="91440" tIns="45720" rIns="91440" bIns="45720" rtlCol="0" anchor="t">
            <a:normAutofit/>
          </a:bodyPr>
          <a:lstStyle/>
          <a:p>
            <a:endParaRPr lang="en-US" sz="1800" dirty="0"/>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4648199" y="215324"/>
            <a:ext cx="7324725" cy="1070551"/>
          </a:xfrm>
          <a:prstGeom prst="rect">
            <a:avLst/>
          </a:prstGeom>
        </p:spPr>
        <p:txBody>
          <a:bodyPr vert="horz" lIns="91440" tIns="45720" rIns="91440" bIns="45720" rtlCol="0" anchor="t">
            <a:normAutofit fontScale="92500" lnSpcReduction="1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5"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E6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A48-57B8-480B-912A-B017D739B4D0}"/>
              </a:ext>
            </a:extLst>
          </p:cNvPr>
          <p:cNvSpPr>
            <a:spLocks noGrp="1"/>
          </p:cNvSpPr>
          <p:nvPr>
            <p:ph type="title"/>
          </p:nvPr>
        </p:nvSpPr>
        <p:spPr>
          <a:xfrm>
            <a:off x="857250" y="5974377"/>
            <a:ext cx="10668000" cy="615553"/>
          </a:xfrm>
        </p:spPr>
        <p:txBody>
          <a:bodyPr/>
          <a:lstStyle/>
          <a:p>
            <a:endParaRPr lang="en-US" dirty="0">
              <a:solidFill>
                <a:schemeClr val="accent2"/>
              </a:solidFill>
            </a:endParaRP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p:txBody>
          <a:bodyPr/>
          <a:lstStyle/>
          <a:p>
            <a:endParaRPr lang="en-US" dirty="0"/>
          </a:p>
        </p:txBody>
      </p:sp>
      <p:sp>
        <p:nvSpPr>
          <p:cNvPr id="11" name="Picture Placeholder 10" descr="picture placeholder">
            <a:extLst>
              <a:ext uri="{FF2B5EF4-FFF2-40B4-BE49-F238E27FC236}">
                <a16:creationId xmlns:a16="http://schemas.microsoft.com/office/drawing/2014/main" id="{8F2F38A1-CA39-469F-9D61-93A8F8501788}"/>
              </a:ext>
            </a:extLst>
          </p:cNvPr>
          <p:cNvSpPr>
            <a:spLocks noGrp="1"/>
          </p:cNvSpPr>
          <p:nvPr>
            <p:ph type="pic" sz="quarter" idx="14"/>
          </p:nvPr>
        </p:nvSpPr>
        <p:spPr/>
      </p:sp>
      <p:sp>
        <p:nvSpPr>
          <p:cNvPr id="5" name="Freeform: Shape 4">
            <a:extLst>
              <a:ext uri="{FF2B5EF4-FFF2-40B4-BE49-F238E27FC236}">
                <a16:creationId xmlns:a16="http://schemas.microsoft.com/office/drawing/2014/main" id="{69764EBF-31FA-492E-8998-3077A3B6462E}"/>
              </a:ext>
            </a:extLst>
          </p:cNvPr>
          <p:cNvSpPr/>
          <p:nvPr/>
        </p:nvSpPr>
        <p:spPr>
          <a:xfrm>
            <a:off x="1224262" y="4943696"/>
            <a:ext cx="2908499" cy="967500"/>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accent6">
                    <a:lumMod val="50000"/>
                  </a:schemeClr>
                </a:solidFill>
                <a:hlinkClick r:id="rId3"/>
              </a:rPr>
              <a:t>Scott </a:t>
            </a:r>
            <a:r>
              <a:rPr lang="en-US" altLang="en-US" sz="1400" b="1" kern="1200" dirty="0" err="1">
                <a:solidFill>
                  <a:schemeClr val="accent6">
                    <a:lumMod val="50000"/>
                  </a:schemeClr>
                </a:solidFill>
                <a:hlinkClick r:id="rId3"/>
              </a:rPr>
              <a:t>Momaday</a:t>
            </a:r>
            <a:r>
              <a:rPr lang="en-US" altLang="en-US" sz="1400" b="1" kern="1200" dirty="0">
                <a:solidFill>
                  <a:schemeClr val="accent6">
                    <a:lumMod val="50000"/>
                  </a:schemeClr>
                </a:solidFill>
              </a:rPr>
              <a:t> </a:t>
            </a:r>
            <a:r>
              <a:rPr lang="en-US" altLang="en-US" sz="1400" kern="1200" dirty="0">
                <a:solidFill>
                  <a:schemeClr val="accent6">
                    <a:lumMod val="50000"/>
                  </a:schemeClr>
                </a:solidFill>
              </a:rPr>
              <a:t>was the first person of Native American heritage to win the Pulitzer Prize for Fiction.</a:t>
            </a:r>
            <a:endParaRPr lang="en-US" sz="1400" kern="1200" dirty="0">
              <a:solidFill>
                <a:schemeClr val="accent6">
                  <a:lumMod val="50000"/>
                </a:schemeClr>
              </a:solidFill>
            </a:endParaRPr>
          </a:p>
        </p:txBody>
      </p:sp>
      <p:sp>
        <p:nvSpPr>
          <p:cNvPr id="12" name="Picture Placeholder 11" descr="picture placeholder">
            <a:extLst>
              <a:ext uri="{FF2B5EF4-FFF2-40B4-BE49-F238E27FC236}">
                <a16:creationId xmlns:a16="http://schemas.microsoft.com/office/drawing/2014/main" id="{71530503-7406-4363-BD91-233F01DEB21A}"/>
              </a:ext>
            </a:extLst>
          </p:cNvPr>
          <p:cNvSpPr>
            <a:spLocks noGrp="1"/>
          </p:cNvSpPr>
          <p:nvPr>
            <p:ph type="pic" sz="quarter" idx="15"/>
          </p:nvPr>
        </p:nvSpPr>
        <p:spPr/>
      </p:sp>
      <p:sp>
        <p:nvSpPr>
          <p:cNvPr id="8" name="Freeform: Shape 7">
            <a:extLst>
              <a:ext uri="{FF2B5EF4-FFF2-40B4-BE49-F238E27FC236}">
                <a16:creationId xmlns:a16="http://schemas.microsoft.com/office/drawing/2014/main" id="{7D11453A-1865-4EAB-B7E0-024FA352854C}"/>
              </a:ext>
            </a:extLst>
          </p:cNvPr>
          <p:cNvSpPr/>
          <p:nvPr/>
        </p:nvSpPr>
        <p:spPr>
          <a:xfrm>
            <a:off x="4641750" y="4943696"/>
            <a:ext cx="2908499" cy="967500"/>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accent6">
                    <a:lumMod val="50000"/>
                  </a:schemeClr>
                </a:solidFill>
                <a:hlinkClick r:id="rId4"/>
              </a:rPr>
              <a:t>John Herrington</a:t>
            </a:r>
            <a:r>
              <a:rPr lang="en-US" altLang="en-US" sz="1400" b="1" kern="1200" dirty="0">
                <a:solidFill>
                  <a:schemeClr val="accent6">
                    <a:lumMod val="50000"/>
                  </a:schemeClr>
                </a:solidFill>
              </a:rPr>
              <a:t> </a:t>
            </a:r>
            <a:r>
              <a:rPr lang="en-US" altLang="en-US" sz="1400" kern="1200" dirty="0">
                <a:solidFill>
                  <a:schemeClr val="accent6">
                    <a:lumMod val="50000"/>
                  </a:schemeClr>
                </a:solidFill>
              </a:rPr>
              <a:t>was the first person of Native American heritage to fly in space. </a:t>
            </a:r>
            <a:endParaRPr lang="en-US" sz="1400" kern="1200" dirty="0">
              <a:solidFill>
                <a:schemeClr val="accent6">
                  <a:lumMod val="50000"/>
                </a:schemeClr>
              </a:solidFill>
            </a:endParaRPr>
          </a:p>
        </p:txBody>
      </p:sp>
      <p:sp>
        <p:nvSpPr>
          <p:cNvPr id="13" name="Picture Placeholder 12" descr="picture placeholder">
            <a:extLst>
              <a:ext uri="{FF2B5EF4-FFF2-40B4-BE49-F238E27FC236}">
                <a16:creationId xmlns:a16="http://schemas.microsoft.com/office/drawing/2014/main" id="{3CFB385C-46D8-435C-B83E-1DA804C5C4C5}"/>
              </a:ext>
            </a:extLst>
          </p:cNvPr>
          <p:cNvSpPr>
            <a:spLocks noGrp="1"/>
          </p:cNvSpPr>
          <p:nvPr>
            <p:ph type="pic" sz="quarter" idx="16"/>
          </p:nvPr>
        </p:nvSpPr>
        <p:spPr/>
      </p:sp>
      <p:sp>
        <p:nvSpPr>
          <p:cNvPr id="10" name="Freeform: Shape 9">
            <a:extLst>
              <a:ext uri="{FF2B5EF4-FFF2-40B4-BE49-F238E27FC236}">
                <a16:creationId xmlns:a16="http://schemas.microsoft.com/office/drawing/2014/main" id="{2C5EA7BE-5E78-4EA8-9C6D-F00C129B0C70}"/>
              </a:ext>
            </a:extLst>
          </p:cNvPr>
          <p:cNvSpPr/>
          <p:nvPr/>
        </p:nvSpPr>
        <p:spPr>
          <a:xfrm>
            <a:off x="8059237" y="4943696"/>
            <a:ext cx="2908499" cy="967500"/>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accent6">
                    <a:lumMod val="50000"/>
                  </a:schemeClr>
                </a:solidFill>
                <a:hlinkClick r:id="rId5"/>
              </a:rPr>
              <a:t>Jim Thorpe</a:t>
            </a:r>
            <a:r>
              <a:rPr lang="en-US" altLang="en-US" sz="1400" b="1" kern="1200" dirty="0">
                <a:solidFill>
                  <a:schemeClr val="accent6">
                    <a:lumMod val="50000"/>
                  </a:schemeClr>
                </a:solidFill>
              </a:rPr>
              <a:t> </a:t>
            </a:r>
            <a:r>
              <a:rPr lang="en-US" altLang="en-US" sz="1400" kern="1200" dirty="0">
                <a:solidFill>
                  <a:schemeClr val="accent6">
                    <a:lumMod val="50000"/>
                  </a:schemeClr>
                </a:solidFill>
              </a:rPr>
              <a:t>was the first person of Native American heritage to win an Olympic gold medal for the United States.</a:t>
            </a:r>
            <a:endParaRPr lang="en-US" sz="1400" kern="1200" dirty="0">
              <a:solidFill>
                <a:schemeClr val="accent6">
                  <a:lumMod val="50000"/>
                </a:schemeClr>
              </a:solidFill>
            </a:endParaRPr>
          </a:p>
        </p:txBody>
      </p:sp>
      <p:sp>
        <p:nvSpPr>
          <p:cNvPr id="14" name="Title 3">
            <a:extLst>
              <a:ext uri="{FF2B5EF4-FFF2-40B4-BE49-F238E27FC236}">
                <a16:creationId xmlns:a16="http://schemas.microsoft.com/office/drawing/2014/main" id="{048FBE6B-DC67-4E64-80F4-CADE978D2FE3}"/>
              </a:ext>
            </a:extLst>
          </p:cNvPr>
          <p:cNvSpPr txBox="1">
            <a:spLocks/>
          </p:cNvSpPr>
          <p:nvPr/>
        </p:nvSpPr>
        <p:spPr>
          <a:xfrm>
            <a:off x="819150" y="1391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414395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6504DE-4F83-437F-BDB6-306374C31C9C}"/>
              </a:ext>
            </a:extLst>
          </p:cNvPr>
          <p:cNvSpPr>
            <a:spLocks noGrp="1"/>
          </p:cNvSpPr>
          <p:nvPr>
            <p:ph type="title"/>
          </p:nvPr>
        </p:nvSpPr>
        <p:spPr>
          <a:xfrm>
            <a:off x="762000" y="715961"/>
            <a:ext cx="6477000" cy="1465264"/>
          </a:xfrm>
        </p:spPr>
        <p:txBody>
          <a:bodyPr>
            <a:normAutofit/>
          </a:bodyPr>
          <a:lstStyle/>
          <a:p>
            <a:r>
              <a:rPr lang="en-US" altLang="en-US" sz="2800" dirty="0"/>
              <a:t>COVID-19 Impact on Navajo Nation in Arizona &amp; New Mexico</a:t>
            </a:r>
            <a:endParaRPr lang="en-US" sz="2800"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4999"/>
            <a:ext cx="6477000" cy="3895725"/>
          </a:xfrm>
        </p:spPr>
        <p:txBody>
          <a:bodyPr vert="horz" lIns="91440" tIns="45720" rIns="91440" bIns="45720" rtlCol="0" anchor="t">
            <a:noAutofit/>
          </a:bodyPr>
          <a:lstStyle/>
          <a:p>
            <a:pPr marL="0" indent="0" fontAlgn="auto">
              <a:spcAft>
                <a:spcPts val="0"/>
              </a:spcAft>
              <a:buNone/>
            </a:pPr>
            <a:r>
              <a:rPr lang="en-US" altLang="en-US" sz="1800" dirty="0"/>
              <a:t>Since January of 2020 Covid-19 has become a Global Pandemic </a:t>
            </a:r>
          </a:p>
          <a:p>
            <a:pPr marL="0" indent="0" fontAlgn="auto">
              <a:spcAft>
                <a:spcPts val="0"/>
              </a:spcAft>
              <a:buNone/>
            </a:pPr>
            <a:endParaRPr lang="en-US" altLang="en-US" sz="1800" dirty="0"/>
          </a:p>
          <a:p>
            <a:pPr marL="0" indent="0" fontAlgn="auto">
              <a:spcAft>
                <a:spcPts val="0"/>
              </a:spcAft>
              <a:buNone/>
            </a:pPr>
            <a:r>
              <a:rPr lang="en-US" altLang="en-US" sz="1800" dirty="0"/>
              <a:t>One of the hardest hit groups </a:t>
            </a:r>
          </a:p>
          <a:p>
            <a:pPr marL="0" indent="0" fontAlgn="auto">
              <a:spcAft>
                <a:spcPts val="0"/>
              </a:spcAft>
              <a:buNone/>
            </a:pPr>
            <a:r>
              <a:rPr lang="en-US" altLang="en-US" sz="1800" dirty="0"/>
              <a:t>people effected by the </a:t>
            </a:r>
          </a:p>
          <a:p>
            <a:pPr marL="0" indent="0" fontAlgn="auto">
              <a:spcAft>
                <a:spcPts val="0"/>
              </a:spcAft>
              <a:buNone/>
            </a:pPr>
            <a:r>
              <a:rPr lang="en-US" altLang="en-US" sz="1800" dirty="0"/>
              <a:t>pandemic in the United States </a:t>
            </a:r>
          </a:p>
          <a:p>
            <a:pPr marL="0" indent="0" fontAlgn="auto">
              <a:spcAft>
                <a:spcPts val="0"/>
              </a:spcAft>
              <a:buNone/>
            </a:pPr>
            <a:r>
              <a:rPr lang="en-US" altLang="en-US" sz="1800" dirty="0"/>
              <a:t>has been the Navajo Nation </a:t>
            </a:r>
          </a:p>
          <a:p>
            <a:pPr marL="0" indent="0" fontAlgn="auto">
              <a:spcAft>
                <a:spcPts val="0"/>
              </a:spcAft>
              <a:buNone/>
            </a:pPr>
            <a:r>
              <a:rPr lang="en-US" altLang="en-US" sz="1800" dirty="0"/>
              <a:t>Indian Tribe.  </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r>
              <a:rPr lang="en-US" altLang="en-US" sz="1800" dirty="0"/>
              <a:t>In this presentation we are going to look </a:t>
            </a:r>
          </a:p>
          <a:p>
            <a:pPr marL="0" indent="0" fontAlgn="auto">
              <a:spcAft>
                <a:spcPts val="0"/>
              </a:spcAft>
              <a:buNone/>
            </a:pPr>
            <a:r>
              <a:rPr lang="en-US" altLang="en-US" sz="1800" dirty="0"/>
              <a:t>at a Data Science point of view of how and why.  </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endParaRPr lang="en-US" altLang="en-US" sz="1800" b="1" dirty="0">
              <a:solidFill>
                <a:schemeClr val="accent6">
                  <a:lumMod val="50000"/>
                </a:schemeClr>
              </a:solidFill>
            </a:endParaRP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101024"/>
            <a:ext cx="10668000" cy="1231106"/>
          </a:xfrm>
        </p:spPr>
        <p:txBody>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4294967295"/>
          </p:nvPr>
        </p:nvSpPr>
        <p:spPr>
          <a:xfrm>
            <a:off x="762000" y="1600200"/>
            <a:ext cx="10668000" cy="762000"/>
          </a:xfrm>
        </p:spPr>
        <p:txBody>
          <a:bodyPr>
            <a:normAutofit/>
          </a:bodyPr>
          <a:lstStyle/>
          <a:p>
            <a:pPr marL="0" indent="0">
              <a:buNone/>
            </a:pPr>
            <a:r>
              <a:rPr lang="en-US" altLang="en-US" sz="1800" b="0" dirty="0">
                <a:solidFill>
                  <a:schemeClr val="accent6">
                    <a:lumMod val="50000"/>
                  </a:schemeClr>
                </a:solidFill>
                <a:latin typeface="+mj-lt"/>
              </a:rPr>
              <a:t>Make a timeline of important historical events or list historical contributions made by people of Native American heritage. </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713812470"/>
              </p:ext>
            </p:extLst>
          </p:nvPr>
        </p:nvGraphicFramePr>
        <p:xfrm>
          <a:off x="762000" y="2590800"/>
          <a:ext cx="10668000" cy="283464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gridCol w="1778000">
                  <a:extLst>
                    <a:ext uri="{9D8B030D-6E8A-4147-A177-3AD203B41FA5}">
                      <a16:colId xmlns:a16="http://schemas.microsoft.com/office/drawing/2014/main" val="20005"/>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1</a:t>
                      </a:r>
                      <a:r>
                        <a:rPr kumimoji="0" lang="en-US" sz="1400" b="1" i="0" u="none" strike="noStrike" cap="none" normalizeH="0" baseline="30000" dirty="0">
                          <a:ln>
                            <a:noFill/>
                          </a:ln>
                          <a:solidFill>
                            <a:schemeClr val="accent2"/>
                          </a:solidFill>
                          <a:effectLst/>
                          <a:latin typeface="+mn-lt"/>
                        </a:rPr>
                        <a:t>st</a:t>
                      </a:r>
                      <a:r>
                        <a:rPr kumimoji="0" lang="en-US" sz="1400" b="1" i="0" u="none" strike="noStrike" cap="none" normalizeH="0" baseline="0" dirty="0">
                          <a:ln>
                            <a:noFill/>
                          </a:ln>
                          <a:solidFill>
                            <a:schemeClr val="accent2"/>
                          </a:solidFill>
                          <a:effectLst/>
                          <a:latin typeface="+mn-lt"/>
                        </a:rPr>
                        <a:t> Event</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2</a:t>
                      </a:r>
                      <a:r>
                        <a:rPr kumimoji="0" lang="en-US" sz="1400" b="1" i="0" u="none" strike="noStrike" cap="none" normalizeH="0" baseline="30000" dirty="0">
                          <a:ln>
                            <a:noFill/>
                          </a:ln>
                          <a:solidFill>
                            <a:schemeClr val="accent2"/>
                          </a:solidFill>
                          <a:effectLst/>
                          <a:latin typeface="+mn-lt"/>
                        </a:rPr>
                        <a:t>nd</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3rd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4</a:t>
                      </a:r>
                      <a:r>
                        <a:rPr kumimoji="0" lang="en-US" sz="1400" b="1" i="0" u="none" strike="noStrike" cap="none" normalizeH="0" baseline="30000" dirty="0">
                          <a:ln>
                            <a:noFill/>
                          </a:ln>
                          <a:solidFill>
                            <a:schemeClr val="accent2"/>
                          </a:solidFill>
                          <a:effectLst/>
                          <a:latin typeface="+mn-lt"/>
                        </a:rPr>
                        <a:t>th</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5</a:t>
                      </a:r>
                      <a:r>
                        <a:rPr kumimoji="0" lang="en-US" sz="1400" b="1" i="0" u="none" strike="noStrike" cap="none" normalizeH="0" baseline="30000" dirty="0">
                          <a:ln>
                            <a:noFill/>
                          </a:ln>
                          <a:solidFill>
                            <a:schemeClr val="accent2"/>
                          </a:solidFill>
                          <a:effectLst/>
                          <a:latin typeface="+mn-lt"/>
                        </a:rPr>
                        <a:t>th</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6</a:t>
                      </a:r>
                      <a:r>
                        <a:rPr kumimoji="0" lang="en-US" sz="1400" b="1" i="0" u="none" strike="noStrike" cap="none" normalizeH="0" baseline="30000" dirty="0">
                          <a:ln>
                            <a:noFill/>
                          </a:ln>
                          <a:solidFill>
                            <a:schemeClr val="accent2"/>
                          </a:solidFill>
                          <a:effectLst/>
                          <a:latin typeface="+mn-lt"/>
                        </a:rPr>
                        <a:t>th</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101024"/>
            <a:ext cx="10668000" cy="1231106"/>
          </a:xfrm>
        </p:spPr>
        <p:txBody>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4294967295"/>
          </p:nvPr>
        </p:nvSpPr>
        <p:spPr>
          <a:xfrm>
            <a:off x="762000" y="1600200"/>
            <a:ext cx="10668000" cy="762000"/>
          </a:xfrm>
        </p:spPr>
        <p:txBody>
          <a:bodyPr>
            <a:normAutofit/>
          </a:bodyPr>
          <a:lstStyle/>
          <a:p>
            <a:pPr marL="0" indent="0">
              <a:buNone/>
            </a:pPr>
            <a:r>
              <a:rPr lang="en-US" altLang="en-US" sz="1800" b="0" dirty="0">
                <a:solidFill>
                  <a:schemeClr val="accent6">
                    <a:lumMod val="50000"/>
                  </a:schemeClr>
                </a:solidFill>
                <a:latin typeface="+mj-lt"/>
              </a:rPr>
              <a:t>Make a timeline of important historical events or list historical contributions made by people of Native American heritage. </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713812470"/>
              </p:ext>
            </p:extLst>
          </p:nvPr>
        </p:nvGraphicFramePr>
        <p:xfrm>
          <a:off x="762000" y="2590800"/>
          <a:ext cx="10668000" cy="283464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gridCol w="1778000">
                  <a:extLst>
                    <a:ext uri="{9D8B030D-6E8A-4147-A177-3AD203B41FA5}">
                      <a16:colId xmlns:a16="http://schemas.microsoft.com/office/drawing/2014/main" val="20005"/>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1</a:t>
                      </a:r>
                      <a:r>
                        <a:rPr kumimoji="0" lang="en-US" sz="1400" b="1" i="0" u="none" strike="noStrike" cap="none" normalizeH="0" baseline="30000" dirty="0">
                          <a:ln>
                            <a:noFill/>
                          </a:ln>
                          <a:solidFill>
                            <a:schemeClr val="accent2"/>
                          </a:solidFill>
                          <a:effectLst/>
                          <a:latin typeface="+mn-lt"/>
                        </a:rPr>
                        <a:t>st</a:t>
                      </a:r>
                      <a:r>
                        <a:rPr kumimoji="0" lang="en-US" sz="1400" b="1" i="0" u="none" strike="noStrike" cap="none" normalizeH="0" baseline="0" dirty="0">
                          <a:ln>
                            <a:noFill/>
                          </a:ln>
                          <a:solidFill>
                            <a:schemeClr val="accent2"/>
                          </a:solidFill>
                          <a:effectLst/>
                          <a:latin typeface="+mn-lt"/>
                        </a:rPr>
                        <a:t> Event</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2</a:t>
                      </a:r>
                      <a:r>
                        <a:rPr kumimoji="0" lang="en-US" sz="1400" b="1" i="0" u="none" strike="noStrike" cap="none" normalizeH="0" baseline="30000" dirty="0">
                          <a:ln>
                            <a:noFill/>
                          </a:ln>
                          <a:solidFill>
                            <a:schemeClr val="accent2"/>
                          </a:solidFill>
                          <a:effectLst/>
                          <a:latin typeface="+mn-lt"/>
                        </a:rPr>
                        <a:t>nd</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3rd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4</a:t>
                      </a:r>
                      <a:r>
                        <a:rPr kumimoji="0" lang="en-US" sz="1400" b="1" i="0" u="none" strike="noStrike" cap="none" normalizeH="0" baseline="30000" dirty="0">
                          <a:ln>
                            <a:noFill/>
                          </a:ln>
                          <a:solidFill>
                            <a:schemeClr val="accent2"/>
                          </a:solidFill>
                          <a:effectLst/>
                          <a:latin typeface="+mn-lt"/>
                        </a:rPr>
                        <a:t>th</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5</a:t>
                      </a:r>
                      <a:r>
                        <a:rPr kumimoji="0" lang="en-US" sz="1400" b="1" i="0" u="none" strike="noStrike" cap="none" normalizeH="0" baseline="30000" dirty="0">
                          <a:ln>
                            <a:noFill/>
                          </a:ln>
                          <a:solidFill>
                            <a:schemeClr val="accent2"/>
                          </a:solidFill>
                          <a:effectLst/>
                          <a:latin typeface="+mn-lt"/>
                        </a:rPr>
                        <a:t>th</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6</a:t>
                      </a:r>
                      <a:r>
                        <a:rPr kumimoji="0" lang="en-US" sz="1400" b="1" i="0" u="none" strike="noStrike" cap="none" normalizeH="0" baseline="30000" dirty="0">
                          <a:ln>
                            <a:noFill/>
                          </a:ln>
                          <a:solidFill>
                            <a:schemeClr val="accent2"/>
                          </a:solidFill>
                          <a:effectLst/>
                          <a:latin typeface="+mn-lt"/>
                        </a:rPr>
                        <a:t>th</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r>
              <a:rPr lang="en-US" sz="4000" b="1" dirty="0">
                <a:solidFill>
                  <a:schemeClr val="tx1"/>
                </a:solidFill>
              </a:rPr>
              <a:t>Conclusion</a:t>
            </a: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pPr marL="0" indent="0" algn="ctr" fontAlgn="auto">
              <a:spcAft>
                <a:spcPts val="0"/>
              </a:spcAft>
              <a:buNone/>
            </a:pPr>
            <a:r>
              <a:rPr lang="en-US" altLang="en-US" sz="1800" dirty="0"/>
              <a:t>Provide a brief summary of your presentation. Remind the audience what you covered in the previous slides.</a:t>
            </a:r>
          </a:p>
          <a:p>
            <a:pPr marL="0" indent="0" algn="ctr" fontAlgn="auto">
              <a:spcAft>
                <a:spcPts val="0"/>
              </a:spcAft>
              <a:buNone/>
            </a:pPr>
            <a:endParaRPr lang="en-US" altLang="en-US" sz="1800" dirty="0"/>
          </a:p>
          <a:p>
            <a:pPr marL="0" indent="0" algn="ctr" fontAlgn="auto">
              <a:spcAft>
                <a:spcPts val="0"/>
              </a:spcAft>
              <a:buNone/>
            </a:pPr>
            <a:r>
              <a:rPr lang="en-US" sz="1800" dirty="0">
                <a:ea typeface="+mn-lt"/>
                <a:cs typeface="+mn-lt"/>
              </a:rPr>
              <a:t>Take the </a:t>
            </a:r>
            <a:r>
              <a:rPr lang="en-US" sz="1800" b="1" dirty="0">
                <a:solidFill>
                  <a:srgbClr val="996633"/>
                </a:solidFill>
                <a:ea typeface="+mn-lt"/>
                <a:cs typeface="+mn-lt"/>
                <a:hlinkClick r:id="rId2"/>
              </a:rPr>
              <a:t>Bing quiz</a:t>
            </a:r>
            <a:r>
              <a:rPr lang="en-US" sz="1800" dirty="0">
                <a:ea typeface="+mn-lt"/>
                <a:cs typeface="+mn-lt"/>
              </a:rPr>
              <a:t> and test your knowledge about the contributions of some amazing Hispanic/Latino people, past and present.</a:t>
            </a:r>
            <a:endParaRPr lang="en-US" altLang="en-US" sz="1800" dirty="0"/>
          </a:p>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a:t>Questions &amp;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p:txBody>
          <a:bodyPr/>
          <a:lstStyle/>
          <a:p>
            <a:r>
              <a:rPr lang="en-US" altLang="en-US" sz="1800" dirty="0">
                <a:solidFill>
                  <a:schemeClr val="accent6">
                    <a:lumMod val="50000"/>
                  </a:schemeClr>
                </a:solidFill>
              </a:rPr>
              <a:t>Invite questions from the audience</a:t>
            </a:r>
          </a:p>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2000" y="1783953"/>
            <a:ext cx="10668000" cy="692548"/>
          </a:xfrm>
        </p:spPr>
        <p:txBody>
          <a:bodyPr/>
          <a:lstStyle/>
          <a:p>
            <a:pPr algn="ctr"/>
            <a:r>
              <a:rPr lang="en-US" sz="4000" dirty="0"/>
              <a:t>The Presenters</a:t>
            </a:r>
          </a:p>
        </p:txBody>
      </p:sp>
      <p:sp>
        <p:nvSpPr>
          <p:cNvPr id="5" name="Freeform: Shape 4">
            <a:extLst>
              <a:ext uri="{FF2B5EF4-FFF2-40B4-BE49-F238E27FC236}">
                <a16:creationId xmlns:a16="http://schemas.microsoft.com/office/drawing/2014/main" id="{69764EBF-31FA-492E-8998-3077A3B6462E}"/>
              </a:ext>
            </a:extLst>
          </p:cNvPr>
          <p:cNvSpPr/>
          <p:nvPr/>
        </p:nvSpPr>
        <p:spPr>
          <a:xfrm>
            <a:off x="1233787" y="5972396"/>
            <a:ext cx="2908499" cy="46650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3"/>
              </a:rPr>
              <a:t>Richard Brown</a:t>
            </a:r>
            <a:endParaRPr lang="en-US" sz="2000" kern="1200" dirty="0">
              <a:solidFill>
                <a:schemeClr val="accent6">
                  <a:lumMod val="50000"/>
                </a:schemeClr>
              </a:solidFill>
            </a:endParaRPr>
          </a:p>
        </p:txBody>
      </p:sp>
      <p:sp>
        <p:nvSpPr>
          <p:cNvPr id="8" name="Freeform: Shape 7">
            <a:extLst>
              <a:ext uri="{FF2B5EF4-FFF2-40B4-BE49-F238E27FC236}">
                <a16:creationId xmlns:a16="http://schemas.microsoft.com/office/drawing/2014/main" id="{7D11453A-1865-4EAB-B7E0-024FA352854C}"/>
              </a:ext>
            </a:extLst>
          </p:cNvPr>
          <p:cNvSpPr/>
          <p:nvPr/>
        </p:nvSpPr>
        <p:spPr>
          <a:xfrm>
            <a:off x="4746525" y="5896196"/>
            <a:ext cx="2908499" cy="418879"/>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4"/>
              </a:rPr>
              <a:t>Craig </a:t>
            </a:r>
            <a:r>
              <a:rPr lang="en-US" altLang="en-US" sz="2000" b="1" kern="1200" dirty="0" err="1">
                <a:solidFill>
                  <a:schemeClr val="accent6">
                    <a:lumMod val="50000"/>
                  </a:schemeClr>
                </a:solidFill>
                <a:hlinkClick r:id="rId4"/>
              </a:rPr>
              <a:t>Costenbader</a:t>
            </a:r>
            <a:endParaRPr lang="en-US" sz="2000" kern="1200" dirty="0">
              <a:solidFill>
                <a:schemeClr val="accent6">
                  <a:lumMod val="50000"/>
                </a:schemeClr>
              </a:solidFill>
            </a:endParaRPr>
          </a:p>
        </p:txBody>
      </p:sp>
      <p:sp>
        <p:nvSpPr>
          <p:cNvPr id="10" name="Freeform: Shape 9">
            <a:extLst>
              <a:ext uri="{FF2B5EF4-FFF2-40B4-BE49-F238E27FC236}">
                <a16:creationId xmlns:a16="http://schemas.microsoft.com/office/drawing/2014/main" id="{2C5EA7BE-5E78-4EA8-9C6D-F00C129B0C70}"/>
              </a:ext>
            </a:extLst>
          </p:cNvPr>
          <p:cNvSpPr/>
          <p:nvPr/>
        </p:nvSpPr>
        <p:spPr>
          <a:xfrm>
            <a:off x="7963987" y="5819996"/>
            <a:ext cx="2908499" cy="48555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5"/>
              </a:rPr>
              <a:t>Matt McMahon</a:t>
            </a:r>
            <a:endParaRPr lang="en-US" sz="2000" kern="1200" dirty="0">
              <a:solidFill>
                <a:schemeClr val="accent6">
                  <a:lumMod val="50000"/>
                </a:schemeClr>
              </a:solidFill>
            </a:endParaRPr>
          </a:p>
        </p:txBody>
      </p:sp>
      <p:sp>
        <p:nvSpPr>
          <p:cNvPr id="14" name="Title 3">
            <a:extLst>
              <a:ext uri="{FF2B5EF4-FFF2-40B4-BE49-F238E27FC236}">
                <a16:creationId xmlns:a16="http://schemas.microsoft.com/office/drawing/2014/main" id="{048FBE6B-DC67-4E64-80F4-CADE978D2FE3}"/>
              </a:ext>
            </a:extLst>
          </p:cNvPr>
          <p:cNvSpPr txBox="1">
            <a:spLocks/>
          </p:cNvSpPr>
          <p:nvPr/>
        </p:nvSpPr>
        <p:spPr>
          <a:xfrm>
            <a:off x="819150" y="1391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2050" name="Picture 2" descr="Profile photo for Richard Brown"/>
          <p:cNvPicPr>
            <a:picLocks noGrp="1" noChangeAspect="1" noChangeArrowheads="1"/>
          </p:cNvPicPr>
          <p:nvPr>
            <p:ph type="pic" sz="quarter" idx="14"/>
          </p:nvPr>
        </p:nvPicPr>
        <p:blipFill>
          <a:blip r:embed="rId6"/>
          <a:srcRect l="61" r="61"/>
          <a:stretch>
            <a:fillRect/>
          </a:stretch>
        </p:blipFill>
        <p:spPr bwMode="auto">
          <a:xfrm>
            <a:off x="1538287" y="3241674"/>
            <a:ext cx="2424113" cy="2427056"/>
          </a:xfrm>
          <a:prstGeom prst="rect">
            <a:avLst/>
          </a:prstGeom>
          <a:noFill/>
        </p:spPr>
      </p:pic>
      <p:pic>
        <p:nvPicPr>
          <p:cNvPr id="2052" name="Picture 4" descr="Profile photo for Craig J Costenbader"/>
          <p:cNvPicPr>
            <a:picLocks noGrp="1" noChangeAspect="1" noChangeArrowheads="1"/>
          </p:cNvPicPr>
          <p:nvPr>
            <p:ph type="pic" sz="quarter" idx="15"/>
          </p:nvPr>
        </p:nvPicPr>
        <p:blipFill>
          <a:blip r:embed="rId7"/>
          <a:srcRect l="61" r="61"/>
          <a:stretch>
            <a:fillRect/>
          </a:stretch>
        </p:blipFill>
        <p:spPr bwMode="auto">
          <a:xfrm>
            <a:off x="5061310" y="3286640"/>
            <a:ext cx="2254173" cy="2256910"/>
          </a:xfrm>
          <a:prstGeom prst="rect">
            <a:avLst/>
          </a:prstGeom>
          <a:noFill/>
        </p:spPr>
      </p:pic>
      <p:pic>
        <p:nvPicPr>
          <p:cNvPr id="2054" name="Picture 6" descr="Profile photo for Matt McMahon"/>
          <p:cNvPicPr>
            <a:picLocks noGrp="1" noChangeAspect="1" noChangeArrowheads="1"/>
          </p:cNvPicPr>
          <p:nvPr>
            <p:ph type="pic" sz="quarter" idx="16"/>
          </p:nvPr>
        </p:nvPicPr>
        <p:blipFill>
          <a:blip r:embed="rId8"/>
          <a:srcRect l="61" r="61"/>
          <a:stretch>
            <a:fillRect/>
          </a:stretch>
        </p:blipFill>
        <p:spPr bwMode="auto">
          <a:xfrm>
            <a:off x="8411398" y="3375025"/>
            <a:ext cx="2213463" cy="2216150"/>
          </a:xfrm>
          <a:prstGeom prst="rect">
            <a:avLst/>
          </a:prstGeom>
          <a:noFill/>
        </p:spPr>
      </p:pic>
    </p:spTree>
    <p:extLst>
      <p:ext uri="{BB962C8B-B14F-4D97-AF65-F5344CB8AC3E}">
        <p14:creationId xmlns:p14="http://schemas.microsoft.com/office/powerpoint/2010/main" val="414395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r>
              <a:rPr lang="en-US" sz="4000" b="1" dirty="0">
                <a:solidFill>
                  <a:schemeClr val="tx1"/>
                </a:solidFill>
              </a:rPr>
              <a:t>The </a:t>
            </a:r>
            <a:r>
              <a:rPr lang="en-US" dirty="0"/>
              <a:t>Presenters </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r>
              <a:rPr lang="en-US" sz="2400" dirty="0"/>
              <a:t>Richard Brown</a:t>
            </a:r>
          </a:p>
          <a:p>
            <a:endParaRPr lang="en-US" sz="2400" dirty="0"/>
          </a:p>
          <a:p>
            <a:r>
              <a:rPr lang="en-US" sz="2400" dirty="0"/>
              <a:t>Craig </a:t>
            </a:r>
            <a:r>
              <a:rPr lang="en-US" sz="2400" dirty="0" err="1"/>
              <a:t>Costenbader</a:t>
            </a:r>
            <a:endParaRPr lang="en-US" sz="2400" dirty="0"/>
          </a:p>
          <a:p>
            <a:endParaRPr lang="en-US" sz="2400" dirty="0"/>
          </a:p>
          <a:p>
            <a:r>
              <a:rPr lang="en-US" sz="2400" dirty="0"/>
              <a:t>And</a:t>
            </a:r>
          </a:p>
          <a:p>
            <a:endParaRPr lang="en-US" sz="2400" dirty="0"/>
          </a:p>
          <a:p>
            <a:r>
              <a:rPr lang="en-US" sz="2400" dirty="0"/>
              <a:t> Matt McMahon</a:t>
            </a:r>
          </a:p>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a:t>Questions &amp;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p:txBody>
          <a:bodyPr/>
          <a:lstStyle/>
          <a:p>
            <a:r>
              <a:rPr lang="en-US" altLang="en-US" sz="1800" dirty="0">
                <a:solidFill>
                  <a:schemeClr val="accent6">
                    <a:lumMod val="50000"/>
                  </a:schemeClr>
                </a:solidFill>
              </a:rPr>
              <a:t>Invite questions from the audience</a:t>
            </a:r>
          </a:p>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a:t>Questions &amp;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p:txBody>
          <a:bodyPr/>
          <a:lstStyle/>
          <a:p>
            <a:r>
              <a:rPr lang="en-US" altLang="en-US" sz="1800" dirty="0">
                <a:solidFill>
                  <a:schemeClr val="accent6">
                    <a:lumMod val="50000"/>
                  </a:schemeClr>
                </a:solidFill>
              </a:rPr>
              <a:t>Invite questions from the audience</a:t>
            </a:r>
          </a:p>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Richard Brown</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199743" y="3248025"/>
            <a:ext cx="6477000" cy="3276600"/>
          </a:xfrm>
        </p:spPr>
        <p:txBody>
          <a:bodyPr/>
          <a:lstStyle/>
          <a:p>
            <a:endParaRPr lang="en-US"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endParaRPr lang="en-US"/>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628650" y="15817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Craig </a:t>
            </a:r>
            <a:r>
              <a:rPr lang="en-US" dirty="0" err="1"/>
              <a:t>Costenbader</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Matt McMahon</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2696750"/>
          </a:xfrm>
        </p:spPr>
        <p:txBody>
          <a:bodyPr/>
          <a:lstStyle/>
          <a:p>
            <a:r>
              <a:rPr lang="en-US" dirty="0"/>
              <a:t>Matt comes to Woz-U following six years working as a salesperson for The Men’s Wearhouse in Manhattan.  He currently resides in the Lower Hudson Valley.  Following the fallout from the COVID-19 pandemic Matt decided to join the data science program at Woz-U.  What interested him about the data science program is its application to many fields with promise of continued growth and learning in any career path.  Matt took interest in this topic because of it dealing with real world issues and his interest in advocacy for disenfranchised or marginalized groups – especially now as our focus seems to be continually on how to better organize ourselves to help communities in need.  </a:t>
            </a:r>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8"/>
            <a:ext cx="10668000" cy="2421083"/>
          </a:xfrm>
        </p:spPr>
        <p:txBody>
          <a:bodyPr/>
          <a:lstStyle/>
          <a:p>
            <a:pPr marL="457200" indent="-457200">
              <a:buFont typeface="Arial" panose="020B0604020202020204" pitchFamily="34" charset="0"/>
              <a:buChar char="•"/>
            </a:pPr>
            <a:r>
              <a:rPr lang="en-US" sz="3200" dirty="0"/>
              <a:t>No race data for 42,000 COVID deaths.  Believed to be 700 missing deaths from Native American toll nationally.</a:t>
            </a:r>
          </a:p>
          <a:p>
            <a:pPr marL="457200" indent="-457200">
              <a:buFont typeface="Arial" panose="020B0604020202020204" pitchFamily="34" charset="0"/>
              <a:buChar char="•"/>
            </a:pPr>
            <a:r>
              <a:rPr lang="en-US" sz="3200"/>
              <a:t>Feb 2</a:t>
            </a:r>
            <a:r>
              <a:rPr lang="en-US" sz="3200" baseline="30000"/>
              <a:t>nd,</a:t>
            </a:r>
            <a:r>
              <a:rPr lang="en-US" sz="3200"/>
              <a:t> former </a:t>
            </a:r>
            <a:r>
              <a:rPr lang="en-US" sz="3200" dirty="0"/>
              <a:t>Navajo president and Arizona state representative died from COVID, making death toll 1,038 or a rate of 1 out of </a:t>
            </a:r>
            <a:r>
              <a:rPr lang="en-US" sz="3200"/>
              <a:t>160 in </a:t>
            </a:r>
            <a:r>
              <a:rPr lang="en-US" sz="3200" dirty="0"/>
              <a:t>the tribe.</a:t>
            </a:r>
          </a:p>
          <a:p>
            <a:pPr marL="457200" indent="-457200">
              <a:buFont typeface="Arial" panose="020B0604020202020204" pitchFamily="34" charset="0"/>
              <a:buChar char="•"/>
            </a:pPr>
            <a:endParaRPr lang="en-US" sz="3200"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101024"/>
            <a:ext cx="10668000" cy="1231106"/>
          </a:xfrm>
        </p:spPr>
        <p:txBody>
          <a:bodyPr/>
          <a:lstStyle/>
          <a:p>
            <a:pPr algn="ctr"/>
            <a:r>
              <a:rPr lang="en-US" altLang="en-US" dirty="0"/>
              <a:t>COVID-19 Impact on Navajo Nation in Arizona &amp; New Mexico</a:t>
            </a:r>
            <a:endParaRPr lang="en-US" dirty="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9"/>
            <a:ext cx="10668000" cy="3377046"/>
          </a:xfrm>
        </p:spPr>
        <p:txBody>
          <a:bodyPr/>
          <a:lstStyle/>
          <a:p>
            <a:pPr marL="285750" indent="-285750">
              <a:buFont typeface="Arial" panose="020B0604020202020204" pitchFamily="34" charset="0"/>
              <a:buChar char="•"/>
            </a:pPr>
            <a:r>
              <a:rPr lang="en-US" sz="3200" dirty="0"/>
              <a:t>Language barriers – initial COVID-19 translation into Dine meant “flu with dry cough”</a:t>
            </a:r>
          </a:p>
          <a:p>
            <a:pPr marL="285750" indent="-285750">
              <a:buFont typeface="Arial" panose="020B0604020202020204" pitchFamily="34" charset="0"/>
              <a:buChar char="•"/>
            </a:pPr>
            <a:r>
              <a:rPr lang="en-US" sz="3200" dirty="0"/>
              <a:t>Multi-generational housing.  Young and old sharing homes.</a:t>
            </a:r>
          </a:p>
          <a:p>
            <a:pPr marL="285750" indent="-285750">
              <a:buFont typeface="Arial" panose="020B0604020202020204" pitchFamily="34" charset="0"/>
              <a:buChar char="•"/>
            </a:pPr>
            <a:r>
              <a:rPr lang="en-US" sz="3200" dirty="0"/>
              <a:t>Culturally nomadic.  Especially the young, accustomed to driving far distances.</a:t>
            </a:r>
          </a:p>
          <a:p>
            <a:pPr marL="285750" indent="-285750">
              <a:buFont typeface="Arial" panose="020B0604020202020204" pitchFamily="34" charset="0"/>
              <a:buChar char="•"/>
            </a:pPr>
            <a:r>
              <a:rPr lang="en-US" sz="3200" dirty="0"/>
              <a:t>Food shopping also far from chapter centers.</a:t>
            </a:r>
          </a:p>
          <a:p>
            <a:pPr marL="285750" indent="-285750">
              <a:buFont typeface="Arial" panose="020B0604020202020204" pitchFamily="34" charset="0"/>
              <a:buChar char="•"/>
            </a:pPr>
            <a:endParaRPr lang="en-US" sz="3200"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101024"/>
            <a:ext cx="10668000" cy="1231106"/>
          </a:xfrm>
        </p:spPr>
        <p:txBody>
          <a:bodyPr/>
          <a:lstStyle/>
          <a:p>
            <a:pPr algn="ctr"/>
            <a:r>
              <a:rPr lang="en-US" altLang="en-US" dirty="0"/>
              <a:t>COVID-19 Impact on Navajo Nation in Arizona &amp; New Mexico</a:t>
            </a:r>
            <a:endParaRPr lang="en-US" dirty="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8"/>
            <a:ext cx="10668000" cy="910937"/>
          </a:xfrm>
        </p:spPr>
        <p:txBody>
          <a:bodyPr/>
          <a:lstStyle/>
          <a:p>
            <a:pPr marL="285750" indent="-285750">
              <a:buFont typeface="Arial" panose="020B0604020202020204" pitchFamily="34" charset="0"/>
              <a:buChar char="•"/>
            </a:pPr>
            <a:r>
              <a:rPr lang="en-US" sz="3200" dirty="0"/>
              <a:t>Underlying health issues with Navajo due to residual and generational effects of uranium mining.</a:t>
            </a:r>
          </a:p>
          <a:p>
            <a:pPr marL="285750" indent="-285750">
              <a:buFont typeface="Arial" panose="020B0604020202020204" pitchFamily="34" charset="0"/>
              <a:buChar char="•"/>
            </a:pPr>
            <a:r>
              <a:rPr lang="en-US" sz="3200" dirty="0"/>
              <a:t>Unreliable access to water.  Running water is uncommon and is brought into homes by five-gallon tanks.</a:t>
            </a:r>
          </a:p>
          <a:p>
            <a:pPr marL="285750" indent="-285750">
              <a:buFont typeface="Arial" panose="020B0604020202020204" pitchFamily="34" charset="0"/>
              <a:buChar char="•"/>
            </a:pPr>
            <a:r>
              <a:rPr lang="en-US" sz="3200" dirty="0"/>
              <a:t>No access to quality healthcare facilities.  Trauma 1 or Trauma 2 (highest levels of care) are hundreds of miles from chapter centers.</a:t>
            </a:r>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101024"/>
            <a:ext cx="10668000" cy="1231106"/>
          </a:xfrm>
        </p:spPr>
        <p:txBody>
          <a:bodyPr/>
          <a:lstStyle/>
          <a:p>
            <a:pPr algn="ctr"/>
            <a:r>
              <a:rPr lang="en-US" altLang="en-US" dirty="0"/>
              <a:t>COVID-19 Impact on Navajo Nation in Arizona &amp; New Mexico</a:t>
            </a:r>
            <a:endParaRPr lang="en-US"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Custom 58">
      <a:dk1>
        <a:srgbClr val="000000"/>
      </a:dk1>
      <a:lt1>
        <a:srgbClr val="FFFFFF"/>
      </a:lt1>
      <a:dk2>
        <a:srgbClr val="000000"/>
      </a:dk2>
      <a:lt2>
        <a:srgbClr val="E6E6E6"/>
      </a:lt2>
      <a:accent1>
        <a:srgbClr val="F0E6DC"/>
      </a:accent1>
      <a:accent2>
        <a:srgbClr val="BB674B"/>
      </a:accent2>
      <a:accent3>
        <a:srgbClr val="516673"/>
      </a:accent3>
      <a:accent4>
        <a:srgbClr val="CE9061"/>
      </a:accent4>
      <a:accent5>
        <a:srgbClr val="B6B9AE"/>
      </a:accent5>
      <a:accent6>
        <a:srgbClr val="AC7528"/>
      </a:accent6>
      <a:hlink>
        <a:srgbClr val="DDAE6D"/>
      </a:hlink>
      <a:folHlink>
        <a:srgbClr val="C8882E"/>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ive American Heritage_TM10238373_WAC_LW_v4" id="{CD8DBC1F-6103-47D5-9C71-DE12184EFD6C}" vid="{2507BD49-7026-4E8F-85EA-549F820D09D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48AAC1-C4CE-4FF3-AA8D-E74D22748061}">
  <ds:schemaRefs>
    <ds:schemaRef ds:uri="http://schemas.microsoft.com/sharepoint/v3/contenttype/forms"/>
  </ds:schemaRefs>
</ds:datastoreItem>
</file>

<file path=customXml/itemProps2.xml><?xml version="1.0" encoding="utf-8"?>
<ds:datastoreItem xmlns:ds="http://schemas.openxmlformats.org/officeDocument/2006/customXml" ds:itemID="{F87694BC-F79F-405B-BC53-DDA5DE16E74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72964D-908E-485C-B8D2-CB277C005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Native American Heritage Month presentation</Template>
  <TotalTime>190</TotalTime>
  <Words>1023</Words>
  <Application>Microsoft Office PowerPoint</Application>
  <PresentationFormat>Widescreen</PresentationFormat>
  <Paragraphs>143</Paragraphs>
  <Slides>45</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Segoe UI</vt:lpstr>
      <vt:lpstr>Office Theme</vt:lpstr>
      <vt:lpstr>COVID-19 Impact on Navajo Nation in Arizona &amp; New Mexico</vt:lpstr>
      <vt:lpstr>COVID-19 Impact on Navajo Nation in Arizona &amp; New Mexico</vt:lpstr>
      <vt:lpstr>PowerPoint Presentation</vt:lpstr>
      <vt:lpstr>Bio: Richard Brown</vt:lpstr>
      <vt:lpstr>Bio: Craig Costenbader</vt:lpstr>
      <vt:lpstr>Bio: Matt McMahon</vt:lpstr>
      <vt:lpstr>COVID-19 Impact on Navajo Nation in Arizona &amp; New Mexico</vt:lpstr>
      <vt:lpstr>COVID-19 Impact on Navajo Nation in Arizona &amp; New Mexico</vt:lpstr>
      <vt:lpstr>COVID-19 Impact on Navajo Nation in Arizona &amp; New Mexico</vt:lpstr>
      <vt:lpstr>PowerPoint Presentation</vt:lpstr>
      <vt:lpstr> </vt:lpstr>
      <vt:lpstr>PowerPoint Presentation</vt:lpstr>
      <vt:lpstr>PowerPoint Presentation</vt:lpstr>
      <vt:lpstr>COVID-19 Impact on Navajo Nation in Arizona &amp; New Mexico</vt:lpstr>
      <vt:lpstr>PowerPoint Presentation</vt:lpstr>
      <vt:lpstr>HistoryCOVID-19 Impact on Navajo Nation in Arizona &amp; New Mexico</vt:lpstr>
      <vt:lpstr>PowerPoint Presentation</vt:lpstr>
      <vt:lpstr>HistoryCOVID-19 Impact on Navajo Nation in Arizona &amp; New Mexico</vt:lpstr>
      <vt:lpstr>HistoryCOVID-19 Impact on Navajo Nation in Arizona &amp; New Mexico</vt:lpstr>
      <vt:lpstr>PowerPoint Presentation</vt:lpstr>
      <vt:lpstr>HistoryCOVID-19 Impact on Navajo Nation in Arizona &amp; New Mexico</vt:lpstr>
      <vt:lpstr>HistoryCOVID-19 Impact on Navajo Nation in Arizona &amp; New Mexico</vt:lpstr>
      <vt:lpstr>HistoryCOVID-19 Impact on Navajo Nation in Arizona &amp; New Mexico</vt:lpstr>
      <vt:lpstr>HistoryCOVID-19 Impact on Navajo Nation in Arizona &amp; New Mexico</vt:lpstr>
      <vt:lpstr>Conclusion</vt:lpstr>
      <vt:lpstr>HistoryCOVID-19 Impact on Navajo Nation in Arizona &amp; New Mexico</vt:lpstr>
      <vt:lpstr>Questions &amp; answers</vt:lpstr>
      <vt:lpstr>HistoryCOVID-19 Impact on Navajo Nation in Arizona &amp; New Mexico</vt:lpstr>
      <vt:lpstr>HistoryCOVID-19 Impact on Navajo Nation in Arizona &amp; New Mexico</vt:lpstr>
      <vt:lpstr>The Presenters </vt:lpstr>
      <vt:lpstr>Questions &amp; answers</vt:lpstr>
      <vt:lpstr>Questions &amp; answers</vt:lpstr>
      <vt:lpstr>HistoryCOVID-19 Impact on Navajo Nation in Arizona &amp; New Mexico</vt:lpstr>
      <vt:lpstr>HistoryCOVID-19 Impact on Navajo Nation in Arizona &amp; New Mexico</vt:lpstr>
      <vt:lpstr>PowerPoint Presentation</vt:lpstr>
      <vt:lpstr>PowerPoint Presentation</vt:lpstr>
      <vt:lpstr>PowerPoint Presentation</vt:lpstr>
      <vt:lpstr>HistoryCOVID-19 Impact on Navajo Nation in Arizona &amp; New Mexico</vt:lpstr>
      <vt:lpstr>HistoryCOVID-19 Impact on Navajo Nation in Arizona &amp; New Mexico</vt:lpstr>
      <vt:lpstr>PowerPoint Presentation</vt:lpstr>
      <vt:lpstr>PowerPoint Presentation</vt:lpstr>
      <vt:lpstr>PowerPoint Presentation</vt:lpstr>
      <vt:lpstr>HistoryCOVID-19 Impact on Navajo Nation in Arizona &amp; New Mexico</vt:lpstr>
      <vt:lpstr>HistoryCOVID-19 Impact on Navajo Nation in Arizona &amp; New Mexico</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on Navajo Nation in Arizona &amp; New Mexico</dc:title>
  <dc:subject/>
  <dc:creator>Matt McMahon</dc:creator>
  <cp:keywords/>
  <dc:description/>
  <cp:lastModifiedBy>Matt McMahon</cp:lastModifiedBy>
  <cp:revision>14</cp:revision>
  <dcterms:created xsi:type="dcterms:W3CDTF">2021-03-02T15:19:39Z</dcterms:created>
  <dcterms:modified xsi:type="dcterms:W3CDTF">2021-03-08T22:53:32Z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