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2"/>
  </p:notesMasterIdLst>
  <p:sldIdLst>
    <p:sldId id="1864" r:id="rId5"/>
    <p:sldId id="1914" r:id="rId6"/>
    <p:sldId id="1903" r:id="rId7"/>
    <p:sldId id="1902" r:id="rId8"/>
    <p:sldId id="1901" r:id="rId9"/>
    <p:sldId id="1898" r:id="rId10"/>
    <p:sldId id="1915" r:id="rId11"/>
    <p:sldId id="1916" r:id="rId12"/>
    <p:sldId id="1892" r:id="rId13"/>
    <p:sldId id="1858" r:id="rId14"/>
    <p:sldId id="1890" r:id="rId15"/>
    <p:sldId id="1877" r:id="rId16"/>
    <p:sldId id="1881" r:id="rId17"/>
    <p:sldId id="1904" r:id="rId18"/>
    <p:sldId id="1906" r:id="rId19"/>
    <p:sldId id="1905" r:id="rId20"/>
    <p:sldId id="1880" r:id="rId21"/>
    <p:sldId id="1907" r:id="rId22"/>
    <p:sldId id="1908" r:id="rId23"/>
    <p:sldId id="1909" r:id="rId24"/>
    <p:sldId id="1910" r:id="rId25"/>
    <p:sldId id="1913" r:id="rId26"/>
    <p:sldId id="1873" r:id="rId27"/>
    <p:sldId id="1918" r:id="rId28"/>
    <p:sldId id="1917" r:id="rId29"/>
    <p:sldId id="1891" r:id="rId30"/>
    <p:sldId id="1919"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2A3CA-6CDA-46B9-9FD1-4A7099438FFA}" v="10" dt="2021-03-09T20:27:57.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48" autoAdjust="0"/>
  </p:normalViewPr>
  <p:slideViewPr>
    <p:cSldViewPr snapToGrid="0">
      <p:cViewPr>
        <p:scale>
          <a:sx n="55" d="100"/>
          <a:sy n="55" d="100"/>
        </p:scale>
        <p:origin x="-562" y="-110"/>
      </p:cViewPr>
      <p:guideLst>
        <p:guide orient="horz" pos="2160"/>
        <p:guide pos="480"/>
        <p:guide pos="7200"/>
        <p:guide pos="4368"/>
      </p:guideLst>
    </p:cSldViewPr>
  </p:slideViewPr>
  <p:outlineViewPr>
    <p:cViewPr>
      <p:scale>
        <a:sx n="33" d="100"/>
        <a:sy n="33" d="100"/>
      </p:scale>
      <p:origin x="0" y="-1795"/>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3" name="Rectangle 3">
            <a:extLst>
              <a:ext uri="{FF2B5EF4-FFF2-40B4-BE49-F238E27FC236}">
                <a16:creationId xmlns=""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Segoe UI" panose="020B0502040204020203" pitchFamily="34" charset="0"/>
              </a:defRPr>
            </a:lvl1pPr>
          </a:lstStyle>
          <a:p>
            <a:pPr>
              <a:defRPr/>
            </a:pPr>
            <a:endParaRPr lang="en-US" dirty="0"/>
          </a:p>
        </p:txBody>
      </p:sp>
      <p:sp>
        <p:nvSpPr>
          <p:cNvPr id="14340" name="Rectangle 4">
            <a:extLst>
              <a:ext uri="{FF2B5EF4-FFF2-40B4-BE49-F238E27FC236}">
                <a16:creationId xmlns=""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5" name="Rectangle 5">
            <a:extLst>
              <a:ext uri="{FF2B5EF4-FFF2-40B4-BE49-F238E27FC236}">
                <a16:creationId xmlns=""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0726" name="Rectangle 6">
            <a:extLst>
              <a:ext uri="{FF2B5EF4-FFF2-40B4-BE49-F238E27FC236}">
                <a16:creationId xmlns=""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Segoe UI" panose="020B0502040204020203" pitchFamily="34" charset="0"/>
              </a:defRPr>
            </a:lvl1pPr>
          </a:lstStyle>
          <a:p>
            <a:pPr>
              <a:defRPr/>
            </a:pPr>
            <a:endParaRPr lang="en-US" dirty="0"/>
          </a:p>
        </p:txBody>
      </p:sp>
      <p:sp>
        <p:nvSpPr>
          <p:cNvPr id="30727" name="Rectangle 7">
            <a:extLst>
              <a:ext uri="{FF2B5EF4-FFF2-40B4-BE49-F238E27FC236}">
                <a16:creationId xmlns=""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Segoe UI" panose="020B0502040204020203" pitchFamily="34" charset="0"/>
              </a:defRPr>
            </a:lvl1pPr>
          </a:lstStyle>
          <a:p>
            <a:fld id="{6DEB7EE2-04A2-4FB2-9625-C9C73AC4D32F}"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Segoe UI" panose="020B050204020402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latin typeface="Segoe UI" panose="020B0502040204020203" pitchFamily="34" charset="0"/>
              </a:rPr>
              <a:pPr eaLnBrk="1" hangingPunct="1"/>
              <a:t>1</a:t>
            </a:fld>
            <a:endParaRPr lang="en-US" altLang="en-US" dirty="0">
              <a:latin typeface="Segoe UI" panose="020B0502040204020203" pitchFamily="34" charset="0"/>
            </a:endParaRPr>
          </a:p>
        </p:txBody>
      </p:sp>
      <p:sp>
        <p:nvSpPr>
          <p:cNvPr id="15363" name="Rectangle 2">
            <a:extLst>
              <a:ext uri="{FF2B5EF4-FFF2-40B4-BE49-F238E27FC236}">
                <a16:creationId xmlns=""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1910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 xmlns:p14="http://schemas.microsoft.com/office/powerpoint/2010/main" val="1632278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 xmlns:p14="http://schemas.microsoft.com/office/powerpoint/2010/main" val="1632278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2"/>
        </a:solidFill>
        <a:effectLst/>
      </p:bgPr>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 xmlns:a16="http://schemas.microsoft.com/office/drawing/2014/main" id="{F3386FAC-ADFA-41EF-9C49-66952E35CA9C}"/>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0"/>
            <a:ext cx="3516198" cy="6858000"/>
          </a:xfrm>
          <a:prstGeom prst="rect">
            <a:avLst/>
          </a:prstGeom>
        </p:spPr>
      </p:pic>
      <p:sp>
        <p:nvSpPr>
          <p:cNvPr id="19" name="Text Placeholder 18">
            <a:extLst>
              <a:ext uri="{FF2B5EF4-FFF2-40B4-BE49-F238E27FC236}">
                <a16:creationId xmlns=""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spTree>
    <p:extLst>
      <p:ext uri="{BB962C8B-B14F-4D97-AF65-F5344CB8AC3E}">
        <p14:creationId xmlns="" xmlns:p14="http://schemas.microsoft.com/office/powerpoint/2010/main" val="1440679267"/>
      </p:ext>
    </p:extLst>
  </p:cSld>
  <p:clrMapOvr>
    <a:masterClrMapping/>
  </p:clrMapOvr>
  <p:extLst>
    <p:ext uri="{DCECCB84-F9BA-43D5-87BE-67443E8EF086}">
      <p15:sldGuideLst xmlns=""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pPr/>
              <a:t>‹#›</a:t>
            </a:fld>
            <a:endParaRPr lang="en-US" dirty="0"/>
          </a:p>
        </p:txBody>
      </p:sp>
    </p:spTree>
    <p:extLst>
      <p:ext uri="{BB962C8B-B14F-4D97-AF65-F5344CB8AC3E}">
        <p14:creationId xmlns=""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 xmlns:a16="http://schemas.microsoft.com/office/drawing/2014/main" id="{E9914566-E790-44E9-BF0F-0D38A423F962}"/>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891853E6-9C06-4DC2-B8A4-681C3D34BE75}"/>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 xmlns:a16="http://schemas.microsoft.com/office/drawing/2014/main" id="{B4F28166-FA93-42F3-90D5-A5BBE10D86FE}"/>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
        <p:nvSpPr>
          <p:cNvPr id="16" name="Text Placeholder 15">
            <a:extLst>
              <a:ext uri="{FF2B5EF4-FFF2-40B4-BE49-F238E27FC236}">
                <a16:creationId xmlns=""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a:buNone/>
              <a:defRPr sz="2000" b="1"/>
            </a:lvl1pPr>
            <a:lvl2pPr marL="0">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sp>
        <p:nvSpPr>
          <p:cNvPr id="7" name="Title 1">
            <a:extLst>
              <a:ext uri="{FF2B5EF4-FFF2-40B4-BE49-F238E27FC236}">
                <a16:creationId xmlns="" xmlns:a16="http://schemas.microsoft.com/office/drawing/2014/main" id="{9AF0AFCE-F48A-4C35-9245-AFC319274E50}"/>
              </a:ext>
            </a:extLst>
          </p:cNvPr>
          <p:cNvSpPr>
            <a:spLocks noGrp="1"/>
          </p:cNvSpPr>
          <p:nvPr>
            <p:ph type="title" hasCustomPrompt="1"/>
          </p:nvPr>
        </p:nvSpPr>
        <p:spPr>
          <a:xfrm>
            <a:off x="762000" y="715961"/>
            <a:ext cx="5334000" cy="1189038"/>
          </a:xfrm>
        </p:spPr>
        <p:txBody>
          <a:bodyPr vert="horz" lIns="91440" tIns="45720" rIns="91440" bIns="45720" rtlCol="0" anchor="t">
            <a:normAutofit/>
          </a:bodyPr>
          <a:lstStyle>
            <a:lvl1pPr>
              <a:defRPr lang="en-US" sz="4000" b="1">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 xmlns:p14="http://schemas.microsoft.com/office/powerpoint/2010/main" val="1586680172"/>
      </p:ext>
    </p:extLst>
  </p:cSld>
  <p:clrMapOvr>
    <a:masterClrMapping/>
  </p:clrMapOvr>
  <p:extLst>
    <p:ext uri="{DCECCB84-F9BA-43D5-87BE-67443E8EF086}">
      <p15:sldGuideLst xmlns=""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Ref idx="1001">
        <a:schemeClr val="bg1"/>
      </p:bgRef>
    </p:bg>
    <p:spTree>
      <p:nvGrpSpPr>
        <p:cNvPr id="1" name=""/>
        <p:cNvGrpSpPr/>
        <p:nvPr/>
      </p:nvGrpSpPr>
      <p:grpSpPr>
        <a:xfrm>
          <a:off x="0" y="0"/>
          <a:ext cx="0" cy="0"/>
          <a:chOff x="0" y="0"/>
          <a:chExt cx="0" cy="0"/>
        </a:xfrm>
      </p:grpSpPr>
      <p:pic>
        <p:nvPicPr>
          <p:cNvPr id="2" name="Picture 1" descr="Chart, background pattern&#10;&#10;Description automatically generated">
            <a:extLst>
              <a:ext uri="{FF2B5EF4-FFF2-40B4-BE49-F238E27FC236}">
                <a16:creationId xmlns="" xmlns:a16="http://schemas.microsoft.com/office/drawing/2014/main" id="{570FCE13-E0EE-4C5A-BDB0-04E8FE4D216E}"/>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7721600" y="-8164"/>
            <a:ext cx="4470400" cy="6877050"/>
          </a:xfrm>
          <a:prstGeom prst="rect">
            <a:avLst/>
          </a:prstGeom>
        </p:spPr>
      </p:pic>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3" name="Title 2">
            <a:extLst>
              <a:ext uri="{FF2B5EF4-FFF2-40B4-BE49-F238E27FC236}">
                <a16:creationId xmlns="" xmlns:a16="http://schemas.microsoft.com/office/drawing/2014/main" id="{F23A82FA-1F05-4BAB-8768-A4575B1AEA6A}"/>
              </a:ext>
            </a:extLst>
          </p:cNvPr>
          <p:cNvSpPr>
            <a:spLocks noGrp="1"/>
          </p:cNvSpPr>
          <p:nvPr>
            <p:ph type="title" hasCustomPrompt="1"/>
          </p:nvPr>
        </p:nvSpPr>
        <p:spPr>
          <a:xfrm>
            <a:off x="762000" y="715961"/>
            <a:ext cx="6477000" cy="1189038"/>
          </a:xfrm>
        </p:spPr>
        <p:txBody>
          <a:bodyPr vert="horz" lIns="91440" tIns="45720" rIns="91440" bIns="45720" rtlCol="0" anchor="t">
            <a:normAutofit/>
          </a:bodyPr>
          <a:lstStyle>
            <a:lvl1pPr>
              <a:defRPr lang="en-US" sz="4000" b="1">
                <a:solidFill>
                  <a:schemeClr val="accent2"/>
                </a:solidFill>
                <a:ea typeface="+mn-ea"/>
                <a:cs typeface="+mn-cs"/>
              </a:defRPr>
            </a:lvl1pPr>
          </a:lstStyle>
          <a:p>
            <a:pPr marL="0" lvl="0" indent="0">
              <a:spcBef>
                <a:spcPts val="1000"/>
              </a:spcBef>
              <a:buFont typeface="Arial" panose="020B0604020202020204" pitchFamily="34" charset="0"/>
            </a:pPr>
            <a:r>
              <a:rPr lang="en-US" dirty="0"/>
              <a:t>Click to edit Master text styles</a:t>
            </a:r>
          </a:p>
        </p:txBody>
      </p:sp>
    </p:spTree>
    <p:extLst>
      <p:ext uri="{BB962C8B-B14F-4D97-AF65-F5344CB8AC3E}">
        <p14:creationId xmlns="" xmlns:p14="http://schemas.microsoft.com/office/powerpoint/2010/main" val="17207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pic>
        <p:nvPicPr>
          <p:cNvPr id="3" name="Picture 2" descr="Chart, background pattern&#10;&#10;Description automatically generated">
            <a:extLst>
              <a:ext uri="{FF2B5EF4-FFF2-40B4-BE49-F238E27FC236}">
                <a16:creationId xmlns="" xmlns:a16="http://schemas.microsoft.com/office/drawing/2014/main" id="{D02F07F5-7B28-4FAB-AE64-9567EE73DE58}"/>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11394" y="-14514"/>
            <a:ext cx="4470400" cy="6877050"/>
          </a:xfrm>
          <a:prstGeom prst="rect">
            <a:avLst/>
          </a:prstGeom>
        </p:spPr>
      </p:pic>
      <p:sp>
        <p:nvSpPr>
          <p:cNvPr id="12" name="Text Placeholder 15">
            <a:extLst>
              <a:ext uri="{FF2B5EF4-FFF2-40B4-BE49-F238E27FC236}">
                <a16:creationId xmlns=""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a:buNone/>
              <a:defRPr sz="2000" b="1">
                <a:solidFill>
                  <a:schemeClr val="accent6">
                    <a:lumMod val="50000"/>
                  </a:schemeClr>
                </a:solidFill>
              </a:defRPr>
            </a:lvl1pPr>
            <a:lvl2pPr marL="0">
              <a:defRPr sz="1800">
                <a:solidFill>
                  <a:schemeClr val="accent6">
                    <a:lumMod val="50000"/>
                  </a:schemeClr>
                </a:solidFill>
              </a:defRPr>
            </a:lvl2pPr>
          </a:lstStyle>
          <a:p>
            <a:pPr lvl="0"/>
            <a:r>
              <a:rPr lang="en-US"/>
              <a:t>Click to edit Master text styles</a:t>
            </a:r>
          </a:p>
          <a:p>
            <a:pPr lvl="1"/>
            <a:r>
              <a:rPr lang="en-US"/>
              <a:t>Second level</a:t>
            </a:r>
          </a:p>
        </p:txBody>
      </p:sp>
      <p:sp>
        <p:nvSpPr>
          <p:cNvPr id="2" name="Title 1">
            <a:extLst>
              <a:ext uri="{FF2B5EF4-FFF2-40B4-BE49-F238E27FC236}">
                <a16:creationId xmlns="" xmlns:a16="http://schemas.microsoft.com/office/drawing/2014/main" id="{13E3504F-F7AC-4961-8027-04414EA28A76}"/>
              </a:ext>
            </a:extLst>
          </p:cNvPr>
          <p:cNvSpPr>
            <a:spLocks noGrp="1"/>
          </p:cNvSpPr>
          <p:nvPr>
            <p:ph type="title"/>
          </p:nvPr>
        </p:nvSpPr>
        <p:spPr>
          <a:xfrm>
            <a:off x="5199742" y="715961"/>
            <a:ext cx="6477000" cy="1189037"/>
          </a:xfrm>
        </p:spPr>
        <p:txBody>
          <a:bodyPr vert="horz" lIns="91440" tIns="45720" rIns="91440" bIns="45720" rtlCol="0" anchor="t">
            <a:normAutofit/>
          </a:bodyPr>
          <a:lstStyle>
            <a:lvl1pPr>
              <a:defRPr lang="en-US" sz="4000" b="1" i="0" cap="none" spc="-50" baseline="0">
                <a:ln w="3175">
                  <a:noFill/>
                </a:ln>
                <a:solidFill>
                  <a:schemeClr val="accent2"/>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p>
        </p:txBody>
      </p:sp>
    </p:spTree>
    <p:extLst>
      <p:ext uri="{BB962C8B-B14F-4D97-AF65-F5344CB8AC3E}">
        <p14:creationId xmlns="" xmlns:p14="http://schemas.microsoft.com/office/powerpoint/2010/main" val="21898761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pic>
        <p:nvPicPr>
          <p:cNvPr id="3" name="Picture 2" descr="Shape, arrow&#10;&#10;Description automatically generated">
            <a:extLst>
              <a:ext uri="{FF2B5EF4-FFF2-40B4-BE49-F238E27FC236}">
                <a16:creationId xmlns="" xmlns:a16="http://schemas.microsoft.com/office/drawing/2014/main" id="{028401E1-3B09-44F5-B61D-E811BC24E22A}"/>
              </a:ext>
            </a:extLst>
          </p:cNvPr>
          <p:cNvPicPr>
            <a:picLocks noChangeAspect="1"/>
          </p:cNvPicPr>
          <p:nvPr userDrawn="1"/>
        </p:nvPicPr>
        <p:blipFill rotWithShape="1">
          <a:blip r:embed="rId2">
            <a:alphaModFix amt="35000"/>
            <a:extLst>
              <a:ext uri="{28A0092B-C50C-407E-A947-70E740481C1C}">
                <a14:useLocalDpi xmlns=""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Section title with border</a:t>
            </a:r>
          </a:p>
        </p:txBody>
      </p:sp>
      <p:sp>
        <p:nvSpPr>
          <p:cNvPr id="6" name="Text Placeholder 4">
            <a:extLst>
              <a:ext uri="{FF2B5EF4-FFF2-40B4-BE49-F238E27FC236}">
                <a16:creationId xmlns=""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Tree>
    <p:extLst>
      <p:ext uri="{BB962C8B-B14F-4D97-AF65-F5344CB8AC3E}">
        <p14:creationId xmlns="" xmlns:p14="http://schemas.microsoft.com/office/powerpoint/2010/main" val="32408829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pic>
        <p:nvPicPr>
          <p:cNvPr id="2" name="Picture 1" descr="Chart, background pattern&#10;&#10;Description automatically generated">
            <a:extLst>
              <a:ext uri="{FF2B5EF4-FFF2-40B4-BE49-F238E27FC236}">
                <a16:creationId xmlns="" xmlns:a16="http://schemas.microsoft.com/office/drawing/2014/main" id="{F2674189-311A-4AD6-ACED-1AF38642799F}"/>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 xmlns:p14="http://schemas.microsoft.com/office/powerpoint/2010/main" val="49552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u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pic>
        <p:nvPicPr>
          <p:cNvPr id="2" name="Picture 1" descr="Chart, background pattern&#10;&#10;Description automatically generated">
            <a:extLst>
              <a:ext uri="{FF2B5EF4-FFF2-40B4-BE49-F238E27FC236}">
                <a16:creationId xmlns="" xmlns:a16="http://schemas.microsoft.com/office/drawing/2014/main" id="{75AA916B-1CCB-46CB-9D3B-BAF329AD02FA}"/>
              </a:ext>
            </a:extLst>
          </p:cNvPr>
          <p:cNvPicPr>
            <a:picLocks noChangeAspect="1"/>
          </p:cNvPicPr>
          <p:nvPr userDrawn="1"/>
        </p:nvPicPr>
        <p:blipFill rotWithShape="1">
          <a:blip r:embed="rId2">
            <a:extLst>
              <a:ext uri="{28A0092B-C50C-407E-A947-70E740481C1C}">
                <a14:useLocalDpi xmlns="" xmlns:a14="http://schemas.microsoft.com/office/drawing/2010/main" val="0"/>
              </a:ext>
            </a:extLst>
          </a:blip>
          <a:srcRect/>
          <a:stretch/>
        </p:blipFill>
        <p:spPr>
          <a:xfrm>
            <a:off x="0" y="6150916"/>
            <a:ext cx="12192000" cy="710520"/>
          </a:xfrm>
          <a:prstGeom prst="rect">
            <a:avLst/>
          </a:prstGeom>
        </p:spPr>
      </p:pic>
    </p:spTree>
    <p:extLst>
      <p:ext uri="{BB962C8B-B14F-4D97-AF65-F5344CB8AC3E}">
        <p14:creationId xmlns="" xmlns:p14="http://schemas.microsoft.com/office/powerpoint/2010/main" val="249900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1"/>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 xmlns:a16="http://schemas.microsoft.com/office/drawing/2014/main" id="{CC31B5EA-A920-4B2A-8F05-3C688980E26F}"/>
              </a:ext>
            </a:extLst>
          </p:cNvPr>
          <p:cNvSpPr>
            <a:spLocks noGrp="1"/>
          </p:cNvSpPr>
          <p:nvPr>
            <p:ph type="body" sz="quarter" idx="17"/>
          </p:nvPr>
        </p:nvSpPr>
        <p:spPr>
          <a:xfrm>
            <a:off x="1223963"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 xmlns:a16="http://schemas.microsoft.com/office/drawing/2014/main" id="{FE42B32E-80DC-4AC0-B306-CE8E5CCD934F}"/>
              </a:ext>
            </a:extLst>
          </p:cNvPr>
          <p:cNvSpPr>
            <a:spLocks noGrp="1"/>
          </p:cNvSpPr>
          <p:nvPr>
            <p:ph type="pic" sz="quarter" idx="14"/>
          </p:nvPr>
        </p:nvSpPr>
        <p:spPr>
          <a:xfrm>
            <a:off x="2024063"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0" name="Picture Placeholder 15">
            <a:extLst>
              <a:ext uri="{FF2B5EF4-FFF2-40B4-BE49-F238E27FC236}">
                <a16:creationId xmlns="" xmlns:a16="http://schemas.microsoft.com/office/drawing/2014/main" id="{A4E97807-A99D-4012-BE47-7B3C54B502FA}"/>
              </a:ext>
            </a:extLst>
          </p:cNvPr>
          <p:cNvSpPr>
            <a:spLocks noGrp="1"/>
          </p:cNvSpPr>
          <p:nvPr>
            <p:ph type="pic" sz="quarter" idx="15"/>
          </p:nvPr>
        </p:nvSpPr>
        <p:spPr>
          <a:xfrm>
            <a:off x="5442311" y="324854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21" name="Picture Placeholder 15">
            <a:extLst>
              <a:ext uri="{FF2B5EF4-FFF2-40B4-BE49-F238E27FC236}">
                <a16:creationId xmlns="" xmlns:a16="http://schemas.microsoft.com/office/drawing/2014/main" id="{31025974-D850-4FC0-B6B0-BBF7DFCE1ECE}"/>
              </a:ext>
            </a:extLst>
          </p:cNvPr>
          <p:cNvSpPr>
            <a:spLocks noGrp="1"/>
          </p:cNvSpPr>
          <p:nvPr>
            <p:ph type="pic" sz="quarter" idx="16"/>
          </p:nvPr>
        </p:nvSpPr>
        <p:spPr>
          <a:xfrm>
            <a:off x="8859074" y="3232150"/>
            <a:ext cx="1308100" cy="1309688"/>
          </a:xfrm>
          <a:solidFill>
            <a:schemeClr val="accent1">
              <a:lumMod val="90000"/>
            </a:schemeClr>
          </a:solidFill>
        </p:spPr>
        <p:txBody>
          <a:bodyPr>
            <a:normAutofit/>
          </a:bodyPr>
          <a:lstStyle>
            <a:lvl1pPr>
              <a:buNone/>
              <a:defRPr sz="1200"/>
            </a:lvl1pPr>
          </a:lstStyle>
          <a:p>
            <a:r>
              <a:rPr lang="en-US"/>
              <a:t>Click icon to add picture</a:t>
            </a:r>
            <a:endParaRPr lang="en-US" dirty="0"/>
          </a:p>
        </p:txBody>
      </p:sp>
      <p:sp>
        <p:nvSpPr>
          <p:cNvPr id="19" name="Text Placeholder 4">
            <a:extLst>
              <a:ext uri="{FF2B5EF4-FFF2-40B4-BE49-F238E27FC236}">
                <a16:creationId xmlns=""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accent6">
                    <a:lumMod val="50000"/>
                  </a:schemeClr>
                </a:solidFill>
                <a:latin typeface="+mn-lt"/>
                <a:ea typeface="+mn-ea"/>
                <a:cs typeface="+mn-cs"/>
              </a:defRPr>
            </a:lvl1pPr>
          </a:lstStyle>
          <a:p>
            <a:pPr lvl="0"/>
            <a:r>
              <a:rPr lang="en-US"/>
              <a:t>Insert content here</a:t>
            </a:r>
          </a:p>
        </p:txBody>
      </p:sp>
      <p:sp>
        <p:nvSpPr>
          <p:cNvPr id="4" name="Title 1">
            <a:extLst>
              <a:ext uri="{FF2B5EF4-FFF2-40B4-BE49-F238E27FC236}">
                <a16:creationId xmlns=""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2"/>
                </a:solidFill>
                <a:effectLst/>
                <a:latin typeface="+mj-lt"/>
                <a:ea typeface="+mn-ea"/>
                <a:cs typeface="Segoe UI" pitchFamily="34" charset="0"/>
              </a:defRPr>
            </a:lvl1pPr>
          </a:lstStyle>
          <a:p>
            <a:pPr lvl="0"/>
            <a:r>
              <a:rPr lang="en-US" dirty="0"/>
              <a:t>Click to edit Master text styles</a:t>
            </a:r>
          </a:p>
        </p:txBody>
      </p:sp>
      <p:sp>
        <p:nvSpPr>
          <p:cNvPr id="23" name="Text Placeholder 21">
            <a:extLst>
              <a:ext uri="{FF2B5EF4-FFF2-40B4-BE49-F238E27FC236}">
                <a16:creationId xmlns="" xmlns:a16="http://schemas.microsoft.com/office/drawing/2014/main" id="{C073AF55-A66A-4112-A82D-E09A3D14EDBE}"/>
              </a:ext>
            </a:extLst>
          </p:cNvPr>
          <p:cNvSpPr>
            <a:spLocks noGrp="1"/>
          </p:cNvSpPr>
          <p:nvPr>
            <p:ph type="body" sz="quarter" idx="18"/>
          </p:nvPr>
        </p:nvSpPr>
        <p:spPr>
          <a:xfrm>
            <a:off x="4641850"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1">
            <a:extLst>
              <a:ext uri="{FF2B5EF4-FFF2-40B4-BE49-F238E27FC236}">
                <a16:creationId xmlns="" xmlns:a16="http://schemas.microsoft.com/office/drawing/2014/main" id="{CBC8787E-EB24-4D42-8555-6C6C11DD51B3}"/>
              </a:ext>
            </a:extLst>
          </p:cNvPr>
          <p:cNvSpPr>
            <a:spLocks noGrp="1"/>
          </p:cNvSpPr>
          <p:nvPr>
            <p:ph type="body" sz="quarter" idx="19"/>
          </p:nvPr>
        </p:nvSpPr>
        <p:spPr>
          <a:xfrm>
            <a:off x="8059737" y="4943475"/>
            <a:ext cx="2908300" cy="968375"/>
          </a:xfrm>
        </p:spPr>
        <p:txBody>
          <a:bodyPr>
            <a:noAutofit/>
          </a:bodyPr>
          <a:lstStyle>
            <a:lvl1pPr>
              <a:defRPr sz="1400">
                <a:solidFill>
                  <a:schemeClr val="accent6">
                    <a:lumMod val="50000"/>
                  </a:schemeClr>
                </a:solidFill>
              </a:defRPr>
            </a:lvl1pPr>
            <a:lvl2pPr>
              <a:defRPr sz="1400">
                <a:solidFill>
                  <a:schemeClr val="accent6">
                    <a:lumMod val="50000"/>
                  </a:schemeClr>
                </a:solidFill>
              </a:defRPr>
            </a:lvl2pPr>
            <a:lvl3pPr>
              <a:defRPr sz="1400">
                <a:solidFill>
                  <a:schemeClr val="accent6">
                    <a:lumMod val="50000"/>
                  </a:schemeClr>
                </a:solidFill>
              </a:defRPr>
            </a:lvl3pPr>
            <a:lvl4pPr>
              <a:defRPr sz="1400">
                <a:solidFill>
                  <a:schemeClr val="accent6">
                    <a:lumMod val="50000"/>
                  </a:schemeClr>
                </a:solidFill>
              </a:defRPr>
            </a:lvl4pPr>
            <a:lvl5pPr>
              <a:defRPr sz="1400">
                <a:solidFill>
                  <a:schemeClr val="accent6">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42291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defRPr>
            </a:lvl1pPr>
          </a:lstStyle>
          <a:p>
            <a:fld id="{1D364696-E1F3-49EF-AEC8-730A16D9A23F}" type="datetimeFigureOut">
              <a:rPr lang="en-US" altLang="en-US" smtClean="0"/>
              <a:pPr/>
              <a:t>3/9/2021</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defRPr>
            </a:lvl1pPr>
          </a:lstStyle>
          <a:p>
            <a:fld id="{8402A1B0-4691-41D9-84E0-69D594EAA3FE}" type="slidenum">
              <a:rPr lang="en-US" altLang="en-US" smtClean="0"/>
              <a:pPr/>
              <a:t>‹#›</a:t>
            </a:fld>
            <a:endParaRPr lang="en-US" altLang="en-US" dirty="0"/>
          </a:p>
        </p:txBody>
      </p:sp>
    </p:spTree>
    <p:extLst>
      <p:ext uri="{BB962C8B-B14F-4D97-AF65-F5344CB8AC3E}">
        <p14:creationId xmlns=""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690" r:id="rId7"/>
    <p:sldLayoutId id="2147483704" r:id="rId8"/>
    <p:sldLayoutId id="2147483691" r:id="rId9"/>
    <p:sldLayoutId id="21474836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helancent.com/" TargetMode="External"/><Relationship Id="rId2" Type="http://schemas.openxmlformats.org/officeDocument/2006/relationships/hyperlink" Target="https://github.com/mattrm8/COVID-19/blob/master/README.md" TargetMode="External"/><Relationship Id="rId1" Type="http://schemas.openxmlformats.org/officeDocument/2006/relationships/slideLayout" Target="../slideLayouts/slideLayout6.xml"/><Relationship Id="rId5" Type="http://schemas.openxmlformats.org/officeDocument/2006/relationships/hyperlink" Target="https://www.appliedanthro.org/publications/news/august-2020/grant-help-navajo-nation-covid-19-data" TargetMode="External"/><Relationship Id="rId4" Type="http://schemas.openxmlformats.org/officeDocument/2006/relationships/hyperlink" Target="https://www.thelancet.com/journals/laninf/article/PIIS1473-3099(20)30120-1/fulltex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rello.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7.xml"/><Relationship Id="rId6" Type="http://schemas.openxmlformats.org/officeDocument/2006/relationships/hyperlink" Target="http://www.google.com/" TargetMode="External"/><Relationship Id="rId5" Type="http://schemas.openxmlformats.org/officeDocument/2006/relationships/hyperlink" Target="http://www.tableau.com/" TargetMode="External"/><Relationship Id="rId4" Type="http://schemas.openxmlformats.org/officeDocument/2006/relationships/hyperlink" Target="http://www.rstudio.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policymap.com/2012/07/tips-on-fips-a-quick-guide-to-geographic-place-cod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bing.com/search?q=Scott+Momaday" TargetMode="External"/><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www.bing.com/search?q=jim+thorpe+athlete" TargetMode="External"/><Relationship Id="rId4" Type="http://schemas.openxmlformats.org/officeDocument/2006/relationships/hyperlink" Target="https://www.bing.com/search?q=John+Herringto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navajocovid19.com/"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www.navajo-nsn.gov/history.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ED2DB031-9003-4F74-A88F-FE2A2ABABC72}"/>
              </a:ext>
            </a:extLst>
          </p:cNvPr>
          <p:cNvSpPr>
            <a:spLocks noGrp="1" noChangeArrowheads="1"/>
          </p:cNvSpPr>
          <p:nvPr>
            <p:ph type="ctrTitle" idx="4294967295"/>
          </p:nvPr>
        </p:nvSpPr>
        <p:spPr>
          <a:xfrm>
            <a:off x="3657600" y="-233507"/>
            <a:ext cx="8534400" cy="3081482"/>
          </a:xfrm>
        </p:spPr>
        <p:txBody>
          <a:bodyPr anchor="ctr">
            <a:noAutofit/>
          </a:bodyPr>
          <a:lstStyle/>
          <a:p>
            <a:pPr algn="ctr" eaLnBrk="1" hangingPunct="1"/>
            <a:r>
              <a:rPr lang="en-US" altLang="en-US" sz="2800" b="1" dirty="0">
                <a:solidFill>
                  <a:schemeClr val="accent2"/>
                </a:solidFill>
              </a:rPr>
              <a:t>COVID-19 Impact on Navajo Nation</a:t>
            </a:r>
            <a:endParaRPr lang="en-US" altLang="en-US" sz="2800" b="1" dirty="0">
              <a:solidFill>
                <a:schemeClr val="accent2"/>
              </a:solidFill>
              <a:latin typeface="+mn-lt"/>
            </a:endParaRPr>
          </a:p>
        </p:txBody>
      </p:sp>
      <p:sp>
        <p:nvSpPr>
          <p:cNvPr id="3" name="Rectangle 2">
            <a:extLst>
              <a:ext uri="{FF2B5EF4-FFF2-40B4-BE49-F238E27FC236}">
                <a16:creationId xmlns="" xmlns:a16="http://schemas.microsoft.com/office/drawing/2014/main" id="{ED2DB031-9003-4F74-A88F-FE2A2ABABC72}"/>
              </a:ext>
            </a:extLst>
          </p:cNvPr>
          <p:cNvSpPr>
            <a:spLocks noGrp="1" noChangeArrowheads="1"/>
          </p:cNvSpPr>
          <p:nvPr>
            <p:ph type="ctrTitle" idx="4294967295"/>
          </p:nvPr>
        </p:nvSpPr>
        <p:spPr>
          <a:xfrm>
            <a:off x="3543300" y="3576493"/>
            <a:ext cx="5019675" cy="3081482"/>
          </a:xfrm>
        </p:spPr>
        <p:txBody>
          <a:bodyPr anchor="ctr">
            <a:noAutofit/>
          </a:bodyPr>
          <a:lstStyle/>
          <a:p>
            <a:pPr eaLnBrk="1" hangingPunct="1"/>
            <a:r>
              <a:rPr lang="en-US" altLang="en-US" sz="6000" b="1" dirty="0">
                <a:solidFill>
                  <a:schemeClr val="accent2"/>
                </a:solidFill>
              </a:rPr>
              <a:t/>
            </a:r>
            <a:br>
              <a:rPr lang="en-US" altLang="en-US" sz="6000" b="1" dirty="0">
                <a:solidFill>
                  <a:schemeClr val="accent2"/>
                </a:solidFill>
              </a:rPr>
            </a:br>
            <a:endParaRPr lang="en-US" altLang="en-US" b="1" dirty="0">
              <a:solidFill>
                <a:schemeClr val="accent2"/>
              </a:solidFill>
              <a:latin typeface="+mn-lt"/>
            </a:endParaRPr>
          </a:p>
        </p:txBody>
      </p:sp>
      <p:pic>
        <p:nvPicPr>
          <p:cNvPr id="4" name="Picture 3" descr="WOZ U LOGO.jpeg"/>
          <p:cNvPicPr>
            <a:picLocks noChangeAspect="1"/>
          </p:cNvPicPr>
          <p:nvPr/>
        </p:nvPicPr>
        <p:blipFill>
          <a:blip r:embed="rId3"/>
          <a:stretch>
            <a:fillRect/>
          </a:stretch>
        </p:blipFill>
        <p:spPr>
          <a:xfrm>
            <a:off x="6229350" y="2286000"/>
            <a:ext cx="3581400" cy="3581400"/>
          </a:xfrm>
          <a:prstGeom prst="rect">
            <a:avLst/>
          </a:prstGeom>
        </p:spPr>
      </p:pic>
    </p:spTree>
    <p:extLst>
      <p:ext uri="{BB962C8B-B14F-4D97-AF65-F5344CB8AC3E}">
        <p14:creationId xmlns="" xmlns:p14="http://schemas.microsoft.com/office/powerpoint/2010/main" val="15432652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734851" y="976292"/>
            <a:ext cx="9141397" cy="615553"/>
          </a:xfrm>
        </p:spPr>
        <p:txBody>
          <a:bodyPr/>
          <a:lstStyle/>
          <a:p>
            <a:pPr algn="ctr"/>
            <a:r>
              <a:rPr lang="en-US" dirty="0"/>
              <a:t>Additional Facts</a:t>
            </a:r>
            <a:endParaRPr lang="en-US" b="1" dirty="0">
              <a:solidFill>
                <a:schemeClr val="tx1"/>
              </a:solidFill>
            </a:endParaRPr>
          </a:p>
        </p:txBody>
      </p:sp>
      <p:sp>
        <p:nvSpPr>
          <p:cNvPr id="3" name="Text Placeholder 2">
            <a:extLst>
              <a:ext uri="{FF2B5EF4-FFF2-40B4-BE49-F238E27FC236}">
                <a16:creationId xmlns="" xmlns:a16="http://schemas.microsoft.com/office/drawing/2014/main" id="{17155E1D-F4AD-41A7-B948-E2D246CCFE8A}"/>
              </a:ext>
            </a:extLst>
          </p:cNvPr>
          <p:cNvSpPr>
            <a:spLocks noGrp="1"/>
          </p:cNvSpPr>
          <p:nvPr>
            <p:ph type="body" sz="quarter" idx="12"/>
          </p:nvPr>
        </p:nvSpPr>
        <p:spPr>
          <a:xfrm>
            <a:off x="466725" y="1622405"/>
            <a:ext cx="11363325" cy="5045095"/>
          </a:xfrm>
        </p:spPr>
        <p:txBody>
          <a:bodyPr/>
          <a:lstStyle/>
          <a:p>
            <a:endParaRPr lang="en-US" sz="2800" dirty="0"/>
          </a:p>
          <a:p>
            <a:pPr algn="l"/>
            <a:r>
              <a:rPr lang="en-US" sz="2800" b="1" cap="all" dirty="0"/>
              <a:t>	POPULATION/DEMOGRAPHICS: </a:t>
            </a:r>
          </a:p>
          <a:p>
            <a:pPr algn="l"/>
            <a:r>
              <a:rPr lang="en-US" sz="2800" b="1" i="1" cap="all" dirty="0"/>
              <a:t>	</a:t>
            </a:r>
            <a:r>
              <a:rPr lang="en-US" sz="2800" i="1" dirty="0"/>
              <a:t>(As recorded in the 2010 U.S. Census on Navajo)</a:t>
            </a:r>
            <a:endParaRPr lang="en-US" sz="2800" b="1" cap="all" dirty="0"/>
          </a:p>
          <a:p>
            <a:pPr algn="l"/>
            <a:endParaRPr lang="en-US" sz="2800" b="1" cap="all" dirty="0"/>
          </a:p>
          <a:p>
            <a:pPr algn="l"/>
            <a:r>
              <a:rPr lang="en-US" sz="2400" i="1" dirty="0"/>
              <a:t>	(As recorded in the 2010 U.S. Census on Navajo)</a:t>
            </a:r>
            <a:endParaRPr lang="en-US" sz="2400" dirty="0"/>
          </a:p>
          <a:p>
            <a:pPr algn="l"/>
            <a:r>
              <a:rPr lang="en-US" sz="2400" b="1" dirty="0"/>
              <a:t>	Total Enrollment				</a:t>
            </a:r>
            <a:r>
              <a:rPr lang="en-US" sz="2400" dirty="0"/>
              <a:t>332,129	</a:t>
            </a:r>
          </a:p>
          <a:p>
            <a:pPr algn="l"/>
            <a:r>
              <a:rPr lang="en-US" sz="2400" b="1" dirty="0"/>
              <a:t>	</a:t>
            </a:r>
          </a:p>
          <a:p>
            <a:pPr algn="l"/>
            <a:r>
              <a:rPr lang="en-US" sz="2400" b="1" dirty="0"/>
              <a:t>	Total Navajos</a:t>
            </a:r>
            <a:r>
              <a:rPr lang="en-US" sz="2400" dirty="0"/>
              <a:t/>
            </a:r>
            <a:br>
              <a:rPr lang="en-US" sz="2400" dirty="0"/>
            </a:br>
            <a:r>
              <a:rPr lang="en-US" sz="2400" dirty="0"/>
              <a:t>	(living on the Navajo Nation)		156,823 or 47%</a:t>
            </a:r>
          </a:p>
          <a:p>
            <a:pPr algn="l"/>
            <a:r>
              <a:rPr lang="en-US" sz="2400" dirty="0"/>
              <a:t> </a:t>
            </a:r>
          </a:p>
          <a:p>
            <a:pPr algn="l"/>
            <a:r>
              <a:rPr lang="en-US" sz="2400" b="1" dirty="0"/>
              <a:t>	Unemployment Rate </a:t>
            </a:r>
            <a:r>
              <a:rPr lang="en-US" sz="2400" dirty="0"/>
              <a:t>55.9% </a:t>
            </a:r>
          </a:p>
          <a:p>
            <a:pPr algn="l"/>
            <a:r>
              <a:rPr lang="en-US" sz="2400" b="1" dirty="0"/>
              <a:t>	Avg. Household Income </a:t>
            </a:r>
            <a:r>
              <a:rPr lang="en-US" sz="2400" dirty="0"/>
              <a:t>$27,389</a:t>
            </a:r>
          </a:p>
          <a:p>
            <a:pPr algn="r"/>
            <a:r>
              <a:rPr lang="en-US" dirty="0"/>
              <a:t>Source: https://www.census.gov/</a:t>
            </a:r>
          </a:p>
          <a:p>
            <a:pPr algn="l">
              <a:buFont typeface="Arial" pitchFamily="34" charset="0"/>
              <a:buChar char="•"/>
            </a:pPr>
            <a:endParaRPr lang="en-US" sz="2400" dirty="0"/>
          </a:p>
          <a:p>
            <a:pPr algn="r"/>
            <a:r>
              <a:rPr lang="en-US" sz="1600" dirty="0"/>
              <a:t/>
            </a:r>
            <a:br>
              <a:rPr lang="en-US" sz="1600" dirty="0"/>
            </a:br>
            <a:endParaRPr lang="en-US" sz="1600" dirty="0"/>
          </a:p>
          <a:p>
            <a:pPr algn="l">
              <a:buFont typeface="Arial" pitchFamily="34" charset="0"/>
              <a:buChar char="•"/>
            </a:pPr>
            <a:r>
              <a:rPr lang="en-US" dirty="0"/>
              <a:t>				</a:t>
            </a:r>
          </a:p>
          <a:p>
            <a:r>
              <a:rPr lang="en-US" dirty="0"/>
              <a:t>  </a:t>
            </a:r>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809625" y="2308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4244761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2400" dirty="0"/>
              <a:t>For the purposes of this exercise, this presentation will speak on the effects of COVID-19 in the states of Arizona and New Mexico.   </a:t>
            </a:r>
          </a:p>
          <a:p>
            <a:endParaRPr lang="en-US" sz="2400" dirty="0"/>
          </a:p>
          <a:p>
            <a:r>
              <a:rPr lang="en-US" sz="2400" dirty="0"/>
              <a:t>The following questions are the central thrust of this presentation:  </a:t>
            </a:r>
          </a:p>
          <a:p>
            <a:endParaRPr lang="en-US" sz="2400" dirty="0"/>
          </a:p>
          <a:p>
            <a:pPr>
              <a:buFont typeface="Arial" pitchFamily="34" charset="0"/>
              <a:buChar char="•"/>
            </a:pPr>
            <a:r>
              <a:rPr lang="en-US" sz="2400" dirty="0"/>
              <a:t> Is there a significant difference in the number of cases and deaths from the spread of COVID-19 effecting the population in the states of AZ and NM by comparing the Navajo Nation </a:t>
            </a:r>
            <a:r>
              <a:rPr lang="en-US" sz="2400" dirty="0" err="1"/>
              <a:t>vs</a:t>
            </a:r>
            <a:r>
              <a:rPr lang="en-US" sz="2400" dirty="0"/>
              <a:t> Non-Navajo Nation lands?  </a:t>
            </a:r>
          </a:p>
          <a:p>
            <a:pPr>
              <a:buFont typeface="Arial" pitchFamily="34" charset="0"/>
              <a:buChar char="•"/>
            </a:pPr>
            <a:endParaRPr lang="en-US" sz="2400" dirty="0"/>
          </a:p>
          <a:p>
            <a:pPr>
              <a:buFont typeface="Arial" pitchFamily="34" charset="0"/>
              <a:buChar char="•"/>
            </a:pPr>
            <a:r>
              <a:rPr lang="en-US" sz="2400" dirty="0"/>
              <a:t>What were the biggest contributing factors to the number of confirmed cases and deaths resulting from COVID-19?  </a:t>
            </a:r>
          </a:p>
          <a:p>
            <a:endParaRPr lang="en-US" dirty="0"/>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51" y="776267"/>
            <a:ext cx="9141397" cy="615553"/>
          </a:xfrm>
        </p:spPr>
        <p:txBody>
          <a:bodyPr/>
          <a:lstStyle/>
          <a:p>
            <a:r>
              <a:rPr lang="en-US" dirty="0"/>
              <a:t>Methods</a:t>
            </a:r>
          </a:p>
        </p:txBody>
      </p:sp>
      <p:sp>
        <p:nvSpPr>
          <p:cNvPr id="3" name="Text Placeholder 2"/>
          <p:cNvSpPr>
            <a:spLocks noGrp="1"/>
          </p:cNvSpPr>
          <p:nvPr>
            <p:ph type="body" sz="quarter" idx="12"/>
          </p:nvPr>
        </p:nvSpPr>
        <p:spPr>
          <a:xfrm>
            <a:off x="381001" y="1374755"/>
            <a:ext cx="11572874" cy="4845070"/>
          </a:xfrm>
        </p:spPr>
        <p:txBody>
          <a:bodyPr/>
          <a:lstStyle/>
          <a:p>
            <a:pPr algn="l"/>
            <a:r>
              <a:rPr lang="en-US" sz="2400" dirty="0"/>
              <a:t>Important data limitations on Navajo and COVID reporting-</a:t>
            </a:r>
          </a:p>
          <a:p>
            <a:pPr algn="l"/>
            <a:r>
              <a:rPr lang="en-US" sz="2400" dirty="0"/>
              <a:t> </a:t>
            </a:r>
          </a:p>
          <a:p>
            <a:pPr algn="l">
              <a:buFont typeface="Arial" pitchFamily="34" charset="0"/>
              <a:buChar char="•"/>
            </a:pPr>
            <a:r>
              <a:rPr lang="en-US" sz="2400" dirty="0"/>
              <a:t> Many websites with information on COVID-19</a:t>
            </a:r>
          </a:p>
          <a:p>
            <a:pPr algn="l">
              <a:buFont typeface="Arial" pitchFamily="34" charset="0"/>
              <a:buChar char="•"/>
            </a:pPr>
            <a:r>
              <a:rPr lang="en-US" sz="2400" dirty="0"/>
              <a:t> Limited data on the Navajo Nation</a:t>
            </a:r>
          </a:p>
          <a:p>
            <a:pPr algn="l">
              <a:buFont typeface="Arial" pitchFamily="34" charset="0"/>
              <a:buChar char="•"/>
            </a:pPr>
            <a:endParaRPr lang="en-US" sz="2400" dirty="0"/>
          </a:p>
          <a:p>
            <a:pPr algn="l">
              <a:buFont typeface="Arial" pitchFamily="34" charset="0"/>
              <a:buChar char="•"/>
            </a:pPr>
            <a:r>
              <a:rPr lang="en-US" sz="2400" dirty="0"/>
              <a:t> Two primary sources for this presentation as of 2/27/2021 were</a:t>
            </a:r>
          </a:p>
          <a:p>
            <a:pPr lvl="1"/>
            <a:r>
              <a:rPr lang="en-US" dirty="0"/>
              <a:t>Johns Hopkins University Center for Systems Science and Engineering 	</a:t>
            </a:r>
          </a:p>
          <a:p>
            <a:pPr lvl="2"/>
            <a:r>
              <a:rPr lang="en-US" sz="1800" dirty="0"/>
              <a:t>(JHU </a:t>
            </a:r>
            <a:r>
              <a:rPr lang="en-US" sz="1800" dirty="0" err="1"/>
              <a:t>CSSE</a:t>
            </a:r>
            <a:r>
              <a:rPr lang="en-US" sz="1800" dirty="0"/>
              <a:t>) Source: </a:t>
            </a:r>
            <a:r>
              <a:rPr lang="en-US" sz="1800" dirty="0">
                <a:hlinkClick r:id="rId2"/>
              </a:rPr>
              <a:t>https://github.com/mattrm8/COVID-19/blob/master/README.md</a:t>
            </a:r>
            <a:endParaRPr lang="en-US" sz="1800" dirty="0"/>
          </a:p>
          <a:p>
            <a:pPr lvl="2"/>
            <a:r>
              <a:rPr lang="en-US" sz="1800" dirty="0"/>
              <a:t>Citing an article that was written on </a:t>
            </a:r>
            <a:r>
              <a:rPr lang="en-US" sz="1800" dirty="0">
                <a:hlinkClick r:id="rId3"/>
              </a:rPr>
              <a:t>www.thelancent.com</a:t>
            </a:r>
            <a:r>
              <a:rPr lang="en-US" sz="1800" dirty="0"/>
              <a:t> regarding the original discovery and outbreak when it stated in Wuhan China in December of 2019.  </a:t>
            </a:r>
          </a:p>
          <a:p>
            <a:pPr lvl="3"/>
            <a:r>
              <a:rPr lang="en-US" sz="1600" dirty="0"/>
              <a:t>Source: </a:t>
            </a:r>
            <a:r>
              <a:rPr lang="en-US" sz="1600" dirty="0">
                <a:hlinkClick r:id="rId4"/>
              </a:rPr>
              <a:t>https://www.thelancet.com/journals/laninf/article/PIIS1473-3099(20)30120-1/fulltext</a:t>
            </a:r>
            <a:endParaRPr lang="en-US" dirty="0"/>
          </a:p>
          <a:p>
            <a:pPr lvl="1"/>
            <a:r>
              <a:rPr lang="en-US" sz="2600" dirty="0"/>
              <a:t>New Mexico Highland University</a:t>
            </a:r>
          </a:p>
          <a:p>
            <a:pPr lvl="2"/>
            <a:r>
              <a:rPr lang="en-US" sz="2200" dirty="0"/>
              <a:t>Source: Dr Gil Gallegos, Computer Science Professor and Dr Orit </a:t>
            </a:r>
            <a:r>
              <a:rPr lang="en-US" sz="2200" dirty="0" err="1"/>
              <a:t>Tamir</a:t>
            </a:r>
            <a:r>
              <a:rPr lang="en-US" sz="2200" dirty="0"/>
              <a:t>, Anthropology Professor.  As well as several of their students in Masters Program.  </a:t>
            </a:r>
            <a:r>
              <a:rPr lang="en-US" sz="1800" dirty="0"/>
              <a:t>(</a:t>
            </a:r>
            <a:r>
              <a:rPr lang="en-US" sz="1800" dirty="0" err="1"/>
              <a:t>NMHU</a:t>
            </a:r>
            <a:r>
              <a:rPr lang="en-US" sz="1800" dirty="0"/>
              <a:t>) Source:  </a:t>
            </a:r>
            <a:r>
              <a:rPr lang="en-US" sz="1800" dirty="0">
                <a:hlinkClick r:id="rId5"/>
              </a:rPr>
              <a:t>https://www.appliedanthro.org/publications/news/august-2020/grant-help-navajo-nation-covid-19-data</a:t>
            </a:r>
            <a:endParaRPr lang="en-US" sz="1800" dirty="0"/>
          </a:p>
          <a:p>
            <a:pPr lvl="2"/>
            <a:endParaRPr lang="en-US" sz="2200" dirty="0"/>
          </a:p>
          <a:p>
            <a:pPr lvl="2"/>
            <a:endParaRPr lang="en-US" sz="2200" dirty="0"/>
          </a:p>
          <a:p>
            <a:pPr lvl="3"/>
            <a:endParaRPr lang="en-US" sz="1600" dirty="0"/>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1025" y="1285876"/>
            <a:ext cx="11068050" cy="4838700"/>
          </a:xfrm>
        </p:spPr>
        <p:txBody>
          <a:bodyPr/>
          <a:lstStyle/>
          <a:p>
            <a:pPr algn="l"/>
            <a:r>
              <a:rPr lang="en-US" dirty="0" err="1"/>
              <a:t>Github</a:t>
            </a:r>
            <a:r>
              <a:rPr lang="en-US" dirty="0"/>
              <a:t> </a:t>
            </a:r>
            <a:r>
              <a:rPr lang="en-US" dirty="0" smtClean="0"/>
              <a:t>was used </a:t>
            </a:r>
            <a:r>
              <a:rPr lang="en-US" dirty="0"/>
              <a:t>to download the data from JHU CSSE, store the data, and share </a:t>
            </a:r>
            <a:r>
              <a:rPr lang="en-US" dirty="0" smtClean="0"/>
              <a:t>it among </a:t>
            </a:r>
            <a:r>
              <a:rPr lang="en-US" dirty="0"/>
              <a:t>our three team members. </a:t>
            </a:r>
          </a:p>
          <a:p>
            <a:pPr lvl="1"/>
            <a:r>
              <a:rPr lang="en-US" b="1" dirty="0">
                <a:solidFill>
                  <a:srgbClr val="002060"/>
                </a:solidFill>
                <a:hlinkClick r:id="rId2"/>
              </a:rPr>
              <a:t>www.github.com</a:t>
            </a:r>
            <a:endParaRPr lang="en-US" b="1" dirty="0">
              <a:solidFill>
                <a:srgbClr val="002060"/>
              </a:solidFill>
            </a:endParaRPr>
          </a:p>
          <a:p>
            <a:pPr algn="l">
              <a:buFont typeface="Arial" pitchFamily="34" charset="0"/>
              <a:buChar char="•"/>
            </a:pPr>
            <a:endParaRPr lang="en-US" dirty="0"/>
          </a:p>
          <a:p>
            <a:pPr algn="l"/>
            <a:r>
              <a:rPr lang="en-US" dirty="0"/>
              <a:t>Trello </a:t>
            </a:r>
            <a:r>
              <a:rPr lang="en-US" dirty="0" err="1"/>
              <a:t>KanBan</a:t>
            </a:r>
            <a:r>
              <a:rPr lang="en-US" dirty="0"/>
              <a:t> Board used to organize project, assign roles and tasks	</a:t>
            </a:r>
            <a:endParaRPr lang="en-US" dirty="0">
              <a:solidFill>
                <a:schemeClr val="bg1"/>
              </a:solidFill>
            </a:endParaRPr>
          </a:p>
          <a:p>
            <a:pPr lvl="1"/>
            <a:r>
              <a:rPr lang="en-US" b="1" dirty="0">
                <a:solidFill>
                  <a:schemeClr val="bg1"/>
                </a:solidFill>
                <a:hlinkClick r:id="rId3"/>
              </a:rPr>
              <a:t>www.trello.com</a:t>
            </a:r>
            <a:endParaRPr lang="en-US" b="1" dirty="0">
              <a:solidFill>
                <a:schemeClr val="bg1"/>
              </a:solidFill>
            </a:endParaRPr>
          </a:p>
          <a:p>
            <a:pPr algn="l"/>
            <a:endParaRPr lang="en-US" dirty="0">
              <a:solidFill>
                <a:schemeClr val="bg1"/>
              </a:solidFill>
            </a:endParaRPr>
          </a:p>
          <a:p>
            <a:pPr algn="l"/>
            <a:r>
              <a:rPr lang="en-US" dirty="0">
                <a:solidFill>
                  <a:schemeClr val="bg1"/>
                </a:solidFill>
              </a:rPr>
              <a:t>Statistical Analysis using R programming language and </a:t>
            </a:r>
            <a:r>
              <a:rPr lang="en-US" dirty="0" err="1">
                <a:solidFill>
                  <a:schemeClr val="bg1"/>
                </a:solidFill>
              </a:rPr>
              <a:t>Rstudio</a:t>
            </a:r>
            <a:r>
              <a:rPr lang="en-US" dirty="0">
                <a:solidFill>
                  <a:schemeClr val="bg1"/>
                </a:solidFill>
              </a:rPr>
              <a:t> GUI</a:t>
            </a:r>
          </a:p>
          <a:p>
            <a:pPr lvl="1"/>
            <a:r>
              <a:rPr lang="en-US" b="1" dirty="0">
                <a:solidFill>
                  <a:schemeClr val="bg1"/>
                </a:solidFill>
                <a:hlinkClick r:id="rId4"/>
              </a:rPr>
              <a:t>www.rstudio.com</a:t>
            </a:r>
            <a:endParaRPr lang="en-US" b="1" dirty="0">
              <a:solidFill>
                <a:schemeClr val="bg1"/>
              </a:solidFill>
            </a:endParaRPr>
          </a:p>
          <a:p>
            <a:pPr algn="l"/>
            <a:endParaRPr lang="en-US" dirty="0">
              <a:solidFill>
                <a:schemeClr val="bg1"/>
              </a:solidFill>
            </a:endParaRPr>
          </a:p>
          <a:p>
            <a:pPr algn="l"/>
            <a:r>
              <a:rPr lang="en-US" dirty="0">
                <a:solidFill>
                  <a:schemeClr val="bg1"/>
                </a:solidFill>
              </a:rPr>
              <a:t>Data wrangling, manipulation and visualization processed through Tableau.  </a:t>
            </a:r>
          </a:p>
          <a:p>
            <a:pPr lvl="1"/>
            <a:r>
              <a:rPr lang="en-US" b="1" dirty="0">
                <a:solidFill>
                  <a:schemeClr val="bg1"/>
                </a:solidFill>
                <a:hlinkClick r:id="rId5"/>
              </a:rPr>
              <a:t>www.tableau.com</a:t>
            </a:r>
            <a:endParaRPr lang="en-US" b="1" dirty="0">
              <a:solidFill>
                <a:schemeClr val="bg1"/>
              </a:solidFill>
            </a:endParaRPr>
          </a:p>
          <a:p>
            <a:pPr algn="l"/>
            <a:endParaRPr lang="en-US" dirty="0">
              <a:solidFill>
                <a:schemeClr val="bg1"/>
              </a:solidFill>
            </a:endParaRPr>
          </a:p>
          <a:p>
            <a:pPr algn="l"/>
            <a:r>
              <a:rPr lang="en-US" dirty="0">
                <a:solidFill>
                  <a:schemeClr val="bg1"/>
                </a:solidFill>
              </a:rPr>
              <a:t>Naturally Google was used </a:t>
            </a:r>
          </a:p>
          <a:p>
            <a:pPr lvl="1"/>
            <a:r>
              <a:rPr lang="en-US" b="1" dirty="0">
                <a:solidFill>
                  <a:schemeClr val="bg1"/>
                </a:solidFill>
                <a:hlinkClick r:id="rId6"/>
              </a:rPr>
              <a:t>www.google.com</a:t>
            </a:r>
            <a:r>
              <a:rPr lang="en-US" b="1" dirty="0">
                <a:solidFill>
                  <a:schemeClr val="bg1"/>
                </a:solidFill>
              </a:rPr>
              <a:t> </a:t>
            </a:r>
          </a:p>
          <a:p>
            <a:pPr lvl="1">
              <a:buNone/>
            </a:pPr>
            <a:r>
              <a:rPr lang="en-US" dirty="0">
                <a:solidFill>
                  <a:schemeClr val="bg1"/>
                </a:solidFill>
              </a:rPr>
              <a:t> </a:t>
            </a:r>
          </a:p>
          <a:p>
            <a:pPr lvl="1"/>
            <a:endParaRPr lang="en-US" dirty="0">
              <a:solidFill>
                <a:schemeClr val="bg1"/>
              </a:solidFill>
            </a:endParaRPr>
          </a:p>
          <a:p>
            <a:endParaRPr lang="en-US" dirty="0"/>
          </a:p>
        </p:txBody>
      </p:sp>
      <p:sp>
        <p:nvSpPr>
          <p:cNvPr id="3" name="Title 2"/>
          <p:cNvSpPr>
            <a:spLocks noGrp="1"/>
          </p:cNvSpPr>
          <p:nvPr>
            <p:ph type="title"/>
          </p:nvPr>
        </p:nvSpPr>
        <p:spPr>
          <a:xfrm>
            <a:off x="1534826" y="681017"/>
            <a:ext cx="9141397" cy="615553"/>
          </a:xfrm>
        </p:spPr>
        <p:txBody>
          <a:bodyPr/>
          <a:lstStyle/>
          <a:p>
            <a:r>
              <a:rPr lang="en-US" sz="3200" dirty="0"/>
              <a:t>Tools and Methods (Summary)</a:t>
            </a:r>
            <a:r>
              <a:rPr lang="en-US" dirty="0"/>
              <a:t> </a:t>
            </a:r>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9334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576" y="785792"/>
            <a:ext cx="9141397" cy="615553"/>
          </a:xfrm>
        </p:spPr>
        <p:txBody>
          <a:bodyPr/>
          <a:lstStyle/>
          <a:p>
            <a:r>
              <a:rPr lang="en-US" dirty="0"/>
              <a:t>Statistical Analysis in R</a:t>
            </a:r>
          </a:p>
        </p:txBody>
      </p:sp>
      <p:sp>
        <p:nvSpPr>
          <p:cNvPr id="3" name="Text Placeholder 2"/>
          <p:cNvSpPr>
            <a:spLocks noGrp="1"/>
          </p:cNvSpPr>
          <p:nvPr>
            <p:ph type="body" sz="quarter" idx="12"/>
          </p:nvPr>
        </p:nvSpPr>
        <p:spPr>
          <a:xfrm>
            <a:off x="352426" y="1498580"/>
            <a:ext cx="11572874" cy="4845070"/>
          </a:xfrm>
        </p:spPr>
        <p:txBody>
          <a:bodyPr/>
          <a:lstStyle/>
          <a:p>
            <a:pPr lvl="1"/>
            <a:r>
              <a:rPr lang="en-US" sz="2600" dirty="0"/>
              <a:t>Data research, analysis, </a:t>
            </a:r>
            <a:r>
              <a:rPr lang="en-US" sz="2600" dirty="0" smtClean="0"/>
              <a:t>and exploration</a:t>
            </a:r>
            <a:r>
              <a:rPr lang="en-US" sz="2600" dirty="0"/>
              <a:t>:</a:t>
            </a:r>
          </a:p>
          <a:p>
            <a:pPr lvl="2"/>
            <a:r>
              <a:rPr lang="en-US" sz="2200" dirty="0"/>
              <a:t>Data WRANGLING: loaded dataset .csv file from John Hopkins GitHub and ran analysis through RStudio</a:t>
            </a:r>
            <a:endParaRPr lang="en-US" sz="2400" dirty="0"/>
          </a:p>
          <a:p>
            <a:pPr lvl="2"/>
            <a:r>
              <a:rPr lang="en-US" sz="2400" dirty="0"/>
              <a:t>Original sample size included data compiled from 3982 locations around the world.    </a:t>
            </a:r>
          </a:p>
          <a:p>
            <a:pPr lvl="2"/>
            <a:r>
              <a:rPr lang="en-US" sz="2400" dirty="0"/>
              <a:t>Data cross referenced with FIPS Codes which is a system developed (US only) and is Federal Information Processing Standards code that uniquely identify counties within the USA.. </a:t>
            </a:r>
          </a:p>
          <a:p>
            <a:pPr lvl="3"/>
            <a:r>
              <a:rPr lang="en-US" sz="1600" dirty="0"/>
              <a:t>Source: </a:t>
            </a:r>
            <a:r>
              <a:rPr lang="en-US" sz="1600" dirty="0">
                <a:hlinkClick r:id="rId2"/>
              </a:rPr>
              <a:t>https://www.policymap.com/2012/07/tips-on-fips-a-quick-guide-to-geographic-place-codes/</a:t>
            </a:r>
            <a:r>
              <a:rPr lang="en-US" sz="1600" dirty="0"/>
              <a:t> </a:t>
            </a:r>
          </a:p>
          <a:p>
            <a:pPr lvl="2"/>
            <a:r>
              <a:rPr lang="en-US" sz="2400" dirty="0"/>
              <a:t>FIPS codes were then split into a binary 0 for Non-Navajo counties then 1 for Navajo Nation containing counties.  </a:t>
            </a:r>
          </a:p>
          <a:p>
            <a:pPr lvl="2"/>
            <a:r>
              <a:rPr lang="en-US" sz="2400" dirty="0"/>
              <a:t>Data WRANGLING resulted in information from 48 locations.   These locations from here forward will be referred to as our SAMPLE SIZE.  </a:t>
            </a:r>
            <a:endParaRPr lang="en-US" sz="22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895350" y="1355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870055"/>
            <a:ext cx="10191749" cy="4768870"/>
          </a:xfrm>
        </p:spPr>
        <p:txBody>
          <a:bodyPr/>
          <a:lstStyle/>
          <a:p>
            <a:pPr lvl="1">
              <a:buNone/>
            </a:pPr>
            <a:endParaRPr lang="en-US" sz="1800" dirty="0">
              <a:solidFill>
                <a:schemeClr val="bg1"/>
              </a:solidFill>
            </a:endParaRPr>
          </a:p>
          <a:p>
            <a:pPr algn="l">
              <a:buFont typeface="Arial" pitchFamily="34" charset="0"/>
              <a:buChar char="•"/>
            </a:pPr>
            <a:r>
              <a:rPr lang="en-US" dirty="0">
                <a:solidFill>
                  <a:schemeClr val="bg1"/>
                </a:solidFill>
              </a:rPr>
              <a:t>ANOVAS run on several variables-</a:t>
            </a:r>
          </a:p>
          <a:p>
            <a:pPr algn="l"/>
            <a:r>
              <a:rPr lang="en-US" sz="1800" dirty="0">
                <a:solidFill>
                  <a:schemeClr val="bg1"/>
                </a:solidFill>
              </a:rPr>
              <a:t>	An ANOVA is an analysis of variant and is used to compare two variables against each other. </a:t>
            </a:r>
          </a:p>
          <a:p>
            <a:pPr lvl="1"/>
            <a:endParaRPr lang="en-US" sz="1800" dirty="0" smtClean="0">
              <a:solidFill>
                <a:schemeClr val="bg1"/>
              </a:solidFill>
            </a:endParaRPr>
          </a:p>
          <a:p>
            <a:pPr lvl="1"/>
            <a:r>
              <a:rPr lang="en-US" sz="1800" dirty="0" smtClean="0">
                <a:solidFill>
                  <a:schemeClr val="bg1"/>
                </a:solidFill>
              </a:rPr>
              <a:t>The </a:t>
            </a:r>
            <a:r>
              <a:rPr lang="en-US" sz="1800" dirty="0">
                <a:solidFill>
                  <a:schemeClr val="bg1"/>
                </a:solidFill>
              </a:rPr>
              <a:t>variables compared were four variables from the dataset:</a:t>
            </a:r>
          </a:p>
          <a:p>
            <a:pPr lvl="2"/>
            <a:r>
              <a:rPr lang="en-US" sz="1800" dirty="0">
                <a:solidFill>
                  <a:schemeClr val="bg1"/>
                </a:solidFill>
              </a:rPr>
              <a:t>CONFIRMED (Cases)</a:t>
            </a:r>
          </a:p>
          <a:p>
            <a:pPr lvl="2"/>
            <a:r>
              <a:rPr lang="en-US" sz="1800" dirty="0">
                <a:solidFill>
                  <a:schemeClr val="bg1"/>
                </a:solidFill>
              </a:rPr>
              <a:t>DEATHS</a:t>
            </a:r>
          </a:p>
          <a:p>
            <a:pPr lvl="2"/>
            <a:r>
              <a:rPr lang="en-US" sz="1800" dirty="0" err="1">
                <a:solidFill>
                  <a:schemeClr val="bg1"/>
                </a:solidFill>
              </a:rPr>
              <a:t>CASE_FATALITY_RATIO</a:t>
            </a:r>
            <a:r>
              <a:rPr lang="en-US" sz="1800" dirty="0">
                <a:solidFill>
                  <a:schemeClr val="bg1"/>
                </a:solidFill>
              </a:rPr>
              <a:t> = Number recorded deaths / Number cases</a:t>
            </a:r>
          </a:p>
          <a:p>
            <a:pPr lvl="2"/>
            <a:r>
              <a:rPr lang="en-US" sz="1800" dirty="0" err="1">
                <a:solidFill>
                  <a:schemeClr val="bg1"/>
                </a:solidFill>
              </a:rPr>
              <a:t>INCIDENT_RATE</a:t>
            </a:r>
            <a:r>
              <a:rPr lang="en-US" sz="1800" dirty="0">
                <a:solidFill>
                  <a:schemeClr val="bg1"/>
                </a:solidFill>
              </a:rPr>
              <a:t> = cases per 100,000 persons</a:t>
            </a:r>
          </a:p>
          <a:p>
            <a:pPr lvl="6"/>
            <a:endParaRPr lang="en-US" dirty="0">
              <a:solidFill>
                <a:schemeClr val="bg1"/>
              </a:solidFill>
            </a:endParaRPr>
          </a:p>
          <a:p>
            <a:pPr lvl="1"/>
            <a:endParaRPr lang="en-US" dirty="0">
              <a:solidFill>
                <a:schemeClr val="bg1"/>
              </a:solidFill>
            </a:endParaRPr>
          </a:p>
          <a:p>
            <a:pPr lvl="3"/>
            <a:endParaRPr lang="en-US" sz="2000" dirty="0">
              <a:solidFill>
                <a:schemeClr val="bg1"/>
              </a:solidFill>
            </a:endParaRPr>
          </a:p>
          <a:p>
            <a:pPr lvl="2">
              <a:buNone/>
            </a:pPr>
            <a:r>
              <a:rPr lang="en-US" dirty="0">
                <a:solidFill>
                  <a:schemeClr val="bg1"/>
                </a:solidFill>
              </a:rPr>
              <a:t> </a:t>
            </a:r>
          </a:p>
          <a:p>
            <a:pPr algn="l">
              <a:buFont typeface="Arial" pitchFamily="34" charset="0"/>
              <a:buChar char="•"/>
            </a:pPr>
            <a:endParaRPr lang="en-US" sz="2000" dirty="0">
              <a:solidFill>
                <a:schemeClr val="bg1"/>
              </a:solidFill>
            </a:endParaRP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68151" y="1118454"/>
            <a:ext cx="9141397" cy="492443"/>
          </a:xfrm>
        </p:spPr>
        <p:txBody>
          <a:bodyPr/>
          <a:lstStyle/>
          <a:p>
            <a:r>
              <a:rPr lang="en-US" sz="3200" dirty="0"/>
              <a:t>Statistical Analysis in R (Continued) </a:t>
            </a:r>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1047372"/>
            <a:ext cx="9141397" cy="553998"/>
          </a:xfrm>
        </p:spPr>
        <p:txBody>
          <a:bodyPr/>
          <a:lstStyle/>
          <a:p>
            <a:r>
              <a:rPr lang="en-US" sz="3600" dirty="0"/>
              <a:t>The Analysis – Running the ANOVAs</a:t>
            </a:r>
          </a:p>
        </p:txBody>
      </p:sp>
      <p:sp>
        <p:nvSpPr>
          <p:cNvPr id="3" name="Text Placeholder 2"/>
          <p:cNvSpPr>
            <a:spLocks noGrp="1"/>
          </p:cNvSpPr>
          <p:nvPr>
            <p:ph type="body" sz="quarter" idx="12"/>
          </p:nvPr>
        </p:nvSpPr>
        <p:spPr>
          <a:xfrm>
            <a:off x="352426" y="1689080"/>
            <a:ext cx="11572874" cy="4845070"/>
          </a:xfrm>
        </p:spPr>
        <p:txBody>
          <a:bodyPr/>
          <a:lstStyle/>
          <a:p>
            <a:pPr marL="1371600" lvl="2" indent="-457200"/>
            <a:r>
              <a:rPr lang="en-US" sz="2200" dirty="0"/>
              <a:t>The following libraries </a:t>
            </a:r>
            <a:r>
              <a:rPr lang="en-US" sz="2200" dirty="0" smtClean="0"/>
              <a:t>in R were used to </a:t>
            </a:r>
            <a:r>
              <a:rPr lang="en-US" sz="2200" dirty="0"/>
              <a:t>complete the analyses: </a:t>
            </a:r>
          </a:p>
          <a:p>
            <a:pPr marL="1828800" lvl="3" indent="-457200"/>
            <a:r>
              <a:rPr lang="en-US" dirty="0"/>
              <a:t>library("</a:t>
            </a:r>
            <a:r>
              <a:rPr lang="en-US" dirty="0" err="1"/>
              <a:t>dplyr</a:t>
            </a:r>
            <a:r>
              <a:rPr lang="en-US" dirty="0"/>
              <a:t>")</a:t>
            </a:r>
          </a:p>
          <a:p>
            <a:pPr marL="1828800" lvl="3" indent="-457200"/>
            <a:r>
              <a:rPr lang="en-US" dirty="0"/>
              <a:t>library("</a:t>
            </a:r>
            <a:r>
              <a:rPr lang="en-US" dirty="0" err="1"/>
              <a:t>rcompanion</a:t>
            </a:r>
            <a:r>
              <a:rPr lang="en-US" dirty="0"/>
              <a:t>")</a:t>
            </a:r>
          </a:p>
          <a:p>
            <a:pPr marL="1828800" lvl="3" indent="-457200"/>
            <a:r>
              <a:rPr lang="en-US" dirty="0"/>
              <a:t>library("car")</a:t>
            </a:r>
          </a:p>
          <a:p>
            <a:pPr marL="1828800" lvl="3" indent="-457200"/>
            <a:r>
              <a:rPr lang="en-US" dirty="0"/>
              <a:t>library("fastR2")</a:t>
            </a:r>
          </a:p>
          <a:p>
            <a:pPr marL="1828800" lvl="3" indent="-457200"/>
            <a:r>
              <a:rPr lang="en-US" dirty="0"/>
              <a:t>library("</a:t>
            </a:r>
            <a:r>
              <a:rPr lang="en-US" dirty="0" err="1"/>
              <a:t>IDPmisc</a:t>
            </a:r>
            <a:r>
              <a:rPr lang="en-US" dirty="0"/>
              <a:t>")</a:t>
            </a:r>
          </a:p>
          <a:p>
            <a:pPr marL="1371600" lvl="2" indent="-457200">
              <a:buNone/>
            </a:pPr>
            <a:endParaRPr lang="en-US" sz="2200" dirty="0"/>
          </a:p>
          <a:p>
            <a:pPr marL="1371600" lvl="2" indent="-457200"/>
            <a:r>
              <a:rPr lang="en-US" sz="2200" dirty="0" smtClean="0"/>
              <a:t>ANOVAs </a:t>
            </a:r>
            <a:r>
              <a:rPr lang="en-US" sz="2200" dirty="0"/>
              <a:t>run on each of the variables comparing them and sorting them as a  binary variable that was either NAVAJO (1) or NON-NAVAJO (0) land locations.   </a:t>
            </a:r>
          </a:p>
          <a:p>
            <a:pPr marL="1371600" lvl="2" indent="-457200">
              <a:buFont typeface="+mj-lt"/>
              <a:buAutoNum type="arabicPeriod"/>
            </a:pPr>
            <a:endParaRPr lang="en-US" sz="2200" dirty="0"/>
          </a:p>
          <a:p>
            <a:pPr marL="1371600" lvl="2" indent="-457200"/>
            <a:r>
              <a:rPr lang="en-US" sz="2200" dirty="0"/>
              <a:t>Information converted into a .xlsx file to upload into a TABLEAU PUBLIC</a:t>
            </a:r>
          </a:p>
          <a:p>
            <a:pPr marL="1371600" lvl="2" indent="-457200"/>
            <a:r>
              <a:rPr lang="en-US" sz="2200" dirty="0"/>
              <a:t>The results are as follows:</a:t>
            </a:r>
            <a:endParaRPr lang="en-US"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838200" y="4308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619876" y="1546205"/>
            <a:ext cx="5229224" cy="4473595"/>
          </a:xfrm>
        </p:spPr>
        <p:txBody>
          <a:bodyPr/>
          <a:lstStyle/>
          <a:p>
            <a:pPr algn="l"/>
            <a:r>
              <a:rPr lang="en-US" sz="2000" dirty="0">
                <a:solidFill>
                  <a:schemeClr val="bg1"/>
                </a:solidFill>
              </a:rPr>
              <a:t>For the variable CONFIRMED of 48 locations in AZ and NM confirmed the number of cases. </a:t>
            </a:r>
          </a:p>
          <a:p>
            <a:pPr lvl="1">
              <a:buNone/>
            </a:pPr>
            <a:r>
              <a:rPr lang="en-US" sz="2000" dirty="0">
                <a:solidFill>
                  <a:schemeClr val="bg1"/>
                </a:solidFill>
              </a:rPr>
              <a:t>Non-Navajo Nation</a:t>
            </a:r>
          </a:p>
          <a:p>
            <a:pPr lvl="2">
              <a:buNone/>
            </a:pPr>
            <a:r>
              <a:rPr lang="en-US" dirty="0">
                <a:solidFill>
                  <a:schemeClr val="bg1"/>
                </a:solidFill>
              </a:rPr>
              <a:t>928,501 cases</a:t>
            </a:r>
          </a:p>
          <a:p>
            <a:pPr lvl="1">
              <a:buNone/>
            </a:pPr>
            <a:r>
              <a:rPr lang="en-US" sz="2000" dirty="0">
                <a:solidFill>
                  <a:schemeClr val="bg1"/>
                </a:solidFill>
              </a:rPr>
              <a:t>Navajo Nation</a:t>
            </a:r>
          </a:p>
          <a:p>
            <a:pPr lvl="2">
              <a:buNone/>
            </a:pPr>
            <a:r>
              <a:rPr lang="en-US" dirty="0">
                <a:solidFill>
                  <a:schemeClr val="bg1"/>
                </a:solidFill>
              </a:rPr>
              <a:t>68,097 cases </a:t>
            </a:r>
          </a:p>
          <a:p>
            <a:pPr algn="l"/>
            <a:endParaRPr lang="en-US" dirty="0">
              <a:solidFill>
                <a:schemeClr val="bg1"/>
              </a:solidFill>
            </a:endParaRPr>
          </a:p>
          <a:p>
            <a:pPr algn="l"/>
            <a:r>
              <a:rPr lang="en-US" dirty="0">
                <a:solidFill>
                  <a:schemeClr val="bg1"/>
                </a:solidFill>
              </a:rPr>
              <a:t>The analysis: </a:t>
            </a:r>
            <a:r>
              <a:rPr lang="en-US" sz="1800" dirty="0">
                <a:solidFill>
                  <a:schemeClr val="bg1"/>
                </a:solidFill>
              </a:rPr>
              <a:t> </a:t>
            </a:r>
          </a:p>
          <a:p>
            <a:pPr lvl="1"/>
            <a:r>
              <a:rPr lang="en-US" sz="1800" dirty="0">
                <a:solidFill>
                  <a:schemeClr val="bg1"/>
                </a:solidFill>
              </a:rPr>
              <a:t>The Welch’s One Way ANOVA shows the </a:t>
            </a:r>
          </a:p>
          <a:p>
            <a:pPr lvl="1">
              <a:buNone/>
            </a:pPr>
            <a:r>
              <a:rPr lang="en-US" sz="1800" dirty="0">
                <a:solidFill>
                  <a:schemeClr val="bg1"/>
                </a:solidFill>
              </a:rPr>
              <a:t>	P-VALUE = 0.001 &lt; .05 and is significant</a:t>
            </a:r>
          </a:p>
          <a:p>
            <a:pPr lvl="1"/>
            <a:endParaRPr lang="en-US" sz="1800" dirty="0">
              <a:solidFill>
                <a:schemeClr val="bg1"/>
              </a:solidFill>
            </a:endParaRPr>
          </a:p>
          <a:p>
            <a:pPr lvl="1"/>
            <a:r>
              <a:rPr lang="en-US" sz="1800" dirty="0">
                <a:solidFill>
                  <a:schemeClr val="bg1"/>
                </a:solidFill>
              </a:rPr>
              <a:t>Columns show that two amounts were significantly different. </a:t>
            </a:r>
          </a:p>
          <a:p>
            <a:endParaRPr lang="en-US" sz="2000" dirty="0">
              <a:solidFill>
                <a:schemeClr val="bg1"/>
              </a:solidFill>
            </a:endParaRPr>
          </a:p>
          <a:p>
            <a:pPr algn="l"/>
            <a:endParaRPr lang="en-US" dirty="0">
              <a:solidFill>
                <a:schemeClr val="bg1"/>
              </a:solidFill>
            </a:endParaRPr>
          </a:p>
          <a:p>
            <a:pPr algn="l"/>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Analysis / Reporting </a:t>
            </a:r>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819150" y="15460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1028" name="Picture 4"/>
          <p:cNvPicPr>
            <a:picLocks noChangeAspect="1" noChangeArrowheads="1"/>
          </p:cNvPicPr>
          <p:nvPr/>
        </p:nvPicPr>
        <p:blipFill>
          <a:blip r:embed="rId2"/>
          <a:srcRect/>
          <a:stretch>
            <a:fillRect/>
          </a:stretch>
        </p:blipFill>
        <p:spPr bwMode="auto">
          <a:xfrm>
            <a:off x="371475" y="1338263"/>
            <a:ext cx="5848350" cy="46767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526" y="985817"/>
            <a:ext cx="9141397" cy="615553"/>
          </a:xfrm>
        </p:spPr>
        <p:txBody>
          <a:bodyPr/>
          <a:lstStyle/>
          <a:p>
            <a:r>
              <a:rPr lang="en-US" dirty="0"/>
              <a:t>The Analysis / Reporting</a:t>
            </a:r>
          </a:p>
        </p:txBody>
      </p:sp>
      <p:sp>
        <p:nvSpPr>
          <p:cNvPr id="3" name="Text Placeholder 2"/>
          <p:cNvSpPr>
            <a:spLocks noGrp="1"/>
          </p:cNvSpPr>
          <p:nvPr>
            <p:ph type="body" sz="quarter" idx="12"/>
          </p:nvPr>
        </p:nvSpPr>
        <p:spPr>
          <a:xfrm>
            <a:off x="333376" y="1765280"/>
            <a:ext cx="11572874" cy="4845070"/>
          </a:xfrm>
        </p:spPr>
        <p:txBody>
          <a:bodyPr/>
          <a:lstStyle/>
          <a:p>
            <a:endParaRPr lang="en-US" sz="2400" dirty="0"/>
          </a:p>
          <a:p>
            <a:pPr marL="1371600" lvl="2" indent="-457200">
              <a:buFont typeface="+mj-lt"/>
              <a:buAutoNum type="arabicPeriod"/>
            </a:pPr>
            <a:endParaRPr lang="en-US" sz="2200" dirty="0"/>
          </a:p>
          <a:p>
            <a:pPr lvl="2"/>
            <a:endParaRPr lang="en-US" sz="2200" dirty="0"/>
          </a:p>
          <a:p>
            <a:pPr lvl="3"/>
            <a:endParaRPr lang="en-US" sz="1600" dirty="0"/>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7" name="Text Placeholder 1"/>
          <p:cNvSpPr txBox="1">
            <a:spLocks/>
          </p:cNvSpPr>
          <p:nvPr/>
        </p:nvSpPr>
        <p:spPr>
          <a:xfrm>
            <a:off x="6486526" y="1851005"/>
            <a:ext cx="5495924" cy="4673620"/>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For the variable DEATHS of 48 locations in AZ and NM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17,608 DEATHS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2000" dirty="0">
                <a:latin typeface="+mn-lt"/>
              </a:rPr>
              <a:t>2059 </a:t>
            </a:r>
            <a:r>
              <a:rPr kumimoji="0" lang="en-US" sz="2000" b="0" i="0" u="none" strike="noStrike" kern="1200" cap="none" spc="0" normalizeH="0" baseline="0" noProof="0" dirty="0">
                <a:ln>
                  <a:noFill/>
                </a:ln>
                <a:effectLst/>
                <a:uLnTx/>
                <a:uFillTx/>
                <a:latin typeface="+mn-lt"/>
                <a:ea typeface="+mn-ea"/>
                <a:cs typeface="+mn-cs"/>
              </a:rPr>
              <a:t>DEATHS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Naked eye can see the </a:t>
            </a:r>
            <a:r>
              <a:rPr kumimoji="0" lang="en-US" sz="1800" b="0" i="0" u="none" strike="noStrike" kern="1200" cap="none" spc="0" normalizeH="0" baseline="0" noProof="0" dirty="0" err="1">
                <a:ln>
                  <a:noFill/>
                </a:ln>
                <a:effectLst/>
                <a:uLnTx/>
                <a:uFillTx/>
                <a:latin typeface="+mn-lt"/>
                <a:ea typeface="+mn-ea"/>
                <a:cs typeface="+mn-cs"/>
              </a:rPr>
              <a:t>significan</a:t>
            </a:r>
            <a:r>
              <a:rPr lang="en-US" dirty="0">
                <a:latin typeface="+mn-lt"/>
              </a:rPr>
              <a:t>t differences between the two variables</a:t>
            </a:r>
            <a:endParaRPr kumimoji="0" lang="en-US" sz="1800" b="0" i="0" u="none" strike="noStrike" kern="1200" cap="none" spc="0" normalizeH="0" baseline="0" noProof="0" dirty="0">
              <a:ln>
                <a:noFill/>
              </a:ln>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The </a:t>
            </a:r>
            <a:r>
              <a:rPr lang="en-US" noProof="0" dirty="0">
                <a:latin typeface="+mn-lt"/>
              </a:rPr>
              <a:t>Welch’s one way </a:t>
            </a:r>
            <a:r>
              <a:rPr kumimoji="0" lang="en-US" sz="1800" b="0" i="0" u="none" strike="noStrike" kern="1200" cap="none" spc="0" normalizeH="0" baseline="0" noProof="0" dirty="0">
                <a:ln>
                  <a:noFill/>
                </a:ln>
                <a:effectLst/>
                <a:uLnTx/>
                <a:uFillTx/>
                <a:latin typeface="+mn-lt"/>
                <a:ea typeface="+mn-ea"/>
                <a:cs typeface="+mn-cs"/>
              </a:rPr>
              <a:t>ANOVA shows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effectLst/>
                <a:uLnTx/>
                <a:uFillTx/>
                <a:latin typeface="+mn-lt"/>
                <a:ea typeface="+mn-ea"/>
                <a:cs typeface="+mn-cs"/>
              </a:rPr>
              <a:t> P-VALUE = 0.001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latin typeface="+mn-lt"/>
              </a:rPr>
              <a:t>A</a:t>
            </a:r>
            <a:r>
              <a:rPr kumimoji="0" lang="en-US" sz="1800" b="0" i="0" u="none" strike="noStrike" kern="1200" cap="none" spc="0" normalizeH="0" baseline="0" noProof="0" dirty="0" err="1">
                <a:ln>
                  <a:noFill/>
                </a:ln>
                <a:effectLst/>
                <a:uLnTx/>
                <a:uFillTx/>
                <a:latin typeface="+mn-lt"/>
                <a:ea typeface="+mn-ea"/>
                <a:cs typeface="+mn-cs"/>
              </a:rPr>
              <a:t>nalysis</a:t>
            </a:r>
            <a:r>
              <a:rPr kumimoji="0" lang="en-US" sz="1800" b="0" i="0" u="none" strike="noStrike" kern="1200" cap="none" spc="0" normalizeH="0" baseline="0" noProof="0" dirty="0">
                <a:ln>
                  <a:noFill/>
                </a:ln>
                <a:effectLst/>
                <a:uLnTx/>
                <a:uFillTx/>
                <a:latin typeface="+mn-lt"/>
                <a:ea typeface="+mn-ea"/>
                <a:cs typeface="+mn-cs"/>
              </a:rPr>
              <a:t> and graph show that there is a significant</a:t>
            </a:r>
            <a:r>
              <a:rPr kumimoji="0" lang="en-US" sz="1800" b="0" i="0" u="none" strike="noStrike" kern="1200" cap="none" spc="0" normalizeH="0" noProof="0" dirty="0">
                <a:ln>
                  <a:noFill/>
                </a:ln>
                <a:effectLst/>
                <a:uLnTx/>
                <a:uFillTx/>
                <a:latin typeface="+mn-lt"/>
                <a:ea typeface="+mn-ea"/>
                <a:cs typeface="+mn-cs"/>
              </a:rPr>
              <a:t> difference between the two groups</a:t>
            </a:r>
            <a:endParaRPr kumimoji="0" lang="en-US" sz="20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481013" y="1700213"/>
            <a:ext cx="5857875" cy="4676775"/>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9576" y="757218"/>
            <a:ext cx="9141397" cy="615553"/>
          </a:xfrm>
        </p:spPr>
        <p:txBody>
          <a:bodyPr/>
          <a:lstStyle/>
          <a:p>
            <a:r>
              <a:rPr lang="en-US" dirty="0"/>
              <a:t>Analysis / Reporting</a:t>
            </a:r>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3074" name="Picture 2"/>
          <p:cNvPicPr>
            <a:picLocks noChangeAspect="1" noChangeArrowheads="1"/>
          </p:cNvPicPr>
          <p:nvPr/>
        </p:nvPicPr>
        <p:blipFill>
          <a:blip r:embed="rId2"/>
          <a:srcRect/>
          <a:stretch>
            <a:fillRect/>
          </a:stretch>
        </p:blipFill>
        <p:spPr bwMode="auto">
          <a:xfrm>
            <a:off x="1223992" y="1344321"/>
            <a:ext cx="5938808" cy="4780253"/>
          </a:xfrm>
          <a:prstGeom prst="rect">
            <a:avLst/>
          </a:prstGeom>
          <a:noFill/>
          <a:ln w="9525">
            <a:noFill/>
            <a:miter lim="800000"/>
            <a:headEnd/>
            <a:tailEnd/>
          </a:ln>
        </p:spPr>
      </p:pic>
      <p:sp>
        <p:nvSpPr>
          <p:cNvPr id="7" name="Text Placeholder 1"/>
          <p:cNvSpPr txBox="1">
            <a:spLocks/>
          </p:cNvSpPr>
          <p:nvPr/>
        </p:nvSpPr>
        <p:spPr>
          <a:xfrm>
            <a:off x="7553326" y="1393804"/>
            <a:ext cx="4248148" cy="47593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Map of</a:t>
            </a:r>
            <a:r>
              <a:rPr lang="en-US" dirty="0">
                <a:solidFill>
                  <a:schemeClr val="bg1"/>
                </a:solidFill>
                <a:latin typeface="+mn-lt"/>
              </a:rPr>
              <a:t> </a:t>
            </a:r>
            <a:r>
              <a:rPr kumimoji="0" lang="en-US" sz="1800" b="0" i="0" u="none" strike="noStrike" kern="1200" cap="none" spc="0" normalizeH="0" baseline="0" noProof="0" dirty="0">
                <a:ln>
                  <a:noFill/>
                </a:ln>
                <a:solidFill>
                  <a:schemeClr val="bg1"/>
                </a:solidFill>
                <a:effectLst/>
                <a:uLnTx/>
                <a:uFillTx/>
                <a:latin typeface="+mn-lt"/>
                <a:ea typeface="+mn-ea"/>
                <a:cs typeface="+mn-cs"/>
              </a:rPr>
              <a:t>CONFIRMED cases.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Blue Dots are NON-NAVAJO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Orange is NAVAJO NATION cases</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lang="en-US" dirty="0">
              <a:solidFill>
                <a:schemeClr val="bg1"/>
              </a:solidFill>
              <a:latin typeface="+mn-lt"/>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schemeClr val="bg1"/>
                </a:solidFill>
                <a:effectLst/>
                <a:uLnTx/>
                <a:uFillTx/>
                <a:latin typeface="+mn-lt"/>
                <a:ea typeface="+mn-ea"/>
                <a:cs typeface="+mn-cs"/>
              </a:rPr>
              <a:t> The map confirms the analysis as well as showing locations and significantly</a:t>
            </a:r>
            <a:r>
              <a:rPr kumimoji="0" lang="en-US" sz="1800" b="0" i="0" u="none" strike="noStrike" kern="1200" cap="none" spc="0" normalizeH="0" noProof="0" dirty="0">
                <a:ln>
                  <a:noFill/>
                </a:ln>
                <a:solidFill>
                  <a:schemeClr val="bg1"/>
                </a:solidFill>
                <a:effectLst/>
                <a:uLnTx/>
                <a:uFillTx/>
                <a:latin typeface="+mn-lt"/>
                <a:ea typeface="+mn-ea"/>
                <a:cs typeface="+mn-cs"/>
              </a:rPr>
              <a:t> more NON-NAVAJO CONFIRMED Cases.</a:t>
            </a:r>
            <a:r>
              <a:rPr kumimoji="0" lang="en-US" sz="1800" b="0" i="0" u="none" strike="noStrike" kern="1200" cap="none" spc="0" normalizeH="0" baseline="0" noProof="0" dirty="0">
                <a:ln>
                  <a:noFill/>
                </a:ln>
                <a:solidFill>
                  <a:schemeClr val="bg1"/>
                </a:solidFill>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56504DE-4F83-437F-BDB6-306374C31C9C}"/>
              </a:ext>
            </a:extLst>
          </p:cNvPr>
          <p:cNvSpPr>
            <a:spLocks noGrp="1"/>
          </p:cNvSpPr>
          <p:nvPr>
            <p:ph type="title"/>
          </p:nvPr>
        </p:nvSpPr>
        <p:spPr>
          <a:xfrm>
            <a:off x="762000" y="715961"/>
            <a:ext cx="6477000" cy="1465264"/>
          </a:xfrm>
        </p:spPr>
        <p:txBody>
          <a:bodyPr>
            <a:normAutofit/>
          </a:bodyPr>
          <a:lstStyle/>
          <a:p>
            <a:pPr algn="ctr"/>
            <a:r>
              <a:rPr lang="en-US" altLang="en-US" sz="2800" dirty="0"/>
              <a:t>COVID-19 Impact on Navajo Nation</a:t>
            </a:r>
            <a:endParaRPr lang="en-US" sz="2800" dirty="0"/>
          </a:p>
        </p:txBody>
      </p:sp>
      <p:sp>
        <p:nvSpPr>
          <p:cNvPr id="2" name="Text Placeholder 1">
            <a:extLst>
              <a:ext uri="{FF2B5EF4-FFF2-40B4-BE49-F238E27FC236}">
                <a16:creationId xmlns="" xmlns:a16="http://schemas.microsoft.com/office/drawing/2014/main" id="{3F36812B-2065-4A2B-B59B-8957022687BC}"/>
              </a:ext>
            </a:extLst>
          </p:cNvPr>
          <p:cNvSpPr>
            <a:spLocks noGrp="1"/>
          </p:cNvSpPr>
          <p:nvPr>
            <p:ph type="body" sz="quarter" idx="11"/>
          </p:nvPr>
        </p:nvSpPr>
        <p:spPr>
          <a:xfrm>
            <a:off x="762000" y="1904999"/>
            <a:ext cx="6477000" cy="3895725"/>
          </a:xfrm>
        </p:spPr>
        <p:txBody>
          <a:bodyPr vert="horz" lIns="91440" tIns="45720" rIns="91440" bIns="45720" rtlCol="0" anchor="t">
            <a:noAutofit/>
          </a:bodyPr>
          <a:lstStyle/>
          <a:p>
            <a:pPr marL="0" indent="0" fontAlgn="auto">
              <a:spcAft>
                <a:spcPts val="0"/>
              </a:spcAft>
              <a:buNone/>
            </a:pPr>
            <a:r>
              <a:rPr lang="en-US" altLang="en-US" sz="1800" dirty="0"/>
              <a:t>Since January of 2020 Covid-19 has become a Global Pandemic </a:t>
            </a:r>
          </a:p>
          <a:p>
            <a:pPr marL="0" indent="0" fontAlgn="auto">
              <a:spcAft>
                <a:spcPts val="0"/>
              </a:spcAft>
              <a:buNone/>
            </a:pPr>
            <a:endParaRPr lang="en-US" altLang="en-US" sz="1800" dirty="0"/>
          </a:p>
          <a:p>
            <a:pPr marL="0" indent="0" fontAlgn="auto">
              <a:spcAft>
                <a:spcPts val="0"/>
              </a:spcAft>
              <a:buFont typeface="Arial" pitchFamily="34" charset="0"/>
              <a:buChar char="•"/>
            </a:pPr>
            <a:r>
              <a:rPr lang="en-US" altLang="en-US" sz="1800" dirty="0" smtClean="0"/>
              <a:t> One </a:t>
            </a:r>
            <a:r>
              <a:rPr lang="en-US" altLang="en-US" sz="1800" dirty="0"/>
              <a:t>of the hardest hit groups </a:t>
            </a:r>
          </a:p>
          <a:p>
            <a:pPr marL="0" indent="0" fontAlgn="auto">
              <a:spcAft>
                <a:spcPts val="0"/>
              </a:spcAft>
              <a:buFont typeface="Arial" pitchFamily="34" charset="0"/>
              <a:buChar char="•"/>
            </a:pPr>
            <a:r>
              <a:rPr lang="en-US" altLang="en-US" sz="1800" dirty="0" smtClean="0"/>
              <a:t> people </a:t>
            </a:r>
            <a:r>
              <a:rPr lang="en-US" altLang="en-US" sz="1800" dirty="0"/>
              <a:t>affected by the </a:t>
            </a:r>
          </a:p>
          <a:p>
            <a:pPr marL="0" indent="0" fontAlgn="auto">
              <a:spcAft>
                <a:spcPts val="0"/>
              </a:spcAft>
              <a:buFont typeface="Arial" pitchFamily="34" charset="0"/>
              <a:buChar char="•"/>
            </a:pPr>
            <a:r>
              <a:rPr lang="en-US" altLang="en-US" sz="1800" dirty="0" smtClean="0"/>
              <a:t> pandemic </a:t>
            </a:r>
            <a:r>
              <a:rPr lang="en-US" altLang="en-US" sz="1800" dirty="0"/>
              <a:t>in the United States </a:t>
            </a:r>
          </a:p>
          <a:p>
            <a:pPr marL="0" indent="0" fontAlgn="auto">
              <a:spcAft>
                <a:spcPts val="0"/>
              </a:spcAft>
              <a:buFont typeface="Arial" pitchFamily="34" charset="0"/>
              <a:buChar char="•"/>
            </a:pPr>
            <a:r>
              <a:rPr lang="en-US" altLang="en-US" sz="1800" dirty="0" smtClean="0"/>
              <a:t> has </a:t>
            </a:r>
            <a:r>
              <a:rPr lang="en-US" altLang="en-US" sz="1800" dirty="0"/>
              <a:t>been the Navajo Nation </a:t>
            </a:r>
          </a:p>
          <a:p>
            <a:pPr marL="0" indent="0" fontAlgn="auto">
              <a:spcAft>
                <a:spcPts val="0"/>
              </a:spcAft>
              <a:buFont typeface="Arial" pitchFamily="34" charset="0"/>
              <a:buChar char="•"/>
            </a:pPr>
            <a:r>
              <a:rPr lang="en-US" altLang="en-US" sz="1800" dirty="0" smtClean="0"/>
              <a:t> Indian </a:t>
            </a:r>
            <a:r>
              <a:rPr lang="en-US" altLang="en-US" sz="1800" dirty="0"/>
              <a:t>Tribe.  </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r>
              <a:rPr lang="en-US" altLang="en-US" sz="1800" dirty="0"/>
              <a:t>With this presentation we attempt to use data science as a method to understand why.</a:t>
            </a:r>
          </a:p>
          <a:p>
            <a:pPr marL="0" indent="0" fontAlgn="auto">
              <a:spcAft>
                <a:spcPts val="0"/>
              </a:spcAft>
              <a:buNone/>
            </a:pPr>
            <a:endParaRPr lang="en-US" altLang="en-US" sz="1800" b="1" dirty="0">
              <a:solidFill>
                <a:schemeClr val="accent6">
                  <a:lumMod val="50000"/>
                </a:schemeClr>
              </a:solidFill>
            </a:endParaRPr>
          </a:p>
          <a:p>
            <a:pPr marL="0" indent="0" fontAlgn="auto">
              <a:spcAft>
                <a:spcPts val="0"/>
              </a:spcAft>
              <a:buNone/>
            </a:pPr>
            <a:endParaRPr lang="en-US" altLang="en-US" sz="1800" b="1" dirty="0">
              <a:solidFill>
                <a:schemeClr val="accent6">
                  <a:lumMod val="50000"/>
                </a:schemeClr>
              </a:solidFill>
            </a:endParaRPr>
          </a:p>
        </p:txBody>
      </p:sp>
    </p:spTree>
    <p:extLst>
      <p:ext uri="{BB962C8B-B14F-4D97-AF65-F5344CB8AC3E}">
        <p14:creationId xmlns="" xmlns:p14="http://schemas.microsoft.com/office/powerpoint/2010/main" val="24931057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4098" name="Picture 2"/>
          <p:cNvPicPr>
            <a:picLocks noChangeAspect="1" noChangeArrowheads="1"/>
          </p:cNvPicPr>
          <p:nvPr/>
        </p:nvPicPr>
        <p:blipFill>
          <a:blip r:embed="rId2"/>
          <a:srcRect/>
          <a:stretch>
            <a:fillRect/>
          </a:stretch>
        </p:blipFill>
        <p:spPr bwMode="auto">
          <a:xfrm>
            <a:off x="238125" y="1581443"/>
            <a:ext cx="6619876" cy="5276557"/>
          </a:xfrm>
          <a:prstGeom prst="rect">
            <a:avLst/>
          </a:prstGeom>
          <a:noFill/>
          <a:ln w="9525">
            <a:noFill/>
            <a:miter lim="800000"/>
            <a:headEnd/>
            <a:tailEnd/>
          </a:ln>
        </p:spPr>
      </p:pic>
      <p:sp>
        <p:nvSpPr>
          <p:cNvPr id="9" name="Text Placeholder 1"/>
          <p:cNvSpPr txBox="1">
            <a:spLocks/>
          </p:cNvSpPr>
          <p:nvPr/>
        </p:nvSpPr>
        <p:spPr>
          <a:xfrm>
            <a:off x="7067551" y="1650979"/>
            <a:ext cx="4905374" cy="520702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Map of </a:t>
            </a:r>
            <a:r>
              <a:rPr lang="en-US" dirty="0">
                <a:latin typeface="+mn-lt"/>
              </a:rPr>
              <a:t>DEATHS</a:t>
            </a: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effectLst/>
                <a:uLnTx/>
                <a:uFillTx/>
                <a:latin typeface="+mn-lt"/>
                <a:ea typeface="+mn-ea"/>
                <a:cs typeface="+mn-cs"/>
              </a:rPr>
              <a:t>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Dots are NON-NAVAJO </a:t>
            </a:r>
            <a:r>
              <a:rPr lang="en-US" noProof="0" dirty="0">
                <a:latin typeface="+mn-lt"/>
              </a:rPr>
              <a:t>DEATHS</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DEATHS</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The map confirms the analysis as well as showing locations and significantly more </a:t>
            </a:r>
          </a:p>
          <a:p>
            <a:pPr lvl="0" fontAlgn="auto">
              <a:lnSpc>
                <a:spcPct val="90000"/>
              </a:lnSpc>
              <a:spcBef>
                <a:spcPts val="0"/>
              </a:spcBef>
              <a:spcAft>
                <a:spcPts val="0"/>
              </a:spcAft>
              <a:defRPr/>
            </a:pPr>
            <a:r>
              <a:rPr lang="en-US" dirty="0"/>
              <a:t>NON-NAVAJO DEATHS.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19175" y="1374755"/>
            <a:ext cx="10191749" cy="4768870"/>
          </a:xfrm>
        </p:spPr>
        <p:txBody>
          <a:bodyPr/>
          <a:lstStyle/>
          <a:p>
            <a:pPr algn="l">
              <a:buFont typeface="Arial" pitchFamily="34" charset="0"/>
              <a:buChar char="•"/>
            </a:pPr>
            <a:r>
              <a:rPr lang="en-US" dirty="0">
                <a:solidFill>
                  <a:schemeClr val="bg1"/>
                </a:solidFill>
              </a:rPr>
              <a:t> </a:t>
            </a:r>
          </a:p>
          <a:p>
            <a:pPr algn="l">
              <a:buFont typeface="Arial" pitchFamily="34" charset="0"/>
              <a:buChar char="•"/>
            </a:pPr>
            <a:endParaRPr lang="en-US" dirty="0">
              <a:solidFill>
                <a:schemeClr val="bg1"/>
              </a:solidFill>
            </a:endParaRPr>
          </a:p>
        </p:txBody>
      </p:sp>
      <p:sp>
        <p:nvSpPr>
          <p:cNvPr id="3" name="Title 2"/>
          <p:cNvSpPr>
            <a:spLocks noGrp="1"/>
          </p:cNvSpPr>
          <p:nvPr>
            <p:ph type="title"/>
          </p:nvPr>
        </p:nvSpPr>
        <p:spPr>
          <a:xfrm>
            <a:off x="1439576" y="757218"/>
            <a:ext cx="9141397" cy="615553"/>
          </a:xfrm>
        </p:spPr>
        <p:txBody>
          <a:bodyPr/>
          <a:lstStyle/>
          <a:p>
            <a:r>
              <a:rPr lang="en-US" dirty="0"/>
              <a:t>The Analysis / Reporting </a:t>
            </a:r>
          </a:p>
        </p:txBody>
      </p:sp>
      <p:sp>
        <p:nvSpPr>
          <p:cNvPr id="4" name="Title 3">
            <a:extLst>
              <a:ext uri="{FF2B5EF4-FFF2-40B4-BE49-F238E27FC236}">
                <a16:creationId xmlns="" xmlns:a16="http://schemas.microsoft.com/office/drawing/2014/main" id="{048FBE6B-DC67-4E64-80F4-CADE978D2FE3}"/>
              </a:ext>
            </a:extLst>
          </p:cNvPr>
          <p:cNvSpPr txBox="1">
            <a:spLocks/>
          </p:cNvSpPr>
          <p:nvPr/>
        </p:nvSpPr>
        <p:spPr>
          <a:xfrm>
            <a:off x="790575" y="1641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5" name="Picture 3"/>
          <p:cNvPicPr>
            <a:picLocks noChangeAspect="1" noChangeArrowheads="1"/>
          </p:cNvPicPr>
          <p:nvPr/>
        </p:nvPicPr>
        <p:blipFill>
          <a:blip r:embed="rId2"/>
          <a:srcRect/>
          <a:stretch>
            <a:fillRect/>
          </a:stretch>
        </p:blipFill>
        <p:spPr bwMode="auto">
          <a:xfrm>
            <a:off x="252413" y="1357313"/>
            <a:ext cx="5800725" cy="4695825"/>
          </a:xfrm>
          <a:prstGeom prst="rect">
            <a:avLst/>
          </a:prstGeom>
          <a:noFill/>
          <a:ln w="9525">
            <a:noFill/>
            <a:miter lim="800000"/>
            <a:headEnd/>
            <a:tailEnd/>
          </a:ln>
        </p:spPr>
      </p:pic>
      <p:sp>
        <p:nvSpPr>
          <p:cNvPr id="7" name="Text Placeholder 1"/>
          <p:cNvSpPr txBox="1">
            <a:spLocks/>
          </p:cNvSpPr>
          <p:nvPr/>
        </p:nvSpPr>
        <p:spPr>
          <a:xfrm>
            <a:off x="6269106" y="1445156"/>
            <a:ext cx="5353049" cy="4797445"/>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bg1"/>
                </a:solidFill>
                <a:effectLst/>
                <a:uLnTx/>
                <a:uFillTx/>
                <a:latin typeface="+mn-lt"/>
                <a:ea typeface="+mn-ea"/>
                <a:cs typeface="+mn-cs"/>
              </a:rPr>
              <a:t>For the variable INCIDENT_RATE</a:t>
            </a:r>
            <a:r>
              <a:rPr kumimoji="0" lang="en-US" sz="2000" b="0" i="0" u="none" strike="noStrike" kern="1200" cap="none" spc="0" normalizeH="0" noProof="0" dirty="0">
                <a:ln>
                  <a:noFill/>
                </a:ln>
                <a:solidFill>
                  <a:schemeClr val="bg1"/>
                </a:solidFill>
                <a:effectLst/>
                <a:uLnTx/>
                <a:uFillTx/>
                <a:latin typeface="+mn-lt"/>
                <a:ea typeface="+mn-ea"/>
                <a:cs typeface="+mn-cs"/>
              </a:rPr>
              <a:t> of </a:t>
            </a:r>
            <a:r>
              <a:rPr kumimoji="0" lang="en-US" sz="2000" b="0" i="0" u="none" strike="noStrike" kern="1200" cap="none" spc="0" normalizeH="0" baseline="0" noProof="0" dirty="0">
                <a:ln>
                  <a:noFill/>
                </a:ln>
                <a:solidFill>
                  <a:schemeClr val="bg1"/>
                </a:solidFill>
                <a:effectLst/>
                <a:uLnTx/>
                <a:uFillTx/>
                <a:latin typeface="+mn-lt"/>
                <a:ea typeface="+mn-ea"/>
                <a:cs typeface="+mn-cs"/>
              </a:rPr>
              <a:t>48 locations in AZ and NM we confirmed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Non-Navajo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8314 = CASES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mn-lt"/>
                <a:ea typeface="+mn-ea"/>
                <a:cs typeface="+mn-cs"/>
              </a:rPr>
              <a:t>Navajo Nation</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600" dirty="0">
                <a:solidFill>
                  <a:schemeClr val="bg1"/>
                </a:solidFill>
                <a:latin typeface="+mn-lt"/>
              </a:rPr>
              <a:t>13,572 = CASES PER 100,00 PEOPLE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600" dirty="0">
                <a:solidFill>
                  <a:schemeClr val="bg1"/>
                </a:solidFill>
                <a:latin typeface="+mn-lt"/>
              </a:rPr>
              <a:t>Notable difference and disproportionate rate of cases</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This analysis and chart confirms that there was a significant difference between the two.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 ANOVA told us the </a:t>
            </a:r>
          </a:p>
          <a:p>
            <a:pPr marL="685800" marR="0" lvl="1" indent="-228600" algn="l" defTabSz="914400" rtl="0" eaLnBrk="1" fontAlgn="auto" latinLnBrk="0" hangingPunct="1">
              <a:lnSpc>
                <a:spcPct val="90000"/>
              </a:lnSpc>
              <a:spcBef>
                <a:spcPts val="500"/>
              </a:spcBef>
              <a:spcAft>
                <a:spcPts val="0"/>
              </a:spcAft>
              <a:buClrTx/>
              <a:buSzTx/>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P-VALUE = 0.01 &lt; .05 and is significant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We can also see from the analysis and the graph that there is a significant</a:t>
            </a:r>
            <a:r>
              <a:rPr kumimoji="0" lang="en-US" sz="1600" b="0" i="0" u="none" strike="noStrike" kern="1200" cap="none" spc="0" normalizeH="0" noProof="0" dirty="0">
                <a:ln>
                  <a:noFill/>
                </a:ln>
                <a:solidFill>
                  <a:schemeClr val="bg1"/>
                </a:solidFill>
                <a:effectLst/>
                <a:uLnTx/>
                <a:uFillTx/>
                <a:latin typeface="+mn-lt"/>
                <a:ea typeface="+mn-ea"/>
                <a:cs typeface="+mn-cs"/>
              </a:rPr>
              <a:t> difference between the two groups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The</a:t>
            </a:r>
            <a:r>
              <a:rPr kumimoji="0" lang="en-US" sz="1600" b="0" i="0" u="none" strike="noStrike" kern="1200" cap="none" spc="0" normalizeH="0" noProof="0" dirty="0">
                <a:ln>
                  <a:noFill/>
                </a:ln>
                <a:solidFill>
                  <a:schemeClr val="bg1"/>
                </a:solidFill>
                <a:effectLst/>
                <a:uLnTx/>
                <a:uFillTx/>
                <a:latin typeface="+mn-lt"/>
                <a:ea typeface="+mn-ea"/>
                <a:cs typeface="+mn-cs"/>
              </a:rPr>
              <a:t> difference is 5258 or 63.24% </a:t>
            </a:r>
            <a:r>
              <a:rPr lang="en-US" sz="1600" dirty="0">
                <a:solidFill>
                  <a:schemeClr val="bg1"/>
                </a:solidFill>
                <a:latin typeface="+mn-lt"/>
              </a:rPr>
              <a:t>Greater </a:t>
            </a:r>
            <a:r>
              <a:rPr kumimoji="0" lang="en-US" sz="1600" b="0" i="0" u="none" strike="noStrike" kern="1200" cap="none" spc="0" normalizeH="0" noProof="0" dirty="0">
                <a:ln>
                  <a:noFill/>
                </a:ln>
                <a:solidFill>
                  <a:schemeClr val="bg1"/>
                </a:solidFill>
                <a:effectLst/>
                <a:uLnTx/>
                <a:uFillTx/>
                <a:latin typeface="+mn-lt"/>
                <a:ea typeface="+mn-ea"/>
                <a:cs typeface="+mn-cs"/>
              </a:rPr>
              <a:t>NAVAJO NATION CONFIRMED cases</a:t>
            </a:r>
            <a:r>
              <a:rPr lang="en-US" sz="1600" dirty="0">
                <a:solidFill>
                  <a:schemeClr val="bg1"/>
                </a:solidFill>
                <a:latin typeface="+mn-lt"/>
              </a:rPr>
              <a:t> PER 100,000 PEOPLE</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51" y="852467"/>
            <a:ext cx="9141397" cy="615553"/>
          </a:xfrm>
        </p:spPr>
        <p:txBody>
          <a:bodyPr/>
          <a:lstStyle/>
          <a:p>
            <a:r>
              <a:rPr lang="en-US" dirty="0"/>
              <a:t>The Analysis / Reporting</a:t>
            </a:r>
          </a:p>
        </p:txBody>
      </p:sp>
      <p:sp>
        <p:nvSpPr>
          <p:cNvPr id="6" name="Title 3">
            <a:extLst>
              <a:ext uri="{FF2B5EF4-FFF2-40B4-BE49-F238E27FC236}">
                <a16:creationId xmlns="" xmlns:a16="http://schemas.microsoft.com/office/drawing/2014/main" id="{048FBE6B-DC67-4E64-80F4-CADE978D2FE3}"/>
              </a:ext>
            </a:extLst>
          </p:cNvPr>
          <p:cNvSpPr txBox="1">
            <a:spLocks/>
          </p:cNvSpPr>
          <p:nvPr/>
        </p:nvSpPr>
        <p:spPr>
          <a:xfrm>
            <a:off x="838200" y="249852"/>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
        <p:nvSpPr>
          <p:cNvPr id="9" name="Text Placeholder 1"/>
          <p:cNvSpPr txBox="1">
            <a:spLocks/>
          </p:cNvSpPr>
          <p:nvPr/>
        </p:nvSpPr>
        <p:spPr>
          <a:xfrm>
            <a:off x="6761018" y="1470004"/>
            <a:ext cx="5030932" cy="5149871"/>
          </a:xfrm>
          <a:prstGeom prst="rect">
            <a:avLst/>
          </a:prstGeom>
          <a:noFill/>
        </p:spPr>
        <p:txBody>
          <a:bodyPr vert="horz"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a:t>
            </a:r>
            <a:r>
              <a:rPr lang="en-US" dirty="0">
                <a:latin typeface="+mn-lt"/>
              </a:rPr>
              <a:t>Looking at </a:t>
            </a:r>
            <a:r>
              <a:rPr lang="en-US" dirty="0" err="1">
                <a:latin typeface="+mn-lt"/>
              </a:rPr>
              <a:t>CASE_FATALITY_RATIO</a:t>
            </a:r>
            <a:r>
              <a:rPr lang="en-US" dirty="0">
                <a:latin typeface="+mn-lt"/>
              </a:rPr>
              <a:t> </a:t>
            </a:r>
          </a:p>
          <a:p>
            <a:pPr marL="0" marR="0" lvl="0" indent="0" algn="l" defTabSz="914400" rtl="0" eaLnBrk="1" fontAlgn="auto" latinLnBrk="0" hangingPunct="1">
              <a:lnSpc>
                <a:spcPct val="90000"/>
              </a:lnSpc>
              <a:spcBef>
                <a:spcPts val="0"/>
              </a:spcBef>
              <a:spcAft>
                <a:spcPts val="0"/>
              </a:spcAft>
              <a:buClrTx/>
              <a:buSzTx/>
              <a:tabLst/>
              <a:defRPr/>
            </a:pPr>
            <a:r>
              <a:rPr lang="en-US" dirty="0">
                <a:latin typeface="+mn-lt"/>
              </a:rPr>
              <a:t>Number of deaths / Number of cases.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Blue is NON-NAVAJO </a:t>
            </a:r>
            <a:r>
              <a:rPr lang="en-US" dirty="0">
                <a:latin typeface="+mn-lt"/>
              </a:rPr>
              <a:t>2.39%</a:t>
            </a: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effectLst/>
                <a:uLnTx/>
                <a:uFillTx/>
                <a:latin typeface="+mn-lt"/>
                <a:ea typeface="+mn-ea"/>
                <a:cs typeface="+mn-cs"/>
              </a:rPr>
              <a:t> Orange is NAVAJO NATION 3.11%</a:t>
            </a:r>
          </a:p>
          <a:p>
            <a:pPr lvl="0" fontAlgn="auto">
              <a:lnSpc>
                <a:spcPct val="90000"/>
              </a:lnSpc>
              <a:spcBef>
                <a:spcPts val="0"/>
              </a:spcBef>
              <a:spcAft>
                <a:spcPts val="0"/>
              </a:spcAft>
              <a:buFont typeface="Arial" pitchFamily="34" charset="0"/>
              <a:buChar char="•"/>
              <a:defRPr/>
            </a:pPr>
            <a:endParaRPr lang="en-US" dirty="0">
              <a:solidFill>
                <a:schemeClr val="bg1"/>
              </a:solidFill>
            </a:endParaRPr>
          </a:p>
          <a:p>
            <a:pPr lvl="0" fontAlgn="auto">
              <a:lnSpc>
                <a:spcPct val="90000"/>
              </a:lnSpc>
              <a:spcBef>
                <a:spcPts val="0"/>
              </a:spcBef>
              <a:spcAft>
                <a:spcPts val="0"/>
              </a:spcAft>
              <a:buFont typeface="Arial" pitchFamily="34" charset="0"/>
              <a:buChar char="•"/>
              <a:defRPr/>
            </a:pPr>
            <a:r>
              <a:rPr lang="en-US" dirty="0"/>
              <a:t> Running the ANOVA on this variable shows that the difference between the two is not significant as a percentage.  </a:t>
            </a:r>
          </a:p>
          <a:p>
            <a:pPr lvl="0" fontAlgn="auto">
              <a:lnSpc>
                <a:spcPct val="90000"/>
              </a:lnSpc>
              <a:spcBef>
                <a:spcPts val="0"/>
              </a:spcBef>
              <a:spcAft>
                <a:spcPts val="0"/>
              </a:spcAft>
              <a:buFont typeface="Arial" pitchFamily="34" charset="0"/>
              <a:buChar char="•"/>
              <a:defRPr/>
            </a:pPr>
            <a:endParaRPr lang="en-US" dirty="0"/>
          </a:p>
          <a:p>
            <a:pPr lvl="0" fontAlgn="auto">
              <a:lnSpc>
                <a:spcPct val="90000"/>
              </a:lnSpc>
              <a:spcBef>
                <a:spcPts val="0"/>
              </a:spcBef>
              <a:spcAft>
                <a:spcPts val="0"/>
              </a:spcAft>
              <a:buFont typeface="Arial" pitchFamily="34" charset="0"/>
              <a:buChar char="•"/>
              <a:defRPr/>
            </a:pPr>
            <a:r>
              <a:rPr lang="en-US" dirty="0"/>
              <a:t>CONCLUSION:  Looking at the previous slide, if NAVAJO NATION DEATHS per 100,000 people is 63.24% greater than NON-NAVAJO areas, it can be assumed that the death rate is at least that much greater as well.  </a:t>
            </a:r>
          </a:p>
          <a:p>
            <a:pPr lvl="0" fontAlgn="auto">
              <a:lnSpc>
                <a:spcPct val="90000"/>
              </a:lnSpc>
              <a:spcBef>
                <a:spcPts val="0"/>
              </a:spcBef>
              <a:spcAft>
                <a:spcPts val="0"/>
              </a:spcAft>
              <a:defRPr/>
            </a:pPr>
            <a:endParaRPr lang="en-US" dirty="0"/>
          </a:p>
          <a:p>
            <a:pPr lvl="0" fontAlgn="auto">
              <a:lnSpc>
                <a:spcPct val="90000"/>
              </a:lnSpc>
              <a:spcBef>
                <a:spcPts val="0"/>
              </a:spcBef>
              <a:spcAft>
                <a:spcPts val="0"/>
              </a:spcAft>
              <a:defRPr/>
            </a:pPr>
            <a:r>
              <a:rPr lang="en-US" dirty="0"/>
              <a:t>The people of the NAVAJO NATION are getting crushed by COVID-19 compared to the surrounding population! </a:t>
            </a:r>
          </a:p>
          <a:p>
            <a:pPr marL="0" marR="0" lvl="0" indent="0" algn="l" defTabSz="914400" rtl="0" eaLnBrk="1" fontAlgn="auto" latinLnBrk="0" hangingPunct="1">
              <a:lnSpc>
                <a:spcPct val="90000"/>
              </a:lnSpc>
              <a:spcBef>
                <a:spcPts val="0"/>
              </a:spcBef>
              <a:spcAft>
                <a:spcPts val="0"/>
              </a:spcAft>
              <a:buClrTx/>
              <a:buSzTx/>
              <a:buFont typeface="Arial" pitchFamily="34" charset="0"/>
              <a:buChar char="•"/>
              <a:tabLst/>
              <a:defRPr/>
            </a:pPr>
            <a:endParaRPr kumimoji="0" lang="en-US" sz="1800" b="0" i="0" u="none" strike="noStrike" kern="1200" cap="none" spc="0" normalizeH="0" baseline="0" noProof="0" dirty="0">
              <a:ln>
                <a:noFill/>
              </a:ln>
              <a:effectLst/>
              <a:uLnTx/>
              <a:uFillTx/>
              <a:latin typeface="+mn-lt"/>
              <a:ea typeface="+mn-ea"/>
              <a:cs typeface="+mn-cs"/>
            </a:endParaRPr>
          </a:p>
        </p:txBody>
      </p:sp>
      <p:pic>
        <p:nvPicPr>
          <p:cNvPr id="7172" name="Picture 4"/>
          <p:cNvPicPr>
            <a:picLocks noChangeAspect="1" noChangeArrowheads="1"/>
          </p:cNvPicPr>
          <p:nvPr/>
        </p:nvPicPr>
        <p:blipFill>
          <a:blip r:embed="rId2"/>
          <a:srcRect/>
          <a:stretch>
            <a:fillRect/>
          </a:stretch>
        </p:blipFill>
        <p:spPr bwMode="auto">
          <a:xfrm>
            <a:off x="285749" y="1609724"/>
            <a:ext cx="6276975" cy="5070651"/>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4350724"/>
          </a:xfrm>
        </p:spPr>
        <p:txBody>
          <a:bodyPr/>
          <a:lstStyle/>
          <a:p>
            <a:pPr algn="ctr"/>
            <a:r>
              <a:rPr lang="en-US" sz="3600" b="1" u="sng" dirty="0"/>
              <a:t>Underlying Factors</a:t>
            </a:r>
          </a:p>
          <a:p>
            <a:endParaRPr lang="en-US" sz="3600" b="1" u="sng" dirty="0"/>
          </a:p>
          <a:p>
            <a:r>
              <a:rPr lang="en-US" sz="2400" dirty="0"/>
              <a:t>The “Whys” of how this population has been particularly decimated by the COVID pandemic are still being studied.  During the research for this project several factors repeatedly showed in research, anecdotal evidence, etc.  </a:t>
            </a:r>
          </a:p>
          <a:p>
            <a:endParaRPr lang="en-US" sz="2400" dirty="0"/>
          </a:p>
          <a:p>
            <a:r>
              <a:rPr lang="en-US" sz="2400" dirty="0"/>
              <a:t>The following section will attempt to partition several prominent factors into three groups - </a:t>
            </a:r>
          </a:p>
          <a:p>
            <a:endParaRPr lang="en-US" sz="2400" dirty="0"/>
          </a:p>
          <a:p>
            <a:pPr marL="342900" indent="-342900">
              <a:buFont typeface="Arial" panose="020B0604020202020204" pitchFamily="34" charset="0"/>
              <a:buChar char="•"/>
            </a:pPr>
            <a:r>
              <a:rPr lang="en-US" sz="2400" i="1" dirty="0"/>
              <a:t>Health</a:t>
            </a:r>
          </a:p>
          <a:p>
            <a:pPr marL="342900" indent="-342900">
              <a:buFont typeface="Arial" panose="020B0604020202020204" pitchFamily="34" charset="0"/>
              <a:buChar char="•"/>
            </a:pPr>
            <a:r>
              <a:rPr lang="en-US" sz="2400" i="1" dirty="0"/>
              <a:t>Cultural</a:t>
            </a:r>
          </a:p>
          <a:p>
            <a:pPr marL="342900" indent="-342900">
              <a:buFont typeface="Arial" panose="020B0604020202020204" pitchFamily="34" charset="0"/>
              <a:buChar char="•"/>
            </a:pPr>
            <a:r>
              <a:rPr lang="en-US" sz="2400" i="1" dirty="0"/>
              <a:t>Government / Institutional</a:t>
            </a:r>
          </a:p>
          <a:p>
            <a:endParaRPr lang="en-US" sz="2400" dirty="0"/>
          </a:p>
          <a:p>
            <a:pPr algn="ctr"/>
            <a:endParaRPr lang="en-US" sz="3600" u="sng" dirty="0"/>
          </a:p>
          <a:p>
            <a:pPr algn="ctr"/>
            <a:endParaRPr lang="en-US" sz="3600" u="sng" dirty="0"/>
          </a:p>
        </p:txBody>
      </p:sp>
      <p:sp>
        <p:nvSpPr>
          <p:cNvPr id="5" name="Title 3">
            <a:extLst>
              <a:ext uri="{FF2B5EF4-FFF2-40B4-BE49-F238E27FC236}">
                <a16:creationId xmlns="" xmlns:a16="http://schemas.microsoft.com/office/drawing/2014/main" id="{048FBE6B-DC67-4E64-80F4-CADE978D2FE3}"/>
              </a:ext>
            </a:extLst>
          </p:cNvPr>
          <p:cNvSpPr>
            <a:spLocks noGrp="1"/>
          </p:cNvSpPr>
          <p:nvPr>
            <p:ph type="title"/>
          </p:nvPr>
        </p:nvSpPr>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8"/>
            <a:ext cx="10668000" cy="910937"/>
          </a:xfrm>
        </p:spPr>
        <p:txBody>
          <a:bodyPr/>
          <a:lstStyle/>
          <a:p>
            <a:pPr marL="285750" indent="-285750">
              <a:buFont typeface="Arial" panose="020B0604020202020204" pitchFamily="34" charset="0"/>
              <a:buChar char="•"/>
            </a:pPr>
            <a:r>
              <a:rPr lang="en-US" sz="3200" dirty="0"/>
              <a:t>Underlying health issues with Navajo due to residual and generational effects of uranium mining on their land.</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No </a:t>
            </a:r>
            <a:r>
              <a:rPr lang="en-US" sz="3200" dirty="0"/>
              <a:t>access to quality healthcare facilities.  Trauma 1 or Trauma 2 (highest levels of care) are hundreds of miles from chapter centers.</a:t>
            </a:r>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Health Factors</a:t>
            </a:r>
            <a:endParaRPr lang="en-US" dirty="0">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790699"/>
            <a:ext cx="10668000" cy="3002974"/>
          </a:xfrm>
        </p:spPr>
        <p:txBody>
          <a:bodyPr/>
          <a:lstStyle/>
          <a:p>
            <a:pPr marL="285750" indent="-285750">
              <a:buFont typeface="Arial" panose="020B0604020202020204" pitchFamily="34" charset="0"/>
              <a:buChar char="•"/>
            </a:pPr>
            <a:r>
              <a:rPr lang="en-US" sz="3200" dirty="0"/>
              <a:t>Language barriers – initial COVID-19 translation into Dine meant “flu with dry cough”</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Multi-generational </a:t>
            </a:r>
            <a:r>
              <a:rPr lang="en-US" sz="3200" dirty="0"/>
              <a:t>housing.  Young and old sharing homes.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Culturally </a:t>
            </a:r>
            <a:r>
              <a:rPr lang="en-US" sz="3200" dirty="0"/>
              <a:t>nomadic.  Especially the young; accustomed to driving far distances.</a:t>
            </a:r>
          </a:p>
          <a:p>
            <a:endParaRPr lang="en-US" sz="3200" dirty="0"/>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Cultural Factors</a:t>
            </a:r>
            <a:endParaRPr lang="en-US" dirty="0">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62000" y="1430478"/>
            <a:ext cx="10668000" cy="4350725"/>
          </a:xfrm>
        </p:spPr>
        <p:txBody>
          <a:bodyPr/>
          <a:lstStyle/>
          <a:p>
            <a:pPr marL="457200" indent="-457200">
              <a:buFont typeface="Arial" panose="020B0604020202020204" pitchFamily="34" charset="0"/>
              <a:buChar char="•"/>
            </a:pPr>
            <a:r>
              <a:rPr lang="en-US" sz="3200" dirty="0"/>
              <a:t>No race data for 42,000 COVID deaths.  Believed to be 700 missing deaths from Native American toll nationally.</a:t>
            </a:r>
          </a:p>
          <a:p>
            <a:pPr marL="457200" indent="-457200">
              <a:buFont typeface="Arial" panose="020B0604020202020204" pitchFamily="34" charset="0"/>
              <a:buChar char="•"/>
            </a:pPr>
            <a:r>
              <a:rPr lang="en-US" sz="3200" dirty="0"/>
              <a:t>Feb 2</a:t>
            </a:r>
            <a:r>
              <a:rPr lang="en-US" sz="3200" baseline="30000" dirty="0"/>
              <a:t>nd,</a:t>
            </a:r>
            <a:r>
              <a:rPr lang="en-US" sz="3200" dirty="0"/>
              <a:t> former Navajo president and Arizona state representative died from COVID, making death toll 1,038 or a rate of 1 out of 160 in the tribe.</a:t>
            </a:r>
          </a:p>
          <a:p>
            <a:pPr marL="457200" indent="-457200">
              <a:buFont typeface="Arial" panose="020B0604020202020204" pitchFamily="34" charset="0"/>
              <a:buChar char="•"/>
            </a:pPr>
            <a:r>
              <a:rPr lang="en-US" sz="3200" dirty="0"/>
              <a:t>Food shopping also far from chapter centers.</a:t>
            </a:r>
          </a:p>
          <a:p>
            <a:pPr marL="457200" indent="-457200">
              <a:buFont typeface="Arial" panose="020B0604020202020204" pitchFamily="34" charset="0"/>
              <a:buChar char="•"/>
            </a:pPr>
            <a:r>
              <a:rPr lang="en-US" sz="3200" dirty="0"/>
              <a:t>Unreliable access to water.  Running water is uncommon and is brought into homes by five-gallon tanks.</a:t>
            </a:r>
          </a:p>
          <a:p>
            <a:pPr marL="457200" indent="-457200">
              <a:buFont typeface="Arial" panose="020B0604020202020204" pitchFamily="34" charset="0"/>
              <a:buChar char="•"/>
            </a:pPr>
            <a:r>
              <a:rPr lang="en-US" sz="3200" dirty="0"/>
              <a:t>Poor to no internet access in Navajo Nation.</a:t>
            </a:r>
          </a:p>
          <a:p>
            <a:pPr marL="457200" indent="-457200">
              <a:buFont typeface="Arial" panose="020B0604020202020204" pitchFamily="34" charset="0"/>
              <a:buChar char="•"/>
            </a:pPr>
            <a:r>
              <a:rPr lang="en-US" sz="3200" dirty="0"/>
              <a:t>Surrounding state lockdown procedures inadequate.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461244"/>
            <a:ext cx="10668000" cy="615553"/>
          </a:xfrm>
        </p:spPr>
        <p:txBody>
          <a:bodyPr/>
          <a:lstStyle/>
          <a:p>
            <a:pPr algn="ctr"/>
            <a:r>
              <a:rPr lang="en-US" dirty="0">
                <a:solidFill>
                  <a:schemeClr val="accent2"/>
                </a:solidFill>
              </a:rPr>
              <a:t>Governm</a:t>
            </a:r>
            <a:r>
              <a:rPr lang="en-US" dirty="0"/>
              <a:t>ent / Institutional Factors</a:t>
            </a:r>
            <a:endParaRPr lang="en-US" dirty="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56504DE-4F83-437F-BDB6-306374C31C9C}"/>
              </a:ext>
            </a:extLst>
          </p:cNvPr>
          <p:cNvSpPr>
            <a:spLocks noGrp="1"/>
          </p:cNvSpPr>
          <p:nvPr>
            <p:ph type="title"/>
          </p:nvPr>
        </p:nvSpPr>
        <p:spPr>
          <a:xfrm>
            <a:off x="762000" y="217198"/>
            <a:ext cx="6477000" cy="1465264"/>
          </a:xfrm>
        </p:spPr>
        <p:txBody>
          <a:bodyPr>
            <a:normAutofit/>
          </a:bodyPr>
          <a:lstStyle/>
          <a:p>
            <a:pPr algn="ctr"/>
            <a:r>
              <a:rPr lang="en-US" altLang="en-US" sz="2800" dirty="0"/>
              <a:t>Conclusions</a:t>
            </a:r>
            <a:endParaRPr lang="en-US" sz="2800" dirty="0"/>
          </a:p>
        </p:txBody>
      </p:sp>
      <p:sp>
        <p:nvSpPr>
          <p:cNvPr id="2" name="Text Placeholder 1">
            <a:extLst>
              <a:ext uri="{FF2B5EF4-FFF2-40B4-BE49-F238E27FC236}">
                <a16:creationId xmlns="" xmlns:a16="http://schemas.microsoft.com/office/drawing/2014/main" id="{3F36812B-2065-4A2B-B59B-8957022687BC}"/>
              </a:ext>
            </a:extLst>
          </p:cNvPr>
          <p:cNvSpPr>
            <a:spLocks noGrp="1"/>
          </p:cNvSpPr>
          <p:nvPr>
            <p:ph type="body" sz="quarter" idx="11"/>
          </p:nvPr>
        </p:nvSpPr>
        <p:spPr>
          <a:xfrm>
            <a:off x="762000" y="949830"/>
            <a:ext cx="6477000" cy="5430982"/>
          </a:xfrm>
        </p:spPr>
        <p:txBody>
          <a:bodyPr vert="horz" lIns="91440" tIns="45720" rIns="91440" bIns="45720" rtlCol="0" anchor="t">
            <a:noAutofit/>
          </a:bodyPr>
          <a:lstStyle/>
          <a:p>
            <a:pPr marL="0" indent="0" algn="ctr" fontAlgn="auto">
              <a:spcAft>
                <a:spcPts val="0"/>
              </a:spcAft>
              <a:buNone/>
            </a:pPr>
            <a:r>
              <a:rPr lang="en-US" altLang="en-US" sz="1800" dirty="0"/>
              <a:t>Research and data science analysis has shown that the Navajo Nation community has been dramatically underserved and blighted by the COVID-19 pandemic.  While deaths and cases as a standalone variable within and without Navajo Nation counties remain significantly proportionate due to crowded urban centers the startling fact remains that Navajo Nation containing counties have a vastly higher and astounding case rate than that of their neighboring non-Navajo counties.</a:t>
            </a:r>
          </a:p>
          <a:p>
            <a:pPr marL="0" indent="0" algn="ctr" fontAlgn="auto">
              <a:spcAft>
                <a:spcPts val="0"/>
              </a:spcAft>
              <a:buNone/>
            </a:pPr>
            <a:r>
              <a:rPr lang="en-US" altLang="en-US" sz="1800" dirty="0"/>
              <a:t>With only a few examples of reasons why these people have been hit so hard the research continues to this very day what makes this region and its people so uniquely susceptible to this disease.</a:t>
            </a:r>
          </a:p>
          <a:p>
            <a:pPr marL="0" indent="0" algn="ctr" fontAlgn="auto">
              <a:spcAft>
                <a:spcPts val="0"/>
              </a:spcAft>
              <a:buNone/>
            </a:pPr>
            <a:r>
              <a:rPr lang="en-US" altLang="en-US" sz="1800" b="1" dirty="0">
                <a:solidFill>
                  <a:schemeClr val="accent6">
                    <a:lumMod val="50000"/>
                  </a:schemeClr>
                </a:solidFill>
              </a:rPr>
              <a:t>Fortunately at the time of this project the Navajo Nation has received a federal declaration making the Navajo Nation a disaster area giving them additional funding.  To date the Navajo Nation has administered 92% of its nearly 150k vaccine doses</a:t>
            </a:r>
          </a:p>
          <a:p>
            <a:pPr marL="0" indent="0" algn="r" fontAlgn="auto">
              <a:spcAft>
                <a:spcPts val="0"/>
              </a:spcAft>
              <a:buNone/>
            </a:pPr>
            <a:r>
              <a:rPr lang="en-US" altLang="en-US" sz="1200" b="0" dirty="0"/>
              <a:t>Source: </a:t>
            </a:r>
          </a:p>
          <a:p>
            <a:pPr marL="0" indent="0" algn="r" fontAlgn="auto">
              <a:spcAft>
                <a:spcPts val="0"/>
              </a:spcAft>
              <a:buNone/>
            </a:pPr>
            <a:r>
              <a:rPr lang="en-US" altLang="en-US" sz="1200" b="0" dirty="0">
                <a:solidFill>
                  <a:schemeClr val="accent6">
                    <a:lumMod val="50000"/>
                  </a:schemeClr>
                </a:solidFill>
              </a:rPr>
              <a:t>https://navajotimes.com/reznews/navajo-outpacing-states-in-rate-of-vaccinations/</a:t>
            </a:r>
          </a:p>
        </p:txBody>
      </p:sp>
    </p:spTree>
    <p:extLst>
      <p:ext uri="{BB962C8B-B14F-4D97-AF65-F5344CB8AC3E}">
        <p14:creationId xmlns="" xmlns:p14="http://schemas.microsoft.com/office/powerpoint/2010/main" val="32708762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 xmlns:a16="http://schemas.microsoft.com/office/drawing/2014/main" id="{82B839A9-BE4F-40C7-ABA3-682B626FFB08}"/>
              </a:ext>
            </a:extLst>
          </p:cNvPr>
          <p:cNvSpPr>
            <a:spLocks noGrp="1"/>
          </p:cNvSpPr>
          <p:nvPr>
            <p:ph type="body" sz="quarter" idx="13"/>
          </p:nvPr>
        </p:nvSpPr>
        <p:spPr>
          <a:xfrm>
            <a:off x="762000" y="1783953"/>
            <a:ext cx="10668000" cy="692548"/>
          </a:xfrm>
        </p:spPr>
        <p:txBody>
          <a:bodyPr/>
          <a:lstStyle/>
          <a:p>
            <a:pPr algn="ctr"/>
            <a:r>
              <a:rPr lang="en-US" sz="4000" dirty="0"/>
              <a:t>The Presenters</a:t>
            </a:r>
          </a:p>
        </p:txBody>
      </p:sp>
      <p:sp>
        <p:nvSpPr>
          <p:cNvPr id="5" name="Freeform: Shape 4">
            <a:extLst>
              <a:ext uri="{FF2B5EF4-FFF2-40B4-BE49-F238E27FC236}">
                <a16:creationId xmlns="" xmlns:a16="http://schemas.microsoft.com/office/drawing/2014/main" id="{69764EBF-31FA-492E-8998-3077A3B6462E}"/>
              </a:ext>
            </a:extLst>
          </p:cNvPr>
          <p:cNvSpPr/>
          <p:nvPr/>
        </p:nvSpPr>
        <p:spPr>
          <a:xfrm>
            <a:off x="1233787" y="5972396"/>
            <a:ext cx="2908499" cy="46650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3"/>
              </a:rPr>
              <a:t>Richard Brown</a:t>
            </a:r>
            <a:endParaRPr lang="en-US" sz="2000" kern="1200" dirty="0">
              <a:solidFill>
                <a:schemeClr val="accent6">
                  <a:lumMod val="50000"/>
                </a:schemeClr>
              </a:solidFill>
            </a:endParaRPr>
          </a:p>
        </p:txBody>
      </p:sp>
      <p:sp>
        <p:nvSpPr>
          <p:cNvPr id="8" name="Freeform: Shape 7">
            <a:extLst>
              <a:ext uri="{FF2B5EF4-FFF2-40B4-BE49-F238E27FC236}">
                <a16:creationId xmlns="" xmlns:a16="http://schemas.microsoft.com/office/drawing/2014/main" id="{7D11453A-1865-4EAB-B7E0-024FA352854C}"/>
              </a:ext>
            </a:extLst>
          </p:cNvPr>
          <p:cNvSpPr/>
          <p:nvPr/>
        </p:nvSpPr>
        <p:spPr>
          <a:xfrm>
            <a:off x="4746525" y="5896196"/>
            <a:ext cx="2908499" cy="418879"/>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4"/>
              </a:rPr>
              <a:t>Craig </a:t>
            </a:r>
            <a:r>
              <a:rPr lang="en-US" altLang="en-US" sz="2000" b="1" kern="1200" dirty="0" err="1">
                <a:solidFill>
                  <a:schemeClr val="accent6">
                    <a:lumMod val="50000"/>
                  </a:schemeClr>
                </a:solidFill>
                <a:hlinkClick r:id="rId4"/>
              </a:rPr>
              <a:t>Costenbader</a:t>
            </a:r>
            <a:endParaRPr lang="en-US" sz="2000" kern="1200" dirty="0">
              <a:solidFill>
                <a:schemeClr val="accent6">
                  <a:lumMod val="50000"/>
                </a:schemeClr>
              </a:solidFill>
            </a:endParaRPr>
          </a:p>
        </p:txBody>
      </p:sp>
      <p:sp>
        <p:nvSpPr>
          <p:cNvPr id="10" name="Freeform: Shape 9">
            <a:extLst>
              <a:ext uri="{FF2B5EF4-FFF2-40B4-BE49-F238E27FC236}">
                <a16:creationId xmlns="" xmlns:a16="http://schemas.microsoft.com/office/drawing/2014/main" id="{2C5EA7BE-5E78-4EA8-9C6D-F00C129B0C70}"/>
              </a:ext>
            </a:extLst>
          </p:cNvPr>
          <p:cNvSpPr/>
          <p:nvPr/>
        </p:nvSpPr>
        <p:spPr>
          <a:xfrm>
            <a:off x="7963987" y="5819996"/>
            <a:ext cx="2908499" cy="485554"/>
          </a:xfrm>
          <a:custGeom>
            <a:avLst/>
            <a:gdLst>
              <a:gd name="connsiteX0" fmla="*/ 0 w 2908499"/>
              <a:gd name="connsiteY0" fmla="*/ 0 h 967500"/>
              <a:gd name="connsiteX1" fmla="*/ 2908499 w 2908499"/>
              <a:gd name="connsiteY1" fmla="*/ 0 h 967500"/>
              <a:gd name="connsiteX2" fmla="*/ 2908499 w 2908499"/>
              <a:gd name="connsiteY2" fmla="*/ 967500 h 967500"/>
              <a:gd name="connsiteX3" fmla="*/ 0 w 2908499"/>
              <a:gd name="connsiteY3" fmla="*/ 967500 h 967500"/>
              <a:gd name="connsiteX4" fmla="*/ 0 w 2908499"/>
              <a:gd name="connsiteY4" fmla="*/ 0 h 96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8499" h="967500">
                <a:moveTo>
                  <a:pt x="0" y="0"/>
                </a:moveTo>
                <a:lnTo>
                  <a:pt x="2908499" y="0"/>
                </a:lnTo>
                <a:lnTo>
                  <a:pt x="2908499" y="967500"/>
                </a:lnTo>
                <a:lnTo>
                  <a:pt x="0" y="967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altLang="en-US" sz="2000" b="1" kern="1200" dirty="0">
                <a:solidFill>
                  <a:schemeClr val="accent6">
                    <a:lumMod val="50000"/>
                  </a:schemeClr>
                </a:solidFill>
                <a:hlinkClick r:id="rId5"/>
              </a:rPr>
              <a:t>Matt McMahon</a:t>
            </a:r>
            <a:endParaRPr lang="en-US" sz="2000" kern="1200" dirty="0">
              <a:solidFill>
                <a:schemeClr val="accent6">
                  <a:lumMod val="50000"/>
                </a:schemeClr>
              </a:solidFill>
            </a:endParaRPr>
          </a:p>
        </p:txBody>
      </p:sp>
      <p:sp>
        <p:nvSpPr>
          <p:cNvPr id="14" name="Title 3">
            <a:extLst>
              <a:ext uri="{FF2B5EF4-FFF2-40B4-BE49-F238E27FC236}">
                <a16:creationId xmlns="" xmlns:a16="http://schemas.microsoft.com/office/drawing/2014/main" id="{048FBE6B-DC67-4E64-80F4-CADE978D2FE3}"/>
              </a:ext>
            </a:extLst>
          </p:cNvPr>
          <p:cNvSpPr txBox="1">
            <a:spLocks/>
          </p:cNvSpPr>
          <p:nvPr/>
        </p:nvSpPr>
        <p:spPr>
          <a:xfrm>
            <a:off x="819150" y="7546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accent2"/>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pic>
        <p:nvPicPr>
          <p:cNvPr id="2050" name="Picture 2" descr="Profile photo for Richard Brown"/>
          <p:cNvPicPr>
            <a:picLocks noGrp="1" noChangeAspect="1" noChangeArrowheads="1"/>
          </p:cNvPicPr>
          <p:nvPr>
            <p:ph type="pic" sz="quarter" idx="14"/>
          </p:nvPr>
        </p:nvPicPr>
        <p:blipFill>
          <a:blip r:embed="rId6"/>
          <a:srcRect l="61" r="61"/>
          <a:stretch>
            <a:fillRect/>
          </a:stretch>
        </p:blipFill>
        <p:spPr bwMode="auto">
          <a:xfrm>
            <a:off x="1538287" y="3241674"/>
            <a:ext cx="2424113" cy="2427056"/>
          </a:xfrm>
          <a:prstGeom prst="rect">
            <a:avLst/>
          </a:prstGeom>
          <a:noFill/>
        </p:spPr>
      </p:pic>
      <p:pic>
        <p:nvPicPr>
          <p:cNvPr id="2052" name="Picture 4" descr="Profile photo for Craig J Costenbader"/>
          <p:cNvPicPr>
            <a:picLocks noGrp="1" noChangeAspect="1" noChangeArrowheads="1"/>
          </p:cNvPicPr>
          <p:nvPr>
            <p:ph type="pic" sz="quarter" idx="15"/>
          </p:nvPr>
        </p:nvPicPr>
        <p:blipFill>
          <a:blip r:embed="rId7"/>
          <a:srcRect l="61" r="61"/>
          <a:stretch>
            <a:fillRect/>
          </a:stretch>
        </p:blipFill>
        <p:spPr bwMode="auto">
          <a:xfrm>
            <a:off x="5061310" y="3286640"/>
            <a:ext cx="2254173" cy="2256910"/>
          </a:xfrm>
          <a:prstGeom prst="rect">
            <a:avLst/>
          </a:prstGeom>
          <a:noFill/>
        </p:spPr>
      </p:pic>
      <p:pic>
        <p:nvPicPr>
          <p:cNvPr id="2054" name="Picture 6" descr="Profile photo for Matt McMahon"/>
          <p:cNvPicPr>
            <a:picLocks noGrp="1" noChangeAspect="1" noChangeArrowheads="1"/>
          </p:cNvPicPr>
          <p:nvPr>
            <p:ph type="pic" sz="quarter" idx="16"/>
          </p:nvPr>
        </p:nvPicPr>
        <p:blipFill>
          <a:blip r:embed="rId8"/>
          <a:srcRect l="61" r="61"/>
          <a:stretch>
            <a:fillRect/>
          </a:stretch>
        </p:blipFill>
        <p:spPr bwMode="auto">
          <a:xfrm>
            <a:off x="8411398" y="3375025"/>
            <a:ext cx="2213463" cy="2216150"/>
          </a:xfrm>
          <a:prstGeom prst="rect">
            <a:avLst/>
          </a:prstGeom>
          <a:noFill/>
        </p:spPr>
      </p:pic>
    </p:spTree>
    <p:extLst>
      <p:ext uri="{BB962C8B-B14F-4D97-AF65-F5344CB8AC3E}">
        <p14:creationId xmlns="" xmlns:p14="http://schemas.microsoft.com/office/powerpoint/2010/main" val="41439596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Matt McMahon</a:t>
            </a:r>
            <a:endParaRPr lang="en-US" sz="4000" b="1" dirty="0">
              <a:solidFill>
                <a:schemeClr val="tx1"/>
              </a:solidFill>
            </a:endParaRPr>
          </a:p>
        </p:txBody>
      </p:sp>
      <p:sp>
        <p:nvSpPr>
          <p:cNvPr id="6" name="Text Placeholder 5">
            <a:extLst>
              <a:ext uri="{FF2B5EF4-FFF2-40B4-BE49-F238E27FC236}">
                <a16:creationId xmlns="" xmlns:a16="http://schemas.microsoft.com/office/drawing/2014/main" id="{7DCBA01B-ECA4-4938-872A-B38BEB13AC06}"/>
              </a:ext>
            </a:extLst>
          </p:cNvPr>
          <p:cNvSpPr>
            <a:spLocks noGrp="1"/>
          </p:cNvSpPr>
          <p:nvPr>
            <p:ph type="body" sz="quarter" idx="12"/>
          </p:nvPr>
        </p:nvSpPr>
        <p:spPr>
          <a:xfrm>
            <a:off x="2196307" y="3260705"/>
            <a:ext cx="7799387" cy="2696750"/>
          </a:xfrm>
        </p:spPr>
        <p:txBody>
          <a:bodyPr/>
          <a:lstStyle/>
          <a:p>
            <a:r>
              <a:rPr lang="en-US" dirty="0"/>
              <a:t>Matt comes to Woz-U following six years working as a salesperson for The Men’s Wearhouse in Manhattan.  He currently resides in the Lower Hudson Valley.  Following the fallout from the COVID-19 pandemic Matt decided to join the data science program at Woz-U.  What interested him about the data science program is its application to many fields with promise of continued growth and learning in any career path.  Matt took interest in this topic because of it dealing with real world issues and his interest in advocacy for disenfranchised or marginalized groups – especially now as our focus seems to be continually on how to better organize ourselves to help communities in need.  </a:t>
            </a:r>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101024"/>
            <a:ext cx="10668000" cy="1231106"/>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 in Arizona &amp; New Mexico</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16698620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572926" y="940714"/>
            <a:ext cx="9141397" cy="430887"/>
          </a:xfrm>
        </p:spPr>
        <p:txBody>
          <a:bodyPr/>
          <a:lstStyle/>
          <a:p>
            <a:pPr algn="ctr"/>
            <a:r>
              <a:rPr lang="en-US" sz="2800" dirty="0"/>
              <a:t>Bio: Craig </a:t>
            </a:r>
            <a:r>
              <a:rPr lang="en-US" sz="2800" dirty="0" err="1"/>
              <a:t>Costenbader</a:t>
            </a:r>
            <a:endParaRPr lang="en-US" sz="2800" b="1" dirty="0">
              <a:solidFill>
                <a:schemeClr val="tx1"/>
              </a:solidFill>
            </a:endParaRPr>
          </a:p>
        </p:txBody>
      </p:sp>
      <p:sp>
        <p:nvSpPr>
          <p:cNvPr id="6" name="Text Placeholder 5">
            <a:extLst>
              <a:ext uri="{FF2B5EF4-FFF2-40B4-BE49-F238E27FC236}">
                <a16:creationId xmlns="" xmlns:a16="http://schemas.microsoft.com/office/drawing/2014/main" id="{7DCBA01B-ECA4-4938-872A-B38BEB13AC06}"/>
              </a:ext>
            </a:extLst>
          </p:cNvPr>
          <p:cNvSpPr>
            <a:spLocks noGrp="1"/>
          </p:cNvSpPr>
          <p:nvPr>
            <p:ph type="body" sz="quarter" idx="12"/>
          </p:nvPr>
        </p:nvSpPr>
        <p:spPr>
          <a:xfrm>
            <a:off x="1685926" y="1612880"/>
            <a:ext cx="8801100" cy="4768870"/>
          </a:xfrm>
        </p:spPr>
        <p:txBody>
          <a:bodyPr/>
          <a:lstStyle/>
          <a:p>
            <a:pPr algn="l">
              <a:buFont typeface="Arial" pitchFamily="34" charset="0"/>
              <a:buChar char="•"/>
            </a:pPr>
            <a:r>
              <a:rPr lang="en-US" sz="2400" dirty="0"/>
              <a:t> </a:t>
            </a:r>
            <a:r>
              <a:rPr lang="en-US" sz="2000" dirty="0"/>
              <a:t>Before becoming a student at Southern Careers Institute / </a:t>
            </a:r>
            <a:r>
              <a:rPr lang="en-US" sz="2000" dirty="0" err="1"/>
              <a:t>Woz</a:t>
            </a:r>
            <a:r>
              <a:rPr lang="en-US" sz="2000" dirty="0"/>
              <a:t> U in the Data Science Program.    </a:t>
            </a:r>
          </a:p>
          <a:p>
            <a:pPr algn="l">
              <a:buFont typeface="Arial" pitchFamily="34" charset="0"/>
              <a:buChar char="•"/>
            </a:pPr>
            <a:r>
              <a:rPr lang="en-US" sz="2000" dirty="0"/>
              <a:t> I was born and raised in Seattle WA.  </a:t>
            </a:r>
          </a:p>
          <a:p>
            <a:pPr algn="l">
              <a:buFont typeface="Arial" pitchFamily="34" charset="0"/>
              <a:buChar char="•"/>
            </a:pPr>
            <a:r>
              <a:rPr lang="en-US" sz="2000" dirty="0"/>
              <a:t> I have worked in the service industry for 25 years.  </a:t>
            </a:r>
          </a:p>
          <a:p>
            <a:pPr algn="l">
              <a:buFont typeface="Arial" pitchFamily="34" charset="0"/>
              <a:buChar char="•"/>
            </a:pPr>
            <a:r>
              <a:rPr lang="en-US" sz="2000" dirty="0"/>
              <a:t> Including 11 years with Enterprise Rent A Car, 7 years of which were in Car Sales,  personally delivering over 3000 vehicles.  </a:t>
            </a:r>
          </a:p>
          <a:p>
            <a:pPr algn="l">
              <a:buFont typeface="Arial" pitchFamily="34" charset="0"/>
              <a:buChar char="•"/>
            </a:pPr>
            <a:r>
              <a:rPr lang="en-US" sz="2000" dirty="0"/>
              <a:t> I also drove for </a:t>
            </a:r>
            <a:r>
              <a:rPr lang="en-US" sz="2000" dirty="0" err="1"/>
              <a:t>Uber</a:t>
            </a:r>
            <a:r>
              <a:rPr lang="en-US" sz="2000" dirty="0"/>
              <a:t> in Seattle and completed 22000 trips in 4 years.     </a:t>
            </a:r>
          </a:p>
          <a:p>
            <a:pPr algn="l">
              <a:buFont typeface="Arial" pitchFamily="34" charset="0"/>
              <a:buChar char="•"/>
            </a:pPr>
            <a:r>
              <a:rPr lang="en-US" sz="2000" dirty="0"/>
              <a:t> I also have my own sales and marketing consulting business since 2012, where I share my experience and help other people run their small businesses to improve their customer service and profitability.  </a:t>
            </a:r>
          </a:p>
          <a:p>
            <a:pPr algn="l">
              <a:buFont typeface="Arial" pitchFamily="34" charset="0"/>
              <a:buChar char="•"/>
            </a:pPr>
            <a:r>
              <a:rPr lang="en-US" sz="2000" dirty="0" smtClean="0"/>
              <a:t> I </a:t>
            </a:r>
            <a:r>
              <a:rPr lang="en-US" sz="2000" dirty="0"/>
              <a:t>love working with people and have </a:t>
            </a:r>
            <a:r>
              <a:rPr lang="en-US" sz="2000" dirty="0" smtClean="0"/>
              <a:t>a lifelong </a:t>
            </a:r>
            <a:r>
              <a:rPr lang="en-US" sz="2000" dirty="0"/>
              <a:t>love of all things </a:t>
            </a:r>
            <a:r>
              <a:rPr lang="en-US" sz="2000" dirty="0" smtClean="0"/>
              <a:t>technology. </a:t>
            </a:r>
          </a:p>
          <a:p>
            <a:pPr algn="l">
              <a:buFont typeface="Arial" pitchFamily="34" charset="0"/>
              <a:buChar char="•"/>
            </a:pPr>
            <a:r>
              <a:rPr lang="en-US" sz="2000" dirty="0" smtClean="0"/>
              <a:t> I have </a:t>
            </a:r>
            <a:r>
              <a:rPr lang="en-US" sz="2000" dirty="0"/>
              <a:t>always been a numbers guy. </a:t>
            </a:r>
          </a:p>
          <a:p>
            <a:pPr algn="l">
              <a:buFont typeface="Arial" pitchFamily="34" charset="0"/>
              <a:buChar char="•"/>
            </a:pPr>
            <a:r>
              <a:rPr lang="en-US" sz="2000" dirty="0"/>
              <a:t> Covid-19 in March of 2020 brought all my businesses to a grinding halt, so I decided to go back to school.  </a:t>
            </a:r>
          </a:p>
          <a:p>
            <a:pPr algn="l">
              <a:buFont typeface="Arial" pitchFamily="34" charset="0"/>
              <a:buChar char="•"/>
            </a:pPr>
            <a:r>
              <a:rPr lang="en-US" sz="2000" dirty="0"/>
              <a:t>I decided on Data Science because I literally could not find an industry in all the ones that I looked at being re-trained to work </a:t>
            </a:r>
            <a:r>
              <a:rPr lang="en-US" sz="2000" dirty="0" smtClean="0"/>
              <a:t>in, </a:t>
            </a:r>
            <a:r>
              <a:rPr lang="en-US" sz="2000" dirty="0"/>
              <a:t>that did not use DATA.  </a:t>
            </a:r>
          </a:p>
          <a:p>
            <a:pPr algn="l">
              <a:buFont typeface="Arial" pitchFamily="34" charset="0"/>
              <a:buChar char="•"/>
            </a:pPr>
            <a:r>
              <a:rPr lang="en-US" sz="2000" dirty="0"/>
              <a:t> The online learning program with </a:t>
            </a:r>
            <a:r>
              <a:rPr lang="en-US" sz="2000" dirty="0" err="1"/>
              <a:t>Woz</a:t>
            </a:r>
            <a:r>
              <a:rPr lang="en-US" sz="2000" dirty="0"/>
              <a:t>-U ended up being a perfect fit!      </a:t>
            </a:r>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971550" y="12602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8035428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D9E38B3-4686-8247-9625-49018D29F408}"/>
              </a:ext>
            </a:extLst>
          </p:cNvPr>
          <p:cNvSpPr>
            <a:spLocks noGrp="1"/>
          </p:cNvSpPr>
          <p:nvPr>
            <p:ph type="title"/>
          </p:nvPr>
        </p:nvSpPr>
        <p:spPr>
          <a:xfrm>
            <a:off x="1525301" y="1995467"/>
            <a:ext cx="9141397" cy="615553"/>
          </a:xfrm>
        </p:spPr>
        <p:txBody>
          <a:bodyPr/>
          <a:lstStyle/>
          <a:p>
            <a:pPr algn="ctr"/>
            <a:r>
              <a:rPr lang="en-US" dirty="0"/>
              <a:t>Bio: Richard Brown</a:t>
            </a:r>
            <a:endParaRPr lang="en-US" sz="4000" b="1" dirty="0">
              <a:solidFill>
                <a:schemeClr val="tx1"/>
              </a:solidFill>
            </a:endParaRPr>
          </a:p>
        </p:txBody>
      </p:sp>
      <p:sp>
        <p:nvSpPr>
          <p:cNvPr id="6" name="Text Placeholder 5">
            <a:extLst>
              <a:ext uri="{FF2B5EF4-FFF2-40B4-BE49-F238E27FC236}">
                <a16:creationId xmlns="" xmlns:a16="http://schemas.microsoft.com/office/drawing/2014/main" id="{7DCBA01B-ECA4-4938-872A-B38BEB13AC06}"/>
              </a:ext>
            </a:extLst>
          </p:cNvPr>
          <p:cNvSpPr>
            <a:spLocks noGrp="1"/>
          </p:cNvSpPr>
          <p:nvPr>
            <p:ph type="body" sz="quarter" idx="12"/>
          </p:nvPr>
        </p:nvSpPr>
        <p:spPr>
          <a:xfrm>
            <a:off x="2196307" y="3260705"/>
            <a:ext cx="7799387" cy="1920895"/>
          </a:xfrm>
        </p:spPr>
        <p:txBody>
          <a:bodyPr/>
          <a:lstStyle/>
          <a:p>
            <a:pPr marL="285750" indent="-285750">
              <a:buFont typeface="Arial" panose="020B0604020202020204" pitchFamily="34" charset="0"/>
              <a:buChar char="•"/>
            </a:pPr>
            <a:r>
              <a:rPr lang="en-US" dirty="0"/>
              <a:t>Richard comes to Woz- U following of 9 years of teaching middle and high school science. </a:t>
            </a:r>
          </a:p>
          <a:p>
            <a:pPr marL="285750" indent="-285750">
              <a:buFont typeface="Arial" panose="020B0604020202020204" pitchFamily="34" charset="0"/>
              <a:buChar char="•"/>
            </a:pPr>
            <a:r>
              <a:rPr lang="en-US" dirty="0"/>
              <a:t>7 years of teaching on the Navajo (Diné</a:t>
            </a:r>
            <a:r>
              <a:rPr lang="en-US" i="1" dirty="0"/>
              <a:t>)</a:t>
            </a:r>
            <a:r>
              <a:rPr lang="en-US" dirty="0"/>
              <a:t> Nation teaching middle and high school Earth Science and head wrestling coach for both high school and middle schools </a:t>
            </a:r>
          </a:p>
          <a:p>
            <a:pPr marL="285750" indent="-285750">
              <a:buFont typeface="Arial" panose="020B0604020202020204" pitchFamily="34" charset="0"/>
              <a:buChar char="•"/>
            </a:pPr>
            <a:r>
              <a:rPr lang="en-US" dirty="0"/>
              <a:t>Lived on the Navajo (Dine) Nation, in Window Rock (Navajo Nation Capital) and lived in Sanders, Arizona. </a:t>
            </a:r>
          </a:p>
        </p:txBody>
      </p:sp>
      <p:sp>
        <p:nvSpPr>
          <p:cNvPr id="5" name="Title 3">
            <a:extLst>
              <a:ext uri="{FF2B5EF4-FFF2-40B4-BE49-F238E27FC236}">
                <a16:creationId xmlns="" xmlns:a16="http://schemas.microsoft.com/office/drawing/2014/main" id="{048FBE6B-DC67-4E64-80F4-CADE978D2FE3}"/>
              </a:ext>
            </a:extLst>
          </p:cNvPr>
          <p:cNvSpPr txBox="1">
            <a:spLocks/>
          </p:cNvSpPr>
          <p:nvPr/>
        </p:nvSpPr>
        <p:spPr>
          <a:xfrm>
            <a:off x="762000" y="716577"/>
            <a:ext cx="10668000" cy="615553"/>
          </a:xfrm>
          <a:prstGeom prst="rect">
            <a:avLst/>
          </a:prstGeom>
          <a:noFill/>
        </p:spPr>
        <p:txBody>
          <a:bodyPr vert="horz" wrap="square" lIns="0" tIns="0" rIns="0" bIns="0" rtlCol="0" anchor="b" anchorCtr="0">
            <a:sp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50" normalizeH="0" baseline="0" noProof="0" dirty="0">
                <a:ln w="3175">
                  <a:noFill/>
                </a:ln>
                <a:solidFill>
                  <a:schemeClr val="tx1"/>
                </a:solidFill>
                <a:effectLst/>
                <a:uLnTx/>
                <a:uFillTx/>
                <a:latin typeface="+mj-lt"/>
                <a:ea typeface="+mn-ea"/>
                <a:cs typeface="Segoe UI" pitchFamily="34" charset="0"/>
              </a:rPr>
              <a:t>COVID-19 Impact on Navajo Nation</a:t>
            </a:r>
            <a:endParaRPr kumimoji="0" lang="en-US" sz="4000" b="1" i="0" u="none" strike="noStrike" kern="1200" cap="none" spc="-50" normalizeH="0" baseline="0" noProof="0" dirty="0">
              <a:ln w="3175">
                <a:noFill/>
              </a:ln>
              <a:solidFill>
                <a:schemeClr val="accent2"/>
              </a:solidFill>
              <a:effectLst/>
              <a:uLnTx/>
              <a:uFillTx/>
              <a:latin typeface="+mj-lt"/>
              <a:ea typeface="+mn-ea"/>
              <a:cs typeface="Segoe UI" pitchFamily="34" charset="0"/>
            </a:endParaRPr>
          </a:p>
        </p:txBody>
      </p:sp>
    </p:spTree>
    <p:extLst>
      <p:ext uri="{BB962C8B-B14F-4D97-AF65-F5344CB8AC3E}">
        <p14:creationId xmlns="" xmlns:p14="http://schemas.microsoft.com/office/powerpoint/2010/main" val="32046849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marL="457200" indent="-457200" algn="ctr"/>
            <a:r>
              <a:rPr lang="en-US" sz="2800" b="1" dirty="0"/>
              <a:t>Water Is Life </a:t>
            </a:r>
          </a:p>
          <a:p>
            <a:pPr marL="457200" indent="-457200"/>
            <a:endParaRPr lang="en-US" sz="2400" dirty="0"/>
          </a:p>
          <a:p>
            <a:pPr marL="457200" indent="-457200"/>
            <a:r>
              <a:rPr lang="en-US" sz="2400" dirty="0"/>
              <a:t>On the Navajo Nation </a:t>
            </a:r>
            <a:r>
              <a:rPr lang="en-US" sz="2400" dirty="0" smtClean="0"/>
              <a:t>about 30</a:t>
            </a:r>
            <a:r>
              <a:rPr lang="en-US" sz="2400" dirty="0"/>
              <a:t>% of </a:t>
            </a:r>
            <a:r>
              <a:rPr lang="en-US" sz="2400" dirty="0" smtClean="0"/>
              <a:t>homes </a:t>
            </a:r>
            <a:r>
              <a:rPr lang="en-US" sz="2400" dirty="0"/>
              <a:t>do not have running water </a:t>
            </a:r>
          </a:p>
          <a:p>
            <a:pPr marL="457200" indent="-457200"/>
            <a:r>
              <a:rPr lang="en-US" sz="2400" dirty="0"/>
              <a:t>Most Navajo have to </a:t>
            </a:r>
            <a:r>
              <a:rPr lang="en-US" sz="2400" dirty="0" smtClean="0"/>
              <a:t>“haul in” their own water </a:t>
            </a:r>
            <a:r>
              <a:rPr lang="en-US" sz="2400" dirty="0"/>
              <a:t>just to live. </a:t>
            </a:r>
          </a:p>
          <a:p>
            <a:pPr marL="457200" indent="-457200"/>
            <a:endParaRPr lang="en-US" sz="2400" dirty="0"/>
          </a:p>
          <a:p>
            <a:pPr marL="457200" indent="-457200"/>
            <a:r>
              <a:rPr lang="en-US" sz="2400" dirty="0"/>
              <a:t>The Navajo Nation is sprawling. It’s roughly the size of West Virginia and for some people that means driving as much as two hours to get water. </a:t>
            </a:r>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Navajo Believe the land to be </a:t>
            </a:r>
            <a:r>
              <a:rPr lang="en-US" dirty="0" smtClean="0"/>
              <a:t>sacred land</a:t>
            </a:r>
            <a:r>
              <a:rPr lang="en-US" dirty="0"/>
              <a:t>, most of the culture is </a:t>
            </a:r>
            <a:r>
              <a:rPr lang="en-US" dirty="0" smtClean="0"/>
              <a:t>based around </a:t>
            </a:r>
            <a:r>
              <a:rPr lang="en-US" dirty="0"/>
              <a:t>stories that they share among </a:t>
            </a:r>
            <a:r>
              <a:rPr lang="en-US" dirty="0" smtClean="0"/>
              <a:t>the Navajo People.  </a:t>
            </a:r>
            <a:endParaRPr lang="en-US" dirty="0"/>
          </a:p>
          <a:p>
            <a:endParaRPr lang="en-US" dirty="0"/>
          </a:p>
          <a:p>
            <a:r>
              <a:rPr lang="en-US" dirty="0"/>
              <a:t>They called the Covid a monster, they used the story of creation story </a:t>
            </a:r>
            <a:r>
              <a:rPr lang="en-US" dirty="0" smtClean="0"/>
              <a:t>to tell </a:t>
            </a:r>
            <a:r>
              <a:rPr lang="en-US" dirty="0"/>
              <a:t>this story </a:t>
            </a:r>
          </a:p>
          <a:p>
            <a:endParaRPr lang="en-US" dirty="0"/>
          </a:p>
          <a:p>
            <a:r>
              <a:rPr lang="en-US" dirty="0"/>
              <a:t>“The creation story for the Navajo people is one where twin warriors slay monsters that are hurting our people. The virus is another monster that we will overcome,”</a:t>
            </a:r>
          </a:p>
          <a:p>
            <a:endParaRPr lang="en-US" dirty="0"/>
          </a:p>
          <a:p>
            <a:r>
              <a:rPr lang="en-US" dirty="0"/>
              <a:t>They have been looking at this virus through Navajo Culture Lens </a:t>
            </a:r>
          </a:p>
          <a:p>
            <a:endParaRPr lang="en-US" dirty="0"/>
          </a:p>
          <a:p>
            <a:pPr algn="r"/>
            <a:r>
              <a:rPr lang="en-US" i="1" dirty="0"/>
              <a:t>Source: People vs The Pandemic</a:t>
            </a:r>
          </a:p>
          <a:p>
            <a:pPr algn="r"/>
            <a:r>
              <a:rPr lang="en-US" b="1" dirty="0">
                <a:hlinkClick r:id="rId2"/>
              </a:rPr>
              <a:t>https://</a:t>
            </a:r>
            <a:r>
              <a:rPr lang="en-US" b="1" dirty="0" smtClean="0">
                <a:hlinkClick r:id="rId2"/>
              </a:rPr>
              <a:t>www.navajocovid19.com</a:t>
            </a:r>
            <a:endParaRPr lang="en-US" b="1" dirty="0" smtClean="0"/>
          </a:p>
          <a:p>
            <a:pPr algn="r"/>
            <a:endParaRPr lang="en-US" b="1" dirty="0" smtClean="0"/>
          </a:p>
          <a:p>
            <a:pPr algn="r"/>
            <a:endParaRPr lang="en-US" b="1" dirty="0" smtClean="0"/>
          </a:p>
          <a:p>
            <a:pPr algn="r"/>
            <a:endParaRPr lang="en-US" b="1" dirty="0" smtClean="0"/>
          </a:p>
          <a:p>
            <a:pPr algn="r"/>
            <a:endParaRPr lang="en-US" sz="1400" b="1" dirty="0"/>
          </a:p>
          <a:p>
            <a:endParaRPr lang="en-US" dirty="0" smtClean="0"/>
          </a:p>
          <a:p>
            <a:endParaRPr lang="en-US" dirty="0"/>
          </a:p>
          <a:p>
            <a:endParaRPr lang="en-US" dirty="0"/>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62000" y="71657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90575" y="847722"/>
            <a:ext cx="10668000" cy="5534027"/>
          </a:xfrm>
        </p:spPr>
        <p:txBody>
          <a:bodyPr/>
          <a:lstStyle/>
          <a:p>
            <a:pPr algn="ctr"/>
            <a:endParaRPr lang="en-US" sz="2400" dirty="0"/>
          </a:p>
          <a:p>
            <a:pPr algn="ctr"/>
            <a:r>
              <a:rPr lang="en-US" sz="2400" dirty="0"/>
              <a:t>FACTS ABOUT THE NAVAJO NATION </a:t>
            </a:r>
          </a:p>
          <a:p>
            <a:pPr>
              <a:buFont typeface="Arial" pitchFamily="34" charset="0"/>
              <a:buChar char="•"/>
            </a:pPr>
            <a:endParaRPr lang="en-US" sz="2400" dirty="0"/>
          </a:p>
          <a:p>
            <a:pPr>
              <a:buFont typeface="Arial" pitchFamily="34" charset="0"/>
              <a:buChar char="•"/>
            </a:pPr>
            <a:r>
              <a:rPr lang="en-US" sz="2400" dirty="0"/>
              <a:t> The Navajo Nation is an American Indian Territory covering over 27,000 square miles occupying portions of Northeastern Arizona, Southeastern Utah, and Northwestern New Mexico</a:t>
            </a:r>
          </a:p>
          <a:p>
            <a:pPr>
              <a:buFont typeface="Arial" pitchFamily="34" charset="0"/>
              <a:buChar char="•"/>
            </a:pPr>
            <a:endParaRPr lang="en-US" sz="2400" dirty="0"/>
          </a:p>
          <a:p>
            <a:pPr>
              <a:buFont typeface="Arial" pitchFamily="34" charset="0"/>
              <a:buChar char="•"/>
            </a:pPr>
            <a:r>
              <a:rPr lang="en-US" sz="2400" dirty="0"/>
              <a:t> This is the largest land area retained by an indigenous tribe in the United States </a:t>
            </a:r>
            <a:endParaRPr lang="en-US" sz="2400" dirty="0">
              <a:solidFill>
                <a:srgbClr val="002060"/>
              </a:solidFill>
            </a:endParaRPr>
          </a:p>
          <a:p>
            <a:pPr algn="r">
              <a:buFont typeface="Arial" pitchFamily="34" charset="0"/>
              <a:buChar char="•"/>
            </a:pPr>
            <a:r>
              <a:rPr lang="en-US" sz="1400" dirty="0">
                <a:solidFill>
                  <a:srgbClr val="002060"/>
                </a:solidFill>
                <a:hlinkClick r:id="rId2"/>
              </a:rPr>
              <a:t>https://www.navajo-nsn.gov/history.htm</a:t>
            </a:r>
            <a:endParaRPr lang="en-US" sz="1400" dirty="0">
              <a:solidFill>
                <a:srgbClr val="002060"/>
              </a:solidFill>
            </a:endParaRPr>
          </a:p>
          <a:p>
            <a:endParaRPr lang="en-US" sz="2400" dirty="0"/>
          </a:p>
          <a:p>
            <a:pPr>
              <a:buFont typeface="Arial" pitchFamily="34" charset="0"/>
              <a:buChar char="•"/>
            </a:pPr>
            <a:r>
              <a:rPr lang="en-US" sz="2400" dirty="0"/>
              <a:t> The Navajo Nation is famous for many things, most </a:t>
            </a:r>
            <a:r>
              <a:rPr lang="en-US" sz="2400" dirty="0" smtClean="0"/>
              <a:t>notably was </a:t>
            </a:r>
            <a:r>
              <a:rPr lang="en-US" sz="2400" dirty="0"/>
              <a:t>the Navajo Code Talkers, who took part in every assault the U.S. Marines conducted in the Pacific from 1942 to 1945 during WWII, they were instrumental in defeating the Japanese.  </a:t>
            </a:r>
          </a:p>
          <a:p>
            <a:pPr algn="r">
              <a:buFont typeface="Arial" pitchFamily="34" charset="0"/>
              <a:buChar char="•"/>
            </a:pPr>
            <a:r>
              <a:rPr lang="en-US" sz="1400" i="1" dirty="0"/>
              <a:t>Excerpts taken from a Fact Sheet prepared by the Navy &amp; Marine Corps WWII Commemorative </a:t>
            </a:r>
            <a:r>
              <a:rPr lang="en-US" sz="1400" i="1" dirty="0" err="1"/>
              <a:t>Committee.</a:t>
            </a:r>
            <a:r>
              <a:rPr lang="en-US" sz="1400" dirty="0" err="1"/>
              <a:t>II</a:t>
            </a:r>
            <a:r>
              <a:rPr lang="en-US" sz="1400" dirty="0"/>
              <a:t>.</a:t>
            </a:r>
            <a:r>
              <a:rPr lang="en-US" sz="2400" dirty="0"/>
              <a:t>  </a:t>
            </a:r>
          </a:p>
        </p:txBody>
      </p:sp>
      <p:sp>
        <p:nvSpPr>
          <p:cNvPr id="4" name="Title 3">
            <a:extLst>
              <a:ext uri="{FF2B5EF4-FFF2-40B4-BE49-F238E27FC236}">
                <a16:creationId xmlns="" xmlns:a16="http://schemas.microsoft.com/office/drawing/2014/main" id="{048FBE6B-DC67-4E64-80F4-CADE978D2FE3}"/>
              </a:ext>
            </a:extLst>
          </p:cNvPr>
          <p:cNvSpPr>
            <a:spLocks noGrp="1"/>
          </p:cNvSpPr>
          <p:nvPr>
            <p:ph type="title"/>
          </p:nvPr>
        </p:nvSpPr>
        <p:spPr>
          <a:xfrm>
            <a:off x="742950" y="202227"/>
            <a:ext cx="10668000" cy="615553"/>
          </a:xfrm>
        </p:spPr>
        <p:txBody>
          <a:bodyPr/>
          <a:lstStyle/>
          <a:p>
            <a:pPr algn="ctr"/>
            <a:r>
              <a:rPr lang="en-US" altLang="en-US" dirty="0"/>
              <a:t>COVID-19 Impact on Navajo Nation</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58">
      <a:dk1>
        <a:srgbClr val="000000"/>
      </a:dk1>
      <a:lt1>
        <a:srgbClr val="FFFFFF"/>
      </a:lt1>
      <a:dk2>
        <a:srgbClr val="000000"/>
      </a:dk2>
      <a:lt2>
        <a:srgbClr val="E6E6E6"/>
      </a:lt2>
      <a:accent1>
        <a:srgbClr val="F0E6DC"/>
      </a:accent1>
      <a:accent2>
        <a:srgbClr val="BB674B"/>
      </a:accent2>
      <a:accent3>
        <a:srgbClr val="516673"/>
      </a:accent3>
      <a:accent4>
        <a:srgbClr val="CE9061"/>
      </a:accent4>
      <a:accent5>
        <a:srgbClr val="B6B9AE"/>
      </a:accent5>
      <a:accent6>
        <a:srgbClr val="AC7528"/>
      </a:accent6>
      <a:hlink>
        <a:srgbClr val="DDAE6D"/>
      </a:hlink>
      <a:folHlink>
        <a:srgbClr val="C8882E"/>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Native American Heritage_TM10238373_WAC_LW_v4" id="{CD8DBC1F-6103-47D5-9C71-DE12184EFD6C}" vid="{2507BD49-7026-4E8F-85EA-549F820D09D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72964D-908E-485C-B8D2-CB277C005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7694BC-F79F-405B-BC53-DDA5DE16E74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F48AAC1-C4CE-4FF3-AA8D-E74D227480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Native American Heritage Month presentation</Template>
  <TotalTime>902</TotalTime>
  <Words>2074</Words>
  <Application>Microsoft Office PowerPoint</Application>
  <PresentationFormat>Custom</PresentationFormat>
  <Paragraphs>288</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COVID-19 Impact on Navajo Nation</vt:lpstr>
      <vt:lpstr>COVID-19 Impact on Navajo Nation</vt:lpstr>
      <vt:lpstr>Slide 3</vt:lpstr>
      <vt:lpstr>Bio: Matt McMahon</vt:lpstr>
      <vt:lpstr>Bio: Craig Costenbader</vt:lpstr>
      <vt:lpstr>Bio: Richard Brown</vt:lpstr>
      <vt:lpstr>COVID-19 Impact on Navajo Nation</vt:lpstr>
      <vt:lpstr>COVID-19 Impact on Navajo Nation</vt:lpstr>
      <vt:lpstr>COVID-19 Impact on Navajo Nation</vt:lpstr>
      <vt:lpstr>Additional Facts</vt:lpstr>
      <vt:lpstr>COVID-19 Impact on Navajo Nation</vt:lpstr>
      <vt:lpstr>Methods</vt:lpstr>
      <vt:lpstr>Tools and Methods (Summary) </vt:lpstr>
      <vt:lpstr>Statistical Analysis in R</vt:lpstr>
      <vt:lpstr>Statistical Analysis in R (Continued) </vt:lpstr>
      <vt:lpstr>The Analysis – Running the ANOVAs</vt:lpstr>
      <vt:lpstr>Analysis / Reporting </vt:lpstr>
      <vt:lpstr>The Analysis / Reporting</vt:lpstr>
      <vt:lpstr>Analysis / Reporting</vt:lpstr>
      <vt:lpstr>The Analysis / Reporting</vt:lpstr>
      <vt:lpstr>The Analysis / Reporting </vt:lpstr>
      <vt:lpstr>The Analysis / Reporting</vt:lpstr>
      <vt:lpstr>COVID-19 Impact on Navajo Nation</vt:lpstr>
      <vt:lpstr>Health Factors</vt:lpstr>
      <vt:lpstr>Cultural Factors</vt:lpstr>
      <vt:lpstr>Government / Institutional Factors</vt:lpstr>
      <vt:lpstr>Conclusions</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on Navajo Nation in Arizona &amp; New Mexico</dc:title>
  <dc:subject/>
  <dc:creator>Matt McMahon</dc:creator>
  <cp:keywords/>
  <dc:description/>
  <cp:lastModifiedBy>Craig Costenbader</cp:lastModifiedBy>
  <cp:revision>65</cp:revision>
  <dcterms:created xsi:type="dcterms:W3CDTF">2021-03-02T15:19:39Z</dcterms:created>
  <dcterms:modified xsi:type="dcterms:W3CDTF">2021-03-10T00:03:45Z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