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6" r:id="rId2"/>
    <p:sldId id="263" r:id="rId3"/>
    <p:sldId id="257" r:id="rId4"/>
    <p:sldId id="258" r:id="rId5"/>
    <p:sldId id="259" r:id="rId6"/>
    <p:sldId id="266" r:id="rId7"/>
    <p:sldId id="265" r:id="rId8"/>
    <p:sldId id="260" r:id="rId9"/>
    <p:sldId id="261" r:id="rId10"/>
    <p:sldId id="267" r:id="rId11"/>
    <p:sldId id="268" r:id="rId12"/>
    <p:sldId id="262" r:id="rId13"/>
    <p:sldId id="269" r:id="rId14"/>
  </p:sldIdLst>
  <p:sldSz cx="12192000" cy="6858000"/>
  <p:notesSz cx="6858000" cy="9144000"/>
  <p:defaultText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81" d="100"/>
          <a:sy n="81" d="100"/>
        </p:scale>
        <p:origin x="75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08082-4EF8-4C9E-D8DA-3153ED1F1DF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DE"/>
          </a:p>
        </p:txBody>
      </p:sp>
      <p:sp>
        <p:nvSpPr>
          <p:cNvPr id="3" name="Subtitle 2">
            <a:extLst>
              <a:ext uri="{FF2B5EF4-FFF2-40B4-BE49-F238E27FC236}">
                <a16:creationId xmlns:a16="http://schemas.microsoft.com/office/drawing/2014/main" id="{5415A803-0326-EBAB-425B-0BED5CDA280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DE"/>
          </a:p>
        </p:txBody>
      </p:sp>
      <p:sp>
        <p:nvSpPr>
          <p:cNvPr id="4" name="Date Placeholder 3">
            <a:extLst>
              <a:ext uri="{FF2B5EF4-FFF2-40B4-BE49-F238E27FC236}">
                <a16:creationId xmlns:a16="http://schemas.microsoft.com/office/drawing/2014/main" id="{0B0AF707-F5CE-D331-ACEE-E5DECFFF52EA}"/>
              </a:ext>
            </a:extLst>
          </p:cNvPr>
          <p:cNvSpPr>
            <a:spLocks noGrp="1"/>
          </p:cNvSpPr>
          <p:nvPr>
            <p:ph type="dt" sz="half" idx="10"/>
          </p:nvPr>
        </p:nvSpPr>
        <p:spPr/>
        <p:txBody>
          <a:bodyPr/>
          <a:lstStyle/>
          <a:p>
            <a:fld id="{48A87A34-81AB-432B-8DAE-1953F412C126}" type="datetimeFigureOut">
              <a:rPr lang="en-US" smtClean="0"/>
              <a:t>6/12/2025</a:t>
            </a:fld>
            <a:endParaRPr lang="en-US" dirty="0"/>
          </a:p>
        </p:txBody>
      </p:sp>
      <p:sp>
        <p:nvSpPr>
          <p:cNvPr id="5" name="Footer Placeholder 4">
            <a:extLst>
              <a:ext uri="{FF2B5EF4-FFF2-40B4-BE49-F238E27FC236}">
                <a16:creationId xmlns:a16="http://schemas.microsoft.com/office/drawing/2014/main" id="{21946ABE-F294-D11E-4FD3-BF3A0A4F36D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708CF68-8CAD-96F4-0F19-FD5CB2ED79E8}"/>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137751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D5605-05FD-D982-496C-C8E9D84B8848}"/>
              </a:ext>
            </a:extLst>
          </p:cNvPr>
          <p:cNvSpPr>
            <a:spLocks noGrp="1"/>
          </p:cNvSpPr>
          <p:nvPr>
            <p:ph type="title"/>
          </p:nvPr>
        </p:nvSpPr>
        <p:spPr/>
        <p:txBody>
          <a:bodyPr/>
          <a:lstStyle/>
          <a:p>
            <a:r>
              <a:rPr lang="en-US"/>
              <a:t>Click to edit Master title style</a:t>
            </a:r>
            <a:endParaRPr lang="en-DE"/>
          </a:p>
        </p:txBody>
      </p:sp>
      <p:sp>
        <p:nvSpPr>
          <p:cNvPr id="3" name="Vertical Text Placeholder 2">
            <a:extLst>
              <a:ext uri="{FF2B5EF4-FFF2-40B4-BE49-F238E27FC236}">
                <a16:creationId xmlns:a16="http://schemas.microsoft.com/office/drawing/2014/main" id="{FD095025-19A4-164D-C978-E93FF628033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Date Placeholder 3">
            <a:extLst>
              <a:ext uri="{FF2B5EF4-FFF2-40B4-BE49-F238E27FC236}">
                <a16:creationId xmlns:a16="http://schemas.microsoft.com/office/drawing/2014/main" id="{DAC675C8-1C19-600C-CE94-80E516C5D7B0}"/>
              </a:ext>
            </a:extLst>
          </p:cNvPr>
          <p:cNvSpPr>
            <a:spLocks noGrp="1"/>
          </p:cNvSpPr>
          <p:nvPr>
            <p:ph type="dt" sz="half" idx="10"/>
          </p:nvPr>
        </p:nvSpPr>
        <p:spPr/>
        <p:txBody>
          <a:bodyPr/>
          <a:lstStyle/>
          <a:p>
            <a:fld id="{48A87A34-81AB-432B-8DAE-1953F412C126}" type="datetimeFigureOut">
              <a:rPr lang="en-US" smtClean="0"/>
              <a:t>6/12/2025</a:t>
            </a:fld>
            <a:endParaRPr lang="en-US" dirty="0"/>
          </a:p>
        </p:txBody>
      </p:sp>
      <p:sp>
        <p:nvSpPr>
          <p:cNvPr id="5" name="Footer Placeholder 4">
            <a:extLst>
              <a:ext uri="{FF2B5EF4-FFF2-40B4-BE49-F238E27FC236}">
                <a16:creationId xmlns:a16="http://schemas.microsoft.com/office/drawing/2014/main" id="{63C5B262-982C-7042-68E9-2F9E48930BB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87D9DBE-49B1-F471-8714-83618A6FBFC2}"/>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418551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D801B17-1F5A-50CB-C2D2-2290E943DA7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DE"/>
          </a:p>
        </p:txBody>
      </p:sp>
      <p:sp>
        <p:nvSpPr>
          <p:cNvPr id="3" name="Vertical Text Placeholder 2">
            <a:extLst>
              <a:ext uri="{FF2B5EF4-FFF2-40B4-BE49-F238E27FC236}">
                <a16:creationId xmlns:a16="http://schemas.microsoft.com/office/drawing/2014/main" id="{9C919610-9CBD-A62A-734D-9EEDBDF3B7E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Date Placeholder 3">
            <a:extLst>
              <a:ext uri="{FF2B5EF4-FFF2-40B4-BE49-F238E27FC236}">
                <a16:creationId xmlns:a16="http://schemas.microsoft.com/office/drawing/2014/main" id="{94B7D48C-DEEE-394E-56A4-DA793CAEEFD8}"/>
              </a:ext>
            </a:extLst>
          </p:cNvPr>
          <p:cNvSpPr>
            <a:spLocks noGrp="1"/>
          </p:cNvSpPr>
          <p:nvPr>
            <p:ph type="dt" sz="half" idx="10"/>
          </p:nvPr>
        </p:nvSpPr>
        <p:spPr/>
        <p:txBody>
          <a:bodyPr/>
          <a:lstStyle/>
          <a:p>
            <a:fld id="{48A87A34-81AB-432B-8DAE-1953F412C126}" type="datetimeFigureOut">
              <a:rPr lang="en-US" smtClean="0"/>
              <a:t>6/12/2025</a:t>
            </a:fld>
            <a:endParaRPr lang="en-US" dirty="0"/>
          </a:p>
        </p:txBody>
      </p:sp>
      <p:sp>
        <p:nvSpPr>
          <p:cNvPr id="5" name="Footer Placeholder 4">
            <a:extLst>
              <a:ext uri="{FF2B5EF4-FFF2-40B4-BE49-F238E27FC236}">
                <a16:creationId xmlns:a16="http://schemas.microsoft.com/office/drawing/2014/main" id="{1EBD15C2-E173-F03C-395F-24D6EAA0D32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458F1E3-4361-88AC-AC2D-9DBAF5281080}"/>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35407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4C2AA-2085-22DB-5F2A-55B2538BE396}"/>
              </a:ext>
            </a:extLst>
          </p:cNvPr>
          <p:cNvSpPr>
            <a:spLocks noGrp="1"/>
          </p:cNvSpPr>
          <p:nvPr>
            <p:ph type="title"/>
          </p:nvPr>
        </p:nvSpPr>
        <p:spPr/>
        <p:txBody>
          <a:bodyPr/>
          <a:lstStyle/>
          <a:p>
            <a:r>
              <a:rPr lang="en-US"/>
              <a:t>Click to edit Master title style</a:t>
            </a:r>
            <a:endParaRPr lang="en-DE"/>
          </a:p>
        </p:txBody>
      </p:sp>
      <p:sp>
        <p:nvSpPr>
          <p:cNvPr id="3" name="Content Placeholder 2">
            <a:extLst>
              <a:ext uri="{FF2B5EF4-FFF2-40B4-BE49-F238E27FC236}">
                <a16:creationId xmlns:a16="http://schemas.microsoft.com/office/drawing/2014/main" id="{74B39FD2-358E-44B7-B4C0-719D645557D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Date Placeholder 3">
            <a:extLst>
              <a:ext uri="{FF2B5EF4-FFF2-40B4-BE49-F238E27FC236}">
                <a16:creationId xmlns:a16="http://schemas.microsoft.com/office/drawing/2014/main" id="{DE83426B-456B-5894-F72F-D98ED2D37381}"/>
              </a:ext>
            </a:extLst>
          </p:cNvPr>
          <p:cNvSpPr>
            <a:spLocks noGrp="1"/>
          </p:cNvSpPr>
          <p:nvPr>
            <p:ph type="dt" sz="half" idx="10"/>
          </p:nvPr>
        </p:nvSpPr>
        <p:spPr/>
        <p:txBody>
          <a:bodyPr/>
          <a:lstStyle/>
          <a:p>
            <a:fld id="{48A87A34-81AB-432B-8DAE-1953F412C126}" type="datetimeFigureOut">
              <a:rPr lang="en-US" smtClean="0"/>
              <a:t>6/12/2025</a:t>
            </a:fld>
            <a:endParaRPr lang="en-US" dirty="0"/>
          </a:p>
        </p:txBody>
      </p:sp>
      <p:sp>
        <p:nvSpPr>
          <p:cNvPr id="5" name="Footer Placeholder 4">
            <a:extLst>
              <a:ext uri="{FF2B5EF4-FFF2-40B4-BE49-F238E27FC236}">
                <a16:creationId xmlns:a16="http://schemas.microsoft.com/office/drawing/2014/main" id="{0C2C8CED-76F4-4DDB-C443-18A89EA3052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220079A-AFA1-BD22-0F0D-2E8C663E1ED9}"/>
              </a:ext>
            </a:extLst>
          </p:cNvPr>
          <p:cNvSpPr>
            <a:spLocks noGrp="1"/>
          </p:cNvSpPr>
          <p:nvPr>
            <p:ph type="sldNum" sz="quarter" idx="12"/>
          </p:nvPr>
        </p:nvSpPr>
        <p:spPr/>
        <p:txBody>
          <a:bodyPr/>
          <a:lstStyle/>
          <a:p>
            <a:fld id="{6D22F896-40B5-4ADD-8801-0D06FADFA095}" type="slidenum">
              <a:rPr lang="en-US" smtClean="0"/>
              <a:t>‹#›</a:t>
            </a:fld>
            <a:endParaRPr lang="en-US" dirty="0"/>
          </a:p>
        </p:txBody>
      </p:sp>
      <p:pic>
        <p:nvPicPr>
          <p:cNvPr id="8" name="Picture 7">
            <a:extLst>
              <a:ext uri="{FF2B5EF4-FFF2-40B4-BE49-F238E27FC236}">
                <a16:creationId xmlns:a16="http://schemas.microsoft.com/office/drawing/2014/main" id="{AA047358-F8D3-A8B3-57DF-EEB9F1DAC018}"/>
              </a:ext>
            </a:extLst>
          </p:cNvPr>
          <p:cNvPicPr>
            <a:picLocks noChangeAspect="1"/>
          </p:cNvPicPr>
          <p:nvPr userDrawn="1"/>
        </p:nvPicPr>
        <p:blipFill>
          <a:blip r:embed="rId2"/>
          <a:stretch>
            <a:fillRect/>
          </a:stretch>
        </p:blipFill>
        <p:spPr>
          <a:xfrm>
            <a:off x="9765323" y="365125"/>
            <a:ext cx="1588477" cy="756115"/>
          </a:xfrm>
          <a:prstGeom prst="rect">
            <a:avLst/>
          </a:prstGeom>
        </p:spPr>
      </p:pic>
    </p:spTree>
    <p:extLst>
      <p:ext uri="{BB962C8B-B14F-4D97-AF65-F5344CB8AC3E}">
        <p14:creationId xmlns:p14="http://schemas.microsoft.com/office/powerpoint/2010/main" val="11241181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ED98A-D66E-0DC9-4DC7-0E9C491EC11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DE"/>
          </a:p>
        </p:txBody>
      </p:sp>
      <p:sp>
        <p:nvSpPr>
          <p:cNvPr id="3" name="Text Placeholder 2">
            <a:extLst>
              <a:ext uri="{FF2B5EF4-FFF2-40B4-BE49-F238E27FC236}">
                <a16:creationId xmlns:a16="http://schemas.microsoft.com/office/drawing/2014/main" id="{34A46E9C-65D2-5A38-B855-3563E264DFE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BD17234-86E9-9052-8987-FD0FB7B22649}"/>
              </a:ext>
            </a:extLst>
          </p:cNvPr>
          <p:cNvSpPr>
            <a:spLocks noGrp="1"/>
          </p:cNvSpPr>
          <p:nvPr>
            <p:ph type="dt" sz="half" idx="10"/>
          </p:nvPr>
        </p:nvSpPr>
        <p:spPr/>
        <p:txBody>
          <a:bodyPr/>
          <a:lstStyle/>
          <a:p>
            <a:fld id="{48A87A34-81AB-432B-8DAE-1953F412C126}" type="datetimeFigureOut">
              <a:rPr lang="en-US" smtClean="0"/>
              <a:t>6/12/2025</a:t>
            </a:fld>
            <a:endParaRPr lang="en-US" dirty="0"/>
          </a:p>
        </p:txBody>
      </p:sp>
      <p:sp>
        <p:nvSpPr>
          <p:cNvPr id="5" name="Footer Placeholder 4">
            <a:extLst>
              <a:ext uri="{FF2B5EF4-FFF2-40B4-BE49-F238E27FC236}">
                <a16:creationId xmlns:a16="http://schemas.microsoft.com/office/drawing/2014/main" id="{1DCD1062-F859-6893-A793-7D4A029A653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44E6A2C-ECEB-8260-C015-4154F38C2C0E}"/>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424540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AFE71-9779-35E6-97A1-6797C6CD9D45}"/>
              </a:ext>
            </a:extLst>
          </p:cNvPr>
          <p:cNvSpPr>
            <a:spLocks noGrp="1"/>
          </p:cNvSpPr>
          <p:nvPr>
            <p:ph type="title"/>
          </p:nvPr>
        </p:nvSpPr>
        <p:spPr/>
        <p:txBody>
          <a:bodyPr/>
          <a:lstStyle/>
          <a:p>
            <a:r>
              <a:rPr lang="en-US"/>
              <a:t>Click to edit Master title style</a:t>
            </a:r>
            <a:endParaRPr lang="en-DE"/>
          </a:p>
        </p:txBody>
      </p:sp>
      <p:sp>
        <p:nvSpPr>
          <p:cNvPr id="3" name="Content Placeholder 2">
            <a:extLst>
              <a:ext uri="{FF2B5EF4-FFF2-40B4-BE49-F238E27FC236}">
                <a16:creationId xmlns:a16="http://schemas.microsoft.com/office/drawing/2014/main" id="{B62290AD-F2E3-29F6-DABA-9E27776E25C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Content Placeholder 3">
            <a:extLst>
              <a:ext uri="{FF2B5EF4-FFF2-40B4-BE49-F238E27FC236}">
                <a16:creationId xmlns:a16="http://schemas.microsoft.com/office/drawing/2014/main" id="{BC529FE6-9FDB-0AC1-E9B9-88E0819A4D6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5" name="Date Placeholder 4">
            <a:extLst>
              <a:ext uri="{FF2B5EF4-FFF2-40B4-BE49-F238E27FC236}">
                <a16:creationId xmlns:a16="http://schemas.microsoft.com/office/drawing/2014/main" id="{5F478B02-78A2-7461-D0F1-D03A3FF37342}"/>
              </a:ext>
            </a:extLst>
          </p:cNvPr>
          <p:cNvSpPr>
            <a:spLocks noGrp="1"/>
          </p:cNvSpPr>
          <p:nvPr>
            <p:ph type="dt" sz="half" idx="10"/>
          </p:nvPr>
        </p:nvSpPr>
        <p:spPr/>
        <p:txBody>
          <a:bodyPr/>
          <a:lstStyle/>
          <a:p>
            <a:fld id="{48A87A34-81AB-432B-8DAE-1953F412C126}" type="datetimeFigureOut">
              <a:rPr lang="en-US" smtClean="0"/>
              <a:t>6/12/2025</a:t>
            </a:fld>
            <a:endParaRPr lang="en-US" dirty="0"/>
          </a:p>
        </p:txBody>
      </p:sp>
      <p:sp>
        <p:nvSpPr>
          <p:cNvPr id="6" name="Footer Placeholder 5">
            <a:extLst>
              <a:ext uri="{FF2B5EF4-FFF2-40B4-BE49-F238E27FC236}">
                <a16:creationId xmlns:a16="http://schemas.microsoft.com/office/drawing/2014/main" id="{5D4C4060-C8A1-22C8-131B-39B40D35472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ACBCDA0-2039-BD70-81CC-E8246F33900B}"/>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403502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57837-A272-631C-5CBB-FF3E6089F531}"/>
              </a:ext>
            </a:extLst>
          </p:cNvPr>
          <p:cNvSpPr>
            <a:spLocks noGrp="1"/>
          </p:cNvSpPr>
          <p:nvPr>
            <p:ph type="title"/>
          </p:nvPr>
        </p:nvSpPr>
        <p:spPr>
          <a:xfrm>
            <a:off x="839788" y="365125"/>
            <a:ext cx="10515600" cy="1325563"/>
          </a:xfrm>
        </p:spPr>
        <p:txBody>
          <a:bodyPr/>
          <a:lstStyle/>
          <a:p>
            <a:r>
              <a:rPr lang="en-US"/>
              <a:t>Click to edit Master title style</a:t>
            </a:r>
            <a:endParaRPr lang="en-DE"/>
          </a:p>
        </p:txBody>
      </p:sp>
      <p:sp>
        <p:nvSpPr>
          <p:cNvPr id="3" name="Text Placeholder 2">
            <a:extLst>
              <a:ext uri="{FF2B5EF4-FFF2-40B4-BE49-F238E27FC236}">
                <a16:creationId xmlns:a16="http://schemas.microsoft.com/office/drawing/2014/main" id="{AB7450F8-5387-A59A-500F-7B61F2330D9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6E44657-BF97-A487-AF10-DB2516A125C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5" name="Text Placeholder 4">
            <a:extLst>
              <a:ext uri="{FF2B5EF4-FFF2-40B4-BE49-F238E27FC236}">
                <a16:creationId xmlns:a16="http://schemas.microsoft.com/office/drawing/2014/main" id="{788D29EB-B0EB-4C91-BEA0-4E905BA9590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6598B3E-E271-6CFB-99CB-A93987FEAF4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7" name="Date Placeholder 6">
            <a:extLst>
              <a:ext uri="{FF2B5EF4-FFF2-40B4-BE49-F238E27FC236}">
                <a16:creationId xmlns:a16="http://schemas.microsoft.com/office/drawing/2014/main" id="{17E6DD0B-25D8-ED59-29AC-36BC2B9BC139}"/>
              </a:ext>
            </a:extLst>
          </p:cNvPr>
          <p:cNvSpPr>
            <a:spLocks noGrp="1"/>
          </p:cNvSpPr>
          <p:nvPr>
            <p:ph type="dt" sz="half" idx="10"/>
          </p:nvPr>
        </p:nvSpPr>
        <p:spPr/>
        <p:txBody>
          <a:bodyPr/>
          <a:lstStyle/>
          <a:p>
            <a:fld id="{48A87A34-81AB-432B-8DAE-1953F412C126}" type="datetimeFigureOut">
              <a:rPr lang="en-US" smtClean="0"/>
              <a:t>6/12/2025</a:t>
            </a:fld>
            <a:endParaRPr lang="en-US" dirty="0"/>
          </a:p>
        </p:txBody>
      </p:sp>
      <p:sp>
        <p:nvSpPr>
          <p:cNvPr id="8" name="Footer Placeholder 7">
            <a:extLst>
              <a:ext uri="{FF2B5EF4-FFF2-40B4-BE49-F238E27FC236}">
                <a16:creationId xmlns:a16="http://schemas.microsoft.com/office/drawing/2014/main" id="{E6D1FF40-060F-16BD-A1AF-E5DD848F6011}"/>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A45AED3-F5A8-7A39-3C9A-32DCEA967C4A}"/>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610773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5D260-D854-3678-A478-5CED2778EFB4}"/>
              </a:ext>
            </a:extLst>
          </p:cNvPr>
          <p:cNvSpPr>
            <a:spLocks noGrp="1"/>
          </p:cNvSpPr>
          <p:nvPr>
            <p:ph type="title"/>
          </p:nvPr>
        </p:nvSpPr>
        <p:spPr/>
        <p:txBody>
          <a:bodyPr/>
          <a:lstStyle/>
          <a:p>
            <a:r>
              <a:rPr lang="en-US"/>
              <a:t>Click to edit Master title style</a:t>
            </a:r>
            <a:endParaRPr lang="en-DE"/>
          </a:p>
        </p:txBody>
      </p:sp>
      <p:sp>
        <p:nvSpPr>
          <p:cNvPr id="3" name="Date Placeholder 2">
            <a:extLst>
              <a:ext uri="{FF2B5EF4-FFF2-40B4-BE49-F238E27FC236}">
                <a16:creationId xmlns:a16="http://schemas.microsoft.com/office/drawing/2014/main" id="{E8701BA0-3528-5A7F-AC7B-010210058874}"/>
              </a:ext>
            </a:extLst>
          </p:cNvPr>
          <p:cNvSpPr>
            <a:spLocks noGrp="1"/>
          </p:cNvSpPr>
          <p:nvPr>
            <p:ph type="dt" sz="half" idx="10"/>
          </p:nvPr>
        </p:nvSpPr>
        <p:spPr/>
        <p:txBody>
          <a:bodyPr/>
          <a:lstStyle/>
          <a:p>
            <a:fld id="{48A87A34-81AB-432B-8DAE-1953F412C126}" type="datetimeFigureOut">
              <a:rPr lang="en-US" smtClean="0"/>
              <a:t>6/12/2025</a:t>
            </a:fld>
            <a:endParaRPr lang="en-US" dirty="0"/>
          </a:p>
        </p:txBody>
      </p:sp>
      <p:sp>
        <p:nvSpPr>
          <p:cNvPr id="4" name="Footer Placeholder 3">
            <a:extLst>
              <a:ext uri="{FF2B5EF4-FFF2-40B4-BE49-F238E27FC236}">
                <a16:creationId xmlns:a16="http://schemas.microsoft.com/office/drawing/2014/main" id="{2533F250-2F52-70A6-A16B-B263BAED5E6A}"/>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BF48127C-886B-A591-10CC-857065EF9A29}"/>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358969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6AA6CE1-0084-DE14-E0FE-BD4381C41DFA}"/>
              </a:ext>
            </a:extLst>
          </p:cNvPr>
          <p:cNvSpPr>
            <a:spLocks noGrp="1"/>
          </p:cNvSpPr>
          <p:nvPr>
            <p:ph type="dt" sz="half" idx="10"/>
          </p:nvPr>
        </p:nvSpPr>
        <p:spPr/>
        <p:txBody>
          <a:bodyPr/>
          <a:lstStyle/>
          <a:p>
            <a:fld id="{48A87A34-81AB-432B-8DAE-1953F412C126}" type="datetimeFigureOut">
              <a:rPr lang="en-US" smtClean="0"/>
              <a:t>6/12/2025</a:t>
            </a:fld>
            <a:endParaRPr lang="en-US" dirty="0"/>
          </a:p>
        </p:txBody>
      </p:sp>
      <p:sp>
        <p:nvSpPr>
          <p:cNvPr id="3" name="Footer Placeholder 2">
            <a:extLst>
              <a:ext uri="{FF2B5EF4-FFF2-40B4-BE49-F238E27FC236}">
                <a16:creationId xmlns:a16="http://schemas.microsoft.com/office/drawing/2014/main" id="{9B453AEF-6D01-3942-BDFF-F9EE512BB5D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343E01A0-F8F4-32C3-27F1-27BA2EFC4EBB}"/>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977632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C871F-0A33-6CC6-BD51-DE95EEB7D9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DE"/>
          </a:p>
        </p:txBody>
      </p:sp>
      <p:sp>
        <p:nvSpPr>
          <p:cNvPr id="3" name="Content Placeholder 2">
            <a:extLst>
              <a:ext uri="{FF2B5EF4-FFF2-40B4-BE49-F238E27FC236}">
                <a16:creationId xmlns:a16="http://schemas.microsoft.com/office/drawing/2014/main" id="{F41D4C26-8167-9402-3C51-39C5204432C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Text Placeholder 3">
            <a:extLst>
              <a:ext uri="{FF2B5EF4-FFF2-40B4-BE49-F238E27FC236}">
                <a16:creationId xmlns:a16="http://schemas.microsoft.com/office/drawing/2014/main" id="{3C3CEC2C-4D5E-086E-5A27-AC723DE134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1F0FF9-A331-17CA-1019-B95211FC6BF6}"/>
              </a:ext>
            </a:extLst>
          </p:cNvPr>
          <p:cNvSpPr>
            <a:spLocks noGrp="1"/>
          </p:cNvSpPr>
          <p:nvPr>
            <p:ph type="dt" sz="half" idx="10"/>
          </p:nvPr>
        </p:nvSpPr>
        <p:spPr/>
        <p:txBody>
          <a:bodyPr/>
          <a:lstStyle/>
          <a:p>
            <a:fld id="{48A87A34-81AB-432B-8DAE-1953F412C126}" type="datetimeFigureOut">
              <a:rPr lang="en-US" smtClean="0"/>
              <a:t>6/12/2025</a:t>
            </a:fld>
            <a:endParaRPr lang="en-US" dirty="0"/>
          </a:p>
        </p:txBody>
      </p:sp>
      <p:sp>
        <p:nvSpPr>
          <p:cNvPr id="6" name="Footer Placeholder 5">
            <a:extLst>
              <a:ext uri="{FF2B5EF4-FFF2-40B4-BE49-F238E27FC236}">
                <a16:creationId xmlns:a16="http://schemas.microsoft.com/office/drawing/2014/main" id="{14D1C8AB-FD1A-5BE0-AB8A-DCD5E1C49A7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77A33A7-1E57-C4D9-8811-FA4ED3060052}"/>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365216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94D26-66B2-C7D0-6286-5C8ECC37558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DE"/>
          </a:p>
        </p:txBody>
      </p:sp>
      <p:sp>
        <p:nvSpPr>
          <p:cNvPr id="3" name="Picture Placeholder 2">
            <a:extLst>
              <a:ext uri="{FF2B5EF4-FFF2-40B4-BE49-F238E27FC236}">
                <a16:creationId xmlns:a16="http://schemas.microsoft.com/office/drawing/2014/main" id="{DA1DAF04-1165-7A5C-8A0E-FCC653B0606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DE"/>
          </a:p>
        </p:txBody>
      </p:sp>
      <p:sp>
        <p:nvSpPr>
          <p:cNvPr id="4" name="Text Placeholder 3">
            <a:extLst>
              <a:ext uri="{FF2B5EF4-FFF2-40B4-BE49-F238E27FC236}">
                <a16:creationId xmlns:a16="http://schemas.microsoft.com/office/drawing/2014/main" id="{7BD89270-5A47-72FE-C1D1-74435889C3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EFAFEB5-133A-717B-FCD1-4B7021D7AD43}"/>
              </a:ext>
            </a:extLst>
          </p:cNvPr>
          <p:cNvSpPr>
            <a:spLocks noGrp="1"/>
          </p:cNvSpPr>
          <p:nvPr>
            <p:ph type="dt" sz="half" idx="10"/>
          </p:nvPr>
        </p:nvSpPr>
        <p:spPr/>
        <p:txBody>
          <a:bodyPr/>
          <a:lstStyle/>
          <a:p>
            <a:fld id="{48A87A34-81AB-432B-8DAE-1953F412C126}" type="datetimeFigureOut">
              <a:rPr lang="en-US" smtClean="0"/>
              <a:t>6/12/2025</a:t>
            </a:fld>
            <a:endParaRPr lang="en-US" dirty="0"/>
          </a:p>
        </p:txBody>
      </p:sp>
      <p:sp>
        <p:nvSpPr>
          <p:cNvPr id="6" name="Footer Placeholder 5">
            <a:extLst>
              <a:ext uri="{FF2B5EF4-FFF2-40B4-BE49-F238E27FC236}">
                <a16:creationId xmlns:a16="http://schemas.microsoft.com/office/drawing/2014/main" id="{E21F5F78-4D21-686C-B3FF-01C0615D839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E409192E-921B-AD32-06F5-B35DEDF50922}"/>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663839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8F3D6F2-91CB-2AB4-D9DE-8711A978773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DE"/>
          </a:p>
        </p:txBody>
      </p:sp>
      <p:sp>
        <p:nvSpPr>
          <p:cNvPr id="3" name="Text Placeholder 2">
            <a:extLst>
              <a:ext uri="{FF2B5EF4-FFF2-40B4-BE49-F238E27FC236}">
                <a16:creationId xmlns:a16="http://schemas.microsoft.com/office/drawing/2014/main" id="{86A65EC2-428E-C3C9-58EC-878D636175A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Date Placeholder 3">
            <a:extLst>
              <a:ext uri="{FF2B5EF4-FFF2-40B4-BE49-F238E27FC236}">
                <a16:creationId xmlns:a16="http://schemas.microsoft.com/office/drawing/2014/main" id="{93686033-0897-F370-E219-B0E0DBC33A9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A87A34-81AB-432B-8DAE-1953F412C126}" type="datetimeFigureOut">
              <a:rPr lang="en-US" smtClean="0"/>
              <a:pPr/>
              <a:t>6/12/2025</a:t>
            </a:fld>
            <a:endParaRPr lang="en-US" dirty="0"/>
          </a:p>
        </p:txBody>
      </p:sp>
      <p:sp>
        <p:nvSpPr>
          <p:cNvPr id="5" name="Footer Placeholder 4">
            <a:extLst>
              <a:ext uri="{FF2B5EF4-FFF2-40B4-BE49-F238E27FC236}">
                <a16:creationId xmlns:a16="http://schemas.microsoft.com/office/drawing/2014/main" id="{B3EF935F-8920-6F1A-4AC0-DBBFF03966F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A103225B-49EF-284A-CE5B-30D6A7BF2B0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609820896"/>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70C4FB-5C14-016F-256E-41260FEE8211}"/>
              </a:ext>
            </a:extLst>
          </p:cNvPr>
          <p:cNvSpPr>
            <a:spLocks noGrp="1"/>
          </p:cNvSpPr>
          <p:nvPr>
            <p:ph type="ctrTitle"/>
          </p:nvPr>
        </p:nvSpPr>
        <p:spPr>
          <a:xfrm>
            <a:off x="1382599" y="2018384"/>
            <a:ext cx="9144000" cy="2387600"/>
          </a:xfrm>
        </p:spPr>
        <p:txBody>
          <a:bodyPr/>
          <a:lstStyle/>
          <a:p>
            <a:r>
              <a:rPr lang="en-US" i="1" dirty="0"/>
              <a:t>Constant Bandwidth Server (CBS) in Real-Time Systems</a:t>
            </a:r>
            <a:endParaRPr lang="en-DE" dirty="0"/>
          </a:p>
        </p:txBody>
      </p:sp>
      <p:sp>
        <p:nvSpPr>
          <p:cNvPr id="3" name="Subtitle 2">
            <a:extLst>
              <a:ext uri="{FF2B5EF4-FFF2-40B4-BE49-F238E27FC236}">
                <a16:creationId xmlns:a16="http://schemas.microsoft.com/office/drawing/2014/main" id="{6B799F58-9217-2F5D-AD39-0231BBE10674}"/>
              </a:ext>
            </a:extLst>
          </p:cNvPr>
          <p:cNvSpPr>
            <a:spLocks noGrp="1"/>
          </p:cNvSpPr>
          <p:nvPr>
            <p:ph type="subTitle" idx="1"/>
          </p:nvPr>
        </p:nvSpPr>
        <p:spPr>
          <a:xfrm>
            <a:off x="2149311" y="4687849"/>
            <a:ext cx="7594862" cy="487467"/>
          </a:xfrm>
        </p:spPr>
        <p:txBody>
          <a:bodyPr/>
          <a:lstStyle/>
          <a:p>
            <a:r>
              <a:rPr lang="en-US" dirty="0"/>
              <a:t>Abu Sayem</a:t>
            </a:r>
          </a:p>
        </p:txBody>
      </p:sp>
      <p:pic>
        <p:nvPicPr>
          <p:cNvPr id="5" name="Picture 4">
            <a:extLst>
              <a:ext uri="{FF2B5EF4-FFF2-40B4-BE49-F238E27FC236}">
                <a16:creationId xmlns:a16="http://schemas.microsoft.com/office/drawing/2014/main" id="{93274015-D0A1-F683-E9FC-6A5D58C8561A}"/>
              </a:ext>
            </a:extLst>
          </p:cNvPr>
          <p:cNvPicPr>
            <a:picLocks noChangeAspect="1"/>
          </p:cNvPicPr>
          <p:nvPr/>
        </p:nvPicPr>
        <p:blipFill>
          <a:blip r:embed="rId2"/>
          <a:stretch>
            <a:fillRect/>
          </a:stretch>
        </p:blipFill>
        <p:spPr>
          <a:xfrm>
            <a:off x="3403666" y="335280"/>
            <a:ext cx="4762500" cy="2266950"/>
          </a:xfrm>
          <a:prstGeom prst="rect">
            <a:avLst/>
          </a:prstGeom>
        </p:spPr>
      </p:pic>
    </p:spTree>
    <p:extLst>
      <p:ext uri="{BB962C8B-B14F-4D97-AF65-F5344CB8AC3E}">
        <p14:creationId xmlns:p14="http://schemas.microsoft.com/office/powerpoint/2010/main" val="6301107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D643B-CB7C-5F98-94C1-E65823214EE0}"/>
              </a:ext>
            </a:extLst>
          </p:cNvPr>
          <p:cNvSpPr>
            <a:spLocks noGrp="1"/>
          </p:cNvSpPr>
          <p:nvPr>
            <p:ph type="title"/>
          </p:nvPr>
        </p:nvSpPr>
        <p:spPr>
          <a:xfrm>
            <a:off x="2947054" y="789331"/>
            <a:ext cx="6297891" cy="1275139"/>
          </a:xfrm>
        </p:spPr>
        <p:txBody>
          <a:bodyPr/>
          <a:lstStyle/>
          <a:p>
            <a:r>
              <a:rPr lang="en-US" dirty="0"/>
              <a:t>CBS Simulation in UPPAAL</a:t>
            </a:r>
            <a:endParaRPr lang="en-DE" dirty="0"/>
          </a:p>
        </p:txBody>
      </p:sp>
      <p:pic>
        <p:nvPicPr>
          <p:cNvPr id="5" name="Content Placeholder 4">
            <a:extLst>
              <a:ext uri="{FF2B5EF4-FFF2-40B4-BE49-F238E27FC236}">
                <a16:creationId xmlns:a16="http://schemas.microsoft.com/office/drawing/2014/main" id="{A9784573-5044-A6F2-E175-D767A1E69648}"/>
              </a:ext>
            </a:extLst>
          </p:cNvPr>
          <p:cNvPicPr>
            <a:picLocks noGrp="1" noChangeAspect="1"/>
          </p:cNvPicPr>
          <p:nvPr>
            <p:ph idx="1"/>
          </p:nvPr>
        </p:nvPicPr>
        <p:blipFill>
          <a:blip r:embed="rId2"/>
          <a:stretch>
            <a:fillRect/>
          </a:stretch>
        </p:blipFill>
        <p:spPr>
          <a:xfrm>
            <a:off x="911262" y="2781849"/>
            <a:ext cx="10369476" cy="2764556"/>
          </a:xfrm>
        </p:spPr>
      </p:pic>
    </p:spTree>
    <p:extLst>
      <p:ext uri="{BB962C8B-B14F-4D97-AF65-F5344CB8AC3E}">
        <p14:creationId xmlns:p14="http://schemas.microsoft.com/office/powerpoint/2010/main" val="21948913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AA2A1-3B01-F4D0-B23D-29D44BC3D02F}"/>
              </a:ext>
            </a:extLst>
          </p:cNvPr>
          <p:cNvSpPr>
            <a:spLocks noGrp="1"/>
          </p:cNvSpPr>
          <p:nvPr>
            <p:ph type="title"/>
          </p:nvPr>
        </p:nvSpPr>
        <p:spPr>
          <a:xfrm>
            <a:off x="2932914" y="761051"/>
            <a:ext cx="6326171" cy="1246859"/>
          </a:xfrm>
        </p:spPr>
        <p:txBody>
          <a:bodyPr/>
          <a:lstStyle/>
          <a:p>
            <a:r>
              <a:rPr lang="en-US" dirty="0"/>
              <a:t>CBS Simulation in UPPAAL</a:t>
            </a:r>
            <a:endParaRPr lang="en-DE" dirty="0"/>
          </a:p>
        </p:txBody>
      </p:sp>
      <p:pic>
        <p:nvPicPr>
          <p:cNvPr id="5" name="Content Placeholder 4">
            <a:extLst>
              <a:ext uri="{FF2B5EF4-FFF2-40B4-BE49-F238E27FC236}">
                <a16:creationId xmlns:a16="http://schemas.microsoft.com/office/drawing/2014/main" id="{EC052399-5920-CBBA-2120-B18700A325B4}"/>
              </a:ext>
            </a:extLst>
          </p:cNvPr>
          <p:cNvPicPr>
            <a:picLocks noGrp="1" noChangeAspect="1"/>
          </p:cNvPicPr>
          <p:nvPr>
            <p:ph idx="1"/>
          </p:nvPr>
        </p:nvPicPr>
        <p:blipFill>
          <a:blip r:embed="rId2"/>
          <a:stretch>
            <a:fillRect/>
          </a:stretch>
        </p:blipFill>
        <p:spPr>
          <a:xfrm>
            <a:off x="972769" y="2649923"/>
            <a:ext cx="10282430" cy="2751636"/>
          </a:xfrm>
        </p:spPr>
      </p:pic>
    </p:spTree>
    <p:extLst>
      <p:ext uri="{BB962C8B-B14F-4D97-AF65-F5344CB8AC3E}">
        <p14:creationId xmlns:p14="http://schemas.microsoft.com/office/powerpoint/2010/main" val="19696182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412CE-26B5-90B8-33B7-8A8EEA3E4855}"/>
              </a:ext>
            </a:extLst>
          </p:cNvPr>
          <p:cNvSpPr>
            <a:spLocks noGrp="1"/>
          </p:cNvSpPr>
          <p:nvPr>
            <p:ph type="title"/>
          </p:nvPr>
        </p:nvSpPr>
        <p:spPr>
          <a:xfrm>
            <a:off x="2838646" y="681037"/>
            <a:ext cx="6514707" cy="1180871"/>
          </a:xfrm>
        </p:spPr>
        <p:txBody>
          <a:bodyPr/>
          <a:lstStyle/>
          <a:p>
            <a:r>
              <a:rPr lang="en-US" dirty="0"/>
              <a:t>CBS Simulation in UPPAAL</a:t>
            </a:r>
            <a:endParaRPr lang="en-DE" dirty="0"/>
          </a:p>
        </p:txBody>
      </p:sp>
      <p:pic>
        <p:nvPicPr>
          <p:cNvPr id="7" name="Content Placeholder 6">
            <a:extLst>
              <a:ext uri="{FF2B5EF4-FFF2-40B4-BE49-F238E27FC236}">
                <a16:creationId xmlns:a16="http://schemas.microsoft.com/office/drawing/2014/main" id="{9CE838E1-8B44-F529-744E-DDC15EFB6EEC}"/>
              </a:ext>
            </a:extLst>
          </p:cNvPr>
          <p:cNvPicPr>
            <a:picLocks noGrp="1" noChangeAspect="1"/>
          </p:cNvPicPr>
          <p:nvPr>
            <p:ph idx="1"/>
          </p:nvPr>
        </p:nvPicPr>
        <p:blipFill>
          <a:blip r:embed="rId2"/>
          <a:stretch>
            <a:fillRect/>
          </a:stretch>
        </p:blipFill>
        <p:spPr>
          <a:xfrm>
            <a:off x="1113641" y="2610523"/>
            <a:ext cx="5164024" cy="3120975"/>
          </a:xfrm>
        </p:spPr>
      </p:pic>
      <p:pic>
        <p:nvPicPr>
          <p:cNvPr id="9" name="Picture 8">
            <a:extLst>
              <a:ext uri="{FF2B5EF4-FFF2-40B4-BE49-F238E27FC236}">
                <a16:creationId xmlns:a16="http://schemas.microsoft.com/office/drawing/2014/main" id="{4E14BDA4-0322-70FE-AFB8-D1BC5AB1F25E}"/>
              </a:ext>
            </a:extLst>
          </p:cNvPr>
          <p:cNvPicPr>
            <a:picLocks noChangeAspect="1"/>
          </p:cNvPicPr>
          <p:nvPr/>
        </p:nvPicPr>
        <p:blipFill>
          <a:blip r:embed="rId3"/>
          <a:stretch>
            <a:fillRect/>
          </a:stretch>
        </p:blipFill>
        <p:spPr>
          <a:xfrm>
            <a:off x="8051282" y="2301845"/>
            <a:ext cx="2890560" cy="3875118"/>
          </a:xfrm>
          <a:prstGeom prst="rect">
            <a:avLst/>
          </a:prstGeom>
        </p:spPr>
      </p:pic>
    </p:spTree>
    <p:extLst>
      <p:ext uri="{BB962C8B-B14F-4D97-AF65-F5344CB8AC3E}">
        <p14:creationId xmlns:p14="http://schemas.microsoft.com/office/powerpoint/2010/main" val="33328336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3FFB78A-1BE9-F0B1-2904-7EEC0B0B8266}"/>
              </a:ext>
            </a:extLst>
          </p:cNvPr>
          <p:cNvSpPr>
            <a:spLocks noGrp="1"/>
          </p:cNvSpPr>
          <p:nvPr>
            <p:ph idx="1"/>
          </p:nvPr>
        </p:nvSpPr>
        <p:spPr>
          <a:xfrm>
            <a:off x="1592344" y="1891613"/>
            <a:ext cx="9173066" cy="3472239"/>
          </a:xfrm>
        </p:spPr>
        <p:txBody>
          <a:bodyPr>
            <a:normAutofit fontScale="70000" lnSpcReduction="20000"/>
          </a:bodyPr>
          <a:lstStyle/>
          <a:p>
            <a:pPr marL="0" lvl="0" indent="0" eaLnBrk="0" fontAlgn="base" hangingPunct="0">
              <a:lnSpc>
                <a:spcPct val="100000"/>
              </a:lnSpc>
              <a:spcBef>
                <a:spcPct val="0"/>
              </a:spcBef>
              <a:spcAft>
                <a:spcPct val="0"/>
              </a:spcAft>
              <a:buNone/>
            </a:pPr>
            <a:r>
              <a:rPr lang="en-DE" altLang="en-DE" dirty="0">
                <a:latin typeface="Arial" panose="020B0604020202020204" pitchFamily="34" charset="0"/>
              </a:rPr>
              <a:t>The Constant Bandwidth Server (CBS) is a real-time scheduling technique that builds on EDF and RMS by adding bandwidth management with a defined budget</a:t>
            </a:r>
            <a:r>
              <a:rPr lang="en-US" altLang="en-DE" dirty="0">
                <a:latin typeface="Arial" panose="020B0604020202020204" pitchFamily="34" charset="0"/>
              </a:rPr>
              <a:t> </a:t>
            </a:r>
            <a:r>
              <a:rPr lang="en-DE" altLang="en-DE" dirty="0">
                <a:latin typeface="Arial" panose="020B0604020202020204" pitchFamily="34" charset="0"/>
              </a:rPr>
              <a:t>and time per task. This makes sure that tasks don't interfere with each other and that execution is predictable,</a:t>
            </a:r>
            <a:r>
              <a:rPr lang="en-US" altLang="en-DE" dirty="0">
                <a:latin typeface="Arial" panose="020B0604020202020204" pitchFamily="34" charset="0"/>
              </a:rPr>
              <a:t> </a:t>
            </a:r>
            <a:r>
              <a:rPr lang="en-DE" altLang="en-DE" dirty="0">
                <a:latin typeface="Arial" panose="020B0604020202020204" pitchFamily="34" charset="0"/>
              </a:rPr>
              <a:t>even when the system is overloaded. CBS provides smooth degradation, efficient CPU consumption, and modular scheduling for jobs that happen on a regular basis and those that happen only once in a while.</a:t>
            </a:r>
            <a:br>
              <a:rPr lang="en-DE" altLang="en-DE" dirty="0">
                <a:latin typeface="Arial" panose="020B0604020202020204" pitchFamily="34" charset="0"/>
              </a:rPr>
            </a:br>
            <a:br>
              <a:rPr lang="en-DE" altLang="en-DE" dirty="0">
                <a:latin typeface="Arial" panose="020B0604020202020204" pitchFamily="34" charset="0"/>
              </a:rPr>
            </a:br>
            <a:r>
              <a:rPr lang="en-DE" altLang="en-DE" dirty="0">
                <a:latin typeface="Arial" panose="020B0604020202020204" pitchFamily="34" charset="0"/>
              </a:rPr>
              <a:t>In this presentation, we looked at CBS's algorithm, its main ideas (budget, period, bandwidth),its advantages (efficiency, scalability, predictability), and how it works in UPPAAL simulation. The model showed how CBS controls execution and makes sure that timing is right. CBS gives modern real-time and mixed-criticality systems a strong and flexible base.</a:t>
            </a:r>
          </a:p>
          <a:p>
            <a:endParaRPr lang="en-DE" dirty="0"/>
          </a:p>
        </p:txBody>
      </p:sp>
      <p:sp>
        <p:nvSpPr>
          <p:cNvPr id="4" name="Title 1">
            <a:extLst>
              <a:ext uri="{FF2B5EF4-FFF2-40B4-BE49-F238E27FC236}">
                <a16:creationId xmlns:a16="http://schemas.microsoft.com/office/drawing/2014/main" id="{B5EE48CF-6F30-477E-8F74-F5256D6F7D52}"/>
              </a:ext>
            </a:extLst>
          </p:cNvPr>
          <p:cNvSpPr txBox="1">
            <a:spLocks/>
          </p:cNvSpPr>
          <p:nvPr/>
        </p:nvSpPr>
        <p:spPr>
          <a:xfrm>
            <a:off x="4436489" y="597620"/>
            <a:ext cx="3319021" cy="122800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Summary </a:t>
            </a:r>
            <a:endParaRPr lang="en-DE" dirty="0"/>
          </a:p>
        </p:txBody>
      </p:sp>
    </p:spTree>
    <p:extLst>
      <p:ext uri="{BB962C8B-B14F-4D97-AF65-F5344CB8AC3E}">
        <p14:creationId xmlns:p14="http://schemas.microsoft.com/office/powerpoint/2010/main" val="35556344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61728-03F6-643B-80B1-6C2BD15265FE}"/>
              </a:ext>
            </a:extLst>
          </p:cNvPr>
          <p:cNvSpPr>
            <a:spLocks noGrp="1"/>
          </p:cNvSpPr>
          <p:nvPr>
            <p:ph type="title"/>
          </p:nvPr>
        </p:nvSpPr>
        <p:spPr/>
        <p:txBody>
          <a:bodyPr/>
          <a:lstStyle/>
          <a:p>
            <a:r>
              <a:rPr lang="en-US" b="1" dirty="0"/>
              <a:t>                             </a:t>
            </a:r>
            <a:r>
              <a:rPr lang="en-US" sz="4800" b="1" dirty="0"/>
              <a:t>Motivation</a:t>
            </a:r>
            <a:endParaRPr lang="en-DE" sz="4800" b="1" dirty="0"/>
          </a:p>
        </p:txBody>
      </p:sp>
      <p:sp>
        <p:nvSpPr>
          <p:cNvPr id="3" name="Content Placeholder 2">
            <a:extLst>
              <a:ext uri="{FF2B5EF4-FFF2-40B4-BE49-F238E27FC236}">
                <a16:creationId xmlns:a16="http://schemas.microsoft.com/office/drawing/2014/main" id="{C674AC71-E831-2128-2021-1D2854398ABD}"/>
              </a:ext>
            </a:extLst>
          </p:cNvPr>
          <p:cNvSpPr>
            <a:spLocks noGrp="1"/>
          </p:cNvSpPr>
          <p:nvPr>
            <p:ph idx="1"/>
          </p:nvPr>
        </p:nvSpPr>
        <p:spPr>
          <a:xfrm>
            <a:off x="838199" y="1690689"/>
            <a:ext cx="8032423" cy="4267052"/>
          </a:xfrm>
        </p:spPr>
        <p:txBody>
          <a:bodyPr>
            <a:normAutofit lnSpcReduction="10000"/>
          </a:bodyPr>
          <a:lstStyle/>
          <a:p>
            <a:pPr marL="0" indent="0">
              <a:buNone/>
            </a:pPr>
            <a:r>
              <a:rPr lang="en-US" dirty="0"/>
              <a:t>                                         Why we need CBS?</a:t>
            </a:r>
          </a:p>
          <a:p>
            <a:pPr marL="0" indent="0">
              <a:buNone/>
            </a:pPr>
            <a:endParaRPr lang="en-US" dirty="0"/>
          </a:p>
          <a:p>
            <a:r>
              <a:rPr lang="en-US" dirty="0"/>
              <a:t>EDF, RMS perform poorly under overload.</a:t>
            </a:r>
          </a:p>
          <a:p>
            <a:pPr marL="0" indent="0">
              <a:buNone/>
            </a:pPr>
            <a:endParaRPr lang="en-US" dirty="0"/>
          </a:p>
          <a:p>
            <a:r>
              <a:rPr lang="en-US" dirty="0"/>
              <a:t>Low-criticality tasks can breakdown </a:t>
            </a:r>
          </a:p>
          <a:p>
            <a:pPr marL="0" indent="0">
              <a:buNone/>
            </a:pPr>
            <a:r>
              <a:rPr lang="en-US" dirty="0"/>
              <a:t>    high-criticality tasks =No protection</a:t>
            </a:r>
          </a:p>
          <a:p>
            <a:endParaRPr lang="en-US" dirty="0"/>
          </a:p>
          <a:p>
            <a:r>
              <a:rPr lang="en-US" dirty="0"/>
              <a:t>CBS ensures tasks get only their share of CPU—nothing more</a:t>
            </a:r>
          </a:p>
          <a:p>
            <a:pPr marL="0" indent="0">
              <a:buNone/>
            </a:pPr>
            <a:endParaRPr lang="en-DE" dirty="0"/>
          </a:p>
        </p:txBody>
      </p:sp>
      <p:pic>
        <p:nvPicPr>
          <p:cNvPr id="5" name="Picture 4">
            <a:extLst>
              <a:ext uri="{FF2B5EF4-FFF2-40B4-BE49-F238E27FC236}">
                <a16:creationId xmlns:a16="http://schemas.microsoft.com/office/drawing/2014/main" id="{13C13A67-A1DA-C80B-7512-1CC23FDEB906}"/>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20000" contrast="40000"/>
                    </a14:imgEffect>
                  </a14:imgLayer>
                </a14:imgProps>
              </a:ext>
            </a:extLst>
          </a:blip>
          <a:srcRect l="3785"/>
          <a:stretch>
            <a:fillRect/>
          </a:stretch>
        </p:blipFill>
        <p:spPr>
          <a:xfrm>
            <a:off x="8069343" y="1690688"/>
            <a:ext cx="3114775" cy="3823992"/>
          </a:xfrm>
          <a:prstGeom prst="rect">
            <a:avLst/>
          </a:prstGeom>
        </p:spPr>
      </p:pic>
    </p:spTree>
    <p:extLst>
      <p:ext uri="{BB962C8B-B14F-4D97-AF65-F5344CB8AC3E}">
        <p14:creationId xmlns:p14="http://schemas.microsoft.com/office/powerpoint/2010/main" val="23545835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E4380-FA67-3F35-5673-EA2D4777D8AA}"/>
              </a:ext>
            </a:extLst>
          </p:cNvPr>
          <p:cNvSpPr>
            <a:spLocks noGrp="1"/>
          </p:cNvSpPr>
          <p:nvPr>
            <p:ph type="title"/>
          </p:nvPr>
        </p:nvSpPr>
        <p:spPr/>
        <p:txBody>
          <a:bodyPr/>
          <a:lstStyle/>
          <a:p>
            <a:r>
              <a:rPr lang="en-US" dirty="0"/>
              <a:t>          Introduction to Real-Time Systems</a:t>
            </a:r>
            <a:endParaRPr lang="en-DE" dirty="0"/>
          </a:p>
        </p:txBody>
      </p:sp>
      <p:sp>
        <p:nvSpPr>
          <p:cNvPr id="3" name="Content Placeholder 2">
            <a:extLst>
              <a:ext uri="{FF2B5EF4-FFF2-40B4-BE49-F238E27FC236}">
                <a16:creationId xmlns:a16="http://schemas.microsoft.com/office/drawing/2014/main" id="{B9A9A225-D7FE-769E-D029-73A59190CDC1}"/>
              </a:ext>
            </a:extLst>
          </p:cNvPr>
          <p:cNvSpPr>
            <a:spLocks noGrp="1"/>
          </p:cNvSpPr>
          <p:nvPr>
            <p:ph idx="1"/>
          </p:nvPr>
        </p:nvSpPr>
        <p:spPr>
          <a:xfrm>
            <a:off x="838201" y="1825624"/>
            <a:ext cx="5704002" cy="4452628"/>
          </a:xfrm>
        </p:spPr>
        <p:txBody>
          <a:bodyPr/>
          <a:lstStyle/>
          <a:p>
            <a:r>
              <a:rPr lang="en-US" dirty="0"/>
              <a:t>Correctness depends on </a:t>
            </a:r>
            <a:r>
              <a:rPr lang="en-US" b="1" dirty="0"/>
              <a:t>Timing </a:t>
            </a:r>
            <a:r>
              <a:rPr lang="en-US" dirty="0"/>
              <a:t>And </a:t>
            </a:r>
            <a:r>
              <a:rPr lang="en-US" b="1" dirty="0"/>
              <a:t>Functionality</a:t>
            </a:r>
          </a:p>
          <a:p>
            <a:endParaRPr lang="en-US" b="1" dirty="0"/>
          </a:p>
          <a:p>
            <a:pPr marL="0" indent="0">
              <a:buNone/>
            </a:pPr>
            <a:endParaRPr lang="en-US" b="1" dirty="0"/>
          </a:p>
          <a:p>
            <a:r>
              <a:rPr lang="en-US" dirty="0"/>
              <a:t>  Used in </a:t>
            </a:r>
            <a:r>
              <a:rPr lang="en-US" b="1" dirty="0"/>
              <a:t>avionics, automotive, robotics, medical devices</a:t>
            </a:r>
            <a:r>
              <a:rPr lang="en-US" dirty="0"/>
              <a:t>.</a:t>
            </a:r>
          </a:p>
          <a:p>
            <a:endParaRPr lang="en-US" dirty="0"/>
          </a:p>
          <a:p>
            <a:pPr marL="0" indent="0">
              <a:buNone/>
            </a:pPr>
            <a:r>
              <a:rPr lang="en-US" dirty="0"/>
              <a:t>.</a:t>
            </a:r>
          </a:p>
          <a:p>
            <a:endParaRPr lang="en-DE" dirty="0"/>
          </a:p>
        </p:txBody>
      </p:sp>
      <p:pic>
        <p:nvPicPr>
          <p:cNvPr id="6" name="Picture 5">
            <a:extLst>
              <a:ext uri="{FF2B5EF4-FFF2-40B4-BE49-F238E27FC236}">
                <a16:creationId xmlns:a16="http://schemas.microsoft.com/office/drawing/2014/main" id="{3B8F0C5E-D192-3FD0-2AED-ABDFEBBC7348}"/>
              </a:ext>
            </a:extLst>
          </p:cNvPr>
          <p:cNvPicPr>
            <a:picLocks noChangeAspect="1"/>
          </p:cNvPicPr>
          <p:nvPr/>
        </p:nvPicPr>
        <p:blipFill>
          <a:blip r:embed="rId2"/>
          <a:stretch>
            <a:fillRect/>
          </a:stretch>
        </p:blipFill>
        <p:spPr>
          <a:xfrm>
            <a:off x="6379229" y="2139884"/>
            <a:ext cx="5454553" cy="3506925"/>
          </a:xfrm>
          <a:prstGeom prst="rect">
            <a:avLst/>
          </a:prstGeom>
        </p:spPr>
      </p:pic>
    </p:spTree>
    <p:extLst>
      <p:ext uri="{BB962C8B-B14F-4D97-AF65-F5344CB8AC3E}">
        <p14:creationId xmlns:p14="http://schemas.microsoft.com/office/powerpoint/2010/main" val="2764225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FFA6F-750D-A5A9-6E72-C13DCA1B9E1A}"/>
              </a:ext>
            </a:extLst>
          </p:cNvPr>
          <p:cNvSpPr>
            <a:spLocks noGrp="1"/>
          </p:cNvSpPr>
          <p:nvPr>
            <p:ph type="title"/>
          </p:nvPr>
        </p:nvSpPr>
        <p:spPr>
          <a:xfrm>
            <a:off x="873550" y="1171231"/>
            <a:ext cx="10444900" cy="1072349"/>
          </a:xfrm>
        </p:spPr>
        <p:txBody>
          <a:bodyPr>
            <a:normAutofit fontScale="90000"/>
          </a:bodyPr>
          <a:lstStyle/>
          <a:p>
            <a:r>
              <a:rPr lang="en-US" dirty="0"/>
              <a:t>What is the Constant Bandwidth Server (CBS)?</a:t>
            </a:r>
            <a:endParaRPr lang="en-DE" dirty="0"/>
          </a:p>
        </p:txBody>
      </p:sp>
      <p:sp>
        <p:nvSpPr>
          <p:cNvPr id="3" name="Content Placeholder 2">
            <a:extLst>
              <a:ext uri="{FF2B5EF4-FFF2-40B4-BE49-F238E27FC236}">
                <a16:creationId xmlns:a16="http://schemas.microsoft.com/office/drawing/2014/main" id="{AB3611BC-6D92-6799-F1F5-AD68BEDB713E}"/>
              </a:ext>
            </a:extLst>
          </p:cNvPr>
          <p:cNvSpPr>
            <a:spLocks noGrp="1"/>
          </p:cNvSpPr>
          <p:nvPr>
            <p:ph idx="1"/>
          </p:nvPr>
        </p:nvSpPr>
        <p:spPr>
          <a:xfrm>
            <a:off x="1225484" y="2177591"/>
            <a:ext cx="10515600" cy="3999371"/>
          </a:xfrm>
        </p:spPr>
        <p:txBody>
          <a:bodyPr/>
          <a:lstStyle/>
          <a:p>
            <a:pPr marL="0" indent="0">
              <a:buNone/>
            </a:pPr>
            <a:endParaRPr lang="en-US" dirty="0"/>
          </a:p>
          <a:p>
            <a:r>
              <a:rPr lang="en-US" dirty="0"/>
              <a:t>Scheduling algorithm</a:t>
            </a:r>
          </a:p>
          <a:p>
            <a:r>
              <a:rPr lang="en-US" dirty="0"/>
              <a:t>Each task is assigned:  </a:t>
            </a:r>
            <a:r>
              <a:rPr lang="en-US" sz="2400" dirty="0"/>
              <a:t>budget (Q) , period (P</a:t>
            </a:r>
            <a:r>
              <a:rPr lang="en-US" sz="2400" b="1" dirty="0"/>
              <a:t>)</a:t>
            </a:r>
          </a:p>
          <a:p>
            <a:r>
              <a:rPr lang="en-US" dirty="0"/>
              <a:t>Defines </a:t>
            </a:r>
            <a:r>
              <a:rPr lang="en-US" b="1" dirty="0"/>
              <a:t>bandwidth</a:t>
            </a:r>
            <a:r>
              <a:rPr lang="en-US" dirty="0"/>
              <a:t> .</a:t>
            </a:r>
          </a:p>
          <a:p>
            <a:r>
              <a:rPr lang="en-US" dirty="0"/>
              <a:t>Guarantees </a:t>
            </a:r>
            <a:r>
              <a:rPr lang="en-US" b="1" dirty="0"/>
              <a:t>temporal isolation.</a:t>
            </a:r>
          </a:p>
          <a:p>
            <a:r>
              <a:rPr lang="en-US" dirty="0"/>
              <a:t>Helps maintain </a:t>
            </a:r>
            <a:r>
              <a:rPr lang="en-US" b="1" dirty="0"/>
              <a:t>predictability</a:t>
            </a:r>
            <a:r>
              <a:rPr lang="en-US" dirty="0"/>
              <a:t> even under overload.</a:t>
            </a:r>
            <a:endParaRPr lang="en-DE" dirty="0"/>
          </a:p>
        </p:txBody>
      </p:sp>
      <p:pic>
        <p:nvPicPr>
          <p:cNvPr id="5" name="Picture 4">
            <a:extLst>
              <a:ext uri="{FF2B5EF4-FFF2-40B4-BE49-F238E27FC236}">
                <a16:creationId xmlns:a16="http://schemas.microsoft.com/office/drawing/2014/main" id="{46A34625-FD49-2E22-DFB0-31BCA8332A1D}"/>
              </a:ext>
            </a:extLst>
          </p:cNvPr>
          <p:cNvPicPr>
            <a:picLocks noChangeAspect="1"/>
          </p:cNvPicPr>
          <p:nvPr/>
        </p:nvPicPr>
        <p:blipFill>
          <a:blip r:embed="rId2"/>
          <a:stretch>
            <a:fillRect/>
          </a:stretch>
        </p:blipFill>
        <p:spPr>
          <a:xfrm>
            <a:off x="8559538" y="2076308"/>
            <a:ext cx="3439212" cy="2751370"/>
          </a:xfrm>
          <a:prstGeom prst="rect">
            <a:avLst/>
          </a:prstGeom>
        </p:spPr>
      </p:pic>
    </p:spTree>
    <p:extLst>
      <p:ext uri="{BB962C8B-B14F-4D97-AF65-F5344CB8AC3E}">
        <p14:creationId xmlns:p14="http://schemas.microsoft.com/office/powerpoint/2010/main" val="35943724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FC45A-9CB0-1242-959A-9960C76F68CD}"/>
              </a:ext>
            </a:extLst>
          </p:cNvPr>
          <p:cNvSpPr>
            <a:spLocks noGrp="1"/>
          </p:cNvSpPr>
          <p:nvPr>
            <p:ph type="title"/>
          </p:nvPr>
        </p:nvSpPr>
        <p:spPr>
          <a:xfrm>
            <a:off x="3493809" y="490109"/>
            <a:ext cx="5374064" cy="1006361"/>
          </a:xfrm>
        </p:spPr>
        <p:txBody>
          <a:bodyPr/>
          <a:lstStyle/>
          <a:p>
            <a:r>
              <a:rPr lang="en-US" dirty="0"/>
              <a:t>Why CBS Works Well</a:t>
            </a:r>
            <a:endParaRPr lang="en-DE" dirty="0"/>
          </a:p>
        </p:txBody>
      </p:sp>
      <p:sp>
        <p:nvSpPr>
          <p:cNvPr id="7" name="Content Placeholder 6">
            <a:extLst>
              <a:ext uri="{FF2B5EF4-FFF2-40B4-BE49-F238E27FC236}">
                <a16:creationId xmlns:a16="http://schemas.microsoft.com/office/drawing/2014/main" id="{A914B899-BD54-32F3-4980-E7A2719613B7}"/>
              </a:ext>
            </a:extLst>
          </p:cNvPr>
          <p:cNvSpPr>
            <a:spLocks noGrp="1"/>
          </p:cNvSpPr>
          <p:nvPr>
            <p:ph idx="1"/>
          </p:nvPr>
        </p:nvSpPr>
        <p:spPr>
          <a:xfrm>
            <a:off x="3024399" y="1374706"/>
            <a:ext cx="8361575" cy="5112503"/>
          </a:xfrm>
        </p:spPr>
        <p:txBody>
          <a:bodyPr/>
          <a:lstStyle/>
          <a:p>
            <a:pPr lvl="0"/>
            <a:endParaRPr lang="en-US" dirty="0"/>
          </a:p>
          <a:p>
            <a:pPr marL="0" lvl="0" indent="0">
              <a:buNone/>
            </a:pPr>
            <a:r>
              <a:rPr lang="en-US" dirty="0"/>
              <a:t>Efficiency: CPU fairness, overload control .</a:t>
            </a:r>
          </a:p>
          <a:p>
            <a:pPr marL="0" lvl="0" indent="0">
              <a:buNone/>
            </a:pPr>
            <a:endParaRPr lang="en-US" dirty="0"/>
          </a:p>
          <a:p>
            <a:pPr marL="0" lvl="0" indent="0">
              <a:buNone/>
            </a:pPr>
            <a:endParaRPr lang="en-DE" dirty="0"/>
          </a:p>
          <a:p>
            <a:pPr marL="0" lvl="0" indent="0">
              <a:buNone/>
            </a:pPr>
            <a:r>
              <a:rPr lang="en-US" dirty="0"/>
              <a:t>Scalability : Multi-task handling, modular reservations, periodic &amp; sporadic support.</a:t>
            </a:r>
          </a:p>
          <a:p>
            <a:pPr marL="0" lvl="0" indent="0">
              <a:buNone/>
            </a:pPr>
            <a:endParaRPr lang="en-DE" dirty="0"/>
          </a:p>
          <a:p>
            <a:pPr marL="0" lvl="0" indent="0">
              <a:buNone/>
            </a:pPr>
            <a:r>
              <a:rPr lang="en-US" dirty="0"/>
              <a:t>Predictability : Temporal isolation, overload containment, subsystem composability.</a:t>
            </a:r>
            <a:endParaRPr lang="en-DE" dirty="0"/>
          </a:p>
        </p:txBody>
      </p:sp>
      <p:pic>
        <p:nvPicPr>
          <p:cNvPr id="9" name="Picture 8">
            <a:extLst>
              <a:ext uri="{FF2B5EF4-FFF2-40B4-BE49-F238E27FC236}">
                <a16:creationId xmlns:a16="http://schemas.microsoft.com/office/drawing/2014/main" id="{E4A07BEE-C25B-29CE-C090-893B2455C6F2}"/>
              </a:ext>
            </a:extLst>
          </p:cNvPr>
          <p:cNvPicPr>
            <a:picLocks noChangeAspect="1"/>
          </p:cNvPicPr>
          <p:nvPr/>
        </p:nvPicPr>
        <p:blipFill>
          <a:blip r:embed="rId2"/>
          <a:srcRect r="12190"/>
          <a:stretch>
            <a:fillRect/>
          </a:stretch>
        </p:blipFill>
        <p:spPr>
          <a:xfrm>
            <a:off x="1304449" y="1374706"/>
            <a:ext cx="1524856" cy="1548471"/>
          </a:xfrm>
          <a:prstGeom prst="rect">
            <a:avLst/>
          </a:prstGeom>
        </p:spPr>
      </p:pic>
      <p:pic>
        <p:nvPicPr>
          <p:cNvPr id="11" name="Picture 10">
            <a:extLst>
              <a:ext uri="{FF2B5EF4-FFF2-40B4-BE49-F238E27FC236}">
                <a16:creationId xmlns:a16="http://schemas.microsoft.com/office/drawing/2014/main" id="{58BC6E03-6D81-D0C9-DF8B-0DBC9B3C13AB}"/>
              </a:ext>
            </a:extLst>
          </p:cNvPr>
          <p:cNvPicPr>
            <a:picLocks noChangeAspect="1"/>
          </p:cNvPicPr>
          <p:nvPr/>
        </p:nvPicPr>
        <p:blipFill>
          <a:blip r:embed="rId3"/>
          <a:stretch>
            <a:fillRect/>
          </a:stretch>
        </p:blipFill>
        <p:spPr>
          <a:xfrm>
            <a:off x="1353112" y="3136098"/>
            <a:ext cx="1476193" cy="1310623"/>
          </a:xfrm>
          <a:prstGeom prst="rect">
            <a:avLst/>
          </a:prstGeom>
        </p:spPr>
      </p:pic>
      <p:pic>
        <p:nvPicPr>
          <p:cNvPr id="13" name="Picture 12">
            <a:extLst>
              <a:ext uri="{FF2B5EF4-FFF2-40B4-BE49-F238E27FC236}">
                <a16:creationId xmlns:a16="http://schemas.microsoft.com/office/drawing/2014/main" id="{7B39B00B-4720-75F9-7807-D90231FD96CD}"/>
              </a:ext>
            </a:extLst>
          </p:cNvPr>
          <p:cNvPicPr>
            <a:picLocks noChangeAspect="1"/>
          </p:cNvPicPr>
          <p:nvPr/>
        </p:nvPicPr>
        <p:blipFill>
          <a:blip r:embed="rId4"/>
          <a:stretch>
            <a:fillRect/>
          </a:stretch>
        </p:blipFill>
        <p:spPr>
          <a:xfrm>
            <a:off x="1224341" y="4630216"/>
            <a:ext cx="1771777" cy="1402204"/>
          </a:xfrm>
          <a:prstGeom prst="rect">
            <a:avLst/>
          </a:prstGeom>
        </p:spPr>
      </p:pic>
    </p:spTree>
    <p:extLst>
      <p:ext uri="{BB962C8B-B14F-4D97-AF65-F5344CB8AC3E}">
        <p14:creationId xmlns:p14="http://schemas.microsoft.com/office/powerpoint/2010/main" val="29815419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7AD07-1276-EF7F-467D-6F4BACBFDB64}"/>
              </a:ext>
            </a:extLst>
          </p:cNvPr>
          <p:cNvSpPr>
            <a:spLocks noGrp="1"/>
          </p:cNvSpPr>
          <p:nvPr>
            <p:ph type="title"/>
          </p:nvPr>
        </p:nvSpPr>
        <p:spPr>
          <a:xfrm>
            <a:off x="3979289" y="779904"/>
            <a:ext cx="4233421" cy="1369407"/>
          </a:xfrm>
        </p:spPr>
        <p:txBody>
          <a:bodyPr/>
          <a:lstStyle/>
          <a:p>
            <a:r>
              <a:rPr lang="en-US" dirty="0"/>
              <a:t>CBS Efficiency</a:t>
            </a:r>
            <a:endParaRPr lang="en-DE" dirty="0"/>
          </a:p>
        </p:txBody>
      </p:sp>
      <p:sp>
        <p:nvSpPr>
          <p:cNvPr id="5" name="Content Placeholder 4">
            <a:extLst>
              <a:ext uri="{FF2B5EF4-FFF2-40B4-BE49-F238E27FC236}">
                <a16:creationId xmlns:a16="http://schemas.microsoft.com/office/drawing/2014/main" id="{0C175EDD-461A-CE0A-C211-8754F8792A26}"/>
              </a:ext>
            </a:extLst>
          </p:cNvPr>
          <p:cNvSpPr>
            <a:spLocks noGrp="1"/>
          </p:cNvSpPr>
          <p:nvPr>
            <p:ph idx="1"/>
          </p:nvPr>
        </p:nvSpPr>
        <p:spPr>
          <a:xfrm>
            <a:off x="1880865" y="2218072"/>
            <a:ext cx="6331845" cy="4005174"/>
          </a:xfrm>
        </p:spPr>
        <p:txBody>
          <a:bodyPr/>
          <a:lstStyle/>
          <a:p>
            <a:pPr lvl="0"/>
            <a:r>
              <a:rPr lang="en-US" dirty="0"/>
              <a:t>CPU fairness </a:t>
            </a:r>
            <a:r>
              <a:rPr lang="en-US" sz="3200" dirty="0"/>
              <a:t>: </a:t>
            </a:r>
            <a:r>
              <a:rPr lang="en-US" sz="2400" dirty="0"/>
              <a:t>Each task gets only its share</a:t>
            </a:r>
            <a:r>
              <a:rPr lang="en-US" dirty="0"/>
              <a:t>.</a:t>
            </a:r>
            <a:endParaRPr lang="en-DE" dirty="0"/>
          </a:p>
          <a:p>
            <a:pPr lvl="0"/>
            <a:r>
              <a:rPr lang="en-US" dirty="0"/>
              <a:t>Overload control </a:t>
            </a:r>
            <a:r>
              <a:rPr lang="en-US" sz="3200" dirty="0"/>
              <a:t>: </a:t>
            </a:r>
            <a:r>
              <a:rPr lang="en-US" sz="2400" dirty="0"/>
              <a:t>Prevents any task from overusing CPU.</a:t>
            </a:r>
            <a:endParaRPr lang="en-DE" sz="2400" dirty="0"/>
          </a:p>
          <a:p>
            <a:pPr lvl="0"/>
            <a:r>
              <a:rPr lang="en-US" dirty="0"/>
              <a:t>Deadline management </a:t>
            </a:r>
            <a:r>
              <a:rPr lang="en-US" sz="3200" dirty="0"/>
              <a:t>: </a:t>
            </a:r>
            <a:r>
              <a:rPr lang="en-US" sz="2400" dirty="0"/>
              <a:t>Deadlines shift instead of crashing the system.</a:t>
            </a:r>
          </a:p>
          <a:p>
            <a:pPr lvl="0"/>
            <a:r>
              <a:rPr lang="en-US" dirty="0"/>
              <a:t>Efficient Utilization </a:t>
            </a:r>
            <a:r>
              <a:rPr lang="en-US" sz="3200" dirty="0"/>
              <a:t>: </a:t>
            </a:r>
            <a:r>
              <a:rPr lang="en-US" sz="2400" dirty="0"/>
              <a:t>System slows down, not fails, under load</a:t>
            </a:r>
            <a:r>
              <a:rPr lang="en-US" sz="3600" dirty="0"/>
              <a:t>.</a:t>
            </a:r>
          </a:p>
          <a:p>
            <a:pPr lvl="0"/>
            <a:endParaRPr lang="en-US" sz="2400" dirty="0"/>
          </a:p>
          <a:p>
            <a:pPr lvl="0"/>
            <a:endParaRPr lang="en-DE" sz="2400" dirty="0"/>
          </a:p>
        </p:txBody>
      </p:sp>
    </p:spTree>
    <p:extLst>
      <p:ext uri="{BB962C8B-B14F-4D97-AF65-F5344CB8AC3E}">
        <p14:creationId xmlns:p14="http://schemas.microsoft.com/office/powerpoint/2010/main" val="37842368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405FFE-9CD5-0F96-CFA8-A02996058774}"/>
              </a:ext>
            </a:extLst>
          </p:cNvPr>
          <p:cNvSpPr>
            <a:spLocks noGrp="1"/>
          </p:cNvSpPr>
          <p:nvPr>
            <p:ph type="title"/>
          </p:nvPr>
        </p:nvSpPr>
        <p:spPr>
          <a:xfrm>
            <a:off x="2357879" y="578766"/>
            <a:ext cx="7476241" cy="1246859"/>
          </a:xfrm>
        </p:spPr>
        <p:txBody>
          <a:bodyPr/>
          <a:lstStyle/>
          <a:p>
            <a:r>
              <a:rPr lang="en-US" dirty="0"/>
              <a:t>CBS Scalability &amp; Predictability</a:t>
            </a:r>
            <a:endParaRPr lang="en-DE" dirty="0"/>
          </a:p>
        </p:txBody>
      </p:sp>
      <p:sp>
        <p:nvSpPr>
          <p:cNvPr id="3" name="Content Placeholder 2">
            <a:extLst>
              <a:ext uri="{FF2B5EF4-FFF2-40B4-BE49-F238E27FC236}">
                <a16:creationId xmlns:a16="http://schemas.microsoft.com/office/drawing/2014/main" id="{E3D72EF9-04C4-ABCE-A1F0-2A63E5376F64}"/>
              </a:ext>
            </a:extLst>
          </p:cNvPr>
          <p:cNvSpPr>
            <a:spLocks noGrp="1"/>
          </p:cNvSpPr>
          <p:nvPr>
            <p:ph idx="1"/>
          </p:nvPr>
        </p:nvSpPr>
        <p:spPr>
          <a:xfrm>
            <a:off x="1535783" y="2050266"/>
            <a:ext cx="4742469" cy="3539830"/>
          </a:xfrm>
        </p:spPr>
        <p:txBody>
          <a:bodyPr numCol="1"/>
          <a:lstStyle/>
          <a:p>
            <a:r>
              <a:rPr lang="en-US" dirty="0"/>
              <a:t>Scalability:</a:t>
            </a:r>
          </a:p>
          <a:p>
            <a:pPr marL="457200" indent="-457200">
              <a:buFont typeface="+mj-lt"/>
              <a:buAutoNum type="arabicPeriod"/>
            </a:pPr>
            <a:r>
              <a:rPr lang="en-US" sz="2400" dirty="0"/>
              <a:t>Modular Bandwidth Allocation</a:t>
            </a:r>
          </a:p>
          <a:p>
            <a:pPr marL="457200" indent="-457200">
              <a:buFont typeface="+mj-lt"/>
              <a:buAutoNum type="arabicPeriod"/>
            </a:pPr>
            <a:r>
              <a:rPr lang="en-US" sz="2400" dirty="0"/>
              <a:t>Supports Many Tasks</a:t>
            </a:r>
            <a:endParaRPr lang="en-DE" sz="2400" dirty="0"/>
          </a:p>
          <a:p>
            <a:pPr marL="457200" indent="-457200">
              <a:buFont typeface="+mj-lt"/>
              <a:buAutoNum type="arabicPeriod"/>
            </a:pPr>
            <a:r>
              <a:rPr lang="en-US" sz="2400" dirty="0"/>
              <a:t>Works with Mixed Workload</a:t>
            </a:r>
          </a:p>
          <a:p>
            <a:pPr marL="457200" indent="-457200">
              <a:buFont typeface="+mj-lt"/>
              <a:buAutoNum type="arabicPeriod"/>
            </a:pPr>
            <a:r>
              <a:rPr lang="en-US" sz="2400" dirty="0"/>
              <a:t>Composable Systems</a:t>
            </a:r>
          </a:p>
        </p:txBody>
      </p:sp>
      <p:sp>
        <p:nvSpPr>
          <p:cNvPr id="6" name="Content Placeholder 2">
            <a:extLst>
              <a:ext uri="{FF2B5EF4-FFF2-40B4-BE49-F238E27FC236}">
                <a16:creationId xmlns:a16="http://schemas.microsoft.com/office/drawing/2014/main" id="{C63C9070-6C46-F891-9F41-CB0DE881FD89}"/>
              </a:ext>
            </a:extLst>
          </p:cNvPr>
          <p:cNvSpPr txBox="1">
            <a:spLocks/>
          </p:cNvSpPr>
          <p:nvPr/>
        </p:nvSpPr>
        <p:spPr>
          <a:xfrm>
            <a:off x="6995473" y="1996879"/>
            <a:ext cx="4252275" cy="4637987"/>
          </a:xfrm>
          <a:prstGeom prst="rect">
            <a:avLst/>
          </a:prstGeom>
        </p:spPr>
        <p:txBody>
          <a:bodyPr vert="horz" lIns="91440" tIns="45720" rIns="91440" bIns="45720" numCol="1"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Predictability :</a:t>
            </a:r>
          </a:p>
          <a:p>
            <a:pPr marL="457200" indent="-457200">
              <a:buFont typeface="+mj-lt"/>
              <a:buAutoNum type="arabicPeriod"/>
            </a:pPr>
            <a:r>
              <a:rPr lang="en-US" sz="2400" dirty="0"/>
              <a:t>Temporal Isolation</a:t>
            </a:r>
            <a:endParaRPr lang="en-DE" sz="2400" dirty="0"/>
          </a:p>
          <a:p>
            <a:pPr marL="457200" indent="-457200">
              <a:buFont typeface="+mj-lt"/>
              <a:buAutoNum type="arabicPeriod"/>
            </a:pPr>
            <a:r>
              <a:rPr lang="en-US" sz="2400" dirty="0"/>
              <a:t>Bounded CPU Usage</a:t>
            </a:r>
          </a:p>
          <a:p>
            <a:pPr marL="457200" indent="-457200">
              <a:buFont typeface="+mj-lt"/>
              <a:buAutoNum type="arabicPeriod"/>
            </a:pPr>
            <a:r>
              <a:rPr lang="en-US" sz="2400" dirty="0" err="1"/>
              <a:t>Schedulability</a:t>
            </a:r>
            <a:r>
              <a:rPr lang="en-US" sz="2400" dirty="0"/>
              <a:t> Guarantee</a:t>
            </a:r>
          </a:p>
          <a:p>
            <a:pPr marL="457200" indent="-457200">
              <a:buFont typeface="+mj-lt"/>
              <a:buAutoNum type="arabicPeriod"/>
            </a:pPr>
            <a:r>
              <a:rPr lang="en-US" sz="2400" dirty="0"/>
              <a:t>Overload Containment</a:t>
            </a:r>
          </a:p>
        </p:txBody>
      </p:sp>
    </p:spTree>
    <p:extLst>
      <p:ext uri="{BB962C8B-B14F-4D97-AF65-F5344CB8AC3E}">
        <p14:creationId xmlns:p14="http://schemas.microsoft.com/office/powerpoint/2010/main" val="12119720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D8526-A6FB-232F-6F3A-F3CF5ECE26AA}"/>
              </a:ext>
            </a:extLst>
          </p:cNvPr>
          <p:cNvSpPr>
            <a:spLocks noGrp="1"/>
          </p:cNvSpPr>
          <p:nvPr>
            <p:ph type="title"/>
          </p:nvPr>
        </p:nvSpPr>
        <p:spPr>
          <a:xfrm>
            <a:off x="4295480" y="1043855"/>
            <a:ext cx="3601039" cy="1067749"/>
          </a:xfrm>
        </p:spPr>
        <p:txBody>
          <a:bodyPr/>
          <a:lstStyle/>
          <a:p>
            <a:r>
              <a:rPr lang="en-US" dirty="0"/>
              <a:t>CBS Algorithm</a:t>
            </a:r>
            <a:endParaRPr lang="en-DE" dirty="0"/>
          </a:p>
        </p:txBody>
      </p:sp>
      <p:sp>
        <p:nvSpPr>
          <p:cNvPr id="3" name="Content Placeholder 2">
            <a:extLst>
              <a:ext uri="{FF2B5EF4-FFF2-40B4-BE49-F238E27FC236}">
                <a16:creationId xmlns:a16="http://schemas.microsoft.com/office/drawing/2014/main" id="{94327104-FAC2-656D-CF8E-278C887EFC27}"/>
              </a:ext>
            </a:extLst>
          </p:cNvPr>
          <p:cNvSpPr>
            <a:spLocks noGrp="1"/>
          </p:cNvSpPr>
          <p:nvPr>
            <p:ph idx="1"/>
          </p:nvPr>
        </p:nvSpPr>
        <p:spPr>
          <a:xfrm>
            <a:off x="1252978" y="2647197"/>
            <a:ext cx="4572786" cy="3818724"/>
          </a:xfrm>
        </p:spPr>
        <p:txBody>
          <a:bodyPr/>
          <a:lstStyle/>
          <a:p>
            <a:r>
              <a:rPr lang="en-US" dirty="0"/>
              <a:t>Budget (Q)</a:t>
            </a:r>
          </a:p>
          <a:p>
            <a:r>
              <a:rPr lang="en-US" dirty="0"/>
              <a:t>Period (P)</a:t>
            </a:r>
          </a:p>
          <a:p>
            <a:r>
              <a:rPr lang="en-US" dirty="0"/>
              <a:t>Bandwidth (U = Q / P)</a:t>
            </a:r>
          </a:p>
          <a:p>
            <a:r>
              <a:rPr lang="en-US" dirty="0"/>
              <a:t>EDF-Based Scheduling</a:t>
            </a:r>
          </a:p>
          <a:p>
            <a:endParaRPr lang="en-DE" dirty="0"/>
          </a:p>
        </p:txBody>
      </p:sp>
      <p:sp>
        <p:nvSpPr>
          <p:cNvPr id="4" name="Content Placeholder 2">
            <a:extLst>
              <a:ext uri="{FF2B5EF4-FFF2-40B4-BE49-F238E27FC236}">
                <a16:creationId xmlns:a16="http://schemas.microsoft.com/office/drawing/2014/main" id="{1F3EF520-2D44-8F0E-A8F1-D03976AC7B5D}"/>
              </a:ext>
            </a:extLst>
          </p:cNvPr>
          <p:cNvSpPr txBox="1">
            <a:spLocks/>
          </p:cNvSpPr>
          <p:nvPr/>
        </p:nvSpPr>
        <p:spPr>
          <a:xfrm>
            <a:off x="6781017" y="2761186"/>
            <a:ext cx="4572786" cy="381872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Budget Exhaustion</a:t>
            </a:r>
          </a:p>
          <a:p>
            <a:r>
              <a:rPr lang="en-US" dirty="0"/>
              <a:t>Replenishment</a:t>
            </a:r>
          </a:p>
          <a:p>
            <a:r>
              <a:rPr lang="en-US" dirty="0"/>
              <a:t>Temporal Isolation</a:t>
            </a:r>
            <a:endParaRPr lang="en-US" b="1" dirty="0"/>
          </a:p>
          <a:p>
            <a:endParaRPr lang="en-DE" dirty="0"/>
          </a:p>
        </p:txBody>
      </p:sp>
    </p:spTree>
    <p:extLst>
      <p:ext uri="{BB962C8B-B14F-4D97-AF65-F5344CB8AC3E}">
        <p14:creationId xmlns:p14="http://schemas.microsoft.com/office/powerpoint/2010/main" val="30222967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42072-773C-DFAB-7E38-8D4A274A6CB1}"/>
              </a:ext>
            </a:extLst>
          </p:cNvPr>
          <p:cNvSpPr>
            <a:spLocks noGrp="1"/>
          </p:cNvSpPr>
          <p:nvPr>
            <p:ph type="title"/>
          </p:nvPr>
        </p:nvSpPr>
        <p:spPr>
          <a:xfrm>
            <a:off x="2914061" y="681037"/>
            <a:ext cx="6363878" cy="1567370"/>
          </a:xfrm>
        </p:spPr>
        <p:txBody>
          <a:bodyPr/>
          <a:lstStyle/>
          <a:p>
            <a:r>
              <a:rPr lang="en-US" dirty="0"/>
              <a:t>CBS Simulation in UPPAAL</a:t>
            </a:r>
            <a:endParaRPr lang="en-DE" dirty="0"/>
          </a:p>
        </p:txBody>
      </p:sp>
      <p:pic>
        <p:nvPicPr>
          <p:cNvPr id="7" name="Content Placeholder 6">
            <a:extLst>
              <a:ext uri="{FF2B5EF4-FFF2-40B4-BE49-F238E27FC236}">
                <a16:creationId xmlns:a16="http://schemas.microsoft.com/office/drawing/2014/main" id="{801F6548-6832-6420-4CDC-F77AAFB50363}"/>
              </a:ext>
            </a:extLst>
          </p:cNvPr>
          <p:cNvPicPr>
            <a:picLocks noGrp="1" noChangeAspect="1"/>
          </p:cNvPicPr>
          <p:nvPr>
            <p:ph idx="1"/>
          </p:nvPr>
        </p:nvPicPr>
        <p:blipFill>
          <a:blip r:embed="rId2"/>
          <a:stretch>
            <a:fillRect/>
          </a:stretch>
        </p:blipFill>
        <p:spPr>
          <a:xfrm>
            <a:off x="2914061" y="2007909"/>
            <a:ext cx="7870185" cy="4733730"/>
          </a:xfrm>
        </p:spPr>
      </p:pic>
    </p:spTree>
    <p:extLst>
      <p:ext uri="{BB962C8B-B14F-4D97-AF65-F5344CB8AC3E}">
        <p14:creationId xmlns:p14="http://schemas.microsoft.com/office/powerpoint/2010/main" val="2227495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6437</TotalTime>
  <Words>416</Words>
  <Application>Microsoft Office PowerPoint</Application>
  <PresentationFormat>Widescreen</PresentationFormat>
  <Paragraphs>63</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Constant Bandwidth Server (CBS) in Real-Time Systems</vt:lpstr>
      <vt:lpstr>                             Motivation</vt:lpstr>
      <vt:lpstr>          Introduction to Real-Time Systems</vt:lpstr>
      <vt:lpstr>What is the Constant Bandwidth Server (CBS)?</vt:lpstr>
      <vt:lpstr>Why CBS Works Well</vt:lpstr>
      <vt:lpstr>CBS Efficiency</vt:lpstr>
      <vt:lpstr>CBS Scalability &amp; Predictability</vt:lpstr>
      <vt:lpstr>CBS Algorithm</vt:lpstr>
      <vt:lpstr>CBS Simulation in UPPAAL</vt:lpstr>
      <vt:lpstr>CBS Simulation in UPPAAL</vt:lpstr>
      <vt:lpstr>CBS Simulation in UPPAAL</vt:lpstr>
      <vt:lpstr>CBS Simulation in UPPAAL</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Abu Sayem</dc:creator>
  <cp:lastModifiedBy>Abu Sayem</cp:lastModifiedBy>
  <cp:revision>2</cp:revision>
  <dcterms:created xsi:type="dcterms:W3CDTF">2025-06-05T06:44:09Z</dcterms:created>
  <dcterms:modified xsi:type="dcterms:W3CDTF">2025-06-16T18:31:43Z</dcterms:modified>
</cp:coreProperties>
</file>