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64" r:id="rId4"/>
    <p:sldId id="265" r:id="rId5"/>
    <p:sldId id="271" r:id="rId6"/>
    <p:sldId id="268" r:id="rId7"/>
    <p:sldId id="269" r:id="rId8"/>
    <p:sldId id="270" r:id="rId9"/>
    <p:sldId id="267" r:id="rId10"/>
    <p:sldId id="266" r:id="rId11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6EA57C-F572-4447-B05F-4F72626400A3}" type="datetimeFigureOut">
              <a:rPr lang="en-DE" smtClean="0"/>
              <a:t>28/06/2025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9AE642-A148-4AE5-BB79-A21A0B9EAF7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764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00E8BBF-B688-4138-997C-31A7CA617B8B}" type="slidenum">
              <a:rPr kumimoji="0" lang="en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31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08082-4EF8-4C9E-D8DA-3153ED1F1D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15A803-0326-EBAB-425B-0BED5CDA2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AF707-F5CE-D331-ACEE-E5DECFFF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A6BD1-D254-46F3-A68B-50E4379C2985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46ABE-F294-D11E-4FD3-BF3A0A4F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8CF68-8CAD-96F4-0F19-FD5CB2ED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32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5605-05FD-D982-496C-C8E9D84B8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95025-19A4-164D-C978-E93FF6280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675C8-1C19-600C-CE94-80E516C5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A1409-F4DD-44DB-BFD6-25D4416D5D60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B262-982C-7042-68E9-2F9E48930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9DBE-49B1-F471-8714-83618A6F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53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801B17-1F5A-50CB-C2D2-2290E943D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19610-9CBD-A62A-734D-9EEDBDF3B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7D48C-DEEE-394E-56A4-DA793CAE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2BA9D-A217-4BA1-819A-CFEC243A55C5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D15C2-E173-F03C-395F-24D6EAA0D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8F1E3-4361-88AC-AC2D-9DBAF5281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34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C2AA-2085-22DB-5F2A-55B2538B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39FD2-358E-44B7-B4C0-719D64555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3426B-456B-5894-F72F-D98ED2D3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7B479-A696-48BB-8D88-C75F26742326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C8CED-76F4-4DDB-C443-18A89EA3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0079A-AFA1-BD22-0F0D-2E8C663E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047358-F8D3-A8B3-57DF-EEB9F1DAC0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65323" y="365125"/>
            <a:ext cx="1588477" cy="75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50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ED98A-D66E-0DC9-4DC7-0E9C491E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A46E9C-65D2-5A38-B855-3563E264D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17234-86E9-9052-8987-FD0FB7B2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2A753-3973-4254-AE72-F272A4D84A53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D1062-F859-6893-A793-7D4A029A6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E6A2C-ECEB-8260-C015-4154F38C2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95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FE71-9779-35E6-97A1-6797C6CD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290AD-F2E3-29F6-DABA-9E27776E2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29FE6-9FDB-0AC1-E9B9-88E0819A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78B02-78A2-7461-D0F1-D03A3FF3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E63E2-FE43-440D-927D-0D954C29922D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C4060-C8A1-22C8-131B-39B40D35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CDA0-2039-BD70-81CC-E8246F33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07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57837-A272-631C-5CBB-FF3E6089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450F8-5387-A59A-500F-7B61F2330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44657-BF97-A487-AF10-DB2516A12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8D29EB-B0EB-4C91-BEA0-4E905BA95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598B3E-E271-6CFB-99CB-A93987FE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E6DD0B-25D8-ED59-29AC-36BC2B9B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41518-56F4-4D1F-8110-3E9FE1B18E52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D1FF40-060F-16BD-A1AF-E5DD848F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5AED3-F5A8-7A39-3C9A-32DCEA96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64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D260-D854-3678-A478-5CED2778E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01BA0-3528-5A7F-AC7B-01021005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75F9-71A8-4C87-B302-E173ECFBB1BA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3F250-2F52-70A6-A16B-B263BAED5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8127C-886B-A591-10CC-857065EF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A6CE1-0084-DE14-E0FE-BD4381C41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BB41E-1CD0-4B76-8B17-D9A76AA54CA7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53AEF-6D01-3942-BDFF-F9EE512B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E01A0-F8F4-32C3-27F1-27BA2EFC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41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871F-0A33-6CC6-BD51-DE95EEB7D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D4C26-8167-9402-3C51-39C52044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CEC2C-4D5E-086E-5A27-AC723DE1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F0FF9-A331-17CA-1019-B95211FC6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E466F-9A55-4CD3-94D2-7193ED889DC2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1C8AB-FD1A-5BE0-AB8A-DCD5E1C49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A33A7-1E57-C4D9-8811-FA4ED306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329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4D26-66B2-C7D0-6286-5C8ECC37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1DAF04-1165-7A5C-8A0E-FCC653B06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89270-5A47-72FE-C1D1-74435889C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AFEB5-133A-717B-FCD1-4B7021D7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B3E-423F-405C-95EB-BB69DD483168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F5F78-4D21-686C-B3FF-01C0615D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9192E-921B-AD32-06F5-B35DEDF5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F3D6F2-91CB-2AB4-D9DE-8711A978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65EC2-428E-C3C9-58EC-878D63617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86033-0897-F370-E219-B0E0DBC33A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755AA-57B8-49FD-B68A-50E187A9C189}" type="datetime1">
              <a:rPr lang="en-US" smtClean="0"/>
              <a:t>6/29/2025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F935F-8920-6F1A-4AC0-DBBFF0396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3225B-49EF-284A-CE5B-30D6A7BF2B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77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C4FB-5C14-016F-256E-41260FEE8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4742" y="1395664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Symbolic Scheduling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99F58-9217-2F5D-AD39-0231BBE1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9311" y="4197655"/>
            <a:ext cx="7594862" cy="487467"/>
          </a:xfrm>
        </p:spPr>
        <p:txBody>
          <a:bodyPr/>
          <a:lstStyle/>
          <a:p>
            <a:r>
              <a:rPr lang="en-US" dirty="0"/>
              <a:t>Abu Sayem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74015-D0A1-F683-E9FC-6A5D58C85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666" y="335280"/>
            <a:ext cx="4762500" cy="22669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6E861-DE31-E7CA-5FA9-C16D629B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0110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D54A-DEFA-528A-4E84-5223685E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0AFC-4BEA-6826-0104-20593FC8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/>
              <a:t>Summary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047F-D05D-B229-ACE9-B81B90FB5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6" y="2089298"/>
            <a:ext cx="10097198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Symbolic scheduling helps manage complex hardware/software systems more efficiently. This presentation compared three key methods: </a:t>
            </a:r>
            <a:r>
              <a:rPr lang="en-US" dirty="0" err="1"/>
              <a:t>FunState</a:t>
            </a:r>
            <a:r>
              <a:rPr lang="en-US" dirty="0"/>
              <a:t> for flexible design, </a:t>
            </a:r>
            <a:r>
              <a:rPr lang="en-US" dirty="0" err="1"/>
              <a:t>Cabodi’s</a:t>
            </a:r>
            <a:r>
              <a:rPr lang="en-US" dirty="0"/>
              <a:t> method for scalable hardware synthesis, and </a:t>
            </a:r>
            <a:r>
              <a:rPr lang="en-US" dirty="0" err="1"/>
              <a:t>Soviani’s</a:t>
            </a:r>
            <a:r>
              <a:rPr lang="en-US" dirty="0"/>
              <a:t> approach for fast pipeline systems. Each works best in different situations.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the future, these methods could be combined, improved with AI, and better integrated into real-world design tools.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13DC-7E6C-072C-8EB5-70E2BB6A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015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1728-03F6-643B-80B1-6C2BD152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                            </a:t>
            </a:r>
            <a:r>
              <a:rPr lang="en-US" sz="4800" dirty="0"/>
              <a:t>Motivation</a:t>
            </a:r>
            <a:endParaRPr lang="en-DE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AC71-E831-2128-2021-1D2854398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7546" y="1690688"/>
            <a:ext cx="8324654" cy="419289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Modern embedded systems are complex and heterogeneous.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Software and hardware components must coordinate precisely.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Traditional scheduling methods struggle with:</a:t>
            </a:r>
          </a:p>
          <a:p>
            <a:pPr lvl="1"/>
            <a:r>
              <a:rPr lang="en-US" dirty="0"/>
              <a:t>Large design spaces</a:t>
            </a:r>
          </a:p>
          <a:p>
            <a:pPr lvl="1"/>
            <a:r>
              <a:rPr lang="en-US" dirty="0"/>
              <a:t>Nondeterministic behavior</a:t>
            </a:r>
          </a:p>
          <a:p>
            <a:pPr lvl="1"/>
            <a:r>
              <a:rPr lang="en-US" dirty="0"/>
              <a:t>Timing/resource 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Symbolic scheduling offers a more scalable, formal alternative.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82C43-B846-FA95-3704-7582CB30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583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D184D-0627-8B56-63DE-80528E4B3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BBCB-7372-D7B1-DB2A-F3171D4A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/>
              <a:t>Background of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E694C-CA85-A5B2-40C4-B67478F66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793" y="2089298"/>
            <a:ext cx="9379670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Traditional scheduling: enumerates all possible task orders</a:t>
            </a:r>
          </a:p>
          <a:p>
            <a:pPr lvl="1"/>
            <a:r>
              <a:rPr lang="en-US" dirty="0"/>
              <a:t>Slow and not scalable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Symbolic scheduling:</a:t>
            </a:r>
          </a:p>
          <a:p>
            <a:pPr lvl="1"/>
            <a:r>
              <a:rPr lang="en-US" dirty="0"/>
              <a:t>Uses logic formulas and constraints</a:t>
            </a:r>
          </a:p>
          <a:p>
            <a:pPr lvl="1"/>
            <a:r>
              <a:rPr lang="en-US" dirty="0"/>
              <a:t>Represents multiple behaviors compactly</a:t>
            </a:r>
          </a:p>
          <a:p>
            <a:pPr lvl="1"/>
            <a:r>
              <a:rPr lang="en-US" dirty="0"/>
              <a:t>Uses tools like SMT solvers, BDDs, and symbolic execution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5CBF9-FFFF-1C32-D631-56DA76241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71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95EEA-FD7D-DBA3-F31E-780CC621A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F8910-366A-DBEA-A1C7-4C0AC722A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/>
              <a:t>Symbolic Scheduling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B911-E9D2-8858-F14B-AFAF5601B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772" y="2164713"/>
            <a:ext cx="9380457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FunState</a:t>
            </a:r>
            <a:r>
              <a:rPr lang="en-US" dirty="0"/>
              <a:t> Model (Strehl et al.)</a:t>
            </a:r>
          </a:p>
          <a:p>
            <a:pPr lvl="1"/>
            <a:r>
              <a:rPr lang="en-US" dirty="0"/>
              <a:t>Combines functional programming and state machines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DE" dirty="0"/>
              <a:t> </a:t>
            </a:r>
            <a:r>
              <a:rPr lang="en-US" dirty="0" err="1"/>
              <a:t>Cabodi</a:t>
            </a:r>
            <a:r>
              <a:rPr lang="en-US" dirty="0"/>
              <a:t> et al. Method</a:t>
            </a:r>
          </a:p>
          <a:p>
            <a:pPr lvl="1"/>
            <a:r>
              <a:rPr lang="en-US" dirty="0"/>
              <a:t>Uses Binary Decision Diagrams for symbolic scheduling and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DE" dirty="0"/>
              <a:t> </a:t>
            </a:r>
            <a:r>
              <a:rPr lang="en-US" dirty="0" err="1"/>
              <a:t>Soviani's</a:t>
            </a:r>
            <a:r>
              <a:rPr lang="en-US" dirty="0"/>
              <a:t> Scheduling for Pipelines</a:t>
            </a:r>
          </a:p>
          <a:p>
            <a:pPr lvl="1"/>
            <a:r>
              <a:rPr lang="en-US" dirty="0"/>
              <a:t>Applies symbolic techniques in high-level synthesis for networking hardware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DE701-AE6E-DC49-943B-F4F5DF66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358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5E28-F32E-98AC-A4EA-3D014EE6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5F72-CC17-EA58-4DC1-08727E04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 err="1"/>
              <a:t>FunState</a:t>
            </a:r>
            <a:r>
              <a:rPr lang="en-US" dirty="0"/>
              <a:t> Model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BA97C-F077-3657-41FB-FABACE78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7" y="2089298"/>
            <a:ext cx="6911546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Combines state machines and functional programming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Models mixed data/control flow and nondeterminism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Produces deadlock-free, bounded schedules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Suited for early design stages in HW/SW co-design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9AE032-12DD-8A6C-1D59-4A3194FF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0E1AB8-56C7-495D-0F31-315B11D0EE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0954" y="2089298"/>
            <a:ext cx="3152846" cy="316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EE797-D32B-E39F-E8E7-7C86D076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3E38-3F06-7AD6-1C1E-9746B5878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fr-FR" dirty="0" err="1"/>
              <a:t>Cabodi</a:t>
            </a:r>
            <a:r>
              <a:rPr lang="fr-FR" dirty="0"/>
              <a:t> et al. </a:t>
            </a:r>
            <a:r>
              <a:rPr lang="fr-FR" dirty="0" err="1"/>
              <a:t>Symbolic</a:t>
            </a:r>
            <a:r>
              <a:rPr lang="fr-FR" dirty="0"/>
              <a:t> Allocation </a:t>
            </a:r>
            <a:br>
              <a:rPr lang="fr-FR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B74B9-7046-D5EC-FC4C-5BA285C1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6" y="2089298"/>
            <a:ext cx="8032423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Integrates scheduling with resource allocation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Uses Binary Decision Diagrams (BDDs) for symbolic representation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Optimizes control-intensive hardware designs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Highly scalable and suitable for large hardware systems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E87EB-39CA-17F3-81B4-A76092E08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264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5DB1-3132-A29E-D9EE-5A501E9DD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9D5D-DA1A-5C4C-4CFC-F0A80C7F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Soviani’s</a:t>
            </a:r>
            <a:r>
              <a:rPr lang="en-US" dirty="0"/>
              <a:t> Method Symbolic Scheduling for Pipelines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4D8DA-31B5-7C2E-40BF-46678C838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6" y="2089298"/>
            <a:ext cx="8032423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Applied in high-level synthesis (HLS) for network accelerators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Focuses on pipelined hardware for packet processing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Improves performance and resource 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Tailored to performance-critical, real-time applications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4E22D-3CAD-3325-B83C-35FBE90AB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837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EDE05-87ED-7D4C-D2EB-CD2B7F7EC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58186-7C64-88D0-1BA0-F5D94988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/>
              <a:t>Which Works Best?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EDA656-EBB9-A21F-2594-DE88EDA9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3E04F8-8639-FC34-3FA5-BDC94870EE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421428"/>
              </p:ext>
            </p:extLst>
          </p:nvPr>
        </p:nvGraphicFramePr>
        <p:xfrm>
          <a:off x="1601020" y="1824987"/>
          <a:ext cx="8989960" cy="307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7490">
                  <a:extLst>
                    <a:ext uri="{9D8B030D-6E8A-4147-A177-3AD203B41FA5}">
                      <a16:colId xmlns:a16="http://schemas.microsoft.com/office/drawing/2014/main" val="602326071"/>
                    </a:ext>
                  </a:extLst>
                </a:gridCol>
                <a:gridCol w="2247490">
                  <a:extLst>
                    <a:ext uri="{9D8B030D-6E8A-4147-A177-3AD203B41FA5}">
                      <a16:colId xmlns:a16="http://schemas.microsoft.com/office/drawing/2014/main" val="3201990508"/>
                    </a:ext>
                  </a:extLst>
                </a:gridCol>
                <a:gridCol w="2247490">
                  <a:extLst>
                    <a:ext uri="{9D8B030D-6E8A-4147-A177-3AD203B41FA5}">
                      <a16:colId xmlns:a16="http://schemas.microsoft.com/office/drawing/2014/main" val="2068880163"/>
                    </a:ext>
                  </a:extLst>
                </a:gridCol>
                <a:gridCol w="2247490">
                  <a:extLst>
                    <a:ext uri="{9D8B030D-6E8A-4147-A177-3AD203B41FA5}">
                      <a16:colId xmlns:a16="http://schemas.microsoft.com/office/drawing/2014/main" val="3010917342"/>
                    </a:ext>
                  </a:extLst>
                </a:gridCol>
              </a:tblGrid>
              <a:tr h="564586">
                <a:tc>
                  <a:txBody>
                    <a:bodyPr/>
                    <a:lstStyle/>
                    <a:p>
                      <a:r>
                        <a:rPr lang="en-US" sz="2400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Best Use 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Limitations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6963780"/>
                  </a:ext>
                </a:extLst>
              </a:tr>
              <a:tr h="564586">
                <a:tc>
                  <a:txBody>
                    <a:bodyPr/>
                    <a:lstStyle/>
                    <a:p>
                      <a:r>
                        <a:rPr lang="en-US"/>
                        <a:t>FunState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HW/SW Co-Design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Expressive, flexible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scalable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622077"/>
                  </a:ext>
                </a:extLst>
              </a:tr>
              <a:tr h="974490">
                <a:tc>
                  <a:txBody>
                    <a:bodyPr/>
                    <a:lstStyle/>
                    <a:p>
                      <a:r>
                        <a:rPr lang="en-US"/>
                        <a:t>Cabodi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Hardware Synthesis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Scalable, optimized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Software modeling limited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105907"/>
                  </a:ext>
                </a:extLst>
              </a:tr>
              <a:tr h="974490">
                <a:tc>
                  <a:txBody>
                    <a:bodyPr/>
                    <a:lstStyle/>
                    <a:p>
                      <a:r>
                        <a:rPr lang="en-US"/>
                        <a:t>Soviani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Real-Time Pipelines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 performance, domain 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Narrow applicability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24404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A1DFB05-7BCC-7D45-FAAD-4C0BF4480F36}"/>
              </a:ext>
            </a:extLst>
          </p:cNvPr>
          <p:cNvSpPr txBox="1"/>
          <p:nvPr/>
        </p:nvSpPr>
        <p:spPr>
          <a:xfrm>
            <a:off x="1691148" y="5407742"/>
            <a:ext cx="68432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Different methods suit different contexts.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No universal solution.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41368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61CC1-C584-6D6C-5E05-0679DB97E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E802-A0F5-176D-05DE-DE1D8247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29298"/>
            <a:ext cx="7551656" cy="1325564"/>
          </a:xfrm>
        </p:spPr>
        <p:txBody>
          <a:bodyPr/>
          <a:lstStyle/>
          <a:p>
            <a:pPr algn="ctr"/>
            <a:r>
              <a:rPr lang="en-US" dirty="0"/>
              <a:t>Insights and Recommendations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9900-3874-DDF9-3FC3-C7D305940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1576" y="2089298"/>
            <a:ext cx="9015650" cy="42670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FunState</a:t>
            </a:r>
            <a:r>
              <a:rPr lang="en-US" dirty="0"/>
              <a:t>: Ideal for exploring and verifying early-stage HW/SW designs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Cabodi</a:t>
            </a:r>
            <a:r>
              <a:rPr lang="en-US" dirty="0"/>
              <a:t>: Best for optimizing complex control-dominated hardware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Soviani</a:t>
            </a:r>
            <a:r>
              <a:rPr lang="en-US" dirty="0"/>
              <a:t>: Targeted for pipelined, high-speed processing units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Hybrid approaches may combine strengths</a:t>
            </a:r>
          </a:p>
          <a:p>
            <a:pPr>
              <a:buFont typeface="Wingdings" panose="05000000000000000000" pitchFamily="2" charset="2"/>
              <a:buChar char="Ø"/>
            </a:pP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54EE4D-8BF8-5078-F37E-00D7E13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735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2318</TotalTime>
  <Words>402</Words>
  <Application>Microsoft Office PowerPoint</Application>
  <PresentationFormat>Widescreen</PresentationFormat>
  <Paragraphs>78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1_Office Theme</vt:lpstr>
      <vt:lpstr>Symbolic Scheduling</vt:lpstr>
      <vt:lpstr>                             Motivation</vt:lpstr>
      <vt:lpstr>Background of Scheduling</vt:lpstr>
      <vt:lpstr>Symbolic Scheduling Techniques </vt:lpstr>
      <vt:lpstr>FunState Model </vt:lpstr>
      <vt:lpstr>Cabodi et al. Symbolic Allocation  </vt:lpstr>
      <vt:lpstr>Soviani’s Method Symbolic Scheduling for Pipelines </vt:lpstr>
      <vt:lpstr>Which Works Best? </vt:lpstr>
      <vt:lpstr>Insights and Recommendations </vt:lpstr>
      <vt:lpstr>Summary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brwn.Abu</dc:creator>
  <cp:lastModifiedBy>brwn.Abu</cp:lastModifiedBy>
  <cp:revision>2</cp:revision>
  <dcterms:created xsi:type="dcterms:W3CDTF">2025-06-28T07:12:25Z</dcterms:created>
  <dcterms:modified xsi:type="dcterms:W3CDTF">2025-06-29T21:50:40Z</dcterms:modified>
</cp:coreProperties>
</file>