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2" r:id="rId3"/>
    <p:sldId id="263" r:id="rId4"/>
    <p:sldId id="264" r:id="rId5"/>
    <p:sldId id="265" r:id="rId6"/>
    <p:sldId id="266" r:id="rId7"/>
    <p:sldId id="267" r:id="rId8"/>
    <p:sldId id="268" r:id="rId9"/>
    <p:sldId id="269" r:id="rId10"/>
    <p:sldId id="270" r:id="rId11"/>
    <p:sldId id="272" r:id="rId12"/>
    <p:sldId id="273" r:id="rId13"/>
    <p:sldId id="271" r:id="rId14"/>
    <p:sldId id="274" r:id="rId15"/>
    <p:sldId id="276" r:id="rId16"/>
    <p:sldId id="275"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142" autoAdjust="0"/>
  </p:normalViewPr>
  <p:slideViewPr>
    <p:cSldViewPr snapToGrid="0" showGuides="1">
      <p:cViewPr varScale="1">
        <p:scale>
          <a:sx n="66" d="100"/>
          <a:sy n="66" d="100"/>
        </p:scale>
        <p:origin x="2172" y="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64D1D-53BF-41AE-A992-344A7A79BDA6}" type="datetimeFigureOut">
              <a:rPr lang="en-US" smtClean="0"/>
              <a:t>3/7/2017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26CF4-F4FE-49EF-A4CB-A0DE76FE7D57}" type="slidenum">
              <a:rPr lang="en-US" smtClean="0"/>
              <a:t>‹#›</a:t>
            </a:fld>
            <a:endParaRPr lang="en-US"/>
          </a:p>
        </p:txBody>
      </p:sp>
    </p:spTree>
    <p:extLst>
      <p:ext uri="{BB962C8B-B14F-4D97-AF65-F5344CB8AC3E}">
        <p14:creationId xmlns:p14="http://schemas.microsoft.com/office/powerpoint/2010/main" val="277045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a:t>
            </a:r>
            <a:r>
              <a:rPr lang="en-US" baseline="0" dirty="0"/>
              <a:t> Speed</a:t>
            </a:r>
          </a:p>
          <a:p>
            <a:r>
              <a:rPr lang="en-US" baseline="0" dirty="0"/>
              <a:t>Screen Resolution</a:t>
            </a:r>
          </a:p>
          <a:p>
            <a:r>
              <a:rPr lang="en-US" baseline="0" dirty="0"/>
              <a:t>Operating System</a:t>
            </a:r>
          </a:p>
          <a:p>
            <a:r>
              <a:rPr lang="en-US" baseline="0" dirty="0"/>
              <a:t>Browsers</a:t>
            </a:r>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1</a:t>
            </a:fld>
            <a:endParaRPr lang="en-US" dirty="0"/>
          </a:p>
        </p:txBody>
      </p:sp>
    </p:spTree>
    <p:extLst>
      <p:ext uri="{BB962C8B-B14F-4D97-AF65-F5344CB8AC3E}">
        <p14:creationId xmlns:p14="http://schemas.microsoft.com/office/powerpoint/2010/main" val="2686583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baseline grid is a horizontal grid system that exactly aligns the baselines of all the text on a page, regardless of size or style.</a:t>
            </a:r>
          </a:p>
          <a:p>
            <a:pPr marL="171450" indent="-171450">
              <a:buFont typeface="Arial" panose="020B0604020202020204" pitchFamily="34" charset="0"/>
              <a:buChar char="•"/>
            </a:pPr>
            <a:r>
              <a:rPr lang="en-US" baseline="0" dirty="0"/>
              <a:t>How do you set one up?</a:t>
            </a:r>
          </a:p>
          <a:p>
            <a:pPr marL="628650" lvl="1" indent="-171450">
              <a:buFont typeface="Arial" panose="020B0604020202020204" pitchFamily="34" charset="0"/>
              <a:buChar char="•"/>
            </a:pPr>
            <a:r>
              <a:rPr lang="en-US" baseline="0" dirty="0"/>
              <a:t>Choose type size for the majority of the text on the website</a:t>
            </a:r>
          </a:p>
          <a:p>
            <a:pPr marL="628650" lvl="1" indent="-171450">
              <a:buFont typeface="Arial" panose="020B0604020202020204" pitchFamily="34" charset="0"/>
              <a:buChar char="•"/>
            </a:pPr>
            <a:r>
              <a:rPr lang="en-US" baseline="0" dirty="0"/>
              <a:t>Select a line-height and apply it (leading)</a:t>
            </a:r>
          </a:p>
          <a:p>
            <a:pPr marL="628650" lvl="1" indent="-171450">
              <a:buFont typeface="Arial" panose="020B0604020202020204" pitchFamily="34" charset="0"/>
              <a:buChar char="•"/>
            </a:pPr>
            <a:r>
              <a:rPr lang="en-US" baseline="0" dirty="0"/>
              <a:t>To create the appearance of a baseline grid, all other measurements, including the margin spacing, display type size, etc., should be multiples of the line height. This ensures that all baselines will line up relative to one another.</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60D30E69-B917-4181-8F68-22E6CFF95BC1}" type="slidenum">
              <a:rPr lang="en-US" smtClean="0"/>
              <a:t>10</a:t>
            </a:fld>
            <a:endParaRPr lang="en-US" dirty="0"/>
          </a:p>
        </p:txBody>
      </p:sp>
    </p:spTree>
    <p:extLst>
      <p:ext uri="{BB962C8B-B14F-4D97-AF65-F5344CB8AC3E}">
        <p14:creationId xmlns:p14="http://schemas.microsoft.com/office/powerpoint/2010/main" val="110699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It refers to the mind’s ability to group elements based on one of the following relationships.</a:t>
            </a:r>
          </a:p>
          <a:p>
            <a:pPr marL="171450" indent="-171450">
              <a:buFont typeface="Arial" panose="020B0604020202020204" pitchFamily="34" charset="0"/>
              <a:buChar char="•"/>
            </a:pPr>
            <a:r>
              <a:rPr lang="en-US" baseline="0" dirty="0"/>
              <a:t>Similarity – Group elements with unique visual relationship</a:t>
            </a:r>
          </a:p>
          <a:p>
            <a:pPr marL="171450" indent="-171450">
              <a:buFont typeface="Arial" panose="020B0604020202020204" pitchFamily="34" charset="0"/>
              <a:buChar char="•"/>
            </a:pPr>
            <a:r>
              <a:rPr lang="en-US" baseline="0" dirty="0"/>
              <a:t>Proximity – Grouping elements that are close to one another</a:t>
            </a:r>
          </a:p>
          <a:p>
            <a:pPr marL="171450" indent="-171450">
              <a:buFont typeface="Arial" panose="020B0604020202020204" pitchFamily="34" charset="0"/>
              <a:buChar char="•"/>
            </a:pPr>
            <a:r>
              <a:rPr lang="en-US" baseline="0" dirty="0"/>
              <a:t>Closure – Grouping of elements that complete a larger unit.</a:t>
            </a:r>
          </a:p>
          <a:p>
            <a:pPr marL="171450" indent="-171450">
              <a:buFont typeface="Arial" panose="020B0604020202020204" pitchFamily="34" charset="0"/>
              <a:buChar char="•"/>
            </a:pPr>
            <a:r>
              <a:rPr lang="en-US" baseline="0" dirty="0"/>
              <a:t>Continuance – Grouping of elements that complete a pattern or progression</a:t>
            </a:r>
          </a:p>
        </p:txBody>
      </p:sp>
      <p:sp>
        <p:nvSpPr>
          <p:cNvPr id="4" name="Slide Number Placeholder 3"/>
          <p:cNvSpPr>
            <a:spLocks noGrp="1"/>
          </p:cNvSpPr>
          <p:nvPr>
            <p:ph type="sldNum" sz="quarter" idx="10"/>
          </p:nvPr>
        </p:nvSpPr>
        <p:spPr/>
        <p:txBody>
          <a:bodyPr/>
          <a:lstStyle/>
          <a:p>
            <a:fld id="{60D30E69-B917-4181-8F68-22E6CFF95BC1}" type="slidenum">
              <a:rPr lang="en-US" smtClean="0"/>
              <a:t>11</a:t>
            </a:fld>
            <a:endParaRPr lang="en-US" dirty="0"/>
          </a:p>
        </p:txBody>
      </p:sp>
    </p:spTree>
    <p:extLst>
      <p:ext uri="{BB962C8B-B14F-4D97-AF65-F5344CB8AC3E}">
        <p14:creationId xmlns:p14="http://schemas.microsoft.com/office/powerpoint/2010/main" val="1947936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of work</a:t>
            </a:r>
          </a:p>
        </p:txBody>
      </p:sp>
      <p:sp>
        <p:nvSpPr>
          <p:cNvPr id="4" name="Slide Number Placeholder 3"/>
          <p:cNvSpPr>
            <a:spLocks noGrp="1"/>
          </p:cNvSpPr>
          <p:nvPr>
            <p:ph type="sldNum" sz="quarter" idx="10"/>
          </p:nvPr>
        </p:nvSpPr>
        <p:spPr/>
        <p:txBody>
          <a:bodyPr/>
          <a:lstStyle/>
          <a:p>
            <a:fld id="{26F26CF4-F4FE-49EF-A4CB-A0DE76FE7D57}" type="slidenum">
              <a:rPr lang="en-US" smtClean="0"/>
              <a:t>12</a:t>
            </a:fld>
            <a:endParaRPr lang="en-US" dirty="0"/>
          </a:p>
        </p:txBody>
      </p:sp>
    </p:spTree>
    <p:extLst>
      <p:ext uri="{BB962C8B-B14F-4D97-AF65-F5344CB8AC3E}">
        <p14:creationId xmlns:p14="http://schemas.microsoft.com/office/powerpoint/2010/main" val="2560924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Responsive</a:t>
            </a:r>
          </a:p>
          <a:p>
            <a:pPr marL="628650" lvl="1" indent="-171450">
              <a:buFont typeface="Arial" panose="020B0604020202020204" pitchFamily="34" charset="0"/>
              <a:buChar char="•"/>
            </a:pPr>
            <a:r>
              <a:rPr lang="en-US" baseline="0" dirty="0"/>
              <a:t>It’s affected by the width of the browser and fluidly changes</a:t>
            </a:r>
          </a:p>
          <a:p>
            <a:pPr marL="171450" lvl="0" indent="-171450">
              <a:buFont typeface="Arial" panose="020B0604020202020204" pitchFamily="34" charset="0"/>
              <a:buChar char="•"/>
            </a:pPr>
            <a:r>
              <a:rPr lang="en-US" baseline="0" dirty="0"/>
              <a:t>Adaptive</a:t>
            </a:r>
          </a:p>
          <a:p>
            <a:pPr marL="628650" lvl="1" indent="-171450">
              <a:buFont typeface="Arial" panose="020B0604020202020204" pitchFamily="34" charset="0"/>
              <a:buChar char="•"/>
            </a:pPr>
            <a:r>
              <a:rPr lang="en-US" baseline="0" dirty="0"/>
              <a:t>Two to Four pre-formatted design states</a:t>
            </a:r>
          </a:p>
          <a:p>
            <a:pPr marL="628650" lvl="1" indent="-171450">
              <a:buFont typeface="Arial" panose="020B0604020202020204" pitchFamily="34" charset="0"/>
              <a:buChar char="•"/>
            </a:pPr>
            <a:r>
              <a:rPr lang="en-US" baseline="0" dirty="0"/>
              <a:t>More control over design</a:t>
            </a:r>
          </a:p>
          <a:p>
            <a:pPr marL="628650" lvl="1" indent="-171450">
              <a:buFont typeface="Arial" panose="020B0604020202020204" pitchFamily="34" charset="0"/>
              <a:buChar char="•"/>
            </a:pPr>
            <a:r>
              <a:rPr lang="en-US" baseline="0" dirty="0"/>
              <a:t>When should we use adaptive v. responsive?</a:t>
            </a:r>
          </a:p>
          <a:p>
            <a:pPr marL="1085850" lvl="2" indent="-171450">
              <a:buFont typeface="Arial" panose="020B0604020202020204" pitchFamily="34" charset="0"/>
              <a:buChar char="•"/>
            </a:pPr>
            <a:r>
              <a:rPr lang="en-US" baseline="0" dirty="0"/>
              <a:t>Target user group is small and its technology is well defined</a:t>
            </a:r>
          </a:p>
          <a:p>
            <a:pPr marL="171450" lvl="0" indent="-171450">
              <a:buFont typeface="Arial" panose="020B0604020202020204" pitchFamily="34" charset="0"/>
              <a:buChar char="•"/>
            </a:pPr>
            <a:r>
              <a:rPr lang="en-US" baseline="0" dirty="0"/>
              <a:t>In this class we are going to do responsive instead of adaptive</a:t>
            </a:r>
          </a:p>
          <a:p>
            <a:pPr marL="171450" lvl="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60D30E69-B917-4181-8F68-22E6CFF95BC1}" type="slidenum">
              <a:rPr lang="en-US" smtClean="0"/>
              <a:t>13</a:t>
            </a:fld>
            <a:endParaRPr lang="en-US" dirty="0"/>
          </a:p>
        </p:txBody>
      </p:sp>
    </p:spTree>
    <p:extLst>
      <p:ext uri="{BB962C8B-B14F-4D97-AF65-F5344CB8AC3E}">
        <p14:creationId xmlns:p14="http://schemas.microsoft.com/office/powerpoint/2010/main" val="62326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14</a:t>
            </a:fld>
            <a:endParaRPr lang="en-US" dirty="0"/>
          </a:p>
        </p:txBody>
      </p:sp>
    </p:spTree>
    <p:extLst>
      <p:ext uri="{BB962C8B-B14F-4D97-AF65-F5344CB8AC3E}">
        <p14:creationId xmlns:p14="http://schemas.microsoft.com/office/powerpoint/2010/main" val="369543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Where are they borrowed from?</a:t>
            </a:r>
          </a:p>
        </p:txBody>
      </p:sp>
      <p:sp>
        <p:nvSpPr>
          <p:cNvPr id="4" name="Slide Number Placeholder 3"/>
          <p:cNvSpPr>
            <a:spLocks noGrp="1"/>
          </p:cNvSpPr>
          <p:nvPr>
            <p:ph type="sldNum" sz="quarter" idx="10"/>
          </p:nvPr>
        </p:nvSpPr>
        <p:spPr/>
        <p:txBody>
          <a:bodyPr/>
          <a:lstStyle/>
          <a:p>
            <a:fld id="{60D30E69-B917-4181-8F68-22E6CFF95BC1}" type="slidenum">
              <a:rPr lang="en-US" smtClean="0"/>
              <a:t>15</a:t>
            </a:fld>
            <a:endParaRPr lang="en-US" dirty="0"/>
          </a:p>
        </p:txBody>
      </p:sp>
    </p:spTree>
    <p:extLst>
      <p:ext uri="{BB962C8B-B14F-4D97-AF65-F5344CB8AC3E}">
        <p14:creationId xmlns:p14="http://schemas.microsoft.com/office/powerpoint/2010/main" val="3011474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16</a:t>
            </a:fld>
            <a:endParaRPr lang="en-US" dirty="0"/>
          </a:p>
        </p:txBody>
      </p:sp>
    </p:spTree>
    <p:extLst>
      <p:ext uri="{BB962C8B-B14F-4D97-AF65-F5344CB8AC3E}">
        <p14:creationId xmlns:p14="http://schemas.microsoft.com/office/powerpoint/2010/main" val="396082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17</a:t>
            </a:fld>
            <a:endParaRPr lang="en-US" dirty="0"/>
          </a:p>
        </p:txBody>
      </p:sp>
    </p:spTree>
    <p:extLst>
      <p:ext uri="{BB962C8B-B14F-4D97-AF65-F5344CB8AC3E}">
        <p14:creationId xmlns:p14="http://schemas.microsoft.com/office/powerpoint/2010/main" val="28407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In the earlier days fonts could be easily hacked and download illegally costing a lot of money for font type designers and the foundries that represent them as they are a valuable intellectual property</a:t>
            </a:r>
          </a:p>
          <a:p>
            <a:pPr marL="628650" lvl="1" indent="-171450">
              <a:buFont typeface="Arial" panose="020B0604020202020204" pitchFamily="34" charset="0"/>
              <a:buChar char="•"/>
            </a:pPr>
            <a:r>
              <a:rPr lang="en-US" baseline="0" dirty="0"/>
              <a:t>Font delivery systems like </a:t>
            </a:r>
            <a:r>
              <a:rPr lang="en-US" baseline="0" dirty="0" err="1"/>
              <a:t>Frontdeck</a:t>
            </a:r>
            <a:r>
              <a:rPr lang="en-US" baseline="0" dirty="0"/>
              <a:t>, </a:t>
            </a:r>
            <a:r>
              <a:rPr lang="en-US" baseline="0" dirty="0" err="1"/>
              <a:t>typekit</a:t>
            </a:r>
            <a:r>
              <a:rPr lang="en-US" baseline="0" dirty="0"/>
              <a:t>, </a:t>
            </a:r>
            <a:r>
              <a:rPr lang="en-US" baseline="0" dirty="0" err="1"/>
              <a:t>WebType</a:t>
            </a:r>
            <a:r>
              <a:rPr lang="en-US" baseline="0" dirty="0"/>
              <a:t>, </a:t>
            </a:r>
            <a:r>
              <a:rPr lang="en-US" baseline="0" dirty="0" err="1"/>
              <a:t>TypeCloud</a:t>
            </a:r>
            <a:r>
              <a:rPr lang="en-US" baseline="0" dirty="0"/>
              <a:t> and Google fonts among many others use proprietary code to deliver fonts to a user’s browser without ever revealing the font files to the user</a:t>
            </a:r>
          </a:p>
          <a:p>
            <a:pPr marL="171450" lvl="0" indent="-171450">
              <a:buFont typeface="Arial" panose="020B0604020202020204" pitchFamily="34" charset="0"/>
              <a:buChar char="•"/>
            </a:pPr>
            <a:r>
              <a:rPr lang="en-US" baseline="0" dirty="0"/>
              <a:t>It can impact the load times for a page</a:t>
            </a:r>
          </a:p>
          <a:p>
            <a:pPr marL="171450" lvl="0" indent="-171450">
              <a:buFont typeface="Arial" panose="020B0604020202020204" pitchFamily="34" charset="0"/>
              <a:buChar char="•"/>
            </a:pPr>
            <a:r>
              <a:rPr lang="en-US" baseline="0" dirty="0"/>
              <a:t>Font styling is one of the most exciting and complicated areas of Web Typography, however we shouldn’t focus only on that, but we should strive to create a clear sense of hierarchy through the use of scale, color and typeface</a:t>
            </a:r>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After completing your Baseline Grid, you should consider adding the typeface for the </a:t>
            </a:r>
            <a:r>
              <a:rPr lang="en-US" baseline="0" dirty="0" err="1"/>
              <a:t>JavaJam</a:t>
            </a:r>
            <a:r>
              <a:rPr lang="en-US" baseline="0" dirty="0"/>
              <a:t> site using a combination of all Types you can use on a site</a:t>
            </a:r>
          </a:p>
        </p:txBody>
      </p:sp>
      <p:sp>
        <p:nvSpPr>
          <p:cNvPr id="4" name="Slide Number Placeholder 3"/>
          <p:cNvSpPr>
            <a:spLocks noGrp="1"/>
          </p:cNvSpPr>
          <p:nvPr>
            <p:ph type="sldNum" sz="quarter" idx="10"/>
          </p:nvPr>
        </p:nvSpPr>
        <p:spPr/>
        <p:txBody>
          <a:bodyPr/>
          <a:lstStyle/>
          <a:p>
            <a:fld id="{60D30E69-B917-4181-8F68-22E6CFF95BC1}" type="slidenum">
              <a:rPr lang="en-US" smtClean="0"/>
              <a:t>18</a:t>
            </a:fld>
            <a:endParaRPr lang="en-US"/>
          </a:p>
        </p:txBody>
      </p:sp>
    </p:spTree>
    <p:extLst>
      <p:ext uri="{BB962C8B-B14F-4D97-AF65-F5344CB8AC3E}">
        <p14:creationId xmlns:p14="http://schemas.microsoft.com/office/powerpoint/2010/main" val="725178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Legibility</a:t>
            </a:r>
          </a:p>
          <a:p>
            <a:pPr marL="628650" lvl="1" indent="-171450">
              <a:buFont typeface="Arial" panose="020B0604020202020204" pitchFamily="34" charset="0"/>
              <a:buChar char="•"/>
            </a:pPr>
            <a:r>
              <a:rPr lang="en-US" baseline="0" dirty="0"/>
              <a:t>The ease by which a reader can gather a message, especially when it comes to long stretches of copy</a:t>
            </a:r>
          </a:p>
          <a:p>
            <a:pPr marL="628650" lvl="1" indent="-171450">
              <a:buFont typeface="Arial" panose="020B0604020202020204" pitchFamily="34" charset="0"/>
              <a:buChar char="•"/>
            </a:pPr>
            <a:r>
              <a:rPr lang="en-US" baseline="0" dirty="0"/>
              <a:t>Truly legible type makes it possible for the reader to perceive only content and not be distracted by formatting or decoration</a:t>
            </a:r>
          </a:p>
          <a:p>
            <a:pPr marL="628650" lvl="1" indent="-171450">
              <a:buFont typeface="Arial" panose="020B0604020202020204" pitchFamily="34" charset="0"/>
              <a:buChar char="•"/>
            </a:pPr>
            <a:r>
              <a:rPr lang="en-US" baseline="0" dirty="0"/>
              <a:t>In other words, it immerses the reader on the text by minimizing distractions</a:t>
            </a:r>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Readable or expressive typography can be important on the home page to grab the user’s attention define a unique brand characteristic or alert the reader to a site feature or special offer. Legible type is essential for article or blog text and can make the difference in the success of a site that invites users to return to read long articles or posts</a:t>
            </a:r>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[skipping slide] - Review page 181 about Measuring Type… focus on the last paragraph</a:t>
            </a:r>
          </a:p>
        </p:txBody>
      </p:sp>
      <p:sp>
        <p:nvSpPr>
          <p:cNvPr id="4" name="Slide Number Placeholder 3"/>
          <p:cNvSpPr>
            <a:spLocks noGrp="1"/>
          </p:cNvSpPr>
          <p:nvPr>
            <p:ph type="sldNum" sz="quarter" idx="10"/>
          </p:nvPr>
        </p:nvSpPr>
        <p:spPr/>
        <p:txBody>
          <a:bodyPr/>
          <a:lstStyle/>
          <a:p>
            <a:fld id="{60D30E69-B917-4181-8F68-22E6CFF95BC1}" type="slidenum">
              <a:rPr lang="en-US" smtClean="0"/>
              <a:t>19</a:t>
            </a:fld>
            <a:endParaRPr lang="en-US"/>
          </a:p>
        </p:txBody>
      </p:sp>
    </p:spTree>
    <p:extLst>
      <p:ext uri="{BB962C8B-B14F-4D97-AF65-F5344CB8AC3E}">
        <p14:creationId xmlns:p14="http://schemas.microsoft.com/office/powerpoint/2010/main" val="117663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Serves as a roadmap for the future design and development</a:t>
            </a:r>
          </a:p>
          <a:p>
            <a:r>
              <a:rPr lang="en-US" dirty="0"/>
              <a:t>Dictates</a:t>
            </a:r>
            <a:r>
              <a:rPr lang="en-US" baseline="0" dirty="0"/>
              <a:t> the milestones needed to complete the project</a:t>
            </a:r>
          </a:p>
          <a:p>
            <a:r>
              <a:rPr lang="en-US" baseline="0" dirty="0"/>
              <a:t>Improves User Experience as it’s included from the beginning</a:t>
            </a:r>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2</a:t>
            </a:fld>
            <a:endParaRPr lang="en-US" dirty="0"/>
          </a:p>
        </p:txBody>
      </p:sp>
    </p:spTree>
    <p:extLst>
      <p:ext uri="{BB962C8B-B14F-4D97-AF65-F5344CB8AC3E}">
        <p14:creationId xmlns:p14="http://schemas.microsoft.com/office/powerpoint/2010/main" val="2992825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Readability</a:t>
            </a:r>
          </a:p>
          <a:p>
            <a:pPr marL="628650" lvl="1" indent="-171450">
              <a:buFont typeface="Arial" panose="020B0604020202020204" pitchFamily="34" charset="0"/>
              <a:buChar char="•"/>
            </a:pPr>
            <a:r>
              <a:rPr lang="en-US" baseline="0" dirty="0"/>
              <a:t>Refers to how well type can attract a reader</a:t>
            </a:r>
          </a:p>
          <a:p>
            <a:pPr marL="628650" lvl="1" indent="-171450">
              <a:buFont typeface="Arial" panose="020B0604020202020204" pitchFamily="34" charset="0"/>
              <a:buChar char="•"/>
            </a:pPr>
            <a:r>
              <a:rPr lang="en-US" baseline="0" dirty="0"/>
              <a:t>Typographic posters, book covers, packaging, logos and magazine features to name the least must have a readable quality to them in order to get the attention of a reader – a quality that makes a person want to read</a:t>
            </a:r>
          </a:p>
          <a:p>
            <a:pPr marL="628650" lvl="1" indent="-171450">
              <a:buFont typeface="Arial" panose="020B0604020202020204" pitchFamily="34" charset="0"/>
              <a:buChar char="•"/>
            </a:pPr>
            <a:r>
              <a:rPr lang="en-US" baseline="0" dirty="0"/>
              <a:t>Some factors that affect readability are:</a:t>
            </a:r>
          </a:p>
          <a:p>
            <a:pPr marL="1085850" lvl="2" indent="-171450">
              <a:buFont typeface="Arial" panose="020B0604020202020204" pitchFamily="34" charset="0"/>
              <a:buChar char="•"/>
            </a:pPr>
            <a:r>
              <a:rPr lang="en-US" baseline="0" dirty="0"/>
              <a:t>Font size</a:t>
            </a:r>
          </a:p>
          <a:p>
            <a:pPr marL="1085850" lvl="2" indent="-171450">
              <a:buFont typeface="Arial" panose="020B0604020202020204" pitchFamily="34" charset="0"/>
              <a:buChar char="•"/>
            </a:pPr>
            <a:r>
              <a:rPr lang="en-US" baseline="0" dirty="0"/>
              <a:t>Font usage</a:t>
            </a:r>
          </a:p>
          <a:p>
            <a:pPr marL="1085850" lvl="2" indent="-171450">
              <a:buFont typeface="Arial" panose="020B0604020202020204" pitchFamily="34" charset="0"/>
              <a:buChar char="•"/>
            </a:pPr>
            <a:r>
              <a:rPr lang="en-US" baseline="0" dirty="0"/>
              <a:t>Composition</a:t>
            </a:r>
          </a:p>
          <a:p>
            <a:pPr marL="1085850" lvl="2" indent="-171450">
              <a:buFont typeface="Arial" panose="020B0604020202020204" pitchFamily="34" charset="0"/>
              <a:buChar char="•"/>
            </a:pPr>
            <a:r>
              <a:rPr lang="en-US" baseline="0" dirty="0"/>
              <a:t>Color usage</a:t>
            </a:r>
          </a:p>
          <a:p>
            <a:pPr marL="1085850" lvl="2" indent="-171450">
              <a:buFont typeface="Arial" panose="020B0604020202020204" pitchFamily="34" charset="0"/>
              <a:buChar char="•"/>
            </a:pPr>
            <a:r>
              <a:rPr lang="en-US" baseline="0" dirty="0"/>
              <a:t>Abstraction</a:t>
            </a:r>
          </a:p>
          <a:p>
            <a:pPr marL="1085850" lvl="2" indent="-171450">
              <a:buFont typeface="Arial" panose="020B0604020202020204" pitchFamily="34" charset="0"/>
              <a:buChar char="•"/>
            </a:pPr>
            <a:r>
              <a:rPr lang="en-US" baseline="0" dirty="0"/>
              <a:t>Or anything that helps type or more specifically the message stand apart</a:t>
            </a:r>
          </a:p>
          <a:p>
            <a:pPr marL="1085850" lvl="2" indent="-171450">
              <a:buFont typeface="Arial" panose="020B0604020202020204" pitchFamily="34" charset="0"/>
              <a:buChar char="•"/>
            </a:pPr>
            <a:r>
              <a:rPr lang="en-US" baseline="0" dirty="0"/>
              <a:t>Effectively readable type expresses meaning through form beyond the content of the words it displays.</a:t>
            </a:r>
          </a:p>
        </p:txBody>
      </p:sp>
      <p:sp>
        <p:nvSpPr>
          <p:cNvPr id="4" name="Slide Number Placeholder 3"/>
          <p:cNvSpPr>
            <a:spLocks noGrp="1"/>
          </p:cNvSpPr>
          <p:nvPr>
            <p:ph type="sldNum" sz="quarter" idx="10"/>
          </p:nvPr>
        </p:nvSpPr>
        <p:spPr/>
        <p:txBody>
          <a:bodyPr/>
          <a:lstStyle/>
          <a:p>
            <a:fld id="{60D30E69-B917-4181-8F68-22E6CFF95BC1}" type="slidenum">
              <a:rPr lang="en-US" smtClean="0"/>
              <a:t>20</a:t>
            </a:fld>
            <a:endParaRPr lang="en-US"/>
          </a:p>
        </p:txBody>
      </p:sp>
    </p:spTree>
    <p:extLst>
      <p:ext uri="{BB962C8B-B14F-4D97-AF65-F5344CB8AC3E}">
        <p14:creationId xmlns:p14="http://schemas.microsoft.com/office/powerpoint/2010/main" val="3815022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60D30E69-B917-4181-8F68-22E6CFF95BC1}" type="slidenum">
              <a:rPr lang="en-US" smtClean="0"/>
              <a:t>21</a:t>
            </a:fld>
            <a:endParaRPr lang="en-US"/>
          </a:p>
        </p:txBody>
      </p:sp>
    </p:spTree>
    <p:extLst>
      <p:ext uri="{BB962C8B-B14F-4D97-AF65-F5344CB8AC3E}">
        <p14:creationId xmlns:p14="http://schemas.microsoft.com/office/powerpoint/2010/main" val="133436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22</a:t>
            </a:fld>
            <a:endParaRPr lang="en-US"/>
          </a:p>
        </p:txBody>
      </p:sp>
    </p:spTree>
    <p:extLst>
      <p:ext uri="{BB962C8B-B14F-4D97-AF65-F5344CB8AC3E}">
        <p14:creationId xmlns:p14="http://schemas.microsoft.com/office/powerpoint/2010/main" val="2263526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design and</a:t>
            </a:r>
            <a:r>
              <a:rPr lang="en-US" baseline="0" dirty="0"/>
              <a:t> optimize</a:t>
            </a:r>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3</a:t>
            </a:fld>
            <a:endParaRPr lang="en-US" dirty="0"/>
          </a:p>
        </p:txBody>
      </p:sp>
    </p:spTree>
    <p:extLst>
      <p:ext uri="{BB962C8B-B14F-4D97-AF65-F5344CB8AC3E}">
        <p14:creationId xmlns:p14="http://schemas.microsoft.com/office/powerpoint/2010/main" val="66890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of work</a:t>
            </a:r>
          </a:p>
        </p:txBody>
      </p:sp>
      <p:sp>
        <p:nvSpPr>
          <p:cNvPr id="4" name="Slide Number Placeholder 3"/>
          <p:cNvSpPr>
            <a:spLocks noGrp="1"/>
          </p:cNvSpPr>
          <p:nvPr>
            <p:ph type="sldNum" sz="quarter" idx="10"/>
          </p:nvPr>
        </p:nvSpPr>
        <p:spPr/>
        <p:txBody>
          <a:bodyPr/>
          <a:lstStyle/>
          <a:p>
            <a:fld id="{26F26CF4-F4FE-49EF-A4CB-A0DE76FE7D57}" type="slidenum">
              <a:rPr lang="en-US" smtClean="0"/>
              <a:t>4</a:t>
            </a:fld>
            <a:endParaRPr lang="en-US" dirty="0"/>
          </a:p>
        </p:txBody>
      </p:sp>
    </p:spTree>
    <p:extLst>
      <p:ext uri="{BB962C8B-B14F-4D97-AF65-F5344CB8AC3E}">
        <p14:creationId xmlns:p14="http://schemas.microsoft.com/office/powerpoint/2010/main" val="69912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A</a:t>
            </a:r>
            <a:r>
              <a:rPr lang="en-US" baseline="0" dirty="0"/>
              <a:t> sitemap is a schematic for a site showing the pages and the linked relationship among them</a:t>
            </a:r>
          </a:p>
          <a:p>
            <a:pPr marL="181240" indent="-181240">
              <a:buFont typeface="Arial" panose="020B0604020202020204" pitchFamily="34" charset="0"/>
              <a:buChar char="•"/>
            </a:pPr>
            <a:r>
              <a:rPr lang="en-US" baseline="0" dirty="0"/>
              <a:t>This will help determine:</a:t>
            </a:r>
          </a:p>
          <a:p>
            <a:pPr marL="664546" lvl="1" indent="-181240">
              <a:buFont typeface="Arial" panose="020B0604020202020204" pitchFamily="34" charset="0"/>
              <a:buChar char="•"/>
            </a:pPr>
            <a:r>
              <a:rPr lang="en-US" baseline="0" dirty="0"/>
              <a:t>What pages are most important?</a:t>
            </a:r>
          </a:p>
          <a:p>
            <a:pPr marL="664546" lvl="1" indent="-181240">
              <a:buFont typeface="Arial" panose="020B0604020202020204" pitchFamily="34" charset="0"/>
              <a:buChar char="•"/>
            </a:pPr>
            <a:r>
              <a:rPr lang="en-US" baseline="0" dirty="0"/>
              <a:t>What pages need to be reached from every page?</a:t>
            </a:r>
          </a:p>
          <a:p>
            <a:pPr marL="664546" lvl="1" indent="-181240">
              <a:buFont typeface="Arial" panose="020B0604020202020204" pitchFamily="34" charset="0"/>
              <a:buChar char="•"/>
            </a:pPr>
            <a:r>
              <a:rPr lang="en-US" baseline="0" dirty="0"/>
              <a:t>Is there a target page that the client wants to lead people to?</a:t>
            </a:r>
          </a:p>
          <a:p>
            <a:pPr marL="664546" lvl="1" indent="-181240">
              <a:buFont typeface="Arial" panose="020B0604020202020204" pitchFamily="34" charset="0"/>
              <a:buChar char="•"/>
            </a:pPr>
            <a:r>
              <a:rPr lang="en-US" baseline="0" dirty="0"/>
              <a:t>All of these questions can be answered by examining a sitemap.</a:t>
            </a:r>
          </a:p>
          <a:p>
            <a:pPr marL="181240" indent="-181240">
              <a:buFont typeface="Arial" panose="020B0604020202020204" pitchFamily="34" charset="0"/>
              <a:buChar char="•"/>
            </a:pPr>
            <a:r>
              <a:rPr lang="en-US" baseline="0" dirty="0"/>
              <a:t>Good samples on 33-35</a:t>
            </a:r>
          </a:p>
        </p:txBody>
      </p:sp>
      <p:sp>
        <p:nvSpPr>
          <p:cNvPr id="4" name="Slide Number Placeholder 3"/>
          <p:cNvSpPr>
            <a:spLocks noGrp="1"/>
          </p:cNvSpPr>
          <p:nvPr>
            <p:ph type="sldNum" sz="quarter" idx="10"/>
          </p:nvPr>
        </p:nvSpPr>
        <p:spPr/>
        <p:txBody>
          <a:bodyPr/>
          <a:lstStyle/>
          <a:p>
            <a:fld id="{60D30E69-B917-4181-8F68-22E6CFF95BC1}" type="slidenum">
              <a:rPr lang="en-US" smtClean="0"/>
              <a:t>5</a:t>
            </a:fld>
            <a:endParaRPr lang="en-US" dirty="0"/>
          </a:p>
        </p:txBody>
      </p:sp>
    </p:spTree>
    <p:extLst>
      <p:ext uri="{BB962C8B-B14F-4D97-AF65-F5344CB8AC3E}">
        <p14:creationId xmlns:p14="http://schemas.microsoft.com/office/powerpoint/2010/main" val="94460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Blueprint that maps individual</a:t>
            </a:r>
            <a:r>
              <a:rPr lang="en-US" baseline="0" dirty="0"/>
              <a:t> pages.</a:t>
            </a:r>
          </a:p>
          <a:p>
            <a:pPr marL="181240" indent="-181240">
              <a:buFont typeface="Arial" panose="020B0604020202020204" pitchFamily="34" charset="0"/>
              <a:buChar char="•"/>
            </a:pPr>
            <a:r>
              <a:rPr lang="en-US" baseline="0" dirty="0"/>
              <a:t>Assigns importance to all elements on the page</a:t>
            </a:r>
          </a:p>
          <a:p>
            <a:pPr marL="181240" indent="-181240">
              <a:buFont typeface="Arial" panose="020B0604020202020204" pitchFamily="34" charset="0"/>
              <a:buChar char="•"/>
            </a:pPr>
            <a:r>
              <a:rPr lang="en-US" baseline="0" dirty="0"/>
              <a:t>Does not serve as a mock-up (although for the most time it is used that way), it gives hierarchy to the elements on a page</a:t>
            </a:r>
          </a:p>
          <a:p>
            <a:pPr marL="664546" lvl="1" indent="-181240">
              <a:buFont typeface="Arial" panose="020B0604020202020204" pitchFamily="34" charset="0"/>
              <a:buChar char="•"/>
            </a:pPr>
            <a:r>
              <a:rPr lang="en-US" baseline="0" dirty="0"/>
              <a:t>What element do you think would be most important on a:</a:t>
            </a:r>
          </a:p>
          <a:p>
            <a:pPr marL="1147852" lvl="2" indent="-181240">
              <a:buFont typeface="Arial" panose="020B0604020202020204" pitchFamily="34" charset="0"/>
              <a:buChar char="•"/>
            </a:pPr>
            <a:r>
              <a:rPr lang="en-US" baseline="0" dirty="0"/>
              <a:t>Registration page</a:t>
            </a:r>
          </a:p>
          <a:p>
            <a:pPr marL="1147852" lvl="2" indent="-181240">
              <a:buFont typeface="Arial" panose="020B0604020202020204" pitchFamily="34" charset="0"/>
              <a:buChar char="•"/>
            </a:pPr>
            <a:r>
              <a:rPr lang="en-US" baseline="0" dirty="0"/>
              <a:t>Travel page</a:t>
            </a:r>
          </a:p>
          <a:p>
            <a:pPr marL="1147852" lvl="2" indent="-181240">
              <a:buFont typeface="Arial" panose="020B0604020202020204" pitchFamily="34" charset="0"/>
              <a:buChar char="•"/>
            </a:pPr>
            <a:r>
              <a:rPr lang="en-US" baseline="0" dirty="0"/>
              <a:t>Blog page</a:t>
            </a:r>
          </a:p>
          <a:p>
            <a:pPr marL="181240" indent="-181240">
              <a:buFont typeface="Arial" panose="020B0604020202020204" pitchFamily="34" charset="0"/>
              <a:buChar char="•"/>
            </a:pPr>
            <a:r>
              <a:rPr lang="en-US" baseline="0" dirty="0"/>
              <a:t>Detail specific functionality for a page -&gt; page flow and user interaction</a:t>
            </a:r>
          </a:p>
          <a:p>
            <a:pPr marL="181240" indent="-181240">
              <a:buFont typeface="Arial" panose="020B0604020202020204" pitchFamily="34" charset="0"/>
              <a:buChar char="•"/>
            </a:pPr>
            <a:r>
              <a:rPr lang="en-US" baseline="0" dirty="0"/>
              <a:t>Demonstrate different states of various elements on a page</a:t>
            </a:r>
          </a:p>
          <a:p>
            <a:pPr marL="181240" indent="-181240">
              <a:buFont typeface="Arial" panose="020B0604020202020204" pitchFamily="34" charset="0"/>
              <a:buChar char="•"/>
            </a:pPr>
            <a:r>
              <a:rPr lang="en-US" baseline="0" dirty="0"/>
              <a:t>Good examples 37-39</a:t>
            </a:r>
          </a:p>
        </p:txBody>
      </p:sp>
      <p:sp>
        <p:nvSpPr>
          <p:cNvPr id="4" name="Slide Number Placeholder 3"/>
          <p:cNvSpPr>
            <a:spLocks noGrp="1"/>
          </p:cNvSpPr>
          <p:nvPr>
            <p:ph type="sldNum" sz="quarter" idx="10"/>
          </p:nvPr>
        </p:nvSpPr>
        <p:spPr/>
        <p:txBody>
          <a:bodyPr/>
          <a:lstStyle/>
          <a:p>
            <a:fld id="{60D30E69-B917-4181-8F68-22E6CFF95BC1}" type="slidenum">
              <a:rPr lang="en-US" smtClean="0"/>
              <a:t>6</a:t>
            </a:fld>
            <a:endParaRPr lang="en-US" dirty="0"/>
          </a:p>
        </p:txBody>
      </p:sp>
    </p:spTree>
    <p:extLst>
      <p:ext uri="{BB962C8B-B14F-4D97-AF65-F5344CB8AC3E}">
        <p14:creationId xmlns:p14="http://schemas.microsoft.com/office/powerpoint/2010/main" val="62697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AKA User-flow diagrams or Use Cases</a:t>
            </a:r>
          </a:p>
          <a:p>
            <a:pPr marL="181240" indent="-181240">
              <a:buFont typeface="Arial" panose="020B0604020202020204" pitchFamily="34" charset="0"/>
              <a:buChar char="•"/>
            </a:pPr>
            <a:r>
              <a:rPr lang="en-US" baseline="0" dirty="0"/>
              <a:t>Sitemap and wireframe combined to plan out a specific action a user might take on a site, and the process on how it occurs</a:t>
            </a:r>
          </a:p>
          <a:p>
            <a:pPr marL="664546" lvl="1" indent="-181240">
              <a:buFont typeface="Arial" panose="020B0604020202020204" pitchFamily="34" charset="0"/>
              <a:buChar char="•"/>
            </a:pPr>
            <a:r>
              <a:rPr lang="en-US" baseline="0" dirty="0"/>
              <a:t>Like error and success messages</a:t>
            </a:r>
          </a:p>
          <a:p>
            <a:pPr marL="181240" indent="-181240">
              <a:buFont typeface="Arial" panose="020B0604020202020204" pitchFamily="34" charset="0"/>
              <a:buChar char="•"/>
            </a:pPr>
            <a:r>
              <a:rPr lang="en-US" baseline="0" dirty="0"/>
              <a:t>User-flow diagrams show every step of the process and can help uncover potential issues.</a:t>
            </a:r>
          </a:p>
          <a:p>
            <a:pPr marL="664546" lvl="1" indent="-181240">
              <a:buFont typeface="Arial" panose="020B0604020202020204" pitchFamily="34" charset="0"/>
              <a:buChar char="•"/>
            </a:pPr>
            <a:r>
              <a:rPr lang="en-US" baseline="0" dirty="0"/>
              <a:t>Do a user flow diagram for conference registration</a:t>
            </a:r>
          </a:p>
          <a:p>
            <a:pPr marL="181240" indent="-181240">
              <a:buFont typeface="Arial" panose="020B0604020202020204" pitchFamily="34" charset="0"/>
              <a:buChar char="•"/>
            </a:pPr>
            <a:r>
              <a:rPr lang="en-US" baseline="0" dirty="0"/>
              <a:t>Page 41</a:t>
            </a:r>
          </a:p>
        </p:txBody>
      </p:sp>
      <p:sp>
        <p:nvSpPr>
          <p:cNvPr id="4" name="Slide Number Placeholder 3"/>
          <p:cNvSpPr>
            <a:spLocks noGrp="1"/>
          </p:cNvSpPr>
          <p:nvPr>
            <p:ph type="sldNum" sz="quarter" idx="10"/>
          </p:nvPr>
        </p:nvSpPr>
        <p:spPr/>
        <p:txBody>
          <a:bodyPr/>
          <a:lstStyle/>
          <a:p>
            <a:fld id="{60D30E69-B917-4181-8F68-22E6CFF95BC1}" type="slidenum">
              <a:rPr lang="en-US" smtClean="0"/>
              <a:t>7</a:t>
            </a:fld>
            <a:endParaRPr lang="en-US" dirty="0"/>
          </a:p>
        </p:txBody>
      </p:sp>
    </p:spTree>
    <p:extLst>
      <p:ext uri="{BB962C8B-B14F-4D97-AF65-F5344CB8AC3E}">
        <p14:creationId xmlns:p14="http://schemas.microsoft.com/office/powerpoint/2010/main" val="310214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26CF4-F4FE-49EF-A4CB-A0DE76FE7D57}" type="slidenum">
              <a:rPr lang="en-US" smtClean="0"/>
              <a:t>8</a:t>
            </a:fld>
            <a:endParaRPr lang="en-US" dirty="0"/>
          </a:p>
        </p:txBody>
      </p:sp>
    </p:spTree>
    <p:extLst>
      <p:ext uri="{BB962C8B-B14F-4D97-AF65-F5344CB8AC3E}">
        <p14:creationId xmlns:p14="http://schemas.microsoft.com/office/powerpoint/2010/main" val="222660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of work</a:t>
            </a:r>
          </a:p>
        </p:txBody>
      </p:sp>
      <p:sp>
        <p:nvSpPr>
          <p:cNvPr id="4" name="Slide Number Placeholder 3"/>
          <p:cNvSpPr>
            <a:spLocks noGrp="1"/>
          </p:cNvSpPr>
          <p:nvPr>
            <p:ph type="sldNum" sz="quarter" idx="10"/>
          </p:nvPr>
        </p:nvSpPr>
        <p:spPr/>
        <p:txBody>
          <a:bodyPr/>
          <a:lstStyle/>
          <a:p>
            <a:fld id="{26F26CF4-F4FE-49EF-A4CB-A0DE76FE7D57}" type="slidenum">
              <a:rPr lang="en-US" smtClean="0"/>
              <a:t>9</a:t>
            </a:fld>
            <a:endParaRPr lang="en-US" dirty="0"/>
          </a:p>
        </p:txBody>
      </p:sp>
    </p:spTree>
    <p:extLst>
      <p:ext uri="{BB962C8B-B14F-4D97-AF65-F5344CB8AC3E}">
        <p14:creationId xmlns:p14="http://schemas.microsoft.com/office/powerpoint/2010/main" val="85969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4FF74A4-710B-45B7-A768-14234F8E7ADF}"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36831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4FF74A4-710B-45B7-A768-14234F8E7ADF}"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119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4FF74A4-710B-45B7-A768-14234F8E7ADF}"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392986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4FF74A4-710B-45B7-A768-14234F8E7ADF}"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67944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FF74A4-710B-45B7-A768-14234F8E7ADF}"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215657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4FF74A4-710B-45B7-A768-14234F8E7ADF}"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126979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4FF74A4-710B-45B7-A768-14234F8E7ADF}"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198758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4FF74A4-710B-45B7-A768-14234F8E7ADF}"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238485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F74A4-710B-45B7-A768-14234F8E7ADF}"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230624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F74A4-710B-45B7-A768-14234F8E7ADF}"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13636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FF74A4-710B-45B7-A768-14234F8E7ADF}"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EB6E0-CA2F-4BD0-B918-8F49AD3961AB}" type="slidenum">
              <a:rPr lang="en-US" smtClean="0"/>
              <a:t>‹#›</a:t>
            </a:fld>
            <a:endParaRPr lang="en-US"/>
          </a:p>
        </p:txBody>
      </p:sp>
    </p:spTree>
    <p:extLst>
      <p:ext uri="{BB962C8B-B14F-4D97-AF65-F5344CB8AC3E}">
        <p14:creationId xmlns:p14="http://schemas.microsoft.com/office/powerpoint/2010/main" val="105726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F74A4-710B-45B7-A768-14234F8E7ADF}" type="datetimeFigureOut">
              <a:rPr lang="en-US" smtClean="0"/>
              <a:t>3/7/2017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EB6E0-CA2F-4BD0-B918-8F49AD3961AB}" type="slidenum">
              <a:rPr lang="en-US" smtClean="0"/>
              <a:t>‹#›</a:t>
            </a:fld>
            <a:endParaRPr lang="en-US"/>
          </a:p>
        </p:txBody>
      </p:sp>
    </p:spTree>
    <p:extLst>
      <p:ext uri="{BB962C8B-B14F-4D97-AF65-F5344CB8AC3E}">
        <p14:creationId xmlns:p14="http://schemas.microsoft.com/office/powerpoint/2010/main" val="66392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factors affect website look or feel?</a:t>
            </a:r>
          </a:p>
        </p:txBody>
      </p:sp>
    </p:spTree>
    <p:extLst>
      <p:ext uri="{BB962C8B-B14F-4D97-AF65-F5344CB8AC3E}">
        <p14:creationId xmlns:p14="http://schemas.microsoft.com/office/powerpoint/2010/main" val="348273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399" y="499850"/>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The Baseline Grid</a:t>
            </a:r>
          </a:p>
        </p:txBody>
      </p:sp>
      <p:sp>
        <p:nvSpPr>
          <p:cNvPr id="7" name="TextBox 6"/>
          <p:cNvSpPr txBox="1"/>
          <p:nvPr/>
        </p:nvSpPr>
        <p:spPr>
          <a:xfrm>
            <a:off x="2057399" y="2293689"/>
            <a:ext cx="7700963" cy="3323987"/>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What is a baseline grid? Pg.102</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Baseline grids create a smoothly rhythm in the typography within a design</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How to do it?</a:t>
            </a:r>
          </a:p>
        </p:txBody>
      </p:sp>
    </p:spTree>
    <p:extLst>
      <p:ext uri="{BB962C8B-B14F-4D97-AF65-F5344CB8AC3E}">
        <p14:creationId xmlns:p14="http://schemas.microsoft.com/office/powerpoint/2010/main" val="70198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518" y="1182022"/>
            <a:ext cx="7700963" cy="1793839"/>
          </a:xfrm>
        </p:spPr>
        <p:txBody>
          <a:bodyPr anchor="b">
            <a:normAutofit fontScale="90000"/>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The Gestalt Principles of Perception</a:t>
            </a:r>
          </a:p>
        </p:txBody>
      </p:sp>
      <p:sp>
        <p:nvSpPr>
          <p:cNvPr id="7" name="TextBox 6"/>
          <p:cNvSpPr txBox="1"/>
          <p:nvPr/>
        </p:nvSpPr>
        <p:spPr>
          <a:xfrm>
            <a:off x="2245518" y="2975861"/>
            <a:ext cx="7700963" cy="3000821"/>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Similarity</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Proximity</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Closure</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Continuance</a:t>
            </a:r>
          </a:p>
        </p:txBody>
      </p:sp>
    </p:spTree>
    <p:extLst>
      <p:ext uri="{BB962C8B-B14F-4D97-AF65-F5344CB8AC3E}">
        <p14:creationId xmlns:p14="http://schemas.microsoft.com/office/powerpoint/2010/main" val="112676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are media queries?</a:t>
            </a:r>
          </a:p>
        </p:txBody>
      </p:sp>
    </p:spTree>
    <p:extLst>
      <p:ext uri="{BB962C8B-B14F-4D97-AF65-F5344CB8AC3E}">
        <p14:creationId xmlns:p14="http://schemas.microsoft.com/office/powerpoint/2010/main" val="209476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518" y="1635161"/>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Responsive vs. Adaptive</a:t>
            </a:r>
          </a:p>
        </p:txBody>
      </p:sp>
      <p:sp>
        <p:nvSpPr>
          <p:cNvPr id="7" name="TextBox 6"/>
          <p:cNvSpPr txBox="1"/>
          <p:nvPr/>
        </p:nvSpPr>
        <p:spPr>
          <a:xfrm>
            <a:off x="2245518" y="3429000"/>
            <a:ext cx="7700963" cy="1985159"/>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Differences</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When is it more common to use adaptive over responsive design?</a:t>
            </a:r>
          </a:p>
        </p:txBody>
      </p:sp>
    </p:spTree>
    <p:extLst>
      <p:ext uri="{BB962C8B-B14F-4D97-AF65-F5344CB8AC3E}">
        <p14:creationId xmlns:p14="http://schemas.microsoft.com/office/powerpoint/2010/main" val="149527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does Above the Fold mean?</a:t>
            </a:r>
          </a:p>
        </p:txBody>
      </p:sp>
    </p:spTree>
    <p:extLst>
      <p:ext uri="{BB962C8B-B14F-4D97-AF65-F5344CB8AC3E}">
        <p14:creationId xmlns:p14="http://schemas.microsoft.com/office/powerpoint/2010/main" val="115652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3799" y="369222"/>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Conventions</a:t>
            </a:r>
          </a:p>
        </p:txBody>
      </p:sp>
      <p:sp>
        <p:nvSpPr>
          <p:cNvPr id="7" name="TextBox 6"/>
          <p:cNvSpPr txBox="1"/>
          <p:nvPr/>
        </p:nvSpPr>
        <p:spPr>
          <a:xfrm>
            <a:off x="2463799" y="2163061"/>
            <a:ext cx="7700963" cy="378565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Page header</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Persistent navigation</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Content area and sidebars</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Footer navigation</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Background treatment</a:t>
            </a:r>
          </a:p>
        </p:txBody>
      </p:sp>
    </p:spTree>
    <p:extLst>
      <p:ext uri="{BB962C8B-B14F-4D97-AF65-F5344CB8AC3E}">
        <p14:creationId xmlns:p14="http://schemas.microsoft.com/office/powerpoint/2010/main" val="422463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is SEO?</a:t>
            </a:r>
          </a:p>
        </p:txBody>
      </p:sp>
    </p:spTree>
    <p:extLst>
      <p:ext uri="{BB962C8B-B14F-4D97-AF65-F5344CB8AC3E}">
        <p14:creationId xmlns:p14="http://schemas.microsoft.com/office/powerpoint/2010/main" val="253613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is the optimal line length for ideal legibility?</a:t>
            </a:r>
          </a:p>
        </p:txBody>
      </p:sp>
    </p:spTree>
    <p:extLst>
      <p:ext uri="{BB962C8B-B14F-4D97-AF65-F5344CB8AC3E}">
        <p14:creationId xmlns:p14="http://schemas.microsoft.com/office/powerpoint/2010/main" val="388382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@Font-face Type</a:t>
            </a:r>
          </a:p>
        </p:txBody>
      </p:sp>
    </p:spTree>
    <p:extLst>
      <p:ext uri="{BB962C8B-B14F-4D97-AF65-F5344CB8AC3E}">
        <p14:creationId xmlns:p14="http://schemas.microsoft.com/office/powerpoint/2010/main" val="318454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518" y="891736"/>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Legibility</a:t>
            </a:r>
          </a:p>
        </p:txBody>
      </p:sp>
      <p:sp>
        <p:nvSpPr>
          <p:cNvPr id="7" name="TextBox 6"/>
          <p:cNvSpPr txBox="1"/>
          <p:nvPr/>
        </p:nvSpPr>
        <p:spPr>
          <a:xfrm>
            <a:off x="2245518" y="2685575"/>
            <a:ext cx="7700963" cy="286232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Truly legible type makes it possible for the reader to perceive only content and not be distracted by formatting or decoration</a:t>
            </a:r>
          </a:p>
        </p:txBody>
      </p:sp>
    </p:spTree>
    <p:extLst>
      <p:ext uri="{BB962C8B-B14F-4D97-AF65-F5344CB8AC3E}">
        <p14:creationId xmlns:p14="http://schemas.microsoft.com/office/powerpoint/2010/main" val="338953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What’s the purpose of the planning stage?</a:t>
            </a:r>
          </a:p>
        </p:txBody>
      </p:sp>
    </p:spTree>
    <p:extLst>
      <p:ext uri="{BB962C8B-B14F-4D97-AF65-F5344CB8AC3E}">
        <p14:creationId xmlns:p14="http://schemas.microsoft.com/office/powerpoint/2010/main" val="134703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518" y="136992"/>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Readability</a:t>
            </a:r>
          </a:p>
        </p:txBody>
      </p:sp>
      <p:sp>
        <p:nvSpPr>
          <p:cNvPr id="7" name="TextBox 6"/>
          <p:cNvSpPr txBox="1"/>
          <p:nvPr/>
        </p:nvSpPr>
        <p:spPr>
          <a:xfrm>
            <a:off x="2245518" y="1930831"/>
            <a:ext cx="7700963" cy="4201150"/>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Some factors that affect readability are:</a:t>
            </a:r>
          </a:p>
          <a:p>
            <a:pPr marL="742950" lvl="1"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Font size, Font usage, Composition, Color usage, Abstraction, or anything that helps type or more specifically the message stand apart</a:t>
            </a:r>
          </a:p>
        </p:txBody>
      </p:sp>
    </p:spTree>
    <p:extLst>
      <p:ext uri="{BB962C8B-B14F-4D97-AF65-F5344CB8AC3E}">
        <p14:creationId xmlns:p14="http://schemas.microsoft.com/office/powerpoint/2010/main" val="73468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518" y="790135"/>
            <a:ext cx="7700963" cy="1793839"/>
          </a:xfrm>
        </p:spPr>
        <p:txBody>
          <a:bodyPr anchor="b">
            <a:normAutofit/>
          </a:bodyPr>
          <a:lstStyle/>
          <a:p>
            <a:pPr algn="l"/>
            <a:r>
              <a:rPr lang="en-US" dirty="0">
                <a:latin typeface="Open Sans" panose="020B0606030504020204" pitchFamily="34" charset="0"/>
                <a:ea typeface="Open Sans" panose="020B0606030504020204" pitchFamily="34" charset="0"/>
                <a:cs typeface="Open Sans" panose="020B0606030504020204" pitchFamily="34" charset="0"/>
              </a:rPr>
              <a:t>Purpose</a:t>
            </a:r>
          </a:p>
        </p:txBody>
      </p:sp>
      <p:sp>
        <p:nvSpPr>
          <p:cNvPr id="7" name="TextBox 6"/>
          <p:cNvSpPr txBox="1"/>
          <p:nvPr/>
        </p:nvSpPr>
        <p:spPr>
          <a:xfrm>
            <a:off x="2245518" y="2583974"/>
            <a:ext cx="7700963" cy="2769989"/>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Organize tabular data</a:t>
            </a:r>
          </a:p>
          <a:p>
            <a:pPr marL="285750"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Made up of Rows and Columns</a:t>
            </a:r>
            <a:b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b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(think Excel)</a:t>
            </a:r>
          </a:p>
          <a:p>
            <a:pPr marL="742950" lvl="1" indent="-285750">
              <a:spcAft>
                <a:spcPts val="1800"/>
              </a:spcAft>
              <a:buFont typeface="Arial" panose="020B0604020202020204" pitchFamily="34" charset="0"/>
              <a:buChar char="•"/>
            </a:pPr>
            <a:r>
              <a:rPr lang="en-US"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Which in turn create Cells</a:t>
            </a:r>
          </a:p>
        </p:txBody>
      </p:sp>
    </p:spTree>
    <p:extLst>
      <p:ext uri="{BB962C8B-B14F-4D97-AF65-F5344CB8AC3E}">
        <p14:creationId xmlns:p14="http://schemas.microsoft.com/office/powerpoint/2010/main" val="11498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normAutofit fontScale="90000"/>
          </a:bodyPr>
          <a:lstStyle/>
          <a:p>
            <a:r>
              <a:rPr lang="en-US" dirty="0">
                <a:latin typeface="Open Sans" panose="020B0606030504020204" pitchFamily="34" charset="0"/>
                <a:ea typeface="Open Sans" panose="020B0606030504020204" pitchFamily="34" charset="0"/>
                <a:cs typeface="Open Sans" panose="020B0606030504020204" pitchFamily="34" charset="0"/>
              </a:rPr>
              <a:t>What’s the difference between “</a:t>
            </a:r>
            <a:r>
              <a:rPr lang="en-US" dirty="0" err="1">
                <a:latin typeface="Open Sans" panose="020B0606030504020204" pitchFamily="34" charset="0"/>
                <a:ea typeface="Open Sans" panose="020B0606030504020204" pitchFamily="34" charset="0"/>
                <a:cs typeface="Open Sans" panose="020B0606030504020204" pitchFamily="34" charset="0"/>
              </a:rPr>
              <a:t>rowspan</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dirty="0" err="1">
                <a:latin typeface="Open Sans" panose="020B0606030504020204" pitchFamily="34" charset="0"/>
                <a:ea typeface="Open Sans" panose="020B0606030504020204" pitchFamily="34" charset="0"/>
                <a:cs typeface="Open Sans" panose="020B0606030504020204" pitchFamily="34" charset="0"/>
              </a:rPr>
              <a:t>colspan</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98086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are the three phases of a web project?</a:t>
            </a:r>
          </a:p>
        </p:txBody>
      </p:sp>
    </p:spTree>
    <p:extLst>
      <p:ext uri="{BB962C8B-B14F-4D97-AF65-F5344CB8AC3E}">
        <p14:creationId xmlns:p14="http://schemas.microsoft.com/office/powerpoint/2010/main" val="320285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What does SOW stand for?</a:t>
            </a:r>
          </a:p>
        </p:txBody>
      </p:sp>
    </p:spTree>
    <p:extLst>
      <p:ext uri="{BB962C8B-B14F-4D97-AF65-F5344CB8AC3E}">
        <p14:creationId xmlns:p14="http://schemas.microsoft.com/office/powerpoint/2010/main" val="76238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Sitemap</a:t>
            </a:r>
          </a:p>
        </p:txBody>
      </p:sp>
    </p:spTree>
    <p:extLst>
      <p:ext uri="{BB962C8B-B14F-4D97-AF65-F5344CB8AC3E}">
        <p14:creationId xmlns:p14="http://schemas.microsoft.com/office/powerpoint/2010/main" val="140997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Wireframe</a:t>
            </a:r>
          </a:p>
        </p:txBody>
      </p:sp>
    </p:spTree>
    <p:extLst>
      <p:ext uri="{BB962C8B-B14F-4D97-AF65-F5344CB8AC3E}">
        <p14:creationId xmlns:p14="http://schemas.microsoft.com/office/powerpoint/2010/main" val="103409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Usability Diagrams</a:t>
            </a:r>
          </a:p>
        </p:txBody>
      </p:sp>
    </p:spTree>
    <p:extLst>
      <p:ext uri="{BB962C8B-B14F-4D97-AF65-F5344CB8AC3E}">
        <p14:creationId xmlns:p14="http://schemas.microsoft.com/office/powerpoint/2010/main" val="130222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5-7 Rule</a:t>
            </a:r>
          </a:p>
        </p:txBody>
      </p:sp>
    </p:spTree>
    <p:extLst>
      <p:ext uri="{BB962C8B-B14F-4D97-AF65-F5344CB8AC3E}">
        <p14:creationId xmlns:p14="http://schemas.microsoft.com/office/powerpoint/2010/main" val="392550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lstStyle/>
          <a:p>
            <a:r>
              <a:rPr lang="en-US" dirty="0">
                <a:latin typeface="Open Sans" panose="020B0606030504020204" pitchFamily="34" charset="0"/>
                <a:ea typeface="Open Sans" panose="020B0606030504020204" pitchFamily="34" charset="0"/>
                <a:cs typeface="Open Sans" panose="020B0606030504020204" pitchFamily="34" charset="0"/>
              </a:rPr>
              <a:t>Radio Buttons v. Checkbox</a:t>
            </a:r>
          </a:p>
        </p:txBody>
      </p:sp>
    </p:spTree>
    <p:extLst>
      <p:ext uri="{BB962C8B-B14F-4D97-AF65-F5344CB8AC3E}">
        <p14:creationId xmlns:p14="http://schemas.microsoft.com/office/powerpoint/2010/main" val="556098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1098</Words>
  <Application>Microsoft Office PowerPoint</Application>
  <PresentationFormat>Widescreen</PresentationFormat>
  <Paragraphs>143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Open Sans</vt:lpstr>
      <vt:lpstr>Office Theme</vt:lpstr>
      <vt:lpstr>What factors affect website look or feel?</vt:lpstr>
      <vt:lpstr>What’s the purpose of the planning stage?</vt:lpstr>
      <vt:lpstr>What are the three phases of a web project?</vt:lpstr>
      <vt:lpstr>What does SOW stand for?</vt:lpstr>
      <vt:lpstr>Sitemap</vt:lpstr>
      <vt:lpstr>Wireframe</vt:lpstr>
      <vt:lpstr>Usability Diagrams</vt:lpstr>
      <vt:lpstr>5-7 Rule</vt:lpstr>
      <vt:lpstr>Radio Buttons v. Checkbox</vt:lpstr>
      <vt:lpstr>The Baseline Grid</vt:lpstr>
      <vt:lpstr>The Gestalt Principles of Perception</vt:lpstr>
      <vt:lpstr>What are media queries?</vt:lpstr>
      <vt:lpstr>Responsive vs. Adaptive</vt:lpstr>
      <vt:lpstr>What does Above the Fold mean?</vt:lpstr>
      <vt:lpstr>Conventions</vt:lpstr>
      <vt:lpstr>What is SEO?</vt:lpstr>
      <vt:lpstr>What is the optimal line length for ideal legibility?</vt:lpstr>
      <vt:lpstr>@Font-face Type</vt:lpstr>
      <vt:lpstr>Legibility</vt:lpstr>
      <vt:lpstr>Readability</vt:lpstr>
      <vt:lpstr>Purpose</vt:lpstr>
      <vt:lpstr>What’s the difference between “rowspan” and “colspan”?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factors affect website look or feel?</dc:title>
  <dc:creator>Carlos Cucalon</dc:creator>
  <cp:lastModifiedBy>Carlos Cucalon</cp:lastModifiedBy>
  <cp:revision>6</cp:revision>
  <dcterms:created xsi:type="dcterms:W3CDTF">2017-03-07T07:50:08Z</dcterms:created>
  <dcterms:modified xsi:type="dcterms:W3CDTF">2017-03-07T11:53:49Z</dcterms:modified>
</cp:coreProperties>
</file>