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ontserrat Extra Bold" panose="020B0604020202020204" charset="0"/>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BD3"/>
    <a:srgbClr val="E3E3E3"/>
    <a:srgbClr val="F59696"/>
    <a:srgbClr val="DCDCDC"/>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varScale="1">
        <p:scale>
          <a:sx n="24" d="100"/>
          <a:sy n="24" d="100"/>
        </p:scale>
        <p:origin x="1752" y="18"/>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16459200"/>
            <a:ext cx="14274800" cy="4368800"/>
          </a:xfrm>
          <a:prstGeom prst="rect">
            <a:avLst/>
          </a:prstGeom>
        </p:spPr>
      </p:pic>
      <p:pic>
        <p:nvPicPr>
          <p:cNvPr id="3" name="New picture"/>
          <p:cNvPicPr/>
          <p:nvPr/>
        </p:nvPicPr>
        <p:blipFill>
          <a:blip r:embed="rId4"/>
          <a:stretch>
            <a:fillRect/>
          </a:stretch>
        </p:blipFill>
        <p:spPr>
          <a:xfrm rot="5400000">
            <a:off x="41122600" y="16459200"/>
            <a:ext cx="14274800" cy="4368800"/>
          </a:xfrm>
          <a:prstGeom prst="rect">
            <a:avLst/>
          </a:prstGeom>
        </p:spPr>
      </p:pic>
      <p:pic>
        <p:nvPicPr>
          <p:cNvPr id="4" name="New picture"/>
          <p:cNvPicPr/>
          <p:nvPr/>
        </p:nvPicPr>
        <p:blipFill>
          <a:blip r:embed="rId5"/>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
            <a:ext cx="43891200" cy="4621602"/>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637215"/>
            <a:ext cx="41148000" cy="2172049"/>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400" dirty="0">
                <a:latin typeface="Domine" panose="020B0604020202020204" charset="0"/>
                <a:cs typeface="Times New Roman" panose="02020603050405020304" pitchFamily="18" charset="0"/>
              </a:rPr>
              <a:t>Explaining the Optical Illusion of a Curveball with Physics Simulations</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2756752"/>
            <a:ext cx="41148000" cy="991041"/>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1"/>
                </a:solidFill>
                <a:latin typeface="Domine" panose="02040503040403060204" pitchFamily="18" charset="0"/>
              </a:rPr>
              <a:t>June Jung, Richard Whitehill, and C.D. Clark III, PhD</a:t>
            </a:r>
          </a:p>
        </p:txBody>
      </p:sp>
      <p:sp>
        <p:nvSpPr>
          <p:cNvPr id="42" name="Rectangle: Rounded Corners 41"/>
          <p:cNvSpPr/>
          <p:nvPr/>
        </p:nvSpPr>
        <p:spPr>
          <a:xfrm>
            <a:off x="32450409" y="17512976"/>
            <a:ext cx="10808741" cy="10303314"/>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61" name="TextBox 60">
            <a:extLst>
              <a:ext uri="{FF2B5EF4-FFF2-40B4-BE49-F238E27FC236}">
                <a16:creationId xmlns:a16="http://schemas.microsoft.com/office/drawing/2014/main" id="{89EBE15B-4246-47D5-A572-FC8BC1A36A14}"/>
              </a:ext>
            </a:extLst>
          </p:cNvPr>
          <p:cNvSpPr txBox="1"/>
          <p:nvPr/>
        </p:nvSpPr>
        <p:spPr>
          <a:xfrm>
            <a:off x="32771826" y="18569310"/>
            <a:ext cx="10226840" cy="9140964"/>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study is now focusing on the numerical interpretation of the optical illusion. This new task is approached with machine learning models. Machine learning models differ from physics implementation scripts in that they are not given an explicit method to use, but they “learn” their own optimal function for their given task. </a:t>
            </a:r>
          </a:p>
          <a:p>
            <a:pPr algn="just"/>
            <a:endParaRPr lang="en-US" sz="2800" dirty="0">
              <a:latin typeface="Domine" panose="020B0604020202020204" charset="0"/>
            </a:endParaRPr>
          </a:p>
          <a:p>
            <a:pPr marL="457200" indent="-457200" algn="just">
              <a:buFont typeface="Arial" panose="020B0604020202020204" pitchFamily="34" charset="0"/>
              <a:buChar char="•"/>
            </a:pPr>
            <a:r>
              <a:rPr lang="en-US" sz="2800" dirty="0">
                <a:latin typeface="Domine" panose="020B0604020202020204" charset="0"/>
              </a:rPr>
              <a:t>Using the existing simulation scripts, machine learning models are trained to imitate how a human batter would react to a pitch. </a:t>
            </a:r>
          </a:p>
          <a:p>
            <a:pPr marL="457200" indent="-457200" algn="just">
              <a:buFont typeface="Arial" panose="020B0604020202020204" pitchFamily="34" charset="0"/>
              <a:buChar char="•"/>
            </a:pPr>
            <a:r>
              <a:rPr lang="en-US" sz="2800" dirty="0">
                <a:latin typeface="Domine" panose="020B0604020202020204" charset="0"/>
              </a:rPr>
              <a:t>A trained model would be given the initial portion of a trajectory, or any portion of the trajectory, and be able to predict what follows.</a:t>
            </a:r>
          </a:p>
          <a:p>
            <a:pPr marL="457200" indent="-457200" algn="just">
              <a:buFont typeface="Arial" panose="020B0604020202020204" pitchFamily="34" charset="0"/>
              <a:buChar char="•"/>
            </a:pPr>
            <a:r>
              <a:rPr lang="en-US" sz="2800" dirty="0">
                <a:latin typeface="Domine" panose="020B0604020202020204" charset="0"/>
              </a:rPr>
              <a:t>Curveballs would be given to a model that is not anticipating a curveball. A model that is trained heavily on fastballs would be a good example.</a:t>
            </a:r>
          </a:p>
          <a:p>
            <a:pPr marL="457200" indent="-457200" algn="just">
              <a:buFont typeface="Arial" panose="020B0604020202020204" pitchFamily="34" charset="0"/>
              <a:buChar char="•"/>
            </a:pPr>
            <a:r>
              <a:rPr lang="en-US" sz="2800" dirty="0">
                <a:latin typeface="Domine" panose="020B0604020202020204" charset="0"/>
              </a:rPr>
              <a:t>When a significant numerical error repeatedly occurs at a certain portion or point of the trajectory, that place would be interpreted as where the “break” is observed. Further numerical study should be done regarding that location.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32771826" y="17845706"/>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Current and Future Work</a:t>
            </a:r>
          </a:p>
        </p:txBody>
      </p:sp>
      <p:sp>
        <p:nvSpPr>
          <p:cNvPr id="39" name="Rectangle: Rounded Corners 38"/>
          <p:cNvSpPr/>
          <p:nvPr/>
        </p:nvSpPr>
        <p:spPr>
          <a:xfrm>
            <a:off x="653917" y="5106362"/>
            <a:ext cx="9861683" cy="8038137"/>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6" name="TextBox 45"/>
          <p:cNvSpPr txBox="1"/>
          <p:nvPr/>
        </p:nvSpPr>
        <p:spPr>
          <a:xfrm>
            <a:off x="1169319" y="6295874"/>
            <a:ext cx="8913144" cy="6678751"/>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In baseball, pitchers often throw breaking balls, for example a curveball, in order to trick the batter. It is often said that batters see a “break,” a sudden spike in the ball’s trajectory, when they encounter a curveball. However, the three dimensional trajectory of the curveball is still a smooth curve, and it is widely assumed that the “break” is an optical illusion. This study’s goal is to find out how, when, and where the “break” is observed in a curveball with a physics simulation. </a:t>
            </a:r>
          </a:p>
          <a:p>
            <a:pPr algn="just"/>
            <a:endParaRPr lang="en" sz="2800" dirty="0">
              <a:latin typeface="Domine" panose="020B0604020202020204" charset="0"/>
            </a:endParaRPr>
          </a:p>
          <a:p>
            <a:pPr algn="just"/>
            <a:r>
              <a:rPr lang="en-US" sz="2800" dirty="0">
                <a:latin typeface="Domine" panose="020B0604020202020204" charset="0"/>
              </a:rPr>
              <a:t>The first hypothesis was the following: the “break” is a spike in acceleration that occurs when the three dimensional trajectory is projected on the batter’s two dimensional plane of vision. </a:t>
            </a:r>
          </a:p>
          <a:p>
            <a:pPr algn="just"/>
            <a:endParaRPr lang="en-US" sz="8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47" name="TextBox 46"/>
          <p:cNvSpPr txBox="1"/>
          <p:nvPr/>
        </p:nvSpPr>
        <p:spPr>
          <a:xfrm>
            <a:off x="1169319" y="5571855"/>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Introduction</a:t>
            </a:r>
          </a:p>
        </p:txBody>
      </p:sp>
      <p:sp>
        <p:nvSpPr>
          <p:cNvPr id="40" name="Rectangle: Rounded Corners 39"/>
          <p:cNvSpPr/>
          <p:nvPr/>
        </p:nvSpPr>
        <p:spPr>
          <a:xfrm>
            <a:off x="653917" y="13609992"/>
            <a:ext cx="9861683" cy="18132750"/>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90" name="TextBox 89">
            <a:extLst>
              <a:ext uri="{FF2B5EF4-FFF2-40B4-BE49-F238E27FC236}">
                <a16:creationId xmlns:a16="http://schemas.microsoft.com/office/drawing/2014/main" id="{29FDCEBF-DA7D-4AE0-A6BD-06A1FEAE41E1}"/>
              </a:ext>
            </a:extLst>
          </p:cNvPr>
          <p:cNvSpPr txBox="1"/>
          <p:nvPr/>
        </p:nvSpPr>
        <p:spPr>
          <a:xfrm>
            <a:off x="1111116" y="14741964"/>
            <a:ext cx="8971347" cy="16142881"/>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ball’s motion is expressed with the following equation:</a:t>
            </a:r>
          </a:p>
          <a:p>
            <a:pPr algn="just"/>
            <a:endParaRPr lang="en-US" sz="2800" dirty="0">
              <a:latin typeface="Domine" panose="020B0604020202020204" charset="0"/>
            </a:endParaRPr>
          </a:p>
          <a:p>
            <a:pPr algn="just"/>
            <a:endParaRPr lang="en-US" sz="2800" dirty="0">
              <a:latin typeface="Domine" panose="020B0604020202020204" charset="0"/>
            </a:endParaRPr>
          </a:p>
          <a:p>
            <a:pPr algn="just"/>
            <a:endParaRPr lang="en-US" sz="2800" dirty="0">
              <a:latin typeface="Domine" panose="020B0604020202020204" charset="0"/>
            </a:endParaRPr>
          </a:p>
          <a:p>
            <a:pPr algn="just"/>
            <a:r>
              <a:rPr lang="en-US" sz="2800" dirty="0">
                <a:latin typeface="Domine" panose="020B0604020202020204" charset="0"/>
              </a:rPr>
              <a:t>where </a:t>
            </a:r>
            <a:r>
              <a:rPr lang="en-US" sz="2800" i="1" dirty="0">
                <a:latin typeface="Domine" panose="020B0604020202020204" charset="0"/>
              </a:rPr>
              <a:t>g</a:t>
            </a:r>
            <a:r>
              <a:rPr lang="en-US" sz="2800" dirty="0">
                <a:latin typeface="Domine" panose="020B0604020202020204" charset="0"/>
              </a:rPr>
              <a:t> is the gravitational acceleration constant, </a:t>
            </a:r>
            <a:r>
              <a:rPr lang="el-GR" sz="2800" i="1" dirty="0">
                <a:latin typeface="Domine" panose="020B0604020202020204" charset="0"/>
              </a:rPr>
              <a:t>α</a:t>
            </a:r>
            <a:r>
              <a:rPr lang="en-US" sz="2800" dirty="0">
                <a:latin typeface="Domine" panose="020B0604020202020204" charset="0"/>
              </a:rPr>
              <a:t> is an unknown coefficient for the air drag term, </a:t>
            </a:r>
            <a:r>
              <a:rPr lang="el-GR" sz="2800" i="1" dirty="0">
                <a:latin typeface="Domine" panose="020B0604020202020204" charset="0"/>
              </a:rPr>
              <a:t>β</a:t>
            </a:r>
            <a:r>
              <a:rPr lang="en-US" sz="2800" dirty="0">
                <a:latin typeface="Domine" panose="020B0604020202020204" charset="0"/>
              </a:rPr>
              <a:t> is an unknown coefficient for the magnus force term, and </a:t>
            </a:r>
            <a:r>
              <a:rPr lang="el-GR" sz="2800" i="1" dirty="0">
                <a:latin typeface="Domine" panose="020B0604020202020204" charset="0"/>
              </a:rPr>
              <a:t>ω</a:t>
            </a:r>
            <a:r>
              <a:rPr lang="en-US" sz="2800" dirty="0">
                <a:latin typeface="Domine" panose="020B0604020202020204" charset="0"/>
              </a:rPr>
              <a:t> is the ball’s angular velocity. This gives us a differential equation of the ball’s acceleration in terms of the ball’s velocity. To solve this equation for position, a numerical estimation script was written in python, using the Runge-</a:t>
            </a:r>
            <a:r>
              <a:rPr lang="en-US" sz="2800" dirty="0" err="1">
                <a:latin typeface="Domine" panose="020B0604020202020204" charset="0"/>
              </a:rPr>
              <a:t>Kutta</a:t>
            </a:r>
            <a:r>
              <a:rPr lang="en-US" sz="2800" dirty="0">
                <a:latin typeface="Domine" panose="020B0604020202020204" charset="0"/>
              </a:rPr>
              <a:t> method, RK4 for short.</a:t>
            </a:r>
          </a:p>
          <a:p>
            <a:pPr algn="just"/>
            <a:endParaRPr lang="en" sz="2800" dirty="0">
              <a:latin typeface="Domine" panose="020B0604020202020204" charset="0"/>
            </a:endParaRPr>
          </a:p>
          <a:p>
            <a:pPr algn="just"/>
            <a:r>
              <a:rPr lang="en-US" sz="2800" dirty="0">
                <a:latin typeface="Domine" panose="020B0604020202020204" charset="0"/>
              </a:rPr>
              <a:t>The rest of the simulation scripts were written in a way that the user could configure details such as the pitcher’s arm length, the release point, or the ball’s launch profile. Optimization scripts were written in order to extract the values for the two unknown coefficients from experimental data, both from our own high-speed camera footage and literature studies (Briggs, 1959). </a:t>
            </a:r>
          </a:p>
          <a:p>
            <a:pPr algn="just"/>
            <a:endParaRPr lang="en" sz="2800" dirty="0">
              <a:latin typeface="Domine" panose="020B0604020202020204" charset="0"/>
            </a:endParaRPr>
          </a:p>
          <a:p>
            <a:pPr algn="just"/>
            <a:r>
              <a:rPr lang="en-US" sz="2800" dirty="0">
                <a:latin typeface="Domine" panose="020B0604020202020204" charset="0"/>
              </a:rPr>
              <a:t>Once the simulation was ready and tested, the first hypothesis of this study was tested: </a:t>
            </a:r>
          </a:p>
          <a:p>
            <a:pPr marL="457200" indent="-457200" algn="just">
              <a:buFont typeface="Arial" panose="020B0604020202020204" pitchFamily="34" charset="0"/>
              <a:buChar char="•"/>
            </a:pPr>
            <a:r>
              <a:rPr lang="en-US" sz="2800" dirty="0">
                <a:latin typeface="Domine" panose="020B0604020202020204" charset="0"/>
              </a:rPr>
              <a:t>Three pitches, a fastball, a curveball, and a slider were simulated.</a:t>
            </a:r>
          </a:p>
          <a:p>
            <a:pPr marL="457200" indent="-457200" algn="just">
              <a:buFont typeface="Arial" panose="020B0604020202020204" pitchFamily="34" charset="0"/>
              <a:buChar char="•"/>
            </a:pPr>
            <a:r>
              <a:rPr lang="en-US" sz="2800" dirty="0">
                <a:latin typeface="Domine" panose="020B0604020202020204" charset="0"/>
              </a:rPr>
              <a:t>For each pitch, one dimensional accelerations along x, y, and z axes were plotted. </a:t>
            </a:r>
          </a:p>
          <a:p>
            <a:pPr marL="457200" indent="-457200" algn="just">
              <a:buFont typeface="Arial" panose="020B0604020202020204" pitchFamily="34" charset="0"/>
              <a:buChar char="•"/>
            </a:pPr>
            <a:r>
              <a:rPr lang="en-US" sz="2800" dirty="0">
                <a:latin typeface="Domine" panose="020B0604020202020204" charset="0"/>
              </a:rPr>
              <a:t>For each pitch, the magnitude of acceleration on the </a:t>
            </a:r>
            <a:r>
              <a:rPr lang="en-US" sz="2800" dirty="0" err="1">
                <a:latin typeface="Domine" panose="020B0604020202020204" charset="0"/>
              </a:rPr>
              <a:t>xz</a:t>
            </a:r>
            <a:r>
              <a:rPr lang="en-US" sz="2800" dirty="0">
                <a:latin typeface="Domine" panose="020B0604020202020204" charset="0"/>
              </a:rPr>
              <a:t> plane was plotted, where the x axis points from the home plate to the pitcher’s mound, and the z axis is vertical. In other words, the three dimensional trajectory of the ball was projected onto a plane parallel to the front of the home plate and perpendicular with the ground.</a:t>
            </a:r>
          </a:p>
          <a:p>
            <a:pPr algn="just"/>
            <a:endParaRPr lang="en-US" sz="700" dirty="0">
              <a:solidFill>
                <a:schemeClr val="tx1">
                  <a:lumMod val="65000"/>
                  <a:lumOff val="35000"/>
                </a:schemeClr>
              </a:solidFill>
              <a:latin typeface="Domine" panose="020B0604020202020204" charset="0"/>
              <a:ea typeface="Open Sans" panose="020B0606030504020204" pitchFamily="34" charset="0"/>
              <a:cs typeface="Open Sans" panose="020B0606030504020204" pitchFamily="34" charset="0"/>
            </a:endParaRPr>
          </a:p>
        </p:txBody>
      </p:sp>
      <p:sp>
        <p:nvSpPr>
          <p:cNvPr id="91" name="TextBox 90">
            <a:extLst>
              <a:ext uri="{FF2B5EF4-FFF2-40B4-BE49-F238E27FC236}">
                <a16:creationId xmlns:a16="http://schemas.microsoft.com/office/drawing/2014/main" id="{15232698-55E6-4C6D-9947-A1F5F1CCE1E0}"/>
              </a:ext>
            </a:extLst>
          </p:cNvPr>
          <p:cNvSpPr txBox="1"/>
          <p:nvPr/>
        </p:nvSpPr>
        <p:spPr>
          <a:xfrm>
            <a:off x="1111116" y="13952500"/>
            <a:ext cx="9144000"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Methods</a:t>
            </a:r>
          </a:p>
        </p:txBody>
      </p:sp>
      <p:sp>
        <p:nvSpPr>
          <p:cNvPr id="41" name="Rectangle: Rounded Corners 40"/>
          <p:cNvSpPr/>
          <p:nvPr/>
        </p:nvSpPr>
        <p:spPr>
          <a:xfrm>
            <a:off x="32442987" y="5102110"/>
            <a:ext cx="10794296" cy="11892381"/>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92" name="TextBox 91">
            <a:extLst>
              <a:ext uri="{FF2B5EF4-FFF2-40B4-BE49-F238E27FC236}">
                <a16:creationId xmlns:a16="http://schemas.microsoft.com/office/drawing/2014/main" id="{65C4E645-8814-452E-ABF9-94046EFDF552}"/>
              </a:ext>
            </a:extLst>
          </p:cNvPr>
          <p:cNvSpPr txBox="1"/>
          <p:nvPr/>
        </p:nvSpPr>
        <p:spPr>
          <a:xfrm>
            <a:off x="32749957" y="6189748"/>
            <a:ext cx="10256803" cy="10433625"/>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The one dimensional accelerations are shown in Fig 1. The two dimensional projection accelerations are shown in Fig 2. In both Fig. 1 and Fig. 2, a sudden spike in acceleration or a sharp turn in acceleration is not seen. Hence, the first hypothesis of the study is rejected. </a:t>
            </a:r>
          </a:p>
          <a:p>
            <a:pPr algn="just"/>
            <a:endParaRPr lang="en" sz="2800" dirty="0">
              <a:latin typeface="Domine" panose="020B0604020202020204" charset="0"/>
            </a:endParaRPr>
          </a:p>
          <a:p>
            <a:pPr algn="just"/>
            <a:r>
              <a:rPr lang="en-US" sz="2800" dirty="0">
                <a:latin typeface="Domine" panose="020B0604020202020204" charset="0"/>
              </a:rPr>
              <a:t>However, it is still noteworthy to take a look at the two dimensional projection of the actual trajectory, as shown in Fig. 3. For a given pitch, each dot in Fig. 3 is 0.02 seconds apart from the closest dot. A human batter would observe the ball for approximately 0.2 seconds before starting the swing. In Fig. 3, the batter would therefore see about ten dots before the swing starts. </a:t>
            </a:r>
          </a:p>
          <a:p>
            <a:pPr algn="just"/>
            <a:endParaRPr lang="en-US" sz="2800" dirty="0">
              <a:latin typeface="Domine" panose="020B0604020202020204" charset="0"/>
            </a:endParaRPr>
          </a:p>
          <a:p>
            <a:pPr algn="just"/>
            <a:r>
              <a:rPr lang="en-US" sz="2800" dirty="0">
                <a:latin typeface="Domine" panose="020B0604020202020204" charset="0"/>
              </a:rPr>
              <a:t>For the first ten dots, a fastball and a slider almost seems identical, but the slider does not follow the curvature of the fastball after around 10 dots. It quickly stretches into a long, relatively straight line. </a:t>
            </a:r>
          </a:p>
          <a:p>
            <a:pPr algn="just"/>
            <a:endParaRPr lang="en-US" sz="2800" dirty="0">
              <a:latin typeface="Domine" panose="020B0604020202020204" charset="0"/>
            </a:endParaRPr>
          </a:p>
          <a:p>
            <a:pPr algn="just"/>
            <a:r>
              <a:rPr lang="en-US" sz="2800" dirty="0">
                <a:latin typeface="Domine" panose="020B0604020202020204" charset="0"/>
              </a:rPr>
              <a:t>The curveball, compared to the fastball, initially has a noticeably larger curvature. However, starting at around the ninth dot, it also stretches into a long, relatively straight line. The increase in gaps between the dots imply high velocity, as also seen in the slider. </a:t>
            </a:r>
          </a:p>
        </p:txBody>
      </p:sp>
      <p:sp>
        <p:nvSpPr>
          <p:cNvPr id="93" name="TextBox 92">
            <a:extLst>
              <a:ext uri="{FF2B5EF4-FFF2-40B4-BE49-F238E27FC236}">
                <a16:creationId xmlns:a16="http://schemas.microsoft.com/office/drawing/2014/main" id="{7381E656-1550-4678-91D6-50348E24F942}"/>
              </a:ext>
            </a:extLst>
          </p:cNvPr>
          <p:cNvSpPr txBox="1"/>
          <p:nvPr/>
        </p:nvSpPr>
        <p:spPr>
          <a:xfrm>
            <a:off x="32757379" y="5520974"/>
            <a:ext cx="11133821"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Results and Discussion</a:t>
            </a:r>
          </a:p>
        </p:txBody>
      </p:sp>
      <p:sp>
        <p:nvSpPr>
          <p:cNvPr id="48" name="Rectangle: Rounded Corners 47">
            <a:extLst>
              <a:ext uri="{FF2B5EF4-FFF2-40B4-BE49-F238E27FC236}">
                <a16:creationId xmlns:a16="http://schemas.microsoft.com/office/drawing/2014/main" id="{095F5D1B-EAE3-4E46-91D3-E05E3C52CDA4}"/>
              </a:ext>
            </a:extLst>
          </p:cNvPr>
          <p:cNvSpPr/>
          <p:nvPr/>
        </p:nvSpPr>
        <p:spPr>
          <a:xfrm>
            <a:off x="10906044" y="5102110"/>
            <a:ext cx="21103806" cy="850788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pic>
        <p:nvPicPr>
          <p:cNvPr id="11" name="Picture 10">
            <a:extLst>
              <a:ext uri="{FF2B5EF4-FFF2-40B4-BE49-F238E27FC236}">
                <a16:creationId xmlns:a16="http://schemas.microsoft.com/office/drawing/2014/main" id="{26808F2F-399F-492B-8430-FB329ED5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0295" y="7299600"/>
            <a:ext cx="6487983" cy="4865988"/>
          </a:xfrm>
          <a:prstGeom prst="rect">
            <a:avLst/>
          </a:prstGeom>
        </p:spPr>
      </p:pic>
      <p:pic>
        <p:nvPicPr>
          <p:cNvPr id="13" name="Picture 12">
            <a:extLst>
              <a:ext uri="{FF2B5EF4-FFF2-40B4-BE49-F238E27FC236}">
                <a16:creationId xmlns:a16="http://schemas.microsoft.com/office/drawing/2014/main" id="{F0C9021A-112A-4123-B4B7-89C8A1C75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1413" y="7299601"/>
            <a:ext cx="6487983" cy="4865987"/>
          </a:xfrm>
          <a:prstGeom prst="rect">
            <a:avLst/>
          </a:prstGeom>
        </p:spPr>
      </p:pic>
      <p:pic>
        <p:nvPicPr>
          <p:cNvPr id="15" name="Picture 14">
            <a:extLst>
              <a:ext uri="{FF2B5EF4-FFF2-40B4-BE49-F238E27FC236}">
                <a16:creationId xmlns:a16="http://schemas.microsoft.com/office/drawing/2014/main" id="{6BA38B72-173B-4E6C-94AC-BEBEB49AA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2531" y="7299600"/>
            <a:ext cx="6487982" cy="4865987"/>
          </a:xfrm>
          <a:prstGeom prst="rect">
            <a:avLst/>
          </a:prstGeom>
        </p:spPr>
      </p:pic>
      <p:sp>
        <p:nvSpPr>
          <p:cNvPr id="16" name="TextBox 15">
            <a:extLst>
              <a:ext uri="{FF2B5EF4-FFF2-40B4-BE49-F238E27FC236}">
                <a16:creationId xmlns:a16="http://schemas.microsoft.com/office/drawing/2014/main" id="{3E5E24B3-528D-47A2-A8E3-AD74E8B36E65}"/>
              </a:ext>
            </a:extLst>
          </p:cNvPr>
          <p:cNvSpPr txBox="1"/>
          <p:nvPr/>
        </p:nvSpPr>
        <p:spPr>
          <a:xfrm>
            <a:off x="11298075" y="12368247"/>
            <a:ext cx="6487982" cy="954107"/>
          </a:xfrm>
          <a:prstGeom prst="rect">
            <a:avLst/>
          </a:prstGeom>
          <a:noFill/>
        </p:spPr>
        <p:txBody>
          <a:bodyPr wrap="square" rtlCol="0">
            <a:spAutoFit/>
          </a:bodyPr>
          <a:lstStyle/>
          <a:p>
            <a:pPr algn="ctr"/>
            <a:r>
              <a:rPr lang="en-US" sz="2800" dirty="0">
                <a:latin typeface="Domine" panose="020B0604020202020204" charset="0"/>
              </a:rPr>
              <a:t>1(a)</a:t>
            </a:r>
          </a:p>
          <a:p>
            <a:pPr algn="ctr"/>
            <a:r>
              <a:rPr lang="en-US" sz="2800" dirty="0">
                <a:latin typeface="Domine" panose="020B0604020202020204" charset="0"/>
              </a:rPr>
              <a:t>Acceleration from a slider</a:t>
            </a:r>
          </a:p>
        </p:txBody>
      </p:sp>
      <p:sp>
        <p:nvSpPr>
          <p:cNvPr id="49" name="TextBox 48">
            <a:extLst>
              <a:ext uri="{FF2B5EF4-FFF2-40B4-BE49-F238E27FC236}">
                <a16:creationId xmlns:a16="http://schemas.microsoft.com/office/drawing/2014/main" id="{6A7D1B12-3574-4F34-8E3C-846346662C76}"/>
              </a:ext>
            </a:extLst>
          </p:cNvPr>
          <p:cNvSpPr txBox="1"/>
          <p:nvPr/>
        </p:nvSpPr>
        <p:spPr>
          <a:xfrm>
            <a:off x="18172850" y="12457718"/>
            <a:ext cx="6487982" cy="954107"/>
          </a:xfrm>
          <a:prstGeom prst="rect">
            <a:avLst/>
          </a:prstGeom>
          <a:noFill/>
        </p:spPr>
        <p:txBody>
          <a:bodyPr wrap="square" rtlCol="0">
            <a:spAutoFit/>
          </a:bodyPr>
          <a:lstStyle/>
          <a:p>
            <a:pPr algn="ctr"/>
            <a:r>
              <a:rPr lang="en-US" sz="2800" dirty="0">
                <a:latin typeface="Domine" panose="020B0604020202020204" charset="0"/>
              </a:rPr>
              <a:t>1(b)</a:t>
            </a:r>
          </a:p>
          <a:p>
            <a:pPr algn="ctr"/>
            <a:r>
              <a:rPr lang="en-US" sz="2800" dirty="0">
                <a:latin typeface="Domine" panose="020B0604020202020204" charset="0"/>
              </a:rPr>
              <a:t>Acceleration from a fastball</a:t>
            </a:r>
          </a:p>
        </p:txBody>
      </p:sp>
      <p:sp>
        <p:nvSpPr>
          <p:cNvPr id="50" name="TextBox 49">
            <a:extLst>
              <a:ext uri="{FF2B5EF4-FFF2-40B4-BE49-F238E27FC236}">
                <a16:creationId xmlns:a16="http://schemas.microsoft.com/office/drawing/2014/main" id="{B5362299-476D-4895-8D3D-6F3100BC9B91}"/>
              </a:ext>
            </a:extLst>
          </p:cNvPr>
          <p:cNvSpPr txBox="1"/>
          <p:nvPr/>
        </p:nvSpPr>
        <p:spPr>
          <a:xfrm>
            <a:off x="25140311" y="12368247"/>
            <a:ext cx="6487982" cy="954107"/>
          </a:xfrm>
          <a:prstGeom prst="rect">
            <a:avLst/>
          </a:prstGeom>
          <a:noFill/>
        </p:spPr>
        <p:txBody>
          <a:bodyPr wrap="square" rtlCol="0">
            <a:spAutoFit/>
          </a:bodyPr>
          <a:lstStyle/>
          <a:p>
            <a:pPr algn="ctr"/>
            <a:r>
              <a:rPr lang="en-US" sz="2800" dirty="0">
                <a:latin typeface="Domine" panose="020B0604020202020204" charset="0"/>
              </a:rPr>
              <a:t>1(c)</a:t>
            </a:r>
          </a:p>
          <a:p>
            <a:pPr algn="ctr"/>
            <a:r>
              <a:rPr lang="en-US" sz="2800" dirty="0">
                <a:latin typeface="Domine" panose="020B0604020202020204" charset="0"/>
              </a:rPr>
              <a:t>Acceleration from a curveball</a:t>
            </a:r>
          </a:p>
        </p:txBody>
      </p:sp>
      <p:sp>
        <p:nvSpPr>
          <p:cNvPr id="54" name="TextBox 53">
            <a:extLst>
              <a:ext uri="{FF2B5EF4-FFF2-40B4-BE49-F238E27FC236}">
                <a16:creationId xmlns:a16="http://schemas.microsoft.com/office/drawing/2014/main" id="{8C34F040-649E-4B0C-8868-987E8A6F2930}"/>
              </a:ext>
            </a:extLst>
          </p:cNvPr>
          <p:cNvSpPr txBox="1"/>
          <p:nvPr/>
        </p:nvSpPr>
        <p:spPr>
          <a:xfrm>
            <a:off x="15974731" y="5567373"/>
            <a:ext cx="11133821" cy="655293"/>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Figure 1</a:t>
            </a:r>
          </a:p>
        </p:txBody>
      </p:sp>
      <p:sp>
        <p:nvSpPr>
          <p:cNvPr id="55" name="TextBox 54">
            <a:extLst>
              <a:ext uri="{FF2B5EF4-FFF2-40B4-BE49-F238E27FC236}">
                <a16:creationId xmlns:a16="http://schemas.microsoft.com/office/drawing/2014/main" id="{7AE2A275-142C-4D49-93FF-46E65CA8685C}"/>
              </a:ext>
            </a:extLst>
          </p:cNvPr>
          <p:cNvSpPr txBox="1"/>
          <p:nvPr/>
        </p:nvSpPr>
        <p:spPr>
          <a:xfrm>
            <a:off x="13075536" y="6295874"/>
            <a:ext cx="17740126" cy="523220"/>
          </a:xfrm>
          <a:prstGeom prst="rect">
            <a:avLst/>
          </a:prstGeom>
          <a:noFill/>
        </p:spPr>
        <p:txBody>
          <a:bodyPr wrap="square" rtlCol="0">
            <a:spAutoFit/>
          </a:bodyPr>
          <a:lstStyle/>
          <a:p>
            <a:pPr algn="ctr"/>
            <a:r>
              <a:rPr lang="en-US" sz="2800" dirty="0">
                <a:latin typeface="Domine" panose="020B0604020202020204" charset="0"/>
              </a:rPr>
              <a:t>One dimensional acceleration along x, y, and z axes of a slider, a fastball, and a curveball.</a:t>
            </a:r>
          </a:p>
        </p:txBody>
      </p:sp>
      <p:sp>
        <p:nvSpPr>
          <p:cNvPr id="56" name="Rectangle: Rounded Corners 55">
            <a:extLst>
              <a:ext uri="{FF2B5EF4-FFF2-40B4-BE49-F238E27FC236}">
                <a16:creationId xmlns:a16="http://schemas.microsoft.com/office/drawing/2014/main" id="{D61DBDED-41B9-4A2D-B95F-04ECB43D3A39}"/>
              </a:ext>
            </a:extLst>
          </p:cNvPr>
          <p:cNvSpPr/>
          <p:nvPr/>
        </p:nvSpPr>
        <p:spPr>
          <a:xfrm>
            <a:off x="10927390" y="14044268"/>
            <a:ext cx="21103806" cy="850788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64" name="TextBox 63">
            <a:extLst>
              <a:ext uri="{FF2B5EF4-FFF2-40B4-BE49-F238E27FC236}">
                <a16:creationId xmlns:a16="http://schemas.microsoft.com/office/drawing/2014/main" id="{29E04050-8470-41D9-BCE1-50F4901AF48B}"/>
              </a:ext>
            </a:extLst>
          </p:cNvPr>
          <p:cNvSpPr txBox="1"/>
          <p:nvPr/>
        </p:nvSpPr>
        <p:spPr>
          <a:xfrm>
            <a:off x="11319421" y="21310405"/>
            <a:ext cx="6487982" cy="954107"/>
          </a:xfrm>
          <a:prstGeom prst="rect">
            <a:avLst/>
          </a:prstGeom>
          <a:noFill/>
        </p:spPr>
        <p:txBody>
          <a:bodyPr wrap="square" rtlCol="0">
            <a:spAutoFit/>
          </a:bodyPr>
          <a:lstStyle/>
          <a:p>
            <a:pPr algn="ctr"/>
            <a:r>
              <a:rPr lang="en-US" sz="2800" dirty="0">
                <a:latin typeface="Domine" panose="020B0604020202020204" charset="0"/>
              </a:rPr>
              <a:t>1(a)</a:t>
            </a:r>
          </a:p>
          <a:p>
            <a:pPr algn="ctr"/>
            <a:r>
              <a:rPr lang="en-US" sz="2800" dirty="0">
                <a:latin typeface="Domine" panose="020B0604020202020204" charset="0"/>
              </a:rPr>
              <a:t>Acceleration from a slider</a:t>
            </a:r>
          </a:p>
        </p:txBody>
      </p:sp>
      <p:sp>
        <p:nvSpPr>
          <p:cNvPr id="65" name="TextBox 64">
            <a:extLst>
              <a:ext uri="{FF2B5EF4-FFF2-40B4-BE49-F238E27FC236}">
                <a16:creationId xmlns:a16="http://schemas.microsoft.com/office/drawing/2014/main" id="{20B713D7-38E6-40EB-861F-1BD2E09C186A}"/>
              </a:ext>
            </a:extLst>
          </p:cNvPr>
          <p:cNvSpPr txBox="1"/>
          <p:nvPr/>
        </p:nvSpPr>
        <p:spPr>
          <a:xfrm>
            <a:off x="18194196" y="21399876"/>
            <a:ext cx="6487982" cy="954107"/>
          </a:xfrm>
          <a:prstGeom prst="rect">
            <a:avLst/>
          </a:prstGeom>
          <a:noFill/>
        </p:spPr>
        <p:txBody>
          <a:bodyPr wrap="square" rtlCol="0">
            <a:spAutoFit/>
          </a:bodyPr>
          <a:lstStyle/>
          <a:p>
            <a:pPr algn="ctr"/>
            <a:r>
              <a:rPr lang="en-US" sz="2800" dirty="0">
                <a:latin typeface="Domine" panose="020B0604020202020204" charset="0"/>
              </a:rPr>
              <a:t>1(b)</a:t>
            </a:r>
          </a:p>
          <a:p>
            <a:pPr algn="ctr"/>
            <a:r>
              <a:rPr lang="en-US" sz="2800" dirty="0">
                <a:latin typeface="Domine" panose="020B0604020202020204" charset="0"/>
              </a:rPr>
              <a:t>Acceleration from a fastball</a:t>
            </a:r>
          </a:p>
        </p:txBody>
      </p:sp>
      <p:sp>
        <p:nvSpPr>
          <p:cNvPr id="66" name="TextBox 65">
            <a:extLst>
              <a:ext uri="{FF2B5EF4-FFF2-40B4-BE49-F238E27FC236}">
                <a16:creationId xmlns:a16="http://schemas.microsoft.com/office/drawing/2014/main" id="{F311AFB0-5B5E-4BBD-969D-9A7C97E0DA9C}"/>
              </a:ext>
            </a:extLst>
          </p:cNvPr>
          <p:cNvSpPr txBox="1"/>
          <p:nvPr/>
        </p:nvSpPr>
        <p:spPr>
          <a:xfrm>
            <a:off x="25161657" y="21310405"/>
            <a:ext cx="6487982" cy="954107"/>
          </a:xfrm>
          <a:prstGeom prst="rect">
            <a:avLst/>
          </a:prstGeom>
          <a:noFill/>
        </p:spPr>
        <p:txBody>
          <a:bodyPr wrap="square" rtlCol="0">
            <a:spAutoFit/>
          </a:bodyPr>
          <a:lstStyle/>
          <a:p>
            <a:pPr algn="ctr"/>
            <a:r>
              <a:rPr lang="en-US" sz="2800" dirty="0">
                <a:latin typeface="Domine" panose="020B0604020202020204" charset="0"/>
              </a:rPr>
              <a:t>1(c)</a:t>
            </a:r>
          </a:p>
          <a:p>
            <a:pPr algn="ctr"/>
            <a:r>
              <a:rPr lang="en-US" sz="2800" dirty="0">
                <a:latin typeface="Domine" panose="020B0604020202020204" charset="0"/>
              </a:rPr>
              <a:t>Acceleration from a curveball</a:t>
            </a:r>
          </a:p>
        </p:txBody>
      </p:sp>
      <p:sp>
        <p:nvSpPr>
          <p:cNvPr id="67" name="TextBox 66">
            <a:extLst>
              <a:ext uri="{FF2B5EF4-FFF2-40B4-BE49-F238E27FC236}">
                <a16:creationId xmlns:a16="http://schemas.microsoft.com/office/drawing/2014/main" id="{6E87A3AA-1865-4A5B-A2B2-6156D1F7A7F4}"/>
              </a:ext>
            </a:extLst>
          </p:cNvPr>
          <p:cNvSpPr txBox="1"/>
          <p:nvPr/>
        </p:nvSpPr>
        <p:spPr>
          <a:xfrm>
            <a:off x="15974731" y="14414317"/>
            <a:ext cx="11133821" cy="655293"/>
          </a:xfrm>
          <a:prstGeom prst="rect">
            <a:avLst/>
          </a:prstGeom>
          <a:noFill/>
        </p:spPr>
        <p:txBody>
          <a:bodyPr wrap="square" rtlCol="0">
            <a:spAutoFit/>
          </a:bodyPr>
          <a:lstStyle>
            <a:defPPr>
              <a:defRPr kern="1200" smtId="4294967295"/>
            </a:defPPr>
          </a:lstStyle>
          <a:p>
            <a:pPr algn="ctr"/>
            <a:r>
              <a:rPr lang="en-US" sz="3600" b="1" dirty="0">
                <a:solidFill>
                  <a:schemeClr val="tx1">
                    <a:lumMod val="75000"/>
                    <a:lumOff val="25000"/>
                  </a:schemeClr>
                </a:solidFill>
                <a:latin typeface="Montserrat Extra Bold" panose="00000900000000000000" pitchFamily="50" charset="0"/>
              </a:rPr>
              <a:t>Figure 2</a:t>
            </a:r>
          </a:p>
        </p:txBody>
      </p:sp>
      <p:sp>
        <p:nvSpPr>
          <p:cNvPr id="68" name="TextBox 67">
            <a:extLst>
              <a:ext uri="{FF2B5EF4-FFF2-40B4-BE49-F238E27FC236}">
                <a16:creationId xmlns:a16="http://schemas.microsoft.com/office/drawing/2014/main" id="{0F1360C4-93D6-4799-98C2-0BE1B707D0CA}"/>
              </a:ext>
            </a:extLst>
          </p:cNvPr>
          <p:cNvSpPr txBox="1"/>
          <p:nvPr/>
        </p:nvSpPr>
        <p:spPr>
          <a:xfrm>
            <a:off x="11157353" y="15174778"/>
            <a:ext cx="20768575" cy="954107"/>
          </a:xfrm>
          <a:prstGeom prst="rect">
            <a:avLst/>
          </a:prstGeom>
          <a:noFill/>
        </p:spPr>
        <p:txBody>
          <a:bodyPr wrap="square" rtlCol="0">
            <a:spAutoFit/>
          </a:bodyPr>
          <a:lstStyle/>
          <a:p>
            <a:pPr algn="ctr"/>
            <a:r>
              <a:rPr lang="en-US" sz="2800" dirty="0">
                <a:latin typeface="Domine" panose="020B0604020202020204" charset="0"/>
              </a:rPr>
              <a:t>Magnitude of acceleration on the batter’s plane of vision of a slider, a fastball, and a curveball. Note that although the breaking balls have a decreasing trend due to air drag, the magnitude is much larger compared to the fastball. </a:t>
            </a:r>
          </a:p>
        </p:txBody>
      </p:sp>
      <p:sp>
        <p:nvSpPr>
          <p:cNvPr id="69" name="Rectangle: Rounded Corners 68">
            <a:extLst>
              <a:ext uri="{FF2B5EF4-FFF2-40B4-BE49-F238E27FC236}">
                <a16:creationId xmlns:a16="http://schemas.microsoft.com/office/drawing/2014/main" id="{8FDF60CA-671F-4375-A9BE-3566F1B890A4}"/>
              </a:ext>
            </a:extLst>
          </p:cNvPr>
          <p:cNvSpPr/>
          <p:nvPr/>
        </p:nvSpPr>
        <p:spPr>
          <a:xfrm>
            <a:off x="10927390" y="22986425"/>
            <a:ext cx="21082460" cy="8756317"/>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70" name="TextBox 69">
            <a:extLst>
              <a:ext uri="{FF2B5EF4-FFF2-40B4-BE49-F238E27FC236}">
                <a16:creationId xmlns:a16="http://schemas.microsoft.com/office/drawing/2014/main" id="{74E5E80E-813A-4700-9F2B-21BD86FE327C}"/>
              </a:ext>
            </a:extLst>
          </p:cNvPr>
          <p:cNvSpPr txBox="1"/>
          <p:nvPr/>
        </p:nvSpPr>
        <p:spPr>
          <a:xfrm>
            <a:off x="24182533" y="23656216"/>
            <a:ext cx="4500536" cy="646331"/>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Figure 3</a:t>
            </a:r>
          </a:p>
        </p:txBody>
      </p:sp>
      <p:sp>
        <p:nvSpPr>
          <p:cNvPr id="73" name="TextBox 72">
            <a:extLst>
              <a:ext uri="{FF2B5EF4-FFF2-40B4-BE49-F238E27FC236}">
                <a16:creationId xmlns:a16="http://schemas.microsoft.com/office/drawing/2014/main" id="{AEA526FE-3754-4BB4-8975-065AB8359AE2}"/>
              </a:ext>
            </a:extLst>
          </p:cNvPr>
          <p:cNvSpPr txBox="1"/>
          <p:nvPr/>
        </p:nvSpPr>
        <p:spPr>
          <a:xfrm>
            <a:off x="24186580" y="24736822"/>
            <a:ext cx="7164278" cy="4832092"/>
          </a:xfrm>
          <a:prstGeom prst="rect">
            <a:avLst/>
          </a:prstGeom>
          <a:noFill/>
        </p:spPr>
        <p:txBody>
          <a:bodyPr wrap="square" rtlCol="0">
            <a:spAutoFit/>
          </a:bodyPr>
          <a:lstStyle/>
          <a:p>
            <a:pPr algn="just"/>
            <a:r>
              <a:rPr lang="en-US" sz="2800" dirty="0">
                <a:latin typeface="Domine" panose="020B0604020202020204" charset="0"/>
              </a:rPr>
              <a:t>Two dimensional projection of the following three pitches: a fastball, a curveball, and a slider. The red rectangle represents the average size of a strike zone. All three pitches were simulated with the same initial direction of the velocity vector, with which a fastball would land at the center of the strike zone, as seen in the figure. The position of the ball is recorded on the plot every 0.02 seconds for each pitch. </a:t>
            </a:r>
          </a:p>
        </p:txBody>
      </p:sp>
      <p:pic>
        <p:nvPicPr>
          <p:cNvPr id="18" name="Picture 17">
            <a:extLst>
              <a:ext uri="{FF2B5EF4-FFF2-40B4-BE49-F238E27FC236}">
                <a16:creationId xmlns:a16="http://schemas.microsoft.com/office/drawing/2014/main" id="{EC85BD0D-E2D1-430A-8745-04B521F93B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6206" y="23364342"/>
            <a:ext cx="12474266" cy="8019171"/>
          </a:xfrm>
          <a:prstGeom prst="rect">
            <a:avLst/>
          </a:prstGeom>
        </p:spPr>
      </p:pic>
      <p:sp>
        <p:nvSpPr>
          <p:cNvPr id="74" name="Rectangle: Rounded Corners 73">
            <a:extLst>
              <a:ext uri="{FF2B5EF4-FFF2-40B4-BE49-F238E27FC236}">
                <a16:creationId xmlns:a16="http://schemas.microsoft.com/office/drawing/2014/main" id="{A4EE4541-9708-41C7-B6FD-E00C530698F2}"/>
              </a:ext>
            </a:extLst>
          </p:cNvPr>
          <p:cNvSpPr/>
          <p:nvPr/>
        </p:nvSpPr>
        <p:spPr>
          <a:xfrm>
            <a:off x="32450409" y="28331200"/>
            <a:ext cx="10794296" cy="3411541"/>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75" name="TextBox 74">
            <a:extLst>
              <a:ext uri="{FF2B5EF4-FFF2-40B4-BE49-F238E27FC236}">
                <a16:creationId xmlns:a16="http://schemas.microsoft.com/office/drawing/2014/main" id="{25026EAA-D676-4F04-A524-09C1841A9E38}"/>
              </a:ext>
            </a:extLst>
          </p:cNvPr>
          <p:cNvSpPr txBox="1"/>
          <p:nvPr/>
        </p:nvSpPr>
        <p:spPr>
          <a:xfrm>
            <a:off x="32757379" y="29438033"/>
            <a:ext cx="10256803" cy="1815882"/>
          </a:xfrm>
          <a:prstGeom prst="rect">
            <a:avLst/>
          </a:prstGeom>
          <a:noFill/>
        </p:spPr>
        <p:txBody>
          <a:bodyPr wrap="square" rtlCol="0">
            <a:spAutoFit/>
          </a:bodyPr>
          <a:lstStyle>
            <a:defPPr>
              <a:defRPr kern="1200" smtId="4294967295"/>
            </a:defPPr>
          </a:lstStyle>
          <a:p>
            <a:pPr marL="457200" indent="-457200" algn="just"/>
            <a:r>
              <a:rPr lang="en-US" sz="2800" dirty="0">
                <a:latin typeface="Domine" panose="020B0604020202020204" charset="0"/>
              </a:rPr>
              <a:t>Briggs, L. J. (1959). Effect of Spin and Speed on the Lateral Deflection (Curve) of a Baseball; and the Magnus Effect for Smooth Spheres. American Journal of Physics, 27(8), 589–596. doi: 10.1119/1.1934921 </a:t>
            </a:r>
          </a:p>
        </p:txBody>
      </p:sp>
      <p:sp>
        <p:nvSpPr>
          <p:cNvPr id="76" name="TextBox 75">
            <a:extLst>
              <a:ext uri="{FF2B5EF4-FFF2-40B4-BE49-F238E27FC236}">
                <a16:creationId xmlns:a16="http://schemas.microsoft.com/office/drawing/2014/main" id="{9EE0931C-B447-4C7B-B7DD-8DC5380CCDE2}"/>
              </a:ext>
            </a:extLst>
          </p:cNvPr>
          <p:cNvSpPr txBox="1"/>
          <p:nvPr/>
        </p:nvSpPr>
        <p:spPr>
          <a:xfrm>
            <a:off x="32764801" y="28769259"/>
            <a:ext cx="11133821" cy="655293"/>
          </a:xfrm>
          <a:prstGeom prst="rect">
            <a:avLst/>
          </a:prstGeom>
          <a:noFill/>
        </p:spPr>
        <p:txBody>
          <a:bodyPr wrap="square" rtlCol="0">
            <a:spAutoFit/>
          </a:bodyPr>
          <a:lstStyle>
            <a:defPPr>
              <a:defRPr kern="1200" smtId="4294967295"/>
            </a:defPPr>
          </a:lstStyle>
          <a:p>
            <a:r>
              <a:rPr lang="en-US" sz="3600" b="1" dirty="0">
                <a:solidFill>
                  <a:schemeClr val="tx1">
                    <a:lumMod val="75000"/>
                    <a:lumOff val="25000"/>
                  </a:schemeClr>
                </a:solidFill>
                <a:latin typeface="Montserrat Extra Bold" panose="00000900000000000000" pitchFamily="50" charset="0"/>
              </a:rPr>
              <a:t>References</a:t>
            </a:r>
          </a:p>
        </p:txBody>
      </p:sp>
      <p:pic>
        <p:nvPicPr>
          <p:cNvPr id="2" name="Picture 1">
            <a:extLst>
              <a:ext uri="{FF2B5EF4-FFF2-40B4-BE49-F238E27FC236}">
                <a16:creationId xmlns:a16="http://schemas.microsoft.com/office/drawing/2014/main" id="{AC6A09AB-ADEF-4557-BF64-9DAF6186F096}"/>
              </a:ext>
            </a:extLst>
          </p:cNvPr>
          <p:cNvPicPr>
            <a:picLocks noChangeAspect="1"/>
          </p:cNvPicPr>
          <p:nvPr/>
        </p:nvPicPr>
        <p:blipFill>
          <a:blip r:embed="rId6"/>
          <a:stretch>
            <a:fillRect/>
          </a:stretch>
        </p:blipFill>
        <p:spPr>
          <a:xfrm>
            <a:off x="1976143" y="15796250"/>
            <a:ext cx="7217229" cy="811405"/>
          </a:xfrm>
          <a:prstGeom prst="rect">
            <a:avLst/>
          </a:prstGeom>
        </p:spPr>
      </p:pic>
      <p:pic>
        <p:nvPicPr>
          <p:cNvPr id="4" name="Picture 3">
            <a:extLst>
              <a:ext uri="{FF2B5EF4-FFF2-40B4-BE49-F238E27FC236}">
                <a16:creationId xmlns:a16="http://schemas.microsoft.com/office/drawing/2014/main" id="{639A3E16-2868-479F-B3A5-293EDE16D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80627" y="16347961"/>
            <a:ext cx="6423391" cy="4817543"/>
          </a:xfrm>
          <a:prstGeom prst="rect">
            <a:avLst/>
          </a:prstGeom>
        </p:spPr>
      </p:pic>
      <p:pic>
        <p:nvPicPr>
          <p:cNvPr id="6" name="Picture 5">
            <a:extLst>
              <a:ext uri="{FF2B5EF4-FFF2-40B4-BE49-F238E27FC236}">
                <a16:creationId xmlns:a16="http://schemas.microsoft.com/office/drawing/2014/main" id="{0BFB3C4A-FF0C-444E-A1D8-46DB361457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2669" y="16350452"/>
            <a:ext cx="6468343" cy="4851257"/>
          </a:xfrm>
          <a:prstGeom prst="rect">
            <a:avLst/>
          </a:prstGeom>
        </p:spPr>
      </p:pic>
      <p:pic>
        <p:nvPicPr>
          <p:cNvPr id="8" name="Picture 7">
            <a:extLst>
              <a:ext uri="{FF2B5EF4-FFF2-40B4-BE49-F238E27FC236}">
                <a16:creationId xmlns:a16="http://schemas.microsoft.com/office/drawing/2014/main" id="{CF4333DD-C5E5-4DC1-A3A2-5769C4CF43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61657" y="16384166"/>
            <a:ext cx="6423391" cy="4817543"/>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3972</TotalTime>
  <Words>1106</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 Extra Bold</vt:lpstr>
      <vt:lpstr>Domine</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June Jung</cp:lastModifiedBy>
  <cp:revision>62</cp:revision>
  <dcterms:modified xsi:type="dcterms:W3CDTF">2020-05-21T14:00:31Z</dcterms:modified>
  <cp:category>science research poster</cp:category>
</cp:coreProperties>
</file>