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72" r:id="rId15"/>
    <p:sldId id="267" r:id="rId16"/>
    <p:sldId id="268" r:id="rId17"/>
    <p:sldId id="269" r:id="rId18"/>
    <p:sldId id="273" r:id="rId19"/>
    <p:sldId id="275" r:id="rId20"/>
    <p:sldId id="274" r:id="rId21"/>
    <p:sldId id="277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C18BA-1F99-4174-983E-AF82DDE6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549" y="3094073"/>
            <a:ext cx="8579907" cy="831951"/>
          </a:xfrm>
        </p:spPr>
        <p:txBody>
          <a:bodyPr/>
          <a:lstStyle/>
          <a:p>
            <a:pPr algn="l"/>
            <a:r>
              <a:rPr lang="fr-FR" sz="3600" dirty="0"/>
              <a:t>Projet Fil Rouge : </a:t>
            </a:r>
            <a:br>
              <a:rPr lang="fr-FR" sz="3600" dirty="0"/>
            </a:br>
            <a:r>
              <a:rPr lang="fr-FR" sz="3600" dirty="0"/>
              <a:t>Librairie numérique « Mon Livre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415E72-220D-45E8-81E5-F1B61F15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49" y="4704534"/>
            <a:ext cx="8579907" cy="111768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Titre Professionnel Concepteur Développeur d’applications – AFPA Roubaix – 2020-2021</a:t>
            </a:r>
          </a:p>
          <a:p>
            <a:pPr algn="ctr"/>
            <a:endParaRPr lang="fr-FR" dirty="0"/>
          </a:p>
        </p:txBody>
      </p:sp>
      <p:pic>
        <p:nvPicPr>
          <p:cNvPr id="5" name="Image 4" descr="Une image contenant trafic&#10;&#10;Description générée automatiquement">
            <a:extLst>
              <a:ext uri="{FF2B5EF4-FFF2-40B4-BE49-F238E27FC236}">
                <a16:creationId xmlns:a16="http://schemas.microsoft.com/office/drawing/2014/main" id="{E62A8EE8-D59C-4832-B98B-A2F89CC5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208544"/>
            <a:ext cx="2107019" cy="210701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4B274E-3C79-42F9-B7A1-9D0B35BD2286}"/>
              </a:ext>
            </a:extLst>
          </p:cNvPr>
          <p:cNvSpPr txBox="1"/>
          <p:nvPr/>
        </p:nvSpPr>
        <p:spPr>
          <a:xfrm>
            <a:off x="10399853" y="3741358"/>
            <a:ext cx="25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Loreen Touron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D78147-F31A-4A17-B16D-E94CDD68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16" y="208544"/>
            <a:ext cx="2528423" cy="210701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3062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6D4FE3-1E25-4873-9224-7BF20A7E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1874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La maquette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7202E4-1641-4672-A3A1-9FF627A7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Partie Libraire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9FA998-CBA1-4E03-AA96-73C4C50A5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922" y="196770"/>
            <a:ext cx="6937750" cy="66530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 descr="Une image contenant trafic&#10;&#10;Description générée automatiquement">
            <a:extLst>
              <a:ext uri="{FF2B5EF4-FFF2-40B4-BE49-F238E27FC236}">
                <a16:creationId xmlns:a16="http://schemas.microsoft.com/office/drawing/2014/main" id="{84B3B145-D29F-47BA-B478-3440614C4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28" y="133421"/>
            <a:ext cx="1623282" cy="16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A3A5D7-3B69-4ADF-8858-F3B92164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79" y="749452"/>
            <a:ext cx="4136123" cy="1080938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Le USE CASE</a:t>
            </a:r>
            <a:br>
              <a:rPr lang="fr-FR" sz="2400" dirty="0"/>
            </a:br>
            <a:br>
              <a:rPr lang="fr-FR" sz="2400" dirty="0"/>
            </a:br>
            <a:r>
              <a:rPr lang="fr-FR" sz="1600" dirty="0"/>
              <a:t>Identifier les possibilités d’interaction entre le système et les acteurs, on y trouve toutes les fonctionnalités du système</a:t>
            </a:r>
            <a:endParaRPr lang="fr-FR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8AA7221-B5F6-40B5-A8CD-4C8AEE9B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2424386" cy="359931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Réalisé avec Star UML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4808C2-21C2-4B2A-B1B6-D7083C768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27" y="304799"/>
            <a:ext cx="721619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8B1869-879F-4FB1-95CA-49E6FB9A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2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Le MCD</a:t>
            </a:r>
            <a:br>
              <a:rPr lang="en-US" sz="1700" dirty="0"/>
            </a:br>
            <a:r>
              <a:rPr lang="en-US" sz="1400" dirty="0" err="1"/>
              <a:t>Représentation</a:t>
            </a:r>
            <a:r>
              <a:rPr lang="en-US" sz="1400" dirty="0"/>
              <a:t> de la structure des </a:t>
            </a:r>
            <a:r>
              <a:rPr lang="en-US" sz="1400" dirty="0" err="1"/>
              <a:t>données</a:t>
            </a:r>
            <a:r>
              <a:rPr lang="en-US" sz="1400" dirty="0"/>
              <a:t> du </a:t>
            </a:r>
            <a:r>
              <a:rPr lang="en-US" sz="1400" dirty="0" err="1"/>
              <a:t>système</a:t>
            </a:r>
            <a:r>
              <a:rPr lang="en-US" sz="1400" dirty="0"/>
              <a:t>, </a:t>
            </a:r>
            <a:r>
              <a:rPr lang="en-US" sz="1400" dirty="0" err="1"/>
              <a:t>ce</a:t>
            </a:r>
            <a:r>
              <a:rPr lang="en-US" sz="1400" dirty="0"/>
              <a:t> qui </a:t>
            </a:r>
            <a:r>
              <a:rPr lang="en-US" sz="1400" dirty="0" err="1"/>
              <a:t>reste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BDD</a:t>
            </a:r>
            <a:endParaRPr lang="en-US" sz="17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DDDE32A-B382-4093-B6C1-6CEE8A63E035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Réalisé</a:t>
            </a:r>
            <a:r>
              <a:rPr lang="en-US" sz="1400" dirty="0"/>
              <a:t> avec </a:t>
            </a:r>
            <a:r>
              <a:rPr lang="en-US" sz="1400" dirty="0" err="1"/>
              <a:t>JMerise</a:t>
            </a: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EC773D1-CC37-4129-9A74-4C405E72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37128" y="878740"/>
            <a:ext cx="6750577" cy="510051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4836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C20EF-B8E5-4EEC-832C-67D18B7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MLD</a:t>
            </a:r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DA919340-872A-4CE0-9B33-17691E9D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46" y="2234298"/>
            <a:ext cx="5096586" cy="3572374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A70D9CD-F065-48A0-A59C-E0B076A97F9E}"/>
              </a:ext>
            </a:extLst>
          </p:cNvPr>
          <p:cNvSpPr txBox="1"/>
          <p:nvPr/>
        </p:nvSpPr>
        <p:spPr>
          <a:xfrm>
            <a:off x="10483702" y="2336873"/>
            <a:ext cx="131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 avec </a:t>
            </a:r>
            <a:r>
              <a:rPr lang="fr-FR" dirty="0" err="1"/>
              <a:t>JMerise</a:t>
            </a:r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AB1330-8F9F-46BD-B2D3-3A42AC64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40" y="2234298"/>
            <a:ext cx="5096586" cy="37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C5858A-F666-4A5A-954C-CE2C0B1E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" y="789766"/>
            <a:ext cx="9578066" cy="50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1BCBEC-C5E7-469F-92CF-05506BB6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78177-9A72-44C2-BDC1-C1F34616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CADA1-6568-4D5A-A631-CFD87689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1D3C41-CC87-4DF9-A716-CDF0E23D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D02DB9-DCAF-40A9-ABA6-18D6FF01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Le DCL </a:t>
            </a:r>
            <a:br>
              <a:rPr lang="en-US" sz="2400" dirty="0"/>
            </a:br>
            <a:r>
              <a:rPr lang="en-US" sz="1400" dirty="0" err="1"/>
              <a:t>Représente</a:t>
            </a:r>
            <a:r>
              <a:rPr lang="en-US" sz="1400" dirty="0"/>
              <a:t> les classes du </a:t>
            </a:r>
            <a:r>
              <a:rPr lang="en-US" sz="1400" dirty="0" err="1"/>
              <a:t>système</a:t>
            </a:r>
            <a:r>
              <a:rPr lang="en-US" sz="1400" dirty="0"/>
              <a:t> et </a:t>
            </a:r>
            <a:r>
              <a:rPr lang="en-US" sz="1400" dirty="0" err="1"/>
              <a:t>leurs</a:t>
            </a:r>
            <a:r>
              <a:rPr lang="en-US" sz="1400" dirty="0"/>
              <a:t> relations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E25063-844A-4C66-BE1E-F3B35EA3AF1E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Réalisé</a:t>
            </a:r>
            <a:r>
              <a:rPr lang="en-US" sz="1400" dirty="0"/>
              <a:t> avec Star </a:t>
            </a:r>
            <a:r>
              <a:rPr lang="en-US" sz="1400" dirty="0" err="1"/>
              <a:t>Uml</a:t>
            </a:r>
            <a:endParaRPr lang="en-US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178DC1-09C8-47FD-9680-EA21A4D31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57" y="366041"/>
            <a:ext cx="6805707" cy="58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30BC-0789-49B3-A518-73BE852A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Organisation du projet:</a:t>
            </a:r>
            <a:br>
              <a:rPr lang="fr-FR" dirty="0"/>
            </a:br>
            <a:r>
              <a:rPr lang="fr-FR" dirty="0"/>
              <a:t>Le Trello : outils de gestion de projet en ligne</a:t>
            </a:r>
          </a:p>
        </p:txBody>
      </p:sp>
      <p:pic>
        <p:nvPicPr>
          <p:cNvPr id="5" name="Espace réservé du contenu 4" descr="Une image contenant intérieur, table, en bois, assis&#10;&#10;Description générée automatiquement">
            <a:extLst>
              <a:ext uri="{FF2B5EF4-FFF2-40B4-BE49-F238E27FC236}">
                <a16:creationId xmlns:a16="http://schemas.microsoft.com/office/drawing/2014/main" id="{BAE36BD8-6E5C-4728-BF78-EDC6E4965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51" y="2082156"/>
            <a:ext cx="10332711" cy="4527019"/>
          </a:xfrm>
        </p:spPr>
      </p:pic>
    </p:spTree>
    <p:extLst>
      <p:ext uri="{BB962C8B-B14F-4D97-AF65-F5344CB8AC3E}">
        <p14:creationId xmlns:p14="http://schemas.microsoft.com/office/powerpoint/2010/main" val="367170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5B650-1875-4657-8AEB-04EEAC7F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C1CA738-5442-4027-BACF-C03263B87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9" y="2070582"/>
            <a:ext cx="10296735" cy="4598263"/>
          </a:xfrm>
        </p:spPr>
      </p:pic>
    </p:spTree>
    <p:extLst>
      <p:ext uri="{BB962C8B-B14F-4D97-AF65-F5344CB8AC3E}">
        <p14:creationId xmlns:p14="http://schemas.microsoft.com/office/powerpoint/2010/main" val="120006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74B2FE-F6EE-493E-A9AA-867C5AF1F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6A4686-E442-4D73-A676-2F9E506ED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724B72-31C1-4ABD-B3DB-770C8F5E4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78451-E487-4D95-83A7-09EA5CE3E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438EB-69F4-4DC3-A50D-004B43D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BACK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6D1180-471F-4327-A199-E18FA420F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4D6A9-7C26-4AF5-8E9F-80C0A7E8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 fontScale="92500" lnSpcReduction="20000"/>
          </a:bodyPr>
          <a:lstStyle/>
          <a:p>
            <a:r>
              <a:rPr lang="fr-FR" sz="1400" dirty="0"/>
              <a:t>Utilisation de l’IDE Eclipse</a:t>
            </a:r>
          </a:p>
          <a:p>
            <a:endParaRPr lang="fr-FR" sz="1400" dirty="0"/>
          </a:p>
          <a:p>
            <a:r>
              <a:rPr lang="fr-FR" sz="1400" dirty="0"/>
              <a:t>Et du </a:t>
            </a:r>
            <a:r>
              <a:rPr lang="fr-FR" sz="1400" dirty="0" err="1"/>
              <a:t>framework</a:t>
            </a:r>
            <a:r>
              <a:rPr lang="fr-FR" sz="1400" dirty="0"/>
              <a:t> Spring Boot : </a:t>
            </a:r>
            <a:r>
              <a:rPr lang="fr-FR" sz="1400" b="0" i="0" dirty="0">
                <a:effectLst/>
                <a:latin typeface="arial" panose="020B0604020202020204" pitchFamily="34" charset="0"/>
              </a:rPr>
              <a:t>facilite le développement d'applications, simplifie le code: avec l’auto-configuration (scanne la liste des dépendances) et les starters (apporte un ensemble de dépendances, et les bonnes versions). Spring par exemple : implémente les méthodes dans la DAO </a:t>
            </a:r>
          </a:p>
          <a:p>
            <a:endParaRPr lang="fr-FR" sz="1400" b="0" i="0" dirty="0">
              <a:effectLst/>
              <a:latin typeface="arial" panose="020B0604020202020204" pitchFamily="34" charset="0"/>
            </a:endParaRPr>
          </a:p>
          <a:p>
            <a:r>
              <a:rPr lang="fr-FR" sz="1400" dirty="0"/>
              <a:t>Avec Maven (automatise la compilation, les tests unitaires, gère les dépendances vis-à-vis des bibliothèques nécessaires au projet) génère :</a:t>
            </a:r>
          </a:p>
          <a:p>
            <a:pPr marL="0" indent="0">
              <a:buNone/>
            </a:pPr>
            <a:r>
              <a:rPr lang="fr-FR" sz="1400" dirty="0"/>
              <a:t>Un pom.xml : décrit et configure le projet </a:t>
            </a:r>
            <a:r>
              <a:rPr lang="fr-FR" sz="1400" dirty="0" err="1"/>
              <a:t>maven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Un répertoire src/main/java contenant les sources de l’appli</a:t>
            </a:r>
          </a:p>
          <a:p>
            <a:pPr marL="0" indent="0">
              <a:buNone/>
            </a:pPr>
            <a:r>
              <a:rPr lang="fr-FR" sz="1400" dirty="0"/>
              <a:t>Un répertoire src/test/java avec les sources des tests </a:t>
            </a:r>
            <a:r>
              <a:rPr lang="fr-FR" sz="1400" dirty="0" err="1"/>
              <a:t>Junit</a:t>
            </a:r>
            <a:r>
              <a:rPr lang="fr-FR" sz="1400" dirty="0"/>
              <a:t> de l’appli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/>
              <a:t>- Hibernate : gère la persistance des objets en BDD relationnelles , est intégré à Spring Data </a:t>
            </a:r>
            <a:r>
              <a:rPr lang="fr-FR" sz="1400" dirty="0" err="1"/>
              <a:t>Jpa</a:t>
            </a:r>
            <a:r>
              <a:rPr lang="fr-FR" sz="1400" dirty="0"/>
              <a:t>, associe classe(s) à chaque table, et un attribut à chaque colonne de la table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EEBF22-4EE1-48BB-AC63-3285EB15D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B95D01-C31E-4D72-B9EA-AD1F09DD5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236" y="2921528"/>
            <a:ext cx="2420660" cy="154042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F82C0EF5-CC1F-4194-A94E-66E09CB30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0294" y="1024453"/>
            <a:ext cx="1680543" cy="1575678"/>
          </a:xfrm>
          <a:prstGeom prst="rect">
            <a:avLst/>
          </a:prstGeom>
        </p:spPr>
      </p:pic>
      <p:pic>
        <p:nvPicPr>
          <p:cNvPr id="9" name="Image 8" descr="Une image contenant assis&#10;&#10;Description générée automatiquement">
            <a:extLst>
              <a:ext uri="{FF2B5EF4-FFF2-40B4-BE49-F238E27FC236}">
                <a16:creationId xmlns:a16="http://schemas.microsoft.com/office/drawing/2014/main" id="{0130AE58-5C56-4498-BC1A-A3ED08375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738" y="4783345"/>
            <a:ext cx="2743200" cy="6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6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DB9097-9270-428C-A8E8-F42466FB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0BF1C-F6C9-497A-A914-C46FF546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fr-FR" sz="1800" dirty="0"/>
              <a:t>HTML</a:t>
            </a:r>
          </a:p>
          <a:p>
            <a:r>
              <a:rPr lang="fr-FR" sz="1800" dirty="0"/>
              <a:t>CSS</a:t>
            </a:r>
          </a:p>
          <a:p>
            <a:pPr marL="0" indent="0">
              <a:buNone/>
            </a:pPr>
            <a:r>
              <a:rPr lang="fr-FR" sz="1800" dirty="0"/>
              <a:t>BOOTSTRAP</a:t>
            </a:r>
          </a:p>
          <a:p>
            <a:r>
              <a:rPr lang="fr-FR" sz="1800" dirty="0"/>
              <a:t>JS</a:t>
            </a:r>
          </a:p>
          <a:p>
            <a:pPr marL="0" indent="0">
              <a:buNone/>
            </a:pPr>
            <a:r>
              <a:rPr lang="fr-FR" sz="1800" dirty="0"/>
              <a:t>JQUERY</a:t>
            </a:r>
          </a:p>
          <a:p>
            <a:r>
              <a:rPr lang="fr-FR" sz="1800" dirty="0"/>
              <a:t>(ANGULAR: </a:t>
            </a:r>
            <a:r>
              <a:rPr lang="fr-FR" sz="1800" dirty="0" err="1"/>
              <a:t>framework</a:t>
            </a:r>
            <a:r>
              <a:rPr lang="fr-FR" sz="1800" dirty="0"/>
              <a:t> permettant la </a:t>
            </a:r>
            <a:r>
              <a:rPr lang="fr-FR" sz="1800" dirty="0" err="1"/>
              <a:t>creation</a:t>
            </a:r>
            <a:r>
              <a:rPr lang="fr-FR" sz="1800" dirty="0"/>
              <a:t> d’appli web et notamment des Single Page Applications (appli web accessible via une page web unique, évite chargement de page à chaque action))</a:t>
            </a:r>
          </a:p>
        </p:txBody>
      </p:sp>
    </p:spTree>
    <p:extLst>
      <p:ext uri="{BB962C8B-B14F-4D97-AF65-F5344CB8AC3E}">
        <p14:creationId xmlns:p14="http://schemas.microsoft.com/office/powerpoint/2010/main" val="117375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82E48-83F0-4E1F-B5EA-E240DA1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BE94E-D7F8-4091-AD4B-8E4E6F1F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2" y="3154165"/>
            <a:ext cx="9613861" cy="2564736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Présentation du cahier des charges/des fonctionnalités de l’appli</a:t>
            </a:r>
          </a:p>
          <a:p>
            <a:r>
              <a:rPr lang="fr-FR" dirty="0"/>
              <a:t>Présentation de la maquette</a:t>
            </a:r>
          </a:p>
          <a:p>
            <a:r>
              <a:rPr lang="fr-FR" dirty="0"/>
              <a:t>Présentation du USE CASE</a:t>
            </a:r>
          </a:p>
          <a:p>
            <a:r>
              <a:rPr lang="fr-FR" dirty="0"/>
              <a:t>Présentation du MCD (modèle conceptuel de données) et du MLD (modèle logique de données)</a:t>
            </a:r>
          </a:p>
          <a:p>
            <a:r>
              <a:rPr lang="fr-FR" dirty="0"/>
              <a:t>Présentation du DCL (diagramme de classe)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dirty="0"/>
              <a:t>Organisation du projet :</a:t>
            </a:r>
          </a:p>
          <a:p>
            <a:r>
              <a:rPr lang="fr-FR" dirty="0"/>
              <a:t>Création d’un Trello</a:t>
            </a:r>
          </a:p>
          <a:p>
            <a:r>
              <a:rPr lang="fr-FR" dirty="0"/>
              <a:t>Création d’un GIT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66AF6-125D-4687-AEFE-57C8AD4E90B3}"/>
              </a:ext>
            </a:extLst>
          </p:cNvPr>
          <p:cNvSpPr txBox="1"/>
          <p:nvPr/>
        </p:nvSpPr>
        <p:spPr>
          <a:xfrm>
            <a:off x="680321" y="2030238"/>
            <a:ext cx="502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PARTIE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770478-5645-4042-867F-F0D19E50D45D}"/>
              </a:ext>
            </a:extLst>
          </p:cNvPr>
          <p:cNvSpPr txBox="1"/>
          <p:nvPr/>
        </p:nvSpPr>
        <p:spPr>
          <a:xfrm>
            <a:off x="277792" y="2746971"/>
            <a:ext cx="41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Lancement du projet:</a:t>
            </a:r>
          </a:p>
        </p:txBody>
      </p:sp>
    </p:spTree>
    <p:extLst>
      <p:ext uri="{BB962C8B-B14F-4D97-AF65-F5344CB8AC3E}">
        <p14:creationId xmlns:p14="http://schemas.microsoft.com/office/powerpoint/2010/main" val="180052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B5A3A7-DD33-47C6-A786-A7307D1E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BDD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E7710-496E-4AA9-AAD2-14419681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fr-FR" sz="1400" dirty="0" err="1"/>
              <a:t>Dbeaver</a:t>
            </a:r>
            <a:r>
              <a:rPr lang="fr-FR" sz="1400" dirty="0"/>
              <a:t>: permet l’administration et le requêtage de base de données</a:t>
            </a:r>
          </a:p>
          <a:p>
            <a:r>
              <a:rPr lang="fr-FR" sz="1400" dirty="0" err="1"/>
              <a:t>MariaDB</a:t>
            </a:r>
            <a:r>
              <a:rPr lang="fr-FR" sz="1400" dirty="0"/>
              <a:t> et MySQL: système de gestion de BDD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2A1BE4F-CA8F-4BE3-9666-B78C45AD4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0778" y="1078290"/>
            <a:ext cx="2861639" cy="19836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FCAD09-281E-41DE-B7D6-4F848CEB3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021" y="2469656"/>
            <a:ext cx="3238500" cy="1666875"/>
          </a:xfrm>
          <a:prstGeom prst="rect">
            <a:avLst/>
          </a:prstGeom>
        </p:spPr>
      </p:pic>
      <p:pic>
        <p:nvPicPr>
          <p:cNvPr id="17" name="Image 16" descr="Une image contenant tasse, assiette, alimentation, dessin&#10;&#10;Description générée automatiquement">
            <a:extLst>
              <a:ext uri="{FF2B5EF4-FFF2-40B4-BE49-F238E27FC236}">
                <a16:creationId xmlns:a16="http://schemas.microsoft.com/office/drawing/2014/main" id="{E4DDD397-1092-4BA7-BC95-77634B524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17" y="4650636"/>
            <a:ext cx="2235315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9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F0573-1914-450F-94CF-C1DD952F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Librairie 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FE248B-8CE1-470F-B60C-C8CA93521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63" y="2267350"/>
            <a:ext cx="5667737" cy="4312624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E64769-1CE8-4937-96B8-44464C5E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33" y="2171041"/>
            <a:ext cx="3868106" cy="43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92AB7-22D4-47A9-A59B-301E6C90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14FA9-E04E-45AC-A39B-6E9F7C15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771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DTO (Data Transfer Object) contiennent les attributs de l’objet, tout comme l’ENTITY: le </a:t>
            </a:r>
            <a:r>
              <a:rPr lang="fr-FR" dirty="0" err="1"/>
              <a:t>dto</a:t>
            </a:r>
            <a:r>
              <a:rPr lang="fr-FR" dirty="0"/>
              <a:t> permet d’ajouter une couche de sécurité à l’appli, permet la liaison entre le CONTROLLER et le SERVICE. LOMBOK prend en charge les getter et setter, </a:t>
            </a:r>
            <a:r>
              <a:rPr lang="fr-FR" dirty="0" err="1"/>
              <a:t>toString</a:t>
            </a:r>
            <a:r>
              <a:rPr lang="fr-FR" dirty="0"/>
              <a:t>, donc on ne met que les attributs dans cette classe.</a:t>
            </a:r>
          </a:p>
          <a:p>
            <a:r>
              <a:rPr lang="fr-FR" dirty="0"/>
              <a:t>Les DAO (Data Access Object): contiennent les méthodes pour récupérer, insérer, mettre à jour, effacer les DTO dans la BDD : on utilise JDBC ou HIBERNATE par exemple pour accéder aux données</a:t>
            </a:r>
          </a:p>
          <a:p>
            <a:r>
              <a:rPr lang="fr-FR" dirty="0"/>
              <a:t>CONTROLLER: lien avec les JSP, fait communiquer le model avec le </a:t>
            </a:r>
            <a:r>
              <a:rPr lang="fr-FR" dirty="0" err="1"/>
              <a:t>view</a:t>
            </a:r>
            <a:endParaRPr lang="fr-FR" dirty="0"/>
          </a:p>
          <a:p>
            <a:r>
              <a:rPr lang="fr-FR" dirty="0"/>
              <a:t>SERVICE: le nom des méthodes CRUD</a:t>
            </a:r>
          </a:p>
          <a:p>
            <a:r>
              <a:rPr lang="fr-FR" dirty="0"/>
              <a:t>LOMBOK (@Data) en dépendance facilite le code avec les ANNOTATIONS notamment pour les </a:t>
            </a:r>
            <a:r>
              <a:rPr lang="fr-FR" dirty="0" err="1"/>
              <a:t>constructors</a:t>
            </a:r>
            <a:endParaRPr lang="fr-FR" dirty="0"/>
          </a:p>
          <a:p>
            <a:r>
              <a:rPr lang="fr-FR" sz="2500" dirty="0"/>
              <a:t>@Table(name=  »adresse») : crée la table en BDD sur </a:t>
            </a:r>
            <a:r>
              <a:rPr lang="fr-FR" sz="2500" dirty="0" err="1"/>
              <a:t>Dbeaver</a:t>
            </a:r>
            <a:r>
              <a:rPr lang="fr-FR" sz="2500" dirty="0"/>
              <a:t> directement notamment grâce à Hibernate et Spring Data JPA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03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B0741-C387-414E-BFF9-EAD0CFFD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3F9EEC-A053-4167-847A-CDB1551C4EEF}"/>
              </a:ext>
            </a:extLst>
          </p:cNvPr>
          <p:cNvSpPr txBox="1"/>
          <p:nvPr/>
        </p:nvSpPr>
        <p:spPr>
          <a:xfrm>
            <a:off x="819649" y="2109554"/>
            <a:ext cx="836782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PARTIE 2:</a:t>
            </a:r>
          </a:p>
          <a:p>
            <a:endParaRPr lang="fr-FR" sz="1400" dirty="0"/>
          </a:p>
          <a:p>
            <a:r>
              <a:rPr lang="fr-FR" sz="1400" dirty="0"/>
              <a:t>BACK:</a:t>
            </a:r>
          </a:p>
          <a:p>
            <a:r>
              <a:rPr lang="fr-FR" sz="1400" dirty="0"/>
              <a:t>	Projet Spring Boot Maven sur Eclipse</a:t>
            </a:r>
          </a:p>
          <a:p>
            <a:endParaRPr lang="fr-FR" sz="1400" dirty="0"/>
          </a:p>
          <a:p>
            <a:r>
              <a:rPr lang="fr-FR" sz="1400" dirty="0"/>
              <a:t>BASE DE DONNEES: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Mariadb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Dbeaver</a:t>
            </a:r>
            <a:endParaRPr lang="fr-FR" sz="1400" dirty="0"/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FRONT:</a:t>
            </a:r>
          </a:p>
          <a:p>
            <a:r>
              <a:rPr lang="fr-FR" sz="1400" dirty="0"/>
              <a:t>	HTML</a:t>
            </a:r>
          </a:p>
          <a:p>
            <a:r>
              <a:rPr lang="fr-FR" sz="1400" dirty="0"/>
              <a:t>	CSS</a:t>
            </a:r>
          </a:p>
          <a:p>
            <a:r>
              <a:rPr lang="fr-FR" sz="1400" dirty="0"/>
              <a:t>	BOOTSTRAP</a:t>
            </a:r>
          </a:p>
          <a:p>
            <a:r>
              <a:rPr lang="fr-FR" sz="1400" dirty="0"/>
              <a:t>(JS à venir)</a:t>
            </a:r>
          </a:p>
          <a:p>
            <a:r>
              <a:rPr lang="fr-FR" sz="1400" dirty="0"/>
              <a:t>(ANGULAR à venir)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7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AAF2B-8C04-486C-B98B-8510435F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Lancement du projet:</a:t>
            </a:r>
            <a:br>
              <a:rPr lang="fr-FR" dirty="0"/>
            </a:br>
            <a:r>
              <a:rPr lang="fr-FR" dirty="0"/>
              <a:t>Le cahier des charges : 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99931-2931-4559-8191-A5C92DF3E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Projet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librairie permet d’acheter des livres en format papier ou numérique via une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abonnement Ebook : la librairie numérique propose un abonnement mensuel sans engagement donnant la possibilité d’acheter des livres en format numérique (prix avantageux si beaucoup d’achats ebook).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abonnement : possibilité d’acheter les livres en format papier ou numérique à l’unité.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63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3C7DA65-C2FB-4550-87FB-F30C8B8AD405}"/>
              </a:ext>
            </a:extLst>
          </p:cNvPr>
          <p:cNvSpPr txBox="1"/>
          <p:nvPr/>
        </p:nvSpPr>
        <p:spPr>
          <a:xfrm>
            <a:off x="850605" y="669851"/>
            <a:ext cx="9558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CLIENT: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page d’accueil permettra de consulter les livres disponibles dans la librairie et de créer un compte/se connecter à son compte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Une fois connecté le client peut passer commande (livre papier ou format numérique)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Le client peut modifier ses informations et prendre à tout moment un abonnement Ebook 10euros/mois (prix avantageux si commande plus de 4 livres/mois en moyenne)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Il a accès à son historique de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Et à la liste des Ebook achetés auxquels il aura accès via l’application uniquement (incite à fidélisation en ne supprimant pas son compte)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Il peut contacter le libraire via une messagerie sur l’application sans passer par ses 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9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3BEF7CE-0CF4-4A0A-8C07-C1D6D4422B7A}"/>
              </a:ext>
            </a:extLst>
          </p:cNvPr>
          <p:cNvSpPr txBox="1"/>
          <p:nvPr/>
        </p:nvSpPr>
        <p:spPr>
          <a:xfrm>
            <a:off x="457200" y="882502"/>
            <a:ext cx="9314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LIBRAIRE: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pourra également créer un compte sur l’appli et se connecter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 son compte il aura accès à la liste des clients, le nombre de clients, la liste des livres, leur nombre en stock, la liste des commandes magasin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gérera les stocks: ajout et suppression d’un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pourra également contacter ses clients directement via une messagerie sur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ne pourra pas ajouter ou supprimer un client : seul le client peut créer un compte et le supprimer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Mais il aura accès à la liste de tous les comptes existants et gardera la liste des commandes de clients supprimés avec leurs coordonnées</a:t>
            </a:r>
          </a:p>
        </p:txBody>
      </p:sp>
    </p:spTree>
    <p:extLst>
      <p:ext uri="{BB962C8B-B14F-4D97-AF65-F5344CB8AC3E}">
        <p14:creationId xmlns:p14="http://schemas.microsoft.com/office/powerpoint/2010/main" val="220481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D7E99-9F75-43A9-9724-07AEDED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développées: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74329-ED7D-4536-8AAB-65662088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Le client peut: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Non inscrit et non connecté: lister les livres dans la librairie</a:t>
            </a:r>
          </a:p>
          <a:p>
            <a:pPr>
              <a:buFontTx/>
              <a:buChar char="-"/>
            </a:pPr>
            <a:r>
              <a:rPr lang="fr-FR" dirty="0"/>
              <a:t>S’inscrire</a:t>
            </a:r>
          </a:p>
          <a:p>
            <a:pPr>
              <a:buFontTx/>
              <a:buChar char="-"/>
            </a:pPr>
            <a:r>
              <a:rPr lang="fr-FR" dirty="0"/>
              <a:t>Se connecter/se déconnecter</a:t>
            </a:r>
          </a:p>
          <a:p>
            <a:pPr>
              <a:buFontTx/>
              <a:buChar char="-"/>
            </a:pPr>
            <a:r>
              <a:rPr lang="fr-FR" dirty="0"/>
              <a:t>Commander</a:t>
            </a:r>
          </a:p>
          <a:p>
            <a:pPr>
              <a:buFontTx/>
              <a:buChar char="-"/>
            </a:pPr>
            <a:r>
              <a:rPr lang="fr-FR" dirty="0"/>
              <a:t>Consulter son historique de commandes</a:t>
            </a:r>
          </a:p>
          <a:p>
            <a:pPr>
              <a:buFontTx/>
              <a:buChar char="-"/>
            </a:pPr>
            <a:r>
              <a:rPr lang="fr-FR" dirty="0"/>
              <a:t>Consulter ses ebooks commandés</a:t>
            </a:r>
          </a:p>
          <a:p>
            <a:pPr>
              <a:buFontTx/>
              <a:buChar char="-"/>
            </a:pPr>
            <a:r>
              <a:rPr lang="fr-FR" dirty="0"/>
              <a:t>Contacter le libraire via une messagerie interne</a:t>
            </a:r>
          </a:p>
          <a:p>
            <a:pPr>
              <a:buFontTx/>
              <a:buChar char="-"/>
            </a:pPr>
            <a:r>
              <a:rPr lang="fr-FR" dirty="0"/>
              <a:t>Modifier ses informations/supprimer son compte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63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8BE46-DB13-4B02-B9F7-D48996F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des fonctionnalités développées: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5C490-5739-4366-BA57-85D2EE78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300" dirty="0"/>
              <a:t>Le libraire peut:</a:t>
            </a:r>
          </a:p>
          <a:p>
            <a:pPr marL="0" indent="0">
              <a:buNone/>
            </a:pPr>
            <a:endParaRPr lang="fr-FR" sz="3300" dirty="0"/>
          </a:p>
          <a:p>
            <a:pPr marL="0" indent="0">
              <a:buNone/>
            </a:pPr>
            <a:r>
              <a:rPr lang="fr-FR" sz="3300" dirty="0"/>
              <a:t>-S’inscrire sur l’appli</a:t>
            </a:r>
          </a:p>
          <a:p>
            <a:pPr marL="0" indent="0">
              <a:buNone/>
            </a:pPr>
            <a:r>
              <a:rPr lang="fr-FR" sz="3300" dirty="0"/>
              <a:t>-Se connecter à son compte/se déconnecter</a:t>
            </a:r>
          </a:p>
          <a:p>
            <a:pPr marL="0" indent="0">
              <a:buNone/>
            </a:pPr>
            <a:r>
              <a:rPr lang="fr-FR" sz="3300" dirty="0"/>
              <a:t>-Modifier ses informations</a:t>
            </a:r>
          </a:p>
          <a:p>
            <a:pPr marL="0" indent="0">
              <a:buNone/>
            </a:pPr>
            <a:r>
              <a:rPr lang="fr-FR" sz="3300" dirty="0"/>
              <a:t>-Supprimer son compte</a:t>
            </a:r>
          </a:p>
          <a:p>
            <a:pPr marL="0" indent="0">
              <a:buNone/>
            </a:pPr>
            <a:r>
              <a:rPr lang="fr-FR" sz="3300" dirty="0"/>
              <a:t>-Consulter la liste des commandes magasin</a:t>
            </a:r>
          </a:p>
          <a:p>
            <a:pPr marL="0" indent="0">
              <a:buNone/>
            </a:pPr>
            <a:r>
              <a:rPr lang="fr-FR" sz="3300" dirty="0"/>
              <a:t>-Consulter la liste des clients inscrits</a:t>
            </a:r>
          </a:p>
          <a:p>
            <a:pPr marL="0" indent="0">
              <a:buNone/>
            </a:pPr>
            <a:r>
              <a:rPr lang="fr-FR" sz="3300" dirty="0"/>
              <a:t>-Consulter la liste des livres</a:t>
            </a:r>
          </a:p>
          <a:p>
            <a:pPr marL="0" indent="0">
              <a:buNone/>
            </a:pPr>
            <a:r>
              <a:rPr lang="fr-FR" sz="3300" dirty="0"/>
              <a:t>-Consulter la liste des commandes par clients</a:t>
            </a:r>
          </a:p>
          <a:p>
            <a:pPr marL="0" indent="0">
              <a:buNone/>
            </a:pPr>
            <a:r>
              <a:rPr lang="fr-FR" sz="3300" dirty="0"/>
              <a:t>-Contacter les clients via messagerie sur appli</a:t>
            </a:r>
          </a:p>
          <a:p>
            <a:pPr marL="0" indent="0">
              <a:buNone/>
            </a:pPr>
            <a:r>
              <a:rPr lang="fr-FR" sz="3300" dirty="0"/>
              <a:t>-Gérer les </a:t>
            </a:r>
            <a:r>
              <a:rPr lang="fr-FR" sz="3300" dirty="0" err="1"/>
              <a:t>sotcks</a:t>
            </a:r>
            <a:r>
              <a:rPr lang="fr-FR" sz="3300" dirty="0"/>
              <a:t>: ajouter ou supprimer un livre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08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97D744-8EDD-4003-BC7E-A14C4195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1874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La maquette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62DE5-3248-43D6-B2D1-6212B952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 err="1"/>
              <a:t>Partie</a:t>
            </a:r>
            <a:r>
              <a:rPr lang="en-US" sz="2000" dirty="0"/>
              <a:t> client</a:t>
            </a:r>
          </a:p>
        </p:txBody>
      </p:sp>
      <p:pic>
        <p:nvPicPr>
          <p:cNvPr id="5" name="Image 4" descr="Une image contenant capture d’écran, télévision, moniteur, monté&#10;&#10;Description générée automatiquement">
            <a:extLst>
              <a:ext uri="{FF2B5EF4-FFF2-40B4-BE49-F238E27FC236}">
                <a16:creationId xmlns:a16="http://schemas.microsoft.com/office/drawing/2014/main" id="{DB9BFC7B-E725-4C57-A725-FC15423E2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097" y="208344"/>
            <a:ext cx="7034447" cy="64355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B467537-A375-46DB-A50E-FC16F167AAA5}"/>
              </a:ext>
            </a:extLst>
          </p:cNvPr>
          <p:cNvSpPr txBox="1"/>
          <p:nvPr/>
        </p:nvSpPr>
        <p:spPr>
          <a:xfrm>
            <a:off x="903767" y="5879805"/>
            <a:ext cx="325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avec Adobe </a:t>
            </a:r>
            <a:r>
              <a:rPr lang="fr-FR" dirty="0" err="1"/>
              <a:t>xd</a:t>
            </a:r>
            <a:endParaRPr lang="fr-FR" dirty="0"/>
          </a:p>
        </p:txBody>
      </p:sp>
      <p:pic>
        <p:nvPicPr>
          <p:cNvPr id="8" name="Image 7" descr="Une image contenant trafic&#10;&#10;Description générée automatiquement">
            <a:extLst>
              <a:ext uri="{FF2B5EF4-FFF2-40B4-BE49-F238E27FC236}">
                <a16:creationId xmlns:a16="http://schemas.microsoft.com/office/drawing/2014/main" id="{F7F2E4E8-8584-4968-AF4C-58BFE0A80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6" y="94662"/>
            <a:ext cx="1538495" cy="15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559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1023</Words>
  <Application>Microsoft Office PowerPoint</Application>
  <PresentationFormat>Grand écran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Arial</vt:lpstr>
      <vt:lpstr>Calibri</vt:lpstr>
      <vt:lpstr>Trebuchet MS</vt:lpstr>
      <vt:lpstr>Berlin</vt:lpstr>
      <vt:lpstr>Projet Fil Rouge :  Librairie numérique « Mon Livre »</vt:lpstr>
      <vt:lpstr>Sommaire</vt:lpstr>
      <vt:lpstr>Sommaire</vt:lpstr>
      <vt:lpstr>Lancement du projet: Le cahier des charges : résumé</vt:lpstr>
      <vt:lpstr>Présentation PowerPoint</vt:lpstr>
      <vt:lpstr>Présentation PowerPoint</vt:lpstr>
      <vt:lpstr>Les fonctionnalités développées:</vt:lpstr>
      <vt:lpstr>Suite des fonctionnalités développées:</vt:lpstr>
      <vt:lpstr>La maquette</vt:lpstr>
      <vt:lpstr>La maquette </vt:lpstr>
      <vt:lpstr>Le USE CASE  Identifier les possibilités d’interaction entre le système et les acteurs, on y trouve toutes les fonctionnalités du système</vt:lpstr>
      <vt:lpstr>Le MCD Représentation de la structure des données du système, ce qui reste en BDD</vt:lpstr>
      <vt:lpstr>Le MLD</vt:lpstr>
      <vt:lpstr>Présentation PowerPoint</vt:lpstr>
      <vt:lpstr>Le DCL  Représente les classes du système et leurs relations</vt:lpstr>
      <vt:lpstr>Organisation du projet: Le Trello : outils de gestion de projet en ligne</vt:lpstr>
      <vt:lpstr>GitHub</vt:lpstr>
      <vt:lpstr>BACK</vt:lpstr>
      <vt:lpstr>FRONT</vt:lpstr>
      <vt:lpstr>BDD</vt:lpstr>
      <vt:lpstr>La Librairie </vt:lpstr>
      <vt:lpstr>Zoom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Fil Rouge :  Librairie numérique « Mon Livre »</dc:title>
  <dc:creator>loreen touron</dc:creator>
  <cp:lastModifiedBy>loreen touron</cp:lastModifiedBy>
  <cp:revision>37</cp:revision>
  <dcterms:created xsi:type="dcterms:W3CDTF">2020-10-01T21:51:21Z</dcterms:created>
  <dcterms:modified xsi:type="dcterms:W3CDTF">2020-10-04T17:45:58Z</dcterms:modified>
</cp:coreProperties>
</file>