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9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7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4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5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EAD6B8-690D-4F7F-9029-FB73F74132F6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D4A3C7-636B-4998-8B01-21E59DF469D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CA48-BB92-44E2-BD7B-016F6DDA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4333"/>
            <a:ext cx="10058400" cy="1450757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	</a:t>
            </a:r>
            <a:r>
              <a:rPr lang="en-US" b="0" i="0" dirty="0">
                <a:solidFill>
                  <a:schemeClr val="tx1"/>
                </a:solidFill>
                <a:effectLst/>
                <a:latin typeface="erdana"/>
              </a:rPr>
              <a:t>Types of</a:t>
            </a:r>
            <a:r>
              <a:rPr lang="en-US" dirty="0">
                <a:solidFill>
                  <a:schemeClr val="tx1"/>
                </a:solidFill>
                <a:latin typeface="erdana"/>
              </a:rPr>
              <a:t> Cloud</a:t>
            </a:r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	Types of Cloud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 of Cloud">
            <a:extLst>
              <a:ext uri="{FF2B5EF4-FFF2-40B4-BE49-F238E27FC236}">
                <a16:creationId xmlns:a16="http://schemas.microsoft.com/office/drawing/2014/main" id="{2D827C06-DB1D-4BFA-A8AE-747D8FDA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3" y="2747732"/>
            <a:ext cx="6115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AC656647-BAB6-489D-A014-6B727CCB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1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427" y="549593"/>
            <a:ext cx="7029134" cy="80264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Hybrid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198998"/>
              </p:ext>
            </p:extLst>
          </p:nvPr>
        </p:nvGraphicFramePr>
        <p:xfrm>
          <a:off x="568170" y="2603500"/>
          <a:ext cx="11105966" cy="20128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66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846929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1038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and secure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flexible resources because of the public cloud and secure resources because of the private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effective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the features of both the public as well as the private cloud. It helps organizations to save costs for both infrastructure and application support.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B49AC10E-ACD2-469C-8D49-A1ECBEC9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32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680" y="233363"/>
            <a:ext cx="713232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Hybrid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377902"/>
              </p:ext>
            </p:extLst>
          </p:nvPr>
        </p:nvGraphicFramePr>
        <p:xfrm>
          <a:off x="568170" y="2603500"/>
          <a:ext cx="11105966" cy="30547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11815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 issues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 becomes complex because of the private and the public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941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Infrastructure Compatibility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dual-levels of infrastructure, a private cloud controls the company, and a public cloud does not, so there is a possibility that they are running in separate stacks.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  <a:tr h="9312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reliability of the services depends on cloud service providers.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FFFB0E1E-599C-4A69-BF0B-362C6FC1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49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66" y="597431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Community</a:t>
            </a:r>
            <a:r>
              <a:rPr lang="en-US" dirty="0"/>
              <a:t> 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Cloud</a:t>
            </a:r>
            <a:endParaRPr lang="en-IN" sz="53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1228569" y="2229316"/>
            <a:ext cx="8383479" cy="1121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allows systems and services to be accessible by a group of several organizations to share the information.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724894" y="3351022"/>
            <a:ext cx="8383479" cy="1121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owned, managed, and operated by one or more organizations in the community, a third party, or a combination of them.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0160E-9546-465E-83C9-162A8C7F2C36}"/>
              </a:ext>
            </a:extLst>
          </p:cNvPr>
          <p:cNvSpPr/>
          <p:nvPr/>
        </p:nvSpPr>
        <p:spPr>
          <a:xfrm>
            <a:off x="1228568" y="4472728"/>
            <a:ext cx="8383479" cy="11217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Our government organization within India may share computing infrastructure in the cloud to manage data.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6" name="Picture 5" descr="File:C-DAC LogoTransp.png - Wikipedia">
            <a:extLst>
              <a:ext uri="{FF2B5EF4-FFF2-40B4-BE49-F238E27FC236}">
                <a16:creationId xmlns:a16="http://schemas.microsoft.com/office/drawing/2014/main" id="{B007088C-60A5-4E2C-AABA-AB7B178CA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88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880" y="374333"/>
            <a:ext cx="713232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Community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030399"/>
              </p:ext>
            </p:extLst>
          </p:nvPr>
        </p:nvGraphicFramePr>
        <p:xfrm>
          <a:off x="618970" y="2044700"/>
          <a:ext cx="11105966" cy="39610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66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846929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1038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effective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whole cloud is shared between several organizations or a community.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Flexible and Scalable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the users to modify the documents as per their needs and requirement.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secure than the public cloud but less secure than the private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71190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infrastructure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 to share cloud resources, infrastructure, and other capabilities among various organizations.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47571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593AAC0C-F7C6-4CDB-ADE7-4E9E46F1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57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489" y="385276"/>
            <a:ext cx="6819234" cy="13062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erdana"/>
              </a:rPr>
              <a:t>D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isadvantages of Community Cloud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C9297-1542-4EF5-8AEB-E468038EB2AF}"/>
              </a:ext>
            </a:extLst>
          </p:cNvPr>
          <p:cNvSpPr/>
          <p:nvPr/>
        </p:nvSpPr>
        <p:spPr>
          <a:xfrm>
            <a:off x="590734" y="1947760"/>
            <a:ext cx="11105225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not a good choice for every organization.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DECD9-121C-45E0-AC7D-9A1C6BA9AB2E}"/>
              </a:ext>
            </a:extLst>
          </p:cNvPr>
          <p:cNvSpPr/>
          <p:nvPr/>
        </p:nvSpPr>
        <p:spPr>
          <a:xfrm>
            <a:off x="1083627" y="2813386"/>
            <a:ext cx="10085033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Slow adoption to data.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7B064-B6C6-484C-9C25-081C638A42BF}"/>
              </a:ext>
            </a:extLst>
          </p:cNvPr>
          <p:cNvSpPr/>
          <p:nvPr/>
        </p:nvSpPr>
        <p:spPr>
          <a:xfrm>
            <a:off x="1639410" y="3654713"/>
            <a:ext cx="8913180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fixed amount of data storage and bandwidth is shared among all community members.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B6FCCF-1F3D-4024-9F42-093FD277AFE5}"/>
              </a:ext>
            </a:extLst>
          </p:cNvPr>
          <p:cNvSpPr/>
          <p:nvPr/>
        </p:nvSpPr>
        <p:spPr>
          <a:xfrm>
            <a:off x="2256408" y="4518537"/>
            <a:ext cx="7679184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costly than the public cloud.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931DE-1369-4055-B6E7-70802A2335BE}"/>
              </a:ext>
            </a:extLst>
          </p:cNvPr>
          <p:cNvSpPr/>
          <p:nvPr/>
        </p:nvSpPr>
        <p:spPr>
          <a:xfrm>
            <a:off x="3045039" y="5351689"/>
            <a:ext cx="6196614" cy="85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Sharing responsibilities among organizations is difficult.</a:t>
            </a:r>
          </a:p>
        </p:txBody>
      </p:sp>
      <p:pic>
        <p:nvPicPr>
          <p:cNvPr id="11" name="Picture 10" descr="File:C-DAC LogoTransp.png - Wikipedia">
            <a:extLst>
              <a:ext uri="{FF2B5EF4-FFF2-40B4-BE49-F238E27FC236}">
                <a16:creationId xmlns:a16="http://schemas.microsoft.com/office/drawing/2014/main" id="{A331FAE3-4A3F-43E8-A0AA-C22E5E71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4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6444-C922-4AF2-BDFC-5FF585F9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					Types of Cloud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21516C-4B95-40DF-AF19-3334A261760F}"/>
              </a:ext>
            </a:extLst>
          </p:cNvPr>
          <p:cNvSpPr/>
          <p:nvPr/>
        </p:nvSpPr>
        <p:spPr>
          <a:xfrm>
            <a:off x="3547517" y="2965588"/>
            <a:ext cx="4793942" cy="21550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35A5B66A-ADE1-46BF-BB4C-9B255538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37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86" y="525676"/>
            <a:ext cx="10182687" cy="7069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erdana"/>
              </a:rPr>
              <a:t>				Public Cloud</a:t>
            </a:r>
            <a:endParaRPr lang="en-IN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600722" y="2511537"/>
            <a:ext cx="8383479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provides a </a:t>
            </a:r>
            <a:r>
              <a:rPr lang="en-US" b="1" i="0" dirty="0">
                <a:solidFill>
                  <a:schemeClr val="tx1"/>
                </a:solidFill>
                <a:effectLst/>
                <a:latin typeface="inter-bold"/>
              </a:rPr>
              <a:t>shared platform</a:t>
            </a:r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 that is accessible to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general public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  <a:latin typeface="inter-regular"/>
              </a:rPr>
              <a:t>through an Internet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3322468" y="3363863"/>
            <a:ext cx="8383479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operated on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pay-as-per-use model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 administrated by the </a:t>
            </a:r>
            <a:r>
              <a:rPr lang="en-US" b="1" i="0" dirty="0">
                <a:solidFill>
                  <a:srgbClr val="000000"/>
                </a:solidFill>
                <a:effectLst/>
                <a:latin typeface="inter-regular"/>
              </a:rPr>
              <a:t>Cloud service provider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600723" y="4200816"/>
            <a:ext cx="8383478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same storage is being used by multiple users at the same time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3322468" y="5070133"/>
            <a:ext cx="8407153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owned, managed,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operated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by businesses, universities, government organizations, or a combination of them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8" name="Picture 7" descr="File:C-DAC LogoTransp.png - Wikipedia">
            <a:extLst>
              <a:ext uri="{FF2B5EF4-FFF2-40B4-BE49-F238E27FC236}">
                <a16:creationId xmlns:a16="http://schemas.microsoft.com/office/drawing/2014/main" id="{F50243E2-7867-46D9-97C4-89C59028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9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7FD4-E0FE-4177-9899-6D4A0442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74333"/>
            <a:ext cx="7279323" cy="8534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erdana"/>
              </a:rPr>
              <a:t>Public Cloud Service Provider</a:t>
            </a:r>
            <a:endParaRPr lang="en-IN" dirty="0">
              <a:solidFill>
                <a:schemeClr val="tx1"/>
              </a:solidFill>
              <a:latin typeface="erdana"/>
            </a:endParaRPr>
          </a:p>
        </p:txBody>
      </p:sp>
      <p:pic>
        <p:nvPicPr>
          <p:cNvPr id="2050" name="Picture 2" descr="public cloud model">
            <a:extLst>
              <a:ext uri="{FF2B5EF4-FFF2-40B4-BE49-F238E27FC236}">
                <a16:creationId xmlns:a16="http://schemas.microsoft.com/office/drawing/2014/main" id="{AAD25F3F-35D0-4093-8098-BAA270F3A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8663" y="2276475"/>
            <a:ext cx="5715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A701FC-EFCD-47E1-911E-D6E82D3D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50" y="2974852"/>
            <a:ext cx="1781175" cy="542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D4510E-DBF6-44CC-B5A1-E21A601F0AF9}"/>
              </a:ext>
            </a:extLst>
          </p:cNvPr>
          <p:cNvSpPr/>
          <p:nvPr/>
        </p:nvSpPr>
        <p:spPr>
          <a:xfrm>
            <a:off x="4321037" y="5299969"/>
            <a:ext cx="914400" cy="399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</a:p>
        </p:txBody>
      </p:sp>
      <p:pic>
        <p:nvPicPr>
          <p:cNvPr id="6" name="Picture 5" descr="File:C-DAC LogoTransp.png - Wikipedia">
            <a:extLst>
              <a:ext uri="{FF2B5EF4-FFF2-40B4-BE49-F238E27FC236}">
                <a16:creationId xmlns:a16="http://schemas.microsoft.com/office/drawing/2014/main" id="{36F57A82-6F3C-4101-BFF5-1729252D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20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80" y="374333"/>
            <a:ext cx="10058400" cy="899160"/>
          </a:xfrm>
        </p:spPr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Public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2379"/>
              </p:ext>
            </p:extLst>
          </p:nvPr>
        </p:nvGraphicFramePr>
        <p:xfrm>
          <a:off x="666141" y="2111919"/>
          <a:ext cx="11105966" cy="390788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Agility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an ability to elastically re-size computer resources based on the organization's requirements.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Independent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independent because its services are offered through the internet.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Time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service provider is responsible for the manage and maintain data centers so the user can save their time to establish connectivity, deploying new products, assemble servers 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0158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Quickly and easily set up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 can easily buy public cloud on the internet and deployed and configured it remotely.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17518"/>
                  </a:ext>
                </a:extLst>
              </a:tr>
              <a:tr h="4331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and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scalable and reliable (24*7 available) services to the users.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05648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cost than private, or hybrid cloud, as it shares the same resources with a large number of consumers.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61534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D99CB9E9-02E6-44B4-BA06-4E28826F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50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67" y="153779"/>
            <a:ext cx="6947854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Public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688603"/>
              </p:ext>
            </p:extLst>
          </p:nvPr>
        </p:nvGraphicFramePr>
        <p:xfrm>
          <a:off x="568170" y="2603500"/>
          <a:ext cx="11105966" cy="19202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secure because resources are shared publicly.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depends upon the speed of internet connectivity.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customizable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customizable than the private cloud.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938075B2-76B8-4ABB-A22F-D31F62CE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22" y="323932"/>
            <a:ext cx="10182687" cy="819962"/>
          </a:xfrm>
        </p:spPr>
        <p:txBody>
          <a:bodyPr>
            <a:normAutofit/>
          </a:bodyPr>
          <a:lstStyle/>
          <a:p>
            <a:r>
              <a:rPr lang="en-US" dirty="0"/>
              <a:t>				</a:t>
            </a:r>
            <a:r>
              <a:rPr lang="en-US" dirty="0">
                <a:solidFill>
                  <a:schemeClr val="tx1"/>
                </a:solidFill>
                <a:latin typeface="erdana"/>
              </a:rPr>
              <a:t>Private Cloud</a:t>
            </a:r>
            <a:endParaRPr lang="en-IN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1169683" y="1793613"/>
            <a:ext cx="8836240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known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internal cloud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corporate cloud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724894" y="2680943"/>
            <a:ext cx="8383479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provides computing services 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within the organization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instead of the general public.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1169683" y="3536136"/>
            <a:ext cx="8836240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provides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high level of security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privacy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to data through firewalls and internal hosting. It also ensures that operational and sensitive data are not accessible to third-party providers.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2724894" y="4318741"/>
            <a:ext cx="8407153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owned, managed,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operated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by businesses, universities, government organizations, or a combination of them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0160E-9546-465E-83C9-162A8C7F2C36}"/>
              </a:ext>
            </a:extLst>
          </p:cNvPr>
          <p:cNvSpPr/>
          <p:nvPr/>
        </p:nvSpPr>
        <p:spPr>
          <a:xfrm>
            <a:off x="1169683" y="5136731"/>
            <a:ext cx="8836240" cy="85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HP Data Centers, Microsoft,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Elastra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-private cloud, and Ubuntu are some examples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9" name="Picture 8" descr="File:C-DAC LogoTransp.png - Wikipedia">
            <a:extLst>
              <a:ext uri="{FF2B5EF4-FFF2-40B4-BE49-F238E27FC236}">
                <a16:creationId xmlns:a16="http://schemas.microsoft.com/office/drawing/2014/main" id="{3FFBCA80-C9B9-41A4-907B-1C352DF0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96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387" y="225534"/>
            <a:ext cx="6866574" cy="145075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Private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362896"/>
              </p:ext>
            </p:extLst>
          </p:nvPr>
        </p:nvGraphicFramePr>
        <p:xfrm>
          <a:off x="568170" y="2603500"/>
          <a:ext cx="11105966" cy="32202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1038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Control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control over their resources and hardware than public clouds because it is only accessed within organization.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9740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&amp; privacy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the big advantages over public cloud.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  <a:tr h="12073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performance</a:t>
                      </a:r>
                    </a:p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performance with improved speed and space capacity.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013422EF-7298-4714-A3AB-95F27629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73" y="507156"/>
            <a:ext cx="135001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75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1BD-9F29-4083-BEF8-1E287DB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760" y="261303"/>
            <a:ext cx="691896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Private Cloud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4CA657-18D6-4CCE-BBE8-17290693E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26067"/>
              </p:ext>
            </p:extLst>
          </p:nvPr>
        </p:nvGraphicFramePr>
        <p:xfrm>
          <a:off x="568170" y="2603500"/>
          <a:ext cx="11105966" cy="30547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284739">
                  <a:extLst>
                    <a:ext uri="{9D8B030D-6E8A-4147-A177-3AD203B41FA5}">
                      <a16:colId xmlns:a16="http://schemas.microsoft.com/office/drawing/2014/main" val="524035266"/>
                    </a:ext>
                  </a:extLst>
                </a:gridCol>
                <a:gridCol w="7821227">
                  <a:extLst>
                    <a:ext uri="{9D8B030D-6E8A-4147-A177-3AD203B41FA5}">
                      <a16:colId xmlns:a16="http://schemas.microsoft.com/office/drawing/2014/main" val="2060089183"/>
                    </a:ext>
                  </a:extLst>
                </a:gridCol>
              </a:tblGrid>
              <a:tr h="118154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cost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is higher than a public cloud because set up and maintain hardware resources are costly.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90899"/>
                  </a:ext>
                </a:extLst>
              </a:tr>
              <a:tr h="941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 area of operations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within the organization, so the area of operations is limited.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38356"/>
                  </a:ext>
                </a:extLst>
              </a:tr>
              <a:tr h="9312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scalability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scaled only within the capacity of internal hosted resources.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60158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10F7331E-605D-4DCA-B3A6-68D838B57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4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420" y="525676"/>
            <a:ext cx="10182687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Hybrid</a:t>
            </a:r>
            <a:r>
              <a:rPr lang="en-US" dirty="0"/>
              <a:t> </a:t>
            </a:r>
            <a:r>
              <a:rPr lang="en-US" sz="5300" dirty="0">
                <a:solidFill>
                  <a:schemeClr val="tx1"/>
                </a:solidFill>
                <a:latin typeface="erdana"/>
              </a:rPr>
              <a:t>Cloud</a:t>
            </a:r>
            <a:endParaRPr lang="en-IN" sz="5300" dirty="0">
              <a:solidFill>
                <a:schemeClr val="tx1"/>
              </a:solidFill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1190002" y="1872088"/>
            <a:ext cx="8383479" cy="85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combination of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and private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clouds.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2724894" y="2724166"/>
            <a:ext cx="8383479" cy="819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 aim to combine Public and Private cloud is to create a unified, automated, and well-managed computing environment.</a:t>
            </a:r>
            <a:endParaRPr lang="en-US" sz="1800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1190002" y="3551945"/>
            <a:ext cx="8383478" cy="852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non-critical activities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are performed by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public cloud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critical activities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are performed by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private cloud.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2724894" y="4422980"/>
            <a:ext cx="8407153" cy="819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Mainly, a hybrid cloud is used in finance, healthcare, and Universities.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0160E-9546-465E-83C9-162A8C7F2C36}"/>
              </a:ext>
            </a:extLst>
          </p:cNvPr>
          <p:cNvSpPr/>
          <p:nvPr/>
        </p:nvSpPr>
        <p:spPr>
          <a:xfrm>
            <a:off x="1190001" y="5239087"/>
            <a:ext cx="8383479" cy="8523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hybrid cloud provider companies are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Amazon, Microsoft, Google, Cisco,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NetApp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9" name="Picture 8" descr="File:C-DAC LogoTransp.png - Wikipedia">
            <a:extLst>
              <a:ext uri="{FF2B5EF4-FFF2-40B4-BE49-F238E27FC236}">
                <a16:creationId xmlns:a16="http://schemas.microsoft.com/office/drawing/2014/main" id="{FED5876E-7C8B-4835-92AB-D16E43C34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1186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12" ma:contentTypeDescription="Create a new document." ma:contentTypeScope="" ma:versionID="9b0b1ace1ea8e6bfe5610872c760453a">
  <xsd:schema xmlns:xsd="http://www.w3.org/2001/XMLSchema" xmlns:xs="http://www.w3.org/2001/XMLSchema" xmlns:p="http://schemas.microsoft.com/office/2006/metadata/properties" xmlns:ns2="9a539919-7cbe-4086-b468-9b48f25fd8a6" xmlns:ns3="49064bc3-627c-4904-9828-a2654a77c17f" targetNamespace="http://schemas.microsoft.com/office/2006/metadata/properties" ma:root="true" ma:fieldsID="628b6afb29fdef8c6acbc9f345950ad1" ns2:_="" ns3:_="">
    <xsd:import namespace="9a539919-7cbe-4086-b468-9b48f25fd8a6"/>
    <xsd:import namespace="49064bc3-627c-4904-9828-a2654a77c1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4bc3-627c-4904-9828-a2654a77c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4003EF-210A-4763-A2DC-E64FA1582739}"/>
</file>

<file path=customXml/itemProps2.xml><?xml version="1.0" encoding="utf-8"?>
<ds:datastoreItem xmlns:ds="http://schemas.openxmlformats.org/officeDocument/2006/customXml" ds:itemID="{449CD2CE-3E41-4F34-AE70-3F8D4C3F84B7}"/>
</file>

<file path=customXml/itemProps3.xml><?xml version="1.0" encoding="utf-8"?>
<ds:datastoreItem xmlns:ds="http://schemas.openxmlformats.org/officeDocument/2006/customXml" ds:itemID="{3C16536F-A4B8-4897-BCD8-212161D4FFB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827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erdana</vt:lpstr>
      <vt:lpstr>inter-bold</vt:lpstr>
      <vt:lpstr>inter-regular</vt:lpstr>
      <vt:lpstr>Retrospect</vt:lpstr>
      <vt:lpstr>   Types of Cloud   Types of Cloud</vt:lpstr>
      <vt:lpstr>    Public Cloud</vt:lpstr>
      <vt:lpstr>Public Cloud Service Provider</vt:lpstr>
      <vt:lpstr>  Advantages of Public Cloud</vt:lpstr>
      <vt:lpstr>Disadvantages of Public Cloud</vt:lpstr>
      <vt:lpstr>    Private Cloud</vt:lpstr>
      <vt:lpstr>Advantages of Private Cloud</vt:lpstr>
      <vt:lpstr>Disadvantages of Private Cloud</vt:lpstr>
      <vt:lpstr>     Hybrid Cloud</vt:lpstr>
      <vt:lpstr>Advantages of Hybrid Cloud</vt:lpstr>
      <vt:lpstr>Disadvantages of Hybrid Cloud</vt:lpstr>
      <vt:lpstr>    Community Cloud</vt:lpstr>
      <vt:lpstr>Advantages of Community Cloud</vt:lpstr>
      <vt:lpstr>Disadvantages of Community Cloud</vt:lpstr>
      <vt:lpstr>       Types of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Types of Cloud</dc:title>
  <dc:creator>CDAC-INTERNATIONAL</dc:creator>
  <cp:lastModifiedBy>CDAC-INTERNATIONAL</cp:lastModifiedBy>
  <cp:revision>21</cp:revision>
  <dcterms:created xsi:type="dcterms:W3CDTF">2021-08-09T08:42:15Z</dcterms:created>
  <dcterms:modified xsi:type="dcterms:W3CDTF">2021-11-25T10:27:29Z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