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I²C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584325"/>
            <a:ext cx="8267700" cy="26479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47700" y="4700905"/>
            <a:ext cx="9441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A bus for Inter-Integrated-Circuit communication</a:t>
            </a:r>
            <a:endParaRPr lang="en-US"/>
          </a:p>
          <a:p>
            <a:pPr algn="l"/>
            <a:r>
              <a:rPr lang="en-US"/>
              <a:t>▶ Design for hardware simplicity: 2 wires, many chips per bus, flexible</a:t>
            </a:r>
            <a:endParaRPr lang="en-US"/>
          </a:p>
          <a:p>
            <a:pPr algn="l"/>
            <a:r>
              <a:rPr lang="en-US"/>
              <a:t>▶ Not discoverable, not plug-and-play</a:t>
            </a:r>
            <a:endParaRPr lang="en-US"/>
          </a:p>
          <a:p>
            <a:pPr algn="l"/>
            <a:r>
              <a:rPr lang="en-US"/>
              <a:t>▶ Low speed: 100-400 kHz (with 1 MHz and 3.4 MHz extensions)</a:t>
            </a:r>
            <a:endParaRPr lang="en-US"/>
          </a:p>
          <a:p>
            <a:pPr algn="l"/>
            <a:r>
              <a:rPr lang="en-US"/>
              <a:t>▶ Also known as: I2C, IIC, TWI, TWSI, …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055" y="1488440"/>
            <a:ext cx="8267700" cy="26479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0105" y="4446905"/>
            <a:ext cx="5157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Adapter</a:t>
            </a:r>
            <a:endParaRPr lang="en-US"/>
          </a:p>
          <a:p>
            <a:pPr algn="l"/>
            <a:r>
              <a:rPr lang="en-US"/>
              <a:t>▶ Other names: Master, Controller, bus</a:t>
            </a:r>
            <a:endParaRPr lang="en-US"/>
          </a:p>
          <a:p>
            <a:pPr algn="l"/>
            <a:r>
              <a:rPr lang="en-US"/>
              <a:t>▶ Initiates all transactions</a:t>
            </a:r>
            <a:endParaRPr lang="en-US"/>
          </a:p>
          <a:p>
            <a:pPr algn="l"/>
            <a:r>
              <a:rPr lang="en-US"/>
              <a:t>▶ Usually one (multimaster possible)</a:t>
            </a:r>
            <a:endParaRPr lang="en-US"/>
          </a:p>
          <a:p>
            <a:pPr algn="l"/>
            <a:r>
              <a:rPr lang="en-US"/>
              <a:t>▶ Has no address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172200" y="4447540"/>
            <a:ext cx="51835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Client</a:t>
            </a:r>
            <a:endParaRPr lang="en-US"/>
          </a:p>
          <a:p>
            <a:pPr algn="l"/>
            <a:r>
              <a:rPr lang="en-US"/>
              <a:t>▶ Other names: Slave, Device</a:t>
            </a:r>
            <a:endParaRPr lang="en-US"/>
          </a:p>
          <a:p>
            <a:pPr algn="l"/>
            <a:r>
              <a:rPr lang="en-US"/>
              <a:t>▶ Responds to transactions</a:t>
            </a:r>
            <a:endParaRPr lang="en-US"/>
          </a:p>
          <a:p>
            <a:pPr algn="l"/>
            <a:r>
              <a:rPr lang="en-US"/>
              <a:t>▶ Many per bus</a:t>
            </a:r>
            <a:endParaRPr lang="en-US"/>
          </a:p>
          <a:p>
            <a:pPr algn="l"/>
            <a:r>
              <a:rPr lang="en-US"/>
              <a:t>▶ 7-bit address set in hardware</a:t>
            </a:r>
            <a:endParaRPr lang="en-US"/>
          </a:p>
          <a:p>
            <a:pPr algn="l"/>
            <a:r>
              <a:rPr lang="en-US"/>
              <a:t>(10-bit extension)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 wires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0" y="1584325"/>
            <a:ext cx="8267700" cy="26479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47700" y="4147185"/>
            <a:ext cx="94062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▶ Two wires</a:t>
            </a:r>
            <a:endParaRPr lang="en-US"/>
          </a:p>
          <a:p>
            <a:pPr algn="l"/>
            <a:r>
              <a:rPr lang="en-US"/>
              <a:t>• SDA: data, bidirectional</a:t>
            </a:r>
            <a:endParaRPr lang="en-US"/>
          </a:p>
          <a:p>
            <a:pPr algn="l"/>
            <a:r>
              <a:rPr lang="en-US"/>
              <a:t>• SCL: “clock”</a:t>
            </a:r>
            <a:endParaRPr lang="en-US"/>
          </a:p>
          <a:p>
            <a:pPr algn="l"/>
            <a:r>
              <a:rPr lang="en-US"/>
              <a:t>Not really a clock</a:t>
            </a:r>
            <a:endParaRPr lang="en-US"/>
          </a:p>
          <a:p>
            <a:pPr algn="l"/>
            <a:r>
              <a:rPr lang="en-US"/>
              <a:t>SDA moved at SCL falling edge, SDA read at SCL rising edge</a:t>
            </a:r>
            <a:endParaRPr lang="en-US"/>
          </a:p>
          <a:p>
            <a:pPr algn="l"/>
            <a:r>
              <a:rPr lang="en-US"/>
              <a:t>Mostly driven by adapter, sometimes also by clients (clock stretching)</a:t>
            </a:r>
            <a:endParaRPr lang="en-US"/>
          </a:p>
          <a:p>
            <a:pPr algn="l"/>
            <a:r>
              <a:rPr lang="en-US"/>
              <a:t>▶ Open collector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Communication protocol</a:t>
            </a:r>
            <a:endParaRPr lang="en-US"/>
          </a:p>
        </p:txBody>
      </p:sp>
      <p:pic>
        <p:nvPicPr>
          <p:cNvPr id="4" name="Content Placeholder 3" descr="Screenshot from 2025-07-27 16-44-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440815"/>
            <a:ext cx="10515600" cy="19316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7700" y="3721100"/>
            <a:ext cx="9650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1. Start condition</a:t>
            </a:r>
            <a:endParaRPr lang="en-US"/>
          </a:p>
          <a:p>
            <a:pPr algn="l"/>
            <a:r>
              <a:rPr lang="en-US"/>
              <a:t>2. Adapter sends: client address (7 bit) + direction bit (R/W)</a:t>
            </a:r>
            <a:endParaRPr lang="en-US"/>
          </a:p>
          <a:p>
            <a:pPr algn="l"/>
            <a:r>
              <a:rPr lang="en-US"/>
              <a:t>3. Client sends ACK</a:t>
            </a:r>
            <a:endParaRPr lang="en-US"/>
          </a:p>
          <a:p>
            <a:pPr algn="l"/>
            <a:r>
              <a:rPr lang="en-US"/>
              <a:t>4. Client sends one byte</a:t>
            </a:r>
            <a:endParaRPr lang="en-US"/>
          </a:p>
          <a:p>
            <a:pPr algn="l"/>
            <a:r>
              <a:rPr lang="en-US"/>
              <a:t>5. Adapter sends ACK</a:t>
            </a:r>
            <a:endParaRPr lang="en-US"/>
          </a:p>
          <a:p>
            <a:pPr algn="l"/>
            <a:r>
              <a:rPr lang="en-US"/>
              <a:t>6. Stop condition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Presentation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tejas-kale</cp:lastModifiedBy>
  <cp:revision>7</cp:revision>
  <dcterms:created xsi:type="dcterms:W3CDTF">2025-07-27T15:12:14Z</dcterms:created>
  <dcterms:modified xsi:type="dcterms:W3CDTF">2025-07-27T15:12:14Z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