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66" r:id="rId6"/>
    <p:sldId id="265" r:id="rId7"/>
    <p:sldId id="268" r:id="rId8"/>
    <p:sldId id="267" r:id="rId9"/>
    <p:sldId id="275" r:id="rId10"/>
    <p:sldId id="269" r:id="rId11"/>
    <p:sldId id="270" r:id="rId12"/>
    <p:sldId id="271" r:id="rId13"/>
    <p:sldId id="276" r:id="rId14"/>
    <p:sldId id="280" r:id="rId15"/>
    <p:sldId id="278" r:id="rId16"/>
    <p:sldId id="277" r:id="rId17"/>
    <p:sldId id="279" r:id="rId18"/>
    <p:sldId id="282" r:id="rId19"/>
    <p:sldId id="283" r:id="rId20"/>
    <p:sldId id="281" r:id="rId21"/>
    <p:sldId id="284" r:id="rId22"/>
    <p:sldId id="273" r:id="rId23"/>
    <p:sldId id="274"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706" autoAdjust="0"/>
  </p:normalViewPr>
  <p:slideViewPr>
    <p:cSldViewPr showGuides="1">
      <p:cViewPr varScale="1">
        <p:scale>
          <a:sx n="61" d="100"/>
          <a:sy n="61" d="100"/>
        </p:scale>
        <p:origin x="42" y="63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4/1/2017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4/1/2017</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4/1/2017</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4/1/2017</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4/1/2017</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4/1/2017</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12" y="228600"/>
            <a:ext cx="8763000" cy="2209800"/>
          </a:xfrm>
        </p:spPr>
        <p:txBody>
          <a:bodyPr>
            <a:noAutofit/>
          </a:bodyPr>
          <a:lstStyle/>
          <a:p>
            <a:pPr algn="ctr">
              <a:lnSpc>
                <a:spcPct val="100000"/>
              </a:lnSpc>
            </a:pPr>
            <a:r>
              <a:rPr lang="en-US" sz="3200" dirty="0" smtClean="0">
                <a:solidFill>
                  <a:srgbClr val="636363"/>
                </a:solidFill>
                <a:latin typeface="Lato" panose="020F0502020204030203" pitchFamily="34" charset="0"/>
                <a:ea typeface="Lato" panose="020F0502020204030203" pitchFamily="34" charset="0"/>
                <a:cs typeface="Lato" panose="020F0502020204030203" pitchFamily="34" charset="0"/>
              </a:rPr>
              <a:t>Implementation of symmetric algorithm modification system to resist power based </a:t>
            </a:r>
            <a:br>
              <a:rPr lang="en-US" sz="3200" dirty="0" smtClean="0">
                <a:solidFill>
                  <a:srgbClr val="636363"/>
                </a:solidFill>
                <a:latin typeface="Lato" panose="020F0502020204030203" pitchFamily="34" charset="0"/>
                <a:ea typeface="Lato" panose="020F0502020204030203" pitchFamily="34" charset="0"/>
                <a:cs typeface="Lato" panose="020F0502020204030203" pitchFamily="34" charset="0"/>
              </a:rPr>
            </a:br>
            <a:r>
              <a:rPr lang="en-US" sz="3200" dirty="0" smtClean="0">
                <a:solidFill>
                  <a:srgbClr val="636363"/>
                </a:solidFill>
                <a:latin typeface="Lato" panose="020F0502020204030203" pitchFamily="34" charset="0"/>
                <a:ea typeface="Lato" panose="020F0502020204030203" pitchFamily="34" charset="0"/>
                <a:cs typeface="Lato" panose="020F0502020204030203" pitchFamily="34" charset="0"/>
              </a:rPr>
              <a:t>side channel attacks</a:t>
            </a:r>
            <a:endParaRPr lang="en-US" sz="3200" dirty="0">
              <a:solidFill>
                <a:srgbClr val="636363"/>
              </a:solidFill>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Problems Identified ..</a:t>
            </a:r>
            <a:endParaRPr lang="en-US" dirty="0"/>
          </a:p>
        </p:txBody>
      </p:sp>
      <p:sp>
        <p:nvSpPr>
          <p:cNvPr id="4" name="Content Placeholder 3"/>
          <p:cNvSpPr>
            <a:spLocks noGrp="1"/>
          </p:cNvSpPr>
          <p:nvPr>
            <p:ph idx="1"/>
          </p:nvPr>
        </p:nvSpPr>
        <p:spPr/>
        <p:txBody>
          <a:bodyPr/>
          <a:lstStyle/>
          <a:p>
            <a:pPr>
              <a:lnSpc>
                <a:spcPct val="100000"/>
              </a:lnSpc>
            </a:pPr>
            <a:r>
              <a:rPr lang="en-US" dirty="0" smtClean="0">
                <a:latin typeface="Lato" panose="020F0502020204030203" pitchFamily="34" charset="0"/>
                <a:ea typeface="Lato" panose="020F0502020204030203" pitchFamily="34" charset="0"/>
                <a:cs typeface="Lato" panose="020F0502020204030203" pitchFamily="34" charset="0"/>
              </a:rPr>
              <a:t>There </a:t>
            </a:r>
            <a:r>
              <a:rPr lang="en-US" dirty="0">
                <a:latin typeface="Lato" panose="020F0502020204030203" pitchFamily="34" charset="0"/>
                <a:ea typeface="Lato" panose="020F0502020204030203" pitchFamily="34" charset="0"/>
                <a:cs typeface="Lato" panose="020F0502020204030203" pitchFamily="34" charset="0"/>
              </a:rPr>
              <a:t>is no any product to </a:t>
            </a:r>
            <a:r>
              <a:rPr lang="en-US" dirty="0" smtClean="0">
                <a:latin typeface="Lato" panose="020F0502020204030203" pitchFamily="34" charset="0"/>
                <a:ea typeface="Lato" panose="020F0502020204030203" pitchFamily="34" charset="0"/>
                <a:cs typeface="Lato" panose="020F0502020204030203" pitchFamily="34" charset="0"/>
              </a:rPr>
              <a:t>find </a:t>
            </a:r>
            <a:r>
              <a:rPr lang="en-US" dirty="0">
                <a:latin typeface="Lato" panose="020F0502020204030203" pitchFamily="34" charset="0"/>
                <a:ea typeface="Lato" panose="020F0502020204030203" pitchFamily="34" charset="0"/>
                <a:cs typeface="Lato" panose="020F0502020204030203" pitchFamily="34" charset="0"/>
              </a:rPr>
              <a:t>the vulnerable points in algorithm </a:t>
            </a:r>
            <a:r>
              <a:rPr lang="en-US" dirty="0" smtClean="0">
                <a:latin typeface="Lato" panose="020F0502020204030203" pitchFamily="34" charset="0"/>
                <a:ea typeface="Lato" panose="020F0502020204030203" pitchFamily="34" charset="0"/>
                <a:cs typeface="Lato" panose="020F0502020204030203" pitchFamily="34" charset="0"/>
              </a:rPr>
              <a:t>by analyzing power spike patterns.</a:t>
            </a:r>
          </a:p>
          <a:p>
            <a:pPr>
              <a:lnSpc>
                <a:spcPct val="100000"/>
              </a:lnSpc>
            </a:pPr>
            <a:r>
              <a:rPr lang="en-US" dirty="0" smtClean="0">
                <a:latin typeface="Lato" panose="020F0502020204030203" pitchFamily="34" charset="0"/>
                <a:ea typeface="Lato" panose="020F0502020204030203" pitchFamily="34" charset="0"/>
                <a:cs typeface="Lato" panose="020F0502020204030203" pitchFamily="34" charset="0"/>
              </a:rPr>
              <a:t>There is no process to patch </a:t>
            </a:r>
            <a:r>
              <a:rPr lang="en-US" dirty="0">
                <a:latin typeface="Lato" panose="020F0502020204030203" pitchFamily="34" charset="0"/>
                <a:ea typeface="Lato" panose="020F0502020204030203" pitchFamily="34" charset="0"/>
                <a:cs typeface="Lato" panose="020F0502020204030203" pitchFamily="34" charset="0"/>
              </a:rPr>
              <a:t>it automatically without altering the algorithm in order to mitigate side channel attacks.</a:t>
            </a:r>
            <a:endParaRPr lang="en-US" dirty="0" smtClean="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8809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889222"/>
            <a:ext cx="9906000" cy="10668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How we </a:t>
            </a:r>
            <a:r>
              <a:rPr lang="en-US" dirty="0" smtClean="0">
                <a:latin typeface="Lato" panose="020F0502020204030203" pitchFamily="34" charset="0"/>
                <a:ea typeface="Lato" panose="020F0502020204030203" pitchFamily="34" charset="0"/>
                <a:cs typeface="Lato" panose="020F0502020204030203" pitchFamily="34" charset="0"/>
              </a:rPr>
              <a:t>mitigate side channel patterns?</a:t>
            </a:r>
            <a:r>
              <a:rPr lang="en-US" dirty="0" smtClean="0">
                <a:latin typeface="Lato" panose="020F0502020204030203" pitchFamily="34" charset="0"/>
                <a:ea typeface="Lato" panose="020F0502020204030203" pitchFamily="34" charset="0"/>
                <a:cs typeface="Lato" panose="020F0502020204030203" pitchFamily="34" charset="0"/>
              </a:rPr>
              <a:t> </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stretch>
            <a:fillRect/>
          </a:stretch>
        </p:blipFill>
        <p:spPr>
          <a:xfrm>
            <a:off x="6018212" y="2514600"/>
            <a:ext cx="2901948" cy="2895851"/>
          </a:xfrm>
          <a:prstGeom prst="rect">
            <a:avLst/>
          </a:prstGeom>
        </p:spPr>
      </p:pic>
    </p:spTree>
    <p:extLst>
      <p:ext uri="{BB962C8B-B14F-4D97-AF65-F5344CB8AC3E}">
        <p14:creationId xmlns:p14="http://schemas.microsoft.com/office/powerpoint/2010/main" val="22659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Solution</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5" name="Content Placeholder 4"/>
          <p:cNvSpPr>
            <a:spLocks noGrp="1"/>
          </p:cNvSpPr>
          <p:nvPr>
            <p:ph idx="1"/>
          </p:nvPr>
        </p:nvSpPr>
        <p:spPr/>
        <p:txBody>
          <a:bodyPr/>
          <a:lstStyle/>
          <a:p>
            <a:pPr marL="45720" indent="0" algn="ctr">
              <a:lnSpc>
                <a:spcPct val="100000"/>
              </a:lnSpc>
              <a:buNone/>
            </a:pPr>
            <a:endParaRPr lang="en-US" dirty="0" smtClean="0"/>
          </a:p>
          <a:p>
            <a:pPr marL="45720" indent="0" algn="ctr">
              <a:lnSpc>
                <a:spcPct val="100000"/>
              </a:lnSpc>
              <a:buNone/>
            </a:pPr>
            <a:r>
              <a:rPr lang="en-US" sz="3200" dirty="0" smtClean="0"/>
              <a:t>Adding “RANDOMNESS” to the algorithm</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012" y="3124200"/>
            <a:ext cx="4744528" cy="2667000"/>
          </a:xfrm>
          <a:prstGeom prst="rect">
            <a:avLst/>
          </a:prstGeom>
        </p:spPr>
      </p:pic>
    </p:spTree>
    <p:extLst>
      <p:ext uri="{BB962C8B-B14F-4D97-AF65-F5344CB8AC3E}">
        <p14:creationId xmlns:p14="http://schemas.microsoft.com/office/powerpoint/2010/main" val="13478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6096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Overall Idea</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p:cNvSpPr>
            <a:spLocks noGrp="1"/>
          </p:cNvSpPr>
          <p:nvPr>
            <p:ph idx="1"/>
          </p:nvPr>
        </p:nvSpPr>
        <p:spPr/>
        <p:txBody>
          <a:bodyPr/>
          <a:lstStyle/>
          <a:p>
            <a:pPr marL="4572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874682" y="1143000"/>
            <a:ext cx="7067859" cy="5460024"/>
          </a:xfrm>
          <a:prstGeom prst="rect">
            <a:avLst/>
          </a:prstGeom>
        </p:spPr>
      </p:pic>
    </p:spTree>
    <p:extLst>
      <p:ext uri="{BB962C8B-B14F-4D97-AF65-F5344CB8AC3E}">
        <p14:creationId xmlns:p14="http://schemas.microsoft.com/office/powerpoint/2010/main" val="3731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dirty="0"/>
              <a:t>E</a:t>
            </a:r>
            <a:r>
              <a:rPr lang="en-US" dirty="0" smtClean="0"/>
              <a:t>xtracting </a:t>
            </a:r>
            <a:r>
              <a:rPr lang="en-US" dirty="0"/>
              <a:t>power consumption measurements </a:t>
            </a:r>
            <a:r>
              <a:rPr lang="en-US" b="0" dirty="0"/>
              <a:t/>
            </a:r>
            <a:br>
              <a:rPr lang="en-US" b="0"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68071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dirty="0"/>
              <a:t>Data classification, analysis and module training </a:t>
            </a:r>
            <a:r>
              <a:rPr lang="en-US" b="0" dirty="0"/>
              <a:t/>
            </a:r>
            <a:br>
              <a:rPr lang="en-US" b="0"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07066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dirty="0"/>
              <a:t>Automate Code embedding mechanism </a:t>
            </a:r>
            <a:r>
              <a:rPr lang="en-US" b="0" dirty="0"/>
              <a:t/>
            </a:r>
            <a:br>
              <a:rPr lang="en-US" b="0"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29675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2703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the Market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8487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22612" y="1389711"/>
            <a:ext cx="5105585" cy="4078577"/>
          </a:xfrm>
          <a:prstGeom prst="rect">
            <a:avLst/>
          </a:prstGeom>
        </p:spPr>
      </p:pic>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1921790"/>
            <a:ext cx="9372600" cy="9144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Do you know What is Side Channel attack ?</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4" name="Content Placeholder 3"/>
          <p:cNvPicPr>
            <a:picLocks noGrp="1" noChangeAspect="1"/>
          </p:cNvPicPr>
          <p:nvPr>
            <p:ph idx="1"/>
          </p:nvPr>
        </p:nvPicPr>
        <p:blipFill>
          <a:blip r:embed="rId2"/>
          <a:stretch>
            <a:fillRect/>
          </a:stretch>
        </p:blipFill>
        <p:spPr>
          <a:xfrm>
            <a:off x="4532186" y="2824566"/>
            <a:ext cx="2895851" cy="2895851"/>
          </a:xfrm>
          <a:prstGeom prst="rect">
            <a:avLst/>
          </a:prstGeom>
        </p:spPr>
      </p:pic>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020871"/>
            <a:ext cx="4038600" cy="1066800"/>
          </a:xfrm>
        </p:spPr>
        <p:txBody>
          <a:bodyPr>
            <a:normAutofit/>
          </a:bodyPr>
          <a:lstStyle/>
          <a:p>
            <a:r>
              <a:rPr lang="en-US" sz="5400" dirty="0" smtClean="0">
                <a:latin typeface="Lato" panose="020F0502020204030203" pitchFamily="34" charset="0"/>
                <a:ea typeface="Lato" panose="020F0502020204030203" pitchFamily="34" charset="0"/>
                <a:cs typeface="Lato" panose="020F0502020204030203" pitchFamily="34" charset="0"/>
              </a:rPr>
              <a:t>Questions ?</a:t>
            </a:r>
            <a:endParaRPr lang="en-US" sz="5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2819400"/>
            <a:ext cx="1981200" cy="1981200"/>
          </a:xfrm>
          <a:prstGeom prst="rect">
            <a:avLst/>
          </a:prstGeom>
        </p:spPr>
      </p:pic>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676400"/>
            <a:ext cx="7975055" cy="3123565"/>
          </a:xfr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Side Channel Attack is ..</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p:cNvSpPr>
            <a:spLocks noGrp="1"/>
          </p:cNvSpPr>
          <p:nvPr>
            <p:ph sz="half" idx="1"/>
          </p:nvPr>
        </p:nvSpPr>
        <p:spPr>
          <a:xfrm>
            <a:off x="1065212" y="1828800"/>
            <a:ext cx="8991600" cy="1219200"/>
          </a:xfrm>
        </p:spPr>
        <p:txBody>
          <a:bodyPr/>
          <a:lstStyle/>
          <a:p>
            <a:pPr marL="45720" indent="0">
              <a:buNone/>
            </a:pPr>
            <a:r>
              <a:rPr lang="en-US" dirty="0">
                <a:latin typeface="Lato" panose="020F0502020204030203" pitchFamily="34" charset="0"/>
                <a:ea typeface="Lato" panose="020F0502020204030203" pitchFamily="34" charset="0"/>
                <a:cs typeface="Lato" panose="020F0502020204030203" pitchFamily="34" charset="0"/>
              </a:rPr>
              <a:t> </a:t>
            </a:r>
            <a:r>
              <a:rPr lang="en-US" dirty="0" smtClean="0">
                <a:latin typeface="Lato" panose="020F0502020204030203" pitchFamily="34" charset="0"/>
                <a:ea typeface="Lato" panose="020F0502020204030203" pitchFamily="34" charset="0"/>
                <a:cs typeface="Lato" panose="020F0502020204030203" pitchFamily="34" charset="0"/>
              </a:rPr>
              <a:t>Any </a:t>
            </a:r>
            <a:r>
              <a:rPr lang="en-US" dirty="0">
                <a:latin typeface="Lato" panose="020F0502020204030203" pitchFamily="34" charset="0"/>
                <a:ea typeface="Lato" panose="020F0502020204030203" pitchFamily="34" charset="0"/>
                <a:cs typeface="Lato" panose="020F0502020204030203" pitchFamily="34" charset="0"/>
              </a:rPr>
              <a:t>attack based on information gained from the physical implementation of a cryptosystem, rather than brute force or theoretical weaknesses in the </a:t>
            </a:r>
            <a:r>
              <a:rPr lang="en-US" dirty="0" smtClean="0">
                <a:latin typeface="Lato" panose="020F0502020204030203" pitchFamily="34" charset="0"/>
                <a:ea typeface="Lato" panose="020F0502020204030203" pitchFamily="34" charset="0"/>
                <a:cs typeface="Lato" panose="020F0502020204030203" pitchFamily="34" charset="0"/>
              </a:rPr>
              <a:t>algorithms.</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812" y="2819400"/>
            <a:ext cx="5524500" cy="3238500"/>
          </a:xfrm>
          <a:prstGeom prst="rect">
            <a:avLst/>
          </a:prstGeom>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Side Channel Attack is </a:t>
            </a:r>
            <a:r>
              <a:rPr lang="en-US" dirty="0" smtClean="0">
                <a:latin typeface="Lato" panose="020F0502020204030203" pitchFamily="34" charset="0"/>
                <a:ea typeface="Lato" panose="020F0502020204030203" pitchFamily="34" charset="0"/>
                <a:cs typeface="Lato" panose="020F0502020204030203" pitchFamily="34" charset="0"/>
              </a:rPr>
              <a:t>.. (Cont..)</a:t>
            </a:r>
            <a:endParaRPr lang="en-US" dirty="0"/>
          </a:p>
        </p:txBody>
      </p:sp>
      <p:sp>
        <p:nvSpPr>
          <p:cNvPr id="6" name="Content Placeholder 5"/>
          <p:cNvSpPr>
            <a:spLocks noGrp="1"/>
          </p:cNvSpPr>
          <p:nvPr>
            <p:ph sz="half" idx="1"/>
          </p:nvPr>
        </p:nvSpPr>
        <p:spPr>
          <a:xfrm>
            <a:off x="1370012" y="1752600"/>
            <a:ext cx="7772400" cy="4191000"/>
          </a:xfrm>
        </p:spPr>
        <p:txBody>
          <a:bodyPr>
            <a:normAutofit lnSpcReduction="10000"/>
          </a:bodyPr>
          <a:lstStyle/>
          <a:p>
            <a:pPr marL="45720" indent="0" algn="just">
              <a:buNone/>
            </a:pPr>
            <a:r>
              <a:rPr lang="en-US" dirty="0" smtClean="0">
                <a:latin typeface="Lato" panose="020F0502020204030203" pitchFamily="34" charset="0"/>
                <a:ea typeface="Lato" panose="020F0502020204030203" pitchFamily="34" charset="0"/>
                <a:cs typeface="Lato" panose="020F0502020204030203" pitchFamily="34" charset="0"/>
              </a:rPr>
              <a:t>These attacks based on “Side Channel Information “. Side channel information is information that can be retrieved from the encryption device that is neither the plaintext to be encrypted nor the ciphertext resulting from the encryption process.</a:t>
            </a:r>
          </a:p>
          <a:p>
            <a:pPr marL="45720" indent="0">
              <a:buNone/>
            </a:pPr>
            <a:r>
              <a:rPr lang="en-US" dirty="0" smtClean="0">
                <a:latin typeface="Lato" panose="020F0502020204030203" pitchFamily="34" charset="0"/>
                <a:ea typeface="Lato" panose="020F0502020204030203" pitchFamily="34" charset="0"/>
                <a:cs typeface="Lato" panose="020F0502020204030203" pitchFamily="34" charset="0"/>
              </a:rPr>
              <a:t>That Side Information can be ,</a:t>
            </a:r>
          </a:p>
          <a:p>
            <a:r>
              <a:rPr lang="en-US" dirty="0" smtClean="0">
                <a:latin typeface="Lato" panose="020F0502020204030203" pitchFamily="34" charset="0"/>
                <a:ea typeface="Lato" panose="020F0502020204030203" pitchFamily="34" charset="0"/>
                <a:cs typeface="Lato" panose="020F0502020204030203" pitchFamily="34" charset="0"/>
              </a:rPr>
              <a:t>Timing Information </a:t>
            </a:r>
          </a:p>
          <a:p>
            <a:r>
              <a:rPr lang="en-US" dirty="0" smtClean="0">
                <a:latin typeface="Lato" panose="020F0502020204030203" pitchFamily="34" charset="0"/>
                <a:ea typeface="Lato" panose="020F0502020204030203" pitchFamily="34" charset="0"/>
                <a:cs typeface="Lato" panose="020F0502020204030203" pitchFamily="34" charset="0"/>
              </a:rPr>
              <a:t>Electromagnetic Radiation</a:t>
            </a:r>
          </a:p>
          <a:p>
            <a:r>
              <a:rPr lang="en-US" dirty="0" smtClean="0">
                <a:latin typeface="Lato" panose="020F0502020204030203" pitchFamily="34" charset="0"/>
                <a:ea typeface="Lato" panose="020F0502020204030203" pitchFamily="34" charset="0"/>
                <a:cs typeface="Lato" panose="020F0502020204030203" pitchFamily="34" charset="0"/>
              </a:rPr>
              <a:t>Power consumption</a:t>
            </a:r>
          </a:p>
          <a:p>
            <a:r>
              <a:rPr lang="en-US" dirty="0" smtClean="0">
                <a:latin typeface="Lato" panose="020F0502020204030203" pitchFamily="34" charset="0"/>
                <a:ea typeface="Lato" panose="020F0502020204030203" pitchFamily="34" charset="0"/>
                <a:cs typeface="Lato" panose="020F0502020204030203" pitchFamily="34" charset="0"/>
              </a:rPr>
              <a:t>Thermal Radiation</a:t>
            </a:r>
          </a:p>
          <a:p>
            <a:r>
              <a:rPr lang="en-US" dirty="0" smtClean="0">
                <a:latin typeface="Lato" panose="020F0502020204030203" pitchFamily="34" charset="0"/>
                <a:ea typeface="Lato" panose="020F0502020204030203" pitchFamily="34" charset="0"/>
                <a:cs typeface="Lato" panose="020F0502020204030203" pitchFamily="34" charset="0"/>
              </a:rPr>
              <a:t>Acoustic Emanation</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889222"/>
            <a:ext cx="9906000" cy="10668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Why this Research Based On Power Consumption ?</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stretch>
            <a:fillRect/>
          </a:stretch>
        </p:blipFill>
        <p:spPr>
          <a:xfrm>
            <a:off x="4643438" y="1981074"/>
            <a:ext cx="2901948" cy="2895851"/>
          </a:xfrm>
          <a:prstGeom prst="rect">
            <a:avLst/>
          </a:prstGeom>
        </p:spPr>
      </p:pic>
    </p:spTree>
    <p:extLst>
      <p:ext uri="{BB962C8B-B14F-4D97-AF65-F5344CB8AC3E}">
        <p14:creationId xmlns:p14="http://schemas.microsoft.com/office/powerpoint/2010/main" val="335541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212" y="609600"/>
            <a:ext cx="9829800" cy="2667000"/>
          </a:xfrm>
        </p:spPr>
        <p:txBody>
          <a:bodyPr>
            <a:noAutofit/>
          </a:bodyPr>
          <a:lstStyle/>
          <a:p>
            <a:pPr marL="342900" indent="-342900" algn="just">
              <a:lnSpc>
                <a:spcPct val="160000"/>
              </a:lnSpc>
              <a:buFont typeface="Arial" panose="020B0604020202020204" pitchFamily="34" charset="0"/>
              <a:buChar char="•"/>
            </a:pPr>
            <a:r>
              <a:rPr lang="en-US" sz="1800" dirty="0">
                <a:latin typeface="Lato" panose="020F0502020204030203" pitchFamily="34" charset="0"/>
                <a:ea typeface="Lato" panose="020F0502020204030203" pitchFamily="34" charset="0"/>
                <a:cs typeface="Lato" panose="020F0502020204030203" pitchFamily="34" charset="0"/>
              </a:rPr>
              <a:t>P</a:t>
            </a:r>
            <a:r>
              <a:rPr lang="en-US" sz="1800" dirty="0" smtClean="0">
                <a:latin typeface="Lato" panose="020F0502020204030203" pitchFamily="34" charset="0"/>
                <a:ea typeface="Lato" panose="020F0502020204030203" pitchFamily="34" charset="0"/>
                <a:cs typeface="Lato" panose="020F0502020204030203" pitchFamily="34" charset="0"/>
              </a:rPr>
              <a:t>ower </a:t>
            </a:r>
            <a:r>
              <a:rPr lang="en-US" sz="1800" dirty="0">
                <a:latin typeface="Lato" panose="020F0502020204030203" pitchFamily="34" charset="0"/>
                <a:ea typeface="Lato" panose="020F0502020204030203" pitchFamily="34" charset="0"/>
                <a:cs typeface="Lato" panose="020F0502020204030203" pitchFamily="34" charset="0"/>
              </a:rPr>
              <a:t>consumption analysis is one of the </a:t>
            </a:r>
            <a:r>
              <a:rPr lang="en-US" sz="1800" b="1" dirty="0">
                <a:latin typeface="Lato" panose="020F0502020204030203" pitchFamily="34" charset="0"/>
                <a:ea typeface="Lato" panose="020F0502020204030203" pitchFamily="34" charset="0"/>
                <a:cs typeface="Lato" panose="020F0502020204030203" pitchFamily="34" charset="0"/>
              </a:rPr>
              <a:t>most effective and powerful</a:t>
            </a:r>
            <a:r>
              <a:rPr lang="en-US" sz="1800" dirty="0">
                <a:latin typeface="Lato" panose="020F0502020204030203" pitchFamily="34" charset="0"/>
                <a:ea typeface="Lato" panose="020F0502020204030203" pitchFamily="34" charset="0"/>
                <a:cs typeface="Lato" panose="020F0502020204030203" pitchFamily="34" charset="0"/>
              </a:rPr>
              <a:t> methods. </a:t>
            </a:r>
            <a:endParaRPr lang="en-US" sz="1800" dirty="0" smtClean="0">
              <a:latin typeface="Lato" panose="020F0502020204030203" pitchFamily="34" charset="0"/>
              <a:ea typeface="Lato" panose="020F0502020204030203" pitchFamily="34" charset="0"/>
              <a:cs typeface="Lato" panose="020F0502020204030203" pitchFamily="34" charset="0"/>
            </a:endParaRPr>
          </a:p>
          <a:p>
            <a:pPr marL="342900" indent="-342900" algn="just">
              <a:lnSpc>
                <a:spcPct val="160000"/>
              </a:lnSpc>
              <a:buFont typeface="Arial" panose="020B0604020202020204" pitchFamily="34" charset="0"/>
              <a:buChar char="•"/>
            </a:pPr>
            <a:r>
              <a:rPr lang="en-US" sz="1800" b="1" dirty="0">
                <a:latin typeface="Lato" panose="020F0502020204030203" pitchFamily="34" charset="0"/>
                <a:ea typeface="Lato" panose="020F0502020204030203" pitchFamily="34" charset="0"/>
                <a:cs typeface="Lato" panose="020F0502020204030203" pitchFamily="34" charset="0"/>
              </a:rPr>
              <a:t>M</a:t>
            </a:r>
            <a:r>
              <a:rPr lang="en-US" sz="1800" b="1" dirty="0" smtClean="0">
                <a:latin typeface="Lato" panose="020F0502020204030203" pitchFamily="34" charset="0"/>
                <a:ea typeface="Lato" panose="020F0502020204030203" pitchFamily="34" charset="0"/>
                <a:cs typeface="Lato" panose="020F0502020204030203" pitchFamily="34" charset="0"/>
              </a:rPr>
              <a:t>ost </a:t>
            </a:r>
            <a:r>
              <a:rPr lang="en-US" sz="1800" b="1" dirty="0">
                <a:latin typeface="Lato" panose="020F0502020204030203" pitchFamily="34" charset="0"/>
                <a:ea typeface="Lato" panose="020F0502020204030203" pitchFamily="34" charset="0"/>
                <a:cs typeface="Lato" panose="020F0502020204030203" pitchFamily="34" charset="0"/>
              </a:rPr>
              <a:t>frequently used method</a:t>
            </a:r>
            <a:r>
              <a:rPr lang="en-US" sz="1800" dirty="0">
                <a:latin typeface="Lato" panose="020F0502020204030203" pitchFamily="34" charset="0"/>
                <a:ea typeface="Lato" panose="020F0502020204030203" pitchFamily="34" charset="0"/>
                <a:cs typeface="Lato" panose="020F0502020204030203" pitchFamily="34" charset="0"/>
              </a:rPr>
              <a:t> to collect side-channel-information by attacker and </a:t>
            </a:r>
            <a:r>
              <a:rPr lang="en-US" sz="1800" dirty="0" smtClean="0">
                <a:latin typeface="Lato" panose="020F0502020204030203" pitchFamily="34" charset="0"/>
                <a:ea typeface="Lato" panose="020F0502020204030203" pitchFamily="34" charset="0"/>
                <a:cs typeface="Lato" panose="020F0502020204030203" pitchFamily="34" charset="0"/>
              </a:rPr>
              <a:t>intruders</a:t>
            </a:r>
          </a:p>
          <a:p>
            <a:pPr marL="342900" indent="-342900" algn="just">
              <a:lnSpc>
                <a:spcPct val="160000"/>
              </a:lnSpc>
              <a:buFont typeface="Arial" panose="020B0604020202020204" pitchFamily="34" charset="0"/>
              <a:buChar char="•"/>
            </a:pPr>
            <a:r>
              <a:rPr lang="en-US" sz="1800" dirty="0" smtClean="0">
                <a:latin typeface="Lato" panose="020F0502020204030203" pitchFamily="34" charset="0"/>
                <a:ea typeface="Lato" panose="020F0502020204030203" pitchFamily="34" charset="0"/>
                <a:cs typeface="Lato" panose="020F0502020204030203" pitchFamily="34" charset="0"/>
              </a:rPr>
              <a:t> Power </a:t>
            </a:r>
            <a:r>
              <a:rPr lang="en-US" sz="1800" dirty="0">
                <a:latin typeface="Lato" panose="020F0502020204030203" pitchFamily="34" charset="0"/>
                <a:ea typeface="Lato" panose="020F0502020204030203" pitchFamily="34" charset="0"/>
                <a:cs typeface="Lato" panose="020F0502020204030203" pitchFamily="34" charset="0"/>
              </a:rPr>
              <a:t>consumption analysis is also considered as one of the </a:t>
            </a:r>
            <a:r>
              <a:rPr lang="en-US" sz="1800" b="1" dirty="0">
                <a:latin typeface="Lato" panose="020F0502020204030203" pitchFamily="34" charset="0"/>
                <a:ea typeface="Lato" panose="020F0502020204030203" pitchFamily="34" charset="0"/>
                <a:cs typeface="Lato" panose="020F0502020204030203" pitchFamily="34" charset="0"/>
              </a:rPr>
              <a:t>most reliable side-channel-information </a:t>
            </a:r>
            <a:r>
              <a:rPr lang="en-US" sz="1800" b="1" dirty="0" smtClean="0">
                <a:latin typeface="Lato" panose="020F0502020204030203" pitchFamily="34" charset="0"/>
                <a:ea typeface="Lato" panose="020F0502020204030203" pitchFamily="34" charset="0"/>
                <a:cs typeface="Lato" panose="020F0502020204030203" pitchFamily="34" charset="0"/>
              </a:rPr>
              <a:t>sources</a:t>
            </a:r>
          </a:p>
          <a:p>
            <a:pPr marL="342900" indent="-342900" algn="just">
              <a:lnSpc>
                <a:spcPct val="160000"/>
              </a:lnSpc>
              <a:buFont typeface="Arial" panose="020B0604020202020204" pitchFamily="34" charset="0"/>
              <a:buChar char="•"/>
            </a:pPr>
            <a:r>
              <a:rPr lang="en-US" sz="1800" dirty="0">
                <a:latin typeface="Lato" panose="020F0502020204030203" pitchFamily="34" charset="0"/>
                <a:ea typeface="Lato" panose="020F0502020204030203" pitchFamily="34" charset="0"/>
                <a:cs typeface="Lato" panose="020F0502020204030203" pitchFamily="34" charset="0"/>
              </a:rPr>
              <a:t>power consumption is the most cost effective w</a:t>
            </a:r>
            <a:r>
              <a:rPr lang="en-US" sz="1800" dirty="0" smtClean="0">
                <a:latin typeface="Lato" panose="020F0502020204030203" pitchFamily="34" charset="0"/>
                <a:ea typeface="Lato" panose="020F0502020204030203" pitchFamily="34" charset="0"/>
                <a:cs typeface="Lato" panose="020F0502020204030203" pitchFamily="34" charset="0"/>
              </a:rPr>
              <a:t>hen compared </a:t>
            </a:r>
            <a:r>
              <a:rPr lang="en-US" sz="1800" dirty="0">
                <a:latin typeface="Lato" panose="020F0502020204030203" pitchFamily="34" charset="0"/>
                <a:ea typeface="Lato" panose="020F0502020204030203" pitchFamily="34" charset="0"/>
                <a:cs typeface="Lato" panose="020F0502020204030203" pitchFamily="34" charset="0"/>
              </a:rPr>
              <a:t>with other methods of information </a:t>
            </a:r>
            <a:r>
              <a:rPr lang="en-US" sz="1800" dirty="0" smtClean="0">
                <a:latin typeface="Lato" panose="020F0502020204030203" pitchFamily="34" charset="0"/>
                <a:ea typeface="Lato" panose="020F0502020204030203" pitchFamily="34" charset="0"/>
                <a:cs typeface="Lato" panose="020F0502020204030203" pitchFamily="34" charset="0"/>
              </a:rPr>
              <a:t>gathering</a:t>
            </a:r>
            <a:endParaRPr lang="en-US" sz="18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362" y="3581400"/>
            <a:ext cx="3619500" cy="2859405"/>
          </a:xfrm>
          <a:prstGeom prst="rect">
            <a:avLst/>
          </a:prstGeom>
        </p:spPr>
      </p:pic>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Up to Now..</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Content Placeholder 3"/>
          <p:cNvSpPr>
            <a:spLocks noGrp="1"/>
          </p:cNvSpPr>
          <p:nvPr>
            <p:ph sz="half" idx="2"/>
          </p:nvPr>
        </p:nvSpPr>
        <p:spPr>
          <a:xfrm>
            <a:off x="1065212" y="1752600"/>
            <a:ext cx="9677400" cy="34290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There </a:t>
            </a:r>
            <a:r>
              <a:rPr lang="en-US" dirty="0">
                <a:latin typeface="Lato" panose="020F0502020204030203" pitchFamily="34" charset="0"/>
                <a:ea typeface="Lato" panose="020F0502020204030203" pitchFamily="34" charset="0"/>
                <a:cs typeface="Lato" panose="020F0502020204030203" pitchFamily="34" charset="0"/>
              </a:rPr>
              <a:t>are devices that are design to gather </a:t>
            </a:r>
            <a:r>
              <a:rPr lang="en-US" dirty="0" smtClean="0">
                <a:latin typeface="Lato" panose="020F0502020204030203" pitchFamily="34" charset="0"/>
                <a:ea typeface="Lato" panose="020F0502020204030203" pitchFamily="34" charset="0"/>
                <a:cs typeface="Lato" panose="020F0502020204030203" pitchFamily="34" charset="0"/>
              </a:rPr>
              <a:t>side-channel-information.</a:t>
            </a:r>
          </a:p>
          <a:p>
            <a:r>
              <a:rPr lang="en-US" dirty="0" smtClean="0">
                <a:latin typeface="Lato" panose="020F0502020204030203" pitchFamily="34" charset="0"/>
                <a:ea typeface="Lato" panose="020F0502020204030203" pitchFamily="34" charset="0"/>
                <a:cs typeface="Lato" panose="020F0502020204030203" pitchFamily="34" charset="0"/>
              </a:rPr>
              <a:t>Can analyze side channel information to perform an attack.</a:t>
            </a:r>
          </a:p>
          <a:p>
            <a:r>
              <a:rPr lang="en-US" dirty="0" smtClean="0">
                <a:latin typeface="Lato" panose="020F0502020204030203" pitchFamily="34" charset="0"/>
                <a:ea typeface="Lato" panose="020F0502020204030203" pitchFamily="34" charset="0"/>
                <a:cs typeface="Lato" panose="020F0502020204030203" pitchFamily="34" charset="0"/>
              </a:rPr>
              <a:t>Have the capability to derive the key through the attack. </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Up to Now</a:t>
            </a:r>
            <a:r>
              <a:rPr lang="en-US" dirty="0" smtClean="0">
                <a:latin typeface="Lato" panose="020F0502020204030203" pitchFamily="34" charset="0"/>
                <a:ea typeface="Lato" panose="020F0502020204030203" pitchFamily="34" charset="0"/>
                <a:cs typeface="Lato" panose="020F0502020204030203" pitchFamily="34" charset="0"/>
              </a:rPr>
              <a:t>.. (Cont.…)</a:t>
            </a:r>
            <a:endParaRPr lang="en-US" dirty="0"/>
          </a:p>
        </p:txBody>
      </p:sp>
      <p:sp>
        <p:nvSpPr>
          <p:cNvPr id="3" name="Content Placeholder 2"/>
          <p:cNvSpPr>
            <a:spLocks noGrp="1"/>
          </p:cNvSpPr>
          <p:nvPr>
            <p:ph idx="1"/>
          </p:nvPr>
        </p:nvSpPr>
        <p:spPr/>
        <p:txBody>
          <a:bodyPr/>
          <a:lstStyle/>
          <a:p>
            <a:r>
              <a:rPr lang="en-US" b="1" dirty="0">
                <a:latin typeface="Lato" panose="020F0502020204030203" pitchFamily="34" charset="0"/>
                <a:ea typeface="Lato" panose="020F0502020204030203" pitchFamily="34" charset="0"/>
                <a:cs typeface="Lato" panose="020F0502020204030203" pitchFamily="34" charset="0"/>
              </a:rPr>
              <a:t>SASEBO (Side channel Attack Standard Evaluation Board)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en-US" b="1" dirty="0">
                <a:latin typeface="Lato" panose="020F0502020204030203" pitchFamily="34" charset="0"/>
                <a:ea typeface="Lato" panose="020F0502020204030203" pitchFamily="34" charset="0"/>
                <a:cs typeface="Lato" panose="020F0502020204030203" pitchFamily="34" charset="0"/>
              </a:rPr>
              <a:t>CHIP WHISPERER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en-US" b="1" dirty="0">
                <a:latin typeface="Lato" panose="020F0502020204030203" pitchFamily="34" charset="0"/>
                <a:ea typeface="Lato" panose="020F0502020204030203" pitchFamily="34" charset="0"/>
                <a:cs typeface="Lato" panose="020F0502020204030203" pitchFamily="34" charset="0"/>
              </a:rPr>
              <a:t>SAKURA-G FPGA </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9BDEE8A-06BD-4498-8DA2-039F108111A7}" vid="{371B0C30-7F71-4EED-A6A3-8F238779D53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220E13-D325-4A9E-AA7A-0D1409275EB9}">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3.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970</TotalTime>
  <Words>294</Words>
  <Application>Microsoft Office PowerPoint</Application>
  <PresentationFormat>Custom</PresentationFormat>
  <Paragraphs>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Franklin Gothic Medium</vt:lpstr>
      <vt:lpstr>Lato</vt:lpstr>
      <vt:lpstr>Business Contrast 16x9</vt:lpstr>
      <vt:lpstr>Implementation of symmetric algorithm modification system to resist power based  side channel attacks</vt:lpstr>
      <vt:lpstr>Do you know What is Side Channel attack ?</vt:lpstr>
      <vt:lpstr>PowerPoint Presentation</vt:lpstr>
      <vt:lpstr>Side Channel Attack is ..</vt:lpstr>
      <vt:lpstr>Side Channel Attack is .. (Cont..)</vt:lpstr>
      <vt:lpstr>Why this Research Based On Power Consumption ?</vt:lpstr>
      <vt:lpstr>PowerPoint Presentation</vt:lpstr>
      <vt:lpstr>Up to Now..</vt:lpstr>
      <vt:lpstr>Up to Now.. (Cont.…)</vt:lpstr>
      <vt:lpstr>Problems Identified ..</vt:lpstr>
      <vt:lpstr>How we mitigate side channel patterns? </vt:lpstr>
      <vt:lpstr>Solution</vt:lpstr>
      <vt:lpstr>Overall Idea</vt:lpstr>
      <vt:lpstr> Extracting power consumption measurements  </vt:lpstr>
      <vt:lpstr> Data classification, analysis and module training  </vt:lpstr>
      <vt:lpstr> Automate Code embedding mechanism  </vt:lpstr>
      <vt:lpstr>Benefits</vt:lpstr>
      <vt:lpstr>Capturing the Market</vt:lpstr>
      <vt:lpstr>PowerPoint Presentation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symmetric algorithm modification system to resist power based  side channel attacks</dc:title>
  <dc:creator>Malith Oshan</dc:creator>
  <cp:lastModifiedBy>Malith Oshan</cp:lastModifiedBy>
  <cp:revision>52</cp:revision>
  <dcterms:created xsi:type="dcterms:W3CDTF">2017-03-18T14:35:00Z</dcterms:created>
  <dcterms:modified xsi:type="dcterms:W3CDTF">2017-04-01T19:00:49Z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