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266" r:id="rId6"/>
    <p:sldId id="265" r:id="rId7"/>
    <p:sldId id="268" r:id="rId8"/>
    <p:sldId id="267" r:id="rId9"/>
    <p:sldId id="275" r:id="rId10"/>
    <p:sldId id="269" r:id="rId11"/>
    <p:sldId id="285" r:id="rId12"/>
    <p:sldId id="270" r:id="rId13"/>
    <p:sldId id="271" r:id="rId14"/>
    <p:sldId id="276" r:id="rId15"/>
    <p:sldId id="280" r:id="rId16"/>
    <p:sldId id="278" r:id="rId17"/>
    <p:sldId id="279" r:id="rId18"/>
    <p:sldId id="282" r:id="rId19"/>
    <p:sldId id="283" r:id="rId20"/>
    <p:sldId id="277" r:id="rId21"/>
    <p:sldId id="286" r:id="rId22"/>
    <p:sldId id="287" r:id="rId23"/>
    <p:sldId id="281" r:id="rId24"/>
    <p:sldId id="284" r:id="rId25"/>
    <p:sldId id="273" r:id="rId26"/>
    <p:sldId id="274" r:id="rId2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3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6" autoAdjust="0"/>
    <p:restoredTop sz="94706" autoAdjust="0"/>
  </p:normalViewPr>
  <p:slideViewPr>
    <p:cSldViewPr showGuides="1">
      <p:cViewPr varScale="1">
        <p:scale>
          <a:sx n="76" d="100"/>
          <a:sy n="76" d="100"/>
        </p:scale>
        <p:origin x="348" y="6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4/5/2017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4/5/2017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4/5/2017</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4/5/2017</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4/5/2017</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4/5/2017</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4/5/2017</a:t>
            </a:fld>
            <a:endParaRPr/>
          </a:p>
        </p:txBody>
      </p:sp>
      <p:sp>
        <p:nvSpPr>
          <p:cNvPr id="6" name="Slide Number Placeholder 5"/>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4/5/2017</a:t>
            </a:fld>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3E0FA9E5-6744-4841-888F-9E7CC0C2B7EC}" type="datetimeFigureOut">
              <a:rPr lang="en-US"/>
              <a:t>4/5/2017</a:t>
            </a:fld>
            <a:endParaRPr/>
          </a:p>
        </p:txBody>
      </p:sp>
      <p:sp>
        <p:nvSpPr>
          <p:cNvPr id="9" name="Slide Number Placeholder 8"/>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3E0FA9E5-6744-4841-888F-9E7CC0C2B7EC}" type="datetimeFigureOut">
              <a:rPr lang="en-US"/>
              <a:t>4/5/2017</a:t>
            </a:fld>
            <a:endParaRPr/>
          </a:p>
        </p:txBody>
      </p:sp>
      <p:sp>
        <p:nvSpPr>
          <p:cNvPr id="5" name="Slide Number Placeholder 4"/>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3E0FA9E5-6744-4841-888F-9E7CC0C2B7EC}" type="datetimeFigureOut">
              <a:rPr lang="en-US"/>
              <a:t>4/5/2017</a:t>
            </a:fld>
            <a:endParaRPr/>
          </a:p>
        </p:txBody>
      </p:sp>
      <p:sp>
        <p:nvSpPr>
          <p:cNvPr id="4" name="Slide Number Placeholder 3"/>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4/5/2017</a:t>
            </a:fld>
            <a:endParaRPr/>
          </a:p>
        </p:txBody>
      </p:sp>
      <p:sp>
        <p:nvSpPr>
          <p:cNvPr id="7" name="Slide Number Placeholder 6"/>
          <p:cNvSpPr>
            <a:spLocks noGrp="1"/>
          </p:cNvSpPr>
          <p:nvPr>
            <p:ph type="sldNum" sz="quarter" idx="12"/>
          </p:nvPr>
        </p:nvSpPr>
        <p:spPr/>
        <p:txBody>
          <a:bodyPr/>
          <a:lstStyle/>
          <a:p>
            <a:fld id="{AAEAE4A8-A6E5-453E-B946-FB774B73F48C}" type="slidenum">
              <a:rPr/>
              <a:t>‹#›</a:t>
            </a:fld>
            <a:endParaRPr/>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E0FA9E5-6744-4841-888F-9E7CC0C2B7EC}" type="datetimeFigureOut">
              <a:rPr lang="en-US" smtClean="0"/>
              <a:pPr/>
              <a:t>4/5/2017</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212" y="228600"/>
            <a:ext cx="8763000" cy="2209800"/>
          </a:xfrm>
        </p:spPr>
        <p:txBody>
          <a:bodyPr>
            <a:noAutofit/>
          </a:bodyPr>
          <a:lstStyle/>
          <a:p>
            <a:pPr algn="ctr">
              <a:lnSpc>
                <a:spcPct val="100000"/>
              </a:lnSpc>
            </a:pPr>
            <a:r>
              <a:rPr lang="en-US" sz="3200" dirty="0" smtClean="0">
                <a:solidFill>
                  <a:srgbClr val="636363"/>
                </a:solidFill>
                <a:latin typeface="Lato" panose="020F0502020204030203" pitchFamily="34" charset="0"/>
                <a:ea typeface="Lato" panose="020F0502020204030203" pitchFamily="34" charset="0"/>
                <a:cs typeface="Lato" panose="020F0502020204030203" pitchFamily="34" charset="0"/>
              </a:rPr>
              <a:t>Implementation of symmetric algorithm modification system to resist power based </a:t>
            </a:r>
            <a:br>
              <a:rPr lang="en-US" sz="3200" dirty="0" smtClean="0">
                <a:solidFill>
                  <a:srgbClr val="636363"/>
                </a:solidFill>
                <a:latin typeface="Lato" panose="020F0502020204030203" pitchFamily="34" charset="0"/>
                <a:ea typeface="Lato" panose="020F0502020204030203" pitchFamily="34" charset="0"/>
                <a:cs typeface="Lato" panose="020F0502020204030203" pitchFamily="34" charset="0"/>
              </a:rPr>
            </a:br>
            <a:r>
              <a:rPr lang="en-US" sz="3200" dirty="0" smtClean="0">
                <a:solidFill>
                  <a:srgbClr val="636363"/>
                </a:solidFill>
                <a:latin typeface="Lato" panose="020F0502020204030203" pitchFamily="34" charset="0"/>
                <a:ea typeface="Lato" panose="020F0502020204030203" pitchFamily="34" charset="0"/>
                <a:cs typeface="Lato" panose="020F0502020204030203" pitchFamily="34" charset="0"/>
              </a:rPr>
              <a:t>side channel attacks</a:t>
            </a:r>
            <a:endParaRPr lang="en-US" sz="3200" dirty="0">
              <a:solidFill>
                <a:srgbClr val="636363"/>
              </a:solidFill>
            </a:endParaRPr>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Up to Now</a:t>
            </a:r>
            <a:r>
              <a:rPr lang="en-US" dirty="0" smtClean="0">
                <a:latin typeface="Lato" panose="020F0502020204030203" pitchFamily="34" charset="0"/>
                <a:ea typeface="Lato" panose="020F0502020204030203" pitchFamily="34" charset="0"/>
                <a:cs typeface="Lato" panose="020F0502020204030203" pitchFamily="34" charset="0"/>
              </a:rPr>
              <a:t>.. (Cont.…)</a:t>
            </a:r>
            <a:endParaRPr lang="en-US" dirty="0"/>
          </a:p>
        </p:txBody>
      </p:sp>
      <p:sp>
        <p:nvSpPr>
          <p:cNvPr id="3" name="Content Placeholder 2"/>
          <p:cNvSpPr>
            <a:spLocks noGrp="1"/>
          </p:cNvSpPr>
          <p:nvPr>
            <p:ph idx="1"/>
          </p:nvPr>
        </p:nvSpPr>
        <p:spPr/>
        <p:txBody>
          <a:bodyPr/>
          <a:lstStyle/>
          <a:p>
            <a:r>
              <a:rPr lang="en-US" b="1" dirty="0">
                <a:latin typeface="Lato" panose="020F0502020204030203" pitchFamily="34" charset="0"/>
                <a:ea typeface="Lato" panose="020F0502020204030203" pitchFamily="34" charset="0"/>
                <a:cs typeface="Lato" panose="020F0502020204030203" pitchFamily="34" charset="0"/>
              </a:rPr>
              <a:t>SASEBO (Side channel Attack Standard Evaluation Board) </a:t>
            </a:r>
            <a:endParaRPr lang="en-US" b="1" dirty="0" smtClean="0">
              <a:latin typeface="Lato" panose="020F0502020204030203" pitchFamily="34" charset="0"/>
              <a:ea typeface="Lato" panose="020F0502020204030203" pitchFamily="34" charset="0"/>
              <a:cs typeface="Lato" panose="020F0502020204030203" pitchFamily="34" charset="0"/>
            </a:endParaRPr>
          </a:p>
          <a:p>
            <a:r>
              <a:rPr lang="en-US" b="1" dirty="0">
                <a:latin typeface="Lato" panose="020F0502020204030203" pitchFamily="34" charset="0"/>
                <a:ea typeface="Lato" panose="020F0502020204030203" pitchFamily="34" charset="0"/>
                <a:cs typeface="Lato" panose="020F0502020204030203" pitchFamily="34" charset="0"/>
              </a:rPr>
              <a:t>CHIP WHISPERER </a:t>
            </a:r>
            <a:endParaRPr lang="en-US" b="1" dirty="0" smtClean="0">
              <a:latin typeface="Lato" panose="020F0502020204030203" pitchFamily="34" charset="0"/>
              <a:ea typeface="Lato" panose="020F0502020204030203" pitchFamily="34" charset="0"/>
              <a:cs typeface="Lato" panose="020F0502020204030203" pitchFamily="34" charset="0"/>
            </a:endParaRPr>
          </a:p>
          <a:p>
            <a:r>
              <a:rPr lang="en-US" b="1" dirty="0">
                <a:latin typeface="Lato" panose="020F0502020204030203" pitchFamily="34" charset="0"/>
                <a:ea typeface="Lato" panose="020F0502020204030203" pitchFamily="34" charset="0"/>
                <a:cs typeface="Lato" panose="020F0502020204030203" pitchFamily="34" charset="0"/>
              </a:rPr>
              <a:t>SAKURA-G FPGA </a:t>
            </a:r>
            <a:endParaRPr lang="en-US"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689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Problems Identified ..</a:t>
            </a:r>
            <a:endParaRPr lang="en-US" dirty="0"/>
          </a:p>
        </p:txBody>
      </p:sp>
      <p:sp>
        <p:nvSpPr>
          <p:cNvPr id="4" name="Content Placeholder 3"/>
          <p:cNvSpPr>
            <a:spLocks noGrp="1"/>
          </p:cNvSpPr>
          <p:nvPr>
            <p:ph idx="1"/>
          </p:nvPr>
        </p:nvSpPr>
        <p:spPr/>
        <p:txBody>
          <a:bodyPr/>
          <a:lstStyle/>
          <a:p>
            <a:pPr>
              <a:lnSpc>
                <a:spcPct val="100000"/>
              </a:lnSpc>
            </a:pPr>
            <a:r>
              <a:rPr lang="en-US" dirty="0" smtClean="0">
                <a:latin typeface="Lato" panose="020F0502020204030203" pitchFamily="34" charset="0"/>
                <a:ea typeface="Lato" panose="020F0502020204030203" pitchFamily="34" charset="0"/>
                <a:cs typeface="Lato" panose="020F0502020204030203" pitchFamily="34" charset="0"/>
              </a:rPr>
              <a:t>There </a:t>
            </a:r>
            <a:r>
              <a:rPr lang="en-US" dirty="0">
                <a:latin typeface="Lato" panose="020F0502020204030203" pitchFamily="34" charset="0"/>
                <a:ea typeface="Lato" panose="020F0502020204030203" pitchFamily="34" charset="0"/>
                <a:cs typeface="Lato" panose="020F0502020204030203" pitchFamily="34" charset="0"/>
              </a:rPr>
              <a:t>is no any product to </a:t>
            </a:r>
            <a:r>
              <a:rPr lang="en-US" dirty="0" smtClean="0">
                <a:latin typeface="Lato" panose="020F0502020204030203" pitchFamily="34" charset="0"/>
                <a:ea typeface="Lato" panose="020F0502020204030203" pitchFamily="34" charset="0"/>
                <a:cs typeface="Lato" panose="020F0502020204030203" pitchFamily="34" charset="0"/>
              </a:rPr>
              <a:t>find </a:t>
            </a:r>
            <a:r>
              <a:rPr lang="en-US" dirty="0">
                <a:latin typeface="Lato" panose="020F0502020204030203" pitchFamily="34" charset="0"/>
                <a:ea typeface="Lato" panose="020F0502020204030203" pitchFamily="34" charset="0"/>
                <a:cs typeface="Lato" panose="020F0502020204030203" pitchFamily="34" charset="0"/>
              </a:rPr>
              <a:t>the vulnerable points in algorithm </a:t>
            </a:r>
            <a:r>
              <a:rPr lang="en-US" dirty="0" smtClean="0">
                <a:latin typeface="Lato" panose="020F0502020204030203" pitchFamily="34" charset="0"/>
                <a:ea typeface="Lato" panose="020F0502020204030203" pitchFamily="34" charset="0"/>
                <a:cs typeface="Lato" panose="020F0502020204030203" pitchFamily="34" charset="0"/>
              </a:rPr>
              <a:t>by analyzing power spike patterns.</a:t>
            </a:r>
          </a:p>
          <a:p>
            <a:pPr>
              <a:lnSpc>
                <a:spcPct val="100000"/>
              </a:lnSpc>
            </a:pPr>
            <a:r>
              <a:rPr lang="en-US" dirty="0" smtClean="0">
                <a:latin typeface="Lato" panose="020F0502020204030203" pitchFamily="34" charset="0"/>
                <a:ea typeface="Lato" panose="020F0502020204030203" pitchFamily="34" charset="0"/>
                <a:cs typeface="Lato" panose="020F0502020204030203" pitchFamily="34" charset="0"/>
              </a:rPr>
              <a:t>There is no process to patch </a:t>
            </a:r>
            <a:r>
              <a:rPr lang="en-US" dirty="0">
                <a:latin typeface="Lato" panose="020F0502020204030203" pitchFamily="34" charset="0"/>
                <a:ea typeface="Lato" panose="020F0502020204030203" pitchFamily="34" charset="0"/>
                <a:cs typeface="Lato" panose="020F0502020204030203" pitchFamily="34" charset="0"/>
              </a:rPr>
              <a:t>it automatically without altering the algorithm in order to mitigate side channel attacks.</a:t>
            </a:r>
            <a:endParaRPr lang="en-US" dirty="0" smtClean="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988093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889222"/>
            <a:ext cx="9906000" cy="1066800"/>
          </a:xfrm>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How can we mitigate side channel patterns? </a:t>
            </a: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p:cNvPicPr>
            <a:picLocks noChangeAspect="1"/>
          </p:cNvPicPr>
          <p:nvPr/>
        </p:nvPicPr>
        <p:blipFill>
          <a:blip r:embed="rId2"/>
          <a:stretch>
            <a:fillRect/>
          </a:stretch>
        </p:blipFill>
        <p:spPr>
          <a:xfrm>
            <a:off x="6018212" y="2514600"/>
            <a:ext cx="2901948" cy="2895851"/>
          </a:xfrm>
          <a:prstGeom prst="rect">
            <a:avLst/>
          </a:prstGeom>
        </p:spPr>
      </p:pic>
    </p:spTree>
    <p:extLst>
      <p:ext uri="{BB962C8B-B14F-4D97-AF65-F5344CB8AC3E}">
        <p14:creationId xmlns:p14="http://schemas.microsoft.com/office/powerpoint/2010/main" val="226593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Solution</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5" name="Content Placeholder 4"/>
          <p:cNvSpPr>
            <a:spLocks noGrp="1"/>
          </p:cNvSpPr>
          <p:nvPr>
            <p:ph idx="1"/>
          </p:nvPr>
        </p:nvSpPr>
        <p:spPr/>
        <p:txBody>
          <a:bodyPr/>
          <a:lstStyle/>
          <a:p>
            <a:pPr marL="45720" indent="0" algn="ctr">
              <a:lnSpc>
                <a:spcPct val="100000"/>
              </a:lnSpc>
              <a:buNone/>
            </a:pPr>
            <a:endParaRPr lang="en-US" dirty="0" smtClean="0"/>
          </a:p>
          <a:p>
            <a:pPr marL="45720" indent="0" algn="ctr">
              <a:lnSpc>
                <a:spcPct val="100000"/>
              </a:lnSpc>
              <a:buNone/>
            </a:pPr>
            <a:r>
              <a:rPr lang="en-US" sz="3200" dirty="0" smtClean="0"/>
              <a:t>Adding “RANDOMNESS” to the algorithm</a:t>
            </a:r>
            <a:endParaRPr lang="en-US" sz="3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012" y="3124200"/>
            <a:ext cx="4744528" cy="2667000"/>
          </a:xfrm>
          <a:prstGeom prst="rect">
            <a:avLst/>
          </a:prstGeom>
        </p:spPr>
      </p:pic>
    </p:spTree>
    <p:extLst>
      <p:ext uri="{BB962C8B-B14F-4D97-AF65-F5344CB8AC3E}">
        <p14:creationId xmlns:p14="http://schemas.microsoft.com/office/powerpoint/2010/main" val="134785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0" dirty="0"/>
              <a:t/>
            </a:r>
            <a:br>
              <a:rPr lang="en-US" b="0" dirty="0"/>
            </a:br>
            <a:r>
              <a:rPr lang="en-US" dirty="0"/>
              <a:t>E</a:t>
            </a:r>
            <a:r>
              <a:rPr lang="en-US" dirty="0" smtClean="0"/>
              <a:t>xtracting </a:t>
            </a:r>
            <a:r>
              <a:rPr lang="en-US" dirty="0"/>
              <a:t>power consumption measurements </a:t>
            </a:r>
            <a:r>
              <a:rPr lang="en-US" b="0" dirty="0"/>
              <a:t/>
            </a:r>
            <a:br>
              <a:rPr lang="en-US" b="0" dirty="0"/>
            </a:br>
            <a:endParaRPr lang="en-US" dirty="0"/>
          </a:p>
        </p:txBody>
      </p:sp>
      <p:sp>
        <p:nvSpPr>
          <p:cNvPr id="3" name="Content Placeholder 2"/>
          <p:cNvSpPr>
            <a:spLocks noGrp="1"/>
          </p:cNvSpPr>
          <p:nvPr>
            <p:ph idx="1"/>
          </p:nvPr>
        </p:nvSpPr>
        <p:spPr/>
        <p:txBody>
          <a:bodyPr>
            <a:normAutofit/>
          </a:bodyPr>
          <a:lstStyle/>
          <a:p>
            <a:r>
              <a:rPr lang="en-US" dirty="0" smtClean="0">
                <a:latin typeface="Lato" panose="020F0502020204030203" pitchFamily="34" charset="0"/>
                <a:ea typeface="Lato" panose="020F0502020204030203" pitchFamily="34" charset="0"/>
                <a:cs typeface="Lato" panose="020F0502020204030203" pitchFamily="34" charset="0"/>
              </a:rPr>
              <a:t>Implementing a device to extract power consumption information</a:t>
            </a:r>
          </a:p>
          <a:p>
            <a:pPr marL="45720" indent="0">
              <a:buNone/>
            </a:pPr>
            <a:r>
              <a:rPr lang="en-US" dirty="0" smtClean="0">
                <a:latin typeface="Lato" panose="020F0502020204030203" pitchFamily="34" charset="0"/>
                <a:ea typeface="Lato" panose="020F0502020204030203" pitchFamily="34" charset="0"/>
                <a:cs typeface="Lato" panose="020F0502020204030203" pitchFamily="34" charset="0"/>
              </a:rPr>
              <a:t> </a:t>
            </a:r>
          </a:p>
          <a:p>
            <a:r>
              <a:rPr lang="en-US" dirty="0" smtClean="0">
                <a:latin typeface="Lato" panose="020F0502020204030203" pitchFamily="34" charset="0"/>
                <a:ea typeface="Lato" panose="020F0502020204030203" pitchFamily="34" charset="0"/>
                <a:cs typeface="Lato" panose="020F0502020204030203" pitchFamily="34" charset="0"/>
              </a:rPr>
              <a:t>Based on Arduino and FPGA board.</a:t>
            </a:r>
          </a:p>
          <a:p>
            <a:endParaRPr lang="en-US" dirty="0" smtClean="0">
              <a:latin typeface="Lato" panose="020F0502020204030203" pitchFamily="34" charset="0"/>
              <a:ea typeface="Lato" panose="020F0502020204030203" pitchFamily="34" charset="0"/>
              <a:cs typeface="Lato" panose="020F0502020204030203" pitchFamily="34" charset="0"/>
            </a:endParaRPr>
          </a:p>
          <a:p>
            <a:r>
              <a:rPr lang="en-US" dirty="0" smtClean="0">
                <a:latin typeface="Lato" panose="020F0502020204030203" pitchFamily="34" charset="0"/>
                <a:ea typeface="Lato" panose="020F0502020204030203" pitchFamily="34" charset="0"/>
                <a:cs typeface="Lato" panose="020F0502020204030203" pitchFamily="34" charset="0"/>
              </a:rPr>
              <a:t>Implementing an algorithm to take power consumption information into digital format and input to PC. </a:t>
            </a:r>
          </a:p>
          <a:p>
            <a:endParaRPr lang="en-US" dirty="0" smtClean="0">
              <a:latin typeface="Lato" panose="020F0502020204030203" pitchFamily="34" charset="0"/>
              <a:ea typeface="Lato" panose="020F0502020204030203" pitchFamily="34" charset="0"/>
              <a:cs typeface="Lato" panose="020F0502020204030203" pitchFamily="34" charset="0"/>
            </a:endParaRPr>
          </a:p>
          <a:p>
            <a:r>
              <a:rPr lang="en-US" dirty="0" smtClean="0">
                <a:latin typeface="Lato" panose="020F0502020204030203" pitchFamily="34" charset="0"/>
                <a:ea typeface="Lato" panose="020F0502020204030203" pitchFamily="34" charset="0"/>
                <a:cs typeface="Lato" panose="020F0502020204030203" pitchFamily="34" charset="0"/>
              </a:rPr>
              <a:t>Filtering the gathered information by removing noise to get more accurate readings.</a:t>
            </a:r>
            <a:endParaRPr lang="en-US"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16807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0" dirty="0"/>
              <a:t/>
            </a:r>
            <a:br>
              <a:rPr lang="en-US" b="0" dirty="0"/>
            </a:br>
            <a:r>
              <a:rPr lang="en-US" dirty="0"/>
              <a:t>Data classification, analysis and module training </a:t>
            </a:r>
            <a:r>
              <a:rPr lang="en-US" b="0" dirty="0"/>
              <a:t/>
            </a:r>
            <a:br>
              <a:rPr lang="en-US" b="0" dirty="0"/>
            </a:br>
            <a:endParaRPr lang="en-US" dirty="0"/>
          </a:p>
        </p:txBody>
      </p:sp>
      <p:sp>
        <p:nvSpPr>
          <p:cNvPr id="3" name="Content Placeholder 2"/>
          <p:cNvSpPr>
            <a:spLocks noGrp="1"/>
          </p:cNvSpPr>
          <p:nvPr>
            <p:ph idx="1"/>
          </p:nvPr>
        </p:nvSpPr>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Preprocessing extracted data to create an ideal dataset</a:t>
            </a:r>
          </a:p>
          <a:p>
            <a:pPr marL="45720" indent="0">
              <a:buNone/>
            </a:pPr>
            <a:endParaRPr lang="en-US" dirty="0">
              <a:latin typeface="Lato" panose="020F0502020204030203" pitchFamily="34" charset="0"/>
              <a:ea typeface="Lato" panose="020F0502020204030203" pitchFamily="34" charset="0"/>
              <a:cs typeface="Lato" panose="020F0502020204030203" pitchFamily="34" charset="0"/>
            </a:endParaRPr>
          </a:p>
          <a:p>
            <a:r>
              <a:rPr lang="en-US" dirty="0">
                <a:latin typeface="Lato" panose="020F0502020204030203" pitchFamily="34" charset="0"/>
                <a:ea typeface="Lato" panose="020F0502020204030203" pitchFamily="34" charset="0"/>
                <a:cs typeface="Lato" panose="020F0502020204030203" pitchFamily="34" charset="0"/>
              </a:rPr>
              <a:t>Transforming preprocessed data into appropriate machine learning </a:t>
            </a:r>
            <a:r>
              <a:rPr lang="en-US" dirty="0" smtClean="0">
                <a:latin typeface="Lato" panose="020F0502020204030203" pitchFamily="34" charset="0"/>
                <a:ea typeface="Lato" panose="020F0502020204030203" pitchFamily="34" charset="0"/>
                <a:cs typeface="Lato" panose="020F0502020204030203" pitchFamily="34" charset="0"/>
              </a:rPr>
              <a:t>styles</a:t>
            </a:r>
          </a:p>
          <a:p>
            <a:pPr marL="45720" indent="0">
              <a:buNone/>
            </a:pPr>
            <a:endParaRPr lang="en-US" dirty="0">
              <a:latin typeface="Lato" panose="020F0502020204030203" pitchFamily="34" charset="0"/>
              <a:ea typeface="Lato" panose="020F0502020204030203" pitchFamily="34" charset="0"/>
              <a:cs typeface="Lato" panose="020F0502020204030203" pitchFamily="34" charset="0"/>
            </a:endParaRPr>
          </a:p>
          <a:p>
            <a:r>
              <a:rPr lang="en-US" dirty="0" smtClean="0">
                <a:latin typeface="Lato" panose="020F0502020204030203" pitchFamily="34" charset="0"/>
                <a:ea typeface="Lato" panose="020F0502020204030203" pitchFamily="34" charset="0"/>
                <a:cs typeface="Lato" panose="020F0502020204030203" pitchFamily="34" charset="0"/>
              </a:rPr>
              <a:t>Identifying patterns in the dataset </a:t>
            </a:r>
          </a:p>
          <a:p>
            <a:pPr marL="45720" indent="0">
              <a:buNone/>
            </a:pPr>
            <a:endParaRPr lang="en-US" dirty="0" smtClean="0">
              <a:latin typeface="Lato" panose="020F0502020204030203" pitchFamily="34" charset="0"/>
              <a:ea typeface="Lato" panose="020F0502020204030203" pitchFamily="34" charset="0"/>
              <a:cs typeface="Lato" panose="020F0502020204030203" pitchFamily="34" charset="0"/>
            </a:endParaRPr>
          </a:p>
          <a:p>
            <a:r>
              <a:rPr lang="en-US" dirty="0" smtClean="0">
                <a:latin typeface="Lato" panose="020F0502020204030203" pitchFamily="34" charset="0"/>
                <a:ea typeface="Lato" panose="020F0502020204030203" pitchFamily="34" charset="0"/>
                <a:cs typeface="Lato" panose="020F0502020204030203" pitchFamily="34" charset="0"/>
              </a:rPr>
              <a:t>Utilizing </a:t>
            </a:r>
            <a:r>
              <a:rPr lang="en-US" dirty="0">
                <a:latin typeface="Lato" panose="020F0502020204030203" pitchFamily="34" charset="0"/>
                <a:ea typeface="Lato" panose="020F0502020204030203" pitchFamily="34" charset="0"/>
                <a:cs typeface="Lato" panose="020F0502020204030203" pitchFamily="34" charset="0"/>
              </a:rPr>
              <a:t>performance of the applied process</a:t>
            </a:r>
          </a:p>
          <a:p>
            <a:endParaRPr lang="en-US" dirty="0"/>
          </a:p>
        </p:txBody>
      </p:sp>
    </p:spTree>
    <p:extLst>
      <p:ext uri="{BB962C8B-B14F-4D97-AF65-F5344CB8AC3E}">
        <p14:creationId xmlns:p14="http://schemas.microsoft.com/office/powerpoint/2010/main" val="420706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0" dirty="0"/>
              <a:t/>
            </a:r>
            <a:br>
              <a:rPr lang="en-US" b="0" dirty="0"/>
            </a:br>
            <a:r>
              <a:rPr lang="en-US" dirty="0"/>
              <a:t>Automate Code embedding mechanism </a:t>
            </a:r>
            <a:r>
              <a:rPr lang="en-US" b="0" dirty="0"/>
              <a:t/>
            </a:r>
            <a:br>
              <a:rPr lang="en-US" b="0" dirty="0"/>
            </a:br>
            <a:endParaRPr lang="en-US" dirty="0"/>
          </a:p>
        </p:txBody>
      </p:sp>
      <p:sp>
        <p:nvSpPr>
          <p:cNvPr id="3" name="Content Placeholder 2"/>
          <p:cNvSpPr>
            <a:spLocks noGrp="1"/>
          </p:cNvSpPr>
          <p:nvPr>
            <p:ph idx="1"/>
          </p:nvPr>
        </p:nvSpPr>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Identifying exact location in the code according to identified pattern.</a:t>
            </a:r>
          </a:p>
          <a:p>
            <a:endParaRPr lang="en-US" dirty="0" smtClean="0">
              <a:latin typeface="Lato" panose="020F0502020204030203" pitchFamily="34" charset="0"/>
              <a:ea typeface="Lato" panose="020F0502020204030203" pitchFamily="34" charset="0"/>
              <a:cs typeface="Lato" panose="020F0502020204030203" pitchFamily="34" charset="0"/>
            </a:endParaRPr>
          </a:p>
          <a:p>
            <a:r>
              <a:rPr lang="en-US" dirty="0" smtClean="0">
                <a:latin typeface="Lato" panose="020F0502020204030203" pitchFamily="34" charset="0"/>
                <a:ea typeface="Lato" panose="020F0502020204030203" pitchFamily="34" charset="0"/>
                <a:cs typeface="Lato" panose="020F0502020204030203" pitchFamily="34" charset="0"/>
              </a:rPr>
              <a:t>Uses machine learning techniques.</a:t>
            </a:r>
          </a:p>
          <a:p>
            <a:endParaRPr lang="en-US" dirty="0" smtClean="0">
              <a:latin typeface="Lato" panose="020F0502020204030203" pitchFamily="34" charset="0"/>
              <a:ea typeface="Lato" panose="020F0502020204030203" pitchFamily="34" charset="0"/>
              <a:cs typeface="Lato" panose="020F0502020204030203" pitchFamily="34" charset="0"/>
            </a:endParaRPr>
          </a:p>
          <a:p>
            <a:r>
              <a:rPr lang="en-US" dirty="0" smtClean="0">
                <a:latin typeface="Lato" panose="020F0502020204030203" pitchFamily="34" charset="0"/>
                <a:ea typeface="Lato" panose="020F0502020204030203" pitchFamily="34" charset="0"/>
                <a:cs typeface="Lato" panose="020F0502020204030203" pitchFamily="34" charset="0"/>
              </a:rPr>
              <a:t>Adding required code to the algorithm automatically.</a:t>
            </a:r>
          </a:p>
        </p:txBody>
      </p:sp>
    </p:spTree>
    <p:extLst>
      <p:ext uri="{BB962C8B-B14F-4D97-AF65-F5344CB8AC3E}">
        <p14:creationId xmlns:p14="http://schemas.microsoft.com/office/powerpoint/2010/main" val="132967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8686801" cy="609600"/>
          </a:xfrm>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Overall Idea</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p:cNvSpPr>
            <a:spLocks noGrp="1"/>
          </p:cNvSpPr>
          <p:nvPr>
            <p:ph idx="1"/>
          </p:nvPr>
        </p:nvSpPr>
        <p:spPr/>
        <p:txBody>
          <a:bodyPr/>
          <a:lstStyle/>
          <a:p>
            <a:pPr marL="4572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874682" y="1143000"/>
            <a:ext cx="7067859" cy="5460024"/>
          </a:xfrm>
          <a:prstGeom prst="rect">
            <a:avLst/>
          </a:prstGeom>
        </p:spPr>
      </p:pic>
    </p:spTree>
    <p:extLst>
      <p:ext uri="{BB962C8B-B14F-4D97-AF65-F5344CB8AC3E}">
        <p14:creationId xmlns:p14="http://schemas.microsoft.com/office/powerpoint/2010/main" val="37312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0" dirty="0" smtClean="0"/>
              <a:t>Milestones</a:t>
            </a:r>
            <a:endParaRPr lang="en-US" dirty="0"/>
          </a:p>
        </p:txBody>
      </p:sp>
      <p:sp>
        <p:nvSpPr>
          <p:cNvPr id="3" name="Content Placeholder 2"/>
          <p:cNvSpPr>
            <a:spLocks noGrp="1"/>
          </p:cNvSpPr>
          <p:nvPr>
            <p:ph idx="1"/>
          </p:nvPr>
        </p:nvSpPr>
        <p:spPr>
          <a:xfrm>
            <a:off x="1065212" y="1828800"/>
            <a:ext cx="8686801" cy="3124200"/>
          </a:xfrm>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Investigating ideal hardware parts according to the requirements.</a:t>
            </a:r>
          </a:p>
          <a:p>
            <a:r>
              <a:rPr lang="en-US" dirty="0" smtClean="0">
                <a:latin typeface="Lato" panose="020F0502020204030203" pitchFamily="34" charset="0"/>
                <a:ea typeface="Lato" panose="020F0502020204030203" pitchFamily="34" charset="0"/>
                <a:cs typeface="Lato" panose="020F0502020204030203" pitchFamily="34" charset="0"/>
              </a:rPr>
              <a:t> Analyzing required algorithms used in supervised and unsupervised learning styles</a:t>
            </a:r>
          </a:p>
          <a:p>
            <a:r>
              <a:rPr lang="en-US" dirty="0" smtClean="0">
                <a:latin typeface="Lato" panose="020F0502020204030203" pitchFamily="34" charset="0"/>
                <a:ea typeface="Lato" panose="020F0502020204030203" pitchFamily="34" charset="0"/>
                <a:cs typeface="Lato" panose="020F0502020204030203" pitchFamily="34" charset="0"/>
              </a:rPr>
              <a:t>Analyzing techniques to add random code segments automatically.</a:t>
            </a:r>
          </a:p>
          <a:p>
            <a:endParaRPr lang="en-US" dirty="0" smtClean="0">
              <a:latin typeface="Lato" panose="020F0502020204030203" pitchFamily="34" charset="0"/>
              <a:ea typeface="Lato" panose="020F0502020204030203" pitchFamily="34" charset="0"/>
              <a:cs typeface="Lato" panose="020F0502020204030203" pitchFamily="34" charset="0"/>
            </a:endParaRPr>
          </a:p>
          <a:p>
            <a:pPr marL="45720" indent="0" algn="ctr">
              <a:buNone/>
            </a:pPr>
            <a:r>
              <a:rPr lang="en-US" b="1" dirty="0">
                <a:latin typeface="Lato" panose="020F0502020204030203" pitchFamily="34" charset="0"/>
                <a:ea typeface="Lato" panose="020F0502020204030203" pitchFamily="34" charset="0"/>
                <a:cs typeface="Lato" panose="020F0502020204030203" pitchFamily="34" charset="0"/>
              </a:rPr>
              <a:t>Implementing fundamental hardware device with partially designed analyzing system</a:t>
            </a:r>
          </a:p>
          <a:p>
            <a:endParaRPr lang="en-US" dirty="0" smtClean="0">
              <a:latin typeface="Lato" panose="020F0502020204030203" pitchFamily="34" charset="0"/>
              <a:ea typeface="Lato" panose="020F0502020204030203" pitchFamily="34" charset="0"/>
              <a:cs typeface="Lato" panose="020F0502020204030203" pitchFamily="34" charset="0"/>
            </a:endParaRPr>
          </a:p>
          <a:p>
            <a:endParaRPr lang="en-US" dirty="0" smtClean="0">
              <a:latin typeface="Lato" panose="020F0502020204030203" pitchFamily="34" charset="0"/>
              <a:ea typeface="Lato" panose="020F0502020204030203" pitchFamily="34" charset="0"/>
              <a:cs typeface="Lato" panose="020F0502020204030203" pitchFamily="34" charset="0"/>
            </a:endParaRPr>
          </a:p>
          <a:p>
            <a:pPr marL="45720" indent="0">
              <a:buNone/>
            </a:pPr>
            <a:endParaRPr lang="en-US" dirty="0" smtClean="0">
              <a:latin typeface="Lato" panose="020F0502020204030203" pitchFamily="34" charset="0"/>
              <a:ea typeface="Lato" panose="020F0502020204030203" pitchFamily="34" charset="0"/>
              <a:cs typeface="Lato" panose="020F0502020204030203" pitchFamily="34" charset="0"/>
            </a:endParaRPr>
          </a:p>
          <a:p>
            <a:pPr marL="45720" indent="0">
              <a:buNone/>
            </a:pPr>
            <a:endParaRPr lang="en-US" dirty="0" smtClean="0">
              <a:latin typeface="Lato" panose="020F0502020204030203" pitchFamily="34" charset="0"/>
              <a:ea typeface="Lato" panose="020F0502020204030203" pitchFamily="34" charset="0"/>
              <a:cs typeface="Lato" panose="020F0502020204030203" pitchFamily="34" charset="0"/>
            </a:endParaRPr>
          </a:p>
          <a:p>
            <a:endParaRPr lang="en-US" dirty="0" smtClean="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52210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0" dirty="0" smtClean="0"/>
              <a:t>Evaluation</a:t>
            </a:r>
            <a:endParaRPr lang="en-US" dirty="0"/>
          </a:p>
        </p:txBody>
      </p:sp>
      <p:sp>
        <p:nvSpPr>
          <p:cNvPr id="3" name="Content Placeholder 2"/>
          <p:cNvSpPr>
            <a:spLocks noGrp="1"/>
          </p:cNvSpPr>
          <p:nvPr>
            <p:ph idx="1"/>
          </p:nvPr>
        </p:nvSpPr>
        <p:spPr>
          <a:xfrm>
            <a:off x="912812" y="1828800"/>
            <a:ext cx="9525000" cy="3124200"/>
          </a:xfrm>
        </p:spPr>
        <p:txBody>
          <a:bodyPr>
            <a:normAutofit/>
          </a:bodyPr>
          <a:lstStyle/>
          <a:p>
            <a:r>
              <a:rPr lang="en-US" dirty="0" smtClean="0">
                <a:latin typeface="Lato" panose="020F0502020204030203" pitchFamily="34" charset="0"/>
                <a:ea typeface="Lato" panose="020F0502020204030203" pitchFamily="34" charset="0"/>
                <a:cs typeface="Lato" panose="020F0502020204030203" pitchFamily="34" charset="0"/>
              </a:rPr>
              <a:t>Testing the accuracy of the initial readings by comparing with freely available power consumption information </a:t>
            </a:r>
          </a:p>
          <a:p>
            <a:r>
              <a:rPr lang="en-US" dirty="0" smtClean="0">
                <a:latin typeface="Lato" panose="020F0502020204030203" pitchFamily="34" charset="0"/>
                <a:ea typeface="Lato" panose="020F0502020204030203" pitchFamily="34" charset="0"/>
                <a:cs typeface="Lato" panose="020F0502020204030203" pitchFamily="34" charset="0"/>
              </a:rPr>
              <a:t>Obtaining results for publically available symmetric encryption algorithms</a:t>
            </a:r>
          </a:p>
          <a:p>
            <a:r>
              <a:rPr lang="en-US" dirty="0" smtClean="0">
                <a:latin typeface="Lato" panose="020F0502020204030203" pitchFamily="34" charset="0"/>
                <a:ea typeface="Lato" panose="020F0502020204030203" pitchFamily="34" charset="0"/>
                <a:cs typeface="Lato" panose="020F0502020204030203" pitchFamily="34" charset="0"/>
              </a:rPr>
              <a:t>Testing the implemented solution using customized symmetric algorithms.</a:t>
            </a:r>
          </a:p>
          <a:p>
            <a:r>
              <a:rPr lang="en-US" dirty="0" smtClean="0">
                <a:latin typeface="Lato" panose="020F0502020204030203" pitchFamily="34" charset="0"/>
                <a:ea typeface="Lato" panose="020F0502020204030203" pitchFamily="34" charset="0"/>
                <a:cs typeface="Lato" panose="020F0502020204030203" pitchFamily="34" charset="0"/>
              </a:rPr>
              <a:t>Running finally patched code through the </a:t>
            </a:r>
            <a:r>
              <a:rPr lang="en-US" smtClean="0">
                <a:latin typeface="Lato" panose="020F0502020204030203" pitchFamily="34" charset="0"/>
                <a:ea typeface="Lato" panose="020F0502020204030203" pitchFamily="34" charset="0"/>
                <a:cs typeface="Lato" panose="020F0502020204030203" pitchFamily="34" charset="0"/>
              </a:rPr>
              <a:t>system </a:t>
            </a:r>
            <a:r>
              <a:rPr lang="en-US" smtClean="0">
                <a:latin typeface="Lato" panose="020F0502020204030203" pitchFamily="34" charset="0"/>
                <a:ea typeface="Lato" panose="020F0502020204030203" pitchFamily="34" charset="0"/>
                <a:cs typeface="Lato" panose="020F0502020204030203" pitchFamily="34" charset="0"/>
              </a:rPr>
              <a:t>or </a:t>
            </a:r>
            <a:r>
              <a:rPr lang="en-US" dirty="0" smtClean="0">
                <a:latin typeface="Lato" panose="020F0502020204030203" pitchFamily="34" charset="0"/>
                <a:ea typeface="Lato" panose="020F0502020204030203" pitchFamily="34" charset="0"/>
                <a:cs typeface="Lato" panose="020F0502020204030203" pitchFamily="34" charset="0"/>
              </a:rPr>
              <a:t>examine whether its still capture any patterns</a:t>
            </a:r>
          </a:p>
          <a:p>
            <a:r>
              <a:rPr lang="en-US" dirty="0" smtClean="0">
                <a:latin typeface="Lato" panose="020F0502020204030203" pitchFamily="34" charset="0"/>
                <a:ea typeface="Lato" panose="020F0502020204030203" pitchFamily="34" charset="0"/>
                <a:cs typeface="Lato" panose="020F0502020204030203" pitchFamily="34" charset="0"/>
              </a:rPr>
              <a:t>Testing implemented code solutions through commercialized products (optional)</a:t>
            </a:r>
          </a:p>
          <a:p>
            <a:endParaRPr lang="en-US" dirty="0" smtClean="0">
              <a:latin typeface="Lato" panose="020F0502020204030203" pitchFamily="34" charset="0"/>
              <a:ea typeface="Lato" panose="020F0502020204030203" pitchFamily="34" charset="0"/>
              <a:cs typeface="Lato" panose="020F0502020204030203" pitchFamily="34" charset="0"/>
            </a:endParaRPr>
          </a:p>
          <a:p>
            <a:pPr marL="45720" indent="0">
              <a:buNone/>
            </a:pPr>
            <a:endParaRPr lang="en-US" dirty="0" smtClean="0">
              <a:latin typeface="Lato" panose="020F0502020204030203" pitchFamily="34" charset="0"/>
              <a:ea typeface="Lato" panose="020F0502020204030203" pitchFamily="34" charset="0"/>
              <a:cs typeface="Lato" panose="020F0502020204030203" pitchFamily="34" charset="0"/>
            </a:endParaRPr>
          </a:p>
          <a:p>
            <a:pPr marL="45720" indent="0">
              <a:buNone/>
            </a:pPr>
            <a:endParaRPr lang="en-US" dirty="0" smtClean="0">
              <a:latin typeface="Lato" panose="020F0502020204030203" pitchFamily="34" charset="0"/>
              <a:ea typeface="Lato" panose="020F0502020204030203" pitchFamily="34" charset="0"/>
              <a:cs typeface="Lato" panose="020F0502020204030203" pitchFamily="34" charset="0"/>
            </a:endParaRPr>
          </a:p>
          <a:p>
            <a:endParaRPr lang="en-US" dirty="0" smtClean="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702678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1921790"/>
            <a:ext cx="9372600" cy="914400"/>
          </a:xfrm>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What is a ‘Side Channel attack’ ?</a:t>
            </a: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4" name="Content Placeholder 3"/>
          <p:cNvPicPr>
            <a:picLocks noGrp="1" noChangeAspect="1"/>
          </p:cNvPicPr>
          <p:nvPr>
            <p:ph idx="1"/>
          </p:nvPr>
        </p:nvPicPr>
        <p:blipFill>
          <a:blip r:embed="rId2"/>
          <a:stretch>
            <a:fillRect/>
          </a:stretch>
        </p:blipFill>
        <p:spPr>
          <a:xfrm>
            <a:off x="4532186" y="2824566"/>
            <a:ext cx="2895851" cy="2895851"/>
          </a:xfrm>
          <a:prstGeom prst="rect">
            <a:avLst/>
          </a:prstGeom>
        </p:spPr>
      </p:pic>
    </p:spTree>
    <p:extLst>
      <p:ext uri="{BB962C8B-B14F-4D97-AF65-F5344CB8AC3E}">
        <p14:creationId xmlns:p14="http://schemas.microsoft.com/office/powerpoint/2010/main" val="143171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Cost Effective </a:t>
            </a:r>
          </a:p>
          <a:p>
            <a:r>
              <a:rPr lang="en-US" dirty="0" smtClean="0">
                <a:latin typeface="Lato" panose="020F0502020204030203" pitchFamily="34" charset="0"/>
                <a:ea typeface="Lato" panose="020F0502020204030203" pitchFamily="34" charset="0"/>
                <a:cs typeface="Lato" panose="020F0502020204030203" pitchFamily="34" charset="0"/>
              </a:rPr>
              <a:t>Less complexity – can be use by any  person who doesn’t have knowledge in cryptology </a:t>
            </a:r>
          </a:p>
          <a:p>
            <a:r>
              <a:rPr lang="en-US" dirty="0" smtClean="0">
                <a:latin typeface="Lato" panose="020F0502020204030203" pitchFamily="34" charset="0"/>
                <a:ea typeface="Lato" panose="020F0502020204030203" pitchFamily="34" charset="0"/>
                <a:cs typeface="Lato" panose="020F0502020204030203" pitchFamily="34" charset="0"/>
              </a:rPr>
              <a:t>Cryptographic algorithms can be strengthened against side channel attack.</a:t>
            </a:r>
          </a:p>
          <a:p>
            <a:endParaRPr lang="en-US" dirty="0" smtClean="0">
              <a:latin typeface="Lato" panose="020F0502020204030203" pitchFamily="34" charset="0"/>
              <a:ea typeface="Lato" panose="020F0502020204030203" pitchFamily="34" charset="0"/>
              <a:cs typeface="Lato" panose="020F0502020204030203" pitchFamily="34" charset="0"/>
            </a:endParaRPr>
          </a:p>
          <a:p>
            <a:endParaRPr lang="en-US" dirty="0" smtClean="0">
              <a:latin typeface="Lato" panose="020F0502020204030203" pitchFamily="34" charset="0"/>
              <a:ea typeface="Lato" panose="020F0502020204030203" pitchFamily="34" charset="0"/>
              <a:cs typeface="Lato" panose="020F0502020204030203" pitchFamily="34" charset="0"/>
            </a:endParaRPr>
          </a:p>
          <a:p>
            <a:endParaRPr lang="en-US"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32703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Capturing the Market</a:t>
            </a:r>
          </a:p>
        </p:txBody>
      </p:sp>
      <p:sp>
        <p:nvSpPr>
          <p:cNvPr id="3" name="Content Placeholder 2"/>
          <p:cNvSpPr>
            <a:spLocks noGrp="1"/>
          </p:cNvSpPr>
          <p:nvPr>
            <p:ph idx="1"/>
          </p:nvPr>
        </p:nvSpPr>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Free and open source</a:t>
            </a:r>
            <a:r>
              <a:rPr lang="en-US" dirty="0">
                <a:latin typeface="Lato" panose="020F0502020204030203" pitchFamily="34" charset="0"/>
                <a:ea typeface="Lato" panose="020F0502020204030203" pitchFamily="34" charset="0"/>
                <a:cs typeface="Lato" panose="020F0502020204030203" pitchFamily="34" charset="0"/>
              </a:rPr>
              <a:t> </a:t>
            </a:r>
            <a:r>
              <a:rPr lang="en-US" dirty="0" smtClean="0">
                <a:latin typeface="Lato" panose="020F0502020204030203" pitchFamily="34" charset="0"/>
                <a:ea typeface="Lato" panose="020F0502020204030203" pitchFamily="34" charset="0"/>
                <a:cs typeface="Lato" panose="020F0502020204030203" pitchFamily="34" charset="0"/>
              </a:rPr>
              <a:t>at the initial stage</a:t>
            </a:r>
          </a:p>
          <a:p>
            <a:r>
              <a:rPr lang="en-US" dirty="0" smtClean="0">
                <a:latin typeface="Lato" panose="020F0502020204030203" pitchFamily="34" charset="0"/>
                <a:ea typeface="Lato" panose="020F0502020204030203" pitchFamily="34" charset="0"/>
                <a:cs typeface="Lato" panose="020F0502020204030203" pitchFamily="34" charset="0"/>
              </a:rPr>
              <a:t>Use social media to promote</a:t>
            </a:r>
          </a:p>
          <a:p>
            <a:endParaRPr lang="en-US" dirty="0" smtClean="0"/>
          </a:p>
        </p:txBody>
      </p:sp>
    </p:spTree>
    <p:extLst>
      <p:ext uri="{BB962C8B-B14F-4D97-AF65-F5344CB8AC3E}">
        <p14:creationId xmlns:p14="http://schemas.microsoft.com/office/powerpoint/2010/main" val="64848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122612" y="1389711"/>
            <a:ext cx="5105585" cy="4078577"/>
          </a:xfrm>
          <a:prstGeom prst="rect">
            <a:avLst/>
          </a:prstGeom>
        </p:spPr>
      </p:pic>
    </p:spTree>
    <p:extLst>
      <p:ext uri="{BB962C8B-B14F-4D97-AF65-F5344CB8AC3E}">
        <p14:creationId xmlns:p14="http://schemas.microsoft.com/office/powerpoint/2010/main" val="422421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1020871"/>
            <a:ext cx="4038600" cy="1066800"/>
          </a:xfrm>
        </p:spPr>
        <p:txBody>
          <a:bodyPr>
            <a:normAutofit/>
          </a:bodyPr>
          <a:lstStyle/>
          <a:p>
            <a:r>
              <a:rPr lang="en-US" sz="5400" dirty="0" smtClean="0">
                <a:latin typeface="Lato" panose="020F0502020204030203" pitchFamily="34" charset="0"/>
                <a:ea typeface="Lato" panose="020F0502020204030203" pitchFamily="34" charset="0"/>
                <a:cs typeface="Lato" panose="020F0502020204030203" pitchFamily="34" charset="0"/>
              </a:rPr>
              <a:t>Questions ?</a:t>
            </a:r>
            <a:endParaRPr lang="en-US" sz="5400" dirty="0">
              <a:latin typeface="Lato" panose="020F0502020204030203" pitchFamily="34" charset="0"/>
              <a:ea typeface="Lato" panose="020F0502020204030203" pitchFamily="34" charset="0"/>
              <a:cs typeface="Lato" panose="020F050202020403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8012" y="2819400"/>
            <a:ext cx="1981200" cy="1981200"/>
          </a:xfrm>
          <a:prstGeom prst="rect">
            <a:avLst/>
          </a:prstGeom>
        </p:spPr>
      </p:pic>
    </p:spTree>
    <p:extLst>
      <p:ext uri="{BB962C8B-B14F-4D97-AF65-F5344CB8AC3E}">
        <p14:creationId xmlns:p14="http://schemas.microsoft.com/office/powerpoint/2010/main" val="260055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1012" y="1676400"/>
            <a:ext cx="7975055" cy="3123565"/>
          </a:xfrm>
        </p:spPr>
      </p:pic>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Side Channel Attack is ..</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p:cNvSpPr>
            <a:spLocks noGrp="1"/>
          </p:cNvSpPr>
          <p:nvPr>
            <p:ph sz="half" idx="1"/>
          </p:nvPr>
        </p:nvSpPr>
        <p:spPr>
          <a:xfrm>
            <a:off x="1065212" y="1828800"/>
            <a:ext cx="8991600" cy="1219200"/>
          </a:xfrm>
        </p:spPr>
        <p:txBody>
          <a:bodyPr/>
          <a:lstStyle/>
          <a:p>
            <a:pPr marL="45720" indent="0" algn="just">
              <a:buNone/>
            </a:pPr>
            <a:r>
              <a:rPr lang="en-US" dirty="0" smtClean="0">
                <a:latin typeface="Lato" panose="020F0502020204030203" pitchFamily="34" charset="0"/>
                <a:ea typeface="Lato" panose="020F0502020204030203" pitchFamily="34" charset="0"/>
                <a:cs typeface="Lato" panose="020F0502020204030203" pitchFamily="34" charset="0"/>
              </a:rPr>
              <a:t>Any </a:t>
            </a:r>
            <a:r>
              <a:rPr lang="en-US" dirty="0">
                <a:latin typeface="Lato" panose="020F0502020204030203" pitchFamily="34" charset="0"/>
                <a:ea typeface="Lato" panose="020F0502020204030203" pitchFamily="34" charset="0"/>
                <a:cs typeface="Lato" panose="020F0502020204030203" pitchFamily="34" charset="0"/>
              </a:rPr>
              <a:t>attack based on information gained from the physical implementation of a cryptosystem, rather than brute force or theoretical weaknesses in the </a:t>
            </a:r>
            <a:r>
              <a:rPr lang="en-US" dirty="0" smtClean="0">
                <a:latin typeface="Lato" panose="020F0502020204030203" pitchFamily="34" charset="0"/>
                <a:ea typeface="Lato" panose="020F0502020204030203" pitchFamily="34" charset="0"/>
                <a:cs typeface="Lato" panose="020F0502020204030203" pitchFamily="34" charset="0"/>
              </a:rPr>
              <a:t>algorithms.</a:t>
            </a: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812" y="2819400"/>
            <a:ext cx="5524500" cy="3238500"/>
          </a:xfrm>
          <a:prstGeom prst="rect">
            <a:avLst/>
          </a:prstGeom>
        </p:spPr>
      </p:pic>
    </p:spTree>
    <p:extLst>
      <p:ext uri="{BB962C8B-B14F-4D97-AF65-F5344CB8AC3E}">
        <p14:creationId xmlns:p14="http://schemas.microsoft.com/office/powerpoint/2010/main" val="52226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Side Channel Attack is </a:t>
            </a:r>
            <a:r>
              <a:rPr lang="en-US" dirty="0" smtClean="0">
                <a:latin typeface="Lato" panose="020F0502020204030203" pitchFamily="34" charset="0"/>
                <a:ea typeface="Lato" panose="020F0502020204030203" pitchFamily="34" charset="0"/>
                <a:cs typeface="Lato" panose="020F0502020204030203" pitchFamily="34" charset="0"/>
              </a:rPr>
              <a:t>.. (Cont..)</a:t>
            </a:r>
            <a:endParaRPr lang="en-US" dirty="0"/>
          </a:p>
        </p:txBody>
      </p:sp>
      <p:sp>
        <p:nvSpPr>
          <p:cNvPr id="6" name="Content Placeholder 5"/>
          <p:cNvSpPr>
            <a:spLocks noGrp="1"/>
          </p:cNvSpPr>
          <p:nvPr>
            <p:ph sz="half" idx="1"/>
          </p:nvPr>
        </p:nvSpPr>
        <p:spPr>
          <a:xfrm>
            <a:off x="1370012" y="1752600"/>
            <a:ext cx="7772400" cy="4191000"/>
          </a:xfrm>
        </p:spPr>
        <p:txBody>
          <a:bodyPr>
            <a:normAutofit lnSpcReduction="10000"/>
          </a:bodyPr>
          <a:lstStyle/>
          <a:p>
            <a:pPr marL="45720" indent="0" algn="just">
              <a:buNone/>
            </a:pPr>
            <a:r>
              <a:rPr lang="en-US" dirty="0" smtClean="0">
                <a:latin typeface="Lato" panose="020F0502020204030203" pitchFamily="34" charset="0"/>
                <a:ea typeface="Lato" panose="020F0502020204030203" pitchFamily="34" charset="0"/>
                <a:cs typeface="Lato" panose="020F0502020204030203" pitchFamily="34" charset="0"/>
              </a:rPr>
              <a:t>These attacks based on “Side Channel Information “. Side channel information is information that can be retrieved from the encryption device that is neither the plaintext to be encrypted nor the ciphertext resulting from the encryption process.</a:t>
            </a:r>
          </a:p>
          <a:p>
            <a:pPr marL="45720" indent="0">
              <a:buNone/>
            </a:pPr>
            <a:r>
              <a:rPr lang="en-US" dirty="0" smtClean="0">
                <a:latin typeface="Lato" panose="020F0502020204030203" pitchFamily="34" charset="0"/>
                <a:ea typeface="Lato" panose="020F0502020204030203" pitchFamily="34" charset="0"/>
                <a:cs typeface="Lato" panose="020F0502020204030203" pitchFamily="34" charset="0"/>
              </a:rPr>
              <a:t>That Side Information can be ,</a:t>
            </a:r>
          </a:p>
          <a:p>
            <a:r>
              <a:rPr lang="en-US" dirty="0" smtClean="0">
                <a:latin typeface="Lato" panose="020F0502020204030203" pitchFamily="34" charset="0"/>
                <a:ea typeface="Lato" panose="020F0502020204030203" pitchFamily="34" charset="0"/>
                <a:cs typeface="Lato" panose="020F0502020204030203" pitchFamily="34" charset="0"/>
              </a:rPr>
              <a:t>Timing Information </a:t>
            </a:r>
          </a:p>
          <a:p>
            <a:r>
              <a:rPr lang="en-US" dirty="0" smtClean="0">
                <a:latin typeface="Lato" panose="020F0502020204030203" pitchFamily="34" charset="0"/>
                <a:ea typeface="Lato" panose="020F0502020204030203" pitchFamily="34" charset="0"/>
                <a:cs typeface="Lato" panose="020F0502020204030203" pitchFamily="34" charset="0"/>
              </a:rPr>
              <a:t>Electromagnetic Radiation</a:t>
            </a:r>
          </a:p>
          <a:p>
            <a:r>
              <a:rPr lang="en-US" dirty="0" smtClean="0">
                <a:latin typeface="Lato" panose="020F0502020204030203" pitchFamily="34" charset="0"/>
                <a:ea typeface="Lato" panose="020F0502020204030203" pitchFamily="34" charset="0"/>
                <a:cs typeface="Lato" panose="020F0502020204030203" pitchFamily="34" charset="0"/>
              </a:rPr>
              <a:t>Power consumption</a:t>
            </a:r>
          </a:p>
          <a:p>
            <a:r>
              <a:rPr lang="en-US" dirty="0" smtClean="0">
                <a:latin typeface="Lato" panose="020F0502020204030203" pitchFamily="34" charset="0"/>
                <a:ea typeface="Lato" panose="020F0502020204030203" pitchFamily="34" charset="0"/>
                <a:cs typeface="Lato" panose="020F0502020204030203" pitchFamily="34" charset="0"/>
              </a:rPr>
              <a:t>Thermal Radiation</a:t>
            </a:r>
          </a:p>
          <a:p>
            <a:r>
              <a:rPr lang="en-US" dirty="0" smtClean="0">
                <a:latin typeface="Lato" panose="020F0502020204030203" pitchFamily="34" charset="0"/>
                <a:ea typeface="Lato" panose="020F0502020204030203" pitchFamily="34" charset="0"/>
                <a:cs typeface="Lato" panose="020F0502020204030203" pitchFamily="34" charset="0"/>
              </a:rPr>
              <a:t>Acoustic Emanation</a:t>
            </a:r>
            <a:endParaRPr lang="en-US"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0108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889222"/>
            <a:ext cx="9906000" cy="1066800"/>
          </a:xfrm>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Why this Research Based On ‘Power Consumption’ ?</a:t>
            </a: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p:cNvPicPr>
            <a:picLocks noChangeAspect="1"/>
          </p:cNvPicPr>
          <p:nvPr/>
        </p:nvPicPr>
        <p:blipFill>
          <a:blip r:embed="rId2"/>
          <a:stretch>
            <a:fillRect/>
          </a:stretch>
        </p:blipFill>
        <p:spPr>
          <a:xfrm>
            <a:off x="4643438" y="1981074"/>
            <a:ext cx="2901948" cy="2895851"/>
          </a:xfrm>
          <a:prstGeom prst="rect">
            <a:avLst/>
          </a:prstGeom>
        </p:spPr>
      </p:pic>
    </p:spTree>
    <p:extLst>
      <p:ext uri="{BB962C8B-B14F-4D97-AF65-F5344CB8AC3E}">
        <p14:creationId xmlns:p14="http://schemas.microsoft.com/office/powerpoint/2010/main" val="3355419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5212" y="609600"/>
            <a:ext cx="9829800" cy="2667000"/>
          </a:xfrm>
        </p:spPr>
        <p:txBody>
          <a:bodyPr>
            <a:noAutofit/>
          </a:bodyPr>
          <a:lstStyle/>
          <a:p>
            <a:pPr marL="342900" indent="-342900" algn="just">
              <a:lnSpc>
                <a:spcPct val="160000"/>
              </a:lnSpc>
              <a:buFont typeface="Arial" panose="020B0604020202020204" pitchFamily="34" charset="0"/>
              <a:buChar char="•"/>
            </a:pPr>
            <a:r>
              <a:rPr lang="en-US" sz="1800" dirty="0" smtClean="0">
                <a:latin typeface="Lato" panose="020F0502020204030203" pitchFamily="34" charset="0"/>
                <a:ea typeface="Lato" panose="020F0502020204030203" pitchFamily="34" charset="0"/>
                <a:cs typeface="Lato" panose="020F0502020204030203" pitchFamily="34" charset="0"/>
              </a:rPr>
              <a:t>One </a:t>
            </a:r>
            <a:r>
              <a:rPr lang="en-US" sz="1800" dirty="0">
                <a:latin typeface="Lato" panose="020F0502020204030203" pitchFamily="34" charset="0"/>
                <a:ea typeface="Lato" panose="020F0502020204030203" pitchFamily="34" charset="0"/>
                <a:cs typeface="Lato" panose="020F0502020204030203" pitchFamily="34" charset="0"/>
              </a:rPr>
              <a:t>of the </a:t>
            </a:r>
            <a:r>
              <a:rPr lang="en-US" sz="1800" b="1" dirty="0">
                <a:latin typeface="Lato" panose="020F0502020204030203" pitchFamily="34" charset="0"/>
                <a:ea typeface="Lato" panose="020F0502020204030203" pitchFamily="34" charset="0"/>
                <a:cs typeface="Lato" panose="020F0502020204030203" pitchFamily="34" charset="0"/>
              </a:rPr>
              <a:t>most effective and powerful</a:t>
            </a:r>
            <a:r>
              <a:rPr lang="en-US" sz="1800" dirty="0">
                <a:latin typeface="Lato" panose="020F0502020204030203" pitchFamily="34" charset="0"/>
                <a:ea typeface="Lato" panose="020F0502020204030203" pitchFamily="34" charset="0"/>
                <a:cs typeface="Lato" panose="020F0502020204030203" pitchFamily="34" charset="0"/>
              </a:rPr>
              <a:t> methods. </a:t>
            </a:r>
            <a:endParaRPr lang="en-US" sz="1800" dirty="0" smtClean="0">
              <a:latin typeface="Lato" panose="020F0502020204030203" pitchFamily="34" charset="0"/>
              <a:ea typeface="Lato" panose="020F0502020204030203" pitchFamily="34" charset="0"/>
              <a:cs typeface="Lato" panose="020F0502020204030203" pitchFamily="34" charset="0"/>
            </a:endParaRPr>
          </a:p>
          <a:p>
            <a:pPr marL="342900" indent="-342900" algn="just">
              <a:lnSpc>
                <a:spcPct val="160000"/>
              </a:lnSpc>
              <a:buFont typeface="Arial" panose="020B0604020202020204" pitchFamily="34" charset="0"/>
              <a:buChar char="•"/>
            </a:pPr>
            <a:r>
              <a:rPr lang="en-US" sz="1800" b="1" dirty="0">
                <a:latin typeface="Lato" panose="020F0502020204030203" pitchFamily="34" charset="0"/>
                <a:ea typeface="Lato" panose="020F0502020204030203" pitchFamily="34" charset="0"/>
                <a:cs typeface="Lato" panose="020F0502020204030203" pitchFamily="34" charset="0"/>
              </a:rPr>
              <a:t>M</a:t>
            </a:r>
            <a:r>
              <a:rPr lang="en-US" sz="1800" b="1" dirty="0" smtClean="0">
                <a:latin typeface="Lato" panose="020F0502020204030203" pitchFamily="34" charset="0"/>
                <a:ea typeface="Lato" panose="020F0502020204030203" pitchFamily="34" charset="0"/>
                <a:cs typeface="Lato" panose="020F0502020204030203" pitchFamily="34" charset="0"/>
              </a:rPr>
              <a:t>ost </a:t>
            </a:r>
            <a:r>
              <a:rPr lang="en-US" sz="1800" b="1" dirty="0">
                <a:latin typeface="Lato" panose="020F0502020204030203" pitchFamily="34" charset="0"/>
                <a:ea typeface="Lato" panose="020F0502020204030203" pitchFamily="34" charset="0"/>
                <a:cs typeface="Lato" panose="020F0502020204030203" pitchFamily="34" charset="0"/>
              </a:rPr>
              <a:t>frequently used method</a:t>
            </a:r>
            <a:r>
              <a:rPr lang="en-US" sz="1800" dirty="0">
                <a:latin typeface="Lato" panose="020F0502020204030203" pitchFamily="34" charset="0"/>
                <a:ea typeface="Lato" panose="020F0502020204030203" pitchFamily="34" charset="0"/>
                <a:cs typeface="Lato" panose="020F0502020204030203" pitchFamily="34" charset="0"/>
              </a:rPr>
              <a:t> to collect side-channel-information by attacker and </a:t>
            </a:r>
            <a:r>
              <a:rPr lang="en-US" sz="1800" dirty="0" smtClean="0">
                <a:latin typeface="Lato" panose="020F0502020204030203" pitchFamily="34" charset="0"/>
                <a:ea typeface="Lato" panose="020F0502020204030203" pitchFamily="34" charset="0"/>
                <a:cs typeface="Lato" panose="020F0502020204030203" pitchFamily="34" charset="0"/>
              </a:rPr>
              <a:t>intruders</a:t>
            </a:r>
          </a:p>
          <a:p>
            <a:pPr marL="342900" indent="-342900" algn="just">
              <a:lnSpc>
                <a:spcPct val="160000"/>
              </a:lnSpc>
              <a:buFont typeface="Arial" panose="020B0604020202020204" pitchFamily="34" charset="0"/>
              <a:buChar char="•"/>
            </a:pPr>
            <a:r>
              <a:rPr lang="en-US" sz="1800" dirty="0" smtClean="0">
                <a:latin typeface="Lato" panose="020F0502020204030203" pitchFamily="34" charset="0"/>
                <a:ea typeface="Lato" panose="020F0502020204030203" pitchFamily="34" charset="0"/>
                <a:cs typeface="Lato" panose="020F0502020204030203" pitchFamily="34" charset="0"/>
              </a:rPr>
              <a:t>Considered </a:t>
            </a:r>
            <a:r>
              <a:rPr lang="en-US" sz="1800" dirty="0">
                <a:latin typeface="Lato" panose="020F0502020204030203" pitchFamily="34" charset="0"/>
                <a:ea typeface="Lato" panose="020F0502020204030203" pitchFamily="34" charset="0"/>
                <a:cs typeface="Lato" panose="020F0502020204030203" pitchFamily="34" charset="0"/>
              </a:rPr>
              <a:t>as one of the </a:t>
            </a:r>
            <a:r>
              <a:rPr lang="en-US" sz="1800" b="1" dirty="0">
                <a:latin typeface="Lato" panose="020F0502020204030203" pitchFamily="34" charset="0"/>
                <a:ea typeface="Lato" panose="020F0502020204030203" pitchFamily="34" charset="0"/>
                <a:cs typeface="Lato" panose="020F0502020204030203" pitchFamily="34" charset="0"/>
              </a:rPr>
              <a:t>most reliable side-channel-information </a:t>
            </a:r>
            <a:r>
              <a:rPr lang="en-US" sz="1800" b="1" dirty="0" smtClean="0">
                <a:latin typeface="Lato" panose="020F0502020204030203" pitchFamily="34" charset="0"/>
                <a:ea typeface="Lato" panose="020F0502020204030203" pitchFamily="34" charset="0"/>
                <a:cs typeface="Lato" panose="020F0502020204030203" pitchFamily="34" charset="0"/>
              </a:rPr>
              <a:t>sources</a:t>
            </a:r>
          </a:p>
          <a:p>
            <a:pPr marL="342900" indent="-342900" algn="just">
              <a:lnSpc>
                <a:spcPct val="160000"/>
              </a:lnSpc>
              <a:buFont typeface="Arial" panose="020B0604020202020204" pitchFamily="34" charset="0"/>
              <a:buChar char="•"/>
            </a:pPr>
            <a:r>
              <a:rPr lang="en-US" sz="1800" dirty="0" smtClean="0">
                <a:latin typeface="Lato" panose="020F0502020204030203" pitchFamily="34" charset="0"/>
                <a:ea typeface="Lato" panose="020F0502020204030203" pitchFamily="34" charset="0"/>
                <a:cs typeface="Lato" panose="020F0502020204030203" pitchFamily="34" charset="0"/>
              </a:rPr>
              <a:t>Most </a:t>
            </a:r>
            <a:r>
              <a:rPr lang="en-US" sz="1800" dirty="0">
                <a:latin typeface="Lato" panose="020F0502020204030203" pitchFamily="34" charset="0"/>
                <a:ea typeface="Lato" panose="020F0502020204030203" pitchFamily="34" charset="0"/>
                <a:cs typeface="Lato" panose="020F0502020204030203" pitchFamily="34" charset="0"/>
              </a:rPr>
              <a:t>cost effective w</a:t>
            </a:r>
            <a:r>
              <a:rPr lang="en-US" sz="1800" dirty="0" smtClean="0">
                <a:latin typeface="Lato" panose="020F0502020204030203" pitchFamily="34" charset="0"/>
                <a:ea typeface="Lato" panose="020F0502020204030203" pitchFamily="34" charset="0"/>
                <a:cs typeface="Lato" panose="020F0502020204030203" pitchFamily="34" charset="0"/>
              </a:rPr>
              <a:t>hen compared </a:t>
            </a:r>
            <a:r>
              <a:rPr lang="en-US" sz="1800" dirty="0">
                <a:latin typeface="Lato" panose="020F0502020204030203" pitchFamily="34" charset="0"/>
                <a:ea typeface="Lato" panose="020F0502020204030203" pitchFamily="34" charset="0"/>
                <a:cs typeface="Lato" panose="020F0502020204030203" pitchFamily="34" charset="0"/>
              </a:rPr>
              <a:t>with other methods of information </a:t>
            </a:r>
            <a:r>
              <a:rPr lang="en-US" sz="1800" dirty="0" smtClean="0">
                <a:latin typeface="Lato" panose="020F0502020204030203" pitchFamily="34" charset="0"/>
                <a:ea typeface="Lato" panose="020F0502020204030203" pitchFamily="34" charset="0"/>
                <a:cs typeface="Lato" panose="020F0502020204030203" pitchFamily="34" charset="0"/>
              </a:rPr>
              <a:t>gathering</a:t>
            </a:r>
            <a:endParaRPr lang="en-US" sz="1800" dirty="0">
              <a:latin typeface="Lato" panose="020F0502020204030203" pitchFamily="34" charset="0"/>
              <a:ea typeface="Lato" panose="020F0502020204030203" pitchFamily="34" charset="0"/>
              <a:cs typeface="Lato" panose="020F050202020403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0362" y="3581400"/>
            <a:ext cx="3619500" cy="2859405"/>
          </a:xfrm>
          <a:prstGeom prst="rect">
            <a:avLst/>
          </a:prstGeom>
        </p:spPr>
      </p:pic>
    </p:spTree>
    <p:extLst>
      <p:ext uri="{BB962C8B-B14F-4D97-AF65-F5344CB8AC3E}">
        <p14:creationId xmlns:p14="http://schemas.microsoft.com/office/powerpoint/2010/main" val="413117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4" y="685800"/>
            <a:ext cx="9753598" cy="1219200"/>
          </a:xfrm>
        </p:spPr>
        <p:txBody>
          <a:bodyPr>
            <a:normAutofit/>
          </a:bodyPr>
          <a:lstStyle/>
          <a:p>
            <a:r>
              <a:rPr lang="en-US" sz="3600" dirty="0" smtClean="0">
                <a:latin typeface="Lato" panose="020F0502020204030203" pitchFamily="34" charset="0"/>
                <a:ea typeface="Lato" panose="020F0502020204030203" pitchFamily="34" charset="0"/>
                <a:cs typeface="Lato" panose="020F0502020204030203" pitchFamily="34" charset="0"/>
              </a:rPr>
              <a:t>Why this research based on Symmetric algorithm</a:t>
            </a:r>
            <a:endParaRPr lang="en-US" sz="3600" dirty="0">
              <a:latin typeface="Lato" panose="020F0502020204030203" pitchFamily="34" charset="0"/>
              <a:ea typeface="Lato" panose="020F0502020204030203" pitchFamily="34" charset="0"/>
              <a:cs typeface="Lato" panose="020F0502020204030203" pitchFamily="34" charset="0"/>
            </a:endParaRPr>
          </a:p>
        </p:txBody>
      </p:sp>
      <p:sp>
        <p:nvSpPr>
          <p:cNvPr id="3" name="Text Placeholder 2"/>
          <p:cNvSpPr>
            <a:spLocks noGrp="1"/>
          </p:cNvSpPr>
          <p:nvPr>
            <p:ph type="body" idx="1"/>
          </p:nvPr>
        </p:nvSpPr>
        <p:spPr>
          <a:xfrm>
            <a:off x="1065214" y="2362200"/>
            <a:ext cx="8686800" cy="3581400"/>
          </a:xfrm>
        </p:spPr>
        <p:txBody>
          <a:bodyPr>
            <a:normAutofit/>
          </a:bodyPr>
          <a:lstStyle/>
          <a:p>
            <a:pPr marL="342900" indent="-342900">
              <a:lnSpc>
                <a:spcPct val="150000"/>
              </a:lnSpc>
              <a:buFont typeface="Arial" panose="020B0604020202020204" pitchFamily="34" charset="0"/>
              <a:buChar char="•"/>
            </a:pPr>
            <a:r>
              <a:rPr lang="en-US" sz="2000" dirty="0" smtClean="0">
                <a:latin typeface="Lato" panose="020F0502020204030203" pitchFamily="34" charset="0"/>
                <a:ea typeface="Lato" panose="020F0502020204030203" pitchFamily="34" charset="0"/>
                <a:cs typeface="Lato" panose="020F0502020204030203" pitchFamily="34" charset="0"/>
              </a:rPr>
              <a:t>Encryption and Decryption operations utilize same key </a:t>
            </a:r>
          </a:p>
          <a:p>
            <a:pPr marL="342900" indent="-342900">
              <a:lnSpc>
                <a:spcPct val="150000"/>
              </a:lnSpc>
              <a:buFont typeface="Arial" panose="020B0604020202020204" pitchFamily="34" charset="0"/>
              <a:buChar char="•"/>
            </a:pPr>
            <a:r>
              <a:rPr lang="en-US" sz="2000" dirty="0" smtClean="0">
                <a:latin typeface="Lato" panose="020F0502020204030203" pitchFamily="34" charset="0"/>
                <a:ea typeface="Lato" panose="020F0502020204030203" pitchFamily="34" charset="0"/>
                <a:cs typeface="Lato" panose="020F0502020204030203" pitchFamily="34" charset="0"/>
              </a:rPr>
              <a:t>Typically more efficient than Asymmetric encryption </a:t>
            </a:r>
          </a:p>
          <a:p>
            <a:pPr marL="342900" indent="-342900">
              <a:lnSpc>
                <a:spcPct val="150000"/>
              </a:lnSpc>
              <a:buFont typeface="Arial" panose="020B0604020202020204" pitchFamily="34" charset="0"/>
              <a:buChar char="•"/>
            </a:pPr>
            <a:r>
              <a:rPr lang="en-US" sz="2000" dirty="0" smtClean="0">
                <a:latin typeface="Lato" panose="020F0502020204030203" pitchFamily="34" charset="0"/>
                <a:ea typeface="Lato" panose="020F0502020204030203" pitchFamily="34" charset="0"/>
                <a:cs typeface="Lato" panose="020F0502020204030203" pitchFamily="34" charset="0"/>
              </a:rPr>
              <a:t> </a:t>
            </a:r>
            <a:r>
              <a:rPr lang="en-US" sz="2000" dirty="0">
                <a:latin typeface="Lato" panose="020F0502020204030203" pitchFamily="34" charset="0"/>
                <a:ea typeface="Lato" panose="020F0502020204030203" pitchFamily="34" charset="0"/>
                <a:cs typeface="Lato" panose="020F0502020204030203" pitchFamily="34" charset="0"/>
              </a:rPr>
              <a:t>U</a:t>
            </a:r>
            <a:r>
              <a:rPr lang="en-US" sz="2000" dirty="0" smtClean="0">
                <a:latin typeface="Lato" panose="020F0502020204030203" pitchFamily="34" charset="0"/>
                <a:ea typeface="Lato" panose="020F0502020204030203" pitchFamily="34" charset="0"/>
                <a:cs typeface="Lato" panose="020F0502020204030203" pitchFamily="34" charset="0"/>
              </a:rPr>
              <a:t>sed to bulk data encryption </a:t>
            </a:r>
          </a:p>
          <a:p>
            <a:pPr marL="342900" indent="-342900">
              <a:lnSpc>
                <a:spcPct val="150000"/>
              </a:lnSpc>
              <a:buFont typeface="Arial" panose="020B0604020202020204" pitchFamily="34" charset="0"/>
              <a:buChar char="•"/>
            </a:pPr>
            <a:r>
              <a:rPr lang="en-US" sz="2000" dirty="0" smtClean="0">
                <a:latin typeface="Lato" panose="020F0502020204030203" pitchFamily="34" charset="0"/>
                <a:ea typeface="Lato" panose="020F0502020204030203" pitchFamily="34" charset="0"/>
                <a:cs typeface="Lato" panose="020F0502020204030203" pitchFamily="34" charset="0"/>
              </a:rPr>
              <a:t>Well known symmetric algorithms : 3DES, AES, Blow Fish, Mars, RC2, RC4</a:t>
            </a:r>
          </a:p>
          <a:p>
            <a:pPr marL="342900" indent="-342900">
              <a:buFont typeface="Arial" panose="020B0604020202020204" pitchFamily="34" charset="0"/>
              <a:buChar char="•"/>
            </a:pPr>
            <a:endParaRPr lang="en-US" sz="20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48965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Up to Now..</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4" name="Content Placeholder 3"/>
          <p:cNvSpPr>
            <a:spLocks noGrp="1"/>
          </p:cNvSpPr>
          <p:nvPr>
            <p:ph sz="half" idx="2"/>
          </p:nvPr>
        </p:nvSpPr>
        <p:spPr>
          <a:xfrm>
            <a:off x="1065212" y="1752600"/>
            <a:ext cx="9677400" cy="3429000"/>
          </a:xfrm>
        </p:spPr>
        <p:txBody>
          <a:bodyPr/>
          <a:lstStyle/>
          <a:p>
            <a:r>
              <a:rPr lang="en-US" dirty="0" smtClean="0">
                <a:latin typeface="Lato" panose="020F0502020204030203" pitchFamily="34" charset="0"/>
                <a:ea typeface="Lato" panose="020F0502020204030203" pitchFamily="34" charset="0"/>
                <a:cs typeface="Lato" panose="020F0502020204030203" pitchFamily="34" charset="0"/>
              </a:rPr>
              <a:t>There </a:t>
            </a:r>
            <a:r>
              <a:rPr lang="en-US" dirty="0">
                <a:latin typeface="Lato" panose="020F0502020204030203" pitchFamily="34" charset="0"/>
                <a:ea typeface="Lato" panose="020F0502020204030203" pitchFamily="34" charset="0"/>
                <a:cs typeface="Lato" panose="020F0502020204030203" pitchFamily="34" charset="0"/>
              </a:rPr>
              <a:t>are devices that are </a:t>
            </a:r>
            <a:r>
              <a:rPr lang="en-US" dirty="0" smtClean="0">
                <a:latin typeface="Lato" panose="020F0502020204030203" pitchFamily="34" charset="0"/>
                <a:ea typeface="Lato" panose="020F0502020204030203" pitchFamily="34" charset="0"/>
                <a:cs typeface="Lato" panose="020F0502020204030203" pitchFamily="34" charset="0"/>
              </a:rPr>
              <a:t>designed </a:t>
            </a:r>
            <a:r>
              <a:rPr lang="en-US" dirty="0">
                <a:latin typeface="Lato" panose="020F0502020204030203" pitchFamily="34" charset="0"/>
                <a:ea typeface="Lato" panose="020F0502020204030203" pitchFamily="34" charset="0"/>
                <a:cs typeface="Lato" panose="020F0502020204030203" pitchFamily="34" charset="0"/>
              </a:rPr>
              <a:t>to gather </a:t>
            </a:r>
            <a:r>
              <a:rPr lang="en-US" dirty="0" smtClean="0">
                <a:latin typeface="Lato" panose="020F0502020204030203" pitchFamily="34" charset="0"/>
                <a:ea typeface="Lato" panose="020F0502020204030203" pitchFamily="34" charset="0"/>
                <a:cs typeface="Lato" panose="020F0502020204030203" pitchFamily="34" charset="0"/>
              </a:rPr>
              <a:t>side-channel-information.</a:t>
            </a:r>
          </a:p>
          <a:p>
            <a:r>
              <a:rPr lang="en-US" dirty="0" smtClean="0">
                <a:latin typeface="Lato" panose="020F0502020204030203" pitchFamily="34" charset="0"/>
                <a:ea typeface="Lato" panose="020F0502020204030203" pitchFamily="34" charset="0"/>
                <a:cs typeface="Lato" panose="020F0502020204030203" pitchFamily="34" charset="0"/>
              </a:rPr>
              <a:t>Can analyze side channel information to perform an attack.</a:t>
            </a:r>
          </a:p>
          <a:p>
            <a:r>
              <a:rPr lang="en-US" dirty="0" smtClean="0">
                <a:latin typeface="Lato" panose="020F0502020204030203" pitchFamily="34" charset="0"/>
                <a:ea typeface="Lato" panose="020F0502020204030203" pitchFamily="34" charset="0"/>
                <a:cs typeface="Lato" panose="020F0502020204030203" pitchFamily="34" charset="0"/>
              </a:rPr>
              <a:t>Have the capability to derive the key through the attack. </a:t>
            </a:r>
            <a:endParaRPr lang="en-US"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8318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contrast presentation (widescreen).potx" id="{79BDEE8A-06BD-4498-8DA2-039F108111A7}" vid="{371B0C30-7F71-4EED-A6A3-8F238779D534}"/>
    </a:ext>
  </a:ext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F2BE50-DDB3-465B-A26E-975A276D4362}">
  <ds:schemaRefs>
    <ds:schemaRef ds:uri="http://schemas.microsoft.com/sharepoint/v3/contenttype/forms"/>
  </ds:schemaRefs>
</ds:datastoreItem>
</file>

<file path=customXml/itemProps2.xml><?xml version="1.0" encoding="utf-8"?>
<ds:datastoreItem xmlns:ds="http://schemas.openxmlformats.org/officeDocument/2006/customXml" ds:itemID="{99220E13-D325-4A9E-AA7A-0D1409275EB9}">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purl.org/dc/dcmitype/"/>
    <ds:schemaRef ds:uri="40262f94-9f35-4ac3-9a90-690165a166b7"/>
    <ds:schemaRef ds:uri="a4f35948-e619-41b3-aa29-22878b09cfd2"/>
    <ds:schemaRef ds:uri="http://www.w3.org/XML/1998/namespace"/>
    <ds:schemaRef ds:uri="http://purl.org/dc/elements/1.1/"/>
  </ds:schemaRefs>
</ds:datastoreItem>
</file>

<file path=customXml/itemProps3.xml><?xml version="1.0" encoding="utf-8"?>
<ds:datastoreItem xmlns:ds="http://schemas.openxmlformats.org/officeDocument/2006/customXml" ds:itemID="{7C80FAF7-F941-4D3E-A3C3-283A61107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contrast presentation (widescreen)</Template>
  <TotalTime>1376</TotalTime>
  <Words>558</Words>
  <Application>Microsoft Office PowerPoint</Application>
  <PresentationFormat>Custom</PresentationFormat>
  <Paragraphs>86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Franklin Gothic Medium</vt:lpstr>
      <vt:lpstr>Lato</vt:lpstr>
      <vt:lpstr>Business Contrast 16x9</vt:lpstr>
      <vt:lpstr>Implementation of symmetric algorithm modification system to resist power based  side channel attacks</vt:lpstr>
      <vt:lpstr>What is a ‘Side Channel attack’ ?</vt:lpstr>
      <vt:lpstr>PowerPoint Presentation</vt:lpstr>
      <vt:lpstr>Side Channel Attack is ..</vt:lpstr>
      <vt:lpstr>Side Channel Attack is .. (Cont..)</vt:lpstr>
      <vt:lpstr>Why this Research Based On ‘Power Consumption’ ?</vt:lpstr>
      <vt:lpstr>PowerPoint Presentation</vt:lpstr>
      <vt:lpstr>Why this research based on Symmetric algorithm</vt:lpstr>
      <vt:lpstr>Up to Now..</vt:lpstr>
      <vt:lpstr>Up to Now.. (Cont.…)</vt:lpstr>
      <vt:lpstr>Problems Identified ..</vt:lpstr>
      <vt:lpstr>How can we mitigate side channel patterns? </vt:lpstr>
      <vt:lpstr>Solution</vt:lpstr>
      <vt:lpstr> Extracting power consumption measurements  </vt:lpstr>
      <vt:lpstr> Data classification, analysis and module training  </vt:lpstr>
      <vt:lpstr> Automate Code embedding mechanism  </vt:lpstr>
      <vt:lpstr>Overall Idea</vt:lpstr>
      <vt:lpstr>Milestones</vt:lpstr>
      <vt:lpstr>Evaluation</vt:lpstr>
      <vt:lpstr>Benefits</vt:lpstr>
      <vt:lpstr>Capturing the Market</vt:lpstr>
      <vt:lpstr>PowerPoint Presentation</vt:lpstr>
      <vt:lpstr>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symmetric algorithm modification system to resist power based  side channel attacks</dc:title>
  <dc:creator>Malith Oshan</dc:creator>
  <cp:lastModifiedBy>Malith Oshan</cp:lastModifiedBy>
  <cp:revision>82</cp:revision>
  <dcterms:created xsi:type="dcterms:W3CDTF">2017-03-18T14:35:00Z</dcterms:created>
  <dcterms:modified xsi:type="dcterms:W3CDTF">2017-04-05T02:43:58Z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