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70" r:id="rId7"/>
    <p:sldId id="271" r:id="rId8"/>
    <p:sldId id="260" r:id="rId9"/>
    <p:sldId id="261" r:id="rId10"/>
    <p:sldId id="262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8" d="100"/>
          <a:sy n="68" d="100"/>
        </p:scale>
        <p:origin x="6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17FFF-FFB7-4E76-B5BB-7CE72BA7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F86FD-1201-4B98-B8F6-38C1C7EFD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0585F-E352-4719-92BF-2DD6D8BC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11D9F-E5E3-4AD8-9DE2-E56618D2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25208-B2B0-458C-9DCA-A3AC064E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1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B171-A0E9-4D1B-8CB6-9FBFD28A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0562F-F30E-44E2-BEB2-72A365B83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341E6-7A3B-483E-8FCE-840C6C4F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F549E-DF06-4A86-92ED-F3C8E77C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CAD63-F7A1-4075-B716-5605EA56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60C58A-AC5E-4AE1-814C-83195D17D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355E61-2759-4678-A728-A3FDF88F0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73785-187E-4F2C-BAB7-EE428C96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E904D-1FEF-42C9-A225-DA605C51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5E367-4C7F-4941-B520-638479FD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9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9C6-15F4-493A-A1FD-E8680F97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10041-F5F8-4C93-ACFC-3733FF59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6FA3B-0A49-4D01-BF58-34E9E531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B9D57-9F1C-43ED-8F62-B1FB767A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A989F-9147-417A-A917-09CA252A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7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71B65-EEAC-4C62-96C5-CCDDB925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34ED3-B11E-4F3C-9F0D-20F1AE0C6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69B0D-19B3-4F21-87CB-70E62DAF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4901-25FE-4E7C-A5C9-9E9E5E25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B50B6-FCBB-44EE-97D3-DFC718CE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7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34143-6870-4EF3-A6E0-87769C47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4D86D-D64C-4482-8557-C7E12F71A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3D4C6-76C7-4A30-A46A-5BF039256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4B946-8C21-4D27-8490-911C4EDA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97961-E416-4A26-AB36-F8A598BD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46FDE-C3AB-44E5-A64B-D76D432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1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D17C5-5DC8-4C96-AA94-7D183262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9F250-8BE6-46BC-8D94-2183B5B98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1B3EAD-F442-4956-BEB5-ACF3C7914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8EEE10-7147-4B64-9294-D79BD9004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2AF7AB-C39D-4EBD-85A4-91A3D3EFD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657FEE-92C7-4541-89C1-BF72DCC6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D08457-27BB-49DD-9DF1-CBD961A1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77D39D-0C87-45DC-AFF6-857C3663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258E5-81F9-4510-A237-88184670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88039-2D4A-4EE7-939B-42684367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4AFFAA-3B7F-4A4D-AA01-22EEC996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208B5-84B6-4BA6-B4FA-75AF6CE7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C5FE30-DAFB-4BD5-9C55-A3C44C63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5C630F-A6EF-47AE-B15F-CE35EDC2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19D21-02B8-4979-88BA-A522BFC8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3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60B74-9057-4BDE-B507-C7CDCE7C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EB759-9DCF-4A5B-BF0B-71A9FA97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51CAC-03AB-4CB2-AC9A-BC4B1BCF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9B616-8283-4CE9-A9E5-66588DA4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A8586-1A4C-49C9-9BEA-D57D37FB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F8762-1ADE-49A1-BEC3-FBBC2FB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8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6AF28-231F-4FBE-AAF0-C66F364E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3A1EC-1C1F-48A6-84A6-C6F0DF2DB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4765B-6D4C-4828-A134-30F92D28D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0A5B7-B155-49C7-B353-27F7598B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471BD-57E1-47F4-8284-ACD92C1E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0A606-C5A4-4F75-88B2-102D7D42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3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8847E-F9F8-4BD5-80C1-7D53B40D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5409B4-1364-4A7D-83C9-CFE01DD7D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A4ABC-66B2-4DFF-A624-FEAB9AF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5B34-CFC9-4167-8207-59E61D3B867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0E99C-4CBE-46E8-A05F-13BFA080F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80E7A-E891-410D-952E-B87E34A96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7732-FF5C-4614-9E93-CB5E2E42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4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6F49E-ADA9-417D-8D4C-52BC5AF216D5}"/>
              </a:ext>
            </a:extLst>
          </p:cNvPr>
          <p:cNvSpPr txBox="1"/>
          <p:nvPr/>
        </p:nvSpPr>
        <p:spPr>
          <a:xfrm>
            <a:off x="3108960" y="2967335"/>
            <a:ext cx="794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SWITCH JAMMING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2805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8C12BF-C257-49B7-B424-8CCBFDFFB79B}"/>
              </a:ext>
            </a:extLst>
          </p:cNvPr>
          <p:cNvSpPr txBox="1"/>
          <p:nvPr/>
        </p:nvSpPr>
        <p:spPr>
          <a:xfrm>
            <a:off x="1153551" y="5641145"/>
            <a:ext cx="386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MAC(Switch) Flooding </a:t>
            </a:r>
            <a:r>
              <a:rPr lang="ko-KR" altLang="en-US" dirty="0"/>
              <a:t>이라고도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2B6F9-11CD-483A-B75F-42ACF6D0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40" y="2492406"/>
            <a:ext cx="1423017" cy="14230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031C89-99B9-4D31-ACE1-9367A9960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5" y="1472516"/>
            <a:ext cx="857824" cy="857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D990B0-5330-49F7-8167-2649E86B3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9" y="3925189"/>
            <a:ext cx="965621" cy="965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8269D4-E4AD-4B46-932B-263599F33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70" y="1343728"/>
            <a:ext cx="965622" cy="9656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1FB17A-8A57-4628-A5E9-EBF9639A0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70" y="4065840"/>
            <a:ext cx="965622" cy="96562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D4122A2-4FF0-4D1B-AAA2-5A0DE8335167}"/>
              </a:ext>
            </a:extLst>
          </p:cNvPr>
          <p:cNvCxnSpPr/>
          <p:nvPr/>
        </p:nvCxnSpPr>
        <p:spPr>
          <a:xfrm flipV="1">
            <a:off x="1716254" y="3671668"/>
            <a:ext cx="604910" cy="39417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C31EAB-FFE9-4302-BF7F-027D2B9FCED1}"/>
              </a:ext>
            </a:extLst>
          </p:cNvPr>
          <p:cNvCxnSpPr/>
          <p:nvPr/>
        </p:nvCxnSpPr>
        <p:spPr>
          <a:xfrm flipV="1">
            <a:off x="3979897" y="2337524"/>
            <a:ext cx="604910" cy="39417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E4F082C-3FA1-424E-BDD9-B275FF51E162}"/>
              </a:ext>
            </a:extLst>
          </p:cNvPr>
          <p:cNvCxnSpPr>
            <a:cxnSpLocks/>
          </p:cNvCxnSpPr>
          <p:nvPr/>
        </p:nvCxnSpPr>
        <p:spPr>
          <a:xfrm>
            <a:off x="1716254" y="2337524"/>
            <a:ext cx="604910" cy="5464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AD932F-655B-4556-9722-01B9EDF80565}"/>
              </a:ext>
            </a:extLst>
          </p:cNvPr>
          <p:cNvCxnSpPr>
            <a:cxnSpLocks/>
          </p:cNvCxnSpPr>
          <p:nvPr/>
        </p:nvCxnSpPr>
        <p:spPr>
          <a:xfrm>
            <a:off x="3979897" y="3684381"/>
            <a:ext cx="604910" cy="5464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두루마리 모양: 세로로 말림 23">
            <a:extLst>
              <a:ext uri="{FF2B5EF4-FFF2-40B4-BE49-F238E27FC236}">
                <a16:creationId xmlns:a16="http://schemas.microsoft.com/office/drawing/2014/main" id="{E6241750-4542-4CEC-8820-13B5EF75B8B8}"/>
              </a:ext>
            </a:extLst>
          </p:cNvPr>
          <p:cNvSpPr/>
          <p:nvPr/>
        </p:nvSpPr>
        <p:spPr>
          <a:xfrm>
            <a:off x="6674587" y="1605705"/>
            <a:ext cx="5268167" cy="4526097"/>
          </a:xfrm>
          <a:prstGeom prst="verticalScrol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[MAC TABLE]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MAC </a:t>
            </a:r>
            <a:r>
              <a:rPr lang="ko-KR" altLang="en-US" dirty="0"/>
              <a:t>주소</a:t>
            </a:r>
            <a:r>
              <a:rPr lang="en-US" altLang="ko-KR" dirty="0"/>
              <a:t>	     </a:t>
            </a:r>
            <a:r>
              <a:rPr lang="ko-KR" altLang="en-US" dirty="0"/>
              <a:t>매   체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AA:AA:AA:AA:AA:AA	 </a:t>
            </a:r>
            <a:r>
              <a:rPr lang="ko-KR" altLang="en-US" dirty="0"/>
              <a:t>서 </a:t>
            </a:r>
            <a:r>
              <a:rPr lang="ko-KR" altLang="en-US" dirty="0" err="1"/>
              <a:t>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BB:BB:BB:BB:BB:BB	</a:t>
            </a:r>
            <a:r>
              <a:rPr lang="ko-KR" altLang="en-US" dirty="0"/>
              <a:t>모바일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CC:CC:CC:CC:CC:CC	  P C</a:t>
            </a:r>
          </a:p>
          <a:p>
            <a:endParaRPr lang="en-US" altLang="ko-KR" dirty="0"/>
          </a:p>
          <a:p>
            <a:r>
              <a:rPr lang="en-US" altLang="ko-KR" dirty="0"/>
              <a:t>DD:DD:DD:DD:DD:DD	 CAR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BFF0C-59B3-4019-A849-8D9D0070BE27}"/>
              </a:ext>
            </a:extLst>
          </p:cNvPr>
          <p:cNvSpPr txBox="1"/>
          <p:nvPr/>
        </p:nvSpPr>
        <p:spPr>
          <a:xfrm>
            <a:off x="7966903" y="726198"/>
            <a:ext cx="32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Switch </a:t>
            </a:r>
            <a:r>
              <a:rPr lang="ko-KR" altLang="en-US" sz="2800" dirty="0"/>
              <a:t>내부 테이블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2489B-EDD1-480D-9C3F-5AD24CA3AD51}"/>
              </a:ext>
            </a:extLst>
          </p:cNvPr>
          <p:cNvSpPr txBox="1"/>
          <p:nvPr/>
        </p:nvSpPr>
        <p:spPr>
          <a:xfrm>
            <a:off x="2777663" y="2449019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3D92D7-43ED-4458-9870-13E304955E82}"/>
              </a:ext>
            </a:extLst>
          </p:cNvPr>
          <p:cNvSpPr txBox="1"/>
          <p:nvPr/>
        </p:nvSpPr>
        <p:spPr>
          <a:xfrm>
            <a:off x="734117" y="10647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 C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AEC69-03B6-4628-B02D-B62F55D88772}"/>
              </a:ext>
            </a:extLst>
          </p:cNvPr>
          <p:cNvSpPr txBox="1"/>
          <p:nvPr/>
        </p:nvSpPr>
        <p:spPr>
          <a:xfrm>
            <a:off x="631969" y="343568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 </a:t>
            </a:r>
            <a:r>
              <a:rPr lang="ko-KR" altLang="en-US" dirty="0" err="1"/>
              <a:t>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312F67-BBA1-4D4E-B15F-783A3ED1D7A8}"/>
              </a:ext>
            </a:extLst>
          </p:cNvPr>
          <p:cNvSpPr txBox="1"/>
          <p:nvPr/>
        </p:nvSpPr>
        <p:spPr>
          <a:xfrm>
            <a:off x="4917700" y="974396"/>
            <a:ext cx="6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A4C0E5-ED17-4B55-A55D-D916887F0D46}"/>
              </a:ext>
            </a:extLst>
          </p:cNvPr>
          <p:cNvSpPr txBox="1"/>
          <p:nvPr/>
        </p:nvSpPr>
        <p:spPr>
          <a:xfrm>
            <a:off x="4833112" y="36324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08605-85D0-4AF7-8CCB-DC3B37A7D562}"/>
              </a:ext>
            </a:extLst>
          </p:cNvPr>
          <p:cNvSpPr txBox="1"/>
          <p:nvPr/>
        </p:nvSpPr>
        <p:spPr>
          <a:xfrm>
            <a:off x="761139" y="2426104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CC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BD764-E35B-4C8C-A93C-4C1859646FD4}"/>
              </a:ext>
            </a:extLst>
          </p:cNvPr>
          <p:cNvSpPr txBox="1"/>
          <p:nvPr/>
        </p:nvSpPr>
        <p:spPr>
          <a:xfrm>
            <a:off x="771114" y="50109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5FA90F-E32C-4359-947F-B6247ACAD83F}"/>
              </a:ext>
            </a:extLst>
          </p:cNvPr>
          <p:cNvSpPr txBox="1"/>
          <p:nvPr/>
        </p:nvSpPr>
        <p:spPr>
          <a:xfrm>
            <a:off x="4985026" y="237346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DD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11BE2-EFDE-4A46-AC88-925C0C0053FC}"/>
              </a:ext>
            </a:extLst>
          </p:cNvPr>
          <p:cNvSpPr txBox="1"/>
          <p:nvPr/>
        </p:nvSpPr>
        <p:spPr>
          <a:xfrm>
            <a:off x="5052353" y="509554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25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B39C1B64-EED1-4FA9-9E19-D05107AF9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86" y="2026077"/>
            <a:ext cx="795692" cy="7956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8C12BF-C257-49B7-B424-8CCBFDFFB79B}"/>
              </a:ext>
            </a:extLst>
          </p:cNvPr>
          <p:cNvSpPr txBox="1"/>
          <p:nvPr/>
        </p:nvSpPr>
        <p:spPr>
          <a:xfrm>
            <a:off x="1153551" y="5641145"/>
            <a:ext cx="386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MAC(Switch) Flooding </a:t>
            </a:r>
            <a:r>
              <a:rPr lang="ko-KR" altLang="en-US" dirty="0"/>
              <a:t>이라고도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2B6F9-11CD-483A-B75F-42ACF6D00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40" y="2492406"/>
            <a:ext cx="1423017" cy="14230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031C89-99B9-4D31-ACE1-9367A9960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5" y="1472516"/>
            <a:ext cx="857824" cy="857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D990B0-5330-49F7-8167-2649E86B3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9" y="3925189"/>
            <a:ext cx="965621" cy="965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8269D4-E4AD-4B46-932B-263599F33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70" y="1343728"/>
            <a:ext cx="965622" cy="9656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1FB17A-8A57-4628-A5E9-EBF9639A0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70" y="4065840"/>
            <a:ext cx="965622" cy="96562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D4122A2-4FF0-4D1B-AAA2-5A0DE8335167}"/>
              </a:ext>
            </a:extLst>
          </p:cNvPr>
          <p:cNvCxnSpPr/>
          <p:nvPr/>
        </p:nvCxnSpPr>
        <p:spPr>
          <a:xfrm flipV="1">
            <a:off x="1716254" y="3671668"/>
            <a:ext cx="604910" cy="39417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C31EAB-FFE9-4302-BF7F-027D2B9FCED1}"/>
              </a:ext>
            </a:extLst>
          </p:cNvPr>
          <p:cNvCxnSpPr/>
          <p:nvPr/>
        </p:nvCxnSpPr>
        <p:spPr>
          <a:xfrm flipV="1">
            <a:off x="3979897" y="2337524"/>
            <a:ext cx="604910" cy="39417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E4F082C-3FA1-424E-BDD9-B275FF51E162}"/>
              </a:ext>
            </a:extLst>
          </p:cNvPr>
          <p:cNvCxnSpPr>
            <a:cxnSpLocks/>
          </p:cNvCxnSpPr>
          <p:nvPr/>
        </p:nvCxnSpPr>
        <p:spPr>
          <a:xfrm>
            <a:off x="1716254" y="2337524"/>
            <a:ext cx="604910" cy="5464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AD932F-655B-4556-9722-01B9EDF80565}"/>
              </a:ext>
            </a:extLst>
          </p:cNvPr>
          <p:cNvCxnSpPr>
            <a:cxnSpLocks/>
          </p:cNvCxnSpPr>
          <p:nvPr/>
        </p:nvCxnSpPr>
        <p:spPr>
          <a:xfrm>
            <a:off x="3979897" y="3684381"/>
            <a:ext cx="604910" cy="5464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두루마리 모양: 세로로 말림 23">
            <a:extLst>
              <a:ext uri="{FF2B5EF4-FFF2-40B4-BE49-F238E27FC236}">
                <a16:creationId xmlns:a16="http://schemas.microsoft.com/office/drawing/2014/main" id="{E6241750-4542-4CEC-8820-13B5EF75B8B8}"/>
              </a:ext>
            </a:extLst>
          </p:cNvPr>
          <p:cNvSpPr/>
          <p:nvPr/>
        </p:nvSpPr>
        <p:spPr>
          <a:xfrm>
            <a:off x="6674587" y="1605705"/>
            <a:ext cx="5268167" cy="4526097"/>
          </a:xfrm>
          <a:prstGeom prst="verticalScrol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[MAC TABLE]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MAC </a:t>
            </a:r>
            <a:r>
              <a:rPr lang="ko-KR" altLang="en-US" dirty="0"/>
              <a:t>주소</a:t>
            </a:r>
            <a:r>
              <a:rPr lang="en-US" altLang="ko-KR" dirty="0"/>
              <a:t>	     </a:t>
            </a:r>
            <a:r>
              <a:rPr lang="ko-KR" altLang="en-US" dirty="0"/>
              <a:t>매   체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AA:AA:AA:AA:AA:AA	 </a:t>
            </a:r>
            <a:r>
              <a:rPr lang="ko-KR" altLang="en-US" dirty="0"/>
              <a:t>서 </a:t>
            </a:r>
            <a:r>
              <a:rPr lang="ko-KR" altLang="en-US" dirty="0" err="1"/>
              <a:t>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BB:BB:BB:BB:BB:BB	</a:t>
            </a:r>
            <a:r>
              <a:rPr lang="ko-KR" altLang="en-US" dirty="0"/>
              <a:t>모바일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CC:CC:CC:CC:CC:CC	  P C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●</a:t>
            </a:r>
          </a:p>
          <a:p>
            <a:r>
              <a:rPr lang="en-US" altLang="ko-KR" dirty="0"/>
              <a:t>		●</a:t>
            </a:r>
          </a:p>
          <a:p>
            <a:r>
              <a:rPr lang="en-US" altLang="ko-KR" dirty="0"/>
              <a:t>		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BFF0C-59B3-4019-A849-8D9D0070BE27}"/>
              </a:ext>
            </a:extLst>
          </p:cNvPr>
          <p:cNvSpPr txBox="1"/>
          <p:nvPr/>
        </p:nvSpPr>
        <p:spPr>
          <a:xfrm>
            <a:off x="7966903" y="726198"/>
            <a:ext cx="32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Switch </a:t>
            </a:r>
            <a:r>
              <a:rPr lang="ko-KR" altLang="en-US" sz="2800" dirty="0"/>
              <a:t>내부 테이블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2489B-EDD1-480D-9C3F-5AD24CA3AD51}"/>
              </a:ext>
            </a:extLst>
          </p:cNvPr>
          <p:cNvSpPr txBox="1"/>
          <p:nvPr/>
        </p:nvSpPr>
        <p:spPr>
          <a:xfrm>
            <a:off x="2777663" y="2449019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3D92D7-43ED-4458-9870-13E304955E82}"/>
              </a:ext>
            </a:extLst>
          </p:cNvPr>
          <p:cNvSpPr txBox="1"/>
          <p:nvPr/>
        </p:nvSpPr>
        <p:spPr>
          <a:xfrm>
            <a:off x="734117" y="10647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 C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AEC69-03B6-4628-B02D-B62F55D88772}"/>
              </a:ext>
            </a:extLst>
          </p:cNvPr>
          <p:cNvSpPr txBox="1"/>
          <p:nvPr/>
        </p:nvSpPr>
        <p:spPr>
          <a:xfrm>
            <a:off x="631969" y="343568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 </a:t>
            </a:r>
            <a:r>
              <a:rPr lang="ko-KR" altLang="en-US" dirty="0" err="1"/>
              <a:t>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312F67-BBA1-4D4E-B15F-783A3ED1D7A8}"/>
              </a:ext>
            </a:extLst>
          </p:cNvPr>
          <p:cNvSpPr txBox="1"/>
          <p:nvPr/>
        </p:nvSpPr>
        <p:spPr>
          <a:xfrm>
            <a:off x="4917700" y="974396"/>
            <a:ext cx="6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A4C0E5-ED17-4B55-A55D-D916887F0D46}"/>
              </a:ext>
            </a:extLst>
          </p:cNvPr>
          <p:cNvSpPr txBox="1"/>
          <p:nvPr/>
        </p:nvSpPr>
        <p:spPr>
          <a:xfrm>
            <a:off x="4833112" y="36324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08605-85D0-4AF7-8CCB-DC3B37A7D562}"/>
              </a:ext>
            </a:extLst>
          </p:cNvPr>
          <p:cNvSpPr txBox="1"/>
          <p:nvPr/>
        </p:nvSpPr>
        <p:spPr>
          <a:xfrm>
            <a:off x="761139" y="2426104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CC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BD764-E35B-4C8C-A93C-4C1859646FD4}"/>
              </a:ext>
            </a:extLst>
          </p:cNvPr>
          <p:cNvSpPr txBox="1"/>
          <p:nvPr/>
        </p:nvSpPr>
        <p:spPr>
          <a:xfrm>
            <a:off x="771114" y="50109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5FA90F-E32C-4359-947F-B6247ACAD83F}"/>
              </a:ext>
            </a:extLst>
          </p:cNvPr>
          <p:cNvSpPr txBox="1"/>
          <p:nvPr/>
        </p:nvSpPr>
        <p:spPr>
          <a:xfrm>
            <a:off x="4985026" y="237346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DD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11BE2-EFDE-4A46-AC88-925C0C0053FC}"/>
              </a:ext>
            </a:extLst>
          </p:cNvPr>
          <p:cNvSpPr txBox="1"/>
          <p:nvPr/>
        </p:nvSpPr>
        <p:spPr>
          <a:xfrm>
            <a:off x="5052353" y="509554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9AA17D-0986-4E52-B81A-4BECFEE01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17" y="328810"/>
            <a:ext cx="965622" cy="965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F31ACF-CB28-4222-BD9B-23EDB1652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24" y="370634"/>
            <a:ext cx="457469" cy="45746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1C5CC8-F87D-4A59-AC58-59EBD67C6DFF}"/>
              </a:ext>
            </a:extLst>
          </p:cNvPr>
          <p:cNvCxnSpPr>
            <a:cxnSpLocks/>
          </p:cNvCxnSpPr>
          <p:nvPr/>
        </p:nvCxnSpPr>
        <p:spPr>
          <a:xfrm>
            <a:off x="3123028" y="1277554"/>
            <a:ext cx="0" cy="10959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AAF966-9E65-49FA-BDBE-D61CCE2F4B47}"/>
              </a:ext>
            </a:extLst>
          </p:cNvPr>
          <p:cNvSpPr txBox="1"/>
          <p:nvPr/>
        </p:nvSpPr>
        <p:spPr>
          <a:xfrm>
            <a:off x="2583674" y="-48527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HACKER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E21383-D4D7-44C6-BA9B-491085E31A54}"/>
              </a:ext>
            </a:extLst>
          </p:cNvPr>
          <p:cNvSpPr txBox="1"/>
          <p:nvPr/>
        </p:nvSpPr>
        <p:spPr>
          <a:xfrm>
            <a:off x="3203324" y="1416072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QWDQ*%</a:t>
            </a:r>
          </a:p>
          <a:p>
            <a:r>
              <a:rPr lang="en-US" altLang="ko-KR" dirty="0"/>
              <a:t>SKA$#@$!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8F6D2F4-8DC7-4217-8D70-7A24AE1CA8CE}"/>
              </a:ext>
            </a:extLst>
          </p:cNvPr>
          <p:cNvCxnSpPr>
            <a:cxnSpLocks/>
          </p:cNvCxnSpPr>
          <p:nvPr/>
        </p:nvCxnSpPr>
        <p:spPr>
          <a:xfrm flipV="1">
            <a:off x="2872224" y="1245252"/>
            <a:ext cx="0" cy="1105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840EDF-FC19-4F93-8884-A0FED4DB3057}"/>
              </a:ext>
            </a:extLst>
          </p:cNvPr>
          <p:cNvCxnSpPr>
            <a:cxnSpLocks/>
          </p:cNvCxnSpPr>
          <p:nvPr/>
        </p:nvCxnSpPr>
        <p:spPr>
          <a:xfrm flipH="1" flipV="1">
            <a:off x="1747540" y="2096363"/>
            <a:ext cx="694881" cy="6438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56C6471-67C6-468E-91AF-87E2117A9D04}"/>
              </a:ext>
            </a:extLst>
          </p:cNvPr>
          <p:cNvCxnSpPr>
            <a:cxnSpLocks/>
          </p:cNvCxnSpPr>
          <p:nvPr/>
        </p:nvCxnSpPr>
        <p:spPr>
          <a:xfrm>
            <a:off x="3832071" y="3805014"/>
            <a:ext cx="711851" cy="652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AC13C5C-138F-4565-A51D-00E5FC6B2675}"/>
              </a:ext>
            </a:extLst>
          </p:cNvPr>
          <p:cNvCxnSpPr>
            <a:cxnSpLocks/>
          </p:cNvCxnSpPr>
          <p:nvPr/>
        </p:nvCxnSpPr>
        <p:spPr>
          <a:xfrm flipH="1">
            <a:off x="1522229" y="3490552"/>
            <a:ext cx="682243" cy="475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3992059-F5D7-43ED-B8D8-2F6CEEC544EC}"/>
              </a:ext>
            </a:extLst>
          </p:cNvPr>
          <p:cNvCxnSpPr>
            <a:cxnSpLocks/>
          </p:cNvCxnSpPr>
          <p:nvPr/>
        </p:nvCxnSpPr>
        <p:spPr>
          <a:xfrm flipV="1">
            <a:off x="4064289" y="2449019"/>
            <a:ext cx="677442" cy="4594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0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67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71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6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65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55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96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6F49E-ADA9-417D-8D4C-52BC5AF216D5}"/>
              </a:ext>
            </a:extLst>
          </p:cNvPr>
          <p:cNvSpPr txBox="1"/>
          <p:nvPr/>
        </p:nvSpPr>
        <p:spPr>
          <a:xfrm>
            <a:off x="3052689" y="927519"/>
            <a:ext cx="794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SWITCH JAMMING</a:t>
            </a:r>
            <a:endParaRPr lang="ko-KR" alt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CA14C-3AF1-4936-8E7D-C87E6D9D5BDB}"/>
              </a:ext>
            </a:extLst>
          </p:cNvPr>
          <p:cNvSpPr txBox="1"/>
          <p:nvPr/>
        </p:nvSpPr>
        <p:spPr>
          <a:xfrm>
            <a:off x="1000695" y="2489982"/>
            <a:ext cx="1019061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DataLink</a:t>
            </a:r>
            <a:r>
              <a:rPr lang="en-US" altLang="ko-KR" dirty="0"/>
              <a:t> </a:t>
            </a:r>
            <a:r>
              <a:rPr lang="ko-KR" altLang="en-US" dirty="0"/>
              <a:t>계층의 공격방법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출발지 </a:t>
            </a:r>
            <a:r>
              <a:rPr lang="en-US" altLang="ko-KR" dirty="0"/>
              <a:t>MAC </a:t>
            </a:r>
            <a:r>
              <a:rPr lang="ko-KR" altLang="en-US" dirty="0"/>
              <a:t>주소가 위조된 데이터를 마구잡이로 날려서 </a:t>
            </a:r>
            <a:r>
              <a:rPr lang="en-US" altLang="ko-KR" dirty="0"/>
              <a:t>MAC</a:t>
            </a:r>
            <a:r>
              <a:rPr lang="ko-KR" altLang="en-US" dirty="0"/>
              <a:t>주소 테이블의 </a:t>
            </a:r>
            <a:r>
              <a:rPr lang="ko-KR" altLang="en-US" dirty="0" err="1"/>
              <a:t>오버플로우를</a:t>
            </a:r>
            <a:r>
              <a:rPr lang="ko-KR" altLang="en-US" dirty="0"/>
              <a:t> 유도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되면 스위치는 허브와 같은 동작을 한다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ko-KR" altLang="en-US" dirty="0" err="1"/>
              <a:t>스니핑이</a:t>
            </a:r>
            <a:r>
              <a:rPr lang="ko-KR" altLang="en-US" dirty="0"/>
              <a:t> 쉬워진다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허브와 같은 동작을 하게 되는 이유 </a:t>
            </a:r>
            <a:r>
              <a:rPr lang="en-US" altLang="ko-KR" dirty="0"/>
              <a:t>-&gt;</a:t>
            </a:r>
          </a:p>
          <a:p>
            <a:r>
              <a:rPr lang="en-US" altLang="ko-KR" dirty="0"/>
              <a:t>					Fail Open </a:t>
            </a:r>
            <a:r>
              <a:rPr lang="ko-KR" altLang="en-US" dirty="0"/>
              <a:t>정책을 쓰기 때문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		</a:t>
            </a:r>
            <a:r>
              <a:rPr lang="ko-KR" altLang="en-US" dirty="0"/>
              <a:t>이 정책은 실패 시에 모두 허용함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		</a:t>
            </a:r>
            <a:r>
              <a:rPr lang="ko-KR" altLang="en-US" dirty="0" err="1"/>
              <a:t>오버플로우와</a:t>
            </a:r>
            <a:r>
              <a:rPr lang="ko-KR" altLang="en-US" dirty="0"/>
              <a:t> 같은 에러가 발생된 패킷을 모두 전달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		</a:t>
            </a:r>
            <a:r>
              <a:rPr lang="ko-KR" altLang="en-US" dirty="0"/>
              <a:t>반대로 </a:t>
            </a:r>
            <a:r>
              <a:rPr lang="en-US" altLang="ko-KR" dirty="0"/>
              <a:t>Fail Close(</a:t>
            </a:r>
            <a:r>
              <a:rPr lang="ko-KR" altLang="en-US" dirty="0"/>
              <a:t>실패 시 모두 차단</a:t>
            </a:r>
            <a:r>
              <a:rPr lang="en-US" altLang="ko-KR" dirty="0"/>
              <a:t>)</a:t>
            </a:r>
            <a:r>
              <a:rPr lang="ko-KR" altLang="en-US" dirty="0"/>
              <a:t>가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		Fail</a:t>
            </a:r>
            <a:r>
              <a:rPr lang="ko-KR" altLang="en-US" dirty="0"/>
              <a:t> </a:t>
            </a:r>
            <a:r>
              <a:rPr lang="en-US" altLang="ko-KR" dirty="0"/>
              <a:t>Open </a:t>
            </a:r>
            <a:r>
              <a:rPr lang="ko-KR" altLang="en-US" dirty="0"/>
              <a:t>쓰는 이유는 보안적 측면보다는</a:t>
            </a:r>
            <a:endParaRPr lang="en-US" altLang="ko-KR" dirty="0"/>
          </a:p>
          <a:p>
            <a:r>
              <a:rPr lang="en-US" altLang="ko-KR" dirty="0"/>
              <a:t>					</a:t>
            </a:r>
            <a:r>
              <a:rPr lang="ko-KR" altLang="en-US" dirty="0"/>
              <a:t>패킷의 전달을 우선시 하기 </a:t>
            </a:r>
            <a:r>
              <a:rPr lang="ko-KR" altLang="en-US" dirty="0" err="1"/>
              <a:t>떄문임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7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46C30-7DCB-4627-BA47-364F51290A88}"/>
              </a:ext>
            </a:extLst>
          </p:cNvPr>
          <p:cNvSpPr txBox="1"/>
          <p:nvPr/>
        </p:nvSpPr>
        <p:spPr>
          <a:xfrm>
            <a:off x="1188720" y="2083248"/>
            <a:ext cx="105460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	</a:t>
            </a:r>
            <a:r>
              <a:rPr lang="ko-KR" altLang="en-US" sz="6000" dirty="0"/>
              <a:t>스위치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800" dirty="0"/>
              <a:t>   </a:t>
            </a:r>
            <a:r>
              <a:rPr lang="en-US" altLang="ko-KR" sz="2800" dirty="0"/>
              <a:t>	</a:t>
            </a:r>
            <a:r>
              <a:rPr lang="ko-KR" altLang="en-US" sz="2800" dirty="0"/>
              <a:t>여러 컴퓨터를 연결하는 멀티 탭 이라고 보면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34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6ECE0-E922-415B-9F86-86FAF77713F1}"/>
              </a:ext>
            </a:extLst>
          </p:cNvPr>
          <p:cNvSpPr txBox="1"/>
          <p:nvPr/>
        </p:nvSpPr>
        <p:spPr>
          <a:xfrm>
            <a:off x="3865261" y="3275821"/>
            <a:ext cx="50610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10 Mbps </a:t>
            </a:r>
            <a:r>
              <a:rPr lang="ko-KR" altLang="en-US" dirty="0"/>
              <a:t>대역폭을 가지고 있을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허브 </a:t>
            </a:r>
            <a:r>
              <a:rPr lang="en-US" altLang="ko-KR" dirty="0"/>
              <a:t>: 5</a:t>
            </a:r>
            <a:r>
              <a:rPr lang="ko-KR" altLang="en-US" dirty="0"/>
              <a:t>대가 각 </a:t>
            </a:r>
            <a:r>
              <a:rPr lang="en-US" altLang="ko-KR" dirty="0"/>
              <a:t>2Mbps </a:t>
            </a:r>
            <a:r>
              <a:rPr lang="ko-KR" altLang="en-US" dirty="0"/>
              <a:t>대역폭을 가짐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: 5</a:t>
            </a:r>
            <a:r>
              <a:rPr lang="ko-KR" altLang="en-US" dirty="0"/>
              <a:t>대가 각 </a:t>
            </a:r>
            <a:r>
              <a:rPr lang="en-US" altLang="ko-KR" dirty="0"/>
              <a:t>10Mbps </a:t>
            </a:r>
            <a:r>
              <a:rPr lang="ko-KR" altLang="en-US" dirty="0"/>
              <a:t>대역폭을 가짐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데이터 전송 대역 차이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스위치는 대역폭이 커서 여러 개의 포트를 수용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124BF-48A6-4A8F-880A-41020EBDD1D3}"/>
              </a:ext>
            </a:extLst>
          </p:cNvPr>
          <p:cNvSpPr txBox="1"/>
          <p:nvPr/>
        </p:nvSpPr>
        <p:spPr>
          <a:xfrm>
            <a:off x="3265738" y="1589650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허브와 스위치 차이점</a:t>
            </a:r>
          </a:p>
        </p:txBody>
      </p:sp>
    </p:spTree>
    <p:extLst>
      <p:ext uri="{BB962C8B-B14F-4D97-AF65-F5344CB8AC3E}">
        <p14:creationId xmlns:p14="http://schemas.microsoft.com/office/powerpoint/2010/main" val="382296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CA4C6-F197-4787-B8C5-4003A360DEC3}"/>
              </a:ext>
            </a:extLst>
          </p:cNvPr>
          <p:cNvSpPr txBox="1"/>
          <p:nvPr/>
        </p:nvSpPr>
        <p:spPr>
          <a:xfrm>
            <a:off x="4630695" y="199761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/>
              <a:t>미러링</a:t>
            </a:r>
            <a:r>
              <a:rPr lang="ko-KR" altLang="en-US" sz="4000" dirty="0"/>
              <a:t> 포트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E66D7-5A4E-437C-8E58-B247DB57B66B}"/>
              </a:ext>
            </a:extLst>
          </p:cNvPr>
          <p:cNvSpPr txBox="1"/>
          <p:nvPr/>
        </p:nvSpPr>
        <p:spPr>
          <a:xfrm>
            <a:off x="2261814" y="3383280"/>
            <a:ext cx="84561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스위치에 존재하는 모든 포트에서 이동하는 데이터들을 복제하여 보내주는 포트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미러링</a:t>
            </a:r>
            <a:r>
              <a:rPr lang="ko-KR" altLang="en-US" dirty="0"/>
              <a:t> 포트를 통해 스위치 내부에서 이동하는 정보를 모두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원래의 목적은 네트워크 장애 발생 시 문제점을 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이용해 </a:t>
            </a:r>
            <a:r>
              <a:rPr lang="ko-KR" altLang="en-US" dirty="0" err="1"/>
              <a:t>스니핑</a:t>
            </a:r>
            <a:r>
              <a:rPr lang="ko-KR" altLang="en-US" dirty="0"/>
              <a:t> 가능</a:t>
            </a:r>
          </a:p>
        </p:txBody>
      </p:sp>
    </p:spTree>
    <p:extLst>
      <p:ext uri="{BB962C8B-B14F-4D97-AF65-F5344CB8AC3E}">
        <p14:creationId xmlns:p14="http://schemas.microsoft.com/office/powerpoint/2010/main" val="328210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CA4C6-F197-4787-B8C5-4003A360DEC3}"/>
              </a:ext>
            </a:extLst>
          </p:cNvPr>
          <p:cNvSpPr txBox="1"/>
          <p:nvPr/>
        </p:nvSpPr>
        <p:spPr>
          <a:xfrm>
            <a:off x="4630695" y="199761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스위칭 </a:t>
            </a:r>
            <a:r>
              <a:rPr lang="ko-KR" altLang="en-US" sz="4000" dirty="0" err="1"/>
              <a:t>재밍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E66D7-5A4E-437C-8E58-B247DB57B66B}"/>
              </a:ext>
            </a:extLst>
          </p:cNvPr>
          <p:cNvSpPr txBox="1"/>
          <p:nvPr/>
        </p:nvSpPr>
        <p:spPr>
          <a:xfrm>
            <a:off x="798774" y="3244334"/>
            <a:ext cx="109119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스위칭 </a:t>
            </a:r>
            <a:r>
              <a:rPr lang="ko-KR" altLang="en-US" dirty="0" err="1"/>
              <a:t>재밍으로</a:t>
            </a:r>
            <a:r>
              <a:rPr lang="ko-KR" altLang="en-US" dirty="0"/>
              <a:t> 스위치들은 주소 테이블이 가득 차게 되면 모든 포트로 트래픽을 </a:t>
            </a:r>
            <a:r>
              <a:rPr lang="ko-KR" altLang="en-US" dirty="0" err="1"/>
              <a:t>브로드캐스팅하게</a:t>
            </a:r>
            <a:r>
              <a:rPr lang="ko-KR" altLang="en-US" dirty="0"/>
              <a:t>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공격자는 위조된 </a:t>
            </a:r>
            <a:r>
              <a:rPr lang="en-US" altLang="ko-KR" dirty="0"/>
              <a:t>MAC </a:t>
            </a:r>
            <a:r>
              <a:rPr lang="ko-KR" altLang="en-US" dirty="0"/>
              <a:t>주소를 지속적으로 네트워크에 흘려 보내 스위칭 허브의 주소 테이블을</a:t>
            </a:r>
            <a:endParaRPr lang="en-US" altLang="ko-KR" dirty="0"/>
          </a:p>
          <a:p>
            <a:r>
              <a:rPr lang="ko-KR" altLang="en-US" dirty="0"/>
              <a:t>오버 플로우 시켜 다른 네트워크 세그먼트의 데이터를 </a:t>
            </a:r>
            <a:r>
              <a:rPr lang="ko-KR" altLang="en-US" dirty="0" err="1"/>
              <a:t>스니핑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방법을 사용할 경우 스위칭 허브가 더미 허브처럼 동작하므로 통신 속도가 저하</a:t>
            </a:r>
          </a:p>
        </p:txBody>
      </p:sp>
    </p:spTree>
    <p:extLst>
      <p:ext uri="{BB962C8B-B14F-4D97-AF65-F5344CB8AC3E}">
        <p14:creationId xmlns:p14="http://schemas.microsoft.com/office/powerpoint/2010/main" val="17145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CA4C6-F197-4787-B8C5-4003A360DEC3}"/>
              </a:ext>
            </a:extLst>
          </p:cNvPr>
          <p:cNvSpPr txBox="1"/>
          <p:nvPr/>
        </p:nvSpPr>
        <p:spPr>
          <a:xfrm>
            <a:off x="4504218" y="1927273"/>
            <a:ext cx="3183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ARP Redirect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E66D7-5A4E-437C-8E58-B247DB57B66B}"/>
              </a:ext>
            </a:extLst>
          </p:cNvPr>
          <p:cNvSpPr txBox="1"/>
          <p:nvPr/>
        </p:nvSpPr>
        <p:spPr>
          <a:xfrm>
            <a:off x="798774" y="3244334"/>
            <a:ext cx="10860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ARP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의 취약점을 악용한 방법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공격자는 자신이 라우터인 것처럼 위조된 </a:t>
            </a:r>
            <a:r>
              <a:rPr lang="en-US" altLang="ko-KR" dirty="0"/>
              <a:t>ARP Reply </a:t>
            </a:r>
            <a:r>
              <a:rPr lang="ko-KR" altLang="en-US" dirty="0"/>
              <a:t>패킷을 주기적으로 </a:t>
            </a:r>
            <a:r>
              <a:rPr lang="ko-KR" altLang="en-US" dirty="0" err="1"/>
              <a:t>브로드캐스팅함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스위칭 네트워크 상의 모든 호스트들이 공격자를 라우터로 믿게끔 만들어 네트워크에 모든 트래픽을 </a:t>
            </a:r>
            <a:endParaRPr lang="en-US" altLang="ko-KR" dirty="0"/>
          </a:p>
          <a:p>
            <a:r>
              <a:rPr lang="ko-KR" altLang="en-US" dirty="0"/>
              <a:t>공격자를 통해 외부로 연결됨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공격자는 정상적으로 통신이 되고 있는 것처럼 보이기 위해 모든 트래픽을 게이트웨이로 포워딩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31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5129E2-65CB-4F1A-A780-8B001F4F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1" y="0"/>
            <a:ext cx="10930597" cy="68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1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96EC4-8DF4-42BD-A0E0-497A07D67618}"/>
              </a:ext>
            </a:extLst>
          </p:cNvPr>
          <p:cNvSpPr txBox="1"/>
          <p:nvPr/>
        </p:nvSpPr>
        <p:spPr>
          <a:xfrm>
            <a:off x="1458384" y="1913206"/>
            <a:ext cx="92752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스위치의 기능을 마비시키는 공격으로 크게 </a:t>
            </a:r>
            <a:r>
              <a:rPr lang="en-US" altLang="ko-KR" dirty="0"/>
              <a:t>3 </a:t>
            </a:r>
            <a:r>
              <a:rPr lang="ko-KR" altLang="en-US" dirty="0"/>
              <a:t>가지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MAC </a:t>
            </a:r>
            <a:r>
              <a:rPr lang="ko-KR" altLang="en-US" dirty="0"/>
              <a:t>주소 테이블의 저장공간을 </a:t>
            </a:r>
            <a:r>
              <a:rPr lang="ko-KR" altLang="en-US" dirty="0" err="1"/>
              <a:t>가득차게</a:t>
            </a:r>
            <a:r>
              <a:rPr lang="ko-KR" altLang="en-US" dirty="0"/>
              <a:t> 하면 네트워크 패킷을 </a:t>
            </a:r>
            <a:r>
              <a:rPr lang="ko-KR" altLang="en-US" dirty="0" err="1"/>
              <a:t>브로드캐스트하는</a:t>
            </a:r>
            <a:r>
              <a:rPr lang="ko-KR" altLang="en-US" dirty="0"/>
              <a:t> 특성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스위치는 더미 허브처럼 동작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공격자는 </a:t>
            </a:r>
            <a:r>
              <a:rPr lang="ko-KR" altLang="en-US" dirty="0" err="1"/>
              <a:t>브로드캐스트를</a:t>
            </a:r>
            <a:r>
              <a:rPr lang="ko-KR" altLang="en-US" dirty="0"/>
              <a:t> 통해 전송되는 모든 패킷을 </a:t>
            </a:r>
            <a:r>
              <a:rPr lang="ko-KR" altLang="en-US" dirty="0" err="1"/>
              <a:t>스니핑하여</a:t>
            </a:r>
            <a:r>
              <a:rPr lang="ko-KR" altLang="en-US" dirty="0"/>
              <a:t> 네트워크 정보를 얻음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59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와이드스크린</PresentationFormat>
  <Paragraphs>111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덕병 채</dc:creator>
  <cp:lastModifiedBy>덕병 채</cp:lastModifiedBy>
  <cp:revision>24</cp:revision>
  <dcterms:created xsi:type="dcterms:W3CDTF">2019-05-25T16:54:23Z</dcterms:created>
  <dcterms:modified xsi:type="dcterms:W3CDTF">2019-05-25T17:59:03Z</dcterms:modified>
</cp:coreProperties>
</file>