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35"/>
  </p:notesMasterIdLst>
  <p:sldIdLst>
    <p:sldId id="298" r:id="rId2"/>
    <p:sldId id="299" r:id="rId3"/>
    <p:sldId id="258" r:id="rId4"/>
    <p:sldId id="257" r:id="rId5"/>
    <p:sldId id="259" r:id="rId6"/>
    <p:sldId id="260" r:id="rId7"/>
    <p:sldId id="261" r:id="rId8"/>
    <p:sldId id="262" r:id="rId9"/>
    <p:sldId id="263" r:id="rId10"/>
    <p:sldId id="264" r:id="rId11"/>
    <p:sldId id="296" r:id="rId12"/>
    <p:sldId id="266" r:id="rId13"/>
    <p:sldId id="267" r:id="rId14"/>
    <p:sldId id="268" r:id="rId15"/>
    <p:sldId id="269" r:id="rId16"/>
    <p:sldId id="270" r:id="rId17"/>
    <p:sldId id="271" r:id="rId18"/>
    <p:sldId id="272" r:id="rId19"/>
    <p:sldId id="273" r:id="rId20"/>
    <p:sldId id="274" r:id="rId21"/>
    <p:sldId id="301" r:id="rId22"/>
    <p:sldId id="292" r:id="rId23"/>
    <p:sldId id="275" r:id="rId24"/>
    <p:sldId id="295" r:id="rId25"/>
    <p:sldId id="297" r:id="rId26"/>
    <p:sldId id="287" r:id="rId27"/>
    <p:sldId id="277" r:id="rId28"/>
    <p:sldId id="278" r:id="rId29"/>
    <p:sldId id="279" r:id="rId30"/>
    <p:sldId id="280" r:id="rId31"/>
    <p:sldId id="281" r:id="rId32"/>
    <p:sldId id="282" r:id="rId33"/>
    <p:sldId id="302" r:id="rId34"/>
  </p:sldIdLst>
  <p:sldSz cx="12192000" cy="6858000"/>
  <p:notesSz cx="6858000" cy="9144000"/>
  <p:embeddedFontLst>
    <p:embeddedFont>
      <p:font typeface="Calibri" panose="020F0502020204030204" pitchFamily="34" charset="0"/>
      <p:regular r:id="rId36"/>
      <p:bold r:id="rId37"/>
      <p:italic r:id="rId38"/>
      <p:boldItalic r:id="rId39"/>
    </p:embeddedFont>
    <p:embeddedFont>
      <p:font typeface="Segoe UI" panose="020B0502040204020203" pitchFamily="34" charset="0"/>
      <p:regular r:id="rId40"/>
      <p:bold r:id="rId41"/>
      <p:italic r:id="rId42"/>
      <p:boldItalic r:id="rId43"/>
    </p:embeddedFont>
    <p:embeddedFont>
      <p:font typeface="Trebuchet MS" panose="020B0603020202020204" pitchFamily="34" charset="0"/>
      <p:regular r:id="rId44"/>
      <p:bold r:id="rId45"/>
      <p:italic r:id="rId46"/>
      <p:boldItalic r:id="rId47"/>
    </p:embeddedFont>
    <p:embeddedFont>
      <p:font typeface="Source Sans Pro"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uario invitado" initials="Ui" lastIdx="22" clrIdx="0">
    <p:extLst>
      <p:ext uri="{19B8F6BF-5375-455C-9EA6-DF929625EA0E}">
        <p15:presenceInfo xmlns:p15="http://schemas.microsoft.com/office/powerpoint/2012/main" userId="S::urn:spo:anon#82a7f231cbe7201a43a6dc2dc3a14b8fa9179d3d98089b1820f437217b267f8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6277F1-C75C-4629-82FE-46827C3FC4FE}">
  <a:tblStyle styleId="{756277F1-C75C-4629-82FE-46827C3FC4F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7CA54B2D-43B7-49E7-A7C5-898B790DCE9F}"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484B1337-74A5-4A89-87B0-1AAEC6EE4DC9}"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65" autoAdjust="0"/>
    <p:restoredTop sz="94660"/>
  </p:normalViewPr>
  <p:slideViewPr>
    <p:cSldViewPr snapToGrid="0">
      <p:cViewPr varScale="1">
        <p:scale>
          <a:sx n="115" d="100"/>
          <a:sy n="115" d="100"/>
        </p:scale>
        <p:origin x="576" y="10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diagrams/_rels/data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F1044E-283E-40F7-AA26-563301222350}" type="doc">
      <dgm:prSet loTypeId="urn:microsoft.com/office/officeart/2005/8/layout/bProcess4" loCatId="process" qsTypeId="urn:microsoft.com/office/officeart/2005/8/quickstyle/simple2" qsCatId="simple" csTypeId="urn:microsoft.com/office/officeart/2005/8/colors/accent3_1" csCatId="accent3" phldr="1"/>
      <dgm:spPr/>
      <dgm:t>
        <a:bodyPr/>
        <a:lstStyle/>
        <a:p>
          <a:endParaRPr lang="es-ES"/>
        </a:p>
      </dgm:t>
    </dgm:pt>
    <dgm:pt modelId="{0DA22FDA-02B5-44A9-82EA-50876DEC89E2}">
      <dgm:prSet phldrT="[Texto]" custT="1"/>
      <dgm:spPr/>
      <dgm:t>
        <a:bodyPr/>
        <a:lstStyle/>
        <a:p>
          <a:r>
            <a:rPr lang="es-ES" sz="2000" dirty="0">
              <a:latin typeface="Arial"/>
              <a:cs typeface="Arial"/>
            </a:rPr>
            <a:t>Mayores de 40 años</a:t>
          </a:r>
        </a:p>
      </dgm:t>
    </dgm:pt>
    <dgm:pt modelId="{1F91DA15-A9CD-4221-BB96-5C5C2D4BE826}" type="parTrans" cxnId="{F9E53BD0-3B83-4D4A-A944-175CBF59BF2F}">
      <dgm:prSet/>
      <dgm:spPr/>
      <dgm:t>
        <a:bodyPr/>
        <a:lstStyle/>
        <a:p>
          <a:endParaRPr lang="es-ES" sz="2000"/>
        </a:p>
      </dgm:t>
    </dgm:pt>
    <dgm:pt modelId="{B65B4639-CE8C-4225-9151-9AED935D46A0}" type="sibTrans" cxnId="{F9E53BD0-3B83-4D4A-A944-175CBF59BF2F}">
      <dgm:prSet/>
      <dgm:spPr/>
      <dgm:t>
        <a:bodyPr/>
        <a:lstStyle/>
        <a:p>
          <a:endParaRPr lang="es-ES" sz="2000" dirty="0"/>
        </a:p>
      </dgm:t>
    </dgm:pt>
    <dgm:pt modelId="{07F3220D-8F11-4631-8826-74674FC163EA}">
      <dgm:prSet phldrT="[Texto]" custT="1"/>
      <dgm:spPr/>
      <dgm:t>
        <a:bodyPr/>
        <a:lstStyle/>
        <a:p>
          <a:r>
            <a:rPr lang="es-ES" sz="2000" dirty="0">
              <a:cs typeface="Arial"/>
            </a:rPr>
            <a:t>Presencia de tos crónica</a:t>
          </a:r>
        </a:p>
      </dgm:t>
    </dgm:pt>
    <dgm:pt modelId="{1877A316-664B-4A93-9A76-794B6EA47D7C}" type="parTrans" cxnId="{E776FC32-9A50-40F9-80FA-AB1B41413385}">
      <dgm:prSet/>
      <dgm:spPr/>
      <dgm:t>
        <a:bodyPr/>
        <a:lstStyle/>
        <a:p>
          <a:endParaRPr lang="es-ES" sz="2000"/>
        </a:p>
      </dgm:t>
    </dgm:pt>
    <dgm:pt modelId="{9C398427-7854-4353-8D40-44A0F5B12A06}" type="sibTrans" cxnId="{E776FC32-9A50-40F9-80FA-AB1B41413385}">
      <dgm:prSet/>
      <dgm:spPr/>
      <dgm:t>
        <a:bodyPr/>
        <a:lstStyle/>
        <a:p>
          <a:endParaRPr lang="es-ES" sz="2000" dirty="0"/>
        </a:p>
      </dgm:t>
    </dgm:pt>
    <dgm:pt modelId="{50B5889F-8B71-4A9D-85F4-2E72FE307EA9}">
      <dgm:prSet phldrT="[Texto]" custT="1"/>
      <dgm:spPr/>
      <dgm:t>
        <a:bodyPr/>
        <a:lstStyle/>
        <a:p>
          <a:r>
            <a:rPr lang="es-ES" sz="2000" dirty="0">
              <a:cs typeface="Arial"/>
            </a:rPr>
            <a:t>Con o sin esputo</a:t>
          </a:r>
        </a:p>
      </dgm:t>
    </dgm:pt>
    <dgm:pt modelId="{9AD5425B-A6A1-442A-8F60-6773B9B30AB9}" type="parTrans" cxnId="{9901D29C-2BA8-46D3-96B0-81CAF0A55163}">
      <dgm:prSet/>
      <dgm:spPr/>
      <dgm:t>
        <a:bodyPr/>
        <a:lstStyle/>
        <a:p>
          <a:endParaRPr lang="es-ES" sz="2000"/>
        </a:p>
      </dgm:t>
    </dgm:pt>
    <dgm:pt modelId="{D641E0BC-A9FC-4DC4-AA9A-B4EC30994C5B}" type="sibTrans" cxnId="{9901D29C-2BA8-46D3-96B0-81CAF0A55163}">
      <dgm:prSet/>
      <dgm:spPr/>
      <dgm:t>
        <a:bodyPr/>
        <a:lstStyle/>
        <a:p>
          <a:endParaRPr lang="es-ES" sz="2000" dirty="0"/>
        </a:p>
      </dgm:t>
    </dgm:pt>
    <dgm:pt modelId="{81F39FF1-1E63-4213-8E37-50D9C3EDDAB5}">
      <dgm:prSet phldrT="[Texto]" custT="1"/>
      <dgm:spPr/>
      <dgm:t>
        <a:bodyPr/>
        <a:lstStyle/>
        <a:p>
          <a:r>
            <a:rPr lang="es-ES" sz="2000" dirty="0">
              <a:cs typeface="Arial"/>
            </a:rPr>
            <a:t>Factores de Riesgo </a:t>
          </a:r>
        </a:p>
      </dgm:t>
    </dgm:pt>
    <dgm:pt modelId="{75C4848B-1D5D-47FC-979F-D40E4702FA02}" type="parTrans" cxnId="{EBB3ADA0-C661-4C83-AF19-A2EA11627EF7}">
      <dgm:prSet/>
      <dgm:spPr/>
      <dgm:t>
        <a:bodyPr/>
        <a:lstStyle/>
        <a:p>
          <a:endParaRPr lang="es-ES" sz="2000"/>
        </a:p>
      </dgm:t>
    </dgm:pt>
    <dgm:pt modelId="{E39DB99E-39E7-4C15-8F4C-F894518C49CC}" type="sibTrans" cxnId="{EBB3ADA0-C661-4C83-AF19-A2EA11627EF7}">
      <dgm:prSet/>
      <dgm:spPr/>
      <dgm:t>
        <a:bodyPr/>
        <a:lstStyle/>
        <a:p>
          <a:endParaRPr lang="es-ES" sz="2000" dirty="0"/>
        </a:p>
      </dgm:t>
    </dgm:pt>
    <dgm:pt modelId="{3D30BBEA-B627-42F6-9000-75F8EE4D8525}">
      <dgm:prSet phldrT="[Texto]" custT="1"/>
      <dgm:spPr/>
      <dgm:t>
        <a:bodyPr/>
        <a:lstStyle/>
        <a:p>
          <a:r>
            <a:rPr lang="es-ES" sz="2000" dirty="0">
              <a:cs typeface="Arial"/>
            </a:rPr>
            <a:t>Sospecha de EPOC</a:t>
          </a:r>
        </a:p>
      </dgm:t>
    </dgm:pt>
    <dgm:pt modelId="{D90A03B2-5F6A-495D-B583-DA2A0D0E5928}" type="parTrans" cxnId="{B6A292E7-8502-4DEB-A905-92B5E672A96A}">
      <dgm:prSet/>
      <dgm:spPr/>
      <dgm:t>
        <a:bodyPr/>
        <a:lstStyle/>
        <a:p>
          <a:endParaRPr lang="es-CO" sz="2000"/>
        </a:p>
      </dgm:t>
    </dgm:pt>
    <dgm:pt modelId="{051D48A2-0C8F-49D3-A830-3F5F47F22A1F}" type="sibTrans" cxnId="{B6A292E7-8502-4DEB-A905-92B5E672A96A}">
      <dgm:prSet/>
      <dgm:spPr/>
      <dgm:t>
        <a:bodyPr/>
        <a:lstStyle/>
        <a:p>
          <a:endParaRPr lang="es-CO" sz="2000"/>
        </a:p>
      </dgm:t>
    </dgm:pt>
    <dgm:pt modelId="{0852616D-CA6C-4CE1-9421-86C5913627A0}" type="pres">
      <dgm:prSet presAssocID="{A7F1044E-283E-40F7-AA26-563301222350}" presName="Name0" presStyleCnt="0">
        <dgm:presLayoutVars>
          <dgm:dir/>
          <dgm:resizeHandles/>
        </dgm:presLayoutVars>
      </dgm:prSet>
      <dgm:spPr/>
      <dgm:t>
        <a:bodyPr/>
        <a:lstStyle/>
        <a:p>
          <a:endParaRPr lang="es-CO"/>
        </a:p>
      </dgm:t>
    </dgm:pt>
    <dgm:pt modelId="{08E73A6B-3971-43DE-B3BC-520E5BC49319}" type="pres">
      <dgm:prSet presAssocID="{0DA22FDA-02B5-44A9-82EA-50876DEC89E2}" presName="compNode" presStyleCnt="0"/>
      <dgm:spPr/>
    </dgm:pt>
    <dgm:pt modelId="{C9FCC83F-9404-4170-8962-446F68A26EBE}" type="pres">
      <dgm:prSet presAssocID="{0DA22FDA-02B5-44A9-82EA-50876DEC89E2}" presName="dummyConnPt" presStyleCnt="0"/>
      <dgm:spPr/>
    </dgm:pt>
    <dgm:pt modelId="{3CB78D66-CBA5-4B8C-B843-303354B211DC}" type="pres">
      <dgm:prSet presAssocID="{0DA22FDA-02B5-44A9-82EA-50876DEC89E2}" presName="node" presStyleLbl="node1" presStyleIdx="0" presStyleCnt="5" custLinFactNeighborX="-1078" custLinFactNeighborY="-5921">
        <dgm:presLayoutVars>
          <dgm:bulletEnabled val="1"/>
        </dgm:presLayoutVars>
      </dgm:prSet>
      <dgm:spPr/>
      <dgm:t>
        <a:bodyPr/>
        <a:lstStyle/>
        <a:p>
          <a:endParaRPr lang="es-CO"/>
        </a:p>
      </dgm:t>
    </dgm:pt>
    <dgm:pt modelId="{223A54CA-59E1-4300-9B5D-C6D64EDE2EB4}" type="pres">
      <dgm:prSet presAssocID="{B65B4639-CE8C-4225-9151-9AED935D46A0}" presName="sibTrans" presStyleLbl="bgSibTrans2D1" presStyleIdx="0" presStyleCnt="4"/>
      <dgm:spPr/>
      <dgm:t>
        <a:bodyPr/>
        <a:lstStyle/>
        <a:p>
          <a:endParaRPr lang="es-CO"/>
        </a:p>
      </dgm:t>
    </dgm:pt>
    <dgm:pt modelId="{0855B3AD-DBEB-495D-A6E1-7442F8CA881A}" type="pres">
      <dgm:prSet presAssocID="{07F3220D-8F11-4631-8826-74674FC163EA}" presName="compNode" presStyleCnt="0"/>
      <dgm:spPr/>
    </dgm:pt>
    <dgm:pt modelId="{4F96BEBA-B62B-4B51-99E6-BF02F917650B}" type="pres">
      <dgm:prSet presAssocID="{07F3220D-8F11-4631-8826-74674FC163EA}" presName="dummyConnPt" presStyleCnt="0"/>
      <dgm:spPr/>
    </dgm:pt>
    <dgm:pt modelId="{1AEDE71E-BBF2-410D-861C-7933136EAD2D}" type="pres">
      <dgm:prSet presAssocID="{07F3220D-8F11-4631-8826-74674FC163EA}" presName="node" presStyleLbl="node1" presStyleIdx="1" presStyleCnt="5">
        <dgm:presLayoutVars>
          <dgm:bulletEnabled val="1"/>
        </dgm:presLayoutVars>
      </dgm:prSet>
      <dgm:spPr/>
      <dgm:t>
        <a:bodyPr/>
        <a:lstStyle/>
        <a:p>
          <a:endParaRPr lang="es-CO"/>
        </a:p>
      </dgm:t>
    </dgm:pt>
    <dgm:pt modelId="{47DF3BE3-C045-45B0-B229-FB8A8424000B}" type="pres">
      <dgm:prSet presAssocID="{9C398427-7854-4353-8D40-44A0F5B12A06}" presName="sibTrans" presStyleLbl="bgSibTrans2D1" presStyleIdx="1" presStyleCnt="4"/>
      <dgm:spPr/>
      <dgm:t>
        <a:bodyPr/>
        <a:lstStyle/>
        <a:p>
          <a:endParaRPr lang="es-CO"/>
        </a:p>
      </dgm:t>
    </dgm:pt>
    <dgm:pt modelId="{DCD188C0-01EA-40A9-8596-E70F831E2713}" type="pres">
      <dgm:prSet presAssocID="{50B5889F-8B71-4A9D-85F4-2E72FE307EA9}" presName="compNode" presStyleCnt="0"/>
      <dgm:spPr/>
    </dgm:pt>
    <dgm:pt modelId="{E09099F5-9BA4-48EB-B687-B51BCF7BC8DC}" type="pres">
      <dgm:prSet presAssocID="{50B5889F-8B71-4A9D-85F4-2E72FE307EA9}" presName="dummyConnPt" presStyleCnt="0"/>
      <dgm:spPr/>
    </dgm:pt>
    <dgm:pt modelId="{1049944B-6A13-46AD-AEB6-76C433449170}" type="pres">
      <dgm:prSet presAssocID="{50B5889F-8B71-4A9D-85F4-2E72FE307EA9}" presName="node" presStyleLbl="node1" presStyleIdx="2" presStyleCnt="5">
        <dgm:presLayoutVars>
          <dgm:bulletEnabled val="1"/>
        </dgm:presLayoutVars>
      </dgm:prSet>
      <dgm:spPr/>
      <dgm:t>
        <a:bodyPr/>
        <a:lstStyle/>
        <a:p>
          <a:endParaRPr lang="es-CO"/>
        </a:p>
      </dgm:t>
    </dgm:pt>
    <dgm:pt modelId="{476C847F-DA81-4CC8-8A1A-E0E2C8C4BCFA}" type="pres">
      <dgm:prSet presAssocID="{D641E0BC-A9FC-4DC4-AA9A-B4EC30994C5B}" presName="sibTrans" presStyleLbl="bgSibTrans2D1" presStyleIdx="2" presStyleCnt="4"/>
      <dgm:spPr/>
      <dgm:t>
        <a:bodyPr/>
        <a:lstStyle/>
        <a:p>
          <a:endParaRPr lang="es-CO"/>
        </a:p>
      </dgm:t>
    </dgm:pt>
    <dgm:pt modelId="{3670C3CE-30A4-4D28-8253-EDEF08A5E2EB}" type="pres">
      <dgm:prSet presAssocID="{81F39FF1-1E63-4213-8E37-50D9C3EDDAB5}" presName="compNode" presStyleCnt="0"/>
      <dgm:spPr/>
    </dgm:pt>
    <dgm:pt modelId="{70B9A551-80A9-419F-9226-3E38DD2B1DD2}" type="pres">
      <dgm:prSet presAssocID="{81F39FF1-1E63-4213-8E37-50D9C3EDDAB5}" presName="dummyConnPt" presStyleCnt="0"/>
      <dgm:spPr/>
    </dgm:pt>
    <dgm:pt modelId="{78C95FEA-5EAC-4036-9FAD-637E17B4BD3B}" type="pres">
      <dgm:prSet presAssocID="{81F39FF1-1E63-4213-8E37-50D9C3EDDAB5}" presName="node" presStyleLbl="node1" presStyleIdx="3" presStyleCnt="5">
        <dgm:presLayoutVars>
          <dgm:bulletEnabled val="1"/>
        </dgm:presLayoutVars>
      </dgm:prSet>
      <dgm:spPr/>
      <dgm:t>
        <a:bodyPr/>
        <a:lstStyle/>
        <a:p>
          <a:endParaRPr lang="es-CO"/>
        </a:p>
      </dgm:t>
    </dgm:pt>
    <dgm:pt modelId="{2C83E0F5-BFB7-484C-AB36-3602F3431368}" type="pres">
      <dgm:prSet presAssocID="{E39DB99E-39E7-4C15-8F4C-F894518C49CC}" presName="sibTrans" presStyleLbl="bgSibTrans2D1" presStyleIdx="3" presStyleCnt="4"/>
      <dgm:spPr/>
      <dgm:t>
        <a:bodyPr/>
        <a:lstStyle/>
        <a:p>
          <a:endParaRPr lang="es-CO"/>
        </a:p>
      </dgm:t>
    </dgm:pt>
    <dgm:pt modelId="{3EF5C55C-5D29-456F-8697-D0DF5D2C5D5F}" type="pres">
      <dgm:prSet presAssocID="{3D30BBEA-B627-42F6-9000-75F8EE4D8525}" presName="compNode" presStyleCnt="0"/>
      <dgm:spPr/>
    </dgm:pt>
    <dgm:pt modelId="{FFB8868D-8F9A-428D-AA7B-4C37C6016EE0}" type="pres">
      <dgm:prSet presAssocID="{3D30BBEA-B627-42F6-9000-75F8EE4D8525}" presName="dummyConnPt" presStyleCnt="0"/>
      <dgm:spPr/>
    </dgm:pt>
    <dgm:pt modelId="{727AA23D-D926-41DF-ABA0-97C2C925CF4C}" type="pres">
      <dgm:prSet presAssocID="{3D30BBEA-B627-42F6-9000-75F8EE4D8525}" presName="node" presStyleLbl="node1" presStyleIdx="4" presStyleCnt="5">
        <dgm:presLayoutVars>
          <dgm:bulletEnabled val="1"/>
        </dgm:presLayoutVars>
      </dgm:prSet>
      <dgm:spPr/>
      <dgm:t>
        <a:bodyPr/>
        <a:lstStyle/>
        <a:p>
          <a:endParaRPr lang="es-CO"/>
        </a:p>
      </dgm:t>
    </dgm:pt>
  </dgm:ptLst>
  <dgm:cxnLst>
    <dgm:cxn modelId="{38AB270E-5639-4479-B341-5C15097D6996}" type="presOf" srcId="{B65B4639-CE8C-4225-9151-9AED935D46A0}" destId="{223A54CA-59E1-4300-9B5D-C6D64EDE2EB4}" srcOrd="0" destOrd="0" presId="urn:microsoft.com/office/officeart/2005/8/layout/bProcess4"/>
    <dgm:cxn modelId="{F9E53BD0-3B83-4D4A-A944-175CBF59BF2F}" srcId="{A7F1044E-283E-40F7-AA26-563301222350}" destId="{0DA22FDA-02B5-44A9-82EA-50876DEC89E2}" srcOrd="0" destOrd="0" parTransId="{1F91DA15-A9CD-4221-BB96-5C5C2D4BE826}" sibTransId="{B65B4639-CE8C-4225-9151-9AED935D46A0}"/>
    <dgm:cxn modelId="{26E298E1-9133-4504-BB1C-35BFF88BCA35}" type="presOf" srcId="{0DA22FDA-02B5-44A9-82EA-50876DEC89E2}" destId="{3CB78D66-CBA5-4B8C-B843-303354B211DC}" srcOrd="0" destOrd="0" presId="urn:microsoft.com/office/officeart/2005/8/layout/bProcess4"/>
    <dgm:cxn modelId="{E25DA35E-5E13-4AC0-B156-B85BC4D52FD5}" type="presOf" srcId="{A7F1044E-283E-40F7-AA26-563301222350}" destId="{0852616D-CA6C-4CE1-9421-86C5913627A0}" srcOrd="0" destOrd="0" presId="urn:microsoft.com/office/officeart/2005/8/layout/bProcess4"/>
    <dgm:cxn modelId="{66823B2C-8284-46EA-A02E-A0AE7635A24E}" type="presOf" srcId="{E39DB99E-39E7-4C15-8F4C-F894518C49CC}" destId="{2C83E0F5-BFB7-484C-AB36-3602F3431368}" srcOrd="0" destOrd="0" presId="urn:microsoft.com/office/officeart/2005/8/layout/bProcess4"/>
    <dgm:cxn modelId="{E776FC32-9A50-40F9-80FA-AB1B41413385}" srcId="{A7F1044E-283E-40F7-AA26-563301222350}" destId="{07F3220D-8F11-4631-8826-74674FC163EA}" srcOrd="1" destOrd="0" parTransId="{1877A316-664B-4A93-9A76-794B6EA47D7C}" sibTransId="{9C398427-7854-4353-8D40-44A0F5B12A06}"/>
    <dgm:cxn modelId="{B8B5E23A-DDF0-4DEE-80E5-707C3D3439E8}" type="presOf" srcId="{07F3220D-8F11-4631-8826-74674FC163EA}" destId="{1AEDE71E-BBF2-410D-861C-7933136EAD2D}" srcOrd="0" destOrd="0" presId="urn:microsoft.com/office/officeart/2005/8/layout/bProcess4"/>
    <dgm:cxn modelId="{7E6C6518-0C10-4218-AA3D-9660E7E6F44D}" type="presOf" srcId="{9C398427-7854-4353-8D40-44A0F5B12A06}" destId="{47DF3BE3-C045-45B0-B229-FB8A8424000B}" srcOrd="0" destOrd="0" presId="urn:microsoft.com/office/officeart/2005/8/layout/bProcess4"/>
    <dgm:cxn modelId="{9901D29C-2BA8-46D3-96B0-81CAF0A55163}" srcId="{A7F1044E-283E-40F7-AA26-563301222350}" destId="{50B5889F-8B71-4A9D-85F4-2E72FE307EA9}" srcOrd="2" destOrd="0" parTransId="{9AD5425B-A6A1-442A-8F60-6773B9B30AB9}" sibTransId="{D641E0BC-A9FC-4DC4-AA9A-B4EC30994C5B}"/>
    <dgm:cxn modelId="{68E7CA4F-6D4F-452C-9ABE-7C78E2B837EF}" type="presOf" srcId="{50B5889F-8B71-4A9D-85F4-2E72FE307EA9}" destId="{1049944B-6A13-46AD-AEB6-76C433449170}" srcOrd="0" destOrd="0" presId="urn:microsoft.com/office/officeart/2005/8/layout/bProcess4"/>
    <dgm:cxn modelId="{EBB3ADA0-C661-4C83-AF19-A2EA11627EF7}" srcId="{A7F1044E-283E-40F7-AA26-563301222350}" destId="{81F39FF1-1E63-4213-8E37-50D9C3EDDAB5}" srcOrd="3" destOrd="0" parTransId="{75C4848B-1D5D-47FC-979F-D40E4702FA02}" sibTransId="{E39DB99E-39E7-4C15-8F4C-F894518C49CC}"/>
    <dgm:cxn modelId="{B6A292E7-8502-4DEB-A905-92B5E672A96A}" srcId="{A7F1044E-283E-40F7-AA26-563301222350}" destId="{3D30BBEA-B627-42F6-9000-75F8EE4D8525}" srcOrd="4" destOrd="0" parTransId="{D90A03B2-5F6A-495D-B583-DA2A0D0E5928}" sibTransId="{051D48A2-0C8F-49D3-A830-3F5F47F22A1F}"/>
    <dgm:cxn modelId="{FA5CCADE-A79A-4493-88EE-C72926D0A2CF}" type="presOf" srcId="{3D30BBEA-B627-42F6-9000-75F8EE4D8525}" destId="{727AA23D-D926-41DF-ABA0-97C2C925CF4C}" srcOrd="0" destOrd="0" presId="urn:microsoft.com/office/officeart/2005/8/layout/bProcess4"/>
    <dgm:cxn modelId="{08A44EF4-B899-47D0-BCA1-6BD075E52FC9}" type="presOf" srcId="{81F39FF1-1E63-4213-8E37-50D9C3EDDAB5}" destId="{78C95FEA-5EAC-4036-9FAD-637E17B4BD3B}" srcOrd="0" destOrd="0" presId="urn:microsoft.com/office/officeart/2005/8/layout/bProcess4"/>
    <dgm:cxn modelId="{A21E7142-1054-42EB-856F-B4BE31F9E710}" type="presOf" srcId="{D641E0BC-A9FC-4DC4-AA9A-B4EC30994C5B}" destId="{476C847F-DA81-4CC8-8A1A-E0E2C8C4BCFA}" srcOrd="0" destOrd="0" presId="urn:microsoft.com/office/officeart/2005/8/layout/bProcess4"/>
    <dgm:cxn modelId="{96D01B19-211A-4602-AA2B-71BA23F8FFFF}" type="presParOf" srcId="{0852616D-CA6C-4CE1-9421-86C5913627A0}" destId="{08E73A6B-3971-43DE-B3BC-520E5BC49319}" srcOrd="0" destOrd="0" presId="urn:microsoft.com/office/officeart/2005/8/layout/bProcess4"/>
    <dgm:cxn modelId="{82657912-89CC-4717-81E6-A88706D6BE66}" type="presParOf" srcId="{08E73A6B-3971-43DE-B3BC-520E5BC49319}" destId="{C9FCC83F-9404-4170-8962-446F68A26EBE}" srcOrd="0" destOrd="0" presId="urn:microsoft.com/office/officeart/2005/8/layout/bProcess4"/>
    <dgm:cxn modelId="{C037B89E-0548-4BF6-ADD6-AAB46BA6C19E}" type="presParOf" srcId="{08E73A6B-3971-43DE-B3BC-520E5BC49319}" destId="{3CB78D66-CBA5-4B8C-B843-303354B211DC}" srcOrd="1" destOrd="0" presId="urn:microsoft.com/office/officeart/2005/8/layout/bProcess4"/>
    <dgm:cxn modelId="{8B3DA41F-BFE8-439E-B867-3F2B2855E9A6}" type="presParOf" srcId="{0852616D-CA6C-4CE1-9421-86C5913627A0}" destId="{223A54CA-59E1-4300-9B5D-C6D64EDE2EB4}" srcOrd="1" destOrd="0" presId="urn:microsoft.com/office/officeart/2005/8/layout/bProcess4"/>
    <dgm:cxn modelId="{880B9540-8F6A-4FA0-A557-6FAA219552DD}" type="presParOf" srcId="{0852616D-CA6C-4CE1-9421-86C5913627A0}" destId="{0855B3AD-DBEB-495D-A6E1-7442F8CA881A}" srcOrd="2" destOrd="0" presId="urn:microsoft.com/office/officeart/2005/8/layout/bProcess4"/>
    <dgm:cxn modelId="{DC4EB982-7CF5-4364-8DB6-871FE53235F9}" type="presParOf" srcId="{0855B3AD-DBEB-495D-A6E1-7442F8CA881A}" destId="{4F96BEBA-B62B-4B51-99E6-BF02F917650B}" srcOrd="0" destOrd="0" presId="urn:microsoft.com/office/officeart/2005/8/layout/bProcess4"/>
    <dgm:cxn modelId="{781AB445-7FE9-4FA1-969B-BFB443E4BB54}" type="presParOf" srcId="{0855B3AD-DBEB-495D-A6E1-7442F8CA881A}" destId="{1AEDE71E-BBF2-410D-861C-7933136EAD2D}" srcOrd="1" destOrd="0" presId="urn:microsoft.com/office/officeart/2005/8/layout/bProcess4"/>
    <dgm:cxn modelId="{EB275635-B7DD-40BC-959C-1D2C8FF9C891}" type="presParOf" srcId="{0852616D-CA6C-4CE1-9421-86C5913627A0}" destId="{47DF3BE3-C045-45B0-B229-FB8A8424000B}" srcOrd="3" destOrd="0" presId="urn:microsoft.com/office/officeart/2005/8/layout/bProcess4"/>
    <dgm:cxn modelId="{B805E5C6-B8E8-46F4-A9A8-389F9E4D325B}" type="presParOf" srcId="{0852616D-CA6C-4CE1-9421-86C5913627A0}" destId="{DCD188C0-01EA-40A9-8596-E70F831E2713}" srcOrd="4" destOrd="0" presId="urn:microsoft.com/office/officeart/2005/8/layout/bProcess4"/>
    <dgm:cxn modelId="{AE9D757B-6609-433A-BEBF-5197F829CEB4}" type="presParOf" srcId="{DCD188C0-01EA-40A9-8596-E70F831E2713}" destId="{E09099F5-9BA4-48EB-B687-B51BCF7BC8DC}" srcOrd="0" destOrd="0" presId="urn:microsoft.com/office/officeart/2005/8/layout/bProcess4"/>
    <dgm:cxn modelId="{96E3CFBB-C90B-4D05-9E1F-9F6024F7DB15}" type="presParOf" srcId="{DCD188C0-01EA-40A9-8596-E70F831E2713}" destId="{1049944B-6A13-46AD-AEB6-76C433449170}" srcOrd="1" destOrd="0" presId="urn:microsoft.com/office/officeart/2005/8/layout/bProcess4"/>
    <dgm:cxn modelId="{DA11568E-A6F3-4764-96A8-04D523D7A2ED}" type="presParOf" srcId="{0852616D-CA6C-4CE1-9421-86C5913627A0}" destId="{476C847F-DA81-4CC8-8A1A-E0E2C8C4BCFA}" srcOrd="5" destOrd="0" presId="urn:microsoft.com/office/officeart/2005/8/layout/bProcess4"/>
    <dgm:cxn modelId="{8CFF9C90-ACBD-40A1-BBF0-E947201EB8E6}" type="presParOf" srcId="{0852616D-CA6C-4CE1-9421-86C5913627A0}" destId="{3670C3CE-30A4-4D28-8253-EDEF08A5E2EB}" srcOrd="6" destOrd="0" presId="urn:microsoft.com/office/officeart/2005/8/layout/bProcess4"/>
    <dgm:cxn modelId="{87A29673-9748-4F87-B35B-5C2D185EA5C9}" type="presParOf" srcId="{3670C3CE-30A4-4D28-8253-EDEF08A5E2EB}" destId="{70B9A551-80A9-419F-9226-3E38DD2B1DD2}" srcOrd="0" destOrd="0" presId="urn:microsoft.com/office/officeart/2005/8/layout/bProcess4"/>
    <dgm:cxn modelId="{63250A7D-B603-44E2-82AA-E85B468623F9}" type="presParOf" srcId="{3670C3CE-30A4-4D28-8253-EDEF08A5E2EB}" destId="{78C95FEA-5EAC-4036-9FAD-637E17B4BD3B}" srcOrd="1" destOrd="0" presId="urn:microsoft.com/office/officeart/2005/8/layout/bProcess4"/>
    <dgm:cxn modelId="{D130F828-24E9-44A7-8ED9-CBB5225D5BF3}" type="presParOf" srcId="{0852616D-CA6C-4CE1-9421-86C5913627A0}" destId="{2C83E0F5-BFB7-484C-AB36-3602F3431368}" srcOrd="7" destOrd="0" presId="urn:microsoft.com/office/officeart/2005/8/layout/bProcess4"/>
    <dgm:cxn modelId="{88DE211C-F27D-4271-A173-EEFFF895486A}" type="presParOf" srcId="{0852616D-CA6C-4CE1-9421-86C5913627A0}" destId="{3EF5C55C-5D29-456F-8697-D0DF5D2C5D5F}" srcOrd="8" destOrd="0" presId="urn:microsoft.com/office/officeart/2005/8/layout/bProcess4"/>
    <dgm:cxn modelId="{571D5D43-D41E-408B-B154-2A19367C26C2}" type="presParOf" srcId="{3EF5C55C-5D29-456F-8697-D0DF5D2C5D5F}" destId="{FFB8868D-8F9A-428D-AA7B-4C37C6016EE0}" srcOrd="0" destOrd="0" presId="urn:microsoft.com/office/officeart/2005/8/layout/bProcess4"/>
    <dgm:cxn modelId="{8DFD9C74-21A4-4915-BCB3-96371B702581}" type="presParOf" srcId="{3EF5C55C-5D29-456F-8697-D0DF5D2C5D5F}" destId="{727AA23D-D926-41DF-ABA0-97C2C925CF4C}" srcOrd="1" destOrd="0" presId="urn:microsoft.com/office/officeart/2005/8/layout/b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132550-6AC9-154F-92FB-83A6361B1FA5}" type="doc">
      <dgm:prSet loTypeId="urn:microsoft.com/office/officeart/2005/8/layout/vList2" loCatId="" qsTypeId="urn:microsoft.com/office/officeart/2005/8/quickstyle/simple1" qsCatId="simple" csTypeId="urn:microsoft.com/office/officeart/2005/8/colors/accent3_1" csCatId="accent3" phldr="1"/>
      <dgm:spPr/>
      <dgm:t>
        <a:bodyPr/>
        <a:lstStyle/>
        <a:p>
          <a:endParaRPr lang="es-ES"/>
        </a:p>
      </dgm:t>
    </dgm:pt>
    <dgm:pt modelId="{01701B22-2691-B94E-90D2-69E17854B347}">
      <dgm:prSet custT="1"/>
      <dgm:spPr/>
      <dgm:t>
        <a:bodyPr/>
        <a:lstStyle/>
        <a:p>
          <a:pPr algn="just" rtl="0"/>
          <a:r>
            <a:rPr lang="es-ES_tradnl" sz="2500" b="0" i="0" dirty="0"/>
            <a:t>Actualmente, no se recomienda usar la espirometría para la detección de la EPOC </a:t>
          </a:r>
          <a:r>
            <a:rPr lang="es-ES_tradnl" sz="2500" b="1" i="0" u="sng" dirty="0"/>
            <a:t>en pacientes asintomáticos</a:t>
          </a:r>
          <a:endParaRPr lang="es-ES_tradnl" sz="2500" b="1" dirty="0"/>
        </a:p>
      </dgm:t>
    </dgm:pt>
    <dgm:pt modelId="{AF7C7B1A-AC11-0644-BCFA-FD34D768CD23}" type="parTrans" cxnId="{3D3A5BBF-BE36-334B-B07C-E29B1B156DC1}">
      <dgm:prSet/>
      <dgm:spPr/>
      <dgm:t>
        <a:bodyPr/>
        <a:lstStyle/>
        <a:p>
          <a:pPr algn="just"/>
          <a:endParaRPr lang="es-ES" sz="2500">
            <a:solidFill>
              <a:schemeClr val="tx1"/>
            </a:solidFill>
          </a:endParaRPr>
        </a:p>
      </dgm:t>
    </dgm:pt>
    <dgm:pt modelId="{AF719281-E3CE-7945-A3B9-B2EEBD277FDF}" type="sibTrans" cxnId="{3D3A5BBF-BE36-334B-B07C-E29B1B156DC1}">
      <dgm:prSet/>
      <dgm:spPr/>
      <dgm:t>
        <a:bodyPr/>
        <a:lstStyle/>
        <a:p>
          <a:pPr algn="just"/>
          <a:endParaRPr lang="es-ES" sz="2500">
            <a:solidFill>
              <a:schemeClr val="tx1"/>
            </a:solidFill>
          </a:endParaRPr>
        </a:p>
      </dgm:t>
    </dgm:pt>
    <dgm:pt modelId="{B8411C76-F88C-F94A-8194-B0D20EFB8DA6}">
      <dgm:prSet custT="1"/>
      <dgm:spPr/>
      <dgm:t>
        <a:bodyPr/>
        <a:lstStyle/>
        <a:p>
          <a:pPr algn="just" rtl="0"/>
          <a:r>
            <a:rPr lang="es-ES_tradnl" sz="2500" b="0" i="0" dirty="0"/>
            <a:t>El Ministerio de Salud y Protección Social en Colombia, recomienda practicar el siguiente cuestionario a individuos mayores de 40 años que presentan 1 o más factores de riesgo</a:t>
          </a:r>
          <a:endParaRPr lang="es-ES_tradnl" sz="2500" dirty="0"/>
        </a:p>
      </dgm:t>
    </dgm:pt>
    <dgm:pt modelId="{F0E35372-0AA2-E741-A6D7-0CB0FE8721A6}" type="parTrans" cxnId="{31049933-8507-8747-9273-69F1EDC0BA87}">
      <dgm:prSet/>
      <dgm:spPr/>
      <dgm:t>
        <a:bodyPr/>
        <a:lstStyle/>
        <a:p>
          <a:pPr algn="just"/>
          <a:endParaRPr lang="es-ES" sz="2500">
            <a:solidFill>
              <a:schemeClr val="tx1"/>
            </a:solidFill>
          </a:endParaRPr>
        </a:p>
      </dgm:t>
    </dgm:pt>
    <dgm:pt modelId="{B3E1159A-59C5-A54E-8CC4-179BDCEE6D97}" type="sibTrans" cxnId="{31049933-8507-8747-9273-69F1EDC0BA87}">
      <dgm:prSet/>
      <dgm:spPr/>
      <dgm:t>
        <a:bodyPr/>
        <a:lstStyle/>
        <a:p>
          <a:pPr algn="just"/>
          <a:endParaRPr lang="es-ES" sz="2500">
            <a:solidFill>
              <a:schemeClr val="tx1"/>
            </a:solidFill>
          </a:endParaRPr>
        </a:p>
      </dgm:t>
    </dgm:pt>
    <dgm:pt modelId="{544B6C90-2F53-C243-81FF-27CA5B8FA5C2}" type="pres">
      <dgm:prSet presAssocID="{5A132550-6AC9-154F-92FB-83A6361B1FA5}" presName="linear" presStyleCnt="0">
        <dgm:presLayoutVars>
          <dgm:animLvl val="lvl"/>
          <dgm:resizeHandles val="exact"/>
        </dgm:presLayoutVars>
      </dgm:prSet>
      <dgm:spPr/>
      <dgm:t>
        <a:bodyPr/>
        <a:lstStyle/>
        <a:p>
          <a:endParaRPr lang="es-CO"/>
        </a:p>
      </dgm:t>
    </dgm:pt>
    <dgm:pt modelId="{E014DBE9-FFB5-B54E-889B-4B524D260752}" type="pres">
      <dgm:prSet presAssocID="{01701B22-2691-B94E-90D2-69E17854B347}" presName="parentText" presStyleLbl="node1" presStyleIdx="0" presStyleCnt="2" custLinFactY="-3571" custLinFactNeighborY="-100000">
        <dgm:presLayoutVars>
          <dgm:chMax val="0"/>
          <dgm:bulletEnabled val="1"/>
        </dgm:presLayoutVars>
      </dgm:prSet>
      <dgm:spPr/>
      <dgm:t>
        <a:bodyPr/>
        <a:lstStyle/>
        <a:p>
          <a:endParaRPr lang="es-CO"/>
        </a:p>
      </dgm:t>
    </dgm:pt>
    <dgm:pt modelId="{7E33E4E2-4CBA-4B4B-B0F4-A4CDBA5EFAF5}" type="pres">
      <dgm:prSet presAssocID="{AF719281-E3CE-7945-A3B9-B2EEBD277FDF}" presName="spacer" presStyleCnt="0"/>
      <dgm:spPr/>
    </dgm:pt>
    <dgm:pt modelId="{B3604E52-701D-6644-800F-FB2323045DB6}" type="pres">
      <dgm:prSet presAssocID="{B8411C76-F88C-F94A-8194-B0D20EFB8DA6}" presName="parentText" presStyleLbl="node1" presStyleIdx="1" presStyleCnt="2" custScaleY="106413">
        <dgm:presLayoutVars>
          <dgm:chMax val="0"/>
          <dgm:bulletEnabled val="1"/>
        </dgm:presLayoutVars>
      </dgm:prSet>
      <dgm:spPr/>
      <dgm:t>
        <a:bodyPr/>
        <a:lstStyle/>
        <a:p>
          <a:endParaRPr lang="es-CO"/>
        </a:p>
      </dgm:t>
    </dgm:pt>
  </dgm:ptLst>
  <dgm:cxnLst>
    <dgm:cxn modelId="{244FBD5E-5BCB-8E49-AC19-86EBE363A290}" type="presOf" srcId="{5A132550-6AC9-154F-92FB-83A6361B1FA5}" destId="{544B6C90-2F53-C243-81FF-27CA5B8FA5C2}" srcOrd="0" destOrd="0" presId="urn:microsoft.com/office/officeart/2005/8/layout/vList2"/>
    <dgm:cxn modelId="{FF978004-6F7D-D149-BF89-BFC9BB839F36}" type="presOf" srcId="{01701B22-2691-B94E-90D2-69E17854B347}" destId="{E014DBE9-FFB5-B54E-889B-4B524D260752}" srcOrd="0" destOrd="0" presId="urn:microsoft.com/office/officeart/2005/8/layout/vList2"/>
    <dgm:cxn modelId="{3314C951-E22B-AA45-B0A3-0BEFC76B1041}" type="presOf" srcId="{B8411C76-F88C-F94A-8194-B0D20EFB8DA6}" destId="{B3604E52-701D-6644-800F-FB2323045DB6}" srcOrd="0" destOrd="0" presId="urn:microsoft.com/office/officeart/2005/8/layout/vList2"/>
    <dgm:cxn modelId="{3D3A5BBF-BE36-334B-B07C-E29B1B156DC1}" srcId="{5A132550-6AC9-154F-92FB-83A6361B1FA5}" destId="{01701B22-2691-B94E-90D2-69E17854B347}" srcOrd="0" destOrd="0" parTransId="{AF7C7B1A-AC11-0644-BCFA-FD34D768CD23}" sibTransId="{AF719281-E3CE-7945-A3B9-B2EEBD277FDF}"/>
    <dgm:cxn modelId="{31049933-8507-8747-9273-69F1EDC0BA87}" srcId="{5A132550-6AC9-154F-92FB-83A6361B1FA5}" destId="{B8411C76-F88C-F94A-8194-B0D20EFB8DA6}" srcOrd="1" destOrd="0" parTransId="{F0E35372-0AA2-E741-A6D7-0CB0FE8721A6}" sibTransId="{B3E1159A-59C5-A54E-8CC4-179BDCEE6D97}"/>
    <dgm:cxn modelId="{EB8C4C30-99D9-6F4B-BC7E-744F42B2EF2C}" type="presParOf" srcId="{544B6C90-2F53-C243-81FF-27CA5B8FA5C2}" destId="{E014DBE9-FFB5-B54E-889B-4B524D260752}" srcOrd="0" destOrd="0" presId="urn:microsoft.com/office/officeart/2005/8/layout/vList2"/>
    <dgm:cxn modelId="{638C87E8-7150-FB4E-A27D-0F5F2ADDA982}" type="presParOf" srcId="{544B6C90-2F53-C243-81FF-27CA5B8FA5C2}" destId="{7E33E4E2-4CBA-4B4B-B0F4-A4CDBA5EFAF5}" srcOrd="1" destOrd="0" presId="urn:microsoft.com/office/officeart/2005/8/layout/vList2"/>
    <dgm:cxn modelId="{575F8636-2395-FA4F-B64E-62BFB53AB309}" type="presParOf" srcId="{544B6C90-2F53-C243-81FF-27CA5B8FA5C2}" destId="{B3604E52-701D-6644-800F-FB2323045DB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325676-D021-F543-870F-2AF4904DBA15}" type="doc">
      <dgm:prSet loTypeId="urn:microsoft.com/office/officeart/2005/8/layout/vList2" loCatId="" qsTypeId="urn:microsoft.com/office/officeart/2005/8/quickstyle/simple2" qsCatId="simple" csTypeId="urn:microsoft.com/office/officeart/2005/8/colors/accent3_1" csCatId="accent3" phldr="1"/>
      <dgm:spPr/>
      <dgm:t>
        <a:bodyPr/>
        <a:lstStyle/>
        <a:p>
          <a:endParaRPr lang="es-ES"/>
        </a:p>
      </dgm:t>
    </dgm:pt>
    <dgm:pt modelId="{344742AB-F7EF-934B-8630-2C2BB9158111}">
      <dgm:prSet custT="1"/>
      <dgm:spPr/>
      <dgm:t>
        <a:bodyPr/>
        <a:lstStyle/>
        <a:p>
          <a:pPr algn="just" rtl="0"/>
          <a:r>
            <a:rPr lang="es-ES_tradnl" sz="2500" b="0" i="0" dirty="0"/>
            <a:t>El diagnóstico definitivo: Espirometría, que presente un cociente VEF1/CVF post broncodilatador menor de 0,70</a:t>
          </a:r>
          <a:endParaRPr lang="es-ES_tradnl" sz="2500" dirty="0"/>
        </a:p>
      </dgm:t>
    </dgm:pt>
    <dgm:pt modelId="{59F44DC2-0FF8-7648-8C5F-313F65EFACEA}" type="parTrans" cxnId="{ABFCBDBC-1C22-A144-8820-D8873004082E}">
      <dgm:prSet/>
      <dgm:spPr/>
      <dgm:t>
        <a:bodyPr/>
        <a:lstStyle/>
        <a:p>
          <a:endParaRPr lang="es-ES" sz="2500"/>
        </a:p>
      </dgm:t>
    </dgm:pt>
    <dgm:pt modelId="{2DB809A1-83D2-D147-924F-80211EC22575}" type="sibTrans" cxnId="{ABFCBDBC-1C22-A144-8820-D8873004082E}">
      <dgm:prSet/>
      <dgm:spPr/>
      <dgm:t>
        <a:bodyPr/>
        <a:lstStyle/>
        <a:p>
          <a:endParaRPr lang="es-ES" sz="2500"/>
        </a:p>
      </dgm:t>
    </dgm:pt>
    <dgm:pt modelId="{32D7F47B-BBB8-B449-B261-DED8CE06D211}">
      <dgm:prSet custT="1"/>
      <dgm:spPr/>
      <dgm:t>
        <a:bodyPr/>
        <a:lstStyle/>
        <a:p>
          <a:pPr algn="just" rtl="0"/>
          <a:r>
            <a:rPr lang="es-ES_tradnl" sz="2500" b="0" i="0" dirty="0"/>
            <a:t>Tener en cuenta la intensidad de los síntomas, antecedentes exposicionales, comorbilidades, diagnóstico diferencial, creencias y expectativas del paciente y la familia</a:t>
          </a:r>
          <a:endParaRPr lang="es-ES_tradnl" sz="2500" dirty="0"/>
        </a:p>
      </dgm:t>
    </dgm:pt>
    <dgm:pt modelId="{7DE70EAA-4706-8043-BF91-55DBA1DE5B56}" type="parTrans" cxnId="{5F467CB4-22EC-E746-90EF-984E6CA0DB64}">
      <dgm:prSet/>
      <dgm:spPr/>
      <dgm:t>
        <a:bodyPr/>
        <a:lstStyle/>
        <a:p>
          <a:endParaRPr lang="es-ES" sz="2500"/>
        </a:p>
      </dgm:t>
    </dgm:pt>
    <dgm:pt modelId="{2539E974-8E44-674E-A7CA-8F46DEDAE16D}" type="sibTrans" cxnId="{5F467CB4-22EC-E746-90EF-984E6CA0DB64}">
      <dgm:prSet/>
      <dgm:spPr/>
      <dgm:t>
        <a:bodyPr/>
        <a:lstStyle/>
        <a:p>
          <a:endParaRPr lang="es-ES" sz="2500"/>
        </a:p>
      </dgm:t>
    </dgm:pt>
    <dgm:pt modelId="{482645AB-CD0F-674E-8ECB-7168E0E479EE}" type="pres">
      <dgm:prSet presAssocID="{E5325676-D021-F543-870F-2AF4904DBA15}" presName="linear" presStyleCnt="0">
        <dgm:presLayoutVars>
          <dgm:animLvl val="lvl"/>
          <dgm:resizeHandles val="exact"/>
        </dgm:presLayoutVars>
      </dgm:prSet>
      <dgm:spPr/>
      <dgm:t>
        <a:bodyPr/>
        <a:lstStyle/>
        <a:p>
          <a:endParaRPr lang="es-CO"/>
        </a:p>
      </dgm:t>
    </dgm:pt>
    <dgm:pt modelId="{BE7CC41D-2FC4-A747-89FF-2299C80DA415}" type="pres">
      <dgm:prSet presAssocID="{344742AB-F7EF-934B-8630-2C2BB9158111}" presName="parentText" presStyleLbl="node1" presStyleIdx="0" presStyleCnt="2" custLinFactY="-22851" custLinFactNeighborY="-100000">
        <dgm:presLayoutVars>
          <dgm:chMax val="0"/>
          <dgm:bulletEnabled val="1"/>
        </dgm:presLayoutVars>
      </dgm:prSet>
      <dgm:spPr/>
      <dgm:t>
        <a:bodyPr/>
        <a:lstStyle/>
        <a:p>
          <a:endParaRPr lang="es-CO"/>
        </a:p>
      </dgm:t>
    </dgm:pt>
    <dgm:pt modelId="{426C15ED-91FA-C548-86D7-EAADABCE3D82}" type="pres">
      <dgm:prSet presAssocID="{2DB809A1-83D2-D147-924F-80211EC22575}" presName="spacer" presStyleCnt="0"/>
      <dgm:spPr/>
    </dgm:pt>
    <dgm:pt modelId="{CD45C5C5-FD14-0743-B3EA-726F77F4F87C}" type="pres">
      <dgm:prSet presAssocID="{32D7F47B-BBB8-B449-B261-DED8CE06D211}" presName="parentText" presStyleLbl="node1" presStyleIdx="1" presStyleCnt="2">
        <dgm:presLayoutVars>
          <dgm:chMax val="0"/>
          <dgm:bulletEnabled val="1"/>
        </dgm:presLayoutVars>
      </dgm:prSet>
      <dgm:spPr/>
      <dgm:t>
        <a:bodyPr/>
        <a:lstStyle/>
        <a:p>
          <a:endParaRPr lang="es-CO"/>
        </a:p>
      </dgm:t>
    </dgm:pt>
  </dgm:ptLst>
  <dgm:cxnLst>
    <dgm:cxn modelId="{5F467CB4-22EC-E746-90EF-984E6CA0DB64}" srcId="{E5325676-D021-F543-870F-2AF4904DBA15}" destId="{32D7F47B-BBB8-B449-B261-DED8CE06D211}" srcOrd="1" destOrd="0" parTransId="{7DE70EAA-4706-8043-BF91-55DBA1DE5B56}" sibTransId="{2539E974-8E44-674E-A7CA-8F46DEDAE16D}"/>
    <dgm:cxn modelId="{ABFCBDBC-1C22-A144-8820-D8873004082E}" srcId="{E5325676-D021-F543-870F-2AF4904DBA15}" destId="{344742AB-F7EF-934B-8630-2C2BB9158111}" srcOrd="0" destOrd="0" parTransId="{59F44DC2-0FF8-7648-8C5F-313F65EFACEA}" sibTransId="{2DB809A1-83D2-D147-924F-80211EC22575}"/>
    <dgm:cxn modelId="{054CA9C0-6365-BF4B-B847-7425A19B7B6A}" type="presOf" srcId="{344742AB-F7EF-934B-8630-2C2BB9158111}" destId="{BE7CC41D-2FC4-A747-89FF-2299C80DA415}" srcOrd="0" destOrd="0" presId="urn:microsoft.com/office/officeart/2005/8/layout/vList2"/>
    <dgm:cxn modelId="{C787F877-70D2-DA47-9A48-5757F4A57519}" type="presOf" srcId="{32D7F47B-BBB8-B449-B261-DED8CE06D211}" destId="{CD45C5C5-FD14-0743-B3EA-726F77F4F87C}" srcOrd="0" destOrd="0" presId="urn:microsoft.com/office/officeart/2005/8/layout/vList2"/>
    <dgm:cxn modelId="{1B1F179A-277F-1C42-8FA0-B497B58827DC}" type="presOf" srcId="{E5325676-D021-F543-870F-2AF4904DBA15}" destId="{482645AB-CD0F-674E-8ECB-7168E0E479EE}" srcOrd="0" destOrd="0" presId="urn:microsoft.com/office/officeart/2005/8/layout/vList2"/>
    <dgm:cxn modelId="{00CAED09-F7A9-E844-92AF-11B333500AC1}" type="presParOf" srcId="{482645AB-CD0F-674E-8ECB-7168E0E479EE}" destId="{BE7CC41D-2FC4-A747-89FF-2299C80DA415}" srcOrd="0" destOrd="0" presId="urn:microsoft.com/office/officeart/2005/8/layout/vList2"/>
    <dgm:cxn modelId="{8E89F038-7BA4-E342-A308-5A396FFC43A0}" type="presParOf" srcId="{482645AB-CD0F-674E-8ECB-7168E0E479EE}" destId="{426C15ED-91FA-C548-86D7-EAADABCE3D82}" srcOrd="1" destOrd="0" presId="urn:microsoft.com/office/officeart/2005/8/layout/vList2"/>
    <dgm:cxn modelId="{3AC32B0C-22F8-B548-AC08-B52A0C95D444}" type="presParOf" srcId="{482645AB-CD0F-674E-8ECB-7168E0E479EE}" destId="{CD45C5C5-FD14-0743-B3EA-726F77F4F87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DD196AC-A749-488F-B3AF-72EB11A1348A}" type="doc">
      <dgm:prSet loTypeId="urn:microsoft.com/office/officeart/2005/8/layout/vList4" loCatId="list" qsTypeId="urn:microsoft.com/office/officeart/2005/8/quickstyle/simple2" qsCatId="simple" csTypeId="urn:microsoft.com/office/officeart/2005/8/colors/accent3_1" csCatId="accent3" phldr="1"/>
      <dgm:spPr/>
      <dgm:t>
        <a:bodyPr/>
        <a:lstStyle/>
        <a:p>
          <a:endParaRPr lang="es-CO"/>
        </a:p>
      </dgm:t>
    </dgm:pt>
    <dgm:pt modelId="{BB09AF49-1474-44E9-9E28-9CA99D324255}">
      <dgm:prSet phldrT="[Texto]" custT="1"/>
      <dgm:spPr/>
      <dgm:t>
        <a:bodyPr/>
        <a:lstStyle/>
        <a:p>
          <a:pPr algn="ctr"/>
          <a:r>
            <a:rPr lang="es-ES_tradnl" sz="1700" b="0" i="0" dirty="0"/>
            <a:t>Evalúa la capacidad ventilatoria relacionando edad, género y estatura</a:t>
          </a:r>
          <a:endParaRPr lang="es-CO" sz="1700" dirty="0"/>
        </a:p>
      </dgm:t>
    </dgm:pt>
    <dgm:pt modelId="{C4B37E6B-86AA-4E3D-9CCD-3C00BA7CD6BC}" type="parTrans" cxnId="{33B9973E-33E2-4FF4-AD4D-007EBCE37DBB}">
      <dgm:prSet/>
      <dgm:spPr/>
      <dgm:t>
        <a:bodyPr/>
        <a:lstStyle/>
        <a:p>
          <a:pPr algn="ctr"/>
          <a:endParaRPr lang="es-CO" sz="1700"/>
        </a:p>
      </dgm:t>
    </dgm:pt>
    <dgm:pt modelId="{3EBB8F09-6903-407B-8D4C-232D55F6CFEC}" type="sibTrans" cxnId="{33B9973E-33E2-4FF4-AD4D-007EBCE37DBB}">
      <dgm:prSet/>
      <dgm:spPr/>
      <dgm:t>
        <a:bodyPr/>
        <a:lstStyle/>
        <a:p>
          <a:pPr algn="ctr"/>
          <a:endParaRPr lang="es-CO" sz="1700"/>
        </a:p>
      </dgm:t>
    </dgm:pt>
    <dgm:pt modelId="{5CE68FB9-A40C-4860-B3B2-BC0C7FCA95D7}">
      <dgm:prSet phldrT="[Texto]" custT="1"/>
      <dgm:spPr/>
      <dgm:t>
        <a:bodyPr/>
        <a:lstStyle/>
        <a:p>
          <a:pPr algn="ctr"/>
          <a:r>
            <a:rPr lang="es-ES_tradnl" sz="1700" b="1" i="0" dirty="0"/>
            <a:t>Variables de importancia en atención primaria</a:t>
          </a:r>
          <a:r>
            <a:rPr lang="es-ES_tradnl" sz="1700" b="0" i="0" dirty="0"/>
            <a:t>:</a:t>
          </a:r>
          <a:endParaRPr lang="es-ES_tradnl" sz="1700" dirty="0"/>
        </a:p>
        <a:p>
          <a:pPr algn="ctr"/>
          <a:r>
            <a:rPr lang="es-ES_tradnl" sz="1700" b="0" i="0" dirty="0"/>
            <a:t>Capacidad Vital Forzada (CVF)</a:t>
          </a:r>
          <a:endParaRPr lang="es-ES_tradnl" sz="1700" dirty="0"/>
        </a:p>
        <a:p>
          <a:pPr algn="ctr"/>
          <a:r>
            <a:rPr lang="es-ES_tradnl" sz="1700" b="0" i="0" dirty="0"/>
            <a:t>Volumen espiratorio forzado al primer segundo (VEF1)</a:t>
          </a:r>
          <a:endParaRPr lang="es-ES_tradnl" sz="1700" dirty="0"/>
        </a:p>
        <a:p>
          <a:pPr algn="ctr"/>
          <a:r>
            <a:rPr lang="es-ES_tradnl" sz="1700" b="0" i="0" dirty="0"/>
            <a:t>Relación VEF1/CVF</a:t>
          </a:r>
          <a:endParaRPr lang="es-CO" sz="1700" dirty="0"/>
        </a:p>
      </dgm:t>
    </dgm:pt>
    <dgm:pt modelId="{3E13A3B5-2699-4D39-9E26-2EF8D7F6D660}" type="parTrans" cxnId="{5EFB4FD5-39F3-4A80-9D43-68A961072B90}">
      <dgm:prSet/>
      <dgm:spPr/>
      <dgm:t>
        <a:bodyPr/>
        <a:lstStyle/>
        <a:p>
          <a:pPr algn="ctr"/>
          <a:endParaRPr lang="es-CO" sz="1700"/>
        </a:p>
      </dgm:t>
    </dgm:pt>
    <dgm:pt modelId="{7049024C-37A8-41CF-B9AF-C86F32946461}" type="sibTrans" cxnId="{5EFB4FD5-39F3-4A80-9D43-68A961072B90}">
      <dgm:prSet/>
      <dgm:spPr/>
      <dgm:t>
        <a:bodyPr/>
        <a:lstStyle/>
        <a:p>
          <a:pPr algn="ctr"/>
          <a:endParaRPr lang="es-CO" sz="1700"/>
        </a:p>
      </dgm:t>
    </dgm:pt>
    <dgm:pt modelId="{837AAE9B-6441-40BC-ACAA-32D338E15D16}">
      <dgm:prSet phldrT="[Texto]" custT="1"/>
      <dgm:spPr/>
      <dgm:t>
        <a:bodyPr/>
        <a:lstStyle/>
        <a:p>
          <a:pPr algn="ctr"/>
          <a:r>
            <a:rPr lang="es-ES_tradnl" sz="1700" b="0" i="0" dirty="0"/>
            <a:t>Detección de Fenotipo ASMA/EPOC </a:t>
          </a:r>
          <a:endParaRPr lang="es-CO" sz="1700" dirty="0"/>
        </a:p>
      </dgm:t>
    </dgm:pt>
    <dgm:pt modelId="{F51F4D8E-C533-47C6-9066-9CFE6B3B735F}" type="parTrans" cxnId="{967DA0FD-BD8D-4A53-9D51-52D22DC4878D}">
      <dgm:prSet/>
      <dgm:spPr/>
      <dgm:t>
        <a:bodyPr/>
        <a:lstStyle/>
        <a:p>
          <a:pPr algn="ctr"/>
          <a:endParaRPr lang="es-CO" sz="1700"/>
        </a:p>
      </dgm:t>
    </dgm:pt>
    <dgm:pt modelId="{B72C55F2-C131-4768-AE21-4385075E7B84}" type="sibTrans" cxnId="{967DA0FD-BD8D-4A53-9D51-52D22DC4878D}">
      <dgm:prSet/>
      <dgm:spPr/>
      <dgm:t>
        <a:bodyPr/>
        <a:lstStyle/>
        <a:p>
          <a:pPr algn="ctr"/>
          <a:endParaRPr lang="es-CO" sz="1700"/>
        </a:p>
      </dgm:t>
    </dgm:pt>
    <dgm:pt modelId="{34C8BF20-9087-4A4A-A82A-889D3246FFC2}" type="pres">
      <dgm:prSet presAssocID="{BDD196AC-A749-488F-B3AF-72EB11A1348A}" presName="linear" presStyleCnt="0">
        <dgm:presLayoutVars>
          <dgm:dir/>
          <dgm:resizeHandles val="exact"/>
        </dgm:presLayoutVars>
      </dgm:prSet>
      <dgm:spPr/>
      <dgm:t>
        <a:bodyPr/>
        <a:lstStyle/>
        <a:p>
          <a:endParaRPr lang="es-CO"/>
        </a:p>
      </dgm:t>
    </dgm:pt>
    <dgm:pt modelId="{A8AD0B07-9BB3-4625-8FC4-D0C437DA073C}" type="pres">
      <dgm:prSet presAssocID="{BB09AF49-1474-44E9-9E28-9CA99D324255}" presName="comp" presStyleCnt="0"/>
      <dgm:spPr/>
    </dgm:pt>
    <dgm:pt modelId="{C4681D56-0873-4143-A5E8-3E965107EF89}" type="pres">
      <dgm:prSet presAssocID="{BB09AF49-1474-44E9-9E28-9CA99D324255}" presName="box" presStyleLbl="node1" presStyleIdx="0" presStyleCnt="3" custLinFactNeighborX="121" custLinFactNeighborY="-17514"/>
      <dgm:spPr/>
      <dgm:t>
        <a:bodyPr/>
        <a:lstStyle/>
        <a:p>
          <a:endParaRPr lang="es-CO"/>
        </a:p>
      </dgm:t>
    </dgm:pt>
    <dgm:pt modelId="{96040E9E-573A-40DA-93B9-4B81510A47C7}" type="pres">
      <dgm:prSet presAssocID="{BB09AF49-1474-44E9-9E28-9CA99D324255}" presName="img" presStyleLbl="fgImgPlace1" presStyleIdx="0" presStyleCnt="3"/>
      <dgm:spPr>
        <a:blipFill rotWithShape="1">
          <a:blip xmlns:r="http://schemas.openxmlformats.org/officeDocument/2006/relationships" r:embed="rId1"/>
          <a:srcRect/>
          <a:stretch>
            <a:fillRect t="-10000" b="-10000"/>
          </a:stretch>
        </a:blipFill>
      </dgm:spPr>
    </dgm:pt>
    <dgm:pt modelId="{F380B4B4-9807-48BB-9D5C-C4FE92CE5E9D}" type="pres">
      <dgm:prSet presAssocID="{BB09AF49-1474-44E9-9E28-9CA99D324255}" presName="text" presStyleLbl="node1" presStyleIdx="0" presStyleCnt="3">
        <dgm:presLayoutVars>
          <dgm:bulletEnabled val="1"/>
        </dgm:presLayoutVars>
      </dgm:prSet>
      <dgm:spPr/>
      <dgm:t>
        <a:bodyPr/>
        <a:lstStyle/>
        <a:p>
          <a:endParaRPr lang="es-CO"/>
        </a:p>
      </dgm:t>
    </dgm:pt>
    <dgm:pt modelId="{297EBF96-66D9-42AB-9CA1-5EA335970186}" type="pres">
      <dgm:prSet presAssocID="{3EBB8F09-6903-407B-8D4C-232D55F6CFEC}" presName="spacer" presStyleCnt="0"/>
      <dgm:spPr/>
    </dgm:pt>
    <dgm:pt modelId="{76B5C15D-6FEF-404F-80DE-552A7FF2C648}" type="pres">
      <dgm:prSet presAssocID="{5CE68FB9-A40C-4860-B3B2-BC0C7FCA95D7}" presName="comp" presStyleCnt="0"/>
      <dgm:spPr/>
    </dgm:pt>
    <dgm:pt modelId="{F9FCE04F-5380-4232-9446-2BA150147DCD}" type="pres">
      <dgm:prSet presAssocID="{5CE68FB9-A40C-4860-B3B2-BC0C7FCA95D7}" presName="box" presStyleLbl="node1" presStyleIdx="1" presStyleCnt="3"/>
      <dgm:spPr/>
      <dgm:t>
        <a:bodyPr/>
        <a:lstStyle/>
        <a:p>
          <a:endParaRPr lang="es-CO"/>
        </a:p>
      </dgm:t>
    </dgm:pt>
    <dgm:pt modelId="{2FF485FE-ED85-44B0-85FD-5C73226E2837}" type="pres">
      <dgm:prSet presAssocID="{5CE68FB9-A40C-4860-B3B2-BC0C7FCA95D7}" presName="img" presStyleLbl="fgImgPlace1" presStyleIdx="1" presStyleCnt="3"/>
      <dgm:spPr>
        <a:blipFill rotWithShape="1">
          <a:blip xmlns:r="http://schemas.openxmlformats.org/officeDocument/2006/relationships" r:embed="rId2"/>
          <a:srcRect/>
          <a:stretch>
            <a:fillRect l="-10000" r="-10000"/>
          </a:stretch>
        </a:blipFill>
      </dgm:spPr>
    </dgm:pt>
    <dgm:pt modelId="{570B7103-47FB-4786-AC92-7273562C1547}" type="pres">
      <dgm:prSet presAssocID="{5CE68FB9-A40C-4860-B3B2-BC0C7FCA95D7}" presName="text" presStyleLbl="node1" presStyleIdx="1" presStyleCnt="3">
        <dgm:presLayoutVars>
          <dgm:bulletEnabled val="1"/>
        </dgm:presLayoutVars>
      </dgm:prSet>
      <dgm:spPr/>
      <dgm:t>
        <a:bodyPr/>
        <a:lstStyle/>
        <a:p>
          <a:endParaRPr lang="es-CO"/>
        </a:p>
      </dgm:t>
    </dgm:pt>
    <dgm:pt modelId="{FB78EAA4-C3A4-4A3A-A848-E933ADDF9503}" type="pres">
      <dgm:prSet presAssocID="{7049024C-37A8-41CF-B9AF-C86F32946461}" presName="spacer" presStyleCnt="0"/>
      <dgm:spPr/>
    </dgm:pt>
    <dgm:pt modelId="{67299994-FCB4-45B6-A99D-6FF16F829B33}" type="pres">
      <dgm:prSet presAssocID="{837AAE9B-6441-40BC-ACAA-32D338E15D16}" presName="comp" presStyleCnt="0"/>
      <dgm:spPr/>
    </dgm:pt>
    <dgm:pt modelId="{74FDFB02-FC57-4770-A7CB-1FC37FE31CD2}" type="pres">
      <dgm:prSet presAssocID="{837AAE9B-6441-40BC-ACAA-32D338E15D16}" presName="box" presStyleLbl="node1" presStyleIdx="2" presStyleCnt="3" custScaleY="88693"/>
      <dgm:spPr/>
      <dgm:t>
        <a:bodyPr/>
        <a:lstStyle/>
        <a:p>
          <a:endParaRPr lang="es-CO"/>
        </a:p>
      </dgm:t>
    </dgm:pt>
    <dgm:pt modelId="{A4E82AD9-F075-462A-A9B6-F7A4F0F144DB}" type="pres">
      <dgm:prSet presAssocID="{837AAE9B-6441-40BC-ACAA-32D338E15D16}" presName="img" presStyleLbl="fgImgPlace1" presStyleIdx="2" presStyleCnt="3"/>
      <dgm:spPr>
        <a:blipFill rotWithShape="1">
          <a:blip xmlns:r="http://schemas.openxmlformats.org/officeDocument/2006/relationships" r:embed="rId3"/>
          <a:srcRect/>
          <a:stretch>
            <a:fillRect l="-8000" r="-8000"/>
          </a:stretch>
        </a:blipFill>
      </dgm:spPr>
    </dgm:pt>
    <dgm:pt modelId="{852903AE-E763-4098-8DE5-8B81CB632C33}" type="pres">
      <dgm:prSet presAssocID="{837AAE9B-6441-40BC-ACAA-32D338E15D16}" presName="text" presStyleLbl="node1" presStyleIdx="2" presStyleCnt="3">
        <dgm:presLayoutVars>
          <dgm:bulletEnabled val="1"/>
        </dgm:presLayoutVars>
      </dgm:prSet>
      <dgm:spPr/>
      <dgm:t>
        <a:bodyPr/>
        <a:lstStyle/>
        <a:p>
          <a:endParaRPr lang="es-CO"/>
        </a:p>
      </dgm:t>
    </dgm:pt>
  </dgm:ptLst>
  <dgm:cxnLst>
    <dgm:cxn modelId="{17B886EB-8989-4E04-B926-8D90E0B637E7}" type="presOf" srcId="{5CE68FB9-A40C-4860-B3B2-BC0C7FCA95D7}" destId="{570B7103-47FB-4786-AC92-7273562C1547}" srcOrd="1" destOrd="0" presId="urn:microsoft.com/office/officeart/2005/8/layout/vList4"/>
    <dgm:cxn modelId="{5EFB4FD5-39F3-4A80-9D43-68A961072B90}" srcId="{BDD196AC-A749-488F-B3AF-72EB11A1348A}" destId="{5CE68FB9-A40C-4860-B3B2-BC0C7FCA95D7}" srcOrd="1" destOrd="0" parTransId="{3E13A3B5-2699-4D39-9E26-2EF8D7F6D660}" sibTransId="{7049024C-37A8-41CF-B9AF-C86F32946461}"/>
    <dgm:cxn modelId="{33B9973E-33E2-4FF4-AD4D-007EBCE37DBB}" srcId="{BDD196AC-A749-488F-B3AF-72EB11A1348A}" destId="{BB09AF49-1474-44E9-9E28-9CA99D324255}" srcOrd="0" destOrd="0" parTransId="{C4B37E6B-86AA-4E3D-9CCD-3C00BA7CD6BC}" sibTransId="{3EBB8F09-6903-407B-8D4C-232D55F6CFEC}"/>
    <dgm:cxn modelId="{D483986A-EF25-4102-86E7-68D4051FAE1B}" type="presOf" srcId="{BDD196AC-A749-488F-B3AF-72EB11A1348A}" destId="{34C8BF20-9087-4A4A-A82A-889D3246FFC2}" srcOrd="0" destOrd="0" presId="urn:microsoft.com/office/officeart/2005/8/layout/vList4"/>
    <dgm:cxn modelId="{967DA0FD-BD8D-4A53-9D51-52D22DC4878D}" srcId="{BDD196AC-A749-488F-B3AF-72EB11A1348A}" destId="{837AAE9B-6441-40BC-ACAA-32D338E15D16}" srcOrd="2" destOrd="0" parTransId="{F51F4D8E-C533-47C6-9066-9CFE6B3B735F}" sibTransId="{B72C55F2-C131-4768-AE21-4385075E7B84}"/>
    <dgm:cxn modelId="{7C23A2F1-6D91-4164-9858-1FDC6191B532}" type="presOf" srcId="{BB09AF49-1474-44E9-9E28-9CA99D324255}" destId="{F380B4B4-9807-48BB-9D5C-C4FE92CE5E9D}" srcOrd="1" destOrd="0" presId="urn:microsoft.com/office/officeart/2005/8/layout/vList4"/>
    <dgm:cxn modelId="{A975705C-B218-4D98-A6A6-CE9152CE26C3}" type="presOf" srcId="{837AAE9B-6441-40BC-ACAA-32D338E15D16}" destId="{74FDFB02-FC57-4770-A7CB-1FC37FE31CD2}" srcOrd="0" destOrd="0" presId="urn:microsoft.com/office/officeart/2005/8/layout/vList4"/>
    <dgm:cxn modelId="{4E111DA5-411B-479A-9AD2-0A9432609387}" type="presOf" srcId="{BB09AF49-1474-44E9-9E28-9CA99D324255}" destId="{C4681D56-0873-4143-A5E8-3E965107EF89}" srcOrd="0" destOrd="0" presId="urn:microsoft.com/office/officeart/2005/8/layout/vList4"/>
    <dgm:cxn modelId="{76DEB71C-E641-4A89-B585-F8DEFF480535}" type="presOf" srcId="{5CE68FB9-A40C-4860-B3B2-BC0C7FCA95D7}" destId="{F9FCE04F-5380-4232-9446-2BA150147DCD}" srcOrd="0" destOrd="0" presId="urn:microsoft.com/office/officeart/2005/8/layout/vList4"/>
    <dgm:cxn modelId="{D62290E5-5EF5-47C8-B820-B56C9863F705}" type="presOf" srcId="{837AAE9B-6441-40BC-ACAA-32D338E15D16}" destId="{852903AE-E763-4098-8DE5-8B81CB632C33}" srcOrd="1" destOrd="0" presId="urn:microsoft.com/office/officeart/2005/8/layout/vList4"/>
    <dgm:cxn modelId="{A341FA07-CD60-44C3-A2B7-9EE182860079}" type="presParOf" srcId="{34C8BF20-9087-4A4A-A82A-889D3246FFC2}" destId="{A8AD0B07-9BB3-4625-8FC4-D0C437DA073C}" srcOrd="0" destOrd="0" presId="urn:microsoft.com/office/officeart/2005/8/layout/vList4"/>
    <dgm:cxn modelId="{540E230A-A046-436A-BD56-5592BA155C4A}" type="presParOf" srcId="{A8AD0B07-9BB3-4625-8FC4-D0C437DA073C}" destId="{C4681D56-0873-4143-A5E8-3E965107EF89}" srcOrd="0" destOrd="0" presId="urn:microsoft.com/office/officeart/2005/8/layout/vList4"/>
    <dgm:cxn modelId="{25E528F0-4597-4DBC-9F3D-A7A01B55791D}" type="presParOf" srcId="{A8AD0B07-9BB3-4625-8FC4-D0C437DA073C}" destId="{96040E9E-573A-40DA-93B9-4B81510A47C7}" srcOrd="1" destOrd="0" presId="urn:microsoft.com/office/officeart/2005/8/layout/vList4"/>
    <dgm:cxn modelId="{BADB1116-002C-40F5-BF6A-047D4A985DDF}" type="presParOf" srcId="{A8AD0B07-9BB3-4625-8FC4-D0C437DA073C}" destId="{F380B4B4-9807-48BB-9D5C-C4FE92CE5E9D}" srcOrd="2" destOrd="0" presId="urn:microsoft.com/office/officeart/2005/8/layout/vList4"/>
    <dgm:cxn modelId="{C9D5FDCB-8317-4927-BF91-9FDE71A3EBD7}" type="presParOf" srcId="{34C8BF20-9087-4A4A-A82A-889D3246FFC2}" destId="{297EBF96-66D9-42AB-9CA1-5EA335970186}" srcOrd="1" destOrd="0" presId="urn:microsoft.com/office/officeart/2005/8/layout/vList4"/>
    <dgm:cxn modelId="{C235E1B5-3996-44D5-834B-999851399883}" type="presParOf" srcId="{34C8BF20-9087-4A4A-A82A-889D3246FFC2}" destId="{76B5C15D-6FEF-404F-80DE-552A7FF2C648}" srcOrd="2" destOrd="0" presId="urn:microsoft.com/office/officeart/2005/8/layout/vList4"/>
    <dgm:cxn modelId="{D2FC9206-69AC-4FA8-B8A5-5D09019C54A8}" type="presParOf" srcId="{76B5C15D-6FEF-404F-80DE-552A7FF2C648}" destId="{F9FCE04F-5380-4232-9446-2BA150147DCD}" srcOrd="0" destOrd="0" presId="urn:microsoft.com/office/officeart/2005/8/layout/vList4"/>
    <dgm:cxn modelId="{77B1016F-A27F-4F78-B2E4-3CF001C509D2}" type="presParOf" srcId="{76B5C15D-6FEF-404F-80DE-552A7FF2C648}" destId="{2FF485FE-ED85-44B0-85FD-5C73226E2837}" srcOrd="1" destOrd="0" presId="urn:microsoft.com/office/officeart/2005/8/layout/vList4"/>
    <dgm:cxn modelId="{89E23E77-04FD-4B8E-9FEB-60B3D79C0EA3}" type="presParOf" srcId="{76B5C15D-6FEF-404F-80DE-552A7FF2C648}" destId="{570B7103-47FB-4786-AC92-7273562C1547}" srcOrd="2" destOrd="0" presId="urn:microsoft.com/office/officeart/2005/8/layout/vList4"/>
    <dgm:cxn modelId="{568CEE7C-3D1B-4920-AB52-43A1A59A1230}" type="presParOf" srcId="{34C8BF20-9087-4A4A-A82A-889D3246FFC2}" destId="{FB78EAA4-C3A4-4A3A-A848-E933ADDF9503}" srcOrd="3" destOrd="0" presId="urn:microsoft.com/office/officeart/2005/8/layout/vList4"/>
    <dgm:cxn modelId="{9729C338-B1FD-4EDE-9EF6-B92BECDAE358}" type="presParOf" srcId="{34C8BF20-9087-4A4A-A82A-889D3246FFC2}" destId="{67299994-FCB4-45B6-A99D-6FF16F829B33}" srcOrd="4" destOrd="0" presId="urn:microsoft.com/office/officeart/2005/8/layout/vList4"/>
    <dgm:cxn modelId="{5D997156-92DF-4470-AA5D-13AF4E7E2CC8}" type="presParOf" srcId="{67299994-FCB4-45B6-A99D-6FF16F829B33}" destId="{74FDFB02-FC57-4770-A7CB-1FC37FE31CD2}" srcOrd="0" destOrd="0" presId="urn:microsoft.com/office/officeart/2005/8/layout/vList4"/>
    <dgm:cxn modelId="{7D9CF88D-3BA0-4746-BEFC-34670B32DBFA}" type="presParOf" srcId="{67299994-FCB4-45B6-A99D-6FF16F829B33}" destId="{A4E82AD9-F075-462A-A9B6-F7A4F0F144DB}" srcOrd="1" destOrd="0" presId="urn:microsoft.com/office/officeart/2005/8/layout/vList4"/>
    <dgm:cxn modelId="{58F23F2E-783A-449B-BF49-3165097456A0}" type="presParOf" srcId="{67299994-FCB4-45B6-A99D-6FF16F829B33}" destId="{852903AE-E763-4098-8DE5-8B81CB632C33}" srcOrd="2" destOrd="0" presId="urn:microsoft.com/office/officeart/2005/8/layout/vList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A1258E-B99D-405D-B63A-7F7DF3051B81}" type="doc">
      <dgm:prSet loTypeId="urn:microsoft.com/office/officeart/2005/8/layout/cycle7" loCatId="cycle" qsTypeId="urn:microsoft.com/office/officeart/2005/8/quickstyle/simple1" qsCatId="simple" csTypeId="urn:microsoft.com/office/officeart/2005/8/colors/colorful1" csCatId="colorful" phldr="1"/>
      <dgm:spPr/>
      <dgm:t>
        <a:bodyPr/>
        <a:lstStyle/>
        <a:p>
          <a:endParaRPr lang="es-ES"/>
        </a:p>
      </dgm:t>
    </dgm:pt>
    <dgm:pt modelId="{8174D94B-0B41-4E96-AA94-F41DB6B1FA4F}">
      <dgm:prSet phldrT="[Texto]" custT="1"/>
      <dgm:spPr/>
      <dgm:t>
        <a:bodyPr/>
        <a:lstStyle/>
        <a:p>
          <a:r>
            <a:rPr lang="es-ES" sz="1400" b="1" dirty="0">
              <a:solidFill>
                <a:schemeClr val="tx1"/>
              </a:solidFill>
              <a:cs typeface="Arial"/>
            </a:rPr>
            <a:t>Severidad de </a:t>
          </a:r>
          <a:r>
            <a:rPr lang="en-US" sz="1400" b="1" dirty="0">
              <a:solidFill>
                <a:schemeClr val="tx1"/>
              </a:solidFill>
              <a:cs typeface="Arial"/>
            </a:rPr>
            <a:t>disnea</a:t>
          </a:r>
        </a:p>
      </dgm:t>
    </dgm:pt>
    <dgm:pt modelId="{A1823833-3776-46E9-A4D9-0CDC0CB09612}" type="parTrans" cxnId="{DB115051-76D2-4474-A369-F6065EDDBF55}">
      <dgm:prSet/>
      <dgm:spPr/>
      <dgm:t>
        <a:bodyPr/>
        <a:lstStyle/>
        <a:p>
          <a:endParaRPr lang="es-ES" sz="2000" b="1">
            <a:solidFill>
              <a:schemeClr val="tx1"/>
            </a:solidFill>
          </a:endParaRPr>
        </a:p>
      </dgm:t>
    </dgm:pt>
    <dgm:pt modelId="{F0B5B4B1-28C6-4FDD-B456-F1C42519CDA6}" type="sibTrans" cxnId="{DB115051-76D2-4474-A369-F6065EDDBF55}">
      <dgm:prSet custT="1"/>
      <dgm:spPr/>
      <dgm:t>
        <a:bodyPr/>
        <a:lstStyle/>
        <a:p>
          <a:endParaRPr lang="es-ES" sz="1200" b="1" dirty="0">
            <a:solidFill>
              <a:schemeClr val="tx1"/>
            </a:solidFill>
          </a:endParaRPr>
        </a:p>
      </dgm:t>
    </dgm:pt>
    <dgm:pt modelId="{0A33BD0A-6EDB-48A0-9D6C-0298D28FD69A}">
      <dgm:prSet phldrT="[Texto]" custT="1"/>
      <dgm:spPr/>
      <dgm:t>
        <a:bodyPr/>
        <a:lstStyle/>
        <a:p>
          <a:r>
            <a:rPr lang="es-ES" sz="1400" b="1" dirty="0">
              <a:solidFill>
                <a:schemeClr val="tx1"/>
              </a:solidFill>
              <a:cs typeface="Arial"/>
            </a:rPr>
            <a:t>Grado de obstrucción en la </a:t>
          </a:r>
          <a:r>
            <a:rPr lang="en-US" sz="1400" b="1" dirty="0">
              <a:solidFill>
                <a:schemeClr val="tx1"/>
              </a:solidFill>
              <a:cs typeface="Arial"/>
            </a:rPr>
            <a:t>espirometría</a:t>
          </a:r>
        </a:p>
      </dgm:t>
    </dgm:pt>
    <dgm:pt modelId="{1008547A-D582-46F9-8056-8CBC34EB343B}" type="parTrans" cxnId="{EE1EFE7D-85AF-41F5-8F66-841E44F993BA}">
      <dgm:prSet/>
      <dgm:spPr/>
      <dgm:t>
        <a:bodyPr/>
        <a:lstStyle/>
        <a:p>
          <a:endParaRPr lang="es-ES" sz="2000" b="1">
            <a:solidFill>
              <a:schemeClr val="tx1"/>
            </a:solidFill>
          </a:endParaRPr>
        </a:p>
      </dgm:t>
    </dgm:pt>
    <dgm:pt modelId="{0E6CE554-8C80-4903-98D4-8EFCFC0BAD43}" type="sibTrans" cxnId="{EE1EFE7D-85AF-41F5-8F66-841E44F993BA}">
      <dgm:prSet custT="1"/>
      <dgm:spPr/>
      <dgm:t>
        <a:bodyPr/>
        <a:lstStyle/>
        <a:p>
          <a:endParaRPr lang="es-ES" sz="1200" b="1" dirty="0">
            <a:solidFill>
              <a:schemeClr val="tx1"/>
            </a:solidFill>
          </a:endParaRPr>
        </a:p>
      </dgm:t>
    </dgm:pt>
    <dgm:pt modelId="{8F5766E6-0BE6-461D-ACEE-A734AD0D9B41}">
      <dgm:prSet phldrT="[Texto]" custT="1"/>
      <dgm:spPr/>
      <dgm:t>
        <a:bodyPr/>
        <a:lstStyle/>
        <a:p>
          <a:r>
            <a:rPr lang="es-ES" sz="1400" b="1" dirty="0">
              <a:solidFill>
                <a:schemeClr val="tx1"/>
              </a:solidFill>
              <a:cs typeface="Arial"/>
            </a:rPr>
            <a:t>Calidad de </a:t>
          </a:r>
          <a:r>
            <a:rPr lang="en-US" sz="1400" b="1" dirty="0">
              <a:solidFill>
                <a:schemeClr val="tx1"/>
              </a:solidFill>
              <a:cs typeface="Arial"/>
            </a:rPr>
            <a:t>vida</a:t>
          </a:r>
        </a:p>
      </dgm:t>
    </dgm:pt>
    <dgm:pt modelId="{98F4B6D0-AFB9-4BF0-9961-35A9334C4AA6}" type="parTrans" cxnId="{CBEB09E1-13AE-4091-B490-D7B806603354}">
      <dgm:prSet/>
      <dgm:spPr/>
      <dgm:t>
        <a:bodyPr/>
        <a:lstStyle/>
        <a:p>
          <a:endParaRPr lang="es-ES" sz="2000" b="1">
            <a:solidFill>
              <a:schemeClr val="tx1"/>
            </a:solidFill>
          </a:endParaRPr>
        </a:p>
      </dgm:t>
    </dgm:pt>
    <dgm:pt modelId="{644CCD61-2055-4E1F-86E2-4E44996905E7}" type="sibTrans" cxnId="{CBEB09E1-13AE-4091-B490-D7B806603354}">
      <dgm:prSet custT="1"/>
      <dgm:spPr/>
      <dgm:t>
        <a:bodyPr/>
        <a:lstStyle/>
        <a:p>
          <a:endParaRPr lang="es-ES" sz="1200" b="1" dirty="0">
            <a:solidFill>
              <a:schemeClr val="tx1"/>
            </a:solidFill>
          </a:endParaRPr>
        </a:p>
      </dgm:t>
    </dgm:pt>
    <dgm:pt modelId="{7E2649E8-77E8-4C76-A7B3-BE7D058CA13C}">
      <dgm:prSet phldrT="[Texto]" custT="1"/>
      <dgm:spPr/>
      <dgm:t>
        <a:bodyPr/>
        <a:lstStyle/>
        <a:p>
          <a:r>
            <a:rPr lang="es-ES" sz="1400" b="1" dirty="0">
              <a:solidFill>
                <a:schemeClr val="tx1"/>
              </a:solidFill>
              <a:cs typeface="Arial"/>
            </a:rPr>
            <a:t>Severidad de exacerbaciones</a:t>
          </a:r>
          <a:endParaRPr lang="en-US" sz="1400" b="1" dirty="0">
            <a:solidFill>
              <a:schemeClr val="tx1"/>
            </a:solidFill>
            <a:cs typeface="Arial"/>
          </a:endParaRPr>
        </a:p>
      </dgm:t>
    </dgm:pt>
    <dgm:pt modelId="{492947B6-BDDD-4461-B55D-4C1413E3086D}" type="parTrans" cxnId="{E6C2F0C6-2FC2-4950-B282-BDCB96455094}">
      <dgm:prSet/>
      <dgm:spPr/>
      <dgm:t>
        <a:bodyPr/>
        <a:lstStyle/>
        <a:p>
          <a:endParaRPr lang="es-ES" sz="2000" b="1">
            <a:solidFill>
              <a:schemeClr val="tx1"/>
            </a:solidFill>
          </a:endParaRPr>
        </a:p>
      </dgm:t>
    </dgm:pt>
    <dgm:pt modelId="{133B4169-C740-4691-8895-1CCE837ED869}" type="sibTrans" cxnId="{E6C2F0C6-2FC2-4950-B282-BDCB96455094}">
      <dgm:prSet custT="1"/>
      <dgm:spPr/>
      <dgm:t>
        <a:bodyPr/>
        <a:lstStyle/>
        <a:p>
          <a:endParaRPr lang="es-ES" sz="1200" b="1" dirty="0">
            <a:solidFill>
              <a:schemeClr val="tx1"/>
            </a:solidFill>
          </a:endParaRPr>
        </a:p>
      </dgm:t>
    </dgm:pt>
    <dgm:pt modelId="{52B739A4-A265-4B33-AF38-4D07AB01A077}" type="pres">
      <dgm:prSet presAssocID="{C3A1258E-B99D-405D-B63A-7F7DF3051B81}" presName="Name0" presStyleCnt="0">
        <dgm:presLayoutVars>
          <dgm:dir/>
          <dgm:resizeHandles val="exact"/>
        </dgm:presLayoutVars>
      </dgm:prSet>
      <dgm:spPr/>
      <dgm:t>
        <a:bodyPr/>
        <a:lstStyle/>
        <a:p>
          <a:endParaRPr lang="es-CO"/>
        </a:p>
      </dgm:t>
    </dgm:pt>
    <dgm:pt modelId="{68D231CF-3C4B-4ACD-BE87-50345822B4AE}" type="pres">
      <dgm:prSet presAssocID="{8174D94B-0B41-4E96-AA94-F41DB6B1FA4F}" presName="node" presStyleLbl="node1" presStyleIdx="0" presStyleCnt="4">
        <dgm:presLayoutVars>
          <dgm:bulletEnabled val="1"/>
        </dgm:presLayoutVars>
      </dgm:prSet>
      <dgm:spPr/>
      <dgm:t>
        <a:bodyPr/>
        <a:lstStyle/>
        <a:p>
          <a:endParaRPr lang="es-CO"/>
        </a:p>
      </dgm:t>
    </dgm:pt>
    <dgm:pt modelId="{2474A0BC-A53F-4988-9CDA-9641EECD92D5}" type="pres">
      <dgm:prSet presAssocID="{F0B5B4B1-28C6-4FDD-B456-F1C42519CDA6}" presName="sibTrans" presStyleLbl="sibTrans2D1" presStyleIdx="0" presStyleCnt="4"/>
      <dgm:spPr/>
      <dgm:t>
        <a:bodyPr/>
        <a:lstStyle/>
        <a:p>
          <a:endParaRPr lang="es-CO"/>
        </a:p>
      </dgm:t>
    </dgm:pt>
    <dgm:pt modelId="{BC841572-4397-40CD-9CC8-9FDF7B7C68C5}" type="pres">
      <dgm:prSet presAssocID="{F0B5B4B1-28C6-4FDD-B456-F1C42519CDA6}" presName="connectorText" presStyleLbl="sibTrans2D1" presStyleIdx="0" presStyleCnt="4"/>
      <dgm:spPr/>
      <dgm:t>
        <a:bodyPr/>
        <a:lstStyle/>
        <a:p>
          <a:endParaRPr lang="es-CO"/>
        </a:p>
      </dgm:t>
    </dgm:pt>
    <dgm:pt modelId="{1759C82C-BC2B-4A7C-A060-BB6C884B0B5D}" type="pres">
      <dgm:prSet presAssocID="{0A33BD0A-6EDB-48A0-9D6C-0298D28FD69A}" presName="node" presStyleLbl="node1" presStyleIdx="1" presStyleCnt="4" custScaleX="127244" custRadScaleRad="100027" custRadScaleInc="-2957">
        <dgm:presLayoutVars>
          <dgm:bulletEnabled val="1"/>
        </dgm:presLayoutVars>
      </dgm:prSet>
      <dgm:spPr/>
      <dgm:t>
        <a:bodyPr/>
        <a:lstStyle/>
        <a:p>
          <a:endParaRPr lang="es-CO"/>
        </a:p>
      </dgm:t>
    </dgm:pt>
    <dgm:pt modelId="{B9D216B3-2CB1-4949-9BBC-02AA04E50977}" type="pres">
      <dgm:prSet presAssocID="{0E6CE554-8C80-4903-98D4-8EFCFC0BAD43}" presName="sibTrans" presStyleLbl="sibTrans2D1" presStyleIdx="1" presStyleCnt="4"/>
      <dgm:spPr/>
      <dgm:t>
        <a:bodyPr/>
        <a:lstStyle/>
        <a:p>
          <a:endParaRPr lang="es-CO"/>
        </a:p>
      </dgm:t>
    </dgm:pt>
    <dgm:pt modelId="{05EBC9B1-D3F8-46E5-91B8-F9A005454B64}" type="pres">
      <dgm:prSet presAssocID="{0E6CE554-8C80-4903-98D4-8EFCFC0BAD43}" presName="connectorText" presStyleLbl="sibTrans2D1" presStyleIdx="1" presStyleCnt="4"/>
      <dgm:spPr/>
      <dgm:t>
        <a:bodyPr/>
        <a:lstStyle/>
        <a:p>
          <a:endParaRPr lang="es-CO"/>
        </a:p>
      </dgm:t>
    </dgm:pt>
    <dgm:pt modelId="{FC313212-9374-4F58-B031-302ABD09371D}" type="pres">
      <dgm:prSet presAssocID="{8F5766E6-0BE6-461D-ACEE-A734AD0D9B41}" presName="node" presStyleLbl="node1" presStyleIdx="2" presStyleCnt="4">
        <dgm:presLayoutVars>
          <dgm:bulletEnabled val="1"/>
        </dgm:presLayoutVars>
      </dgm:prSet>
      <dgm:spPr/>
      <dgm:t>
        <a:bodyPr/>
        <a:lstStyle/>
        <a:p>
          <a:endParaRPr lang="es-CO"/>
        </a:p>
      </dgm:t>
    </dgm:pt>
    <dgm:pt modelId="{2E49B32F-6893-4C17-95AF-EF8373E720FC}" type="pres">
      <dgm:prSet presAssocID="{644CCD61-2055-4E1F-86E2-4E44996905E7}" presName="sibTrans" presStyleLbl="sibTrans2D1" presStyleIdx="2" presStyleCnt="4"/>
      <dgm:spPr/>
      <dgm:t>
        <a:bodyPr/>
        <a:lstStyle/>
        <a:p>
          <a:endParaRPr lang="es-CO"/>
        </a:p>
      </dgm:t>
    </dgm:pt>
    <dgm:pt modelId="{0E61F72C-0C47-4074-992E-3B8C557D5D59}" type="pres">
      <dgm:prSet presAssocID="{644CCD61-2055-4E1F-86E2-4E44996905E7}" presName="connectorText" presStyleLbl="sibTrans2D1" presStyleIdx="2" presStyleCnt="4"/>
      <dgm:spPr/>
      <dgm:t>
        <a:bodyPr/>
        <a:lstStyle/>
        <a:p>
          <a:endParaRPr lang="es-CO"/>
        </a:p>
      </dgm:t>
    </dgm:pt>
    <dgm:pt modelId="{35CAECD9-5CFA-41BE-9530-04040497576E}" type="pres">
      <dgm:prSet presAssocID="{7E2649E8-77E8-4C76-A7B3-BE7D058CA13C}" presName="node" presStyleLbl="node1" presStyleIdx="3" presStyleCnt="4">
        <dgm:presLayoutVars>
          <dgm:bulletEnabled val="1"/>
        </dgm:presLayoutVars>
      </dgm:prSet>
      <dgm:spPr/>
      <dgm:t>
        <a:bodyPr/>
        <a:lstStyle/>
        <a:p>
          <a:endParaRPr lang="es-CO"/>
        </a:p>
      </dgm:t>
    </dgm:pt>
    <dgm:pt modelId="{63483C29-A571-48A9-A3C4-C88ACB9C1162}" type="pres">
      <dgm:prSet presAssocID="{133B4169-C740-4691-8895-1CCE837ED869}" presName="sibTrans" presStyleLbl="sibTrans2D1" presStyleIdx="3" presStyleCnt="4"/>
      <dgm:spPr/>
      <dgm:t>
        <a:bodyPr/>
        <a:lstStyle/>
        <a:p>
          <a:endParaRPr lang="es-CO"/>
        </a:p>
      </dgm:t>
    </dgm:pt>
    <dgm:pt modelId="{4FAF6157-F0FD-4D90-A05A-4B959A405584}" type="pres">
      <dgm:prSet presAssocID="{133B4169-C740-4691-8895-1CCE837ED869}" presName="connectorText" presStyleLbl="sibTrans2D1" presStyleIdx="3" presStyleCnt="4"/>
      <dgm:spPr/>
      <dgm:t>
        <a:bodyPr/>
        <a:lstStyle/>
        <a:p>
          <a:endParaRPr lang="es-CO"/>
        </a:p>
      </dgm:t>
    </dgm:pt>
  </dgm:ptLst>
  <dgm:cxnLst>
    <dgm:cxn modelId="{DB115051-76D2-4474-A369-F6065EDDBF55}" srcId="{C3A1258E-B99D-405D-B63A-7F7DF3051B81}" destId="{8174D94B-0B41-4E96-AA94-F41DB6B1FA4F}" srcOrd="0" destOrd="0" parTransId="{A1823833-3776-46E9-A4D9-0CDC0CB09612}" sibTransId="{F0B5B4B1-28C6-4FDD-B456-F1C42519CDA6}"/>
    <dgm:cxn modelId="{9CABDD3D-0FC2-457C-B273-74A7FE6E37AA}" type="presOf" srcId="{0E6CE554-8C80-4903-98D4-8EFCFC0BAD43}" destId="{05EBC9B1-D3F8-46E5-91B8-F9A005454B64}" srcOrd="1" destOrd="0" presId="urn:microsoft.com/office/officeart/2005/8/layout/cycle7"/>
    <dgm:cxn modelId="{52610E29-15A0-4F18-8149-709AD254C863}" type="presOf" srcId="{8F5766E6-0BE6-461D-ACEE-A734AD0D9B41}" destId="{FC313212-9374-4F58-B031-302ABD09371D}" srcOrd="0" destOrd="0" presId="urn:microsoft.com/office/officeart/2005/8/layout/cycle7"/>
    <dgm:cxn modelId="{1E11AA2A-E972-4795-A789-6D36DC33979C}" type="presOf" srcId="{644CCD61-2055-4E1F-86E2-4E44996905E7}" destId="{0E61F72C-0C47-4074-992E-3B8C557D5D59}" srcOrd="1" destOrd="0" presId="urn:microsoft.com/office/officeart/2005/8/layout/cycle7"/>
    <dgm:cxn modelId="{7F2385C8-8F1D-4469-BF90-436504FB68F4}" type="presOf" srcId="{F0B5B4B1-28C6-4FDD-B456-F1C42519CDA6}" destId="{BC841572-4397-40CD-9CC8-9FDF7B7C68C5}" srcOrd="1" destOrd="0" presId="urn:microsoft.com/office/officeart/2005/8/layout/cycle7"/>
    <dgm:cxn modelId="{803245C6-00F3-4986-8228-C31B626C956E}" type="presOf" srcId="{0E6CE554-8C80-4903-98D4-8EFCFC0BAD43}" destId="{B9D216B3-2CB1-4949-9BBC-02AA04E50977}" srcOrd="0" destOrd="0" presId="urn:microsoft.com/office/officeart/2005/8/layout/cycle7"/>
    <dgm:cxn modelId="{FEFCCCF2-D4BB-4495-B747-BAA120D4408B}" type="presOf" srcId="{0A33BD0A-6EDB-48A0-9D6C-0298D28FD69A}" destId="{1759C82C-BC2B-4A7C-A060-BB6C884B0B5D}" srcOrd="0" destOrd="0" presId="urn:microsoft.com/office/officeart/2005/8/layout/cycle7"/>
    <dgm:cxn modelId="{8346135B-C2A3-4A08-9600-B63688E44DC4}" type="presOf" srcId="{133B4169-C740-4691-8895-1CCE837ED869}" destId="{63483C29-A571-48A9-A3C4-C88ACB9C1162}" srcOrd="0" destOrd="0" presId="urn:microsoft.com/office/officeart/2005/8/layout/cycle7"/>
    <dgm:cxn modelId="{F78ABD11-72E2-45DF-B81F-0598F484D397}" type="presOf" srcId="{F0B5B4B1-28C6-4FDD-B456-F1C42519CDA6}" destId="{2474A0BC-A53F-4988-9CDA-9641EECD92D5}" srcOrd="0" destOrd="0" presId="urn:microsoft.com/office/officeart/2005/8/layout/cycle7"/>
    <dgm:cxn modelId="{37B879E5-1A04-4C20-9293-E8E496358DD8}" type="presOf" srcId="{7E2649E8-77E8-4C76-A7B3-BE7D058CA13C}" destId="{35CAECD9-5CFA-41BE-9530-04040497576E}" srcOrd="0" destOrd="0" presId="urn:microsoft.com/office/officeart/2005/8/layout/cycle7"/>
    <dgm:cxn modelId="{EE1EFE7D-85AF-41F5-8F66-841E44F993BA}" srcId="{C3A1258E-B99D-405D-B63A-7F7DF3051B81}" destId="{0A33BD0A-6EDB-48A0-9D6C-0298D28FD69A}" srcOrd="1" destOrd="0" parTransId="{1008547A-D582-46F9-8056-8CBC34EB343B}" sibTransId="{0E6CE554-8C80-4903-98D4-8EFCFC0BAD43}"/>
    <dgm:cxn modelId="{E6C2F0C6-2FC2-4950-B282-BDCB96455094}" srcId="{C3A1258E-B99D-405D-B63A-7F7DF3051B81}" destId="{7E2649E8-77E8-4C76-A7B3-BE7D058CA13C}" srcOrd="3" destOrd="0" parTransId="{492947B6-BDDD-4461-B55D-4C1413E3086D}" sibTransId="{133B4169-C740-4691-8895-1CCE837ED869}"/>
    <dgm:cxn modelId="{0FDC3C28-B163-497F-AAC8-990F4B16301B}" type="presOf" srcId="{133B4169-C740-4691-8895-1CCE837ED869}" destId="{4FAF6157-F0FD-4D90-A05A-4B959A405584}" srcOrd="1" destOrd="0" presId="urn:microsoft.com/office/officeart/2005/8/layout/cycle7"/>
    <dgm:cxn modelId="{4DBE84C9-AD6E-4636-A07E-2654123D2622}" type="presOf" srcId="{644CCD61-2055-4E1F-86E2-4E44996905E7}" destId="{2E49B32F-6893-4C17-95AF-EF8373E720FC}" srcOrd="0" destOrd="0" presId="urn:microsoft.com/office/officeart/2005/8/layout/cycle7"/>
    <dgm:cxn modelId="{A735BC78-7613-45D7-A3BE-2A523CD282FB}" type="presOf" srcId="{8174D94B-0B41-4E96-AA94-F41DB6B1FA4F}" destId="{68D231CF-3C4B-4ACD-BE87-50345822B4AE}" srcOrd="0" destOrd="0" presId="urn:microsoft.com/office/officeart/2005/8/layout/cycle7"/>
    <dgm:cxn modelId="{CBEB09E1-13AE-4091-B490-D7B806603354}" srcId="{C3A1258E-B99D-405D-B63A-7F7DF3051B81}" destId="{8F5766E6-0BE6-461D-ACEE-A734AD0D9B41}" srcOrd="2" destOrd="0" parTransId="{98F4B6D0-AFB9-4BF0-9961-35A9334C4AA6}" sibTransId="{644CCD61-2055-4E1F-86E2-4E44996905E7}"/>
    <dgm:cxn modelId="{98EC8CF8-BDB0-4A26-8C2A-5ECE76B3A246}" type="presOf" srcId="{C3A1258E-B99D-405D-B63A-7F7DF3051B81}" destId="{52B739A4-A265-4B33-AF38-4D07AB01A077}" srcOrd="0" destOrd="0" presId="urn:microsoft.com/office/officeart/2005/8/layout/cycle7"/>
    <dgm:cxn modelId="{B205EA66-C3D1-4E4E-B33B-3F20B8CA60C0}" type="presParOf" srcId="{52B739A4-A265-4B33-AF38-4D07AB01A077}" destId="{68D231CF-3C4B-4ACD-BE87-50345822B4AE}" srcOrd="0" destOrd="0" presId="urn:microsoft.com/office/officeart/2005/8/layout/cycle7"/>
    <dgm:cxn modelId="{AA70672F-A3E1-4B54-9FEE-C614862E3FCE}" type="presParOf" srcId="{52B739A4-A265-4B33-AF38-4D07AB01A077}" destId="{2474A0BC-A53F-4988-9CDA-9641EECD92D5}" srcOrd="1" destOrd="0" presId="urn:microsoft.com/office/officeart/2005/8/layout/cycle7"/>
    <dgm:cxn modelId="{ACB90DAC-6210-4151-8348-AD8E2306EC0A}" type="presParOf" srcId="{2474A0BC-A53F-4988-9CDA-9641EECD92D5}" destId="{BC841572-4397-40CD-9CC8-9FDF7B7C68C5}" srcOrd="0" destOrd="0" presId="urn:microsoft.com/office/officeart/2005/8/layout/cycle7"/>
    <dgm:cxn modelId="{206CE0B4-4D9D-4652-AECC-1799C00387CD}" type="presParOf" srcId="{52B739A4-A265-4B33-AF38-4D07AB01A077}" destId="{1759C82C-BC2B-4A7C-A060-BB6C884B0B5D}" srcOrd="2" destOrd="0" presId="urn:microsoft.com/office/officeart/2005/8/layout/cycle7"/>
    <dgm:cxn modelId="{3577C1AC-6084-41DA-9471-8B7B2106600E}" type="presParOf" srcId="{52B739A4-A265-4B33-AF38-4D07AB01A077}" destId="{B9D216B3-2CB1-4949-9BBC-02AA04E50977}" srcOrd="3" destOrd="0" presId="urn:microsoft.com/office/officeart/2005/8/layout/cycle7"/>
    <dgm:cxn modelId="{FF0CEE6E-8A07-4F60-8B1F-8C5E4611F881}" type="presParOf" srcId="{B9D216B3-2CB1-4949-9BBC-02AA04E50977}" destId="{05EBC9B1-D3F8-46E5-91B8-F9A005454B64}" srcOrd="0" destOrd="0" presId="urn:microsoft.com/office/officeart/2005/8/layout/cycle7"/>
    <dgm:cxn modelId="{F63E4C7E-6969-439B-A89C-1442428695F2}" type="presParOf" srcId="{52B739A4-A265-4B33-AF38-4D07AB01A077}" destId="{FC313212-9374-4F58-B031-302ABD09371D}" srcOrd="4" destOrd="0" presId="urn:microsoft.com/office/officeart/2005/8/layout/cycle7"/>
    <dgm:cxn modelId="{11C1CA45-5821-47ED-91B1-EFD584ACBCB3}" type="presParOf" srcId="{52B739A4-A265-4B33-AF38-4D07AB01A077}" destId="{2E49B32F-6893-4C17-95AF-EF8373E720FC}" srcOrd="5" destOrd="0" presId="urn:microsoft.com/office/officeart/2005/8/layout/cycle7"/>
    <dgm:cxn modelId="{FA8C5E7E-F1C4-4306-9290-A73287E1CB10}" type="presParOf" srcId="{2E49B32F-6893-4C17-95AF-EF8373E720FC}" destId="{0E61F72C-0C47-4074-992E-3B8C557D5D59}" srcOrd="0" destOrd="0" presId="urn:microsoft.com/office/officeart/2005/8/layout/cycle7"/>
    <dgm:cxn modelId="{629DA2B2-12AA-4BB7-8412-A472BE8AF691}" type="presParOf" srcId="{52B739A4-A265-4B33-AF38-4D07AB01A077}" destId="{35CAECD9-5CFA-41BE-9530-04040497576E}" srcOrd="6" destOrd="0" presId="urn:microsoft.com/office/officeart/2005/8/layout/cycle7"/>
    <dgm:cxn modelId="{BBDE3824-B2B9-41F5-9062-764E1B154BBF}" type="presParOf" srcId="{52B739A4-A265-4B33-AF38-4D07AB01A077}" destId="{63483C29-A571-48A9-A3C4-C88ACB9C1162}" srcOrd="7" destOrd="0" presId="urn:microsoft.com/office/officeart/2005/8/layout/cycle7"/>
    <dgm:cxn modelId="{EAF2D0E8-DF61-42DF-A0E1-6F05EB2559EF}" type="presParOf" srcId="{63483C29-A571-48A9-A3C4-C88ACB9C1162}" destId="{4FAF6157-F0FD-4D90-A05A-4B959A405584}" srcOrd="0" destOrd="0" presId="urn:microsoft.com/office/officeart/2005/8/layout/cycle7"/>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039770A-F23E-47D0-A2A6-7A911594E6E0}" type="doc">
      <dgm:prSet loTypeId="urn:microsoft.com/office/officeart/2005/8/layout/cycle3" loCatId="cycle" qsTypeId="urn:microsoft.com/office/officeart/2005/8/quickstyle/3d3" qsCatId="3D" csTypeId="urn:microsoft.com/office/officeart/2005/8/colors/accent5_1" csCatId="accent5" phldr="1"/>
      <dgm:spPr/>
      <dgm:t>
        <a:bodyPr/>
        <a:lstStyle/>
        <a:p>
          <a:endParaRPr lang="es-ES"/>
        </a:p>
      </dgm:t>
    </dgm:pt>
    <dgm:pt modelId="{0C51FCC7-C975-41E2-BB2E-9D145DC87DD4}">
      <dgm:prSet phldrT="[Texto]"/>
      <dgm:spPr/>
      <dgm:t>
        <a:bodyPr/>
        <a:lstStyle/>
        <a:p>
          <a:r>
            <a:rPr lang="es-ES" dirty="0">
              <a:cs typeface="Arial"/>
            </a:rPr>
            <a:t>Broncodilatadores</a:t>
          </a:r>
          <a:endParaRPr lang="es-ES" sz="3000" dirty="0">
            <a:latin typeface="Arial"/>
            <a:cs typeface="Arial"/>
          </a:endParaRPr>
        </a:p>
      </dgm:t>
    </dgm:pt>
    <dgm:pt modelId="{1A1CA197-1B59-4C0F-8B76-CB3487B7704E}" type="parTrans" cxnId="{C3537389-1919-4CDC-A57D-7A378A52BB2D}">
      <dgm:prSet/>
      <dgm:spPr/>
      <dgm:t>
        <a:bodyPr/>
        <a:lstStyle/>
        <a:p>
          <a:endParaRPr lang="es-ES"/>
        </a:p>
      </dgm:t>
    </dgm:pt>
    <dgm:pt modelId="{458EDD68-582B-4051-A465-B91270CA19F8}" type="sibTrans" cxnId="{C3537389-1919-4CDC-A57D-7A378A52BB2D}">
      <dgm:prSet/>
      <dgm:spPr/>
      <dgm:t>
        <a:bodyPr/>
        <a:lstStyle/>
        <a:p>
          <a:endParaRPr lang="es-ES"/>
        </a:p>
      </dgm:t>
    </dgm:pt>
    <dgm:pt modelId="{839F3BA2-AA04-4CC4-A9DB-EF3F52E1B4E4}">
      <dgm:prSet phldrT="[Texto]"/>
      <dgm:spPr/>
      <dgm:t>
        <a:bodyPr/>
        <a:lstStyle/>
        <a:p>
          <a:r>
            <a:rPr lang="es-ES" dirty="0">
              <a:cs typeface="Arial"/>
            </a:rPr>
            <a:t>Relajación del musculo liso bronquial</a:t>
          </a:r>
        </a:p>
      </dgm:t>
    </dgm:pt>
    <dgm:pt modelId="{8A6A9F1C-653F-4E53-8BE8-C353A40888BD}" type="parTrans" cxnId="{2E24F07A-710F-4A27-8F0D-AA6317F35996}">
      <dgm:prSet/>
      <dgm:spPr/>
      <dgm:t>
        <a:bodyPr/>
        <a:lstStyle/>
        <a:p>
          <a:endParaRPr lang="es-ES"/>
        </a:p>
      </dgm:t>
    </dgm:pt>
    <dgm:pt modelId="{27B65688-0659-4F91-9AEE-0FF52FB38F22}" type="sibTrans" cxnId="{2E24F07A-710F-4A27-8F0D-AA6317F35996}">
      <dgm:prSet/>
      <dgm:spPr/>
      <dgm:t>
        <a:bodyPr/>
        <a:lstStyle/>
        <a:p>
          <a:endParaRPr lang="es-ES"/>
        </a:p>
      </dgm:t>
    </dgm:pt>
    <dgm:pt modelId="{DACEBBFD-DDE2-45B3-8CC5-FDEDFB0A838D}">
      <dgm:prSet phldrT="[Texto]"/>
      <dgm:spPr/>
      <dgm:t>
        <a:bodyPr/>
        <a:lstStyle/>
        <a:p>
          <a:r>
            <a:rPr lang="es-ES" dirty="0">
              <a:cs typeface="Arial"/>
            </a:rPr>
            <a:t>Aumento del calibre de la vía aérea</a:t>
          </a:r>
        </a:p>
      </dgm:t>
    </dgm:pt>
    <dgm:pt modelId="{3BE0ACBE-7A91-4097-BFAD-DB7994E4477A}" type="parTrans" cxnId="{A5282C88-DD79-4E86-92CC-028454B0F610}">
      <dgm:prSet/>
      <dgm:spPr/>
      <dgm:t>
        <a:bodyPr/>
        <a:lstStyle/>
        <a:p>
          <a:endParaRPr lang="es-ES"/>
        </a:p>
      </dgm:t>
    </dgm:pt>
    <dgm:pt modelId="{446E67A9-8A8F-47E0-860D-BE0F34E99FFD}" type="sibTrans" cxnId="{A5282C88-DD79-4E86-92CC-028454B0F610}">
      <dgm:prSet/>
      <dgm:spPr/>
      <dgm:t>
        <a:bodyPr/>
        <a:lstStyle/>
        <a:p>
          <a:endParaRPr lang="es-ES"/>
        </a:p>
      </dgm:t>
    </dgm:pt>
    <dgm:pt modelId="{19699D39-BED0-4D10-BD52-BBED1B0C875A}">
      <dgm:prSet phldrT="[Texto]"/>
      <dgm:spPr/>
      <dgm:t>
        <a:bodyPr/>
        <a:lstStyle/>
        <a:p>
          <a:r>
            <a:rPr lang="es-ES" dirty="0">
              <a:cs typeface="Arial"/>
            </a:rPr>
            <a:t>Disminución de la resistencia al flujo espiratorio</a:t>
          </a:r>
        </a:p>
      </dgm:t>
    </dgm:pt>
    <dgm:pt modelId="{D72B5CD6-A439-44F1-85FC-20240E282EC0}" type="parTrans" cxnId="{02216FDC-69B4-4A3D-8326-3C6F57115C82}">
      <dgm:prSet/>
      <dgm:spPr/>
      <dgm:t>
        <a:bodyPr/>
        <a:lstStyle/>
        <a:p>
          <a:endParaRPr lang="es-ES"/>
        </a:p>
      </dgm:t>
    </dgm:pt>
    <dgm:pt modelId="{33A33AD9-6A00-4E07-AC31-FE9DECA8D1F7}" type="sibTrans" cxnId="{02216FDC-69B4-4A3D-8326-3C6F57115C82}">
      <dgm:prSet/>
      <dgm:spPr/>
      <dgm:t>
        <a:bodyPr/>
        <a:lstStyle/>
        <a:p>
          <a:endParaRPr lang="es-ES"/>
        </a:p>
      </dgm:t>
    </dgm:pt>
    <dgm:pt modelId="{B6049C75-E629-49FD-AB0B-33841CA183AC}">
      <dgm:prSet phldrT="[Texto]"/>
      <dgm:spPr/>
      <dgm:t>
        <a:bodyPr/>
        <a:lstStyle/>
        <a:p>
          <a:r>
            <a:rPr lang="es-ES" dirty="0">
              <a:cs typeface="Arial"/>
            </a:rPr>
            <a:t>Aumento del VEF1</a:t>
          </a:r>
        </a:p>
      </dgm:t>
    </dgm:pt>
    <dgm:pt modelId="{96B44A03-4678-4C75-AFC0-25FD0E935233}" type="parTrans" cxnId="{592AEED5-7A28-4C9F-BD10-8A6E9B018825}">
      <dgm:prSet/>
      <dgm:spPr/>
      <dgm:t>
        <a:bodyPr/>
        <a:lstStyle/>
        <a:p>
          <a:endParaRPr lang="es-ES"/>
        </a:p>
      </dgm:t>
    </dgm:pt>
    <dgm:pt modelId="{33BB5DC7-CC40-4219-9A49-241BDAA4B8E1}" type="sibTrans" cxnId="{592AEED5-7A28-4C9F-BD10-8A6E9B018825}">
      <dgm:prSet/>
      <dgm:spPr/>
      <dgm:t>
        <a:bodyPr/>
        <a:lstStyle/>
        <a:p>
          <a:endParaRPr lang="es-ES"/>
        </a:p>
      </dgm:t>
    </dgm:pt>
    <dgm:pt modelId="{56BB72BA-E0EE-4050-8C8C-C419AC28E149}" type="pres">
      <dgm:prSet presAssocID="{E039770A-F23E-47D0-A2A6-7A911594E6E0}" presName="Name0" presStyleCnt="0">
        <dgm:presLayoutVars>
          <dgm:dir/>
          <dgm:resizeHandles val="exact"/>
        </dgm:presLayoutVars>
      </dgm:prSet>
      <dgm:spPr/>
      <dgm:t>
        <a:bodyPr/>
        <a:lstStyle/>
        <a:p>
          <a:endParaRPr lang="es-CO"/>
        </a:p>
      </dgm:t>
    </dgm:pt>
    <dgm:pt modelId="{329F36DA-281E-4A99-8763-4C48BF08FC4E}" type="pres">
      <dgm:prSet presAssocID="{E039770A-F23E-47D0-A2A6-7A911594E6E0}" presName="cycle" presStyleCnt="0"/>
      <dgm:spPr/>
    </dgm:pt>
    <dgm:pt modelId="{BB577006-7C6F-43DB-B5EE-F14BA91E8CE4}" type="pres">
      <dgm:prSet presAssocID="{0C51FCC7-C975-41E2-BB2E-9D145DC87DD4}" presName="nodeFirstNode" presStyleLbl="node1" presStyleIdx="0" presStyleCnt="5">
        <dgm:presLayoutVars>
          <dgm:bulletEnabled val="1"/>
        </dgm:presLayoutVars>
      </dgm:prSet>
      <dgm:spPr/>
      <dgm:t>
        <a:bodyPr/>
        <a:lstStyle/>
        <a:p>
          <a:endParaRPr lang="es-CO"/>
        </a:p>
      </dgm:t>
    </dgm:pt>
    <dgm:pt modelId="{FEA9C4FE-04A2-4E89-8F74-DED9A190F548}" type="pres">
      <dgm:prSet presAssocID="{458EDD68-582B-4051-A465-B91270CA19F8}" presName="sibTransFirstNode" presStyleLbl="bgShp" presStyleIdx="0" presStyleCnt="1"/>
      <dgm:spPr/>
      <dgm:t>
        <a:bodyPr/>
        <a:lstStyle/>
        <a:p>
          <a:endParaRPr lang="es-CO"/>
        </a:p>
      </dgm:t>
    </dgm:pt>
    <dgm:pt modelId="{8F131BA0-13E9-4412-A6A3-BA3E0A55CDA8}" type="pres">
      <dgm:prSet presAssocID="{839F3BA2-AA04-4CC4-A9DB-EF3F52E1B4E4}" presName="nodeFollowingNodes" presStyleLbl="node1" presStyleIdx="1" presStyleCnt="5">
        <dgm:presLayoutVars>
          <dgm:bulletEnabled val="1"/>
        </dgm:presLayoutVars>
      </dgm:prSet>
      <dgm:spPr/>
      <dgm:t>
        <a:bodyPr/>
        <a:lstStyle/>
        <a:p>
          <a:endParaRPr lang="es-CO"/>
        </a:p>
      </dgm:t>
    </dgm:pt>
    <dgm:pt modelId="{8334FB95-A613-4B31-9FAA-88CE0CD97342}" type="pres">
      <dgm:prSet presAssocID="{DACEBBFD-DDE2-45B3-8CC5-FDEDFB0A838D}" presName="nodeFollowingNodes" presStyleLbl="node1" presStyleIdx="2" presStyleCnt="5">
        <dgm:presLayoutVars>
          <dgm:bulletEnabled val="1"/>
        </dgm:presLayoutVars>
      </dgm:prSet>
      <dgm:spPr/>
      <dgm:t>
        <a:bodyPr/>
        <a:lstStyle/>
        <a:p>
          <a:endParaRPr lang="es-CO"/>
        </a:p>
      </dgm:t>
    </dgm:pt>
    <dgm:pt modelId="{E77813F2-1870-4004-A591-71DD4C3A7CEC}" type="pres">
      <dgm:prSet presAssocID="{19699D39-BED0-4D10-BD52-BBED1B0C875A}" presName="nodeFollowingNodes" presStyleLbl="node1" presStyleIdx="3" presStyleCnt="5">
        <dgm:presLayoutVars>
          <dgm:bulletEnabled val="1"/>
        </dgm:presLayoutVars>
      </dgm:prSet>
      <dgm:spPr/>
      <dgm:t>
        <a:bodyPr/>
        <a:lstStyle/>
        <a:p>
          <a:endParaRPr lang="es-CO"/>
        </a:p>
      </dgm:t>
    </dgm:pt>
    <dgm:pt modelId="{AD5883FD-78DD-4DFE-ABDD-92C172D76BE1}" type="pres">
      <dgm:prSet presAssocID="{B6049C75-E629-49FD-AB0B-33841CA183AC}" presName="nodeFollowingNodes" presStyleLbl="node1" presStyleIdx="4" presStyleCnt="5">
        <dgm:presLayoutVars>
          <dgm:bulletEnabled val="1"/>
        </dgm:presLayoutVars>
      </dgm:prSet>
      <dgm:spPr/>
      <dgm:t>
        <a:bodyPr/>
        <a:lstStyle/>
        <a:p>
          <a:endParaRPr lang="es-CO"/>
        </a:p>
      </dgm:t>
    </dgm:pt>
  </dgm:ptLst>
  <dgm:cxnLst>
    <dgm:cxn modelId="{A5282C88-DD79-4E86-92CC-028454B0F610}" srcId="{E039770A-F23E-47D0-A2A6-7A911594E6E0}" destId="{DACEBBFD-DDE2-45B3-8CC5-FDEDFB0A838D}" srcOrd="2" destOrd="0" parTransId="{3BE0ACBE-7A91-4097-BFAD-DB7994E4477A}" sibTransId="{446E67A9-8A8F-47E0-860D-BE0F34E99FFD}"/>
    <dgm:cxn modelId="{592AEED5-7A28-4C9F-BD10-8A6E9B018825}" srcId="{E039770A-F23E-47D0-A2A6-7A911594E6E0}" destId="{B6049C75-E629-49FD-AB0B-33841CA183AC}" srcOrd="4" destOrd="0" parTransId="{96B44A03-4678-4C75-AFC0-25FD0E935233}" sibTransId="{33BB5DC7-CC40-4219-9A49-241BDAA4B8E1}"/>
    <dgm:cxn modelId="{C3537389-1919-4CDC-A57D-7A378A52BB2D}" srcId="{E039770A-F23E-47D0-A2A6-7A911594E6E0}" destId="{0C51FCC7-C975-41E2-BB2E-9D145DC87DD4}" srcOrd="0" destOrd="0" parTransId="{1A1CA197-1B59-4C0F-8B76-CB3487B7704E}" sibTransId="{458EDD68-582B-4051-A465-B91270CA19F8}"/>
    <dgm:cxn modelId="{9F7E03BA-BC89-4AF3-91A9-5968C160010A}" type="presOf" srcId="{DACEBBFD-DDE2-45B3-8CC5-FDEDFB0A838D}" destId="{8334FB95-A613-4B31-9FAA-88CE0CD97342}" srcOrd="0" destOrd="0" presId="urn:microsoft.com/office/officeart/2005/8/layout/cycle3"/>
    <dgm:cxn modelId="{2ACF30DE-C37B-4E0C-8211-4ED64106BF2E}" type="presOf" srcId="{458EDD68-582B-4051-A465-B91270CA19F8}" destId="{FEA9C4FE-04A2-4E89-8F74-DED9A190F548}" srcOrd="0" destOrd="0" presId="urn:microsoft.com/office/officeart/2005/8/layout/cycle3"/>
    <dgm:cxn modelId="{44B78432-6DA9-48B9-8A76-6BA8C362AF9D}" type="presOf" srcId="{B6049C75-E629-49FD-AB0B-33841CA183AC}" destId="{AD5883FD-78DD-4DFE-ABDD-92C172D76BE1}" srcOrd="0" destOrd="0" presId="urn:microsoft.com/office/officeart/2005/8/layout/cycle3"/>
    <dgm:cxn modelId="{2E24F07A-710F-4A27-8F0D-AA6317F35996}" srcId="{E039770A-F23E-47D0-A2A6-7A911594E6E0}" destId="{839F3BA2-AA04-4CC4-A9DB-EF3F52E1B4E4}" srcOrd="1" destOrd="0" parTransId="{8A6A9F1C-653F-4E53-8BE8-C353A40888BD}" sibTransId="{27B65688-0659-4F91-9AEE-0FF52FB38F22}"/>
    <dgm:cxn modelId="{02216FDC-69B4-4A3D-8326-3C6F57115C82}" srcId="{E039770A-F23E-47D0-A2A6-7A911594E6E0}" destId="{19699D39-BED0-4D10-BD52-BBED1B0C875A}" srcOrd="3" destOrd="0" parTransId="{D72B5CD6-A439-44F1-85FC-20240E282EC0}" sibTransId="{33A33AD9-6A00-4E07-AC31-FE9DECA8D1F7}"/>
    <dgm:cxn modelId="{FBB3E593-BFAA-4905-89C2-33C28ED35F63}" type="presOf" srcId="{19699D39-BED0-4D10-BD52-BBED1B0C875A}" destId="{E77813F2-1870-4004-A591-71DD4C3A7CEC}" srcOrd="0" destOrd="0" presId="urn:microsoft.com/office/officeart/2005/8/layout/cycle3"/>
    <dgm:cxn modelId="{EA790B99-3041-49B3-B428-39A8DDBF2214}" type="presOf" srcId="{E039770A-F23E-47D0-A2A6-7A911594E6E0}" destId="{56BB72BA-E0EE-4050-8C8C-C419AC28E149}" srcOrd="0" destOrd="0" presId="urn:microsoft.com/office/officeart/2005/8/layout/cycle3"/>
    <dgm:cxn modelId="{818615BF-E763-40BA-8621-E260F5EF86D9}" type="presOf" srcId="{0C51FCC7-C975-41E2-BB2E-9D145DC87DD4}" destId="{BB577006-7C6F-43DB-B5EE-F14BA91E8CE4}" srcOrd="0" destOrd="0" presId="urn:microsoft.com/office/officeart/2005/8/layout/cycle3"/>
    <dgm:cxn modelId="{0498F14B-1CAF-4C3C-A0ED-CD132EE61DE6}" type="presOf" srcId="{839F3BA2-AA04-4CC4-A9DB-EF3F52E1B4E4}" destId="{8F131BA0-13E9-4412-A6A3-BA3E0A55CDA8}" srcOrd="0" destOrd="0" presId="urn:microsoft.com/office/officeart/2005/8/layout/cycle3"/>
    <dgm:cxn modelId="{5704BB10-1070-4A85-B456-27EA6CB82295}" type="presParOf" srcId="{56BB72BA-E0EE-4050-8C8C-C419AC28E149}" destId="{329F36DA-281E-4A99-8763-4C48BF08FC4E}" srcOrd="0" destOrd="0" presId="urn:microsoft.com/office/officeart/2005/8/layout/cycle3"/>
    <dgm:cxn modelId="{DF9BCE67-F07D-47F5-8918-817BEF970CC8}" type="presParOf" srcId="{329F36DA-281E-4A99-8763-4C48BF08FC4E}" destId="{BB577006-7C6F-43DB-B5EE-F14BA91E8CE4}" srcOrd="0" destOrd="0" presId="urn:microsoft.com/office/officeart/2005/8/layout/cycle3"/>
    <dgm:cxn modelId="{474B70BD-4DFE-4CFE-90D1-B0447BCB024B}" type="presParOf" srcId="{329F36DA-281E-4A99-8763-4C48BF08FC4E}" destId="{FEA9C4FE-04A2-4E89-8F74-DED9A190F548}" srcOrd="1" destOrd="0" presId="urn:microsoft.com/office/officeart/2005/8/layout/cycle3"/>
    <dgm:cxn modelId="{7DC8EF27-563D-4A4F-86A7-12B54BA3EB49}" type="presParOf" srcId="{329F36DA-281E-4A99-8763-4C48BF08FC4E}" destId="{8F131BA0-13E9-4412-A6A3-BA3E0A55CDA8}" srcOrd="2" destOrd="0" presId="urn:microsoft.com/office/officeart/2005/8/layout/cycle3"/>
    <dgm:cxn modelId="{8A721775-9873-4696-B04D-865227594C78}" type="presParOf" srcId="{329F36DA-281E-4A99-8763-4C48BF08FC4E}" destId="{8334FB95-A613-4B31-9FAA-88CE0CD97342}" srcOrd="3" destOrd="0" presId="urn:microsoft.com/office/officeart/2005/8/layout/cycle3"/>
    <dgm:cxn modelId="{86922D13-3C9D-4E0E-9A03-4429E6E4F33B}" type="presParOf" srcId="{329F36DA-281E-4A99-8763-4C48BF08FC4E}" destId="{E77813F2-1870-4004-A591-71DD4C3A7CEC}" srcOrd="4" destOrd="0" presId="urn:microsoft.com/office/officeart/2005/8/layout/cycle3"/>
    <dgm:cxn modelId="{E5D4599A-CAD9-4ED9-8098-29544A36E86B}" type="presParOf" srcId="{329F36DA-281E-4A99-8763-4C48BF08FC4E}" destId="{AD5883FD-78DD-4DFE-ABDD-92C172D76BE1}" srcOrd="5" destOrd="0" presId="urn:microsoft.com/office/officeart/2005/8/layout/cycle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06969BA-E1B6-4683-945A-6A95A27CDB0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s-ES"/>
        </a:p>
      </dgm:t>
    </dgm:pt>
    <dgm:pt modelId="{2F82098E-A58C-4DEF-9B51-B7EE6C161A38}">
      <dgm:prSet phldrT="[Texto]" custT="1"/>
      <dgm:spPr/>
      <dgm:t>
        <a:bodyPr/>
        <a:lstStyle/>
        <a:p>
          <a:r>
            <a:rPr lang="es-ES" sz="2800" b="1" dirty="0">
              <a:cs typeface="Arial"/>
            </a:rPr>
            <a:t>Neumococo:</a:t>
          </a:r>
        </a:p>
      </dgm:t>
    </dgm:pt>
    <dgm:pt modelId="{5CFF03A0-9381-4241-AC9A-41A0FC3AC3F0}" type="parTrans" cxnId="{AF2ACB4D-7CC0-4C71-AFCF-93851B46BCB9}">
      <dgm:prSet/>
      <dgm:spPr/>
      <dgm:t>
        <a:bodyPr/>
        <a:lstStyle/>
        <a:p>
          <a:endParaRPr lang="es-ES" sz="2200"/>
        </a:p>
      </dgm:t>
    </dgm:pt>
    <dgm:pt modelId="{888869CE-8422-4109-A0D8-3E91B5EA77A6}" type="sibTrans" cxnId="{AF2ACB4D-7CC0-4C71-AFCF-93851B46BCB9}">
      <dgm:prSet/>
      <dgm:spPr/>
      <dgm:t>
        <a:bodyPr/>
        <a:lstStyle/>
        <a:p>
          <a:endParaRPr lang="es-ES" sz="2200"/>
        </a:p>
      </dgm:t>
    </dgm:pt>
    <dgm:pt modelId="{4F04B666-0EAA-40D1-A735-2EA8B2ADE04C}">
      <dgm:prSet phldrT="[Texto]" custT="1"/>
      <dgm:spPr/>
      <dgm:t>
        <a:bodyPr/>
        <a:lstStyle/>
        <a:p>
          <a:r>
            <a:rPr lang="es-ES" sz="2400" b="1" dirty="0">
              <a:cs typeface="Arial"/>
            </a:rPr>
            <a:t> Influenza:</a:t>
          </a:r>
        </a:p>
      </dgm:t>
    </dgm:pt>
    <dgm:pt modelId="{AD5A6CFA-CD8D-4ACF-9592-79844AFE1870}" type="parTrans" cxnId="{C55A1B48-2E46-4D62-B5B1-213CB4CAB084}">
      <dgm:prSet/>
      <dgm:spPr/>
      <dgm:t>
        <a:bodyPr/>
        <a:lstStyle/>
        <a:p>
          <a:endParaRPr lang="es-ES" sz="2200"/>
        </a:p>
      </dgm:t>
    </dgm:pt>
    <dgm:pt modelId="{CF96A8AF-B1BF-4DEA-A3FA-63E3806C74EC}" type="sibTrans" cxnId="{C55A1B48-2E46-4D62-B5B1-213CB4CAB084}">
      <dgm:prSet/>
      <dgm:spPr/>
      <dgm:t>
        <a:bodyPr/>
        <a:lstStyle/>
        <a:p>
          <a:endParaRPr lang="es-ES" sz="2200"/>
        </a:p>
      </dgm:t>
    </dgm:pt>
    <dgm:pt modelId="{01984877-CB9C-40C3-89B5-8A1969462FE1}">
      <dgm:prSet phldrT="[Texto]" custT="1"/>
      <dgm:spPr/>
      <dgm:t>
        <a:bodyPr/>
        <a:lstStyle/>
        <a:p>
          <a:endParaRPr lang="es-ES" sz="2200" dirty="0">
            <a:solidFill>
              <a:srgbClr val="000000"/>
            </a:solidFill>
            <a:cs typeface="Arial"/>
          </a:endParaRPr>
        </a:p>
      </dgm:t>
    </dgm:pt>
    <dgm:pt modelId="{D02C5942-9AAA-4FF5-AF7C-5228ECEC96DA}" type="parTrans" cxnId="{4868066A-A5A0-4FC0-B656-A789B5EA4D0B}">
      <dgm:prSet/>
      <dgm:spPr/>
      <dgm:t>
        <a:bodyPr/>
        <a:lstStyle/>
        <a:p>
          <a:endParaRPr lang="es-ES" sz="2200"/>
        </a:p>
      </dgm:t>
    </dgm:pt>
    <dgm:pt modelId="{9118560C-CCB7-4BBC-A4AC-3AAD651D0800}" type="sibTrans" cxnId="{4868066A-A5A0-4FC0-B656-A789B5EA4D0B}">
      <dgm:prSet/>
      <dgm:spPr/>
      <dgm:t>
        <a:bodyPr/>
        <a:lstStyle/>
        <a:p>
          <a:endParaRPr lang="es-ES" sz="2200"/>
        </a:p>
      </dgm:t>
    </dgm:pt>
    <dgm:pt modelId="{42AA1CE9-19B8-423B-ADE3-4BC8135F2466}">
      <dgm:prSet phldrT="[Texto]" custT="1"/>
      <dgm:spPr/>
      <dgm:t>
        <a:bodyPr/>
        <a:lstStyle/>
        <a:p>
          <a:r>
            <a:rPr lang="es-ES" sz="2200" dirty="0">
              <a:cs typeface="Arial"/>
            </a:rPr>
            <a:t>Vacunación anual.</a:t>
          </a:r>
        </a:p>
      </dgm:t>
    </dgm:pt>
    <dgm:pt modelId="{89CD496A-3872-4895-9227-0005A9F45220}" type="parTrans" cxnId="{393061B6-CB13-46A6-809D-D1D748EAA856}">
      <dgm:prSet/>
      <dgm:spPr/>
      <dgm:t>
        <a:bodyPr/>
        <a:lstStyle/>
        <a:p>
          <a:endParaRPr lang="es-ES" sz="2200"/>
        </a:p>
      </dgm:t>
    </dgm:pt>
    <dgm:pt modelId="{88CA2848-20DC-4D95-8CE1-C2BA226EB3FD}" type="sibTrans" cxnId="{393061B6-CB13-46A6-809D-D1D748EAA856}">
      <dgm:prSet/>
      <dgm:spPr/>
      <dgm:t>
        <a:bodyPr/>
        <a:lstStyle/>
        <a:p>
          <a:endParaRPr lang="es-ES" sz="2200"/>
        </a:p>
      </dgm:t>
    </dgm:pt>
    <dgm:pt modelId="{DE77C4FB-8BCD-F64E-B259-1511A9CB5B34}">
      <dgm:prSet phldrT="[Texto]" custT="1"/>
      <dgm:spPr/>
      <dgm:t>
        <a:bodyPr/>
        <a:lstStyle/>
        <a:p>
          <a:r>
            <a:rPr lang="es-ES" sz="2200" dirty="0">
              <a:cs typeface="Arial"/>
            </a:rPr>
            <a:t>&lt; 65 años </a:t>
          </a:r>
        </a:p>
      </dgm:t>
    </dgm:pt>
    <dgm:pt modelId="{79798414-BC74-AE4E-BABB-66D5D2D76215}" type="parTrans" cxnId="{CF42BC1F-3934-7845-BBD1-157E7E1BF54A}">
      <dgm:prSet/>
      <dgm:spPr/>
      <dgm:t>
        <a:bodyPr/>
        <a:lstStyle/>
        <a:p>
          <a:endParaRPr lang="es-ES" sz="2200"/>
        </a:p>
      </dgm:t>
    </dgm:pt>
    <dgm:pt modelId="{9D21587A-409A-CC49-B872-857F207109DE}" type="sibTrans" cxnId="{CF42BC1F-3934-7845-BBD1-157E7E1BF54A}">
      <dgm:prSet/>
      <dgm:spPr/>
      <dgm:t>
        <a:bodyPr/>
        <a:lstStyle/>
        <a:p>
          <a:endParaRPr lang="es-ES" sz="2200"/>
        </a:p>
      </dgm:t>
    </dgm:pt>
    <dgm:pt modelId="{027BD90E-256B-F34A-99FC-88D527F45635}">
      <dgm:prSet phldrT="[Texto]" custT="1"/>
      <dgm:spPr/>
      <dgm:t>
        <a:bodyPr/>
        <a:lstStyle/>
        <a:p>
          <a:r>
            <a:rPr lang="es-ES" sz="2200" dirty="0">
              <a:cs typeface="Arial"/>
            </a:rPr>
            <a:t>VEF1 &lt;40% y/o comorbilidades.</a:t>
          </a:r>
        </a:p>
      </dgm:t>
    </dgm:pt>
    <dgm:pt modelId="{00EDD8FD-11B0-4B44-B897-C6EE870B3CAC}" type="parTrans" cxnId="{17FCD95D-86AC-4142-83E5-E95C6E34892E}">
      <dgm:prSet/>
      <dgm:spPr/>
      <dgm:t>
        <a:bodyPr/>
        <a:lstStyle/>
        <a:p>
          <a:endParaRPr lang="es-ES" sz="2200"/>
        </a:p>
      </dgm:t>
    </dgm:pt>
    <dgm:pt modelId="{951151DC-3ECF-784F-8226-CA087D56914D}" type="sibTrans" cxnId="{17FCD95D-86AC-4142-83E5-E95C6E34892E}">
      <dgm:prSet/>
      <dgm:spPr/>
      <dgm:t>
        <a:bodyPr/>
        <a:lstStyle/>
        <a:p>
          <a:endParaRPr lang="es-ES" sz="2200"/>
        </a:p>
      </dgm:t>
    </dgm:pt>
    <dgm:pt modelId="{DE3A354E-4641-704A-9CA4-0B73F3AC9032}">
      <dgm:prSet phldrT="[Texto]" custT="1"/>
      <dgm:spPr/>
      <dgm:t>
        <a:bodyPr/>
        <a:lstStyle/>
        <a:p>
          <a:r>
            <a:rPr lang="es-ES" sz="2200" dirty="0">
              <a:cs typeface="Arial"/>
            </a:rPr>
            <a:t>Refuerzo a los 5 años. </a:t>
          </a:r>
        </a:p>
      </dgm:t>
    </dgm:pt>
    <dgm:pt modelId="{AB73EE4E-FCD7-5048-842A-611985CB0107}" type="parTrans" cxnId="{529A3DF3-E68D-5547-ADF0-C776C93F5361}">
      <dgm:prSet/>
      <dgm:spPr/>
      <dgm:t>
        <a:bodyPr/>
        <a:lstStyle/>
        <a:p>
          <a:endParaRPr lang="es-ES" sz="2200"/>
        </a:p>
      </dgm:t>
    </dgm:pt>
    <dgm:pt modelId="{6EBEB25C-5718-824A-BB29-8E0AD8118494}" type="sibTrans" cxnId="{529A3DF3-E68D-5547-ADF0-C776C93F5361}">
      <dgm:prSet/>
      <dgm:spPr/>
      <dgm:t>
        <a:bodyPr/>
        <a:lstStyle/>
        <a:p>
          <a:endParaRPr lang="es-ES" sz="2200"/>
        </a:p>
      </dgm:t>
    </dgm:pt>
    <dgm:pt modelId="{C840BB15-6C14-3742-9DD2-9545E6CA42FC}">
      <dgm:prSet phldrT="[Texto]" custT="1"/>
      <dgm:spPr/>
      <dgm:t>
        <a:bodyPr/>
        <a:lstStyle/>
        <a:p>
          <a:r>
            <a:rPr lang="es-ES" sz="2200" dirty="0">
              <a:cs typeface="Arial"/>
            </a:rPr>
            <a:t>PCV13</a:t>
          </a:r>
        </a:p>
      </dgm:t>
    </dgm:pt>
    <dgm:pt modelId="{010C920C-FEF4-854F-AA0A-DD27CD649D3E}" type="parTrans" cxnId="{C9FD2C22-F022-BE4C-9F3C-C69DC2E6458A}">
      <dgm:prSet/>
      <dgm:spPr/>
      <dgm:t>
        <a:bodyPr/>
        <a:lstStyle/>
        <a:p>
          <a:endParaRPr lang="es-ES" sz="2200"/>
        </a:p>
      </dgm:t>
    </dgm:pt>
    <dgm:pt modelId="{6671638F-EA87-3549-9CF1-F28F37B67F51}" type="sibTrans" cxnId="{C9FD2C22-F022-BE4C-9F3C-C69DC2E6458A}">
      <dgm:prSet/>
      <dgm:spPr/>
      <dgm:t>
        <a:bodyPr/>
        <a:lstStyle/>
        <a:p>
          <a:endParaRPr lang="es-ES" sz="2200"/>
        </a:p>
      </dgm:t>
    </dgm:pt>
    <dgm:pt modelId="{3B389C2D-D43E-A04A-B59E-46E54891FB3F}">
      <dgm:prSet phldrT="[Texto]" custT="1"/>
      <dgm:spPr/>
      <dgm:t>
        <a:bodyPr/>
        <a:lstStyle/>
        <a:p>
          <a:r>
            <a:rPr lang="es-ES" sz="2200" dirty="0">
              <a:cs typeface="Arial"/>
            </a:rPr>
            <a:t>PPSV23 con un intervalo de 12 meses. (18)</a:t>
          </a:r>
        </a:p>
      </dgm:t>
    </dgm:pt>
    <dgm:pt modelId="{2D997738-524C-7548-8C98-09447BF63E60}" type="parTrans" cxnId="{B1AE731D-104B-5948-B94E-D81775A8A7E4}">
      <dgm:prSet/>
      <dgm:spPr/>
      <dgm:t>
        <a:bodyPr/>
        <a:lstStyle/>
        <a:p>
          <a:endParaRPr lang="es-ES" sz="2200"/>
        </a:p>
      </dgm:t>
    </dgm:pt>
    <dgm:pt modelId="{4F8ACEF9-F4D0-7540-A047-13ED324B924B}" type="sibTrans" cxnId="{B1AE731D-104B-5948-B94E-D81775A8A7E4}">
      <dgm:prSet/>
      <dgm:spPr/>
      <dgm:t>
        <a:bodyPr/>
        <a:lstStyle/>
        <a:p>
          <a:endParaRPr lang="es-ES" sz="2200"/>
        </a:p>
      </dgm:t>
    </dgm:pt>
    <dgm:pt modelId="{E9C3FC88-C8ED-7E41-9269-8A34B30BD074}">
      <dgm:prSet phldrT="[Texto]" custT="1"/>
      <dgm:spPr/>
      <dgm:t>
        <a:bodyPr/>
        <a:lstStyle/>
        <a:p>
          <a:r>
            <a:rPr lang="es-ES" sz="2200" dirty="0">
              <a:cs typeface="Arial"/>
            </a:rPr>
            <a:t>Disminución en exacerbaciones y mortalidad. </a:t>
          </a:r>
        </a:p>
      </dgm:t>
    </dgm:pt>
    <dgm:pt modelId="{F484A648-9A08-9948-B684-3C924E2CA03A}" type="parTrans" cxnId="{A89D6B18-7064-BF4F-ADCA-129B3A1A37D5}">
      <dgm:prSet/>
      <dgm:spPr/>
      <dgm:t>
        <a:bodyPr/>
        <a:lstStyle/>
        <a:p>
          <a:endParaRPr lang="es-ES" sz="2200"/>
        </a:p>
      </dgm:t>
    </dgm:pt>
    <dgm:pt modelId="{310A4287-08AA-604F-BDF2-B4EDC01A0E5B}" type="sibTrans" cxnId="{A89D6B18-7064-BF4F-ADCA-129B3A1A37D5}">
      <dgm:prSet/>
      <dgm:spPr/>
      <dgm:t>
        <a:bodyPr/>
        <a:lstStyle/>
        <a:p>
          <a:endParaRPr lang="es-ES" sz="2200"/>
        </a:p>
      </dgm:t>
    </dgm:pt>
    <dgm:pt modelId="{1B20F5A8-9DC5-464B-A456-C4234B78C5BA}">
      <dgm:prSet phldrT="[Texto]" custT="1"/>
      <dgm:spPr/>
      <dgm:t>
        <a:bodyPr/>
        <a:lstStyle/>
        <a:p>
          <a:r>
            <a:rPr lang="es-ES" sz="2200" dirty="0">
              <a:cs typeface="Arial"/>
            </a:rPr>
            <a:t>PPSV23</a:t>
          </a:r>
        </a:p>
      </dgm:t>
    </dgm:pt>
    <dgm:pt modelId="{9DD967F8-70A9-4661-8249-D748483E5EDC}" type="parTrans" cxnId="{6548E56E-E5C3-4A37-AAEC-00B44AF248CF}">
      <dgm:prSet/>
      <dgm:spPr/>
      <dgm:t>
        <a:bodyPr/>
        <a:lstStyle/>
        <a:p>
          <a:endParaRPr lang="es-CO" sz="2200"/>
        </a:p>
      </dgm:t>
    </dgm:pt>
    <dgm:pt modelId="{50AA7C1B-F570-46FC-A4E9-2FB074E540B3}" type="sibTrans" cxnId="{6548E56E-E5C3-4A37-AAEC-00B44AF248CF}">
      <dgm:prSet/>
      <dgm:spPr/>
      <dgm:t>
        <a:bodyPr/>
        <a:lstStyle/>
        <a:p>
          <a:endParaRPr lang="es-CO" sz="2200"/>
        </a:p>
      </dgm:t>
    </dgm:pt>
    <dgm:pt modelId="{F7A63041-2742-48D5-8AF4-418BEBCBCBF6}">
      <dgm:prSet phldrT="[Texto]" custT="1"/>
      <dgm:spPr/>
      <dgm:t>
        <a:bodyPr/>
        <a:lstStyle/>
        <a:p>
          <a:r>
            <a:rPr lang="es-ES" sz="2200" dirty="0">
              <a:cs typeface="Arial"/>
            </a:rPr>
            <a:t>&gt; 65 años sin vacunación contra neumococo</a:t>
          </a:r>
        </a:p>
      </dgm:t>
    </dgm:pt>
    <dgm:pt modelId="{981020B3-E6AD-4545-A5FA-2295BB2BB7DF}" type="parTrans" cxnId="{B4126445-2EF0-4378-A27E-E4AC4090EC82}">
      <dgm:prSet/>
      <dgm:spPr/>
      <dgm:t>
        <a:bodyPr/>
        <a:lstStyle/>
        <a:p>
          <a:endParaRPr lang="es-CO" sz="2200"/>
        </a:p>
      </dgm:t>
    </dgm:pt>
    <dgm:pt modelId="{7AE6E32E-303F-4739-AD14-EA23FE91A118}" type="sibTrans" cxnId="{B4126445-2EF0-4378-A27E-E4AC4090EC82}">
      <dgm:prSet/>
      <dgm:spPr/>
      <dgm:t>
        <a:bodyPr/>
        <a:lstStyle/>
        <a:p>
          <a:endParaRPr lang="es-CO" sz="2200"/>
        </a:p>
      </dgm:t>
    </dgm:pt>
    <dgm:pt modelId="{F0014F46-E4E0-44A9-8E71-833935DECE66}">
      <dgm:prSet phldrT="[Texto]" custT="1"/>
      <dgm:spPr/>
      <dgm:t>
        <a:bodyPr/>
        <a:lstStyle/>
        <a:p>
          <a:endParaRPr lang="es-ES" sz="2200" dirty="0">
            <a:cs typeface="Arial"/>
          </a:endParaRPr>
        </a:p>
      </dgm:t>
    </dgm:pt>
    <dgm:pt modelId="{228679E3-B44D-42C8-9595-B0FE534B8A5D}" type="parTrans" cxnId="{BFE47B68-4E8E-4EAB-B748-0B7191D26259}">
      <dgm:prSet/>
      <dgm:spPr/>
      <dgm:t>
        <a:bodyPr/>
        <a:lstStyle/>
        <a:p>
          <a:endParaRPr lang="es-CO"/>
        </a:p>
      </dgm:t>
    </dgm:pt>
    <dgm:pt modelId="{5A81162D-5CC0-4AC7-9CCC-EE9681EB9D83}" type="sibTrans" cxnId="{BFE47B68-4E8E-4EAB-B748-0B7191D26259}">
      <dgm:prSet/>
      <dgm:spPr/>
      <dgm:t>
        <a:bodyPr/>
        <a:lstStyle/>
        <a:p>
          <a:endParaRPr lang="es-CO"/>
        </a:p>
      </dgm:t>
    </dgm:pt>
    <dgm:pt modelId="{CF2606F8-3D9E-46F7-8242-18414B39D651}">
      <dgm:prSet phldrT="[Texto]" custT="1"/>
      <dgm:spPr/>
      <dgm:t>
        <a:bodyPr/>
        <a:lstStyle/>
        <a:p>
          <a:endParaRPr lang="es-ES" sz="2200" dirty="0">
            <a:cs typeface="Arial"/>
          </a:endParaRPr>
        </a:p>
      </dgm:t>
    </dgm:pt>
    <dgm:pt modelId="{56424ACF-BEE7-42AA-B84B-0A1F81C8325D}" type="parTrans" cxnId="{B01F8A2F-929C-4E44-900F-E4A191F1184A}">
      <dgm:prSet/>
      <dgm:spPr/>
      <dgm:t>
        <a:bodyPr/>
        <a:lstStyle/>
        <a:p>
          <a:endParaRPr lang="es-CO"/>
        </a:p>
      </dgm:t>
    </dgm:pt>
    <dgm:pt modelId="{6CC88661-A761-4960-9A42-F9F47695109C}" type="sibTrans" cxnId="{B01F8A2F-929C-4E44-900F-E4A191F1184A}">
      <dgm:prSet/>
      <dgm:spPr/>
      <dgm:t>
        <a:bodyPr/>
        <a:lstStyle/>
        <a:p>
          <a:endParaRPr lang="es-CO"/>
        </a:p>
      </dgm:t>
    </dgm:pt>
    <dgm:pt modelId="{34A97DE7-111C-4654-A069-1455B52C7C94}" type="pres">
      <dgm:prSet presAssocID="{706969BA-E1B6-4683-945A-6A95A27CDB08}" presName="linear" presStyleCnt="0">
        <dgm:presLayoutVars>
          <dgm:animLvl val="lvl"/>
          <dgm:resizeHandles val="exact"/>
        </dgm:presLayoutVars>
      </dgm:prSet>
      <dgm:spPr/>
      <dgm:t>
        <a:bodyPr/>
        <a:lstStyle/>
        <a:p>
          <a:endParaRPr lang="es-CO"/>
        </a:p>
      </dgm:t>
    </dgm:pt>
    <dgm:pt modelId="{23FB242F-031F-4D59-8F09-B9B38F15CD4B}" type="pres">
      <dgm:prSet presAssocID="{2F82098E-A58C-4DEF-9B51-B7EE6C161A38}" presName="parentText" presStyleLbl="node1" presStyleIdx="0" presStyleCnt="2" custScaleY="66730">
        <dgm:presLayoutVars>
          <dgm:chMax val="0"/>
          <dgm:bulletEnabled val="1"/>
        </dgm:presLayoutVars>
      </dgm:prSet>
      <dgm:spPr/>
      <dgm:t>
        <a:bodyPr/>
        <a:lstStyle/>
        <a:p>
          <a:endParaRPr lang="es-CO"/>
        </a:p>
      </dgm:t>
    </dgm:pt>
    <dgm:pt modelId="{9EC30AE3-C06F-455B-B24B-D600EEDE971A}" type="pres">
      <dgm:prSet presAssocID="{2F82098E-A58C-4DEF-9B51-B7EE6C161A38}" presName="childText" presStyleLbl="revTx" presStyleIdx="0" presStyleCnt="2">
        <dgm:presLayoutVars>
          <dgm:bulletEnabled val="1"/>
        </dgm:presLayoutVars>
      </dgm:prSet>
      <dgm:spPr/>
      <dgm:t>
        <a:bodyPr/>
        <a:lstStyle/>
        <a:p>
          <a:endParaRPr lang="es-CO"/>
        </a:p>
      </dgm:t>
    </dgm:pt>
    <dgm:pt modelId="{1E83EA2A-7603-485C-9063-A2ADC7BACFAB}" type="pres">
      <dgm:prSet presAssocID="{4F04B666-0EAA-40D1-A735-2EA8B2ADE04C}" presName="parentText" presStyleLbl="node1" presStyleIdx="1" presStyleCnt="2" custScaleY="42985">
        <dgm:presLayoutVars>
          <dgm:chMax val="0"/>
          <dgm:bulletEnabled val="1"/>
        </dgm:presLayoutVars>
      </dgm:prSet>
      <dgm:spPr/>
      <dgm:t>
        <a:bodyPr/>
        <a:lstStyle/>
        <a:p>
          <a:endParaRPr lang="es-CO"/>
        </a:p>
      </dgm:t>
    </dgm:pt>
    <dgm:pt modelId="{D8DF59DC-9A00-4AD5-BCD9-390BBDF55FF9}" type="pres">
      <dgm:prSet presAssocID="{4F04B666-0EAA-40D1-A735-2EA8B2ADE04C}" presName="childText" presStyleLbl="revTx" presStyleIdx="1" presStyleCnt="2">
        <dgm:presLayoutVars>
          <dgm:bulletEnabled val="1"/>
        </dgm:presLayoutVars>
      </dgm:prSet>
      <dgm:spPr/>
      <dgm:t>
        <a:bodyPr/>
        <a:lstStyle/>
        <a:p>
          <a:endParaRPr lang="es-CO"/>
        </a:p>
      </dgm:t>
    </dgm:pt>
  </dgm:ptLst>
  <dgm:cxnLst>
    <dgm:cxn modelId="{53C97561-6635-4776-A722-0B66CC230921}" type="presOf" srcId="{01984877-CB9C-40C3-89B5-8A1969462FE1}" destId="{D8DF59DC-9A00-4AD5-BCD9-390BBDF55FF9}" srcOrd="0" destOrd="3" presId="urn:microsoft.com/office/officeart/2005/8/layout/vList2"/>
    <dgm:cxn modelId="{2E923038-7346-A644-8C2F-78734A3D1647}" type="presOf" srcId="{3B389C2D-D43E-A04A-B59E-46E54891FB3F}" destId="{9EC30AE3-C06F-455B-B24B-D600EEDE971A}" srcOrd="0" destOrd="7" presId="urn:microsoft.com/office/officeart/2005/8/layout/vList2"/>
    <dgm:cxn modelId="{336758B0-E008-40A7-8666-1084144C7A43}" type="presOf" srcId="{1B20F5A8-9DC5-464B-A456-C4234B78C5BA}" destId="{9EC30AE3-C06F-455B-B24B-D600EEDE971A}" srcOrd="0" destOrd="1" presId="urn:microsoft.com/office/officeart/2005/8/layout/vList2"/>
    <dgm:cxn modelId="{C55A1B48-2E46-4D62-B5B1-213CB4CAB084}" srcId="{706969BA-E1B6-4683-945A-6A95A27CDB08}" destId="{4F04B666-0EAA-40D1-A735-2EA8B2ADE04C}" srcOrd="1" destOrd="0" parTransId="{AD5A6CFA-CD8D-4ACF-9592-79844AFE1870}" sibTransId="{CF96A8AF-B1BF-4DEA-A3FA-63E3806C74EC}"/>
    <dgm:cxn modelId="{B4126445-2EF0-4378-A27E-E4AC4090EC82}" srcId="{DE77C4FB-8BCD-F64E-B259-1511A9CB5B34}" destId="{F7A63041-2742-48D5-8AF4-418BEBCBCBF6}" srcOrd="2" destOrd="0" parTransId="{981020B3-E6AD-4545-A5FA-2295BB2BB7DF}" sibTransId="{7AE6E32E-303F-4739-AD14-EA23FE91A118}"/>
    <dgm:cxn modelId="{17FCD95D-86AC-4142-83E5-E95C6E34892E}" srcId="{DE77C4FB-8BCD-F64E-B259-1511A9CB5B34}" destId="{027BD90E-256B-F34A-99FC-88D527F45635}" srcOrd="0" destOrd="0" parTransId="{00EDD8FD-11B0-4B44-B897-C6EE870B3CAC}" sibTransId="{951151DC-3ECF-784F-8226-CA087D56914D}"/>
    <dgm:cxn modelId="{EE049BE8-1EE1-485B-B058-10EB2AC33857}" type="presOf" srcId="{CF2606F8-3D9E-46F7-8242-18414B39D651}" destId="{D8DF59DC-9A00-4AD5-BCD9-390BBDF55FF9}" srcOrd="0" destOrd="0" presId="urn:microsoft.com/office/officeart/2005/8/layout/vList2"/>
    <dgm:cxn modelId="{461FC84E-A19E-457F-B3EA-FA039B95F5D3}" type="presOf" srcId="{706969BA-E1B6-4683-945A-6A95A27CDB08}" destId="{34A97DE7-111C-4654-A069-1455B52C7C94}" srcOrd="0" destOrd="0" presId="urn:microsoft.com/office/officeart/2005/8/layout/vList2"/>
    <dgm:cxn modelId="{BFE47B68-4E8E-4EAB-B748-0B7191D26259}" srcId="{2F82098E-A58C-4DEF-9B51-B7EE6C161A38}" destId="{F0014F46-E4E0-44A9-8E71-833935DECE66}" srcOrd="0" destOrd="0" parTransId="{228679E3-B44D-42C8-9595-B0FE534B8A5D}" sibTransId="{5A81162D-5CC0-4AC7-9CCC-EE9681EB9D83}"/>
    <dgm:cxn modelId="{4868066A-A5A0-4FC0-B656-A789B5EA4D0B}" srcId="{4F04B666-0EAA-40D1-A735-2EA8B2ADE04C}" destId="{01984877-CB9C-40C3-89B5-8A1969462FE1}" srcOrd="2" destOrd="0" parTransId="{D02C5942-9AAA-4FF5-AF7C-5228ECEC96DA}" sibTransId="{9118560C-CCB7-4BBC-A4AC-3AAD651D0800}"/>
    <dgm:cxn modelId="{BFEBDABA-A18F-E142-89F7-45AC91C5E270}" type="presOf" srcId="{E9C3FC88-C8ED-7E41-9269-8A34B30BD074}" destId="{D8DF59DC-9A00-4AD5-BCD9-390BBDF55FF9}" srcOrd="0" destOrd="2" presId="urn:microsoft.com/office/officeart/2005/8/layout/vList2"/>
    <dgm:cxn modelId="{30B33AC3-B66F-EE49-A671-3F1C6959DB4F}" type="presOf" srcId="{027BD90E-256B-F34A-99FC-88D527F45635}" destId="{9EC30AE3-C06F-455B-B24B-D600EEDE971A}" srcOrd="0" destOrd="3" presId="urn:microsoft.com/office/officeart/2005/8/layout/vList2"/>
    <dgm:cxn modelId="{B1AE731D-104B-5948-B94E-D81775A8A7E4}" srcId="{C840BB15-6C14-3742-9DD2-9545E6CA42FC}" destId="{3B389C2D-D43E-A04A-B59E-46E54891FB3F}" srcOrd="0" destOrd="0" parTransId="{2D997738-524C-7548-8C98-09447BF63E60}" sibTransId="{4F8ACEF9-F4D0-7540-A047-13ED324B924B}"/>
    <dgm:cxn modelId="{393061B6-CB13-46A6-809D-D1D748EAA856}" srcId="{4F04B666-0EAA-40D1-A735-2EA8B2ADE04C}" destId="{42AA1CE9-19B8-423B-ADE3-4BC8135F2466}" srcOrd="1" destOrd="0" parTransId="{89CD496A-3872-4895-9227-0005A9F45220}" sibTransId="{88CA2848-20DC-4D95-8CE1-C2BA226EB3FD}"/>
    <dgm:cxn modelId="{CF42BC1F-3934-7845-BBD1-157E7E1BF54A}" srcId="{2F82098E-A58C-4DEF-9B51-B7EE6C161A38}" destId="{DE77C4FB-8BCD-F64E-B259-1511A9CB5B34}" srcOrd="2" destOrd="0" parTransId="{79798414-BC74-AE4E-BABB-66D5D2D76215}" sibTransId="{9D21587A-409A-CC49-B872-857F207109DE}"/>
    <dgm:cxn modelId="{40C5A3F8-238F-A949-980D-C8622AA85AD4}" type="presOf" srcId="{DE77C4FB-8BCD-F64E-B259-1511A9CB5B34}" destId="{9EC30AE3-C06F-455B-B24B-D600EEDE971A}" srcOrd="0" destOrd="2" presId="urn:microsoft.com/office/officeart/2005/8/layout/vList2"/>
    <dgm:cxn modelId="{1CE5A054-9AA5-9942-AD95-068F3B3E16C4}" type="presOf" srcId="{DE3A354E-4641-704A-9CA4-0B73F3AC9032}" destId="{9EC30AE3-C06F-455B-B24B-D600EEDE971A}" srcOrd="0" destOrd="4" presId="urn:microsoft.com/office/officeart/2005/8/layout/vList2"/>
    <dgm:cxn modelId="{C04082BF-9C43-424F-9B71-5386A2AE05BB}" type="presOf" srcId="{F7A63041-2742-48D5-8AF4-418BEBCBCBF6}" destId="{9EC30AE3-C06F-455B-B24B-D600EEDE971A}" srcOrd="0" destOrd="5" presId="urn:microsoft.com/office/officeart/2005/8/layout/vList2"/>
    <dgm:cxn modelId="{DF39592C-153F-40F9-9186-7DC8809673A2}" type="presOf" srcId="{2F82098E-A58C-4DEF-9B51-B7EE6C161A38}" destId="{23FB242F-031F-4D59-8F09-B9B38F15CD4B}" srcOrd="0" destOrd="0" presId="urn:microsoft.com/office/officeart/2005/8/layout/vList2"/>
    <dgm:cxn modelId="{935C7D8E-D8B7-49BF-A552-2DA350319FAF}" type="presOf" srcId="{F0014F46-E4E0-44A9-8E71-833935DECE66}" destId="{9EC30AE3-C06F-455B-B24B-D600EEDE971A}" srcOrd="0" destOrd="0" presId="urn:microsoft.com/office/officeart/2005/8/layout/vList2"/>
    <dgm:cxn modelId="{AF2ACB4D-7CC0-4C71-AFCF-93851B46BCB9}" srcId="{706969BA-E1B6-4683-945A-6A95A27CDB08}" destId="{2F82098E-A58C-4DEF-9B51-B7EE6C161A38}" srcOrd="0" destOrd="0" parTransId="{5CFF03A0-9381-4241-AC9A-41A0FC3AC3F0}" sibTransId="{888869CE-8422-4109-A0D8-3E91B5EA77A6}"/>
    <dgm:cxn modelId="{913D504B-6FC2-445D-B661-D39A56D45689}" type="presOf" srcId="{4F04B666-0EAA-40D1-A735-2EA8B2ADE04C}" destId="{1E83EA2A-7603-485C-9063-A2ADC7BACFAB}" srcOrd="0" destOrd="0" presId="urn:microsoft.com/office/officeart/2005/8/layout/vList2"/>
    <dgm:cxn modelId="{6548E56E-E5C3-4A37-AAEC-00B44AF248CF}" srcId="{2F82098E-A58C-4DEF-9B51-B7EE6C161A38}" destId="{1B20F5A8-9DC5-464B-A456-C4234B78C5BA}" srcOrd="1" destOrd="0" parTransId="{9DD967F8-70A9-4661-8249-D748483E5EDC}" sibTransId="{50AA7C1B-F570-46FC-A4E9-2FB074E540B3}"/>
    <dgm:cxn modelId="{B01F8A2F-929C-4E44-900F-E4A191F1184A}" srcId="{4F04B666-0EAA-40D1-A735-2EA8B2ADE04C}" destId="{CF2606F8-3D9E-46F7-8242-18414B39D651}" srcOrd="0" destOrd="0" parTransId="{56424ACF-BEE7-42AA-B84B-0A1F81C8325D}" sibTransId="{6CC88661-A761-4960-9A42-F9F47695109C}"/>
    <dgm:cxn modelId="{F71D381E-849B-4E6B-9987-8CAC2F1950FC}" type="presOf" srcId="{42AA1CE9-19B8-423B-ADE3-4BC8135F2466}" destId="{D8DF59DC-9A00-4AD5-BCD9-390BBDF55FF9}" srcOrd="0" destOrd="1" presId="urn:microsoft.com/office/officeart/2005/8/layout/vList2"/>
    <dgm:cxn modelId="{D806826D-6698-064B-B328-E621B3DC1B7A}" type="presOf" srcId="{C840BB15-6C14-3742-9DD2-9545E6CA42FC}" destId="{9EC30AE3-C06F-455B-B24B-D600EEDE971A}" srcOrd="0" destOrd="6" presId="urn:microsoft.com/office/officeart/2005/8/layout/vList2"/>
    <dgm:cxn modelId="{C9FD2C22-F022-BE4C-9F3C-C69DC2E6458A}" srcId="{2F82098E-A58C-4DEF-9B51-B7EE6C161A38}" destId="{C840BB15-6C14-3742-9DD2-9545E6CA42FC}" srcOrd="3" destOrd="0" parTransId="{010C920C-FEF4-854F-AA0A-DD27CD649D3E}" sibTransId="{6671638F-EA87-3549-9CF1-F28F37B67F51}"/>
    <dgm:cxn modelId="{529A3DF3-E68D-5547-ADF0-C776C93F5361}" srcId="{DE77C4FB-8BCD-F64E-B259-1511A9CB5B34}" destId="{DE3A354E-4641-704A-9CA4-0B73F3AC9032}" srcOrd="1" destOrd="0" parTransId="{AB73EE4E-FCD7-5048-842A-611985CB0107}" sibTransId="{6EBEB25C-5718-824A-BB29-8E0AD8118494}"/>
    <dgm:cxn modelId="{A89D6B18-7064-BF4F-ADCA-129B3A1A37D5}" srcId="{42AA1CE9-19B8-423B-ADE3-4BC8135F2466}" destId="{E9C3FC88-C8ED-7E41-9269-8A34B30BD074}" srcOrd="0" destOrd="0" parTransId="{F484A648-9A08-9948-B684-3C924E2CA03A}" sibTransId="{310A4287-08AA-604F-BDF2-B4EDC01A0E5B}"/>
    <dgm:cxn modelId="{BCEDEB71-6D4E-41A1-9437-320C7CD51924}" type="presParOf" srcId="{34A97DE7-111C-4654-A069-1455B52C7C94}" destId="{23FB242F-031F-4D59-8F09-B9B38F15CD4B}" srcOrd="0" destOrd="0" presId="urn:microsoft.com/office/officeart/2005/8/layout/vList2"/>
    <dgm:cxn modelId="{481EEE7A-ABC2-4023-9077-09042DABCD38}" type="presParOf" srcId="{34A97DE7-111C-4654-A069-1455B52C7C94}" destId="{9EC30AE3-C06F-455B-B24B-D600EEDE971A}" srcOrd="1" destOrd="0" presId="urn:microsoft.com/office/officeart/2005/8/layout/vList2"/>
    <dgm:cxn modelId="{36C8476D-182E-49F9-B7F9-A918985C3B0C}" type="presParOf" srcId="{34A97DE7-111C-4654-A069-1455B52C7C94}" destId="{1E83EA2A-7603-485C-9063-A2ADC7BACFAB}" srcOrd="2" destOrd="0" presId="urn:microsoft.com/office/officeart/2005/8/layout/vList2"/>
    <dgm:cxn modelId="{4556CCA0-9023-4D18-ADA5-64BF9ED49C36}" type="presParOf" srcId="{34A97DE7-111C-4654-A069-1455B52C7C94}" destId="{D8DF59DC-9A00-4AD5-BCD9-390BBDF55FF9}"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54339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12" name="Google Shape;11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17591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91" name="Google Shape;19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7301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200" name="Google Shape;20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2414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209" name="Google Shape;20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50445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218" name="Google Shape;21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36813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227" name="Google Shape;22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28593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236" name="Google Shape;23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1724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244" name="Google Shape;24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61063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253" name="Google Shape;25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472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262" name="Google Shape;26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35385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271" name="Google Shape;27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52647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30" name="Google Shape;13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5879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271" name="Google Shape;27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59117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91" name="Google Shape;19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4240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279" name="Google Shape;27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04176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279" name="Google Shape;27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041769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279" name="Google Shape;27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3801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262" name="Google Shape;26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969478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296" name="Google Shape;29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6282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304" name="Google Shape;30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91838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311" name="Google Shape;31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392550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318" name="Google Shape;31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37345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21" name="Google Shape;12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44293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5" name="Google Shape;325;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326" name="Google Shape;326;p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31</a:t>
            </a:fld>
            <a:endParaRPr dirty="0"/>
          </a:p>
        </p:txBody>
      </p:sp>
    </p:spTree>
    <p:extLst>
      <p:ext uri="{BB962C8B-B14F-4D97-AF65-F5344CB8AC3E}">
        <p14:creationId xmlns:p14="http://schemas.microsoft.com/office/powerpoint/2010/main" val="2822034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p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333" name="Google Shape;333;p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32</a:t>
            </a:fld>
            <a:endParaRPr dirty="0"/>
          </a:p>
        </p:txBody>
      </p:sp>
    </p:spTree>
    <p:extLst>
      <p:ext uri="{BB962C8B-B14F-4D97-AF65-F5344CB8AC3E}">
        <p14:creationId xmlns:p14="http://schemas.microsoft.com/office/powerpoint/2010/main" val="94681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38" name="Google Shape;13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812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47" name="Google Shape;14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5967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57" name="Google Shape;15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56268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66" name="Google Shape;16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35710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74" name="Google Shape;17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00684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83" name="Google Shape;18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72729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6"/>
        <p:cNvGrpSpPr/>
        <p:nvPr/>
      </p:nvGrpSpPr>
      <p:grpSpPr>
        <a:xfrm>
          <a:off x="0" y="0"/>
          <a:ext cx="0" cy="0"/>
          <a:chOff x="0" y="0"/>
          <a:chExt cx="0" cy="0"/>
        </a:xfrm>
      </p:grpSpPr>
      <p:sp>
        <p:nvSpPr>
          <p:cNvPr id="17" name="Google Shape;17;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8" name="Google Shape;18;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9" name="Google Shape;1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‹Nº›</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dirty="0"/>
          </a:p>
        </p:txBody>
      </p:sp>
      <p:sp>
        <p:nvSpPr>
          <p:cNvPr id="75" name="Google Shape;75;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6" name="Google Shape;7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7" name="Google Shape;7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8" name="Google Shape;7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‹Nº›</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3" name="Google Shape;8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4" name="Google Shape;8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‹Nº›</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9" name="Google Shape;8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90" name="Google Shape;9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‹Nº›</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Picture 02">
  <p:cSld name="Title and Picture 02">
    <p:bg>
      <p:bgPr>
        <a:solidFill>
          <a:schemeClr val="lt2"/>
        </a:solidFill>
        <a:effectLst/>
      </p:bgPr>
    </p:bg>
    <p:spTree>
      <p:nvGrpSpPr>
        <p:cNvPr id="1" name="Shape 91"/>
        <p:cNvGrpSpPr/>
        <p:nvPr/>
      </p:nvGrpSpPr>
      <p:grpSpPr>
        <a:xfrm>
          <a:off x="0" y="0"/>
          <a:ext cx="0" cy="0"/>
          <a:chOff x="0" y="0"/>
          <a:chExt cx="0" cy="0"/>
        </a:xfrm>
      </p:grpSpPr>
      <p:sp>
        <p:nvSpPr>
          <p:cNvPr id="92" name="Google Shape;92;p14"/>
          <p:cNvSpPr/>
          <p:nvPr/>
        </p:nvSpPr>
        <p:spPr>
          <a:xfrm>
            <a:off x="0" y="0"/>
            <a:ext cx="6091376" cy="6858000"/>
          </a:xfrm>
          <a:prstGeom prst="rect">
            <a:avLst/>
          </a:prstGeom>
          <a:solidFill>
            <a:srgbClr val="83005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sp>
        <p:nvSpPr>
          <p:cNvPr id="93" name="Google Shape;93;p14"/>
          <p:cNvSpPr>
            <a:spLocks noGrp="1"/>
          </p:cNvSpPr>
          <p:nvPr>
            <p:ph type="pic" idx="2"/>
          </p:nvPr>
        </p:nvSpPr>
        <p:spPr>
          <a:xfrm>
            <a:off x="6091376" y="0"/>
            <a:ext cx="6100624"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94" name="Google Shape;94;p14"/>
          <p:cNvSpPr txBox="1">
            <a:spLocks noGrp="1"/>
          </p:cNvSpPr>
          <p:nvPr>
            <p:ph type="body" idx="1"/>
          </p:nvPr>
        </p:nvSpPr>
        <p:spPr>
          <a:xfrm>
            <a:off x="491671" y="3594968"/>
            <a:ext cx="5225371" cy="404595"/>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0"/>
              </a:spcBef>
              <a:spcAft>
                <a:spcPts val="0"/>
              </a:spcAft>
              <a:buClr>
                <a:schemeClr val="lt2"/>
              </a:buClr>
              <a:buSzPts val="1800"/>
              <a:buNone/>
              <a:defRPr sz="1800" b="0" i="0">
                <a:solidFill>
                  <a:schemeClr val="lt2"/>
                </a:solidFill>
                <a:latin typeface="Helvetica Neue"/>
                <a:ea typeface="Helvetica Neue"/>
                <a:cs typeface="Helvetica Neue"/>
                <a:sym typeface="Helvetica Neu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14"/>
          <p:cNvSpPr txBox="1">
            <a:spLocks noGrp="1"/>
          </p:cNvSpPr>
          <p:nvPr>
            <p:ph type="body" idx="3"/>
          </p:nvPr>
        </p:nvSpPr>
        <p:spPr>
          <a:xfrm>
            <a:off x="491671" y="2828489"/>
            <a:ext cx="5211724" cy="686979"/>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0"/>
              </a:spcBef>
              <a:spcAft>
                <a:spcPts val="0"/>
              </a:spcAft>
              <a:buClr>
                <a:schemeClr val="lt2"/>
              </a:buClr>
              <a:buSzPts val="3200"/>
              <a:buNone/>
              <a:defRPr sz="3200" b="1" i="0">
                <a:solidFill>
                  <a:schemeClr val="lt2"/>
                </a:solidFill>
                <a:latin typeface="Helvetica Neue"/>
                <a:ea typeface="Helvetica Neue"/>
                <a:cs typeface="Helvetica Neue"/>
                <a:sym typeface="Helvetica Neu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96" name="Google Shape;96;p14"/>
          <p:cNvPicPr preferRelativeResize="0"/>
          <p:nvPr/>
        </p:nvPicPr>
        <p:blipFill rotWithShape="1">
          <a:blip r:embed="rId2">
            <a:alphaModFix/>
          </a:blip>
          <a:srcRect/>
          <a:stretch/>
        </p:blipFill>
        <p:spPr>
          <a:xfrm>
            <a:off x="374489" y="5867186"/>
            <a:ext cx="4320000" cy="7898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and Picture 02">
  <p:cSld name="1_Title and Picture 02">
    <p:bg>
      <p:bgPr>
        <a:solidFill>
          <a:schemeClr val="lt2"/>
        </a:solidFill>
        <a:effectLst/>
      </p:bgPr>
    </p:bg>
    <p:spTree>
      <p:nvGrpSpPr>
        <p:cNvPr id="1" name="Shape 97"/>
        <p:cNvGrpSpPr/>
        <p:nvPr/>
      </p:nvGrpSpPr>
      <p:grpSpPr>
        <a:xfrm>
          <a:off x="0" y="0"/>
          <a:ext cx="0" cy="0"/>
          <a:chOff x="0" y="0"/>
          <a:chExt cx="0" cy="0"/>
        </a:xfrm>
      </p:grpSpPr>
      <p:sp>
        <p:nvSpPr>
          <p:cNvPr id="98" name="Google Shape;98;p15"/>
          <p:cNvSpPr>
            <a:spLocks noGrp="1"/>
          </p:cNvSpPr>
          <p:nvPr>
            <p:ph type="pic" idx="2"/>
          </p:nvPr>
        </p:nvSpPr>
        <p:spPr>
          <a:xfrm>
            <a:off x="6091376" y="0"/>
            <a:ext cx="6100624"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pic>
        <p:nvPicPr>
          <p:cNvPr id="99" name="Google Shape;99;p15"/>
          <p:cNvPicPr preferRelativeResize="0"/>
          <p:nvPr/>
        </p:nvPicPr>
        <p:blipFill rotWithShape="1">
          <a:blip r:embed="rId2">
            <a:alphaModFix/>
          </a:blip>
          <a:srcRect/>
          <a:stretch/>
        </p:blipFill>
        <p:spPr>
          <a:xfrm>
            <a:off x="493196" y="440932"/>
            <a:ext cx="1155700" cy="304800"/>
          </a:xfrm>
          <a:prstGeom prst="rect">
            <a:avLst/>
          </a:prstGeom>
          <a:noFill/>
          <a:ln>
            <a:noFill/>
          </a:ln>
        </p:spPr>
      </p:pic>
      <p:sp>
        <p:nvSpPr>
          <p:cNvPr id="100" name="Google Shape;100;p15"/>
          <p:cNvSpPr/>
          <p:nvPr/>
        </p:nvSpPr>
        <p:spPr>
          <a:xfrm>
            <a:off x="0" y="0"/>
            <a:ext cx="609137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sp>
        <p:nvSpPr>
          <p:cNvPr id="101" name="Google Shape;101;p15"/>
          <p:cNvSpPr txBox="1">
            <a:spLocks noGrp="1"/>
          </p:cNvSpPr>
          <p:nvPr>
            <p:ph type="body" idx="1"/>
          </p:nvPr>
        </p:nvSpPr>
        <p:spPr>
          <a:xfrm>
            <a:off x="503010" y="3594968"/>
            <a:ext cx="5100319" cy="404595"/>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0"/>
              </a:spcBef>
              <a:spcAft>
                <a:spcPts val="0"/>
              </a:spcAft>
              <a:buClr>
                <a:srgbClr val="8C8C8C"/>
              </a:buClr>
              <a:buSzPts val="1800"/>
              <a:buNone/>
              <a:defRPr sz="1800" b="0" i="0">
                <a:solidFill>
                  <a:srgbClr val="8C8C8C"/>
                </a:solidFill>
                <a:latin typeface="Helvetica Neue"/>
                <a:ea typeface="Helvetica Neue"/>
                <a:cs typeface="Helvetica Neue"/>
                <a:sym typeface="Helvetica Neu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5"/>
          <p:cNvSpPr txBox="1">
            <a:spLocks noGrp="1"/>
          </p:cNvSpPr>
          <p:nvPr>
            <p:ph type="body" idx="3"/>
          </p:nvPr>
        </p:nvSpPr>
        <p:spPr>
          <a:xfrm>
            <a:off x="503010" y="2828489"/>
            <a:ext cx="5086998" cy="686979"/>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0"/>
              </a:spcBef>
              <a:spcAft>
                <a:spcPts val="0"/>
              </a:spcAft>
              <a:buClr>
                <a:srgbClr val="830051"/>
              </a:buClr>
              <a:buSzPts val="3200"/>
              <a:buNone/>
              <a:defRPr sz="3200" b="1" i="0">
                <a:solidFill>
                  <a:srgbClr val="830051"/>
                </a:solidFill>
                <a:latin typeface="Helvetica Neue"/>
                <a:ea typeface="Helvetica Neue"/>
                <a:cs typeface="Helvetica Neue"/>
                <a:sym typeface="Helvetica Neu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03" name="Google Shape;103;p15"/>
          <p:cNvPicPr preferRelativeResize="0"/>
          <p:nvPr/>
        </p:nvPicPr>
        <p:blipFill rotWithShape="1">
          <a:blip r:embed="rId3">
            <a:alphaModFix/>
          </a:blip>
          <a:srcRect/>
          <a:stretch/>
        </p:blipFill>
        <p:spPr>
          <a:xfrm>
            <a:off x="438916" y="5894788"/>
            <a:ext cx="4320000" cy="7898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04"/>
        <p:cNvGrpSpPr/>
        <p:nvPr/>
      </p:nvGrpSpPr>
      <p:grpSpPr>
        <a:xfrm>
          <a:off x="0" y="0"/>
          <a:ext cx="0" cy="0"/>
          <a:chOff x="0" y="0"/>
          <a:chExt cx="0" cy="0"/>
        </a:xfrm>
      </p:grpSpPr>
      <p:sp>
        <p:nvSpPr>
          <p:cNvPr id="105" name="Google Shape;105;p16"/>
          <p:cNvSpPr/>
          <p:nvPr/>
        </p:nvSpPr>
        <p:spPr>
          <a:xfrm>
            <a:off x="0" y="0"/>
            <a:ext cx="6091376" cy="6858000"/>
          </a:xfrm>
          <a:prstGeom prst="rect">
            <a:avLst/>
          </a:prstGeom>
          <a:solidFill>
            <a:srgbClr val="C4D6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sp>
        <p:nvSpPr>
          <p:cNvPr id="106" name="Google Shape;106;p16"/>
          <p:cNvSpPr>
            <a:spLocks noGrp="1"/>
          </p:cNvSpPr>
          <p:nvPr>
            <p:ph type="pic" idx="2"/>
          </p:nvPr>
        </p:nvSpPr>
        <p:spPr>
          <a:xfrm>
            <a:off x="6091376" y="0"/>
            <a:ext cx="6100624"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07" name="Google Shape;107;p16"/>
          <p:cNvSpPr txBox="1">
            <a:spLocks noGrp="1"/>
          </p:cNvSpPr>
          <p:nvPr>
            <p:ph type="body" idx="1"/>
          </p:nvPr>
        </p:nvSpPr>
        <p:spPr>
          <a:xfrm>
            <a:off x="491671" y="3594968"/>
            <a:ext cx="5225371" cy="404595"/>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0"/>
              </a:spcBef>
              <a:spcAft>
                <a:spcPts val="0"/>
              </a:spcAft>
              <a:buClr>
                <a:schemeClr val="lt2"/>
              </a:buClr>
              <a:buSzPts val="1800"/>
              <a:buNone/>
              <a:defRPr sz="1800" b="0" i="0">
                <a:solidFill>
                  <a:schemeClr val="lt2"/>
                </a:solidFill>
                <a:latin typeface="Helvetica Neue"/>
                <a:ea typeface="Helvetica Neue"/>
                <a:cs typeface="Helvetica Neue"/>
                <a:sym typeface="Helvetica Neu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16"/>
          <p:cNvSpPr txBox="1">
            <a:spLocks noGrp="1"/>
          </p:cNvSpPr>
          <p:nvPr>
            <p:ph type="body" idx="3"/>
          </p:nvPr>
        </p:nvSpPr>
        <p:spPr>
          <a:xfrm>
            <a:off x="491671" y="2828489"/>
            <a:ext cx="5211724" cy="686979"/>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0"/>
              </a:spcBef>
              <a:spcAft>
                <a:spcPts val="0"/>
              </a:spcAft>
              <a:buClr>
                <a:schemeClr val="lt2"/>
              </a:buClr>
              <a:buSzPts val="3200"/>
              <a:buNone/>
              <a:defRPr sz="3200" b="1" i="0">
                <a:solidFill>
                  <a:schemeClr val="lt2"/>
                </a:solidFill>
                <a:latin typeface="Helvetica Neue"/>
                <a:ea typeface="Helvetica Neue"/>
                <a:cs typeface="Helvetica Neue"/>
                <a:sym typeface="Helvetica Neu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09" name="Google Shape;109;p16"/>
          <p:cNvPicPr preferRelativeResize="0"/>
          <p:nvPr/>
        </p:nvPicPr>
        <p:blipFill rotWithShape="1">
          <a:blip r:embed="rId2">
            <a:alphaModFix/>
          </a:blip>
          <a:srcRect/>
          <a:stretch/>
        </p:blipFill>
        <p:spPr>
          <a:xfrm>
            <a:off x="374489" y="5867186"/>
            <a:ext cx="4320000" cy="7898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20"/>
        <p:cNvGrpSpPr/>
        <p:nvPr/>
      </p:nvGrpSpPr>
      <p:grpSpPr>
        <a:xfrm>
          <a:off x="0" y="0"/>
          <a:ext cx="0" cy="0"/>
          <a:chOff x="0" y="0"/>
          <a:chExt cx="0" cy="0"/>
        </a:xfrm>
      </p:grpSpPr>
      <p:sp>
        <p:nvSpPr>
          <p:cNvPr id="21" name="Google Shape;21;p3"/>
          <p:cNvSpPr/>
          <p:nvPr/>
        </p:nvSpPr>
        <p:spPr>
          <a:xfrm>
            <a:off x="0" y="0"/>
            <a:ext cx="6091376" cy="6858000"/>
          </a:xfrm>
          <a:prstGeom prst="rect">
            <a:avLst/>
          </a:prstGeom>
          <a:solidFill>
            <a:srgbClr val="00386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sp>
        <p:nvSpPr>
          <p:cNvPr id="22" name="Google Shape;22;p3"/>
          <p:cNvSpPr>
            <a:spLocks noGrp="1"/>
          </p:cNvSpPr>
          <p:nvPr>
            <p:ph type="pic" idx="2"/>
          </p:nvPr>
        </p:nvSpPr>
        <p:spPr>
          <a:xfrm>
            <a:off x="6091376" y="0"/>
            <a:ext cx="6100624"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23" name="Google Shape;23;p3"/>
          <p:cNvSpPr txBox="1">
            <a:spLocks noGrp="1"/>
          </p:cNvSpPr>
          <p:nvPr>
            <p:ph type="body" idx="1"/>
          </p:nvPr>
        </p:nvSpPr>
        <p:spPr>
          <a:xfrm>
            <a:off x="491671" y="3594968"/>
            <a:ext cx="5225371" cy="404595"/>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0"/>
              </a:spcBef>
              <a:spcAft>
                <a:spcPts val="0"/>
              </a:spcAft>
              <a:buClr>
                <a:schemeClr val="lt2"/>
              </a:buClr>
              <a:buSzPts val="1800"/>
              <a:buNone/>
              <a:defRPr sz="1800" b="0" i="0">
                <a:solidFill>
                  <a:schemeClr val="lt2"/>
                </a:solidFill>
                <a:latin typeface="Helvetica Neue"/>
                <a:ea typeface="Helvetica Neue"/>
                <a:cs typeface="Helvetica Neue"/>
                <a:sym typeface="Helvetica Neu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body" idx="3"/>
          </p:nvPr>
        </p:nvSpPr>
        <p:spPr>
          <a:xfrm>
            <a:off x="491671" y="2828489"/>
            <a:ext cx="5211724" cy="686979"/>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0"/>
              </a:spcBef>
              <a:spcAft>
                <a:spcPts val="0"/>
              </a:spcAft>
              <a:buClr>
                <a:schemeClr val="lt2"/>
              </a:buClr>
              <a:buSzPts val="3200"/>
              <a:buNone/>
              <a:defRPr sz="3200" b="1" i="0">
                <a:solidFill>
                  <a:schemeClr val="lt2"/>
                </a:solidFill>
                <a:latin typeface="Helvetica Neue"/>
                <a:ea typeface="Helvetica Neue"/>
                <a:cs typeface="Helvetica Neue"/>
                <a:sym typeface="Helvetica Neu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5" name="Google Shape;25;p3"/>
          <p:cNvPicPr preferRelativeResize="0"/>
          <p:nvPr/>
        </p:nvPicPr>
        <p:blipFill rotWithShape="1">
          <a:blip r:embed="rId2">
            <a:alphaModFix/>
          </a:blip>
          <a:srcRect/>
          <a:stretch/>
        </p:blipFill>
        <p:spPr>
          <a:xfrm>
            <a:off x="374489" y="5867186"/>
            <a:ext cx="4320000" cy="7898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9" name="Google Shape;29;p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1" name="Google Shape;31;p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‹Nº›</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0" name="Google Shape;40;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1" name="Google Shape;4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‹Nº›</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‹Nº›</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48"/>
        <p:cNvGrpSpPr/>
        <p:nvPr/>
      </p:nvGrpSpPr>
      <p:grpSpPr>
        <a:xfrm>
          <a:off x="0" y="0"/>
          <a:ext cx="0" cy="0"/>
          <a:chOff x="0" y="0"/>
          <a:chExt cx="0" cy="0"/>
        </a:xfrm>
      </p:grpSpPr>
      <p:sp>
        <p:nvSpPr>
          <p:cNvPr id="49" name="Google Shape;49;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‹Nº›</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‹Nº›</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‹Nº›</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‹Nº›</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9pPr>
          </a:lstStyle>
          <a:p>
            <a:endParaRPr dirty="0"/>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Source Sans Pro"/>
                <a:ea typeface="Source Sans Pro"/>
                <a:cs typeface="Source Sans Pro"/>
                <a:sym typeface="Source Sans Pro"/>
              </a:defRPr>
            </a:lvl9pPr>
          </a:lstStyle>
          <a:p>
            <a:endParaRPr dirty="0"/>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‹Nº›</a:t>
            </a:fld>
            <a:endParaRPr dirty="0"/>
          </a:p>
        </p:txBody>
      </p:sp>
      <p:sp>
        <p:nvSpPr>
          <p:cNvPr id="15" name="Google Shape;15;p1"/>
          <p:cNvSpPr/>
          <p:nvPr/>
        </p:nvSpPr>
        <p:spPr>
          <a:xfrm>
            <a:off x="0" y="0"/>
            <a:ext cx="328824" cy="6858000"/>
          </a:xfrm>
          <a:prstGeom prst="rect">
            <a:avLst/>
          </a:prstGeom>
          <a:solidFill>
            <a:srgbClr val="83005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6.png"/><Relationship Id="rId7" Type="http://schemas.openxmlformats.org/officeDocument/2006/relationships/diagramColors" Target="../diagrams/colors4.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ccq.nl/"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6.png"/><Relationship Id="rId7" Type="http://schemas.openxmlformats.org/officeDocument/2006/relationships/diagramColors" Target="../diagrams/colors5.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hyperlink" Target="https://pixabay.com/es/?utm_source=link-attribution&amp;utm_medium=referral&amp;utm_campaign=image&amp;utm_content=294097" TargetMode="External"/><Relationship Id="rId5" Type="http://schemas.openxmlformats.org/officeDocument/2006/relationships/hyperlink" Target="https://pixabay.com/es/users/Clker-Free-Vector-Images-3736/?utm_source=link-attribution&amp;utm_medium=referral&amp;utm_campaign=image&amp;utm_content=294097" TargetMode="Externa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6.png"/><Relationship Id="rId7" Type="http://schemas.openxmlformats.org/officeDocument/2006/relationships/diagramColors" Target="../diagrams/colors6.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hyperlink" Target="https://creativecommons.org/licenses/by-sa/3.0/" TargetMode="Externa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6.png"/><Relationship Id="rId7" Type="http://schemas.openxmlformats.org/officeDocument/2006/relationships/diagramColors" Target="../diagrams/colors7.xml"/><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hyperlink" Target="http://www.scielo.org.mx/scielo.php?script=sci_arttext&amp;pid=S0028-37462016000400296&amp;lng=es" TargetMode="External"/><Relationship Id="rId7" Type="http://schemas.openxmlformats.org/officeDocument/2006/relationships/hyperlink" Target="https://www2.gov.bc.ca/gov/content/health/practitioner-professional-resources/bc-guidelines/copd" TargetMode="External"/><Relationship Id="rId2" Type="http://schemas.openxmlformats.org/officeDocument/2006/relationships/notesSlide" Target="../notesSlides/notesSlide31.xml"/><Relationship Id="rId1" Type="http://schemas.openxmlformats.org/officeDocument/2006/relationships/slideLayout" Target="../slideLayouts/slideLayout5.xml"/><Relationship Id="rId6" Type="http://schemas.openxmlformats.org/officeDocument/2006/relationships/hyperlink" Target="https://www.uptodate.com" TargetMode="External"/><Relationship Id="rId5" Type="http://schemas.openxmlformats.org/officeDocument/2006/relationships/hyperlink" Target="https://www.minsalud.gov.co/sites/rid/Lists/BibliotecaDigital/RIDE/VS/PP/ENT/abece-consejeria-breve.pdf" TargetMode="External"/><Relationship Id="rId4" Type="http://schemas.openxmlformats.org/officeDocument/2006/relationships/hyperlink" Target="https://www.uptodate.com/"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0"/>
            <a:ext cx="10972800" cy="6858000"/>
          </a:xfrm>
          <a:prstGeom prst="rect">
            <a:avLst/>
          </a:prstGeom>
        </p:spPr>
      </p:pic>
    </p:spTree>
    <p:extLst>
      <p:ext uri="{BB962C8B-B14F-4D97-AF65-F5344CB8AC3E}">
        <p14:creationId xmlns:p14="http://schemas.microsoft.com/office/powerpoint/2010/main" val="1635628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5"/>
          <p:cNvSpPr/>
          <p:nvPr/>
        </p:nvSpPr>
        <p:spPr>
          <a:xfrm>
            <a:off x="0" y="0"/>
            <a:ext cx="324600" cy="6858000"/>
          </a:xfrm>
          <a:prstGeom prst="rect">
            <a:avLst/>
          </a:prstGeom>
          <a:solidFill>
            <a:srgbClr val="00549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pic>
        <p:nvPicPr>
          <p:cNvPr id="186" name="Google Shape;186;p25"/>
          <p:cNvPicPr preferRelativeResize="0"/>
          <p:nvPr/>
        </p:nvPicPr>
        <p:blipFill rotWithShape="1">
          <a:blip r:embed="rId3">
            <a:alphaModFix/>
          </a:blip>
          <a:srcRect/>
          <a:stretch/>
        </p:blipFill>
        <p:spPr>
          <a:xfrm>
            <a:off x="7374192" y="6179831"/>
            <a:ext cx="4561298" cy="503652"/>
          </a:xfrm>
          <a:prstGeom prst="rect">
            <a:avLst/>
          </a:prstGeom>
          <a:noFill/>
          <a:ln>
            <a:noFill/>
          </a:ln>
        </p:spPr>
      </p:pic>
      <p:pic>
        <p:nvPicPr>
          <p:cNvPr id="187" name="Google Shape;187;p25"/>
          <p:cNvPicPr preferRelativeResize="0"/>
          <p:nvPr/>
        </p:nvPicPr>
        <p:blipFill rotWithShape="1">
          <a:blip r:embed="rId4">
            <a:alphaModFix/>
          </a:blip>
          <a:srcRect/>
          <a:stretch/>
        </p:blipFill>
        <p:spPr>
          <a:xfrm>
            <a:off x="1276350" y="228950"/>
            <a:ext cx="9806674" cy="5751400"/>
          </a:xfrm>
          <a:prstGeom prst="rect">
            <a:avLst/>
          </a:prstGeom>
          <a:noFill/>
          <a:ln>
            <a:noFill/>
          </a:ln>
        </p:spPr>
      </p:pic>
      <p:sp>
        <p:nvSpPr>
          <p:cNvPr id="188" name="Google Shape;188;p25"/>
          <p:cNvSpPr txBox="1"/>
          <p:nvPr/>
        </p:nvSpPr>
        <p:spPr>
          <a:xfrm>
            <a:off x="740578" y="6164559"/>
            <a:ext cx="5857170" cy="50365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i="1" dirty="0">
                <a:solidFill>
                  <a:schemeClr val="bg2"/>
                </a:solidFill>
              </a:rPr>
              <a:t>Gráfico 1. Componentes diagnósticos de la EPOC. Modificado de Global Strategy for the Diagnosis, Management, and Prevention of Chronic Obstructive Lung Disease 2019 Report. 2018 Nov 14.</a:t>
            </a:r>
            <a:endParaRPr sz="1000" i="1" dirty="0">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4" name="Google Shape;194;p26"/>
          <p:cNvSpPr/>
          <p:nvPr/>
        </p:nvSpPr>
        <p:spPr>
          <a:xfrm>
            <a:off x="0" y="0"/>
            <a:ext cx="324600" cy="6858000"/>
          </a:xfrm>
          <a:prstGeom prst="rect">
            <a:avLst/>
          </a:prstGeom>
          <a:solidFill>
            <a:srgbClr val="00549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sp>
        <p:nvSpPr>
          <p:cNvPr id="195" name="Google Shape;195;p26"/>
          <p:cNvSpPr txBox="1"/>
          <p:nvPr/>
        </p:nvSpPr>
        <p:spPr>
          <a:xfrm>
            <a:off x="814387" y="2505075"/>
            <a:ext cx="5183100" cy="3463200"/>
          </a:xfrm>
          <a:prstGeom prst="rect">
            <a:avLst/>
          </a:prstGeom>
          <a:noFill/>
          <a:ln>
            <a:noFill/>
          </a:ln>
        </p:spPr>
        <p:txBody>
          <a:bodyPr spcFirstLastPara="1" wrap="square" lIns="91425" tIns="45700" rIns="91425" bIns="45700" anchor="t" anchorCtr="0">
            <a:no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p:txBody>
      </p:sp>
      <p:pic>
        <p:nvPicPr>
          <p:cNvPr id="197" name="Google Shape;197;p26"/>
          <p:cNvPicPr preferRelativeResize="0"/>
          <p:nvPr/>
        </p:nvPicPr>
        <p:blipFill rotWithShape="1">
          <a:blip r:embed="rId3">
            <a:alphaModFix/>
          </a:blip>
          <a:srcRect/>
          <a:stretch/>
        </p:blipFill>
        <p:spPr>
          <a:xfrm>
            <a:off x="7374192" y="6179831"/>
            <a:ext cx="4561298" cy="503652"/>
          </a:xfrm>
          <a:prstGeom prst="rect">
            <a:avLst/>
          </a:prstGeom>
          <a:noFill/>
          <a:ln>
            <a:noFill/>
          </a:ln>
        </p:spPr>
      </p:pic>
      <p:sp>
        <p:nvSpPr>
          <p:cNvPr id="9" name="Google Shape;159;p22">
            <a:extLst>
              <a:ext uri="{FF2B5EF4-FFF2-40B4-BE49-F238E27FC236}">
                <a16:creationId xmlns:a16="http://schemas.microsoft.com/office/drawing/2014/main" xmlns="" id="{EBFB4A86-8DB2-451C-859A-272FA7B05B11}"/>
              </a:ext>
            </a:extLst>
          </p:cNvPr>
          <p:cNvSpPr txBox="1">
            <a:spLocks/>
          </p:cNvSpPr>
          <p:nvPr/>
        </p:nvSpPr>
        <p:spPr>
          <a:xfrm>
            <a:off x="324600" y="369029"/>
            <a:ext cx="11867400" cy="82223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s-ES" b="1" dirty="0">
                <a:solidFill>
                  <a:srgbClr val="0070C0"/>
                </a:solidFill>
              </a:rPr>
              <a:t>4. Pruebas de Función Pulmonar</a:t>
            </a:r>
          </a:p>
          <a:p>
            <a:pPr algn="ctr"/>
            <a:r>
              <a:rPr lang="es-ES" b="1" dirty="0">
                <a:solidFill>
                  <a:srgbClr val="0070C0"/>
                </a:solidFill>
              </a:rPr>
              <a:t>La Espirometría</a:t>
            </a:r>
          </a:p>
        </p:txBody>
      </p:sp>
      <p:graphicFrame>
        <p:nvGraphicFramePr>
          <p:cNvPr id="5" name="Diagrama 4">
            <a:extLst>
              <a:ext uri="{FF2B5EF4-FFF2-40B4-BE49-F238E27FC236}">
                <a16:creationId xmlns:a16="http://schemas.microsoft.com/office/drawing/2014/main" xmlns="" id="{B429236B-D565-477C-A15E-711B83773341}"/>
              </a:ext>
            </a:extLst>
          </p:cNvPr>
          <p:cNvGraphicFramePr/>
          <p:nvPr>
            <p:extLst>
              <p:ext uri="{D42A27DB-BD31-4B8C-83A1-F6EECF244321}">
                <p14:modId xmlns:p14="http://schemas.microsoft.com/office/powerpoint/2010/main" val="2277222638"/>
              </p:ext>
            </p:extLst>
          </p:nvPr>
        </p:nvGraphicFramePr>
        <p:xfrm>
          <a:off x="2514615" y="1504952"/>
          <a:ext cx="7224472" cy="41991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Rectángulo 5">
            <a:extLst>
              <a:ext uri="{FF2B5EF4-FFF2-40B4-BE49-F238E27FC236}">
                <a16:creationId xmlns:a16="http://schemas.microsoft.com/office/drawing/2014/main" xmlns="" id="{D49BC467-4349-406C-8CC5-7986797800C3}"/>
              </a:ext>
            </a:extLst>
          </p:cNvPr>
          <p:cNvSpPr/>
          <p:nvPr/>
        </p:nvSpPr>
        <p:spPr>
          <a:xfrm>
            <a:off x="531527" y="5935291"/>
            <a:ext cx="6711101" cy="788164"/>
          </a:xfrm>
          <a:prstGeom prst="rect">
            <a:avLst/>
          </a:prstGeom>
        </p:spPr>
        <p:txBody>
          <a:bodyPr wrap="square">
            <a:spAutoFit/>
          </a:bodyPr>
          <a:lstStyle/>
          <a:p>
            <a:pPr lvl="0" algn="just">
              <a:lnSpc>
                <a:spcPct val="115000"/>
              </a:lnSpc>
              <a:buClr>
                <a:schemeClr val="dk1"/>
              </a:buClr>
              <a:buSzPts val="1100"/>
            </a:pPr>
            <a:r>
              <a:rPr lang="en-US" sz="800" i="1" dirty="0">
                <a:solidFill>
                  <a:srgbClr val="53565A"/>
                </a:solidFill>
              </a:rPr>
              <a:t>Global Strategy for the Diagnosis, Management, and Prevention of Chronic Obstructive Lung Disease 2019 Report. 2018 Nov 14.</a:t>
            </a:r>
          </a:p>
          <a:p>
            <a:pPr lvl="0" algn="just">
              <a:lnSpc>
                <a:spcPct val="115000"/>
              </a:lnSpc>
              <a:buClr>
                <a:schemeClr val="dk1"/>
              </a:buClr>
              <a:buSzPts val="1100"/>
            </a:pPr>
            <a:r>
              <a:rPr lang="en-US" sz="800" i="1" dirty="0">
                <a:solidFill>
                  <a:srgbClr val="53565A"/>
                </a:solidFill>
              </a:rPr>
              <a:t>Londoño D, Acero R, Piotrostananalsky A, Correa N, Güel LF, Correa X, et al. Uso E Interpretación De La Espirometria, Convenio 519 de 2015. Ministerio de Salud y Protección Social y la Organización Panamericana de la Salud , agosto de 2016.</a:t>
            </a:r>
          </a:p>
          <a:p>
            <a:pPr lvl="0" algn="just">
              <a:lnSpc>
                <a:spcPct val="115000"/>
              </a:lnSpc>
              <a:buClr>
                <a:schemeClr val="dk1"/>
              </a:buClr>
              <a:buSzPts val="1100"/>
            </a:pPr>
            <a:r>
              <a:rPr lang="en-US" sz="800" i="1" dirty="0">
                <a:solidFill>
                  <a:srgbClr val="53565A"/>
                </a:solidFill>
              </a:rPr>
              <a:t>Allan L Coates, Brian L Graham, Robin G McFadden, Colm McParland, Dilshad Moosa, Steeve Provencher, et al. Spirometry in Primary Care. Canadian respiratory journal 2013;20(1):13-22</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7"/>
          <p:cNvSpPr/>
          <p:nvPr/>
        </p:nvSpPr>
        <p:spPr>
          <a:xfrm>
            <a:off x="0" y="0"/>
            <a:ext cx="324600" cy="6858000"/>
          </a:xfrm>
          <a:prstGeom prst="rect">
            <a:avLst/>
          </a:prstGeom>
          <a:solidFill>
            <a:srgbClr val="00549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sp>
        <p:nvSpPr>
          <p:cNvPr id="204" name="Google Shape;204;p27"/>
          <p:cNvSpPr txBox="1">
            <a:spLocks noGrp="1"/>
          </p:cNvSpPr>
          <p:nvPr>
            <p:ph type="body" idx="1"/>
          </p:nvPr>
        </p:nvSpPr>
        <p:spPr>
          <a:xfrm>
            <a:off x="898160" y="2095445"/>
            <a:ext cx="10653000" cy="1043700"/>
          </a:xfrm>
          <a:prstGeom prst="rect">
            <a:avLst/>
          </a:prstGeom>
          <a:noFill/>
          <a:ln>
            <a:noFill/>
          </a:ln>
        </p:spPr>
        <p:txBody>
          <a:bodyPr spcFirstLastPara="1" wrap="square" lIns="91425" tIns="45700" rIns="91425" bIns="45700" anchor="t" anchorCtr="0">
            <a:noAutofit/>
          </a:bodyPr>
          <a:lstStyle/>
          <a:p>
            <a:pPr marL="457200" lvl="0" indent="-342900" algn="just" rtl="0">
              <a:lnSpc>
                <a:spcPct val="90000"/>
              </a:lnSpc>
              <a:spcBef>
                <a:spcPts val="0"/>
              </a:spcBef>
              <a:spcAft>
                <a:spcPts val="0"/>
              </a:spcAft>
              <a:buSzPts val="1800"/>
              <a:buChar char="●"/>
            </a:pPr>
            <a:r>
              <a:rPr lang="en-US" dirty="0"/>
              <a:t>Con la interpretación de la espirometría se pueden evidenciar tres patrones de alteración:</a:t>
            </a:r>
            <a:endParaRPr dirty="0"/>
          </a:p>
          <a:p>
            <a:pPr marL="457200" lvl="0" indent="0" algn="just" rtl="0">
              <a:lnSpc>
                <a:spcPct val="90000"/>
              </a:lnSpc>
              <a:spcBef>
                <a:spcPts val="0"/>
              </a:spcBef>
              <a:spcAft>
                <a:spcPts val="0"/>
              </a:spcAft>
              <a:buSzPts val="1800"/>
              <a:buNone/>
            </a:pPr>
            <a:endParaRPr dirty="0"/>
          </a:p>
        </p:txBody>
      </p:sp>
      <p:pic>
        <p:nvPicPr>
          <p:cNvPr id="205" name="Google Shape;205;p27"/>
          <p:cNvPicPr preferRelativeResize="0"/>
          <p:nvPr/>
        </p:nvPicPr>
        <p:blipFill rotWithShape="1">
          <a:blip r:embed="rId3">
            <a:alphaModFix/>
          </a:blip>
          <a:srcRect/>
          <a:stretch/>
        </p:blipFill>
        <p:spPr>
          <a:xfrm>
            <a:off x="7374192" y="6179831"/>
            <a:ext cx="4561298" cy="503652"/>
          </a:xfrm>
          <a:prstGeom prst="rect">
            <a:avLst/>
          </a:prstGeom>
          <a:noFill/>
          <a:ln>
            <a:noFill/>
          </a:ln>
        </p:spPr>
      </p:pic>
      <p:graphicFrame>
        <p:nvGraphicFramePr>
          <p:cNvPr id="206" name="Google Shape;206;p27"/>
          <p:cNvGraphicFramePr/>
          <p:nvPr>
            <p:extLst>
              <p:ext uri="{D42A27DB-BD31-4B8C-83A1-F6EECF244321}">
                <p14:modId xmlns:p14="http://schemas.microsoft.com/office/powerpoint/2010/main" val="4033426070"/>
              </p:ext>
            </p:extLst>
          </p:nvPr>
        </p:nvGraphicFramePr>
        <p:xfrm>
          <a:off x="2416300" y="3291465"/>
          <a:ext cx="8016854" cy="2077215"/>
        </p:xfrm>
        <a:graphic>
          <a:graphicData uri="http://schemas.openxmlformats.org/drawingml/2006/table">
            <a:tbl>
              <a:tblPr>
                <a:noFill/>
                <a:tableStyleId>{7CA54B2D-43B7-49E7-A7C5-898B790DCE9F}</a:tableStyleId>
              </a:tblPr>
              <a:tblGrid>
                <a:gridCol w="1615986">
                  <a:extLst>
                    <a:ext uri="{9D8B030D-6E8A-4147-A177-3AD203B41FA5}">
                      <a16:colId xmlns:a16="http://schemas.microsoft.com/office/drawing/2014/main" xmlns="" val="20000"/>
                    </a:ext>
                  </a:extLst>
                </a:gridCol>
                <a:gridCol w="2042239">
                  <a:extLst>
                    <a:ext uri="{9D8B030D-6E8A-4147-A177-3AD203B41FA5}">
                      <a16:colId xmlns:a16="http://schemas.microsoft.com/office/drawing/2014/main" xmlns="" val="20001"/>
                    </a:ext>
                  </a:extLst>
                </a:gridCol>
                <a:gridCol w="2260312">
                  <a:extLst>
                    <a:ext uri="{9D8B030D-6E8A-4147-A177-3AD203B41FA5}">
                      <a16:colId xmlns:a16="http://schemas.microsoft.com/office/drawing/2014/main" xmlns="" val="20002"/>
                    </a:ext>
                  </a:extLst>
                </a:gridCol>
                <a:gridCol w="2098317">
                  <a:extLst>
                    <a:ext uri="{9D8B030D-6E8A-4147-A177-3AD203B41FA5}">
                      <a16:colId xmlns:a16="http://schemas.microsoft.com/office/drawing/2014/main" xmlns="" val="20003"/>
                    </a:ext>
                  </a:extLst>
                </a:gridCol>
              </a:tblGrid>
              <a:tr h="487103">
                <a:tc>
                  <a:txBody>
                    <a:bodyPr/>
                    <a:lstStyle/>
                    <a:p>
                      <a:pPr marL="0" marR="0" lvl="0" indent="0" algn="l" rtl="0">
                        <a:lnSpc>
                          <a:spcPct val="115000"/>
                        </a:lnSpc>
                        <a:spcBef>
                          <a:spcPts val="0"/>
                        </a:spcBef>
                        <a:spcAft>
                          <a:spcPts val="0"/>
                        </a:spcAft>
                        <a:buClr>
                          <a:srgbClr val="000000"/>
                        </a:buClr>
                        <a:buSzPts val="1800"/>
                        <a:buFont typeface="Arial"/>
                        <a:buNone/>
                      </a:pPr>
                      <a:r>
                        <a:rPr lang="en-US" sz="2000" b="1" u="none" strike="noStrike" cap="none" dirty="0">
                          <a:highlight>
                            <a:srgbClr val="FFFFFF"/>
                          </a:highlight>
                          <a:latin typeface="Lato"/>
                          <a:ea typeface="Lato"/>
                          <a:cs typeface="Lato"/>
                          <a:sym typeface="Lato"/>
                        </a:rPr>
                        <a:t> </a:t>
                      </a:r>
                      <a:endParaRPr sz="2000" b="1" u="none" strike="noStrike" cap="none" dirty="0">
                        <a:highlight>
                          <a:srgbClr val="FFFFFF"/>
                        </a:highlight>
                        <a:latin typeface="Lato"/>
                        <a:ea typeface="Lato"/>
                        <a:cs typeface="Lato"/>
                        <a:sym typeface="Lato"/>
                      </a:endParaRPr>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2000" b="1" u="none" strike="noStrike" cap="none" dirty="0">
                          <a:highlight>
                            <a:srgbClr val="FFFFFF"/>
                          </a:highlight>
                          <a:latin typeface="Lato"/>
                          <a:ea typeface="Lato"/>
                          <a:cs typeface="Lato"/>
                          <a:sym typeface="Lato"/>
                        </a:rPr>
                        <a:t>VEF1/CVF</a:t>
                      </a:r>
                      <a:endParaRPr sz="2000" b="1" u="none" strike="noStrike" cap="none" dirty="0">
                        <a:highlight>
                          <a:srgbClr val="FFFFFF"/>
                        </a:highlight>
                        <a:latin typeface="Lato"/>
                        <a:ea typeface="Lato"/>
                        <a:cs typeface="Lato"/>
                        <a:sym typeface="Lato"/>
                      </a:endParaRPr>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2000" b="1" u="none" strike="noStrike" cap="none" dirty="0">
                          <a:highlight>
                            <a:srgbClr val="FFFFFF"/>
                          </a:highlight>
                          <a:latin typeface="Lato"/>
                          <a:ea typeface="Lato"/>
                          <a:cs typeface="Lato"/>
                          <a:sym typeface="Lato"/>
                        </a:rPr>
                        <a:t>CVF</a:t>
                      </a:r>
                      <a:endParaRPr sz="2000" b="1" u="none" strike="noStrike" cap="none" dirty="0">
                        <a:highlight>
                          <a:srgbClr val="FFFFFF"/>
                        </a:highlight>
                        <a:latin typeface="Lato"/>
                        <a:ea typeface="Lato"/>
                        <a:cs typeface="Lato"/>
                        <a:sym typeface="Lato"/>
                      </a:endParaRPr>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2000" b="1" u="none" strike="noStrike" cap="none" dirty="0">
                          <a:highlight>
                            <a:srgbClr val="FFFFFF"/>
                          </a:highlight>
                          <a:latin typeface="Lato"/>
                          <a:ea typeface="Lato"/>
                          <a:cs typeface="Lato"/>
                          <a:sym typeface="Lato"/>
                        </a:rPr>
                        <a:t>VEF1</a:t>
                      </a:r>
                      <a:endParaRPr sz="2000" b="1" u="none" strike="noStrike" cap="none" dirty="0">
                        <a:highlight>
                          <a:srgbClr val="FFFFFF"/>
                        </a:highlight>
                        <a:latin typeface="Lato"/>
                        <a:ea typeface="Lato"/>
                        <a:cs typeface="Lato"/>
                        <a:sym typeface="Lato"/>
                      </a:endParaRPr>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extLst>
                  <a:ext uri="{0D108BD9-81ED-4DB2-BD59-A6C34878D82A}">
                    <a16:rowId xmlns:a16="http://schemas.microsoft.com/office/drawing/2014/main" xmlns="" val="10000"/>
                  </a:ext>
                </a:extLst>
              </a:tr>
              <a:tr h="567402">
                <a:tc>
                  <a:txBody>
                    <a:bodyPr/>
                    <a:lstStyle/>
                    <a:p>
                      <a:pPr marL="0" marR="0" lvl="0" indent="0" algn="ctr" rtl="0">
                        <a:lnSpc>
                          <a:spcPct val="115000"/>
                        </a:lnSpc>
                        <a:spcBef>
                          <a:spcPts val="0"/>
                        </a:spcBef>
                        <a:spcAft>
                          <a:spcPts val="0"/>
                        </a:spcAft>
                        <a:buClr>
                          <a:srgbClr val="000000"/>
                        </a:buClr>
                        <a:buSzPts val="1800"/>
                        <a:buFont typeface="Arial"/>
                        <a:buNone/>
                      </a:pPr>
                      <a:r>
                        <a:rPr lang="en-US" sz="2000" b="1" u="none" strike="noStrike" cap="none" dirty="0">
                          <a:highlight>
                            <a:srgbClr val="FFFFFF"/>
                          </a:highlight>
                          <a:latin typeface="Lato"/>
                          <a:ea typeface="Lato"/>
                          <a:cs typeface="Lato"/>
                          <a:sym typeface="Lato"/>
                        </a:rPr>
                        <a:t>Obstructivo</a:t>
                      </a:r>
                      <a:endParaRPr sz="2000" b="1" u="none" strike="noStrike" cap="none" dirty="0">
                        <a:highlight>
                          <a:srgbClr val="FFFFFF"/>
                        </a:highlight>
                        <a:latin typeface="Lato"/>
                        <a:ea typeface="Lato"/>
                        <a:cs typeface="Lato"/>
                        <a:sym typeface="Lato"/>
                      </a:endParaRPr>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2000" u="none" strike="noStrike" cap="none" dirty="0">
                          <a:highlight>
                            <a:srgbClr val="FFFFFF"/>
                          </a:highlight>
                          <a:latin typeface="Lato"/>
                          <a:ea typeface="Lato"/>
                          <a:cs typeface="Lato"/>
                          <a:sym typeface="Lato"/>
                        </a:rPr>
                        <a:t>Disminuido</a:t>
                      </a:r>
                      <a:endParaRPr sz="2000" u="none" strike="noStrike" cap="none" dirty="0">
                        <a:highlight>
                          <a:srgbClr val="FFFFFF"/>
                        </a:highlight>
                        <a:latin typeface="Lato"/>
                        <a:ea typeface="Lato"/>
                        <a:cs typeface="Lato"/>
                        <a:sym typeface="Lato"/>
                      </a:endParaRPr>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2000" u="none" strike="noStrike" cap="none" dirty="0">
                          <a:highlight>
                            <a:srgbClr val="FFFFFF"/>
                          </a:highlight>
                          <a:latin typeface="Lato"/>
                          <a:ea typeface="Lato"/>
                          <a:cs typeface="Lato"/>
                          <a:sym typeface="Lato"/>
                        </a:rPr>
                        <a:t>Normal</a:t>
                      </a:r>
                      <a:endParaRPr sz="2000" u="none" strike="noStrike" cap="none" dirty="0">
                        <a:highlight>
                          <a:srgbClr val="FFFFFF"/>
                        </a:highlight>
                        <a:latin typeface="Lato"/>
                        <a:ea typeface="Lato"/>
                        <a:cs typeface="Lato"/>
                        <a:sym typeface="Lato"/>
                      </a:endParaRPr>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2000" u="none" strike="noStrike" cap="none" dirty="0">
                          <a:highlight>
                            <a:srgbClr val="FFFFFF"/>
                          </a:highlight>
                          <a:latin typeface="Lato"/>
                          <a:ea typeface="Lato"/>
                          <a:cs typeface="Lato"/>
                          <a:sym typeface="Lato"/>
                        </a:rPr>
                        <a:t>Disminuido</a:t>
                      </a:r>
                      <a:endParaRPr sz="2000" u="none" strike="noStrike" cap="none" dirty="0">
                        <a:highlight>
                          <a:srgbClr val="FFFFFF"/>
                        </a:highlight>
                        <a:latin typeface="Lato"/>
                        <a:ea typeface="Lato"/>
                        <a:cs typeface="Lato"/>
                        <a:sym typeface="Lato"/>
                      </a:endParaRPr>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solidFill>
                      <a:srgbClr val="F2F2F2"/>
                    </a:solidFill>
                  </a:tcPr>
                </a:tc>
                <a:extLst>
                  <a:ext uri="{0D108BD9-81ED-4DB2-BD59-A6C34878D82A}">
                    <a16:rowId xmlns:a16="http://schemas.microsoft.com/office/drawing/2014/main" xmlns="" val="10001"/>
                  </a:ext>
                </a:extLst>
              </a:tr>
              <a:tr h="487103">
                <a:tc>
                  <a:txBody>
                    <a:bodyPr/>
                    <a:lstStyle/>
                    <a:p>
                      <a:pPr marL="0" marR="0" lvl="0" indent="0" algn="ctr" rtl="0">
                        <a:lnSpc>
                          <a:spcPct val="115000"/>
                        </a:lnSpc>
                        <a:spcBef>
                          <a:spcPts val="0"/>
                        </a:spcBef>
                        <a:spcAft>
                          <a:spcPts val="0"/>
                        </a:spcAft>
                        <a:buClr>
                          <a:srgbClr val="000000"/>
                        </a:buClr>
                        <a:buSzPts val="1800"/>
                        <a:buFont typeface="Arial"/>
                        <a:buNone/>
                      </a:pPr>
                      <a:r>
                        <a:rPr lang="en-US" sz="2000" b="1" u="none" strike="noStrike" cap="none" dirty="0">
                          <a:highlight>
                            <a:srgbClr val="FFFFFF"/>
                          </a:highlight>
                          <a:latin typeface="Lato"/>
                          <a:ea typeface="Lato"/>
                          <a:cs typeface="Lato"/>
                          <a:sym typeface="Lato"/>
                        </a:rPr>
                        <a:t>Restrictivo</a:t>
                      </a:r>
                      <a:endParaRPr sz="2000" b="1" u="none" strike="noStrike" cap="none" dirty="0">
                        <a:highlight>
                          <a:srgbClr val="FFFFFF"/>
                        </a:highlight>
                        <a:latin typeface="Lato"/>
                        <a:ea typeface="Lato"/>
                        <a:cs typeface="Lato"/>
                        <a:sym typeface="Lato"/>
                      </a:endParaRPr>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2000" u="none" strike="noStrike" cap="none" dirty="0">
                          <a:highlight>
                            <a:srgbClr val="FFFFFF"/>
                          </a:highlight>
                          <a:latin typeface="Lato"/>
                          <a:ea typeface="Lato"/>
                          <a:cs typeface="Lato"/>
                          <a:sym typeface="Lato"/>
                        </a:rPr>
                        <a:t>Normal</a:t>
                      </a:r>
                      <a:endParaRPr sz="2000" u="none" strike="noStrike" cap="none" dirty="0">
                        <a:highlight>
                          <a:srgbClr val="FFFFFF"/>
                        </a:highlight>
                        <a:latin typeface="Lato"/>
                        <a:ea typeface="Lato"/>
                        <a:cs typeface="Lato"/>
                        <a:sym typeface="Lato"/>
                      </a:endParaRPr>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2000" u="none" strike="noStrike" cap="none" dirty="0">
                          <a:highlight>
                            <a:srgbClr val="FFFFFF"/>
                          </a:highlight>
                          <a:latin typeface="Lato"/>
                          <a:ea typeface="Lato"/>
                          <a:cs typeface="Lato"/>
                          <a:sym typeface="Lato"/>
                        </a:rPr>
                        <a:t>Disminuido</a:t>
                      </a:r>
                      <a:endParaRPr sz="2000" u="none" strike="noStrike" cap="none" dirty="0">
                        <a:highlight>
                          <a:srgbClr val="FFFFFF"/>
                        </a:highlight>
                        <a:latin typeface="Lato"/>
                        <a:ea typeface="Lato"/>
                        <a:cs typeface="Lato"/>
                        <a:sym typeface="Lato"/>
                      </a:endParaRPr>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2000" u="none" strike="noStrike" cap="none" dirty="0">
                          <a:highlight>
                            <a:srgbClr val="FFFFFF"/>
                          </a:highlight>
                          <a:latin typeface="Lato"/>
                          <a:ea typeface="Lato"/>
                          <a:cs typeface="Lato"/>
                          <a:sym typeface="Lato"/>
                        </a:rPr>
                        <a:t>Disminuido</a:t>
                      </a:r>
                      <a:endParaRPr sz="2000" u="none" strike="noStrike" cap="none" dirty="0">
                        <a:highlight>
                          <a:srgbClr val="FFFFFF"/>
                        </a:highlight>
                        <a:latin typeface="Lato"/>
                        <a:ea typeface="Lato"/>
                        <a:cs typeface="Lato"/>
                        <a:sym typeface="Lato"/>
                      </a:endParaRPr>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extLst>
                  <a:ext uri="{0D108BD9-81ED-4DB2-BD59-A6C34878D82A}">
                    <a16:rowId xmlns:a16="http://schemas.microsoft.com/office/drawing/2014/main" xmlns="" val="10002"/>
                  </a:ext>
                </a:extLst>
              </a:tr>
              <a:tr h="487103">
                <a:tc>
                  <a:txBody>
                    <a:bodyPr/>
                    <a:lstStyle/>
                    <a:p>
                      <a:pPr marL="0" marR="0" lvl="0" indent="0" algn="ctr" rtl="0">
                        <a:lnSpc>
                          <a:spcPct val="115000"/>
                        </a:lnSpc>
                        <a:spcBef>
                          <a:spcPts val="0"/>
                        </a:spcBef>
                        <a:spcAft>
                          <a:spcPts val="0"/>
                        </a:spcAft>
                        <a:buClr>
                          <a:srgbClr val="000000"/>
                        </a:buClr>
                        <a:buSzPts val="1800"/>
                        <a:buFont typeface="Arial"/>
                        <a:buNone/>
                      </a:pPr>
                      <a:r>
                        <a:rPr lang="en-US" sz="2000" b="1" u="none" strike="noStrike" cap="none" dirty="0">
                          <a:highlight>
                            <a:srgbClr val="FFFFFF"/>
                          </a:highlight>
                          <a:latin typeface="Lato"/>
                          <a:ea typeface="Lato"/>
                          <a:cs typeface="Lato"/>
                          <a:sym typeface="Lato"/>
                        </a:rPr>
                        <a:t>Mixto</a:t>
                      </a:r>
                      <a:endParaRPr sz="2000" b="1" u="none" strike="noStrike" cap="none" dirty="0">
                        <a:highlight>
                          <a:srgbClr val="FFFFFF"/>
                        </a:highlight>
                        <a:latin typeface="Lato"/>
                        <a:ea typeface="Lato"/>
                        <a:cs typeface="Lato"/>
                        <a:sym typeface="Lato"/>
                      </a:endParaRPr>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2000" u="none" strike="noStrike" cap="none" dirty="0">
                          <a:highlight>
                            <a:srgbClr val="FFFFFF"/>
                          </a:highlight>
                          <a:latin typeface="Lato"/>
                          <a:ea typeface="Lato"/>
                          <a:cs typeface="Lato"/>
                          <a:sym typeface="Lato"/>
                        </a:rPr>
                        <a:t>Disminuido</a:t>
                      </a:r>
                      <a:endParaRPr sz="2000" u="none" strike="noStrike" cap="none" dirty="0">
                        <a:highlight>
                          <a:srgbClr val="FFFFFF"/>
                        </a:highlight>
                        <a:latin typeface="Lato"/>
                        <a:ea typeface="Lato"/>
                        <a:cs typeface="Lato"/>
                        <a:sym typeface="Lato"/>
                      </a:endParaRPr>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2000" u="none" strike="noStrike" cap="none" dirty="0">
                          <a:highlight>
                            <a:srgbClr val="FFFFFF"/>
                          </a:highlight>
                          <a:latin typeface="Lato"/>
                          <a:ea typeface="Lato"/>
                          <a:cs typeface="Lato"/>
                          <a:sym typeface="Lato"/>
                        </a:rPr>
                        <a:t>Disminuido</a:t>
                      </a:r>
                      <a:endParaRPr sz="2000" u="none" strike="noStrike" cap="none" dirty="0">
                        <a:highlight>
                          <a:srgbClr val="FFFFFF"/>
                        </a:highlight>
                        <a:latin typeface="Lato"/>
                        <a:ea typeface="Lato"/>
                        <a:cs typeface="Lato"/>
                        <a:sym typeface="Lato"/>
                      </a:endParaRPr>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2000" u="none" strike="noStrike" cap="none" dirty="0">
                          <a:highlight>
                            <a:srgbClr val="FFFFFF"/>
                          </a:highlight>
                          <a:latin typeface="Lato"/>
                          <a:ea typeface="Lato"/>
                          <a:cs typeface="Lato"/>
                          <a:sym typeface="Lato"/>
                        </a:rPr>
                        <a:t>Disminuido</a:t>
                      </a:r>
                      <a:endParaRPr sz="2000" u="none" strike="noStrike" cap="none" dirty="0">
                        <a:latin typeface="Lato"/>
                        <a:ea typeface="Lato"/>
                        <a:cs typeface="Lato"/>
                        <a:sym typeface="Lato"/>
                      </a:endParaRPr>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solidFill>
                      <a:srgbClr val="F2F2F2"/>
                    </a:solidFill>
                  </a:tcPr>
                </a:tc>
                <a:extLst>
                  <a:ext uri="{0D108BD9-81ED-4DB2-BD59-A6C34878D82A}">
                    <a16:rowId xmlns:a16="http://schemas.microsoft.com/office/drawing/2014/main" xmlns="" val="10003"/>
                  </a:ext>
                </a:extLst>
              </a:tr>
            </a:tbl>
          </a:graphicData>
        </a:graphic>
      </p:graphicFrame>
      <p:sp>
        <p:nvSpPr>
          <p:cNvPr id="7" name="Google Shape;159;p22">
            <a:extLst>
              <a:ext uri="{FF2B5EF4-FFF2-40B4-BE49-F238E27FC236}">
                <a16:creationId xmlns:a16="http://schemas.microsoft.com/office/drawing/2014/main" xmlns="" id="{039B95E8-0C46-4047-AC78-85A7F0551E87}"/>
              </a:ext>
            </a:extLst>
          </p:cNvPr>
          <p:cNvSpPr txBox="1">
            <a:spLocks/>
          </p:cNvSpPr>
          <p:nvPr/>
        </p:nvSpPr>
        <p:spPr>
          <a:xfrm>
            <a:off x="324600" y="548909"/>
            <a:ext cx="11867400" cy="82223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s-ES" b="1" dirty="0">
                <a:solidFill>
                  <a:srgbClr val="0070C0"/>
                </a:solidFill>
              </a:rPr>
              <a:t>4. Pruebas de Función Pulmonar</a:t>
            </a:r>
          </a:p>
          <a:p>
            <a:pPr algn="ctr"/>
            <a:r>
              <a:rPr lang="es-ES" b="1" dirty="0">
                <a:solidFill>
                  <a:srgbClr val="0070C0"/>
                </a:solidFill>
              </a:rPr>
              <a:t>La Espirometría</a:t>
            </a:r>
          </a:p>
        </p:txBody>
      </p:sp>
      <p:sp>
        <p:nvSpPr>
          <p:cNvPr id="4" name="Rectángulo 3">
            <a:extLst>
              <a:ext uri="{FF2B5EF4-FFF2-40B4-BE49-F238E27FC236}">
                <a16:creationId xmlns:a16="http://schemas.microsoft.com/office/drawing/2014/main" xmlns="" id="{C085AB86-2E07-4533-A5CB-A20580F58A5E}"/>
              </a:ext>
            </a:extLst>
          </p:cNvPr>
          <p:cNvSpPr/>
          <p:nvPr/>
        </p:nvSpPr>
        <p:spPr>
          <a:xfrm>
            <a:off x="724713" y="5931487"/>
            <a:ext cx="6170763" cy="505010"/>
          </a:xfrm>
          <a:prstGeom prst="rect">
            <a:avLst/>
          </a:prstGeom>
        </p:spPr>
        <p:txBody>
          <a:bodyPr wrap="square">
            <a:spAutoFit/>
          </a:bodyPr>
          <a:lstStyle/>
          <a:p>
            <a:pPr lvl="0" algn="just">
              <a:lnSpc>
                <a:spcPct val="115000"/>
              </a:lnSpc>
              <a:buClr>
                <a:schemeClr val="dk1"/>
              </a:buClr>
              <a:buSzPts val="1100"/>
            </a:pPr>
            <a:r>
              <a:rPr lang="en-US" sz="800" i="1" dirty="0">
                <a:solidFill>
                  <a:srgbClr val="53565A"/>
                </a:solidFill>
              </a:rPr>
              <a:t>Allan L Coates, Brian L Graham, Robin G McFadden, Colm McParland, Dilshad Moosa, Steeve Provencher, et al. Spirometry in Primary Care. Canadian respiratory journal 2013;20(1):13-22</a:t>
            </a:r>
          </a:p>
          <a:p>
            <a:pPr lvl="0" algn="just">
              <a:lnSpc>
                <a:spcPct val="115000"/>
              </a:lnSpc>
              <a:buClr>
                <a:schemeClr val="dk1"/>
              </a:buClr>
              <a:buSzPts val="1100"/>
            </a:pPr>
            <a:r>
              <a:rPr lang="en-US" sz="800" i="1" dirty="0">
                <a:solidFill>
                  <a:srgbClr val="53565A"/>
                </a:solidFill>
              </a:rPr>
              <a:t>Cimas Hernando E, Pérez Fernández JI. Técnica e interpretación de espirometría en atención primaria. Editorial Luzán 2003;5.</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28"/>
          <p:cNvSpPr/>
          <p:nvPr/>
        </p:nvSpPr>
        <p:spPr>
          <a:xfrm>
            <a:off x="0" y="0"/>
            <a:ext cx="324600" cy="6858000"/>
          </a:xfrm>
          <a:prstGeom prst="rect">
            <a:avLst/>
          </a:prstGeom>
          <a:solidFill>
            <a:srgbClr val="00549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sp>
        <p:nvSpPr>
          <p:cNvPr id="213" name="Google Shape;213;p28"/>
          <p:cNvSpPr txBox="1">
            <a:spLocks noGrp="1"/>
          </p:cNvSpPr>
          <p:nvPr>
            <p:ph type="body" idx="1"/>
          </p:nvPr>
        </p:nvSpPr>
        <p:spPr>
          <a:xfrm>
            <a:off x="769500" y="1986443"/>
            <a:ext cx="10653000" cy="1043700"/>
          </a:xfrm>
          <a:prstGeom prst="rect">
            <a:avLst/>
          </a:prstGeom>
          <a:noFill/>
          <a:ln>
            <a:noFill/>
          </a:ln>
        </p:spPr>
        <p:txBody>
          <a:bodyPr spcFirstLastPara="1" wrap="square" lIns="91425" tIns="45700" rIns="91425" bIns="45700" anchor="t" anchorCtr="0">
            <a:noAutofit/>
          </a:bodyPr>
          <a:lstStyle/>
          <a:p>
            <a:pPr marL="457200" lvl="0" indent="-342900" algn="just" rtl="0">
              <a:lnSpc>
                <a:spcPct val="90000"/>
              </a:lnSpc>
              <a:spcBef>
                <a:spcPts val="0"/>
              </a:spcBef>
              <a:spcAft>
                <a:spcPts val="0"/>
              </a:spcAft>
              <a:buSzPts val="1800"/>
              <a:buChar char="●"/>
            </a:pPr>
            <a:r>
              <a:rPr lang="en-US" dirty="0"/>
              <a:t>Clasificación de la severidad de la EPOC según GOLD:</a:t>
            </a:r>
            <a:endParaRPr dirty="0"/>
          </a:p>
        </p:txBody>
      </p:sp>
      <p:pic>
        <p:nvPicPr>
          <p:cNvPr id="214" name="Google Shape;214;p28"/>
          <p:cNvPicPr preferRelativeResize="0"/>
          <p:nvPr/>
        </p:nvPicPr>
        <p:blipFill rotWithShape="1">
          <a:blip r:embed="rId3">
            <a:alphaModFix/>
          </a:blip>
          <a:srcRect/>
          <a:stretch/>
        </p:blipFill>
        <p:spPr>
          <a:xfrm>
            <a:off x="7374192" y="6179831"/>
            <a:ext cx="4561298" cy="503652"/>
          </a:xfrm>
          <a:prstGeom prst="rect">
            <a:avLst/>
          </a:prstGeom>
          <a:noFill/>
          <a:ln>
            <a:noFill/>
          </a:ln>
        </p:spPr>
      </p:pic>
      <p:graphicFrame>
        <p:nvGraphicFramePr>
          <p:cNvPr id="215" name="Google Shape;215;p28"/>
          <p:cNvGraphicFramePr/>
          <p:nvPr>
            <p:extLst>
              <p:ext uri="{D42A27DB-BD31-4B8C-83A1-F6EECF244321}">
                <p14:modId xmlns:p14="http://schemas.microsoft.com/office/powerpoint/2010/main" val="1856876549"/>
              </p:ext>
            </p:extLst>
          </p:nvPr>
        </p:nvGraphicFramePr>
        <p:xfrm>
          <a:off x="1636684" y="2668608"/>
          <a:ext cx="8914084" cy="3213110"/>
        </p:xfrm>
        <a:graphic>
          <a:graphicData uri="http://schemas.openxmlformats.org/drawingml/2006/table">
            <a:tbl>
              <a:tblPr>
                <a:tableStyleId>{BC89EF96-8CEA-46FF-86C4-4CE0E7609802}</a:tableStyleId>
              </a:tblPr>
              <a:tblGrid>
                <a:gridCol w="2057079">
                  <a:extLst>
                    <a:ext uri="{9D8B030D-6E8A-4147-A177-3AD203B41FA5}">
                      <a16:colId xmlns:a16="http://schemas.microsoft.com/office/drawing/2014/main" xmlns="" val="20000"/>
                    </a:ext>
                  </a:extLst>
                </a:gridCol>
                <a:gridCol w="1931151">
                  <a:extLst>
                    <a:ext uri="{9D8B030D-6E8A-4147-A177-3AD203B41FA5}">
                      <a16:colId xmlns:a16="http://schemas.microsoft.com/office/drawing/2014/main" xmlns="" val="20001"/>
                    </a:ext>
                  </a:extLst>
                </a:gridCol>
                <a:gridCol w="4925854">
                  <a:extLst>
                    <a:ext uri="{9D8B030D-6E8A-4147-A177-3AD203B41FA5}">
                      <a16:colId xmlns:a16="http://schemas.microsoft.com/office/drawing/2014/main" xmlns="" val="20002"/>
                    </a:ext>
                  </a:extLst>
                </a:gridCol>
              </a:tblGrid>
              <a:tr h="465830">
                <a:tc>
                  <a:txBody>
                    <a:bodyPr/>
                    <a:lstStyle/>
                    <a:p>
                      <a:pPr marL="50800" marR="50800" lvl="0" indent="0" algn="ctr" rtl="0">
                        <a:lnSpc>
                          <a:spcPct val="115000"/>
                        </a:lnSpc>
                        <a:spcBef>
                          <a:spcPts val="0"/>
                        </a:spcBef>
                        <a:spcAft>
                          <a:spcPts val="0"/>
                        </a:spcAft>
                        <a:buNone/>
                      </a:pPr>
                      <a:r>
                        <a:rPr lang="en-US" sz="1800" b="1" dirty="0">
                          <a:highlight>
                            <a:srgbClr val="FFFFFF"/>
                          </a:highlight>
                        </a:rPr>
                        <a:t>Estadio GOLD</a:t>
                      </a:r>
                      <a:endParaRPr sz="1800" b="1" dirty="0">
                        <a:highlight>
                          <a:srgbClr val="FFFFFF"/>
                        </a:highlight>
                      </a:endParaRPr>
                    </a:p>
                  </a:txBody>
                  <a:tcPr marL="68575" marR="68575" marT="91425" marB="91425"/>
                </a:tc>
                <a:tc>
                  <a:txBody>
                    <a:bodyPr/>
                    <a:lstStyle/>
                    <a:p>
                      <a:pPr marL="50800" marR="50800" lvl="0" indent="0" algn="ctr" rtl="0">
                        <a:lnSpc>
                          <a:spcPct val="115000"/>
                        </a:lnSpc>
                        <a:spcBef>
                          <a:spcPts val="0"/>
                        </a:spcBef>
                        <a:spcAft>
                          <a:spcPts val="0"/>
                        </a:spcAft>
                        <a:buNone/>
                      </a:pPr>
                      <a:r>
                        <a:rPr lang="en-US" sz="1800" b="1" dirty="0">
                          <a:highlight>
                            <a:srgbClr val="FFFFFF"/>
                          </a:highlight>
                        </a:rPr>
                        <a:t>Severidad</a:t>
                      </a:r>
                      <a:endParaRPr sz="1800" b="1" dirty="0">
                        <a:highlight>
                          <a:srgbClr val="FFFFFF"/>
                        </a:highlight>
                      </a:endParaRPr>
                    </a:p>
                  </a:txBody>
                  <a:tcPr marL="68575" marR="68575" marT="91425" marB="91425"/>
                </a:tc>
                <a:tc>
                  <a:txBody>
                    <a:bodyPr/>
                    <a:lstStyle/>
                    <a:p>
                      <a:pPr marL="50800" marR="50800" lvl="0" indent="0" algn="ctr" rtl="0">
                        <a:lnSpc>
                          <a:spcPct val="115000"/>
                        </a:lnSpc>
                        <a:spcBef>
                          <a:spcPts val="0"/>
                        </a:spcBef>
                        <a:spcAft>
                          <a:spcPts val="0"/>
                        </a:spcAft>
                        <a:buNone/>
                      </a:pPr>
                      <a:r>
                        <a:rPr lang="en-US" sz="1800" b="1" dirty="0">
                          <a:highlight>
                            <a:srgbClr val="FFFFFF"/>
                          </a:highlight>
                        </a:rPr>
                        <a:t>Espirometría</a:t>
                      </a:r>
                      <a:endParaRPr sz="1800" b="1" dirty="0">
                        <a:highlight>
                          <a:srgbClr val="FFFFFF"/>
                        </a:highlight>
                      </a:endParaRPr>
                    </a:p>
                  </a:txBody>
                  <a:tcPr marL="68575" marR="68575" marT="91425" marB="91425"/>
                </a:tc>
                <a:extLst>
                  <a:ext uri="{0D108BD9-81ED-4DB2-BD59-A6C34878D82A}">
                    <a16:rowId xmlns:a16="http://schemas.microsoft.com/office/drawing/2014/main" xmlns="" val="10000"/>
                  </a:ext>
                </a:extLst>
              </a:tr>
              <a:tr h="644084">
                <a:tc>
                  <a:txBody>
                    <a:bodyPr/>
                    <a:lstStyle/>
                    <a:p>
                      <a:pPr marL="50800" marR="50800" lvl="0" indent="0" algn="ctr" rtl="0">
                        <a:lnSpc>
                          <a:spcPct val="115000"/>
                        </a:lnSpc>
                        <a:spcBef>
                          <a:spcPts val="0"/>
                        </a:spcBef>
                        <a:spcAft>
                          <a:spcPts val="0"/>
                        </a:spcAft>
                        <a:buNone/>
                      </a:pPr>
                      <a:r>
                        <a:rPr lang="en-US" sz="1800" b="1" dirty="0">
                          <a:highlight>
                            <a:srgbClr val="FFFFFF"/>
                          </a:highlight>
                        </a:rPr>
                        <a:t>I</a:t>
                      </a:r>
                      <a:endParaRPr sz="1800" b="1" dirty="0">
                        <a:highlight>
                          <a:srgbClr val="FFFFFF"/>
                        </a:highlight>
                      </a:endParaRPr>
                    </a:p>
                  </a:txBody>
                  <a:tcPr marL="68575" marR="68575" marT="91425" marB="91425"/>
                </a:tc>
                <a:tc>
                  <a:txBody>
                    <a:bodyPr/>
                    <a:lstStyle/>
                    <a:p>
                      <a:pPr marL="50800" marR="50800" lvl="0" indent="0" algn="ctr" rtl="0">
                        <a:lnSpc>
                          <a:spcPct val="115000"/>
                        </a:lnSpc>
                        <a:spcBef>
                          <a:spcPts val="0"/>
                        </a:spcBef>
                        <a:spcAft>
                          <a:spcPts val="0"/>
                        </a:spcAft>
                        <a:buNone/>
                      </a:pPr>
                      <a:r>
                        <a:rPr lang="en-US" sz="1800" b="1" dirty="0">
                          <a:highlight>
                            <a:srgbClr val="FFFFFF"/>
                          </a:highlight>
                        </a:rPr>
                        <a:t>Leve</a:t>
                      </a:r>
                      <a:endParaRPr sz="1800" b="1" dirty="0">
                        <a:highlight>
                          <a:srgbClr val="FFFFFF"/>
                        </a:highlight>
                      </a:endParaRPr>
                    </a:p>
                  </a:txBody>
                  <a:tcPr marL="68575" marR="68575" marT="91425" marB="91425"/>
                </a:tc>
                <a:tc>
                  <a:txBody>
                    <a:bodyPr/>
                    <a:lstStyle/>
                    <a:p>
                      <a:pPr marL="50800" marR="50800" lvl="0" indent="0" algn="ctr" rtl="0">
                        <a:lnSpc>
                          <a:spcPct val="115000"/>
                        </a:lnSpc>
                        <a:spcBef>
                          <a:spcPts val="0"/>
                        </a:spcBef>
                        <a:spcAft>
                          <a:spcPts val="0"/>
                        </a:spcAft>
                        <a:buNone/>
                      </a:pPr>
                      <a:r>
                        <a:rPr lang="en-US" sz="1800" dirty="0">
                          <a:highlight>
                            <a:srgbClr val="FFFFFF"/>
                          </a:highlight>
                        </a:rPr>
                        <a:t>VEF1/CVF  &lt;0.7 y VEF1 </a:t>
                      </a:r>
                      <a:r>
                        <a:rPr lang="en-US" sz="1800" dirty="0">
                          <a:sym typeface="Trebuchet MS"/>
                        </a:rPr>
                        <a:t> </a:t>
                      </a:r>
                      <a:r>
                        <a:rPr lang="en-US" sz="1800" dirty="0">
                          <a:highlight>
                            <a:srgbClr val="FFFFFF"/>
                          </a:highlight>
                        </a:rPr>
                        <a:t>≥ 80% del esperado</a:t>
                      </a:r>
                      <a:endParaRPr sz="1800" dirty="0">
                        <a:highlight>
                          <a:srgbClr val="FFFFFF"/>
                        </a:highlight>
                      </a:endParaRPr>
                    </a:p>
                  </a:txBody>
                  <a:tcPr marL="68575" marR="68575" marT="91425" marB="91425"/>
                </a:tc>
                <a:extLst>
                  <a:ext uri="{0D108BD9-81ED-4DB2-BD59-A6C34878D82A}">
                    <a16:rowId xmlns:a16="http://schemas.microsoft.com/office/drawing/2014/main" xmlns="" val="10001"/>
                  </a:ext>
                </a:extLst>
              </a:tr>
              <a:tr h="838995">
                <a:tc>
                  <a:txBody>
                    <a:bodyPr/>
                    <a:lstStyle/>
                    <a:p>
                      <a:pPr marL="50800" marR="50800" lvl="0" indent="0" algn="ctr" rtl="0">
                        <a:lnSpc>
                          <a:spcPct val="115000"/>
                        </a:lnSpc>
                        <a:spcBef>
                          <a:spcPts val="0"/>
                        </a:spcBef>
                        <a:spcAft>
                          <a:spcPts val="0"/>
                        </a:spcAft>
                        <a:buNone/>
                      </a:pPr>
                      <a:r>
                        <a:rPr lang="en-US" sz="1800" b="1" dirty="0">
                          <a:highlight>
                            <a:srgbClr val="FFFFFF"/>
                          </a:highlight>
                        </a:rPr>
                        <a:t>II</a:t>
                      </a:r>
                      <a:endParaRPr sz="1800" b="1" dirty="0">
                        <a:highlight>
                          <a:srgbClr val="FFFFFF"/>
                        </a:highlight>
                      </a:endParaRPr>
                    </a:p>
                  </a:txBody>
                  <a:tcPr marL="68575" marR="68575" marT="91425" marB="91425"/>
                </a:tc>
                <a:tc>
                  <a:txBody>
                    <a:bodyPr/>
                    <a:lstStyle/>
                    <a:p>
                      <a:pPr marL="50800" marR="50800" lvl="0" indent="0" algn="ctr" rtl="0">
                        <a:lnSpc>
                          <a:spcPct val="115000"/>
                        </a:lnSpc>
                        <a:spcBef>
                          <a:spcPts val="0"/>
                        </a:spcBef>
                        <a:spcAft>
                          <a:spcPts val="0"/>
                        </a:spcAft>
                        <a:buNone/>
                      </a:pPr>
                      <a:r>
                        <a:rPr lang="en-US" sz="1800" b="1" dirty="0">
                          <a:highlight>
                            <a:srgbClr val="FFFFFF"/>
                          </a:highlight>
                        </a:rPr>
                        <a:t>Moderada</a:t>
                      </a:r>
                      <a:endParaRPr sz="1800" b="1" dirty="0">
                        <a:highlight>
                          <a:srgbClr val="FFFFFF"/>
                        </a:highlight>
                      </a:endParaRPr>
                    </a:p>
                  </a:txBody>
                  <a:tcPr marL="68575" marR="68575" marT="91425" marB="91425"/>
                </a:tc>
                <a:tc>
                  <a:txBody>
                    <a:bodyPr/>
                    <a:lstStyle/>
                    <a:p>
                      <a:pPr marL="50800" marR="50800" lvl="0" indent="0" algn="ctr" rtl="0">
                        <a:lnSpc>
                          <a:spcPct val="115000"/>
                        </a:lnSpc>
                        <a:spcBef>
                          <a:spcPts val="0"/>
                        </a:spcBef>
                        <a:spcAft>
                          <a:spcPts val="0"/>
                        </a:spcAft>
                        <a:buNone/>
                      </a:pPr>
                      <a:r>
                        <a:rPr lang="en-US" sz="1800" dirty="0">
                          <a:highlight>
                            <a:srgbClr val="FFFFFF"/>
                          </a:highlight>
                        </a:rPr>
                        <a:t>VEF1/CVF  &lt;0.7 y VEF1 </a:t>
                      </a:r>
                      <a:r>
                        <a:rPr lang="en-US" sz="1800" dirty="0">
                          <a:sym typeface="Trebuchet MS"/>
                        </a:rPr>
                        <a:t> </a:t>
                      </a:r>
                      <a:r>
                        <a:rPr lang="en-US" sz="1800" dirty="0">
                          <a:highlight>
                            <a:srgbClr val="FFFFFF"/>
                          </a:highlight>
                        </a:rPr>
                        <a:t>≥ 50% y &lt; 80% del esperado</a:t>
                      </a:r>
                      <a:endParaRPr sz="1800" dirty="0">
                        <a:highlight>
                          <a:srgbClr val="FFFFFF"/>
                        </a:highlight>
                      </a:endParaRPr>
                    </a:p>
                  </a:txBody>
                  <a:tcPr marL="68575" marR="68575" marT="91425" marB="91425"/>
                </a:tc>
                <a:extLst>
                  <a:ext uri="{0D108BD9-81ED-4DB2-BD59-A6C34878D82A}">
                    <a16:rowId xmlns:a16="http://schemas.microsoft.com/office/drawing/2014/main" xmlns="" val="10002"/>
                  </a:ext>
                </a:extLst>
              </a:tr>
              <a:tr h="714584">
                <a:tc>
                  <a:txBody>
                    <a:bodyPr/>
                    <a:lstStyle/>
                    <a:p>
                      <a:pPr marL="50800" marR="50800" lvl="0" indent="0" algn="ctr" rtl="0">
                        <a:lnSpc>
                          <a:spcPct val="115000"/>
                        </a:lnSpc>
                        <a:spcBef>
                          <a:spcPts val="0"/>
                        </a:spcBef>
                        <a:spcAft>
                          <a:spcPts val="0"/>
                        </a:spcAft>
                        <a:buNone/>
                      </a:pPr>
                      <a:r>
                        <a:rPr lang="en-US" sz="1800" b="1" dirty="0">
                          <a:highlight>
                            <a:srgbClr val="FFFFFF"/>
                          </a:highlight>
                        </a:rPr>
                        <a:t>III</a:t>
                      </a:r>
                      <a:endParaRPr sz="1800" b="1" dirty="0">
                        <a:highlight>
                          <a:srgbClr val="FFFFFF"/>
                        </a:highlight>
                      </a:endParaRPr>
                    </a:p>
                  </a:txBody>
                  <a:tcPr marL="68575" marR="68575" marT="91425" marB="91425"/>
                </a:tc>
                <a:tc>
                  <a:txBody>
                    <a:bodyPr/>
                    <a:lstStyle/>
                    <a:p>
                      <a:pPr marL="50800" marR="50800" lvl="0" indent="0" algn="ctr" rtl="0">
                        <a:lnSpc>
                          <a:spcPct val="115000"/>
                        </a:lnSpc>
                        <a:spcBef>
                          <a:spcPts val="0"/>
                        </a:spcBef>
                        <a:spcAft>
                          <a:spcPts val="0"/>
                        </a:spcAft>
                        <a:buNone/>
                      </a:pPr>
                      <a:r>
                        <a:rPr lang="en-US" sz="1800" b="1" dirty="0">
                          <a:highlight>
                            <a:srgbClr val="FFFFFF"/>
                          </a:highlight>
                        </a:rPr>
                        <a:t>Severa</a:t>
                      </a:r>
                      <a:endParaRPr sz="1800" b="1" dirty="0">
                        <a:highlight>
                          <a:srgbClr val="FFFFFF"/>
                        </a:highlight>
                      </a:endParaRPr>
                    </a:p>
                  </a:txBody>
                  <a:tcPr marL="68575" marR="68575" marT="91425" marB="91425"/>
                </a:tc>
                <a:tc>
                  <a:txBody>
                    <a:bodyPr/>
                    <a:lstStyle/>
                    <a:p>
                      <a:pPr marL="50800" marR="50800" lvl="0" indent="0" algn="ctr" rtl="0">
                        <a:lnSpc>
                          <a:spcPct val="115000"/>
                        </a:lnSpc>
                        <a:spcBef>
                          <a:spcPts val="0"/>
                        </a:spcBef>
                        <a:spcAft>
                          <a:spcPts val="0"/>
                        </a:spcAft>
                        <a:buNone/>
                      </a:pPr>
                      <a:r>
                        <a:rPr lang="en-US" sz="1800" dirty="0">
                          <a:highlight>
                            <a:srgbClr val="FFFFFF"/>
                          </a:highlight>
                        </a:rPr>
                        <a:t>VEF1/CVF  &lt;0.7 y VEF1 </a:t>
                      </a:r>
                      <a:r>
                        <a:rPr lang="en-US" sz="1800" dirty="0"/>
                        <a:t> </a:t>
                      </a:r>
                      <a:r>
                        <a:rPr lang="en-US" sz="1800" dirty="0">
                          <a:highlight>
                            <a:srgbClr val="FFFFFF"/>
                          </a:highlight>
                        </a:rPr>
                        <a:t>≥ 30% y &lt; 50% del esperado</a:t>
                      </a:r>
                      <a:endParaRPr sz="1800" dirty="0">
                        <a:highlight>
                          <a:srgbClr val="FFFFFF"/>
                        </a:highlight>
                      </a:endParaRPr>
                    </a:p>
                  </a:txBody>
                  <a:tcPr marL="68575" marR="68575" marT="91425" marB="91425"/>
                </a:tc>
                <a:extLst>
                  <a:ext uri="{0D108BD9-81ED-4DB2-BD59-A6C34878D82A}">
                    <a16:rowId xmlns:a16="http://schemas.microsoft.com/office/drawing/2014/main" xmlns="" val="10003"/>
                  </a:ext>
                </a:extLst>
              </a:tr>
              <a:tr h="465830">
                <a:tc>
                  <a:txBody>
                    <a:bodyPr/>
                    <a:lstStyle/>
                    <a:p>
                      <a:pPr marL="50800" marR="50800" lvl="0" indent="0" algn="ctr" rtl="0">
                        <a:lnSpc>
                          <a:spcPct val="115000"/>
                        </a:lnSpc>
                        <a:spcBef>
                          <a:spcPts val="0"/>
                        </a:spcBef>
                        <a:spcAft>
                          <a:spcPts val="0"/>
                        </a:spcAft>
                        <a:buNone/>
                      </a:pPr>
                      <a:r>
                        <a:rPr lang="en-US" sz="1800" b="1" dirty="0">
                          <a:highlight>
                            <a:srgbClr val="FFFFFF"/>
                          </a:highlight>
                        </a:rPr>
                        <a:t>IV</a:t>
                      </a:r>
                      <a:endParaRPr sz="1800" b="1" dirty="0">
                        <a:highlight>
                          <a:srgbClr val="FFFFFF"/>
                        </a:highlight>
                      </a:endParaRPr>
                    </a:p>
                  </a:txBody>
                  <a:tcPr marL="68575" marR="68575" marT="91425" marB="91425"/>
                </a:tc>
                <a:tc>
                  <a:txBody>
                    <a:bodyPr/>
                    <a:lstStyle/>
                    <a:p>
                      <a:pPr marL="50800" marR="50800" lvl="0" indent="0" algn="ctr" rtl="0">
                        <a:lnSpc>
                          <a:spcPct val="115000"/>
                        </a:lnSpc>
                        <a:spcBef>
                          <a:spcPts val="0"/>
                        </a:spcBef>
                        <a:spcAft>
                          <a:spcPts val="0"/>
                        </a:spcAft>
                        <a:buNone/>
                      </a:pPr>
                      <a:r>
                        <a:rPr lang="en-US" sz="1800" b="1" dirty="0">
                          <a:highlight>
                            <a:srgbClr val="FFFFFF"/>
                          </a:highlight>
                        </a:rPr>
                        <a:t>Muy severa</a:t>
                      </a:r>
                      <a:endParaRPr sz="1800" b="1" dirty="0">
                        <a:highlight>
                          <a:srgbClr val="FFFFFF"/>
                        </a:highlight>
                      </a:endParaRPr>
                    </a:p>
                  </a:txBody>
                  <a:tcPr marL="68575" marR="68575" marT="91425" marB="91425"/>
                </a:tc>
                <a:tc>
                  <a:txBody>
                    <a:bodyPr/>
                    <a:lstStyle/>
                    <a:p>
                      <a:pPr marL="50800" marR="50800" lvl="0" indent="0" algn="ctr" rtl="0">
                        <a:lnSpc>
                          <a:spcPct val="115000"/>
                        </a:lnSpc>
                        <a:spcBef>
                          <a:spcPts val="0"/>
                        </a:spcBef>
                        <a:spcAft>
                          <a:spcPts val="0"/>
                        </a:spcAft>
                        <a:buNone/>
                      </a:pPr>
                      <a:r>
                        <a:rPr lang="en-US" sz="1800" dirty="0">
                          <a:highlight>
                            <a:srgbClr val="FFFFFF"/>
                          </a:highlight>
                        </a:rPr>
                        <a:t>VEF1/CVF  &lt;0.7 y VEF1 &lt; 30% del esperado</a:t>
                      </a:r>
                      <a:endParaRPr sz="1800" dirty="0">
                        <a:highlight>
                          <a:srgbClr val="FFFFFF"/>
                        </a:highlight>
                      </a:endParaRPr>
                    </a:p>
                  </a:txBody>
                  <a:tcPr marL="68575" marR="68575" marT="91425" marB="91425"/>
                </a:tc>
                <a:extLst>
                  <a:ext uri="{0D108BD9-81ED-4DB2-BD59-A6C34878D82A}">
                    <a16:rowId xmlns:a16="http://schemas.microsoft.com/office/drawing/2014/main" xmlns="" val="10004"/>
                  </a:ext>
                </a:extLst>
              </a:tr>
            </a:tbl>
          </a:graphicData>
        </a:graphic>
      </p:graphicFrame>
      <p:sp>
        <p:nvSpPr>
          <p:cNvPr id="9" name="Google Shape;159;p22">
            <a:extLst>
              <a:ext uri="{FF2B5EF4-FFF2-40B4-BE49-F238E27FC236}">
                <a16:creationId xmlns:a16="http://schemas.microsoft.com/office/drawing/2014/main" xmlns="" id="{16D4FBA2-4BD4-45F3-844A-B9DAF6D471A9}"/>
              </a:ext>
            </a:extLst>
          </p:cNvPr>
          <p:cNvSpPr txBox="1">
            <a:spLocks/>
          </p:cNvSpPr>
          <p:nvPr/>
        </p:nvSpPr>
        <p:spPr>
          <a:xfrm>
            <a:off x="324600" y="633317"/>
            <a:ext cx="11867400" cy="82223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s-ES" b="1" dirty="0">
                <a:solidFill>
                  <a:srgbClr val="0070C0"/>
                </a:solidFill>
              </a:rPr>
              <a:t>4. Pruebas de Función Pulmonar</a:t>
            </a:r>
          </a:p>
          <a:p>
            <a:pPr algn="ctr"/>
            <a:r>
              <a:rPr lang="es-ES" b="1" dirty="0">
                <a:solidFill>
                  <a:srgbClr val="0070C0"/>
                </a:solidFill>
              </a:rPr>
              <a:t>La Espirometría</a:t>
            </a:r>
          </a:p>
        </p:txBody>
      </p:sp>
      <p:sp>
        <p:nvSpPr>
          <p:cNvPr id="4" name="Rectángulo 3">
            <a:extLst>
              <a:ext uri="{FF2B5EF4-FFF2-40B4-BE49-F238E27FC236}">
                <a16:creationId xmlns:a16="http://schemas.microsoft.com/office/drawing/2014/main" xmlns="" id="{52135735-B38E-4C2C-AB58-F424F5583BF7}"/>
              </a:ext>
            </a:extLst>
          </p:cNvPr>
          <p:cNvSpPr/>
          <p:nvPr/>
        </p:nvSpPr>
        <p:spPr>
          <a:xfrm>
            <a:off x="481594" y="6274190"/>
            <a:ext cx="6805471" cy="230832"/>
          </a:xfrm>
          <a:prstGeom prst="rect">
            <a:avLst/>
          </a:prstGeom>
        </p:spPr>
        <p:txBody>
          <a:bodyPr wrap="square">
            <a:spAutoFit/>
          </a:bodyPr>
          <a:lstStyle/>
          <a:p>
            <a:pPr algn="ctr"/>
            <a:r>
              <a:rPr lang="en-US" sz="900" i="1" dirty="0">
                <a:solidFill>
                  <a:srgbClr val="53565A"/>
                </a:solidFill>
              </a:rPr>
              <a:t>Global Strategy for the Diagnosis, Management, and Prevention of Chronic Obstructive Lung Disease 2019 Report. 2018 Nov 14.</a:t>
            </a:r>
            <a:endParaRPr lang="es-CO" sz="900" i="1" dirty="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29"/>
          <p:cNvSpPr/>
          <p:nvPr/>
        </p:nvSpPr>
        <p:spPr>
          <a:xfrm>
            <a:off x="0" y="0"/>
            <a:ext cx="324600" cy="6858000"/>
          </a:xfrm>
          <a:prstGeom prst="rect">
            <a:avLst/>
          </a:prstGeom>
          <a:solidFill>
            <a:srgbClr val="00549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pic>
        <p:nvPicPr>
          <p:cNvPr id="222" name="Google Shape;222;p29"/>
          <p:cNvPicPr preferRelativeResize="0"/>
          <p:nvPr/>
        </p:nvPicPr>
        <p:blipFill rotWithShape="1">
          <a:blip r:embed="rId3">
            <a:alphaModFix/>
          </a:blip>
          <a:srcRect/>
          <a:stretch/>
        </p:blipFill>
        <p:spPr>
          <a:xfrm>
            <a:off x="7374192" y="6179831"/>
            <a:ext cx="4561298" cy="503652"/>
          </a:xfrm>
          <a:prstGeom prst="rect">
            <a:avLst/>
          </a:prstGeom>
          <a:noFill/>
          <a:ln>
            <a:noFill/>
          </a:ln>
        </p:spPr>
      </p:pic>
      <p:graphicFrame>
        <p:nvGraphicFramePr>
          <p:cNvPr id="223" name="Google Shape;223;p29"/>
          <p:cNvGraphicFramePr/>
          <p:nvPr>
            <p:extLst>
              <p:ext uri="{D42A27DB-BD31-4B8C-83A1-F6EECF244321}">
                <p14:modId xmlns:p14="http://schemas.microsoft.com/office/powerpoint/2010/main" val="234750518"/>
              </p:ext>
            </p:extLst>
          </p:nvPr>
        </p:nvGraphicFramePr>
        <p:xfrm>
          <a:off x="1363345" y="1028087"/>
          <a:ext cx="9769875" cy="4250413"/>
        </p:xfrm>
        <a:graphic>
          <a:graphicData uri="http://schemas.openxmlformats.org/drawingml/2006/table">
            <a:tbl>
              <a:tblPr>
                <a:noFill/>
                <a:tableStyleId>{7CA54B2D-43B7-49E7-A7C5-898B790DCE9F}</a:tableStyleId>
              </a:tblPr>
              <a:tblGrid>
                <a:gridCol w="2350128">
                  <a:extLst>
                    <a:ext uri="{9D8B030D-6E8A-4147-A177-3AD203B41FA5}">
                      <a16:colId xmlns:a16="http://schemas.microsoft.com/office/drawing/2014/main" xmlns="" val="20000"/>
                    </a:ext>
                  </a:extLst>
                </a:gridCol>
                <a:gridCol w="7419747">
                  <a:extLst>
                    <a:ext uri="{9D8B030D-6E8A-4147-A177-3AD203B41FA5}">
                      <a16:colId xmlns:a16="http://schemas.microsoft.com/office/drawing/2014/main" xmlns="" val="20001"/>
                    </a:ext>
                  </a:extLst>
                </a:gridCol>
              </a:tblGrid>
              <a:tr h="467341">
                <a:tc>
                  <a:txBody>
                    <a:bodyPr/>
                    <a:lstStyle/>
                    <a:p>
                      <a:pPr marL="50800" marR="50800" lvl="0" indent="0" algn="ctr" rtl="0">
                        <a:lnSpc>
                          <a:spcPct val="115000"/>
                        </a:lnSpc>
                        <a:spcBef>
                          <a:spcPts val="0"/>
                        </a:spcBef>
                        <a:spcAft>
                          <a:spcPts val="0"/>
                        </a:spcAft>
                        <a:buClr>
                          <a:srgbClr val="000000"/>
                        </a:buClr>
                        <a:buSzPts val="1800"/>
                        <a:buFont typeface="Arial"/>
                        <a:buNone/>
                      </a:pPr>
                      <a:r>
                        <a:rPr lang="en-US" sz="1800" b="1" u="none" strike="noStrike" cap="none" dirty="0">
                          <a:highlight>
                            <a:srgbClr val="FFFFFF"/>
                          </a:highlight>
                        </a:rPr>
                        <a:t>Prueba</a:t>
                      </a:r>
                      <a:endParaRPr sz="1800" b="1" u="none" strike="noStrike" cap="none" dirty="0">
                        <a:highlight>
                          <a:srgbClr val="FFFFFF"/>
                        </a:highlight>
                      </a:endParaRPr>
                    </a:p>
                  </a:txBody>
                  <a:tcPr marL="68575" marR="68575" marT="91425" marB="91425">
                    <a:lnL w="19050" cap="flat" cmpd="sng">
                      <a:solidFill>
                        <a:srgbClr val="005493"/>
                      </a:solidFill>
                      <a:prstDash val="solid"/>
                      <a:round/>
                      <a:headEnd type="none" w="sm" len="sm"/>
                      <a:tailEnd type="none" w="sm" len="sm"/>
                    </a:lnL>
                    <a:lnR w="19050" cap="flat" cmpd="sng">
                      <a:solidFill>
                        <a:srgbClr val="005493"/>
                      </a:solidFill>
                      <a:prstDash val="solid"/>
                      <a:round/>
                      <a:headEnd type="none" w="sm" len="sm"/>
                      <a:tailEnd type="none" w="sm" len="sm"/>
                    </a:lnR>
                    <a:lnT w="19050" cap="flat" cmpd="sng">
                      <a:solidFill>
                        <a:srgbClr val="005493"/>
                      </a:solidFill>
                      <a:prstDash val="solid"/>
                      <a:round/>
                      <a:headEnd type="none" w="sm" len="sm"/>
                      <a:tailEnd type="none" w="sm" len="sm"/>
                    </a:lnT>
                    <a:lnB w="19050" cap="flat" cmpd="sng">
                      <a:solidFill>
                        <a:srgbClr val="005493"/>
                      </a:solidFill>
                      <a:prstDash val="solid"/>
                      <a:round/>
                      <a:headEnd type="none" w="sm" len="sm"/>
                      <a:tailEnd type="none" w="sm" len="sm"/>
                    </a:lnB>
                  </a:tcPr>
                </a:tc>
                <a:tc>
                  <a:txBody>
                    <a:bodyPr/>
                    <a:lstStyle/>
                    <a:p>
                      <a:pPr marL="50800" marR="50800" lvl="0" indent="0" algn="ctr" rtl="0">
                        <a:lnSpc>
                          <a:spcPct val="115000"/>
                        </a:lnSpc>
                        <a:spcBef>
                          <a:spcPts val="0"/>
                        </a:spcBef>
                        <a:spcAft>
                          <a:spcPts val="0"/>
                        </a:spcAft>
                        <a:buClr>
                          <a:srgbClr val="000000"/>
                        </a:buClr>
                        <a:buSzPts val="1800"/>
                        <a:buFont typeface="Arial"/>
                        <a:buNone/>
                      </a:pPr>
                      <a:r>
                        <a:rPr lang="en-US" sz="1800" b="1" u="none" strike="noStrike" cap="none" dirty="0">
                          <a:highlight>
                            <a:srgbClr val="FFFFFF"/>
                          </a:highlight>
                        </a:rPr>
                        <a:t>Indicaciones en la EPOC</a:t>
                      </a:r>
                      <a:endParaRPr sz="1800" b="1" u="none" strike="noStrike" cap="none" dirty="0">
                        <a:highlight>
                          <a:srgbClr val="FFFFFF"/>
                        </a:highlight>
                      </a:endParaRPr>
                    </a:p>
                  </a:txBody>
                  <a:tcPr marL="68575" marR="68575" marT="91425" marB="91425">
                    <a:lnL w="19050" cap="flat" cmpd="sng">
                      <a:solidFill>
                        <a:srgbClr val="005493"/>
                      </a:solidFill>
                      <a:prstDash val="solid"/>
                      <a:round/>
                      <a:headEnd type="none" w="sm" len="sm"/>
                      <a:tailEnd type="none" w="sm" len="sm"/>
                    </a:lnL>
                    <a:lnR w="19050" cap="flat" cmpd="sng">
                      <a:solidFill>
                        <a:srgbClr val="005493"/>
                      </a:solidFill>
                      <a:prstDash val="solid"/>
                      <a:round/>
                      <a:headEnd type="none" w="sm" len="sm"/>
                      <a:tailEnd type="none" w="sm" len="sm"/>
                    </a:lnR>
                    <a:lnT w="19050" cap="flat" cmpd="sng">
                      <a:solidFill>
                        <a:srgbClr val="005493"/>
                      </a:solidFill>
                      <a:prstDash val="solid"/>
                      <a:round/>
                      <a:headEnd type="none" w="sm" len="sm"/>
                      <a:tailEnd type="none" w="sm" len="sm"/>
                    </a:lnT>
                    <a:lnB w="19050" cap="flat" cmpd="sng">
                      <a:solidFill>
                        <a:srgbClr val="005493"/>
                      </a:solidFill>
                      <a:prstDash val="solid"/>
                      <a:round/>
                      <a:headEnd type="none" w="sm" len="sm"/>
                      <a:tailEnd type="none" w="sm" len="sm"/>
                    </a:lnB>
                  </a:tcPr>
                </a:tc>
                <a:extLst>
                  <a:ext uri="{0D108BD9-81ED-4DB2-BD59-A6C34878D82A}">
                    <a16:rowId xmlns:a16="http://schemas.microsoft.com/office/drawing/2014/main" xmlns="" val="10000"/>
                  </a:ext>
                </a:extLst>
              </a:tr>
              <a:tr h="822680">
                <a:tc>
                  <a:txBody>
                    <a:bodyPr/>
                    <a:lstStyle/>
                    <a:p>
                      <a:pPr marL="50800" marR="50800" lvl="0" indent="0" algn="ctr" rtl="0">
                        <a:lnSpc>
                          <a:spcPct val="115000"/>
                        </a:lnSpc>
                        <a:spcBef>
                          <a:spcPts val="0"/>
                        </a:spcBef>
                        <a:spcAft>
                          <a:spcPts val="0"/>
                        </a:spcAft>
                        <a:buClr>
                          <a:srgbClr val="000000"/>
                        </a:buClr>
                        <a:buSzPts val="1800"/>
                        <a:buFont typeface="Arial"/>
                        <a:buNone/>
                      </a:pPr>
                      <a:r>
                        <a:rPr lang="en-US" sz="1800" b="1" u="none" strike="noStrike" cap="none" dirty="0">
                          <a:highlight>
                            <a:srgbClr val="FFFFFF"/>
                          </a:highlight>
                        </a:rPr>
                        <a:t>Capacidad de difusión del CO</a:t>
                      </a:r>
                      <a:endParaRPr sz="1800" b="1" u="none" strike="noStrike" cap="none" dirty="0">
                        <a:highlight>
                          <a:srgbClr val="FFFFFF"/>
                        </a:highlight>
                      </a:endParaRPr>
                    </a:p>
                  </a:txBody>
                  <a:tcPr marL="68575" marR="68575" marT="91425" marB="91425">
                    <a:lnL w="19050" cap="flat" cmpd="sng">
                      <a:solidFill>
                        <a:srgbClr val="005493"/>
                      </a:solidFill>
                      <a:prstDash val="solid"/>
                      <a:round/>
                      <a:headEnd type="none" w="sm" len="sm"/>
                      <a:tailEnd type="none" w="sm" len="sm"/>
                    </a:lnL>
                    <a:lnR w="19050" cap="flat" cmpd="sng">
                      <a:solidFill>
                        <a:srgbClr val="005493"/>
                      </a:solidFill>
                      <a:prstDash val="solid"/>
                      <a:round/>
                      <a:headEnd type="none" w="sm" len="sm"/>
                      <a:tailEnd type="none" w="sm" len="sm"/>
                    </a:lnR>
                    <a:lnT w="19050" cap="flat" cmpd="sng">
                      <a:solidFill>
                        <a:srgbClr val="005493"/>
                      </a:solidFill>
                      <a:prstDash val="solid"/>
                      <a:round/>
                      <a:headEnd type="none" w="sm" len="sm"/>
                      <a:tailEnd type="none" w="sm" len="sm"/>
                    </a:lnT>
                    <a:lnB w="19050" cap="flat" cmpd="sng">
                      <a:solidFill>
                        <a:srgbClr val="005493"/>
                      </a:solidFill>
                      <a:prstDash val="solid"/>
                      <a:round/>
                      <a:headEnd type="none" w="sm" len="sm"/>
                      <a:tailEnd type="none" w="sm" len="sm"/>
                    </a:lnB>
                  </a:tcPr>
                </a:tc>
                <a:tc>
                  <a:txBody>
                    <a:bodyPr/>
                    <a:lstStyle/>
                    <a:p>
                      <a:pPr marL="50800" marR="50800" lvl="0" indent="0" algn="l" rtl="0">
                        <a:lnSpc>
                          <a:spcPct val="115000"/>
                        </a:lnSpc>
                        <a:spcBef>
                          <a:spcPts val="0"/>
                        </a:spcBef>
                        <a:spcAft>
                          <a:spcPts val="0"/>
                        </a:spcAft>
                        <a:buClr>
                          <a:srgbClr val="000000"/>
                        </a:buClr>
                        <a:buSzPts val="1800"/>
                        <a:buFont typeface="Arial"/>
                        <a:buNone/>
                      </a:pPr>
                      <a:r>
                        <a:rPr lang="en-US" sz="1800" u="none" strike="noStrike" cap="none" dirty="0">
                          <a:highlight>
                            <a:srgbClr val="FFFFFF"/>
                          </a:highlight>
                        </a:rPr>
                        <a:t>-	Enfisema moderado a grave</a:t>
                      </a:r>
                      <a:br>
                        <a:rPr lang="en-US" sz="1800" u="none" strike="noStrike" cap="none" dirty="0">
                          <a:highlight>
                            <a:srgbClr val="FFFFFF"/>
                          </a:highlight>
                        </a:rPr>
                      </a:br>
                      <a:r>
                        <a:rPr lang="en-US" sz="1800" u="none" strike="noStrike" cap="none" dirty="0">
                          <a:highlight>
                            <a:srgbClr val="FFFFFF"/>
                          </a:highlight>
                        </a:rPr>
                        <a:t>-	Disnea o limitación funcional que no corresponde al compromiso del VEF1 (no proporcional al grado de obstrucción)</a:t>
                      </a:r>
                      <a:endParaRPr sz="1800" u="none" strike="noStrike" cap="none" dirty="0">
                        <a:highlight>
                          <a:srgbClr val="FFFFFF"/>
                        </a:highlight>
                      </a:endParaRPr>
                    </a:p>
                  </a:txBody>
                  <a:tcPr marL="68575" marR="68575" marT="91425" marB="91425">
                    <a:lnL w="19050" cap="flat" cmpd="sng">
                      <a:solidFill>
                        <a:srgbClr val="005493"/>
                      </a:solidFill>
                      <a:prstDash val="solid"/>
                      <a:round/>
                      <a:headEnd type="none" w="sm" len="sm"/>
                      <a:tailEnd type="none" w="sm" len="sm"/>
                    </a:lnL>
                    <a:lnR w="19050" cap="flat" cmpd="sng">
                      <a:solidFill>
                        <a:srgbClr val="005493"/>
                      </a:solidFill>
                      <a:prstDash val="solid"/>
                      <a:round/>
                      <a:headEnd type="none" w="sm" len="sm"/>
                      <a:tailEnd type="none" w="sm" len="sm"/>
                    </a:lnR>
                    <a:lnT w="19050" cap="flat" cmpd="sng">
                      <a:solidFill>
                        <a:srgbClr val="005493"/>
                      </a:solidFill>
                      <a:prstDash val="solid"/>
                      <a:round/>
                      <a:headEnd type="none" w="sm" len="sm"/>
                      <a:tailEnd type="none" w="sm" len="sm"/>
                    </a:lnT>
                    <a:lnB w="19050" cap="flat" cmpd="sng">
                      <a:solidFill>
                        <a:srgbClr val="005493"/>
                      </a:solidFill>
                      <a:prstDash val="solid"/>
                      <a:round/>
                      <a:headEnd type="none" w="sm" len="sm"/>
                      <a:tailEnd type="none" w="sm" len="sm"/>
                    </a:lnB>
                  </a:tcPr>
                </a:tc>
                <a:extLst>
                  <a:ext uri="{0D108BD9-81ED-4DB2-BD59-A6C34878D82A}">
                    <a16:rowId xmlns:a16="http://schemas.microsoft.com/office/drawing/2014/main" xmlns="" val="10001"/>
                  </a:ext>
                </a:extLst>
              </a:tr>
              <a:tr h="822680">
                <a:tc>
                  <a:txBody>
                    <a:bodyPr/>
                    <a:lstStyle/>
                    <a:p>
                      <a:pPr marL="50800" marR="50800" lvl="0" indent="0" algn="ctr" rtl="0">
                        <a:lnSpc>
                          <a:spcPct val="115000"/>
                        </a:lnSpc>
                        <a:spcBef>
                          <a:spcPts val="0"/>
                        </a:spcBef>
                        <a:spcAft>
                          <a:spcPts val="0"/>
                        </a:spcAft>
                        <a:buClr>
                          <a:srgbClr val="000000"/>
                        </a:buClr>
                        <a:buSzPts val="1800"/>
                        <a:buFont typeface="Arial"/>
                        <a:buNone/>
                      </a:pPr>
                      <a:r>
                        <a:rPr lang="en-US" sz="1800" b="1" u="none" strike="noStrike" cap="none" dirty="0">
                          <a:highlight>
                            <a:srgbClr val="FFFFFF"/>
                          </a:highlight>
                        </a:rPr>
                        <a:t>Volumenes pulmonares</a:t>
                      </a:r>
                      <a:endParaRPr sz="1800" b="1" u="none" strike="noStrike" cap="none" dirty="0">
                        <a:highlight>
                          <a:srgbClr val="FFFFFF"/>
                        </a:highlight>
                      </a:endParaRPr>
                    </a:p>
                  </a:txBody>
                  <a:tcPr marL="68575" marR="68575" marT="91425" marB="91425">
                    <a:lnL w="19050" cap="flat" cmpd="sng">
                      <a:solidFill>
                        <a:srgbClr val="005493"/>
                      </a:solidFill>
                      <a:prstDash val="solid"/>
                      <a:round/>
                      <a:headEnd type="none" w="sm" len="sm"/>
                      <a:tailEnd type="none" w="sm" len="sm"/>
                    </a:lnL>
                    <a:lnR w="19050" cap="flat" cmpd="sng">
                      <a:solidFill>
                        <a:srgbClr val="005493"/>
                      </a:solidFill>
                      <a:prstDash val="solid"/>
                      <a:round/>
                      <a:headEnd type="none" w="sm" len="sm"/>
                      <a:tailEnd type="none" w="sm" len="sm"/>
                    </a:lnR>
                    <a:lnT w="19050" cap="flat" cmpd="sng">
                      <a:solidFill>
                        <a:srgbClr val="005493"/>
                      </a:solidFill>
                      <a:prstDash val="solid"/>
                      <a:round/>
                      <a:headEnd type="none" w="sm" len="sm"/>
                      <a:tailEnd type="none" w="sm" len="sm"/>
                    </a:lnT>
                    <a:lnB w="19050" cap="flat" cmpd="sng">
                      <a:solidFill>
                        <a:srgbClr val="005493"/>
                      </a:solidFill>
                      <a:prstDash val="solid"/>
                      <a:round/>
                      <a:headEnd type="none" w="sm" len="sm"/>
                      <a:tailEnd type="none" w="sm" len="sm"/>
                    </a:lnB>
                  </a:tcPr>
                </a:tc>
                <a:tc>
                  <a:txBody>
                    <a:bodyPr/>
                    <a:lstStyle/>
                    <a:p>
                      <a:pPr marL="457200" marR="50800" lvl="0" indent="-342900" algn="l" rtl="0">
                        <a:lnSpc>
                          <a:spcPct val="115000"/>
                        </a:lnSpc>
                        <a:spcBef>
                          <a:spcPts val="0"/>
                        </a:spcBef>
                        <a:spcAft>
                          <a:spcPts val="0"/>
                        </a:spcAft>
                        <a:buClr>
                          <a:srgbClr val="000000"/>
                        </a:buClr>
                        <a:buSzPts val="1800"/>
                        <a:buFont typeface="Arial"/>
                        <a:buChar char="-"/>
                      </a:pPr>
                      <a:r>
                        <a:rPr lang="en-US" sz="1800" u="none" strike="noStrike" cap="none" dirty="0">
                          <a:highlight>
                            <a:srgbClr val="FFFFFF"/>
                          </a:highlight>
                        </a:rPr>
                        <a:t>Medición de gas atrapado o atrapamiento aéreo.</a:t>
                      </a:r>
                      <a:endParaRPr sz="1800" u="none" strike="noStrike" cap="none" dirty="0">
                        <a:highlight>
                          <a:srgbClr val="FFFFFF"/>
                        </a:highlight>
                      </a:endParaRPr>
                    </a:p>
                    <a:p>
                      <a:pPr marL="457200" marR="50800" lvl="0" indent="-342900" algn="l" rtl="0">
                        <a:lnSpc>
                          <a:spcPct val="115000"/>
                        </a:lnSpc>
                        <a:spcBef>
                          <a:spcPts val="0"/>
                        </a:spcBef>
                        <a:spcAft>
                          <a:spcPts val="0"/>
                        </a:spcAft>
                        <a:buClr>
                          <a:srgbClr val="000000"/>
                        </a:buClr>
                        <a:buSzPts val="1800"/>
                        <a:buFont typeface="Arial"/>
                        <a:buChar char="-"/>
                      </a:pPr>
                      <a:r>
                        <a:rPr lang="en-US" sz="1800" u="none" strike="noStrike" cap="none" dirty="0">
                          <a:highlight>
                            <a:srgbClr val="FFFFFF"/>
                          </a:highlight>
                        </a:rPr>
                        <a:t>Establecer el diagnóstico de alteración restrictiva o mixta </a:t>
                      </a:r>
                      <a:endParaRPr sz="1800" u="none" strike="noStrike" cap="none" dirty="0">
                        <a:highlight>
                          <a:srgbClr val="FFFFFF"/>
                        </a:highlight>
                      </a:endParaRPr>
                    </a:p>
                    <a:p>
                      <a:pPr marL="457200" marR="50800" lvl="0" indent="-342900" algn="l" rtl="0">
                        <a:lnSpc>
                          <a:spcPct val="115000"/>
                        </a:lnSpc>
                        <a:spcBef>
                          <a:spcPts val="0"/>
                        </a:spcBef>
                        <a:spcAft>
                          <a:spcPts val="0"/>
                        </a:spcAft>
                        <a:buClr>
                          <a:srgbClr val="000000"/>
                        </a:buClr>
                        <a:buSzPts val="1800"/>
                        <a:buFont typeface="Arial"/>
                        <a:buChar char="-"/>
                      </a:pPr>
                      <a:r>
                        <a:rPr lang="en-US" sz="1800" u="none" strike="noStrike" cap="none" dirty="0">
                          <a:highlight>
                            <a:srgbClr val="FFFFFF"/>
                          </a:highlight>
                        </a:rPr>
                        <a:t>Valoración de riesgo quirúrgico </a:t>
                      </a:r>
                      <a:endParaRPr sz="1800" u="none" strike="noStrike" cap="none" dirty="0">
                        <a:highlight>
                          <a:srgbClr val="FFFFFF"/>
                        </a:highlight>
                      </a:endParaRPr>
                    </a:p>
                  </a:txBody>
                  <a:tcPr marL="68575" marR="68575" marT="91425" marB="91425">
                    <a:lnL w="19050" cap="flat" cmpd="sng">
                      <a:solidFill>
                        <a:srgbClr val="005493"/>
                      </a:solidFill>
                      <a:prstDash val="solid"/>
                      <a:round/>
                      <a:headEnd type="none" w="sm" len="sm"/>
                      <a:tailEnd type="none" w="sm" len="sm"/>
                    </a:lnL>
                    <a:lnR w="19050" cap="flat" cmpd="sng">
                      <a:solidFill>
                        <a:srgbClr val="005493"/>
                      </a:solidFill>
                      <a:prstDash val="solid"/>
                      <a:round/>
                      <a:headEnd type="none" w="sm" len="sm"/>
                      <a:tailEnd type="none" w="sm" len="sm"/>
                    </a:lnR>
                    <a:lnT w="19050" cap="flat" cmpd="sng">
                      <a:solidFill>
                        <a:srgbClr val="005493"/>
                      </a:solidFill>
                      <a:prstDash val="solid"/>
                      <a:round/>
                      <a:headEnd type="none" w="sm" len="sm"/>
                      <a:tailEnd type="none" w="sm" len="sm"/>
                    </a:lnT>
                    <a:lnB w="19050" cap="flat" cmpd="sng">
                      <a:solidFill>
                        <a:srgbClr val="005493"/>
                      </a:solidFill>
                      <a:prstDash val="solid"/>
                      <a:round/>
                      <a:headEnd type="none" w="sm" len="sm"/>
                      <a:tailEnd type="none" w="sm" len="sm"/>
                    </a:lnB>
                  </a:tcPr>
                </a:tc>
                <a:extLst>
                  <a:ext uri="{0D108BD9-81ED-4DB2-BD59-A6C34878D82A}">
                    <a16:rowId xmlns:a16="http://schemas.microsoft.com/office/drawing/2014/main" xmlns="" val="10002"/>
                  </a:ext>
                </a:extLst>
              </a:tr>
              <a:tr h="587270">
                <a:tc>
                  <a:txBody>
                    <a:bodyPr/>
                    <a:lstStyle/>
                    <a:p>
                      <a:pPr marL="50800" marR="50800" lvl="0" indent="0" algn="ctr" rtl="0">
                        <a:lnSpc>
                          <a:spcPct val="115000"/>
                        </a:lnSpc>
                        <a:spcBef>
                          <a:spcPts val="0"/>
                        </a:spcBef>
                        <a:spcAft>
                          <a:spcPts val="0"/>
                        </a:spcAft>
                        <a:buClr>
                          <a:srgbClr val="000000"/>
                        </a:buClr>
                        <a:buSzPts val="1800"/>
                        <a:buFont typeface="Arial"/>
                        <a:buNone/>
                      </a:pPr>
                      <a:r>
                        <a:rPr lang="en-US" sz="1800" b="1" u="none" strike="noStrike" cap="none" dirty="0">
                          <a:highlight>
                            <a:srgbClr val="FFFFFF"/>
                          </a:highlight>
                        </a:rPr>
                        <a:t>Oximetria de pulso</a:t>
                      </a:r>
                      <a:endParaRPr sz="1800" b="1" u="none" strike="noStrike" cap="none" dirty="0">
                        <a:highlight>
                          <a:srgbClr val="FFFFFF"/>
                        </a:highlight>
                      </a:endParaRPr>
                    </a:p>
                  </a:txBody>
                  <a:tcPr marL="68575" marR="68575" marT="91425" marB="91425">
                    <a:lnL w="19050" cap="flat" cmpd="sng">
                      <a:solidFill>
                        <a:srgbClr val="005493"/>
                      </a:solidFill>
                      <a:prstDash val="solid"/>
                      <a:round/>
                      <a:headEnd type="none" w="sm" len="sm"/>
                      <a:tailEnd type="none" w="sm" len="sm"/>
                    </a:lnL>
                    <a:lnR w="19050" cap="flat" cmpd="sng">
                      <a:solidFill>
                        <a:srgbClr val="005493"/>
                      </a:solidFill>
                      <a:prstDash val="solid"/>
                      <a:round/>
                      <a:headEnd type="none" w="sm" len="sm"/>
                      <a:tailEnd type="none" w="sm" len="sm"/>
                    </a:lnR>
                    <a:lnT w="19050" cap="flat" cmpd="sng">
                      <a:solidFill>
                        <a:srgbClr val="005493"/>
                      </a:solidFill>
                      <a:prstDash val="solid"/>
                      <a:round/>
                      <a:headEnd type="none" w="sm" len="sm"/>
                      <a:tailEnd type="none" w="sm" len="sm"/>
                    </a:lnT>
                    <a:lnB w="19050" cap="flat" cmpd="sng">
                      <a:solidFill>
                        <a:srgbClr val="005493"/>
                      </a:solidFill>
                      <a:prstDash val="solid"/>
                      <a:round/>
                      <a:headEnd type="none" w="sm" len="sm"/>
                      <a:tailEnd type="none" w="sm" len="sm"/>
                    </a:lnB>
                  </a:tcPr>
                </a:tc>
                <a:tc>
                  <a:txBody>
                    <a:bodyPr/>
                    <a:lstStyle/>
                    <a:p>
                      <a:pPr marL="457200" marR="50800" lvl="0" indent="-342900" algn="l" rtl="0">
                        <a:lnSpc>
                          <a:spcPct val="115000"/>
                        </a:lnSpc>
                        <a:spcBef>
                          <a:spcPts val="0"/>
                        </a:spcBef>
                        <a:spcAft>
                          <a:spcPts val="0"/>
                        </a:spcAft>
                        <a:buClr>
                          <a:srgbClr val="000000"/>
                        </a:buClr>
                        <a:buSzPts val="1800"/>
                        <a:buFont typeface="Arial"/>
                        <a:buChar char="-"/>
                      </a:pPr>
                      <a:r>
                        <a:rPr lang="en-US" sz="1800" u="none" strike="noStrike" cap="none" dirty="0">
                          <a:highlight>
                            <a:srgbClr val="FFFFFF"/>
                          </a:highlight>
                        </a:rPr>
                        <a:t>Sospecha de insuficiencia respiratoria o cardiaca.</a:t>
                      </a:r>
                      <a:endParaRPr sz="1800" u="none" strike="noStrike" cap="none" dirty="0">
                        <a:highlight>
                          <a:srgbClr val="FFFFFF"/>
                        </a:highlight>
                      </a:endParaRPr>
                    </a:p>
                    <a:p>
                      <a:pPr marL="457200" marR="50800" lvl="0" indent="-342900" algn="l" rtl="0">
                        <a:lnSpc>
                          <a:spcPct val="115000"/>
                        </a:lnSpc>
                        <a:spcBef>
                          <a:spcPts val="0"/>
                        </a:spcBef>
                        <a:spcAft>
                          <a:spcPts val="0"/>
                        </a:spcAft>
                        <a:buClr>
                          <a:srgbClr val="000000"/>
                        </a:buClr>
                        <a:buSzPts val="1800"/>
                        <a:buFont typeface="Arial"/>
                        <a:buChar char="-"/>
                      </a:pPr>
                      <a:r>
                        <a:rPr lang="en-US" sz="1800" u="none" strike="noStrike" cap="none" dirty="0">
                          <a:highlight>
                            <a:srgbClr val="FFFFFF"/>
                          </a:highlight>
                        </a:rPr>
                        <a:t>Seguimiento </a:t>
                      </a:r>
                      <a:endParaRPr sz="1800" u="none" strike="noStrike" cap="none" dirty="0">
                        <a:highlight>
                          <a:srgbClr val="FFFFFF"/>
                        </a:highlight>
                      </a:endParaRPr>
                    </a:p>
                  </a:txBody>
                  <a:tcPr marL="68575" marR="68575" marT="91425" marB="91425">
                    <a:lnL w="19050" cap="flat" cmpd="sng">
                      <a:solidFill>
                        <a:srgbClr val="005493"/>
                      </a:solidFill>
                      <a:prstDash val="solid"/>
                      <a:round/>
                      <a:headEnd type="none" w="sm" len="sm"/>
                      <a:tailEnd type="none" w="sm" len="sm"/>
                    </a:lnL>
                    <a:lnR w="19050" cap="flat" cmpd="sng">
                      <a:solidFill>
                        <a:srgbClr val="005493"/>
                      </a:solidFill>
                      <a:prstDash val="solid"/>
                      <a:round/>
                      <a:headEnd type="none" w="sm" len="sm"/>
                      <a:tailEnd type="none" w="sm" len="sm"/>
                    </a:lnR>
                    <a:lnT w="19050" cap="flat" cmpd="sng">
                      <a:solidFill>
                        <a:srgbClr val="005493"/>
                      </a:solidFill>
                      <a:prstDash val="solid"/>
                      <a:round/>
                      <a:headEnd type="none" w="sm" len="sm"/>
                      <a:tailEnd type="none" w="sm" len="sm"/>
                    </a:lnT>
                    <a:lnB w="19050" cap="flat" cmpd="sng">
                      <a:solidFill>
                        <a:srgbClr val="005493"/>
                      </a:solidFill>
                      <a:prstDash val="solid"/>
                      <a:round/>
                      <a:headEnd type="none" w="sm" len="sm"/>
                      <a:tailEnd type="none" w="sm" len="sm"/>
                    </a:lnB>
                  </a:tcPr>
                </a:tc>
                <a:extLst>
                  <a:ext uri="{0D108BD9-81ED-4DB2-BD59-A6C34878D82A}">
                    <a16:rowId xmlns:a16="http://schemas.microsoft.com/office/drawing/2014/main" xmlns="" val="10003"/>
                  </a:ext>
                </a:extLst>
              </a:tr>
              <a:tr h="587270">
                <a:tc>
                  <a:txBody>
                    <a:bodyPr/>
                    <a:lstStyle/>
                    <a:p>
                      <a:pPr marL="50800" marR="50800" lvl="0" indent="0" algn="ctr" rtl="0">
                        <a:lnSpc>
                          <a:spcPct val="115000"/>
                        </a:lnSpc>
                        <a:spcBef>
                          <a:spcPts val="0"/>
                        </a:spcBef>
                        <a:spcAft>
                          <a:spcPts val="0"/>
                        </a:spcAft>
                        <a:buClr>
                          <a:srgbClr val="000000"/>
                        </a:buClr>
                        <a:buSzPts val="1800"/>
                        <a:buFont typeface="Arial"/>
                        <a:buNone/>
                      </a:pPr>
                      <a:r>
                        <a:rPr lang="en-US" sz="1800" b="1" u="none" strike="noStrike" cap="none" dirty="0">
                          <a:highlight>
                            <a:srgbClr val="FFFFFF"/>
                          </a:highlight>
                        </a:rPr>
                        <a:t>Caminata en 6 minutos</a:t>
                      </a:r>
                      <a:endParaRPr sz="1800" b="1" u="none" strike="noStrike" cap="none" dirty="0">
                        <a:highlight>
                          <a:srgbClr val="FFFFFF"/>
                        </a:highlight>
                      </a:endParaRPr>
                    </a:p>
                  </a:txBody>
                  <a:tcPr marL="68575" marR="68575" marT="91425" marB="91425">
                    <a:lnL w="19050" cap="flat" cmpd="sng">
                      <a:solidFill>
                        <a:srgbClr val="005493"/>
                      </a:solidFill>
                      <a:prstDash val="solid"/>
                      <a:round/>
                      <a:headEnd type="none" w="sm" len="sm"/>
                      <a:tailEnd type="none" w="sm" len="sm"/>
                    </a:lnL>
                    <a:lnR w="19050" cap="flat" cmpd="sng">
                      <a:solidFill>
                        <a:srgbClr val="005493"/>
                      </a:solidFill>
                      <a:prstDash val="solid"/>
                      <a:round/>
                      <a:headEnd type="none" w="sm" len="sm"/>
                      <a:tailEnd type="none" w="sm" len="sm"/>
                    </a:lnR>
                    <a:lnT w="19050" cap="flat" cmpd="sng">
                      <a:solidFill>
                        <a:srgbClr val="005493"/>
                      </a:solidFill>
                      <a:prstDash val="solid"/>
                      <a:round/>
                      <a:headEnd type="none" w="sm" len="sm"/>
                      <a:tailEnd type="none" w="sm" len="sm"/>
                    </a:lnT>
                    <a:lnB w="19050" cap="flat" cmpd="sng">
                      <a:solidFill>
                        <a:srgbClr val="005493"/>
                      </a:solidFill>
                      <a:prstDash val="solid"/>
                      <a:round/>
                      <a:headEnd type="none" w="sm" len="sm"/>
                      <a:tailEnd type="none" w="sm" len="sm"/>
                    </a:lnB>
                  </a:tcPr>
                </a:tc>
                <a:tc>
                  <a:txBody>
                    <a:bodyPr/>
                    <a:lstStyle/>
                    <a:p>
                      <a:pPr marL="457200" marR="50800" lvl="0" indent="-342900" algn="l" rtl="0">
                        <a:lnSpc>
                          <a:spcPct val="115000"/>
                        </a:lnSpc>
                        <a:spcBef>
                          <a:spcPts val="0"/>
                        </a:spcBef>
                        <a:spcAft>
                          <a:spcPts val="0"/>
                        </a:spcAft>
                        <a:buClr>
                          <a:srgbClr val="000000"/>
                        </a:buClr>
                        <a:buSzPts val="1800"/>
                        <a:buFont typeface="Arial"/>
                        <a:buChar char="-"/>
                      </a:pPr>
                      <a:r>
                        <a:rPr lang="en-US" sz="1800" u="none" strike="noStrike" cap="none" dirty="0">
                          <a:highlight>
                            <a:srgbClr val="FFFFFF"/>
                          </a:highlight>
                        </a:rPr>
                        <a:t>Compromiso funcional </a:t>
                      </a:r>
                      <a:endParaRPr sz="1800" u="none" strike="noStrike" cap="none" dirty="0">
                        <a:highlight>
                          <a:srgbClr val="FFFFFF"/>
                        </a:highlight>
                      </a:endParaRPr>
                    </a:p>
                    <a:p>
                      <a:pPr marL="457200" marR="50800" lvl="0" indent="-342900" algn="l" rtl="0">
                        <a:lnSpc>
                          <a:spcPct val="115000"/>
                        </a:lnSpc>
                        <a:spcBef>
                          <a:spcPts val="0"/>
                        </a:spcBef>
                        <a:spcAft>
                          <a:spcPts val="0"/>
                        </a:spcAft>
                        <a:buClr>
                          <a:srgbClr val="000000"/>
                        </a:buClr>
                        <a:buSzPts val="1800"/>
                        <a:buFont typeface="Arial"/>
                        <a:buChar char="-"/>
                      </a:pPr>
                      <a:r>
                        <a:rPr lang="en-US" sz="1800" u="none" strike="noStrike" cap="none" dirty="0">
                          <a:highlight>
                            <a:srgbClr val="FFFFFF"/>
                          </a:highlight>
                        </a:rPr>
                        <a:t>Pronóstico</a:t>
                      </a:r>
                      <a:endParaRPr sz="1800" u="none" strike="noStrike" cap="none" dirty="0">
                        <a:highlight>
                          <a:srgbClr val="FFFFFF"/>
                        </a:highlight>
                      </a:endParaRPr>
                    </a:p>
                  </a:txBody>
                  <a:tcPr marL="68575" marR="68575" marT="91425" marB="91425">
                    <a:lnL w="19050" cap="flat" cmpd="sng">
                      <a:solidFill>
                        <a:srgbClr val="005493"/>
                      </a:solidFill>
                      <a:prstDash val="solid"/>
                      <a:round/>
                      <a:headEnd type="none" w="sm" len="sm"/>
                      <a:tailEnd type="none" w="sm" len="sm"/>
                    </a:lnL>
                    <a:lnR w="19050" cap="flat" cmpd="sng">
                      <a:solidFill>
                        <a:srgbClr val="005493"/>
                      </a:solidFill>
                      <a:prstDash val="solid"/>
                      <a:round/>
                      <a:headEnd type="none" w="sm" len="sm"/>
                      <a:tailEnd type="none" w="sm" len="sm"/>
                    </a:lnR>
                    <a:lnT w="19050" cap="flat" cmpd="sng">
                      <a:solidFill>
                        <a:srgbClr val="005493"/>
                      </a:solidFill>
                      <a:prstDash val="solid"/>
                      <a:round/>
                      <a:headEnd type="none" w="sm" len="sm"/>
                      <a:tailEnd type="none" w="sm" len="sm"/>
                    </a:lnT>
                    <a:lnB w="19050" cap="flat" cmpd="sng">
                      <a:solidFill>
                        <a:srgbClr val="005493"/>
                      </a:solidFill>
                      <a:prstDash val="solid"/>
                      <a:round/>
                      <a:headEnd type="none" w="sm" len="sm"/>
                      <a:tailEnd type="none" w="sm" len="sm"/>
                    </a:lnB>
                  </a:tcPr>
                </a:tc>
                <a:extLst>
                  <a:ext uri="{0D108BD9-81ED-4DB2-BD59-A6C34878D82A}">
                    <a16:rowId xmlns:a16="http://schemas.microsoft.com/office/drawing/2014/main" xmlns="" val="10004"/>
                  </a:ext>
                </a:extLst>
              </a:tr>
            </a:tbl>
          </a:graphicData>
        </a:graphic>
      </p:graphicFrame>
      <p:sp>
        <p:nvSpPr>
          <p:cNvPr id="9" name="Google Shape;159;p22">
            <a:extLst>
              <a:ext uri="{FF2B5EF4-FFF2-40B4-BE49-F238E27FC236}">
                <a16:creationId xmlns:a16="http://schemas.microsoft.com/office/drawing/2014/main" xmlns="" id="{1B710998-5C69-4C86-9B49-901D7652C590}"/>
              </a:ext>
            </a:extLst>
          </p:cNvPr>
          <p:cNvSpPr txBox="1">
            <a:spLocks/>
          </p:cNvSpPr>
          <p:nvPr/>
        </p:nvSpPr>
        <p:spPr>
          <a:xfrm>
            <a:off x="324600" y="221899"/>
            <a:ext cx="11867400" cy="82223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s-ES" b="1" dirty="0">
                <a:solidFill>
                  <a:srgbClr val="0070C0"/>
                </a:solidFill>
              </a:rPr>
              <a:t>4. Pruebas de Función Pulmonar</a:t>
            </a:r>
          </a:p>
        </p:txBody>
      </p:sp>
      <p:sp>
        <p:nvSpPr>
          <p:cNvPr id="4" name="Rectángulo 3">
            <a:extLst>
              <a:ext uri="{FF2B5EF4-FFF2-40B4-BE49-F238E27FC236}">
                <a16:creationId xmlns:a16="http://schemas.microsoft.com/office/drawing/2014/main" xmlns="" id="{248934AA-D8B7-483C-A503-DF59FF9D1AEF}"/>
              </a:ext>
            </a:extLst>
          </p:cNvPr>
          <p:cNvSpPr/>
          <p:nvPr/>
        </p:nvSpPr>
        <p:spPr>
          <a:xfrm>
            <a:off x="494124" y="5518111"/>
            <a:ext cx="6740865" cy="1200329"/>
          </a:xfrm>
          <a:prstGeom prst="rect">
            <a:avLst/>
          </a:prstGeom>
        </p:spPr>
        <p:txBody>
          <a:bodyPr wrap="square">
            <a:spAutoFit/>
          </a:bodyPr>
          <a:lstStyle/>
          <a:p>
            <a:pPr>
              <a:buSzPts val="1100"/>
            </a:pPr>
            <a:r>
              <a:rPr lang="en-US" sz="800" i="1" dirty="0">
                <a:solidFill>
                  <a:srgbClr val="53565A"/>
                </a:solidFill>
              </a:rPr>
              <a:t>Cimas Hernando E, Pérez Fernández JI. Técnica e interpretación de espirometría en atención primaria. Editorial Luzán 2003;5.</a:t>
            </a:r>
          </a:p>
          <a:p>
            <a:pPr>
              <a:buSzPts val="1100"/>
              <a:buNone/>
            </a:pPr>
            <a:r>
              <a:rPr lang="es-ES" sz="800" i="1" dirty="0">
                <a:solidFill>
                  <a:srgbClr val="53565A"/>
                </a:solidFill>
              </a:rPr>
              <a:t>Claudia Vargas-Domínguez, Laura Gochicoa-Rangel, Mónica Velázquez-Uncal, Roberto Mejía-Alfaro, Juan Carlos Vázquez-García, Rogelio Pérez-Padilla, et al. Pruebas de función respiratoria, ¿cuál y a quién? NCT Neumología y Cirugía de Tórax 2011 Mar 21,;70(2):111-117.</a:t>
            </a:r>
          </a:p>
          <a:p>
            <a:pPr>
              <a:buSzPts val="1100"/>
              <a:buNone/>
            </a:pPr>
            <a:r>
              <a:rPr lang="es-ES" sz="800" i="1" dirty="0">
                <a:solidFill>
                  <a:srgbClr val="53565A"/>
                </a:solidFill>
              </a:rPr>
              <a:t>Marín Trigo JM. Principales parámetros de función pulmonar en la enfermedad pulmonar obstructiva crónica (EPOC). Atención Primaria 2003 Jan 1,;32(3):169-176</a:t>
            </a:r>
          </a:p>
          <a:p>
            <a:pPr>
              <a:buSzPts val="1100"/>
              <a:buNone/>
            </a:pPr>
            <a:r>
              <a:rPr lang="es-ES" sz="800" i="1" dirty="0">
                <a:solidFill>
                  <a:srgbClr val="53565A"/>
                </a:solidFill>
              </a:rPr>
              <a:t> Guerrero-Zúñiga Selene, Vázquez-García Juan Carlos, Gochicoa-Rangel Laura, Cid-Juárez Silvia, Benítez-Pérez Rosaura, del-Río-Hidalgo Rodrigo et al . Pletismografía corporal: recomendaciones y procedimiento. Neumol. cir. torax  [revista en la Internet]. 2016  Dic [citado  2019  Mar  03] ;  75( 4 ): 296-307. Disponible en: http://www.scielo.org.mx/scielo.php?script=sci_arttext&amp;pid=S0028-37462016000400296&amp;lng=es.</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838200" y="337399"/>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b="1" dirty="0">
                <a:solidFill>
                  <a:srgbClr val="0070C0"/>
                </a:solidFill>
              </a:rPr>
              <a:t>5. Valoración del Impacto en la calidad de vida.</a:t>
            </a:r>
            <a:endParaRPr b="1" dirty="0">
              <a:solidFill>
                <a:srgbClr val="0070C0"/>
              </a:solidFill>
            </a:endParaRPr>
          </a:p>
        </p:txBody>
      </p:sp>
      <p:sp>
        <p:nvSpPr>
          <p:cNvPr id="230" name="Google Shape;230;p30"/>
          <p:cNvSpPr/>
          <p:nvPr/>
        </p:nvSpPr>
        <p:spPr>
          <a:xfrm>
            <a:off x="0" y="0"/>
            <a:ext cx="324600" cy="6858000"/>
          </a:xfrm>
          <a:prstGeom prst="rect">
            <a:avLst/>
          </a:prstGeom>
          <a:solidFill>
            <a:srgbClr val="00549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sp>
        <p:nvSpPr>
          <p:cNvPr id="232" name="Google Shape;232;p30"/>
          <p:cNvSpPr txBox="1">
            <a:spLocks noGrp="1"/>
          </p:cNvSpPr>
          <p:nvPr>
            <p:ph type="body" idx="1"/>
          </p:nvPr>
        </p:nvSpPr>
        <p:spPr>
          <a:xfrm>
            <a:off x="838200" y="2002087"/>
            <a:ext cx="10653000" cy="3463200"/>
          </a:xfrm>
          <a:prstGeom prst="rect">
            <a:avLst/>
          </a:prstGeom>
          <a:noFill/>
          <a:ln>
            <a:noFill/>
          </a:ln>
        </p:spPr>
        <p:txBody>
          <a:bodyPr spcFirstLastPara="1" wrap="square" lIns="91425" tIns="45700" rIns="91425" bIns="45700" anchor="t" anchorCtr="0">
            <a:noAutofit/>
          </a:bodyPr>
          <a:lstStyle/>
          <a:p>
            <a:pPr algn="just">
              <a:spcBef>
                <a:spcPts val="0"/>
              </a:spcBef>
              <a:buFont typeface="Arial"/>
              <a:buChar char="●"/>
            </a:pPr>
            <a:r>
              <a:rPr lang="en-US" b="1" dirty="0"/>
              <a:t>Cuestionarios de evaluación de síntomas</a:t>
            </a:r>
          </a:p>
          <a:p>
            <a:pPr lvl="1" algn="just">
              <a:spcBef>
                <a:spcPts val="0"/>
              </a:spcBef>
              <a:buChar char="●"/>
            </a:pPr>
            <a:r>
              <a:rPr lang="en-US" dirty="0"/>
              <a:t>St. George</a:t>
            </a:r>
          </a:p>
          <a:p>
            <a:pPr lvl="1" algn="just">
              <a:spcBef>
                <a:spcPts val="0"/>
              </a:spcBef>
              <a:buChar char="●"/>
            </a:pPr>
            <a:r>
              <a:rPr lang="en-US" dirty="0"/>
              <a:t>CAT</a:t>
            </a:r>
          </a:p>
          <a:p>
            <a:pPr lvl="1" algn="just">
              <a:spcBef>
                <a:spcPts val="0"/>
              </a:spcBef>
              <a:buChar char="●"/>
            </a:pPr>
            <a:r>
              <a:rPr lang="en-US" dirty="0"/>
              <a:t>The COPD Control Questionnarie (</a:t>
            </a:r>
            <a:r>
              <a:rPr lang="en-US" dirty="0">
                <a:hlinkClick r:id="rId3"/>
              </a:rPr>
              <a:t>http://ccq.nl/</a:t>
            </a:r>
            <a:r>
              <a:rPr lang="en-US" dirty="0"/>
              <a:t>)</a:t>
            </a:r>
          </a:p>
          <a:p>
            <a:pPr marL="914400" lvl="1" indent="-342900" algn="just" rtl="0">
              <a:lnSpc>
                <a:spcPct val="90000"/>
              </a:lnSpc>
              <a:spcBef>
                <a:spcPts val="0"/>
              </a:spcBef>
              <a:spcAft>
                <a:spcPts val="0"/>
              </a:spcAft>
              <a:buSzPts val="1800"/>
              <a:buChar char="○"/>
            </a:pPr>
            <a:endParaRPr lang="en-US" dirty="0"/>
          </a:p>
          <a:p>
            <a:pPr algn="just">
              <a:spcBef>
                <a:spcPts val="0"/>
              </a:spcBef>
            </a:pPr>
            <a:r>
              <a:rPr lang="en-US" b="1" dirty="0"/>
              <a:t>Indices de valoración multidimensional y de aproximación pronostica </a:t>
            </a:r>
            <a:endParaRPr lang="fi-FI" b="1" dirty="0">
              <a:solidFill>
                <a:srgbClr val="000000"/>
              </a:solidFill>
            </a:endParaRPr>
          </a:p>
          <a:p>
            <a:pPr lvl="1" algn="just">
              <a:spcBef>
                <a:spcPts val="0"/>
              </a:spcBef>
            </a:pPr>
            <a:r>
              <a:rPr lang="en-US" dirty="0"/>
              <a:t>BODE </a:t>
            </a:r>
          </a:p>
          <a:p>
            <a:pPr lvl="1" algn="just">
              <a:spcBef>
                <a:spcPts val="0"/>
              </a:spcBef>
            </a:pPr>
            <a:r>
              <a:rPr lang="en-US" dirty="0"/>
              <a:t>BODEx</a:t>
            </a:r>
            <a:endParaRPr b="1" dirty="0"/>
          </a:p>
        </p:txBody>
      </p:sp>
      <p:pic>
        <p:nvPicPr>
          <p:cNvPr id="233" name="Google Shape;233;p30"/>
          <p:cNvPicPr preferRelativeResize="0"/>
          <p:nvPr/>
        </p:nvPicPr>
        <p:blipFill rotWithShape="1">
          <a:blip r:embed="rId4">
            <a:alphaModFix/>
          </a:blip>
          <a:srcRect/>
          <a:stretch/>
        </p:blipFill>
        <p:spPr>
          <a:xfrm>
            <a:off x="7374192" y="6179831"/>
            <a:ext cx="4561298" cy="503652"/>
          </a:xfrm>
          <a:prstGeom prst="rect">
            <a:avLst/>
          </a:prstGeom>
          <a:noFill/>
          <a:ln>
            <a:noFill/>
          </a:ln>
        </p:spPr>
      </p:pic>
      <p:sp>
        <p:nvSpPr>
          <p:cNvPr id="2" name="Rectángulo 1">
            <a:extLst>
              <a:ext uri="{FF2B5EF4-FFF2-40B4-BE49-F238E27FC236}">
                <a16:creationId xmlns:a16="http://schemas.microsoft.com/office/drawing/2014/main" xmlns="" id="{7BAEEF85-C2F7-42E8-985A-7DE12000AB9A}"/>
              </a:ext>
            </a:extLst>
          </p:cNvPr>
          <p:cNvSpPr/>
          <p:nvPr/>
        </p:nvSpPr>
        <p:spPr>
          <a:xfrm>
            <a:off x="636632" y="5367637"/>
            <a:ext cx="6133137" cy="1496051"/>
          </a:xfrm>
          <a:prstGeom prst="rect">
            <a:avLst/>
          </a:prstGeom>
        </p:spPr>
        <p:txBody>
          <a:bodyPr wrap="square">
            <a:spAutoFit/>
          </a:bodyPr>
          <a:lstStyle/>
          <a:p>
            <a:pPr lvl="0" algn="just">
              <a:lnSpc>
                <a:spcPct val="115000"/>
              </a:lnSpc>
              <a:buClr>
                <a:schemeClr val="dk1"/>
              </a:buClr>
              <a:buSzPts val="1100"/>
            </a:pPr>
            <a:r>
              <a:rPr lang="en-US" sz="800" i="1" dirty="0">
                <a:solidFill>
                  <a:schemeClr val="bg2"/>
                </a:solidFill>
              </a:rPr>
              <a:t>Global Strategy for the Diagnosis, Management, and Prevention of Chronic Obstructive Lung Disease 2019 Report. 2018 Nov 14.</a:t>
            </a:r>
          </a:p>
          <a:p>
            <a:pPr lvl="0" algn="just">
              <a:lnSpc>
                <a:spcPct val="115000"/>
              </a:lnSpc>
              <a:buClr>
                <a:schemeClr val="dk1"/>
              </a:buClr>
              <a:buSzPts val="1100"/>
            </a:pPr>
            <a:r>
              <a:rPr lang="en-US" sz="800" i="1" dirty="0">
                <a:solidFill>
                  <a:schemeClr val="bg2"/>
                </a:solidFill>
              </a:rPr>
              <a:t>Alonso JLI, Paredes CM. Enfermedad pulmonar obstructiva crónica (EPOC). Medicine - Programa de Formación Médica Continuada acreditado 2018 Oct;12(63):3699-3709. </a:t>
            </a:r>
          </a:p>
          <a:p>
            <a:pPr lvl="0" algn="just">
              <a:lnSpc>
                <a:spcPct val="115000"/>
              </a:lnSpc>
              <a:buClr>
                <a:schemeClr val="dk1"/>
              </a:buClr>
              <a:buSzPts val="1100"/>
            </a:pPr>
            <a:r>
              <a:rPr lang="en-US" sz="800" i="1" dirty="0">
                <a:solidFill>
                  <a:schemeClr val="bg2"/>
                </a:solidFill>
              </a:rPr>
              <a:t>Londoño D, García OM, Celis C, Giraldo M, Casas A, Torres C, et al. Guía de práctica clínica basada en la evidencia para la prevención, diagnóstico, tratamiento y seguimiento de la enfermedad pulmonar obstructiva crónica (EPOC) en población adulta. Acta Médica Colombiana 2014;39(2 SI (2)):5-49.</a:t>
            </a:r>
          </a:p>
          <a:p>
            <a:pPr lvl="0" algn="just">
              <a:lnSpc>
                <a:spcPct val="115000"/>
              </a:lnSpc>
              <a:buClr>
                <a:schemeClr val="dk1"/>
              </a:buClr>
              <a:buSzPts val="1100"/>
            </a:pPr>
            <a:r>
              <a:rPr lang="en-US" sz="800" i="1" dirty="0">
                <a:solidFill>
                  <a:schemeClr val="bg2"/>
                </a:solidFill>
              </a:rPr>
              <a:t>Celli BR, Cote CG, Marin JM, Casanova C, Montes de Oca M, Mendez RA, et al. The body-mass index, airflow obstruction, dyspnea, and exercise capacity index in chronic obstructive pulmonary disease. N Engl J Med 2004;350(10):1005-1012.</a:t>
            </a:r>
          </a:p>
          <a:p>
            <a:pPr lvl="0" algn="just">
              <a:lnSpc>
                <a:spcPct val="115000"/>
              </a:lnSpc>
              <a:buClr>
                <a:schemeClr val="dk1"/>
              </a:buClr>
              <a:buSzPts val="1100"/>
            </a:pPr>
            <a:endParaRPr lang="en-US" sz="800" i="1" dirty="0">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9" name="Google Shape;239;p31"/>
          <p:cNvSpPr/>
          <p:nvPr/>
        </p:nvSpPr>
        <p:spPr>
          <a:xfrm>
            <a:off x="0" y="0"/>
            <a:ext cx="324600" cy="6858000"/>
          </a:xfrm>
          <a:prstGeom prst="rect">
            <a:avLst/>
          </a:prstGeom>
          <a:solidFill>
            <a:srgbClr val="00549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pic>
        <p:nvPicPr>
          <p:cNvPr id="240" name="Google Shape;240;p31"/>
          <p:cNvPicPr preferRelativeResize="0"/>
          <p:nvPr/>
        </p:nvPicPr>
        <p:blipFill rotWithShape="1">
          <a:blip r:embed="rId3">
            <a:alphaModFix/>
          </a:blip>
          <a:srcRect/>
          <a:stretch/>
        </p:blipFill>
        <p:spPr>
          <a:xfrm>
            <a:off x="7374192" y="6179831"/>
            <a:ext cx="4561298" cy="503652"/>
          </a:xfrm>
          <a:prstGeom prst="rect">
            <a:avLst/>
          </a:prstGeom>
          <a:noFill/>
          <a:ln>
            <a:noFill/>
          </a:ln>
        </p:spPr>
      </p:pic>
      <p:graphicFrame>
        <p:nvGraphicFramePr>
          <p:cNvPr id="241" name="Google Shape;241;p31"/>
          <p:cNvGraphicFramePr/>
          <p:nvPr>
            <p:extLst>
              <p:ext uri="{D42A27DB-BD31-4B8C-83A1-F6EECF244321}">
                <p14:modId xmlns:p14="http://schemas.microsoft.com/office/powerpoint/2010/main" val="2714981001"/>
              </p:ext>
            </p:extLst>
          </p:nvPr>
        </p:nvGraphicFramePr>
        <p:xfrm>
          <a:off x="914401" y="1323755"/>
          <a:ext cx="10184395" cy="4409097"/>
        </p:xfrm>
        <a:graphic>
          <a:graphicData uri="http://schemas.openxmlformats.org/drawingml/2006/table">
            <a:tbl>
              <a:tblPr>
                <a:tableStyleId>{BC89EF96-8CEA-46FF-86C4-4CE0E7609802}</a:tableStyleId>
              </a:tblPr>
              <a:tblGrid>
                <a:gridCol w="2253288">
                  <a:extLst>
                    <a:ext uri="{9D8B030D-6E8A-4147-A177-3AD203B41FA5}">
                      <a16:colId xmlns:a16="http://schemas.microsoft.com/office/drawing/2014/main" xmlns="" val="20000"/>
                    </a:ext>
                  </a:extLst>
                </a:gridCol>
                <a:gridCol w="2496567">
                  <a:extLst>
                    <a:ext uri="{9D8B030D-6E8A-4147-A177-3AD203B41FA5}">
                      <a16:colId xmlns:a16="http://schemas.microsoft.com/office/drawing/2014/main" xmlns="" val="20001"/>
                    </a:ext>
                  </a:extLst>
                </a:gridCol>
                <a:gridCol w="1226573">
                  <a:extLst>
                    <a:ext uri="{9D8B030D-6E8A-4147-A177-3AD203B41FA5}">
                      <a16:colId xmlns:a16="http://schemas.microsoft.com/office/drawing/2014/main" xmlns="" val="20002"/>
                    </a:ext>
                  </a:extLst>
                </a:gridCol>
                <a:gridCol w="1657274">
                  <a:extLst>
                    <a:ext uri="{9D8B030D-6E8A-4147-A177-3AD203B41FA5}">
                      <a16:colId xmlns:a16="http://schemas.microsoft.com/office/drawing/2014/main" xmlns="" val="20003"/>
                    </a:ext>
                  </a:extLst>
                </a:gridCol>
                <a:gridCol w="1427747">
                  <a:extLst>
                    <a:ext uri="{9D8B030D-6E8A-4147-A177-3AD203B41FA5}">
                      <a16:colId xmlns:a16="http://schemas.microsoft.com/office/drawing/2014/main" xmlns="" val="20004"/>
                    </a:ext>
                  </a:extLst>
                </a:gridCol>
                <a:gridCol w="1122946">
                  <a:extLst>
                    <a:ext uri="{9D8B030D-6E8A-4147-A177-3AD203B41FA5}">
                      <a16:colId xmlns:a16="http://schemas.microsoft.com/office/drawing/2014/main" xmlns="" val="20005"/>
                    </a:ext>
                  </a:extLst>
                </a:gridCol>
              </a:tblGrid>
              <a:tr h="531204">
                <a:tc gridSpan="6">
                  <a:txBody>
                    <a:bodyPr/>
                    <a:lstStyle/>
                    <a:p>
                      <a:pPr marL="0" marR="0" lvl="0" indent="0" algn="ctr" rtl="0">
                        <a:lnSpc>
                          <a:spcPct val="115000"/>
                        </a:lnSpc>
                        <a:spcBef>
                          <a:spcPts val="0"/>
                        </a:spcBef>
                        <a:spcAft>
                          <a:spcPts val="0"/>
                        </a:spcAft>
                        <a:buClr>
                          <a:srgbClr val="000000"/>
                        </a:buClr>
                        <a:buSzPts val="1800"/>
                        <a:buFont typeface="Arial"/>
                        <a:buNone/>
                      </a:pPr>
                      <a:r>
                        <a:rPr lang="en-US" sz="2400" b="1" u="none" strike="noStrike" cap="none" dirty="0"/>
                        <a:t>ÍNDICE BODE</a:t>
                      </a:r>
                      <a:endParaRPr sz="2400" b="1" u="none" strike="noStrike" cap="none" dirty="0"/>
                    </a:p>
                  </a:txBody>
                  <a:tcPr marL="68575" marR="68575" marT="91425" marB="91425" anchor="ct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00"/>
                  </a:ext>
                </a:extLst>
              </a:tr>
              <a:tr h="715150">
                <a:tc rowSpan="2">
                  <a:txBody>
                    <a:bodyPr/>
                    <a:lstStyle/>
                    <a:p>
                      <a:pPr marL="0" marR="0" lvl="0" indent="0" algn="ctr" rtl="0">
                        <a:lnSpc>
                          <a:spcPct val="100000"/>
                        </a:lnSpc>
                        <a:spcBef>
                          <a:spcPts val="0"/>
                        </a:spcBef>
                        <a:spcAft>
                          <a:spcPts val="0"/>
                        </a:spcAft>
                        <a:buClr>
                          <a:srgbClr val="000000"/>
                        </a:buClr>
                        <a:buSzPts val="1800"/>
                        <a:buFont typeface="Arial"/>
                        <a:buNone/>
                      </a:pPr>
                      <a:r>
                        <a:rPr lang="en-US" sz="2400" b="1" u="none" strike="noStrike" cap="none" dirty="0"/>
                        <a:t>Componentes</a:t>
                      </a:r>
                      <a:endParaRPr sz="2400" b="1" u="none" strike="noStrike" cap="none" dirty="0"/>
                    </a:p>
                  </a:txBody>
                  <a:tcPr marL="68575" marR="68575" marT="91425" marB="91425" anchor="ctr"/>
                </a:tc>
                <a:tc rowSpan="2">
                  <a:txBody>
                    <a:bodyPr/>
                    <a:lstStyle/>
                    <a:p>
                      <a:pPr marL="0" marR="0" lvl="0" indent="0" algn="ctr" rtl="0">
                        <a:lnSpc>
                          <a:spcPct val="100000"/>
                        </a:lnSpc>
                        <a:spcBef>
                          <a:spcPts val="0"/>
                        </a:spcBef>
                        <a:spcAft>
                          <a:spcPts val="0"/>
                        </a:spcAft>
                        <a:buClr>
                          <a:srgbClr val="000000"/>
                        </a:buClr>
                        <a:buSzPts val="1800"/>
                        <a:buFont typeface="Arial"/>
                        <a:buNone/>
                      </a:pPr>
                      <a:r>
                        <a:rPr lang="en-US" sz="2400" b="1" u="none" strike="noStrike" cap="none" dirty="0"/>
                        <a:t>Variables</a:t>
                      </a:r>
                      <a:endParaRPr sz="2400" b="1" u="none" strike="noStrike" cap="none" dirty="0"/>
                    </a:p>
                  </a:txBody>
                  <a:tcPr marL="68575" marR="68575" marT="91425" marB="91425" anchor="ctr"/>
                </a:tc>
                <a:tc gridSpan="4">
                  <a:txBody>
                    <a:bodyPr/>
                    <a:lstStyle/>
                    <a:p>
                      <a:pPr marL="457200" marR="0" lvl="0" indent="0" algn="ctr" rtl="0">
                        <a:lnSpc>
                          <a:spcPct val="115000"/>
                        </a:lnSpc>
                        <a:spcBef>
                          <a:spcPts val="0"/>
                        </a:spcBef>
                        <a:spcAft>
                          <a:spcPts val="0"/>
                        </a:spcAft>
                        <a:buClr>
                          <a:srgbClr val="000000"/>
                        </a:buClr>
                        <a:buSzPts val="1800"/>
                        <a:buFont typeface="Arial"/>
                        <a:buNone/>
                      </a:pPr>
                      <a:r>
                        <a:rPr lang="en-US" sz="2400" b="1" u="none" strike="noStrike" cap="none" dirty="0"/>
                        <a:t>Puntuación</a:t>
                      </a:r>
                      <a:endParaRPr sz="2400" b="1" u="none" strike="noStrike" cap="none" dirty="0"/>
                    </a:p>
                  </a:txBody>
                  <a:tcPr marL="68575" marR="68575" marT="91425" marB="91425"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01"/>
                  </a:ext>
                </a:extLst>
              </a:tr>
              <a:tr h="531204">
                <a:tc vMerge="1">
                  <a:txBody>
                    <a:bodyPr/>
                    <a:lstStyle/>
                    <a:p>
                      <a:pPr marL="0" marR="0" lvl="0" indent="0" algn="l" rtl="0">
                        <a:lnSpc>
                          <a:spcPct val="100000"/>
                        </a:lnSpc>
                        <a:spcBef>
                          <a:spcPts val="0"/>
                        </a:spcBef>
                        <a:spcAft>
                          <a:spcPts val="0"/>
                        </a:spcAft>
                        <a:buClr>
                          <a:srgbClr val="000000"/>
                        </a:buClr>
                        <a:buSzPts val="1800"/>
                        <a:buFont typeface="Arial"/>
                        <a:buNone/>
                      </a:pPr>
                      <a:endParaRPr sz="2400" u="none" strike="noStrike" cap="none" dirty="0"/>
                    </a:p>
                  </a:txBody>
                  <a:tcPr marL="68575" marR="68575" marT="91425" marB="91425"/>
                </a:tc>
                <a:tc vMerge="1">
                  <a:txBody>
                    <a:bodyPr/>
                    <a:lstStyle/>
                    <a:p>
                      <a:pPr marL="0" marR="0" lvl="0" indent="0" algn="l" rtl="0">
                        <a:lnSpc>
                          <a:spcPct val="100000"/>
                        </a:lnSpc>
                        <a:spcBef>
                          <a:spcPts val="0"/>
                        </a:spcBef>
                        <a:spcAft>
                          <a:spcPts val="0"/>
                        </a:spcAft>
                        <a:buClr>
                          <a:srgbClr val="000000"/>
                        </a:buClr>
                        <a:buSzPts val="1800"/>
                        <a:buFont typeface="Arial"/>
                        <a:buNone/>
                      </a:pPr>
                      <a:endParaRPr sz="2400" u="none" strike="noStrike" cap="none" dirty="0"/>
                    </a:p>
                  </a:txBody>
                  <a:tcPr marL="68575" marR="68575" marT="91425" marB="91425"/>
                </a:tc>
                <a:tc>
                  <a:txBody>
                    <a:bodyPr/>
                    <a:lstStyle/>
                    <a:p>
                      <a:pPr marL="457200" marR="0" lvl="0" indent="0" algn="ctr" rtl="0">
                        <a:lnSpc>
                          <a:spcPct val="115000"/>
                        </a:lnSpc>
                        <a:spcBef>
                          <a:spcPts val="0"/>
                        </a:spcBef>
                        <a:spcAft>
                          <a:spcPts val="0"/>
                        </a:spcAft>
                        <a:buClr>
                          <a:srgbClr val="000000"/>
                        </a:buClr>
                        <a:buSzPts val="1800"/>
                        <a:buFont typeface="Arial"/>
                        <a:buNone/>
                      </a:pPr>
                      <a:r>
                        <a:rPr lang="en-US" sz="2400" b="1" u="none" strike="noStrike" cap="none" dirty="0"/>
                        <a:t>0</a:t>
                      </a:r>
                      <a:endParaRPr sz="2400" b="1" u="none" strike="noStrike" cap="none" dirty="0"/>
                    </a:p>
                  </a:txBody>
                  <a:tcPr marL="68575" marR="68575" marT="91425" marB="91425" anchor="ctr"/>
                </a:tc>
                <a:tc>
                  <a:txBody>
                    <a:bodyPr/>
                    <a:lstStyle/>
                    <a:p>
                      <a:pPr marL="457200" marR="0" lvl="0" indent="0" algn="ctr" rtl="0">
                        <a:lnSpc>
                          <a:spcPct val="115000"/>
                        </a:lnSpc>
                        <a:spcBef>
                          <a:spcPts val="0"/>
                        </a:spcBef>
                        <a:spcAft>
                          <a:spcPts val="0"/>
                        </a:spcAft>
                        <a:buClr>
                          <a:srgbClr val="000000"/>
                        </a:buClr>
                        <a:buSzPts val="1800"/>
                        <a:buFont typeface="Arial"/>
                        <a:buNone/>
                      </a:pPr>
                      <a:r>
                        <a:rPr lang="en-US" sz="2400" b="1" u="none" strike="noStrike" cap="none" dirty="0"/>
                        <a:t>1</a:t>
                      </a:r>
                      <a:endParaRPr sz="2400" b="1" u="none" strike="noStrike" cap="none" dirty="0"/>
                    </a:p>
                  </a:txBody>
                  <a:tcPr marL="68575" marR="68575" marT="91425" marB="91425" anchor="ctr"/>
                </a:tc>
                <a:tc>
                  <a:txBody>
                    <a:bodyPr/>
                    <a:lstStyle/>
                    <a:p>
                      <a:pPr marL="457200" marR="0" lvl="0" indent="0" algn="ctr" rtl="0">
                        <a:lnSpc>
                          <a:spcPct val="115000"/>
                        </a:lnSpc>
                        <a:spcBef>
                          <a:spcPts val="0"/>
                        </a:spcBef>
                        <a:spcAft>
                          <a:spcPts val="0"/>
                        </a:spcAft>
                        <a:buClr>
                          <a:srgbClr val="000000"/>
                        </a:buClr>
                        <a:buSzPts val="1800"/>
                        <a:buFont typeface="Arial"/>
                        <a:buNone/>
                      </a:pPr>
                      <a:r>
                        <a:rPr lang="en-US" sz="2400" b="1" u="none" strike="noStrike" cap="none" dirty="0"/>
                        <a:t>2</a:t>
                      </a:r>
                      <a:endParaRPr sz="2400" b="1" u="none" strike="noStrike" cap="none" dirty="0"/>
                    </a:p>
                  </a:txBody>
                  <a:tcPr marL="68575" marR="68575" marT="91425" marB="91425" anchor="ctr"/>
                </a:tc>
                <a:tc>
                  <a:txBody>
                    <a:bodyPr/>
                    <a:lstStyle/>
                    <a:p>
                      <a:pPr marL="457200" marR="0" lvl="0" indent="0" algn="ctr" rtl="0">
                        <a:lnSpc>
                          <a:spcPct val="115000"/>
                        </a:lnSpc>
                        <a:spcBef>
                          <a:spcPts val="0"/>
                        </a:spcBef>
                        <a:spcAft>
                          <a:spcPts val="0"/>
                        </a:spcAft>
                        <a:buClr>
                          <a:srgbClr val="000000"/>
                        </a:buClr>
                        <a:buSzPts val="1800"/>
                        <a:buFont typeface="Arial"/>
                        <a:buNone/>
                      </a:pPr>
                      <a:r>
                        <a:rPr lang="en-US" sz="2400" b="1" u="none" strike="noStrike" cap="none" dirty="0"/>
                        <a:t>3</a:t>
                      </a:r>
                      <a:endParaRPr sz="2400" b="1" u="none" strike="noStrike" cap="none" dirty="0"/>
                    </a:p>
                  </a:txBody>
                  <a:tcPr marL="68575" marR="68575" marT="91425" marB="91425" anchor="ctr"/>
                </a:tc>
                <a:extLst>
                  <a:ext uri="{0D108BD9-81ED-4DB2-BD59-A6C34878D82A}">
                    <a16:rowId xmlns:a16="http://schemas.microsoft.com/office/drawing/2014/main" xmlns="" val="10002"/>
                  </a:ext>
                </a:extLst>
              </a:tr>
              <a:tr h="531204">
                <a:tc>
                  <a:txBody>
                    <a:bodyPr/>
                    <a:lstStyle/>
                    <a:p>
                      <a:pPr marL="457200" marR="0" lvl="0" indent="0" algn="ctr" rtl="0">
                        <a:lnSpc>
                          <a:spcPct val="115000"/>
                        </a:lnSpc>
                        <a:spcBef>
                          <a:spcPts val="0"/>
                        </a:spcBef>
                        <a:spcAft>
                          <a:spcPts val="0"/>
                        </a:spcAft>
                        <a:buClr>
                          <a:srgbClr val="000000"/>
                        </a:buClr>
                        <a:buSzPts val="1800"/>
                        <a:buFont typeface="Arial"/>
                        <a:buNone/>
                      </a:pPr>
                      <a:r>
                        <a:rPr lang="en-US" sz="2400" b="1" u="none" strike="noStrike" cap="none" dirty="0"/>
                        <a:t>B</a:t>
                      </a:r>
                      <a:endParaRPr sz="2400" b="1"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IMC (kg/m</a:t>
                      </a:r>
                      <a:r>
                        <a:rPr lang="en-US" sz="2400" u="none" strike="noStrike" cap="none" baseline="30000" dirty="0"/>
                        <a:t>2</a:t>
                      </a:r>
                      <a:r>
                        <a:rPr lang="en-US" sz="2400" u="none" strike="noStrike" cap="none" dirty="0"/>
                        <a:t>)</a:t>
                      </a:r>
                      <a:endParaRPr sz="2400"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&gt;21</a:t>
                      </a:r>
                      <a:endParaRPr sz="2400"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≤21</a:t>
                      </a:r>
                      <a:endParaRPr sz="2400" u="none" strike="noStrike" cap="none" dirty="0"/>
                    </a:p>
                  </a:txBody>
                  <a:tcPr marL="68575" marR="68575" marT="91425" marB="91425"/>
                </a:tc>
                <a:tc>
                  <a:txBody>
                    <a:bodyPr/>
                    <a:lstStyle/>
                    <a:p>
                      <a:pPr marL="457200" marR="0" lvl="0" indent="0" algn="ctr" rtl="0">
                        <a:lnSpc>
                          <a:spcPct val="115000"/>
                        </a:lnSpc>
                        <a:spcBef>
                          <a:spcPts val="0"/>
                        </a:spcBef>
                        <a:spcAft>
                          <a:spcPts val="0"/>
                        </a:spcAft>
                        <a:buClr>
                          <a:srgbClr val="000000"/>
                        </a:buClr>
                        <a:buSzPts val="1800"/>
                        <a:buFont typeface="Arial"/>
                        <a:buNone/>
                      </a:pPr>
                      <a:r>
                        <a:rPr lang="en-US" sz="2400" u="none" strike="noStrike" cap="none" dirty="0"/>
                        <a:t> </a:t>
                      </a:r>
                      <a:endParaRPr sz="2400" u="none" strike="noStrike" cap="none" dirty="0">
                        <a:solidFill>
                          <a:srgbClr val="777777"/>
                        </a:solidFill>
                      </a:endParaRPr>
                    </a:p>
                  </a:txBody>
                  <a:tcPr marL="68575" marR="68575" marT="91425" marB="91425"/>
                </a:tc>
                <a:tc>
                  <a:txBody>
                    <a:bodyPr/>
                    <a:lstStyle/>
                    <a:p>
                      <a:pPr marL="0" marR="0" lvl="0" indent="0" algn="ctr" rtl="0">
                        <a:lnSpc>
                          <a:spcPct val="115000"/>
                        </a:lnSpc>
                        <a:spcBef>
                          <a:spcPts val="0"/>
                        </a:spcBef>
                        <a:spcAft>
                          <a:spcPts val="0"/>
                        </a:spcAft>
                        <a:buClr>
                          <a:srgbClr val="000000"/>
                        </a:buClr>
                        <a:buSzPts val="1800"/>
                        <a:buFont typeface="Arial"/>
                        <a:buNone/>
                      </a:pPr>
                      <a:r>
                        <a:rPr lang="en-US" sz="2400" u="none" strike="noStrike" cap="none" dirty="0"/>
                        <a:t> </a:t>
                      </a:r>
                      <a:endParaRPr sz="2400" u="none" strike="noStrike" cap="none" dirty="0">
                        <a:solidFill>
                          <a:srgbClr val="777777"/>
                        </a:solidFill>
                      </a:endParaRPr>
                    </a:p>
                  </a:txBody>
                  <a:tcPr marL="68575" marR="68575" marT="91425" marB="91425"/>
                </a:tc>
                <a:extLst>
                  <a:ext uri="{0D108BD9-81ED-4DB2-BD59-A6C34878D82A}">
                    <a16:rowId xmlns:a16="http://schemas.microsoft.com/office/drawing/2014/main" xmlns="" val="10003"/>
                  </a:ext>
                </a:extLst>
              </a:tr>
              <a:tr h="531204">
                <a:tc>
                  <a:txBody>
                    <a:bodyPr/>
                    <a:lstStyle/>
                    <a:p>
                      <a:pPr marL="457200" marR="0" lvl="0" indent="0" algn="ctr" rtl="0">
                        <a:lnSpc>
                          <a:spcPct val="115000"/>
                        </a:lnSpc>
                        <a:spcBef>
                          <a:spcPts val="0"/>
                        </a:spcBef>
                        <a:spcAft>
                          <a:spcPts val="0"/>
                        </a:spcAft>
                        <a:buClr>
                          <a:srgbClr val="000000"/>
                        </a:buClr>
                        <a:buSzPts val="1800"/>
                        <a:buFont typeface="Arial"/>
                        <a:buNone/>
                      </a:pPr>
                      <a:r>
                        <a:rPr lang="en-US" sz="2400" b="1" u="none" strike="noStrike" cap="none" dirty="0"/>
                        <a:t>O</a:t>
                      </a:r>
                      <a:endParaRPr sz="2400" b="1"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FEV1 (%)</a:t>
                      </a:r>
                      <a:endParaRPr sz="2400"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≥65</a:t>
                      </a:r>
                      <a:endParaRPr sz="2400"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50-64</a:t>
                      </a:r>
                      <a:endParaRPr sz="2400"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36-49</a:t>
                      </a:r>
                      <a:endParaRPr sz="2400"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≤35</a:t>
                      </a:r>
                      <a:endParaRPr sz="2400" u="none" strike="noStrike" cap="none" dirty="0"/>
                    </a:p>
                  </a:txBody>
                  <a:tcPr marL="68575" marR="68575" marT="91425" marB="91425"/>
                </a:tc>
                <a:extLst>
                  <a:ext uri="{0D108BD9-81ED-4DB2-BD59-A6C34878D82A}">
                    <a16:rowId xmlns:a16="http://schemas.microsoft.com/office/drawing/2014/main" xmlns="" val="10004"/>
                  </a:ext>
                </a:extLst>
              </a:tr>
              <a:tr h="531204">
                <a:tc>
                  <a:txBody>
                    <a:bodyPr/>
                    <a:lstStyle/>
                    <a:p>
                      <a:pPr marL="457200" marR="0" lvl="0" indent="0" algn="ctr" rtl="0">
                        <a:lnSpc>
                          <a:spcPct val="115000"/>
                        </a:lnSpc>
                        <a:spcBef>
                          <a:spcPts val="0"/>
                        </a:spcBef>
                        <a:spcAft>
                          <a:spcPts val="0"/>
                        </a:spcAft>
                        <a:buClr>
                          <a:srgbClr val="000000"/>
                        </a:buClr>
                        <a:buSzPts val="1800"/>
                        <a:buFont typeface="Arial"/>
                        <a:buNone/>
                      </a:pPr>
                      <a:r>
                        <a:rPr lang="en-US" sz="2400" b="1" u="none" strike="noStrike" cap="none" dirty="0"/>
                        <a:t>D</a:t>
                      </a:r>
                      <a:endParaRPr sz="2400" b="1"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Disnea (mMRC)*</a:t>
                      </a:r>
                      <a:endParaRPr sz="2400"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0-1</a:t>
                      </a:r>
                      <a:endParaRPr sz="2400"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2</a:t>
                      </a:r>
                      <a:endParaRPr sz="2400"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3</a:t>
                      </a:r>
                      <a:endParaRPr sz="2400"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4</a:t>
                      </a:r>
                      <a:endParaRPr sz="2400" u="none" strike="noStrike" cap="none" dirty="0"/>
                    </a:p>
                  </a:txBody>
                  <a:tcPr marL="68575" marR="68575" marT="91425" marB="91425"/>
                </a:tc>
                <a:extLst>
                  <a:ext uri="{0D108BD9-81ED-4DB2-BD59-A6C34878D82A}">
                    <a16:rowId xmlns:a16="http://schemas.microsoft.com/office/drawing/2014/main" xmlns="" val="10005"/>
                  </a:ext>
                </a:extLst>
              </a:tr>
              <a:tr h="855647">
                <a:tc>
                  <a:txBody>
                    <a:bodyPr/>
                    <a:lstStyle/>
                    <a:p>
                      <a:pPr marL="457200" marR="0" lvl="0" indent="0" algn="ctr" rtl="0">
                        <a:lnSpc>
                          <a:spcPct val="115000"/>
                        </a:lnSpc>
                        <a:spcBef>
                          <a:spcPts val="0"/>
                        </a:spcBef>
                        <a:spcAft>
                          <a:spcPts val="0"/>
                        </a:spcAft>
                        <a:buClr>
                          <a:srgbClr val="000000"/>
                        </a:buClr>
                        <a:buSzPts val="1800"/>
                        <a:buFont typeface="Arial"/>
                        <a:buNone/>
                      </a:pPr>
                      <a:r>
                        <a:rPr lang="en-US" sz="2400" b="1" u="none" strike="noStrike" cap="none" dirty="0"/>
                        <a:t>E</a:t>
                      </a:r>
                      <a:endParaRPr sz="2400" b="1"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6 minutos (m)</a:t>
                      </a:r>
                      <a:endParaRPr sz="2400"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≥350</a:t>
                      </a:r>
                      <a:endParaRPr sz="2400"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250 – 349</a:t>
                      </a:r>
                      <a:endParaRPr sz="2400"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≥150-249</a:t>
                      </a:r>
                      <a:endParaRPr sz="2400" u="none" strike="noStrike" cap="none" dirty="0"/>
                    </a:p>
                  </a:txBody>
                  <a:tcPr marL="68575" marR="6857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2400" u="none" strike="noStrike" cap="none" dirty="0"/>
                        <a:t>≤ 149</a:t>
                      </a:r>
                      <a:endParaRPr sz="2400" u="none" strike="noStrike" cap="none" dirty="0"/>
                    </a:p>
                  </a:txBody>
                  <a:tcPr marL="68575" marR="68575" marT="91425" marB="91425"/>
                </a:tc>
                <a:extLst>
                  <a:ext uri="{0D108BD9-81ED-4DB2-BD59-A6C34878D82A}">
                    <a16:rowId xmlns:a16="http://schemas.microsoft.com/office/drawing/2014/main" xmlns="" val="10006"/>
                  </a:ext>
                </a:extLst>
              </a:tr>
            </a:tbl>
          </a:graphicData>
        </a:graphic>
      </p:graphicFrame>
      <p:sp>
        <p:nvSpPr>
          <p:cNvPr id="6" name="Google Shape;229;p30">
            <a:extLst>
              <a:ext uri="{FF2B5EF4-FFF2-40B4-BE49-F238E27FC236}">
                <a16:creationId xmlns:a16="http://schemas.microsoft.com/office/drawing/2014/main" xmlns="" id="{C396300C-B145-4DCD-B85C-16ED7BCEDD4A}"/>
              </a:ext>
            </a:extLst>
          </p:cNvPr>
          <p:cNvSpPr txBox="1">
            <a:spLocks/>
          </p:cNvSpPr>
          <p:nvPr/>
        </p:nvSpPr>
        <p:spPr>
          <a:xfrm>
            <a:off x="838200" y="158475"/>
            <a:ext cx="105156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s-ES" b="1" dirty="0">
                <a:solidFill>
                  <a:srgbClr val="0070C0"/>
                </a:solidFill>
              </a:rPr>
              <a:t>BODE Y BODEx</a:t>
            </a:r>
          </a:p>
        </p:txBody>
      </p:sp>
      <p:sp>
        <p:nvSpPr>
          <p:cNvPr id="4" name="Rectángulo 3">
            <a:extLst>
              <a:ext uri="{FF2B5EF4-FFF2-40B4-BE49-F238E27FC236}">
                <a16:creationId xmlns:a16="http://schemas.microsoft.com/office/drawing/2014/main" xmlns="" id="{6D6F3D26-988A-4BDA-86AC-C49CB431D324}"/>
              </a:ext>
            </a:extLst>
          </p:cNvPr>
          <p:cNvSpPr/>
          <p:nvPr/>
        </p:nvSpPr>
        <p:spPr>
          <a:xfrm>
            <a:off x="673059" y="5971285"/>
            <a:ext cx="6449636" cy="830997"/>
          </a:xfrm>
          <a:prstGeom prst="rect">
            <a:avLst/>
          </a:prstGeom>
        </p:spPr>
        <p:txBody>
          <a:bodyPr wrap="square">
            <a:spAutoFit/>
          </a:bodyPr>
          <a:lstStyle/>
          <a:p>
            <a:pPr algn="just"/>
            <a:r>
              <a:rPr lang="en-US" sz="800" i="1" dirty="0">
                <a:solidFill>
                  <a:schemeClr val="bg2"/>
                </a:solidFill>
              </a:rPr>
              <a:t>Londoño D, García OM, Celis C, Giraldo M, Casas A, Torres C, et al. Guía de práctica clínica basada en la evidencia para la prevención, diagnóstico, tratamiento y seguimiento de la enfermedad pulmonar obstructiva crónica (EPOC) en población adulta. Acta Médica Colombiana 2014;39(2 SI (2)):5-49</a:t>
            </a:r>
          </a:p>
          <a:p>
            <a:pPr algn="just"/>
            <a:r>
              <a:rPr lang="es-CO" sz="800" i="1" dirty="0">
                <a:solidFill>
                  <a:schemeClr val="bg2"/>
                </a:solidFill>
              </a:rPr>
              <a:t>Celli BR, Cote CG, Marin JM, Casanova C, Montes de Oca M, Mendez RA, et al. The body-mass index, airflow obstruction, dyspnea, and exercise capacity index in chronic obstructive pulmonary disease. N Engl J Med 2004;350(10):1005-1012.</a:t>
            </a:r>
          </a:p>
          <a:p>
            <a:pPr algn="just"/>
            <a:endParaRPr lang="es-CO" sz="800" i="1" dirty="0">
              <a:solidFill>
                <a:schemeClr val="bg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7" name="Google Shape;247;p32"/>
          <p:cNvSpPr/>
          <p:nvPr/>
        </p:nvSpPr>
        <p:spPr>
          <a:xfrm>
            <a:off x="0" y="0"/>
            <a:ext cx="324600" cy="6858000"/>
          </a:xfrm>
          <a:prstGeom prst="rect">
            <a:avLst/>
          </a:prstGeom>
          <a:solidFill>
            <a:srgbClr val="00549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pic>
        <p:nvPicPr>
          <p:cNvPr id="248" name="Google Shape;248;p32"/>
          <p:cNvPicPr preferRelativeResize="0"/>
          <p:nvPr/>
        </p:nvPicPr>
        <p:blipFill rotWithShape="1">
          <a:blip r:embed="rId3">
            <a:alphaModFix/>
          </a:blip>
          <a:srcRect/>
          <a:stretch/>
        </p:blipFill>
        <p:spPr>
          <a:xfrm>
            <a:off x="7374192" y="6179831"/>
            <a:ext cx="4561298" cy="503652"/>
          </a:xfrm>
          <a:prstGeom prst="rect">
            <a:avLst/>
          </a:prstGeom>
          <a:noFill/>
          <a:ln>
            <a:noFill/>
          </a:ln>
        </p:spPr>
      </p:pic>
      <p:graphicFrame>
        <p:nvGraphicFramePr>
          <p:cNvPr id="249" name="Google Shape;249;p32"/>
          <p:cNvGraphicFramePr/>
          <p:nvPr>
            <p:extLst>
              <p:ext uri="{D42A27DB-BD31-4B8C-83A1-F6EECF244321}">
                <p14:modId xmlns:p14="http://schemas.microsoft.com/office/powerpoint/2010/main" val="3266820214"/>
              </p:ext>
            </p:extLst>
          </p:nvPr>
        </p:nvGraphicFramePr>
        <p:xfrm>
          <a:off x="1558699" y="1944011"/>
          <a:ext cx="9863279" cy="3396786"/>
        </p:xfrm>
        <a:graphic>
          <a:graphicData uri="http://schemas.openxmlformats.org/drawingml/2006/table">
            <a:tbl>
              <a:tblPr>
                <a:noFill/>
                <a:tableStyleId>{7CA54B2D-43B7-49E7-A7C5-898B790DCE9F}</a:tableStyleId>
              </a:tblPr>
              <a:tblGrid>
                <a:gridCol w="1736929">
                  <a:extLst>
                    <a:ext uri="{9D8B030D-6E8A-4147-A177-3AD203B41FA5}">
                      <a16:colId xmlns:a16="http://schemas.microsoft.com/office/drawing/2014/main" xmlns="" val="20000"/>
                    </a:ext>
                  </a:extLst>
                </a:gridCol>
                <a:gridCol w="2255889">
                  <a:extLst>
                    <a:ext uri="{9D8B030D-6E8A-4147-A177-3AD203B41FA5}">
                      <a16:colId xmlns:a16="http://schemas.microsoft.com/office/drawing/2014/main" xmlns="" val="20001"/>
                    </a:ext>
                  </a:extLst>
                </a:gridCol>
                <a:gridCol w="1717276">
                  <a:extLst>
                    <a:ext uri="{9D8B030D-6E8A-4147-A177-3AD203B41FA5}">
                      <a16:colId xmlns:a16="http://schemas.microsoft.com/office/drawing/2014/main" xmlns="" val="20002"/>
                    </a:ext>
                  </a:extLst>
                </a:gridCol>
                <a:gridCol w="1331440">
                  <a:extLst>
                    <a:ext uri="{9D8B030D-6E8A-4147-A177-3AD203B41FA5}">
                      <a16:colId xmlns:a16="http://schemas.microsoft.com/office/drawing/2014/main" xmlns="" val="20003"/>
                    </a:ext>
                  </a:extLst>
                </a:gridCol>
                <a:gridCol w="1399545">
                  <a:extLst>
                    <a:ext uri="{9D8B030D-6E8A-4147-A177-3AD203B41FA5}">
                      <a16:colId xmlns:a16="http://schemas.microsoft.com/office/drawing/2014/main" xmlns="" val="20004"/>
                    </a:ext>
                  </a:extLst>
                </a:gridCol>
                <a:gridCol w="1422200">
                  <a:extLst>
                    <a:ext uri="{9D8B030D-6E8A-4147-A177-3AD203B41FA5}">
                      <a16:colId xmlns:a16="http://schemas.microsoft.com/office/drawing/2014/main" xmlns="" val="20005"/>
                    </a:ext>
                  </a:extLst>
                </a:gridCol>
              </a:tblGrid>
              <a:tr h="464139">
                <a:tc gridSpan="6">
                  <a:txBody>
                    <a:bodyPr/>
                    <a:lstStyle/>
                    <a:p>
                      <a:pPr marL="0" marR="0" lvl="0" indent="0" algn="ctr" rtl="0">
                        <a:lnSpc>
                          <a:spcPct val="115000"/>
                        </a:lnSpc>
                        <a:spcBef>
                          <a:spcPts val="0"/>
                        </a:spcBef>
                        <a:spcAft>
                          <a:spcPts val="0"/>
                        </a:spcAft>
                        <a:buClr>
                          <a:srgbClr val="000000"/>
                        </a:buClr>
                        <a:buSzPts val="1800"/>
                        <a:buFont typeface="Arial"/>
                        <a:buNone/>
                      </a:pPr>
                      <a:r>
                        <a:rPr lang="en-US" sz="2400" b="1" u="none" strike="noStrike" cap="none" dirty="0"/>
                        <a:t>ÍNDICE BODEx</a:t>
                      </a:r>
                      <a:endParaRPr sz="2400" b="1"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00"/>
                  </a:ext>
                </a:extLst>
              </a:tr>
              <a:tr h="464139">
                <a:tc rowSpan="2">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dirty="0"/>
                        <a:t>Componentes</a:t>
                      </a:r>
                      <a:endParaRPr sz="1800" b="1" u="none" strike="noStrike" cap="none" dirty="0"/>
                    </a:p>
                  </a:txBody>
                  <a:tcPr marL="68575" marR="68575" marT="91425" marB="91425" anchor="ctr">
                    <a:lnL w="28575" cap="flat" cmpd="sng">
                      <a:solidFill>
                        <a:srgbClr val="005493"/>
                      </a:solidFill>
                      <a:prstDash val="solid"/>
                      <a:round/>
                      <a:headEnd type="none" w="sm" len="sm"/>
                      <a:tailEnd type="none" w="sm" len="sm"/>
                    </a:lnL>
                    <a:lnR w="28575" cap="flat" cmpd="sng" algn="ctr">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lgn="ctr">
                      <a:solidFill>
                        <a:srgbClr val="005493"/>
                      </a:solidFill>
                      <a:prstDash val="solid"/>
                      <a:round/>
                      <a:headEnd type="none" w="sm" len="sm"/>
                      <a:tailEnd type="none" w="sm" len="sm"/>
                    </a:lnB>
                  </a:tcPr>
                </a:tc>
                <a:tc rowSpan="2">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dirty="0"/>
                        <a:t>Variables</a:t>
                      </a:r>
                      <a:endParaRPr sz="1800" b="1" u="none" strike="noStrike" cap="none" dirty="0"/>
                    </a:p>
                  </a:txBody>
                  <a:tcPr marL="68575" marR="68575" marT="91425" marB="91425" anchor="ctr">
                    <a:lnL w="28575" cap="flat" cmpd="sng">
                      <a:solidFill>
                        <a:srgbClr val="005493"/>
                      </a:solidFill>
                      <a:prstDash val="solid"/>
                      <a:round/>
                      <a:headEnd type="none" w="sm" len="sm"/>
                      <a:tailEnd type="none" w="sm" len="sm"/>
                    </a:lnL>
                    <a:lnR w="28575" cap="flat" cmpd="sng" algn="ctr">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lgn="ctr">
                      <a:solidFill>
                        <a:srgbClr val="005493"/>
                      </a:solidFill>
                      <a:prstDash val="solid"/>
                      <a:round/>
                      <a:headEnd type="none" w="sm" len="sm"/>
                      <a:tailEnd type="none" w="sm" len="sm"/>
                    </a:lnB>
                  </a:tcPr>
                </a:tc>
                <a:tc gridSpan="4">
                  <a:txBody>
                    <a:bodyPr/>
                    <a:lstStyle/>
                    <a:p>
                      <a:pPr marL="457200" marR="0" lvl="0" indent="0" algn="ctr" rtl="0">
                        <a:lnSpc>
                          <a:spcPct val="115000"/>
                        </a:lnSpc>
                        <a:spcBef>
                          <a:spcPts val="0"/>
                        </a:spcBef>
                        <a:spcAft>
                          <a:spcPts val="0"/>
                        </a:spcAft>
                        <a:buClr>
                          <a:srgbClr val="000000"/>
                        </a:buClr>
                        <a:buSzPts val="1800"/>
                        <a:buFont typeface="Arial"/>
                        <a:buNone/>
                      </a:pPr>
                      <a:r>
                        <a:rPr lang="en-US" sz="1800" b="1" u="none" strike="noStrike" cap="none" dirty="0"/>
                        <a:t>Puntuación</a:t>
                      </a:r>
                      <a:endParaRPr sz="1800" b="1" u="none" strike="noStrike" cap="none" dirty="0"/>
                    </a:p>
                  </a:txBody>
                  <a:tcPr marL="68575" marR="68575" marT="91425" marB="91425" anchor="ctr">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01"/>
                  </a:ext>
                </a:extLst>
              </a:tr>
              <a:tr h="464139">
                <a:tc vMerge="1">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vMerge="1">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457200" marR="0" lvl="0" indent="0" algn="ctr" rtl="0">
                        <a:lnSpc>
                          <a:spcPct val="115000"/>
                        </a:lnSpc>
                        <a:spcBef>
                          <a:spcPts val="0"/>
                        </a:spcBef>
                        <a:spcAft>
                          <a:spcPts val="0"/>
                        </a:spcAft>
                        <a:buClr>
                          <a:srgbClr val="000000"/>
                        </a:buClr>
                        <a:buSzPts val="1800"/>
                        <a:buFont typeface="Arial"/>
                        <a:buNone/>
                      </a:pPr>
                      <a:r>
                        <a:rPr lang="en-US" sz="1800" b="1" u="none" strike="noStrike" cap="none" dirty="0"/>
                        <a:t>0</a:t>
                      </a:r>
                      <a:endParaRPr sz="1800" b="1" u="none" strike="noStrike" cap="none" dirty="0"/>
                    </a:p>
                  </a:txBody>
                  <a:tcPr marL="68575" marR="68575" marT="91425" marB="91425" anchor="ctr">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457200" marR="0" lvl="0" indent="0" algn="ctr" rtl="0">
                        <a:lnSpc>
                          <a:spcPct val="115000"/>
                        </a:lnSpc>
                        <a:spcBef>
                          <a:spcPts val="0"/>
                        </a:spcBef>
                        <a:spcAft>
                          <a:spcPts val="0"/>
                        </a:spcAft>
                        <a:buClr>
                          <a:srgbClr val="000000"/>
                        </a:buClr>
                        <a:buSzPts val="1800"/>
                        <a:buFont typeface="Arial"/>
                        <a:buNone/>
                      </a:pPr>
                      <a:r>
                        <a:rPr lang="en-US" sz="1800" b="1" u="none" strike="noStrike" cap="none" dirty="0"/>
                        <a:t>1</a:t>
                      </a:r>
                      <a:endParaRPr sz="1800" b="1" u="none" strike="noStrike" cap="none" dirty="0"/>
                    </a:p>
                  </a:txBody>
                  <a:tcPr marL="68575" marR="68575" marT="91425" marB="91425" anchor="ctr">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457200" marR="0" lvl="0" indent="0" algn="ctr" rtl="0">
                        <a:lnSpc>
                          <a:spcPct val="115000"/>
                        </a:lnSpc>
                        <a:spcBef>
                          <a:spcPts val="0"/>
                        </a:spcBef>
                        <a:spcAft>
                          <a:spcPts val="0"/>
                        </a:spcAft>
                        <a:buClr>
                          <a:srgbClr val="000000"/>
                        </a:buClr>
                        <a:buSzPts val="1800"/>
                        <a:buFont typeface="Arial"/>
                        <a:buNone/>
                      </a:pPr>
                      <a:r>
                        <a:rPr lang="en-US" sz="1800" b="1" u="none" strike="noStrike" cap="none" dirty="0"/>
                        <a:t>2</a:t>
                      </a:r>
                      <a:endParaRPr sz="1800" b="1" u="none" strike="noStrike" cap="none" dirty="0"/>
                    </a:p>
                  </a:txBody>
                  <a:tcPr marL="68575" marR="68575" marT="91425" marB="91425" anchor="ctr">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457200" marR="0" lvl="0" indent="0" algn="ctr" rtl="0">
                        <a:lnSpc>
                          <a:spcPct val="115000"/>
                        </a:lnSpc>
                        <a:spcBef>
                          <a:spcPts val="0"/>
                        </a:spcBef>
                        <a:spcAft>
                          <a:spcPts val="0"/>
                        </a:spcAft>
                        <a:buClr>
                          <a:srgbClr val="000000"/>
                        </a:buClr>
                        <a:buSzPts val="1800"/>
                        <a:buFont typeface="Arial"/>
                        <a:buNone/>
                      </a:pPr>
                      <a:r>
                        <a:rPr lang="en-US" sz="1800" b="1" u="none" strike="noStrike" cap="none" dirty="0"/>
                        <a:t>3</a:t>
                      </a:r>
                      <a:endParaRPr sz="1800" b="1" u="none" strike="noStrike" cap="none" dirty="0"/>
                    </a:p>
                  </a:txBody>
                  <a:tcPr marL="68575" marR="68575" marT="91425" marB="91425" anchor="ctr">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extLst>
                  <a:ext uri="{0D108BD9-81ED-4DB2-BD59-A6C34878D82A}">
                    <a16:rowId xmlns:a16="http://schemas.microsoft.com/office/drawing/2014/main" xmlns="" val="10002"/>
                  </a:ext>
                </a:extLst>
              </a:tr>
              <a:tr h="468794">
                <a:tc>
                  <a:txBody>
                    <a:bodyPr/>
                    <a:lstStyle/>
                    <a:p>
                      <a:pPr marL="457200" marR="0" lvl="0" indent="0" algn="ctr" rtl="0">
                        <a:lnSpc>
                          <a:spcPct val="115000"/>
                        </a:lnSpc>
                        <a:spcBef>
                          <a:spcPts val="0"/>
                        </a:spcBef>
                        <a:spcAft>
                          <a:spcPts val="0"/>
                        </a:spcAft>
                        <a:buClr>
                          <a:srgbClr val="000000"/>
                        </a:buClr>
                        <a:buSzPts val="1800"/>
                        <a:buFont typeface="Arial"/>
                        <a:buNone/>
                      </a:pPr>
                      <a:r>
                        <a:rPr lang="en-US" sz="1800" b="1" u="none" strike="noStrike" cap="none" dirty="0"/>
                        <a:t>B</a:t>
                      </a:r>
                      <a:endParaRPr sz="1800" b="1"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IMC (kg/m</a:t>
                      </a:r>
                      <a:r>
                        <a:rPr lang="en-US" sz="1800" u="none" strike="noStrike" cap="none" baseline="30000" dirty="0"/>
                        <a:t>2</a:t>
                      </a:r>
                      <a:r>
                        <a:rPr lang="en-US" sz="1800" u="none" strike="noStrike" cap="none" dirty="0"/>
                        <a:t>)</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&gt;21</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≤21</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457200" marR="0" lvl="0" indent="0" algn="ctr" rtl="0">
                        <a:lnSpc>
                          <a:spcPct val="115000"/>
                        </a:lnSpc>
                        <a:spcBef>
                          <a:spcPts val="0"/>
                        </a:spcBef>
                        <a:spcAft>
                          <a:spcPts val="0"/>
                        </a:spcAft>
                        <a:buClr>
                          <a:srgbClr val="000000"/>
                        </a:buClr>
                        <a:buSzPts val="1800"/>
                        <a:buFont typeface="Arial"/>
                        <a:buNone/>
                      </a:pPr>
                      <a:r>
                        <a:rPr lang="en-US" sz="1800" u="none" strike="noStrike" cap="none" dirty="0">
                          <a:solidFill>
                            <a:srgbClr val="777777"/>
                          </a:solidFill>
                        </a:rPr>
                        <a:t> </a:t>
                      </a:r>
                      <a:endParaRPr sz="1800" u="none" strike="noStrike" cap="none" dirty="0">
                        <a:solidFill>
                          <a:srgbClr val="777777"/>
                        </a:solidFill>
                      </a:endParaRPr>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1800" u="none" strike="noStrike" cap="none" dirty="0">
                          <a:solidFill>
                            <a:srgbClr val="777777"/>
                          </a:solidFill>
                        </a:rPr>
                        <a:t> </a:t>
                      </a:r>
                      <a:endParaRPr sz="1800" u="none" strike="noStrike" cap="none" dirty="0">
                        <a:solidFill>
                          <a:srgbClr val="777777"/>
                        </a:solidFill>
                      </a:endParaRPr>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extLst>
                  <a:ext uri="{0D108BD9-81ED-4DB2-BD59-A6C34878D82A}">
                    <a16:rowId xmlns:a16="http://schemas.microsoft.com/office/drawing/2014/main" xmlns="" val="10003"/>
                  </a:ext>
                </a:extLst>
              </a:tr>
              <a:tr h="464139">
                <a:tc>
                  <a:txBody>
                    <a:bodyPr/>
                    <a:lstStyle/>
                    <a:p>
                      <a:pPr marL="457200" marR="0" lvl="0" indent="0" algn="ctr" rtl="0">
                        <a:lnSpc>
                          <a:spcPct val="115000"/>
                        </a:lnSpc>
                        <a:spcBef>
                          <a:spcPts val="0"/>
                        </a:spcBef>
                        <a:spcAft>
                          <a:spcPts val="0"/>
                        </a:spcAft>
                        <a:buClr>
                          <a:srgbClr val="000000"/>
                        </a:buClr>
                        <a:buSzPts val="1800"/>
                        <a:buFont typeface="Arial"/>
                        <a:buNone/>
                      </a:pPr>
                      <a:r>
                        <a:rPr lang="en-US" sz="1800" b="1" u="none" strike="noStrike" cap="none" dirty="0"/>
                        <a:t>O</a:t>
                      </a:r>
                      <a:endParaRPr sz="1800" b="1"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FEV1 (%)</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≥65</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50-64</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36-49</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≤35</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extLst>
                  <a:ext uri="{0D108BD9-81ED-4DB2-BD59-A6C34878D82A}">
                    <a16:rowId xmlns:a16="http://schemas.microsoft.com/office/drawing/2014/main" xmlns="" val="10004"/>
                  </a:ext>
                </a:extLst>
              </a:tr>
              <a:tr h="464139">
                <a:tc>
                  <a:txBody>
                    <a:bodyPr/>
                    <a:lstStyle/>
                    <a:p>
                      <a:pPr marL="457200" marR="0" lvl="0" indent="0" algn="ctr" rtl="0">
                        <a:lnSpc>
                          <a:spcPct val="115000"/>
                        </a:lnSpc>
                        <a:spcBef>
                          <a:spcPts val="0"/>
                        </a:spcBef>
                        <a:spcAft>
                          <a:spcPts val="0"/>
                        </a:spcAft>
                        <a:buClr>
                          <a:srgbClr val="000000"/>
                        </a:buClr>
                        <a:buSzPts val="1800"/>
                        <a:buFont typeface="Arial"/>
                        <a:buNone/>
                      </a:pPr>
                      <a:r>
                        <a:rPr lang="en-US" sz="1800" b="1" u="none" strike="noStrike" cap="none" dirty="0"/>
                        <a:t>D</a:t>
                      </a:r>
                      <a:endParaRPr sz="1800" b="1"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Disnea (mMRC)*</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0-1</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2</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3</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4</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extLst>
                  <a:ext uri="{0D108BD9-81ED-4DB2-BD59-A6C34878D82A}">
                    <a16:rowId xmlns:a16="http://schemas.microsoft.com/office/drawing/2014/main" xmlns="" val="10005"/>
                  </a:ext>
                </a:extLst>
              </a:tr>
              <a:tr h="464139">
                <a:tc>
                  <a:txBody>
                    <a:bodyPr/>
                    <a:lstStyle/>
                    <a:p>
                      <a:pPr marL="457200" marR="0" lvl="0" indent="0" algn="ctr" rtl="0">
                        <a:lnSpc>
                          <a:spcPct val="115000"/>
                        </a:lnSpc>
                        <a:spcBef>
                          <a:spcPts val="0"/>
                        </a:spcBef>
                        <a:spcAft>
                          <a:spcPts val="0"/>
                        </a:spcAft>
                        <a:buClr>
                          <a:srgbClr val="000000"/>
                        </a:buClr>
                        <a:buSzPts val="1800"/>
                        <a:buFont typeface="Arial"/>
                        <a:buNone/>
                      </a:pPr>
                      <a:r>
                        <a:rPr lang="en-US" sz="1800" b="1" u="none" strike="noStrike" cap="none" dirty="0"/>
                        <a:t>Ex</a:t>
                      </a:r>
                      <a:endParaRPr sz="1800" b="1"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Exacerbaciones</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0</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1-2 </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≥3</a:t>
                      </a: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p>
                  </a:txBody>
                  <a:tcPr marL="68575" marR="6857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extLst>
                  <a:ext uri="{0D108BD9-81ED-4DB2-BD59-A6C34878D82A}">
                    <a16:rowId xmlns:a16="http://schemas.microsoft.com/office/drawing/2014/main" xmlns="" val="10006"/>
                  </a:ext>
                </a:extLst>
              </a:tr>
            </a:tbl>
          </a:graphicData>
        </a:graphic>
      </p:graphicFrame>
      <p:sp>
        <p:nvSpPr>
          <p:cNvPr id="250" name="Google Shape;250;p32"/>
          <p:cNvSpPr txBox="1"/>
          <p:nvPr/>
        </p:nvSpPr>
        <p:spPr>
          <a:xfrm>
            <a:off x="632725" y="1244718"/>
            <a:ext cx="11103300" cy="56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000000"/>
                </a:solidFill>
                <a:latin typeface="Calibri"/>
                <a:ea typeface="Calibri"/>
                <a:cs typeface="Calibri"/>
                <a:sym typeface="Calibri"/>
              </a:rPr>
              <a:t>En caso de no tener la caminata en 6 minutos, se puede realizar el BODEx. </a:t>
            </a:r>
            <a:endParaRPr sz="2000" b="0" i="0" u="none" strike="noStrike" cap="none" dirty="0">
              <a:solidFill>
                <a:srgbClr val="000000"/>
              </a:solidFill>
              <a:latin typeface="Calibri"/>
              <a:ea typeface="Calibri"/>
              <a:cs typeface="Calibri"/>
              <a:sym typeface="Calibri"/>
            </a:endParaRPr>
          </a:p>
        </p:txBody>
      </p:sp>
      <p:sp>
        <p:nvSpPr>
          <p:cNvPr id="8" name="Google Shape;229;p30">
            <a:extLst>
              <a:ext uri="{FF2B5EF4-FFF2-40B4-BE49-F238E27FC236}">
                <a16:creationId xmlns:a16="http://schemas.microsoft.com/office/drawing/2014/main" xmlns="" id="{55656F4C-B323-468E-966A-721B0A3FEF82}"/>
              </a:ext>
            </a:extLst>
          </p:cNvPr>
          <p:cNvSpPr txBox="1">
            <a:spLocks/>
          </p:cNvSpPr>
          <p:nvPr/>
        </p:nvSpPr>
        <p:spPr>
          <a:xfrm>
            <a:off x="689102" y="139152"/>
            <a:ext cx="105156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s-ES" b="1" dirty="0">
                <a:solidFill>
                  <a:srgbClr val="0070C0"/>
                </a:solidFill>
              </a:rPr>
              <a:t>BODE Y BODEx</a:t>
            </a:r>
          </a:p>
        </p:txBody>
      </p:sp>
      <p:sp>
        <p:nvSpPr>
          <p:cNvPr id="9" name="Rectángulo 8">
            <a:extLst>
              <a:ext uri="{FF2B5EF4-FFF2-40B4-BE49-F238E27FC236}">
                <a16:creationId xmlns:a16="http://schemas.microsoft.com/office/drawing/2014/main" xmlns="" id="{89654866-2978-40D8-AE4A-B969DD8ABEA8}"/>
              </a:ext>
            </a:extLst>
          </p:cNvPr>
          <p:cNvSpPr/>
          <p:nvPr/>
        </p:nvSpPr>
        <p:spPr>
          <a:xfrm>
            <a:off x="801396" y="5903893"/>
            <a:ext cx="6449636" cy="830997"/>
          </a:xfrm>
          <a:prstGeom prst="rect">
            <a:avLst/>
          </a:prstGeom>
        </p:spPr>
        <p:txBody>
          <a:bodyPr wrap="square">
            <a:spAutoFit/>
          </a:bodyPr>
          <a:lstStyle/>
          <a:p>
            <a:pPr algn="just"/>
            <a:r>
              <a:rPr lang="en-US" sz="800" i="1" dirty="0">
                <a:solidFill>
                  <a:schemeClr val="bg2"/>
                </a:solidFill>
              </a:rPr>
              <a:t>Londoño D, García OM, Celis C, Giraldo M, Casas A, Torres C, et al. Guía de práctica clínica basada en la evidencia para la prevención, diagnóstico, tratamiento y seguimiento de la enfermedad pulmonar obstructiva crónica (EPOC) en población adulta. Acta Médica Colombiana 2014;39(2 SI (2)):5-49</a:t>
            </a:r>
          </a:p>
          <a:p>
            <a:pPr algn="just"/>
            <a:r>
              <a:rPr lang="es-CO" sz="800" i="1" dirty="0">
                <a:solidFill>
                  <a:schemeClr val="bg2"/>
                </a:solidFill>
              </a:rPr>
              <a:t>Celli BR, Cote CG, Marin JM, Casanova C, Montes de Oca M, Mendez RA, et al. The body-mass index, airflow obstruction, dyspnea, and exercise capacity index in chronic obstructive pulmonary disease. N Engl J Med 2004;350(10):1005-1012.</a:t>
            </a:r>
          </a:p>
          <a:p>
            <a:pPr algn="just"/>
            <a:endParaRPr lang="es-CO" sz="800" i="1" dirty="0">
              <a:solidFill>
                <a:schemeClr val="bg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6" name="Google Shape;256;p33"/>
          <p:cNvSpPr/>
          <p:nvPr/>
        </p:nvSpPr>
        <p:spPr>
          <a:xfrm>
            <a:off x="0" y="0"/>
            <a:ext cx="324600" cy="6858000"/>
          </a:xfrm>
          <a:prstGeom prst="rect">
            <a:avLst/>
          </a:prstGeom>
          <a:solidFill>
            <a:srgbClr val="00549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pic>
        <p:nvPicPr>
          <p:cNvPr id="257" name="Google Shape;257;p33"/>
          <p:cNvPicPr preferRelativeResize="0"/>
          <p:nvPr/>
        </p:nvPicPr>
        <p:blipFill rotWithShape="1">
          <a:blip r:embed="rId3">
            <a:alphaModFix/>
          </a:blip>
          <a:srcRect/>
          <a:stretch/>
        </p:blipFill>
        <p:spPr>
          <a:xfrm>
            <a:off x="7374192" y="6179831"/>
            <a:ext cx="4561298" cy="503652"/>
          </a:xfrm>
          <a:prstGeom prst="rect">
            <a:avLst/>
          </a:prstGeom>
          <a:noFill/>
          <a:ln>
            <a:noFill/>
          </a:ln>
        </p:spPr>
      </p:pic>
      <p:graphicFrame>
        <p:nvGraphicFramePr>
          <p:cNvPr id="258" name="Google Shape;258;p33"/>
          <p:cNvGraphicFramePr/>
          <p:nvPr>
            <p:extLst>
              <p:ext uri="{D42A27DB-BD31-4B8C-83A1-F6EECF244321}">
                <p14:modId xmlns:p14="http://schemas.microsoft.com/office/powerpoint/2010/main" val="2196726124"/>
              </p:ext>
            </p:extLst>
          </p:nvPr>
        </p:nvGraphicFramePr>
        <p:xfrm>
          <a:off x="2552872" y="2267775"/>
          <a:ext cx="7410855" cy="3041539"/>
        </p:xfrm>
        <a:graphic>
          <a:graphicData uri="http://schemas.openxmlformats.org/drawingml/2006/table">
            <a:tbl>
              <a:tblPr>
                <a:tableStyleId>{69CF1AB2-1976-4502-BF36-3FF5EA218861}</a:tableStyleId>
              </a:tblPr>
              <a:tblGrid>
                <a:gridCol w="3863925">
                  <a:extLst>
                    <a:ext uri="{9D8B030D-6E8A-4147-A177-3AD203B41FA5}">
                      <a16:colId xmlns:a16="http://schemas.microsoft.com/office/drawing/2014/main" xmlns="" val="20000"/>
                    </a:ext>
                  </a:extLst>
                </a:gridCol>
                <a:gridCol w="3546930">
                  <a:extLst>
                    <a:ext uri="{9D8B030D-6E8A-4147-A177-3AD203B41FA5}">
                      <a16:colId xmlns:a16="http://schemas.microsoft.com/office/drawing/2014/main" xmlns="" val="20001"/>
                    </a:ext>
                  </a:extLst>
                </a:gridCol>
              </a:tblGrid>
              <a:tr h="1177375">
                <a:tc>
                  <a:txBody>
                    <a:bodyPr/>
                    <a:lstStyle/>
                    <a:p>
                      <a:pPr marL="0" marR="0" lvl="0" indent="0" algn="ctr" rtl="0">
                        <a:lnSpc>
                          <a:spcPct val="100000"/>
                        </a:lnSpc>
                        <a:spcBef>
                          <a:spcPts val="0"/>
                        </a:spcBef>
                        <a:spcAft>
                          <a:spcPts val="0"/>
                        </a:spcAft>
                        <a:buClr>
                          <a:srgbClr val="000000"/>
                        </a:buClr>
                        <a:buSzPts val="3000"/>
                        <a:buFont typeface="Arial"/>
                        <a:buNone/>
                      </a:pPr>
                      <a:r>
                        <a:rPr lang="en-US" sz="3000" u="none" strike="noStrike" cap="none" dirty="0"/>
                        <a:t>Asma</a:t>
                      </a:r>
                      <a:endParaRPr sz="3000" u="none" strike="noStrike" cap="none" dirty="0"/>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3000"/>
                        <a:buFont typeface="Arial"/>
                        <a:buNone/>
                      </a:pPr>
                      <a:r>
                        <a:rPr lang="en-US" sz="3000" u="none" strike="noStrike" cap="none" dirty="0"/>
                        <a:t>Bronquiolitis Obliterante</a:t>
                      </a:r>
                      <a:endParaRPr sz="3000" u="none" strike="noStrike" cap="none" dirty="0"/>
                    </a:p>
                  </a:txBody>
                  <a:tcPr marL="91425" marR="91425" marT="91425" marB="91425" anchor="ctr"/>
                </a:tc>
                <a:extLst>
                  <a:ext uri="{0D108BD9-81ED-4DB2-BD59-A6C34878D82A}">
                    <a16:rowId xmlns:a16="http://schemas.microsoft.com/office/drawing/2014/main" xmlns="" val="10000"/>
                  </a:ext>
                </a:extLst>
              </a:tr>
              <a:tr h="1177375">
                <a:tc>
                  <a:txBody>
                    <a:bodyPr/>
                    <a:lstStyle/>
                    <a:p>
                      <a:pPr marL="0" marR="0" lvl="0" indent="0" algn="ctr" rtl="0">
                        <a:lnSpc>
                          <a:spcPct val="100000"/>
                        </a:lnSpc>
                        <a:spcBef>
                          <a:spcPts val="0"/>
                        </a:spcBef>
                        <a:spcAft>
                          <a:spcPts val="0"/>
                        </a:spcAft>
                        <a:buClr>
                          <a:srgbClr val="000000"/>
                        </a:buClr>
                        <a:buSzPts val="3000"/>
                        <a:buFont typeface="Arial"/>
                        <a:buNone/>
                      </a:pPr>
                      <a:r>
                        <a:rPr lang="en-US" sz="3000" u="none" strike="noStrike" cap="none" dirty="0"/>
                        <a:t>Insuficiencia cardiaca</a:t>
                      </a:r>
                      <a:endParaRPr sz="3000" u="none" strike="noStrike" cap="none" dirty="0"/>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3000"/>
                        <a:buFont typeface="Arial"/>
                        <a:buNone/>
                      </a:pPr>
                      <a:r>
                        <a:rPr lang="en-US" sz="3000" u="none" strike="noStrike" cap="none" dirty="0"/>
                        <a:t>Panbronquilitis difusa</a:t>
                      </a:r>
                      <a:endParaRPr sz="3000" u="none" strike="noStrike" cap="none" dirty="0"/>
                    </a:p>
                  </a:txBody>
                  <a:tcPr marL="91425" marR="91425" marT="91425" marB="91425" anchor="ctr"/>
                </a:tc>
                <a:extLst>
                  <a:ext uri="{0D108BD9-81ED-4DB2-BD59-A6C34878D82A}">
                    <a16:rowId xmlns:a16="http://schemas.microsoft.com/office/drawing/2014/main" xmlns="" val="10001"/>
                  </a:ext>
                </a:extLst>
              </a:tr>
              <a:tr h="686789">
                <a:tc>
                  <a:txBody>
                    <a:bodyPr/>
                    <a:lstStyle/>
                    <a:p>
                      <a:pPr marL="0" marR="0" lvl="0" indent="0" algn="ctr" rtl="0">
                        <a:lnSpc>
                          <a:spcPct val="100000"/>
                        </a:lnSpc>
                        <a:spcBef>
                          <a:spcPts val="0"/>
                        </a:spcBef>
                        <a:spcAft>
                          <a:spcPts val="0"/>
                        </a:spcAft>
                        <a:buClr>
                          <a:schemeClr val="dk1"/>
                        </a:buClr>
                        <a:buSzPts val="1100"/>
                        <a:buFont typeface="Arial"/>
                        <a:buNone/>
                      </a:pPr>
                      <a:r>
                        <a:rPr lang="en-US" sz="3000" u="none" strike="noStrike" cap="none" dirty="0"/>
                        <a:t>Tuberculosis</a:t>
                      </a:r>
                      <a:endParaRPr sz="3000" u="none" strike="noStrike" cap="none" dirty="0"/>
                    </a:p>
                  </a:txBody>
                  <a:tcPr marL="91425" marR="91425" marT="91425" marB="91425" anchor="ctr"/>
                </a:tc>
                <a:tc>
                  <a:txBody>
                    <a:bodyPr/>
                    <a:lstStyle/>
                    <a:p>
                      <a:pPr marL="0" marR="0" lvl="0" indent="0" algn="ctr" rtl="0">
                        <a:lnSpc>
                          <a:spcPct val="100000"/>
                        </a:lnSpc>
                        <a:spcBef>
                          <a:spcPts val="0"/>
                        </a:spcBef>
                        <a:spcAft>
                          <a:spcPts val="0"/>
                        </a:spcAft>
                        <a:buClr>
                          <a:schemeClr val="dk1"/>
                        </a:buClr>
                        <a:buSzPts val="1100"/>
                        <a:buFont typeface="Arial"/>
                        <a:buNone/>
                      </a:pPr>
                      <a:r>
                        <a:rPr lang="en-US" sz="3000" u="none" strike="noStrike" cap="none" dirty="0"/>
                        <a:t>Bronquiectasias</a:t>
                      </a:r>
                      <a:endParaRPr sz="3000" u="none" strike="noStrike" cap="none" dirty="0"/>
                    </a:p>
                  </a:txBody>
                  <a:tcPr marL="91425" marR="91425" marT="91425" marB="91425" anchor="ctr"/>
                </a:tc>
                <a:extLst>
                  <a:ext uri="{0D108BD9-81ED-4DB2-BD59-A6C34878D82A}">
                    <a16:rowId xmlns:a16="http://schemas.microsoft.com/office/drawing/2014/main" xmlns="" val="10002"/>
                  </a:ext>
                </a:extLst>
              </a:tr>
            </a:tbl>
          </a:graphicData>
        </a:graphic>
      </p:graphicFrame>
      <p:sp>
        <p:nvSpPr>
          <p:cNvPr id="7" name="Google Shape;229;p30">
            <a:extLst>
              <a:ext uri="{FF2B5EF4-FFF2-40B4-BE49-F238E27FC236}">
                <a16:creationId xmlns:a16="http://schemas.microsoft.com/office/drawing/2014/main" xmlns="" id="{20D854D3-BC23-48FB-A7CC-51F610A0B8A6}"/>
              </a:ext>
            </a:extLst>
          </p:cNvPr>
          <p:cNvSpPr txBox="1">
            <a:spLocks/>
          </p:cNvSpPr>
          <p:nvPr/>
        </p:nvSpPr>
        <p:spPr>
          <a:xfrm>
            <a:off x="324600" y="668400"/>
            <a:ext cx="118674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s-ES" b="1" dirty="0">
                <a:solidFill>
                  <a:srgbClr val="0070C0"/>
                </a:solidFill>
              </a:rPr>
              <a:t>6. Diagnóstico Diferencial</a:t>
            </a:r>
          </a:p>
        </p:txBody>
      </p:sp>
      <p:sp>
        <p:nvSpPr>
          <p:cNvPr id="4" name="Rectángulo 3">
            <a:extLst>
              <a:ext uri="{FF2B5EF4-FFF2-40B4-BE49-F238E27FC236}">
                <a16:creationId xmlns:a16="http://schemas.microsoft.com/office/drawing/2014/main" xmlns="" id="{C8345DE9-3641-46EC-AB7B-ABB060E6A4F5}"/>
              </a:ext>
            </a:extLst>
          </p:cNvPr>
          <p:cNvSpPr/>
          <p:nvPr/>
        </p:nvSpPr>
        <p:spPr>
          <a:xfrm>
            <a:off x="1066458" y="5856665"/>
            <a:ext cx="5615446" cy="646331"/>
          </a:xfrm>
          <a:prstGeom prst="rect">
            <a:avLst/>
          </a:prstGeom>
        </p:spPr>
        <p:txBody>
          <a:bodyPr wrap="square">
            <a:spAutoFit/>
          </a:bodyPr>
          <a:lstStyle/>
          <a:p>
            <a:pPr algn="just"/>
            <a:r>
              <a:rPr lang="es-ES" sz="900" i="1" dirty="0">
                <a:solidFill>
                  <a:schemeClr val="bg2"/>
                </a:solidFill>
              </a:rPr>
              <a:t>Celli BR, Decramer M, Wedzicha JA, Wilson KC, Agustí A, Criner GJ, et al. An Official American Thoracic Society/European Respiratory Society Statement: Research Questions in Chronic Obstructive Pulmonary Disease. American Journal of Respiratory and Critical Care Medicine 2015 Jan 1,;191(7):e27</a:t>
            </a:r>
            <a:endParaRPr lang="es-CO" sz="900" i="1" dirty="0">
              <a:solidFill>
                <a:schemeClr val="bg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5" name="Google Shape;265;p34"/>
          <p:cNvSpPr/>
          <p:nvPr/>
        </p:nvSpPr>
        <p:spPr>
          <a:xfrm>
            <a:off x="0" y="0"/>
            <a:ext cx="324600" cy="6858000"/>
          </a:xfrm>
          <a:prstGeom prst="rect">
            <a:avLst/>
          </a:prstGeom>
          <a:solidFill>
            <a:srgbClr val="00549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sp>
        <p:nvSpPr>
          <p:cNvPr id="266" name="Google Shape;266;p34"/>
          <p:cNvSpPr txBox="1"/>
          <p:nvPr/>
        </p:nvSpPr>
        <p:spPr>
          <a:xfrm>
            <a:off x="814387" y="2505075"/>
            <a:ext cx="5183100" cy="3463200"/>
          </a:xfrm>
          <a:prstGeom prst="rect">
            <a:avLst/>
          </a:prstGeom>
          <a:noFill/>
          <a:ln>
            <a:noFill/>
          </a:ln>
        </p:spPr>
        <p:txBody>
          <a:bodyPr spcFirstLastPara="1" wrap="square" lIns="91425" tIns="45700" rIns="91425" bIns="45700" anchor="t" anchorCtr="0">
            <a:no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p:txBody>
      </p:sp>
      <p:pic>
        <p:nvPicPr>
          <p:cNvPr id="268" name="Google Shape;268;p34"/>
          <p:cNvPicPr preferRelativeResize="0"/>
          <p:nvPr/>
        </p:nvPicPr>
        <p:blipFill rotWithShape="1">
          <a:blip r:embed="rId3">
            <a:alphaModFix/>
          </a:blip>
          <a:srcRect/>
          <a:stretch/>
        </p:blipFill>
        <p:spPr>
          <a:xfrm>
            <a:off x="7374192" y="6179831"/>
            <a:ext cx="4561298" cy="503652"/>
          </a:xfrm>
          <a:prstGeom prst="rect">
            <a:avLst/>
          </a:prstGeom>
          <a:noFill/>
          <a:ln>
            <a:noFill/>
          </a:ln>
        </p:spPr>
      </p:pic>
      <p:graphicFrame>
        <p:nvGraphicFramePr>
          <p:cNvPr id="2" name="Diagrama 2">
            <a:extLst>
              <a:ext uri="{FF2B5EF4-FFF2-40B4-BE49-F238E27FC236}">
                <a16:creationId xmlns:a16="http://schemas.microsoft.com/office/drawing/2014/main" xmlns="" id="{A70A2570-FDFA-489F-823A-7839DD926278}"/>
              </a:ext>
            </a:extLst>
          </p:cNvPr>
          <p:cNvGraphicFramePr/>
          <p:nvPr>
            <p:extLst>
              <p:ext uri="{D42A27DB-BD31-4B8C-83A1-F6EECF244321}">
                <p14:modId xmlns:p14="http://schemas.microsoft.com/office/powerpoint/2010/main" val="1779216030"/>
              </p:ext>
            </p:extLst>
          </p:nvPr>
        </p:nvGraphicFramePr>
        <p:xfrm>
          <a:off x="2763156" y="1194537"/>
          <a:ext cx="6665687" cy="52223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Google Shape;229;p30">
            <a:extLst>
              <a:ext uri="{FF2B5EF4-FFF2-40B4-BE49-F238E27FC236}">
                <a16:creationId xmlns:a16="http://schemas.microsoft.com/office/drawing/2014/main" xmlns="" id="{F9138C2B-8687-431E-8E45-E4CD9FF248DA}"/>
              </a:ext>
            </a:extLst>
          </p:cNvPr>
          <p:cNvSpPr txBox="1">
            <a:spLocks/>
          </p:cNvSpPr>
          <p:nvPr/>
        </p:nvSpPr>
        <p:spPr>
          <a:xfrm>
            <a:off x="306678" y="80210"/>
            <a:ext cx="118674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s-ES" sz="4800" b="1" dirty="0">
                <a:solidFill>
                  <a:srgbClr val="0070C0"/>
                </a:solidFill>
              </a:rPr>
              <a:t>7. Clasificación ABCD</a:t>
            </a:r>
          </a:p>
        </p:txBody>
      </p:sp>
      <p:sp>
        <p:nvSpPr>
          <p:cNvPr id="5" name="Rectángulo 4">
            <a:extLst>
              <a:ext uri="{FF2B5EF4-FFF2-40B4-BE49-F238E27FC236}">
                <a16:creationId xmlns:a16="http://schemas.microsoft.com/office/drawing/2014/main" xmlns="" id="{3ECADE9F-BFFA-4E9D-A8D8-B3AABC916B5F}"/>
              </a:ext>
            </a:extLst>
          </p:cNvPr>
          <p:cNvSpPr/>
          <p:nvPr/>
        </p:nvSpPr>
        <p:spPr>
          <a:xfrm>
            <a:off x="470231" y="6154579"/>
            <a:ext cx="4133852" cy="397288"/>
          </a:xfrm>
          <a:prstGeom prst="rect">
            <a:avLst/>
          </a:prstGeom>
        </p:spPr>
        <p:txBody>
          <a:bodyPr wrap="square">
            <a:spAutoFit/>
          </a:bodyPr>
          <a:lstStyle/>
          <a:p>
            <a:pPr lvl="0" algn="ctr">
              <a:lnSpc>
                <a:spcPct val="115000"/>
              </a:lnSpc>
              <a:buClr>
                <a:schemeClr val="dk1"/>
              </a:buClr>
              <a:buSzPts val="1100"/>
            </a:pPr>
            <a:r>
              <a:rPr lang="en-US" sz="900" i="1" dirty="0">
                <a:solidFill>
                  <a:schemeClr val="bg2"/>
                </a:solidFill>
              </a:rPr>
              <a:t>Global Strategy for the Diagnosis, Management, and Prevention of Chronic Obstructive Lung Disease 2019 Report. 2018 Nov 14.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17"/>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115" name="Google Shape;115;p17"/>
          <p:cNvPicPr preferRelativeResize="0"/>
          <p:nvPr/>
        </p:nvPicPr>
        <p:blipFill rotWithShape="1">
          <a:blip r:embed="rId4">
            <a:alphaModFix/>
          </a:blip>
          <a:srcRect/>
          <a:stretch/>
        </p:blipFill>
        <p:spPr>
          <a:xfrm>
            <a:off x="412955" y="5987847"/>
            <a:ext cx="5160894" cy="569858"/>
          </a:xfrm>
          <a:prstGeom prst="rect">
            <a:avLst/>
          </a:prstGeom>
          <a:noFill/>
          <a:ln>
            <a:noFill/>
          </a:ln>
        </p:spPr>
      </p:pic>
      <p:sp>
        <p:nvSpPr>
          <p:cNvPr id="117" name="Google Shape;117;p17"/>
          <p:cNvSpPr txBox="1"/>
          <p:nvPr/>
        </p:nvSpPr>
        <p:spPr>
          <a:xfrm>
            <a:off x="18190" y="360308"/>
            <a:ext cx="5950424" cy="5354540"/>
          </a:xfrm>
          <a:prstGeom prst="rect">
            <a:avLst/>
          </a:prstGeom>
          <a:noFill/>
          <a:ln>
            <a:noFill/>
          </a:ln>
        </p:spPr>
        <p:txBody>
          <a:bodyPr spcFirstLastPara="1" wrap="square" lIns="91425" tIns="45700" rIns="91425" bIns="45700" anchor="t" anchorCtr="0">
            <a:noAutofit/>
          </a:bodyPr>
          <a:lstStyle/>
          <a:p>
            <a:pPr lvl="0" algn="ctr">
              <a:buSzPts val="1800"/>
            </a:pPr>
            <a:r>
              <a:rPr lang="en-US" sz="2800" b="1" dirty="0">
                <a:solidFill>
                  <a:srgbClr val="005493"/>
                </a:solidFill>
              </a:rPr>
              <a:t>Enfermedad Pulmonar Obstructiva Crónica </a:t>
            </a:r>
          </a:p>
          <a:p>
            <a:pPr lvl="0" algn="ctr">
              <a:buSzPts val="1800"/>
            </a:pPr>
            <a:endParaRPr lang="en-US" sz="2800" b="1" dirty="0">
              <a:solidFill>
                <a:srgbClr val="005493"/>
              </a:solidFill>
            </a:endParaRPr>
          </a:p>
          <a:p>
            <a:pPr lvl="0" algn="ctr">
              <a:buSzPts val="1800"/>
            </a:pPr>
            <a:r>
              <a:rPr lang="en-US" sz="2600" b="1" dirty="0">
                <a:solidFill>
                  <a:srgbClr val="005493"/>
                </a:solidFill>
              </a:rPr>
              <a:t>Módulo 2</a:t>
            </a:r>
          </a:p>
          <a:p>
            <a:pPr lvl="0" algn="ctr">
              <a:buSzPts val="1800"/>
            </a:pPr>
            <a:r>
              <a:rPr lang="en-US" sz="2600" b="1" dirty="0">
                <a:solidFill>
                  <a:srgbClr val="005493"/>
                </a:solidFill>
              </a:rPr>
              <a:t>Prevención Secundaria</a:t>
            </a:r>
          </a:p>
          <a:p>
            <a:pPr lvl="0" algn="ctr">
              <a:buSzPts val="1800"/>
            </a:pPr>
            <a:endParaRPr lang="en-US" sz="2000" dirty="0">
              <a:solidFill>
                <a:srgbClr val="005493"/>
              </a:solidFill>
            </a:endParaRPr>
          </a:p>
          <a:p>
            <a:pPr lvl="0" algn="ctr">
              <a:buSzPts val="1800"/>
            </a:pPr>
            <a:endParaRPr lang="en-US" sz="1500" i="1" dirty="0">
              <a:solidFill>
                <a:srgbClr val="005493"/>
              </a:solidFill>
            </a:endParaRPr>
          </a:p>
          <a:p>
            <a:pPr lvl="0" algn="ctr">
              <a:buSzPts val="1800"/>
            </a:pPr>
            <a:r>
              <a:rPr lang="en-US" sz="2000" b="1" i="1" dirty="0">
                <a:solidFill>
                  <a:srgbClr val="005493"/>
                </a:solidFill>
              </a:rPr>
              <a:t>Dr. Carlos Aldana Patiño</a:t>
            </a:r>
            <a:r>
              <a:rPr lang="en-US" sz="1600" b="1" i="1" dirty="0">
                <a:solidFill>
                  <a:srgbClr val="005493"/>
                </a:solidFill>
              </a:rPr>
              <a:t> </a:t>
            </a:r>
          </a:p>
          <a:p>
            <a:pPr lvl="0" algn="ctr">
              <a:buSzPts val="1800"/>
            </a:pPr>
            <a:r>
              <a:rPr lang="en-US" sz="1600" i="1" dirty="0">
                <a:solidFill>
                  <a:srgbClr val="005493"/>
                </a:solidFill>
              </a:rPr>
              <a:t>Médico Especialista Medicina Familiar </a:t>
            </a:r>
          </a:p>
          <a:p>
            <a:pPr lvl="0" algn="ctr">
              <a:buSzPts val="1800"/>
            </a:pPr>
            <a:r>
              <a:rPr lang="en-US" sz="1600" i="1" dirty="0">
                <a:solidFill>
                  <a:srgbClr val="005493"/>
                </a:solidFill>
              </a:rPr>
              <a:t>Universidad El Bosque </a:t>
            </a:r>
          </a:p>
          <a:p>
            <a:pPr lvl="0" algn="ctr">
              <a:buSzPts val="1800"/>
            </a:pPr>
            <a:endParaRPr lang="en-US" sz="1600" i="1" dirty="0">
              <a:solidFill>
                <a:srgbClr val="005493"/>
              </a:solidFill>
            </a:endParaRPr>
          </a:p>
          <a:p>
            <a:pPr lvl="0" algn="ctr">
              <a:buSzPts val="1800"/>
            </a:pPr>
            <a:r>
              <a:rPr lang="en-US" sz="2000" b="1" i="1" dirty="0">
                <a:solidFill>
                  <a:srgbClr val="005493"/>
                </a:solidFill>
              </a:rPr>
              <a:t>Dra. Andrea Patricia Bermúdez Rodríguez</a:t>
            </a:r>
            <a:endParaRPr lang="en-US" sz="1600" b="1" i="1" dirty="0">
              <a:solidFill>
                <a:srgbClr val="005493"/>
              </a:solidFill>
            </a:endParaRPr>
          </a:p>
          <a:p>
            <a:pPr lvl="0" algn="ctr">
              <a:buSzPts val="1800"/>
            </a:pPr>
            <a:r>
              <a:rPr lang="en-US" sz="1600" i="1" dirty="0">
                <a:solidFill>
                  <a:srgbClr val="005493"/>
                </a:solidFill>
              </a:rPr>
              <a:t>Médico Especialista Medicina Familiar </a:t>
            </a:r>
          </a:p>
          <a:p>
            <a:pPr lvl="0" algn="ctr">
              <a:buSzPts val="1800"/>
            </a:pPr>
            <a:r>
              <a:rPr lang="en-US" sz="1600" i="1" dirty="0">
                <a:solidFill>
                  <a:srgbClr val="005493"/>
                </a:solidFill>
              </a:rPr>
              <a:t>Universidad El Bosque </a:t>
            </a:r>
          </a:p>
          <a:p>
            <a:pPr lvl="0" algn="ctr">
              <a:buSzPts val="1800"/>
            </a:pPr>
            <a:r>
              <a:rPr lang="en-US" sz="1600" i="1" dirty="0">
                <a:solidFill>
                  <a:srgbClr val="005493"/>
                </a:solidFill>
              </a:rPr>
              <a:t>Instructor Asociado Postgrado Medicina Familiar </a:t>
            </a:r>
          </a:p>
          <a:p>
            <a:pPr lvl="0" algn="ctr">
              <a:buSzPts val="1800"/>
            </a:pPr>
            <a:r>
              <a:rPr lang="en-US" sz="1600" i="1" dirty="0">
                <a:solidFill>
                  <a:srgbClr val="005493"/>
                </a:solidFill>
              </a:rPr>
              <a:t>Universidad El Bosque </a:t>
            </a:r>
          </a:p>
          <a:p>
            <a:pPr marL="0" marR="0" lvl="0" indent="0" algn="ctr" rtl="0">
              <a:lnSpc>
                <a:spcPct val="100000"/>
              </a:lnSpc>
              <a:spcBef>
                <a:spcPts val="0"/>
              </a:spcBef>
              <a:spcAft>
                <a:spcPts val="0"/>
              </a:spcAft>
              <a:buClr>
                <a:srgbClr val="000000"/>
              </a:buClr>
              <a:buSzPts val="1800"/>
              <a:buFont typeface="Arial"/>
              <a:buNone/>
            </a:pPr>
            <a:endParaRPr sz="1600" b="1" i="0" u="none" strike="noStrike" cap="none" dirty="0">
              <a:solidFill>
                <a:srgbClr val="005493"/>
              </a:solidFill>
              <a:sym typeface="Arial"/>
            </a:endParaRPr>
          </a:p>
        </p:txBody>
      </p:sp>
    </p:spTree>
    <p:extLst>
      <p:ext uri="{BB962C8B-B14F-4D97-AF65-F5344CB8AC3E}">
        <p14:creationId xmlns:p14="http://schemas.microsoft.com/office/powerpoint/2010/main" val="3909939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Google Shape;274;p35"/>
          <p:cNvSpPr/>
          <p:nvPr/>
        </p:nvSpPr>
        <p:spPr>
          <a:xfrm>
            <a:off x="0" y="0"/>
            <a:ext cx="324600" cy="6858000"/>
          </a:xfrm>
          <a:prstGeom prst="rect">
            <a:avLst/>
          </a:prstGeom>
          <a:solidFill>
            <a:srgbClr val="00549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pic>
        <p:nvPicPr>
          <p:cNvPr id="275" name="Google Shape;275;p35"/>
          <p:cNvPicPr preferRelativeResize="0"/>
          <p:nvPr/>
        </p:nvPicPr>
        <p:blipFill rotWithShape="1">
          <a:blip r:embed="rId3">
            <a:alphaModFix/>
          </a:blip>
          <a:srcRect/>
          <a:stretch/>
        </p:blipFill>
        <p:spPr>
          <a:xfrm>
            <a:off x="7374192" y="6179831"/>
            <a:ext cx="4561298" cy="503652"/>
          </a:xfrm>
          <a:prstGeom prst="rect">
            <a:avLst/>
          </a:prstGeom>
          <a:noFill/>
          <a:ln>
            <a:noFill/>
          </a:ln>
        </p:spPr>
      </p:pic>
      <p:pic>
        <p:nvPicPr>
          <p:cNvPr id="276" name="Google Shape;276;p35"/>
          <p:cNvPicPr preferRelativeResize="0"/>
          <p:nvPr/>
        </p:nvPicPr>
        <p:blipFill>
          <a:blip r:embed="rId4">
            <a:alphaModFix/>
          </a:blip>
          <a:stretch>
            <a:fillRect/>
          </a:stretch>
        </p:blipFill>
        <p:spPr>
          <a:xfrm>
            <a:off x="2305047" y="1041521"/>
            <a:ext cx="7122695" cy="4774958"/>
          </a:xfrm>
          <a:prstGeom prst="rect">
            <a:avLst/>
          </a:prstGeom>
          <a:noFill/>
          <a:ln>
            <a:noFill/>
          </a:ln>
        </p:spPr>
      </p:pic>
      <p:sp>
        <p:nvSpPr>
          <p:cNvPr id="6" name="Google Shape;229;p30">
            <a:extLst>
              <a:ext uri="{FF2B5EF4-FFF2-40B4-BE49-F238E27FC236}">
                <a16:creationId xmlns:a16="http://schemas.microsoft.com/office/drawing/2014/main" xmlns="" id="{4C820F55-A6C4-428F-B28C-11C6BD42A625}"/>
              </a:ext>
            </a:extLst>
          </p:cNvPr>
          <p:cNvSpPr txBox="1">
            <a:spLocks/>
          </p:cNvSpPr>
          <p:nvPr/>
        </p:nvSpPr>
        <p:spPr>
          <a:xfrm>
            <a:off x="162300" y="2461"/>
            <a:ext cx="118674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s-ES" sz="4800" b="1" dirty="0">
                <a:solidFill>
                  <a:srgbClr val="0070C0"/>
                </a:solidFill>
              </a:rPr>
              <a:t>7. Clasificación ABCD</a:t>
            </a:r>
          </a:p>
        </p:txBody>
      </p:sp>
      <p:sp>
        <p:nvSpPr>
          <p:cNvPr id="7" name="Rectángulo 6">
            <a:extLst>
              <a:ext uri="{FF2B5EF4-FFF2-40B4-BE49-F238E27FC236}">
                <a16:creationId xmlns:a16="http://schemas.microsoft.com/office/drawing/2014/main" xmlns="" id="{5FCFE3CD-123E-4582-921D-D23F239FDF46}"/>
              </a:ext>
            </a:extLst>
          </p:cNvPr>
          <p:cNvSpPr/>
          <p:nvPr/>
        </p:nvSpPr>
        <p:spPr>
          <a:xfrm>
            <a:off x="935449" y="6074369"/>
            <a:ext cx="4133852" cy="431208"/>
          </a:xfrm>
          <a:prstGeom prst="rect">
            <a:avLst/>
          </a:prstGeom>
        </p:spPr>
        <p:txBody>
          <a:bodyPr wrap="square">
            <a:spAutoFit/>
          </a:bodyPr>
          <a:lstStyle/>
          <a:p>
            <a:pPr lvl="0" algn="ctr">
              <a:lnSpc>
                <a:spcPct val="115000"/>
              </a:lnSpc>
              <a:buClr>
                <a:schemeClr val="dk1"/>
              </a:buClr>
              <a:buSzPts val="1100"/>
            </a:pPr>
            <a:r>
              <a:rPr lang="en-US" sz="1000" i="1" dirty="0">
                <a:solidFill>
                  <a:schemeClr val="bg2"/>
                </a:solidFill>
              </a:rPr>
              <a:t>Global Strategy for the Diagnosis, Management, and Prevention of Chronic Obstructive Lung Disease 2019 Report. 2018 Nov 14.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11" name="Google Shape;276;p35">
            <a:extLst>
              <a:ext uri="{FF2B5EF4-FFF2-40B4-BE49-F238E27FC236}">
                <a16:creationId xmlns:a16="http://schemas.microsoft.com/office/drawing/2014/main" xmlns="" id="{36AE9ED8-8E6A-4EE2-83AA-911D45726BAD}"/>
              </a:ext>
            </a:extLst>
          </p:cNvPr>
          <p:cNvPicPr preferRelativeResize="0"/>
          <p:nvPr/>
        </p:nvPicPr>
        <p:blipFill>
          <a:blip r:embed="rId3">
            <a:alphaModFix/>
          </a:blip>
          <a:stretch>
            <a:fillRect/>
          </a:stretch>
        </p:blipFill>
        <p:spPr>
          <a:xfrm>
            <a:off x="4990809" y="1823461"/>
            <a:ext cx="6044626" cy="4196339"/>
          </a:xfrm>
          <a:prstGeom prst="rect">
            <a:avLst/>
          </a:prstGeom>
          <a:noFill/>
          <a:ln>
            <a:noFill/>
          </a:ln>
        </p:spPr>
      </p:pic>
      <p:sp>
        <p:nvSpPr>
          <p:cNvPr id="274" name="Google Shape;274;p35"/>
          <p:cNvSpPr/>
          <p:nvPr/>
        </p:nvSpPr>
        <p:spPr>
          <a:xfrm>
            <a:off x="0" y="0"/>
            <a:ext cx="324600" cy="6858000"/>
          </a:xfrm>
          <a:prstGeom prst="rect">
            <a:avLst/>
          </a:prstGeom>
          <a:solidFill>
            <a:srgbClr val="00549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pic>
        <p:nvPicPr>
          <p:cNvPr id="275" name="Google Shape;275;p35"/>
          <p:cNvPicPr preferRelativeResize="0"/>
          <p:nvPr/>
        </p:nvPicPr>
        <p:blipFill rotWithShape="1">
          <a:blip r:embed="rId4">
            <a:alphaModFix/>
          </a:blip>
          <a:srcRect/>
          <a:stretch/>
        </p:blipFill>
        <p:spPr>
          <a:xfrm>
            <a:off x="7374192" y="6179831"/>
            <a:ext cx="4561298" cy="503652"/>
          </a:xfrm>
          <a:prstGeom prst="rect">
            <a:avLst/>
          </a:prstGeom>
          <a:noFill/>
          <a:ln>
            <a:noFill/>
          </a:ln>
        </p:spPr>
      </p:pic>
      <p:sp>
        <p:nvSpPr>
          <p:cNvPr id="6" name="Google Shape;229;p30">
            <a:extLst>
              <a:ext uri="{FF2B5EF4-FFF2-40B4-BE49-F238E27FC236}">
                <a16:creationId xmlns:a16="http://schemas.microsoft.com/office/drawing/2014/main" xmlns="" id="{4C820F55-A6C4-428F-B28C-11C6BD42A625}"/>
              </a:ext>
            </a:extLst>
          </p:cNvPr>
          <p:cNvSpPr txBox="1">
            <a:spLocks/>
          </p:cNvSpPr>
          <p:nvPr/>
        </p:nvSpPr>
        <p:spPr>
          <a:xfrm>
            <a:off x="162300" y="2461"/>
            <a:ext cx="118674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s-ES" sz="4800" b="1" dirty="0">
                <a:solidFill>
                  <a:srgbClr val="0070C0"/>
                </a:solidFill>
              </a:rPr>
              <a:t>Ejemplo Práctico</a:t>
            </a:r>
          </a:p>
        </p:txBody>
      </p:sp>
      <p:sp>
        <p:nvSpPr>
          <p:cNvPr id="2" name="Rectángulo 1">
            <a:extLst>
              <a:ext uri="{FF2B5EF4-FFF2-40B4-BE49-F238E27FC236}">
                <a16:creationId xmlns:a16="http://schemas.microsoft.com/office/drawing/2014/main" xmlns="" id="{161F4814-0F0D-4F6A-9977-E94477683D45}"/>
              </a:ext>
            </a:extLst>
          </p:cNvPr>
          <p:cNvSpPr/>
          <p:nvPr/>
        </p:nvSpPr>
        <p:spPr>
          <a:xfrm>
            <a:off x="1156565" y="4438449"/>
            <a:ext cx="3447299" cy="215444"/>
          </a:xfrm>
          <a:prstGeom prst="rect">
            <a:avLst/>
          </a:prstGeom>
        </p:spPr>
        <p:txBody>
          <a:bodyPr wrap="square">
            <a:spAutoFit/>
          </a:bodyPr>
          <a:lstStyle/>
          <a:p>
            <a:r>
              <a:rPr lang="es-CO" sz="800" dirty="0">
                <a:solidFill>
                  <a:schemeClr val="bg2"/>
                </a:solidFill>
                <a:latin typeface="Helvetica Neue"/>
              </a:rPr>
              <a:t>Imagen de </a:t>
            </a:r>
            <a:r>
              <a:rPr lang="es-CO" sz="800" dirty="0">
                <a:solidFill>
                  <a:schemeClr val="bg2"/>
                </a:solidFill>
                <a:latin typeface="Helvetica Neue"/>
                <a:hlinkClick r:id="rId5">
                  <a:extLst>
                    <a:ext uri="{A12FA001-AC4F-418D-AE19-62706E023703}">
                      <ahyp:hlinkClr xmlns:ahyp="http://schemas.microsoft.com/office/drawing/2018/hyperlinkcolor" xmlns="" val="tx"/>
                    </a:ext>
                  </a:extLst>
                </a:hlinkClick>
              </a:rPr>
              <a:t>Clker-Free-Vector-Images</a:t>
            </a:r>
            <a:r>
              <a:rPr lang="es-CO" sz="800" dirty="0">
                <a:solidFill>
                  <a:schemeClr val="bg2"/>
                </a:solidFill>
                <a:latin typeface="Helvetica Neue"/>
              </a:rPr>
              <a:t> en </a:t>
            </a:r>
            <a:r>
              <a:rPr lang="es-CO" sz="800" dirty="0">
                <a:solidFill>
                  <a:schemeClr val="bg2"/>
                </a:solidFill>
                <a:latin typeface="Helvetica Neue"/>
                <a:hlinkClick r:id="rId6">
                  <a:extLst>
                    <a:ext uri="{A12FA001-AC4F-418D-AE19-62706E023703}">
                      <ahyp:hlinkClr xmlns:ahyp="http://schemas.microsoft.com/office/drawing/2018/hyperlinkcolor" xmlns="" val="tx"/>
                    </a:ext>
                  </a:extLst>
                </a:hlinkClick>
              </a:rPr>
              <a:t>Pixabay</a:t>
            </a:r>
            <a:endParaRPr lang="es-CO" sz="800" dirty="0">
              <a:solidFill>
                <a:schemeClr val="bg2"/>
              </a:solidFill>
            </a:endParaRPr>
          </a:p>
        </p:txBody>
      </p:sp>
      <p:pic>
        <p:nvPicPr>
          <p:cNvPr id="4" name="Imagen 3">
            <a:extLst>
              <a:ext uri="{FF2B5EF4-FFF2-40B4-BE49-F238E27FC236}">
                <a16:creationId xmlns:a16="http://schemas.microsoft.com/office/drawing/2014/main" xmlns="" id="{65B175B2-28C2-44E5-B2DB-FE1FA028813A}"/>
              </a:ext>
            </a:extLst>
          </p:cNvPr>
          <p:cNvPicPr>
            <a:picLocks noChangeAspect="1"/>
          </p:cNvPicPr>
          <p:nvPr/>
        </p:nvPicPr>
        <p:blipFill>
          <a:blip r:embed="rId7"/>
          <a:stretch>
            <a:fillRect/>
          </a:stretch>
        </p:blipFill>
        <p:spPr>
          <a:xfrm>
            <a:off x="1711971" y="1271946"/>
            <a:ext cx="1524000" cy="3048000"/>
          </a:xfrm>
          <a:prstGeom prst="rect">
            <a:avLst/>
          </a:prstGeom>
        </p:spPr>
      </p:pic>
      <p:sp>
        <p:nvSpPr>
          <p:cNvPr id="10" name="CuadroTexto 9">
            <a:extLst>
              <a:ext uri="{FF2B5EF4-FFF2-40B4-BE49-F238E27FC236}">
                <a16:creationId xmlns:a16="http://schemas.microsoft.com/office/drawing/2014/main" xmlns="" id="{408A58C2-F7F3-486A-A303-DFE39F3CF584}"/>
              </a:ext>
            </a:extLst>
          </p:cNvPr>
          <p:cNvSpPr txBox="1"/>
          <p:nvPr/>
        </p:nvSpPr>
        <p:spPr>
          <a:xfrm>
            <a:off x="520501" y="4653893"/>
            <a:ext cx="3921063" cy="1877437"/>
          </a:xfrm>
          <a:prstGeom prst="rect">
            <a:avLst/>
          </a:prstGeom>
          <a:solidFill>
            <a:schemeClr val="accent4">
              <a:lumMod val="20000"/>
              <a:lumOff val="80000"/>
            </a:schemeClr>
          </a:solidFill>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000" b="1" dirty="0">
                <a:solidFill>
                  <a:schemeClr val="bg2"/>
                </a:solidFill>
              </a:rPr>
              <a:t>Don Arturo </a:t>
            </a:r>
          </a:p>
          <a:p>
            <a:pPr algn="just"/>
            <a:r>
              <a:rPr lang="es-ES" sz="1600" dirty="0">
                <a:solidFill>
                  <a:schemeClr val="bg2"/>
                </a:solidFill>
              </a:rPr>
              <a:t>Edad: 67 años </a:t>
            </a:r>
          </a:p>
          <a:p>
            <a:pPr algn="just"/>
            <a:r>
              <a:rPr lang="es-ES" sz="1600" dirty="0">
                <a:solidFill>
                  <a:schemeClr val="bg2"/>
                </a:solidFill>
              </a:rPr>
              <a:t>Espirometría: VEF1/CVF: 0.6 – VEF1 con un valor del 45% del esperado. </a:t>
            </a:r>
          </a:p>
          <a:p>
            <a:pPr algn="just"/>
            <a:r>
              <a:rPr lang="es-ES" sz="1600" dirty="0">
                <a:solidFill>
                  <a:schemeClr val="bg2"/>
                </a:solidFill>
              </a:rPr>
              <a:t>Tuvo una hospitalización hace 9 meses por exacerbación. </a:t>
            </a:r>
          </a:p>
          <a:p>
            <a:pPr algn="just"/>
            <a:r>
              <a:rPr lang="es-ES" sz="1600" dirty="0">
                <a:solidFill>
                  <a:schemeClr val="bg2"/>
                </a:solidFill>
              </a:rPr>
              <a:t>CAT: 18</a:t>
            </a:r>
          </a:p>
        </p:txBody>
      </p:sp>
      <p:sp>
        <p:nvSpPr>
          <p:cNvPr id="13" name="CuadroTexto 12">
            <a:extLst>
              <a:ext uri="{FF2B5EF4-FFF2-40B4-BE49-F238E27FC236}">
                <a16:creationId xmlns:a16="http://schemas.microsoft.com/office/drawing/2014/main" xmlns="" id="{9999B9C6-31DE-497C-A7BE-2F3CDD07A7F9}"/>
              </a:ext>
            </a:extLst>
          </p:cNvPr>
          <p:cNvSpPr txBox="1"/>
          <p:nvPr/>
        </p:nvSpPr>
        <p:spPr>
          <a:xfrm>
            <a:off x="4916304" y="1158884"/>
            <a:ext cx="2521691" cy="338554"/>
          </a:xfrm>
          <a:prstGeom prst="rect">
            <a:avLst/>
          </a:prstGeom>
          <a:solidFill>
            <a:schemeClr val="accent1">
              <a:lumMod val="20000"/>
              <a:lumOff val="80000"/>
            </a:schemeClr>
          </a:solidFill>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1600" b="1" dirty="0">
                <a:solidFill>
                  <a:schemeClr val="bg2"/>
                </a:solidFill>
              </a:rPr>
              <a:t>GOLD 3 (VEF1 45%) </a:t>
            </a:r>
          </a:p>
        </p:txBody>
      </p:sp>
      <p:sp>
        <p:nvSpPr>
          <p:cNvPr id="15" name="Rectángulo 14">
            <a:extLst>
              <a:ext uri="{FF2B5EF4-FFF2-40B4-BE49-F238E27FC236}">
                <a16:creationId xmlns:a16="http://schemas.microsoft.com/office/drawing/2014/main" xmlns="" id="{1CA77517-E74C-4CDF-B056-D49E6DE42CF0}"/>
              </a:ext>
            </a:extLst>
          </p:cNvPr>
          <p:cNvSpPr/>
          <p:nvPr/>
        </p:nvSpPr>
        <p:spPr>
          <a:xfrm>
            <a:off x="5315871" y="2672911"/>
            <a:ext cx="1713580" cy="90849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6" name="Rectángulo 15">
            <a:extLst>
              <a:ext uri="{FF2B5EF4-FFF2-40B4-BE49-F238E27FC236}">
                <a16:creationId xmlns:a16="http://schemas.microsoft.com/office/drawing/2014/main" xmlns="" id="{23563A29-73CD-4399-9AF2-FB069D0DE40E}"/>
              </a:ext>
            </a:extLst>
          </p:cNvPr>
          <p:cNvSpPr/>
          <p:nvPr/>
        </p:nvSpPr>
        <p:spPr>
          <a:xfrm>
            <a:off x="9107773" y="4603322"/>
            <a:ext cx="1636427" cy="90849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Rectángulo 7">
            <a:extLst>
              <a:ext uri="{FF2B5EF4-FFF2-40B4-BE49-F238E27FC236}">
                <a16:creationId xmlns:a16="http://schemas.microsoft.com/office/drawing/2014/main" xmlns="" id="{B173D4EC-F7DE-401B-8DC1-C95D2039EE3A}"/>
              </a:ext>
            </a:extLst>
          </p:cNvPr>
          <p:cNvSpPr/>
          <p:nvPr/>
        </p:nvSpPr>
        <p:spPr>
          <a:xfrm>
            <a:off x="8865181" y="2819399"/>
            <a:ext cx="1636427" cy="762001"/>
          </a:xfrm>
          <a:prstGeom prst="rect">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CO" dirty="0"/>
          </a:p>
        </p:txBody>
      </p:sp>
    </p:spTree>
    <p:extLst>
      <p:ext uri="{BB962C8B-B14F-4D97-AF65-F5344CB8AC3E}">
        <p14:creationId xmlns:p14="http://schemas.microsoft.com/office/powerpoint/2010/main" val="1425366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4" name="Google Shape;194;p26"/>
          <p:cNvSpPr/>
          <p:nvPr/>
        </p:nvSpPr>
        <p:spPr>
          <a:xfrm>
            <a:off x="0" y="0"/>
            <a:ext cx="324600" cy="6858000"/>
          </a:xfrm>
          <a:prstGeom prst="rect">
            <a:avLst/>
          </a:prstGeom>
          <a:solidFill>
            <a:srgbClr val="00549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pic>
        <p:nvPicPr>
          <p:cNvPr id="197" name="Google Shape;197;p26"/>
          <p:cNvPicPr preferRelativeResize="0"/>
          <p:nvPr/>
        </p:nvPicPr>
        <p:blipFill rotWithShape="1">
          <a:blip r:embed="rId3">
            <a:alphaModFix/>
          </a:blip>
          <a:srcRect/>
          <a:stretch/>
        </p:blipFill>
        <p:spPr>
          <a:xfrm>
            <a:off x="7374192" y="6179831"/>
            <a:ext cx="4561298" cy="503652"/>
          </a:xfrm>
          <a:prstGeom prst="rect">
            <a:avLst/>
          </a:prstGeom>
          <a:noFill/>
          <a:ln>
            <a:noFill/>
          </a:ln>
        </p:spPr>
      </p:pic>
      <p:graphicFrame>
        <p:nvGraphicFramePr>
          <p:cNvPr id="4" name="Diagrama 4">
            <a:extLst>
              <a:ext uri="{FF2B5EF4-FFF2-40B4-BE49-F238E27FC236}">
                <a16:creationId xmlns:a16="http://schemas.microsoft.com/office/drawing/2014/main" xmlns="" id="{C57044A6-D9E1-47FB-BA7B-A6EA80DFC110}"/>
              </a:ext>
            </a:extLst>
          </p:cNvPr>
          <p:cNvGraphicFramePr/>
          <p:nvPr>
            <p:extLst>
              <p:ext uri="{D42A27DB-BD31-4B8C-83A1-F6EECF244321}">
                <p14:modId xmlns:p14="http://schemas.microsoft.com/office/powerpoint/2010/main" val="4141209999"/>
              </p:ext>
            </p:extLst>
          </p:nvPr>
        </p:nvGraphicFramePr>
        <p:xfrm>
          <a:off x="2929943" y="1374054"/>
          <a:ext cx="6656714" cy="46065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Google Shape;229;p30">
            <a:extLst>
              <a:ext uri="{FF2B5EF4-FFF2-40B4-BE49-F238E27FC236}">
                <a16:creationId xmlns:a16="http://schemas.microsoft.com/office/drawing/2014/main" xmlns="" id="{2DD0601F-498B-4514-813F-4ECF6ABDF1DC}"/>
              </a:ext>
            </a:extLst>
          </p:cNvPr>
          <p:cNvSpPr txBox="1">
            <a:spLocks/>
          </p:cNvSpPr>
          <p:nvPr/>
        </p:nvSpPr>
        <p:spPr>
          <a:xfrm>
            <a:off x="324600" y="31509"/>
            <a:ext cx="118674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s-ES" sz="4800" b="1" dirty="0">
                <a:solidFill>
                  <a:srgbClr val="0070C0"/>
                </a:solidFill>
              </a:rPr>
              <a:t>8. Tratamiento Farmacológico</a:t>
            </a:r>
          </a:p>
        </p:txBody>
      </p:sp>
      <p:sp>
        <p:nvSpPr>
          <p:cNvPr id="10" name="Rectángulo 9">
            <a:extLst>
              <a:ext uri="{FF2B5EF4-FFF2-40B4-BE49-F238E27FC236}">
                <a16:creationId xmlns:a16="http://schemas.microsoft.com/office/drawing/2014/main" xmlns="" id="{D2A8F6D8-52F7-4253-AC9E-1A51BD0D32DD}"/>
              </a:ext>
            </a:extLst>
          </p:cNvPr>
          <p:cNvSpPr/>
          <p:nvPr/>
        </p:nvSpPr>
        <p:spPr>
          <a:xfrm>
            <a:off x="887323" y="6170621"/>
            <a:ext cx="4133852" cy="431208"/>
          </a:xfrm>
          <a:prstGeom prst="rect">
            <a:avLst/>
          </a:prstGeom>
        </p:spPr>
        <p:txBody>
          <a:bodyPr wrap="square">
            <a:spAutoFit/>
          </a:bodyPr>
          <a:lstStyle/>
          <a:p>
            <a:pPr lvl="0" algn="ctr">
              <a:lnSpc>
                <a:spcPct val="115000"/>
              </a:lnSpc>
              <a:buClr>
                <a:schemeClr val="dk1"/>
              </a:buClr>
              <a:buSzPts val="1100"/>
            </a:pPr>
            <a:r>
              <a:rPr lang="en-US" sz="1000" i="1" dirty="0">
                <a:solidFill>
                  <a:schemeClr val="bg2"/>
                </a:solidFill>
              </a:rPr>
              <a:t>Global Strategy for the Diagnosis, Management, and Prevention of Chronic Obstructive Lung Disease 2019 Report. 2018 Nov 14.</a:t>
            </a:r>
          </a:p>
        </p:txBody>
      </p:sp>
    </p:spTree>
    <p:extLst>
      <p:ext uri="{BB962C8B-B14F-4D97-AF65-F5344CB8AC3E}">
        <p14:creationId xmlns:p14="http://schemas.microsoft.com/office/powerpoint/2010/main" val="699942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3" name="Imagen 2" descr="Account Ownership Diagram Template (3).jpeg"/>
          <p:cNvPicPr>
            <a:picLocks noChangeAspect="1"/>
          </p:cNvPicPr>
          <p:nvPr/>
        </p:nvPicPr>
        <p:blipFill rotWithShape="1">
          <a:blip r:embed="rId3">
            <a:extLst>
              <a:ext uri="{28A0092B-C50C-407E-A947-70E740481C1C}">
                <a14:useLocalDpi xmlns:a14="http://schemas.microsoft.com/office/drawing/2010/main" val="0"/>
              </a:ext>
            </a:extLst>
          </a:blip>
          <a:srcRect l="660" t="10648" r="4639" b="46190"/>
          <a:stretch/>
        </p:blipFill>
        <p:spPr>
          <a:xfrm>
            <a:off x="1920159" y="1142744"/>
            <a:ext cx="8676280" cy="5119561"/>
          </a:xfrm>
          <a:prstGeom prst="rect">
            <a:avLst/>
          </a:prstGeom>
        </p:spPr>
      </p:pic>
      <p:sp>
        <p:nvSpPr>
          <p:cNvPr id="5" name="Rectángulo 4">
            <a:extLst>
              <a:ext uri="{FF2B5EF4-FFF2-40B4-BE49-F238E27FC236}">
                <a16:creationId xmlns:a16="http://schemas.microsoft.com/office/drawing/2014/main" xmlns="" id="{C582043D-4C31-4CA7-BDF6-C0DB98DBC255}"/>
              </a:ext>
            </a:extLst>
          </p:cNvPr>
          <p:cNvSpPr/>
          <p:nvPr/>
        </p:nvSpPr>
        <p:spPr>
          <a:xfrm>
            <a:off x="3915392" y="5536745"/>
            <a:ext cx="1448967" cy="7479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Rectángulo 9">
            <a:extLst>
              <a:ext uri="{FF2B5EF4-FFF2-40B4-BE49-F238E27FC236}">
                <a16:creationId xmlns:a16="http://schemas.microsoft.com/office/drawing/2014/main" xmlns="" id="{FFF9B036-011E-4A0E-9B94-13818CB7A0C8}"/>
              </a:ext>
            </a:extLst>
          </p:cNvPr>
          <p:cNvSpPr/>
          <p:nvPr/>
        </p:nvSpPr>
        <p:spPr>
          <a:xfrm>
            <a:off x="7667996" y="5374165"/>
            <a:ext cx="2366212" cy="7479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83" name="Google Shape;283;p36"/>
          <p:cNvSpPr/>
          <p:nvPr/>
        </p:nvSpPr>
        <p:spPr>
          <a:xfrm>
            <a:off x="0" y="0"/>
            <a:ext cx="324600" cy="6858000"/>
          </a:xfrm>
          <a:prstGeom prst="rect">
            <a:avLst/>
          </a:prstGeom>
          <a:solidFill>
            <a:srgbClr val="00549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pic>
        <p:nvPicPr>
          <p:cNvPr id="284" name="Google Shape;284;p36"/>
          <p:cNvPicPr preferRelativeResize="0"/>
          <p:nvPr/>
        </p:nvPicPr>
        <p:blipFill rotWithShape="1">
          <a:blip r:embed="rId4">
            <a:alphaModFix/>
          </a:blip>
          <a:srcRect/>
          <a:stretch/>
        </p:blipFill>
        <p:spPr>
          <a:xfrm>
            <a:off x="7374192" y="6179831"/>
            <a:ext cx="4561298" cy="503652"/>
          </a:xfrm>
          <a:prstGeom prst="rect">
            <a:avLst/>
          </a:prstGeom>
          <a:noFill/>
          <a:ln>
            <a:noFill/>
          </a:ln>
        </p:spPr>
      </p:pic>
      <p:sp>
        <p:nvSpPr>
          <p:cNvPr id="6" name="Google Shape;229;p30">
            <a:extLst>
              <a:ext uri="{FF2B5EF4-FFF2-40B4-BE49-F238E27FC236}">
                <a16:creationId xmlns:a16="http://schemas.microsoft.com/office/drawing/2014/main" xmlns="" id="{9EE19A19-4AEE-43FB-A6E7-4E5039D2697E}"/>
              </a:ext>
            </a:extLst>
          </p:cNvPr>
          <p:cNvSpPr txBox="1">
            <a:spLocks/>
          </p:cNvSpPr>
          <p:nvPr/>
        </p:nvSpPr>
        <p:spPr>
          <a:xfrm>
            <a:off x="153420" y="30139"/>
            <a:ext cx="12038579"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s-ES" sz="4800" b="1" dirty="0">
                <a:solidFill>
                  <a:srgbClr val="0070C0"/>
                </a:solidFill>
              </a:rPr>
              <a:t>Algoritmo de manejo de la EPOC estable</a:t>
            </a:r>
          </a:p>
        </p:txBody>
      </p:sp>
      <p:sp>
        <p:nvSpPr>
          <p:cNvPr id="11" name="Rectángulo 10">
            <a:extLst>
              <a:ext uri="{FF2B5EF4-FFF2-40B4-BE49-F238E27FC236}">
                <a16:creationId xmlns:a16="http://schemas.microsoft.com/office/drawing/2014/main" xmlns="" id="{177BE308-6947-4D60-9C52-6DCCDB2D326A}"/>
              </a:ext>
            </a:extLst>
          </p:cNvPr>
          <p:cNvSpPr/>
          <p:nvPr/>
        </p:nvSpPr>
        <p:spPr>
          <a:xfrm>
            <a:off x="2038857" y="6252275"/>
            <a:ext cx="4133852" cy="431208"/>
          </a:xfrm>
          <a:prstGeom prst="rect">
            <a:avLst/>
          </a:prstGeom>
        </p:spPr>
        <p:txBody>
          <a:bodyPr wrap="square">
            <a:spAutoFit/>
          </a:bodyPr>
          <a:lstStyle/>
          <a:p>
            <a:pPr lvl="0" algn="ctr">
              <a:lnSpc>
                <a:spcPct val="115000"/>
              </a:lnSpc>
              <a:buClr>
                <a:schemeClr val="dk1"/>
              </a:buClr>
              <a:buSzPts val="1100"/>
            </a:pPr>
            <a:r>
              <a:rPr lang="en-US" sz="1000" i="1" dirty="0">
                <a:solidFill>
                  <a:schemeClr val="bg2"/>
                </a:solidFill>
              </a:rPr>
              <a:t>Global Strategy for the Diagnosis, Management, and Prevention of Chronic Obstructive Lung Disease 2019 Report. 2018 Nov 14.</a:t>
            </a:r>
          </a:p>
        </p:txBody>
      </p:sp>
      <p:sp>
        <p:nvSpPr>
          <p:cNvPr id="2" name="CuadroTexto 1">
            <a:extLst>
              <a:ext uri="{FF2B5EF4-FFF2-40B4-BE49-F238E27FC236}">
                <a16:creationId xmlns:a16="http://schemas.microsoft.com/office/drawing/2014/main" xmlns="" id="{F3993F77-FFC8-4136-BBF6-64B0009F4AE6}"/>
              </a:ext>
            </a:extLst>
          </p:cNvPr>
          <p:cNvSpPr txBox="1"/>
          <p:nvPr/>
        </p:nvSpPr>
        <p:spPr>
          <a:xfrm>
            <a:off x="508710" y="1239462"/>
            <a:ext cx="1811124" cy="5047536"/>
          </a:xfrm>
          <a:prstGeom prst="rect">
            <a:avLst/>
          </a:prstGeom>
          <a:noFill/>
        </p:spPr>
        <p:txBody>
          <a:bodyPr wrap="square" rtlCol="0">
            <a:spAutoFit/>
          </a:bodyPr>
          <a:lstStyle/>
          <a:p>
            <a:pPr algn="just"/>
            <a:r>
              <a:rPr lang="es-ES" b="1" dirty="0"/>
              <a:t>SAMA: </a:t>
            </a:r>
            <a:r>
              <a:rPr lang="es-ES" dirty="0"/>
              <a:t>Antagonistas muscarínicos de acción corta</a:t>
            </a:r>
          </a:p>
          <a:p>
            <a:pPr algn="just"/>
            <a:endParaRPr lang="es-ES" dirty="0"/>
          </a:p>
          <a:p>
            <a:pPr algn="just"/>
            <a:r>
              <a:rPr lang="es-ES" b="1" dirty="0"/>
              <a:t>SABA: </a:t>
            </a:r>
          </a:p>
          <a:p>
            <a:pPr algn="just"/>
            <a:r>
              <a:rPr lang="es-ES" dirty="0"/>
              <a:t>ß2 agonistas de acción corta</a:t>
            </a:r>
          </a:p>
          <a:p>
            <a:pPr algn="just"/>
            <a:endParaRPr lang="es-ES" dirty="0"/>
          </a:p>
          <a:p>
            <a:pPr algn="just"/>
            <a:endParaRPr lang="es-ES" dirty="0"/>
          </a:p>
          <a:p>
            <a:pPr algn="just"/>
            <a:r>
              <a:rPr lang="es-ES" b="1" dirty="0"/>
              <a:t>LABA: </a:t>
            </a:r>
          </a:p>
          <a:p>
            <a:pPr algn="just"/>
            <a:r>
              <a:rPr lang="es-ES" dirty="0"/>
              <a:t>Beta adrenérgicos de larga duración</a:t>
            </a:r>
          </a:p>
          <a:p>
            <a:pPr algn="just"/>
            <a:endParaRPr lang="es-ES" dirty="0"/>
          </a:p>
          <a:p>
            <a:pPr algn="just"/>
            <a:endParaRPr lang="es-ES" dirty="0"/>
          </a:p>
          <a:p>
            <a:pPr algn="just"/>
            <a:r>
              <a:rPr lang="es-ES" b="1" dirty="0"/>
              <a:t>LAMA: </a:t>
            </a:r>
            <a:r>
              <a:rPr lang="es-CO" dirty="0"/>
              <a:t>Anticolinérgicos de larga duración</a:t>
            </a:r>
          </a:p>
          <a:p>
            <a:pPr algn="just"/>
            <a:endParaRPr lang="es-ES" dirty="0"/>
          </a:p>
          <a:p>
            <a:pPr algn="just"/>
            <a:endParaRPr lang="es-ES" dirty="0"/>
          </a:p>
          <a:p>
            <a:pPr algn="just"/>
            <a:r>
              <a:rPr lang="es-ES" b="1" dirty="0"/>
              <a:t>ICS: </a:t>
            </a:r>
            <a:r>
              <a:rPr lang="es-ES" dirty="0"/>
              <a:t>Corticoesteroide inhalado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grpSp>
        <p:nvGrpSpPr>
          <p:cNvPr id="6" name="Grupo 5">
            <a:extLst>
              <a:ext uri="{FF2B5EF4-FFF2-40B4-BE49-F238E27FC236}">
                <a16:creationId xmlns:a16="http://schemas.microsoft.com/office/drawing/2014/main" xmlns="" id="{9691B0FB-D1C1-412F-AFC3-21B53A6BFFEE}"/>
              </a:ext>
            </a:extLst>
          </p:cNvPr>
          <p:cNvGrpSpPr/>
          <p:nvPr/>
        </p:nvGrpSpPr>
        <p:grpSpPr>
          <a:xfrm>
            <a:off x="2420942" y="882316"/>
            <a:ext cx="8247057" cy="5342470"/>
            <a:chOff x="1809750" y="930442"/>
            <a:chExt cx="8553450" cy="5701278"/>
          </a:xfrm>
        </p:grpSpPr>
        <p:pic>
          <p:nvPicPr>
            <p:cNvPr id="3" name="Imagen 2" descr="Account Ownership Diagram Template (3).jpeg"/>
            <p:cNvPicPr>
              <a:picLocks noChangeAspect="1"/>
            </p:cNvPicPr>
            <p:nvPr/>
          </p:nvPicPr>
          <p:blipFill rotWithShape="1">
            <a:blip r:embed="rId3">
              <a:extLst>
                <a:ext uri="{28A0092B-C50C-407E-A947-70E740481C1C}">
                  <a14:useLocalDpi xmlns:a14="http://schemas.microsoft.com/office/drawing/2010/main" val="0"/>
                </a:ext>
              </a:extLst>
            </a:blip>
            <a:srcRect l="660" t="45102" r="4639" b="6713"/>
            <a:stretch/>
          </p:blipFill>
          <p:spPr>
            <a:xfrm>
              <a:off x="1809750" y="1057956"/>
              <a:ext cx="8461375" cy="5573764"/>
            </a:xfrm>
            <a:prstGeom prst="rect">
              <a:avLst/>
            </a:prstGeom>
          </p:spPr>
        </p:pic>
        <p:sp>
          <p:nvSpPr>
            <p:cNvPr id="5" name="Rectángulo 4">
              <a:extLst>
                <a:ext uri="{FF2B5EF4-FFF2-40B4-BE49-F238E27FC236}">
                  <a16:creationId xmlns:a16="http://schemas.microsoft.com/office/drawing/2014/main" xmlns="" id="{9677C15A-8B82-4FD8-AC48-269E6C4B4554}"/>
                </a:ext>
              </a:extLst>
            </p:cNvPr>
            <p:cNvSpPr/>
            <p:nvPr/>
          </p:nvSpPr>
          <p:spPr>
            <a:xfrm>
              <a:off x="7892716" y="930442"/>
              <a:ext cx="2470484" cy="2406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283" name="Google Shape;283;p36"/>
          <p:cNvSpPr/>
          <p:nvPr/>
        </p:nvSpPr>
        <p:spPr>
          <a:xfrm>
            <a:off x="0" y="0"/>
            <a:ext cx="324600" cy="6858000"/>
          </a:xfrm>
          <a:prstGeom prst="rect">
            <a:avLst/>
          </a:prstGeom>
          <a:solidFill>
            <a:srgbClr val="00549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pic>
        <p:nvPicPr>
          <p:cNvPr id="284" name="Google Shape;284;p36"/>
          <p:cNvPicPr preferRelativeResize="0"/>
          <p:nvPr/>
        </p:nvPicPr>
        <p:blipFill rotWithShape="1">
          <a:blip r:embed="rId4">
            <a:alphaModFix/>
          </a:blip>
          <a:srcRect/>
          <a:stretch/>
        </p:blipFill>
        <p:spPr>
          <a:xfrm>
            <a:off x="7374192" y="6179831"/>
            <a:ext cx="4561298" cy="503652"/>
          </a:xfrm>
          <a:prstGeom prst="rect">
            <a:avLst/>
          </a:prstGeom>
          <a:noFill/>
          <a:ln>
            <a:noFill/>
          </a:ln>
        </p:spPr>
      </p:pic>
      <p:sp>
        <p:nvSpPr>
          <p:cNvPr id="9" name="Rectángulo 8">
            <a:extLst>
              <a:ext uri="{FF2B5EF4-FFF2-40B4-BE49-F238E27FC236}">
                <a16:creationId xmlns:a16="http://schemas.microsoft.com/office/drawing/2014/main" xmlns="" id="{C65F7CA6-B587-47C1-9CF7-072D1EB0F2F5}"/>
              </a:ext>
            </a:extLst>
          </p:cNvPr>
          <p:cNvSpPr/>
          <p:nvPr/>
        </p:nvSpPr>
        <p:spPr>
          <a:xfrm>
            <a:off x="983576" y="6224786"/>
            <a:ext cx="4133852" cy="431208"/>
          </a:xfrm>
          <a:prstGeom prst="rect">
            <a:avLst/>
          </a:prstGeom>
        </p:spPr>
        <p:txBody>
          <a:bodyPr wrap="square">
            <a:spAutoFit/>
          </a:bodyPr>
          <a:lstStyle/>
          <a:p>
            <a:pPr lvl="0" algn="ctr">
              <a:lnSpc>
                <a:spcPct val="115000"/>
              </a:lnSpc>
              <a:buClr>
                <a:schemeClr val="dk1"/>
              </a:buClr>
              <a:buSzPts val="1100"/>
            </a:pPr>
            <a:r>
              <a:rPr lang="en-US" sz="1000" i="1" dirty="0">
                <a:solidFill>
                  <a:schemeClr val="bg2"/>
                </a:solidFill>
              </a:rPr>
              <a:t>Global Strategy for the Diagnosis, Management, and Prevention of Chronic Obstructive Lung Disease 2019 Report. 2018 Nov 14.</a:t>
            </a:r>
          </a:p>
        </p:txBody>
      </p:sp>
      <p:sp>
        <p:nvSpPr>
          <p:cNvPr id="12" name="Google Shape;229;p30">
            <a:extLst>
              <a:ext uri="{FF2B5EF4-FFF2-40B4-BE49-F238E27FC236}">
                <a16:creationId xmlns:a16="http://schemas.microsoft.com/office/drawing/2014/main" xmlns="" id="{3B59DDBD-DB17-49C4-91B4-2A513FCFF2D4}"/>
              </a:ext>
            </a:extLst>
          </p:cNvPr>
          <p:cNvSpPr txBox="1">
            <a:spLocks/>
          </p:cNvSpPr>
          <p:nvPr/>
        </p:nvSpPr>
        <p:spPr>
          <a:xfrm>
            <a:off x="169462" y="-50071"/>
            <a:ext cx="12038579"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s-ES" sz="4800" b="1" dirty="0">
                <a:solidFill>
                  <a:srgbClr val="0070C0"/>
                </a:solidFill>
              </a:rPr>
              <a:t>Algoritmo de manejo de la EPOC estable</a:t>
            </a:r>
          </a:p>
        </p:txBody>
      </p:sp>
    </p:spTree>
    <p:extLst>
      <p:ext uri="{BB962C8B-B14F-4D97-AF65-F5344CB8AC3E}">
        <p14:creationId xmlns:p14="http://schemas.microsoft.com/office/powerpoint/2010/main" val="504894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3" name="Google Shape;283;p36"/>
          <p:cNvSpPr/>
          <p:nvPr/>
        </p:nvSpPr>
        <p:spPr>
          <a:xfrm>
            <a:off x="0" y="0"/>
            <a:ext cx="324600" cy="6858000"/>
          </a:xfrm>
          <a:prstGeom prst="rect">
            <a:avLst/>
          </a:prstGeom>
          <a:solidFill>
            <a:srgbClr val="00549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pic>
        <p:nvPicPr>
          <p:cNvPr id="284" name="Google Shape;284;p36"/>
          <p:cNvPicPr preferRelativeResize="0"/>
          <p:nvPr/>
        </p:nvPicPr>
        <p:blipFill rotWithShape="1">
          <a:blip r:embed="rId3">
            <a:alphaModFix/>
          </a:blip>
          <a:srcRect/>
          <a:stretch/>
        </p:blipFill>
        <p:spPr>
          <a:xfrm>
            <a:off x="7374192" y="6179831"/>
            <a:ext cx="4561298" cy="503652"/>
          </a:xfrm>
          <a:prstGeom prst="rect">
            <a:avLst/>
          </a:prstGeom>
          <a:noFill/>
          <a:ln>
            <a:noFill/>
          </a:ln>
        </p:spPr>
      </p:pic>
      <p:sp>
        <p:nvSpPr>
          <p:cNvPr id="8" name="Google Shape;229;p30">
            <a:extLst>
              <a:ext uri="{FF2B5EF4-FFF2-40B4-BE49-F238E27FC236}">
                <a16:creationId xmlns:a16="http://schemas.microsoft.com/office/drawing/2014/main" xmlns="" id="{2176707A-4242-439A-B2B4-96D6D9215961}"/>
              </a:ext>
            </a:extLst>
          </p:cNvPr>
          <p:cNvSpPr txBox="1">
            <a:spLocks/>
          </p:cNvSpPr>
          <p:nvPr/>
        </p:nvSpPr>
        <p:spPr>
          <a:xfrm>
            <a:off x="153420" y="-34029"/>
            <a:ext cx="12038579"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s-ES" sz="4800" b="1" dirty="0">
                <a:solidFill>
                  <a:srgbClr val="0070C0"/>
                </a:solidFill>
              </a:rPr>
              <a:t>Inhaloterapia en la EPOC</a:t>
            </a:r>
          </a:p>
        </p:txBody>
      </p:sp>
      <p:sp>
        <p:nvSpPr>
          <p:cNvPr id="10" name="CuadroTexto 9">
            <a:extLst>
              <a:ext uri="{FF2B5EF4-FFF2-40B4-BE49-F238E27FC236}">
                <a16:creationId xmlns:a16="http://schemas.microsoft.com/office/drawing/2014/main" xmlns="" id="{6A098EBD-8104-4F54-86A5-C5659285A6DC}"/>
              </a:ext>
            </a:extLst>
          </p:cNvPr>
          <p:cNvSpPr txBox="1"/>
          <p:nvPr/>
        </p:nvSpPr>
        <p:spPr>
          <a:xfrm>
            <a:off x="1079661" y="1397675"/>
            <a:ext cx="4511614" cy="1754326"/>
          </a:xfrm>
          <a:prstGeom prst="rect">
            <a:avLst/>
          </a:prstGeom>
          <a:solidFill>
            <a:schemeClr val="accent1">
              <a:lumMod val="20000"/>
              <a:lumOff val="80000"/>
            </a:schemeClr>
          </a:solidFill>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1800" dirty="0">
                <a:solidFill>
                  <a:schemeClr val="bg2"/>
                </a:solidFill>
              </a:rPr>
              <a:t>La base del tratamiento de la EPOC son los broncodilatadores, ya que producen la relajación del musculo listo bronquial, aumento del calibre de la vía aérea y disminución de la resistencia del flujo espiratorio con incremento del VEF1</a:t>
            </a:r>
            <a:endParaRPr lang="es-ES" sz="2000" dirty="0">
              <a:solidFill>
                <a:schemeClr val="bg2"/>
              </a:solidFill>
            </a:endParaRPr>
          </a:p>
        </p:txBody>
      </p:sp>
      <p:sp>
        <p:nvSpPr>
          <p:cNvPr id="11" name="CuadroTexto 10">
            <a:extLst>
              <a:ext uri="{FF2B5EF4-FFF2-40B4-BE49-F238E27FC236}">
                <a16:creationId xmlns:a16="http://schemas.microsoft.com/office/drawing/2014/main" xmlns="" id="{BEDF48E0-495F-49EA-B8D7-B7FA57F34EC6}"/>
              </a:ext>
            </a:extLst>
          </p:cNvPr>
          <p:cNvSpPr txBox="1"/>
          <p:nvPr/>
        </p:nvSpPr>
        <p:spPr>
          <a:xfrm>
            <a:off x="1063619" y="3507773"/>
            <a:ext cx="4511614" cy="2308324"/>
          </a:xfrm>
          <a:prstGeom prst="rect">
            <a:avLst/>
          </a:prstGeom>
          <a:solidFill>
            <a:schemeClr val="tx2">
              <a:lumMod val="90000"/>
            </a:schemeClr>
          </a:solidFill>
          <a:ln>
            <a:solidFill>
              <a:schemeClr val="bg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1800" dirty="0"/>
              <a:t>Estos medicamentos son administrados de manera regular por vía inhalada para disminuir el impacto de los síntomas. Para el mantenimiento, la elección recomendada son los broncodilatadores de larga duración, ya que los de corta duración se reservan principalmente para episodios de agudización</a:t>
            </a:r>
            <a:endParaRPr lang="es-ES" sz="2000" dirty="0"/>
          </a:p>
        </p:txBody>
      </p:sp>
      <p:pic>
        <p:nvPicPr>
          <p:cNvPr id="12" name="Imagen 3">
            <a:extLst>
              <a:ext uri="{FF2B5EF4-FFF2-40B4-BE49-F238E27FC236}">
                <a16:creationId xmlns:a16="http://schemas.microsoft.com/office/drawing/2014/main" xmlns="" id="{81016961-5DCE-458E-9C1B-B6D32F366EF1}"/>
              </a:ext>
            </a:extLst>
          </p:cNvPr>
          <p:cNvPicPr>
            <a:picLocks noChangeAspect="1"/>
          </p:cNvPicPr>
          <p:nvPr/>
        </p:nvPicPr>
        <p:blipFill>
          <a:blip r:embed="rId4">
            <a:extLst>
              <a:ext uri="{837473B0-CC2E-450A-ABE3-18F120FF3D39}">
                <a1611:picAttrSrcUrl xmlns:a1611="http://schemas.microsoft.com/office/drawing/2016/11/main" xmlns="" r:id="rId5"/>
              </a:ext>
            </a:extLst>
          </a:blip>
          <a:stretch>
            <a:fillRect/>
          </a:stretch>
        </p:blipFill>
        <p:spPr>
          <a:xfrm>
            <a:off x="5967664" y="1147554"/>
            <a:ext cx="5160718" cy="4144466"/>
          </a:xfrm>
          <a:prstGeom prst="rect">
            <a:avLst/>
          </a:prstGeom>
        </p:spPr>
      </p:pic>
      <p:sp>
        <p:nvSpPr>
          <p:cNvPr id="13" name="CuadroTexto 12">
            <a:extLst>
              <a:ext uri="{FF2B5EF4-FFF2-40B4-BE49-F238E27FC236}">
                <a16:creationId xmlns:a16="http://schemas.microsoft.com/office/drawing/2014/main" xmlns="" id="{BE45B9D8-CD6D-43DA-BF7E-03A3D590AF7D}"/>
              </a:ext>
            </a:extLst>
          </p:cNvPr>
          <p:cNvSpPr txBox="1"/>
          <p:nvPr/>
        </p:nvSpPr>
        <p:spPr>
          <a:xfrm>
            <a:off x="7067819" y="5423652"/>
            <a:ext cx="3735237" cy="375009"/>
          </a:xfrm>
          <a:prstGeom prst="rect">
            <a:avLst/>
          </a:prstGeom>
        </p:spPr>
        <p:txBody>
          <a:bodyPr>
            <a:normAutofit lnSpcReduction="10000"/>
          </a:bodyPr>
          <a:lstStyle/>
          <a:p>
            <a:pPr algn="ctr"/>
            <a:r>
              <a:rPr lang="en-US" sz="1000" dirty="0">
                <a:solidFill>
                  <a:schemeClr val="bg2"/>
                </a:solidFill>
              </a:rPr>
              <a:t>Foto de Autor desconocido se concede bajo licencia de CC BY-SA.</a:t>
            </a:r>
          </a:p>
        </p:txBody>
      </p:sp>
      <p:sp>
        <p:nvSpPr>
          <p:cNvPr id="14" name="Rectángulo 13">
            <a:extLst>
              <a:ext uri="{FF2B5EF4-FFF2-40B4-BE49-F238E27FC236}">
                <a16:creationId xmlns:a16="http://schemas.microsoft.com/office/drawing/2014/main" xmlns="" id="{6B24A31B-C7F8-4FD2-AD39-4F74E095F09C}"/>
              </a:ext>
            </a:extLst>
          </p:cNvPr>
          <p:cNvSpPr/>
          <p:nvPr/>
        </p:nvSpPr>
        <p:spPr>
          <a:xfrm>
            <a:off x="1111911" y="6208744"/>
            <a:ext cx="4431237" cy="431208"/>
          </a:xfrm>
          <a:prstGeom prst="rect">
            <a:avLst/>
          </a:prstGeom>
        </p:spPr>
        <p:txBody>
          <a:bodyPr wrap="square">
            <a:spAutoFit/>
          </a:bodyPr>
          <a:lstStyle/>
          <a:p>
            <a:pPr lvl="0" algn="ctr">
              <a:lnSpc>
                <a:spcPct val="115000"/>
              </a:lnSpc>
              <a:buClr>
                <a:schemeClr val="dk1"/>
              </a:buClr>
              <a:buSzPts val="1100"/>
            </a:pPr>
            <a:r>
              <a:rPr lang="en-US" sz="1000" i="1" dirty="0">
                <a:solidFill>
                  <a:schemeClr val="bg2"/>
                </a:solidFill>
              </a:rPr>
              <a:t>Global Strategy for the Diagnosis, Management, and Prevention of Chronic Obstructive Lung Disease 2019 Report. 2018 Nov 14.</a:t>
            </a:r>
          </a:p>
        </p:txBody>
      </p:sp>
    </p:spTree>
    <p:extLst>
      <p:ext uri="{BB962C8B-B14F-4D97-AF65-F5344CB8AC3E}">
        <p14:creationId xmlns:p14="http://schemas.microsoft.com/office/powerpoint/2010/main" val="1122549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5" name="Google Shape;265;p34"/>
          <p:cNvSpPr/>
          <p:nvPr/>
        </p:nvSpPr>
        <p:spPr>
          <a:xfrm>
            <a:off x="0" y="0"/>
            <a:ext cx="324600" cy="6858000"/>
          </a:xfrm>
          <a:prstGeom prst="rect">
            <a:avLst/>
          </a:prstGeom>
          <a:solidFill>
            <a:srgbClr val="00549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sp>
        <p:nvSpPr>
          <p:cNvPr id="266" name="Google Shape;266;p34"/>
          <p:cNvSpPr txBox="1"/>
          <p:nvPr/>
        </p:nvSpPr>
        <p:spPr>
          <a:xfrm>
            <a:off x="814387" y="2505075"/>
            <a:ext cx="5183100" cy="3463200"/>
          </a:xfrm>
          <a:prstGeom prst="rect">
            <a:avLst/>
          </a:prstGeom>
          <a:noFill/>
          <a:ln>
            <a:noFill/>
          </a:ln>
        </p:spPr>
        <p:txBody>
          <a:bodyPr spcFirstLastPara="1" wrap="square" lIns="91425" tIns="45700" rIns="91425" bIns="45700" anchor="t" anchorCtr="0">
            <a:no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p:txBody>
      </p:sp>
      <p:pic>
        <p:nvPicPr>
          <p:cNvPr id="268" name="Google Shape;268;p34"/>
          <p:cNvPicPr preferRelativeResize="0"/>
          <p:nvPr/>
        </p:nvPicPr>
        <p:blipFill rotWithShape="1">
          <a:blip r:embed="rId3">
            <a:alphaModFix/>
          </a:blip>
          <a:srcRect/>
          <a:stretch/>
        </p:blipFill>
        <p:spPr>
          <a:xfrm>
            <a:off x="7374192" y="6179831"/>
            <a:ext cx="4561298" cy="503652"/>
          </a:xfrm>
          <a:prstGeom prst="rect">
            <a:avLst/>
          </a:prstGeom>
          <a:noFill/>
          <a:ln>
            <a:noFill/>
          </a:ln>
        </p:spPr>
      </p:pic>
      <p:graphicFrame>
        <p:nvGraphicFramePr>
          <p:cNvPr id="4" name="Diagrama 4">
            <a:extLst>
              <a:ext uri="{FF2B5EF4-FFF2-40B4-BE49-F238E27FC236}">
                <a16:creationId xmlns:a16="http://schemas.microsoft.com/office/drawing/2014/main" xmlns="" id="{3B3F9C82-32B7-469C-891D-1C0DDF2F40DC}"/>
              </a:ext>
            </a:extLst>
          </p:cNvPr>
          <p:cNvGraphicFramePr/>
          <p:nvPr>
            <p:extLst>
              <p:ext uri="{D42A27DB-BD31-4B8C-83A1-F6EECF244321}">
                <p14:modId xmlns:p14="http://schemas.microsoft.com/office/powerpoint/2010/main" val="2435849047"/>
              </p:ext>
            </p:extLst>
          </p:nvPr>
        </p:nvGraphicFramePr>
        <p:xfrm>
          <a:off x="589472" y="1025105"/>
          <a:ext cx="11185433" cy="53436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Google Shape;229;p30">
            <a:extLst>
              <a:ext uri="{FF2B5EF4-FFF2-40B4-BE49-F238E27FC236}">
                <a16:creationId xmlns:a16="http://schemas.microsoft.com/office/drawing/2014/main" xmlns="" id="{6DEBCA62-18A7-47AC-A41D-A584AC5C0899}"/>
              </a:ext>
            </a:extLst>
          </p:cNvPr>
          <p:cNvSpPr txBox="1">
            <a:spLocks/>
          </p:cNvSpPr>
          <p:nvPr/>
        </p:nvSpPr>
        <p:spPr>
          <a:xfrm>
            <a:off x="153420" y="-34029"/>
            <a:ext cx="12038579"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s-ES" sz="4800" b="1" dirty="0">
                <a:solidFill>
                  <a:srgbClr val="0070C0"/>
                </a:solidFill>
              </a:rPr>
              <a:t>Inmunoprofilaxis</a:t>
            </a:r>
          </a:p>
        </p:txBody>
      </p:sp>
      <p:sp>
        <p:nvSpPr>
          <p:cNvPr id="8" name="Rectángulo 7">
            <a:extLst>
              <a:ext uri="{FF2B5EF4-FFF2-40B4-BE49-F238E27FC236}">
                <a16:creationId xmlns:a16="http://schemas.microsoft.com/office/drawing/2014/main" xmlns="" id="{C3BFB247-1EA7-4AB1-A33F-565B2BD7B467}"/>
              </a:ext>
            </a:extLst>
          </p:cNvPr>
          <p:cNvSpPr/>
          <p:nvPr/>
        </p:nvSpPr>
        <p:spPr>
          <a:xfrm>
            <a:off x="1111911" y="6208744"/>
            <a:ext cx="4431237" cy="431208"/>
          </a:xfrm>
          <a:prstGeom prst="rect">
            <a:avLst/>
          </a:prstGeom>
        </p:spPr>
        <p:txBody>
          <a:bodyPr wrap="square">
            <a:spAutoFit/>
          </a:bodyPr>
          <a:lstStyle/>
          <a:p>
            <a:pPr lvl="0" algn="ctr">
              <a:lnSpc>
                <a:spcPct val="115000"/>
              </a:lnSpc>
              <a:buClr>
                <a:schemeClr val="dk1"/>
              </a:buClr>
              <a:buSzPts val="1100"/>
            </a:pPr>
            <a:r>
              <a:rPr lang="en-US" sz="1000" i="1" dirty="0">
                <a:solidFill>
                  <a:schemeClr val="bg2"/>
                </a:solidFill>
              </a:rPr>
              <a:t>Global Strategy for the Diagnosis, Management, and Prevention of Chronic Obstructive Lung Disease 2019 Report. 2018 Nov 14.</a:t>
            </a:r>
          </a:p>
        </p:txBody>
      </p:sp>
    </p:spTree>
    <p:extLst>
      <p:ext uri="{BB962C8B-B14F-4D97-AF65-F5344CB8AC3E}">
        <p14:creationId xmlns:p14="http://schemas.microsoft.com/office/powerpoint/2010/main" val="3180882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8"/>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Autofit/>
          </a:bodyPr>
          <a:lstStyle/>
          <a:p>
            <a:pPr algn="ctr"/>
            <a:r>
              <a:rPr lang="en-US" sz="4800" b="1" dirty="0">
                <a:solidFill>
                  <a:srgbClr val="0070C0"/>
                </a:solidFill>
              </a:rPr>
              <a:t>9. Exacerbaciones </a:t>
            </a:r>
            <a:endParaRPr sz="4800" b="1" dirty="0">
              <a:solidFill>
                <a:srgbClr val="0070C0"/>
              </a:solidFill>
            </a:endParaRPr>
          </a:p>
        </p:txBody>
      </p:sp>
      <p:sp>
        <p:nvSpPr>
          <p:cNvPr id="299" name="Google Shape;299;p38"/>
          <p:cNvSpPr/>
          <p:nvPr/>
        </p:nvSpPr>
        <p:spPr>
          <a:xfrm>
            <a:off x="0" y="0"/>
            <a:ext cx="324600" cy="6858000"/>
          </a:xfrm>
          <a:prstGeom prst="rect">
            <a:avLst/>
          </a:prstGeom>
          <a:solidFill>
            <a:srgbClr val="00549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pic>
        <p:nvPicPr>
          <p:cNvPr id="300" name="Google Shape;300;p38"/>
          <p:cNvPicPr preferRelativeResize="0"/>
          <p:nvPr/>
        </p:nvPicPr>
        <p:blipFill rotWithShape="1">
          <a:blip r:embed="rId3">
            <a:alphaModFix/>
          </a:blip>
          <a:srcRect/>
          <a:stretch/>
        </p:blipFill>
        <p:spPr>
          <a:xfrm>
            <a:off x="7374192" y="6179831"/>
            <a:ext cx="4561298" cy="503652"/>
          </a:xfrm>
          <a:prstGeom prst="rect">
            <a:avLst/>
          </a:prstGeom>
          <a:noFill/>
          <a:ln>
            <a:noFill/>
          </a:ln>
        </p:spPr>
      </p:pic>
      <p:pic>
        <p:nvPicPr>
          <p:cNvPr id="301" name="Google Shape;301;p38"/>
          <p:cNvPicPr preferRelativeResize="0"/>
          <p:nvPr/>
        </p:nvPicPr>
        <p:blipFill rotWithShape="1">
          <a:blip r:embed="rId4">
            <a:alphaModFix/>
          </a:blip>
          <a:srcRect/>
          <a:stretch/>
        </p:blipFill>
        <p:spPr>
          <a:xfrm>
            <a:off x="2276475" y="1476629"/>
            <a:ext cx="7639050" cy="4457700"/>
          </a:xfrm>
          <a:prstGeom prst="rect">
            <a:avLst/>
          </a:prstGeom>
          <a:noFill/>
          <a:ln>
            <a:noFill/>
          </a:ln>
        </p:spPr>
      </p:pic>
      <p:sp>
        <p:nvSpPr>
          <p:cNvPr id="6" name="Rectángulo 5">
            <a:extLst>
              <a:ext uri="{FF2B5EF4-FFF2-40B4-BE49-F238E27FC236}">
                <a16:creationId xmlns:a16="http://schemas.microsoft.com/office/drawing/2014/main" xmlns="" id="{1A5E38C1-8C54-4E25-8129-43D015F51ACE}"/>
              </a:ext>
            </a:extLst>
          </p:cNvPr>
          <p:cNvSpPr/>
          <p:nvPr/>
        </p:nvSpPr>
        <p:spPr>
          <a:xfrm>
            <a:off x="1111911" y="6132544"/>
            <a:ext cx="4431237" cy="431208"/>
          </a:xfrm>
          <a:prstGeom prst="rect">
            <a:avLst/>
          </a:prstGeom>
        </p:spPr>
        <p:txBody>
          <a:bodyPr wrap="square">
            <a:spAutoFit/>
          </a:bodyPr>
          <a:lstStyle/>
          <a:p>
            <a:pPr lvl="0" algn="ctr">
              <a:lnSpc>
                <a:spcPct val="115000"/>
              </a:lnSpc>
              <a:buClr>
                <a:schemeClr val="dk1"/>
              </a:buClr>
              <a:buSzPts val="1100"/>
            </a:pPr>
            <a:r>
              <a:rPr lang="en-US" sz="1000" i="1" dirty="0">
                <a:solidFill>
                  <a:schemeClr val="bg2"/>
                </a:solidFill>
              </a:rPr>
              <a:t>Global Strategy for the Diagnosis, Management, and Prevention of Chronic Obstructive Lung Disease 2019 Report. 2018 Nov 14.</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9"/>
          <p:cNvSpPr/>
          <p:nvPr/>
        </p:nvSpPr>
        <p:spPr>
          <a:xfrm>
            <a:off x="0" y="0"/>
            <a:ext cx="324600" cy="6858000"/>
          </a:xfrm>
          <a:prstGeom prst="rect">
            <a:avLst/>
          </a:prstGeom>
          <a:solidFill>
            <a:srgbClr val="00549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pic>
        <p:nvPicPr>
          <p:cNvPr id="307" name="Google Shape;307;p39"/>
          <p:cNvPicPr preferRelativeResize="0"/>
          <p:nvPr/>
        </p:nvPicPr>
        <p:blipFill rotWithShape="1">
          <a:blip r:embed="rId3">
            <a:alphaModFix/>
          </a:blip>
          <a:srcRect/>
          <a:stretch/>
        </p:blipFill>
        <p:spPr>
          <a:xfrm>
            <a:off x="7374192" y="6179831"/>
            <a:ext cx="4561298" cy="503652"/>
          </a:xfrm>
          <a:prstGeom prst="rect">
            <a:avLst/>
          </a:prstGeom>
          <a:noFill/>
          <a:ln>
            <a:noFill/>
          </a:ln>
        </p:spPr>
      </p:pic>
      <p:graphicFrame>
        <p:nvGraphicFramePr>
          <p:cNvPr id="308" name="Google Shape;308;p39"/>
          <p:cNvGraphicFramePr/>
          <p:nvPr>
            <p:extLst>
              <p:ext uri="{D42A27DB-BD31-4B8C-83A1-F6EECF244321}">
                <p14:modId xmlns:p14="http://schemas.microsoft.com/office/powerpoint/2010/main" val="2191450252"/>
              </p:ext>
            </p:extLst>
          </p:nvPr>
        </p:nvGraphicFramePr>
        <p:xfrm>
          <a:off x="1951950" y="1674935"/>
          <a:ext cx="8288100" cy="3707100"/>
        </p:xfrm>
        <a:graphic>
          <a:graphicData uri="http://schemas.openxmlformats.org/drawingml/2006/table">
            <a:tbl>
              <a:tblPr>
                <a:noFill/>
                <a:tableStyleId>{7CA54B2D-43B7-49E7-A7C5-898B790DCE9F}</a:tableStyleId>
              </a:tblPr>
              <a:tblGrid>
                <a:gridCol w="8288100">
                  <a:extLst>
                    <a:ext uri="{9D8B030D-6E8A-4147-A177-3AD203B41FA5}">
                      <a16:colId xmlns:a16="http://schemas.microsoft.com/office/drawing/2014/main" xmlns="" val="20000"/>
                    </a:ext>
                  </a:extLst>
                </a:gridCol>
              </a:tblGrid>
              <a:tr h="1322025">
                <a:tc>
                  <a:txBody>
                    <a:bodyPr/>
                    <a:lstStyle/>
                    <a:p>
                      <a:pPr marL="0" marR="0" lvl="0" indent="0" algn="l" rtl="0">
                        <a:lnSpc>
                          <a:spcPct val="115000"/>
                        </a:lnSpc>
                        <a:spcBef>
                          <a:spcPts val="0"/>
                        </a:spcBef>
                        <a:spcAft>
                          <a:spcPts val="0"/>
                        </a:spcAft>
                        <a:buClr>
                          <a:srgbClr val="000000"/>
                        </a:buClr>
                        <a:buSzPts val="1800"/>
                        <a:buFont typeface="Arial"/>
                        <a:buNone/>
                      </a:pPr>
                      <a:endParaRPr sz="1800" b="1" u="none" strike="noStrike" cap="none" dirty="0">
                        <a:highlight>
                          <a:srgbClr val="FFFFFF"/>
                        </a:highlight>
                        <a:latin typeface="Lato"/>
                        <a:ea typeface="Lato"/>
                        <a:cs typeface="Lato"/>
                        <a:sym typeface="Lato"/>
                      </a:endParaRPr>
                    </a:p>
                    <a:p>
                      <a:pPr marL="0" marR="0" lvl="0" indent="0" algn="l" rtl="0">
                        <a:lnSpc>
                          <a:spcPct val="115000"/>
                        </a:lnSpc>
                        <a:spcBef>
                          <a:spcPts val="0"/>
                        </a:spcBef>
                        <a:spcAft>
                          <a:spcPts val="0"/>
                        </a:spcAft>
                        <a:buFont typeface="Arial"/>
                        <a:buNone/>
                      </a:pPr>
                      <a:r>
                        <a:rPr lang="en-US" sz="2400" b="1" u="none" strike="noStrike" cap="none" dirty="0">
                          <a:highlight>
                            <a:srgbClr val="FFFFFF"/>
                          </a:highlight>
                          <a:latin typeface="Lato"/>
                          <a:ea typeface="Lato"/>
                          <a:cs typeface="Lato"/>
                          <a:sym typeface="Lato"/>
                        </a:rPr>
                        <a:t>Factores de Riesgo de las Exacerbaciones</a:t>
                      </a:r>
                      <a:r>
                        <a:rPr lang="en-US" sz="2400" b="1" u="none" strike="noStrike" cap="none" dirty="0">
                          <a:highlight>
                            <a:srgbClr val="FFFFFF"/>
                          </a:highlight>
                          <a:latin typeface="Lato"/>
                          <a:ea typeface="Lato"/>
                          <a:cs typeface="Lato"/>
                        </a:rPr>
                        <a:t> </a:t>
                      </a:r>
                      <a:endParaRPr sz="2400" b="1" u="none" strike="noStrike" cap="none" dirty="0">
                        <a:highlight>
                          <a:srgbClr val="FFFFFF"/>
                        </a:highlight>
                        <a:latin typeface="Lato"/>
                        <a:ea typeface="Lato"/>
                        <a:cs typeface="Lato"/>
                        <a:sym typeface="Lato"/>
                      </a:endParaRPr>
                    </a:p>
                  </a:txBody>
                  <a:tcPr marL="68575" marR="68575" marT="91425" marB="91425">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ED7D31"/>
                      </a:solidFill>
                      <a:prstDash val="solid"/>
                      <a:round/>
                      <a:headEnd type="none" w="sm" len="sm"/>
                      <a:tailEnd type="none" w="sm" len="sm"/>
                    </a:lnB>
                  </a:tcPr>
                </a:tc>
                <a:extLst>
                  <a:ext uri="{0D108BD9-81ED-4DB2-BD59-A6C34878D82A}">
                    <a16:rowId xmlns:a16="http://schemas.microsoft.com/office/drawing/2014/main" xmlns="" val="10000"/>
                  </a:ext>
                </a:extLst>
              </a:tr>
              <a:tr h="2385075">
                <a:tc>
                  <a:txBody>
                    <a:bodyPr/>
                    <a:lstStyle/>
                    <a:p>
                      <a:pPr marL="0" marR="0" lvl="0" indent="0" algn="l" rtl="0">
                        <a:lnSpc>
                          <a:spcPct val="115000"/>
                        </a:lnSpc>
                        <a:spcBef>
                          <a:spcPts val="0"/>
                        </a:spcBef>
                        <a:spcAft>
                          <a:spcPts val="0"/>
                        </a:spcAft>
                        <a:buFont typeface="Arial"/>
                        <a:buNone/>
                      </a:pPr>
                      <a:r>
                        <a:rPr lang="en-US" sz="1800" u="none" strike="noStrike" cap="none" dirty="0">
                          <a:latin typeface="Lato"/>
                          <a:ea typeface="Lato"/>
                          <a:cs typeface="Lato"/>
                          <a:sym typeface="Lato"/>
                        </a:rPr>
                        <a:t>-</a:t>
                      </a:r>
                      <a:r>
                        <a:rPr lang="en-US" sz="1800" u="none" strike="noStrike" cap="none" dirty="0">
                          <a:latin typeface="Lato"/>
                          <a:ea typeface="Lato"/>
                          <a:cs typeface="Lato"/>
                        </a:rPr>
                        <a:t>      </a:t>
                      </a:r>
                      <a:r>
                        <a:rPr lang="en-US" sz="1800" u="none" strike="noStrike" cap="none" dirty="0">
                          <a:latin typeface="Lato"/>
                          <a:ea typeface="Lato"/>
                          <a:cs typeface="Lato"/>
                          <a:sym typeface="Lato"/>
                        </a:rPr>
                        <a:t> </a:t>
                      </a:r>
                      <a:r>
                        <a:rPr lang="en-US" sz="1800" u="none" strike="noStrike" cap="none" dirty="0">
                          <a:highlight>
                            <a:srgbClr val="FFFFFF"/>
                          </a:highlight>
                          <a:latin typeface="Lato"/>
                          <a:ea typeface="Lato"/>
                          <a:cs typeface="Lato"/>
                          <a:sym typeface="Lato"/>
                        </a:rPr>
                        <a:t>Contaminación atmosférica</a:t>
                      </a:r>
                      <a:endParaRPr sz="1800" u="none" strike="noStrike" cap="none" dirty="0">
                        <a:highlight>
                          <a:srgbClr val="FFFFFF"/>
                        </a:highlight>
                        <a:latin typeface="Lato"/>
                        <a:ea typeface="Lato"/>
                        <a:cs typeface="Lato"/>
                        <a:sym typeface="Lato"/>
                      </a:endParaRPr>
                    </a:p>
                    <a:p>
                      <a:pPr marL="0" marR="0" lvl="0" indent="0" algn="l" rtl="0">
                        <a:lnSpc>
                          <a:spcPct val="115000"/>
                        </a:lnSpc>
                        <a:spcBef>
                          <a:spcPts val="0"/>
                        </a:spcBef>
                        <a:spcAft>
                          <a:spcPts val="0"/>
                        </a:spcAft>
                        <a:buFont typeface="Arial"/>
                        <a:buNone/>
                      </a:pPr>
                      <a:r>
                        <a:rPr lang="en-US" sz="1800" u="none" strike="noStrike" cap="none" dirty="0">
                          <a:latin typeface="Lato"/>
                          <a:ea typeface="Lato"/>
                          <a:cs typeface="Lato"/>
                          <a:sym typeface="Lato"/>
                        </a:rPr>
                        <a:t>-</a:t>
                      </a:r>
                      <a:r>
                        <a:rPr lang="en-US" sz="1800" u="none" strike="noStrike" cap="none" dirty="0">
                          <a:latin typeface="Lato"/>
                          <a:ea typeface="Lato"/>
                          <a:cs typeface="Lato"/>
                        </a:rPr>
                        <a:t>      </a:t>
                      </a:r>
                      <a:r>
                        <a:rPr lang="en-US" sz="1800" u="none" strike="noStrike" cap="none" dirty="0">
                          <a:latin typeface="Lato"/>
                          <a:ea typeface="Lato"/>
                          <a:cs typeface="Lato"/>
                          <a:sym typeface="Lato"/>
                        </a:rPr>
                        <a:t> </a:t>
                      </a:r>
                      <a:r>
                        <a:rPr lang="en-US" sz="1800" u="none" strike="noStrike" cap="none" dirty="0">
                          <a:highlight>
                            <a:srgbClr val="FFFFFF"/>
                          </a:highlight>
                          <a:latin typeface="Lato"/>
                          <a:ea typeface="Lato"/>
                          <a:cs typeface="Lato"/>
                          <a:sym typeface="Lato"/>
                        </a:rPr>
                        <a:t>Tabaquismo</a:t>
                      </a:r>
                      <a:endParaRPr sz="1800" u="none" strike="noStrike" cap="none" dirty="0">
                        <a:highlight>
                          <a:srgbClr val="FFFFFF"/>
                        </a:highlight>
                        <a:latin typeface="Lato"/>
                        <a:ea typeface="Lato"/>
                        <a:cs typeface="Lato"/>
                        <a:sym typeface="Lato"/>
                      </a:endParaRPr>
                    </a:p>
                    <a:p>
                      <a:pPr marL="0" marR="0" lvl="0" indent="0" algn="l" rtl="0">
                        <a:lnSpc>
                          <a:spcPct val="115000"/>
                        </a:lnSpc>
                        <a:spcBef>
                          <a:spcPts val="0"/>
                        </a:spcBef>
                        <a:spcAft>
                          <a:spcPts val="0"/>
                        </a:spcAft>
                        <a:buFont typeface="Arial"/>
                        <a:buNone/>
                      </a:pPr>
                      <a:r>
                        <a:rPr lang="en-US" sz="1800" u="none" strike="noStrike" cap="none" dirty="0">
                          <a:latin typeface="Lato"/>
                          <a:ea typeface="Lato"/>
                          <a:cs typeface="Lato"/>
                          <a:sym typeface="Lato"/>
                        </a:rPr>
                        <a:t>-</a:t>
                      </a:r>
                      <a:r>
                        <a:rPr lang="en-US" sz="1800" u="none" strike="noStrike" cap="none" dirty="0">
                          <a:latin typeface="Lato"/>
                          <a:ea typeface="Lato"/>
                          <a:cs typeface="Lato"/>
                        </a:rPr>
                        <a:t>      </a:t>
                      </a:r>
                      <a:r>
                        <a:rPr lang="en-US" sz="1800" u="none" strike="noStrike" cap="none" dirty="0">
                          <a:latin typeface="Lato"/>
                          <a:ea typeface="Lato"/>
                          <a:cs typeface="Lato"/>
                          <a:sym typeface="Lato"/>
                        </a:rPr>
                        <a:t> </a:t>
                      </a:r>
                      <a:r>
                        <a:rPr lang="en-US" sz="1800" u="none" strike="noStrike" cap="none" dirty="0">
                          <a:highlight>
                            <a:srgbClr val="FFFFFF"/>
                          </a:highlight>
                          <a:latin typeface="Lato"/>
                          <a:ea typeface="Lato"/>
                          <a:cs typeface="Lato"/>
                          <a:sym typeface="Lato"/>
                        </a:rPr>
                        <a:t>Limitación severa del flujo aéreo</a:t>
                      </a:r>
                      <a:endParaRPr sz="1800" u="none" strike="noStrike" cap="none" dirty="0">
                        <a:highlight>
                          <a:srgbClr val="FFFFFF"/>
                        </a:highlight>
                        <a:latin typeface="Lato"/>
                        <a:ea typeface="Lato"/>
                        <a:cs typeface="Lato"/>
                        <a:sym typeface="Lato"/>
                      </a:endParaRPr>
                    </a:p>
                    <a:p>
                      <a:pPr marL="0" marR="0" lvl="0" indent="0" algn="l" rtl="0">
                        <a:lnSpc>
                          <a:spcPct val="115000"/>
                        </a:lnSpc>
                        <a:spcBef>
                          <a:spcPts val="0"/>
                        </a:spcBef>
                        <a:spcAft>
                          <a:spcPts val="0"/>
                        </a:spcAft>
                        <a:buFont typeface="Arial"/>
                        <a:buNone/>
                      </a:pPr>
                      <a:r>
                        <a:rPr lang="en-US" sz="1800" u="none" strike="noStrike" cap="none" dirty="0">
                          <a:latin typeface="Lato"/>
                          <a:ea typeface="Lato"/>
                          <a:cs typeface="Lato"/>
                          <a:sym typeface="Lato"/>
                        </a:rPr>
                        <a:t>-</a:t>
                      </a:r>
                      <a:r>
                        <a:rPr lang="en-US" sz="1800" u="none" strike="noStrike" cap="none" dirty="0">
                          <a:latin typeface="Lato"/>
                          <a:ea typeface="Lato"/>
                          <a:cs typeface="Lato"/>
                        </a:rPr>
                        <a:t>      </a:t>
                      </a:r>
                      <a:r>
                        <a:rPr lang="en-US" sz="1800" u="none" strike="noStrike" cap="none" dirty="0">
                          <a:latin typeface="Lato"/>
                          <a:ea typeface="Lato"/>
                          <a:cs typeface="Lato"/>
                          <a:sym typeface="Lato"/>
                        </a:rPr>
                        <a:t> </a:t>
                      </a:r>
                      <a:r>
                        <a:rPr lang="en-US" sz="1800" u="none" strike="noStrike" cap="none" dirty="0">
                          <a:highlight>
                            <a:srgbClr val="FFFFFF"/>
                          </a:highlight>
                          <a:latin typeface="Lato"/>
                          <a:ea typeface="Lato"/>
                          <a:cs typeface="Lato"/>
                          <a:sym typeface="Lato"/>
                        </a:rPr>
                        <a:t>Bronquiectasias</a:t>
                      </a:r>
                      <a:endParaRPr sz="1800" u="none" strike="noStrike" cap="none" dirty="0">
                        <a:highlight>
                          <a:srgbClr val="FFFFFF"/>
                        </a:highlight>
                        <a:latin typeface="Lato"/>
                        <a:ea typeface="Lato"/>
                        <a:cs typeface="Lato"/>
                        <a:sym typeface="Lato"/>
                      </a:endParaRPr>
                    </a:p>
                    <a:p>
                      <a:pPr marL="0" marR="0" lvl="0" indent="0" algn="l" rtl="0">
                        <a:lnSpc>
                          <a:spcPct val="115000"/>
                        </a:lnSpc>
                        <a:spcBef>
                          <a:spcPts val="0"/>
                        </a:spcBef>
                        <a:spcAft>
                          <a:spcPts val="0"/>
                        </a:spcAft>
                        <a:buFont typeface="Arial"/>
                        <a:buNone/>
                      </a:pPr>
                      <a:r>
                        <a:rPr lang="en-US" sz="1800" u="none" strike="noStrike" cap="none" dirty="0">
                          <a:latin typeface="Lato"/>
                          <a:ea typeface="Lato"/>
                          <a:cs typeface="Lato"/>
                          <a:sym typeface="Lato"/>
                        </a:rPr>
                        <a:t>-</a:t>
                      </a:r>
                      <a:r>
                        <a:rPr lang="en-US" sz="1800" u="none" strike="noStrike" cap="none" dirty="0">
                          <a:latin typeface="Lato"/>
                          <a:ea typeface="Lato"/>
                          <a:cs typeface="Lato"/>
                        </a:rPr>
                        <a:t>      </a:t>
                      </a:r>
                      <a:r>
                        <a:rPr lang="en-US" sz="1800" u="none" strike="noStrike" cap="none" dirty="0">
                          <a:latin typeface="Lato"/>
                          <a:ea typeface="Lato"/>
                          <a:cs typeface="Lato"/>
                          <a:sym typeface="Lato"/>
                        </a:rPr>
                        <a:t> </a:t>
                      </a:r>
                      <a:r>
                        <a:rPr lang="en-US" sz="1800" u="none" strike="noStrike" cap="none" dirty="0">
                          <a:highlight>
                            <a:srgbClr val="FFFFFF"/>
                          </a:highlight>
                          <a:latin typeface="Lato"/>
                          <a:ea typeface="Lato"/>
                          <a:cs typeface="Lato"/>
                          <a:sym typeface="Lato"/>
                        </a:rPr>
                        <a:t>Conteo de eosinofilos &gt;300 cel/ul</a:t>
                      </a:r>
                      <a:endParaRPr sz="1800" u="none" strike="noStrike" cap="none" dirty="0">
                        <a:highlight>
                          <a:srgbClr val="FFFFFF"/>
                        </a:highlight>
                        <a:latin typeface="Lato"/>
                        <a:ea typeface="Lato"/>
                        <a:cs typeface="Lato"/>
                        <a:sym typeface="Lato"/>
                      </a:endParaRPr>
                    </a:p>
                    <a:p>
                      <a:pPr marL="0" marR="0" lvl="0" indent="0" algn="l" rtl="0">
                        <a:lnSpc>
                          <a:spcPct val="115000"/>
                        </a:lnSpc>
                        <a:spcBef>
                          <a:spcPts val="0"/>
                        </a:spcBef>
                        <a:spcAft>
                          <a:spcPts val="0"/>
                        </a:spcAft>
                        <a:buFont typeface="Arial"/>
                        <a:buNone/>
                      </a:pPr>
                      <a:r>
                        <a:rPr lang="en-US" sz="1800" u="none" strike="noStrike" cap="none" dirty="0">
                          <a:latin typeface="Lato"/>
                          <a:ea typeface="Lato"/>
                          <a:cs typeface="Lato"/>
                          <a:sym typeface="Lato"/>
                        </a:rPr>
                        <a:t>-</a:t>
                      </a:r>
                      <a:r>
                        <a:rPr lang="en-US" sz="1800" u="none" strike="noStrike" cap="none" dirty="0">
                          <a:latin typeface="Lato"/>
                          <a:ea typeface="Lato"/>
                          <a:cs typeface="Lato"/>
                        </a:rPr>
                        <a:t>      </a:t>
                      </a:r>
                      <a:r>
                        <a:rPr lang="en-US" sz="1800" u="none" strike="noStrike" cap="none" dirty="0">
                          <a:latin typeface="Lato"/>
                          <a:ea typeface="Lato"/>
                          <a:cs typeface="Lato"/>
                          <a:sym typeface="Lato"/>
                        </a:rPr>
                        <a:t> </a:t>
                      </a:r>
                      <a:r>
                        <a:rPr lang="en-US" sz="1800" u="none" strike="noStrike" cap="none" dirty="0">
                          <a:highlight>
                            <a:srgbClr val="FFFFFF"/>
                          </a:highlight>
                          <a:latin typeface="Lato"/>
                          <a:ea typeface="Lato"/>
                          <a:cs typeface="Lato"/>
                          <a:sym typeface="Lato"/>
                        </a:rPr>
                        <a:t>Exacerbaciones previas</a:t>
                      </a:r>
                      <a:endParaRPr sz="1800" u="none" strike="noStrike" cap="none" dirty="0">
                        <a:highlight>
                          <a:srgbClr val="FFFFFF"/>
                        </a:highlight>
                        <a:latin typeface="Lato"/>
                        <a:ea typeface="Lato"/>
                        <a:cs typeface="Lato"/>
                        <a:sym typeface="Lato"/>
                      </a:endParaRPr>
                    </a:p>
                    <a:p>
                      <a:pPr marL="0" marR="0" lvl="0" indent="0" algn="l" rtl="0">
                        <a:lnSpc>
                          <a:spcPct val="115000"/>
                        </a:lnSpc>
                        <a:spcBef>
                          <a:spcPts val="0"/>
                        </a:spcBef>
                        <a:spcAft>
                          <a:spcPts val="0"/>
                        </a:spcAft>
                        <a:buFont typeface="Arial"/>
                        <a:buNone/>
                      </a:pPr>
                      <a:r>
                        <a:rPr lang="en-US" sz="1800" u="none" strike="noStrike" cap="none" dirty="0">
                          <a:latin typeface="Lato"/>
                          <a:ea typeface="Lato"/>
                          <a:cs typeface="Lato"/>
                          <a:sym typeface="Lato"/>
                        </a:rPr>
                        <a:t>-</a:t>
                      </a:r>
                      <a:r>
                        <a:rPr lang="en-US" sz="1800" u="none" strike="noStrike" cap="none" dirty="0">
                          <a:latin typeface="Lato"/>
                          <a:ea typeface="Lato"/>
                          <a:cs typeface="Lato"/>
                        </a:rPr>
                        <a:t>      </a:t>
                      </a:r>
                      <a:r>
                        <a:rPr lang="en-US" sz="1800" u="none" strike="noStrike" cap="none" dirty="0">
                          <a:latin typeface="Lato"/>
                          <a:ea typeface="Lato"/>
                          <a:cs typeface="Lato"/>
                          <a:sym typeface="Lato"/>
                        </a:rPr>
                        <a:t> </a:t>
                      </a:r>
                      <a:r>
                        <a:rPr lang="en-US" sz="1800" u="none" strike="noStrike" cap="none" dirty="0">
                          <a:highlight>
                            <a:srgbClr val="FFFFFF"/>
                          </a:highlight>
                          <a:latin typeface="Lato"/>
                          <a:ea typeface="Lato"/>
                          <a:cs typeface="Lato"/>
                          <a:sym typeface="Lato"/>
                        </a:rPr>
                        <a:t>Presencia de comorbilidades (HTA, dislipidemia, depresión, entre otras)</a:t>
                      </a:r>
                      <a:endParaRPr sz="1800" u="none" strike="noStrike" cap="none" dirty="0">
                        <a:highlight>
                          <a:srgbClr val="FFFFFF"/>
                        </a:highlight>
                        <a:latin typeface="Lato"/>
                        <a:ea typeface="Lato"/>
                        <a:cs typeface="Lato"/>
                        <a:sym typeface="Lato"/>
                      </a:endParaRPr>
                    </a:p>
                  </a:txBody>
                  <a:tcPr marL="68575" marR="68575" marT="91425" marB="91425">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ED7D31"/>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1"/>
                  </a:ext>
                </a:extLst>
              </a:tr>
            </a:tbl>
          </a:graphicData>
        </a:graphic>
      </p:graphicFrame>
      <p:sp>
        <p:nvSpPr>
          <p:cNvPr id="5" name="Google Shape;298;p38">
            <a:extLst>
              <a:ext uri="{FF2B5EF4-FFF2-40B4-BE49-F238E27FC236}">
                <a16:creationId xmlns:a16="http://schemas.microsoft.com/office/drawing/2014/main" xmlns="" id="{1E0ACF18-8DD1-4D6A-A014-E4B02A364EC8}"/>
              </a:ext>
            </a:extLst>
          </p:cNvPr>
          <p:cNvSpPr txBox="1">
            <a:spLocks noGrp="1"/>
          </p:cNvSpPr>
          <p:nvPr>
            <p:ph type="title"/>
          </p:nvPr>
        </p:nvSpPr>
        <p:spPr>
          <a:xfrm>
            <a:off x="838200" y="150265"/>
            <a:ext cx="10515600" cy="1325700"/>
          </a:xfrm>
          <a:prstGeom prst="rect">
            <a:avLst/>
          </a:prstGeom>
          <a:noFill/>
          <a:ln>
            <a:noFill/>
          </a:ln>
        </p:spPr>
        <p:txBody>
          <a:bodyPr spcFirstLastPara="1" wrap="square" lIns="91425" tIns="45700" rIns="91425" bIns="45700" anchor="ctr" anchorCtr="0">
            <a:noAutofit/>
          </a:bodyPr>
          <a:lstStyle/>
          <a:p>
            <a:pPr algn="ctr"/>
            <a:r>
              <a:rPr lang="en-US" sz="4800" b="1" dirty="0">
                <a:solidFill>
                  <a:srgbClr val="0070C0"/>
                </a:solidFill>
              </a:rPr>
              <a:t>9. Exacerbaciones </a:t>
            </a:r>
            <a:endParaRPr sz="4800" b="1" dirty="0">
              <a:solidFill>
                <a:srgbClr val="0070C0"/>
              </a:solidFill>
            </a:endParaRPr>
          </a:p>
        </p:txBody>
      </p:sp>
      <p:sp>
        <p:nvSpPr>
          <p:cNvPr id="6" name="Rectángulo 5">
            <a:extLst>
              <a:ext uri="{FF2B5EF4-FFF2-40B4-BE49-F238E27FC236}">
                <a16:creationId xmlns:a16="http://schemas.microsoft.com/office/drawing/2014/main" xmlns="" id="{3CEA1E9E-C5EE-4B3F-87BB-7523D1F226FB}"/>
              </a:ext>
            </a:extLst>
          </p:cNvPr>
          <p:cNvSpPr/>
          <p:nvPr/>
        </p:nvSpPr>
        <p:spPr>
          <a:xfrm>
            <a:off x="838200" y="5691267"/>
            <a:ext cx="6076950" cy="788164"/>
          </a:xfrm>
          <a:prstGeom prst="rect">
            <a:avLst/>
          </a:prstGeom>
        </p:spPr>
        <p:txBody>
          <a:bodyPr wrap="square">
            <a:spAutoFit/>
          </a:bodyPr>
          <a:lstStyle/>
          <a:p>
            <a:pPr lvl="0" algn="just">
              <a:lnSpc>
                <a:spcPct val="115000"/>
              </a:lnSpc>
              <a:buClr>
                <a:schemeClr val="dk1"/>
              </a:buClr>
              <a:buSzPts val="1100"/>
            </a:pPr>
            <a:r>
              <a:rPr lang="en-US" sz="800" i="1" dirty="0">
                <a:solidFill>
                  <a:schemeClr val="bg2"/>
                </a:solidFill>
              </a:rPr>
              <a:t>Global Strategy for the Diagnosis, Management, and Prevention of Chronic Obstructive Lung Disease 2019 Report. 2018 Nov 14.</a:t>
            </a:r>
          </a:p>
          <a:p>
            <a:pPr lvl="0" algn="just">
              <a:lnSpc>
                <a:spcPct val="115000"/>
              </a:lnSpc>
              <a:buClr>
                <a:schemeClr val="dk1"/>
              </a:buClr>
              <a:buSzPts val="1100"/>
            </a:pPr>
            <a:r>
              <a:rPr lang="en-US" sz="800" i="1" dirty="0">
                <a:solidFill>
                  <a:schemeClr val="bg2"/>
                </a:solidFill>
              </a:rPr>
              <a:t>Londoño D, García OM, Celis C, Giraldo M, Casas A, Torres C, et al. Guía de práctica clínica basada en la evidencia para la prevención, diagnóstico, tratamiento y seguimiento de la enfermedad pulmonar obstructiva crónica (EPOC) en población adulta. Acta Médica Colombiana 2014;39(2 SI (2)):5-49</a:t>
            </a:r>
          </a:p>
          <a:p>
            <a:pPr lvl="0" algn="just">
              <a:lnSpc>
                <a:spcPct val="115000"/>
              </a:lnSpc>
              <a:buClr>
                <a:schemeClr val="dk1"/>
              </a:buClr>
              <a:buSzPts val="1100"/>
            </a:pPr>
            <a:r>
              <a:rPr lang="es-ES" sz="800" i="1" dirty="0">
                <a:solidFill>
                  <a:schemeClr val="bg2"/>
                </a:solidFill>
              </a:rPr>
              <a:t>Wedzicha JA, Mackay AJ, Singh R. COPD exacerbations: impact and prevention. Breathe 2013;9(6):434-440</a:t>
            </a:r>
            <a:endParaRPr lang="en-US" sz="800" i="1" dirty="0">
              <a:solidFill>
                <a:schemeClr val="bg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0"/>
          <p:cNvSpPr/>
          <p:nvPr/>
        </p:nvSpPr>
        <p:spPr>
          <a:xfrm>
            <a:off x="0" y="0"/>
            <a:ext cx="324600" cy="6858000"/>
          </a:xfrm>
          <a:prstGeom prst="rect">
            <a:avLst/>
          </a:prstGeom>
          <a:solidFill>
            <a:srgbClr val="00549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pic>
        <p:nvPicPr>
          <p:cNvPr id="314" name="Google Shape;314;p40"/>
          <p:cNvPicPr preferRelativeResize="0"/>
          <p:nvPr/>
        </p:nvPicPr>
        <p:blipFill rotWithShape="1">
          <a:blip r:embed="rId3">
            <a:alphaModFix/>
          </a:blip>
          <a:srcRect/>
          <a:stretch/>
        </p:blipFill>
        <p:spPr>
          <a:xfrm>
            <a:off x="7374192" y="6179831"/>
            <a:ext cx="4561298" cy="503652"/>
          </a:xfrm>
          <a:prstGeom prst="rect">
            <a:avLst/>
          </a:prstGeom>
          <a:noFill/>
          <a:ln>
            <a:noFill/>
          </a:ln>
        </p:spPr>
      </p:pic>
      <p:graphicFrame>
        <p:nvGraphicFramePr>
          <p:cNvPr id="315" name="Google Shape;315;p40"/>
          <p:cNvGraphicFramePr/>
          <p:nvPr>
            <p:extLst>
              <p:ext uri="{D42A27DB-BD31-4B8C-83A1-F6EECF244321}">
                <p14:modId xmlns:p14="http://schemas.microsoft.com/office/powerpoint/2010/main" val="580512339"/>
              </p:ext>
            </p:extLst>
          </p:nvPr>
        </p:nvGraphicFramePr>
        <p:xfrm>
          <a:off x="3641612" y="1475965"/>
          <a:ext cx="4908775" cy="4478245"/>
        </p:xfrm>
        <a:graphic>
          <a:graphicData uri="http://schemas.openxmlformats.org/drawingml/2006/table">
            <a:tbl>
              <a:tblPr>
                <a:noFill/>
                <a:tableStyleId>{7CA54B2D-43B7-49E7-A7C5-898B790DCE9F}</a:tableStyleId>
              </a:tblPr>
              <a:tblGrid>
                <a:gridCol w="4908775">
                  <a:extLst>
                    <a:ext uri="{9D8B030D-6E8A-4147-A177-3AD203B41FA5}">
                      <a16:colId xmlns:a16="http://schemas.microsoft.com/office/drawing/2014/main" xmlns="" val="20000"/>
                    </a:ext>
                  </a:extLst>
                </a:gridCol>
              </a:tblGrid>
              <a:tr h="712775">
                <a:tc>
                  <a:txBody>
                    <a:bodyPr/>
                    <a:lstStyle/>
                    <a:p>
                      <a:pPr marL="0" marR="0" lvl="0" indent="0" algn="ctr" rtl="0">
                        <a:lnSpc>
                          <a:spcPct val="100000"/>
                        </a:lnSpc>
                        <a:spcBef>
                          <a:spcPts val="0"/>
                        </a:spcBef>
                        <a:spcAft>
                          <a:spcPts val="0"/>
                        </a:spcAft>
                        <a:buClr>
                          <a:srgbClr val="000000"/>
                        </a:buClr>
                        <a:buSzPts val="2400"/>
                        <a:buFont typeface="Arial"/>
                        <a:buNone/>
                      </a:pPr>
                      <a:r>
                        <a:rPr lang="en-US" sz="2400" b="1" u="none" strike="noStrike" cap="none" dirty="0">
                          <a:highlight>
                            <a:srgbClr val="FFFFFF"/>
                          </a:highlight>
                          <a:latin typeface="Lato"/>
                          <a:ea typeface="Lato"/>
                          <a:cs typeface="Lato"/>
                          <a:sym typeface="Lato"/>
                        </a:rPr>
                        <a:t>Factores desencadenantes de exacerbaciones</a:t>
                      </a:r>
                      <a:endParaRPr sz="2400" b="1" u="none" strike="noStrike" cap="none" dirty="0">
                        <a:highlight>
                          <a:srgbClr val="FFFFFF"/>
                        </a:highlight>
                        <a:latin typeface="Lato"/>
                        <a:ea typeface="Lato"/>
                        <a:cs typeface="Lato"/>
                        <a:sym typeface="Lato"/>
                      </a:endParaRPr>
                    </a:p>
                  </a:txBody>
                  <a:tcPr marL="68575" marR="68575" marT="91425" marB="91425">
                    <a:lnL w="12650" cap="flat" cmpd="sng">
                      <a:solidFill>
                        <a:srgbClr val="003865"/>
                      </a:solidFill>
                      <a:prstDash val="solid"/>
                      <a:round/>
                      <a:headEnd type="none" w="sm" len="sm"/>
                      <a:tailEnd type="none" w="sm" len="sm"/>
                    </a:lnL>
                    <a:lnR w="12650" cap="flat" cmpd="sng">
                      <a:solidFill>
                        <a:srgbClr val="003865"/>
                      </a:solidFill>
                      <a:prstDash val="solid"/>
                      <a:round/>
                      <a:headEnd type="none" w="sm" len="sm"/>
                      <a:tailEnd type="none" w="sm" len="sm"/>
                    </a:lnR>
                    <a:lnT w="12650" cap="flat" cmpd="sng">
                      <a:solidFill>
                        <a:srgbClr val="003865"/>
                      </a:solidFill>
                      <a:prstDash val="solid"/>
                      <a:round/>
                      <a:headEnd type="none" w="sm" len="sm"/>
                      <a:tailEnd type="none" w="sm" len="sm"/>
                    </a:lnT>
                    <a:lnB w="19050" cap="flat" cmpd="sng">
                      <a:solidFill>
                        <a:srgbClr val="003865"/>
                      </a:solidFill>
                      <a:prstDash val="solid"/>
                      <a:round/>
                      <a:headEnd type="none" w="sm" len="sm"/>
                      <a:tailEnd type="none" w="sm" len="sm"/>
                    </a:lnB>
                  </a:tcPr>
                </a:tc>
                <a:extLst>
                  <a:ext uri="{0D108BD9-81ED-4DB2-BD59-A6C34878D82A}">
                    <a16:rowId xmlns:a16="http://schemas.microsoft.com/office/drawing/2014/main" xmlns="" val="10000"/>
                  </a:ext>
                </a:extLst>
              </a:tr>
              <a:tr h="712775">
                <a:tc>
                  <a:txBody>
                    <a:bodyPr/>
                    <a:lstStyle/>
                    <a:p>
                      <a:pPr marL="0" marR="0" lvl="0" indent="0" algn="ctr" rtl="0">
                        <a:lnSpc>
                          <a:spcPct val="115000"/>
                        </a:lnSpc>
                        <a:spcBef>
                          <a:spcPts val="0"/>
                        </a:spcBef>
                        <a:spcAft>
                          <a:spcPts val="0"/>
                        </a:spcAft>
                        <a:buFont typeface="Arial"/>
                        <a:buNone/>
                      </a:pPr>
                      <a:r>
                        <a:rPr lang="en-US" sz="1800" b="1" u="none" strike="noStrike" cap="none" dirty="0">
                          <a:highlight>
                            <a:srgbClr val="FFFFFF"/>
                          </a:highlight>
                          <a:latin typeface="Lato"/>
                          <a:ea typeface="Lato"/>
                          <a:cs typeface="Lato"/>
                          <a:sym typeface="Lato"/>
                        </a:rPr>
                        <a:t>Infecciones virales</a:t>
                      </a:r>
                      <a:r>
                        <a:rPr lang="en-US" sz="1800" b="1" u="none" strike="noStrike" cap="none" dirty="0">
                          <a:highlight>
                            <a:srgbClr val="FFFFFF"/>
                          </a:highlight>
                          <a:latin typeface="Lato"/>
                          <a:ea typeface="Lato"/>
                          <a:cs typeface="Lato"/>
                        </a:rPr>
                        <a:t> </a:t>
                      </a:r>
                      <a:r>
                        <a:rPr lang="en-US" sz="1800" b="1" u="none" strike="noStrike" cap="none" dirty="0">
                          <a:highlight>
                            <a:srgbClr val="FFFFFF"/>
                          </a:highlight>
                          <a:latin typeface="Lato"/>
                          <a:ea typeface="Lato"/>
                          <a:cs typeface="Lato"/>
                          <a:sym typeface="Lato"/>
                        </a:rPr>
                        <a:t> (50%)</a:t>
                      </a:r>
                      <a:endParaRPr sz="1800" b="1" u="none" strike="noStrike" cap="none" dirty="0">
                        <a:highlight>
                          <a:srgbClr val="FFFFFF"/>
                        </a:highlight>
                        <a:latin typeface="Lato"/>
                        <a:ea typeface="Lato"/>
                        <a:cs typeface="Lato"/>
                        <a:sym typeface="Lato"/>
                      </a:endParaRPr>
                    </a:p>
                  </a:txBody>
                  <a:tcPr marL="68575" marR="68575" marT="91425" marB="91425">
                    <a:lnL w="12650" cap="flat" cmpd="sng">
                      <a:solidFill>
                        <a:srgbClr val="003865"/>
                      </a:solidFill>
                      <a:prstDash val="solid"/>
                      <a:round/>
                      <a:headEnd type="none" w="sm" len="sm"/>
                      <a:tailEnd type="none" w="sm" len="sm"/>
                    </a:lnL>
                    <a:lnR w="12650" cap="flat" cmpd="sng">
                      <a:solidFill>
                        <a:srgbClr val="003865"/>
                      </a:solidFill>
                      <a:prstDash val="solid"/>
                      <a:round/>
                      <a:headEnd type="none" w="sm" len="sm"/>
                      <a:tailEnd type="none" w="sm" len="sm"/>
                    </a:lnR>
                    <a:lnT w="19050" cap="flat" cmpd="sng">
                      <a:solidFill>
                        <a:srgbClr val="003865"/>
                      </a:solidFill>
                      <a:prstDash val="solid"/>
                      <a:round/>
                      <a:headEnd type="none" w="sm" len="sm"/>
                      <a:tailEnd type="none" w="sm" len="sm"/>
                    </a:lnT>
                    <a:lnB w="12650" cap="flat" cmpd="sng">
                      <a:solidFill>
                        <a:srgbClr val="003865"/>
                      </a:solidFill>
                      <a:prstDash val="solid"/>
                      <a:round/>
                      <a:headEnd type="none" w="sm" len="sm"/>
                      <a:tailEnd type="none" w="sm" len="sm"/>
                    </a:lnB>
                  </a:tcPr>
                </a:tc>
                <a:extLst>
                  <a:ext uri="{0D108BD9-81ED-4DB2-BD59-A6C34878D82A}">
                    <a16:rowId xmlns:a16="http://schemas.microsoft.com/office/drawing/2014/main" xmlns="" val="10001"/>
                  </a:ext>
                </a:extLst>
              </a:tr>
              <a:tr h="712775">
                <a:tc>
                  <a:txBody>
                    <a:bodyPr/>
                    <a:lstStyle/>
                    <a:p>
                      <a:pPr marL="0" marR="0" lvl="0" indent="0" algn="ctr" rtl="0">
                        <a:lnSpc>
                          <a:spcPct val="115000"/>
                        </a:lnSpc>
                        <a:spcBef>
                          <a:spcPts val="0"/>
                        </a:spcBef>
                        <a:spcAft>
                          <a:spcPts val="0"/>
                        </a:spcAft>
                        <a:buClr>
                          <a:srgbClr val="000000"/>
                        </a:buClr>
                        <a:buSzPts val="1800"/>
                        <a:buFont typeface="Arial"/>
                        <a:buNone/>
                      </a:pPr>
                      <a:r>
                        <a:rPr lang="en-US" sz="1800" b="1" u="none" strike="noStrike" cap="none" dirty="0">
                          <a:highlight>
                            <a:srgbClr val="FFFFFF"/>
                          </a:highlight>
                          <a:latin typeface="Lato"/>
                          <a:ea typeface="Lato"/>
                          <a:cs typeface="Lato"/>
                          <a:sym typeface="Lato"/>
                        </a:rPr>
                        <a:t>Infecciones Bacterianas (20%)</a:t>
                      </a:r>
                      <a:endParaRPr sz="1800" b="1" u="none" strike="noStrike" cap="none" dirty="0">
                        <a:highlight>
                          <a:srgbClr val="FFFFFF"/>
                        </a:highlight>
                        <a:latin typeface="Lato"/>
                        <a:ea typeface="Lato"/>
                        <a:cs typeface="Lato"/>
                        <a:sym typeface="Lato"/>
                      </a:endParaRPr>
                    </a:p>
                  </a:txBody>
                  <a:tcPr marL="68575" marR="68575" marT="91425" marB="91425">
                    <a:lnL w="12650" cap="flat" cmpd="sng">
                      <a:solidFill>
                        <a:srgbClr val="003865"/>
                      </a:solidFill>
                      <a:prstDash val="solid"/>
                      <a:round/>
                      <a:headEnd type="none" w="sm" len="sm"/>
                      <a:tailEnd type="none" w="sm" len="sm"/>
                    </a:lnL>
                    <a:lnR w="12650" cap="flat" cmpd="sng">
                      <a:solidFill>
                        <a:srgbClr val="003865"/>
                      </a:solidFill>
                      <a:prstDash val="solid"/>
                      <a:round/>
                      <a:headEnd type="none" w="sm" len="sm"/>
                      <a:tailEnd type="none" w="sm" len="sm"/>
                    </a:lnR>
                    <a:lnT w="12650" cap="flat" cmpd="sng">
                      <a:solidFill>
                        <a:srgbClr val="003865"/>
                      </a:solidFill>
                      <a:prstDash val="solid"/>
                      <a:round/>
                      <a:headEnd type="none" w="sm" len="sm"/>
                      <a:tailEnd type="none" w="sm" len="sm"/>
                    </a:lnT>
                    <a:lnB w="12650" cap="flat" cmpd="sng">
                      <a:solidFill>
                        <a:srgbClr val="003865"/>
                      </a:solidFill>
                      <a:prstDash val="solid"/>
                      <a:round/>
                      <a:headEnd type="none" w="sm" len="sm"/>
                      <a:tailEnd type="none" w="sm" len="sm"/>
                    </a:lnB>
                  </a:tcPr>
                </a:tc>
                <a:extLst>
                  <a:ext uri="{0D108BD9-81ED-4DB2-BD59-A6C34878D82A}">
                    <a16:rowId xmlns:a16="http://schemas.microsoft.com/office/drawing/2014/main" xmlns="" val="10002"/>
                  </a:ext>
                </a:extLst>
              </a:tr>
              <a:tr h="712775">
                <a:tc>
                  <a:txBody>
                    <a:bodyPr/>
                    <a:lstStyle/>
                    <a:p>
                      <a:pPr marL="0" marR="0" lvl="0" indent="0" algn="ctr" rtl="0">
                        <a:lnSpc>
                          <a:spcPct val="115000"/>
                        </a:lnSpc>
                        <a:spcBef>
                          <a:spcPts val="0"/>
                        </a:spcBef>
                        <a:spcAft>
                          <a:spcPts val="0"/>
                        </a:spcAft>
                        <a:buClr>
                          <a:srgbClr val="000000"/>
                        </a:buClr>
                        <a:buSzPts val="1800"/>
                        <a:buFont typeface="Arial"/>
                        <a:buNone/>
                      </a:pPr>
                      <a:r>
                        <a:rPr lang="en-US" sz="1800" b="1" u="none" strike="noStrike" cap="none" dirty="0">
                          <a:highlight>
                            <a:srgbClr val="FFFFFF"/>
                          </a:highlight>
                          <a:latin typeface="Lato"/>
                          <a:ea typeface="Lato"/>
                          <a:cs typeface="Lato"/>
                          <a:sym typeface="Lato"/>
                        </a:rPr>
                        <a:t>Infecciones por gérmenes atípicos</a:t>
                      </a:r>
                      <a:endParaRPr sz="1800" b="1" u="none" strike="noStrike" cap="none" dirty="0">
                        <a:highlight>
                          <a:srgbClr val="FFFFFF"/>
                        </a:highlight>
                        <a:latin typeface="Lato"/>
                        <a:ea typeface="Lato"/>
                        <a:cs typeface="Lato"/>
                        <a:sym typeface="Lato"/>
                      </a:endParaRPr>
                    </a:p>
                  </a:txBody>
                  <a:tcPr marL="68575" marR="68575" marT="91425" marB="91425">
                    <a:lnL w="12650" cap="flat" cmpd="sng">
                      <a:solidFill>
                        <a:srgbClr val="003865"/>
                      </a:solidFill>
                      <a:prstDash val="solid"/>
                      <a:round/>
                      <a:headEnd type="none" w="sm" len="sm"/>
                      <a:tailEnd type="none" w="sm" len="sm"/>
                    </a:lnL>
                    <a:lnR w="12650" cap="flat" cmpd="sng">
                      <a:solidFill>
                        <a:srgbClr val="003865"/>
                      </a:solidFill>
                      <a:prstDash val="solid"/>
                      <a:round/>
                      <a:headEnd type="none" w="sm" len="sm"/>
                      <a:tailEnd type="none" w="sm" len="sm"/>
                    </a:lnR>
                    <a:lnT w="12650" cap="flat" cmpd="sng">
                      <a:solidFill>
                        <a:srgbClr val="003865"/>
                      </a:solidFill>
                      <a:prstDash val="solid"/>
                      <a:round/>
                      <a:headEnd type="none" w="sm" len="sm"/>
                      <a:tailEnd type="none" w="sm" len="sm"/>
                    </a:lnT>
                    <a:lnB w="12650" cap="flat" cmpd="sng">
                      <a:solidFill>
                        <a:srgbClr val="003865"/>
                      </a:solidFill>
                      <a:prstDash val="solid"/>
                      <a:round/>
                      <a:headEnd type="none" w="sm" len="sm"/>
                      <a:tailEnd type="none" w="sm" len="sm"/>
                    </a:lnB>
                  </a:tcPr>
                </a:tc>
                <a:extLst>
                  <a:ext uri="{0D108BD9-81ED-4DB2-BD59-A6C34878D82A}">
                    <a16:rowId xmlns:a16="http://schemas.microsoft.com/office/drawing/2014/main" xmlns="" val="10003"/>
                  </a:ext>
                </a:extLst>
              </a:tr>
              <a:tr h="712775">
                <a:tc>
                  <a:txBody>
                    <a:bodyPr/>
                    <a:lstStyle/>
                    <a:p>
                      <a:pPr marL="0" marR="0" lvl="0" indent="0" algn="ctr" rtl="0">
                        <a:lnSpc>
                          <a:spcPct val="115000"/>
                        </a:lnSpc>
                        <a:spcBef>
                          <a:spcPts val="0"/>
                        </a:spcBef>
                        <a:spcAft>
                          <a:spcPts val="0"/>
                        </a:spcAft>
                        <a:buClr>
                          <a:srgbClr val="000000"/>
                        </a:buClr>
                        <a:buSzPts val="1800"/>
                        <a:buFont typeface="Arial"/>
                        <a:buNone/>
                      </a:pPr>
                      <a:r>
                        <a:rPr lang="en-US" sz="1800" b="1" u="none" strike="noStrike" cap="none" dirty="0">
                          <a:highlight>
                            <a:srgbClr val="FFFFFF"/>
                          </a:highlight>
                          <a:latin typeface="Lato"/>
                          <a:ea typeface="Lato"/>
                          <a:cs typeface="Lato"/>
                          <a:sym typeface="Lato"/>
                        </a:rPr>
                        <a:t>Contaminantes ambientales (10%)</a:t>
                      </a:r>
                      <a:endParaRPr sz="1800" b="1" u="none" strike="noStrike" cap="none" dirty="0">
                        <a:highlight>
                          <a:srgbClr val="FFFFFF"/>
                        </a:highlight>
                        <a:latin typeface="Lato"/>
                        <a:ea typeface="Lato"/>
                        <a:cs typeface="Lato"/>
                        <a:sym typeface="Lato"/>
                      </a:endParaRPr>
                    </a:p>
                  </a:txBody>
                  <a:tcPr marL="68575" marR="68575" marT="91425" marB="91425">
                    <a:lnL w="12650" cap="flat" cmpd="sng">
                      <a:solidFill>
                        <a:srgbClr val="003865"/>
                      </a:solidFill>
                      <a:prstDash val="solid"/>
                      <a:round/>
                      <a:headEnd type="none" w="sm" len="sm"/>
                      <a:tailEnd type="none" w="sm" len="sm"/>
                    </a:lnL>
                    <a:lnR w="12650" cap="flat" cmpd="sng">
                      <a:solidFill>
                        <a:srgbClr val="003865"/>
                      </a:solidFill>
                      <a:prstDash val="solid"/>
                      <a:round/>
                      <a:headEnd type="none" w="sm" len="sm"/>
                      <a:tailEnd type="none" w="sm" len="sm"/>
                    </a:lnR>
                    <a:lnT w="12650" cap="flat" cmpd="sng">
                      <a:solidFill>
                        <a:srgbClr val="003865"/>
                      </a:solidFill>
                      <a:prstDash val="solid"/>
                      <a:round/>
                      <a:headEnd type="none" w="sm" len="sm"/>
                      <a:tailEnd type="none" w="sm" len="sm"/>
                    </a:lnT>
                    <a:lnB w="12650" cap="flat" cmpd="sng">
                      <a:solidFill>
                        <a:srgbClr val="003865"/>
                      </a:solidFill>
                      <a:prstDash val="solid"/>
                      <a:round/>
                      <a:headEnd type="none" w="sm" len="sm"/>
                      <a:tailEnd type="none" w="sm" len="sm"/>
                    </a:lnB>
                  </a:tcPr>
                </a:tc>
                <a:extLst>
                  <a:ext uri="{0D108BD9-81ED-4DB2-BD59-A6C34878D82A}">
                    <a16:rowId xmlns:a16="http://schemas.microsoft.com/office/drawing/2014/main" xmlns="" val="10004"/>
                  </a:ext>
                </a:extLst>
              </a:tr>
              <a:tr h="712775">
                <a:tc>
                  <a:txBody>
                    <a:bodyPr/>
                    <a:lstStyle/>
                    <a:p>
                      <a:pPr marL="0" marR="0" lvl="0" indent="0" algn="ctr" rtl="0">
                        <a:lnSpc>
                          <a:spcPct val="115000"/>
                        </a:lnSpc>
                        <a:spcBef>
                          <a:spcPts val="0"/>
                        </a:spcBef>
                        <a:spcAft>
                          <a:spcPts val="0"/>
                        </a:spcAft>
                        <a:buClr>
                          <a:srgbClr val="000000"/>
                        </a:buClr>
                        <a:buSzPts val="1800"/>
                        <a:buFont typeface="Arial"/>
                        <a:buNone/>
                      </a:pPr>
                      <a:r>
                        <a:rPr lang="en-US" sz="1800" b="1" u="none" strike="noStrike" cap="none" dirty="0">
                          <a:highlight>
                            <a:srgbClr val="FFFFFF"/>
                          </a:highlight>
                          <a:latin typeface="Lato"/>
                          <a:ea typeface="Lato"/>
                          <a:cs typeface="Lato"/>
                          <a:sym typeface="Lato"/>
                        </a:rPr>
                        <a:t>Sin causa identificada (20%)</a:t>
                      </a:r>
                      <a:endParaRPr sz="1800" b="1" u="none" strike="noStrike" cap="none" dirty="0">
                        <a:highlight>
                          <a:srgbClr val="FFFFFF"/>
                        </a:highlight>
                        <a:latin typeface="Lato"/>
                        <a:ea typeface="Lato"/>
                        <a:cs typeface="Lato"/>
                        <a:sym typeface="Lato"/>
                      </a:endParaRPr>
                    </a:p>
                  </a:txBody>
                  <a:tcPr marL="68575" marR="68575" marT="91425" marB="91425">
                    <a:lnL w="12650" cap="flat" cmpd="sng">
                      <a:solidFill>
                        <a:srgbClr val="003865"/>
                      </a:solidFill>
                      <a:prstDash val="solid"/>
                      <a:round/>
                      <a:headEnd type="none" w="sm" len="sm"/>
                      <a:tailEnd type="none" w="sm" len="sm"/>
                    </a:lnL>
                    <a:lnR w="12650" cap="flat" cmpd="sng">
                      <a:solidFill>
                        <a:srgbClr val="003865"/>
                      </a:solidFill>
                      <a:prstDash val="solid"/>
                      <a:round/>
                      <a:headEnd type="none" w="sm" len="sm"/>
                      <a:tailEnd type="none" w="sm" len="sm"/>
                    </a:lnR>
                    <a:lnT w="12650" cap="flat" cmpd="sng">
                      <a:solidFill>
                        <a:srgbClr val="003865"/>
                      </a:solidFill>
                      <a:prstDash val="solid"/>
                      <a:round/>
                      <a:headEnd type="none" w="sm" len="sm"/>
                      <a:tailEnd type="none" w="sm" len="sm"/>
                    </a:lnT>
                    <a:lnB w="12650" cap="flat" cmpd="sng">
                      <a:solidFill>
                        <a:srgbClr val="003865"/>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sp>
        <p:nvSpPr>
          <p:cNvPr id="5" name="Google Shape;298;p38">
            <a:extLst>
              <a:ext uri="{FF2B5EF4-FFF2-40B4-BE49-F238E27FC236}">
                <a16:creationId xmlns:a16="http://schemas.microsoft.com/office/drawing/2014/main" xmlns="" id="{AEC2612E-C53C-42E7-8D9A-43550451A7B7}"/>
              </a:ext>
            </a:extLst>
          </p:cNvPr>
          <p:cNvSpPr txBox="1">
            <a:spLocks noGrp="1"/>
          </p:cNvSpPr>
          <p:nvPr>
            <p:ph type="title"/>
          </p:nvPr>
        </p:nvSpPr>
        <p:spPr>
          <a:xfrm>
            <a:off x="838200" y="150265"/>
            <a:ext cx="10515600" cy="1325700"/>
          </a:xfrm>
          <a:prstGeom prst="rect">
            <a:avLst/>
          </a:prstGeom>
          <a:noFill/>
          <a:ln>
            <a:noFill/>
          </a:ln>
        </p:spPr>
        <p:txBody>
          <a:bodyPr spcFirstLastPara="1" wrap="square" lIns="91425" tIns="45700" rIns="91425" bIns="45700" anchor="ctr" anchorCtr="0">
            <a:noAutofit/>
          </a:bodyPr>
          <a:lstStyle/>
          <a:p>
            <a:pPr algn="ctr"/>
            <a:r>
              <a:rPr lang="en-US" sz="4800" b="1" dirty="0">
                <a:solidFill>
                  <a:srgbClr val="0070C0"/>
                </a:solidFill>
              </a:rPr>
              <a:t>9. Exacerbaciones </a:t>
            </a:r>
            <a:endParaRPr sz="4800" b="1" dirty="0">
              <a:solidFill>
                <a:srgbClr val="0070C0"/>
              </a:solidFill>
            </a:endParaRPr>
          </a:p>
        </p:txBody>
      </p:sp>
      <p:sp>
        <p:nvSpPr>
          <p:cNvPr id="6" name="Rectángulo 5">
            <a:extLst>
              <a:ext uri="{FF2B5EF4-FFF2-40B4-BE49-F238E27FC236}">
                <a16:creationId xmlns:a16="http://schemas.microsoft.com/office/drawing/2014/main" xmlns="" id="{1AE6B514-C10A-497B-98B5-126D7C8722D5}"/>
              </a:ext>
            </a:extLst>
          </p:cNvPr>
          <p:cNvSpPr/>
          <p:nvPr/>
        </p:nvSpPr>
        <p:spPr>
          <a:xfrm>
            <a:off x="810921" y="6246070"/>
            <a:ext cx="6076950" cy="461665"/>
          </a:xfrm>
          <a:prstGeom prst="rect">
            <a:avLst/>
          </a:prstGeom>
        </p:spPr>
        <p:txBody>
          <a:bodyPr wrap="square">
            <a:spAutoFit/>
          </a:bodyPr>
          <a:lstStyle/>
          <a:p>
            <a:pPr>
              <a:buSzPts val="1100"/>
              <a:buNone/>
            </a:pPr>
            <a:r>
              <a:rPr lang="es-ES" sz="800" dirty="0"/>
              <a:t>Viniol C, Vogelmeier CF. Exacerbations of COPD. European respiratory review : an official journal of the European Respiratory Society 2018 Mar 31,;27(147):170103.</a:t>
            </a:r>
          </a:p>
          <a:p>
            <a:pPr>
              <a:buSzPts val="1100"/>
              <a:buNone/>
            </a:pPr>
            <a:r>
              <a:rPr lang="es-ES" sz="800" dirty="0"/>
              <a:t>(28). Sapey E, Stockley RA. COPD exacerbations . 2: aetiology.  2006;61(3):250-258.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310817" y="747265"/>
            <a:ext cx="11867535"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5400" b="1" dirty="0">
                <a:solidFill>
                  <a:srgbClr val="0070C0"/>
                </a:solidFill>
              </a:rPr>
              <a:t>Objetivo General</a:t>
            </a:r>
            <a:endParaRPr sz="5400" b="1" dirty="0">
              <a:solidFill>
                <a:srgbClr val="0070C0"/>
              </a:solidFill>
            </a:endParaRPr>
          </a:p>
        </p:txBody>
      </p:sp>
      <p:sp>
        <p:nvSpPr>
          <p:cNvPr id="133" name="Google Shape;133;p19"/>
          <p:cNvSpPr txBox="1">
            <a:spLocks noGrp="1"/>
          </p:cNvSpPr>
          <p:nvPr>
            <p:ph type="body" idx="3"/>
          </p:nvPr>
        </p:nvSpPr>
        <p:spPr>
          <a:xfrm>
            <a:off x="635282" y="2072828"/>
            <a:ext cx="11248835" cy="3065026"/>
          </a:xfrm>
          <a:prstGeom prst="rect">
            <a:avLst/>
          </a:prstGeom>
          <a:noFill/>
          <a:ln>
            <a:noFill/>
          </a:ln>
        </p:spPr>
        <p:txBody>
          <a:bodyPr spcFirstLastPara="1" wrap="square" lIns="91425" tIns="45700" rIns="91425" bIns="45700" anchor="ctr" anchorCtr="0">
            <a:noAutofit/>
          </a:bodyPr>
          <a:lstStyle/>
          <a:p>
            <a:pPr marL="0" indent="0" algn="just">
              <a:lnSpc>
                <a:spcPct val="100000"/>
              </a:lnSpc>
              <a:spcBef>
                <a:spcPts val="0"/>
              </a:spcBef>
              <a:buSzPts val="1100"/>
            </a:pPr>
            <a:r>
              <a:rPr lang="en-US" sz="3200" b="0" dirty="0">
                <a:solidFill>
                  <a:srgbClr val="000000"/>
                </a:solidFill>
              </a:rPr>
              <a:t>Reconocer los elementos diagnósticos principales para la detección temprana de la EPOC y las herramientas necesarias para estructurar un plan de tratamiento individualizado, que permita mejorar la calidad de vida y retrasar la progresión de la enfermedad. </a:t>
            </a:r>
            <a:endParaRPr sz="3200" dirty="0">
              <a:solidFill>
                <a:srgbClr val="000000"/>
              </a:solidFill>
            </a:endParaRPr>
          </a:p>
        </p:txBody>
      </p:sp>
      <p:sp>
        <p:nvSpPr>
          <p:cNvPr id="134" name="Google Shape;134;p19"/>
          <p:cNvSpPr/>
          <p:nvPr/>
        </p:nvSpPr>
        <p:spPr>
          <a:xfrm>
            <a:off x="0" y="0"/>
            <a:ext cx="324465" cy="6858000"/>
          </a:xfrm>
          <a:prstGeom prst="rect">
            <a:avLst/>
          </a:prstGeom>
          <a:solidFill>
            <a:srgbClr val="00549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pic>
        <p:nvPicPr>
          <p:cNvPr id="135" name="Google Shape;135;p19"/>
          <p:cNvPicPr preferRelativeResize="0"/>
          <p:nvPr/>
        </p:nvPicPr>
        <p:blipFill rotWithShape="1">
          <a:blip r:embed="rId3">
            <a:alphaModFix/>
          </a:blip>
          <a:srcRect/>
          <a:stretch/>
        </p:blipFill>
        <p:spPr>
          <a:xfrm>
            <a:off x="7374192" y="6179831"/>
            <a:ext cx="4561298" cy="50365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1"/>
          <p:cNvSpPr/>
          <p:nvPr/>
        </p:nvSpPr>
        <p:spPr>
          <a:xfrm>
            <a:off x="0" y="0"/>
            <a:ext cx="324600" cy="6858000"/>
          </a:xfrm>
          <a:prstGeom prst="rect">
            <a:avLst/>
          </a:prstGeom>
          <a:solidFill>
            <a:srgbClr val="00549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pic>
        <p:nvPicPr>
          <p:cNvPr id="321" name="Google Shape;321;p41"/>
          <p:cNvPicPr preferRelativeResize="0"/>
          <p:nvPr/>
        </p:nvPicPr>
        <p:blipFill rotWithShape="1">
          <a:blip r:embed="rId3">
            <a:alphaModFix/>
          </a:blip>
          <a:srcRect/>
          <a:stretch/>
        </p:blipFill>
        <p:spPr>
          <a:xfrm>
            <a:off x="7374192" y="6179831"/>
            <a:ext cx="4561298" cy="503652"/>
          </a:xfrm>
          <a:prstGeom prst="rect">
            <a:avLst/>
          </a:prstGeom>
          <a:noFill/>
          <a:ln>
            <a:noFill/>
          </a:ln>
        </p:spPr>
      </p:pic>
      <p:graphicFrame>
        <p:nvGraphicFramePr>
          <p:cNvPr id="322" name="Google Shape;322;p41"/>
          <p:cNvGraphicFramePr/>
          <p:nvPr>
            <p:extLst>
              <p:ext uri="{D42A27DB-BD31-4B8C-83A1-F6EECF244321}">
                <p14:modId xmlns:p14="http://schemas.microsoft.com/office/powerpoint/2010/main" val="2099867971"/>
              </p:ext>
            </p:extLst>
          </p:nvPr>
        </p:nvGraphicFramePr>
        <p:xfrm>
          <a:off x="1072551" y="1483500"/>
          <a:ext cx="10595900" cy="3402562"/>
        </p:xfrm>
        <a:graphic>
          <a:graphicData uri="http://schemas.openxmlformats.org/drawingml/2006/table">
            <a:tbl>
              <a:tblPr>
                <a:noFill/>
                <a:tableStyleId>{7CA54B2D-43B7-49E7-A7C5-898B790DCE9F}</a:tableStyleId>
              </a:tblPr>
              <a:tblGrid>
                <a:gridCol w="5471450">
                  <a:extLst>
                    <a:ext uri="{9D8B030D-6E8A-4147-A177-3AD203B41FA5}">
                      <a16:colId xmlns:a16="http://schemas.microsoft.com/office/drawing/2014/main" xmlns="" val="20000"/>
                    </a:ext>
                  </a:extLst>
                </a:gridCol>
                <a:gridCol w="5124450">
                  <a:extLst>
                    <a:ext uri="{9D8B030D-6E8A-4147-A177-3AD203B41FA5}">
                      <a16:colId xmlns:a16="http://schemas.microsoft.com/office/drawing/2014/main" xmlns="" val="20001"/>
                    </a:ext>
                  </a:extLst>
                </a:gridCol>
              </a:tblGrid>
              <a:tr h="0">
                <a:tc gridSpan="2">
                  <a:txBody>
                    <a:bodyPr/>
                    <a:lstStyle/>
                    <a:p>
                      <a:pPr marL="0" marR="0" lvl="0" indent="0" algn="ctr" rtl="0">
                        <a:lnSpc>
                          <a:spcPct val="115000"/>
                        </a:lnSpc>
                        <a:spcBef>
                          <a:spcPts val="0"/>
                        </a:spcBef>
                        <a:spcAft>
                          <a:spcPts val="0"/>
                        </a:spcAft>
                        <a:buFont typeface="Arial"/>
                        <a:buNone/>
                      </a:pPr>
                      <a:r>
                        <a:rPr lang="en-US" sz="2400" b="1" u="none" strike="noStrike" cap="none" dirty="0">
                          <a:highlight>
                            <a:srgbClr val="FFFFFF"/>
                          </a:highlight>
                        </a:rPr>
                        <a:t>Manejo Farmacológico de las exacerbaciones(1)</a:t>
                      </a:r>
                      <a:endParaRPr sz="2400" b="1" u="none" strike="noStrike" cap="none" dirty="0">
                        <a:highlight>
                          <a:srgbClr val="FFFFFF"/>
                        </a:highlight>
                      </a:endParaRPr>
                    </a:p>
                  </a:txBody>
                  <a:tcPr marL="68575" marR="68575" marT="91425" marB="91425">
                    <a:lnL w="28575" cap="flat" cmpd="sng">
                      <a:solidFill>
                        <a:srgbClr val="003865"/>
                      </a:solidFill>
                      <a:prstDash val="solid"/>
                      <a:round/>
                      <a:headEnd type="none" w="sm" len="sm"/>
                      <a:tailEnd type="none" w="sm" len="sm"/>
                    </a:lnL>
                    <a:lnR w="28575" cap="flat" cmpd="sng">
                      <a:solidFill>
                        <a:srgbClr val="003865"/>
                      </a:solidFill>
                      <a:prstDash val="solid"/>
                      <a:round/>
                      <a:headEnd type="none" w="sm" len="sm"/>
                      <a:tailEnd type="none" w="sm" len="sm"/>
                    </a:lnR>
                    <a:lnT w="28575" cap="flat" cmpd="sng">
                      <a:solidFill>
                        <a:srgbClr val="003865"/>
                      </a:solidFill>
                      <a:prstDash val="solid"/>
                      <a:round/>
                      <a:headEnd type="none" w="sm" len="sm"/>
                      <a:tailEnd type="none" w="sm" len="sm"/>
                    </a:lnT>
                    <a:lnB w="28575" cap="flat" cmpd="sng">
                      <a:solidFill>
                        <a:srgbClr val="003865"/>
                      </a:solidFill>
                      <a:prstDash val="solid"/>
                      <a:round/>
                      <a:headEnd type="none" w="sm" len="sm"/>
                      <a:tailEnd type="none" w="sm" len="sm"/>
                    </a:lnB>
                  </a:tcPr>
                </a:tc>
                <a:tc hMerge="1">
                  <a:txBody>
                    <a:bodyPr/>
                    <a:lstStyle/>
                    <a:p>
                      <a:endParaRPr lang="es-CO"/>
                    </a:p>
                  </a:txBody>
                  <a:tcPr/>
                </a:tc>
                <a:extLst>
                  <a:ext uri="{0D108BD9-81ED-4DB2-BD59-A6C34878D82A}">
                    <a16:rowId xmlns:a16="http://schemas.microsoft.com/office/drawing/2014/main" xmlns="" val="10000"/>
                  </a:ext>
                </a:extLst>
              </a:tr>
              <a:tr h="371475">
                <a:tc>
                  <a:txBody>
                    <a:bodyPr/>
                    <a:lstStyle/>
                    <a:p>
                      <a:pPr marL="0" marR="0" lvl="0" indent="0" algn="l" rtl="0">
                        <a:lnSpc>
                          <a:spcPct val="115000"/>
                        </a:lnSpc>
                        <a:spcBef>
                          <a:spcPts val="0"/>
                        </a:spcBef>
                        <a:spcAft>
                          <a:spcPts val="0"/>
                        </a:spcAft>
                        <a:buClr>
                          <a:srgbClr val="000000"/>
                        </a:buClr>
                        <a:buSzPts val="1800"/>
                        <a:buFont typeface="Arial"/>
                        <a:buNone/>
                      </a:pPr>
                      <a:r>
                        <a:rPr lang="en-US" sz="1800" b="1" u="none" strike="noStrike" cap="none" dirty="0">
                          <a:highlight>
                            <a:srgbClr val="FFFFFF"/>
                          </a:highlight>
                        </a:rPr>
                        <a:t>Broncodilatadores</a:t>
                      </a:r>
                      <a:endParaRPr sz="1800" b="1" u="none" strike="noStrike" cap="none" dirty="0">
                        <a:highlight>
                          <a:srgbClr val="FFFFFF"/>
                        </a:highlight>
                      </a:endParaRPr>
                    </a:p>
                  </a:txBody>
                  <a:tcPr marL="68575" marR="68575" marT="91425" marB="91425">
                    <a:lnL w="28575" cap="flat" cmpd="sng">
                      <a:solidFill>
                        <a:srgbClr val="003865"/>
                      </a:solidFill>
                      <a:prstDash val="solid"/>
                      <a:round/>
                      <a:headEnd type="none" w="sm" len="sm"/>
                      <a:tailEnd type="none" w="sm" len="sm"/>
                    </a:lnL>
                    <a:lnR w="28575" cap="flat" cmpd="sng">
                      <a:solidFill>
                        <a:srgbClr val="003865"/>
                      </a:solidFill>
                      <a:prstDash val="solid"/>
                      <a:round/>
                      <a:headEnd type="none" w="sm" len="sm"/>
                      <a:tailEnd type="none" w="sm" len="sm"/>
                    </a:lnR>
                    <a:lnT w="28575" cap="flat" cmpd="sng">
                      <a:solidFill>
                        <a:srgbClr val="003865"/>
                      </a:solidFill>
                      <a:prstDash val="solid"/>
                      <a:round/>
                      <a:headEnd type="none" w="sm" len="sm"/>
                      <a:tailEnd type="none" w="sm" len="sm"/>
                    </a:lnT>
                    <a:lnB w="28575" cap="flat" cmpd="sng">
                      <a:solidFill>
                        <a:srgbClr val="003865"/>
                      </a:solidFill>
                      <a:prstDash val="solid"/>
                      <a:round/>
                      <a:headEnd type="none" w="sm" len="sm"/>
                      <a:tailEnd type="none" w="sm" len="sm"/>
                    </a:lnB>
                  </a:tcPr>
                </a:tc>
                <a:tc>
                  <a:txBody>
                    <a:bodyPr/>
                    <a:lstStyle/>
                    <a:p>
                      <a:pPr marL="0" marR="0" lvl="0" indent="0" algn="l" rtl="0">
                        <a:lnSpc>
                          <a:spcPct val="115000"/>
                        </a:lnSpc>
                        <a:spcBef>
                          <a:spcPts val="0"/>
                        </a:spcBef>
                        <a:spcAft>
                          <a:spcPts val="0"/>
                        </a:spcAft>
                        <a:buFont typeface="Arial"/>
                        <a:buNone/>
                      </a:pPr>
                      <a:r>
                        <a:rPr lang="en-US" sz="1800" u="none" strike="noStrike" cap="none" dirty="0"/>
                        <a:t>-</a:t>
                      </a:r>
                      <a:r>
                        <a:rPr lang="en-US" sz="1800" u="none" strike="noStrike" cap="none" dirty="0">
                          <a:latin typeface="Times New Roman"/>
                          <a:cs typeface="Times New Roman"/>
                        </a:rPr>
                        <a:t>  </a:t>
                      </a:r>
                      <a:r>
                        <a:rPr lang="en-US" sz="1800" u="none" strike="noStrike" cap="none" dirty="0">
                          <a:latin typeface="Times New Roman"/>
                          <a:ea typeface="Times New Roman"/>
                          <a:cs typeface="Times New Roman"/>
                          <a:sym typeface="Times New Roman"/>
                        </a:rPr>
                        <a:t> 	</a:t>
                      </a:r>
                      <a:r>
                        <a:rPr lang="en-US" sz="1800" u="none" strike="noStrike" cap="none" dirty="0">
                          <a:highlight>
                            <a:srgbClr val="FFFFFF"/>
                          </a:highlight>
                        </a:rPr>
                        <a:t>SABA* y/ó</a:t>
                      </a:r>
                      <a:endParaRPr sz="1800" u="none" strike="noStrike" cap="none" dirty="0">
                        <a:highlight>
                          <a:srgbClr val="FFFFFF"/>
                        </a:highlight>
                      </a:endParaRPr>
                    </a:p>
                    <a:p>
                      <a:pPr marL="0" marR="0" lvl="0" indent="0" algn="l" rtl="0">
                        <a:lnSpc>
                          <a:spcPct val="115000"/>
                        </a:lnSpc>
                        <a:spcBef>
                          <a:spcPts val="0"/>
                        </a:spcBef>
                        <a:spcAft>
                          <a:spcPts val="0"/>
                        </a:spcAft>
                        <a:buFont typeface="Arial"/>
                        <a:buNone/>
                      </a:pPr>
                      <a:r>
                        <a:rPr lang="en-US" sz="1800" u="none" strike="noStrike" cap="none" dirty="0"/>
                        <a:t>-</a:t>
                      </a:r>
                      <a:r>
                        <a:rPr lang="en-US" sz="1800" u="none" strike="noStrike" cap="none" dirty="0">
                          <a:latin typeface="Times New Roman"/>
                          <a:cs typeface="Times New Roman"/>
                        </a:rPr>
                        <a:t>   	</a:t>
                      </a:r>
                      <a:r>
                        <a:rPr lang="en-US" sz="1800" u="none" strike="noStrike" cap="none" dirty="0">
                          <a:highlight>
                            <a:srgbClr val="FFFFFF"/>
                          </a:highlight>
                        </a:rPr>
                        <a:t>SAMA*</a:t>
                      </a:r>
                      <a:endParaRPr sz="1800" u="none" strike="noStrike" cap="none" dirty="0">
                        <a:highlight>
                          <a:srgbClr val="FFFFFF"/>
                        </a:highlight>
                      </a:endParaRPr>
                    </a:p>
                  </a:txBody>
                  <a:tcPr marL="68575" marR="68575" marT="91425" marB="91425">
                    <a:lnL w="28575" cap="flat" cmpd="sng">
                      <a:solidFill>
                        <a:srgbClr val="003865"/>
                      </a:solidFill>
                      <a:prstDash val="solid"/>
                      <a:round/>
                      <a:headEnd type="none" w="sm" len="sm"/>
                      <a:tailEnd type="none" w="sm" len="sm"/>
                    </a:lnL>
                    <a:lnR w="28575" cap="flat" cmpd="sng">
                      <a:solidFill>
                        <a:srgbClr val="003865"/>
                      </a:solidFill>
                      <a:prstDash val="solid"/>
                      <a:round/>
                      <a:headEnd type="none" w="sm" len="sm"/>
                      <a:tailEnd type="none" w="sm" len="sm"/>
                    </a:lnR>
                    <a:lnT w="28575" cap="flat" cmpd="sng">
                      <a:solidFill>
                        <a:srgbClr val="003865"/>
                      </a:solidFill>
                      <a:prstDash val="solid"/>
                      <a:round/>
                      <a:headEnd type="none" w="sm" len="sm"/>
                      <a:tailEnd type="none" w="sm" len="sm"/>
                    </a:lnT>
                    <a:lnB w="28575" cap="flat" cmpd="sng">
                      <a:solidFill>
                        <a:srgbClr val="003865"/>
                      </a:solidFill>
                      <a:prstDash val="solid"/>
                      <a:round/>
                      <a:headEnd type="none" w="sm" len="sm"/>
                      <a:tailEnd type="none" w="sm" len="sm"/>
                    </a:lnB>
                  </a:tcPr>
                </a:tc>
                <a:extLst>
                  <a:ext uri="{0D108BD9-81ED-4DB2-BD59-A6C34878D82A}">
                    <a16:rowId xmlns:a16="http://schemas.microsoft.com/office/drawing/2014/main" xmlns="" val="10001"/>
                  </a:ext>
                </a:extLst>
              </a:tr>
              <a:tr h="781050">
                <a:tc>
                  <a:txBody>
                    <a:bodyPr/>
                    <a:lstStyle/>
                    <a:p>
                      <a:pPr marL="0" marR="0" lvl="0" indent="0" algn="l" rtl="0">
                        <a:lnSpc>
                          <a:spcPct val="115000"/>
                        </a:lnSpc>
                        <a:spcBef>
                          <a:spcPts val="0"/>
                        </a:spcBef>
                        <a:spcAft>
                          <a:spcPts val="0"/>
                        </a:spcAft>
                        <a:buClr>
                          <a:srgbClr val="000000"/>
                        </a:buClr>
                        <a:buSzPts val="1800"/>
                        <a:buFont typeface="Arial"/>
                        <a:buNone/>
                      </a:pPr>
                      <a:r>
                        <a:rPr lang="en-US" sz="1800" b="1" u="none" strike="noStrike" cap="none" dirty="0">
                          <a:highlight>
                            <a:srgbClr val="FFFFFF"/>
                          </a:highlight>
                        </a:rPr>
                        <a:t>Corticosteroides</a:t>
                      </a:r>
                      <a:endParaRPr sz="1800" b="1" u="none" strike="noStrike" cap="none" dirty="0">
                        <a:highlight>
                          <a:srgbClr val="FFFFFF"/>
                        </a:highlight>
                      </a:endParaRPr>
                    </a:p>
                  </a:txBody>
                  <a:tcPr marL="68575" marR="68575" marT="91425" marB="91425">
                    <a:lnL w="28575" cap="flat" cmpd="sng">
                      <a:solidFill>
                        <a:srgbClr val="003865"/>
                      </a:solidFill>
                      <a:prstDash val="solid"/>
                      <a:round/>
                      <a:headEnd type="none" w="sm" len="sm"/>
                      <a:tailEnd type="none" w="sm" len="sm"/>
                    </a:lnL>
                    <a:lnR w="28575" cap="flat" cmpd="sng">
                      <a:solidFill>
                        <a:srgbClr val="003865"/>
                      </a:solidFill>
                      <a:prstDash val="solid"/>
                      <a:round/>
                      <a:headEnd type="none" w="sm" len="sm"/>
                      <a:tailEnd type="none" w="sm" len="sm"/>
                    </a:lnR>
                    <a:lnT w="28575" cap="flat" cmpd="sng">
                      <a:solidFill>
                        <a:srgbClr val="003865"/>
                      </a:solidFill>
                      <a:prstDash val="solid"/>
                      <a:round/>
                      <a:headEnd type="none" w="sm" len="sm"/>
                      <a:tailEnd type="none" w="sm" len="sm"/>
                    </a:lnT>
                    <a:lnB w="28575" cap="flat" cmpd="sng">
                      <a:solidFill>
                        <a:srgbClr val="003865"/>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en-US" sz="1800" u="none" strike="noStrike" cap="none" dirty="0">
                          <a:highlight>
                            <a:srgbClr val="FFFFFF"/>
                          </a:highlight>
                        </a:rPr>
                        <a:t>-Oral</a:t>
                      </a:r>
                      <a:endParaRPr sz="1800" u="none" strike="noStrike" cap="none" dirty="0">
                        <a:highlight>
                          <a:srgbClr val="FFFFFF"/>
                        </a:highlight>
                      </a:endParaRPr>
                    </a:p>
                    <a:p>
                      <a:pPr marL="0" marR="0" lvl="0" indent="0" algn="l" rtl="0">
                        <a:lnSpc>
                          <a:spcPct val="115000"/>
                        </a:lnSpc>
                        <a:spcBef>
                          <a:spcPts val="0"/>
                        </a:spcBef>
                        <a:spcAft>
                          <a:spcPts val="0"/>
                        </a:spcAft>
                        <a:buClr>
                          <a:srgbClr val="000000"/>
                        </a:buClr>
                        <a:buSzPts val="1800"/>
                        <a:buFont typeface="Arial"/>
                        <a:buNone/>
                      </a:pPr>
                      <a:r>
                        <a:rPr lang="en-US" sz="1800" u="none" strike="noStrike" cap="none" dirty="0">
                          <a:highlight>
                            <a:srgbClr val="FFFFFF"/>
                          </a:highlight>
                        </a:rPr>
                        <a:t>- intravenosos</a:t>
                      </a:r>
                      <a:endParaRPr sz="1800" u="none" strike="noStrike" cap="none" dirty="0">
                        <a:highlight>
                          <a:srgbClr val="FFFFFF"/>
                        </a:highlight>
                      </a:endParaRPr>
                    </a:p>
                  </a:txBody>
                  <a:tcPr marL="68575" marR="68575" marT="91425" marB="91425">
                    <a:lnL w="28575" cap="flat" cmpd="sng">
                      <a:solidFill>
                        <a:srgbClr val="003865"/>
                      </a:solidFill>
                      <a:prstDash val="solid"/>
                      <a:round/>
                      <a:headEnd type="none" w="sm" len="sm"/>
                      <a:tailEnd type="none" w="sm" len="sm"/>
                    </a:lnL>
                    <a:lnR w="28575" cap="flat" cmpd="sng">
                      <a:solidFill>
                        <a:srgbClr val="003865"/>
                      </a:solidFill>
                      <a:prstDash val="solid"/>
                      <a:round/>
                      <a:headEnd type="none" w="sm" len="sm"/>
                      <a:tailEnd type="none" w="sm" len="sm"/>
                    </a:lnR>
                    <a:lnT w="28575" cap="flat" cmpd="sng">
                      <a:solidFill>
                        <a:srgbClr val="003865"/>
                      </a:solidFill>
                      <a:prstDash val="solid"/>
                      <a:round/>
                      <a:headEnd type="none" w="sm" len="sm"/>
                      <a:tailEnd type="none" w="sm" len="sm"/>
                    </a:lnT>
                    <a:lnB w="28575" cap="flat" cmpd="sng">
                      <a:solidFill>
                        <a:srgbClr val="003865"/>
                      </a:solidFill>
                      <a:prstDash val="solid"/>
                      <a:round/>
                      <a:headEnd type="none" w="sm" len="sm"/>
                      <a:tailEnd type="none" w="sm" len="sm"/>
                    </a:lnB>
                  </a:tcPr>
                </a:tc>
                <a:extLst>
                  <a:ext uri="{0D108BD9-81ED-4DB2-BD59-A6C34878D82A}">
                    <a16:rowId xmlns:a16="http://schemas.microsoft.com/office/drawing/2014/main" xmlns="" val="10002"/>
                  </a:ext>
                </a:extLst>
              </a:tr>
              <a:tr h="438150">
                <a:tc>
                  <a:txBody>
                    <a:bodyPr/>
                    <a:lstStyle/>
                    <a:p>
                      <a:pPr marL="0" marR="0" lvl="0" indent="0" algn="l" rtl="0">
                        <a:lnSpc>
                          <a:spcPct val="115000"/>
                        </a:lnSpc>
                        <a:spcBef>
                          <a:spcPts val="0"/>
                        </a:spcBef>
                        <a:spcAft>
                          <a:spcPts val="0"/>
                        </a:spcAft>
                        <a:buClr>
                          <a:srgbClr val="000000"/>
                        </a:buClr>
                        <a:buSzPts val="1800"/>
                        <a:buFont typeface="Arial"/>
                        <a:buNone/>
                      </a:pPr>
                      <a:r>
                        <a:rPr lang="en-US" sz="1800" b="1" u="none" strike="noStrike" cap="none" dirty="0">
                          <a:highlight>
                            <a:srgbClr val="FFFFFF"/>
                          </a:highlight>
                        </a:rPr>
                        <a:t>Antibioticos</a:t>
                      </a:r>
                      <a:endParaRPr sz="1800" b="1" u="none" strike="noStrike" cap="none" dirty="0">
                        <a:highlight>
                          <a:srgbClr val="FFFFFF"/>
                        </a:highlight>
                      </a:endParaRPr>
                    </a:p>
                  </a:txBody>
                  <a:tcPr marL="68575" marR="68575" marT="91425" marB="91425">
                    <a:lnL w="28575" cap="flat" cmpd="sng">
                      <a:solidFill>
                        <a:srgbClr val="003865"/>
                      </a:solidFill>
                      <a:prstDash val="solid"/>
                      <a:round/>
                      <a:headEnd type="none" w="sm" len="sm"/>
                      <a:tailEnd type="none" w="sm" len="sm"/>
                    </a:lnL>
                    <a:lnR w="28575" cap="flat" cmpd="sng" algn="ctr">
                      <a:solidFill>
                        <a:srgbClr val="003865"/>
                      </a:solidFill>
                      <a:prstDash val="solid"/>
                      <a:round/>
                      <a:headEnd type="none" w="sm" len="sm"/>
                      <a:tailEnd type="none" w="sm" len="sm"/>
                    </a:lnR>
                    <a:lnT w="28575" cap="flat" cmpd="sng" algn="ctr">
                      <a:solidFill>
                        <a:srgbClr val="003865"/>
                      </a:solidFill>
                      <a:prstDash val="solid"/>
                      <a:round/>
                      <a:headEnd type="none" w="sm" len="sm"/>
                      <a:tailEnd type="none" w="sm" len="sm"/>
                    </a:lnT>
                    <a:lnB w="28575" cap="flat" cmpd="sng">
                      <a:solidFill>
                        <a:srgbClr val="003865"/>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highlight>
                            <a:srgbClr val="FFFFFF"/>
                          </a:highlight>
                        </a:rPr>
                        <a:t>- Según germen aislado</a:t>
                      </a:r>
                      <a:endParaRPr sz="1800" u="none" strike="noStrike" cap="none" dirty="0">
                        <a:highlight>
                          <a:srgbClr val="FFFFFF"/>
                        </a:highlight>
                      </a:endParaRPr>
                    </a:p>
                  </a:txBody>
                  <a:tcPr marL="68575" marR="68575" marT="91425" marB="91425">
                    <a:lnL w="28575" cap="flat" cmpd="sng" algn="ctr">
                      <a:solidFill>
                        <a:srgbClr val="003865"/>
                      </a:solidFill>
                      <a:prstDash val="solid"/>
                      <a:round/>
                      <a:headEnd type="none" w="sm" len="sm"/>
                      <a:tailEnd type="none" w="sm" len="sm"/>
                    </a:lnL>
                    <a:lnR w="28575" cap="flat" cmpd="sng">
                      <a:solidFill>
                        <a:srgbClr val="003865"/>
                      </a:solidFill>
                      <a:prstDash val="solid"/>
                      <a:round/>
                      <a:headEnd type="none" w="sm" len="sm"/>
                      <a:tailEnd type="none" w="sm" len="sm"/>
                    </a:lnR>
                    <a:lnT w="28575" cap="flat" cmpd="sng" algn="ctr">
                      <a:solidFill>
                        <a:srgbClr val="003865"/>
                      </a:solidFill>
                      <a:prstDash val="solid"/>
                      <a:round/>
                      <a:headEnd type="none" w="sm" len="sm"/>
                      <a:tailEnd type="none" w="sm" len="sm"/>
                    </a:lnT>
                    <a:lnB w="28575" cap="flat" cmpd="sng">
                      <a:solidFill>
                        <a:srgbClr val="003865"/>
                      </a:solidFill>
                      <a:prstDash val="solid"/>
                      <a:round/>
                      <a:headEnd type="none" w="sm" len="sm"/>
                      <a:tailEnd type="none" w="sm" len="sm"/>
                    </a:lnB>
                  </a:tcPr>
                </a:tc>
                <a:extLst>
                  <a:ext uri="{0D108BD9-81ED-4DB2-BD59-A6C34878D82A}">
                    <a16:rowId xmlns:a16="http://schemas.microsoft.com/office/drawing/2014/main" xmlns="" val="10004"/>
                  </a:ext>
                </a:extLst>
              </a:tr>
              <a:tr h="371475">
                <a:tc>
                  <a:txBody>
                    <a:bodyPr/>
                    <a:lstStyle/>
                    <a:p>
                      <a:pPr marL="0" marR="0" lvl="0" indent="0" algn="l" rtl="0">
                        <a:lnSpc>
                          <a:spcPct val="115000"/>
                        </a:lnSpc>
                        <a:spcBef>
                          <a:spcPts val="0"/>
                        </a:spcBef>
                        <a:spcAft>
                          <a:spcPts val="0"/>
                        </a:spcAft>
                        <a:buClr>
                          <a:srgbClr val="000000"/>
                        </a:buClr>
                        <a:buSzPts val="1800"/>
                        <a:buFont typeface="Arial"/>
                        <a:buNone/>
                      </a:pPr>
                      <a:r>
                        <a:rPr lang="en-US" sz="1800" b="1" u="none" strike="noStrike" cap="none" dirty="0">
                          <a:highlight>
                            <a:srgbClr val="FFFFFF"/>
                          </a:highlight>
                        </a:rPr>
                        <a:t>Oxigenoterapia</a:t>
                      </a:r>
                      <a:endParaRPr sz="1800" b="1" u="none" strike="noStrike" cap="none" dirty="0">
                        <a:highlight>
                          <a:srgbClr val="FFFFFF"/>
                        </a:highlight>
                      </a:endParaRPr>
                    </a:p>
                  </a:txBody>
                  <a:tcPr marL="68575" marR="68575" marT="91425" marB="91425">
                    <a:lnL w="28575" cap="flat" cmpd="sng">
                      <a:solidFill>
                        <a:srgbClr val="003865"/>
                      </a:solidFill>
                      <a:prstDash val="solid"/>
                      <a:round/>
                      <a:headEnd type="none" w="sm" len="sm"/>
                      <a:tailEnd type="none" w="sm" len="sm"/>
                    </a:lnL>
                    <a:lnR w="28575" cap="flat" cmpd="sng" algn="ctr">
                      <a:solidFill>
                        <a:srgbClr val="003865"/>
                      </a:solidFill>
                      <a:prstDash val="solid"/>
                      <a:round/>
                      <a:headEnd type="none" w="sm" len="sm"/>
                      <a:tailEnd type="none" w="sm" len="sm"/>
                    </a:lnR>
                    <a:lnT w="28575" cap="flat" cmpd="sng" algn="ctr">
                      <a:solidFill>
                        <a:srgbClr val="003865"/>
                      </a:solidFill>
                      <a:prstDash val="solid"/>
                      <a:round/>
                      <a:headEnd type="none" w="sm" len="sm"/>
                      <a:tailEnd type="none" w="sm" len="sm"/>
                    </a:lnT>
                    <a:lnB w="28575" cap="flat" cmpd="sng">
                      <a:solidFill>
                        <a:srgbClr val="003865"/>
                      </a:solidFill>
                      <a:prstDash val="solid"/>
                      <a:round/>
                      <a:headEnd type="none" w="sm" len="sm"/>
                      <a:tailEnd type="none" w="sm" len="sm"/>
                    </a:lnB>
                  </a:tcPr>
                </a:tc>
                <a:tc>
                  <a:txBody>
                    <a:bodyPr/>
                    <a:lstStyle/>
                    <a:p>
                      <a:pPr marL="0" marR="0" lvl="0" indent="0" algn="l" rtl="0">
                        <a:lnSpc>
                          <a:spcPct val="115000"/>
                        </a:lnSpc>
                        <a:spcBef>
                          <a:spcPts val="0"/>
                        </a:spcBef>
                        <a:spcAft>
                          <a:spcPts val="0"/>
                        </a:spcAft>
                        <a:buFont typeface="Arial"/>
                        <a:buNone/>
                      </a:pPr>
                      <a:r>
                        <a:rPr lang="en-US" sz="1800" u="none" strike="noStrike" cap="none" dirty="0"/>
                        <a:t>-</a:t>
                      </a:r>
                      <a:r>
                        <a:rPr lang="en-US" sz="1800" u="none" strike="noStrike" cap="none" dirty="0">
                          <a:latin typeface="Times New Roman"/>
                          <a:cs typeface="Times New Roman"/>
                        </a:rPr>
                        <a:t>   	</a:t>
                      </a:r>
                      <a:r>
                        <a:rPr lang="en-US" sz="1800" u="none" strike="noStrike" cap="none" dirty="0">
                          <a:highlight>
                            <a:srgbClr val="FFFFFF"/>
                          </a:highlight>
                        </a:rPr>
                        <a:t>Soporte ventilatorio no invasivo</a:t>
                      </a:r>
                      <a:endParaRPr sz="1800" u="none" strike="noStrike" cap="none" dirty="0">
                        <a:highlight>
                          <a:srgbClr val="FFFFFF"/>
                        </a:highlight>
                      </a:endParaRPr>
                    </a:p>
                    <a:p>
                      <a:pPr marL="0" marR="0" lvl="0" indent="0" algn="l" rtl="0">
                        <a:lnSpc>
                          <a:spcPct val="115000"/>
                        </a:lnSpc>
                        <a:spcBef>
                          <a:spcPts val="0"/>
                        </a:spcBef>
                        <a:spcAft>
                          <a:spcPts val="0"/>
                        </a:spcAft>
                        <a:buFont typeface="Arial"/>
                        <a:buNone/>
                      </a:pPr>
                      <a:r>
                        <a:rPr lang="en-US" sz="1800" u="none" strike="noStrike" cap="none" dirty="0"/>
                        <a:t>-</a:t>
                      </a:r>
                      <a:r>
                        <a:rPr lang="en-US" sz="1800" u="none" strike="noStrike" cap="none" dirty="0">
                          <a:latin typeface="Times New Roman"/>
                          <a:cs typeface="Times New Roman"/>
                        </a:rPr>
                        <a:t>  </a:t>
                      </a:r>
                      <a:r>
                        <a:rPr lang="en-US" sz="1800" u="none" strike="noStrike" cap="none" dirty="0">
                          <a:latin typeface="Times New Roman"/>
                          <a:ea typeface="Times New Roman"/>
                          <a:cs typeface="Times New Roman"/>
                          <a:sym typeface="Times New Roman"/>
                        </a:rPr>
                        <a:t> 	</a:t>
                      </a:r>
                      <a:r>
                        <a:rPr lang="en-US" sz="1800" u="none" strike="noStrike" cap="none" dirty="0">
                          <a:highlight>
                            <a:srgbClr val="FFFFFF"/>
                          </a:highlight>
                        </a:rPr>
                        <a:t>Soporte ventilatorio invasivo</a:t>
                      </a:r>
                      <a:endParaRPr sz="1800" u="none" strike="noStrike" cap="none" dirty="0">
                        <a:highlight>
                          <a:srgbClr val="FFFFFF"/>
                        </a:highlight>
                      </a:endParaRPr>
                    </a:p>
                  </a:txBody>
                  <a:tcPr marL="68575" marR="68575" marT="91425" marB="91425">
                    <a:lnL w="28575" cap="flat" cmpd="sng" algn="ctr">
                      <a:solidFill>
                        <a:srgbClr val="003865"/>
                      </a:solidFill>
                      <a:prstDash val="solid"/>
                      <a:round/>
                      <a:headEnd type="none" w="sm" len="sm"/>
                      <a:tailEnd type="none" w="sm" len="sm"/>
                    </a:lnL>
                    <a:lnR w="28575" cap="flat" cmpd="sng">
                      <a:solidFill>
                        <a:srgbClr val="003865"/>
                      </a:solidFill>
                      <a:prstDash val="solid"/>
                      <a:round/>
                      <a:headEnd type="none" w="sm" len="sm"/>
                      <a:tailEnd type="none" w="sm" len="sm"/>
                    </a:lnR>
                    <a:lnT w="28575" cap="flat" cmpd="sng" algn="ctr">
                      <a:solidFill>
                        <a:srgbClr val="003865"/>
                      </a:solidFill>
                      <a:prstDash val="solid"/>
                      <a:round/>
                      <a:headEnd type="none" w="sm" len="sm"/>
                      <a:tailEnd type="none" w="sm" len="sm"/>
                    </a:lnT>
                    <a:lnB w="28575" cap="flat" cmpd="sng">
                      <a:solidFill>
                        <a:srgbClr val="003865"/>
                      </a:solidFill>
                      <a:prstDash val="solid"/>
                      <a:round/>
                      <a:headEnd type="none" w="sm" len="sm"/>
                      <a:tailEnd type="none" w="sm" len="sm"/>
                    </a:lnB>
                  </a:tcPr>
                </a:tc>
                <a:extLst>
                  <a:ext uri="{0D108BD9-81ED-4DB2-BD59-A6C34878D82A}">
                    <a16:rowId xmlns:a16="http://schemas.microsoft.com/office/drawing/2014/main" xmlns="" val="10006"/>
                  </a:ext>
                </a:extLst>
              </a:tr>
            </a:tbl>
          </a:graphicData>
        </a:graphic>
      </p:graphicFrame>
      <p:sp>
        <p:nvSpPr>
          <p:cNvPr id="2" name="CuadroTexto 1">
            <a:extLst>
              <a:ext uri="{FF2B5EF4-FFF2-40B4-BE49-F238E27FC236}">
                <a16:creationId xmlns:a16="http://schemas.microsoft.com/office/drawing/2014/main" xmlns="" id="{3CE43DBF-6928-45D3-8E02-E72A1E18A09D}"/>
              </a:ext>
            </a:extLst>
          </p:cNvPr>
          <p:cNvSpPr txBox="1"/>
          <p:nvPr/>
        </p:nvSpPr>
        <p:spPr>
          <a:xfrm>
            <a:off x="1072551" y="5139262"/>
            <a:ext cx="1063636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1600" b="1" dirty="0">
                <a:cs typeface="Segoe UI"/>
              </a:rPr>
              <a:t>Abreviaciones: </a:t>
            </a:r>
            <a:r>
              <a:rPr lang="es-ES" sz="1600" dirty="0">
                <a:cs typeface="Segoe UI"/>
              </a:rPr>
              <a:t>SAMA: Short action muscarinic antagonist (Antimuscarínico de acción corta); SABA: Short action beta agonist (betas agonistas de corta acción) </a:t>
            </a:r>
            <a:endParaRPr lang="es-ES" dirty="0"/>
          </a:p>
        </p:txBody>
      </p:sp>
      <p:sp>
        <p:nvSpPr>
          <p:cNvPr id="6" name="Google Shape;298;p38">
            <a:extLst>
              <a:ext uri="{FF2B5EF4-FFF2-40B4-BE49-F238E27FC236}">
                <a16:creationId xmlns:a16="http://schemas.microsoft.com/office/drawing/2014/main" xmlns="" id="{31AC5B2A-9EC4-47F1-A0F9-DEBD237F13B9}"/>
              </a:ext>
            </a:extLst>
          </p:cNvPr>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Autofit/>
          </a:bodyPr>
          <a:lstStyle/>
          <a:p>
            <a:pPr algn="ctr"/>
            <a:r>
              <a:rPr lang="en-US" sz="4800" b="1" dirty="0">
                <a:solidFill>
                  <a:srgbClr val="0070C0"/>
                </a:solidFill>
              </a:rPr>
              <a:t>9. Exacerbaciones </a:t>
            </a:r>
            <a:endParaRPr sz="4800" b="1" dirty="0">
              <a:solidFill>
                <a:srgbClr val="0070C0"/>
              </a:solidFill>
            </a:endParaRPr>
          </a:p>
        </p:txBody>
      </p:sp>
      <p:sp>
        <p:nvSpPr>
          <p:cNvPr id="7" name="Rectángulo 6">
            <a:extLst>
              <a:ext uri="{FF2B5EF4-FFF2-40B4-BE49-F238E27FC236}">
                <a16:creationId xmlns:a16="http://schemas.microsoft.com/office/drawing/2014/main" xmlns="" id="{3A6CD97F-0377-4636-871D-2D9BB1FCB594}"/>
              </a:ext>
            </a:extLst>
          </p:cNvPr>
          <p:cNvSpPr/>
          <p:nvPr/>
        </p:nvSpPr>
        <p:spPr>
          <a:xfrm>
            <a:off x="1111911" y="6132544"/>
            <a:ext cx="4431237" cy="431208"/>
          </a:xfrm>
          <a:prstGeom prst="rect">
            <a:avLst/>
          </a:prstGeom>
        </p:spPr>
        <p:txBody>
          <a:bodyPr wrap="square">
            <a:spAutoFit/>
          </a:bodyPr>
          <a:lstStyle/>
          <a:p>
            <a:pPr lvl="0" algn="ctr">
              <a:lnSpc>
                <a:spcPct val="115000"/>
              </a:lnSpc>
              <a:buClr>
                <a:schemeClr val="dk1"/>
              </a:buClr>
              <a:buSzPts val="1100"/>
            </a:pPr>
            <a:r>
              <a:rPr lang="en-US" sz="1000" i="1" dirty="0">
                <a:solidFill>
                  <a:schemeClr val="bg2"/>
                </a:solidFill>
              </a:rPr>
              <a:t>Global Strategy for the Diagnosis, Management, and Prevention of Chronic Obstructive Lung Disease 2019 Report. 2018 Nov 14.</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2"/>
          <p:cNvSpPr txBox="1">
            <a:spLocks noGrp="1"/>
          </p:cNvSpPr>
          <p:nvPr>
            <p:ph type="body" idx="1"/>
          </p:nvPr>
        </p:nvSpPr>
        <p:spPr>
          <a:xfrm>
            <a:off x="838200" y="1571625"/>
            <a:ext cx="10515600" cy="46053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100" dirty="0">
                <a:solidFill>
                  <a:srgbClr val="53565A"/>
                </a:solidFill>
                <a:latin typeface="Arial"/>
                <a:ea typeface="Arial"/>
                <a:cs typeface="Arial"/>
                <a:sym typeface="Arial"/>
              </a:rPr>
              <a:t>(1) Global Strategy for the Diagnosis, Management, and Prevention of Chronic Obstructive Lung Disease 2019 Report. 2018 Nov 14.</a:t>
            </a:r>
            <a:endParaRPr sz="1100" dirty="0">
              <a:solidFill>
                <a:srgbClr val="53565A"/>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US" sz="1100" dirty="0">
                <a:solidFill>
                  <a:srgbClr val="53565A"/>
                </a:solidFill>
                <a:latin typeface="Arial"/>
                <a:ea typeface="Arial"/>
                <a:cs typeface="Arial"/>
                <a:sym typeface="Arial"/>
              </a:rPr>
              <a:t>(2) Alonso JLI, Paredes CM. Enfermedad pulmonar obstructiva crónica (EPOC). Medicine - Programa de Formación Médica Continuada acreditado 2018 Oct;12(63):3699-3709.</a:t>
            </a:r>
            <a:endParaRPr sz="1100" dirty="0">
              <a:solidFill>
                <a:srgbClr val="53565A"/>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US" sz="1100" dirty="0">
                <a:solidFill>
                  <a:srgbClr val="53565A"/>
                </a:solidFill>
                <a:latin typeface="Arial"/>
                <a:ea typeface="Arial"/>
                <a:cs typeface="Arial"/>
                <a:sym typeface="Arial"/>
              </a:rPr>
              <a:t>(3) Hanania NA, Mullerova H, Locantore NW, Vestbo J, Watkins ML, Wouters EF, et al. Determinants of depression in the ECLIPSE chronic obstructive pulmonary disease cohort. American Journal of Respiratory and Critical Care Medicine 2011 Jan 1,;183(5):604-11.</a:t>
            </a:r>
            <a:endParaRPr sz="1100" dirty="0">
              <a:solidFill>
                <a:srgbClr val="53565A"/>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US" sz="1100" dirty="0">
                <a:solidFill>
                  <a:srgbClr val="53565A"/>
                </a:solidFill>
                <a:latin typeface="Arial"/>
                <a:ea typeface="Arial"/>
                <a:cs typeface="Arial"/>
                <a:sym typeface="Arial"/>
              </a:rPr>
              <a:t>(4) Yohannes AM, Alexopoulos GS. Depression and anxiety in patients with COPD. European respiratory review : an official journal of the European Respiratory Society 2014 Sep;23(133):345-349.</a:t>
            </a:r>
            <a:endParaRPr sz="1100" dirty="0">
              <a:solidFill>
                <a:srgbClr val="53565A"/>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US" sz="1100" dirty="0">
                <a:solidFill>
                  <a:srgbClr val="53565A"/>
                </a:solidFill>
                <a:latin typeface="Arial"/>
                <a:ea typeface="Arial"/>
                <a:cs typeface="Arial"/>
                <a:sym typeface="Arial"/>
              </a:rPr>
              <a:t>(5) Siu AL, Bibbins-Domingo K, Grossman DC, Davidson KW, Epling JW, García FAR, et al. Screening for Chronic Obstructive Pulmonary Disease: US Preventive Services Task Force Recommendation Statement. JAMA 2016 Apr 5,;315(13):1372-1377.</a:t>
            </a:r>
            <a:endParaRPr sz="1100" dirty="0">
              <a:solidFill>
                <a:srgbClr val="53565A"/>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US" sz="1100" dirty="0">
                <a:solidFill>
                  <a:srgbClr val="53565A"/>
                </a:solidFill>
                <a:latin typeface="Arial"/>
                <a:ea typeface="Arial"/>
                <a:cs typeface="Arial"/>
                <a:sym typeface="Arial"/>
              </a:rPr>
              <a:t>(6) </a:t>
            </a:r>
            <a:r>
              <a:rPr lang="en-US" sz="1100" dirty="0">
                <a:solidFill>
                  <a:srgbClr val="53565A"/>
                </a:solidFill>
                <a:highlight>
                  <a:srgbClr val="FFFFFF"/>
                </a:highlight>
                <a:latin typeface="Arial"/>
                <a:ea typeface="Arial"/>
                <a:cs typeface="Arial"/>
                <a:sym typeface="Arial"/>
              </a:rPr>
              <a:t>Qaseem A, Wilt TJ, Weinberger SE, Hanania NA, Criner G, van der Molen T, et al. Diagnosis and Management of Stable Chronic Obstructive Pulmonary Disease: A Clinical Practice Guideline Update from the American College of Physicians, American College of Chest Physicians, American Thoracic Society, and European Respiratory Society. Annals of Internal Medicine 2011 Aug 2,;155(3):179-192.</a:t>
            </a:r>
            <a:endParaRPr sz="1100" dirty="0">
              <a:solidFill>
                <a:srgbClr val="53565A"/>
              </a:solidFill>
              <a:highlight>
                <a:srgbClr val="FFFFFF"/>
              </a:highlight>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US" sz="1100" dirty="0">
                <a:solidFill>
                  <a:srgbClr val="53565A"/>
                </a:solidFill>
                <a:latin typeface="Arial"/>
                <a:ea typeface="Arial"/>
                <a:cs typeface="Arial"/>
                <a:sym typeface="Arial"/>
              </a:rPr>
              <a:t>(7) Londoño D, García OM, Celis C, Giraldo M, Casas A, Torres C, et al. Guía de práctica clínica basada en la evidencia para la prevención, diagnóstico, tratamiento y seguimiento de la enfermedad pulmonar obstructiva crónica (EPOC) en población adulta. Acta Médica Colombiana 2014;39(2 SI (2)):5-49.</a:t>
            </a:r>
            <a:endParaRPr sz="1100" dirty="0">
              <a:solidFill>
                <a:srgbClr val="53565A"/>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US" sz="1100" dirty="0">
                <a:solidFill>
                  <a:srgbClr val="53565A"/>
                </a:solidFill>
                <a:latin typeface="Arial"/>
                <a:ea typeface="Arial"/>
                <a:cs typeface="Arial"/>
                <a:sym typeface="Arial"/>
              </a:rPr>
              <a:t>(8) ABECÉ- Detección temprana de la enfermedad pulmonar obstructiva crónica – EPOC. Subdirección de Enfermedades no Transmisibles, Dirección de Promoción y Prevención. Ministerio de Salud y Protección social. 2017, May 2. Disponible en: https://www.minsalud.gov.co/sites/rid/Lists/BibliotecaDigital/RIDE/VS/PP/ENT/abece-deteccion-temprana-epoc.pdf.</a:t>
            </a:r>
            <a:endParaRPr sz="1100" dirty="0">
              <a:solidFill>
                <a:srgbClr val="53565A"/>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US" sz="1100" dirty="0">
                <a:solidFill>
                  <a:srgbClr val="53565A"/>
                </a:solidFill>
                <a:latin typeface="Arial"/>
                <a:ea typeface="Arial"/>
                <a:cs typeface="Arial"/>
                <a:sym typeface="Arial"/>
              </a:rPr>
              <a:t>(9) Londoño D, Acero R, Piotrostananalsky A, Correa N, Güel LF, Correa X, et al. Uso E Interpretación De La Espirometria, Convenio 519 de 2015. Ministerio de Salud y Protección Social y la Organización Panamericana de la Salud , agosto de 2016.</a:t>
            </a:r>
            <a:endParaRPr sz="1100" dirty="0">
              <a:solidFill>
                <a:srgbClr val="53565A"/>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US" sz="1100" dirty="0">
                <a:solidFill>
                  <a:srgbClr val="53565A"/>
                </a:solidFill>
                <a:latin typeface="Arial"/>
                <a:ea typeface="Arial"/>
                <a:cs typeface="Arial"/>
                <a:sym typeface="Arial"/>
              </a:rPr>
              <a:t>(10) Moore VC. Spirometry: step by step. Breathe 2012;8(3):232-240.</a:t>
            </a:r>
            <a:endParaRPr sz="1100" dirty="0">
              <a:solidFill>
                <a:srgbClr val="53565A"/>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US" sz="1100" dirty="0">
                <a:solidFill>
                  <a:srgbClr val="53565A"/>
                </a:solidFill>
                <a:latin typeface="Arial"/>
                <a:ea typeface="Arial"/>
                <a:cs typeface="Arial"/>
                <a:sym typeface="Arial"/>
              </a:rPr>
              <a:t>(11) Allan L Coates, Brian L Graham, Robin G McFadden, Colm McParland, Dilshad Moosa, Steeve Provencher, et al. Spirometry in Primary Care. Canadian respiratory journal 2013;20(1):13-22</a:t>
            </a:r>
            <a:endParaRPr sz="1100" dirty="0">
              <a:solidFill>
                <a:srgbClr val="53565A"/>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US" sz="1100" dirty="0">
                <a:solidFill>
                  <a:srgbClr val="53565A"/>
                </a:solidFill>
                <a:latin typeface="Arial"/>
                <a:ea typeface="Arial"/>
                <a:cs typeface="Arial"/>
                <a:sym typeface="Arial"/>
              </a:rPr>
              <a:t>(12) Cimas Hernando E, Pérez Fernández JI. Técnica e interpretación de espirometría en atención primaria. Editorial Luzán 2003;5.</a:t>
            </a:r>
            <a:endParaRPr sz="1100" dirty="0">
              <a:solidFill>
                <a:srgbClr val="53565A"/>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endParaRPr sz="1100" dirty="0">
              <a:solidFill>
                <a:srgbClr val="53565A"/>
              </a:solidFill>
              <a:latin typeface="Arial"/>
              <a:ea typeface="Arial"/>
              <a:cs typeface="Arial"/>
              <a:sym typeface="Arial"/>
            </a:endParaRPr>
          </a:p>
        </p:txBody>
      </p:sp>
      <p:sp>
        <p:nvSpPr>
          <p:cNvPr id="6" name="Google Shape;229;p30">
            <a:extLst>
              <a:ext uri="{FF2B5EF4-FFF2-40B4-BE49-F238E27FC236}">
                <a16:creationId xmlns:a16="http://schemas.microsoft.com/office/drawing/2014/main" xmlns="" id="{B8CF603B-C381-41F4-BCDC-691B3B17C4DB}"/>
              </a:ext>
            </a:extLst>
          </p:cNvPr>
          <p:cNvSpPr txBox="1">
            <a:spLocks/>
          </p:cNvSpPr>
          <p:nvPr/>
        </p:nvSpPr>
        <p:spPr>
          <a:xfrm>
            <a:off x="153420" y="-14979"/>
            <a:ext cx="12038579"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s-ES" sz="4800" b="1" dirty="0">
                <a:solidFill>
                  <a:srgbClr val="0070C0"/>
                </a:solidFill>
              </a:rPr>
              <a:t>Referencias Bibliográficas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3"/>
          <p:cNvSpPr txBox="1">
            <a:spLocks noGrp="1"/>
          </p:cNvSpPr>
          <p:nvPr>
            <p:ph type="body" idx="1"/>
          </p:nvPr>
        </p:nvSpPr>
        <p:spPr>
          <a:xfrm>
            <a:off x="838200" y="416042"/>
            <a:ext cx="10515600" cy="5803715"/>
          </a:xfrm>
          <a:prstGeom prst="rect">
            <a:avLst/>
          </a:prstGeom>
          <a:noFill/>
          <a:ln>
            <a:noFill/>
          </a:ln>
        </p:spPr>
        <p:txBody>
          <a:bodyPr spcFirstLastPara="1" wrap="square" lIns="91425" tIns="45700" rIns="91425" bIns="45700" anchor="t" anchorCtr="0">
            <a:noAutofit/>
          </a:bodyPr>
          <a:lstStyle/>
          <a:p>
            <a:pPr>
              <a:buSzPts val="1100"/>
              <a:buNone/>
            </a:pPr>
            <a:r>
              <a:rPr lang="es-ES" sz="900" dirty="0"/>
              <a:t>(</a:t>
            </a:r>
            <a:r>
              <a:rPr lang="es-ES" sz="1100" dirty="0"/>
              <a:t>13) Claudia Vargas-Domínguez, Laura Gochicoa-Rangel, Mónica Velázquez-Uncal, Roberto Mejía-Alfaro, Juan Carlos Vázquez-García, Rogelio Pérez-Padilla, et al. Pruebas de función respiratoria, ¿cuál y a quién? NCT Neumología y Cirugía de Tórax 2011 Mar 21,;70(2):111-117.</a:t>
            </a:r>
          </a:p>
          <a:p>
            <a:pPr>
              <a:buSzPts val="1100"/>
              <a:buNone/>
            </a:pPr>
            <a:r>
              <a:rPr lang="es-ES" sz="1100" dirty="0"/>
              <a:t>(14) Marín Trigo JM. Principales parámetros de función pulmonar en la enfermedad pulmonar obstructiva crónica (EPOC). Atención Primaria 2003 Jan 1,;32(3):169-176</a:t>
            </a:r>
          </a:p>
          <a:p>
            <a:pPr>
              <a:buSzPts val="1100"/>
              <a:buNone/>
            </a:pPr>
            <a:r>
              <a:rPr lang="es-ES" sz="1100" dirty="0"/>
              <a:t>(15) Guerrero-Zúñiga Selene, Vázquez-García Juan Carlos, Gochicoa-Rangel Laura, Cid-Juárez Silvia, Benítez-Pérez Rosaura, del-Río-Hidalgo Rodrigo et al . Pletismografía corporal: recomendaciones y procedimiento. Neumol. cir. torax  [revista en la Internet]. 2016  Dic [citado  2019  Mar  03] ;  75( 4 ): 296-307. Disponible en: </a:t>
            </a:r>
            <a:r>
              <a:rPr lang="es-ES" sz="1100" dirty="0">
                <a:hlinkClick r:id="rId3"/>
              </a:rPr>
              <a:t>http://www.scielo.org.mx/scielo.php?script=sci_arttext&amp;pid=S0028-37462016000400296&amp;lng=es</a:t>
            </a:r>
            <a:r>
              <a:rPr lang="es-ES" sz="1100" dirty="0"/>
              <a:t>.</a:t>
            </a:r>
          </a:p>
          <a:p>
            <a:pPr>
              <a:buSzPts val="1100"/>
              <a:buNone/>
            </a:pPr>
            <a:r>
              <a:rPr lang="es-ES" sz="1100" dirty="0"/>
              <a:t>(16) Celli BR, Cote CG, Marin JM, Casanova C, Montes de Oca M, Mendez RA, et al. The body-mass index, airflow obstruction, dyspnea, and exercise capacity index in chronic obstructive pulmonary disease. N Engl J Med 2004;350(10):1005-1012.</a:t>
            </a:r>
          </a:p>
          <a:p>
            <a:pPr>
              <a:buSzPts val="1100"/>
              <a:buNone/>
            </a:pPr>
            <a:r>
              <a:rPr lang="es-ES" sz="1100" dirty="0"/>
              <a:t>(17) Celli BR, Decramer M, Wedzicha JA, Wilson KC, Agustí A, Criner GJ, et al. An Official American Thoracic Society/European Respiratory Society Statement: Research Questions in Chronic Obstructive Pulmonary Disease. American Journal of Respiratory and Critical Care Medicine 2015 Jan 1,;191(7):e27.</a:t>
            </a:r>
          </a:p>
          <a:p>
            <a:pPr>
              <a:buSzPts val="1100"/>
              <a:buNone/>
            </a:pPr>
            <a:r>
              <a:rPr lang="es-ES" sz="1100" dirty="0"/>
              <a:t>(18) Musher D. Pneumococcal vaccination in adults. Post TW, ed. UpToDate. Waltham, MA: UpToDate Inc. </a:t>
            </a:r>
            <a:r>
              <a:rPr lang="es-ES" sz="1100" u="sng" dirty="0">
                <a:hlinkClick r:id="rId4"/>
              </a:rPr>
              <a:t>https://www.uptodate.com</a:t>
            </a:r>
            <a:r>
              <a:rPr lang="es-ES" sz="1100" dirty="0"/>
              <a:t>. (Visitado febrero 3 de 2019)</a:t>
            </a:r>
          </a:p>
          <a:p>
            <a:pPr>
              <a:buSzPts val="1100"/>
              <a:buNone/>
            </a:pPr>
            <a:r>
              <a:rPr lang="es-ES" sz="1100" dirty="0"/>
              <a:t>(19) Wongsurakiat P, Maranetra KN, Wasi C, et al. Acute respiratory illness in patients with COPD and the effectiveness of influenza vaccination: a  randomized controlled study. Chest 2004; 125:2011.  </a:t>
            </a:r>
          </a:p>
          <a:p>
            <a:pPr>
              <a:buSzPts val="1100"/>
              <a:buNone/>
            </a:pPr>
            <a:r>
              <a:rPr lang="es-ES" sz="1100" dirty="0"/>
              <a:t>(20) Anthonisen NR, Connett JE, Murray RP. Smoking and lung function of Lung Health Study participants after 11 years. Am J Respir Crit Care Med 2002; 166:675.  </a:t>
            </a:r>
          </a:p>
          <a:p>
            <a:pPr>
              <a:buSzPts val="1100"/>
              <a:buNone/>
            </a:pPr>
            <a:r>
              <a:rPr lang="es-ES" sz="1100" dirty="0"/>
              <a:t>(21) ABECÉ- Cesación del Consumo de tabaco: Consejería Breve. Subdirección de Enfermedades no Transmisibles, Dirección de Promoción y Prevención. Ministerio de Salud y Protección social. 2018, Sep 16. Disponible en: </a:t>
            </a:r>
            <a:r>
              <a:rPr lang="es-CO" sz="1100" u="sng" dirty="0">
                <a:hlinkClick r:id="rId5"/>
              </a:rPr>
              <a:t>https://www.minsalud.gov.co/sites/rid/Lists/BibliotecaDigital/RIDE/VS/PP/ENT/abece-consejeria-breve.pdf</a:t>
            </a:r>
            <a:endParaRPr lang="es-ES" sz="1100" dirty="0"/>
          </a:p>
          <a:p>
            <a:pPr>
              <a:buSzPts val="1100"/>
              <a:buNone/>
            </a:pPr>
            <a:r>
              <a:rPr lang="es-ES" sz="1100" dirty="0"/>
              <a:t>(22) Fergurson G, Make B. Management of stable chronic obstructive pulmonary disease. Post TW, ed. UpToDate. Waltham, MA: UpToDate Inc. </a:t>
            </a:r>
            <a:r>
              <a:rPr lang="es-ES" sz="1100" u="sng" dirty="0">
                <a:hlinkClick r:id="rId6"/>
              </a:rPr>
              <a:t>https://www.uptodate.com</a:t>
            </a:r>
            <a:r>
              <a:rPr lang="es-ES" sz="1100" dirty="0"/>
              <a:t>. (Visitado febrero 3 de 2019)</a:t>
            </a:r>
          </a:p>
          <a:p>
            <a:pPr>
              <a:buSzPts val="1100"/>
              <a:buNone/>
            </a:pPr>
            <a:r>
              <a:rPr lang="es-ES" sz="1100" dirty="0"/>
              <a:t>(23) Barnes PJ. Pulmonary Pharmacology. In: Brunton LL, Hilal-Dandan R, Knollmann BC, editors. Goodman &amp; Gilman's: The Pharmacological Basis of Therapeutics, 13e New York, NY: McGraw-Hill Education; 2017.</a:t>
            </a:r>
          </a:p>
          <a:p>
            <a:pPr>
              <a:buSzPts val="1100"/>
              <a:buNone/>
            </a:pPr>
            <a:r>
              <a:rPr lang="es-CO" sz="1100" dirty="0"/>
              <a:t>(24) Ferreiro A, Rodríguez González-Moro JM, de Lucas Ramos P. Agonistas adrenérgicos β2 y corticoides. Archivos de Bronconeumología 2007;43(43):11-17.</a:t>
            </a:r>
            <a:endParaRPr lang="es-ES" sz="1100" dirty="0"/>
          </a:p>
          <a:p>
            <a:pPr>
              <a:buSzPts val="1100"/>
              <a:buNone/>
            </a:pPr>
            <a:r>
              <a:rPr lang="es-ES" sz="1100" dirty="0"/>
              <a:t>(25) Chronic Obstructive Pulmonary Disease (COPD): Diagnosis and Management. Guidelines and Protocols Advisory Committee, British Columbia Medical Association 2017 Feb 22. Available at: </a:t>
            </a:r>
            <a:r>
              <a:rPr lang="en-US" sz="1100" u="sng" dirty="0">
                <a:hlinkClick r:id="rId7"/>
              </a:rPr>
              <a:t>https://www2.gov.bc.ca/gov/content/health/practitioner-professional-resources/bc-guidelines/copd</a:t>
            </a:r>
            <a:r>
              <a:rPr lang="es-ES" sz="1100" dirty="0"/>
              <a:t>.</a:t>
            </a:r>
          </a:p>
          <a:p>
            <a:pPr>
              <a:buSzPts val="1100"/>
              <a:buNone/>
            </a:pPr>
            <a:r>
              <a:rPr lang="es-ES" sz="1100" dirty="0"/>
              <a:t>(26) Wedzicha JA, Mackay AJ, Singh R. COPD exacerbations: impact and prevention. Breathe 2013;9(6):434-440</a:t>
            </a:r>
          </a:p>
          <a:p>
            <a:pPr>
              <a:buSzPts val="1100"/>
              <a:buNone/>
            </a:pPr>
            <a:r>
              <a:rPr lang="es-ES" sz="1100" dirty="0"/>
              <a:t>(27) Viniol C, Vogelmeier CF. Exacerbations of COPD. European respiratory review : an official journal of the European Respiratory Society 2018 Mar 31,;27(147):170103.</a:t>
            </a:r>
          </a:p>
          <a:p>
            <a:pPr>
              <a:buSzPts val="1100"/>
              <a:buNone/>
            </a:pPr>
            <a:r>
              <a:rPr lang="es-ES" sz="1100" dirty="0"/>
              <a:t>(28). Sapey E, Stockley RA. COPD exacerbations . 2: aetiology.  2006;61(3):250-258.</a:t>
            </a:r>
          </a:p>
          <a:p>
            <a:pPr marL="0" lvl="0" indent="0">
              <a:spcAft>
                <a:spcPts val="0"/>
              </a:spcAft>
              <a:buClr>
                <a:schemeClr val="dk1"/>
              </a:buClr>
              <a:buSzPts val="1100"/>
              <a:buFont typeface="Arial"/>
              <a:buNone/>
            </a:pPr>
            <a:endParaRPr lang="es-ES" sz="9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150" y="1380715"/>
            <a:ext cx="8267700" cy="5167313"/>
          </a:xfrm>
          <a:prstGeom prst="rect">
            <a:avLst/>
          </a:prstGeom>
        </p:spPr>
      </p:pic>
      <p:sp>
        <p:nvSpPr>
          <p:cNvPr id="3" name="Google Shape;298;p38">
            <a:extLst>
              <a:ext uri="{FF2B5EF4-FFF2-40B4-BE49-F238E27FC236}">
                <a16:creationId xmlns:a16="http://schemas.microsoft.com/office/drawing/2014/main" xmlns="" id="{DFE10A6A-02A5-47DE-9B0F-4136F15F2102}"/>
              </a:ext>
            </a:extLst>
          </p:cNvPr>
          <p:cNvSpPr txBox="1">
            <a:spLocks/>
          </p:cNvSpPr>
          <p:nvPr/>
        </p:nvSpPr>
        <p:spPr>
          <a:xfrm>
            <a:off x="228600" y="55015"/>
            <a:ext cx="119634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6000" b="1" dirty="0">
                <a:solidFill>
                  <a:srgbClr val="0070C0"/>
                </a:solidFill>
              </a:rPr>
              <a:t>GRACIAS </a:t>
            </a:r>
          </a:p>
        </p:txBody>
      </p:sp>
    </p:spTree>
    <p:extLst>
      <p:ext uri="{BB962C8B-B14F-4D97-AF65-F5344CB8AC3E}">
        <p14:creationId xmlns:p14="http://schemas.microsoft.com/office/powerpoint/2010/main" val="942123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a:spLocks noGrp="1"/>
          </p:cNvSpPr>
          <p:nvPr>
            <p:ph type="pic" idx="2"/>
          </p:nvPr>
        </p:nvSpPr>
        <p:spPr>
          <a:xfrm>
            <a:off x="6024969" y="0"/>
            <a:ext cx="6167031" cy="6857999"/>
          </a:xfrm>
          <a:prstGeom prst="rect">
            <a:avLst/>
          </a:prstGeom>
          <a:noFill/>
          <a:ln>
            <a:noFill/>
          </a:ln>
        </p:spPr>
        <p:txBody>
          <a:bodyPr spcFirstLastPara="1" wrap="square" lIns="91425" tIns="45700" rIns="91425" bIns="45700" anchor="t" anchorCtr="0">
            <a:noAutofit/>
          </a:bodyPr>
          <a:lstStyle/>
          <a:p>
            <a:pPr marL="457200" marR="0" lvl="0" indent="-406400" algn="l" rtl="0">
              <a:lnSpc>
                <a:spcPct val="150000"/>
              </a:lnSpc>
              <a:spcBef>
                <a:spcPts val="1000"/>
              </a:spcBef>
              <a:spcAft>
                <a:spcPts val="0"/>
              </a:spcAft>
              <a:buClr>
                <a:schemeClr val="dk1"/>
              </a:buClr>
              <a:buSzPts val="2800"/>
              <a:buFont typeface="Arial"/>
              <a:buAutoNum type="arabicPeriod"/>
            </a:pPr>
            <a:endParaRPr lang="en-US" sz="2400" b="0" i="0" u="none" strike="noStrike" cap="none" dirty="0">
              <a:solidFill>
                <a:schemeClr val="dk1"/>
              </a:solidFill>
              <a:latin typeface="Calibri"/>
              <a:ea typeface="Calibri"/>
              <a:cs typeface="Calibri"/>
              <a:sym typeface="Calibri"/>
            </a:endParaRPr>
          </a:p>
          <a:p>
            <a:pPr marL="457200" marR="0" lvl="0" indent="-406400" algn="l" rtl="0">
              <a:lnSpc>
                <a:spcPct val="150000"/>
              </a:lnSpc>
              <a:spcBef>
                <a:spcPts val="1000"/>
              </a:spcBef>
              <a:spcAft>
                <a:spcPts val="0"/>
              </a:spcAft>
              <a:buClr>
                <a:schemeClr val="dk1"/>
              </a:buClr>
              <a:buSzPts val="2800"/>
              <a:buFont typeface="Arial"/>
              <a:buAutoNum type="arabicPeriod"/>
            </a:pPr>
            <a:r>
              <a:rPr lang="en-US" sz="2400" b="0" i="0" u="none" strike="noStrike" cap="none" dirty="0">
                <a:solidFill>
                  <a:schemeClr val="dk1"/>
                </a:solidFill>
                <a:latin typeface="Calibri"/>
                <a:ea typeface="Calibri"/>
                <a:cs typeface="Calibri"/>
                <a:sym typeface="Calibri"/>
              </a:rPr>
              <a:t>Manifestaciones Clínicas</a:t>
            </a:r>
            <a:endParaRPr sz="2400" b="0" i="0" u="none" strike="noStrike" cap="none" dirty="0">
              <a:solidFill>
                <a:schemeClr val="dk1"/>
              </a:solidFill>
              <a:latin typeface="Calibri"/>
              <a:ea typeface="Calibri"/>
              <a:cs typeface="Calibri"/>
              <a:sym typeface="Calibri"/>
            </a:endParaRPr>
          </a:p>
          <a:p>
            <a:pPr marL="457200" marR="0" lvl="0" indent="-406400" algn="l" rtl="0">
              <a:lnSpc>
                <a:spcPct val="150000"/>
              </a:lnSpc>
              <a:spcBef>
                <a:spcPts val="0"/>
              </a:spcBef>
              <a:spcAft>
                <a:spcPts val="0"/>
              </a:spcAft>
              <a:buClr>
                <a:schemeClr val="dk1"/>
              </a:buClr>
              <a:buSzPts val="2800"/>
              <a:buFont typeface="Arial"/>
              <a:buAutoNum type="arabicPeriod"/>
            </a:pPr>
            <a:r>
              <a:rPr lang="en-US" sz="2400" b="0" i="0" u="none" strike="noStrike" cap="none" dirty="0">
                <a:solidFill>
                  <a:schemeClr val="dk1"/>
                </a:solidFill>
                <a:latin typeface="Calibri"/>
                <a:ea typeface="Calibri"/>
                <a:cs typeface="Calibri"/>
                <a:sym typeface="Calibri"/>
              </a:rPr>
              <a:t>Detección Temprana</a:t>
            </a:r>
            <a:endParaRPr sz="2400" b="0" i="0" u="none" strike="noStrike" cap="none" dirty="0">
              <a:solidFill>
                <a:schemeClr val="dk1"/>
              </a:solidFill>
              <a:latin typeface="Calibri"/>
              <a:ea typeface="Calibri"/>
              <a:cs typeface="Calibri"/>
              <a:sym typeface="Calibri"/>
            </a:endParaRPr>
          </a:p>
          <a:p>
            <a:pPr marL="457200" marR="0" lvl="0" indent="-406400" algn="l" rtl="0">
              <a:lnSpc>
                <a:spcPct val="150000"/>
              </a:lnSpc>
              <a:spcBef>
                <a:spcPts val="0"/>
              </a:spcBef>
              <a:spcAft>
                <a:spcPts val="0"/>
              </a:spcAft>
              <a:buClr>
                <a:schemeClr val="dk1"/>
              </a:buClr>
              <a:buSzPts val="2800"/>
              <a:buFont typeface="Arial"/>
              <a:buAutoNum type="arabicPeriod"/>
            </a:pPr>
            <a:r>
              <a:rPr lang="en-US" sz="2400" b="0" i="0" u="none" strike="noStrike" cap="none" dirty="0">
                <a:solidFill>
                  <a:schemeClr val="dk1"/>
                </a:solidFill>
                <a:latin typeface="Calibri"/>
                <a:ea typeface="Calibri"/>
                <a:cs typeface="Calibri"/>
                <a:sym typeface="Calibri"/>
              </a:rPr>
              <a:t>Diagnóstico </a:t>
            </a:r>
            <a:endParaRPr sz="2400" b="0" i="0" u="none" strike="noStrike" cap="none" dirty="0">
              <a:solidFill>
                <a:schemeClr val="dk1"/>
              </a:solidFill>
              <a:latin typeface="Calibri"/>
              <a:ea typeface="Calibri"/>
              <a:cs typeface="Calibri"/>
              <a:sym typeface="Calibri"/>
            </a:endParaRPr>
          </a:p>
          <a:p>
            <a:pPr marL="457200" marR="0" lvl="0" indent="-406400" algn="l" rtl="0">
              <a:lnSpc>
                <a:spcPct val="150000"/>
              </a:lnSpc>
              <a:spcBef>
                <a:spcPts val="0"/>
              </a:spcBef>
              <a:spcAft>
                <a:spcPts val="0"/>
              </a:spcAft>
              <a:buClr>
                <a:schemeClr val="dk1"/>
              </a:buClr>
              <a:buSzPts val="2800"/>
              <a:buFont typeface="Arial"/>
              <a:buAutoNum type="arabicPeriod"/>
            </a:pPr>
            <a:r>
              <a:rPr lang="en-US" sz="2400" b="0" i="0" u="none" strike="noStrike" cap="none" dirty="0">
                <a:solidFill>
                  <a:schemeClr val="dk1"/>
                </a:solidFill>
                <a:latin typeface="Calibri"/>
                <a:ea typeface="Calibri"/>
                <a:cs typeface="Calibri"/>
                <a:sym typeface="Calibri"/>
              </a:rPr>
              <a:t>Pruebas de Función pulmonar</a:t>
            </a:r>
            <a:endParaRPr sz="2400" b="0" i="0" u="none" strike="noStrike" cap="none" dirty="0">
              <a:solidFill>
                <a:schemeClr val="dk1"/>
              </a:solidFill>
              <a:latin typeface="Calibri"/>
              <a:ea typeface="Calibri"/>
              <a:cs typeface="Calibri"/>
              <a:sym typeface="Calibri"/>
            </a:endParaRPr>
          </a:p>
          <a:p>
            <a:pPr marL="457200" marR="0" lvl="0" indent="-406400" algn="l" rtl="0">
              <a:lnSpc>
                <a:spcPct val="150000"/>
              </a:lnSpc>
              <a:spcBef>
                <a:spcPts val="0"/>
              </a:spcBef>
              <a:spcAft>
                <a:spcPts val="0"/>
              </a:spcAft>
              <a:buClr>
                <a:schemeClr val="dk1"/>
              </a:buClr>
              <a:buSzPts val="2800"/>
              <a:buFont typeface="Arial"/>
              <a:buAutoNum type="arabicPeriod"/>
            </a:pPr>
            <a:r>
              <a:rPr lang="en-US" sz="2400" b="0" i="0" u="none" strike="noStrike" cap="none" dirty="0">
                <a:solidFill>
                  <a:schemeClr val="dk1"/>
                </a:solidFill>
                <a:latin typeface="Calibri"/>
                <a:ea typeface="Calibri"/>
                <a:cs typeface="Calibri"/>
                <a:sym typeface="Calibri"/>
              </a:rPr>
              <a:t>Valoración del Impacto en la Calidad de Vida</a:t>
            </a:r>
            <a:endParaRPr sz="2400" b="0" i="0" u="none" strike="noStrike" cap="none" dirty="0">
              <a:solidFill>
                <a:schemeClr val="dk1"/>
              </a:solidFill>
              <a:latin typeface="Calibri"/>
              <a:ea typeface="Calibri"/>
              <a:cs typeface="Calibri"/>
              <a:sym typeface="Calibri"/>
            </a:endParaRPr>
          </a:p>
          <a:p>
            <a:pPr marL="457200" marR="0" lvl="0" indent="-406400" algn="l" rtl="0">
              <a:lnSpc>
                <a:spcPct val="150000"/>
              </a:lnSpc>
              <a:spcBef>
                <a:spcPts val="0"/>
              </a:spcBef>
              <a:spcAft>
                <a:spcPts val="0"/>
              </a:spcAft>
              <a:buClr>
                <a:schemeClr val="dk1"/>
              </a:buClr>
              <a:buSzPts val="2800"/>
              <a:buFont typeface="Arial"/>
              <a:buAutoNum type="arabicPeriod"/>
            </a:pPr>
            <a:r>
              <a:rPr lang="en-US" sz="2400" b="0" i="0" u="none" strike="noStrike" cap="none" dirty="0">
                <a:solidFill>
                  <a:schemeClr val="dk1"/>
                </a:solidFill>
                <a:latin typeface="Calibri"/>
                <a:ea typeface="Calibri"/>
                <a:cs typeface="Calibri"/>
                <a:sym typeface="Calibri"/>
              </a:rPr>
              <a:t>Diagnóstico Diferencial</a:t>
            </a:r>
            <a:endParaRPr sz="2400" b="0" i="0" u="none" strike="noStrike" cap="none" dirty="0">
              <a:solidFill>
                <a:schemeClr val="dk1"/>
              </a:solidFill>
              <a:latin typeface="Calibri"/>
              <a:ea typeface="Calibri"/>
              <a:cs typeface="Calibri"/>
              <a:sym typeface="Calibri"/>
            </a:endParaRPr>
          </a:p>
          <a:p>
            <a:pPr marL="457200" marR="0" lvl="0" indent="-406400" algn="l" rtl="0">
              <a:lnSpc>
                <a:spcPct val="150000"/>
              </a:lnSpc>
              <a:spcBef>
                <a:spcPts val="0"/>
              </a:spcBef>
              <a:spcAft>
                <a:spcPts val="0"/>
              </a:spcAft>
              <a:buClr>
                <a:schemeClr val="dk1"/>
              </a:buClr>
              <a:buSzPts val="2800"/>
              <a:buFont typeface="Arial"/>
              <a:buAutoNum type="arabicPeriod"/>
            </a:pPr>
            <a:r>
              <a:rPr lang="en-US" sz="2400" b="0" i="0" u="none" strike="noStrike" cap="none" dirty="0">
                <a:solidFill>
                  <a:schemeClr val="dk1"/>
                </a:solidFill>
                <a:latin typeface="Calibri"/>
                <a:ea typeface="Calibri"/>
                <a:cs typeface="Calibri"/>
                <a:sym typeface="Calibri"/>
              </a:rPr>
              <a:t>Clasificación ABCD</a:t>
            </a:r>
            <a:endParaRPr sz="2400" b="0" i="0" u="none" strike="noStrike" cap="none" dirty="0">
              <a:solidFill>
                <a:schemeClr val="dk1"/>
              </a:solidFill>
              <a:latin typeface="Calibri"/>
              <a:ea typeface="Calibri"/>
              <a:cs typeface="Calibri"/>
              <a:sym typeface="Calibri"/>
            </a:endParaRPr>
          </a:p>
          <a:p>
            <a:pPr marL="457200" marR="0" lvl="0" indent="-406400" algn="l" rtl="0">
              <a:lnSpc>
                <a:spcPct val="150000"/>
              </a:lnSpc>
              <a:spcBef>
                <a:spcPts val="0"/>
              </a:spcBef>
              <a:spcAft>
                <a:spcPts val="0"/>
              </a:spcAft>
              <a:buClr>
                <a:schemeClr val="dk1"/>
              </a:buClr>
              <a:buSzPts val="2800"/>
              <a:buFont typeface="Arial"/>
              <a:buAutoNum type="arabicPeriod"/>
            </a:pPr>
            <a:r>
              <a:rPr lang="en-US" sz="2400" b="0" i="0" u="none" strike="noStrike" cap="none" dirty="0">
                <a:solidFill>
                  <a:schemeClr val="dk1"/>
                </a:solidFill>
                <a:latin typeface="Calibri"/>
                <a:ea typeface="Calibri"/>
                <a:cs typeface="Calibri"/>
                <a:sym typeface="Calibri"/>
              </a:rPr>
              <a:t>Tratamiento Farmacológico</a:t>
            </a:r>
            <a:endParaRPr sz="2400" b="0" i="0" u="none" strike="noStrike" cap="none" dirty="0">
              <a:solidFill>
                <a:schemeClr val="dk1"/>
              </a:solidFill>
              <a:latin typeface="Calibri"/>
              <a:ea typeface="Calibri"/>
              <a:cs typeface="Calibri"/>
              <a:sym typeface="Calibri"/>
            </a:endParaRPr>
          </a:p>
          <a:p>
            <a:pPr marL="457200" marR="0" lvl="0" indent="-406400" algn="l" rtl="0">
              <a:lnSpc>
                <a:spcPct val="150000"/>
              </a:lnSpc>
              <a:spcBef>
                <a:spcPts val="0"/>
              </a:spcBef>
              <a:spcAft>
                <a:spcPts val="0"/>
              </a:spcAft>
              <a:buClr>
                <a:schemeClr val="dk1"/>
              </a:buClr>
              <a:buSzPts val="2800"/>
              <a:buFont typeface="Arial"/>
              <a:buAutoNum type="arabicPeriod"/>
            </a:pPr>
            <a:r>
              <a:rPr lang="en-US" sz="2400" b="0" i="0" u="none" strike="noStrike" cap="none" dirty="0">
                <a:solidFill>
                  <a:schemeClr val="dk1"/>
                </a:solidFill>
                <a:latin typeface="Calibri"/>
                <a:ea typeface="Calibri"/>
                <a:cs typeface="Calibri"/>
                <a:sym typeface="Calibri"/>
              </a:rPr>
              <a:t>Exacerbaciones</a:t>
            </a:r>
            <a:endParaRPr sz="2400" b="0" i="0" u="none" strike="noStrike" cap="none" dirty="0">
              <a:solidFill>
                <a:schemeClr val="dk1"/>
              </a:solidFill>
              <a:latin typeface="Calibri"/>
              <a:ea typeface="Calibri"/>
              <a:cs typeface="Calibri"/>
              <a:sym typeface="Calibri"/>
            </a:endParaRPr>
          </a:p>
        </p:txBody>
      </p:sp>
      <p:sp>
        <p:nvSpPr>
          <p:cNvPr id="124" name="Google Shape;124;p18"/>
          <p:cNvSpPr/>
          <p:nvPr/>
        </p:nvSpPr>
        <p:spPr>
          <a:xfrm>
            <a:off x="1" y="0"/>
            <a:ext cx="6091375" cy="6858000"/>
          </a:xfrm>
          <a:prstGeom prst="rect">
            <a:avLst/>
          </a:prstGeom>
          <a:solidFill>
            <a:srgbClr val="00549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005493"/>
              </a:solidFill>
              <a:latin typeface="Source Sans Pro"/>
              <a:ea typeface="Source Sans Pro"/>
              <a:cs typeface="Source Sans Pro"/>
              <a:sym typeface="Source Sans Pro"/>
            </a:endParaRPr>
          </a:p>
        </p:txBody>
      </p:sp>
      <p:sp>
        <p:nvSpPr>
          <p:cNvPr id="125" name="Google Shape;125;p18"/>
          <p:cNvSpPr txBox="1">
            <a:spLocks noGrp="1"/>
          </p:cNvSpPr>
          <p:nvPr>
            <p:ph type="body" idx="1"/>
          </p:nvPr>
        </p:nvSpPr>
        <p:spPr>
          <a:xfrm>
            <a:off x="413015" y="3594968"/>
            <a:ext cx="5225371" cy="40459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endParaRPr dirty="0"/>
          </a:p>
          <a:p>
            <a:pPr marL="0" lvl="0" indent="0" algn="l" rtl="0">
              <a:lnSpc>
                <a:spcPct val="100000"/>
              </a:lnSpc>
              <a:spcBef>
                <a:spcPts val="0"/>
              </a:spcBef>
              <a:spcAft>
                <a:spcPts val="0"/>
              </a:spcAft>
              <a:buClr>
                <a:schemeClr val="lt2"/>
              </a:buClr>
              <a:buSzPts val="1800"/>
              <a:buNone/>
            </a:pPr>
            <a:endParaRPr dirty="0"/>
          </a:p>
        </p:txBody>
      </p:sp>
      <p:sp>
        <p:nvSpPr>
          <p:cNvPr id="126" name="Google Shape;126;p18"/>
          <p:cNvSpPr txBox="1">
            <a:spLocks noGrp="1"/>
          </p:cNvSpPr>
          <p:nvPr>
            <p:ph type="body" idx="3"/>
          </p:nvPr>
        </p:nvSpPr>
        <p:spPr>
          <a:xfrm>
            <a:off x="1" y="2775504"/>
            <a:ext cx="6091375" cy="1171074"/>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2"/>
              </a:buClr>
              <a:buSzPts val="3200"/>
              <a:buNone/>
            </a:pPr>
            <a:r>
              <a:rPr lang="en-US" sz="4000" dirty="0"/>
              <a:t>Contenido </a:t>
            </a:r>
          </a:p>
          <a:p>
            <a:pPr marL="0" lvl="0" indent="0" algn="ctr" rtl="0">
              <a:lnSpc>
                <a:spcPct val="100000"/>
              </a:lnSpc>
              <a:spcBef>
                <a:spcPts val="0"/>
              </a:spcBef>
              <a:spcAft>
                <a:spcPts val="0"/>
              </a:spcAft>
              <a:buClr>
                <a:schemeClr val="lt2"/>
              </a:buClr>
              <a:buSzPts val="3200"/>
              <a:buNone/>
            </a:pPr>
            <a:r>
              <a:rPr lang="en-US" sz="4000" dirty="0"/>
              <a:t>Módulo 2</a:t>
            </a:r>
            <a:endParaRPr sz="4000" dirty="0"/>
          </a:p>
        </p:txBody>
      </p:sp>
      <p:pic>
        <p:nvPicPr>
          <p:cNvPr id="127" name="Google Shape;127;p18"/>
          <p:cNvPicPr preferRelativeResize="0"/>
          <p:nvPr/>
        </p:nvPicPr>
        <p:blipFill rotWithShape="1">
          <a:blip r:embed="rId3">
            <a:alphaModFix/>
          </a:blip>
          <a:srcRect/>
          <a:stretch/>
        </p:blipFill>
        <p:spPr>
          <a:xfrm>
            <a:off x="386585" y="6044177"/>
            <a:ext cx="5251801" cy="57989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324465" y="430010"/>
            <a:ext cx="11867535" cy="74108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b="1" dirty="0">
                <a:solidFill>
                  <a:srgbClr val="0070C0"/>
                </a:solidFill>
              </a:rPr>
              <a:t>1. </a:t>
            </a:r>
            <a:r>
              <a:rPr lang="es-ES" b="1" dirty="0">
                <a:solidFill>
                  <a:srgbClr val="0070C0"/>
                </a:solidFill>
              </a:rPr>
              <a:t>Manifestaciones</a:t>
            </a:r>
            <a:r>
              <a:rPr lang="en-US" b="1" dirty="0">
                <a:solidFill>
                  <a:srgbClr val="0070C0"/>
                </a:solidFill>
              </a:rPr>
              <a:t> </a:t>
            </a:r>
            <a:r>
              <a:rPr lang="es-ES" b="1" dirty="0">
                <a:solidFill>
                  <a:srgbClr val="0070C0"/>
                </a:solidFill>
              </a:rPr>
              <a:t>Clínicas</a:t>
            </a:r>
          </a:p>
        </p:txBody>
      </p:sp>
      <p:sp>
        <p:nvSpPr>
          <p:cNvPr id="141" name="Google Shape;141;p20"/>
          <p:cNvSpPr/>
          <p:nvPr/>
        </p:nvSpPr>
        <p:spPr>
          <a:xfrm>
            <a:off x="0" y="0"/>
            <a:ext cx="324465" cy="6858000"/>
          </a:xfrm>
          <a:prstGeom prst="rect">
            <a:avLst/>
          </a:prstGeom>
          <a:solidFill>
            <a:srgbClr val="00549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sp>
        <p:nvSpPr>
          <p:cNvPr id="142" name="Google Shape;142;p20"/>
          <p:cNvSpPr txBox="1"/>
          <p:nvPr/>
        </p:nvSpPr>
        <p:spPr>
          <a:xfrm>
            <a:off x="814387" y="1886849"/>
            <a:ext cx="5183188" cy="3463106"/>
          </a:xfrm>
          <a:prstGeom prst="rect">
            <a:avLst/>
          </a:prstGeom>
          <a:noFill/>
          <a:ln>
            <a:noFill/>
          </a:ln>
        </p:spPr>
        <p:txBody>
          <a:bodyPr spcFirstLastPara="1" wrap="square" lIns="91425" tIns="45700" rIns="91425" bIns="45700" anchor="t" anchorCtr="0">
            <a:no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p:txBody>
      </p:sp>
      <p:sp>
        <p:nvSpPr>
          <p:cNvPr id="143" name="Google Shape;143;p20"/>
          <p:cNvSpPr txBox="1">
            <a:spLocks noGrp="1"/>
          </p:cNvSpPr>
          <p:nvPr>
            <p:ph type="body" idx="1"/>
          </p:nvPr>
        </p:nvSpPr>
        <p:spPr>
          <a:xfrm>
            <a:off x="6419257" y="1818835"/>
            <a:ext cx="5168249" cy="3653726"/>
          </a:xfrm>
          <a:prstGeom prst="rect">
            <a:avLst/>
          </a:prstGeom>
          <a:noFill/>
          <a:ln>
            <a:noFill/>
          </a:ln>
        </p:spPr>
        <p:txBody>
          <a:bodyPr spcFirstLastPara="1" wrap="square" lIns="91425" tIns="45700" rIns="91425" bIns="45700" anchor="t" anchorCtr="0">
            <a:noAutofit/>
          </a:bodyPr>
          <a:lstStyle/>
          <a:p>
            <a:pPr indent="0" algn="just">
              <a:spcBef>
                <a:spcPts val="0"/>
              </a:spcBef>
              <a:buNone/>
            </a:pPr>
            <a:endParaRPr lang="es-ES" sz="2600" dirty="0"/>
          </a:p>
          <a:p>
            <a:pPr algn="just">
              <a:spcBef>
                <a:spcPts val="0"/>
              </a:spcBef>
              <a:buChar char="●"/>
            </a:pPr>
            <a:r>
              <a:rPr lang="es-ES" sz="2600" dirty="0"/>
              <a:t>El impacto de los síntomas sobre la calidad de vida, el aumento de la intensidad de estos, o un episodio agudo de hospitalización, pueden  llevar a consultar al paciente por primera vez por la EPOC.</a:t>
            </a:r>
          </a:p>
        </p:txBody>
      </p:sp>
      <p:pic>
        <p:nvPicPr>
          <p:cNvPr id="144" name="Google Shape;144;p20"/>
          <p:cNvPicPr preferRelativeResize="0"/>
          <p:nvPr/>
        </p:nvPicPr>
        <p:blipFill rotWithShape="1">
          <a:blip r:embed="rId3">
            <a:alphaModFix/>
          </a:blip>
          <a:srcRect/>
          <a:stretch/>
        </p:blipFill>
        <p:spPr>
          <a:xfrm>
            <a:off x="7374192" y="6179831"/>
            <a:ext cx="4561298" cy="503652"/>
          </a:xfrm>
          <a:prstGeom prst="rect">
            <a:avLst/>
          </a:prstGeom>
          <a:noFill/>
          <a:ln>
            <a:noFill/>
          </a:ln>
        </p:spPr>
      </p:pic>
      <p:graphicFrame>
        <p:nvGraphicFramePr>
          <p:cNvPr id="2" name="Diagrama 2">
            <a:extLst>
              <a:ext uri="{FF2B5EF4-FFF2-40B4-BE49-F238E27FC236}">
                <a16:creationId xmlns:a16="http://schemas.microsoft.com/office/drawing/2014/main" xmlns="" id="{F9D529D7-1D22-4824-9AE9-3BA136615542}"/>
              </a:ext>
            </a:extLst>
          </p:cNvPr>
          <p:cNvGraphicFramePr/>
          <p:nvPr>
            <p:extLst>
              <p:ext uri="{D42A27DB-BD31-4B8C-83A1-F6EECF244321}">
                <p14:modId xmlns:p14="http://schemas.microsoft.com/office/powerpoint/2010/main" val="4128489138"/>
              </p:ext>
            </p:extLst>
          </p:nvPr>
        </p:nvGraphicFramePr>
        <p:xfrm>
          <a:off x="996518" y="1655692"/>
          <a:ext cx="5099021" cy="42454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Rectángulo 2"/>
          <p:cNvSpPr/>
          <p:nvPr/>
        </p:nvSpPr>
        <p:spPr>
          <a:xfrm>
            <a:off x="6520480" y="5042453"/>
            <a:ext cx="5168249" cy="397288"/>
          </a:xfrm>
          <a:prstGeom prst="rect">
            <a:avLst/>
          </a:prstGeom>
        </p:spPr>
        <p:txBody>
          <a:bodyPr wrap="square">
            <a:spAutoFit/>
          </a:bodyPr>
          <a:lstStyle/>
          <a:p>
            <a:pPr lvl="0" algn="ctr">
              <a:lnSpc>
                <a:spcPct val="115000"/>
              </a:lnSpc>
              <a:buClr>
                <a:schemeClr val="dk1"/>
              </a:buClr>
              <a:buSzPts val="1100"/>
            </a:pPr>
            <a:r>
              <a:rPr lang="en-US" sz="900" i="1" dirty="0">
                <a:solidFill>
                  <a:schemeClr val="bg2"/>
                </a:solidFill>
              </a:rPr>
              <a:t>Alonso JLI, Paredes CM. Enfermedad pulmonar obstructiva crónica (EPOC). Medicine - Programa de Formación Médica Continuada acreditado 2018 Oct;12(63):3699-3709.</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0" y="0"/>
            <a:ext cx="324600" cy="6858000"/>
          </a:xfrm>
          <a:prstGeom prst="rect">
            <a:avLst/>
          </a:prstGeom>
          <a:solidFill>
            <a:srgbClr val="00549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pic>
        <p:nvPicPr>
          <p:cNvPr id="150" name="Google Shape;150;p21"/>
          <p:cNvPicPr preferRelativeResize="0"/>
          <p:nvPr/>
        </p:nvPicPr>
        <p:blipFill rotWithShape="1">
          <a:blip r:embed="rId3">
            <a:alphaModFix/>
          </a:blip>
          <a:srcRect/>
          <a:stretch/>
        </p:blipFill>
        <p:spPr>
          <a:xfrm>
            <a:off x="7374192" y="6179831"/>
            <a:ext cx="4561298" cy="503652"/>
          </a:xfrm>
          <a:prstGeom prst="rect">
            <a:avLst/>
          </a:prstGeom>
          <a:noFill/>
          <a:ln>
            <a:noFill/>
          </a:ln>
        </p:spPr>
      </p:pic>
      <p:graphicFrame>
        <p:nvGraphicFramePr>
          <p:cNvPr id="151" name="Google Shape;151;p21"/>
          <p:cNvGraphicFramePr/>
          <p:nvPr>
            <p:extLst>
              <p:ext uri="{D42A27DB-BD31-4B8C-83A1-F6EECF244321}">
                <p14:modId xmlns:p14="http://schemas.microsoft.com/office/powerpoint/2010/main" val="2593467777"/>
              </p:ext>
            </p:extLst>
          </p:nvPr>
        </p:nvGraphicFramePr>
        <p:xfrm>
          <a:off x="725166" y="1660218"/>
          <a:ext cx="4197273" cy="4023120"/>
        </p:xfrm>
        <a:graphic>
          <a:graphicData uri="http://schemas.openxmlformats.org/drawingml/2006/table">
            <a:tbl>
              <a:tblPr>
                <a:noFill/>
                <a:tableStyleId>{756277F1-C75C-4629-82FE-46827C3FC4FE}</a:tableStyleId>
              </a:tblPr>
              <a:tblGrid>
                <a:gridCol w="4197273">
                  <a:extLst>
                    <a:ext uri="{9D8B030D-6E8A-4147-A177-3AD203B41FA5}">
                      <a16:colId xmlns:a16="http://schemas.microsoft.com/office/drawing/2014/main" xmlns="" val="20000"/>
                    </a:ext>
                  </a:extLst>
                </a:gridCol>
              </a:tblGrid>
              <a:tr h="511290">
                <a:tc>
                  <a:txBody>
                    <a:bodyPr/>
                    <a:lstStyle/>
                    <a:p>
                      <a:pPr marL="0" marR="0" lvl="0" indent="0" algn="ctr" rtl="0">
                        <a:lnSpc>
                          <a:spcPct val="100000"/>
                        </a:lnSpc>
                        <a:spcBef>
                          <a:spcPts val="0"/>
                        </a:spcBef>
                        <a:spcAft>
                          <a:spcPts val="0"/>
                        </a:spcAft>
                        <a:buClr>
                          <a:srgbClr val="000000"/>
                        </a:buClr>
                        <a:buSzPts val="2000"/>
                        <a:buFont typeface="Arial"/>
                        <a:buNone/>
                      </a:pPr>
                      <a:r>
                        <a:rPr lang="en-US" sz="2800" b="1" u="none" strike="noStrike" cap="none" dirty="0">
                          <a:solidFill>
                            <a:srgbClr val="FF0000"/>
                          </a:solidFill>
                        </a:rPr>
                        <a:t>Disnea </a:t>
                      </a:r>
                      <a:endParaRPr sz="2800" b="1" u="none" strike="noStrike" cap="none" dirty="0">
                        <a:solidFill>
                          <a:srgbClr val="FF0000"/>
                        </a:solidFill>
                      </a:endParaRPr>
                    </a:p>
                  </a:txBody>
                  <a:tcPr marL="91425" marR="9142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extLst>
                  <a:ext uri="{0D108BD9-81ED-4DB2-BD59-A6C34878D82A}">
                    <a16:rowId xmlns:a16="http://schemas.microsoft.com/office/drawing/2014/main" xmlns="" val="10000"/>
                  </a:ext>
                </a:extLst>
              </a:tr>
              <a:tr h="409027">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t>Tos </a:t>
                      </a:r>
                      <a:endParaRPr sz="2000" u="none" strike="noStrike" cap="none" dirty="0"/>
                    </a:p>
                  </a:txBody>
                  <a:tcPr marL="91425" marR="9142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extLst>
                  <a:ext uri="{0D108BD9-81ED-4DB2-BD59-A6C34878D82A}">
                    <a16:rowId xmlns:a16="http://schemas.microsoft.com/office/drawing/2014/main" xmlns="" val="10001"/>
                  </a:ext>
                </a:extLst>
              </a:tr>
              <a:tr h="409027">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t>Expectoración </a:t>
                      </a:r>
                      <a:endParaRPr sz="2000" u="none" strike="noStrike" cap="none" dirty="0"/>
                    </a:p>
                  </a:txBody>
                  <a:tcPr marL="91425" marR="9142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extLst>
                  <a:ext uri="{0D108BD9-81ED-4DB2-BD59-A6C34878D82A}">
                    <a16:rowId xmlns:a16="http://schemas.microsoft.com/office/drawing/2014/main" xmlns="" val="10002"/>
                  </a:ext>
                </a:extLst>
              </a:tr>
              <a:tr h="409027">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t>Sibilancias </a:t>
                      </a:r>
                      <a:endParaRPr sz="2000" u="none" strike="noStrike" cap="none" dirty="0"/>
                    </a:p>
                  </a:txBody>
                  <a:tcPr marL="91425" marR="9142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extLst>
                  <a:ext uri="{0D108BD9-81ED-4DB2-BD59-A6C34878D82A}">
                    <a16:rowId xmlns:a16="http://schemas.microsoft.com/office/drawing/2014/main" xmlns="" val="10003"/>
                  </a:ext>
                </a:extLst>
              </a:tr>
              <a:tr h="409027">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t>Pérdida de peso </a:t>
                      </a:r>
                      <a:endParaRPr sz="2000" u="none" strike="noStrike" cap="none" dirty="0"/>
                    </a:p>
                  </a:txBody>
                  <a:tcPr marL="91425" marR="9142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extLst>
                  <a:ext uri="{0D108BD9-81ED-4DB2-BD59-A6C34878D82A}">
                    <a16:rowId xmlns:a16="http://schemas.microsoft.com/office/drawing/2014/main" xmlns="" val="10004"/>
                  </a:ext>
                </a:extLst>
              </a:tr>
              <a:tr h="409027">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t>Sincope </a:t>
                      </a:r>
                      <a:endParaRPr sz="2000" u="none" strike="noStrike" cap="none" dirty="0"/>
                    </a:p>
                  </a:txBody>
                  <a:tcPr marL="91425" marR="9142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extLst>
                  <a:ext uri="{0D108BD9-81ED-4DB2-BD59-A6C34878D82A}">
                    <a16:rowId xmlns:a16="http://schemas.microsoft.com/office/drawing/2014/main" xmlns="" val="10005"/>
                  </a:ext>
                </a:extLst>
              </a:tr>
              <a:tr h="409027">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t>Edema de miembros inferiores </a:t>
                      </a:r>
                      <a:endParaRPr sz="2000" u="none" strike="noStrike" cap="none" dirty="0"/>
                    </a:p>
                  </a:txBody>
                  <a:tcPr marL="91425" marR="9142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extLst>
                  <a:ext uri="{0D108BD9-81ED-4DB2-BD59-A6C34878D82A}">
                    <a16:rowId xmlns:a16="http://schemas.microsoft.com/office/drawing/2014/main" xmlns="" val="10006"/>
                  </a:ext>
                </a:extLst>
              </a:tr>
              <a:tr h="409027">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t>Depresión/ansiedad </a:t>
                      </a:r>
                      <a:endParaRPr sz="2000" u="none" strike="noStrike" cap="none" dirty="0"/>
                    </a:p>
                  </a:txBody>
                  <a:tcPr marL="91425" marR="91425" marT="91425" marB="91425">
                    <a:lnL w="28575" cap="flat" cmpd="sng">
                      <a:solidFill>
                        <a:srgbClr val="005493"/>
                      </a:solidFill>
                      <a:prstDash val="solid"/>
                      <a:round/>
                      <a:headEnd type="none" w="sm" len="sm"/>
                      <a:tailEnd type="none" w="sm" len="sm"/>
                    </a:lnL>
                    <a:lnR w="28575" cap="flat" cmpd="sng">
                      <a:solidFill>
                        <a:srgbClr val="005493"/>
                      </a:solidFill>
                      <a:prstDash val="solid"/>
                      <a:round/>
                      <a:headEnd type="none" w="sm" len="sm"/>
                      <a:tailEnd type="none" w="sm" len="sm"/>
                    </a:lnR>
                    <a:lnT w="28575" cap="flat" cmpd="sng">
                      <a:solidFill>
                        <a:srgbClr val="005493"/>
                      </a:solidFill>
                      <a:prstDash val="solid"/>
                      <a:round/>
                      <a:headEnd type="none" w="sm" len="sm"/>
                      <a:tailEnd type="none" w="sm" len="sm"/>
                    </a:lnT>
                    <a:lnB w="28575" cap="flat" cmpd="sng">
                      <a:solidFill>
                        <a:srgbClr val="005493"/>
                      </a:solidFill>
                      <a:prstDash val="solid"/>
                      <a:round/>
                      <a:headEnd type="none" w="sm" len="sm"/>
                      <a:tailEnd type="none" w="sm" len="sm"/>
                    </a:lnB>
                  </a:tcPr>
                </a:tc>
                <a:extLst>
                  <a:ext uri="{0D108BD9-81ED-4DB2-BD59-A6C34878D82A}">
                    <a16:rowId xmlns:a16="http://schemas.microsoft.com/office/drawing/2014/main" xmlns="" val="10007"/>
                  </a:ext>
                </a:extLst>
              </a:tr>
            </a:tbl>
          </a:graphicData>
        </a:graphic>
      </p:graphicFrame>
      <p:graphicFrame>
        <p:nvGraphicFramePr>
          <p:cNvPr id="152" name="Google Shape;152;p21"/>
          <p:cNvGraphicFramePr/>
          <p:nvPr>
            <p:extLst>
              <p:ext uri="{D42A27DB-BD31-4B8C-83A1-F6EECF244321}">
                <p14:modId xmlns:p14="http://schemas.microsoft.com/office/powerpoint/2010/main" val="1586430968"/>
              </p:ext>
            </p:extLst>
          </p:nvPr>
        </p:nvGraphicFramePr>
        <p:xfrm>
          <a:off x="5936659" y="308776"/>
          <a:ext cx="5905500" cy="5327748"/>
        </p:xfrm>
        <a:graphic>
          <a:graphicData uri="http://schemas.openxmlformats.org/drawingml/2006/table">
            <a:tbl>
              <a:tblPr>
                <a:noFill/>
                <a:tableStyleId>{7CA54B2D-43B7-49E7-A7C5-898B790DCE9F}</a:tableStyleId>
              </a:tblPr>
              <a:tblGrid>
                <a:gridCol w="932075">
                  <a:extLst>
                    <a:ext uri="{9D8B030D-6E8A-4147-A177-3AD203B41FA5}">
                      <a16:colId xmlns:a16="http://schemas.microsoft.com/office/drawing/2014/main" xmlns="" val="20000"/>
                    </a:ext>
                  </a:extLst>
                </a:gridCol>
                <a:gridCol w="4973425">
                  <a:extLst>
                    <a:ext uri="{9D8B030D-6E8A-4147-A177-3AD203B41FA5}">
                      <a16:colId xmlns:a16="http://schemas.microsoft.com/office/drawing/2014/main" xmlns="" val="20001"/>
                    </a:ext>
                  </a:extLst>
                </a:gridCol>
              </a:tblGrid>
              <a:tr h="464601">
                <a:tc gridSpan="2">
                  <a:txBody>
                    <a:bodyPr/>
                    <a:lstStyle/>
                    <a:p>
                      <a:pPr marL="0" marR="0" lvl="0" indent="0" algn="ctr" rtl="0">
                        <a:lnSpc>
                          <a:spcPct val="115000"/>
                        </a:lnSpc>
                        <a:spcBef>
                          <a:spcPts val="0"/>
                        </a:spcBef>
                        <a:spcAft>
                          <a:spcPts val="0"/>
                        </a:spcAft>
                        <a:buClr>
                          <a:srgbClr val="000000"/>
                        </a:buClr>
                        <a:buSzPts val="1800"/>
                        <a:buFont typeface="Arial"/>
                        <a:buNone/>
                      </a:pPr>
                      <a:r>
                        <a:rPr lang="en-US" sz="1600" b="1" i="1" u="none" strike="noStrike" cap="none" dirty="0">
                          <a:highlight>
                            <a:srgbClr val="FFFFFF"/>
                          </a:highlight>
                          <a:latin typeface="Lato"/>
                          <a:ea typeface="Lato"/>
                          <a:cs typeface="Lato"/>
                          <a:sym typeface="Lato"/>
                        </a:rPr>
                        <a:t>Escala MRCm ( Medical Research Council) (2)</a:t>
                      </a:r>
                      <a:endParaRPr sz="1600" b="1" i="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hMerge="1">
                  <a:txBody>
                    <a:bodyPr/>
                    <a:lstStyle/>
                    <a:p>
                      <a:endParaRPr lang="es-CO"/>
                    </a:p>
                  </a:txBody>
                  <a:tcPr/>
                </a:tc>
                <a:extLst>
                  <a:ext uri="{0D108BD9-81ED-4DB2-BD59-A6C34878D82A}">
                    <a16:rowId xmlns:a16="http://schemas.microsoft.com/office/drawing/2014/main" xmlns="" val="10000"/>
                  </a:ext>
                </a:extLst>
              </a:tr>
              <a:tr h="464601">
                <a:tc>
                  <a:txBody>
                    <a:bodyPr/>
                    <a:lstStyle/>
                    <a:p>
                      <a:pPr marL="0" marR="0" lvl="0" indent="0" algn="ctr" rtl="0">
                        <a:lnSpc>
                          <a:spcPct val="115000"/>
                        </a:lnSpc>
                        <a:spcBef>
                          <a:spcPts val="0"/>
                        </a:spcBef>
                        <a:spcAft>
                          <a:spcPts val="0"/>
                        </a:spcAft>
                        <a:buClr>
                          <a:srgbClr val="000000"/>
                        </a:buClr>
                        <a:buSzPts val="1800"/>
                        <a:buFont typeface="Arial"/>
                        <a:buNone/>
                      </a:pPr>
                      <a:r>
                        <a:rPr lang="en-US" sz="1600" b="1" u="none" strike="noStrike" cap="none" dirty="0">
                          <a:highlight>
                            <a:srgbClr val="FFFFFF"/>
                          </a:highlight>
                          <a:latin typeface="Lato"/>
                          <a:ea typeface="Lato"/>
                          <a:cs typeface="Lato"/>
                          <a:sym typeface="Lato"/>
                        </a:rPr>
                        <a:t>Grado</a:t>
                      </a:r>
                      <a:endParaRPr sz="1600" b="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1600" b="1" u="none" strike="noStrike" cap="none" dirty="0">
                          <a:highlight>
                            <a:srgbClr val="FFFFFF"/>
                          </a:highlight>
                          <a:latin typeface="Lato"/>
                          <a:ea typeface="Lato"/>
                          <a:cs typeface="Lato"/>
                          <a:sym typeface="Lato"/>
                        </a:rPr>
                        <a:t>Dificultad respiratoria</a:t>
                      </a:r>
                      <a:endParaRPr sz="1600" b="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xmlns="" val="10001"/>
                  </a:ext>
                </a:extLst>
              </a:tr>
              <a:tr h="761107">
                <a:tc>
                  <a:txBody>
                    <a:bodyPr/>
                    <a:lstStyle/>
                    <a:p>
                      <a:pPr marL="0" marR="0" lvl="0" indent="0" algn="ctr" rtl="0">
                        <a:lnSpc>
                          <a:spcPct val="115000"/>
                        </a:lnSpc>
                        <a:spcBef>
                          <a:spcPts val="0"/>
                        </a:spcBef>
                        <a:spcAft>
                          <a:spcPts val="0"/>
                        </a:spcAft>
                        <a:buClr>
                          <a:srgbClr val="000000"/>
                        </a:buClr>
                        <a:buSzPts val="1800"/>
                        <a:buFont typeface="Arial"/>
                        <a:buNone/>
                      </a:pPr>
                      <a:r>
                        <a:rPr lang="en-US" sz="1600" b="1" u="none" strike="noStrike" cap="none" dirty="0">
                          <a:highlight>
                            <a:srgbClr val="FFFFFF"/>
                          </a:highlight>
                          <a:latin typeface="Lato"/>
                          <a:ea typeface="Lato"/>
                          <a:cs typeface="Lato"/>
                          <a:sym typeface="Lato"/>
                        </a:rPr>
                        <a:t>0</a:t>
                      </a:r>
                      <a:endParaRPr sz="1600" b="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rgbClr val="003865"/>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en-US" sz="1600" i="1" u="none" strike="noStrike" cap="none" dirty="0">
                          <a:highlight>
                            <a:srgbClr val="FFFFFF"/>
                          </a:highlight>
                          <a:latin typeface="Lato"/>
                          <a:ea typeface="Lato"/>
                          <a:cs typeface="Lato"/>
                          <a:sym typeface="Lato"/>
                        </a:rPr>
                        <a:t>Ausencia de disnea excepto al realizar ejercicio intenso</a:t>
                      </a:r>
                      <a:endParaRPr sz="1600" i="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xmlns="" val="10002"/>
                  </a:ext>
                </a:extLst>
              </a:tr>
              <a:tr h="761107">
                <a:tc>
                  <a:txBody>
                    <a:bodyPr/>
                    <a:lstStyle/>
                    <a:p>
                      <a:pPr marL="0" marR="0" lvl="0" indent="0" algn="ctr" rtl="0">
                        <a:lnSpc>
                          <a:spcPct val="115000"/>
                        </a:lnSpc>
                        <a:spcBef>
                          <a:spcPts val="0"/>
                        </a:spcBef>
                        <a:spcAft>
                          <a:spcPts val="0"/>
                        </a:spcAft>
                        <a:buClr>
                          <a:srgbClr val="000000"/>
                        </a:buClr>
                        <a:buSzPts val="1800"/>
                        <a:buFont typeface="Arial"/>
                        <a:buNone/>
                      </a:pPr>
                      <a:r>
                        <a:rPr lang="en-US" sz="1600" b="1" i="1" u="none" strike="noStrike" cap="none" dirty="0">
                          <a:highlight>
                            <a:srgbClr val="FFFFFF"/>
                          </a:highlight>
                          <a:latin typeface="Lato"/>
                          <a:ea typeface="Lato"/>
                          <a:cs typeface="Lato"/>
                          <a:sym typeface="Lato"/>
                        </a:rPr>
                        <a:t>1</a:t>
                      </a:r>
                      <a:endParaRPr sz="1600" b="1" i="1" u="none" strike="noStrike" cap="none" dirty="0">
                        <a:highlight>
                          <a:srgbClr val="FFFFFF"/>
                        </a:highlight>
                        <a:latin typeface="Lato"/>
                        <a:ea typeface="Lato"/>
                        <a:cs typeface="Lato"/>
                        <a:sym typeface="Lato"/>
                      </a:endParaRPr>
                    </a:p>
                  </a:txBody>
                  <a:tcPr marL="68575" marR="68575" marT="91425" marB="91425">
                    <a:lnL w="19050" cap="flat" cmpd="sng">
                      <a:solidFill>
                        <a:srgbClr val="003865"/>
                      </a:solidFill>
                      <a:prstDash val="solid"/>
                      <a:round/>
                      <a:headEnd type="none" w="sm" len="sm"/>
                      <a:tailEnd type="none" w="sm" len="sm"/>
                    </a:lnL>
                    <a:lnR w="19050" cap="flat" cmpd="sng">
                      <a:solidFill>
                        <a:srgbClr val="003865"/>
                      </a:solidFill>
                      <a:prstDash val="solid"/>
                      <a:round/>
                      <a:headEnd type="none" w="sm" len="sm"/>
                      <a:tailEnd type="none" w="sm" len="sm"/>
                    </a:lnR>
                    <a:lnT w="19050" cap="flat" cmpd="sng">
                      <a:solidFill>
                        <a:srgbClr val="003865"/>
                      </a:solidFill>
                      <a:prstDash val="solid"/>
                      <a:round/>
                      <a:headEnd type="none" w="sm" len="sm"/>
                      <a:tailEnd type="none" w="sm" len="sm"/>
                    </a:lnT>
                    <a:lnB w="19050" cap="flat" cmpd="sng">
                      <a:solidFill>
                        <a:srgbClr val="003865"/>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en-US" sz="1600" i="1" u="none" strike="noStrike" cap="none" dirty="0">
                          <a:highlight>
                            <a:srgbClr val="FFFFFF"/>
                          </a:highlight>
                          <a:latin typeface="Lato"/>
                          <a:ea typeface="Lato"/>
                          <a:cs typeface="Lato"/>
                          <a:sym typeface="Lato"/>
                        </a:rPr>
                        <a:t>Disnea al andar deprisa o al subir una cuesta poco pronunciada</a:t>
                      </a:r>
                      <a:endParaRPr sz="1600" i="1" u="none" strike="noStrike" cap="none" dirty="0">
                        <a:highlight>
                          <a:srgbClr val="FFFFFF"/>
                        </a:highlight>
                        <a:latin typeface="Lato"/>
                        <a:ea typeface="Lato"/>
                        <a:cs typeface="Lato"/>
                        <a:sym typeface="Lato"/>
                      </a:endParaRPr>
                    </a:p>
                  </a:txBody>
                  <a:tcPr marL="68575" marR="68575" marT="91425" marB="91425">
                    <a:lnL w="19050" cap="flat" cmpd="sng">
                      <a:solidFill>
                        <a:srgbClr val="003865"/>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xmlns="" val="10003"/>
                  </a:ext>
                </a:extLst>
              </a:tr>
              <a:tr h="1354118">
                <a:tc>
                  <a:txBody>
                    <a:bodyPr/>
                    <a:lstStyle/>
                    <a:p>
                      <a:pPr marL="0" marR="0" lvl="0" indent="0" algn="ctr" rtl="0">
                        <a:lnSpc>
                          <a:spcPct val="115000"/>
                        </a:lnSpc>
                        <a:spcBef>
                          <a:spcPts val="0"/>
                        </a:spcBef>
                        <a:spcAft>
                          <a:spcPts val="0"/>
                        </a:spcAft>
                        <a:buClr>
                          <a:srgbClr val="000000"/>
                        </a:buClr>
                        <a:buSzPts val="1800"/>
                        <a:buFont typeface="Arial"/>
                        <a:buNone/>
                      </a:pPr>
                      <a:r>
                        <a:rPr lang="en-US" sz="1600" b="1" i="1" u="none" strike="noStrike" cap="none" dirty="0">
                          <a:highlight>
                            <a:srgbClr val="FFFFFF"/>
                          </a:highlight>
                          <a:latin typeface="Lato"/>
                          <a:ea typeface="Lato"/>
                          <a:cs typeface="Lato"/>
                          <a:sym typeface="Lato"/>
                        </a:rPr>
                        <a:t>2</a:t>
                      </a:r>
                      <a:endParaRPr sz="1600" b="1" i="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rgbClr val="003865"/>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en-US" sz="1600" i="1" u="none" strike="noStrike" cap="none" dirty="0">
                          <a:highlight>
                            <a:srgbClr val="FFFFFF"/>
                          </a:highlight>
                          <a:latin typeface="Lato"/>
                          <a:ea typeface="Lato"/>
                          <a:cs typeface="Lato"/>
                          <a:sym typeface="Lato"/>
                        </a:rPr>
                        <a:t>Incapacidad para mantener el paso de otras personas de la misma edad, caminando en llano, debido a la dificultad respiratoria, o tener que parar a descansar al andar en llano al propio paso</a:t>
                      </a:r>
                      <a:endParaRPr sz="1600" i="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xmlns="" val="10004"/>
                  </a:ext>
                </a:extLst>
              </a:tr>
              <a:tr h="761107">
                <a:tc>
                  <a:txBody>
                    <a:bodyPr/>
                    <a:lstStyle/>
                    <a:p>
                      <a:pPr marL="0" marR="0" lvl="0" indent="0" algn="ctr" rtl="0">
                        <a:lnSpc>
                          <a:spcPct val="115000"/>
                        </a:lnSpc>
                        <a:spcBef>
                          <a:spcPts val="0"/>
                        </a:spcBef>
                        <a:spcAft>
                          <a:spcPts val="0"/>
                        </a:spcAft>
                        <a:buClr>
                          <a:srgbClr val="000000"/>
                        </a:buClr>
                        <a:buSzPts val="1800"/>
                        <a:buFont typeface="Arial"/>
                        <a:buNone/>
                      </a:pPr>
                      <a:r>
                        <a:rPr lang="en-US" sz="1600" b="1" i="1" u="none" strike="noStrike" cap="none" dirty="0">
                          <a:highlight>
                            <a:srgbClr val="FFFFFF"/>
                          </a:highlight>
                          <a:latin typeface="Lato"/>
                          <a:ea typeface="Lato"/>
                          <a:cs typeface="Lato"/>
                          <a:sym typeface="Lato"/>
                        </a:rPr>
                        <a:t>3</a:t>
                      </a:r>
                      <a:endParaRPr sz="1600" b="1" i="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en-US" sz="1600" i="1" u="none" strike="noStrike" cap="none" dirty="0">
                          <a:highlight>
                            <a:srgbClr val="FFFFFF"/>
                          </a:highlight>
                          <a:latin typeface="Lato"/>
                          <a:ea typeface="Lato"/>
                          <a:cs typeface="Lato"/>
                          <a:sym typeface="Lato"/>
                        </a:rPr>
                        <a:t>Tener que parar a descansar al andar unos 100 metros o a los pocos minutos de andar en llano</a:t>
                      </a:r>
                      <a:endParaRPr sz="1600" i="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xmlns="" val="10005"/>
                  </a:ext>
                </a:extLst>
              </a:tr>
              <a:tr h="761107">
                <a:tc>
                  <a:txBody>
                    <a:bodyPr/>
                    <a:lstStyle/>
                    <a:p>
                      <a:pPr marL="0" marR="0" lvl="0" indent="0" algn="ctr" rtl="0">
                        <a:lnSpc>
                          <a:spcPct val="115000"/>
                        </a:lnSpc>
                        <a:spcBef>
                          <a:spcPts val="0"/>
                        </a:spcBef>
                        <a:spcAft>
                          <a:spcPts val="0"/>
                        </a:spcAft>
                        <a:buClr>
                          <a:srgbClr val="000000"/>
                        </a:buClr>
                        <a:buSzPts val="1800"/>
                        <a:buFont typeface="Arial"/>
                        <a:buNone/>
                      </a:pPr>
                      <a:r>
                        <a:rPr lang="en-US" sz="1600" b="1" i="1" u="none" strike="noStrike" cap="none" dirty="0">
                          <a:highlight>
                            <a:srgbClr val="FFFFFF"/>
                          </a:highlight>
                          <a:latin typeface="Lato"/>
                          <a:ea typeface="Lato"/>
                          <a:cs typeface="Lato"/>
                          <a:sym typeface="Lato"/>
                        </a:rPr>
                        <a:t>4</a:t>
                      </a:r>
                      <a:endParaRPr sz="1600" b="1" i="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en-US" sz="1600" i="1" u="none" strike="noStrike" cap="none" dirty="0">
                          <a:highlight>
                            <a:srgbClr val="FFFFFF"/>
                          </a:highlight>
                          <a:latin typeface="Lato"/>
                          <a:ea typeface="Lato"/>
                          <a:cs typeface="Lato"/>
                          <a:sym typeface="Lato"/>
                        </a:rPr>
                        <a:t>La disnea impide al paciente salir de casa o aparece con actividades como vestirse o desvestirse</a:t>
                      </a:r>
                      <a:endParaRPr sz="1600" i="1" u="none" strike="noStrike" cap="none" dirty="0">
                        <a:highlight>
                          <a:srgbClr val="FFFFFF"/>
                        </a:highlight>
                        <a:latin typeface="Lato"/>
                        <a:ea typeface="Lato"/>
                        <a:cs typeface="Lato"/>
                        <a:sym typeface="Lato"/>
                      </a:endParaRPr>
                    </a:p>
                  </a:txBody>
                  <a:tcPr marL="68575" marR="68575" marT="91425" marB="9142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xmlns="" val="10006"/>
                  </a:ext>
                </a:extLst>
              </a:tr>
            </a:tbl>
          </a:graphicData>
        </a:graphic>
      </p:graphicFrame>
      <p:sp>
        <p:nvSpPr>
          <p:cNvPr id="154" name="Google Shape;154;p21"/>
          <p:cNvSpPr txBox="1"/>
          <p:nvPr/>
        </p:nvSpPr>
        <p:spPr>
          <a:xfrm>
            <a:off x="1921272" y="281482"/>
            <a:ext cx="3671248" cy="1203000"/>
          </a:xfrm>
          <a:prstGeom prst="rect">
            <a:avLst/>
          </a:prstGeom>
          <a:solidFill>
            <a:schemeClr val="accent3">
              <a:lumMod val="20000"/>
              <a:lumOff val="80000"/>
            </a:schemeClr>
          </a:solidFill>
          <a:ln w="127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Lato"/>
                <a:ea typeface="Lato"/>
                <a:cs typeface="Lato"/>
                <a:sym typeface="Lato"/>
              </a:rPr>
              <a:t>Debido a la variedad inter individuo que puede presentarse con </a:t>
            </a:r>
            <a:r>
              <a:rPr lang="en-US" sz="1800" dirty="0">
                <a:latin typeface="Lato"/>
                <a:ea typeface="Lato"/>
                <a:cs typeface="Lato"/>
                <a:sym typeface="Lato"/>
              </a:rPr>
              <a:t>la disnea</a:t>
            </a:r>
            <a:r>
              <a:rPr lang="en-US" sz="1800" b="0" i="0" u="none" strike="noStrike" cap="none" dirty="0">
                <a:solidFill>
                  <a:srgbClr val="000000"/>
                </a:solidFill>
                <a:latin typeface="Lato"/>
                <a:ea typeface="Lato"/>
                <a:cs typeface="Lato"/>
                <a:sym typeface="Lato"/>
              </a:rPr>
              <a:t>, se recomienda su medición con la escala MRCm. </a:t>
            </a:r>
            <a:endParaRPr sz="1800" b="1" i="0" u="none" strike="noStrike" cap="none" dirty="0">
              <a:solidFill>
                <a:srgbClr val="000000"/>
              </a:solidFill>
              <a:latin typeface="Lato"/>
              <a:ea typeface="Lato"/>
              <a:cs typeface="Lato"/>
              <a:sym typeface="Lato"/>
            </a:endParaRPr>
          </a:p>
        </p:txBody>
      </p:sp>
      <p:sp>
        <p:nvSpPr>
          <p:cNvPr id="2" name="AutoShape 2" descr="Resultado de imagen para aler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dirty="0"/>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71" y="308778"/>
            <a:ext cx="1460897" cy="1222360"/>
          </a:xfrm>
          <a:prstGeom prst="rect">
            <a:avLst/>
          </a:prstGeom>
        </p:spPr>
      </p:pic>
      <p:sp>
        <p:nvSpPr>
          <p:cNvPr id="6" name="Flecha derecha 5"/>
          <p:cNvSpPr/>
          <p:nvPr/>
        </p:nvSpPr>
        <p:spPr>
          <a:xfrm>
            <a:off x="5063317" y="1613025"/>
            <a:ext cx="723332" cy="655093"/>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CO" dirty="0"/>
          </a:p>
        </p:txBody>
      </p:sp>
      <p:sp>
        <p:nvSpPr>
          <p:cNvPr id="7" name="Rectángulo 6"/>
          <p:cNvSpPr/>
          <p:nvPr/>
        </p:nvSpPr>
        <p:spPr>
          <a:xfrm>
            <a:off x="446727" y="5782631"/>
            <a:ext cx="6913817" cy="941796"/>
          </a:xfrm>
          <a:prstGeom prst="rect">
            <a:avLst/>
          </a:prstGeom>
        </p:spPr>
        <p:txBody>
          <a:bodyPr wrap="square">
            <a:spAutoFit/>
          </a:bodyPr>
          <a:lstStyle/>
          <a:p>
            <a:pPr lvl="0">
              <a:lnSpc>
                <a:spcPct val="115000"/>
              </a:lnSpc>
              <a:buClr>
                <a:schemeClr val="dk1"/>
              </a:buClr>
              <a:buSzPts val="1100"/>
            </a:pPr>
            <a:r>
              <a:rPr lang="en-US" sz="800" i="1" dirty="0">
                <a:solidFill>
                  <a:schemeClr val="bg2"/>
                </a:solidFill>
              </a:rPr>
              <a:t>Alonso JLI, Paredes CM. Enfermedad pulmonar obstructiva crónica (EPOC). Medicine - Programa de Formación Médica Continuada acreditado 2018 Oct;12(63):3699-3709.</a:t>
            </a:r>
          </a:p>
          <a:p>
            <a:pPr lvl="0">
              <a:lnSpc>
                <a:spcPct val="115000"/>
              </a:lnSpc>
              <a:buClr>
                <a:schemeClr val="dk1"/>
              </a:buClr>
              <a:buSzPts val="1100"/>
            </a:pPr>
            <a:r>
              <a:rPr lang="en-US" sz="800" i="1" dirty="0">
                <a:solidFill>
                  <a:schemeClr val="bg2"/>
                </a:solidFill>
              </a:rPr>
              <a:t>Hanania NA, Mullerova H, Locantore NW, Vestbo J, Watkins ML, Wouters EF, et al. Determinants of depression in the ECLIPSE chronic obstructive pulmonary disease cohort. American Journal of Respiratory and Critical Care Medicine 2011 Jan 1,;183(5):604-11.</a:t>
            </a:r>
          </a:p>
          <a:p>
            <a:pPr lvl="0">
              <a:lnSpc>
                <a:spcPct val="115000"/>
              </a:lnSpc>
              <a:buClr>
                <a:schemeClr val="dk1"/>
              </a:buClr>
              <a:buSzPts val="1100"/>
            </a:pPr>
            <a:r>
              <a:rPr lang="en-US" sz="800" i="1" dirty="0">
                <a:solidFill>
                  <a:schemeClr val="bg2"/>
                </a:solidFill>
              </a:rPr>
              <a:t>Yohannes AM, Alexopoulos GS. Depression and anxiety in patients with COPD. European respiratory review : an official journal of the European Respiratory Society 2014 Sep;23(133):345-349.</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324600" y="487958"/>
            <a:ext cx="11867400" cy="822230"/>
          </a:xfrm>
          <a:prstGeom prst="rect">
            <a:avLst/>
          </a:prstGeom>
          <a:noFill/>
          <a:ln>
            <a:noFill/>
          </a:ln>
        </p:spPr>
        <p:txBody>
          <a:bodyPr spcFirstLastPara="1" wrap="square" lIns="91425" tIns="45700" rIns="91425" bIns="45700" anchor="ctr" anchorCtr="0">
            <a:noAutofit/>
          </a:bodyPr>
          <a:lstStyle/>
          <a:p>
            <a:pPr algn="ctr"/>
            <a:r>
              <a:rPr lang="es-ES" b="1" dirty="0">
                <a:solidFill>
                  <a:srgbClr val="0070C0"/>
                </a:solidFill>
              </a:rPr>
              <a:t>2. Detección Temprana</a:t>
            </a:r>
          </a:p>
        </p:txBody>
      </p:sp>
      <p:sp>
        <p:nvSpPr>
          <p:cNvPr id="160" name="Google Shape;160;p22"/>
          <p:cNvSpPr/>
          <p:nvPr/>
        </p:nvSpPr>
        <p:spPr>
          <a:xfrm>
            <a:off x="0" y="0"/>
            <a:ext cx="324600" cy="6858000"/>
          </a:xfrm>
          <a:prstGeom prst="rect">
            <a:avLst/>
          </a:prstGeom>
          <a:solidFill>
            <a:srgbClr val="00549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graphicFrame>
        <p:nvGraphicFramePr>
          <p:cNvPr id="3" name="Diagrama 2"/>
          <p:cNvGraphicFramePr/>
          <p:nvPr>
            <p:extLst>
              <p:ext uri="{D42A27DB-BD31-4B8C-83A1-F6EECF244321}">
                <p14:modId xmlns:p14="http://schemas.microsoft.com/office/powerpoint/2010/main" val="1748655682"/>
              </p:ext>
            </p:extLst>
          </p:nvPr>
        </p:nvGraphicFramePr>
        <p:xfrm>
          <a:off x="1138150" y="1583064"/>
          <a:ext cx="10394208" cy="3691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3" name="Google Shape;163;p22"/>
          <p:cNvPicPr preferRelativeResize="0"/>
          <p:nvPr/>
        </p:nvPicPr>
        <p:blipFill rotWithShape="1">
          <a:blip r:embed="rId8">
            <a:alphaModFix/>
          </a:blip>
          <a:srcRect/>
          <a:stretch/>
        </p:blipFill>
        <p:spPr>
          <a:xfrm>
            <a:off x="7374192" y="6179831"/>
            <a:ext cx="4561298" cy="503652"/>
          </a:xfrm>
          <a:prstGeom prst="rect">
            <a:avLst/>
          </a:prstGeom>
          <a:noFill/>
          <a:ln>
            <a:noFill/>
          </a:ln>
        </p:spPr>
      </p:pic>
      <p:sp>
        <p:nvSpPr>
          <p:cNvPr id="2" name="Rectángulo 1"/>
          <p:cNvSpPr/>
          <p:nvPr/>
        </p:nvSpPr>
        <p:spPr>
          <a:xfrm>
            <a:off x="381391" y="5482679"/>
            <a:ext cx="6936009" cy="1212896"/>
          </a:xfrm>
          <a:prstGeom prst="rect">
            <a:avLst/>
          </a:prstGeom>
        </p:spPr>
        <p:txBody>
          <a:bodyPr wrap="square">
            <a:spAutoFit/>
          </a:bodyPr>
          <a:lstStyle/>
          <a:p>
            <a:pPr lvl="0" algn="just">
              <a:lnSpc>
                <a:spcPct val="115000"/>
              </a:lnSpc>
              <a:buClr>
                <a:schemeClr val="dk1"/>
              </a:buClr>
              <a:buSzPts val="1100"/>
            </a:pPr>
            <a:r>
              <a:rPr lang="en-US" sz="800" i="1" dirty="0">
                <a:solidFill>
                  <a:schemeClr val="bg2"/>
                </a:solidFill>
              </a:rPr>
              <a:t>Siu AL, Bibbins-Domingo K, Grossman DC, Davidson KW, Epling JW, García FAR, et al. Screening for Chronic Obstructive Pulmonary Disease: US Preventive Services Task Force Recommendation Statement. JAMA 2016 Apr 5,;315(13):1372-1377.</a:t>
            </a:r>
          </a:p>
          <a:p>
            <a:pPr lvl="0" algn="just">
              <a:lnSpc>
                <a:spcPct val="115000"/>
              </a:lnSpc>
              <a:buClr>
                <a:schemeClr val="dk1"/>
              </a:buClr>
              <a:buSzPts val="1100"/>
            </a:pPr>
            <a:r>
              <a:rPr lang="en-US" sz="800" i="1" dirty="0">
                <a:solidFill>
                  <a:schemeClr val="bg2"/>
                </a:solidFill>
                <a:highlight>
                  <a:srgbClr val="FFFFFF"/>
                </a:highlight>
              </a:rPr>
              <a:t>Qaseem A, Wilt TJ, Weinberger SE, Hanania NA, Criner G, van der Molen T, et al. Diagnosis and Management of Stable Chronic Obstructive Pulmonary Disease: A Clinical Practice Guideline Update from the American College of Physicians, American College of Chest Physicians, American Thoracic Society, and European Respiratory Society. Annals of Internal Medicine 2011 Aug 2,;155(3):179-192.</a:t>
            </a:r>
          </a:p>
          <a:p>
            <a:pPr lvl="0" algn="just">
              <a:lnSpc>
                <a:spcPct val="115000"/>
              </a:lnSpc>
              <a:buClr>
                <a:schemeClr val="dk1"/>
              </a:buClr>
              <a:buSzPts val="1100"/>
            </a:pPr>
            <a:r>
              <a:rPr lang="en-US" sz="800" i="1" dirty="0">
                <a:solidFill>
                  <a:schemeClr val="bg2"/>
                </a:solidFill>
              </a:rPr>
              <a:t>Londoño D, García OM, Celis C, Giraldo M, Casas A, Torres C, et al. Guía de práctica clínica basada en la evidencia para la prevención, diagnóstico, tratamiento y seguimiento de la enfermedad pulmonar obstructiva crónica (EPOC) en población adulta. Acta Médica Colombiana 2014;39(2 SI (2)):5-49.</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p:nvPr/>
        </p:nvSpPr>
        <p:spPr>
          <a:xfrm>
            <a:off x="0" y="0"/>
            <a:ext cx="324600" cy="6858000"/>
          </a:xfrm>
          <a:prstGeom prst="rect">
            <a:avLst/>
          </a:prstGeom>
          <a:solidFill>
            <a:srgbClr val="00549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pic>
        <p:nvPicPr>
          <p:cNvPr id="169" name="Google Shape;169;p23"/>
          <p:cNvPicPr preferRelativeResize="0"/>
          <p:nvPr/>
        </p:nvPicPr>
        <p:blipFill rotWithShape="1">
          <a:blip r:embed="rId3">
            <a:alphaModFix/>
          </a:blip>
          <a:srcRect/>
          <a:stretch/>
        </p:blipFill>
        <p:spPr>
          <a:xfrm>
            <a:off x="7374192" y="6179831"/>
            <a:ext cx="4561298" cy="503652"/>
          </a:xfrm>
          <a:prstGeom prst="rect">
            <a:avLst/>
          </a:prstGeom>
          <a:noFill/>
          <a:ln>
            <a:noFill/>
          </a:ln>
        </p:spPr>
      </p:pic>
      <p:graphicFrame>
        <p:nvGraphicFramePr>
          <p:cNvPr id="170" name="Google Shape;170;p23"/>
          <p:cNvGraphicFramePr/>
          <p:nvPr>
            <p:extLst>
              <p:ext uri="{D42A27DB-BD31-4B8C-83A1-F6EECF244321}">
                <p14:modId xmlns:p14="http://schemas.microsoft.com/office/powerpoint/2010/main" val="593692585"/>
              </p:ext>
            </p:extLst>
          </p:nvPr>
        </p:nvGraphicFramePr>
        <p:xfrm>
          <a:off x="1874291" y="826026"/>
          <a:ext cx="9316874" cy="3380354"/>
        </p:xfrm>
        <a:graphic>
          <a:graphicData uri="http://schemas.openxmlformats.org/drawingml/2006/table">
            <a:tbl>
              <a:tblPr>
                <a:noFill/>
                <a:tableStyleId>{7CA54B2D-43B7-49E7-A7C5-898B790DCE9F}</a:tableStyleId>
              </a:tblPr>
              <a:tblGrid>
                <a:gridCol w="756923">
                  <a:extLst>
                    <a:ext uri="{9D8B030D-6E8A-4147-A177-3AD203B41FA5}">
                      <a16:colId xmlns:a16="http://schemas.microsoft.com/office/drawing/2014/main" xmlns="" val="20000"/>
                    </a:ext>
                  </a:extLst>
                </a:gridCol>
                <a:gridCol w="6314396">
                  <a:extLst>
                    <a:ext uri="{9D8B030D-6E8A-4147-A177-3AD203B41FA5}">
                      <a16:colId xmlns:a16="http://schemas.microsoft.com/office/drawing/2014/main" xmlns="" val="20001"/>
                    </a:ext>
                  </a:extLst>
                </a:gridCol>
                <a:gridCol w="1103007">
                  <a:extLst>
                    <a:ext uri="{9D8B030D-6E8A-4147-A177-3AD203B41FA5}">
                      <a16:colId xmlns:a16="http://schemas.microsoft.com/office/drawing/2014/main" xmlns="" val="20002"/>
                    </a:ext>
                  </a:extLst>
                </a:gridCol>
                <a:gridCol w="1142548">
                  <a:extLst>
                    <a:ext uri="{9D8B030D-6E8A-4147-A177-3AD203B41FA5}">
                      <a16:colId xmlns:a16="http://schemas.microsoft.com/office/drawing/2014/main" xmlns="" val="20003"/>
                    </a:ext>
                  </a:extLst>
                </a:gridCol>
              </a:tblGrid>
              <a:tr h="505249">
                <a:tc>
                  <a:txBody>
                    <a:bodyPr/>
                    <a:lstStyle/>
                    <a:p>
                      <a:pPr marL="0" marR="0" lvl="0" indent="0" algn="r" rtl="0">
                        <a:lnSpc>
                          <a:spcPct val="115000"/>
                        </a:lnSpc>
                        <a:spcBef>
                          <a:spcPts val="0"/>
                        </a:spcBef>
                        <a:spcAft>
                          <a:spcPts val="0"/>
                        </a:spcAft>
                        <a:buClr>
                          <a:srgbClr val="000000"/>
                        </a:buClr>
                        <a:buSzPts val="2000"/>
                        <a:buFont typeface="Arial"/>
                        <a:buNone/>
                      </a:pPr>
                      <a:r>
                        <a:rPr lang="en-US" sz="2000" b="1" i="1" u="none" strike="noStrike" cap="none" dirty="0">
                          <a:solidFill>
                            <a:srgbClr val="53565A"/>
                          </a:solidFill>
                        </a:rPr>
                        <a:t>N°</a:t>
                      </a:r>
                      <a:endParaRPr sz="2000" b="1" i="1" u="none" strike="noStrike" cap="none" dirty="0">
                        <a:solidFill>
                          <a:srgbClr val="53565A"/>
                        </a:solidFill>
                      </a:endParaRPr>
                    </a:p>
                  </a:txBody>
                  <a:tcPr marL="68575" marR="68575" marT="91425" marB="91425">
                    <a:lnB w="12650" cap="flat" cmpd="sng">
                      <a:solidFill>
                        <a:srgbClr val="666666"/>
                      </a:solidFill>
                      <a:prstDash val="solid"/>
                      <a:round/>
                      <a:headEnd type="none" w="sm" len="sm"/>
                      <a:tailEnd type="none" w="sm" len="sm"/>
                    </a:lnB>
                    <a:solidFill>
                      <a:srgbClr val="FFFFFF"/>
                    </a:solidFill>
                  </a:tcP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b="1" u="none" strike="noStrike" cap="none" dirty="0">
                          <a:solidFill>
                            <a:srgbClr val="53565A"/>
                          </a:solidFill>
                        </a:rPr>
                        <a:t>PREGUNTA</a:t>
                      </a:r>
                      <a:endParaRPr sz="2000" b="1" u="none" strike="noStrike" cap="none" dirty="0">
                        <a:solidFill>
                          <a:srgbClr val="53565A"/>
                        </a:solidFill>
                      </a:endParaRPr>
                    </a:p>
                  </a:txBody>
                  <a:tcPr marL="68575" marR="68575" marT="91425" marB="91425">
                    <a:lnB w="12650" cap="flat" cmpd="sng">
                      <a:solidFill>
                        <a:srgbClr val="666666"/>
                      </a:solidFill>
                      <a:prstDash val="solid"/>
                      <a:round/>
                      <a:headEnd type="none" w="sm" len="sm"/>
                      <a:tailEnd type="none" w="sm" len="sm"/>
                    </a:lnB>
                    <a:solidFill>
                      <a:srgbClr val="FFFFFF"/>
                    </a:solidFill>
                  </a:tcP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b="1" u="none" strike="noStrike" cap="none" dirty="0">
                          <a:solidFill>
                            <a:srgbClr val="53565A"/>
                          </a:solidFill>
                        </a:rPr>
                        <a:t>SI</a:t>
                      </a:r>
                      <a:endParaRPr sz="2000" b="1" u="none" strike="noStrike" cap="none" dirty="0">
                        <a:solidFill>
                          <a:srgbClr val="53565A"/>
                        </a:solidFill>
                      </a:endParaRPr>
                    </a:p>
                  </a:txBody>
                  <a:tcPr marL="68575" marR="68575" marT="91425" marB="91425">
                    <a:lnB w="12650" cap="flat" cmpd="sng">
                      <a:solidFill>
                        <a:srgbClr val="666666"/>
                      </a:solidFill>
                      <a:prstDash val="solid"/>
                      <a:round/>
                      <a:headEnd type="none" w="sm" len="sm"/>
                      <a:tailEnd type="none" w="sm" len="sm"/>
                    </a:lnB>
                    <a:solidFill>
                      <a:srgbClr val="FFFFFF"/>
                    </a:solidFill>
                  </a:tcP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b="1" u="none" strike="noStrike" cap="none" dirty="0">
                          <a:solidFill>
                            <a:srgbClr val="53565A"/>
                          </a:solidFill>
                        </a:rPr>
                        <a:t>NO</a:t>
                      </a:r>
                      <a:endParaRPr sz="2000" b="1" u="none" strike="noStrike" cap="none" dirty="0">
                        <a:solidFill>
                          <a:srgbClr val="53565A"/>
                        </a:solidFill>
                      </a:endParaRPr>
                    </a:p>
                  </a:txBody>
                  <a:tcPr marL="68575" marR="68575" marT="91425" marB="91425">
                    <a:lnB w="12650" cap="flat" cmpd="sng">
                      <a:solidFill>
                        <a:srgbClr val="666666"/>
                      </a:solidFill>
                      <a:prstDash val="solid"/>
                      <a:round/>
                      <a:headEnd type="none" w="sm" len="sm"/>
                      <a:tailEnd type="none" w="sm" len="sm"/>
                    </a:lnB>
                    <a:solidFill>
                      <a:srgbClr val="FFFFFF"/>
                    </a:solidFill>
                  </a:tcPr>
                </a:tc>
                <a:extLst>
                  <a:ext uri="{0D108BD9-81ED-4DB2-BD59-A6C34878D82A}">
                    <a16:rowId xmlns:a16="http://schemas.microsoft.com/office/drawing/2014/main" xmlns="" val="10000"/>
                  </a:ext>
                </a:extLst>
              </a:tr>
              <a:tr h="505249">
                <a:tc>
                  <a:txBody>
                    <a:bodyPr/>
                    <a:lstStyle/>
                    <a:p>
                      <a:pPr marL="0" marR="0" lvl="0" indent="0" algn="ctr" rtl="0">
                        <a:lnSpc>
                          <a:spcPct val="115000"/>
                        </a:lnSpc>
                        <a:spcBef>
                          <a:spcPts val="0"/>
                        </a:spcBef>
                        <a:spcAft>
                          <a:spcPts val="0"/>
                        </a:spcAft>
                        <a:buClr>
                          <a:srgbClr val="000000"/>
                        </a:buClr>
                        <a:buSzPts val="2000"/>
                        <a:buFont typeface="Arial"/>
                        <a:buNone/>
                      </a:pPr>
                      <a:r>
                        <a:rPr lang="en-US" sz="2000" i="1" u="none" strike="noStrike" cap="none" dirty="0">
                          <a:solidFill>
                            <a:srgbClr val="53565A"/>
                          </a:solidFill>
                        </a:rPr>
                        <a:t>1</a:t>
                      </a:r>
                      <a:endParaRPr sz="2000" i="1" u="none" strike="noStrike" cap="none" dirty="0">
                        <a:solidFill>
                          <a:srgbClr val="53565A"/>
                        </a:solidFill>
                      </a:endParaRPr>
                    </a:p>
                  </a:txBody>
                  <a:tcPr marL="68575" marR="68575" marT="91425" marB="91425">
                    <a:lnR w="12650" cap="flat" cmpd="sng">
                      <a:solidFill>
                        <a:srgbClr val="666666"/>
                      </a:solidFill>
                      <a:prstDash val="solid"/>
                      <a:round/>
                      <a:headEnd type="none" w="sm" len="sm"/>
                      <a:tailEnd type="none" w="sm" len="sm"/>
                    </a:lnR>
                    <a:lnT w="12650" cap="flat" cmpd="sng">
                      <a:solidFill>
                        <a:srgbClr val="666666"/>
                      </a:solidFill>
                      <a:prstDash val="solid"/>
                      <a:round/>
                      <a:headEnd type="none" w="sm" len="sm"/>
                      <a:tailEnd type="none" w="sm" len="sm"/>
                    </a:lnT>
                    <a:lnB w="12650" cap="flat" cmpd="sng">
                      <a:solidFill>
                        <a:srgbClr val="666666"/>
                      </a:solidFill>
                      <a:prstDash val="solid"/>
                      <a:round/>
                      <a:headEnd type="none" w="sm" len="sm"/>
                      <a:tailEnd type="none" w="sm" len="sm"/>
                    </a:lnB>
                    <a:solidFill>
                      <a:srgbClr val="FFFFFF"/>
                    </a:solidFill>
                  </a:tcP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dirty="0"/>
                        <a:t>¿Tose muchas veces la mayoría de los días?</a:t>
                      </a:r>
                      <a:endParaRPr sz="2000" u="none" strike="noStrike" cap="none" dirty="0"/>
                    </a:p>
                  </a:txBody>
                  <a:tcPr marL="68575" marR="68575" marT="91425" marB="91425">
                    <a:lnL w="12650" cap="flat" cmpd="sng">
                      <a:solidFill>
                        <a:srgbClr val="666666"/>
                      </a:solidFill>
                      <a:prstDash val="solid"/>
                      <a:round/>
                      <a:headEnd type="none" w="sm" len="sm"/>
                      <a:tailEnd type="none" w="sm" len="sm"/>
                    </a:lnL>
                    <a:lnR w="12650" cap="flat" cmpd="sng">
                      <a:solidFill>
                        <a:srgbClr val="666666"/>
                      </a:solidFill>
                      <a:prstDash val="solid"/>
                      <a:round/>
                      <a:headEnd type="none" w="sm" len="sm"/>
                      <a:tailEnd type="none" w="sm" len="sm"/>
                    </a:lnR>
                    <a:lnT w="12650" cap="flat" cmpd="sng">
                      <a:solidFill>
                        <a:srgbClr val="666666"/>
                      </a:solidFill>
                      <a:prstDash val="solid"/>
                      <a:round/>
                      <a:headEnd type="none" w="sm" len="sm"/>
                      <a:tailEnd type="none" w="sm" len="sm"/>
                    </a:lnT>
                    <a:lnB w="12650" cap="flat" cmpd="sng">
                      <a:solidFill>
                        <a:srgbClr val="666666"/>
                      </a:solidFill>
                      <a:prstDash val="solid"/>
                      <a:round/>
                      <a:headEnd type="none" w="sm" len="sm"/>
                      <a:tailEnd type="none" w="sm" len="sm"/>
                    </a:lnB>
                    <a:solidFill>
                      <a:srgbClr val="CCCCCC"/>
                    </a:solidFill>
                  </a:tcP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dirty="0">
                          <a:solidFill>
                            <a:srgbClr val="53565A"/>
                          </a:solidFill>
                          <a:highlight>
                            <a:srgbClr val="FFFFFF"/>
                          </a:highlight>
                        </a:rPr>
                        <a:t> </a:t>
                      </a:r>
                      <a:endParaRPr sz="2000" u="none" strike="noStrike" cap="none" dirty="0">
                        <a:solidFill>
                          <a:srgbClr val="53565A"/>
                        </a:solidFill>
                        <a:highlight>
                          <a:srgbClr val="FFFFFF"/>
                        </a:highlight>
                      </a:endParaRPr>
                    </a:p>
                  </a:txBody>
                  <a:tcPr marL="68575" marR="68575" marT="91425" marB="91425">
                    <a:lnL w="12650" cap="flat" cmpd="sng">
                      <a:solidFill>
                        <a:srgbClr val="666666"/>
                      </a:solidFill>
                      <a:prstDash val="solid"/>
                      <a:round/>
                      <a:headEnd type="none" w="sm" len="sm"/>
                      <a:tailEnd type="none" w="sm" len="sm"/>
                    </a:lnL>
                    <a:lnR w="12650" cap="flat" cmpd="sng">
                      <a:solidFill>
                        <a:srgbClr val="666666"/>
                      </a:solidFill>
                      <a:prstDash val="solid"/>
                      <a:round/>
                      <a:headEnd type="none" w="sm" len="sm"/>
                      <a:tailEnd type="none" w="sm" len="sm"/>
                    </a:lnR>
                    <a:lnT w="12650" cap="flat" cmpd="sng">
                      <a:solidFill>
                        <a:srgbClr val="666666"/>
                      </a:solidFill>
                      <a:prstDash val="solid"/>
                      <a:round/>
                      <a:headEnd type="none" w="sm" len="sm"/>
                      <a:tailEnd type="none" w="sm" len="sm"/>
                    </a:lnT>
                    <a:lnB w="12650" cap="flat" cmpd="sng">
                      <a:solidFill>
                        <a:srgbClr val="666666"/>
                      </a:solidFill>
                      <a:prstDash val="solid"/>
                      <a:round/>
                      <a:headEnd type="none" w="sm" len="sm"/>
                      <a:tailEnd type="none" w="sm" len="sm"/>
                    </a:lnB>
                    <a:solidFill>
                      <a:srgbClr val="CCCCCC"/>
                    </a:solidFill>
                  </a:tcP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dirty="0">
                          <a:solidFill>
                            <a:srgbClr val="53565A"/>
                          </a:solidFill>
                          <a:highlight>
                            <a:srgbClr val="FFFFFF"/>
                          </a:highlight>
                        </a:rPr>
                        <a:t> </a:t>
                      </a:r>
                      <a:endParaRPr sz="2000" u="none" strike="noStrike" cap="none" dirty="0">
                        <a:solidFill>
                          <a:srgbClr val="53565A"/>
                        </a:solidFill>
                        <a:highlight>
                          <a:srgbClr val="FFFFFF"/>
                        </a:highlight>
                      </a:endParaRPr>
                    </a:p>
                  </a:txBody>
                  <a:tcPr marL="68575" marR="68575" marT="91425" marB="91425">
                    <a:lnL w="12650" cap="flat" cmpd="sng">
                      <a:solidFill>
                        <a:srgbClr val="666666"/>
                      </a:solidFill>
                      <a:prstDash val="solid"/>
                      <a:round/>
                      <a:headEnd type="none" w="sm" len="sm"/>
                      <a:tailEnd type="none" w="sm" len="sm"/>
                    </a:lnL>
                    <a:lnR w="12650" cap="flat" cmpd="sng">
                      <a:solidFill>
                        <a:srgbClr val="666666"/>
                      </a:solidFill>
                      <a:prstDash val="solid"/>
                      <a:round/>
                      <a:headEnd type="none" w="sm" len="sm"/>
                      <a:tailEnd type="none" w="sm" len="sm"/>
                    </a:lnR>
                    <a:lnT w="12650" cap="flat" cmpd="sng">
                      <a:solidFill>
                        <a:srgbClr val="666666"/>
                      </a:solidFill>
                      <a:prstDash val="solid"/>
                      <a:round/>
                      <a:headEnd type="none" w="sm" len="sm"/>
                      <a:tailEnd type="none" w="sm" len="sm"/>
                    </a:lnT>
                    <a:lnB w="12650" cap="flat" cmpd="sng">
                      <a:solidFill>
                        <a:srgbClr val="666666"/>
                      </a:solidFill>
                      <a:prstDash val="solid"/>
                      <a:round/>
                      <a:headEnd type="none" w="sm" len="sm"/>
                      <a:tailEnd type="none" w="sm" len="sm"/>
                    </a:lnB>
                    <a:solidFill>
                      <a:srgbClr val="CCCCCC"/>
                    </a:solidFill>
                  </a:tcPr>
                </a:tc>
                <a:extLst>
                  <a:ext uri="{0D108BD9-81ED-4DB2-BD59-A6C34878D82A}">
                    <a16:rowId xmlns:a16="http://schemas.microsoft.com/office/drawing/2014/main" xmlns="" val="10001"/>
                  </a:ext>
                </a:extLst>
              </a:tr>
              <a:tr h="505249">
                <a:tc>
                  <a:txBody>
                    <a:bodyPr/>
                    <a:lstStyle/>
                    <a:p>
                      <a:pPr marL="0" marR="0" lvl="0" indent="0" algn="ctr" rtl="0">
                        <a:lnSpc>
                          <a:spcPct val="115000"/>
                        </a:lnSpc>
                        <a:spcBef>
                          <a:spcPts val="0"/>
                        </a:spcBef>
                        <a:spcAft>
                          <a:spcPts val="0"/>
                        </a:spcAft>
                        <a:buClr>
                          <a:srgbClr val="000000"/>
                        </a:buClr>
                        <a:buSzPts val="2000"/>
                        <a:buFont typeface="Arial"/>
                        <a:buNone/>
                      </a:pPr>
                      <a:r>
                        <a:rPr lang="en-US" sz="2000" i="1" u="none" strike="noStrike" cap="none" dirty="0">
                          <a:solidFill>
                            <a:srgbClr val="53565A"/>
                          </a:solidFill>
                        </a:rPr>
                        <a:t>2</a:t>
                      </a:r>
                      <a:endParaRPr sz="2000" i="1" u="none" strike="noStrike" cap="none" dirty="0">
                        <a:solidFill>
                          <a:srgbClr val="53565A"/>
                        </a:solidFill>
                      </a:endParaRPr>
                    </a:p>
                  </a:txBody>
                  <a:tcPr marL="68575" marR="68575" marT="91425" marB="91425">
                    <a:lnR w="12650" cap="flat" cmpd="sng">
                      <a:solidFill>
                        <a:srgbClr val="666666"/>
                      </a:solidFill>
                      <a:prstDash val="solid"/>
                      <a:round/>
                      <a:headEnd type="none" w="sm" len="sm"/>
                      <a:tailEnd type="none" w="sm" len="sm"/>
                    </a:lnR>
                    <a:lnT w="12650" cap="flat" cmpd="sng">
                      <a:solidFill>
                        <a:srgbClr val="666666"/>
                      </a:solidFill>
                      <a:prstDash val="solid"/>
                      <a:round/>
                      <a:headEnd type="none" w="sm" len="sm"/>
                      <a:tailEnd type="none" w="sm" len="sm"/>
                    </a:lnT>
                    <a:lnB w="12650" cap="flat" cmpd="sng">
                      <a:solidFill>
                        <a:srgbClr val="666666"/>
                      </a:solidFill>
                      <a:prstDash val="solid"/>
                      <a:round/>
                      <a:headEnd type="none" w="sm" len="sm"/>
                      <a:tailEnd type="none" w="sm" len="sm"/>
                    </a:lnB>
                    <a:solidFill>
                      <a:srgbClr val="FFFFFF"/>
                    </a:solidFill>
                  </a:tcP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dirty="0"/>
                        <a:t>¿Tiene flemas o mocos la mayoría de los días?</a:t>
                      </a:r>
                      <a:endParaRPr sz="2000" u="none" strike="noStrike" cap="none" dirty="0"/>
                    </a:p>
                  </a:txBody>
                  <a:tcPr marL="68575" marR="68575" marT="91425" marB="91425">
                    <a:lnL w="12650" cap="flat" cmpd="sng">
                      <a:solidFill>
                        <a:srgbClr val="666666"/>
                      </a:solidFill>
                      <a:prstDash val="solid"/>
                      <a:round/>
                      <a:headEnd type="none" w="sm" len="sm"/>
                      <a:tailEnd type="none" w="sm" len="sm"/>
                    </a:lnL>
                    <a:lnR w="12650" cap="flat" cmpd="sng">
                      <a:solidFill>
                        <a:srgbClr val="666666"/>
                      </a:solidFill>
                      <a:prstDash val="solid"/>
                      <a:round/>
                      <a:headEnd type="none" w="sm" len="sm"/>
                      <a:tailEnd type="none" w="sm" len="sm"/>
                    </a:lnR>
                    <a:lnT w="12650" cap="flat" cmpd="sng">
                      <a:solidFill>
                        <a:srgbClr val="666666"/>
                      </a:solidFill>
                      <a:prstDash val="solid"/>
                      <a:round/>
                      <a:headEnd type="none" w="sm" len="sm"/>
                      <a:tailEnd type="none" w="sm" len="sm"/>
                    </a:lnT>
                    <a:lnB w="12650" cap="flat" cmpd="sng">
                      <a:solidFill>
                        <a:srgbClr val="666666"/>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dirty="0">
                          <a:solidFill>
                            <a:srgbClr val="53565A"/>
                          </a:solidFill>
                          <a:highlight>
                            <a:srgbClr val="FFFFFF"/>
                          </a:highlight>
                        </a:rPr>
                        <a:t> </a:t>
                      </a:r>
                      <a:endParaRPr sz="2000" u="none" strike="noStrike" cap="none" dirty="0">
                        <a:solidFill>
                          <a:srgbClr val="53565A"/>
                        </a:solidFill>
                        <a:highlight>
                          <a:srgbClr val="FFFFFF"/>
                        </a:highlight>
                      </a:endParaRPr>
                    </a:p>
                  </a:txBody>
                  <a:tcPr marL="68575" marR="68575" marT="91425" marB="91425">
                    <a:lnL w="12650" cap="flat" cmpd="sng">
                      <a:solidFill>
                        <a:srgbClr val="666666"/>
                      </a:solidFill>
                      <a:prstDash val="solid"/>
                      <a:round/>
                      <a:headEnd type="none" w="sm" len="sm"/>
                      <a:tailEnd type="none" w="sm" len="sm"/>
                    </a:lnL>
                    <a:lnR w="12650" cap="flat" cmpd="sng">
                      <a:solidFill>
                        <a:srgbClr val="666666"/>
                      </a:solidFill>
                      <a:prstDash val="solid"/>
                      <a:round/>
                      <a:headEnd type="none" w="sm" len="sm"/>
                      <a:tailEnd type="none" w="sm" len="sm"/>
                    </a:lnR>
                    <a:lnT w="12650" cap="flat" cmpd="sng">
                      <a:solidFill>
                        <a:srgbClr val="666666"/>
                      </a:solidFill>
                      <a:prstDash val="solid"/>
                      <a:round/>
                      <a:headEnd type="none" w="sm" len="sm"/>
                      <a:tailEnd type="none" w="sm" len="sm"/>
                    </a:lnT>
                    <a:lnB w="12650" cap="flat" cmpd="sng">
                      <a:solidFill>
                        <a:srgbClr val="666666"/>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dirty="0">
                          <a:solidFill>
                            <a:srgbClr val="53565A"/>
                          </a:solidFill>
                          <a:highlight>
                            <a:srgbClr val="FFFFFF"/>
                          </a:highlight>
                        </a:rPr>
                        <a:t> </a:t>
                      </a:r>
                      <a:endParaRPr sz="2000" u="none" strike="noStrike" cap="none" dirty="0">
                        <a:solidFill>
                          <a:srgbClr val="53565A"/>
                        </a:solidFill>
                        <a:highlight>
                          <a:srgbClr val="FFFFFF"/>
                        </a:highlight>
                      </a:endParaRPr>
                    </a:p>
                  </a:txBody>
                  <a:tcPr marL="68575" marR="68575" marT="91425" marB="91425">
                    <a:lnL w="12650" cap="flat" cmpd="sng">
                      <a:solidFill>
                        <a:srgbClr val="666666"/>
                      </a:solidFill>
                      <a:prstDash val="solid"/>
                      <a:round/>
                      <a:headEnd type="none" w="sm" len="sm"/>
                      <a:tailEnd type="none" w="sm" len="sm"/>
                    </a:lnL>
                    <a:lnR w="12650" cap="flat" cmpd="sng">
                      <a:solidFill>
                        <a:srgbClr val="666666"/>
                      </a:solidFill>
                      <a:prstDash val="solid"/>
                      <a:round/>
                      <a:headEnd type="none" w="sm" len="sm"/>
                      <a:tailEnd type="none" w="sm" len="sm"/>
                    </a:lnR>
                    <a:lnT w="12650" cap="flat" cmpd="sng">
                      <a:solidFill>
                        <a:srgbClr val="666666"/>
                      </a:solidFill>
                      <a:prstDash val="solid"/>
                      <a:round/>
                      <a:headEnd type="none" w="sm" len="sm"/>
                      <a:tailEnd type="none" w="sm" len="sm"/>
                    </a:lnT>
                    <a:lnB w="12650" cap="flat" cmpd="sng">
                      <a:solidFill>
                        <a:srgbClr val="666666"/>
                      </a:solidFill>
                      <a:prstDash val="solid"/>
                      <a:round/>
                      <a:headEnd type="none" w="sm" len="sm"/>
                      <a:tailEnd type="none" w="sm" len="sm"/>
                    </a:lnB>
                  </a:tcPr>
                </a:tc>
                <a:extLst>
                  <a:ext uri="{0D108BD9-81ED-4DB2-BD59-A6C34878D82A}">
                    <a16:rowId xmlns:a16="http://schemas.microsoft.com/office/drawing/2014/main" xmlns="" val="10002"/>
                  </a:ext>
                </a:extLst>
              </a:tr>
              <a:tr h="837289">
                <a:tc>
                  <a:txBody>
                    <a:bodyPr/>
                    <a:lstStyle/>
                    <a:p>
                      <a:pPr marL="0" marR="0" lvl="0" indent="0" algn="ctr" rtl="0">
                        <a:lnSpc>
                          <a:spcPct val="115000"/>
                        </a:lnSpc>
                        <a:spcBef>
                          <a:spcPts val="0"/>
                        </a:spcBef>
                        <a:spcAft>
                          <a:spcPts val="0"/>
                        </a:spcAft>
                        <a:buClr>
                          <a:srgbClr val="000000"/>
                        </a:buClr>
                        <a:buSzPts val="2000"/>
                        <a:buFont typeface="Arial"/>
                        <a:buNone/>
                      </a:pPr>
                      <a:r>
                        <a:rPr lang="en-US" sz="2000" i="1" u="none" strike="noStrike" cap="none" dirty="0">
                          <a:solidFill>
                            <a:srgbClr val="53565A"/>
                          </a:solidFill>
                        </a:rPr>
                        <a:t>3</a:t>
                      </a:r>
                      <a:endParaRPr sz="2000" i="1" u="none" strike="noStrike" cap="none" dirty="0">
                        <a:solidFill>
                          <a:srgbClr val="53565A"/>
                        </a:solidFill>
                      </a:endParaRPr>
                    </a:p>
                  </a:txBody>
                  <a:tcPr marL="68575" marR="68575" marT="91425" marB="91425">
                    <a:lnR w="12650" cap="flat" cmpd="sng">
                      <a:solidFill>
                        <a:srgbClr val="666666"/>
                      </a:solidFill>
                      <a:prstDash val="solid"/>
                      <a:round/>
                      <a:headEnd type="none" w="sm" len="sm"/>
                      <a:tailEnd type="none" w="sm" len="sm"/>
                    </a:lnR>
                    <a:lnT w="12650" cap="flat" cmpd="sng">
                      <a:solidFill>
                        <a:srgbClr val="666666"/>
                      </a:solidFill>
                      <a:prstDash val="solid"/>
                      <a:round/>
                      <a:headEnd type="none" w="sm" len="sm"/>
                      <a:tailEnd type="none" w="sm" len="sm"/>
                    </a:lnT>
                    <a:lnB w="12650" cap="flat" cmpd="sng">
                      <a:solidFill>
                        <a:srgbClr val="666666"/>
                      </a:solidFill>
                      <a:prstDash val="solid"/>
                      <a:round/>
                      <a:headEnd type="none" w="sm" len="sm"/>
                      <a:tailEnd type="none" w="sm" len="sm"/>
                    </a:lnB>
                    <a:solidFill>
                      <a:srgbClr val="FFFFFF"/>
                    </a:solidFill>
                  </a:tcP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dirty="0"/>
                        <a:t>¿Se queda sin aire más fácilmente que otras personas de su edad?</a:t>
                      </a:r>
                      <a:endParaRPr sz="2000" u="none" strike="noStrike" cap="none" dirty="0"/>
                    </a:p>
                  </a:txBody>
                  <a:tcPr marL="68575" marR="68575" marT="91425" marB="91425">
                    <a:lnL w="12650" cap="flat" cmpd="sng">
                      <a:solidFill>
                        <a:srgbClr val="666666"/>
                      </a:solidFill>
                      <a:prstDash val="solid"/>
                      <a:round/>
                      <a:headEnd type="none" w="sm" len="sm"/>
                      <a:tailEnd type="none" w="sm" len="sm"/>
                    </a:lnL>
                    <a:lnR w="12650" cap="flat" cmpd="sng">
                      <a:solidFill>
                        <a:srgbClr val="666666"/>
                      </a:solidFill>
                      <a:prstDash val="solid"/>
                      <a:round/>
                      <a:headEnd type="none" w="sm" len="sm"/>
                      <a:tailEnd type="none" w="sm" len="sm"/>
                    </a:lnR>
                    <a:lnT w="12650" cap="flat" cmpd="sng">
                      <a:solidFill>
                        <a:srgbClr val="666666"/>
                      </a:solidFill>
                      <a:prstDash val="solid"/>
                      <a:round/>
                      <a:headEnd type="none" w="sm" len="sm"/>
                      <a:tailEnd type="none" w="sm" len="sm"/>
                    </a:lnT>
                    <a:lnB w="12650" cap="flat" cmpd="sng">
                      <a:solidFill>
                        <a:srgbClr val="666666"/>
                      </a:solidFill>
                      <a:prstDash val="solid"/>
                      <a:round/>
                      <a:headEnd type="none" w="sm" len="sm"/>
                      <a:tailEnd type="none" w="sm" len="sm"/>
                    </a:lnB>
                    <a:solidFill>
                      <a:srgbClr val="CCCCCC"/>
                    </a:solidFill>
                  </a:tcP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dirty="0">
                          <a:solidFill>
                            <a:srgbClr val="53565A"/>
                          </a:solidFill>
                          <a:highlight>
                            <a:srgbClr val="FFFFFF"/>
                          </a:highlight>
                        </a:rPr>
                        <a:t> </a:t>
                      </a:r>
                      <a:endParaRPr sz="2000" u="none" strike="noStrike" cap="none" dirty="0">
                        <a:solidFill>
                          <a:srgbClr val="53565A"/>
                        </a:solidFill>
                        <a:highlight>
                          <a:srgbClr val="FFFFFF"/>
                        </a:highlight>
                      </a:endParaRPr>
                    </a:p>
                  </a:txBody>
                  <a:tcPr marL="68575" marR="68575" marT="91425" marB="91425">
                    <a:lnL w="12650" cap="flat" cmpd="sng">
                      <a:solidFill>
                        <a:srgbClr val="666666"/>
                      </a:solidFill>
                      <a:prstDash val="solid"/>
                      <a:round/>
                      <a:headEnd type="none" w="sm" len="sm"/>
                      <a:tailEnd type="none" w="sm" len="sm"/>
                    </a:lnL>
                    <a:lnR w="12650" cap="flat" cmpd="sng">
                      <a:solidFill>
                        <a:srgbClr val="666666"/>
                      </a:solidFill>
                      <a:prstDash val="solid"/>
                      <a:round/>
                      <a:headEnd type="none" w="sm" len="sm"/>
                      <a:tailEnd type="none" w="sm" len="sm"/>
                    </a:lnR>
                    <a:lnT w="12650" cap="flat" cmpd="sng">
                      <a:solidFill>
                        <a:srgbClr val="666666"/>
                      </a:solidFill>
                      <a:prstDash val="solid"/>
                      <a:round/>
                      <a:headEnd type="none" w="sm" len="sm"/>
                      <a:tailEnd type="none" w="sm" len="sm"/>
                    </a:lnT>
                    <a:lnB w="12650" cap="flat" cmpd="sng">
                      <a:solidFill>
                        <a:srgbClr val="666666"/>
                      </a:solidFill>
                      <a:prstDash val="solid"/>
                      <a:round/>
                      <a:headEnd type="none" w="sm" len="sm"/>
                      <a:tailEnd type="none" w="sm" len="sm"/>
                    </a:lnB>
                    <a:solidFill>
                      <a:srgbClr val="CCCCCC"/>
                    </a:solidFill>
                  </a:tcP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dirty="0">
                          <a:solidFill>
                            <a:srgbClr val="53565A"/>
                          </a:solidFill>
                          <a:highlight>
                            <a:srgbClr val="FFFFFF"/>
                          </a:highlight>
                        </a:rPr>
                        <a:t> </a:t>
                      </a:r>
                      <a:endParaRPr sz="2000" u="none" strike="noStrike" cap="none" dirty="0">
                        <a:solidFill>
                          <a:srgbClr val="53565A"/>
                        </a:solidFill>
                        <a:highlight>
                          <a:srgbClr val="FFFFFF"/>
                        </a:highlight>
                      </a:endParaRPr>
                    </a:p>
                  </a:txBody>
                  <a:tcPr marL="68575" marR="68575" marT="91425" marB="91425">
                    <a:lnL w="12650" cap="flat" cmpd="sng">
                      <a:solidFill>
                        <a:srgbClr val="666666"/>
                      </a:solidFill>
                      <a:prstDash val="solid"/>
                      <a:round/>
                      <a:headEnd type="none" w="sm" len="sm"/>
                      <a:tailEnd type="none" w="sm" len="sm"/>
                    </a:lnL>
                    <a:lnR w="12650" cap="flat" cmpd="sng">
                      <a:solidFill>
                        <a:srgbClr val="666666"/>
                      </a:solidFill>
                      <a:prstDash val="solid"/>
                      <a:round/>
                      <a:headEnd type="none" w="sm" len="sm"/>
                      <a:tailEnd type="none" w="sm" len="sm"/>
                    </a:lnR>
                    <a:lnT w="12650" cap="flat" cmpd="sng">
                      <a:solidFill>
                        <a:srgbClr val="666666"/>
                      </a:solidFill>
                      <a:prstDash val="solid"/>
                      <a:round/>
                      <a:headEnd type="none" w="sm" len="sm"/>
                      <a:tailEnd type="none" w="sm" len="sm"/>
                    </a:lnT>
                    <a:lnB w="12650" cap="flat" cmpd="sng">
                      <a:solidFill>
                        <a:srgbClr val="666666"/>
                      </a:solidFill>
                      <a:prstDash val="solid"/>
                      <a:round/>
                      <a:headEnd type="none" w="sm" len="sm"/>
                      <a:tailEnd type="none" w="sm" len="sm"/>
                    </a:lnB>
                    <a:solidFill>
                      <a:srgbClr val="CCCCCC"/>
                    </a:solidFill>
                  </a:tcPr>
                </a:tc>
                <a:extLst>
                  <a:ext uri="{0D108BD9-81ED-4DB2-BD59-A6C34878D82A}">
                    <a16:rowId xmlns:a16="http://schemas.microsoft.com/office/drawing/2014/main" xmlns="" val="10003"/>
                  </a:ext>
                </a:extLst>
              </a:tr>
              <a:tr h="505249">
                <a:tc>
                  <a:txBody>
                    <a:bodyPr/>
                    <a:lstStyle/>
                    <a:p>
                      <a:pPr marL="0" marR="0" lvl="0" indent="0" algn="ctr" rtl="0">
                        <a:lnSpc>
                          <a:spcPct val="115000"/>
                        </a:lnSpc>
                        <a:spcBef>
                          <a:spcPts val="0"/>
                        </a:spcBef>
                        <a:spcAft>
                          <a:spcPts val="0"/>
                        </a:spcAft>
                        <a:buClr>
                          <a:srgbClr val="000000"/>
                        </a:buClr>
                        <a:buSzPts val="2000"/>
                        <a:buFont typeface="Arial"/>
                        <a:buNone/>
                      </a:pPr>
                      <a:r>
                        <a:rPr lang="en-US" sz="2000" i="1" u="none" strike="noStrike" cap="none" dirty="0">
                          <a:solidFill>
                            <a:srgbClr val="53565A"/>
                          </a:solidFill>
                        </a:rPr>
                        <a:t>4</a:t>
                      </a:r>
                      <a:endParaRPr sz="2000" i="1" u="none" strike="noStrike" cap="none" dirty="0">
                        <a:solidFill>
                          <a:srgbClr val="53565A"/>
                        </a:solidFill>
                      </a:endParaRPr>
                    </a:p>
                  </a:txBody>
                  <a:tcPr marL="68575" marR="68575" marT="91425" marB="91425">
                    <a:lnR w="12650" cap="flat" cmpd="sng">
                      <a:solidFill>
                        <a:srgbClr val="666666"/>
                      </a:solidFill>
                      <a:prstDash val="solid"/>
                      <a:round/>
                      <a:headEnd type="none" w="sm" len="sm"/>
                      <a:tailEnd type="none" w="sm" len="sm"/>
                    </a:lnR>
                    <a:lnT w="12650" cap="flat" cmpd="sng">
                      <a:solidFill>
                        <a:srgbClr val="666666"/>
                      </a:solidFill>
                      <a:prstDash val="solid"/>
                      <a:round/>
                      <a:headEnd type="none" w="sm" len="sm"/>
                      <a:tailEnd type="none" w="sm" len="sm"/>
                    </a:lnT>
                    <a:lnB w="12650" cap="flat" cmpd="sng">
                      <a:solidFill>
                        <a:srgbClr val="666666"/>
                      </a:solidFill>
                      <a:prstDash val="solid"/>
                      <a:round/>
                      <a:headEnd type="none" w="sm" len="sm"/>
                      <a:tailEnd type="none" w="sm" len="sm"/>
                    </a:lnB>
                    <a:solidFill>
                      <a:srgbClr val="FFFFFF"/>
                    </a:solidFill>
                  </a:tcP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dirty="0"/>
                        <a:t>¿Es mayor de 40 años?</a:t>
                      </a:r>
                      <a:endParaRPr sz="2000" u="none" strike="noStrike" cap="none" dirty="0"/>
                    </a:p>
                  </a:txBody>
                  <a:tcPr marL="68575" marR="68575" marT="91425" marB="91425">
                    <a:lnL w="12650" cap="flat" cmpd="sng">
                      <a:solidFill>
                        <a:srgbClr val="666666"/>
                      </a:solidFill>
                      <a:prstDash val="solid"/>
                      <a:round/>
                      <a:headEnd type="none" w="sm" len="sm"/>
                      <a:tailEnd type="none" w="sm" len="sm"/>
                    </a:lnL>
                    <a:lnR w="12650" cap="flat" cmpd="sng">
                      <a:solidFill>
                        <a:srgbClr val="666666"/>
                      </a:solidFill>
                      <a:prstDash val="solid"/>
                      <a:round/>
                      <a:headEnd type="none" w="sm" len="sm"/>
                      <a:tailEnd type="none" w="sm" len="sm"/>
                    </a:lnR>
                    <a:lnT w="12650" cap="flat" cmpd="sng">
                      <a:solidFill>
                        <a:srgbClr val="666666"/>
                      </a:solidFill>
                      <a:prstDash val="solid"/>
                      <a:round/>
                      <a:headEnd type="none" w="sm" len="sm"/>
                      <a:tailEnd type="none" w="sm" len="sm"/>
                    </a:lnT>
                    <a:lnB w="12650" cap="flat" cmpd="sng">
                      <a:solidFill>
                        <a:srgbClr val="666666"/>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dirty="0">
                          <a:solidFill>
                            <a:srgbClr val="53565A"/>
                          </a:solidFill>
                          <a:highlight>
                            <a:srgbClr val="FFFFFF"/>
                          </a:highlight>
                        </a:rPr>
                        <a:t> </a:t>
                      </a:r>
                      <a:endParaRPr sz="2000" u="none" strike="noStrike" cap="none" dirty="0">
                        <a:solidFill>
                          <a:srgbClr val="53565A"/>
                        </a:solidFill>
                        <a:highlight>
                          <a:srgbClr val="FFFFFF"/>
                        </a:highlight>
                      </a:endParaRPr>
                    </a:p>
                  </a:txBody>
                  <a:tcPr marL="68575" marR="68575" marT="91425" marB="91425">
                    <a:lnL w="12650" cap="flat" cmpd="sng">
                      <a:solidFill>
                        <a:srgbClr val="666666"/>
                      </a:solidFill>
                      <a:prstDash val="solid"/>
                      <a:round/>
                      <a:headEnd type="none" w="sm" len="sm"/>
                      <a:tailEnd type="none" w="sm" len="sm"/>
                    </a:lnL>
                    <a:lnR w="12650" cap="flat" cmpd="sng">
                      <a:solidFill>
                        <a:srgbClr val="666666"/>
                      </a:solidFill>
                      <a:prstDash val="solid"/>
                      <a:round/>
                      <a:headEnd type="none" w="sm" len="sm"/>
                      <a:tailEnd type="none" w="sm" len="sm"/>
                    </a:lnR>
                    <a:lnT w="12650" cap="flat" cmpd="sng">
                      <a:solidFill>
                        <a:srgbClr val="666666"/>
                      </a:solidFill>
                      <a:prstDash val="solid"/>
                      <a:round/>
                      <a:headEnd type="none" w="sm" len="sm"/>
                      <a:tailEnd type="none" w="sm" len="sm"/>
                    </a:lnT>
                    <a:lnB w="12650" cap="flat" cmpd="sng">
                      <a:solidFill>
                        <a:srgbClr val="666666"/>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dirty="0">
                          <a:solidFill>
                            <a:srgbClr val="53565A"/>
                          </a:solidFill>
                          <a:highlight>
                            <a:srgbClr val="FFFFFF"/>
                          </a:highlight>
                        </a:rPr>
                        <a:t> </a:t>
                      </a:r>
                      <a:endParaRPr sz="2000" u="none" strike="noStrike" cap="none" dirty="0">
                        <a:solidFill>
                          <a:srgbClr val="53565A"/>
                        </a:solidFill>
                        <a:highlight>
                          <a:srgbClr val="FFFFFF"/>
                        </a:highlight>
                      </a:endParaRPr>
                    </a:p>
                  </a:txBody>
                  <a:tcPr marL="68575" marR="68575" marT="91425" marB="91425">
                    <a:lnL w="12650" cap="flat" cmpd="sng">
                      <a:solidFill>
                        <a:srgbClr val="666666"/>
                      </a:solidFill>
                      <a:prstDash val="solid"/>
                      <a:round/>
                      <a:headEnd type="none" w="sm" len="sm"/>
                      <a:tailEnd type="none" w="sm" len="sm"/>
                    </a:lnL>
                    <a:lnR w="12650" cap="flat" cmpd="sng">
                      <a:solidFill>
                        <a:srgbClr val="666666"/>
                      </a:solidFill>
                      <a:prstDash val="solid"/>
                      <a:round/>
                      <a:headEnd type="none" w="sm" len="sm"/>
                      <a:tailEnd type="none" w="sm" len="sm"/>
                    </a:lnR>
                    <a:lnT w="12650" cap="flat" cmpd="sng">
                      <a:solidFill>
                        <a:srgbClr val="666666"/>
                      </a:solidFill>
                      <a:prstDash val="solid"/>
                      <a:round/>
                      <a:headEnd type="none" w="sm" len="sm"/>
                      <a:tailEnd type="none" w="sm" len="sm"/>
                    </a:lnT>
                    <a:lnB w="12650" cap="flat" cmpd="sng">
                      <a:solidFill>
                        <a:srgbClr val="666666"/>
                      </a:solidFill>
                      <a:prstDash val="solid"/>
                      <a:round/>
                      <a:headEnd type="none" w="sm" len="sm"/>
                      <a:tailEnd type="none" w="sm" len="sm"/>
                    </a:lnB>
                  </a:tcPr>
                </a:tc>
                <a:extLst>
                  <a:ext uri="{0D108BD9-81ED-4DB2-BD59-A6C34878D82A}">
                    <a16:rowId xmlns:a16="http://schemas.microsoft.com/office/drawing/2014/main" xmlns="" val="10004"/>
                  </a:ext>
                </a:extLst>
              </a:tr>
              <a:tr h="505249">
                <a:tc>
                  <a:txBody>
                    <a:bodyPr/>
                    <a:lstStyle/>
                    <a:p>
                      <a:pPr marL="0" marR="0" lvl="0" indent="0" algn="ctr" rtl="0">
                        <a:lnSpc>
                          <a:spcPct val="115000"/>
                        </a:lnSpc>
                        <a:spcBef>
                          <a:spcPts val="0"/>
                        </a:spcBef>
                        <a:spcAft>
                          <a:spcPts val="0"/>
                        </a:spcAft>
                        <a:buClr>
                          <a:srgbClr val="000000"/>
                        </a:buClr>
                        <a:buSzPts val="2000"/>
                        <a:buFont typeface="Arial"/>
                        <a:buNone/>
                      </a:pPr>
                      <a:r>
                        <a:rPr lang="en-US" sz="2000" i="1" u="none" strike="noStrike" cap="none" dirty="0">
                          <a:solidFill>
                            <a:srgbClr val="53565A"/>
                          </a:solidFill>
                        </a:rPr>
                        <a:t>5</a:t>
                      </a:r>
                      <a:endParaRPr sz="2000" i="1" u="none" strike="noStrike" cap="none" dirty="0">
                        <a:solidFill>
                          <a:srgbClr val="53565A"/>
                        </a:solidFill>
                      </a:endParaRPr>
                    </a:p>
                  </a:txBody>
                  <a:tcPr marL="68575" marR="68575" marT="91425" marB="91425">
                    <a:lnR w="12650" cap="flat" cmpd="sng">
                      <a:solidFill>
                        <a:srgbClr val="666666"/>
                      </a:solidFill>
                      <a:prstDash val="solid"/>
                      <a:round/>
                      <a:headEnd type="none" w="sm" len="sm"/>
                      <a:tailEnd type="none" w="sm" len="sm"/>
                    </a:lnR>
                    <a:lnT w="12650" cap="flat" cmpd="sng">
                      <a:solidFill>
                        <a:srgbClr val="666666"/>
                      </a:solidFill>
                      <a:prstDash val="solid"/>
                      <a:round/>
                      <a:headEnd type="none" w="sm" len="sm"/>
                      <a:tailEnd type="none" w="sm" len="sm"/>
                    </a:lnT>
                    <a:solidFill>
                      <a:srgbClr val="FFFFFF"/>
                    </a:solidFill>
                  </a:tcP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dirty="0"/>
                        <a:t>¿Actualmente fuma o es un ex-fumador?</a:t>
                      </a:r>
                      <a:endParaRPr sz="2000" u="none" strike="noStrike" cap="none" dirty="0"/>
                    </a:p>
                  </a:txBody>
                  <a:tcPr marL="68575" marR="68575" marT="91425" marB="91425">
                    <a:lnL w="12650" cap="flat" cmpd="sng">
                      <a:solidFill>
                        <a:srgbClr val="666666"/>
                      </a:solidFill>
                      <a:prstDash val="solid"/>
                      <a:round/>
                      <a:headEnd type="none" w="sm" len="sm"/>
                      <a:tailEnd type="none" w="sm" len="sm"/>
                    </a:lnL>
                    <a:lnR w="12650" cap="flat" cmpd="sng">
                      <a:solidFill>
                        <a:srgbClr val="666666"/>
                      </a:solidFill>
                      <a:prstDash val="solid"/>
                      <a:round/>
                      <a:headEnd type="none" w="sm" len="sm"/>
                      <a:tailEnd type="none" w="sm" len="sm"/>
                    </a:lnR>
                    <a:lnT w="12650" cap="flat" cmpd="sng">
                      <a:solidFill>
                        <a:srgbClr val="666666"/>
                      </a:solidFill>
                      <a:prstDash val="solid"/>
                      <a:round/>
                      <a:headEnd type="none" w="sm" len="sm"/>
                      <a:tailEnd type="none" w="sm" len="sm"/>
                    </a:lnT>
                    <a:lnB w="12650" cap="flat" cmpd="sng">
                      <a:solidFill>
                        <a:srgbClr val="666666"/>
                      </a:solidFill>
                      <a:prstDash val="solid"/>
                      <a:round/>
                      <a:headEnd type="none" w="sm" len="sm"/>
                      <a:tailEnd type="none" w="sm" len="sm"/>
                    </a:lnB>
                    <a:solidFill>
                      <a:srgbClr val="CCCCCC"/>
                    </a:solidFill>
                  </a:tcP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dirty="0">
                          <a:solidFill>
                            <a:srgbClr val="53565A"/>
                          </a:solidFill>
                          <a:highlight>
                            <a:srgbClr val="FFFFFF"/>
                          </a:highlight>
                        </a:rPr>
                        <a:t> </a:t>
                      </a:r>
                      <a:endParaRPr sz="2000" u="none" strike="noStrike" cap="none" dirty="0">
                        <a:solidFill>
                          <a:srgbClr val="53565A"/>
                        </a:solidFill>
                        <a:highlight>
                          <a:srgbClr val="FFFFFF"/>
                        </a:highlight>
                      </a:endParaRPr>
                    </a:p>
                  </a:txBody>
                  <a:tcPr marL="68575" marR="68575" marT="91425" marB="91425">
                    <a:lnL w="12650" cap="flat" cmpd="sng">
                      <a:solidFill>
                        <a:srgbClr val="666666"/>
                      </a:solidFill>
                      <a:prstDash val="solid"/>
                      <a:round/>
                      <a:headEnd type="none" w="sm" len="sm"/>
                      <a:tailEnd type="none" w="sm" len="sm"/>
                    </a:lnL>
                    <a:lnR w="12650" cap="flat" cmpd="sng">
                      <a:solidFill>
                        <a:srgbClr val="666666"/>
                      </a:solidFill>
                      <a:prstDash val="solid"/>
                      <a:round/>
                      <a:headEnd type="none" w="sm" len="sm"/>
                      <a:tailEnd type="none" w="sm" len="sm"/>
                    </a:lnR>
                    <a:lnT w="12650" cap="flat" cmpd="sng">
                      <a:solidFill>
                        <a:srgbClr val="666666"/>
                      </a:solidFill>
                      <a:prstDash val="solid"/>
                      <a:round/>
                      <a:headEnd type="none" w="sm" len="sm"/>
                      <a:tailEnd type="none" w="sm" len="sm"/>
                    </a:lnT>
                    <a:lnB w="12650" cap="flat" cmpd="sng">
                      <a:solidFill>
                        <a:srgbClr val="666666"/>
                      </a:solidFill>
                      <a:prstDash val="solid"/>
                      <a:round/>
                      <a:headEnd type="none" w="sm" len="sm"/>
                      <a:tailEnd type="none" w="sm" len="sm"/>
                    </a:lnB>
                    <a:solidFill>
                      <a:srgbClr val="CCCCCC"/>
                    </a:solidFill>
                  </a:tcP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dirty="0">
                          <a:solidFill>
                            <a:srgbClr val="53565A"/>
                          </a:solidFill>
                          <a:highlight>
                            <a:srgbClr val="FFFFFF"/>
                          </a:highlight>
                        </a:rPr>
                        <a:t> </a:t>
                      </a:r>
                      <a:endParaRPr sz="2000" u="none" strike="noStrike" cap="none" dirty="0">
                        <a:solidFill>
                          <a:srgbClr val="53565A"/>
                        </a:solidFill>
                        <a:highlight>
                          <a:srgbClr val="FFFFFF"/>
                        </a:highlight>
                      </a:endParaRPr>
                    </a:p>
                  </a:txBody>
                  <a:tcPr marL="68575" marR="68575" marT="91425" marB="91425">
                    <a:lnL w="12650" cap="flat" cmpd="sng">
                      <a:solidFill>
                        <a:srgbClr val="666666"/>
                      </a:solidFill>
                      <a:prstDash val="solid"/>
                      <a:round/>
                      <a:headEnd type="none" w="sm" len="sm"/>
                      <a:tailEnd type="none" w="sm" len="sm"/>
                    </a:lnL>
                    <a:lnR w="12650" cap="flat" cmpd="sng">
                      <a:solidFill>
                        <a:srgbClr val="666666"/>
                      </a:solidFill>
                      <a:prstDash val="solid"/>
                      <a:round/>
                      <a:headEnd type="none" w="sm" len="sm"/>
                      <a:tailEnd type="none" w="sm" len="sm"/>
                    </a:lnR>
                    <a:lnT w="12650" cap="flat" cmpd="sng">
                      <a:solidFill>
                        <a:srgbClr val="666666"/>
                      </a:solidFill>
                      <a:prstDash val="solid"/>
                      <a:round/>
                      <a:headEnd type="none" w="sm" len="sm"/>
                      <a:tailEnd type="none" w="sm" len="sm"/>
                    </a:lnT>
                    <a:lnB w="12650" cap="flat" cmpd="sng">
                      <a:solidFill>
                        <a:srgbClr val="666666"/>
                      </a:solidFill>
                      <a:prstDash val="solid"/>
                      <a:round/>
                      <a:headEnd type="none" w="sm" len="sm"/>
                      <a:tailEnd type="none" w="sm" len="sm"/>
                    </a:lnB>
                    <a:solidFill>
                      <a:srgbClr val="CCCCCC"/>
                    </a:solidFill>
                  </a:tcPr>
                </a:tc>
                <a:extLst>
                  <a:ext uri="{0D108BD9-81ED-4DB2-BD59-A6C34878D82A}">
                    <a16:rowId xmlns:a16="http://schemas.microsoft.com/office/drawing/2014/main" xmlns="" val="10005"/>
                  </a:ext>
                </a:extLst>
              </a:tr>
            </a:tbl>
          </a:graphicData>
        </a:graphic>
      </p:graphicFrame>
      <p:sp>
        <p:nvSpPr>
          <p:cNvPr id="171" name="Google Shape;171;p23"/>
          <p:cNvSpPr txBox="1"/>
          <p:nvPr/>
        </p:nvSpPr>
        <p:spPr>
          <a:xfrm>
            <a:off x="1519449" y="4656622"/>
            <a:ext cx="9780900" cy="857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300" b="0" i="0" u="none" strike="noStrike" cap="none" dirty="0">
                <a:solidFill>
                  <a:schemeClr val="dk1"/>
                </a:solidFill>
                <a:highlight>
                  <a:srgbClr val="FFFFFF"/>
                </a:highlight>
                <a:latin typeface="Lato"/>
                <a:ea typeface="Lato"/>
                <a:cs typeface="Lato"/>
                <a:sym typeface="Lato"/>
              </a:rPr>
              <a:t>Si el individuo responde “sí” a tres preguntas o más, la guía del Ministerio recomienda solicitar espirometría pre y post broncodilatador</a:t>
            </a:r>
            <a:endParaRPr sz="2300" b="0" i="0" u="none" strike="noStrike" cap="none" dirty="0">
              <a:solidFill>
                <a:srgbClr val="000000"/>
              </a:solidFill>
              <a:latin typeface="Lato"/>
              <a:ea typeface="Lato"/>
              <a:cs typeface="Lato"/>
              <a:sym typeface="Lato"/>
            </a:endParaRPr>
          </a:p>
        </p:txBody>
      </p:sp>
      <p:sp>
        <p:nvSpPr>
          <p:cNvPr id="2" name="Rectángulo 1"/>
          <p:cNvSpPr/>
          <p:nvPr/>
        </p:nvSpPr>
        <p:spPr>
          <a:xfrm>
            <a:off x="497397" y="5932774"/>
            <a:ext cx="6703998" cy="556563"/>
          </a:xfrm>
          <a:prstGeom prst="rect">
            <a:avLst/>
          </a:prstGeom>
        </p:spPr>
        <p:txBody>
          <a:bodyPr wrap="square">
            <a:spAutoFit/>
          </a:bodyPr>
          <a:lstStyle/>
          <a:p>
            <a:pPr lvl="0" algn="just">
              <a:lnSpc>
                <a:spcPct val="115000"/>
              </a:lnSpc>
              <a:buClr>
                <a:schemeClr val="dk1"/>
              </a:buClr>
              <a:buSzPts val="1100"/>
            </a:pPr>
            <a:r>
              <a:rPr lang="es-CO" sz="900" i="1" dirty="0">
                <a:solidFill>
                  <a:schemeClr val="bg2"/>
                </a:solidFill>
              </a:rPr>
              <a:t>ABECÉ- Detección temprana de la enfermedad pulmonar obstructiva crónica – EPOC. Subdirección de Enfermedades no Transmisibles, Dirección de Promoción y Prevención. Ministerio de Salud y Protección social. 2017, May 2. Disponible en: https://www.minsalud.gov.co/sites/rid/Lists/BibliotecaDigital/RIDE/VS/PP/ENT/abece-deteccion-temprana-epoc.pdf.</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324600" y="228647"/>
            <a:ext cx="11867400" cy="1325700"/>
          </a:xfrm>
          <a:prstGeom prst="rect">
            <a:avLst/>
          </a:prstGeom>
          <a:noFill/>
          <a:ln>
            <a:noFill/>
          </a:ln>
        </p:spPr>
        <p:txBody>
          <a:bodyPr spcFirstLastPara="1" wrap="square" lIns="91425" tIns="45700" rIns="91425" bIns="45700" anchor="ctr" anchorCtr="0">
            <a:noAutofit/>
          </a:bodyPr>
          <a:lstStyle/>
          <a:p>
            <a:pPr marL="0" lvl="0" indent="0" algn="ctr"/>
            <a:r>
              <a:rPr lang="en-US" b="1" dirty="0">
                <a:solidFill>
                  <a:srgbClr val="0070C0"/>
                </a:solidFill>
              </a:rPr>
              <a:t>3. Diagnóstico</a:t>
            </a:r>
            <a:endParaRPr b="1" dirty="0">
              <a:solidFill>
                <a:srgbClr val="0070C0"/>
              </a:solidFill>
            </a:endParaRPr>
          </a:p>
        </p:txBody>
      </p:sp>
      <p:sp>
        <p:nvSpPr>
          <p:cNvPr id="177" name="Google Shape;177;p24"/>
          <p:cNvSpPr/>
          <p:nvPr/>
        </p:nvSpPr>
        <p:spPr>
          <a:xfrm>
            <a:off x="0" y="0"/>
            <a:ext cx="324600" cy="6858000"/>
          </a:xfrm>
          <a:prstGeom prst="rect">
            <a:avLst/>
          </a:prstGeom>
          <a:solidFill>
            <a:srgbClr val="00549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Source Sans Pro"/>
              <a:ea typeface="Source Sans Pro"/>
              <a:cs typeface="Source Sans Pro"/>
              <a:sym typeface="Source Sans Pro"/>
            </a:endParaRPr>
          </a:p>
        </p:txBody>
      </p:sp>
      <p:sp>
        <p:nvSpPr>
          <p:cNvPr id="178" name="Google Shape;178;p24"/>
          <p:cNvSpPr txBox="1"/>
          <p:nvPr/>
        </p:nvSpPr>
        <p:spPr>
          <a:xfrm>
            <a:off x="814387" y="2505075"/>
            <a:ext cx="5183100" cy="3463200"/>
          </a:xfrm>
          <a:prstGeom prst="rect">
            <a:avLst/>
          </a:prstGeom>
          <a:noFill/>
          <a:ln>
            <a:noFill/>
          </a:ln>
        </p:spPr>
        <p:txBody>
          <a:bodyPr spcFirstLastPara="1" wrap="square" lIns="91425" tIns="45700" rIns="91425" bIns="45700" anchor="t" anchorCtr="0">
            <a:no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p:txBody>
      </p:sp>
      <p:graphicFrame>
        <p:nvGraphicFramePr>
          <p:cNvPr id="2" name="Diagrama 1"/>
          <p:cNvGraphicFramePr/>
          <p:nvPr>
            <p:extLst>
              <p:ext uri="{D42A27DB-BD31-4B8C-83A1-F6EECF244321}">
                <p14:modId xmlns:p14="http://schemas.microsoft.com/office/powerpoint/2010/main" val="3246026606"/>
              </p:ext>
            </p:extLst>
          </p:nvPr>
        </p:nvGraphicFramePr>
        <p:xfrm>
          <a:off x="933734" y="1554347"/>
          <a:ext cx="10653000" cy="414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80" name="Google Shape;180;p24"/>
          <p:cNvPicPr preferRelativeResize="0"/>
          <p:nvPr/>
        </p:nvPicPr>
        <p:blipFill rotWithShape="1">
          <a:blip r:embed="rId8">
            <a:alphaModFix/>
          </a:blip>
          <a:srcRect/>
          <a:stretch/>
        </p:blipFill>
        <p:spPr>
          <a:xfrm>
            <a:off x="7374192" y="6179831"/>
            <a:ext cx="4561298" cy="503652"/>
          </a:xfrm>
          <a:prstGeom prst="rect">
            <a:avLst/>
          </a:prstGeom>
          <a:noFill/>
          <a:ln>
            <a:noFill/>
          </a:ln>
        </p:spPr>
      </p:pic>
      <p:sp>
        <p:nvSpPr>
          <p:cNvPr id="3" name="Rectángulo 2"/>
          <p:cNvSpPr/>
          <p:nvPr/>
        </p:nvSpPr>
        <p:spPr>
          <a:xfrm>
            <a:off x="704224" y="5885380"/>
            <a:ext cx="6453449" cy="715837"/>
          </a:xfrm>
          <a:prstGeom prst="rect">
            <a:avLst/>
          </a:prstGeom>
        </p:spPr>
        <p:txBody>
          <a:bodyPr wrap="square">
            <a:spAutoFit/>
          </a:bodyPr>
          <a:lstStyle/>
          <a:p>
            <a:pPr lvl="0">
              <a:lnSpc>
                <a:spcPct val="115000"/>
              </a:lnSpc>
              <a:buClr>
                <a:schemeClr val="dk1"/>
              </a:buClr>
              <a:buSzPts val="1100"/>
            </a:pPr>
            <a:r>
              <a:rPr lang="en-US" sz="900" i="1" dirty="0">
                <a:solidFill>
                  <a:schemeClr val="bg2"/>
                </a:solidFill>
              </a:rPr>
              <a:t>Global Strategy for the Diagnosis, Management, and Prevention of Chronic Obstructive Lung Disease 2019 Report. 2018 Nov 14.</a:t>
            </a:r>
          </a:p>
          <a:p>
            <a:pPr lvl="0">
              <a:lnSpc>
                <a:spcPct val="115000"/>
              </a:lnSpc>
              <a:buClr>
                <a:schemeClr val="dk1"/>
              </a:buClr>
              <a:buSzPts val="1100"/>
            </a:pPr>
            <a:r>
              <a:rPr lang="en-US" sz="900" i="1" dirty="0">
                <a:solidFill>
                  <a:schemeClr val="bg2"/>
                </a:solidFill>
              </a:rPr>
              <a:t>(Alonso JLI, Paredes CM. Enfermedad pulmonar obstructiva crónica (EPOC). Medicine - Programa de Formación Médica Continuada acreditado 2018 Oct;12(63):3699-3709.</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1210</TotalTime>
  <Words>2885</Words>
  <Application>Microsoft Office PowerPoint</Application>
  <PresentationFormat>Panorámica</PresentationFormat>
  <Paragraphs>392</Paragraphs>
  <Slides>33</Slides>
  <Notes>31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33</vt:i4>
      </vt:variant>
    </vt:vector>
  </HeadingPairs>
  <TitlesOfParts>
    <vt:vector size="42" baseType="lpstr">
      <vt:lpstr>Calibri</vt:lpstr>
      <vt:lpstr>Segoe UI</vt:lpstr>
      <vt:lpstr>Lato</vt:lpstr>
      <vt:lpstr>Helvetica Neue</vt:lpstr>
      <vt:lpstr>Times New Roman</vt:lpstr>
      <vt:lpstr>Arial</vt:lpstr>
      <vt:lpstr>Trebuchet MS</vt:lpstr>
      <vt:lpstr>Source Sans Pro</vt:lpstr>
      <vt:lpstr>Tema de Office</vt:lpstr>
      <vt:lpstr>Presentación de PowerPoint</vt:lpstr>
      <vt:lpstr>Presentación de PowerPoint</vt:lpstr>
      <vt:lpstr>Objetivo General</vt:lpstr>
      <vt:lpstr>Presentación de PowerPoint</vt:lpstr>
      <vt:lpstr>1. Manifestaciones Clínicas</vt:lpstr>
      <vt:lpstr>Presentación de PowerPoint</vt:lpstr>
      <vt:lpstr>2. Detección Temprana</vt:lpstr>
      <vt:lpstr>Presentación de PowerPoint</vt:lpstr>
      <vt:lpstr>3. Diagnóstico</vt:lpstr>
      <vt:lpstr>Presentación de PowerPoint</vt:lpstr>
      <vt:lpstr>Presentación de PowerPoint</vt:lpstr>
      <vt:lpstr>Presentación de PowerPoint</vt:lpstr>
      <vt:lpstr>Presentación de PowerPoint</vt:lpstr>
      <vt:lpstr>Presentación de PowerPoint</vt:lpstr>
      <vt:lpstr>5. Valoración del Impacto en la calidad de vida.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9. Exacerbaciones </vt:lpstr>
      <vt:lpstr>9. Exacerbaciones </vt:lpstr>
      <vt:lpstr>9. Exacerbaciones </vt:lpstr>
      <vt:lpstr>9. Exacerbaciones </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Mauricio</dc:creator>
  <cp:lastModifiedBy>Mauricio Rodríguez Escobar</cp:lastModifiedBy>
  <cp:revision>355</cp:revision>
  <dcterms:modified xsi:type="dcterms:W3CDTF">2019-06-21T15:07:48Z</dcterms:modified>
</cp:coreProperties>
</file>