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6" r:id="rId1"/>
  </p:sldMasterIdLst>
  <p:notesMasterIdLst>
    <p:notesMasterId r:id="rId34"/>
  </p:notesMasterIdLst>
  <p:handoutMasterIdLst>
    <p:handoutMasterId r:id="rId35"/>
  </p:handoutMasterIdLst>
  <p:sldIdLst>
    <p:sldId id="305" r:id="rId2"/>
    <p:sldId id="304" r:id="rId3"/>
    <p:sldId id="275" r:id="rId4"/>
    <p:sldId id="323" r:id="rId5"/>
    <p:sldId id="309" r:id="rId6"/>
    <p:sldId id="310" r:id="rId7"/>
    <p:sldId id="324" r:id="rId8"/>
    <p:sldId id="397" r:id="rId9"/>
    <p:sldId id="378" r:id="rId10"/>
    <p:sldId id="325" r:id="rId11"/>
    <p:sldId id="327" r:id="rId12"/>
    <p:sldId id="398" r:id="rId13"/>
    <p:sldId id="328" r:id="rId14"/>
    <p:sldId id="329" r:id="rId15"/>
    <p:sldId id="330" r:id="rId16"/>
    <p:sldId id="380" r:id="rId17"/>
    <p:sldId id="394" r:id="rId18"/>
    <p:sldId id="395" r:id="rId19"/>
    <p:sldId id="392" r:id="rId20"/>
    <p:sldId id="382" r:id="rId21"/>
    <p:sldId id="358" r:id="rId22"/>
    <p:sldId id="333" r:id="rId23"/>
    <p:sldId id="334" r:id="rId24"/>
    <p:sldId id="326" r:id="rId25"/>
    <p:sldId id="396" r:id="rId26"/>
    <p:sldId id="393" r:id="rId27"/>
    <p:sldId id="388" r:id="rId28"/>
    <p:sldId id="389" r:id="rId29"/>
    <p:sldId id="363" r:id="rId30"/>
    <p:sldId id="399" r:id="rId31"/>
    <p:sldId id="390" r:id="rId32"/>
    <p:sldId id="308" r:id="rId3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Source Sans Pro" charset="0"/>
        <a:ea typeface="ヒラギノ角ゴ Pro W3" charset="0"/>
        <a:cs typeface="+mn-cs"/>
      </a:defRPr>
    </a:lvl1pPr>
    <a:lvl2pPr marL="457200" algn="l" rtl="0" eaLnBrk="0" fontAlgn="base" hangingPunct="0">
      <a:spcBef>
        <a:spcPct val="0"/>
      </a:spcBef>
      <a:spcAft>
        <a:spcPct val="0"/>
      </a:spcAft>
      <a:defRPr kern="1200">
        <a:solidFill>
          <a:schemeClr val="tx1"/>
        </a:solidFill>
        <a:latin typeface="Source Sans Pro" charset="0"/>
        <a:ea typeface="ヒラギノ角ゴ Pro W3" charset="0"/>
        <a:cs typeface="+mn-cs"/>
      </a:defRPr>
    </a:lvl2pPr>
    <a:lvl3pPr marL="914400" algn="l" rtl="0" eaLnBrk="0" fontAlgn="base" hangingPunct="0">
      <a:spcBef>
        <a:spcPct val="0"/>
      </a:spcBef>
      <a:spcAft>
        <a:spcPct val="0"/>
      </a:spcAft>
      <a:defRPr kern="1200">
        <a:solidFill>
          <a:schemeClr val="tx1"/>
        </a:solidFill>
        <a:latin typeface="Source Sans Pro" charset="0"/>
        <a:ea typeface="ヒラギノ角ゴ Pro W3" charset="0"/>
        <a:cs typeface="+mn-cs"/>
      </a:defRPr>
    </a:lvl3pPr>
    <a:lvl4pPr marL="1371600" algn="l" rtl="0" eaLnBrk="0" fontAlgn="base" hangingPunct="0">
      <a:spcBef>
        <a:spcPct val="0"/>
      </a:spcBef>
      <a:spcAft>
        <a:spcPct val="0"/>
      </a:spcAft>
      <a:defRPr kern="1200">
        <a:solidFill>
          <a:schemeClr val="tx1"/>
        </a:solidFill>
        <a:latin typeface="Source Sans Pro" charset="0"/>
        <a:ea typeface="ヒラギノ角ゴ Pro W3" charset="0"/>
        <a:cs typeface="+mn-cs"/>
      </a:defRPr>
    </a:lvl4pPr>
    <a:lvl5pPr marL="1828800" algn="l" rtl="0" eaLnBrk="0" fontAlgn="base" hangingPunct="0">
      <a:spcBef>
        <a:spcPct val="0"/>
      </a:spcBef>
      <a:spcAft>
        <a:spcPct val="0"/>
      </a:spcAft>
      <a:defRPr kern="1200">
        <a:solidFill>
          <a:schemeClr val="tx1"/>
        </a:solidFill>
        <a:latin typeface="Source Sans Pro" charset="0"/>
        <a:ea typeface="ヒラギノ角ゴ Pro W3" charset="0"/>
        <a:cs typeface="+mn-cs"/>
      </a:defRPr>
    </a:lvl5pPr>
    <a:lvl6pPr marL="2286000" algn="l" defTabSz="457200" rtl="0" eaLnBrk="1" latinLnBrk="0" hangingPunct="1">
      <a:defRPr kern="1200">
        <a:solidFill>
          <a:schemeClr val="tx1"/>
        </a:solidFill>
        <a:latin typeface="Source Sans Pro" charset="0"/>
        <a:ea typeface="ヒラギノ角ゴ Pro W3" charset="0"/>
        <a:cs typeface="+mn-cs"/>
      </a:defRPr>
    </a:lvl6pPr>
    <a:lvl7pPr marL="2743200" algn="l" defTabSz="457200" rtl="0" eaLnBrk="1" latinLnBrk="0" hangingPunct="1">
      <a:defRPr kern="1200">
        <a:solidFill>
          <a:schemeClr val="tx1"/>
        </a:solidFill>
        <a:latin typeface="Source Sans Pro" charset="0"/>
        <a:ea typeface="ヒラギノ角ゴ Pro W3" charset="0"/>
        <a:cs typeface="+mn-cs"/>
      </a:defRPr>
    </a:lvl7pPr>
    <a:lvl8pPr marL="3200400" algn="l" defTabSz="457200" rtl="0" eaLnBrk="1" latinLnBrk="0" hangingPunct="1">
      <a:defRPr kern="1200">
        <a:solidFill>
          <a:schemeClr val="tx1"/>
        </a:solidFill>
        <a:latin typeface="Source Sans Pro" charset="0"/>
        <a:ea typeface="ヒラギノ角ゴ Pro W3" charset="0"/>
        <a:cs typeface="+mn-cs"/>
      </a:defRPr>
    </a:lvl8pPr>
    <a:lvl9pPr marL="3657600" algn="l" defTabSz="457200" rtl="0" eaLnBrk="1" latinLnBrk="0" hangingPunct="1">
      <a:defRPr kern="1200">
        <a:solidFill>
          <a:schemeClr val="tx1"/>
        </a:solidFill>
        <a:latin typeface="Source Sans Pro" charset="0"/>
        <a:ea typeface="ヒラギノ角ゴ Pro W3" charset="0"/>
        <a:cs typeface="+mn-cs"/>
      </a:defRPr>
    </a:lvl9pPr>
  </p:defaultTextStyle>
  <p:extLst>
    <p:ext uri="{521415D9-36F7-43E2-AB2F-B90AF26B5E84}">
      <p14:sectionLst xmlns:p14="http://schemas.microsoft.com/office/powerpoint/2010/main">
        <p14:section name="Sección predeterminada" id="{67DDF111-4F90-5049-BCC2-2821991AB353}">
          <p14:sldIdLst>
            <p14:sldId id="305"/>
          </p14:sldIdLst>
        </p14:section>
        <p14:section name="Sección sin título" id="{53EB5DE9-A653-9544-B6B9-CF3B99386F43}">
          <p14:sldIdLst>
            <p14:sldId id="304"/>
            <p14:sldId id="275"/>
            <p14:sldId id="323"/>
            <p14:sldId id="309"/>
            <p14:sldId id="310"/>
            <p14:sldId id="324"/>
            <p14:sldId id="397"/>
            <p14:sldId id="378"/>
            <p14:sldId id="325"/>
            <p14:sldId id="327"/>
            <p14:sldId id="398"/>
            <p14:sldId id="328"/>
            <p14:sldId id="329"/>
            <p14:sldId id="330"/>
            <p14:sldId id="380"/>
            <p14:sldId id="394"/>
            <p14:sldId id="395"/>
            <p14:sldId id="392"/>
            <p14:sldId id="382"/>
            <p14:sldId id="358"/>
            <p14:sldId id="333"/>
            <p14:sldId id="334"/>
            <p14:sldId id="326"/>
            <p14:sldId id="396"/>
            <p14:sldId id="393"/>
            <p14:sldId id="388"/>
            <p14:sldId id="389"/>
            <p14:sldId id="363"/>
            <p14:sldId id="399"/>
            <p14:sldId id="390"/>
            <p14:sldId id="30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uario invitado" initials="Ui" lastIdx="1" clrIdx="0">
    <p:extLst>
      <p:ext uri="{19B8F6BF-5375-455C-9EA6-DF929625EA0E}">
        <p15:presenceInfo xmlns:p15="http://schemas.microsoft.com/office/powerpoint/2012/main" userId="S::urn:spo:anon#82a7f231cbe7201a43a6dc2dc3a14b8fa9179d3d98089b1820f437217b267f8a::" providerId="AD"/>
      </p:ext>
    </p:extLst>
  </p:cmAuthor>
  <p:cmAuthor id="2" name="Buitrago Bejarano, Roberto Jose" initials="BBRJ" lastIdx="9" clrIdx="1">
    <p:extLst>
      <p:ext uri="{19B8F6BF-5375-455C-9EA6-DF929625EA0E}">
        <p15:presenceInfo xmlns:p15="http://schemas.microsoft.com/office/powerpoint/2012/main" userId="S-1-5-21-1715567821-1645522239-725345543-53279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D600"/>
    <a:srgbClr val="005493"/>
    <a:srgbClr val="2D8DA0"/>
    <a:srgbClr val="63D3E9"/>
    <a:srgbClr val="7D8287"/>
    <a:srgbClr val="14CAF5"/>
    <a:srgbClr val="76D6FF"/>
    <a:srgbClr val="003865"/>
    <a:srgbClr val="830051"/>
    <a:srgbClr val="8C8C8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71" autoAdjust="0"/>
    <p:restoredTop sz="94416" autoAdjust="0"/>
  </p:normalViewPr>
  <p:slideViewPr>
    <p:cSldViewPr snapToGrid="0">
      <p:cViewPr varScale="1">
        <p:scale>
          <a:sx n="106" d="100"/>
          <a:sy n="106" d="100"/>
        </p:scale>
        <p:origin x="138" y="45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47" d="100"/>
        <a:sy n="47" d="100"/>
      </p:scale>
      <p:origin x="0" y="0"/>
    </p:cViewPr>
  </p:sorterViewPr>
  <p:notesViewPr>
    <p:cSldViewPr snapToGrid="0">
      <p:cViewPr>
        <p:scale>
          <a:sx n="24" d="100"/>
          <a:sy n="24" d="100"/>
        </p:scale>
        <p:origin x="3528" y="10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uario invitado" userId="S::urn:spo:anon#82a7f231cbe7201a43a6dc2dc3a14b8fa9179d3d98089b1820f437217b267f8a::" providerId="AD" clId="Web-{15D2C774-9856-B306-B59E-87F58918E489}"/>
    <pc:docChg chg="">
      <pc:chgData name="Usuario invitado" userId="S::urn:spo:anon#82a7f231cbe7201a43a6dc2dc3a14b8fa9179d3d98089b1820f437217b267f8a::" providerId="AD" clId="Web-{15D2C774-9856-B306-B59E-87F58918E489}" dt="2019-07-24T23:18:50.697" v="0"/>
      <pc:docMkLst>
        <pc:docMk/>
      </pc:docMkLst>
      <pc:sldChg chg="addCm">
        <pc:chgData name="Usuario invitado" userId="S::urn:spo:anon#82a7f231cbe7201a43a6dc2dc3a14b8fa9179d3d98089b1820f437217b267f8a::" providerId="AD" clId="Web-{15D2C774-9856-B306-B59E-87F58918E489}" dt="2019-07-24T23:18:50.697" v="0"/>
        <pc:sldMkLst>
          <pc:docMk/>
          <pc:sldMk cId="775045859" sldId="330"/>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07-24T16:18:50.697" idx="1">
    <p:pos x="10" y="10"/>
    <p:text>seria interesante ver una diapo con los % de los pacientes que uamentan elriesgo de ca de pulmon secundarioa a EPOC 
</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4800B6-9579-4E44-9E72-37E4B5BF9AC1}" type="doc">
      <dgm:prSet loTypeId="urn:microsoft.com/office/officeart/2005/8/layout/radial5" loCatId="cycle" qsTypeId="urn:microsoft.com/office/officeart/2005/8/quickstyle/simple1" qsCatId="simple" csTypeId="urn:microsoft.com/office/officeart/2005/8/colors/colorful5" csCatId="colorful" phldr="1"/>
      <dgm:spPr/>
      <dgm:t>
        <a:bodyPr/>
        <a:lstStyle/>
        <a:p>
          <a:endParaRPr lang="es-CO"/>
        </a:p>
      </dgm:t>
    </dgm:pt>
    <dgm:pt modelId="{99273793-4DDD-4E00-9B2E-BAD2EC3E7736}">
      <dgm:prSet phldrT="[Texto]"/>
      <dgm:spPr/>
      <dgm:t>
        <a:bodyPr/>
        <a:lstStyle/>
        <a:p>
          <a:r>
            <a:rPr lang="es-CO" dirty="0"/>
            <a:t>EPOC</a:t>
          </a:r>
        </a:p>
      </dgm:t>
    </dgm:pt>
    <dgm:pt modelId="{A452B989-98F0-4B87-B7BA-A848AF91EF83}" type="parTrans" cxnId="{1B6E0FB5-7274-47A1-AC56-44C97D878BD1}">
      <dgm:prSet/>
      <dgm:spPr/>
      <dgm:t>
        <a:bodyPr/>
        <a:lstStyle/>
        <a:p>
          <a:endParaRPr lang="es-CO"/>
        </a:p>
      </dgm:t>
    </dgm:pt>
    <dgm:pt modelId="{A02834FA-A314-451B-B7AD-C09AB0A1F79F}" type="sibTrans" cxnId="{1B6E0FB5-7274-47A1-AC56-44C97D878BD1}">
      <dgm:prSet/>
      <dgm:spPr/>
      <dgm:t>
        <a:bodyPr/>
        <a:lstStyle/>
        <a:p>
          <a:endParaRPr lang="es-CO"/>
        </a:p>
      </dgm:t>
    </dgm:pt>
    <dgm:pt modelId="{4CEA4E11-BF86-4242-836D-67AD0C346096}">
      <dgm:prSet phldrT="[Texto]"/>
      <dgm:spPr/>
      <dgm:t>
        <a:bodyPr/>
        <a:lstStyle/>
        <a:p>
          <a:r>
            <a:rPr lang="es-CO" dirty="0"/>
            <a:t>Enfermedad Cardiovascular</a:t>
          </a:r>
        </a:p>
      </dgm:t>
    </dgm:pt>
    <dgm:pt modelId="{92765FC9-9C2E-4050-B10B-CDABD18D8BAC}" type="parTrans" cxnId="{60D4003E-4A3F-4A22-8BD7-BA374F054CEF}">
      <dgm:prSet/>
      <dgm:spPr/>
      <dgm:t>
        <a:bodyPr/>
        <a:lstStyle/>
        <a:p>
          <a:endParaRPr lang="es-CO"/>
        </a:p>
      </dgm:t>
    </dgm:pt>
    <dgm:pt modelId="{9D8281D1-0A4D-47BD-83C3-6853F01A149C}" type="sibTrans" cxnId="{60D4003E-4A3F-4A22-8BD7-BA374F054CEF}">
      <dgm:prSet/>
      <dgm:spPr/>
      <dgm:t>
        <a:bodyPr/>
        <a:lstStyle/>
        <a:p>
          <a:endParaRPr lang="es-CO"/>
        </a:p>
      </dgm:t>
    </dgm:pt>
    <dgm:pt modelId="{631FF39E-F66B-46FD-83F3-6617B8B87942}">
      <dgm:prSet phldrT="[Texto]"/>
      <dgm:spPr/>
      <dgm:t>
        <a:bodyPr/>
        <a:lstStyle/>
        <a:p>
          <a:r>
            <a:rPr lang="es-CO" dirty="0"/>
            <a:t>Enfermedades Psiquiátricas</a:t>
          </a:r>
        </a:p>
      </dgm:t>
    </dgm:pt>
    <dgm:pt modelId="{56D48E2F-CA7E-4EFD-B181-B924F9FBBF09}" type="parTrans" cxnId="{E814B9EA-6B30-4E3F-93B3-3118F4E03122}">
      <dgm:prSet/>
      <dgm:spPr/>
      <dgm:t>
        <a:bodyPr/>
        <a:lstStyle/>
        <a:p>
          <a:endParaRPr lang="es-CO"/>
        </a:p>
      </dgm:t>
    </dgm:pt>
    <dgm:pt modelId="{1554944C-23E0-4067-A7A0-468AF18248C0}" type="sibTrans" cxnId="{E814B9EA-6B30-4E3F-93B3-3118F4E03122}">
      <dgm:prSet/>
      <dgm:spPr/>
      <dgm:t>
        <a:bodyPr/>
        <a:lstStyle/>
        <a:p>
          <a:endParaRPr lang="es-CO"/>
        </a:p>
      </dgm:t>
    </dgm:pt>
    <dgm:pt modelId="{79EB202F-BC00-4C91-97EF-28FE62DD64B8}">
      <dgm:prSet phldrT="[Texto]"/>
      <dgm:spPr/>
      <dgm:t>
        <a:bodyPr/>
        <a:lstStyle/>
        <a:p>
          <a:r>
            <a:rPr lang="es-CO" dirty="0"/>
            <a:t>Respiratorias</a:t>
          </a:r>
        </a:p>
      </dgm:t>
    </dgm:pt>
    <dgm:pt modelId="{F0827063-66C9-4156-B020-E5F6EE1BF7FD}" type="parTrans" cxnId="{77A91A30-406E-4E22-A484-9DF8F4EF717A}">
      <dgm:prSet/>
      <dgm:spPr/>
      <dgm:t>
        <a:bodyPr/>
        <a:lstStyle/>
        <a:p>
          <a:endParaRPr lang="es-CO"/>
        </a:p>
      </dgm:t>
    </dgm:pt>
    <dgm:pt modelId="{1515D26B-DFEB-4261-8818-F1B2A846C980}" type="sibTrans" cxnId="{77A91A30-406E-4E22-A484-9DF8F4EF717A}">
      <dgm:prSet/>
      <dgm:spPr/>
      <dgm:t>
        <a:bodyPr/>
        <a:lstStyle/>
        <a:p>
          <a:endParaRPr lang="es-CO"/>
        </a:p>
      </dgm:t>
    </dgm:pt>
    <dgm:pt modelId="{E868AF92-4736-4412-AD26-E75F46027A7E}">
      <dgm:prSet phldrT="[Texto]"/>
      <dgm:spPr/>
      <dgm:t>
        <a:bodyPr/>
        <a:lstStyle/>
        <a:p>
          <a:r>
            <a:rPr lang="es-CO" dirty="0"/>
            <a:t>Metabólicas</a:t>
          </a:r>
        </a:p>
      </dgm:t>
    </dgm:pt>
    <dgm:pt modelId="{5E812C15-C2FE-4FCC-8D5B-79EF06DD0A27}" type="parTrans" cxnId="{85F2AE87-8757-4702-A74B-78F05A3C5CA3}">
      <dgm:prSet/>
      <dgm:spPr/>
      <dgm:t>
        <a:bodyPr/>
        <a:lstStyle/>
        <a:p>
          <a:endParaRPr lang="es-CO"/>
        </a:p>
      </dgm:t>
    </dgm:pt>
    <dgm:pt modelId="{2557CD0B-EA90-4276-98E1-1502FDC2606A}" type="sibTrans" cxnId="{85F2AE87-8757-4702-A74B-78F05A3C5CA3}">
      <dgm:prSet/>
      <dgm:spPr/>
      <dgm:t>
        <a:bodyPr/>
        <a:lstStyle/>
        <a:p>
          <a:endParaRPr lang="es-CO"/>
        </a:p>
      </dgm:t>
    </dgm:pt>
    <dgm:pt modelId="{A3A4B47B-6DB4-4CAA-B12A-DC358281DDB0}" type="pres">
      <dgm:prSet presAssocID="{5B4800B6-9579-4E44-9E72-37E4B5BF9AC1}" presName="Name0" presStyleCnt="0">
        <dgm:presLayoutVars>
          <dgm:chMax val="1"/>
          <dgm:dir/>
          <dgm:animLvl val="ctr"/>
          <dgm:resizeHandles val="exact"/>
        </dgm:presLayoutVars>
      </dgm:prSet>
      <dgm:spPr/>
      <dgm:t>
        <a:bodyPr/>
        <a:lstStyle/>
        <a:p>
          <a:endParaRPr lang="es-CO"/>
        </a:p>
      </dgm:t>
    </dgm:pt>
    <dgm:pt modelId="{4F2402A8-A574-4B6C-BC4C-74A67ED7D7FE}" type="pres">
      <dgm:prSet presAssocID="{99273793-4DDD-4E00-9B2E-BAD2EC3E7736}" presName="centerShape" presStyleLbl="node0" presStyleIdx="0" presStyleCnt="1"/>
      <dgm:spPr/>
      <dgm:t>
        <a:bodyPr/>
        <a:lstStyle/>
        <a:p>
          <a:endParaRPr lang="es-CO"/>
        </a:p>
      </dgm:t>
    </dgm:pt>
    <dgm:pt modelId="{FF652042-F9F7-4455-B094-86555697192C}" type="pres">
      <dgm:prSet presAssocID="{92765FC9-9C2E-4050-B10B-CDABD18D8BAC}" presName="parTrans" presStyleLbl="sibTrans2D1" presStyleIdx="0" presStyleCnt="4" custScaleX="130360" custScaleY="56954"/>
      <dgm:spPr>
        <a:prstGeom prst="leftRightArrow">
          <a:avLst/>
        </a:prstGeom>
      </dgm:spPr>
      <dgm:t>
        <a:bodyPr/>
        <a:lstStyle/>
        <a:p>
          <a:endParaRPr lang="es-CO"/>
        </a:p>
      </dgm:t>
    </dgm:pt>
    <dgm:pt modelId="{BC554BA2-69A3-4AA7-836E-F39B563BE064}" type="pres">
      <dgm:prSet presAssocID="{92765FC9-9C2E-4050-B10B-CDABD18D8BAC}" presName="connectorText" presStyleLbl="sibTrans2D1" presStyleIdx="0" presStyleCnt="4"/>
      <dgm:spPr/>
      <dgm:t>
        <a:bodyPr/>
        <a:lstStyle/>
        <a:p>
          <a:endParaRPr lang="es-CO"/>
        </a:p>
      </dgm:t>
    </dgm:pt>
    <dgm:pt modelId="{ADE9BA74-C20F-4CCB-B4FA-D6460E75B30F}" type="pres">
      <dgm:prSet presAssocID="{4CEA4E11-BF86-4242-836D-67AD0C346096}" presName="node" presStyleLbl="node1" presStyleIdx="0" presStyleCnt="4">
        <dgm:presLayoutVars>
          <dgm:bulletEnabled val="1"/>
        </dgm:presLayoutVars>
      </dgm:prSet>
      <dgm:spPr/>
      <dgm:t>
        <a:bodyPr/>
        <a:lstStyle/>
        <a:p>
          <a:endParaRPr lang="es-CO"/>
        </a:p>
      </dgm:t>
    </dgm:pt>
    <dgm:pt modelId="{1E1612CA-1464-42DB-8DED-D334610B19E9}" type="pres">
      <dgm:prSet presAssocID="{56D48E2F-CA7E-4EFD-B181-B924F9FBBF09}" presName="parTrans" presStyleLbl="sibTrans2D1" presStyleIdx="1" presStyleCnt="4" custFlipVert="1" custScaleX="136948" custScaleY="47874"/>
      <dgm:spPr>
        <a:prstGeom prst="leftRightArrow">
          <a:avLst/>
        </a:prstGeom>
      </dgm:spPr>
      <dgm:t>
        <a:bodyPr/>
        <a:lstStyle/>
        <a:p>
          <a:endParaRPr lang="es-CO"/>
        </a:p>
      </dgm:t>
    </dgm:pt>
    <dgm:pt modelId="{8061FB0A-F73B-4FEF-8083-996C3AED48F9}" type="pres">
      <dgm:prSet presAssocID="{56D48E2F-CA7E-4EFD-B181-B924F9FBBF09}" presName="connectorText" presStyleLbl="sibTrans2D1" presStyleIdx="1" presStyleCnt="4"/>
      <dgm:spPr/>
      <dgm:t>
        <a:bodyPr/>
        <a:lstStyle/>
        <a:p>
          <a:endParaRPr lang="es-CO"/>
        </a:p>
      </dgm:t>
    </dgm:pt>
    <dgm:pt modelId="{3D3ECAA8-BD5D-422D-83DC-23CE197AE11E}" type="pres">
      <dgm:prSet presAssocID="{631FF39E-F66B-46FD-83F3-6617B8B87942}" presName="node" presStyleLbl="node1" presStyleIdx="1" presStyleCnt="4">
        <dgm:presLayoutVars>
          <dgm:bulletEnabled val="1"/>
        </dgm:presLayoutVars>
      </dgm:prSet>
      <dgm:spPr/>
      <dgm:t>
        <a:bodyPr/>
        <a:lstStyle/>
        <a:p>
          <a:endParaRPr lang="es-CO"/>
        </a:p>
      </dgm:t>
    </dgm:pt>
    <dgm:pt modelId="{902CB65F-D15B-4FF8-9708-B867B0FF630F}" type="pres">
      <dgm:prSet presAssocID="{F0827063-66C9-4156-B020-E5F6EE1BF7FD}" presName="parTrans" presStyleLbl="sibTrans2D1" presStyleIdx="2" presStyleCnt="4" custScaleX="136272" custScaleY="60770"/>
      <dgm:spPr>
        <a:prstGeom prst="leftRightArrow">
          <a:avLst/>
        </a:prstGeom>
      </dgm:spPr>
      <dgm:t>
        <a:bodyPr/>
        <a:lstStyle/>
        <a:p>
          <a:endParaRPr lang="es-CO"/>
        </a:p>
      </dgm:t>
    </dgm:pt>
    <dgm:pt modelId="{2F304580-1241-4981-B696-DF686200435D}" type="pres">
      <dgm:prSet presAssocID="{F0827063-66C9-4156-B020-E5F6EE1BF7FD}" presName="connectorText" presStyleLbl="sibTrans2D1" presStyleIdx="2" presStyleCnt="4"/>
      <dgm:spPr/>
      <dgm:t>
        <a:bodyPr/>
        <a:lstStyle/>
        <a:p>
          <a:endParaRPr lang="es-CO"/>
        </a:p>
      </dgm:t>
    </dgm:pt>
    <dgm:pt modelId="{330FFAFB-8E02-4C30-AC25-9AA9F4D72469}" type="pres">
      <dgm:prSet presAssocID="{79EB202F-BC00-4C91-97EF-28FE62DD64B8}" presName="node" presStyleLbl="node1" presStyleIdx="2" presStyleCnt="4">
        <dgm:presLayoutVars>
          <dgm:bulletEnabled val="1"/>
        </dgm:presLayoutVars>
      </dgm:prSet>
      <dgm:spPr/>
      <dgm:t>
        <a:bodyPr/>
        <a:lstStyle/>
        <a:p>
          <a:endParaRPr lang="es-CO"/>
        </a:p>
      </dgm:t>
    </dgm:pt>
    <dgm:pt modelId="{29A2AB0D-86EB-4505-B38C-A1517449431A}" type="pres">
      <dgm:prSet presAssocID="{5E812C15-C2FE-4FCC-8D5B-79EF06DD0A27}" presName="parTrans" presStyleLbl="sibTrans2D1" presStyleIdx="3" presStyleCnt="4" custScaleX="135422" custScaleY="49367"/>
      <dgm:spPr>
        <a:prstGeom prst="leftRightArrow">
          <a:avLst/>
        </a:prstGeom>
      </dgm:spPr>
      <dgm:t>
        <a:bodyPr/>
        <a:lstStyle/>
        <a:p>
          <a:endParaRPr lang="es-CO"/>
        </a:p>
      </dgm:t>
    </dgm:pt>
    <dgm:pt modelId="{4DA8C26E-9A72-47FF-8524-A8962D793CA3}" type="pres">
      <dgm:prSet presAssocID="{5E812C15-C2FE-4FCC-8D5B-79EF06DD0A27}" presName="connectorText" presStyleLbl="sibTrans2D1" presStyleIdx="3" presStyleCnt="4"/>
      <dgm:spPr/>
      <dgm:t>
        <a:bodyPr/>
        <a:lstStyle/>
        <a:p>
          <a:endParaRPr lang="es-CO"/>
        </a:p>
      </dgm:t>
    </dgm:pt>
    <dgm:pt modelId="{49BA7FB6-1032-47F5-BD9C-F4BB48ED188E}" type="pres">
      <dgm:prSet presAssocID="{E868AF92-4736-4412-AD26-E75F46027A7E}" presName="node" presStyleLbl="node1" presStyleIdx="3" presStyleCnt="4">
        <dgm:presLayoutVars>
          <dgm:bulletEnabled val="1"/>
        </dgm:presLayoutVars>
      </dgm:prSet>
      <dgm:spPr/>
      <dgm:t>
        <a:bodyPr/>
        <a:lstStyle/>
        <a:p>
          <a:endParaRPr lang="es-CO"/>
        </a:p>
      </dgm:t>
    </dgm:pt>
  </dgm:ptLst>
  <dgm:cxnLst>
    <dgm:cxn modelId="{DDF37656-6F93-4078-BB5F-A3F7F8C79378}" type="presOf" srcId="{F0827063-66C9-4156-B020-E5F6EE1BF7FD}" destId="{2F304580-1241-4981-B696-DF686200435D}" srcOrd="1" destOrd="0" presId="urn:microsoft.com/office/officeart/2005/8/layout/radial5"/>
    <dgm:cxn modelId="{D102F55C-22B0-483C-82B3-90394D443D95}" type="presOf" srcId="{4CEA4E11-BF86-4242-836D-67AD0C346096}" destId="{ADE9BA74-C20F-4CCB-B4FA-D6460E75B30F}" srcOrd="0" destOrd="0" presId="urn:microsoft.com/office/officeart/2005/8/layout/radial5"/>
    <dgm:cxn modelId="{ED96695A-7A42-4E70-A61E-03AD66017DA1}" type="presOf" srcId="{631FF39E-F66B-46FD-83F3-6617B8B87942}" destId="{3D3ECAA8-BD5D-422D-83DC-23CE197AE11E}" srcOrd="0" destOrd="0" presId="urn:microsoft.com/office/officeart/2005/8/layout/radial5"/>
    <dgm:cxn modelId="{DBB635BE-FB5B-4C31-B4FE-F4EAD84BA7E9}" type="presOf" srcId="{92765FC9-9C2E-4050-B10B-CDABD18D8BAC}" destId="{BC554BA2-69A3-4AA7-836E-F39B563BE064}" srcOrd="1" destOrd="0" presId="urn:microsoft.com/office/officeart/2005/8/layout/radial5"/>
    <dgm:cxn modelId="{60D4003E-4A3F-4A22-8BD7-BA374F054CEF}" srcId="{99273793-4DDD-4E00-9B2E-BAD2EC3E7736}" destId="{4CEA4E11-BF86-4242-836D-67AD0C346096}" srcOrd="0" destOrd="0" parTransId="{92765FC9-9C2E-4050-B10B-CDABD18D8BAC}" sibTransId="{9D8281D1-0A4D-47BD-83C3-6853F01A149C}"/>
    <dgm:cxn modelId="{31C109A7-1CE4-4554-A349-9D9F52C020F7}" type="presOf" srcId="{56D48E2F-CA7E-4EFD-B181-B924F9FBBF09}" destId="{1E1612CA-1464-42DB-8DED-D334610B19E9}" srcOrd="0" destOrd="0" presId="urn:microsoft.com/office/officeart/2005/8/layout/radial5"/>
    <dgm:cxn modelId="{9A1A8B33-F06C-4ADC-AC81-35850B24A4AF}" type="presOf" srcId="{99273793-4DDD-4E00-9B2E-BAD2EC3E7736}" destId="{4F2402A8-A574-4B6C-BC4C-74A67ED7D7FE}" srcOrd="0" destOrd="0" presId="urn:microsoft.com/office/officeart/2005/8/layout/radial5"/>
    <dgm:cxn modelId="{77A91A30-406E-4E22-A484-9DF8F4EF717A}" srcId="{99273793-4DDD-4E00-9B2E-BAD2EC3E7736}" destId="{79EB202F-BC00-4C91-97EF-28FE62DD64B8}" srcOrd="2" destOrd="0" parTransId="{F0827063-66C9-4156-B020-E5F6EE1BF7FD}" sibTransId="{1515D26B-DFEB-4261-8818-F1B2A846C980}"/>
    <dgm:cxn modelId="{1E4D0736-0499-484E-8460-D08419A908C2}" type="presOf" srcId="{E868AF92-4736-4412-AD26-E75F46027A7E}" destId="{49BA7FB6-1032-47F5-BD9C-F4BB48ED188E}" srcOrd="0" destOrd="0" presId="urn:microsoft.com/office/officeart/2005/8/layout/radial5"/>
    <dgm:cxn modelId="{CDD6D446-010B-4F7A-AFD9-F3A8B9B7E9A0}" type="presOf" srcId="{56D48E2F-CA7E-4EFD-B181-B924F9FBBF09}" destId="{8061FB0A-F73B-4FEF-8083-996C3AED48F9}" srcOrd="1" destOrd="0" presId="urn:microsoft.com/office/officeart/2005/8/layout/radial5"/>
    <dgm:cxn modelId="{E814B9EA-6B30-4E3F-93B3-3118F4E03122}" srcId="{99273793-4DDD-4E00-9B2E-BAD2EC3E7736}" destId="{631FF39E-F66B-46FD-83F3-6617B8B87942}" srcOrd="1" destOrd="0" parTransId="{56D48E2F-CA7E-4EFD-B181-B924F9FBBF09}" sibTransId="{1554944C-23E0-4067-A7A0-468AF18248C0}"/>
    <dgm:cxn modelId="{595281C6-485D-4C71-A124-41EB864913A6}" type="presOf" srcId="{5E812C15-C2FE-4FCC-8D5B-79EF06DD0A27}" destId="{29A2AB0D-86EB-4505-B38C-A1517449431A}" srcOrd="0" destOrd="0" presId="urn:microsoft.com/office/officeart/2005/8/layout/radial5"/>
    <dgm:cxn modelId="{BB909E94-264A-4FA5-97DF-EAAA178BAD25}" type="presOf" srcId="{5E812C15-C2FE-4FCC-8D5B-79EF06DD0A27}" destId="{4DA8C26E-9A72-47FF-8524-A8962D793CA3}" srcOrd="1" destOrd="0" presId="urn:microsoft.com/office/officeart/2005/8/layout/radial5"/>
    <dgm:cxn modelId="{1B6E0FB5-7274-47A1-AC56-44C97D878BD1}" srcId="{5B4800B6-9579-4E44-9E72-37E4B5BF9AC1}" destId="{99273793-4DDD-4E00-9B2E-BAD2EC3E7736}" srcOrd="0" destOrd="0" parTransId="{A452B989-98F0-4B87-B7BA-A848AF91EF83}" sibTransId="{A02834FA-A314-451B-B7AD-C09AB0A1F79F}"/>
    <dgm:cxn modelId="{B6C08C62-2A45-42DB-9BC0-FE271FDD0E16}" type="presOf" srcId="{92765FC9-9C2E-4050-B10B-CDABD18D8BAC}" destId="{FF652042-F9F7-4455-B094-86555697192C}" srcOrd="0" destOrd="0" presId="urn:microsoft.com/office/officeart/2005/8/layout/radial5"/>
    <dgm:cxn modelId="{5EAE53D5-5D43-4F1C-AE86-55408FFE9D03}" type="presOf" srcId="{F0827063-66C9-4156-B020-E5F6EE1BF7FD}" destId="{902CB65F-D15B-4FF8-9708-B867B0FF630F}" srcOrd="0" destOrd="0" presId="urn:microsoft.com/office/officeart/2005/8/layout/radial5"/>
    <dgm:cxn modelId="{85F2AE87-8757-4702-A74B-78F05A3C5CA3}" srcId="{99273793-4DDD-4E00-9B2E-BAD2EC3E7736}" destId="{E868AF92-4736-4412-AD26-E75F46027A7E}" srcOrd="3" destOrd="0" parTransId="{5E812C15-C2FE-4FCC-8D5B-79EF06DD0A27}" sibTransId="{2557CD0B-EA90-4276-98E1-1502FDC2606A}"/>
    <dgm:cxn modelId="{F676F4AC-0FFF-4359-8B4E-42D86020D26A}" type="presOf" srcId="{79EB202F-BC00-4C91-97EF-28FE62DD64B8}" destId="{330FFAFB-8E02-4C30-AC25-9AA9F4D72469}" srcOrd="0" destOrd="0" presId="urn:microsoft.com/office/officeart/2005/8/layout/radial5"/>
    <dgm:cxn modelId="{D104270C-9117-4BDC-916B-5A30D14FB743}" type="presOf" srcId="{5B4800B6-9579-4E44-9E72-37E4B5BF9AC1}" destId="{A3A4B47B-6DB4-4CAA-B12A-DC358281DDB0}" srcOrd="0" destOrd="0" presId="urn:microsoft.com/office/officeart/2005/8/layout/radial5"/>
    <dgm:cxn modelId="{8DF6C894-FBA8-4F21-93B7-A7CDFC4EEEB2}" type="presParOf" srcId="{A3A4B47B-6DB4-4CAA-B12A-DC358281DDB0}" destId="{4F2402A8-A574-4B6C-BC4C-74A67ED7D7FE}" srcOrd="0" destOrd="0" presId="urn:microsoft.com/office/officeart/2005/8/layout/radial5"/>
    <dgm:cxn modelId="{845E43EE-3B97-4644-977E-1188ECB24699}" type="presParOf" srcId="{A3A4B47B-6DB4-4CAA-B12A-DC358281DDB0}" destId="{FF652042-F9F7-4455-B094-86555697192C}" srcOrd="1" destOrd="0" presId="urn:microsoft.com/office/officeart/2005/8/layout/radial5"/>
    <dgm:cxn modelId="{F1A3E532-AA81-4E82-AC4C-108D8082B99F}" type="presParOf" srcId="{FF652042-F9F7-4455-B094-86555697192C}" destId="{BC554BA2-69A3-4AA7-836E-F39B563BE064}" srcOrd="0" destOrd="0" presId="urn:microsoft.com/office/officeart/2005/8/layout/radial5"/>
    <dgm:cxn modelId="{A20E0C56-9A0E-4A7B-99EA-425BBF892CDE}" type="presParOf" srcId="{A3A4B47B-6DB4-4CAA-B12A-DC358281DDB0}" destId="{ADE9BA74-C20F-4CCB-B4FA-D6460E75B30F}" srcOrd="2" destOrd="0" presId="urn:microsoft.com/office/officeart/2005/8/layout/radial5"/>
    <dgm:cxn modelId="{2D143DC7-3E60-411A-9E35-1DCA32E930A0}" type="presParOf" srcId="{A3A4B47B-6DB4-4CAA-B12A-DC358281DDB0}" destId="{1E1612CA-1464-42DB-8DED-D334610B19E9}" srcOrd="3" destOrd="0" presId="urn:microsoft.com/office/officeart/2005/8/layout/radial5"/>
    <dgm:cxn modelId="{A93B3A27-2BAB-4F35-92CE-C9480E5D1D00}" type="presParOf" srcId="{1E1612CA-1464-42DB-8DED-D334610B19E9}" destId="{8061FB0A-F73B-4FEF-8083-996C3AED48F9}" srcOrd="0" destOrd="0" presId="urn:microsoft.com/office/officeart/2005/8/layout/radial5"/>
    <dgm:cxn modelId="{E0172752-E830-4334-BECD-66DD52E3AB9F}" type="presParOf" srcId="{A3A4B47B-6DB4-4CAA-B12A-DC358281DDB0}" destId="{3D3ECAA8-BD5D-422D-83DC-23CE197AE11E}" srcOrd="4" destOrd="0" presId="urn:microsoft.com/office/officeart/2005/8/layout/radial5"/>
    <dgm:cxn modelId="{3632C90E-1FD9-4978-A754-D7227D258E82}" type="presParOf" srcId="{A3A4B47B-6DB4-4CAA-B12A-DC358281DDB0}" destId="{902CB65F-D15B-4FF8-9708-B867B0FF630F}" srcOrd="5" destOrd="0" presId="urn:microsoft.com/office/officeart/2005/8/layout/radial5"/>
    <dgm:cxn modelId="{9CEF365C-B940-4581-B103-E6EFA8CA13BC}" type="presParOf" srcId="{902CB65F-D15B-4FF8-9708-B867B0FF630F}" destId="{2F304580-1241-4981-B696-DF686200435D}" srcOrd="0" destOrd="0" presId="urn:microsoft.com/office/officeart/2005/8/layout/radial5"/>
    <dgm:cxn modelId="{799A59BB-43CD-423B-B683-C0E9C78B90AE}" type="presParOf" srcId="{A3A4B47B-6DB4-4CAA-B12A-DC358281DDB0}" destId="{330FFAFB-8E02-4C30-AC25-9AA9F4D72469}" srcOrd="6" destOrd="0" presId="urn:microsoft.com/office/officeart/2005/8/layout/radial5"/>
    <dgm:cxn modelId="{DB5DB174-CC8F-47BC-BD7C-09620487FB86}" type="presParOf" srcId="{A3A4B47B-6DB4-4CAA-B12A-DC358281DDB0}" destId="{29A2AB0D-86EB-4505-B38C-A1517449431A}" srcOrd="7" destOrd="0" presId="urn:microsoft.com/office/officeart/2005/8/layout/radial5"/>
    <dgm:cxn modelId="{D85FCB15-9B12-40C0-9BCF-89C5E44ACBC8}" type="presParOf" srcId="{29A2AB0D-86EB-4505-B38C-A1517449431A}" destId="{4DA8C26E-9A72-47FF-8524-A8962D793CA3}" srcOrd="0" destOrd="0" presId="urn:microsoft.com/office/officeart/2005/8/layout/radial5"/>
    <dgm:cxn modelId="{66257788-8353-4326-BF6E-CDE8F38215BA}" type="presParOf" srcId="{A3A4B47B-6DB4-4CAA-B12A-DC358281DDB0}" destId="{49BA7FB6-1032-47F5-BD9C-F4BB48ED188E}"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0E93DD-0485-414B-B223-C583A1D7C445}" type="doc">
      <dgm:prSet loTypeId="urn:microsoft.com/office/officeart/2005/8/layout/gear1" loCatId="process" qsTypeId="urn:microsoft.com/office/officeart/2005/8/quickstyle/simple5" qsCatId="simple" csTypeId="urn:microsoft.com/office/officeart/2005/8/colors/colorful4" csCatId="colorful" phldr="1"/>
      <dgm:spPr/>
    </dgm:pt>
    <dgm:pt modelId="{B60D0504-A9DA-4959-8168-31680A692377}">
      <dgm:prSet phldrT="[Texto]"/>
      <dgm:spPr/>
      <dgm:t>
        <a:bodyPr/>
        <a:lstStyle/>
        <a:p>
          <a:r>
            <a:rPr lang="es-CO" b="1" dirty="0"/>
            <a:t>Médicos</a:t>
          </a:r>
        </a:p>
      </dgm:t>
    </dgm:pt>
    <dgm:pt modelId="{C7AFC237-324A-4676-80AB-65E6B31ED744}" type="parTrans" cxnId="{566BE8AF-9F18-4640-9C22-E63F2F0AE1CE}">
      <dgm:prSet/>
      <dgm:spPr/>
      <dgm:t>
        <a:bodyPr/>
        <a:lstStyle/>
        <a:p>
          <a:endParaRPr lang="es-CO"/>
        </a:p>
      </dgm:t>
    </dgm:pt>
    <dgm:pt modelId="{A19B44E0-F7D5-4DC9-88D8-CC0F0E9755A8}" type="sibTrans" cxnId="{566BE8AF-9F18-4640-9C22-E63F2F0AE1CE}">
      <dgm:prSet/>
      <dgm:spPr/>
      <dgm:t>
        <a:bodyPr/>
        <a:lstStyle/>
        <a:p>
          <a:endParaRPr lang="es-CO"/>
        </a:p>
      </dgm:t>
    </dgm:pt>
    <dgm:pt modelId="{3FB941E7-A030-4C8E-9351-F36B99E6E05F}">
      <dgm:prSet phldrT="[Texto]"/>
      <dgm:spPr/>
      <dgm:t>
        <a:bodyPr/>
        <a:lstStyle/>
        <a:p>
          <a:r>
            <a:rPr lang="es-CO" b="1" dirty="0"/>
            <a:t>Familiar/ Cuidador</a:t>
          </a:r>
        </a:p>
      </dgm:t>
    </dgm:pt>
    <dgm:pt modelId="{0896D626-672C-4974-91D5-0558C35B5149}" type="parTrans" cxnId="{DEC987F6-FE7C-4883-B22B-1D8E18EFD3F9}">
      <dgm:prSet/>
      <dgm:spPr/>
      <dgm:t>
        <a:bodyPr/>
        <a:lstStyle/>
        <a:p>
          <a:endParaRPr lang="es-CO"/>
        </a:p>
      </dgm:t>
    </dgm:pt>
    <dgm:pt modelId="{EEA6EE0C-D2DD-40D9-A18E-C313FA91741F}" type="sibTrans" cxnId="{DEC987F6-FE7C-4883-B22B-1D8E18EFD3F9}">
      <dgm:prSet/>
      <dgm:spPr/>
      <dgm:t>
        <a:bodyPr/>
        <a:lstStyle/>
        <a:p>
          <a:endParaRPr lang="es-CO"/>
        </a:p>
      </dgm:t>
    </dgm:pt>
    <dgm:pt modelId="{8A99B818-C62C-4079-BEFC-2C6B5B756B90}">
      <dgm:prSet phldrT="[Texto]"/>
      <dgm:spPr/>
      <dgm:t>
        <a:bodyPr/>
        <a:lstStyle/>
        <a:p>
          <a:r>
            <a:rPr lang="es-CO" b="1" dirty="0"/>
            <a:t>Paciente</a:t>
          </a:r>
        </a:p>
      </dgm:t>
    </dgm:pt>
    <dgm:pt modelId="{C1145C85-D81C-4C17-ABDF-8DDB91DB6267}" type="parTrans" cxnId="{C74E5100-BF99-4A14-81C8-EDCD099A953B}">
      <dgm:prSet/>
      <dgm:spPr/>
      <dgm:t>
        <a:bodyPr/>
        <a:lstStyle/>
        <a:p>
          <a:endParaRPr lang="es-CO"/>
        </a:p>
      </dgm:t>
    </dgm:pt>
    <dgm:pt modelId="{6FEB533A-56A8-4E6A-BD08-77A9D2F850CC}" type="sibTrans" cxnId="{C74E5100-BF99-4A14-81C8-EDCD099A953B}">
      <dgm:prSet/>
      <dgm:spPr/>
      <dgm:t>
        <a:bodyPr/>
        <a:lstStyle/>
        <a:p>
          <a:endParaRPr lang="es-CO"/>
        </a:p>
      </dgm:t>
    </dgm:pt>
    <dgm:pt modelId="{CA66580B-214F-470D-BC89-E61204B82AB8}" type="pres">
      <dgm:prSet presAssocID="{180E93DD-0485-414B-B223-C583A1D7C445}" presName="composite" presStyleCnt="0">
        <dgm:presLayoutVars>
          <dgm:chMax val="3"/>
          <dgm:animLvl val="lvl"/>
          <dgm:resizeHandles val="exact"/>
        </dgm:presLayoutVars>
      </dgm:prSet>
      <dgm:spPr/>
    </dgm:pt>
    <dgm:pt modelId="{9D38CEB3-4A46-4C7E-A4F6-D460BB9732D1}" type="pres">
      <dgm:prSet presAssocID="{B60D0504-A9DA-4959-8168-31680A692377}" presName="gear1" presStyleLbl="node1" presStyleIdx="0" presStyleCnt="3">
        <dgm:presLayoutVars>
          <dgm:chMax val="1"/>
          <dgm:bulletEnabled val="1"/>
        </dgm:presLayoutVars>
      </dgm:prSet>
      <dgm:spPr/>
      <dgm:t>
        <a:bodyPr/>
        <a:lstStyle/>
        <a:p>
          <a:endParaRPr lang="es-CO"/>
        </a:p>
      </dgm:t>
    </dgm:pt>
    <dgm:pt modelId="{4A438FAD-81CA-4D71-96C0-D6F3EE9F53DB}" type="pres">
      <dgm:prSet presAssocID="{B60D0504-A9DA-4959-8168-31680A692377}" presName="gear1srcNode" presStyleLbl="node1" presStyleIdx="0" presStyleCnt="3"/>
      <dgm:spPr/>
      <dgm:t>
        <a:bodyPr/>
        <a:lstStyle/>
        <a:p>
          <a:endParaRPr lang="es-CO"/>
        </a:p>
      </dgm:t>
    </dgm:pt>
    <dgm:pt modelId="{4E16BCF2-1C9C-4D76-8842-8215F3E8890E}" type="pres">
      <dgm:prSet presAssocID="{B60D0504-A9DA-4959-8168-31680A692377}" presName="gear1dstNode" presStyleLbl="node1" presStyleIdx="0" presStyleCnt="3"/>
      <dgm:spPr/>
      <dgm:t>
        <a:bodyPr/>
        <a:lstStyle/>
        <a:p>
          <a:endParaRPr lang="es-CO"/>
        </a:p>
      </dgm:t>
    </dgm:pt>
    <dgm:pt modelId="{456784EF-3BF3-4DFA-8A05-E00F657A6682}" type="pres">
      <dgm:prSet presAssocID="{3FB941E7-A030-4C8E-9351-F36B99E6E05F}" presName="gear2" presStyleLbl="node1" presStyleIdx="1" presStyleCnt="3">
        <dgm:presLayoutVars>
          <dgm:chMax val="1"/>
          <dgm:bulletEnabled val="1"/>
        </dgm:presLayoutVars>
      </dgm:prSet>
      <dgm:spPr/>
      <dgm:t>
        <a:bodyPr/>
        <a:lstStyle/>
        <a:p>
          <a:endParaRPr lang="es-CO"/>
        </a:p>
      </dgm:t>
    </dgm:pt>
    <dgm:pt modelId="{E7B5F074-884B-4F0A-A779-9C9EFC039A89}" type="pres">
      <dgm:prSet presAssocID="{3FB941E7-A030-4C8E-9351-F36B99E6E05F}" presName="gear2srcNode" presStyleLbl="node1" presStyleIdx="1" presStyleCnt="3"/>
      <dgm:spPr/>
      <dgm:t>
        <a:bodyPr/>
        <a:lstStyle/>
        <a:p>
          <a:endParaRPr lang="es-CO"/>
        </a:p>
      </dgm:t>
    </dgm:pt>
    <dgm:pt modelId="{A8FDD47B-5FF6-457A-AB90-653C4B3981DB}" type="pres">
      <dgm:prSet presAssocID="{3FB941E7-A030-4C8E-9351-F36B99E6E05F}" presName="gear2dstNode" presStyleLbl="node1" presStyleIdx="1" presStyleCnt="3"/>
      <dgm:spPr/>
      <dgm:t>
        <a:bodyPr/>
        <a:lstStyle/>
        <a:p>
          <a:endParaRPr lang="es-CO"/>
        </a:p>
      </dgm:t>
    </dgm:pt>
    <dgm:pt modelId="{1EA11D24-4A4C-48FF-84D3-3210D06E23FB}" type="pres">
      <dgm:prSet presAssocID="{8A99B818-C62C-4079-BEFC-2C6B5B756B90}" presName="gear3" presStyleLbl="node1" presStyleIdx="2" presStyleCnt="3"/>
      <dgm:spPr/>
      <dgm:t>
        <a:bodyPr/>
        <a:lstStyle/>
        <a:p>
          <a:endParaRPr lang="es-CO"/>
        </a:p>
      </dgm:t>
    </dgm:pt>
    <dgm:pt modelId="{79862F8A-FF39-463F-B63E-BA92CD741F25}" type="pres">
      <dgm:prSet presAssocID="{8A99B818-C62C-4079-BEFC-2C6B5B756B90}" presName="gear3tx" presStyleLbl="node1" presStyleIdx="2" presStyleCnt="3">
        <dgm:presLayoutVars>
          <dgm:chMax val="1"/>
          <dgm:bulletEnabled val="1"/>
        </dgm:presLayoutVars>
      </dgm:prSet>
      <dgm:spPr/>
      <dgm:t>
        <a:bodyPr/>
        <a:lstStyle/>
        <a:p>
          <a:endParaRPr lang="es-CO"/>
        </a:p>
      </dgm:t>
    </dgm:pt>
    <dgm:pt modelId="{18E8362A-5B35-46CC-8704-45AD8C6177F6}" type="pres">
      <dgm:prSet presAssocID="{8A99B818-C62C-4079-BEFC-2C6B5B756B90}" presName="gear3srcNode" presStyleLbl="node1" presStyleIdx="2" presStyleCnt="3"/>
      <dgm:spPr/>
      <dgm:t>
        <a:bodyPr/>
        <a:lstStyle/>
        <a:p>
          <a:endParaRPr lang="es-CO"/>
        </a:p>
      </dgm:t>
    </dgm:pt>
    <dgm:pt modelId="{2CBACCF1-3937-4DB0-8C62-49D81CFAA5D6}" type="pres">
      <dgm:prSet presAssocID="{8A99B818-C62C-4079-BEFC-2C6B5B756B90}" presName="gear3dstNode" presStyleLbl="node1" presStyleIdx="2" presStyleCnt="3"/>
      <dgm:spPr/>
      <dgm:t>
        <a:bodyPr/>
        <a:lstStyle/>
        <a:p>
          <a:endParaRPr lang="es-CO"/>
        </a:p>
      </dgm:t>
    </dgm:pt>
    <dgm:pt modelId="{024303A2-7147-4853-979B-6DF89F48C379}" type="pres">
      <dgm:prSet presAssocID="{A19B44E0-F7D5-4DC9-88D8-CC0F0E9755A8}" presName="connector1" presStyleLbl="sibTrans2D1" presStyleIdx="0" presStyleCnt="3"/>
      <dgm:spPr/>
      <dgm:t>
        <a:bodyPr/>
        <a:lstStyle/>
        <a:p>
          <a:endParaRPr lang="es-CO"/>
        </a:p>
      </dgm:t>
    </dgm:pt>
    <dgm:pt modelId="{8A905C5A-29EC-4911-82E4-CB6FF7126A30}" type="pres">
      <dgm:prSet presAssocID="{EEA6EE0C-D2DD-40D9-A18E-C313FA91741F}" presName="connector2" presStyleLbl="sibTrans2D1" presStyleIdx="1" presStyleCnt="3"/>
      <dgm:spPr/>
      <dgm:t>
        <a:bodyPr/>
        <a:lstStyle/>
        <a:p>
          <a:endParaRPr lang="es-CO"/>
        </a:p>
      </dgm:t>
    </dgm:pt>
    <dgm:pt modelId="{82752790-DFB9-43D7-84EC-D76BE1BCDE94}" type="pres">
      <dgm:prSet presAssocID="{6FEB533A-56A8-4E6A-BD08-77A9D2F850CC}" presName="connector3" presStyleLbl="sibTrans2D1" presStyleIdx="2" presStyleCnt="3"/>
      <dgm:spPr/>
      <dgm:t>
        <a:bodyPr/>
        <a:lstStyle/>
        <a:p>
          <a:endParaRPr lang="es-CO"/>
        </a:p>
      </dgm:t>
    </dgm:pt>
  </dgm:ptLst>
  <dgm:cxnLst>
    <dgm:cxn modelId="{F4089F83-D492-4290-9C13-82793B9D9194}" type="presOf" srcId="{8A99B818-C62C-4079-BEFC-2C6B5B756B90}" destId="{1EA11D24-4A4C-48FF-84D3-3210D06E23FB}" srcOrd="0" destOrd="0" presId="urn:microsoft.com/office/officeart/2005/8/layout/gear1"/>
    <dgm:cxn modelId="{7B562B28-C84A-4E26-9164-19BA2FC5CF27}" type="presOf" srcId="{180E93DD-0485-414B-B223-C583A1D7C445}" destId="{CA66580B-214F-470D-BC89-E61204B82AB8}" srcOrd="0" destOrd="0" presId="urn:microsoft.com/office/officeart/2005/8/layout/gear1"/>
    <dgm:cxn modelId="{2462057F-45FA-49F3-93AD-0EAF3EAA9D3D}" type="presOf" srcId="{3FB941E7-A030-4C8E-9351-F36B99E6E05F}" destId="{A8FDD47B-5FF6-457A-AB90-653C4B3981DB}" srcOrd="2" destOrd="0" presId="urn:microsoft.com/office/officeart/2005/8/layout/gear1"/>
    <dgm:cxn modelId="{566BE8AF-9F18-4640-9C22-E63F2F0AE1CE}" srcId="{180E93DD-0485-414B-B223-C583A1D7C445}" destId="{B60D0504-A9DA-4959-8168-31680A692377}" srcOrd="0" destOrd="0" parTransId="{C7AFC237-324A-4676-80AB-65E6B31ED744}" sibTransId="{A19B44E0-F7D5-4DC9-88D8-CC0F0E9755A8}"/>
    <dgm:cxn modelId="{5F5B3A08-85AE-47BB-B2DA-44D7B84658B0}" type="presOf" srcId="{3FB941E7-A030-4C8E-9351-F36B99E6E05F}" destId="{E7B5F074-884B-4F0A-A779-9C9EFC039A89}" srcOrd="1" destOrd="0" presId="urn:microsoft.com/office/officeart/2005/8/layout/gear1"/>
    <dgm:cxn modelId="{1D511B6B-A3D9-4968-8117-B3727CA86448}" type="presOf" srcId="{8A99B818-C62C-4079-BEFC-2C6B5B756B90}" destId="{2CBACCF1-3937-4DB0-8C62-49D81CFAA5D6}" srcOrd="3" destOrd="0" presId="urn:microsoft.com/office/officeart/2005/8/layout/gear1"/>
    <dgm:cxn modelId="{C74E5100-BF99-4A14-81C8-EDCD099A953B}" srcId="{180E93DD-0485-414B-B223-C583A1D7C445}" destId="{8A99B818-C62C-4079-BEFC-2C6B5B756B90}" srcOrd="2" destOrd="0" parTransId="{C1145C85-D81C-4C17-ABDF-8DDB91DB6267}" sibTransId="{6FEB533A-56A8-4E6A-BD08-77A9D2F850CC}"/>
    <dgm:cxn modelId="{7E7C28E2-978D-4412-8E02-A2CCEE3F3071}" type="presOf" srcId="{8A99B818-C62C-4079-BEFC-2C6B5B756B90}" destId="{79862F8A-FF39-463F-B63E-BA92CD741F25}" srcOrd="1" destOrd="0" presId="urn:microsoft.com/office/officeart/2005/8/layout/gear1"/>
    <dgm:cxn modelId="{AD73BDA5-2C12-4E2B-8BEF-FD4B64EFEDDA}" type="presOf" srcId="{B60D0504-A9DA-4959-8168-31680A692377}" destId="{4E16BCF2-1C9C-4D76-8842-8215F3E8890E}" srcOrd="2" destOrd="0" presId="urn:microsoft.com/office/officeart/2005/8/layout/gear1"/>
    <dgm:cxn modelId="{B915E16F-EE96-4C73-B3A4-3CAF4BBFA351}" type="presOf" srcId="{B60D0504-A9DA-4959-8168-31680A692377}" destId="{9D38CEB3-4A46-4C7E-A4F6-D460BB9732D1}" srcOrd="0" destOrd="0" presId="urn:microsoft.com/office/officeart/2005/8/layout/gear1"/>
    <dgm:cxn modelId="{9208D80A-A414-476F-8483-08D590040668}" type="presOf" srcId="{3FB941E7-A030-4C8E-9351-F36B99E6E05F}" destId="{456784EF-3BF3-4DFA-8A05-E00F657A6682}" srcOrd="0" destOrd="0" presId="urn:microsoft.com/office/officeart/2005/8/layout/gear1"/>
    <dgm:cxn modelId="{DCDA1843-03F0-4046-A063-0C7145D0F7F3}" type="presOf" srcId="{B60D0504-A9DA-4959-8168-31680A692377}" destId="{4A438FAD-81CA-4D71-96C0-D6F3EE9F53DB}" srcOrd="1" destOrd="0" presId="urn:microsoft.com/office/officeart/2005/8/layout/gear1"/>
    <dgm:cxn modelId="{53B54673-5F11-4AD0-8422-1DCCED41E170}" type="presOf" srcId="{6FEB533A-56A8-4E6A-BD08-77A9D2F850CC}" destId="{82752790-DFB9-43D7-84EC-D76BE1BCDE94}" srcOrd="0" destOrd="0" presId="urn:microsoft.com/office/officeart/2005/8/layout/gear1"/>
    <dgm:cxn modelId="{6A70BF81-ED67-40BE-91A6-A8AB3B643C4F}" type="presOf" srcId="{A19B44E0-F7D5-4DC9-88D8-CC0F0E9755A8}" destId="{024303A2-7147-4853-979B-6DF89F48C379}" srcOrd="0" destOrd="0" presId="urn:microsoft.com/office/officeart/2005/8/layout/gear1"/>
    <dgm:cxn modelId="{DEC987F6-FE7C-4883-B22B-1D8E18EFD3F9}" srcId="{180E93DD-0485-414B-B223-C583A1D7C445}" destId="{3FB941E7-A030-4C8E-9351-F36B99E6E05F}" srcOrd="1" destOrd="0" parTransId="{0896D626-672C-4974-91D5-0558C35B5149}" sibTransId="{EEA6EE0C-D2DD-40D9-A18E-C313FA91741F}"/>
    <dgm:cxn modelId="{9C8FBA0A-CBE3-403B-AAAB-EF6BD43C0B7B}" type="presOf" srcId="{8A99B818-C62C-4079-BEFC-2C6B5B756B90}" destId="{18E8362A-5B35-46CC-8704-45AD8C6177F6}" srcOrd="2" destOrd="0" presId="urn:microsoft.com/office/officeart/2005/8/layout/gear1"/>
    <dgm:cxn modelId="{3F483CF4-FE9C-4CE9-944C-1F8C66C0240C}" type="presOf" srcId="{EEA6EE0C-D2DD-40D9-A18E-C313FA91741F}" destId="{8A905C5A-29EC-4911-82E4-CB6FF7126A30}" srcOrd="0" destOrd="0" presId="urn:microsoft.com/office/officeart/2005/8/layout/gear1"/>
    <dgm:cxn modelId="{6114BFDC-B8E2-47AC-B7C3-D149876D765B}" type="presParOf" srcId="{CA66580B-214F-470D-BC89-E61204B82AB8}" destId="{9D38CEB3-4A46-4C7E-A4F6-D460BB9732D1}" srcOrd="0" destOrd="0" presId="urn:microsoft.com/office/officeart/2005/8/layout/gear1"/>
    <dgm:cxn modelId="{F31EC179-19E0-4B10-9366-7FE447A4D707}" type="presParOf" srcId="{CA66580B-214F-470D-BC89-E61204B82AB8}" destId="{4A438FAD-81CA-4D71-96C0-D6F3EE9F53DB}" srcOrd="1" destOrd="0" presId="urn:microsoft.com/office/officeart/2005/8/layout/gear1"/>
    <dgm:cxn modelId="{26944F4B-0742-49AB-B2C1-9646ECFBC04D}" type="presParOf" srcId="{CA66580B-214F-470D-BC89-E61204B82AB8}" destId="{4E16BCF2-1C9C-4D76-8842-8215F3E8890E}" srcOrd="2" destOrd="0" presId="urn:microsoft.com/office/officeart/2005/8/layout/gear1"/>
    <dgm:cxn modelId="{7E68E783-B431-4465-BB0F-940EEF5F2973}" type="presParOf" srcId="{CA66580B-214F-470D-BC89-E61204B82AB8}" destId="{456784EF-3BF3-4DFA-8A05-E00F657A6682}" srcOrd="3" destOrd="0" presId="urn:microsoft.com/office/officeart/2005/8/layout/gear1"/>
    <dgm:cxn modelId="{CB0FA14F-5BA7-4A91-9EBB-7E39C4343A6C}" type="presParOf" srcId="{CA66580B-214F-470D-BC89-E61204B82AB8}" destId="{E7B5F074-884B-4F0A-A779-9C9EFC039A89}" srcOrd="4" destOrd="0" presId="urn:microsoft.com/office/officeart/2005/8/layout/gear1"/>
    <dgm:cxn modelId="{172F9801-4D66-4A95-8BC8-DD84D0B2CDBB}" type="presParOf" srcId="{CA66580B-214F-470D-BC89-E61204B82AB8}" destId="{A8FDD47B-5FF6-457A-AB90-653C4B3981DB}" srcOrd="5" destOrd="0" presId="urn:microsoft.com/office/officeart/2005/8/layout/gear1"/>
    <dgm:cxn modelId="{EF802CD5-EB3A-435E-B831-B05E404C35FC}" type="presParOf" srcId="{CA66580B-214F-470D-BC89-E61204B82AB8}" destId="{1EA11D24-4A4C-48FF-84D3-3210D06E23FB}" srcOrd="6" destOrd="0" presId="urn:microsoft.com/office/officeart/2005/8/layout/gear1"/>
    <dgm:cxn modelId="{2ABDD299-DF57-4FBE-8B6C-237CA696AEBF}" type="presParOf" srcId="{CA66580B-214F-470D-BC89-E61204B82AB8}" destId="{79862F8A-FF39-463F-B63E-BA92CD741F25}" srcOrd="7" destOrd="0" presId="urn:microsoft.com/office/officeart/2005/8/layout/gear1"/>
    <dgm:cxn modelId="{6FF7AF9A-6308-4F58-B18C-3A025847977E}" type="presParOf" srcId="{CA66580B-214F-470D-BC89-E61204B82AB8}" destId="{18E8362A-5B35-46CC-8704-45AD8C6177F6}" srcOrd="8" destOrd="0" presId="urn:microsoft.com/office/officeart/2005/8/layout/gear1"/>
    <dgm:cxn modelId="{2C1E11AB-744E-4C59-B579-D9B4CBB5E6F4}" type="presParOf" srcId="{CA66580B-214F-470D-BC89-E61204B82AB8}" destId="{2CBACCF1-3937-4DB0-8C62-49D81CFAA5D6}" srcOrd="9" destOrd="0" presId="urn:microsoft.com/office/officeart/2005/8/layout/gear1"/>
    <dgm:cxn modelId="{AA85375A-C507-469B-9CDE-99B3A0609868}" type="presParOf" srcId="{CA66580B-214F-470D-BC89-E61204B82AB8}" destId="{024303A2-7147-4853-979B-6DF89F48C379}" srcOrd="10" destOrd="0" presId="urn:microsoft.com/office/officeart/2005/8/layout/gear1"/>
    <dgm:cxn modelId="{14D8102E-21C5-4891-BA2A-205D741054E0}" type="presParOf" srcId="{CA66580B-214F-470D-BC89-E61204B82AB8}" destId="{8A905C5A-29EC-4911-82E4-CB6FF7126A30}" srcOrd="11" destOrd="0" presId="urn:microsoft.com/office/officeart/2005/8/layout/gear1"/>
    <dgm:cxn modelId="{10ADC798-A16B-47A2-8CF9-DFCF5B17FEF3}" type="presParOf" srcId="{CA66580B-214F-470D-BC89-E61204B82AB8}" destId="{82752790-DFB9-43D7-84EC-D76BE1BCDE94}"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2402A8-A574-4B6C-BC4C-74A67ED7D7FE}">
      <dsp:nvSpPr>
        <dsp:cNvPr id="0" name=""/>
        <dsp:cNvSpPr/>
      </dsp:nvSpPr>
      <dsp:spPr>
        <a:xfrm>
          <a:off x="2372393" y="1922915"/>
          <a:ext cx="1153424" cy="1153424"/>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s-CO" sz="2600" kern="1200" dirty="0"/>
            <a:t>EPOC</a:t>
          </a:r>
        </a:p>
      </dsp:txBody>
      <dsp:txXfrm>
        <a:off x="2541308" y="2091830"/>
        <a:ext cx="815594" cy="815594"/>
      </dsp:txXfrm>
    </dsp:sp>
    <dsp:sp modelId="{FF652042-F9F7-4455-B094-86555697192C}">
      <dsp:nvSpPr>
        <dsp:cNvPr id="0" name=""/>
        <dsp:cNvSpPr/>
      </dsp:nvSpPr>
      <dsp:spPr>
        <a:xfrm rot="16200000">
          <a:off x="2789108" y="1586611"/>
          <a:ext cx="319993" cy="223353"/>
        </a:xfrm>
        <a:prstGeom prst="leftRightArrow">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s-CO" sz="900" kern="1200"/>
        </a:p>
      </dsp:txBody>
      <dsp:txXfrm>
        <a:off x="2822611" y="1664785"/>
        <a:ext cx="252987" cy="134011"/>
      </dsp:txXfrm>
    </dsp:sp>
    <dsp:sp modelId="{ADE9BA74-C20F-4CCB-B4FA-D6460E75B30F}">
      <dsp:nvSpPr>
        <dsp:cNvPr id="0" name=""/>
        <dsp:cNvSpPr/>
      </dsp:nvSpPr>
      <dsp:spPr>
        <a:xfrm>
          <a:off x="2228215" y="17986"/>
          <a:ext cx="1441780" cy="144178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s-CO" sz="1300" kern="1200" dirty="0"/>
            <a:t>Enfermedad Cardiovascular</a:t>
          </a:r>
        </a:p>
      </dsp:txBody>
      <dsp:txXfrm>
        <a:off x="2439359" y="229130"/>
        <a:ext cx="1019492" cy="1019492"/>
      </dsp:txXfrm>
    </dsp:sp>
    <dsp:sp modelId="{1E1612CA-1464-42DB-8DED-D334610B19E9}">
      <dsp:nvSpPr>
        <dsp:cNvPr id="0" name=""/>
        <dsp:cNvSpPr/>
      </dsp:nvSpPr>
      <dsp:spPr>
        <a:xfrm flipV="1">
          <a:off x="3582362" y="2405755"/>
          <a:ext cx="336164" cy="187744"/>
        </a:xfrm>
        <a:prstGeom prst="leftRightArrow">
          <a:avLst/>
        </a:prstGeom>
        <a:solidFill>
          <a:schemeClr val="accent5">
            <a:hueOff val="-2451115"/>
            <a:satOff val="-3409"/>
            <a:lumOff val="-130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s-CO" sz="800" kern="1200"/>
        </a:p>
      </dsp:txBody>
      <dsp:txXfrm rot="10800000">
        <a:off x="3582362" y="2443304"/>
        <a:ext cx="279841" cy="112646"/>
      </dsp:txXfrm>
    </dsp:sp>
    <dsp:sp modelId="{3D3ECAA8-BD5D-422D-83DC-23CE197AE11E}">
      <dsp:nvSpPr>
        <dsp:cNvPr id="0" name=""/>
        <dsp:cNvSpPr/>
      </dsp:nvSpPr>
      <dsp:spPr>
        <a:xfrm>
          <a:off x="3988966" y="1778737"/>
          <a:ext cx="1441780" cy="1441780"/>
        </a:xfrm>
        <a:prstGeom prst="ellipse">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s-CO" sz="1300" kern="1200" dirty="0"/>
            <a:t>Enfermedades Psiquiátricas</a:t>
          </a:r>
        </a:p>
      </dsp:txBody>
      <dsp:txXfrm>
        <a:off x="4200110" y="1989881"/>
        <a:ext cx="1019492" cy="1019492"/>
      </dsp:txXfrm>
    </dsp:sp>
    <dsp:sp modelId="{902CB65F-D15B-4FF8-9708-B867B0FF630F}">
      <dsp:nvSpPr>
        <dsp:cNvPr id="0" name=""/>
        <dsp:cNvSpPr/>
      </dsp:nvSpPr>
      <dsp:spPr>
        <a:xfrm rot="5400000">
          <a:off x="2781852" y="3181807"/>
          <a:ext cx="334505" cy="238318"/>
        </a:xfrm>
        <a:prstGeom prst="leftRightArrow">
          <a:avLst/>
        </a:prstGeom>
        <a:solidFill>
          <a:schemeClr val="accent5">
            <a:hueOff val="-4902230"/>
            <a:satOff val="-6819"/>
            <a:lumOff val="-261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CO" sz="1000" kern="1200"/>
        </a:p>
      </dsp:txBody>
      <dsp:txXfrm>
        <a:off x="2817600" y="3193724"/>
        <a:ext cx="263010" cy="142990"/>
      </dsp:txXfrm>
    </dsp:sp>
    <dsp:sp modelId="{330FFAFB-8E02-4C30-AC25-9AA9F4D72469}">
      <dsp:nvSpPr>
        <dsp:cNvPr id="0" name=""/>
        <dsp:cNvSpPr/>
      </dsp:nvSpPr>
      <dsp:spPr>
        <a:xfrm>
          <a:off x="2228215" y="3539488"/>
          <a:ext cx="1441780" cy="1441780"/>
        </a:xfrm>
        <a:prstGeom prst="ellipse">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s-CO" sz="1300" kern="1200" dirty="0"/>
            <a:t>Respiratorias</a:t>
          </a:r>
        </a:p>
      </dsp:txBody>
      <dsp:txXfrm>
        <a:off x="2439359" y="3750632"/>
        <a:ext cx="1019492" cy="1019492"/>
      </dsp:txXfrm>
    </dsp:sp>
    <dsp:sp modelId="{29A2AB0D-86EB-4505-B38C-A1517449431A}">
      <dsp:nvSpPr>
        <dsp:cNvPr id="0" name=""/>
        <dsp:cNvSpPr/>
      </dsp:nvSpPr>
      <dsp:spPr>
        <a:xfrm rot="10800000">
          <a:off x="1981556" y="2402827"/>
          <a:ext cx="332419" cy="193599"/>
        </a:xfrm>
        <a:prstGeom prst="leftRightArrow">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s-CO" sz="800" kern="1200"/>
        </a:p>
      </dsp:txBody>
      <dsp:txXfrm rot="10800000">
        <a:off x="2039636" y="2441547"/>
        <a:ext cx="274339" cy="116159"/>
      </dsp:txXfrm>
    </dsp:sp>
    <dsp:sp modelId="{49BA7FB6-1032-47F5-BD9C-F4BB48ED188E}">
      <dsp:nvSpPr>
        <dsp:cNvPr id="0" name=""/>
        <dsp:cNvSpPr/>
      </dsp:nvSpPr>
      <dsp:spPr>
        <a:xfrm>
          <a:off x="467464" y="1778737"/>
          <a:ext cx="1441780" cy="1441780"/>
        </a:xfrm>
        <a:prstGeom prst="ellipse">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s-CO" sz="1300" kern="1200" dirty="0"/>
            <a:t>Metabólicas</a:t>
          </a:r>
        </a:p>
      </dsp:txBody>
      <dsp:txXfrm>
        <a:off x="678608" y="1989881"/>
        <a:ext cx="1019492" cy="10194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38CEB3-4A46-4C7E-A4F6-D460BB9732D1}">
      <dsp:nvSpPr>
        <dsp:cNvPr id="0" name=""/>
        <dsp:cNvSpPr/>
      </dsp:nvSpPr>
      <dsp:spPr>
        <a:xfrm>
          <a:off x="2015998" y="1811074"/>
          <a:ext cx="2213536" cy="2213536"/>
        </a:xfrm>
        <a:prstGeom prst="gear9">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s-CO" sz="1500" b="1" kern="1200" dirty="0"/>
            <a:t>Médicos</a:t>
          </a:r>
        </a:p>
      </dsp:txBody>
      <dsp:txXfrm>
        <a:off x="2461017" y="2329584"/>
        <a:ext cx="1323498" cy="1137803"/>
      </dsp:txXfrm>
    </dsp:sp>
    <dsp:sp modelId="{456784EF-3BF3-4DFA-8A05-E00F657A6682}">
      <dsp:nvSpPr>
        <dsp:cNvPr id="0" name=""/>
        <dsp:cNvSpPr/>
      </dsp:nvSpPr>
      <dsp:spPr>
        <a:xfrm>
          <a:off x="728122" y="1287875"/>
          <a:ext cx="1609844" cy="1609844"/>
        </a:xfrm>
        <a:prstGeom prst="gear6">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s-CO" sz="1500" b="1" kern="1200" dirty="0"/>
            <a:t>Familiar/ Cuidador</a:t>
          </a:r>
        </a:p>
      </dsp:txBody>
      <dsp:txXfrm>
        <a:off x="1133405" y="1695608"/>
        <a:ext cx="799278" cy="794378"/>
      </dsp:txXfrm>
    </dsp:sp>
    <dsp:sp modelId="{1EA11D24-4A4C-48FF-84D3-3210D06E23FB}">
      <dsp:nvSpPr>
        <dsp:cNvPr id="0" name=""/>
        <dsp:cNvSpPr/>
      </dsp:nvSpPr>
      <dsp:spPr>
        <a:xfrm rot="20700000">
          <a:off x="1629800" y="177247"/>
          <a:ext cx="1577318" cy="1577318"/>
        </a:xfrm>
        <a:prstGeom prst="gear6">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s-CO" sz="1500" b="1" kern="1200" dirty="0"/>
            <a:t>Paciente</a:t>
          </a:r>
        </a:p>
      </dsp:txBody>
      <dsp:txXfrm rot="-20700000">
        <a:off x="1975752" y="523199"/>
        <a:ext cx="885414" cy="885414"/>
      </dsp:txXfrm>
    </dsp:sp>
    <dsp:sp modelId="{024303A2-7147-4853-979B-6DF89F48C379}">
      <dsp:nvSpPr>
        <dsp:cNvPr id="0" name=""/>
        <dsp:cNvSpPr/>
      </dsp:nvSpPr>
      <dsp:spPr>
        <a:xfrm>
          <a:off x="1843941" y="1478107"/>
          <a:ext cx="2833326" cy="2833326"/>
        </a:xfrm>
        <a:prstGeom prst="circularArrow">
          <a:avLst>
            <a:gd name="adj1" fmla="val 4688"/>
            <a:gd name="adj2" fmla="val 299029"/>
            <a:gd name="adj3" fmla="val 2512092"/>
            <a:gd name="adj4" fmla="val 15870080"/>
            <a:gd name="adj5" fmla="val 5469"/>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A905C5A-29EC-4911-82E4-CB6FF7126A30}">
      <dsp:nvSpPr>
        <dsp:cNvPr id="0" name=""/>
        <dsp:cNvSpPr/>
      </dsp:nvSpPr>
      <dsp:spPr>
        <a:xfrm>
          <a:off x="443022" y="932406"/>
          <a:ext cx="2058588" cy="2058588"/>
        </a:xfrm>
        <a:prstGeom prst="leftCircularArrow">
          <a:avLst>
            <a:gd name="adj1" fmla="val 6452"/>
            <a:gd name="adj2" fmla="val 429999"/>
            <a:gd name="adj3" fmla="val 10489124"/>
            <a:gd name="adj4" fmla="val 14837806"/>
            <a:gd name="adj5" fmla="val 7527"/>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2752790-DFB9-43D7-84EC-D76BE1BCDE94}">
      <dsp:nvSpPr>
        <dsp:cNvPr id="0" name=""/>
        <dsp:cNvSpPr/>
      </dsp:nvSpPr>
      <dsp:spPr>
        <a:xfrm>
          <a:off x="1264949" y="-167516"/>
          <a:ext cx="2219572" cy="2219572"/>
        </a:xfrm>
        <a:prstGeom prst="circularArrow">
          <a:avLst>
            <a:gd name="adj1" fmla="val 5984"/>
            <a:gd name="adj2" fmla="val 394124"/>
            <a:gd name="adj3" fmla="val 13313824"/>
            <a:gd name="adj4" fmla="val 10508221"/>
            <a:gd name="adj5" fmla="val 6981"/>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1E417967-32A5-454D-8F81-972033F62303}" type="datetimeFigureOut">
              <a:rPr lang="id-ID"/>
              <a:pPr/>
              <a:t>22/08/2019</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A0948C30-E0D4-E148-9F56-1E55A005956C}" type="slidenum">
              <a:rPr lang="id-ID"/>
              <a:pPr/>
              <a:t>‹Nº›</a:t>
            </a:fld>
            <a:endParaRPr lang="id-ID"/>
          </a:p>
        </p:txBody>
      </p:sp>
    </p:spTree>
    <p:extLst>
      <p:ext uri="{BB962C8B-B14F-4D97-AF65-F5344CB8AC3E}">
        <p14:creationId xmlns:p14="http://schemas.microsoft.com/office/powerpoint/2010/main" val="985672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id-ID"/>
          </a:p>
        </p:txBody>
      </p:sp>
      <p:sp>
        <p:nvSpPr>
          <p:cNvPr id="3" name="Date Placeholder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F579162E-D843-E647-832E-71D352952ED3}" type="datetimeFigureOut">
              <a:rPr lang="id-ID"/>
              <a:pPr/>
              <a:t>22/08/2019</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id-ID"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id-ID"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5830CBEA-D6D4-9542-B346-6CD1EBA2BB93}" type="slidenum">
              <a:rPr lang="id-ID"/>
              <a:pPr/>
              <a:t>‹Nº›</a:t>
            </a:fld>
            <a:endParaRPr lang="id-ID"/>
          </a:p>
        </p:txBody>
      </p:sp>
    </p:spTree>
    <p:extLst>
      <p:ext uri="{BB962C8B-B14F-4D97-AF65-F5344CB8AC3E}">
        <p14:creationId xmlns:p14="http://schemas.microsoft.com/office/powerpoint/2010/main" val="19562978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ヒラギノ角ゴ Pro W3" charset="0"/>
        <a:cs typeface="+mn-cs"/>
      </a:defRPr>
    </a:lvl1pPr>
    <a:lvl2pPr marL="457200" algn="l" rtl="0" fontAlgn="base">
      <a:spcBef>
        <a:spcPct val="30000"/>
      </a:spcBef>
      <a:spcAft>
        <a:spcPct val="0"/>
      </a:spcAft>
      <a:defRPr sz="1200" kern="1200">
        <a:solidFill>
          <a:schemeClr val="tx1"/>
        </a:solidFill>
        <a:latin typeface="+mn-lt"/>
        <a:ea typeface="ヒラギノ角ゴ Pro W3" charset="0"/>
        <a:cs typeface="+mn-cs"/>
      </a:defRPr>
    </a:lvl2pPr>
    <a:lvl3pPr marL="914400" algn="l" rtl="0" fontAlgn="base">
      <a:spcBef>
        <a:spcPct val="30000"/>
      </a:spcBef>
      <a:spcAft>
        <a:spcPct val="0"/>
      </a:spcAft>
      <a:defRPr sz="1200" kern="1200">
        <a:solidFill>
          <a:schemeClr val="tx1"/>
        </a:solidFill>
        <a:latin typeface="+mn-lt"/>
        <a:ea typeface="ヒラギノ角ゴ Pro W3" charset="0"/>
        <a:cs typeface="+mn-cs"/>
      </a:defRPr>
    </a:lvl3pPr>
    <a:lvl4pPr marL="1371600" algn="l" rtl="0" fontAlgn="base">
      <a:spcBef>
        <a:spcPct val="30000"/>
      </a:spcBef>
      <a:spcAft>
        <a:spcPct val="0"/>
      </a:spcAft>
      <a:defRPr sz="1200" kern="1200">
        <a:solidFill>
          <a:schemeClr val="tx1"/>
        </a:solidFill>
        <a:latin typeface="+mn-lt"/>
        <a:ea typeface="ヒラギノ角ゴ Pro W3" charset="0"/>
        <a:cs typeface="+mn-cs"/>
      </a:defRPr>
    </a:lvl4pPr>
    <a:lvl5pPr marL="1828800" algn="l" rtl="0" fontAlgn="base">
      <a:spcBef>
        <a:spcPct val="30000"/>
      </a:spcBef>
      <a:spcAft>
        <a:spcPct val="0"/>
      </a:spcAft>
      <a:defRPr sz="1200" kern="1200">
        <a:solidFill>
          <a:schemeClr val="tx1"/>
        </a:solidFill>
        <a:latin typeface="+mn-lt"/>
        <a:ea typeface="ヒラギノ角ゴ Pro W3"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Clic para editar título</a:t>
            </a:r>
            <a:endParaRPr lang="es-ES_tradnl"/>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S_tradnl"/>
          </a:p>
        </p:txBody>
      </p:sp>
      <p:sp>
        <p:nvSpPr>
          <p:cNvPr id="4" name="Marcador de fecha 3"/>
          <p:cNvSpPr>
            <a:spLocks noGrp="1"/>
          </p:cNvSpPr>
          <p:nvPr>
            <p:ph type="dt" sz="half" idx="10"/>
          </p:nvPr>
        </p:nvSpPr>
        <p:spPr/>
        <p:txBody>
          <a:bodyPr/>
          <a:lstStyle/>
          <a:p>
            <a:fld id="{0386A418-29F6-C942-AA47-00F6AE4E86EC}" type="datetimeFigureOut">
              <a:rPr lang="en-US" smtClean="0"/>
              <a:pPr/>
              <a:t>8/22/2019</a:t>
            </a:fld>
            <a:endParaRPr lang="en-US"/>
          </a:p>
        </p:txBody>
      </p:sp>
      <p:sp>
        <p:nvSpPr>
          <p:cNvPr id="5" name="Marcador de pie de página 4"/>
          <p:cNvSpPr>
            <a:spLocks noGrp="1"/>
          </p:cNvSpPr>
          <p:nvPr>
            <p:ph type="ftr" sz="quarter" idx="11"/>
          </p:nvPr>
        </p:nvSpPr>
        <p:spPr/>
        <p:txBody>
          <a:bodyPr/>
          <a:lstStyle/>
          <a:p>
            <a:pPr>
              <a:defRPr/>
            </a:pPr>
            <a:endParaRPr lang="en-US"/>
          </a:p>
        </p:txBody>
      </p:sp>
      <p:sp>
        <p:nvSpPr>
          <p:cNvPr id="6" name="Marcador de número de diapositiva 5"/>
          <p:cNvSpPr>
            <a:spLocks noGrp="1"/>
          </p:cNvSpPr>
          <p:nvPr>
            <p:ph type="sldNum" sz="quarter" idx="12"/>
          </p:nvPr>
        </p:nvSpPr>
        <p:spPr/>
        <p:txBody>
          <a:bodyPr/>
          <a:lstStyle/>
          <a:p>
            <a:fld id="{DF244829-62D2-BA43-96C0-A96FCAFCB24E}" type="slidenum">
              <a:rPr lang="en-US" smtClean="0"/>
              <a:pPr/>
              <a:t>‹Nº›</a:t>
            </a:fld>
            <a:endParaRPr lang="en-US"/>
          </a:p>
        </p:txBody>
      </p:sp>
    </p:spTree>
    <p:extLst>
      <p:ext uri="{BB962C8B-B14F-4D97-AF65-F5344CB8AC3E}">
        <p14:creationId xmlns:p14="http://schemas.microsoft.com/office/powerpoint/2010/main" val="10414980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p>
            <a:fld id="{0386A418-29F6-C942-AA47-00F6AE4E86EC}" type="datetimeFigureOut">
              <a:rPr lang="en-US" smtClean="0"/>
              <a:pPr/>
              <a:t>8/22/2019</a:t>
            </a:fld>
            <a:endParaRPr lang="en-US"/>
          </a:p>
        </p:txBody>
      </p:sp>
      <p:sp>
        <p:nvSpPr>
          <p:cNvPr id="5" name="Marcador de pie de página 4"/>
          <p:cNvSpPr>
            <a:spLocks noGrp="1"/>
          </p:cNvSpPr>
          <p:nvPr>
            <p:ph type="ftr" sz="quarter" idx="11"/>
          </p:nvPr>
        </p:nvSpPr>
        <p:spPr/>
        <p:txBody>
          <a:bodyPr/>
          <a:lstStyle/>
          <a:p>
            <a:pPr>
              <a:defRPr/>
            </a:pPr>
            <a:endParaRPr lang="en-US"/>
          </a:p>
        </p:txBody>
      </p:sp>
      <p:sp>
        <p:nvSpPr>
          <p:cNvPr id="6" name="Marcador de número de diapositiva 5"/>
          <p:cNvSpPr>
            <a:spLocks noGrp="1"/>
          </p:cNvSpPr>
          <p:nvPr>
            <p:ph type="sldNum" sz="quarter" idx="12"/>
          </p:nvPr>
        </p:nvSpPr>
        <p:spPr/>
        <p:txBody>
          <a:bodyPr/>
          <a:lstStyle/>
          <a:p>
            <a:fld id="{DF244829-62D2-BA43-96C0-A96FCAFCB24E}" type="slidenum">
              <a:rPr lang="en-US" smtClean="0"/>
              <a:pPr/>
              <a:t>‹Nº›</a:t>
            </a:fld>
            <a:endParaRPr lang="en-US"/>
          </a:p>
        </p:txBody>
      </p:sp>
    </p:spTree>
    <p:extLst>
      <p:ext uri="{BB962C8B-B14F-4D97-AF65-F5344CB8AC3E}">
        <p14:creationId xmlns:p14="http://schemas.microsoft.com/office/powerpoint/2010/main" val="1899192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Clic para editar título</a:t>
            </a:r>
            <a:endParaRPr lang="es-ES_tradnl"/>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p>
            <a:fld id="{0386A418-29F6-C942-AA47-00F6AE4E86EC}" type="datetimeFigureOut">
              <a:rPr lang="en-US" smtClean="0"/>
              <a:pPr/>
              <a:t>8/22/2019</a:t>
            </a:fld>
            <a:endParaRPr lang="en-US"/>
          </a:p>
        </p:txBody>
      </p:sp>
      <p:sp>
        <p:nvSpPr>
          <p:cNvPr id="5" name="Marcador de pie de página 4"/>
          <p:cNvSpPr>
            <a:spLocks noGrp="1"/>
          </p:cNvSpPr>
          <p:nvPr>
            <p:ph type="ftr" sz="quarter" idx="11"/>
          </p:nvPr>
        </p:nvSpPr>
        <p:spPr/>
        <p:txBody>
          <a:bodyPr/>
          <a:lstStyle/>
          <a:p>
            <a:pPr>
              <a:defRPr/>
            </a:pPr>
            <a:endParaRPr lang="en-US"/>
          </a:p>
        </p:txBody>
      </p:sp>
      <p:sp>
        <p:nvSpPr>
          <p:cNvPr id="6" name="Marcador de número de diapositiva 5"/>
          <p:cNvSpPr>
            <a:spLocks noGrp="1"/>
          </p:cNvSpPr>
          <p:nvPr>
            <p:ph type="sldNum" sz="quarter" idx="12"/>
          </p:nvPr>
        </p:nvSpPr>
        <p:spPr/>
        <p:txBody>
          <a:bodyPr/>
          <a:lstStyle/>
          <a:p>
            <a:fld id="{DF244829-62D2-BA43-96C0-A96FCAFCB24E}" type="slidenum">
              <a:rPr lang="en-US" smtClean="0"/>
              <a:pPr/>
              <a:t>‹Nº›</a:t>
            </a:fld>
            <a:endParaRPr lang="en-US"/>
          </a:p>
        </p:txBody>
      </p:sp>
    </p:spTree>
    <p:extLst>
      <p:ext uri="{BB962C8B-B14F-4D97-AF65-F5344CB8AC3E}">
        <p14:creationId xmlns:p14="http://schemas.microsoft.com/office/powerpoint/2010/main" val="1678935753"/>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Picture 02">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6091376" cy="6858000"/>
          </a:xfrm>
          <a:prstGeom prst="rect">
            <a:avLst/>
          </a:prstGeom>
          <a:solidFill>
            <a:srgbClr val="830051"/>
          </a:soli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 name="Picture Placeholder 2"/>
          <p:cNvSpPr>
            <a:spLocks noGrp="1"/>
          </p:cNvSpPr>
          <p:nvPr>
            <p:ph type="pic" sz="quarter" idx="10"/>
          </p:nvPr>
        </p:nvSpPr>
        <p:spPr>
          <a:xfrm>
            <a:off x="6091376" y="0"/>
            <a:ext cx="6100624" cy="6858000"/>
          </a:xfrm>
          <a:ln>
            <a:noFill/>
          </a:ln>
        </p:spPr>
        <p:txBody>
          <a:bodyPr rtlCol="0">
            <a:normAutofit/>
          </a:bodyPr>
          <a:lstStyle/>
          <a:p>
            <a:pPr lvl="0"/>
            <a:endParaRPr lang="en-US" noProof="0"/>
          </a:p>
        </p:txBody>
      </p:sp>
      <p:sp>
        <p:nvSpPr>
          <p:cNvPr id="5" name="Text Placeholder 9"/>
          <p:cNvSpPr>
            <a:spLocks noGrp="1"/>
          </p:cNvSpPr>
          <p:nvPr>
            <p:ph type="body" sz="quarter" idx="17"/>
          </p:nvPr>
        </p:nvSpPr>
        <p:spPr>
          <a:xfrm>
            <a:off x="491671" y="3594968"/>
            <a:ext cx="5225371" cy="404595"/>
          </a:xfrm>
        </p:spPr>
        <p:txBody>
          <a:bodyPr>
            <a:noAutofit/>
          </a:bodyPr>
          <a:lstStyle>
            <a:lvl1pPr marL="0" indent="0" algn="l">
              <a:lnSpc>
                <a:spcPct val="100000"/>
              </a:lnSpc>
              <a:spcBef>
                <a:spcPts val="0"/>
              </a:spcBef>
              <a:buNone/>
              <a:defRPr sz="1800" b="0" i="0" baseline="0">
                <a:solidFill>
                  <a:schemeClr val="bg2"/>
                </a:solidFill>
                <a:latin typeface="Helvetica"/>
                <a:cs typeface="Myriad Pro"/>
              </a:defRPr>
            </a:lvl1pPr>
          </a:lstStyle>
          <a:p>
            <a:pPr lvl="0"/>
            <a:endParaRPr lang="id-ID" dirty="0"/>
          </a:p>
        </p:txBody>
      </p:sp>
      <p:sp>
        <p:nvSpPr>
          <p:cNvPr id="6" name="Text Placeholder 9"/>
          <p:cNvSpPr>
            <a:spLocks noGrp="1"/>
          </p:cNvSpPr>
          <p:nvPr>
            <p:ph type="body" sz="quarter" idx="18"/>
          </p:nvPr>
        </p:nvSpPr>
        <p:spPr>
          <a:xfrm>
            <a:off x="491671" y="2828489"/>
            <a:ext cx="5211724" cy="686979"/>
          </a:xfrm>
        </p:spPr>
        <p:txBody>
          <a:bodyPr>
            <a:noAutofit/>
          </a:bodyPr>
          <a:lstStyle>
            <a:lvl1pPr marL="0" indent="0" algn="l">
              <a:lnSpc>
                <a:spcPct val="100000"/>
              </a:lnSpc>
              <a:spcBef>
                <a:spcPts val="0"/>
              </a:spcBef>
              <a:buNone/>
              <a:defRPr sz="3200" b="1" i="0" baseline="0">
                <a:solidFill>
                  <a:schemeClr val="bg2"/>
                </a:solidFill>
                <a:latin typeface="Helvetica"/>
                <a:cs typeface="Myriad Pro"/>
              </a:defRPr>
            </a:lvl1pPr>
          </a:lstStyle>
          <a:p>
            <a:pPr lvl="0"/>
            <a:endParaRPr lang="id-ID" dirty="0"/>
          </a:p>
        </p:txBody>
      </p:sp>
      <p:pic>
        <p:nvPicPr>
          <p:cNvPr id="2" name="Picture 1"/>
          <p:cNvPicPr>
            <a:picLocks noChangeAspect="1"/>
          </p:cNvPicPr>
          <p:nvPr userDrawn="1"/>
        </p:nvPicPr>
        <p:blipFill>
          <a:blip r:embed="rId2"/>
          <a:stretch>
            <a:fillRect/>
          </a:stretch>
        </p:blipFill>
        <p:spPr>
          <a:xfrm>
            <a:off x="374489" y="5867186"/>
            <a:ext cx="4320000" cy="789825"/>
          </a:xfrm>
          <a:prstGeom prst="rect">
            <a:avLst/>
          </a:prstGeom>
        </p:spPr>
      </p:pic>
    </p:spTree>
    <p:extLst>
      <p:ext uri="{BB962C8B-B14F-4D97-AF65-F5344CB8AC3E}">
        <p14:creationId xmlns:p14="http://schemas.microsoft.com/office/powerpoint/2010/main" val="824851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Picture 02">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91376" y="0"/>
            <a:ext cx="6100624" cy="6858000"/>
          </a:xfrm>
          <a:ln>
            <a:noFill/>
          </a:ln>
        </p:spPr>
        <p:txBody>
          <a:bodyPr rtlCol="0">
            <a:normAutofit/>
          </a:bodyPr>
          <a:lstStyle/>
          <a:p>
            <a:pPr lvl="0"/>
            <a:endParaRPr lang="en-US" noProof="0"/>
          </a:p>
        </p:txBody>
      </p:sp>
      <p:pic>
        <p:nvPicPr>
          <p:cNvPr id="2" name="Picture 1"/>
          <p:cNvPicPr>
            <a:picLocks noChangeAspect="1"/>
          </p:cNvPicPr>
          <p:nvPr userDrawn="1"/>
        </p:nvPicPr>
        <p:blipFill>
          <a:blip r:embed="rId2"/>
          <a:stretch>
            <a:fillRect/>
          </a:stretch>
        </p:blipFill>
        <p:spPr>
          <a:xfrm>
            <a:off x="493196" y="440932"/>
            <a:ext cx="1155700" cy="304800"/>
          </a:xfrm>
          <a:prstGeom prst="rect">
            <a:avLst/>
          </a:prstGeom>
        </p:spPr>
      </p:pic>
      <p:sp>
        <p:nvSpPr>
          <p:cNvPr id="8" name="Rectangle 7"/>
          <p:cNvSpPr/>
          <p:nvPr userDrawn="1"/>
        </p:nvSpPr>
        <p:spPr>
          <a:xfrm>
            <a:off x="0" y="0"/>
            <a:ext cx="6091376"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5" name="Text Placeholder 9"/>
          <p:cNvSpPr>
            <a:spLocks noGrp="1"/>
          </p:cNvSpPr>
          <p:nvPr>
            <p:ph type="body" sz="quarter" idx="17"/>
          </p:nvPr>
        </p:nvSpPr>
        <p:spPr>
          <a:xfrm>
            <a:off x="503010" y="3594968"/>
            <a:ext cx="5100319" cy="404595"/>
          </a:xfrm>
        </p:spPr>
        <p:txBody>
          <a:bodyPr>
            <a:noAutofit/>
          </a:bodyPr>
          <a:lstStyle>
            <a:lvl1pPr marL="0" indent="0" algn="l">
              <a:lnSpc>
                <a:spcPct val="100000"/>
              </a:lnSpc>
              <a:spcBef>
                <a:spcPts val="0"/>
              </a:spcBef>
              <a:buNone/>
              <a:defRPr sz="1800" b="0" i="0" baseline="0">
                <a:solidFill>
                  <a:srgbClr val="8C8C8C"/>
                </a:solidFill>
                <a:latin typeface="Helvetica"/>
                <a:cs typeface="Myriad Pro"/>
              </a:defRPr>
            </a:lvl1pPr>
          </a:lstStyle>
          <a:p>
            <a:pPr lvl="0"/>
            <a:endParaRPr lang="id-ID" dirty="0"/>
          </a:p>
        </p:txBody>
      </p:sp>
      <p:sp>
        <p:nvSpPr>
          <p:cNvPr id="6" name="Text Placeholder 9"/>
          <p:cNvSpPr>
            <a:spLocks noGrp="1"/>
          </p:cNvSpPr>
          <p:nvPr>
            <p:ph type="body" sz="quarter" idx="18"/>
          </p:nvPr>
        </p:nvSpPr>
        <p:spPr>
          <a:xfrm>
            <a:off x="503010" y="2828489"/>
            <a:ext cx="5086998" cy="686979"/>
          </a:xfrm>
        </p:spPr>
        <p:txBody>
          <a:bodyPr>
            <a:noAutofit/>
          </a:bodyPr>
          <a:lstStyle>
            <a:lvl1pPr marL="0" indent="0" algn="l">
              <a:lnSpc>
                <a:spcPct val="100000"/>
              </a:lnSpc>
              <a:spcBef>
                <a:spcPts val="0"/>
              </a:spcBef>
              <a:buNone/>
              <a:defRPr sz="3200" b="1" i="0" baseline="0">
                <a:solidFill>
                  <a:srgbClr val="830051"/>
                </a:solidFill>
                <a:latin typeface="Helvetica"/>
                <a:cs typeface="Myriad Pro"/>
              </a:defRPr>
            </a:lvl1pPr>
          </a:lstStyle>
          <a:p>
            <a:pPr lvl="0"/>
            <a:endParaRPr lang="id-ID" dirty="0"/>
          </a:p>
        </p:txBody>
      </p:sp>
      <p:pic>
        <p:nvPicPr>
          <p:cNvPr id="4" name="Picture 3"/>
          <p:cNvPicPr>
            <a:picLocks noChangeAspect="1"/>
          </p:cNvPicPr>
          <p:nvPr userDrawn="1"/>
        </p:nvPicPr>
        <p:blipFill>
          <a:blip r:embed="rId3"/>
          <a:stretch>
            <a:fillRect/>
          </a:stretch>
        </p:blipFill>
        <p:spPr>
          <a:xfrm>
            <a:off x="438916" y="5894788"/>
            <a:ext cx="4320000" cy="789825"/>
          </a:xfrm>
          <a:prstGeom prst="rect">
            <a:avLst/>
          </a:prstGeom>
        </p:spPr>
      </p:pic>
    </p:spTree>
    <p:extLst>
      <p:ext uri="{BB962C8B-B14F-4D97-AF65-F5344CB8AC3E}">
        <p14:creationId xmlns:p14="http://schemas.microsoft.com/office/powerpoint/2010/main" val="1782309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0" y="0"/>
            <a:ext cx="6091376" cy="6858000"/>
          </a:xfrm>
          <a:prstGeom prst="rect">
            <a:avLst/>
          </a:prstGeom>
          <a:solidFill>
            <a:srgbClr val="003865"/>
          </a:soli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7" name="Picture Placeholder 2"/>
          <p:cNvSpPr>
            <a:spLocks noGrp="1"/>
          </p:cNvSpPr>
          <p:nvPr>
            <p:ph type="pic" sz="quarter" idx="10"/>
          </p:nvPr>
        </p:nvSpPr>
        <p:spPr>
          <a:xfrm>
            <a:off x="6091376" y="0"/>
            <a:ext cx="6100624" cy="6858000"/>
          </a:xfrm>
          <a:ln>
            <a:noFill/>
          </a:ln>
        </p:spPr>
        <p:txBody>
          <a:bodyPr rtlCol="0">
            <a:normAutofit/>
          </a:bodyPr>
          <a:lstStyle/>
          <a:p>
            <a:pPr lvl="0"/>
            <a:endParaRPr lang="en-US" noProof="0"/>
          </a:p>
        </p:txBody>
      </p:sp>
      <p:sp>
        <p:nvSpPr>
          <p:cNvPr id="8" name="Text Placeholder 9"/>
          <p:cNvSpPr>
            <a:spLocks noGrp="1"/>
          </p:cNvSpPr>
          <p:nvPr>
            <p:ph type="body" sz="quarter" idx="17"/>
          </p:nvPr>
        </p:nvSpPr>
        <p:spPr>
          <a:xfrm>
            <a:off x="491671" y="3594968"/>
            <a:ext cx="5225371" cy="404595"/>
          </a:xfrm>
        </p:spPr>
        <p:txBody>
          <a:bodyPr>
            <a:noAutofit/>
          </a:bodyPr>
          <a:lstStyle>
            <a:lvl1pPr marL="0" indent="0" algn="l">
              <a:lnSpc>
                <a:spcPct val="100000"/>
              </a:lnSpc>
              <a:spcBef>
                <a:spcPts val="0"/>
              </a:spcBef>
              <a:buNone/>
              <a:defRPr sz="1800" b="0" i="0" baseline="0">
                <a:solidFill>
                  <a:schemeClr val="bg2"/>
                </a:solidFill>
                <a:latin typeface="Helvetica"/>
                <a:cs typeface="Myriad Pro"/>
              </a:defRPr>
            </a:lvl1pPr>
          </a:lstStyle>
          <a:p>
            <a:pPr lvl="0"/>
            <a:endParaRPr lang="id-ID" dirty="0"/>
          </a:p>
        </p:txBody>
      </p:sp>
      <p:sp>
        <p:nvSpPr>
          <p:cNvPr id="9" name="Text Placeholder 9"/>
          <p:cNvSpPr>
            <a:spLocks noGrp="1"/>
          </p:cNvSpPr>
          <p:nvPr>
            <p:ph type="body" sz="quarter" idx="18"/>
          </p:nvPr>
        </p:nvSpPr>
        <p:spPr>
          <a:xfrm>
            <a:off x="491671" y="2828489"/>
            <a:ext cx="5211724" cy="686979"/>
          </a:xfrm>
        </p:spPr>
        <p:txBody>
          <a:bodyPr>
            <a:noAutofit/>
          </a:bodyPr>
          <a:lstStyle>
            <a:lvl1pPr marL="0" indent="0" algn="l">
              <a:lnSpc>
                <a:spcPct val="100000"/>
              </a:lnSpc>
              <a:spcBef>
                <a:spcPts val="0"/>
              </a:spcBef>
              <a:buNone/>
              <a:defRPr sz="3200" b="1" i="0" baseline="0">
                <a:solidFill>
                  <a:schemeClr val="bg2"/>
                </a:solidFill>
                <a:latin typeface="Helvetica"/>
                <a:cs typeface="Myriad Pro"/>
              </a:defRPr>
            </a:lvl1pPr>
          </a:lstStyle>
          <a:p>
            <a:pPr lvl="0"/>
            <a:endParaRPr lang="id-ID" dirty="0"/>
          </a:p>
        </p:txBody>
      </p:sp>
      <p:pic>
        <p:nvPicPr>
          <p:cNvPr id="10" name="Picture 9"/>
          <p:cNvPicPr>
            <a:picLocks noChangeAspect="1"/>
          </p:cNvPicPr>
          <p:nvPr userDrawn="1"/>
        </p:nvPicPr>
        <p:blipFill>
          <a:blip r:embed="rId2"/>
          <a:stretch>
            <a:fillRect/>
          </a:stretch>
        </p:blipFill>
        <p:spPr>
          <a:xfrm>
            <a:off x="374489" y="5867186"/>
            <a:ext cx="4320000" cy="789825"/>
          </a:xfrm>
          <a:prstGeom prst="rect">
            <a:avLst/>
          </a:prstGeom>
        </p:spPr>
      </p:pic>
    </p:spTree>
    <p:extLst>
      <p:ext uri="{BB962C8B-B14F-4D97-AF65-F5344CB8AC3E}">
        <p14:creationId xmlns:p14="http://schemas.microsoft.com/office/powerpoint/2010/main" val="791665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0" name="Rectangle 9"/>
          <p:cNvSpPr/>
          <p:nvPr userDrawn="1"/>
        </p:nvSpPr>
        <p:spPr>
          <a:xfrm>
            <a:off x="0" y="0"/>
            <a:ext cx="6091376" cy="6858000"/>
          </a:xfrm>
          <a:prstGeom prst="rect">
            <a:avLst/>
          </a:prstGeom>
          <a:solidFill>
            <a:srgbClr val="C4D600"/>
          </a:soli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6" name="Picture Placeholder 2"/>
          <p:cNvSpPr>
            <a:spLocks noGrp="1"/>
          </p:cNvSpPr>
          <p:nvPr>
            <p:ph type="pic" sz="quarter" idx="10"/>
          </p:nvPr>
        </p:nvSpPr>
        <p:spPr>
          <a:xfrm>
            <a:off x="6091376" y="0"/>
            <a:ext cx="6100624" cy="6858000"/>
          </a:xfrm>
          <a:ln>
            <a:noFill/>
          </a:ln>
        </p:spPr>
        <p:txBody>
          <a:bodyPr rtlCol="0">
            <a:normAutofit/>
          </a:bodyPr>
          <a:lstStyle/>
          <a:p>
            <a:pPr lvl="0"/>
            <a:endParaRPr lang="en-US" noProof="0"/>
          </a:p>
        </p:txBody>
      </p:sp>
      <p:sp>
        <p:nvSpPr>
          <p:cNvPr id="7" name="Text Placeholder 9"/>
          <p:cNvSpPr>
            <a:spLocks noGrp="1"/>
          </p:cNvSpPr>
          <p:nvPr>
            <p:ph type="body" sz="quarter" idx="17"/>
          </p:nvPr>
        </p:nvSpPr>
        <p:spPr>
          <a:xfrm>
            <a:off x="491671" y="3594968"/>
            <a:ext cx="5225371" cy="404595"/>
          </a:xfrm>
        </p:spPr>
        <p:txBody>
          <a:bodyPr>
            <a:noAutofit/>
          </a:bodyPr>
          <a:lstStyle>
            <a:lvl1pPr marL="0" indent="0" algn="l">
              <a:lnSpc>
                <a:spcPct val="100000"/>
              </a:lnSpc>
              <a:spcBef>
                <a:spcPts val="0"/>
              </a:spcBef>
              <a:buNone/>
              <a:defRPr sz="1800" b="0" i="0" baseline="0">
                <a:solidFill>
                  <a:schemeClr val="bg2"/>
                </a:solidFill>
                <a:latin typeface="Helvetica"/>
                <a:cs typeface="Myriad Pro"/>
              </a:defRPr>
            </a:lvl1pPr>
          </a:lstStyle>
          <a:p>
            <a:pPr lvl="0"/>
            <a:endParaRPr lang="id-ID" dirty="0"/>
          </a:p>
        </p:txBody>
      </p:sp>
      <p:sp>
        <p:nvSpPr>
          <p:cNvPr id="8" name="Text Placeholder 9"/>
          <p:cNvSpPr>
            <a:spLocks noGrp="1"/>
          </p:cNvSpPr>
          <p:nvPr>
            <p:ph type="body" sz="quarter" idx="18"/>
          </p:nvPr>
        </p:nvSpPr>
        <p:spPr>
          <a:xfrm>
            <a:off x="491671" y="2828489"/>
            <a:ext cx="5211724" cy="686979"/>
          </a:xfrm>
        </p:spPr>
        <p:txBody>
          <a:bodyPr>
            <a:noAutofit/>
          </a:bodyPr>
          <a:lstStyle>
            <a:lvl1pPr marL="0" indent="0" algn="l">
              <a:lnSpc>
                <a:spcPct val="100000"/>
              </a:lnSpc>
              <a:spcBef>
                <a:spcPts val="0"/>
              </a:spcBef>
              <a:buNone/>
              <a:defRPr sz="3200" b="1" i="0" baseline="0">
                <a:solidFill>
                  <a:schemeClr val="bg2"/>
                </a:solidFill>
                <a:latin typeface="Helvetica"/>
                <a:cs typeface="Myriad Pro"/>
              </a:defRPr>
            </a:lvl1pPr>
          </a:lstStyle>
          <a:p>
            <a:pPr lvl="0"/>
            <a:endParaRPr lang="id-ID" dirty="0"/>
          </a:p>
        </p:txBody>
      </p:sp>
      <p:pic>
        <p:nvPicPr>
          <p:cNvPr id="9" name="Picture 8"/>
          <p:cNvPicPr>
            <a:picLocks noChangeAspect="1"/>
          </p:cNvPicPr>
          <p:nvPr userDrawn="1"/>
        </p:nvPicPr>
        <p:blipFill>
          <a:blip r:embed="rId2"/>
          <a:stretch>
            <a:fillRect/>
          </a:stretch>
        </p:blipFill>
        <p:spPr>
          <a:xfrm>
            <a:off x="374489" y="5867186"/>
            <a:ext cx="4320000" cy="789825"/>
          </a:xfrm>
          <a:prstGeom prst="rect">
            <a:avLst/>
          </a:prstGeom>
        </p:spPr>
      </p:pic>
    </p:spTree>
    <p:extLst>
      <p:ext uri="{BB962C8B-B14F-4D97-AF65-F5344CB8AC3E}">
        <p14:creationId xmlns:p14="http://schemas.microsoft.com/office/powerpoint/2010/main" val="4100155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extBox 1"/>
          <p:cNvSpPr txBox="1"/>
          <p:nvPr userDrawn="1"/>
        </p:nvSpPr>
        <p:spPr>
          <a:xfrm>
            <a:off x="203200" y="6477001"/>
            <a:ext cx="1088760" cy="246221"/>
          </a:xfrm>
          <a:prstGeom prst="rect">
            <a:avLst/>
          </a:prstGeom>
          <a:noFill/>
        </p:spPr>
        <p:txBody>
          <a:bodyPr wrap="none" rtlCol="0">
            <a:spAutoFit/>
          </a:bodyPr>
          <a:lstStyle/>
          <a:p>
            <a:r>
              <a:rPr lang="en-US" sz="1000" dirty="0"/>
              <a:t>Copyrights apply</a:t>
            </a:r>
          </a:p>
        </p:txBody>
      </p:sp>
    </p:spTree>
    <p:extLst>
      <p:ext uri="{BB962C8B-B14F-4D97-AF65-F5344CB8AC3E}">
        <p14:creationId xmlns:p14="http://schemas.microsoft.com/office/powerpoint/2010/main" val="364373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p>
            <a:fld id="{0386A418-29F6-C942-AA47-00F6AE4E86EC}" type="datetimeFigureOut">
              <a:rPr lang="en-US" smtClean="0"/>
              <a:pPr/>
              <a:t>8/22/2019</a:t>
            </a:fld>
            <a:endParaRPr lang="en-US"/>
          </a:p>
        </p:txBody>
      </p:sp>
      <p:sp>
        <p:nvSpPr>
          <p:cNvPr id="5" name="Marcador de pie de página 4"/>
          <p:cNvSpPr>
            <a:spLocks noGrp="1"/>
          </p:cNvSpPr>
          <p:nvPr>
            <p:ph type="ftr" sz="quarter" idx="11"/>
          </p:nvPr>
        </p:nvSpPr>
        <p:spPr/>
        <p:txBody>
          <a:bodyPr/>
          <a:lstStyle/>
          <a:p>
            <a:pPr>
              <a:defRPr/>
            </a:pPr>
            <a:endParaRPr lang="en-US"/>
          </a:p>
        </p:txBody>
      </p:sp>
      <p:sp>
        <p:nvSpPr>
          <p:cNvPr id="6" name="Marcador de número de diapositiva 5"/>
          <p:cNvSpPr>
            <a:spLocks noGrp="1"/>
          </p:cNvSpPr>
          <p:nvPr>
            <p:ph type="sldNum" sz="quarter" idx="12"/>
          </p:nvPr>
        </p:nvSpPr>
        <p:spPr/>
        <p:txBody>
          <a:bodyPr/>
          <a:lstStyle/>
          <a:p>
            <a:fld id="{DF244829-62D2-BA43-96C0-A96FCAFCB24E}" type="slidenum">
              <a:rPr lang="en-US" smtClean="0"/>
              <a:pPr/>
              <a:t>‹Nº›</a:t>
            </a:fld>
            <a:endParaRPr lang="en-US"/>
          </a:p>
        </p:txBody>
      </p:sp>
    </p:spTree>
    <p:extLst>
      <p:ext uri="{BB962C8B-B14F-4D97-AF65-F5344CB8AC3E}">
        <p14:creationId xmlns:p14="http://schemas.microsoft.com/office/powerpoint/2010/main" val="246617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Clic para editar título</a:t>
            </a:r>
            <a:endParaRPr lang="es-ES_tradnl"/>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0386A418-29F6-C942-AA47-00F6AE4E86EC}" type="datetimeFigureOut">
              <a:rPr lang="en-US" smtClean="0"/>
              <a:pPr/>
              <a:t>8/22/2019</a:t>
            </a:fld>
            <a:endParaRPr lang="en-US"/>
          </a:p>
        </p:txBody>
      </p:sp>
      <p:sp>
        <p:nvSpPr>
          <p:cNvPr id="5" name="Marcador de pie de página 4"/>
          <p:cNvSpPr>
            <a:spLocks noGrp="1"/>
          </p:cNvSpPr>
          <p:nvPr>
            <p:ph type="ftr" sz="quarter" idx="11"/>
          </p:nvPr>
        </p:nvSpPr>
        <p:spPr/>
        <p:txBody>
          <a:bodyPr/>
          <a:lstStyle/>
          <a:p>
            <a:pPr>
              <a:defRPr/>
            </a:pPr>
            <a:endParaRPr lang="en-US"/>
          </a:p>
        </p:txBody>
      </p:sp>
      <p:sp>
        <p:nvSpPr>
          <p:cNvPr id="6" name="Marcador de número de diapositiva 5"/>
          <p:cNvSpPr>
            <a:spLocks noGrp="1"/>
          </p:cNvSpPr>
          <p:nvPr>
            <p:ph type="sldNum" sz="quarter" idx="12"/>
          </p:nvPr>
        </p:nvSpPr>
        <p:spPr/>
        <p:txBody>
          <a:bodyPr/>
          <a:lstStyle/>
          <a:p>
            <a:fld id="{DF244829-62D2-BA43-96C0-A96FCAFCB24E}" type="slidenum">
              <a:rPr lang="en-US" smtClean="0"/>
              <a:pPr/>
              <a:t>‹Nº›</a:t>
            </a:fld>
            <a:endParaRPr lang="en-US"/>
          </a:p>
        </p:txBody>
      </p:sp>
    </p:spTree>
    <p:extLst>
      <p:ext uri="{BB962C8B-B14F-4D97-AF65-F5344CB8AC3E}">
        <p14:creationId xmlns:p14="http://schemas.microsoft.com/office/powerpoint/2010/main" val="25078284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fecha 4"/>
          <p:cNvSpPr>
            <a:spLocks noGrp="1"/>
          </p:cNvSpPr>
          <p:nvPr>
            <p:ph type="dt" sz="half" idx="10"/>
          </p:nvPr>
        </p:nvSpPr>
        <p:spPr/>
        <p:txBody>
          <a:bodyPr/>
          <a:lstStyle/>
          <a:p>
            <a:fld id="{0386A418-29F6-C942-AA47-00F6AE4E86EC}" type="datetimeFigureOut">
              <a:rPr lang="en-US" smtClean="0"/>
              <a:pPr/>
              <a:t>8/22/2019</a:t>
            </a:fld>
            <a:endParaRPr lang="en-US"/>
          </a:p>
        </p:txBody>
      </p:sp>
      <p:sp>
        <p:nvSpPr>
          <p:cNvPr id="6" name="Marcador de pie de página 5"/>
          <p:cNvSpPr>
            <a:spLocks noGrp="1"/>
          </p:cNvSpPr>
          <p:nvPr>
            <p:ph type="ftr" sz="quarter" idx="11"/>
          </p:nvPr>
        </p:nvSpPr>
        <p:spPr/>
        <p:txBody>
          <a:bodyPr/>
          <a:lstStyle/>
          <a:p>
            <a:pPr>
              <a:defRPr/>
            </a:pPr>
            <a:endParaRPr lang="en-US"/>
          </a:p>
        </p:txBody>
      </p:sp>
      <p:sp>
        <p:nvSpPr>
          <p:cNvPr id="7" name="Marcador de número de diapositiva 6"/>
          <p:cNvSpPr>
            <a:spLocks noGrp="1"/>
          </p:cNvSpPr>
          <p:nvPr>
            <p:ph type="sldNum" sz="quarter" idx="12"/>
          </p:nvPr>
        </p:nvSpPr>
        <p:spPr/>
        <p:txBody>
          <a:bodyPr/>
          <a:lstStyle/>
          <a:p>
            <a:fld id="{DF244829-62D2-BA43-96C0-A96FCAFCB24E}" type="slidenum">
              <a:rPr lang="en-US" smtClean="0"/>
              <a:pPr/>
              <a:t>‹Nº›</a:t>
            </a:fld>
            <a:endParaRPr lang="en-US"/>
          </a:p>
        </p:txBody>
      </p:sp>
    </p:spTree>
    <p:extLst>
      <p:ext uri="{BB962C8B-B14F-4D97-AF65-F5344CB8AC3E}">
        <p14:creationId xmlns:p14="http://schemas.microsoft.com/office/powerpoint/2010/main" val="154442772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Clic para editar título</a:t>
            </a:r>
            <a:endParaRPr lang="es-ES_tradnl"/>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Marcador de fecha 6"/>
          <p:cNvSpPr>
            <a:spLocks noGrp="1"/>
          </p:cNvSpPr>
          <p:nvPr>
            <p:ph type="dt" sz="half" idx="10"/>
          </p:nvPr>
        </p:nvSpPr>
        <p:spPr/>
        <p:txBody>
          <a:bodyPr/>
          <a:lstStyle/>
          <a:p>
            <a:fld id="{0386A418-29F6-C942-AA47-00F6AE4E86EC}" type="datetimeFigureOut">
              <a:rPr lang="en-US" smtClean="0"/>
              <a:pPr/>
              <a:t>8/22/2019</a:t>
            </a:fld>
            <a:endParaRPr lang="en-US"/>
          </a:p>
        </p:txBody>
      </p:sp>
      <p:sp>
        <p:nvSpPr>
          <p:cNvPr id="8" name="Marcador de pie de página 7"/>
          <p:cNvSpPr>
            <a:spLocks noGrp="1"/>
          </p:cNvSpPr>
          <p:nvPr>
            <p:ph type="ftr" sz="quarter" idx="11"/>
          </p:nvPr>
        </p:nvSpPr>
        <p:spPr/>
        <p:txBody>
          <a:bodyPr/>
          <a:lstStyle/>
          <a:p>
            <a:pPr>
              <a:defRPr/>
            </a:pPr>
            <a:endParaRPr lang="en-US"/>
          </a:p>
        </p:txBody>
      </p:sp>
      <p:sp>
        <p:nvSpPr>
          <p:cNvPr id="9" name="Marcador de número de diapositiva 8"/>
          <p:cNvSpPr>
            <a:spLocks noGrp="1"/>
          </p:cNvSpPr>
          <p:nvPr>
            <p:ph type="sldNum" sz="quarter" idx="12"/>
          </p:nvPr>
        </p:nvSpPr>
        <p:spPr/>
        <p:txBody>
          <a:bodyPr/>
          <a:lstStyle/>
          <a:p>
            <a:fld id="{DF244829-62D2-BA43-96C0-A96FCAFCB24E}" type="slidenum">
              <a:rPr lang="en-US" smtClean="0"/>
              <a:pPr/>
              <a:t>‹Nº›</a:t>
            </a:fld>
            <a:endParaRPr lang="en-US"/>
          </a:p>
        </p:txBody>
      </p:sp>
    </p:spTree>
    <p:extLst>
      <p:ext uri="{BB962C8B-B14F-4D97-AF65-F5344CB8AC3E}">
        <p14:creationId xmlns:p14="http://schemas.microsoft.com/office/powerpoint/2010/main" val="56200001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fecha 2"/>
          <p:cNvSpPr>
            <a:spLocks noGrp="1"/>
          </p:cNvSpPr>
          <p:nvPr>
            <p:ph type="dt" sz="half" idx="10"/>
          </p:nvPr>
        </p:nvSpPr>
        <p:spPr/>
        <p:txBody>
          <a:bodyPr/>
          <a:lstStyle/>
          <a:p>
            <a:fld id="{0386A418-29F6-C942-AA47-00F6AE4E86EC}" type="datetimeFigureOut">
              <a:rPr lang="en-US" smtClean="0"/>
              <a:pPr/>
              <a:t>8/22/2019</a:t>
            </a:fld>
            <a:endParaRPr lang="en-US"/>
          </a:p>
        </p:txBody>
      </p:sp>
      <p:sp>
        <p:nvSpPr>
          <p:cNvPr id="4" name="Marcador de pie de página 3"/>
          <p:cNvSpPr>
            <a:spLocks noGrp="1"/>
          </p:cNvSpPr>
          <p:nvPr>
            <p:ph type="ftr" sz="quarter" idx="11"/>
          </p:nvPr>
        </p:nvSpPr>
        <p:spPr/>
        <p:txBody>
          <a:bodyPr/>
          <a:lstStyle/>
          <a:p>
            <a:pPr>
              <a:defRPr/>
            </a:pPr>
            <a:endParaRPr lang="en-US"/>
          </a:p>
        </p:txBody>
      </p:sp>
      <p:sp>
        <p:nvSpPr>
          <p:cNvPr id="5" name="Marcador de número de diapositiva 4"/>
          <p:cNvSpPr>
            <a:spLocks noGrp="1"/>
          </p:cNvSpPr>
          <p:nvPr>
            <p:ph type="sldNum" sz="quarter" idx="12"/>
          </p:nvPr>
        </p:nvSpPr>
        <p:spPr/>
        <p:txBody>
          <a:bodyPr/>
          <a:lstStyle/>
          <a:p>
            <a:fld id="{DF244829-62D2-BA43-96C0-A96FCAFCB24E}" type="slidenum">
              <a:rPr lang="en-US" smtClean="0"/>
              <a:pPr/>
              <a:t>‹Nº›</a:t>
            </a:fld>
            <a:endParaRPr lang="en-US"/>
          </a:p>
        </p:txBody>
      </p:sp>
      <p:pic>
        <p:nvPicPr>
          <p:cNvPr id="6" name="Imagen 5">
            <a:extLst>
              <a:ext uri="{FF2B5EF4-FFF2-40B4-BE49-F238E27FC236}">
                <a16:creationId xmlns:a16="http://schemas.microsoft.com/office/drawing/2014/main" xmlns="" id="{9D9CD0AA-A4A3-4149-83C7-F5B37EAC839F}"/>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74192" y="6179831"/>
            <a:ext cx="4561298" cy="503652"/>
          </a:xfrm>
          <a:prstGeom prst="rect">
            <a:avLst/>
          </a:prstGeom>
        </p:spPr>
      </p:pic>
    </p:spTree>
    <p:extLst>
      <p:ext uri="{BB962C8B-B14F-4D97-AF65-F5344CB8AC3E}">
        <p14:creationId xmlns:p14="http://schemas.microsoft.com/office/powerpoint/2010/main" val="901155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386A418-29F6-C942-AA47-00F6AE4E86EC}" type="datetimeFigureOut">
              <a:rPr lang="en-US" smtClean="0"/>
              <a:pPr/>
              <a:t>8/22/2019</a:t>
            </a:fld>
            <a:endParaRPr lang="en-US"/>
          </a:p>
        </p:txBody>
      </p:sp>
      <p:sp>
        <p:nvSpPr>
          <p:cNvPr id="3" name="Marcador de pie de página 2"/>
          <p:cNvSpPr>
            <a:spLocks noGrp="1"/>
          </p:cNvSpPr>
          <p:nvPr>
            <p:ph type="ftr" sz="quarter" idx="11"/>
          </p:nvPr>
        </p:nvSpPr>
        <p:spPr/>
        <p:txBody>
          <a:bodyPr/>
          <a:lstStyle/>
          <a:p>
            <a:pPr>
              <a:defRPr/>
            </a:pPr>
            <a:endParaRPr lang="en-US"/>
          </a:p>
        </p:txBody>
      </p:sp>
      <p:sp>
        <p:nvSpPr>
          <p:cNvPr id="4" name="Marcador de número de diapositiva 3"/>
          <p:cNvSpPr>
            <a:spLocks noGrp="1"/>
          </p:cNvSpPr>
          <p:nvPr>
            <p:ph type="sldNum" sz="quarter" idx="12"/>
          </p:nvPr>
        </p:nvSpPr>
        <p:spPr/>
        <p:txBody>
          <a:bodyPr/>
          <a:lstStyle/>
          <a:p>
            <a:fld id="{DF244829-62D2-BA43-96C0-A96FCAFCB24E}" type="slidenum">
              <a:rPr lang="en-US" smtClean="0"/>
              <a:pPr/>
              <a:t>‹Nº›</a:t>
            </a:fld>
            <a:endParaRPr lang="en-US"/>
          </a:p>
        </p:txBody>
      </p:sp>
      <p:pic>
        <p:nvPicPr>
          <p:cNvPr id="5" name="Imagen 4">
            <a:extLst>
              <a:ext uri="{FF2B5EF4-FFF2-40B4-BE49-F238E27FC236}">
                <a16:creationId xmlns:a16="http://schemas.microsoft.com/office/drawing/2014/main" xmlns="" id="{A4C23853-BCEB-4836-B87D-84C467E0A54D}"/>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74192" y="6179831"/>
            <a:ext cx="4561298" cy="503652"/>
          </a:xfrm>
          <a:prstGeom prst="rect">
            <a:avLst/>
          </a:prstGeom>
        </p:spPr>
      </p:pic>
    </p:spTree>
    <p:extLst>
      <p:ext uri="{BB962C8B-B14F-4D97-AF65-F5344CB8AC3E}">
        <p14:creationId xmlns:p14="http://schemas.microsoft.com/office/powerpoint/2010/main" val="1670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Clic para editar título</a:t>
            </a:r>
            <a:endParaRPr lang="es-ES_tradnl"/>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0386A418-29F6-C942-AA47-00F6AE4E86EC}" type="datetimeFigureOut">
              <a:rPr lang="en-US" smtClean="0"/>
              <a:pPr/>
              <a:t>8/22/2019</a:t>
            </a:fld>
            <a:endParaRPr lang="en-US"/>
          </a:p>
        </p:txBody>
      </p:sp>
      <p:sp>
        <p:nvSpPr>
          <p:cNvPr id="6" name="Marcador de pie de página 5"/>
          <p:cNvSpPr>
            <a:spLocks noGrp="1"/>
          </p:cNvSpPr>
          <p:nvPr>
            <p:ph type="ftr" sz="quarter" idx="11"/>
          </p:nvPr>
        </p:nvSpPr>
        <p:spPr/>
        <p:txBody>
          <a:bodyPr/>
          <a:lstStyle/>
          <a:p>
            <a:pPr>
              <a:defRPr/>
            </a:pPr>
            <a:endParaRPr lang="en-US"/>
          </a:p>
        </p:txBody>
      </p:sp>
      <p:sp>
        <p:nvSpPr>
          <p:cNvPr id="7" name="Marcador de número de diapositiva 6"/>
          <p:cNvSpPr>
            <a:spLocks noGrp="1"/>
          </p:cNvSpPr>
          <p:nvPr>
            <p:ph type="sldNum" sz="quarter" idx="12"/>
          </p:nvPr>
        </p:nvSpPr>
        <p:spPr/>
        <p:txBody>
          <a:bodyPr/>
          <a:lstStyle/>
          <a:p>
            <a:fld id="{DF244829-62D2-BA43-96C0-A96FCAFCB24E}" type="slidenum">
              <a:rPr lang="en-US" smtClean="0"/>
              <a:pPr/>
              <a:t>‹Nº›</a:t>
            </a:fld>
            <a:endParaRPr lang="en-US"/>
          </a:p>
        </p:txBody>
      </p:sp>
    </p:spTree>
    <p:extLst>
      <p:ext uri="{BB962C8B-B14F-4D97-AF65-F5344CB8AC3E}">
        <p14:creationId xmlns:p14="http://schemas.microsoft.com/office/powerpoint/2010/main" val="140033797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Clic para editar título</a:t>
            </a:r>
            <a:endParaRPr lang="es-ES_tradnl"/>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0386A418-29F6-C942-AA47-00F6AE4E86EC}" type="datetimeFigureOut">
              <a:rPr lang="en-US" smtClean="0"/>
              <a:pPr/>
              <a:t>8/22/2019</a:t>
            </a:fld>
            <a:endParaRPr lang="en-US"/>
          </a:p>
        </p:txBody>
      </p:sp>
      <p:sp>
        <p:nvSpPr>
          <p:cNvPr id="6" name="Marcador de pie de página 5"/>
          <p:cNvSpPr>
            <a:spLocks noGrp="1"/>
          </p:cNvSpPr>
          <p:nvPr>
            <p:ph type="ftr" sz="quarter" idx="11"/>
          </p:nvPr>
        </p:nvSpPr>
        <p:spPr/>
        <p:txBody>
          <a:bodyPr/>
          <a:lstStyle/>
          <a:p>
            <a:pPr>
              <a:defRPr/>
            </a:pPr>
            <a:endParaRPr lang="en-US"/>
          </a:p>
        </p:txBody>
      </p:sp>
      <p:sp>
        <p:nvSpPr>
          <p:cNvPr id="7" name="Marcador de número de diapositiva 6"/>
          <p:cNvSpPr>
            <a:spLocks noGrp="1"/>
          </p:cNvSpPr>
          <p:nvPr>
            <p:ph type="sldNum" sz="quarter" idx="12"/>
          </p:nvPr>
        </p:nvSpPr>
        <p:spPr/>
        <p:txBody>
          <a:bodyPr/>
          <a:lstStyle/>
          <a:p>
            <a:fld id="{DF244829-62D2-BA43-96C0-A96FCAFCB24E}" type="slidenum">
              <a:rPr lang="en-US" smtClean="0"/>
              <a:pPr/>
              <a:t>‹Nº›</a:t>
            </a:fld>
            <a:endParaRPr lang="en-US"/>
          </a:p>
        </p:txBody>
      </p:sp>
    </p:spTree>
    <p:extLst>
      <p:ext uri="{BB962C8B-B14F-4D97-AF65-F5344CB8AC3E}">
        <p14:creationId xmlns:p14="http://schemas.microsoft.com/office/powerpoint/2010/main" val="1207058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Clic para editar título</a:t>
            </a:r>
            <a:endParaRPr lang="es-ES_tradnl"/>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86A418-29F6-C942-AA47-00F6AE4E86EC}" type="datetimeFigureOut">
              <a:rPr lang="en-US" smtClean="0"/>
              <a:pPr/>
              <a:t>8/22/2019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44829-62D2-BA43-96C0-A96FCAFCB24E}" type="slidenum">
              <a:rPr lang="en-US" smtClean="0"/>
              <a:pPr/>
              <a:t>‹Nº›</a:t>
            </a:fld>
            <a:endParaRPr lang="en-US"/>
          </a:p>
        </p:txBody>
      </p:sp>
      <p:sp>
        <p:nvSpPr>
          <p:cNvPr id="7" name="Rectangle 6"/>
          <p:cNvSpPr/>
          <p:nvPr userDrawn="1"/>
        </p:nvSpPr>
        <p:spPr>
          <a:xfrm>
            <a:off x="0" y="0"/>
            <a:ext cx="328824" cy="6858000"/>
          </a:xfrm>
          <a:prstGeom prst="rect">
            <a:avLst/>
          </a:prstGeom>
          <a:solidFill>
            <a:srgbClr val="830051"/>
          </a:soli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8" name="Imagen 7">
            <a:extLst>
              <a:ext uri="{FF2B5EF4-FFF2-40B4-BE49-F238E27FC236}">
                <a16:creationId xmlns:a16="http://schemas.microsoft.com/office/drawing/2014/main" xmlns="" id="{CB79BF01-3A2A-4D0D-8642-368026ECB6A3}"/>
              </a:ext>
            </a:extLst>
          </p:cNvPr>
          <p:cNvPicPr>
            <a:picLocks noChangeAspect="1"/>
          </p:cNvPicPr>
          <p:nvPr userDrawn="1"/>
        </p:nvPicPr>
        <p:blipFill>
          <a:blip r:embed="rId18" cstate="email">
            <a:extLst>
              <a:ext uri="{28A0092B-C50C-407E-A947-70E740481C1C}">
                <a14:useLocalDpi xmlns:a14="http://schemas.microsoft.com/office/drawing/2010/main" val="0"/>
              </a:ext>
            </a:extLst>
          </a:blip>
          <a:stretch>
            <a:fillRect/>
          </a:stretch>
        </p:blipFill>
        <p:spPr>
          <a:xfrm>
            <a:off x="7374192" y="6179831"/>
            <a:ext cx="4561298" cy="503652"/>
          </a:xfrm>
          <a:prstGeom prst="rect">
            <a:avLst/>
          </a:prstGeom>
        </p:spPr>
      </p:pic>
    </p:spTree>
    <p:extLst>
      <p:ext uri="{BB962C8B-B14F-4D97-AF65-F5344CB8AC3E}">
        <p14:creationId xmlns:p14="http://schemas.microsoft.com/office/powerpoint/2010/main" val="206870957"/>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 id="2147484059" r:id="rId12"/>
    <p:sldLayoutId id="2147483713" r:id="rId13"/>
    <p:sldLayoutId id="2147483716" r:id="rId14"/>
    <p:sldLayoutId id="2147483715" r:id="rId15"/>
    <p:sldLayoutId id="214748406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nccn.org/professionals/physician_gls/f_guidelines.asp#supportive" TargetMode="Externa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hyperlink" Target="http://www.nccn.org/professionals/physician_gls/f_guidelines.asp#supportive" TargetMode="Externa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Imagen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12955" y="5987847"/>
            <a:ext cx="5160894" cy="569858"/>
          </a:xfrm>
          <a:prstGeom prst="rect">
            <a:avLst/>
          </a:prstGeom>
        </p:spPr>
      </p:pic>
      <p:sp>
        <p:nvSpPr>
          <p:cNvPr id="4" name="CuadroTexto 3"/>
          <p:cNvSpPr txBox="1"/>
          <p:nvPr/>
        </p:nvSpPr>
        <p:spPr>
          <a:xfrm>
            <a:off x="412955" y="1670484"/>
            <a:ext cx="6212928" cy="1323439"/>
          </a:xfrm>
          <a:prstGeom prst="rect">
            <a:avLst/>
          </a:prstGeom>
          <a:noFill/>
        </p:spPr>
        <p:txBody>
          <a:bodyPr wrap="square" rtlCol="0">
            <a:spAutoFit/>
          </a:bodyPr>
          <a:lstStyle/>
          <a:p>
            <a:r>
              <a:rPr lang="es-CO" sz="4000" b="1" dirty="0">
                <a:effectLst>
                  <a:outerShdw blurRad="38100" dist="38100" dir="2700000" algn="tl">
                    <a:srgbClr val="000000">
                      <a:alpha val="43137"/>
                    </a:srgbClr>
                  </a:outerShdw>
                </a:effectLst>
              </a:rPr>
              <a:t>PREVENCIÓN CUATERNARIA</a:t>
            </a:r>
            <a:endParaRPr lang="es-ES_tradnl" sz="4000" b="1" dirty="0">
              <a:solidFill>
                <a:srgbClr val="005493"/>
              </a:solidFill>
              <a:latin typeface="Acherus Grotesque" charset="0"/>
              <a:ea typeface="Acherus Grotesque" charset="0"/>
              <a:cs typeface="Acherus Grotesque" charset="0"/>
            </a:endParaRPr>
          </a:p>
        </p:txBody>
      </p:sp>
      <p:sp>
        <p:nvSpPr>
          <p:cNvPr id="5" name="CuadroTexto 4"/>
          <p:cNvSpPr txBox="1"/>
          <p:nvPr/>
        </p:nvSpPr>
        <p:spPr>
          <a:xfrm>
            <a:off x="412955" y="3048153"/>
            <a:ext cx="3421626" cy="383458"/>
          </a:xfrm>
          <a:prstGeom prst="rect">
            <a:avLst/>
          </a:prstGeom>
          <a:noFill/>
        </p:spPr>
        <p:txBody>
          <a:bodyPr wrap="square" rtlCol="0">
            <a:spAutoFit/>
          </a:bodyPr>
          <a:lstStyle/>
          <a:p>
            <a:r>
              <a:rPr lang="es-CO" dirty="0"/>
              <a:t>MÓDULO 4</a:t>
            </a:r>
            <a:endParaRPr lang="es-ES_tradnl" dirty="0">
              <a:solidFill>
                <a:srgbClr val="005493"/>
              </a:solidFill>
              <a:latin typeface="Acherus Grotesque" charset="0"/>
              <a:ea typeface="Acherus Grotesque" charset="0"/>
              <a:cs typeface="Acherus Grotesque" charset="0"/>
            </a:endParaRPr>
          </a:p>
        </p:txBody>
      </p:sp>
    </p:spTree>
    <p:extLst>
      <p:ext uri="{BB962C8B-B14F-4D97-AF65-F5344CB8AC3E}">
        <p14:creationId xmlns:p14="http://schemas.microsoft.com/office/powerpoint/2010/main" val="1811674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erj.ersjournals.com/content/erj/46/3/640/F1.large.jpg">
            <a:extLst>
              <a:ext uri="{FF2B5EF4-FFF2-40B4-BE49-F238E27FC236}">
                <a16:creationId xmlns:a16="http://schemas.microsoft.com/office/drawing/2014/main" xmlns="" id="{B346A817-EA6A-43A3-AEB7-AE485CB4D08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94407" y="115014"/>
            <a:ext cx="8474477" cy="6025303"/>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xmlns="" id="{9AE28608-9C08-4216-AB3C-408B3B6DAB88}"/>
              </a:ext>
            </a:extLst>
          </p:cNvPr>
          <p:cNvSpPr/>
          <p:nvPr/>
        </p:nvSpPr>
        <p:spPr>
          <a:xfrm>
            <a:off x="450575" y="6140317"/>
            <a:ext cx="6826918" cy="400110"/>
          </a:xfrm>
          <a:prstGeom prst="rect">
            <a:avLst/>
          </a:prstGeom>
        </p:spPr>
        <p:txBody>
          <a:bodyPr wrap="square">
            <a:spAutoFit/>
          </a:bodyPr>
          <a:lstStyle/>
          <a:p>
            <a:pPr algn="just"/>
            <a:r>
              <a:rPr lang="es-CO" sz="1000" b="1" dirty="0">
                <a:solidFill>
                  <a:srgbClr val="131313"/>
                </a:solidFill>
                <a:latin typeface="Arial" panose="020B0604020202020204" pitchFamily="34" charset="0"/>
                <a:cs typeface="Arial" panose="020B0604020202020204" pitchFamily="34" charset="0"/>
              </a:rPr>
              <a:t>COPD </a:t>
            </a:r>
            <a:r>
              <a:rPr lang="es-CO" sz="1000" b="1" dirty="0" err="1">
                <a:solidFill>
                  <a:srgbClr val="131313"/>
                </a:solidFill>
                <a:latin typeface="Arial" panose="020B0604020202020204" pitchFamily="34" charset="0"/>
                <a:cs typeface="Arial" panose="020B0604020202020204" pitchFamily="34" charset="0"/>
              </a:rPr>
              <a:t>comorbidities</a:t>
            </a:r>
            <a:r>
              <a:rPr lang="es-CO" sz="1000" b="1" dirty="0">
                <a:solidFill>
                  <a:srgbClr val="131313"/>
                </a:solidFill>
                <a:latin typeface="Arial" panose="020B0604020202020204" pitchFamily="34" charset="0"/>
                <a:cs typeface="Arial" panose="020B0604020202020204" pitchFamily="34" charset="0"/>
              </a:rPr>
              <a:t> </a:t>
            </a:r>
            <a:r>
              <a:rPr lang="es-CO" sz="1000" b="1" dirty="0" err="1">
                <a:solidFill>
                  <a:srgbClr val="131313"/>
                </a:solidFill>
                <a:latin typeface="Arial" panose="020B0604020202020204" pitchFamily="34" charset="0"/>
                <a:cs typeface="Arial" panose="020B0604020202020204" pitchFamily="34" charset="0"/>
              </a:rPr>
              <a:t>network</a:t>
            </a:r>
            <a:endParaRPr lang="es-CO" sz="1000" b="1" dirty="0">
              <a:solidFill>
                <a:srgbClr val="131313"/>
              </a:solidFill>
              <a:latin typeface="Arial" panose="020B0604020202020204" pitchFamily="34" charset="0"/>
              <a:cs typeface="Arial" panose="020B0604020202020204" pitchFamily="34" charset="0"/>
            </a:endParaRPr>
          </a:p>
          <a:p>
            <a:pPr algn="just"/>
            <a:r>
              <a:rPr lang="es-CO" sz="1000" dirty="0">
                <a:solidFill>
                  <a:srgbClr val="000000"/>
                </a:solidFill>
                <a:latin typeface="Arial" panose="020B0604020202020204" pitchFamily="34" charset="0"/>
                <a:cs typeface="Arial" panose="020B0604020202020204" pitchFamily="34" charset="0"/>
              </a:rPr>
              <a:t>Miguel J. Divo MJ, et al. </a:t>
            </a:r>
            <a:r>
              <a:rPr lang="es-CO" sz="1000" dirty="0" err="1">
                <a:solidFill>
                  <a:srgbClr val="000000"/>
                </a:solidFill>
                <a:latin typeface="Arial" panose="020B0604020202020204" pitchFamily="34" charset="0"/>
                <a:cs typeface="Arial" panose="020B0604020202020204" pitchFamily="34" charset="0"/>
              </a:rPr>
              <a:t>European</a:t>
            </a:r>
            <a:r>
              <a:rPr lang="es-CO" sz="1000" dirty="0">
                <a:solidFill>
                  <a:srgbClr val="000000"/>
                </a:solidFill>
                <a:latin typeface="Arial" panose="020B0604020202020204" pitchFamily="34" charset="0"/>
                <a:cs typeface="Arial" panose="020B0604020202020204" pitchFamily="34" charset="0"/>
              </a:rPr>
              <a:t> </a:t>
            </a:r>
            <a:r>
              <a:rPr lang="es-CO" sz="1000" dirty="0" err="1">
                <a:solidFill>
                  <a:srgbClr val="000000"/>
                </a:solidFill>
                <a:latin typeface="Arial" panose="020B0604020202020204" pitchFamily="34" charset="0"/>
                <a:cs typeface="Arial" panose="020B0604020202020204" pitchFamily="34" charset="0"/>
              </a:rPr>
              <a:t>Respiratory</a:t>
            </a:r>
            <a:r>
              <a:rPr lang="es-CO" sz="1000" dirty="0">
                <a:solidFill>
                  <a:srgbClr val="000000"/>
                </a:solidFill>
                <a:latin typeface="Arial" panose="020B0604020202020204" pitchFamily="34" charset="0"/>
                <a:cs typeface="Arial" panose="020B0604020202020204" pitchFamily="34" charset="0"/>
              </a:rPr>
              <a:t> </a:t>
            </a:r>
            <a:r>
              <a:rPr lang="es-CO" sz="1000" dirty="0" err="1">
                <a:solidFill>
                  <a:srgbClr val="000000"/>
                </a:solidFill>
                <a:latin typeface="Arial" panose="020B0604020202020204" pitchFamily="34" charset="0"/>
                <a:cs typeface="Arial" panose="020B0604020202020204" pitchFamily="34" charset="0"/>
              </a:rPr>
              <a:t>Journal</a:t>
            </a:r>
            <a:r>
              <a:rPr lang="es-CO" sz="1000" dirty="0">
                <a:solidFill>
                  <a:srgbClr val="000000"/>
                </a:solidFill>
                <a:latin typeface="Arial" panose="020B0604020202020204" pitchFamily="34" charset="0"/>
                <a:cs typeface="Arial" panose="020B0604020202020204" pitchFamily="34" charset="0"/>
              </a:rPr>
              <a:t> 2015 46: 640-650; </a:t>
            </a:r>
            <a:r>
              <a:rPr lang="es-CO" sz="1000" b="1" dirty="0">
                <a:solidFill>
                  <a:srgbClr val="000000"/>
                </a:solidFill>
                <a:latin typeface="Arial" panose="020B0604020202020204" pitchFamily="34" charset="0"/>
                <a:cs typeface="Arial" panose="020B0604020202020204" pitchFamily="34" charset="0"/>
              </a:rPr>
              <a:t>DOI:</a:t>
            </a:r>
            <a:r>
              <a:rPr lang="es-CO" sz="1000" dirty="0">
                <a:solidFill>
                  <a:srgbClr val="000000"/>
                </a:solidFill>
                <a:latin typeface="Arial" panose="020B0604020202020204" pitchFamily="34" charset="0"/>
                <a:cs typeface="Arial" panose="020B0604020202020204" pitchFamily="34" charset="0"/>
              </a:rPr>
              <a:t> 10.1183/09031936.00171614</a:t>
            </a:r>
            <a:endParaRPr lang="es-CO" sz="1000" b="0" i="0" dirty="0">
              <a:solidFill>
                <a:srgbClr val="000000"/>
              </a:solidFill>
              <a:effectLst/>
              <a:latin typeface="Arial" panose="020B0604020202020204" pitchFamily="34" charset="0"/>
              <a:cs typeface="Arial" panose="020B0604020202020204" pitchFamily="34" charset="0"/>
            </a:endParaRPr>
          </a:p>
        </p:txBody>
      </p:sp>
      <p:sp>
        <p:nvSpPr>
          <p:cNvPr id="2" name="Título 1">
            <a:extLst>
              <a:ext uri="{FF2B5EF4-FFF2-40B4-BE49-F238E27FC236}">
                <a16:creationId xmlns:a16="http://schemas.microsoft.com/office/drawing/2014/main" xmlns="" id="{A2A09BD3-421E-419E-BDAC-42F144E848BC}"/>
              </a:ext>
            </a:extLst>
          </p:cNvPr>
          <p:cNvSpPr>
            <a:spLocks noGrp="1"/>
          </p:cNvSpPr>
          <p:nvPr>
            <p:ph type="title"/>
          </p:nvPr>
        </p:nvSpPr>
        <p:spPr>
          <a:xfrm>
            <a:off x="450575" y="1"/>
            <a:ext cx="4850295" cy="1703940"/>
          </a:xfrm>
        </p:spPr>
        <p:txBody>
          <a:bodyPr>
            <a:normAutofit fontScale="90000"/>
          </a:bodyPr>
          <a:lstStyle/>
          <a:p>
            <a:pPr algn="ctr"/>
            <a:r>
              <a:rPr lang="es-CO" sz="6000" b="1" dirty="0"/>
              <a:t>Comorbilidades en EPOC</a:t>
            </a:r>
          </a:p>
        </p:txBody>
      </p:sp>
      <p:sp>
        <p:nvSpPr>
          <p:cNvPr id="3" name="Rectángulo 2">
            <a:extLst>
              <a:ext uri="{FF2B5EF4-FFF2-40B4-BE49-F238E27FC236}">
                <a16:creationId xmlns:a16="http://schemas.microsoft.com/office/drawing/2014/main" xmlns="" id="{51E59953-E460-4713-8F50-E1CC228FD58B}"/>
              </a:ext>
            </a:extLst>
          </p:cNvPr>
          <p:cNvSpPr/>
          <p:nvPr/>
        </p:nvSpPr>
        <p:spPr>
          <a:xfrm>
            <a:off x="9594376" y="256018"/>
            <a:ext cx="2442949" cy="1631216"/>
          </a:xfrm>
          <a:prstGeom prst="rect">
            <a:avLst/>
          </a:prstGeom>
        </p:spPr>
        <p:txBody>
          <a:bodyPr wrap="square">
            <a:spAutoFit/>
          </a:bodyPr>
          <a:lstStyle/>
          <a:p>
            <a:pPr algn="ctr"/>
            <a:r>
              <a:rPr lang="es-CO" sz="2000" b="1" dirty="0">
                <a:latin typeface="Arial" panose="020B0604020202020204" pitchFamily="34" charset="0"/>
                <a:ea typeface="Calibri" panose="020F0502020204030204" pitchFamily="34" charset="0"/>
              </a:rPr>
              <a:t>El 42% de los pacientes con EPOC muere de enfermedades no respiratorias </a:t>
            </a:r>
            <a:endParaRPr lang="es-CO" sz="2000" b="1" dirty="0"/>
          </a:p>
        </p:txBody>
      </p:sp>
    </p:spTree>
    <p:extLst>
      <p:ext uri="{BB962C8B-B14F-4D97-AF65-F5344CB8AC3E}">
        <p14:creationId xmlns:p14="http://schemas.microsoft.com/office/powerpoint/2010/main" val="2580034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49E7C11-7EFB-4950-AA80-FCD19747D2CB}"/>
              </a:ext>
            </a:extLst>
          </p:cNvPr>
          <p:cNvSpPr>
            <a:spLocks noGrp="1"/>
          </p:cNvSpPr>
          <p:nvPr>
            <p:ph type="title"/>
          </p:nvPr>
        </p:nvSpPr>
        <p:spPr>
          <a:xfrm>
            <a:off x="838200" y="0"/>
            <a:ext cx="10515600" cy="1325563"/>
          </a:xfrm>
        </p:spPr>
        <p:txBody>
          <a:bodyPr>
            <a:normAutofit fontScale="90000"/>
          </a:bodyPr>
          <a:lstStyle/>
          <a:p>
            <a:pPr algn="ctr"/>
            <a:r>
              <a:rPr lang="es-CO" b="1" dirty="0"/>
              <a:t>Enfermedades cardiovasculares en Enfermedad Pulmonar Obstructiva Crónica (EPOC) </a:t>
            </a:r>
            <a:endParaRPr lang="es-CO" dirty="0"/>
          </a:p>
        </p:txBody>
      </p:sp>
      <p:graphicFrame>
        <p:nvGraphicFramePr>
          <p:cNvPr id="6" name="Marcador de contenido 5">
            <a:extLst>
              <a:ext uri="{FF2B5EF4-FFF2-40B4-BE49-F238E27FC236}">
                <a16:creationId xmlns:a16="http://schemas.microsoft.com/office/drawing/2014/main" xmlns="" id="{F7835289-F537-4F15-BBA1-08B10F00640C}"/>
              </a:ext>
            </a:extLst>
          </p:cNvPr>
          <p:cNvGraphicFramePr>
            <a:graphicFrameLocks noGrp="1"/>
          </p:cNvGraphicFramePr>
          <p:nvPr>
            <p:ph idx="1"/>
            <p:extLst>
              <p:ext uri="{D42A27DB-BD31-4B8C-83A1-F6EECF244321}">
                <p14:modId xmlns:p14="http://schemas.microsoft.com/office/powerpoint/2010/main" val="2952397902"/>
              </p:ext>
            </p:extLst>
          </p:nvPr>
        </p:nvGraphicFramePr>
        <p:xfrm>
          <a:off x="659642" y="1134776"/>
          <a:ext cx="11013743" cy="4663886"/>
        </p:xfrm>
        <a:graphic>
          <a:graphicData uri="http://schemas.openxmlformats.org/drawingml/2006/table">
            <a:tbl>
              <a:tblPr firstRow="1" firstCol="1" bandRow="1">
                <a:tableStyleId>{5C22544A-7EE6-4342-B048-85BDC9FD1C3A}</a:tableStyleId>
              </a:tblPr>
              <a:tblGrid>
                <a:gridCol w="2134243">
                  <a:extLst>
                    <a:ext uri="{9D8B030D-6E8A-4147-A177-3AD203B41FA5}">
                      <a16:colId xmlns:a16="http://schemas.microsoft.com/office/drawing/2014/main" xmlns="" val="1226673846"/>
                    </a:ext>
                  </a:extLst>
                </a:gridCol>
                <a:gridCol w="8879500">
                  <a:extLst>
                    <a:ext uri="{9D8B030D-6E8A-4147-A177-3AD203B41FA5}">
                      <a16:colId xmlns:a16="http://schemas.microsoft.com/office/drawing/2014/main" xmlns="" val="759727033"/>
                    </a:ext>
                  </a:extLst>
                </a:gridCol>
              </a:tblGrid>
              <a:tr h="92530">
                <a:tc>
                  <a:txBody>
                    <a:bodyPr/>
                    <a:lstStyle/>
                    <a:p>
                      <a:pPr algn="ctr">
                        <a:lnSpc>
                          <a:spcPct val="107000"/>
                        </a:lnSpc>
                        <a:spcAft>
                          <a:spcPts val="0"/>
                        </a:spcAft>
                      </a:pPr>
                      <a:r>
                        <a:rPr lang="es-CO" sz="2600">
                          <a:effectLst/>
                        </a:rPr>
                        <a:t>Factor</a:t>
                      </a:r>
                      <a:endParaRPr lang="es-CO" sz="2600">
                        <a:effectLst/>
                        <a:latin typeface="Calibri" panose="020F0502020204030204" pitchFamily="34" charset="0"/>
                        <a:ea typeface="Calibri" panose="020F0502020204030204" pitchFamily="34" charset="0"/>
                        <a:cs typeface="Times New Roman" panose="02020603050405020304" pitchFamily="18" charset="0"/>
                      </a:endParaRPr>
                    </a:p>
                  </a:txBody>
                  <a:tcPr marL="40989" marR="40989" marT="0" marB="0"/>
                </a:tc>
                <a:tc>
                  <a:txBody>
                    <a:bodyPr/>
                    <a:lstStyle/>
                    <a:p>
                      <a:pPr algn="ctr">
                        <a:lnSpc>
                          <a:spcPct val="107000"/>
                        </a:lnSpc>
                        <a:spcAft>
                          <a:spcPts val="0"/>
                        </a:spcAft>
                      </a:pPr>
                      <a:r>
                        <a:rPr lang="es-CO" sz="2600">
                          <a:effectLst/>
                        </a:rPr>
                        <a:t>Explicación</a:t>
                      </a:r>
                      <a:endParaRPr lang="es-CO" sz="2600">
                        <a:effectLst/>
                        <a:latin typeface="Calibri" panose="020F0502020204030204" pitchFamily="34" charset="0"/>
                        <a:ea typeface="Calibri" panose="020F0502020204030204" pitchFamily="34" charset="0"/>
                        <a:cs typeface="Times New Roman" panose="02020603050405020304" pitchFamily="18" charset="0"/>
                      </a:endParaRPr>
                    </a:p>
                  </a:txBody>
                  <a:tcPr marL="40989" marR="40989" marT="0" marB="0"/>
                </a:tc>
                <a:extLst>
                  <a:ext uri="{0D108BD9-81ED-4DB2-BD59-A6C34878D82A}">
                    <a16:rowId xmlns:a16="http://schemas.microsoft.com/office/drawing/2014/main" xmlns="" val="3651391253"/>
                  </a:ext>
                </a:extLst>
              </a:tr>
              <a:tr h="287458">
                <a:tc>
                  <a:txBody>
                    <a:bodyPr/>
                    <a:lstStyle/>
                    <a:p>
                      <a:pPr algn="ctr">
                        <a:lnSpc>
                          <a:spcPct val="107000"/>
                        </a:lnSpc>
                        <a:spcAft>
                          <a:spcPts val="0"/>
                        </a:spcAft>
                      </a:pPr>
                      <a:r>
                        <a:rPr lang="es-CO" sz="2600">
                          <a:effectLst/>
                        </a:rPr>
                        <a:t>Enfermedad coronaria</a:t>
                      </a:r>
                      <a:endParaRPr lang="es-CO" sz="2600">
                        <a:effectLst/>
                        <a:latin typeface="Calibri" panose="020F0502020204030204" pitchFamily="34" charset="0"/>
                        <a:ea typeface="Calibri" panose="020F0502020204030204" pitchFamily="34" charset="0"/>
                        <a:cs typeface="Times New Roman" panose="02020603050405020304" pitchFamily="18" charset="0"/>
                      </a:endParaRPr>
                    </a:p>
                  </a:txBody>
                  <a:tcPr marL="40989" marR="40989" marT="0" marB="0"/>
                </a:tc>
                <a:tc>
                  <a:txBody>
                    <a:bodyPr/>
                    <a:lstStyle/>
                    <a:p>
                      <a:pPr algn="just">
                        <a:lnSpc>
                          <a:spcPct val="107000"/>
                        </a:lnSpc>
                        <a:spcAft>
                          <a:spcPts val="0"/>
                        </a:spcAft>
                      </a:pPr>
                      <a:r>
                        <a:rPr lang="es-CO" sz="2600">
                          <a:effectLst/>
                        </a:rPr>
                        <a:t>Se presenta 5 veces más frecuente en los pacientes con EPOC, por lo cual siempre se debe estar en búsqueda de indicios que la sugieran.</a:t>
                      </a:r>
                      <a:endParaRPr lang="es-CO" sz="2600">
                        <a:effectLst/>
                        <a:latin typeface="Calibri" panose="020F0502020204030204" pitchFamily="34" charset="0"/>
                        <a:ea typeface="Calibri" panose="020F0502020204030204" pitchFamily="34" charset="0"/>
                        <a:cs typeface="Times New Roman" panose="02020603050405020304" pitchFamily="18" charset="0"/>
                      </a:endParaRPr>
                    </a:p>
                  </a:txBody>
                  <a:tcPr marL="40989" marR="40989" marT="0" marB="0"/>
                </a:tc>
                <a:extLst>
                  <a:ext uri="{0D108BD9-81ED-4DB2-BD59-A6C34878D82A}">
                    <a16:rowId xmlns:a16="http://schemas.microsoft.com/office/drawing/2014/main" xmlns="" val="2385829926"/>
                  </a:ext>
                </a:extLst>
              </a:tr>
              <a:tr h="579849">
                <a:tc>
                  <a:txBody>
                    <a:bodyPr/>
                    <a:lstStyle/>
                    <a:p>
                      <a:pPr algn="ctr">
                        <a:lnSpc>
                          <a:spcPct val="107000"/>
                        </a:lnSpc>
                        <a:spcAft>
                          <a:spcPts val="0"/>
                        </a:spcAft>
                      </a:pPr>
                      <a:r>
                        <a:rPr lang="es-CO" sz="2600">
                          <a:effectLst/>
                        </a:rPr>
                        <a:t>Falla cardíaca</a:t>
                      </a:r>
                      <a:endParaRPr lang="es-CO" sz="2600">
                        <a:effectLst/>
                        <a:latin typeface="Calibri" panose="020F0502020204030204" pitchFamily="34" charset="0"/>
                        <a:ea typeface="Calibri" panose="020F0502020204030204" pitchFamily="34" charset="0"/>
                        <a:cs typeface="Times New Roman" panose="02020603050405020304" pitchFamily="18" charset="0"/>
                      </a:endParaRPr>
                    </a:p>
                  </a:txBody>
                  <a:tcPr marL="40989" marR="40989" marT="0" marB="0"/>
                </a:tc>
                <a:tc>
                  <a:txBody>
                    <a:bodyPr/>
                    <a:lstStyle/>
                    <a:p>
                      <a:pPr algn="just">
                        <a:lnSpc>
                          <a:spcPct val="107000"/>
                        </a:lnSpc>
                        <a:spcAft>
                          <a:spcPts val="0"/>
                        </a:spcAft>
                      </a:pPr>
                      <a:r>
                        <a:rPr lang="es-CO" sz="2600" dirty="0">
                          <a:effectLst/>
                        </a:rPr>
                        <a:t>20-30% de los pacientes dependiendo la edad. </a:t>
                      </a:r>
                    </a:p>
                    <a:p>
                      <a:pPr algn="just">
                        <a:lnSpc>
                          <a:spcPct val="107000"/>
                        </a:lnSpc>
                        <a:spcAft>
                          <a:spcPts val="0"/>
                        </a:spcAft>
                      </a:pPr>
                      <a:r>
                        <a:rPr lang="es-CO" sz="2600" dirty="0">
                          <a:effectLst/>
                        </a:rPr>
                        <a:t>Ante la sospecha se recomienda realizar estudios adicionales (NT-</a:t>
                      </a:r>
                      <a:r>
                        <a:rPr lang="es-CO" sz="2600" dirty="0" err="1">
                          <a:effectLst/>
                        </a:rPr>
                        <a:t>proBNP</a:t>
                      </a:r>
                      <a:r>
                        <a:rPr lang="es-CO" sz="2600" dirty="0">
                          <a:effectLst/>
                        </a:rPr>
                        <a:t> [fracción amino-terminal del </a:t>
                      </a:r>
                      <a:r>
                        <a:rPr lang="es-CO" sz="2600" dirty="0" err="1">
                          <a:effectLst/>
                        </a:rPr>
                        <a:t>propéptido</a:t>
                      </a:r>
                      <a:r>
                        <a:rPr lang="es-CO" sz="2600" dirty="0">
                          <a:effectLst/>
                        </a:rPr>
                        <a:t> natriurético cerebral] y ecocardiograma)</a:t>
                      </a:r>
                      <a:endParaRPr lang="es-CO"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0989" marR="40989" marT="0" marB="0"/>
                </a:tc>
                <a:extLst>
                  <a:ext uri="{0D108BD9-81ED-4DB2-BD59-A6C34878D82A}">
                    <a16:rowId xmlns:a16="http://schemas.microsoft.com/office/drawing/2014/main" xmlns="" val="289945422"/>
                  </a:ext>
                </a:extLst>
              </a:tr>
              <a:tr h="510660">
                <a:tc>
                  <a:txBody>
                    <a:bodyPr/>
                    <a:lstStyle/>
                    <a:p>
                      <a:pPr algn="ctr">
                        <a:lnSpc>
                          <a:spcPct val="107000"/>
                        </a:lnSpc>
                        <a:spcAft>
                          <a:spcPts val="0"/>
                        </a:spcAft>
                      </a:pPr>
                      <a:r>
                        <a:rPr lang="es-CO" sz="2600">
                          <a:effectLst/>
                        </a:rPr>
                        <a:t>Enfermedad Cerebro vascular</a:t>
                      </a:r>
                      <a:endParaRPr lang="es-CO" sz="2600">
                        <a:effectLst/>
                        <a:latin typeface="Calibri" panose="020F0502020204030204" pitchFamily="34" charset="0"/>
                        <a:ea typeface="Calibri" panose="020F0502020204030204" pitchFamily="34" charset="0"/>
                        <a:cs typeface="Times New Roman" panose="02020603050405020304" pitchFamily="18" charset="0"/>
                      </a:endParaRPr>
                    </a:p>
                  </a:txBody>
                  <a:tcPr marL="40989" marR="40989" marT="0" marB="0"/>
                </a:tc>
                <a:tc>
                  <a:txBody>
                    <a:bodyPr/>
                    <a:lstStyle/>
                    <a:p>
                      <a:pPr algn="just">
                        <a:lnSpc>
                          <a:spcPct val="107000"/>
                        </a:lnSpc>
                        <a:spcAft>
                          <a:spcPts val="0"/>
                        </a:spcAft>
                      </a:pPr>
                      <a:r>
                        <a:rPr lang="es-CO" sz="2600" dirty="0">
                          <a:effectLst/>
                        </a:rPr>
                        <a:t>El riesgo de presentar un evento isquémico cerebral aumenta posterior a una exacerbación. Se asocia a inflamación y alteraciones en las plaquetas.</a:t>
                      </a:r>
                      <a:endParaRPr lang="es-CO"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0989" marR="40989" marT="0" marB="0"/>
                </a:tc>
                <a:extLst>
                  <a:ext uri="{0D108BD9-81ED-4DB2-BD59-A6C34878D82A}">
                    <a16:rowId xmlns:a16="http://schemas.microsoft.com/office/drawing/2014/main" xmlns="" val="2934161283"/>
                  </a:ext>
                </a:extLst>
              </a:tr>
            </a:tbl>
          </a:graphicData>
        </a:graphic>
      </p:graphicFrame>
      <p:sp>
        <p:nvSpPr>
          <p:cNvPr id="3" name="Rectángulo 2">
            <a:extLst>
              <a:ext uri="{FF2B5EF4-FFF2-40B4-BE49-F238E27FC236}">
                <a16:creationId xmlns:a16="http://schemas.microsoft.com/office/drawing/2014/main" xmlns="" id="{8B64F1F0-A3CE-4475-B9BF-D7BEB860CED6}"/>
              </a:ext>
            </a:extLst>
          </p:cNvPr>
          <p:cNvSpPr/>
          <p:nvPr/>
        </p:nvSpPr>
        <p:spPr>
          <a:xfrm>
            <a:off x="649356" y="5796171"/>
            <a:ext cx="6706788" cy="1015663"/>
          </a:xfrm>
          <a:prstGeom prst="rect">
            <a:avLst/>
          </a:prstGeom>
        </p:spPr>
        <p:txBody>
          <a:bodyPr wrap="square">
            <a:spAutoFit/>
          </a:bodyPr>
          <a:lstStyle/>
          <a:p>
            <a:r>
              <a:rPr lang="es-CO" sz="1000" dirty="0"/>
              <a:t>Chen W, Thomas J, </a:t>
            </a:r>
            <a:r>
              <a:rPr lang="es-CO" sz="1000" dirty="0" err="1"/>
              <a:t>Sadatsafavi</a:t>
            </a:r>
            <a:r>
              <a:rPr lang="es-CO" sz="1000" dirty="0"/>
              <a:t> M, FitzGerald JM. </a:t>
            </a:r>
            <a:r>
              <a:rPr lang="es-CO" sz="1000" dirty="0" err="1"/>
              <a:t>Risk</a:t>
            </a:r>
            <a:r>
              <a:rPr lang="es-CO" sz="1000" dirty="0"/>
              <a:t> </a:t>
            </a:r>
            <a:r>
              <a:rPr lang="es-CO" sz="1000" dirty="0" err="1"/>
              <a:t>of</a:t>
            </a:r>
            <a:r>
              <a:rPr lang="es-CO" sz="1000" dirty="0"/>
              <a:t> cardiovascular </a:t>
            </a:r>
            <a:r>
              <a:rPr lang="es-CO" sz="1000" dirty="0" err="1"/>
              <a:t>comorbidity</a:t>
            </a:r>
            <a:r>
              <a:rPr lang="es-CO" sz="1000" dirty="0"/>
              <a:t> in </a:t>
            </a:r>
            <a:r>
              <a:rPr lang="es-CO" sz="1000" dirty="0" err="1"/>
              <a:t>patients</a:t>
            </a:r>
            <a:r>
              <a:rPr lang="es-CO" sz="1000" dirty="0"/>
              <a:t> </a:t>
            </a:r>
            <a:r>
              <a:rPr lang="es-CO" sz="1000" dirty="0" err="1"/>
              <a:t>with</a:t>
            </a:r>
            <a:r>
              <a:rPr lang="es-CO" sz="1000" dirty="0"/>
              <a:t> </a:t>
            </a:r>
            <a:r>
              <a:rPr lang="es-CO" sz="1000" dirty="0" err="1"/>
              <a:t>chronic</a:t>
            </a:r>
            <a:r>
              <a:rPr lang="es-CO" sz="1000" dirty="0"/>
              <a:t> </a:t>
            </a:r>
            <a:r>
              <a:rPr lang="es-CO" sz="1000" dirty="0" err="1"/>
              <a:t>obstructive</a:t>
            </a:r>
            <a:r>
              <a:rPr lang="es-CO" sz="1000" dirty="0"/>
              <a:t> </a:t>
            </a:r>
            <a:r>
              <a:rPr lang="es-CO" sz="1000" dirty="0" err="1"/>
              <a:t>pulmonary</a:t>
            </a:r>
            <a:r>
              <a:rPr lang="es-CO" sz="1000" dirty="0"/>
              <a:t> </a:t>
            </a:r>
            <a:r>
              <a:rPr lang="es-CO" sz="1000" dirty="0" err="1"/>
              <a:t>disease</a:t>
            </a:r>
            <a:r>
              <a:rPr lang="es-CO" sz="1000" dirty="0"/>
              <a:t>: a </a:t>
            </a:r>
            <a:r>
              <a:rPr lang="es-CO" sz="1000" dirty="0" err="1"/>
              <a:t>systematic</a:t>
            </a:r>
            <a:r>
              <a:rPr lang="es-CO" sz="1000" dirty="0"/>
              <a:t> </a:t>
            </a:r>
            <a:r>
              <a:rPr lang="es-CO" sz="1000" dirty="0" err="1"/>
              <a:t>review</a:t>
            </a:r>
            <a:r>
              <a:rPr lang="es-CO" sz="1000" dirty="0"/>
              <a:t> and meta-</a:t>
            </a:r>
            <a:r>
              <a:rPr lang="es-CO" sz="1000" dirty="0" err="1"/>
              <a:t>analysis</a:t>
            </a:r>
            <a:r>
              <a:rPr lang="es-CO" sz="1000" dirty="0"/>
              <a:t>. Lancet </a:t>
            </a:r>
            <a:r>
              <a:rPr lang="es-CO" sz="1000" dirty="0" err="1"/>
              <a:t>Respir</a:t>
            </a:r>
            <a:r>
              <a:rPr lang="es-CO" sz="1000" dirty="0"/>
              <a:t> </a:t>
            </a:r>
            <a:r>
              <a:rPr lang="es-CO" sz="1000" dirty="0" err="1"/>
              <a:t>Med</a:t>
            </a:r>
            <a:r>
              <a:rPr lang="es-CO" sz="1000" dirty="0"/>
              <a:t> 2015; 3:631.</a:t>
            </a:r>
          </a:p>
          <a:p>
            <a:r>
              <a:rPr lang="es-CO" sz="1000" dirty="0" err="1"/>
              <a:t>MacDonald</a:t>
            </a:r>
            <a:r>
              <a:rPr lang="es-CO" sz="1000" dirty="0"/>
              <a:t> MI, </a:t>
            </a:r>
            <a:r>
              <a:rPr lang="es-CO" sz="1000" dirty="0" err="1"/>
              <a:t>Shafuddin</a:t>
            </a:r>
            <a:r>
              <a:rPr lang="es-CO" sz="1000" dirty="0"/>
              <a:t> E, King PT, et al. </a:t>
            </a:r>
            <a:r>
              <a:rPr lang="es-CO" sz="1000" dirty="0" err="1"/>
              <a:t>Cardiac</a:t>
            </a:r>
            <a:r>
              <a:rPr lang="es-CO" sz="1000" dirty="0"/>
              <a:t> </a:t>
            </a:r>
            <a:r>
              <a:rPr lang="es-CO" sz="1000" dirty="0" err="1"/>
              <a:t>dysfunction</a:t>
            </a:r>
            <a:r>
              <a:rPr lang="es-CO" sz="1000" dirty="0"/>
              <a:t> </a:t>
            </a:r>
            <a:r>
              <a:rPr lang="es-CO" sz="1000" dirty="0" err="1"/>
              <a:t>during</a:t>
            </a:r>
            <a:r>
              <a:rPr lang="es-CO" sz="1000" dirty="0"/>
              <a:t> </a:t>
            </a:r>
            <a:r>
              <a:rPr lang="es-CO" sz="1000" dirty="0" err="1"/>
              <a:t>exacerbations</a:t>
            </a:r>
            <a:r>
              <a:rPr lang="es-CO" sz="1000" dirty="0"/>
              <a:t> </a:t>
            </a:r>
            <a:r>
              <a:rPr lang="es-CO" sz="1000" dirty="0" err="1"/>
              <a:t>of</a:t>
            </a:r>
            <a:r>
              <a:rPr lang="es-CO" sz="1000" dirty="0"/>
              <a:t> </a:t>
            </a:r>
            <a:r>
              <a:rPr lang="es-CO" sz="1000" dirty="0" err="1"/>
              <a:t>chronic</a:t>
            </a:r>
            <a:r>
              <a:rPr lang="es-CO" sz="1000" dirty="0"/>
              <a:t> </a:t>
            </a:r>
            <a:r>
              <a:rPr lang="es-CO" sz="1000" dirty="0" err="1"/>
              <a:t>obstructive</a:t>
            </a:r>
            <a:r>
              <a:rPr lang="es-CO" sz="1000" dirty="0"/>
              <a:t> </a:t>
            </a:r>
            <a:r>
              <a:rPr lang="es-CO" sz="1000" dirty="0" err="1"/>
              <a:t>pulmonary</a:t>
            </a:r>
            <a:r>
              <a:rPr lang="es-CO" sz="1000" dirty="0"/>
              <a:t> </a:t>
            </a:r>
            <a:r>
              <a:rPr lang="es-CO" sz="1000" dirty="0" err="1"/>
              <a:t>disease</a:t>
            </a:r>
            <a:r>
              <a:rPr lang="es-CO" sz="1000" dirty="0"/>
              <a:t>. Lancet </a:t>
            </a:r>
            <a:r>
              <a:rPr lang="es-CO" sz="1000" dirty="0" err="1"/>
              <a:t>Respir</a:t>
            </a:r>
            <a:r>
              <a:rPr lang="es-CO" sz="1000" dirty="0"/>
              <a:t> </a:t>
            </a:r>
            <a:r>
              <a:rPr lang="es-CO" sz="1000" dirty="0" err="1"/>
              <a:t>Med</a:t>
            </a:r>
            <a:r>
              <a:rPr lang="es-CO" sz="1000" dirty="0"/>
              <a:t> 2016; 4:138.</a:t>
            </a:r>
          </a:p>
          <a:p>
            <a:r>
              <a:rPr lang="es-CO" sz="1000" dirty="0"/>
              <a:t>G.C. Donaldson, J.R. </a:t>
            </a:r>
            <a:r>
              <a:rPr lang="es-CO" sz="1000" dirty="0" err="1"/>
              <a:t>Hurst</a:t>
            </a:r>
            <a:r>
              <a:rPr lang="es-CO" sz="1000" dirty="0"/>
              <a:t>, C.J. Smith, R.B. Hubbard, J.A. </a:t>
            </a:r>
            <a:r>
              <a:rPr lang="es-CO" sz="1000" dirty="0" err="1"/>
              <a:t>Wedzicha</a:t>
            </a:r>
            <a:r>
              <a:rPr lang="es-CO" sz="1000" dirty="0"/>
              <a:t>; </a:t>
            </a:r>
            <a:r>
              <a:rPr lang="es-CO" sz="1000" dirty="0" err="1"/>
              <a:t>Increased</a:t>
            </a:r>
            <a:r>
              <a:rPr lang="es-CO" sz="1000" dirty="0"/>
              <a:t> </a:t>
            </a:r>
            <a:r>
              <a:rPr lang="es-CO" sz="1000" dirty="0" err="1"/>
              <a:t>risk</a:t>
            </a:r>
            <a:r>
              <a:rPr lang="es-CO" sz="1000" dirty="0"/>
              <a:t> </a:t>
            </a:r>
            <a:r>
              <a:rPr lang="es-CO" sz="1000" dirty="0" err="1"/>
              <a:t>of</a:t>
            </a:r>
            <a:r>
              <a:rPr lang="es-CO" sz="1000" dirty="0"/>
              <a:t> </a:t>
            </a:r>
            <a:r>
              <a:rPr lang="es-CO" sz="1000" dirty="0" err="1"/>
              <a:t>myocardial</a:t>
            </a:r>
            <a:r>
              <a:rPr lang="es-CO" sz="1000" dirty="0"/>
              <a:t> </a:t>
            </a:r>
            <a:r>
              <a:rPr lang="es-CO" sz="1000" dirty="0" err="1"/>
              <a:t>infarction</a:t>
            </a:r>
            <a:r>
              <a:rPr lang="es-CO" sz="1000" dirty="0"/>
              <a:t> and </a:t>
            </a:r>
            <a:r>
              <a:rPr lang="es-CO" sz="1000" dirty="0" err="1"/>
              <a:t>stroke</a:t>
            </a:r>
            <a:r>
              <a:rPr lang="es-CO" sz="1000" dirty="0"/>
              <a:t> </a:t>
            </a:r>
            <a:r>
              <a:rPr lang="es-CO" sz="1000" dirty="0" err="1"/>
              <a:t>following</a:t>
            </a:r>
            <a:r>
              <a:rPr lang="es-CO" sz="1000" dirty="0"/>
              <a:t> </a:t>
            </a:r>
            <a:r>
              <a:rPr lang="es-CO" sz="1000" dirty="0" err="1"/>
              <a:t>exacerbation</a:t>
            </a:r>
            <a:r>
              <a:rPr lang="es-CO" sz="1000" dirty="0"/>
              <a:t> </a:t>
            </a:r>
            <a:r>
              <a:rPr lang="es-CO" sz="1000" dirty="0" err="1"/>
              <a:t>of</a:t>
            </a:r>
            <a:r>
              <a:rPr lang="es-CO" sz="1000" dirty="0"/>
              <a:t> COPD </a:t>
            </a:r>
            <a:r>
              <a:rPr lang="es-CO" sz="1000" dirty="0" err="1"/>
              <a:t>Chest</a:t>
            </a:r>
            <a:r>
              <a:rPr lang="es-CO" sz="1000" dirty="0"/>
              <a:t>., 137 (2010), pp. 1091-1097 http://dx.doi.org/10.1378/chest.09-2029.</a:t>
            </a:r>
          </a:p>
        </p:txBody>
      </p:sp>
    </p:spTree>
    <p:extLst>
      <p:ext uri="{BB962C8B-B14F-4D97-AF65-F5344CB8AC3E}">
        <p14:creationId xmlns:p14="http://schemas.microsoft.com/office/powerpoint/2010/main" val="419672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49E7C11-7EFB-4950-AA80-FCD19747D2CB}"/>
              </a:ext>
            </a:extLst>
          </p:cNvPr>
          <p:cNvSpPr>
            <a:spLocks noGrp="1"/>
          </p:cNvSpPr>
          <p:nvPr>
            <p:ph type="title"/>
          </p:nvPr>
        </p:nvSpPr>
        <p:spPr>
          <a:xfrm>
            <a:off x="742666" y="0"/>
            <a:ext cx="10515600" cy="1325563"/>
          </a:xfrm>
        </p:spPr>
        <p:txBody>
          <a:bodyPr>
            <a:normAutofit fontScale="90000"/>
          </a:bodyPr>
          <a:lstStyle/>
          <a:p>
            <a:pPr algn="ctr"/>
            <a:r>
              <a:rPr lang="es-CO" b="1" dirty="0"/>
              <a:t>Enfermedades cardiovasculares en Enfermedad Pulmonar Obstructiva Crónica (EPOC) </a:t>
            </a:r>
            <a:endParaRPr lang="es-CO" dirty="0"/>
          </a:p>
        </p:txBody>
      </p:sp>
      <p:graphicFrame>
        <p:nvGraphicFramePr>
          <p:cNvPr id="6" name="Marcador de contenido 5">
            <a:extLst>
              <a:ext uri="{FF2B5EF4-FFF2-40B4-BE49-F238E27FC236}">
                <a16:creationId xmlns:a16="http://schemas.microsoft.com/office/drawing/2014/main" xmlns="" id="{F7835289-F537-4F15-BBA1-08B10F00640C}"/>
              </a:ext>
            </a:extLst>
          </p:cNvPr>
          <p:cNvGraphicFramePr>
            <a:graphicFrameLocks noGrp="1"/>
          </p:cNvGraphicFramePr>
          <p:nvPr>
            <p:ph idx="1"/>
            <p:extLst>
              <p:ext uri="{D42A27DB-BD31-4B8C-83A1-F6EECF244321}">
                <p14:modId xmlns:p14="http://schemas.microsoft.com/office/powerpoint/2010/main" val="1379124861"/>
              </p:ext>
            </p:extLst>
          </p:nvPr>
        </p:nvGraphicFramePr>
        <p:xfrm>
          <a:off x="838200" y="1185721"/>
          <a:ext cx="10893287" cy="4109085"/>
        </p:xfrm>
        <a:graphic>
          <a:graphicData uri="http://schemas.openxmlformats.org/drawingml/2006/table">
            <a:tbl>
              <a:tblPr firstRow="1" firstCol="1" bandRow="1">
                <a:tableStyleId>{5C22544A-7EE6-4342-B048-85BDC9FD1C3A}</a:tableStyleId>
              </a:tblPr>
              <a:tblGrid>
                <a:gridCol w="2110900">
                  <a:extLst>
                    <a:ext uri="{9D8B030D-6E8A-4147-A177-3AD203B41FA5}">
                      <a16:colId xmlns:a16="http://schemas.microsoft.com/office/drawing/2014/main" xmlns="" val="1226673846"/>
                    </a:ext>
                  </a:extLst>
                </a:gridCol>
                <a:gridCol w="8782387">
                  <a:extLst>
                    <a:ext uri="{9D8B030D-6E8A-4147-A177-3AD203B41FA5}">
                      <a16:colId xmlns:a16="http://schemas.microsoft.com/office/drawing/2014/main" xmlns="" val="759727033"/>
                    </a:ext>
                  </a:extLst>
                </a:gridCol>
              </a:tblGrid>
              <a:tr h="92530">
                <a:tc>
                  <a:txBody>
                    <a:bodyPr/>
                    <a:lstStyle/>
                    <a:p>
                      <a:pPr algn="ctr">
                        <a:lnSpc>
                          <a:spcPct val="107000"/>
                        </a:lnSpc>
                        <a:spcAft>
                          <a:spcPts val="0"/>
                        </a:spcAft>
                      </a:pPr>
                      <a:r>
                        <a:rPr lang="es-CO" sz="2800">
                          <a:effectLst/>
                        </a:rPr>
                        <a:t>Factor</a:t>
                      </a:r>
                      <a:endParaRPr lang="es-CO" sz="3200">
                        <a:effectLst/>
                        <a:latin typeface="Calibri" panose="020F0502020204030204" pitchFamily="34" charset="0"/>
                        <a:ea typeface="Calibri" panose="020F0502020204030204" pitchFamily="34" charset="0"/>
                        <a:cs typeface="Times New Roman" panose="02020603050405020304" pitchFamily="18" charset="0"/>
                      </a:endParaRPr>
                    </a:p>
                  </a:txBody>
                  <a:tcPr marL="40989" marR="40989" marT="0" marB="0"/>
                </a:tc>
                <a:tc>
                  <a:txBody>
                    <a:bodyPr/>
                    <a:lstStyle/>
                    <a:p>
                      <a:pPr algn="ctr">
                        <a:lnSpc>
                          <a:spcPct val="107000"/>
                        </a:lnSpc>
                        <a:spcAft>
                          <a:spcPts val="0"/>
                        </a:spcAft>
                      </a:pPr>
                      <a:r>
                        <a:rPr lang="es-CO" sz="2800">
                          <a:effectLst/>
                        </a:rPr>
                        <a:t>Explicación</a:t>
                      </a:r>
                      <a:endParaRPr lang="es-CO" sz="3200">
                        <a:effectLst/>
                        <a:latin typeface="Calibri" panose="020F0502020204030204" pitchFamily="34" charset="0"/>
                        <a:ea typeface="Calibri" panose="020F0502020204030204" pitchFamily="34" charset="0"/>
                        <a:cs typeface="Times New Roman" panose="02020603050405020304" pitchFamily="18" charset="0"/>
                      </a:endParaRPr>
                    </a:p>
                  </a:txBody>
                  <a:tcPr marL="40989" marR="40989" marT="0" marB="0"/>
                </a:tc>
                <a:extLst>
                  <a:ext uri="{0D108BD9-81ED-4DB2-BD59-A6C34878D82A}">
                    <a16:rowId xmlns:a16="http://schemas.microsoft.com/office/drawing/2014/main" xmlns="" val="3651391253"/>
                  </a:ext>
                </a:extLst>
              </a:tr>
              <a:tr h="384922">
                <a:tc>
                  <a:txBody>
                    <a:bodyPr/>
                    <a:lstStyle/>
                    <a:p>
                      <a:pPr algn="ctr">
                        <a:lnSpc>
                          <a:spcPct val="107000"/>
                        </a:lnSpc>
                        <a:spcAft>
                          <a:spcPts val="0"/>
                        </a:spcAft>
                      </a:pPr>
                      <a:r>
                        <a:rPr lang="en-US" sz="2800" dirty="0" err="1">
                          <a:effectLst/>
                        </a:rPr>
                        <a:t>Arritmias</a:t>
                      </a:r>
                      <a:endParaRPr lang="es-CO"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0989" marR="40989" marT="0" marB="0"/>
                </a:tc>
                <a:tc>
                  <a:txBody>
                    <a:bodyPr/>
                    <a:lstStyle/>
                    <a:p>
                      <a:pPr algn="just">
                        <a:lnSpc>
                          <a:spcPct val="107000"/>
                        </a:lnSpc>
                        <a:spcAft>
                          <a:spcPts val="0"/>
                        </a:spcAft>
                      </a:pPr>
                      <a:r>
                        <a:rPr lang="es-CO" sz="2800" dirty="0">
                          <a:effectLst/>
                        </a:rPr>
                        <a:t>La arritmia más frecuente = fibrilación auricular. </a:t>
                      </a:r>
                    </a:p>
                    <a:p>
                      <a:pPr algn="just">
                        <a:lnSpc>
                          <a:spcPct val="107000"/>
                        </a:lnSpc>
                        <a:spcAft>
                          <a:spcPts val="0"/>
                        </a:spcAft>
                      </a:pPr>
                      <a:r>
                        <a:rPr lang="es-CO" sz="2800" dirty="0">
                          <a:effectLst/>
                        </a:rPr>
                        <a:t>Su tratamiento no se diferencia de los pacientes sin EPOC.</a:t>
                      </a:r>
                      <a:endParaRPr lang="es-CO"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0989" marR="40989" marT="0" marB="0"/>
                </a:tc>
                <a:extLst>
                  <a:ext uri="{0D108BD9-81ED-4DB2-BD59-A6C34878D82A}">
                    <a16:rowId xmlns:a16="http://schemas.microsoft.com/office/drawing/2014/main" xmlns="" val="2656538888"/>
                  </a:ext>
                </a:extLst>
              </a:tr>
              <a:tr h="482386">
                <a:tc>
                  <a:txBody>
                    <a:bodyPr/>
                    <a:lstStyle/>
                    <a:p>
                      <a:pPr algn="ctr">
                        <a:lnSpc>
                          <a:spcPct val="107000"/>
                        </a:lnSpc>
                        <a:spcAft>
                          <a:spcPts val="0"/>
                        </a:spcAft>
                      </a:pPr>
                      <a:r>
                        <a:rPr lang="es-CO" sz="2800">
                          <a:effectLst/>
                        </a:rPr>
                        <a:t>Enfermedad arterial periférica</a:t>
                      </a:r>
                      <a:endParaRPr lang="es-CO" sz="3200">
                        <a:effectLst/>
                        <a:latin typeface="Calibri" panose="020F0502020204030204" pitchFamily="34" charset="0"/>
                        <a:ea typeface="Calibri" panose="020F0502020204030204" pitchFamily="34" charset="0"/>
                        <a:cs typeface="Times New Roman" panose="02020603050405020304" pitchFamily="18" charset="0"/>
                      </a:endParaRPr>
                    </a:p>
                  </a:txBody>
                  <a:tcPr marL="40989" marR="40989" marT="0" marB="0"/>
                </a:tc>
                <a:tc>
                  <a:txBody>
                    <a:bodyPr/>
                    <a:lstStyle/>
                    <a:p>
                      <a:pPr algn="just">
                        <a:lnSpc>
                          <a:spcPct val="107000"/>
                        </a:lnSpc>
                        <a:spcAft>
                          <a:spcPts val="0"/>
                        </a:spcAft>
                      </a:pPr>
                      <a:r>
                        <a:rPr lang="es-CO" sz="2800" dirty="0">
                          <a:effectLst/>
                        </a:rPr>
                        <a:t>Comorbilidad común en pacientes con EPOC.</a:t>
                      </a:r>
                    </a:p>
                    <a:p>
                      <a:pPr algn="just">
                        <a:lnSpc>
                          <a:spcPct val="107000"/>
                        </a:lnSpc>
                        <a:spcAft>
                          <a:spcPts val="0"/>
                        </a:spcAft>
                      </a:pPr>
                      <a:r>
                        <a:rPr lang="es-CO" sz="2800" dirty="0">
                          <a:effectLst/>
                        </a:rPr>
                        <a:t>Contribuye al compromiso isquémico.</a:t>
                      </a:r>
                    </a:p>
                    <a:p>
                      <a:pPr algn="just">
                        <a:lnSpc>
                          <a:spcPct val="107000"/>
                        </a:lnSpc>
                        <a:spcAft>
                          <a:spcPts val="0"/>
                        </a:spcAft>
                      </a:pPr>
                      <a:r>
                        <a:rPr lang="es-CO" sz="2800" dirty="0">
                          <a:effectLst/>
                        </a:rPr>
                        <a:t>Debe recibir tratamiento una vez sea detectado.</a:t>
                      </a:r>
                      <a:endParaRPr lang="es-CO"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0989" marR="40989" marT="0" marB="0"/>
                </a:tc>
                <a:extLst>
                  <a:ext uri="{0D108BD9-81ED-4DB2-BD59-A6C34878D82A}">
                    <a16:rowId xmlns:a16="http://schemas.microsoft.com/office/drawing/2014/main" xmlns="" val="3175055828"/>
                  </a:ext>
                </a:extLst>
              </a:tr>
              <a:tr h="287458">
                <a:tc>
                  <a:txBody>
                    <a:bodyPr/>
                    <a:lstStyle/>
                    <a:p>
                      <a:pPr algn="ctr">
                        <a:lnSpc>
                          <a:spcPct val="107000"/>
                        </a:lnSpc>
                        <a:spcAft>
                          <a:spcPts val="0"/>
                        </a:spcAft>
                      </a:pPr>
                      <a:r>
                        <a:rPr lang="es-CO" sz="2800">
                          <a:effectLst/>
                        </a:rPr>
                        <a:t>Hipertensión Arterial sistémica</a:t>
                      </a:r>
                      <a:endParaRPr lang="es-CO" sz="3200">
                        <a:effectLst/>
                        <a:latin typeface="Calibri" panose="020F0502020204030204" pitchFamily="34" charset="0"/>
                        <a:ea typeface="Calibri" panose="020F0502020204030204" pitchFamily="34" charset="0"/>
                        <a:cs typeface="Times New Roman" panose="02020603050405020304" pitchFamily="18" charset="0"/>
                      </a:endParaRPr>
                    </a:p>
                  </a:txBody>
                  <a:tcPr marL="40989" marR="40989" marT="0" marB="0"/>
                </a:tc>
                <a:tc>
                  <a:txBody>
                    <a:bodyPr/>
                    <a:lstStyle/>
                    <a:p>
                      <a:pPr algn="just">
                        <a:lnSpc>
                          <a:spcPct val="107000"/>
                        </a:lnSpc>
                        <a:spcAft>
                          <a:spcPts val="0"/>
                        </a:spcAft>
                      </a:pPr>
                      <a:r>
                        <a:rPr lang="es-CO" sz="2800" dirty="0">
                          <a:effectLst/>
                        </a:rPr>
                        <a:t>Comorbilidad común</a:t>
                      </a:r>
                    </a:p>
                    <a:p>
                      <a:pPr algn="just">
                        <a:lnSpc>
                          <a:spcPct val="107000"/>
                        </a:lnSpc>
                        <a:spcAft>
                          <a:spcPts val="0"/>
                        </a:spcAft>
                      </a:pPr>
                      <a:r>
                        <a:rPr lang="es-CO" sz="2800" dirty="0">
                          <a:effectLst/>
                        </a:rPr>
                        <a:t>debe recibir tratamiento una vez sea detectado.</a:t>
                      </a:r>
                      <a:endParaRPr lang="es-CO"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0989" marR="40989" marT="0" marB="0"/>
                </a:tc>
                <a:extLst>
                  <a:ext uri="{0D108BD9-81ED-4DB2-BD59-A6C34878D82A}">
                    <a16:rowId xmlns:a16="http://schemas.microsoft.com/office/drawing/2014/main" xmlns="" val="1085602414"/>
                  </a:ext>
                </a:extLst>
              </a:tr>
            </a:tbl>
          </a:graphicData>
        </a:graphic>
      </p:graphicFrame>
      <p:sp>
        <p:nvSpPr>
          <p:cNvPr id="5" name="Rectángulo 4">
            <a:extLst>
              <a:ext uri="{FF2B5EF4-FFF2-40B4-BE49-F238E27FC236}">
                <a16:creationId xmlns:a16="http://schemas.microsoft.com/office/drawing/2014/main" xmlns="" id="{1C0E338E-7D4D-43EE-9CE8-2F98F7D46125}"/>
              </a:ext>
            </a:extLst>
          </p:cNvPr>
          <p:cNvSpPr/>
          <p:nvPr/>
        </p:nvSpPr>
        <p:spPr>
          <a:xfrm>
            <a:off x="790482" y="5371692"/>
            <a:ext cx="6497422" cy="1277273"/>
          </a:xfrm>
          <a:prstGeom prst="rect">
            <a:avLst/>
          </a:prstGeom>
        </p:spPr>
        <p:txBody>
          <a:bodyPr wrap="square">
            <a:spAutoFit/>
          </a:bodyPr>
          <a:lstStyle/>
          <a:p>
            <a:r>
              <a:rPr lang="es-CO" sz="1100" dirty="0" err="1"/>
              <a:t>Rusinowicz</a:t>
            </a:r>
            <a:r>
              <a:rPr lang="es-CO" sz="1100" dirty="0"/>
              <a:t> T, </a:t>
            </a:r>
            <a:r>
              <a:rPr lang="es-CO" sz="1100" dirty="0" err="1"/>
              <a:t>Zielonka</a:t>
            </a:r>
            <a:r>
              <a:rPr lang="es-CO" sz="1100" dirty="0"/>
              <a:t> TM, </a:t>
            </a:r>
            <a:r>
              <a:rPr lang="es-CO" sz="1100" dirty="0" err="1"/>
              <a:t>Zycinska</a:t>
            </a:r>
            <a:r>
              <a:rPr lang="es-CO" sz="1100" dirty="0"/>
              <a:t> K.; </a:t>
            </a:r>
            <a:r>
              <a:rPr lang="es-CO" sz="1100" dirty="0" err="1"/>
              <a:t>Cardiac</a:t>
            </a:r>
            <a:r>
              <a:rPr lang="es-CO" sz="1100" dirty="0"/>
              <a:t> </a:t>
            </a:r>
            <a:r>
              <a:rPr lang="es-CO" sz="1100" dirty="0" err="1"/>
              <a:t>Arrhythmias</a:t>
            </a:r>
            <a:r>
              <a:rPr lang="es-CO" sz="1100" dirty="0"/>
              <a:t> in </a:t>
            </a:r>
            <a:r>
              <a:rPr lang="es-CO" sz="1100" dirty="0" err="1"/>
              <a:t>Patients</a:t>
            </a:r>
            <a:r>
              <a:rPr lang="es-CO" sz="1100" dirty="0"/>
              <a:t> </a:t>
            </a:r>
            <a:r>
              <a:rPr lang="es-CO" sz="1100" dirty="0" err="1"/>
              <a:t>with</a:t>
            </a:r>
            <a:r>
              <a:rPr lang="es-CO" sz="1100" dirty="0"/>
              <a:t> </a:t>
            </a:r>
            <a:r>
              <a:rPr lang="es-CO" sz="1100" dirty="0" err="1"/>
              <a:t>Exacerbation</a:t>
            </a:r>
            <a:r>
              <a:rPr lang="es-CO" sz="1100" dirty="0"/>
              <a:t> </a:t>
            </a:r>
            <a:r>
              <a:rPr lang="es-CO" sz="1100" dirty="0" err="1"/>
              <a:t>of</a:t>
            </a:r>
            <a:r>
              <a:rPr lang="es-CO" sz="1100" dirty="0"/>
              <a:t> COPD.; </a:t>
            </a:r>
            <a:r>
              <a:rPr lang="es-CO" sz="1100" dirty="0" err="1"/>
              <a:t>Adv</a:t>
            </a:r>
            <a:r>
              <a:rPr lang="es-CO" sz="1100" dirty="0"/>
              <a:t> </a:t>
            </a:r>
            <a:r>
              <a:rPr lang="es-CO" sz="1100" dirty="0" err="1"/>
              <a:t>Exp</a:t>
            </a:r>
            <a:r>
              <a:rPr lang="es-CO" sz="1100" dirty="0"/>
              <a:t> </a:t>
            </a:r>
            <a:r>
              <a:rPr lang="es-CO" sz="1100" dirty="0" err="1"/>
              <a:t>Med</a:t>
            </a:r>
            <a:r>
              <a:rPr lang="es-CO" sz="1100" dirty="0"/>
              <a:t> Biol. 2017;1022:53-62. </a:t>
            </a:r>
            <a:r>
              <a:rPr lang="es-CO" sz="1100" dirty="0" err="1"/>
              <a:t>doi</a:t>
            </a:r>
            <a:r>
              <a:rPr lang="es-CO" sz="1100" dirty="0"/>
              <a:t>: 10.1007/5584_2017_41.</a:t>
            </a:r>
          </a:p>
          <a:p>
            <a:r>
              <a:rPr lang="es-CO" sz="1100" dirty="0" err="1"/>
              <a:t>ouben-Wilke</a:t>
            </a:r>
            <a:r>
              <a:rPr lang="es-CO" sz="1100" dirty="0"/>
              <a:t> S, </a:t>
            </a:r>
            <a:r>
              <a:rPr lang="es-CO" sz="1100" dirty="0" err="1"/>
              <a:t>Jörres</a:t>
            </a:r>
            <a:r>
              <a:rPr lang="es-CO" sz="1100" dirty="0"/>
              <a:t> RA, </a:t>
            </a:r>
            <a:r>
              <a:rPr lang="es-CO" sz="1100" dirty="0" err="1"/>
              <a:t>Bals</a:t>
            </a:r>
            <a:r>
              <a:rPr lang="es-CO" sz="1100" dirty="0"/>
              <a:t> R, et al. </a:t>
            </a:r>
            <a:r>
              <a:rPr lang="es-CO" sz="1100" dirty="0" err="1"/>
              <a:t>Peripheral</a:t>
            </a:r>
            <a:r>
              <a:rPr lang="es-CO" sz="1100" dirty="0"/>
              <a:t> </a:t>
            </a:r>
            <a:r>
              <a:rPr lang="es-CO" sz="1100" dirty="0" err="1"/>
              <a:t>Artery</a:t>
            </a:r>
            <a:r>
              <a:rPr lang="es-CO" sz="1100" dirty="0"/>
              <a:t> </a:t>
            </a:r>
            <a:r>
              <a:rPr lang="es-CO" sz="1100" dirty="0" err="1"/>
              <a:t>Disease</a:t>
            </a:r>
            <a:r>
              <a:rPr lang="es-CO" sz="1100" dirty="0"/>
              <a:t> and </a:t>
            </a:r>
            <a:r>
              <a:rPr lang="es-CO" sz="1100" dirty="0" err="1"/>
              <a:t>Its</a:t>
            </a:r>
            <a:r>
              <a:rPr lang="es-CO" sz="1100" dirty="0"/>
              <a:t> </a:t>
            </a:r>
            <a:r>
              <a:rPr lang="es-CO" sz="1100" dirty="0" err="1"/>
              <a:t>Clinical</a:t>
            </a:r>
            <a:r>
              <a:rPr lang="es-CO" sz="1100" dirty="0"/>
              <a:t> </a:t>
            </a:r>
            <a:r>
              <a:rPr lang="es-CO" sz="1100" dirty="0" err="1"/>
              <a:t>Relevance</a:t>
            </a:r>
            <a:r>
              <a:rPr lang="es-CO" sz="1100" dirty="0"/>
              <a:t> in </a:t>
            </a:r>
            <a:r>
              <a:rPr lang="es-CO" sz="1100" dirty="0" err="1"/>
              <a:t>Patients</a:t>
            </a:r>
            <a:r>
              <a:rPr lang="es-CO" sz="1100" dirty="0"/>
              <a:t> </a:t>
            </a:r>
            <a:r>
              <a:rPr lang="es-CO" sz="1100" dirty="0" err="1"/>
              <a:t>with</a:t>
            </a:r>
            <a:r>
              <a:rPr lang="es-CO" sz="1100" dirty="0"/>
              <a:t> </a:t>
            </a:r>
            <a:r>
              <a:rPr lang="es-CO" sz="1100" dirty="0" err="1"/>
              <a:t>Chronic</a:t>
            </a:r>
            <a:r>
              <a:rPr lang="es-CO" sz="1100" dirty="0"/>
              <a:t> </a:t>
            </a:r>
            <a:r>
              <a:rPr lang="es-CO" sz="1100" dirty="0" err="1"/>
              <a:t>Obstructive</a:t>
            </a:r>
            <a:r>
              <a:rPr lang="es-CO" sz="1100" dirty="0"/>
              <a:t> </a:t>
            </a:r>
            <a:r>
              <a:rPr lang="es-CO" sz="1100" dirty="0" err="1"/>
              <a:t>Pulmonary</a:t>
            </a:r>
            <a:r>
              <a:rPr lang="es-CO" sz="1100" dirty="0"/>
              <a:t> </a:t>
            </a:r>
            <a:r>
              <a:rPr lang="es-CO" sz="1100" dirty="0" err="1"/>
              <a:t>Disease</a:t>
            </a:r>
            <a:r>
              <a:rPr lang="es-CO" sz="1100" dirty="0"/>
              <a:t> in </a:t>
            </a:r>
            <a:r>
              <a:rPr lang="es-CO" sz="1100" dirty="0" err="1"/>
              <a:t>the</a:t>
            </a:r>
            <a:r>
              <a:rPr lang="es-CO" sz="1100" dirty="0"/>
              <a:t> COPD and </a:t>
            </a:r>
            <a:r>
              <a:rPr lang="es-CO" sz="1100" dirty="0" err="1"/>
              <a:t>Systemic</a:t>
            </a:r>
            <a:r>
              <a:rPr lang="es-CO" sz="1100" dirty="0"/>
              <a:t> </a:t>
            </a:r>
            <a:r>
              <a:rPr lang="es-CO" sz="1100" dirty="0" err="1"/>
              <a:t>Consequences-Comorbidities</a:t>
            </a:r>
            <a:r>
              <a:rPr lang="es-CO" sz="1100" dirty="0"/>
              <a:t> Network </a:t>
            </a:r>
            <a:r>
              <a:rPr lang="es-CO" sz="1100" dirty="0" err="1"/>
              <a:t>Study</a:t>
            </a:r>
            <a:r>
              <a:rPr lang="es-CO" sz="1100" dirty="0"/>
              <a:t>. Am J </a:t>
            </a:r>
            <a:r>
              <a:rPr lang="es-CO" sz="1100" dirty="0" err="1"/>
              <a:t>Respir</a:t>
            </a:r>
            <a:r>
              <a:rPr lang="es-CO" sz="1100" dirty="0"/>
              <a:t> </a:t>
            </a:r>
            <a:r>
              <a:rPr lang="es-CO" sz="1100" dirty="0" err="1"/>
              <a:t>Crit</a:t>
            </a:r>
            <a:r>
              <a:rPr lang="es-CO" sz="1100" dirty="0"/>
              <a:t> </a:t>
            </a:r>
            <a:r>
              <a:rPr lang="es-CO" sz="1100" dirty="0" err="1"/>
              <a:t>Care</a:t>
            </a:r>
            <a:r>
              <a:rPr lang="es-CO" sz="1100" dirty="0"/>
              <a:t> </a:t>
            </a:r>
            <a:r>
              <a:rPr lang="es-CO" sz="1100" dirty="0" err="1"/>
              <a:t>Med</a:t>
            </a:r>
            <a:r>
              <a:rPr lang="es-CO" sz="1100" dirty="0"/>
              <a:t> 2017; 195:189.</a:t>
            </a:r>
          </a:p>
          <a:p>
            <a:r>
              <a:rPr lang="es-CO" sz="1100" dirty="0" err="1"/>
              <a:t>Julian</a:t>
            </a:r>
            <a:r>
              <a:rPr lang="es-CO" sz="1100" dirty="0"/>
              <a:t> LJ, </a:t>
            </a:r>
            <a:r>
              <a:rPr lang="es-CO" sz="1100" dirty="0" err="1"/>
              <a:t>Gregorich</a:t>
            </a:r>
            <a:r>
              <a:rPr lang="es-CO" sz="1100" dirty="0"/>
              <a:t> SE, </a:t>
            </a:r>
            <a:r>
              <a:rPr lang="es-CO" sz="1100" dirty="0" err="1"/>
              <a:t>Earnest</a:t>
            </a:r>
            <a:r>
              <a:rPr lang="es-CO" sz="1100" dirty="0"/>
              <a:t> G, et al. Screening </a:t>
            </a:r>
            <a:r>
              <a:rPr lang="es-CO" sz="1100" dirty="0" err="1"/>
              <a:t>for</a:t>
            </a:r>
            <a:r>
              <a:rPr lang="es-CO" sz="1100" dirty="0"/>
              <a:t> </a:t>
            </a:r>
            <a:r>
              <a:rPr lang="es-CO" sz="1100" dirty="0" err="1"/>
              <a:t>depression</a:t>
            </a:r>
            <a:r>
              <a:rPr lang="es-CO" sz="1100" dirty="0"/>
              <a:t> in </a:t>
            </a:r>
            <a:r>
              <a:rPr lang="es-CO" sz="1100" dirty="0" err="1"/>
              <a:t>chronic</a:t>
            </a:r>
            <a:r>
              <a:rPr lang="es-CO" sz="1100" dirty="0"/>
              <a:t> </a:t>
            </a:r>
            <a:r>
              <a:rPr lang="es-CO" sz="1100" dirty="0" err="1"/>
              <a:t>obstructive</a:t>
            </a:r>
            <a:r>
              <a:rPr lang="es-CO" sz="1100" dirty="0"/>
              <a:t> </a:t>
            </a:r>
            <a:r>
              <a:rPr lang="es-CO" sz="1100" dirty="0" err="1"/>
              <a:t>pulmonary</a:t>
            </a:r>
            <a:r>
              <a:rPr lang="es-CO" sz="1100" dirty="0"/>
              <a:t> </a:t>
            </a:r>
            <a:r>
              <a:rPr lang="es-CO" sz="1100" dirty="0" err="1"/>
              <a:t>disease</a:t>
            </a:r>
            <a:r>
              <a:rPr lang="es-CO" sz="1100" dirty="0"/>
              <a:t>. COPD 2009; 6:452.</a:t>
            </a:r>
          </a:p>
        </p:txBody>
      </p:sp>
    </p:spTree>
    <p:extLst>
      <p:ext uri="{BB962C8B-B14F-4D97-AF65-F5344CB8AC3E}">
        <p14:creationId xmlns:p14="http://schemas.microsoft.com/office/powerpoint/2010/main" val="49676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97873FB-0B35-459C-B58B-9BEB25B9ED3A}"/>
              </a:ext>
            </a:extLst>
          </p:cNvPr>
          <p:cNvSpPr>
            <a:spLocks noGrp="1"/>
          </p:cNvSpPr>
          <p:nvPr>
            <p:ph type="title"/>
          </p:nvPr>
        </p:nvSpPr>
        <p:spPr/>
        <p:txBody>
          <a:bodyPr>
            <a:normAutofit/>
          </a:bodyPr>
          <a:lstStyle/>
          <a:p>
            <a:pPr algn="ctr"/>
            <a:r>
              <a:rPr lang="es-CO" b="1" dirty="0"/>
              <a:t>Enfermedades Psiquiátricas en Enfermedad Pulmonar Obstructiva Crónica (EPOC)</a:t>
            </a:r>
            <a:endParaRPr lang="es-CO" dirty="0"/>
          </a:p>
        </p:txBody>
      </p:sp>
      <p:sp>
        <p:nvSpPr>
          <p:cNvPr id="4" name="Marcador de texto 3">
            <a:extLst>
              <a:ext uri="{FF2B5EF4-FFF2-40B4-BE49-F238E27FC236}">
                <a16:creationId xmlns:a16="http://schemas.microsoft.com/office/drawing/2014/main" xmlns="" id="{C850DB8F-ADA4-4E13-A73E-528E41CA254E}"/>
              </a:ext>
            </a:extLst>
          </p:cNvPr>
          <p:cNvSpPr>
            <a:spLocks noGrp="1"/>
          </p:cNvSpPr>
          <p:nvPr>
            <p:ph type="body" idx="1"/>
          </p:nvPr>
        </p:nvSpPr>
        <p:spPr>
          <a:ln>
            <a:solidFill>
              <a:schemeClr val="tx1"/>
            </a:solidFill>
          </a:ln>
        </p:spPr>
        <p:txBody>
          <a:bodyPr>
            <a:normAutofit/>
          </a:bodyPr>
          <a:lstStyle/>
          <a:p>
            <a:pPr algn="ctr"/>
            <a:r>
              <a:rPr lang="es-CO" sz="3200" dirty="0"/>
              <a:t>Depresión/ansiedad  </a:t>
            </a:r>
          </a:p>
        </p:txBody>
      </p:sp>
      <p:sp>
        <p:nvSpPr>
          <p:cNvPr id="5" name="Marcador de contenido 4">
            <a:extLst>
              <a:ext uri="{FF2B5EF4-FFF2-40B4-BE49-F238E27FC236}">
                <a16:creationId xmlns:a16="http://schemas.microsoft.com/office/drawing/2014/main" xmlns="" id="{D6E17B6C-9A83-48B1-A612-FA248EFE7DAA}"/>
              </a:ext>
            </a:extLst>
          </p:cNvPr>
          <p:cNvSpPr>
            <a:spLocks noGrp="1"/>
          </p:cNvSpPr>
          <p:nvPr>
            <p:ph sz="half" idx="2"/>
          </p:nvPr>
        </p:nvSpPr>
        <p:spPr>
          <a:ln>
            <a:solidFill>
              <a:schemeClr val="tx1"/>
            </a:solidFill>
          </a:ln>
        </p:spPr>
        <p:txBody>
          <a:bodyPr>
            <a:normAutofit/>
          </a:bodyPr>
          <a:lstStyle/>
          <a:p>
            <a:r>
              <a:rPr lang="es-CO" dirty="0"/>
              <a:t>Es prevalente en los pacientes con EPOC y es un efecto independiente</a:t>
            </a:r>
          </a:p>
          <a:p>
            <a:r>
              <a:rPr lang="es-CO" dirty="0"/>
              <a:t>Empeora cuando se asocia al tabaquismo activo</a:t>
            </a:r>
          </a:p>
          <a:p>
            <a:r>
              <a:rPr lang="es-CO" dirty="0"/>
              <a:t>Siempre se recomienda realizar la búsqueda y consejería para abandono de tabaquismo</a:t>
            </a:r>
          </a:p>
        </p:txBody>
      </p:sp>
      <p:sp>
        <p:nvSpPr>
          <p:cNvPr id="6" name="Marcador de texto 5">
            <a:extLst>
              <a:ext uri="{FF2B5EF4-FFF2-40B4-BE49-F238E27FC236}">
                <a16:creationId xmlns:a16="http://schemas.microsoft.com/office/drawing/2014/main" xmlns="" id="{724C35B8-F215-43D2-A323-59EF0E57BDB9}"/>
              </a:ext>
            </a:extLst>
          </p:cNvPr>
          <p:cNvSpPr>
            <a:spLocks noGrp="1"/>
          </p:cNvSpPr>
          <p:nvPr>
            <p:ph type="body" sz="quarter" idx="3"/>
          </p:nvPr>
        </p:nvSpPr>
        <p:spPr>
          <a:ln>
            <a:solidFill>
              <a:schemeClr val="tx1"/>
            </a:solidFill>
          </a:ln>
        </p:spPr>
        <p:txBody>
          <a:bodyPr>
            <a:normAutofit/>
          </a:bodyPr>
          <a:lstStyle/>
          <a:p>
            <a:pPr algn="ctr"/>
            <a:r>
              <a:rPr lang="es-CO" sz="3200" dirty="0"/>
              <a:t>Deterioro cognitivo  </a:t>
            </a:r>
          </a:p>
        </p:txBody>
      </p:sp>
      <p:sp>
        <p:nvSpPr>
          <p:cNvPr id="7" name="Marcador de contenido 6">
            <a:extLst>
              <a:ext uri="{FF2B5EF4-FFF2-40B4-BE49-F238E27FC236}">
                <a16:creationId xmlns:a16="http://schemas.microsoft.com/office/drawing/2014/main" xmlns="" id="{F908F94B-17B5-4CF7-B303-8A2EF136CF88}"/>
              </a:ext>
            </a:extLst>
          </p:cNvPr>
          <p:cNvSpPr>
            <a:spLocks noGrp="1"/>
          </p:cNvSpPr>
          <p:nvPr>
            <p:ph sz="quarter" idx="4"/>
          </p:nvPr>
        </p:nvSpPr>
        <p:spPr>
          <a:ln>
            <a:solidFill>
              <a:schemeClr val="tx1"/>
            </a:solidFill>
          </a:ln>
        </p:spPr>
        <p:txBody>
          <a:bodyPr>
            <a:normAutofit/>
          </a:bodyPr>
          <a:lstStyle/>
          <a:p>
            <a:r>
              <a:rPr lang="es-CO" dirty="0"/>
              <a:t>Los pacientes con EPOC grave pueden cursar con disfunción cognitiva.</a:t>
            </a:r>
          </a:p>
        </p:txBody>
      </p:sp>
      <p:sp>
        <p:nvSpPr>
          <p:cNvPr id="8" name="Rectángulo 7">
            <a:extLst>
              <a:ext uri="{FF2B5EF4-FFF2-40B4-BE49-F238E27FC236}">
                <a16:creationId xmlns:a16="http://schemas.microsoft.com/office/drawing/2014/main" xmlns="" id="{419D1DC0-2CCA-4AC7-93CA-469E640516D9}"/>
              </a:ext>
            </a:extLst>
          </p:cNvPr>
          <p:cNvSpPr/>
          <p:nvPr/>
        </p:nvSpPr>
        <p:spPr>
          <a:xfrm>
            <a:off x="649962" y="6292820"/>
            <a:ext cx="6401288" cy="400110"/>
          </a:xfrm>
          <a:prstGeom prst="rect">
            <a:avLst/>
          </a:prstGeom>
          <a:ln>
            <a:noFill/>
          </a:ln>
        </p:spPr>
        <p:txBody>
          <a:bodyPr wrap="square">
            <a:spAutoFit/>
          </a:bodyPr>
          <a:lstStyle/>
          <a:p>
            <a:pPr algn="just"/>
            <a:r>
              <a:rPr lang="es-CO" sz="1000" dirty="0" err="1">
                <a:latin typeface="Arial" panose="020B0604020202020204" pitchFamily="34" charset="0"/>
                <a:ea typeface="Times New Roman" panose="02020603050405020304" pitchFamily="18" charset="0"/>
              </a:rPr>
              <a:t>Julian</a:t>
            </a:r>
            <a:r>
              <a:rPr lang="es-CO" sz="1000" dirty="0">
                <a:latin typeface="Arial" panose="020B0604020202020204" pitchFamily="34" charset="0"/>
                <a:ea typeface="Times New Roman" panose="02020603050405020304" pitchFamily="18" charset="0"/>
              </a:rPr>
              <a:t> LJ, </a:t>
            </a:r>
            <a:r>
              <a:rPr lang="es-CO" sz="1000" dirty="0" err="1">
                <a:latin typeface="Arial" panose="020B0604020202020204" pitchFamily="34" charset="0"/>
                <a:ea typeface="Times New Roman" panose="02020603050405020304" pitchFamily="18" charset="0"/>
              </a:rPr>
              <a:t>Gregorich</a:t>
            </a:r>
            <a:r>
              <a:rPr lang="es-CO" sz="1000" dirty="0">
                <a:latin typeface="Arial" panose="020B0604020202020204" pitchFamily="34" charset="0"/>
                <a:ea typeface="Times New Roman" panose="02020603050405020304" pitchFamily="18" charset="0"/>
              </a:rPr>
              <a:t> SE, </a:t>
            </a:r>
            <a:r>
              <a:rPr lang="es-CO" sz="1000" dirty="0" err="1">
                <a:latin typeface="Arial" panose="020B0604020202020204" pitchFamily="34" charset="0"/>
                <a:ea typeface="Times New Roman" panose="02020603050405020304" pitchFamily="18" charset="0"/>
              </a:rPr>
              <a:t>Earnest</a:t>
            </a:r>
            <a:r>
              <a:rPr lang="es-CO" sz="1000" dirty="0">
                <a:latin typeface="Arial" panose="020B0604020202020204" pitchFamily="34" charset="0"/>
                <a:ea typeface="Times New Roman" panose="02020603050405020304" pitchFamily="18" charset="0"/>
              </a:rPr>
              <a:t> G, et al. </a:t>
            </a:r>
            <a:r>
              <a:rPr lang="en-US" sz="1000" dirty="0">
                <a:latin typeface="Arial" panose="020B0604020202020204" pitchFamily="34" charset="0"/>
                <a:ea typeface="Times New Roman" panose="02020603050405020304" pitchFamily="18" charset="0"/>
              </a:rPr>
              <a:t>Screening for depression in chronic obstructive pulmonary disease. COPD 2009; 6:452.</a:t>
            </a:r>
            <a:endParaRPr lang="es-CO" sz="1000" dirty="0"/>
          </a:p>
        </p:txBody>
      </p:sp>
    </p:spTree>
    <p:extLst>
      <p:ext uri="{BB962C8B-B14F-4D97-AF65-F5344CB8AC3E}">
        <p14:creationId xmlns:p14="http://schemas.microsoft.com/office/powerpoint/2010/main" val="253197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A625184-3F36-4028-9EB5-87F6C301370B}"/>
              </a:ext>
            </a:extLst>
          </p:cNvPr>
          <p:cNvSpPr>
            <a:spLocks noGrp="1"/>
          </p:cNvSpPr>
          <p:nvPr>
            <p:ph type="title"/>
          </p:nvPr>
        </p:nvSpPr>
        <p:spPr/>
        <p:txBody>
          <a:bodyPr>
            <a:normAutofit fontScale="90000"/>
          </a:bodyPr>
          <a:lstStyle/>
          <a:p>
            <a:pPr algn="ctr"/>
            <a:r>
              <a:rPr lang="es-CO" b="1" dirty="0"/>
              <a:t>Apnea Obstructiva del Sueño en pacientes con Enfermedad Pulmonar Obstructiva Crónica (EPOC)</a:t>
            </a:r>
            <a:endParaRPr lang="es-CO" dirty="0"/>
          </a:p>
        </p:txBody>
      </p:sp>
      <p:sp>
        <p:nvSpPr>
          <p:cNvPr id="3" name="Marcador de contenido 2">
            <a:extLst>
              <a:ext uri="{FF2B5EF4-FFF2-40B4-BE49-F238E27FC236}">
                <a16:creationId xmlns:a16="http://schemas.microsoft.com/office/drawing/2014/main" xmlns="" id="{C1654E4E-2B92-4C4A-BFD7-C4BAB97C6D53}"/>
              </a:ext>
            </a:extLst>
          </p:cNvPr>
          <p:cNvSpPr>
            <a:spLocks noGrp="1"/>
          </p:cNvSpPr>
          <p:nvPr>
            <p:ph idx="1"/>
          </p:nvPr>
        </p:nvSpPr>
        <p:spPr>
          <a:xfrm>
            <a:off x="838200" y="2067339"/>
            <a:ext cx="10515600" cy="4109624"/>
          </a:xfrm>
        </p:spPr>
        <p:txBody>
          <a:bodyPr/>
          <a:lstStyle/>
          <a:p>
            <a:pPr algn="just"/>
            <a:r>
              <a:rPr lang="es-CO" dirty="0"/>
              <a:t>Los trastornos respiratorios durante el dormir se asocian hasta en el 40% de los pacientes con EPOC. </a:t>
            </a:r>
          </a:p>
          <a:p>
            <a:pPr algn="just"/>
            <a:r>
              <a:rPr lang="es-CO" dirty="0"/>
              <a:t>Trastornos respiratorios durante el dormir = hipoxemia relacionada con el sueño, hipoventilación relacionada con el sueño y Apnea tanto obstructiva como central</a:t>
            </a:r>
          </a:p>
          <a:p>
            <a:pPr algn="just"/>
            <a:r>
              <a:rPr lang="es-CO" dirty="0"/>
              <a:t>Al compararse con población general tienen la misma prevalencia en cuanto a la apnea obstructiva.</a:t>
            </a:r>
          </a:p>
          <a:p>
            <a:pPr algn="just"/>
            <a:endParaRPr lang="es-CO" dirty="0"/>
          </a:p>
        </p:txBody>
      </p:sp>
      <p:sp>
        <p:nvSpPr>
          <p:cNvPr id="4" name="Rectángulo 3">
            <a:extLst>
              <a:ext uri="{FF2B5EF4-FFF2-40B4-BE49-F238E27FC236}">
                <a16:creationId xmlns:a16="http://schemas.microsoft.com/office/drawing/2014/main" xmlns="" id="{4FC41B1F-FEE4-4B4F-A8B7-5F7FBAD94284}"/>
              </a:ext>
            </a:extLst>
          </p:cNvPr>
          <p:cNvSpPr/>
          <p:nvPr/>
        </p:nvSpPr>
        <p:spPr>
          <a:xfrm>
            <a:off x="593103" y="6153504"/>
            <a:ext cx="6096000" cy="400110"/>
          </a:xfrm>
          <a:prstGeom prst="rect">
            <a:avLst/>
          </a:prstGeom>
        </p:spPr>
        <p:txBody>
          <a:bodyPr>
            <a:spAutoFit/>
          </a:bodyPr>
          <a:lstStyle/>
          <a:p>
            <a:r>
              <a:rPr lang="es-CO" sz="1000" dirty="0">
                <a:latin typeface="Arial" panose="020B0604020202020204" pitchFamily="34" charset="0"/>
                <a:cs typeface="Arial" panose="020B0604020202020204" pitchFamily="34" charset="0"/>
              </a:rPr>
              <a:t>Chen R, </a:t>
            </a:r>
            <a:r>
              <a:rPr lang="es-CO" sz="1000" dirty="0" err="1">
                <a:latin typeface="Arial" panose="020B0604020202020204" pitchFamily="34" charset="0"/>
                <a:cs typeface="Arial" panose="020B0604020202020204" pitchFamily="34" charset="0"/>
              </a:rPr>
              <a:t>Tian</a:t>
            </a:r>
            <a:r>
              <a:rPr lang="es-CO" sz="1000" dirty="0">
                <a:latin typeface="Arial" panose="020B0604020202020204" pitchFamily="34" charset="0"/>
                <a:cs typeface="Arial" panose="020B0604020202020204" pitchFamily="34" charset="0"/>
              </a:rPr>
              <a:t> JW, Zhou LQ, et al. </a:t>
            </a:r>
            <a:r>
              <a:rPr lang="en-US" sz="1000" dirty="0">
                <a:latin typeface="Arial" panose="020B0604020202020204" pitchFamily="34" charset="0"/>
                <a:cs typeface="Arial" panose="020B0604020202020204" pitchFamily="34" charset="0"/>
              </a:rPr>
              <a:t>The relationship between sleep quality and functional exercise capacity in COPD. </a:t>
            </a:r>
            <a:r>
              <a:rPr lang="es-CO" sz="1000" dirty="0">
                <a:latin typeface="Arial" panose="020B0604020202020204" pitchFamily="34" charset="0"/>
                <a:cs typeface="Arial" panose="020B0604020202020204" pitchFamily="34" charset="0"/>
              </a:rPr>
              <a:t>Clin </a:t>
            </a:r>
            <a:r>
              <a:rPr lang="es-CO" sz="1000" dirty="0" err="1">
                <a:latin typeface="Arial" panose="020B0604020202020204" pitchFamily="34" charset="0"/>
                <a:cs typeface="Arial" panose="020B0604020202020204" pitchFamily="34" charset="0"/>
              </a:rPr>
              <a:t>Respir</a:t>
            </a:r>
            <a:r>
              <a:rPr lang="es-CO" sz="1000" dirty="0">
                <a:latin typeface="Arial" panose="020B0604020202020204" pitchFamily="34" charset="0"/>
                <a:cs typeface="Arial" panose="020B0604020202020204" pitchFamily="34" charset="0"/>
              </a:rPr>
              <a:t> J 2016; 10:477.</a:t>
            </a:r>
          </a:p>
        </p:txBody>
      </p:sp>
    </p:spTree>
    <p:extLst>
      <p:ext uri="{BB962C8B-B14F-4D97-AF65-F5344CB8AC3E}">
        <p14:creationId xmlns:p14="http://schemas.microsoft.com/office/powerpoint/2010/main" val="113579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0BA9C3B-FC2D-4039-BE10-3F71CCDA536F}"/>
              </a:ext>
            </a:extLst>
          </p:cNvPr>
          <p:cNvSpPr>
            <a:spLocks noGrp="1"/>
          </p:cNvSpPr>
          <p:nvPr>
            <p:ph type="title"/>
          </p:nvPr>
        </p:nvSpPr>
        <p:spPr/>
        <p:txBody>
          <a:bodyPr>
            <a:normAutofit/>
          </a:bodyPr>
          <a:lstStyle/>
          <a:p>
            <a:pPr algn="ctr"/>
            <a:r>
              <a:rPr lang="es-CO" b="1" dirty="0"/>
              <a:t>Enfermedad Pulmonar Obstructiva Crónica (EPOC) y Cáncer de Pulmón</a:t>
            </a:r>
            <a:endParaRPr lang="es-CO" dirty="0"/>
          </a:p>
        </p:txBody>
      </p:sp>
      <p:sp>
        <p:nvSpPr>
          <p:cNvPr id="3" name="Marcador de contenido 2">
            <a:extLst>
              <a:ext uri="{FF2B5EF4-FFF2-40B4-BE49-F238E27FC236}">
                <a16:creationId xmlns:a16="http://schemas.microsoft.com/office/drawing/2014/main" xmlns="" id="{1BD623CE-E0DC-49A1-9C59-92BD60234128}"/>
              </a:ext>
            </a:extLst>
          </p:cNvPr>
          <p:cNvSpPr>
            <a:spLocks noGrp="1"/>
          </p:cNvSpPr>
          <p:nvPr>
            <p:ph idx="1"/>
          </p:nvPr>
        </p:nvSpPr>
        <p:spPr>
          <a:xfrm>
            <a:off x="838200" y="2292625"/>
            <a:ext cx="10515600" cy="3884337"/>
          </a:xfrm>
        </p:spPr>
        <p:txBody>
          <a:bodyPr>
            <a:normAutofit/>
          </a:bodyPr>
          <a:lstStyle/>
          <a:p>
            <a:r>
              <a:rPr lang="es-CO" sz="3600" dirty="0"/>
              <a:t>El EPOC es considerado como el principal factor de riesgo independiente para el cáncer de pulmón </a:t>
            </a:r>
          </a:p>
          <a:p>
            <a:endParaRPr lang="es-CO" sz="3600" dirty="0"/>
          </a:p>
          <a:p>
            <a:r>
              <a:rPr lang="es-CO" sz="3600" dirty="0"/>
              <a:t>Es la comorbilidad que causa más muertes en estos pacientes.</a:t>
            </a:r>
          </a:p>
        </p:txBody>
      </p:sp>
      <p:sp>
        <p:nvSpPr>
          <p:cNvPr id="4" name="Rectángulo 3">
            <a:extLst>
              <a:ext uri="{FF2B5EF4-FFF2-40B4-BE49-F238E27FC236}">
                <a16:creationId xmlns:a16="http://schemas.microsoft.com/office/drawing/2014/main" xmlns="" id="{ADEC8BC3-5800-40F3-B164-F9BE99FA6E1C}"/>
              </a:ext>
            </a:extLst>
          </p:cNvPr>
          <p:cNvSpPr/>
          <p:nvPr/>
        </p:nvSpPr>
        <p:spPr>
          <a:xfrm>
            <a:off x="321057" y="6176962"/>
            <a:ext cx="6862167" cy="400110"/>
          </a:xfrm>
          <a:prstGeom prst="rect">
            <a:avLst/>
          </a:prstGeom>
        </p:spPr>
        <p:txBody>
          <a:bodyPr wrap="square">
            <a:spAutoFit/>
          </a:bodyPr>
          <a:lstStyle/>
          <a:p>
            <a:r>
              <a:rPr lang="es-CO" sz="1000" dirty="0"/>
              <a:t>Hopkins RJ, et al. </a:t>
            </a:r>
            <a:r>
              <a:rPr lang="en-US" sz="1000" dirty="0"/>
              <a:t>Reduced Expiratory Flow Rate among Heavy Smokers Increases Lung Cancer Risk. Results from the National Lung Screening Trial-American College of Radiology Imaging Network Cohort. </a:t>
            </a:r>
            <a:r>
              <a:rPr lang="es-CO" sz="1000" dirty="0"/>
              <a:t>Ann Am </a:t>
            </a:r>
            <a:r>
              <a:rPr lang="es-CO" sz="1000" dirty="0" err="1"/>
              <a:t>Thorac</a:t>
            </a:r>
            <a:r>
              <a:rPr lang="es-CO" sz="1000" dirty="0"/>
              <a:t> </a:t>
            </a:r>
            <a:r>
              <a:rPr lang="es-CO" sz="1000" dirty="0" err="1"/>
              <a:t>Soc</a:t>
            </a:r>
            <a:r>
              <a:rPr lang="es-CO" sz="1000" dirty="0"/>
              <a:t> 2017; 14:392.</a:t>
            </a:r>
          </a:p>
        </p:txBody>
      </p:sp>
    </p:spTree>
    <p:extLst>
      <p:ext uri="{BB962C8B-B14F-4D97-AF65-F5344CB8AC3E}">
        <p14:creationId xmlns:p14="http://schemas.microsoft.com/office/powerpoint/2010/main" val="77504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C94BE3C-9060-4FE7-AA40-551E78C41BFF}"/>
              </a:ext>
            </a:extLst>
          </p:cNvPr>
          <p:cNvSpPr>
            <a:spLocks noGrp="1"/>
          </p:cNvSpPr>
          <p:nvPr>
            <p:ph type="title"/>
          </p:nvPr>
        </p:nvSpPr>
        <p:spPr>
          <a:xfrm>
            <a:off x="838200" y="0"/>
            <a:ext cx="10515600" cy="1325563"/>
          </a:xfrm>
        </p:spPr>
        <p:txBody>
          <a:bodyPr/>
          <a:lstStyle/>
          <a:p>
            <a:r>
              <a:rPr lang="es-CO" b="1" dirty="0"/>
              <a:t>Otras comorbilidades</a:t>
            </a:r>
          </a:p>
        </p:txBody>
      </p:sp>
      <p:graphicFrame>
        <p:nvGraphicFramePr>
          <p:cNvPr id="4" name="Marcador de contenido 3">
            <a:extLst>
              <a:ext uri="{FF2B5EF4-FFF2-40B4-BE49-F238E27FC236}">
                <a16:creationId xmlns:a16="http://schemas.microsoft.com/office/drawing/2014/main" xmlns="" id="{5E273A53-6405-4077-9DAC-C280035825EF}"/>
              </a:ext>
            </a:extLst>
          </p:cNvPr>
          <p:cNvGraphicFramePr>
            <a:graphicFrameLocks noGrp="1"/>
          </p:cNvGraphicFramePr>
          <p:nvPr>
            <p:ph idx="1"/>
            <p:extLst>
              <p:ext uri="{D42A27DB-BD31-4B8C-83A1-F6EECF244321}">
                <p14:modId xmlns:p14="http://schemas.microsoft.com/office/powerpoint/2010/main" val="1576722838"/>
              </p:ext>
            </p:extLst>
          </p:nvPr>
        </p:nvGraphicFramePr>
        <p:xfrm>
          <a:off x="838200" y="1119329"/>
          <a:ext cx="10918136" cy="4669639"/>
        </p:xfrm>
        <a:graphic>
          <a:graphicData uri="http://schemas.openxmlformats.org/drawingml/2006/table">
            <a:tbl>
              <a:tblPr firstRow="1" firstCol="1" bandRow="1">
                <a:tableStyleId>{5C22544A-7EE6-4342-B048-85BDC9FD1C3A}</a:tableStyleId>
              </a:tblPr>
              <a:tblGrid>
                <a:gridCol w="2098902">
                  <a:extLst>
                    <a:ext uri="{9D8B030D-6E8A-4147-A177-3AD203B41FA5}">
                      <a16:colId xmlns:a16="http://schemas.microsoft.com/office/drawing/2014/main" xmlns="" val="3951167863"/>
                    </a:ext>
                  </a:extLst>
                </a:gridCol>
                <a:gridCol w="8819234">
                  <a:extLst>
                    <a:ext uri="{9D8B030D-6E8A-4147-A177-3AD203B41FA5}">
                      <a16:colId xmlns:a16="http://schemas.microsoft.com/office/drawing/2014/main" xmlns="" val="1518515480"/>
                    </a:ext>
                  </a:extLst>
                </a:gridCol>
              </a:tblGrid>
              <a:tr h="208673">
                <a:tc>
                  <a:txBody>
                    <a:bodyPr/>
                    <a:lstStyle/>
                    <a:p>
                      <a:pPr algn="ctr">
                        <a:lnSpc>
                          <a:spcPct val="107000"/>
                        </a:lnSpc>
                        <a:spcAft>
                          <a:spcPts val="0"/>
                        </a:spcAft>
                      </a:pPr>
                      <a:r>
                        <a:rPr lang="es-CO" sz="2000">
                          <a:effectLst/>
                        </a:rPr>
                        <a:t>Comorbilidades</a:t>
                      </a:r>
                      <a:endParaRPr lang="es-CO"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CO" sz="2000">
                          <a:effectLst/>
                        </a:rPr>
                        <a:t>Explicación</a:t>
                      </a:r>
                      <a:endParaRPr lang="es-CO"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693233501"/>
                  </a:ext>
                </a:extLst>
              </a:tr>
              <a:tr h="1082143">
                <a:tc>
                  <a:txBody>
                    <a:bodyPr/>
                    <a:lstStyle/>
                    <a:p>
                      <a:pPr algn="ctr">
                        <a:lnSpc>
                          <a:spcPct val="107000"/>
                        </a:lnSpc>
                        <a:spcAft>
                          <a:spcPts val="0"/>
                        </a:spcAft>
                      </a:pPr>
                      <a:r>
                        <a:rPr lang="es-CO" sz="2000">
                          <a:effectLst/>
                        </a:rPr>
                        <a:t>Diabetes Mellitus</a:t>
                      </a:r>
                      <a:endParaRPr lang="es-CO" sz="2800">
                        <a:effectLst/>
                      </a:endParaRPr>
                    </a:p>
                    <a:p>
                      <a:pPr algn="ctr">
                        <a:lnSpc>
                          <a:spcPct val="107000"/>
                        </a:lnSpc>
                        <a:spcAft>
                          <a:spcPts val="0"/>
                        </a:spcAft>
                      </a:pPr>
                      <a:r>
                        <a:rPr lang="es-CO" sz="2000">
                          <a:effectLst/>
                        </a:rPr>
                        <a:t> </a:t>
                      </a:r>
                      <a:endParaRPr lang="es-CO"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CO" sz="2000" dirty="0">
                          <a:effectLst/>
                        </a:rPr>
                        <a:t>De forma concomitante tiene mayor riesgo de exacerbación y mortalidad. </a:t>
                      </a:r>
                    </a:p>
                    <a:p>
                      <a:pPr algn="just">
                        <a:lnSpc>
                          <a:spcPct val="107000"/>
                        </a:lnSpc>
                        <a:spcAft>
                          <a:spcPts val="0"/>
                        </a:spcAft>
                      </a:pPr>
                      <a:r>
                        <a:rPr lang="es-CO" sz="2000" dirty="0">
                          <a:effectLst/>
                        </a:rPr>
                        <a:t>Esta combinación también se asocia con síndrome metabólico, el cual es una forma frecuente. </a:t>
                      </a:r>
                      <a:endParaRPr lang="es-CO" sz="2800" dirty="0">
                        <a:effectLst/>
                      </a:endParaRPr>
                    </a:p>
                  </a:txBody>
                  <a:tcPr marL="68580" marR="68580" marT="0" marB="0"/>
                </a:tc>
                <a:extLst>
                  <a:ext uri="{0D108BD9-81ED-4DB2-BD59-A6C34878D82A}">
                    <a16:rowId xmlns:a16="http://schemas.microsoft.com/office/drawing/2014/main" xmlns="" val="3283708006"/>
                  </a:ext>
                </a:extLst>
              </a:tr>
              <a:tr h="1082143">
                <a:tc>
                  <a:txBody>
                    <a:bodyPr/>
                    <a:lstStyle/>
                    <a:p>
                      <a:pPr algn="ctr">
                        <a:lnSpc>
                          <a:spcPct val="107000"/>
                        </a:lnSpc>
                        <a:spcAft>
                          <a:spcPts val="0"/>
                        </a:spcAft>
                      </a:pPr>
                      <a:r>
                        <a:rPr lang="es-CO" sz="2000">
                          <a:effectLst/>
                        </a:rPr>
                        <a:t>Osteoporosis</a:t>
                      </a:r>
                      <a:endParaRPr lang="es-CO" sz="2800">
                        <a:effectLst/>
                      </a:endParaRPr>
                    </a:p>
                    <a:p>
                      <a:pPr algn="ctr">
                        <a:lnSpc>
                          <a:spcPct val="107000"/>
                        </a:lnSpc>
                        <a:spcAft>
                          <a:spcPts val="0"/>
                        </a:spcAft>
                      </a:pPr>
                      <a:r>
                        <a:rPr lang="es-CO" sz="2000">
                          <a:effectLst/>
                        </a:rPr>
                        <a:t> </a:t>
                      </a:r>
                      <a:endParaRPr lang="es-CO"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CO" sz="2000" dirty="0">
                          <a:effectLst/>
                        </a:rPr>
                        <a:t>La presencia de fracturas vertebrales representa entre 20 al 80% y osteoporosis/osteopenia más del 35%, sobre todo cuando el paciente está clasificado como grave, por la necesidad de múltiples esquemas con corticoides tanto orales como inhalados.</a:t>
                      </a:r>
                      <a:endParaRPr lang="es-CO" sz="2800" dirty="0">
                        <a:effectLst/>
                      </a:endParaRPr>
                    </a:p>
                  </a:txBody>
                  <a:tcPr marL="68580" marR="68580" marT="0" marB="0"/>
                </a:tc>
                <a:extLst>
                  <a:ext uri="{0D108BD9-81ED-4DB2-BD59-A6C34878D82A}">
                    <a16:rowId xmlns:a16="http://schemas.microsoft.com/office/drawing/2014/main" xmlns="" val="3174290274"/>
                  </a:ext>
                </a:extLst>
              </a:tr>
              <a:tr h="873973">
                <a:tc>
                  <a:txBody>
                    <a:bodyPr/>
                    <a:lstStyle/>
                    <a:p>
                      <a:pPr algn="ctr">
                        <a:lnSpc>
                          <a:spcPct val="107000"/>
                        </a:lnSpc>
                        <a:spcAft>
                          <a:spcPts val="0"/>
                        </a:spcAft>
                      </a:pPr>
                      <a:r>
                        <a:rPr lang="es-CO" sz="2000" dirty="0">
                          <a:effectLst/>
                        </a:rPr>
                        <a:t>Enfermedad por reflujo gastroesofágico (ERGE)</a:t>
                      </a:r>
                      <a:endParaRPr lang="es-CO" sz="2800" dirty="0">
                        <a:effectLst/>
                      </a:endParaRPr>
                    </a:p>
                  </a:txBody>
                  <a:tcPr marL="68580" marR="68580" marT="0" marB="0"/>
                </a:tc>
                <a:tc>
                  <a:txBody>
                    <a:bodyPr/>
                    <a:lstStyle/>
                    <a:p>
                      <a:pPr algn="just">
                        <a:lnSpc>
                          <a:spcPct val="107000"/>
                        </a:lnSpc>
                        <a:spcAft>
                          <a:spcPts val="0"/>
                        </a:spcAft>
                      </a:pPr>
                      <a:r>
                        <a:rPr lang="es-CO" sz="2000" dirty="0">
                          <a:effectLst/>
                        </a:rPr>
                        <a:t>La incidencia de ERGE es mayor comparado con comparado con la población general.  </a:t>
                      </a:r>
                    </a:p>
                    <a:p>
                      <a:pPr algn="just">
                        <a:lnSpc>
                          <a:spcPct val="107000"/>
                        </a:lnSpc>
                        <a:spcAft>
                          <a:spcPts val="0"/>
                        </a:spcAft>
                      </a:pPr>
                      <a:r>
                        <a:rPr lang="es-CO" sz="2000" dirty="0">
                          <a:effectLst/>
                        </a:rPr>
                        <a:t>Debe buscarse signos y síntomas sugerentes e inicio de tratamiento empírico. </a:t>
                      </a:r>
                    </a:p>
                    <a:p>
                      <a:pPr algn="just">
                        <a:lnSpc>
                          <a:spcPct val="107000"/>
                        </a:lnSpc>
                        <a:spcAft>
                          <a:spcPts val="0"/>
                        </a:spcAft>
                      </a:pPr>
                      <a:r>
                        <a:rPr lang="es-CO" sz="2000" dirty="0">
                          <a:effectLst/>
                        </a:rPr>
                        <a:t>No se conoce del todo su relación en la asociación con exacerbaciones. </a:t>
                      </a:r>
                      <a:endParaRPr lang="es-CO"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725074485"/>
                  </a:ext>
                </a:extLst>
              </a:tr>
              <a:tr h="645409">
                <a:tc>
                  <a:txBody>
                    <a:bodyPr/>
                    <a:lstStyle/>
                    <a:p>
                      <a:pPr algn="ctr">
                        <a:lnSpc>
                          <a:spcPct val="107000"/>
                        </a:lnSpc>
                        <a:spcAft>
                          <a:spcPts val="0"/>
                        </a:spcAft>
                      </a:pPr>
                      <a:r>
                        <a:rPr lang="es-CO" sz="2000">
                          <a:effectLst/>
                        </a:rPr>
                        <a:t>Falla renal</a:t>
                      </a:r>
                      <a:endParaRPr lang="es-CO" sz="2800">
                        <a:effectLst/>
                      </a:endParaRPr>
                    </a:p>
                    <a:p>
                      <a:pPr algn="ctr">
                        <a:lnSpc>
                          <a:spcPct val="107000"/>
                        </a:lnSpc>
                        <a:spcAft>
                          <a:spcPts val="0"/>
                        </a:spcAft>
                      </a:pPr>
                      <a:r>
                        <a:rPr lang="es-CO" sz="2000">
                          <a:effectLst/>
                        </a:rPr>
                        <a:t> </a:t>
                      </a:r>
                      <a:endParaRPr lang="es-CO"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CO" sz="2000" dirty="0">
                          <a:effectLst/>
                        </a:rPr>
                        <a:t>Se ha encontrado de forma frecuente con insuficiencia renal </a:t>
                      </a:r>
                    </a:p>
                    <a:p>
                      <a:pPr algn="just">
                        <a:lnSpc>
                          <a:spcPct val="107000"/>
                        </a:lnSpc>
                        <a:spcAft>
                          <a:spcPts val="0"/>
                        </a:spcAft>
                      </a:pPr>
                      <a:r>
                        <a:rPr lang="es-CO" sz="2000" dirty="0">
                          <a:effectLst/>
                        </a:rPr>
                        <a:t>No hay en el momento una certeza del papel en su asociación.  </a:t>
                      </a:r>
                      <a:endParaRPr lang="es-CO"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898977097"/>
                  </a:ext>
                </a:extLst>
              </a:tr>
            </a:tbl>
          </a:graphicData>
        </a:graphic>
      </p:graphicFrame>
      <p:sp>
        <p:nvSpPr>
          <p:cNvPr id="3" name="Rectángulo 2">
            <a:extLst>
              <a:ext uri="{FF2B5EF4-FFF2-40B4-BE49-F238E27FC236}">
                <a16:creationId xmlns:a16="http://schemas.microsoft.com/office/drawing/2014/main" xmlns="" id="{72910E81-A5E5-47D3-8E36-9C1C2F15F0E1}"/>
              </a:ext>
            </a:extLst>
          </p:cNvPr>
          <p:cNvSpPr/>
          <p:nvPr/>
        </p:nvSpPr>
        <p:spPr>
          <a:xfrm>
            <a:off x="1083860" y="5842337"/>
            <a:ext cx="6163101" cy="1015663"/>
          </a:xfrm>
          <a:prstGeom prst="rect">
            <a:avLst/>
          </a:prstGeom>
        </p:spPr>
        <p:txBody>
          <a:bodyPr wrap="square">
            <a:spAutoFit/>
          </a:bodyPr>
          <a:lstStyle/>
          <a:p>
            <a:r>
              <a:rPr lang="es-CO" sz="1000" dirty="0" err="1"/>
              <a:t>Cebron</a:t>
            </a:r>
            <a:r>
              <a:rPr lang="es-CO" sz="1000" dirty="0"/>
              <a:t> </a:t>
            </a:r>
            <a:r>
              <a:rPr lang="es-CO" sz="1000" dirty="0" err="1"/>
              <a:t>Lipovec</a:t>
            </a:r>
            <a:r>
              <a:rPr lang="es-CO" sz="1000" dirty="0"/>
              <a:t> N, </a:t>
            </a:r>
            <a:r>
              <a:rPr lang="es-CO" sz="1000" dirty="0" err="1"/>
              <a:t>Beijers</a:t>
            </a:r>
            <a:r>
              <a:rPr lang="es-CO" sz="1000" dirty="0"/>
              <a:t> RJ, van den </a:t>
            </a:r>
            <a:r>
              <a:rPr lang="es-CO" sz="1000" dirty="0" err="1"/>
              <a:t>Borst</a:t>
            </a:r>
            <a:r>
              <a:rPr lang="es-CO" sz="1000" dirty="0"/>
              <a:t> B, et al. </a:t>
            </a:r>
            <a:r>
              <a:rPr lang="es-CO" sz="1000" dirty="0" err="1"/>
              <a:t>The</a:t>
            </a:r>
            <a:r>
              <a:rPr lang="es-CO" sz="1000" dirty="0"/>
              <a:t> </a:t>
            </a:r>
            <a:r>
              <a:rPr lang="es-CO" sz="1000" dirty="0" err="1"/>
              <a:t>Prevalence</a:t>
            </a:r>
            <a:r>
              <a:rPr lang="es-CO" sz="1000" dirty="0"/>
              <a:t> </a:t>
            </a:r>
            <a:r>
              <a:rPr lang="es-CO" sz="1000" dirty="0" err="1"/>
              <a:t>of</a:t>
            </a:r>
            <a:r>
              <a:rPr lang="es-CO" sz="1000" dirty="0"/>
              <a:t> </a:t>
            </a:r>
            <a:r>
              <a:rPr lang="es-CO" sz="1000" dirty="0" err="1"/>
              <a:t>Metabolic</a:t>
            </a:r>
            <a:r>
              <a:rPr lang="es-CO" sz="1000" dirty="0"/>
              <a:t> </a:t>
            </a:r>
            <a:r>
              <a:rPr lang="es-CO" sz="1000" dirty="0" err="1"/>
              <a:t>Syndrome</a:t>
            </a:r>
            <a:r>
              <a:rPr lang="es-CO" sz="1000" dirty="0"/>
              <a:t> In </a:t>
            </a:r>
            <a:r>
              <a:rPr lang="es-CO" sz="1000" dirty="0" err="1"/>
              <a:t>Chronic</a:t>
            </a:r>
            <a:r>
              <a:rPr lang="es-CO" sz="1000" dirty="0"/>
              <a:t> </a:t>
            </a:r>
            <a:r>
              <a:rPr lang="es-CO" sz="1000" dirty="0" err="1"/>
              <a:t>Obstructive</a:t>
            </a:r>
            <a:r>
              <a:rPr lang="es-CO" sz="1000" dirty="0"/>
              <a:t> </a:t>
            </a:r>
            <a:r>
              <a:rPr lang="es-CO" sz="1000" dirty="0" err="1"/>
              <a:t>Pulmonary</a:t>
            </a:r>
            <a:r>
              <a:rPr lang="es-CO" sz="1000" dirty="0"/>
              <a:t> </a:t>
            </a:r>
            <a:r>
              <a:rPr lang="es-CO" sz="1000" dirty="0" err="1"/>
              <a:t>Disease</a:t>
            </a:r>
            <a:r>
              <a:rPr lang="es-CO" sz="1000" dirty="0"/>
              <a:t>: A </a:t>
            </a:r>
            <a:r>
              <a:rPr lang="es-CO" sz="1000" dirty="0" err="1"/>
              <a:t>Systematic</a:t>
            </a:r>
            <a:r>
              <a:rPr lang="es-CO" sz="1000" dirty="0"/>
              <a:t> </a:t>
            </a:r>
            <a:r>
              <a:rPr lang="es-CO" sz="1000" dirty="0" err="1"/>
              <a:t>Review</a:t>
            </a:r>
            <a:r>
              <a:rPr lang="es-CO" sz="1000" dirty="0"/>
              <a:t>. COPD 2016; 13:399.</a:t>
            </a:r>
          </a:p>
          <a:p>
            <a:r>
              <a:rPr lang="es-CO" sz="1000" dirty="0"/>
              <a:t>Jaramillo JD, Wilson C, Stinson DS, et al. </a:t>
            </a:r>
            <a:r>
              <a:rPr lang="es-CO" sz="1000" dirty="0" err="1"/>
              <a:t>Reduced</a:t>
            </a:r>
            <a:r>
              <a:rPr lang="es-CO" sz="1000" dirty="0"/>
              <a:t> </a:t>
            </a:r>
            <a:r>
              <a:rPr lang="es-CO" sz="1000" dirty="0" err="1"/>
              <a:t>Bone</a:t>
            </a:r>
            <a:r>
              <a:rPr lang="es-CO" sz="1000" dirty="0"/>
              <a:t> </a:t>
            </a:r>
            <a:r>
              <a:rPr lang="es-CO" sz="1000" dirty="0" err="1"/>
              <a:t>Density</a:t>
            </a:r>
            <a:r>
              <a:rPr lang="es-CO" sz="1000" dirty="0"/>
              <a:t> and Vertebral Fractures in </a:t>
            </a:r>
            <a:r>
              <a:rPr lang="es-CO" sz="1000" dirty="0" err="1"/>
              <a:t>Smokers</a:t>
            </a:r>
            <a:r>
              <a:rPr lang="es-CO" sz="1000" dirty="0"/>
              <a:t>. </a:t>
            </a:r>
            <a:r>
              <a:rPr lang="es-CO" sz="1000" dirty="0" err="1"/>
              <a:t>Men</a:t>
            </a:r>
            <a:r>
              <a:rPr lang="es-CO" sz="1000" dirty="0"/>
              <a:t> and COPD </a:t>
            </a:r>
            <a:r>
              <a:rPr lang="es-CO" sz="1000" dirty="0" err="1"/>
              <a:t>Patients</a:t>
            </a:r>
            <a:r>
              <a:rPr lang="es-CO" sz="1000" dirty="0"/>
              <a:t> at </a:t>
            </a:r>
            <a:r>
              <a:rPr lang="es-CO" sz="1000" dirty="0" err="1"/>
              <a:t>Increased</a:t>
            </a:r>
            <a:r>
              <a:rPr lang="es-CO" sz="1000" dirty="0"/>
              <a:t> </a:t>
            </a:r>
            <a:r>
              <a:rPr lang="es-CO" sz="1000" dirty="0" err="1"/>
              <a:t>Risk</a:t>
            </a:r>
            <a:r>
              <a:rPr lang="es-CO" sz="1000" dirty="0"/>
              <a:t>. Ann Am </a:t>
            </a:r>
            <a:r>
              <a:rPr lang="es-CO" sz="1000" dirty="0" err="1"/>
              <a:t>Thorac</a:t>
            </a:r>
            <a:r>
              <a:rPr lang="es-CO" sz="1000" dirty="0"/>
              <a:t> </a:t>
            </a:r>
            <a:r>
              <a:rPr lang="es-CO" sz="1000" dirty="0" err="1"/>
              <a:t>Soc</a:t>
            </a:r>
            <a:r>
              <a:rPr lang="es-CO" sz="1000" dirty="0"/>
              <a:t> 2015; 12:648.</a:t>
            </a:r>
          </a:p>
          <a:p>
            <a:r>
              <a:rPr lang="es-CO" sz="1000" dirty="0" err="1"/>
              <a:t>Broers</a:t>
            </a:r>
            <a:r>
              <a:rPr lang="es-CO" sz="1000" dirty="0"/>
              <a:t> C, </a:t>
            </a:r>
            <a:r>
              <a:rPr lang="es-CO" sz="1000" dirty="0" err="1"/>
              <a:t>Tack</a:t>
            </a:r>
            <a:r>
              <a:rPr lang="es-CO" sz="1000" dirty="0"/>
              <a:t> J, </a:t>
            </a:r>
            <a:r>
              <a:rPr lang="es-CO" sz="1000" dirty="0" err="1"/>
              <a:t>Pauwels</a:t>
            </a:r>
            <a:r>
              <a:rPr lang="es-CO" sz="1000" dirty="0"/>
              <a:t> A. </a:t>
            </a:r>
            <a:r>
              <a:rPr lang="es-CO" sz="1000" dirty="0" err="1"/>
              <a:t>Review</a:t>
            </a:r>
            <a:r>
              <a:rPr lang="es-CO" sz="1000" dirty="0"/>
              <a:t> </a:t>
            </a:r>
            <a:r>
              <a:rPr lang="es-CO" sz="1000" dirty="0" err="1"/>
              <a:t>article</a:t>
            </a:r>
            <a:r>
              <a:rPr lang="es-CO" sz="1000" dirty="0"/>
              <a:t>: gastro-</a:t>
            </a:r>
            <a:r>
              <a:rPr lang="es-CO" sz="1000" dirty="0" err="1"/>
              <a:t>oesophageal</a:t>
            </a:r>
            <a:r>
              <a:rPr lang="es-CO" sz="1000" dirty="0"/>
              <a:t> </a:t>
            </a:r>
            <a:r>
              <a:rPr lang="es-CO" sz="1000" dirty="0" err="1"/>
              <a:t>reflux</a:t>
            </a:r>
            <a:r>
              <a:rPr lang="es-CO" sz="1000" dirty="0"/>
              <a:t> </a:t>
            </a:r>
            <a:r>
              <a:rPr lang="es-CO" sz="1000" dirty="0" err="1"/>
              <a:t>disease</a:t>
            </a:r>
            <a:r>
              <a:rPr lang="es-CO" sz="1000" dirty="0"/>
              <a:t> in </a:t>
            </a:r>
            <a:r>
              <a:rPr lang="es-CO" sz="1000" dirty="0" err="1"/>
              <a:t>asthma</a:t>
            </a:r>
            <a:r>
              <a:rPr lang="es-CO" sz="1000" dirty="0"/>
              <a:t> and </a:t>
            </a:r>
            <a:r>
              <a:rPr lang="es-CO" sz="1000" dirty="0" err="1"/>
              <a:t>chronic</a:t>
            </a:r>
            <a:r>
              <a:rPr lang="es-CO" sz="1000" dirty="0"/>
              <a:t> </a:t>
            </a:r>
            <a:r>
              <a:rPr lang="es-CO" sz="1000" dirty="0" err="1"/>
              <a:t>obstructive</a:t>
            </a:r>
            <a:r>
              <a:rPr lang="es-CO" sz="1000" dirty="0"/>
              <a:t> </a:t>
            </a:r>
            <a:r>
              <a:rPr lang="es-CO" sz="1000" dirty="0" err="1"/>
              <a:t>pulmonary</a:t>
            </a:r>
            <a:r>
              <a:rPr lang="es-CO" sz="1000" dirty="0"/>
              <a:t> </a:t>
            </a:r>
            <a:r>
              <a:rPr lang="es-CO" sz="1000" dirty="0" err="1"/>
              <a:t>disease</a:t>
            </a:r>
            <a:r>
              <a:rPr lang="es-CO" sz="1000" dirty="0"/>
              <a:t>. </a:t>
            </a:r>
            <a:r>
              <a:rPr lang="es-CO" sz="1000" dirty="0" err="1"/>
              <a:t>Aliment</a:t>
            </a:r>
            <a:r>
              <a:rPr lang="es-CO" sz="1000" dirty="0"/>
              <a:t> </a:t>
            </a:r>
            <a:r>
              <a:rPr lang="es-CO" sz="1000" dirty="0" err="1"/>
              <a:t>Pharmacol</a:t>
            </a:r>
            <a:r>
              <a:rPr lang="es-CO" sz="1000" dirty="0"/>
              <a:t> </a:t>
            </a:r>
            <a:r>
              <a:rPr lang="es-CO" sz="1000" dirty="0" err="1"/>
              <a:t>Ther</a:t>
            </a:r>
            <a:r>
              <a:rPr lang="es-CO" sz="1000" dirty="0"/>
              <a:t> 2018; 47:176.</a:t>
            </a:r>
          </a:p>
        </p:txBody>
      </p:sp>
    </p:spTree>
    <p:extLst>
      <p:ext uri="{BB962C8B-B14F-4D97-AF65-F5344CB8AC3E}">
        <p14:creationId xmlns:p14="http://schemas.microsoft.com/office/powerpoint/2010/main" val="423239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9B5DB62C-B9A6-41B5-9EE8-CEBD0F8E263D}"/>
              </a:ext>
            </a:extLst>
          </p:cNvPr>
          <p:cNvPicPr>
            <a:picLocks noChangeAspect="1"/>
          </p:cNvPicPr>
          <p:nvPr/>
        </p:nvPicPr>
        <p:blipFill>
          <a:blip r:embed="rId2"/>
          <a:stretch>
            <a:fillRect/>
          </a:stretch>
        </p:blipFill>
        <p:spPr>
          <a:xfrm>
            <a:off x="2085146" y="1941444"/>
            <a:ext cx="8286750" cy="4114800"/>
          </a:xfrm>
          <a:prstGeom prst="rect">
            <a:avLst/>
          </a:prstGeom>
        </p:spPr>
      </p:pic>
      <p:sp>
        <p:nvSpPr>
          <p:cNvPr id="5" name="Título 1">
            <a:extLst>
              <a:ext uri="{FF2B5EF4-FFF2-40B4-BE49-F238E27FC236}">
                <a16:creationId xmlns:a16="http://schemas.microsoft.com/office/drawing/2014/main" xmlns="" id="{8ACC7CA6-9A3F-437A-BB45-170AA8D0FD76}"/>
              </a:ext>
            </a:extLst>
          </p:cNvPr>
          <p:cNvSpPr>
            <a:spLocks noGrp="1"/>
          </p:cNvSpPr>
          <p:nvPr>
            <p:ph type="title"/>
          </p:nvPr>
        </p:nvSpPr>
        <p:spPr>
          <a:xfrm>
            <a:off x="970721" y="801756"/>
            <a:ext cx="10515600" cy="1325563"/>
          </a:xfrm>
        </p:spPr>
        <p:txBody>
          <a:bodyPr>
            <a:normAutofit fontScale="90000"/>
          </a:bodyPr>
          <a:lstStyle/>
          <a:p>
            <a:pPr algn="ctr"/>
            <a:r>
              <a:rPr lang="es-CO" sz="6600" b="1" dirty="0"/>
              <a:t>EPOC refractario a tratamientos</a:t>
            </a:r>
          </a:p>
        </p:txBody>
      </p:sp>
    </p:spTree>
    <p:extLst>
      <p:ext uri="{BB962C8B-B14F-4D97-AF65-F5344CB8AC3E}">
        <p14:creationId xmlns:p14="http://schemas.microsoft.com/office/powerpoint/2010/main" val="19523525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2BB18DD-AB0D-4749-9149-3B8CFA58F967}"/>
              </a:ext>
            </a:extLst>
          </p:cNvPr>
          <p:cNvSpPr>
            <a:spLocks noGrp="1"/>
          </p:cNvSpPr>
          <p:nvPr>
            <p:ph type="title"/>
          </p:nvPr>
        </p:nvSpPr>
        <p:spPr/>
        <p:txBody>
          <a:bodyPr/>
          <a:lstStyle/>
          <a:p>
            <a:r>
              <a:rPr lang="es-CO" b="1" dirty="0"/>
              <a:t>CASO CLÍNICO</a:t>
            </a:r>
          </a:p>
        </p:txBody>
      </p:sp>
      <p:sp>
        <p:nvSpPr>
          <p:cNvPr id="3" name="Marcador de contenido 2">
            <a:extLst>
              <a:ext uri="{FF2B5EF4-FFF2-40B4-BE49-F238E27FC236}">
                <a16:creationId xmlns:a16="http://schemas.microsoft.com/office/drawing/2014/main" xmlns="" id="{9C057740-4DF5-4AEB-8F4D-49B0E0363798}"/>
              </a:ext>
            </a:extLst>
          </p:cNvPr>
          <p:cNvSpPr>
            <a:spLocks noGrp="1"/>
          </p:cNvSpPr>
          <p:nvPr>
            <p:ph idx="1"/>
          </p:nvPr>
        </p:nvSpPr>
        <p:spPr>
          <a:xfrm>
            <a:off x="697523" y="1690688"/>
            <a:ext cx="6716151" cy="4351338"/>
          </a:xfrm>
        </p:spPr>
        <p:txBody>
          <a:bodyPr>
            <a:normAutofit fontScale="92500" lnSpcReduction="10000"/>
          </a:bodyPr>
          <a:lstStyle/>
          <a:p>
            <a:pPr algn="just"/>
            <a:r>
              <a:rPr lang="es-MX" dirty="0"/>
              <a:t>Paciente masculino 52 años.</a:t>
            </a:r>
          </a:p>
          <a:p>
            <a:pPr algn="just"/>
            <a:r>
              <a:rPr lang="es-MX" dirty="0"/>
              <a:t>Fumó por 20 años, 20 cigarrillos al día, No fuma hace 15 años.</a:t>
            </a:r>
          </a:p>
          <a:p>
            <a:pPr algn="just"/>
            <a:r>
              <a:rPr lang="es-MX" dirty="0"/>
              <a:t>Hace 3 meses requirió valoración domiciliaria donde se formuló SAMA, SABA y esteroide inhalado.</a:t>
            </a:r>
          </a:p>
          <a:p>
            <a:pPr algn="just"/>
            <a:r>
              <a:rPr lang="es-MX" dirty="0"/>
              <a:t>Refiere clase funcional MMRC ¾</a:t>
            </a:r>
          </a:p>
          <a:p>
            <a:pPr algn="just"/>
            <a:r>
              <a:rPr lang="es-MX" dirty="0"/>
              <a:t>Al examen físico: IMC: 21, estertores bilaterales.</a:t>
            </a:r>
          </a:p>
          <a:p>
            <a:pPr algn="just"/>
            <a:r>
              <a:rPr lang="es-MX" dirty="0"/>
              <a:t>Gases arteriales: pH: 7,41 PaO2: 42  PaCO2: 60 HCO3: 26 SO2: 82% Da-A: 15</a:t>
            </a:r>
          </a:p>
        </p:txBody>
      </p:sp>
      <p:sp>
        <p:nvSpPr>
          <p:cNvPr id="6" name="CuadroTexto 5">
            <a:extLst>
              <a:ext uri="{FF2B5EF4-FFF2-40B4-BE49-F238E27FC236}">
                <a16:creationId xmlns:a16="http://schemas.microsoft.com/office/drawing/2014/main" xmlns="" id="{29B81C5D-AF36-418B-B853-AA3D3769629C}"/>
              </a:ext>
            </a:extLst>
          </p:cNvPr>
          <p:cNvSpPr txBox="1"/>
          <p:nvPr/>
        </p:nvSpPr>
        <p:spPr>
          <a:xfrm>
            <a:off x="7737232" y="1269696"/>
            <a:ext cx="4051494" cy="4524315"/>
          </a:xfrm>
          <a:prstGeom prst="rect">
            <a:avLst/>
          </a:prstGeom>
          <a:solidFill>
            <a:srgbClr val="00B0F0"/>
          </a:solidFill>
        </p:spPr>
        <p:txBody>
          <a:bodyPr wrap="square" rtlCol="0">
            <a:spAutoFit/>
          </a:bodyPr>
          <a:lstStyle/>
          <a:p>
            <a:pPr marL="342900" indent="-342900" algn="just">
              <a:buFont typeface="Wingdings" panose="05000000000000000000" pitchFamily="2" charset="2"/>
              <a:buChar char="Ø"/>
            </a:pPr>
            <a:r>
              <a:rPr lang="es-CO" sz="2400" dirty="0"/>
              <a:t>¿Cual será el pronostico de su enfermedad?</a:t>
            </a:r>
          </a:p>
          <a:p>
            <a:pPr marL="342900" indent="-342900" algn="just">
              <a:buFont typeface="Wingdings" panose="05000000000000000000" pitchFamily="2" charset="2"/>
              <a:buChar char="Ø"/>
            </a:pPr>
            <a:endParaRPr lang="es-CO" sz="2400" dirty="0"/>
          </a:p>
          <a:p>
            <a:pPr marL="342900" indent="-342900" algn="just">
              <a:buFont typeface="Wingdings" panose="05000000000000000000" pitchFamily="2" charset="2"/>
              <a:buChar char="Ø"/>
            </a:pPr>
            <a:r>
              <a:rPr lang="es-CO" sz="2400" dirty="0"/>
              <a:t>¿Cuál serían los cambios que realizaría en el tratamiento?</a:t>
            </a:r>
          </a:p>
          <a:p>
            <a:pPr marL="342900" indent="-342900" algn="just">
              <a:buFont typeface="Wingdings" panose="05000000000000000000" pitchFamily="2" charset="2"/>
              <a:buChar char="Ø"/>
            </a:pPr>
            <a:endParaRPr lang="es-CO" sz="2400" dirty="0"/>
          </a:p>
          <a:p>
            <a:pPr marL="342900" indent="-342900" algn="just">
              <a:buFont typeface="Wingdings" panose="05000000000000000000" pitchFamily="2" charset="2"/>
              <a:buChar char="Ø"/>
            </a:pPr>
            <a:r>
              <a:rPr lang="es-CO" sz="2400" dirty="0"/>
              <a:t>¿Solicita algún paraclínico adicional?</a:t>
            </a:r>
          </a:p>
          <a:p>
            <a:pPr marL="342900" indent="-342900" algn="just">
              <a:buFont typeface="Wingdings" panose="05000000000000000000" pitchFamily="2" charset="2"/>
              <a:buChar char="Ø"/>
            </a:pPr>
            <a:endParaRPr lang="es-CO" sz="2400" dirty="0"/>
          </a:p>
          <a:p>
            <a:pPr marL="342900" indent="-342900" algn="just">
              <a:buFont typeface="Wingdings" panose="05000000000000000000" pitchFamily="2" charset="2"/>
              <a:buChar char="Ø"/>
            </a:pPr>
            <a:r>
              <a:rPr lang="es-CO" sz="2400" dirty="0"/>
              <a:t>¿Lo enviaría al grupo de trasplante?</a:t>
            </a:r>
          </a:p>
        </p:txBody>
      </p:sp>
      <p:pic>
        <p:nvPicPr>
          <p:cNvPr id="7" name="Imagen 6">
            <a:extLst>
              <a:ext uri="{FF2B5EF4-FFF2-40B4-BE49-F238E27FC236}">
                <a16:creationId xmlns:a16="http://schemas.microsoft.com/office/drawing/2014/main" xmlns="" id="{FA17B244-0490-4036-A676-EDA6CDAEF11E}"/>
              </a:ext>
            </a:extLst>
          </p:cNvPr>
          <p:cNvPicPr>
            <a:picLocks noChangeAspect="1"/>
          </p:cNvPicPr>
          <p:nvPr/>
        </p:nvPicPr>
        <p:blipFill>
          <a:blip r:embed="rId2"/>
          <a:stretch>
            <a:fillRect/>
          </a:stretch>
        </p:blipFill>
        <p:spPr>
          <a:xfrm>
            <a:off x="9272405" y="123335"/>
            <a:ext cx="981148" cy="904571"/>
          </a:xfrm>
          <a:prstGeom prst="rect">
            <a:avLst/>
          </a:prstGeom>
        </p:spPr>
      </p:pic>
    </p:spTree>
    <p:extLst>
      <p:ext uri="{BB962C8B-B14F-4D97-AF65-F5344CB8AC3E}">
        <p14:creationId xmlns:p14="http://schemas.microsoft.com/office/powerpoint/2010/main" val="371959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ángulo 101">
            <a:extLst>
              <a:ext uri="{FF2B5EF4-FFF2-40B4-BE49-F238E27FC236}">
                <a16:creationId xmlns:a16="http://schemas.microsoft.com/office/drawing/2014/main" xmlns="" id="{81862633-8EFC-410D-A79C-B0B2B25CDC72}"/>
              </a:ext>
            </a:extLst>
          </p:cNvPr>
          <p:cNvSpPr/>
          <p:nvPr/>
        </p:nvSpPr>
        <p:spPr>
          <a:xfrm>
            <a:off x="911107" y="461005"/>
            <a:ext cx="4913730" cy="5935990"/>
          </a:xfrm>
          <a:prstGeom prst="rect">
            <a:avLst/>
          </a:prstGeom>
          <a:solidFill>
            <a:schemeClr val="accent1">
              <a:lumMod val="20000"/>
              <a:lumOff val="80000"/>
            </a:schemeClr>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5" name="Forma libre: forma 94">
            <a:extLst>
              <a:ext uri="{FF2B5EF4-FFF2-40B4-BE49-F238E27FC236}">
                <a16:creationId xmlns:a16="http://schemas.microsoft.com/office/drawing/2014/main" xmlns="" id="{386FDF40-A624-49F7-AE09-1E26E1E7DD04}"/>
              </a:ext>
            </a:extLst>
          </p:cNvPr>
          <p:cNvSpPr/>
          <p:nvPr/>
        </p:nvSpPr>
        <p:spPr>
          <a:xfrm>
            <a:off x="1379495" y="4206279"/>
            <a:ext cx="1547316" cy="1890968"/>
          </a:xfrm>
          <a:custGeom>
            <a:avLst/>
            <a:gdLst>
              <a:gd name="connsiteX0" fmla="*/ 1448972 w 1448972"/>
              <a:gd name="connsiteY0" fmla="*/ 661182 h 1890968"/>
              <a:gd name="connsiteX1" fmla="*/ 1434904 w 1448972"/>
              <a:gd name="connsiteY1" fmla="*/ 1055077 h 1890968"/>
              <a:gd name="connsiteX2" fmla="*/ 1420837 w 1448972"/>
              <a:gd name="connsiteY2" fmla="*/ 1195754 h 1890968"/>
              <a:gd name="connsiteX3" fmla="*/ 1392701 w 1448972"/>
              <a:gd name="connsiteY3" fmla="*/ 1280160 h 1890968"/>
              <a:gd name="connsiteX4" fmla="*/ 1364566 w 1448972"/>
              <a:gd name="connsiteY4" fmla="*/ 1364566 h 1890968"/>
              <a:gd name="connsiteX5" fmla="*/ 1350498 w 1448972"/>
              <a:gd name="connsiteY5" fmla="*/ 1406769 h 1890968"/>
              <a:gd name="connsiteX6" fmla="*/ 1308295 w 1448972"/>
              <a:gd name="connsiteY6" fmla="*/ 1561514 h 1890968"/>
              <a:gd name="connsiteX7" fmla="*/ 1280160 w 1448972"/>
              <a:gd name="connsiteY7" fmla="*/ 1645920 h 1890968"/>
              <a:gd name="connsiteX8" fmla="*/ 1252024 w 1448972"/>
              <a:gd name="connsiteY8" fmla="*/ 1674056 h 1890968"/>
              <a:gd name="connsiteX9" fmla="*/ 1223889 w 1448972"/>
              <a:gd name="connsiteY9" fmla="*/ 1716259 h 1890968"/>
              <a:gd name="connsiteX10" fmla="*/ 1181686 w 1448972"/>
              <a:gd name="connsiteY10" fmla="*/ 1730326 h 1890968"/>
              <a:gd name="connsiteX11" fmla="*/ 1111348 w 1448972"/>
              <a:gd name="connsiteY11" fmla="*/ 1772529 h 1890968"/>
              <a:gd name="connsiteX12" fmla="*/ 1083212 w 1448972"/>
              <a:gd name="connsiteY12" fmla="*/ 1800665 h 1890968"/>
              <a:gd name="connsiteX13" fmla="*/ 998806 w 1448972"/>
              <a:gd name="connsiteY13" fmla="*/ 1828800 h 1890968"/>
              <a:gd name="connsiteX14" fmla="*/ 787791 w 1448972"/>
              <a:gd name="connsiteY14" fmla="*/ 1871003 h 1890968"/>
              <a:gd name="connsiteX15" fmla="*/ 745588 w 1448972"/>
              <a:gd name="connsiteY15" fmla="*/ 1856936 h 1890968"/>
              <a:gd name="connsiteX16" fmla="*/ 689317 w 1448972"/>
              <a:gd name="connsiteY16" fmla="*/ 1786597 h 1890968"/>
              <a:gd name="connsiteX17" fmla="*/ 647114 w 1448972"/>
              <a:gd name="connsiteY17" fmla="*/ 1772529 h 1890968"/>
              <a:gd name="connsiteX18" fmla="*/ 618978 w 1448972"/>
              <a:gd name="connsiteY18" fmla="*/ 1744394 h 1890968"/>
              <a:gd name="connsiteX19" fmla="*/ 576775 w 1448972"/>
              <a:gd name="connsiteY19" fmla="*/ 1730326 h 1890968"/>
              <a:gd name="connsiteX20" fmla="*/ 534572 w 1448972"/>
              <a:gd name="connsiteY20" fmla="*/ 1702191 h 1890968"/>
              <a:gd name="connsiteX21" fmla="*/ 506437 w 1448972"/>
              <a:gd name="connsiteY21" fmla="*/ 1659988 h 1890968"/>
              <a:gd name="connsiteX22" fmla="*/ 464234 w 1448972"/>
              <a:gd name="connsiteY22" fmla="*/ 1645920 h 1890968"/>
              <a:gd name="connsiteX23" fmla="*/ 407963 w 1448972"/>
              <a:gd name="connsiteY23" fmla="*/ 1589649 h 1890968"/>
              <a:gd name="connsiteX24" fmla="*/ 379828 w 1448972"/>
              <a:gd name="connsiteY24" fmla="*/ 1547446 h 1890968"/>
              <a:gd name="connsiteX25" fmla="*/ 351692 w 1448972"/>
              <a:gd name="connsiteY25" fmla="*/ 1519311 h 1890968"/>
              <a:gd name="connsiteX26" fmla="*/ 281354 w 1448972"/>
              <a:gd name="connsiteY26" fmla="*/ 1406769 h 1890968"/>
              <a:gd name="connsiteX27" fmla="*/ 182880 w 1448972"/>
              <a:gd name="connsiteY27" fmla="*/ 1280160 h 1890968"/>
              <a:gd name="connsiteX28" fmla="*/ 140677 w 1448972"/>
              <a:gd name="connsiteY28" fmla="*/ 1195754 h 1890968"/>
              <a:gd name="connsiteX29" fmla="*/ 126609 w 1448972"/>
              <a:gd name="connsiteY29" fmla="*/ 1153551 h 1890968"/>
              <a:gd name="connsiteX30" fmla="*/ 98474 w 1448972"/>
              <a:gd name="connsiteY30" fmla="*/ 1111348 h 1890968"/>
              <a:gd name="connsiteX31" fmla="*/ 84406 w 1448972"/>
              <a:gd name="connsiteY31" fmla="*/ 1069145 h 1890968"/>
              <a:gd name="connsiteX32" fmla="*/ 56271 w 1448972"/>
              <a:gd name="connsiteY32" fmla="*/ 1041009 h 1890968"/>
              <a:gd name="connsiteX33" fmla="*/ 0 w 1448972"/>
              <a:gd name="connsiteY33" fmla="*/ 956603 h 1890968"/>
              <a:gd name="connsiteX34" fmla="*/ 14068 w 1448972"/>
              <a:gd name="connsiteY34" fmla="*/ 126609 h 1890968"/>
              <a:gd name="connsiteX35" fmla="*/ 42203 w 1448972"/>
              <a:gd name="connsiteY35" fmla="*/ 42203 h 1890968"/>
              <a:gd name="connsiteX36" fmla="*/ 56271 w 1448972"/>
              <a:gd name="connsiteY36" fmla="*/ 0 h 1890968"/>
              <a:gd name="connsiteX37" fmla="*/ 84406 w 1448972"/>
              <a:gd name="connsiteY37" fmla="*/ 28136 h 1890968"/>
              <a:gd name="connsiteX38" fmla="*/ 112541 w 1448972"/>
              <a:gd name="connsiteY38" fmla="*/ 225083 h 1890968"/>
              <a:gd name="connsiteX39" fmla="*/ 126609 w 1448972"/>
              <a:gd name="connsiteY39" fmla="*/ 267286 h 1890968"/>
              <a:gd name="connsiteX40" fmla="*/ 140677 w 1448972"/>
              <a:gd name="connsiteY40" fmla="*/ 450166 h 1890968"/>
              <a:gd name="connsiteX41" fmla="*/ 168812 w 1448972"/>
              <a:gd name="connsiteY41" fmla="*/ 534572 h 1890968"/>
              <a:gd name="connsiteX42" fmla="*/ 267286 w 1448972"/>
              <a:gd name="connsiteY42" fmla="*/ 562708 h 1890968"/>
              <a:gd name="connsiteX43" fmla="*/ 351692 w 1448972"/>
              <a:gd name="connsiteY43" fmla="*/ 590843 h 1890968"/>
              <a:gd name="connsiteX44" fmla="*/ 393895 w 1448972"/>
              <a:gd name="connsiteY44" fmla="*/ 604911 h 1890968"/>
              <a:gd name="connsiteX45" fmla="*/ 1266092 w 1448972"/>
              <a:gd name="connsiteY45" fmla="*/ 647114 h 1890968"/>
              <a:gd name="connsiteX46" fmla="*/ 1350498 w 1448972"/>
              <a:gd name="connsiteY46" fmla="*/ 675249 h 1890968"/>
              <a:gd name="connsiteX47" fmla="*/ 1406769 w 1448972"/>
              <a:gd name="connsiteY47" fmla="*/ 717452 h 1890968"/>
              <a:gd name="connsiteX0" fmla="*/ 1448972 w 1448972"/>
              <a:gd name="connsiteY0" fmla="*/ 661182 h 1890968"/>
              <a:gd name="connsiteX1" fmla="*/ 1434904 w 1448972"/>
              <a:gd name="connsiteY1" fmla="*/ 1055077 h 1890968"/>
              <a:gd name="connsiteX2" fmla="*/ 1420837 w 1448972"/>
              <a:gd name="connsiteY2" fmla="*/ 1195754 h 1890968"/>
              <a:gd name="connsiteX3" fmla="*/ 1392701 w 1448972"/>
              <a:gd name="connsiteY3" fmla="*/ 1280160 h 1890968"/>
              <a:gd name="connsiteX4" fmla="*/ 1364566 w 1448972"/>
              <a:gd name="connsiteY4" fmla="*/ 1364566 h 1890968"/>
              <a:gd name="connsiteX5" fmla="*/ 1350498 w 1448972"/>
              <a:gd name="connsiteY5" fmla="*/ 1406769 h 1890968"/>
              <a:gd name="connsiteX6" fmla="*/ 1308295 w 1448972"/>
              <a:gd name="connsiteY6" fmla="*/ 1561514 h 1890968"/>
              <a:gd name="connsiteX7" fmla="*/ 1280160 w 1448972"/>
              <a:gd name="connsiteY7" fmla="*/ 1645920 h 1890968"/>
              <a:gd name="connsiteX8" fmla="*/ 1252024 w 1448972"/>
              <a:gd name="connsiteY8" fmla="*/ 1674056 h 1890968"/>
              <a:gd name="connsiteX9" fmla="*/ 1223889 w 1448972"/>
              <a:gd name="connsiteY9" fmla="*/ 1716259 h 1890968"/>
              <a:gd name="connsiteX10" fmla="*/ 1181686 w 1448972"/>
              <a:gd name="connsiteY10" fmla="*/ 1730326 h 1890968"/>
              <a:gd name="connsiteX11" fmla="*/ 1111348 w 1448972"/>
              <a:gd name="connsiteY11" fmla="*/ 1772529 h 1890968"/>
              <a:gd name="connsiteX12" fmla="*/ 1083212 w 1448972"/>
              <a:gd name="connsiteY12" fmla="*/ 1800665 h 1890968"/>
              <a:gd name="connsiteX13" fmla="*/ 998806 w 1448972"/>
              <a:gd name="connsiteY13" fmla="*/ 1828800 h 1890968"/>
              <a:gd name="connsiteX14" fmla="*/ 787791 w 1448972"/>
              <a:gd name="connsiteY14" fmla="*/ 1871003 h 1890968"/>
              <a:gd name="connsiteX15" fmla="*/ 745588 w 1448972"/>
              <a:gd name="connsiteY15" fmla="*/ 1856936 h 1890968"/>
              <a:gd name="connsiteX16" fmla="*/ 689317 w 1448972"/>
              <a:gd name="connsiteY16" fmla="*/ 1786597 h 1890968"/>
              <a:gd name="connsiteX17" fmla="*/ 647114 w 1448972"/>
              <a:gd name="connsiteY17" fmla="*/ 1772529 h 1890968"/>
              <a:gd name="connsiteX18" fmla="*/ 618978 w 1448972"/>
              <a:gd name="connsiteY18" fmla="*/ 1744394 h 1890968"/>
              <a:gd name="connsiteX19" fmla="*/ 576775 w 1448972"/>
              <a:gd name="connsiteY19" fmla="*/ 1730326 h 1890968"/>
              <a:gd name="connsiteX20" fmla="*/ 534572 w 1448972"/>
              <a:gd name="connsiteY20" fmla="*/ 1702191 h 1890968"/>
              <a:gd name="connsiteX21" fmla="*/ 506437 w 1448972"/>
              <a:gd name="connsiteY21" fmla="*/ 1659988 h 1890968"/>
              <a:gd name="connsiteX22" fmla="*/ 464234 w 1448972"/>
              <a:gd name="connsiteY22" fmla="*/ 1645920 h 1890968"/>
              <a:gd name="connsiteX23" fmla="*/ 407963 w 1448972"/>
              <a:gd name="connsiteY23" fmla="*/ 1589649 h 1890968"/>
              <a:gd name="connsiteX24" fmla="*/ 379828 w 1448972"/>
              <a:gd name="connsiteY24" fmla="*/ 1547446 h 1890968"/>
              <a:gd name="connsiteX25" fmla="*/ 351692 w 1448972"/>
              <a:gd name="connsiteY25" fmla="*/ 1519311 h 1890968"/>
              <a:gd name="connsiteX26" fmla="*/ 281354 w 1448972"/>
              <a:gd name="connsiteY26" fmla="*/ 1406769 h 1890968"/>
              <a:gd name="connsiteX27" fmla="*/ 182880 w 1448972"/>
              <a:gd name="connsiteY27" fmla="*/ 1280160 h 1890968"/>
              <a:gd name="connsiteX28" fmla="*/ 140677 w 1448972"/>
              <a:gd name="connsiteY28" fmla="*/ 1195754 h 1890968"/>
              <a:gd name="connsiteX29" fmla="*/ 126609 w 1448972"/>
              <a:gd name="connsiteY29" fmla="*/ 1153551 h 1890968"/>
              <a:gd name="connsiteX30" fmla="*/ 98474 w 1448972"/>
              <a:gd name="connsiteY30" fmla="*/ 1111348 h 1890968"/>
              <a:gd name="connsiteX31" fmla="*/ 84406 w 1448972"/>
              <a:gd name="connsiteY31" fmla="*/ 1069145 h 1890968"/>
              <a:gd name="connsiteX32" fmla="*/ 56271 w 1448972"/>
              <a:gd name="connsiteY32" fmla="*/ 1041009 h 1890968"/>
              <a:gd name="connsiteX33" fmla="*/ 0 w 1448972"/>
              <a:gd name="connsiteY33" fmla="*/ 956603 h 1890968"/>
              <a:gd name="connsiteX34" fmla="*/ 14068 w 1448972"/>
              <a:gd name="connsiteY34" fmla="*/ 126609 h 1890968"/>
              <a:gd name="connsiteX35" fmla="*/ 42203 w 1448972"/>
              <a:gd name="connsiteY35" fmla="*/ 42203 h 1890968"/>
              <a:gd name="connsiteX36" fmla="*/ 56271 w 1448972"/>
              <a:gd name="connsiteY36" fmla="*/ 0 h 1890968"/>
              <a:gd name="connsiteX37" fmla="*/ 84406 w 1448972"/>
              <a:gd name="connsiteY37" fmla="*/ 28136 h 1890968"/>
              <a:gd name="connsiteX38" fmla="*/ 112541 w 1448972"/>
              <a:gd name="connsiteY38" fmla="*/ 225083 h 1890968"/>
              <a:gd name="connsiteX39" fmla="*/ 126609 w 1448972"/>
              <a:gd name="connsiteY39" fmla="*/ 267286 h 1890968"/>
              <a:gd name="connsiteX40" fmla="*/ 140677 w 1448972"/>
              <a:gd name="connsiteY40" fmla="*/ 450166 h 1890968"/>
              <a:gd name="connsiteX41" fmla="*/ 168812 w 1448972"/>
              <a:gd name="connsiteY41" fmla="*/ 534572 h 1890968"/>
              <a:gd name="connsiteX42" fmla="*/ 267286 w 1448972"/>
              <a:gd name="connsiteY42" fmla="*/ 562708 h 1890968"/>
              <a:gd name="connsiteX43" fmla="*/ 351692 w 1448972"/>
              <a:gd name="connsiteY43" fmla="*/ 590843 h 1890968"/>
              <a:gd name="connsiteX44" fmla="*/ 393895 w 1448972"/>
              <a:gd name="connsiteY44" fmla="*/ 562708 h 1890968"/>
              <a:gd name="connsiteX45" fmla="*/ 1266092 w 1448972"/>
              <a:gd name="connsiteY45" fmla="*/ 647114 h 1890968"/>
              <a:gd name="connsiteX46" fmla="*/ 1350498 w 1448972"/>
              <a:gd name="connsiteY46" fmla="*/ 675249 h 1890968"/>
              <a:gd name="connsiteX47" fmla="*/ 1406769 w 1448972"/>
              <a:gd name="connsiteY47" fmla="*/ 717452 h 189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48972" h="1890968">
                <a:moveTo>
                  <a:pt x="1448972" y="661182"/>
                </a:moveTo>
                <a:cubicBezTo>
                  <a:pt x="1444283" y="792480"/>
                  <a:pt x="1441809" y="923877"/>
                  <a:pt x="1434904" y="1055077"/>
                </a:cubicBezTo>
                <a:cubicBezTo>
                  <a:pt x="1432427" y="1102138"/>
                  <a:pt x="1429522" y="1149435"/>
                  <a:pt x="1420837" y="1195754"/>
                </a:cubicBezTo>
                <a:cubicBezTo>
                  <a:pt x="1415372" y="1224903"/>
                  <a:pt x="1402079" y="1252025"/>
                  <a:pt x="1392701" y="1280160"/>
                </a:cubicBezTo>
                <a:lnTo>
                  <a:pt x="1364566" y="1364566"/>
                </a:lnTo>
                <a:cubicBezTo>
                  <a:pt x="1359877" y="1378634"/>
                  <a:pt x="1353406" y="1392228"/>
                  <a:pt x="1350498" y="1406769"/>
                </a:cubicBezTo>
                <a:cubicBezTo>
                  <a:pt x="1330614" y="1506195"/>
                  <a:pt x="1343994" y="1454418"/>
                  <a:pt x="1308295" y="1561514"/>
                </a:cubicBezTo>
                <a:lnTo>
                  <a:pt x="1280160" y="1645920"/>
                </a:lnTo>
                <a:cubicBezTo>
                  <a:pt x="1270781" y="1655299"/>
                  <a:pt x="1260310" y="1663699"/>
                  <a:pt x="1252024" y="1674056"/>
                </a:cubicBezTo>
                <a:cubicBezTo>
                  <a:pt x="1241462" y="1687258"/>
                  <a:pt x="1237091" y="1705697"/>
                  <a:pt x="1223889" y="1716259"/>
                </a:cubicBezTo>
                <a:cubicBezTo>
                  <a:pt x="1212310" y="1725522"/>
                  <a:pt x="1195754" y="1725637"/>
                  <a:pt x="1181686" y="1730326"/>
                </a:cubicBezTo>
                <a:cubicBezTo>
                  <a:pt x="1110400" y="1801615"/>
                  <a:pt x="1202655" y="1717745"/>
                  <a:pt x="1111348" y="1772529"/>
                </a:cubicBezTo>
                <a:cubicBezTo>
                  <a:pt x="1099975" y="1779353"/>
                  <a:pt x="1095075" y="1794733"/>
                  <a:pt x="1083212" y="1800665"/>
                </a:cubicBezTo>
                <a:cubicBezTo>
                  <a:pt x="1056686" y="1813928"/>
                  <a:pt x="998806" y="1828800"/>
                  <a:pt x="998806" y="1828800"/>
                </a:cubicBezTo>
                <a:cubicBezTo>
                  <a:pt x="905911" y="1921695"/>
                  <a:pt x="968952" y="1887473"/>
                  <a:pt x="787791" y="1871003"/>
                </a:cubicBezTo>
                <a:cubicBezTo>
                  <a:pt x="773723" y="1866314"/>
                  <a:pt x="758303" y="1864565"/>
                  <a:pt x="745588" y="1856936"/>
                </a:cubicBezTo>
                <a:cubicBezTo>
                  <a:pt x="688229" y="1822521"/>
                  <a:pt x="746820" y="1832600"/>
                  <a:pt x="689317" y="1786597"/>
                </a:cubicBezTo>
                <a:cubicBezTo>
                  <a:pt x="677738" y="1777334"/>
                  <a:pt x="661182" y="1777218"/>
                  <a:pt x="647114" y="1772529"/>
                </a:cubicBezTo>
                <a:cubicBezTo>
                  <a:pt x="637735" y="1763151"/>
                  <a:pt x="630351" y="1751218"/>
                  <a:pt x="618978" y="1744394"/>
                </a:cubicBezTo>
                <a:cubicBezTo>
                  <a:pt x="606262" y="1736765"/>
                  <a:pt x="590038" y="1736958"/>
                  <a:pt x="576775" y="1730326"/>
                </a:cubicBezTo>
                <a:cubicBezTo>
                  <a:pt x="561653" y="1722765"/>
                  <a:pt x="548640" y="1711569"/>
                  <a:pt x="534572" y="1702191"/>
                </a:cubicBezTo>
                <a:cubicBezTo>
                  <a:pt x="525194" y="1688123"/>
                  <a:pt x="519639" y="1670550"/>
                  <a:pt x="506437" y="1659988"/>
                </a:cubicBezTo>
                <a:cubicBezTo>
                  <a:pt x="494858" y="1650725"/>
                  <a:pt x="474719" y="1656405"/>
                  <a:pt x="464234" y="1645920"/>
                </a:cubicBezTo>
                <a:cubicBezTo>
                  <a:pt x="389206" y="1570892"/>
                  <a:pt x="520504" y="1627164"/>
                  <a:pt x="407963" y="1589649"/>
                </a:cubicBezTo>
                <a:cubicBezTo>
                  <a:pt x="398585" y="1575581"/>
                  <a:pt x="390390" y="1560648"/>
                  <a:pt x="379828" y="1547446"/>
                </a:cubicBezTo>
                <a:cubicBezTo>
                  <a:pt x="371542" y="1537089"/>
                  <a:pt x="357624" y="1531174"/>
                  <a:pt x="351692" y="1519311"/>
                </a:cubicBezTo>
                <a:cubicBezTo>
                  <a:pt x="293097" y="1402123"/>
                  <a:pt x="362550" y="1460901"/>
                  <a:pt x="281354" y="1406769"/>
                </a:cubicBezTo>
                <a:cubicBezTo>
                  <a:pt x="214047" y="1305810"/>
                  <a:pt x="248993" y="1346273"/>
                  <a:pt x="182880" y="1280160"/>
                </a:cubicBezTo>
                <a:cubicBezTo>
                  <a:pt x="147520" y="1174081"/>
                  <a:pt x="195218" y="1304836"/>
                  <a:pt x="140677" y="1195754"/>
                </a:cubicBezTo>
                <a:cubicBezTo>
                  <a:pt x="134045" y="1182491"/>
                  <a:pt x="133241" y="1166814"/>
                  <a:pt x="126609" y="1153551"/>
                </a:cubicBezTo>
                <a:cubicBezTo>
                  <a:pt x="119048" y="1138429"/>
                  <a:pt x="106035" y="1126470"/>
                  <a:pt x="98474" y="1111348"/>
                </a:cubicBezTo>
                <a:cubicBezTo>
                  <a:pt x="91842" y="1098085"/>
                  <a:pt x="92035" y="1081861"/>
                  <a:pt x="84406" y="1069145"/>
                </a:cubicBezTo>
                <a:cubicBezTo>
                  <a:pt x="77582" y="1057772"/>
                  <a:pt x="64229" y="1051620"/>
                  <a:pt x="56271" y="1041009"/>
                </a:cubicBezTo>
                <a:cubicBezTo>
                  <a:pt x="35982" y="1013957"/>
                  <a:pt x="0" y="956603"/>
                  <a:pt x="0" y="956603"/>
                </a:cubicBezTo>
                <a:cubicBezTo>
                  <a:pt x="4689" y="679938"/>
                  <a:pt x="1311" y="403019"/>
                  <a:pt x="14068" y="126609"/>
                </a:cubicBezTo>
                <a:cubicBezTo>
                  <a:pt x="15435" y="96983"/>
                  <a:pt x="32825" y="70338"/>
                  <a:pt x="42203" y="42203"/>
                </a:cubicBezTo>
                <a:lnTo>
                  <a:pt x="56271" y="0"/>
                </a:lnTo>
                <a:cubicBezTo>
                  <a:pt x="65649" y="9379"/>
                  <a:pt x="77582" y="16763"/>
                  <a:pt x="84406" y="28136"/>
                </a:cubicBezTo>
                <a:cubicBezTo>
                  <a:pt x="110551" y="71711"/>
                  <a:pt x="112158" y="222402"/>
                  <a:pt x="112541" y="225083"/>
                </a:cubicBezTo>
                <a:cubicBezTo>
                  <a:pt x="114638" y="239763"/>
                  <a:pt x="121920" y="253218"/>
                  <a:pt x="126609" y="267286"/>
                </a:cubicBezTo>
                <a:cubicBezTo>
                  <a:pt x="131298" y="328246"/>
                  <a:pt x="131141" y="389774"/>
                  <a:pt x="140677" y="450166"/>
                </a:cubicBezTo>
                <a:cubicBezTo>
                  <a:pt x="145302" y="479460"/>
                  <a:pt x="140677" y="525193"/>
                  <a:pt x="168812" y="534572"/>
                </a:cubicBezTo>
                <a:cubicBezTo>
                  <a:pt x="310614" y="581841"/>
                  <a:pt x="90682" y="509727"/>
                  <a:pt x="267286" y="562708"/>
                </a:cubicBezTo>
                <a:cubicBezTo>
                  <a:pt x="295692" y="571230"/>
                  <a:pt x="330591" y="590843"/>
                  <a:pt x="351692" y="590843"/>
                </a:cubicBezTo>
                <a:cubicBezTo>
                  <a:pt x="372793" y="590843"/>
                  <a:pt x="379827" y="572086"/>
                  <a:pt x="393895" y="562708"/>
                </a:cubicBezTo>
                <a:cubicBezTo>
                  <a:pt x="622228" y="791033"/>
                  <a:pt x="1106658" y="628357"/>
                  <a:pt x="1266092" y="647114"/>
                </a:cubicBezTo>
                <a:cubicBezTo>
                  <a:pt x="1425526" y="665871"/>
                  <a:pt x="1350498" y="675249"/>
                  <a:pt x="1350498" y="675249"/>
                </a:cubicBezTo>
                <a:cubicBezTo>
                  <a:pt x="1386048" y="710799"/>
                  <a:pt x="1366771" y="697454"/>
                  <a:pt x="1406769" y="717452"/>
                </a:cubicBezTo>
              </a:path>
            </a:pathLst>
          </a:custGeom>
          <a:solidFill>
            <a:schemeClr val="accent6">
              <a:lumMod val="60000"/>
              <a:lumOff val="4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 name="Título 1">
            <a:extLst>
              <a:ext uri="{FF2B5EF4-FFF2-40B4-BE49-F238E27FC236}">
                <a16:creationId xmlns:a16="http://schemas.microsoft.com/office/drawing/2014/main" xmlns="" id="{333F344E-AED4-455A-8B62-A7AFA867B907}"/>
              </a:ext>
            </a:extLst>
          </p:cNvPr>
          <p:cNvSpPr>
            <a:spLocks noGrp="1"/>
          </p:cNvSpPr>
          <p:nvPr>
            <p:ph type="title"/>
          </p:nvPr>
        </p:nvSpPr>
        <p:spPr>
          <a:xfrm>
            <a:off x="6096000" y="365125"/>
            <a:ext cx="5257800" cy="1325563"/>
          </a:xfrm>
        </p:spPr>
        <p:txBody>
          <a:bodyPr/>
          <a:lstStyle/>
          <a:p>
            <a:pPr algn="ctr"/>
            <a:r>
              <a:rPr lang="es-CO" dirty="0"/>
              <a:t>Curva flujo-Volumen del paciente</a:t>
            </a:r>
          </a:p>
        </p:txBody>
      </p:sp>
      <p:cxnSp>
        <p:nvCxnSpPr>
          <p:cNvPr id="6" name="Conector recto 5">
            <a:extLst>
              <a:ext uri="{FF2B5EF4-FFF2-40B4-BE49-F238E27FC236}">
                <a16:creationId xmlns:a16="http://schemas.microsoft.com/office/drawing/2014/main" xmlns="" id="{49305DC8-4A04-4488-AAE1-0D24A382A346}"/>
              </a:ext>
            </a:extLst>
          </p:cNvPr>
          <p:cNvCxnSpPr/>
          <p:nvPr/>
        </p:nvCxnSpPr>
        <p:spPr>
          <a:xfrm>
            <a:off x="1350498" y="681037"/>
            <a:ext cx="0" cy="5495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xmlns="" id="{B392A279-EEAD-4EF9-BEFC-34918846A775}"/>
              </a:ext>
            </a:extLst>
          </p:cNvPr>
          <p:cNvCxnSpPr>
            <a:cxnSpLocks/>
          </p:cNvCxnSpPr>
          <p:nvPr/>
        </p:nvCxnSpPr>
        <p:spPr>
          <a:xfrm flipH="1">
            <a:off x="1362221" y="4936662"/>
            <a:ext cx="42789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xmlns="" id="{A7C5F40E-46C0-4A3D-A973-796DF5ED2ECB}"/>
              </a:ext>
            </a:extLst>
          </p:cNvPr>
          <p:cNvCxnSpPr>
            <a:cxnSpLocks/>
          </p:cNvCxnSpPr>
          <p:nvPr/>
        </p:nvCxnSpPr>
        <p:spPr>
          <a:xfrm>
            <a:off x="1362221" y="2053884"/>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xmlns="" id="{8B3EC140-77BD-43EE-AC1B-D6E05114EF95}"/>
              </a:ext>
            </a:extLst>
          </p:cNvPr>
          <p:cNvCxnSpPr>
            <a:cxnSpLocks/>
          </p:cNvCxnSpPr>
          <p:nvPr/>
        </p:nvCxnSpPr>
        <p:spPr>
          <a:xfrm>
            <a:off x="1362221" y="2332892"/>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xmlns="" id="{866EF6F6-B88B-411E-9D39-4D5AF799747A}"/>
              </a:ext>
            </a:extLst>
          </p:cNvPr>
          <p:cNvCxnSpPr>
            <a:cxnSpLocks/>
          </p:cNvCxnSpPr>
          <p:nvPr/>
        </p:nvCxnSpPr>
        <p:spPr>
          <a:xfrm>
            <a:off x="1362221" y="1817300"/>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xmlns="" id="{5782F1F1-47F3-4DC3-8787-DEE7DD05CFD0}"/>
              </a:ext>
            </a:extLst>
          </p:cNvPr>
          <p:cNvCxnSpPr>
            <a:cxnSpLocks/>
          </p:cNvCxnSpPr>
          <p:nvPr/>
        </p:nvCxnSpPr>
        <p:spPr>
          <a:xfrm>
            <a:off x="1362221" y="1533380"/>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xmlns="" id="{5BC35D63-4937-45BF-8DBC-3A275BA5585D}"/>
              </a:ext>
            </a:extLst>
          </p:cNvPr>
          <p:cNvCxnSpPr>
            <a:cxnSpLocks/>
          </p:cNvCxnSpPr>
          <p:nvPr/>
        </p:nvCxnSpPr>
        <p:spPr>
          <a:xfrm>
            <a:off x="1362221" y="1280161"/>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xmlns="" id="{A099858B-C290-4416-88D6-865AE2C7E4F8}"/>
              </a:ext>
            </a:extLst>
          </p:cNvPr>
          <p:cNvCxnSpPr>
            <a:cxnSpLocks/>
          </p:cNvCxnSpPr>
          <p:nvPr/>
        </p:nvCxnSpPr>
        <p:spPr>
          <a:xfrm>
            <a:off x="1362221" y="3373902"/>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xmlns="" id="{F5C773DF-EF1C-4BBF-BF24-6D88B97EA3A4}"/>
              </a:ext>
            </a:extLst>
          </p:cNvPr>
          <p:cNvCxnSpPr>
            <a:cxnSpLocks/>
          </p:cNvCxnSpPr>
          <p:nvPr/>
        </p:nvCxnSpPr>
        <p:spPr>
          <a:xfrm>
            <a:off x="1362221" y="3624774"/>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xmlns="" id="{A175FD59-12B7-4513-8ACF-7ECC841D27B4}"/>
              </a:ext>
            </a:extLst>
          </p:cNvPr>
          <p:cNvCxnSpPr>
            <a:cxnSpLocks/>
          </p:cNvCxnSpPr>
          <p:nvPr/>
        </p:nvCxnSpPr>
        <p:spPr>
          <a:xfrm>
            <a:off x="1362221" y="3109182"/>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xmlns="" id="{1490A307-144D-42BC-9327-F1CF8DB42B1A}"/>
              </a:ext>
            </a:extLst>
          </p:cNvPr>
          <p:cNvCxnSpPr>
            <a:cxnSpLocks/>
          </p:cNvCxnSpPr>
          <p:nvPr/>
        </p:nvCxnSpPr>
        <p:spPr>
          <a:xfrm>
            <a:off x="1362221" y="2853398"/>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Conector recto 34">
            <a:extLst>
              <a:ext uri="{FF2B5EF4-FFF2-40B4-BE49-F238E27FC236}">
                <a16:creationId xmlns:a16="http://schemas.microsoft.com/office/drawing/2014/main" xmlns="" id="{52C28BD3-8C5C-4767-8FB1-0CC1C99BAB3D}"/>
              </a:ext>
            </a:extLst>
          </p:cNvPr>
          <p:cNvCxnSpPr>
            <a:cxnSpLocks/>
          </p:cNvCxnSpPr>
          <p:nvPr/>
        </p:nvCxnSpPr>
        <p:spPr>
          <a:xfrm>
            <a:off x="1362221" y="2614247"/>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ector recto 35">
            <a:extLst>
              <a:ext uri="{FF2B5EF4-FFF2-40B4-BE49-F238E27FC236}">
                <a16:creationId xmlns:a16="http://schemas.microsoft.com/office/drawing/2014/main" xmlns="" id="{3D04FA7C-822C-4EC8-9FB4-21F0AA4546E1}"/>
              </a:ext>
            </a:extLst>
          </p:cNvPr>
          <p:cNvCxnSpPr>
            <a:cxnSpLocks/>
          </p:cNvCxnSpPr>
          <p:nvPr/>
        </p:nvCxnSpPr>
        <p:spPr>
          <a:xfrm>
            <a:off x="1362221" y="5990492"/>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xmlns="" id="{5D5B5F1E-793A-4465-857E-82DE20564FB6}"/>
              </a:ext>
            </a:extLst>
          </p:cNvPr>
          <p:cNvCxnSpPr>
            <a:cxnSpLocks/>
          </p:cNvCxnSpPr>
          <p:nvPr/>
        </p:nvCxnSpPr>
        <p:spPr>
          <a:xfrm>
            <a:off x="1362221" y="5725772"/>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ector recto 38">
            <a:extLst>
              <a:ext uri="{FF2B5EF4-FFF2-40B4-BE49-F238E27FC236}">
                <a16:creationId xmlns:a16="http://schemas.microsoft.com/office/drawing/2014/main" xmlns="" id="{A8A49CC1-9890-49C2-B91E-12887082D937}"/>
              </a:ext>
            </a:extLst>
          </p:cNvPr>
          <p:cNvCxnSpPr>
            <a:cxnSpLocks/>
          </p:cNvCxnSpPr>
          <p:nvPr/>
        </p:nvCxnSpPr>
        <p:spPr>
          <a:xfrm>
            <a:off x="1362221" y="5455920"/>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xmlns="" id="{4C9D9898-0954-428F-BF22-7790D1239C8E}"/>
              </a:ext>
            </a:extLst>
          </p:cNvPr>
          <p:cNvCxnSpPr>
            <a:cxnSpLocks/>
          </p:cNvCxnSpPr>
          <p:nvPr/>
        </p:nvCxnSpPr>
        <p:spPr>
          <a:xfrm>
            <a:off x="1362221" y="5202701"/>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ector recto 50">
            <a:extLst>
              <a:ext uri="{FF2B5EF4-FFF2-40B4-BE49-F238E27FC236}">
                <a16:creationId xmlns:a16="http://schemas.microsoft.com/office/drawing/2014/main" xmlns="" id="{A2B4A852-A1C6-4A17-A951-4FAE64A32E27}"/>
              </a:ext>
            </a:extLst>
          </p:cNvPr>
          <p:cNvCxnSpPr>
            <a:cxnSpLocks/>
          </p:cNvCxnSpPr>
          <p:nvPr/>
        </p:nvCxnSpPr>
        <p:spPr>
          <a:xfrm>
            <a:off x="1362221" y="4657654"/>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ector recto 51">
            <a:extLst>
              <a:ext uri="{FF2B5EF4-FFF2-40B4-BE49-F238E27FC236}">
                <a16:creationId xmlns:a16="http://schemas.microsoft.com/office/drawing/2014/main" xmlns="" id="{0C7B21BA-3B59-43B7-91F0-3987738C57C1}"/>
              </a:ext>
            </a:extLst>
          </p:cNvPr>
          <p:cNvCxnSpPr>
            <a:cxnSpLocks/>
          </p:cNvCxnSpPr>
          <p:nvPr/>
        </p:nvCxnSpPr>
        <p:spPr>
          <a:xfrm>
            <a:off x="1362221" y="4936662"/>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xmlns="" id="{861AB8B2-E259-477E-970C-9CC2CCE8647A}"/>
              </a:ext>
            </a:extLst>
          </p:cNvPr>
          <p:cNvCxnSpPr>
            <a:cxnSpLocks/>
          </p:cNvCxnSpPr>
          <p:nvPr/>
        </p:nvCxnSpPr>
        <p:spPr>
          <a:xfrm>
            <a:off x="1362221" y="4407002"/>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onector recto 53">
            <a:extLst>
              <a:ext uri="{FF2B5EF4-FFF2-40B4-BE49-F238E27FC236}">
                <a16:creationId xmlns:a16="http://schemas.microsoft.com/office/drawing/2014/main" xmlns="" id="{5D502BA4-F325-4D69-96C8-FBD6E976B09D}"/>
              </a:ext>
            </a:extLst>
          </p:cNvPr>
          <p:cNvCxnSpPr>
            <a:cxnSpLocks/>
          </p:cNvCxnSpPr>
          <p:nvPr/>
        </p:nvCxnSpPr>
        <p:spPr>
          <a:xfrm>
            <a:off x="1362221" y="4151218"/>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xmlns="" id="{3D7667A9-B94C-4349-B795-18CEA1576E34}"/>
              </a:ext>
            </a:extLst>
          </p:cNvPr>
          <p:cNvCxnSpPr>
            <a:cxnSpLocks/>
          </p:cNvCxnSpPr>
          <p:nvPr/>
        </p:nvCxnSpPr>
        <p:spPr>
          <a:xfrm>
            <a:off x="1362221" y="3897999"/>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ector recto 56">
            <a:extLst>
              <a:ext uri="{FF2B5EF4-FFF2-40B4-BE49-F238E27FC236}">
                <a16:creationId xmlns:a16="http://schemas.microsoft.com/office/drawing/2014/main" xmlns="" id="{9EC01A13-5A60-4ED9-B63C-F633871DDCD7}"/>
              </a:ext>
            </a:extLst>
          </p:cNvPr>
          <p:cNvCxnSpPr>
            <a:cxnSpLocks/>
          </p:cNvCxnSpPr>
          <p:nvPr/>
        </p:nvCxnSpPr>
        <p:spPr>
          <a:xfrm>
            <a:off x="5622388" y="4683443"/>
            <a:ext cx="0" cy="253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Conector recto 61">
            <a:extLst>
              <a:ext uri="{FF2B5EF4-FFF2-40B4-BE49-F238E27FC236}">
                <a16:creationId xmlns:a16="http://schemas.microsoft.com/office/drawing/2014/main" xmlns="" id="{CE21FE6E-F911-4CDC-9266-5520EBA664FA}"/>
              </a:ext>
            </a:extLst>
          </p:cNvPr>
          <p:cNvCxnSpPr>
            <a:cxnSpLocks/>
          </p:cNvCxnSpPr>
          <p:nvPr/>
        </p:nvCxnSpPr>
        <p:spPr>
          <a:xfrm>
            <a:off x="5085471" y="4683442"/>
            <a:ext cx="0" cy="253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Conector recto 63">
            <a:extLst>
              <a:ext uri="{FF2B5EF4-FFF2-40B4-BE49-F238E27FC236}">
                <a16:creationId xmlns:a16="http://schemas.microsoft.com/office/drawing/2014/main" xmlns="" id="{EE4F7191-E562-45A5-BCDE-0E4EDA667585}"/>
              </a:ext>
            </a:extLst>
          </p:cNvPr>
          <p:cNvCxnSpPr>
            <a:cxnSpLocks/>
          </p:cNvCxnSpPr>
          <p:nvPr/>
        </p:nvCxnSpPr>
        <p:spPr>
          <a:xfrm>
            <a:off x="4553243" y="4685790"/>
            <a:ext cx="0" cy="253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Conector recto 64">
            <a:extLst>
              <a:ext uri="{FF2B5EF4-FFF2-40B4-BE49-F238E27FC236}">
                <a16:creationId xmlns:a16="http://schemas.microsoft.com/office/drawing/2014/main" xmlns="" id="{585E390F-7184-4946-A0A8-6ACF244848FE}"/>
              </a:ext>
            </a:extLst>
          </p:cNvPr>
          <p:cNvCxnSpPr>
            <a:cxnSpLocks/>
          </p:cNvCxnSpPr>
          <p:nvPr/>
        </p:nvCxnSpPr>
        <p:spPr>
          <a:xfrm>
            <a:off x="4018671" y="4685789"/>
            <a:ext cx="0" cy="253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Conector recto 69">
            <a:extLst>
              <a:ext uri="{FF2B5EF4-FFF2-40B4-BE49-F238E27FC236}">
                <a16:creationId xmlns:a16="http://schemas.microsoft.com/office/drawing/2014/main" xmlns="" id="{C2DA4BF2-CB33-4F4B-A825-40924A231C58}"/>
              </a:ext>
            </a:extLst>
          </p:cNvPr>
          <p:cNvCxnSpPr>
            <a:cxnSpLocks/>
          </p:cNvCxnSpPr>
          <p:nvPr/>
        </p:nvCxnSpPr>
        <p:spPr>
          <a:xfrm>
            <a:off x="3481756" y="4681095"/>
            <a:ext cx="0" cy="253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xmlns="" id="{5327E66C-1CDE-4D43-9061-C2F7D8B81F67}"/>
              </a:ext>
            </a:extLst>
          </p:cNvPr>
          <p:cNvCxnSpPr>
            <a:cxnSpLocks/>
          </p:cNvCxnSpPr>
          <p:nvPr/>
        </p:nvCxnSpPr>
        <p:spPr>
          <a:xfrm>
            <a:off x="2958907" y="4681094"/>
            <a:ext cx="0" cy="253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Conector recto 71">
            <a:extLst>
              <a:ext uri="{FF2B5EF4-FFF2-40B4-BE49-F238E27FC236}">
                <a16:creationId xmlns:a16="http://schemas.microsoft.com/office/drawing/2014/main" xmlns="" id="{116BF560-4791-47DD-AA52-710061DBAA0D}"/>
              </a:ext>
            </a:extLst>
          </p:cNvPr>
          <p:cNvCxnSpPr>
            <a:cxnSpLocks/>
          </p:cNvCxnSpPr>
          <p:nvPr/>
        </p:nvCxnSpPr>
        <p:spPr>
          <a:xfrm>
            <a:off x="2412611" y="4683442"/>
            <a:ext cx="0" cy="253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Conector recto 72">
            <a:extLst>
              <a:ext uri="{FF2B5EF4-FFF2-40B4-BE49-F238E27FC236}">
                <a16:creationId xmlns:a16="http://schemas.microsoft.com/office/drawing/2014/main" xmlns="" id="{6751E28D-D99E-4D52-A62B-B61D50C9E6D6}"/>
              </a:ext>
            </a:extLst>
          </p:cNvPr>
          <p:cNvCxnSpPr>
            <a:cxnSpLocks/>
          </p:cNvCxnSpPr>
          <p:nvPr/>
        </p:nvCxnSpPr>
        <p:spPr>
          <a:xfrm>
            <a:off x="1892107" y="4683441"/>
            <a:ext cx="0" cy="253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Conector recto 73">
            <a:extLst>
              <a:ext uri="{FF2B5EF4-FFF2-40B4-BE49-F238E27FC236}">
                <a16:creationId xmlns:a16="http://schemas.microsoft.com/office/drawing/2014/main" xmlns="" id="{ACF35592-0018-47C6-8C41-3544AA35F205}"/>
              </a:ext>
            </a:extLst>
          </p:cNvPr>
          <p:cNvCxnSpPr>
            <a:cxnSpLocks/>
          </p:cNvCxnSpPr>
          <p:nvPr/>
        </p:nvCxnSpPr>
        <p:spPr>
          <a:xfrm>
            <a:off x="1362221" y="1027906"/>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Conector recto 74">
            <a:extLst>
              <a:ext uri="{FF2B5EF4-FFF2-40B4-BE49-F238E27FC236}">
                <a16:creationId xmlns:a16="http://schemas.microsoft.com/office/drawing/2014/main" xmlns="" id="{C5508A94-387B-4607-B11F-C1D1BAC75263}"/>
              </a:ext>
            </a:extLst>
          </p:cNvPr>
          <p:cNvCxnSpPr>
            <a:cxnSpLocks/>
          </p:cNvCxnSpPr>
          <p:nvPr/>
        </p:nvCxnSpPr>
        <p:spPr>
          <a:xfrm>
            <a:off x="1362221" y="785447"/>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CuadroTexto 75">
            <a:extLst>
              <a:ext uri="{FF2B5EF4-FFF2-40B4-BE49-F238E27FC236}">
                <a16:creationId xmlns:a16="http://schemas.microsoft.com/office/drawing/2014/main" xmlns="" id="{DAB8E4F6-F882-4FDD-B0D2-5830A8B16537}"/>
              </a:ext>
            </a:extLst>
          </p:cNvPr>
          <p:cNvSpPr txBox="1"/>
          <p:nvPr/>
        </p:nvSpPr>
        <p:spPr>
          <a:xfrm>
            <a:off x="1757668" y="658574"/>
            <a:ext cx="1378634" cy="369332"/>
          </a:xfrm>
          <a:prstGeom prst="rect">
            <a:avLst/>
          </a:prstGeom>
          <a:noFill/>
        </p:spPr>
        <p:txBody>
          <a:bodyPr wrap="square" rtlCol="0">
            <a:spAutoFit/>
          </a:bodyPr>
          <a:lstStyle/>
          <a:p>
            <a:r>
              <a:rPr lang="es-CO" dirty="0"/>
              <a:t>Flujo (L/</a:t>
            </a:r>
            <a:r>
              <a:rPr lang="es-CO" dirty="0" err="1"/>
              <a:t>seg</a:t>
            </a:r>
            <a:r>
              <a:rPr lang="es-CO" dirty="0"/>
              <a:t>)</a:t>
            </a:r>
          </a:p>
        </p:txBody>
      </p:sp>
      <p:sp>
        <p:nvSpPr>
          <p:cNvPr id="77" name="CuadroTexto 76">
            <a:extLst>
              <a:ext uri="{FF2B5EF4-FFF2-40B4-BE49-F238E27FC236}">
                <a16:creationId xmlns:a16="http://schemas.microsoft.com/office/drawing/2014/main" xmlns="" id="{F88A2AEF-7701-428B-BAA9-6D2F9B7CBD1A}"/>
              </a:ext>
            </a:extLst>
          </p:cNvPr>
          <p:cNvSpPr txBox="1"/>
          <p:nvPr/>
        </p:nvSpPr>
        <p:spPr>
          <a:xfrm>
            <a:off x="4476820" y="4159520"/>
            <a:ext cx="1378634" cy="369332"/>
          </a:xfrm>
          <a:prstGeom prst="rect">
            <a:avLst/>
          </a:prstGeom>
          <a:noFill/>
        </p:spPr>
        <p:txBody>
          <a:bodyPr wrap="square" rtlCol="0">
            <a:spAutoFit/>
          </a:bodyPr>
          <a:lstStyle/>
          <a:p>
            <a:r>
              <a:rPr lang="es-CO" dirty="0"/>
              <a:t>Volumen (L)</a:t>
            </a:r>
          </a:p>
        </p:txBody>
      </p:sp>
      <p:sp>
        <p:nvSpPr>
          <p:cNvPr id="78" name="CuadroTexto 77">
            <a:extLst>
              <a:ext uri="{FF2B5EF4-FFF2-40B4-BE49-F238E27FC236}">
                <a16:creationId xmlns:a16="http://schemas.microsoft.com/office/drawing/2014/main" xmlns="" id="{9DA21AA9-36B3-4A69-BC42-F26774AD9A9A}"/>
              </a:ext>
            </a:extLst>
          </p:cNvPr>
          <p:cNvSpPr txBox="1"/>
          <p:nvPr/>
        </p:nvSpPr>
        <p:spPr>
          <a:xfrm>
            <a:off x="941724" y="612932"/>
            <a:ext cx="446100" cy="369332"/>
          </a:xfrm>
          <a:prstGeom prst="rect">
            <a:avLst/>
          </a:prstGeom>
          <a:noFill/>
        </p:spPr>
        <p:txBody>
          <a:bodyPr wrap="square" rtlCol="0">
            <a:spAutoFit/>
          </a:bodyPr>
          <a:lstStyle/>
          <a:p>
            <a:r>
              <a:rPr lang="es-CO" dirty="0"/>
              <a:t>16</a:t>
            </a:r>
          </a:p>
        </p:txBody>
      </p:sp>
      <p:sp>
        <p:nvSpPr>
          <p:cNvPr id="79" name="CuadroTexto 78">
            <a:extLst>
              <a:ext uri="{FF2B5EF4-FFF2-40B4-BE49-F238E27FC236}">
                <a16:creationId xmlns:a16="http://schemas.microsoft.com/office/drawing/2014/main" xmlns="" id="{55042DB3-79A6-4362-A2B0-CF3A621BBC69}"/>
              </a:ext>
            </a:extLst>
          </p:cNvPr>
          <p:cNvSpPr txBox="1"/>
          <p:nvPr/>
        </p:nvSpPr>
        <p:spPr>
          <a:xfrm>
            <a:off x="960466" y="1073549"/>
            <a:ext cx="446100" cy="369332"/>
          </a:xfrm>
          <a:prstGeom prst="rect">
            <a:avLst/>
          </a:prstGeom>
          <a:noFill/>
        </p:spPr>
        <p:txBody>
          <a:bodyPr wrap="square" rtlCol="0">
            <a:spAutoFit/>
          </a:bodyPr>
          <a:lstStyle/>
          <a:p>
            <a:r>
              <a:rPr lang="es-CO" dirty="0"/>
              <a:t>14</a:t>
            </a:r>
          </a:p>
        </p:txBody>
      </p:sp>
      <p:sp>
        <p:nvSpPr>
          <p:cNvPr id="80" name="CuadroTexto 79">
            <a:extLst>
              <a:ext uri="{FF2B5EF4-FFF2-40B4-BE49-F238E27FC236}">
                <a16:creationId xmlns:a16="http://schemas.microsoft.com/office/drawing/2014/main" xmlns="" id="{795352B3-A7C4-4428-B6ED-7AA4005A7E5C}"/>
              </a:ext>
            </a:extLst>
          </p:cNvPr>
          <p:cNvSpPr txBox="1"/>
          <p:nvPr/>
        </p:nvSpPr>
        <p:spPr>
          <a:xfrm>
            <a:off x="960466" y="1609042"/>
            <a:ext cx="446100" cy="369332"/>
          </a:xfrm>
          <a:prstGeom prst="rect">
            <a:avLst/>
          </a:prstGeom>
          <a:noFill/>
        </p:spPr>
        <p:txBody>
          <a:bodyPr wrap="square" rtlCol="0">
            <a:spAutoFit/>
          </a:bodyPr>
          <a:lstStyle/>
          <a:p>
            <a:r>
              <a:rPr lang="es-CO" dirty="0"/>
              <a:t>12</a:t>
            </a:r>
          </a:p>
        </p:txBody>
      </p:sp>
      <p:sp>
        <p:nvSpPr>
          <p:cNvPr id="81" name="CuadroTexto 80">
            <a:extLst>
              <a:ext uri="{FF2B5EF4-FFF2-40B4-BE49-F238E27FC236}">
                <a16:creationId xmlns:a16="http://schemas.microsoft.com/office/drawing/2014/main" xmlns="" id="{ACB53778-8B41-4E8D-932C-35021EBF062A}"/>
              </a:ext>
            </a:extLst>
          </p:cNvPr>
          <p:cNvSpPr txBox="1"/>
          <p:nvPr/>
        </p:nvSpPr>
        <p:spPr>
          <a:xfrm>
            <a:off x="973619" y="2128847"/>
            <a:ext cx="446100" cy="369332"/>
          </a:xfrm>
          <a:prstGeom prst="rect">
            <a:avLst/>
          </a:prstGeom>
          <a:noFill/>
        </p:spPr>
        <p:txBody>
          <a:bodyPr wrap="square" rtlCol="0">
            <a:spAutoFit/>
          </a:bodyPr>
          <a:lstStyle/>
          <a:p>
            <a:r>
              <a:rPr lang="es-CO" dirty="0"/>
              <a:t>10</a:t>
            </a:r>
          </a:p>
        </p:txBody>
      </p:sp>
      <p:sp>
        <p:nvSpPr>
          <p:cNvPr id="82" name="CuadroTexto 81">
            <a:extLst>
              <a:ext uri="{FF2B5EF4-FFF2-40B4-BE49-F238E27FC236}">
                <a16:creationId xmlns:a16="http://schemas.microsoft.com/office/drawing/2014/main" xmlns="" id="{02054F5D-33F0-4A9E-8CBB-4965C6BA32DB}"/>
              </a:ext>
            </a:extLst>
          </p:cNvPr>
          <p:cNvSpPr txBox="1"/>
          <p:nvPr/>
        </p:nvSpPr>
        <p:spPr>
          <a:xfrm>
            <a:off x="1040386" y="2654662"/>
            <a:ext cx="446100" cy="369332"/>
          </a:xfrm>
          <a:prstGeom prst="rect">
            <a:avLst/>
          </a:prstGeom>
          <a:noFill/>
        </p:spPr>
        <p:txBody>
          <a:bodyPr wrap="square" rtlCol="0">
            <a:spAutoFit/>
          </a:bodyPr>
          <a:lstStyle/>
          <a:p>
            <a:r>
              <a:rPr lang="es-CO" dirty="0"/>
              <a:t>8</a:t>
            </a:r>
          </a:p>
        </p:txBody>
      </p:sp>
      <p:sp>
        <p:nvSpPr>
          <p:cNvPr id="83" name="CuadroTexto 82">
            <a:extLst>
              <a:ext uri="{FF2B5EF4-FFF2-40B4-BE49-F238E27FC236}">
                <a16:creationId xmlns:a16="http://schemas.microsoft.com/office/drawing/2014/main" xmlns="" id="{09DE74D4-B99C-4C15-B8BA-1D16983D9211}"/>
              </a:ext>
            </a:extLst>
          </p:cNvPr>
          <p:cNvSpPr txBox="1"/>
          <p:nvPr/>
        </p:nvSpPr>
        <p:spPr>
          <a:xfrm>
            <a:off x="999410" y="3174238"/>
            <a:ext cx="446100" cy="369332"/>
          </a:xfrm>
          <a:prstGeom prst="rect">
            <a:avLst/>
          </a:prstGeom>
          <a:noFill/>
        </p:spPr>
        <p:txBody>
          <a:bodyPr wrap="square" rtlCol="0">
            <a:spAutoFit/>
          </a:bodyPr>
          <a:lstStyle/>
          <a:p>
            <a:r>
              <a:rPr lang="es-CO" dirty="0"/>
              <a:t>6</a:t>
            </a:r>
          </a:p>
        </p:txBody>
      </p:sp>
      <p:sp>
        <p:nvSpPr>
          <p:cNvPr id="84" name="CuadroTexto 83">
            <a:extLst>
              <a:ext uri="{FF2B5EF4-FFF2-40B4-BE49-F238E27FC236}">
                <a16:creationId xmlns:a16="http://schemas.microsoft.com/office/drawing/2014/main" xmlns="" id="{FE5D4741-4BD3-446A-911F-D43FA926E579}"/>
              </a:ext>
            </a:extLst>
          </p:cNvPr>
          <p:cNvSpPr txBox="1"/>
          <p:nvPr/>
        </p:nvSpPr>
        <p:spPr>
          <a:xfrm>
            <a:off x="999410" y="3710935"/>
            <a:ext cx="446100" cy="369332"/>
          </a:xfrm>
          <a:prstGeom prst="rect">
            <a:avLst/>
          </a:prstGeom>
          <a:noFill/>
        </p:spPr>
        <p:txBody>
          <a:bodyPr wrap="square" rtlCol="0">
            <a:spAutoFit/>
          </a:bodyPr>
          <a:lstStyle/>
          <a:p>
            <a:r>
              <a:rPr lang="es-CO" dirty="0"/>
              <a:t>4</a:t>
            </a:r>
          </a:p>
        </p:txBody>
      </p:sp>
      <p:sp>
        <p:nvSpPr>
          <p:cNvPr id="85" name="CuadroTexto 84">
            <a:extLst>
              <a:ext uri="{FF2B5EF4-FFF2-40B4-BE49-F238E27FC236}">
                <a16:creationId xmlns:a16="http://schemas.microsoft.com/office/drawing/2014/main" xmlns="" id="{729A1CA8-76FE-48E7-A861-4C0E3E236762}"/>
              </a:ext>
            </a:extLst>
          </p:cNvPr>
          <p:cNvSpPr txBox="1"/>
          <p:nvPr/>
        </p:nvSpPr>
        <p:spPr>
          <a:xfrm>
            <a:off x="980654" y="4192910"/>
            <a:ext cx="446100" cy="369332"/>
          </a:xfrm>
          <a:prstGeom prst="rect">
            <a:avLst/>
          </a:prstGeom>
          <a:noFill/>
        </p:spPr>
        <p:txBody>
          <a:bodyPr wrap="square" rtlCol="0">
            <a:spAutoFit/>
          </a:bodyPr>
          <a:lstStyle/>
          <a:p>
            <a:r>
              <a:rPr lang="es-CO" dirty="0"/>
              <a:t>2</a:t>
            </a:r>
          </a:p>
        </p:txBody>
      </p:sp>
      <p:sp>
        <p:nvSpPr>
          <p:cNvPr id="86" name="CuadroTexto 85">
            <a:extLst>
              <a:ext uri="{FF2B5EF4-FFF2-40B4-BE49-F238E27FC236}">
                <a16:creationId xmlns:a16="http://schemas.microsoft.com/office/drawing/2014/main" xmlns="" id="{637A6FFE-4ED2-4555-BCC0-68BF99E66B0F}"/>
              </a:ext>
            </a:extLst>
          </p:cNvPr>
          <p:cNvSpPr txBox="1"/>
          <p:nvPr/>
        </p:nvSpPr>
        <p:spPr>
          <a:xfrm>
            <a:off x="993751" y="4729607"/>
            <a:ext cx="446100" cy="369332"/>
          </a:xfrm>
          <a:prstGeom prst="rect">
            <a:avLst/>
          </a:prstGeom>
          <a:noFill/>
        </p:spPr>
        <p:txBody>
          <a:bodyPr wrap="square" rtlCol="0">
            <a:spAutoFit/>
          </a:bodyPr>
          <a:lstStyle/>
          <a:p>
            <a:r>
              <a:rPr lang="es-CO" dirty="0"/>
              <a:t>0</a:t>
            </a:r>
          </a:p>
        </p:txBody>
      </p:sp>
      <p:sp>
        <p:nvSpPr>
          <p:cNvPr id="87" name="CuadroTexto 86">
            <a:extLst>
              <a:ext uri="{FF2B5EF4-FFF2-40B4-BE49-F238E27FC236}">
                <a16:creationId xmlns:a16="http://schemas.microsoft.com/office/drawing/2014/main" xmlns="" id="{0C9237E9-F9A2-4F5A-BD0A-E80F02F67C3C}"/>
              </a:ext>
            </a:extLst>
          </p:cNvPr>
          <p:cNvSpPr txBox="1"/>
          <p:nvPr/>
        </p:nvSpPr>
        <p:spPr>
          <a:xfrm>
            <a:off x="993751" y="5288923"/>
            <a:ext cx="446100" cy="369332"/>
          </a:xfrm>
          <a:prstGeom prst="rect">
            <a:avLst/>
          </a:prstGeom>
          <a:noFill/>
        </p:spPr>
        <p:txBody>
          <a:bodyPr wrap="square" rtlCol="0">
            <a:spAutoFit/>
          </a:bodyPr>
          <a:lstStyle/>
          <a:p>
            <a:r>
              <a:rPr lang="es-CO" dirty="0"/>
              <a:t>2</a:t>
            </a:r>
          </a:p>
        </p:txBody>
      </p:sp>
      <p:sp>
        <p:nvSpPr>
          <p:cNvPr id="88" name="CuadroTexto 87">
            <a:extLst>
              <a:ext uri="{FF2B5EF4-FFF2-40B4-BE49-F238E27FC236}">
                <a16:creationId xmlns:a16="http://schemas.microsoft.com/office/drawing/2014/main" xmlns="" id="{3B4B3A2C-43AC-4E60-B456-6349A5917742}"/>
              </a:ext>
            </a:extLst>
          </p:cNvPr>
          <p:cNvSpPr txBox="1"/>
          <p:nvPr/>
        </p:nvSpPr>
        <p:spPr>
          <a:xfrm>
            <a:off x="980654" y="5771124"/>
            <a:ext cx="446100" cy="369332"/>
          </a:xfrm>
          <a:prstGeom prst="rect">
            <a:avLst/>
          </a:prstGeom>
          <a:noFill/>
        </p:spPr>
        <p:txBody>
          <a:bodyPr wrap="square" rtlCol="0">
            <a:spAutoFit/>
          </a:bodyPr>
          <a:lstStyle/>
          <a:p>
            <a:r>
              <a:rPr lang="es-CO" dirty="0"/>
              <a:t>4</a:t>
            </a:r>
          </a:p>
        </p:txBody>
      </p:sp>
      <p:sp>
        <p:nvSpPr>
          <p:cNvPr id="89" name="CuadroTexto 88">
            <a:extLst>
              <a:ext uri="{FF2B5EF4-FFF2-40B4-BE49-F238E27FC236}">
                <a16:creationId xmlns:a16="http://schemas.microsoft.com/office/drawing/2014/main" xmlns="" id="{06FFCB52-5D0C-4F0C-8221-5BCCE1249F22}"/>
              </a:ext>
            </a:extLst>
          </p:cNvPr>
          <p:cNvSpPr txBox="1"/>
          <p:nvPr/>
        </p:nvSpPr>
        <p:spPr>
          <a:xfrm>
            <a:off x="2298584" y="4914273"/>
            <a:ext cx="446100" cy="369332"/>
          </a:xfrm>
          <a:prstGeom prst="rect">
            <a:avLst/>
          </a:prstGeom>
          <a:noFill/>
        </p:spPr>
        <p:txBody>
          <a:bodyPr wrap="square" rtlCol="0">
            <a:spAutoFit/>
          </a:bodyPr>
          <a:lstStyle/>
          <a:p>
            <a:r>
              <a:rPr lang="es-CO" dirty="0"/>
              <a:t>2</a:t>
            </a:r>
          </a:p>
        </p:txBody>
      </p:sp>
      <p:sp>
        <p:nvSpPr>
          <p:cNvPr id="90" name="CuadroTexto 89">
            <a:extLst>
              <a:ext uri="{FF2B5EF4-FFF2-40B4-BE49-F238E27FC236}">
                <a16:creationId xmlns:a16="http://schemas.microsoft.com/office/drawing/2014/main" xmlns="" id="{3D718599-D152-4226-8B92-79365CA295AF}"/>
              </a:ext>
            </a:extLst>
          </p:cNvPr>
          <p:cNvSpPr txBox="1"/>
          <p:nvPr/>
        </p:nvSpPr>
        <p:spPr>
          <a:xfrm>
            <a:off x="3365383" y="4913123"/>
            <a:ext cx="446100" cy="369332"/>
          </a:xfrm>
          <a:prstGeom prst="rect">
            <a:avLst/>
          </a:prstGeom>
          <a:noFill/>
        </p:spPr>
        <p:txBody>
          <a:bodyPr wrap="square" rtlCol="0">
            <a:spAutoFit/>
          </a:bodyPr>
          <a:lstStyle/>
          <a:p>
            <a:r>
              <a:rPr lang="es-CO" dirty="0"/>
              <a:t>4</a:t>
            </a:r>
          </a:p>
        </p:txBody>
      </p:sp>
      <p:sp>
        <p:nvSpPr>
          <p:cNvPr id="91" name="CuadroTexto 90">
            <a:extLst>
              <a:ext uri="{FF2B5EF4-FFF2-40B4-BE49-F238E27FC236}">
                <a16:creationId xmlns:a16="http://schemas.microsoft.com/office/drawing/2014/main" xmlns="" id="{989BB2D1-A3D7-4390-9774-8328DE10A343}"/>
              </a:ext>
            </a:extLst>
          </p:cNvPr>
          <p:cNvSpPr txBox="1"/>
          <p:nvPr/>
        </p:nvSpPr>
        <p:spPr>
          <a:xfrm>
            <a:off x="4418666" y="4913123"/>
            <a:ext cx="446100" cy="369332"/>
          </a:xfrm>
          <a:prstGeom prst="rect">
            <a:avLst/>
          </a:prstGeom>
          <a:noFill/>
        </p:spPr>
        <p:txBody>
          <a:bodyPr wrap="square" rtlCol="0">
            <a:spAutoFit/>
          </a:bodyPr>
          <a:lstStyle/>
          <a:p>
            <a:r>
              <a:rPr lang="es-CO" dirty="0"/>
              <a:t>6</a:t>
            </a:r>
          </a:p>
        </p:txBody>
      </p:sp>
      <p:sp>
        <p:nvSpPr>
          <p:cNvPr id="92" name="CuadroTexto 91">
            <a:extLst>
              <a:ext uri="{FF2B5EF4-FFF2-40B4-BE49-F238E27FC236}">
                <a16:creationId xmlns:a16="http://schemas.microsoft.com/office/drawing/2014/main" xmlns="" id="{53912C5F-F478-49DF-9F36-206CB0B7D346}"/>
              </a:ext>
            </a:extLst>
          </p:cNvPr>
          <p:cNvSpPr txBox="1"/>
          <p:nvPr/>
        </p:nvSpPr>
        <p:spPr>
          <a:xfrm>
            <a:off x="5462330" y="4875794"/>
            <a:ext cx="446100" cy="369332"/>
          </a:xfrm>
          <a:prstGeom prst="rect">
            <a:avLst/>
          </a:prstGeom>
          <a:noFill/>
        </p:spPr>
        <p:txBody>
          <a:bodyPr wrap="square" rtlCol="0">
            <a:spAutoFit/>
          </a:bodyPr>
          <a:lstStyle/>
          <a:p>
            <a:r>
              <a:rPr lang="es-CO" dirty="0"/>
              <a:t>8</a:t>
            </a:r>
          </a:p>
        </p:txBody>
      </p:sp>
      <p:sp>
        <p:nvSpPr>
          <p:cNvPr id="96" name="Elipse 95">
            <a:extLst>
              <a:ext uri="{FF2B5EF4-FFF2-40B4-BE49-F238E27FC236}">
                <a16:creationId xmlns:a16="http://schemas.microsoft.com/office/drawing/2014/main" xmlns="" id="{EA2014CD-BA0B-4B52-9517-0AFF127E91F4}"/>
              </a:ext>
            </a:extLst>
          </p:cNvPr>
          <p:cNvSpPr/>
          <p:nvPr/>
        </p:nvSpPr>
        <p:spPr>
          <a:xfrm>
            <a:off x="1829971" y="3019866"/>
            <a:ext cx="152400" cy="152400"/>
          </a:xfrm>
          <a:prstGeom prst="ellipse">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0" name="Elipse 99">
            <a:extLst>
              <a:ext uri="{FF2B5EF4-FFF2-40B4-BE49-F238E27FC236}">
                <a16:creationId xmlns:a16="http://schemas.microsoft.com/office/drawing/2014/main" xmlns="" id="{DB18FEDC-2B3E-4355-82EE-B8C65497CC4B}"/>
              </a:ext>
            </a:extLst>
          </p:cNvPr>
          <p:cNvSpPr/>
          <p:nvPr/>
        </p:nvSpPr>
        <p:spPr>
          <a:xfrm>
            <a:off x="2913714" y="4465391"/>
            <a:ext cx="152400" cy="152400"/>
          </a:xfrm>
          <a:prstGeom prst="ellipse">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1" name="Elipse 100">
            <a:extLst>
              <a:ext uri="{FF2B5EF4-FFF2-40B4-BE49-F238E27FC236}">
                <a16:creationId xmlns:a16="http://schemas.microsoft.com/office/drawing/2014/main" xmlns="" id="{BB933258-06B4-48CD-9F83-EB6585F888F2}"/>
              </a:ext>
            </a:extLst>
          </p:cNvPr>
          <p:cNvSpPr/>
          <p:nvPr/>
        </p:nvSpPr>
        <p:spPr>
          <a:xfrm>
            <a:off x="2391908" y="3791304"/>
            <a:ext cx="152400" cy="152400"/>
          </a:xfrm>
          <a:prstGeom prst="ellipse">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aphicFrame>
        <p:nvGraphicFramePr>
          <p:cNvPr id="104" name="Tabla 103">
            <a:extLst>
              <a:ext uri="{FF2B5EF4-FFF2-40B4-BE49-F238E27FC236}">
                <a16:creationId xmlns:a16="http://schemas.microsoft.com/office/drawing/2014/main" xmlns="" id="{508DD763-8AB4-4530-BB0B-96FDF53BF5D6}"/>
              </a:ext>
            </a:extLst>
          </p:cNvPr>
          <p:cNvGraphicFramePr>
            <a:graphicFrameLocks noGrp="1"/>
          </p:cNvGraphicFramePr>
          <p:nvPr>
            <p:extLst>
              <p:ext uri="{D42A27DB-BD31-4B8C-83A1-F6EECF244321}">
                <p14:modId xmlns:p14="http://schemas.microsoft.com/office/powerpoint/2010/main" val="8356205"/>
              </p:ext>
            </p:extLst>
          </p:nvPr>
        </p:nvGraphicFramePr>
        <p:xfrm>
          <a:off x="6067505" y="2459578"/>
          <a:ext cx="5679018" cy="1691640"/>
        </p:xfrm>
        <a:graphic>
          <a:graphicData uri="http://schemas.openxmlformats.org/drawingml/2006/table">
            <a:tbl>
              <a:tblPr firstRow="1" bandRow="1">
                <a:tableStyleId>{5C22544A-7EE6-4342-B048-85BDC9FD1C3A}</a:tableStyleId>
              </a:tblPr>
              <a:tblGrid>
                <a:gridCol w="1242075">
                  <a:extLst>
                    <a:ext uri="{9D8B030D-6E8A-4147-A177-3AD203B41FA5}">
                      <a16:colId xmlns:a16="http://schemas.microsoft.com/office/drawing/2014/main" xmlns="" val="1630967756"/>
                    </a:ext>
                  </a:extLst>
                </a:gridCol>
                <a:gridCol w="849682">
                  <a:extLst>
                    <a:ext uri="{9D8B030D-6E8A-4147-A177-3AD203B41FA5}">
                      <a16:colId xmlns:a16="http://schemas.microsoft.com/office/drawing/2014/main" xmlns="" val="3270493303"/>
                    </a:ext>
                  </a:extLst>
                </a:gridCol>
                <a:gridCol w="745309">
                  <a:extLst>
                    <a:ext uri="{9D8B030D-6E8A-4147-A177-3AD203B41FA5}">
                      <a16:colId xmlns:a16="http://schemas.microsoft.com/office/drawing/2014/main" xmlns="" val="1721098433"/>
                    </a:ext>
                  </a:extLst>
                </a:gridCol>
                <a:gridCol w="693468">
                  <a:extLst>
                    <a:ext uri="{9D8B030D-6E8A-4147-A177-3AD203B41FA5}">
                      <a16:colId xmlns:a16="http://schemas.microsoft.com/office/drawing/2014/main" xmlns="" val="2512458201"/>
                    </a:ext>
                  </a:extLst>
                </a:gridCol>
                <a:gridCol w="738513">
                  <a:extLst>
                    <a:ext uri="{9D8B030D-6E8A-4147-A177-3AD203B41FA5}">
                      <a16:colId xmlns:a16="http://schemas.microsoft.com/office/drawing/2014/main" xmlns="" val="2536160767"/>
                    </a:ext>
                  </a:extLst>
                </a:gridCol>
                <a:gridCol w="622180">
                  <a:extLst>
                    <a:ext uri="{9D8B030D-6E8A-4147-A177-3AD203B41FA5}">
                      <a16:colId xmlns:a16="http://schemas.microsoft.com/office/drawing/2014/main" xmlns="" val="290405952"/>
                    </a:ext>
                  </a:extLst>
                </a:gridCol>
                <a:gridCol w="787791">
                  <a:extLst>
                    <a:ext uri="{9D8B030D-6E8A-4147-A177-3AD203B41FA5}">
                      <a16:colId xmlns:a16="http://schemas.microsoft.com/office/drawing/2014/main" xmlns="" val="4262007129"/>
                    </a:ext>
                  </a:extLst>
                </a:gridCol>
              </a:tblGrid>
              <a:tr h="370840">
                <a:tc>
                  <a:txBody>
                    <a:bodyPr/>
                    <a:lstStyle/>
                    <a:p>
                      <a:pPr algn="ctr"/>
                      <a:endParaRPr lang="es-CO" sz="1800" dirty="0"/>
                    </a:p>
                  </a:txBody>
                  <a:tcPr/>
                </a:tc>
                <a:tc>
                  <a:txBody>
                    <a:bodyPr/>
                    <a:lstStyle/>
                    <a:p>
                      <a:pPr algn="ctr"/>
                      <a:r>
                        <a:rPr lang="es-CO" sz="1600" dirty="0"/>
                        <a:t>Teórico</a:t>
                      </a:r>
                    </a:p>
                  </a:txBody>
                  <a:tcPr/>
                </a:tc>
                <a:tc>
                  <a:txBody>
                    <a:bodyPr/>
                    <a:lstStyle/>
                    <a:p>
                      <a:pPr algn="ctr"/>
                      <a:r>
                        <a:rPr lang="es-CO" sz="1800" b="0" dirty="0"/>
                        <a:t>Real</a:t>
                      </a:r>
                    </a:p>
                  </a:txBody>
                  <a:tcPr/>
                </a:tc>
                <a:tc>
                  <a:txBody>
                    <a:bodyPr/>
                    <a:lstStyle/>
                    <a:p>
                      <a:pPr algn="ctr"/>
                      <a:r>
                        <a:rPr lang="es-CO" sz="1800" dirty="0"/>
                        <a:t>%</a:t>
                      </a:r>
                    </a:p>
                  </a:txBody>
                  <a:tcPr/>
                </a:tc>
                <a:tc>
                  <a:txBody>
                    <a:bodyPr/>
                    <a:lstStyle/>
                    <a:p>
                      <a:pPr algn="ctr"/>
                      <a:r>
                        <a:rPr lang="es-CO" sz="1800" b="0" dirty="0"/>
                        <a:t>Real</a:t>
                      </a:r>
                    </a:p>
                  </a:txBody>
                  <a:tcPr/>
                </a:tc>
                <a:tc>
                  <a:txBody>
                    <a:bodyPr/>
                    <a:lstStyle/>
                    <a:p>
                      <a:pPr algn="ctr"/>
                      <a:r>
                        <a:rPr lang="es-CO" sz="1800" dirty="0"/>
                        <a:t>%</a:t>
                      </a:r>
                    </a:p>
                  </a:txBody>
                  <a:tcPr/>
                </a:tc>
                <a:tc>
                  <a:txBody>
                    <a:bodyPr/>
                    <a:lstStyle/>
                    <a:p>
                      <a:pPr algn="ctr"/>
                      <a:r>
                        <a:rPr lang="es-CO" sz="1600" b="0" dirty="0"/>
                        <a:t>% cambio</a:t>
                      </a:r>
                    </a:p>
                  </a:txBody>
                  <a:tcPr/>
                </a:tc>
                <a:extLst>
                  <a:ext uri="{0D108BD9-81ED-4DB2-BD59-A6C34878D82A}">
                    <a16:rowId xmlns:a16="http://schemas.microsoft.com/office/drawing/2014/main" xmlns="" val="3828778116"/>
                  </a:ext>
                </a:extLst>
              </a:tr>
              <a:tr h="370840">
                <a:tc>
                  <a:txBody>
                    <a:bodyPr/>
                    <a:lstStyle/>
                    <a:p>
                      <a:r>
                        <a:rPr lang="es-CO" sz="1800" dirty="0"/>
                        <a:t>CVF</a:t>
                      </a:r>
                    </a:p>
                  </a:txBody>
                  <a:tcPr/>
                </a:tc>
                <a:tc>
                  <a:txBody>
                    <a:bodyPr/>
                    <a:lstStyle/>
                    <a:p>
                      <a:pPr algn="ctr"/>
                      <a:r>
                        <a:rPr lang="es-CO" sz="1800" dirty="0"/>
                        <a:t>4,22</a:t>
                      </a:r>
                    </a:p>
                  </a:txBody>
                  <a:tcPr/>
                </a:tc>
                <a:tc>
                  <a:txBody>
                    <a:bodyPr/>
                    <a:lstStyle/>
                    <a:p>
                      <a:pPr algn="ctr"/>
                      <a:r>
                        <a:rPr lang="es-CO" sz="1800" dirty="0"/>
                        <a:t>1,44</a:t>
                      </a:r>
                    </a:p>
                  </a:txBody>
                  <a:tcPr/>
                </a:tc>
                <a:tc>
                  <a:txBody>
                    <a:bodyPr/>
                    <a:lstStyle/>
                    <a:p>
                      <a:pPr algn="ctr"/>
                      <a:r>
                        <a:rPr lang="es-CO" sz="1800" dirty="0"/>
                        <a:t>34,2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800" dirty="0"/>
                        <a:t>2,23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800" dirty="0"/>
                        <a:t>52,8</a:t>
                      </a:r>
                    </a:p>
                  </a:txBody>
                  <a:tcPr/>
                </a:tc>
                <a:tc>
                  <a:txBody>
                    <a:bodyPr/>
                    <a:lstStyle/>
                    <a:p>
                      <a:pPr algn="ctr"/>
                      <a:endParaRPr lang="es-CO" sz="1800" dirty="0"/>
                    </a:p>
                  </a:txBody>
                  <a:tcPr/>
                </a:tc>
                <a:extLst>
                  <a:ext uri="{0D108BD9-81ED-4DB2-BD59-A6C34878D82A}">
                    <a16:rowId xmlns:a16="http://schemas.microsoft.com/office/drawing/2014/main" xmlns="" val="4207085339"/>
                  </a:ext>
                </a:extLst>
              </a:tr>
              <a:tr h="370840">
                <a:tc>
                  <a:txBody>
                    <a:bodyPr/>
                    <a:lstStyle/>
                    <a:p>
                      <a:r>
                        <a:rPr lang="es-CO" sz="1800" dirty="0"/>
                        <a:t>FEV1</a:t>
                      </a:r>
                    </a:p>
                  </a:txBody>
                  <a:tcPr/>
                </a:tc>
                <a:tc>
                  <a:txBody>
                    <a:bodyPr/>
                    <a:lstStyle/>
                    <a:p>
                      <a:pPr algn="ctr"/>
                      <a:r>
                        <a:rPr lang="es-CO" sz="1800" dirty="0"/>
                        <a:t>3,2</a:t>
                      </a:r>
                    </a:p>
                  </a:txBody>
                  <a:tcPr/>
                </a:tc>
                <a:tc>
                  <a:txBody>
                    <a:bodyPr/>
                    <a:lstStyle/>
                    <a:p>
                      <a:pPr algn="ctr"/>
                      <a:r>
                        <a:rPr lang="es-CO" sz="1800" dirty="0"/>
                        <a:t>0,77</a:t>
                      </a:r>
                    </a:p>
                  </a:txBody>
                  <a:tcPr/>
                </a:tc>
                <a:tc>
                  <a:txBody>
                    <a:bodyPr/>
                    <a:lstStyle/>
                    <a:p>
                      <a:pPr algn="ctr"/>
                      <a:r>
                        <a:rPr lang="es-CO" sz="1800" dirty="0"/>
                        <a:t>24,2</a:t>
                      </a:r>
                    </a:p>
                  </a:txBody>
                  <a:tcPr/>
                </a:tc>
                <a:tc>
                  <a:txBody>
                    <a:bodyPr/>
                    <a:lstStyle/>
                    <a:p>
                      <a:pPr algn="ctr"/>
                      <a:r>
                        <a:rPr lang="es-CO" sz="1800" dirty="0"/>
                        <a:t>1,2</a:t>
                      </a:r>
                    </a:p>
                  </a:txBody>
                  <a:tcPr/>
                </a:tc>
                <a:tc>
                  <a:txBody>
                    <a:bodyPr/>
                    <a:lstStyle/>
                    <a:p>
                      <a:pPr algn="ctr"/>
                      <a:r>
                        <a:rPr lang="es-CO" sz="1800" dirty="0"/>
                        <a:t>37,5</a:t>
                      </a:r>
                    </a:p>
                  </a:txBody>
                  <a:tcPr/>
                </a:tc>
                <a:tc>
                  <a:txBody>
                    <a:bodyPr/>
                    <a:lstStyle/>
                    <a:p>
                      <a:pPr algn="ctr"/>
                      <a:endParaRPr lang="es-CO" sz="1800" dirty="0"/>
                    </a:p>
                  </a:txBody>
                  <a:tcPr/>
                </a:tc>
                <a:extLst>
                  <a:ext uri="{0D108BD9-81ED-4DB2-BD59-A6C34878D82A}">
                    <a16:rowId xmlns:a16="http://schemas.microsoft.com/office/drawing/2014/main" xmlns="" val="3522661639"/>
                  </a:ext>
                </a:extLst>
              </a:tr>
              <a:tr h="370840">
                <a:tc>
                  <a:txBody>
                    <a:bodyPr/>
                    <a:lstStyle/>
                    <a:p>
                      <a:r>
                        <a:rPr lang="es-CO" sz="1800" dirty="0"/>
                        <a:t>FEV1/CVF</a:t>
                      </a:r>
                    </a:p>
                  </a:txBody>
                  <a:tcPr/>
                </a:tc>
                <a:tc>
                  <a:txBody>
                    <a:bodyPr/>
                    <a:lstStyle/>
                    <a:p>
                      <a:pPr algn="ctr"/>
                      <a:r>
                        <a:rPr lang="es-CO" sz="1800" dirty="0"/>
                        <a:t>76,1</a:t>
                      </a:r>
                    </a:p>
                  </a:txBody>
                  <a:tcPr/>
                </a:tc>
                <a:tc>
                  <a:txBody>
                    <a:bodyPr/>
                    <a:lstStyle/>
                    <a:p>
                      <a:pPr algn="ctr"/>
                      <a:r>
                        <a:rPr lang="es-CO" sz="1800" dirty="0"/>
                        <a:t>53,5</a:t>
                      </a:r>
                    </a:p>
                  </a:txBody>
                  <a:tcPr/>
                </a:tc>
                <a:tc>
                  <a:txBody>
                    <a:bodyPr/>
                    <a:lstStyle/>
                    <a:p>
                      <a:pPr algn="ctr"/>
                      <a:r>
                        <a:rPr lang="es-CO" sz="1800" dirty="0"/>
                        <a:t>70,3</a:t>
                      </a:r>
                    </a:p>
                  </a:txBody>
                  <a:tcPr/>
                </a:tc>
                <a:tc>
                  <a:txBody>
                    <a:bodyPr/>
                    <a:lstStyle/>
                    <a:p>
                      <a:pPr algn="ctr"/>
                      <a:r>
                        <a:rPr lang="es-CO" sz="1800" dirty="0"/>
                        <a:t>53,7</a:t>
                      </a:r>
                    </a:p>
                  </a:txBody>
                  <a:tcPr/>
                </a:tc>
                <a:tc>
                  <a:txBody>
                    <a:bodyPr/>
                    <a:lstStyle/>
                    <a:p>
                      <a:pPr algn="ctr"/>
                      <a:r>
                        <a:rPr lang="es-CO" sz="1800" dirty="0"/>
                        <a:t>70,6</a:t>
                      </a:r>
                    </a:p>
                  </a:txBody>
                  <a:tcPr/>
                </a:tc>
                <a:tc>
                  <a:txBody>
                    <a:bodyPr/>
                    <a:lstStyle/>
                    <a:p>
                      <a:pPr algn="ctr"/>
                      <a:r>
                        <a:rPr lang="es-CO" sz="1800" dirty="0"/>
                        <a:t>0,4</a:t>
                      </a:r>
                    </a:p>
                  </a:txBody>
                  <a:tcPr/>
                </a:tc>
                <a:extLst>
                  <a:ext uri="{0D108BD9-81ED-4DB2-BD59-A6C34878D82A}">
                    <a16:rowId xmlns:a16="http://schemas.microsoft.com/office/drawing/2014/main" xmlns="" val="1999549211"/>
                  </a:ext>
                </a:extLst>
              </a:tr>
            </a:tbl>
          </a:graphicData>
        </a:graphic>
      </p:graphicFrame>
      <p:sp>
        <p:nvSpPr>
          <p:cNvPr id="58" name="CuadroTexto 57">
            <a:extLst>
              <a:ext uri="{FF2B5EF4-FFF2-40B4-BE49-F238E27FC236}">
                <a16:creationId xmlns:a16="http://schemas.microsoft.com/office/drawing/2014/main" xmlns="" id="{3CB6E974-00D6-457B-9950-C1FC46235D31}"/>
              </a:ext>
            </a:extLst>
          </p:cNvPr>
          <p:cNvSpPr txBox="1"/>
          <p:nvPr/>
        </p:nvSpPr>
        <p:spPr>
          <a:xfrm>
            <a:off x="1587303" y="6384052"/>
            <a:ext cx="3617843" cy="369332"/>
          </a:xfrm>
          <a:prstGeom prst="rect">
            <a:avLst/>
          </a:prstGeom>
          <a:noFill/>
        </p:spPr>
        <p:txBody>
          <a:bodyPr wrap="square" rtlCol="0">
            <a:spAutoFit/>
          </a:bodyPr>
          <a:lstStyle/>
          <a:p>
            <a:r>
              <a:rPr lang="es-CO" dirty="0">
                <a:solidFill>
                  <a:srgbClr val="FF0000"/>
                </a:solidFill>
              </a:rPr>
              <a:t>Puntos rojos: </a:t>
            </a:r>
            <a:r>
              <a:rPr lang="es-CO" dirty="0"/>
              <a:t>predicho normal  </a:t>
            </a:r>
          </a:p>
        </p:txBody>
      </p:sp>
    </p:spTree>
    <p:extLst>
      <p:ext uri="{BB962C8B-B14F-4D97-AF65-F5344CB8AC3E}">
        <p14:creationId xmlns:p14="http://schemas.microsoft.com/office/powerpoint/2010/main" val="20680525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xmlns="" id="{59F2BB14-C700-4088-964F-4A6623209037}"/>
              </a:ext>
            </a:extLst>
          </p:cNvPr>
          <p:cNvSpPr/>
          <p:nvPr/>
        </p:nvSpPr>
        <p:spPr>
          <a:xfrm>
            <a:off x="6824870" y="5910470"/>
            <a:ext cx="5316099" cy="9475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11"/>
          <p:cNvSpPr/>
          <p:nvPr/>
        </p:nvSpPr>
        <p:spPr>
          <a:xfrm>
            <a:off x="0" y="0"/>
            <a:ext cx="6091376" cy="6858000"/>
          </a:xfrm>
          <a:prstGeom prst="rect">
            <a:avLst/>
          </a:prstGeom>
          <a:solidFill>
            <a:srgbClr val="005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rgbClr val="005493"/>
              </a:solidFill>
            </a:endParaRPr>
          </a:p>
        </p:txBody>
      </p:sp>
      <p:sp>
        <p:nvSpPr>
          <p:cNvPr id="10" name="Marcador de texto 9"/>
          <p:cNvSpPr>
            <a:spLocks noGrp="1"/>
          </p:cNvSpPr>
          <p:nvPr>
            <p:ph type="body" sz="quarter" idx="17"/>
          </p:nvPr>
        </p:nvSpPr>
        <p:spPr>
          <a:xfrm>
            <a:off x="614305" y="1750389"/>
            <a:ext cx="5225371" cy="404595"/>
          </a:xfrm>
        </p:spPr>
        <p:txBody>
          <a:bodyPr/>
          <a:lstStyle/>
          <a:p>
            <a:pPr>
              <a:lnSpc>
                <a:spcPct val="120000"/>
              </a:lnSpc>
            </a:pPr>
            <a:r>
              <a:rPr lang="es-CO" sz="1200" b="1" dirty="0"/>
              <a:t>Médico Internista </a:t>
            </a:r>
            <a:endParaRPr lang="es-CO" sz="1200" dirty="0"/>
          </a:p>
          <a:p>
            <a:pPr>
              <a:lnSpc>
                <a:spcPct val="120000"/>
              </a:lnSpc>
            </a:pPr>
            <a:r>
              <a:rPr lang="es-CO" sz="1200" b="1" dirty="0"/>
              <a:t>Epidemiólogo</a:t>
            </a:r>
            <a:endParaRPr lang="es-CO" sz="1200" dirty="0"/>
          </a:p>
          <a:p>
            <a:pPr>
              <a:lnSpc>
                <a:spcPct val="120000"/>
              </a:lnSpc>
            </a:pPr>
            <a:r>
              <a:rPr lang="es-CO" sz="1200" b="1" dirty="0"/>
              <a:t>Especialista en Neumología Universidad El Bosque</a:t>
            </a:r>
            <a:endParaRPr lang="es-CO" sz="1200" dirty="0"/>
          </a:p>
          <a:p>
            <a:pPr>
              <a:lnSpc>
                <a:spcPct val="120000"/>
              </a:lnSpc>
            </a:pPr>
            <a:r>
              <a:rPr lang="es-CO" sz="1200" b="1" dirty="0"/>
              <a:t>Especialista en Trastornos Respiratorios Durante el Dormir - UNAM</a:t>
            </a:r>
            <a:endParaRPr lang="es-CO" sz="1200" dirty="0"/>
          </a:p>
          <a:p>
            <a:endParaRPr lang="es-ES_tradnl" sz="1200" dirty="0"/>
          </a:p>
        </p:txBody>
      </p:sp>
      <p:sp>
        <p:nvSpPr>
          <p:cNvPr id="11" name="Marcador de texto 10"/>
          <p:cNvSpPr>
            <a:spLocks noGrp="1"/>
          </p:cNvSpPr>
          <p:nvPr>
            <p:ph type="body" sz="quarter" idx="18"/>
          </p:nvPr>
        </p:nvSpPr>
        <p:spPr>
          <a:xfrm>
            <a:off x="563896" y="1241479"/>
            <a:ext cx="5211724" cy="686979"/>
          </a:xfrm>
        </p:spPr>
        <p:txBody>
          <a:bodyPr/>
          <a:lstStyle/>
          <a:p>
            <a:r>
              <a:rPr lang="es-CO" sz="2800" i="1" dirty="0"/>
              <a:t>GERMÁN DÍAZ-SANTOS</a:t>
            </a:r>
          </a:p>
          <a:p>
            <a:endParaRPr lang="es-ES_tradnl" sz="2800" dirty="0"/>
          </a:p>
        </p:txBody>
      </p:sp>
      <p:pic>
        <p:nvPicPr>
          <p:cNvPr id="15" name="Imagen 1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86585" y="6044177"/>
            <a:ext cx="5251801" cy="579896"/>
          </a:xfrm>
          <a:prstGeom prst="rect">
            <a:avLst/>
          </a:prstGeom>
        </p:spPr>
      </p:pic>
      <p:sp>
        <p:nvSpPr>
          <p:cNvPr id="3" name="Rectángulo 2">
            <a:extLst>
              <a:ext uri="{FF2B5EF4-FFF2-40B4-BE49-F238E27FC236}">
                <a16:creationId xmlns:a16="http://schemas.microsoft.com/office/drawing/2014/main" xmlns="" id="{268B8E7A-EF80-4438-B6B0-D804E9263200}"/>
              </a:ext>
            </a:extLst>
          </p:cNvPr>
          <p:cNvSpPr/>
          <p:nvPr/>
        </p:nvSpPr>
        <p:spPr>
          <a:xfrm>
            <a:off x="6141785" y="0"/>
            <a:ext cx="5225371" cy="2308324"/>
          </a:xfrm>
          <a:prstGeom prst="rect">
            <a:avLst/>
          </a:prstGeom>
          <a:noFill/>
        </p:spPr>
        <p:txBody>
          <a:bodyPr wrap="square" lIns="91440" tIns="45720" rIns="91440" bIns="45720">
            <a:spAutoFit/>
          </a:bodyPr>
          <a:lstStyle/>
          <a:p>
            <a:r>
              <a:rPr lang="es-ES" sz="4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Pronóstico y comorbilidades en la EPOC</a:t>
            </a:r>
          </a:p>
        </p:txBody>
      </p:sp>
      <p:sp>
        <p:nvSpPr>
          <p:cNvPr id="13" name="Marcador de texto 10">
            <a:extLst>
              <a:ext uri="{FF2B5EF4-FFF2-40B4-BE49-F238E27FC236}">
                <a16:creationId xmlns:a16="http://schemas.microsoft.com/office/drawing/2014/main" xmlns="" id="{A9C9D224-77CC-42F2-982E-1EB52C7311DE}"/>
              </a:ext>
            </a:extLst>
          </p:cNvPr>
          <p:cNvSpPr txBox="1">
            <a:spLocks/>
          </p:cNvSpPr>
          <p:nvPr/>
        </p:nvSpPr>
        <p:spPr>
          <a:xfrm>
            <a:off x="639933" y="3782500"/>
            <a:ext cx="5211724" cy="686979"/>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a:buNone/>
              <a:defRPr sz="3200" b="1" i="0" kern="1200" baseline="0">
                <a:solidFill>
                  <a:schemeClr val="bg2"/>
                </a:solidFill>
                <a:latin typeface="Helvetica"/>
                <a:ea typeface="+mn-ea"/>
                <a:cs typeface="Myriad Pro"/>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r>
              <a:rPr lang="es-CO" sz="2800" i="1" dirty="0"/>
              <a:t>JOHN BASTIDAS</a:t>
            </a:r>
          </a:p>
          <a:p>
            <a:pPr fontAlgn="auto">
              <a:spcAft>
                <a:spcPts val="0"/>
              </a:spcAft>
            </a:pPr>
            <a:endParaRPr lang="es-ES_tradnl" sz="2800" dirty="0"/>
          </a:p>
        </p:txBody>
      </p:sp>
      <p:sp>
        <p:nvSpPr>
          <p:cNvPr id="14" name="Marcador de texto 9">
            <a:extLst>
              <a:ext uri="{FF2B5EF4-FFF2-40B4-BE49-F238E27FC236}">
                <a16:creationId xmlns:a16="http://schemas.microsoft.com/office/drawing/2014/main" xmlns="" id="{59F2A4C0-14A6-40F7-8AEA-5FAD54BDA3D1}"/>
              </a:ext>
            </a:extLst>
          </p:cNvPr>
          <p:cNvSpPr txBox="1">
            <a:spLocks/>
          </p:cNvSpPr>
          <p:nvPr/>
        </p:nvSpPr>
        <p:spPr>
          <a:xfrm>
            <a:off x="723435" y="4218380"/>
            <a:ext cx="5225371" cy="40459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a:buNone/>
              <a:defRPr sz="1800" b="0" i="0" kern="1200" baseline="0">
                <a:solidFill>
                  <a:schemeClr val="bg2"/>
                </a:solidFill>
                <a:latin typeface="Helvetica"/>
                <a:ea typeface="+mn-ea"/>
                <a:cs typeface="Myriad Pro"/>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lnSpc>
                <a:spcPct val="120000"/>
              </a:lnSpc>
              <a:spcAft>
                <a:spcPts val="0"/>
              </a:spcAft>
            </a:pPr>
            <a:r>
              <a:rPr lang="es-CO" sz="1200" b="1" dirty="0"/>
              <a:t>Médico Internista </a:t>
            </a:r>
            <a:endParaRPr lang="es-CO" sz="1200" dirty="0"/>
          </a:p>
          <a:p>
            <a:pPr fontAlgn="auto">
              <a:lnSpc>
                <a:spcPct val="120000"/>
              </a:lnSpc>
              <a:spcAft>
                <a:spcPts val="0"/>
              </a:spcAft>
            </a:pPr>
            <a:r>
              <a:rPr lang="es-CO" sz="1200" b="1" dirty="0"/>
              <a:t>Especialista en Neumología Universidad El Bosque</a:t>
            </a:r>
            <a:endParaRPr lang="es-CO" sz="1200" dirty="0"/>
          </a:p>
          <a:p>
            <a:pPr fontAlgn="auto">
              <a:lnSpc>
                <a:spcPct val="120000"/>
              </a:lnSpc>
              <a:spcAft>
                <a:spcPts val="0"/>
              </a:spcAft>
            </a:pPr>
            <a:r>
              <a:rPr lang="es-CO" sz="1200" b="1" dirty="0"/>
              <a:t>Especialista en Oncología Torácica - UNAM</a:t>
            </a:r>
            <a:endParaRPr lang="es-CO" sz="1200" dirty="0"/>
          </a:p>
          <a:p>
            <a:pPr fontAlgn="auto">
              <a:spcAft>
                <a:spcPts val="0"/>
              </a:spcAft>
            </a:pPr>
            <a:endParaRPr lang="es-ES_tradnl" sz="1200" dirty="0"/>
          </a:p>
        </p:txBody>
      </p:sp>
      <p:graphicFrame>
        <p:nvGraphicFramePr>
          <p:cNvPr id="2" name="Diagrama 1">
            <a:extLst>
              <a:ext uri="{FF2B5EF4-FFF2-40B4-BE49-F238E27FC236}">
                <a16:creationId xmlns:a16="http://schemas.microsoft.com/office/drawing/2014/main" xmlns="" id="{370A8993-13DF-4E95-8481-8713F1FA14CA}"/>
              </a:ext>
            </a:extLst>
          </p:cNvPr>
          <p:cNvGraphicFramePr/>
          <p:nvPr>
            <p:extLst>
              <p:ext uri="{D42A27DB-BD31-4B8C-83A1-F6EECF244321}">
                <p14:modId xmlns:p14="http://schemas.microsoft.com/office/powerpoint/2010/main" val="3596786663"/>
              </p:ext>
            </p:extLst>
          </p:nvPr>
        </p:nvGraphicFramePr>
        <p:xfrm>
          <a:off x="6167067" y="1776370"/>
          <a:ext cx="5898211" cy="49992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793429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BD7CA9E-10D5-4C2F-9CDC-09DD917CC2F0}"/>
              </a:ext>
            </a:extLst>
          </p:cNvPr>
          <p:cNvSpPr>
            <a:spLocks noGrp="1"/>
          </p:cNvSpPr>
          <p:nvPr>
            <p:ph type="title"/>
          </p:nvPr>
        </p:nvSpPr>
        <p:spPr>
          <a:xfrm>
            <a:off x="1015448" y="14125"/>
            <a:ext cx="10161104" cy="1325563"/>
          </a:xfrm>
        </p:spPr>
        <p:txBody>
          <a:bodyPr/>
          <a:lstStyle/>
          <a:p>
            <a:pPr algn="ctr"/>
            <a:r>
              <a:rPr lang="es-CO" dirty="0"/>
              <a:t>Adherencia y técnica del uso de inhaladores</a:t>
            </a:r>
          </a:p>
        </p:txBody>
      </p:sp>
      <p:graphicFrame>
        <p:nvGraphicFramePr>
          <p:cNvPr id="4" name="Marcador de contenido 3">
            <a:extLst>
              <a:ext uri="{FF2B5EF4-FFF2-40B4-BE49-F238E27FC236}">
                <a16:creationId xmlns:a16="http://schemas.microsoft.com/office/drawing/2014/main" xmlns="" id="{AF39D569-0840-4A95-9173-13788D940A9F}"/>
              </a:ext>
            </a:extLst>
          </p:cNvPr>
          <p:cNvGraphicFramePr>
            <a:graphicFrameLocks noGrp="1"/>
          </p:cNvGraphicFramePr>
          <p:nvPr>
            <p:ph idx="1"/>
            <p:extLst>
              <p:ext uri="{D42A27DB-BD31-4B8C-83A1-F6EECF244321}">
                <p14:modId xmlns:p14="http://schemas.microsoft.com/office/powerpoint/2010/main" val="3210744351"/>
              </p:ext>
            </p:extLst>
          </p:nvPr>
        </p:nvGraphicFramePr>
        <p:xfrm>
          <a:off x="838200" y="1127102"/>
          <a:ext cx="11075504" cy="4892040"/>
        </p:xfrm>
        <a:graphic>
          <a:graphicData uri="http://schemas.openxmlformats.org/drawingml/2006/table">
            <a:tbl>
              <a:tblPr firstRow="1" firstCol="1" bandRow="1">
                <a:tableStyleId>{5C22544A-7EE6-4342-B048-85BDC9FD1C3A}</a:tableStyleId>
              </a:tblPr>
              <a:tblGrid>
                <a:gridCol w="3304506">
                  <a:extLst>
                    <a:ext uri="{9D8B030D-6E8A-4147-A177-3AD203B41FA5}">
                      <a16:colId xmlns:a16="http://schemas.microsoft.com/office/drawing/2014/main" xmlns="" val="3696707796"/>
                    </a:ext>
                  </a:extLst>
                </a:gridCol>
                <a:gridCol w="7770998">
                  <a:extLst>
                    <a:ext uri="{9D8B030D-6E8A-4147-A177-3AD203B41FA5}">
                      <a16:colId xmlns:a16="http://schemas.microsoft.com/office/drawing/2014/main" xmlns="" val="1452774370"/>
                    </a:ext>
                  </a:extLst>
                </a:gridCol>
              </a:tblGrid>
              <a:tr h="0">
                <a:tc>
                  <a:txBody>
                    <a:bodyPr/>
                    <a:lstStyle/>
                    <a:p>
                      <a:pPr algn="ctr">
                        <a:lnSpc>
                          <a:spcPct val="107000"/>
                        </a:lnSpc>
                        <a:spcAft>
                          <a:spcPts val="0"/>
                        </a:spcAft>
                      </a:pPr>
                      <a:r>
                        <a:rPr lang="es-CO" sz="1800">
                          <a:effectLst/>
                        </a:rPr>
                        <a:t>Adherencia</a:t>
                      </a:r>
                      <a:endParaRPr lang="es-CO"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CO" sz="2000">
                          <a:effectLst/>
                        </a:rPr>
                        <a:t>Técnica</a:t>
                      </a:r>
                      <a:endParaRPr lang="es-CO"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731098856"/>
                  </a:ext>
                </a:extLst>
              </a:tr>
              <a:tr h="0">
                <a:tc>
                  <a:txBody>
                    <a:bodyPr/>
                    <a:lstStyle/>
                    <a:p>
                      <a:pPr algn="just">
                        <a:lnSpc>
                          <a:spcPct val="107000"/>
                        </a:lnSpc>
                        <a:spcAft>
                          <a:spcPts val="0"/>
                        </a:spcAft>
                      </a:pPr>
                      <a:endParaRPr lang="es-CO" sz="1800" dirty="0">
                        <a:effectLst/>
                      </a:endParaRPr>
                    </a:p>
                    <a:p>
                      <a:pPr algn="just">
                        <a:lnSpc>
                          <a:spcPct val="107000"/>
                        </a:lnSpc>
                        <a:spcAft>
                          <a:spcPts val="0"/>
                        </a:spcAft>
                      </a:pPr>
                      <a:endParaRPr lang="es-CO" sz="1800" dirty="0">
                        <a:effectLst/>
                      </a:endParaRPr>
                    </a:p>
                    <a:p>
                      <a:pPr algn="just">
                        <a:lnSpc>
                          <a:spcPct val="107000"/>
                        </a:lnSpc>
                        <a:spcAft>
                          <a:spcPts val="0"/>
                        </a:spcAft>
                      </a:pPr>
                      <a:r>
                        <a:rPr lang="es-CO" sz="1800" dirty="0">
                          <a:effectLst/>
                        </a:rPr>
                        <a:t>La adherencia en los pacientes con EPOC no es superior al 41%. </a:t>
                      </a:r>
                    </a:p>
                    <a:p>
                      <a:pPr algn="just">
                        <a:lnSpc>
                          <a:spcPct val="107000"/>
                        </a:lnSpc>
                        <a:spcAft>
                          <a:spcPts val="0"/>
                        </a:spcAft>
                      </a:pPr>
                      <a:endParaRPr lang="es-CO" sz="1800" dirty="0">
                        <a:effectLst/>
                      </a:endParaRPr>
                    </a:p>
                    <a:p>
                      <a:pPr algn="just">
                        <a:lnSpc>
                          <a:spcPct val="107000"/>
                        </a:lnSpc>
                        <a:spcAft>
                          <a:spcPts val="0"/>
                        </a:spcAft>
                      </a:pPr>
                      <a:endParaRPr lang="es-CO" sz="1800" dirty="0">
                        <a:effectLst/>
                      </a:endParaRPr>
                    </a:p>
                    <a:p>
                      <a:pPr algn="just">
                        <a:lnSpc>
                          <a:spcPct val="107000"/>
                        </a:lnSpc>
                        <a:spcAft>
                          <a:spcPts val="0"/>
                        </a:spcAft>
                      </a:pPr>
                      <a:r>
                        <a:rPr lang="es-CO" sz="1800" dirty="0">
                          <a:effectLst/>
                        </a:rPr>
                        <a:t> </a:t>
                      </a:r>
                      <a:endParaRPr lang="es-CO" sz="2400" dirty="0">
                        <a:effectLst/>
                      </a:endParaRPr>
                    </a:p>
                    <a:p>
                      <a:pPr algn="just">
                        <a:lnSpc>
                          <a:spcPct val="107000"/>
                        </a:lnSpc>
                        <a:spcAft>
                          <a:spcPts val="0"/>
                        </a:spcAft>
                      </a:pPr>
                      <a:r>
                        <a:rPr lang="es-CO" sz="1800" dirty="0">
                          <a:effectLst/>
                        </a:rPr>
                        <a:t>También debe preguntarse sobre diferentes barreras en la atención en salud (faltas en la entrega, gastos adicionales, preocupación por efectos adversos, </a:t>
                      </a:r>
                      <a:r>
                        <a:rPr lang="es-CO" sz="1800" dirty="0" err="1">
                          <a:effectLst/>
                        </a:rPr>
                        <a:t>etc</a:t>
                      </a:r>
                      <a:r>
                        <a:rPr lang="es-CO" sz="1800" dirty="0">
                          <a:effectLst/>
                        </a:rPr>
                        <a:t>)</a:t>
                      </a:r>
                      <a:endParaRPr lang="es-CO"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CO" sz="2000" b="1" i="1" u="sng" dirty="0">
                          <a:effectLst/>
                        </a:rPr>
                        <a:t>Inhaladores de dosis medidas presurizadas (</a:t>
                      </a:r>
                      <a:r>
                        <a:rPr lang="es-CO" sz="2000" b="1" i="1" u="sng" dirty="0" err="1">
                          <a:effectLst/>
                        </a:rPr>
                        <a:t>pMDI</a:t>
                      </a:r>
                      <a:r>
                        <a:rPr lang="es-CO" sz="2000" b="1" i="1" u="sng" dirty="0">
                          <a:effectLst/>
                        </a:rPr>
                        <a:t>):  </a:t>
                      </a:r>
                      <a:r>
                        <a:rPr lang="es-CO" sz="2000" dirty="0">
                          <a:effectLst/>
                        </a:rPr>
                        <a:t>coordinación de la respiración con la mano. </a:t>
                      </a:r>
                      <a:endParaRPr lang="es-CO" sz="2800" dirty="0">
                        <a:effectLst/>
                      </a:endParaRPr>
                    </a:p>
                    <a:p>
                      <a:pPr algn="just">
                        <a:lnSpc>
                          <a:spcPct val="107000"/>
                        </a:lnSpc>
                        <a:spcAft>
                          <a:spcPts val="0"/>
                        </a:spcAft>
                      </a:pPr>
                      <a:r>
                        <a:rPr lang="es-CO" sz="2000" dirty="0">
                          <a:effectLst/>
                        </a:rPr>
                        <a:t> </a:t>
                      </a:r>
                      <a:endParaRPr lang="es-CO" sz="2800" dirty="0">
                        <a:effectLst/>
                      </a:endParaRPr>
                    </a:p>
                    <a:p>
                      <a:pPr algn="just">
                        <a:lnSpc>
                          <a:spcPct val="107000"/>
                        </a:lnSpc>
                        <a:spcAft>
                          <a:spcPts val="0"/>
                        </a:spcAft>
                      </a:pPr>
                      <a:r>
                        <a:rPr lang="es-CO" sz="2000" b="1" i="1" u="sng" dirty="0">
                          <a:effectLst/>
                        </a:rPr>
                        <a:t>Inhaladores de polvo seco (DPI): </a:t>
                      </a:r>
                      <a:r>
                        <a:rPr lang="es-CO" sz="2000" dirty="0">
                          <a:effectLst/>
                        </a:rPr>
                        <a:t>son activados por la respiración, y menos problemas con la coordinación y la inhalación. Estos requieren un umbral de flujo inspiratorio mínimo, que los pacientes con EPOC avanzada no pueden a veces no llegar a generar. </a:t>
                      </a:r>
                      <a:endParaRPr lang="es-CO" sz="2800" dirty="0">
                        <a:effectLst/>
                      </a:endParaRPr>
                    </a:p>
                    <a:p>
                      <a:pPr algn="just">
                        <a:lnSpc>
                          <a:spcPct val="107000"/>
                        </a:lnSpc>
                        <a:spcAft>
                          <a:spcPts val="0"/>
                        </a:spcAft>
                      </a:pPr>
                      <a:r>
                        <a:rPr lang="es-CO" sz="2000" dirty="0">
                          <a:effectLst/>
                        </a:rPr>
                        <a:t> </a:t>
                      </a:r>
                      <a:endParaRPr lang="es-CO" sz="2800" dirty="0">
                        <a:effectLst/>
                      </a:endParaRPr>
                    </a:p>
                    <a:p>
                      <a:pPr algn="just">
                        <a:lnSpc>
                          <a:spcPct val="107000"/>
                        </a:lnSpc>
                        <a:spcAft>
                          <a:spcPts val="0"/>
                        </a:spcAft>
                      </a:pPr>
                      <a:r>
                        <a:rPr lang="es-CO" sz="2000" b="1" i="1" u="sng" dirty="0">
                          <a:effectLst/>
                        </a:rPr>
                        <a:t>Inhaladores de niebla fina (SMI): </a:t>
                      </a:r>
                      <a:r>
                        <a:rPr lang="es-CO" sz="2000" dirty="0">
                          <a:effectLst/>
                        </a:rPr>
                        <a:t>opción alternativa que dependen menos del flujo inspiratorio incluyen </a:t>
                      </a:r>
                      <a:r>
                        <a:rPr lang="es-CO" sz="2000" dirty="0" err="1">
                          <a:effectLst/>
                        </a:rPr>
                        <a:t>pMDI</a:t>
                      </a:r>
                      <a:r>
                        <a:rPr lang="es-CO" sz="2000" dirty="0">
                          <a:effectLst/>
                        </a:rPr>
                        <a:t> y SMI.</a:t>
                      </a:r>
                      <a:endParaRPr lang="es-CO" sz="2800" dirty="0">
                        <a:effectLst/>
                      </a:endParaRPr>
                    </a:p>
                    <a:p>
                      <a:pPr algn="just">
                        <a:lnSpc>
                          <a:spcPct val="107000"/>
                        </a:lnSpc>
                        <a:spcAft>
                          <a:spcPts val="0"/>
                        </a:spcAft>
                      </a:pPr>
                      <a:r>
                        <a:rPr lang="es-CO" sz="2000" dirty="0">
                          <a:effectLst/>
                        </a:rPr>
                        <a:t> </a:t>
                      </a:r>
                      <a:endParaRPr lang="es-CO" sz="2800" dirty="0">
                        <a:effectLst/>
                      </a:endParaRPr>
                    </a:p>
                    <a:p>
                      <a:pPr algn="just">
                        <a:lnSpc>
                          <a:spcPct val="107000"/>
                        </a:lnSpc>
                        <a:spcAft>
                          <a:spcPts val="0"/>
                        </a:spcAft>
                      </a:pPr>
                      <a:r>
                        <a:rPr lang="es-CO" sz="2000" dirty="0">
                          <a:effectLst/>
                        </a:rPr>
                        <a:t>Otras opciones:</a:t>
                      </a:r>
                      <a:endParaRPr lang="es-CO" sz="2800" dirty="0">
                        <a:effectLst/>
                      </a:endParaRPr>
                    </a:p>
                    <a:p>
                      <a:pPr marL="342900" lvl="0" indent="-342900" algn="just">
                        <a:lnSpc>
                          <a:spcPct val="107000"/>
                        </a:lnSpc>
                        <a:spcAft>
                          <a:spcPts val="0"/>
                        </a:spcAft>
                        <a:buFont typeface="Symbol" panose="05050102010706020507" pitchFamily="18" charset="2"/>
                        <a:buChar char=""/>
                      </a:pPr>
                      <a:r>
                        <a:rPr lang="es-CO" sz="2000" dirty="0">
                          <a:effectLst/>
                        </a:rPr>
                        <a:t>Cámara para inhaladores de dosis medidas</a:t>
                      </a:r>
                      <a:endParaRPr lang="es-CO" sz="2800" dirty="0">
                        <a:effectLst/>
                      </a:endParaRPr>
                    </a:p>
                    <a:p>
                      <a:pPr marL="342900" lvl="0" indent="-342900" algn="just">
                        <a:lnSpc>
                          <a:spcPct val="107000"/>
                        </a:lnSpc>
                        <a:spcAft>
                          <a:spcPts val="0"/>
                        </a:spcAft>
                        <a:buFont typeface="Symbol" panose="05050102010706020507" pitchFamily="18" charset="2"/>
                        <a:buChar char=""/>
                      </a:pPr>
                      <a:r>
                        <a:rPr lang="es-CO" sz="2000" dirty="0">
                          <a:effectLst/>
                        </a:rPr>
                        <a:t>Medicamentos nebulizados </a:t>
                      </a:r>
                      <a:endParaRPr lang="es-CO" sz="2800" dirty="0">
                        <a:effectLst/>
                      </a:endParaRPr>
                    </a:p>
                  </a:txBody>
                  <a:tcPr marL="68580" marR="68580" marT="0" marB="0"/>
                </a:tc>
                <a:extLst>
                  <a:ext uri="{0D108BD9-81ED-4DB2-BD59-A6C34878D82A}">
                    <a16:rowId xmlns:a16="http://schemas.microsoft.com/office/drawing/2014/main" xmlns="" val="2740382163"/>
                  </a:ext>
                </a:extLst>
              </a:tr>
            </a:tbl>
          </a:graphicData>
        </a:graphic>
      </p:graphicFrame>
      <p:sp>
        <p:nvSpPr>
          <p:cNvPr id="6" name="Rectángulo 5">
            <a:extLst>
              <a:ext uri="{FF2B5EF4-FFF2-40B4-BE49-F238E27FC236}">
                <a16:creationId xmlns:a16="http://schemas.microsoft.com/office/drawing/2014/main" xmlns="" id="{BC3852AA-D506-4E2C-A5DC-5A478DF8D851}"/>
              </a:ext>
            </a:extLst>
          </p:cNvPr>
          <p:cNvSpPr/>
          <p:nvPr/>
        </p:nvSpPr>
        <p:spPr>
          <a:xfrm>
            <a:off x="374925" y="6313030"/>
            <a:ext cx="6855434" cy="413318"/>
          </a:xfrm>
          <a:prstGeom prst="rect">
            <a:avLst/>
          </a:prstGeom>
        </p:spPr>
        <p:txBody>
          <a:bodyPr wrap="square">
            <a:spAutoFit/>
          </a:bodyPr>
          <a:lstStyle/>
          <a:p>
            <a:pPr algn="just">
              <a:lnSpc>
                <a:spcPct val="107000"/>
              </a:lnSpc>
              <a:spcAft>
                <a:spcPts val="0"/>
              </a:spcAft>
            </a:pPr>
            <a:r>
              <a:rPr lang="en-US" sz="1000" dirty="0">
                <a:latin typeface="Arial" panose="020B0604020202020204" pitchFamily="34" charset="0"/>
                <a:ea typeface="Arial" panose="020B0604020202020204" pitchFamily="34" charset="0"/>
                <a:cs typeface="Times New Roman" panose="02020603050405020304" pitchFamily="18" charset="0"/>
              </a:rPr>
              <a:t>Global Initiative for Chronic Obstructive Lung Disease (GOLD). Global Strategy for the Diagnosis, Management and Prevention of Chronic Obstructive Pulmonary Disease: 2019 Report. www.goldcopd.org</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674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tángulo 102">
            <a:extLst>
              <a:ext uri="{FF2B5EF4-FFF2-40B4-BE49-F238E27FC236}">
                <a16:creationId xmlns:a16="http://schemas.microsoft.com/office/drawing/2014/main" xmlns="" id="{D3588F0D-F663-4121-8EB7-0B1919927B1F}"/>
              </a:ext>
            </a:extLst>
          </p:cNvPr>
          <p:cNvSpPr/>
          <p:nvPr/>
        </p:nvSpPr>
        <p:spPr>
          <a:xfrm>
            <a:off x="6985294" y="6019390"/>
            <a:ext cx="5206703" cy="8386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cxnSp>
        <p:nvCxnSpPr>
          <p:cNvPr id="62" name="Conector recto de flecha 61">
            <a:extLst>
              <a:ext uri="{FF2B5EF4-FFF2-40B4-BE49-F238E27FC236}">
                <a16:creationId xmlns:a16="http://schemas.microsoft.com/office/drawing/2014/main" xmlns="" id="{86FE9BDE-922F-4ABC-A7CA-BA4348C22403}"/>
              </a:ext>
            </a:extLst>
          </p:cNvPr>
          <p:cNvCxnSpPr>
            <a:cxnSpLocks/>
          </p:cNvCxnSpPr>
          <p:nvPr/>
        </p:nvCxnSpPr>
        <p:spPr>
          <a:xfrm>
            <a:off x="8797469" y="2127498"/>
            <a:ext cx="0" cy="4983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Estrella: 12 puntas 57">
            <a:extLst>
              <a:ext uri="{FF2B5EF4-FFF2-40B4-BE49-F238E27FC236}">
                <a16:creationId xmlns:a16="http://schemas.microsoft.com/office/drawing/2014/main" xmlns="" id="{747008EC-53E6-4B5D-AA15-7EDB6FA2ECAC}"/>
              </a:ext>
            </a:extLst>
          </p:cNvPr>
          <p:cNvSpPr/>
          <p:nvPr/>
        </p:nvSpPr>
        <p:spPr>
          <a:xfrm>
            <a:off x="7550447" y="1375795"/>
            <a:ext cx="2470372" cy="789386"/>
          </a:xfrm>
          <a:prstGeom prst="star12">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Nube 38">
            <a:extLst>
              <a:ext uri="{FF2B5EF4-FFF2-40B4-BE49-F238E27FC236}">
                <a16:creationId xmlns:a16="http://schemas.microsoft.com/office/drawing/2014/main" xmlns="" id="{D73EA2DC-515B-41AE-A333-63A96743AA6E}"/>
              </a:ext>
            </a:extLst>
          </p:cNvPr>
          <p:cNvSpPr/>
          <p:nvPr/>
        </p:nvSpPr>
        <p:spPr>
          <a:xfrm>
            <a:off x="1235189" y="1458189"/>
            <a:ext cx="1438348" cy="795644"/>
          </a:xfrm>
          <a:prstGeom prst="cloud">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Cubo 34">
            <a:extLst>
              <a:ext uri="{FF2B5EF4-FFF2-40B4-BE49-F238E27FC236}">
                <a16:creationId xmlns:a16="http://schemas.microsoft.com/office/drawing/2014/main" xmlns="" id="{429F30B8-3D94-4909-9A38-93788136EE81}"/>
              </a:ext>
            </a:extLst>
          </p:cNvPr>
          <p:cNvSpPr/>
          <p:nvPr/>
        </p:nvSpPr>
        <p:spPr>
          <a:xfrm>
            <a:off x="3807725" y="1287552"/>
            <a:ext cx="1736035" cy="76188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5" name="Grupo 4">
            <a:extLst>
              <a:ext uri="{FF2B5EF4-FFF2-40B4-BE49-F238E27FC236}">
                <a16:creationId xmlns:a16="http://schemas.microsoft.com/office/drawing/2014/main" xmlns="" id="{D9CE4649-598E-4BE9-8609-2FD3056E5BDB}"/>
              </a:ext>
            </a:extLst>
          </p:cNvPr>
          <p:cNvGrpSpPr/>
          <p:nvPr/>
        </p:nvGrpSpPr>
        <p:grpSpPr>
          <a:xfrm>
            <a:off x="7751644" y="402327"/>
            <a:ext cx="795131" cy="530087"/>
            <a:chOff x="3180521" y="933852"/>
            <a:chExt cx="795131" cy="530087"/>
          </a:xfrm>
        </p:grpSpPr>
        <p:sp>
          <p:nvSpPr>
            <p:cNvPr id="6" name="Diagrama de flujo: decisión 5">
              <a:extLst>
                <a:ext uri="{FF2B5EF4-FFF2-40B4-BE49-F238E27FC236}">
                  <a16:creationId xmlns:a16="http://schemas.microsoft.com/office/drawing/2014/main" xmlns="" id="{8B1BE7F5-80F8-4B50-B9C5-DCF18F011942}"/>
                </a:ext>
              </a:extLst>
            </p:cNvPr>
            <p:cNvSpPr/>
            <p:nvPr/>
          </p:nvSpPr>
          <p:spPr>
            <a:xfrm>
              <a:off x="3180521" y="933852"/>
              <a:ext cx="795131" cy="530087"/>
            </a:xfrm>
            <a:prstGeom prst="flowChartDecision">
              <a:avLst/>
            </a:prstGeom>
            <a:solidFill>
              <a:srgbClr val="92D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a:extLst>
                <a:ext uri="{FF2B5EF4-FFF2-40B4-BE49-F238E27FC236}">
                  <a16:creationId xmlns:a16="http://schemas.microsoft.com/office/drawing/2014/main" xmlns="" id="{33A6A9BC-36F4-4A56-867B-BDEC75D8C722}"/>
                </a:ext>
              </a:extLst>
            </p:cNvPr>
            <p:cNvSpPr txBox="1"/>
            <p:nvPr/>
          </p:nvSpPr>
          <p:spPr>
            <a:xfrm>
              <a:off x="3402816" y="1014229"/>
              <a:ext cx="556592" cy="369332"/>
            </a:xfrm>
            <a:prstGeom prst="rect">
              <a:avLst/>
            </a:prstGeom>
            <a:noFill/>
          </p:spPr>
          <p:txBody>
            <a:bodyPr wrap="square" rtlCol="0">
              <a:spAutoFit/>
            </a:bodyPr>
            <a:lstStyle/>
            <a:p>
              <a:r>
                <a:rPr lang="es-CO" b="1" dirty="0">
                  <a:solidFill>
                    <a:schemeClr val="bg1"/>
                  </a:solidFill>
                </a:rPr>
                <a:t>Si</a:t>
              </a:r>
            </a:p>
          </p:txBody>
        </p:sp>
      </p:grpSp>
      <p:grpSp>
        <p:nvGrpSpPr>
          <p:cNvPr id="8" name="Grupo 7">
            <a:extLst>
              <a:ext uri="{FF2B5EF4-FFF2-40B4-BE49-F238E27FC236}">
                <a16:creationId xmlns:a16="http://schemas.microsoft.com/office/drawing/2014/main" xmlns="" id="{FE12F7B2-187E-49F5-B584-CB0DC02F7B19}"/>
              </a:ext>
            </a:extLst>
          </p:cNvPr>
          <p:cNvGrpSpPr/>
          <p:nvPr/>
        </p:nvGrpSpPr>
        <p:grpSpPr>
          <a:xfrm>
            <a:off x="4251803" y="414273"/>
            <a:ext cx="795131" cy="530087"/>
            <a:chOff x="8241195" y="894095"/>
            <a:chExt cx="795131" cy="530087"/>
          </a:xfrm>
        </p:grpSpPr>
        <p:sp>
          <p:nvSpPr>
            <p:cNvPr id="9" name="Diagrama de flujo: decisión 8">
              <a:extLst>
                <a:ext uri="{FF2B5EF4-FFF2-40B4-BE49-F238E27FC236}">
                  <a16:creationId xmlns:a16="http://schemas.microsoft.com/office/drawing/2014/main" xmlns="" id="{FB114E70-A6D2-4F58-9C82-6868E3BA280B}"/>
                </a:ext>
              </a:extLst>
            </p:cNvPr>
            <p:cNvSpPr/>
            <p:nvPr/>
          </p:nvSpPr>
          <p:spPr>
            <a:xfrm>
              <a:off x="8241195" y="894095"/>
              <a:ext cx="795131" cy="530087"/>
            </a:xfrm>
            <a:prstGeom prst="flowChartDecision">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xmlns="" id="{EABF0267-F62C-428C-BFB7-6A6A7ED1DAFA}"/>
                </a:ext>
              </a:extLst>
            </p:cNvPr>
            <p:cNvSpPr txBox="1"/>
            <p:nvPr/>
          </p:nvSpPr>
          <p:spPr>
            <a:xfrm>
              <a:off x="8413474" y="974472"/>
              <a:ext cx="556592" cy="369332"/>
            </a:xfrm>
            <a:prstGeom prst="rect">
              <a:avLst/>
            </a:prstGeom>
            <a:noFill/>
          </p:spPr>
          <p:txBody>
            <a:bodyPr wrap="square" rtlCol="0">
              <a:spAutoFit/>
            </a:bodyPr>
            <a:lstStyle/>
            <a:p>
              <a:r>
                <a:rPr lang="es-CO" b="1" dirty="0">
                  <a:solidFill>
                    <a:schemeClr val="bg1"/>
                  </a:solidFill>
                </a:rPr>
                <a:t>No</a:t>
              </a:r>
            </a:p>
          </p:txBody>
        </p:sp>
      </p:grpSp>
      <p:cxnSp>
        <p:nvCxnSpPr>
          <p:cNvPr id="11" name="Conector recto de flecha 10">
            <a:extLst>
              <a:ext uri="{FF2B5EF4-FFF2-40B4-BE49-F238E27FC236}">
                <a16:creationId xmlns:a16="http://schemas.microsoft.com/office/drawing/2014/main" xmlns="" id="{EDCAB11E-01D1-4E02-96DC-0E4AF87246F6}"/>
              </a:ext>
            </a:extLst>
          </p:cNvPr>
          <p:cNvCxnSpPr>
            <a:cxnSpLocks/>
          </p:cNvCxnSpPr>
          <p:nvPr/>
        </p:nvCxnSpPr>
        <p:spPr>
          <a:xfrm flipH="1" flipV="1">
            <a:off x="5048150" y="668749"/>
            <a:ext cx="643848" cy="95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xmlns="" id="{273EE6DA-62C1-4703-908F-B539ECA12956}"/>
              </a:ext>
            </a:extLst>
          </p:cNvPr>
          <p:cNvCxnSpPr>
            <a:cxnSpLocks/>
          </p:cNvCxnSpPr>
          <p:nvPr/>
        </p:nvCxnSpPr>
        <p:spPr>
          <a:xfrm>
            <a:off x="7079936" y="667371"/>
            <a:ext cx="691829" cy="137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xmlns="" id="{AC62F652-270A-4EF2-9165-724A619D262F}"/>
              </a:ext>
            </a:extLst>
          </p:cNvPr>
          <p:cNvSpPr txBox="1"/>
          <p:nvPr/>
        </p:nvSpPr>
        <p:spPr>
          <a:xfrm>
            <a:off x="5694430" y="325556"/>
            <a:ext cx="1385506" cy="830997"/>
          </a:xfrm>
          <a:prstGeom prst="rect">
            <a:avLst/>
          </a:prstGeom>
          <a:noFill/>
          <a:ln>
            <a:solidFill>
              <a:schemeClr val="accent1"/>
            </a:solidFill>
          </a:ln>
        </p:spPr>
        <p:txBody>
          <a:bodyPr wrap="square" rtlCol="0">
            <a:spAutoFit/>
          </a:bodyPr>
          <a:lstStyle/>
          <a:p>
            <a:pPr algn="ctr"/>
            <a:r>
              <a:rPr lang="es-CO" sz="1600" b="1" dirty="0"/>
              <a:t>Responde al tratamiento inicial</a:t>
            </a:r>
          </a:p>
        </p:txBody>
      </p:sp>
      <p:sp>
        <p:nvSpPr>
          <p:cNvPr id="14" name="CuadroTexto 13">
            <a:extLst>
              <a:ext uri="{FF2B5EF4-FFF2-40B4-BE49-F238E27FC236}">
                <a16:creationId xmlns:a16="http://schemas.microsoft.com/office/drawing/2014/main" xmlns="" id="{C84C997C-E9E9-445F-B060-C9DAE1BBCD8D}"/>
              </a:ext>
            </a:extLst>
          </p:cNvPr>
          <p:cNvSpPr txBox="1"/>
          <p:nvPr/>
        </p:nvSpPr>
        <p:spPr>
          <a:xfrm>
            <a:off x="1510161" y="1605465"/>
            <a:ext cx="1113182" cy="369332"/>
          </a:xfrm>
          <a:prstGeom prst="rect">
            <a:avLst/>
          </a:prstGeom>
          <a:noFill/>
        </p:spPr>
        <p:txBody>
          <a:bodyPr wrap="square" rtlCol="0">
            <a:spAutoFit/>
          </a:bodyPr>
          <a:lstStyle/>
          <a:p>
            <a:r>
              <a:rPr lang="es-CO" dirty="0"/>
              <a:t>Disnea</a:t>
            </a:r>
          </a:p>
        </p:txBody>
      </p:sp>
      <p:sp>
        <p:nvSpPr>
          <p:cNvPr id="15" name="CuadroTexto 14">
            <a:extLst>
              <a:ext uri="{FF2B5EF4-FFF2-40B4-BE49-F238E27FC236}">
                <a16:creationId xmlns:a16="http://schemas.microsoft.com/office/drawing/2014/main" xmlns="" id="{08C7F998-32F2-41C1-B5F6-ACDFAC27DF20}"/>
              </a:ext>
            </a:extLst>
          </p:cNvPr>
          <p:cNvSpPr txBox="1"/>
          <p:nvPr/>
        </p:nvSpPr>
        <p:spPr>
          <a:xfrm>
            <a:off x="7913347" y="1588094"/>
            <a:ext cx="1852959" cy="369332"/>
          </a:xfrm>
          <a:prstGeom prst="rect">
            <a:avLst/>
          </a:prstGeom>
          <a:noFill/>
        </p:spPr>
        <p:txBody>
          <a:bodyPr wrap="square" rtlCol="0">
            <a:spAutoFit/>
          </a:bodyPr>
          <a:lstStyle/>
          <a:p>
            <a:r>
              <a:rPr lang="es-CO" dirty="0"/>
              <a:t>Exacerbaciones</a:t>
            </a:r>
          </a:p>
        </p:txBody>
      </p:sp>
      <p:sp>
        <p:nvSpPr>
          <p:cNvPr id="16" name="CuadroTexto 15">
            <a:extLst>
              <a:ext uri="{FF2B5EF4-FFF2-40B4-BE49-F238E27FC236}">
                <a16:creationId xmlns:a16="http://schemas.microsoft.com/office/drawing/2014/main" xmlns="" id="{CFB326A3-CA57-4D50-BD4C-7434CBB73C69}"/>
              </a:ext>
            </a:extLst>
          </p:cNvPr>
          <p:cNvSpPr txBox="1"/>
          <p:nvPr/>
        </p:nvSpPr>
        <p:spPr>
          <a:xfrm>
            <a:off x="3757531" y="1528399"/>
            <a:ext cx="1785000" cy="369332"/>
          </a:xfrm>
          <a:prstGeom prst="rect">
            <a:avLst/>
          </a:prstGeom>
          <a:noFill/>
        </p:spPr>
        <p:txBody>
          <a:bodyPr wrap="square" rtlCol="0">
            <a:spAutoFit/>
          </a:bodyPr>
          <a:lstStyle/>
          <a:p>
            <a:pPr algn="ctr"/>
            <a:r>
              <a:rPr lang="es-CO" b="1" dirty="0"/>
              <a:t>predominante</a:t>
            </a:r>
          </a:p>
        </p:txBody>
      </p:sp>
      <p:sp>
        <p:nvSpPr>
          <p:cNvPr id="17" name="CuadroTexto 16">
            <a:extLst>
              <a:ext uri="{FF2B5EF4-FFF2-40B4-BE49-F238E27FC236}">
                <a16:creationId xmlns:a16="http://schemas.microsoft.com/office/drawing/2014/main" xmlns="" id="{F7B540ED-11FE-461C-A140-74996A378A1E}"/>
              </a:ext>
            </a:extLst>
          </p:cNvPr>
          <p:cNvSpPr txBox="1"/>
          <p:nvPr/>
        </p:nvSpPr>
        <p:spPr>
          <a:xfrm>
            <a:off x="10065284" y="205705"/>
            <a:ext cx="1920034" cy="923330"/>
          </a:xfrm>
          <a:prstGeom prst="rect">
            <a:avLst/>
          </a:prstGeom>
          <a:noFill/>
          <a:ln>
            <a:solidFill>
              <a:schemeClr val="accent5">
                <a:lumMod val="50000"/>
              </a:schemeClr>
            </a:solidFill>
          </a:ln>
        </p:spPr>
        <p:txBody>
          <a:bodyPr wrap="square" rtlCol="0">
            <a:spAutoFit/>
          </a:bodyPr>
          <a:lstStyle/>
          <a:p>
            <a:pPr algn="ctr"/>
            <a:r>
              <a:rPr lang="es-CO" dirty="0"/>
              <a:t>No depende de la clasificación A,B,C y D</a:t>
            </a:r>
          </a:p>
        </p:txBody>
      </p:sp>
      <p:sp>
        <p:nvSpPr>
          <p:cNvPr id="18" name="CuadroTexto 17">
            <a:extLst>
              <a:ext uri="{FF2B5EF4-FFF2-40B4-BE49-F238E27FC236}">
                <a16:creationId xmlns:a16="http://schemas.microsoft.com/office/drawing/2014/main" xmlns="" id="{0802A46A-EEAF-4AD5-84CF-C10BC245FE00}"/>
              </a:ext>
            </a:extLst>
          </p:cNvPr>
          <p:cNvSpPr txBox="1"/>
          <p:nvPr/>
        </p:nvSpPr>
        <p:spPr>
          <a:xfrm>
            <a:off x="992474" y="2752187"/>
            <a:ext cx="1711984" cy="369332"/>
          </a:xfrm>
          <a:prstGeom prst="rect">
            <a:avLst/>
          </a:prstGeom>
          <a:noFill/>
          <a:ln>
            <a:solidFill>
              <a:schemeClr val="accent5">
                <a:lumMod val="50000"/>
              </a:schemeClr>
            </a:solidFill>
          </a:ln>
        </p:spPr>
        <p:txBody>
          <a:bodyPr wrap="square" rtlCol="0">
            <a:spAutoFit/>
          </a:bodyPr>
          <a:lstStyle/>
          <a:p>
            <a:r>
              <a:rPr lang="es-CO" dirty="0"/>
              <a:t>LABA o LAMA</a:t>
            </a:r>
          </a:p>
        </p:txBody>
      </p:sp>
      <p:sp>
        <p:nvSpPr>
          <p:cNvPr id="19" name="CuadroTexto 18">
            <a:extLst>
              <a:ext uri="{FF2B5EF4-FFF2-40B4-BE49-F238E27FC236}">
                <a16:creationId xmlns:a16="http://schemas.microsoft.com/office/drawing/2014/main" xmlns="" id="{4116E5F8-3363-4709-8702-6527058FA754}"/>
              </a:ext>
            </a:extLst>
          </p:cNvPr>
          <p:cNvSpPr txBox="1"/>
          <p:nvPr/>
        </p:nvSpPr>
        <p:spPr>
          <a:xfrm>
            <a:off x="728727" y="318489"/>
            <a:ext cx="2799608" cy="430887"/>
          </a:xfrm>
          <a:prstGeom prst="rect">
            <a:avLst/>
          </a:prstGeom>
          <a:noFill/>
        </p:spPr>
        <p:txBody>
          <a:bodyPr wrap="square" rtlCol="0">
            <a:spAutoFit/>
          </a:bodyPr>
          <a:lstStyle/>
          <a:p>
            <a:r>
              <a:rPr lang="es-CO" sz="1100" dirty="0"/>
              <a:t>LABA: B2 de acción larga</a:t>
            </a:r>
          </a:p>
          <a:p>
            <a:r>
              <a:rPr lang="es-CO" sz="1100" dirty="0"/>
              <a:t>LAMA: Antimuscarínico de acción larga </a:t>
            </a:r>
          </a:p>
        </p:txBody>
      </p:sp>
      <p:sp>
        <p:nvSpPr>
          <p:cNvPr id="21" name="CuadroTexto 20">
            <a:extLst>
              <a:ext uri="{FF2B5EF4-FFF2-40B4-BE49-F238E27FC236}">
                <a16:creationId xmlns:a16="http://schemas.microsoft.com/office/drawing/2014/main" xmlns="" id="{F3E024E4-058F-469A-842B-72E89C86EDC4}"/>
              </a:ext>
            </a:extLst>
          </p:cNvPr>
          <p:cNvSpPr txBox="1"/>
          <p:nvPr/>
        </p:nvSpPr>
        <p:spPr>
          <a:xfrm>
            <a:off x="860080" y="3758719"/>
            <a:ext cx="1844378" cy="369332"/>
          </a:xfrm>
          <a:prstGeom prst="rect">
            <a:avLst/>
          </a:prstGeom>
          <a:noFill/>
          <a:ln>
            <a:solidFill>
              <a:schemeClr val="accent5">
                <a:lumMod val="50000"/>
              </a:schemeClr>
            </a:solidFill>
          </a:ln>
        </p:spPr>
        <p:txBody>
          <a:bodyPr wrap="square" rtlCol="0">
            <a:spAutoFit/>
          </a:bodyPr>
          <a:lstStyle/>
          <a:p>
            <a:r>
              <a:rPr lang="es-CO" dirty="0"/>
              <a:t>LABA + LAMA</a:t>
            </a:r>
          </a:p>
        </p:txBody>
      </p:sp>
      <p:sp>
        <p:nvSpPr>
          <p:cNvPr id="22" name="CuadroTexto 21">
            <a:extLst>
              <a:ext uri="{FF2B5EF4-FFF2-40B4-BE49-F238E27FC236}">
                <a16:creationId xmlns:a16="http://schemas.microsoft.com/office/drawing/2014/main" xmlns="" id="{C6B20151-DE5E-4567-A8F8-E93035CB527E}"/>
              </a:ext>
            </a:extLst>
          </p:cNvPr>
          <p:cNvSpPr txBox="1"/>
          <p:nvPr/>
        </p:nvSpPr>
        <p:spPr>
          <a:xfrm>
            <a:off x="4235886" y="2748068"/>
            <a:ext cx="1456112" cy="369332"/>
          </a:xfrm>
          <a:prstGeom prst="rect">
            <a:avLst/>
          </a:prstGeom>
          <a:noFill/>
          <a:ln>
            <a:solidFill>
              <a:schemeClr val="accent5">
                <a:lumMod val="50000"/>
              </a:schemeClr>
            </a:solidFill>
          </a:ln>
        </p:spPr>
        <p:txBody>
          <a:bodyPr wrap="square" rtlCol="0">
            <a:spAutoFit/>
          </a:bodyPr>
          <a:lstStyle/>
          <a:p>
            <a:pPr algn="ctr"/>
            <a:r>
              <a:rPr lang="es-CO" dirty="0"/>
              <a:t>LABA + CI</a:t>
            </a:r>
          </a:p>
        </p:txBody>
      </p:sp>
      <p:sp>
        <p:nvSpPr>
          <p:cNvPr id="23" name="CuadroTexto 22">
            <a:extLst>
              <a:ext uri="{FF2B5EF4-FFF2-40B4-BE49-F238E27FC236}">
                <a16:creationId xmlns:a16="http://schemas.microsoft.com/office/drawing/2014/main" xmlns="" id="{CB7CA644-CE6A-4F9C-AF3A-1DE0A0E636A7}"/>
              </a:ext>
            </a:extLst>
          </p:cNvPr>
          <p:cNvSpPr txBox="1"/>
          <p:nvPr/>
        </p:nvSpPr>
        <p:spPr>
          <a:xfrm>
            <a:off x="3742549" y="3719752"/>
            <a:ext cx="2197256" cy="369332"/>
          </a:xfrm>
          <a:prstGeom prst="rect">
            <a:avLst/>
          </a:prstGeom>
          <a:noFill/>
          <a:ln>
            <a:solidFill>
              <a:schemeClr val="accent5">
                <a:lumMod val="50000"/>
              </a:schemeClr>
            </a:solidFill>
          </a:ln>
        </p:spPr>
        <p:txBody>
          <a:bodyPr wrap="square" rtlCol="0">
            <a:spAutoFit/>
          </a:bodyPr>
          <a:lstStyle/>
          <a:p>
            <a:pPr algn="ctr"/>
            <a:r>
              <a:rPr lang="es-CO" dirty="0"/>
              <a:t>LABA + LAMA + CI</a:t>
            </a:r>
          </a:p>
        </p:txBody>
      </p:sp>
      <p:sp>
        <p:nvSpPr>
          <p:cNvPr id="26" name="CuadroTexto 25">
            <a:extLst>
              <a:ext uri="{FF2B5EF4-FFF2-40B4-BE49-F238E27FC236}">
                <a16:creationId xmlns:a16="http://schemas.microsoft.com/office/drawing/2014/main" xmlns="" id="{8464D89F-82A7-4C60-A35F-6E4CD1A639EC}"/>
              </a:ext>
            </a:extLst>
          </p:cNvPr>
          <p:cNvSpPr txBox="1"/>
          <p:nvPr/>
        </p:nvSpPr>
        <p:spPr>
          <a:xfrm>
            <a:off x="1150224" y="4744338"/>
            <a:ext cx="1701617" cy="923330"/>
          </a:xfrm>
          <a:prstGeom prst="rect">
            <a:avLst/>
          </a:prstGeom>
          <a:solidFill>
            <a:srgbClr val="FFFF00"/>
          </a:solidFill>
          <a:ln>
            <a:solidFill>
              <a:schemeClr val="accent5">
                <a:lumMod val="50000"/>
              </a:schemeClr>
            </a:solidFill>
          </a:ln>
        </p:spPr>
        <p:txBody>
          <a:bodyPr wrap="square" rtlCol="0">
            <a:spAutoFit/>
          </a:bodyPr>
          <a:lstStyle/>
          <a:p>
            <a:pPr algn="ctr"/>
            <a:r>
              <a:rPr lang="es-CO" dirty="0"/>
              <a:t>Investigar otras causas de disnea</a:t>
            </a:r>
          </a:p>
        </p:txBody>
      </p:sp>
      <p:sp>
        <p:nvSpPr>
          <p:cNvPr id="27" name="CuadroTexto 26">
            <a:extLst>
              <a:ext uri="{FF2B5EF4-FFF2-40B4-BE49-F238E27FC236}">
                <a16:creationId xmlns:a16="http://schemas.microsoft.com/office/drawing/2014/main" xmlns="" id="{946FFA0B-818A-4E2E-81BE-FF336F789C49}"/>
              </a:ext>
            </a:extLst>
          </p:cNvPr>
          <p:cNvSpPr txBox="1"/>
          <p:nvPr/>
        </p:nvSpPr>
        <p:spPr>
          <a:xfrm>
            <a:off x="362684" y="6237939"/>
            <a:ext cx="11200051" cy="369332"/>
          </a:xfrm>
          <a:prstGeom prst="rect">
            <a:avLst/>
          </a:prstGeom>
          <a:noFill/>
        </p:spPr>
        <p:txBody>
          <a:bodyPr wrap="square" rtlCol="0">
            <a:spAutoFit/>
          </a:bodyPr>
          <a:lstStyle/>
          <a:p>
            <a:r>
              <a:rPr lang="es-CO" sz="1600" dirty="0"/>
              <a:t>Ω</a:t>
            </a:r>
            <a:r>
              <a:rPr lang="es-CO" dirty="0"/>
              <a:t> Eosinófilos en sangre ≥300 </a:t>
            </a:r>
            <a:r>
              <a:rPr lang="es-CO" dirty="0" err="1"/>
              <a:t>cel</a:t>
            </a:r>
            <a:r>
              <a:rPr lang="es-CO" dirty="0"/>
              <a:t>/µL o ≥100 </a:t>
            </a:r>
            <a:r>
              <a:rPr lang="es-CO" dirty="0" err="1"/>
              <a:t>cel</a:t>
            </a:r>
            <a:r>
              <a:rPr lang="es-CO" dirty="0"/>
              <a:t>/µL y ≥2 exacerbaciones moderadas/ 1 hospitalización</a:t>
            </a:r>
          </a:p>
        </p:txBody>
      </p:sp>
      <p:sp>
        <p:nvSpPr>
          <p:cNvPr id="28" name="CuadroTexto 27">
            <a:extLst>
              <a:ext uri="{FF2B5EF4-FFF2-40B4-BE49-F238E27FC236}">
                <a16:creationId xmlns:a16="http://schemas.microsoft.com/office/drawing/2014/main" xmlns="" id="{66720BAB-7175-447C-BEA9-C63952C5DFE2}"/>
              </a:ext>
            </a:extLst>
          </p:cNvPr>
          <p:cNvSpPr txBox="1"/>
          <p:nvPr/>
        </p:nvSpPr>
        <p:spPr>
          <a:xfrm>
            <a:off x="362685" y="6027953"/>
            <a:ext cx="10263116" cy="276999"/>
          </a:xfrm>
          <a:prstGeom prst="rect">
            <a:avLst/>
          </a:prstGeom>
          <a:noFill/>
        </p:spPr>
        <p:txBody>
          <a:bodyPr wrap="square" rtlCol="0">
            <a:spAutoFit/>
          </a:bodyPr>
          <a:lstStyle/>
          <a:p>
            <a:r>
              <a:rPr lang="es-CO" sz="1200" dirty="0"/>
              <a:t>¥ Suspender esteroide si: RAM neumonía, indicación inapropiada o No respuesta</a:t>
            </a:r>
          </a:p>
        </p:txBody>
      </p:sp>
      <p:sp>
        <p:nvSpPr>
          <p:cNvPr id="29" name="CuadroTexto 28">
            <a:extLst>
              <a:ext uri="{FF2B5EF4-FFF2-40B4-BE49-F238E27FC236}">
                <a16:creationId xmlns:a16="http://schemas.microsoft.com/office/drawing/2014/main" xmlns="" id="{F80CE906-4163-422A-A578-73AFA12EA683}"/>
              </a:ext>
            </a:extLst>
          </p:cNvPr>
          <p:cNvSpPr txBox="1"/>
          <p:nvPr/>
        </p:nvSpPr>
        <p:spPr>
          <a:xfrm>
            <a:off x="8095124" y="2625852"/>
            <a:ext cx="1809367" cy="369332"/>
          </a:xfrm>
          <a:prstGeom prst="rect">
            <a:avLst/>
          </a:prstGeom>
          <a:noFill/>
          <a:ln>
            <a:solidFill>
              <a:schemeClr val="accent5">
                <a:lumMod val="50000"/>
              </a:schemeClr>
            </a:solidFill>
          </a:ln>
        </p:spPr>
        <p:txBody>
          <a:bodyPr wrap="square" rtlCol="0">
            <a:spAutoFit/>
          </a:bodyPr>
          <a:lstStyle/>
          <a:p>
            <a:pPr algn="ctr"/>
            <a:r>
              <a:rPr lang="es-CO" dirty="0"/>
              <a:t>LABA o LAMA</a:t>
            </a:r>
          </a:p>
        </p:txBody>
      </p:sp>
      <p:sp>
        <p:nvSpPr>
          <p:cNvPr id="30" name="CuadroTexto 29">
            <a:extLst>
              <a:ext uri="{FF2B5EF4-FFF2-40B4-BE49-F238E27FC236}">
                <a16:creationId xmlns:a16="http://schemas.microsoft.com/office/drawing/2014/main" xmlns="" id="{D8AC2C02-C38E-4C4B-8AC3-8B7414E1C5EF}"/>
              </a:ext>
            </a:extLst>
          </p:cNvPr>
          <p:cNvSpPr txBox="1"/>
          <p:nvPr/>
        </p:nvSpPr>
        <p:spPr>
          <a:xfrm>
            <a:off x="6542642" y="3676110"/>
            <a:ext cx="1707660" cy="369332"/>
          </a:xfrm>
          <a:prstGeom prst="rect">
            <a:avLst/>
          </a:prstGeom>
          <a:noFill/>
          <a:ln>
            <a:solidFill>
              <a:schemeClr val="accent5">
                <a:lumMod val="50000"/>
              </a:schemeClr>
            </a:solidFill>
          </a:ln>
        </p:spPr>
        <p:txBody>
          <a:bodyPr wrap="square" rtlCol="0">
            <a:spAutoFit/>
          </a:bodyPr>
          <a:lstStyle/>
          <a:p>
            <a:pPr algn="ctr"/>
            <a:r>
              <a:rPr lang="es-CO" dirty="0"/>
              <a:t>LABA + LAMA</a:t>
            </a:r>
          </a:p>
        </p:txBody>
      </p:sp>
      <p:sp>
        <p:nvSpPr>
          <p:cNvPr id="31" name="CuadroTexto 30">
            <a:extLst>
              <a:ext uri="{FF2B5EF4-FFF2-40B4-BE49-F238E27FC236}">
                <a16:creationId xmlns:a16="http://schemas.microsoft.com/office/drawing/2014/main" xmlns="" id="{1A933696-9C1A-49A1-BE63-849717589D63}"/>
              </a:ext>
            </a:extLst>
          </p:cNvPr>
          <p:cNvSpPr txBox="1"/>
          <p:nvPr/>
        </p:nvSpPr>
        <p:spPr>
          <a:xfrm>
            <a:off x="9585734" y="3683017"/>
            <a:ext cx="1441387" cy="369332"/>
          </a:xfrm>
          <a:prstGeom prst="rect">
            <a:avLst/>
          </a:prstGeom>
          <a:noFill/>
          <a:ln>
            <a:solidFill>
              <a:schemeClr val="accent5">
                <a:lumMod val="50000"/>
              </a:schemeClr>
            </a:solidFill>
          </a:ln>
        </p:spPr>
        <p:txBody>
          <a:bodyPr wrap="square" rtlCol="0">
            <a:spAutoFit/>
          </a:bodyPr>
          <a:lstStyle/>
          <a:p>
            <a:pPr algn="ctr"/>
            <a:r>
              <a:rPr lang="es-CO" dirty="0"/>
              <a:t>LABA + CI</a:t>
            </a:r>
          </a:p>
        </p:txBody>
      </p:sp>
      <p:sp>
        <p:nvSpPr>
          <p:cNvPr id="32" name="CuadroTexto 31">
            <a:extLst>
              <a:ext uri="{FF2B5EF4-FFF2-40B4-BE49-F238E27FC236}">
                <a16:creationId xmlns:a16="http://schemas.microsoft.com/office/drawing/2014/main" xmlns="" id="{AB249203-9228-4E2B-824F-4A33402BBEAB}"/>
              </a:ext>
            </a:extLst>
          </p:cNvPr>
          <p:cNvSpPr txBox="1"/>
          <p:nvPr/>
        </p:nvSpPr>
        <p:spPr>
          <a:xfrm>
            <a:off x="8083128" y="4638076"/>
            <a:ext cx="2084735" cy="646331"/>
          </a:xfrm>
          <a:prstGeom prst="rect">
            <a:avLst/>
          </a:prstGeom>
          <a:noFill/>
          <a:ln>
            <a:solidFill>
              <a:schemeClr val="accent5">
                <a:lumMod val="50000"/>
              </a:schemeClr>
            </a:solidFill>
          </a:ln>
        </p:spPr>
        <p:txBody>
          <a:bodyPr wrap="square" rtlCol="0">
            <a:spAutoFit/>
          </a:bodyPr>
          <a:lstStyle/>
          <a:p>
            <a:r>
              <a:rPr lang="es-CO" dirty="0"/>
              <a:t>LABA + LAMA + CI</a:t>
            </a:r>
          </a:p>
        </p:txBody>
      </p:sp>
      <p:sp>
        <p:nvSpPr>
          <p:cNvPr id="33" name="CuadroTexto 32">
            <a:extLst>
              <a:ext uri="{FF2B5EF4-FFF2-40B4-BE49-F238E27FC236}">
                <a16:creationId xmlns:a16="http://schemas.microsoft.com/office/drawing/2014/main" xmlns="" id="{34573557-D24E-4127-8200-2C62CE1F9276}"/>
              </a:ext>
            </a:extLst>
          </p:cNvPr>
          <p:cNvSpPr txBox="1"/>
          <p:nvPr/>
        </p:nvSpPr>
        <p:spPr>
          <a:xfrm>
            <a:off x="5990968" y="5552868"/>
            <a:ext cx="3506225" cy="646331"/>
          </a:xfrm>
          <a:prstGeom prst="rect">
            <a:avLst/>
          </a:prstGeom>
          <a:solidFill>
            <a:srgbClr val="FFC000"/>
          </a:solidFill>
          <a:ln>
            <a:solidFill>
              <a:schemeClr val="accent5">
                <a:lumMod val="50000"/>
              </a:schemeClr>
            </a:solidFill>
          </a:ln>
        </p:spPr>
        <p:txBody>
          <a:bodyPr wrap="square" rtlCol="0">
            <a:spAutoFit/>
          </a:bodyPr>
          <a:lstStyle/>
          <a:p>
            <a:pPr algn="ctr"/>
            <a:r>
              <a:rPr lang="es-CO" dirty="0" err="1"/>
              <a:t>Roflumilast</a:t>
            </a:r>
            <a:endParaRPr lang="es-CO" dirty="0"/>
          </a:p>
          <a:p>
            <a:pPr algn="ctr"/>
            <a:r>
              <a:rPr lang="es-CO" dirty="0"/>
              <a:t>FEV1 &lt;50% + Bronquitis crónica</a:t>
            </a:r>
          </a:p>
        </p:txBody>
      </p:sp>
      <p:sp>
        <p:nvSpPr>
          <p:cNvPr id="34" name="CuadroTexto 33">
            <a:extLst>
              <a:ext uri="{FF2B5EF4-FFF2-40B4-BE49-F238E27FC236}">
                <a16:creationId xmlns:a16="http://schemas.microsoft.com/office/drawing/2014/main" xmlns="" id="{C44E93A4-02C9-4034-9E63-175B0FD30359}"/>
              </a:ext>
            </a:extLst>
          </p:cNvPr>
          <p:cNvSpPr txBox="1"/>
          <p:nvPr/>
        </p:nvSpPr>
        <p:spPr>
          <a:xfrm>
            <a:off x="9681596" y="5562774"/>
            <a:ext cx="1435704" cy="646331"/>
          </a:xfrm>
          <a:prstGeom prst="rect">
            <a:avLst/>
          </a:prstGeom>
          <a:solidFill>
            <a:srgbClr val="FFFF00"/>
          </a:solidFill>
          <a:ln>
            <a:solidFill>
              <a:schemeClr val="accent5">
                <a:lumMod val="50000"/>
              </a:schemeClr>
            </a:solidFill>
          </a:ln>
        </p:spPr>
        <p:txBody>
          <a:bodyPr wrap="square" rtlCol="0">
            <a:spAutoFit/>
          </a:bodyPr>
          <a:lstStyle/>
          <a:p>
            <a:r>
              <a:rPr lang="es-CO" dirty="0"/>
              <a:t>Fumadores</a:t>
            </a:r>
          </a:p>
          <a:p>
            <a:r>
              <a:rPr lang="es-CO" dirty="0"/>
              <a:t>Azitromicina</a:t>
            </a:r>
          </a:p>
        </p:txBody>
      </p:sp>
      <p:cxnSp>
        <p:nvCxnSpPr>
          <p:cNvPr id="36" name="Conector recto de flecha 35">
            <a:extLst>
              <a:ext uri="{FF2B5EF4-FFF2-40B4-BE49-F238E27FC236}">
                <a16:creationId xmlns:a16="http://schemas.microsoft.com/office/drawing/2014/main" xmlns="" id="{CF38BD62-27C5-46FA-8EF5-ECB9ECE7682D}"/>
              </a:ext>
            </a:extLst>
          </p:cNvPr>
          <p:cNvCxnSpPr>
            <a:cxnSpLocks/>
          </p:cNvCxnSpPr>
          <p:nvPr/>
        </p:nvCxnSpPr>
        <p:spPr>
          <a:xfrm>
            <a:off x="4649368" y="932414"/>
            <a:ext cx="0" cy="35513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xmlns="" id="{35D72469-77EC-44DF-9AF9-300C85E05FDA}"/>
              </a:ext>
            </a:extLst>
          </p:cNvPr>
          <p:cNvCxnSpPr>
            <a:cxnSpLocks/>
          </p:cNvCxnSpPr>
          <p:nvPr/>
        </p:nvCxnSpPr>
        <p:spPr>
          <a:xfrm flipH="1">
            <a:off x="2673537" y="1787584"/>
            <a:ext cx="113418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xmlns="" id="{0316C271-83DC-4157-AB98-83502646B789}"/>
              </a:ext>
            </a:extLst>
          </p:cNvPr>
          <p:cNvCxnSpPr>
            <a:cxnSpLocks/>
          </p:cNvCxnSpPr>
          <p:nvPr/>
        </p:nvCxnSpPr>
        <p:spPr>
          <a:xfrm>
            <a:off x="1922090" y="2253833"/>
            <a:ext cx="0" cy="4983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4">
            <a:extLst>
              <a:ext uri="{FF2B5EF4-FFF2-40B4-BE49-F238E27FC236}">
                <a16:creationId xmlns:a16="http://schemas.microsoft.com/office/drawing/2014/main" xmlns="" id="{9F317F56-999C-4918-88A5-1A8C40446082}"/>
              </a:ext>
            </a:extLst>
          </p:cNvPr>
          <p:cNvCxnSpPr>
            <a:cxnSpLocks/>
          </p:cNvCxnSpPr>
          <p:nvPr/>
        </p:nvCxnSpPr>
        <p:spPr>
          <a:xfrm>
            <a:off x="1922090" y="3187567"/>
            <a:ext cx="0" cy="4983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de flecha 45">
            <a:extLst>
              <a:ext uri="{FF2B5EF4-FFF2-40B4-BE49-F238E27FC236}">
                <a16:creationId xmlns:a16="http://schemas.microsoft.com/office/drawing/2014/main" xmlns="" id="{66599448-9ED5-4B62-95BB-A48287DECD47}"/>
              </a:ext>
            </a:extLst>
          </p:cNvPr>
          <p:cNvCxnSpPr>
            <a:cxnSpLocks/>
          </p:cNvCxnSpPr>
          <p:nvPr/>
        </p:nvCxnSpPr>
        <p:spPr>
          <a:xfrm>
            <a:off x="1922090" y="4170325"/>
            <a:ext cx="0" cy="4983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a:extLst>
              <a:ext uri="{FF2B5EF4-FFF2-40B4-BE49-F238E27FC236}">
                <a16:creationId xmlns:a16="http://schemas.microsoft.com/office/drawing/2014/main" xmlns="" id="{99014153-362F-40F1-B500-AA7DDDAD64A4}"/>
              </a:ext>
            </a:extLst>
          </p:cNvPr>
          <p:cNvCxnSpPr>
            <a:cxnSpLocks/>
          </p:cNvCxnSpPr>
          <p:nvPr/>
        </p:nvCxnSpPr>
        <p:spPr>
          <a:xfrm>
            <a:off x="4649368" y="3131048"/>
            <a:ext cx="0" cy="4983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ector recto de flecha 47">
            <a:extLst>
              <a:ext uri="{FF2B5EF4-FFF2-40B4-BE49-F238E27FC236}">
                <a16:creationId xmlns:a16="http://schemas.microsoft.com/office/drawing/2014/main" xmlns="" id="{7612DB54-E501-4725-96C2-6C41E0EDD806}"/>
              </a:ext>
            </a:extLst>
          </p:cNvPr>
          <p:cNvCxnSpPr>
            <a:cxnSpLocks/>
          </p:cNvCxnSpPr>
          <p:nvPr/>
        </p:nvCxnSpPr>
        <p:spPr>
          <a:xfrm flipH="1">
            <a:off x="2704457" y="3943385"/>
            <a:ext cx="101496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ector recto de flecha 49">
            <a:extLst>
              <a:ext uri="{FF2B5EF4-FFF2-40B4-BE49-F238E27FC236}">
                <a16:creationId xmlns:a16="http://schemas.microsoft.com/office/drawing/2014/main" xmlns="" id="{77889DF4-2438-452D-8965-5B172181CC80}"/>
              </a:ext>
            </a:extLst>
          </p:cNvPr>
          <p:cNvCxnSpPr>
            <a:cxnSpLocks/>
          </p:cNvCxnSpPr>
          <p:nvPr/>
        </p:nvCxnSpPr>
        <p:spPr>
          <a:xfrm flipH="1">
            <a:off x="2959623" y="2810518"/>
            <a:ext cx="101496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ector recto de flecha 50">
            <a:extLst>
              <a:ext uri="{FF2B5EF4-FFF2-40B4-BE49-F238E27FC236}">
                <a16:creationId xmlns:a16="http://schemas.microsoft.com/office/drawing/2014/main" xmlns="" id="{8AE89FA3-2FC0-466B-A1D5-A3336BC07851}"/>
              </a:ext>
            </a:extLst>
          </p:cNvPr>
          <p:cNvCxnSpPr>
            <a:cxnSpLocks/>
          </p:cNvCxnSpPr>
          <p:nvPr/>
        </p:nvCxnSpPr>
        <p:spPr>
          <a:xfrm flipH="1">
            <a:off x="2959623" y="3117400"/>
            <a:ext cx="101496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xmlns="" id="{D521CC2B-1EA6-43EF-8CC4-EBA4F36DE6A9}"/>
              </a:ext>
            </a:extLst>
          </p:cNvPr>
          <p:cNvCxnSpPr>
            <a:cxnSpLocks/>
          </p:cNvCxnSpPr>
          <p:nvPr/>
        </p:nvCxnSpPr>
        <p:spPr>
          <a:xfrm>
            <a:off x="3947293" y="3131048"/>
            <a:ext cx="0" cy="60235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Rectángulo 55">
            <a:extLst>
              <a:ext uri="{FF2B5EF4-FFF2-40B4-BE49-F238E27FC236}">
                <a16:creationId xmlns:a16="http://schemas.microsoft.com/office/drawing/2014/main" xmlns="" id="{AF7037ED-2A0B-4993-8B2E-62206327EAD8}"/>
              </a:ext>
            </a:extLst>
          </p:cNvPr>
          <p:cNvSpPr/>
          <p:nvPr/>
        </p:nvSpPr>
        <p:spPr>
          <a:xfrm>
            <a:off x="3395599" y="2478118"/>
            <a:ext cx="346570" cy="369332"/>
          </a:xfrm>
          <a:prstGeom prst="rect">
            <a:avLst/>
          </a:prstGeom>
        </p:spPr>
        <p:txBody>
          <a:bodyPr wrap="none">
            <a:spAutoFit/>
          </a:bodyPr>
          <a:lstStyle/>
          <a:p>
            <a:r>
              <a:rPr lang="es-CO" dirty="0"/>
              <a:t>¥ </a:t>
            </a:r>
          </a:p>
        </p:txBody>
      </p:sp>
      <p:sp>
        <p:nvSpPr>
          <p:cNvPr id="57" name="Rectángulo 56">
            <a:extLst>
              <a:ext uri="{FF2B5EF4-FFF2-40B4-BE49-F238E27FC236}">
                <a16:creationId xmlns:a16="http://schemas.microsoft.com/office/drawing/2014/main" xmlns="" id="{75F20F5E-EA4B-473F-A750-5F3A06A7990C}"/>
              </a:ext>
            </a:extLst>
          </p:cNvPr>
          <p:cNvSpPr/>
          <p:nvPr/>
        </p:nvSpPr>
        <p:spPr>
          <a:xfrm>
            <a:off x="3395599" y="2797759"/>
            <a:ext cx="346570" cy="369332"/>
          </a:xfrm>
          <a:prstGeom prst="rect">
            <a:avLst/>
          </a:prstGeom>
        </p:spPr>
        <p:txBody>
          <a:bodyPr wrap="none">
            <a:spAutoFit/>
          </a:bodyPr>
          <a:lstStyle/>
          <a:p>
            <a:r>
              <a:rPr lang="es-CO" dirty="0"/>
              <a:t>¥ </a:t>
            </a:r>
          </a:p>
        </p:txBody>
      </p:sp>
      <p:cxnSp>
        <p:nvCxnSpPr>
          <p:cNvPr id="59" name="Conector recto de flecha 58">
            <a:extLst>
              <a:ext uri="{FF2B5EF4-FFF2-40B4-BE49-F238E27FC236}">
                <a16:creationId xmlns:a16="http://schemas.microsoft.com/office/drawing/2014/main" xmlns="" id="{940DD836-6EEF-408D-B57D-649EA3D716F7}"/>
              </a:ext>
            </a:extLst>
          </p:cNvPr>
          <p:cNvCxnSpPr>
            <a:cxnSpLocks/>
          </p:cNvCxnSpPr>
          <p:nvPr/>
        </p:nvCxnSpPr>
        <p:spPr>
          <a:xfrm>
            <a:off x="5545766" y="1787584"/>
            <a:ext cx="200144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recto de flecha 62">
            <a:extLst>
              <a:ext uri="{FF2B5EF4-FFF2-40B4-BE49-F238E27FC236}">
                <a16:creationId xmlns:a16="http://schemas.microsoft.com/office/drawing/2014/main" xmlns="" id="{40743B5B-A174-4469-8C4C-A74D8C3A02CA}"/>
              </a:ext>
            </a:extLst>
          </p:cNvPr>
          <p:cNvCxnSpPr>
            <a:cxnSpLocks/>
          </p:cNvCxnSpPr>
          <p:nvPr/>
        </p:nvCxnSpPr>
        <p:spPr>
          <a:xfrm>
            <a:off x="7588156" y="3319816"/>
            <a:ext cx="0" cy="36442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ector recto de flecha 65">
            <a:extLst>
              <a:ext uri="{FF2B5EF4-FFF2-40B4-BE49-F238E27FC236}">
                <a16:creationId xmlns:a16="http://schemas.microsoft.com/office/drawing/2014/main" xmlns="" id="{F3BF2727-9105-4844-B00E-97D7E1DDF2D0}"/>
              </a:ext>
            </a:extLst>
          </p:cNvPr>
          <p:cNvCxnSpPr>
            <a:cxnSpLocks/>
          </p:cNvCxnSpPr>
          <p:nvPr/>
        </p:nvCxnSpPr>
        <p:spPr>
          <a:xfrm>
            <a:off x="10183504" y="3319816"/>
            <a:ext cx="0" cy="36442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xmlns="" id="{0B9C31DB-198D-4627-9B4B-85824AC70D04}"/>
              </a:ext>
            </a:extLst>
          </p:cNvPr>
          <p:cNvCxnSpPr/>
          <p:nvPr/>
        </p:nvCxnSpPr>
        <p:spPr>
          <a:xfrm>
            <a:off x="7547212" y="3319816"/>
            <a:ext cx="267723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Conector recto 68">
            <a:extLst>
              <a:ext uri="{FF2B5EF4-FFF2-40B4-BE49-F238E27FC236}">
                <a16:creationId xmlns:a16="http://schemas.microsoft.com/office/drawing/2014/main" xmlns="" id="{BE9A0729-B220-4615-A682-D060C28AC0F1}"/>
              </a:ext>
            </a:extLst>
          </p:cNvPr>
          <p:cNvCxnSpPr>
            <a:cxnSpLocks/>
          </p:cNvCxnSpPr>
          <p:nvPr/>
        </p:nvCxnSpPr>
        <p:spPr>
          <a:xfrm flipV="1">
            <a:off x="8797469" y="2988853"/>
            <a:ext cx="0" cy="35565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Conector recto de flecha 72">
            <a:extLst>
              <a:ext uri="{FF2B5EF4-FFF2-40B4-BE49-F238E27FC236}">
                <a16:creationId xmlns:a16="http://schemas.microsoft.com/office/drawing/2014/main" xmlns="" id="{7E1C4277-71D1-4618-95BF-2354FD4FA1C8}"/>
              </a:ext>
            </a:extLst>
          </p:cNvPr>
          <p:cNvCxnSpPr>
            <a:cxnSpLocks/>
          </p:cNvCxnSpPr>
          <p:nvPr/>
        </p:nvCxnSpPr>
        <p:spPr>
          <a:xfrm flipH="1">
            <a:off x="8434650" y="3731819"/>
            <a:ext cx="101496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ector recto de flecha 73">
            <a:extLst>
              <a:ext uri="{FF2B5EF4-FFF2-40B4-BE49-F238E27FC236}">
                <a16:creationId xmlns:a16="http://schemas.microsoft.com/office/drawing/2014/main" xmlns="" id="{095ADB98-EE12-419E-A37D-5C4BB31E4400}"/>
              </a:ext>
            </a:extLst>
          </p:cNvPr>
          <p:cNvCxnSpPr>
            <a:cxnSpLocks/>
          </p:cNvCxnSpPr>
          <p:nvPr/>
        </p:nvCxnSpPr>
        <p:spPr>
          <a:xfrm flipH="1">
            <a:off x="8434650" y="4038701"/>
            <a:ext cx="101496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ector recto 74">
            <a:extLst>
              <a:ext uri="{FF2B5EF4-FFF2-40B4-BE49-F238E27FC236}">
                <a16:creationId xmlns:a16="http://schemas.microsoft.com/office/drawing/2014/main" xmlns="" id="{D5C269CB-8308-48C5-B058-19AFAC44849C}"/>
              </a:ext>
            </a:extLst>
          </p:cNvPr>
          <p:cNvCxnSpPr>
            <a:cxnSpLocks/>
          </p:cNvCxnSpPr>
          <p:nvPr/>
        </p:nvCxnSpPr>
        <p:spPr>
          <a:xfrm>
            <a:off x="9422320" y="4052349"/>
            <a:ext cx="0" cy="60235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Conector recto de flecha 75">
            <a:extLst>
              <a:ext uri="{FF2B5EF4-FFF2-40B4-BE49-F238E27FC236}">
                <a16:creationId xmlns:a16="http://schemas.microsoft.com/office/drawing/2014/main" xmlns="" id="{2CD875D4-1DE1-473B-9B39-8BC70C8D8629}"/>
              </a:ext>
            </a:extLst>
          </p:cNvPr>
          <p:cNvCxnSpPr>
            <a:cxnSpLocks/>
          </p:cNvCxnSpPr>
          <p:nvPr/>
        </p:nvCxnSpPr>
        <p:spPr>
          <a:xfrm>
            <a:off x="7708087" y="4852048"/>
            <a:ext cx="385783" cy="1364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ector recto 76">
            <a:extLst>
              <a:ext uri="{FF2B5EF4-FFF2-40B4-BE49-F238E27FC236}">
                <a16:creationId xmlns:a16="http://schemas.microsoft.com/office/drawing/2014/main" xmlns="" id="{33BBBC7F-4066-4D33-8EC7-074159222859}"/>
              </a:ext>
            </a:extLst>
          </p:cNvPr>
          <p:cNvCxnSpPr>
            <a:cxnSpLocks/>
          </p:cNvCxnSpPr>
          <p:nvPr/>
        </p:nvCxnSpPr>
        <p:spPr>
          <a:xfrm>
            <a:off x="7749031" y="4089084"/>
            <a:ext cx="0" cy="76296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Conector recto de flecha 78">
            <a:extLst>
              <a:ext uri="{FF2B5EF4-FFF2-40B4-BE49-F238E27FC236}">
                <a16:creationId xmlns:a16="http://schemas.microsoft.com/office/drawing/2014/main" xmlns="" id="{135696EA-E1E3-41BB-AEB3-82C9A11C3D3A}"/>
              </a:ext>
            </a:extLst>
          </p:cNvPr>
          <p:cNvCxnSpPr>
            <a:cxnSpLocks/>
          </p:cNvCxnSpPr>
          <p:nvPr/>
        </p:nvCxnSpPr>
        <p:spPr>
          <a:xfrm flipH="1">
            <a:off x="10065283" y="4874775"/>
            <a:ext cx="48670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ector recto 79">
            <a:extLst>
              <a:ext uri="{FF2B5EF4-FFF2-40B4-BE49-F238E27FC236}">
                <a16:creationId xmlns:a16="http://schemas.microsoft.com/office/drawing/2014/main" xmlns="" id="{83561BF7-D4B0-49E7-A5D4-71091430E489}"/>
              </a:ext>
            </a:extLst>
          </p:cNvPr>
          <p:cNvCxnSpPr>
            <a:cxnSpLocks/>
          </p:cNvCxnSpPr>
          <p:nvPr/>
        </p:nvCxnSpPr>
        <p:spPr>
          <a:xfrm>
            <a:off x="10524697" y="4052349"/>
            <a:ext cx="0" cy="83099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Conector recto de flecha 85">
            <a:extLst>
              <a:ext uri="{FF2B5EF4-FFF2-40B4-BE49-F238E27FC236}">
                <a16:creationId xmlns:a16="http://schemas.microsoft.com/office/drawing/2014/main" xmlns="" id="{3A2865DC-78CA-458C-A85F-B7493022F1CB}"/>
              </a:ext>
            </a:extLst>
          </p:cNvPr>
          <p:cNvCxnSpPr>
            <a:cxnSpLocks/>
          </p:cNvCxnSpPr>
          <p:nvPr/>
        </p:nvCxnSpPr>
        <p:spPr>
          <a:xfrm>
            <a:off x="7838779" y="5236879"/>
            <a:ext cx="0" cy="36442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ector recto de flecha 86">
            <a:extLst>
              <a:ext uri="{FF2B5EF4-FFF2-40B4-BE49-F238E27FC236}">
                <a16:creationId xmlns:a16="http://schemas.microsoft.com/office/drawing/2014/main" xmlns="" id="{56CD0736-BDEE-4E56-89F2-9FE07CABE967}"/>
              </a:ext>
            </a:extLst>
          </p:cNvPr>
          <p:cNvCxnSpPr>
            <a:cxnSpLocks/>
          </p:cNvCxnSpPr>
          <p:nvPr/>
        </p:nvCxnSpPr>
        <p:spPr>
          <a:xfrm>
            <a:off x="10434127" y="5236879"/>
            <a:ext cx="0" cy="36442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ector recto 87">
            <a:extLst>
              <a:ext uri="{FF2B5EF4-FFF2-40B4-BE49-F238E27FC236}">
                <a16:creationId xmlns:a16="http://schemas.microsoft.com/office/drawing/2014/main" xmlns="" id="{3C8E7828-8170-4AA3-970D-766309E9CF11}"/>
              </a:ext>
            </a:extLst>
          </p:cNvPr>
          <p:cNvCxnSpPr/>
          <p:nvPr/>
        </p:nvCxnSpPr>
        <p:spPr>
          <a:xfrm>
            <a:off x="7797835" y="5236879"/>
            <a:ext cx="267723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Conector recto 88">
            <a:extLst>
              <a:ext uri="{FF2B5EF4-FFF2-40B4-BE49-F238E27FC236}">
                <a16:creationId xmlns:a16="http://schemas.microsoft.com/office/drawing/2014/main" xmlns="" id="{C4CA7BAF-A944-43D8-85CB-E2486C55AD83}"/>
              </a:ext>
            </a:extLst>
          </p:cNvPr>
          <p:cNvCxnSpPr>
            <a:cxnSpLocks/>
            <a:endCxn id="32" idx="2"/>
          </p:cNvCxnSpPr>
          <p:nvPr/>
        </p:nvCxnSpPr>
        <p:spPr>
          <a:xfrm>
            <a:off x="9074322" y="5222950"/>
            <a:ext cx="51174" cy="6145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Rectángulo 95">
            <a:extLst>
              <a:ext uri="{FF2B5EF4-FFF2-40B4-BE49-F238E27FC236}">
                <a16:creationId xmlns:a16="http://schemas.microsoft.com/office/drawing/2014/main" xmlns="" id="{9266E9E4-ABDA-43C5-BFAC-22083E4A4DD0}"/>
              </a:ext>
            </a:extLst>
          </p:cNvPr>
          <p:cNvSpPr/>
          <p:nvPr/>
        </p:nvSpPr>
        <p:spPr>
          <a:xfrm>
            <a:off x="8913032" y="3364516"/>
            <a:ext cx="346570" cy="369332"/>
          </a:xfrm>
          <a:prstGeom prst="rect">
            <a:avLst/>
          </a:prstGeom>
        </p:spPr>
        <p:txBody>
          <a:bodyPr wrap="none">
            <a:spAutoFit/>
          </a:bodyPr>
          <a:lstStyle/>
          <a:p>
            <a:r>
              <a:rPr lang="es-CO" dirty="0"/>
              <a:t>¥ </a:t>
            </a:r>
          </a:p>
        </p:txBody>
      </p:sp>
      <p:sp>
        <p:nvSpPr>
          <p:cNvPr id="97" name="Rectángulo 96">
            <a:extLst>
              <a:ext uri="{FF2B5EF4-FFF2-40B4-BE49-F238E27FC236}">
                <a16:creationId xmlns:a16="http://schemas.microsoft.com/office/drawing/2014/main" xmlns="" id="{D0B75974-1DE1-4934-A318-9A28470BFDAD}"/>
              </a:ext>
            </a:extLst>
          </p:cNvPr>
          <p:cNvSpPr/>
          <p:nvPr/>
        </p:nvSpPr>
        <p:spPr>
          <a:xfrm>
            <a:off x="9412449" y="4198920"/>
            <a:ext cx="346570" cy="369332"/>
          </a:xfrm>
          <a:prstGeom prst="rect">
            <a:avLst/>
          </a:prstGeom>
        </p:spPr>
        <p:txBody>
          <a:bodyPr wrap="none">
            <a:spAutoFit/>
          </a:bodyPr>
          <a:lstStyle/>
          <a:p>
            <a:r>
              <a:rPr lang="es-CO" dirty="0"/>
              <a:t>¥ </a:t>
            </a:r>
          </a:p>
        </p:txBody>
      </p:sp>
      <p:cxnSp>
        <p:nvCxnSpPr>
          <p:cNvPr id="98" name="Conector recto de flecha 97">
            <a:extLst>
              <a:ext uri="{FF2B5EF4-FFF2-40B4-BE49-F238E27FC236}">
                <a16:creationId xmlns:a16="http://schemas.microsoft.com/office/drawing/2014/main" xmlns="" id="{C235BC4D-F703-4B22-BC04-74ACCD4CF0E8}"/>
              </a:ext>
            </a:extLst>
          </p:cNvPr>
          <p:cNvCxnSpPr>
            <a:cxnSpLocks/>
          </p:cNvCxnSpPr>
          <p:nvPr/>
        </p:nvCxnSpPr>
        <p:spPr>
          <a:xfrm flipV="1">
            <a:off x="7118554" y="5235833"/>
            <a:ext cx="700252" cy="655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Conector recto 98">
            <a:extLst>
              <a:ext uri="{FF2B5EF4-FFF2-40B4-BE49-F238E27FC236}">
                <a16:creationId xmlns:a16="http://schemas.microsoft.com/office/drawing/2014/main" xmlns="" id="{B8D0B3B5-47C1-45C0-A08A-1F7A79EDFB52}"/>
              </a:ext>
            </a:extLst>
          </p:cNvPr>
          <p:cNvCxnSpPr>
            <a:cxnSpLocks/>
          </p:cNvCxnSpPr>
          <p:nvPr/>
        </p:nvCxnSpPr>
        <p:spPr>
          <a:xfrm>
            <a:off x="7146193" y="4090229"/>
            <a:ext cx="0" cy="11796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CuadroTexto 101">
            <a:extLst>
              <a:ext uri="{FF2B5EF4-FFF2-40B4-BE49-F238E27FC236}">
                <a16:creationId xmlns:a16="http://schemas.microsoft.com/office/drawing/2014/main" xmlns="" id="{58C10FEE-3D82-4459-A8DF-BDDE533786E2}"/>
              </a:ext>
            </a:extLst>
          </p:cNvPr>
          <p:cNvSpPr txBox="1"/>
          <p:nvPr/>
        </p:nvSpPr>
        <p:spPr>
          <a:xfrm>
            <a:off x="6464574" y="4578353"/>
            <a:ext cx="910640" cy="461665"/>
          </a:xfrm>
          <a:prstGeom prst="rect">
            <a:avLst/>
          </a:prstGeom>
          <a:noFill/>
        </p:spPr>
        <p:txBody>
          <a:bodyPr wrap="square" rtlCol="0">
            <a:spAutoFit/>
          </a:bodyPr>
          <a:lstStyle/>
          <a:p>
            <a:r>
              <a:rPr lang="es-CO" sz="1200" b="1" dirty="0" err="1"/>
              <a:t>Eos</a:t>
            </a:r>
            <a:r>
              <a:rPr lang="es-CO" sz="1200" b="1" dirty="0"/>
              <a:t> son &lt;100/µL </a:t>
            </a:r>
          </a:p>
        </p:txBody>
      </p:sp>
      <p:pic>
        <p:nvPicPr>
          <p:cNvPr id="2" name="Imagen 1">
            <a:extLst>
              <a:ext uri="{FF2B5EF4-FFF2-40B4-BE49-F238E27FC236}">
                <a16:creationId xmlns:a16="http://schemas.microsoft.com/office/drawing/2014/main" xmlns="" id="{D1892F90-609E-4092-AADF-2D714BF05452}"/>
              </a:ext>
            </a:extLst>
          </p:cNvPr>
          <p:cNvPicPr>
            <a:picLocks noChangeAspect="1"/>
          </p:cNvPicPr>
          <p:nvPr/>
        </p:nvPicPr>
        <p:blipFill>
          <a:blip r:embed="rId2"/>
          <a:stretch>
            <a:fillRect/>
          </a:stretch>
        </p:blipFill>
        <p:spPr>
          <a:xfrm>
            <a:off x="8654173" y="179275"/>
            <a:ext cx="1006195" cy="1006195"/>
          </a:xfrm>
          <a:prstGeom prst="rect">
            <a:avLst/>
          </a:prstGeom>
        </p:spPr>
      </p:pic>
      <p:sp>
        <p:nvSpPr>
          <p:cNvPr id="70" name="Rectángulo 69">
            <a:extLst>
              <a:ext uri="{FF2B5EF4-FFF2-40B4-BE49-F238E27FC236}">
                <a16:creationId xmlns:a16="http://schemas.microsoft.com/office/drawing/2014/main" xmlns="" id="{CB686F10-F9D0-40FC-9AEE-9F5C902A03DC}"/>
              </a:ext>
            </a:extLst>
          </p:cNvPr>
          <p:cNvSpPr/>
          <p:nvPr/>
        </p:nvSpPr>
        <p:spPr>
          <a:xfrm>
            <a:off x="374924" y="6595217"/>
            <a:ext cx="11860684" cy="248658"/>
          </a:xfrm>
          <a:prstGeom prst="rect">
            <a:avLst/>
          </a:prstGeom>
        </p:spPr>
        <p:txBody>
          <a:bodyPr wrap="square">
            <a:spAutoFit/>
          </a:bodyPr>
          <a:lstStyle/>
          <a:p>
            <a:pPr algn="just">
              <a:lnSpc>
                <a:spcPct val="107000"/>
              </a:lnSpc>
              <a:spcAft>
                <a:spcPts val="0"/>
              </a:spcAft>
            </a:pPr>
            <a:r>
              <a:rPr lang="en-US" sz="1000" dirty="0">
                <a:latin typeface="Arial" panose="020B0604020202020204" pitchFamily="34" charset="0"/>
                <a:ea typeface="Arial" panose="020B0604020202020204" pitchFamily="34" charset="0"/>
                <a:cs typeface="Times New Roman" panose="02020603050405020304" pitchFamily="18" charset="0"/>
              </a:rPr>
              <a:t>Global Initiative for Chronic Obstructive Lung Disease (GOLD). Global Strategy for the Diagnosis, Management and Prevention of Chronic Obstructive Pulmonary Disease: 2019 Report. www.goldcopd.org</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ángulo 2">
            <a:extLst>
              <a:ext uri="{FF2B5EF4-FFF2-40B4-BE49-F238E27FC236}">
                <a16:creationId xmlns:a16="http://schemas.microsoft.com/office/drawing/2014/main" xmlns="" id="{EE1EDFA1-7C07-4ACE-AE82-C5C86D9C01D1}"/>
              </a:ext>
            </a:extLst>
          </p:cNvPr>
          <p:cNvSpPr/>
          <p:nvPr/>
        </p:nvSpPr>
        <p:spPr>
          <a:xfrm>
            <a:off x="9816610" y="2966072"/>
            <a:ext cx="341760" cy="369332"/>
          </a:xfrm>
          <a:prstGeom prst="rect">
            <a:avLst/>
          </a:prstGeom>
        </p:spPr>
        <p:txBody>
          <a:bodyPr wrap="none">
            <a:spAutoFit/>
          </a:bodyPr>
          <a:lstStyle/>
          <a:p>
            <a:r>
              <a:rPr lang="es-CO" dirty="0"/>
              <a:t>Ω</a:t>
            </a:r>
          </a:p>
        </p:txBody>
      </p:sp>
      <p:sp>
        <p:nvSpPr>
          <p:cNvPr id="71" name="CuadroTexto 70">
            <a:extLst>
              <a:ext uri="{FF2B5EF4-FFF2-40B4-BE49-F238E27FC236}">
                <a16:creationId xmlns:a16="http://schemas.microsoft.com/office/drawing/2014/main" xmlns="" id="{E904AEE0-2DD7-4561-9C6F-64D99CF90209}"/>
              </a:ext>
            </a:extLst>
          </p:cNvPr>
          <p:cNvSpPr txBox="1"/>
          <p:nvPr/>
        </p:nvSpPr>
        <p:spPr>
          <a:xfrm>
            <a:off x="7770904" y="4258819"/>
            <a:ext cx="910640" cy="461665"/>
          </a:xfrm>
          <a:prstGeom prst="rect">
            <a:avLst/>
          </a:prstGeom>
          <a:noFill/>
        </p:spPr>
        <p:txBody>
          <a:bodyPr wrap="square" rtlCol="0">
            <a:spAutoFit/>
          </a:bodyPr>
          <a:lstStyle/>
          <a:p>
            <a:r>
              <a:rPr lang="es-CO" sz="1200" b="1" dirty="0" err="1"/>
              <a:t>Eos</a:t>
            </a:r>
            <a:r>
              <a:rPr lang="es-CO" sz="1200" b="1" dirty="0"/>
              <a:t> son ≥100/µL </a:t>
            </a:r>
          </a:p>
        </p:txBody>
      </p:sp>
    </p:spTree>
    <p:extLst>
      <p:ext uri="{BB962C8B-B14F-4D97-AF65-F5344CB8AC3E}">
        <p14:creationId xmlns:p14="http://schemas.microsoft.com/office/powerpoint/2010/main" val="2563066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2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par>
                                <p:cTn id="16" presetID="22" presetClass="entr" presetSubtype="8"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par>
                                <p:cTn id="24" presetID="22" presetClass="entr" presetSubtype="2"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right)">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up)">
                                      <p:cBhvr>
                                        <p:cTn id="31" dur="500"/>
                                        <p:tgtEl>
                                          <p:spTgt spid="36"/>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500"/>
                                        <p:tgtEl>
                                          <p:spTgt spid="16"/>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up)">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right)">
                                      <p:cBhvr>
                                        <p:cTn id="42" dur="500"/>
                                        <p:tgtEl>
                                          <p:spTgt spid="40"/>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right)">
                                      <p:cBhvr>
                                        <p:cTn id="45" dur="500"/>
                                        <p:tgtEl>
                                          <p:spTgt spid="14"/>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wipe(right)">
                                      <p:cBhvr>
                                        <p:cTn id="48" dur="500"/>
                                        <p:tgtEl>
                                          <p:spTgt spid="3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wipe(left)">
                                      <p:cBhvr>
                                        <p:cTn id="53" dur="500"/>
                                        <p:tgtEl>
                                          <p:spTgt spid="59"/>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58"/>
                                        </p:tgtEl>
                                        <p:attrNameLst>
                                          <p:attrName>style.visibility</p:attrName>
                                        </p:attrNameLst>
                                      </p:cBhvr>
                                      <p:to>
                                        <p:strVal val="visible"/>
                                      </p:to>
                                    </p:set>
                                    <p:animEffect transition="in" filter="wipe(left)">
                                      <p:cBhvr>
                                        <p:cTn id="56" dur="500"/>
                                        <p:tgtEl>
                                          <p:spTgt spid="58"/>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wipe(left)">
                                      <p:cBhvr>
                                        <p:cTn id="59" dur="500"/>
                                        <p:tgtEl>
                                          <p:spTgt spid="1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wipe(up)">
                                      <p:cBhvr>
                                        <p:cTn id="64" dur="500"/>
                                        <p:tgtEl>
                                          <p:spTgt spid="42"/>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up)">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wipe(up)">
                                      <p:cBhvr>
                                        <p:cTn id="72" dur="500"/>
                                        <p:tgtEl>
                                          <p:spTgt spid="45"/>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wipe(up)">
                                      <p:cBhvr>
                                        <p:cTn id="75" dur="500"/>
                                        <p:tgtEl>
                                          <p:spTgt spid="2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wipe(up)">
                                      <p:cBhvr>
                                        <p:cTn id="80" dur="500"/>
                                        <p:tgtEl>
                                          <p:spTgt spid="22"/>
                                        </p:tgtEl>
                                      </p:cBhvr>
                                    </p:animEffect>
                                  </p:childTnLst>
                                </p:cTn>
                              </p:par>
                              <p:par>
                                <p:cTn id="81" presetID="22" presetClass="entr" presetSubtype="1" fill="hold" nodeType="with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wipe(up)">
                                      <p:cBhvr>
                                        <p:cTn id="83" dur="500"/>
                                        <p:tgtEl>
                                          <p:spTgt spid="47"/>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wipe(up)">
                                      <p:cBhvr>
                                        <p:cTn id="86" dur="500"/>
                                        <p:tgtEl>
                                          <p:spTgt spid="23"/>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2" fill="hold" grpId="0" nodeType="clickEffect">
                                  <p:stCondLst>
                                    <p:cond delay="0"/>
                                  </p:stCondLst>
                                  <p:childTnLst>
                                    <p:set>
                                      <p:cBhvr>
                                        <p:cTn id="90" dur="1" fill="hold">
                                          <p:stCondLst>
                                            <p:cond delay="0"/>
                                          </p:stCondLst>
                                        </p:cTn>
                                        <p:tgtEl>
                                          <p:spTgt spid="56"/>
                                        </p:tgtEl>
                                        <p:attrNameLst>
                                          <p:attrName>style.visibility</p:attrName>
                                        </p:attrNameLst>
                                      </p:cBhvr>
                                      <p:to>
                                        <p:strVal val="visible"/>
                                      </p:to>
                                    </p:set>
                                    <p:animEffect transition="in" filter="wipe(right)">
                                      <p:cBhvr>
                                        <p:cTn id="91" dur="500"/>
                                        <p:tgtEl>
                                          <p:spTgt spid="56"/>
                                        </p:tgtEl>
                                      </p:cBhvr>
                                    </p:animEffect>
                                  </p:childTnLst>
                                </p:cTn>
                              </p:par>
                              <p:par>
                                <p:cTn id="92" presetID="22" presetClass="entr" presetSubtype="2" fill="hold" nodeType="withEffect">
                                  <p:stCondLst>
                                    <p:cond delay="0"/>
                                  </p:stCondLst>
                                  <p:childTnLst>
                                    <p:set>
                                      <p:cBhvr>
                                        <p:cTn id="93" dur="1" fill="hold">
                                          <p:stCondLst>
                                            <p:cond delay="0"/>
                                          </p:stCondLst>
                                        </p:cTn>
                                        <p:tgtEl>
                                          <p:spTgt spid="50"/>
                                        </p:tgtEl>
                                        <p:attrNameLst>
                                          <p:attrName>style.visibility</p:attrName>
                                        </p:attrNameLst>
                                      </p:cBhvr>
                                      <p:to>
                                        <p:strVal val="visible"/>
                                      </p:to>
                                    </p:set>
                                    <p:animEffect transition="in" filter="wipe(right)">
                                      <p:cBhvr>
                                        <p:cTn id="94" dur="500"/>
                                        <p:tgtEl>
                                          <p:spTgt spid="50"/>
                                        </p:tgtEl>
                                      </p:cBhvr>
                                    </p:animEffect>
                                  </p:childTnLst>
                                </p:cTn>
                              </p:par>
                              <p:par>
                                <p:cTn id="95" presetID="22" presetClass="entr" presetSubtype="2" fill="hold" nodeType="withEffect">
                                  <p:stCondLst>
                                    <p:cond delay="0"/>
                                  </p:stCondLst>
                                  <p:childTnLst>
                                    <p:set>
                                      <p:cBhvr>
                                        <p:cTn id="96" dur="1" fill="hold">
                                          <p:stCondLst>
                                            <p:cond delay="0"/>
                                          </p:stCondLst>
                                        </p:cTn>
                                        <p:tgtEl>
                                          <p:spTgt spid="51"/>
                                        </p:tgtEl>
                                        <p:attrNameLst>
                                          <p:attrName>style.visibility</p:attrName>
                                        </p:attrNameLst>
                                      </p:cBhvr>
                                      <p:to>
                                        <p:strVal val="visible"/>
                                      </p:to>
                                    </p:set>
                                    <p:animEffect transition="in" filter="wipe(right)">
                                      <p:cBhvr>
                                        <p:cTn id="97" dur="500"/>
                                        <p:tgtEl>
                                          <p:spTgt spid="51"/>
                                        </p:tgtEl>
                                      </p:cBhvr>
                                    </p:animEffect>
                                  </p:childTnLst>
                                </p:cTn>
                              </p:par>
                              <p:par>
                                <p:cTn id="98" presetID="22" presetClass="entr" presetSubtype="2" fill="hold" nodeType="withEffect">
                                  <p:stCondLst>
                                    <p:cond delay="0"/>
                                  </p:stCondLst>
                                  <p:childTnLst>
                                    <p:set>
                                      <p:cBhvr>
                                        <p:cTn id="99" dur="1" fill="hold">
                                          <p:stCondLst>
                                            <p:cond delay="0"/>
                                          </p:stCondLst>
                                        </p:cTn>
                                        <p:tgtEl>
                                          <p:spTgt spid="53"/>
                                        </p:tgtEl>
                                        <p:attrNameLst>
                                          <p:attrName>style.visibility</p:attrName>
                                        </p:attrNameLst>
                                      </p:cBhvr>
                                      <p:to>
                                        <p:strVal val="visible"/>
                                      </p:to>
                                    </p:set>
                                    <p:animEffect transition="in" filter="wipe(right)">
                                      <p:cBhvr>
                                        <p:cTn id="100" dur="500"/>
                                        <p:tgtEl>
                                          <p:spTgt spid="53"/>
                                        </p:tgtEl>
                                      </p:cBhvr>
                                    </p:animEffect>
                                  </p:childTnLst>
                                </p:cTn>
                              </p:par>
                              <p:par>
                                <p:cTn id="101" presetID="22" presetClass="entr" presetSubtype="2" fill="hold" nodeType="withEffect">
                                  <p:stCondLst>
                                    <p:cond delay="0"/>
                                  </p:stCondLst>
                                  <p:childTnLst>
                                    <p:set>
                                      <p:cBhvr>
                                        <p:cTn id="102" dur="1" fill="hold">
                                          <p:stCondLst>
                                            <p:cond delay="0"/>
                                          </p:stCondLst>
                                        </p:cTn>
                                        <p:tgtEl>
                                          <p:spTgt spid="48"/>
                                        </p:tgtEl>
                                        <p:attrNameLst>
                                          <p:attrName>style.visibility</p:attrName>
                                        </p:attrNameLst>
                                      </p:cBhvr>
                                      <p:to>
                                        <p:strVal val="visible"/>
                                      </p:to>
                                    </p:set>
                                    <p:animEffect transition="in" filter="wipe(right)">
                                      <p:cBhvr>
                                        <p:cTn id="103" dur="500"/>
                                        <p:tgtEl>
                                          <p:spTgt spid="48"/>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nodeType="clickEffect">
                                  <p:stCondLst>
                                    <p:cond delay="0"/>
                                  </p:stCondLst>
                                  <p:childTnLst>
                                    <p:set>
                                      <p:cBhvr>
                                        <p:cTn id="107" dur="1" fill="hold">
                                          <p:stCondLst>
                                            <p:cond delay="0"/>
                                          </p:stCondLst>
                                        </p:cTn>
                                        <p:tgtEl>
                                          <p:spTgt spid="46"/>
                                        </p:tgtEl>
                                        <p:attrNameLst>
                                          <p:attrName>style.visibility</p:attrName>
                                        </p:attrNameLst>
                                      </p:cBhvr>
                                      <p:to>
                                        <p:strVal val="visible"/>
                                      </p:to>
                                    </p:set>
                                    <p:animEffect transition="in" filter="wipe(up)">
                                      <p:cBhvr>
                                        <p:cTn id="108" dur="500"/>
                                        <p:tgtEl>
                                          <p:spTgt spid="46"/>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26"/>
                                        </p:tgtEl>
                                        <p:attrNameLst>
                                          <p:attrName>style.visibility</p:attrName>
                                        </p:attrNameLst>
                                      </p:cBhvr>
                                      <p:to>
                                        <p:strVal val="visible"/>
                                      </p:to>
                                    </p:set>
                                    <p:animEffect transition="in" filter="wipe(up)">
                                      <p:cBhvr>
                                        <p:cTn id="111" dur="500"/>
                                        <p:tgtEl>
                                          <p:spTgt spid="26"/>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nodeType="clickEffect">
                                  <p:stCondLst>
                                    <p:cond delay="0"/>
                                  </p:stCondLst>
                                  <p:childTnLst>
                                    <p:set>
                                      <p:cBhvr>
                                        <p:cTn id="115" dur="1" fill="hold">
                                          <p:stCondLst>
                                            <p:cond delay="0"/>
                                          </p:stCondLst>
                                        </p:cTn>
                                        <p:tgtEl>
                                          <p:spTgt spid="62"/>
                                        </p:tgtEl>
                                        <p:attrNameLst>
                                          <p:attrName>style.visibility</p:attrName>
                                        </p:attrNameLst>
                                      </p:cBhvr>
                                      <p:to>
                                        <p:strVal val="visible"/>
                                      </p:to>
                                    </p:set>
                                    <p:animEffect transition="in" filter="wipe(up)">
                                      <p:cBhvr>
                                        <p:cTn id="116" dur="500"/>
                                        <p:tgtEl>
                                          <p:spTgt spid="62"/>
                                        </p:tgtEl>
                                      </p:cBhvr>
                                    </p:animEffect>
                                  </p:childTnLst>
                                </p:cTn>
                              </p:par>
                              <p:par>
                                <p:cTn id="117" presetID="22" presetClass="entr" presetSubtype="1" fill="hold" grpId="0" nodeType="withEffect">
                                  <p:stCondLst>
                                    <p:cond delay="0"/>
                                  </p:stCondLst>
                                  <p:childTnLst>
                                    <p:set>
                                      <p:cBhvr>
                                        <p:cTn id="118" dur="1" fill="hold">
                                          <p:stCondLst>
                                            <p:cond delay="0"/>
                                          </p:stCondLst>
                                        </p:cTn>
                                        <p:tgtEl>
                                          <p:spTgt spid="29"/>
                                        </p:tgtEl>
                                        <p:attrNameLst>
                                          <p:attrName>style.visibility</p:attrName>
                                        </p:attrNameLst>
                                      </p:cBhvr>
                                      <p:to>
                                        <p:strVal val="visible"/>
                                      </p:to>
                                    </p:set>
                                    <p:animEffect transition="in" filter="wipe(up)">
                                      <p:cBhvr>
                                        <p:cTn id="119" dur="500"/>
                                        <p:tgtEl>
                                          <p:spTgt spid="29"/>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nodeType="clickEffect">
                                  <p:stCondLst>
                                    <p:cond delay="0"/>
                                  </p:stCondLst>
                                  <p:childTnLst>
                                    <p:set>
                                      <p:cBhvr>
                                        <p:cTn id="123" dur="1" fill="hold">
                                          <p:stCondLst>
                                            <p:cond delay="0"/>
                                          </p:stCondLst>
                                        </p:cTn>
                                        <p:tgtEl>
                                          <p:spTgt spid="69"/>
                                        </p:tgtEl>
                                        <p:attrNameLst>
                                          <p:attrName>style.visibility</p:attrName>
                                        </p:attrNameLst>
                                      </p:cBhvr>
                                      <p:to>
                                        <p:strVal val="visible"/>
                                      </p:to>
                                    </p:set>
                                    <p:animEffect transition="in" filter="wipe(up)">
                                      <p:cBhvr>
                                        <p:cTn id="124" dur="500"/>
                                        <p:tgtEl>
                                          <p:spTgt spid="69"/>
                                        </p:tgtEl>
                                      </p:cBhvr>
                                    </p:animEffect>
                                  </p:childTnLst>
                                </p:cTn>
                              </p:par>
                              <p:par>
                                <p:cTn id="125" presetID="22" presetClass="entr" presetSubtype="1" fill="hold" nodeType="withEffect">
                                  <p:stCondLst>
                                    <p:cond delay="0"/>
                                  </p:stCondLst>
                                  <p:childTnLst>
                                    <p:set>
                                      <p:cBhvr>
                                        <p:cTn id="126" dur="1" fill="hold">
                                          <p:stCondLst>
                                            <p:cond delay="0"/>
                                          </p:stCondLst>
                                        </p:cTn>
                                        <p:tgtEl>
                                          <p:spTgt spid="68"/>
                                        </p:tgtEl>
                                        <p:attrNameLst>
                                          <p:attrName>style.visibility</p:attrName>
                                        </p:attrNameLst>
                                      </p:cBhvr>
                                      <p:to>
                                        <p:strVal val="visible"/>
                                      </p:to>
                                    </p:set>
                                    <p:animEffect transition="in" filter="wipe(up)">
                                      <p:cBhvr>
                                        <p:cTn id="127" dur="500"/>
                                        <p:tgtEl>
                                          <p:spTgt spid="68"/>
                                        </p:tgtEl>
                                      </p:cBhvr>
                                    </p:animEffect>
                                  </p:childTnLst>
                                </p:cTn>
                              </p:par>
                              <p:par>
                                <p:cTn id="128" presetID="22" presetClass="entr" presetSubtype="1" fill="hold" nodeType="withEffect">
                                  <p:stCondLst>
                                    <p:cond delay="0"/>
                                  </p:stCondLst>
                                  <p:childTnLst>
                                    <p:set>
                                      <p:cBhvr>
                                        <p:cTn id="129" dur="1" fill="hold">
                                          <p:stCondLst>
                                            <p:cond delay="0"/>
                                          </p:stCondLst>
                                        </p:cTn>
                                        <p:tgtEl>
                                          <p:spTgt spid="66"/>
                                        </p:tgtEl>
                                        <p:attrNameLst>
                                          <p:attrName>style.visibility</p:attrName>
                                        </p:attrNameLst>
                                      </p:cBhvr>
                                      <p:to>
                                        <p:strVal val="visible"/>
                                      </p:to>
                                    </p:set>
                                    <p:animEffect transition="in" filter="wipe(up)">
                                      <p:cBhvr>
                                        <p:cTn id="130" dur="500"/>
                                        <p:tgtEl>
                                          <p:spTgt spid="66"/>
                                        </p:tgtEl>
                                      </p:cBhvr>
                                    </p:animEffect>
                                  </p:childTnLst>
                                </p:cTn>
                              </p:par>
                              <p:par>
                                <p:cTn id="131" presetID="22" presetClass="entr" presetSubtype="1" fill="hold" nodeType="withEffect">
                                  <p:stCondLst>
                                    <p:cond delay="0"/>
                                  </p:stCondLst>
                                  <p:childTnLst>
                                    <p:set>
                                      <p:cBhvr>
                                        <p:cTn id="132" dur="1" fill="hold">
                                          <p:stCondLst>
                                            <p:cond delay="0"/>
                                          </p:stCondLst>
                                        </p:cTn>
                                        <p:tgtEl>
                                          <p:spTgt spid="63"/>
                                        </p:tgtEl>
                                        <p:attrNameLst>
                                          <p:attrName>style.visibility</p:attrName>
                                        </p:attrNameLst>
                                      </p:cBhvr>
                                      <p:to>
                                        <p:strVal val="visible"/>
                                      </p:to>
                                    </p:set>
                                    <p:animEffect transition="in" filter="wipe(up)">
                                      <p:cBhvr>
                                        <p:cTn id="133" dur="500"/>
                                        <p:tgtEl>
                                          <p:spTgt spid="63"/>
                                        </p:tgtEl>
                                      </p:cBhvr>
                                    </p:animEffect>
                                  </p:childTnLst>
                                </p:cTn>
                              </p:par>
                              <p:par>
                                <p:cTn id="134" presetID="22" presetClass="entr" presetSubtype="1" fill="hold" grpId="0" nodeType="withEffect">
                                  <p:stCondLst>
                                    <p:cond delay="0"/>
                                  </p:stCondLst>
                                  <p:childTnLst>
                                    <p:set>
                                      <p:cBhvr>
                                        <p:cTn id="135" dur="1" fill="hold">
                                          <p:stCondLst>
                                            <p:cond delay="0"/>
                                          </p:stCondLst>
                                        </p:cTn>
                                        <p:tgtEl>
                                          <p:spTgt spid="30"/>
                                        </p:tgtEl>
                                        <p:attrNameLst>
                                          <p:attrName>style.visibility</p:attrName>
                                        </p:attrNameLst>
                                      </p:cBhvr>
                                      <p:to>
                                        <p:strVal val="visible"/>
                                      </p:to>
                                    </p:set>
                                    <p:animEffect transition="in" filter="wipe(up)">
                                      <p:cBhvr>
                                        <p:cTn id="136" dur="500"/>
                                        <p:tgtEl>
                                          <p:spTgt spid="30"/>
                                        </p:tgtEl>
                                      </p:cBhvr>
                                    </p:animEffect>
                                  </p:childTnLst>
                                </p:cTn>
                              </p:par>
                              <p:par>
                                <p:cTn id="137" presetID="22" presetClass="entr" presetSubtype="1" fill="hold" grpId="0" nodeType="withEffect">
                                  <p:stCondLst>
                                    <p:cond delay="0"/>
                                  </p:stCondLst>
                                  <p:childTnLst>
                                    <p:set>
                                      <p:cBhvr>
                                        <p:cTn id="138" dur="1" fill="hold">
                                          <p:stCondLst>
                                            <p:cond delay="0"/>
                                          </p:stCondLst>
                                        </p:cTn>
                                        <p:tgtEl>
                                          <p:spTgt spid="31"/>
                                        </p:tgtEl>
                                        <p:attrNameLst>
                                          <p:attrName>style.visibility</p:attrName>
                                        </p:attrNameLst>
                                      </p:cBhvr>
                                      <p:to>
                                        <p:strVal val="visible"/>
                                      </p:to>
                                    </p:set>
                                    <p:animEffect transition="in" filter="wipe(up)">
                                      <p:cBhvr>
                                        <p:cTn id="139" dur="500"/>
                                        <p:tgtEl>
                                          <p:spTgt spid="31"/>
                                        </p:tgtEl>
                                      </p:cBhvr>
                                    </p:animEffect>
                                  </p:childTnLst>
                                </p:cTn>
                              </p:par>
                            </p:childTnLst>
                          </p:cTn>
                        </p:par>
                      </p:childTnLst>
                    </p:cTn>
                  </p:par>
                  <p:par>
                    <p:cTn id="140" fill="hold">
                      <p:stCondLst>
                        <p:cond delay="indefinite"/>
                      </p:stCondLst>
                      <p:childTnLst>
                        <p:par>
                          <p:cTn id="141" fill="hold">
                            <p:stCondLst>
                              <p:cond delay="0"/>
                            </p:stCondLst>
                            <p:childTnLst>
                              <p:par>
                                <p:cTn id="142" presetID="16" presetClass="entr" presetSubtype="21" fill="hold" nodeType="clickEffect">
                                  <p:stCondLst>
                                    <p:cond delay="0"/>
                                  </p:stCondLst>
                                  <p:childTnLst>
                                    <p:set>
                                      <p:cBhvr>
                                        <p:cTn id="143" dur="1" fill="hold">
                                          <p:stCondLst>
                                            <p:cond delay="0"/>
                                          </p:stCondLst>
                                        </p:cTn>
                                        <p:tgtEl>
                                          <p:spTgt spid="77"/>
                                        </p:tgtEl>
                                        <p:attrNameLst>
                                          <p:attrName>style.visibility</p:attrName>
                                        </p:attrNameLst>
                                      </p:cBhvr>
                                      <p:to>
                                        <p:strVal val="visible"/>
                                      </p:to>
                                    </p:set>
                                    <p:animEffect transition="in" filter="barn(inVertical)">
                                      <p:cBhvr>
                                        <p:cTn id="144" dur="500"/>
                                        <p:tgtEl>
                                          <p:spTgt spid="77"/>
                                        </p:tgtEl>
                                      </p:cBhvr>
                                    </p:animEffect>
                                  </p:childTnLst>
                                </p:cTn>
                              </p:par>
                              <p:par>
                                <p:cTn id="145" presetID="16" presetClass="entr" presetSubtype="21" fill="hold" nodeType="withEffect">
                                  <p:stCondLst>
                                    <p:cond delay="0"/>
                                  </p:stCondLst>
                                  <p:childTnLst>
                                    <p:set>
                                      <p:cBhvr>
                                        <p:cTn id="146" dur="1" fill="hold">
                                          <p:stCondLst>
                                            <p:cond delay="0"/>
                                          </p:stCondLst>
                                        </p:cTn>
                                        <p:tgtEl>
                                          <p:spTgt spid="76"/>
                                        </p:tgtEl>
                                        <p:attrNameLst>
                                          <p:attrName>style.visibility</p:attrName>
                                        </p:attrNameLst>
                                      </p:cBhvr>
                                      <p:to>
                                        <p:strVal val="visible"/>
                                      </p:to>
                                    </p:set>
                                    <p:animEffect transition="in" filter="barn(inVertical)">
                                      <p:cBhvr>
                                        <p:cTn id="147" dur="500"/>
                                        <p:tgtEl>
                                          <p:spTgt spid="76"/>
                                        </p:tgtEl>
                                      </p:cBhvr>
                                    </p:animEffect>
                                  </p:childTnLst>
                                </p:cTn>
                              </p:par>
                              <p:par>
                                <p:cTn id="148" presetID="16" presetClass="entr" presetSubtype="21" fill="hold" grpId="0" nodeType="withEffect">
                                  <p:stCondLst>
                                    <p:cond delay="0"/>
                                  </p:stCondLst>
                                  <p:childTnLst>
                                    <p:set>
                                      <p:cBhvr>
                                        <p:cTn id="149" dur="1" fill="hold">
                                          <p:stCondLst>
                                            <p:cond delay="0"/>
                                          </p:stCondLst>
                                        </p:cTn>
                                        <p:tgtEl>
                                          <p:spTgt spid="32"/>
                                        </p:tgtEl>
                                        <p:attrNameLst>
                                          <p:attrName>style.visibility</p:attrName>
                                        </p:attrNameLst>
                                      </p:cBhvr>
                                      <p:to>
                                        <p:strVal val="visible"/>
                                      </p:to>
                                    </p:set>
                                    <p:animEffect transition="in" filter="barn(inVertical)">
                                      <p:cBhvr>
                                        <p:cTn id="150" dur="500"/>
                                        <p:tgtEl>
                                          <p:spTgt spid="32"/>
                                        </p:tgtEl>
                                      </p:cBhvr>
                                    </p:animEffect>
                                  </p:childTnLst>
                                </p:cTn>
                              </p:par>
                              <p:par>
                                <p:cTn id="151" presetID="16" presetClass="entr" presetSubtype="21" fill="hold" nodeType="withEffect">
                                  <p:stCondLst>
                                    <p:cond delay="0"/>
                                  </p:stCondLst>
                                  <p:childTnLst>
                                    <p:set>
                                      <p:cBhvr>
                                        <p:cTn id="152" dur="1" fill="hold">
                                          <p:stCondLst>
                                            <p:cond delay="0"/>
                                          </p:stCondLst>
                                        </p:cTn>
                                        <p:tgtEl>
                                          <p:spTgt spid="80"/>
                                        </p:tgtEl>
                                        <p:attrNameLst>
                                          <p:attrName>style.visibility</p:attrName>
                                        </p:attrNameLst>
                                      </p:cBhvr>
                                      <p:to>
                                        <p:strVal val="visible"/>
                                      </p:to>
                                    </p:set>
                                    <p:animEffect transition="in" filter="barn(inVertical)">
                                      <p:cBhvr>
                                        <p:cTn id="153" dur="500"/>
                                        <p:tgtEl>
                                          <p:spTgt spid="80"/>
                                        </p:tgtEl>
                                      </p:cBhvr>
                                    </p:animEffect>
                                  </p:childTnLst>
                                </p:cTn>
                              </p:par>
                              <p:par>
                                <p:cTn id="154" presetID="16" presetClass="entr" presetSubtype="21" fill="hold" nodeType="withEffect">
                                  <p:stCondLst>
                                    <p:cond delay="0"/>
                                  </p:stCondLst>
                                  <p:childTnLst>
                                    <p:set>
                                      <p:cBhvr>
                                        <p:cTn id="155" dur="1" fill="hold">
                                          <p:stCondLst>
                                            <p:cond delay="0"/>
                                          </p:stCondLst>
                                        </p:cTn>
                                        <p:tgtEl>
                                          <p:spTgt spid="79"/>
                                        </p:tgtEl>
                                        <p:attrNameLst>
                                          <p:attrName>style.visibility</p:attrName>
                                        </p:attrNameLst>
                                      </p:cBhvr>
                                      <p:to>
                                        <p:strVal val="visible"/>
                                      </p:to>
                                    </p:set>
                                    <p:animEffect transition="in" filter="barn(inVertical)">
                                      <p:cBhvr>
                                        <p:cTn id="156" dur="500"/>
                                        <p:tgtEl>
                                          <p:spTgt spid="79"/>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2" fill="hold" nodeType="clickEffect">
                                  <p:stCondLst>
                                    <p:cond delay="0"/>
                                  </p:stCondLst>
                                  <p:childTnLst>
                                    <p:set>
                                      <p:cBhvr>
                                        <p:cTn id="160" dur="1" fill="hold">
                                          <p:stCondLst>
                                            <p:cond delay="0"/>
                                          </p:stCondLst>
                                        </p:cTn>
                                        <p:tgtEl>
                                          <p:spTgt spid="74"/>
                                        </p:tgtEl>
                                        <p:attrNameLst>
                                          <p:attrName>style.visibility</p:attrName>
                                        </p:attrNameLst>
                                      </p:cBhvr>
                                      <p:to>
                                        <p:strVal val="visible"/>
                                      </p:to>
                                    </p:set>
                                    <p:animEffect transition="in" filter="wipe(right)">
                                      <p:cBhvr>
                                        <p:cTn id="161" dur="500"/>
                                        <p:tgtEl>
                                          <p:spTgt spid="74"/>
                                        </p:tgtEl>
                                      </p:cBhvr>
                                    </p:animEffect>
                                  </p:childTnLst>
                                </p:cTn>
                              </p:par>
                              <p:par>
                                <p:cTn id="162" presetID="22" presetClass="entr" presetSubtype="2" fill="hold" grpId="0" nodeType="withEffect">
                                  <p:stCondLst>
                                    <p:cond delay="0"/>
                                  </p:stCondLst>
                                  <p:childTnLst>
                                    <p:set>
                                      <p:cBhvr>
                                        <p:cTn id="163" dur="1" fill="hold">
                                          <p:stCondLst>
                                            <p:cond delay="0"/>
                                          </p:stCondLst>
                                        </p:cTn>
                                        <p:tgtEl>
                                          <p:spTgt spid="96"/>
                                        </p:tgtEl>
                                        <p:attrNameLst>
                                          <p:attrName>style.visibility</p:attrName>
                                        </p:attrNameLst>
                                      </p:cBhvr>
                                      <p:to>
                                        <p:strVal val="visible"/>
                                      </p:to>
                                    </p:set>
                                    <p:animEffect transition="in" filter="wipe(right)">
                                      <p:cBhvr>
                                        <p:cTn id="164" dur="500"/>
                                        <p:tgtEl>
                                          <p:spTgt spid="96"/>
                                        </p:tgtEl>
                                      </p:cBhvr>
                                    </p:animEffect>
                                  </p:childTnLst>
                                </p:cTn>
                              </p:par>
                              <p:par>
                                <p:cTn id="165" presetID="22" presetClass="entr" presetSubtype="2" fill="hold" nodeType="withEffect">
                                  <p:stCondLst>
                                    <p:cond delay="0"/>
                                  </p:stCondLst>
                                  <p:childTnLst>
                                    <p:set>
                                      <p:cBhvr>
                                        <p:cTn id="166" dur="1" fill="hold">
                                          <p:stCondLst>
                                            <p:cond delay="0"/>
                                          </p:stCondLst>
                                        </p:cTn>
                                        <p:tgtEl>
                                          <p:spTgt spid="73"/>
                                        </p:tgtEl>
                                        <p:attrNameLst>
                                          <p:attrName>style.visibility</p:attrName>
                                        </p:attrNameLst>
                                      </p:cBhvr>
                                      <p:to>
                                        <p:strVal val="visible"/>
                                      </p:to>
                                    </p:set>
                                    <p:animEffect transition="in" filter="wipe(right)">
                                      <p:cBhvr>
                                        <p:cTn id="167" dur="500"/>
                                        <p:tgtEl>
                                          <p:spTgt spid="73"/>
                                        </p:tgtEl>
                                      </p:cBhvr>
                                    </p:animEffect>
                                  </p:childTnLst>
                                </p:cTn>
                              </p:par>
                              <p:par>
                                <p:cTn id="168" presetID="22" presetClass="entr" presetSubtype="2" fill="hold" nodeType="withEffect">
                                  <p:stCondLst>
                                    <p:cond delay="0"/>
                                  </p:stCondLst>
                                  <p:childTnLst>
                                    <p:set>
                                      <p:cBhvr>
                                        <p:cTn id="169" dur="1" fill="hold">
                                          <p:stCondLst>
                                            <p:cond delay="0"/>
                                          </p:stCondLst>
                                        </p:cTn>
                                        <p:tgtEl>
                                          <p:spTgt spid="75"/>
                                        </p:tgtEl>
                                        <p:attrNameLst>
                                          <p:attrName>style.visibility</p:attrName>
                                        </p:attrNameLst>
                                      </p:cBhvr>
                                      <p:to>
                                        <p:strVal val="visible"/>
                                      </p:to>
                                    </p:set>
                                    <p:animEffect transition="in" filter="wipe(right)">
                                      <p:cBhvr>
                                        <p:cTn id="170" dur="500"/>
                                        <p:tgtEl>
                                          <p:spTgt spid="75"/>
                                        </p:tgtEl>
                                      </p:cBhvr>
                                    </p:animEffect>
                                  </p:childTnLst>
                                </p:cTn>
                              </p:par>
                              <p:par>
                                <p:cTn id="171" presetID="22" presetClass="entr" presetSubtype="2" fill="hold" grpId="0" nodeType="withEffect">
                                  <p:stCondLst>
                                    <p:cond delay="0"/>
                                  </p:stCondLst>
                                  <p:childTnLst>
                                    <p:set>
                                      <p:cBhvr>
                                        <p:cTn id="172" dur="1" fill="hold">
                                          <p:stCondLst>
                                            <p:cond delay="0"/>
                                          </p:stCondLst>
                                        </p:cTn>
                                        <p:tgtEl>
                                          <p:spTgt spid="97"/>
                                        </p:tgtEl>
                                        <p:attrNameLst>
                                          <p:attrName>style.visibility</p:attrName>
                                        </p:attrNameLst>
                                      </p:cBhvr>
                                      <p:to>
                                        <p:strVal val="visible"/>
                                      </p:to>
                                    </p:set>
                                    <p:animEffect transition="in" filter="wipe(right)">
                                      <p:cBhvr>
                                        <p:cTn id="173" dur="500"/>
                                        <p:tgtEl>
                                          <p:spTgt spid="97"/>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1" fill="hold" grpId="0" nodeType="clickEffect">
                                  <p:stCondLst>
                                    <p:cond delay="0"/>
                                  </p:stCondLst>
                                  <p:childTnLst>
                                    <p:set>
                                      <p:cBhvr>
                                        <p:cTn id="177" dur="1" fill="hold">
                                          <p:stCondLst>
                                            <p:cond delay="0"/>
                                          </p:stCondLst>
                                        </p:cTn>
                                        <p:tgtEl>
                                          <p:spTgt spid="33"/>
                                        </p:tgtEl>
                                        <p:attrNameLst>
                                          <p:attrName>style.visibility</p:attrName>
                                        </p:attrNameLst>
                                      </p:cBhvr>
                                      <p:to>
                                        <p:strVal val="visible"/>
                                      </p:to>
                                    </p:set>
                                    <p:animEffect transition="in" filter="wipe(up)">
                                      <p:cBhvr>
                                        <p:cTn id="178" dur="500"/>
                                        <p:tgtEl>
                                          <p:spTgt spid="33"/>
                                        </p:tgtEl>
                                      </p:cBhvr>
                                    </p:animEffect>
                                  </p:childTnLst>
                                </p:cTn>
                              </p:par>
                              <p:par>
                                <p:cTn id="179" presetID="22" presetClass="entr" presetSubtype="1" fill="hold" grpId="0" nodeType="withEffect">
                                  <p:stCondLst>
                                    <p:cond delay="0"/>
                                  </p:stCondLst>
                                  <p:childTnLst>
                                    <p:set>
                                      <p:cBhvr>
                                        <p:cTn id="180" dur="1" fill="hold">
                                          <p:stCondLst>
                                            <p:cond delay="0"/>
                                          </p:stCondLst>
                                        </p:cTn>
                                        <p:tgtEl>
                                          <p:spTgt spid="34"/>
                                        </p:tgtEl>
                                        <p:attrNameLst>
                                          <p:attrName>style.visibility</p:attrName>
                                        </p:attrNameLst>
                                      </p:cBhvr>
                                      <p:to>
                                        <p:strVal val="visible"/>
                                      </p:to>
                                    </p:set>
                                    <p:animEffect transition="in" filter="wipe(up)">
                                      <p:cBhvr>
                                        <p:cTn id="181" dur="500"/>
                                        <p:tgtEl>
                                          <p:spTgt spid="34"/>
                                        </p:tgtEl>
                                      </p:cBhvr>
                                    </p:animEffect>
                                  </p:childTnLst>
                                </p:cTn>
                              </p:par>
                              <p:par>
                                <p:cTn id="182" presetID="22" presetClass="entr" presetSubtype="1" fill="hold" nodeType="withEffect">
                                  <p:stCondLst>
                                    <p:cond delay="0"/>
                                  </p:stCondLst>
                                  <p:childTnLst>
                                    <p:set>
                                      <p:cBhvr>
                                        <p:cTn id="183" dur="1" fill="hold">
                                          <p:stCondLst>
                                            <p:cond delay="0"/>
                                          </p:stCondLst>
                                        </p:cTn>
                                        <p:tgtEl>
                                          <p:spTgt spid="86"/>
                                        </p:tgtEl>
                                        <p:attrNameLst>
                                          <p:attrName>style.visibility</p:attrName>
                                        </p:attrNameLst>
                                      </p:cBhvr>
                                      <p:to>
                                        <p:strVal val="visible"/>
                                      </p:to>
                                    </p:set>
                                    <p:animEffect transition="in" filter="wipe(up)">
                                      <p:cBhvr>
                                        <p:cTn id="184" dur="500"/>
                                        <p:tgtEl>
                                          <p:spTgt spid="86"/>
                                        </p:tgtEl>
                                      </p:cBhvr>
                                    </p:animEffect>
                                  </p:childTnLst>
                                </p:cTn>
                              </p:par>
                              <p:par>
                                <p:cTn id="185" presetID="22" presetClass="entr" presetSubtype="1" fill="hold" nodeType="withEffect">
                                  <p:stCondLst>
                                    <p:cond delay="0"/>
                                  </p:stCondLst>
                                  <p:childTnLst>
                                    <p:set>
                                      <p:cBhvr>
                                        <p:cTn id="186" dur="1" fill="hold">
                                          <p:stCondLst>
                                            <p:cond delay="0"/>
                                          </p:stCondLst>
                                        </p:cTn>
                                        <p:tgtEl>
                                          <p:spTgt spid="87"/>
                                        </p:tgtEl>
                                        <p:attrNameLst>
                                          <p:attrName>style.visibility</p:attrName>
                                        </p:attrNameLst>
                                      </p:cBhvr>
                                      <p:to>
                                        <p:strVal val="visible"/>
                                      </p:to>
                                    </p:set>
                                    <p:animEffect transition="in" filter="wipe(up)">
                                      <p:cBhvr>
                                        <p:cTn id="187" dur="500"/>
                                        <p:tgtEl>
                                          <p:spTgt spid="87"/>
                                        </p:tgtEl>
                                      </p:cBhvr>
                                    </p:animEffect>
                                  </p:childTnLst>
                                </p:cTn>
                              </p:par>
                              <p:par>
                                <p:cTn id="188" presetID="22" presetClass="entr" presetSubtype="1" fill="hold" nodeType="withEffect">
                                  <p:stCondLst>
                                    <p:cond delay="0"/>
                                  </p:stCondLst>
                                  <p:childTnLst>
                                    <p:set>
                                      <p:cBhvr>
                                        <p:cTn id="189" dur="1" fill="hold">
                                          <p:stCondLst>
                                            <p:cond delay="0"/>
                                          </p:stCondLst>
                                        </p:cTn>
                                        <p:tgtEl>
                                          <p:spTgt spid="88"/>
                                        </p:tgtEl>
                                        <p:attrNameLst>
                                          <p:attrName>style.visibility</p:attrName>
                                        </p:attrNameLst>
                                      </p:cBhvr>
                                      <p:to>
                                        <p:strVal val="visible"/>
                                      </p:to>
                                    </p:set>
                                    <p:animEffect transition="in" filter="wipe(up)">
                                      <p:cBhvr>
                                        <p:cTn id="190" dur="500"/>
                                        <p:tgtEl>
                                          <p:spTgt spid="88"/>
                                        </p:tgtEl>
                                      </p:cBhvr>
                                    </p:animEffect>
                                  </p:childTnLst>
                                </p:cTn>
                              </p:par>
                              <p:par>
                                <p:cTn id="191" presetID="22" presetClass="entr" presetSubtype="1" fill="hold" nodeType="withEffect">
                                  <p:stCondLst>
                                    <p:cond delay="0"/>
                                  </p:stCondLst>
                                  <p:childTnLst>
                                    <p:set>
                                      <p:cBhvr>
                                        <p:cTn id="192" dur="1" fill="hold">
                                          <p:stCondLst>
                                            <p:cond delay="0"/>
                                          </p:stCondLst>
                                        </p:cTn>
                                        <p:tgtEl>
                                          <p:spTgt spid="89"/>
                                        </p:tgtEl>
                                        <p:attrNameLst>
                                          <p:attrName>style.visibility</p:attrName>
                                        </p:attrNameLst>
                                      </p:cBhvr>
                                      <p:to>
                                        <p:strVal val="visible"/>
                                      </p:to>
                                    </p:set>
                                    <p:animEffect transition="in" filter="wipe(up)">
                                      <p:cBhvr>
                                        <p:cTn id="193" dur="500"/>
                                        <p:tgtEl>
                                          <p:spTgt spid="89"/>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1" fill="hold" grpId="0" nodeType="clickEffect">
                                  <p:stCondLst>
                                    <p:cond delay="0"/>
                                  </p:stCondLst>
                                  <p:childTnLst>
                                    <p:set>
                                      <p:cBhvr>
                                        <p:cTn id="197" dur="1" fill="hold">
                                          <p:stCondLst>
                                            <p:cond delay="0"/>
                                          </p:stCondLst>
                                        </p:cTn>
                                        <p:tgtEl>
                                          <p:spTgt spid="102"/>
                                        </p:tgtEl>
                                        <p:attrNameLst>
                                          <p:attrName>style.visibility</p:attrName>
                                        </p:attrNameLst>
                                      </p:cBhvr>
                                      <p:to>
                                        <p:strVal val="visible"/>
                                      </p:to>
                                    </p:set>
                                    <p:animEffect transition="in" filter="wipe(up)">
                                      <p:cBhvr>
                                        <p:cTn id="198" dur="500"/>
                                        <p:tgtEl>
                                          <p:spTgt spid="102"/>
                                        </p:tgtEl>
                                      </p:cBhvr>
                                    </p:animEffect>
                                  </p:childTnLst>
                                </p:cTn>
                              </p:par>
                              <p:par>
                                <p:cTn id="199" presetID="22" presetClass="entr" presetSubtype="1" fill="hold" nodeType="withEffect">
                                  <p:stCondLst>
                                    <p:cond delay="0"/>
                                  </p:stCondLst>
                                  <p:childTnLst>
                                    <p:set>
                                      <p:cBhvr>
                                        <p:cTn id="200" dur="1" fill="hold">
                                          <p:stCondLst>
                                            <p:cond delay="0"/>
                                          </p:stCondLst>
                                        </p:cTn>
                                        <p:tgtEl>
                                          <p:spTgt spid="99"/>
                                        </p:tgtEl>
                                        <p:attrNameLst>
                                          <p:attrName>style.visibility</p:attrName>
                                        </p:attrNameLst>
                                      </p:cBhvr>
                                      <p:to>
                                        <p:strVal val="visible"/>
                                      </p:to>
                                    </p:set>
                                    <p:animEffect transition="in" filter="wipe(up)">
                                      <p:cBhvr>
                                        <p:cTn id="201" dur="500"/>
                                        <p:tgtEl>
                                          <p:spTgt spid="99"/>
                                        </p:tgtEl>
                                      </p:cBhvr>
                                    </p:animEffect>
                                  </p:childTnLst>
                                </p:cTn>
                              </p:par>
                              <p:par>
                                <p:cTn id="202" presetID="22" presetClass="entr" presetSubtype="1" fill="hold" nodeType="withEffect">
                                  <p:stCondLst>
                                    <p:cond delay="0"/>
                                  </p:stCondLst>
                                  <p:childTnLst>
                                    <p:set>
                                      <p:cBhvr>
                                        <p:cTn id="203" dur="1" fill="hold">
                                          <p:stCondLst>
                                            <p:cond delay="0"/>
                                          </p:stCondLst>
                                        </p:cTn>
                                        <p:tgtEl>
                                          <p:spTgt spid="98"/>
                                        </p:tgtEl>
                                        <p:attrNameLst>
                                          <p:attrName>style.visibility</p:attrName>
                                        </p:attrNameLst>
                                      </p:cBhvr>
                                      <p:to>
                                        <p:strVal val="visible"/>
                                      </p:to>
                                    </p:set>
                                    <p:animEffect transition="in" filter="wipe(up)">
                                      <p:cBhvr>
                                        <p:cTn id="204" dur="500"/>
                                        <p:tgtEl>
                                          <p:spTgt spid="98"/>
                                        </p:tgtEl>
                                      </p:cBhvr>
                                    </p:animEffect>
                                  </p:childTnLst>
                                </p:cTn>
                              </p:par>
                            </p:childTnLst>
                          </p:cTn>
                        </p:par>
                      </p:childTnLst>
                    </p:cTn>
                  </p:par>
                  <p:par>
                    <p:cTn id="205" fill="hold">
                      <p:stCondLst>
                        <p:cond delay="indefinite"/>
                      </p:stCondLst>
                      <p:childTnLst>
                        <p:par>
                          <p:cTn id="206" fill="hold">
                            <p:stCondLst>
                              <p:cond delay="0"/>
                            </p:stCondLst>
                            <p:childTnLst>
                              <p:par>
                                <p:cTn id="207" presetID="22" presetClass="entr" presetSubtype="1" fill="hold" grpId="0" nodeType="clickEffect">
                                  <p:stCondLst>
                                    <p:cond delay="0"/>
                                  </p:stCondLst>
                                  <p:childTnLst>
                                    <p:set>
                                      <p:cBhvr>
                                        <p:cTn id="208" dur="1" fill="hold">
                                          <p:stCondLst>
                                            <p:cond delay="0"/>
                                          </p:stCondLst>
                                        </p:cTn>
                                        <p:tgtEl>
                                          <p:spTgt spid="71"/>
                                        </p:tgtEl>
                                        <p:attrNameLst>
                                          <p:attrName>style.visibility</p:attrName>
                                        </p:attrNameLst>
                                      </p:cBhvr>
                                      <p:to>
                                        <p:strVal val="visible"/>
                                      </p:to>
                                    </p:set>
                                    <p:animEffect transition="in" filter="wipe(up)">
                                      <p:cBhvr>
                                        <p:cTn id="209"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39" grpId="0" animBg="1"/>
      <p:bldP spid="35" grpId="0" animBg="1"/>
      <p:bldP spid="13" grpId="0" animBg="1"/>
      <p:bldP spid="14" grpId="0"/>
      <p:bldP spid="15" grpId="0"/>
      <p:bldP spid="16" grpId="0"/>
      <p:bldP spid="18" grpId="0" animBg="1"/>
      <p:bldP spid="21" grpId="0" animBg="1"/>
      <p:bldP spid="22" grpId="0" animBg="1"/>
      <p:bldP spid="23" grpId="0" animBg="1"/>
      <p:bldP spid="26" grpId="0" animBg="1"/>
      <p:bldP spid="29" grpId="0" animBg="1"/>
      <p:bldP spid="30" grpId="0" animBg="1"/>
      <p:bldP spid="31" grpId="0" animBg="1"/>
      <p:bldP spid="32" grpId="0" animBg="1"/>
      <p:bldP spid="33" grpId="0" animBg="1"/>
      <p:bldP spid="34" grpId="0" animBg="1"/>
      <p:bldP spid="56" grpId="0"/>
      <p:bldP spid="96" grpId="0"/>
      <p:bldP spid="97" grpId="0"/>
      <p:bldP spid="102" grpId="0"/>
      <p:bldP spid="7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ángulo 27">
            <a:extLst>
              <a:ext uri="{FF2B5EF4-FFF2-40B4-BE49-F238E27FC236}">
                <a16:creationId xmlns:a16="http://schemas.microsoft.com/office/drawing/2014/main" xmlns="" id="{83F52777-A1B0-46E2-A6A2-7834D118067D}"/>
              </a:ext>
            </a:extLst>
          </p:cNvPr>
          <p:cNvSpPr/>
          <p:nvPr/>
        </p:nvSpPr>
        <p:spPr>
          <a:xfrm>
            <a:off x="6422113" y="5922435"/>
            <a:ext cx="5524738" cy="9104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xmlns="" id="{9C75F327-22A3-4F2F-B6B1-F05FAEE7E1D6}"/>
              </a:ext>
            </a:extLst>
          </p:cNvPr>
          <p:cNvSpPr txBox="1"/>
          <p:nvPr/>
        </p:nvSpPr>
        <p:spPr>
          <a:xfrm>
            <a:off x="5476566" y="339586"/>
            <a:ext cx="1820002" cy="954107"/>
          </a:xfrm>
          <a:prstGeom prst="rect">
            <a:avLst/>
          </a:prstGeom>
          <a:solidFill>
            <a:schemeClr val="tx1"/>
          </a:solidFill>
          <a:ln>
            <a:solidFill>
              <a:schemeClr val="accent5">
                <a:lumMod val="50000"/>
              </a:schemeClr>
            </a:solidFill>
          </a:ln>
        </p:spPr>
        <p:txBody>
          <a:bodyPr wrap="square" rtlCol="0">
            <a:spAutoFit/>
          </a:bodyPr>
          <a:lstStyle/>
          <a:p>
            <a:pPr algn="ctr"/>
            <a:r>
              <a:rPr lang="es-CO" sz="2800" dirty="0">
                <a:solidFill>
                  <a:schemeClr val="bg1"/>
                </a:solidFill>
              </a:rPr>
              <a:t>EPOC avanzado</a:t>
            </a:r>
          </a:p>
        </p:txBody>
      </p:sp>
      <p:sp>
        <p:nvSpPr>
          <p:cNvPr id="6" name="CuadroTexto 5">
            <a:extLst>
              <a:ext uri="{FF2B5EF4-FFF2-40B4-BE49-F238E27FC236}">
                <a16:creationId xmlns:a16="http://schemas.microsoft.com/office/drawing/2014/main" xmlns="" id="{EE4E87FA-2ED4-4446-A965-0BA81E85FFE3}"/>
              </a:ext>
            </a:extLst>
          </p:cNvPr>
          <p:cNvSpPr txBox="1"/>
          <p:nvPr/>
        </p:nvSpPr>
        <p:spPr>
          <a:xfrm>
            <a:off x="1032565" y="378362"/>
            <a:ext cx="3718818" cy="646331"/>
          </a:xfrm>
          <a:prstGeom prst="rect">
            <a:avLst/>
          </a:prstGeom>
          <a:noFill/>
          <a:ln>
            <a:solidFill>
              <a:schemeClr val="accent5">
                <a:lumMod val="50000"/>
              </a:schemeClr>
            </a:solidFill>
          </a:ln>
        </p:spPr>
        <p:txBody>
          <a:bodyPr wrap="square" rtlCol="0">
            <a:spAutoFit/>
          </a:bodyPr>
          <a:lstStyle/>
          <a:p>
            <a:pPr algn="ctr"/>
            <a:r>
              <a:rPr lang="es-CO" dirty="0"/>
              <a:t>EPOC Predominio de enfisema con hiperinsuflación grave</a:t>
            </a:r>
          </a:p>
        </p:txBody>
      </p:sp>
      <p:sp>
        <p:nvSpPr>
          <p:cNvPr id="7" name="CuadroTexto 6">
            <a:extLst>
              <a:ext uri="{FF2B5EF4-FFF2-40B4-BE49-F238E27FC236}">
                <a16:creationId xmlns:a16="http://schemas.microsoft.com/office/drawing/2014/main" xmlns="" id="{848D32A9-D905-43CF-8586-51B79DDE28A2}"/>
              </a:ext>
            </a:extLst>
          </p:cNvPr>
          <p:cNvSpPr txBox="1"/>
          <p:nvPr/>
        </p:nvSpPr>
        <p:spPr>
          <a:xfrm>
            <a:off x="7954052" y="339586"/>
            <a:ext cx="3797345" cy="923330"/>
          </a:xfrm>
          <a:prstGeom prst="rect">
            <a:avLst/>
          </a:prstGeom>
          <a:noFill/>
          <a:ln>
            <a:solidFill>
              <a:schemeClr val="accent5">
                <a:lumMod val="50000"/>
              </a:schemeClr>
            </a:solidFill>
          </a:ln>
        </p:spPr>
        <p:txBody>
          <a:bodyPr wrap="square" rtlCol="0">
            <a:spAutoFit/>
          </a:bodyPr>
          <a:lstStyle/>
          <a:p>
            <a:pPr algn="ctr"/>
            <a:r>
              <a:rPr lang="es-CO" dirty="0"/>
              <a:t>EPOC No candidato a bulectomía, o cirugía de reducción de volumen broncoscopio o quirúrgico</a:t>
            </a:r>
          </a:p>
        </p:txBody>
      </p:sp>
      <p:sp>
        <p:nvSpPr>
          <p:cNvPr id="8" name="CuadroTexto 7">
            <a:extLst>
              <a:ext uri="{FF2B5EF4-FFF2-40B4-BE49-F238E27FC236}">
                <a16:creationId xmlns:a16="http://schemas.microsoft.com/office/drawing/2014/main" xmlns="" id="{D735432E-CF55-4DF3-9AC2-16D28C59B198}"/>
              </a:ext>
            </a:extLst>
          </p:cNvPr>
          <p:cNvSpPr txBox="1"/>
          <p:nvPr/>
        </p:nvSpPr>
        <p:spPr>
          <a:xfrm>
            <a:off x="1023729" y="2181093"/>
            <a:ext cx="1373353" cy="369332"/>
          </a:xfrm>
          <a:prstGeom prst="rect">
            <a:avLst/>
          </a:prstGeom>
          <a:noFill/>
          <a:ln>
            <a:solidFill>
              <a:schemeClr val="accent5">
                <a:lumMod val="50000"/>
              </a:schemeClr>
            </a:solidFill>
          </a:ln>
        </p:spPr>
        <p:txBody>
          <a:bodyPr wrap="square" rtlCol="0">
            <a:spAutoFit/>
          </a:bodyPr>
          <a:lstStyle/>
          <a:p>
            <a:r>
              <a:rPr lang="es-CO" dirty="0"/>
              <a:t>Bulectomía</a:t>
            </a:r>
          </a:p>
        </p:txBody>
      </p:sp>
      <p:sp>
        <p:nvSpPr>
          <p:cNvPr id="9" name="CuadroTexto 8">
            <a:extLst>
              <a:ext uri="{FF2B5EF4-FFF2-40B4-BE49-F238E27FC236}">
                <a16:creationId xmlns:a16="http://schemas.microsoft.com/office/drawing/2014/main" xmlns="" id="{6F10EF69-4B65-4E93-8E56-20366D8C8371}"/>
              </a:ext>
            </a:extLst>
          </p:cNvPr>
          <p:cNvSpPr txBox="1"/>
          <p:nvPr/>
        </p:nvSpPr>
        <p:spPr>
          <a:xfrm>
            <a:off x="1126285" y="1405788"/>
            <a:ext cx="1208964" cy="369332"/>
          </a:xfrm>
          <a:prstGeom prst="rect">
            <a:avLst/>
          </a:prstGeom>
          <a:noFill/>
          <a:ln>
            <a:solidFill>
              <a:schemeClr val="accent5">
                <a:lumMod val="50000"/>
              </a:schemeClr>
            </a:solidFill>
          </a:ln>
        </p:spPr>
        <p:txBody>
          <a:bodyPr wrap="square" rtlCol="0">
            <a:spAutoFit/>
          </a:bodyPr>
          <a:lstStyle/>
          <a:p>
            <a:pPr algn="ctr"/>
            <a:r>
              <a:rPr lang="es-CO" dirty="0"/>
              <a:t>Gran bula</a:t>
            </a:r>
          </a:p>
        </p:txBody>
      </p:sp>
      <p:sp>
        <p:nvSpPr>
          <p:cNvPr id="10" name="CuadroTexto 9">
            <a:extLst>
              <a:ext uri="{FF2B5EF4-FFF2-40B4-BE49-F238E27FC236}">
                <a16:creationId xmlns:a16="http://schemas.microsoft.com/office/drawing/2014/main" xmlns="" id="{C6BA3F6B-CBA1-453A-AEEE-6C88CBFF1D72}"/>
              </a:ext>
            </a:extLst>
          </p:cNvPr>
          <p:cNvSpPr txBox="1"/>
          <p:nvPr/>
        </p:nvSpPr>
        <p:spPr>
          <a:xfrm>
            <a:off x="2648897" y="2391405"/>
            <a:ext cx="2429301" cy="369332"/>
          </a:xfrm>
          <a:prstGeom prst="rect">
            <a:avLst/>
          </a:prstGeom>
          <a:solidFill>
            <a:srgbClr val="FF0000"/>
          </a:solidFill>
          <a:ln>
            <a:solidFill>
              <a:schemeClr val="accent5">
                <a:lumMod val="50000"/>
              </a:schemeClr>
            </a:solidFill>
          </a:ln>
        </p:spPr>
        <p:txBody>
          <a:bodyPr wrap="square" rtlCol="0">
            <a:spAutoFit/>
          </a:bodyPr>
          <a:lstStyle/>
          <a:p>
            <a:pPr algn="ctr"/>
            <a:r>
              <a:rPr lang="es-CO" dirty="0">
                <a:solidFill>
                  <a:schemeClr val="bg1"/>
                </a:solidFill>
              </a:rPr>
              <a:t>Enfisema heterogéneo</a:t>
            </a:r>
          </a:p>
        </p:txBody>
      </p:sp>
      <p:sp>
        <p:nvSpPr>
          <p:cNvPr id="11" name="CuadroTexto 10">
            <a:extLst>
              <a:ext uri="{FF2B5EF4-FFF2-40B4-BE49-F238E27FC236}">
                <a16:creationId xmlns:a16="http://schemas.microsoft.com/office/drawing/2014/main" xmlns="" id="{8510425F-051C-4308-ADDF-BFFCC213039A}"/>
              </a:ext>
            </a:extLst>
          </p:cNvPr>
          <p:cNvSpPr txBox="1"/>
          <p:nvPr/>
        </p:nvSpPr>
        <p:spPr>
          <a:xfrm>
            <a:off x="7710687" y="2397688"/>
            <a:ext cx="2332526" cy="369332"/>
          </a:xfrm>
          <a:prstGeom prst="rect">
            <a:avLst/>
          </a:prstGeom>
          <a:solidFill>
            <a:srgbClr val="FF0000"/>
          </a:solidFill>
          <a:ln>
            <a:solidFill>
              <a:schemeClr val="accent5">
                <a:lumMod val="50000"/>
              </a:schemeClr>
            </a:solidFill>
          </a:ln>
        </p:spPr>
        <p:txBody>
          <a:bodyPr wrap="square" rtlCol="0">
            <a:spAutoFit/>
          </a:bodyPr>
          <a:lstStyle/>
          <a:p>
            <a:pPr algn="ctr"/>
            <a:r>
              <a:rPr lang="es-CO" dirty="0">
                <a:solidFill>
                  <a:schemeClr val="bg1"/>
                </a:solidFill>
              </a:rPr>
              <a:t>Enfisema homogéneo</a:t>
            </a:r>
          </a:p>
        </p:txBody>
      </p:sp>
      <p:sp>
        <p:nvSpPr>
          <p:cNvPr id="12" name="CuadroTexto 11">
            <a:extLst>
              <a:ext uri="{FF2B5EF4-FFF2-40B4-BE49-F238E27FC236}">
                <a16:creationId xmlns:a16="http://schemas.microsoft.com/office/drawing/2014/main" xmlns="" id="{80B7AD60-0AF4-4024-8858-37B9B71FF5C9}"/>
              </a:ext>
            </a:extLst>
          </p:cNvPr>
          <p:cNvSpPr txBox="1"/>
          <p:nvPr/>
        </p:nvSpPr>
        <p:spPr>
          <a:xfrm>
            <a:off x="5580566" y="2146302"/>
            <a:ext cx="1535953" cy="369332"/>
          </a:xfrm>
          <a:prstGeom prst="rect">
            <a:avLst/>
          </a:prstGeom>
          <a:noFill/>
          <a:ln>
            <a:solidFill>
              <a:schemeClr val="accent5">
                <a:lumMod val="50000"/>
              </a:schemeClr>
            </a:solidFill>
          </a:ln>
        </p:spPr>
        <p:txBody>
          <a:bodyPr wrap="square" rtlCol="0">
            <a:spAutoFit/>
          </a:bodyPr>
          <a:lstStyle/>
          <a:p>
            <a:r>
              <a:rPr lang="es-CO" dirty="0"/>
              <a:t>NO Gran bula</a:t>
            </a:r>
          </a:p>
        </p:txBody>
      </p:sp>
      <p:sp>
        <p:nvSpPr>
          <p:cNvPr id="13" name="CuadroTexto 12">
            <a:extLst>
              <a:ext uri="{FF2B5EF4-FFF2-40B4-BE49-F238E27FC236}">
                <a16:creationId xmlns:a16="http://schemas.microsoft.com/office/drawing/2014/main" xmlns="" id="{A00B3671-75CA-4C11-9019-F8F84DF1C12E}"/>
              </a:ext>
            </a:extLst>
          </p:cNvPr>
          <p:cNvSpPr txBox="1"/>
          <p:nvPr/>
        </p:nvSpPr>
        <p:spPr>
          <a:xfrm>
            <a:off x="4290581" y="3315275"/>
            <a:ext cx="1415134" cy="923330"/>
          </a:xfrm>
          <a:prstGeom prst="rect">
            <a:avLst/>
          </a:prstGeom>
          <a:solidFill>
            <a:srgbClr val="FFFF00"/>
          </a:solidFill>
          <a:ln>
            <a:solidFill>
              <a:schemeClr val="accent5">
                <a:lumMod val="50000"/>
              </a:schemeClr>
            </a:solidFill>
          </a:ln>
        </p:spPr>
        <p:txBody>
          <a:bodyPr wrap="square" rtlCol="0">
            <a:spAutoFit/>
          </a:bodyPr>
          <a:lstStyle/>
          <a:p>
            <a:pPr algn="ctr"/>
            <a:r>
              <a:rPr lang="es-CO" dirty="0"/>
              <a:t>Ventilación colateral positiva</a:t>
            </a:r>
          </a:p>
        </p:txBody>
      </p:sp>
      <p:sp>
        <p:nvSpPr>
          <p:cNvPr id="14" name="CuadroTexto 13">
            <a:extLst>
              <a:ext uri="{FF2B5EF4-FFF2-40B4-BE49-F238E27FC236}">
                <a16:creationId xmlns:a16="http://schemas.microsoft.com/office/drawing/2014/main" xmlns="" id="{47F30FBA-5AFA-4410-A9D3-87761E868B31}"/>
              </a:ext>
            </a:extLst>
          </p:cNvPr>
          <p:cNvSpPr txBox="1"/>
          <p:nvPr/>
        </p:nvSpPr>
        <p:spPr>
          <a:xfrm>
            <a:off x="1647963" y="3294505"/>
            <a:ext cx="1415134" cy="923330"/>
          </a:xfrm>
          <a:prstGeom prst="rect">
            <a:avLst/>
          </a:prstGeom>
          <a:solidFill>
            <a:srgbClr val="FFFF00"/>
          </a:solidFill>
          <a:ln>
            <a:solidFill>
              <a:schemeClr val="accent5">
                <a:lumMod val="50000"/>
              </a:schemeClr>
            </a:solidFill>
          </a:ln>
        </p:spPr>
        <p:txBody>
          <a:bodyPr wrap="square" rtlCol="0">
            <a:spAutoFit/>
          </a:bodyPr>
          <a:lstStyle/>
          <a:p>
            <a:pPr algn="ctr"/>
            <a:r>
              <a:rPr lang="es-CO" dirty="0"/>
              <a:t>Ventilación colateral negativa</a:t>
            </a:r>
          </a:p>
        </p:txBody>
      </p:sp>
      <p:sp>
        <p:nvSpPr>
          <p:cNvPr id="15" name="CuadroTexto 14">
            <a:extLst>
              <a:ext uri="{FF2B5EF4-FFF2-40B4-BE49-F238E27FC236}">
                <a16:creationId xmlns:a16="http://schemas.microsoft.com/office/drawing/2014/main" xmlns="" id="{476D4225-5DE9-40D7-9E52-BA439CFF9DFD}"/>
              </a:ext>
            </a:extLst>
          </p:cNvPr>
          <p:cNvSpPr txBox="1"/>
          <p:nvPr/>
        </p:nvSpPr>
        <p:spPr>
          <a:xfrm>
            <a:off x="6667262" y="3315275"/>
            <a:ext cx="1415134" cy="923330"/>
          </a:xfrm>
          <a:prstGeom prst="rect">
            <a:avLst/>
          </a:prstGeom>
          <a:solidFill>
            <a:srgbClr val="FFFF00"/>
          </a:solidFill>
          <a:ln>
            <a:solidFill>
              <a:schemeClr val="accent5">
                <a:lumMod val="50000"/>
              </a:schemeClr>
            </a:solidFill>
          </a:ln>
        </p:spPr>
        <p:txBody>
          <a:bodyPr wrap="square" rtlCol="0">
            <a:spAutoFit/>
          </a:bodyPr>
          <a:lstStyle/>
          <a:p>
            <a:pPr algn="ctr"/>
            <a:r>
              <a:rPr lang="es-CO" dirty="0"/>
              <a:t>Ventilación colateral negativa</a:t>
            </a:r>
          </a:p>
        </p:txBody>
      </p:sp>
      <p:sp>
        <p:nvSpPr>
          <p:cNvPr id="16" name="CuadroTexto 15">
            <a:extLst>
              <a:ext uri="{FF2B5EF4-FFF2-40B4-BE49-F238E27FC236}">
                <a16:creationId xmlns:a16="http://schemas.microsoft.com/office/drawing/2014/main" xmlns="" id="{1069D55A-2747-4827-8867-D5C076D35074}"/>
              </a:ext>
            </a:extLst>
          </p:cNvPr>
          <p:cNvSpPr txBox="1"/>
          <p:nvPr/>
        </p:nvSpPr>
        <p:spPr>
          <a:xfrm>
            <a:off x="9618670" y="3304937"/>
            <a:ext cx="1415134" cy="923330"/>
          </a:xfrm>
          <a:prstGeom prst="rect">
            <a:avLst/>
          </a:prstGeom>
          <a:solidFill>
            <a:srgbClr val="FFFF00"/>
          </a:solidFill>
          <a:ln>
            <a:solidFill>
              <a:schemeClr val="accent5">
                <a:lumMod val="50000"/>
              </a:schemeClr>
            </a:solidFill>
          </a:ln>
        </p:spPr>
        <p:txBody>
          <a:bodyPr wrap="square" rtlCol="0">
            <a:spAutoFit/>
          </a:bodyPr>
          <a:lstStyle/>
          <a:p>
            <a:pPr algn="ctr"/>
            <a:r>
              <a:rPr lang="es-CO" dirty="0"/>
              <a:t>Ventilación colateral positiva</a:t>
            </a:r>
          </a:p>
        </p:txBody>
      </p:sp>
      <p:sp>
        <p:nvSpPr>
          <p:cNvPr id="17" name="Rectángulo 16">
            <a:extLst>
              <a:ext uri="{FF2B5EF4-FFF2-40B4-BE49-F238E27FC236}">
                <a16:creationId xmlns:a16="http://schemas.microsoft.com/office/drawing/2014/main" xmlns="" id="{A7133A63-54E9-4A03-AD58-45321B083F74}"/>
              </a:ext>
            </a:extLst>
          </p:cNvPr>
          <p:cNvSpPr/>
          <p:nvPr/>
        </p:nvSpPr>
        <p:spPr>
          <a:xfrm>
            <a:off x="236371" y="4608651"/>
            <a:ext cx="3011629" cy="1200329"/>
          </a:xfrm>
          <a:prstGeom prst="rect">
            <a:avLst/>
          </a:prstGeom>
          <a:solidFill>
            <a:schemeClr val="accent5">
              <a:lumMod val="20000"/>
              <a:lumOff val="80000"/>
            </a:schemeClr>
          </a:solidFill>
          <a:ln>
            <a:solidFill>
              <a:schemeClr val="accent5">
                <a:lumMod val="50000"/>
              </a:schemeClr>
            </a:solidFill>
          </a:ln>
        </p:spPr>
        <p:txBody>
          <a:bodyPr wrap="square">
            <a:spAutoFit/>
          </a:bodyPr>
          <a:lstStyle/>
          <a:p>
            <a:pPr marL="342900" indent="-342900" algn="ctr">
              <a:buFont typeface="+mj-lt"/>
              <a:buAutoNum type="arabicPeriod"/>
            </a:pPr>
            <a:r>
              <a:rPr lang="es-CO" dirty="0"/>
              <a:t>Cirugía de reducción de volumen (LVRS)</a:t>
            </a:r>
          </a:p>
          <a:p>
            <a:pPr marL="342900" indent="-342900" algn="ctr">
              <a:buFont typeface="+mj-lt"/>
              <a:buAutoNum type="arabicPeriod"/>
            </a:pPr>
            <a:r>
              <a:rPr lang="es-CO" dirty="0"/>
              <a:t>Reducción de volumen broncoscopica (LVR)</a:t>
            </a:r>
          </a:p>
        </p:txBody>
      </p:sp>
      <p:sp>
        <p:nvSpPr>
          <p:cNvPr id="18" name="Rectángulo 17">
            <a:extLst>
              <a:ext uri="{FF2B5EF4-FFF2-40B4-BE49-F238E27FC236}">
                <a16:creationId xmlns:a16="http://schemas.microsoft.com/office/drawing/2014/main" xmlns="" id="{48FCBEC6-11CC-4269-8F14-5DFAF4B4EA43}"/>
              </a:ext>
            </a:extLst>
          </p:cNvPr>
          <p:cNvSpPr/>
          <p:nvPr/>
        </p:nvSpPr>
        <p:spPr>
          <a:xfrm>
            <a:off x="3278036" y="4632977"/>
            <a:ext cx="2960912" cy="1200329"/>
          </a:xfrm>
          <a:prstGeom prst="rect">
            <a:avLst/>
          </a:prstGeom>
          <a:solidFill>
            <a:schemeClr val="accent5">
              <a:lumMod val="20000"/>
              <a:lumOff val="80000"/>
            </a:schemeClr>
          </a:solidFill>
          <a:ln>
            <a:solidFill>
              <a:schemeClr val="accent5">
                <a:lumMod val="50000"/>
              </a:schemeClr>
            </a:solidFill>
          </a:ln>
        </p:spPr>
        <p:txBody>
          <a:bodyPr wrap="square">
            <a:spAutoFit/>
          </a:bodyPr>
          <a:lstStyle/>
          <a:p>
            <a:pPr marL="342900" indent="-342900" algn="ctr">
              <a:buFont typeface="+mj-lt"/>
              <a:buAutoNum type="arabicPeriod"/>
            </a:pPr>
            <a:r>
              <a:rPr lang="es-CO" dirty="0"/>
              <a:t>Cirugía de reducción de volumen (LVRS)</a:t>
            </a:r>
          </a:p>
          <a:p>
            <a:pPr marL="342900" indent="-342900" algn="ctr">
              <a:buFont typeface="+mj-lt"/>
              <a:buAutoNum type="arabicPeriod"/>
            </a:pPr>
            <a:r>
              <a:rPr lang="es-CO" dirty="0"/>
              <a:t>Reducción de volumen broncoscopica (LVR)</a:t>
            </a:r>
          </a:p>
        </p:txBody>
      </p:sp>
      <p:sp>
        <p:nvSpPr>
          <p:cNvPr id="21" name="Rectángulo 20">
            <a:extLst>
              <a:ext uri="{FF2B5EF4-FFF2-40B4-BE49-F238E27FC236}">
                <a16:creationId xmlns:a16="http://schemas.microsoft.com/office/drawing/2014/main" xmlns="" id="{D0B1732B-1C8A-4886-A21C-B07110E51B7E}"/>
              </a:ext>
            </a:extLst>
          </p:cNvPr>
          <p:cNvSpPr/>
          <p:nvPr/>
        </p:nvSpPr>
        <p:spPr>
          <a:xfrm>
            <a:off x="492800" y="5926353"/>
            <a:ext cx="2755200" cy="738664"/>
          </a:xfrm>
          <a:prstGeom prst="rect">
            <a:avLst/>
          </a:prstGeom>
          <a:ln>
            <a:solidFill>
              <a:schemeClr val="accent5">
                <a:lumMod val="50000"/>
              </a:schemeClr>
            </a:solidFill>
          </a:ln>
        </p:spPr>
        <p:txBody>
          <a:bodyPr wrap="square">
            <a:spAutoFit/>
          </a:bodyPr>
          <a:lstStyle/>
          <a:p>
            <a:pPr marL="285750" indent="-285750">
              <a:buFont typeface="Wingdings" panose="05000000000000000000" pitchFamily="2" charset="2"/>
              <a:buChar char="ü"/>
            </a:pPr>
            <a:r>
              <a:rPr lang="es-CO" sz="1400" dirty="0"/>
              <a:t>Válvulas Endo bronquiales</a:t>
            </a:r>
          </a:p>
          <a:p>
            <a:pPr marL="285750" indent="-285750">
              <a:buFont typeface="Wingdings" panose="05000000000000000000" pitchFamily="2" charset="2"/>
              <a:buChar char="ü"/>
            </a:pPr>
            <a:r>
              <a:rPr lang="es-CO" sz="1400" dirty="0" err="1"/>
              <a:t>Coils</a:t>
            </a:r>
            <a:endParaRPr lang="es-CO" sz="1400" dirty="0"/>
          </a:p>
          <a:p>
            <a:pPr marL="285750" indent="-285750">
              <a:buFont typeface="Wingdings" panose="05000000000000000000" pitchFamily="2" charset="2"/>
              <a:buChar char="ü"/>
            </a:pPr>
            <a:r>
              <a:rPr lang="es-CO" sz="1400" dirty="0"/>
              <a:t>Ablación térmica con vapor</a:t>
            </a:r>
          </a:p>
        </p:txBody>
      </p:sp>
      <p:sp>
        <p:nvSpPr>
          <p:cNvPr id="22" name="Rectángulo 21">
            <a:extLst>
              <a:ext uri="{FF2B5EF4-FFF2-40B4-BE49-F238E27FC236}">
                <a16:creationId xmlns:a16="http://schemas.microsoft.com/office/drawing/2014/main" xmlns="" id="{C7915097-0169-4496-90D2-61489D394262}"/>
              </a:ext>
            </a:extLst>
          </p:cNvPr>
          <p:cNvSpPr/>
          <p:nvPr/>
        </p:nvSpPr>
        <p:spPr>
          <a:xfrm>
            <a:off x="3675707" y="5926750"/>
            <a:ext cx="2117309" cy="738664"/>
          </a:xfrm>
          <a:prstGeom prst="rect">
            <a:avLst/>
          </a:prstGeom>
          <a:ln>
            <a:solidFill>
              <a:schemeClr val="accent5">
                <a:lumMod val="50000"/>
              </a:schemeClr>
            </a:solidFill>
          </a:ln>
        </p:spPr>
        <p:txBody>
          <a:bodyPr wrap="square">
            <a:spAutoFit/>
          </a:bodyPr>
          <a:lstStyle/>
          <a:p>
            <a:pPr marL="285750" indent="-285750">
              <a:buFont typeface="Wingdings" panose="05000000000000000000" pitchFamily="2" charset="2"/>
              <a:buChar char="ü"/>
            </a:pPr>
            <a:r>
              <a:rPr lang="es-CO" sz="1400" dirty="0" err="1"/>
              <a:t>Coils</a:t>
            </a:r>
            <a:endParaRPr lang="es-CO" sz="1400" dirty="0"/>
          </a:p>
          <a:p>
            <a:pPr marL="285750" indent="-285750">
              <a:buFont typeface="Wingdings" panose="05000000000000000000" pitchFamily="2" charset="2"/>
              <a:buChar char="ü"/>
            </a:pPr>
            <a:r>
              <a:rPr lang="es-CO" sz="1400" dirty="0"/>
              <a:t>Ablación térmica con vapor</a:t>
            </a:r>
          </a:p>
        </p:txBody>
      </p:sp>
      <p:sp>
        <p:nvSpPr>
          <p:cNvPr id="23" name="Rectángulo 22">
            <a:extLst>
              <a:ext uri="{FF2B5EF4-FFF2-40B4-BE49-F238E27FC236}">
                <a16:creationId xmlns:a16="http://schemas.microsoft.com/office/drawing/2014/main" xmlns="" id="{81C59ED8-9FC0-47E6-A666-6F912692D400}"/>
              </a:ext>
            </a:extLst>
          </p:cNvPr>
          <p:cNvSpPr/>
          <p:nvPr/>
        </p:nvSpPr>
        <p:spPr>
          <a:xfrm>
            <a:off x="6047715" y="5922435"/>
            <a:ext cx="2934503" cy="738664"/>
          </a:xfrm>
          <a:prstGeom prst="rect">
            <a:avLst/>
          </a:prstGeom>
          <a:ln>
            <a:solidFill>
              <a:schemeClr val="accent5">
                <a:lumMod val="50000"/>
              </a:schemeClr>
            </a:solidFill>
          </a:ln>
        </p:spPr>
        <p:txBody>
          <a:bodyPr wrap="square">
            <a:spAutoFit/>
          </a:bodyPr>
          <a:lstStyle/>
          <a:p>
            <a:pPr marL="285750" indent="-285750">
              <a:buFont typeface="Wingdings" panose="05000000000000000000" pitchFamily="2" charset="2"/>
              <a:buChar char="ü"/>
            </a:pPr>
            <a:r>
              <a:rPr lang="es-CO" sz="1400" dirty="0"/>
              <a:t>Válvulas Endo bronquiales</a:t>
            </a:r>
          </a:p>
          <a:p>
            <a:pPr marL="285750" indent="-285750">
              <a:buFont typeface="Wingdings" panose="05000000000000000000" pitchFamily="2" charset="2"/>
              <a:buChar char="ü"/>
            </a:pPr>
            <a:r>
              <a:rPr lang="es-CO" sz="1400" dirty="0" err="1"/>
              <a:t>Coils</a:t>
            </a:r>
            <a:endParaRPr lang="es-CO" sz="1400" dirty="0"/>
          </a:p>
          <a:p>
            <a:pPr marL="285750" indent="-285750">
              <a:buFont typeface="Wingdings" panose="05000000000000000000" pitchFamily="2" charset="2"/>
              <a:buChar char="ü"/>
            </a:pPr>
            <a:r>
              <a:rPr lang="es-CO" sz="1400" dirty="0"/>
              <a:t>Ablación térmica con vapor</a:t>
            </a:r>
          </a:p>
        </p:txBody>
      </p:sp>
      <p:sp>
        <p:nvSpPr>
          <p:cNvPr id="24" name="Rectángulo 23">
            <a:extLst>
              <a:ext uri="{FF2B5EF4-FFF2-40B4-BE49-F238E27FC236}">
                <a16:creationId xmlns:a16="http://schemas.microsoft.com/office/drawing/2014/main" xmlns="" id="{BD9389C2-E7B4-41DF-AE0E-46C64B5C3F7D}"/>
              </a:ext>
            </a:extLst>
          </p:cNvPr>
          <p:cNvSpPr/>
          <p:nvPr/>
        </p:nvSpPr>
        <p:spPr>
          <a:xfrm>
            <a:off x="6268985" y="4638965"/>
            <a:ext cx="2958072" cy="1200329"/>
          </a:xfrm>
          <a:prstGeom prst="rect">
            <a:avLst/>
          </a:prstGeom>
          <a:solidFill>
            <a:schemeClr val="accent5">
              <a:lumMod val="20000"/>
              <a:lumOff val="80000"/>
            </a:schemeClr>
          </a:solidFill>
          <a:ln>
            <a:solidFill>
              <a:schemeClr val="accent5">
                <a:lumMod val="50000"/>
              </a:schemeClr>
            </a:solidFill>
          </a:ln>
        </p:spPr>
        <p:txBody>
          <a:bodyPr wrap="square">
            <a:spAutoFit/>
          </a:bodyPr>
          <a:lstStyle/>
          <a:p>
            <a:pPr marL="342900" indent="-342900">
              <a:buFont typeface="+mj-lt"/>
              <a:buAutoNum type="arabicPeriod"/>
            </a:pPr>
            <a:r>
              <a:rPr lang="es-CO" dirty="0"/>
              <a:t>Reducción de volumen broncoscopica (LVR)</a:t>
            </a:r>
          </a:p>
          <a:p>
            <a:pPr marL="342900" indent="-342900" algn="ctr">
              <a:buFont typeface="+mj-lt"/>
              <a:buAutoNum type="arabicPeriod"/>
            </a:pPr>
            <a:r>
              <a:rPr lang="es-CO" dirty="0"/>
              <a:t>Cirugía de reducción de volumen (LVRS)</a:t>
            </a:r>
          </a:p>
        </p:txBody>
      </p:sp>
      <p:sp>
        <p:nvSpPr>
          <p:cNvPr id="25" name="Rectángulo 24">
            <a:extLst>
              <a:ext uri="{FF2B5EF4-FFF2-40B4-BE49-F238E27FC236}">
                <a16:creationId xmlns:a16="http://schemas.microsoft.com/office/drawing/2014/main" xmlns="" id="{06C59DAE-0670-44DB-8098-F8E79D17D4DF}"/>
              </a:ext>
            </a:extLst>
          </p:cNvPr>
          <p:cNvSpPr/>
          <p:nvPr/>
        </p:nvSpPr>
        <p:spPr>
          <a:xfrm>
            <a:off x="9227056" y="4632978"/>
            <a:ext cx="2912197" cy="1200329"/>
          </a:xfrm>
          <a:prstGeom prst="rect">
            <a:avLst/>
          </a:prstGeom>
          <a:solidFill>
            <a:schemeClr val="accent5">
              <a:lumMod val="20000"/>
              <a:lumOff val="80000"/>
            </a:schemeClr>
          </a:solidFill>
          <a:ln>
            <a:solidFill>
              <a:schemeClr val="accent5">
                <a:lumMod val="50000"/>
              </a:schemeClr>
            </a:solidFill>
          </a:ln>
        </p:spPr>
        <p:txBody>
          <a:bodyPr wrap="square">
            <a:spAutoFit/>
          </a:bodyPr>
          <a:lstStyle/>
          <a:p>
            <a:pPr marL="342900" indent="-342900">
              <a:buFont typeface="+mj-lt"/>
              <a:buAutoNum type="arabicPeriod"/>
            </a:pPr>
            <a:r>
              <a:rPr lang="es-CO" dirty="0"/>
              <a:t>Reducción de volumen broncoscopica (LVR)</a:t>
            </a:r>
          </a:p>
          <a:p>
            <a:pPr marL="342900" indent="-342900" algn="ctr">
              <a:buFont typeface="+mj-lt"/>
              <a:buAutoNum type="arabicPeriod"/>
            </a:pPr>
            <a:r>
              <a:rPr lang="es-CO" dirty="0"/>
              <a:t>Cirugía de reducción de volumen (LVRS)</a:t>
            </a:r>
          </a:p>
        </p:txBody>
      </p:sp>
      <p:sp>
        <p:nvSpPr>
          <p:cNvPr id="26" name="Rectángulo 25">
            <a:extLst>
              <a:ext uri="{FF2B5EF4-FFF2-40B4-BE49-F238E27FC236}">
                <a16:creationId xmlns:a16="http://schemas.microsoft.com/office/drawing/2014/main" xmlns="" id="{2AD7262F-846E-4488-8580-8EFA21597BAB}"/>
              </a:ext>
            </a:extLst>
          </p:cNvPr>
          <p:cNvSpPr/>
          <p:nvPr/>
        </p:nvSpPr>
        <p:spPr>
          <a:xfrm>
            <a:off x="9535931" y="5906110"/>
            <a:ext cx="2132515" cy="738664"/>
          </a:xfrm>
          <a:prstGeom prst="rect">
            <a:avLst/>
          </a:prstGeom>
          <a:ln>
            <a:solidFill>
              <a:schemeClr val="accent5">
                <a:lumMod val="50000"/>
              </a:schemeClr>
            </a:solidFill>
          </a:ln>
        </p:spPr>
        <p:txBody>
          <a:bodyPr wrap="square">
            <a:spAutoFit/>
          </a:bodyPr>
          <a:lstStyle/>
          <a:p>
            <a:pPr marL="285750" indent="-285750">
              <a:buFont typeface="Wingdings" panose="05000000000000000000" pitchFamily="2" charset="2"/>
              <a:buChar char="ü"/>
            </a:pPr>
            <a:r>
              <a:rPr lang="es-CO" sz="1400" dirty="0" err="1"/>
              <a:t>Coils</a:t>
            </a:r>
            <a:endParaRPr lang="es-CO" sz="1400" dirty="0"/>
          </a:p>
          <a:p>
            <a:pPr marL="285750" indent="-285750">
              <a:buFont typeface="Wingdings" panose="05000000000000000000" pitchFamily="2" charset="2"/>
              <a:buChar char="ü"/>
            </a:pPr>
            <a:r>
              <a:rPr lang="es-CO" sz="1400" dirty="0"/>
              <a:t>Ablación térmica con vapor</a:t>
            </a:r>
          </a:p>
        </p:txBody>
      </p:sp>
      <p:sp>
        <p:nvSpPr>
          <p:cNvPr id="27" name="CuadroTexto 26">
            <a:extLst>
              <a:ext uri="{FF2B5EF4-FFF2-40B4-BE49-F238E27FC236}">
                <a16:creationId xmlns:a16="http://schemas.microsoft.com/office/drawing/2014/main" xmlns="" id="{74D97673-1132-4BBF-8B87-3A1772503CAD}"/>
              </a:ext>
            </a:extLst>
          </p:cNvPr>
          <p:cNvSpPr txBox="1"/>
          <p:nvPr/>
        </p:nvSpPr>
        <p:spPr>
          <a:xfrm>
            <a:off x="10082103" y="1700216"/>
            <a:ext cx="1846858" cy="646331"/>
          </a:xfrm>
          <a:prstGeom prst="rect">
            <a:avLst/>
          </a:prstGeom>
          <a:noFill/>
          <a:ln>
            <a:solidFill>
              <a:schemeClr val="accent5">
                <a:lumMod val="50000"/>
              </a:schemeClr>
            </a:solidFill>
          </a:ln>
        </p:spPr>
        <p:txBody>
          <a:bodyPr wrap="square" rtlCol="0">
            <a:spAutoFit/>
          </a:bodyPr>
          <a:lstStyle/>
          <a:p>
            <a:pPr algn="ctr"/>
            <a:r>
              <a:rPr lang="es-CO" dirty="0"/>
              <a:t>Trasplante pulmonar</a:t>
            </a:r>
          </a:p>
        </p:txBody>
      </p:sp>
      <p:cxnSp>
        <p:nvCxnSpPr>
          <p:cNvPr id="30" name="Conector recto de flecha 29">
            <a:extLst>
              <a:ext uri="{FF2B5EF4-FFF2-40B4-BE49-F238E27FC236}">
                <a16:creationId xmlns:a16="http://schemas.microsoft.com/office/drawing/2014/main" xmlns="" id="{199FA518-716E-42B6-A5E9-5E521DF8D6CB}"/>
              </a:ext>
            </a:extLst>
          </p:cNvPr>
          <p:cNvCxnSpPr>
            <a:cxnSpLocks/>
          </p:cNvCxnSpPr>
          <p:nvPr/>
        </p:nvCxnSpPr>
        <p:spPr>
          <a:xfrm>
            <a:off x="7317551" y="816639"/>
            <a:ext cx="636502" cy="0"/>
          </a:xfrm>
          <a:prstGeom prst="straightConnector1">
            <a:avLst/>
          </a:prstGeom>
          <a:ln w="762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xmlns="" id="{1996E9A1-9797-4EF8-9A80-C6D5141734BC}"/>
              </a:ext>
            </a:extLst>
          </p:cNvPr>
          <p:cNvCxnSpPr>
            <a:cxnSpLocks/>
          </p:cNvCxnSpPr>
          <p:nvPr/>
        </p:nvCxnSpPr>
        <p:spPr>
          <a:xfrm flipH="1">
            <a:off x="4789279" y="816639"/>
            <a:ext cx="684936" cy="1"/>
          </a:xfrm>
          <a:prstGeom prst="straightConnector1">
            <a:avLst/>
          </a:prstGeom>
          <a:ln w="762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xmlns="" id="{241E0028-50CA-4D93-8653-DC602970E640}"/>
              </a:ext>
            </a:extLst>
          </p:cNvPr>
          <p:cNvCxnSpPr>
            <a:cxnSpLocks/>
          </p:cNvCxnSpPr>
          <p:nvPr/>
        </p:nvCxnSpPr>
        <p:spPr>
          <a:xfrm>
            <a:off x="7374829" y="4249584"/>
            <a:ext cx="0" cy="406793"/>
          </a:xfrm>
          <a:prstGeom prst="straightConnector1">
            <a:avLst/>
          </a:prstGeom>
          <a:ln w="762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xmlns="" id="{FEE3A013-9A35-4711-9AF8-01E54643CD96}"/>
              </a:ext>
            </a:extLst>
          </p:cNvPr>
          <p:cNvCxnSpPr>
            <a:cxnSpLocks/>
          </p:cNvCxnSpPr>
          <p:nvPr/>
        </p:nvCxnSpPr>
        <p:spPr>
          <a:xfrm>
            <a:off x="10298714" y="4226184"/>
            <a:ext cx="0" cy="406793"/>
          </a:xfrm>
          <a:prstGeom prst="straightConnector1">
            <a:avLst/>
          </a:prstGeom>
          <a:ln w="762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xmlns="" id="{8316BFC0-119A-4B00-B54F-95A56A5E4D02}"/>
              </a:ext>
            </a:extLst>
          </p:cNvPr>
          <p:cNvCxnSpPr>
            <a:cxnSpLocks/>
          </p:cNvCxnSpPr>
          <p:nvPr/>
        </p:nvCxnSpPr>
        <p:spPr>
          <a:xfrm>
            <a:off x="5042994" y="4249584"/>
            <a:ext cx="0" cy="406793"/>
          </a:xfrm>
          <a:prstGeom prst="straightConnector1">
            <a:avLst/>
          </a:prstGeom>
          <a:ln w="762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a:extLst>
              <a:ext uri="{FF2B5EF4-FFF2-40B4-BE49-F238E27FC236}">
                <a16:creationId xmlns:a16="http://schemas.microsoft.com/office/drawing/2014/main" xmlns="" id="{ED440EB0-8500-48CB-8798-6E3B7862D061}"/>
              </a:ext>
            </a:extLst>
          </p:cNvPr>
          <p:cNvCxnSpPr>
            <a:cxnSpLocks/>
          </p:cNvCxnSpPr>
          <p:nvPr/>
        </p:nvCxnSpPr>
        <p:spPr>
          <a:xfrm>
            <a:off x="2335249" y="4226184"/>
            <a:ext cx="0" cy="406793"/>
          </a:xfrm>
          <a:prstGeom prst="straightConnector1">
            <a:avLst/>
          </a:prstGeom>
          <a:ln w="762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xmlns="" id="{2F656C84-055F-43D2-BB30-54713A7E8868}"/>
              </a:ext>
            </a:extLst>
          </p:cNvPr>
          <p:cNvCxnSpPr>
            <a:cxnSpLocks/>
          </p:cNvCxnSpPr>
          <p:nvPr/>
        </p:nvCxnSpPr>
        <p:spPr>
          <a:xfrm>
            <a:off x="7384617" y="2932996"/>
            <a:ext cx="0" cy="406793"/>
          </a:xfrm>
          <a:prstGeom prst="straightConnector1">
            <a:avLst/>
          </a:prstGeom>
          <a:ln w="762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xmlns="" id="{1FD4049C-053F-4670-A1AC-6EA5407090A7}"/>
              </a:ext>
            </a:extLst>
          </p:cNvPr>
          <p:cNvCxnSpPr>
            <a:cxnSpLocks/>
          </p:cNvCxnSpPr>
          <p:nvPr/>
        </p:nvCxnSpPr>
        <p:spPr>
          <a:xfrm>
            <a:off x="10281649" y="2932996"/>
            <a:ext cx="0" cy="406793"/>
          </a:xfrm>
          <a:prstGeom prst="straightConnector1">
            <a:avLst/>
          </a:prstGeom>
          <a:ln w="762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ector recto de flecha 43">
            <a:extLst>
              <a:ext uri="{FF2B5EF4-FFF2-40B4-BE49-F238E27FC236}">
                <a16:creationId xmlns:a16="http://schemas.microsoft.com/office/drawing/2014/main" xmlns="" id="{2DB2008D-D5DD-46D5-BC5E-88283D5A878F}"/>
              </a:ext>
            </a:extLst>
          </p:cNvPr>
          <p:cNvCxnSpPr>
            <a:cxnSpLocks/>
          </p:cNvCxnSpPr>
          <p:nvPr/>
        </p:nvCxnSpPr>
        <p:spPr>
          <a:xfrm>
            <a:off x="5042994" y="2932996"/>
            <a:ext cx="0" cy="406793"/>
          </a:xfrm>
          <a:prstGeom prst="straightConnector1">
            <a:avLst/>
          </a:prstGeom>
          <a:ln w="762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4">
            <a:extLst>
              <a:ext uri="{FF2B5EF4-FFF2-40B4-BE49-F238E27FC236}">
                <a16:creationId xmlns:a16="http://schemas.microsoft.com/office/drawing/2014/main" xmlns="" id="{CBC76AE0-3758-4E6D-8479-2EB30ED30B32}"/>
              </a:ext>
            </a:extLst>
          </p:cNvPr>
          <p:cNvCxnSpPr>
            <a:cxnSpLocks/>
          </p:cNvCxnSpPr>
          <p:nvPr/>
        </p:nvCxnSpPr>
        <p:spPr>
          <a:xfrm>
            <a:off x="2335249" y="2908482"/>
            <a:ext cx="0" cy="406793"/>
          </a:xfrm>
          <a:prstGeom prst="straightConnector1">
            <a:avLst/>
          </a:prstGeom>
          <a:ln w="762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46">
            <a:extLst>
              <a:ext uri="{FF2B5EF4-FFF2-40B4-BE49-F238E27FC236}">
                <a16:creationId xmlns:a16="http://schemas.microsoft.com/office/drawing/2014/main" xmlns="" id="{1E2D89B3-9660-4891-B969-5C0E7394C4A8}"/>
              </a:ext>
            </a:extLst>
          </p:cNvPr>
          <p:cNvCxnSpPr>
            <a:cxnSpLocks/>
          </p:cNvCxnSpPr>
          <p:nvPr/>
        </p:nvCxnSpPr>
        <p:spPr>
          <a:xfrm>
            <a:off x="2357568" y="2932996"/>
            <a:ext cx="2697088" cy="0"/>
          </a:xfrm>
          <a:prstGeom prst="line">
            <a:avLst/>
          </a:prstGeom>
          <a:ln w="762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xmlns="" id="{C7937203-B453-4AE7-B555-F588D21DA90B}"/>
              </a:ext>
            </a:extLst>
          </p:cNvPr>
          <p:cNvCxnSpPr>
            <a:cxnSpLocks/>
          </p:cNvCxnSpPr>
          <p:nvPr/>
        </p:nvCxnSpPr>
        <p:spPr>
          <a:xfrm>
            <a:off x="7374829" y="2955134"/>
            <a:ext cx="2921091" cy="0"/>
          </a:xfrm>
          <a:prstGeom prst="line">
            <a:avLst/>
          </a:prstGeom>
          <a:ln w="762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Conector recto 50">
            <a:extLst>
              <a:ext uri="{FF2B5EF4-FFF2-40B4-BE49-F238E27FC236}">
                <a16:creationId xmlns:a16="http://schemas.microsoft.com/office/drawing/2014/main" xmlns="" id="{79D7958E-6799-437E-B5A2-B94636AAF976}"/>
              </a:ext>
            </a:extLst>
          </p:cNvPr>
          <p:cNvCxnSpPr>
            <a:cxnSpLocks/>
          </p:cNvCxnSpPr>
          <p:nvPr/>
        </p:nvCxnSpPr>
        <p:spPr>
          <a:xfrm>
            <a:off x="2309442" y="2932996"/>
            <a:ext cx="2697088" cy="0"/>
          </a:xfrm>
          <a:prstGeom prst="line">
            <a:avLst/>
          </a:prstGeom>
          <a:ln w="762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Conector recto 51">
            <a:extLst>
              <a:ext uri="{FF2B5EF4-FFF2-40B4-BE49-F238E27FC236}">
                <a16:creationId xmlns:a16="http://schemas.microsoft.com/office/drawing/2014/main" xmlns="" id="{2ED701FF-44C6-4369-9CF6-BF7FA3F3A72A}"/>
              </a:ext>
            </a:extLst>
          </p:cNvPr>
          <p:cNvCxnSpPr>
            <a:cxnSpLocks/>
          </p:cNvCxnSpPr>
          <p:nvPr/>
        </p:nvCxnSpPr>
        <p:spPr>
          <a:xfrm flipV="1">
            <a:off x="3820137" y="2760737"/>
            <a:ext cx="1" cy="203384"/>
          </a:xfrm>
          <a:prstGeom prst="line">
            <a:avLst/>
          </a:prstGeom>
          <a:ln w="762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Conector recto 55">
            <a:extLst>
              <a:ext uri="{FF2B5EF4-FFF2-40B4-BE49-F238E27FC236}">
                <a16:creationId xmlns:a16="http://schemas.microsoft.com/office/drawing/2014/main" xmlns="" id="{BB700E9D-35E2-4386-ACD4-B919C3DB2314}"/>
              </a:ext>
            </a:extLst>
          </p:cNvPr>
          <p:cNvCxnSpPr>
            <a:cxnSpLocks/>
          </p:cNvCxnSpPr>
          <p:nvPr/>
        </p:nvCxnSpPr>
        <p:spPr>
          <a:xfrm flipV="1">
            <a:off x="8876950" y="2768406"/>
            <a:ext cx="1" cy="203384"/>
          </a:xfrm>
          <a:prstGeom prst="line">
            <a:avLst/>
          </a:prstGeom>
          <a:ln w="762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Conector recto de flecha 56">
            <a:extLst>
              <a:ext uri="{FF2B5EF4-FFF2-40B4-BE49-F238E27FC236}">
                <a16:creationId xmlns:a16="http://schemas.microsoft.com/office/drawing/2014/main" xmlns="" id="{FC459635-FE9C-4C9E-845E-173EBB37BBFE}"/>
              </a:ext>
            </a:extLst>
          </p:cNvPr>
          <p:cNvCxnSpPr>
            <a:cxnSpLocks/>
          </p:cNvCxnSpPr>
          <p:nvPr/>
        </p:nvCxnSpPr>
        <p:spPr>
          <a:xfrm>
            <a:off x="3820137" y="1998062"/>
            <a:ext cx="0" cy="406793"/>
          </a:xfrm>
          <a:prstGeom prst="straightConnector1">
            <a:avLst/>
          </a:prstGeom>
          <a:ln w="762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ector recto de flecha 57">
            <a:extLst>
              <a:ext uri="{FF2B5EF4-FFF2-40B4-BE49-F238E27FC236}">
                <a16:creationId xmlns:a16="http://schemas.microsoft.com/office/drawing/2014/main" xmlns="" id="{D2FB3914-11D1-4E76-85E7-B779DA96BFB4}"/>
              </a:ext>
            </a:extLst>
          </p:cNvPr>
          <p:cNvCxnSpPr>
            <a:cxnSpLocks/>
          </p:cNvCxnSpPr>
          <p:nvPr/>
        </p:nvCxnSpPr>
        <p:spPr>
          <a:xfrm>
            <a:off x="8876950" y="2037340"/>
            <a:ext cx="0" cy="406793"/>
          </a:xfrm>
          <a:prstGeom prst="straightConnector1">
            <a:avLst/>
          </a:prstGeom>
          <a:ln w="762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58">
            <a:extLst>
              <a:ext uri="{FF2B5EF4-FFF2-40B4-BE49-F238E27FC236}">
                <a16:creationId xmlns:a16="http://schemas.microsoft.com/office/drawing/2014/main" xmlns="" id="{64BD22D6-EC83-41E5-95FF-1B2E64BF3B1B}"/>
              </a:ext>
            </a:extLst>
          </p:cNvPr>
          <p:cNvCxnSpPr>
            <a:cxnSpLocks/>
          </p:cNvCxnSpPr>
          <p:nvPr/>
        </p:nvCxnSpPr>
        <p:spPr>
          <a:xfrm>
            <a:off x="3820137" y="2037340"/>
            <a:ext cx="5056813" cy="38794"/>
          </a:xfrm>
          <a:prstGeom prst="line">
            <a:avLst/>
          </a:prstGeom>
          <a:ln w="762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Conector recto 59">
            <a:extLst>
              <a:ext uri="{FF2B5EF4-FFF2-40B4-BE49-F238E27FC236}">
                <a16:creationId xmlns:a16="http://schemas.microsoft.com/office/drawing/2014/main" xmlns="" id="{2727950E-9FAA-4EDC-86FE-D29B7799E273}"/>
              </a:ext>
            </a:extLst>
          </p:cNvPr>
          <p:cNvCxnSpPr>
            <a:cxnSpLocks/>
          </p:cNvCxnSpPr>
          <p:nvPr/>
        </p:nvCxnSpPr>
        <p:spPr>
          <a:xfrm flipV="1">
            <a:off x="6422114" y="1280778"/>
            <a:ext cx="0" cy="775959"/>
          </a:xfrm>
          <a:prstGeom prst="line">
            <a:avLst/>
          </a:prstGeom>
          <a:ln w="762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Conector recto de flecha 62">
            <a:extLst>
              <a:ext uri="{FF2B5EF4-FFF2-40B4-BE49-F238E27FC236}">
                <a16:creationId xmlns:a16="http://schemas.microsoft.com/office/drawing/2014/main" xmlns="" id="{52C7E2BE-0D55-49E9-B9C2-4BC10B35B2EF}"/>
              </a:ext>
            </a:extLst>
          </p:cNvPr>
          <p:cNvCxnSpPr>
            <a:cxnSpLocks/>
          </p:cNvCxnSpPr>
          <p:nvPr/>
        </p:nvCxnSpPr>
        <p:spPr>
          <a:xfrm>
            <a:off x="1647963" y="1794666"/>
            <a:ext cx="0" cy="406793"/>
          </a:xfrm>
          <a:prstGeom prst="straightConnector1">
            <a:avLst/>
          </a:prstGeom>
          <a:ln w="762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ector recto de flecha 63">
            <a:extLst>
              <a:ext uri="{FF2B5EF4-FFF2-40B4-BE49-F238E27FC236}">
                <a16:creationId xmlns:a16="http://schemas.microsoft.com/office/drawing/2014/main" xmlns="" id="{04729E28-5B8E-409A-87B7-B0693B206A82}"/>
              </a:ext>
            </a:extLst>
          </p:cNvPr>
          <p:cNvCxnSpPr>
            <a:cxnSpLocks/>
          </p:cNvCxnSpPr>
          <p:nvPr/>
        </p:nvCxnSpPr>
        <p:spPr>
          <a:xfrm>
            <a:off x="1671335" y="1024693"/>
            <a:ext cx="0" cy="406793"/>
          </a:xfrm>
          <a:prstGeom prst="straightConnector1">
            <a:avLst/>
          </a:prstGeom>
          <a:ln w="762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ector recto de flecha 64">
            <a:extLst>
              <a:ext uri="{FF2B5EF4-FFF2-40B4-BE49-F238E27FC236}">
                <a16:creationId xmlns:a16="http://schemas.microsoft.com/office/drawing/2014/main" xmlns="" id="{AEE6CBAE-8CE7-4DBE-B700-A90AFE39478C}"/>
              </a:ext>
            </a:extLst>
          </p:cNvPr>
          <p:cNvCxnSpPr>
            <a:cxnSpLocks/>
          </p:cNvCxnSpPr>
          <p:nvPr/>
        </p:nvCxnSpPr>
        <p:spPr>
          <a:xfrm>
            <a:off x="11060823" y="1293693"/>
            <a:ext cx="0" cy="406793"/>
          </a:xfrm>
          <a:prstGeom prst="straightConnector1">
            <a:avLst/>
          </a:prstGeom>
          <a:ln w="762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Rectángulo 1">
            <a:extLst>
              <a:ext uri="{FF2B5EF4-FFF2-40B4-BE49-F238E27FC236}">
                <a16:creationId xmlns:a16="http://schemas.microsoft.com/office/drawing/2014/main" xmlns="" id="{E17B0B67-4F1F-47A9-83A2-11A270A207A5}"/>
              </a:ext>
            </a:extLst>
          </p:cNvPr>
          <p:cNvSpPr/>
          <p:nvPr/>
        </p:nvSpPr>
        <p:spPr>
          <a:xfrm>
            <a:off x="278570" y="6644774"/>
            <a:ext cx="11860684" cy="248658"/>
          </a:xfrm>
          <a:prstGeom prst="rect">
            <a:avLst/>
          </a:prstGeom>
        </p:spPr>
        <p:txBody>
          <a:bodyPr wrap="square">
            <a:spAutoFit/>
          </a:bodyPr>
          <a:lstStyle/>
          <a:p>
            <a:pPr algn="just">
              <a:lnSpc>
                <a:spcPct val="107000"/>
              </a:lnSpc>
              <a:spcAft>
                <a:spcPts val="0"/>
              </a:spcAft>
            </a:pPr>
            <a:r>
              <a:rPr lang="en-US" sz="1000" dirty="0">
                <a:latin typeface="Arial" panose="020B0604020202020204" pitchFamily="34" charset="0"/>
                <a:ea typeface="Arial" panose="020B0604020202020204" pitchFamily="34" charset="0"/>
                <a:cs typeface="Times New Roman" panose="02020603050405020304" pitchFamily="18" charset="0"/>
              </a:rPr>
              <a:t>Global Initiative for Chronic Obstructive Lung Disease (GOLD). Global Strategy for the Diagnosis, Management and Prevention of Chronic Obstructive Pulmonary Disease: 2019 Report. www.goldcopd.org</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986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wipe(up)">
                                      <p:cBhvr>
                                        <p:cTn id="15" dur="500"/>
                                        <p:tgtEl>
                                          <p:spTgt spid="65"/>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up)">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right)">
                                      <p:cBhvr>
                                        <p:cTn id="23" dur="500"/>
                                        <p:tgtEl>
                                          <p:spTgt spid="31"/>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righ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wipe(up)">
                                      <p:cBhvr>
                                        <p:cTn id="31" dur="500"/>
                                        <p:tgtEl>
                                          <p:spTgt spid="64"/>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up)">
                                      <p:cBhvr>
                                        <p:cTn id="34" dur="500"/>
                                        <p:tgtEl>
                                          <p:spTgt spid="9"/>
                                        </p:tgtEl>
                                      </p:cBhvr>
                                    </p:animEffect>
                                  </p:childTnLst>
                                </p:cTn>
                              </p:par>
                              <p:par>
                                <p:cTn id="35" presetID="22" presetClass="entr" presetSubtype="1"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wipe(up)">
                                      <p:cBhvr>
                                        <p:cTn id="37" dur="500"/>
                                        <p:tgtEl>
                                          <p:spTgt spid="63"/>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up)">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wipe(up)">
                                      <p:cBhvr>
                                        <p:cTn id="45" dur="500"/>
                                        <p:tgtEl>
                                          <p:spTgt spid="60"/>
                                        </p:tgtEl>
                                      </p:cBhvr>
                                    </p:animEffect>
                                  </p:childTnLst>
                                </p:cTn>
                              </p:par>
                              <p:par>
                                <p:cTn id="46" presetID="22" presetClass="entr" presetSubtype="1" fill="hold" nodeType="withEffect">
                                  <p:stCondLst>
                                    <p:cond delay="0"/>
                                  </p:stCondLst>
                                  <p:childTnLst>
                                    <p:set>
                                      <p:cBhvr>
                                        <p:cTn id="47" dur="1" fill="hold">
                                          <p:stCondLst>
                                            <p:cond delay="0"/>
                                          </p:stCondLst>
                                        </p:cTn>
                                        <p:tgtEl>
                                          <p:spTgt spid="59"/>
                                        </p:tgtEl>
                                        <p:attrNameLst>
                                          <p:attrName>style.visibility</p:attrName>
                                        </p:attrNameLst>
                                      </p:cBhvr>
                                      <p:to>
                                        <p:strVal val="visible"/>
                                      </p:to>
                                    </p:set>
                                    <p:animEffect transition="in" filter="wipe(up)">
                                      <p:cBhvr>
                                        <p:cTn id="48" dur="500"/>
                                        <p:tgtEl>
                                          <p:spTgt spid="59"/>
                                        </p:tgtEl>
                                      </p:cBhvr>
                                    </p:animEffect>
                                  </p:childTnLst>
                                </p:cTn>
                              </p:par>
                              <p:par>
                                <p:cTn id="49" presetID="22" presetClass="entr" presetSubtype="1" fill="hold"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wipe(up)">
                                      <p:cBhvr>
                                        <p:cTn id="51" dur="500"/>
                                        <p:tgtEl>
                                          <p:spTgt spid="57"/>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up)">
                                      <p:cBhvr>
                                        <p:cTn id="54" dur="500"/>
                                        <p:tgtEl>
                                          <p:spTgt spid="10"/>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up)">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barn(inVertical)">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up)">
                                      <p:cBhvr>
                                        <p:cTn id="67" dur="500"/>
                                        <p:tgtEl>
                                          <p:spTgt spid="15"/>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up)">
                                      <p:cBhvr>
                                        <p:cTn id="70" dur="500"/>
                                        <p:tgtEl>
                                          <p:spTgt spid="16"/>
                                        </p:tgtEl>
                                      </p:cBhvr>
                                    </p:animEffect>
                                  </p:childTnLst>
                                </p:cTn>
                              </p:par>
                              <p:par>
                                <p:cTn id="71" presetID="22" presetClass="entr" presetSubtype="1"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wipe(up)">
                                      <p:cBhvr>
                                        <p:cTn id="73" dur="500"/>
                                        <p:tgtEl>
                                          <p:spTgt spid="42"/>
                                        </p:tgtEl>
                                      </p:cBhvr>
                                    </p:animEffect>
                                  </p:childTnLst>
                                </p:cTn>
                              </p:par>
                              <p:par>
                                <p:cTn id="74" presetID="22" presetClass="entr" presetSubtype="1" fill="hold"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wipe(up)">
                                      <p:cBhvr>
                                        <p:cTn id="76" dur="500"/>
                                        <p:tgtEl>
                                          <p:spTgt spid="43"/>
                                        </p:tgtEl>
                                      </p:cBhvr>
                                    </p:animEffect>
                                  </p:childTnLst>
                                </p:cTn>
                              </p:par>
                              <p:par>
                                <p:cTn id="77" presetID="22" presetClass="entr" presetSubtype="1" fill="hold" nodeType="with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wipe(up)">
                                      <p:cBhvr>
                                        <p:cTn id="79" dur="500"/>
                                        <p:tgtEl>
                                          <p:spTgt spid="49"/>
                                        </p:tgtEl>
                                      </p:cBhvr>
                                    </p:animEffect>
                                  </p:childTnLst>
                                </p:cTn>
                              </p:par>
                              <p:par>
                                <p:cTn id="80" presetID="22" presetClass="entr" presetSubtype="1" fill="hold" nodeType="with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wipe(up)">
                                      <p:cBhvr>
                                        <p:cTn id="82" dur="500"/>
                                        <p:tgtEl>
                                          <p:spTgt spid="5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wipe(up)">
                                      <p:cBhvr>
                                        <p:cTn id="87" dur="500"/>
                                        <p:tgtEl>
                                          <p:spTgt spid="13"/>
                                        </p:tgtEl>
                                      </p:cBhvr>
                                    </p:animEffect>
                                  </p:childTnLst>
                                </p:cTn>
                              </p:par>
                              <p:par>
                                <p:cTn id="88" presetID="22" presetClass="entr" presetSubtype="1" fill="hold" grpId="0" nodeType="withEffect">
                                  <p:stCondLst>
                                    <p:cond delay="0"/>
                                  </p:stCondLst>
                                  <p:childTnLst>
                                    <p:set>
                                      <p:cBhvr>
                                        <p:cTn id="89" dur="1" fill="hold">
                                          <p:stCondLst>
                                            <p:cond delay="0"/>
                                          </p:stCondLst>
                                        </p:cTn>
                                        <p:tgtEl>
                                          <p:spTgt spid="14"/>
                                        </p:tgtEl>
                                        <p:attrNameLst>
                                          <p:attrName>style.visibility</p:attrName>
                                        </p:attrNameLst>
                                      </p:cBhvr>
                                      <p:to>
                                        <p:strVal val="visible"/>
                                      </p:to>
                                    </p:set>
                                    <p:animEffect transition="in" filter="wipe(up)">
                                      <p:cBhvr>
                                        <p:cTn id="90" dur="500"/>
                                        <p:tgtEl>
                                          <p:spTgt spid="14"/>
                                        </p:tgtEl>
                                      </p:cBhvr>
                                    </p:animEffect>
                                  </p:childTnLst>
                                </p:cTn>
                              </p:par>
                              <p:par>
                                <p:cTn id="91" presetID="22" presetClass="entr" presetSubtype="1" fill="hold" nodeType="withEffect">
                                  <p:stCondLst>
                                    <p:cond delay="0"/>
                                  </p:stCondLst>
                                  <p:childTnLst>
                                    <p:set>
                                      <p:cBhvr>
                                        <p:cTn id="92" dur="1" fill="hold">
                                          <p:stCondLst>
                                            <p:cond delay="0"/>
                                          </p:stCondLst>
                                        </p:cTn>
                                        <p:tgtEl>
                                          <p:spTgt spid="44"/>
                                        </p:tgtEl>
                                        <p:attrNameLst>
                                          <p:attrName>style.visibility</p:attrName>
                                        </p:attrNameLst>
                                      </p:cBhvr>
                                      <p:to>
                                        <p:strVal val="visible"/>
                                      </p:to>
                                    </p:set>
                                    <p:animEffect transition="in" filter="wipe(up)">
                                      <p:cBhvr>
                                        <p:cTn id="93" dur="500"/>
                                        <p:tgtEl>
                                          <p:spTgt spid="44"/>
                                        </p:tgtEl>
                                      </p:cBhvr>
                                    </p:animEffect>
                                  </p:childTnLst>
                                </p:cTn>
                              </p:par>
                              <p:par>
                                <p:cTn id="94" presetID="22" presetClass="entr" presetSubtype="1" fill="hold" nodeType="with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wipe(up)">
                                      <p:cBhvr>
                                        <p:cTn id="96" dur="500"/>
                                        <p:tgtEl>
                                          <p:spTgt spid="45"/>
                                        </p:tgtEl>
                                      </p:cBhvr>
                                    </p:animEffect>
                                  </p:childTnLst>
                                </p:cTn>
                              </p:par>
                              <p:par>
                                <p:cTn id="97" presetID="22" presetClass="entr" presetSubtype="1" fill="hold" nodeType="withEffect">
                                  <p:stCondLst>
                                    <p:cond delay="0"/>
                                  </p:stCondLst>
                                  <p:childTnLst>
                                    <p:set>
                                      <p:cBhvr>
                                        <p:cTn id="98" dur="1" fill="hold">
                                          <p:stCondLst>
                                            <p:cond delay="0"/>
                                          </p:stCondLst>
                                        </p:cTn>
                                        <p:tgtEl>
                                          <p:spTgt spid="47"/>
                                        </p:tgtEl>
                                        <p:attrNameLst>
                                          <p:attrName>style.visibility</p:attrName>
                                        </p:attrNameLst>
                                      </p:cBhvr>
                                      <p:to>
                                        <p:strVal val="visible"/>
                                      </p:to>
                                    </p:set>
                                    <p:animEffect transition="in" filter="wipe(up)">
                                      <p:cBhvr>
                                        <p:cTn id="99" dur="500"/>
                                        <p:tgtEl>
                                          <p:spTgt spid="47"/>
                                        </p:tgtEl>
                                      </p:cBhvr>
                                    </p:animEffect>
                                  </p:childTnLst>
                                </p:cTn>
                              </p:par>
                              <p:par>
                                <p:cTn id="100" presetID="22" presetClass="entr" presetSubtype="1" fill="hold" nodeType="withEffect">
                                  <p:stCondLst>
                                    <p:cond delay="0"/>
                                  </p:stCondLst>
                                  <p:childTnLst>
                                    <p:set>
                                      <p:cBhvr>
                                        <p:cTn id="101" dur="1" fill="hold">
                                          <p:stCondLst>
                                            <p:cond delay="0"/>
                                          </p:stCondLst>
                                        </p:cTn>
                                        <p:tgtEl>
                                          <p:spTgt spid="51"/>
                                        </p:tgtEl>
                                        <p:attrNameLst>
                                          <p:attrName>style.visibility</p:attrName>
                                        </p:attrNameLst>
                                      </p:cBhvr>
                                      <p:to>
                                        <p:strVal val="visible"/>
                                      </p:to>
                                    </p:set>
                                    <p:animEffect transition="in" filter="wipe(up)">
                                      <p:cBhvr>
                                        <p:cTn id="102" dur="500"/>
                                        <p:tgtEl>
                                          <p:spTgt spid="51"/>
                                        </p:tgtEl>
                                      </p:cBhvr>
                                    </p:animEffect>
                                  </p:childTnLst>
                                </p:cTn>
                              </p:par>
                              <p:par>
                                <p:cTn id="103" presetID="22" presetClass="entr" presetSubtype="1" fill="hold" nodeType="withEffect">
                                  <p:stCondLst>
                                    <p:cond delay="0"/>
                                  </p:stCondLst>
                                  <p:childTnLst>
                                    <p:set>
                                      <p:cBhvr>
                                        <p:cTn id="104" dur="1" fill="hold">
                                          <p:stCondLst>
                                            <p:cond delay="0"/>
                                          </p:stCondLst>
                                        </p:cTn>
                                        <p:tgtEl>
                                          <p:spTgt spid="52"/>
                                        </p:tgtEl>
                                        <p:attrNameLst>
                                          <p:attrName>style.visibility</p:attrName>
                                        </p:attrNameLst>
                                      </p:cBhvr>
                                      <p:to>
                                        <p:strVal val="visible"/>
                                      </p:to>
                                    </p:set>
                                    <p:animEffect transition="in" filter="wipe(up)">
                                      <p:cBhvr>
                                        <p:cTn id="105" dur="500"/>
                                        <p:tgtEl>
                                          <p:spTgt spid="52"/>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0" nodeType="clickEffect">
                                  <p:stCondLst>
                                    <p:cond delay="0"/>
                                  </p:stCondLst>
                                  <p:childTnLst>
                                    <p:set>
                                      <p:cBhvr>
                                        <p:cTn id="109" dur="1" fill="hold">
                                          <p:stCondLst>
                                            <p:cond delay="0"/>
                                          </p:stCondLst>
                                        </p:cTn>
                                        <p:tgtEl>
                                          <p:spTgt spid="17"/>
                                        </p:tgtEl>
                                        <p:attrNameLst>
                                          <p:attrName>style.visibility</p:attrName>
                                        </p:attrNameLst>
                                      </p:cBhvr>
                                      <p:to>
                                        <p:strVal val="visible"/>
                                      </p:to>
                                    </p:set>
                                    <p:animEffect transition="in" filter="wipe(up)">
                                      <p:cBhvr>
                                        <p:cTn id="110" dur="500"/>
                                        <p:tgtEl>
                                          <p:spTgt spid="17"/>
                                        </p:tgtEl>
                                      </p:cBhvr>
                                    </p:animEffect>
                                  </p:childTnLst>
                                </p:cTn>
                              </p:par>
                              <p:par>
                                <p:cTn id="111" presetID="22" presetClass="entr" presetSubtype="1" fill="hold" grpId="0" nodeType="withEffect">
                                  <p:stCondLst>
                                    <p:cond delay="0"/>
                                  </p:stCondLst>
                                  <p:childTnLst>
                                    <p:set>
                                      <p:cBhvr>
                                        <p:cTn id="112" dur="1" fill="hold">
                                          <p:stCondLst>
                                            <p:cond delay="0"/>
                                          </p:stCondLst>
                                        </p:cTn>
                                        <p:tgtEl>
                                          <p:spTgt spid="21"/>
                                        </p:tgtEl>
                                        <p:attrNameLst>
                                          <p:attrName>style.visibility</p:attrName>
                                        </p:attrNameLst>
                                      </p:cBhvr>
                                      <p:to>
                                        <p:strVal val="visible"/>
                                      </p:to>
                                    </p:set>
                                    <p:animEffect transition="in" filter="wipe(up)">
                                      <p:cBhvr>
                                        <p:cTn id="113" dur="500"/>
                                        <p:tgtEl>
                                          <p:spTgt spid="21"/>
                                        </p:tgtEl>
                                      </p:cBhvr>
                                    </p:animEffect>
                                  </p:childTnLst>
                                </p:cTn>
                              </p:par>
                              <p:par>
                                <p:cTn id="114" presetID="22" presetClass="entr" presetSubtype="1" fill="hold" nodeType="withEffect">
                                  <p:stCondLst>
                                    <p:cond delay="0"/>
                                  </p:stCondLst>
                                  <p:childTnLst>
                                    <p:set>
                                      <p:cBhvr>
                                        <p:cTn id="115" dur="1" fill="hold">
                                          <p:stCondLst>
                                            <p:cond delay="0"/>
                                          </p:stCondLst>
                                        </p:cTn>
                                        <p:tgtEl>
                                          <p:spTgt spid="41"/>
                                        </p:tgtEl>
                                        <p:attrNameLst>
                                          <p:attrName>style.visibility</p:attrName>
                                        </p:attrNameLst>
                                      </p:cBhvr>
                                      <p:to>
                                        <p:strVal val="visible"/>
                                      </p:to>
                                    </p:set>
                                    <p:animEffect transition="in" filter="wipe(up)">
                                      <p:cBhvr>
                                        <p:cTn id="116" dur="500"/>
                                        <p:tgtEl>
                                          <p:spTgt spid="41"/>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grpId="0" nodeType="clickEffect">
                                  <p:stCondLst>
                                    <p:cond delay="0"/>
                                  </p:stCondLst>
                                  <p:childTnLst>
                                    <p:set>
                                      <p:cBhvr>
                                        <p:cTn id="120" dur="1" fill="hold">
                                          <p:stCondLst>
                                            <p:cond delay="0"/>
                                          </p:stCondLst>
                                        </p:cTn>
                                        <p:tgtEl>
                                          <p:spTgt spid="18"/>
                                        </p:tgtEl>
                                        <p:attrNameLst>
                                          <p:attrName>style.visibility</p:attrName>
                                        </p:attrNameLst>
                                      </p:cBhvr>
                                      <p:to>
                                        <p:strVal val="visible"/>
                                      </p:to>
                                    </p:set>
                                    <p:animEffect transition="in" filter="wipe(up)">
                                      <p:cBhvr>
                                        <p:cTn id="121" dur="500"/>
                                        <p:tgtEl>
                                          <p:spTgt spid="18"/>
                                        </p:tgtEl>
                                      </p:cBhvr>
                                    </p:animEffect>
                                  </p:childTnLst>
                                </p:cTn>
                              </p:par>
                              <p:par>
                                <p:cTn id="122" presetID="22" presetClass="entr" presetSubtype="1" fill="hold" grpId="0" nodeType="withEffect">
                                  <p:stCondLst>
                                    <p:cond delay="0"/>
                                  </p:stCondLst>
                                  <p:childTnLst>
                                    <p:set>
                                      <p:cBhvr>
                                        <p:cTn id="123" dur="1" fill="hold">
                                          <p:stCondLst>
                                            <p:cond delay="0"/>
                                          </p:stCondLst>
                                        </p:cTn>
                                        <p:tgtEl>
                                          <p:spTgt spid="22"/>
                                        </p:tgtEl>
                                        <p:attrNameLst>
                                          <p:attrName>style.visibility</p:attrName>
                                        </p:attrNameLst>
                                      </p:cBhvr>
                                      <p:to>
                                        <p:strVal val="visible"/>
                                      </p:to>
                                    </p:set>
                                    <p:animEffect transition="in" filter="wipe(up)">
                                      <p:cBhvr>
                                        <p:cTn id="124" dur="500"/>
                                        <p:tgtEl>
                                          <p:spTgt spid="22"/>
                                        </p:tgtEl>
                                      </p:cBhvr>
                                    </p:animEffect>
                                  </p:childTnLst>
                                </p:cTn>
                              </p:par>
                              <p:par>
                                <p:cTn id="125" presetID="22" presetClass="entr" presetSubtype="1" fill="hold" nodeType="withEffect">
                                  <p:stCondLst>
                                    <p:cond delay="0"/>
                                  </p:stCondLst>
                                  <p:childTnLst>
                                    <p:set>
                                      <p:cBhvr>
                                        <p:cTn id="126" dur="1" fill="hold">
                                          <p:stCondLst>
                                            <p:cond delay="0"/>
                                          </p:stCondLst>
                                        </p:cTn>
                                        <p:tgtEl>
                                          <p:spTgt spid="40"/>
                                        </p:tgtEl>
                                        <p:attrNameLst>
                                          <p:attrName>style.visibility</p:attrName>
                                        </p:attrNameLst>
                                      </p:cBhvr>
                                      <p:to>
                                        <p:strVal val="visible"/>
                                      </p:to>
                                    </p:set>
                                    <p:animEffect transition="in" filter="wipe(up)">
                                      <p:cBhvr>
                                        <p:cTn id="127" dur="500"/>
                                        <p:tgtEl>
                                          <p:spTgt spid="40"/>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grpId="0" nodeType="clickEffect">
                                  <p:stCondLst>
                                    <p:cond delay="0"/>
                                  </p:stCondLst>
                                  <p:childTnLst>
                                    <p:set>
                                      <p:cBhvr>
                                        <p:cTn id="131" dur="1" fill="hold">
                                          <p:stCondLst>
                                            <p:cond delay="0"/>
                                          </p:stCondLst>
                                        </p:cTn>
                                        <p:tgtEl>
                                          <p:spTgt spid="23"/>
                                        </p:tgtEl>
                                        <p:attrNameLst>
                                          <p:attrName>style.visibility</p:attrName>
                                        </p:attrNameLst>
                                      </p:cBhvr>
                                      <p:to>
                                        <p:strVal val="visible"/>
                                      </p:to>
                                    </p:set>
                                    <p:animEffect transition="in" filter="wipe(up)">
                                      <p:cBhvr>
                                        <p:cTn id="132" dur="500"/>
                                        <p:tgtEl>
                                          <p:spTgt spid="23"/>
                                        </p:tgtEl>
                                      </p:cBhvr>
                                    </p:animEffect>
                                  </p:childTnLst>
                                </p:cTn>
                              </p:par>
                              <p:par>
                                <p:cTn id="133" presetID="22" presetClass="entr" presetSubtype="1" fill="hold" grpId="0" nodeType="withEffect">
                                  <p:stCondLst>
                                    <p:cond delay="0"/>
                                  </p:stCondLst>
                                  <p:childTnLst>
                                    <p:set>
                                      <p:cBhvr>
                                        <p:cTn id="134" dur="1" fill="hold">
                                          <p:stCondLst>
                                            <p:cond delay="0"/>
                                          </p:stCondLst>
                                        </p:cTn>
                                        <p:tgtEl>
                                          <p:spTgt spid="24"/>
                                        </p:tgtEl>
                                        <p:attrNameLst>
                                          <p:attrName>style.visibility</p:attrName>
                                        </p:attrNameLst>
                                      </p:cBhvr>
                                      <p:to>
                                        <p:strVal val="visible"/>
                                      </p:to>
                                    </p:set>
                                    <p:animEffect transition="in" filter="wipe(up)">
                                      <p:cBhvr>
                                        <p:cTn id="135" dur="500"/>
                                        <p:tgtEl>
                                          <p:spTgt spid="24"/>
                                        </p:tgtEl>
                                      </p:cBhvr>
                                    </p:animEffect>
                                  </p:childTnLst>
                                </p:cTn>
                              </p:par>
                              <p:par>
                                <p:cTn id="136" presetID="22" presetClass="entr" presetSubtype="1" fill="hold" nodeType="withEffect">
                                  <p:stCondLst>
                                    <p:cond delay="0"/>
                                  </p:stCondLst>
                                  <p:childTnLst>
                                    <p:set>
                                      <p:cBhvr>
                                        <p:cTn id="137" dur="1" fill="hold">
                                          <p:stCondLst>
                                            <p:cond delay="0"/>
                                          </p:stCondLst>
                                        </p:cTn>
                                        <p:tgtEl>
                                          <p:spTgt spid="37"/>
                                        </p:tgtEl>
                                        <p:attrNameLst>
                                          <p:attrName>style.visibility</p:attrName>
                                        </p:attrNameLst>
                                      </p:cBhvr>
                                      <p:to>
                                        <p:strVal val="visible"/>
                                      </p:to>
                                    </p:set>
                                    <p:animEffect transition="in" filter="wipe(up)">
                                      <p:cBhvr>
                                        <p:cTn id="138" dur="500"/>
                                        <p:tgtEl>
                                          <p:spTgt spid="37"/>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grpId="0" nodeType="clickEffect">
                                  <p:stCondLst>
                                    <p:cond delay="0"/>
                                  </p:stCondLst>
                                  <p:childTnLst>
                                    <p:set>
                                      <p:cBhvr>
                                        <p:cTn id="142" dur="1" fill="hold">
                                          <p:stCondLst>
                                            <p:cond delay="0"/>
                                          </p:stCondLst>
                                        </p:cTn>
                                        <p:tgtEl>
                                          <p:spTgt spid="25"/>
                                        </p:tgtEl>
                                        <p:attrNameLst>
                                          <p:attrName>style.visibility</p:attrName>
                                        </p:attrNameLst>
                                      </p:cBhvr>
                                      <p:to>
                                        <p:strVal val="visible"/>
                                      </p:to>
                                    </p:set>
                                    <p:animEffect transition="in" filter="wipe(up)">
                                      <p:cBhvr>
                                        <p:cTn id="143" dur="500"/>
                                        <p:tgtEl>
                                          <p:spTgt spid="25"/>
                                        </p:tgtEl>
                                      </p:cBhvr>
                                    </p:animEffect>
                                  </p:childTnLst>
                                </p:cTn>
                              </p:par>
                              <p:par>
                                <p:cTn id="144" presetID="22" presetClass="entr" presetSubtype="1" fill="hold" grpId="0" nodeType="withEffect">
                                  <p:stCondLst>
                                    <p:cond delay="0"/>
                                  </p:stCondLst>
                                  <p:childTnLst>
                                    <p:set>
                                      <p:cBhvr>
                                        <p:cTn id="145" dur="1" fill="hold">
                                          <p:stCondLst>
                                            <p:cond delay="0"/>
                                          </p:stCondLst>
                                        </p:cTn>
                                        <p:tgtEl>
                                          <p:spTgt spid="26"/>
                                        </p:tgtEl>
                                        <p:attrNameLst>
                                          <p:attrName>style.visibility</p:attrName>
                                        </p:attrNameLst>
                                      </p:cBhvr>
                                      <p:to>
                                        <p:strVal val="visible"/>
                                      </p:to>
                                    </p:set>
                                    <p:animEffect transition="in" filter="wipe(up)">
                                      <p:cBhvr>
                                        <p:cTn id="146" dur="500"/>
                                        <p:tgtEl>
                                          <p:spTgt spid="26"/>
                                        </p:tgtEl>
                                      </p:cBhvr>
                                    </p:animEffect>
                                  </p:childTnLst>
                                </p:cTn>
                              </p:par>
                              <p:par>
                                <p:cTn id="147" presetID="22" presetClass="entr" presetSubtype="1" fill="hold" nodeType="withEffect">
                                  <p:stCondLst>
                                    <p:cond delay="0"/>
                                  </p:stCondLst>
                                  <p:childTnLst>
                                    <p:set>
                                      <p:cBhvr>
                                        <p:cTn id="148" dur="1" fill="hold">
                                          <p:stCondLst>
                                            <p:cond delay="0"/>
                                          </p:stCondLst>
                                        </p:cTn>
                                        <p:tgtEl>
                                          <p:spTgt spid="39"/>
                                        </p:tgtEl>
                                        <p:attrNameLst>
                                          <p:attrName>style.visibility</p:attrName>
                                        </p:attrNameLst>
                                      </p:cBhvr>
                                      <p:to>
                                        <p:strVal val="visible"/>
                                      </p:to>
                                    </p:set>
                                    <p:animEffect transition="in" filter="wipe(up)">
                                      <p:cBhvr>
                                        <p:cTn id="14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1" grpId="0" animBg="1"/>
      <p:bldP spid="22" grpId="0" animBg="1"/>
      <p:bldP spid="23" grpId="0" animBg="1"/>
      <p:bldP spid="24" grpId="0" animBg="1"/>
      <p:bldP spid="25" grpId="0" animBg="1"/>
      <p:bldP spid="26" grpId="0" animBg="1"/>
      <p:bldP spid="2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xmlns="" id="{105D794A-99D7-42C9-B463-5B9F41391580}"/>
              </a:ext>
            </a:extLst>
          </p:cNvPr>
          <p:cNvSpPr>
            <a:spLocks noGrp="1"/>
          </p:cNvSpPr>
          <p:nvPr>
            <p:ph type="title"/>
          </p:nvPr>
        </p:nvSpPr>
        <p:spPr/>
        <p:txBody>
          <a:bodyPr/>
          <a:lstStyle/>
          <a:p>
            <a:pPr algn="ctr"/>
            <a:r>
              <a:rPr lang="es-CO" b="1" dirty="0"/>
              <a:t>Trasplante de pulmón  </a:t>
            </a:r>
          </a:p>
        </p:txBody>
      </p:sp>
      <p:sp>
        <p:nvSpPr>
          <p:cNvPr id="5" name="Marcador de texto 4">
            <a:extLst>
              <a:ext uri="{FF2B5EF4-FFF2-40B4-BE49-F238E27FC236}">
                <a16:creationId xmlns:a16="http://schemas.microsoft.com/office/drawing/2014/main" xmlns="" id="{46245483-A284-43CF-868A-EEED36F31DE0}"/>
              </a:ext>
            </a:extLst>
          </p:cNvPr>
          <p:cNvSpPr>
            <a:spLocks noGrp="1"/>
          </p:cNvSpPr>
          <p:nvPr>
            <p:ph type="body" idx="1"/>
          </p:nvPr>
        </p:nvSpPr>
        <p:spPr>
          <a:xfrm>
            <a:off x="763588" y="1416120"/>
            <a:ext cx="5157787" cy="823912"/>
          </a:xfrm>
          <a:ln>
            <a:solidFill>
              <a:schemeClr val="accent5">
                <a:lumMod val="50000"/>
              </a:schemeClr>
            </a:solidFill>
          </a:ln>
        </p:spPr>
        <p:txBody>
          <a:bodyPr>
            <a:normAutofit/>
          </a:bodyPr>
          <a:lstStyle/>
          <a:p>
            <a:pPr algn="ctr"/>
            <a:r>
              <a:rPr lang="en-US" sz="3200" dirty="0" err="1"/>
              <a:t>Derivar</a:t>
            </a:r>
            <a:r>
              <a:rPr lang="en-US" sz="3200" dirty="0"/>
              <a:t> al </a:t>
            </a:r>
            <a:r>
              <a:rPr lang="en-US" sz="3200" dirty="0" err="1"/>
              <a:t>paciente</a:t>
            </a:r>
            <a:endParaRPr lang="es-CO" sz="3200" dirty="0"/>
          </a:p>
        </p:txBody>
      </p:sp>
      <p:sp>
        <p:nvSpPr>
          <p:cNvPr id="6" name="Marcador de contenido 5">
            <a:extLst>
              <a:ext uri="{FF2B5EF4-FFF2-40B4-BE49-F238E27FC236}">
                <a16:creationId xmlns:a16="http://schemas.microsoft.com/office/drawing/2014/main" xmlns="" id="{4659E242-3929-42DD-8BE4-DBAD09D2EC20}"/>
              </a:ext>
            </a:extLst>
          </p:cNvPr>
          <p:cNvSpPr>
            <a:spLocks noGrp="1"/>
          </p:cNvSpPr>
          <p:nvPr>
            <p:ph sz="half" idx="2"/>
          </p:nvPr>
        </p:nvSpPr>
        <p:spPr>
          <a:xfrm>
            <a:off x="763588" y="2240032"/>
            <a:ext cx="5157787" cy="3684588"/>
          </a:xfrm>
          <a:ln>
            <a:solidFill>
              <a:schemeClr val="accent5">
                <a:lumMod val="50000"/>
              </a:schemeClr>
            </a:solidFill>
          </a:ln>
        </p:spPr>
        <p:txBody>
          <a:bodyPr>
            <a:normAutofit fontScale="77500" lnSpcReduction="20000"/>
          </a:bodyPr>
          <a:lstStyle/>
          <a:p>
            <a:pPr>
              <a:buFont typeface="Wingdings" panose="05000000000000000000" pitchFamily="2" charset="2"/>
              <a:buChar char="ü"/>
            </a:pPr>
            <a:r>
              <a:rPr lang="es-CO" dirty="0"/>
              <a:t>Enfermedad progresiva a pesar del tratamiento optimo (inhaladores, rehabilitación pulmonar y oxigenoterapia)</a:t>
            </a:r>
          </a:p>
          <a:p>
            <a:pPr>
              <a:buFont typeface="Wingdings" panose="05000000000000000000" pitchFamily="2" charset="2"/>
              <a:buChar char="ü"/>
            </a:pPr>
            <a:r>
              <a:rPr lang="es-CO" dirty="0"/>
              <a:t>No ser candidato a cirugía de reducción de volumen quirúrgico o </a:t>
            </a:r>
            <a:r>
              <a:rPr lang="es-CO" dirty="0" err="1"/>
              <a:t>broncoscópico</a:t>
            </a:r>
            <a:endParaRPr lang="es-CO" dirty="0"/>
          </a:p>
          <a:p>
            <a:pPr>
              <a:buFont typeface="Wingdings" panose="05000000000000000000" pitchFamily="2" charset="2"/>
              <a:buChar char="ü"/>
            </a:pPr>
            <a:r>
              <a:rPr lang="es-CO" dirty="0"/>
              <a:t>Índice BODE 5 a 6</a:t>
            </a:r>
          </a:p>
          <a:p>
            <a:pPr>
              <a:buFont typeface="Wingdings" panose="05000000000000000000" pitchFamily="2" charset="2"/>
              <a:buChar char="ü"/>
            </a:pPr>
            <a:r>
              <a:rPr lang="es-CO" dirty="0"/>
              <a:t>Hipercapnia, (PaCO</a:t>
            </a:r>
            <a:r>
              <a:rPr lang="es-CO" baseline="-25000" dirty="0"/>
              <a:t>2</a:t>
            </a:r>
            <a:r>
              <a:rPr lang="es-CO" dirty="0"/>
              <a:t> &gt; 50 </a:t>
            </a:r>
            <a:r>
              <a:rPr lang="es-CO" dirty="0" err="1"/>
              <a:t>mmHg</a:t>
            </a:r>
            <a:r>
              <a:rPr lang="es-CO" dirty="0"/>
              <a:t>)</a:t>
            </a:r>
          </a:p>
          <a:p>
            <a:pPr>
              <a:buFont typeface="Wingdings" panose="05000000000000000000" pitchFamily="2" charset="2"/>
              <a:buChar char="ü"/>
            </a:pPr>
            <a:r>
              <a:rPr lang="es-CO" dirty="0"/>
              <a:t>Hipoxemia en reposo (PaO</a:t>
            </a:r>
            <a:r>
              <a:rPr lang="es-CO" baseline="-25000" dirty="0"/>
              <a:t>2</a:t>
            </a:r>
            <a:r>
              <a:rPr lang="es-CO" dirty="0"/>
              <a:t> &lt;60 </a:t>
            </a:r>
            <a:r>
              <a:rPr lang="es-CO" dirty="0" err="1"/>
              <a:t>mmHg</a:t>
            </a:r>
            <a:r>
              <a:rPr lang="es-CO" dirty="0"/>
              <a:t>, a nivel del mar)</a:t>
            </a:r>
          </a:p>
          <a:p>
            <a:pPr>
              <a:buFont typeface="Wingdings" panose="05000000000000000000" pitchFamily="2" charset="2"/>
              <a:buChar char="ü"/>
            </a:pPr>
            <a:r>
              <a:rPr lang="es-CO" dirty="0"/>
              <a:t>FEV</a:t>
            </a:r>
            <a:r>
              <a:rPr lang="es-CO" baseline="-25000" dirty="0"/>
              <a:t>1</a:t>
            </a:r>
            <a:r>
              <a:rPr lang="es-CO" dirty="0"/>
              <a:t> post broncodilatador &lt;25% del predicho </a:t>
            </a:r>
          </a:p>
          <a:p>
            <a:endParaRPr lang="es-CO" dirty="0"/>
          </a:p>
        </p:txBody>
      </p:sp>
      <p:sp>
        <p:nvSpPr>
          <p:cNvPr id="7" name="Marcador de texto 6">
            <a:extLst>
              <a:ext uri="{FF2B5EF4-FFF2-40B4-BE49-F238E27FC236}">
                <a16:creationId xmlns:a16="http://schemas.microsoft.com/office/drawing/2014/main" xmlns="" id="{5C18547E-12CE-4230-8D52-FA19CC225A8E}"/>
              </a:ext>
            </a:extLst>
          </p:cNvPr>
          <p:cNvSpPr>
            <a:spLocks noGrp="1"/>
          </p:cNvSpPr>
          <p:nvPr>
            <p:ph type="body" sz="quarter" idx="3"/>
          </p:nvPr>
        </p:nvSpPr>
        <p:spPr>
          <a:xfrm>
            <a:off x="6096000" y="1416120"/>
            <a:ext cx="5183188" cy="823912"/>
          </a:xfrm>
          <a:ln>
            <a:solidFill>
              <a:schemeClr val="accent5">
                <a:lumMod val="50000"/>
              </a:schemeClr>
            </a:solidFill>
          </a:ln>
        </p:spPr>
        <p:txBody>
          <a:bodyPr>
            <a:normAutofit fontScale="92500" lnSpcReduction="10000"/>
          </a:bodyPr>
          <a:lstStyle/>
          <a:p>
            <a:pPr algn="ctr"/>
            <a:r>
              <a:rPr lang="es-CO" sz="3200" dirty="0"/>
              <a:t>Colocar en la lista de trasplantes</a:t>
            </a:r>
          </a:p>
        </p:txBody>
      </p:sp>
      <p:sp>
        <p:nvSpPr>
          <p:cNvPr id="8" name="Marcador de contenido 7">
            <a:extLst>
              <a:ext uri="{FF2B5EF4-FFF2-40B4-BE49-F238E27FC236}">
                <a16:creationId xmlns:a16="http://schemas.microsoft.com/office/drawing/2014/main" xmlns="" id="{C6A48728-70BB-458A-BF5C-F6B18F59D9FC}"/>
              </a:ext>
            </a:extLst>
          </p:cNvPr>
          <p:cNvSpPr>
            <a:spLocks noGrp="1"/>
          </p:cNvSpPr>
          <p:nvPr>
            <p:ph sz="quarter" idx="4"/>
          </p:nvPr>
        </p:nvSpPr>
        <p:spPr>
          <a:xfrm>
            <a:off x="6096000" y="2240032"/>
            <a:ext cx="5183188" cy="3684588"/>
          </a:xfrm>
          <a:ln>
            <a:solidFill>
              <a:schemeClr val="accent5">
                <a:lumMod val="50000"/>
              </a:schemeClr>
            </a:solidFill>
          </a:ln>
        </p:spPr>
        <p:txBody>
          <a:bodyPr>
            <a:normAutofit fontScale="92500" lnSpcReduction="10000"/>
          </a:bodyPr>
          <a:lstStyle/>
          <a:p>
            <a:pPr>
              <a:buFont typeface="Wingdings" panose="05000000000000000000" pitchFamily="2" charset="2"/>
              <a:buChar char="ü"/>
            </a:pPr>
            <a:r>
              <a:rPr lang="es-CO" dirty="0"/>
              <a:t>Índice BODE ≥7</a:t>
            </a:r>
          </a:p>
          <a:p>
            <a:pPr>
              <a:buFont typeface="Wingdings" panose="05000000000000000000" pitchFamily="2" charset="2"/>
              <a:buChar char="ü"/>
            </a:pPr>
            <a:r>
              <a:rPr lang="es-CO" dirty="0"/>
              <a:t>FEV</a:t>
            </a:r>
            <a:r>
              <a:rPr lang="es-CO" baseline="-25000" dirty="0"/>
              <a:t>1</a:t>
            </a:r>
            <a:r>
              <a:rPr lang="es-CO" dirty="0"/>
              <a:t> &lt;15-20% del predicho.</a:t>
            </a:r>
          </a:p>
          <a:p>
            <a:pPr>
              <a:buFont typeface="Wingdings" panose="05000000000000000000" pitchFamily="2" charset="2"/>
              <a:buChar char="ü"/>
            </a:pPr>
            <a:r>
              <a:rPr lang="es-CO" dirty="0"/>
              <a:t>Tres o más exacerbaciones graves en el año previo.</a:t>
            </a:r>
          </a:p>
          <a:p>
            <a:pPr>
              <a:buFont typeface="Wingdings" panose="05000000000000000000" pitchFamily="2" charset="2"/>
              <a:buChar char="ü"/>
            </a:pPr>
            <a:r>
              <a:rPr lang="es-CO" dirty="0"/>
              <a:t>Una exacerbación grave con insuficiencia respiratoria </a:t>
            </a:r>
            <a:r>
              <a:rPr lang="es-CO" dirty="0" err="1"/>
              <a:t>hipercápnica</a:t>
            </a:r>
            <a:r>
              <a:rPr lang="es-CO" dirty="0"/>
              <a:t> aguda</a:t>
            </a:r>
          </a:p>
          <a:p>
            <a:pPr>
              <a:buFont typeface="Wingdings" panose="05000000000000000000" pitchFamily="2" charset="2"/>
              <a:buChar char="ü"/>
            </a:pPr>
            <a:r>
              <a:rPr lang="es-CO" dirty="0"/>
              <a:t>Hipertensión pulmonar moderada a grave.</a:t>
            </a:r>
          </a:p>
        </p:txBody>
      </p:sp>
      <p:sp>
        <p:nvSpPr>
          <p:cNvPr id="2" name="Rectángulo 1">
            <a:extLst>
              <a:ext uri="{FF2B5EF4-FFF2-40B4-BE49-F238E27FC236}">
                <a16:creationId xmlns:a16="http://schemas.microsoft.com/office/drawing/2014/main" xmlns="" id="{177CBCE5-53A0-4CB1-B20A-2B3F098F3658}"/>
              </a:ext>
            </a:extLst>
          </p:cNvPr>
          <p:cNvSpPr/>
          <p:nvPr/>
        </p:nvSpPr>
        <p:spPr>
          <a:xfrm>
            <a:off x="519021" y="6183309"/>
            <a:ext cx="6569936" cy="400110"/>
          </a:xfrm>
          <a:prstGeom prst="rect">
            <a:avLst/>
          </a:prstGeom>
        </p:spPr>
        <p:txBody>
          <a:bodyPr wrap="square">
            <a:spAutoFit/>
          </a:bodyPr>
          <a:lstStyle/>
          <a:p>
            <a:r>
              <a:rPr lang="en-US" sz="1000" dirty="0" err="1">
                <a:latin typeface="Arial" panose="020B0604020202020204" pitchFamily="34" charset="0"/>
                <a:ea typeface="Calibri" panose="020F0502020204030204" pitchFamily="34" charset="0"/>
              </a:rPr>
              <a:t>Orens</a:t>
            </a:r>
            <a:r>
              <a:rPr lang="en-US" sz="1000" dirty="0">
                <a:latin typeface="Arial" panose="020B0604020202020204" pitchFamily="34" charset="0"/>
                <a:ea typeface="Calibri" panose="020F0502020204030204" pitchFamily="34" charset="0"/>
              </a:rPr>
              <a:t> JB, Merlo CA. Selection of Candidates for Lung Transplantation and Controversial Issues. </a:t>
            </a:r>
            <a:r>
              <a:rPr lang="en-US" sz="1000" dirty="0" err="1">
                <a:latin typeface="Arial" panose="020B0604020202020204" pitchFamily="34" charset="0"/>
                <a:ea typeface="Calibri" panose="020F0502020204030204" pitchFamily="34" charset="0"/>
              </a:rPr>
              <a:t>Semin</a:t>
            </a:r>
            <a:r>
              <a:rPr lang="en-US" sz="1000" dirty="0">
                <a:latin typeface="Arial" panose="020B0604020202020204" pitchFamily="34" charset="0"/>
                <a:ea typeface="Calibri" panose="020F0502020204030204" pitchFamily="34" charset="0"/>
              </a:rPr>
              <a:t> Respir </a:t>
            </a:r>
            <a:r>
              <a:rPr lang="en-US" sz="1000" dirty="0" err="1">
                <a:latin typeface="Arial" panose="020B0604020202020204" pitchFamily="34" charset="0"/>
                <a:ea typeface="Calibri" panose="020F0502020204030204" pitchFamily="34" charset="0"/>
              </a:rPr>
              <a:t>Crit</a:t>
            </a:r>
            <a:r>
              <a:rPr lang="en-US" sz="1000" dirty="0">
                <a:latin typeface="Arial" panose="020B0604020202020204" pitchFamily="34" charset="0"/>
                <a:ea typeface="Calibri" panose="020F0502020204030204" pitchFamily="34" charset="0"/>
              </a:rPr>
              <a:t> Care Med. 2018 Apr;39(2):117-125. </a:t>
            </a:r>
            <a:r>
              <a:rPr lang="en-US" sz="1000" dirty="0" err="1">
                <a:latin typeface="Arial" panose="020B0604020202020204" pitchFamily="34" charset="0"/>
                <a:ea typeface="Calibri" panose="020F0502020204030204" pitchFamily="34" charset="0"/>
              </a:rPr>
              <a:t>doi</a:t>
            </a:r>
            <a:r>
              <a:rPr lang="en-US" sz="1000" dirty="0">
                <a:latin typeface="Arial" panose="020B0604020202020204" pitchFamily="34" charset="0"/>
                <a:ea typeface="Calibri" panose="020F0502020204030204" pitchFamily="34" charset="0"/>
              </a:rPr>
              <a:t>: 10.1055/s-0037-1615796. </a:t>
            </a:r>
            <a:r>
              <a:rPr lang="en-US" sz="1000" dirty="0" err="1">
                <a:latin typeface="Arial" panose="020B0604020202020204" pitchFamily="34" charset="0"/>
                <a:ea typeface="Calibri" panose="020F0502020204030204" pitchFamily="34" charset="0"/>
              </a:rPr>
              <a:t>Epub</a:t>
            </a:r>
            <a:r>
              <a:rPr lang="en-US" sz="1000" dirty="0">
                <a:latin typeface="Arial" panose="020B0604020202020204" pitchFamily="34" charset="0"/>
                <a:ea typeface="Calibri" panose="020F0502020204030204" pitchFamily="34" charset="0"/>
              </a:rPr>
              <a:t> 2018 Mar 26.</a:t>
            </a:r>
            <a:endParaRPr lang="es-CO" sz="1000" dirty="0"/>
          </a:p>
        </p:txBody>
      </p:sp>
    </p:spTree>
    <p:extLst>
      <p:ext uri="{BB962C8B-B14F-4D97-AF65-F5344CB8AC3E}">
        <p14:creationId xmlns:p14="http://schemas.microsoft.com/office/powerpoint/2010/main" val="248975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9475EF1-0C6C-4DDD-9513-C2AEA95892C2}"/>
              </a:ext>
            </a:extLst>
          </p:cNvPr>
          <p:cNvSpPr>
            <a:spLocks noGrp="1"/>
          </p:cNvSpPr>
          <p:nvPr>
            <p:ph type="title"/>
          </p:nvPr>
        </p:nvSpPr>
        <p:spPr/>
        <p:txBody>
          <a:bodyPr>
            <a:normAutofit/>
          </a:bodyPr>
          <a:lstStyle/>
          <a:p>
            <a:pPr algn="ctr"/>
            <a:r>
              <a:rPr lang="es-CO" sz="8000" b="1" dirty="0"/>
              <a:t>Cuidados paliativos</a:t>
            </a:r>
          </a:p>
        </p:txBody>
      </p:sp>
      <p:pic>
        <p:nvPicPr>
          <p:cNvPr id="4" name="Imagen 3">
            <a:extLst>
              <a:ext uri="{FF2B5EF4-FFF2-40B4-BE49-F238E27FC236}">
                <a16:creationId xmlns:a16="http://schemas.microsoft.com/office/drawing/2014/main" xmlns="" id="{CF2AB3D0-FC98-480D-8660-754A9D46102B}"/>
              </a:ext>
            </a:extLst>
          </p:cNvPr>
          <p:cNvPicPr>
            <a:picLocks noChangeAspect="1"/>
          </p:cNvPicPr>
          <p:nvPr/>
        </p:nvPicPr>
        <p:blipFill>
          <a:blip r:embed="rId2"/>
          <a:stretch>
            <a:fillRect/>
          </a:stretch>
        </p:blipFill>
        <p:spPr>
          <a:xfrm>
            <a:off x="3558830" y="1695267"/>
            <a:ext cx="5074340" cy="3467466"/>
          </a:xfrm>
          <a:prstGeom prst="rect">
            <a:avLst/>
          </a:prstGeom>
          <a:ln>
            <a:noFill/>
          </a:ln>
          <a:effectLst>
            <a:outerShdw blurRad="190500" algn="tl" rotWithShape="0">
              <a:srgbClr val="000000">
                <a:alpha val="70000"/>
              </a:srgbClr>
            </a:outerShdw>
          </a:effectLst>
        </p:spPr>
      </p:pic>
      <p:sp>
        <p:nvSpPr>
          <p:cNvPr id="5" name="Título 1">
            <a:extLst>
              <a:ext uri="{FF2B5EF4-FFF2-40B4-BE49-F238E27FC236}">
                <a16:creationId xmlns:a16="http://schemas.microsoft.com/office/drawing/2014/main" xmlns="" id="{4C55012F-E6E3-4BD4-9F80-81148C95707E}"/>
              </a:ext>
            </a:extLst>
          </p:cNvPr>
          <p:cNvSpPr txBox="1">
            <a:spLocks/>
          </p:cNvSpPr>
          <p:nvPr/>
        </p:nvSpPr>
        <p:spPr>
          <a:xfrm>
            <a:off x="738810" y="500777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es-CO" sz="8000" b="1" dirty="0"/>
              <a:t>EPOC</a:t>
            </a:r>
          </a:p>
        </p:txBody>
      </p:sp>
    </p:spTree>
    <p:extLst>
      <p:ext uri="{BB962C8B-B14F-4D97-AF65-F5344CB8AC3E}">
        <p14:creationId xmlns:p14="http://schemas.microsoft.com/office/powerpoint/2010/main" val="23340541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2BB18DD-AB0D-4749-9149-3B8CFA58F967}"/>
              </a:ext>
            </a:extLst>
          </p:cNvPr>
          <p:cNvSpPr>
            <a:spLocks noGrp="1"/>
          </p:cNvSpPr>
          <p:nvPr>
            <p:ph type="title"/>
          </p:nvPr>
        </p:nvSpPr>
        <p:spPr/>
        <p:txBody>
          <a:bodyPr/>
          <a:lstStyle/>
          <a:p>
            <a:r>
              <a:rPr lang="es-CO" b="1" dirty="0"/>
              <a:t>CASO CLÍNICO</a:t>
            </a:r>
          </a:p>
        </p:txBody>
      </p:sp>
      <p:sp>
        <p:nvSpPr>
          <p:cNvPr id="3" name="Marcador de contenido 2">
            <a:extLst>
              <a:ext uri="{FF2B5EF4-FFF2-40B4-BE49-F238E27FC236}">
                <a16:creationId xmlns:a16="http://schemas.microsoft.com/office/drawing/2014/main" xmlns="" id="{9C057740-4DF5-4AEB-8F4D-49B0E0363798}"/>
              </a:ext>
            </a:extLst>
          </p:cNvPr>
          <p:cNvSpPr>
            <a:spLocks noGrp="1"/>
          </p:cNvSpPr>
          <p:nvPr>
            <p:ph idx="1"/>
          </p:nvPr>
        </p:nvSpPr>
        <p:spPr>
          <a:xfrm>
            <a:off x="697523" y="1690688"/>
            <a:ext cx="6716151" cy="4351338"/>
          </a:xfrm>
        </p:spPr>
        <p:txBody>
          <a:bodyPr>
            <a:normAutofit/>
          </a:bodyPr>
          <a:lstStyle/>
          <a:p>
            <a:pPr algn="just"/>
            <a:r>
              <a:rPr lang="es-MX" dirty="0"/>
              <a:t>Paciente mujer 63 años.</a:t>
            </a:r>
          </a:p>
          <a:p>
            <a:pPr algn="just"/>
            <a:r>
              <a:rPr lang="es-MX" dirty="0"/>
              <a:t>Cocinó con leña por 40 años, esposo fumó por 30 años y falleció por EPOC. </a:t>
            </a:r>
          </a:p>
          <a:p>
            <a:pPr algn="just"/>
            <a:r>
              <a:rPr lang="es-MX" dirty="0"/>
              <a:t>Presento hospitalización en enero del 2018, donde egresó requiriendo UCI por IOT. En junio del 2018 requirió VMNI por hipercapnia, egresando con LABA/LAMA.  En diciembre nueva hospitalización por bronquitis crónica e hipercapnia.</a:t>
            </a:r>
          </a:p>
          <a:p>
            <a:pPr algn="just"/>
            <a:endParaRPr lang="es-CO" dirty="0"/>
          </a:p>
        </p:txBody>
      </p:sp>
      <p:sp>
        <p:nvSpPr>
          <p:cNvPr id="6" name="CuadroTexto 5">
            <a:extLst>
              <a:ext uri="{FF2B5EF4-FFF2-40B4-BE49-F238E27FC236}">
                <a16:creationId xmlns:a16="http://schemas.microsoft.com/office/drawing/2014/main" xmlns="" id="{29B81C5D-AF36-418B-B853-AA3D3769629C}"/>
              </a:ext>
            </a:extLst>
          </p:cNvPr>
          <p:cNvSpPr txBox="1"/>
          <p:nvPr/>
        </p:nvSpPr>
        <p:spPr>
          <a:xfrm>
            <a:off x="7737232" y="1148379"/>
            <a:ext cx="4051494" cy="4893647"/>
          </a:xfrm>
          <a:prstGeom prst="rect">
            <a:avLst/>
          </a:prstGeom>
          <a:solidFill>
            <a:srgbClr val="00B0F0"/>
          </a:solidFill>
        </p:spPr>
        <p:txBody>
          <a:bodyPr wrap="square" rtlCol="0">
            <a:spAutoFit/>
          </a:bodyPr>
          <a:lstStyle/>
          <a:p>
            <a:pPr marL="342900" indent="-342900" algn="just">
              <a:buFont typeface="Wingdings" panose="05000000000000000000" pitchFamily="2" charset="2"/>
              <a:buChar char="Ø"/>
            </a:pPr>
            <a:r>
              <a:rPr lang="es-CO" sz="2400" dirty="0"/>
              <a:t>¿Cual será el pronostico de su enfermedad?</a:t>
            </a:r>
          </a:p>
          <a:p>
            <a:pPr marL="342900" indent="-342900" algn="just">
              <a:buFont typeface="Wingdings" panose="05000000000000000000" pitchFamily="2" charset="2"/>
              <a:buChar char="Ø"/>
            </a:pPr>
            <a:endParaRPr lang="es-CO" sz="2400" dirty="0"/>
          </a:p>
          <a:p>
            <a:pPr marL="342900" indent="-342900" algn="just">
              <a:buFont typeface="Wingdings" panose="05000000000000000000" pitchFamily="2" charset="2"/>
              <a:buChar char="Ø"/>
            </a:pPr>
            <a:r>
              <a:rPr lang="es-CO" sz="2400" dirty="0"/>
              <a:t>¿Cuál serían los cambios que realizaría en el tratamiento?</a:t>
            </a:r>
          </a:p>
          <a:p>
            <a:pPr marL="342900" indent="-342900" algn="just">
              <a:buFont typeface="Wingdings" panose="05000000000000000000" pitchFamily="2" charset="2"/>
              <a:buChar char="Ø"/>
            </a:pPr>
            <a:endParaRPr lang="es-CO" sz="2400" dirty="0"/>
          </a:p>
          <a:p>
            <a:pPr marL="342900" indent="-342900" algn="just">
              <a:buFont typeface="Wingdings" panose="05000000000000000000" pitchFamily="2" charset="2"/>
              <a:buChar char="Ø"/>
            </a:pPr>
            <a:r>
              <a:rPr lang="es-CO" sz="2400" dirty="0"/>
              <a:t>¿Solicita algún paraclínico adicional?</a:t>
            </a:r>
          </a:p>
          <a:p>
            <a:pPr marL="342900" indent="-342900" algn="just">
              <a:buFont typeface="Wingdings" panose="05000000000000000000" pitchFamily="2" charset="2"/>
              <a:buChar char="Ø"/>
            </a:pPr>
            <a:endParaRPr lang="es-CO" sz="2400" dirty="0"/>
          </a:p>
          <a:p>
            <a:pPr marL="342900" indent="-342900" algn="just">
              <a:buFont typeface="Wingdings" panose="05000000000000000000" pitchFamily="2" charset="2"/>
              <a:buChar char="Ø"/>
            </a:pPr>
            <a:r>
              <a:rPr lang="es-CO" sz="2400" dirty="0"/>
              <a:t>¿Lo enviaría al grupo de trasplante y/o cuidado paliativo?</a:t>
            </a:r>
          </a:p>
        </p:txBody>
      </p:sp>
      <p:pic>
        <p:nvPicPr>
          <p:cNvPr id="7" name="Imagen 6">
            <a:extLst>
              <a:ext uri="{FF2B5EF4-FFF2-40B4-BE49-F238E27FC236}">
                <a16:creationId xmlns:a16="http://schemas.microsoft.com/office/drawing/2014/main" xmlns="" id="{FA17B244-0490-4036-A676-EDA6CDAEF11E}"/>
              </a:ext>
            </a:extLst>
          </p:cNvPr>
          <p:cNvPicPr>
            <a:picLocks noChangeAspect="1"/>
          </p:cNvPicPr>
          <p:nvPr/>
        </p:nvPicPr>
        <p:blipFill>
          <a:blip r:embed="rId2"/>
          <a:stretch>
            <a:fillRect/>
          </a:stretch>
        </p:blipFill>
        <p:spPr>
          <a:xfrm>
            <a:off x="9272405" y="123335"/>
            <a:ext cx="981148" cy="904571"/>
          </a:xfrm>
          <a:prstGeom prst="rect">
            <a:avLst/>
          </a:prstGeom>
        </p:spPr>
      </p:pic>
    </p:spTree>
    <p:extLst>
      <p:ext uri="{BB962C8B-B14F-4D97-AF65-F5344CB8AC3E}">
        <p14:creationId xmlns:p14="http://schemas.microsoft.com/office/powerpoint/2010/main" val="381790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ángulo 101">
            <a:extLst>
              <a:ext uri="{FF2B5EF4-FFF2-40B4-BE49-F238E27FC236}">
                <a16:creationId xmlns:a16="http://schemas.microsoft.com/office/drawing/2014/main" xmlns="" id="{81862633-8EFC-410D-A79C-B0B2B25CDC72}"/>
              </a:ext>
            </a:extLst>
          </p:cNvPr>
          <p:cNvSpPr/>
          <p:nvPr/>
        </p:nvSpPr>
        <p:spPr>
          <a:xfrm>
            <a:off x="911107" y="461005"/>
            <a:ext cx="4913730" cy="5935990"/>
          </a:xfrm>
          <a:prstGeom prst="rect">
            <a:avLst/>
          </a:prstGeom>
          <a:solidFill>
            <a:schemeClr val="accent1">
              <a:lumMod val="20000"/>
              <a:lumOff val="80000"/>
            </a:schemeClr>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5" name="Forma libre: forma 94">
            <a:extLst>
              <a:ext uri="{FF2B5EF4-FFF2-40B4-BE49-F238E27FC236}">
                <a16:creationId xmlns:a16="http://schemas.microsoft.com/office/drawing/2014/main" xmlns="" id="{386FDF40-A624-49F7-AE09-1E26E1E7DD04}"/>
              </a:ext>
            </a:extLst>
          </p:cNvPr>
          <p:cNvSpPr/>
          <p:nvPr/>
        </p:nvSpPr>
        <p:spPr>
          <a:xfrm>
            <a:off x="1392339" y="3296441"/>
            <a:ext cx="1547316" cy="2512196"/>
          </a:xfrm>
          <a:custGeom>
            <a:avLst/>
            <a:gdLst>
              <a:gd name="connsiteX0" fmla="*/ 1448972 w 1448972"/>
              <a:gd name="connsiteY0" fmla="*/ 661182 h 1890968"/>
              <a:gd name="connsiteX1" fmla="*/ 1434904 w 1448972"/>
              <a:gd name="connsiteY1" fmla="*/ 1055077 h 1890968"/>
              <a:gd name="connsiteX2" fmla="*/ 1420837 w 1448972"/>
              <a:gd name="connsiteY2" fmla="*/ 1195754 h 1890968"/>
              <a:gd name="connsiteX3" fmla="*/ 1392701 w 1448972"/>
              <a:gd name="connsiteY3" fmla="*/ 1280160 h 1890968"/>
              <a:gd name="connsiteX4" fmla="*/ 1364566 w 1448972"/>
              <a:gd name="connsiteY4" fmla="*/ 1364566 h 1890968"/>
              <a:gd name="connsiteX5" fmla="*/ 1350498 w 1448972"/>
              <a:gd name="connsiteY5" fmla="*/ 1406769 h 1890968"/>
              <a:gd name="connsiteX6" fmla="*/ 1308295 w 1448972"/>
              <a:gd name="connsiteY6" fmla="*/ 1561514 h 1890968"/>
              <a:gd name="connsiteX7" fmla="*/ 1280160 w 1448972"/>
              <a:gd name="connsiteY7" fmla="*/ 1645920 h 1890968"/>
              <a:gd name="connsiteX8" fmla="*/ 1252024 w 1448972"/>
              <a:gd name="connsiteY8" fmla="*/ 1674056 h 1890968"/>
              <a:gd name="connsiteX9" fmla="*/ 1223889 w 1448972"/>
              <a:gd name="connsiteY9" fmla="*/ 1716259 h 1890968"/>
              <a:gd name="connsiteX10" fmla="*/ 1181686 w 1448972"/>
              <a:gd name="connsiteY10" fmla="*/ 1730326 h 1890968"/>
              <a:gd name="connsiteX11" fmla="*/ 1111348 w 1448972"/>
              <a:gd name="connsiteY11" fmla="*/ 1772529 h 1890968"/>
              <a:gd name="connsiteX12" fmla="*/ 1083212 w 1448972"/>
              <a:gd name="connsiteY12" fmla="*/ 1800665 h 1890968"/>
              <a:gd name="connsiteX13" fmla="*/ 998806 w 1448972"/>
              <a:gd name="connsiteY13" fmla="*/ 1828800 h 1890968"/>
              <a:gd name="connsiteX14" fmla="*/ 787791 w 1448972"/>
              <a:gd name="connsiteY14" fmla="*/ 1871003 h 1890968"/>
              <a:gd name="connsiteX15" fmla="*/ 745588 w 1448972"/>
              <a:gd name="connsiteY15" fmla="*/ 1856936 h 1890968"/>
              <a:gd name="connsiteX16" fmla="*/ 689317 w 1448972"/>
              <a:gd name="connsiteY16" fmla="*/ 1786597 h 1890968"/>
              <a:gd name="connsiteX17" fmla="*/ 647114 w 1448972"/>
              <a:gd name="connsiteY17" fmla="*/ 1772529 h 1890968"/>
              <a:gd name="connsiteX18" fmla="*/ 618978 w 1448972"/>
              <a:gd name="connsiteY18" fmla="*/ 1744394 h 1890968"/>
              <a:gd name="connsiteX19" fmla="*/ 576775 w 1448972"/>
              <a:gd name="connsiteY19" fmla="*/ 1730326 h 1890968"/>
              <a:gd name="connsiteX20" fmla="*/ 534572 w 1448972"/>
              <a:gd name="connsiteY20" fmla="*/ 1702191 h 1890968"/>
              <a:gd name="connsiteX21" fmla="*/ 506437 w 1448972"/>
              <a:gd name="connsiteY21" fmla="*/ 1659988 h 1890968"/>
              <a:gd name="connsiteX22" fmla="*/ 464234 w 1448972"/>
              <a:gd name="connsiteY22" fmla="*/ 1645920 h 1890968"/>
              <a:gd name="connsiteX23" fmla="*/ 407963 w 1448972"/>
              <a:gd name="connsiteY23" fmla="*/ 1589649 h 1890968"/>
              <a:gd name="connsiteX24" fmla="*/ 379828 w 1448972"/>
              <a:gd name="connsiteY24" fmla="*/ 1547446 h 1890968"/>
              <a:gd name="connsiteX25" fmla="*/ 351692 w 1448972"/>
              <a:gd name="connsiteY25" fmla="*/ 1519311 h 1890968"/>
              <a:gd name="connsiteX26" fmla="*/ 281354 w 1448972"/>
              <a:gd name="connsiteY26" fmla="*/ 1406769 h 1890968"/>
              <a:gd name="connsiteX27" fmla="*/ 182880 w 1448972"/>
              <a:gd name="connsiteY27" fmla="*/ 1280160 h 1890968"/>
              <a:gd name="connsiteX28" fmla="*/ 140677 w 1448972"/>
              <a:gd name="connsiteY28" fmla="*/ 1195754 h 1890968"/>
              <a:gd name="connsiteX29" fmla="*/ 126609 w 1448972"/>
              <a:gd name="connsiteY29" fmla="*/ 1153551 h 1890968"/>
              <a:gd name="connsiteX30" fmla="*/ 98474 w 1448972"/>
              <a:gd name="connsiteY30" fmla="*/ 1111348 h 1890968"/>
              <a:gd name="connsiteX31" fmla="*/ 84406 w 1448972"/>
              <a:gd name="connsiteY31" fmla="*/ 1069145 h 1890968"/>
              <a:gd name="connsiteX32" fmla="*/ 56271 w 1448972"/>
              <a:gd name="connsiteY32" fmla="*/ 1041009 h 1890968"/>
              <a:gd name="connsiteX33" fmla="*/ 0 w 1448972"/>
              <a:gd name="connsiteY33" fmla="*/ 956603 h 1890968"/>
              <a:gd name="connsiteX34" fmla="*/ 14068 w 1448972"/>
              <a:gd name="connsiteY34" fmla="*/ 126609 h 1890968"/>
              <a:gd name="connsiteX35" fmla="*/ 42203 w 1448972"/>
              <a:gd name="connsiteY35" fmla="*/ 42203 h 1890968"/>
              <a:gd name="connsiteX36" fmla="*/ 56271 w 1448972"/>
              <a:gd name="connsiteY36" fmla="*/ 0 h 1890968"/>
              <a:gd name="connsiteX37" fmla="*/ 84406 w 1448972"/>
              <a:gd name="connsiteY37" fmla="*/ 28136 h 1890968"/>
              <a:gd name="connsiteX38" fmla="*/ 112541 w 1448972"/>
              <a:gd name="connsiteY38" fmla="*/ 225083 h 1890968"/>
              <a:gd name="connsiteX39" fmla="*/ 126609 w 1448972"/>
              <a:gd name="connsiteY39" fmla="*/ 267286 h 1890968"/>
              <a:gd name="connsiteX40" fmla="*/ 140677 w 1448972"/>
              <a:gd name="connsiteY40" fmla="*/ 450166 h 1890968"/>
              <a:gd name="connsiteX41" fmla="*/ 168812 w 1448972"/>
              <a:gd name="connsiteY41" fmla="*/ 534572 h 1890968"/>
              <a:gd name="connsiteX42" fmla="*/ 267286 w 1448972"/>
              <a:gd name="connsiteY42" fmla="*/ 562708 h 1890968"/>
              <a:gd name="connsiteX43" fmla="*/ 351692 w 1448972"/>
              <a:gd name="connsiteY43" fmla="*/ 590843 h 1890968"/>
              <a:gd name="connsiteX44" fmla="*/ 393895 w 1448972"/>
              <a:gd name="connsiteY44" fmla="*/ 604911 h 1890968"/>
              <a:gd name="connsiteX45" fmla="*/ 1266092 w 1448972"/>
              <a:gd name="connsiteY45" fmla="*/ 647114 h 1890968"/>
              <a:gd name="connsiteX46" fmla="*/ 1350498 w 1448972"/>
              <a:gd name="connsiteY46" fmla="*/ 675249 h 1890968"/>
              <a:gd name="connsiteX47" fmla="*/ 1406769 w 1448972"/>
              <a:gd name="connsiteY47" fmla="*/ 717452 h 1890968"/>
              <a:gd name="connsiteX0" fmla="*/ 1448972 w 1448972"/>
              <a:gd name="connsiteY0" fmla="*/ 661182 h 1890968"/>
              <a:gd name="connsiteX1" fmla="*/ 1434904 w 1448972"/>
              <a:gd name="connsiteY1" fmla="*/ 1055077 h 1890968"/>
              <a:gd name="connsiteX2" fmla="*/ 1420837 w 1448972"/>
              <a:gd name="connsiteY2" fmla="*/ 1195754 h 1890968"/>
              <a:gd name="connsiteX3" fmla="*/ 1392701 w 1448972"/>
              <a:gd name="connsiteY3" fmla="*/ 1280160 h 1890968"/>
              <a:gd name="connsiteX4" fmla="*/ 1364566 w 1448972"/>
              <a:gd name="connsiteY4" fmla="*/ 1364566 h 1890968"/>
              <a:gd name="connsiteX5" fmla="*/ 1350498 w 1448972"/>
              <a:gd name="connsiteY5" fmla="*/ 1406769 h 1890968"/>
              <a:gd name="connsiteX6" fmla="*/ 1308295 w 1448972"/>
              <a:gd name="connsiteY6" fmla="*/ 1561514 h 1890968"/>
              <a:gd name="connsiteX7" fmla="*/ 1280160 w 1448972"/>
              <a:gd name="connsiteY7" fmla="*/ 1645920 h 1890968"/>
              <a:gd name="connsiteX8" fmla="*/ 1252024 w 1448972"/>
              <a:gd name="connsiteY8" fmla="*/ 1674056 h 1890968"/>
              <a:gd name="connsiteX9" fmla="*/ 1223889 w 1448972"/>
              <a:gd name="connsiteY9" fmla="*/ 1716259 h 1890968"/>
              <a:gd name="connsiteX10" fmla="*/ 1181686 w 1448972"/>
              <a:gd name="connsiteY10" fmla="*/ 1730326 h 1890968"/>
              <a:gd name="connsiteX11" fmla="*/ 1111348 w 1448972"/>
              <a:gd name="connsiteY11" fmla="*/ 1772529 h 1890968"/>
              <a:gd name="connsiteX12" fmla="*/ 1083212 w 1448972"/>
              <a:gd name="connsiteY12" fmla="*/ 1800665 h 1890968"/>
              <a:gd name="connsiteX13" fmla="*/ 998806 w 1448972"/>
              <a:gd name="connsiteY13" fmla="*/ 1828800 h 1890968"/>
              <a:gd name="connsiteX14" fmla="*/ 787791 w 1448972"/>
              <a:gd name="connsiteY14" fmla="*/ 1871003 h 1890968"/>
              <a:gd name="connsiteX15" fmla="*/ 745588 w 1448972"/>
              <a:gd name="connsiteY15" fmla="*/ 1856936 h 1890968"/>
              <a:gd name="connsiteX16" fmla="*/ 689317 w 1448972"/>
              <a:gd name="connsiteY16" fmla="*/ 1786597 h 1890968"/>
              <a:gd name="connsiteX17" fmla="*/ 647114 w 1448972"/>
              <a:gd name="connsiteY17" fmla="*/ 1772529 h 1890968"/>
              <a:gd name="connsiteX18" fmla="*/ 618978 w 1448972"/>
              <a:gd name="connsiteY18" fmla="*/ 1744394 h 1890968"/>
              <a:gd name="connsiteX19" fmla="*/ 576775 w 1448972"/>
              <a:gd name="connsiteY19" fmla="*/ 1730326 h 1890968"/>
              <a:gd name="connsiteX20" fmla="*/ 534572 w 1448972"/>
              <a:gd name="connsiteY20" fmla="*/ 1702191 h 1890968"/>
              <a:gd name="connsiteX21" fmla="*/ 506437 w 1448972"/>
              <a:gd name="connsiteY21" fmla="*/ 1659988 h 1890968"/>
              <a:gd name="connsiteX22" fmla="*/ 464234 w 1448972"/>
              <a:gd name="connsiteY22" fmla="*/ 1645920 h 1890968"/>
              <a:gd name="connsiteX23" fmla="*/ 407963 w 1448972"/>
              <a:gd name="connsiteY23" fmla="*/ 1589649 h 1890968"/>
              <a:gd name="connsiteX24" fmla="*/ 379828 w 1448972"/>
              <a:gd name="connsiteY24" fmla="*/ 1547446 h 1890968"/>
              <a:gd name="connsiteX25" fmla="*/ 351692 w 1448972"/>
              <a:gd name="connsiteY25" fmla="*/ 1519311 h 1890968"/>
              <a:gd name="connsiteX26" fmla="*/ 281354 w 1448972"/>
              <a:gd name="connsiteY26" fmla="*/ 1406769 h 1890968"/>
              <a:gd name="connsiteX27" fmla="*/ 182880 w 1448972"/>
              <a:gd name="connsiteY27" fmla="*/ 1280160 h 1890968"/>
              <a:gd name="connsiteX28" fmla="*/ 140677 w 1448972"/>
              <a:gd name="connsiteY28" fmla="*/ 1195754 h 1890968"/>
              <a:gd name="connsiteX29" fmla="*/ 126609 w 1448972"/>
              <a:gd name="connsiteY29" fmla="*/ 1153551 h 1890968"/>
              <a:gd name="connsiteX30" fmla="*/ 98474 w 1448972"/>
              <a:gd name="connsiteY30" fmla="*/ 1111348 h 1890968"/>
              <a:gd name="connsiteX31" fmla="*/ 84406 w 1448972"/>
              <a:gd name="connsiteY31" fmla="*/ 1069145 h 1890968"/>
              <a:gd name="connsiteX32" fmla="*/ 56271 w 1448972"/>
              <a:gd name="connsiteY32" fmla="*/ 1041009 h 1890968"/>
              <a:gd name="connsiteX33" fmla="*/ 0 w 1448972"/>
              <a:gd name="connsiteY33" fmla="*/ 956603 h 1890968"/>
              <a:gd name="connsiteX34" fmla="*/ 14068 w 1448972"/>
              <a:gd name="connsiteY34" fmla="*/ 126609 h 1890968"/>
              <a:gd name="connsiteX35" fmla="*/ 42203 w 1448972"/>
              <a:gd name="connsiteY35" fmla="*/ 42203 h 1890968"/>
              <a:gd name="connsiteX36" fmla="*/ 56271 w 1448972"/>
              <a:gd name="connsiteY36" fmla="*/ 0 h 1890968"/>
              <a:gd name="connsiteX37" fmla="*/ 84406 w 1448972"/>
              <a:gd name="connsiteY37" fmla="*/ 28136 h 1890968"/>
              <a:gd name="connsiteX38" fmla="*/ 112541 w 1448972"/>
              <a:gd name="connsiteY38" fmla="*/ 225083 h 1890968"/>
              <a:gd name="connsiteX39" fmla="*/ 126609 w 1448972"/>
              <a:gd name="connsiteY39" fmla="*/ 267286 h 1890968"/>
              <a:gd name="connsiteX40" fmla="*/ 140677 w 1448972"/>
              <a:gd name="connsiteY40" fmla="*/ 450166 h 1890968"/>
              <a:gd name="connsiteX41" fmla="*/ 168812 w 1448972"/>
              <a:gd name="connsiteY41" fmla="*/ 534572 h 1890968"/>
              <a:gd name="connsiteX42" fmla="*/ 267286 w 1448972"/>
              <a:gd name="connsiteY42" fmla="*/ 562708 h 1890968"/>
              <a:gd name="connsiteX43" fmla="*/ 351692 w 1448972"/>
              <a:gd name="connsiteY43" fmla="*/ 590843 h 1890968"/>
              <a:gd name="connsiteX44" fmla="*/ 393895 w 1448972"/>
              <a:gd name="connsiteY44" fmla="*/ 562708 h 1890968"/>
              <a:gd name="connsiteX45" fmla="*/ 1266092 w 1448972"/>
              <a:gd name="connsiteY45" fmla="*/ 647114 h 1890968"/>
              <a:gd name="connsiteX46" fmla="*/ 1350498 w 1448972"/>
              <a:gd name="connsiteY46" fmla="*/ 675249 h 1890968"/>
              <a:gd name="connsiteX47" fmla="*/ 1406769 w 1448972"/>
              <a:gd name="connsiteY47" fmla="*/ 717452 h 1890968"/>
              <a:gd name="connsiteX0" fmla="*/ 1448972 w 1448972"/>
              <a:gd name="connsiteY0" fmla="*/ 1282551 h 2512337"/>
              <a:gd name="connsiteX1" fmla="*/ 1434904 w 1448972"/>
              <a:gd name="connsiteY1" fmla="*/ 1676446 h 2512337"/>
              <a:gd name="connsiteX2" fmla="*/ 1420837 w 1448972"/>
              <a:gd name="connsiteY2" fmla="*/ 1817123 h 2512337"/>
              <a:gd name="connsiteX3" fmla="*/ 1392701 w 1448972"/>
              <a:gd name="connsiteY3" fmla="*/ 1901529 h 2512337"/>
              <a:gd name="connsiteX4" fmla="*/ 1364566 w 1448972"/>
              <a:gd name="connsiteY4" fmla="*/ 1985935 h 2512337"/>
              <a:gd name="connsiteX5" fmla="*/ 1350498 w 1448972"/>
              <a:gd name="connsiteY5" fmla="*/ 2028138 h 2512337"/>
              <a:gd name="connsiteX6" fmla="*/ 1308295 w 1448972"/>
              <a:gd name="connsiteY6" fmla="*/ 2182883 h 2512337"/>
              <a:gd name="connsiteX7" fmla="*/ 1280160 w 1448972"/>
              <a:gd name="connsiteY7" fmla="*/ 2267289 h 2512337"/>
              <a:gd name="connsiteX8" fmla="*/ 1252024 w 1448972"/>
              <a:gd name="connsiteY8" fmla="*/ 2295425 h 2512337"/>
              <a:gd name="connsiteX9" fmla="*/ 1223889 w 1448972"/>
              <a:gd name="connsiteY9" fmla="*/ 2337628 h 2512337"/>
              <a:gd name="connsiteX10" fmla="*/ 1181686 w 1448972"/>
              <a:gd name="connsiteY10" fmla="*/ 2351695 h 2512337"/>
              <a:gd name="connsiteX11" fmla="*/ 1111348 w 1448972"/>
              <a:gd name="connsiteY11" fmla="*/ 2393898 h 2512337"/>
              <a:gd name="connsiteX12" fmla="*/ 1083212 w 1448972"/>
              <a:gd name="connsiteY12" fmla="*/ 2422034 h 2512337"/>
              <a:gd name="connsiteX13" fmla="*/ 998806 w 1448972"/>
              <a:gd name="connsiteY13" fmla="*/ 2450169 h 2512337"/>
              <a:gd name="connsiteX14" fmla="*/ 787791 w 1448972"/>
              <a:gd name="connsiteY14" fmla="*/ 2492372 h 2512337"/>
              <a:gd name="connsiteX15" fmla="*/ 745588 w 1448972"/>
              <a:gd name="connsiteY15" fmla="*/ 2478305 h 2512337"/>
              <a:gd name="connsiteX16" fmla="*/ 689317 w 1448972"/>
              <a:gd name="connsiteY16" fmla="*/ 2407966 h 2512337"/>
              <a:gd name="connsiteX17" fmla="*/ 647114 w 1448972"/>
              <a:gd name="connsiteY17" fmla="*/ 2393898 h 2512337"/>
              <a:gd name="connsiteX18" fmla="*/ 618978 w 1448972"/>
              <a:gd name="connsiteY18" fmla="*/ 2365763 h 2512337"/>
              <a:gd name="connsiteX19" fmla="*/ 576775 w 1448972"/>
              <a:gd name="connsiteY19" fmla="*/ 2351695 h 2512337"/>
              <a:gd name="connsiteX20" fmla="*/ 534572 w 1448972"/>
              <a:gd name="connsiteY20" fmla="*/ 2323560 h 2512337"/>
              <a:gd name="connsiteX21" fmla="*/ 506437 w 1448972"/>
              <a:gd name="connsiteY21" fmla="*/ 2281357 h 2512337"/>
              <a:gd name="connsiteX22" fmla="*/ 464234 w 1448972"/>
              <a:gd name="connsiteY22" fmla="*/ 2267289 h 2512337"/>
              <a:gd name="connsiteX23" fmla="*/ 407963 w 1448972"/>
              <a:gd name="connsiteY23" fmla="*/ 2211018 h 2512337"/>
              <a:gd name="connsiteX24" fmla="*/ 379828 w 1448972"/>
              <a:gd name="connsiteY24" fmla="*/ 2168815 h 2512337"/>
              <a:gd name="connsiteX25" fmla="*/ 351692 w 1448972"/>
              <a:gd name="connsiteY25" fmla="*/ 2140680 h 2512337"/>
              <a:gd name="connsiteX26" fmla="*/ 281354 w 1448972"/>
              <a:gd name="connsiteY26" fmla="*/ 2028138 h 2512337"/>
              <a:gd name="connsiteX27" fmla="*/ 182880 w 1448972"/>
              <a:gd name="connsiteY27" fmla="*/ 1901529 h 2512337"/>
              <a:gd name="connsiteX28" fmla="*/ 140677 w 1448972"/>
              <a:gd name="connsiteY28" fmla="*/ 1817123 h 2512337"/>
              <a:gd name="connsiteX29" fmla="*/ 126609 w 1448972"/>
              <a:gd name="connsiteY29" fmla="*/ 1774920 h 2512337"/>
              <a:gd name="connsiteX30" fmla="*/ 98474 w 1448972"/>
              <a:gd name="connsiteY30" fmla="*/ 1732717 h 2512337"/>
              <a:gd name="connsiteX31" fmla="*/ 84406 w 1448972"/>
              <a:gd name="connsiteY31" fmla="*/ 1690514 h 2512337"/>
              <a:gd name="connsiteX32" fmla="*/ 56271 w 1448972"/>
              <a:gd name="connsiteY32" fmla="*/ 1662378 h 2512337"/>
              <a:gd name="connsiteX33" fmla="*/ 0 w 1448972"/>
              <a:gd name="connsiteY33" fmla="*/ 1577972 h 2512337"/>
              <a:gd name="connsiteX34" fmla="*/ 14068 w 1448972"/>
              <a:gd name="connsiteY34" fmla="*/ 747978 h 2512337"/>
              <a:gd name="connsiteX35" fmla="*/ 42203 w 1448972"/>
              <a:gd name="connsiteY35" fmla="*/ 663572 h 2512337"/>
              <a:gd name="connsiteX36" fmla="*/ 56271 w 1448972"/>
              <a:gd name="connsiteY36" fmla="*/ 621369 h 2512337"/>
              <a:gd name="connsiteX37" fmla="*/ 270554 w 1448972"/>
              <a:gd name="connsiteY37" fmla="*/ 149 h 2512337"/>
              <a:gd name="connsiteX38" fmla="*/ 112541 w 1448972"/>
              <a:gd name="connsiteY38" fmla="*/ 846452 h 2512337"/>
              <a:gd name="connsiteX39" fmla="*/ 126609 w 1448972"/>
              <a:gd name="connsiteY39" fmla="*/ 888655 h 2512337"/>
              <a:gd name="connsiteX40" fmla="*/ 140677 w 1448972"/>
              <a:gd name="connsiteY40" fmla="*/ 1071535 h 2512337"/>
              <a:gd name="connsiteX41" fmla="*/ 168812 w 1448972"/>
              <a:gd name="connsiteY41" fmla="*/ 1155941 h 2512337"/>
              <a:gd name="connsiteX42" fmla="*/ 267286 w 1448972"/>
              <a:gd name="connsiteY42" fmla="*/ 1184077 h 2512337"/>
              <a:gd name="connsiteX43" fmla="*/ 351692 w 1448972"/>
              <a:gd name="connsiteY43" fmla="*/ 1212212 h 2512337"/>
              <a:gd name="connsiteX44" fmla="*/ 393895 w 1448972"/>
              <a:gd name="connsiteY44" fmla="*/ 1184077 h 2512337"/>
              <a:gd name="connsiteX45" fmla="*/ 1266092 w 1448972"/>
              <a:gd name="connsiteY45" fmla="*/ 1268483 h 2512337"/>
              <a:gd name="connsiteX46" fmla="*/ 1350498 w 1448972"/>
              <a:gd name="connsiteY46" fmla="*/ 1296618 h 2512337"/>
              <a:gd name="connsiteX47" fmla="*/ 1406769 w 1448972"/>
              <a:gd name="connsiteY47" fmla="*/ 1338821 h 2512337"/>
              <a:gd name="connsiteX0" fmla="*/ 1448972 w 1448972"/>
              <a:gd name="connsiteY0" fmla="*/ 1282551 h 2512337"/>
              <a:gd name="connsiteX1" fmla="*/ 1434904 w 1448972"/>
              <a:gd name="connsiteY1" fmla="*/ 1676446 h 2512337"/>
              <a:gd name="connsiteX2" fmla="*/ 1420837 w 1448972"/>
              <a:gd name="connsiteY2" fmla="*/ 1817123 h 2512337"/>
              <a:gd name="connsiteX3" fmla="*/ 1392701 w 1448972"/>
              <a:gd name="connsiteY3" fmla="*/ 1901529 h 2512337"/>
              <a:gd name="connsiteX4" fmla="*/ 1364566 w 1448972"/>
              <a:gd name="connsiteY4" fmla="*/ 1985935 h 2512337"/>
              <a:gd name="connsiteX5" fmla="*/ 1350498 w 1448972"/>
              <a:gd name="connsiteY5" fmla="*/ 2028138 h 2512337"/>
              <a:gd name="connsiteX6" fmla="*/ 1308295 w 1448972"/>
              <a:gd name="connsiteY6" fmla="*/ 2182883 h 2512337"/>
              <a:gd name="connsiteX7" fmla="*/ 1280160 w 1448972"/>
              <a:gd name="connsiteY7" fmla="*/ 2267289 h 2512337"/>
              <a:gd name="connsiteX8" fmla="*/ 1252024 w 1448972"/>
              <a:gd name="connsiteY8" fmla="*/ 2295425 h 2512337"/>
              <a:gd name="connsiteX9" fmla="*/ 1223889 w 1448972"/>
              <a:gd name="connsiteY9" fmla="*/ 2337628 h 2512337"/>
              <a:gd name="connsiteX10" fmla="*/ 1181686 w 1448972"/>
              <a:gd name="connsiteY10" fmla="*/ 2351695 h 2512337"/>
              <a:gd name="connsiteX11" fmla="*/ 1111348 w 1448972"/>
              <a:gd name="connsiteY11" fmla="*/ 2393898 h 2512337"/>
              <a:gd name="connsiteX12" fmla="*/ 1083212 w 1448972"/>
              <a:gd name="connsiteY12" fmla="*/ 2422034 h 2512337"/>
              <a:gd name="connsiteX13" fmla="*/ 998806 w 1448972"/>
              <a:gd name="connsiteY13" fmla="*/ 2450169 h 2512337"/>
              <a:gd name="connsiteX14" fmla="*/ 787791 w 1448972"/>
              <a:gd name="connsiteY14" fmla="*/ 2492372 h 2512337"/>
              <a:gd name="connsiteX15" fmla="*/ 745588 w 1448972"/>
              <a:gd name="connsiteY15" fmla="*/ 2478305 h 2512337"/>
              <a:gd name="connsiteX16" fmla="*/ 689317 w 1448972"/>
              <a:gd name="connsiteY16" fmla="*/ 2407966 h 2512337"/>
              <a:gd name="connsiteX17" fmla="*/ 647114 w 1448972"/>
              <a:gd name="connsiteY17" fmla="*/ 2393898 h 2512337"/>
              <a:gd name="connsiteX18" fmla="*/ 618978 w 1448972"/>
              <a:gd name="connsiteY18" fmla="*/ 2365763 h 2512337"/>
              <a:gd name="connsiteX19" fmla="*/ 576775 w 1448972"/>
              <a:gd name="connsiteY19" fmla="*/ 2351695 h 2512337"/>
              <a:gd name="connsiteX20" fmla="*/ 534572 w 1448972"/>
              <a:gd name="connsiteY20" fmla="*/ 2323560 h 2512337"/>
              <a:gd name="connsiteX21" fmla="*/ 506437 w 1448972"/>
              <a:gd name="connsiteY21" fmla="*/ 2281357 h 2512337"/>
              <a:gd name="connsiteX22" fmla="*/ 464234 w 1448972"/>
              <a:gd name="connsiteY22" fmla="*/ 2267289 h 2512337"/>
              <a:gd name="connsiteX23" fmla="*/ 407963 w 1448972"/>
              <a:gd name="connsiteY23" fmla="*/ 2211018 h 2512337"/>
              <a:gd name="connsiteX24" fmla="*/ 379828 w 1448972"/>
              <a:gd name="connsiteY24" fmla="*/ 2168815 h 2512337"/>
              <a:gd name="connsiteX25" fmla="*/ 351692 w 1448972"/>
              <a:gd name="connsiteY25" fmla="*/ 2140680 h 2512337"/>
              <a:gd name="connsiteX26" fmla="*/ 281354 w 1448972"/>
              <a:gd name="connsiteY26" fmla="*/ 2028138 h 2512337"/>
              <a:gd name="connsiteX27" fmla="*/ 182880 w 1448972"/>
              <a:gd name="connsiteY27" fmla="*/ 1901529 h 2512337"/>
              <a:gd name="connsiteX28" fmla="*/ 140677 w 1448972"/>
              <a:gd name="connsiteY28" fmla="*/ 1817123 h 2512337"/>
              <a:gd name="connsiteX29" fmla="*/ 126609 w 1448972"/>
              <a:gd name="connsiteY29" fmla="*/ 1774920 h 2512337"/>
              <a:gd name="connsiteX30" fmla="*/ 98474 w 1448972"/>
              <a:gd name="connsiteY30" fmla="*/ 1732717 h 2512337"/>
              <a:gd name="connsiteX31" fmla="*/ 84406 w 1448972"/>
              <a:gd name="connsiteY31" fmla="*/ 1690514 h 2512337"/>
              <a:gd name="connsiteX32" fmla="*/ 56271 w 1448972"/>
              <a:gd name="connsiteY32" fmla="*/ 1662378 h 2512337"/>
              <a:gd name="connsiteX33" fmla="*/ 0 w 1448972"/>
              <a:gd name="connsiteY33" fmla="*/ 1577972 h 2512337"/>
              <a:gd name="connsiteX34" fmla="*/ 14068 w 1448972"/>
              <a:gd name="connsiteY34" fmla="*/ 747978 h 2512337"/>
              <a:gd name="connsiteX35" fmla="*/ 42203 w 1448972"/>
              <a:gd name="connsiteY35" fmla="*/ 663572 h 2512337"/>
              <a:gd name="connsiteX36" fmla="*/ 56271 w 1448972"/>
              <a:gd name="connsiteY36" fmla="*/ 621369 h 2512337"/>
              <a:gd name="connsiteX37" fmla="*/ 270554 w 1448972"/>
              <a:gd name="connsiteY37" fmla="*/ 149 h 2512337"/>
              <a:gd name="connsiteX38" fmla="*/ 112541 w 1448972"/>
              <a:gd name="connsiteY38" fmla="*/ 846452 h 2512337"/>
              <a:gd name="connsiteX39" fmla="*/ 126609 w 1448972"/>
              <a:gd name="connsiteY39" fmla="*/ 888655 h 2512337"/>
              <a:gd name="connsiteX40" fmla="*/ 140677 w 1448972"/>
              <a:gd name="connsiteY40" fmla="*/ 1071535 h 2512337"/>
              <a:gd name="connsiteX41" fmla="*/ 168812 w 1448972"/>
              <a:gd name="connsiteY41" fmla="*/ 1155941 h 2512337"/>
              <a:gd name="connsiteX42" fmla="*/ 267286 w 1448972"/>
              <a:gd name="connsiteY42" fmla="*/ 1184077 h 2512337"/>
              <a:gd name="connsiteX43" fmla="*/ 351692 w 1448972"/>
              <a:gd name="connsiteY43" fmla="*/ 1212212 h 2512337"/>
              <a:gd name="connsiteX44" fmla="*/ 666913 w 1448972"/>
              <a:gd name="connsiteY44" fmla="*/ 1064808 h 2512337"/>
              <a:gd name="connsiteX45" fmla="*/ 1266092 w 1448972"/>
              <a:gd name="connsiteY45" fmla="*/ 1268483 h 2512337"/>
              <a:gd name="connsiteX46" fmla="*/ 1350498 w 1448972"/>
              <a:gd name="connsiteY46" fmla="*/ 1296618 h 2512337"/>
              <a:gd name="connsiteX47" fmla="*/ 1406769 w 1448972"/>
              <a:gd name="connsiteY47" fmla="*/ 1338821 h 2512337"/>
              <a:gd name="connsiteX0" fmla="*/ 1448972 w 1448972"/>
              <a:gd name="connsiteY0" fmla="*/ 1282551 h 2512337"/>
              <a:gd name="connsiteX1" fmla="*/ 1434904 w 1448972"/>
              <a:gd name="connsiteY1" fmla="*/ 1676446 h 2512337"/>
              <a:gd name="connsiteX2" fmla="*/ 1420837 w 1448972"/>
              <a:gd name="connsiteY2" fmla="*/ 1817123 h 2512337"/>
              <a:gd name="connsiteX3" fmla="*/ 1392701 w 1448972"/>
              <a:gd name="connsiteY3" fmla="*/ 1901529 h 2512337"/>
              <a:gd name="connsiteX4" fmla="*/ 1364566 w 1448972"/>
              <a:gd name="connsiteY4" fmla="*/ 1985935 h 2512337"/>
              <a:gd name="connsiteX5" fmla="*/ 1350498 w 1448972"/>
              <a:gd name="connsiteY5" fmla="*/ 2028138 h 2512337"/>
              <a:gd name="connsiteX6" fmla="*/ 1308295 w 1448972"/>
              <a:gd name="connsiteY6" fmla="*/ 2182883 h 2512337"/>
              <a:gd name="connsiteX7" fmla="*/ 1280160 w 1448972"/>
              <a:gd name="connsiteY7" fmla="*/ 2267289 h 2512337"/>
              <a:gd name="connsiteX8" fmla="*/ 1252024 w 1448972"/>
              <a:gd name="connsiteY8" fmla="*/ 2295425 h 2512337"/>
              <a:gd name="connsiteX9" fmla="*/ 1223889 w 1448972"/>
              <a:gd name="connsiteY9" fmla="*/ 2337628 h 2512337"/>
              <a:gd name="connsiteX10" fmla="*/ 1181686 w 1448972"/>
              <a:gd name="connsiteY10" fmla="*/ 2351695 h 2512337"/>
              <a:gd name="connsiteX11" fmla="*/ 1111348 w 1448972"/>
              <a:gd name="connsiteY11" fmla="*/ 2393898 h 2512337"/>
              <a:gd name="connsiteX12" fmla="*/ 1083212 w 1448972"/>
              <a:gd name="connsiteY12" fmla="*/ 2422034 h 2512337"/>
              <a:gd name="connsiteX13" fmla="*/ 998806 w 1448972"/>
              <a:gd name="connsiteY13" fmla="*/ 2450169 h 2512337"/>
              <a:gd name="connsiteX14" fmla="*/ 787791 w 1448972"/>
              <a:gd name="connsiteY14" fmla="*/ 2492372 h 2512337"/>
              <a:gd name="connsiteX15" fmla="*/ 745588 w 1448972"/>
              <a:gd name="connsiteY15" fmla="*/ 2478305 h 2512337"/>
              <a:gd name="connsiteX16" fmla="*/ 689317 w 1448972"/>
              <a:gd name="connsiteY16" fmla="*/ 2407966 h 2512337"/>
              <a:gd name="connsiteX17" fmla="*/ 647114 w 1448972"/>
              <a:gd name="connsiteY17" fmla="*/ 2393898 h 2512337"/>
              <a:gd name="connsiteX18" fmla="*/ 618978 w 1448972"/>
              <a:gd name="connsiteY18" fmla="*/ 2365763 h 2512337"/>
              <a:gd name="connsiteX19" fmla="*/ 576775 w 1448972"/>
              <a:gd name="connsiteY19" fmla="*/ 2351695 h 2512337"/>
              <a:gd name="connsiteX20" fmla="*/ 534572 w 1448972"/>
              <a:gd name="connsiteY20" fmla="*/ 2323560 h 2512337"/>
              <a:gd name="connsiteX21" fmla="*/ 506437 w 1448972"/>
              <a:gd name="connsiteY21" fmla="*/ 2281357 h 2512337"/>
              <a:gd name="connsiteX22" fmla="*/ 464234 w 1448972"/>
              <a:gd name="connsiteY22" fmla="*/ 2267289 h 2512337"/>
              <a:gd name="connsiteX23" fmla="*/ 407963 w 1448972"/>
              <a:gd name="connsiteY23" fmla="*/ 2211018 h 2512337"/>
              <a:gd name="connsiteX24" fmla="*/ 379828 w 1448972"/>
              <a:gd name="connsiteY24" fmla="*/ 2168815 h 2512337"/>
              <a:gd name="connsiteX25" fmla="*/ 351692 w 1448972"/>
              <a:gd name="connsiteY25" fmla="*/ 2140680 h 2512337"/>
              <a:gd name="connsiteX26" fmla="*/ 281354 w 1448972"/>
              <a:gd name="connsiteY26" fmla="*/ 2028138 h 2512337"/>
              <a:gd name="connsiteX27" fmla="*/ 182880 w 1448972"/>
              <a:gd name="connsiteY27" fmla="*/ 1901529 h 2512337"/>
              <a:gd name="connsiteX28" fmla="*/ 140677 w 1448972"/>
              <a:gd name="connsiteY28" fmla="*/ 1817123 h 2512337"/>
              <a:gd name="connsiteX29" fmla="*/ 126609 w 1448972"/>
              <a:gd name="connsiteY29" fmla="*/ 1774920 h 2512337"/>
              <a:gd name="connsiteX30" fmla="*/ 98474 w 1448972"/>
              <a:gd name="connsiteY30" fmla="*/ 1732717 h 2512337"/>
              <a:gd name="connsiteX31" fmla="*/ 84406 w 1448972"/>
              <a:gd name="connsiteY31" fmla="*/ 1690514 h 2512337"/>
              <a:gd name="connsiteX32" fmla="*/ 56271 w 1448972"/>
              <a:gd name="connsiteY32" fmla="*/ 1662378 h 2512337"/>
              <a:gd name="connsiteX33" fmla="*/ 0 w 1448972"/>
              <a:gd name="connsiteY33" fmla="*/ 1577972 h 2512337"/>
              <a:gd name="connsiteX34" fmla="*/ 14068 w 1448972"/>
              <a:gd name="connsiteY34" fmla="*/ 747978 h 2512337"/>
              <a:gd name="connsiteX35" fmla="*/ 42203 w 1448972"/>
              <a:gd name="connsiteY35" fmla="*/ 663572 h 2512337"/>
              <a:gd name="connsiteX36" fmla="*/ 56271 w 1448972"/>
              <a:gd name="connsiteY36" fmla="*/ 621369 h 2512337"/>
              <a:gd name="connsiteX37" fmla="*/ 270554 w 1448972"/>
              <a:gd name="connsiteY37" fmla="*/ 149 h 2512337"/>
              <a:gd name="connsiteX38" fmla="*/ 112541 w 1448972"/>
              <a:gd name="connsiteY38" fmla="*/ 846452 h 2512337"/>
              <a:gd name="connsiteX39" fmla="*/ 126609 w 1448972"/>
              <a:gd name="connsiteY39" fmla="*/ 888655 h 2512337"/>
              <a:gd name="connsiteX40" fmla="*/ 140677 w 1448972"/>
              <a:gd name="connsiteY40" fmla="*/ 1071535 h 2512337"/>
              <a:gd name="connsiteX41" fmla="*/ 168812 w 1448972"/>
              <a:gd name="connsiteY41" fmla="*/ 1155941 h 2512337"/>
              <a:gd name="connsiteX42" fmla="*/ 292106 w 1448972"/>
              <a:gd name="connsiteY42" fmla="*/ 1131068 h 2512337"/>
              <a:gd name="connsiteX43" fmla="*/ 351692 w 1448972"/>
              <a:gd name="connsiteY43" fmla="*/ 1212212 h 2512337"/>
              <a:gd name="connsiteX44" fmla="*/ 666913 w 1448972"/>
              <a:gd name="connsiteY44" fmla="*/ 1064808 h 2512337"/>
              <a:gd name="connsiteX45" fmla="*/ 1266092 w 1448972"/>
              <a:gd name="connsiteY45" fmla="*/ 1268483 h 2512337"/>
              <a:gd name="connsiteX46" fmla="*/ 1350498 w 1448972"/>
              <a:gd name="connsiteY46" fmla="*/ 1296618 h 2512337"/>
              <a:gd name="connsiteX47" fmla="*/ 1406769 w 1448972"/>
              <a:gd name="connsiteY47" fmla="*/ 1338821 h 2512337"/>
              <a:gd name="connsiteX0" fmla="*/ 1448972 w 1448972"/>
              <a:gd name="connsiteY0" fmla="*/ 1282551 h 2512337"/>
              <a:gd name="connsiteX1" fmla="*/ 1434904 w 1448972"/>
              <a:gd name="connsiteY1" fmla="*/ 1676446 h 2512337"/>
              <a:gd name="connsiteX2" fmla="*/ 1420837 w 1448972"/>
              <a:gd name="connsiteY2" fmla="*/ 1817123 h 2512337"/>
              <a:gd name="connsiteX3" fmla="*/ 1392701 w 1448972"/>
              <a:gd name="connsiteY3" fmla="*/ 1901529 h 2512337"/>
              <a:gd name="connsiteX4" fmla="*/ 1364566 w 1448972"/>
              <a:gd name="connsiteY4" fmla="*/ 1985935 h 2512337"/>
              <a:gd name="connsiteX5" fmla="*/ 1350498 w 1448972"/>
              <a:gd name="connsiteY5" fmla="*/ 2028138 h 2512337"/>
              <a:gd name="connsiteX6" fmla="*/ 1308295 w 1448972"/>
              <a:gd name="connsiteY6" fmla="*/ 2182883 h 2512337"/>
              <a:gd name="connsiteX7" fmla="*/ 1280160 w 1448972"/>
              <a:gd name="connsiteY7" fmla="*/ 2267289 h 2512337"/>
              <a:gd name="connsiteX8" fmla="*/ 1252024 w 1448972"/>
              <a:gd name="connsiteY8" fmla="*/ 2295425 h 2512337"/>
              <a:gd name="connsiteX9" fmla="*/ 1223889 w 1448972"/>
              <a:gd name="connsiteY9" fmla="*/ 2337628 h 2512337"/>
              <a:gd name="connsiteX10" fmla="*/ 1181686 w 1448972"/>
              <a:gd name="connsiteY10" fmla="*/ 2351695 h 2512337"/>
              <a:gd name="connsiteX11" fmla="*/ 1111348 w 1448972"/>
              <a:gd name="connsiteY11" fmla="*/ 2393898 h 2512337"/>
              <a:gd name="connsiteX12" fmla="*/ 1083212 w 1448972"/>
              <a:gd name="connsiteY12" fmla="*/ 2422034 h 2512337"/>
              <a:gd name="connsiteX13" fmla="*/ 998806 w 1448972"/>
              <a:gd name="connsiteY13" fmla="*/ 2450169 h 2512337"/>
              <a:gd name="connsiteX14" fmla="*/ 787791 w 1448972"/>
              <a:gd name="connsiteY14" fmla="*/ 2492372 h 2512337"/>
              <a:gd name="connsiteX15" fmla="*/ 745588 w 1448972"/>
              <a:gd name="connsiteY15" fmla="*/ 2478305 h 2512337"/>
              <a:gd name="connsiteX16" fmla="*/ 689317 w 1448972"/>
              <a:gd name="connsiteY16" fmla="*/ 2407966 h 2512337"/>
              <a:gd name="connsiteX17" fmla="*/ 647114 w 1448972"/>
              <a:gd name="connsiteY17" fmla="*/ 2393898 h 2512337"/>
              <a:gd name="connsiteX18" fmla="*/ 618978 w 1448972"/>
              <a:gd name="connsiteY18" fmla="*/ 2365763 h 2512337"/>
              <a:gd name="connsiteX19" fmla="*/ 576775 w 1448972"/>
              <a:gd name="connsiteY19" fmla="*/ 2351695 h 2512337"/>
              <a:gd name="connsiteX20" fmla="*/ 534572 w 1448972"/>
              <a:gd name="connsiteY20" fmla="*/ 2323560 h 2512337"/>
              <a:gd name="connsiteX21" fmla="*/ 506437 w 1448972"/>
              <a:gd name="connsiteY21" fmla="*/ 2281357 h 2512337"/>
              <a:gd name="connsiteX22" fmla="*/ 464234 w 1448972"/>
              <a:gd name="connsiteY22" fmla="*/ 2267289 h 2512337"/>
              <a:gd name="connsiteX23" fmla="*/ 407963 w 1448972"/>
              <a:gd name="connsiteY23" fmla="*/ 2211018 h 2512337"/>
              <a:gd name="connsiteX24" fmla="*/ 379828 w 1448972"/>
              <a:gd name="connsiteY24" fmla="*/ 2168815 h 2512337"/>
              <a:gd name="connsiteX25" fmla="*/ 351692 w 1448972"/>
              <a:gd name="connsiteY25" fmla="*/ 2140680 h 2512337"/>
              <a:gd name="connsiteX26" fmla="*/ 281354 w 1448972"/>
              <a:gd name="connsiteY26" fmla="*/ 2028138 h 2512337"/>
              <a:gd name="connsiteX27" fmla="*/ 182880 w 1448972"/>
              <a:gd name="connsiteY27" fmla="*/ 1901529 h 2512337"/>
              <a:gd name="connsiteX28" fmla="*/ 140677 w 1448972"/>
              <a:gd name="connsiteY28" fmla="*/ 1817123 h 2512337"/>
              <a:gd name="connsiteX29" fmla="*/ 126609 w 1448972"/>
              <a:gd name="connsiteY29" fmla="*/ 1774920 h 2512337"/>
              <a:gd name="connsiteX30" fmla="*/ 98474 w 1448972"/>
              <a:gd name="connsiteY30" fmla="*/ 1732717 h 2512337"/>
              <a:gd name="connsiteX31" fmla="*/ 84406 w 1448972"/>
              <a:gd name="connsiteY31" fmla="*/ 1690514 h 2512337"/>
              <a:gd name="connsiteX32" fmla="*/ 56271 w 1448972"/>
              <a:gd name="connsiteY32" fmla="*/ 1662378 h 2512337"/>
              <a:gd name="connsiteX33" fmla="*/ 0 w 1448972"/>
              <a:gd name="connsiteY33" fmla="*/ 1577972 h 2512337"/>
              <a:gd name="connsiteX34" fmla="*/ 14068 w 1448972"/>
              <a:gd name="connsiteY34" fmla="*/ 747978 h 2512337"/>
              <a:gd name="connsiteX35" fmla="*/ 42203 w 1448972"/>
              <a:gd name="connsiteY35" fmla="*/ 663572 h 2512337"/>
              <a:gd name="connsiteX36" fmla="*/ 56271 w 1448972"/>
              <a:gd name="connsiteY36" fmla="*/ 621369 h 2512337"/>
              <a:gd name="connsiteX37" fmla="*/ 270554 w 1448972"/>
              <a:gd name="connsiteY37" fmla="*/ 149 h 2512337"/>
              <a:gd name="connsiteX38" fmla="*/ 112541 w 1448972"/>
              <a:gd name="connsiteY38" fmla="*/ 846452 h 2512337"/>
              <a:gd name="connsiteX39" fmla="*/ 126609 w 1448972"/>
              <a:gd name="connsiteY39" fmla="*/ 888655 h 2512337"/>
              <a:gd name="connsiteX40" fmla="*/ 140677 w 1448972"/>
              <a:gd name="connsiteY40" fmla="*/ 1071535 h 2512337"/>
              <a:gd name="connsiteX41" fmla="*/ 168812 w 1448972"/>
              <a:gd name="connsiteY41" fmla="*/ 1155941 h 2512337"/>
              <a:gd name="connsiteX42" fmla="*/ 267286 w 1448972"/>
              <a:gd name="connsiteY42" fmla="*/ 1117816 h 2512337"/>
              <a:gd name="connsiteX43" fmla="*/ 351692 w 1448972"/>
              <a:gd name="connsiteY43" fmla="*/ 1212212 h 2512337"/>
              <a:gd name="connsiteX44" fmla="*/ 666913 w 1448972"/>
              <a:gd name="connsiteY44" fmla="*/ 1064808 h 2512337"/>
              <a:gd name="connsiteX45" fmla="*/ 1266092 w 1448972"/>
              <a:gd name="connsiteY45" fmla="*/ 1268483 h 2512337"/>
              <a:gd name="connsiteX46" fmla="*/ 1350498 w 1448972"/>
              <a:gd name="connsiteY46" fmla="*/ 1296618 h 2512337"/>
              <a:gd name="connsiteX47" fmla="*/ 1406769 w 1448972"/>
              <a:gd name="connsiteY47" fmla="*/ 1338821 h 2512337"/>
              <a:gd name="connsiteX0" fmla="*/ 1448972 w 1448972"/>
              <a:gd name="connsiteY0" fmla="*/ 1282551 h 2512337"/>
              <a:gd name="connsiteX1" fmla="*/ 1434904 w 1448972"/>
              <a:gd name="connsiteY1" fmla="*/ 1676446 h 2512337"/>
              <a:gd name="connsiteX2" fmla="*/ 1420837 w 1448972"/>
              <a:gd name="connsiteY2" fmla="*/ 1817123 h 2512337"/>
              <a:gd name="connsiteX3" fmla="*/ 1392701 w 1448972"/>
              <a:gd name="connsiteY3" fmla="*/ 1901529 h 2512337"/>
              <a:gd name="connsiteX4" fmla="*/ 1364566 w 1448972"/>
              <a:gd name="connsiteY4" fmla="*/ 1985935 h 2512337"/>
              <a:gd name="connsiteX5" fmla="*/ 1350498 w 1448972"/>
              <a:gd name="connsiteY5" fmla="*/ 2028138 h 2512337"/>
              <a:gd name="connsiteX6" fmla="*/ 1308295 w 1448972"/>
              <a:gd name="connsiteY6" fmla="*/ 2182883 h 2512337"/>
              <a:gd name="connsiteX7" fmla="*/ 1280160 w 1448972"/>
              <a:gd name="connsiteY7" fmla="*/ 2267289 h 2512337"/>
              <a:gd name="connsiteX8" fmla="*/ 1252024 w 1448972"/>
              <a:gd name="connsiteY8" fmla="*/ 2295425 h 2512337"/>
              <a:gd name="connsiteX9" fmla="*/ 1223889 w 1448972"/>
              <a:gd name="connsiteY9" fmla="*/ 2337628 h 2512337"/>
              <a:gd name="connsiteX10" fmla="*/ 1181686 w 1448972"/>
              <a:gd name="connsiteY10" fmla="*/ 2351695 h 2512337"/>
              <a:gd name="connsiteX11" fmla="*/ 1111348 w 1448972"/>
              <a:gd name="connsiteY11" fmla="*/ 2393898 h 2512337"/>
              <a:gd name="connsiteX12" fmla="*/ 1083212 w 1448972"/>
              <a:gd name="connsiteY12" fmla="*/ 2422034 h 2512337"/>
              <a:gd name="connsiteX13" fmla="*/ 998806 w 1448972"/>
              <a:gd name="connsiteY13" fmla="*/ 2450169 h 2512337"/>
              <a:gd name="connsiteX14" fmla="*/ 787791 w 1448972"/>
              <a:gd name="connsiteY14" fmla="*/ 2492372 h 2512337"/>
              <a:gd name="connsiteX15" fmla="*/ 745588 w 1448972"/>
              <a:gd name="connsiteY15" fmla="*/ 2478305 h 2512337"/>
              <a:gd name="connsiteX16" fmla="*/ 689317 w 1448972"/>
              <a:gd name="connsiteY16" fmla="*/ 2407966 h 2512337"/>
              <a:gd name="connsiteX17" fmla="*/ 647114 w 1448972"/>
              <a:gd name="connsiteY17" fmla="*/ 2393898 h 2512337"/>
              <a:gd name="connsiteX18" fmla="*/ 618978 w 1448972"/>
              <a:gd name="connsiteY18" fmla="*/ 2365763 h 2512337"/>
              <a:gd name="connsiteX19" fmla="*/ 576775 w 1448972"/>
              <a:gd name="connsiteY19" fmla="*/ 2351695 h 2512337"/>
              <a:gd name="connsiteX20" fmla="*/ 534572 w 1448972"/>
              <a:gd name="connsiteY20" fmla="*/ 2323560 h 2512337"/>
              <a:gd name="connsiteX21" fmla="*/ 506437 w 1448972"/>
              <a:gd name="connsiteY21" fmla="*/ 2281357 h 2512337"/>
              <a:gd name="connsiteX22" fmla="*/ 464234 w 1448972"/>
              <a:gd name="connsiteY22" fmla="*/ 2267289 h 2512337"/>
              <a:gd name="connsiteX23" fmla="*/ 407963 w 1448972"/>
              <a:gd name="connsiteY23" fmla="*/ 2211018 h 2512337"/>
              <a:gd name="connsiteX24" fmla="*/ 379828 w 1448972"/>
              <a:gd name="connsiteY24" fmla="*/ 2168815 h 2512337"/>
              <a:gd name="connsiteX25" fmla="*/ 351692 w 1448972"/>
              <a:gd name="connsiteY25" fmla="*/ 2140680 h 2512337"/>
              <a:gd name="connsiteX26" fmla="*/ 281354 w 1448972"/>
              <a:gd name="connsiteY26" fmla="*/ 2028138 h 2512337"/>
              <a:gd name="connsiteX27" fmla="*/ 182880 w 1448972"/>
              <a:gd name="connsiteY27" fmla="*/ 1901529 h 2512337"/>
              <a:gd name="connsiteX28" fmla="*/ 140677 w 1448972"/>
              <a:gd name="connsiteY28" fmla="*/ 1817123 h 2512337"/>
              <a:gd name="connsiteX29" fmla="*/ 126609 w 1448972"/>
              <a:gd name="connsiteY29" fmla="*/ 1774920 h 2512337"/>
              <a:gd name="connsiteX30" fmla="*/ 98474 w 1448972"/>
              <a:gd name="connsiteY30" fmla="*/ 1732717 h 2512337"/>
              <a:gd name="connsiteX31" fmla="*/ 84406 w 1448972"/>
              <a:gd name="connsiteY31" fmla="*/ 1690514 h 2512337"/>
              <a:gd name="connsiteX32" fmla="*/ 56271 w 1448972"/>
              <a:gd name="connsiteY32" fmla="*/ 1662378 h 2512337"/>
              <a:gd name="connsiteX33" fmla="*/ 0 w 1448972"/>
              <a:gd name="connsiteY33" fmla="*/ 1577972 h 2512337"/>
              <a:gd name="connsiteX34" fmla="*/ 14068 w 1448972"/>
              <a:gd name="connsiteY34" fmla="*/ 747978 h 2512337"/>
              <a:gd name="connsiteX35" fmla="*/ 42203 w 1448972"/>
              <a:gd name="connsiteY35" fmla="*/ 663572 h 2512337"/>
              <a:gd name="connsiteX36" fmla="*/ 56271 w 1448972"/>
              <a:gd name="connsiteY36" fmla="*/ 621369 h 2512337"/>
              <a:gd name="connsiteX37" fmla="*/ 270554 w 1448972"/>
              <a:gd name="connsiteY37" fmla="*/ 149 h 2512337"/>
              <a:gd name="connsiteX38" fmla="*/ 112541 w 1448972"/>
              <a:gd name="connsiteY38" fmla="*/ 846452 h 2512337"/>
              <a:gd name="connsiteX39" fmla="*/ 126609 w 1448972"/>
              <a:gd name="connsiteY39" fmla="*/ 888655 h 2512337"/>
              <a:gd name="connsiteX40" fmla="*/ 140677 w 1448972"/>
              <a:gd name="connsiteY40" fmla="*/ 1071535 h 2512337"/>
              <a:gd name="connsiteX41" fmla="*/ 330141 w 1448972"/>
              <a:gd name="connsiteY41" fmla="*/ 798132 h 2512337"/>
              <a:gd name="connsiteX42" fmla="*/ 267286 w 1448972"/>
              <a:gd name="connsiteY42" fmla="*/ 1117816 h 2512337"/>
              <a:gd name="connsiteX43" fmla="*/ 351692 w 1448972"/>
              <a:gd name="connsiteY43" fmla="*/ 1212212 h 2512337"/>
              <a:gd name="connsiteX44" fmla="*/ 666913 w 1448972"/>
              <a:gd name="connsiteY44" fmla="*/ 1064808 h 2512337"/>
              <a:gd name="connsiteX45" fmla="*/ 1266092 w 1448972"/>
              <a:gd name="connsiteY45" fmla="*/ 1268483 h 2512337"/>
              <a:gd name="connsiteX46" fmla="*/ 1350498 w 1448972"/>
              <a:gd name="connsiteY46" fmla="*/ 1296618 h 2512337"/>
              <a:gd name="connsiteX47" fmla="*/ 1406769 w 1448972"/>
              <a:gd name="connsiteY47" fmla="*/ 1338821 h 2512337"/>
              <a:gd name="connsiteX0" fmla="*/ 1448972 w 1448972"/>
              <a:gd name="connsiteY0" fmla="*/ 1282551 h 2512337"/>
              <a:gd name="connsiteX1" fmla="*/ 1434904 w 1448972"/>
              <a:gd name="connsiteY1" fmla="*/ 1676446 h 2512337"/>
              <a:gd name="connsiteX2" fmla="*/ 1420837 w 1448972"/>
              <a:gd name="connsiteY2" fmla="*/ 1817123 h 2512337"/>
              <a:gd name="connsiteX3" fmla="*/ 1392701 w 1448972"/>
              <a:gd name="connsiteY3" fmla="*/ 1901529 h 2512337"/>
              <a:gd name="connsiteX4" fmla="*/ 1364566 w 1448972"/>
              <a:gd name="connsiteY4" fmla="*/ 1985935 h 2512337"/>
              <a:gd name="connsiteX5" fmla="*/ 1350498 w 1448972"/>
              <a:gd name="connsiteY5" fmla="*/ 2028138 h 2512337"/>
              <a:gd name="connsiteX6" fmla="*/ 1308295 w 1448972"/>
              <a:gd name="connsiteY6" fmla="*/ 2182883 h 2512337"/>
              <a:gd name="connsiteX7" fmla="*/ 1280160 w 1448972"/>
              <a:gd name="connsiteY7" fmla="*/ 2267289 h 2512337"/>
              <a:gd name="connsiteX8" fmla="*/ 1252024 w 1448972"/>
              <a:gd name="connsiteY8" fmla="*/ 2295425 h 2512337"/>
              <a:gd name="connsiteX9" fmla="*/ 1223889 w 1448972"/>
              <a:gd name="connsiteY9" fmla="*/ 2337628 h 2512337"/>
              <a:gd name="connsiteX10" fmla="*/ 1181686 w 1448972"/>
              <a:gd name="connsiteY10" fmla="*/ 2351695 h 2512337"/>
              <a:gd name="connsiteX11" fmla="*/ 1111348 w 1448972"/>
              <a:gd name="connsiteY11" fmla="*/ 2393898 h 2512337"/>
              <a:gd name="connsiteX12" fmla="*/ 1083212 w 1448972"/>
              <a:gd name="connsiteY12" fmla="*/ 2422034 h 2512337"/>
              <a:gd name="connsiteX13" fmla="*/ 998806 w 1448972"/>
              <a:gd name="connsiteY13" fmla="*/ 2450169 h 2512337"/>
              <a:gd name="connsiteX14" fmla="*/ 787791 w 1448972"/>
              <a:gd name="connsiteY14" fmla="*/ 2492372 h 2512337"/>
              <a:gd name="connsiteX15" fmla="*/ 745588 w 1448972"/>
              <a:gd name="connsiteY15" fmla="*/ 2478305 h 2512337"/>
              <a:gd name="connsiteX16" fmla="*/ 689317 w 1448972"/>
              <a:gd name="connsiteY16" fmla="*/ 2407966 h 2512337"/>
              <a:gd name="connsiteX17" fmla="*/ 647114 w 1448972"/>
              <a:gd name="connsiteY17" fmla="*/ 2393898 h 2512337"/>
              <a:gd name="connsiteX18" fmla="*/ 618978 w 1448972"/>
              <a:gd name="connsiteY18" fmla="*/ 2365763 h 2512337"/>
              <a:gd name="connsiteX19" fmla="*/ 576775 w 1448972"/>
              <a:gd name="connsiteY19" fmla="*/ 2351695 h 2512337"/>
              <a:gd name="connsiteX20" fmla="*/ 534572 w 1448972"/>
              <a:gd name="connsiteY20" fmla="*/ 2323560 h 2512337"/>
              <a:gd name="connsiteX21" fmla="*/ 506437 w 1448972"/>
              <a:gd name="connsiteY21" fmla="*/ 2281357 h 2512337"/>
              <a:gd name="connsiteX22" fmla="*/ 464234 w 1448972"/>
              <a:gd name="connsiteY22" fmla="*/ 2267289 h 2512337"/>
              <a:gd name="connsiteX23" fmla="*/ 407963 w 1448972"/>
              <a:gd name="connsiteY23" fmla="*/ 2211018 h 2512337"/>
              <a:gd name="connsiteX24" fmla="*/ 379828 w 1448972"/>
              <a:gd name="connsiteY24" fmla="*/ 2168815 h 2512337"/>
              <a:gd name="connsiteX25" fmla="*/ 351692 w 1448972"/>
              <a:gd name="connsiteY25" fmla="*/ 2140680 h 2512337"/>
              <a:gd name="connsiteX26" fmla="*/ 281354 w 1448972"/>
              <a:gd name="connsiteY26" fmla="*/ 2028138 h 2512337"/>
              <a:gd name="connsiteX27" fmla="*/ 182880 w 1448972"/>
              <a:gd name="connsiteY27" fmla="*/ 1901529 h 2512337"/>
              <a:gd name="connsiteX28" fmla="*/ 140677 w 1448972"/>
              <a:gd name="connsiteY28" fmla="*/ 1817123 h 2512337"/>
              <a:gd name="connsiteX29" fmla="*/ 126609 w 1448972"/>
              <a:gd name="connsiteY29" fmla="*/ 1774920 h 2512337"/>
              <a:gd name="connsiteX30" fmla="*/ 98474 w 1448972"/>
              <a:gd name="connsiteY30" fmla="*/ 1732717 h 2512337"/>
              <a:gd name="connsiteX31" fmla="*/ 84406 w 1448972"/>
              <a:gd name="connsiteY31" fmla="*/ 1690514 h 2512337"/>
              <a:gd name="connsiteX32" fmla="*/ 56271 w 1448972"/>
              <a:gd name="connsiteY32" fmla="*/ 1662378 h 2512337"/>
              <a:gd name="connsiteX33" fmla="*/ 0 w 1448972"/>
              <a:gd name="connsiteY33" fmla="*/ 1577972 h 2512337"/>
              <a:gd name="connsiteX34" fmla="*/ 14068 w 1448972"/>
              <a:gd name="connsiteY34" fmla="*/ 747978 h 2512337"/>
              <a:gd name="connsiteX35" fmla="*/ 42203 w 1448972"/>
              <a:gd name="connsiteY35" fmla="*/ 663572 h 2512337"/>
              <a:gd name="connsiteX36" fmla="*/ 56271 w 1448972"/>
              <a:gd name="connsiteY36" fmla="*/ 621369 h 2512337"/>
              <a:gd name="connsiteX37" fmla="*/ 270554 w 1448972"/>
              <a:gd name="connsiteY37" fmla="*/ 149 h 2512337"/>
              <a:gd name="connsiteX38" fmla="*/ 112541 w 1448972"/>
              <a:gd name="connsiteY38" fmla="*/ 846452 h 2512337"/>
              <a:gd name="connsiteX39" fmla="*/ 126609 w 1448972"/>
              <a:gd name="connsiteY39" fmla="*/ 888655 h 2512337"/>
              <a:gd name="connsiteX40" fmla="*/ 140677 w 1448972"/>
              <a:gd name="connsiteY40" fmla="*/ 1071535 h 2512337"/>
              <a:gd name="connsiteX41" fmla="*/ 330141 w 1448972"/>
              <a:gd name="connsiteY41" fmla="*/ 798132 h 2512337"/>
              <a:gd name="connsiteX42" fmla="*/ 267286 w 1448972"/>
              <a:gd name="connsiteY42" fmla="*/ 1117816 h 2512337"/>
              <a:gd name="connsiteX43" fmla="*/ 513020 w 1448972"/>
              <a:gd name="connsiteY43" fmla="*/ 960421 h 2512337"/>
              <a:gd name="connsiteX44" fmla="*/ 666913 w 1448972"/>
              <a:gd name="connsiteY44" fmla="*/ 1064808 h 2512337"/>
              <a:gd name="connsiteX45" fmla="*/ 1266092 w 1448972"/>
              <a:gd name="connsiteY45" fmla="*/ 1268483 h 2512337"/>
              <a:gd name="connsiteX46" fmla="*/ 1350498 w 1448972"/>
              <a:gd name="connsiteY46" fmla="*/ 1296618 h 2512337"/>
              <a:gd name="connsiteX47" fmla="*/ 1406769 w 1448972"/>
              <a:gd name="connsiteY47" fmla="*/ 1338821 h 2512337"/>
              <a:gd name="connsiteX0" fmla="*/ 1448972 w 1448972"/>
              <a:gd name="connsiteY0" fmla="*/ 1282551 h 2512337"/>
              <a:gd name="connsiteX1" fmla="*/ 1434904 w 1448972"/>
              <a:gd name="connsiteY1" fmla="*/ 1676446 h 2512337"/>
              <a:gd name="connsiteX2" fmla="*/ 1420837 w 1448972"/>
              <a:gd name="connsiteY2" fmla="*/ 1817123 h 2512337"/>
              <a:gd name="connsiteX3" fmla="*/ 1392701 w 1448972"/>
              <a:gd name="connsiteY3" fmla="*/ 1901529 h 2512337"/>
              <a:gd name="connsiteX4" fmla="*/ 1364566 w 1448972"/>
              <a:gd name="connsiteY4" fmla="*/ 1985935 h 2512337"/>
              <a:gd name="connsiteX5" fmla="*/ 1350498 w 1448972"/>
              <a:gd name="connsiteY5" fmla="*/ 2028138 h 2512337"/>
              <a:gd name="connsiteX6" fmla="*/ 1308295 w 1448972"/>
              <a:gd name="connsiteY6" fmla="*/ 2182883 h 2512337"/>
              <a:gd name="connsiteX7" fmla="*/ 1280160 w 1448972"/>
              <a:gd name="connsiteY7" fmla="*/ 2267289 h 2512337"/>
              <a:gd name="connsiteX8" fmla="*/ 1252024 w 1448972"/>
              <a:gd name="connsiteY8" fmla="*/ 2295425 h 2512337"/>
              <a:gd name="connsiteX9" fmla="*/ 1223889 w 1448972"/>
              <a:gd name="connsiteY9" fmla="*/ 2337628 h 2512337"/>
              <a:gd name="connsiteX10" fmla="*/ 1181686 w 1448972"/>
              <a:gd name="connsiteY10" fmla="*/ 2351695 h 2512337"/>
              <a:gd name="connsiteX11" fmla="*/ 1111348 w 1448972"/>
              <a:gd name="connsiteY11" fmla="*/ 2393898 h 2512337"/>
              <a:gd name="connsiteX12" fmla="*/ 1083212 w 1448972"/>
              <a:gd name="connsiteY12" fmla="*/ 2422034 h 2512337"/>
              <a:gd name="connsiteX13" fmla="*/ 998806 w 1448972"/>
              <a:gd name="connsiteY13" fmla="*/ 2450169 h 2512337"/>
              <a:gd name="connsiteX14" fmla="*/ 787791 w 1448972"/>
              <a:gd name="connsiteY14" fmla="*/ 2492372 h 2512337"/>
              <a:gd name="connsiteX15" fmla="*/ 745588 w 1448972"/>
              <a:gd name="connsiteY15" fmla="*/ 2478305 h 2512337"/>
              <a:gd name="connsiteX16" fmla="*/ 689317 w 1448972"/>
              <a:gd name="connsiteY16" fmla="*/ 2407966 h 2512337"/>
              <a:gd name="connsiteX17" fmla="*/ 647114 w 1448972"/>
              <a:gd name="connsiteY17" fmla="*/ 2393898 h 2512337"/>
              <a:gd name="connsiteX18" fmla="*/ 618978 w 1448972"/>
              <a:gd name="connsiteY18" fmla="*/ 2365763 h 2512337"/>
              <a:gd name="connsiteX19" fmla="*/ 576775 w 1448972"/>
              <a:gd name="connsiteY19" fmla="*/ 2351695 h 2512337"/>
              <a:gd name="connsiteX20" fmla="*/ 534572 w 1448972"/>
              <a:gd name="connsiteY20" fmla="*/ 2323560 h 2512337"/>
              <a:gd name="connsiteX21" fmla="*/ 506437 w 1448972"/>
              <a:gd name="connsiteY21" fmla="*/ 2281357 h 2512337"/>
              <a:gd name="connsiteX22" fmla="*/ 464234 w 1448972"/>
              <a:gd name="connsiteY22" fmla="*/ 2267289 h 2512337"/>
              <a:gd name="connsiteX23" fmla="*/ 407963 w 1448972"/>
              <a:gd name="connsiteY23" fmla="*/ 2211018 h 2512337"/>
              <a:gd name="connsiteX24" fmla="*/ 379828 w 1448972"/>
              <a:gd name="connsiteY24" fmla="*/ 2168815 h 2512337"/>
              <a:gd name="connsiteX25" fmla="*/ 351692 w 1448972"/>
              <a:gd name="connsiteY25" fmla="*/ 2140680 h 2512337"/>
              <a:gd name="connsiteX26" fmla="*/ 281354 w 1448972"/>
              <a:gd name="connsiteY26" fmla="*/ 2028138 h 2512337"/>
              <a:gd name="connsiteX27" fmla="*/ 182880 w 1448972"/>
              <a:gd name="connsiteY27" fmla="*/ 1901529 h 2512337"/>
              <a:gd name="connsiteX28" fmla="*/ 140677 w 1448972"/>
              <a:gd name="connsiteY28" fmla="*/ 1817123 h 2512337"/>
              <a:gd name="connsiteX29" fmla="*/ 126609 w 1448972"/>
              <a:gd name="connsiteY29" fmla="*/ 1774920 h 2512337"/>
              <a:gd name="connsiteX30" fmla="*/ 98474 w 1448972"/>
              <a:gd name="connsiteY30" fmla="*/ 1732717 h 2512337"/>
              <a:gd name="connsiteX31" fmla="*/ 84406 w 1448972"/>
              <a:gd name="connsiteY31" fmla="*/ 1690514 h 2512337"/>
              <a:gd name="connsiteX32" fmla="*/ 56271 w 1448972"/>
              <a:gd name="connsiteY32" fmla="*/ 1662378 h 2512337"/>
              <a:gd name="connsiteX33" fmla="*/ 0 w 1448972"/>
              <a:gd name="connsiteY33" fmla="*/ 1577972 h 2512337"/>
              <a:gd name="connsiteX34" fmla="*/ 14068 w 1448972"/>
              <a:gd name="connsiteY34" fmla="*/ 747978 h 2512337"/>
              <a:gd name="connsiteX35" fmla="*/ 42203 w 1448972"/>
              <a:gd name="connsiteY35" fmla="*/ 663572 h 2512337"/>
              <a:gd name="connsiteX36" fmla="*/ 56271 w 1448972"/>
              <a:gd name="connsiteY36" fmla="*/ 621369 h 2512337"/>
              <a:gd name="connsiteX37" fmla="*/ 270554 w 1448972"/>
              <a:gd name="connsiteY37" fmla="*/ 149 h 2512337"/>
              <a:gd name="connsiteX38" fmla="*/ 112541 w 1448972"/>
              <a:gd name="connsiteY38" fmla="*/ 846452 h 2512337"/>
              <a:gd name="connsiteX39" fmla="*/ 126609 w 1448972"/>
              <a:gd name="connsiteY39" fmla="*/ 888655 h 2512337"/>
              <a:gd name="connsiteX40" fmla="*/ 140677 w 1448972"/>
              <a:gd name="connsiteY40" fmla="*/ 1071535 h 2512337"/>
              <a:gd name="connsiteX41" fmla="*/ 330141 w 1448972"/>
              <a:gd name="connsiteY41" fmla="*/ 798132 h 2512337"/>
              <a:gd name="connsiteX42" fmla="*/ 403795 w 1448972"/>
              <a:gd name="connsiteY42" fmla="*/ 813016 h 2512337"/>
              <a:gd name="connsiteX43" fmla="*/ 513020 w 1448972"/>
              <a:gd name="connsiteY43" fmla="*/ 960421 h 2512337"/>
              <a:gd name="connsiteX44" fmla="*/ 666913 w 1448972"/>
              <a:gd name="connsiteY44" fmla="*/ 1064808 h 2512337"/>
              <a:gd name="connsiteX45" fmla="*/ 1266092 w 1448972"/>
              <a:gd name="connsiteY45" fmla="*/ 1268483 h 2512337"/>
              <a:gd name="connsiteX46" fmla="*/ 1350498 w 1448972"/>
              <a:gd name="connsiteY46" fmla="*/ 1296618 h 2512337"/>
              <a:gd name="connsiteX47" fmla="*/ 1406769 w 1448972"/>
              <a:gd name="connsiteY47" fmla="*/ 1338821 h 2512337"/>
              <a:gd name="connsiteX0" fmla="*/ 1448972 w 1448972"/>
              <a:gd name="connsiteY0" fmla="*/ 1282551 h 2512337"/>
              <a:gd name="connsiteX1" fmla="*/ 1434904 w 1448972"/>
              <a:gd name="connsiteY1" fmla="*/ 1676446 h 2512337"/>
              <a:gd name="connsiteX2" fmla="*/ 1420837 w 1448972"/>
              <a:gd name="connsiteY2" fmla="*/ 1817123 h 2512337"/>
              <a:gd name="connsiteX3" fmla="*/ 1392701 w 1448972"/>
              <a:gd name="connsiteY3" fmla="*/ 1901529 h 2512337"/>
              <a:gd name="connsiteX4" fmla="*/ 1364566 w 1448972"/>
              <a:gd name="connsiteY4" fmla="*/ 1985935 h 2512337"/>
              <a:gd name="connsiteX5" fmla="*/ 1350498 w 1448972"/>
              <a:gd name="connsiteY5" fmla="*/ 2028138 h 2512337"/>
              <a:gd name="connsiteX6" fmla="*/ 1308295 w 1448972"/>
              <a:gd name="connsiteY6" fmla="*/ 2182883 h 2512337"/>
              <a:gd name="connsiteX7" fmla="*/ 1280160 w 1448972"/>
              <a:gd name="connsiteY7" fmla="*/ 2267289 h 2512337"/>
              <a:gd name="connsiteX8" fmla="*/ 1252024 w 1448972"/>
              <a:gd name="connsiteY8" fmla="*/ 2295425 h 2512337"/>
              <a:gd name="connsiteX9" fmla="*/ 1223889 w 1448972"/>
              <a:gd name="connsiteY9" fmla="*/ 2337628 h 2512337"/>
              <a:gd name="connsiteX10" fmla="*/ 1181686 w 1448972"/>
              <a:gd name="connsiteY10" fmla="*/ 2351695 h 2512337"/>
              <a:gd name="connsiteX11" fmla="*/ 1111348 w 1448972"/>
              <a:gd name="connsiteY11" fmla="*/ 2393898 h 2512337"/>
              <a:gd name="connsiteX12" fmla="*/ 1083212 w 1448972"/>
              <a:gd name="connsiteY12" fmla="*/ 2422034 h 2512337"/>
              <a:gd name="connsiteX13" fmla="*/ 998806 w 1448972"/>
              <a:gd name="connsiteY13" fmla="*/ 2450169 h 2512337"/>
              <a:gd name="connsiteX14" fmla="*/ 787791 w 1448972"/>
              <a:gd name="connsiteY14" fmla="*/ 2492372 h 2512337"/>
              <a:gd name="connsiteX15" fmla="*/ 745588 w 1448972"/>
              <a:gd name="connsiteY15" fmla="*/ 2478305 h 2512337"/>
              <a:gd name="connsiteX16" fmla="*/ 689317 w 1448972"/>
              <a:gd name="connsiteY16" fmla="*/ 2407966 h 2512337"/>
              <a:gd name="connsiteX17" fmla="*/ 647114 w 1448972"/>
              <a:gd name="connsiteY17" fmla="*/ 2393898 h 2512337"/>
              <a:gd name="connsiteX18" fmla="*/ 618978 w 1448972"/>
              <a:gd name="connsiteY18" fmla="*/ 2365763 h 2512337"/>
              <a:gd name="connsiteX19" fmla="*/ 576775 w 1448972"/>
              <a:gd name="connsiteY19" fmla="*/ 2351695 h 2512337"/>
              <a:gd name="connsiteX20" fmla="*/ 534572 w 1448972"/>
              <a:gd name="connsiteY20" fmla="*/ 2323560 h 2512337"/>
              <a:gd name="connsiteX21" fmla="*/ 506437 w 1448972"/>
              <a:gd name="connsiteY21" fmla="*/ 2281357 h 2512337"/>
              <a:gd name="connsiteX22" fmla="*/ 464234 w 1448972"/>
              <a:gd name="connsiteY22" fmla="*/ 2267289 h 2512337"/>
              <a:gd name="connsiteX23" fmla="*/ 407963 w 1448972"/>
              <a:gd name="connsiteY23" fmla="*/ 2211018 h 2512337"/>
              <a:gd name="connsiteX24" fmla="*/ 379828 w 1448972"/>
              <a:gd name="connsiteY24" fmla="*/ 2168815 h 2512337"/>
              <a:gd name="connsiteX25" fmla="*/ 351692 w 1448972"/>
              <a:gd name="connsiteY25" fmla="*/ 2140680 h 2512337"/>
              <a:gd name="connsiteX26" fmla="*/ 281354 w 1448972"/>
              <a:gd name="connsiteY26" fmla="*/ 2028138 h 2512337"/>
              <a:gd name="connsiteX27" fmla="*/ 182880 w 1448972"/>
              <a:gd name="connsiteY27" fmla="*/ 1901529 h 2512337"/>
              <a:gd name="connsiteX28" fmla="*/ 140677 w 1448972"/>
              <a:gd name="connsiteY28" fmla="*/ 1817123 h 2512337"/>
              <a:gd name="connsiteX29" fmla="*/ 126609 w 1448972"/>
              <a:gd name="connsiteY29" fmla="*/ 1774920 h 2512337"/>
              <a:gd name="connsiteX30" fmla="*/ 98474 w 1448972"/>
              <a:gd name="connsiteY30" fmla="*/ 1732717 h 2512337"/>
              <a:gd name="connsiteX31" fmla="*/ 84406 w 1448972"/>
              <a:gd name="connsiteY31" fmla="*/ 1690514 h 2512337"/>
              <a:gd name="connsiteX32" fmla="*/ 56271 w 1448972"/>
              <a:gd name="connsiteY32" fmla="*/ 1662378 h 2512337"/>
              <a:gd name="connsiteX33" fmla="*/ 0 w 1448972"/>
              <a:gd name="connsiteY33" fmla="*/ 1577972 h 2512337"/>
              <a:gd name="connsiteX34" fmla="*/ 14068 w 1448972"/>
              <a:gd name="connsiteY34" fmla="*/ 747978 h 2512337"/>
              <a:gd name="connsiteX35" fmla="*/ 42203 w 1448972"/>
              <a:gd name="connsiteY35" fmla="*/ 663572 h 2512337"/>
              <a:gd name="connsiteX36" fmla="*/ 56271 w 1448972"/>
              <a:gd name="connsiteY36" fmla="*/ 621369 h 2512337"/>
              <a:gd name="connsiteX37" fmla="*/ 270554 w 1448972"/>
              <a:gd name="connsiteY37" fmla="*/ 149 h 2512337"/>
              <a:gd name="connsiteX38" fmla="*/ 112541 w 1448972"/>
              <a:gd name="connsiteY38" fmla="*/ 846452 h 2512337"/>
              <a:gd name="connsiteX39" fmla="*/ 126609 w 1448972"/>
              <a:gd name="connsiteY39" fmla="*/ 888655 h 2512337"/>
              <a:gd name="connsiteX40" fmla="*/ 202727 w 1448972"/>
              <a:gd name="connsiteY40" fmla="*/ 713726 h 2512337"/>
              <a:gd name="connsiteX41" fmla="*/ 330141 w 1448972"/>
              <a:gd name="connsiteY41" fmla="*/ 798132 h 2512337"/>
              <a:gd name="connsiteX42" fmla="*/ 403795 w 1448972"/>
              <a:gd name="connsiteY42" fmla="*/ 813016 h 2512337"/>
              <a:gd name="connsiteX43" fmla="*/ 513020 w 1448972"/>
              <a:gd name="connsiteY43" fmla="*/ 960421 h 2512337"/>
              <a:gd name="connsiteX44" fmla="*/ 666913 w 1448972"/>
              <a:gd name="connsiteY44" fmla="*/ 1064808 h 2512337"/>
              <a:gd name="connsiteX45" fmla="*/ 1266092 w 1448972"/>
              <a:gd name="connsiteY45" fmla="*/ 1268483 h 2512337"/>
              <a:gd name="connsiteX46" fmla="*/ 1350498 w 1448972"/>
              <a:gd name="connsiteY46" fmla="*/ 1296618 h 2512337"/>
              <a:gd name="connsiteX47" fmla="*/ 1406769 w 1448972"/>
              <a:gd name="connsiteY47" fmla="*/ 1338821 h 2512337"/>
              <a:gd name="connsiteX0" fmla="*/ 1448972 w 1448972"/>
              <a:gd name="connsiteY0" fmla="*/ 1282551 h 2512337"/>
              <a:gd name="connsiteX1" fmla="*/ 1434904 w 1448972"/>
              <a:gd name="connsiteY1" fmla="*/ 1676446 h 2512337"/>
              <a:gd name="connsiteX2" fmla="*/ 1420837 w 1448972"/>
              <a:gd name="connsiteY2" fmla="*/ 1817123 h 2512337"/>
              <a:gd name="connsiteX3" fmla="*/ 1392701 w 1448972"/>
              <a:gd name="connsiteY3" fmla="*/ 1901529 h 2512337"/>
              <a:gd name="connsiteX4" fmla="*/ 1364566 w 1448972"/>
              <a:gd name="connsiteY4" fmla="*/ 1985935 h 2512337"/>
              <a:gd name="connsiteX5" fmla="*/ 1350498 w 1448972"/>
              <a:gd name="connsiteY5" fmla="*/ 2028138 h 2512337"/>
              <a:gd name="connsiteX6" fmla="*/ 1308295 w 1448972"/>
              <a:gd name="connsiteY6" fmla="*/ 2182883 h 2512337"/>
              <a:gd name="connsiteX7" fmla="*/ 1280160 w 1448972"/>
              <a:gd name="connsiteY7" fmla="*/ 2267289 h 2512337"/>
              <a:gd name="connsiteX8" fmla="*/ 1252024 w 1448972"/>
              <a:gd name="connsiteY8" fmla="*/ 2295425 h 2512337"/>
              <a:gd name="connsiteX9" fmla="*/ 1223889 w 1448972"/>
              <a:gd name="connsiteY9" fmla="*/ 2337628 h 2512337"/>
              <a:gd name="connsiteX10" fmla="*/ 1181686 w 1448972"/>
              <a:gd name="connsiteY10" fmla="*/ 2351695 h 2512337"/>
              <a:gd name="connsiteX11" fmla="*/ 1111348 w 1448972"/>
              <a:gd name="connsiteY11" fmla="*/ 2393898 h 2512337"/>
              <a:gd name="connsiteX12" fmla="*/ 1083212 w 1448972"/>
              <a:gd name="connsiteY12" fmla="*/ 2422034 h 2512337"/>
              <a:gd name="connsiteX13" fmla="*/ 998806 w 1448972"/>
              <a:gd name="connsiteY13" fmla="*/ 2450169 h 2512337"/>
              <a:gd name="connsiteX14" fmla="*/ 787791 w 1448972"/>
              <a:gd name="connsiteY14" fmla="*/ 2492372 h 2512337"/>
              <a:gd name="connsiteX15" fmla="*/ 745588 w 1448972"/>
              <a:gd name="connsiteY15" fmla="*/ 2478305 h 2512337"/>
              <a:gd name="connsiteX16" fmla="*/ 689317 w 1448972"/>
              <a:gd name="connsiteY16" fmla="*/ 2407966 h 2512337"/>
              <a:gd name="connsiteX17" fmla="*/ 647114 w 1448972"/>
              <a:gd name="connsiteY17" fmla="*/ 2393898 h 2512337"/>
              <a:gd name="connsiteX18" fmla="*/ 618978 w 1448972"/>
              <a:gd name="connsiteY18" fmla="*/ 2365763 h 2512337"/>
              <a:gd name="connsiteX19" fmla="*/ 576775 w 1448972"/>
              <a:gd name="connsiteY19" fmla="*/ 2351695 h 2512337"/>
              <a:gd name="connsiteX20" fmla="*/ 534572 w 1448972"/>
              <a:gd name="connsiteY20" fmla="*/ 2323560 h 2512337"/>
              <a:gd name="connsiteX21" fmla="*/ 506437 w 1448972"/>
              <a:gd name="connsiteY21" fmla="*/ 2281357 h 2512337"/>
              <a:gd name="connsiteX22" fmla="*/ 464234 w 1448972"/>
              <a:gd name="connsiteY22" fmla="*/ 2267289 h 2512337"/>
              <a:gd name="connsiteX23" fmla="*/ 407963 w 1448972"/>
              <a:gd name="connsiteY23" fmla="*/ 2211018 h 2512337"/>
              <a:gd name="connsiteX24" fmla="*/ 379828 w 1448972"/>
              <a:gd name="connsiteY24" fmla="*/ 2168815 h 2512337"/>
              <a:gd name="connsiteX25" fmla="*/ 351692 w 1448972"/>
              <a:gd name="connsiteY25" fmla="*/ 2140680 h 2512337"/>
              <a:gd name="connsiteX26" fmla="*/ 281354 w 1448972"/>
              <a:gd name="connsiteY26" fmla="*/ 2028138 h 2512337"/>
              <a:gd name="connsiteX27" fmla="*/ 182880 w 1448972"/>
              <a:gd name="connsiteY27" fmla="*/ 1901529 h 2512337"/>
              <a:gd name="connsiteX28" fmla="*/ 140677 w 1448972"/>
              <a:gd name="connsiteY28" fmla="*/ 1817123 h 2512337"/>
              <a:gd name="connsiteX29" fmla="*/ 126609 w 1448972"/>
              <a:gd name="connsiteY29" fmla="*/ 1774920 h 2512337"/>
              <a:gd name="connsiteX30" fmla="*/ 98474 w 1448972"/>
              <a:gd name="connsiteY30" fmla="*/ 1732717 h 2512337"/>
              <a:gd name="connsiteX31" fmla="*/ 84406 w 1448972"/>
              <a:gd name="connsiteY31" fmla="*/ 1690514 h 2512337"/>
              <a:gd name="connsiteX32" fmla="*/ 56271 w 1448972"/>
              <a:gd name="connsiteY32" fmla="*/ 1662378 h 2512337"/>
              <a:gd name="connsiteX33" fmla="*/ 0 w 1448972"/>
              <a:gd name="connsiteY33" fmla="*/ 1577972 h 2512337"/>
              <a:gd name="connsiteX34" fmla="*/ 14068 w 1448972"/>
              <a:gd name="connsiteY34" fmla="*/ 747978 h 2512337"/>
              <a:gd name="connsiteX35" fmla="*/ 42203 w 1448972"/>
              <a:gd name="connsiteY35" fmla="*/ 663572 h 2512337"/>
              <a:gd name="connsiteX36" fmla="*/ 56271 w 1448972"/>
              <a:gd name="connsiteY36" fmla="*/ 621369 h 2512337"/>
              <a:gd name="connsiteX37" fmla="*/ 270554 w 1448972"/>
              <a:gd name="connsiteY37" fmla="*/ 149 h 2512337"/>
              <a:gd name="connsiteX38" fmla="*/ 112541 w 1448972"/>
              <a:gd name="connsiteY38" fmla="*/ 846452 h 2512337"/>
              <a:gd name="connsiteX39" fmla="*/ 201068 w 1448972"/>
              <a:gd name="connsiteY39" fmla="*/ 451333 h 2512337"/>
              <a:gd name="connsiteX40" fmla="*/ 202727 w 1448972"/>
              <a:gd name="connsiteY40" fmla="*/ 713726 h 2512337"/>
              <a:gd name="connsiteX41" fmla="*/ 330141 w 1448972"/>
              <a:gd name="connsiteY41" fmla="*/ 798132 h 2512337"/>
              <a:gd name="connsiteX42" fmla="*/ 403795 w 1448972"/>
              <a:gd name="connsiteY42" fmla="*/ 813016 h 2512337"/>
              <a:gd name="connsiteX43" fmla="*/ 513020 w 1448972"/>
              <a:gd name="connsiteY43" fmla="*/ 960421 h 2512337"/>
              <a:gd name="connsiteX44" fmla="*/ 666913 w 1448972"/>
              <a:gd name="connsiteY44" fmla="*/ 1064808 h 2512337"/>
              <a:gd name="connsiteX45" fmla="*/ 1266092 w 1448972"/>
              <a:gd name="connsiteY45" fmla="*/ 1268483 h 2512337"/>
              <a:gd name="connsiteX46" fmla="*/ 1350498 w 1448972"/>
              <a:gd name="connsiteY46" fmla="*/ 1296618 h 2512337"/>
              <a:gd name="connsiteX47" fmla="*/ 1406769 w 1448972"/>
              <a:gd name="connsiteY47" fmla="*/ 1338821 h 2512337"/>
              <a:gd name="connsiteX0" fmla="*/ 1448972 w 1448972"/>
              <a:gd name="connsiteY0" fmla="*/ 1282410 h 2512196"/>
              <a:gd name="connsiteX1" fmla="*/ 1434904 w 1448972"/>
              <a:gd name="connsiteY1" fmla="*/ 1676305 h 2512196"/>
              <a:gd name="connsiteX2" fmla="*/ 1420837 w 1448972"/>
              <a:gd name="connsiteY2" fmla="*/ 1816982 h 2512196"/>
              <a:gd name="connsiteX3" fmla="*/ 1392701 w 1448972"/>
              <a:gd name="connsiteY3" fmla="*/ 1901388 h 2512196"/>
              <a:gd name="connsiteX4" fmla="*/ 1364566 w 1448972"/>
              <a:gd name="connsiteY4" fmla="*/ 1985794 h 2512196"/>
              <a:gd name="connsiteX5" fmla="*/ 1350498 w 1448972"/>
              <a:gd name="connsiteY5" fmla="*/ 2027997 h 2512196"/>
              <a:gd name="connsiteX6" fmla="*/ 1308295 w 1448972"/>
              <a:gd name="connsiteY6" fmla="*/ 2182742 h 2512196"/>
              <a:gd name="connsiteX7" fmla="*/ 1280160 w 1448972"/>
              <a:gd name="connsiteY7" fmla="*/ 2267148 h 2512196"/>
              <a:gd name="connsiteX8" fmla="*/ 1252024 w 1448972"/>
              <a:gd name="connsiteY8" fmla="*/ 2295284 h 2512196"/>
              <a:gd name="connsiteX9" fmla="*/ 1223889 w 1448972"/>
              <a:gd name="connsiteY9" fmla="*/ 2337487 h 2512196"/>
              <a:gd name="connsiteX10" fmla="*/ 1181686 w 1448972"/>
              <a:gd name="connsiteY10" fmla="*/ 2351554 h 2512196"/>
              <a:gd name="connsiteX11" fmla="*/ 1111348 w 1448972"/>
              <a:gd name="connsiteY11" fmla="*/ 2393757 h 2512196"/>
              <a:gd name="connsiteX12" fmla="*/ 1083212 w 1448972"/>
              <a:gd name="connsiteY12" fmla="*/ 2421893 h 2512196"/>
              <a:gd name="connsiteX13" fmla="*/ 998806 w 1448972"/>
              <a:gd name="connsiteY13" fmla="*/ 2450028 h 2512196"/>
              <a:gd name="connsiteX14" fmla="*/ 787791 w 1448972"/>
              <a:gd name="connsiteY14" fmla="*/ 2492231 h 2512196"/>
              <a:gd name="connsiteX15" fmla="*/ 745588 w 1448972"/>
              <a:gd name="connsiteY15" fmla="*/ 2478164 h 2512196"/>
              <a:gd name="connsiteX16" fmla="*/ 689317 w 1448972"/>
              <a:gd name="connsiteY16" fmla="*/ 2407825 h 2512196"/>
              <a:gd name="connsiteX17" fmla="*/ 647114 w 1448972"/>
              <a:gd name="connsiteY17" fmla="*/ 2393757 h 2512196"/>
              <a:gd name="connsiteX18" fmla="*/ 618978 w 1448972"/>
              <a:gd name="connsiteY18" fmla="*/ 2365622 h 2512196"/>
              <a:gd name="connsiteX19" fmla="*/ 576775 w 1448972"/>
              <a:gd name="connsiteY19" fmla="*/ 2351554 h 2512196"/>
              <a:gd name="connsiteX20" fmla="*/ 534572 w 1448972"/>
              <a:gd name="connsiteY20" fmla="*/ 2323419 h 2512196"/>
              <a:gd name="connsiteX21" fmla="*/ 506437 w 1448972"/>
              <a:gd name="connsiteY21" fmla="*/ 2281216 h 2512196"/>
              <a:gd name="connsiteX22" fmla="*/ 464234 w 1448972"/>
              <a:gd name="connsiteY22" fmla="*/ 2267148 h 2512196"/>
              <a:gd name="connsiteX23" fmla="*/ 407963 w 1448972"/>
              <a:gd name="connsiteY23" fmla="*/ 2210877 h 2512196"/>
              <a:gd name="connsiteX24" fmla="*/ 379828 w 1448972"/>
              <a:gd name="connsiteY24" fmla="*/ 2168674 h 2512196"/>
              <a:gd name="connsiteX25" fmla="*/ 351692 w 1448972"/>
              <a:gd name="connsiteY25" fmla="*/ 2140539 h 2512196"/>
              <a:gd name="connsiteX26" fmla="*/ 281354 w 1448972"/>
              <a:gd name="connsiteY26" fmla="*/ 2027997 h 2512196"/>
              <a:gd name="connsiteX27" fmla="*/ 182880 w 1448972"/>
              <a:gd name="connsiteY27" fmla="*/ 1901388 h 2512196"/>
              <a:gd name="connsiteX28" fmla="*/ 140677 w 1448972"/>
              <a:gd name="connsiteY28" fmla="*/ 1816982 h 2512196"/>
              <a:gd name="connsiteX29" fmla="*/ 126609 w 1448972"/>
              <a:gd name="connsiteY29" fmla="*/ 1774779 h 2512196"/>
              <a:gd name="connsiteX30" fmla="*/ 98474 w 1448972"/>
              <a:gd name="connsiteY30" fmla="*/ 1732576 h 2512196"/>
              <a:gd name="connsiteX31" fmla="*/ 84406 w 1448972"/>
              <a:gd name="connsiteY31" fmla="*/ 1690373 h 2512196"/>
              <a:gd name="connsiteX32" fmla="*/ 56271 w 1448972"/>
              <a:gd name="connsiteY32" fmla="*/ 1662237 h 2512196"/>
              <a:gd name="connsiteX33" fmla="*/ 0 w 1448972"/>
              <a:gd name="connsiteY33" fmla="*/ 1577831 h 2512196"/>
              <a:gd name="connsiteX34" fmla="*/ 14068 w 1448972"/>
              <a:gd name="connsiteY34" fmla="*/ 747837 h 2512196"/>
              <a:gd name="connsiteX35" fmla="*/ 42203 w 1448972"/>
              <a:gd name="connsiteY35" fmla="*/ 663431 h 2512196"/>
              <a:gd name="connsiteX36" fmla="*/ 56271 w 1448972"/>
              <a:gd name="connsiteY36" fmla="*/ 621228 h 2512196"/>
              <a:gd name="connsiteX37" fmla="*/ 270554 w 1448972"/>
              <a:gd name="connsiteY37" fmla="*/ 8 h 2512196"/>
              <a:gd name="connsiteX38" fmla="*/ 236640 w 1448972"/>
              <a:gd name="connsiteY38" fmla="*/ 607772 h 2512196"/>
              <a:gd name="connsiteX39" fmla="*/ 201068 w 1448972"/>
              <a:gd name="connsiteY39" fmla="*/ 451192 h 2512196"/>
              <a:gd name="connsiteX40" fmla="*/ 202727 w 1448972"/>
              <a:gd name="connsiteY40" fmla="*/ 713585 h 2512196"/>
              <a:gd name="connsiteX41" fmla="*/ 330141 w 1448972"/>
              <a:gd name="connsiteY41" fmla="*/ 797991 h 2512196"/>
              <a:gd name="connsiteX42" fmla="*/ 403795 w 1448972"/>
              <a:gd name="connsiteY42" fmla="*/ 812875 h 2512196"/>
              <a:gd name="connsiteX43" fmla="*/ 513020 w 1448972"/>
              <a:gd name="connsiteY43" fmla="*/ 960280 h 2512196"/>
              <a:gd name="connsiteX44" fmla="*/ 666913 w 1448972"/>
              <a:gd name="connsiteY44" fmla="*/ 1064667 h 2512196"/>
              <a:gd name="connsiteX45" fmla="*/ 1266092 w 1448972"/>
              <a:gd name="connsiteY45" fmla="*/ 1268342 h 2512196"/>
              <a:gd name="connsiteX46" fmla="*/ 1350498 w 1448972"/>
              <a:gd name="connsiteY46" fmla="*/ 1296477 h 2512196"/>
              <a:gd name="connsiteX47" fmla="*/ 1406769 w 1448972"/>
              <a:gd name="connsiteY47" fmla="*/ 1338680 h 2512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48972" h="2512196">
                <a:moveTo>
                  <a:pt x="1448972" y="1282410"/>
                </a:moveTo>
                <a:cubicBezTo>
                  <a:pt x="1444283" y="1413708"/>
                  <a:pt x="1441809" y="1545105"/>
                  <a:pt x="1434904" y="1676305"/>
                </a:cubicBezTo>
                <a:cubicBezTo>
                  <a:pt x="1432427" y="1723366"/>
                  <a:pt x="1429522" y="1770663"/>
                  <a:pt x="1420837" y="1816982"/>
                </a:cubicBezTo>
                <a:cubicBezTo>
                  <a:pt x="1415372" y="1846131"/>
                  <a:pt x="1402079" y="1873253"/>
                  <a:pt x="1392701" y="1901388"/>
                </a:cubicBezTo>
                <a:lnTo>
                  <a:pt x="1364566" y="1985794"/>
                </a:lnTo>
                <a:cubicBezTo>
                  <a:pt x="1359877" y="1999862"/>
                  <a:pt x="1353406" y="2013456"/>
                  <a:pt x="1350498" y="2027997"/>
                </a:cubicBezTo>
                <a:cubicBezTo>
                  <a:pt x="1330614" y="2127423"/>
                  <a:pt x="1343994" y="2075646"/>
                  <a:pt x="1308295" y="2182742"/>
                </a:cubicBezTo>
                <a:lnTo>
                  <a:pt x="1280160" y="2267148"/>
                </a:lnTo>
                <a:cubicBezTo>
                  <a:pt x="1270781" y="2276527"/>
                  <a:pt x="1260310" y="2284927"/>
                  <a:pt x="1252024" y="2295284"/>
                </a:cubicBezTo>
                <a:cubicBezTo>
                  <a:pt x="1241462" y="2308486"/>
                  <a:pt x="1237091" y="2326925"/>
                  <a:pt x="1223889" y="2337487"/>
                </a:cubicBezTo>
                <a:cubicBezTo>
                  <a:pt x="1212310" y="2346750"/>
                  <a:pt x="1195754" y="2346865"/>
                  <a:pt x="1181686" y="2351554"/>
                </a:cubicBezTo>
                <a:cubicBezTo>
                  <a:pt x="1110400" y="2422843"/>
                  <a:pt x="1202655" y="2338973"/>
                  <a:pt x="1111348" y="2393757"/>
                </a:cubicBezTo>
                <a:cubicBezTo>
                  <a:pt x="1099975" y="2400581"/>
                  <a:pt x="1095075" y="2415961"/>
                  <a:pt x="1083212" y="2421893"/>
                </a:cubicBezTo>
                <a:cubicBezTo>
                  <a:pt x="1056686" y="2435156"/>
                  <a:pt x="998806" y="2450028"/>
                  <a:pt x="998806" y="2450028"/>
                </a:cubicBezTo>
                <a:cubicBezTo>
                  <a:pt x="905911" y="2542923"/>
                  <a:pt x="968952" y="2508701"/>
                  <a:pt x="787791" y="2492231"/>
                </a:cubicBezTo>
                <a:cubicBezTo>
                  <a:pt x="773723" y="2487542"/>
                  <a:pt x="758303" y="2485793"/>
                  <a:pt x="745588" y="2478164"/>
                </a:cubicBezTo>
                <a:cubicBezTo>
                  <a:pt x="688229" y="2443749"/>
                  <a:pt x="746820" y="2453828"/>
                  <a:pt x="689317" y="2407825"/>
                </a:cubicBezTo>
                <a:cubicBezTo>
                  <a:pt x="677738" y="2398562"/>
                  <a:pt x="661182" y="2398446"/>
                  <a:pt x="647114" y="2393757"/>
                </a:cubicBezTo>
                <a:cubicBezTo>
                  <a:pt x="637735" y="2384379"/>
                  <a:pt x="630351" y="2372446"/>
                  <a:pt x="618978" y="2365622"/>
                </a:cubicBezTo>
                <a:cubicBezTo>
                  <a:pt x="606262" y="2357993"/>
                  <a:pt x="590038" y="2358186"/>
                  <a:pt x="576775" y="2351554"/>
                </a:cubicBezTo>
                <a:cubicBezTo>
                  <a:pt x="561653" y="2343993"/>
                  <a:pt x="548640" y="2332797"/>
                  <a:pt x="534572" y="2323419"/>
                </a:cubicBezTo>
                <a:cubicBezTo>
                  <a:pt x="525194" y="2309351"/>
                  <a:pt x="519639" y="2291778"/>
                  <a:pt x="506437" y="2281216"/>
                </a:cubicBezTo>
                <a:cubicBezTo>
                  <a:pt x="494858" y="2271953"/>
                  <a:pt x="474719" y="2277633"/>
                  <a:pt x="464234" y="2267148"/>
                </a:cubicBezTo>
                <a:cubicBezTo>
                  <a:pt x="389206" y="2192120"/>
                  <a:pt x="520504" y="2248392"/>
                  <a:pt x="407963" y="2210877"/>
                </a:cubicBezTo>
                <a:cubicBezTo>
                  <a:pt x="398585" y="2196809"/>
                  <a:pt x="390390" y="2181876"/>
                  <a:pt x="379828" y="2168674"/>
                </a:cubicBezTo>
                <a:cubicBezTo>
                  <a:pt x="371542" y="2158317"/>
                  <a:pt x="357624" y="2152402"/>
                  <a:pt x="351692" y="2140539"/>
                </a:cubicBezTo>
                <a:cubicBezTo>
                  <a:pt x="293097" y="2023351"/>
                  <a:pt x="362550" y="2082129"/>
                  <a:pt x="281354" y="2027997"/>
                </a:cubicBezTo>
                <a:cubicBezTo>
                  <a:pt x="214047" y="1927038"/>
                  <a:pt x="248993" y="1967501"/>
                  <a:pt x="182880" y="1901388"/>
                </a:cubicBezTo>
                <a:cubicBezTo>
                  <a:pt x="147520" y="1795309"/>
                  <a:pt x="195218" y="1926064"/>
                  <a:pt x="140677" y="1816982"/>
                </a:cubicBezTo>
                <a:cubicBezTo>
                  <a:pt x="134045" y="1803719"/>
                  <a:pt x="133241" y="1788042"/>
                  <a:pt x="126609" y="1774779"/>
                </a:cubicBezTo>
                <a:cubicBezTo>
                  <a:pt x="119048" y="1759657"/>
                  <a:pt x="106035" y="1747698"/>
                  <a:pt x="98474" y="1732576"/>
                </a:cubicBezTo>
                <a:cubicBezTo>
                  <a:pt x="91842" y="1719313"/>
                  <a:pt x="92035" y="1703089"/>
                  <a:pt x="84406" y="1690373"/>
                </a:cubicBezTo>
                <a:cubicBezTo>
                  <a:pt x="77582" y="1679000"/>
                  <a:pt x="64229" y="1672848"/>
                  <a:pt x="56271" y="1662237"/>
                </a:cubicBezTo>
                <a:cubicBezTo>
                  <a:pt x="35982" y="1635185"/>
                  <a:pt x="0" y="1577831"/>
                  <a:pt x="0" y="1577831"/>
                </a:cubicBezTo>
                <a:cubicBezTo>
                  <a:pt x="4689" y="1301166"/>
                  <a:pt x="1311" y="1024247"/>
                  <a:pt x="14068" y="747837"/>
                </a:cubicBezTo>
                <a:cubicBezTo>
                  <a:pt x="15435" y="718211"/>
                  <a:pt x="32825" y="691566"/>
                  <a:pt x="42203" y="663431"/>
                </a:cubicBezTo>
                <a:lnTo>
                  <a:pt x="56271" y="621228"/>
                </a:lnTo>
                <a:cubicBezTo>
                  <a:pt x="65649" y="630607"/>
                  <a:pt x="240493" y="2251"/>
                  <a:pt x="270554" y="8"/>
                </a:cubicBezTo>
                <a:cubicBezTo>
                  <a:pt x="300615" y="-2235"/>
                  <a:pt x="248221" y="532575"/>
                  <a:pt x="236640" y="607772"/>
                </a:cubicBezTo>
                <a:cubicBezTo>
                  <a:pt x="225059" y="682969"/>
                  <a:pt x="196379" y="437124"/>
                  <a:pt x="201068" y="451192"/>
                </a:cubicBezTo>
                <a:cubicBezTo>
                  <a:pt x="205757" y="512152"/>
                  <a:pt x="181215" y="655785"/>
                  <a:pt x="202727" y="713585"/>
                </a:cubicBezTo>
                <a:cubicBezTo>
                  <a:pt x="224239" y="771385"/>
                  <a:pt x="296630" y="781443"/>
                  <a:pt x="330141" y="797991"/>
                </a:cubicBezTo>
                <a:cubicBezTo>
                  <a:pt x="363652" y="814539"/>
                  <a:pt x="373315" y="785827"/>
                  <a:pt x="403795" y="812875"/>
                </a:cubicBezTo>
                <a:cubicBezTo>
                  <a:pt x="434275" y="839923"/>
                  <a:pt x="469167" y="918315"/>
                  <a:pt x="513020" y="960280"/>
                </a:cubicBezTo>
                <a:cubicBezTo>
                  <a:pt x="556873" y="1002245"/>
                  <a:pt x="652845" y="1074045"/>
                  <a:pt x="666913" y="1064667"/>
                </a:cubicBezTo>
                <a:cubicBezTo>
                  <a:pt x="895246" y="1292992"/>
                  <a:pt x="1152161" y="1229707"/>
                  <a:pt x="1266092" y="1268342"/>
                </a:cubicBezTo>
                <a:lnTo>
                  <a:pt x="1350498" y="1296477"/>
                </a:lnTo>
                <a:cubicBezTo>
                  <a:pt x="1386048" y="1332027"/>
                  <a:pt x="1366771" y="1318682"/>
                  <a:pt x="1406769" y="1338680"/>
                </a:cubicBezTo>
              </a:path>
            </a:pathLst>
          </a:custGeom>
          <a:solidFill>
            <a:schemeClr val="accent6">
              <a:lumMod val="60000"/>
              <a:lumOff val="4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 name="Título 1">
            <a:extLst>
              <a:ext uri="{FF2B5EF4-FFF2-40B4-BE49-F238E27FC236}">
                <a16:creationId xmlns:a16="http://schemas.microsoft.com/office/drawing/2014/main" xmlns="" id="{333F344E-AED4-455A-8B62-A7AFA867B907}"/>
              </a:ext>
            </a:extLst>
          </p:cNvPr>
          <p:cNvSpPr>
            <a:spLocks noGrp="1"/>
          </p:cNvSpPr>
          <p:nvPr>
            <p:ph type="title"/>
          </p:nvPr>
        </p:nvSpPr>
        <p:spPr>
          <a:xfrm>
            <a:off x="6096000" y="365125"/>
            <a:ext cx="5257800" cy="1325563"/>
          </a:xfrm>
        </p:spPr>
        <p:txBody>
          <a:bodyPr/>
          <a:lstStyle/>
          <a:p>
            <a:r>
              <a:rPr lang="es-CO" dirty="0"/>
              <a:t>Curva flujo-Volumen del paciente</a:t>
            </a:r>
          </a:p>
        </p:txBody>
      </p:sp>
      <p:cxnSp>
        <p:nvCxnSpPr>
          <p:cNvPr id="6" name="Conector recto 5">
            <a:extLst>
              <a:ext uri="{FF2B5EF4-FFF2-40B4-BE49-F238E27FC236}">
                <a16:creationId xmlns:a16="http://schemas.microsoft.com/office/drawing/2014/main" xmlns="" id="{49305DC8-4A04-4488-AAE1-0D24A382A346}"/>
              </a:ext>
            </a:extLst>
          </p:cNvPr>
          <p:cNvCxnSpPr/>
          <p:nvPr/>
        </p:nvCxnSpPr>
        <p:spPr>
          <a:xfrm>
            <a:off x="1350498" y="681037"/>
            <a:ext cx="0" cy="5495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xmlns="" id="{B392A279-EEAD-4EF9-BEFC-34918846A775}"/>
              </a:ext>
            </a:extLst>
          </p:cNvPr>
          <p:cNvCxnSpPr>
            <a:cxnSpLocks/>
          </p:cNvCxnSpPr>
          <p:nvPr/>
        </p:nvCxnSpPr>
        <p:spPr>
          <a:xfrm flipH="1">
            <a:off x="1362221" y="4936662"/>
            <a:ext cx="42789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xmlns="" id="{A7C5F40E-46C0-4A3D-A973-796DF5ED2ECB}"/>
              </a:ext>
            </a:extLst>
          </p:cNvPr>
          <p:cNvCxnSpPr>
            <a:cxnSpLocks/>
          </p:cNvCxnSpPr>
          <p:nvPr/>
        </p:nvCxnSpPr>
        <p:spPr>
          <a:xfrm>
            <a:off x="1362221" y="2053884"/>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xmlns="" id="{8B3EC140-77BD-43EE-AC1B-D6E05114EF95}"/>
              </a:ext>
            </a:extLst>
          </p:cNvPr>
          <p:cNvCxnSpPr>
            <a:cxnSpLocks/>
          </p:cNvCxnSpPr>
          <p:nvPr/>
        </p:nvCxnSpPr>
        <p:spPr>
          <a:xfrm>
            <a:off x="1362221" y="2332892"/>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xmlns="" id="{866EF6F6-B88B-411E-9D39-4D5AF799747A}"/>
              </a:ext>
            </a:extLst>
          </p:cNvPr>
          <p:cNvCxnSpPr>
            <a:cxnSpLocks/>
          </p:cNvCxnSpPr>
          <p:nvPr/>
        </p:nvCxnSpPr>
        <p:spPr>
          <a:xfrm>
            <a:off x="1362221" y="1817300"/>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xmlns="" id="{5782F1F1-47F3-4DC3-8787-DEE7DD05CFD0}"/>
              </a:ext>
            </a:extLst>
          </p:cNvPr>
          <p:cNvCxnSpPr>
            <a:cxnSpLocks/>
          </p:cNvCxnSpPr>
          <p:nvPr/>
        </p:nvCxnSpPr>
        <p:spPr>
          <a:xfrm>
            <a:off x="1362221" y="1533380"/>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xmlns="" id="{5BC35D63-4937-45BF-8DBC-3A275BA5585D}"/>
              </a:ext>
            </a:extLst>
          </p:cNvPr>
          <p:cNvCxnSpPr>
            <a:cxnSpLocks/>
          </p:cNvCxnSpPr>
          <p:nvPr/>
        </p:nvCxnSpPr>
        <p:spPr>
          <a:xfrm>
            <a:off x="1362221" y="1280161"/>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xmlns="" id="{A099858B-C290-4416-88D6-865AE2C7E4F8}"/>
              </a:ext>
            </a:extLst>
          </p:cNvPr>
          <p:cNvCxnSpPr>
            <a:cxnSpLocks/>
          </p:cNvCxnSpPr>
          <p:nvPr/>
        </p:nvCxnSpPr>
        <p:spPr>
          <a:xfrm>
            <a:off x="1362221" y="3373902"/>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xmlns="" id="{F5C773DF-EF1C-4BBF-BF24-6D88B97EA3A4}"/>
              </a:ext>
            </a:extLst>
          </p:cNvPr>
          <p:cNvCxnSpPr>
            <a:cxnSpLocks/>
          </p:cNvCxnSpPr>
          <p:nvPr/>
        </p:nvCxnSpPr>
        <p:spPr>
          <a:xfrm>
            <a:off x="1362221" y="3624774"/>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xmlns="" id="{A175FD59-12B7-4513-8ACF-7ECC841D27B4}"/>
              </a:ext>
            </a:extLst>
          </p:cNvPr>
          <p:cNvCxnSpPr>
            <a:cxnSpLocks/>
          </p:cNvCxnSpPr>
          <p:nvPr/>
        </p:nvCxnSpPr>
        <p:spPr>
          <a:xfrm>
            <a:off x="1362221" y="3109182"/>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xmlns="" id="{1490A307-144D-42BC-9327-F1CF8DB42B1A}"/>
              </a:ext>
            </a:extLst>
          </p:cNvPr>
          <p:cNvCxnSpPr>
            <a:cxnSpLocks/>
          </p:cNvCxnSpPr>
          <p:nvPr/>
        </p:nvCxnSpPr>
        <p:spPr>
          <a:xfrm>
            <a:off x="1362221" y="2853398"/>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Conector recto 34">
            <a:extLst>
              <a:ext uri="{FF2B5EF4-FFF2-40B4-BE49-F238E27FC236}">
                <a16:creationId xmlns:a16="http://schemas.microsoft.com/office/drawing/2014/main" xmlns="" id="{52C28BD3-8C5C-4767-8FB1-0CC1C99BAB3D}"/>
              </a:ext>
            </a:extLst>
          </p:cNvPr>
          <p:cNvCxnSpPr>
            <a:cxnSpLocks/>
          </p:cNvCxnSpPr>
          <p:nvPr/>
        </p:nvCxnSpPr>
        <p:spPr>
          <a:xfrm>
            <a:off x="1362221" y="2614247"/>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ector recto 35">
            <a:extLst>
              <a:ext uri="{FF2B5EF4-FFF2-40B4-BE49-F238E27FC236}">
                <a16:creationId xmlns:a16="http://schemas.microsoft.com/office/drawing/2014/main" xmlns="" id="{3D04FA7C-822C-4EC8-9FB4-21F0AA4546E1}"/>
              </a:ext>
            </a:extLst>
          </p:cNvPr>
          <p:cNvCxnSpPr>
            <a:cxnSpLocks/>
          </p:cNvCxnSpPr>
          <p:nvPr/>
        </p:nvCxnSpPr>
        <p:spPr>
          <a:xfrm>
            <a:off x="1362221" y="5990492"/>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xmlns="" id="{5D5B5F1E-793A-4465-857E-82DE20564FB6}"/>
              </a:ext>
            </a:extLst>
          </p:cNvPr>
          <p:cNvCxnSpPr>
            <a:cxnSpLocks/>
          </p:cNvCxnSpPr>
          <p:nvPr/>
        </p:nvCxnSpPr>
        <p:spPr>
          <a:xfrm>
            <a:off x="1362221" y="5725772"/>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ector recto 38">
            <a:extLst>
              <a:ext uri="{FF2B5EF4-FFF2-40B4-BE49-F238E27FC236}">
                <a16:creationId xmlns:a16="http://schemas.microsoft.com/office/drawing/2014/main" xmlns="" id="{A8A49CC1-9890-49C2-B91E-12887082D937}"/>
              </a:ext>
            </a:extLst>
          </p:cNvPr>
          <p:cNvCxnSpPr>
            <a:cxnSpLocks/>
          </p:cNvCxnSpPr>
          <p:nvPr/>
        </p:nvCxnSpPr>
        <p:spPr>
          <a:xfrm>
            <a:off x="1362221" y="5455920"/>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xmlns="" id="{4C9D9898-0954-428F-BF22-7790D1239C8E}"/>
              </a:ext>
            </a:extLst>
          </p:cNvPr>
          <p:cNvCxnSpPr>
            <a:cxnSpLocks/>
          </p:cNvCxnSpPr>
          <p:nvPr/>
        </p:nvCxnSpPr>
        <p:spPr>
          <a:xfrm>
            <a:off x="1362221" y="5202701"/>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ector recto 50">
            <a:extLst>
              <a:ext uri="{FF2B5EF4-FFF2-40B4-BE49-F238E27FC236}">
                <a16:creationId xmlns:a16="http://schemas.microsoft.com/office/drawing/2014/main" xmlns="" id="{A2B4A852-A1C6-4A17-A951-4FAE64A32E27}"/>
              </a:ext>
            </a:extLst>
          </p:cNvPr>
          <p:cNvCxnSpPr>
            <a:cxnSpLocks/>
          </p:cNvCxnSpPr>
          <p:nvPr/>
        </p:nvCxnSpPr>
        <p:spPr>
          <a:xfrm>
            <a:off x="1362221" y="4657654"/>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ector recto 51">
            <a:extLst>
              <a:ext uri="{FF2B5EF4-FFF2-40B4-BE49-F238E27FC236}">
                <a16:creationId xmlns:a16="http://schemas.microsoft.com/office/drawing/2014/main" xmlns="" id="{0C7B21BA-3B59-43B7-91F0-3987738C57C1}"/>
              </a:ext>
            </a:extLst>
          </p:cNvPr>
          <p:cNvCxnSpPr>
            <a:cxnSpLocks/>
          </p:cNvCxnSpPr>
          <p:nvPr/>
        </p:nvCxnSpPr>
        <p:spPr>
          <a:xfrm>
            <a:off x="1362221" y="4936662"/>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xmlns="" id="{861AB8B2-E259-477E-970C-9CC2CCE8647A}"/>
              </a:ext>
            </a:extLst>
          </p:cNvPr>
          <p:cNvCxnSpPr>
            <a:cxnSpLocks/>
          </p:cNvCxnSpPr>
          <p:nvPr/>
        </p:nvCxnSpPr>
        <p:spPr>
          <a:xfrm>
            <a:off x="1362221" y="4407002"/>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onector recto 53">
            <a:extLst>
              <a:ext uri="{FF2B5EF4-FFF2-40B4-BE49-F238E27FC236}">
                <a16:creationId xmlns:a16="http://schemas.microsoft.com/office/drawing/2014/main" xmlns="" id="{5D502BA4-F325-4D69-96C8-FBD6E976B09D}"/>
              </a:ext>
            </a:extLst>
          </p:cNvPr>
          <p:cNvCxnSpPr>
            <a:cxnSpLocks/>
          </p:cNvCxnSpPr>
          <p:nvPr/>
        </p:nvCxnSpPr>
        <p:spPr>
          <a:xfrm>
            <a:off x="1362221" y="4151218"/>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xmlns="" id="{3D7667A9-B94C-4349-B795-18CEA1576E34}"/>
              </a:ext>
            </a:extLst>
          </p:cNvPr>
          <p:cNvCxnSpPr>
            <a:cxnSpLocks/>
          </p:cNvCxnSpPr>
          <p:nvPr/>
        </p:nvCxnSpPr>
        <p:spPr>
          <a:xfrm>
            <a:off x="1362221" y="3897999"/>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ector recto 56">
            <a:extLst>
              <a:ext uri="{FF2B5EF4-FFF2-40B4-BE49-F238E27FC236}">
                <a16:creationId xmlns:a16="http://schemas.microsoft.com/office/drawing/2014/main" xmlns="" id="{9EC01A13-5A60-4ED9-B63C-F633871DDCD7}"/>
              </a:ext>
            </a:extLst>
          </p:cNvPr>
          <p:cNvCxnSpPr>
            <a:cxnSpLocks/>
          </p:cNvCxnSpPr>
          <p:nvPr/>
        </p:nvCxnSpPr>
        <p:spPr>
          <a:xfrm>
            <a:off x="5622388" y="4683443"/>
            <a:ext cx="0" cy="253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Conector recto 61">
            <a:extLst>
              <a:ext uri="{FF2B5EF4-FFF2-40B4-BE49-F238E27FC236}">
                <a16:creationId xmlns:a16="http://schemas.microsoft.com/office/drawing/2014/main" xmlns="" id="{CE21FE6E-F911-4CDC-9266-5520EBA664FA}"/>
              </a:ext>
            </a:extLst>
          </p:cNvPr>
          <p:cNvCxnSpPr>
            <a:cxnSpLocks/>
          </p:cNvCxnSpPr>
          <p:nvPr/>
        </p:nvCxnSpPr>
        <p:spPr>
          <a:xfrm>
            <a:off x="5085471" y="4683442"/>
            <a:ext cx="0" cy="253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Conector recto 63">
            <a:extLst>
              <a:ext uri="{FF2B5EF4-FFF2-40B4-BE49-F238E27FC236}">
                <a16:creationId xmlns:a16="http://schemas.microsoft.com/office/drawing/2014/main" xmlns="" id="{EE4F7191-E562-45A5-BCDE-0E4EDA667585}"/>
              </a:ext>
            </a:extLst>
          </p:cNvPr>
          <p:cNvCxnSpPr>
            <a:cxnSpLocks/>
          </p:cNvCxnSpPr>
          <p:nvPr/>
        </p:nvCxnSpPr>
        <p:spPr>
          <a:xfrm>
            <a:off x="4553243" y="4685790"/>
            <a:ext cx="0" cy="253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Conector recto 64">
            <a:extLst>
              <a:ext uri="{FF2B5EF4-FFF2-40B4-BE49-F238E27FC236}">
                <a16:creationId xmlns:a16="http://schemas.microsoft.com/office/drawing/2014/main" xmlns="" id="{585E390F-7184-4946-A0A8-6ACF244848FE}"/>
              </a:ext>
            </a:extLst>
          </p:cNvPr>
          <p:cNvCxnSpPr>
            <a:cxnSpLocks/>
          </p:cNvCxnSpPr>
          <p:nvPr/>
        </p:nvCxnSpPr>
        <p:spPr>
          <a:xfrm>
            <a:off x="4018671" y="4685789"/>
            <a:ext cx="0" cy="253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Conector recto 69">
            <a:extLst>
              <a:ext uri="{FF2B5EF4-FFF2-40B4-BE49-F238E27FC236}">
                <a16:creationId xmlns:a16="http://schemas.microsoft.com/office/drawing/2014/main" xmlns="" id="{C2DA4BF2-CB33-4F4B-A825-40924A231C58}"/>
              </a:ext>
            </a:extLst>
          </p:cNvPr>
          <p:cNvCxnSpPr>
            <a:cxnSpLocks/>
          </p:cNvCxnSpPr>
          <p:nvPr/>
        </p:nvCxnSpPr>
        <p:spPr>
          <a:xfrm>
            <a:off x="3481756" y="4681095"/>
            <a:ext cx="0" cy="253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xmlns="" id="{5327E66C-1CDE-4D43-9061-C2F7D8B81F67}"/>
              </a:ext>
            </a:extLst>
          </p:cNvPr>
          <p:cNvCxnSpPr>
            <a:cxnSpLocks/>
          </p:cNvCxnSpPr>
          <p:nvPr/>
        </p:nvCxnSpPr>
        <p:spPr>
          <a:xfrm>
            <a:off x="2958907" y="4681094"/>
            <a:ext cx="0" cy="253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Conector recto 71">
            <a:extLst>
              <a:ext uri="{FF2B5EF4-FFF2-40B4-BE49-F238E27FC236}">
                <a16:creationId xmlns:a16="http://schemas.microsoft.com/office/drawing/2014/main" xmlns="" id="{116BF560-4791-47DD-AA52-710061DBAA0D}"/>
              </a:ext>
            </a:extLst>
          </p:cNvPr>
          <p:cNvCxnSpPr>
            <a:cxnSpLocks/>
          </p:cNvCxnSpPr>
          <p:nvPr/>
        </p:nvCxnSpPr>
        <p:spPr>
          <a:xfrm>
            <a:off x="2412611" y="4683442"/>
            <a:ext cx="0" cy="253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Conector recto 72">
            <a:extLst>
              <a:ext uri="{FF2B5EF4-FFF2-40B4-BE49-F238E27FC236}">
                <a16:creationId xmlns:a16="http://schemas.microsoft.com/office/drawing/2014/main" xmlns="" id="{6751E28D-D99E-4D52-A62B-B61D50C9E6D6}"/>
              </a:ext>
            </a:extLst>
          </p:cNvPr>
          <p:cNvCxnSpPr>
            <a:cxnSpLocks/>
          </p:cNvCxnSpPr>
          <p:nvPr/>
        </p:nvCxnSpPr>
        <p:spPr>
          <a:xfrm>
            <a:off x="1892107" y="4683441"/>
            <a:ext cx="0" cy="253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Conector recto 73">
            <a:extLst>
              <a:ext uri="{FF2B5EF4-FFF2-40B4-BE49-F238E27FC236}">
                <a16:creationId xmlns:a16="http://schemas.microsoft.com/office/drawing/2014/main" xmlns="" id="{ACF35592-0018-47C6-8C41-3544AA35F205}"/>
              </a:ext>
            </a:extLst>
          </p:cNvPr>
          <p:cNvCxnSpPr>
            <a:cxnSpLocks/>
          </p:cNvCxnSpPr>
          <p:nvPr/>
        </p:nvCxnSpPr>
        <p:spPr>
          <a:xfrm>
            <a:off x="1362221" y="1027906"/>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Conector recto 74">
            <a:extLst>
              <a:ext uri="{FF2B5EF4-FFF2-40B4-BE49-F238E27FC236}">
                <a16:creationId xmlns:a16="http://schemas.microsoft.com/office/drawing/2014/main" xmlns="" id="{C5508A94-387B-4607-B11F-C1D1BAC75263}"/>
              </a:ext>
            </a:extLst>
          </p:cNvPr>
          <p:cNvCxnSpPr>
            <a:cxnSpLocks/>
          </p:cNvCxnSpPr>
          <p:nvPr/>
        </p:nvCxnSpPr>
        <p:spPr>
          <a:xfrm>
            <a:off x="1362221" y="785447"/>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CuadroTexto 75">
            <a:extLst>
              <a:ext uri="{FF2B5EF4-FFF2-40B4-BE49-F238E27FC236}">
                <a16:creationId xmlns:a16="http://schemas.microsoft.com/office/drawing/2014/main" xmlns="" id="{DAB8E4F6-F882-4FDD-B0D2-5830A8B16537}"/>
              </a:ext>
            </a:extLst>
          </p:cNvPr>
          <p:cNvSpPr txBox="1"/>
          <p:nvPr/>
        </p:nvSpPr>
        <p:spPr>
          <a:xfrm>
            <a:off x="1757668" y="658574"/>
            <a:ext cx="1378634" cy="369332"/>
          </a:xfrm>
          <a:prstGeom prst="rect">
            <a:avLst/>
          </a:prstGeom>
          <a:noFill/>
        </p:spPr>
        <p:txBody>
          <a:bodyPr wrap="square" rtlCol="0">
            <a:spAutoFit/>
          </a:bodyPr>
          <a:lstStyle/>
          <a:p>
            <a:r>
              <a:rPr lang="es-CO" dirty="0"/>
              <a:t>Flujo (L/</a:t>
            </a:r>
            <a:r>
              <a:rPr lang="es-CO" dirty="0" err="1"/>
              <a:t>seg</a:t>
            </a:r>
            <a:r>
              <a:rPr lang="es-CO" dirty="0"/>
              <a:t>)</a:t>
            </a:r>
          </a:p>
        </p:txBody>
      </p:sp>
      <p:sp>
        <p:nvSpPr>
          <p:cNvPr id="77" name="CuadroTexto 76">
            <a:extLst>
              <a:ext uri="{FF2B5EF4-FFF2-40B4-BE49-F238E27FC236}">
                <a16:creationId xmlns:a16="http://schemas.microsoft.com/office/drawing/2014/main" xmlns="" id="{F88A2AEF-7701-428B-BAA9-6D2F9B7CBD1A}"/>
              </a:ext>
            </a:extLst>
          </p:cNvPr>
          <p:cNvSpPr txBox="1"/>
          <p:nvPr/>
        </p:nvSpPr>
        <p:spPr>
          <a:xfrm>
            <a:off x="4476820" y="4159520"/>
            <a:ext cx="1378634" cy="369332"/>
          </a:xfrm>
          <a:prstGeom prst="rect">
            <a:avLst/>
          </a:prstGeom>
          <a:noFill/>
        </p:spPr>
        <p:txBody>
          <a:bodyPr wrap="square" rtlCol="0">
            <a:spAutoFit/>
          </a:bodyPr>
          <a:lstStyle/>
          <a:p>
            <a:r>
              <a:rPr lang="es-CO" dirty="0"/>
              <a:t>Volumen (L)</a:t>
            </a:r>
          </a:p>
        </p:txBody>
      </p:sp>
      <p:sp>
        <p:nvSpPr>
          <p:cNvPr id="78" name="CuadroTexto 77">
            <a:extLst>
              <a:ext uri="{FF2B5EF4-FFF2-40B4-BE49-F238E27FC236}">
                <a16:creationId xmlns:a16="http://schemas.microsoft.com/office/drawing/2014/main" xmlns="" id="{9DA21AA9-36B3-4A69-BC42-F26774AD9A9A}"/>
              </a:ext>
            </a:extLst>
          </p:cNvPr>
          <p:cNvSpPr txBox="1"/>
          <p:nvPr/>
        </p:nvSpPr>
        <p:spPr>
          <a:xfrm>
            <a:off x="941724" y="612932"/>
            <a:ext cx="446100" cy="369332"/>
          </a:xfrm>
          <a:prstGeom prst="rect">
            <a:avLst/>
          </a:prstGeom>
          <a:noFill/>
        </p:spPr>
        <p:txBody>
          <a:bodyPr wrap="square" rtlCol="0">
            <a:spAutoFit/>
          </a:bodyPr>
          <a:lstStyle/>
          <a:p>
            <a:r>
              <a:rPr lang="es-CO" dirty="0"/>
              <a:t>16</a:t>
            </a:r>
          </a:p>
        </p:txBody>
      </p:sp>
      <p:sp>
        <p:nvSpPr>
          <p:cNvPr id="79" name="CuadroTexto 78">
            <a:extLst>
              <a:ext uri="{FF2B5EF4-FFF2-40B4-BE49-F238E27FC236}">
                <a16:creationId xmlns:a16="http://schemas.microsoft.com/office/drawing/2014/main" xmlns="" id="{55042DB3-79A6-4362-A2B0-CF3A621BBC69}"/>
              </a:ext>
            </a:extLst>
          </p:cNvPr>
          <p:cNvSpPr txBox="1"/>
          <p:nvPr/>
        </p:nvSpPr>
        <p:spPr>
          <a:xfrm>
            <a:off x="960466" y="1073549"/>
            <a:ext cx="446100" cy="369332"/>
          </a:xfrm>
          <a:prstGeom prst="rect">
            <a:avLst/>
          </a:prstGeom>
          <a:noFill/>
        </p:spPr>
        <p:txBody>
          <a:bodyPr wrap="square" rtlCol="0">
            <a:spAutoFit/>
          </a:bodyPr>
          <a:lstStyle/>
          <a:p>
            <a:r>
              <a:rPr lang="es-CO" dirty="0"/>
              <a:t>14</a:t>
            </a:r>
          </a:p>
        </p:txBody>
      </p:sp>
      <p:sp>
        <p:nvSpPr>
          <p:cNvPr id="80" name="CuadroTexto 79">
            <a:extLst>
              <a:ext uri="{FF2B5EF4-FFF2-40B4-BE49-F238E27FC236}">
                <a16:creationId xmlns:a16="http://schemas.microsoft.com/office/drawing/2014/main" xmlns="" id="{795352B3-A7C4-4428-B6ED-7AA4005A7E5C}"/>
              </a:ext>
            </a:extLst>
          </p:cNvPr>
          <p:cNvSpPr txBox="1"/>
          <p:nvPr/>
        </p:nvSpPr>
        <p:spPr>
          <a:xfrm>
            <a:off x="960466" y="1609042"/>
            <a:ext cx="446100" cy="369332"/>
          </a:xfrm>
          <a:prstGeom prst="rect">
            <a:avLst/>
          </a:prstGeom>
          <a:noFill/>
        </p:spPr>
        <p:txBody>
          <a:bodyPr wrap="square" rtlCol="0">
            <a:spAutoFit/>
          </a:bodyPr>
          <a:lstStyle/>
          <a:p>
            <a:r>
              <a:rPr lang="es-CO" dirty="0"/>
              <a:t>12</a:t>
            </a:r>
          </a:p>
        </p:txBody>
      </p:sp>
      <p:sp>
        <p:nvSpPr>
          <p:cNvPr id="81" name="CuadroTexto 80">
            <a:extLst>
              <a:ext uri="{FF2B5EF4-FFF2-40B4-BE49-F238E27FC236}">
                <a16:creationId xmlns:a16="http://schemas.microsoft.com/office/drawing/2014/main" xmlns="" id="{ACB53778-8B41-4E8D-932C-35021EBF062A}"/>
              </a:ext>
            </a:extLst>
          </p:cNvPr>
          <p:cNvSpPr txBox="1"/>
          <p:nvPr/>
        </p:nvSpPr>
        <p:spPr>
          <a:xfrm>
            <a:off x="973619" y="2128847"/>
            <a:ext cx="446100" cy="369332"/>
          </a:xfrm>
          <a:prstGeom prst="rect">
            <a:avLst/>
          </a:prstGeom>
          <a:noFill/>
        </p:spPr>
        <p:txBody>
          <a:bodyPr wrap="square" rtlCol="0">
            <a:spAutoFit/>
          </a:bodyPr>
          <a:lstStyle/>
          <a:p>
            <a:r>
              <a:rPr lang="es-CO" dirty="0"/>
              <a:t>10</a:t>
            </a:r>
          </a:p>
        </p:txBody>
      </p:sp>
      <p:sp>
        <p:nvSpPr>
          <p:cNvPr id="82" name="CuadroTexto 81">
            <a:extLst>
              <a:ext uri="{FF2B5EF4-FFF2-40B4-BE49-F238E27FC236}">
                <a16:creationId xmlns:a16="http://schemas.microsoft.com/office/drawing/2014/main" xmlns="" id="{02054F5D-33F0-4A9E-8CBB-4965C6BA32DB}"/>
              </a:ext>
            </a:extLst>
          </p:cNvPr>
          <p:cNvSpPr txBox="1"/>
          <p:nvPr/>
        </p:nvSpPr>
        <p:spPr>
          <a:xfrm>
            <a:off x="1040386" y="2654662"/>
            <a:ext cx="446100" cy="369332"/>
          </a:xfrm>
          <a:prstGeom prst="rect">
            <a:avLst/>
          </a:prstGeom>
          <a:noFill/>
        </p:spPr>
        <p:txBody>
          <a:bodyPr wrap="square" rtlCol="0">
            <a:spAutoFit/>
          </a:bodyPr>
          <a:lstStyle/>
          <a:p>
            <a:r>
              <a:rPr lang="es-CO" dirty="0"/>
              <a:t>8</a:t>
            </a:r>
          </a:p>
        </p:txBody>
      </p:sp>
      <p:sp>
        <p:nvSpPr>
          <p:cNvPr id="83" name="CuadroTexto 82">
            <a:extLst>
              <a:ext uri="{FF2B5EF4-FFF2-40B4-BE49-F238E27FC236}">
                <a16:creationId xmlns:a16="http://schemas.microsoft.com/office/drawing/2014/main" xmlns="" id="{09DE74D4-B99C-4C15-B8BA-1D16983D9211}"/>
              </a:ext>
            </a:extLst>
          </p:cNvPr>
          <p:cNvSpPr txBox="1"/>
          <p:nvPr/>
        </p:nvSpPr>
        <p:spPr>
          <a:xfrm>
            <a:off x="999410" y="3174238"/>
            <a:ext cx="446100" cy="369332"/>
          </a:xfrm>
          <a:prstGeom prst="rect">
            <a:avLst/>
          </a:prstGeom>
          <a:noFill/>
        </p:spPr>
        <p:txBody>
          <a:bodyPr wrap="square" rtlCol="0">
            <a:spAutoFit/>
          </a:bodyPr>
          <a:lstStyle/>
          <a:p>
            <a:r>
              <a:rPr lang="es-CO" dirty="0"/>
              <a:t>6</a:t>
            </a:r>
          </a:p>
        </p:txBody>
      </p:sp>
      <p:sp>
        <p:nvSpPr>
          <p:cNvPr id="84" name="CuadroTexto 83">
            <a:extLst>
              <a:ext uri="{FF2B5EF4-FFF2-40B4-BE49-F238E27FC236}">
                <a16:creationId xmlns:a16="http://schemas.microsoft.com/office/drawing/2014/main" xmlns="" id="{FE5D4741-4BD3-446A-911F-D43FA926E579}"/>
              </a:ext>
            </a:extLst>
          </p:cNvPr>
          <p:cNvSpPr txBox="1"/>
          <p:nvPr/>
        </p:nvSpPr>
        <p:spPr>
          <a:xfrm>
            <a:off x="999410" y="3710935"/>
            <a:ext cx="446100" cy="369332"/>
          </a:xfrm>
          <a:prstGeom prst="rect">
            <a:avLst/>
          </a:prstGeom>
          <a:noFill/>
        </p:spPr>
        <p:txBody>
          <a:bodyPr wrap="square" rtlCol="0">
            <a:spAutoFit/>
          </a:bodyPr>
          <a:lstStyle/>
          <a:p>
            <a:r>
              <a:rPr lang="es-CO" dirty="0"/>
              <a:t>4</a:t>
            </a:r>
          </a:p>
        </p:txBody>
      </p:sp>
      <p:sp>
        <p:nvSpPr>
          <p:cNvPr id="85" name="CuadroTexto 84">
            <a:extLst>
              <a:ext uri="{FF2B5EF4-FFF2-40B4-BE49-F238E27FC236}">
                <a16:creationId xmlns:a16="http://schemas.microsoft.com/office/drawing/2014/main" xmlns="" id="{729A1CA8-76FE-48E7-A861-4C0E3E236762}"/>
              </a:ext>
            </a:extLst>
          </p:cNvPr>
          <p:cNvSpPr txBox="1"/>
          <p:nvPr/>
        </p:nvSpPr>
        <p:spPr>
          <a:xfrm>
            <a:off x="980654" y="4192910"/>
            <a:ext cx="446100" cy="369332"/>
          </a:xfrm>
          <a:prstGeom prst="rect">
            <a:avLst/>
          </a:prstGeom>
          <a:noFill/>
        </p:spPr>
        <p:txBody>
          <a:bodyPr wrap="square" rtlCol="0">
            <a:spAutoFit/>
          </a:bodyPr>
          <a:lstStyle/>
          <a:p>
            <a:r>
              <a:rPr lang="es-CO" dirty="0"/>
              <a:t>2</a:t>
            </a:r>
          </a:p>
        </p:txBody>
      </p:sp>
      <p:sp>
        <p:nvSpPr>
          <p:cNvPr id="86" name="CuadroTexto 85">
            <a:extLst>
              <a:ext uri="{FF2B5EF4-FFF2-40B4-BE49-F238E27FC236}">
                <a16:creationId xmlns:a16="http://schemas.microsoft.com/office/drawing/2014/main" xmlns="" id="{637A6FFE-4ED2-4555-BCC0-68BF99E66B0F}"/>
              </a:ext>
            </a:extLst>
          </p:cNvPr>
          <p:cNvSpPr txBox="1"/>
          <p:nvPr/>
        </p:nvSpPr>
        <p:spPr>
          <a:xfrm>
            <a:off x="993751" y="4729607"/>
            <a:ext cx="446100" cy="369332"/>
          </a:xfrm>
          <a:prstGeom prst="rect">
            <a:avLst/>
          </a:prstGeom>
          <a:noFill/>
        </p:spPr>
        <p:txBody>
          <a:bodyPr wrap="square" rtlCol="0">
            <a:spAutoFit/>
          </a:bodyPr>
          <a:lstStyle/>
          <a:p>
            <a:r>
              <a:rPr lang="es-CO" dirty="0"/>
              <a:t>0</a:t>
            </a:r>
          </a:p>
        </p:txBody>
      </p:sp>
      <p:sp>
        <p:nvSpPr>
          <p:cNvPr id="87" name="CuadroTexto 86">
            <a:extLst>
              <a:ext uri="{FF2B5EF4-FFF2-40B4-BE49-F238E27FC236}">
                <a16:creationId xmlns:a16="http://schemas.microsoft.com/office/drawing/2014/main" xmlns="" id="{0C9237E9-F9A2-4F5A-BD0A-E80F02F67C3C}"/>
              </a:ext>
            </a:extLst>
          </p:cNvPr>
          <p:cNvSpPr txBox="1"/>
          <p:nvPr/>
        </p:nvSpPr>
        <p:spPr>
          <a:xfrm>
            <a:off x="993751" y="5288923"/>
            <a:ext cx="446100" cy="369332"/>
          </a:xfrm>
          <a:prstGeom prst="rect">
            <a:avLst/>
          </a:prstGeom>
          <a:noFill/>
        </p:spPr>
        <p:txBody>
          <a:bodyPr wrap="square" rtlCol="0">
            <a:spAutoFit/>
          </a:bodyPr>
          <a:lstStyle/>
          <a:p>
            <a:r>
              <a:rPr lang="es-CO" dirty="0"/>
              <a:t>2</a:t>
            </a:r>
          </a:p>
        </p:txBody>
      </p:sp>
      <p:sp>
        <p:nvSpPr>
          <p:cNvPr id="88" name="CuadroTexto 87">
            <a:extLst>
              <a:ext uri="{FF2B5EF4-FFF2-40B4-BE49-F238E27FC236}">
                <a16:creationId xmlns:a16="http://schemas.microsoft.com/office/drawing/2014/main" xmlns="" id="{3B4B3A2C-43AC-4E60-B456-6349A5917742}"/>
              </a:ext>
            </a:extLst>
          </p:cNvPr>
          <p:cNvSpPr txBox="1"/>
          <p:nvPr/>
        </p:nvSpPr>
        <p:spPr>
          <a:xfrm>
            <a:off x="980654" y="5771124"/>
            <a:ext cx="446100" cy="369332"/>
          </a:xfrm>
          <a:prstGeom prst="rect">
            <a:avLst/>
          </a:prstGeom>
          <a:noFill/>
        </p:spPr>
        <p:txBody>
          <a:bodyPr wrap="square" rtlCol="0">
            <a:spAutoFit/>
          </a:bodyPr>
          <a:lstStyle/>
          <a:p>
            <a:r>
              <a:rPr lang="es-CO" dirty="0"/>
              <a:t>4</a:t>
            </a:r>
          </a:p>
        </p:txBody>
      </p:sp>
      <p:sp>
        <p:nvSpPr>
          <p:cNvPr id="89" name="CuadroTexto 88">
            <a:extLst>
              <a:ext uri="{FF2B5EF4-FFF2-40B4-BE49-F238E27FC236}">
                <a16:creationId xmlns:a16="http://schemas.microsoft.com/office/drawing/2014/main" xmlns="" id="{06FFCB52-5D0C-4F0C-8221-5BCCE1249F22}"/>
              </a:ext>
            </a:extLst>
          </p:cNvPr>
          <p:cNvSpPr txBox="1"/>
          <p:nvPr/>
        </p:nvSpPr>
        <p:spPr>
          <a:xfrm>
            <a:off x="2298584" y="4914273"/>
            <a:ext cx="446100" cy="369332"/>
          </a:xfrm>
          <a:prstGeom prst="rect">
            <a:avLst/>
          </a:prstGeom>
          <a:noFill/>
        </p:spPr>
        <p:txBody>
          <a:bodyPr wrap="square" rtlCol="0">
            <a:spAutoFit/>
          </a:bodyPr>
          <a:lstStyle/>
          <a:p>
            <a:r>
              <a:rPr lang="es-CO" dirty="0"/>
              <a:t>2</a:t>
            </a:r>
          </a:p>
        </p:txBody>
      </p:sp>
      <p:sp>
        <p:nvSpPr>
          <p:cNvPr id="90" name="CuadroTexto 89">
            <a:extLst>
              <a:ext uri="{FF2B5EF4-FFF2-40B4-BE49-F238E27FC236}">
                <a16:creationId xmlns:a16="http://schemas.microsoft.com/office/drawing/2014/main" xmlns="" id="{3D718599-D152-4226-8B92-79365CA295AF}"/>
              </a:ext>
            </a:extLst>
          </p:cNvPr>
          <p:cNvSpPr txBox="1"/>
          <p:nvPr/>
        </p:nvSpPr>
        <p:spPr>
          <a:xfrm>
            <a:off x="3365383" y="4913123"/>
            <a:ext cx="446100" cy="369332"/>
          </a:xfrm>
          <a:prstGeom prst="rect">
            <a:avLst/>
          </a:prstGeom>
          <a:noFill/>
        </p:spPr>
        <p:txBody>
          <a:bodyPr wrap="square" rtlCol="0">
            <a:spAutoFit/>
          </a:bodyPr>
          <a:lstStyle/>
          <a:p>
            <a:r>
              <a:rPr lang="es-CO" dirty="0"/>
              <a:t>4</a:t>
            </a:r>
          </a:p>
        </p:txBody>
      </p:sp>
      <p:sp>
        <p:nvSpPr>
          <p:cNvPr id="91" name="CuadroTexto 90">
            <a:extLst>
              <a:ext uri="{FF2B5EF4-FFF2-40B4-BE49-F238E27FC236}">
                <a16:creationId xmlns:a16="http://schemas.microsoft.com/office/drawing/2014/main" xmlns="" id="{989BB2D1-A3D7-4390-9774-8328DE10A343}"/>
              </a:ext>
            </a:extLst>
          </p:cNvPr>
          <p:cNvSpPr txBox="1"/>
          <p:nvPr/>
        </p:nvSpPr>
        <p:spPr>
          <a:xfrm>
            <a:off x="4418666" y="4913123"/>
            <a:ext cx="446100" cy="369332"/>
          </a:xfrm>
          <a:prstGeom prst="rect">
            <a:avLst/>
          </a:prstGeom>
          <a:noFill/>
        </p:spPr>
        <p:txBody>
          <a:bodyPr wrap="square" rtlCol="0">
            <a:spAutoFit/>
          </a:bodyPr>
          <a:lstStyle/>
          <a:p>
            <a:r>
              <a:rPr lang="es-CO" dirty="0"/>
              <a:t>6</a:t>
            </a:r>
          </a:p>
        </p:txBody>
      </p:sp>
      <p:sp>
        <p:nvSpPr>
          <p:cNvPr id="92" name="CuadroTexto 91">
            <a:extLst>
              <a:ext uri="{FF2B5EF4-FFF2-40B4-BE49-F238E27FC236}">
                <a16:creationId xmlns:a16="http://schemas.microsoft.com/office/drawing/2014/main" xmlns="" id="{53912C5F-F478-49DF-9F36-206CB0B7D346}"/>
              </a:ext>
            </a:extLst>
          </p:cNvPr>
          <p:cNvSpPr txBox="1"/>
          <p:nvPr/>
        </p:nvSpPr>
        <p:spPr>
          <a:xfrm>
            <a:off x="5462330" y="4875794"/>
            <a:ext cx="446100" cy="369332"/>
          </a:xfrm>
          <a:prstGeom prst="rect">
            <a:avLst/>
          </a:prstGeom>
          <a:noFill/>
        </p:spPr>
        <p:txBody>
          <a:bodyPr wrap="square" rtlCol="0">
            <a:spAutoFit/>
          </a:bodyPr>
          <a:lstStyle/>
          <a:p>
            <a:r>
              <a:rPr lang="es-CO" dirty="0"/>
              <a:t>8</a:t>
            </a:r>
          </a:p>
        </p:txBody>
      </p:sp>
      <p:sp>
        <p:nvSpPr>
          <p:cNvPr id="96" name="Elipse 95">
            <a:extLst>
              <a:ext uri="{FF2B5EF4-FFF2-40B4-BE49-F238E27FC236}">
                <a16:creationId xmlns:a16="http://schemas.microsoft.com/office/drawing/2014/main" xmlns="" id="{EA2014CD-BA0B-4B52-9517-0AFF127E91F4}"/>
              </a:ext>
            </a:extLst>
          </p:cNvPr>
          <p:cNvSpPr/>
          <p:nvPr/>
        </p:nvSpPr>
        <p:spPr>
          <a:xfrm>
            <a:off x="1829971" y="3019866"/>
            <a:ext cx="152400" cy="152400"/>
          </a:xfrm>
          <a:prstGeom prst="ellipse">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0" name="Elipse 99">
            <a:extLst>
              <a:ext uri="{FF2B5EF4-FFF2-40B4-BE49-F238E27FC236}">
                <a16:creationId xmlns:a16="http://schemas.microsoft.com/office/drawing/2014/main" xmlns="" id="{DB18FEDC-2B3E-4355-82EE-B8C65497CC4B}"/>
              </a:ext>
            </a:extLst>
          </p:cNvPr>
          <p:cNvSpPr/>
          <p:nvPr/>
        </p:nvSpPr>
        <p:spPr>
          <a:xfrm>
            <a:off x="2913714" y="4465391"/>
            <a:ext cx="152400" cy="152400"/>
          </a:xfrm>
          <a:prstGeom prst="ellipse">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1" name="Elipse 100">
            <a:extLst>
              <a:ext uri="{FF2B5EF4-FFF2-40B4-BE49-F238E27FC236}">
                <a16:creationId xmlns:a16="http://schemas.microsoft.com/office/drawing/2014/main" xmlns="" id="{BB933258-06B4-48CD-9F83-EB6585F888F2}"/>
              </a:ext>
            </a:extLst>
          </p:cNvPr>
          <p:cNvSpPr/>
          <p:nvPr/>
        </p:nvSpPr>
        <p:spPr>
          <a:xfrm>
            <a:off x="2391908" y="3791304"/>
            <a:ext cx="152400" cy="152400"/>
          </a:xfrm>
          <a:prstGeom prst="ellipse">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aphicFrame>
        <p:nvGraphicFramePr>
          <p:cNvPr id="104" name="Tabla 103">
            <a:extLst>
              <a:ext uri="{FF2B5EF4-FFF2-40B4-BE49-F238E27FC236}">
                <a16:creationId xmlns:a16="http://schemas.microsoft.com/office/drawing/2014/main" xmlns="" id="{508DD763-8AB4-4530-BB0B-96FDF53BF5D6}"/>
              </a:ext>
            </a:extLst>
          </p:cNvPr>
          <p:cNvGraphicFramePr>
            <a:graphicFrameLocks noGrp="1"/>
          </p:cNvGraphicFramePr>
          <p:nvPr>
            <p:extLst>
              <p:ext uri="{D42A27DB-BD31-4B8C-83A1-F6EECF244321}">
                <p14:modId xmlns:p14="http://schemas.microsoft.com/office/powerpoint/2010/main" val="3760166992"/>
              </p:ext>
            </p:extLst>
          </p:nvPr>
        </p:nvGraphicFramePr>
        <p:xfrm>
          <a:off x="6067505" y="2459578"/>
          <a:ext cx="5679018" cy="1691640"/>
        </p:xfrm>
        <a:graphic>
          <a:graphicData uri="http://schemas.openxmlformats.org/drawingml/2006/table">
            <a:tbl>
              <a:tblPr firstRow="1" bandRow="1">
                <a:tableStyleId>{5C22544A-7EE6-4342-B048-85BDC9FD1C3A}</a:tableStyleId>
              </a:tblPr>
              <a:tblGrid>
                <a:gridCol w="1242075">
                  <a:extLst>
                    <a:ext uri="{9D8B030D-6E8A-4147-A177-3AD203B41FA5}">
                      <a16:colId xmlns:a16="http://schemas.microsoft.com/office/drawing/2014/main" xmlns="" val="1630967756"/>
                    </a:ext>
                  </a:extLst>
                </a:gridCol>
                <a:gridCol w="849682">
                  <a:extLst>
                    <a:ext uri="{9D8B030D-6E8A-4147-A177-3AD203B41FA5}">
                      <a16:colId xmlns:a16="http://schemas.microsoft.com/office/drawing/2014/main" xmlns="" val="3270493303"/>
                    </a:ext>
                  </a:extLst>
                </a:gridCol>
                <a:gridCol w="745309">
                  <a:extLst>
                    <a:ext uri="{9D8B030D-6E8A-4147-A177-3AD203B41FA5}">
                      <a16:colId xmlns:a16="http://schemas.microsoft.com/office/drawing/2014/main" xmlns="" val="1721098433"/>
                    </a:ext>
                  </a:extLst>
                </a:gridCol>
                <a:gridCol w="693468">
                  <a:extLst>
                    <a:ext uri="{9D8B030D-6E8A-4147-A177-3AD203B41FA5}">
                      <a16:colId xmlns:a16="http://schemas.microsoft.com/office/drawing/2014/main" xmlns="" val="2512458201"/>
                    </a:ext>
                  </a:extLst>
                </a:gridCol>
                <a:gridCol w="738513">
                  <a:extLst>
                    <a:ext uri="{9D8B030D-6E8A-4147-A177-3AD203B41FA5}">
                      <a16:colId xmlns:a16="http://schemas.microsoft.com/office/drawing/2014/main" xmlns="" val="2536160767"/>
                    </a:ext>
                  </a:extLst>
                </a:gridCol>
                <a:gridCol w="622180">
                  <a:extLst>
                    <a:ext uri="{9D8B030D-6E8A-4147-A177-3AD203B41FA5}">
                      <a16:colId xmlns:a16="http://schemas.microsoft.com/office/drawing/2014/main" xmlns="" val="290405952"/>
                    </a:ext>
                  </a:extLst>
                </a:gridCol>
                <a:gridCol w="787791">
                  <a:extLst>
                    <a:ext uri="{9D8B030D-6E8A-4147-A177-3AD203B41FA5}">
                      <a16:colId xmlns:a16="http://schemas.microsoft.com/office/drawing/2014/main" xmlns="" val="4262007129"/>
                    </a:ext>
                  </a:extLst>
                </a:gridCol>
              </a:tblGrid>
              <a:tr h="370840">
                <a:tc>
                  <a:txBody>
                    <a:bodyPr/>
                    <a:lstStyle/>
                    <a:p>
                      <a:pPr algn="ctr"/>
                      <a:endParaRPr lang="es-CO" sz="1800" dirty="0"/>
                    </a:p>
                  </a:txBody>
                  <a:tcPr/>
                </a:tc>
                <a:tc>
                  <a:txBody>
                    <a:bodyPr/>
                    <a:lstStyle/>
                    <a:p>
                      <a:pPr algn="ctr"/>
                      <a:r>
                        <a:rPr lang="es-CO" sz="1600" dirty="0"/>
                        <a:t>Teórico</a:t>
                      </a:r>
                    </a:p>
                  </a:txBody>
                  <a:tcPr/>
                </a:tc>
                <a:tc>
                  <a:txBody>
                    <a:bodyPr/>
                    <a:lstStyle/>
                    <a:p>
                      <a:pPr algn="ctr"/>
                      <a:r>
                        <a:rPr lang="es-CO" sz="1800" b="0" dirty="0"/>
                        <a:t>Real</a:t>
                      </a:r>
                    </a:p>
                  </a:txBody>
                  <a:tcPr/>
                </a:tc>
                <a:tc>
                  <a:txBody>
                    <a:bodyPr/>
                    <a:lstStyle/>
                    <a:p>
                      <a:pPr algn="ctr"/>
                      <a:r>
                        <a:rPr lang="es-CO" sz="1800" dirty="0"/>
                        <a:t>%</a:t>
                      </a:r>
                    </a:p>
                  </a:txBody>
                  <a:tcPr/>
                </a:tc>
                <a:tc>
                  <a:txBody>
                    <a:bodyPr/>
                    <a:lstStyle/>
                    <a:p>
                      <a:pPr algn="ctr"/>
                      <a:r>
                        <a:rPr lang="es-CO" sz="1800" b="0" dirty="0"/>
                        <a:t>Real</a:t>
                      </a:r>
                    </a:p>
                  </a:txBody>
                  <a:tcPr/>
                </a:tc>
                <a:tc>
                  <a:txBody>
                    <a:bodyPr/>
                    <a:lstStyle/>
                    <a:p>
                      <a:pPr algn="ctr"/>
                      <a:r>
                        <a:rPr lang="es-CO" sz="1800" dirty="0"/>
                        <a:t>%</a:t>
                      </a:r>
                    </a:p>
                  </a:txBody>
                  <a:tcPr/>
                </a:tc>
                <a:tc>
                  <a:txBody>
                    <a:bodyPr/>
                    <a:lstStyle/>
                    <a:p>
                      <a:pPr algn="ctr"/>
                      <a:r>
                        <a:rPr lang="es-CO" sz="1600" b="0" dirty="0"/>
                        <a:t>% cambio</a:t>
                      </a:r>
                    </a:p>
                  </a:txBody>
                  <a:tcPr/>
                </a:tc>
                <a:extLst>
                  <a:ext uri="{0D108BD9-81ED-4DB2-BD59-A6C34878D82A}">
                    <a16:rowId xmlns:a16="http://schemas.microsoft.com/office/drawing/2014/main" xmlns="" val="3828778116"/>
                  </a:ext>
                </a:extLst>
              </a:tr>
              <a:tr h="370840">
                <a:tc>
                  <a:txBody>
                    <a:bodyPr/>
                    <a:lstStyle/>
                    <a:p>
                      <a:r>
                        <a:rPr lang="es-CO" sz="1800" dirty="0"/>
                        <a:t>CVF</a:t>
                      </a:r>
                    </a:p>
                  </a:txBody>
                  <a:tcPr/>
                </a:tc>
                <a:tc>
                  <a:txBody>
                    <a:bodyPr/>
                    <a:lstStyle/>
                    <a:p>
                      <a:pPr algn="ctr"/>
                      <a:r>
                        <a:rPr lang="es-CO" sz="1800" dirty="0"/>
                        <a:t>3,82</a:t>
                      </a:r>
                    </a:p>
                  </a:txBody>
                  <a:tcPr/>
                </a:tc>
                <a:tc>
                  <a:txBody>
                    <a:bodyPr/>
                    <a:lstStyle/>
                    <a:p>
                      <a:pPr algn="ctr"/>
                      <a:r>
                        <a:rPr lang="es-CO" sz="1800" dirty="0"/>
                        <a:t>3,0</a:t>
                      </a:r>
                    </a:p>
                  </a:txBody>
                  <a:tcPr/>
                </a:tc>
                <a:tc>
                  <a:txBody>
                    <a:bodyPr/>
                    <a:lstStyle/>
                    <a:p>
                      <a:pPr algn="ctr"/>
                      <a:r>
                        <a:rPr lang="es-CO" sz="1800" dirty="0"/>
                        <a:t>80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800" dirty="0"/>
                        <a:t>3,36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800" dirty="0"/>
                        <a:t>88</a:t>
                      </a:r>
                    </a:p>
                  </a:txBody>
                  <a:tcPr/>
                </a:tc>
                <a:tc>
                  <a:txBody>
                    <a:bodyPr/>
                    <a:lstStyle/>
                    <a:p>
                      <a:pPr algn="ctr"/>
                      <a:r>
                        <a:rPr lang="es-CO" sz="1800" dirty="0"/>
                        <a:t>10</a:t>
                      </a:r>
                    </a:p>
                  </a:txBody>
                  <a:tcPr/>
                </a:tc>
                <a:extLst>
                  <a:ext uri="{0D108BD9-81ED-4DB2-BD59-A6C34878D82A}">
                    <a16:rowId xmlns:a16="http://schemas.microsoft.com/office/drawing/2014/main" xmlns="" val="4207085339"/>
                  </a:ext>
                </a:extLst>
              </a:tr>
              <a:tr h="370840">
                <a:tc>
                  <a:txBody>
                    <a:bodyPr/>
                    <a:lstStyle/>
                    <a:p>
                      <a:r>
                        <a:rPr lang="es-CO" sz="1800" dirty="0"/>
                        <a:t>FEV1</a:t>
                      </a:r>
                    </a:p>
                  </a:txBody>
                  <a:tcPr/>
                </a:tc>
                <a:tc>
                  <a:txBody>
                    <a:bodyPr/>
                    <a:lstStyle/>
                    <a:p>
                      <a:pPr algn="ctr"/>
                      <a:r>
                        <a:rPr lang="es-CO" sz="1800" dirty="0"/>
                        <a:t>3,01</a:t>
                      </a:r>
                    </a:p>
                  </a:txBody>
                  <a:tcPr/>
                </a:tc>
                <a:tc>
                  <a:txBody>
                    <a:bodyPr/>
                    <a:lstStyle/>
                    <a:p>
                      <a:pPr algn="ctr"/>
                      <a:r>
                        <a:rPr lang="es-CO" sz="1800" dirty="0"/>
                        <a:t>1,36</a:t>
                      </a:r>
                    </a:p>
                  </a:txBody>
                  <a:tcPr/>
                </a:tc>
                <a:tc>
                  <a:txBody>
                    <a:bodyPr/>
                    <a:lstStyle/>
                    <a:p>
                      <a:pPr algn="ctr"/>
                      <a:r>
                        <a:rPr lang="es-CO" sz="1800" dirty="0"/>
                        <a:t>45,1</a:t>
                      </a:r>
                    </a:p>
                  </a:txBody>
                  <a:tcPr/>
                </a:tc>
                <a:tc>
                  <a:txBody>
                    <a:bodyPr/>
                    <a:lstStyle/>
                    <a:p>
                      <a:pPr algn="ctr"/>
                      <a:r>
                        <a:rPr lang="es-CO" sz="1800" dirty="0"/>
                        <a:t>1,55</a:t>
                      </a:r>
                    </a:p>
                  </a:txBody>
                  <a:tcPr/>
                </a:tc>
                <a:tc>
                  <a:txBody>
                    <a:bodyPr/>
                    <a:lstStyle/>
                    <a:p>
                      <a:pPr algn="ctr"/>
                      <a:r>
                        <a:rPr lang="es-CO" sz="1800" dirty="0"/>
                        <a:t>51,5</a:t>
                      </a:r>
                    </a:p>
                  </a:txBody>
                  <a:tcPr/>
                </a:tc>
                <a:tc>
                  <a:txBody>
                    <a:bodyPr/>
                    <a:lstStyle/>
                    <a:p>
                      <a:pPr algn="ctr"/>
                      <a:r>
                        <a:rPr lang="es-CO" sz="1800" dirty="0"/>
                        <a:t>14,2</a:t>
                      </a:r>
                    </a:p>
                  </a:txBody>
                  <a:tcPr/>
                </a:tc>
                <a:extLst>
                  <a:ext uri="{0D108BD9-81ED-4DB2-BD59-A6C34878D82A}">
                    <a16:rowId xmlns:a16="http://schemas.microsoft.com/office/drawing/2014/main" xmlns="" val="3522661639"/>
                  </a:ext>
                </a:extLst>
              </a:tr>
              <a:tr h="370840">
                <a:tc>
                  <a:txBody>
                    <a:bodyPr/>
                    <a:lstStyle/>
                    <a:p>
                      <a:r>
                        <a:rPr lang="es-CO" sz="1800" dirty="0"/>
                        <a:t>FEV1/CVF</a:t>
                      </a:r>
                    </a:p>
                  </a:txBody>
                  <a:tcPr/>
                </a:tc>
                <a:tc>
                  <a:txBody>
                    <a:bodyPr/>
                    <a:lstStyle/>
                    <a:p>
                      <a:pPr algn="ctr"/>
                      <a:r>
                        <a:rPr lang="es-CO" sz="1800" dirty="0"/>
                        <a:t>78,8</a:t>
                      </a:r>
                    </a:p>
                  </a:txBody>
                  <a:tcPr/>
                </a:tc>
                <a:tc>
                  <a:txBody>
                    <a:bodyPr/>
                    <a:lstStyle/>
                    <a:p>
                      <a:pPr algn="ctr"/>
                      <a:r>
                        <a:rPr lang="es-CO" sz="1800" dirty="0"/>
                        <a:t>44,4</a:t>
                      </a:r>
                    </a:p>
                  </a:txBody>
                  <a:tcPr/>
                </a:tc>
                <a:tc>
                  <a:txBody>
                    <a:bodyPr/>
                    <a:lstStyle/>
                    <a:p>
                      <a:pPr algn="ctr"/>
                      <a:r>
                        <a:rPr lang="es-CO" sz="1800" dirty="0"/>
                        <a:t>56,3</a:t>
                      </a:r>
                    </a:p>
                  </a:txBody>
                  <a:tcPr/>
                </a:tc>
                <a:tc>
                  <a:txBody>
                    <a:bodyPr/>
                    <a:lstStyle/>
                    <a:p>
                      <a:pPr algn="ctr"/>
                      <a:r>
                        <a:rPr lang="es-CO" sz="1800" dirty="0"/>
                        <a:t>46,1</a:t>
                      </a:r>
                    </a:p>
                  </a:txBody>
                  <a:tcPr/>
                </a:tc>
                <a:tc>
                  <a:txBody>
                    <a:bodyPr/>
                    <a:lstStyle/>
                    <a:p>
                      <a:pPr algn="ctr"/>
                      <a:r>
                        <a:rPr lang="es-CO" sz="1800" dirty="0"/>
                        <a:t>58,5</a:t>
                      </a:r>
                    </a:p>
                  </a:txBody>
                  <a:tcPr/>
                </a:tc>
                <a:tc>
                  <a:txBody>
                    <a:bodyPr/>
                    <a:lstStyle/>
                    <a:p>
                      <a:pPr algn="ctr"/>
                      <a:r>
                        <a:rPr lang="es-CO" sz="1800" dirty="0"/>
                        <a:t>3,8</a:t>
                      </a:r>
                    </a:p>
                  </a:txBody>
                  <a:tcPr/>
                </a:tc>
                <a:extLst>
                  <a:ext uri="{0D108BD9-81ED-4DB2-BD59-A6C34878D82A}">
                    <a16:rowId xmlns:a16="http://schemas.microsoft.com/office/drawing/2014/main" xmlns="" val="1999549211"/>
                  </a:ext>
                </a:extLst>
              </a:tr>
            </a:tbl>
          </a:graphicData>
        </a:graphic>
      </p:graphicFrame>
      <p:sp>
        <p:nvSpPr>
          <p:cNvPr id="58" name="CuadroTexto 57">
            <a:extLst>
              <a:ext uri="{FF2B5EF4-FFF2-40B4-BE49-F238E27FC236}">
                <a16:creationId xmlns:a16="http://schemas.microsoft.com/office/drawing/2014/main" xmlns="" id="{7F81A5F9-C2D8-49FF-8051-9130DED12612}"/>
              </a:ext>
            </a:extLst>
          </p:cNvPr>
          <p:cNvSpPr txBox="1"/>
          <p:nvPr/>
        </p:nvSpPr>
        <p:spPr>
          <a:xfrm>
            <a:off x="1672834" y="6409874"/>
            <a:ext cx="3617843" cy="369332"/>
          </a:xfrm>
          <a:prstGeom prst="rect">
            <a:avLst/>
          </a:prstGeom>
          <a:noFill/>
        </p:spPr>
        <p:txBody>
          <a:bodyPr wrap="square" rtlCol="0">
            <a:spAutoFit/>
          </a:bodyPr>
          <a:lstStyle/>
          <a:p>
            <a:r>
              <a:rPr lang="es-CO" dirty="0">
                <a:solidFill>
                  <a:srgbClr val="FF0000"/>
                </a:solidFill>
              </a:rPr>
              <a:t>Puntos rojos: </a:t>
            </a:r>
            <a:r>
              <a:rPr lang="es-CO" dirty="0"/>
              <a:t>predicho normal  </a:t>
            </a:r>
          </a:p>
        </p:txBody>
      </p:sp>
    </p:spTree>
    <p:extLst>
      <p:ext uri="{BB962C8B-B14F-4D97-AF65-F5344CB8AC3E}">
        <p14:creationId xmlns:p14="http://schemas.microsoft.com/office/powerpoint/2010/main" val="5186033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xmlns="" id="{4D8F3D08-78AD-447B-B727-90E073EFC8F9}"/>
              </a:ext>
            </a:extLst>
          </p:cNvPr>
          <p:cNvGraphicFramePr>
            <a:graphicFrameLocks noGrp="1"/>
          </p:cNvGraphicFramePr>
          <p:nvPr>
            <p:extLst>
              <p:ext uri="{D42A27DB-BD31-4B8C-83A1-F6EECF244321}">
                <p14:modId xmlns:p14="http://schemas.microsoft.com/office/powerpoint/2010/main" val="3624048896"/>
              </p:ext>
            </p:extLst>
          </p:nvPr>
        </p:nvGraphicFramePr>
        <p:xfrm>
          <a:off x="614014" y="994325"/>
          <a:ext cx="11273185" cy="4937760"/>
        </p:xfrm>
        <a:graphic>
          <a:graphicData uri="http://schemas.openxmlformats.org/drawingml/2006/table">
            <a:tbl>
              <a:tblPr firstRow="1" bandRow="1">
                <a:tableStyleId>{5C22544A-7EE6-4342-B048-85BDC9FD1C3A}</a:tableStyleId>
              </a:tblPr>
              <a:tblGrid>
                <a:gridCol w="11273185">
                  <a:extLst>
                    <a:ext uri="{9D8B030D-6E8A-4147-A177-3AD203B41FA5}">
                      <a16:colId xmlns:a16="http://schemas.microsoft.com/office/drawing/2014/main" xmlns="" val="343740718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2400" dirty="0"/>
                        <a:t>Características del paciente</a:t>
                      </a:r>
                    </a:p>
                  </a:txBody>
                  <a:tcPr/>
                </a:tc>
                <a:extLst>
                  <a:ext uri="{0D108BD9-81ED-4DB2-BD59-A6C34878D82A}">
                    <a16:rowId xmlns:a16="http://schemas.microsoft.com/office/drawing/2014/main" xmlns="" val="1683541244"/>
                  </a:ext>
                </a:extLst>
              </a:tr>
              <a:tr h="370840">
                <a:tc>
                  <a:txBody>
                    <a:bodyPr/>
                    <a:lstStyle/>
                    <a:p>
                      <a:pPr marL="285750" indent="-285750">
                        <a:buFont typeface="Arial" panose="020B0604020202020204" pitchFamily="34" charset="0"/>
                        <a:buChar char="•"/>
                      </a:pPr>
                      <a:r>
                        <a:rPr lang="es-CO" sz="2400" dirty="0"/>
                        <a:t>Opciones limitadas para el tratamiento</a:t>
                      </a:r>
                    </a:p>
                    <a:p>
                      <a:pPr marL="285750" indent="-285750">
                        <a:buFont typeface="Arial" panose="020B0604020202020204" pitchFamily="34" charset="0"/>
                        <a:buChar char="•"/>
                      </a:pPr>
                      <a:r>
                        <a:rPr lang="es-CO" sz="2400" dirty="0"/>
                        <a:t>Síntomas físicos (dolor, disnea o tos), que son refractarios al tratamiento convencional</a:t>
                      </a:r>
                    </a:p>
                    <a:p>
                      <a:pPr marL="285750" indent="-285750">
                        <a:buFont typeface="Arial" panose="020B0604020202020204" pitchFamily="34" charset="0"/>
                        <a:buChar char="•"/>
                      </a:pPr>
                      <a:r>
                        <a:rPr lang="es-CO" sz="2400" dirty="0"/>
                        <a:t>Alta carga de síntomas o puntaje de angustia</a:t>
                      </a:r>
                    </a:p>
                    <a:p>
                      <a:pPr marL="285750" indent="-285750">
                        <a:buFont typeface="Arial" panose="020B0604020202020204" pitchFamily="34" charset="0"/>
                        <a:buChar char="•"/>
                      </a:pPr>
                      <a:r>
                        <a:rPr lang="es-CO" sz="2400" dirty="0"/>
                        <a:t>Incapacidad para participar en la planificación de la atención anticipada y el plan de atención</a:t>
                      </a:r>
                    </a:p>
                    <a:p>
                      <a:pPr marL="285750" indent="-285750">
                        <a:buFont typeface="Arial" panose="020B0604020202020204" pitchFamily="34" charset="0"/>
                        <a:buChar char="•"/>
                      </a:pPr>
                      <a:r>
                        <a:rPr lang="es-CO" sz="2400" dirty="0"/>
                        <a:t>Incertidumbre sobre el pronóstico o la trayectoria de la enfermedad.</a:t>
                      </a:r>
                    </a:p>
                    <a:p>
                      <a:pPr marL="285750" indent="-285750">
                        <a:buFont typeface="Arial" panose="020B0604020202020204" pitchFamily="34" charset="0"/>
                        <a:buChar char="•"/>
                      </a:pPr>
                      <a:r>
                        <a:rPr lang="es-CO" sz="2400" dirty="0"/>
                        <a:t>Deterioro cognitivo</a:t>
                      </a:r>
                    </a:p>
                    <a:p>
                      <a:pPr marL="285750" indent="-285750">
                        <a:buFont typeface="Arial" panose="020B0604020202020204" pitchFamily="34" charset="0"/>
                        <a:buChar char="•"/>
                      </a:pPr>
                      <a:r>
                        <a:rPr lang="es-CO" sz="2400" dirty="0"/>
                        <a:t>Condiciones comórbidas graves o múltiples.</a:t>
                      </a:r>
                    </a:p>
                    <a:p>
                      <a:pPr marL="285750" indent="-285750">
                        <a:buFont typeface="Arial" panose="020B0604020202020204" pitchFamily="34" charset="0"/>
                        <a:buChar char="•"/>
                      </a:pPr>
                      <a:r>
                        <a:rPr lang="es-CO" sz="2400" dirty="0"/>
                        <a:t>Barreras de comunicación relacionadas con el lenguaje, alfabetización o problemas físicos.</a:t>
                      </a:r>
                    </a:p>
                    <a:p>
                      <a:pPr marL="285750" indent="-285750">
                        <a:buFont typeface="Arial" panose="020B0604020202020204" pitchFamily="34" charset="0"/>
                        <a:buChar char="•"/>
                      </a:pPr>
                      <a:r>
                        <a:rPr lang="es-CO" sz="2400" dirty="0"/>
                        <a:t>Solicitud de muerte acelerada</a:t>
                      </a:r>
                    </a:p>
                    <a:p>
                      <a:pPr marL="285750" indent="-285750">
                        <a:buFont typeface="Arial" panose="020B0604020202020204" pitchFamily="34" charset="0"/>
                        <a:buChar char="•"/>
                      </a:pPr>
                      <a:r>
                        <a:rPr lang="es-CO" sz="2400" dirty="0"/>
                        <a:t>Confinamiento en casa</a:t>
                      </a:r>
                    </a:p>
                  </a:txBody>
                  <a:tcPr/>
                </a:tc>
                <a:extLst>
                  <a:ext uri="{0D108BD9-81ED-4DB2-BD59-A6C34878D82A}">
                    <a16:rowId xmlns:a16="http://schemas.microsoft.com/office/drawing/2014/main" xmlns="" val="658138147"/>
                  </a:ext>
                </a:extLst>
              </a:tr>
            </a:tbl>
          </a:graphicData>
        </a:graphic>
      </p:graphicFrame>
      <p:sp>
        <p:nvSpPr>
          <p:cNvPr id="3" name="Rectángulo 2">
            <a:extLst>
              <a:ext uri="{FF2B5EF4-FFF2-40B4-BE49-F238E27FC236}">
                <a16:creationId xmlns:a16="http://schemas.microsoft.com/office/drawing/2014/main" xmlns="" id="{9CAEE2EC-BE20-486F-BB9A-6D9FA8BD2A0A}"/>
              </a:ext>
            </a:extLst>
          </p:cNvPr>
          <p:cNvSpPr/>
          <p:nvPr/>
        </p:nvSpPr>
        <p:spPr>
          <a:xfrm>
            <a:off x="542791" y="5932085"/>
            <a:ext cx="7441711" cy="246221"/>
          </a:xfrm>
          <a:prstGeom prst="rect">
            <a:avLst/>
          </a:prstGeom>
        </p:spPr>
        <p:txBody>
          <a:bodyPr wrap="square">
            <a:spAutoFit/>
          </a:bodyPr>
          <a:lstStyle/>
          <a:p>
            <a:r>
              <a:rPr lang="es-CO" sz="1000" dirty="0">
                <a:solidFill>
                  <a:srgbClr val="000000"/>
                </a:solidFill>
                <a:latin typeface="Arial" panose="020B0604020202020204" pitchFamily="34" charset="0"/>
                <a:cs typeface="Arial" panose="020B0604020202020204" pitchFamily="34" charset="0"/>
              </a:rPr>
              <a:t>NCCN </a:t>
            </a:r>
            <a:r>
              <a:rPr lang="es-CO" sz="1000" dirty="0" err="1">
                <a:solidFill>
                  <a:srgbClr val="000000"/>
                </a:solidFill>
                <a:latin typeface="Arial" panose="020B0604020202020204" pitchFamily="34" charset="0"/>
                <a:cs typeface="Arial" panose="020B0604020202020204" pitchFamily="34" charset="0"/>
              </a:rPr>
              <a:t>Guidelines</a:t>
            </a:r>
            <a:r>
              <a:rPr lang="es-CO" sz="1000" dirty="0">
                <a:solidFill>
                  <a:srgbClr val="000000"/>
                </a:solidFill>
                <a:latin typeface="Arial" panose="020B0604020202020204" pitchFamily="34" charset="0"/>
                <a:cs typeface="Arial" panose="020B0604020202020204" pitchFamily="34" charset="0"/>
              </a:rPr>
              <a:t> </a:t>
            </a:r>
            <a:r>
              <a:rPr lang="es-CO" sz="1000" dirty="0" err="1">
                <a:solidFill>
                  <a:srgbClr val="000000"/>
                </a:solidFill>
                <a:latin typeface="Arial" panose="020B0604020202020204" pitchFamily="34" charset="0"/>
                <a:cs typeface="Arial" panose="020B0604020202020204" pitchFamily="34" charset="0"/>
              </a:rPr>
              <a:t>Version</a:t>
            </a:r>
            <a:r>
              <a:rPr lang="es-CO" sz="1000" dirty="0">
                <a:solidFill>
                  <a:srgbClr val="000000"/>
                </a:solidFill>
                <a:latin typeface="Arial" panose="020B0604020202020204" pitchFamily="34" charset="0"/>
                <a:cs typeface="Arial" panose="020B0604020202020204" pitchFamily="34" charset="0"/>
              </a:rPr>
              <a:t> 2.2012, </a:t>
            </a:r>
            <a:r>
              <a:rPr lang="es-CO" sz="1000" dirty="0" err="1">
                <a:solidFill>
                  <a:srgbClr val="000000"/>
                </a:solidFill>
                <a:latin typeface="Arial" panose="020B0604020202020204" pitchFamily="34" charset="0"/>
                <a:cs typeface="Arial" panose="020B0604020202020204" pitchFamily="34" charset="0"/>
              </a:rPr>
              <a:t>Palliative</a:t>
            </a:r>
            <a:r>
              <a:rPr lang="es-CO" sz="1000" dirty="0">
                <a:solidFill>
                  <a:srgbClr val="000000"/>
                </a:solidFill>
                <a:latin typeface="Arial" panose="020B0604020202020204" pitchFamily="34" charset="0"/>
                <a:cs typeface="Arial" panose="020B0604020202020204" pitchFamily="34" charset="0"/>
              </a:rPr>
              <a:t> </a:t>
            </a:r>
            <a:r>
              <a:rPr lang="es-CO" sz="1000" dirty="0" err="1">
                <a:solidFill>
                  <a:srgbClr val="000000"/>
                </a:solidFill>
                <a:latin typeface="Arial" panose="020B0604020202020204" pitchFamily="34" charset="0"/>
                <a:cs typeface="Arial" panose="020B0604020202020204" pitchFamily="34" charset="0"/>
              </a:rPr>
              <a:t>Care</a:t>
            </a:r>
            <a:r>
              <a:rPr lang="es-CO" sz="1000" dirty="0">
                <a:solidFill>
                  <a:srgbClr val="000000"/>
                </a:solidFill>
                <a:latin typeface="Arial" panose="020B0604020202020204" pitchFamily="34" charset="0"/>
                <a:cs typeface="Arial" panose="020B0604020202020204" pitchFamily="34" charset="0"/>
              </a:rPr>
              <a:t> </a:t>
            </a:r>
            <a:r>
              <a:rPr lang="es-CO" sz="1000" dirty="0">
                <a:solidFill>
                  <a:srgbClr val="660099"/>
                </a:solidFill>
                <a:latin typeface="Arial" panose="020B0604020202020204" pitchFamily="34" charset="0"/>
                <a:cs typeface="Arial" panose="020B0604020202020204" pitchFamily="34" charset="0"/>
                <a:hlinkClick r:id="rId2"/>
              </a:rPr>
              <a:t>http://www.nccn.org/professionals/physician_gls/f_guidelines.asp#supportive</a:t>
            </a:r>
            <a:r>
              <a:rPr lang="es-CO" sz="1000" dirty="0">
                <a:solidFill>
                  <a:srgbClr val="000000"/>
                </a:solidFill>
                <a:latin typeface="Arial" panose="020B0604020202020204" pitchFamily="34" charset="0"/>
                <a:cs typeface="Arial" panose="020B0604020202020204" pitchFamily="34" charset="0"/>
              </a:rPr>
              <a:t>.</a:t>
            </a:r>
            <a:endParaRPr lang="es-CO" sz="1000" dirty="0">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xmlns="" id="{7AA1C59A-99BD-4980-8D65-A3AD8AFD9A63}"/>
              </a:ext>
            </a:extLst>
          </p:cNvPr>
          <p:cNvSpPr/>
          <p:nvPr/>
        </p:nvSpPr>
        <p:spPr>
          <a:xfrm>
            <a:off x="2071754" y="163328"/>
            <a:ext cx="8481391" cy="830997"/>
          </a:xfrm>
          <a:prstGeom prst="rect">
            <a:avLst/>
          </a:prstGeom>
        </p:spPr>
        <p:txBody>
          <a:bodyPr wrap="square">
            <a:spAutoFit/>
          </a:bodyPr>
          <a:lstStyle/>
          <a:p>
            <a:pPr algn="ctr"/>
            <a:r>
              <a:rPr lang="es-CO" sz="2400" b="1" dirty="0"/>
              <a:t>Criterios para considerar una derivación de cuidados paliativos en pacientes con enfermedad pulmonar crónica</a:t>
            </a:r>
          </a:p>
        </p:txBody>
      </p:sp>
    </p:spTree>
    <p:extLst>
      <p:ext uri="{BB962C8B-B14F-4D97-AF65-F5344CB8AC3E}">
        <p14:creationId xmlns:p14="http://schemas.microsoft.com/office/powerpoint/2010/main" val="146083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6B5BBAC2-768F-4D50-BF11-986FD4A0DB6A}"/>
              </a:ext>
            </a:extLst>
          </p:cNvPr>
          <p:cNvSpPr/>
          <p:nvPr/>
        </p:nvSpPr>
        <p:spPr>
          <a:xfrm>
            <a:off x="2319130" y="417489"/>
            <a:ext cx="8481391" cy="830997"/>
          </a:xfrm>
          <a:prstGeom prst="rect">
            <a:avLst/>
          </a:prstGeom>
        </p:spPr>
        <p:txBody>
          <a:bodyPr wrap="square">
            <a:spAutoFit/>
          </a:bodyPr>
          <a:lstStyle/>
          <a:p>
            <a:pPr algn="ctr"/>
            <a:r>
              <a:rPr lang="es-CO" sz="2400" b="1" dirty="0"/>
              <a:t>Criterios para considerar una derivación de cuidados paliativos en pacientes con enfermedad pulmonar crónica</a:t>
            </a:r>
          </a:p>
        </p:txBody>
      </p:sp>
      <p:graphicFrame>
        <p:nvGraphicFramePr>
          <p:cNvPr id="3" name="Tabla 2">
            <a:extLst>
              <a:ext uri="{FF2B5EF4-FFF2-40B4-BE49-F238E27FC236}">
                <a16:creationId xmlns:a16="http://schemas.microsoft.com/office/drawing/2014/main" xmlns="" id="{2B0261D7-B9D2-4078-99EB-92E5392C1B95}"/>
              </a:ext>
            </a:extLst>
          </p:cNvPr>
          <p:cNvGraphicFramePr>
            <a:graphicFrameLocks noGrp="1"/>
          </p:cNvGraphicFramePr>
          <p:nvPr>
            <p:extLst>
              <p:ext uri="{D42A27DB-BD31-4B8C-83A1-F6EECF244321}">
                <p14:modId xmlns:p14="http://schemas.microsoft.com/office/powerpoint/2010/main" val="757742648"/>
              </p:ext>
            </p:extLst>
          </p:nvPr>
        </p:nvGraphicFramePr>
        <p:xfrm>
          <a:off x="1099930" y="1248486"/>
          <a:ext cx="10310191" cy="4572000"/>
        </p:xfrm>
        <a:graphic>
          <a:graphicData uri="http://schemas.openxmlformats.org/drawingml/2006/table">
            <a:tbl>
              <a:tblPr firstRow="1" bandRow="1">
                <a:tableStyleId>{5C22544A-7EE6-4342-B048-85BDC9FD1C3A}</a:tableStyleId>
              </a:tblPr>
              <a:tblGrid>
                <a:gridCol w="10310191">
                  <a:extLst>
                    <a:ext uri="{9D8B030D-6E8A-4147-A177-3AD203B41FA5}">
                      <a16:colId xmlns:a16="http://schemas.microsoft.com/office/drawing/2014/main" xmlns="" val="258869701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2400" dirty="0"/>
                        <a:t>Circunstancias sociales o cuestiones relacionadas con el duelo anticipado.</a:t>
                      </a:r>
                    </a:p>
                  </a:txBody>
                  <a:tcPr/>
                </a:tc>
                <a:extLst>
                  <a:ext uri="{0D108BD9-81ED-4DB2-BD59-A6C34878D82A}">
                    <a16:rowId xmlns:a16="http://schemas.microsoft.com/office/drawing/2014/main" xmlns="" val="87150138"/>
                  </a:ext>
                </a:extLst>
              </a:tr>
              <a:tr h="370840">
                <a:tc>
                  <a:txBody>
                    <a:bodyPr/>
                    <a:lstStyle/>
                    <a:p>
                      <a:pPr marL="342900" indent="-342900">
                        <a:buFont typeface="+mj-lt"/>
                        <a:buAutoNum type="arabicPeriod"/>
                      </a:pPr>
                      <a:r>
                        <a:rPr lang="es-CO" sz="2400" dirty="0"/>
                        <a:t>Acceso limitado a la atención</a:t>
                      </a:r>
                    </a:p>
                    <a:p>
                      <a:pPr marL="342900" indent="-342900">
                        <a:buFont typeface="+mj-lt"/>
                        <a:buAutoNum type="arabicPeriod"/>
                      </a:pPr>
                      <a:r>
                        <a:rPr lang="es-CO" sz="2400" dirty="0"/>
                        <a:t>Factores familiares, incluyendo:</a:t>
                      </a:r>
                    </a:p>
                    <a:p>
                      <a:pPr marL="742950" lvl="1" indent="-285750">
                        <a:buFont typeface="Wingdings" panose="05000000000000000000" pitchFamily="2" charset="2"/>
                        <a:buChar char="v"/>
                      </a:pPr>
                      <a:r>
                        <a:rPr lang="es-CO" sz="2400" dirty="0"/>
                        <a:t>Limitaciones de la familia / cuidador</a:t>
                      </a:r>
                    </a:p>
                    <a:p>
                      <a:pPr marL="742950" lvl="1" indent="-285750">
                        <a:buFont typeface="Wingdings" panose="05000000000000000000" pitchFamily="2" charset="2"/>
                        <a:buChar char="v"/>
                      </a:pPr>
                      <a:r>
                        <a:rPr lang="es-CO" sz="2400" dirty="0"/>
                        <a:t>Apoyo familiar inadecuado</a:t>
                      </a:r>
                    </a:p>
                    <a:p>
                      <a:pPr marL="742950" lvl="1" indent="-285750">
                        <a:buFont typeface="Wingdings" panose="05000000000000000000" pitchFamily="2" charset="2"/>
                        <a:buChar char="v"/>
                      </a:pPr>
                      <a:r>
                        <a:rPr lang="es-CO" sz="2400" dirty="0"/>
                        <a:t>Discordia familiar</a:t>
                      </a:r>
                    </a:p>
                    <a:p>
                      <a:pPr marL="742950" lvl="1" indent="-285750">
                        <a:buFont typeface="Wingdings" panose="05000000000000000000" pitchFamily="2" charset="2"/>
                        <a:buChar char="v"/>
                      </a:pPr>
                      <a:r>
                        <a:rPr lang="es-CO" sz="2400" dirty="0"/>
                        <a:t>Historia de relación (s) intensamente dependiente (s)</a:t>
                      </a:r>
                    </a:p>
                    <a:p>
                      <a:pPr marL="742950" lvl="1" indent="-285750">
                        <a:buFont typeface="Wingdings" panose="05000000000000000000" pitchFamily="2" charset="2"/>
                        <a:buChar char="v"/>
                      </a:pPr>
                      <a:r>
                        <a:rPr lang="es-CO" sz="2400" dirty="0"/>
                        <a:t>Preocupaciones de los padres sobre el cuidado de dependientes.</a:t>
                      </a:r>
                    </a:p>
                    <a:p>
                      <a:pPr marL="342900" indent="-342900">
                        <a:buFont typeface="+mj-lt"/>
                        <a:buAutoNum type="arabicPeriod"/>
                      </a:pPr>
                      <a:r>
                        <a:rPr lang="es-CO" sz="2400" dirty="0"/>
                        <a:t>Limitaciones financieras</a:t>
                      </a:r>
                    </a:p>
                    <a:p>
                      <a:pPr marL="342900" indent="-342900">
                        <a:buFont typeface="+mj-lt"/>
                        <a:buAutoNum type="arabicPeriod"/>
                      </a:pPr>
                      <a:r>
                        <a:rPr lang="es-CO" sz="2400" dirty="0"/>
                        <a:t>Duelo no resuelto o múltiples pérdidas previas.</a:t>
                      </a:r>
                    </a:p>
                    <a:p>
                      <a:pPr marL="342900" indent="-342900">
                        <a:buFont typeface="+mj-lt"/>
                        <a:buAutoNum type="arabicPeriod"/>
                      </a:pPr>
                      <a:r>
                        <a:rPr lang="es-CO" sz="2400" dirty="0"/>
                        <a:t>Crisis espiritual o existencial.</a:t>
                      </a:r>
                    </a:p>
                    <a:p>
                      <a:pPr marL="342900" indent="-342900">
                        <a:buFont typeface="+mj-lt"/>
                        <a:buAutoNum type="arabicPeriod"/>
                      </a:pPr>
                      <a:r>
                        <a:rPr lang="es-CO" sz="2400" dirty="0"/>
                        <a:t>Necesidad de coordinación de atención en múltiples sitios.</a:t>
                      </a:r>
                    </a:p>
                  </a:txBody>
                  <a:tcPr/>
                </a:tc>
                <a:extLst>
                  <a:ext uri="{0D108BD9-81ED-4DB2-BD59-A6C34878D82A}">
                    <a16:rowId xmlns:a16="http://schemas.microsoft.com/office/drawing/2014/main" xmlns="" val="801867258"/>
                  </a:ext>
                </a:extLst>
              </a:tr>
            </a:tbl>
          </a:graphicData>
        </a:graphic>
      </p:graphicFrame>
      <p:sp>
        <p:nvSpPr>
          <p:cNvPr id="6" name="Rectángulo 2">
            <a:extLst>
              <a:ext uri="{FF2B5EF4-FFF2-40B4-BE49-F238E27FC236}">
                <a16:creationId xmlns:a16="http://schemas.microsoft.com/office/drawing/2014/main" xmlns="" id="{8C56CDF1-224C-42CA-899B-AD961379D59E}"/>
              </a:ext>
            </a:extLst>
          </p:cNvPr>
          <p:cNvSpPr/>
          <p:nvPr/>
        </p:nvSpPr>
        <p:spPr>
          <a:xfrm>
            <a:off x="1014131" y="5820486"/>
            <a:ext cx="7441711" cy="246221"/>
          </a:xfrm>
          <a:prstGeom prst="rect">
            <a:avLst/>
          </a:prstGeom>
        </p:spPr>
        <p:txBody>
          <a:bodyPr wrap="square">
            <a:spAutoFit/>
          </a:bodyPr>
          <a:lstStyle/>
          <a:p>
            <a:r>
              <a:rPr lang="es-CO" sz="1000" dirty="0">
                <a:solidFill>
                  <a:srgbClr val="000000"/>
                </a:solidFill>
                <a:latin typeface="Arial" panose="020B0604020202020204" pitchFamily="34" charset="0"/>
                <a:cs typeface="Arial" panose="020B0604020202020204" pitchFamily="34" charset="0"/>
              </a:rPr>
              <a:t>NCCN </a:t>
            </a:r>
            <a:r>
              <a:rPr lang="es-CO" sz="1000" dirty="0" err="1">
                <a:solidFill>
                  <a:srgbClr val="000000"/>
                </a:solidFill>
                <a:latin typeface="Arial" panose="020B0604020202020204" pitchFamily="34" charset="0"/>
                <a:cs typeface="Arial" panose="020B0604020202020204" pitchFamily="34" charset="0"/>
              </a:rPr>
              <a:t>Guidelines</a:t>
            </a:r>
            <a:r>
              <a:rPr lang="es-CO" sz="1000" dirty="0">
                <a:solidFill>
                  <a:srgbClr val="000000"/>
                </a:solidFill>
                <a:latin typeface="Arial" panose="020B0604020202020204" pitchFamily="34" charset="0"/>
                <a:cs typeface="Arial" panose="020B0604020202020204" pitchFamily="34" charset="0"/>
              </a:rPr>
              <a:t> </a:t>
            </a:r>
            <a:r>
              <a:rPr lang="es-CO" sz="1000" dirty="0" err="1">
                <a:solidFill>
                  <a:srgbClr val="000000"/>
                </a:solidFill>
                <a:latin typeface="Arial" panose="020B0604020202020204" pitchFamily="34" charset="0"/>
                <a:cs typeface="Arial" panose="020B0604020202020204" pitchFamily="34" charset="0"/>
              </a:rPr>
              <a:t>Version</a:t>
            </a:r>
            <a:r>
              <a:rPr lang="es-CO" sz="1000" dirty="0">
                <a:solidFill>
                  <a:srgbClr val="000000"/>
                </a:solidFill>
                <a:latin typeface="Arial" panose="020B0604020202020204" pitchFamily="34" charset="0"/>
                <a:cs typeface="Arial" panose="020B0604020202020204" pitchFamily="34" charset="0"/>
              </a:rPr>
              <a:t> 2.2012, </a:t>
            </a:r>
            <a:r>
              <a:rPr lang="es-CO" sz="1000" dirty="0" err="1">
                <a:solidFill>
                  <a:srgbClr val="000000"/>
                </a:solidFill>
                <a:latin typeface="Arial" panose="020B0604020202020204" pitchFamily="34" charset="0"/>
                <a:cs typeface="Arial" panose="020B0604020202020204" pitchFamily="34" charset="0"/>
              </a:rPr>
              <a:t>Palliative</a:t>
            </a:r>
            <a:r>
              <a:rPr lang="es-CO" sz="1000" dirty="0">
                <a:solidFill>
                  <a:srgbClr val="000000"/>
                </a:solidFill>
                <a:latin typeface="Arial" panose="020B0604020202020204" pitchFamily="34" charset="0"/>
                <a:cs typeface="Arial" panose="020B0604020202020204" pitchFamily="34" charset="0"/>
              </a:rPr>
              <a:t> </a:t>
            </a:r>
            <a:r>
              <a:rPr lang="es-CO" sz="1000" dirty="0" err="1">
                <a:solidFill>
                  <a:srgbClr val="000000"/>
                </a:solidFill>
                <a:latin typeface="Arial" panose="020B0604020202020204" pitchFamily="34" charset="0"/>
                <a:cs typeface="Arial" panose="020B0604020202020204" pitchFamily="34" charset="0"/>
              </a:rPr>
              <a:t>Care</a:t>
            </a:r>
            <a:r>
              <a:rPr lang="es-CO" sz="1000" dirty="0">
                <a:solidFill>
                  <a:srgbClr val="000000"/>
                </a:solidFill>
                <a:latin typeface="Arial" panose="020B0604020202020204" pitchFamily="34" charset="0"/>
                <a:cs typeface="Arial" panose="020B0604020202020204" pitchFamily="34" charset="0"/>
              </a:rPr>
              <a:t> </a:t>
            </a:r>
            <a:r>
              <a:rPr lang="es-CO" sz="1000" dirty="0">
                <a:solidFill>
                  <a:srgbClr val="660099"/>
                </a:solidFill>
                <a:latin typeface="Arial" panose="020B0604020202020204" pitchFamily="34" charset="0"/>
                <a:cs typeface="Arial" panose="020B0604020202020204" pitchFamily="34" charset="0"/>
                <a:hlinkClick r:id="rId2"/>
              </a:rPr>
              <a:t>http://www.nccn.org/professionals/physician_gls/f_guidelines.asp#supportive</a:t>
            </a:r>
            <a:r>
              <a:rPr lang="es-CO" sz="1000" dirty="0">
                <a:solidFill>
                  <a:srgbClr val="000000"/>
                </a:solidFill>
                <a:latin typeface="Arial" panose="020B0604020202020204" pitchFamily="34" charset="0"/>
                <a:cs typeface="Arial" panose="020B0604020202020204" pitchFamily="34" charset="0"/>
              </a:rPr>
              <a:t>.</a:t>
            </a:r>
            <a:endParaRPr lang="es-CO"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495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ángulo: esquinas redondeadas 35">
            <a:extLst>
              <a:ext uri="{FF2B5EF4-FFF2-40B4-BE49-F238E27FC236}">
                <a16:creationId xmlns:a16="http://schemas.microsoft.com/office/drawing/2014/main" xmlns="" id="{0EB4663E-1C44-4F97-8347-76BC153BA8EE}"/>
              </a:ext>
            </a:extLst>
          </p:cNvPr>
          <p:cNvSpPr/>
          <p:nvPr/>
        </p:nvSpPr>
        <p:spPr>
          <a:xfrm>
            <a:off x="3127513" y="281097"/>
            <a:ext cx="5947997" cy="596332"/>
          </a:xfrm>
          <a:prstGeom prst="roundRect">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esquinas redondeadas 14">
            <a:extLst>
              <a:ext uri="{FF2B5EF4-FFF2-40B4-BE49-F238E27FC236}">
                <a16:creationId xmlns:a16="http://schemas.microsoft.com/office/drawing/2014/main" xmlns="" id="{6B19C4EB-2530-4D60-A638-13B2624106F8}"/>
              </a:ext>
            </a:extLst>
          </p:cNvPr>
          <p:cNvSpPr/>
          <p:nvPr/>
        </p:nvSpPr>
        <p:spPr>
          <a:xfrm>
            <a:off x="7736063" y="1375650"/>
            <a:ext cx="2358468" cy="596348"/>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Rectángulo: esquinas redondeadas 13">
            <a:extLst>
              <a:ext uri="{FF2B5EF4-FFF2-40B4-BE49-F238E27FC236}">
                <a16:creationId xmlns:a16="http://schemas.microsoft.com/office/drawing/2014/main" xmlns="" id="{D6D059AC-A7B5-4075-9528-9D0CE641CDEC}"/>
              </a:ext>
            </a:extLst>
          </p:cNvPr>
          <p:cNvSpPr/>
          <p:nvPr/>
        </p:nvSpPr>
        <p:spPr>
          <a:xfrm>
            <a:off x="2456915" y="1458485"/>
            <a:ext cx="1603722" cy="596348"/>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 name="CuadroTexto 2">
            <a:extLst>
              <a:ext uri="{FF2B5EF4-FFF2-40B4-BE49-F238E27FC236}">
                <a16:creationId xmlns:a16="http://schemas.microsoft.com/office/drawing/2014/main" xmlns="" id="{0EB3F07E-BA4F-4A11-9BB9-5658FA5BCBE2}"/>
              </a:ext>
            </a:extLst>
          </p:cNvPr>
          <p:cNvSpPr txBox="1"/>
          <p:nvPr/>
        </p:nvSpPr>
        <p:spPr>
          <a:xfrm>
            <a:off x="3365883" y="281097"/>
            <a:ext cx="5709634" cy="584775"/>
          </a:xfrm>
          <a:prstGeom prst="rect">
            <a:avLst/>
          </a:prstGeom>
          <a:noFill/>
        </p:spPr>
        <p:txBody>
          <a:bodyPr wrap="square" rtlCol="0">
            <a:spAutoFit/>
          </a:bodyPr>
          <a:lstStyle/>
          <a:p>
            <a:r>
              <a:rPr lang="es-CO" sz="3200" b="1" dirty="0"/>
              <a:t>Candidato a cuidado paliativo</a:t>
            </a:r>
          </a:p>
        </p:txBody>
      </p:sp>
      <p:sp>
        <p:nvSpPr>
          <p:cNvPr id="4" name="CuadroTexto 3">
            <a:extLst>
              <a:ext uri="{FF2B5EF4-FFF2-40B4-BE49-F238E27FC236}">
                <a16:creationId xmlns:a16="http://schemas.microsoft.com/office/drawing/2014/main" xmlns="" id="{3A0E6ECB-979C-49BC-8BF8-1BC0B9E368E6}"/>
              </a:ext>
            </a:extLst>
          </p:cNvPr>
          <p:cNvSpPr txBox="1"/>
          <p:nvPr/>
        </p:nvSpPr>
        <p:spPr>
          <a:xfrm>
            <a:off x="2632611" y="1571129"/>
            <a:ext cx="1252330" cy="369332"/>
          </a:xfrm>
          <a:prstGeom prst="rect">
            <a:avLst/>
          </a:prstGeom>
          <a:noFill/>
        </p:spPr>
        <p:txBody>
          <a:bodyPr wrap="square" rtlCol="0">
            <a:spAutoFit/>
          </a:bodyPr>
          <a:lstStyle/>
          <a:p>
            <a:pPr algn="ctr"/>
            <a:r>
              <a:rPr lang="es-CO" b="1" dirty="0">
                <a:solidFill>
                  <a:schemeClr val="bg1"/>
                </a:solidFill>
              </a:rPr>
              <a:t>Síntomas</a:t>
            </a:r>
          </a:p>
        </p:txBody>
      </p:sp>
      <p:sp>
        <p:nvSpPr>
          <p:cNvPr id="5" name="CuadroTexto 4">
            <a:extLst>
              <a:ext uri="{FF2B5EF4-FFF2-40B4-BE49-F238E27FC236}">
                <a16:creationId xmlns:a16="http://schemas.microsoft.com/office/drawing/2014/main" xmlns="" id="{A6E5C828-7F08-41B3-9BBB-38C5F9C4F3BA}"/>
              </a:ext>
            </a:extLst>
          </p:cNvPr>
          <p:cNvSpPr txBox="1"/>
          <p:nvPr/>
        </p:nvSpPr>
        <p:spPr>
          <a:xfrm>
            <a:off x="7871792" y="1458485"/>
            <a:ext cx="2027581" cy="369332"/>
          </a:xfrm>
          <a:prstGeom prst="rect">
            <a:avLst/>
          </a:prstGeom>
          <a:noFill/>
        </p:spPr>
        <p:txBody>
          <a:bodyPr wrap="square" rtlCol="0">
            <a:spAutoFit/>
          </a:bodyPr>
          <a:lstStyle/>
          <a:p>
            <a:pPr algn="ctr"/>
            <a:r>
              <a:rPr lang="es-CO" b="1" dirty="0"/>
              <a:t>Comunicación</a:t>
            </a:r>
          </a:p>
        </p:txBody>
      </p:sp>
      <p:sp>
        <p:nvSpPr>
          <p:cNvPr id="9" name="CuadroTexto 8">
            <a:extLst>
              <a:ext uri="{FF2B5EF4-FFF2-40B4-BE49-F238E27FC236}">
                <a16:creationId xmlns:a16="http://schemas.microsoft.com/office/drawing/2014/main" xmlns="" id="{6DE1B843-B902-46BA-8352-BA6B3EAC39F7}"/>
              </a:ext>
            </a:extLst>
          </p:cNvPr>
          <p:cNvSpPr txBox="1"/>
          <p:nvPr/>
        </p:nvSpPr>
        <p:spPr>
          <a:xfrm>
            <a:off x="2456915" y="2424742"/>
            <a:ext cx="1603722" cy="923330"/>
          </a:xfrm>
          <a:prstGeom prst="rect">
            <a:avLst/>
          </a:prstGeom>
          <a:noFill/>
          <a:ln>
            <a:solidFill>
              <a:schemeClr val="accent5">
                <a:lumMod val="50000"/>
              </a:schemeClr>
            </a:solidFill>
          </a:ln>
        </p:spPr>
        <p:txBody>
          <a:bodyPr wrap="square" rtlCol="0">
            <a:spAutoFit/>
          </a:bodyPr>
          <a:lstStyle/>
          <a:p>
            <a:pPr algn="ctr"/>
            <a:r>
              <a:rPr lang="es-CO" dirty="0"/>
              <a:t>Optimizar tratamiento convencional</a:t>
            </a:r>
          </a:p>
        </p:txBody>
      </p:sp>
      <p:sp>
        <p:nvSpPr>
          <p:cNvPr id="10" name="CuadroTexto 9">
            <a:extLst>
              <a:ext uri="{FF2B5EF4-FFF2-40B4-BE49-F238E27FC236}">
                <a16:creationId xmlns:a16="http://schemas.microsoft.com/office/drawing/2014/main" xmlns="" id="{E3DF4213-E7D0-4B5C-B386-AA469E46B982}"/>
              </a:ext>
            </a:extLst>
          </p:cNvPr>
          <p:cNvSpPr txBox="1"/>
          <p:nvPr/>
        </p:nvSpPr>
        <p:spPr>
          <a:xfrm>
            <a:off x="1230610" y="3877655"/>
            <a:ext cx="958052" cy="369332"/>
          </a:xfrm>
          <a:prstGeom prst="rect">
            <a:avLst/>
          </a:prstGeom>
          <a:noFill/>
          <a:ln>
            <a:solidFill>
              <a:schemeClr val="accent5">
                <a:lumMod val="50000"/>
              </a:schemeClr>
            </a:solidFill>
          </a:ln>
        </p:spPr>
        <p:txBody>
          <a:bodyPr wrap="square" rtlCol="0">
            <a:spAutoFit/>
          </a:bodyPr>
          <a:lstStyle/>
          <a:p>
            <a:pPr algn="ctr"/>
            <a:r>
              <a:rPr lang="es-CO" dirty="0"/>
              <a:t>Disnea</a:t>
            </a:r>
          </a:p>
        </p:txBody>
      </p:sp>
      <p:sp>
        <p:nvSpPr>
          <p:cNvPr id="11" name="CuadroTexto 10">
            <a:extLst>
              <a:ext uri="{FF2B5EF4-FFF2-40B4-BE49-F238E27FC236}">
                <a16:creationId xmlns:a16="http://schemas.microsoft.com/office/drawing/2014/main" xmlns="" id="{B001BC2D-D1EC-4161-A09D-03AD1CB4F027}"/>
              </a:ext>
            </a:extLst>
          </p:cNvPr>
          <p:cNvSpPr txBox="1"/>
          <p:nvPr/>
        </p:nvSpPr>
        <p:spPr>
          <a:xfrm>
            <a:off x="2562387" y="3844598"/>
            <a:ext cx="1344743" cy="646331"/>
          </a:xfrm>
          <a:prstGeom prst="rect">
            <a:avLst/>
          </a:prstGeom>
          <a:noFill/>
          <a:ln>
            <a:solidFill>
              <a:schemeClr val="accent5">
                <a:lumMod val="50000"/>
              </a:schemeClr>
            </a:solidFill>
          </a:ln>
        </p:spPr>
        <p:txBody>
          <a:bodyPr wrap="square" rtlCol="0">
            <a:spAutoFit/>
          </a:bodyPr>
          <a:lstStyle/>
          <a:p>
            <a:pPr algn="ctr"/>
            <a:r>
              <a:rPr lang="es-CO" dirty="0"/>
              <a:t>Ansiedad depresión</a:t>
            </a:r>
          </a:p>
        </p:txBody>
      </p:sp>
      <p:sp>
        <p:nvSpPr>
          <p:cNvPr id="12" name="CuadroTexto 11">
            <a:extLst>
              <a:ext uri="{FF2B5EF4-FFF2-40B4-BE49-F238E27FC236}">
                <a16:creationId xmlns:a16="http://schemas.microsoft.com/office/drawing/2014/main" xmlns="" id="{559A0316-81B7-4015-A879-7D63FA71C436}"/>
              </a:ext>
            </a:extLst>
          </p:cNvPr>
          <p:cNvSpPr txBox="1"/>
          <p:nvPr/>
        </p:nvSpPr>
        <p:spPr>
          <a:xfrm>
            <a:off x="4151105" y="3844598"/>
            <a:ext cx="1655646" cy="923330"/>
          </a:xfrm>
          <a:prstGeom prst="rect">
            <a:avLst/>
          </a:prstGeom>
          <a:noFill/>
          <a:ln>
            <a:solidFill>
              <a:schemeClr val="accent5">
                <a:lumMod val="50000"/>
              </a:schemeClr>
            </a:solidFill>
          </a:ln>
        </p:spPr>
        <p:txBody>
          <a:bodyPr wrap="square" rtlCol="0">
            <a:spAutoFit/>
          </a:bodyPr>
          <a:lstStyle/>
          <a:p>
            <a:pPr algn="ctr"/>
            <a:r>
              <a:rPr lang="es-CO" dirty="0"/>
              <a:t>Otros síntomas</a:t>
            </a:r>
          </a:p>
          <a:p>
            <a:pPr marL="285750" indent="-285750" algn="ctr">
              <a:buFont typeface="Arial" panose="020B0604020202020204" pitchFamily="34" charset="0"/>
              <a:buChar char="•"/>
            </a:pPr>
            <a:r>
              <a:rPr lang="es-CO" dirty="0"/>
              <a:t>Tos</a:t>
            </a:r>
          </a:p>
          <a:p>
            <a:pPr marL="285750" indent="-285750" algn="ctr">
              <a:buFont typeface="Arial" panose="020B0604020202020204" pitchFamily="34" charset="0"/>
              <a:buChar char="•"/>
            </a:pPr>
            <a:r>
              <a:rPr lang="es-CO" dirty="0"/>
              <a:t>Hemoptisis</a:t>
            </a:r>
          </a:p>
        </p:txBody>
      </p:sp>
      <p:graphicFrame>
        <p:nvGraphicFramePr>
          <p:cNvPr id="13" name="Diagrama 12">
            <a:extLst>
              <a:ext uri="{FF2B5EF4-FFF2-40B4-BE49-F238E27FC236}">
                <a16:creationId xmlns:a16="http://schemas.microsoft.com/office/drawing/2014/main" xmlns="" id="{7CD1575A-DC22-4709-A0EB-2B798CCADAF8}"/>
              </a:ext>
            </a:extLst>
          </p:cNvPr>
          <p:cNvGraphicFramePr/>
          <p:nvPr>
            <p:extLst>
              <p:ext uri="{D42A27DB-BD31-4B8C-83A1-F6EECF244321}">
                <p14:modId xmlns:p14="http://schemas.microsoft.com/office/powerpoint/2010/main" val="1044877395"/>
              </p:ext>
            </p:extLst>
          </p:nvPr>
        </p:nvGraphicFramePr>
        <p:xfrm>
          <a:off x="7002168" y="2184033"/>
          <a:ext cx="4434458" cy="40246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7" name="Conector recto 16">
            <a:extLst>
              <a:ext uri="{FF2B5EF4-FFF2-40B4-BE49-F238E27FC236}">
                <a16:creationId xmlns:a16="http://schemas.microsoft.com/office/drawing/2014/main" xmlns="" id="{7CC7A412-C04E-4EAF-9482-3BFA3255AAE5}"/>
              </a:ext>
            </a:extLst>
          </p:cNvPr>
          <p:cNvCxnSpPr>
            <a:cxnSpLocks/>
          </p:cNvCxnSpPr>
          <p:nvPr/>
        </p:nvCxnSpPr>
        <p:spPr>
          <a:xfrm>
            <a:off x="5923722" y="879124"/>
            <a:ext cx="0" cy="84365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xmlns="" id="{64934387-ECC9-4F07-883C-924A9C29B636}"/>
              </a:ext>
            </a:extLst>
          </p:cNvPr>
          <p:cNvCxnSpPr>
            <a:cxnSpLocks/>
          </p:cNvCxnSpPr>
          <p:nvPr/>
        </p:nvCxnSpPr>
        <p:spPr>
          <a:xfrm flipH="1">
            <a:off x="4060638" y="1722783"/>
            <a:ext cx="186308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xmlns="" id="{8DDB2EA4-6169-4C72-959F-FB86E0FA225C}"/>
              </a:ext>
            </a:extLst>
          </p:cNvPr>
          <p:cNvCxnSpPr>
            <a:cxnSpLocks/>
          </p:cNvCxnSpPr>
          <p:nvPr/>
        </p:nvCxnSpPr>
        <p:spPr>
          <a:xfrm>
            <a:off x="5923722" y="1722783"/>
            <a:ext cx="178081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xmlns="" id="{CE75853C-44DF-4321-86D1-AF42ED3869FF}"/>
              </a:ext>
            </a:extLst>
          </p:cNvPr>
          <p:cNvCxnSpPr>
            <a:cxnSpLocks/>
            <a:stCxn id="14" idx="2"/>
            <a:endCxn id="9" idx="0"/>
          </p:cNvCxnSpPr>
          <p:nvPr/>
        </p:nvCxnSpPr>
        <p:spPr>
          <a:xfrm>
            <a:off x="3258776" y="2054833"/>
            <a:ext cx="0" cy="36990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xmlns="" id="{FDCADFCF-BE25-4B1F-82F5-F4EB2B04C416}"/>
              </a:ext>
            </a:extLst>
          </p:cNvPr>
          <p:cNvCxnSpPr/>
          <p:nvPr/>
        </p:nvCxnSpPr>
        <p:spPr>
          <a:xfrm>
            <a:off x="9462052" y="1971998"/>
            <a:ext cx="0" cy="36990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xmlns="" id="{2A9E27DF-AE7F-4AD0-A1AA-893D7217EA30}"/>
              </a:ext>
            </a:extLst>
          </p:cNvPr>
          <p:cNvCxnSpPr>
            <a:cxnSpLocks/>
          </p:cNvCxnSpPr>
          <p:nvPr/>
        </p:nvCxnSpPr>
        <p:spPr>
          <a:xfrm>
            <a:off x="1709636" y="3507746"/>
            <a:ext cx="0" cy="36990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xmlns="" id="{174BD25B-2399-4BFD-B7D2-067C4EA84D66}"/>
              </a:ext>
            </a:extLst>
          </p:cNvPr>
          <p:cNvCxnSpPr>
            <a:cxnSpLocks/>
          </p:cNvCxnSpPr>
          <p:nvPr/>
        </p:nvCxnSpPr>
        <p:spPr>
          <a:xfrm>
            <a:off x="3258776" y="3348072"/>
            <a:ext cx="0" cy="52958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xmlns="" id="{6C150CB8-1258-4211-B622-EF2045013A95}"/>
              </a:ext>
            </a:extLst>
          </p:cNvPr>
          <p:cNvCxnSpPr>
            <a:cxnSpLocks/>
          </p:cNvCxnSpPr>
          <p:nvPr/>
        </p:nvCxnSpPr>
        <p:spPr>
          <a:xfrm>
            <a:off x="4953701" y="3487941"/>
            <a:ext cx="0" cy="36990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xmlns="" id="{59666DBB-579D-46C4-B72C-A4672100932C}"/>
              </a:ext>
            </a:extLst>
          </p:cNvPr>
          <p:cNvCxnSpPr>
            <a:cxnSpLocks/>
          </p:cNvCxnSpPr>
          <p:nvPr/>
        </p:nvCxnSpPr>
        <p:spPr>
          <a:xfrm flipV="1">
            <a:off x="1696384" y="3507746"/>
            <a:ext cx="3282544" cy="22342"/>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08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up)">
                                      <p:cBhvr>
                                        <p:cTn id="18" dur="500"/>
                                        <p:tgtEl>
                                          <p:spTgt spid="5"/>
                                        </p:tgtEl>
                                      </p:cBhvr>
                                    </p:animEffect>
                                  </p:childTnLst>
                                </p:cTn>
                              </p:par>
                              <p:par>
                                <p:cTn id="19" presetID="22" presetClass="entr" presetSubtype="1"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up)">
                                      <p:cBhvr>
                                        <p:cTn id="21" dur="500"/>
                                        <p:tgtEl>
                                          <p:spTgt spid="17"/>
                                        </p:tgtEl>
                                      </p:cBhvr>
                                    </p:animEffect>
                                  </p:childTnLst>
                                </p:cTn>
                              </p:par>
                              <p:par>
                                <p:cTn id="22" presetID="22" presetClass="entr" presetSubtype="1"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up)">
                                      <p:cBhvr>
                                        <p:cTn id="24" dur="500"/>
                                        <p:tgtEl>
                                          <p:spTgt spid="19"/>
                                        </p:tgtEl>
                                      </p:cBhvr>
                                    </p:animEffect>
                                  </p:childTnLst>
                                </p:cTn>
                              </p:par>
                              <p:par>
                                <p:cTn id="25" presetID="22" presetClass="entr" presetSubtype="1"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par>
                                <p:cTn id="33" presetID="22" presetClass="entr" presetSubtype="1"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up)">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up)">
                                      <p:cBhvr>
                                        <p:cTn id="40" dur="500"/>
                                        <p:tgtEl>
                                          <p:spTgt spid="10"/>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up)">
                                      <p:cBhvr>
                                        <p:cTn id="43" dur="500"/>
                                        <p:tgtEl>
                                          <p:spTgt spid="11"/>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up)">
                                      <p:cBhvr>
                                        <p:cTn id="46" dur="500"/>
                                        <p:tgtEl>
                                          <p:spTgt spid="12"/>
                                        </p:tgtEl>
                                      </p:cBhvr>
                                    </p:animEffect>
                                  </p:childTnLst>
                                </p:cTn>
                              </p:par>
                              <p:par>
                                <p:cTn id="47" presetID="22" presetClass="entr" presetSubtype="1"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wipe(up)">
                                      <p:cBhvr>
                                        <p:cTn id="49" dur="500"/>
                                        <p:tgtEl>
                                          <p:spTgt spid="30"/>
                                        </p:tgtEl>
                                      </p:cBhvr>
                                    </p:animEffect>
                                  </p:childTnLst>
                                </p:cTn>
                              </p:par>
                              <p:par>
                                <p:cTn id="50" presetID="22" presetClass="entr" presetSubtype="1" fill="hold"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up)">
                                      <p:cBhvr>
                                        <p:cTn id="52" dur="500"/>
                                        <p:tgtEl>
                                          <p:spTgt spid="31"/>
                                        </p:tgtEl>
                                      </p:cBhvr>
                                    </p:animEffect>
                                  </p:childTnLst>
                                </p:cTn>
                              </p:par>
                              <p:par>
                                <p:cTn id="53" presetID="22" presetClass="entr" presetSubtype="1" fill="hold"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up)">
                                      <p:cBhvr>
                                        <p:cTn id="55" dur="500"/>
                                        <p:tgtEl>
                                          <p:spTgt spid="32"/>
                                        </p:tgtEl>
                                      </p:cBhvr>
                                    </p:animEffect>
                                  </p:childTnLst>
                                </p:cTn>
                              </p:par>
                              <p:par>
                                <p:cTn id="56" presetID="22" presetClass="entr" presetSubtype="1" fill="hold"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up)">
                                      <p:cBhvr>
                                        <p:cTn id="58" dur="500"/>
                                        <p:tgtEl>
                                          <p:spTgt spid="3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up)">
                                      <p:cBhvr>
                                        <p:cTn id="63" dur="500"/>
                                        <p:tgtEl>
                                          <p:spTgt spid="13"/>
                                        </p:tgtEl>
                                      </p:cBhvr>
                                    </p:animEffect>
                                  </p:childTnLst>
                                </p:cTn>
                              </p:par>
                              <p:par>
                                <p:cTn id="64" presetID="22" presetClass="entr" presetSubtype="1" fill="hold"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up)">
                                      <p:cBhvr>
                                        <p:cTn id="6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 grpId="0"/>
      <p:bldP spid="4" grpId="0"/>
      <p:bldP spid="5" grpId="0"/>
      <p:bldP spid="9" grpId="0" animBg="1"/>
      <p:bldP spid="10" grpId="0" animBg="1"/>
      <p:bldP spid="11" grpId="0" animBg="1"/>
      <p:bldP spid="12" grpId="0" animBg="1"/>
      <p:bldGraphic spid="13"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F1F2755-674A-43B6-87E4-E3D2C161B0BE}"/>
              </a:ext>
            </a:extLst>
          </p:cNvPr>
          <p:cNvSpPr>
            <a:spLocks noGrp="1"/>
          </p:cNvSpPr>
          <p:nvPr>
            <p:ph type="title"/>
          </p:nvPr>
        </p:nvSpPr>
        <p:spPr>
          <a:xfrm>
            <a:off x="838200" y="62"/>
            <a:ext cx="10515600" cy="1325563"/>
          </a:xfrm>
        </p:spPr>
        <p:txBody>
          <a:bodyPr/>
          <a:lstStyle/>
          <a:p>
            <a:r>
              <a:rPr lang="es-CO" b="1" dirty="0">
                <a:effectLst>
                  <a:outerShdw blurRad="38100" dist="38100" dir="2700000" algn="tl">
                    <a:srgbClr val="000000">
                      <a:alpha val="43137"/>
                    </a:srgbClr>
                  </a:outerShdw>
                </a:effectLst>
              </a:rPr>
              <a:t>Objetivos</a:t>
            </a:r>
          </a:p>
        </p:txBody>
      </p:sp>
      <p:sp>
        <p:nvSpPr>
          <p:cNvPr id="3" name="Marcador de contenido 2">
            <a:extLst>
              <a:ext uri="{FF2B5EF4-FFF2-40B4-BE49-F238E27FC236}">
                <a16:creationId xmlns:a16="http://schemas.microsoft.com/office/drawing/2014/main" xmlns="" id="{5DB572CA-2468-4DA8-96A0-87660207CF6C}"/>
              </a:ext>
            </a:extLst>
          </p:cNvPr>
          <p:cNvSpPr>
            <a:spLocks noGrp="1"/>
          </p:cNvSpPr>
          <p:nvPr>
            <p:ph idx="1"/>
          </p:nvPr>
        </p:nvSpPr>
        <p:spPr>
          <a:xfrm>
            <a:off x="924339" y="1502460"/>
            <a:ext cx="10515600" cy="4351338"/>
          </a:xfrm>
        </p:spPr>
        <p:txBody>
          <a:bodyPr>
            <a:normAutofit/>
          </a:bodyPr>
          <a:lstStyle/>
          <a:p>
            <a:r>
              <a:rPr lang="es-CO" sz="3200" dirty="0"/>
              <a:t>Definir prevención cuaternaria</a:t>
            </a:r>
          </a:p>
          <a:p>
            <a:endParaRPr lang="es-CO" sz="3200" dirty="0"/>
          </a:p>
          <a:p>
            <a:r>
              <a:rPr lang="es-CO" sz="3200" dirty="0"/>
              <a:t>Factores pronóstico</a:t>
            </a:r>
          </a:p>
          <a:p>
            <a:endParaRPr lang="es-CO" sz="3200" dirty="0"/>
          </a:p>
          <a:p>
            <a:r>
              <a:rPr lang="es-CO" sz="3200" dirty="0"/>
              <a:t>Comorbilidades en EPOC</a:t>
            </a:r>
          </a:p>
          <a:p>
            <a:endParaRPr lang="es-CO" sz="3200" dirty="0"/>
          </a:p>
          <a:p>
            <a:r>
              <a:rPr lang="es-CO" sz="3200" dirty="0"/>
              <a:t>Cuidados paliativos</a:t>
            </a:r>
          </a:p>
          <a:p>
            <a:endParaRPr lang="es-CO" sz="3200" dirty="0"/>
          </a:p>
          <a:p>
            <a:endParaRPr lang="es-CO" sz="3200" dirty="0"/>
          </a:p>
        </p:txBody>
      </p:sp>
      <p:grpSp>
        <p:nvGrpSpPr>
          <p:cNvPr id="9" name="Grupo 8">
            <a:extLst>
              <a:ext uri="{FF2B5EF4-FFF2-40B4-BE49-F238E27FC236}">
                <a16:creationId xmlns:a16="http://schemas.microsoft.com/office/drawing/2014/main" xmlns="" id="{AABECC24-776E-432E-A962-A2758E9C197B}"/>
              </a:ext>
            </a:extLst>
          </p:cNvPr>
          <p:cNvGrpSpPr/>
          <p:nvPr/>
        </p:nvGrpSpPr>
        <p:grpSpPr>
          <a:xfrm>
            <a:off x="6959940" y="3850965"/>
            <a:ext cx="5232060" cy="2423225"/>
            <a:chOff x="6959940" y="3850965"/>
            <a:chExt cx="5232060" cy="2423225"/>
          </a:xfrm>
        </p:grpSpPr>
        <p:sp>
          <p:nvSpPr>
            <p:cNvPr id="7" name="Explosión: 14 puntos 6">
              <a:extLst>
                <a:ext uri="{FF2B5EF4-FFF2-40B4-BE49-F238E27FC236}">
                  <a16:creationId xmlns:a16="http://schemas.microsoft.com/office/drawing/2014/main" xmlns="" id="{69668571-5A5B-41AB-BA2D-C051984A18B6}"/>
                </a:ext>
              </a:extLst>
            </p:cNvPr>
            <p:cNvSpPr/>
            <p:nvPr/>
          </p:nvSpPr>
          <p:spPr>
            <a:xfrm>
              <a:off x="6959940" y="3850965"/>
              <a:ext cx="5232060" cy="2423225"/>
            </a:xfrm>
            <a:prstGeom prst="irregularSeal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CuadroTexto 7">
              <a:extLst>
                <a:ext uri="{FF2B5EF4-FFF2-40B4-BE49-F238E27FC236}">
                  <a16:creationId xmlns:a16="http://schemas.microsoft.com/office/drawing/2014/main" xmlns="" id="{997B288D-27EA-44D5-A916-3BE2885F3066}"/>
                </a:ext>
              </a:extLst>
            </p:cNvPr>
            <p:cNvSpPr txBox="1"/>
            <p:nvPr/>
          </p:nvSpPr>
          <p:spPr>
            <a:xfrm>
              <a:off x="8072154" y="4708426"/>
              <a:ext cx="2897944" cy="1200329"/>
            </a:xfrm>
            <a:prstGeom prst="rect">
              <a:avLst/>
            </a:prstGeom>
            <a:noFill/>
          </p:spPr>
          <p:txBody>
            <a:bodyPr wrap="square" rtlCol="0">
              <a:spAutoFit/>
            </a:bodyPr>
            <a:lstStyle/>
            <a:p>
              <a:r>
                <a:rPr lang="es-CO" dirty="0"/>
                <a:t>Durante la presentación se tendremos casos clínicos que resolveremos entre todos</a:t>
              </a:r>
            </a:p>
          </p:txBody>
        </p:sp>
      </p:grpSp>
      <p:pic>
        <p:nvPicPr>
          <p:cNvPr id="4" name="Imagen 3">
            <a:extLst>
              <a:ext uri="{FF2B5EF4-FFF2-40B4-BE49-F238E27FC236}">
                <a16:creationId xmlns:a16="http://schemas.microsoft.com/office/drawing/2014/main" xmlns="" id="{74E01EAB-89AD-48B9-A08A-5FB45060CA9E}"/>
              </a:ext>
            </a:extLst>
          </p:cNvPr>
          <p:cNvPicPr>
            <a:picLocks noChangeAspect="1"/>
          </p:cNvPicPr>
          <p:nvPr/>
        </p:nvPicPr>
        <p:blipFill>
          <a:blip r:embed="rId2"/>
          <a:stretch>
            <a:fillRect/>
          </a:stretch>
        </p:blipFill>
        <p:spPr>
          <a:xfrm>
            <a:off x="7594911" y="272853"/>
            <a:ext cx="3758889" cy="3436040"/>
          </a:xfrm>
          <a:prstGeom prst="rect">
            <a:avLst/>
          </a:prstGeom>
        </p:spPr>
      </p:pic>
    </p:spTree>
    <p:extLst>
      <p:ext uri="{BB962C8B-B14F-4D97-AF65-F5344CB8AC3E}">
        <p14:creationId xmlns:p14="http://schemas.microsoft.com/office/powerpoint/2010/main" val="223841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fltVal val="0"/>
                                          </p:val>
                                        </p:tav>
                                        <p:tav tm="100000">
                                          <p:val>
                                            <p:strVal val="#ppt_w"/>
                                          </p:val>
                                        </p:tav>
                                      </p:tavLst>
                                    </p:anim>
                                    <p:anim calcmode="lin" valueType="num">
                                      <p:cBhvr>
                                        <p:cTn id="24" dur="1000" fill="hold"/>
                                        <p:tgtEl>
                                          <p:spTgt spid="9"/>
                                        </p:tgtEl>
                                        <p:attrNameLst>
                                          <p:attrName>ppt_h</p:attrName>
                                        </p:attrNameLst>
                                      </p:cBhvr>
                                      <p:tavLst>
                                        <p:tav tm="0">
                                          <p:val>
                                            <p:fltVal val="0"/>
                                          </p:val>
                                        </p:tav>
                                        <p:tav tm="100000">
                                          <p:val>
                                            <p:strVal val="#ppt_h"/>
                                          </p:val>
                                        </p:tav>
                                      </p:tavLst>
                                    </p:anim>
                                    <p:anim calcmode="lin" valueType="num">
                                      <p:cBhvr>
                                        <p:cTn id="25" dur="1000" fill="hold"/>
                                        <p:tgtEl>
                                          <p:spTgt spid="9"/>
                                        </p:tgtEl>
                                        <p:attrNameLst>
                                          <p:attrName>style.rotation</p:attrName>
                                        </p:attrNameLst>
                                      </p:cBhvr>
                                      <p:tavLst>
                                        <p:tav tm="0">
                                          <p:val>
                                            <p:fltVal val="90"/>
                                          </p:val>
                                        </p:tav>
                                        <p:tav tm="100000">
                                          <p:val>
                                            <p:fltVal val="0"/>
                                          </p:val>
                                        </p:tav>
                                      </p:tavLst>
                                    </p:anim>
                                    <p:animEffect transition="in" filter="fade">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8EC661A-EFE7-4E59-AACF-754709E0F1DD}"/>
              </a:ext>
            </a:extLst>
          </p:cNvPr>
          <p:cNvSpPr>
            <a:spLocks noGrp="1"/>
          </p:cNvSpPr>
          <p:nvPr>
            <p:ph type="title"/>
          </p:nvPr>
        </p:nvSpPr>
        <p:spPr>
          <a:xfrm>
            <a:off x="838200" y="0"/>
            <a:ext cx="10515600" cy="1325563"/>
          </a:xfrm>
        </p:spPr>
        <p:txBody>
          <a:bodyPr/>
          <a:lstStyle/>
          <a:p>
            <a:pPr algn="ctr"/>
            <a:r>
              <a:rPr lang="es-CO" b="1" dirty="0"/>
              <a:t>Tratamiento de la disnea en paciente con EPOC avanzado</a:t>
            </a:r>
          </a:p>
        </p:txBody>
      </p:sp>
      <p:graphicFrame>
        <p:nvGraphicFramePr>
          <p:cNvPr id="4" name="Marcador de contenido 3">
            <a:extLst>
              <a:ext uri="{FF2B5EF4-FFF2-40B4-BE49-F238E27FC236}">
                <a16:creationId xmlns:a16="http://schemas.microsoft.com/office/drawing/2014/main" xmlns="" id="{6729A24D-143B-4138-ACD6-AC8338305E33}"/>
              </a:ext>
            </a:extLst>
          </p:cNvPr>
          <p:cNvGraphicFramePr>
            <a:graphicFrameLocks noGrp="1"/>
          </p:cNvGraphicFramePr>
          <p:nvPr>
            <p:ph idx="1"/>
            <p:extLst>
              <p:ext uri="{D42A27DB-BD31-4B8C-83A1-F6EECF244321}">
                <p14:modId xmlns:p14="http://schemas.microsoft.com/office/powerpoint/2010/main" val="4169556443"/>
              </p:ext>
            </p:extLst>
          </p:nvPr>
        </p:nvGraphicFramePr>
        <p:xfrm>
          <a:off x="688074" y="1192484"/>
          <a:ext cx="11089943" cy="4197096"/>
        </p:xfrm>
        <a:graphic>
          <a:graphicData uri="http://schemas.openxmlformats.org/drawingml/2006/table">
            <a:tbl>
              <a:tblPr firstRow="1" firstCol="1" bandRow="1">
                <a:tableStyleId>{5C22544A-7EE6-4342-B048-85BDC9FD1C3A}</a:tableStyleId>
              </a:tblPr>
              <a:tblGrid>
                <a:gridCol w="2308940">
                  <a:extLst>
                    <a:ext uri="{9D8B030D-6E8A-4147-A177-3AD203B41FA5}">
                      <a16:colId xmlns:a16="http://schemas.microsoft.com/office/drawing/2014/main" xmlns="" val="3066497811"/>
                    </a:ext>
                  </a:extLst>
                </a:gridCol>
                <a:gridCol w="2670731">
                  <a:extLst>
                    <a:ext uri="{9D8B030D-6E8A-4147-A177-3AD203B41FA5}">
                      <a16:colId xmlns:a16="http://schemas.microsoft.com/office/drawing/2014/main" xmlns="" val="4223865441"/>
                    </a:ext>
                  </a:extLst>
                </a:gridCol>
                <a:gridCol w="6110272">
                  <a:extLst>
                    <a:ext uri="{9D8B030D-6E8A-4147-A177-3AD203B41FA5}">
                      <a16:colId xmlns:a16="http://schemas.microsoft.com/office/drawing/2014/main" xmlns="" val="2615766656"/>
                    </a:ext>
                  </a:extLst>
                </a:gridCol>
              </a:tblGrid>
              <a:tr h="183188">
                <a:tc>
                  <a:txBody>
                    <a:bodyPr/>
                    <a:lstStyle/>
                    <a:p>
                      <a:pPr algn="just">
                        <a:lnSpc>
                          <a:spcPct val="107000"/>
                        </a:lnSpc>
                        <a:spcAft>
                          <a:spcPts val="0"/>
                        </a:spcAft>
                      </a:pPr>
                      <a:r>
                        <a:rPr lang="es-CO" sz="2000" b="0" dirty="0">
                          <a:effectLst/>
                          <a:latin typeface="Arial" panose="020B0604020202020204" pitchFamily="34" charset="0"/>
                          <a:cs typeface="Arial" panose="020B0604020202020204" pitchFamily="34" charset="0"/>
                        </a:rPr>
                        <a:t>Tratamiento</a:t>
                      </a:r>
                      <a:endParaRPr lang="es-CO" sz="20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es-CO" sz="2000" b="0" dirty="0">
                          <a:effectLst/>
                          <a:latin typeface="Arial" panose="020B0604020202020204" pitchFamily="34" charset="0"/>
                          <a:cs typeface="Arial" panose="020B0604020202020204" pitchFamily="34" charset="0"/>
                        </a:rPr>
                        <a:t>Opción</a:t>
                      </a:r>
                      <a:endParaRPr lang="es-CO" sz="20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es-CO" sz="2000" b="0">
                          <a:effectLst/>
                          <a:latin typeface="Arial" panose="020B0604020202020204" pitchFamily="34" charset="0"/>
                          <a:cs typeface="Arial" panose="020B0604020202020204" pitchFamily="34" charset="0"/>
                        </a:rPr>
                        <a:t>Recomendación</a:t>
                      </a:r>
                      <a:endParaRPr lang="es-CO" sz="20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919559854"/>
                  </a:ext>
                </a:extLst>
              </a:tr>
              <a:tr h="758282">
                <a:tc rowSpan="3">
                  <a:txBody>
                    <a:bodyPr/>
                    <a:lstStyle/>
                    <a:p>
                      <a:pPr algn="just">
                        <a:spcAft>
                          <a:spcPts val="0"/>
                        </a:spcAft>
                      </a:pPr>
                      <a:r>
                        <a:rPr lang="es-CO" sz="2000" b="0" dirty="0">
                          <a:effectLst/>
                          <a:latin typeface="Arial" panose="020B0604020202020204" pitchFamily="34" charset="0"/>
                          <a:cs typeface="Arial" panose="020B0604020202020204" pitchFamily="34" charset="0"/>
                        </a:rPr>
                        <a:t>Farmacológicos</a:t>
                      </a:r>
                      <a:endParaRPr lang="es-CO" sz="2000" b="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07000"/>
                        </a:lnSpc>
                        <a:spcAft>
                          <a:spcPts val="0"/>
                        </a:spcAft>
                      </a:pPr>
                      <a:r>
                        <a:rPr lang="es-CO" sz="2000" b="0" dirty="0">
                          <a:effectLst/>
                          <a:latin typeface="Arial" panose="020B0604020202020204" pitchFamily="34" charset="0"/>
                          <a:cs typeface="Arial" panose="020B0604020202020204" pitchFamily="34" charset="0"/>
                        </a:rPr>
                        <a:t> </a:t>
                      </a:r>
                      <a:endParaRPr lang="es-CO" sz="2000" b="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0"/>
                        </a:spcAft>
                      </a:pPr>
                      <a:r>
                        <a:rPr lang="es-CO" sz="2000" b="0" dirty="0">
                          <a:effectLst/>
                          <a:latin typeface="Arial" panose="020B0604020202020204" pitchFamily="34" charset="0"/>
                          <a:cs typeface="Arial" panose="020B0604020202020204" pitchFamily="34" charset="0"/>
                        </a:rPr>
                        <a:t> </a:t>
                      </a:r>
                      <a:endParaRPr lang="es-CO" sz="20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r>
                        <a:rPr lang="es-CO" sz="2000" b="0" dirty="0">
                          <a:effectLst/>
                          <a:latin typeface="Arial" panose="020B0604020202020204" pitchFamily="34" charset="0"/>
                          <a:cs typeface="Arial" panose="020B0604020202020204" pitchFamily="34" charset="0"/>
                        </a:rPr>
                        <a:t>Opioides </a:t>
                      </a:r>
                    </a:p>
                    <a:p>
                      <a:pPr algn="just">
                        <a:spcAft>
                          <a:spcPts val="0"/>
                        </a:spcAft>
                      </a:pPr>
                      <a:r>
                        <a:rPr lang="es-CO" sz="2000" b="0" dirty="0">
                          <a:effectLst/>
                          <a:latin typeface="Arial" panose="020B0604020202020204" pitchFamily="34" charset="0"/>
                          <a:cs typeface="Arial" panose="020B0604020202020204" pitchFamily="34" charset="0"/>
                        </a:rPr>
                        <a:t> </a:t>
                      </a:r>
                    </a:p>
                    <a:p>
                      <a:pPr algn="just">
                        <a:spcAft>
                          <a:spcPts val="0"/>
                        </a:spcAft>
                      </a:pPr>
                      <a:r>
                        <a:rPr lang="es-CO" sz="2000" b="0" dirty="0">
                          <a:effectLst/>
                          <a:latin typeface="Arial" panose="020B0604020202020204" pitchFamily="34" charset="0"/>
                          <a:cs typeface="Arial" panose="020B0604020202020204" pitchFamily="34" charset="0"/>
                        </a:rPr>
                        <a:t> </a:t>
                      </a:r>
                      <a:endParaRPr lang="es-CO" sz="2000" b="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7000"/>
                        </a:lnSpc>
                        <a:spcAft>
                          <a:spcPts val="0"/>
                        </a:spcAft>
                      </a:pPr>
                      <a:r>
                        <a:rPr lang="es-CO" sz="2000" b="0" dirty="0">
                          <a:effectLst/>
                          <a:latin typeface="Arial" panose="020B0604020202020204" pitchFamily="34" charset="0"/>
                          <a:cs typeface="Arial" panose="020B0604020202020204" pitchFamily="34" charset="0"/>
                        </a:rPr>
                        <a:t>son la primera elección farmacológica recomendada por expertos en el tema, pero por temor a los efectos adversos de estos medicamentos no son tan utilizados en la práctica médica. Se recomienda siempre asociar laxantes con estos medicamentos para disminuir los efectos gastrointestinales como lo es el estreñimiento.</a:t>
                      </a:r>
                      <a:endParaRPr lang="es-CO" sz="20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066403058"/>
                  </a:ext>
                </a:extLst>
              </a:tr>
              <a:tr h="374886">
                <a:tc vMerge="1">
                  <a:txBody>
                    <a:bodyPr/>
                    <a:lstStyle/>
                    <a:p>
                      <a:pPr algn="just">
                        <a:lnSpc>
                          <a:spcPct val="107000"/>
                        </a:lnSpc>
                        <a:spcAft>
                          <a:spcPts val="0"/>
                        </a:spcAft>
                      </a:pP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es-CO" sz="2000" b="0">
                          <a:effectLst/>
                          <a:latin typeface="Arial" panose="020B0604020202020204" pitchFamily="34" charset="0"/>
                          <a:cs typeface="Arial" panose="020B0604020202020204" pitchFamily="34" charset="0"/>
                        </a:rPr>
                        <a:t>Ansiolíticos</a:t>
                      </a:r>
                      <a:endParaRPr lang="es-CO" sz="2000" b="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7000"/>
                        </a:lnSpc>
                        <a:spcAft>
                          <a:spcPts val="0"/>
                        </a:spcAft>
                      </a:pPr>
                      <a:r>
                        <a:rPr lang="es-CO" sz="2000" b="0" dirty="0">
                          <a:effectLst/>
                          <a:latin typeface="Arial" panose="020B0604020202020204" pitchFamily="34" charset="0"/>
                          <a:cs typeface="Arial" panose="020B0604020202020204" pitchFamily="34" charset="0"/>
                        </a:rPr>
                        <a:t>ideal cuando existe rasgos de ansiedad no tratada sin embargo la evidencia no es concluyente para su uso generalizado en los pacientes con EPOC. </a:t>
                      </a:r>
                      <a:endParaRPr lang="es-CO" sz="20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456238022"/>
                  </a:ext>
                </a:extLst>
              </a:tr>
              <a:tr h="183188">
                <a:tc vMerge="1">
                  <a:txBody>
                    <a:bodyPr/>
                    <a:lstStyle/>
                    <a:p>
                      <a:pPr algn="just">
                        <a:lnSpc>
                          <a:spcPct val="107000"/>
                        </a:lnSpc>
                        <a:spcAft>
                          <a:spcPts val="0"/>
                        </a:spcAft>
                      </a:pP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es-CO" sz="2000" b="0" dirty="0">
                          <a:effectLst/>
                          <a:latin typeface="Arial" panose="020B0604020202020204" pitchFamily="34" charset="0"/>
                          <a:cs typeface="Arial" panose="020B0604020202020204" pitchFamily="34" charset="0"/>
                        </a:rPr>
                        <a:t>Oxígeno suplementario </a:t>
                      </a:r>
                      <a:endParaRPr lang="es-CO" sz="2000" b="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7000"/>
                        </a:lnSpc>
                        <a:spcAft>
                          <a:spcPts val="0"/>
                        </a:spcAft>
                      </a:pPr>
                      <a:r>
                        <a:rPr lang="es-CO" sz="2000" b="0" dirty="0">
                          <a:effectLst/>
                          <a:latin typeface="Arial" panose="020B0604020202020204" pitchFamily="34" charset="0"/>
                          <a:cs typeface="Arial" panose="020B0604020202020204" pitchFamily="34" charset="0"/>
                        </a:rPr>
                        <a:t>Es recomendado si este es requerido.</a:t>
                      </a:r>
                      <a:endParaRPr lang="es-CO" sz="20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170156039"/>
                  </a:ext>
                </a:extLst>
              </a:tr>
            </a:tbl>
          </a:graphicData>
        </a:graphic>
      </p:graphicFrame>
      <p:sp>
        <p:nvSpPr>
          <p:cNvPr id="5" name="Rectángulo 4">
            <a:extLst>
              <a:ext uri="{FF2B5EF4-FFF2-40B4-BE49-F238E27FC236}">
                <a16:creationId xmlns:a16="http://schemas.microsoft.com/office/drawing/2014/main" xmlns="" id="{A9B46DBC-9C06-4109-9767-6EBB3AD63F8B}"/>
              </a:ext>
            </a:extLst>
          </p:cNvPr>
          <p:cNvSpPr/>
          <p:nvPr/>
        </p:nvSpPr>
        <p:spPr>
          <a:xfrm>
            <a:off x="593678" y="5439293"/>
            <a:ext cx="6516806" cy="1323439"/>
          </a:xfrm>
          <a:prstGeom prst="rect">
            <a:avLst/>
          </a:prstGeom>
        </p:spPr>
        <p:txBody>
          <a:bodyPr wrap="square">
            <a:spAutoFit/>
          </a:bodyPr>
          <a:lstStyle/>
          <a:p>
            <a:r>
              <a:rPr lang="es-CO" sz="1000" dirty="0"/>
              <a:t>Mahler DA, </a:t>
            </a:r>
            <a:r>
              <a:rPr lang="es-CO" sz="1000" dirty="0" err="1"/>
              <a:t>Selecky</a:t>
            </a:r>
            <a:r>
              <a:rPr lang="es-CO" sz="1000" dirty="0"/>
              <a:t> PA, Harrod CG, et al. American </a:t>
            </a:r>
            <a:r>
              <a:rPr lang="es-CO" sz="1000" dirty="0" err="1"/>
              <a:t>College</a:t>
            </a:r>
            <a:r>
              <a:rPr lang="es-CO" sz="1000" dirty="0"/>
              <a:t> </a:t>
            </a:r>
            <a:r>
              <a:rPr lang="es-CO" sz="1000" dirty="0" err="1"/>
              <a:t>of</a:t>
            </a:r>
            <a:r>
              <a:rPr lang="es-CO" sz="1000" dirty="0"/>
              <a:t> </a:t>
            </a:r>
            <a:r>
              <a:rPr lang="es-CO" sz="1000" dirty="0" err="1"/>
              <a:t>Chest</a:t>
            </a:r>
            <a:r>
              <a:rPr lang="es-CO" sz="1000" dirty="0"/>
              <a:t> </a:t>
            </a:r>
            <a:r>
              <a:rPr lang="es-CO" sz="1000" dirty="0" err="1"/>
              <a:t>Physicians</a:t>
            </a:r>
            <a:r>
              <a:rPr lang="es-CO" sz="1000" dirty="0"/>
              <a:t> </a:t>
            </a:r>
            <a:r>
              <a:rPr lang="es-CO" sz="1000" dirty="0" err="1"/>
              <a:t>consensus</a:t>
            </a:r>
            <a:r>
              <a:rPr lang="es-CO" sz="1000" dirty="0"/>
              <a:t> </a:t>
            </a:r>
            <a:r>
              <a:rPr lang="es-CO" sz="1000" dirty="0" err="1"/>
              <a:t>statement</a:t>
            </a:r>
            <a:r>
              <a:rPr lang="es-CO" sz="1000" dirty="0"/>
              <a:t> </a:t>
            </a:r>
            <a:r>
              <a:rPr lang="es-CO" sz="1000" dirty="0" err="1"/>
              <a:t>on</a:t>
            </a:r>
            <a:r>
              <a:rPr lang="es-CO" sz="1000" dirty="0"/>
              <a:t> </a:t>
            </a:r>
            <a:r>
              <a:rPr lang="es-CO" sz="1000" dirty="0" err="1"/>
              <a:t>the</a:t>
            </a:r>
            <a:r>
              <a:rPr lang="es-CO" sz="1000" dirty="0"/>
              <a:t> </a:t>
            </a:r>
            <a:r>
              <a:rPr lang="es-CO" sz="1000" dirty="0" err="1"/>
              <a:t>management</a:t>
            </a:r>
            <a:r>
              <a:rPr lang="es-CO" sz="1000" dirty="0"/>
              <a:t> </a:t>
            </a:r>
            <a:r>
              <a:rPr lang="es-CO" sz="1000" dirty="0" err="1"/>
              <a:t>of</a:t>
            </a:r>
            <a:r>
              <a:rPr lang="es-CO" sz="1000" dirty="0"/>
              <a:t> </a:t>
            </a:r>
            <a:r>
              <a:rPr lang="es-CO" sz="1000" dirty="0" err="1"/>
              <a:t>dyspnea</a:t>
            </a:r>
            <a:r>
              <a:rPr lang="es-CO" sz="1000" dirty="0"/>
              <a:t> in </a:t>
            </a:r>
            <a:r>
              <a:rPr lang="es-CO" sz="1000" dirty="0" err="1"/>
              <a:t>patients</a:t>
            </a:r>
            <a:r>
              <a:rPr lang="es-CO" sz="1000" dirty="0"/>
              <a:t> </a:t>
            </a:r>
            <a:r>
              <a:rPr lang="es-CO" sz="1000" dirty="0" err="1"/>
              <a:t>with</a:t>
            </a:r>
            <a:r>
              <a:rPr lang="es-CO" sz="1000" dirty="0"/>
              <a:t> </a:t>
            </a:r>
            <a:r>
              <a:rPr lang="es-CO" sz="1000" dirty="0" err="1"/>
              <a:t>advanced</a:t>
            </a:r>
            <a:r>
              <a:rPr lang="es-CO" sz="1000" dirty="0"/>
              <a:t> </a:t>
            </a:r>
            <a:r>
              <a:rPr lang="es-CO" sz="1000" dirty="0" err="1"/>
              <a:t>lung</a:t>
            </a:r>
            <a:r>
              <a:rPr lang="es-CO" sz="1000" dirty="0"/>
              <a:t> </a:t>
            </a:r>
            <a:r>
              <a:rPr lang="es-CO" sz="1000" dirty="0" err="1"/>
              <a:t>or</a:t>
            </a:r>
            <a:r>
              <a:rPr lang="es-CO" sz="1000" dirty="0"/>
              <a:t> </a:t>
            </a:r>
            <a:r>
              <a:rPr lang="es-CO" sz="1000" dirty="0" err="1"/>
              <a:t>heart</a:t>
            </a:r>
            <a:r>
              <a:rPr lang="es-CO" sz="1000" dirty="0"/>
              <a:t> </a:t>
            </a:r>
            <a:r>
              <a:rPr lang="es-CO" sz="1000" dirty="0" err="1"/>
              <a:t>disease</a:t>
            </a:r>
            <a:r>
              <a:rPr lang="es-CO" sz="1000" dirty="0"/>
              <a:t>. </a:t>
            </a:r>
            <a:r>
              <a:rPr lang="es-CO" sz="1000" dirty="0" err="1"/>
              <a:t>Chest</a:t>
            </a:r>
            <a:r>
              <a:rPr lang="es-CO" sz="1000" dirty="0"/>
              <a:t> 2010; 137:674.</a:t>
            </a:r>
          </a:p>
          <a:p>
            <a:r>
              <a:rPr lang="es-CO" sz="1000" dirty="0" err="1"/>
              <a:t>Ekström</a:t>
            </a:r>
            <a:r>
              <a:rPr lang="es-CO" sz="1000" dirty="0"/>
              <a:t> M, Nilsson F, </a:t>
            </a:r>
            <a:r>
              <a:rPr lang="es-CO" sz="1000" dirty="0" err="1"/>
              <a:t>Abernethy</a:t>
            </a:r>
            <a:r>
              <a:rPr lang="es-CO" sz="1000" dirty="0"/>
              <a:t> AA, </a:t>
            </a:r>
            <a:r>
              <a:rPr lang="es-CO" sz="1000" dirty="0" err="1"/>
              <a:t>Currow</a:t>
            </a:r>
            <a:r>
              <a:rPr lang="es-CO" sz="1000" dirty="0"/>
              <a:t> DC. </a:t>
            </a:r>
            <a:r>
              <a:rPr lang="es-CO" sz="1000" dirty="0" err="1"/>
              <a:t>Effects</a:t>
            </a:r>
            <a:r>
              <a:rPr lang="es-CO" sz="1000" dirty="0"/>
              <a:t> </a:t>
            </a:r>
            <a:r>
              <a:rPr lang="es-CO" sz="1000" dirty="0" err="1"/>
              <a:t>of</a:t>
            </a:r>
            <a:r>
              <a:rPr lang="es-CO" sz="1000" dirty="0"/>
              <a:t> </a:t>
            </a:r>
            <a:r>
              <a:rPr lang="es-CO" sz="1000" dirty="0" err="1"/>
              <a:t>opioids</a:t>
            </a:r>
            <a:r>
              <a:rPr lang="es-CO" sz="1000" dirty="0"/>
              <a:t> </a:t>
            </a:r>
            <a:r>
              <a:rPr lang="es-CO" sz="1000" dirty="0" err="1"/>
              <a:t>on</a:t>
            </a:r>
            <a:r>
              <a:rPr lang="es-CO" sz="1000" dirty="0"/>
              <a:t> </a:t>
            </a:r>
            <a:r>
              <a:rPr lang="es-CO" sz="1000" dirty="0" err="1"/>
              <a:t>breathlessness</a:t>
            </a:r>
            <a:r>
              <a:rPr lang="es-CO" sz="1000" dirty="0"/>
              <a:t> and </a:t>
            </a:r>
            <a:r>
              <a:rPr lang="es-CO" sz="1000" dirty="0" err="1"/>
              <a:t>exercise</a:t>
            </a:r>
            <a:r>
              <a:rPr lang="es-CO" sz="1000" dirty="0"/>
              <a:t> </a:t>
            </a:r>
            <a:r>
              <a:rPr lang="es-CO" sz="1000" dirty="0" err="1"/>
              <a:t>capacity</a:t>
            </a:r>
            <a:r>
              <a:rPr lang="es-CO" sz="1000" dirty="0"/>
              <a:t> in </a:t>
            </a:r>
            <a:r>
              <a:rPr lang="es-CO" sz="1000" dirty="0" err="1"/>
              <a:t>chronic</a:t>
            </a:r>
            <a:r>
              <a:rPr lang="es-CO" sz="1000" dirty="0"/>
              <a:t> </a:t>
            </a:r>
            <a:r>
              <a:rPr lang="es-CO" sz="1000" dirty="0" err="1"/>
              <a:t>obstructive</a:t>
            </a:r>
            <a:r>
              <a:rPr lang="es-CO" sz="1000" dirty="0"/>
              <a:t> </a:t>
            </a:r>
            <a:r>
              <a:rPr lang="es-CO" sz="1000" dirty="0" err="1"/>
              <a:t>pulmonary</a:t>
            </a:r>
            <a:r>
              <a:rPr lang="es-CO" sz="1000" dirty="0"/>
              <a:t> </a:t>
            </a:r>
            <a:r>
              <a:rPr lang="es-CO" sz="1000" dirty="0" err="1"/>
              <a:t>disease</a:t>
            </a:r>
            <a:r>
              <a:rPr lang="es-CO" sz="1000" dirty="0"/>
              <a:t>. A </a:t>
            </a:r>
            <a:r>
              <a:rPr lang="es-CO" sz="1000" dirty="0" err="1"/>
              <a:t>systematic</a:t>
            </a:r>
            <a:r>
              <a:rPr lang="es-CO" sz="1000" dirty="0"/>
              <a:t> </a:t>
            </a:r>
            <a:r>
              <a:rPr lang="es-CO" sz="1000" dirty="0" err="1"/>
              <a:t>review</a:t>
            </a:r>
            <a:r>
              <a:rPr lang="es-CO" sz="1000" dirty="0"/>
              <a:t>. Ann Am </a:t>
            </a:r>
            <a:r>
              <a:rPr lang="es-CO" sz="1000" dirty="0" err="1"/>
              <a:t>Thorac</a:t>
            </a:r>
            <a:r>
              <a:rPr lang="es-CO" sz="1000" dirty="0"/>
              <a:t> </a:t>
            </a:r>
            <a:r>
              <a:rPr lang="es-CO" sz="1000" dirty="0" err="1"/>
              <a:t>Soc</a:t>
            </a:r>
            <a:r>
              <a:rPr lang="es-CO" sz="1000" dirty="0"/>
              <a:t> 2015; 12:1079</a:t>
            </a:r>
          </a:p>
          <a:p>
            <a:r>
              <a:rPr lang="es-CO" sz="1000" dirty="0" err="1"/>
              <a:t>Allcroft</a:t>
            </a:r>
            <a:r>
              <a:rPr lang="es-CO" sz="1000" dirty="0"/>
              <a:t> P, </a:t>
            </a:r>
            <a:r>
              <a:rPr lang="es-CO" sz="1000" dirty="0" err="1"/>
              <a:t>Margitanovic</a:t>
            </a:r>
            <a:r>
              <a:rPr lang="es-CO" sz="1000" dirty="0"/>
              <a:t> V, Greene A, et al. </a:t>
            </a:r>
            <a:r>
              <a:rPr lang="es-CO" sz="1000" dirty="0" err="1"/>
              <a:t>The</a:t>
            </a:r>
            <a:r>
              <a:rPr lang="es-CO" sz="1000" dirty="0"/>
              <a:t> role </a:t>
            </a:r>
            <a:r>
              <a:rPr lang="es-CO" sz="1000" dirty="0" err="1"/>
              <a:t>of</a:t>
            </a:r>
            <a:r>
              <a:rPr lang="es-CO" sz="1000" dirty="0"/>
              <a:t> </a:t>
            </a:r>
            <a:r>
              <a:rPr lang="es-CO" sz="1000" dirty="0" err="1"/>
              <a:t>benzodiazepines</a:t>
            </a:r>
            <a:r>
              <a:rPr lang="es-CO" sz="1000" dirty="0"/>
              <a:t> in </a:t>
            </a:r>
            <a:r>
              <a:rPr lang="es-CO" sz="1000" dirty="0" err="1"/>
              <a:t>breathlessness</a:t>
            </a:r>
            <a:r>
              <a:rPr lang="es-CO" sz="1000" dirty="0"/>
              <a:t>: a single </a:t>
            </a:r>
            <a:r>
              <a:rPr lang="es-CO" sz="1000" dirty="0" err="1"/>
              <a:t>site</a:t>
            </a:r>
            <a:r>
              <a:rPr lang="es-CO" sz="1000" dirty="0"/>
              <a:t>, open </a:t>
            </a:r>
            <a:r>
              <a:rPr lang="es-CO" sz="1000" dirty="0" err="1"/>
              <a:t>label</a:t>
            </a:r>
            <a:r>
              <a:rPr lang="es-CO" sz="1000" dirty="0"/>
              <a:t> </a:t>
            </a:r>
            <a:r>
              <a:rPr lang="es-CO" sz="1000" dirty="0" err="1"/>
              <a:t>pilot</a:t>
            </a:r>
            <a:r>
              <a:rPr lang="es-CO" sz="1000" dirty="0"/>
              <a:t> </a:t>
            </a:r>
            <a:r>
              <a:rPr lang="es-CO" sz="1000" dirty="0" err="1"/>
              <a:t>of</a:t>
            </a:r>
            <a:r>
              <a:rPr lang="es-CO" sz="1000" dirty="0"/>
              <a:t> </a:t>
            </a:r>
            <a:r>
              <a:rPr lang="es-CO" sz="1000" dirty="0" err="1"/>
              <a:t>sustained</a:t>
            </a:r>
            <a:r>
              <a:rPr lang="es-CO" sz="1000" dirty="0"/>
              <a:t> </a:t>
            </a:r>
            <a:r>
              <a:rPr lang="es-CO" sz="1000" dirty="0" err="1"/>
              <a:t>release</a:t>
            </a:r>
            <a:r>
              <a:rPr lang="es-CO" sz="1000" dirty="0"/>
              <a:t> </a:t>
            </a:r>
            <a:r>
              <a:rPr lang="es-CO" sz="1000" dirty="0" err="1"/>
              <a:t>morphine</a:t>
            </a:r>
            <a:r>
              <a:rPr lang="es-CO" sz="1000" dirty="0"/>
              <a:t> </a:t>
            </a:r>
            <a:r>
              <a:rPr lang="es-CO" sz="1000" dirty="0" err="1"/>
              <a:t>together</a:t>
            </a:r>
            <a:r>
              <a:rPr lang="es-CO" sz="1000" dirty="0"/>
              <a:t> </a:t>
            </a:r>
            <a:r>
              <a:rPr lang="es-CO" sz="1000" dirty="0" err="1"/>
              <a:t>with</a:t>
            </a:r>
            <a:r>
              <a:rPr lang="es-CO" sz="1000" dirty="0"/>
              <a:t> clonazepam. J </a:t>
            </a:r>
            <a:r>
              <a:rPr lang="es-CO" sz="1000" dirty="0" err="1"/>
              <a:t>Palliat</a:t>
            </a:r>
            <a:r>
              <a:rPr lang="es-CO" sz="1000" dirty="0"/>
              <a:t> </a:t>
            </a:r>
            <a:r>
              <a:rPr lang="es-CO" sz="1000" dirty="0" err="1"/>
              <a:t>Med</a:t>
            </a:r>
            <a:r>
              <a:rPr lang="es-CO" sz="1000" dirty="0"/>
              <a:t> 2013; 16:741.</a:t>
            </a:r>
          </a:p>
          <a:p>
            <a:r>
              <a:rPr lang="es-CO" sz="1000" dirty="0" err="1"/>
              <a:t>Navigante</a:t>
            </a:r>
            <a:r>
              <a:rPr lang="es-CO" sz="1000" dirty="0"/>
              <a:t> AH, Castro MA, </a:t>
            </a:r>
            <a:r>
              <a:rPr lang="es-CO" sz="1000" dirty="0" err="1"/>
              <a:t>Cerchietti</a:t>
            </a:r>
            <a:r>
              <a:rPr lang="es-CO" sz="1000" dirty="0"/>
              <a:t> LC. </a:t>
            </a:r>
            <a:r>
              <a:rPr lang="es-CO" sz="1000" dirty="0" err="1"/>
              <a:t>Morphine</a:t>
            </a:r>
            <a:r>
              <a:rPr lang="es-CO" sz="1000" dirty="0"/>
              <a:t> versus midazolam as </a:t>
            </a:r>
            <a:r>
              <a:rPr lang="es-CO" sz="1000" dirty="0" err="1"/>
              <a:t>upfront</a:t>
            </a:r>
            <a:r>
              <a:rPr lang="es-CO" sz="1000" dirty="0"/>
              <a:t> </a:t>
            </a:r>
            <a:r>
              <a:rPr lang="es-CO" sz="1000" dirty="0" err="1"/>
              <a:t>therapy</a:t>
            </a:r>
            <a:r>
              <a:rPr lang="es-CO" sz="1000" dirty="0"/>
              <a:t> </a:t>
            </a:r>
            <a:r>
              <a:rPr lang="es-CO" sz="1000" dirty="0" err="1"/>
              <a:t>to</a:t>
            </a:r>
            <a:r>
              <a:rPr lang="es-CO" sz="1000" dirty="0"/>
              <a:t> control </a:t>
            </a:r>
            <a:r>
              <a:rPr lang="es-CO" sz="1000" dirty="0" err="1"/>
              <a:t>dyspnea</a:t>
            </a:r>
            <a:r>
              <a:rPr lang="es-CO" sz="1000" dirty="0"/>
              <a:t> </a:t>
            </a:r>
            <a:r>
              <a:rPr lang="es-CO" sz="1000" dirty="0" err="1"/>
              <a:t>perception</a:t>
            </a:r>
            <a:r>
              <a:rPr lang="es-CO" sz="1000" dirty="0"/>
              <a:t> in </a:t>
            </a:r>
            <a:r>
              <a:rPr lang="es-CO" sz="1000" dirty="0" err="1"/>
              <a:t>cancer</a:t>
            </a:r>
            <a:r>
              <a:rPr lang="es-CO" sz="1000" dirty="0"/>
              <a:t> </a:t>
            </a:r>
            <a:r>
              <a:rPr lang="es-CO" sz="1000" dirty="0" err="1"/>
              <a:t>patients</a:t>
            </a:r>
            <a:r>
              <a:rPr lang="es-CO" sz="1000" dirty="0"/>
              <a:t> </a:t>
            </a:r>
            <a:r>
              <a:rPr lang="es-CO" sz="1000" dirty="0" err="1"/>
              <a:t>while</a:t>
            </a:r>
            <a:r>
              <a:rPr lang="es-CO" sz="1000" dirty="0"/>
              <a:t> </a:t>
            </a:r>
            <a:r>
              <a:rPr lang="es-CO" sz="1000" dirty="0" err="1"/>
              <a:t>its</a:t>
            </a:r>
            <a:r>
              <a:rPr lang="es-CO" sz="1000" dirty="0"/>
              <a:t> </a:t>
            </a:r>
            <a:r>
              <a:rPr lang="es-CO" sz="1000" dirty="0" err="1"/>
              <a:t>underlying</a:t>
            </a:r>
            <a:r>
              <a:rPr lang="es-CO" sz="1000" dirty="0"/>
              <a:t> cause </a:t>
            </a:r>
            <a:r>
              <a:rPr lang="es-CO" sz="1000" dirty="0" err="1"/>
              <a:t>is</a:t>
            </a:r>
            <a:r>
              <a:rPr lang="es-CO" sz="1000" dirty="0"/>
              <a:t> </a:t>
            </a:r>
            <a:r>
              <a:rPr lang="es-CO" sz="1000" dirty="0" err="1"/>
              <a:t>sought</a:t>
            </a:r>
            <a:r>
              <a:rPr lang="es-CO" sz="1000" dirty="0"/>
              <a:t> </a:t>
            </a:r>
            <a:r>
              <a:rPr lang="es-CO" sz="1000" dirty="0" err="1"/>
              <a:t>or</a:t>
            </a:r>
            <a:r>
              <a:rPr lang="es-CO" sz="1000" dirty="0"/>
              <a:t> </a:t>
            </a:r>
            <a:r>
              <a:rPr lang="es-CO" sz="1000" dirty="0" err="1"/>
              <a:t>treated</a:t>
            </a:r>
            <a:r>
              <a:rPr lang="es-CO" sz="1000" dirty="0"/>
              <a:t>. J </a:t>
            </a:r>
            <a:r>
              <a:rPr lang="es-CO" sz="1000" dirty="0" err="1"/>
              <a:t>Pain</a:t>
            </a:r>
            <a:r>
              <a:rPr lang="es-CO" sz="1000" dirty="0"/>
              <a:t> </a:t>
            </a:r>
            <a:r>
              <a:rPr lang="es-CO" sz="1000" dirty="0" err="1"/>
              <a:t>Symptom</a:t>
            </a:r>
            <a:r>
              <a:rPr lang="es-CO" sz="1000" dirty="0"/>
              <a:t> </a:t>
            </a:r>
            <a:r>
              <a:rPr lang="es-CO" sz="1000" dirty="0" err="1"/>
              <a:t>Manage</a:t>
            </a:r>
            <a:r>
              <a:rPr lang="es-CO" sz="1000" dirty="0"/>
              <a:t> 2010; 39:820.</a:t>
            </a:r>
          </a:p>
        </p:txBody>
      </p:sp>
    </p:spTree>
    <p:extLst>
      <p:ext uri="{BB962C8B-B14F-4D97-AF65-F5344CB8AC3E}">
        <p14:creationId xmlns:p14="http://schemas.microsoft.com/office/powerpoint/2010/main" val="2982331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8EC661A-EFE7-4E59-AACF-754709E0F1DD}"/>
              </a:ext>
            </a:extLst>
          </p:cNvPr>
          <p:cNvSpPr>
            <a:spLocks noGrp="1"/>
          </p:cNvSpPr>
          <p:nvPr>
            <p:ph type="title"/>
          </p:nvPr>
        </p:nvSpPr>
        <p:spPr>
          <a:xfrm>
            <a:off x="838200" y="0"/>
            <a:ext cx="10515600" cy="1325563"/>
          </a:xfrm>
        </p:spPr>
        <p:txBody>
          <a:bodyPr/>
          <a:lstStyle/>
          <a:p>
            <a:pPr algn="ctr"/>
            <a:r>
              <a:rPr lang="es-CO" b="1" dirty="0"/>
              <a:t>Tratamiento de la disnea en paciente con EPOC avanzado</a:t>
            </a:r>
          </a:p>
        </p:txBody>
      </p:sp>
      <p:graphicFrame>
        <p:nvGraphicFramePr>
          <p:cNvPr id="4" name="Marcador de contenido 3">
            <a:extLst>
              <a:ext uri="{FF2B5EF4-FFF2-40B4-BE49-F238E27FC236}">
                <a16:creationId xmlns:a16="http://schemas.microsoft.com/office/drawing/2014/main" xmlns="" id="{6729A24D-143B-4138-ACD6-AC8338305E33}"/>
              </a:ext>
            </a:extLst>
          </p:cNvPr>
          <p:cNvGraphicFramePr>
            <a:graphicFrameLocks noGrp="1"/>
          </p:cNvGraphicFramePr>
          <p:nvPr>
            <p:ph idx="1"/>
            <p:extLst>
              <p:ext uri="{D42A27DB-BD31-4B8C-83A1-F6EECF244321}">
                <p14:modId xmlns:p14="http://schemas.microsoft.com/office/powerpoint/2010/main" val="1448217698"/>
              </p:ext>
            </p:extLst>
          </p:nvPr>
        </p:nvGraphicFramePr>
        <p:xfrm>
          <a:off x="838200" y="1219780"/>
          <a:ext cx="10515600" cy="4304857"/>
        </p:xfrm>
        <a:graphic>
          <a:graphicData uri="http://schemas.openxmlformats.org/drawingml/2006/table">
            <a:tbl>
              <a:tblPr firstRow="1" firstCol="1" bandRow="1">
                <a:tableStyleId>{5C22544A-7EE6-4342-B048-85BDC9FD1C3A}</a:tableStyleId>
              </a:tblPr>
              <a:tblGrid>
                <a:gridCol w="2189361">
                  <a:extLst>
                    <a:ext uri="{9D8B030D-6E8A-4147-A177-3AD203B41FA5}">
                      <a16:colId xmlns:a16="http://schemas.microsoft.com/office/drawing/2014/main" xmlns="" val="3066497811"/>
                    </a:ext>
                  </a:extLst>
                </a:gridCol>
                <a:gridCol w="2532415">
                  <a:extLst>
                    <a:ext uri="{9D8B030D-6E8A-4147-A177-3AD203B41FA5}">
                      <a16:colId xmlns:a16="http://schemas.microsoft.com/office/drawing/2014/main" xmlns="" val="4223865441"/>
                    </a:ext>
                  </a:extLst>
                </a:gridCol>
                <a:gridCol w="5793824">
                  <a:extLst>
                    <a:ext uri="{9D8B030D-6E8A-4147-A177-3AD203B41FA5}">
                      <a16:colId xmlns:a16="http://schemas.microsoft.com/office/drawing/2014/main" xmlns="" val="2615766656"/>
                    </a:ext>
                  </a:extLst>
                </a:gridCol>
              </a:tblGrid>
              <a:tr h="183188">
                <a:tc>
                  <a:txBody>
                    <a:bodyPr/>
                    <a:lstStyle/>
                    <a:p>
                      <a:pPr algn="just">
                        <a:lnSpc>
                          <a:spcPct val="107000"/>
                        </a:lnSpc>
                        <a:spcAft>
                          <a:spcPts val="0"/>
                        </a:spcAft>
                      </a:pPr>
                      <a:r>
                        <a:rPr lang="es-CO" sz="2400" b="0" dirty="0">
                          <a:effectLst/>
                          <a:latin typeface="Arial" panose="020B0604020202020204" pitchFamily="34" charset="0"/>
                          <a:cs typeface="Arial" panose="020B0604020202020204" pitchFamily="34" charset="0"/>
                        </a:rPr>
                        <a:t>Tratamiento</a:t>
                      </a:r>
                      <a:endParaRPr lang="es-CO" sz="24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es-CO" sz="2400" b="0" dirty="0">
                          <a:effectLst/>
                          <a:latin typeface="Arial" panose="020B0604020202020204" pitchFamily="34" charset="0"/>
                          <a:cs typeface="Arial" panose="020B0604020202020204" pitchFamily="34" charset="0"/>
                        </a:rPr>
                        <a:t>Opción</a:t>
                      </a:r>
                      <a:endParaRPr lang="es-CO" sz="24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es-CO" sz="2400" b="0">
                          <a:effectLst/>
                          <a:latin typeface="Arial" panose="020B0604020202020204" pitchFamily="34" charset="0"/>
                          <a:cs typeface="Arial" panose="020B0604020202020204" pitchFamily="34" charset="0"/>
                        </a:rPr>
                        <a:t>Recomendación</a:t>
                      </a:r>
                      <a:endParaRPr lang="es-CO" sz="24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919559854"/>
                  </a:ext>
                </a:extLst>
              </a:tr>
              <a:tr h="604953">
                <a:tc rowSpan="2">
                  <a:txBody>
                    <a:bodyPr/>
                    <a:lstStyle/>
                    <a:p>
                      <a:pPr algn="just">
                        <a:lnSpc>
                          <a:spcPct val="107000"/>
                        </a:lnSpc>
                        <a:spcAft>
                          <a:spcPts val="0"/>
                        </a:spcAft>
                      </a:pPr>
                      <a:r>
                        <a:rPr lang="es-CO" sz="2400" b="0" dirty="0">
                          <a:effectLst/>
                          <a:latin typeface="Arial" panose="020B0604020202020204" pitchFamily="34" charset="0"/>
                          <a:cs typeface="Arial" panose="020B0604020202020204" pitchFamily="34" charset="0"/>
                        </a:rPr>
                        <a:t>No farmacológico</a:t>
                      </a:r>
                    </a:p>
                    <a:p>
                      <a:pPr>
                        <a:lnSpc>
                          <a:spcPct val="107000"/>
                        </a:lnSpc>
                        <a:spcAft>
                          <a:spcPts val="0"/>
                        </a:spcAft>
                      </a:pPr>
                      <a:r>
                        <a:rPr lang="es-CO" sz="2400" b="0" dirty="0">
                          <a:effectLst/>
                          <a:latin typeface="Arial" panose="020B0604020202020204" pitchFamily="34" charset="0"/>
                          <a:cs typeface="Arial" panose="020B0604020202020204" pitchFamily="34" charset="0"/>
                        </a:rPr>
                        <a:t> </a:t>
                      </a:r>
                    </a:p>
                    <a:p>
                      <a:pPr algn="ctr">
                        <a:lnSpc>
                          <a:spcPct val="107000"/>
                        </a:lnSpc>
                        <a:spcAft>
                          <a:spcPts val="0"/>
                        </a:spcAft>
                      </a:pPr>
                      <a:r>
                        <a:rPr lang="es-CO" sz="2400" b="0" dirty="0">
                          <a:effectLst/>
                          <a:latin typeface="Arial" panose="020B0604020202020204" pitchFamily="34" charset="0"/>
                          <a:cs typeface="Arial" panose="020B0604020202020204" pitchFamily="34" charset="0"/>
                        </a:rPr>
                        <a:t> </a:t>
                      </a:r>
                      <a:endParaRPr lang="es-CO" sz="2400" b="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0"/>
                        </a:spcAft>
                      </a:pPr>
                      <a:r>
                        <a:rPr lang="es-CO" sz="2400" b="0" dirty="0">
                          <a:effectLst/>
                          <a:latin typeface="Arial" panose="020B0604020202020204" pitchFamily="34" charset="0"/>
                          <a:cs typeface="Arial" panose="020B0604020202020204" pitchFamily="34" charset="0"/>
                        </a:rPr>
                        <a:t> </a:t>
                      </a:r>
                      <a:endParaRPr lang="es-CO" sz="24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es-CO" sz="2400" b="0">
                          <a:effectLst/>
                          <a:latin typeface="Arial" panose="020B0604020202020204" pitchFamily="34" charset="0"/>
                          <a:cs typeface="Arial" panose="020B0604020202020204" pitchFamily="34" charset="0"/>
                        </a:rPr>
                        <a:t>ventilación mecánica no invasiva</a:t>
                      </a:r>
                      <a:endParaRPr lang="es-CO" sz="24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es-CO" sz="2400" b="0" dirty="0">
                          <a:effectLst/>
                          <a:latin typeface="Arial" panose="020B0604020202020204" pitchFamily="34" charset="0"/>
                          <a:cs typeface="Arial" panose="020B0604020202020204" pitchFamily="34" charset="0"/>
                        </a:rPr>
                        <a:t>medida de soporte vital y para comodidad posterior al renunciar a las medidas de soporte vital, también para disnea para paliación en el contexto de cáncer terminal con poca evidencia.</a:t>
                      </a:r>
                      <a:endParaRPr lang="es-CO" sz="24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521871714"/>
                  </a:ext>
                </a:extLst>
              </a:tr>
              <a:tr h="374886">
                <a:tc vMerge="1">
                  <a:txBody>
                    <a:bodyPr/>
                    <a:lstStyle/>
                    <a:p>
                      <a:pPr algn="just">
                        <a:lnSpc>
                          <a:spcPct val="107000"/>
                        </a:lnSpc>
                        <a:spcAft>
                          <a:spcPts val="0"/>
                        </a:spcAft>
                      </a:pP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CO" sz="2400" b="0">
                          <a:effectLst/>
                          <a:latin typeface="Arial" panose="020B0604020202020204" pitchFamily="34" charset="0"/>
                          <a:cs typeface="Arial" panose="020B0604020202020204" pitchFamily="34" charset="0"/>
                        </a:rPr>
                        <a:t>rehabilitación pulmonar, ergonomía y estrategias para adaptación</a:t>
                      </a:r>
                      <a:endParaRPr lang="es-CO" sz="24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es-CO" sz="2400" b="0" dirty="0">
                          <a:effectLst/>
                          <a:latin typeface="Arial" panose="020B0604020202020204" pitchFamily="34" charset="0"/>
                          <a:cs typeface="Arial" panose="020B0604020202020204" pitchFamily="34" charset="0"/>
                        </a:rPr>
                        <a:t> </a:t>
                      </a:r>
                      <a:endParaRPr lang="es-CO" sz="24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4218593315"/>
                  </a:ext>
                </a:extLst>
              </a:tr>
            </a:tbl>
          </a:graphicData>
        </a:graphic>
      </p:graphicFrame>
      <p:sp>
        <p:nvSpPr>
          <p:cNvPr id="5" name="Rectángulo 4">
            <a:extLst>
              <a:ext uri="{FF2B5EF4-FFF2-40B4-BE49-F238E27FC236}">
                <a16:creationId xmlns:a16="http://schemas.microsoft.com/office/drawing/2014/main" xmlns="" id="{02EA274A-351D-44D4-B480-F40699AC1B9E}"/>
              </a:ext>
            </a:extLst>
          </p:cNvPr>
          <p:cNvSpPr/>
          <p:nvPr/>
        </p:nvSpPr>
        <p:spPr>
          <a:xfrm>
            <a:off x="413982" y="5638220"/>
            <a:ext cx="7105934" cy="1169551"/>
          </a:xfrm>
          <a:prstGeom prst="rect">
            <a:avLst/>
          </a:prstGeom>
        </p:spPr>
        <p:txBody>
          <a:bodyPr wrap="square">
            <a:spAutoFit/>
          </a:bodyPr>
          <a:lstStyle/>
          <a:p>
            <a:r>
              <a:rPr lang="es-CO" sz="1000" dirty="0" err="1"/>
              <a:t>Rochwerg</a:t>
            </a:r>
            <a:r>
              <a:rPr lang="es-CO" sz="1000" dirty="0"/>
              <a:t> B, </a:t>
            </a:r>
            <a:r>
              <a:rPr lang="es-CO" sz="1000" dirty="0" err="1"/>
              <a:t>Brochard</a:t>
            </a:r>
            <a:r>
              <a:rPr lang="es-CO" sz="1000" dirty="0"/>
              <a:t> L, Elliott MW, et al. </a:t>
            </a:r>
            <a:r>
              <a:rPr lang="es-CO" sz="1000" dirty="0" err="1"/>
              <a:t>Official</a:t>
            </a:r>
            <a:r>
              <a:rPr lang="es-CO" sz="1000" dirty="0"/>
              <a:t> ERS/ATS </a:t>
            </a:r>
            <a:r>
              <a:rPr lang="es-CO" sz="1000" dirty="0" err="1"/>
              <a:t>clinical</a:t>
            </a:r>
            <a:r>
              <a:rPr lang="es-CO" sz="1000" dirty="0"/>
              <a:t> </a:t>
            </a:r>
            <a:r>
              <a:rPr lang="es-CO" sz="1000" dirty="0" err="1"/>
              <a:t>practice</a:t>
            </a:r>
            <a:r>
              <a:rPr lang="es-CO" sz="1000" dirty="0"/>
              <a:t> </a:t>
            </a:r>
            <a:r>
              <a:rPr lang="es-CO" sz="1000" dirty="0" err="1"/>
              <a:t>guidelines</a:t>
            </a:r>
            <a:r>
              <a:rPr lang="es-CO" sz="1000" dirty="0"/>
              <a:t>: </a:t>
            </a:r>
            <a:r>
              <a:rPr lang="es-CO" sz="1000" dirty="0" err="1"/>
              <a:t>noninvasive</a:t>
            </a:r>
            <a:r>
              <a:rPr lang="es-CO" sz="1000" dirty="0"/>
              <a:t> </a:t>
            </a:r>
            <a:r>
              <a:rPr lang="es-CO" sz="1000" dirty="0" err="1"/>
              <a:t>ventilation</a:t>
            </a:r>
            <a:r>
              <a:rPr lang="es-CO" sz="1000" dirty="0"/>
              <a:t> </a:t>
            </a:r>
            <a:r>
              <a:rPr lang="es-CO" sz="1000" dirty="0" err="1"/>
              <a:t>for</a:t>
            </a:r>
            <a:r>
              <a:rPr lang="es-CO" sz="1000" dirty="0"/>
              <a:t> </a:t>
            </a:r>
            <a:r>
              <a:rPr lang="es-CO" sz="1000" dirty="0" err="1"/>
              <a:t>acute</a:t>
            </a:r>
            <a:r>
              <a:rPr lang="es-CO" sz="1000" dirty="0"/>
              <a:t> </a:t>
            </a:r>
            <a:r>
              <a:rPr lang="es-CO" sz="1000" dirty="0" err="1"/>
              <a:t>respiratory</a:t>
            </a:r>
            <a:r>
              <a:rPr lang="es-CO" sz="1000" dirty="0"/>
              <a:t> </a:t>
            </a:r>
            <a:r>
              <a:rPr lang="es-CO" sz="1000" dirty="0" err="1"/>
              <a:t>failure</a:t>
            </a:r>
            <a:r>
              <a:rPr lang="es-CO" sz="1000" dirty="0"/>
              <a:t>. </a:t>
            </a:r>
            <a:r>
              <a:rPr lang="es-CO" sz="1000" dirty="0" err="1"/>
              <a:t>Eur</a:t>
            </a:r>
            <a:r>
              <a:rPr lang="es-CO" sz="1000" dirty="0"/>
              <a:t> </a:t>
            </a:r>
            <a:r>
              <a:rPr lang="es-CO" sz="1000" dirty="0" err="1"/>
              <a:t>Respir</a:t>
            </a:r>
            <a:r>
              <a:rPr lang="es-CO" sz="1000" dirty="0"/>
              <a:t> J 2017; 50.</a:t>
            </a:r>
          </a:p>
          <a:p>
            <a:r>
              <a:rPr lang="es-CO" sz="1000" dirty="0" err="1"/>
              <a:t>Mularski</a:t>
            </a:r>
            <a:r>
              <a:rPr lang="es-CO" sz="1000" dirty="0"/>
              <a:t> RA, </a:t>
            </a:r>
            <a:r>
              <a:rPr lang="es-CO" sz="1000" dirty="0" err="1"/>
              <a:t>Reinke</a:t>
            </a:r>
            <a:r>
              <a:rPr lang="es-CO" sz="1000" dirty="0"/>
              <a:t> LF, </a:t>
            </a:r>
            <a:r>
              <a:rPr lang="es-CO" sz="1000" dirty="0" err="1"/>
              <a:t>Carrieri-Kohlman</a:t>
            </a:r>
            <a:r>
              <a:rPr lang="es-CO" sz="1000" dirty="0"/>
              <a:t> V, et al. </a:t>
            </a:r>
            <a:r>
              <a:rPr lang="es-CO" sz="1000" dirty="0" err="1"/>
              <a:t>An</a:t>
            </a:r>
            <a:r>
              <a:rPr lang="es-CO" sz="1000" dirty="0"/>
              <a:t> </a:t>
            </a:r>
            <a:r>
              <a:rPr lang="es-CO" sz="1000" dirty="0" err="1"/>
              <a:t>official</a:t>
            </a:r>
            <a:r>
              <a:rPr lang="es-CO" sz="1000" dirty="0"/>
              <a:t> American </a:t>
            </a:r>
            <a:r>
              <a:rPr lang="es-CO" sz="1000" dirty="0" err="1"/>
              <a:t>Thoracic</a:t>
            </a:r>
            <a:r>
              <a:rPr lang="es-CO" sz="1000" dirty="0"/>
              <a:t> </a:t>
            </a:r>
            <a:r>
              <a:rPr lang="es-CO" sz="1000" dirty="0" err="1"/>
              <a:t>Society</a:t>
            </a:r>
            <a:r>
              <a:rPr lang="es-CO" sz="1000" dirty="0"/>
              <a:t> workshop </a:t>
            </a:r>
            <a:r>
              <a:rPr lang="es-CO" sz="1000" dirty="0" err="1"/>
              <a:t>report</a:t>
            </a:r>
            <a:r>
              <a:rPr lang="es-CO" sz="1000" dirty="0"/>
              <a:t>: </a:t>
            </a:r>
            <a:r>
              <a:rPr lang="es-CO" sz="1000" dirty="0" err="1"/>
              <a:t>assessment</a:t>
            </a:r>
            <a:r>
              <a:rPr lang="es-CO" sz="1000" dirty="0"/>
              <a:t> and </a:t>
            </a:r>
            <a:r>
              <a:rPr lang="es-CO" sz="1000" dirty="0" err="1"/>
              <a:t>palliative</a:t>
            </a:r>
            <a:r>
              <a:rPr lang="es-CO" sz="1000" dirty="0"/>
              <a:t> </a:t>
            </a:r>
            <a:r>
              <a:rPr lang="es-CO" sz="1000" dirty="0" err="1"/>
              <a:t>management</a:t>
            </a:r>
            <a:r>
              <a:rPr lang="es-CO" sz="1000" dirty="0"/>
              <a:t> </a:t>
            </a:r>
            <a:r>
              <a:rPr lang="es-CO" sz="1000" dirty="0" err="1"/>
              <a:t>of</a:t>
            </a:r>
            <a:r>
              <a:rPr lang="es-CO" sz="1000" dirty="0"/>
              <a:t> </a:t>
            </a:r>
            <a:r>
              <a:rPr lang="es-CO" sz="1000" dirty="0" err="1"/>
              <a:t>dyspnea</a:t>
            </a:r>
            <a:r>
              <a:rPr lang="es-CO" sz="1000" dirty="0"/>
              <a:t> crisis. Ann Am </a:t>
            </a:r>
            <a:r>
              <a:rPr lang="es-CO" sz="1000" dirty="0" err="1"/>
              <a:t>Thorac</a:t>
            </a:r>
            <a:r>
              <a:rPr lang="es-CO" sz="1000" dirty="0"/>
              <a:t> </a:t>
            </a:r>
            <a:r>
              <a:rPr lang="es-CO" sz="1000" dirty="0" err="1"/>
              <a:t>Soc</a:t>
            </a:r>
            <a:r>
              <a:rPr lang="es-CO" sz="1000" dirty="0"/>
              <a:t> 2013; 10:S98.Patient </a:t>
            </a:r>
            <a:r>
              <a:rPr lang="es-CO" sz="1000" dirty="0" err="1"/>
              <a:t>information</a:t>
            </a:r>
            <a:r>
              <a:rPr lang="es-CO" sz="1000" dirty="0"/>
              <a:t> series. </a:t>
            </a:r>
            <a:r>
              <a:rPr lang="es-CO" sz="1000" dirty="0" err="1"/>
              <a:t>Sudden</a:t>
            </a:r>
            <a:r>
              <a:rPr lang="es-CO" sz="1000" dirty="0"/>
              <a:t> </a:t>
            </a:r>
            <a:r>
              <a:rPr lang="es-CO" sz="1000" dirty="0" err="1"/>
              <a:t>breathlessness</a:t>
            </a:r>
            <a:r>
              <a:rPr lang="es-CO" sz="1000" dirty="0"/>
              <a:t> crisis. Am J </a:t>
            </a:r>
            <a:r>
              <a:rPr lang="es-CO" sz="1000" dirty="0" err="1"/>
              <a:t>Respir</a:t>
            </a:r>
            <a:r>
              <a:rPr lang="es-CO" sz="1000" dirty="0"/>
              <a:t> </a:t>
            </a:r>
            <a:r>
              <a:rPr lang="es-CO" sz="1000" dirty="0" err="1"/>
              <a:t>Crit</a:t>
            </a:r>
            <a:r>
              <a:rPr lang="es-CO" sz="1000" dirty="0"/>
              <a:t> </a:t>
            </a:r>
            <a:r>
              <a:rPr lang="es-CO" sz="1000" dirty="0" err="1"/>
              <a:t>Care</a:t>
            </a:r>
            <a:r>
              <a:rPr lang="es-CO" sz="1000" dirty="0"/>
              <a:t> </a:t>
            </a:r>
            <a:r>
              <a:rPr lang="es-CO" sz="1000" dirty="0" err="1"/>
              <a:t>Med</a:t>
            </a:r>
            <a:r>
              <a:rPr lang="es-CO" sz="1000" dirty="0"/>
              <a:t> 2014; 189:P9.</a:t>
            </a:r>
          </a:p>
          <a:p>
            <a:r>
              <a:rPr lang="es-CO" sz="1000" dirty="0"/>
              <a:t>Lynn F </a:t>
            </a:r>
            <a:r>
              <a:rPr lang="es-CO" sz="1000" dirty="0" err="1"/>
              <a:t>Reinke</a:t>
            </a:r>
            <a:r>
              <a:rPr lang="es-CO" sz="1000" dirty="0"/>
              <a:t>, Daisy JA Janssen, J Randall Curtis; </a:t>
            </a:r>
            <a:r>
              <a:rPr lang="es-CO" sz="1000" dirty="0" err="1"/>
              <a:t>Palliative</a:t>
            </a:r>
            <a:r>
              <a:rPr lang="es-CO" sz="1000" dirty="0"/>
              <a:t> </a:t>
            </a:r>
            <a:r>
              <a:rPr lang="es-CO" sz="1000" dirty="0" err="1"/>
              <a:t>care</a:t>
            </a:r>
            <a:r>
              <a:rPr lang="es-CO" sz="1000" dirty="0"/>
              <a:t> </a:t>
            </a:r>
            <a:r>
              <a:rPr lang="es-CO" sz="1000" dirty="0" err="1"/>
              <a:t>for</a:t>
            </a:r>
            <a:r>
              <a:rPr lang="es-CO" sz="1000" dirty="0"/>
              <a:t> </a:t>
            </a:r>
            <a:r>
              <a:rPr lang="es-CO" sz="1000" dirty="0" err="1"/>
              <a:t>adults</a:t>
            </a:r>
            <a:r>
              <a:rPr lang="es-CO" sz="1000" dirty="0"/>
              <a:t> </a:t>
            </a:r>
            <a:r>
              <a:rPr lang="es-CO" sz="1000" dirty="0" err="1"/>
              <a:t>with</a:t>
            </a:r>
            <a:r>
              <a:rPr lang="es-CO" sz="1000" dirty="0"/>
              <a:t> </a:t>
            </a:r>
            <a:r>
              <a:rPr lang="es-CO" sz="1000" dirty="0" err="1"/>
              <a:t>nonmalignant</a:t>
            </a:r>
            <a:r>
              <a:rPr lang="es-CO" sz="1000" dirty="0"/>
              <a:t> </a:t>
            </a:r>
            <a:r>
              <a:rPr lang="es-CO" sz="1000" dirty="0" err="1"/>
              <a:t>chronic</a:t>
            </a:r>
            <a:r>
              <a:rPr lang="es-CO" sz="1000" dirty="0"/>
              <a:t> </a:t>
            </a:r>
            <a:r>
              <a:rPr lang="es-CO" sz="1000" dirty="0" err="1"/>
              <a:t>lung</a:t>
            </a:r>
            <a:r>
              <a:rPr lang="es-CO" sz="1000" dirty="0"/>
              <a:t> </a:t>
            </a:r>
            <a:r>
              <a:rPr lang="es-CO" sz="1000" dirty="0" err="1"/>
              <a:t>disease</a:t>
            </a:r>
            <a:r>
              <a:rPr lang="es-CO" sz="1000" dirty="0"/>
              <a:t>; Post TW, ed. </a:t>
            </a:r>
            <a:r>
              <a:rPr lang="es-CO" sz="1000" dirty="0" err="1"/>
              <a:t>UpToDate</a:t>
            </a:r>
            <a:r>
              <a:rPr lang="es-CO" sz="1000" dirty="0"/>
              <a:t>. Waltham, MA: </a:t>
            </a:r>
            <a:r>
              <a:rPr lang="es-CO" sz="1000" dirty="0" err="1"/>
              <a:t>UpToDate</a:t>
            </a:r>
            <a:r>
              <a:rPr lang="es-CO" sz="1000" dirty="0"/>
              <a:t> Inc. https://www.uptodate.com (</a:t>
            </a:r>
            <a:r>
              <a:rPr lang="es-CO" sz="1000" dirty="0" err="1"/>
              <a:t>Accessed</a:t>
            </a:r>
            <a:r>
              <a:rPr lang="es-CO" sz="1000" dirty="0"/>
              <a:t> </a:t>
            </a:r>
            <a:r>
              <a:rPr lang="es-CO" sz="1000" dirty="0" err="1"/>
              <a:t>on</a:t>
            </a:r>
            <a:r>
              <a:rPr lang="es-CO" sz="1000" dirty="0"/>
              <a:t> </a:t>
            </a:r>
            <a:r>
              <a:rPr lang="es-CO" sz="1000" dirty="0" err="1"/>
              <a:t>January</a:t>
            </a:r>
            <a:r>
              <a:rPr lang="es-CO" sz="1000" dirty="0"/>
              <a:t> 02, 2019.)</a:t>
            </a:r>
          </a:p>
        </p:txBody>
      </p:sp>
    </p:spTree>
    <p:extLst>
      <p:ext uri="{BB962C8B-B14F-4D97-AF65-F5344CB8AC3E}">
        <p14:creationId xmlns:p14="http://schemas.microsoft.com/office/powerpoint/2010/main" val="211247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xmlns="" id="{7492B8B1-7F48-43E7-823D-27786537F6D5}"/>
              </a:ext>
            </a:extLst>
          </p:cNvPr>
          <p:cNvSpPr/>
          <p:nvPr/>
        </p:nvSpPr>
        <p:spPr>
          <a:xfrm>
            <a:off x="3694682" y="1208874"/>
            <a:ext cx="5168403" cy="4154984"/>
          </a:xfrm>
          <a:prstGeom prst="rect">
            <a:avLst/>
          </a:prstGeom>
          <a:noFill/>
        </p:spPr>
        <p:txBody>
          <a:bodyPr wrap="none" lIns="91440" tIns="45720" rIns="91440" bIns="45720">
            <a:spAutoFit/>
          </a:bodyPr>
          <a:lstStyle/>
          <a:p>
            <a:pPr algn="ctr"/>
            <a:r>
              <a:rPr lang="es-ES" sz="8800" b="1" i="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GRACIAS</a:t>
            </a:r>
          </a:p>
          <a:p>
            <a:pPr algn="ctr"/>
            <a:r>
              <a:rPr lang="es-ES" sz="8800" b="1" i="1" dirty="0">
                <a:ln w="9525">
                  <a:solidFill>
                    <a:schemeClr val="bg1"/>
                  </a:solidFill>
                  <a:prstDash val="solid"/>
                </a:ln>
                <a:effectLst>
                  <a:outerShdw blurRad="12700" dist="38100" dir="2700000" algn="tl" rotWithShape="0">
                    <a:schemeClr val="bg1">
                      <a:lumMod val="50000"/>
                    </a:schemeClr>
                  </a:outerShdw>
                </a:effectLst>
              </a:rPr>
              <a:t>POR SU </a:t>
            </a:r>
          </a:p>
          <a:p>
            <a:pPr algn="ctr"/>
            <a:r>
              <a:rPr lang="es-ES" sz="8800" b="1" i="1" dirty="0">
                <a:ln w="9525">
                  <a:solidFill>
                    <a:schemeClr val="bg1"/>
                  </a:solidFill>
                  <a:prstDash val="solid"/>
                </a:ln>
                <a:effectLst>
                  <a:outerShdw blurRad="12700" dist="38100" dir="2700000" algn="tl" rotWithShape="0">
                    <a:schemeClr val="bg1">
                      <a:lumMod val="50000"/>
                    </a:schemeClr>
                  </a:outerShdw>
                </a:effectLst>
              </a:rPr>
              <a:t>ATENCIÓN</a:t>
            </a:r>
            <a:endParaRPr lang="es-ES" sz="8800" b="1" i="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824004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9A2083D-D8E0-486E-8502-37B3A09A7840}"/>
              </a:ext>
            </a:extLst>
          </p:cNvPr>
          <p:cNvSpPr>
            <a:spLocks noGrp="1"/>
          </p:cNvSpPr>
          <p:nvPr>
            <p:ph type="title"/>
          </p:nvPr>
        </p:nvSpPr>
        <p:spPr/>
        <p:txBody>
          <a:bodyPr/>
          <a:lstStyle/>
          <a:p>
            <a:r>
              <a:rPr lang="es-CO" b="1" dirty="0"/>
              <a:t>Prevención cuaternaria</a:t>
            </a:r>
          </a:p>
        </p:txBody>
      </p:sp>
      <p:sp>
        <p:nvSpPr>
          <p:cNvPr id="3" name="Marcador de contenido 2">
            <a:extLst>
              <a:ext uri="{FF2B5EF4-FFF2-40B4-BE49-F238E27FC236}">
                <a16:creationId xmlns:a16="http://schemas.microsoft.com/office/drawing/2014/main" xmlns="" id="{E6F41E20-75E2-4D2B-B183-73B043D91794}"/>
              </a:ext>
            </a:extLst>
          </p:cNvPr>
          <p:cNvSpPr>
            <a:spLocks noGrp="1"/>
          </p:cNvSpPr>
          <p:nvPr>
            <p:ph idx="1"/>
          </p:nvPr>
        </p:nvSpPr>
        <p:spPr>
          <a:xfrm>
            <a:off x="838199" y="1253331"/>
            <a:ext cx="10515600" cy="4351338"/>
          </a:xfrm>
        </p:spPr>
        <p:txBody>
          <a:bodyPr>
            <a:normAutofit/>
          </a:bodyPr>
          <a:lstStyle/>
          <a:p>
            <a:pPr algn="just"/>
            <a:endParaRPr lang="es-CO" sz="3200" dirty="0"/>
          </a:p>
          <a:p>
            <a:pPr lvl="0" algn="just"/>
            <a:r>
              <a:rPr lang="es-CO" sz="3200" dirty="0"/>
              <a:t>Todas las medidas encaminadas a identificar los pacientes en riesgo por mala prescripción (</a:t>
            </a:r>
            <a:r>
              <a:rPr lang="es-CO" dirty="0">
                <a:solidFill>
                  <a:srgbClr val="FF0000"/>
                </a:solidFill>
              </a:rPr>
              <a:t>evitar sobrediagnóstico con estudios sin un propósito, sobretratamiento con medicaciones que no tengan ningún beneficio, evitar el tamizaje excesivo, tener un enfoque individual para el manejo  y comunicación directa con el paciente</a:t>
            </a:r>
            <a:r>
              <a:rPr lang="es-CO" sz="3200" dirty="0"/>
              <a:t>).</a:t>
            </a:r>
          </a:p>
          <a:p>
            <a:pPr algn="just"/>
            <a:endParaRPr lang="es-CO" sz="3200" dirty="0"/>
          </a:p>
          <a:p>
            <a:pPr algn="just"/>
            <a:r>
              <a:rPr lang="es-CO" sz="3200" dirty="0"/>
              <a:t>Principios éticos = beneficencia, Justicia, no maleficencia y autonomía, garantizando la total transparencia. </a:t>
            </a:r>
          </a:p>
        </p:txBody>
      </p:sp>
      <p:sp>
        <p:nvSpPr>
          <p:cNvPr id="4" name="Rectángulo 3">
            <a:extLst>
              <a:ext uri="{FF2B5EF4-FFF2-40B4-BE49-F238E27FC236}">
                <a16:creationId xmlns:a16="http://schemas.microsoft.com/office/drawing/2014/main" xmlns="" id="{9008DABE-1CC3-4735-832F-74EB4EA87E06}"/>
              </a:ext>
            </a:extLst>
          </p:cNvPr>
          <p:cNvSpPr/>
          <p:nvPr/>
        </p:nvSpPr>
        <p:spPr>
          <a:xfrm>
            <a:off x="429434" y="6262042"/>
            <a:ext cx="6689034" cy="400110"/>
          </a:xfrm>
          <a:prstGeom prst="rect">
            <a:avLst/>
          </a:prstGeom>
        </p:spPr>
        <p:txBody>
          <a:bodyPr wrap="square">
            <a:spAutoFit/>
          </a:bodyPr>
          <a:lstStyle/>
          <a:p>
            <a:pPr algn="just"/>
            <a:r>
              <a:rPr lang="en-US" sz="1000" dirty="0">
                <a:latin typeface="Arial" panose="020B0604020202020204" pitchFamily="34" charset="0"/>
                <a:cs typeface="Arial" panose="020B0604020202020204" pitchFamily="34" charset="0"/>
              </a:rPr>
              <a:t>Martins C, et al. Quaternary prevention: reviewing the </a:t>
            </a:r>
            <a:r>
              <a:rPr lang="en-US" sz="1000" dirty="0" err="1">
                <a:latin typeface="Arial" panose="020B0604020202020204" pitchFamily="34" charset="0"/>
                <a:cs typeface="Arial" panose="020B0604020202020204" pitchFamily="34" charset="0"/>
              </a:rPr>
              <a:t>concept.Eur</a:t>
            </a:r>
            <a:r>
              <a:rPr lang="en-US" sz="1000" dirty="0">
                <a:latin typeface="Arial" panose="020B0604020202020204" pitchFamily="34" charset="0"/>
                <a:cs typeface="Arial" panose="020B0604020202020204" pitchFamily="34" charset="0"/>
              </a:rPr>
              <a:t> J Gen </a:t>
            </a:r>
            <a:r>
              <a:rPr lang="en-US" sz="1000" dirty="0" err="1">
                <a:latin typeface="Arial" panose="020B0604020202020204" pitchFamily="34" charset="0"/>
                <a:cs typeface="Arial" panose="020B0604020202020204" pitchFamily="34" charset="0"/>
              </a:rPr>
              <a:t>Pract</a:t>
            </a:r>
            <a:r>
              <a:rPr lang="en-US" sz="1000" dirty="0">
                <a:latin typeface="Arial" panose="020B0604020202020204" pitchFamily="34" charset="0"/>
                <a:cs typeface="Arial" panose="020B0604020202020204" pitchFamily="34" charset="0"/>
              </a:rPr>
              <a:t>. </a:t>
            </a:r>
            <a:r>
              <a:rPr lang="es-CO" sz="1000" dirty="0">
                <a:latin typeface="Arial" panose="020B0604020202020204" pitchFamily="34" charset="0"/>
                <a:cs typeface="Arial" panose="020B0604020202020204" pitchFamily="34" charset="0"/>
              </a:rPr>
              <a:t>2018 Dec;24(1):106-111. </a:t>
            </a:r>
            <a:r>
              <a:rPr lang="es-CO" sz="1000" dirty="0" err="1">
                <a:latin typeface="Arial" panose="020B0604020202020204" pitchFamily="34" charset="0"/>
                <a:cs typeface="Arial" panose="020B0604020202020204" pitchFamily="34" charset="0"/>
              </a:rPr>
              <a:t>doi</a:t>
            </a:r>
            <a:r>
              <a:rPr lang="es-CO" sz="1000" dirty="0">
                <a:latin typeface="Arial" panose="020B0604020202020204" pitchFamily="34" charset="0"/>
                <a:cs typeface="Arial" panose="020B0604020202020204" pitchFamily="34" charset="0"/>
              </a:rPr>
              <a:t>: 10.1080/13814788.2017.1422177.</a:t>
            </a:r>
          </a:p>
        </p:txBody>
      </p:sp>
      <p:pic>
        <p:nvPicPr>
          <p:cNvPr id="5" name="Imagen 4">
            <a:extLst>
              <a:ext uri="{FF2B5EF4-FFF2-40B4-BE49-F238E27FC236}">
                <a16:creationId xmlns:a16="http://schemas.microsoft.com/office/drawing/2014/main" xmlns="" id="{16D586B7-4222-46E5-9D07-3E17C8B598F6}"/>
              </a:ext>
            </a:extLst>
          </p:cNvPr>
          <p:cNvPicPr>
            <a:picLocks noChangeAspect="1"/>
          </p:cNvPicPr>
          <p:nvPr/>
        </p:nvPicPr>
        <p:blipFill rotWithShape="1">
          <a:blip r:embed="rId2"/>
          <a:srcRect b="21641"/>
          <a:stretch/>
        </p:blipFill>
        <p:spPr>
          <a:xfrm>
            <a:off x="10167842" y="67445"/>
            <a:ext cx="1772367" cy="1708890"/>
          </a:xfrm>
          <a:prstGeom prst="rect">
            <a:avLst/>
          </a:prstGeom>
        </p:spPr>
      </p:pic>
    </p:spTree>
    <p:extLst>
      <p:ext uri="{BB962C8B-B14F-4D97-AF65-F5344CB8AC3E}">
        <p14:creationId xmlns:p14="http://schemas.microsoft.com/office/powerpoint/2010/main" val="111626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2BB18DD-AB0D-4749-9149-3B8CFA58F967}"/>
              </a:ext>
            </a:extLst>
          </p:cNvPr>
          <p:cNvSpPr>
            <a:spLocks noGrp="1"/>
          </p:cNvSpPr>
          <p:nvPr>
            <p:ph type="title"/>
          </p:nvPr>
        </p:nvSpPr>
        <p:spPr/>
        <p:txBody>
          <a:bodyPr/>
          <a:lstStyle/>
          <a:p>
            <a:r>
              <a:rPr lang="es-CO" b="1" dirty="0"/>
              <a:t>CASO CLÍNICO</a:t>
            </a:r>
          </a:p>
        </p:txBody>
      </p:sp>
      <p:sp>
        <p:nvSpPr>
          <p:cNvPr id="3" name="Marcador de contenido 2">
            <a:extLst>
              <a:ext uri="{FF2B5EF4-FFF2-40B4-BE49-F238E27FC236}">
                <a16:creationId xmlns:a16="http://schemas.microsoft.com/office/drawing/2014/main" xmlns="" id="{9C057740-4DF5-4AEB-8F4D-49B0E0363798}"/>
              </a:ext>
            </a:extLst>
          </p:cNvPr>
          <p:cNvSpPr>
            <a:spLocks noGrp="1"/>
          </p:cNvSpPr>
          <p:nvPr>
            <p:ph idx="1"/>
          </p:nvPr>
        </p:nvSpPr>
        <p:spPr>
          <a:xfrm>
            <a:off x="697523" y="1690688"/>
            <a:ext cx="6716151" cy="4351338"/>
          </a:xfrm>
        </p:spPr>
        <p:txBody>
          <a:bodyPr>
            <a:normAutofit fontScale="85000" lnSpcReduction="20000"/>
          </a:bodyPr>
          <a:lstStyle/>
          <a:p>
            <a:pPr algn="just"/>
            <a:r>
              <a:rPr lang="es-MX" dirty="0"/>
              <a:t>Paciente masculino 77 años.</a:t>
            </a:r>
          </a:p>
          <a:p>
            <a:pPr algn="just"/>
            <a:r>
              <a:rPr lang="es-MX" dirty="0"/>
              <a:t>Antecedentes: HTA, DM, apnea del sueño.</a:t>
            </a:r>
          </a:p>
          <a:p>
            <a:pPr algn="just"/>
            <a:r>
              <a:rPr lang="es-MX" dirty="0"/>
              <a:t>IPA = 35, trabajo en construcción por 20 años sin protección respiratoria.</a:t>
            </a:r>
          </a:p>
          <a:p>
            <a:pPr algn="just"/>
            <a:r>
              <a:rPr lang="es-MX" dirty="0"/>
              <a:t>Ultima hospitalización hace 3 meses, por exacerbación de EPOC que requirió optimización de manejo broncodilatador, con mejoría de los síntomas.</a:t>
            </a:r>
          </a:p>
          <a:p>
            <a:pPr algn="just"/>
            <a:r>
              <a:rPr lang="es-MX" dirty="0"/>
              <a:t>Al examen físico: buenas condiciones generales signos vitales de FC:88xmin FR:20xmin TA: 120/81 SO2:89 Peso:49 Kg Talla: 160 cm. Edema de miembros inferiores bilateral, fóvea positiva.</a:t>
            </a:r>
          </a:p>
          <a:p>
            <a:pPr algn="just"/>
            <a:r>
              <a:rPr lang="es-MX" dirty="0" err="1"/>
              <a:t>Rx</a:t>
            </a:r>
            <a:r>
              <a:rPr lang="es-MX" dirty="0"/>
              <a:t> de tórax con Enfisema apical bilateral y signos indirectos de cardiomegalia.</a:t>
            </a:r>
          </a:p>
          <a:p>
            <a:pPr algn="just"/>
            <a:endParaRPr lang="es-MX" dirty="0"/>
          </a:p>
        </p:txBody>
      </p:sp>
      <p:sp>
        <p:nvSpPr>
          <p:cNvPr id="6" name="CuadroTexto 5">
            <a:extLst>
              <a:ext uri="{FF2B5EF4-FFF2-40B4-BE49-F238E27FC236}">
                <a16:creationId xmlns:a16="http://schemas.microsoft.com/office/drawing/2014/main" xmlns="" id="{29B81C5D-AF36-418B-B853-AA3D3769629C}"/>
              </a:ext>
            </a:extLst>
          </p:cNvPr>
          <p:cNvSpPr txBox="1"/>
          <p:nvPr/>
        </p:nvSpPr>
        <p:spPr>
          <a:xfrm>
            <a:off x="7737232" y="1690688"/>
            <a:ext cx="4051494" cy="3416320"/>
          </a:xfrm>
          <a:prstGeom prst="rect">
            <a:avLst/>
          </a:prstGeom>
          <a:solidFill>
            <a:srgbClr val="00B0F0"/>
          </a:solidFill>
        </p:spPr>
        <p:txBody>
          <a:bodyPr wrap="square" rtlCol="0">
            <a:spAutoFit/>
          </a:bodyPr>
          <a:lstStyle/>
          <a:p>
            <a:pPr marL="342900" indent="-342900" algn="just">
              <a:buFont typeface="Wingdings" panose="05000000000000000000" pitchFamily="2" charset="2"/>
              <a:buChar char="Ø"/>
            </a:pPr>
            <a:r>
              <a:rPr lang="es-CO" sz="2400" dirty="0"/>
              <a:t>Su paciente le solicita ¿cuál será el pronostico de su enfermedad?</a:t>
            </a:r>
          </a:p>
          <a:p>
            <a:pPr marL="342900" indent="-342900" algn="just">
              <a:buFont typeface="Wingdings" panose="05000000000000000000" pitchFamily="2" charset="2"/>
              <a:buChar char="Ø"/>
            </a:pPr>
            <a:endParaRPr lang="es-CO" sz="2400" dirty="0"/>
          </a:p>
          <a:p>
            <a:pPr marL="342900" indent="-342900" algn="just">
              <a:buFont typeface="Wingdings" panose="05000000000000000000" pitchFamily="2" charset="2"/>
              <a:buChar char="Ø"/>
            </a:pPr>
            <a:r>
              <a:rPr lang="es-CO" sz="2400" dirty="0"/>
              <a:t>Le buscaría alguna comorbilidad</a:t>
            </a:r>
          </a:p>
          <a:p>
            <a:pPr marL="342900" indent="-342900" algn="just">
              <a:buFont typeface="Wingdings" panose="05000000000000000000" pitchFamily="2" charset="2"/>
              <a:buChar char="Ø"/>
            </a:pPr>
            <a:endParaRPr lang="es-CO" sz="2400" dirty="0"/>
          </a:p>
          <a:p>
            <a:pPr marL="342900" indent="-342900" algn="just">
              <a:buFont typeface="Wingdings" panose="05000000000000000000" pitchFamily="2" charset="2"/>
              <a:buChar char="Ø"/>
            </a:pPr>
            <a:r>
              <a:rPr lang="es-CO" sz="2400" dirty="0"/>
              <a:t>¿Solicita algún paraclínico adicional?</a:t>
            </a:r>
          </a:p>
        </p:txBody>
      </p:sp>
      <p:pic>
        <p:nvPicPr>
          <p:cNvPr id="7" name="Imagen 6">
            <a:extLst>
              <a:ext uri="{FF2B5EF4-FFF2-40B4-BE49-F238E27FC236}">
                <a16:creationId xmlns:a16="http://schemas.microsoft.com/office/drawing/2014/main" xmlns="" id="{FA17B244-0490-4036-A676-EDA6CDAEF11E}"/>
              </a:ext>
            </a:extLst>
          </p:cNvPr>
          <p:cNvPicPr>
            <a:picLocks noChangeAspect="1"/>
          </p:cNvPicPr>
          <p:nvPr/>
        </p:nvPicPr>
        <p:blipFill>
          <a:blip r:embed="rId2"/>
          <a:stretch>
            <a:fillRect/>
          </a:stretch>
        </p:blipFill>
        <p:spPr>
          <a:xfrm>
            <a:off x="9272405" y="575621"/>
            <a:ext cx="981148" cy="904571"/>
          </a:xfrm>
          <a:prstGeom prst="rect">
            <a:avLst/>
          </a:prstGeom>
        </p:spPr>
      </p:pic>
    </p:spTree>
    <p:extLst>
      <p:ext uri="{BB962C8B-B14F-4D97-AF65-F5344CB8AC3E}">
        <p14:creationId xmlns:p14="http://schemas.microsoft.com/office/powerpoint/2010/main" val="252444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ángulo 101">
            <a:extLst>
              <a:ext uri="{FF2B5EF4-FFF2-40B4-BE49-F238E27FC236}">
                <a16:creationId xmlns:a16="http://schemas.microsoft.com/office/drawing/2014/main" xmlns="" id="{81862633-8EFC-410D-A79C-B0B2B25CDC72}"/>
              </a:ext>
            </a:extLst>
          </p:cNvPr>
          <p:cNvSpPr/>
          <p:nvPr/>
        </p:nvSpPr>
        <p:spPr>
          <a:xfrm>
            <a:off x="911107" y="222469"/>
            <a:ext cx="4913730" cy="5935990"/>
          </a:xfrm>
          <a:prstGeom prst="rect">
            <a:avLst/>
          </a:prstGeom>
          <a:solidFill>
            <a:schemeClr val="accent1">
              <a:lumMod val="20000"/>
              <a:lumOff val="80000"/>
            </a:schemeClr>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5" name="Forma libre: forma 94">
            <a:extLst>
              <a:ext uri="{FF2B5EF4-FFF2-40B4-BE49-F238E27FC236}">
                <a16:creationId xmlns:a16="http://schemas.microsoft.com/office/drawing/2014/main" xmlns="" id="{386FDF40-A624-49F7-AE09-1E26E1E7DD04}"/>
              </a:ext>
            </a:extLst>
          </p:cNvPr>
          <p:cNvSpPr/>
          <p:nvPr/>
        </p:nvSpPr>
        <p:spPr>
          <a:xfrm>
            <a:off x="1379495" y="3121228"/>
            <a:ext cx="1547316" cy="2737482"/>
          </a:xfrm>
          <a:custGeom>
            <a:avLst/>
            <a:gdLst>
              <a:gd name="connsiteX0" fmla="*/ 1448972 w 1448972"/>
              <a:gd name="connsiteY0" fmla="*/ 661182 h 1890968"/>
              <a:gd name="connsiteX1" fmla="*/ 1434904 w 1448972"/>
              <a:gd name="connsiteY1" fmla="*/ 1055077 h 1890968"/>
              <a:gd name="connsiteX2" fmla="*/ 1420837 w 1448972"/>
              <a:gd name="connsiteY2" fmla="*/ 1195754 h 1890968"/>
              <a:gd name="connsiteX3" fmla="*/ 1392701 w 1448972"/>
              <a:gd name="connsiteY3" fmla="*/ 1280160 h 1890968"/>
              <a:gd name="connsiteX4" fmla="*/ 1364566 w 1448972"/>
              <a:gd name="connsiteY4" fmla="*/ 1364566 h 1890968"/>
              <a:gd name="connsiteX5" fmla="*/ 1350498 w 1448972"/>
              <a:gd name="connsiteY5" fmla="*/ 1406769 h 1890968"/>
              <a:gd name="connsiteX6" fmla="*/ 1308295 w 1448972"/>
              <a:gd name="connsiteY6" fmla="*/ 1561514 h 1890968"/>
              <a:gd name="connsiteX7" fmla="*/ 1280160 w 1448972"/>
              <a:gd name="connsiteY7" fmla="*/ 1645920 h 1890968"/>
              <a:gd name="connsiteX8" fmla="*/ 1252024 w 1448972"/>
              <a:gd name="connsiteY8" fmla="*/ 1674056 h 1890968"/>
              <a:gd name="connsiteX9" fmla="*/ 1223889 w 1448972"/>
              <a:gd name="connsiteY9" fmla="*/ 1716259 h 1890968"/>
              <a:gd name="connsiteX10" fmla="*/ 1181686 w 1448972"/>
              <a:gd name="connsiteY10" fmla="*/ 1730326 h 1890968"/>
              <a:gd name="connsiteX11" fmla="*/ 1111348 w 1448972"/>
              <a:gd name="connsiteY11" fmla="*/ 1772529 h 1890968"/>
              <a:gd name="connsiteX12" fmla="*/ 1083212 w 1448972"/>
              <a:gd name="connsiteY12" fmla="*/ 1800665 h 1890968"/>
              <a:gd name="connsiteX13" fmla="*/ 998806 w 1448972"/>
              <a:gd name="connsiteY13" fmla="*/ 1828800 h 1890968"/>
              <a:gd name="connsiteX14" fmla="*/ 787791 w 1448972"/>
              <a:gd name="connsiteY14" fmla="*/ 1871003 h 1890968"/>
              <a:gd name="connsiteX15" fmla="*/ 745588 w 1448972"/>
              <a:gd name="connsiteY15" fmla="*/ 1856936 h 1890968"/>
              <a:gd name="connsiteX16" fmla="*/ 689317 w 1448972"/>
              <a:gd name="connsiteY16" fmla="*/ 1786597 h 1890968"/>
              <a:gd name="connsiteX17" fmla="*/ 647114 w 1448972"/>
              <a:gd name="connsiteY17" fmla="*/ 1772529 h 1890968"/>
              <a:gd name="connsiteX18" fmla="*/ 618978 w 1448972"/>
              <a:gd name="connsiteY18" fmla="*/ 1744394 h 1890968"/>
              <a:gd name="connsiteX19" fmla="*/ 576775 w 1448972"/>
              <a:gd name="connsiteY19" fmla="*/ 1730326 h 1890968"/>
              <a:gd name="connsiteX20" fmla="*/ 534572 w 1448972"/>
              <a:gd name="connsiteY20" fmla="*/ 1702191 h 1890968"/>
              <a:gd name="connsiteX21" fmla="*/ 506437 w 1448972"/>
              <a:gd name="connsiteY21" fmla="*/ 1659988 h 1890968"/>
              <a:gd name="connsiteX22" fmla="*/ 464234 w 1448972"/>
              <a:gd name="connsiteY22" fmla="*/ 1645920 h 1890968"/>
              <a:gd name="connsiteX23" fmla="*/ 407963 w 1448972"/>
              <a:gd name="connsiteY23" fmla="*/ 1589649 h 1890968"/>
              <a:gd name="connsiteX24" fmla="*/ 379828 w 1448972"/>
              <a:gd name="connsiteY24" fmla="*/ 1547446 h 1890968"/>
              <a:gd name="connsiteX25" fmla="*/ 351692 w 1448972"/>
              <a:gd name="connsiteY25" fmla="*/ 1519311 h 1890968"/>
              <a:gd name="connsiteX26" fmla="*/ 281354 w 1448972"/>
              <a:gd name="connsiteY26" fmla="*/ 1406769 h 1890968"/>
              <a:gd name="connsiteX27" fmla="*/ 182880 w 1448972"/>
              <a:gd name="connsiteY27" fmla="*/ 1280160 h 1890968"/>
              <a:gd name="connsiteX28" fmla="*/ 140677 w 1448972"/>
              <a:gd name="connsiteY28" fmla="*/ 1195754 h 1890968"/>
              <a:gd name="connsiteX29" fmla="*/ 126609 w 1448972"/>
              <a:gd name="connsiteY29" fmla="*/ 1153551 h 1890968"/>
              <a:gd name="connsiteX30" fmla="*/ 98474 w 1448972"/>
              <a:gd name="connsiteY30" fmla="*/ 1111348 h 1890968"/>
              <a:gd name="connsiteX31" fmla="*/ 84406 w 1448972"/>
              <a:gd name="connsiteY31" fmla="*/ 1069145 h 1890968"/>
              <a:gd name="connsiteX32" fmla="*/ 56271 w 1448972"/>
              <a:gd name="connsiteY32" fmla="*/ 1041009 h 1890968"/>
              <a:gd name="connsiteX33" fmla="*/ 0 w 1448972"/>
              <a:gd name="connsiteY33" fmla="*/ 956603 h 1890968"/>
              <a:gd name="connsiteX34" fmla="*/ 14068 w 1448972"/>
              <a:gd name="connsiteY34" fmla="*/ 126609 h 1890968"/>
              <a:gd name="connsiteX35" fmla="*/ 42203 w 1448972"/>
              <a:gd name="connsiteY35" fmla="*/ 42203 h 1890968"/>
              <a:gd name="connsiteX36" fmla="*/ 56271 w 1448972"/>
              <a:gd name="connsiteY36" fmla="*/ 0 h 1890968"/>
              <a:gd name="connsiteX37" fmla="*/ 84406 w 1448972"/>
              <a:gd name="connsiteY37" fmla="*/ 28136 h 1890968"/>
              <a:gd name="connsiteX38" fmla="*/ 112541 w 1448972"/>
              <a:gd name="connsiteY38" fmla="*/ 225083 h 1890968"/>
              <a:gd name="connsiteX39" fmla="*/ 126609 w 1448972"/>
              <a:gd name="connsiteY39" fmla="*/ 267286 h 1890968"/>
              <a:gd name="connsiteX40" fmla="*/ 140677 w 1448972"/>
              <a:gd name="connsiteY40" fmla="*/ 450166 h 1890968"/>
              <a:gd name="connsiteX41" fmla="*/ 168812 w 1448972"/>
              <a:gd name="connsiteY41" fmla="*/ 534572 h 1890968"/>
              <a:gd name="connsiteX42" fmla="*/ 267286 w 1448972"/>
              <a:gd name="connsiteY42" fmla="*/ 562708 h 1890968"/>
              <a:gd name="connsiteX43" fmla="*/ 351692 w 1448972"/>
              <a:gd name="connsiteY43" fmla="*/ 590843 h 1890968"/>
              <a:gd name="connsiteX44" fmla="*/ 393895 w 1448972"/>
              <a:gd name="connsiteY44" fmla="*/ 604911 h 1890968"/>
              <a:gd name="connsiteX45" fmla="*/ 1266092 w 1448972"/>
              <a:gd name="connsiteY45" fmla="*/ 647114 h 1890968"/>
              <a:gd name="connsiteX46" fmla="*/ 1350498 w 1448972"/>
              <a:gd name="connsiteY46" fmla="*/ 675249 h 1890968"/>
              <a:gd name="connsiteX47" fmla="*/ 1406769 w 1448972"/>
              <a:gd name="connsiteY47" fmla="*/ 717452 h 1890968"/>
              <a:gd name="connsiteX0" fmla="*/ 1448972 w 1448972"/>
              <a:gd name="connsiteY0" fmla="*/ 661182 h 1890968"/>
              <a:gd name="connsiteX1" fmla="*/ 1434904 w 1448972"/>
              <a:gd name="connsiteY1" fmla="*/ 1055077 h 1890968"/>
              <a:gd name="connsiteX2" fmla="*/ 1420837 w 1448972"/>
              <a:gd name="connsiteY2" fmla="*/ 1195754 h 1890968"/>
              <a:gd name="connsiteX3" fmla="*/ 1392701 w 1448972"/>
              <a:gd name="connsiteY3" fmla="*/ 1280160 h 1890968"/>
              <a:gd name="connsiteX4" fmla="*/ 1364566 w 1448972"/>
              <a:gd name="connsiteY4" fmla="*/ 1364566 h 1890968"/>
              <a:gd name="connsiteX5" fmla="*/ 1350498 w 1448972"/>
              <a:gd name="connsiteY5" fmla="*/ 1406769 h 1890968"/>
              <a:gd name="connsiteX6" fmla="*/ 1308295 w 1448972"/>
              <a:gd name="connsiteY6" fmla="*/ 1561514 h 1890968"/>
              <a:gd name="connsiteX7" fmla="*/ 1280160 w 1448972"/>
              <a:gd name="connsiteY7" fmla="*/ 1645920 h 1890968"/>
              <a:gd name="connsiteX8" fmla="*/ 1252024 w 1448972"/>
              <a:gd name="connsiteY8" fmla="*/ 1674056 h 1890968"/>
              <a:gd name="connsiteX9" fmla="*/ 1223889 w 1448972"/>
              <a:gd name="connsiteY9" fmla="*/ 1716259 h 1890968"/>
              <a:gd name="connsiteX10" fmla="*/ 1181686 w 1448972"/>
              <a:gd name="connsiteY10" fmla="*/ 1730326 h 1890968"/>
              <a:gd name="connsiteX11" fmla="*/ 1111348 w 1448972"/>
              <a:gd name="connsiteY11" fmla="*/ 1772529 h 1890968"/>
              <a:gd name="connsiteX12" fmla="*/ 1083212 w 1448972"/>
              <a:gd name="connsiteY12" fmla="*/ 1800665 h 1890968"/>
              <a:gd name="connsiteX13" fmla="*/ 998806 w 1448972"/>
              <a:gd name="connsiteY13" fmla="*/ 1828800 h 1890968"/>
              <a:gd name="connsiteX14" fmla="*/ 787791 w 1448972"/>
              <a:gd name="connsiteY14" fmla="*/ 1871003 h 1890968"/>
              <a:gd name="connsiteX15" fmla="*/ 745588 w 1448972"/>
              <a:gd name="connsiteY15" fmla="*/ 1856936 h 1890968"/>
              <a:gd name="connsiteX16" fmla="*/ 689317 w 1448972"/>
              <a:gd name="connsiteY16" fmla="*/ 1786597 h 1890968"/>
              <a:gd name="connsiteX17" fmla="*/ 647114 w 1448972"/>
              <a:gd name="connsiteY17" fmla="*/ 1772529 h 1890968"/>
              <a:gd name="connsiteX18" fmla="*/ 618978 w 1448972"/>
              <a:gd name="connsiteY18" fmla="*/ 1744394 h 1890968"/>
              <a:gd name="connsiteX19" fmla="*/ 576775 w 1448972"/>
              <a:gd name="connsiteY19" fmla="*/ 1730326 h 1890968"/>
              <a:gd name="connsiteX20" fmla="*/ 534572 w 1448972"/>
              <a:gd name="connsiteY20" fmla="*/ 1702191 h 1890968"/>
              <a:gd name="connsiteX21" fmla="*/ 506437 w 1448972"/>
              <a:gd name="connsiteY21" fmla="*/ 1659988 h 1890968"/>
              <a:gd name="connsiteX22" fmla="*/ 464234 w 1448972"/>
              <a:gd name="connsiteY22" fmla="*/ 1645920 h 1890968"/>
              <a:gd name="connsiteX23" fmla="*/ 407963 w 1448972"/>
              <a:gd name="connsiteY23" fmla="*/ 1589649 h 1890968"/>
              <a:gd name="connsiteX24" fmla="*/ 379828 w 1448972"/>
              <a:gd name="connsiteY24" fmla="*/ 1547446 h 1890968"/>
              <a:gd name="connsiteX25" fmla="*/ 351692 w 1448972"/>
              <a:gd name="connsiteY25" fmla="*/ 1519311 h 1890968"/>
              <a:gd name="connsiteX26" fmla="*/ 281354 w 1448972"/>
              <a:gd name="connsiteY26" fmla="*/ 1406769 h 1890968"/>
              <a:gd name="connsiteX27" fmla="*/ 182880 w 1448972"/>
              <a:gd name="connsiteY27" fmla="*/ 1280160 h 1890968"/>
              <a:gd name="connsiteX28" fmla="*/ 140677 w 1448972"/>
              <a:gd name="connsiteY28" fmla="*/ 1195754 h 1890968"/>
              <a:gd name="connsiteX29" fmla="*/ 126609 w 1448972"/>
              <a:gd name="connsiteY29" fmla="*/ 1153551 h 1890968"/>
              <a:gd name="connsiteX30" fmla="*/ 98474 w 1448972"/>
              <a:gd name="connsiteY30" fmla="*/ 1111348 h 1890968"/>
              <a:gd name="connsiteX31" fmla="*/ 84406 w 1448972"/>
              <a:gd name="connsiteY31" fmla="*/ 1069145 h 1890968"/>
              <a:gd name="connsiteX32" fmla="*/ 56271 w 1448972"/>
              <a:gd name="connsiteY32" fmla="*/ 1041009 h 1890968"/>
              <a:gd name="connsiteX33" fmla="*/ 0 w 1448972"/>
              <a:gd name="connsiteY33" fmla="*/ 956603 h 1890968"/>
              <a:gd name="connsiteX34" fmla="*/ 14068 w 1448972"/>
              <a:gd name="connsiteY34" fmla="*/ 126609 h 1890968"/>
              <a:gd name="connsiteX35" fmla="*/ 42203 w 1448972"/>
              <a:gd name="connsiteY35" fmla="*/ 42203 h 1890968"/>
              <a:gd name="connsiteX36" fmla="*/ 56271 w 1448972"/>
              <a:gd name="connsiteY36" fmla="*/ 0 h 1890968"/>
              <a:gd name="connsiteX37" fmla="*/ 84406 w 1448972"/>
              <a:gd name="connsiteY37" fmla="*/ 28136 h 1890968"/>
              <a:gd name="connsiteX38" fmla="*/ 112541 w 1448972"/>
              <a:gd name="connsiteY38" fmla="*/ 225083 h 1890968"/>
              <a:gd name="connsiteX39" fmla="*/ 126609 w 1448972"/>
              <a:gd name="connsiteY39" fmla="*/ 267286 h 1890968"/>
              <a:gd name="connsiteX40" fmla="*/ 140677 w 1448972"/>
              <a:gd name="connsiteY40" fmla="*/ 450166 h 1890968"/>
              <a:gd name="connsiteX41" fmla="*/ 168812 w 1448972"/>
              <a:gd name="connsiteY41" fmla="*/ 534572 h 1890968"/>
              <a:gd name="connsiteX42" fmla="*/ 267286 w 1448972"/>
              <a:gd name="connsiteY42" fmla="*/ 562708 h 1890968"/>
              <a:gd name="connsiteX43" fmla="*/ 351692 w 1448972"/>
              <a:gd name="connsiteY43" fmla="*/ 590843 h 1890968"/>
              <a:gd name="connsiteX44" fmla="*/ 393895 w 1448972"/>
              <a:gd name="connsiteY44" fmla="*/ 562708 h 1890968"/>
              <a:gd name="connsiteX45" fmla="*/ 1266092 w 1448972"/>
              <a:gd name="connsiteY45" fmla="*/ 647114 h 1890968"/>
              <a:gd name="connsiteX46" fmla="*/ 1350498 w 1448972"/>
              <a:gd name="connsiteY46" fmla="*/ 675249 h 1890968"/>
              <a:gd name="connsiteX47" fmla="*/ 1406769 w 1448972"/>
              <a:gd name="connsiteY47" fmla="*/ 717452 h 1890968"/>
              <a:gd name="connsiteX0" fmla="*/ 1448972 w 1448972"/>
              <a:gd name="connsiteY0" fmla="*/ 661182 h 1890968"/>
              <a:gd name="connsiteX1" fmla="*/ 1434904 w 1448972"/>
              <a:gd name="connsiteY1" fmla="*/ 1055077 h 1890968"/>
              <a:gd name="connsiteX2" fmla="*/ 1420837 w 1448972"/>
              <a:gd name="connsiteY2" fmla="*/ 1195754 h 1890968"/>
              <a:gd name="connsiteX3" fmla="*/ 1392701 w 1448972"/>
              <a:gd name="connsiteY3" fmla="*/ 1280160 h 1890968"/>
              <a:gd name="connsiteX4" fmla="*/ 1364566 w 1448972"/>
              <a:gd name="connsiteY4" fmla="*/ 1364566 h 1890968"/>
              <a:gd name="connsiteX5" fmla="*/ 1350498 w 1448972"/>
              <a:gd name="connsiteY5" fmla="*/ 1406769 h 1890968"/>
              <a:gd name="connsiteX6" fmla="*/ 1308295 w 1448972"/>
              <a:gd name="connsiteY6" fmla="*/ 1561514 h 1890968"/>
              <a:gd name="connsiteX7" fmla="*/ 1280160 w 1448972"/>
              <a:gd name="connsiteY7" fmla="*/ 1645920 h 1890968"/>
              <a:gd name="connsiteX8" fmla="*/ 1252024 w 1448972"/>
              <a:gd name="connsiteY8" fmla="*/ 1674056 h 1890968"/>
              <a:gd name="connsiteX9" fmla="*/ 1223889 w 1448972"/>
              <a:gd name="connsiteY9" fmla="*/ 1716259 h 1890968"/>
              <a:gd name="connsiteX10" fmla="*/ 1181686 w 1448972"/>
              <a:gd name="connsiteY10" fmla="*/ 1730326 h 1890968"/>
              <a:gd name="connsiteX11" fmla="*/ 1111348 w 1448972"/>
              <a:gd name="connsiteY11" fmla="*/ 1772529 h 1890968"/>
              <a:gd name="connsiteX12" fmla="*/ 1083212 w 1448972"/>
              <a:gd name="connsiteY12" fmla="*/ 1800665 h 1890968"/>
              <a:gd name="connsiteX13" fmla="*/ 998806 w 1448972"/>
              <a:gd name="connsiteY13" fmla="*/ 1828800 h 1890968"/>
              <a:gd name="connsiteX14" fmla="*/ 787791 w 1448972"/>
              <a:gd name="connsiteY14" fmla="*/ 1871003 h 1890968"/>
              <a:gd name="connsiteX15" fmla="*/ 745588 w 1448972"/>
              <a:gd name="connsiteY15" fmla="*/ 1856936 h 1890968"/>
              <a:gd name="connsiteX16" fmla="*/ 689317 w 1448972"/>
              <a:gd name="connsiteY16" fmla="*/ 1786597 h 1890968"/>
              <a:gd name="connsiteX17" fmla="*/ 647114 w 1448972"/>
              <a:gd name="connsiteY17" fmla="*/ 1772529 h 1890968"/>
              <a:gd name="connsiteX18" fmla="*/ 618978 w 1448972"/>
              <a:gd name="connsiteY18" fmla="*/ 1744394 h 1890968"/>
              <a:gd name="connsiteX19" fmla="*/ 576775 w 1448972"/>
              <a:gd name="connsiteY19" fmla="*/ 1730326 h 1890968"/>
              <a:gd name="connsiteX20" fmla="*/ 534572 w 1448972"/>
              <a:gd name="connsiteY20" fmla="*/ 1702191 h 1890968"/>
              <a:gd name="connsiteX21" fmla="*/ 506437 w 1448972"/>
              <a:gd name="connsiteY21" fmla="*/ 1659988 h 1890968"/>
              <a:gd name="connsiteX22" fmla="*/ 464234 w 1448972"/>
              <a:gd name="connsiteY22" fmla="*/ 1645920 h 1890968"/>
              <a:gd name="connsiteX23" fmla="*/ 407963 w 1448972"/>
              <a:gd name="connsiteY23" fmla="*/ 1589649 h 1890968"/>
              <a:gd name="connsiteX24" fmla="*/ 379828 w 1448972"/>
              <a:gd name="connsiteY24" fmla="*/ 1547446 h 1890968"/>
              <a:gd name="connsiteX25" fmla="*/ 351692 w 1448972"/>
              <a:gd name="connsiteY25" fmla="*/ 1519311 h 1890968"/>
              <a:gd name="connsiteX26" fmla="*/ 281354 w 1448972"/>
              <a:gd name="connsiteY26" fmla="*/ 1406769 h 1890968"/>
              <a:gd name="connsiteX27" fmla="*/ 182880 w 1448972"/>
              <a:gd name="connsiteY27" fmla="*/ 1280160 h 1890968"/>
              <a:gd name="connsiteX28" fmla="*/ 140677 w 1448972"/>
              <a:gd name="connsiteY28" fmla="*/ 1195754 h 1890968"/>
              <a:gd name="connsiteX29" fmla="*/ 126609 w 1448972"/>
              <a:gd name="connsiteY29" fmla="*/ 1153551 h 1890968"/>
              <a:gd name="connsiteX30" fmla="*/ 98474 w 1448972"/>
              <a:gd name="connsiteY30" fmla="*/ 1111348 h 1890968"/>
              <a:gd name="connsiteX31" fmla="*/ 84406 w 1448972"/>
              <a:gd name="connsiteY31" fmla="*/ 1069145 h 1890968"/>
              <a:gd name="connsiteX32" fmla="*/ 56271 w 1448972"/>
              <a:gd name="connsiteY32" fmla="*/ 1041009 h 1890968"/>
              <a:gd name="connsiteX33" fmla="*/ 0 w 1448972"/>
              <a:gd name="connsiteY33" fmla="*/ 956603 h 1890968"/>
              <a:gd name="connsiteX34" fmla="*/ 14068 w 1448972"/>
              <a:gd name="connsiteY34" fmla="*/ 126609 h 1890968"/>
              <a:gd name="connsiteX35" fmla="*/ 42203 w 1448972"/>
              <a:gd name="connsiteY35" fmla="*/ 42203 h 1890968"/>
              <a:gd name="connsiteX36" fmla="*/ 56271 w 1448972"/>
              <a:gd name="connsiteY36" fmla="*/ 0 h 1890968"/>
              <a:gd name="connsiteX37" fmla="*/ 84406 w 1448972"/>
              <a:gd name="connsiteY37" fmla="*/ 28136 h 1890968"/>
              <a:gd name="connsiteX38" fmla="*/ 112541 w 1448972"/>
              <a:gd name="connsiteY38" fmla="*/ 225083 h 1890968"/>
              <a:gd name="connsiteX39" fmla="*/ 126609 w 1448972"/>
              <a:gd name="connsiteY39" fmla="*/ 267286 h 1890968"/>
              <a:gd name="connsiteX40" fmla="*/ 140677 w 1448972"/>
              <a:gd name="connsiteY40" fmla="*/ 450166 h 1890968"/>
              <a:gd name="connsiteX41" fmla="*/ 168812 w 1448972"/>
              <a:gd name="connsiteY41" fmla="*/ 534572 h 1890968"/>
              <a:gd name="connsiteX42" fmla="*/ 267286 w 1448972"/>
              <a:gd name="connsiteY42" fmla="*/ 562708 h 1890968"/>
              <a:gd name="connsiteX43" fmla="*/ 351692 w 1448972"/>
              <a:gd name="connsiteY43" fmla="*/ 590843 h 1890968"/>
              <a:gd name="connsiteX44" fmla="*/ 393895 w 1448972"/>
              <a:gd name="connsiteY44" fmla="*/ 562708 h 1890968"/>
              <a:gd name="connsiteX45" fmla="*/ 1315732 w 1448972"/>
              <a:gd name="connsiteY45" fmla="*/ 554349 h 1890968"/>
              <a:gd name="connsiteX46" fmla="*/ 1350498 w 1448972"/>
              <a:gd name="connsiteY46" fmla="*/ 675249 h 1890968"/>
              <a:gd name="connsiteX47" fmla="*/ 1406769 w 1448972"/>
              <a:gd name="connsiteY47" fmla="*/ 717452 h 1890968"/>
              <a:gd name="connsiteX0" fmla="*/ 1448972 w 1448972"/>
              <a:gd name="connsiteY0" fmla="*/ 661182 h 1890968"/>
              <a:gd name="connsiteX1" fmla="*/ 1434904 w 1448972"/>
              <a:gd name="connsiteY1" fmla="*/ 1055077 h 1890968"/>
              <a:gd name="connsiteX2" fmla="*/ 1420837 w 1448972"/>
              <a:gd name="connsiteY2" fmla="*/ 1195754 h 1890968"/>
              <a:gd name="connsiteX3" fmla="*/ 1392701 w 1448972"/>
              <a:gd name="connsiteY3" fmla="*/ 1280160 h 1890968"/>
              <a:gd name="connsiteX4" fmla="*/ 1364566 w 1448972"/>
              <a:gd name="connsiteY4" fmla="*/ 1364566 h 1890968"/>
              <a:gd name="connsiteX5" fmla="*/ 1350498 w 1448972"/>
              <a:gd name="connsiteY5" fmla="*/ 1406769 h 1890968"/>
              <a:gd name="connsiteX6" fmla="*/ 1308295 w 1448972"/>
              <a:gd name="connsiteY6" fmla="*/ 1561514 h 1890968"/>
              <a:gd name="connsiteX7" fmla="*/ 1280160 w 1448972"/>
              <a:gd name="connsiteY7" fmla="*/ 1645920 h 1890968"/>
              <a:gd name="connsiteX8" fmla="*/ 1252024 w 1448972"/>
              <a:gd name="connsiteY8" fmla="*/ 1674056 h 1890968"/>
              <a:gd name="connsiteX9" fmla="*/ 1223889 w 1448972"/>
              <a:gd name="connsiteY9" fmla="*/ 1716259 h 1890968"/>
              <a:gd name="connsiteX10" fmla="*/ 1181686 w 1448972"/>
              <a:gd name="connsiteY10" fmla="*/ 1730326 h 1890968"/>
              <a:gd name="connsiteX11" fmla="*/ 1111348 w 1448972"/>
              <a:gd name="connsiteY11" fmla="*/ 1772529 h 1890968"/>
              <a:gd name="connsiteX12" fmla="*/ 1083212 w 1448972"/>
              <a:gd name="connsiteY12" fmla="*/ 1800665 h 1890968"/>
              <a:gd name="connsiteX13" fmla="*/ 998806 w 1448972"/>
              <a:gd name="connsiteY13" fmla="*/ 1828800 h 1890968"/>
              <a:gd name="connsiteX14" fmla="*/ 787791 w 1448972"/>
              <a:gd name="connsiteY14" fmla="*/ 1871003 h 1890968"/>
              <a:gd name="connsiteX15" fmla="*/ 745588 w 1448972"/>
              <a:gd name="connsiteY15" fmla="*/ 1856936 h 1890968"/>
              <a:gd name="connsiteX16" fmla="*/ 689317 w 1448972"/>
              <a:gd name="connsiteY16" fmla="*/ 1786597 h 1890968"/>
              <a:gd name="connsiteX17" fmla="*/ 647114 w 1448972"/>
              <a:gd name="connsiteY17" fmla="*/ 1772529 h 1890968"/>
              <a:gd name="connsiteX18" fmla="*/ 618978 w 1448972"/>
              <a:gd name="connsiteY18" fmla="*/ 1744394 h 1890968"/>
              <a:gd name="connsiteX19" fmla="*/ 576775 w 1448972"/>
              <a:gd name="connsiteY19" fmla="*/ 1730326 h 1890968"/>
              <a:gd name="connsiteX20" fmla="*/ 534572 w 1448972"/>
              <a:gd name="connsiteY20" fmla="*/ 1702191 h 1890968"/>
              <a:gd name="connsiteX21" fmla="*/ 506437 w 1448972"/>
              <a:gd name="connsiteY21" fmla="*/ 1659988 h 1890968"/>
              <a:gd name="connsiteX22" fmla="*/ 464234 w 1448972"/>
              <a:gd name="connsiteY22" fmla="*/ 1645920 h 1890968"/>
              <a:gd name="connsiteX23" fmla="*/ 407963 w 1448972"/>
              <a:gd name="connsiteY23" fmla="*/ 1589649 h 1890968"/>
              <a:gd name="connsiteX24" fmla="*/ 379828 w 1448972"/>
              <a:gd name="connsiteY24" fmla="*/ 1547446 h 1890968"/>
              <a:gd name="connsiteX25" fmla="*/ 351692 w 1448972"/>
              <a:gd name="connsiteY25" fmla="*/ 1519311 h 1890968"/>
              <a:gd name="connsiteX26" fmla="*/ 281354 w 1448972"/>
              <a:gd name="connsiteY26" fmla="*/ 1406769 h 1890968"/>
              <a:gd name="connsiteX27" fmla="*/ 182880 w 1448972"/>
              <a:gd name="connsiteY27" fmla="*/ 1280160 h 1890968"/>
              <a:gd name="connsiteX28" fmla="*/ 140677 w 1448972"/>
              <a:gd name="connsiteY28" fmla="*/ 1195754 h 1890968"/>
              <a:gd name="connsiteX29" fmla="*/ 126609 w 1448972"/>
              <a:gd name="connsiteY29" fmla="*/ 1153551 h 1890968"/>
              <a:gd name="connsiteX30" fmla="*/ 98474 w 1448972"/>
              <a:gd name="connsiteY30" fmla="*/ 1111348 h 1890968"/>
              <a:gd name="connsiteX31" fmla="*/ 84406 w 1448972"/>
              <a:gd name="connsiteY31" fmla="*/ 1069145 h 1890968"/>
              <a:gd name="connsiteX32" fmla="*/ 56271 w 1448972"/>
              <a:gd name="connsiteY32" fmla="*/ 1041009 h 1890968"/>
              <a:gd name="connsiteX33" fmla="*/ 0 w 1448972"/>
              <a:gd name="connsiteY33" fmla="*/ 956603 h 1890968"/>
              <a:gd name="connsiteX34" fmla="*/ 14068 w 1448972"/>
              <a:gd name="connsiteY34" fmla="*/ 126609 h 1890968"/>
              <a:gd name="connsiteX35" fmla="*/ 42203 w 1448972"/>
              <a:gd name="connsiteY35" fmla="*/ 42203 h 1890968"/>
              <a:gd name="connsiteX36" fmla="*/ 56271 w 1448972"/>
              <a:gd name="connsiteY36" fmla="*/ 0 h 1890968"/>
              <a:gd name="connsiteX37" fmla="*/ 84406 w 1448972"/>
              <a:gd name="connsiteY37" fmla="*/ 28136 h 1890968"/>
              <a:gd name="connsiteX38" fmla="*/ 112541 w 1448972"/>
              <a:gd name="connsiteY38" fmla="*/ 225083 h 1890968"/>
              <a:gd name="connsiteX39" fmla="*/ 126609 w 1448972"/>
              <a:gd name="connsiteY39" fmla="*/ 267286 h 1890968"/>
              <a:gd name="connsiteX40" fmla="*/ 140677 w 1448972"/>
              <a:gd name="connsiteY40" fmla="*/ 450166 h 1890968"/>
              <a:gd name="connsiteX41" fmla="*/ 168812 w 1448972"/>
              <a:gd name="connsiteY41" fmla="*/ 534572 h 1890968"/>
              <a:gd name="connsiteX42" fmla="*/ 267286 w 1448972"/>
              <a:gd name="connsiteY42" fmla="*/ 562708 h 1890968"/>
              <a:gd name="connsiteX43" fmla="*/ 351692 w 1448972"/>
              <a:gd name="connsiteY43" fmla="*/ 590843 h 1890968"/>
              <a:gd name="connsiteX44" fmla="*/ 418714 w 1448972"/>
              <a:gd name="connsiteY44" fmla="*/ 377177 h 1890968"/>
              <a:gd name="connsiteX45" fmla="*/ 1315732 w 1448972"/>
              <a:gd name="connsiteY45" fmla="*/ 554349 h 1890968"/>
              <a:gd name="connsiteX46" fmla="*/ 1350498 w 1448972"/>
              <a:gd name="connsiteY46" fmla="*/ 675249 h 1890968"/>
              <a:gd name="connsiteX47" fmla="*/ 1406769 w 1448972"/>
              <a:gd name="connsiteY47" fmla="*/ 717452 h 1890968"/>
              <a:gd name="connsiteX0" fmla="*/ 1448972 w 1448972"/>
              <a:gd name="connsiteY0" fmla="*/ 661182 h 1890968"/>
              <a:gd name="connsiteX1" fmla="*/ 1434904 w 1448972"/>
              <a:gd name="connsiteY1" fmla="*/ 1055077 h 1890968"/>
              <a:gd name="connsiteX2" fmla="*/ 1420837 w 1448972"/>
              <a:gd name="connsiteY2" fmla="*/ 1195754 h 1890968"/>
              <a:gd name="connsiteX3" fmla="*/ 1392701 w 1448972"/>
              <a:gd name="connsiteY3" fmla="*/ 1280160 h 1890968"/>
              <a:gd name="connsiteX4" fmla="*/ 1364566 w 1448972"/>
              <a:gd name="connsiteY4" fmla="*/ 1364566 h 1890968"/>
              <a:gd name="connsiteX5" fmla="*/ 1350498 w 1448972"/>
              <a:gd name="connsiteY5" fmla="*/ 1406769 h 1890968"/>
              <a:gd name="connsiteX6" fmla="*/ 1308295 w 1448972"/>
              <a:gd name="connsiteY6" fmla="*/ 1561514 h 1890968"/>
              <a:gd name="connsiteX7" fmla="*/ 1280160 w 1448972"/>
              <a:gd name="connsiteY7" fmla="*/ 1645920 h 1890968"/>
              <a:gd name="connsiteX8" fmla="*/ 1252024 w 1448972"/>
              <a:gd name="connsiteY8" fmla="*/ 1674056 h 1890968"/>
              <a:gd name="connsiteX9" fmla="*/ 1223889 w 1448972"/>
              <a:gd name="connsiteY9" fmla="*/ 1716259 h 1890968"/>
              <a:gd name="connsiteX10" fmla="*/ 1181686 w 1448972"/>
              <a:gd name="connsiteY10" fmla="*/ 1730326 h 1890968"/>
              <a:gd name="connsiteX11" fmla="*/ 1111348 w 1448972"/>
              <a:gd name="connsiteY11" fmla="*/ 1772529 h 1890968"/>
              <a:gd name="connsiteX12" fmla="*/ 1083212 w 1448972"/>
              <a:gd name="connsiteY12" fmla="*/ 1800665 h 1890968"/>
              <a:gd name="connsiteX13" fmla="*/ 998806 w 1448972"/>
              <a:gd name="connsiteY13" fmla="*/ 1828800 h 1890968"/>
              <a:gd name="connsiteX14" fmla="*/ 787791 w 1448972"/>
              <a:gd name="connsiteY14" fmla="*/ 1871003 h 1890968"/>
              <a:gd name="connsiteX15" fmla="*/ 745588 w 1448972"/>
              <a:gd name="connsiteY15" fmla="*/ 1856936 h 1890968"/>
              <a:gd name="connsiteX16" fmla="*/ 689317 w 1448972"/>
              <a:gd name="connsiteY16" fmla="*/ 1786597 h 1890968"/>
              <a:gd name="connsiteX17" fmla="*/ 647114 w 1448972"/>
              <a:gd name="connsiteY17" fmla="*/ 1772529 h 1890968"/>
              <a:gd name="connsiteX18" fmla="*/ 618978 w 1448972"/>
              <a:gd name="connsiteY18" fmla="*/ 1744394 h 1890968"/>
              <a:gd name="connsiteX19" fmla="*/ 576775 w 1448972"/>
              <a:gd name="connsiteY19" fmla="*/ 1730326 h 1890968"/>
              <a:gd name="connsiteX20" fmla="*/ 534572 w 1448972"/>
              <a:gd name="connsiteY20" fmla="*/ 1702191 h 1890968"/>
              <a:gd name="connsiteX21" fmla="*/ 506437 w 1448972"/>
              <a:gd name="connsiteY21" fmla="*/ 1659988 h 1890968"/>
              <a:gd name="connsiteX22" fmla="*/ 464234 w 1448972"/>
              <a:gd name="connsiteY22" fmla="*/ 1645920 h 1890968"/>
              <a:gd name="connsiteX23" fmla="*/ 407963 w 1448972"/>
              <a:gd name="connsiteY23" fmla="*/ 1589649 h 1890968"/>
              <a:gd name="connsiteX24" fmla="*/ 379828 w 1448972"/>
              <a:gd name="connsiteY24" fmla="*/ 1547446 h 1890968"/>
              <a:gd name="connsiteX25" fmla="*/ 351692 w 1448972"/>
              <a:gd name="connsiteY25" fmla="*/ 1519311 h 1890968"/>
              <a:gd name="connsiteX26" fmla="*/ 281354 w 1448972"/>
              <a:gd name="connsiteY26" fmla="*/ 1406769 h 1890968"/>
              <a:gd name="connsiteX27" fmla="*/ 182880 w 1448972"/>
              <a:gd name="connsiteY27" fmla="*/ 1280160 h 1890968"/>
              <a:gd name="connsiteX28" fmla="*/ 140677 w 1448972"/>
              <a:gd name="connsiteY28" fmla="*/ 1195754 h 1890968"/>
              <a:gd name="connsiteX29" fmla="*/ 126609 w 1448972"/>
              <a:gd name="connsiteY29" fmla="*/ 1153551 h 1890968"/>
              <a:gd name="connsiteX30" fmla="*/ 98474 w 1448972"/>
              <a:gd name="connsiteY30" fmla="*/ 1111348 h 1890968"/>
              <a:gd name="connsiteX31" fmla="*/ 84406 w 1448972"/>
              <a:gd name="connsiteY31" fmla="*/ 1069145 h 1890968"/>
              <a:gd name="connsiteX32" fmla="*/ 56271 w 1448972"/>
              <a:gd name="connsiteY32" fmla="*/ 1041009 h 1890968"/>
              <a:gd name="connsiteX33" fmla="*/ 0 w 1448972"/>
              <a:gd name="connsiteY33" fmla="*/ 956603 h 1890968"/>
              <a:gd name="connsiteX34" fmla="*/ 14068 w 1448972"/>
              <a:gd name="connsiteY34" fmla="*/ 126609 h 1890968"/>
              <a:gd name="connsiteX35" fmla="*/ 42203 w 1448972"/>
              <a:gd name="connsiteY35" fmla="*/ 42203 h 1890968"/>
              <a:gd name="connsiteX36" fmla="*/ 56271 w 1448972"/>
              <a:gd name="connsiteY36" fmla="*/ 0 h 1890968"/>
              <a:gd name="connsiteX37" fmla="*/ 84406 w 1448972"/>
              <a:gd name="connsiteY37" fmla="*/ 28136 h 1890968"/>
              <a:gd name="connsiteX38" fmla="*/ 112541 w 1448972"/>
              <a:gd name="connsiteY38" fmla="*/ 225083 h 1890968"/>
              <a:gd name="connsiteX39" fmla="*/ 126609 w 1448972"/>
              <a:gd name="connsiteY39" fmla="*/ 267286 h 1890968"/>
              <a:gd name="connsiteX40" fmla="*/ 140677 w 1448972"/>
              <a:gd name="connsiteY40" fmla="*/ 450166 h 1890968"/>
              <a:gd name="connsiteX41" fmla="*/ 168812 w 1448972"/>
              <a:gd name="connsiteY41" fmla="*/ 415303 h 1890968"/>
              <a:gd name="connsiteX42" fmla="*/ 267286 w 1448972"/>
              <a:gd name="connsiteY42" fmla="*/ 562708 h 1890968"/>
              <a:gd name="connsiteX43" fmla="*/ 351692 w 1448972"/>
              <a:gd name="connsiteY43" fmla="*/ 590843 h 1890968"/>
              <a:gd name="connsiteX44" fmla="*/ 418714 w 1448972"/>
              <a:gd name="connsiteY44" fmla="*/ 377177 h 1890968"/>
              <a:gd name="connsiteX45" fmla="*/ 1315732 w 1448972"/>
              <a:gd name="connsiteY45" fmla="*/ 554349 h 1890968"/>
              <a:gd name="connsiteX46" fmla="*/ 1350498 w 1448972"/>
              <a:gd name="connsiteY46" fmla="*/ 675249 h 1890968"/>
              <a:gd name="connsiteX47" fmla="*/ 1406769 w 1448972"/>
              <a:gd name="connsiteY47" fmla="*/ 717452 h 1890968"/>
              <a:gd name="connsiteX0" fmla="*/ 1448972 w 1448972"/>
              <a:gd name="connsiteY0" fmla="*/ 661182 h 1890968"/>
              <a:gd name="connsiteX1" fmla="*/ 1434904 w 1448972"/>
              <a:gd name="connsiteY1" fmla="*/ 1055077 h 1890968"/>
              <a:gd name="connsiteX2" fmla="*/ 1420837 w 1448972"/>
              <a:gd name="connsiteY2" fmla="*/ 1195754 h 1890968"/>
              <a:gd name="connsiteX3" fmla="*/ 1392701 w 1448972"/>
              <a:gd name="connsiteY3" fmla="*/ 1280160 h 1890968"/>
              <a:gd name="connsiteX4" fmla="*/ 1364566 w 1448972"/>
              <a:gd name="connsiteY4" fmla="*/ 1364566 h 1890968"/>
              <a:gd name="connsiteX5" fmla="*/ 1350498 w 1448972"/>
              <a:gd name="connsiteY5" fmla="*/ 1406769 h 1890968"/>
              <a:gd name="connsiteX6" fmla="*/ 1308295 w 1448972"/>
              <a:gd name="connsiteY6" fmla="*/ 1561514 h 1890968"/>
              <a:gd name="connsiteX7" fmla="*/ 1280160 w 1448972"/>
              <a:gd name="connsiteY7" fmla="*/ 1645920 h 1890968"/>
              <a:gd name="connsiteX8" fmla="*/ 1252024 w 1448972"/>
              <a:gd name="connsiteY8" fmla="*/ 1674056 h 1890968"/>
              <a:gd name="connsiteX9" fmla="*/ 1223889 w 1448972"/>
              <a:gd name="connsiteY9" fmla="*/ 1716259 h 1890968"/>
              <a:gd name="connsiteX10" fmla="*/ 1181686 w 1448972"/>
              <a:gd name="connsiteY10" fmla="*/ 1730326 h 1890968"/>
              <a:gd name="connsiteX11" fmla="*/ 1111348 w 1448972"/>
              <a:gd name="connsiteY11" fmla="*/ 1772529 h 1890968"/>
              <a:gd name="connsiteX12" fmla="*/ 1083212 w 1448972"/>
              <a:gd name="connsiteY12" fmla="*/ 1800665 h 1890968"/>
              <a:gd name="connsiteX13" fmla="*/ 998806 w 1448972"/>
              <a:gd name="connsiteY13" fmla="*/ 1828800 h 1890968"/>
              <a:gd name="connsiteX14" fmla="*/ 787791 w 1448972"/>
              <a:gd name="connsiteY14" fmla="*/ 1871003 h 1890968"/>
              <a:gd name="connsiteX15" fmla="*/ 745588 w 1448972"/>
              <a:gd name="connsiteY15" fmla="*/ 1856936 h 1890968"/>
              <a:gd name="connsiteX16" fmla="*/ 689317 w 1448972"/>
              <a:gd name="connsiteY16" fmla="*/ 1786597 h 1890968"/>
              <a:gd name="connsiteX17" fmla="*/ 647114 w 1448972"/>
              <a:gd name="connsiteY17" fmla="*/ 1772529 h 1890968"/>
              <a:gd name="connsiteX18" fmla="*/ 618978 w 1448972"/>
              <a:gd name="connsiteY18" fmla="*/ 1744394 h 1890968"/>
              <a:gd name="connsiteX19" fmla="*/ 576775 w 1448972"/>
              <a:gd name="connsiteY19" fmla="*/ 1730326 h 1890968"/>
              <a:gd name="connsiteX20" fmla="*/ 534572 w 1448972"/>
              <a:gd name="connsiteY20" fmla="*/ 1702191 h 1890968"/>
              <a:gd name="connsiteX21" fmla="*/ 506437 w 1448972"/>
              <a:gd name="connsiteY21" fmla="*/ 1659988 h 1890968"/>
              <a:gd name="connsiteX22" fmla="*/ 464234 w 1448972"/>
              <a:gd name="connsiteY22" fmla="*/ 1645920 h 1890968"/>
              <a:gd name="connsiteX23" fmla="*/ 407963 w 1448972"/>
              <a:gd name="connsiteY23" fmla="*/ 1589649 h 1890968"/>
              <a:gd name="connsiteX24" fmla="*/ 379828 w 1448972"/>
              <a:gd name="connsiteY24" fmla="*/ 1547446 h 1890968"/>
              <a:gd name="connsiteX25" fmla="*/ 351692 w 1448972"/>
              <a:gd name="connsiteY25" fmla="*/ 1519311 h 1890968"/>
              <a:gd name="connsiteX26" fmla="*/ 281354 w 1448972"/>
              <a:gd name="connsiteY26" fmla="*/ 1406769 h 1890968"/>
              <a:gd name="connsiteX27" fmla="*/ 182880 w 1448972"/>
              <a:gd name="connsiteY27" fmla="*/ 1280160 h 1890968"/>
              <a:gd name="connsiteX28" fmla="*/ 140677 w 1448972"/>
              <a:gd name="connsiteY28" fmla="*/ 1195754 h 1890968"/>
              <a:gd name="connsiteX29" fmla="*/ 126609 w 1448972"/>
              <a:gd name="connsiteY29" fmla="*/ 1153551 h 1890968"/>
              <a:gd name="connsiteX30" fmla="*/ 98474 w 1448972"/>
              <a:gd name="connsiteY30" fmla="*/ 1111348 h 1890968"/>
              <a:gd name="connsiteX31" fmla="*/ 84406 w 1448972"/>
              <a:gd name="connsiteY31" fmla="*/ 1069145 h 1890968"/>
              <a:gd name="connsiteX32" fmla="*/ 56271 w 1448972"/>
              <a:gd name="connsiteY32" fmla="*/ 1041009 h 1890968"/>
              <a:gd name="connsiteX33" fmla="*/ 0 w 1448972"/>
              <a:gd name="connsiteY33" fmla="*/ 956603 h 1890968"/>
              <a:gd name="connsiteX34" fmla="*/ 14068 w 1448972"/>
              <a:gd name="connsiteY34" fmla="*/ 126609 h 1890968"/>
              <a:gd name="connsiteX35" fmla="*/ 42203 w 1448972"/>
              <a:gd name="connsiteY35" fmla="*/ 42203 h 1890968"/>
              <a:gd name="connsiteX36" fmla="*/ 56271 w 1448972"/>
              <a:gd name="connsiteY36" fmla="*/ 0 h 1890968"/>
              <a:gd name="connsiteX37" fmla="*/ 84406 w 1448972"/>
              <a:gd name="connsiteY37" fmla="*/ 28136 h 1890968"/>
              <a:gd name="connsiteX38" fmla="*/ 112541 w 1448972"/>
              <a:gd name="connsiteY38" fmla="*/ 225083 h 1890968"/>
              <a:gd name="connsiteX39" fmla="*/ 126609 w 1448972"/>
              <a:gd name="connsiteY39" fmla="*/ 267286 h 1890968"/>
              <a:gd name="connsiteX40" fmla="*/ 140677 w 1448972"/>
              <a:gd name="connsiteY40" fmla="*/ 450166 h 1890968"/>
              <a:gd name="connsiteX41" fmla="*/ 168812 w 1448972"/>
              <a:gd name="connsiteY41" fmla="*/ 415303 h 1890968"/>
              <a:gd name="connsiteX42" fmla="*/ 267286 w 1448972"/>
              <a:gd name="connsiteY42" fmla="*/ 562708 h 1890968"/>
              <a:gd name="connsiteX43" fmla="*/ 376512 w 1448972"/>
              <a:gd name="connsiteY43" fmla="*/ 431817 h 1890968"/>
              <a:gd name="connsiteX44" fmla="*/ 418714 w 1448972"/>
              <a:gd name="connsiteY44" fmla="*/ 377177 h 1890968"/>
              <a:gd name="connsiteX45" fmla="*/ 1315732 w 1448972"/>
              <a:gd name="connsiteY45" fmla="*/ 554349 h 1890968"/>
              <a:gd name="connsiteX46" fmla="*/ 1350498 w 1448972"/>
              <a:gd name="connsiteY46" fmla="*/ 675249 h 1890968"/>
              <a:gd name="connsiteX47" fmla="*/ 1406769 w 1448972"/>
              <a:gd name="connsiteY47" fmla="*/ 717452 h 1890968"/>
              <a:gd name="connsiteX0" fmla="*/ 1448972 w 1448972"/>
              <a:gd name="connsiteY0" fmla="*/ 661182 h 1890968"/>
              <a:gd name="connsiteX1" fmla="*/ 1434904 w 1448972"/>
              <a:gd name="connsiteY1" fmla="*/ 1055077 h 1890968"/>
              <a:gd name="connsiteX2" fmla="*/ 1420837 w 1448972"/>
              <a:gd name="connsiteY2" fmla="*/ 1195754 h 1890968"/>
              <a:gd name="connsiteX3" fmla="*/ 1392701 w 1448972"/>
              <a:gd name="connsiteY3" fmla="*/ 1280160 h 1890968"/>
              <a:gd name="connsiteX4" fmla="*/ 1364566 w 1448972"/>
              <a:gd name="connsiteY4" fmla="*/ 1364566 h 1890968"/>
              <a:gd name="connsiteX5" fmla="*/ 1350498 w 1448972"/>
              <a:gd name="connsiteY5" fmla="*/ 1406769 h 1890968"/>
              <a:gd name="connsiteX6" fmla="*/ 1308295 w 1448972"/>
              <a:gd name="connsiteY6" fmla="*/ 1561514 h 1890968"/>
              <a:gd name="connsiteX7" fmla="*/ 1280160 w 1448972"/>
              <a:gd name="connsiteY7" fmla="*/ 1645920 h 1890968"/>
              <a:gd name="connsiteX8" fmla="*/ 1252024 w 1448972"/>
              <a:gd name="connsiteY8" fmla="*/ 1674056 h 1890968"/>
              <a:gd name="connsiteX9" fmla="*/ 1223889 w 1448972"/>
              <a:gd name="connsiteY9" fmla="*/ 1716259 h 1890968"/>
              <a:gd name="connsiteX10" fmla="*/ 1181686 w 1448972"/>
              <a:gd name="connsiteY10" fmla="*/ 1730326 h 1890968"/>
              <a:gd name="connsiteX11" fmla="*/ 1111348 w 1448972"/>
              <a:gd name="connsiteY11" fmla="*/ 1772529 h 1890968"/>
              <a:gd name="connsiteX12" fmla="*/ 1083212 w 1448972"/>
              <a:gd name="connsiteY12" fmla="*/ 1800665 h 1890968"/>
              <a:gd name="connsiteX13" fmla="*/ 998806 w 1448972"/>
              <a:gd name="connsiteY13" fmla="*/ 1828800 h 1890968"/>
              <a:gd name="connsiteX14" fmla="*/ 787791 w 1448972"/>
              <a:gd name="connsiteY14" fmla="*/ 1871003 h 1890968"/>
              <a:gd name="connsiteX15" fmla="*/ 745588 w 1448972"/>
              <a:gd name="connsiteY15" fmla="*/ 1856936 h 1890968"/>
              <a:gd name="connsiteX16" fmla="*/ 689317 w 1448972"/>
              <a:gd name="connsiteY16" fmla="*/ 1786597 h 1890968"/>
              <a:gd name="connsiteX17" fmla="*/ 647114 w 1448972"/>
              <a:gd name="connsiteY17" fmla="*/ 1772529 h 1890968"/>
              <a:gd name="connsiteX18" fmla="*/ 618978 w 1448972"/>
              <a:gd name="connsiteY18" fmla="*/ 1744394 h 1890968"/>
              <a:gd name="connsiteX19" fmla="*/ 576775 w 1448972"/>
              <a:gd name="connsiteY19" fmla="*/ 1730326 h 1890968"/>
              <a:gd name="connsiteX20" fmla="*/ 534572 w 1448972"/>
              <a:gd name="connsiteY20" fmla="*/ 1702191 h 1890968"/>
              <a:gd name="connsiteX21" fmla="*/ 506437 w 1448972"/>
              <a:gd name="connsiteY21" fmla="*/ 1659988 h 1890968"/>
              <a:gd name="connsiteX22" fmla="*/ 464234 w 1448972"/>
              <a:gd name="connsiteY22" fmla="*/ 1645920 h 1890968"/>
              <a:gd name="connsiteX23" fmla="*/ 407963 w 1448972"/>
              <a:gd name="connsiteY23" fmla="*/ 1589649 h 1890968"/>
              <a:gd name="connsiteX24" fmla="*/ 379828 w 1448972"/>
              <a:gd name="connsiteY24" fmla="*/ 1547446 h 1890968"/>
              <a:gd name="connsiteX25" fmla="*/ 351692 w 1448972"/>
              <a:gd name="connsiteY25" fmla="*/ 1519311 h 1890968"/>
              <a:gd name="connsiteX26" fmla="*/ 281354 w 1448972"/>
              <a:gd name="connsiteY26" fmla="*/ 1406769 h 1890968"/>
              <a:gd name="connsiteX27" fmla="*/ 182880 w 1448972"/>
              <a:gd name="connsiteY27" fmla="*/ 1280160 h 1890968"/>
              <a:gd name="connsiteX28" fmla="*/ 140677 w 1448972"/>
              <a:gd name="connsiteY28" fmla="*/ 1195754 h 1890968"/>
              <a:gd name="connsiteX29" fmla="*/ 126609 w 1448972"/>
              <a:gd name="connsiteY29" fmla="*/ 1153551 h 1890968"/>
              <a:gd name="connsiteX30" fmla="*/ 98474 w 1448972"/>
              <a:gd name="connsiteY30" fmla="*/ 1111348 h 1890968"/>
              <a:gd name="connsiteX31" fmla="*/ 84406 w 1448972"/>
              <a:gd name="connsiteY31" fmla="*/ 1069145 h 1890968"/>
              <a:gd name="connsiteX32" fmla="*/ 56271 w 1448972"/>
              <a:gd name="connsiteY32" fmla="*/ 1041009 h 1890968"/>
              <a:gd name="connsiteX33" fmla="*/ 0 w 1448972"/>
              <a:gd name="connsiteY33" fmla="*/ 956603 h 1890968"/>
              <a:gd name="connsiteX34" fmla="*/ 14068 w 1448972"/>
              <a:gd name="connsiteY34" fmla="*/ 126609 h 1890968"/>
              <a:gd name="connsiteX35" fmla="*/ 42203 w 1448972"/>
              <a:gd name="connsiteY35" fmla="*/ 42203 h 1890968"/>
              <a:gd name="connsiteX36" fmla="*/ 56271 w 1448972"/>
              <a:gd name="connsiteY36" fmla="*/ 0 h 1890968"/>
              <a:gd name="connsiteX37" fmla="*/ 84406 w 1448972"/>
              <a:gd name="connsiteY37" fmla="*/ 28136 h 1890968"/>
              <a:gd name="connsiteX38" fmla="*/ 112541 w 1448972"/>
              <a:gd name="connsiteY38" fmla="*/ 225083 h 1890968"/>
              <a:gd name="connsiteX39" fmla="*/ 126609 w 1448972"/>
              <a:gd name="connsiteY39" fmla="*/ 267286 h 1890968"/>
              <a:gd name="connsiteX40" fmla="*/ 140677 w 1448972"/>
              <a:gd name="connsiteY40" fmla="*/ 450166 h 1890968"/>
              <a:gd name="connsiteX41" fmla="*/ 168812 w 1448972"/>
              <a:gd name="connsiteY41" fmla="*/ 415303 h 1890968"/>
              <a:gd name="connsiteX42" fmla="*/ 267286 w 1448972"/>
              <a:gd name="connsiteY42" fmla="*/ 430186 h 1890968"/>
              <a:gd name="connsiteX43" fmla="*/ 376512 w 1448972"/>
              <a:gd name="connsiteY43" fmla="*/ 431817 h 1890968"/>
              <a:gd name="connsiteX44" fmla="*/ 418714 w 1448972"/>
              <a:gd name="connsiteY44" fmla="*/ 377177 h 1890968"/>
              <a:gd name="connsiteX45" fmla="*/ 1315732 w 1448972"/>
              <a:gd name="connsiteY45" fmla="*/ 554349 h 1890968"/>
              <a:gd name="connsiteX46" fmla="*/ 1350498 w 1448972"/>
              <a:gd name="connsiteY46" fmla="*/ 675249 h 1890968"/>
              <a:gd name="connsiteX47" fmla="*/ 1406769 w 1448972"/>
              <a:gd name="connsiteY47" fmla="*/ 717452 h 1890968"/>
              <a:gd name="connsiteX0" fmla="*/ 1448972 w 1448972"/>
              <a:gd name="connsiteY0" fmla="*/ 1229556 h 2459342"/>
              <a:gd name="connsiteX1" fmla="*/ 1434904 w 1448972"/>
              <a:gd name="connsiteY1" fmla="*/ 1623451 h 2459342"/>
              <a:gd name="connsiteX2" fmla="*/ 1420837 w 1448972"/>
              <a:gd name="connsiteY2" fmla="*/ 1764128 h 2459342"/>
              <a:gd name="connsiteX3" fmla="*/ 1392701 w 1448972"/>
              <a:gd name="connsiteY3" fmla="*/ 1848534 h 2459342"/>
              <a:gd name="connsiteX4" fmla="*/ 1364566 w 1448972"/>
              <a:gd name="connsiteY4" fmla="*/ 1932940 h 2459342"/>
              <a:gd name="connsiteX5" fmla="*/ 1350498 w 1448972"/>
              <a:gd name="connsiteY5" fmla="*/ 1975143 h 2459342"/>
              <a:gd name="connsiteX6" fmla="*/ 1308295 w 1448972"/>
              <a:gd name="connsiteY6" fmla="*/ 2129888 h 2459342"/>
              <a:gd name="connsiteX7" fmla="*/ 1280160 w 1448972"/>
              <a:gd name="connsiteY7" fmla="*/ 2214294 h 2459342"/>
              <a:gd name="connsiteX8" fmla="*/ 1252024 w 1448972"/>
              <a:gd name="connsiteY8" fmla="*/ 2242430 h 2459342"/>
              <a:gd name="connsiteX9" fmla="*/ 1223889 w 1448972"/>
              <a:gd name="connsiteY9" fmla="*/ 2284633 h 2459342"/>
              <a:gd name="connsiteX10" fmla="*/ 1181686 w 1448972"/>
              <a:gd name="connsiteY10" fmla="*/ 2298700 h 2459342"/>
              <a:gd name="connsiteX11" fmla="*/ 1111348 w 1448972"/>
              <a:gd name="connsiteY11" fmla="*/ 2340903 h 2459342"/>
              <a:gd name="connsiteX12" fmla="*/ 1083212 w 1448972"/>
              <a:gd name="connsiteY12" fmla="*/ 2369039 h 2459342"/>
              <a:gd name="connsiteX13" fmla="*/ 998806 w 1448972"/>
              <a:gd name="connsiteY13" fmla="*/ 2397174 h 2459342"/>
              <a:gd name="connsiteX14" fmla="*/ 787791 w 1448972"/>
              <a:gd name="connsiteY14" fmla="*/ 2439377 h 2459342"/>
              <a:gd name="connsiteX15" fmla="*/ 745588 w 1448972"/>
              <a:gd name="connsiteY15" fmla="*/ 2425310 h 2459342"/>
              <a:gd name="connsiteX16" fmla="*/ 689317 w 1448972"/>
              <a:gd name="connsiteY16" fmla="*/ 2354971 h 2459342"/>
              <a:gd name="connsiteX17" fmla="*/ 647114 w 1448972"/>
              <a:gd name="connsiteY17" fmla="*/ 2340903 h 2459342"/>
              <a:gd name="connsiteX18" fmla="*/ 618978 w 1448972"/>
              <a:gd name="connsiteY18" fmla="*/ 2312768 h 2459342"/>
              <a:gd name="connsiteX19" fmla="*/ 576775 w 1448972"/>
              <a:gd name="connsiteY19" fmla="*/ 2298700 h 2459342"/>
              <a:gd name="connsiteX20" fmla="*/ 534572 w 1448972"/>
              <a:gd name="connsiteY20" fmla="*/ 2270565 h 2459342"/>
              <a:gd name="connsiteX21" fmla="*/ 506437 w 1448972"/>
              <a:gd name="connsiteY21" fmla="*/ 2228362 h 2459342"/>
              <a:gd name="connsiteX22" fmla="*/ 464234 w 1448972"/>
              <a:gd name="connsiteY22" fmla="*/ 2214294 h 2459342"/>
              <a:gd name="connsiteX23" fmla="*/ 407963 w 1448972"/>
              <a:gd name="connsiteY23" fmla="*/ 2158023 h 2459342"/>
              <a:gd name="connsiteX24" fmla="*/ 379828 w 1448972"/>
              <a:gd name="connsiteY24" fmla="*/ 2115820 h 2459342"/>
              <a:gd name="connsiteX25" fmla="*/ 351692 w 1448972"/>
              <a:gd name="connsiteY25" fmla="*/ 2087685 h 2459342"/>
              <a:gd name="connsiteX26" fmla="*/ 281354 w 1448972"/>
              <a:gd name="connsiteY26" fmla="*/ 1975143 h 2459342"/>
              <a:gd name="connsiteX27" fmla="*/ 182880 w 1448972"/>
              <a:gd name="connsiteY27" fmla="*/ 1848534 h 2459342"/>
              <a:gd name="connsiteX28" fmla="*/ 140677 w 1448972"/>
              <a:gd name="connsiteY28" fmla="*/ 1764128 h 2459342"/>
              <a:gd name="connsiteX29" fmla="*/ 126609 w 1448972"/>
              <a:gd name="connsiteY29" fmla="*/ 1721925 h 2459342"/>
              <a:gd name="connsiteX30" fmla="*/ 98474 w 1448972"/>
              <a:gd name="connsiteY30" fmla="*/ 1679722 h 2459342"/>
              <a:gd name="connsiteX31" fmla="*/ 84406 w 1448972"/>
              <a:gd name="connsiteY31" fmla="*/ 1637519 h 2459342"/>
              <a:gd name="connsiteX32" fmla="*/ 56271 w 1448972"/>
              <a:gd name="connsiteY32" fmla="*/ 1609383 h 2459342"/>
              <a:gd name="connsiteX33" fmla="*/ 0 w 1448972"/>
              <a:gd name="connsiteY33" fmla="*/ 1524977 h 2459342"/>
              <a:gd name="connsiteX34" fmla="*/ 14068 w 1448972"/>
              <a:gd name="connsiteY34" fmla="*/ 694983 h 2459342"/>
              <a:gd name="connsiteX35" fmla="*/ 42203 w 1448972"/>
              <a:gd name="connsiteY35" fmla="*/ 610577 h 2459342"/>
              <a:gd name="connsiteX36" fmla="*/ 56271 w 1448972"/>
              <a:gd name="connsiteY36" fmla="*/ 568374 h 2459342"/>
              <a:gd name="connsiteX37" fmla="*/ 96817 w 1448972"/>
              <a:gd name="connsiteY37" fmla="*/ 162 h 2459342"/>
              <a:gd name="connsiteX38" fmla="*/ 112541 w 1448972"/>
              <a:gd name="connsiteY38" fmla="*/ 793457 h 2459342"/>
              <a:gd name="connsiteX39" fmla="*/ 126609 w 1448972"/>
              <a:gd name="connsiteY39" fmla="*/ 835660 h 2459342"/>
              <a:gd name="connsiteX40" fmla="*/ 140677 w 1448972"/>
              <a:gd name="connsiteY40" fmla="*/ 1018540 h 2459342"/>
              <a:gd name="connsiteX41" fmla="*/ 168812 w 1448972"/>
              <a:gd name="connsiteY41" fmla="*/ 983677 h 2459342"/>
              <a:gd name="connsiteX42" fmla="*/ 267286 w 1448972"/>
              <a:gd name="connsiteY42" fmla="*/ 998560 h 2459342"/>
              <a:gd name="connsiteX43" fmla="*/ 376512 w 1448972"/>
              <a:gd name="connsiteY43" fmla="*/ 1000191 h 2459342"/>
              <a:gd name="connsiteX44" fmla="*/ 418714 w 1448972"/>
              <a:gd name="connsiteY44" fmla="*/ 945551 h 2459342"/>
              <a:gd name="connsiteX45" fmla="*/ 1315732 w 1448972"/>
              <a:gd name="connsiteY45" fmla="*/ 1122723 h 2459342"/>
              <a:gd name="connsiteX46" fmla="*/ 1350498 w 1448972"/>
              <a:gd name="connsiteY46" fmla="*/ 1243623 h 2459342"/>
              <a:gd name="connsiteX47" fmla="*/ 1406769 w 1448972"/>
              <a:gd name="connsiteY47" fmla="*/ 1285826 h 2459342"/>
              <a:gd name="connsiteX0" fmla="*/ 1448972 w 1448972"/>
              <a:gd name="connsiteY0" fmla="*/ 1229987 h 2459773"/>
              <a:gd name="connsiteX1" fmla="*/ 1434904 w 1448972"/>
              <a:gd name="connsiteY1" fmla="*/ 1623882 h 2459773"/>
              <a:gd name="connsiteX2" fmla="*/ 1420837 w 1448972"/>
              <a:gd name="connsiteY2" fmla="*/ 1764559 h 2459773"/>
              <a:gd name="connsiteX3" fmla="*/ 1392701 w 1448972"/>
              <a:gd name="connsiteY3" fmla="*/ 1848965 h 2459773"/>
              <a:gd name="connsiteX4" fmla="*/ 1364566 w 1448972"/>
              <a:gd name="connsiteY4" fmla="*/ 1933371 h 2459773"/>
              <a:gd name="connsiteX5" fmla="*/ 1350498 w 1448972"/>
              <a:gd name="connsiteY5" fmla="*/ 1975574 h 2459773"/>
              <a:gd name="connsiteX6" fmla="*/ 1308295 w 1448972"/>
              <a:gd name="connsiteY6" fmla="*/ 2130319 h 2459773"/>
              <a:gd name="connsiteX7" fmla="*/ 1280160 w 1448972"/>
              <a:gd name="connsiteY7" fmla="*/ 2214725 h 2459773"/>
              <a:gd name="connsiteX8" fmla="*/ 1252024 w 1448972"/>
              <a:gd name="connsiteY8" fmla="*/ 2242861 h 2459773"/>
              <a:gd name="connsiteX9" fmla="*/ 1223889 w 1448972"/>
              <a:gd name="connsiteY9" fmla="*/ 2285064 h 2459773"/>
              <a:gd name="connsiteX10" fmla="*/ 1181686 w 1448972"/>
              <a:gd name="connsiteY10" fmla="*/ 2299131 h 2459773"/>
              <a:gd name="connsiteX11" fmla="*/ 1111348 w 1448972"/>
              <a:gd name="connsiteY11" fmla="*/ 2341334 h 2459773"/>
              <a:gd name="connsiteX12" fmla="*/ 1083212 w 1448972"/>
              <a:gd name="connsiteY12" fmla="*/ 2369470 h 2459773"/>
              <a:gd name="connsiteX13" fmla="*/ 998806 w 1448972"/>
              <a:gd name="connsiteY13" fmla="*/ 2397605 h 2459773"/>
              <a:gd name="connsiteX14" fmla="*/ 787791 w 1448972"/>
              <a:gd name="connsiteY14" fmla="*/ 2439808 h 2459773"/>
              <a:gd name="connsiteX15" fmla="*/ 745588 w 1448972"/>
              <a:gd name="connsiteY15" fmla="*/ 2425741 h 2459773"/>
              <a:gd name="connsiteX16" fmla="*/ 689317 w 1448972"/>
              <a:gd name="connsiteY16" fmla="*/ 2355402 h 2459773"/>
              <a:gd name="connsiteX17" fmla="*/ 647114 w 1448972"/>
              <a:gd name="connsiteY17" fmla="*/ 2341334 h 2459773"/>
              <a:gd name="connsiteX18" fmla="*/ 618978 w 1448972"/>
              <a:gd name="connsiteY18" fmla="*/ 2313199 h 2459773"/>
              <a:gd name="connsiteX19" fmla="*/ 576775 w 1448972"/>
              <a:gd name="connsiteY19" fmla="*/ 2299131 h 2459773"/>
              <a:gd name="connsiteX20" fmla="*/ 534572 w 1448972"/>
              <a:gd name="connsiteY20" fmla="*/ 2270996 h 2459773"/>
              <a:gd name="connsiteX21" fmla="*/ 506437 w 1448972"/>
              <a:gd name="connsiteY21" fmla="*/ 2228793 h 2459773"/>
              <a:gd name="connsiteX22" fmla="*/ 464234 w 1448972"/>
              <a:gd name="connsiteY22" fmla="*/ 2214725 h 2459773"/>
              <a:gd name="connsiteX23" fmla="*/ 407963 w 1448972"/>
              <a:gd name="connsiteY23" fmla="*/ 2158454 h 2459773"/>
              <a:gd name="connsiteX24" fmla="*/ 379828 w 1448972"/>
              <a:gd name="connsiteY24" fmla="*/ 2116251 h 2459773"/>
              <a:gd name="connsiteX25" fmla="*/ 351692 w 1448972"/>
              <a:gd name="connsiteY25" fmla="*/ 2088116 h 2459773"/>
              <a:gd name="connsiteX26" fmla="*/ 281354 w 1448972"/>
              <a:gd name="connsiteY26" fmla="*/ 1975574 h 2459773"/>
              <a:gd name="connsiteX27" fmla="*/ 182880 w 1448972"/>
              <a:gd name="connsiteY27" fmla="*/ 1848965 h 2459773"/>
              <a:gd name="connsiteX28" fmla="*/ 140677 w 1448972"/>
              <a:gd name="connsiteY28" fmla="*/ 1764559 h 2459773"/>
              <a:gd name="connsiteX29" fmla="*/ 126609 w 1448972"/>
              <a:gd name="connsiteY29" fmla="*/ 1722356 h 2459773"/>
              <a:gd name="connsiteX30" fmla="*/ 98474 w 1448972"/>
              <a:gd name="connsiteY30" fmla="*/ 1680153 h 2459773"/>
              <a:gd name="connsiteX31" fmla="*/ 84406 w 1448972"/>
              <a:gd name="connsiteY31" fmla="*/ 1637950 h 2459773"/>
              <a:gd name="connsiteX32" fmla="*/ 56271 w 1448972"/>
              <a:gd name="connsiteY32" fmla="*/ 1609814 h 2459773"/>
              <a:gd name="connsiteX33" fmla="*/ 0 w 1448972"/>
              <a:gd name="connsiteY33" fmla="*/ 1525408 h 2459773"/>
              <a:gd name="connsiteX34" fmla="*/ 14068 w 1448972"/>
              <a:gd name="connsiteY34" fmla="*/ 695414 h 2459773"/>
              <a:gd name="connsiteX35" fmla="*/ 42203 w 1448972"/>
              <a:gd name="connsiteY35" fmla="*/ 611008 h 2459773"/>
              <a:gd name="connsiteX36" fmla="*/ 56271 w 1448972"/>
              <a:gd name="connsiteY36" fmla="*/ 568805 h 2459773"/>
              <a:gd name="connsiteX37" fmla="*/ 96817 w 1448972"/>
              <a:gd name="connsiteY37" fmla="*/ 593 h 2459773"/>
              <a:gd name="connsiteX38" fmla="*/ 249050 w 1448972"/>
              <a:gd name="connsiteY38" fmla="*/ 701123 h 2459773"/>
              <a:gd name="connsiteX39" fmla="*/ 126609 w 1448972"/>
              <a:gd name="connsiteY39" fmla="*/ 836091 h 2459773"/>
              <a:gd name="connsiteX40" fmla="*/ 140677 w 1448972"/>
              <a:gd name="connsiteY40" fmla="*/ 1018971 h 2459773"/>
              <a:gd name="connsiteX41" fmla="*/ 168812 w 1448972"/>
              <a:gd name="connsiteY41" fmla="*/ 984108 h 2459773"/>
              <a:gd name="connsiteX42" fmla="*/ 267286 w 1448972"/>
              <a:gd name="connsiteY42" fmla="*/ 998991 h 2459773"/>
              <a:gd name="connsiteX43" fmla="*/ 376512 w 1448972"/>
              <a:gd name="connsiteY43" fmla="*/ 1000622 h 2459773"/>
              <a:gd name="connsiteX44" fmla="*/ 418714 w 1448972"/>
              <a:gd name="connsiteY44" fmla="*/ 945982 h 2459773"/>
              <a:gd name="connsiteX45" fmla="*/ 1315732 w 1448972"/>
              <a:gd name="connsiteY45" fmla="*/ 1123154 h 2459773"/>
              <a:gd name="connsiteX46" fmla="*/ 1350498 w 1448972"/>
              <a:gd name="connsiteY46" fmla="*/ 1244054 h 2459773"/>
              <a:gd name="connsiteX47" fmla="*/ 1406769 w 1448972"/>
              <a:gd name="connsiteY47" fmla="*/ 1286257 h 2459773"/>
              <a:gd name="connsiteX0" fmla="*/ 1448972 w 1448972"/>
              <a:gd name="connsiteY0" fmla="*/ 1229987 h 2459773"/>
              <a:gd name="connsiteX1" fmla="*/ 1434904 w 1448972"/>
              <a:gd name="connsiteY1" fmla="*/ 1623882 h 2459773"/>
              <a:gd name="connsiteX2" fmla="*/ 1420837 w 1448972"/>
              <a:gd name="connsiteY2" fmla="*/ 1764559 h 2459773"/>
              <a:gd name="connsiteX3" fmla="*/ 1392701 w 1448972"/>
              <a:gd name="connsiteY3" fmla="*/ 1848965 h 2459773"/>
              <a:gd name="connsiteX4" fmla="*/ 1364566 w 1448972"/>
              <a:gd name="connsiteY4" fmla="*/ 1933371 h 2459773"/>
              <a:gd name="connsiteX5" fmla="*/ 1350498 w 1448972"/>
              <a:gd name="connsiteY5" fmla="*/ 1975574 h 2459773"/>
              <a:gd name="connsiteX6" fmla="*/ 1308295 w 1448972"/>
              <a:gd name="connsiteY6" fmla="*/ 2130319 h 2459773"/>
              <a:gd name="connsiteX7" fmla="*/ 1280160 w 1448972"/>
              <a:gd name="connsiteY7" fmla="*/ 2214725 h 2459773"/>
              <a:gd name="connsiteX8" fmla="*/ 1252024 w 1448972"/>
              <a:gd name="connsiteY8" fmla="*/ 2242861 h 2459773"/>
              <a:gd name="connsiteX9" fmla="*/ 1223889 w 1448972"/>
              <a:gd name="connsiteY9" fmla="*/ 2285064 h 2459773"/>
              <a:gd name="connsiteX10" fmla="*/ 1181686 w 1448972"/>
              <a:gd name="connsiteY10" fmla="*/ 2299131 h 2459773"/>
              <a:gd name="connsiteX11" fmla="*/ 1111348 w 1448972"/>
              <a:gd name="connsiteY11" fmla="*/ 2341334 h 2459773"/>
              <a:gd name="connsiteX12" fmla="*/ 1083212 w 1448972"/>
              <a:gd name="connsiteY12" fmla="*/ 2369470 h 2459773"/>
              <a:gd name="connsiteX13" fmla="*/ 998806 w 1448972"/>
              <a:gd name="connsiteY13" fmla="*/ 2397605 h 2459773"/>
              <a:gd name="connsiteX14" fmla="*/ 787791 w 1448972"/>
              <a:gd name="connsiteY14" fmla="*/ 2439808 h 2459773"/>
              <a:gd name="connsiteX15" fmla="*/ 745588 w 1448972"/>
              <a:gd name="connsiteY15" fmla="*/ 2425741 h 2459773"/>
              <a:gd name="connsiteX16" fmla="*/ 689317 w 1448972"/>
              <a:gd name="connsiteY16" fmla="*/ 2355402 h 2459773"/>
              <a:gd name="connsiteX17" fmla="*/ 647114 w 1448972"/>
              <a:gd name="connsiteY17" fmla="*/ 2341334 h 2459773"/>
              <a:gd name="connsiteX18" fmla="*/ 618978 w 1448972"/>
              <a:gd name="connsiteY18" fmla="*/ 2313199 h 2459773"/>
              <a:gd name="connsiteX19" fmla="*/ 576775 w 1448972"/>
              <a:gd name="connsiteY19" fmla="*/ 2299131 h 2459773"/>
              <a:gd name="connsiteX20" fmla="*/ 534572 w 1448972"/>
              <a:gd name="connsiteY20" fmla="*/ 2270996 h 2459773"/>
              <a:gd name="connsiteX21" fmla="*/ 506437 w 1448972"/>
              <a:gd name="connsiteY21" fmla="*/ 2228793 h 2459773"/>
              <a:gd name="connsiteX22" fmla="*/ 464234 w 1448972"/>
              <a:gd name="connsiteY22" fmla="*/ 2214725 h 2459773"/>
              <a:gd name="connsiteX23" fmla="*/ 407963 w 1448972"/>
              <a:gd name="connsiteY23" fmla="*/ 2158454 h 2459773"/>
              <a:gd name="connsiteX24" fmla="*/ 379828 w 1448972"/>
              <a:gd name="connsiteY24" fmla="*/ 2116251 h 2459773"/>
              <a:gd name="connsiteX25" fmla="*/ 351692 w 1448972"/>
              <a:gd name="connsiteY25" fmla="*/ 2088116 h 2459773"/>
              <a:gd name="connsiteX26" fmla="*/ 281354 w 1448972"/>
              <a:gd name="connsiteY26" fmla="*/ 1975574 h 2459773"/>
              <a:gd name="connsiteX27" fmla="*/ 182880 w 1448972"/>
              <a:gd name="connsiteY27" fmla="*/ 1848965 h 2459773"/>
              <a:gd name="connsiteX28" fmla="*/ 140677 w 1448972"/>
              <a:gd name="connsiteY28" fmla="*/ 1764559 h 2459773"/>
              <a:gd name="connsiteX29" fmla="*/ 126609 w 1448972"/>
              <a:gd name="connsiteY29" fmla="*/ 1722356 h 2459773"/>
              <a:gd name="connsiteX30" fmla="*/ 98474 w 1448972"/>
              <a:gd name="connsiteY30" fmla="*/ 1680153 h 2459773"/>
              <a:gd name="connsiteX31" fmla="*/ 84406 w 1448972"/>
              <a:gd name="connsiteY31" fmla="*/ 1637950 h 2459773"/>
              <a:gd name="connsiteX32" fmla="*/ 56271 w 1448972"/>
              <a:gd name="connsiteY32" fmla="*/ 1609814 h 2459773"/>
              <a:gd name="connsiteX33" fmla="*/ 0 w 1448972"/>
              <a:gd name="connsiteY33" fmla="*/ 1525408 h 2459773"/>
              <a:gd name="connsiteX34" fmla="*/ 14068 w 1448972"/>
              <a:gd name="connsiteY34" fmla="*/ 695414 h 2459773"/>
              <a:gd name="connsiteX35" fmla="*/ 42203 w 1448972"/>
              <a:gd name="connsiteY35" fmla="*/ 611008 h 2459773"/>
              <a:gd name="connsiteX36" fmla="*/ 56271 w 1448972"/>
              <a:gd name="connsiteY36" fmla="*/ 568805 h 2459773"/>
              <a:gd name="connsiteX37" fmla="*/ 96817 w 1448972"/>
              <a:gd name="connsiteY37" fmla="*/ 593 h 2459773"/>
              <a:gd name="connsiteX38" fmla="*/ 249050 w 1448972"/>
              <a:gd name="connsiteY38" fmla="*/ 701123 h 2459773"/>
              <a:gd name="connsiteX39" fmla="*/ 126609 w 1448972"/>
              <a:gd name="connsiteY39" fmla="*/ 836091 h 2459773"/>
              <a:gd name="connsiteX40" fmla="*/ 140677 w 1448972"/>
              <a:gd name="connsiteY40" fmla="*/ 1018971 h 2459773"/>
              <a:gd name="connsiteX41" fmla="*/ 330141 w 1448972"/>
              <a:gd name="connsiteY41" fmla="*/ 878091 h 2459773"/>
              <a:gd name="connsiteX42" fmla="*/ 267286 w 1448972"/>
              <a:gd name="connsiteY42" fmla="*/ 998991 h 2459773"/>
              <a:gd name="connsiteX43" fmla="*/ 376512 w 1448972"/>
              <a:gd name="connsiteY43" fmla="*/ 1000622 h 2459773"/>
              <a:gd name="connsiteX44" fmla="*/ 418714 w 1448972"/>
              <a:gd name="connsiteY44" fmla="*/ 945982 h 2459773"/>
              <a:gd name="connsiteX45" fmla="*/ 1315732 w 1448972"/>
              <a:gd name="connsiteY45" fmla="*/ 1123154 h 2459773"/>
              <a:gd name="connsiteX46" fmla="*/ 1350498 w 1448972"/>
              <a:gd name="connsiteY46" fmla="*/ 1244054 h 2459773"/>
              <a:gd name="connsiteX47" fmla="*/ 1406769 w 1448972"/>
              <a:gd name="connsiteY47" fmla="*/ 1286257 h 2459773"/>
              <a:gd name="connsiteX0" fmla="*/ 1448972 w 1448972"/>
              <a:gd name="connsiteY0" fmla="*/ 1229987 h 2459773"/>
              <a:gd name="connsiteX1" fmla="*/ 1434904 w 1448972"/>
              <a:gd name="connsiteY1" fmla="*/ 1623882 h 2459773"/>
              <a:gd name="connsiteX2" fmla="*/ 1420837 w 1448972"/>
              <a:gd name="connsiteY2" fmla="*/ 1764559 h 2459773"/>
              <a:gd name="connsiteX3" fmla="*/ 1392701 w 1448972"/>
              <a:gd name="connsiteY3" fmla="*/ 1848965 h 2459773"/>
              <a:gd name="connsiteX4" fmla="*/ 1364566 w 1448972"/>
              <a:gd name="connsiteY4" fmla="*/ 1933371 h 2459773"/>
              <a:gd name="connsiteX5" fmla="*/ 1350498 w 1448972"/>
              <a:gd name="connsiteY5" fmla="*/ 1975574 h 2459773"/>
              <a:gd name="connsiteX6" fmla="*/ 1308295 w 1448972"/>
              <a:gd name="connsiteY6" fmla="*/ 2130319 h 2459773"/>
              <a:gd name="connsiteX7" fmla="*/ 1280160 w 1448972"/>
              <a:gd name="connsiteY7" fmla="*/ 2214725 h 2459773"/>
              <a:gd name="connsiteX8" fmla="*/ 1252024 w 1448972"/>
              <a:gd name="connsiteY8" fmla="*/ 2242861 h 2459773"/>
              <a:gd name="connsiteX9" fmla="*/ 1223889 w 1448972"/>
              <a:gd name="connsiteY9" fmla="*/ 2285064 h 2459773"/>
              <a:gd name="connsiteX10" fmla="*/ 1181686 w 1448972"/>
              <a:gd name="connsiteY10" fmla="*/ 2299131 h 2459773"/>
              <a:gd name="connsiteX11" fmla="*/ 1111348 w 1448972"/>
              <a:gd name="connsiteY11" fmla="*/ 2341334 h 2459773"/>
              <a:gd name="connsiteX12" fmla="*/ 1083212 w 1448972"/>
              <a:gd name="connsiteY12" fmla="*/ 2369470 h 2459773"/>
              <a:gd name="connsiteX13" fmla="*/ 998806 w 1448972"/>
              <a:gd name="connsiteY13" fmla="*/ 2397605 h 2459773"/>
              <a:gd name="connsiteX14" fmla="*/ 787791 w 1448972"/>
              <a:gd name="connsiteY14" fmla="*/ 2439808 h 2459773"/>
              <a:gd name="connsiteX15" fmla="*/ 745588 w 1448972"/>
              <a:gd name="connsiteY15" fmla="*/ 2425741 h 2459773"/>
              <a:gd name="connsiteX16" fmla="*/ 689317 w 1448972"/>
              <a:gd name="connsiteY16" fmla="*/ 2355402 h 2459773"/>
              <a:gd name="connsiteX17" fmla="*/ 647114 w 1448972"/>
              <a:gd name="connsiteY17" fmla="*/ 2341334 h 2459773"/>
              <a:gd name="connsiteX18" fmla="*/ 618978 w 1448972"/>
              <a:gd name="connsiteY18" fmla="*/ 2313199 h 2459773"/>
              <a:gd name="connsiteX19" fmla="*/ 576775 w 1448972"/>
              <a:gd name="connsiteY19" fmla="*/ 2299131 h 2459773"/>
              <a:gd name="connsiteX20" fmla="*/ 534572 w 1448972"/>
              <a:gd name="connsiteY20" fmla="*/ 2270996 h 2459773"/>
              <a:gd name="connsiteX21" fmla="*/ 506437 w 1448972"/>
              <a:gd name="connsiteY21" fmla="*/ 2228793 h 2459773"/>
              <a:gd name="connsiteX22" fmla="*/ 464234 w 1448972"/>
              <a:gd name="connsiteY22" fmla="*/ 2214725 h 2459773"/>
              <a:gd name="connsiteX23" fmla="*/ 407963 w 1448972"/>
              <a:gd name="connsiteY23" fmla="*/ 2158454 h 2459773"/>
              <a:gd name="connsiteX24" fmla="*/ 379828 w 1448972"/>
              <a:gd name="connsiteY24" fmla="*/ 2116251 h 2459773"/>
              <a:gd name="connsiteX25" fmla="*/ 351692 w 1448972"/>
              <a:gd name="connsiteY25" fmla="*/ 2088116 h 2459773"/>
              <a:gd name="connsiteX26" fmla="*/ 281354 w 1448972"/>
              <a:gd name="connsiteY26" fmla="*/ 1975574 h 2459773"/>
              <a:gd name="connsiteX27" fmla="*/ 182880 w 1448972"/>
              <a:gd name="connsiteY27" fmla="*/ 1848965 h 2459773"/>
              <a:gd name="connsiteX28" fmla="*/ 140677 w 1448972"/>
              <a:gd name="connsiteY28" fmla="*/ 1764559 h 2459773"/>
              <a:gd name="connsiteX29" fmla="*/ 126609 w 1448972"/>
              <a:gd name="connsiteY29" fmla="*/ 1722356 h 2459773"/>
              <a:gd name="connsiteX30" fmla="*/ 98474 w 1448972"/>
              <a:gd name="connsiteY30" fmla="*/ 1680153 h 2459773"/>
              <a:gd name="connsiteX31" fmla="*/ 84406 w 1448972"/>
              <a:gd name="connsiteY31" fmla="*/ 1637950 h 2459773"/>
              <a:gd name="connsiteX32" fmla="*/ 56271 w 1448972"/>
              <a:gd name="connsiteY32" fmla="*/ 1609814 h 2459773"/>
              <a:gd name="connsiteX33" fmla="*/ 0 w 1448972"/>
              <a:gd name="connsiteY33" fmla="*/ 1525408 h 2459773"/>
              <a:gd name="connsiteX34" fmla="*/ 14068 w 1448972"/>
              <a:gd name="connsiteY34" fmla="*/ 695414 h 2459773"/>
              <a:gd name="connsiteX35" fmla="*/ 42203 w 1448972"/>
              <a:gd name="connsiteY35" fmla="*/ 611008 h 2459773"/>
              <a:gd name="connsiteX36" fmla="*/ 56271 w 1448972"/>
              <a:gd name="connsiteY36" fmla="*/ 568805 h 2459773"/>
              <a:gd name="connsiteX37" fmla="*/ 96817 w 1448972"/>
              <a:gd name="connsiteY37" fmla="*/ 593 h 2459773"/>
              <a:gd name="connsiteX38" fmla="*/ 249050 w 1448972"/>
              <a:gd name="connsiteY38" fmla="*/ 701123 h 2459773"/>
              <a:gd name="connsiteX39" fmla="*/ 325167 w 1448972"/>
              <a:gd name="connsiteY39" fmla="*/ 756578 h 2459773"/>
              <a:gd name="connsiteX40" fmla="*/ 140677 w 1448972"/>
              <a:gd name="connsiteY40" fmla="*/ 1018971 h 2459773"/>
              <a:gd name="connsiteX41" fmla="*/ 330141 w 1448972"/>
              <a:gd name="connsiteY41" fmla="*/ 878091 h 2459773"/>
              <a:gd name="connsiteX42" fmla="*/ 267286 w 1448972"/>
              <a:gd name="connsiteY42" fmla="*/ 998991 h 2459773"/>
              <a:gd name="connsiteX43" fmla="*/ 376512 w 1448972"/>
              <a:gd name="connsiteY43" fmla="*/ 1000622 h 2459773"/>
              <a:gd name="connsiteX44" fmla="*/ 418714 w 1448972"/>
              <a:gd name="connsiteY44" fmla="*/ 945982 h 2459773"/>
              <a:gd name="connsiteX45" fmla="*/ 1315732 w 1448972"/>
              <a:gd name="connsiteY45" fmla="*/ 1123154 h 2459773"/>
              <a:gd name="connsiteX46" fmla="*/ 1350498 w 1448972"/>
              <a:gd name="connsiteY46" fmla="*/ 1244054 h 2459773"/>
              <a:gd name="connsiteX47" fmla="*/ 1406769 w 1448972"/>
              <a:gd name="connsiteY47" fmla="*/ 1286257 h 2459773"/>
              <a:gd name="connsiteX0" fmla="*/ 1448972 w 1448972"/>
              <a:gd name="connsiteY0" fmla="*/ 1229987 h 2459773"/>
              <a:gd name="connsiteX1" fmla="*/ 1434904 w 1448972"/>
              <a:gd name="connsiteY1" fmla="*/ 1623882 h 2459773"/>
              <a:gd name="connsiteX2" fmla="*/ 1420837 w 1448972"/>
              <a:gd name="connsiteY2" fmla="*/ 1764559 h 2459773"/>
              <a:gd name="connsiteX3" fmla="*/ 1392701 w 1448972"/>
              <a:gd name="connsiteY3" fmla="*/ 1848965 h 2459773"/>
              <a:gd name="connsiteX4" fmla="*/ 1364566 w 1448972"/>
              <a:gd name="connsiteY4" fmla="*/ 1933371 h 2459773"/>
              <a:gd name="connsiteX5" fmla="*/ 1350498 w 1448972"/>
              <a:gd name="connsiteY5" fmla="*/ 1975574 h 2459773"/>
              <a:gd name="connsiteX6" fmla="*/ 1308295 w 1448972"/>
              <a:gd name="connsiteY6" fmla="*/ 2130319 h 2459773"/>
              <a:gd name="connsiteX7" fmla="*/ 1280160 w 1448972"/>
              <a:gd name="connsiteY7" fmla="*/ 2214725 h 2459773"/>
              <a:gd name="connsiteX8" fmla="*/ 1252024 w 1448972"/>
              <a:gd name="connsiteY8" fmla="*/ 2242861 h 2459773"/>
              <a:gd name="connsiteX9" fmla="*/ 1223889 w 1448972"/>
              <a:gd name="connsiteY9" fmla="*/ 2285064 h 2459773"/>
              <a:gd name="connsiteX10" fmla="*/ 1181686 w 1448972"/>
              <a:gd name="connsiteY10" fmla="*/ 2299131 h 2459773"/>
              <a:gd name="connsiteX11" fmla="*/ 1111348 w 1448972"/>
              <a:gd name="connsiteY11" fmla="*/ 2341334 h 2459773"/>
              <a:gd name="connsiteX12" fmla="*/ 1083212 w 1448972"/>
              <a:gd name="connsiteY12" fmla="*/ 2369470 h 2459773"/>
              <a:gd name="connsiteX13" fmla="*/ 998806 w 1448972"/>
              <a:gd name="connsiteY13" fmla="*/ 2397605 h 2459773"/>
              <a:gd name="connsiteX14" fmla="*/ 787791 w 1448972"/>
              <a:gd name="connsiteY14" fmla="*/ 2439808 h 2459773"/>
              <a:gd name="connsiteX15" fmla="*/ 745588 w 1448972"/>
              <a:gd name="connsiteY15" fmla="*/ 2425741 h 2459773"/>
              <a:gd name="connsiteX16" fmla="*/ 689317 w 1448972"/>
              <a:gd name="connsiteY16" fmla="*/ 2355402 h 2459773"/>
              <a:gd name="connsiteX17" fmla="*/ 647114 w 1448972"/>
              <a:gd name="connsiteY17" fmla="*/ 2341334 h 2459773"/>
              <a:gd name="connsiteX18" fmla="*/ 618978 w 1448972"/>
              <a:gd name="connsiteY18" fmla="*/ 2313199 h 2459773"/>
              <a:gd name="connsiteX19" fmla="*/ 576775 w 1448972"/>
              <a:gd name="connsiteY19" fmla="*/ 2299131 h 2459773"/>
              <a:gd name="connsiteX20" fmla="*/ 534572 w 1448972"/>
              <a:gd name="connsiteY20" fmla="*/ 2270996 h 2459773"/>
              <a:gd name="connsiteX21" fmla="*/ 506437 w 1448972"/>
              <a:gd name="connsiteY21" fmla="*/ 2228793 h 2459773"/>
              <a:gd name="connsiteX22" fmla="*/ 464234 w 1448972"/>
              <a:gd name="connsiteY22" fmla="*/ 2214725 h 2459773"/>
              <a:gd name="connsiteX23" fmla="*/ 407963 w 1448972"/>
              <a:gd name="connsiteY23" fmla="*/ 2158454 h 2459773"/>
              <a:gd name="connsiteX24" fmla="*/ 379828 w 1448972"/>
              <a:gd name="connsiteY24" fmla="*/ 2116251 h 2459773"/>
              <a:gd name="connsiteX25" fmla="*/ 351692 w 1448972"/>
              <a:gd name="connsiteY25" fmla="*/ 2088116 h 2459773"/>
              <a:gd name="connsiteX26" fmla="*/ 281354 w 1448972"/>
              <a:gd name="connsiteY26" fmla="*/ 1975574 h 2459773"/>
              <a:gd name="connsiteX27" fmla="*/ 182880 w 1448972"/>
              <a:gd name="connsiteY27" fmla="*/ 1848965 h 2459773"/>
              <a:gd name="connsiteX28" fmla="*/ 140677 w 1448972"/>
              <a:gd name="connsiteY28" fmla="*/ 1764559 h 2459773"/>
              <a:gd name="connsiteX29" fmla="*/ 126609 w 1448972"/>
              <a:gd name="connsiteY29" fmla="*/ 1722356 h 2459773"/>
              <a:gd name="connsiteX30" fmla="*/ 98474 w 1448972"/>
              <a:gd name="connsiteY30" fmla="*/ 1680153 h 2459773"/>
              <a:gd name="connsiteX31" fmla="*/ 84406 w 1448972"/>
              <a:gd name="connsiteY31" fmla="*/ 1637950 h 2459773"/>
              <a:gd name="connsiteX32" fmla="*/ 56271 w 1448972"/>
              <a:gd name="connsiteY32" fmla="*/ 1609814 h 2459773"/>
              <a:gd name="connsiteX33" fmla="*/ 0 w 1448972"/>
              <a:gd name="connsiteY33" fmla="*/ 1525408 h 2459773"/>
              <a:gd name="connsiteX34" fmla="*/ 14068 w 1448972"/>
              <a:gd name="connsiteY34" fmla="*/ 695414 h 2459773"/>
              <a:gd name="connsiteX35" fmla="*/ 42203 w 1448972"/>
              <a:gd name="connsiteY35" fmla="*/ 611008 h 2459773"/>
              <a:gd name="connsiteX36" fmla="*/ 56271 w 1448972"/>
              <a:gd name="connsiteY36" fmla="*/ 568805 h 2459773"/>
              <a:gd name="connsiteX37" fmla="*/ 96817 w 1448972"/>
              <a:gd name="connsiteY37" fmla="*/ 593 h 2459773"/>
              <a:gd name="connsiteX38" fmla="*/ 249050 w 1448972"/>
              <a:gd name="connsiteY38" fmla="*/ 701123 h 2459773"/>
              <a:gd name="connsiteX39" fmla="*/ 325167 w 1448972"/>
              <a:gd name="connsiteY39" fmla="*/ 756578 h 2459773"/>
              <a:gd name="connsiteX40" fmla="*/ 376465 w 1448972"/>
              <a:gd name="connsiteY40" fmla="*/ 846692 h 2459773"/>
              <a:gd name="connsiteX41" fmla="*/ 330141 w 1448972"/>
              <a:gd name="connsiteY41" fmla="*/ 878091 h 2459773"/>
              <a:gd name="connsiteX42" fmla="*/ 267286 w 1448972"/>
              <a:gd name="connsiteY42" fmla="*/ 998991 h 2459773"/>
              <a:gd name="connsiteX43" fmla="*/ 376512 w 1448972"/>
              <a:gd name="connsiteY43" fmla="*/ 1000622 h 2459773"/>
              <a:gd name="connsiteX44" fmla="*/ 418714 w 1448972"/>
              <a:gd name="connsiteY44" fmla="*/ 945982 h 2459773"/>
              <a:gd name="connsiteX45" fmla="*/ 1315732 w 1448972"/>
              <a:gd name="connsiteY45" fmla="*/ 1123154 h 2459773"/>
              <a:gd name="connsiteX46" fmla="*/ 1350498 w 1448972"/>
              <a:gd name="connsiteY46" fmla="*/ 1244054 h 2459773"/>
              <a:gd name="connsiteX47" fmla="*/ 1406769 w 1448972"/>
              <a:gd name="connsiteY47" fmla="*/ 1286257 h 2459773"/>
              <a:gd name="connsiteX0" fmla="*/ 1448972 w 1448972"/>
              <a:gd name="connsiteY0" fmla="*/ 1229987 h 2459773"/>
              <a:gd name="connsiteX1" fmla="*/ 1434904 w 1448972"/>
              <a:gd name="connsiteY1" fmla="*/ 1623882 h 2459773"/>
              <a:gd name="connsiteX2" fmla="*/ 1420837 w 1448972"/>
              <a:gd name="connsiteY2" fmla="*/ 1764559 h 2459773"/>
              <a:gd name="connsiteX3" fmla="*/ 1392701 w 1448972"/>
              <a:gd name="connsiteY3" fmla="*/ 1848965 h 2459773"/>
              <a:gd name="connsiteX4" fmla="*/ 1364566 w 1448972"/>
              <a:gd name="connsiteY4" fmla="*/ 1933371 h 2459773"/>
              <a:gd name="connsiteX5" fmla="*/ 1350498 w 1448972"/>
              <a:gd name="connsiteY5" fmla="*/ 1975574 h 2459773"/>
              <a:gd name="connsiteX6" fmla="*/ 1308295 w 1448972"/>
              <a:gd name="connsiteY6" fmla="*/ 2130319 h 2459773"/>
              <a:gd name="connsiteX7" fmla="*/ 1280160 w 1448972"/>
              <a:gd name="connsiteY7" fmla="*/ 2214725 h 2459773"/>
              <a:gd name="connsiteX8" fmla="*/ 1252024 w 1448972"/>
              <a:gd name="connsiteY8" fmla="*/ 2242861 h 2459773"/>
              <a:gd name="connsiteX9" fmla="*/ 1223889 w 1448972"/>
              <a:gd name="connsiteY9" fmla="*/ 2285064 h 2459773"/>
              <a:gd name="connsiteX10" fmla="*/ 1181686 w 1448972"/>
              <a:gd name="connsiteY10" fmla="*/ 2299131 h 2459773"/>
              <a:gd name="connsiteX11" fmla="*/ 1111348 w 1448972"/>
              <a:gd name="connsiteY11" fmla="*/ 2341334 h 2459773"/>
              <a:gd name="connsiteX12" fmla="*/ 1083212 w 1448972"/>
              <a:gd name="connsiteY12" fmla="*/ 2369470 h 2459773"/>
              <a:gd name="connsiteX13" fmla="*/ 998806 w 1448972"/>
              <a:gd name="connsiteY13" fmla="*/ 2397605 h 2459773"/>
              <a:gd name="connsiteX14" fmla="*/ 787791 w 1448972"/>
              <a:gd name="connsiteY14" fmla="*/ 2439808 h 2459773"/>
              <a:gd name="connsiteX15" fmla="*/ 745588 w 1448972"/>
              <a:gd name="connsiteY15" fmla="*/ 2425741 h 2459773"/>
              <a:gd name="connsiteX16" fmla="*/ 689317 w 1448972"/>
              <a:gd name="connsiteY16" fmla="*/ 2355402 h 2459773"/>
              <a:gd name="connsiteX17" fmla="*/ 647114 w 1448972"/>
              <a:gd name="connsiteY17" fmla="*/ 2341334 h 2459773"/>
              <a:gd name="connsiteX18" fmla="*/ 618978 w 1448972"/>
              <a:gd name="connsiteY18" fmla="*/ 2313199 h 2459773"/>
              <a:gd name="connsiteX19" fmla="*/ 576775 w 1448972"/>
              <a:gd name="connsiteY19" fmla="*/ 2299131 h 2459773"/>
              <a:gd name="connsiteX20" fmla="*/ 534572 w 1448972"/>
              <a:gd name="connsiteY20" fmla="*/ 2270996 h 2459773"/>
              <a:gd name="connsiteX21" fmla="*/ 506437 w 1448972"/>
              <a:gd name="connsiteY21" fmla="*/ 2228793 h 2459773"/>
              <a:gd name="connsiteX22" fmla="*/ 464234 w 1448972"/>
              <a:gd name="connsiteY22" fmla="*/ 2214725 h 2459773"/>
              <a:gd name="connsiteX23" fmla="*/ 407963 w 1448972"/>
              <a:gd name="connsiteY23" fmla="*/ 2158454 h 2459773"/>
              <a:gd name="connsiteX24" fmla="*/ 379828 w 1448972"/>
              <a:gd name="connsiteY24" fmla="*/ 2116251 h 2459773"/>
              <a:gd name="connsiteX25" fmla="*/ 351692 w 1448972"/>
              <a:gd name="connsiteY25" fmla="*/ 2088116 h 2459773"/>
              <a:gd name="connsiteX26" fmla="*/ 281354 w 1448972"/>
              <a:gd name="connsiteY26" fmla="*/ 1975574 h 2459773"/>
              <a:gd name="connsiteX27" fmla="*/ 182880 w 1448972"/>
              <a:gd name="connsiteY27" fmla="*/ 1848965 h 2459773"/>
              <a:gd name="connsiteX28" fmla="*/ 140677 w 1448972"/>
              <a:gd name="connsiteY28" fmla="*/ 1764559 h 2459773"/>
              <a:gd name="connsiteX29" fmla="*/ 126609 w 1448972"/>
              <a:gd name="connsiteY29" fmla="*/ 1722356 h 2459773"/>
              <a:gd name="connsiteX30" fmla="*/ 98474 w 1448972"/>
              <a:gd name="connsiteY30" fmla="*/ 1680153 h 2459773"/>
              <a:gd name="connsiteX31" fmla="*/ 84406 w 1448972"/>
              <a:gd name="connsiteY31" fmla="*/ 1637950 h 2459773"/>
              <a:gd name="connsiteX32" fmla="*/ 56271 w 1448972"/>
              <a:gd name="connsiteY32" fmla="*/ 1609814 h 2459773"/>
              <a:gd name="connsiteX33" fmla="*/ 0 w 1448972"/>
              <a:gd name="connsiteY33" fmla="*/ 1525408 h 2459773"/>
              <a:gd name="connsiteX34" fmla="*/ 14068 w 1448972"/>
              <a:gd name="connsiteY34" fmla="*/ 695414 h 2459773"/>
              <a:gd name="connsiteX35" fmla="*/ 42203 w 1448972"/>
              <a:gd name="connsiteY35" fmla="*/ 611008 h 2459773"/>
              <a:gd name="connsiteX36" fmla="*/ 56271 w 1448972"/>
              <a:gd name="connsiteY36" fmla="*/ 568805 h 2459773"/>
              <a:gd name="connsiteX37" fmla="*/ 96817 w 1448972"/>
              <a:gd name="connsiteY37" fmla="*/ 593 h 2459773"/>
              <a:gd name="connsiteX38" fmla="*/ 249050 w 1448972"/>
              <a:gd name="connsiteY38" fmla="*/ 701123 h 2459773"/>
              <a:gd name="connsiteX39" fmla="*/ 325167 w 1448972"/>
              <a:gd name="connsiteY39" fmla="*/ 756578 h 2459773"/>
              <a:gd name="connsiteX40" fmla="*/ 376465 w 1448972"/>
              <a:gd name="connsiteY40" fmla="*/ 846692 h 2459773"/>
              <a:gd name="connsiteX41" fmla="*/ 330141 w 1448972"/>
              <a:gd name="connsiteY41" fmla="*/ 878091 h 2459773"/>
              <a:gd name="connsiteX42" fmla="*/ 391385 w 1448972"/>
              <a:gd name="connsiteY42" fmla="*/ 866469 h 2459773"/>
              <a:gd name="connsiteX43" fmla="*/ 376512 w 1448972"/>
              <a:gd name="connsiteY43" fmla="*/ 1000622 h 2459773"/>
              <a:gd name="connsiteX44" fmla="*/ 418714 w 1448972"/>
              <a:gd name="connsiteY44" fmla="*/ 945982 h 2459773"/>
              <a:gd name="connsiteX45" fmla="*/ 1315732 w 1448972"/>
              <a:gd name="connsiteY45" fmla="*/ 1123154 h 2459773"/>
              <a:gd name="connsiteX46" fmla="*/ 1350498 w 1448972"/>
              <a:gd name="connsiteY46" fmla="*/ 1244054 h 2459773"/>
              <a:gd name="connsiteX47" fmla="*/ 1406769 w 1448972"/>
              <a:gd name="connsiteY47" fmla="*/ 1286257 h 2459773"/>
              <a:gd name="connsiteX0" fmla="*/ 1448972 w 1448972"/>
              <a:gd name="connsiteY0" fmla="*/ 1229987 h 2459773"/>
              <a:gd name="connsiteX1" fmla="*/ 1434904 w 1448972"/>
              <a:gd name="connsiteY1" fmla="*/ 1623882 h 2459773"/>
              <a:gd name="connsiteX2" fmla="*/ 1420837 w 1448972"/>
              <a:gd name="connsiteY2" fmla="*/ 1764559 h 2459773"/>
              <a:gd name="connsiteX3" fmla="*/ 1392701 w 1448972"/>
              <a:gd name="connsiteY3" fmla="*/ 1848965 h 2459773"/>
              <a:gd name="connsiteX4" fmla="*/ 1364566 w 1448972"/>
              <a:gd name="connsiteY4" fmla="*/ 1933371 h 2459773"/>
              <a:gd name="connsiteX5" fmla="*/ 1350498 w 1448972"/>
              <a:gd name="connsiteY5" fmla="*/ 1975574 h 2459773"/>
              <a:gd name="connsiteX6" fmla="*/ 1308295 w 1448972"/>
              <a:gd name="connsiteY6" fmla="*/ 2130319 h 2459773"/>
              <a:gd name="connsiteX7" fmla="*/ 1280160 w 1448972"/>
              <a:gd name="connsiteY7" fmla="*/ 2214725 h 2459773"/>
              <a:gd name="connsiteX8" fmla="*/ 1252024 w 1448972"/>
              <a:gd name="connsiteY8" fmla="*/ 2242861 h 2459773"/>
              <a:gd name="connsiteX9" fmla="*/ 1223889 w 1448972"/>
              <a:gd name="connsiteY9" fmla="*/ 2285064 h 2459773"/>
              <a:gd name="connsiteX10" fmla="*/ 1181686 w 1448972"/>
              <a:gd name="connsiteY10" fmla="*/ 2299131 h 2459773"/>
              <a:gd name="connsiteX11" fmla="*/ 1111348 w 1448972"/>
              <a:gd name="connsiteY11" fmla="*/ 2341334 h 2459773"/>
              <a:gd name="connsiteX12" fmla="*/ 1083212 w 1448972"/>
              <a:gd name="connsiteY12" fmla="*/ 2369470 h 2459773"/>
              <a:gd name="connsiteX13" fmla="*/ 998806 w 1448972"/>
              <a:gd name="connsiteY13" fmla="*/ 2397605 h 2459773"/>
              <a:gd name="connsiteX14" fmla="*/ 787791 w 1448972"/>
              <a:gd name="connsiteY14" fmla="*/ 2439808 h 2459773"/>
              <a:gd name="connsiteX15" fmla="*/ 745588 w 1448972"/>
              <a:gd name="connsiteY15" fmla="*/ 2425741 h 2459773"/>
              <a:gd name="connsiteX16" fmla="*/ 689317 w 1448972"/>
              <a:gd name="connsiteY16" fmla="*/ 2355402 h 2459773"/>
              <a:gd name="connsiteX17" fmla="*/ 647114 w 1448972"/>
              <a:gd name="connsiteY17" fmla="*/ 2341334 h 2459773"/>
              <a:gd name="connsiteX18" fmla="*/ 618978 w 1448972"/>
              <a:gd name="connsiteY18" fmla="*/ 2313199 h 2459773"/>
              <a:gd name="connsiteX19" fmla="*/ 576775 w 1448972"/>
              <a:gd name="connsiteY19" fmla="*/ 2299131 h 2459773"/>
              <a:gd name="connsiteX20" fmla="*/ 534572 w 1448972"/>
              <a:gd name="connsiteY20" fmla="*/ 2270996 h 2459773"/>
              <a:gd name="connsiteX21" fmla="*/ 506437 w 1448972"/>
              <a:gd name="connsiteY21" fmla="*/ 2228793 h 2459773"/>
              <a:gd name="connsiteX22" fmla="*/ 464234 w 1448972"/>
              <a:gd name="connsiteY22" fmla="*/ 2214725 h 2459773"/>
              <a:gd name="connsiteX23" fmla="*/ 407963 w 1448972"/>
              <a:gd name="connsiteY23" fmla="*/ 2158454 h 2459773"/>
              <a:gd name="connsiteX24" fmla="*/ 379828 w 1448972"/>
              <a:gd name="connsiteY24" fmla="*/ 2116251 h 2459773"/>
              <a:gd name="connsiteX25" fmla="*/ 351692 w 1448972"/>
              <a:gd name="connsiteY25" fmla="*/ 2088116 h 2459773"/>
              <a:gd name="connsiteX26" fmla="*/ 281354 w 1448972"/>
              <a:gd name="connsiteY26" fmla="*/ 1975574 h 2459773"/>
              <a:gd name="connsiteX27" fmla="*/ 182880 w 1448972"/>
              <a:gd name="connsiteY27" fmla="*/ 1848965 h 2459773"/>
              <a:gd name="connsiteX28" fmla="*/ 140677 w 1448972"/>
              <a:gd name="connsiteY28" fmla="*/ 1764559 h 2459773"/>
              <a:gd name="connsiteX29" fmla="*/ 126609 w 1448972"/>
              <a:gd name="connsiteY29" fmla="*/ 1722356 h 2459773"/>
              <a:gd name="connsiteX30" fmla="*/ 98474 w 1448972"/>
              <a:gd name="connsiteY30" fmla="*/ 1680153 h 2459773"/>
              <a:gd name="connsiteX31" fmla="*/ 84406 w 1448972"/>
              <a:gd name="connsiteY31" fmla="*/ 1637950 h 2459773"/>
              <a:gd name="connsiteX32" fmla="*/ 56271 w 1448972"/>
              <a:gd name="connsiteY32" fmla="*/ 1609814 h 2459773"/>
              <a:gd name="connsiteX33" fmla="*/ 0 w 1448972"/>
              <a:gd name="connsiteY33" fmla="*/ 1525408 h 2459773"/>
              <a:gd name="connsiteX34" fmla="*/ 14068 w 1448972"/>
              <a:gd name="connsiteY34" fmla="*/ 695414 h 2459773"/>
              <a:gd name="connsiteX35" fmla="*/ 42203 w 1448972"/>
              <a:gd name="connsiteY35" fmla="*/ 611008 h 2459773"/>
              <a:gd name="connsiteX36" fmla="*/ 56271 w 1448972"/>
              <a:gd name="connsiteY36" fmla="*/ 568805 h 2459773"/>
              <a:gd name="connsiteX37" fmla="*/ 96817 w 1448972"/>
              <a:gd name="connsiteY37" fmla="*/ 593 h 2459773"/>
              <a:gd name="connsiteX38" fmla="*/ 249050 w 1448972"/>
              <a:gd name="connsiteY38" fmla="*/ 701123 h 2459773"/>
              <a:gd name="connsiteX39" fmla="*/ 325167 w 1448972"/>
              <a:gd name="connsiteY39" fmla="*/ 756578 h 2459773"/>
              <a:gd name="connsiteX40" fmla="*/ 376465 w 1448972"/>
              <a:gd name="connsiteY40" fmla="*/ 846692 h 2459773"/>
              <a:gd name="connsiteX41" fmla="*/ 330141 w 1448972"/>
              <a:gd name="connsiteY41" fmla="*/ 878091 h 2459773"/>
              <a:gd name="connsiteX42" fmla="*/ 391385 w 1448972"/>
              <a:gd name="connsiteY42" fmla="*/ 866469 h 2459773"/>
              <a:gd name="connsiteX43" fmla="*/ 376512 w 1448972"/>
              <a:gd name="connsiteY43" fmla="*/ 1000622 h 2459773"/>
              <a:gd name="connsiteX44" fmla="*/ 455944 w 1448972"/>
              <a:gd name="connsiteY44" fmla="*/ 826712 h 2459773"/>
              <a:gd name="connsiteX45" fmla="*/ 1315732 w 1448972"/>
              <a:gd name="connsiteY45" fmla="*/ 1123154 h 2459773"/>
              <a:gd name="connsiteX46" fmla="*/ 1350498 w 1448972"/>
              <a:gd name="connsiteY46" fmla="*/ 1244054 h 2459773"/>
              <a:gd name="connsiteX47" fmla="*/ 1406769 w 1448972"/>
              <a:gd name="connsiteY47" fmla="*/ 1286257 h 2459773"/>
              <a:gd name="connsiteX0" fmla="*/ 1448972 w 1448972"/>
              <a:gd name="connsiteY0" fmla="*/ 1229987 h 2459773"/>
              <a:gd name="connsiteX1" fmla="*/ 1434904 w 1448972"/>
              <a:gd name="connsiteY1" fmla="*/ 1623882 h 2459773"/>
              <a:gd name="connsiteX2" fmla="*/ 1420837 w 1448972"/>
              <a:gd name="connsiteY2" fmla="*/ 1764559 h 2459773"/>
              <a:gd name="connsiteX3" fmla="*/ 1392701 w 1448972"/>
              <a:gd name="connsiteY3" fmla="*/ 1848965 h 2459773"/>
              <a:gd name="connsiteX4" fmla="*/ 1364566 w 1448972"/>
              <a:gd name="connsiteY4" fmla="*/ 1933371 h 2459773"/>
              <a:gd name="connsiteX5" fmla="*/ 1350498 w 1448972"/>
              <a:gd name="connsiteY5" fmla="*/ 1975574 h 2459773"/>
              <a:gd name="connsiteX6" fmla="*/ 1308295 w 1448972"/>
              <a:gd name="connsiteY6" fmla="*/ 2130319 h 2459773"/>
              <a:gd name="connsiteX7" fmla="*/ 1280160 w 1448972"/>
              <a:gd name="connsiteY7" fmla="*/ 2214725 h 2459773"/>
              <a:gd name="connsiteX8" fmla="*/ 1252024 w 1448972"/>
              <a:gd name="connsiteY8" fmla="*/ 2242861 h 2459773"/>
              <a:gd name="connsiteX9" fmla="*/ 1223889 w 1448972"/>
              <a:gd name="connsiteY9" fmla="*/ 2285064 h 2459773"/>
              <a:gd name="connsiteX10" fmla="*/ 1181686 w 1448972"/>
              <a:gd name="connsiteY10" fmla="*/ 2299131 h 2459773"/>
              <a:gd name="connsiteX11" fmla="*/ 1111348 w 1448972"/>
              <a:gd name="connsiteY11" fmla="*/ 2341334 h 2459773"/>
              <a:gd name="connsiteX12" fmla="*/ 1083212 w 1448972"/>
              <a:gd name="connsiteY12" fmla="*/ 2369470 h 2459773"/>
              <a:gd name="connsiteX13" fmla="*/ 998806 w 1448972"/>
              <a:gd name="connsiteY13" fmla="*/ 2397605 h 2459773"/>
              <a:gd name="connsiteX14" fmla="*/ 787791 w 1448972"/>
              <a:gd name="connsiteY14" fmla="*/ 2439808 h 2459773"/>
              <a:gd name="connsiteX15" fmla="*/ 745588 w 1448972"/>
              <a:gd name="connsiteY15" fmla="*/ 2425741 h 2459773"/>
              <a:gd name="connsiteX16" fmla="*/ 689317 w 1448972"/>
              <a:gd name="connsiteY16" fmla="*/ 2355402 h 2459773"/>
              <a:gd name="connsiteX17" fmla="*/ 647114 w 1448972"/>
              <a:gd name="connsiteY17" fmla="*/ 2341334 h 2459773"/>
              <a:gd name="connsiteX18" fmla="*/ 618978 w 1448972"/>
              <a:gd name="connsiteY18" fmla="*/ 2313199 h 2459773"/>
              <a:gd name="connsiteX19" fmla="*/ 576775 w 1448972"/>
              <a:gd name="connsiteY19" fmla="*/ 2299131 h 2459773"/>
              <a:gd name="connsiteX20" fmla="*/ 534572 w 1448972"/>
              <a:gd name="connsiteY20" fmla="*/ 2270996 h 2459773"/>
              <a:gd name="connsiteX21" fmla="*/ 506437 w 1448972"/>
              <a:gd name="connsiteY21" fmla="*/ 2228793 h 2459773"/>
              <a:gd name="connsiteX22" fmla="*/ 464234 w 1448972"/>
              <a:gd name="connsiteY22" fmla="*/ 2214725 h 2459773"/>
              <a:gd name="connsiteX23" fmla="*/ 407963 w 1448972"/>
              <a:gd name="connsiteY23" fmla="*/ 2158454 h 2459773"/>
              <a:gd name="connsiteX24" fmla="*/ 379828 w 1448972"/>
              <a:gd name="connsiteY24" fmla="*/ 2116251 h 2459773"/>
              <a:gd name="connsiteX25" fmla="*/ 351692 w 1448972"/>
              <a:gd name="connsiteY25" fmla="*/ 2088116 h 2459773"/>
              <a:gd name="connsiteX26" fmla="*/ 281354 w 1448972"/>
              <a:gd name="connsiteY26" fmla="*/ 1975574 h 2459773"/>
              <a:gd name="connsiteX27" fmla="*/ 182880 w 1448972"/>
              <a:gd name="connsiteY27" fmla="*/ 1848965 h 2459773"/>
              <a:gd name="connsiteX28" fmla="*/ 140677 w 1448972"/>
              <a:gd name="connsiteY28" fmla="*/ 1764559 h 2459773"/>
              <a:gd name="connsiteX29" fmla="*/ 126609 w 1448972"/>
              <a:gd name="connsiteY29" fmla="*/ 1722356 h 2459773"/>
              <a:gd name="connsiteX30" fmla="*/ 98474 w 1448972"/>
              <a:gd name="connsiteY30" fmla="*/ 1680153 h 2459773"/>
              <a:gd name="connsiteX31" fmla="*/ 84406 w 1448972"/>
              <a:gd name="connsiteY31" fmla="*/ 1637950 h 2459773"/>
              <a:gd name="connsiteX32" fmla="*/ 56271 w 1448972"/>
              <a:gd name="connsiteY32" fmla="*/ 1609814 h 2459773"/>
              <a:gd name="connsiteX33" fmla="*/ 0 w 1448972"/>
              <a:gd name="connsiteY33" fmla="*/ 1525408 h 2459773"/>
              <a:gd name="connsiteX34" fmla="*/ 14068 w 1448972"/>
              <a:gd name="connsiteY34" fmla="*/ 695414 h 2459773"/>
              <a:gd name="connsiteX35" fmla="*/ 42203 w 1448972"/>
              <a:gd name="connsiteY35" fmla="*/ 611008 h 2459773"/>
              <a:gd name="connsiteX36" fmla="*/ 56271 w 1448972"/>
              <a:gd name="connsiteY36" fmla="*/ 568805 h 2459773"/>
              <a:gd name="connsiteX37" fmla="*/ 96817 w 1448972"/>
              <a:gd name="connsiteY37" fmla="*/ 593 h 2459773"/>
              <a:gd name="connsiteX38" fmla="*/ 249050 w 1448972"/>
              <a:gd name="connsiteY38" fmla="*/ 701123 h 2459773"/>
              <a:gd name="connsiteX39" fmla="*/ 325167 w 1448972"/>
              <a:gd name="connsiteY39" fmla="*/ 756578 h 2459773"/>
              <a:gd name="connsiteX40" fmla="*/ 376465 w 1448972"/>
              <a:gd name="connsiteY40" fmla="*/ 846692 h 2459773"/>
              <a:gd name="connsiteX41" fmla="*/ 330141 w 1448972"/>
              <a:gd name="connsiteY41" fmla="*/ 878091 h 2459773"/>
              <a:gd name="connsiteX42" fmla="*/ 391385 w 1448972"/>
              <a:gd name="connsiteY42" fmla="*/ 866469 h 2459773"/>
              <a:gd name="connsiteX43" fmla="*/ 376512 w 1448972"/>
              <a:gd name="connsiteY43" fmla="*/ 1000622 h 2459773"/>
              <a:gd name="connsiteX44" fmla="*/ 443535 w 1448972"/>
              <a:gd name="connsiteY44" fmla="*/ 998990 h 2459773"/>
              <a:gd name="connsiteX45" fmla="*/ 1315732 w 1448972"/>
              <a:gd name="connsiteY45" fmla="*/ 1123154 h 2459773"/>
              <a:gd name="connsiteX46" fmla="*/ 1350498 w 1448972"/>
              <a:gd name="connsiteY46" fmla="*/ 1244054 h 2459773"/>
              <a:gd name="connsiteX47" fmla="*/ 1406769 w 1448972"/>
              <a:gd name="connsiteY47" fmla="*/ 1286257 h 2459773"/>
              <a:gd name="connsiteX0" fmla="*/ 1448972 w 1448972"/>
              <a:gd name="connsiteY0" fmla="*/ 1508098 h 2737884"/>
              <a:gd name="connsiteX1" fmla="*/ 1434904 w 1448972"/>
              <a:gd name="connsiteY1" fmla="*/ 1901993 h 2737884"/>
              <a:gd name="connsiteX2" fmla="*/ 1420837 w 1448972"/>
              <a:gd name="connsiteY2" fmla="*/ 2042670 h 2737884"/>
              <a:gd name="connsiteX3" fmla="*/ 1392701 w 1448972"/>
              <a:gd name="connsiteY3" fmla="*/ 2127076 h 2737884"/>
              <a:gd name="connsiteX4" fmla="*/ 1364566 w 1448972"/>
              <a:gd name="connsiteY4" fmla="*/ 2211482 h 2737884"/>
              <a:gd name="connsiteX5" fmla="*/ 1350498 w 1448972"/>
              <a:gd name="connsiteY5" fmla="*/ 2253685 h 2737884"/>
              <a:gd name="connsiteX6" fmla="*/ 1308295 w 1448972"/>
              <a:gd name="connsiteY6" fmla="*/ 2408430 h 2737884"/>
              <a:gd name="connsiteX7" fmla="*/ 1280160 w 1448972"/>
              <a:gd name="connsiteY7" fmla="*/ 2492836 h 2737884"/>
              <a:gd name="connsiteX8" fmla="*/ 1252024 w 1448972"/>
              <a:gd name="connsiteY8" fmla="*/ 2520972 h 2737884"/>
              <a:gd name="connsiteX9" fmla="*/ 1223889 w 1448972"/>
              <a:gd name="connsiteY9" fmla="*/ 2563175 h 2737884"/>
              <a:gd name="connsiteX10" fmla="*/ 1181686 w 1448972"/>
              <a:gd name="connsiteY10" fmla="*/ 2577242 h 2737884"/>
              <a:gd name="connsiteX11" fmla="*/ 1111348 w 1448972"/>
              <a:gd name="connsiteY11" fmla="*/ 2619445 h 2737884"/>
              <a:gd name="connsiteX12" fmla="*/ 1083212 w 1448972"/>
              <a:gd name="connsiteY12" fmla="*/ 2647581 h 2737884"/>
              <a:gd name="connsiteX13" fmla="*/ 998806 w 1448972"/>
              <a:gd name="connsiteY13" fmla="*/ 2675716 h 2737884"/>
              <a:gd name="connsiteX14" fmla="*/ 787791 w 1448972"/>
              <a:gd name="connsiteY14" fmla="*/ 2717919 h 2737884"/>
              <a:gd name="connsiteX15" fmla="*/ 745588 w 1448972"/>
              <a:gd name="connsiteY15" fmla="*/ 2703852 h 2737884"/>
              <a:gd name="connsiteX16" fmla="*/ 689317 w 1448972"/>
              <a:gd name="connsiteY16" fmla="*/ 2633513 h 2737884"/>
              <a:gd name="connsiteX17" fmla="*/ 647114 w 1448972"/>
              <a:gd name="connsiteY17" fmla="*/ 2619445 h 2737884"/>
              <a:gd name="connsiteX18" fmla="*/ 618978 w 1448972"/>
              <a:gd name="connsiteY18" fmla="*/ 2591310 h 2737884"/>
              <a:gd name="connsiteX19" fmla="*/ 576775 w 1448972"/>
              <a:gd name="connsiteY19" fmla="*/ 2577242 h 2737884"/>
              <a:gd name="connsiteX20" fmla="*/ 534572 w 1448972"/>
              <a:gd name="connsiteY20" fmla="*/ 2549107 h 2737884"/>
              <a:gd name="connsiteX21" fmla="*/ 506437 w 1448972"/>
              <a:gd name="connsiteY21" fmla="*/ 2506904 h 2737884"/>
              <a:gd name="connsiteX22" fmla="*/ 464234 w 1448972"/>
              <a:gd name="connsiteY22" fmla="*/ 2492836 h 2737884"/>
              <a:gd name="connsiteX23" fmla="*/ 407963 w 1448972"/>
              <a:gd name="connsiteY23" fmla="*/ 2436565 h 2737884"/>
              <a:gd name="connsiteX24" fmla="*/ 379828 w 1448972"/>
              <a:gd name="connsiteY24" fmla="*/ 2394362 h 2737884"/>
              <a:gd name="connsiteX25" fmla="*/ 351692 w 1448972"/>
              <a:gd name="connsiteY25" fmla="*/ 2366227 h 2737884"/>
              <a:gd name="connsiteX26" fmla="*/ 281354 w 1448972"/>
              <a:gd name="connsiteY26" fmla="*/ 2253685 h 2737884"/>
              <a:gd name="connsiteX27" fmla="*/ 182880 w 1448972"/>
              <a:gd name="connsiteY27" fmla="*/ 2127076 h 2737884"/>
              <a:gd name="connsiteX28" fmla="*/ 140677 w 1448972"/>
              <a:gd name="connsiteY28" fmla="*/ 2042670 h 2737884"/>
              <a:gd name="connsiteX29" fmla="*/ 126609 w 1448972"/>
              <a:gd name="connsiteY29" fmla="*/ 2000467 h 2737884"/>
              <a:gd name="connsiteX30" fmla="*/ 98474 w 1448972"/>
              <a:gd name="connsiteY30" fmla="*/ 1958264 h 2737884"/>
              <a:gd name="connsiteX31" fmla="*/ 84406 w 1448972"/>
              <a:gd name="connsiteY31" fmla="*/ 1916061 h 2737884"/>
              <a:gd name="connsiteX32" fmla="*/ 56271 w 1448972"/>
              <a:gd name="connsiteY32" fmla="*/ 1887925 h 2737884"/>
              <a:gd name="connsiteX33" fmla="*/ 0 w 1448972"/>
              <a:gd name="connsiteY33" fmla="*/ 1803519 h 2737884"/>
              <a:gd name="connsiteX34" fmla="*/ 14068 w 1448972"/>
              <a:gd name="connsiteY34" fmla="*/ 973525 h 2737884"/>
              <a:gd name="connsiteX35" fmla="*/ 42203 w 1448972"/>
              <a:gd name="connsiteY35" fmla="*/ 889119 h 2737884"/>
              <a:gd name="connsiteX36" fmla="*/ 56271 w 1448972"/>
              <a:gd name="connsiteY36" fmla="*/ 846916 h 2737884"/>
              <a:gd name="connsiteX37" fmla="*/ 320195 w 1448972"/>
              <a:gd name="connsiteY37" fmla="*/ 408 h 2737884"/>
              <a:gd name="connsiteX38" fmla="*/ 249050 w 1448972"/>
              <a:gd name="connsiteY38" fmla="*/ 979234 h 2737884"/>
              <a:gd name="connsiteX39" fmla="*/ 325167 w 1448972"/>
              <a:gd name="connsiteY39" fmla="*/ 1034689 h 2737884"/>
              <a:gd name="connsiteX40" fmla="*/ 376465 w 1448972"/>
              <a:gd name="connsiteY40" fmla="*/ 1124803 h 2737884"/>
              <a:gd name="connsiteX41" fmla="*/ 330141 w 1448972"/>
              <a:gd name="connsiteY41" fmla="*/ 1156202 h 2737884"/>
              <a:gd name="connsiteX42" fmla="*/ 391385 w 1448972"/>
              <a:gd name="connsiteY42" fmla="*/ 1144580 h 2737884"/>
              <a:gd name="connsiteX43" fmla="*/ 376512 w 1448972"/>
              <a:gd name="connsiteY43" fmla="*/ 1278733 h 2737884"/>
              <a:gd name="connsiteX44" fmla="*/ 443535 w 1448972"/>
              <a:gd name="connsiteY44" fmla="*/ 1277101 h 2737884"/>
              <a:gd name="connsiteX45" fmla="*/ 1315732 w 1448972"/>
              <a:gd name="connsiteY45" fmla="*/ 1401265 h 2737884"/>
              <a:gd name="connsiteX46" fmla="*/ 1350498 w 1448972"/>
              <a:gd name="connsiteY46" fmla="*/ 1522165 h 2737884"/>
              <a:gd name="connsiteX47" fmla="*/ 1406769 w 1448972"/>
              <a:gd name="connsiteY47" fmla="*/ 1564368 h 2737884"/>
              <a:gd name="connsiteX0" fmla="*/ 1448972 w 1448972"/>
              <a:gd name="connsiteY0" fmla="*/ 1507696 h 2737482"/>
              <a:gd name="connsiteX1" fmla="*/ 1434904 w 1448972"/>
              <a:gd name="connsiteY1" fmla="*/ 1901591 h 2737482"/>
              <a:gd name="connsiteX2" fmla="*/ 1420837 w 1448972"/>
              <a:gd name="connsiteY2" fmla="*/ 2042268 h 2737482"/>
              <a:gd name="connsiteX3" fmla="*/ 1392701 w 1448972"/>
              <a:gd name="connsiteY3" fmla="*/ 2126674 h 2737482"/>
              <a:gd name="connsiteX4" fmla="*/ 1364566 w 1448972"/>
              <a:gd name="connsiteY4" fmla="*/ 2211080 h 2737482"/>
              <a:gd name="connsiteX5" fmla="*/ 1350498 w 1448972"/>
              <a:gd name="connsiteY5" fmla="*/ 2253283 h 2737482"/>
              <a:gd name="connsiteX6" fmla="*/ 1308295 w 1448972"/>
              <a:gd name="connsiteY6" fmla="*/ 2408028 h 2737482"/>
              <a:gd name="connsiteX7" fmla="*/ 1280160 w 1448972"/>
              <a:gd name="connsiteY7" fmla="*/ 2492434 h 2737482"/>
              <a:gd name="connsiteX8" fmla="*/ 1252024 w 1448972"/>
              <a:gd name="connsiteY8" fmla="*/ 2520570 h 2737482"/>
              <a:gd name="connsiteX9" fmla="*/ 1223889 w 1448972"/>
              <a:gd name="connsiteY9" fmla="*/ 2562773 h 2737482"/>
              <a:gd name="connsiteX10" fmla="*/ 1181686 w 1448972"/>
              <a:gd name="connsiteY10" fmla="*/ 2576840 h 2737482"/>
              <a:gd name="connsiteX11" fmla="*/ 1111348 w 1448972"/>
              <a:gd name="connsiteY11" fmla="*/ 2619043 h 2737482"/>
              <a:gd name="connsiteX12" fmla="*/ 1083212 w 1448972"/>
              <a:gd name="connsiteY12" fmla="*/ 2647179 h 2737482"/>
              <a:gd name="connsiteX13" fmla="*/ 998806 w 1448972"/>
              <a:gd name="connsiteY13" fmla="*/ 2675314 h 2737482"/>
              <a:gd name="connsiteX14" fmla="*/ 787791 w 1448972"/>
              <a:gd name="connsiteY14" fmla="*/ 2717517 h 2737482"/>
              <a:gd name="connsiteX15" fmla="*/ 745588 w 1448972"/>
              <a:gd name="connsiteY15" fmla="*/ 2703450 h 2737482"/>
              <a:gd name="connsiteX16" fmla="*/ 689317 w 1448972"/>
              <a:gd name="connsiteY16" fmla="*/ 2633111 h 2737482"/>
              <a:gd name="connsiteX17" fmla="*/ 647114 w 1448972"/>
              <a:gd name="connsiteY17" fmla="*/ 2619043 h 2737482"/>
              <a:gd name="connsiteX18" fmla="*/ 618978 w 1448972"/>
              <a:gd name="connsiteY18" fmla="*/ 2590908 h 2737482"/>
              <a:gd name="connsiteX19" fmla="*/ 576775 w 1448972"/>
              <a:gd name="connsiteY19" fmla="*/ 2576840 h 2737482"/>
              <a:gd name="connsiteX20" fmla="*/ 534572 w 1448972"/>
              <a:gd name="connsiteY20" fmla="*/ 2548705 h 2737482"/>
              <a:gd name="connsiteX21" fmla="*/ 506437 w 1448972"/>
              <a:gd name="connsiteY21" fmla="*/ 2506502 h 2737482"/>
              <a:gd name="connsiteX22" fmla="*/ 464234 w 1448972"/>
              <a:gd name="connsiteY22" fmla="*/ 2492434 h 2737482"/>
              <a:gd name="connsiteX23" fmla="*/ 407963 w 1448972"/>
              <a:gd name="connsiteY23" fmla="*/ 2436163 h 2737482"/>
              <a:gd name="connsiteX24" fmla="*/ 379828 w 1448972"/>
              <a:gd name="connsiteY24" fmla="*/ 2393960 h 2737482"/>
              <a:gd name="connsiteX25" fmla="*/ 351692 w 1448972"/>
              <a:gd name="connsiteY25" fmla="*/ 2365825 h 2737482"/>
              <a:gd name="connsiteX26" fmla="*/ 281354 w 1448972"/>
              <a:gd name="connsiteY26" fmla="*/ 2253283 h 2737482"/>
              <a:gd name="connsiteX27" fmla="*/ 182880 w 1448972"/>
              <a:gd name="connsiteY27" fmla="*/ 2126674 h 2737482"/>
              <a:gd name="connsiteX28" fmla="*/ 140677 w 1448972"/>
              <a:gd name="connsiteY28" fmla="*/ 2042268 h 2737482"/>
              <a:gd name="connsiteX29" fmla="*/ 126609 w 1448972"/>
              <a:gd name="connsiteY29" fmla="*/ 2000065 h 2737482"/>
              <a:gd name="connsiteX30" fmla="*/ 98474 w 1448972"/>
              <a:gd name="connsiteY30" fmla="*/ 1957862 h 2737482"/>
              <a:gd name="connsiteX31" fmla="*/ 84406 w 1448972"/>
              <a:gd name="connsiteY31" fmla="*/ 1915659 h 2737482"/>
              <a:gd name="connsiteX32" fmla="*/ 56271 w 1448972"/>
              <a:gd name="connsiteY32" fmla="*/ 1887523 h 2737482"/>
              <a:gd name="connsiteX33" fmla="*/ 0 w 1448972"/>
              <a:gd name="connsiteY33" fmla="*/ 1803117 h 2737482"/>
              <a:gd name="connsiteX34" fmla="*/ 14068 w 1448972"/>
              <a:gd name="connsiteY34" fmla="*/ 973123 h 2737482"/>
              <a:gd name="connsiteX35" fmla="*/ 42203 w 1448972"/>
              <a:gd name="connsiteY35" fmla="*/ 888717 h 2737482"/>
              <a:gd name="connsiteX36" fmla="*/ 56271 w 1448972"/>
              <a:gd name="connsiteY36" fmla="*/ 846514 h 2737482"/>
              <a:gd name="connsiteX37" fmla="*/ 320195 w 1448972"/>
              <a:gd name="connsiteY37" fmla="*/ 6 h 2737482"/>
              <a:gd name="connsiteX38" fmla="*/ 435198 w 1448972"/>
              <a:gd name="connsiteY38" fmla="*/ 833058 h 2737482"/>
              <a:gd name="connsiteX39" fmla="*/ 325167 w 1448972"/>
              <a:gd name="connsiteY39" fmla="*/ 1034287 h 2737482"/>
              <a:gd name="connsiteX40" fmla="*/ 376465 w 1448972"/>
              <a:gd name="connsiteY40" fmla="*/ 1124401 h 2737482"/>
              <a:gd name="connsiteX41" fmla="*/ 330141 w 1448972"/>
              <a:gd name="connsiteY41" fmla="*/ 1155800 h 2737482"/>
              <a:gd name="connsiteX42" fmla="*/ 391385 w 1448972"/>
              <a:gd name="connsiteY42" fmla="*/ 1144178 h 2737482"/>
              <a:gd name="connsiteX43" fmla="*/ 376512 w 1448972"/>
              <a:gd name="connsiteY43" fmla="*/ 1278331 h 2737482"/>
              <a:gd name="connsiteX44" fmla="*/ 443535 w 1448972"/>
              <a:gd name="connsiteY44" fmla="*/ 1276699 h 2737482"/>
              <a:gd name="connsiteX45" fmla="*/ 1315732 w 1448972"/>
              <a:gd name="connsiteY45" fmla="*/ 1400863 h 2737482"/>
              <a:gd name="connsiteX46" fmla="*/ 1350498 w 1448972"/>
              <a:gd name="connsiteY46" fmla="*/ 1521763 h 2737482"/>
              <a:gd name="connsiteX47" fmla="*/ 1406769 w 1448972"/>
              <a:gd name="connsiteY47" fmla="*/ 1563966 h 2737482"/>
              <a:gd name="connsiteX0" fmla="*/ 1448972 w 1448972"/>
              <a:gd name="connsiteY0" fmla="*/ 1507696 h 2737482"/>
              <a:gd name="connsiteX1" fmla="*/ 1434904 w 1448972"/>
              <a:gd name="connsiteY1" fmla="*/ 1901591 h 2737482"/>
              <a:gd name="connsiteX2" fmla="*/ 1420837 w 1448972"/>
              <a:gd name="connsiteY2" fmla="*/ 2042268 h 2737482"/>
              <a:gd name="connsiteX3" fmla="*/ 1392701 w 1448972"/>
              <a:gd name="connsiteY3" fmla="*/ 2126674 h 2737482"/>
              <a:gd name="connsiteX4" fmla="*/ 1364566 w 1448972"/>
              <a:gd name="connsiteY4" fmla="*/ 2211080 h 2737482"/>
              <a:gd name="connsiteX5" fmla="*/ 1350498 w 1448972"/>
              <a:gd name="connsiteY5" fmla="*/ 2253283 h 2737482"/>
              <a:gd name="connsiteX6" fmla="*/ 1308295 w 1448972"/>
              <a:gd name="connsiteY6" fmla="*/ 2408028 h 2737482"/>
              <a:gd name="connsiteX7" fmla="*/ 1280160 w 1448972"/>
              <a:gd name="connsiteY7" fmla="*/ 2492434 h 2737482"/>
              <a:gd name="connsiteX8" fmla="*/ 1252024 w 1448972"/>
              <a:gd name="connsiteY8" fmla="*/ 2520570 h 2737482"/>
              <a:gd name="connsiteX9" fmla="*/ 1223889 w 1448972"/>
              <a:gd name="connsiteY9" fmla="*/ 2562773 h 2737482"/>
              <a:gd name="connsiteX10" fmla="*/ 1181686 w 1448972"/>
              <a:gd name="connsiteY10" fmla="*/ 2576840 h 2737482"/>
              <a:gd name="connsiteX11" fmla="*/ 1111348 w 1448972"/>
              <a:gd name="connsiteY11" fmla="*/ 2619043 h 2737482"/>
              <a:gd name="connsiteX12" fmla="*/ 1083212 w 1448972"/>
              <a:gd name="connsiteY12" fmla="*/ 2647179 h 2737482"/>
              <a:gd name="connsiteX13" fmla="*/ 998806 w 1448972"/>
              <a:gd name="connsiteY13" fmla="*/ 2675314 h 2737482"/>
              <a:gd name="connsiteX14" fmla="*/ 787791 w 1448972"/>
              <a:gd name="connsiteY14" fmla="*/ 2717517 h 2737482"/>
              <a:gd name="connsiteX15" fmla="*/ 745588 w 1448972"/>
              <a:gd name="connsiteY15" fmla="*/ 2703450 h 2737482"/>
              <a:gd name="connsiteX16" fmla="*/ 689317 w 1448972"/>
              <a:gd name="connsiteY16" fmla="*/ 2633111 h 2737482"/>
              <a:gd name="connsiteX17" fmla="*/ 647114 w 1448972"/>
              <a:gd name="connsiteY17" fmla="*/ 2619043 h 2737482"/>
              <a:gd name="connsiteX18" fmla="*/ 618978 w 1448972"/>
              <a:gd name="connsiteY18" fmla="*/ 2590908 h 2737482"/>
              <a:gd name="connsiteX19" fmla="*/ 576775 w 1448972"/>
              <a:gd name="connsiteY19" fmla="*/ 2576840 h 2737482"/>
              <a:gd name="connsiteX20" fmla="*/ 534572 w 1448972"/>
              <a:gd name="connsiteY20" fmla="*/ 2548705 h 2737482"/>
              <a:gd name="connsiteX21" fmla="*/ 506437 w 1448972"/>
              <a:gd name="connsiteY21" fmla="*/ 2506502 h 2737482"/>
              <a:gd name="connsiteX22" fmla="*/ 464234 w 1448972"/>
              <a:gd name="connsiteY22" fmla="*/ 2492434 h 2737482"/>
              <a:gd name="connsiteX23" fmla="*/ 407963 w 1448972"/>
              <a:gd name="connsiteY23" fmla="*/ 2436163 h 2737482"/>
              <a:gd name="connsiteX24" fmla="*/ 379828 w 1448972"/>
              <a:gd name="connsiteY24" fmla="*/ 2393960 h 2737482"/>
              <a:gd name="connsiteX25" fmla="*/ 351692 w 1448972"/>
              <a:gd name="connsiteY25" fmla="*/ 2365825 h 2737482"/>
              <a:gd name="connsiteX26" fmla="*/ 281354 w 1448972"/>
              <a:gd name="connsiteY26" fmla="*/ 2253283 h 2737482"/>
              <a:gd name="connsiteX27" fmla="*/ 182880 w 1448972"/>
              <a:gd name="connsiteY27" fmla="*/ 2126674 h 2737482"/>
              <a:gd name="connsiteX28" fmla="*/ 140677 w 1448972"/>
              <a:gd name="connsiteY28" fmla="*/ 2042268 h 2737482"/>
              <a:gd name="connsiteX29" fmla="*/ 126609 w 1448972"/>
              <a:gd name="connsiteY29" fmla="*/ 2000065 h 2737482"/>
              <a:gd name="connsiteX30" fmla="*/ 98474 w 1448972"/>
              <a:gd name="connsiteY30" fmla="*/ 1957862 h 2737482"/>
              <a:gd name="connsiteX31" fmla="*/ 84406 w 1448972"/>
              <a:gd name="connsiteY31" fmla="*/ 1915659 h 2737482"/>
              <a:gd name="connsiteX32" fmla="*/ 56271 w 1448972"/>
              <a:gd name="connsiteY32" fmla="*/ 1887523 h 2737482"/>
              <a:gd name="connsiteX33" fmla="*/ 0 w 1448972"/>
              <a:gd name="connsiteY33" fmla="*/ 1803117 h 2737482"/>
              <a:gd name="connsiteX34" fmla="*/ 14068 w 1448972"/>
              <a:gd name="connsiteY34" fmla="*/ 973123 h 2737482"/>
              <a:gd name="connsiteX35" fmla="*/ 42203 w 1448972"/>
              <a:gd name="connsiteY35" fmla="*/ 888717 h 2737482"/>
              <a:gd name="connsiteX36" fmla="*/ 56271 w 1448972"/>
              <a:gd name="connsiteY36" fmla="*/ 846514 h 2737482"/>
              <a:gd name="connsiteX37" fmla="*/ 320195 w 1448972"/>
              <a:gd name="connsiteY37" fmla="*/ 6 h 2737482"/>
              <a:gd name="connsiteX38" fmla="*/ 435198 w 1448972"/>
              <a:gd name="connsiteY38" fmla="*/ 833058 h 2737482"/>
              <a:gd name="connsiteX39" fmla="*/ 325167 w 1448972"/>
              <a:gd name="connsiteY39" fmla="*/ 1034287 h 2737482"/>
              <a:gd name="connsiteX40" fmla="*/ 376465 w 1448972"/>
              <a:gd name="connsiteY40" fmla="*/ 1124401 h 2737482"/>
              <a:gd name="connsiteX41" fmla="*/ 330141 w 1448972"/>
              <a:gd name="connsiteY41" fmla="*/ 1155800 h 2737482"/>
              <a:gd name="connsiteX42" fmla="*/ 627173 w 1448972"/>
              <a:gd name="connsiteY42" fmla="*/ 1077917 h 2737482"/>
              <a:gd name="connsiteX43" fmla="*/ 376512 w 1448972"/>
              <a:gd name="connsiteY43" fmla="*/ 1278331 h 2737482"/>
              <a:gd name="connsiteX44" fmla="*/ 443535 w 1448972"/>
              <a:gd name="connsiteY44" fmla="*/ 1276699 h 2737482"/>
              <a:gd name="connsiteX45" fmla="*/ 1315732 w 1448972"/>
              <a:gd name="connsiteY45" fmla="*/ 1400863 h 2737482"/>
              <a:gd name="connsiteX46" fmla="*/ 1350498 w 1448972"/>
              <a:gd name="connsiteY46" fmla="*/ 1521763 h 2737482"/>
              <a:gd name="connsiteX47" fmla="*/ 1406769 w 1448972"/>
              <a:gd name="connsiteY47" fmla="*/ 1563966 h 2737482"/>
              <a:gd name="connsiteX0" fmla="*/ 1448972 w 1448972"/>
              <a:gd name="connsiteY0" fmla="*/ 1507696 h 2737482"/>
              <a:gd name="connsiteX1" fmla="*/ 1434904 w 1448972"/>
              <a:gd name="connsiteY1" fmla="*/ 1901591 h 2737482"/>
              <a:gd name="connsiteX2" fmla="*/ 1420837 w 1448972"/>
              <a:gd name="connsiteY2" fmla="*/ 2042268 h 2737482"/>
              <a:gd name="connsiteX3" fmla="*/ 1392701 w 1448972"/>
              <a:gd name="connsiteY3" fmla="*/ 2126674 h 2737482"/>
              <a:gd name="connsiteX4" fmla="*/ 1364566 w 1448972"/>
              <a:gd name="connsiteY4" fmla="*/ 2211080 h 2737482"/>
              <a:gd name="connsiteX5" fmla="*/ 1350498 w 1448972"/>
              <a:gd name="connsiteY5" fmla="*/ 2253283 h 2737482"/>
              <a:gd name="connsiteX6" fmla="*/ 1308295 w 1448972"/>
              <a:gd name="connsiteY6" fmla="*/ 2408028 h 2737482"/>
              <a:gd name="connsiteX7" fmla="*/ 1280160 w 1448972"/>
              <a:gd name="connsiteY7" fmla="*/ 2492434 h 2737482"/>
              <a:gd name="connsiteX8" fmla="*/ 1252024 w 1448972"/>
              <a:gd name="connsiteY8" fmla="*/ 2520570 h 2737482"/>
              <a:gd name="connsiteX9" fmla="*/ 1223889 w 1448972"/>
              <a:gd name="connsiteY9" fmla="*/ 2562773 h 2737482"/>
              <a:gd name="connsiteX10" fmla="*/ 1181686 w 1448972"/>
              <a:gd name="connsiteY10" fmla="*/ 2576840 h 2737482"/>
              <a:gd name="connsiteX11" fmla="*/ 1111348 w 1448972"/>
              <a:gd name="connsiteY11" fmla="*/ 2619043 h 2737482"/>
              <a:gd name="connsiteX12" fmla="*/ 1083212 w 1448972"/>
              <a:gd name="connsiteY12" fmla="*/ 2647179 h 2737482"/>
              <a:gd name="connsiteX13" fmla="*/ 998806 w 1448972"/>
              <a:gd name="connsiteY13" fmla="*/ 2675314 h 2737482"/>
              <a:gd name="connsiteX14" fmla="*/ 787791 w 1448972"/>
              <a:gd name="connsiteY14" fmla="*/ 2717517 h 2737482"/>
              <a:gd name="connsiteX15" fmla="*/ 745588 w 1448972"/>
              <a:gd name="connsiteY15" fmla="*/ 2703450 h 2737482"/>
              <a:gd name="connsiteX16" fmla="*/ 689317 w 1448972"/>
              <a:gd name="connsiteY16" fmla="*/ 2633111 h 2737482"/>
              <a:gd name="connsiteX17" fmla="*/ 647114 w 1448972"/>
              <a:gd name="connsiteY17" fmla="*/ 2619043 h 2737482"/>
              <a:gd name="connsiteX18" fmla="*/ 618978 w 1448972"/>
              <a:gd name="connsiteY18" fmla="*/ 2590908 h 2737482"/>
              <a:gd name="connsiteX19" fmla="*/ 576775 w 1448972"/>
              <a:gd name="connsiteY19" fmla="*/ 2576840 h 2737482"/>
              <a:gd name="connsiteX20" fmla="*/ 534572 w 1448972"/>
              <a:gd name="connsiteY20" fmla="*/ 2548705 h 2737482"/>
              <a:gd name="connsiteX21" fmla="*/ 506437 w 1448972"/>
              <a:gd name="connsiteY21" fmla="*/ 2506502 h 2737482"/>
              <a:gd name="connsiteX22" fmla="*/ 464234 w 1448972"/>
              <a:gd name="connsiteY22" fmla="*/ 2492434 h 2737482"/>
              <a:gd name="connsiteX23" fmla="*/ 407963 w 1448972"/>
              <a:gd name="connsiteY23" fmla="*/ 2436163 h 2737482"/>
              <a:gd name="connsiteX24" fmla="*/ 379828 w 1448972"/>
              <a:gd name="connsiteY24" fmla="*/ 2393960 h 2737482"/>
              <a:gd name="connsiteX25" fmla="*/ 351692 w 1448972"/>
              <a:gd name="connsiteY25" fmla="*/ 2365825 h 2737482"/>
              <a:gd name="connsiteX26" fmla="*/ 281354 w 1448972"/>
              <a:gd name="connsiteY26" fmla="*/ 2253283 h 2737482"/>
              <a:gd name="connsiteX27" fmla="*/ 182880 w 1448972"/>
              <a:gd name="connsiteY27" fmla="*/ 2126674 h 2737482"/>
              <a:gd name="connsiteX28" fmla="*/ 140677 w 1448972"/>
              <a:gd name="connsiteY28" fmla="*/ 2042268 h 2737482"/>
              <a:gd name="connsiteX29" fmla="*/ 126609 w 1448972"/>
              <a:gd name="connsiteY29" fmla="*/ 2000065 h 2737482"/>
              <a:gd name="connsiteX30" fmla="*/ 98474 w 1448972"/>
              <a:gd name="connsiteY30" fmla="*/ 1957862 h 2737482"/>
              <a:gd name="connsiteX31" fmla="*/ 84406 w 1448972"/>
              <a:gd name="connsiteY31" fmla="*/ 1915659 h 2737482"/>
              <a:gd name="connsiteX32" fmla="*/ 56271 w 1448972"/>
              <a:gd name="connsiteY32" fmla="*/ 1887523 h 2737482"/>
              <a:gd name="connsiteX33" fmla="*/ 0 w 1448972"/>
              <a:gd name="connsiteY33" fmla="*/ 1803117 h 2737482"/>
              <a:gd name="connsiteX34" fmla="*/ 14068 w 1448972"/>
              <a:gd name="connsiteY34" fmla="*/ 973123 h 2737482"/>
              <a:gd name="connsiteX35" fmla="*/ 42203 w 1448972"/>
              <a:gd name="connsiteY35" fmla="*/ 888717 h 2737482"/>
              <a:gd name="connsiteX36" fmla="*/ 56271 w 1448972"/>
              <a:gd name="connsiteY36" fmla="*/ 846514 h 2737482"/>
              <a:gd name="connsiteX37" fmla="*/ 320195 w 1448972"/>
              <a:gd name="connsiteY37" fmla="*/ 6 h 2737482"/>
              <a:gd name="connsiteX38" fmla="*/ 435198 w 1448972"/>
              <a:gd name="connsiteY38" fmla="*/ 833058 h 2737482"/>
              <a:gd name="connsiteX39" fmla="*/ 325167 w 1448972"/>
              <a:gd name="connsiteY39" fmla="*/ 1034287 h 2737482"/>
              <a:gd name="connsiteX40" fmla="*/ 575022 w 1448972"/>
              <a:gd name="connsiteY40" fmla="*/ 978627 h 2737482"/>
              <a:gd name="connsiteX41" fmla="*/ 330141 w 1448972"/>
              <a:gd name="connsiteY41" fmla="*/ 1155800 h 2737482"/>
              <a:gd name="connsiteX42" fmla="*/ 627173 w 1448972"/>
              <a:gd name="connsiteY42" fmla="*/ 1077917 h 2737482"/>
              <a:gd name="connsiteX43" fmla="*/ 376512 w 1448972"/>
              <a:gd name="connsiteY43" fmla="*/ 1278331 h 2737482"/>
              <a:gd name="connsiteX44" fmla="*/ 443535 w 1448972"/>
              <a:gd name="connsiteY44" fmla="*/ 1276699 h 2737482"/>
              <a:gd name="connsiteX45" fmla="*/ 1315732 w 1448972"/>
              <a:gd name="connsiteY45" fmla="*/ 1400863 h 2737482"/>
              <a:gd name="connsiteX46" fmla="*/ 1350498 w 1448972"/>
              <a:gd name="connsiteY46" fmla="*/ 1521763 h 2737482"/>
              <a:gd name="connsiteX47" fmla="*/ 1406769 w 1448972"/>
              <a:gd name="connsiteY47" fmla="*/ 1563966 h 2737482"/>
              <a:gd name="connsiteX0" fmla="*/ 1448972 w 1448972"/>
              <a:gd name="connsiteY0" fmla="*/ 1507696 h 2737482"/>
              <a:gd name="connsiteX1" fmla="*/ 1434904 w 1448972"/>
              <a:gd name="connsiteY1" fmla="*/ 1901591 h 2737482"/>
              <a:gd name="connsiteX2" fmla="*/ 1420837 w 1448972"/>
              <a:gd name="connsiteY2" fmla="*/ 2042268 h 2737482"/>
              <a:gd name="connsiteX3" fmla="*/ 1392701 w 1448972"/>
              <a:gd name="connsiteY3" fmla="*/ 2126674 h 2737482"/>
              <a:gd name="connsiteX4" fmla="*/ 1364566 w 1448972"/>
              <a:gd name="connsiteY4" fmla="*/ 2211080 h 2737482"/>
              <a:gd name="connsiteX5" fmla="*/ 1350498 w 1448972"/>
              <a:gd name="connsiteY5" fmla="*/ 2253283 h 2737482"/>
              <a:gd name="connsiteX6" fmla="*/ 1308295 w 1448972"/>
              <a:gd name="connsiteY6" fmla="*/ 2408028 h 2737482"/>
              <a:gd name="connsiteX7" fmla="*/ 1280160 w 1448972"/>
              <a:gd name="connsiteY7" fmla="*/ 2492434 h 2737482"/>
              <a:gd name="connsiteX8" fmla="*/ 1252024 w 1448972"/>
              <a:gd name="connsiteY8" fmla="*/ 2520570 h 2737482"/>
              <a:gd name="connsiteX9" fmla="*/ 1223889 w 1448972"/>
              <a:gd name="connsiteY9" fmla="*/ 2562773 h 2737482"/>
              <a:gd name="connsiteX10" fmla="*/ 1181686 w 1448972"/>
              <a:gd name="connsiteY10" fmla="*/ 2576840 h 2737482"/>
              <a:gd name="connsiteX11" fmla="*/ 1111348 w 1448972"/>
              <a:gd name="connsiteY11" fmla="*/ 2619043 h 2737482"/>
              <a:gd name="connsiteX12" fmla="*/ 1083212 w 1448972"/>
              <a:gd name="connsiteY12" fmla="*/ 2647179 h 2737482"/>
              <a:gd name="connsiteX13" fmla="*/ 998806 w 1448972"/>
              <a:gd name="connsiteY13" fmla="*/ 2675314 h 2737482"/>
              <a:gd name="connsiteX14" fmla="*/ 787791 w 1448972"/>
              <a:gd name="connsiteY14" fmla="*/ 2717517 h 2737482"/>
              <a:gd name="connsiteX15" fmla="*/ 745588 w 1448972"/>
              <a:gd name="connsiteY15" fmla="*/ 2703450 h 2737482"/>
              <a:gd name="connsiteX16" fmla="*/ 689317 w 1448972"/>
              <a:gd name="connsiteY16" fmla="*/ 2633111 h 2737482"/>
              <a:gd name="connsiteX17" fmla="*/ 647114 w 1448972"/>
              <a:gd name="connsiteY17" fmla="*/ 2619043 h 2737482"/>
              <a:gd name="connsiteX18" fmla="*/ 618978 w 1448972"/>
              <a:gd name="connsiteY18" fmla="*/ 2590908 h 2737482"/>
              <a:gd name="connsiteX19" fmla="*/ 576775 w 1448972"/>
              <a:gd name="connsiteY19" fmla="*/ 2576840 h 2737482"/>
              <a:gd name="connsiteX20" fmla="*/ 534572 w 1448972"/>
              <a:gd name="connsiteY20" fmla="*/ 2548705 h 2737482"/>
              <a:gd name="connsiteX21" fmla="*/ 506437 w 1448972"/>
              <a:gd name="connsiteY21" fmla="*/ 2506502 h 2737482"/>
              <a:gd name="connsiteX22" fmla="*/ 464234 w 1448972"/>
              <a:gd name="connsiteY22" fmla="*/ 2492434 h 2737482"/>
              <a:gd name="connsiteX23" fmla="*/ 407963 w 1448972"/>
              <a:gd name="connsiteY23" fmla="*/ 2436163 h 2737482"/>
              <a:gd name="connsiteX24" fmla="*/ 379828 w 1448972"/>
              <a:gd name="connsiteY24" fmla="*/ 2393960 h 2737482"/>
              <a:gd name="connsiteX25" fmla="*/ 351692 w 1448972"/>
              <a:gd name="connsiteY25" fmla="*/ 2365825 h 2737482"/>
              <a:gd name="connsiteX26" fmla="*/ 281354 w 1448972"/>
              <a:gd name="connsiteY26" fmla="*/ 2253283 h 2737482"/>
              <a:gd name="connsiteX27" fmla="*/ 182880 w 1448972"/>
              <a:gd name="connsiteY27" fmla="*/ 2126674 h 2737482"/>
              <a:gd name="connsiteX28" fmla="*/ 140677 w 1448972"/>
              <a:gd name="connsiteY28" fmla="*/ 2042268 h 2737482"/>
              <a:gd name="connsiteX29" fmla="*/ 126609 w 1448972"/>
              <a:gd name="connsiteY29" fmla="*/ 2000065 h 2737482"/>
              <a:gd name="connsiteX30" fmla="*/ 98474 w 1448972"/>
              <a:gd name="connsiteY30" fmla="*/ 1957862 h 2737482"/>
              <a:gd name="connsiteX31" fmla="*/ 84406 w 1448972"/>
              <a:gd name="connsiteY31" fmla="*/ 1915659 h 2737482"/>
              <a:gd name="connsiteX32" fmla="*/ 56271 w 1448972"/>
              <a:gd name="connsiteY32" fmla="*/ 1887523 h 2737482"/>
              <a:gd name="connsiteX33" fmla="*/ 0 w 1448972"/>
              <a:gd name="connsiteY33" fmla="*/ 1803117 h 2737482"/>
              <a:gd name="connsiteX34" fmla="*/ 14068 w 1448972"/>
              <a:gd name="connsiteY34" fmla="*/ 973123 h 2737482"/>
              <a:gd name="connsiteX35" fmla="*/ 42203 w 1448972"/>
              <a:gd name="connsiteY35" fmla="*/ 888717 h 2737482"/>
              <a:gd name="connsiteX36" fmla="*/ 56271 w 1448972"/>
              <a:gd name="connsiteY36" fmla="*/ 846514 h 2737482"/>
              <a:gd name="connsiteX37" fmla="*/ 320195 w 1448972"/>
              <a:gd name="connsiteY37" fmla="*/ 6 h 2737482"/>
              <a:gd name="connsiteX38" fmla="*/ 435198 w 1448972"/>
              <a:gd name="connsiteY38" fmla="*/ 833058 h 2737482"/>
              <a:gd name="connsiteX39" fmla="*/ 498906 w 1448972"/>
              <a:gd name="connsiteY39" fmla="*/ 888513 h 2737482"/>
              <a:gd name="connsiteX40" fmla="*/ 575022 w 1448972"/>
              <a:gd name="connsiteY40" fmla="*/ 978627 h 2737482"/>
              <a:gd name="connsiteX41" fmla="*/ 330141 w 1448972"/>
              <a:gd name="connsiteY41" fmla="*/ 1155800 h 2737482"/>
              <a:gd name="connsiteX42" fmla="*/ 627173 w 1448972"/>
              <a:gd name="connsiteY42" fmla="*/ 1077917 h 2737482"/>
              <a:gd name="connsiteX43" fmla="*/ 376512 w 1448972"/>
              <a:gd name="connsiteY43" fmla="*/ 1278331 h 2737482"/>
              <a:gd name="connsiteX44" fmla="*/ 443535 w 1448972"/>
              <a:gd name="connsiteY44" fmla="*/ 1276699 h 2737482"/>
              <a:gd name="connsiteX45" fmla="*/ 1315732 w 1448972"/>
              <a:gd name="connsiteY45" fmla="*/ 1400863 h 2737482"/>
              <a:gd name="connsiteX46" fmla="*/ 1350498 w 1448972"/>
              <a:gd name="connsiteY46" fmla="*/ 1521763 h 2737482"/>
              <a:gd name="connsiteX47" fmla="*/ 1406769 w 1448972"/>
              <a:gd name="connsiteY47" fmla="*/ 1563966 h 2737482"/>
              <a:gd name="connsiteX0" fmla="*/ 1448972 w 1448972"/>
              <a:gd name="connsiteY0" fmla="*/ 1507696 h 2737482"/>
              <a:gd name="connsiteX1" fmla="*/ 1434904 w 1448972"/>
              <a:gd name="connsiteY1" fmla="*/ 1901591 h 2737482"/>
              <a:gd name="connsiteX2" fmla="*/ 1420837 w 1448972"/>
              <a:gd name="connsiteY2" fmla="*/ 2042268 h 2737482"/>
              <a:gd name="connsiteX3" fmla="*/ 1392701 w 1448972"/>
              <a:gd name="connsiteY3" fmla="*/ 2126674 h 2737482"/>
              <a:gd name="connsiteX4" fmla="*/ 1364566 w 1448972"/>
              <a:gd name="connsiteY4" fmla="*/ 2211080 h 2737482"/>
              <a:gd name="connsiteX5" fmla="*/ 1350498 w 1448972"/>
              <a:gd name="connsiteY5" fmla="*/ 2253283 h 2737482"/>
              <a:gd name="connsiteX6" fmla="*/ 1308295 w 1448972"/>
              <a:gd name="connsiteY6" fmla="*/ 2408028 h 2737482"/>
              <a:gd name="connsiteX7" fmla="*/ 1280160 w 1448972"/>
              <a:gd name="connsiteY7" fmla="*/ 2492434 h 2737482"/>
              <a:gd name="connsiteX8" fmla="*/ 1252024 w 1448972"/>
              <a:gd name="connsiteY8" fmla="*/ 2520570 h 2737482"/>
              <a:gd name="connsiteX9" fmla="*/ 1223889 w 1448972"/>
              <a:gd name="connsiteY9" fmla="*/ 2562773 h 2737482"/>
              <a:gd name="connsiteX10" fmla="*/ 1181686 w 1448972"/>
              <a:gd name="connsiteY10" fmla="*/ 2576840 h 2737482"/>
              <a:gd name="connsiteX11" fmla="*/ 1111348 w 1448972"/>
              <a:gd name="connsiteY11" fmla="*/ 2619043 h 2737482"/>
              <a:gd name="connsiteX12" fmla="*/ 1083212 w 1448972"/>
              <a:gd name="connsiteY12" fmla="*/ 2647179 h 2737482"/>
              <a:gd name="connsiteX13" fmla="*/ 998806 w 1448972"/>
              <a:gd name="connsiteY13" fmla="*/ 2675314 h 2737482"/>
              <a:gd name="connsiteX14" fmla="*/ 787791 w 1448972"/>
              <a:gd name="connsiteY14" fmla="*/ 2717517 h 2737482"/>
              <a:gd name="connsiteX15" fmla="*/ 745588 w 1448972"/>
              <a:gd name="connsiteY15" fmla="*/ 2703450 h 2737482"/>
              <a:gd name="connsiteX16" fmla="*/ 689317 w 1448972"/>
              <a:gd name="connsiteY16" fmla="*/ 2633111 h 2737482"/>
              <a:gd name="connsiteX17" fmla="*/ 647114 w 1448972"/>
              <a:gd name="connsiteY17" fmla="*/ 2619043 h 2737482"/>
              <a:gd name="connsiteX18" fmla="*/ 618978 w 1448972"/>
              <a:gd name="connsiteY18" fmla="*/ 2590908 h 2737482"/>
              <a:gd name="connsiteX19" fmla="*/ 576775 w 1448972"/>
              <a:gd name="connsiteY19" fmla="*/ 2576840 h 2737482"/>
              <a:gd name="connsiteX20" fmla="*/ 534572 w 1448972"/>
              <a:gd name="connsiteY20" fmla="*/ 2548705 h 2737482"/>
              <a:gd name="connsiteX21" fmla="*/ 506437 w 1448972"/>
              <a:gd name="connsiteY21" fmla="*/ 2506502 h 2737482"/>
              <a:gd name="connsiteX22" fmla="*/ 464234 w 1448972"/>
              <a:gd name="connsiteY22" fmla="*/ 2492434 h 2737482"/>
              <a:gd name="connsiteX23" fmla="*/ 407963 w 1448972"/>
              <a:gd name="connsiteY23" fmla="*/ 2436163 h 2737482"/>
              <a:gd name="connsiteX24" fmla="*/ 379828 w 1448972"/>
              <a:gd name="connsiteY24" fmla="*/ 2393960 h 2737482"/>
              <a:gd name="connsiteX25" fmla="*/ 351692 w 1448972"/>
              <a:gd name="connsiteY25" fmla="*/ 2365825 h 2737482"/>
              <a:gd name="connsiteX26" fmla="*/ 281354 w 1448972"/>
              <a:gd name="connsiteY26" fmla="*/ 2253283 h 2737482"/>
              <a:gd name="connsiteX27" fmla="*/ 182880 w 1448972"/>
              <a:gd name="connsiteY27" fmla="*/ 2126674 h 2737482"/>
              <a:gd name="connsiteX28" fmla="*/ 140677 w 1448972"/>
              <a:gd name="connsiteY28" fmla="*/ 2042268 h 2737482"/>
              <a:gd name="connsiteX29" fmla="*/ 126609 w 1448972"/>
              <a:gd name="connsiteY29" fmla="*/ 2000065 h 2737482"/>
              <a:gd name="connsiteX30" fmla="*/ 98474 w 1448972"/>
              <a:gd name="connsiteY30" fmla="*/ 1957862 h 2737482"/>
              <a:gd name="connsiteX31" fmla="*/ 84406 w 1448972"/>
              <a:gd name="connsiteY31" fmla="*/ 1915659 h 2737482"/>
              <a:gd name="connsiteX32" fmla="*/ 56271 w 1448972"/>
              <a:gd name="connsiteY32" fmla="*/ 1887523 h 2737482"/>
              <a:gd name="connsiteX33" fmla="*/ 0 w 1448972"/>
              <a:gd name="connsiteY33" fmla="*/ 1803117 h 2737482"/>
              <a:gd name="connsiteX34" fmla="*/ 14068 w 1448972"/>
              <a:gd name="connsiteY34" fmla="*/ 973123 h 2737482"/>
              <a:gd name="connsiteX35" fmla="*/ 42203 w 1448972"/>
              <a:gd name="connsiteY35" fmla="*/ 888717 h 2737482"/>
              <a:gd name="connsiteX36" fmla="*/ 56271 w 1448972"/>
              <a:gd name="connsiteY36" fmla="*/ 846514 h 2737482"/>
              <a:gd name="connsiteX37" fmla="*/ 320195 w 1448972"/>
              <a:gd name="connsiteY37" fmla="*/ 6 h 2737482"/>
              <a:gd name="connsiteX38" fmla="*/ 435198 w 1448972"/>
              <a:gd name="connsiteY38" fmla="*/ 833058 h 2737482"/>
              <a:gd name="connsiteX39" fmla="*/ 498906 w 1448972"/>
              <a:gd name="connsiteY39" fmla="*/ 888513 h 2737482"/>
              <a:gd name="connsiteX40" fmla="*/ 575022 w 1448972"/>
              <a:gd name="connsiteY40" fmla="*/ 978627 h 2737482"/>
              <a:gd name="connsiteX41" fmla="*/ 330141 w 1448972"/>
              <a:gd name="connsiteY41" fmla="*/ 1155800 h 2737482"/>
              <a:gd name="connsiteX42" fmla="*/ 627173 w 1448972"/>
              <a:gd name="connsiteY42" fmla="*/ 1077917 h 2737482"/>
              <a:gd name="connsiteX43" fmla="*/ 376512 w 1448972"/>
              <a:gd name="connsiteY43" fmla="*/ 1278331 h 2737482"/>
              <a:gd name="connsiteX44" fmla="*/ 443535 w 1448972"/>
              <a:gd name="connsiteY44" fmla="*/ 1276699 h 2737482"/>
              <a:gd name="connsiteX45" fmla="*/ 1315732 w 1448972"/>
              <a:gd name="connsiteY45" fmla="*/ 1400863 h 2737482"/>
              <a:gd name="connsiteX46" fmla="*/ 1350498 w 1448972"/>
              <a:gd name="connsiteY46" fmla="*/ 1521763 h 2737482"/>
              <a:gd name="connsiteX47" fmla="*/ 1406769 w 1448972"/>
              <a:gd name="connsiteY47" fmla="*/ 1563966 h 2737482"/>
              <a:gd name="connsiteX0" fmla="*/ 1448972 w 1448972"/>
              <a:gd name="connsiteY0" fmla="*/ 1507696 h 2737482"/>
              <a:gd name="connsiteX1" fmla="*/ 1434904 w 1448972"/>
              <a:gd name="connsiteY1" fmla="*/ 1901591 h 2737482"/>
              <a:gd name="connsiteX2" fmla="*/ 1420837 w 1448972"/>
              <a:gd name="connsiteY2" fmla="*/ 2042268 h 2737482"/>
              <a:gd name="connsiteX3" fmla="*/ 1392701 w 1448972"/>
              <a:gd name="connsiteY3" fmla="*/ 2126674 h 2737482"/>
              <a:gd name="connsiteX4" fmla="*/ 1364566 w 1448972"/>
              <a:gd name="connsiteY4" fmla="*/ 2211080 h 2737482"/>
              <a:gd name="connsiteX5" fmla="*/ 1350498 w 1448972"/>
              <a:gd name="connsiteY5" fmla="*/ 2253283 h 2737482"/>
              <a:gd name="connsiteX6" fmla="*/ 1308295 w 1448972"/>
              <a:gd name="connsiteY6" fmla="*/ 2408028 h 2737482"/>
              <a:gd name="connsiteX7" fmla="*/ 1280160 w 1448972"/>
              <a:gd name="connsiteY7" fmla="*/ 2492434 h 2737482"/>
              <a:gd name="connsiteX8" fmla="*/ 1252024 w 1448972"/>
              <a:gd name="connsiteY8" fmla="*/ 2520570 h 2737482"/>
              <a:gd name="connsiteX9" fmla="*/ 1223889 w 1448972"/>
              <a:gd name="connsiteY9" fmla="*/ 2562773 h 2737482"/>
              <a:gd name="connsiteX10" fmla="*/ 1181686 w 1448972"/>
              <a:gd name="connsiteY10" fmla="*/ 2576840 h 2737482"/>
              <a:gd name="connsiteX11" fmla="*/ 1111348 w 1448972"/>
              <a:gd name="connsiteY11" fmla="*/ 2619043 h 2737482"/>
              <a:gd name="connsiteX12" fmla="*/ 1083212 w 1448972"/>
              <a:gd name="connsiteY12" fmla="*/ 2647179 h 2737482"/>
              <a:gd name="connsiteX13" fmla="*/ 998806 w 1448972"/>
              <a:gd name="connsiteY13" fmla="*/ 2675314 h 2737482"/>
              <a:gd name="connsiteX14" fmla="*/ 787791 w 1448972"/>
              <a:gd name="connsiteY14" fmla="*/ 2717517 h 2737482"/>
              <a:gd name="connsiteX15" fmla="*/ 745588 w 1448972"/>
              <a:gd name="connsiteY15" fmla="*/ 2703450 h 2737482"/>
              <a:gd name="connsiteX16" fmla="*/ 689317 w 1448972"/>
              <a:gd name="connsiteY16" fmla="*/ 2633111 h 2737482"/>
              <a:gd name="connsiteX17" fmla="*/ 647114 w 1448972"/>
              <a:gd name="connsiteY17" fmla="*/ 2619043 h 2737482"/>
              <a:gd name="connsiteX18" fmla="*/ 618978 w 1448972"/>
              <a:gd name="connsiteY18" fmla="*/ 2590908 h 2737482"/>
              <a:gd name="connsiteX19" fmla="*/ 576775 w 1448972"/>
              <a:gd name="connsiteY19" fmla="*/ 2576840 h 2737482"/>
              <a:gd name="connsiteX20" fmla="*/ 534572 w 1448972"/>
              <a:gd name="connsiteY20" fmla="*/ 2548705 h 2737482"/>
              <a:gd name="connsiteX21" fmla="*/ 506437 w 1448972"/>
              <a:gd name="connsiteY21" fmla="*/ 2506502 h 2737482"/>
              <a:gd name="connsiteX22" fmla="*/ 464234 w 1448972"/>
              <a:gd name="connsiteY22" fmla="*/ 2492434 h 2737482"/>
              <a:gd name="connsiteX23" fmla="*/ 407963 w 1448972"/>
              <a:gd name="connsiteY23" fmla="*/ 2436163 h 2737482"/>
              <a:gd name="connsiteX24" fmla="*/ 379828 w 1448972"/>
              <a:gd name="connsiteY24" fmla="*/ 2393960 h 2737482"/>
              <a:gd name="connsiteX25" fmla="*/ 351692 w 1448972"/>
              <a:gd name="connsiteY25" fmla="*/ 2365825 h 2737482"/>
              <a:gd name="connsiteX26" fmla="*/ 281354 w 1448972"/>
              <a:gd name="connsiteY26" fmla="*/ 2253283 h 2737482"/>
              <a:gd name="connsiteX27" fmla="*/ 182880 w 1448972"/>
              <a:gd name="connsiteY27" fmla="*/ 2126674 h 2737482"/>
              <a:gd name="connsiteX28" fmla="*/ 140677 w 1448972"/>
              <a:gd name="connsiteY28" fmla="*/ 2042268 h 2737482"/>
              <a:gd name="connsiteX29" fmla="*/ 126609 w 1448972"/>
              <a:gd name="connsiteY29" fmla="*/ 2000065 h 2737482"/>
              <a:gd name="connsiteX30" fmla="*/ 98474 w 1448972"/>
              <a:gd name="connsiteY30" fmla="*/ 1957862 h 2737482"/>
              <a:gd name="connsiteX31" fmla="*/ 84406 w 1448972"/>
              <a:gd name="connsiteY31" fmla="*/ 1915659 h 2737482"/>
              <a:gd name="connsiteX32" fmla="*/ 56271 w 1448972"/>
              <a:gd name="connsiteY32" fmla="*/ 1887523 h 2737482"/>
              <a:gd name="connsiteX33" fmla="*/ 0 w 1448972"/>
              <a:gd name="connsiteY33" fmla="*/ 1803117 h 2737482"/>
              <a:gd name="connsiteX34" fmla="*/ 14068 w 1448972"/>
              <a:gd name="connsiteY34" fmla="*/ 973123 h 2737482"/>
              <a:gd name="connsiteX35" fmla="*/ 42203 w 1448972"/>
              <a:gd name="connsiteY35" fmla="*/ 888717 h 2737482"/>
              <a:gd name="connsiteX36" fmla="*/ 56271 w 1448972"/>
              <a:gd name="connsiteY36" fmla="*/ 846514 h 2737482"/>
              <a:gd name="connsiteX37" fmla="*/ 320195 w 1448972"/>
              <a:gd name="connsiteY37" fmla="*/ 6 h 2737482"/>
              <a:gd name="connsiteX38" fmla="*/ 435198 w 1448972"/>
              <a:gd name="connsiteY38" fmla="*/ 833058 h 2737482"/>
              <a:gd name="connsiteX39" fmla="*/ 498906 w 1448972"/>
              <a:gd name="connsiteY39" fmla="*/ 888513 h 2737482"/>
              <a:gd name="connsiteX40" fmla="*/ 575022 w 1448972"/>
              <a:gd name="connsiteY40" fmla="*/ 978627 h 2737482"/>
              <a:gd name="connsiteX41" fmla="*/ 615568 w 1448972"/>
              <a:gd name="connsiteY41" fmla="*/ 996774 h 2737482"/>
              <a:gd name="connsiteX42" fmla="*/ 627173 w 1448972"/>
              <a:gd name="connsiteY42" fmla="*/ 1077917 h 2737482"/>
              <a:gd name="connsiteX43" fmla="*/ 376512 w 1448972"/>
              <a:gd name="connsiteY43" fmla="*/ 1278331 h 2737482"/>
              <a:gd name="connsiteX44" fmla="*/ 443535 w 1448972"/>
              <a:gd name="connsiteY44" fmla="*/ 1276699 h 2737482"/>
              <a:gd name="connsiteX45" fmla="*/ 1315732 w 1448972"/>
              <a:gd name="connsiteY45" fmla="*/ 1400863 h 2737482"/>
              <a:gd name="connsiteX46" fmla="*/ 1350498 w 1448972"/>
              <a:gd name="connsiteY46" fmla="*/ 1521763 h 2737482"/>
              <a:gd name="connsiteX47" fmla="*/ 1406769 w 1448972"/>
              <a:gd name="connsiteY47" fmla="*/ 1563966 h 2737482"/>
              <a:gd name="connsiteX0" fmla="*/ 1448972 w 1448972"/>
              <a:gd name="connsiteY0" fmla="*/ 1507696 h 2737482"/>
              <a:gd name="connsiteX1" fmla="*/ 1434904 w 1448972"/>
              <a:gd name="connsiteY1" fmla="*/ 1901591 h 2737482"/>
              <a:gd name="connsiteX2" fmla="*/ 1420837 w 1448972"/>
              <a:gd name="connsiteY2" fmla="*/ 2042268 h 2737482"/>
              <a:gd name="connsiteX3" fmla="*/ 1392701 w 1448972"/>
              <a:gd name="connsiteY3" fmla="*/ 2126674 h 2737482"/>
              <a:gd name="connsiteX4" fmla="*/ 1364566 w 1448972"/>
              <a:gd name="connsiteY4" fmla="*/ 2211080 h 2737482"/>
              <a:gd name="connsiteX5" fmla="*/ 1350498 w 1448972"/>
              <a:gd name="connsiteY5" fmla="*/ 2253283 h 2737482"/>
              <a:gd name="connsiteX6" fmla="*/ 1308295 w 1448972"/>
              <a:gd name="connsiteY6" fmla="*/ 2408028 h 2737482"/>
              <a:gd name="connsiteX7" fmla="*/ 1280160 w 1448972"/>
              <a:gd name="connsiteY7" fmla="*/ 2492434 h 2737482"/>
              <a:gd name="connsiteX8" fmla="*/ 1252024 w 1448972"/>
              <a:gd name="connsiteY8" fmla="*/ 2520570 h 2737482"/>
              <a:gd name="connsiteX9" fmla="*/ 1223889 w 1448972"/>
              <a:gd name="connsiteY9" fmla="*/ 2562773 h 2737482"/>
              <a:gd name="connsiteX10" fmla="*/ 1181686 w 1448972"/>
              <a:gd name="connsiteY10" fmla="*/ 2576840 h 2737482"/>
              <a:gd name="connsiteX11" fmla="*/ 1111348 w 1448972"/>
              <a:gd name="connsiteY11" fmla="*/ 2619043 h 2737482"/>
              <a:gd name="connsiteX12" fmla="*/ 1083212 w 1448972"/>
              <a:gd name="connsiteY12" fmla="*/ 2647179 h 2737482"/>
              <a:gd name="connsiteX13" fmla="*/ 998806 w 1448972"/>
              <a:gd name="connsiteY13" fmla="*/ 2675314 h 2737482"/>
              <a:gd name="connsiteX14" fmla="*/ 787791 w 1448972"/>
              <a:gd name="connsiteY14" fmla="*/ 2717517 h 2737482"/>
              <a:gd name="connsiteX15" fmla="*/ 745588 w 1448972"/>
              <a:gd name="connsiteY15" fmla="*/ 2703450 h 2737482"/>
              <a:gd name="connsiteX16" fmla="*/ 689317 w 1448972"/>
              <a:gd name="connsiteY16" fmla="*/ 2633111 h 2737482"/>
              <a:gd name="connsiteX17" fmla="*/ 647114 w 1448972"/>
              <a:gd name="connsiteY17" fmla="*/ 2619043 h 2737482"/>
              <a:gd name="connsiteX18" fmla="*/ 618978 w 1448972"/>
              <a:gd name="connsiteY18" fmla="*/ 2590908 h 2737482"/>
              <a:gd name="connsiteX19" fmla="*/ 576775 w 1448972"/>
              <a:gd name="connsiteY19" fmla="*/ 2576840 h 2737482"/>
              <a:gd name="connsiteX20" fmla="*/ 534572 w 1448972"/>
              <a:gd name="connsiteY20" fmla="*/ 2548705 h 2737482"/>
              <a:gd name="connsiteX21" fmla="*/ 506437 w 1448972"/>
              <a:gd name="connsiteY21" fmla="*/ 2506502 h 2737482"/>
              <a:gd name="connsiteX22" fmla="*/ 464234 w 1448972"/>
              <a:gd name="connsiteY22" fmla="*/ 2492434 h 2737482"/>
              <a:gd name="connsiteX23" fmla="*/ 407963 w 1448972"/>
              <a:gd name="connsiteY23" fmla="*/ 2436163 h 2737482"/>
              <a:gd name="connsiteX24" fmla="*/ 379828 w 1448972"/>
              <a:gd name="connsiteY24" fmla="*/ 2393960 h 2737482"/>
              <a:gd name="connsiteX25" fmla="*/ 351692 w 1448972"/>
              <a:gd name="connsiteY25" fmla="*/ 2365825 h 2737482"/>
              <a:gd name="connsiteX26" fmla="*/ 281354 w 1448972"/>
              <a:gd name="connsiteY26" fmla="*/ 2253283 h 2737482"/>
              <a:gd name="connsiteX27" fmla="*/ 182880 w 1448972"/>
              <a:gd name="connsiteY27" fmla="*/ 2126674 h 2737482"/>
              <a:gd name="connsiteX28" fmla="*/ 140677 w 1448972"/>
              <a:gd name="connsiteY28" fmla="*/ 2042268 h 2737482"/>
              <a:gd name="connsiteX29" fmla="*/ 126609 w 1448972"/>
              <a:gd name="connsiteY29" fmla="*/ 2000065 h 2737482"/>
              <a:gd name="connsiteX30" fmla="*/ 98474 w 1448972"/>
              <a:gd name="connsiteY30" fmla="*/ 1957862 h 2737482"/>
              <a:gd name="connsiteX31" fmla="*/ 84406 w 1448972"/>
              <a:gd name="connsiteY31" fmla="*/ 1915659 h 2737482"/>
              <a:gd name="connsiteX32" fmla="*/ 56271 w 1448972"/>
              <a:gd name="connsiteY32" fmla="*/ 1887523 h 2737482"/>
              <a:gd name="connsiteX33" fmla="*/ 0 w 1448972"/>
              <a:gd name="connsiteY33" fmla="*/ 1803117 h 2737482"/>
              <a:gd name="connsiteX34" fmla="*/ 14068 w 1448972"/>
              <a:gd name="connsiteY34" fmla="*/ 973123 h 2737482"/>
              <a:gd name="connsiteX35" fmla="*/ 42203 w 1448972"/>
              <a:gd name="connsiteY35" fmla="*/ 888717 h 2737482"/>
              <a:gd name="connsiteX36" fmla="*/ 56271 w 1448972"/>
              <a:gd name="connsiteY36" fmla="*/ 846514 h 2737482"/>
              <a:gd name="connsiteX37" fmla="*/ 320195 w 1448972"/>
              <a:gd name="connsiteY37" fmla="*/ 6 h 2737482"/>
              <a:gd name="connsiteX38" fmla="*/ 435198 w 1448972"/>
              <a:gd name="connsiteY38" fmla="*/ 833058 h 2737482"/>
              <a:gd name="connsiteX39" fmla="*/ 498906 w 1448972"/>
              <a:gd name="connsiteY39" fmla="*/ 888513 h 2737482"/>
              <a:gd name="connsiteX40" fmla="*/ 575022 w 1448972"/>
              <a:gd name="connsiteY40" fmla="*/ 978627 h 2737482"/>
              <a:gd name="connsiteX41" fmla="*/ 615568 w 1448972"/>
              <a:gd name="connsiteY41" fmla="*/ 996774 h 2737482"/>
              <a:gd name="connsiteX42" fmla="*/ 627173 w 1448972"/>
              <a:gd name="connsiteY42" fmla="*/ 1077917 h 2737482"/>
              <a:gd name="connsiteX43" fmla="*/ 376512 w 1448972"/>
              <a:gd name="connsiteY43" fmla="*/ 1278331 h 2737482"/>
              <a:gd name="connsiteX44" fmla="*/ 828241 w 1448972"/>
              <a:gd name="connsiteY44" fmla="*/ 1104421 h 2737482"/>
              <a:gd name="connsiteX45" fmla="*/ 1315732 w 1448972"/>
              <a:gd name="connsiteY45" fmla="*/ 1400863 h 2737482"/>
              <a:gd name="connsiteX46" fmla="*/ 1350498 w 1448972"/>
              <a:gd name="connsiteY46" fmla="*/ 1521763 h 2737482"/>
              <a:gd name="connsiteX47" fmla="*/ 1406769 w 1448972"/>
              <a:gd name="connsiteY47" fmla="*/ 1563966 h 2737482"/>
              <a:gd name="connsiteX0" fmla="*/ 1448972 w 1448972"/>
              <a:gd name="connsiteY0" fmla="*/ 1507696 h 2737482"/>
              <a:gd name="connsiteX1" fmla="*/ 1434904 w 1448972"/>
              <a:gd name="connsiteY1" fmla="*/ 1901591 h 2737482"/>
              <a:gd name="connsiteX2" fmla="*/ 1420837 w 1448972"/>
              <a:gd name="connsiteY2" fmla="*/ 2042268 h 2737482"/>
              <a:gd name="connsiteX3" fmla="*/ 1392701 w 1448972"/>
              <a:gd name="connsiteY3" fmla="*/ 2126674 h 2737482"/>
              <a:gd name="connsiteX4" fmla="*/ 1364566 w 1448972"/>
              <a:gd name="connsiteY4" fmla="*/ 2211080 h 2737482"/>
              <a:gd name="connsiteX5" fmla="*/ 1350498 w 1448972"/>
              <a:gd name="connsiteY5" fmla="*/ 2253283 h 2737482"/>
              <a:gd name="connsiteX6" fmla="*/ 1308295 w 1448972"/>
              <a:gd name="connsiteY6" fmla="*/ 2408028 h 2737482"/>
              <a:gd name="connsiteX7" fmla="*/ 1280160 w 1448972"/>
              <a:gd name="connsiteY7" fmla="*/ 2492434 h 2737482"/>
              <a:gd name="connsiteX8" fmla="*/ 1252024 w 1448972"/>
              <a:gd name="connsiteY8" fmla="*/ 2520570 h 2737482"/>
              <a:gd name="connsiteX9" fmla="*/ 1223889 w 1448972"/>
              <a:gd name="connsiteY9" fmla="*/ 2562773 h 2737482"/>
              <a:gd name="connsiteX10" fmla="*/ 1181686 w 1448972"/>
              <a:gd name="connsiteY10" fmla="*/ 2576840 h 2737482"/>
              <a:gd name="connsiteX11" fmla="*/ 1111348 w 1448972"/>
              <a:gd name="connsiteY11" fmla="*/ 2619043 h 2737482"/>
              <a:gd name="connsiteX12" fmla="*/ 1083212 w 1448972"/>
              <a:gd name="connsiteY12" fmla="*/ 2647179 h 2737482"/>
              <a:gd name="connsiteX13" fmla="*/ 998806 w 1448972"/>
              <a:gd name="connsiteY13" fmla="*/ 2675314 h 2737482"/>
              <a:gd name="connsiteX14" fmla="*/ 787791 w 1448972"/>
              <a:gd name="connsiteY14" fmla="*/ 2717517 h 2737482"/>
              <a:gd name="connsiteX15" fmla="*/ 745588 w 1448972"/>
              <a:gd name="connsiteY15" fmla="*/ 2703450 h 2737482"/>
              <a:gd name="connsiteX16" fmla="*/ 689317 w 1448972"/>
              <a:gd name="connsiteY16" fmla="*/ 2633111 h 2737482"/>
              <a:gd name="connsiteX17" fmla="*/ 647114 w 1448972"/>
              <a:gd name="connsiteY17" fmla="*/ 2619043 h 2737482"/>
              <a:gd name="connsiteX18" fmla="*/ 618978 w 1448972"/>
              <a:gd name="connsiteY18" fmla="*/ 2590908 h 2737482"/>
              <a:gd name="connsiteX19" fmla="*/ 576775 w 1448972"/>
              <a:gd name="connsiteY19" fmla="*/ 2576840 h 2737482"/>
              <a:gd name="connsiteX20" fmla="*/ 534572 w 1448972"/>
              <a:gd name="connsiteY20" fmla="*/ 2548705 h 2737482"/>
              <a:gd name="connsiteX21" fmla="*/ 506437 w 1448972"/>
              <a:gd name="connsiteY21" fmla="*/ 2506502 h 2737482"/>
              <a:gd name="connsiteX22" fmla="*/ 464234 w 1448972"/>
              <a:gd name="connsiteY22" fmla="*/ 2492434 h 2737482"/>
              <a:gd name="connsiteX23" fmla="*/ 407963 w 1448972"/>
              <a:gd name="connsiteY23" fmla="*/ 2436163 h 2737482"/>
              <a:gd name="connsiteX24" fmla="*/ 379828 w 1448972"/>
              <a:gd name="connsiteY24" fmla="*/ 2393960 h 2737482"/>
              <a:gd name="connsiteX25" fmla="*/ 351692 w 1448972"/>
              <a:gd name="connsiteY25" fmla="*/ 2365825 h 2737482"/>
              <a:gd name="connsiteX26" fmla="*/ 281354 w 1448972"/>
              <a:gd name="connsiteY26" fmla="*/ 2253283 h 2737482"/>
              <a:gd name="connsiteX27" fmla="*/ 182880 w 1448972"/>
              <a:gd name="connsiteY27" fmla="*/ 2126674 h 2737482"/>
              <a:gd name="connsiteX28" fmla="*/ 140677 w 1448972"/>
              <a:gd name="connsiteY28" fmla="*/ 2042268 h 2737482"/>
              <a:gd name="connsiteX29" fmla="*/ 126609 w 1448972"/>
              <a:gd name="connsiteY29" fmla="*/ 2000065 h 2737482"/>
              <a:gd name="connsiteX30" fmla="*/ 98474 w 1448972"/>
              <a:gd name="connsiteY30" fmla="*/ 1957862 h 2737482"/>
              <a:gd name="connsiteX31" fmla="*/ 84406 w 1448972"/>
              <a:gd name="connsiteY31" fmla="*/ 1915659 h 2737482"/>
              <a:gd name="connsiteX32" fmla="*/ 56271 w 1448972"/>
              <a:gd name="connsiteY32" fmla="*/ 1887523 h 2737482"/>
              <a:gd name="connsiteX33" fmla="*/ 0 w 1448972"/>
              <a:gd name="connsiteY33" fmla="*/ 1803117 h 2737482"/>
              <a:gd name="connsiteX34" fmla="*/ 14068 w 1448972"/>
              <a:gd name="connsiteY34" fmla="*/ 973123 h 2737482"/>
              <a:gd name="connsiteX35" fmla="*/ 42203 w 1448972"/>
              <a:gd name="connsiteY35" fmla="*/ 888717 h 2737482"/>
              <a:gd name="connsiteX36" fmla="*/ 56271 w 1448972"/>
              <a:gd name="connsiteY36" fmla="*/ 846514 h 2737482"/>
              <a:gd name="connsiteX37" fmla="*/ 320195 w 1448972"/>
              <a:gd name="connsiteY37" fmla="*/ 6 h 2737482"/>
              <a:gd name="connsiteX38" fmla="*/ 435198 w 1448972"/>
              <a:gd name="connsiteY38" fmla="*/ 833058 h 2737482"/>
              <a:gd name="connsiteX39" fmla="*/ 498906 w 1448972"/>
              <a:gd name="connsiteY39" fmla="*/ 888513 h 2737482"/>
              <a:gd name="connsiteX40" fmla="*/ 575022 w 1448972"/>
              <a:gd name="connsiteY40" fmla="*/ 978627 h 2737482"/>
              <a:gd name="connsiteX41" fmla="*/ 615568 w 1448972"/>
              <a:gd name="connsiteY41" fmla="*/ 996774 h 2737482"/>
              <a:gd name="connsiteX42" fmla="*/ 627173 w 1448972"/>
              <a:gd name="connsiteY42" fmla="*/ 1077917 h 2737482"/>
              <a:gd name="connsiteX43" fmla="*/ 736398 w 1448972"/>
              <a:gd name="connsiteY43" fmla="*/ 1053044 h 2737482"/>
              <a:gd name="connsiteX44" fmla="*/ 828241 w 1448972"/>
              <a:gd name="connsiteY44" fmla="*/ 1104421 h 2737482"/>
              <a:gd name="connsiteX45" fmla="*/ 1315732 w 1448972"/>
              <a:gd name="connsiteY45" fmla="*/ 1400863 h 2737482"/>
              <a:gd name="connsiteX46" fmla="*/ 1350498 w 1448972"/>
              <a:gd name="connsiteY46" fmla="*/ 1521763 h 2737482"/>
              <a:gd name="connsiteX47" fmla="*/ 1406769 w 1448972"/>
              <a:gd name="connsiteY47" fmla="*/ 1563966 h 2737482"/>
              <a:gd name="connsiteX0" fmla="*/ 1448972 w 1448972"/>
              <a:gd name="connsiteY0" fmla="*/ 1507696 h 2737482"/>
              <a:gd name="connsiteX1" fmla="*/ 1434904 w 1448972"/>
              <a:gd name="connsiteY1" fmla="*/ 1901591 h 2737482"/>
              <a:gd name="connsiteX2" fmla="*/ 1420837 w 1448972"/>
              <a:gd name="connsiteY2" fmla="*/ 2042268 h 2737482"/>
              <a:gd name="connsiteX3" fmla="*/ 1392701 w 1448972"/>
              <a:gd name="connsiteY3" fmla="*/ 2126674 h 2737482"/>
              <a:gd name="connsiteX4" fmla="*/ 1364566 w 1448972"/>
              <a:gd name="connsiteY4" fmla="*/ 2211080 h 2737482"/>
              <a:gd name="connsiteX5" fmla="*/ 1350498 w 1448972"/>
              <a:gd name="connsiteY5" fmla="*/ 2253283 h 2737482"/>
              <a:gd name="connsiteX6" fmla="*/ 1308295 w 1448972"/>
              <a:gd name="connsiteY6" fmla="*/ 2408028 h 2737482"/>
              <a:gd name="connsiteX7" fmla="*/ 1280160 w 1448972"/>
              <a:gd name="connsiteY7" fmla="*/ 2492434 h 2737482"/>
              <a:gd name="connsiteX8" fmla="*/ 1252024 w 1448972"/>
              <a:gd name="connsiteY8" fmla="*/ 2520570 h 2737482"/>
              <a:gd name="connsiteX9" fmla="*/ 1223889 w 1448972"/>
              <a:gd name="connsiteY9" fmla="*/ 2562773 h 2737482"/>
              <a:gd name="connsiteX10" fmla="*/ 1181686 w 1448972"/>
              <a:gd name="connsiteY10" fmla="*/ 2576840 h 2737482"/>
              <a:gd name="connsiteX11" fmla="*/ 1111348 w 1448972"/>
              <a:gd name="connsiteY11" fmla="*/ 2619043 h 2737482"/>
              <a:gd name="connsiteX12" fmla="*/ 1083212 w 1448972"/>
              <a:gd name="connsiteY12" fmla="*/ 2647179 h 2737482"/>
              <a:gd name="connsiteX13" fmla="*/ 998806 w 1448972"/>
              <a:gd name="connsiteY13" fmla="*/ 2675314 h 2737482"/>
              <a:gd name="connsiteX14" fmla="*/ 787791 w 1448972"/>
              <a:gd name="connsiteY14" fmla="*/ 2717517 h 2737482"/>
              <a:gd name="connsiteX15" fmla="*/ 745588 w 1448972"/>
              <a:gd name="connsiteY15" fmla="*/ 2703450 h 2737482"/>
              <a:gd name="connsiteX16" fmla="*/ 689317 w 1448972"/>
              <a:gd name="connsiteY16" fmla="*/ 2633111 h 2737482"/>
              <a:gd name="connsiteX17" fmla="*/ 647114 w 1448972"/>
              <a:gd name="connsiteY17" fmla="*/ 2619043 h 2737482"/>
              <a:gd name="connsiteX18" fmla="*/ 618978 w 1448972"/>
              <a:gd name="connsiteY18" fmla="*/ 2590908 h 2737482"/>
              <a:gd name="connsiteX19" fmla="*/ 576775 w 1448972"/>
              <a:gd name="connsiteY19" fmla="*/ 2576840 h 2737482"/>
              <a:gd name="connsiteX20" fmla="*/ 534572 w 1448972"/>
              <a:gd name="connsiteY20" fmla="*/ 2548705 h 2737482"/>
              <a:gd name="connsiteX21" fmla="*/ 506437 w 1448972"/>
              <a:gd name="connsiteY21" fmla="*/ 2506502 h 2737482"/>
              <a:gd name="connsiteX22" fmla="*/ 464234 w 1448972"/>
              <a:gd name="connsiteY22" fmla="*/ 2492434 h 2737482"/>
              <a:gd name="connsiteX23" fmla="*/ 407963 w 1448972"/>
              <a:gd name="connsiteY23" fmla="*/ 2436163 h 2737482"/>
              <a:gd name="connsiteX24" fmla="*/ 379828 w 1448972"/>
              <a:gd name="connsiteY24" fmla="*/ 2393960 h 2737482"/>
              <a:gd name="connsiteX25" fmla="*/ 351692 w 1448972"/>
              <a:gd name="connsiteY25" fmla="*/ 2365825 h 2737482"/>
              <a:gd name="connsiteX26" fmla="*/ 281354 w 1448972"/>
              <a:gd name="connsiteY26" fmla="*/ 2253283 h 2737482"/>
              <a:gd name="connsiteX27" fmla="*/ 182880 w 1448972"/>
              <a:gd name="connsiteY27" fmla="*/ 2126674 h 2737482"/>
              <a:gd name="connsiteX28" fmla="*/ 140677 w 1448972"/>
              <a:gd name="connsiteY28" fmla="*/ 2042268 h 2737482"/>
              <a:gd name="connsiteX29" fmla="*/ 126609 w 1448972"/>
              <a:gd name="connsiteY29" fmla="*/ 2000065 h 2737482"/>
              <a:gd name="connsiteX30" fmla="*/ 98474 w 1448972"/>
              <a:gd name="connsiteY30" fmla="*/ 1957862 h 2737482"/>
              <a:gd name="connsiteX31" fmla="*/ 84406 w 1448972"/>
              <a:gd name="connsiteY31" fmla="*/ 1915659 h 2737482"/>
              <a:gd name="connsiteX32" fmla="*/ 56271 w 1448972"/>
              <a:gd name="connsiteY32" fmla="*/ 1887523 h 2737482"/>
              <a:gd name="connsiteX33" fmla="*/ 0 w 1448972"/>
              <a:gd name="connsiteY33" fmla="*/ 1803117 h 2737482"/>
              <a:gd name="connsiteX34" fmla="*/ 14068 w 1448972"/>
              <a:gd name="connsiteY34" fmla="*/ 973123 h 2737482"/>
              <a:gd name="connsiteX35" fmla="*/ 42203 w 1448972"/>
              <a:gd name="connsiteY35" fmla="*/ 888717 h 2737482"/>
              <a:gd name="connsiteX36" fmla="*/ 56271 w 1448972"/>
              <a:gd name="connsiteY36" fmla="*/ 846514 h 2737482"/>
              <a:gd name="connsiteX37" fmla="*/ 320195 w 1448972"/>
              <a:gd name="connsiteY37" fmla="*/ 6 h 2737482"/>
              <a:gd name="connsiteX38" fmla="*/ 435198 w 1448972"/>
              <a:gd name="connsiteY38" fmla="*/ 833058 h 2737482"/>
              <a:gd name="connsiteX39" fmla="*/ 498906 w 1448972"/>
              <a:gd name="connsiteY39" fmla="*/ 888513 h 2737482"/>
              <a:gd name="connsiteX40" fmla="*/ 575022 w 1448972"/>
              <a:gd name="connsiteY40" fmla="*/ 978627 h 2737482"/>
              <a:gd name="connsiteX41" fmla="*/ 615568 w 1448972"/>
              <a:gd name="connsiteY41" fmla="*/ 996774 h 2737482"/>
              <a:gd name="connsiteX42" fmla="*/ 627173 w 1448972"/>
              <a:gd name="connsiteY42" fmla="*/ 1077917 h 2737482"/>
              <a:gd name="connsiteX43" fmla="*/ 736398 w 1448972"/>
              <a:gd name="connsiteY43" fmla="*/ 1053044 h 2737482"/>
              <a:gd name="connsiteX44" fmla="*/ 828241 w 1448972"/>
              <a:gd name="connsiteY44" fmla="*/ 1104421 h 2737482"/>
              <a:gd name="connsiteX45" fmla="*/ 1390192 w 1448972"/>
              <a:gd name="connsiteY45" fmla="*/ 1334602 h 2737482"/>
              <a:gd name="connsiteX46" fmla="*/ 1350498 w 1448972"/>
              <a:gd name="connsiteY46" fmla="*/ 1521763 h 2737482"/>
              <a:gd name="connsiteX47" fmla="*/ 1406769 w 1448972"/>
              <a:gd name="connsiteY47" fmla="*/ 1563966 h 2737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48972" h="2737482">
                <a:moveTo>
                  <a:pt x="1448972" y="1507696"/>
                </a:moveTo>
                <a:cubicBezTo>
                  <a:pt x="1444283" y="1638994"/>
                  <a:pt x="1441809" y="1770391"/>
                  <a:pt x="1434904" y="1901591"/>
                </a:cubicBezTo>
                <a:cubicBezTo>
                  <a:pt x="1432427" y="1948652"/>
                  <a:pt x="1429522" y="1995949"/>
                  <a:pt x="1420837" y="2042268"/>
                </a:cubicBezTo>
                <a:cubicBezTo>
                  <a:pt x="1415372" y="2071417"/>
                  <a:pt x="1402079" y="2098539"/>
                  <a:pt x="1392701" y="2126674"/>
                </a:cubicBezTo>
                <a:lnTo>
                  <a:pt x="1364566" y="2211080"/>
                </a:lnTo>
                <a:cubicBezTo>
                  <a:pt x="1359877" y="2225148"/>
                  <a:pt x="1353406" y="2238742"/>
                  <a:pt x="1350498" y="2253283"/>
                </a:cubicBezTo>
                <a:cubicBezTo>
                  <a:pt x="1330614" y="2352709"/>
                  <a:pt x="1343994" y="2300932"/>
                  <a:pt x="1308295" y="2408028"/>
                </a:cubicBezTo>
                <a:lnTo>
                  <a:pt x="1280160" y="2492434"/>
                </a:lnTo>
                <a:cubicBezTo>
                  <a:pt x="1270781" y="2501813"/>
                  <a:pt x="1260310" y="2510213"/>
                  <a:pt x="1252024" y="2520570"/>
                </a:cubicBezTo>
                <a:cubicBezTo>
                  <a:pt x="1241462" y="2533772"/>
                  <a:pt x="1237091" y="2552211"/>
                  <a:pt x="1223889" y="2562773"/>
                </a:cubicBezTo>
                <a:cubicBezTo>
                  <a:pt x="1212310" y="2572036"/>
                  <a:pt x="1195754" y="2572151"/>
                  <a:pt x="1181686" y="2576840"/>
                </a:cubicBezTo>
                <a:cubicBezTo>
                  <a:pt x="1110400" y="2648129"/>
                  <a:pt x="1202655" y="2564259"/>
                  <a:pt x="1111348" y="2619043"/>
                </a:cubicBezTo>
                <a:cubicBezTo>
                  <a:pt x="1099975" y="2625867"/>
                  <a:pt x="1095075" y="2641247"/>
                  <a:pt x="1083212" y="2647179"/>
                </a:cubicBezTo>
                <a:cubicBezTo>
                  <a:pt x="1056686" y="2660442"/>
                  <a:pt x="998806" y="2675314"/>
                  <a:pt x="998806" y="2675314"/>
                </a:cubicBezTo>
                <a:cubicBezTo>
                  <a:pt x="905911" y="2768209"/>
                  <a:pt x="968952" y="2733987"/>
                  <a:pt x="787791" y="2717517"/>
                </a:cubicBezTo>
                <a:cubicBezTo>
                  <a:pt x="773723" y="2712828"/>
                  <a:pt x="758303" y="2711079"/>
                  <a:pt x="745588" y="2703450"/>
                </a:cubicBezTo>
                <a:cubicBezTo>
                  <a:pt x="688229" y="2669035"/>
                  <a:pt x="746820" y="2679114"/>
                  <a:pt x="689317" y="2633111"/>
                </a:cubicBezTo>
                <a:cubicBezTo>
                  <a:pt x="677738" y="2623848"/>
                  <a:pt x="661182" y="2623732"/>
                  <a:pt x="647114" y="2619043"/>
                </a:cubicBezTo>
                <a:cubicBezTo>
                  <a:pt x="637735" y="2609665"/>
                  <a:pt x="630351" y="2597732"/>
                  <a:pt x="618978" y="2590908"/>
                </a:cubicBezTo>
                <a:cubicBezTo>
                  <a:pt x="606262" y="2583279"/>
                  <a:pt x="590038" y="2583472"/>
                  <a:pt x="576775" y="2576840"/>
                </a:cubicBezTo>
                <a:cubicBezTo>
                  <a:pt x="561653" y="2569279"/>
                  <a:pt x="548640" y="2558083"/>
                  <a:pt x="534572" y="2548705"/>
                </a:cubicBezTo>
                <a:cubicBezTo>
                  <a:pt x="525194" y="2534637"/>
                  <a:pt x="519639" y="2517064"/>
                  <a:pt x="506437" y="2506502"/>
                </a:cubicBezTo>
                <a:cubicBezTo>
                  <a:pt x="494858" y="2497239"/>
                  <a:pt x="474719" y="2502919"/>
                  <a:pt x="464234" y="2492434"/>
                </a:cubicBezTo>
                <a:cubicBezTo>
                  <a:pt x="389206" y="2417406"/>
                  <a:pt x="520504" y="2473678"/>
                  <a:pt x="407963" y="2436163"/>
                </a:cubicBezTo>
                <a:cubicBezTo>
                  <a:pt x="398585" y="2422095"/>
                  <a:pt x="390390" y="2407162"/>
                  <a:pt x="379828" y="2393960"/>
                </a:cubicBezTo>
                <a:cubicBezTo>
                  <a:pt x="371542" y="2383603"/>
                  <a:pt x="357624" y="2377688"/>
                  <a:pt x="351692" y="2365825"/>
                </a:cubicBezTo>
                <a:cubicBezTo>
                  <a:pt x="293097" y="2248637"/>
                  <a:pt x="362550" y="2307415"/>
                  <a:pt x="281354" y="2253283"/>
                </a:cubicBezTo>
                <a:cubicBezTo>
                  <a:pt x="214047" y="2152324"/>
                  <a:pt x="248993" y="2192787"/>
                  <a:pt x="182880" y="2126674"/>
                </a:cubicBezTo>
                <a:cubicBezTo>
                  <a:pt x="147520" y="2020595"/>
                  <a:pt x="195218" y="2151350"/>
                  <a:pt x="140677" y="2042268"/>
                </a:cubicBezTo>
                <a:cubicBezTo>
                  <a:pt x="134045" y="2029005"/>
                  <a:pt x="133241" y="2013328"/>
                  <a:pt x="126609" y="2000065"/>
                </a:cubicBezTo>
                <a:cubicBezTo>
                  <a:pt x="119048" y="1984943"/>
                  <a:pt x="106035" y="1972984"/>
                  <a:pt x="98474" y="1957862"/>
                </a:cubicBezTo>
                <a:cubicBezTo>
                  <a:pt x="91842" y="1944599"/>
                  <a:pt x="92035" y="1928375"/>
                  <a:pt x="84406" y="1915659"/>
                </a:cubicBezTo>
                <a:cubicBezTo>
                  <a:pt x="77582" y="1904286"/>
                  <a:pt x="64229" y="1898134"/>
                  <a:pt x="56271" y="1887523"/>
                </a:cubicBezTo>
                <a:cubicBezTo>
                  <a:pt x="35982" y="1860471"/>
                  <a:pt x="0" y="1803117"/>
                  <a:pt x="0" y="1803117"/>
                </a:cubicBezTo>
                <a:cubicBezTo>
                  <a:pt x="4689" y="1526452"/>
                  <a:pt x="1311" y="1249533"/>
                  <a:pt x="14068" y="973123"/>
                </a:cubicBezTo>
                <a:cubicBezTo>
                  <a:pt x="15435" y="943497"/>
                  <a:pt x="32825" y="916852"/>
                  <a:pt x="42203" y="888717"/>
                </a:cubicBezTo>
                <a:lnTo>
                  <a:pt x="56271" y="846514"/>
                </a:lnTo>
                <a:cubicBezTo>
                  <a:pt x="65649" y="855893"/>
                  <a:pt x="257041" y="2249"/>
                  <a:pt x="320195" y="6"/>
                </a:cubicBezTo>
                <a:cubicBezTo>
                  <a:pt x="383349" y="-2237"/>
                  <a:pt x="405413" y="684974"/>
                  <a:pt x="435198" y="833058"/>
                </a:cubicBezTo>
                <a:cubicBezTo>
                  <a:pt x="464983" y="981143"/>
                  <a:pt x="494217" y="874445"/>
                  <a:pt x="498906" y="888513"/>
                </a:cubicBezTo>
                <a:cubicBezTo>
                  <a:pt x="503595" y="949473"/>
                  <a:pt x="555578" y="960584"/>
                  <a:pt x="575022" y="978627"/>
                </a:cubicBezTo>
                <a:cubicBezTo>
                  <a:pt x="594466" y="996671"/>
                  <a:pt x="606876" y="980226"/>
                  <a:pt x="615568" y="996774"/>
                </a:cubicBezTo>
                <a:cubicBezTo>
                  <a:pt x="624260" y="1013322"/>
                  <a:pt x="607035" y="1068539"/>
                  <a:pt x="627173" y="1077917"/>
                </a:cubicBezTo>
                <a:cubicBezTo>
                  <a:pt x="647311" y="1087295"/>
                  <a:pt x="702887" y="1048627"/>
                  <a:pt x="736398" y="1053044"/>
                </a:cubicBezTo>
                <a:cubicBezTo>
                  <a:pt x="769909" y="1057461"/>
                  <a:pt x="814173" y="1113799"/>
                  <a:pt x="828241" y="1104421"/>
                </a:cubicBezTo>
                <a:cubicBezTo>
                  <a:pt x="1056574" y="1332746"/>
                  <a:pt x="1303149" y="1265045"/>
                  <a:pt x="1390192" y="1334602"/>
                </a:cubicBezTo>
                <a:cubicBezTo>
                  <a:pt x="1477235" y="1404159"/>
                  <a:pt x="1350498" y="1521763"/>
                  <a:pt x="1350498" y="1521763"/>
                </a:cubicBezTo>
                <a:cubicBezTo>
                  <a:pt x="1386048" y="1557313"/>
                  <a:pt x="1366771" y="1543968"/>
                  <a:pt x="1406769" y="1563966"/>
                </a:cubicBezTo>
              </a:path>
            </a:pathLst>
          </a:custGeom>
          <a:solidFill>
            <a:schemeClr val="accent6">
              <a:lumMod val="60000"/>
              <a:lumOff val="4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 name="Título 1">
            <a:extLst>
              <a:ext uri="{FF2B5EF4-FFF2-40B4-BE49-F238E27FC236}">
                <a16:creationId xmlns:a16="http://schemas.microsoft.com/office/drawing/2014/main" xmlns="" id="{333F344E-AED4-455A-8B62-A7AFA867B907}"/>
              </a:ext>
            </a:extLst>
          </p:cNvPr>
          <p:cNvSpPr>
            <a:spLocks noGrp="1"/>
          </p:cNvSpPr>
          <p:nvPr>
            <p:ph type="title"/>
          </p:nvPr>
        </p:nvSpPr>
        <p:spPr>
          <a:xfrm>
            <a:off x="6096000" y="365125"/>
            <a:ext cx="5257800" cy="1325563"/>
          </a:xfrm>
        </p:spPr>
        <p:txBody>
          <a:bodyPr/>
          <a:lstStyle/>
          <a:p>
            <a:r>
              <a:rPr lang="es-CO" dirty="0"/>
              <a:t>Curva flujo-Volumen del paciente</a:t>
            </a:r>
          </a:p>
        </p:txBody>
      </p:sp>
      <p:cxnSp>
        <p:nvCxnSpPr>
          <p:cNvPr id="6" name="Conector recto 5">
            <a:extLst>
              <a:ext uri="{FF2B5EF4-FFF2-40B4-BE49-F238E27FC236}">
                <a16:creationId xmlns:a16="http://schemas.microsoft.com/office/drawing/2014/main" xmlns="" id="{49305DC8-4A04-4488-AAE1-0D24A382A346}"/>
              </a:ext>
            </a:extLst>
          </p:cNvPr>
          <p:cNvCxnSpPr/>
          <p:nvPr/>
        </p:nvCxnSpPr>
        <p:spPr>
          <a:xfrm>
            <a:off x="1350498" y="442501"/>
            <a:ext cx="0" cy="5495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xmlns="" id="{B392A279-EEAD-4EF9-BEFC-34918846A775}"/>
              </a:ext>
            </a:extLst>
          </p:cNvPr>
          <p:cNvCxnSpPr>
            <a:cxnSpLocks/>
          </p:cNvCxnSpPr>
          <p:nvPr/>
        </p:nvCxnSpPr>
        <p:spPr>
          <a:xfrm flipH="1">
            <a:off x="1362221" y="4698126"/>
            <a:ext cx="42789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xmlns="" id="{A7C5F40E-46C0-4A3D-A973-796DF5ED2ECB}"/>
              </a:ext>
            </a:extLst>
          </p:cNvPr>
          <p:cNvCxnSpPr>
            <a:cxnSpLocks/>
          </p:cNvCxnSpPr>
          <p:nvPr/>
        </p:nvCxnSpPr>
        <p:spPr>
          <a:xfrm>
            <a:off x="1362221" y="1815348"/>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xmlns="" id="{8B3EC140-77BD-43EE-AC1B-D6E05114EF95}"/>
              </a:ext>
            </a:extLst>
          </p:cNvPr>
          <p:cNvCxnSpPr>
            <a:cxnSpLocks/>
          </p:cNvCxnSpPr>
          <p:nvPr/>
        </p:nvCxnSpPr>
        <p:spPr>
          <a:xfrm>
            <a:off x="1362221" y="2094356"/>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xmlns="" id="{866EF6F6-B88B-411E-9D39-4D5AF799747A}"/>
              </a:ext>
            </a:extLst>
          </p:cNvPr>
          <p:cNvCxnSpPr>
            <a:cxnSpLocks/>
          </p:cNvCxnSpPr>
          <p:nvPr/>
        </p:nvCxnSpPr>
        <p:spPr>
          <a:xfrm>
            <a:off x="1362221" y="1578764"/>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xmlns="" id="{5782F1F1-47F3-4DC3-8787-DEE7DD05CFD0}"/>
              </a:ext>
            </a:extLst>
          </p:cNvPr>
          <p:cNvCxnSpPr>
            <a:cxnSpLocks/>
          </p:cNvCxnSpPr>
          <p:nvPr/>
        </p:nvCxnSpPr>
        <p:spPr>
          <a:xfrm>
            <a:off x="1362221" y="1294844"/>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xmlns="" id="{5BC35D63-4937-45BF-8DBC-3A275BA5585D}"/>
              </a:ext>
            </a:extLst>
          </p:cNvPr>
          <p:cNvCxnSpPr>
            <a:cxnSpLocks/>
          </p:cNvCxnSpPr>
          <p:nvPr/>
        </p:nvCxnSpPr>
        <p:spPr>
          <a:xfrm>
            <a:off x="1362221" y="1041625"/>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xmlns="" id="{A099858B-C290-4416-88D6-865AE2C7E4F8}"/>
              </a:ext>
            </a:extLst>
          </p:cNvPr>
          <p:cNvCxnSpPr>
            <a:cxnSpLocks/>
          </p:cNvCxnSpPr>
          <p:nvPr/>
        </p:nvCxnSpPr>
        <p:spPr>
          <a:xfrm>
            <a:off x="1362221" y="3135366"/>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xmlns="" id="{F5C773DF-EF1C-4BBF-BF24-6D88B97EA3A4}"/>
              </a:ext>
            </a:extLst>
          </p:cNvPr>
          <p:cNvCxnSpPr>
            <a:cxnSpLocks/>
          </p:cNvCxnSpPr>
          <p:nvPr/>
        </p:nvCxnSpPr>
        <p:spPr>
          <a:xfrm>
            <a:off x="1362221" y="3386238"/>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xmlns="" id="{A175FD59-12B7-4513-8ACF-7ECC841D27B4}"/>
              </a:ext>
            </a:extLst>
          </p:cNvPr>
          <p:cNvCxnSpPr>
            <a:cxnSpLocks/>
          </p:cNvCxnSpPr>
          <p:nvPr/>
        </p:nvCxnSpPr>
        <p:spPr>
          <a:xfrm>
            <a:off x="1362221" y="2870646"/>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xmlns="" id="{1490A307-144D-42BC-9327-F1CF8DB42B1A}"/>
              </a:ext>
            </a:extLst>
          </p:cNvPr>
          <p:cNvCxnSpPr>
            <a:cxnSpLocks/>
          </p:cNvCxnSpPr>
          <p:nvPr/>
        </p:nvCxnSpPr>
        <p:spPr>
          <a:xfrm>
            <a:off x="1362221" y="2614862"/>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Conector recto 34">
            <a:extLst>
              <a:ext uri="{FF2B5EF4-FFF2-40B4-BE49-F238E27FC236}">
                <a16:creationId xmlns:a16="http://schemas.microsoft.com/office/drawing/2014/main" xmlns="" id="{52C28BD3-8C5C-4767-8FB1-0CC1C99BAB3D}"/>
              </a:ext>
            </a:extLst>
          </p:cNvPr>
          <p:cNvCxnSpPr>
            <a:cxnSpLocks/>
          </p:cNvCxnSpPr>
          <p:nvPr/>
        </p:nvCxnSpPr>
        <p:spPr>
          <a:xfrm>
            <a:off x="1362221" y="2375711"/>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ector recto 35">
            <a:extLst>
              <a:ext uri="{FF2B5EF4-FFF2-40B4-BE49-F238E27FC236}">
                <a16:creationId xmlns:a16="http://schemas.microsoft.com/office/drawing/2014/main" xmlns="" id="{3D04FA7C-822C-4EC8-9FB4-21F0AA4546E1}"/>
              </a:ext>
            </a:extLst>
          </p:cNvPr>
          <p:cNvCxnSpPr>
            <a:cxnSpLocks/>
          </p:cNvCxnSpPr>
          <p:nvPr/>
        </p:nvCxnSpPr>
        <p:spPr>
          <a:xfrm>
            <a:off x="1362221" y="5751956"/>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xmlns="" id="{5D5B5F1E-793A-4465-857E-82DE20564FB6}"/>
              </a:ext>
            </a:extLst>
          </p:cNvPr>
          <p:cNvCxnSpPr>
            <a:cxnSpLocks/>
          </p:cNvCxnSpPr>
          <p:nvPr/>
        </p:nvCxnSpPr>
        <p:spPr>
          <a:xfrm>
            <a:off x="1362221" y="5487236"/>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ector recto 38">
            <a:extLst>
              <a:ext uri="{FF2B5EF4-FFF2-40B4-BE49-F238E27FC236}">
                <a16:creationId xmlns:a16="http://schemas.microsoft.com/office/drawing/2014/main" xmlns="" id="{A8A49CC1-9890-49C2-B91E-12887082D937}"/>
              </a:ext>
            </a:extLst>
          </p:cNvPr>
          <p:cNvCxnSpPr>
            <a:cxnSpLocks/>
          </p:cNvCxnSpPr>
          <p:nvPr/>
        </p:nvCxnSpPr>
        <p:spPr>
          <a:xfrm>
            <a:off x="1362221" y="5217384"/>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xmlns="" id="{4C9D9898-0954-428F-BF22-7790D1239C8E}"/>
              </a:ext>
            </a:extLst>
          </p:cNvPr>
          <p:cNvCxnSpPr>
            <a:cxnSpLocks/>
          </p:cNvCxnSpPr>
          <p:nvPr/>
        </p:nvCxnSpPr>
        <p:spPr>
          <a:xfrm>
            <a:off x="1362221" y="4964165"/>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ector recto 50">
            <a:extLst>
              <a:ext uri="{FF2B5EF4-FFF2-40B4-BE49-F238E27FC236}">
                <a16:creationId xmlns:a16="http://schemas.microsoft.com/office/drawing/2014/main" xmlns="" id="{A2B4A852-A1C6-4A17-A951-4FAE64A32E27}"/>
              </a:ext>
            </a:extLst>
          </p:cNvPr>
          <p:cNvCxnSpPr>
            <a:cxnSpLocks/>
          </p:cNvCxnSpPr>
          <p:nvPr/>
        </p:nvCxnSpPr>
        <p:spPr>
          <a:xfrm>
            <a:off x="1362221" y="4419118"/>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ector recto 51">
            <a:extLst>
              <a:ext uri="{FF2B5EF4-FFF2-40B4-BE49-F238E27FC236}">
                <a16:creationId xmlns:a16="http://schemas.microsoft.com/office/drawing/2014/main" xmlns="" id="{0C7B21BA-3B59-43B7-91F0-3987738C57C1}"/>
              </a:ext>
            </a:extLst>
          </p:cNvPr>
          <p:cNvCxnSpPr>
            <a:cxnSpLocks/>
          </p:cNvCxnSpPr>
          <p:nvPr/>
        </p:nvCxnSpPr>
        <p:spPr>
          <a:xfrm>
            <a:off x="1362221" y="4698126"/>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xmlns="" id="{861AB8B2-E259-477E-970C-9CC2CCE8647A}"/>
              </a:ext>
            </a:extLst>
          </p:cNvPr>
          <p:cNvCxnSpPr>
            <a:cxnSpLocks/>
          </p:cNvCxnSpPr>
          <p:nvPr/>
        </p:nvCxnSpPr>
        <p:spPr>
          <a:xfrm>
            <a:off x="1362221" y="4168466"/>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onector recto 53">
            <a:extLst>
              <a:ext uri="{FF2B5EF4-FFF2-40B4-BE49-F238E27FC236}">
                <a16:creationId xmlns:a16="http://schemas.microsoft.com/office/drawing/2014/main" xmlns="" id="{5D502BA4-F325-4D69-96C8-FBD6E976B09D}"/>
              </a:ext>
            </a:extLst>
          </p:cNvPr>
          <p:cNvCxnSpPr>
            <a:cxnSpLocks/>
          </p:cNvCxnSpPr>
          <p:nvPr/>
        </p:nvCxnSpPr>
        <p:spPr>
          <a:xfrm>
            <a:off x="1362221" y="3912682"/>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xmlns="" id="{3D7667A9-B94C-4349-B795-18CEA1576E34}"/>
              </a:ext>
            </a:extLst>
          </p:cNvPr>
          <p:cNvCxnSpPr>
            <a:cxnSpLocks/>
          </p:cNvCxnSpPr>
          <p:nvPr/>
        </p:nvCxnSpPr>
        <p:spPr>
          <a:xfrm>
            <a:off x="1362221" y="3659463"/>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ector recto 56">
            <a:extLst>
              <a:ext uri="{FF2B5EF4-FFF2-40B4-BE49-F238E27FC236}">
                <a16:creationId xmlns:a16="http://schemas.microsoft.com/office/drawing/2014/main" xmlns="" id="{9EC01A13-5A60-4ED9-B63C-F633871DDCD7}"/>
              </a:ext>
            </a:extLst>
          </p:cNvPr>
          <p:cNvCxnSpPr>
            <a:cxnSpLocks/>
          </p:cNvCxnSpPr>
          <p:nvPr/>
        </p:nvCxnSpPr>
        <p:spPr>
          <a:xfrm>
            <a:off x="5622388" y="4444907"/>
            <a:ext cx="0" cy="253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Conector recto 61">
            <a:extLst>
              <a:ext uri="{FF2B5EF4-FFF2-40B4-BE49-F238E27FC236}">
                <a16:creationId xmlns:a16="http://schemas.microsoft.com/office/drawing/2014/main" xmlns="" id="{CE21FE6E-F911-4CDC-9266-5520EBA664FA}"/>
              </a:ext>
            </a:extLst>
          </p:cNvPr>
          <p:cNvCxnSpPr>
            <a:cxnSpLocks/>
          </p:cNvCxnSpPr>
          <p:nvPr/>
        </p:nvCxnSpPr>
        <p:spPr>
          <a:xfrm>
            <a:off x="5085471" y="4444906"/>
            <a:ext cx="0" cy="253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Conector recto 63">
            <a:extLst>
              <a:ext uri="{FF2B5EF4-FFF2-40B4-BE49-F238E27FC236}">
                <a16:creationId xmlns:a16="http://schemas.microsoft.com/office/drawing/2014/main" xmlns="" id="{EE4F7191-E562-45A5-BCDE-0E4EDA667585}"/>
              </a:ext>
            </a:extLst>
          </p:cNvPr>
          <p:cNvCxnSpPr>
            <a:cxnSpLocks/>
          </p:cNvCxnSpPr>
          <p:nvPr/>
        </p:nvCxnSpPr>
        <p:spPr>
          <a:xfrm>
            <a:off x="4553243" y="4447254"/>
            <a:ext cx="0" cy="253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Conector recto 64">
            <a:extLst>
              <a:ext uri="{FF2B5EF4-FFF2-40B4-BE49-F238E27FC236}">
                <a16:creationId xmlns:a16="http://schemas.microsoft.com/office/drawing/2014/main" xmlns="" id="{585E390F-7184-4946-A0A8-6ACF244848FE}"/>
              </a:ext>
            </a:extLst>
          </p:cNvPr>
          <p:cNvCxnSpPr>
            <a:cxnSpLocks/>
          </p:cNvCxnSpPr>
          <p:nvPr/>
        </p:nvCxnSpPr>
        <p:spPr>
          <a:xfrm>
            <a:off x="4018671" y="4447253"/>
            <a:ext cx="0" cy="253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Conector recto 69">
            <a:extLst>
              <a:ext uri="{FF2B5EF4-FFF2-40B4-BE49-F238E27FC236}">
                <a16:creationId xmlns:a16="http://schemas.microsoft.com/office/drawing/2014/main" xmlns="" id="{C2DA4BF2-CB33-4F4B-A825-40924A231C58}"/>
              </a:ext>
            </a:extLst>
          </p:cNvPr>
          <p:cNvCxnSpPr>
            <a:cxnSpLocks/>
          </p:cNvCxnSpPr>
          <p:nvPr/>
        </p:nvCxnSpPr>
        <p:spPr>
          <a:xfrm>
            <a:off x="3481756" y="4442559"/>
            <a:ext cx="0" cy="253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xmlns="" id="{5327E66C-1CDE-4D43-9061-C2F7D8B81F67}"/>
              </a:ext>
            </a:extLst>
          </p:cNvPr>
          <p:cNvCxnSpPr>
            <a:cxnSpLocks/>
          </p:cNvCxnSpPr>
          <p:nvPr/>
        </p:nvCxnSpPr>
        <p:spPr>
          <a:xfrm>
            <a:off x="2958907" y="4442558"/>
            <a:ext cx="0" cy="253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Conector recto 71">
            <a:extLst>
              <a:ext uri="{FF2B5EF4-FFF2-40B4-BE49-F238E27FC236}">
                <a16:creationId xmlns:a16="http://schemas.microsoft.com/office/drawing/2014/main" xmlns="" id="{116BF560-4791-47DD-AA52-710061DBAA0D}"/>
              </a:ext>
            </a:extLst>
          </p:cNvPr>
          <p:cNvCxnSpPr>
            <a:cxnSpLocks/>
          </p:cNvCxnSpPr>
          <p:nvPr/>
        </p:nvCxnSpPr>
        <p:spPr>
          <a:xfrm>
            <a:off x="2412611" y="4444906"/>
            <a:ext cx="0" cy="253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Conector recto 72">
            <a:extLst>
              <a:ext uri="{FF2B5EF4-FFF2-40B4-BE49-F238E27FC236}">
                <a16:creationId xmlns:a16="http://schemas.microsoft.com/office/drawing/2014/main" xmlns="" id="{6751E28D-D99E-4D52-A62B-B61D50C9E6D6}"/>
              </a:ext>
            </a:extLst>
          </p:cNvPr>
          <p:cNvCxnSpPr>
            <a:cxnSpLocks/>
          </p:cNvCxnSpPr>
          <p:nvPr/>
        </p:nvCxnSpPr>
        <p:spPr>
          <a:xfrm>
            <a:off x="1892107" y="4444905"/>
            <a:ext cx="0" cy="253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Conector recto 73">
            <a:extLst>
              <a:ext uri="{FF2B5EF4-FFF2-40B4-BE49-F238E27FC236}">
                <a16:creationId xmlns:a16="http://schemas.microsoft.com/office/drawing/2014/main" xmlns="" id="{ACF35592-0018-47C6-8C41-3544AA35F205}"/>
              </a:ext>
            </a:extLst>
          </p:cNvPr>
          <p:cNvCxnSpPr>
            <a:cxnSpLocks/>
          </p:cNvCxnSpPr>
          <p:nvPr/>
        </p:nvCxnSpPr>
        <p:spPr>
          <a:xfrm>
            <a:off x="1362221" y="789370"/>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Conector recto 74">
            <a:extLst>
              <a:ext uri="{FF2B5EF4-FFF2-40B4-BE49-F238E27FC236}">
                <a16:creationId xmlns:a16="http://schemas.microsoft.com/office/drawing/2014/main" xmlns="" id="{C5508A94-387B-4607-B11F-C1D1BAC75263}"/>
              </a:ext>
            </a:extLst>
          </p:cNvPr>
          <p:cNvCxnSpPr>
            <a:cxnSpLocks/>
          </p:cNvCxnSpPr>
          <p:nvPr/>
        </p:nvCxnSpPr>
        <p:spPr>
          <a:xfrm>
            <a:off x="1362221" y="546911"/>
            <a:ext cx="225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CuadroTexto 75">
            <a:extLst>
              <a:ext uri="{FF2B5EF4-FFF2-40B4-BE49-F238E27FC236}">
                <a16:creationId xmlns:a16="http://schemas.microsoft.com/office/drawing/2014/main" xmlns="" id="{DAB8E4F6-F882-4FDD-B0D2-5830A8B16537}"/>
              </a:ext>
            </a:extLst>
          </p:cNvPr>
          <p:cNvSpPr txBox="1"/>
          <p:nvPr/>
        </p:nvSpPr>
        <p:spPr>
          <a:xfrm>
            <a:off x="1757668" y="420038"/>
            <a:ext cx="1378634" cy="369332"/>
          </a:xfrm>
          <a:prstGeom prst="rect">
            <a:avLst/>
          </a:prstGeom>
          <a:noFill/>
        </p:spPr>
        <p:txBody>
          <a:bodyPr wrap="square" rtlCol="0">
            <a:spAutoFit/>
          </a:bodyPr>
          <a:lstStyle/>
          <a:p>
            <a:r>
              <a:rPr lang="es-CO" dirty="0"/>
              <a:t>Flujo (L/</a:t>
            </a:r>
            <a:r>
              <a:rPr lang="es-CO" dirty="0" err="1"/>
              <a:t>seg</a:t>
            </a:r>
            <a:r>
              <a:rPr lang="es-CO" dirty="0"/>
              <a:t>)</a:t>
            </a:r>
          </a:p>
        </p:txBody>
      </p:sp>
      <p:sp>
        <p:nvSpPr>
          <p:cNvPr id="77" name="CuadroTexto 76">
            <a:extLst>
              <a:ext uri="{FF2B5EF4-FFF2-40B4-BE49-F238E27FC236}">
                <a16:creationId xmlns:a16="http://schemas.microsoft.com/office/drawing/2014/main" xmlns="" id="{F88A2AEF-7701-428B-BAA9-6D2F9B7CBD1A}"/>
              </a:ext>
            </a:extLst>
          </p:cNvPr>
          <p:cNvSpPr txBox="1"/>
          <p:nvPr/>
        </p:nvSpPr>
        <p:spPr>
          <a:xfrm>
            <a:off x="4476820" y="3920984"/>
            <a:ext cx="1378634" cy="369332"/>
          </a:xfrm>
          <a:prstGeom prst="rect">
            <a:avLst/>
          </a:prstGeom>
          <a:noFill/>
        </p:spPr>
        <p:txBody>
          <a:bodyPr wrap="square" rtlCol="0">
            <a:spAutoFit/>
          </a:bodyPr>
          <a:lstStyle/>
          <a:p>
            <a:r>
              <a:rPr lang="es-CO" dirty="0"/>
              <a:t>Volumen (L)</a:t>
            </a:r>
          </a:p>
        </p:txBody>
      </p:sp>
      <p:sp>
        <p:nvSpPr>
          <p:cNvPr id="78" name="CuadroTexto 77">
            <a:extLst>
              <a:ext uri="{FF2B5EF4-FFF2-40B4-BE49-F238E27FC236}">
                <a16:creationId xmlns:a16="http://schemas.microsoft.com/office/drawing/2014/main" xmlns="" id="{9DA21AA9-36B3-4A69-BC42-F26774AD9A9A}"/>
              </a:ext>
            </a:extLst>
          </p:cNvPr>
          <p:cNvSpPr txBox="1"/>
          <p:nvPr/>
        </p:nvSpPr>
        <p:spPr>
          <a:xfrm>
            <a:off x="941724" y="374396"/>
            <a:ext cx="446100" cy="369332"/>
          </a:xfrm>
          <a:prstGeom prst="rect">
            <a:avLst/>
          </a:prstGeom>
          <a:noFill/>
        </p:spPr>
        <p:txBody>
          <a:bodyPr wrap="square" rtlCol="0">
            <a:spAutoFit/>
          </a:bodyPr>
          <a:lstStyle/>
          <a:p>
            <a:r>
              <a:rPr lang="es-CO" dirty="0"/>
              <a:t>16</a:t>
            </a:r>
          </a:p>
        </p:txBody>
      </p:sp>
      <p:sp>
        <p:nvSpPr>
          <p:cNvPr id="79" name="CuadroTexto 78">
            <a:extLst>
              <a:ext uri="{FF2B5EF4-FFF2-40B4-BE49-F238E27FC236}">
                <a16:creationId xmlns:a16="http://schemas.microsoft.com/office/drawing/2014/main" xmlns="" id="{55042DB3-79A6-4362-A2B0-CF3A621BBC69}"/>
              </a:ext>
            </a:extLst>
          </p:cNvPr>
          <p:cNvSpPr txBox="1"/>
          <p:nvPr/>
        </p:nvSpPr>
        <p:spPr>
          <a:xfrm>
            <a:off x="960466" y="835013"/>
            <a:ext cx="446100" cy="369332"/>
          </a:xfrm>
          <a:prstGeom prst="rect">
            <a:avLst/>
          </a:prstGeom>
          <a:noFill/>
        </p:spPr>
        <p:txBody>
          <a:bodyPr wrap="square" rtlCol="0">
            <a:spAutoFit/>
          </a:bodyPr>
          <a:lstStyle/>
          <a:p>
            <a:r>
              <a:rPr lang="es-CO" dirty="0"/>
              <a:t>14</a:t>
            </a:r>
          </a:p>
        </p:txBody>
      </p:sp>
      <p:sp>
        <p:nvSpPr>
          <p:cNvPr id="80" name="CuadroTexto 79">
            <a:extLst>
              <a:ext uri="{FF2B5EF4-FFF2-40B4-BE49-F238E27FC236}">
                <a16:creationId xmlns:a16="http://schemas.microsoft.com/office/drawing/2014/main" xmlns="" id="{795352B3-A7C4-4428-B6ED-7AA4005A7E5C}"/>
              </a:ext>
            </a:extLst>
          </p:cNvPr>
          <p:cNvSpPr txBox="1"/>
          <p:nvPr/>
        </p:nvSpPr>
        <p:spPr>
          <a:xfrm>
            <a:off x="960466" y="1370506"/>
            <a:ext cx="446100" cy="369332"/>
          </a:xfrm>
          <a:prstGeom prst="rect">
            <a:avLst/>
          </a:prstGeom>
          <a:noFill/>
        </p:spPr>
        <p:txBody>
          <a:bodyPr wrap="square" rtlCol="0">
            <a:spAutoFit/>
          </a:bodyPr>
          <a:lstStyle/>
          <a:p>
            <a:r>
              <a:rPr lang="es-CO" dirty="0"/>
              <a:t>12</a:t>
            </a:r>
          </a:p>
        </p:txBody>
      </p:sp>
      <p:sp>
        <p:nvSpPr>
          <p:cNvPr id="81" name="CuadroTexto 80">
            <a:extLst>
              <a:ext uri="{FF2B5EF4-FFF2-40B4-BE49-F238E27FC236}">
                <a16:creationId xmlns:a16="http://schemas.microsoft.com/office/drawing/2014/main" xmlns="" id="{ACB53778-8B41-4E8D-932C-35021EBF062A}"/>
              </a:ext>
            </a:extLst>
          </p:cNvPr>
          <p:cNvSpPr txBox="1"/>
          <p:nvPr/>
        </p:nvSpPr>
        <p:spPr>
          <a:xfrm>
            <a:off x="973619" y="1890311"/>
            <a:ext cx="446100" cy="369332"/>
          </a:xfrm>
          <a:prstGeom prst="rect">
            <a:avLst/>
          </a:prstGeom>
          <a:noFill/>
        </p:spPr>
        <p:txBody>
          <a:bodyPr wrap="square" rtlCol="0">
            <a:spAutoFit/>
          </a:bodyPr>
          <a:lstStyle/>
          <a:p>
            <a:r>
              <a:rPr lang="es-CO" dirty="0"/>
              <a:t>10</a:t>
            </a:r>
          </a:p>
        </p:txBody>
      </p:sp>
      <p:sp>
        <p:nvSpPr>
          <p:cNvPr id="82" name="CuadroTexto 81">
            <a:extLst>
              <a:ext uri="{FF2B5EF4-FFF2-40B4-BE49-F238E27FC236}">
                <a16:creationId xmlns:a16="http://schemas.microsoft.com/office/drawing/2014/main" xmlns="" id="{02054F5D-33F0-4A9E-8CBB-4965C6BA32DB}"/>
              </a:ext>
            </a:extLst>
          </p:cNvPr>
          <p:cNvSpPr txBox="1"/>
          <p:nvPr/>
        </p:nvSpPr>
        <p:spPr>
          <a:xfrm>
            <a:off x="1040386" y="2416126"/>
            <a:ext cx="446100" cy="369332"/>
          </a:xfrm>
          <a:prstGeom prst="rect">
            <a:avLst/>
          </a:prstGeom>
          <a:noFill/>
        </p:spPr>
        <p:txBody>
          <a:bodyPr wrap="square" rtlCol="0">
            <a:spAutoFit/>
          </a:bodyPr>
          <a:lstStyle/>
          <a:p>
            <a:r>
              <a:rPr lang="es-CO" dirty="0"/>
              <a:t>8</a:t>
            </a:r>
          </a:p>
        </p:txBody>
      </p:sp>
      <p:sp>
        <p:nvSpPr>
          <p:cNvPr id="83" name="CuadroTexto 82">
            <a:extLst>
              <a:ext uri="{FF2B5EF4-FFF2-40B4-BE49-F238E27FC236}">
                <a16:creationId xmlns:a16="http://schemas.microsoft.com/office/drawing/2014/main" xmlns="" id="{09DE74D4-B99C-4C15-B8BA-1D16983D9211}"/>
              </a:ext>
            </a:extLst>
          </p:cNvPr>
          <p:cNvSpPr txBox="1"/>
          <p:nvPr/>
        </p:nvSpPr>
        <p:spPr>
          <a:xfrm>
            <a:off x="999410" y="2935702"/>
            <a:ext cx="446100" cy="369332"/>
          </a:xfrm>
          <a:prstGeom prst="rect">
            <a:avLst/>
          </a:prstGeom>
          <a:noFill/>
        </p:spPr>
        <p:txBody>
          <a:bodyPr wrap="square" rtlCol="0">
            <a:spAutoFit/>
          </a:bodyPr>
          <a:lstStyle/>
          <a:p>
            <a:r>
              <a:rPr lang="es-CO" dirty="0"/>
              <a:t>6</a:t>
            </a:r>
          </a:p>
        </p:txBody>
      </p:sp>
      <p:sp>
        <p:nvSpPr>
          <p:cNvPr id="84" name="CuadroTexto 83">
            <a:extLst>
              <a:ext uri="{FF2B5EF4-FFF2-40B4-BE49-F238E27FC236}">
                <a16:creationId xmlns:a16="http://schemas.microsoft.com/office/drawing/2014/main" xmlns="" id="{FE5D4741-4BD3-446A-911F-D43FA926E579}"/>
              </a:ext>
            </a:extLst>
          </p:cNvPr>
          <p:cNvSpPr txBox="1"/>
          <p:nvPr/>
        </p:nvSpPr>
        <p:spPr>
          <a:xfrm>
            <a:off x="999410" y="3472399"/>
            <a:ext cx="446100" cy="369332"/>
          </a:xfrm>
          <a:prstGeom prst="rect">
            <a:avLst/>
          </a:prstGeom>
          <a:noFill/>
        </p:spPr>
        <p:txBody>
          <a:bodyPr wrap="square" rtlCol="0">
            <a:spAutoFit/>
          </a:bodyPr>
          <a:lstStyle/>
          <a:p>
            <a:r>
              <a:rPr lang="es-CO" dirty="0"/>
              <a:t>4</a:t>
            </a:r>
          </a:p>
        </p:txBody>
      </p:sp>
      <p:sp>
        <p:nvSpPr>
          <p:cNvPr id="85" name="CuadroTexto 84">
            <a:extLst>
              <a:ext uri="{FF2B5EF4-FFF2-40B4-BE49-F238E27FC236}">
                <a16:creationId xmlns:a16="http://schemas.microsoft.com/office/drawing/2014/main" xmlns="" id="{729A1CA8-76FE-48E7-A861-4C0E3E236762}"/>
              </a:ext>
            </a:extLst>
          </p:cNvPr>
          <p:cNvSpPr txBox="1"/>
          <p:nvPr/>
        </p:nvSpPr>
        <p:spPr>
          <a:xfrm>
            <a:off x="980654" y="3954374"/>
            <a:ext cx="446100" cy="369332"/>
          </a:xfrm>
          <a:prstGeom prst="rect">
            <a:avLst/>
          </a:prstGeom>
          <a:noFill/>
        </p:spPr>
        <p:txBody>
          <a:bodyPr wrap="square" rtlCol="0">
            <a:spAutoFit/>
          </a:bodyPr>
          <a:lstStyle/>
          <a:p>
            <a:r>
              <a:rPr lang="es-CO" dirty="0"/>
              <a:t>2</a:t>
            </a:r>
          </a:p>
        </p:txBody>
      </p:sp>
      <p:sp>
        <p:nvSpPr>
          <p:cNvPr id="86" name="CuadroTexto 85">
            <a:extLst>
              <a:ext uri="{FF2B5EF4-FFF2-40B4-BE49-F238E27FC236}">
                <a16:creationId xmlns:a16="http://schemas.microsoft.com/office/drawing/2014/main" xmlns="" id="{637A6FFE-4ED2-4555-BCC0-68BF99E66B0F}"/>
              </a:ext>
            </a:extLst>
          </p:cNvPr>
          <p:cNvSpPr txBox="1"/>
          <p:nvPr/>
        </p:nvSpPr>
        <p:spPr>
          <a:xfrm>
            <a:off x="993751" y="4491071"/>
            <a:ext cx="446100" cy="369332"/>
          </a:xfrm>
          <a:prstGeom prst="rect">
            <a:avLst/>
          </a:prstGeom>
          <a:noFill/>
        </p:spPr>
        <p:txBody>
          <a:bodyPr wrap="square" rtlCol="0">
            <a:spAutoFit/>
          </a:bodyPr>
          <a:lstStyle/>
          <a:p>
            <a:r>
              <a:rPr lang="es-CO" dirty="0"/>
              <a:t>0</a:t>
            </a:r>
          </a:p>
        </p:txBody>
      </p:sp>
      <p:sp>
        <p:nvSpPr>
          <p:cNvPr id="87" name="CuadroTexto 86">
            <a:extLst>
              <a:ext uri="{FF2B5EF4-FFF2-40B4-BE49-F238E27FC236}">
                <a16:creationId xmlns:a16="http://schemas.microsoft.com/office/drawing/2014/main" xmlns="" id="{0C9237E9-F9A2-4F5A-BD0A-E80F02F67C3C}"/>
              </a:ext>
            </a:extLst>
          </p:cNvPr>
          <p:cNvSpPr txBox="1"/>
          <p:nvPr/>
        </p:nvSpPr>
        <p:spPr>
          <a:xfrm>
            <a:off x="993751" y="5050387"/>
            <a:ext cx="446100" cy="369332"/>
          </a:xfrm>
          <a:prstGeom prst="rect">
            <a:avLst/>
          </a:prstGeom>
          <a:noFill/>
        </p:spPr>
        <p:txBody>
          <a:bodyPr wrap="square" rtlCol="0">
            <a:spAutoFit/>
          </a:bodyPr>
          <a:lstStyle/>
          <a:p>
            <a:r>
              <a:rPr lang="es-CO" dirty="0"/>
              <a:t>2</a:t>
            </a:r>
          </a:p>
        </p:txBody>
      </p:sp>
      <p:sp>
        <p:nvSpPr>
          <p:cNvPr id="88" name="CuadroTexto 87">
            <a:extLst>
              <a:ext uri="{FF2B5EF4-FFF2-40B4-BE49-F238E27FC236}">
                <a16:creationId xmlns:a16="http://schemas.microsoft.com/office/drawing/2014/main" xmlns="" id="{3B4B3A2C-43AC-4E60-B456-6349A5917742}"/>
              </a:ext>
            </a:extLst>
          </p:cNvPr>
          <p:cNvSpPr txBox="1"/>
          <p:nvPr/>
        </p:nvSpPr>
        <p:spPr>
          <a:xfrm>
            <a:off x="980654" y="5532588"/>
            <a:ext cx="446100" cy="369332"/>
          </a:xfrm>
          <a:prstGeom prst="rect">
            <a:avLst/>
          </a:prstGeom>
          <a:noFill/>
        </p:spPr>
        <p:txBody>
          <a:bodyPr wrap="square" rtlCol="0">
            <a:spAutoFit/>
          </a:bodyPr>
          <a:lstStyle/>
          <a:p>
            <a:r>
              <a:rPr lang="es-CO" dirty="0"/>
              <a:t>4</a:t>
            </a:r>
          </a:p>
        </p:txBody>
      </p:sp>
      <p:sp>
        <p:nvSpPr>
          <p:cNvPr id="89" name="CuadroTexto 88">
            <a:extLst>
              <a:ext uri="{FF2B5EF4-FFF2-40B4-BE49-F238E27FC236}">
                <a16:creationId xmlns:a16="http://schemas.microsoft.com/office/drawing/2014/main" xmlns="" id="{06FFCB52-5D0C-4F0C-8221-5BCCE1249F22}"/>
              </a:ext>
            </a:extLst>
          </p:cNvPr>
          <p:cNvSpPr txBox="1"/>
          <p:nvPr/>
        </p:nvSpPr>
        <p:spPr>
          <a:xfrm>
            <a:off x="2298584" y="4675737"/>
            <a:ext cx="446100" cy="369332"/>
          </a:xfrm>
          <a:prstGeom prst="rect">
            <a:avLst/>
          </a:prstGeom>
          <a:noFill/>
        </p:spPr>
        <p:txBody>
          <a:bodyPr wrap="square" rtlCol="0">
            <a:spAutoFit/>
          </a:bodyPr>
          <a:lstStyle/>
          <a:p>
            <a:r>
              <a:rPr lang="es-CO" dirty="0"/>
              <a:t>2</a:t>
            </a:r>
          </a:p>
        </p:txBody>
      </p:sp>
      <p:sp>
        <p:nvSpPr>
          <p:cNvPr id="90" name="CuadroTexto 89">
            <a:extLst>
              <a:ext uri="{FF2B5EF4-FFF2-40B4-BE49-F238E27FC236}">
                <a16:creationId xmlns:a16="http://schemas.microsoft.com/office/drawing/2014/main" xmlns="" id="{3D718599-D152-4226-8B92-79365CA295AF}"/>
              </a:ext>
            </a:extLst>
          </p:cNvPr>
          <p:cNvSpPr txBox="1"/>
          <p:nvPr/>
        </p:nvSpPr>
        <p:spPr>
          <a:xfrm>
            <a:off x="3365383" y="4674587"/>
            <a:ext cx="446100" cy="369332"/>
          </a:xfrm>
          <a:prstGeom prst="rect">
            <a:avLst/>
          </a:prstGeom>
          <a:noFill/>
        </p:spPr>
        <p:txBody>
          <a:bodyPr wrap="square" rtlCol="0">
            <a:spAutoFit/>
          </a:bodyPr>
          <a:lstStyle/>
          <a:p>
            <a:r>
              <a:rPr lang="es-CO" dirty="0"/>
              <a:t>4</a:t>
            </a:r>
          </a:p>
        </p:txBody>
      </p:sp>
      <p:sp>
        <p:nvSpPr>
          <p:cNvPr id="91" name="CuadroTexto 90">
            <a:extLst>
              <a:ext uri="{FF2B5EF4-FFF2-40B4-BE49-F238E27FC236}">
                <a16:creationId xmlns:a16="http://schemas.microsoft.com/office/drawing/2014/main" xmlns="" id="{989BB2D1-A3D7-4390-9774-8328DE10A343}"/>
              </a:ext>
            </a:extLst>
          </p:cNvPr>
          <p:cNvSpPr txBox="1"/>
          <p:nvPr/>
        </p:nvSpPr>
        <p:spPr>
          <a:xfrm>
            <a:off x="4418666" y="4674587"/>
            <a:ext cx="446100" cy="369332"/>
          </a:xfrm>
          <a:prstGeom prst="rect">
            <a:avLst/>
          </a:prstGeom>
          <a:noFill/>
        </p:spPr>
        <p:txBody>
          <a:bodyPr wrap="square" rtlCol="0">
            <a:spAutoFit/>
          </a:bodyPr>
          <a:lstStyle/>
          <a:p>
            <a:r>
              <a:rPr lang="es-CO" dirty="0"/>
              <a:t>6</a:t>
            </a:r>
          </a:p>
        </p:txBody>
      </p:sp>
      <p:sp>
        <p:nvSpPr>
          <p:cNvPr id="92" name="CuadroTexto 91">
            <a:extLst>
              <a:ext uri="{FF2B5EF4-FFF2-40B4-BE49-F238E27FC236}">
                <a16:creationId xmlns:a16="http://schemas.microsoft.com/office/drawing/2014/main" xmlns="" id="{53912C5F-F478-49DF-9F36-206CB0B7D346}"/>
              </a:ext>
            </a:extLst>
          </p:cNvPr>
          <p:cNvSpPr txBox="1"/>
          <p:nvPr/>
        </p:nvSpPr>
        <p:spPr>
          <a:xfrm>
            <a:off x="5462330" y="4637258"/>
            <a:ext cx="446100" cy="369332"/>
          </a:xfrm>
          <a:prstGeom prst="rect">
            <a:avLst/>
          </a:prstGeom>
          <a:noFill/>
        </p:spPr>
        <p:txBody>
          <a:bodyPr wrap="square" rtlCol="0">
            <a:spAutoFit/>
          </a:bodyPr>
          <a:lstStyle/>
          <a:p>
            <a:r>
              <a:rPr lang="es-CO" dirty="0"/>
              <a:t>8</a:t>
            </a:r>
          </a:p>
        </p:txBody>
      </p:sp>
      <p:sp>
        <p:nvSpPr>
          <p:cNvPr id="96" name="Elipse 95">
            <a:extLst>
              <a:ext uri="{FF2B5EF4-FFF2-40B4-BE49-F238E27FC236}">
                <a16:creationId xmlns:a16="http://schemas.microsoft.com/office/drawing/2014/main" xmlns="" id="{EA2014CD-BA0B-4B52-9517-0AFF127E91F4}"/>
              </a:ext>
            </a:extLst>
          </p:cNvPr>
          <p:cNvSpPr/>
          <p:nvPr/>
        </p:nvSpPr>
        <p:spPr>
          <a:xfrm>
            <a:off x="1829971" y="2781330"/>
            <a:ext cx="152400" cy="152400"/>
          </a:xfrm>
          <a:prstGeom prst="ellipse">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0" name="Elipse 99">
            <a:extLst>
              <a:ext uri="{FF2B5EF4-FFF2-40B4-BE49-F238E27FC236}">
                <a16:creationId xmlns:a16="http://schemas.microsoft.com/office/drawing/2014/main" xmlns="" id="{DB18FEDC-2B3E-4355-82EE-B8C65497CC4B}"/>
              </a:ext>
            </a:extLst>
          </p:cNvPr>
          <p:cNvSpPr/>
          <p:nvPr/>
        </p:nvSpPr>
        <p:spPr>
          <a:xfrm>
            <a:off x="2913714" y="4226855"/>
            <a:ext cx="152400" cy="152400"/>
          </a:xfrm>
          <a:prstGeom prst="ellipse">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1" name="Elipse 100">
            <a:extLst>
              <a:ext uri="{FF2B5EF4-FFF2-40B4-BE49-F238E27FC236}">
                <a16:creationId xmlns:a16="http://schemas.microsoft.com/office/drawing/2014/main" xmlns="" id="{BB933258-06B4-48CD-9F83-EB6585F888F2}"/>
              </a:ext>
            </a:extLst>
          </p:cNvPr>
          <p:cNvSpPr/>
          <p:nvPr/>
        </p:nvSpPr>
        <p:spPr>
          <a:xfrm>
            <a:off x="2391908" y="3552768"/>
            <a:ext cx="152400" cy="152400"/>
          </a:xfrm>
          <a:prstGeom prst="ellipse">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aphicFrame>
        <p:nvGraphicFramePr>
          <p:cNvPr id="104" name="Tabla 103">
            <a:extLst>
              <a:ext uri="{FF2B5EF4-FFF2-40B4-BE49-F238E27FC236}">
                <a16:creationId xmlns:a16="http://schemas.microsoft.com/office/drawing/2014/main" xmlns="" id="{508DD763-8AB4-4530-BB0B-96FDF53BF5D6}"/>
              </a:ext>
            </a:extLst>
          </p:cNvPr>
          <p:cNvGraphicFramePr>
            <a:graphicFrameLocks noGrp="1"/>
          </p:cNvGraphicFramePr>
          <p:nvPr>
            <p:extLst>
              <p:ext uri="{D42A27DB-BD31-4B8C-83A1-F6EECF244321}">
                <p14:modId xmlns:p14="http://schemas.microsoft.com/office/powerpoint/2010/main" val="2001134640"/>
              </p:ext>
            </p:extLst>
          </p:nvPr>
        </p:nvGraphicFramePr>
        <p:xfrm>
          <a:off x="6067505" y="2459578"/>
          <a:ext cx="5679018" cy="1691640"/>
        </p:xfrm>
        <a:graphic>
          <a:graphicData uri="http://schemas.openxmlformats.org/drawingml/2006/table">
            <a:tbl>
              <a:tblPr firstRow="1" bandRow="1">
                <a:tableStyleId>{5C22544A-7EE6-4342-B048-85BDC9FD1C3A}</a:tableStyleId>
              </a:tblPr>
              <a:tblGrid>
                <a:gridCol w="1242075">
                  <a:extLst>
                    <a:ext uri="{9D8B030D-6E8A-4147-A177-3AD203B41FA5}">
                      <a16:colId xmlns:a16="http://schemas.microsoft.com/office/drawing/2014/main" xmlns="" val="1630967756"/>
                    </a:ext>
                  </a:extLst>
                </a:gridCol>
                <a:gridCol w="849682">
                  <a:extLst>
                    <a:ext uri="{9D8B030D-6E8A-4147-A177-3AD203B41FA5}">
                      <a16:colId xmlns:a16="http://schemas.microsoft.com/office/drawing/2014/main" xmlns="" val="3270493303"/>
                    </a:ext>
                  </a:extLst>
                </a:gridCol>
                <a:gridCol w="745309">
                  <a:extLst>
                    <a:ext uri="{9D8B030D-6E8A-4147-A177-3AD203B41FA5}">
                      <a16:colId xmlns:a16="http://schemas.microsoft.com/office/drawing/2014/main" xmlns="" val="1721098433"/>
                    </a:ext>
                  </a:extLst>
                </a:gridCol>
                <a:gridCol w="693468">
                  <a:extLst>
                    <a:ext uri="{9D8B030D-6E8A-4147-A177-3AD203B41FA5}">
                      <a16:colId xmlns:a16="http://schemas.microsoft.com/office/drawing/2014/main" xmlns="" val="2512458201"/>
                    </a:ext>
                  </a:extLst>
                </a:gridCol>
                <a:gridCol w="738513">
                  <a:extLst>
                    <a:ext uri="{9D8B030D-6E8A-4147-A177-3AD203B41FA5}">
                      <a16:colId xmlns:a16="http://schemas.microsoft.com/office/drawing/2014/main" xmlns="" val="2536160767"/>
                    </a:ext>
                  </a:extLst>
                </a:gridCol>
                <a:gridCol w="622180">
                  <a:extLst>
                    <a:ext uri="{9D8B030D-6E8A-4147-A177-3AD203B41FA5}">
                      <a16:colId xmlns:a16="http://schemas.microsoft.com/office/drawing/2014/main" xmlns="" val="290405952"/>
                    </a:ext>
                  </a:extLst>
                </a:gridCol>
                <a:gridCol w="787791">
                  <a:extLst>
                    <a:ext uri="{9D8B030D-6E8A-4147-A177-3AD203B41FA5}">
                      <a16:colId xmlns:a16="http://schemas.microsoft.com/office/drawing/2014/main" xmlns="" val="4262007129"/>
                    </a:ext>
                  </a:extLst>
                </a:gridCol>
              </a:tblGrid>
              <a:tr h="370840">
                <a:tc>
                  <a:txBody>
                    <a:bodyPr/>
                    <a:lstStyle/>
                    <a:p>
                      <a:pPr algn="ctr"/>
                      <a:endParaRPr lang="es-CO" sz="1800" dirty="0"/>
                    </a:p>
                  </a:txBody>
                  <a:tcPr/>
                </a:tc>
                <a:tc>
                  <a:txBody>
                    <a:bodyPr/>
                    <a:lstStyle/>
                    <a:p>
                      <a:pPr algn="ctr"/>
                      <a:r>
                        <a:rPr lang="es-CO" sz="1600" dirty="0"/>
                        <a:t>Teórico</a:t>
                      </a:r>
                    </a:p>
                  </a:txBody>
                  <a:tcPr/>
                </a:tc>
                <a:tc>
                  <a:txBody>
                    <a:bodyPr/>
                    <a:lstStyle/>
                    <a:p>
                      <a:pPr algn="ctr"/>
                      <a:r>
                        <a:rPr lang="es-CO" sz="1800" b="0" dirty="0"/>
                        <a:t>Real</a:t>
                      </a:r>
                    </a:p>
                  </a:txBody>
                  <a:tcPr/>
                </a:tc>
                <a:tc>
                  <a:txBody>
                    <a:bodyPr/>
                    <a:lstStyle/>
                    <a:p>
                      <a:pPr algn="ctr"/>
                      <a:r>
                        <a:rPr lang="es-CO" sz="1800" dirty="0"/>
                        <a:t>%</a:t>
                      </a:r>
                    </a:p>
                  </a:txBody>
                  <a:tcPr/>
                </a:tc>
                <a:tc>
                  <a:txBody>
                    <a:bodyPr/>
                    <a:lstStyle/>
                    <a:p>
                      <a:pPr algn="ctr"/>
                      <a:r>
                        <a:rPr lang="es-CO" sz="1800" b="0" dirty="0"/>
                        <a:t>Real</a:t>
                      </a:r>
                    </a:p>
                  </a:txBody>
                  <a:tcPr/>
                </a:tc>
                <a:tc>
                  <a:txBody>
                    <a:bodyPr/>
                    <a:lstStyle/>
                    <a:p>
                      <a:pPr algn="ctr"/>
                      <a:r>
                        <a:rPr lang="es-CO" sz="1800" dirty="0"/>
                        <a:t>%</a:t>
                      </a:r>
                    </a:p>
                  </a:txBody>
                  <a:tcPr/>
                </a:tc>
                <a:tc>
                  <a:txBody>
                    <a:bodyPr/>
                    <a:lstStyle/>
                    <a:p>
                      <a:pPr algn="ctr"/>
                      <a:r>
                        <a:rPr lang="es-CO" sz="1600" b="0" dirty="0"/>
                        <a:t>% cambio</a:t>
                      </a:r>
                    </a:p>
                  </a:txBody>
                  <a:tcPr/>
                </a:tc>
                <a:extLst>
                  <a:ext uri="{0D108BD9-81ED-4DB2-BD59-A6C34878D82A}">
                    <a16:rowId xmlns:a16="http://schemas.microsoft.com/office/drawing/2014/main" xmlns="" val="3828778116"/>
                  </a:ext>
                </a:extLst>
              </a:tr>
              <a:tr h="370840">
                <a:tc>
                  <a:txBody>
                    <a:bodyPr/>
                    <a:lstStyle/>
                    <a:p>
                      <a:r>
                        <a:rPr lang="es-CO" sz="1800" dirty="0"/>
                        <a:t>CVF</a:t>
                      </a:r>
                    </a:p>
                  </a:txBody>
                  <a:tcPr/>
                </a:tc>
                <a:tc>
                  <a:txBody>
                    <a:bodyPr/>
                    <a:lstStyle/>
                    <a:p>
                      <a:pPr algn="ctr"/>
                      <a:r>
                        <a:rPr lang="es-CO" sz="1800" dirty="0"/>
                        <a:t>2,60</a:t>
                      </a:r>
                    </a:p>
                  </a:txBody>
                  <a:tcPr/>
                </a:tc>
                <a:tc>
                  <a:txBody>
                    <a:bodyPr/>
                    <a:lstStyle/>
                    <a:p>
                      <a:pPr algn="ctr"/>
                      <a:r>
                        <a:rPr lang="es-CO" sz="1800" dirty="0"/>
                        <a:t>2,29</a:t>
                      </a:r>
                    </a:p>
                  </a:txBody>
                  <a:tcPr/>
                </a:tc>
                <a:tc>
                  <a:txBody>
                    <a:bodyPr/>
                    <a:lstStyle/>
                    <a:p>
                      <a:pPr algn="ctr"/>
                      <a:r>
                        <a:rPr lang="es-CO" sz="1800" dirty="0"/>
                        <a:t>87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800" dirty="0"/>
                        <a:t>2,43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800" dirty="0"/>
                        <a:t>93,2</a:t>
                      </a:r>
                    </a:p>
                  </a:txBody>
                  <a:tcPr/>
                </a:tc>
                <a:tc>
                  <a:txBody>
                    <a:bodyPr/>
                    <a:lstStyle/>
                    <a:p>
                      <a:pPr algn="ctr"/>
                      <a:r>
                        <a:rPr lang="es-CO" sz="1800" dirty="0"/>
                        <a:t>6,1</a:t>
                      </a:r>
                    </a:p>
                  </a:txBody>
                  <a:tcPr/>
                </a:tc>
                <a:extLst>
                  <a:ext uri="{0D108BD9-81ED-4DB2-BD59-A6C34878D82A}">
                    <a16:rowId xmlns:a16="http://schemas.microsoft.com/office/drawing/2014/main" xmlns="" val="4207085339"/>
                  </a:ext>
                </a:extLst>
              </a:tr>
              <a:tr h="370840">
                <a:tc>
                  <a:txBody>
                    <a:bodyPr/>
                    <a:lstStyle/>
                    <a:p>
                      <a:r>
                        <a:rPr lang="es-CO" sz="1800" dirty="0"/>
                        <a:t>FEV1</a:t>
                      </a:r>
                    </a:p>
                  </a:txBody>
                  <a:tcPr/>
                </a:tc>
                <a:tc>
                  <a:txBody>
                    <a:bodyPr/>
                    <a:lstStyle/>
                    <a:p>
                      <a:pPr algn="ctr"/>
                      <a:r>
                        <a:rPr lang="es-CO" sz="1800" dirty="0"/>
                        <a:t>1,93</a:t>
                      </a:r>
                    </a:p>
                  </a:txBody>
                  <a:tcPr/>
                </a:tc>
                <a:tc>
                  <a:txBody>
                    <a:bodyPr/>
                    <a:lstStyle/>
                    <a:p>
                      <a:pPr algn="ctr"/>
                      <a:r>
                        <a:rPr lang="es-CO" sz="1800" dirty="0"/>
                        <a:t>1,58</a:t>
                      </a:r>
                    </a:p>
                  </a:txBody>
                  <a:tcPr/>
                </a:tc>
                <a:tc>
                  <a:txBody>
                    <a:bodyPr/>
                    <a:lstStyle/>
                    <a:p>
                      <a:pPr algn="ctr"/>
                      <a:r>
                        <a:rPr lang="es-CO" sz="1800" dirty="0"/>
                        <a:t>82</a:t>
                      </a:r>
                    </a:p>
                  </a:txBody>
                  <a:tcPr/>
                </a:tc>
                <a:tc>
                  <a:txBody>
                    <a:bodyPr/>
                    <a:lstStyle/>
                    <a:p>
                      <a:pPr algn="ctr"/>
                      <a:r>
                        <a:rPr lang="es-CO" sz="1800" dirty="0"/>
                        <a:t>1,61</a:t>
                      </a:r>
                    </a:p>
                  </a:txBody>
                  <a:tcPr/>
                </a:tc>
                <a:tc>
                  <a:txBody>
                    <a:bodyPr/>
                    <a:lstStyle/>
                    <a:p>
                      <a:pPr algn="ctr"/>
                      <a:r>
                        <a:rPr lang="es-CO" sz="1800" dirty="0"/>
                        <a:t>83,4</a:t>
                      </a:r>
                    </a:p>
                  </a:txBody>
                  <a:tcPr/>
                </a:tc>
                <a:tc>
                  <a:txBody>
                    <a:bodyPr/>
                    <a:lstStyle/>
                    <a:p>
                      <a:pPr algn="ctr"/>
                      <a:r>
                        <a:rPr lang="es-CO" sz="1800" dirty="0"/>
                        <a:t>1,8</a:t>
                      </a:r>
                    </a:p>
                  </a:txBody>
                  <a:tcPr/>
                </a:tc>
                <a:extLst>
                  <a:ext uri="{0D108BD9-81ED-4DB2-BD59-A6C34878D82A}">
                    <a16:rowId xmlns:a16="http://schemas.microsoft.com/office/drawing/2014/main" xmlns="" val="3522661639"/>
                  </a:ext>
                </a:extLst>
              </a:tr>
              <a:tr h="370840">
                <a:tc>
                  <a:txBody>
                    <a:bodyPr/>
                    <a:lstStyle/>
                    <a:p>
                      <a:r>
                        <a:rPr lang="es-CO" sz="1800" dirty="0"/>
                        <a:t>FEV1/CVF</a:t>
                      </a:r>
                    </a:p>
                  </a:txBody>
                  <a:tcPr/>
                </a:tc>
                <a:tc>
                  <a:txBody>
                    <a:bodyPr/>
                    <a:lstStyle/>
                    <a:p>
                      <a:pPr algn="ctr"/>
                      <a:r>
                        <a:rPr lang="es-CO" sz="1800" dirty="0"/>
                        <a:t>74,8</a:t>
                      </a:r>
                    </a:p>
                  </a:txBody>
                  <a:tcPr/>
                </a:tc>
                <a:tc>
                  <a:txBody>
                    <a:bodyPr/>
                    <a:lstStyle/>
                    <a:p>
                      <a:pPr algn="ctr"/>
                      <a:r>
                        <a:rPr lang="es-CO" sz="1800" dirty="0"/>
                        <a:t>69,2</a:t>
                      </a:r>
                    </a:p>
                  </a:txBody>
                  <a:tcPr/>
                </a:tc>
                <a:tc>
                  <a:txBody>
                    <a:bodyPr/>
                    <a:lstStyle/>
                    <a:p>
                      <a:pPr algn="ctr"/>
                      <a:r>
                        <a:rPr lang="es-CO" sz="1800" dirty="0"/>
                        <a:t>92,5</a:t>
                      </a:r>
                    </a:p>
                  </a:txBody>
                  <a:tcPr/>
                </a:tc>
                <a:tc>
                  <a:txBody>
                    <a:bodyPr/>
                    <a:lstStyle/>
                    <a:p>
                      <a:pPr algn="ctr"/>
                      <a:r>
                        <a:rPr lang="es-CO" sz="1800" dirty="0"/>
                        <a:t>66,38</a:t>
                      </a:r>
                    </a:p>
                  </a:txBody>
                  <a:tcPr/>
                </a:tc>
                <a:tc>
                  <a:txBody>
                    <a:bodyPr/>
                    <a:lstStyle/>
                    <a:p>
                      <a:pPr algn="ctr"/>
                      <a:r>
                        <a:rPr lang="es-CO" sz="1800" dirty="0"/>
                        <a:t>88,7</a:t>
                      </a:r>
                    </a:p>
                  </a:txBody>
                  <a:tcPr/>
                </a:tc>
                <a:tc>
                  <a:txBody>
                    <a:bodyPr/>
                    <a:lstStyle/>
                    <a:p>
                      <a:pPr algn="ctr"/>
                      <a:r>
                        <a:rPr lang="es-CO" sz="1800" dirty="0"/>
                        <a:t>-4,1</a:t>
                      </a:r>
                    </a:p>
                  </a:txBody>
                  <a:tcPr/>
                </a:tc>
                <a:extLst>
                  <a:ext uri="{0D108BD9-81ED-4DB2-BD59-A6C34878D82A}">
                    <a16:rowId xmlns:a16="http://schemas.microsoft.com/office/drawing/2014/main" xmlns="" val="1999549211"/>
                  </a:ext>
                </a:extLst>
              </a:tr>
            </a:tbl>
          </a:graphicData>
        </a:graphic>
      </p:graphicFrame>
      <p:sp>
        <p:nvSpPr>
          <p:cNvPr id="3" name="CuadroTexto 2">
            <a:extLst>
              <a:ext uri="{FF2B5EF4-FFF2-40B4-BE49-F238E27FC236}">
                <a16:creationId xmlns:a16="http://schemas.microsoft.com/office/drawing/2014/main" xmlns="" id="{C5AF81B5-111D-4559-BB4B-376F6B2F5E8E}"/>
              </a:ext>
            </a:extLst>
          </p:cNvPr>
          <p:cNvSpPr txBox="1"/>
          <p:nvPr/>
        </p:nvSpPr>
        <p:spPr>
          <a:xfrm>
            <a:off x="1587303" y="6145516"/>
            <a:ext cx="3617843" cy="369332"/>
          </a:xfrm>
          <a:prstGeom prst="rect">
            <a:avLst/>
          </a:prstGeom>
          <a:noFill/>
        </p:spPr>
        <p:txBody>
          <a:bodyPr wrap="square" rtlCol="0">
            <a:spAutoFit/>
          </a:bodyPr>
          <a:lstStyle/>
          <a:p>
            <a:r>
              <a:rPr lang="es-CO" dirty="0">
                <a:solidFill>
                  <a:srgbClr val="FF0000"/>
                </a:solidFill>
              </a:rPr>
              <a:t>Puntos rojos: </a:t>
            </a:r>
            <a:r>
              <a:rPr lang="es-CO" dirty="0"/>
              <a:t>predicho normal  </a:t>
            </a:r>
          </a:p>
        </p:txBody>
      </p:sp>
    </p:spTree>
    <p:extLst>
      <p:ext uri="{BB962C8B-B14F-4D97-AF65-F5344CB8AC3E}">
        <p14:creationId xmlns:p14="http://schemas.microsoft.com/office/powerpoint/2010/main" val="1554092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87F2550-9944-4819-AFD2-A71EB3B86ECD}"/>
              </a:ext>
            </a:extLst>
          </p:cNvPr>
          <p:cNvSpPr>
            <a:spLocks noGrp="1"/>
          </p:cNvSpPr>
          <p:nvPr>
            <p:ph type="title"/>
          </p:nvPr>
        </p:nvSpPr>
        <p:spPr>
          <a:xfrm>
            <a:off x="838200" y="0"/>
            <a:ext cx="10515600" cy="1325563"/>
          </a:xfrm>
        </p:spPr>
        <p:txBody>
          <a:bodyPr/>
          <a:lstStyle/>
          <a:p>
            <a:r>
              <a:rPr lang="es-CO" b="1" dirty="0"/>
              <a:t>Factores pronóstico</a:t>
            </a:r>
          </a:p>
        </p:txBody>
      </p:sp>
      <p:graphicFrame>
        <p:nvGraphicFramePr>
          <p:cNvPr id="6" name="Marcador de contenido 5">
            <a:extLst>
              <a:ext uri="{FF2B5EF4-FFF2-40B4-BE49-F238E27FC236}">
                <a16:creationId xmlns:a16="http://schemas.microsoft.com/office/drawing/2014/main" xmlns="" id="{35E3FFDD-EB19-49DE-8C24-50872B5F6604}"/>
              </a:ext>
            </a:extLst>
          </p:cNvPr>
          <p:cNvGraphicFramePr>
            <a:graphicFrameLocks noGrp="1"/>
          </p:cNvGraphicFramePr>
          <p:nvPr>
            <p:ph idx="1"/>
            <p:extLst>
              <p:ext uri="{D42A27DB-BD31-4B8C-83A1-F6EECF244321}">
                <p14:modId xmlns:p14="http://schemas.microsoft.com/office/powerpoint/2010/main" val="3098781141"/>
              </p:ext>
            </p:extLst>
          </p:nvPr>
        </p:nvGraphicFramePr>
        <p:xfrm>
          <a:off x="616224" y="944303"/>
          <a:ext cx="11350487" cy="4565904"/>
        </p:xfrm>
        <a:graphic>
          <a:graphicData uri="http://schemas.openxmlformats.org/drawingml/2006/table">
            <a:tbl>
              <a:tblPr firstRow="1" bandRow="1">
                <a:tableStyleId>{5C22544A-7EE6-4342-B048-85BDC9FD1C3A}</a:tableStyleId>
              </a:tblPr>
              <a:tblGrid>
                <a:gridCol w="2148986">
                  <a:extLst>
                    <a:ext uri="{9D8B030D-6E8A-4147-A177-3AD203B41FA5}">
                      <a16:colId xmlns:a16="http://schemas.microsoft.com/office/drawing/2014/main" xmlns="" val="1729550330"/>
                    </a:ext>
                  </a:extLst>
                </a:gridCol>
                <a:gridCol w="9201501">
                  <a:extLst>
                    <a:ext uri="{9D8B030D-6E8A-4147-A177-3AD203B41FA5}">
                      <a16:colId xmlns:a16="http://schemas.microsoft.com/office/drawing/2014/main" xmlns="" val="3661878967"/>
                    </a:ext>
                  </a:extLst>
                </a:gridCol>
              </a:tblGrid>
              <a:tr h="105582">
                <a:tc>
                  <a:txBody>
                    <a:bodyPr/>
                    <a:lstStyle/>
                    <a:p>
                      <a:pPr algn="ctr">
                        <a:lnSpc>
                          <a:spcPct val="107000"/>
                        </a:lnSpc>
                        <a:spcAft>
                          <a:spcPts val="0"/>
                        </a:spcAft>
                      </a:pPr>
                      <a:r>
                        <a:rPr lang="es-CO" sz="2000">
                          <a:effectLst/>
                        </a:rPr>
                        <a:t>Factor</a:t>
                      </a:r>
                      <a:endParaRPr lang="es-CO" sz="2400">
                        <a:effectLst/>
                        <a:latin typeface="Calibri" panose="020F0502020204030204" pitchFamily="34" charset="0"/>
                        <a:ea typeface="Calibri" panose="020F0502020204030204" pitchFamily="34" charset="0"/>
                        <a:cs typeface="Times New Roman" panose="02020603050405020304" pitchFamily="18" charset="0"/>
                      </a:endParaRPr>
                    </a:p>
                  </a:txBody>
                  <a:tcPr marL="30489" marR="30489" marT="0" marB="0"/>
                </a:tc>
                <a:tc>
                  <a:txBody>
                    <a:bodyPr/>
                    <a:lstStyle/>
                    <a:p>
                      <a:pPr algn="ctr">
                        <a:lnSpc>
                          <a:spcPct val="107000"/>
                        </a:lnSpc>
                        <a:spcAft>
                          <a:spcPts val="0"/>
                        </a:spcAft>
                      </a:pPr>
                      <a:r>
                        <a:rPr lang="es-CO" sz="2000">
                          <a:effectLst/>
                        </a:rPr>
                        <a:t>Explicación</a:t>
                      </a:r>
                      <a:endParaRPr lang="es-CO" sz="2400">
                        <a:effectLst/>
                        <a:latin typeface="Calibri" panose="020F0502020204030204" pitchFamily="34" charset="0"/>
                        <a:ea typeface="Calibri" panose="020F0502020204030204" pitchFamily="34" charset="0"/>
                        <a:cs typeface="Times New Roman" panose="02020603050405020304" pitchFamily="18" charset="0"/>
                      </a:endParaRPr>
                    </a:p>
                  </a:txBody>
                  <a:tcPr marL="30489" marR="30489" marT="0" marB="0"/>
                </a:tc>
                <a:extLst>
                  <a:ext uri="{0D108BD9-81ED-4DB2-BD59-A6C34878D82A}">
                    <a16:rowId xmlns:a16="http://schemas.microsoft.com/office/drawing/2014/main" xmlns="" val="1223856296"/>
                  </a:ext>
                </a:extLst>
              </a:tr>
              <a:tr h="358810">
                <a:tc>
                  <a:txBody>
                    <a:bodyPr/>
                    <a:lstStyle/>
                    <a:p>
                      <a:pPr algn="ctr">
                        <a:lnSpc>
                          <a:spcPct val="107000"/>
                        </a:lnSpc>
                        <a:spcAft>
                          <a:spcPts val="0"/>
                        </a:spcAft>
                      </a:pPr>
                      <a:r>
                        <a:rPr lang="es-CO" sz="2000" b="1" dirty="0">
                          <a:effectLst/>
                        </a:rPr>
                        <a:t>Volumen espiratorio forzado en un segundo (FEV</a:t>
                      </a:r>
                      <a:r>
                        <a:rPr lang="es-CO" sz="2000" b="1" baseline="-25000" dirty="0">
                          <a:effectLst/>
                        </a:rPr>
                        <a:t>1</a:t>
                      </a:r>
                      <a:r>
                        <a:rPr lang="es-CO" sz="2000" b="1" dirty="0">
                          <a:effectLst/>
                        </a:rPr>
                        <a:t>)</a:t>
                      </a:r>
                      <a:endParaRPr lang="es-CO"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0489" marR="30489" marT="0" marB="0"/>
                </a:tc>
                <a:tc>
                  <a:txBody>
                    <a:bodyPr/>
                    <a:lstStyle/>
                    <a:p>
                      <a:pPr algn="just">
                        <a:lnSpc>
                          <a:spcPct val="107000"/>
                        </a:lnSpc>
                        <a:spcAft>
                          <a:spcPts val="0"/>
                        </a:spcAft>
                      </a:pPr>
                      <a:r>
                        <a:rPr lang="es-CO" sz="2000" dirty="0" err="1">
                          <a:effectLst/>
                        </a:rPr>
                        <a:t>Pre-broncodilatador</a:t>
                      </a:r>
                      <a:r>
                        <a:rPr lang="es-CO" sz="2000" dirty="0">
                          <a:effectLst/>
                        </a:rPr>
                        <a:t> = gravedad, supervivencia y predice cambios en la función pulmonar. </a:t>
                      </a:r>
                    </a:p>
                    <a:p>
                      <a:pPr algn="just">
                        <a:lnSpc>
                          <a:spcPct val="107000"/>
                        </a:lnSpc>
                        <a:spcAft>
                          <a:spcPts val="0"/>
                        </a:spcAft>
                      </a:pPr>
                      <a:r>
                        <a:rPr lang="es-CO" sz="2000" dirty="0" err="1">
                          <a:effectLst/>
                        </a:rPr>
                        <a:t>Post-bronchodilator</a:t>
                      </a:r>
                      <a:r>
                        <a:rPr lang="es-CO" sz="2000" dirty="0">
                          <a:effectLst/>
                        </a:rPr>
                        <a:t> = supervivencia</a:t>
                      </a:r>
                    </a:p>
                    <a:p>
                      <a:pPr algn="just">
                        <a:lnSpc>
                          <a:spcPct val="107000"/>
                        </a:lnSpc>
                        <a:spcAft>
                          <a:spcPts val="0"/>
                        </a:spcAft>
                      </a:pPr>
                      <a:r>
                        <a:rPr lang="es-CO" sz="2000" dirty="0">
                          <a:effectLst/>
                        </a:rPr>
                        <a:t>Ambos tienen alta variabilidad. </a:t>
                      </a:r>
                      <a:endParaRPr lang="es-CO"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0489" marR="30489" marT="0" marB="0"/>
                </a:tc>
                <a:extLst>
                  <a:ext uri="{0D108BD9-81ED-4DB2-BD59-A6C34878D82A}">
                    <a16:rowId xmlns:a16="http://schemas.microsoft.com/office/drawing/2014/main" xmlns="" val="3674980710"/>
                  </a:ext>
                </a:extLst>
              </a:tr>
              <a:tr h="358810">
                <a:tc>
                  <a:txBody>
                    <a:bodyPr/>
                    <a:lstStyle/>
                    <a:p>
                      <a:pPr algn="ctr">
                        <a:lnSpc>
                          <a:spcPct val="107000"/>
                        </a:lnSpc>
                        <a:spcAft>
                          <a:spcPts val="0"/>
                        </a:spcAft>
                      </a:pPr>
                      <a:r>
                        <a:rPr lang="es-CO" sz="2000" b="1" dirty="0">
                          <a:effectLst/>
                        </a:rPr>
                        <a:t>Hiperreactividad y respuesta broncodilatadora</a:t>
                      </a:r>
                      <a:endParaRPr lang="es-CO"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0489" marR="30489" marT="0" marB="0"/>
                </a:tc>
                <a:tc>
                  <a:txBody>
                    <a:bodyPr/>
                    <a:lstStyle/>
                    <a:p>
                      <a:pPr algn="just">
                        <a:lnSpc>
                          <a:spcPct val="107000"/>
                        </a:lnSpc>
                        <a:spcAft>
                          <a:spcPts val="0"/>
                        </a:spcAft>
                      </a:pPr>
                      <a:r>
                        <a:rPr lang="es-CO" sz="2000" dirty="0">
                          <a:effectLst/>
                        </a:rPr>
                        <a:t> </a:t>
                      </a:r>
                      <a:r>
                        <a:rPr lang="es-CO" sz="2000" u="none" dirty="0" err="1">
                          <a:effectLst/>
                        </a:rPr>
                        <a:t>Metacolina</a:t>
                      </a:r>
                      <a:r>
                        <a:rPr lang="es-CO" sz="2000" dirty="0">
                          <a:effectLst/>
                        </a:rPr>
                        <a:t> (4 mg/ml) = mayor de la función pulmonar (FEV</a:t>
                      </a:r>
                      <a:r>
                        <a:rPr lang="es-CO" sz="2000" baseline="-25000" dirty="0">
                          <a:effectLst/>
                        </a:rPr>
                        <a:t>1</a:t>
                      </a:r>
                      <a:r>
                        <a:rPr lang="es-CO" sz="2000" dirty="0">
                          <a:effectLst/>
                        </a:rPr>
                        <a:t>) y aumento de la mortalidad en 2 veces</a:t>
                      </a:r>
                    </a:p>
                    <a:p>
                      <a:pPr algn="just">
                        <a:lnSpc>
                          <a:spcPct val="107000"/>
                        </a:lnSpc>
                        <a:spcAft>
                          <a:spcPts val="0"/>
                        </a:spcAft>
                      </a:pPr>
                      <a:r>
                        <a:rPr lang="es-CO" sz="2000" dirty="0">
                          <a:effectLst/>
                        </a:rPr>
                        <a:t>No se conoce esta asociación con la respuesta a broncodilatadores.</a:t>
                      </a:r>
                      <a:endParaRPr lang="es-CO"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0489" marR="30489" marT="0" marB="0"/>
                </a:tc>
                <a:extLst>
                  <a:ext uri="{0D108BD9-81ED-4DB2-BD59-A6C34878D82A}">
                    <a16:rowId xmlns:a16="http://schemas.microsoft.com/office/drawing/2014/main" xmlns="" val="1487904149"/>
                  </a:ext>
                </a:extLst>
              </a:tr>
              <a:tr h="286314">
                <a:tc>
                  <a:txBody>
                    <a:bodyPr/>
                    <a:lstStyle/>
                    <a:p>
                      <a:pPr algn="just">
                        <a:lnSpc>
                          <a:spcPct val="107000"/>
                        </a:lnSpc>
                        <a:spcAft>
                          <a:spcPts val="0"/>
                        </a:spcAft>
                      </a:pPr>
                      <a:r>
                        <a:rPr lang="es-CO" sz="2000" b="1" dirty="0">
                          <a:effectLst/>
                        </a:rPr>
                        <a:t>Peso corporal</a:t>
                      </a:r>
                      <a:endParaRPr lang="es-CO"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0489" marR="30489" marT="0" marB="0"/>
                </a:tc>
                <a:tc>
                  <a:txBody>
                    <a:bodyPr/>
                    <a:lstStyle/>
                    <a:p>
                      <a:pPr algn="just">
                        <a:lnSpc>
                          <a:spcPct val="107000"/>
                        </a:lnSpc>
                        <a:spcAft>
                          <a:spcPts val="0"/>
                        </a:spcAft>
                      </a:pPr>
                      <a:r>
                        <a:rPr lang="es-CO" sz="2000" dirty="0">
                          <a:effectLst/>
                        </a:rPr>
                        <a:t>Índice de Masa Corporal (IMC) </a:t>
                      </a:r>
                    </a:p>
                    <a:p>
                      <a:pPr algn="just">
                        <a:lnSpc>
                          <a:spcPct val="107000"/>
                        </a:lnSpc>
                        <a:spcAft>
                          <a:spcPts val="0"/>
                        </a:spcAft>
                      </a:pPr>
                      <a:r>
                        <a:rPr lang="es-CO" sz="2000" dirty="0">
                          <a:effectLst/>
                        </a:rPr>
                        <a:t>índice de masa libre de grasa (</a:t>
                      </a:r>
                      <a:r>
                        <a:rPr lang="es-CO" sz="2000" i="1" dirty="0" err="1">
                          <a:effectLst/>
                        </a:rPr>
                        <a:t>Fat</a:t>
                      </a:r>
                      <a:r>
                        <a:rPr lang="es-CO" sz="2000" i="1" dirty="0">
                          <a:effectLst/>
                        </a:rPr>
                        <a:t> Free </a:t>
                      </a:r>
                      <a:r>
                        <a:rPr lang="es-CO" sz="2000" i="1" dirty="0" err="1">
                          <a:effectLst/>
                        </a:rPr>
                        <a:t>Mass</a:t>
                      </a:r>
                      <a:r>
                        <a:rPr lang="es-CO" sz="2000" i="1" dirty="0">
                          <a:effectLst/>
                        </a:rPr>
                        <a:t> </a:t>
                      </a:r>
                      <a:r>
                        <a:rPr lang="es-CO" sz="2000" i="1" dirty="0" err="1">
                          <a:effectLst/>
                        </a:rPr>
                        <a:t>Index</a:t>
                      </a:r>
                      <a:r>
                        <a:rPr lang="es-CO" sz="2000" i="1" dirty="0">
                          <a:effectLst/>
                        </a:rPr>
                        <a:t> </a:t>
                      </a:r>
                      <a:r>
                        <a:rPr lang="es-CO" sz="2000" dirty="0">
                          <a:effectLst/>
                        </a:rPr>
                        <a:t>con sus siglas en inglés FFMI)</a:t>
                      </a:r>
                    </a:p>
                    <a:p>
                      <a:pPr algn="just">
                        <a:lnSpc>
                          <a:spcPct val="107000"/>
                        </a:lnSpc>
                        <a:spcAft>
                          <a:spcPts val="0"/>
                        </a:spcAft>
                      </a:pPr>
                      <a:r>
                        <a:rPr lang="es-CO" sz="2000" dirty="0">
                          <a:effectLst/>
                        </a:rPr>
                        <a:t>Son predictores de mortalidad cuando esta disminuidos, sobre todo el FFMI.</a:t>
                      </a:r>
                      <a:endParaRPr lang="es-CO"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0489" marR="30489" marT="0" marB="0"/>
                </a:tc>
                <a:extLst>
                  <a:ext uri="{0D108BD9-81ED-4DB2-BD59-A6C34878D82A}">
                    <a16:rowId xmlns:a16="http://schemas.microsoft.com/office/drawing/2014/main" xmlns="" val="2817275932"/>
                  </a:ext>
                </a:extLst>
              </a:tr>
              <a:tr h="503802">
                <a:tc>
                  <a:txBody>
                    <a:bodyPr/>
                    <a:lstStyle/>
                    <a:p>
                      <a:pPr algn="just">
                        <a:lnSpc>
                          <a:spcPct val="107000"/>
                        </a:lnSpc>
                        <a:spcAft>
                          <a:spcPts val="0"/>
                        </a:spcAft>
                      </a:pPr>
                      <a:r>
                        <a:rPr lang="es-CO" sz="2000" b="1" dirty="0">
                          <a:effectLst/>
                        </a:rPr>
                        <a:t>Índice BODE</a:t>
                      </a:r>
                      <a:endParaRPr lang="es-CO"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0489" marR="30489" marT="0" marB="0"/>
                </a:tc>
                <a:tc>
                  <a:txBody>
                    <a:bodyPr/>
                    <a:lstStyle/>
                    <a:p>
                      <a:pPr algn="just">
                        <a:lnSpc>
                          <a:spcPct val="107000"/>
                        </a:lnSpc>
                        <a:spcAft>
                          <a:spcPts val="0"/>
                        </a:spcAft>
                      </a:pPr>
                      <a:r>
                        <a:rPr lang="es-CO" sz="2000" dirty="0">
                          <a:effectLst/>
                        </a:rPr>
                        <a:t>Es un índice multidimensional para establecer la probabilidad de muerte en un paciente con EPOC y puede predecir hospitalizaciones. Está compuesto por peso (IMC), FEV</a:t>
                      </a:r>
                      <a:r>
                        <a:rPr lang="es-CO" sz="2000" baseline="-25000" dirty="0">
                          <a:effectLst/>
                        </a:rPr>
                        <a:t>1</a:t>
                      </a:r>
                      <a:r>
                        <a:rPr lang="es-CO" sz="2000" dirty="0">
                          <a:effectLst/>
                        </a:rPr>
                        <a:t>, grado de disnea (</a:t>
                      </a:r>
                      <a:r>
                        <a:rPr lang="es-CO" sz="2000" dirty="0" err="1">
                          <a:effectLst/>
                        </a:rPr>
                        <a:t>mMRC</a:t>
                      </a:r>
                      <a:r>
                        <a:rPr lang="es-CO" sz="2000" dirty="0">
                          <a:effectLst/>
                        </a:rPr>
                        <a:t>) y caminata de 6 minutos (capacidad de ejercicio). </a:t>
                      </a:r>
                      <a:endParaRPr lang="es-CO"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0489" marR="30489" marT="0" marB="0"/>
                </a:tc>
                <a:extLst>
                  <a:ext uri="{0D108BD9-81ED-4DB2-BD59-A6C34878D82A}">
                    <a16:rowId xmlns:a16="http://schemas.microsoft.com/office/drawing/2014/main" xmlns="" val="840164663"/>
                  </a:ext>
                </a:extLst>
              </a:tr>
            </a:tbl>
          </a:graphicData>
        </a:graphic>
      </p:graphicFrame>
      <p:sp>
        <p:nvSpPr>
          <p:cNvPr id="4" name="Rectángulo 3">
            <a:extLst>
              <a:ext uri="{FF2B5EF4-FFF2-40B4-BE49-F238E27FC236}">
                <a16:creationId xmlns:a16="http://schemas.microsoft.com/office/drawing/2014/main" xmlns="" id="{2CD07C47-411F-4E5E-ACA7-D9E88FA42A04}"/>
              </a:ext>
            </a:extLst>
          </p:cNvPr>
          <p:cNvSpPr/>
          <p:nvPr/>
        </p:nvSpPr>
        <p:spPr>
          <a:xfrm>
            <a:off x="356917" y="5657671"/>
            <a:ext cx="7610901" cy="1200329"/>
          </a:xfrm>
          <a:prstGeom prst="rect">
            <a:avLst/>
          </a:prstGeom>
        </p:spPr>
        <p:txBody>
          <a:bodyPr wrap="square">
            <a:spAutoFit/>
          </a:bodyPr>
          <a:lstStyle/>
          <a:p>
            <a:r>
              <a:rPr lang="es-CO" sz="900" dirty="0"/>
              <a:t>Drummond MB, Hansel NN, </a:t>
            </a:r>
            <a:r>
              <a:rPr lang="es-CO" sz="900" dirty="0" err="1"/>
              <a:t>Connett</a:t>
            </a:r>
            <a:r>
              <a:rPr lang="es-CO" sz="900" dirty="0"/>
              <a:t> JE, et al. </a:t>
            </a:r>
            <a:r>
              <a:rPr lang="es-CO" sz="900" dirty="0" err="1"/>
              <a:t>Spirometric</a:t>
            </a:r>
            <a:r>
              <a:rPr lang="es-CO" sz="900" dirty="0"/>
              <a:t> </a:t>
            </a:r>
            <a:r>
              <a:rPr lang="es-CO" sz="900" dirty="0" err="1"/>
              <a:t>predictors</a:t>
            </a:r>
            <a:r>
              <a:rPr lang="es-CO" sz="900" dirty="0"/>
              <a:t> </a:t>
            </a:r>
            <a:r>
              <a:rPr lang="es-CO" sz="900" dirty="0" err="1"/>
              <a:t>of</a:t>
            </a:r>
            <a:r>
              <a:rPr lang="es-CO" sz="900" dirty="0"/>
              <a:t> </a:t>
            </a:r>
            <a:r>
              <a:rPr lang="es-CO" sz="900" dirty="0" err="1"/>
              <a:t>lung</a:t>
            </a:r>
            <a:r>
              <a:rPr lang="es-CO" sz="900" dirty="0"/>
              <a:t> </a:t>
            </a:r>
            <a:r>
              <a:rPr lang="es-CO" sz="900" dirty="0" err="1"/>
              <a:t>function</a:t>
            </a:r>
            <a:r>
              <a:rPr lang="es-CO" sz="900" dirty="0"/>
              <a:t> decline and </a:t>
            </a:r>
            <a:r>
              <a:rPr lang="es-CO" sz="900" dirty="0" err="1"/>
              <a:t>mortality</a:t>
            </a:r>
            <a:r>
              <a:rPr lang="es-CO" sz="900" dirty="0"/>
              <a:t> in </a:t>
            </a:r>
            <a:r>
              <a:rPr lang="es-CO" sz="900" dirty="0" err="1"/>
              <a:t>early</a:t>
            </a:r>
            <a:r>
              <a:rPr lang="es-CO" sz="900" dirty="0"/>
              <a:t> </a:t>
            </a:r>
            <a:r>
              <a:rPr lang="es-CO" sz="900" dirty="0" err="1"/>
              <a:t>chronic</a:t>
            </a:r>
            <a:r>
              <a:rPr lang="es-CO" sz="900" dirty="0"/>
              <a:t> </a:t>
            </a:r>
            <a:r>
              <a:rPr lang="es-CO" sz="900" dirty="0" err="1"/>
              <a:t>obstructive</a:t>
            </a:r>
            <a:r>
              <a:rPr lang="es-CO" sz="900" dirty="0"/>
              <a:t> </a:t>
            </a:r>
            <a:r>
              <a:rPr lang="es-CO" sz="900" dirty="0" err="1"/>
              <a:t>pulmonary</a:t>
            </a:r>
            <a:r>
              <a:rPr lang="es-CO" sz="900" dirty="0"/>
              <a:t> </a:t>
            </a:r>
            <a:r>
              <a:rPr lang="es-CO" sz="900" dirty="0" err="1"/>
              <a:t>disease</a:t>
            </a:r>
            <a:r>
              <a:rPr lang="es-CO" sz="900" dirty="0"/>
              <a:t>. Am J </a:t>
            </a:r>
            <a:r>
              <a:rPr lang="es-CO" sz="900" dirty="0" err="1"/>
              <a:t>Respir</a:t>
            </a:r>
            <a:r>
              <a:rPr lang="es-CO" sz="900" dirty="0"/>
              <a:t> </a:t>
            </a:r>
            <a:r>
              <a:rPr lang="es-CO" sz="900" dirty="0" err="1"/>
              <a:t>Crit</a:t>
            </a:r>
            <a:r>
              <a:rPr lang="es-CO" sz="900" dirty="0"/>
              <a:t> </a:t>
            </a:r>
            <a:r>
              <a:rPr lang="es-CO" sz="900" dirty="0" err="1"/>
              <a:t>Care</a:t>
            </a:r>
            <a:r>
              <a:rPr lang="es-CO" sz="900" dirty="0"/>
              <a:t> </a:t>
            </a:r>
            <a:r>
              <a:rPr lang="es-CO" sz="900" dirty="0" err="1"/>
              <a:t>Med</a:t>
            </a:r>
            <a:r>
              <a:rPr lang="es-CO" sz="900" dirty="0"/>
              <a:t> 2012; 185:1301.</a:t>
            </a:r>
          </a:p>
          <a:p>
            <a:r>
              <a:rPr lang="es-CO" sz="900" dirty="0" err="1"/>
              <a:t>Vestbo</a:t>
            </a:r>
            <a:r>
              <a:rPr lang="es-CO" sz="900" dirty="0"/>
              <a:t> J, Edwards LD, Scanlon PD, et al. </a:t>
            </a:r>
            <a:r>
              <a:rPr lang="es-CO" sz="900" dirty="0" err="1"/>
              <a:t>Changes</a:t>
            </a:r>
            <a:r>
              <a:rPr lang="es-CO" sz="900" dirty="0"/>
              <a:t> in </a:t>
            </a:r>
            <a:r>
              <a:rPr lang="es-CO" sz="900" dirty="0" err="1"/>
              <a:t>forced</a:t>
            </a:r>
            <a:r>
              <a:rPr lang="es-CO" sz="900" dirty="0"/>
              <a:t> </a:t>
            </a:r>
            <a:r>
              <a:rPr lang="es-CO" sz="900" dirty="0" err="1"/>
              <a:t>expiratory</a:t>
            </a:r>
            <a:r>
              <a:rPr lang="es-CO" sz="900" dirty="0"/>
              <a:t> </a:t>
            </a:r>
            <a:r>
              <a:rPr lang="es-CO" sz="900" dirty="0" err="1"/>
              <a:t>volume</a:t>
            </a:r>
            <a:r>
              <a:rPr lang="es-CO" sz="900" dirty="0"/>
              <a:t> in 1 </a:t>
            </a:r>
            <a:r>
              <a:rPr lang="es-CO" sz="900" dirty="0" err="1"/>
              <a:t>second</a:t>
            </a:r>
            <a:r>
              <a:rPr lang="es-CO" sz="900" dirty="0"/>
              <a:t> </a:t>
            </a:r>
            <a:r>
              <a:rPr lang="es-CO" sz="900" dirty="0" err="1"/>
              <a:t>over</a:t>
            </a:r>
            <a:r>
              <a:rPr lang="es-CO" sz="900" dirty="0"/>
              <a:t> time in COPD. N Engl J </a:t>
            </a:r>
            <a:r>
              <a:rPr lang="es-CO" sz="900" dirty="0" err="1"/>
              <a:t>Med</a:t>
            </a:r>
            <a:r>
              <a:rPr lang="es-CO" sz="900" dirty="0"/>
              <a:t> 2011; 365:1184.</a:t>
            </a:r>
          </a:p>
          <a:p>
            <a:r>
              <a:rPr lang="es-CO" sz="900" dirty="0" err="1"/>
              <a:t>Tkacova</a:t>
            </a:r>
            <a:r>
              <a:rPr lang="es-CO" sz="900" dirty="0"/>
              <a:t> R, </a:t>
            </a:r>
            <a:r>
              <a:rPr lang="es-CO" sz="900" dirty="0" err="1"/>
              <a:t>Dai</a:t>
            </a:r>
            <a:r>
              <a:rPr lang="es-CO" sz="900" dirty="0"/>
              <a:t> DLY, </a:t>
            </a:r>
            <a:r>
              <a:rPr lang="es-CO" sz="900" dirty="0" err="1"/>
              <a:t>Vonk</a:t>
            </a:r>
            <a:r>
              <a:rPr lang="es-CO" sz="900" dirty="0"/>
              <a:t> JM, et al. </a:t>
            </a:r>
            <a:r>
              <a:rPr lang="es-CO" sz="900" dirty="0" err="1"/>
              <a:t>Airway</a:t>
            </a:r>
            <a:r>
              <a:rPr lang="es-CO" sz="900" dirty="0"/>
              <a:t> </a:t>
            </a:r>
            <a:r>
              <a:rPr lang="es-CO" sz="900" dirty="0" err="1"/>
              <a:t>hyperresponsiveness</a:t>
            </a:r>
            <a:r>
              <a:rPr lang="es-CO" sz="900" dirty="0"/>
              <a:t> in </a:t>
            </a:r>
            <a:r>
              <a:rPr lang="es-CO" sz="900" dirty="0" err="1"/>
              <a:t>chronic</a:t>
            </a:r>
            <a:r>
              <a:rPr lang="es-CO" sz="900" dirty="0"/>
              <a:t> </a:t>
            </a:r>
            <a:r>
              <a:rPr lang="es-CO" sz="900" dirty="0" err="1"/>
              <a:t>obstructive</a:t>
            </a:r>
            <a:r>
              <a:rPr lang="es-CO" sz="900" dirty="0"/>
              <a:t> </a:t>
            </a:r>
            <a:r>
              <a:rPr lang="es-CO" sz="900" dirty="0" err="1"/>
              <a:t>pulmonary</a:t>
            </a:r>
            <a:r>
              <a:rPr lang="es-CO" sz="900" dirty="0"/>
              <a:t> </a:t>
            </a:r>
            <a:r>
              <a:rPr lang="es-CO" sz="900" dirty="0" err="1"/>
              <a:t>disease</a:t>
            </a:r>
            <a:r>
              <a:rPr lang="es-CO" sz="900" dirty="0"/>
              <a:t>: A </a:t>
            </a:r>
            <a:r>
              <a:rPr lang="es-CO" sz="900" dirty="0" err="1"/>
              <a:t>marker</a:t>
            </a:r>
            <a:r>
              <a:rPr lang="es-CO" sz="900" dirty="0"/>
              <a:t> </a:t>
            </a:r>
            <a:r>
              <a:rPr lang="es-CO" sz="900" dirty="0" err="1"/>
              <a:t>of</a:t>
            </a:r>
            <a:r>
              <a:rPr lang="es-CO" sz="900" dirty="0"/>
              <a:t> </a:t>
            </a:r>
            <a:r>
              <a:rPr lang="es-CO" sz="900" dirty="0" err="1"/>
              <a:t>asthma-chronic</a:t>
            </a:r>
            <a:r>
              <a:rPr lang="es-CO" sz="900" dirty="0"/>
              <a:t> </a:t>
            </a:r>
            <a:r>
              <a:rPr lang="es-CO" sz="900" dirty="0" err="1"/>
              <a:t>obstructive</a:t>
            </a:r>
            <a:r>
              <a:rPr lang="es-CO" sz="900" dirty="0"/>
              <a:t> </a:t>
            </a:r>
            <a:r>
              <a:rPr lang="es-CO" sz="900" dirty="0" err="1"/>
              <a:t>pulmonary</a:t>
            </a:r>
            <a:r>
              <a:rPr lang="es-CO" sz="900" dirty="0"/>
              <a:t> </a:t>
            </a:r>
            <a:r>
              <a:rPr lang="es-CO" sz="900" dirty="0" err="1"/>
              <a:t>disease</a:t>
            </a:r>
            <a:r>
              <a:rPr lang="es-CO" sz="900" dirty="0"/>
              <a:t> </a:t>
            </a:r>
            <a:r>
              <a:rPr lang="es-CO" sz="900" dirty="0" err="1"/>
              <a:t>overlap</a:t>
            </a:r>
            <a:r>
              <a:rPr lang="es-CO" sz="900" dirty="0"/>
              <a:t> </a:t>
            </a:r>
            <a:r>
              <a:rPr lang="es-CO" sz="900" dirty="0" err="1"/>
              <a:t>syndrome</a:t>
            </a:r>
            <a:r>
              <a:rPr lang="es-CO" sz="900" dirty="0"/>
              <a:t>? J </a:t>
            </a:r>
            <a:r>
              <a:rPr lang="es-CO" sz="900" dirty="0" err="1"/>
              <a:t>Allergy</a:t>
            </a:r>
            <a:r>
              <a:rPr lang="es-CO" sz="900" dirty="0"/>
              <a:t> Clin </a:t>
            </a:r>
            <a:r>
              <a:rPr lang="es-CO" sz="900" dirty="0" err="1"/>
              <a:t>Immunol</a:t>
            </a:r>
            <a:r>
              <a:rPr lang="es-CO" sz="900" dirty="0"/>
              <a:t> 2016; 138:1571.</a:t>
            </a:r>
          </a:p>
          <a:p>
            <a:r>
              <a:rPr lang="es-CO" sz="900" dirty="0" err="1"/>
              <a:t>Vestbo</a:t>
            </a:r>
            <a:r>
              <a:rPr lang="es-CO" sz="900" dirty="0"/>
              <a:t> J, Prescott E, </a:t>
            </a:r>
            <a:r>
              <a:rPr lang="es-CO" sz="900" dirty="0" err="1"/>
              <a:t>Almdal</a:t>
            </a:r>
            <a:r>
              <a:rPr lang="es-CO" sz="900" dirty="0"/>
              <a:t> T, et al. </a:t>
            </a:r>
            <a:r>
              <a:rPr lang="es-CO" sz="900" dirty="0" err="1"/>
              <a:t>Body</a:t>
            </a:r>
            <a:r>
              <a:rPr lang="es-CO" sz="900" dirty="0"/>
              <a:t> </a:t>
            </a:r>
            <a:r>
              <a:rPr lang="es-CO" sz="900" dirty="0" err="1"/>
              <a:t>mass</a:t>
            </a:r>
            <a:r>
              <a:rPr lang="es-CO" sz="900" dirty="0"/>
              <a:t>, </a:t>
            </a:r>
            <a:r>
              <a:rPr lang="es-CO" sz="900" dirty="0" err="1"/>
              <a:t>fat</a:t>
            </a:r>
            <a:r>
              <a:rPr lang="es-CO" sz="900" dirty="0"/>
              <a:t>-free </a:t>
            </a:r>
            <a:r>
              <a:rPr lang="es-CO" sz="900" dirty="0" err="1"/>
              <a:t>body</a:t>
            </a:r>
            <a:r>
              <a:rPr lang="es-CO" sz="900" dirty="0"/>
              <a:t> </a:t>
            </a:r>
            <a:r>
              <a:rPr lang="es-CO" sz="900" dirty="0" err="1"/>
              <a:t>mass</a:t>
            </a:r>
            <a:r>
              <a:rPr lang="es-CO" sz="900" dirty="0"/>
              <a:t>, and prognosis in </a:t>
            </a:r>
            <a:r>
              <a:rPr lang="es-CO" sz="900" dirty="0" err="1"/>
              <a:t>patients</a:t>
            </a:r>
            <a:r>
              <a:rPr lang="es-CO" sz="900" dirty="0"/>
              <a:t> </a:t>
            </a:r>
            <a:r>
              <a:rPr lang="es-CO" sz="900" dirty="0" err="1"/>
              <a:t>with</a:t>
            </a:r>
            <a:r>
              <a:rPr lang="es-CO" sz="900" dirty="0"/>
              <a:t> </a:t>
            </a:r>
            <a:r>
              <a:rPr lang="es-CO" sz="900" dirty="0" err="1"/>
              <a:t>chronic</a:t>
            </a:r>
            <a:r>
              <a:rPr lang="es-CO" sz="900" dirty="0"/>
              <a:t> </a:t>
            </a:r>
            <a:r>
              <a:rPr lang="es-CO" sz="900" dirty="0" err="1"/>
              <a:t>obstructive</a:t>
            </a:r>
            <a:r>
              <a:rPr lang="es-CO" sz="900" dirty="0"/>
              <a:t> </a:t>
            </a:r>
            <a:r>
              <a:rPr lang="es-CO" sz="900" dirty="0" err="1"/>
              <a:t>pulmonary</a:t>
            </a:r>
            <a:r>
              <a:rPr lang="es-CO" sz="900" dirty="0"/>
              <a:t> </a:t>
            </a:r>
            <a:r>
              <a:rPr lang="es-CO" sz="900" dirty="0" err="1"/>
              <a:t>disease</a:t>
            </a:r>
            <a:r>
              <a:rPr lang="es-CO" sz="900" dirty="0"/>
              <a:t> </a:t>
            </a:r>
            <a:r>
              <a:rPr lang="es-CO" sz="900" dirty="0" err="1"/>
              <a:t>from</a:t>
            </a:r>
            <a:r>
              <a:rPr lang="es-CO" sz="900" dirty="0"/>
              <a:t> a </a:t>
            </a:r>
            <a:r>
              <a:rPr lang="es-CO" sz="900" dirty="0" err="1"/>
              <a:t>random</a:t>
            </a:r>
            <a:r>
              <a:rPr lang="es-CO" sz="900" dirty="0"/>
              <a:t> </a:t>
            </a:r>
            <a:r>
              <a:rPr lang="es-CO" sz="900" dirty="0" err="1"/>
              <a:t>population</a:t>
            </a:r>
            <a:r>
              <a:rPr lang="es-CO" sz="900" dirty="0"/>
              <a:t> </a:t>
            </a:r>
            <a:r>
              <a:rPr lang="es-CO" sz="900" dirty="0" err="1"/>
              <a:t>sample</a:t>
            </a:r>
            <a:r>
              <a:rPr lang="es-CO" sz="900" dirty="0"/>
              <a:t>: </a:t>
            </a:r>
            <a:r>
              <a:rPr lang="es-CO" sz="900" dirty="0" err="1"/>
              <a:t>findings</a:t>
            </a:r>
            <a:r>
              <a:rPr lang="es-CO" sz="900" dirty="0"/>
              <a:t> </a:t>
            </a:r>
            <a:r>
              <a:rPr lang="es-CO" sz="900" dirty="0" err="1"/>
              <a:t>from</a:t>
            </a:r>
            <a:r>
              <a:rPr lang="es-CO" sz="900" dirty="0"/>
              <a:t> </a:t>
            </a:r>
            <a:r>
              <a:rPr lang="es-CO" sz="900" dirty="0" err="1"/>
              <a:t>the</a:t>
            </a:r>
            <a:r>
              <a:rPr lang="es-CO" sz="900" dirty="0"/>
              <a:t> </a:t>
            </a:r>
            <a:r>
              <a:rPr lang="es-CO" sz="900" dirty="0" err="1"/>
              <a:t>Copenhagen</a:t>
            </a:r>
            <a:r>
              <a:rPr lang="es-CO" sz="900" dirty="0"/>
              <a:t> City Heart </a:t>
            </a:r>
            <a:r>
              <a:rPr lang="es-CO" sz="900" dirty="0" err="1"/>
              <a:t>Study</a:t>
            </a:r>
            <a:r>
              <a:rPr lang="es-CO" sz="900" dirty="0"/>
              <a:t>. Am J </a:t>
            </a:r>
            <a:r>
              <a:rPr lang="es-CO" sz="900" dirty="0" err="1"/>
              <a:t>Respir</a:t>
            </a:r>
            <a:r>
              <a:rPr lang="es-CO" sz="900" dirty="0"/>
              <a:t> </a:t>
            </a:r>
            <a:r>
              <a:rPr lang="es-CO" sz="900" dirty="0" err="1"/>
              <a:t>Crit</a:t>
            </a:r>
            <a:r>
              <a:rPr lang="es-CO" sz="900" dirty="0"/>
              <a:t> </a:t>
            </a:r>
            <a:r>
              <a:rPr lang="es-CO" sz="900" dirty="0" err="1"/>
              <a:t>Care</a:t>
            </a:r>
            <a:r>
              <a:rPr lang="es-CO" sz="900" dirty="0"/>
              <a:t> </a:t>
            </a:r>
            <a:r>
              <a:rPr lang="es-CO" sz="900" dirty="0" err="1"/>
              <a:t>Med</a:t>
            </a:r>
            <a:r>
              <a:rPr lang="es-CO" sz="900" dirty="0"/>
              <a:t> 2006; 173:79.</a:t>
            </a:r>
          </a:p>
          <a:p>
            <a:r>
              <a:rPr lang="es-CO" sz="900" dirty="0"/>
              <a:t>de Torres JP, Cote CG, López MV, et al. Sex </a:t>
            </a:r>
            <a:r>
              <a:rPr lang="es-CO" sz="900" dirty="0" err="1"/>
              <a:t>differences</a:t>
            </a:r>
            <a:r>
              <a:rPr lang="es-CO" sz="900" dirty="0"/>
              <a:t> in </a:t>
            </a:r>
            <a:r>
              <a:rPr lang="es-CO" sz="900" dirty="0" err="1"/>
              <a:t>mortality</a:t>
            </a:r>
            <a:r>
              <a:rPr lang="es-CO" sz="900" dirty="0"/>
              <a:t> in </a:t>
            </a:r>
            <a:r>
              <a:rPr lang="es-CO" sz="900" dirty="0" err="1"/>
              <a:t>patients</a:t>
            </a:r>
            <a:r>
              <a:rPr lang="es-CO" sz="900" dirty="0"/>
              <a:t> </a:t>
            </a:r>
            <a:r>
              <a:rPr lang="es-CO" sz="900" dirty="0" err="1"/>
              <a:t>with</a:t>
            </a:r>
            <a:r>
              <a:rPr lang="es-CO" sz="900" dirty="0"/>
              <a:t> COPD. </a:t>
            </a:r>
            <a:r>
              <a:rPr lang="es-CO" sz="900" dirty="0" err="1"/>
              <a:t>Eur</a:t>
            </a:r>
            <a:r>
              <a:rPr lang="es-CO" sz="900" dirty="0"/>
              <a:t> </a:t>
            </a:r>
            <a:r>
              <a:rPr lang="es-CO" sz="900" dirty="0" err="1"/>
              <a:t>Respir</a:t>
            </a:r>
            <a:r>
              <a:rPr lang="es-CO" sz="900" dirty="0"/>
              <a:t> J 2009; 33:528.</a:t>
            </a:r>
          </a:p>
        </p:txBody>
      </p:sp>
    </p:spTree>
    <p:extLst>
      <p:ext uri="{BB962C8B-B14F-4D97-AF65-F5344CB8AC3E}">
        <p14:creationId xmlns:p14="http://schemas.microsoft.com/office/powerpoint/2010/main" val="365880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87F2550-9944-4819-AFD2-A71EB3B86ECD}"/>
              </a:ext>
            </a:extLst>
          </p:cNvPr>
          <p:cNvSpPr>
            <a:spLocks noGrp="1"/>
          </p:cNvSpPr>
          <p:nvPr>
            <p:ph type="title"/>
          </p:nvPr>
        </p:nvSpPr>
        <p:spPr>
          <a:xfrm>
            <a:off x="788158" y="-120202"/>
            <a:ext cx="10515600" cy="1325563"/>
          </a:xfrm>
        </p:spPr>
        <p:txBody>
          <a:bodyPr/>
          <a:lstStyle/>
          <a:p>
            <a:r>
              <a:rPr lang="es-CO" b="1" dirty="0"/>
              <a:t>Factores pronostico</a:t>
            </a:r>
          </a:p>
        </p:txBody>
      </p:sp>
      <p:graphicFrame>
        <p:nvGraphicFramePr>
          <p:cNvPr id="6" name="Marcador de contenido 5">
            <a:extLst>
              <a:ext uri="{FF2B5EF4-FFF2-40B4-BE49-F238E27FC236}">
                <a16:creationId xmlns:a16="http://schemas.microsoft.com/office/drawing/2014/main" xmlns="" id="{35E3FFDD-EB19-49DE-8C24-50872B5F6604}"/>
              </a:ext>
            </a:extLst>
          </p:cNvPr>
          <p:cNvGraphicFramePr>
            <a:graphicFrameLocks noGrp="1"/>
          </p:cNvGraphicFramePr>
          <p:nvPr>
            <p:ph idx="1"/>
            <p:extLst>
              <p:ext uri="{D42A27DB-BD31-4B8C-83A1-F6EECF244321}">
                <p14:modId xmlns:p14="http://schemas.microsoft.com/office/powerpoint/2010/main" val="3373383721"/>
              </p:ext>
            </p:extLst>
          </p:nvPr>
        </p:nvGraphicFramePr>
        <p:xfrm>
          <a:off x="788158" y="1040884"/>
          <a:ext cx="10515600" cy="4304856"/>
        </p:xfrm>
        <a:graphic>
          <a:graphicData uri="http://schemas.openxmlformats.org/drawingml/2006/table">
            <a:tbl>
              <a:tblPr firstRow="1" bandRow="1">
                <a:tableStyleId>{5C22544A-7EE6-4342-B048-85BDC9FD1C3A}</a:tableStyleId>
              </a:tblPr>
              <a:tblGrid>
                <a:gridCol w="1418674">
                  <a:extLst>
                    <a:ext uri="{9D8B030D-6E8A-4147-A177-3AD203B41FA5}">
                      <a16:colId xmlns:a16="http://schemas.microsoft.com/office/drawing/2014/main" xmlns="" val="1729550330"/>
                    </a:ext>
                  </a:extLst>
                </a:gridCol>
                <a:gridCol w="9096926">
                  <a:extLst>
                    <a:ext uri="{9D8B030D-6E8A-4147-A177-3AD203B41FA5}">
                      <a16:colId xmlns:a16="http://schemas.microsoft.com/office/drawing/2014/main" xmlns="" val="3661878967"/>
                    </a:ext>
                  </a:extLst>
                </a:gridCol>
              </a:tblGrid>
              <a:tr h="297065">
                <a:tc>
                  <a:txBody>
                    <a:bodyPr/>
                    <a:lstStyle/>
                    <a:p>
                      <a:pPr algn="ctr">
                        <a:lnSpc>
                          <a:spcPct val="107000"/>
                        </a:lnSpc>
                        <a:spcAft>
                          <a:spcPts val="0"/>
                        </a:spcAft>
                      </a:pPr>
                      <a:r>
                        <a:rPr lang="es-CO" sz="2400">
                          <a:effectLst/>
                        </a:rPr>
                        <a:t>Factor</a:t>
                      </a:r>
                      <a:endParaRPr lang="es-CO" sz="2800">
                        <a:effectLst/>
                        <a:latin typeface="Calibri" panose="020F0502020204030204" pitchFamily="34" charset="0"/>
                        <a:ea typeface="Calibri" panose="020F0502020204030204" pitchFamily="34" charset="0"/>
                        <a:cs typeface="Times New Roman" panose="02020603050405020304" pitchFamily="18" charset="0"/>
                      </a:endParaRPr>
                    </a:p>
                  </a:txBody>
                  <a:tcPr marL="30489" marR="30489" marT="0" marB="0"/>
                </a:tc>
                <a:tc>
                  <a:txBody>
                    <a:bodyPr/>
                    <a:lstStyle/>
                    <a:p>
                      <a:pPr algn="ctr">
                        <a:lnSpc>
                          <a:spcPct val="107000"/>
                        </a:lnSpc>
                        <a:spcAft>
                          <a:spcPts val="0"/>
                        </a:spcAft>
                      </a:pPr>
                      <a:r>
                        <a:rPr lang="es-CO" sz="2400">
                          <a:effectLst/>
                        </a:rPr>
                        <a:t>Explicación</a:t>
                      </a:r>
                      <a:endParaRPr lang="es-CO" sz="2800">
                        <a:effectLst/>
                        <a:latin typeface="Calibri" panose="020F0502020204030204" pitchFamily="34" charset="0"/>
                        <a:ea typeface="Calibri" panose="020F0502020204030204" pitchFamily="34" charset="0"/>
                        <a:cs typeface="Times New Roman" panose="02020603050405020304" pitchFamily="18" charset="0"/>
                      </a:endParaRPr>
                    </a:p>
                  </a:txBody>
                  <a:tcPr marL="30489" marR="30489" marT="0" marB="0"/>
                </a:tc>
                <a:extLst>
                  <a:ext uri="{0D108BD9-81ED-4DB2-BD59-A6C34878D82A}">
                    <a16:rowId xmlns:a16="http://schemas.microsoft.com/office/drawing/2014/main" xmlns="" val="1223856296"/>
                  </a:ext>
                </a:extLst>
              </a:tr>
              <a:tr h="3094573">
                <a:tc>
                  <a:txBody>
                    <a:bodyPr/>
                    <a:lstStyle/>
                    <a:p>
                      <a:pPr algn="ctr">
                        <a:lnSpc>
                          <a:spcPct val="107000"/>
                        </a:lnSpc>
                        <a:spcAft>
                          <a:spcPts val="0"/>
                        </a:spcAft>
                      </a:pPr>
                      <a:r>
                        <a:rPr lang="es-CO" sz="2400" b="1" dirty="0">
                          <a:effectLst/>
                        </a:rPr>
                        <a:t>Fenotipos de la EPOC</a:t>
                      </a:r>
                      <a:endParaRPr lang="es-CO"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30489" marR="30489" marT="0" marB="0"/>
                </a:tc>
                <a:tc>
                  <a:txBody>
                    <a:bodyPr/>
                    <a:lstStyle/>
                    <a:p>
                      <a:pPr algn="just">
                        <a:lnSpc>
                          <a:spcPct val="107000"/>
                        </a:lnSpc>
                        <a:spcAft>
                          <a:spcPts val="0"/>
                        </a:spcAft>
                      </a:pPr>
                      <a:r>
                        <a:rPr lang="es-CO" sz="2400" b="1" dirty="0">
                          <a:effectLst/>
                        </a:rPr>
                        <a:t>1-EPOC Enfisematoso </a:t>
                      </a:r>
                      <a:r>
                        <a:rPr lang="es-CO" sz="2400" dirty="0">
                          <a:effectLst/>
                        </a:rPr>
                        <a:t>(enfisema grave), </a:t>
                      </a:r>
                      <a:r>
                        <a:rPr lang="es-CO" sz="2400" u="sng" dirty="0">
                          <a:effectLst/>
                        </a:rPr>
                        <a:t>aumento de mortalidad</a:t>
                      </a:r>
                      <a:r>
                        <a:rPr lang="es-CO" sz="2400" dirty="0">
                          <a:effectLst/>
                        </a:rPr>
                        <a:t>: </a:t>
                      </a:r>
                      <a:endParaRPr lang="es-CO" sz="2800" dirty="0">
                        <a:effectLst/>
                      </a:endParaRPr>
                    </a:p>
                    <a:p>
                      <a:pPr marL="285750" indent="-285750" algn="just">
                        <a:lnSpc>
                          <a:spcPct val="107000"/>
                        </a:lnSpc>
                        <a:spcAft>
                          <a:spcPts val="0"/>
                        </a:spcAft>
                        <a:buFont typeface="Wingdings" panose="05000000000000000000" pitchFamily="2" charset="2"/>
                        <a:buChar char="ü"/>
                      </a:pPr>
                      <a:r>
                        <a:rPr lang="es-CO" sz="2400" dirty="0">
                          <a:effectLst/>
                        </a:rPr>
                        <a:t> Edad ≥70 años</a:t>
                      </a:r>
                      <a:endParaRPr lang="es-CO" sz="2800" dirty="0">
                        <a:effectLst/>
                      </a:endParaRPr>
                    </a:p>
                    <a:p>
                      <a:pPr marL="342900" lvl="0" indent="-342900" algn="just">
                        <a:lnSpc>
                          <a:spcPct val="107000"/>
                        </a:lnSpc>
                        <a:spcAft>
                          <a:spcPts val="0"/>
                        </a:spcAft>
                        <a:buFont typeface="Wingdings" panose="05000000000000000000" pitchFamily="2" charset="2"/>
                        <a:buChar char=""/>
                      </a:pPr>
                      <a:r>
                        <a:rPr lang="es-CO" sz="2400" dirty="0">
                          <a:effectLst/>
                        </a:rPr>
                        <a:t>Uso de oxígeno suplementario</a:t>
                      </a:r>
                      <a:endParaRPr lang="es-CO" sz="2800" dirty="0">
                        <a:effectLst/>
                      </a:endParaRPr>
                    </a:p>
                    <a:p>
                      <a:pPr marL="342900" lvl="0" indent="-342900" algn="just">
                        <a:lnSpc>
                          <a:spcPct val="107000"/>
                        </a:lnSpc>
                        <a:spcAft>
                          <a:spcPts val="0"/>
                        </a:spcAft>
                        <a:buFont typeface="Wingdings" panose="05000000000000000000" pitchFamily="2" charset="2"/>
                        <a:buChar char=""/>
                      </a:pPr>
                      <a:r>
                        <a:rPr lang="es-CO" sz="2400" dirty="0">
                          <a:effectLst/>
                        </a:rPr>
                        <a:t>Capacidad Pulmonar Total &lt;140% del predicho</a:t>
                      </a:r>
                      <a:endParaRPr lang="es-CO" sz="2800" dirty="0">
                        <a:effectLst/>
                      </a:endParaRPr>
                    </a:p>
                    <a:p>
                      <a:pPr marL="342900" lvl="0" indent="-342900" algn="just">
                        <a:lnSpc>
                          <a:spcPct val="107000"/>
                        </a:lnSpc>
                        <a:spcAft>
                          <a:spcPts val="0"/>
                        </a:spcAft>
                        <a:buFont typeface="Wingdings" panose="05000000000000000000" pitchFamily="2" charset="2"/>
                        <a:buChar char=""/>
                      </a:pPr>
                      <a:r>
                        <a:rPr lang="es-CO" sz="2400" dirty="0">
                          <a:effectLst/>
                        </a:rPr>
                        <a:t>Volumen Residual ≥262% del predicho</a:t>
                      </a:r>
                      <a:endParaRPr lang="es-CO" sz="2800" dirty="0">
                        <a:effectLst/>
                      </a:endParaRPr>
                    </a:p>
                    <a:p>
                      <a:pPr marL="342900" lvl="0" indent="-342900" algn="just">
                        <a:lnSpc>
                          <a:spcPct val="107000"/>
                        </a:lnSpc>
                        <a:spcAft>
                          <a:spcPts val="0"/>
                        </a:spcAft>
                        <a:buFont typeface="Wingdings" panose="05000000000000000000" pitchFamily="2" charset="2"/>
                        <a:buChar char=""/>
                      </a:pPr>
                      <a:r>
                        <a:rPr lang="es-CO" sz="2400" dirty="0">
                          <a:effectLst/>
                        </a:rPr>
                        <a:t>Carga de trabajo máxima durante la prueba de ejercicio cardiopulmonar integrado ≤25 w en mujeres, ≤40 w en hombres</a:t>
                      </a:r>
                      <a:endParaRPr lang="es-CO" sz="2800" dirty="0">
                        <a:effectLst/>
                      </a:endParaRPr>
                    </a:p>
                    <a:p>
                      <a:pPr marL="342900" lvl="0" indent="-342900" algn="just">
                        <a:lnSpc>
                          <a:spcPct val="107000"/>
                        </a:lnSpc>
                        <a:spcAft>
                          <a:spcPts val="0"/>
                        </a:spcAft>
                        <a:buFont typeface="Wingdings" panose="05000000000000000000" pitchFamily="2" charset="2"/>
                        <a:buChar char=""/>
                      </a:pPr>
                      <a:r>
                        <a:rPr lang="es-CO" sz="2400" dirty="0">
                          <a:effectLst/>
                        </a:rPr>
                        <a:t>Índice BODE ≥7 </a:t>
                      </a:r>
                      <a:endParaRPr lang="es-CO" sz="2800" dirty="0">
                        <a:effectLst/>
                      </a:endParaRPr>
                    </a:p>
                    <a:p>
                      <a:pPr marL="342900" lvl="0" indent="-342900" algn="just">
                        <a:lnSpc>
                          <a:spcPct val="107000"/>
                        </a:lnSpc>
                        <a:spcAft>
                          <a:spcPts val="0"/>
                        </a:spcAft>
                        <a:buFont typeface="Wingdings" panose="05000000000000000000" pitchFamily="2" charset="2"/>
                        <a:buChar char=""/>
                      </a:pPr>
                      <a:r>
                        <a:rPr lang="es-CO" sz="2400" dirty="0">
                          <a:effectLst/>
                        </a:rPr>
                        <a:t>Aumento de enfisema y/o flujo sanguíneo a las zonas inferiores del pulmón. </a:t>
                      </a:r>
                      <a:endParaRPr lang="es-CO" sz="2800" dirty="0">
                        <a:effectLst/>
                      </a:endParaRPr>
                    </a:p>
                  </a:txBody>
                  <a:tcPr marL="30489" marR="30489" marT="0" marB="0"/>
                </a:tc>
                <a:extLst>
                  <a:ext uri="{0D108BD9-81ED-4DB2-BD59-A6C34878D82A}">
                    <a16:rowId xmlns:a16="http://schemas.microsoft.com/office/drawing/2014/main" xmlns="" val="2381545102"/>
                  </a:ext>
                </a:extLst>
              </a:tr>
            </a:tbl>
          </a:graphicData>
        </a:graphic>
      </p:graphicFrame>
      <p:sp>
        <p:nvSpPr>
          <p:cNvPr id="4" name="Rectángulo 3">
            <a:extLst>
              <a:ext uri="{FF2B5EF4-FFF2-40B4-BE49-F238E27FC236}">
                <a16:creationId xmlns:a16="http://schemas.microsoft.com/office/drawing/2014/main" xmlns="" id="{6AE86F92-9390-48BA-9539-E09AD6AE295E}"/>
              </a:ext>
            </a:extLst>
          </p:cNvPr>
          <p:cNvSpPr/>
          <p:nvPr/>
        </p:nvSpPr>
        <p:spPr>
          <a:xfrm>
            <a:off x="788158" y="5766851"/>
            <a:ext cx="6096000" cy="738664"/>
          </a:xfrm>
          <a:prstGeom prst="rect">
            <a:avLst/>
          </a:prstGeom>
        </p:spPr>
        <p:txBody>
          <a:bodyPr>
            <a:spAutoFit/>
          </a:bodyPr>
          <a:lstStyle/>
          <a:p>
            <a:r>
              <a:rPr lang="es-CO" sz="1050" dirty="0" err="1"/>
              <a:t>Martinez</a:t>
            </a:r>
            <a:r>
              <a:rPr lang="es-CO" sz="1050" dirty="0"/>
              <a:t> FJ, Foster G, Curtis JL, et al. </a:t>
            </a:r>
            <a:r>
              <a:rPr lang="es-CO" sz="1050" dirty="0" err="1"/>
              <a:t>Predictors</a:t>
            </a:r>
            <a:r>
              <a:rPr lang="es-CO" sz="1050" dirty="0"/>
              <a:t> </a:t>
            </a:r>
            <a:r>
              <a:rPr lang="es-CO" sz="1050" dirty="0" err="1"/>
              <a:t>of</a:t>
            </a:r>
            <a:r>
              <a:rPr lang="es-CO" sz="1050" dirty="0"/>
              <a:t> </a:t>
            </a:r>
            <a:r>
              <a:rPr lang="es-CO" sz="1050" dirty="0" err="1"/>
              <a:t>mortality</a:t>
            </a:r>
            <a:r>
              <a:rPr lang="es-CO" sz="1050" dirty="0"/>
              <a:t> in </a:t>
            </a:r>
            <a:r>
              <a:rPr lang="es-CO" sz="1050" dirty="0" err="1"/>
              <a:t>patients</a:t>
            </a:r>
            <a:r>
              <a:rPr lang="es-CO" sz="1050" dirty="0"/>
              <a:t> </a:t>
            </a:r>
            <a:r>
              <a:rPr lang="es-CO" sz="1050" dirty="0" err="1"/>
              <a:t>with</a:t>
            </a:r>
            <a:r>
              <a:rPr lang="es-CO" sz="1050" dirty="0"/>
              <a:t> </a:t>
            </a:r>
            <a:r>
              <a:rPr lang="es-CO" sz="1050" dirty="0" err="1"/>
              <a:t>emphysema</a:t>
            </a:r>
            <a:r>
              <a:rPr lang="es-CO" sz="1050" dirty="0"/>
              <a:t> and </a:t>
            </a:r>
            <a:r>
              <a:rPr lang="es-CO" sz="1050" dirty="0" err="1"/>
              <a:t>severe</a:t>
            </a:r>
            <a:r>
              <a:rPr lang="es-CO" sz="1050" dirty="0"/>
              <a:t> </a:t>
            </a:r>
            <a:r>
              <a:rPr lang="es-CO" sz="1050" dirty="0" err="1"/>
              <a:t>airflow</a:t>
            </a:r>
            <a:r>
              <a:rPr lang="es-CO" sz="1050" dirty="0"/>
              <a:t> </a:t>
            </a:r>
            <a:r>
              <a:rPr lang="es-CO" sz="1050" dirty="0" err="1"/>
              <a:t>obstruction</a:t>
            </a:r>
            <a:r>
              <a:rPr lang="es-CO" sz="1050" dirty="0"/>
              <a:t>. Am J </a:t>
            </a:r>
            <a:r>
              <a:rPr lang="es-CO" sz="1050" dirty="0" err="1"/>
              <a:t>Respir</a:t>
            </a:r>
            <a:r>
              <a:rPr lang="es-CO" sz="1050" dirty="0"/>
              <a:t> </a:t>
            </a:r>
            <a:r>
              <a:rPr lang="es-CO" sz="1050" dirty="0" err="1"/>
              <a:t>Crit</a:t>
            </a:r>
            <a:r>
              <a:rPr lang="es-CO" sz="1050" dirty="0"/>
              <a:t> </a:t>
            </a:r>
            <a:r>
              <a:rPr lang="es-CO" sz="1050" dirty="0" err="1"/>
              <a:t>Care</a:t>
            </a:r>
            <a:r>
              <a:rPr lang="es-CO" sz="1050" dirty="0"/>
              <a:t> </a:t>
            </a:r>
            <a:r>
              <a:rPr lang="es-CO" sz="1050" dirty="0" err="1"/>
              <a:t>Med</a:t>
            </a:r>
            <a:r>
              <a:rPr lang="es-CO" sz="1050" dirty="0"/>
              <a:t> 2006; 173:1326.</a:t>
            </a:r>
          </a:p>
          <a:p>
            <a:r>
              <a:rPr lang="es-CO" sz="1050" dirty="0" err="1"/>
              <a:t>Gunen</a:t>
            </a:r>
            <a:r>
              <a:rPr lang="es-CO" sz="1050" dirty="0"/>
              <a:t> H, </a:t>
            </a:r>
            <a:r>
              <a:rPr lang="es-CO" sz="1050" dirty="0" err="1"/>
              <a:t>Hacievliyagil</a:t>
            </a:r>
            <a:r>
              <a:rPr lang="es-CO" sz="1050" dirty="0"/>
              <a:t> SS, </a:t>
            </a:r>
            <a:r>
              <a:rPr lang="es-CO" sz="1050" dirty="0" err="1"/>
              <a:t>Kosar</a:t>
            </a:r>
            <a:r>
              <a:rPr lang="es-CO" sz="1050" dirty="0"/>
              <a:t> F, et al. </a:t>
            </a:r>
            <a:r>
              <a:rPr lang="es-CO" sz="1050" dirty="0" err="1"/>
              <a:t>Factors</a:t>
            </a:r>
            <a:r>
              <a:rPr lang="es-CO" sz="1050" dirty="0"/>
              <a:t> </a:t>
            </a:r>
            <a:r>
              <a:rPr lang="es-CO" sz="1050" dirty="0" err="1"/>
              <a:t>affecting</a:t>
            </a:r>
            <a:r>
              <a:rPr lang="es-CO" sz="1050" dirty="0"/>
              <a:t> </a:t>
            </a:r>
            <a:r>
              <a:rPr lang="es-CO" sz="1050" dirty="0" err="1"/>
              <a:t>survival</a:t>
            </a:r>
            <a:r>
              <a:rPr lang="es-CO" sz="1050" dirty="0"/>
              <a:t> </a:t>
            </a:r>
            <a:r>
              <a:rPr lang="es-CO" sz="1050" dirty="0" err="1"/>
              <a:t>of</a:t>
            </a:r>
            <a:r>
              <a:rPr lang="es-CO" sz="1050" dirty="0"/>
              <a:t> </a:t>
            </a:r>
            <a:r>
              <a:rPr lang="es-CO" sz="1050" dirty="0" err="1"/>
              <a:t>hospitalised</a:t>
            </a:r>
            <a:r>
              <a:rPr lang="es-CO" sz="1050" dirty="0"/>
              <a:t> </a:t>
            </a:r>
            <a:r>
              <a:rPr lang="es-CO" sz="1050" dirty="0" err="1"/>
              <a:t>patients</a:t>
            </a:r>
            <a:r>
              <a:rPr lang="es-CO" sz="1050" dirty="0"/>
              <a:t> </a:t>
            </a:r>
            <a:r>
              <a:rPr lang="es-CO" sz="1050" dirty="0" err="1"/>
              <a:t>with</a:t>
            </a:r>
            <a:r>
              <a:rPr lang="es-CO" sz="1050" dirty="0"/>
              <a:t> COPD. </a:t>
            </a:r>
            <a:r>
              <a:rPr lang="es-CO" sz="1050" dirty="0" err="1"/>
              <a:t>Eur</a:t>
            </a:r>
            <a:r>
              <a:rPr lang="es-CO" sz="1050" dirty="0"/>
              <a:t> </a:t>
            </a:r>
            <a:r>
              <a:rPr lang="es-CO" sz="1050" dirty="0" err="1"/>
              <a:t>Respir</a:t>
            </a:r>
            <a:r>
              <a:rPr lang="es-CO" sz="1050" dirty="0"/>
              <a:t> J 2005; 26:234.</a:t>
            </a:r>
          </a:p>
        </p:txBody>
      </p:sp>
    </p:spTree>
    <p:extLst>
      <p:ext uri="{BB962C8B-B14F-4D97-AF65-F5344CB8AC3E}">
        <p14:creationId xmlns:p14="http://schemas.microsoft.com/office/powerpoint/2010/main" val="3344752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87F2550-9944-4819-AFD2-A71EB3B86ECD}"/>
              </a:ext>
            </a:extLst>
          </p:cNvPr>
          <p:cNvSpPr>
            <a:spLocks noGrp="1"/>
          </p:cNvSpPr>
          <p:nvPr>
            <p:ph type="title"/>
          </p:nvPr>
        </p:nvSpPr>
        <p:spPr/>
        <p:txBody>
          <a:bodyPr/>
          <a:lstStyle/>
          <a:p>
            <a:r>
              <a:rPr lang="es-CO" b="1" dirty="0"/>
              <a:t>Factores pronostico</a:t>
            </a:r>
          </a:p>
        </p:txBody>
      </p:sp>
      <p:graphicFrame>
        <p:nvGraphicFramePr>
          <p:cNvPr id="6" name="Marcador de contenido 5">
            <a:extLst>
              <a:ext uri="{FF2B5EF4-FFF2-40B4-BE49-F238E27FC236}">
                <a16:creationId xmlns:a16="http://schemas.microsoft.com/office/drawing/2014/main" xmlns="" id="{35E3FFDD-EB19-49DE-8C24-50872B5F6604}"/>
              </a:ext>
            </a:extLst>
          </p:cNvPr>
          <p:cNvGraphicFramePr>
            <a:graphicFrameLocks noGrp="1"/>
          </p:cNvGraphicFramePr>
          <p:nvPr>
            <p:ph idx="1"/>
            <p:extLst>
              <p:ext uri="{D42A27DB-BD31-4B8C-83A1-F6EECF244321}">
                <p14:modId xmlns:p14="http://schemas.microsoft.com/office/powerpoint/2010/main" val="3126463444"/>
              </p:ext>
            </p:extLst>
          </p:nvPr>
        </p:nvGraphicFramePr>
        <p:xfrm>
          <a:off x="736978" y="365127"/>
          <a:ext cx="11265039" cy="5364646"/>
        </p:xfrm>
        <a:graphic>
          <a:graphicData uri="http://schemas.openxmlformats.org/drawingml/2006/table">
            <a:tbl>
              <a:tblPr firstRow="1" bandRow="1">
                <a:tableStyleId>{5C22544A-7EE6-4342-B048-85BDC9FD1C3A}</a:tableStyleId>
              </a:tblPr>
              <a:tblGrid>
                <a:gridCol w="1519782">
                  <a:extLst>
                    <a:ext uri="{9D8B030D-6E8A-4147-A177-3AD203B41FA5}">
                      <a16:colId xmlns:a16="http://schemas.microsoft.com/office/drawing/2014/main" xmlns="" val="1729550330"/>
                    </a:ext>
                  </a:extLst>
                </a:gridCol>
                <a:gridCol w="9745257">
                  <a:extLst>
                    <a:ext uri="{9D8B030D-6E8A-4147-A177-3AD203B41FA5}">
                      <a16:colId xmlns:a16="http://schemas.microsoft.com/office/drawing/2014/main" xmlns="" val="3661878967"/>
                    </a:ext>
                  </a:extLst>
                </a:gridCol>
              </a:tblGrid>
              <a:tr h="252133">
                <a:tc>
                  <a:txBody>
                    <a:bodyPr/>
                    <a:lstStyle/>
                    <a:p>
                      <a:pPr algn="ctr">
                        <a:lnSpc>
                          <a:spcPct val="107000"/>
                        </a:lnSpc>
                        <a:spcAft>
                          <a:spcPts val="0"/>
                        </a:spcAft>
                      </a:pPr>
                      <a:r>
                        <a:rPr lang="es-CO" sz="2400">
                          <a:effectLst/>
                        </a:rPr>
                        <a:t>Factor</a:t>
                      </a:r>
                      <a:endParaRPr lang="es-CO" sz="2400">
                        <a:effectLst/>
                        <a:latin typeface="Calibri" panose="020F0502020204030204" pitchFamily="34" charset="0"/>
                        <a:ea typeface="Calibri" panose="020F0502020204030204" pitchFamily="34" charset="0"/>
                        <a:cs typeface="Times New Roman" panose="02020603050405020304" pitchFamily="18" charset="0"/>
                      </a:endParaRPr>
                    </a:p>
                  </a:txBody>
                  <a:tcPr marL="30489" marR="30489" marT="0" marB="0"/>
                </a:tc>
                <a:tc>
                  <a:txBody>
                    <a:bodyPr/>
                    <a:lstStyle/>
                    <a:p>
                      <a:pPr algn="ctr">
                        <a:lnSpc>
                          <a:spcPct val="107000"/>
                        </a:lnSpc>
                        <a:spcAft>
                          <a:spcPts val="0"/>
                        </a:spcAft>
                      </a:pPr>
                      <a:r>
                        <a:rPr lang="es-CO" sz="2400">
                          <a:effectLst/>
                        </a:rPr>
                        <a:t>Explicación</a:t>
                      </a:r>
                      <a:endParaRPr lang="es-CO" sz="2400">
                        <a:effectLst/>
                        <a:latin typeface="Calibri" panose="020F0502020204030204" pitchFamily="34" charset="0"/>
                        <a:ea typeface="Calibri" panose="020F0502020204030204" pitchFamily="34" charset="0"/>
                        <a:cs typeface="Times New Roman" panose="02020603050405020304" pitchFamily="18" charset="0"/>
                      </a:endParaRPr>
                    </a:p>
                  </a:txBody>
                  <a:tcPr marL="30489" marR="30489" marT="0" marB="0"/>
                </a:tc>
                <a:extLst>
                  <a:ext uri="{0D108BD9-81ED-4DB2-BD59-A6C34878D82A}">
                    <a16:rowId xmlns:a16="http://schemas.microsoft.com/office/drawing/2014/main" xmlns="" val="1223856296"/>
                  </a:ext>
                </a:extLst>
              </a:tr>
              <a:tr h="2890516">
                <a:tc>
                  <a:txBody>
                    <a:bodyPr/>
                    <a:lstStyle/>
                    <a:p>
                      <a:pPr algn="ctr">
                        <a:lnSpc>
                          <a:spcPct val="107000"/>
                        </a:lnSpc>
                        <a:spcAft>
                          <a:spcPts val="0"/>
                        </a:spcAft>
                      </a:pPr>
                      <a:r>
                        <a:rPr lang="es-CO" sz="2400" b="1" dirty="0">
                          <a:effectLst/>
                        </a:rPr>
                        <a:t>Fenotipos de la EPOC</a:t>
                      </a:r>
                      <a:endParaRPr lang="es-CO"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0489" marR="30489" marT="0" marB="0"/>
                </a:tc>
                <a:tc>
                  <a:txBody>
                    <a:bodyPr/>
                    <a:lstStyle/>
                    <a:p>
                      <a:pPr algn="just">
                        <a:lnSpc>
                          <a:spcPct val="107000"/>
                        </a:lnSpc>
                        <a:spcAft>
                          <a:spcPts val="0"/>
                        </a:spcAft>
                      </a:pPr>
                      <a:r>
                        <a:rPr lang="es-CO" sz="2400" b="1" dirty="0">
                          <a:effectLst/>
                        </a:rPr>
                        <a:t>2-EPOC </a:t>
                      </a:r>
                      <a:r>
                        <a:rPr lang="es-CO" sz="2400" b="1" dirty="0" err="1">
                          <a:effectLst/>
                        </a:rPr>
                        <a:t>exacerbadores</a:t>
                      </a:r>
                      <a:r>
                        <a:rPr lang="es-CO" sz="2400" dirty="0">
                          <a:effectLst/>
                        </a:rPr>
                        <a:t>: </a:t>
                      </a:r>
                      <a:r>
                        <a:rPr lang="es-CO" sz="2400" u="sng" dirty="0">
                          <a:effectLst/>
                        </a:rPr>
                        <a:t>mortalidad posterior a una exacerbación</a:t>
                      </a:r>
                      <a:r>
                        <a:rPr lang="es-CO" sz="2400" dirty="0">
                          <a:effectLst/>
                        </a:rPr>
                        <a:t>.</a:t>
                      </a:r>
                    </a:p>
                    <a:p>
                      <a:pPr algn="just">
                        <a:lnSpc>
                          <a:spcPct val="107000"/>
                        </a:lnSpc>
                        <a:spcAft>
                          <a:spcPts val="0"/>
                        </a:spcAft>
                      </a:pPr>
                      <a:r>
                        <a:rPr lang="es-CO" sz="2400" dirty="0">
                          <a:effectLst/>
                        </a:rPr>
                        <a:t> A-Mortalidad a </a:t>
                      </a:r>
                      <a:r>
                        <a:rPr lang="es-CO" sz="2400" u="sng" dirty="0">
                          <a:effectLst/>
                        </a:rPr>
                        <a:t>corto plazo </a:t>
                      </a:r>
                      <a:r>
                        <a:rPr lang="es-CO" sz="2400" dirty="0">
                          <a:effectLst/>
                        </a:rPr>
                        <a:t>(intrahospitalarias) son: </a:t>
                      </a:r>
                    </a:p>
                    <a:p>
                      <a:pPr marL="342900" lvl="0" indent="-342900" algn="just">
                        <a:lnSpc>
                          <a:spcPct val="107000"/>
                        </a:lnSpc>
                        <a:spcAft>
                          <a:spcPts val="0"/>
                        </a:spcAft>
                        <a:buFont typeface="Wingdings" panose="05000000000000000000" pitchFamily="2" charset="2"/>
                        <a:buChar char=""/>
                      </a:pPr>
                      <a:r>
                        <a:rPr lang="es-CO" sz="2400" dirty="0">
                          <a:effectLst/>
                        </a:rPr>
                        <a:t>Edad avanzada </a:t>
                      </a:r>
                    </a:p>
                    <a:p>
                      <a:pPr marL="342900" lvl="0" indent="-342900" algn="just">
                        <a:lnSpc>
                          <a:spcPct val="107000"/>
                        </a:lnSpc>
                        <a:spcAft>
                          <a:spcPts val="0"/>
                        </a:spcAft>
                        <a:buFont typeface="Wingdings" panose="05000000000000000000" pitchFamily="2" charset="2"/>
                        <a:buChar char=""/>
                      </a:pPr>
                      <a:r>
                        <a:rPr lang="es-CO" sz="2400" dirty="0">
                          <a:effectLst/>
                        </a:rPr>
                        <a:t>Estancia hospitalaria prolongada previo al ingreso en la UCI </a:t>
                      </a:r>
                    </a:p>
                    <a:p>
                      <a:pPr marL="342900" lvl="0" indent="-342900" algn="just">
                        <a:lnSpc>
                          <a:spcPct val="107000"/>
                        </a:lnSpc>
                        <a:spcAft>
                          <a:spcPts val="0"/>
                        </a:spcAft>
                        <a:buFont typeface="Wingdings" panose="05000000000000000000" pitchFamily="2" charset="2"/>
                        <a:buChar char=""/>
                      </a:pPr>
                      <a:r>
                        <a:rPr lang="es-CO" sz="2400" dirty="0">
                          <a:effectLst/>
                        </a:rPr>
                        <a:t>Disfunción respiratoria grave </a:t>
                      </a:r>
                    </a:p>
                    <a:p>
                      <a:pPr marL="342900" lvl="0" indent="-342900" algn="just">
                        <a:lnSpc>
                          <a:spcPct val="107000"/>
                        </a:lnSpc>
                        <a:spcAft>
                          <a:spcPts val="0"/>
                        </a:spcAft>
                        <a:buFont typeface="Wingdings" panose="05000000000000000000" pitchFamily="2" charset="2"/>
                        <a:buChar char=""/>
                      </a:pPr>
                      <a:r>
                        <a:rPr lang="es-CO" sz="2400" dirty="0">
                          <a:effectLst/>
                        </a:rPr>
                        <a:t>Disfunción orgánica no respiratoria grave </a:t>
                      </a:r>
                    </a:p>
                    <a:p>
                      <a:pPr marL="228600" algn="just">
                        <a:lnSpc>
                          <a:spcPct val="107000"/>
                        </a:lnSpc>
                        <a:spcAft>
                          <a:spcPts val="0"/>
                        </a:spcAft>
                      </a:pPr>
                      <a:r>
                        <a:rPr lang="es-CO" sz="2400" dirty="0">
                          <a:effectLst/>
                        </a:rPr>
                        <a:t>B- Mortalidad a </a:t>
                      </a:r>
                      <a:r>
                        <a:rPr lang="es-CO" sz="2400" u="sng" dirty="0">
                          <a:effectLst/>
                        </a:rPr>
                        <a:t>largo plazo</a:t>
                      </a:r>
                      <a:r>
                        <a:rPr lang="es-CO" sz="2400" dirty="0">
                          <a:effectLst/>
                        </a:rPr>
                        <a:t>: </a:t>
                      </a:r>
                    </a:p>
                    <a:p>
                      <a:pPr marL="342900" lvl="0" indent="-342900" algn="just">
                        <a:lnSpc>
                          <a:spcPct val="107000"/>
                        </a:lnSpc>
                        <a:spcAft>
                          <a:spcPts val="0"/>
                        </a:spcAft>
                        <a:buFont typeface="Wingdings" panose="05000000000000000000" pitchFamily="2" charset="2"/>
                        <a:buChar char=""/>
                      </a:pPr>
                      <a:r>
                        <a:rPr lang="es-CO" sz="2400" dirty="0">
                          <a:effectLst/>
                        </a:rPr>
                        <a:t>Albúmina sérica baja</a:t>
                      </a:r>
                    </a:p>
                    <a:p>
                      <a:pPr marL="342900" lvl="0" indent="-342900" algn="just">
                        <a:lnSpc>
                          <a:spcPct val="107000"/>
                        </a:lnSpc>
                        <a:spcAft>
                          <a:spcPts val="0"/>
                        </a:spcAft>
                        <a:buFont typeface="Wingdings" panose="05000000000000000000" pitchFamily="2" charset="2"/>
                        <a:buChar char=""/>
                      </a:pPr>
                      <a:r>
                        <a:rPr lang="es-CO" sz="2400" dirty="0">
                          <a:effectLst/>
                        </a:rPr>
                        <a:t>IMC disminuido</a:t>
                      </a:r>
                    </a:p>
                    <a:p>
                      <a:pPr marL="342900" lvl="0" indent="-342900" algn="just">
                        <a:lnSpc>
                          <a:spcPct val="107000"/>
                        </a:lnSpc>
                        <a:spcAft>
                          <a:spcPts val="0"/>
                        </a:spcAft>
                        <a:buFont typeface="Wingdings" panose="05000000000000000000" pitchFamily="2" charset="2"/>
                        <a:buChar char=""/>
                      </a:pPr>
                      <a:r>
                        <a:rPr lang="es-CO" sz="2400" dirty="0">
                          <a:effectLst/>
                        </a:rPr>
                        <a:t>Enfermedad pulmonar avanzada </a:t>
                      </a:r>
                    </a:p>
                    <a:p>
                      <a:pPr marL="342900" lvl="0" indent="-342900" algn="just">
                        <a:lnSpc>
                          <a:spcPct val="107000"/>
                        </a:lnSpc>
                        <a:spcAft>
                          <a:spcPts val="0"/>
                        </a:spcAft>
                        <a:buFont typeface="Wingdings" panose="05000000000000000000" pitchFamily="2" charset="2"/>
                        <a:buChar char=""/>
                      </a:pPr>
                      <a:r>
                        <a:rPr lang="es-CO" sz="2400" dirty="0">
                          <a:effectLst/>
                        </a:rPr>
                        <a:t>Disfunción orgánica no respiratoria</a:t>
                      </a:r>
                    </a:p>
                  </a:txBody>
                  <a:tcPr marL="30489" marR="30489" marT="0" marB="0"/>
                </a:tc>
                <a:extLst>
                  <a:ext uri="{0D108BD9-81ED-4DB2-BD59-A6C34878D82A}">
                    <a16:rowId xmlns:a16="http://schemas.microsoft.com/office/drawing/2014/main" xmlns="" val="2381545102"/>
                  </a:ext>
                </a:extLst>
              </a:tr>
              <a:tr h="668439">
                <a:tc>
                  <a:txBody>
                    <a:bodyPr/>
                    <a:lstStyle/>
                    <a:p>
                      <a:pPr algn="ctr">
                        <a:lnSpc>
                          <a:spcPct val="107000"/>
                        </a:lnSpc>
                        <a:spcAft>
                          <a:spcPts val="0"/>
                        </a:spcAft>
                      </a:pPr>
                      <a:r>
                        <a:rPr lang="es-CO" sz="2000" b="1" dirty="0">
                          <a:effectLst/>
                        </a:rPr>
                        <a:t>Otros</a:t>
                      </a:r>
                      <a:endParaRPr lang="es-CO"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0489" marR="30489" marT="0" marB="0"/>
                </a:tc>
                <a:tc>
                  <a:txBody>
                    <a:bodyPr/>
                    <a:lstStyle/>
                    <a:p>
                      <a:pPr algn="just">
                        <a:lnSpc>
                          <a:spcPct val="107000"/>
                        </a:lnSpc>
                        <a:spcAft>
                          <a:spcPts val="0"/>
                        </a:spcAft>
                      </a:pPr>
                      <a:r>
                        <a:rPr lang="es-CO" sz="2000" dirty="0">
                          <a:effectLst/>
                        </a:rPr>
                        <a:t>Tanto la hipercapnia, PCR y presencia de falla respiratoria al ingreso, se han estudiado como posibles factores predictores de mortalidad, pero no tienen evidencia concluyente.</a:t>
                      </a: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0489" marR="30489" marT="0" marB="0"/>
                </a:tc>
                <a:extLst>
                  <a:ext uri="{0D108BD9-81ED-4DB2-BD59-A6C34878D82A}">
                    <a16:rowId xmlns:a16="http://schemas.microsoft.com/office/drawing/2014/main" xmlns="" val="1447919808"/>
                  </a:ext>
                </a:extLst>
              </a:tr>
            </a:tbl>
          </a:graphicData>
        </a:graphic>
      </p:graphicFrame>
      <p:sp>
        <p:nvSpPr>
          <p:cNvPr id="5" name="Rectángulo 4">
            <a:extLst>
              <a:ext uri="{FF2B5EF4-FFF2-40B4-BE49-F238E27FC236}">
                <a16:creationId xmlns:a16="http://schemas.microsoft.com/office/drawing/2014/main" xmlns="" id="{0EBE7C3F-0051-4B0B-85AF-623EFD6F0409}"/>
              </a:ext>
            </a:extLst>
          </p:cNvPr>
          <p:cNvSpPr/>
          <p:nvPr/>
        </p:nvSpPr>
        <p:spPr>
          <a:xfrm>
            <a:off x="327546" y="5695101"/>
            <a:ext cx="7110484" cy="1061829"/>
          </a:xfrm>
          <a:prstGeom prst="rect">
            <a:avLst/>
          </a:prstGeom>
        </p:spPr>
        <p:txBody>
          <a:bodyPr wrap="square">
            <a:spAutoFit/>
          </a:bodyPr>
          <a:lstStyle/>
          <a:p>
            <a:r>
              <a:rPr lang="es-CO" sz="900" dirty="0" err="1"/>
              <a:t>Costello</a:t>
            </a:r>
            <a:r>
              <a:rPr lang="es-CO" sz="900" dirty="0"/>
              <a:t> R, </a:t>
            </a:r>
            <a:r>
              <a:rPr lang="es-CO" sz="900" dirty="0" err="1"/>
              <a:t>Deegan</a:t>
            </a:r>
            <a:r>
              <a:rPr lang="es-CO" sz="900" dirty="0"/>
              <a:t> P, Fitzpatrick M, </a:t>
            </a:r>
            <a:r>
              <a:rPr lang="es-CO" sz="900" dirty="0" err="1"/>
              <a:t>McNicholas</a:t>
            </a:r>
            <a:r>
              <a:rPr lang="es-CO" sz="900" dirty="0"/>
              <a:t> WT. Reversible </a:t>
            </a:r>
            <a:r>
              <a:rPr lang="es-CO" sz="900" dirty="0" err="1"/>
              <a:t>hypercapnia</a:t>
            </a:r>
            <a:r>
              <a:rPr lang="es-CO" sz="900" dirty="0"/>
              <a:t> in </a:t>
            </a:r>
            <a:r>
              <a:rPr lang="es-CO" sz="900" dirty="0" err="1"/>
              <a:t>chronic</a:t>
            </a:r>
            <a:r>
              <a:rPr lang="es-CO" sz="900" dirty="0"/>
              <a:t> </a:t>
            </a:r>
            <a:r>
              <a:rPr lang="es-CO" sz="900" dirty="0" err="1"/>
              <a:t>obstructive</a:t>
            </a:r>
            <a:r>
              <a:rPr lang="es-CO" sz="900" dirty="0"/>
              <a:t> </a:t>
            </a:r>
            <a:r>
              <a:rPr lang="es-CO" sz="900" dirty="0" err="1"/>
              <a:t>pulmonary</a:t>
            </a:r>
            <a:r>
              <a:rPr lang="es-CO" sz="900" dirty="0"/>
              <a:t> </a:t>
            </a:r>
            <a:r>
              <a:rPr lang="es-CO" sz="900" dirty="0" err="1"/>
              <a:t>disease</a:t>
            </a:r>
            <a:r>
              <a:rPr lang="es-CO" sz="900" dirty="0"/>
              <a:t>: a </a:t>
            </a:r>
            <a:r>
              <a:rPr lang="es-CO" sz="900" dirty="0" err="1"/>
              <a:t>distinct</a:t>
            </a:r>
            <a:r>
              <a:rPr lang="es-CO" sz="900" dirty="0"/>
              <a:t> </a:t>
            </a:r>
            <a:r>
              <a:rPr lang="es-CO" sz="900" dirty="0" err="1"/>
              <a:t>pattern</a:t>
            </a:r>
            <a:r>
              <a:rPr lang="es-CO" sz="900" dirty="0"/>
              <a:t> </a:t>
            </a:r>
            <a:r>
              <a:rPr lang="es-CO" sz="900" dirty="0" err="1"/>
              <a:t>of</a:t>
            </a:r>
            <a:r>
              <a:rPr lang="es-CO" sz="900" dirty="0"/>
              <a:t> </a:t>
            </a:r>
            <a:r>
              <a:rPr lang="es-CO" sz="900" dirty="0" err="1"/>
              <a:t>respiratory</a:t>
            </a:r>
            <a:r>
              <a:rPr lang="es-CO" sz="900" dirty="0"/>
              <a:t> </a:t>
            </a:r>
            <a:r>
              <a:rPr lang="es-CO" sz="900" dirty="0" err="1"/>
              <a:t>failure</a:t>
            </a:r>
            <a:r>
              <a:rPr lang="es-CO" sz="900" dirty="0"/>
              <a:t> </a:t>
            </a:r>
            <a:r>
              <a:rPr lang="es-CO" sz="900" dirty="0" err="1"/>
              <a:t>with</a:t>
            </a:r>
            <a:r>
              <a:rPr lang="es-CO" sz="900" dirty="0"/>
              <a:t> a favorable prognosis. Am J </a:t>
            </a:r>
            <a:r>
              <a:rPr lang="es-CO" sz="900" dirty="0" err="1"/>
              <a:t>Med</a:t>
            </a:r>
            <a:r>
              <a:rPr lang="es-CO" sz="900" dirty="0"/>
              <a:t> 1997; 102:239.</a:t>
            </a:r>
          </a:p>
          <a:p>
            <a:r>
              <a:rPr lang="es-CO" sz="900" dirty="0" err="1"/>
              <a:t>Ahmadi-Abhari</a:t>
            </a:r>
            <a:r>
              <a:rPr lang="es-CO" sz="900" dirty="0"/>
              <a:t> S, </a:t>
            </a:r>
            <a:r>
              <a:rPr lang="es-CO" sz="900" dirty="0" err="1"/>
              <a:t>Kaptoge</a:t>
            </a:r>
            <a:r>
              <a:rPr lang="es-CO" sz="900" dirty="0"/>
              <a:t> S, </a:t>
            </a:r>
            <a:r>
              <a:rPr lang="es-CO" sz="900" dirty="0" err="1"/>
              <a:t>Luben</a:t>
            </a:r>
            <a:r>
              <a:rPr lang="es-CO" sz="900" dirty="0"/>
              <a:t> RN, et al. Longitudinal </a:t>
            </a:r>
            <a:r>
              <a:rPr lang="es-CO" sz="900" dirty="0" err="1"/>
              <a:t>association</a:t>
            </a:r>
            <a:r>
              <a:rPr lang="es-CO" sz="900" dirty="0"/>
              <a:t> </a:t>
            </a:r>
            <a:r>
              <a:rPr lang="es-CO" sz="900" dirty="0" err="1"/>
              <a:t>of</a:t>
            </a:r>
            <a:r>
              <a:rPr lang="es-CO" sz="900" dirty="0"/>
              <a:t> C-reactive </a:t>
            </a:r>
            <a:r>
              <a:rPr lang="es-CO" sz="900" dirty="0" err="1"/>
              <a:t>protein</a:t>
            </a:r>
            <a:r>
              <a:rPr lang="es-CO" sz="900" dirty="0"/>
              <a:t> and </a:t>
            </a:r>
            <a:r>
              <a:rPr lang="es-CO" sz="900" dirty="0" err="1"/>
              <a:t>lung</a:t>
            </a:r>
            <a:r>
              <a:rPr lang="es-CO" sz="900" dirty="0"/>
              <a:t> </a:t>
            </a:r>
            <a:r>
              <a:rPr lang="es-CO" sz="900" dirty="0" err="1"/>
              <a:t>function</a:t>
            </a:r>
            <a:r>
              <a:rPr lang="es-CO" sz="900" dirty="0"/>
              <a:t> </a:t>
            </a:r>
            <a:r>
              <a:rPr lang="es-CO" sz="900" dirty="0" err="1"/>
              <a:t>over</a:t>
            </a:r>
            <a:r>
              <a:rPr lang="es-CO" sz="900" dirty="0"/>
              <a:t> 13 </a:t>
            </a:r>
            <a:r>
              <a:rPr lang="es-CO" sz="900" dirty="0" err="1"/>
              <a:t>years</a:t>
            </a:r>
            <a:r>
              <a:rPr lang="es-CO" sz="900" dirty="0"/>
              <a:t>: </a:t>
            </a:r>
            <a:r>
              <a:rPr lang="es-CO" sz="900" dirty="0" err="1"/>
              <a:t>The</a:t>
            </a:r>
            <a:r>
              <a:rPr lang="es-CO" sz="900" dirty="0"/>
              <a:t> EPIC-Norfolk </a:t>
            </a:r>
            <a:r>
              <a:rPr lang="es-CO" sz="900" dirty="0" err="1"/>
              <a:t>study</a:t>
            </a:r>
            <a:r>
              <a:rPr lang="es-CO" sz="900" dirty="0"/>
              <a:t>. Am J </a:t>
            </a:r>
            <a:r>
              <a:rPr lang="es-CO" sz="900" dirty="0" err="1"/>
              <a:t>Epidemiol</a:t>
            </a:r>
            <a:r>
              <a:rPr lang="es-CO" sz="900" dirty="0"/>
              <a:t> 2014; 179:48.</a:t>
            </a:r>
          </a:p>
          <a:p>
            <a:r>
              <a:rPr lang="es-CO" sz="900" dirty="0"/>
              <a:t>Breen D, </a:t>
            </a:r>
            <a:r>
              <a:rPr lang="es-CO" sz="900" dirty="0" err="1"/>
              <a:t>Churches</a:t>
            </a:r>
            <a:r>
              <a:rPr lang="es-CO" sz="900" dirty="0"/>
              <a:t> T, </a:t>
            </a:r>
            <a:r>
              <a:rPr lang="es-CO" sz="900" dirty="0" err="1"/>
              <a:t>Hawker</a:t>
            </a:r>
            <a:r>
              <a:rPr lang="es-CO" sz="900" dirty="0"/>
              <a:t> F, </a:t>
            </a:r>
            <a:r>
              <a:rPr lang="es-CO" sz="900" dirty="0" err="1"/>
              <a:t>Torzillo</a:t>
            </a:r>
            <a:r>
              <a:rPr lang="es-CO" sz="900" dirty="0"/>
              <a:t> PJ. </a:t>
            </a:r>
            <a:r>
              <a:rPr lang="es-CO" sz="900" dirty="0" err="1"/>
              <a:t>Acute</a:t>
            </a:r>
            <a:r>
              <a:rPr lang="es-CO" sz="900" dirty="0"/>
              <a:t> </a:t>
            </a:r>
            <a:r>
              <a:rPr lang="es-CO" sz="900" dirty="0" err="1"/>
              <a:t>respiratory</a:t>
            </a:r>
            <a:r>
              <a:rPr lang="es-CO" sz="900" dirty="0"/>
              <a:t> </a:t>
            </a:r>
            <a:r>
              <a:rPr lang="es-CO" sz="900" dirty="0" err="1"/>
              <a:t>failure</a:t>
            </a:r>
            <a:r>
              <a:rPr lang="es-CO" sz="900" dirty="0"/>
              <a:t> </a:t>
            </a:r>
            <a:r>
              <a:rPr lang="es-CO" sz="900" dirty="0" err="1"/>
              <a:t>secondary</a:t>
            </a:r>
            <a:r>
              <a:rPr lang="es-CO" sz="900" dirty="0"/>
              <a:t> </a:t>
            </a:r>
            <a:r>
              <a:rPr lang="es-CO" sz="900" dirty="0" err="1"/>
              <a:t>to</a:t>
            </a:r>
            <a:r>
              <a:rPr lang="es-CO" sz="900" dirty="0"/>
              <a:t> </a:t>
            </a:r>
            <a:r>
              <a:rPr lang="es-CO" sz="900" dirty="0" err="1"/>
              <a:t>chronic</a:t>
            </a:r>
            <a:r>
              <a:rPr lang="es-CO" sz="900" dirty="0"/>
              <a:t> </a:t>
            </a:r>
            <a:r>
              <a:rPr lang="es-CO" sz="900" dirty="0" err="1"/>
              <a:t>obstructive</a:t>
            </a:r>
            <a:r>
              <a:rPr lang="es-CO" sz="900" dirty="0"/>
              <a:t> </a:t>
            </a:r>
            <a:r>
              <a:rPr lang="es-CO" sz="900" dirty="0" err="1"/>
              <a:t>pulmonary</a:t>
            </a:r>
            <a:r>
              <a:rPr lang="es-CO" sz="900" dirty="0"/>
              <a:t> </a:t>
            </a:r>
            <a:r>
              <a:rPr lang="es-CO" sz="900" dirty="0" err="1"/>
              <a:t>disease</a:t>
            </a:r>
            <a:r>
              <a:rPr lang="es-CO" sz="900" dirty="0"/>
              <a:t> </a:t>
            </a:r>
            <a:r>
              <a:rPr lang="es-CO" sz="900" dirty="0" err="1"/>
              <a:t>treated</a:t>
            </a:r>
            <a:r>
              <a:rPr lang="es-CO" sz="900" dirty="0"/>
              <a:t> in </a:t>
            </a:r>
            <a:r>
              <a:rPr lang="es-CO" sz="900" dirty="0" err="1"/>
              <a:t>the</a:t>
            </a:r>
            <a:r>
              <a:rPr lang="es-CO" sz="900" dirty="0"/>
              <a:t> </a:t>
            </a:r>
            <a:r>
              <a:rPr lang="es-CO" sz="900" dirty="0" err="1"/>
              <a:t>intensive</a:t>
            </a:r>
            <a:r>
              <a:rPr lang="es-CO" sz="900" dirty="0"/>
              <a:t> </a:t>
            </a:r>
            <a:r>
              <a:rPr lang="es-CO" sz="900" dirty="0" err="1"/>
              <a:t>care</a:t>
            </a:r>
            <a:r>
              <a:rPr lang="es-CO" sz="900" dirty="0"/>
              <a:t> </a:t>
            </a:r>
            <a:r>
              <a:rPr lang="es-CO" sz="900" dirty="0" err="1"/>
              <a:t>unit</a:t>
            </a:r>
            <a:r>
              <a:rPr lang="es-CO" sz="900" dirty="0"/>
              <a:t>: a </a:t>
            </a:r>
            <a:r>
              <a:rPr lang="es-CO" sz="900" dirty="0" err="1"/>
              <a:t>long</a:t>
            </a:r>
            <a:r>
              <a:rPr lang="es-CO" sz="900" dirty="0"/>
              <a:t> </a:t>
            </a:r>
            <a:r>
              <a:rPr lang="es-CO" sz="900" dirty="0" err="1"/>
              <a:t>term</a:t>
            </a:r>
            <a:r>
              <a:rPr lang="es-CO" sz="900" dirty="0"/>
              <a:t> </a:t>
            </a:r>
            <a:r>
              <a:rPr lang="es-CO" sz="900" dirty="0" err="1"/>
              <a:t>follow</a:t>
            </a:r>
            <a:r>
              <a:rPr lang="es-CO" sz="900" dirty="0"/>
              <a:t> up </a:t>
            </a:r>
            <a:r>
              <a:rPr lang="es-CO" sz="900" dirty="0" err="1"/>
              <a:t>study</a:t>
            </a:r>
            <a:r>
              <a:rPr lang="es-CO" sz="900" dirty="0"/>
              <a:t>. </a:t>
            </a:r>
            <a:r>
              <a:rPr lang="es-CO" sz="900" dirty="0" err="1"/>
              <a:t>Thorax</a:t>
            </a:r>
            <a:r>
              <a:rPr lang="es-CO" sz="900" dirty="0"/>
              <a:t> 2002; 57:29</a:t>
            </a:r>
          </a:p>
          <a:p>
            <a:r>
              <a:rPr lang="es-CO" sz="900" dirty="0" err="1"/>
              <a:t>Piquet</a:t>
            </a:r>
            <a:r>
              <a:rPr lang="es-CO" sz="900" dirty="0"/>
              <a:t> J, </a:t>
            </a:r>
            <a:r>
              <a:rPr lang="es-CO" sz="900" dirty="0" err="1"/>
              <a:t>Chavaillon</a:t>
            </a:r>
            <a:r>
              <a:rPr lang="es-CO" sz="900" dirty="0"/>
              <a:t> JM, David P, et al. High-</a:t>
            </a:r>
            <a:r>
              <a:rPr lang="es-CO" sz="900" dirty="0" err="1"/>
              <a:t>risk</a:t>
            </a:r>
            <a:r>
              <a:rPr lang="es-CO" sz="900" dirty="0"/>
              <a:t> </a:t>
            </a:r>
            <a:r>
              <a:rPr lang="es-CO" sz="900" dirty="0" err="1"/>
              <a:t>patients</a:t>
            </a:r>
            <a:r>
              <a:rPr lang="es-CO" sz="900" dirty="0"/>
              <a:t> </a:t>
            </a:r>
            <a:r>
              <a:rPr lang="es-CO" sz="900" dirty="0" err="1"/>
              <a:t>following</a:t>
            </a:r>
            <a:r>
              <a:rPr lang="es-CO" sz="900" dirty="0"/>
              <a:t> </a:t>
            </a:r>
            <a:r>
              <a:rPr lang="es-CO" sz="900" dirty="0" err="1"/>
              <a:t>hospitalisation</a:t>
            </a:r>
            <a:r>
              <a:rPr lang="es-CO" sz="900" dirty="0"/>
              <a:t> </a:t>
            </a:r>
            <a:r>
              <a:rPr lang="es-CO" sz="900" dirty="0" err="1"/>
              <a:t>for</a:t>
            </a:r>
            <a:r>
              <a:rPr lang="es-CO" sz="900" dirty="0"/>
              <a:t> </a:t>
            </a:r>
            <a:r>
              <a:rPr lang="es-CO" sz="900" dirty="0" err="1"/>
              <a:t>an</a:t>
            </a:r>
            <a:r>
              <a:rPr lang="es-CO" sz="900" dirty="0"/>
              <a:t> </a:t>
            </a:r>
            <a:r>
              <a:rPr lang="es-CO" sz="900" dirty="0" err="1"/>
              <a:t>acute</a:t>
            </a:r>
            <a:r>
              <a:rPr lang="es-CO" sz="900" dirty="0"/>
              <a:t> </a:t>
            </a:r>
            <a:r>
              <a:rPr lang="es-CO" sz="900" dirty="0" err="1"/>
              <a:t>exacerbation</a:t>
            </a:r>
            <a:r>
              <a:rPr lang="es-CO" sz="900" dirty="0"/>
              <a:t> </a:t>
            </a:r>
            <a:r>
              <a:rPr lang="es-CO" sz="900" dirty="0" err="1"/>
              <a:t>of</a:t>
            </a:r>
            <a:r>
              <a:rPr lang="es-CO" sz="900" dirty="0"/>
              <a:t> COPD. </a:t>
            </a:r>
            <a:r>
              <a:rPr lang="es-CO" sz="900" dirty="0" err="1"/>
              <a:t>Eur</a:t>
            </a:r>
            <a:r>
              <a:rPr lang="es-CO" sz="900" dirty="0"/>
              <a:t> </a:t>
            </a:r>
            <a:r>
              <a:rPr lang="es-CO" sz="900" dirty="0" err="1"/>
              <a:t>Respir</a:t>
            </a:r>
            <a:r>
              <a:rPr lang="es-CO" sz="900" dirty="0"/>
              <a:t> J 2013; 42:946.</a:t>
            </a:r>
          </a:p>
        </p:txBody>
      </p:sp>
    </p:spTree>
    <p:extLst>
      <p:ext uri="{BB962C8B-B14F-4D97-AF65-F5344CB8AC3E}">
        <p14:creationId xmlns:p14="http://schemas.microsoft.com/office/powerpoint/2010/main" val="387675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29753</TotalTime>
  <Words>3226</Words>
  <Application>Microsoft Office PowerPoint</Application>
  <PresentationFormat>Panorámica</PresentationFormat>
  <Paragraphs>511</Paragraphs>
  <Slides>32</Slides>
  <Notes>0</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32</vt:i4>
      </vt:variant>
    </vt:vector>
  </HeadingPairs>
  <TitlesOfParts>
    <vt:vector size="44" baseType="lpstr">
      <vt:lpstr>Acherus Grotesque</vt:lpstr>
      <vt:lpstr>Arial</vt:lpstr>
      <vt:lpstr>Calibri</vt:lpstr>
      <vt:lpstr>Calibri Light</vt:lpstr>
      <vt:lpstr>Helvetica</vt:lpstr>
      <vt:lpstr>Myriad Pro</vt:lpstr>
      <vt:lpstr>Source Sans Pro</vt:lpstr>
      <vt:lpstr>Symbol</vt:lpstr>
      <vt:lpstr>Times New Roman</vt:lpstr>
      <vt:lpstr>Wingdings</vt:lpstr>
      <vt:lpstr>ヒラギノ角ゴ Pro W3</vt:lpstr>
      <vt:lpstr>Tema de Office</vt:lpstr>
      <vt:lpstr>Presentación de PowerPoint</vt:lpstr>
      <vt:lpstr>Presentación de PowerPoint</vt:lpstr>
      <vt:lpstr>Objetivos</vt:lpstr>
      <vt:lpstr>Prevención cuaternaria</vt:lpstr>
      <vt:lpstr>CASO CLÍNICO</vt:lpstr>
      <vt:lpstr>Curva flujo-Volumen del paciente</vt:lpstr>
      <vt:lpstr>Factores pronóstico</vt:lpstr>
      <vt:lpstr>Factores pronostico</vt:lpstr>
      <vt:lpstr>Factores pronostico</vt:lpstr>
      <vt:lpstr>Comorbilidades en EPOC</vt:lpstr>
      <vt:lpstr>Enfermedades cardiovasculares en Enfermedad Pulmonar Obstructiva Crónica (EPOC) </vt:lpstr>
      <vt:lpstr>Enfermedades cardiovasculares en Enfermedad Pulmonar Obstructiva Crónica (EPOC) </vt:lpstr>
      <vt:lpstr>Enfermedades Psiquiátricas en Enfermedad Pulmonar Obstructiva Crónica (EPOC)</vt:lpstr>
      <vt:lpstr>Apnea Obstructiva del Sueño en pacientes con Enfermedad Pulmonar Obstructiva Crónica (EPOC)</vt:lpstr>
      <vt:lpstr>Enfermedad Pulmonar Obstructiva Crónica (EPOC) y Cáncer de Pulmón</vt:lpstr>
      <vt:lpstr>Otras comorbilidades</vt:lpstr>
      <vt:lpstr>EPOC refractario a tratamientos</vt:lpstr>
      <vt:lpstr>CASO CLÍNICO</vt:lpstr>
      <vt:lpstr>Curva flujo-Volumen del paciente</vt:lpstr>
      <vt:lpstr>Adherencia y técnica del uso de inhaladores</vt:lpstr>
      <vt:lpstr>Presentación de PowerPoint</vt:lpstr>
      <vt:lpstr>Presentación de PowerPoint</vt:lpstr>
      <vt:lpstr>Trasplante de pulmón  </vt:lpstr>
      <vt:lpstr>Cuidados paliativos</vt:lpstr>
      <vt:lpstr>CASO CLÍNICO</vt:lpstr>
      <vt:lpstr>Curva flujo-Volumen del paciente</vt:lpstr>
      <vt:lpstr>Presentación de PowerPoint</vt:lpstr>
      <vt:lpstr>Presentación de PowerPoint</vt:lpstr>
      <vt:lpstr>Presentación de PowerPoint</vt:lpstr>
      <vt:lpstr>Tratamiento de la disnea en paciente con EPOC avanzado</vt:lpstr>
      <vt:lpstr>Tratamiento de la disnea en paciente con EPOC avanzado</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ICONIC</dc:title>
  <dc:creator>Musedsmh</dc:creator>
  <cp:lastModifiedBy>Mauricio Rodríguez Escobar</cp:lastModifiedBy>
  <cp:revision>1235</cp:revision>
  <dcterms:created xsi:type="dcterms:W3CDTF">2017-01-10T11:09:36Z</dcterms:created>
  <dcterms:modified xsi:type="dcterms:W3CDTF">2019-08-22T14:24:49Z</dcterms:modified>
</cp:coreProperties>
</file>