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notesMasterIdLst>
    <p:notesMasterId r:id="rId29"/>
  </p:notesMasterIdLst>
  <p:handoutMasterIdLst>
    <p:handoutMasterId r:id="rId30"/>
  </p:handoutMasterIdLst>
  <p:sldIdLst>
    <p:sldId id="305" r:id="rId2"/>
    <p:sldId id="309" r:id="rId3"/>
    <p:sldId id="437" r:id="rId4"/>
    <p:sldId id="310" r:id="rId5"/>
    <p:sldId id="438" r:id="rId6"/>
    <p:sldId id="420" r:id="rId7"/>
    <p:sldId id="442" r:id="rId8"/>
    <p:sldId id="440" r:id="rId9"/>
    <p:sldId id="439" r:id="rId10"/>
    <p:sldId id="441" r:id="rId11"/>
    <p:sldId id="447" r:id="rId12"/>
    <p:sldId id="436" r:id="rId13"/>
    <p:sldId id="433" r:id="rId14"/>
    <p:sldId id="443" r:id="rId15"/>
    <p:sldId id="445" r:id="rId16"/>
    <p:sldId id="449" r:id="rId17"/>
    <p:sldId id="444" r:id="rId18"/>
    <p:sldId id="448" r:id="rId19"/>
    <p:sldId id="435" r:id="rId20"/>
    <p:sldId id="451" r:id="rId21"/>
    <p:sldId id="450" r:id="rId22"/>
    <p:sldId id="453" r:id="rId23"/>
    <p:sldId id="431" r:id="rId24"/>
    <p:sldId id="454" r:id="rId25"/>
    <p:sldId id="455" r:id="rId26"/>
    <p:sldId id="456" r:id="rId27"/>
    <p:sldId id="308"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Source Sans Pro" charset="0"/>
        <a:ea typeface="ヒラギノ角ゴ Pro W3" charset="0"/>
        <a:cs typeface="+mn-cs"/>
      </a:defRPr>
    </a:lvl1pPr>
    <a:lvl2pPr marL="4572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2pPr>
    <a:lvl3pPr marL="9144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3pPr>
    <a:lvl4pPr marL="13716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4pPr>
    <a:lvl5pPr marL="18288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5pPr>
    <a:lvl6pPr marL="2286000" algn="l" defTabSz="457200" rtl="0" eaLnBrk="1" latinLnBrk="0" hangingPunct="1">
      <a:defRPr kern="1200">
        <a:solidFill>
          <a:schemeClr val="tx1"/>
        </a:solidFill>
        <a:latin typeface="Source Sans Pro" charset="0"/>
        <a:ea typeface="ヒラギノ角ゴ Pro W3" charset="0"/>
        <a:cs typeface="+mn-cs"/>
      </a:defRPr>
    </a:lvl6pPr>
    <a:lvl7pPr marL="2743200" algn="l" defTabSz="457200" rtl="0" eaLnBrk="1" latinLnBrk="0" hangingPunct="1">
      <a:defRPr kern="1200">
        <a:solidFill>
          <a:schemeClr val="tx1"/>
        </a:solidFill>
        <a:latin typeface="Source Sans Pro" charset="0"/>
        <a:ea typeface="ヒラギノ角ゴ Pro W3" charset="0"/>
        <a:cs typeface="+mn-cs"/>
      </a:defRPr>
    </a:lvl7pPr>
    <a:lvl8pPr marL="3200400" algn="l" defTabSz="457200" rtl="0" eaLnBrk="1" latinLnBrk="0" hangingPunct="1">
      <a:defRPr kern="1200">
        <a:solidFill>
          <a:schemeClr val="tx1"/>
        </a:solidFill>
        <a:latin typeface="Source Sans Pro" charset="0"/>
        <a:ea typeface="ヒラギノ角ゴ Pro W3" charset="0"/>
        <a:cs typeface="+mn-cs"/>
      </a:defRPr>
    </a:lvl8pPr>
    <a:lvl9pPr marL="3657600" algn="l" defTabSz="457200" rtl="0" eaLnBrk="1" latinLnBrk="0" hangingPunct="1">
      <a:defRPr kern="1200">
        <a:solidFill>
          <a:schemeClr val="tx1"/>
        </a:solidFill>
        <a:latin typeface="Source Sans Pro" charset="0"/>
        <a:ea typeface="ヒラギノ角ゴ Pro W3" charset="0"/>
        <a:cs typeface="+mn-cs"/>
      </a:defRPr>
    </a:lvl9pPr>
  </p:defaultTextStyle>
  <p:extLst>
    <p:ext uri="{521415D9-36F7-43E2-AB2F-B90AF26B5E84}">
      <p14:sectionLst xmlns:p14="http://schemas.microsoft.com/office/powerpoint/2010/main">
        <p14:section name="Sección predeterminada" id="{67DDF111-4F90-5049-BCC2-2821991AB353}">
          <p14:sldIdLst>
            <p14:sldId id="305"/>
          </p14:sldIdLst>
        </p14:section>
        <p14:section name="Sección sin título" id="{53EB5DE9-A653-9544-B6B9-CF3B99386F43}">
          <p14:sldIdLst>
            <p14:sldId id="309"/>
            <p14:sldId id="437"/>
            <p14:sldId id="310"/>
            <p14:sldId id="438"/>
            <p14:sldId id="420"/>
            <p14:sldId id="442"/>
            <p14:sldId id="440"/>
            <p14:sldId id="439"/>
            <p14:sldId id="441"/>
            <p14:sldId id="447"/>
            <p14:sldId id="436"/>
            <p14:sldId id="433"/>
            <p14:sldId id="443"/>
            <p14:sldId id="445"/>
            <p14:sldId id="449"/>
            <p14:sldId id="444"/>
            <p14:sldId id="448"/>
            <p14:sldId id="435"/>
            <p14:sldId id="451"/>
            <p14:sldId id="450"/>
            <p14:sldId id="453"/>
            <p14:sldId id="431"/>
            <p14:sldId id="454"/>
            <p14:sldId id="455"/>
            <p14:sldId id="456"/>
            <p14:sldId id="30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itrago Bejarano, Roberto Jose" initials="BBRJ" lastIdx="2" clrIdx="0">
    <p:extLst>
      <p:ext uri="{19B8F6BF-5375-455C-9EA6-DF929625EA0E}">
        <p15:presenceInfo xmlns:p15="http://schemas.microsoft.com/office/powerpoint/2012/main" userId="S-1-5-21-1715567821-1645522239-725345543-532794" providerId="AD"/>
      </p:ext>
    </p:extLst>
  </p:cmAuthor>
  <p:cmAuthor id="2" name="Mauricio Rodríguez Escobar" initials="MRE" lastIdx="1" clrIdx="1">
    <p:extLst>
      <p:ext uri="{19B8F6BF-5375-455C-9EA6-DF929625EA0E}">
        <p15:presenceInfo xmlns:p15="http://schemas.microsoft.com/office/powerpoint/2012/main" userId="Mauricio Rodríguez Escob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3"/>
    <a:srgbClr val="C4D600"/>
    <a:srgbClr val="2D8DA0"/>
    <a:srgbClr val="63D3E9"/>
    <a:srgbClr val="7D8287"/>
    <a:srgbClr val="14CAF5"/>
    <a:srgbClr val="76D6FF"/>
    <a:srgbClr val="003865"/>
    <a:srgbClr val="830051"/>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416" autoAdjust="0"/>
  </p:normalViewPr>
  <p:slideViewPr>
    <p:cSldViewPr snapToGrid="0">
      <p:cViewPr varScale="1">
        <p:scale>
          <a:sx n="106" d="100"/>
          <a:sy n="106" d="100"/>
        </p:scale>
        <p:origin x="138" y="3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7" d="100"/>
        <a:sy n="47" d="100"/>
      </p:scale>
      <p:origin x="0" y="0"/>
    </p:cViewPr>
  </p:sorterViewPr>
  <p:notesViewPr>
    <p:cSldViewPr snapToGrid="0">
      <p:cViewPr>
        <p:scale>
          <a:sx n="24" d="100"/>
          <a:sy n="24" d="100"/>
        </p:scale>
        <p:origin x="3528" y="10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03T15:03:25.048" idx="2">
    <p:pos x="2099" y="3579"/>
    <p:text>Colocar nuevos datos para que se haga el resumen del porqué el paciente ahora es D</p:text>
    <p:extLst mod="1">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E417967-32A5-454D-8F81-972033F62303}" type="datetimeFigureOut">
              <a:rPr lang="id-ID"/>
              <a:pPr/>
              <a:t>04/10/2019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A0948C30-E0D4-E148-9F56-1E55A005956C}" type="slidenum">
              <a:rPr lang="id-ID"/>
              <a:pPr/>
              <a:t>‹Nº›</a:t>
            </a:fld>
            <a:endParaRPr lang="id-ID"/>
          </a:p>
        </p:txBody>
      </p:sp>
    </p:spTree>
    <p:extLst>
      <p:ext uri="{BB962C8B-B14F-4D97-AF65-F5344CB8AC3E}">
        <p14:creationId xmlns:p14="http://schemas.microsoft.com/office/powerpoint/2010/main" val="985672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id-ID"/>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F579162E-D843-E647-832E-71D352952ED3}" type="datetimeFigureOut">
              <a:rPr lang="id-ID"/>
              <a:pPr/>
              <a:t>04/10/2019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5830CBEA-D6D4-9542-B346-6CD1EBA2BB93}" type="slidenum">
              <a:rPr lang="id-ID"/>
              <a:pPr/>
              <a:t>‹Nº›</a:t>
            </a:fld>
            <a:endParaRPr lang="id-ID"/>
          </a:p>
        </p:txBody>
      </p:sp>
    </p:spTree>
    <p:extLst>
      <p:ext uri="{BB962C8B-B14F-4D97-AF65-F5344CB8AC3E}">
        <p14:creationId xmlns:p14="http://schemas.microsoft.com/office/powerpoint/2010/main" val="19562978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ヒラギノ角ゴ Pro W3" charset="0"/>
        <a:cs typeface="+mn-cs"/>
      </a:defRPr>
    </a:lvl1pPr>
    <a:lvl2pPr marL="457200" algn="l" rtl="0" fontAlgn="base">
      <a:spcBef>
        <a:spcPct val="30000"/>
      </a:spcBef>
      <a:spcAft>
        <a:spcPct val="0"/>
      </a:spcAft>
      <a:defRPr sz="1200" kern="1200">
        <a:solidFill>
          <a:schemeClr val="tx1"/>
        </a:solidFill>
        <a:latin typeface="+mn-lt"/>
        <a:ea typeface="ヒラギノ角ゴ Pro W3" charset="0"/>
        <a:cs typeface="+mn-cs"/>
      </a:defRPr>
    </a:lvl2pPr>
    <a:lvl3pPr marL="914400" algn="l" rtl="0" fontAlgn="base">
      <a:spcBef>
        <a:spcPct val="30000"/>
      </a:spcBef>
      <a:spcAft>
        <a:spcPct val="0"/>
      </a:spcAft>
      <a:defRPr sz="1200" kern="1200">
        <a:solidFill>
          <a:schemeClr val="tx1"/>
        </a:solidFill>
        <a:latin typeface="+mn-lt"/>
        <a:ea typeface="ヒラギノ角ゴ Pro W3" charset="0"/>
        <a:cs typeface="+mn-cs"/>
      </a:defRPr>
    </a:lvl3pPr>
    <a:lvl4pPr marL="1371600" algn="l" rtl="0" fontAlgn="base">
      <a:spcBef>
        <a:spcPct val="30000"/>
      </a:spcBef>
      <a:spcAft>
        <a:spcPct val="0"/>
      </a:spcAft>
      <a:defRPr sz="1200" kern="1200">
        <a:solidFill>
          <a:schemeClr val="tx1"/>
        </a:solidFill>
        <a:latin typeface="+mn-lt"/>
        <a:ea typeface="ヒラギノ角ゴ Pro W3" charset="0"/>
        <a:cs typeface="+mn-cs"/>
      </a:defRPr>
    </a:lvl4pPr>
    <a:lvl5pPr marL="1828800" algn="l" rtl="0" fontAlgn="base">
      <a:spcBef>
        <a:spcPct val="30000"/>
      </a:spcBef>
      <a:spcAft>
        <a:spcPct val="0"/>
      </a:spcAft>
      <a:defRPr sz="1200" kern="1200">
        <a:solidFill>
          <a:schemeClr val="tx1"/>
        </a:solidFill>
        <a:latin typeface="+mn-lt"/>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71" name="Google Shape;27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917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44" name="Google Shape;2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617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36" name="Google Shape;23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506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71" name="Google Shape;27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923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10/4/2019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041498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10/4/2019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89919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10/4/2019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67893575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Picture 02">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6091376" cy="6858000"/>
          </a:xfrm>
          <a:prstGeom prst="rect">
            <a:avLst/>
          </a:prstGeom>
          <a:solidFill>
            <a:srgbClr val="83005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sp>
        <p:nvSpPr>
          <p:cNvPr id="5" name="Text Placeholder 9"/>
          <p:cNvSpPr>
            <a:spLocks noGrp="1"/>
          </p:cNvSpPr>
          <p:nvPr>
            <p:ph type="body" sz="quarter" idx="17"/>
          </p:nvPr>
        </p:nvSpPr>
        <p:spPr>
          <a:xfrm>
            <a:off x="491671" y="3594968"/>
            <a:ext cx="5225371" cy="404595"/>
          </a:xfrm>
        </p:spPr>
        <p:txBody>
          <a:bodyPr>
            <a:noAutofit/>
          </a:bodyPr>
          <a:lstStyle>
            <a:lvl1pPr marL="0" indent="0" algn="l">
              <a:lnSpc>
                <a:spcPct val="100000"/>
              </a:lnSpc>
              <a:spcBef>
                <a:spcPts val="0"/>
              </a:spcBef>
              <a:buNone/>
              <a:defRPr sz="1800" b="0" i="0" baseline="0">
                <a:solidFill>
                  <a:schemeClr val="bg2"/>
                </a:solidFill>
                <a:latin typeface="Helvetica"/>
                <a:cs typeface="Myriad Pro"/>
              </a:defRPr>
            </a:lvl1pPr>
          </a:lstStyle>
          <a:p>
            <a:pPr lvl="0"/>
            <a:endParaRPr lang="id-ID" dirty="0"/>
          </a:p>
        </p:txBody>
      </p:sp>
      <p:sp>
        <p:nvSpPr>
          <p:cNvPr id="6" name="Text Placeholder 9"/>
          <p:cNvSpPr>
            <a:spLocks noGrp="1"/>
          </p:cNvSpPr>
          <p:nvPr>
            <p:ph type="body" sz="quarter" idx="18"/>
          </p:nvPr>
        </p:nvSpPr>
        <p:spPr>
          <a:xfrm>
            <a:off x="491671" y="2828489"/>
            <a:ext cx="5211724" cy="686979"/>
          </a:xfrm>
        </p:spPr>
        <p:txBody>
          <a:bodyPr>
            <a:noAutofit/>
          </a:bodyPr>
          <a:lstStyle>
            <a:lvl1pPr marL="0" indent="0" algn="l">
              <a:lnSpc>
                <a:spcPct val="100000"/>
              </a:lnSpc>
              <a:spcBef>
                <a:spcPts val="0"/>
              </a:spcBef>
              <a:buNone/>
              <a:defRPr sz="3200" b="1" i="0" baseline="0">
                <a:solidFill>
                  <a:schemeClr val="bg2"/>
                </a:solidFill>
                <a:latin typeface="Helvetica"/>
                <a:cs typeface="Myriad Pro"/>
              </a:defRPr>
            </a:lvl1pPr>
          </a:lstStyle>
          <a:p>
            <a:pPr lvl="0"/>
            <a:endParaRPr lang="id-ID" dirty="0"/>
          </a:p>
        </p:txBody>
      </p:sp>
      <p:pic>
        <p:nvPicPr>
          <p:cNvPr id="2" name="Picture 1"/>
          <p:cNvPicPr>
            <a:picLocks noChangeAspect="1"/>
          </p:cNvPicPr>
          <p:nvPr userDrawn="1"/>
        </p:nvPicPr>
        <p:blipFill>
          <a:blip r:embed="rId2"/>
          <a:stretch>
            <a:fillRect/>
          </a:stretch>
        </p:blipFill>
        <p:spPr>
          <a:xfrm>
            <a:off x="374489" y="5867186"/>
            <a:ext cx="4320000" cy="789825"/>
          </a:xfrm>
          <a:prstGeom prst="rect">
            <a:avLst/>
          </a:prstGeom>
        </p:spPr>
      </p:pic>
    </p:spTree>
    <p:extLst>
      <p:ext uri="{BB962C8B-B14F-4D97-AF65-F5344CB8AC3E}">
        <p14:creationId xmlns:p14="http://schemas.microsoft.com/office/powerpoint/2010/main" val="824851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Picture 02">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pic>
        <p:nvPicPr>
          <p:cNvPr id="2" name="Picture 1"/>
          <p:cNvPicPr>
            <a:picLocks noChangeAspect="1"/>
          </p:cNvPicPr>
          <p:nvPr userDrawn="1"/>
        </p:nvPicPr>
        <p:blipFill>
          <a:blip r:embed="rId2"/>
          <a:stretch>
            <a:fillRect/>
          </a:stretch>
        </p:blipFill>
        <p:spPr>
          <a:xfrm>
            <a:off x="493196" y="440932"/>
            <a:ext cx="1155700" cy="304800"/>
          </a:xfrm>
          <a:prstGeom prst="rect">
            <a:avLst/>
          </a:prstGeom>
        </p:spPr>
      </p:pic>
      <p:sp>
        <p:nvSpPr>
          <p:cNvPr id="8" name="Rectangle 7"/>
          <p:cNvSpPr/>
          <p:nvPr userDrawn="1"/>
        </p:nvSpPr>
        <p:spPr>
          <a:xfrm>
            <a:off x="0" y="0"/>
            <a:ext cx="6091376"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 Placeholder 9"/>
          <p:cNvSpPr>
            <a:spLocks noGrp="1"/>
          </p:cNvSpPr>
          <p:nvPr>
            <p:ph type="body" sz="quarter" idx="17"/>
          </p:nvPr>
        </p:nvSpPr>
        <p:spPr>
          <a:xfrm>
            <a:off x="503010" y="3594968"/>
            <a:ext cx="5100319" cy="404595"/>
          </a:xfrm>
        </p:spPr>
        <p:txBody>
          <a:bodyPr>
            <a:noAutofit/>
          </a:bodyPr>
          <a:lstStyle>
            <a:lvl1pPr marL="0" indent="0" algn="l">
              <a:lnSpc>
                <a:spcPct val="100000"/>
              </a:lnSpc>
              <a:spcBef>
                <a:spcPts val="0"/>
              </a:spcBef>
              <a:buNone/>
              <a:defRPr sz="1800" b="0" i="0" baseline="0">
                <a:solidFill>
                  <a:srgbClr val="8C8C8C"/>
                </a:solidFill>
                <a:latin typeface="Helvetica"/>
                <a:cs typeface="Myriad Pro"/>
              </a:defRPr>
            </a:lvl1pPr>
          </a:lstStyle>
          <a:p>
            <a:pPr lvl="0"/>
            <a:endParaRPr lang="id-ID" dirty="0"/>
          </a:p>
        </p:txBody>
      </p:sp>
      <p:sp>
        <p:nvSpPr>
          <p:cNvPr id="6" name="Text Placeholder 9"/>
          <p:cNvSpPr>
            <a:spLocks noGrp="1"/>
          </p:cNvSpPr>
          <p:nvPr>
            <p:ph type="body" sz="quarter" idx="18"/>
          </p:nvPr>
        </p:nvSpPr>
        <p:spPr>
          <a:xfrm>
            <a:off x="503010" y="2828489"/>
            <a:ext cx="5086998" cy="686979"/>
          </a:xfrm>
        </p:spPr>
        <p:txBody>
          <a:bodyPr>
            <a:noAutofit/>
          </a:bodyPr>
          <a:lstStyle>
            <a:lvl1pPr marL="0" indent="0" algn="l">
              <a:lnSpc>
                <a:spcPct val="100000"/>
              </a:lnSpc>
              <a:spcBef>
                <a:spcPts val="0"/>
              </a:spcBef>
              <a:buNone/>
              <a:defRPr sz="3200" b="1" i="0" baseline="0">
                <a:solidFill>
                  <a:srgbClr val="830051"/>
                </a:solidFill>
                <a:latin typeface="Helvetica"/>
                <a:cs typeface="Myriad Pro"/>
              </a:defRPr>
            </a:lvl1pPr>
          </a:lstStyle>
          <a:p>
            <a:pPr lvl="0"/>
            <a:endParaRPr lang="id-ID" dirty="0"/>
          </a:p>
        </p:txBody>
      </p:sp>
      <p:pic>
        <p:nvPicPr>
          <p:cNvPr id="4" name="Picture 3"/>
          <p:cNvPicPr>
            <a:picLocks noChangeAspect="1"/>
          </p:cNvPicPr>
          <p:nvPr userDrawn="1"/>
        </p:nvPicPr>
        <p:blipFill>
          <a:blip r:embed="rId3"/>
          <a:stretch>
            <a:fillRect/>
          </a:stretch>
        </p:blipFill>
        <p:spPr>
          <a:xfrm>
            <a:off x="438916" y="5894788"/>
            <a:ext cx="4320000" cy="789825"/>
          </a:xfrm>
          <a:prstGeom prst="rect">
            <a:avLst/>
          </a:prstGeom>
        </p:spPr>
      </p:pic>
    </p:spTree>
    <p:extLst>
      <p:ext uri="{BB962C8B-B14F-4D97-AF65-F5344CB8AC3E}">
        <p14:creationId xmlns:p14="http://schemas.microsoft.com/office/powerpoint/2010/main" val="1782309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6091376" cy="6858000"/>
          </a:xfrm>
          <a:prstGeom prst="rect">
            <a:avLst/>
          </a:prstGeom>
          <a:solidFill>
            <a:srgbClr val="003865"/>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7"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sp>
        <p:nvSpPr>
          <p:cNvPr id="8" name="Text Placeholder 9"/>
          <p:cNvSpPr>
            <a:spLocks noGrp="1"/>
          </p:cNvSpPr>
          <p:nvPr>
            <p:ph type="body" sz="quarter" idx="17"/>
          </p:nvPr>
        </p:nvSpPr>
        <p:spPr>
          <a:xfrm>
            <a:off x="491671" y="3594968"/>
            <a:ext cx="5225371" cy="404595"/>
          </a:xfrm>
        </p:spPr>
        <p:txBody>
          <a:bodyPr>
            <a:noAutofit/>
          </a:bodyPr>
          <a:lstStyle>
            <a:lvl1pPr marL="0" indent="0" algn="l">
              <a:lnSpc>
                <a:spcPct val="100000"/>
              </a:lnSpc>
              <a:spcBef>
                <a:spcPts val="0"/>
              </a:spcBef>
              <a:buNone/>
              <a:defRPr sz="1800" b="0" i="0" baseline="0">
                <a:solidFill>
                  <a:schemeClr val="bg2"/>
                </a:solidFill>
                <a:latin typeface="Helvetica"/>
                <a:cs typeface="Myriad Pro"/>
              </a:defRPr>
            </a:lvl1pPr>
          </a:lstStyle>
          <a:p>
            <a:pPr lvl="0"/>
            <a:endParaRPr lang="id-ID" dirty="0"/>
          </a:p>
        </p:txBody>
      </p:sp>
      <p:sp>
        <p:nvSpPr>
          <p:cNvPr id="9" name="Text Placeholder 9"/>
          <p:cNvSpPr>
            <a:spLocks noGrp="1"/>
          </p:cNvSpPr>
          <p:nvPr>
            <p:ph type="body" sz="quarter" idx="18"/>
          </p:nvPr>
        </p:nvSpPr>
        <p:spPr>
          <a:xfrm>
            <a:off x="491671" y="2828489"/>
            <a:ext cx="5211724" cy="686979"/>
          </a:xfrm>
        </p:spPr>
        <p:txBody>
          <a:bodyPr>
            <a:noAutofit/>
          </a:bodyPr>
          <a:lstStyle>
            <a:lvl1pPr marL="0" indent="0" algn="l">
              <a:lnSpc>
                <a:spcPct val="100000"/>
              </a:lnSpc>
              <a:spcBef>
                <a:spcPts val="0"/>
              </a:spcBef>
              <a:buNone/>
              <a:defRPr sz="3200" b="1" i="0" baseline="0">
                <a:solidFill>
                  <a:schemeClr val="bg2"/>
                </a:solidFill>
                <a:latin typeface="Helvetica"/>
                <a:cs typeface="Myriad Pro"/>
              </a:defRPr>
            </a:lvl1pPr>
          </a:lstStyle>
          <a:p>
            <a:pPr lvl="0"/>
            <a:endParaRPr lang="id-ID" dirty="0"/>
          </a:p>
        </p:txBody>
      </p:sp>
      <p:pic>
        <p:nvPicPr>
          <p:cNvPr id="10" name="Picture 9"/>
          <p:cNvPicPr>
            <a:picLocks noChangeAspect="1"/>
          </p:cNvPicPr>
          <p:nvPr userDrawn="1"/>
        </p:nvPicPr>
        <p:blipFill>
          <a:blip r:embed="rId2"/>
          <a:stretch>
            <a:fillRect/>
          </a:stretch>
        </p:blipFill>
        <p:spPr>
          <a:xfrm>
            <a:off x="374489" y="5867186"/>
            <a:ext cx="4320000" cy="789825"/>
          </a:xfrm>
          <a:prstGeom prst="rect">
            <a:avLst/>
          </a:prstGeom>
        </p:spPr>
      </p:pic>
    </p:spTree>
    <p:extLst>
      <p:ext uri="{BB962C8B-B14F-4D97-AF65-F5344CB8AC3E}">
        <p14:creationId xmlns:p14="http://schemas.microsoft.com/office/powerpoint/2010/main" val="791665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Rectangle 9"/>
          <p:cNvSpPr/>
          <p:nvPr userDrawn="1"/>
        </p:nvSpPr>
        <p:spPr>
          <a:xfrm>
            <a:off x="0" y="0"/>
            <a:ext cx="6091376" cy="6858000"/>
          </a:xfrm>
          <a:prstGeom prst="rect">
            <a:avLst/>
          </a:prstGeom>
          <a:solidFill>
            <a:srgbClr val="C4D600"/>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sp>
        <p:nvSpPr>
          <p:cNvPr id="7" name="Text Placeholder 9"/>
          <p:cNvSpPr>
            <a:spLocks noGrp="1"/>
          </p:cNvSpPr>
          <p:nvPr>
            <p:ph type="body" sz="quarter" idx="17"/>
          </p:nvPr>
        </p:nvSpPr>
        <p:spPr>
          <a:xfrm>
            <a:off x="491671" y="3594968"/>
            <a:ext cx="5225371" cy="404595"/>
          </a:xfrm>
        </p:spPr>
        <p:txBody>
          <a:bodyPr>
            <a:noAutofit/>
          </a:bodyPr>
          <a:lstStyle>
            <a:lvl1pPr marL="0" indent="0" algn="l">
              <a:lnSpc>
                <a:spcPct val="100000"/>
              </a:lnSpc>
              <a:spcBef>
                <a:spcPts val="0"/>
              </a:spcBef>
              <a:buNone/>
              <a:defRPr sz="1800" b="0" i="0" baseline="0">
                <a:solidFill>
                  <a:schemeClr val="bg2"/>
                </a:solidFill>
                <a:latin typeface="Helvetica"/>
                <a:cs typeface="Myriad Pro"/>
              </a:defRPr>
            </a:lvl1pPr>
          </a:lstStyle>
          <a:p>
            <a:pPr lvl="0"/>
            <a:endParaRPr lang="id-ID" dirty="0"/>
          </a:p>
        </p:txBody>
      </p:sp>
      <p:sp>
        <p:nvSpPr>
          <p:cNvPr id="8" name="Text Placeholder 9"/>
          <p:cNvSpPr>
            <a:spLocks noGrp="1"/>
          </p:cNvSpPr>
          <p:nvPr>
            <p:ph type="body" sz="quarter" idx="18"/>
          </p:nvPr>
        </p:nvSpPr>
        <p:spPr>
          <a:xfrm>
            <a:off x="491671" y="2828489"/>
            <a:ext cx="5211724" cy="686979"/>
          </a:xfrm>
        </p:spPr>
        <p:txBody>
          <a:bodyPr>
            <a:noAutofit/>
          </a:bodyPr>
          <a:lstStyle>
            <a:lvl1pPr marL="0" indent="0" algn="l">
              <a:lnSpc>
                <a:spcPct val="100000"/>
              </a:lnSpc>
              <a:spcBef>
                <a:spcPts val="0"/>
              </a:spcBef>
              <a:buNone/>
              <a:defRPr sz="3200" b="1" i="0" baseline="0">
                <a:solidFill>
                  <a:schemeClr val="bg2"/>
                </a:solidFill>
                <a:latin typeface="Helvetica"/>
                <a:cs typeface="Myriad Pro"/>
              </a:defRPr>
            </a:lvl1pPr>
          </a:lstStyle>
          <a:p>
            <a:pPr lvl="0"/>
            <a:endParaRPr lang="id-ID" dirty="0"/>
          </a:p>
        </p:txBody>
      </p:sp>
      <p:pic>
        <p:nvPicPr>
          <p:cNvPr id="9" name="Picture 8"/>
          <p:cNvPicPr>
            <a:picLocks noChangeAspect="1"/>
          </p:cNvPicPr>
          <p:nvPr userDrawn="1"/>
        </p:nvPicPr>
        <p:blipFill>
          <a:blip r:embed="rId2"/>
          <a:stretch>
            <a:fillRect/>
          </a:stretch>
        </p:blipFill>
        <p:spPr>
          <a:xfrm>
            <a:off x="374489" y="5867186"/>
            <a:ext cx="4320000" cy="789825"/>
          </a:xfrm>
          <a:prstGeom prst="rect">
            <a:avLst/>
          </a:prstGeom>
        </p:spPr>
      </p:pic>
    </p:spTree>
    <p:extLst>
      <p:ext uri="{BB962C8B-B14F-4D97-AF65-F5344CB8AC3E}">
        <p14:creationId xmlns:p14="http://schemas.microsoft.com/office/powerpoint/2010/main" val="410015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10/4/2019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24661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0386A418-29F6-C942-AA47-00F6AE4E86EC}" type="datetimeFigureOut">
              <a:rPr lang="en-US" smtClean="0"/>
              <a:pPr/>
              <a:t>10/4/2019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25078284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p:cNvSpPr>
            <a:spLocks noGrp="1"/>
          </p:cNvSpPr>
          <p:nvPr>
            <p:ph type="dt" sz="half" idx="10"/>
          </p:nvPr>
        </p:nvSpPr>
        <p:spPr/>
        <p:txBody>
          <a:bodyPr/>
          <a:lstStyle/>
          <a:p>
            <a:fld id="{0386A418-29F6-C942-AA47-00F6AE4E86EC}" type="datetimeFigureOut">
              <a:rPr lang="en-US" smtClean="0"/>
              <a:pPr/>
              <a:t>10/4/2019</a:t>
            </a:fld>
            <a:endParaRPr lang="en-US"/>
          </a:p>
        </p:txBody>
      </p:sp>
      <p:sp>
        <p:nvSpPr>
          <p:cNvPr id="6" name="Marcador de pie de página 5"/>
          <p:cNvSpPr>
            <a:spLocks noGrp="1"/>
          </p:cNvSpPr>
          <p:nvPr>
            <p:ph type="ftr" sz="quarter" idx="11"/>
          </p:nvPr>
        </p:nvSpPr>
        <p:spPr/>
        <p:txBody>
          <a:bodyPr/>
          <a:lstStyle/>
          <a:p>
            <a:pPr>
              <a:defRPr/>
            </a:pPr>
            <a:endParaRPr lang="en-US"/>
          </a:p>
        </p:txBody>
      </p:sp>
      <p:sp>
        <p:nvSpPr>
          <p:cNvPr id="7" name="Marcador de número de diapositiva 6"/>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5444277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p:cNvSpPr>
            <a:spLocks noGrp="1"/>
          </p:cNvSpPr>
          <p:nvPr>
            <p:ph type="dt" sz="half" idx="10"/>
          </p:nvPr>
        </p:nvSpPr>
        <p:spPr/>
        <p:txBody>
          <a:bodyPr/>
          <a:lstStyle/>
          <a:p>
            <a:fld id="{0386A418-29F6-C942-AA47-00F6AE4E86EC}" type="datetimeFigureOut">
              <a:rPr lang="en-US" smtClean="0"/>
              <a:pPr/>
              <a:t>10/4/2019</a:t>
            </a:fld>
            <a:endParaRPr lang="en-US"/>
          </a:p>
        </p:txBody>
      </p:sp>
      <p:sp>
        <p:nvSpPr>
          <p:cNvPr id="8" name="Marcador de pie de página 7"/>
          <p:cNvSpPr>
            <a:spLocks noGrp="1"/>
          </p:cNvSpPr>
          <p:nvPr>
            <p:ph type="ftr" sz="quarter" idx="11"/>
          </p:nvPr>
        </p:nvSpPr>
        <p:spPr/>
        <p:txBody>
          <a:bodyPr/>
          <a:lstStyle/>
          <a:p>
            <a:pPr>
              <a:defRPr/>
            </a:pPr>
            <a:endParaRPr lang="en-US"/>
          </a:p>
        </p:txBody>
      </p:sp>
      <p:sp>
        <p:nvSpPr>
          <p:cNvPr id="9" name="Marcador de número de diapositiva 8"/>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56200001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fecha 2"/>
          <p:cNvSpPr>
            <a:spLocks noGrp="1"/>
          </p:cNvSpPr>
          <p:nvPr>
            <p:ph type="dt" sz="half" idx="10"/>
          </p:nvPr>
        </p:nvSpPr>
        <p:spPr/>
        <p:txBody>
          <a:bodyPr/>
          <a:lstStyle/>
          <a:p>
            <a:fld id="{0386A418-29F6-C942-AA47-00F6AE4E86EC}" type="datetimeFigureOut">
              <a:rPr lang="en-US" smtClean="0"/>
              <a:pPr/>
              <a:t>10/4/2019</a:t>
            </a:fld>
            <a:endParaRPr lang="en-US"/>
          </a:p>
        </p:txBody>
      </p:sp>
      <p:sp>
        <p:nvSpPr>
          <p:cNvPr id="4" name="Marcador de pie de página 3"/>
          <p:cNvSpPr>
            <a:spLocks noGrp="1"/>
          </p:cNvSpPr>
          <p:nvPr>
            <p:ph type="ftr" sz="quarter" idx="11"/>
          </p:nvPr>
        </p:nvSpPr>
        <p:spPr/>
        <p:txBody>
          <a:bodyPr/>
          <a:lstStyle/>
          <a:p>
            <a:pPr>
              <a:defRPr/>
            </a:pPr>
            <a:endParaRPr lang="en-US"/>
          </a:p>
        </p:txBody>
      </p:sp>
      <p:sp>
        <p:nvSpPr>
          <p:cNvPr id="5" name="Marcador de número de diapositiva 4"/>
          <p:cNvSpPr>
            <a:spLocks noGrp="1"/>
          </p:cNvSpPr>
          <p:nvPr>
            <p:ph type="sldNum" sz="quarter" idx="12"/>
          </p:nvPr>
        </p:nvSpPr>
        <p:spPr/>
        <p:txBody>
          <a:bodyPr/>
          <a:lstStyle/>
          <a:p>
            <a:fld id="{DF244829-62D2-BA43-96C0-A96FCAFCB24E}" type="slidenum">
              <a:rPr lang="en-US" smtClean="0"/>
              <a:pPr/>
              <a:t>‹Nº›</a:t>
            </a:fld>
            <a:endParaRPr lang="en-US"/>
          </a:p>
        </p:txBody>
      </p:sp>
      <p:pic>
        <p:nvPicPr>
          <p:cNvPr id="6" name="Imagen 5">
            <a:extLst>
              <a:ext uri="{FF2B5EF4-FFF2-40B4-BE49-F238E27FC236}">
                <a16:creationId xmlns:a16="http://schemas.microsoft.com/office/drawing/2014/main" id="{9D9CD0AA-A4A3-4149-83C7-F5B37EAC839F}"/>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74192" y="6179831"/>
            <a:ext cx="4561298" cy="503652"/>
          </a:xfrm>
          <a:prstGeom prst="rect">
            <a:avLst/>
          </a:prstGeom>
        </p:spPr>
      </p:pic>
    </p:spTree>
    <p:extLst>
      <p:ext uri="{BB962C8B-B14F-4D97-AF65-F5344CB8AC3E}">
        <p14:creationId xmlns:p14="http://schemas.microsoft.com/office/powerpoint/2010/main" val="90115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386A418-29F6-C942-AA47-00F6AE4E86EC}" type="datetimeFigureOut">
              <a:rPr lang="en-US" smtClean="0"/>
              <a:pPr/>
              <a:t>10/4/2019</a:t>
            </a:fld>
            <a:endParaRPr lang="en-US"/>
          </a:p>
        </p:txBody>
      </p:sp>
      <p:sp>
        <p:nvSpPr>
          <p:cNvPr id="3" name="Marcador de pie de página 2"/>
          <p:cNvSpPr>
            <a:spLocks noGrp="1"/>
          </p:cNvSpPr>
          <p:nvPr>
            <p:ph type="ftr" sz="quarter" idx="11"/>
          </p:nvPr>
        </p:nvSpPr>
        <p:spPr/>
        <p:txBody>
          <a:bodyPr/>
          <a:lstStyle/>
          <a:p>
            <a:pPr>
              <a:defRPr/>
            </a:pPr>
            <a:endParaRPr lang="en-US"/>
          </a:p>
        </p:txBody>
      </p:sp>
      <p:sp>
        <p:nvSpPr>
          <p:cNvPr id="4" name="Marcador de número de diapositiva 3"/>
          <p:cNvSpPr>
            <a:spLocks noGrp="1"/>
          </p:cNvSpPr>
          <p:nvPr>
            <p:ph type="sldNum" sz="quarter" idx="12"/>
          </p:nvPr>
        </p:nvSpPr>
        <p:spPr/>
        <p:txBody>
          <a:bodyPr/>
          <a:lstStyle/>
          <a:p>
            <a:fld id="{DF244829-62D2-BA43-96C0-A96FCAFCB24E}" type="slidenum">
              <a:rPr lang="en-US" smtClean="0"/>
              <a:pPr/>
              <a:t>‹Nº›</a:t>
            </a:fld>
            <a:endParaRPr lang="en-US"/>
          </a:p>
        </p:txBody>
      </p:sp>
      <p:pic>
        <p:nvPicPr>
          <p:cNvPr id="5" name="Imagen 4">
            <a:extLst>
              <a:ext uri="{FF2B5EF4-FFF2-40B4-BE49-F238E27FC236}">
                <a16:creationId xmlns:a16="http://schemas.microsoft.com/office/drawing/2014/main" id="{A4C23853-BCEB-4836-B87D-84C467E0A54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74192" y="6179831"/>
            <a:ext cx="4561298" cy="503652"/>
          </a:xfrm>
          <a:prstGeom prst="rect">
            <a:avLst/>
          </a:prstGeom>
        </p:spPr>
      </p:pic>
    </p:spTree>
    <p:extLst>
      <p:ext uri="{BB962C8B-B14F-4D97-AF65-F5344CB8AC3E}">
        <p14:creationId xmlns:p14="http://schemas.microsoft.com/office/powerpoint/2010/main" val="1670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386A418-29F6-C942-AA47-00F6AE4E86EC}" type="datetimeFigureOut">
              <a:rPr lang="en-US" smtClean="0"/>
              <a:pPr/>
              <a:t>10/4/2019</a:t>
            </a:fld>
            <a:endParaRPr lang="en-US"/>
          </a:p>
        </p:txBody>
      </p:sp>
      <p:sp>
        <p:nvSpPr>
          <p:cNvPr id="6" name="Marcador de pie de página 5"/>
          <p:cNvSpPr>
            <a:spLocks noGrp="1"/>
          </p:cNvSpPr>
          <p:nvPr>
            <p:ph type="ftr" sz="quarter" idx="11"/>
          </p:nvPr>
        </p:nvSpPr>
        <p:spPr/>
        <p:txBody>
          <a:bodyPr/>
          <a:lstStyle/>
          <a:p>
            <a:pPr>
              <a:defRPr/>
            </a:pPr>
            <a:endParaRPr lang="en-US"/>
          </a:p>
        </p:txBody>
      </p:sp>
      <p:sp>
        <p:nvSpPr>
          <p:cNvPr id="7" name="Marcador de número de diapositiva 6"/>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4003379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386A418-29F6-C942-AA47-00F6AE4E86EC}" type="datetimeFigureOut">
              <a:rPr lang="en-US" smtClean="0"/>
              <a:pPr/>
              <a:t>10/4/2019</a:t>
            </a:fld>
            <a:endParaRPr lang="en-US"/>
          </a:p>
        </p:txBody>
      </p:sp>
      <p:sp>
        <p:nvSpPr>
          <p:cNvPr id="6" name="Marcador de pie de página 5"/>
          <p:cNvSpPr>
            <a:spLocks noGrp="1"/>
          </p:cNvSpPr>
          <p:nvPr>
            <p:ph type="ftr" sz="quarter" idx="11"/>
          </p:nvPr>
        </p:nvSpPr>
        <p:spPr/>
        <p:txBody>
          <a:bodyPr/>
          <a:lstStyle/>
          <a:p>
            <a:pPr>
              <a:defRPr/>
            </a:pPr>
            <a:endParaRPr lang="en-US"/>
          </a:p>
        </p:txBody>
      </p:sp>
      <p:sp>
        <p:nvSpPr>
          <p:cNvPr id="7" name="Marcador de número de diapositiva 6"/>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207058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6A418-29F6-C942-AA47-00F6AE4E86EC}" type="datetimeFigureOut">
              <a:rPr lang="en-US" smtClean="0"/>
              <a:pPr/>
              <a:t>10/4/2019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44829-62D2-BA43-96C0-A96FCAFCB24E}" type="slidenum">
              <a:rPr lang="en-US" smtClean="0"/>
              <a:pPr/>
              <a:t>‹Nº›</a:t>
            </a:fld>
            <a:endParaRPr lang="en-US"/>
          </a:p>
        </p:txBody>
      </p:sp>
      <p:sp>
        <p:nvSpPr>
          <p:cNvPr id="7" name="Rectangle 6"/>
          <p:cNvSpPr/>
          <p:nvPr userDrawn="1"/>
        </p:nvSpPr>
        <p:spPr>
          <a:xfrm>
            <a:off x="0" y="0"/>
            <a:ext cx="328824" cy="6858000"/>
          </a:xfrm>
          <a:prstGeom prst="rect">
            <a:avLst/>
          </a:prstGeom>
          <a:solidFill>
            <a:srgbClr val="83005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8" name="Imagen 7">
            <a:extLst>
              <a:ext uri="{FF2B5EF4-FFF2-40B4-BE49-F238E27FC236}">
                <a16:creationId xmlns:a16="http://schemas.microsoft.com/office/drawing/2014/main" id="{CB79BF01-3A2A-4D0D-8642-368026ECB6A3}"/>
              </a:ext>
            </a:extLst>
          </p:cNvPr>
          <p:cNvPicPr>
            <a:picLocks noChangeAspect="1"/>
          </p:cNvPicPr>
          <p:nvPr userDrawn="1"/>
        </p:nvPicPr>
        <p:blipFill>
          <a:blip r:embed="rId17" cstate="email">
            <a:extLst>
              <a:ext uri="{28A0092B-C50C-407E-A947-70E740481C1C}">
                <a14:useLocalDpi xmlns:a14="http://schemas.microsoft.com/office/drawing/2010/main" val="0"/>
              </a:ext>
            </a:extLst>
          </a:blip>
          <a:stretch>
            <a:fillRect/>
          </a:stretch>
        </p:blipFill>
        <p:spPr>
          <a:xfrm>
            <a:off x="7374192" y="6179831"/>
            <a:ext cx="4561298" cy="503652"/>
          </a:xfrm>
          <a:prstGeom prst="rect">
            <a:avLst/>
          </a:prstGeom>
        </p:spPr>
      </p:pic>
    </p:spTree>
    <p:extLst>
      <p:ext uri="{BB962C8B-B14F-4D97-AF65-F5344CB8AC3E}">
        <p14:creationId xmlns:p14="http://schemas.microsoft.com/office/powerpoint/2010/main" val="206870957"/>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9" r:id="rId12"/>
    <p:sldLayoutId id="2147483713" r:id="rId13"/>
    <p:sldLayoutId id="2147483716" r:id="rId14"/>
    <p:sldLayoutId id="214748371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pixabay.com/es/?utm_source=link-attribution&amp;utm_medium=referral&amp;utm_campaign=image&amp;utm_content=294097" TargetMode="External"/><Relationship Id="rId5" Type="http://schemas.openxmlformats.org/officeDocument/2006/relationships/hyperlink" Target="https://pixabay.com/es/users/Clker-Free-Vector-Images-3736/?utm_source=link-attribution&amp;utm_medium=referral&amp;utm_campaign=image&amp;utm_content=294097"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pixabay.com/es/?utm_source=link-attribution&amp;utm_medium=referral&amp;utm_campaign=image&amp;utm_content=294097" TargetMode="External"/><Relationship Id="rId5" Type="http://schemas.openxmlformats.org/officeDocument/2006/relationships/hyperlink" Target="https://pixabay.com/es/users/Clker-Free-Vector-Images-3736/?utm_source=link-attribution&amp;utm_medium=referral&amp;utm_campaign=image&amp;utm_content=294097" TargetMode="Externa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Imagen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2955" y="5987847"/>
            <a:ext cx="5160894" cy="569858"/>
          </a:xfrm>
          <a:prstGeom prst="rect">
            <a:avLst/>
          </a:prstGeom>
        </p:spPr>
      </p:pic>
      <p:sp>
        <p:nvSpPr>
          <p:cNvPr id="4" name="CuadroTexto 3"/>
          <p:cNvSpPr txBox="1"/>
          <p:nvPr/>
        </p:nvSpPr>
        <p:spPr>
          <a:xfrm>
            <a:off x="412955" y="1670484"/>
            <a:ext cx="6212928" cy="1323439"/>
          </a:xfrm>
          <a:prstGeom prst="rect">
            <a:avLst/>
          </a:prstGeom>
          <a:noFill/>
        </p:spPr>
        <p:txBody>
          <a:bodyPr wrap="square" rtlCol="0">
            <a:spAutoFit/>
          </a:bodyPr>
          <a:lstStyle/>
          <a:p>
            <a:r>
              <a:rPr lang="es-CO" sz="4000" b="1" dirty="0">
                <a:effectLst>
                  <a:outerShdw blurRad="38100" dist="38100" dir="2700000" algn="tl">
                    <a:srgbClr val="000000">
                      <a:alpha val="43137"/>
                    </a:srgbClr>
                  </a:outerShdw>
                </a:effectLst>
              </a:rPr>
              <a:t>PREVENCIÓN CUATERNARIA</a:t>
            </a:r>
            <a:endParaRPr lang="es-ES_tradnl" sz="4000" b="1" dirty="0">
              <a:solidFill>
                <a:srgbClr val="005493"/>
              </a:solidFill>
              <a:latin typeface="Acherus Grotesque" charset="0"/>
              <a:ea typeface="Acherus Grotesque" charset="0"/>
              <a:cs typeface="Acherus Grotesque" charset="0"/>
            </a:endParaRPr>
          </a:p>
        </p:txBody>
      </p:sp>
      <p:sp>
        <p:nvSpPr>
          <p:cNvPr id="5" name="CuadroTexto 4"/>
          <p:cNvSpPr txBox="1"/>
          <p:nvPr/>
        </p:nvSpPr>
        <p:spPr>
          <a:xfrm>
            <a:off x="412955" y="3048153"/>
            <a:ext cx="3421626" cy="383458"/>
          </a:xfrm>
          <a:prstGeom prst="rect">
            <a:avLst/>
          </a:prstGeom>
          <a:noFill/>
        </p:spPr>
        <p:txBody>
          <a:bodyPr wrap="square" rtlCol="0">
            <a:spAutoFit/>
          </a:bodyPr>
          <a:lstStyle/>
          <a:p>
            <a:r>
              <a:rPr lang="es-CO" dirty="0"/>
              <a:t>MÓDULO 4</a:t>
            </a:r>
            <a:endParaRPr lang="es-ES_tradnl" dirty="0">
              <a:solidFill>
                <a:srgbClr val="005493"/>
              </a:solidFill>
              <a:latin typeface="Acherus Grotesque" charset="0"/>
              <a:ea typeface="Acherus Grotesque" charset="0"/>
              <a:cs typeface="Acherus Grotesque" charset="0"/>
            </a:endParaRPr>
          </a:p>
        </p:txBody>
      </p:sp>
    </p:spTree>
    <p:extLst>
      <p:ext uri="{BB962C8B-B14F-4D97-AF65-F5344CB8AC3E}">
        <p14:creationId xmlns:p14="http://schemas.microsoft.com/office/powerpoint/2010/main" val="181167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El paciente no ha tenido exacerbaciones de acuerdo  a esto el paciente esta clasificado como:</a:t>
            </a:r>
          </a:p>
        </p:txBody>
      </p:sp>
      <p:sp>
        <p:nvSpPr>
          <p:cNvPr id="3" name="Marcador de contenido 2"/>
          <p:cNvSpPr>
            <a:spLocks noGrp="1"/>
          </p:cNvSpPr>
          <p:nvPr>
            <p:ph idx="1"/>
          </p:nvPr>
        </p:nvSpPr>
        <p:spPr/>
        <p:txBody>
          <a:bodyPr/>
          <a:lstStyle/>
          <a:p>
            <a:r>
              <a:rPr lang="es-CO" dirty="0"/>
              <a:t>GOLD 1  A  </a:t>
            </a:r>
            <a:r>
              <a:rPr lang="es-MX" dirty="0"/>
              <a:t>(correcto)</a:t>
            </a:r>
          </a:p>
          <a:p>
            <a:r>
              <a:rPr lang="es-CO" dirty="0"/>
              <a:t>GOLD 1 B </a:t>
            </a:r>
            <a:r>
              <a:rPr lang="es-MX" dirty="0"/>
              <a:t>(incorrecto)</a:t>
            </a:r>
          </a:p>
          <a:p>
            <a:r>
              <a:rPr lang="es-CO" dirty="0"/>
              <a:t>GOLD 1 C </a:t>
            </a:r>
            <a:r>
              <a:rPr lang="es-MX" dirty="0"/>
              <a:t>(incorrecto)</a:t>
            </a:r>
          </a:p>
          <a:p>
            <a:r>
              <a:rPr lang="es-CO" dirty="0"/>
              <a:t>GOLD 1 D </a:t>
            </a:r>
            <a:r>
              <a:rPr lang="es-MX" dirty="0"/>
              <a:t>(incorrecto)</a:t>
            </a:r>
          </a:p>
          <a:p>
            <a:endParaRPr lang="es-CO" dirty="0"/>
          </a:p>
        </p:txBody>
      </p:sp>
    </p:spTree>
    <p:extLst>
      <p:ext uri="{BB962C8B-B14F-4D97-AF65-F5344CB8AC3E}">
        <p14:creationId xmlns:p14="http://schemas.microsoft.com/office/powerpoint/2010/main" val="390940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11" name="Google Shape;276;p35">
            <a:extLst>
              <a:ext uri="{FF2B5EF4-FFF2-40B4-BE49-F238E27FC236}">
                <a16:creationId xmlns:a16="http://schemas.microsoft.com/office/drawing/2014/main" id="{36AE9ED8-8E6A-4EE2-83AA-911D45726BAD}"/>
              </a:ext>
            </a:extLst>
          </p:cNvPr>
          <p:cNvPicPr preferRelativeResize="0"/>
          <p:nvPr/>
        </p:nvPicPr>
        <p:blipFill>
          <a:blip r:embed="rId3">
            <a:alphaModFix/>
          </a:blip>
          <a:stretch>
            <a:fillRect/>
          </a:stretch>
        </p:blipFill>
        <p:spPr>
          <a:xfrm>
            <a:off x="4990809" y="1823461"/>
            <a:ext cx="6044626" cy="4196339"/>
          </a:xfrm>
          <a:prstGeom prst="rect">
            <a:avLst/>
          </a:prstGeom>
          <a:noFill/>
          <a:ln>
            <a:noFill/>
          </a:ln>
        </p:spPr>
      </p:pic>
      <p:sp>
        <p:nvSpPr>
          <p:cNvPr id="274" name="Google Shape;274;p35"/>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75" name="Google Shape;275;p35"/>
          <p:cNvPicPr preferRelativeResize="0"/>
          <p:nvPr/>
        </p:nvPicPr>
        <p:blipFill rotWithShape="1">
          <a:blip r:embed="rId4">
            <a:alphaModFix/>
          </a:blip>
          <a:srcRect/>
          <a:stretch/>
        </p:blipFill>
        <p:spPr>
          <a:xfrm>
            <a:off x="7374192" y="6179831"/>
            <a:ext cx="4561298" cy="503652"/>
          </a:xfrm>
          <a:prstGeom prst="rect">
            <a:avLst/>
          </a:prstGeom>
          <a:noFill/>
          <a:ln>
            <a:noFill/>
          </a:ln>
        </p:spPr>
      </p:pic>
      <p:sp>
        <p:nvSpPr>
          <p:cNvPr id="6" name="Google Shape;229;p30">
            <a:extLst>
              <a:ext uri="{FF2B5EF4-FFF2-40B4-BE49-F238E27FC236}">
                <a16:creationId xmlns:a16="http://schemas.microsoft.com/office/drawing/2014/main" id="{4C820F55-A6C4-428F-B28C-11C6BD42A625}"/>
              </a:ext>
            </a:extLst>
          </p:cNvPr>
          <p:cNvSpPr txBox="1">
            <a:spLocks/>
          </p:cNvSpPr>
          <p:nvPr/>
        </p:nvSpPr>
        <p:spPr>
          <a:xfrm>
            <a:off x="162300" y="2461"/>
            <a:ext cx="118674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sz="4800" b="1" dirty="0">
                <a:solidFill>
                  <a:srgbClr val="0070C0"/>
                </a:solidFill>
              </a:rPr>
              <a:t>Retroalimentación</a:t>
            </a:r>
          </a:p>
        </p:txBody>
      </p:sp>
      <p:sp>
        <p:nvSpPr>
          <p:cNvPr id="2" name="Rectángulo 1">
            <a:extLst>
              <a:ext uri="{FF2B5EF4-FFF2-40B4-BE49-F238E27FC236}">
                <a16:creationId xmlns:a16="http://schemas.microsoft.com/office/drawing/2014/main" id="{161F4814-0F0D-4F6A-9977-E94477683D45}"/>
              </a:ext>
            </a:extLst>
          </p:cNvPr>
          <p:cNvSpPr/>
          <p:nvPr/>
        </p:nvSpPr>
        <p:spPr>
          <a:xfrm>
            <a:off x="1156565" y="4438449"/>
            <a:ext cx="3447299" cy="215444"/>
          </a:xfrm>
          <a:prstGeom prst="rect">
            <a:avLst/>
          </a:prstGeom>
        </p:spPr>
        <p:txBody>
          <a:bodyPr wrap="square">
            <a:spAutoFit/>
          </a:bodyPr>
          <a:lstStyle/>
          <a:p>
            <a:r>
              <a:rPr lang="es-CO" sz="800" dirty="0">
                <a:solidFill>
                  <a:schemeClr val="bg2"/>
                </a:solidFill>
                <a:latin typeface="Helvetica Neue"/>
              </a:rPr>
              <a:t>Imagen de </a:t>
            </a:r>
            <a:r>
              <a:rPr lang="es-CO" sz="800" dirty="0">
                <a:solidFill>
                  <a:schemeClr val="bg2"/>
                </a:solidFill>
                <a:latin typeface="Helvetica Neue"/>
                <a:hlinkClick r:id="rId5">
                  <a:extLst>
                    <a:ext uri="{A12FA001-AC4F-418D-AE19-62706E023703}">
                      <ahyp:hlinkClr xmlns:ahyp="http://schemas.microsoft.com/office/drawing/2018/hyperlinkcolor" xmlns="" val="tx"/>
                    </a:ext>
                  </a:extLst>
                </a:hlinkClick>
              </a:rPr>
              <a:t>Clker-Free-Vector-Images</a:t>
            </a:r>
            <a:r>
              <a:rPr lang="es-CO" sz="800" dirty="0">
                <a:solidFill>
                  <a:schemeClr val="bg2"/>
                </a:solidFill>
                <a:latin typeface="Helvetica Neue"/>
              </a:rPr>
              <a:t> en </a:t>
            </a:r>
            <a:r>
              <a:rPr lang="es-CO" sz="800" dirty="0">
                <a:solidFill>
                  <a:schemeClr val="bg2"/>
                </a:solidFill>
                <a:latin typeface="Helvetica Neue"/>
                <a:hlinkClick r:id="rId6">
                  <a:extLst>
                    <a:ext uri="{A12FA001-AC4F-418D-AE19-62706E023703}">
                      <ahyp:hlinkClr xmlns:ahyp="http://schemas.microsoft.com/office/drawing/2018/hyperlinkcolor" xmlns="" val="tx"/>
                    </a:ext>
                  </a:extLst>
                </a:hlinkClick>
              </a:rPr>
              <a:t>Pixabay</a:t>
            </a:r>
            <a:endParaRPr lang="es-CO" sz="800" dirty="0">
              <a:solidFill>
                <a:schemeClr val="bg2"/>
              </a:solidFill>
            </a:endParaRPr>
          </a:p>
        </p:txBody>
      </p:sp>
      <p:pic>
        <p:nvPicPr>
          <p:cNvPr id="4" name="Imagen 3">
            <a:extLst>
              <a:ext uri="{FF2B5EF4-FFF2-40B4-BE49-F238E27FC236}">
                <a16:creationId xmlns:a16="http://schemas.microsoft.com/office/drawing/2014/main" id="{65B175B2-28C2-44E5-B2DB-FE1FA028813A}"/>
              </a:ext>
            </a:extLst>
          </p:cNvPr>
          <p:cNvPicPr>
            <a:picLocks noChangeAspect="1"/>
          </p:cNvPicPr>
          <p:nvPr/>
        </p:nvPicPr>
        <p:blipFill>
          <a:blip r:embed="rId7"/>
          <a:stretch>
            <a:fillRect/>
          </a:stretch>
        </p:blipFill>
        <p:spPr>
          <a:xfrm>
            <a:off x="1711971" y="1271946"/>
            <a:ext cx="1524000" cy="3048000"/>
          </a:xfrm>
          <a:prstGeom prst="rect">
            <a:avLst/>
          </a:prstGeom>
        </p:spPr>
      </p:pic>
      <p:sp>
        <p:nvSpPr>
          <p:cNvPr id="10" name="CuadroTexto 9">
            <a:extLst>
              <a:ext uri="{FF2B5EF4-FFF2-40B4-BE49-F238E27FC236}">
                <a16:creationId xmlns:a16="http://schemas.microsoft.com/office/drawing/2014/main" id="{408A58C2-F7F3-486A-A303-DFE39F3CF584}"/>
              </a:ext>
            </a:extLst>
          </p:cNvPr>
          <p:cNvSpPr txBox="1"/>
          <p:nvPr/>
        </p:nvSpPr>
        <p:spPr>
          <a:xfrm>
            <a:off x="520501" y="4653893"/>
            <a:ext cx="3921063" cy="1877437"/>
          </a:xfrm>
          <a:prstGeom prst="rect">
            <a:avLst/>
          </a:prstGeom>
          <a:no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b="1" dirty="0">
                <a:solidFill>
                  <a:schemeClr val="tx1"/>
                </a:solidFill>
              </a:rPr>
              <a:t>Pepe</a:t>
            </a:r>
          </a:p>
          <a:p>
            <a:pPr algn="just"/>
            <a:r>
              <a:rPr lang="es-ES" sz="1600" dirty="0">
                <a:solidFill>
                  <a:schemeClr val="tx1"/>
                </a:solidFill>
              </a:rPr>
              <a:t>Edad: 77 años </a:t>
            </a:r>
          </a:p>
          <a:p>
            <a:pPr algn="just"/>
            <a:r>
              <a:rPr lang="es-ES" sz="1600" dirty="0">
                <a:solidFill>
                  <a:schemeClr val="tx1"/>
                </a:solidFill>
              </a:rPr>
              <a:t>Espirometría: </a:t>
            </a:r>
            <a:r>
              <a:rPr lang="es-CO" sz="1600" dirty="0">
                <a:solidFill>
                  <a:schemeClr val="tx1"/>
                </a:solidFill>
              </a:rPr>
              <a:t>VEF1/CVF: &lt;0.7 (66,38) – VEF1 con un valor del 83% del esperado. Gold 1 </a:t>
            </a:r>
            <a:r>
              <a:rPr lang="es-ES" sz="1600" dirty="0">
                <a:solidFill>
                  <a:schemeClr val="tx1"/>
                </a:solidFill>
              </a:rPr>
              <a:t>No se reportan exacerbaciones.</a:t>
            </a:r>
          </a:p>
          <a:p>
            <a:pPr algn="just"/>
            <a:r>
              <a:rPr lang="es-ES" sz="1600" dirty="0" err="1">
                <a:solidFill>
                  <a:schemeClr val="tx1"/>
                </a:solidFill>
              </a:rPr>
              <a:t>mMRC</a:t>
            </a:r>
            <a:r>
              <a:rPr lang="es-ES" sz="1600" dirty="0">
                <a:solidFill>
                  <a:schemeClr val="tx1"/>
                </a:solidFill>
              </a:rPr>
              <a:t>   1</a:t>
            </a:r>
          </a:p>
          <a:p>
            <a:pPr algn="just"/>
            <a:r>
              <a:rPr lang="es-ES" sz="1600" dirty="0">
                <a:solidFill>
                  <a:schemeClr val="tx1"/>
                </a:solidFill>
              </a:rPr>
              <a:t>CAT: 9</a:t>
            </a:r>
          </a:p>
        </p:txBody>
      </p:sp>
      <p:sp>
        <p:nvSpPr>
          <p:cNvPr id="13" name="CuadroTexto 12">
            <a:extLst>
              <a:ext uri="{FF2B5EF4-FFF2-40B4-BE49-F238E27FC236}">
                <a16:creationId xmlns:a16="http://schemas.microsoft.com/office/drawing/2014/main" id="{9999B9C6-31DE-497C-A7BE-2F3CDD07A7F9}"/>
              </a:ext>
            </a:extLst>
          </p:cNvPr>
          <p:cNvSpPr txBox="1"/>
          <p:nvPr/>
        </p:nvSpPr>
        <p:spPr>
          <a:xfrm>
            <a:off x="4916304" y="1158884"/>
            <a:ext cx="2521691" cy="338554"/>
          </a:xfrm>
          <a:prstGeom prst="rect">
            <a:avLst/>
          </a:prstGeom>
          <a:solidFill>
            <a:schemeClr val="accent1">
              <a:lumMod val="20000"/>
              <a:lumOff val="80000"/>
            </a:schemeClr>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600" b="1" dirty="0">
                <a:solidFill>
                  <a:schemeClr val="bg2"/>
                </a:solidFill>
              </a:rPr>
              <a:t>GOLD 3 (VEF1 45%) </a:t>
            </a:r>
          </a:p>
        </p:txBody>
      </p:sp>
      <p:sp>
        <p:nvSpPr>
          <p:cNvPr id="15" name="Rectángulo 14">
            <a:extLst>
              <a:ext uri="{FF2B5EF4-FFF2-40B4-BE49-F238E27FC236}">
                <a16:creationId xmlns:a16="http://schemas.microsoft.com/office/drawing/2014/main" id="{1CA77517-E74C-4CDF-B056-D49E6DE42CF0}"/>
              </a:ext>
            </a:extLst>
          </p:cNvPr>
          <p:cNvSpPr/>
          <p:nvPr/>
        </p:nvSpPr>
        <p:spPr>
          <a:xfrm>
            <a:off x="5273667" y="3557945"/>
            <a:ext cx="1713580" cy="90849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a:extLst>
              <a:ext uri="{FF2B5EF4-FFF2-40B4-BE49-F238E27FC236}">
                <a16:creationId xmlns:a16="http://schemas.microsoft.com/office/drawing/2014/main" id="{23563A29-73CD-4399-9AF2-FB069D0DE40E}"/>
              </a:ext>
            </a:extLst>
          </p:cNvPr>
          <p:cNvSpPr/>
          <p:nvPr/>
        </p:nvSpPr>
        <p:spPr>
          <a:xfrm>
            <a:off x="7369600" y="4645969"/>
            <a:ext cx="1636427" cy="90849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a:extLst>
              <a:ext uri="{FF2B5EF4-FFF2-40B4-BE49-F238E27FC236}">
                <a16:creationId xmlns:a16="http://schemas.microsoft.com/office/drawing/2014/main" id="{B173D4EC-F7DE-401B-8DC1-C95D2039EE3A}"/>
              </a:ext>
            </a:extLst>
          </p:cNvPr>
          <p:cNvSpPr/>
          <p:nvPr/>
        </p:nvSpPr>
        <p:spPr>
          <a:xfrm>
            <a:off x="7374192" y="3557945"/>
            <a:ext cx="1636427" cy="762001"/>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dirty="0"/>
          </a:p>
        </p:txBody>
      </p:sp>
    </p:spTree>
    <p:extLst>
      <p:ext uri="{BB962C8B-B14F-4D97-AF65-F5344CB8AC3E}">
        <p14:creationId xmlns:p14="http://schemas.microsoft.com/office/powerpoint/2010/main" val="366634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BB18DD-AB0D-4749-9149-3B8CFA58F967}"/>
              </a:ext>
            </a:extLst>
          </p:cNvPr>
          <p:cNvSpPr>
            <a:spLocks noGrp="1"/>
          </p:cNvSpPr>
          <p:nvPr>
            <p:ph type="title"/>
          </p:nvPr>
        </p:nvSpPr>
        <p:spPr>
          <a:xfrm>
            <a:off x="812443" y="259877"/>
            <a:ext cx="10515600" cy="1325563"/>
          </a:xfrm>
        </p:spPr>
        <p:txBody>
          <a:bodyPr/>
          <a:lstStyle/>
          <a:p>
            <a:r>
              <a:rPr lang="es-CO" b="1" dirty="0"/>
              <a:t>CASO CLINICO</a:t>
            </a:r>
          </a:p>
        </p:txBody>
      </p:sp>
      <p:sp>
        <p:nvSpPr>
          <p:cNvPr id="3" name="Marcador de contenido 2">
            <a:extLst>
              <a:ext uri="{FF2B5EF4-FFF2-40B4-BE49-F238E27FC236}">
                <a16:creationId xmlns:a16="http://schemas.microsoft.com/office/drawing/2014/main" id="{9C057740-4DF5-4AEB-8F4D-49B0E0363798}"/>
              </a:ext>
            </a:extLst>
          </p:cNvPr>
          <p:cNvSpPr>
            <a:spLocks noGrp="1"/>
          </p:cNvSpPr>
          <p:nvPr>
            <p:ph idx="1"/>
          </p:nvPr>
        </p:nvSpPr>
        <p:spPr>
          <a:xfrm>
            <a:off x="697523" y="1690688"/>
            <a:ext cx="6716151" cy="4351338"/>
          </a:xfrm>
        </p:spPr>
        <p:txBody>
          <a:bodyPr>
            <a:normAutofit/>
          </a:bodyPr>
          <a:lstStyle/>
          <a:p>
            <a:pPr algn="just"/>
            <a:r>
              <a:rPr lang="es-MX" dirty="0"/>
              <a:t>El paciente estaba con manejo de SAMA+SABA+ corticoide inhalado</a:t>
            </a:r>
          </a:p>
          <a:p>
            <a:pPr algn="just"/>
            <a:endParaRPr lang="es-MX" dirty="0"/>
          </a:p>
          <a:p>
            <a:pPr algn="just"/>
            <a:r>
              <a:rPr lang="es-MX" dirty="0"/>
              <a:t>Retorna a la consulta </a:t>
            </a:r>
          </a:p>
          <a:p>
            <a:pPr algn="just"/>
            <a:r>
              <a:rPr lang="es-MX" dirty="0"/>
              <a:t>Tuvo una exacerbación de la EPOC hace 3 meses, por la que fue hospitalizado y requirió optimización de manejo broncodilatador.  Salió con un LAMA y la espirometría no ha tenido mayores cambios.</a:t>
            </a:r>
          </a:p>
          <a:p>
            <a:pPr algn="just"/>
            <a:endParaRPr lang="es-MX" dirty="0"/>
          </a:p>
        </p:txBody>
      </p:sp>
      <p:sp>
        <p:nvSpPr>
          <p:cNvPr id="6" name="CuadroTexto 5">
            <a:extLst>
              <a:ext uri="{FF2B5EF4-FFF2-40B4-BE49-F238E27FC236}">
                <a16:creationId xmlns:a16="http://schemas.microsoft.com/office/drawing/2014/main" id="{29B81C5D-AF36-418B-B853-AA3D3769629C}"/>
              </a:ext>
            </a:extLst>
          </p:cNvPr>
          <p:cNvSpPr txBox="1"/>
          <p:nvPr/>
        </p:nvSpPr>
        <p:spPr>
          <a:xfrm>
            <a:off x="7737232" y="3866357"/>
            <a:ext cx="4051494" cy="1200329"/>
          </a:xfrm>
          <a:prstGeom prst="rect">
            <a:avLst/>
          </a:prstGeom>
          <a:solidFill>
            <a:srgbClr val="00B0F0"/>
          </a:solidFill>
        </p:spPr>
        <p:txBody>
          <a:bodyPr wrap="square" rtlCol="0">
            <a:spAutoFit/>
          </a:bodyPr>
          <a:lstStyle/>
          <a:p>
            <a:pPr marL="342900" indent="-342900" algn="just">
              <a:buFont typeface="Wingdings" panose="05000000000000000000" pitchFamily="2" charset="2"/>
              <a:buChar char="Ø"/>
            </a:pPr>
            <a:r>
              <a:rPr lang="es-CO" sz="2400" dirty="0"/>
              <a:t>¿Como haría el seguimiento y el manejo de este paciente ?</a:t>
            </a:r>
          </a:p>
        </p:txBody>
      </p:sp>
      <p:pic>
        <p:nvPicPr>
          <p:cNvPr id="7" name="Imagen 6">
            <a:extLst>
              <a:ext uri="{FF2B5EF4-FFF2-40B4-BE49-F238E27FC236}">
                <a16:creationId xmlns:a16="http://schemas.microsoft.com/office/drawing/2014/main" id="{FA17B244-0490-4036-A676-EDA6CDAEF11E}"/>
              </a:ext>
            </a:extLst>
          </p:cNvPr>
          <p:cNvPicPr>
            <a:picLocks noChangeAspect="1"/>
          </p:cNvPicPr>
          <p:nvPr/>
        </p:nvPicPr>
        <p:blipFill>
          <a:blip r:embed="rId2"/>
          <a:stretch>
            <a:fillRect/>
          </a:stretch>
        </p:blipFill>
        <p:spPr>
          <a:xfrm>
            <a:off x="9272405" y="575621"/>
            <a:ext cx="981148" cy="904571"/>
          </a:xfrm>
          <a:prstGeom prst="rect">
            <a:avLst/>
          </a:prstGeom>
        </p:spPr>
      </p:pic>
    </p:spTree>
    <p:extLst>
      <p:ext uri="{BB962C8B-B14F-4D97-AF65-F5344CB8AC3E}">
        <p14:creationId xmlns:p14="http://schemas.microsoft.com/office/powerpoint/2010/main" val="259977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Google Shape;152;p21">
            <a:extLst>
              <a:ext uri="{FF2B5EF4-FFF2-40B4-BE49-F238E27FC236}">
                <a16:creationId xmlns:a16="http://schemas.microsoft.com/office/drawing/2014/main" id="{CAE9678C-B2DC-4C75-980E-293A65997388}"/>
              </a:ext>
            </a:extLst>
          </p:cNvPr>
          <p:cNvGraphicFramePr/>
          <p:nvPr>
            <p:extLst>
              <p:ext uri="{D42A27DB-BD31-4B8C-83A1-F6EECF244321}">
                <p14:modId xmlns:p14="http://schemas.microsoft.com/office/powerpoint/2010/main" val="2963765635"/>
              </p:ext>
            </p:extLst>
          </p:nvPr>
        </p:nvGraphicFramePr>
        <p:xfrm>
          <a:off x="2301617" y="2206999"/>
          <a:ext cx="8156027" cy="4124797"/>
        </p:xfrm>
        <a:graphic>
          <a:graphicData uri="http://schemas.openxmlformats.org/drawingml/2006/table">
            <a:tbl>
              <a:tblPr>
                <a:noFill/>
              </a:tblPr>
              <a:tblGrid>
                <a:gridCol w="1287282">
                  <a:extLst>
                    <a:ext uri="{9D8B030D-6E8A-4147-A177-3AD203B41FA5}">
                      <a16:colId xmlns:a16="http://schemas.microsoft.com/office/drawing/2014/main" val="20000"/>
                    </a:ext>
                  </a:extLst>
                </a:gridCol>
                <a:gridCol w="6868745">
                  <a:extLst>
                    <a:ext uri="{9D8B030D-6E8A-4147-A177-3AD203B41FA5}">
                      <a16:colId xmlns:a16="http://schemas.microsoft.com/office/drawing/2014/main" val="20001"/>
                    </a:ext>
                  </a:extLst>
                </a:gridCol>
              </a:tblGrid>
              <a:tr h="387916">
                <a:tc gridSpan="2">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Escala MRCm ( Medical Research Council) (2)</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hMerge="1">
                  <a:txBody>
                    <a:bodyPr/>
                    <a:lstStyle/>
                    <a:p>
                      <a:endParaRPr lang="es-CO"/>
                    </a:p>
                  </a:txBody>
                  <a:tcPr/>
                </a:tc>
                <a:extLst>
                  <a:ext uri="{0D108BD9-81ED-4DB2-BD59-A6C34878D82A}">
                    <a16:rowId xmlns:a16="http://schemas.microsoft.com/office/drawing/2014/main" val="10000"/>
                  </a:ext>
                </a:extLst>
              </a:tr>
              <a:tr h="387916">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Grado</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Dificultad respiratoria</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71859">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0</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003865"/>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Ausencia de disnea excepto al realizar ejercicio intenso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71859">
                <a:tc>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1</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rgbClr val="003865"/>
                      </a:solidFill>
                      <a:prstDash val="solid"/>
                      <a:round/>
                      <a:headEnd type="none" w="sm" len="sm"/>
                      <a:tailEnd type="none" w="sm" len="sm"/>
                    </a:lnL>
                    <a:lnR w="19050" cap="flat" cmpd="sng">
                      <a:solidFill>
                        <a:srgbClr val="003865"/>
                      </a:solidFill>
                      <a:prstDash val="solid"/>
                      <a:round/>
                      <a:headEnd type="none" w="sm" len="sm"/>
                      <a:tailEnd type="none" w="sm" len="sm"/>
                    </a:lnR>
                    <a:lnT w="19050" cap="flat" cmpd="sng">
                      <a:solidFill>
                        <a:srgbClr val="003865"/>
                      </a:solidFill>
                      <a:prstDash val="solid"/>
                      <a:round/>
                      <a:headEnd type="none" w="sm" len="sm"/>
                      <a:tailEnd type="none" w="sm" len="sm"/>
                    </a:lnT>
                    <a:lnB w="19050" cap="flat" cmpd="sng">
                      <a:solidFill>
                        <a:srgbClr val="003865"/>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Disnea al andar deprisa o al subir una cuesta poco pronunciada</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rgbClr val="003865"/>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986639">
                <a:tc>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2</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003865"/>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Incapacidad para mantener el paso de otras personas de la misma edad, caminando en llano, debido a la dificultad respiratoria, o tener que parar a descansar al andar en llano al propio paso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643453">
                <a:tc>
                  <a:txBody>
                    <a:bodyPr/>
                    <a:lstStyle/>
                    <a:p>
                      <a:pPr marL="0" marR="0" lvl="0" indent="0" algn="ctr" rtl="0">
                        <a:lnSpc>
                          <a:spcPct val="100000"/>
                        </a:lnSpc>
                        <a:spcBef>
                          <a:spcPts val="0"/>
                        </a:spcBef>
                        <a:spcAft>
                          <a:spcPts val="0"/>
                        </a:spcAft>
                        <a:buClr>
                          <a:srgbClr val="000000"/>
                        </a:buClr>
                        <a:buSzPts val="1800"/>
                        <a:buFont typeface="Arial"/>
                        <a:buNone/>
                      </a:pP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Tener que parar a descansar al andar unos 100 metros o a los pocos minutos de andar en llano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643453">
                <a:tc>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4</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La disnea impide al paciente salir de casa o aparece con actividades como vestirse o desvestirse</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03" name="Rectángulo 102">
            <a:extLst>
              <a:ext uri="{FF2B5EF4-FFF2-40B4-BE49-F238E27FC236}">
                <a16:creationId xmlns:a16="http://schemas.microsoft.com/office/drawing/2014/main" id="{D3588F0D-F663-4121-8EB7-0B1919927B1F}"/>
              </a:ext>
            </a:extLst>
          </p:cNvPr>
          <p:cNvSpPr/>
          <p:nvPr/>
        </p:nvSpPr>
        <p:spPr>
          <a:xfrm>
            <a:off x="6985294" y="6019390"/>
            <a:ext cx="5206703" cy="838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8" name="Estrella: 12 puntas 57">
            <a:extLst>
              <a:ext uri="{FF2B5EF4-FFF2-40B4-BE49-F238E27FC236}">
                <a16:creationId xmlns:a16="http://schemas.microsoft.com/office/drawing/2014/main" id="{747008EC-53E6-4B5D-AA15-7EDB6FA2ECAC}"/>
              </a:ext>
            </a:extLst>
          </p:cNvPr>
          <p:cNvSpPr/>
          <p:nvPr/>
        </p:nvSpPr>
        <p:spPr>
          <a:xfrm>
            <a:off x="7550447" y="1375795"/>
            <a:ext cx="2470372" cy="789386"/>
          </a:xfrm>
          <a:prstGeom prst="star12">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Nube 38">
            <a:extLst>
              <a:ext uri="{FF2B5EF4-FFF2-40B4-BE49-F238E27FC236}">
                <a16:creationId xmlns:a16="http://schemas.microsoft.com/office/drawing/2014/main" id="{D73EA2DC-515B-41AE-A333-63A96743AA6E}"/>
              </a:ext>
            </a:extLst>
          </p:cNvPr>
          <p:cNvSpPr/>
          <p:nvPr/>
        </p:nvSpPr>
        <p:spPr>
          <a:xfrm>
            <a:off x="1235189" y="1458189"/>
            <a:ext cx="1438348" cy="795644"/>
          </a:xfrm>
          <a:prstGeom prst="clou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bo 34">
            <a:extLst>
              <a:ext uri="{FF2B5EF4-FFF2-40B4-BE49-F238E27FC236}">
                <a16:creationId xmlns:a16="http://schemas.microsoft.com/office/drawing/2014/main" id="{429F30B8-3D94-4909-9A38-93788136EE81}"/>
              </a:ext>
            </a:extLst>
          </p:cNvPr>
          <p:cNvSpPr/>
          <p:nvPr/>
        </p:nvSpPr>
        <p:spPr>
          <a:xfrm>
            <a:off x="3807725" y="1287552"/>
            <a:ext cx="1736035" cy="76188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5" name="Grupo 4">
            <a:extLst>
              <a:ext uri="{FF2B5EF4-FFF2-40B4-BE49-F238E27FC236}">
                <a16:creationId xmlns:a16="http://schemas.microsoft.com/office/drawing/2014/main" id="{D9CE4649-598E-4BE9-8609-2FD3056E5BDB}"/>
              </a:ext>
            </a:extLst>
          </p:cNvPr>
          <p:cNvGrpSpPr/>
          <p:nvPr/>
        </p:nvGrpSpPr>
        <p:grpSpPr>
          <a:xfrm>
            <a:off x="7751644" y="402327"/>
            <a:ext cx="795131" cy="530087"/>
            <a:chOff x="3180521" y="933852"/>
            <a:chExt cx="795131" cy="530087"/>
          </a:xfrm>
        </p:grpSpPr>
        <p:sp>
          <p:nvSpPr>
            <p:cNvPr id="6" name="Diagrama de flujo: decisión 5">
              <a:extLst>
                <a:ext uri="{FF2B5EF4-FFF2-40B4-BE49-F238E27FC236}">
                  <a16:creationId xmlns:a16="http://schemas.microsoft.com/office/drawing/2014/main" id="{8B1BE7F5-80F8-4B50-B9C5-DCF18F011942}"/>
                </a:ext>
              </a:extLst>
            </p:cNvPr>
            <p:cNvSpPr/>
            <p:nvPr/>
          </p:nvSpPr>
          <p:spPr>
            <a:xfrm>
              <a:off x="3180521" y="933852"/>
              <a:ext cx="795131" cy="530087"/>
            </a:xfrm>
            <a:prstGeom prst="flowChartDecision">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33A6A9BC-36F4-4A56-867B-BDEC75D8C722}"/>
                </a:ext>
              </a:extLst>
            </p:cNvPr>
            <p:cNvSpPr txBox="1"/>
            <p:nvPr/>
          </p:nvSpPr>
          <p:spPr>
            <a:xfrm>
              <a:off x="3402816" y="1014229"/>
              <a:ext cx="556592" cy="369332"/>
            </a:xfrm>
            <a:prstGeom prst="rect">
              <a:avLst/>
            </a:prstGeom>
            <a:noFill/>
          </p:spPr>
          <p:txBody>
            <a:bodyPr wrap="square" rtlCol="0">
              <a:spAutoFit/>
            </a:bodyPr>
            <a:lstStyle/>
            <a:p>
              <a:r>
                <a:rPr lang="es-CO" b="1" dirty="0">
                  <a:solidFill>
                    <a:schemeClr val="bg1"/>
                  </a:solidFill>
                </a:rPr>
                <a:t>Si</a:t>
              </a:r>
            </a:p>
          </p:txBody>
        </p:sp>
      </p:grpSp>
      <p:grpSp>
        <p:nvGrpSpPr>
          <p:cNvPr id="8" name="Grupo 7">
            <a:extLst>
              <a:ext uri="{FF2B5EF4-FFF2-40B4-BE49-F238E27FC236}">
                <a16:creationId xmlns:a16="http://schemas.microsoft.com/office/drawing/2014/main" id="{FE12F7B2-187E-49F5-B584-CB0DC02F7B19}"/>
              </a:ext>
            </a:extLst>
          </p:cNvPr>
          <p:cNvGrpSpPr/>
          <p:nvPr/>
        </p:nvGrpSpPr>
        <p:grpSpPr>
          <a:xfrm>
            <a:off x="4251803" y="414273"/>
            <a:ext cx="795131" cy="530087"/>
            <a:chOff x="8241195" y="894095"/>
            <a:chExt cx="795131" cy="530087"/>
          </a:xfrm>
        </p:grpSpPr>
        <p:sp>
          <p:nvSpPr>
            <p:cNvPr id="9" name="Diagrama de flujo: decisión 8">
              <a:extLst>
                <a:ext uri="{FF2B5EF4-FFF2-40B4-BE49-F238E27FC236}">
                  <a16:creationId xmlns:a16="http://schemas.microsoft.com/office/drawing/2014/main" id="{FB114E70-A6D2-4F58-9C82-6868E3BA280B}"/>
                </a:ext>
              </a:extLst>
            </p:cNvPr>
            <p:cNvSpPr/>
            <p:nvPr/>
          </p:nvSpPr>
          <p:spPr>
            <a:xfrm>
              <a:off x="8241195" y="894095"/>
              <a:ext cx="795131" cy="530087"/>
            </a:xfrm>
            <a:prstGeom prst="flowChartDecision">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ABF0267-F62C-428C-BFB7-6A6A7ED1DAFA}"/>
                </a:ext>
              </a:extLst>
            </p:cNvPr>
            <p:cNvSpPr txBox="1"/>
            <p:nvPr/>
          </p:nvSpPr>
          <p:spPr>
            <a:xfrm>
              <a:off x="8413474" y="974472"/>
              <a:ext cx="556592" cy="369332"/>
            </a:xfrm>
            <a:prstGeom prst="rect">
              <a:avLst/>
            </a:prstGeom>
            <a:noFill/>
          </p:spPr>
          <p:txBody>
            <a:bodyPr wrap="square" rtlCol="0">
              <a:spAutoFit/>
            </a:bodyPr>
            <a:lstStyle/>
            <a:p>
              <a:r>
                <a:rPr lang="es-CO" b="1" dirty="0">
                  <a:solidFill>
                    <a:schemeClr val="bg1"/>
                  </a:solidFill>
                </a:rPr>
                <a:t>No</a:t>
              </a:r>
            </a:p>
          </p:txBody>
        </p:sp>
      </p:grpSp>
      <p:cxnSp>
        <p:nvCxnSpPr>
          <p:cNvPr id="11" name="Conector recto de flecha 10">
            <a:extLst>
              <a:ext uri="{FF2B5EF4-FFF2-40B4-BE49-F238E27FC236}">
                <a16:creationId xmlns:a16="http://schemas.microsoft.com/office/drawing/2014/main" id="{EDCAB11E-01D1-4E02-96DC-0E4AF87246F6}"/>
              </a:ext>
            </a:extLst>
          </p:cNvPr>
          <p:cNvCxnSpPr>
            <a:cxnSpLocks/>
          </p:cNvCxnSpPr>
          <p:nvPr/>
        </p:nvCxnSpPr>
        <p:spPr>
          <a:xfrm flipH="1" flipV="1">
            <a:off x="5048150" y="668749"/>
            <a:ext cx="643848" cy="95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273EE6DA-62C1-4703-908F-B539ECA12956}"/>
              </a:ext>
            </a:extLst>
          </p:cNvPr>
          <p:cNvCxnSpPr>
            <a:cxnSpLocks/>
          </p:cNvCxnSpPr>
          <p:nvPr/>
        </p:nvCxnSpPr>
        <p:spPr>
          <a:xfrm>
            <a:off x="7079936" y="667371"/>
            <a:ext cx="691829" cy="137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AC62F652-270A-4EF2-9165-724A619D262F}"/>
              </a:ext>
            </a:extLst>
          </p:cNvPr>
          <p:cNvSpPr txBox="1"/>
          <p:nvPr/>
        </p:nvSpPr>
        <p:spPr>
          <a:xfrm>
            <a:off x="5652382" y="329387"/>
            <a:ext cx="1427554" cy="830997"/>
          </a:xfrm>
          <a:prstGeom prst="rect">
            <a:avLst/>
          </a:prstGeom>
          <a:noFill/>
          <a:ln>
            <a:solidFill>
              <a:schemeClr val="accent1"/>
            </a:solidFill>
          </a:ln>
        </p:spPr>
        <p:txBody>
          <a:bodyPr wrap="square" rtlCol="0">
            <a:spAutoFit/>
          </a:bodyPr>
          <a:lstStyle/>
          <a:p>
            <a:pPr algn="ctr"/>
            <a:r>
              <a:rPr lang="es-CO" sz="1600" b="1" dirty="0"/>
              <a:t>Responde al tratamiento inicial</a:t>
            </a:r>
          </a:p>
        </p:txBody>
      </p:sp>
      <p:sp>
        <p:nvSpPr>
          <p:cNvPr id="14" name="CuadroTexto 13">
            <a:extLst>
              <a:ext uri="{FF2B5EF4-FFF2-40B4-BE49-F238E27FC236}">
                <a16:creationId xmlns:a16="http://schemas.microsoft.com/office/drawing/2014/main" id="{C84C997C-E9E9-445F-B060-C9DAE1BBCD8D}"/>
              </a:ext>
            </a:extLst>
          </p:cNvPr>
          <p:cNvSpPr txBox="1"/>
          <p:nvPr/>
        </p:nvSpPr>
        <p:spPr>
          <a:xfrm>
            <a:off x="1510161" y="1605465"/>
            <a:ext cx="1113182" cy="369332"/>
          </a:xfrm>
          <a:prstGeom prst="rect">
            <a:avLst/>
          </a:prstGeom>
          <a:noFill/>
        </p:spPr>
        <p:txBody>
          <a:bodyPr wrap="square" rtlCol="0">
            <a:spAutoFit/>
          </a:bodyPr>
          <a:lstStyle/>
          <a:p>
            <a:r>
              <a:rPr lang="es-CO" dirty="0"/>
              <a:t>Disnea</a:t>
            </a:r>
          </a:p>
        </p:txBody>
      </p:sp>
      <p:sp>
        <p:nvSpPr>
          <p:cNvPr id="15" name="CuadroTexto 14">
            <a:extLst>
              <a:ext uri="{FF2B5EF4-FFF2-40B4-BE49-F238E27FC236}">
                <a16:creationId xmlns:a16="http://schemas.microsoft.com/office/drawing/2014/main" id="{08C7F998-32F2-41C1-B5F6-ACDFAC27DF20}"/>
              </a:ext>
            </a:extLst>
          </p:cNvPr>
          <p:cNvSpPr txBox="1"/>
          <p:nvPr/>
        </p:nvSpPr>
        <p:spPr>
          <a:xfrm>
            <a:off x="7913347" y="1588094"/>
            <a:ext cx="1852959" cy="369332"/>
          </a:xfrm>
          <a:prstGeom prst="rect">
            <a:avLst/>
          </a:prstGeom>
          <a:noFill/>
        </p:spPr>
        <p:txBody>
          <a:bodyPr wrap="square" rtlCol="0">
            <a:spAutoFit/>
          </a:bodyPr>
          <a:lstStyle/>
          <a:p>
            <a:r>
              <a:rPr lang="es-CO" dirty="0"/>
              <a:t>Exacerbaciones</a:t>
            </a:r>
          </a:p>
        </p:txBody>
      </p:sp>
      <p:sp>
        <p:nvSpPr>
          <p:cNvPr id="16" name="CuadroTexto 15">
            <a:extLst>
              <a:ext uri="{FF2B5EF4-FFF2-40B4-BE49-F238E27FC236}">
                <a16:creationId xmlns:a16="http://schemas.microsoft.com/office/drawing/2014/main" id="{CFB326A3-CA57-4D50-BD4C-7434CBB73C69}"/>
              </a:ext>
            </a:extLst>
          </p:cNvPr>
          <p:cNvSpPr txBox="1"/>
          <p:nvPr/>
        </p:nvSpPr>
        <p:spPr>
          <a:xfrm>
            <a:off x="3757531" y="1528399"/>
            <a:ext cx="1785000" cy="369332"/>
          </a:xfrm>
          <a:prstGeom prst="rect">
            <a:avLst/>
          </a:prstGeom>
          <a:noFill/>
        </p:spPr>
        <p:txBody>
          <a:bodyPr wrap="square" rtlCol="0">
            <a:spAutoFit/>
          </a:bodyPr>
          <a:lstStyle/>
          <a:p>
            <a:pPr algn="ctr"/>
            <a:r>
              <a:rPr lang="es-CO" b="1" dirty="0"/>
              <a:t>predominante</a:t>
            </a:r>
          </a:p>
        </p:txBody>
      </p:sp>
      <p:sp>
        <p:nvSpPr>
          <p:cNvPr id="17" name="CuadroTexto 16">
            <a:extLst>
              <a:ext uri="{FF2B5EF4-FFF2-40B4-BE49-F238E27FC236}">
                <a16:creationId xmlns:a16="http://schemas.microsoft.com/office/drawing/2014/main" id="{F7B540ED-11FE-461C-A140-74996A378A1E}"/>
              </a:ext>
            </a:extLst>
          </p:cNvPr>
          <p:cNvSpPr txBox="1"/>
          <p:nvPr/>
        </p:nvSpPr>
        <p:spPr>
          <a:xfrm>
            <a:off x="10243114" y="360322"/>
            <a:ext cx="1736035" cy="1200329"/>
          </a:xfrm>
          <a:prstGeom prst="rect">
            <a:avLst/>
          </a:prstGeom>
          <a:noFill/>
          <a:ln>
            <a:solidFill>
              <a:schemeClr val="accent5">
                <a:lumMod val="50000"/>
              </a:schemeClr>
            </a:solidFill>
          </a:ln>
        </p:spPr>
        <p:txBody>
          <a:bodyPr wrap="square" rtlCol="0">
            <a:spAutoFit/>
          </a:bodyPr>
          <a:lstStyle/>
          <a:p>
            <a:pPr algn="ctr"/>
            <a:r>
              <a:rPr lang="es-CO" dirty="0"/>
              <a:t>No depende de la clasificación </a:t>
            </a:r>
          </a:p>
          <a:p>
            <a:pPr algn="ctr"/>
            <a:r>
              <a:rPr lang="es-CO" dirty="0"/>
              <a:t>A,B,C y D</a:t>
            </a:r>
          </a:p>
        </p:txBody>
      </p:sp>
      <p:sp>
        <p:nvSpPr>
          <p:cNvPr id="19" name="CuadroTexto 18">
            <a:extLst>
              <a:ext uri="{FF2B5EF4-FFF2-40B4-BE49-F238E27FC236}">
                <a16:creationId xmlns:a16="http://schemas.microsoft.com/office/drawing/2014/main" id="{4116E5F8-3363-4709-8702-6527058FA754}"/>
              </a:ext>
            </a:extLst>
          </p:cNvPr>
          <p:cNvSpPr txBox="1"/>
          <p:nvPr/>
        </p:nvSpPr>
        <p:spPr>
          <a:xfrm>
            <a:off x="728727" y="318489"/>
            <a:ext cx="2799608" cy="430887"/>
          </a:xfrm>
          <a:prstGeom prst="rect">
            <a:avLst/>
          </a:prstGeom>
          <a:noFill/>
        </p:spPr>
        <p:txBody>
          <a:bodyPr wrap="square" rtlCol="0">
            <a:spAutoFit/>
          </a:bodyPr>
          <a:lstStyle/>
          <a:p>
            <a:r>
              <a:rPr lang="es-CO" sz="1100" dirty="0"/>
              <a:t>LABA: B2 de acción larga</a:t>
            </a:r>
          </a:p>
          <a:p>
            <a:r>
              <a:rPr lang="es-CO" sz="1100" dirty="0"/>
              <a:t>LAMA: Antimuscarínico de acción larga </a:t>
            </a:r>
          </a:p>
        </p:txBody>
      </p:sp>
      <p:cxnSp>
        <p:nvCxnSpPr>
          <p:cNvPr id="36" name="Conector recto de flecha 35">
            <a:extLst>
              <a:ext uri="{FF2B5EF4-FFF2-40B4-BE49-F238E27FC236}">
                <a16:creationId xmlns:a16="http://schemas.microsoft.com/office/drawing/2014/main" id="{CF38BD62-27C5-46FA-8EF5-ECB9ECE7682D}"/>
              </a:ext>
            </a:extLst>
          </p:cNvPr>
          <p:cNvCxnSpPr>
            <a:cxnSpLocks/>
          </p:cNvCxnSpPr>
          <p:nvPr/>
        </p:nvCxnSpPr>
        <p:spPr>
          <a:xfrm>
            <a:off x="4649368" y="932414"/>
            <a:ext cx="0" cy="35513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35D72469-77EC-44DF-9AF9-300C85E05FDA}"/>
              </a:ext>
            </a:extLst>
          </p:cNvPr>
          <p:cNvCxnSpPr>
            <a:cxnSpLocks/>
          </p:cNvCxnSpPr>
          <p:nvPr/>
        </p:nvCxnSpPr>
        <p:spPr>
          <a:xfrm flipH="1">
            <a:off x="2673537" y="1787584"/>
            <a:ext cx="113418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940DD836-6EEF-408D-B57D-649EA3D716F7}"/>
              </a:ext>
            </a:extLst>
          </p:cNvPr>
          <p:cNvCxnSpPr>
            <a:cxnSpLocks/>
          </p:cNvCxnSpPr>
          <p:nvPr/>
        </p:nvCxnSpPr>
        <p:spPr>
          <a:xfrm>
            <a:off x="5545766" y="1787584"/>
            <a:ext cx="200144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D1892F90-609E-4092-AADF-2D714BF05452}"/>
              </a:ext>
            </a:extLst>
          </p:cNvPr>
          <p:cNvPicPr>
            <a:picLocks noChangeAspect="1"/>
          </p:cNvPicPr>
          <p:nvPr/>
        </p:nvPicPr>
        <p:blipFill>
          <a:blip r:embed="rId2"/>
          <a:stretch>
            <a:fillRect/>
          </a:stretch>
        </p:blipFill>
        <p:spPr>
          <a:xfrm>
            <a:off x="8654173" y="179275"/>
            <a:ext cx="1006195" cy="1006195"/>
          </a:xfrm>
          <a:prstGeom prst="rect">
            <a:avLst/>
          </a:prstGeom>
        </p:spPr>
      </p:pic>
      <p:sp>
        <p:nvSpPr>
          <p:cNvPr id="70" name="Rectángulo 69">
            <a:extLst>
              <a:ext uri="{FF2B5EF4-FFF2-40B4-BE49-F238E27FC236}">
                <a16:creationId xmlns:a16="http://schemas.microsoft.com/office/drawing/2014/main" id="{CB686F10-F9D0-40FC-9AEE-9F5C902A03DC}"/>
              </a:ext>
            </a:extLst>
          </p:cNvPr>
          <p:cNvSpPr/>
          <p:nvPr/>
        </p:nvSpPr>
        <p:spPr>
          <a:xfrm>
            <a:off x="374924" y="6595217"/>
            <a:ext cx="11860684" cy="248658"/>
          </a:xfrm>
          <a:prstGeom prst="rect">
            <a:avLst/>
          </a:prstGeom>
        </p:spPr>
        <p:txBody>
          <a:bodyPr wrap="square">
            <a:spAutoFit/>
          </a:bodyPr>
          <a:lstStyle/>
          <a:p>
            <a:pPr algn="just">
              <a:lnSpc>
                <a:spcPct val="107000"/>
              </a:lnSpc>
              <a:spcAft>
                <a:spcPts val="0"/>
              </a:spcAft>
            </a:pPr>
            <a:r>
              <a:rPr lang="en-US" sz="1000" dirty="0">
                <a:latin typeface="Arial" panose="020B0604020202020204" pitchFamily="34" charset="0"/>
                <a:ea typeface="Arial" panose="020B0604020202020204" pitchFamily="34" charset="0"/>
                <a:cs typeface="Times New Roman" panose="02020603050405020304" pitchFamily="18" charset="0"/>
              </a:rPr>
              <a:t>Global Initiative for Chronic Obstructive Lung Disease (GOLD). Global Strategy for the Diagnosis, Management and Prevention of Chronic Obstructive Pulmonary Disease: 2019 Report. www.goldcopd.org</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5" name="Google Shape;152;p21">
            <a:extLst>
              <a:ext uri="{FF2B5EF4-FFF2-40B4-BE49-F238E27FC236}">
                <a16:creationId xmlns:a16="http://schemas.microsoft.com/office/drawing/2014/main" id="{CAE9678C-B2DC-4C75-980E-293A65997388}"/>
              </a:ext>
            </a:extLst>
          </p:cNvPr>
          <p:cNvGraphicFramePr/>
          <p:nvPr>
            <p:extLst>
              <p:ext uri="{D42A27DB-BD31-4B8C-83A1-F6EECF244321}">
                <p14:modId xmlns:p14="http://schemas.microsoft.com/office/powerpoint/2010/main" val="181164545"/>
              </p:ext>
            </p:extLst>
          </p:nvPr>
        </p:nvGraphicFramePr>
        <p:xfrm>
          <a:off x="2301617" y="2193774"/>
          <a:ext cx="8156027" cy="4124797"/>
        </p:xfrm>
        <a:graphic>
          <a:graphicData uri="http://schemas.openxmlformats.org/drawingml/2006/table">
            <a:tbl>
              <a:tblPr>
                <a:noFill/>
              </a:tblPr>
              <a:tblGrid>
                <a:gridCol w="1287282">
                  <a:extLst>
                    <a:ext uri="{9D8B030D-6E8A-4147-A177-3AD203B41FA5}">
                      <a16:colId xmlns:a16="http://schemas.microsoft.com/office/drawing/2014/main" val="20000"/>
                    </a:ext>
                  </a:extLst>
                </a:gridCol>
                <a:gridCol w="6868745">
                  <a:extLst>
                    <a:ext uri="{9D8B030D-6E8A-4147-A177-3AD203B41FA5}">
                      <a16:colId xmlns:a16="http://schemas.microsoft.com/office/drawing/2014/main" val="20001"/>
                    </a:ext>
                  </a:extLst>
                </a:gridCol>
              </a:tblGrid>
              <a:tr h="387916">
                <a:tc gridSpan="2">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Escala MRCm ( Medical Research Council) (2)</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hMerge="1">
                  <a:txBody>
                    <a:bodyPr/>
                    <a:lstStyle/>
                    <a:p>
                      <a:endParaRPr lang="es-CO"/>
                    </a:p>
                  </a:txBody>
                  <a:tcPr/>
                </a:tc>
                <a:extLst>
                  <a:ext uri="{0D108BD9-81ED-4DB2-BD59-A6C34878D82A}">
                    <a16:rowId xmlns:a16="http://schemas.microsoft.com/office/drawing/2014/main" val="10000"/>
                  </a:ext>
                </a:extLst>
              </a:tr>
              <a:tr h="387916">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Grado</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Dificultad respiratoria</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71859">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0</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003865"/>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Ausencia de disnea excepto al realizar ejercicio intenso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71859">
                <a:tc>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1</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rgbClr val="003865"/>
                      </a:solidFill>
                      <a:prstDash val="solid"/>
                      <a:round/>
                      <a:headEnd type="none" w="sm" len="sm"/>
                      <a:tailEnd type="none" w="sm" len="sm"/>
                    </a:lnL>
                    <a:lnR w="19050" cap="flat" cmpd="sng">
                      <a:solidFill>
                        <a:srgbClr val="003865"/>
                      </a:solidFill>
                      <a:prstDash val="solid"/>
                      <a:round/>
                      <a:headEnd type="none" w="sm" len="sm"/>
                      <a:tailEnd type="none" w="sm" len="sm"/>
                    </a:lnR>
                    <a:lnT w="19050" cap="flat" cmpd="sng">
                      <a:solidFill>
                        <a:srgbClr val="003865"/>
                      </a:solidFill>
                      <a:prstDash val="solid"/>
                      <a:round/>
                      <a:headEnd type="none" w="sm" len="sm"/>
                      <a:tailEnd type="none" w="sm" len="sm"/>
                    </a:lnT>
                    <a:lnB w="19050" cap="flat" cmpd="sng">
                      <a:solidFill>
                        <a:srgbClr val="003865"/>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Disnea al andar deprisa o al subir una cuesta poco pronunciada</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rgbClr val="003865"/>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986639">
                <a:tc>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2</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003865"/>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Incapacidad para mantener el paso de otras personas de la misma edad, caminando en llano, debido a la dificultad respiratoria, o tener que parar a descansar al andar en llano al propio paso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643453">
                <a:tc>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3</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Tener que parar a descansar al andar unos 100 metros o a los pocos minutos de andar en llano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643453">
                <a:tc>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4</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La disnea impide al paciente salir de casa o aparece con actividades como vestirse o desvestirse</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6" name="Rectángulo 25">
            <a:extLst>
              <a:ext uri="{FF2B5EF4-FFF2-40B4-BE49-F238E27FC236}">
                <a16:creationId xmlns:a16="http://schemas.microsoft.com/office/drawing/2014/main" id="{534E2560-A752-4FAD-B15C-4E31CE5BF4B6}"/>
              </a:ext>
            </a:extLst>
          </p:cNvPr>
          <p:cNvSpPr/>
          <p:nvPr/>
        </p:nvSpPr>
        <p:spPr>
          <a:xfrm>
            <a:off x="2301617" y="3996244"/>
            <a:ext cx="8156027" cy="101388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CuadroTexto 27"/>
          <p:cNvSpPr txBox="1"/>
          <p:nvPr/>
        </p:nvSpPr>
        <p:spPr>
          <a:xfrm>
            <a:off x="305261" y="2748118"/>
            <a:ext cx="1697965" cy="646331"/>
          </a:xfrm>
          <a:prstGeom prst="rect">
            <a:avLst/>
          </a:prstGeom>
          <a:noFill/>
        </p:spPr>
        <p:txBody>
          <a:bodyPr wrap="none" rtlCol="0">
            <a:spAutoFit/>
          </a:bodyPr>
          <a:lstStyle/>
          <a:p>
            <a:r>
              <a:rPr lang="es-CO" dirty="0"/>
              <a:t>La disnea de </a:t>
            </a:r>
          </a:p>
          <a:p>
            <a:r>
              <a:rPr lang="es-CO" dirty="0"/>
              <a:t>Pepe Aumentó</a:t>
            </a:r>
          </a:p>
        </p:txBody>
      </p:sp>
    </p:spTree>
    <p:extLst>
      <p:ext uri="{BB962C8B-B14F-4D97-AF65-F5344CB8AC3E}">
        <p14:creationId xmlns:p14="http://schemas.microsoft.com/office/powerpoint/2010/main" val="59997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par>
                                <p:cTn id="24" presetID="2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right)">
                                      <p:cBhvr>
                                        <p:cTn id="42" dur="500"/>
                                        <p:tgtEl>
                                          <p:spTgt spid="4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right)">
                                      <p:cBhvr>
                                        <p:cTn id="45" dur="500"/>
                                        <p:tgtEl>
                                          <p:spTgt spid="14"/>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right)">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left)">
                                      <p:cBhvr>
                                        <p:cTn id="53" dur="500"/>
                                        <p:tgtEl>
                                          <p:spTgt spid="5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ipe(left)">
                                      <p:cBhvr>
                                        <p:cTn id="56" dur="500"/>
                                        <p:tgtEl>
                                          <p:spTgt spid="5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left)">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arn(inVertical)">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barn(inVertical)">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barn(inVertical)">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39" grpId="0" animBg="1"/>
      <p:bldP spid="35" grpId="0" animBg="1"/>
      <p:bldP spid="13" grpId="0" animBg="1"/>
      <p:bldP spid="14" grpId="0"/>
      <p:bldP spid="15" grpId="0"/>
      <p:bldP spid="16" grpId="0"/>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Conteo de </a:t>
            </a:r>
            <a:r>
              <a:rPr lang="es-CO" dirty="0" err="1"/>
              <a:t>eosinófilos</a:t>
            </a:r>
            <a:r>
              <a:rPr lang="es-CO" dirty="0"/>
              <a:t> en sangre</a:t>
            </a:r>
          </a:p>
        </p:txBody>
      </p:sp>
      <p:sp>
        <p:nvSpPr>
          <p:cNvPr id="3" name="Marcador de contenido 2"/>
          <p:cNvSpPr>
            <a:spLocks noGrp="1"/>
          </p:cNvSpPr>
          <p:nvPr>
            <p:ph idx="1"/>
          </p:nvPr>
        </p:nvSpPr>
        <p:spPr/>
        <p:txBody>
          <a:bodyPr/>
          <a:lstStyle/>
          <a:p>
            <a:r>
              <a:rPr lang="es-CO" dirty="0"/>
              <a:t>Trae un hemograma con </a:t>
            </a:r>
          </a:p>
          <a:p>
            <a:r>
              <a:rPr lang="es-CO" dirty="0"/>
              <a:t>Leucocitos 9,40 10^3/</a:t>
            </a:r>
            <a:r>
              <a:rPr lang="es-CO" dirty="0" err="1"/>
              <a:t>ul</a:t>
            </a:r>
            <a:endParaRPr lang="es-CO" dirty="0"/>
          </a:p>
          <a:p>
            <a:r>
              <a:rPr lang="es-CO" dirty="0" err="1"/>
              <a:t>Eosinófilos</a:t>
            </a:r>
            <a:r>
              <a:rPr lang="es-CO" dirty="0"/>
              <a:t> 0,20 10^3/</a:t>
            </a:r>
            <a:r>
              <a:rPr lang="es-CO" dirty="0" err="1"/>
              <a:t>ul</a:t>
            </a:r>
            <a:endParaRPr lang="es-CO" dirty="0"/>
          </a:p>
          <a:p>
            <a:r>
              <a:rPr lang="es-CO" dirty="0" err="1"/>
              <a:t>Eosinófilos</a:t>
            </a:r>
            <a:r>
              <a:rPr lang="es-CO" dirty="0"/>
              <a:t> 2,30 %</a:t>
            </a:r>
          </a:p>
          <a:p>
            <a:endParaRPr lang="es-CO" dirty="0"/>
          </a:p>
          <a:p>
            <a:r>
              <a:rPr lang="es-CO" dirty="0"/>
              <a:t>El paciente refiere que no ha mejorado de la disnea con el nuevo medicamento desde la salida de la </a:t>
            </a:r>
            <a:r>
              <a:rPr lang="es-CO" dirty="0" smtClean="0"/>
              <a:t>hospitalización </a:t>
            </a:r>
            <a:r>
              <a:rPr lang="en-US" i="1" dirty="0" err="1">
                <a:highlight>
                  <a:srgbClr val="FFFFFF"/>
                </a:highlight>
                <a:latin typeface="Lato"/>
                <a:ea typeface="Lato"/>
                <a:cs typeface="Lato"/>
                <a:sym typeface="Lato"/>
              </a:rPr>
              <a:t>Escala</a:t>
            </a:r>
            <a:r>
              <a:rPr lang="en-US" i="1" dirty="0">
                <a:highlight>
                  <a:srgbClr val="FFFFFF"/>
                </a:highlight>
                <a:latin typeface="Lato"/>
                <a:ea typeface="Lato"/>
                <a:cs typeface="Lato"/>
                <a:sym typeface="Lato"/>
              </a:rPr>
              <a:t> </a:t>
            </a:r>
            <a:r>
              <a:rPr lang="en-US" i="1" dirty="0" err="1">
                <a:highlight>
                  <a:srgbClr val="FFFFFF"/>
                </a:highlight>
                <a:latin typeface="Lato"/>
                <a:ea typeface="Lato"/>
                <a:cs typeface="Lato"/>
                <a:sym typeface="Lato"/>
              </a:rPr>
              <a:t>MRCm</a:t>
            </a:r>
            <a:r>
              <a:rPr lang="en-US" i="1" dirty="0">
                <a:highlight>
                  <a:srgbClr val="FFFFFF"/>
                </a:highlight>
                <a:latin typeface="Lato"/>
                <a:ea typeface="Lato"/>
                <a:cs typeface="Lato"/>
                <a:sym typeface="Lato"/>
              </a:rPr>
              <a:t> </a:t>
            </a:r>
            <a:r>
              <a:rPr lang="en-US" i="1" dirty="0" smtClean="0">
                <a:highlight>
                  <a:srgbClr val="FFFFFF"/>
                </a:highlight>
                <a:latin typeface="Lato"/>
                <a:ea typeface="Lato"/>
                <a:cs typeface="Lato"/>
                <a:sym typeface="Lato"/>
              </a:rPr>
              <a:t>2</a:t>
            </a:r>
            <a:r>
              <a:rPr lang="es-CO" dirty="0" smtClean="0"/>
              <a:t>, </a:t>
            </a:r>
            <a:r>
              <a:rPr lang="es-CO" dirty="0"/>
              <a:t>pero ha estado estable, persiste con tos y expectoración hialina.  No ha tenido unas nuevas exacerbaciones.</a:t>
            </a:r>
          </a:p>
          <a:p>
            <a:endParaRPr lang="es-CO" dirty="0"/>
          </a:p>
          <a:p>
            <a:endParaRPr lang="es-CO" dirty="0"/>
          </a:p>
        </p:txBody>
      </p:sp>
    </p:spTree>
    <p:extLst>
      <p:ext uri="{BB962C8B-B14F-4D97-AF65-F5344CB8AC3E}">
        <p14:creationId xmlns:p14="http://schemas.microsoft.com/office/powerpoint/2010/main" val="270256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Conteo de eosinófilos en sangre, ¿con cuál opción esta de acuerdo usted?</a:t>
            </a:r>
          </a:p>
        </p:txBody>
      </p:sp>
      <p:sp>
        <p:nvSpPr>
          <p:cNvPr id="3" name="Marcador de contenido 2"/>
          <p:cNvSpPr>
            <a:spLocks noGrp="1"/>
          </p:cNvSpPr>
          <p:nvPr>
            <p:ph idx="1"/>
          </p:nvPr>
        </p:nvSpPr>
        <p:spPr/>
        <p:txBody>
          <a:bodyPr/>
          <a:lstStyle/>
          <a:p>
            <a:r>
              <a:rPr lang="es-CO" dirty="0"/>
              <a:t>Tiene conteo de </a:t>
            </a:r>
            <a:r>
              <a:rPr lang="es-CO" dirty="0" err="1"/>
              <a:t>esinófilos</a:t>
            </a:r>
            <a:r>
              <a:rPr lang="es-CO" dirty="0"/>
              <a:t> menor de 100 (incorrecto)</a:t>
            </a:r>
          </a:p>
          <a:p>
            <a:r>
              <a:rPr lang="es-CO" dirty="0"/>
              <a:t>Tienen un conteo de </a:t>
            </a:r>
            <a:r>
              <a:rPr lang="es-CO" dirty="0" err="1"/>
              <a:t>eosinófilos</a:t>
            </a:r>
            <a:r>
              <a:rPr lang="es-CO" dirty="0"/>
              <a:t> entre 100 y 300 (correcto)</a:t>
            </a:r>
          </a:p>
          <a:p>
            <a:r>
              <a:rPr lang="es-CO" dirty="0"/>
              <a:t>Tienen un conteo de </a:t>
            </a:r>
            <a:r>
              <a:rPr lang="es-CO" dirty="0" err="1"/>
              <a:t>eosinófilos</a:t>
            </a:r>
            <a:r>
              <a:rPr lang="es-CO" dirty="0"/>
              <a:t> mayor de 300 (incorrecto)</a:t>
            </a:r>
          </a:p>
          <a:p>
            <a:r>
              <a:rPr lang="es-CO" dirty="0"/>
              <a:t>Para este paciente no importa como este el conteo de </a:t>
            </a:r>
            <a:r>
              <a:rPr lang="es-CO" dirty="0" err="1"/>
              <a:t>eosinófilos</a:t>
            </a:r>
            <a:r>
              <a:rPr lang="es-CO" dirty="0"/>
              <a:t> ya que esta estable. (incorrecto)</a:t>
            </a:r>
          </a:p>
          <a:p>
            <a:endParaRPr lang="es-CO" dirty="0"/>
          </a:p>
          <a:p>
            <a:endParaRPr lang="es-CO" dirty="0"/>
          </a:p>
          <a:p>
            <a:pPr marL="0" indent="0">
              <a:buNone/>
            </a:pPr>
            <a:endParaRPr lang="es-CO" dirty="0"/>
          </a:p>
          <a:p>
            <a:endParaRPr lang="es-CO" dirty="0"/>
          </a:p>
        </p:txBody>
      </p:sp>
    </p:spTree>
    <p:extLst>
      <p:ext uri="{BB962C8B-B14F-4D97-AF65-F5344CB8AC3E}">
        <p14:creationId xmlns:p14="http://schemas.microsoft.com/office/powerpoint/2010/main" val="168066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Retroalimentación</a:t>
            </a:r>
          </a:p>
        </p:txBody>
      </p:sp>
      <p:sp>
        <p:nvSpPr>
          <p:cNvPr id="3" name="Marcador de contenido 2"/>
          <p:cNvSpPr>
            <a:spLocks noGrp="1"/>
          </p:cNvSpPr>
          <p:nvPr>
            <p:ph idx="1"/>
          </p:nvPr>
        </p:nvSpPr>
        <p:spPr/>
        <p:txBody>
          <a:bodyPr/>
          <a:lstStyle/>
          <a:p>
            <a:endParaRPr lang="es-CO" dirty="0"/>
          </a:p>
          <a:p>
            <a:pPr marL="0" indent="0">
              <a:buNone/>
            </a:pPr>
            <a:endParaRPr lang="es-CO" dirty="0"/>
          </a:p>
          <a:p>
            <a:endParaRPr lang="es-CO" dirty="0"/>
          </a:p>
        </p:txBody>
      </p:sp>
      <p:sp>
        <p:nvSpPr>
          <p:cNvPr id="5" name="Rectángulo 4"/>
          <p:cNvSpPr/>
          <p:nvPr/>
        </p:nvSpPr>
        <p:spPr>
          <a:xfrm>
            <a:off x="543739" y="1585559"/>
            <a:ext cx="11291946" cy="2544286"/>
          </a:xfrm>
          <a:prstGeom prst="rect">
            <a:avLst/>
          </a:prstGeom>
        </p:spPr>
        <p:txBody>
          <a:bodyPr wrap="square">
            <a:spAutoFit/>
          </a:bodyPr>
          <a:lstStyle/>
          <a:p>
            <a:pPr marL="228600" indent="-228600" eaLnBrk="1" fontAlgn="auto" hangingPunct="1">
              <a:lnSpc>
                <a:spcPct val="90000"/>
              </a:lnSpc>
              <a:spcBef>
                <a:spcPts val="1000"/>
              </a:spcBef>
              <a:spcAft>
                <a:spcPts val="0"/>
              </a:spcAft>
              <a:buFont typeface="Arial"/>
              <a:buChar char="•"/>
            </a:pPr>
            <a:r>
              <a:rPr lang="es-CO" sz="2800" dirty="0"/>
              <a:t>Leucocitos 9,40 10^3/</a:t>
            </a:r>
            <a:r>
              <a:rPr lang="es-CO" sz="2800" dirty="0" err="1"/>
              <a:t>ul</a:t>
            </a:r>
            <a:endParaRPr lang="es-CO" sz="2800" dirty="0"/>
          </a:p>
          <a:p>
            <a:pPr marL="228600" indent="-228600" eaLnBrk="1" fontAlgn="auto" hangingPunct="1">
              <a:lnSpc>
                <a:spcPct val="90000"/>
              </a:lnSpc>
              <a:spcBef>
                <a:spcPts val="1000"/>
              </a:spcBef>
              <a:spcAft>
                <a:spcPts val="0"/>
              </a:spcAft>
              <a:buFont typeface="Arial"/>
              <a:buChar char="•"/>
            </a:pPr>
            <a:r>
              <a:rPr lang="es-CO" sz="2800" dirty="0" err="1"/>
              <a:t>Eosinófilos</a:t>
            </a:r>
            <a:r>
              <a:rPr lang="es-CO" sz="2800" dirty="0"/>
              <a:t> 2,30 %</a:t>
            </a:r>
          </a:p>
          <a:p>
            <a:pPr marL="228600" lvl="0" indent="-228600" eaLnBrk="1" fontAlgn="auto" hangingPunct="1">
              <a:lnSpc>
                <a:spcPct val="90000"/>
              </a:lnSpc>
              <a:spcBef>
                <a:spcPts val="1000"/>
              </a:spcBef>
              <a:spcAft>
                <a:spcPts val="0"/>
              </a:spcAft>
              <a:buFont typeface="Arial"/>
              <a:buChar char="•"/>
            </a:pPr>
            <a:endParaRPr lang="es-CO" sz="2800" dirty="0">
              <a:solidFill>
                <a:prstClr val="black"/>
              </a:solidFill>
              <a:latin typeface="Calibri" panose="020F0502020204030204"/>
              <a:ea typeface="+mn-ea"/>
            </a:endParaRPr>
          </a:p>
          <a:p>
            <a:pPr marL="228600" lvl="0" indent="-228600" eaLnBrk="1" fontAlgn="auto" hangingPunct="1">
              <a:lnSpc>
                <a:spcPct val="90000"/>
              </a:lnSpc>
              <a:spcBef>
                <a:spcPts val="1000"/>
              </a:spcBef>
              <a:spcAft>
                <a:spcPts val="0"/>
              </a:spcAft>
              <a:buFont typeface="Arial"/>
              <a:buChar char="•"/>
            </a:pPr>
            <a:endParaRPr lang="es-CO" sz="2800" dirty="0">
              <a:solidFill>
                <a:prstClr val="black"/>
              </a:solidFill>
              <a:latin typeface="Calibri" panose="020F0502020204030204"/>
              <a:ea typeface="+mn-ea"/>
            </a:endParaRPr>
          </a:p>
          <a:p>
            <a:pPr marL="228600" lvl="0" indent="-228600" eaLnBrk="1" fontAlgn="auto" hangingPunct="1">
              <a:lnSpc>
                <a:spcPct val="90000"/>
              </a:lnSpc>
              <a:spcBef>
                <a:spcPts val="1000"/>
              </a:spcBef>
              <a:spcAft>
                <a:spcPts val="0"/>
              </a:spcAft>
              <a:buFont typeface="Arial"/>
              <a:buChar char="•"/>
            </a:pPr>
            <a:r>
              <a:rPr lang="es-CO" sz="2800" dirty="0">
                <a:solidFill>
                  <a:prstClr val="black"/>
                </a:solidFill>
                <a:latin typeface="Calibri" panose="020F0502020204030204"/>
                <a:ea typeface="+mn-ea"/>
              </a:rPr>
              <a:t>Leucocitos 9,40 10^3/</a:t>
            </a:r>
            <a:r>
              <a:rPr lang="es-CO" sz="2800" dirty="0" err="1">
                <a:solidFill>
                  <a:prstClr val="black"/>
                </a:solidFill>
                <a:latin typeface="Calibri" panose="020F0502020204030204"/>
                <a:ea typeface="+mn-ea"/>
              </a:rPr>
              <a:t>ul</a:t>
            </a:r>
            <a:r>
              <a:rPr lang="es-CO" sz="2800" dirty="0">
                <a:solidFill>
                  <a:prstClr val="black"/>
                </a:solidFill>
                <a:latin typeface="Calibri" panose="020F0502020204030204"/>
                <a:ea typeface="+mn-ea"/>
              </a:rPr>
              <a:t> = 9400 X 2,3 (porcentaje de </a:t>
            </a:r>
            <a:r>
              <a:rPr lang="es-CO" sz="2800" dirty="0" err="1">
                <a:solidFill>
                  <a:prstClr val="black"/>
                </a:solidFill>
                <a:latin typeface="Calibri" panose="020F0502020204030204"/>
                <a:ea typeface="+mn-ea"/>
              </a:rPr>
              <a:t>eosinófilos</a:t>
            </a:r>
            <a:r>
              <a:rPr lang="es-CO" sz="2800" dirty="0">
                <a:solidFill>
                  <a:prstClr val="black"/>
                </a:solidFill>
                <a:latin typeface="Calibri" panose="020F0502020204030204"/>
                <a:ea typeface="+mn-ea"/>
              </a:rPr>
              <a:t>)/100  = 230   </a:t>
            </a:r>
          </a:p>
        </p:txBody>
      </p:sp>
    </p:spTree>
    <p:extLst>
      <p:ext uri="{BB962C8B-B14F-4D97-AF65-F5344CB8AC3E}">
        <p14:creationId xmlns:p14="http://schemas.microsoft.com/office/powerpoint/2010/main" val="141998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42398"/>
            <a:ext cx="10515600" cy="2236408"/>
          </a:xfrm>
        </p:spPr>
        <p:txBody>
          <a:bodyPr>
            <a:noAutofit/>
          </a:bodyPr>
          <a:lstStyle/>
          <a:p>
            <a:r>
              <a:rPr lang="es-CO" sz="3600" dirty="0"/>
              <a:t>La disnea se aumentó respecto al grado que tenía antes de la hospitalización (una exacerbación en el último año), la tos y la expectoración persisten estables.  Los </a:t>
            </a:r>
            <a:r>
              <a:rPr lang="es-CO" sz="3600" dirty="0" err="1"/>
              <a:t>eosinófilos</a:t>
            </a:r>
            <a:r>
              <a:rPr lang="es-CO" sz="3600" dirty="0"/>
              <a:t> en sangre están entre 100 y 300. ¿Cuál sería la mejor opción de manejo en lo farmacológico?</a:t>
            </a:r>
          </a:p>
        </p:txBody>
      </p:sp>
      <p:sp>
        <p:nvSpPr>
          <p:cNvPr id="3" name="Marcador de contenido 2"/>
          <p:cNvSpPr>
            <a:spLocks noGrp="1"/>
          </p:cNvSpPr>
          <p:nvPr>
            <p:ph idx="1"/>
          </p:nvPr>
        </p:nvSpPr>
        <p:spPr>
          <a:xfrm>
            <a:off x="838200" y="3090928"/>
            <a:ext cx="10515600" cy="3279217"/>
          </a:xfrm>
        </p:spPr>
        <p:txBody>
          <a:bodyPr/>
          <a:lstStyle/>
          <a:p>
            <a:r>
              <a:rPr lang="es-CO" dirty="0"/>
              <a:t>Sigo con el LAMA igual  </a:t>
            </a:r>
            <a:r>
              <a:rPr lang="es-MX" dirty="0"/>
              <a:t>(Incorrecto)</a:t>
            </a:r>
          </a:p>
          <a:p>
            <a:r>
              <a:rPr lang="es-MX" dirty="0"/>
              <a:t>Adiciono el LABA  y quedaría con LAMA y LABA (Incorrecto)</a:t>
            </a:r>
          </a:p>
          <a:p>
            <a:r>
              <a:rPr lang="es-CO" dirty="0"/>
              <a:t>Le cambio a un LABA con Corticoide inhalado </a:t>
            </a:r>
            <a:r>
              <a:rPr lang="es-MX" dirty="0"/>
              <a:t>(correcto)</a:t>
            </a:r>
          </a:p>
          <a:p>
            <a:r>
              <a:rPr lang="es-CO" dirty="0"/>
              <a:t>Le cambio a LABA, LAMA y Corticoide inhalado </a:t>
            </a:r>
            <a:r>
              <a:rPr lang="es-MX" dirty="0"/>
              <a:t>(Incorrecto)</a:t>
            </a:r>
          </a:p>
          <a:p>
            <a:endParaRPr lang="es-MX" dirty="0"/>
          </a:p>
          <a:p>
            <a:endParaRPr lang="es-CO" dirty="0"/>
          </a:p>
        </p:txBody>
      </p:sp>
    </p:spTree>
    <p:extLst>
      <p:ext uri="{BB962C8B-B14F-4D97-AF65-F5344CB8AC3E}">
        <p14:creationId xmlns:p14="http://schemas.microsoft.com/office/powerpoint/2010/main" val="346941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Retroalimentación</a:t>
            </a:r>
          </a:p>
        </p:txBody>
      </p:sp>
      <p:sp>
        <p:nvSpPr>
          <p:cNvPr id="3" name="Marcador de contenido 2"/>
          <p:cNvSpPr>
            <a:spLocks noGrp="1"/>
          </p:cNvSpPr>
          <p:nvPr>
            <p:ph idx="1"/>
          </p:nvPr>
        </p:nvSpPr>
        <p:spPr/>
        <p:txBody>
          <a:bodyPr>
            <a:normAutofit lnSpcReduction="10000"/>
          </a:bodyPr>
          <a:lstStyle/>
          <a:p>
            <a:pPr algn="just"/>
            <a:r>
              <a:rPr lang="es-CO" dirty="0"/>
              <a:t>El paciente tuvo una exacerbación en el ultimo año, los corticoides inhalados han demostrado disminución de las exacerbaciones, particularmente en los pacientes que tienen un conteo de </a:t>
            </a:r>
            <a:r>
              <a:rPr lang="es-CO" dirty="0" err="1"/>
              <a:t>eosinófilos</a:t>
            </a:r>
            <a:r>
              <a:rPr lang="es-CO" dirty="0"/>
              <a:t> mayor de  300  aunque también en los pacientes que tienen un conteo de </a:t>
            </a:r>
            <a:r>
              <a:rPr lang="es-CO" dirty="0" err="1"/>
              <a:t>eosinófilos</a:t>
            </a:r>
            <a:r>
              <a:rPr lang="es-CO" dirty="0"/>
              <a:t> mayor de 100</a:t>
            </a:r>
          </a:p>
          <a:p>
            <a:pPr algn="just"/>
            <a:r>
              <a:rPr lang="es-CO" dirty="0"/>
              <a:t>Hay que tener en cuenta que los  corticoides inhalados tienen efectos secundarios como aumentar el riesgo de neumonía.  Este paciente no ha tenido neumonía. (vale la pena verificar si está adecuadamente vacunado) </a:t>
            </a:r>
          </a:p>
          <a:p>
            <a:pPr algn="just"/>
            <a:r>
              <a:rPr lang="es-CO" dirty="0"/>
              <a:t>Si no tuviera ese conteo de eosinófilos la combinación LABA-LAMA seria la mejor opción</a:t>
            </a:r>
          </a:p>
        </p:txBody>
      </p:sp>
    </p:spTree>
    <p:extLst>
      <p:ext uri="{BB962C8B-B14F-4D97-AF65-F5344CB8AC3E}">
        <p14:creationId xmlns:p14="http://schemas.microsoft.com/office/powerpoint/2010/main" val="338930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ángulo 102">
            <a:extLst>
              <a:ext uri="{FF2B5EF4-FFF2-40B4-BE49-F238E27FC236}">
                <a16:creationId xmlns:a16="http://schemas.microsoft.com/office/drawing/2014/main" id="{D3588F0D-F663-4121-8EB7-0B1919927B1F}"/>
              </a:ext>
            </a:extLst>
          </p:cNvPr>
          <p:cNvSpPr/>
          <p:nvPr/>
        </p:nvSpPr>
        <p:spPr>
          <a:xfrm>
            <a:off x="6985294" y="6019390"/>
            <a:ext cx="5206703" cy="838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62" name="Conector recto de flecha 61">
            <a:extLst>
              <a:ext uri="{FF2B5EF4-FFF2-40B4-BE49-F238E27FC236}">
                <a16:creationId xmlns:a16="http://schemas.microsoft.com/office/drawing/2014/main" id="{86FE9BDE-922F-4ABC-A7CA-BA4348C22403}"/>
              </a:ext>
            </a:extLst>
          </p:cNvPr>
          <p:cNvCxnSpPr>
            <a:cxnSpLocks/>
          </p:cNvCxnSpPr>
          <p:nvPr/>
        </p:nvCxnSpPr>
        <p:spPr>
          <a:xfrm>
            <a:off x="8797469" y="2127498"/>
            <a:ext cx="0" cy="4983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Estrella: 12 puntas 57">
            <a:extLst>
              <a:ext uri="{FF2B5EF4-FFF2-40B4-BE49-F238E27FC236}">
                <a16:creationId xmlns:a16="http://schemas.microsoft.com/office/drawing/2014/main" id="{747008EC-53E6-4B5D-AA15-7EDB6FA2ECAC}"/>
              </a:ext>
            </a:extLst>
          </p:cNvPr>
          <p:cNvSpPr/>
          <p:nvPr/>
        </p:nvSpPr>
        <p:spPr>
          <a:xfrm>
            <a:off x="7550447" y="1375795"/>
            <a:ext cx="2470372" cy="789386"/>
          </a:xfrm>
          <a:prstGeom prst="star12">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bo 34">
            <a:extLst>
              <a:ext uri="{FF2B5EF4-FFF2-40B4-BE49-F238E27FC236}">
                <a16:creationId xmlns:a16="http://schemas.microsoft.com/office/drawing/2014/main" id="{429F30B8-3D94-4909-9A38-93788136EE81}"/>
              </a:ext>
            </a:extLst>
          </p:cNvPr>
          <p:cNvSpPr/>
          <p:nvPr/>
        </p:nvSpPr>
        <p:spPr>
          <a:xfrm>
            <a:off x="3807725" y="1287552"/>
            <a:ext cx="1736035" cy="76188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5" name="Grupo 4">
            <a:extLst>
              <a:ext uri="{FF2B5EF4-FFF2-40B4-BE49-F238E27FC236}">
                <a16:creationId xmlns:a16="http://schemas.microsoft.com/office/drawing/2014/main" id="{D9CE4649-598E-4BE9-8609-2FD3056E5BDB}"/>
              </a:ext>
            </a:extLst>
          </p:cNvPr>
          <p:cNvGrpSpPr/>
          <p:nvPr/>
        </p:nvGrpSpPr>
        <p:grpSpPr>
          <a:xfrm>
            <a:off x="7751644" y="402327"/>
            <a:ext cx="795131" cy="530087"/>
            <a:chOff x="3180521" y="933852"/>
            <a:chExt cx="795131" cy="530087"/>
          </a:xfrm>
        </p:grpSpPr>
        <p:sp>
          <p:nvSpPr>
            <p:cNvPr id="6" name="Diagrama de flujo: decisión 5">
              <a:extLst>
                <a:ext uri="{FF2B5EF4-FFF2-40B4-BE49-F238E27FC236}">
                  <a16:creationId xmlns:a16="http://schemas.microsoft.com/office/drawing/2014/main" id="{8B1BE7F5-80F8-4B50-B9C5-DCF18F011942}"/>
                </a:ext>
              </a:extLst>
            </p:cNvPr>
            <p:cNvSpPr/>
            <p:nvPr/>
          </p:nvSpPr>
          <p:spPr>
            <a:xfrm>
              <a:off x="3180521" y="933852"/>
              <a:ext cx="795131" cy="530087"/>
            </a:xfrm>
            <a:prstGeom prst="flowChartDecision">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33A6A9BC-36F4-4A56-867B-BDEC75D8C722}"/>
                </a:ext>
              </a:extLst>
            </p:cNvPr>
            <p:cNvSpPr txBox="1"/>
            <p:nvPr/>
          </p:nvSpPr>
          <p:spPr>
            <a:xfrm>
              <a:off x="3402816" y="1014229"/>
              <a:ext cx="556592" cy="369332"/>
            </a:xfrm>
            <a:prstGeom prst="rect">
              <a:avLst/>
            </a:prstGeom>
            <a:noFill/>
          </p:spPr>
          <p:txBody>
            <a:bodyPr wrap="square" rtlCol="0">
              <a:spAutoFit/>
            </a:bodyPr>
            <a:lstStyle/>
            <a:p>
              <a:r>
                <a:rPr lang="es-CO" b="1" dirty="0">
                  <a:solidFill>
                    <a:schemeClr val="bg1"/>
                  </a:solidFill>
                </a:rPr>
                <a:t>Si</a:t>
              </a:r>
            </a:p>
          </p:txBody>
        </p:sp>
      </p:grpSp>
      <p:grpSp>
        <p:nvGrpSpPr>
          <p:cNvPr id="8" name="Grupo 7">
            <a:extLst>
              <a:ext uri="{FF2B5EF4-FFF2-40B4-BE49-F238E27FC236}">
                <a16:creationId xmlns:a16="http://schemas.microsoft.com/office/drawing/2014/main" id="{FE12F7B2-187E-49F5-B584-CB0DC02F7B19}"/>
              </a:ext>
            </a:extLst>
          </p:cNvPr>
          <p:cNvGrpSpPr/>
          <p:nvPr/>
        </p:nvGrpSpPr>
        <p:grpSpPr>
          <a:xfrm>
            <a:off x="4251803" y="414273"/>
            <a:ext cx="795131" cy="530087"/>
            <a:chOff x="8241195" y="894095"/>
            <a:chExt cx="795131" cy="530087"/>
          </a:xfrm>
        </p:grpSpPr>
        <p:sp>
          <p:nvSpPr>
            <p:cNvPr id="9" name="Diagrama de flujo: decisión 8">
              <a:extLst>
                <a:ext uri="{FF2B5EF4-FFF2-40B4-BE49-F238E27FC236}">
                  <a16:creationId xmlns:a16="http://schemas.microsoft.com/office/drawing/2014/main" id="{FB114E70-A6D2-4F58-9C82-6868E3BA280B}"/>
                </a:ext>
              </a:extLst>
            </p:cNvPr>
            <p:cNvSpPr/>
            <p:nvPr/>
          </p:nvSpPr>
          <p:spPr>
            <a:xfrm>
              <a:off x="8241195" y="894095"/>
              <a:ext cx="795131" cy="530087"/>
            </a:xfrm>
            <a:prstGeom prst="flowChartDecision">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ABF0267-F62C-428C-BFB7-6A6A7ED1DAFA}"/>
                </a:ext>
              </a:extLst>
            </p:cNvPr>
            <p:cNvSpPr txBox="1"/>
            <p:nvPr/>
          </p:nvSpPr>
          <p:spPr>
            <a:xfrm>
              <a:off x="8413474" y="974472"/>
              <a:ext cx="556592" cy="369332"/>
            </a:xfrm>
            <a:prstGeom prst="rect">
              <a:avLst/>
            </a:prstGeom>
            <a:noFill/>
          </p:spPr>
          <p:txBody>
            <a:bodyPr wrap="square" rtlCol="0">
              <a:spAutoFit/>
            </a:bodyPr>
            <a:lstStyle/>
            <a:p>
              <a:r>
                <a:rPr lang="es-CO" b="1" dirty="0">
                  <a:solidFill>
                    <a:schemeClr val="bg1"/>
                  </a:solidFill>
                </a:rPr>
                <a:t>No</a:t>
              </a:r>
            </a:p>
          </p:txBody>
        </p:sp>
      </p:grpSp>
      <p:cxnSp>
        <p:nvCxnSpPr>
          <p:cNvPr id="11" name="Conector recto de flecha 10">
            <a:extLst>
              <a:ext uri="{FF2B5EF4-FFF2-40B4-BE49-F238E27FC236}">
                <a16:creationId xmlns:a16="http://schemas.microsoft.com/office/drawing/2014/main" id="{EDCAB11E-01D1-4E02-96DC-0E4AF87246F6}"/>
              </a:ext>
            </a:extLst>
          </p:cNvPr>
          <p:cNvCxnSpPr>
            <a:cxnSpLocks/>
          </p:cNvCxnSpPr>
          <p:nvPr/>
        </p:nvCxnSpPr>
        <p:spPr>
          <a:xfrm flipH="1" flipV="1">
            <a:off x="5048150" y="668749"/>
            <a:ext cx="643848" cy="95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273EE6DA-62C1-4703-908F-B539ECA12956}"/>
              </a:ext>
            </a:extLst>
          </p:cNvPr>
          <p:cNvCxnSpPr>
            <a:cxnSpLocks/>
          </p:cNvCxnSpPr>
          <p:nvPr/>
        </p:nvCxnSpPr>
        <p:spPr>
          <a:xfrm>
            <a:off x="7079936" y="667371"/>
            <a:ext cx="691829" cy="137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AC62F652-270A-4EF2-9165-724A619D262F}"/>
              </a:ext>
            </a:extLst>
          </p:cNvPr>
          <p:cNvSpPr txBox="1"/>
          <p:nvPr/>
        </p:nvSpPr>
        <p:spPr>
          <a:xfrm>
            <a:off x="5694430" y="325556"/>
            <a:ext cx="1369262" cy="1077218"/>
          </a:xfrm>
          <a:prstGeom prst="rect">
            <a:avLst/>
          </a:prstGeom>
          <a:noFill/>
          <a:ln>
            <a:solidFill>
              <a:schemeClr val="accent1"/>
            </a:solidFill>
          </a:ln>
        </p:spPr>
        <p:txBody>
          <a:bodyPr wrap="square" rtlCol="0">
            <a:spAutoFit/>
          </a:bodyPr>
          <a:lstStyle/>
          <a:p>
            <a:pPr algn="ctr"/>
            <a:r>
              <a:rPr lang="es-CO" sz="1600" b="1" dirty="0"/>
              <a:t>Responde al tratamiento inicial</a:t>
            </a:r>
          </a:p>
        </p:txBody>
      </p:sp>
      <p:sp>
        <p:nvSpPr>
          <p:cNvPr id="15" name="CuadroTexto 14">
            <a:extLst>
              <a:ext uri="{FF2B5EF4-FFF2-40B4-BE49-F238E27FC236}">
                <a16:creationId xmlns:a16="http://schemas.microsoft.com/office/drawing/2014/main" id="{08C7F998-32F2-41C1-B5F6-ACDFAC27DF20}"/>
              </a:ext>
            </a:extLst>
          </p:cNvPr>
          <p:cNvSpPr txBox="1"/>
          <p:nvPr/>
        </p:nvSpPr>
        <p:spPr>
          <a:xfrm>
            <a:off x="7913347" y="1588094"/>
            <a:ext cx="1852959" cy="369332"/>
          </a:xfrm>
          <a:prstGeom prst="rect">
            <a:avLst/>
          </a:prstGeom>
          <a:noFill/>
        </p:spPr>
        <p:txBody>
          <a:bodyPr wrap="square" rtlCol="0">
            <a:spAutoFit/>
          </a:bodyPr>
          <a:lstStyle/>
          <a:p>
            <a:r>
              <a:rPr lang="es-CO" dirty="0"/>
              <a:t>Exacerbaciones</a:t>
            </a:r>
          </a:p>
        </p:txBody>
      </p:sp>
      <p:sp>
        <p:nvSpPr>
          <p:cNvPr id="16" name="CuadroTexto 15">
            <a:extLst>
              <a:ext uri="{FF2B5EF4-FFF2-40B4-BE49-F238E27FC236}">
                <a16:creationId xmlns:a16="http://schemas.microsoft.com/office/drawing/2014/main" id="{CFB326A3-CA57-4D50-BD4C-7434CBB73C69}"/>
              </a:ext>
            </a:extLst>
          </p:cNvPr>
          <p:cNvSpPr txBox="1"/>
          <p:nvPr/>
        </p:nvSpPr>
        <p:spPr>
          <a:xfrm>
            <a:off x="3757531" y="1528399"/>
            <a:ext cx="1785000" cy="369332"/>
          </a:xfrm>
          <a:prstGeom prst="rect">
            <a:avLst/>
          </a:prstGeom>
          <a:noFill/>
        </p:spPr>
        <p:txBody>
          <a:bodyPr wrap="square" rtlCol="0">
            <a:spAutoFit/>
          </a:bodyPr>
          <a:lstStyle/>
          <a:p>
            <a:pPr algn="ctr"/>
            <a:r>
              <a:rPr lang="es-CO" b="1" dirty="0"/>
              <a:t>predominante</a:t>
            </a:r>
          </a:p>
        </p:txBody>
      </p:sp>
      <p:sp>
        <p:nvSpPr>
          <p:cNvPr id="17" name="CuadroTexto 16">
            <a:extLst>
              <a:ext uri="{FF2B5EF4-FFF2-40B4-BE49-F238E27FC236}">
                <a16:creationId xmlns:a16="http://schemas.microsoft.com/office/drawing/2014/main" id="{F7B540ED-11FE-461C-A140-74996A378A1E}"/>
              </a:ext>
            </a:extLst>
          </p:cNvPr>
          <p:cNvSpPr txBox="1"/>
          <p:nvPr/>
        </p:nvSpPr>
        <p:spPr>
          <a:xfrm>
            <a:off x="10249282" y="205705"/>
            <a:ext cx="1778224" cy="923330"/>
          </a:xfrm>
          <a:prstGeom prst="rect">
            <a:avLst/>
          </a:prstGeom>
          <a:noFill/>
          <a:ln>
            <a:solidFill>
              <a:schemeClr val="accent5">
                <a:lumMod val="50000"/>
              </a:schemeClr>
            </a:solidFill>
          </a:ln>
        </p:spPr>
        <p:txBody>
          <a:bodyPr wrap="square" rtlCol="0">
            <a:spAutoFit/>
          </a:bodyPr>
          <a:lstStyle/>
          <a:p>
            <a:pPr algn="ctr"/>
            <a:r>
              <a:rPr lang="es-CO" dirty="0"/>
              <a:t>No depende de la clasificación A,B,C y D</a:t>
            </a:r>
          </a:p>
        </p:txBody>
      </p:sp>
      <p:sp>
        <p:nvSpPr>
          <p:cNvPr id="19" name="CuadroTexto 18">
            <a:extLst>
              <a:ext uri="{FF2B5EF4-FFF2-40B4-BE49-F238E27FC236}">
                <a16:creationId xmlns:a16="http://schemas.microsoft.com/office/drawing/2014/main" id="{4116E5F8-3363-4709-8702-6527058FA754}"/>
              </a:ext>
            </a:extLst>
          </p:cNvPr>
          <p:cNvSpPr txBox="1"/>
          <p:nvPr/>
        </p:nvSpPr>
        <p:spPr>
          <a:xfrm>
            <a:off x="703410" y="1682287"/>
            <a:ext cx="2799608" cy="430887"/>
          </a:xfrm>
          <a:prstGeom prst="rect">
            <a:avLst/>
          </a:prstGeom>
          <a:noFill/>
        </p:spPr>
        <p:txBody>
          <a:bodyPr wrap="square" rtlCol="0">
            <a:spAutoFit/>
          </a:bodyPr>
          <a:lstStyle/>
          <a:p>
            <a:r>
              <a:rPr lang="es-CO" sz="1100" dirty="0"/>
              <a:t>LABA: B2 de acción larga</a:t>
            </a:r>
          </a:p>
          <a:p>
            <a:r>
              <a:rPr lang="es-CO" sz="1100" dirty="0"/>
              <a:t>LAMA: Antimuscarínico de acción larga </a:t>
            </a:r>
          </a:p>
        </p:txBody>
      </p:sp>
      <p:sp>
        <p:nvSpPr>
          <p:cNvPr id="28" name="CuadroTexto 27">
            <a:extLst>
              <a:ext uri="{FF2B5EF4-FFF2-40B4-BE49-F238E27FC236}">
                <a16:creationId xmlns:a16="http://schemas.microsoft.com/office/drawing/2014/main" id="{66720BAB-7175-447C-BEA9-C63952C5DFE2}"/>
              </a:ext>
            </a:extLst>
          </p:cNvPr>
          <p:cNvSpPr txBox="1"/>
          <p:nvPr/>
        </p:nvSpPr>
        <p:spPr>
          <a:xfrm>
            <a:off x="728727" y="5129392"/>
            <a:ext cx="4693829" cy="646331"/>
          </a:xfrm>
          <a:prstGeom prst="rect">
            <a:avLst/>
          </a:prstGeom>
          <a:noFill/>
        </p:spPr>
        <p:txBody>
          <a:bodyPr wrap="square" rtlCol="0">
            <a:spAutoFit/>
          </a:bodyPr>
          <a:lstStyle/>
          <a:p>
            <a:r>
              <a:rPr lang="es-CO" dirty="0"/>
              <a:t>Suspender esteroide si: RAM neumonía, indicación inapropiada o No respuesta</a:t>
            </a:r>
          </a:p>
        </p:txBody>
      </p:sp>
      <p:sp>
        <p:nvSpPr>
          <p:cNvPr id="29" name="CuadroTexto 28">
            <a:extLst>
              <a:ext uri="{FF2B5EF4-FFF2-40B4-BE49-F238E27FC236}">
                <a16:creationId xmlns:a16="http://schemas.microsoft.com/office/drawing/2014/main" id="{F80CE906-4163-422A-A578-73AFA12EA683}"/>
              </a:ext>
            </a:extLst>
          </p:cNvPr>
          <p:cNvSpPr txBox="1"/>
          <p:nvPr/>
        </p:nvSpPr>
        <p:spPr>
          <a:xfrm>
            <a:off x="7824075" y="2586265"/>
            <a:ext cx="1935796" cy="369332"/>
          </a:xfrm>
          <a:prstGeom prst="rect">
            <a:avLst/>
          </a:prstGeom>
          <a:noFill/>
          <a:ln>
            <a:solidFill>
              <a:schemeClr val="accent5">
                <a:lumMod val="50000"/>
              </a:schemeClr>
            </a:solidFill>
          </a:ln>
        </p:spPr>
        <p:txBody>
          <a:bodyPr wrap="square" rtlCol="0">
            <a:spAutoFit/>
          </a:bodyPr>
          <a:lstStyle/>
          <a:p>
            <a:pPr algn="ctr"/>
            <a:r>
              <a:rPr lang="es-CO" dirty="0"/>
              <a:t>LABA o LAMA</a:t>
            </a:r>
          </a:p>
        </p:txBody>
      </p:sp>
      <p:sp>
        <p:nvSpPr>
          <p:cNvPr id="30" name="CuadroTexto 29">
            <a:extLst>
              <a:ext uri="{FF2B5EF4-FFF2-40B4-BE49-F238E27FC236}">
                <a16:creationId xmlns:a16="http://schemas.microsoft.com/office/drawing/2014/main" id="{D8AC2C02-C38E-4C4B-8AC3-8B7414E1C5EF}"/>
              </a:ext>
            </a:extLst>
          </p:cNvPr>
          <p:cNvSpPr txBox="1"/>
          <p:nvPr/>
        </p:nvSpPr>
        <p:spPr>
          <a:xfrm>
            <a:off x="6339576" y="3688776"/>
            <a:ext cx="2019134" cy="369332"/>
          </a:xfrm>
          <a:prstGeom prst="rect">
            <a:avLst/>
          </a:prstGeom>
          <a:noFill/>
          <a:ln>
            <a:solidFill>
              <a:schemeClr val="accent5">
                <a:lumMod val="50000"/>
              </a:schemeClr>
            </a:solidFill>
          </a:ln>
        </p:spPr>
        <p:txBody>
          <a:bodyPr wrap="square" rtlCol="0">
            <a:spAutoFit/>
          </a:bodyPr>
          <a:lstStyle/>
          <a:p>
            <a:pPr algn="ctr"/>
            <a:r>
              <a:rPr lang="es-CO" dirty="0"/>
              <a:t>LABA + LAMA</a:t>
            </a:r>
          </a:p>
        </p:txBody>
      </p:sp>
      <p:sp>
        <p:nvSpPr>
          <p:cNvPr id="31" name="CuadroTexto 30">
            <a:extLst>
              <a:ext uri="{FF2B5EF4-FFF2-40B4-BE49-F238E27FC236}">
                <a16:creationId xmlns:a16="http://schemas.microsoft.com/office/drawing/2014/main" id="{1A933696-9C1A-49A1-BE63-849717589D63}"/>
              </a:ext>
            </a:extLst>
          </p:cNvPr>
          <p:cNvSpPr txBox="1"/>
          <p:nvPr/>
        </p:nvSpPr>
        <p:spPr>
          <a:xfrm>
            <a:off x="9585734" y="3683017"/>
            <a:ext cx="1752826" cy="369332"/>
          </a:xfrm>
          <a:prstGeom prst="rect">
            <a:avLst/>
          </a:prstGeom>
          <a:noFill/>
          <a:ln>
            <a:solidFill>
              <a:schemeClr val="accent5">
                <a:lumMod val="50000"/>
              </a:schemeClr>
            </a:solidFill>
          </a:ln>
        </p:spPr>
        <p:txBody>
          <a:bodyPr wrap="square" rtlCol="0">
            <a:spAutoFit/>
          </a:bodyPr>
          <a:lstStyle/>
          <a:p>
            <a:pPr algn="ctr"/>
            <a:r>
              <a:rPr lang="es-CO" dirty="0"/>
              <a:t>LABA + CI</a:t>
            </a:r>
          </a:p>
        </p:txBody>
      </p:sp>
      <p:sp>
        <p:nvSpPr>
          <p:cNvPr id="32" name="CuadroTexto 31">
            <a:extLst>
              <a:ext uri="{FF2B5EF4-FFF2-40B4-BE49-F238E27FC236}">
                <a16:creationId xmlns:a16="http://schemas.microsoft.com/office/drawing/2014/main" id="{AB249203-9228-4E2B-824F-4A33402BBEAB}"/>
              </a:ext>
            </a:extLst>
          </p:cNvPr>
          <p:cNvSpPr txBox="1"/>
          <p:nvPr/>
        </p:nvSpPr>
        <p:spPr>
          <a:xfrm>
            <a:off x="7981584" y="4676720"/>
            <a:ext cx="2242864" cy="369332"/>
          </a:xfrm>
          <a:prstGeom prst="rect">
            <a:avLst/>
          </a:prstGeom>
          <a:noFill/>
          <a:ln>
            <a:solidFill>
              <a:schemeClr val="accent5">
                <a:lumMod val="50000"/>
              </a:schemeClr>
            </a:solidFill>
          </a:ln>
        </p:spPr>
        <p:txBody>
          <a:bodyPr wrap="square" rtlCol="0">
            <a:spAutoFit/>
          </a:bodyPr>
          <a:lstStyle/>
          <a:p>
            <a:r>
              <a:rPr lang="es-CO" dirty="0"/>
              <a:t>LABA + LAMA + CI</a:t>
            </a:r>
          </a:p>
        </p:txBody>
      </p:sp>
      <p:sp>
        <p:nvSpPr>
          <p:cNvPr id="33" name="CuadroTexto 32">
            <a:extLst>
              <a:ext uri="{FF2B5EF4-FFF2-40B4-BE49-F238E27FC236}">
                <a16:creationId xmlns:a16="http://schemas.microsoft.com/office/drawing/2014/main" id="{34573557-D24E-4127-8200-2C62CE1F9276}"/>
              </a:ext>
            </a:extLst>
          </p:cNvPr>
          <p:cNvSpPr txBox="1"/>
          <p:nvPr/>
        </p:nvSpPr>
        <p:spPr>
          <a:xfrm>
            <a:off x="5960226" y="5582519"/>
            <a:ext cx="3623562" cy="646331"/>
          </a:xfrm>
          <a:prstGeom prst="rect">
            <a:avLst/>
          </a:prstGeom>
          <a:solidFill>
            <a:srgbClr val="FFC000"/>
          </a:solidFill>
          <a:ln>
            <a:solidFill>
              <a:schemeClr val="accent5">
                <a:lumMod val="50000"/>
              </a:schemeClr>
            </a:solidFill>
          </a:ln>
        </p:spPr>
        <p:txBody>
          <a:bodyPr wrap="square" rtlCol="0">
            <a:spAutoFit/>
          </a:bodyPr>
          <a:lstStyle/>
          <a:p>
            <a:pPr algn="ctr"/>
            <a:r>
              <a:rPr lang="es-CO" dirty="0" err="1"/>
              <a:t>Roflumilast</a:t>
            </a:r>
            <a:endParaRPr lang="es-CO" dirty="0"/>
          </a:p>
          <a:p>
            <a:pPr algn="ctr"/>
            <a:r>
              <a:rPr lang="es-CO" dirty="0"/>
              <a:t>FEV1 &lt;50% + Bronquitis crónica</a:t>
            </a:r>
          </a:p>
        </p:txBody>
      </p:sp>
      <p:sp>
        <p:nvSpPr>
          <p:cNvPr id="34" name="CuadroTexto 33">
            <a:extLst>
              <a:ext uri="{FF2B5EF4-FFF2-40B4-BE49-F238E27FC236}">
                <a16:creationId xmlns:a16="http://schemas.microsoft.com/office/drawing/2014/main" id="{C44E93A4-02C9-4034-9E63-175B0FD30359}"/>
              </a:ext>
            </a:extLst>
          </p:cNvPr>
          <p:cNvSpPr txBox="1"/>
          <p:nvPr/>
        </p:nvSpPr>
        <p:spPr>
          <a:xfrm>
            <a:off x="9681596" y="5562774"/>
            <a:ext cx="1435704" cy="646331"/>
          </a:xfrm>
          <a:prstGeom prst="rect">
            <a:avLst/>
          </a:prstGeom>
          <a:solidFill>
            <a:srgbClr val="FFFF00"/>
          </a:solidFill>
          <a:ln>
            <a:solidFill>
              <a:schemeClr val="accent5">
                <a:lumMod val="50000"/>
              </a:schemeClr>
            </a:solidFill>
          </a:ln>
        </p:spPr>
        <p:txBody>
          <a:bodyPr wrap="square" rtlCol="0">
            <a:spAutoFit/>
          </a:bodyPr>
          <a:lstStyle/>
          <a:p>
            <a:r>
              <a:rPr lang="es-CO" dirty="0"/>
              <a:t>Fumadores</a:t>
            </a:r>
          </a:p>
          <a:p>
            <a:r>
              <a:rPr lang="es-CO" dirty="0"/>
              <a:t>Azitromicina</a:t>
            </a:r>
          </a:p>
        </p:txBody>
      </p:sp>
      <p:cxnSp>
        <p:nvCxnSpPr>
          <p:cNvPr id="36" name="Conector recto de flecha 35">
            <a:extLst>
              <a:ext uri="{FF2B5EF4-FFF2-40B4-BE49-F238E27FC236}">
                <a16:creationId xmlns:a16="http://schemas.microsoft.com/office/drawing/2014/main" id="{CF38BD62-27C5-46FA-8EF5-ECB9ECE7682D}"/>
              </a:ext>
            </a:extLst>
          </p:cNvPr>
          <p:cNvCxnSpPr>
            <a:cxnSpLocks/>
          </p:cNvCxnSpPr>
          <p:nvPr/>
        </p:nvCxnSpPr>
        <p:spPr>
          <a:xfrm>
            <a:off x="4649368" y="932414"/>
            <a:ext cx="0" cy="35513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940DD836-6EEF-408D-B57D-649EA3D716F7}"/>
              </a:ext>
            </a:extLst>
          </p:cNvPr>
          <p:cNvCxnSpPr>
            <a:cxnSpLocks/>
          </p:cNvCxnSpPr>
          <p:nvPr/>
        </p:nvCxnSpPr>
        <p:spPr>
          <a:xfrm>
            <a:off x="5545766" y="1787584"/>
            <a:ext cx="200144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id="{40743B5B-A174-4469-8C4C-A74D8C3A02CA}"/>
              </a:ext>
            </a:extLst>
          </p:cNvPr>
          <p:cNvCxnSpPr>
            <a:cxnSpLocks/>
          </p:cNvCxnSpPr>
          <p:nvPr/>
        </p:nvCxnSpPr>
        <p:spPr>
          <a:xfrm>
            <a:off x="7588156" y="3319816"/>
            <a:ext cx="0" cy="3644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F3BF2727-9105-4844-B00E-97D7E1DDF2D0}"/>
              </a:ext>
            </a:extLst>
          </p:cNvPr>
          <p:cNvCxnSpPr>
            <a:cxnSpLocks/>
          </p:cNvCxnSpPr>
          <p:nvPr/>
        </p:nvCxnSpPr>
        <p:spPr>
          <a:xfrm>
            <a:off x="10183504" y="3319816"/>
            <a:ext cx="0" cy="3644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0B9C31DB-198D-4627-9B4B-85824AC70D04}"/>
              </a:ext>
            </a:extLst>
          </p:cNvPr>
          <p:cNvCxnSpPr/>
          <p:nvPr/>
        </p:nvCxnSpPr>
        <p:spPr>
          <a:xfrm>
            <a:off x="7547212" y="3319816"/>
            <a:ext cx="267723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BE9A0729-B220-4615-A682-D060C28AC0F1}"/>
              </a:ext>
            </a:extLst>
          </p:cNvPr>
          <p:cNvCxnSpPr>
            <a:cxnSpLocks/>
          </p:cNvCxnSpPr>
          <p:nvPr/>
        </p:nvCxnSpPr>
        <p:spPr>
          <a:xfrm flipV="1">
            <a:off x="8797469" y="2988853"/>
            <a:ext cx="0" cy="35565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7E1C4277-71D1-4618-95BF-2354FD4FA1C8}"/>
              </a:ext>
            </a:extLst>
          </p:cNvPr>
          <p:cNvCxnSpPr>
            <a:cxnSpLocks/>
          </p:cNvCxnSpPr>
          <p:nvPr/>
        </p:nvCxnSpPr>
        <p:spPr>
          <a:xfrm flipH="1">
            <a:off x="8434650" y="3731819"/>
            <a:ext cx="10149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095ADB98-EE12-419E-A37D-5C4BB31E4400}"/>
              </a:ext>
            </a:extLst>
          </p:cNvPr>
          <p:cNvCxnSpPr>
            <a:cxnSpLocks/>
          </p:cNvCxnSpPr>
          <p:nvPr/>
        </p:nvCxnSpPr>
        <p:spPr>
          <a:xfrm flipH="1">
            <a:off x="8434650" y="4038701"/>
            <a:ext cx="10149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D5C269CB-8308-48C5-B058-19AFAC44849C}"/>
              </a:ext>
            </a:extLst>
          </p:cNvPr>
          <p:cNvCxnSpPr>
            <a:cxnSpLocks/>
          </p:cNvCxnSpPr>
          <p:nvPr/>
        </p:nvCxnSpPr>
        <p:spPr>
          <a:xfrm>
            <a:off x="9422320" y="4052349"/>
            <a:ext cx="0" cy="60235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Conector recto de flecha 75">
            <a:extLst>
              <a:ext uri="{FF2B5EF4-FFF2-40B4-BE49-F238E27FC236}">
                <a16:creationId xmlns:a16="http://schemas.microsoft.com/office/drawing/2014/main" id="{2CD875D4-1DE1-473B-9B39-8BC70C8D8629}"/>
              </a:ext>
            </a:extLst>
          </p:cNvPr>
          <p:cNvCxnSpPr>
            <a:cxnSpLocks/>
          </p:cNvCxnSpPr>
          <p:nvPr/>
        </p:nvCxnSpPr>
        <p:spPr>
          <a:xfrm>
            <a:off x="7708087" y="4852048"/>
            <a:ext cx="385783" cy="136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33BBBC7F-4066-4D33-8EC7-074159222859}"/>
              </a:ext>
            </a:extLst>
          </p:cNvPr>
          <p:cNvCxnSpPr>
            <a:cxnSpLocks/>
          </p:cNvCxnSpPr>
          <p:nvPr/>
        </p:nvCxnSpPr>
        <p:spPr>
          <a:xfrm>
            <a:off x="7749031" y="4089084"/>
            <a:ext cx="0" cy="76296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ector recto de flecha 78">
            <a:extLst>
              <a:ext uri="{FF2B5EF4-FFF2-40B4-BE49-F238E27FC236}">
                <a16:creationId xmlns:a16="http://schemas.microsoft.com/office/drawing/2014/main" id="{135696EA-E1E3-41BB-AEB3-82C9A11C3D3A}"/>
              </a:ext>
            </a:extLst>
          </p:cNvPr>
          <p:cNvCxnSpPr>
            <a:cxnSpLocks/>
          </p:cNvCxnSpPr>
          <p:nvPr/>
        </p:nvCxnSpPr>
        <p:spPr>
          <a:xfrm flipH="1">
            <a:off x="10065283" y="4874775"/>
            <a:ext cx="48670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83561BF7-D4B0-49E7-A5D4-71091430E489}"/>
              </a:ext>
            </a:extLst>
          </p:cNvPr>
          <p:cNvCxnSpPr>
            <a:cxnSpLocks/>
          </p:cNvCxnSpPr>
          <p:nvPr/>
        </p:nvCxnSpPr>
        <p:spPr>
          <a:xfrm>
            <a:off x="10524697" y="4052349"/>
            <a:ext cx="0" cy="83099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ector recto de flecha 85">
            <a:extLst>
              <a:ext uri="{FF2B5EF4-FFF2-40B4-BE49-F238E27FC236}">
                <a16:creationId xmlns:a16="http://schemas.microsoft.com/office/drawing/2014/main" id="{3A2865DC-78CA-458C-A85F-B7493022F1CB}"/>
              </a:ext>
            </a:extLst>
          </p:cNvPr>
          <p:cNvCxnSpPr>
            <a:cxnSpLocks/>
          </p:cNvCxnSpPr>
          <p:nvPr/>
        </p:nvCxnSpPr>
        <p:spPr>
          <a:xfrm>
            <a:off x="7838779" y="5236879"/>
            <a:ext cx="0" cy="3644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56CD0736-BDEE-4E56-89F2-9FE07CABE967}"/>
              </a:ext>
            </a:extLst>
          </p:cNvPr>
          <p:cNvCxnSpPr>
            <a:cxnSpLocks/>
          </p:cNvCxnSpPr>
          <p:nvPr/>
        </p:nvCxnSpPr>
        <p:spPr>
          <a:xfrm>
            <a:off x="10434127" y="5236879"/>
            <a:ext cx="0" cy="3644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3C8E7828-8170-4AA3-970D-766309E9CF11}"/>
              </a:ext>
            </a:extLst>
          </p:cNvPr>
          <p:cNvCxnSpPr/>
          <p:nvPr/>
        </p:nvCxnSpPr>
        <p:spPr>
          <a:xfrm>
            <a:off x="7797835" y="5236879"/>
            <a:ext cx="267723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id="{C4CA7BAF-A944-43D8-85CB-E2486C55AD83}"/>
              </a:ext>
            </a:extLst>
          </p:cNvPr>
          <p:cNvCxnSpPr>
            <a:cxnSpLocks/>
            <a:endCxn id="32" idx="2"/>
          </p:cNvCxnSpPr>
          <p:nvPr/>
        </p:nvCxnSpPr>
        <p:spPr>
          <a:xfrm flipV="1">
            <a:off x="9086317" y="5046052"/>
            <a:ext cx="16699" cy="21554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Rectángulo 95">
            <a:extLst>
              <a:ext uri="{FF2B5EF4-FFF2-40B4-BE49-F238E27FC236}">
                <a16:creationId xmlns:a16="http://schemas.microsoft.com/office/drawing/2014/main" id="{9266E9E4-ABDA-43C5-BFAC-22083E4A4DD0}"/>
              </a:ext>
            </a:extLst>
          </p:cNvPr>
          <p:cNvSpPr/>
          <p:nvPr/>
        </p:nvSpPr>
        <p:spPr>
          <a:xfrm>
            <a:off x="8913032" y="3364516"/>
            <a:ext cx="346570" cy="369332"/>
          </a:xfrm>
          <a:prstGeom prst="rect">
            <a:avLst/>
          </a:prstGeom>
        </p:spPr>
        <p:txBody>
          <a:bodyPr wrap="none">
            <a:spAutoFit/>
          </a:bodyPr>
          <a:lstStyle/>
          <a:p>
            <a:r>
              <a:rPr lang="es-CO" dirty="0"/>
              <a:t>¥ </a:t>
            </a:r>
          </a:p>
        </p:txBody>
      </p:sp>
      <p:sp>
        <p:nvSpPr>
          <p:cNvPr id="97" name="Rectángulo 96">
            <a:extLst>
              <a:ext uri="{FF2B5EF4-FFF2-40B4-BE49-F238E27FC236}">
                <a16:creationId xmlns:a16="http://schemas.microsoft.com/office/drawing/2014/main" id="{D0B75974-1DE1-4934-A318-9A28470BFDAD}"/>
              </a:ext>
            </a:extLst>
          </p:cNvPr>
          <p:cNvSpPr/>
          <p:nvPr/>
        </p:nvSpPr>
        <p:spPr>
          <a:xfrm>
            <a:off x="9412449" y="4198920"/>
            <a:ext cx="346570" cy="369332"/>
          </a:xfrm>
          <a:prstGeom prst="rect">
            <a:avLst/>
          </a:prstGeom>
        </p:spPr>
        <p:txBody>
          <a:bodyPr wrap="none">
            <a:spAutoFit/>
          </a:bodyPr>
          <a:lstStyle/>
          <a:p>
            <a:r>
              <a:rPr lang="es-CO" dirty="0"/>
              <a:t>¥ </a:t>
            </a:r>
          </a:p>
        </p:txBody>
      </p:sp>
      <p:cxnSp>
        <p:nvCxnSpPr>
          <p:cNvPr id="98" name="Conector recto de flecha 97">
            <a:extLst>
              <a:ext uri="{FF2B5EF4-FFF2-40B4-BE49-F238E27FC236}">
                <a16:creationId xmlns:a16="http://schemas.microsoft.com/office/drawing/2014/main" id="{C235BC4D-F703-4B22-BC04-74ACCD4CF0E8}"/>
              </a:ext>
            </a:extLst>
          </p:cNvPr>
          <p:cNvCxnSpPr>
            <a:cxnSpLocks/>
          </p:cNvCxnSpPr>
          <p:nvPr/>
        </p:nvCxnSpPr>
        <p:spPr>
          <a:xfrm flipV="1">
            <a:off x="7118554" y="5235833"/>
            <a:ext cx="700252" cy="65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ector recto 98">
            <a:extLst>
              <a:ext uri="{FF2B5EF4-FFF2-40B4-BE49-F238E27FC236}">
                <a16:creationId xmlns:a16="http://schemas.microsoft.com/office/drawing/2014/main" id="{B8D0B3B5-47C1-45C0-A08A-1F7A79EDFB52}"/>
              </a:ext>
            </a:extLst>
          </p:cNvPr>
          <p:cNvCxnSpPr>
            <a:cxnSpLocks/>
          </p:cNvCxnSpPr>
          <p:nvPr/>
        </p:nvCxnSpPr>
        <p:spPr>
          <a:xfrm>
            <a:off x="7146193" y="4090229"/>
            <a:ext cx="0" cy="11796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CuadroTexto 101">
            <a:extLst>
              <a:ext uri="{FF2B5EF4-FFF2-40B4-BE49-F238E27FC236}">
                <a16:creationId xmlns:a16="http://schemas.microsoft.com/office/drawing/2014/main" id="{58C10FEE-3D82-4459-A8DF-BDDE533786E2}"/>
              </a:ext>
            </a:extLst>
          </p:cNvPr>
          <p:cNvSpPr txBox="1"/>
          <p:nvPr/>
        </p:nvSpPr>
        <p:spPr>
          <a:xfrm>
            <a:off x="6157168" y="4356480"/>
            <a:ext cx="1058738" cy="461665"/>
          </a:xfrm>
          <a:prstGeom prst="rect">
            <a:avLst/>
          </a:prstGeom>
          <a:noFill/>
        </p:spPr>
        <p:txBody>
          <a:bodyPr wrap="square" rtlCol="0">
            <a:spAutoFit/>
          </a:bodyPr>
          <a:lstStyle/>
          <a:p>
            <a:r>
              <a:rPr lang="es-CO" sz="1200" dirty="0"/>
              <a:t>Considerar si &lt;100 </a:t>
            </a:r>
            <a:r>
              <a:rPr lang="es-CO" sz="1200" dirty="0" err="1"/>
              <a:t>eos</a:t>
            </a:r>
            <a:r>
              <a:rPr lang="es-CO" sz="1200" dirty="0"/>
              <a:t> /µL </a:t>
            </a:r>
          </a:p>
        </p:txBody>
      </p:sp>
      <p:pic>
        <p:nvPicPr>
          <p:cNvPr id="2" name="Imagen 1">
            <a:extLst>
              <a:ext uri="{FF2B5EF4-FFF2-40B4-BE49-F238E27FC236}">
                <a16:creationId xmlns:a16="http://schemas.microsoft.com/office/drawing/2014/main" id="{D1892F90-609E-4092-AADF-2D714BF05452}"/>
              </a:ext>
            </a:extLst>
          </p:cNvPr>
          <p:cNvPicPr>
            <a:picLocks noChangeAspect="1"/>
          </p:cNvPicPr>
          <p:nvPr/>
        </p:nvPicPr>
        <p:blipFill>
          <a:blip r:embed="rId2"/>
          <a:stretch>
            <a:fillRect/>
          </a:stretch>
        </p:blipFill>
        <p:spPr>
          <a:xfrm>
            <a:off x="8654173" y="179275"/>
            <a:ext cx="1006195" cy="1006195"/>
          </a:xfrm>
          <a:prstGeom prst="rect">
            <a:avLst/>
          </a:prstGeom>
        </p:spPr>
      </p:pic>
      <p:sp>
        <p:nvSpPr>
          <p:cNvPr id="70" name="Rectángulo 69">
            <a:extLst>
              <a:ext uri="{FF2B5EF4-FFF2-40B4-BE49-F238E27FC236}">
                <a16:creationId xmlns:a16="http://schemas.microsoft.com/office/drawing/2014/main" id="{CB686F10-F9D0-40FC-9AEE-9F5C902A03DC}"/>
              </a:ext>
            </a:extLst>
          </p:cNvPr>
          <p:cNvSpPr/>
          <p:nvPr/>
        </p:nvSpPr>
        <p:spPr>
          <a:xfrm>
            <a:off x="374924" y="6595217"/>
            <a:ext cx="11860684" cy="248658"/>
          </a:xfrm>
          <a:prstGeom prst="rect">
            <a:avLst/>
          </a:prstGeom>
        </p:spPr>
        <p:txBody>
          <a:bodyPr wrap="square">
            <a:spAutoFit/>
          </a:bodyPr>
          <a:lstStyle/>
          <a:p>
            <a:pPr algn="just">
              <a:lnSpc>
                <a:spcPct val="107000"/>
              </a:lnSpc>
              <a:spcAft>
                <a:spcPts val="0"/>
              </a:spcAft>
            </a:pPr>
            <a:r>
              <a:rPr lang="en-US" sz="1000" dirty="0">
                <a:latin typeface="Arial" panose="020B0604020202020204" pitchFamily="34" charset="0"/>
                <a:ea typeface="Arial" panose="020B0604020202020204" pitchFamily="34" charset="0"/>
                <a:cs typeface="Times New Roman" panose="02020603050405020304" pitchFamily="18" charset="0"/>
              </a:rPr>
              <a:t>Global Initiative for Chronic Obstructive Lung Disease (GOLD). Global Strategy for the Diagnosis, Management and Prevention of Chronic Obstructive Pulmonary Disease: 2019 Report. www.goldcopd.org</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CuadroTexto 70">
            <a:extLst>
              <a:ext uri="{FF2B5EF4-FFF2-40B4-BE49-F238E27FC236}">
                <a16:creationId xmlns:a16="http://schemas.microsoft.com/office/drawing/2014/main" id="{6C156764-84C1-43A6-9B11-5CB742B4A95F}"/>
              </a:ext>
            </a:extLst>
          </p:cNvPr>
          <p:cNvSpPr txBox="1"/>
          <p:nvPr/>
        </p:nvSpPr>
        <p:spPr>
          <a:xfrm>
            <a:off x="7802523" y="4191437"/>
            <a:ext cx="1058738" cy="338554"/>
          </a:xfrm>
          <a:prstGeom prst="rect">
            <a:avLst/>
          </a:prstGeom>
          <a:noFill/>
        </p:spPr>
        <p:txBody>
          <a:bodyPr wrap="square" rtlCol="0">
            <a:spAutoFit/>
          </a:bodyPr>
          <a:lstStyle/>
          <a:p>
            <a:r>
              <a:rPr lang="es-CO" sz="1600" b="1" dirty="0"/>
              <a:t>A </a:t>
            </a:r>
            <a:r>
              <a:rPr lang="es-CO" sz="1600" b="1" dirty="0" err="1"/>
              <a:t>ó</a:t>
            </a:r>
            <a:r>
              <a:rPr lang="es-CO" sz="1600" b="1" dirty="0"/>
              <a:t> B</a:t>
            </a:r>
          </a:p>
        </p:txBody>
      </p:sp>
      <p:sp>
        <p:nvSpPr>
          <p:cNvPr id="72" name="CuadroTexto 71">
            <a:extLst>
              <a:ext uri="{FF2B5EF4-FFF2-40B4-BE49-F238E27FC236}">
                <a16:creationId xmlns:a16="http://schemas.microsoft.com/office/drawing/2014/main" id="{7E5A57DF-798B-47ED-AD4A-4D0C13AAFBA9}"/>
              </a:ext>
            </a:extLst>
          </p:cNvPr>
          <p:cNvSpPr txBox="1"/>
          <p:nvPr/>
        </p:nvSpPr>
        <p:spPr>
          <a:xfrm>
            <a:off x="643235" y="2857127"/>
            <a:ext cx="5532928" cy="2031325"/>
          </a:xfrm>
          <a:prstGeom prst="rect">
            <a:avLst/>
          </a:prstGeom>
          <a:noFill/>
        </p:spPr>
        <p:txBody>
          <a:bodyPr wrap="square" rtlCol="0">
            <a:spAutoFit/>
          </a:bodyPr>
          <a:lstStyle/>
          <a:p>
            <a:r>
              <a:rPr lang="es-MX" b="1" dirty="0"/>
              <a:t>A. </a:t>
            </a:r>
            <a:r>
              <a:rPr lang="es-MX" dirty="0"/>
              <a:t>La adición de IC se prefiere en EPOC moderado a grave (GOLD C o D) y exacerbaciones.</a:t>
            </a:r>
          </a:p>
          <a:p>
            <a:r>
              <a:rPr lang="es-CO" b="1" dirty="0"/>
              <a:t>B. </a:t>
            </a:r>
            <a:r>
              <a:rPr lang="es-CO" dirty="0"/>
              <a:t>En un hemograma: </a:t>
            </a:r>
          </a:p>
          <a:p>
            <a:pPr lvl="1"/>
            <a:r>
              <a:rPr lang="es-CO" b="1" dirty="0"/>
              <a:t>1. </a:t>
            </a:r>
            <a:r>
              <a:rPr lang="es-CO" dirty="0"/>
              <a:t>Eosinófilos en sangre ≥300 </a:t>
            </a:r>
            <a:r>
              <a:rPr lang="es-CO" dirty="0" err="1"/>
              <a:t>cel</a:t>
            </a:r>
            <a:r>
              <a:rPr lang="es-CO" dirty="0"/>
              <a:t>/µL </a:t>
            </a:r>
          </a:p>
          <a:p>
            <a:pPr lvl="1"/>
            <a:r>
              <a:rPr lang="es-CO" dirty="0" err="1"/>
              <a:t>ó</a:t>
            </a:r>
            <a:r>
              <a:rPr lang="es-CO" dirty="0"/>
              <a:t> </a:t>
            </a:r>
          </a:p>
          <a:p>
            <a:pPr lvl="1"/>
            <a:r>
              <a:rPr lang="es-CO" b="1" dirty="0"/>
              <a:t>2. </a:t>
            </a:r>
            <a:r>
              <a:rPr lang="es-CO" dirty="0"/>
              <a:t>Eosinófilos en sangre ≥100 </a:t>
            </a:r>
            <a:r>
              <a:rPr lang="es-CO" dirty="0" err="1"/>
              <a:t>cel</a:t>
            </a:r>
            <a:r>
              <a:rPr lang="es-CO" dirty="0"/>
              <a:t>/µL y ≥2 exacerbaciones moderadas </a:t>
            </a:r>
            <a:r>
              <a:rPr lang="es-CO" dirty="0" err="1"/>
              <a:t>ó</a:t>
            </a:r>
            <a:r>
              <a:rPr lang="es-CO" dirty="0"/>
              <a:t> 1 hospitalización</a:t>
            </a:r>
          </a:p>
        </p:txBody>
      </p:sp>
      <p:sp>
        <p:nvSpPr>
          <p:cNvPr id="78" name="Rectángulo 77">
            <a:extLst>
              <a:ext uri="{FF2B5EF4-FFF2-40B4-BE49-F238E27FC236}">
                <a16:creationId xmlns:a16="http://schemas.microsoft.com/office/drawing/2014/main" id="{261A8154-4C73-4581-88F7-43A15930E53C}"/>
              </a:ext>
            </a:extLst>
          </p:cNvPr>
          <p:cNvSpPr/>
          <p:nvPr/>
        </p:nvSpPr>
        <p:spPr>
          <a:xfrm>
            <a:off x="485730" y="5162135"/>
            <a:ext cx="346570" cy="369332"/>
          </a:xfrm>
          <a:prstGeom prst="rect">
            <a:avLst/>
          </a:prstGeom>
        </p:spPr>
        <p:txBody>
          <a:bodyPr wrap="none">
            <a:spAutoFit/>
          </a:bodyPr>
          <a:lstStyle/>
          <a:p>
            <a:r>
              <a:rPr lang="es-CO" dirty="0"/>
              <a:t>¥ </a:t>
            </a:r>
          </a:p>
        </p:txBody>
      </p:sp>
      <p:sp>
        <p:nvSpPr>
          <p:cNvPr id="53" name="CuadroTexto 52">
            <a:extLst>
              <a:ext uri="{FF2B5EF4-FFF2-40B4-BE49-F238E27FC236}">
                <a16:creationId xmlns:a16="http://schemas.microsoft.com/office/drawing/2014/main" id="{4116E5F8-3363-4709-8702-6527058FA754}"/>
              </a:ext>
            </a:extLst>
          </p:cNvPr>
          <p:cNvSpPr txBox="1"/>
          <p:nvPr/>
        </p:nvSpPr>
        <p:spPr>
          <a:xfrm>
            <a:off x="257577" y="495583"/>
            <a:ext cx="3679750" cy="584775"/>
          </a:xfrm>
          <a:prstGeom prst="rect">
            <a:avLst/>
          </a:prstGeom>
          <a:noFill/>
        </p:spPr>
        <p:txBody>
          <a:bodyPr wrap="square" rtlCol="0">
            <a:spAutoFit/>
          </a:bodyPr>
          <a:lstStyle/>
          <a:p>
            <a:r>
              <a:rPr lang="es-CO" sz="3200" dirty="0"/>
              <a:t>Retro alimentación</a:t>
            </a:r>
          </a:p>
        </p:txBody>
      </p:sp>
    </p:spTree>
    <p:extLst>
      <p:ext uri="{BB962C8B-B14F-4D97-AF65-F5344CB8AC3E}">
        <p14:creationId xmlns:p14="http://schemas.microsoft.com/office/powerpoint/2010/main" val="15906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par>
                                <p:cTn id="24" presetID="2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left)">
                                      <p:cBhvr>
                                        <p:cTn id="42" dur="500"/>
                                        <p:tgtEl>
                                          <p:spTgt spid="5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wipe(up)">
                                      <p:cBhvr>
                                        <p:cTn id="53" dur="500"/>
                                        <p:tgtEl>
                                          <p:spTgt spid="62"/>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up)">
                                      <p:cBhvr>
                                        <p:cTn id="61" dur="500"/>
                                        <p:tgtEl>
                                          <p:spTgt spid="69"/>
                                        </p:tgtEl>
                                      </p:cBhvr>
                                    </p:animEffect>
                                  </p:childTnLst>
                                </p:cTn>
                              </p:par>
                              <p:par>
                                <p:cTn id="62" presetID="22" presetClass="entr" presetSubtype="1" fill="hold"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up)">
                                      <p:cBhvr>
                                        <p:cTn id="64" dur="500"/>
                                        <p:tgtEl>
                                          <p:spTgt spid="68"/>
                                        </p:tgtEl>
                                      </p:cBhvr>
                                    </p:animEffect>
                                  </p:childTnLst>
                                </p:cTn>
                              </p:par>
                              <p:par>
                                <p:cTn id="65" presetID="22" presetClass="entr" presetSubtype="1"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wipe(up)">
                                      <p:cBhvr>
                                        <p:cTn id="67" dur="500"/>
                                        <p:tgtEl>
                                          <p:spTgt spid="66"/>
                                        </p:tgtEl>
                                      </p:cBhvr>
                                    </p:animEffect>
                                  </p:childTnLst>
                                </p:cTn>
                              </p:par>
                              <p:par>
                                <p:cTn id="68" presetID="22" presetClass="entr" presetSubtype="1" fill="hold"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wipe(up)">
                                      <p:cBhvr>
                                        <p:cTn id="70" dur="500"/>
                                        <p:tgtEl>
                                          <p:spTgt spid="63"/>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up)">
                                      <p:cBhvr>
                                        <p:cTn id="73" dur="500"/>
                                        <p:tgtEl>
                                          <p:spTgt spid="30"/>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up)">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barn(inVertical)">
                                      <p:cBhvr>
                                        <p:cTn id="81" dur="500"/>
                                        <p:tgtEl>
                                          <p:spTgt spid="71"/>
                                        </p:tgtEl>
                                      </p:cBhvr>
                                    </p:animEffect>
                                  </p:childTnLst>
                                </p:cTn>
                              </p:par>
                              <p:par>
                                <p:cTn id="82" presetID="16" presetClass="entr" presetSubtype="21" fill="hold" nodeType="withEffect">
                                  <p:stCondLst>
                                    <p:cond delay="0"/>
                                  </p:stCondLst>
                                  <p:childTnLst>
                                    <p:set>
                                      <p:cBhvr>
                                        <p:cTn id="83" dur="1" fill="hold">
                                          <p:stCondLst>
                                            <p:cond delay="0"/>
                                          </p:stCondLst>
                                        </p:cTn>
                                        <p:tgtEl>
                                          <p:spTgt spid="77"/>
                                        </p:tgtEl>
                                        <p:attrNameLst>
                                          <p:attrName>style.visibility</p:attrName>
                                        </p:attrNameLst>
                                      </p:cBhvr>
                                      <p:to>
                                        <p:strVal val="visible"/>
                                      </p:to>
                                    </p:set>
                                    <p:animEffect transition="in" filter="barn(inVertical)">
                                      <p:cBhvr>
                                        <p:cTn id="84" dur="500"/>
                                        <p:tgtEl>
                                          <p:spTgt spid="77"/>
                                        </p:tgtEl>
                                      </p:cBhvr>
                                    </p:animEffect>
                                  </p:childTnLst>
                                </p:cTn>
                              </p:par>
                              <p:par>
                                <p:cTn id="85" presetID="16" presetClass="entr" presetSubtype="21" fill="hold" nodeType="with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barn(inVertical)">
                                      <p:cBhvr>
                                        <p:cTn id="87" dur="500"/>
                                        <p:tgtEl>
                                          <p:spTgt spid="76"/>
                                        </p:tgtEl>
                                      </p:cBhvr>
                                    </p:animEffect>
                                  </p:childTnLst>
                                </p:cTn>
                              </p:par>
                              <p:par>
                                <p:cTn id="88" presetID="16" presetClass="entr" presetSubtype="21"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barn(inVertical)">
                                      <p:cBhvr>
                                        <p:cTn id="90" dur="500"/>
                                        <p:tgtEl>
                                          <p:spTgt spid="80"/>
                                        </p:tgtEl>
                                      </p:cBhvr>
                                    </p:animEffect>
                                  </p:childTnLst>
                                </p:cTn>
                              </p:par>
                              <p:par>
                                <p:cTn id="91" presetID="16" presetClass="entr" presetSubtype="21" fill="hold" nodeType="with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barn(inVertical)">
                                      <p:cBhvr>
                                        <p:cTn id="93" dur="500"/>
                                        <p:tgtEl>
                                          <p:spTgt spid="79"/>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barn(inVertical)">
                                      <p:cBhvr>
                                        <p:cTn id="96" dur="500"/>
                                        <p:tgtEl>
                                          <p:spTgt spid="3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wipe(up)">
                                      <p:cBhvr>
                                        <p:cTn id="101" dur="500"/>
                                        <p:tgtEl>
                                          <p:spTgt spid="7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wipe(right)">
                                      <p:cBhvr>
                                        <p:cTn id="106" dur="500"/>
                                        <p:tgtEl>
                                          <p:spTgt spid="28"/>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wipe(right)">
                                      <p:cBhvr>
                                        <p:cTn id="109" dur="500"/>
                                        <p:tgtEl>
                                          <p:spTgt spid="78"/>
                                        </p:tgtEl>
                                      </p:cBhvr>
                                    </p:animEffect>
                                  </p:childTnLst>
                                </p:cTn>
                              </p:par>
                              <p:par>
                                <p:cTn id="110" presetID="22" presetClass="entr" presetSubtype="2" fill="hold" nodeType="with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wipe(right)">
                                      <p:cBhvr>
                                        <p:cTn id="112" dur="500"/>
                                        <p:tgtEl>
                                          <p:spTgt spid="74"/>
                                        </p:tgtEl>
                                      </p:cBhvr>
                                    </p:animEffect>
                                  </p:childTnLst>
                                </p:cTn>
                              </p:par>
                              <p:par>
                                <p:cTn id="113" presetID="22" presetClass="entr" presetSubtype="2"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wipe(right)">
                                      <p:cBhvr>
                                        <p:cTn id="115" dur="500"/>
                                        <p:tgtEl>
                                          <p:spTgt spid="73"/>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96"/>
                                        </p:tgtEl>
                                        <p:attrNameLst>
                                          <p:attrName>style.visibility</p:attrName>
                                        </p:attrNameLst>
                                      </p:cBhvr>
                                      <p:to>
                                        <p:strVal val="visible"/>
                                      </p:to>
                                    </p:set>
                                    <p:animEffect transition="in" filter="wipe(right)">
                                      <p:cBhvr>
                                        <p:cTn id="118" dur="500"/>
                                        <p:tgtEl>
                                          <p:spTgt spid="96"/>
                                        </p:tgtEl>
                                      </p:cBhvr>
                                    </p:animEffect>
                                  </p:childTnLst>
                                </p:cTn>
                              </p:par>
                              <p:par>
                                <p:cTn id="119" presetID="22" presetClass="entr" presetSubtype="2" fill="hold" nodeType="with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wipe(right)">
                                      <p:cBhvr>
                                        <p:cTn id="121" dur="500"/>
                                        <p:tgtEl>
                                          <p:spTgt spid="75"/>
                                        </p:tgtEl>
                                      </p:cBhvr>
                                    </p:animEffect>
                                  </p:childTnLst>
                                </p:cTn>
                              </p:par>
                              <p:par>
                                <p:cTn id="122" presetID="22" presetClass="entr" presetSubtype="2" fill="hold" grpId="0" nodeType="withEffect">
                                  <p:stCondLst>
                                    <p:cond delay="0"/>
                                  </p:stCondLst>
                                  <p:childTnLst>
                                    <p:set>
                                      <p:cBhvr>
                                        <p:cTn id="123" dur="1" fill="hold">
                                          <p:stCondLst>
                                            <p:cond delay="0"/>
                                          </p:stCondLst>
                                        </p:cTn>
                                        <p:tgtEl>
                                          <p:spTgt spid="97"/>
                                        </p:tgtEl>
                                        <p:attrNameLst>
                                          <p:attrName>style.visibility</p:attrName>
                                        </p:attrNameLst>
                                      </p:cBhvr>
                                      <p:to>
                                        <p:strVal val="visible"/>
                                      </p:to>
                                    </p:set>
                                    <p:animEffect transition="in" filter="wipe(right)">
                                      <p:cBhvr>
                                        <p:cTn id="124" dur="500"/>
                                        <p:tgtEl>
                                          <p:spTgt spid="9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wipe(up)">
                                      <p:cBhvr>
                                        <p:cTn id="129" dur="500"/>
                                        <p:tgtEl>
                                          <p:spTgt spid="89"/>
                                        </p:tgtEl>
                                      </p:cBhvr>
                                    </p:animEffect>
                                  </p:childTnLst>
                                </p:cTn>
                              </p:par>
                              <p:par>
                                <p:cTn id="130" presetID="22" presetClass="entr" presetSubtype="1" fill="hold" nodeType="withEffect">
                                  <p:stCondLst>
                                    <p:cond delay="0"/>
                                  </p:stCondLst>
                                  <p:childTnLst>
                                    <p:set>
                                      <p:cBhvr>
                                        <p:cTn id="131" dur="1" fill="hold">
                                          <p:stCondLst>
                                            <p:cond delay="0"/>
                                          </p:stCondLst>
                                        </p:cTn>
                                        <p:tgtEl>
                                          <p:spTgt spid="88"/>
                                        </p:tgtEl>
                                        <p:attrNameLst>
                                          <p:attrName>style.visibility</p:attrName>
                                        </p:attrNameLst>
                                      </p:cBhvr>
                                      <p:to>
                                        <p:strVal val="visible"/>
                                      </p:to>
                                    </p:set>
                                    <p:animEffect transition="in" filter="wipe(up)">
                                      <p:cBhvr>
                                        <p:cTn id="132" dur="500"/>
                                        <p:tgtEl>
                                          <p:spTgt spid="88"/>
                                        </p:tgtEl>
                                      </p:cBhvr>
                                    </p:animEffect>
                                  </p:childTnLst>
                                </p:cTn>
                              </p:par>
                              <p:par>
                                <p:cTn id="133" presetID="22" presetClass="entr" presetSubtype="1" fill="hold" nodeType="withEffect">
                                  <p:stCondLst>
                                    <p:cond delay="0"/>
                                  </p:stCondLst>
                                  <p:childTnLst>
                                    <p:set>
                                      <p:cBhvr>
                                        <p:cTn id="134" dur="1" fill="hold">
                                          <p:stCondLst>
                                            <p:cond delay="0"/>
                                          </p:stCondLst>
                                        </p:cTn>
                                        <p:tgtEl>
                                          <p:spTgt spid="87"/>
                                        </p:tgtEl>
                                        <p:attrNameLst>
                                          <p:attrName>style.visibility</p:attrName>
                                        </p:attrNameLst>
                                      </p:cBhvr>
                                      <p:to>
                                        <p:strVal val="visible"/>
                                      </p:to>
                                    </p:set>
                                    <p:animEffect transition="in" filter="wipe(up)">
                                      <p:cBhvr>
                                        <p:cTn id="135" dur="500"/>
                                        <p:tgtEl>
                                          <p:spTgt spid="87"/>
                                        </p:tgtEl>
                                      </p:cBhvr>
                                    </p:animEffect>
                                  </p:childTnLst>
                                </p:cTn>
                              </p:par>
                              <p:par>
                                <p:cTn id="136" presetID="22" presetClass="entr" presetSubtype="1" fill="hold" nodeType="withEffect">
                                  <p:stCondLst>
                                    <p:cond delay="0"/>
                                  </p:stCondLst>
                                  <p:childTnLst>
                                    <p:set>
                                      <p:cBhvr>
                                        <p:cTn id="137" dur="1" fill="hold">
                                          <p:stCondLst>
                                            <p:cond delay="0"/>
                                          </p:stCondLst>
                                        </p:cTn>
                                        <p:tgtEl>
                                          <p:spTgt spid="86"/>
                                        </p:tgtEl>
                                        <p:attrNameLst>
                                          <p:attrName>style.visibility</p:attrName>
                                        </p:attrNameLst>
                                      </p:cBhvr>
                                      <p:to>
                                        <p:strVal val="visible"/>
                                      </p:to>
                                    </p:set>
                                    <p:animEffect transition="in" filter="wipe(up)">
                                      <p:cBhvr>
                                        <p:cTn id="138" dur="500"/>
                                        <p:tgtEl>
                                          <p:spTgt spid="86"/>
                                        </p:tgtEl>
                                      </p:cBhvr>
                                    </p:animEffect>
                                  </p:childTnLst>
                                </p:cTn>
                              </p:par>
                              <p:par>
                                <p:cTn id="139" presetID="22" presetClass="entr" presetSubtype="1" fill="hold" grpId="0" nodeType="withEffect">
                                  <p:stCondLst>
                                    <p:cond delay="0"/>
                                  </p:stCondLst>
                                  <p:childTnLst>
                                    <p:set>
                                      <p:cBhvr>
                                        <p:cTn id="140" dur="1" fill="hold">
                                          <p:stCondLst>
                                            <p:cond delay="0"/>
                                          </p:stCondLst>
                                        </p:cTn>
                                        <p:tgtEl>
                                          <p:spTgt spid="33"/>
                                        </p:tgtEl>
                                        <p:attrNameLst>
                                          <p:attrName>style.visibility</p:attrName>
                                        </p:attrNameLst>
                                      </p:cBhvr>
                                      <p:to>
                                        <p:strVal val="visible"/>
                                      </p:to>
                                    </p:set>
                                    <p:animEffect transition="in" filter="wipe(up)">
                                      <p:cBhvr>
                                        <p:cTn id="141" dur="500"/>
                                        <p:tgtEl>
                                          <p:spTgt spid="33"/>
                                        </p:tgtEl>
                                      </p:cBhvr>
                                    </p:animEffect>
                                  </p:childTnLst>
                                </p:cTn>
                              </p:par>
                              <p:par>
                                <p:cTn id="142" presetID="22" presetClass="entr" presetSubtype="1" fill="hold" grpId="0" nodeType="withEffect">
                                  <p:stCondLst>
                                    <p:cond delay="0"/>
                                  </p:stCondLst>
                                  <p:childTnLst>
                                    <p:set>
                                      <p:cBhvr>
                                        <p:cTn id="143" dur="1" fill="hold">
                                          <p:stCondLst>
                                            <p:cond delay="0"/>
                                          </p:stCondLst>
                                        </p:cTn>
                                        <p:tgtEl>
                                          <p:spTgt spid="34"/>
                                        </p:tgtEl>
                                        <p:attrNameLst>
                                          <p:attrName>style.visibility</p:attrName>
                                        </p:attrNameLst>
                                      </p:cBhvr>
                                      <p:to>
                                        <p:strVal val="visible"/>
                                      </p:to>
                                    </p:set>
                                    <p:animEffect transition="in" filter="wipe(up)">
                                      <p:cBhvr>
                                        <p:cTn id="144" dur="500"/>
                                        <p:tgtEl>
                                          <p:spTgt spid="34"/>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02"/>
                                        </p:tgtEl>
                                        <p:attrNameLst>
                                          <p:attrName>style.visibility</p:attrName>
                                        </p:attrNameLst>
                                      </p:cBhvr>
                                      <p:to>
                                        <p:strVal val="visible"/>
                                      </p:to>
                                    </p:set>
                                    <p:animEffect transition="in" filter="wipe(left)">
                                      <p:cBhvr>
                                        <p:cTn id="149" dur="500"/>
                                        <p:tgtEl>
                                          <p:spTgt spid="102"/>
                                        </p:tgtEl>
                                      </p:cBhvr>
                                    </p:animEffect>
                                  </p:childTnLst>
                                </p:cTn>
                              </p:par>
                              <p:par>
                                <p:cTn id="150" presetID="22" presetClass="entr" presetSubtype="8" fill="hold" nodeType="withEffect">
                                  <p:stCondLst>
                                    <p:cond delay="0"/>
                                  </p:stCondLst>
                                  <p:childTnLst>
                                    <p:set>
                                      <p:cBhvr>
                                        <p:cTn id="151" dur="1" fill="hold">
                                          <p:stCondLst>
                                            <p:cond delay="0"/>
                                          </p:stCondLst>
                                        </p:cTn>
                                        <p:tgtEl>
                                          <p:spTgt spid="99"/>
                                        </p:tgtEl>
                                        <p:attrNameLst>
                                          <p:attrName>style.visibility</p:attrName>
                                        </p:attrNameLst>
                                      </p:cBhvr>
                                      <p:to>
                                        <p:strVal val="visible"/>
                                      </p:to>
                                    </p:set>
                                    <p:animEffect transition="in" filter="wipe(left)">
                                      <p:cBhvr>
                                        <p:cTn id="152" dur="500"/>
                                        <p:tgtEl>
                                          <p:spTgt spid="99"/>
                                        </p:tgtEl>
                                      </p:cBhvr>
                                    </p:animEffect>
                                  </p:childTnLst>
                                </p:cTn>
                              </p:par>
                              <p:par>
                                <p:cTn id="153" presetID="22" presetClass="entr" presetSubtype="8" fill="hold" nodeType="withEffect">
                                  <p:stCondLst>
                                    <p:cond delay="0"/>
                                  </p:stCondLst>
                                  <p:childTnLst>
                                    <p:set>
                                      <p:cBhvr>
                                        <p:cTn id="154" dur="1" fill="hold">
                                          <p:stCondLst>
                                            <p:cond delay="0"/>
                                          </p:stCondLst>
                                        </p:cTn>
                                        <p:tgtEl>
                                          <p:spTgt spid="98"/>
                                        </p:tgtEl>
                                        <p:attrNameLst>
                                          <p:attrName>style.visibility</p:attrName>
                                        </p:attrNameLst>
                                      </p:cBhvr>
                                      <p:to>
                                        <p:strVal val="visible"/>
                                      </p:to>
                                    </p:set>
                                    <p:animEffect transition="in" filter="wipe(left)">
                                      <p:cBhvr>
                                        <p:cTn id="15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35" grpId="0" animBg="1"/>
      <p:bldP spid="13" grpId="0" animBg="1"/>
      <p:bldP spid="15" grpId="0"/>
      <p:bldP spid="16" grpId="0"/>
      <p:bldP spid="28" grpId="0"/>
      <p:bldP spid="29" grpId="0" animBg="1"/>
      <p:bldP spid="30" grpId="0" animBg="1"/>
      <p:bldP spid="31" grpId="0" animBg="1"/>
      <p:bldP spid="32" grpId="0" animBg="1"/>
      <p:bldP spid="33" grpId="0" animBg="1"/>
      <p:bldP spid="34" grpId="0" animBg="1"/>
      <p:bldP spid="96" grpId="0"/>
      <p:bldP spid="97" grpId="0"/>
      <p:bldP spid="102" grpId="0"/>
      <p:bldP spid="71" grpId="0"/>
      <p:bldP spid="72" grpId="0"/>
      <p:bldP spid="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BB18DD-AB0D-4749-9149-3B8CFA58F967}"/>
              </a:ext>
            </a:extLst>
          </p:cNvPr>
          <p:cNvSpPr>
            <a:spLocks noGrp="1"/>
          </p:cNvSpPr>
          <p:nvPr>
            <p:ph type="title"/>
          </p:nvPr>
        </p:nvSpPr>
        <p:spPr/>
        <p:txBody>
          <a:bodyPr/>
          <a:lstStyle/>
          <a:p>
            <a:r>
              <a:rPr lang="es-CO" b="1" dirty="0"/>
              <a:t>CASO CLINICO</a:t>
            </a:r>
          </a:p>
        </p:txBody>
      </p:sp>
      <p:sp>
        <p:nvSpPr>
          <p:cNvPr id="3" name="Marcador de contenido 2">
            <a:extLst>
              <a:ext uri="{FF2B5EF4-FFF2-40B4-BE49-F238E27FC236}">
                <a16:creationId xmlns:a16="http://schemas.microsoft.com/office/drawing/2014/main" id="{9C057740-4DF5-4AEB-8F4D-49B0E0363798}"/>
              </a:ext>
            </a:extLst>
          </p:cNvPr>
          <p:cNvSpPr>
            <a:spLocks noGrp="1"/>
          </p:cNvSpPr>
          <p:nvPr>
            <p:ph idx="1"/>
          </p:nvPr>
        </p:nvSpPr>
        <p:spPr>
          <a:xfrm>
            <a:off x="697523" y="1690688"/>
            <a:ext cx="6716151" cy="4351338"/>
          </a:xfrm>
        </p:spPr>
        <p:txBody>
          <a:bodyPr>
            <a:normAutofit fontScale="92500" lnSpcReduction="20000"/>
          </a:bodyPr>
          <a:lstStyle/>
          <a:p>
            <a:pPr algn="just"/>
            <a:r>
              <a:rPr lang="es-MX" dirty="0"/>
              <a:t>Paciente masculino (Pepe) 77 años. </a:t>
            </a:r>
          </a:p>
          <a:p>
            <a:pPr algn="just"/>
            <a:r>
              <a:rPr lang="es-MX" dirty="0"/>
              <a:t>Antecedentes: HTA, DM, apnea del sueño.</a:t>
            </a:r>
          </a:p>
          <a:p>
            <a:pPr algn="just"/>
            <a:r>
              <a:rPr lang="es-MX" dirty="0" err="1"/>
              <a:t>IPApnea</a:t>
            </a:r>
            <a:r>
              <a:rPr lang="es-MX" dirty="0"/>
              <a:t> = 35, trabajo en construcción por 20 años sin protección respiratoria. Refiere tos y expectoración hialina.</a:t>
            </a:r>
          </a:p>
          <a:p>
            <a:pPr algn="just"/>
            <a:r>
              <a:rPr lang="es-MX" dirty="0"/>
              <a:t>Al examen físico: buenas condiciones generales signos vitales de FC:88xmin FR:18xmin TA: 120/81 Peso:49 Kg Talla: 160 cm. </a:t>
            </a:r>
          </a:p>
          <a:p>
            <a:pPr algn="just"/>
            <a:r>
              <a:rPr lang="es-MX" dirty="0" err="1"/>
              <a:t>Rx</a:t>
            </a:r>
            <a:r>
              <a:rPr lang="es-MX" dirty="0"/>
              <a:t> de tórax con Enfisema apical bilateral y signos indirectos de cardiomegalia. </a:t>
            </a:r>
            <a:r>
              <a:rPr lang="es-CO" dirty="0"/>
              <a:t>BNP de 46 (Normal).</a:t>
            </a:r>
            <a:endParaRPr lang="es-MX" dirty="0"/>
          </a:p>
          <a:p>
            <a:pPr algn="just"/>
            <a:endParaRPr lang="es-MX" dirty="0"/>
          </a:p>
        </p:txBody>
      </p:sp>
      <p:sp>
        <p:nvSpPr>
          <p:cNvPr id="6" name="CuadroTexto 5">
            <a:extLst>
              <a:ext uri="{FF2B5EF4-FFF2-40B4-BE49-F238E27FC236}">
                <a16:creationId xmlns:a16="http://schemas.microsoft.com/office/drawing/2014/main" id="{29B81C5D-AF36-418B-B853-AA3D3769629C}"/>
              </a:ext>
            </a:extLst>
          </p:cNvPr>
          <p:cNvSpPr txBox="1"/>
          <p:nvPr/>
        </p:nvSpPr>
        <p:spPr>
          <a:xfrm>
            <a:off x="7737232" y="1690688"/>
            <a:ext cx="4051494" cy="1938992"/>
          </a:xfrm>
          <a:prstGeom prst="rect">
            <a:avLst/>
          </a:prstGeom>
          <a:solidFill>
            <a:srgbClr val="00B0F0"/>
          </a:solidFill>
        </p:spPr>
        <p:txBody>
          <a:bodyPr wrap="square" rtlCol="0">
            <a:spAutoFit/>
          </a:bodyPr>
          <a:lstStyle/>
          <a:p>
            <a:pPr marL="342900" indent="-342900" algn="just">
              <a:buFont typeface="Wingdings" panose="05000000000000000000" pitchFamily="2" charset="2"/>
              <a:buChar char="Ø"/>
            </a:pPr>
            <a:r>
              <a:rPr lang="es-CO" sz="2400" dirty="0"/>
              <a:t>¿Con esta información, el paciente tienen un </a:t>
            </a:r>
            <a:r>
              <a:rPr lang="es-CO" sz="2400" dirty="0" err="1"/>
              <a:t>Dx</a:t>
            </a:r>
            <a:r>
              <a:rPr lang="es-CO" sz="2400" dirty="0"/>
              <a:t> de EPOC?</a:t>
            </a:r>
          </a:p>
          <a:p>
            <a:pPr marL="342900" indent="-342900" algn="just">
              <a:buFont typeface="Wingdings" panose="05000000000000000000" pitchFamily="2" charset="2"/>
              <a:buChar char="Ø"/>
            </a:pPr>
            <a:r>
              <a:rPr lang="es-CO" sz="2400" dirty="0"/>
              <a:t>¿Cuál sería el mejor manejo para este paciente?</a:t>
            </a:r>
          </a:p>
        </p:txBody>
      </p:sp>
      <p:pic>
        <p:nvPicPr>
          <p:cNvPr id="7" name="Imagen 6">
            <a:extLst>
              <a:ext uri="{FF2B5EF4-FFF2-40B4-BE49-F238E27FC236}">
                <a16:creationId xmlns:a16="http://schemas.microsoft.com/office/drawing/2014/main" id="{FA17B244-0490-4036-A676-EDA6CDAEF11E}"/>
              </a:ext>
            </a:extLst>
          </p:cNvPr>
          <p:cNvPicPr>
            <a:picLocks noChangeAspect="1"/>
          </p:cNvPicPr>
          <p:nvPr/>
        </p:nvPicPr>
        <p:blipFill>
          <a:blip r:embed="rId2"/>
          <a:stretch>
            <a:fillRect/>
          </a:stretch>
        </p:blipFill>
        <p:spPr>
          <a:xfrm>
            <a:off x="9272405" y="575621"/>
            <a:ext cx="981148" cy="904571"/>
          </a:xfrm>
          <a:prstGeom prst="rect">
            <a:avLst/>
          </a:prstGeom>
        </p:spPr>
      </p:pic>
    </p:spTree>
    <p:extLst>
      <p:ext uri="{BB962C8B-B14F-4D97-AF65-F5344CB8AC3E}">
        <p14:creationId xmlns:p14="http://schemas.microsoft.com/office/powerpoint/2010/main" val="252444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¿Cómo calcular el pronóstico del paciente?</a:t>
            </a:r>
          </a:p>
        </p:txBody>
      </p:sp>
      <p:sp>
        <p:nvSpPr>
          <p:cNvPr id="3" name="Marcador de contenido 2"/>
          <p:cNvSpPr>
            <a:spLocks noGrp="1"/>
          </p:cNvSpPr>
          <p:nvPr>
            <p:ph idx="1"/>
          </p:nvPr>
        </p:nvSpPr>
        <p:spPr/>
        <p:txBody>
          <a:bodyPr>
            <a:normAutofit lnSpcReduction="10000"/>
          </a:bodyPr>
          <a:lstStyle/>
          <a:p>
            <a:r>
              <a:rPr lang="es-CO" dirty="0"/>
              <a:t>Se pueden utilizar las escalas de </a:t>
            </a:r>
            <a:r>
              <a:rPr lang="es-CO" dirty="0" err="1"/>
              <a:t>BODEx</a:t>
            </a:r>
            <a:r>
              <a:rPr lang="es-CO" dirty="0"/>
              <a:t> y BODE  entre otras.</a:t>
            </a:r>
          </a:p>
          <a:p>
            <a:r>
              <a:rPr lang="es-MX" dirty="0"/>
              <a:t>¿Cuál sería el puntaje del </a:t>
            </a:r>
            <a:r>
              <a:rPr lang="es-MX" dirty="0" err="1"/>
              <a:t>BODEx</a:t>
            </a:r>
            <a:r>
              <a:rPr lang="es-MX" dirty="0"/>
              <a:t> de este paciente? </a:t>
            </a:r>
            <a:endParaRPr lang="es-CO" dirty="0"/>
          </a:p>
          <a:p>
            <a:r>
              <a:rPr lang="es-MX" dirty="0"/>
              <a:t>1</a:t>
            </a:r>
          </a:p>
          <a:p>
            <a:r>
              <a:rPr lang="es-MX" dirty="0"/>
              <a:t>2</a:t>
            </a:r>
          </a:p>
          <a:p>
            <a:r>
              <a:rPr lang="es-MX" dirty="0"/>
              <a:t>3  Correcto</a:t>
            </a:r>
            <a:endParaRPr lang="es-CO" dirty="0"/>
          </a:p>
          <a:p>
            <a:r>
              <a:rPr lang="es-MX" dirty="0"/>
              <a:t>4</a:t>
            </a:r>
          </a:p>
          <a:p>
            <a:r>
              <a:rPr lang="es-MX" dirty="0"/>
              <a:t>5-6</a:t>
            </a:r>
          </a:p>
          <a:p>
            <a:r>
              <a:rPr lang="es-MX" dirty="0"/>
              <a:t>7-8</a:t>
            </a:r>
          </a:p>
          <a:p>
            <a:r>
              <a:rPr lang="es-MX" dirty="0"/>
              <a:t>8-9</a:t>
            </a:r>
            <a:endParaRPr lang="es-CO" dirty="0"/>
          </a:p>
          <a:p>
            <a:endParaRPr lang="es-CO" dirty="0"/>
          </a:p>
        </p:txBody>
      </p:sp>
    </p:spTree>
    <p:extLst>
      <p:ext uri="{BB962C8B-B14F-4D97-AF65-F5344CB8AC3E}">
        <p14:creationId xmlns:p14="http://schemas.microsoft.com/office/powerpoint/2010/main" val="3889821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32"/>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48" name="Google Shape;248;p32"/>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249" name="Google Shape;249;p32"/>
          <p:cNvGraphicFramePr/>
          <p:nvPr>
            <p:extLst>
              <p:ext uri="{D42A27DB-BD31-4B8C-83A1-F6EECF244321}">
                <p14:modId xmlns:p14="http://schemas.microsoft.com/office/powerpoint/2010/main" val="2601713307"/>
              </p:ext>
            </p:extLst>
          </p:nvPr>
        </p:nvGraphicFramePr>
        <p:xfrm>
          <a:off x="1558699" y="1609859"/>
          <a:ext cx="9863279" cy="4294034"/>
        </p:xfrm>
        <a:graphic>
          <a:graphicData uri="http://schemas.openxmlformats.org/drawingml/2006/table">
            <a:tbl>
              <a:tblPr>
                <a:noFill/>
              </a:tblPr>
              <a:tblGrid>
                <a:gridCol w="1736929">
                  <a:extLst>
                    <a:ext uri="{9D8B030D-6E8A-4147-A177-3AD203B41FA5}">
                      <a16:colId xmlns:a16="http://schemas.microsoft.com/office/drawing/2014/main" val="20000"/>
                    </a:ext>
                  </a:extLst>
                </a:gridCol>
                <a:gridCol w="2255889">
                  <a:extLst>
                    <a:ext uri="{9D8B030D-6E8A-4147-A177-3AD203B41FA5}">
                      <a16:colId xmlns:a16="http://schemas.microsoft.com/office/drawing/2014/main" val="20001"/>
                    </a:ext>
                  </a:extLst>
                </a:gridCol>
                <a:gridCol w="1717276">
                  <a:extLst>
                    <a:ext uri="{9D8B030D-6E8A-4147-A177-3AD203B41FA5}">
                      <a16:colId xmlns:a16="http://schemas.microsoft.com/office/drawing/2014/main" val="20002"/>
                    </a:ext>
                  </a:extLst>
                </a:gridCol>
                <a:gridCol w="1331440">
                  <a:extLst>
                    <a:ext uri="{9D8B030D-6E8A-4147-A177-3AD203B41FA5}">
                      <a16:colId xmlns:a16="http://schemas.microsoft.com/office/drawing/2014/main" val="20003"/>
                    </a:ext>
                  </a:extLst>
                </a:gridCol>
                <a:gridCol w="1399545">
                  <a:extLst>
                    <a:ext uri="{9D8B030D-6E8A-4147-A177-3AD203B41FA5}">
                      <a16:colId xmlns:a16="http://schemas.microsoft.com/office/drawing/2014/main" val="20004"/>
                    </a:ext>
                  </a:extLst>
                </a:gridCol>
                <a:gridCol w="1422200">
                  <a:extLst>
                    <a:ext uri="{9D8B030D-6E8A-4147-A177-3AD203B41FA5}">
                      <a16:colId xmlns:a16="http://schemas.microsoft.com/office/drawing/2014/main" val="20005"/>
                    </a:ext>
                  </a:extLst>
                </a:gridCol>
              </a:tblGrid>
              <a:tr h="721142">
                <a:tc gridSpan="6">
                  <a:txBody>
                    <a:bodyPr/>
                    <a:lstStyle/>
                    <a:p>
                      <a:pPr marL="0" marR="0" lvl="0" indent="0" algn="ctr" rtl="0">
                        <a:lnSpc>
                          <a:spcPct val="115000"/>
                        </a:lnSpc>
                        <a:spcBef>
                          <a:spcPts val="0"/>
                        </a:spcBef>
                        <a:spcAft>
                          <a:spcPts val="0"/>
                        </a:spcAft>
                        <a:buClr>
                          <a:srgbClr val="000000"/>
                        </a:buClr>
                        <a:buSzPts val="1800"/>
                        <a:buFont typeface="Arial"/>
                        <a:buNone/>
                      </a:pPr>
                      <a:r>
                        <a:rPr lang="en-US" sz="2400" b="1" u="none" strike="noStrike" cap="none" dirty="0"/>
                        <a:t>ÍNDICE BODEx</a:t>
                      </a:r>
                      <a:endParaRPr sz="24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595482">
                <a:tc rowSpan="2">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t>Componentes</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lgn="ctr">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lgn="ctr">
                      <a:solidFill>
                        <a:srgbClr val="005493"/>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t>Variables</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lgn="ctr">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lgn="ctr">
                      <a:solidFill>
                        <a:srgbClr val="005493"/>
                      </a:solidFill>
                      <a:prstDash val="solid"/>
                      <a:round/>
                      <a:headEnd type="none" w="sm" len="sm"/>
                      <a:tailEnd type="none" w="sm" len="sm"/>
                    </a:lnB>
                  </a:tcPr>
                </a:tc>
                <a:tc gridSpan="4">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Puntuación</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595482">
                <a:tc vMerge="1">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vMerge="1">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0</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1</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2</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3</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val="10002"/>
                  </a:ext>
                </a:extLst>
              </a:tr>
              <a:tr h="595482">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B</a:t>
                      </a: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IMC (kg/m</a:t>
                      </a:r>
                      <a:r>
                        <a:rPr lang="en-US" sz="1800" u="none" strike="noStrike" cap="none" baseline="30000" dirty="0"/>
                        <a:t>2</a:t>
                      </a:r>
                      <a:r>
                        <a:rPr lang="en-US" sz="1800" u="none" strike="noStrike" cap="none" dirty="0"/>
                        <a:t>)</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&gt;21</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≤21</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u="none" strike="noStrike" cap="none" dirty="0">
                          <a:solidFill>
                            <a:srgbClr val="777777"/>
                          </a:solidFill>
                        </a:rPr>
                        <a:t> </a:t>
                      </a:r>
                      <a:endParaRPr sz="1800" u="none" strike="noStrike" cap="none" dirty="0">
                        <a:solidFill>
                          <a:srgbClr val="777777"/>
                        </a:solidFill>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u="none" strike="noStrike" cap="none" dirty="0">
                          <a:solidFill>
                            <a:srgbClr val="777777"/>
                          </a:solidFill>
                        </a:rPr>
                        <a:t> </a:t>
                      </a:r>
                      <a:endParaRPr sz="1800" u="none" strike="noStrike" cap="none" dirty="0">
                        <a:solidFill>
                          <a:srgbClr val="777777"/>
                        </a:solidFill>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val="10003"/>
                  </a:ext>
                </a:extLst>
              </a:tr>
              <a:tr h="595482">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O</a:t>
                      </a: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FEV1 (%)</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≥65</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50-64</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36-49</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≤35</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val="10004"/>
                  </a:ext>
                </a:extLst>
              </a:tr>
              <a:tr h="595482">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D</a:t>
                      </a: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Disnea (mMRC)*</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0-1</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2</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3</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4</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val="10005"/>
                  </a:ext>
                </a:extLst>
              </a:tr>
              <a:tr h="595482">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Ex</a:t>
                      </a: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Exacerbaciones</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0</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1-2 </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≥3</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50" name="Google Shape;250;p32"/>
          <p:cNvSpPr txBox="1"/>
          <p:nvPr/>
        </p:nvSpPr>
        <p:spPr>
          <a:xfrm>
            <a:off x="632725" y="676359"/>
            <a:ext cx="11103300" cy="56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En </a:t>
            </a:r>
            <a:r>
              <a:rPr lang="en-US" sz="2000" b="0" i="0" u="none" strike="noStrike" cap="none" dirty="0" err="1">
                <a:solidFill>
                  <a:srgbClr val="000000"/>
                </a:solidFill>
                <a:latin typeface="Calibri"/>
                <a:ea typeface="Calibri"/>
                <a:cs typeface="Calibri"/>
                <a:sym typeface="Calibri"/>
              </a:rPr>
              <a:t>caso</a:t>
            </a:r>
            <a:r>
              <a:rPr lang="en-US" sz="2000" b="0" i="0" u="none" strike="noStrike" cap="none" dirty="0">
                <a:solidFill>
                  <a:srgbClr val="000000"/>
                </a:solidFill>
                <a:latin typeface="Calibri"/>
                <a:ea typeface="Calibri"/>
                <a:cs typeface="Calibri"/>
                <a:sym typeface="Calibri"/>
              </a:rPr>
              <a:t> de no </a:t>
            </a:r>
            <a:r>
              <a:rPr lang="en-US" sz="2000" b="0" i="0" u="none" strike="noStrike" cap="none" dirty="0" err="1">
                <a:solidFill>
                  <a:srgbClr val="000000"/>
                </a:solidFill>
                <a:latin typeface="Calibri"/>
                <a:ea typeface="Calibri"/>
                <a:cs typeface="Calibri"/>
                <a:sym typeface="Calibri"/>
              </a:rPr>
              <a:t>tener</a:t>
            </a:r>
            <a:r>
              <a:rPr lang="en-US" sz="2000" b="0" i="0" u="none" strike="noStrike" cap="none" dirty="0">
                <a:solidFill>
                  <a:srgbClr val="000000"/>
                </a:solidFill>
                <a:latin typeface="Calibri"/>
                <a:ea typeface="Calibri"/>
                <a:cs typeface="Calibri"/>
                <a:sym typeface="Calibri"/>
              </a:rPr>
              <a:t> la </a:t>
            </a:r>
            <a:r>
              <a:rPr lang="en-US" sz="2000" b="0" i="0" u="none" strike="noStrike" cap="none" dirty="0" err="1">
                <a:solidFill>
                  <a:srgbClr val="000000"/>
                </a:solidFill>
                <a:latin typeface="Calibri"/>
                <a:ea typeface="Calibri"/>
                <a:cs typeface="Calibri"/>
                <a:sym typeface="Calibri"/>
              </a:rPr>
              <a:t>caminata</a:t>
            </a:r>
            <a:r>
              <a:rPr lang="en-US" sz="2000" b="0" i="0" u="none" strike="noStrike" cap="none" dirty="0">
                <a:solidFill>
                  <a:srgbClr val="000000"/>
                </a:solidFill>
                <a:latin typeface="Calibri"/>
                <a:ea typeface="Calibri"/>
                <a:cs typeface="Calibri"/>
                <a:sym typeface="Calibri"/>
              </a:rPr>
              <a:t> en 6 </a:t>
            </a:r>
            <a:r>
              <a:rPr lang="en-US" sz="2000" b="0" i="0" u="none" strike="noStrike" cap="none" dirty="0" err="1">
                <a:solidFill>
                  <a:srgbClr val="000000"/>
                </a:solidFill>
                <a:latin typeface="Calibri"/>
                <a:ea typeface="Calibri"/>
                <a:cs typeface="Calibri"/>
                <a:sym typeface="Calibri"/>
              </a:rPr>
              <a:t>minutos</a:t>
            </a:r>
            <a:r>
              <a:rPr lang="en-US" sz="2000" b="0" i="0" u="none" strike="noStrike" cap="none" dirty="0">
                <a:solidFill>
                  <a:srgbClr val="000000"/>
                </a:solidFill>
                <a:latin typeface="Calibri"/>
                <a:ea typeface="Calibri"/>
                <a:cs typeface="Calibri"/>
                <a:sym typeface="Calibri"/>
              </a:rPr>
              <a:t>, se </a:t>
            </a:r>
            <a:r>
              <a:rPr lang="en-US" sz="2000" b="0" i="0" u="none" strike="noStrike" cap="none" dirty="0" err="1">
                <a:solidFill>
                  <a:srgbClr val="000000"/>
                </a:solidFill>
                <a:latin typeface="Calibri"/>
                <a:ea typeface="Calibri"/>
                <a:cs typeface="Calibri"/>
                <a:sym typeface="Calibri"/>
              </a:rPr>
              <a:t>puede</a:t>
            </a: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realizar</a:t>
            </a:r>
            <a:r>
              <a:rPr lang="en-US" sz="2000" b="0" i="0" u="none" strike="noStrike" cap="none" dirty="0">
                <a:solidFill>
                  <a:srgbClr val="000000"/>
                </a:solidFill>
                <a:latin typeface="Calibri"/>
                <a:ea typeface="Calibri"/>
                <a:cs typeface="Calibri"/>
                <a:sym typeface="Calibri"/>
              </a:rPr>
              <a:t> el </a:t>
            </a:r>
            <a:r>
              <a:rPr lang="en-US" sz="2000" b="0" i="0" u="none" strike="noStrike" cap="none" dirty="0" err="1">
                <a:solidFill>
                  <a:srgbClr val="000000"/>
                </a:solidFill>
                <a:latin typeface="Calibri"/>
                <a:ea typeface="Calibri"/>
                <a:cs typeface="Calibri"/>
                <a:sym typeface="Calibri"/>
              </a:rPr>
              <a:t>BODEx</a:t>
            </a:r>
            <a:r>
              <a:rPr lang="en-US" sz="2000" dirty="0">
                <a:solidFill>
                  <a:srgbClr val="000000"/>
                </a:solidFill>
                <a:latin typeface="Calibri"/>
                <a:ea typeface="Calibri"/>
                <a:cs typeface="Calibri"/>
                <a:sym typeface="Calibri"/>
              </a:rPr>
              <a:t>, </a:t>
            </a:r>
            <a:r>
              <a:rPr lang="en-US" sz="2000" dirty="0" err="1">
                <a:solidFill>
                  <a:srgbClr val="000000"/>
                </a:solidFill>
                <a:latin typeface="Calibri"/>
                <a:ea typeface="Calibri"/>
                <a:cs typeface="Calibri"/>
                <a:sym typeface="Calibri"/>
              </a:rPr>
              <a:t>útil</a:t>
            </a:r>
            <a:r>
              <a:rPr lang="en-US" sz="2000" dirty="0">
                <a:solidFill>
                  <a:srgbClr val="000000"/>
                </a:solidFill>
                <a:latin typeface="Calibri"/>
                <a:ea typeface="Calibri"/>
                <a:cs typeface="Calibri"/>
                <a:sym typeface="Calibri"/>
              </a:rPr>
              <a:t> en EPOC </a:t>
            </a:r>
            <a:r>
              <a:rPr lang="en-US" sz="2000" dirty="0" err="1">
                <a:solidFill>
                  <a:srgbClr val="000000"/>
                </a:solidFill>
                <a:latin typeface="Calibri"/>
                <a:ea typeface="Calibri"/>
                <a:cs typeface="Calibri"/>
                <a:sym typeface="Calibri"/>
              </a:rPr>
              <a:t>leve</a:t>
            </a:r>
            <a:r>
              <a:rPr lang="en-US" sz="2000" dirty="0">
                <a:solidFill>
                  <a:srgbClr val="000000"/>
                </a:solidFill>
                <a:latin typeface="Calibri"/>
                <a:ea typeface="Calibri"/>
                <a:cs typeface="Calibri"/>
                <a:sym typeface="Calibri"/>
              </a:rPr>
              <a:t> a </a:t>
            </a:r>
            <a:r>
              <a:rPr lang="en-US" sz="2000" dirty="0" err="1">
                <a:solidFill>
                  <a:srgbClr val="000000"/>
                </a:solidFill>
                <a:latin typeface="Calibri"/>
                <a:ea typeface="Calibri"/>
                <a:cs typeface="Calibri"/>
                <a:sym typeface="Calibri"/>
              </a:rPr>
              <a:t>moderado</a:t>
            </a:r>
            <a:r>
              <a:rPr lang="en-US" sz="2000" dirty="0">
                <a:solidFill>
                  <a:srgbClr val="000000"/>
                </a:solidFill>
                <a:latin typeface="Calibri"/>
                <a:ea typeface="Calibri"/>
                <a:cs typeface="Calibri"/>
                <a:sym typeface="Calibri"/>
              </a:rPr>
              <a:t>.  </a:t>
            </a:r>
            <a:r>
              <a:rPr lang="en-US" sz="2000" dirty="0" err="1">
                <a:solidFill>
                  <a:srgbClr val="000000"/>
                </a:solidFill>
                <a:latin typeface="Calibri"/>
                <a:ea typeface="Calibri"/>
                <a:cs typeface="Calibri"/>
                <a:sym typeface="Calibri"/>
              </a:rPr>
              <a:t>Puntajes</a:t>
            </a:r>
            <a:r>
              <a:rPr lang="en-US" sz="2000" dirty="0">
                <a:solidFill>
                  <a:srgbClr val="000000"/>
                </a:solidFill>
                <a:latin typeface="Calibri"/>
                <a:ea typeface="Calibri"/>
                <a:cs typeface="Calibri"/>
                <a:sym typeface="Calibri"/>
              </a:rPr>
              <a:t> mayor de 5  </a:t>
            </a:r>
            <a:r>
              <a:rPr lang="en-US" sz="2000" dirty="0" err="1">
                <a:solidFill>
                  <a:srgbClr val="000000"/>
                </a:solidFill>
                <a:latin typeface="Calibri"/>
                <a:ea typeface="Calibri"/>
                <a:cs typeface="Calibri"/>
                <a:sym typeface="Calibri"/>
              </a:rPr>
              <a:t>aplicar</a:t>
            </a:r>
            <a:r>
              <a:rPr lang="en-US" sz="2000" dirty="0">
                <a:solidFill>
                  <a:srgbClr val="000000"/>
                </a:solidFill>
                <a:latin typeface="Calibri"/>
                <a:ea typeface="Calibri"/>
                <a:cs typeface="Calibri"/>
                <a:sym typeface="Calibri"/>
              </a:rPr>
              <a:t> el BODE (</a:t>
            </a:r>
            <a:r>
              <a:rPr lang="en-US" sz="2000" dirty="0" err="1">
                <a:solidFill>
                  <a:srgbClr val="000000"/>
                </a:solidFill>
                <a:latin typeface="Calibri"/>
                <a:ea typeface="Calibri"/>
                <a:cs typeface="Calibri"/>
                <a:sym typeface="Calibri"/>
              </a:rPr>
              <a:t>caminata</a:t>
            </a:r>
            <a:r>
              <a:rPr lang="en-US" sz="2000" dirty="0">
                <a:solidFill>
                  <a:srgbClr val="000000"/>
                </a:solidFill>
                <a:latin typeface="Calibri"/>
                <a:ea typeface="Calibri"/>
                <a:cs typeface="Calibri"/>
                <a:sym typeface="Calibri"/>
              </a:rPr>
              <a:t> de 6 </a:t>
            </a:r>
            <a:r>
              <a:rPr lang="en-US" sz="2000" dirty="0" err="1">
                <a:solidFill>
                  <a:srgbClr val="000000"/>
                </a:solidFill>
                <a:latin typeface="Calibri"/>
                <a:ea typeface="Calibri"/>
                <a:cs typeface="Calibri"/>
                <a:sym typeface="Calibri"/>
              </a:rPr>
              <a:t>minutos</a:t>
            </a:r>
            <a:r>
              <a:rPr lang="en-US" sz="2000" dirty="0">
                <a:solidFill>
                  <a:srgbClr val="000000"/>
                </a:solidFill>
                <a:latin typeface="Calibri"/>
                <a:ea typeface="Calibri"/>
                <a:cs typeface="Calibri"/>
                <a:sym typeface="Calibri"/>
              </a:rPr>
              <a:t>)</a:t>
            </a:r>
            <a:r>
              <a:rPr lang="en-US" sz="2000" b="0" i="0" u="none" strike="noStrike" cap="none" dirty="0">
                <a:solidFill>
                  <a:srgbClr val="000000"/>
                </a:solidFill>
                <a:latin typeface="Calibri"/>
                <a:ea typeface="Calibri"/>
                <a:cs typeface="Calibri"/>
                <a:sym typeface="Calibri"/>
              </a:rPr>
              <a:t>   </a:t>
            </a:r>
            <a:endParaRPr sz="2000" b="0" i="0" u="none" strike="noStrike" cap="none" dirty="0">
              <a:solidFill>
                <a:srgbClr val="000000"/>
              </a:solidFill>
              <a:latin typeface="Calibri"/>
              <a:ea typeface="Calibri"/>
              <a:cs typeface="Calibri"/>
              <a:sym typeface="Calibri"/>
            </a:endParaRPr>
          </a:p>
        </p:txBody>
      </p:sp>
      <p:sp>
        <p:nvSpPr>
          <p:cNvPr id="8" name="Google Shape;229;p30">
            <a:extLst>
              <a:ext uri="{FF2B5EF4-FFF2-40B4-BE49-F238E27FC236}">
                <a16:creationId xmlns:a16="http://schemas.microsoft.com/office/drawing/2014/main" id="{55656F4C-B323-468E-966A-721B0A3FEF82}"/>
              </a:ext>
            </a:extLst>
          </p:cNvPr>
          <p:cNvSpPr txBox="1">
            <a:spLocks/>
          </p:cNvSpPr>
          <p:nvPr/>
        </p:nvSpPr>
        <p:spPr>
          <a:xfrm>
            <a:off x="632725" y="240059"/>
            <a:ext cx="10515600" cy="4651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b="1" dirty="0" err="1">
                <a:solidFill>
                  <a:srgbClr val="0070C0"/>
                </a:solidFill>
              </a:rPr>
              <a:t>BODEx</a:t>
            </a:r>
            <a:r>
              <a:rPr lang="es-ES" b="1" dirty="0">
                <a:solidFill>
                  <a:srgbClr val="0070C0"/>
                </a:solidFill>
              </a:rPr>
              <a:t> Retroalimentación</a:t>
            </a:r>
          </a:p>
        </p:txBody>
      </p:sp>
      <p:sp>
        <p:nvSpPr>
          <p:cNvPr id="10" name="CuadroTexto 9">
            <a:extLst>
              <a:ext uri="{FF2B5EF4-FFF2-40B4-BE49-F238E27FC236}">
                <a16:creationId xmlns:a16="http://schemas.microsoft.com/office/drawing/2014/main" id="{3393C1D5-103C-411E-B372-EADDFE2F69B1}"/>
              </a:ext>
            </a:extLst>
          </p:cNvPr>
          <p:cNvSpPr txBox="1"/>
          <p:nvPr/>
        </p:nvSpPr>
        <p:spPr>
          <a:xfrm>
            <a:off x="464400" y="3529476"/>
            <a:ext cx="782088" cy="461665"/>
          </a:xfrm>
          <a:prstGeom prst="rect">
            <a:avLst/>
          </a:prstGeom>
          <a:solidFill>
            <a:schemeClr val="bg1"/>
          </a:solidFill>
          <a:ln>
            <a:solidFill>
              <a:srgbClr val="0070C0"/>
            </a:solidFill>
          </a:ln>
        </p:spPr>
        <p:txBody>
          <a:bodyPr wrap="square" rtlCol="0">
            <a:spAutoFit/>
          </a:bodyPr>
          <a:lstStyle/>
          <a:p>
            <a:pPr algn="ctr"/>
            <a:r>
              <a:rPr lang="es-CO" sz="2400" b="1" dirty="0">
                <a:solidFill>
                  <a:srgbClr val="0070C0"/>
                </a:solidFill>
              </a:rPr>
              <a:t>19,1</a:t>
            </a:r>
          </a:p>
        </p:txBody>
      </p:sp>
      <p:sp>
        <p:nvSpPr>
          <p:cNvPr id="11" name="Rectángulo 10">
            <a:extLst>
              <a:ext uri="{FF2B5EF4-FFF2-40B4-BE49-F238E27FC236}">
                <a16:creationId xmlns:a16="http://schemas.microsoft.com/office/drawing/2014/main" id="{75FC782C-6C59-4B9F-8FB9-3E4AAF66E0D0}"/>
              </a:ext>
            </a:extLst>
          </p:cNvPr>
          <p:cNvSpPr/>
          <p:nvPr/>
        </p:nvSpPr>
        <p:spPr>
          <a:xfrm>
            <a:off x="464400" y="4110202"/>
            <a:ext cx="782088" cy="461665"/>
          </a:xfrm>
          <a:prstGeom prst="rect">
            <a:avLst/>
          </a:prstGeom>
          <a:solidFill>
            <a:schemeClr val="bg1"/>
          </a:solidFill>
          <a:ln>
            <a:solidFill>
              <a:srgbClr val="0070C0"/>
            </a:solidFill>
          </a:ln>
        </p:spPr>
        <p:txBody>
          <a:bodyPr wrap="square">
            <a:spAutoFit/>
          </a:bodyPr>
          <a:lstStyle/>
          <a:p>
            <a:pPr algn="ctr"/>
            <a:r>
              <a:rPr lang="es-CO" sz="2400" b="1" dirty="0">
                <a:solidFill>
                  <a:srgbClr val="0070C0"/>
                </a:solidFill>
              </a:rPr>
              <a:t>82</a:t>
            </a:r>
          </a:p>
        </p:txBody>
      </p:sp>
      <p:sp>
        <p:nvSpPr>
          <p:cNvPr id="12" name="Rectángulo 11">
            <a:extLst>
              <a:ext uri="{FF2B5EF4-FFF2-40B4-BE49-F238E27FC236}">
                <a16:creationId xmlns:a16="http://schemas.microsoft.com/office/drawing/2014/main" id="{A17DB1EC-2917-435B-B0CB-393FE174DA4B}"/>
              </a:ext>
            </a:extLst>
          </p:cNvPr>
          <p:cNvSpPr/>
          <p:nvPr/>
        </p:nvSpPr>
        <p:spPr>
          <a:xfrm>
            <a:off x="464400" y="4733243"/>
            <a:ext cx="782088" cy="461665"/>
          </a:xfrm>
          <a:prstGeom prst="rect">
            <a:avLst/>
          </a:prstGeom>
          <a:solidFill>
            <a:schemeClr val="bg1"/>
          </a:solidFill>
          <a:ln>
            <a:solidFill>
              <a:srgbClr val="0070C0"/>
            </a:solidFill>
          </a:ln>
        </p:spPr>
        <p:txBody>
          <a:bodyPr wrap="square">
            <a:spAutoFit/>
          </a:bodyPr>
          <a:lstStyle/>
          <a:p>
            <a:pPr algn="ctr"/>
            <a:r>
              <a:rPr lang="es-CO" sz="2400" b="1" dirty="0">
                <a:solidFill>
                  <a:srgbClr val="0070C0"/>
                </a:solidFill>
              </a:rPr>
              <a:t>2</a:t>
            </a:r>
          </a:p>
        </p:txBody>
      </p:sp>
      <p:sp>
        <p:nvSpPr>
          <p:cNvPr id="13" name="Rectángulo 12">
            <a:extLst>
              <a:ext uri="{FF2B5EF4-FFF2-40B4-BE49-F238E27FC236}">
                <a16:creationId xmlns:a16="http://schemas.microsoft.com/office/drawing/2014/main" id="{810896E7-14B5-41F3-ADAB-9880B844A420}"/>
              </a:ext>
            </a:extLst>
          </p:cNvPr>
          <p:cNvSpPr/>
          <p:nvPr/>
        </p:nvSpPr>
        <p:spPr>
          <a:xfrm>
            <a:off x="464400" y="5318568"/>
            <a:ext cx="782088" cy="461665"/>
          </a:xfrm>
          <a:prstGeom prst="rect">
            <a:avLst/>
          </a:prstGeom>
          <a:solidFill>
            <a:schemeClr val="bg1"/>
          </a:solidFill>
          <a:ln>
            <a:solidFill>
              <a:srgbClr val="0070C0"/>
            </a:solidFill>
          </a:ln>
        </p:spPr>
        <p:txBody>
          <a:bodyPr wrap="square">
            <a:spAutoFit/>
          </a:bodyPr>
          <a:lstStyle/>
          <a:p>
            <a:pPr algn="ctr"/>
            <a:r>
              <a:rPr lang="es-CO" sz="2400" b="1" dirty="0">
                <a:solidFill>
                  <a:srgbClr val="0070C0"/>
                </a:solidFill>
              </a:rPr>
              <a:t>1</a:t>
            </a:r>
          </a:p>
        </p:txBody>
      </p:sp>
      <p:sp>
        <p:nvSpPr>
          <p:cNvPr id="14" name="Rectángulo 13">
            <a:extLst>
              <a:ext uri="{FF2B5EF4-FFF2-40B4-BE49-F238E27FC236}">
                <a16:creationId xmlns:a16="http://schemas.microsoft.com/office/drawing/2014/main" id="{D3D71F5F-B8AF-415A-B4FE-5996309E7F18}"/>
              </a:ext>
            </a:extLst>
          </p:cNvPr>
          <p:cNvSpPr/>
          <p:nvPr/>
        </p:nvSpPr>
        <p:spPr>
          <a:xfrm>
            <a:off x="7251032" y="3513854"/>
            <a:ext cx="1326298" cy="5963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D3D71F5F-B8AF-415A-B4FE-5996309E7F18}"/>
              </a:ext>
            </a:extLst>
          </p:cNvPr>
          <p:cNvSpPr/>
          <p:nvPr/>
        </p:nvSpPr>
        <p:spPr>
          <a:xfrm>
            <a:off x="5525037" y="4136895"/>
            <a:ext cx="1725995" cy="5963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D3D71F5F-B8AF-415A-B4FE-5996309E7F18}"/>
              </a:ext>
            </a:extLst>
          </p:cNvPr>
          <p:cNvSpPr/>
          <p:nvPr/>
        </p:nvSpPr>
        <p:spPr>
          <a:xfrm>
            <a:off x="7251032" y="4708873"/>
            <a:ext cx="1326298" cy="5963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D3D71F5F-B8AF-415A-B4FE-5996309E7F18}"/>
              </a:ext>
            </a:extLst>
          </p:cNvPr>
          <p:cNvSpPr/>
          <p:nvPr/>
        </p:nvSpPr>
        <p:spPr>
          <a:xfrm>
            <a:off x="7251032" y="5318568"/>
            <a:ext cx="1326298" cy="5963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p:cNvSpPr/>
          <p:nvPr/>
        </p:nvSpPr>
        <p:spPr>
          <a:xfrm>
            <a:off x="260480" y="6294874"/>
            <a:ext cx="5711821" cy="369332"/>
          </a:xfrm>
          <a:prstGeom prst="rect">
            <a:avLst/>
          </a:prstGeom>
        </p:spPr>
        <p:txBody>
          <a:bodyPr wrap="none">
            <a:spAutoFit/>
          </a:bodyPr>
          <a:lstStyle/>
          <a:p>
            <a:pPr algn="ctr"/>
            <a:r>
              <a:rPr lang="es-ES" b="1" dirty="0" err="1">
                <a:solidFill>
                  <a:srgbClr val="FF0000"/>
                </a:solidFill>
              </a:rPr>
              <a:t>BODEx</a:t>
            </a:r>
            <a:r>
              <a:rPr lang="es-ES" b="1" dirty="0">
                <a:solidFill>
                  <a:srgbClr val="FF0000"/>
                </a:solidFill>
              </a:rPr>
              <a:t> = 3 puntos = mortalidad global 30% al año </a:t>
            </a:r>
          </a:p>
        </p:txBody>
      </p:sp>
      <p:sp>
        <p:nvSpPr>
          <p:cNvPr id="18" name="CuadroTexto 17">
            <a:extLst>
              <a:ext uri="{FF2B5EF4-FFF2-40B4-BE49-F238E27FC236}">
                <a16:creationId xmlns:a16="http://schemas.microsoft.com/office/drawing/2014/main" id="{55250969-5572-4214-B929-9FBBC4F56425}"/>
              </a:ext>
            </a:extLst>
          </p:cNvPr>
          <p:cNvSpPr txBox="1"/>
          <p:nvPr/>
        </p:nvSpPr>
        <p:spPr>
          <a:xfrm>
            <a:off x="324600" y="2584630"/>
            <a:ext cx="1233744" cy="646331"/>
          </a:xfrm>
          <a:prstGeom prst="rect">
            <a:avLst/>
          </a:prstGeom>
          <a:solidFill>
            <a:schemeClr val="bg1"/>
          </a:solidFill>
          <a:ln>
            <a:solidFill>
              <a:srgbClr val="0070C0"/>
            </a:solidFill>
          </a:ln>
        </p:spPr>
        <p:txBody>
          <a:bodyPr wrap="square" rtlCol="0">
            <a:spAutoFit/>
          </a:bodyPr>
          <a:lstStyle/>
          <a:p>
            <a:pPr algn="ctr"/>
            <a:r>
              <a:rPr lang="es-CO" b="1" dirty="0">
                <a:solidFill>
                  <a:srgbClr val="005493"/>
                </a:solidFill>
              </a:rPr>
              <a:t>Nuestro Paciente</a:t>
            </a:r>
          </a:p>
        </p:txBody>
      </p:sp>
    </p:spTree>
    <p:extLst>
      <p:ext uri="{BB962C8B-B14F-4D97-AF65-F5344CB8AC3E}">
        <p14:creationId xmlns:p14="http://schemas.microsoft.com/office/powerpoint/2010/main" val="106158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¿Cómo calcular el pronóstico del paciente?</a:t>
            </a:r>
          </a:p>
        </p:txBody>
      </p:sp>
      <p:sp>
        <p:nvSpPr>
          <p:cNvPr id="3" name="Marcador de contenido 2"/>
          <p:cNvSpPr>
            <a:spLocks noGrp="1"/>
          </p:cNvSpPr>
          <p:nvPr>
            <p:ph idx="1"/>
          </p:nvPr>
        </p:nvSpPr>
        <p:spPr/>
        <p:txBody>
          <a:bodyPr>
            <a:normAutofit fontScale="92500" lnSpcReduction="20000"/>
          </a:bodyPr>
          <a:lstStyle/>
          <a:p>
            <a:r>
              <a:rPr lang="es-CO" dirty="0"/>
              <a:t>Se pueden utilizar las escalas de </a:t>
            </a:r>
            <a:r>
              <a:rPr lang="es-CO" dirty="0" err="1"/>
              <a:t>BODEx</a:t>
            </a:r>
            <a:r>
              <a:rPr lang="es-CO" dirty="0"/>
              <a:t> y BODE  entre otras.</a:t>
            </a:r>
          </a:p>
          <a:p>
            <a:r>
              <a:rPr lang="es-MX" dirty="0"/>
              <a:t>¿Cuál sería el puntaje del BODE de este paciente en caso de que se desplazara entre </a:t>
            </a:r>
            <a:r>
              <a:rPr lang="en-US" dirty="0"/>
              <a:t>250 – 349 metros </a:t>
            </a:r>
            <a:r>
              <a:rPr lang="en-US" dirty="0" err="1"/>
              <a:t>en</a:t>
            </a:r>
            <a:r>
              <a:rPr lang="en-US" dirty="0"/>
              <a:t> 3 </a:t>
            </a:r>
            <a:r>
              <a:rPr lang="en-US" dirty="0" err="1"/>
              <a:t>minutos</a:t>
            </a:r>
            <a:r>
              <a:rPr lang="en-US" dirty="0"/>
              <a:t>?</a:t>
            </a:r>
          </a:p>
          <a:p>
            <a:r>
              <a:rPr lang="es-MX" dirty="0"/>
              <a:t>? </a:t>
            </a:r>
            <a:endParaRPr lang="es-CO" dirty="0"/>
          </a:p>
          <a:p>
            <a:r>
              <a:rPr lang="es-MX" dirty="0"/>
              <a:t>1</a:t>
            </a:r>
          </a:p>
          <a:p>
            <a:r>
              <a:rPr lang="es-MX" dirty="0"/>
              <a:t>2</a:t>
            </a:r>
          </a:p>
          <a:p>
            <a:r>
              <a:rPr lang="es-MX" dirty="0"/>
              <a:t>3  Correcto</a:t>
            </a:r>
            <a:endParaRPr lang="es-CO" dirty="0"/>
          </a:p>
          <a:p>
            <a:r>
              <a:rPr lang="es-MX" dirty="0"/>
              <a:t>4</a:t>
            </a:r>
          </a:p>
          <a:p>
            <a:r>
              <a:rPr lang="es-MX" dirty="0"/>
              <a:t>5-6</a:t>
            </a:r>
          </a:p>
          <a:p>
            <a:r>
              <a:rPr lang="es-MX" dirty="0"/>
              <a:t>7-8</a:t>
            </a:r>
          </a:p>
          <a:p>
            <a:r>
              <a:rPr lang="es-MX" dirty="0"/>
              <a:t>8-9</a:t>
            </a:r>
            <a:endParaRPr lang="es-CO" dirty="0"/>
          </a:p>
          <a:p>
            <a:endParaRPr lang="es-CO" dirty="0"/>
          </a:p>
        </p:txBody>
      </p:sp>
    </p:spTree>
    <p:extLst>
      <p:ext uri="{BB962C8B-B14F-4D97-AF65-F5344CB8AC3E}">
        <p14:creationId xmlns:p14="http://schemas.microsoft.com/office/powerpoint/2010/main" val="1872401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1"/>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40" name="Google Shape;240;p31"/>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241" name="Google Shape;241;p31"/>
          <p:cNvGraphicFramePr/>
          <p:nvPr>
            <p:extLst>
              <p:ext uri="{D42A27DB-BD31-4B8C-83A1-F6EECF244321}">
                <p14:modId xmlns:p14="http://schemas.microsoft.com/office/powerpoint/2010/main" val="3036249666"/>
              </p:ext>
            </p:extLst>
          </p:nvPr>
        </p:nvGraphicFramePr>
        <p:xfrm>
          <a:off x="1445808" y="1196669"/>
          <a:ext cx="10184395" cy="4588167"/>
        </p:xfrm>
        <a:graphic>
          <a:graphicData uri="http://schemas.openxmlformats.org/drawingml/2006/table">
            <a:tbl>
              <a:tblPr>
                <a:tableStyleId>{BC89EF96-8CEA-46FF-86C4-4CE0E7609802}</a:tableStyleId>
              </a:tblPr>
              <a:tblGrid>
                <a:gridCol w="2253288">
                  <a:extLst>
                    <a:ext uri="{9D8B030D-6E8A-4147-A177-3AD203B41FA5}">
                      <a16:colId xmlns:a16="http://schemas.microsoft.com/office/drawing/2014/main" val="20000"/>
                    </a:ext>
                  </a:extLst>
                </a:gridCol>
                <a:gridCol w="2496567">
                  <a:extLst>
                    <a:ext uri="{9D8B030D-6E8A-4147-A177-3AD203B41FA5}">
                      <a16:colId xmlns:a16="http://schemas.microsoft.com/office/drawing/2014/main" val="20001"/>
                    </a:ext>
                  </a:extLst>
                </a:gridCol>
                <a:gridCol w="1226573">
                  <a:extLst>
                    <a:ext uri="{9D8B030D-6E8A-4147-A177-3AD203B41FA5}">
                      <a16:colId xmlns:a16="http://schemas.microsoft.com/office/drawing/2014/main" val="20002"/>
                    </a:ext>
                  </a:extLst>
                </a:gridCol>
                <a:gridCol w="1657274">
                  <a:extLst>
                    <a:ext uri="{9D8B030D-6E8A-4147-A177-3AD203B41FA5}">
                      <a16:colId xmlns:a16="http://schemas.microsoft.com/office/drawing/2014/main" val="20003"/>
                    </a:ext>
                  </a:extLst>
                </a:gridCol>
                <a:gridCol w="1427747">
                  <a:extLst>
                    <a:ext uri="{9D8B030D-6E8A-4147-A177-3AD203B41FA5}">
                      <a16:colId xmlns:a16="http://schemas.microsoft.com/office/drawing/2014/main" val="20004"/>
                    </a:ext>
                  </a:extLst>
                </a:gridCol>
                <a:gridCol w="1122946">
                  <a:extLst>
                    <a:ext uri="{9D8B030D-6E8A-4147-A177-3AD203B41FA5}">
                      <a16:colId xmlns:a16="http://schemas.microsoft.com/office/drawing/2014/main" val="20005"/>
                    </a:ext>
                  </a:extLst>
                </a:gridCol>
              </a:tblGrid>
              <a:tr h="531204">
                <a:tc gridSpan="6">
                  <a:txBody>
                    <a:bodyPr/>
                    <a:lstStyle/>
                    <a:p>
                      <a:pPr marL="0" marR="0" lvl="0" indent="0" algn="ctr" rtl="0">
                        <a:lnSpc>
                          <a:spcPct val="115000"/>
                        </a:lnSpc>
                        <a:spcBef>
                          <a:spcPts val="0"/>
                        </a:spcBef>
                        <a:spcAft>
                          <a:spcPts val="0"/>
                        </a:spcAft>
                        <a:buClr>
                          <a:srgbClr val="000000"/>
                        </a:buClr>
                        <a:buSzPts val="1800"/>
                        <a:buFont typeface="Arial"/>
                        <a:buNone/>
                      </a:pPr>
                      <a:r>
                        <a:rPr lang="en-US" sz="2400" b="1" u="none" strike="noStrike" cap="none" dirty="0"/>
                        <a:t>ÍNDICE BODE</a:t>
                      </a:r>
                      <a:endParaRPr sz="2400" b="1" u="none" strike="noStrike" cap="none" dirty="0"/>
                    </a:p>
                  </a:txBody>
                  <a:tcPr marL="68575" marR="68575" marT="91425" marB="91425" anchor="ct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715150">
                <a:tc rowSpan="2">
                  <a:txBody>
                    <a:bodyPr/>
                    <a:lstStyle/>
                    <a:p>
                      <a:pPr marL="0" marR="0" lvl="0" indent="0" algn="ctr" rtl="0">
                        <a:lnSpc>
                          <a:spcPct val="100000"/>
                        </a:lnSpc>
                        <a:spcBef>
                          <a:spcPts val="0"/>
                        </a:spcBef>
                        <a:spcAft>
                          <a:spcPts val="0"/>
                        </a:spcAft>
                        <a:buClr>
                          <a:srgbClr val="000000"/>
                        </a:buClr>
                        <a:buSzPts val="1800"/>
                        <a:buFont typeface="Arial"/>
                        <a:buNone/>
                      </a:pPr>
                      <a:r>
                        <a:rPr lang="en-US" sz="2400" b="1" u="none" strike="noStrike" cap="none" dirty="0"/>
                        <a:t>Componentes</a:t>
                      </a:r>
                      <a:endParaRPr sz="2400" b="1" u="none" strike="noStrike" cap="none" dirty="0"/>
                    </a:p>
                  </a:txBody>
                  <a:tcPr marL="68575" marR="68575" marT="91425" marB="91425" anchor="ctr"/>
                </a:tc>
                <a:tc rowSpan="2">
                  <a:txBody>
                    <a:bodyPr/>
                    <a:lstStyle/>
                    <a:p>
                      <a:pPr marL="0" marR="0" lvl="0" indent="0" algn="ctr" rtl="0">
                        <a:lnSpc>
                          <a:spcPct val="100000"/>
                        </a:lnSpc>
                        <a:spcBef>
                          <a:spcPts val="0"/>
                        </a:spcBef>
                        <a:spcAft>
                          <a:spcPts val="0"/>
                        </a:spcAft>
                        <a:buClr>
                          <a:srgbClr val="000000"/>
                        </a:buClr>
                        <a:buSzPts val="1800"/>
                        <a:buFont typeface="Arial"/>
                        <a:buNone/>
                      </a:pPr>
                      <a:r>
                        <a:rPr lang="en-US" sz="2400" b="1" u="none" strike="noStrike" cap="none" dirty="0"/>
                        <a:t>Variables</a:t>
                      </a:r>
                      <a:endParaRPr sz="2400" b="1" u="none" strike="noStrike" cap="none" dirty="0"/>
                    </a:p>
                  </a:txBody>
                  <a:tcPr marL="68575" marR="68575" marT="91425" marB="91425" anchor="ctr"/>
                </a:tc>
                <a:tc gridSpan="4">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Puntuación</a:t>
                      </a:r>
                      <a:endParaRPr sz="2400" b="1" u="none" strike="noStrike" cap="none" dirty="0"/>
                    </a:p>
                  </a:txBody>
                  <a:tcPr marL="68575" marR="68575" marT="91425" marB="91425"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531204">
                <a:tc vMerge="1">
                  <a:txBody>
                    <a:bodyPr/>
                    <a:lstStyle/>
                    <a:p>
                      <a:pPr marL="0" marR="0" lvl="0" indent="0" algn="l" rtl="0">
                        <a:lnSpc>
                          <a:spcPct val="100000"/>
                        </a:lnSpc>
                        <a:spcBef>
                          <a:spcPts val="0"/>
                        </a:spcBef>
                        <a:spcAft>
                          <a:spcPts val="0"/>
                        </a:spcAft>
                        <a:buClr>
                          <a:srgbClr val="000000"/>
                        </a:buClr>
                        <a:buSzPts val="1800"/>
                        <a:buFont typeface="Arial"/>
                        <a:buNone/>
                      </a:pPr>
                      <a:endParaRPr sz="2400" u="none" strike="noStrike" cap="none" dirty="0"/>
                    </a:p>
                  </a:txBody>
                  <a:tcPr marL="68575" marR="68575" marT="91425" marB="91425"/>
                </a:tc>
                <a:tc vMerge="1">
                  <a:txBody>
                    <a:bodyPr/>
                    <a:lstStyle/>
                    <a:p>
                      <a:pPr marL="0" marR="0" lvl="0" indent="0" algn="l" rtl="0">
                        <a:lnSpc>
                          <a:spcPct val="100000"/>
                        </a:lnSpc>
                        <a:spcBef>
                          <a:spcPts val="0"/>
                        </a:spcBef>
                        <a:spcAft>
                          <a:spcPts val="0"/>
                        </a:spcAft>
                        <a:buClr>
                          <a:srgbClr val="000000"/>
                        </a:buClr>
                        <a:buSzPts val="1800"/>
                        <a:buFont typeface="Arial"/>
                        <a:buNone/>
                      </a:pPr>
                      <a:endParaRPr sz="2400" u="none" strike="noStrike" cap="none" dirty="0"/>
                    </a:p>
                  </a:txBody>
                  <a:tcPr marL="68575" marR="68575" marT="91425" marB="91425"/>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0</a:t>
                      </a:r>
                      <a:endParaRPr sz="2400" b="1" u="none" strike="noStrike" cap="none" dirty="0"/>
                    </a:p>
                  </a:txBody>
                  <a:tcPr marL="68575" marR="68575" marT="91425" marB="91425" anchor="ct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1</a:t>
                      </a:r>
                      <a:endParaRPr sz="2400" b="1" u="none" strike="noStrike" cap="none" dirty="0"/>
                    </a:p>
                  </a:txBody>
                  <a:tcPr marL="68575" marR="68575" marT="91425" marB="91425" anchor="ct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2</a:t>
                      </a:r>
                      <a:endParaRPr sz="2400" b="1" u="none" strike="noStrike" cap="none" dirty="0"/>
                    </a:p>
                  </a:txBody>
                  <a:tcPr marL="68575" marR="68575" marT="91425" marB="91425" anchor="ct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3</a:t>
                      </a:r>
                      <a:endParaRPr sz="2400" b="1" u="none" strike="noStrike" cap="none" dirty="0"/>
                    </a:p>
                  </a:txBody>
                  <a:tcPr marL="68575" marR="68575" marT="91425" marB="91425" anchor="ctr"/>
                </a:tc>
                <a:extLst>
                  <a:ext uri="{0D108BD9-81ED-4DB2-BD59-A6C34878D82A}">
                    <a16:rowId xmlns:a16="http://schemas.microsoft.com/office/drawing/2014/main" val="10002"/>
                  </a:ext>
                </a:extLst>
              </a:tr>
              <a:tr h="531204">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B</a:t>
                      </a:r>
                      <a:endParaRPr sz="2400" b="1"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IMC (kg/m</a:t>
                      </a:r>
                      <a:r>
                        <a:rPr lang="en-US" sz="2400" u="none" strike="noStrike" cap="none" baseline="30000" dirty="0"/>
                        <a:t>2</a:t>
                      </a:r>
                      <a:r>
                        <a:rPr lang="en-US" sz="2400" u="none" strike="noStrike" cap="none" dirty="0"/>
                        <a:t>)</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&gt;21</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≤21</a:t>
                      </a:r>
                      <a:endParaRPr sz="2400" u="none" strike="noStrike" cap="none" dirty="0"/>
                    </a:p>
                  </a:txBody>
                  <a:tcPr marL="68575" marR="68575" marT="91425" marB="91425"/>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u="none" strike="noStrike" cap="none" dirty="0"/>
                        <a:t> </a:t>
                      </a:r>
                      <a:endParaRPr sz="2400" u="none" strike="noStrike" cap="none" dirty="0">
                        <a:solidFill>
                          <a:srgbClr val="777777"/>
                        </a:solidFill>
                      </a:endParaRPr>
                    </a:p>
                  </a:txBody>
                  <a:tcPr marL="68575" marR="68575" marT="91425" marB="91425"/>
                </a:tc>
                <a:tc>
                  <a:txBody>
                    <a:bodyPr/>
                    <a:lstStyle/>
                    <a:p>
                      <a:pPr marL="0" marR="0" lvl="0" indent="0" algn="ctr" rtl="0">
                        <a:lnSpc>
                          <a:spcPct val="115000"/>
                        </a:lnSpc>
                        <a:spcBef>
                          <a:spcPts val="0"/>
                        </a:spcBef>
                        <a:spcAft>
                          <a:spcPts val="0"/>
                        </a:spcAft>
                        <a:buClr>
                          <a:srgbClr val="000000"/>
                        </a:buClr>
                        <a:buSzPts val="1800"/>
                        <a:buFont typeface="Arial"/>
                        <a:buNone/>
                      </a:pPr>
                      <a:r>
                        <a:rPr lang="en-US" sz="2400" u="none" strike="noStrike" cap="none" dirty="0"/>
                        <a:t> </a:t>
                      </a:r>
                      <a:endParaRPr sz="2400" u="none" strike="noStrike" cap="none" dirty="0">
                        <a:solidFill>
                          <a:srgbClr val="777777"/>
                        </a:solidFill>
                      </a:endParaRPr>
                    </a:p>
                  </a:txBody>
                  <a:tcPr marL="68575" marR="68575" marT="91425" marB="91425"/>
                </a:tc>
                <a:extLst>
                  <a:ext uri="{0D108BD9-81ED-4DB2-BD59-A6C34878D82A}">
                    <a16:rowId xmlns:a16="http://schemas.microsoft.com/office/drawing/2014/main" val="10003"/>
                  </a:ext>
                </a:extLst>
              </a:tr>
              <a:tr h="531204">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O</a:t>
                      </a:r>
                      <a:endParaRPr sz="2400" b="1"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FEV1 (%)</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≥65</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50-64</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36-49</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≤35</a:t>
                      </a:r>
                      <a:endParaRPr sz="2400" u="none" strike="noStrike" cap="none" dirty="0"/>
                    </a:p>
                  </a:txBody>
                  <a:tcPr marL="68575" marR="68575" marT="91425" marB="91425"/>
                </a:tc>
                <a:extLst>
                  <a:ext uri="{0D108BD9-81ED-4DB2-BD59-A6C34878D82A}">
                    <a16:rowId xmlns:a16="http://schemas.microsoft.com/office/drawing/2014/main" val="10004"/>
                  </a:ext>
                </a:extLst>
              </a:tr>
              <a:tr h="531204">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D</a:t>
                      </a:r>
                      <a:endParaRPr sz="2400" b="1"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Disnea (mMRC)*</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0-1</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2</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3</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4</a:t>
                      </a:r>
                      <a:endParaRPr sz="2400" u="none" strike="noStrike" cap="none" dirty="0"/>
                    </a:p>
                  </a:txBody>
                  <a:tcPr marL="68575" marR="68575" marT="91425" marB="91425"/>
                </a:tc>
                <a:extLst>
                  <a:ext uri="{0D108BD9-81ED-4DB2-BD59-A6C34878D82A}">
                    <a16:rowId xmlns:a16="http://schemas.microsoft.com/office/drawing/2014/main" val="10005"/>
                  </a:ext>
                </a:extLst>
              </a:tr>
              <a:tr h="855647">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E</a:t>
                      </a:r>
                      <a:endParaRPr sz="2400" b="1"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6 minutos (m)</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≥350</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250 – 349</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≥150-249</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 149</a:t>
                      </a:r>
                      <a:endParaRPr sz="2400" u="none" strike="noStrike" cap="none" dirty="0"/>
                    </a:p>
                  </a:txBody>
                  <a:tcPr marL="68575" marR="68575" marT="91425" marB="91425"/>
                </a:tc>
                <a:extLst>
                  <a:ext uri="{0D108BD9-81ED-4DB2-BD59-A6C34878D82A}">
                    <a16:rowId xmlns:a16="http://schemas.microsoft.com/office/drawing/2014/main" val="10006"/>
                  </a:ext>
                </a:extLst>
              </a:tr>
            </a:tbl>
          </a:graphicData>
        </a:graphic>
      </p:graphicFrame>
      <p:sp>
        <p:nvSpPr>
          <p:cNvPr id="6" name="Google Shape;229;p30">
            <a:extLst>
              <a:ext uri="{FF2B5EF4-FFF2-40B4-BE49-F238E27FC236}">
                <a16:creationId xmlns:a16="http://schemas.microsoft.com/office/drawing/2014/main" id="{C396300C-B145-4DCD-B85C-16ED7BCEDD4A}"/>
              </a:ext>
            </a:extLst>
          </p:cNvPr>
          <p:cNvSpPr txBox="1">
            <a:spLocks/>
          </p:cNvSpPr>
          <p:nvPr/>
        </p:nvSpPr>
        <p:spPr>
          <a:xfrm>
            <a:off x="838200" y="158475"/>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b="1" dirty="0">
                <a:solidFill>
                  <a:srgbClr val="0070C0"/>
                </a:solidFill>
              </a:rPr>
              <a:t>Retroalimentación BODE </a:t>
            </a:r>
          </a:p>
          <a:p>
            <a:pPr algn="ctr"/>
            <a:endParaRPr lang="es-ES" b="1" dirty="0">
              <a:solidFill>
                <a:srgbClr val="0070C0"/>
              </a:solidFill>
            </a:endParaRPr>
          </a:p>
        </p:txBody>
      </p:sp>
      <p:sp>
        <p:nvSpPr>
          <p:cNvPr id="4" name="Rectángulo 3">
            <a:extLst>
              <a:ext uri="{FF2B5EF4-FFF2-40B4-BE49-F238E27FC236}">
                <a16:creationId xmlns:a16="http://schemas.microsoft.com/office/drawing/2014/main" id="{6D6F3D26-988A-4BDA-86AC-C49CB431D324}"/>
              </a:ext>
            </a:extLst>
          </p:cNvPr>
          <p:cNvSpPr/>
          <p:nvPr/>
        </p:nvSpPr>
        <p:spPr>
          <a:xfrm>
            <a:off x="673059" y="5971285"/>
            <a:ext cx="6449636" cy="830997"/>
          </a:xfrm>
          <a:prstGeom prst="rect">
            <a:avLst/>
          </a:prstGeom>
        </p:spPr>
        <p:txBody>
          <a:bodyPr wrap="square">
            <a:spAutoFit/>
          </a:bodyPr>
          <a:lstStyle/>
          <a:p>
            <a:pPr algn="just"/>
            <a:r>
              <a:rPr lang="en-US" sz="800" i="1" dirty="0">
                <a:solidFill>
                  <a:schemeClr val="bg2"/>
                </a:solidFill>
              </a:rPr>
              <a:t>Londoño D, García OM, Celis C, Giraldo M, Casas A, Torres C, et al. Guía de práctica clínica basada en la evidencia para la prevención, diagnóstico, tratamiento y seguimiento de la enfermedad pulmonar obstructiva crónica (EPOC) en población adulta. Acta Médica Colombiana 2014;39(2 SI (2)):5-49</a:t>
            </a:r>
          </a:p>
          <a:p>
            <a:pPr algn="just"/>
            <a:r>
              <a:rPr lang="es-CO" sz="800" i="1" dirty="0">
                <a:solidFill>
                  <a:schemeClr val="bg2"/>
                </a:solidFill>
              </a:rPr>
              <a:t>Celli BR, Cote CG, Marin JM, Casanova C, Montes de Oca M, Mendez RA, et al. The body-mass index, airflow obstruction, dyspnea, and exercise capacity index in chronic obstructive pulmonary disease. N Engl J Med 2004;350(10):1005-1012.</a:t>
            </a:r>
          </a:p>
          <a:p>
            <a:pPr algn="just"/>
            <a:endParaRPr lang="es-CO" sz="800" i="1" dirty="0">
              <a:solidFill>
                <a:schemeClr val="bg2"/>
              </a:solidFill>
            </a:endParaRPr>
          </a:p>
        </p:txBody>
      </p:sp>
      <p:sp>
        <p:nvSpPr>
          <p:cNvPr id="2" name="Rectángulo 1">
            <a:extLst>
              <a:ext uri="{FF2B5EF4-FFF2-40B4-BE49-F238E27FC236}">
                <a16:creationId xmlns:a16="http://schemas.microsoft.com/office/drawing/2014/main" id="{D3D71F5F-B8AF-415A-B4FE-5996309E7F18}"/>
              </a:ext>
            </a:extLst>
          </p:cNvPr>
          <p:cNvSpPr/>
          <p:nvPr/>
        </p:nvSpPr>
        <p:spPr>
          <a:xfrm>
            <a:off x="7382781" y="3093192"/>
            <a:ext cx="1656522" cy="5963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CuadroTexto 2">
            <a:extLst>
              <a:ext uri="{FF2B5EF4-FFF2-40B4-BE49-F238E27FC236}">
                <a16:creationId xmlns:a16="http://schemas.microsoft.com/office/drawing/2014/main" id="{3393C1D5-103C-411E-B372-EADDFE2F69B1}"/>
              </a:ext>
            </a:extLst>
          </p:cNvPr>
          <p:cNvSpPr txBox="1"/>
          <p:nvPr/>
        </p:nvSpPr>
        <p:spPr>
          <a:xfrm>
            <a:off x="464400" y="3155884"/>
            <a:ext cx="782088" cy="461665"/>
          </a:xfrm>
          <a:prstGeom prst="rect">
            <a:avLst/>
          </a:prstGeom>
          <a:solidFill>
            <a:schemeClr val="bg1"/>
          </a:solidFill>
          <a:ln>
            <a:solidFill>
              <a:srgbClr val="0070C0"/>
            </a:solidFill>
          </a:ln>
        </p:spPr>
        <p:txBody>
          <a:bodyPr wrap="square" rtlCol="0">
            <a:spAutoFit/>
          </a:bodyPr>
          <a:lstStyle/>
          <a:p>
            <a:pPr algn="ctr"/>
            <a:r>
              <a:rPr lang="es-CO" sz="2400" b="1" dirty="0">
                <a:solidFill>
                  <a:srgbClr val="0070C0"/>
                </a:solidFill>
              </a:rPr>
              <a:t>19,1</a:t>
            </a:r>
          </a:p>
        </p:txBody>
      </p:sp>
      <p:sp>
        <p:nvSpPr>
          <p:cNvPr id="5" name="Rectángulo 4">
            <a:extLst>
              <a:ext uri="{FF2B5EF4-FFF2-40B4-BE49-F238E27FC236}">
                <a16:creationId xmlns:a16="http://schemas.microsoft.com/office/drawing/2014/main" id="{75FC782C-6C59-4B9F-8FB9-3E4AAF66E0D0}"/>
              </a:ext>
            </a:extLst>
          </p:cNvPr>
          <p:cNvSpPr/>
          <p:nvPr/>
        </p:nvSpPr>
        <p:spPr>
          <a:xfrm>
            <a:off x="464400" y="3741209"/>
            <a:ext cx="782088" cy="461665"/>
          </a:xfrm>
          <a:prstGeom prst="rect">
            <a:avLst/>
          </a:prstGeom>
          <a:solidFill>
            <a:schemeClr val="bg1"/>
          </a:solidFill>
          <a:ln>
            <a:solidFill>
              <a:srgbClr val="0070C0"/>
            </a:solidFill>
          </a:ln>
        </p:spPr>
        <p:txBody>
          <a:bodyPr wrap="square">
            <a:spAutoFit/>
          </a:bodyPr>
          <a:lstStyle/>
          <a:p>
            <a:pPr algn="ctr"/>
            <a:r>
              <a:rPr lang="es-CO" sz="2400" b="1" dirty="0">
                <a:solidFill>
                  <a:srgbClr val="0070C0"/>
                </a:solidFill>
              </a:rPr>
              <a:t>82</a:t>
            </a:r>
          </a:p>
        </p:txBody>
      </p:sp>
      <p:sp>
        <p:nvSpPr>
          <p:cNvPr id="10" name="Rectángulo 9">
            <a:extLst>
              <a:ext uri="{FF2B5EF4-FFF2-40B4-BE49-F238E27FC236}">
                <a16:creationId xmlns:a16="http://schemas.microsoft.com/office/drawing/2014/main" id="{A17DB1EC-2917-435B-B0CB-393FE174DA4B}"/>
              </a:ext>
            </a:extLst>
          </p:cNvPr>
          <p:cNvSpPr/>
          <p:nvPr/>
        </p:nvSpPr>
        <p:spPr>
          <a:xfrm>
            <a:off x="464400" y="4290146"/>
            <a:ext cx="782088" cy="461665"/>
          </a:xfrm>
          <a:prstGeom prst="rect">
            <a:avLst/>
          </a:prstGeom>
          <a:solidFill>
            <a:schemeClr val="bg1"/>
          </a:solidFill>
          <a:ln>
            <a:solidFill>
              <a:srgbClr val="0070C0"/>
            </a:solidFill>
          </a:ln>
        </p:spPr>
        <p:txBody>
          <a:bodyPr wrap="square">
            <a:spAutoFit/>
          </a:bodyPr>
          <a:lstStyle/>
          <a:p>
            <a:pPr algn="ctr"/>
            <a:r>
              <a:rPr lang="es-CO" sz="2400" b="1" dirty="0">
                <a:solidFill>
                  <a:srgbClr val="0070C0"/>
                </a:solidFill>
              </a:rPr>
              <a:t>2</a:t>
            </a:r>
          </a:p>
        </p:txBody>
      </p:sp>
      <p:sp>
        <p:nvSpPr>
          <p:cNvPr id="11" name="Rectángulo 10">
            <a:extLst>
              <a:ext uri="{FF2B5EF4-FFF2-40B4-BE49-F238E27FC236}">
                <a16:creationId xmlns:a16="http://schemas.microsoft.com/office/drawing/2014/main" id="{810896E7-14B5-41F3-ADAB-9880B844A420}"/>
              </a:ext>
            </a:extLst>
          </p:cNvPr>
          <p:cNvSpPr/>
          <p:nvPr/>
        </p:nvSpPr>
        <p:spPr>
          <a:xfrm>
            <a:off x="464400" y="5085666"/>
            <a:ext cx="782088" cy="461665"/>
          </a:xfrm>
          <a:prstGeom prst="rect">
            <a:avLst/>
          </a:prstGeom>
          <a:solidFill>
            <a:schemeClr val="bg1"/>
          </a:solidFill>
          <a:ln>
            <a:solidFill>
              <a:srgbClr val="0070C0"/>
            </a:solidFill>
          </a:ln>
        </p:spPr>
        <p:txBody>
          <a:bodyPr wrap="square">
            <a:spAutoFit/>
          </a:bodyPr>
          <a:lstStyle/>
          <a:p>
            <a:pPr algn="ctr"/>
            <a:r>
              <a:rPr lang="es-CO" sz="2400" b="1" dirty="0">
                <a:solidFill>
                  <a:srgbClr val="0070C0"/>
                </a:solidFill>
              </a:rPr>
              <a:t>320</a:t>
            </a:r>
          </a:p>
        </p:txBody>
      </p:sp>
      <p:sp>
        <p:nvSpPr>
          <p:cNvPr id="12" name="Rectángulo 11">
            <a:extLst>
              <a:ext uri="{FF2B5EF4-FFF2-40B4-BE49-F238E27FC236}">
                <a16:creationId xmlns:a16="http://schemas.microsoft.com/office/drawing/2014/main" id="{47B5579B-5E85-41A8-86A8-1DB36C1AA161}"/>
              </a:ext>
            </a:extLst>
          </p:cNvPr>
          <p:cNvSpPr/>
          <p:nvPr/>
        </p:nvSpPr>
        <p:spPr>
          <a:xfrm>
            <a:off x="6202052" y="3678517"/>
            <a:ext cx="1180729" cy="5963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FCB93FBA-1F8D-4092-807A-14C2149FBBD3}"/>
              </a:ext>
            </a:extLst>
          </p:cNvPr>
          <p:cNvSpPr/>
          <p:nvPr/>
        </p:nvSpPr>
        <p:spPr>
          <a:xfrm>
            <a:off x="7382781" y="4290146"/>
            <a:ext cx="1656522" cy="57004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8C7C2F03-4A3B-463C-915E-C176FBAD6339}"/>
              </a:ext>
            </a:extLst>
          </p:cNvPr>
          <p:cNvSpPr/>
          <p:nvPr/>
        </p:nvSpPr>
        <p:spPr>
          <a:xfrm>
            <a:off x="7382781" y="4823919"/>
            <a:ext cx="1656522" cy="8374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D06B7BC7-3D98-4CBD-9F97-32728DA2516F}"/>
              </a:ext>
            </a:extLst>
          </p:cNvPr>
          <p:cNvSpPr/>
          <p:nvPr/>
        </p:nvSpPr>
        <p:spPr>
          <a:xfrm>
            <a:off x="202793" y="5938795"/>
            <a:ext cx="7375737" cy="461665"/>
          </a:xfrm>
          <a:prstGeom prst="rect">
            <a:avLst/>
          </a:prstGeom>
        </p:spPr>
        <p:txBody>
          <a:bodyPr wrap="none">
            <a:spAutoFit/>
          </a:bodyPr>
          <a:lstStyle/>
          <a:p>
            <a:pPr algn="ctr"/>
            <a:r>
              <a:rPr lang="es-ES" sz="2400" b="1" dirty="0">
                <a:solidFill>
                  <a:srgbClr val="FF0000"/>
                </a:solidFill>
              </a:rPr>
              <a:t>BODE = 3 puntos = mortalidad global 30% al año </a:t>
            </a:r>
          </a:p>
        </p:txBody>
      </p:sp>
      <p:sp>
        <p:nvSpPr>
          <p:cNvPr id="8" name="CuadroTexto 7">
            <a:extLst>
              <a:ext uri="{FF2B5EF4-FFF2-40B4-BE49-F238E27FC236}">
                <a16:creationId xmlns:a16="http://schemas.microsoft.com/office/drawing/2014/main" id="{55250969-5572-4214-B929-9FBBC4F56425}"/>
              </a:ext>
            </a:extLst>
          </p:cNvPr>
          <p:cNvSpPr txBox="1"/>
          <p:nvPr/>
        </p:nvSpPr>
        <p:spPr>
          <a:xfrm>
            <a:off x="324600" y="2107731"/>
            <a:ext cx="1233744" cy="646331"/>
          </a:xfrm>
          <a:prstGeom prst="rect">
            <a:avLst/>
          </a:prstGeom>
          <a:solidFill>
            <a:schemeClr val="bg1"/>
          </a:solidFill>
          <a:ln>
            <a:solidFill>
              <a:srgbClr val="0070C0"/>
            </a:solidFill>
          </a:ln>
        </p:spPr>
        <p:txBody>
          <a:bodyPr wrap="square" rtlCol="0">
            <a:spAutoFit/>
          </a:bodyPr>
          <a:lstStyle/>
          <a:p>
            <a:pPr algn="ctr"/>
            <a:r>
              <a:rPr lang="es-CO" b="1" dirty="0">
                <a:solidFill>
                  <a:srgbClr val="005493"/>
                </a:solidFill>
              </a:rPr>
              <a:t>Nuestro Paciente</a:t>
            </a:r>
          </a:p>
        </p:txBody>
      </p:sp>
    </p:spTree>
    <p:extLst>
      <p:ext uri="{BB962C8B-B14F-4D97-AF65-F5344CB8AC3E}">
        <p14:creationId xmlns:p14="http://schemas.microsoft.com/office/powerpoint/2010/main" val="175578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Vertic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ppt_x"/>
                                          </p:val>
                                        </p:tav>
                                        <p:tav tm="100000">
                                          <p:val>
                                            <p:strVal val="#ppt_x"/>
                                          </p:val>
                                        </p:tav>
                                      </p:tavLst>
                                    </p:anim>
                                    <p:anim calcmode="lin" valueType="num">
                                      <p:cBhvr additive="base">
                                        <p:cTn id="5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0" grpId="0" animBg="1"/>
      <p:bldP spid="11" grpId="0" animBg="1"/>
      <p:bldP spid="12" grpId="0" animBg="1"/>
      <p:bldP spid="13" grpId="0" animBg="1"/>
      <p:bldP spid="14" grpId="0" animBg="1"/>
      <p:bldP spid="7" grpId="0"/>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¿Se beneficiaria este paciente de rehabilitación pulmonar?</a:t>
            </a:r>
          </a:p>
        </p:txBody>
      </p:sp>
      <p:sp>
        <p:nvSpPr>
          <p:cNvPr id="3" name="Marcador de contenido 2"/>
          <p:cNvSpPr>
            <a:spLocks noGrp="1"/>
          </p:cNvSpPr>
          <p:nvPr>
            <p:ph idx="1"/>
          </p:nvPr>
        </p:nvSpPr>
        <p:spPr/>
        <p:txBody>
          <a:bodyPr>
            <a:normAutofit fontScale="92500" lnSpcReduction="10000"/>
          </a:bodyPr>
          <a:lstStyle/>
          <a:p>
            <a:r>
              <a:rPr lang="es-CO" dirty="0"/>
              <a:t>No por que el paciente esta clasificado inicialmente como Gold 1 A  (incorrecto)</a:t>
            </a:r>
          </a:p>
          <a:p>
            <a:endParaRPr lang="es-CO" dirty="0"/>
          </a:p>
          <a:p>
            <a:r>
              <a:rPr lang="es-CO" dirty="0"/>
              <a:t>Si por que si reclasifico al paciente estaría en un Gold 1 D y ya pasaron 3 meses. (hay una mejor respuesta)</a:t>
            </a:r>
          </a:p>
          <a:p>
            <a:endParaRPr lang="es-CO" dirty="0"/>
          </a:p>
          <a:p>
            <a:r>
              <a:rPr lang="es-CO" dirty="0"/>
              <a:t>Si por que si reclasifico al paciente estaría en un Gold 1 D  y se debería haber iniciado 2 semanas después de la hospitalización   (correcto)</a:t>
            </a:r>
          </a:p>
          <a:p>
            <a:endParaRPr lang="es-CO" dirty="0"/>
          </a:p>
          <a:p>
            <a:r>
              <a:rPr lang="es-CO" dirty="0"/>
              <a:t>No por que tiene muchas comorbilidades HTA, DM, Apnea del sueño (incorrecto)</a:t>
            </a:r>
          </a:p>
        </p:txBody>
      </p:sp>
    </p:spTree>
    <p:extLst>
      <p:ext uri="{BB962C8B-B14F-4D97-AF65-F5344CB8AC3E}">
        <p14:creationId xmlns:p14="http://schemas.microsoft.com/office/powerpoint/2010/main" val="2734109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Retro alimentación</a:t>
            </a:r>
          </a:p>
        </p:txBody>
      </p:sp>
      <p:sp>
        <p:nvSpPr>
          <p:cNvPr id="3" name="Marcador de contenido 2"/>
          <p:cNvSpPr>
            <a:spLocks noGrp="1"/>
          </p:cNvSpPr>
          <p:nvPr>
            <p:ph idx="1"/>
          </p:nvPr>
        </p:nvSpPr>
        <p:spPr/>
        <p:txBody>
          <a:bodyPr>
            <a:normAutofit/>
          </a:bodyPr>
          <a:lstStyle/>
          <a:p>
            <a:pPr algn="just"/>
            <a:r>
              <a:rPr lang="es-CO" dirty="0"/>
              <a:t>Los pacientes con EPOC estable clasificados como GOLD estadios B, C y D se benefician de la rehabilitación pulmonar. Si el paciente presento una exacerbación reciente se debe esperar dos semanas para el inicio de rehabilitación pulmonar.</a:t>
            </a:r>
          </a:p>
          <a:p>
            <a:pPr algn="just"/>
            <a:endParaRPr lang="es-CO" dirty="0"/>
          </a:p>
          <a:p>
            <a:pPr algn="just"/>
            <a:endParaRPr lang="es-CO" dirty="0"/>
          </a:p>
          <a:p>
            <a:pPr algn="just"/>
            <a:endParaRPr lang="es-CO" dirty="0"/>
          </a:p>
        </p:txBody>
      </p:sp>
    </p:spTree>
    <p:extLst>
      <p:ext uri="{BB962C8B-B14F-4D97-AF65-F5344CB8AC3E}">
        <p14:creationId xmlns:p14="http://schemas.microsoft.com/office/powerpoint/2010/main" val="1371462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11" name="Google Shape;276;p35">
            <a:extLst>
              <a:ext uri="{FF2B5EF4-FFF2-40B4-BE49-F238E27FC236}">
                <a16:creationId xmlns:a16="http://schemas.microsoft.com/office/drawing/2014/main" id="{36AE9ED8-8E6A-4EE2-83AA-911D45726BAD}"/>
              </a:ext>
            </a:extLst>
          </p:cNvPr>
          <p:cNvPicPr preferRelativeResize="0"/>
          <p:nvPr/>
        </p:nvPicPr>
        <p:blipFill>
          <a:blip r:embed="rId3">
            <a:alphaModFix/>
          </a:blip>
          <a:stretch>
            <a:fillRect/>
          </a:stretch>
        </p:blipFill>
        <p:spPr>
          <a:xfrm>
            <a:off x="5077628" y="1840775"/>
            <a:ext cx="6044626" cy="4196339"/>
          </a:xfrm>
          <a:prstGeom prst="rect">
            <a:avLst/>
          </a:prstGeom>
          <a:noFill/>
          <a:ln>
            <a:noFill/>
          </a:ln>
        </p:spPr>
      </p:pic>
      <p:sp>
        <p:nvSpPr>
          <p:cNvPr id="274" name="Google Shape;274;p35"/>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75" name="Google Shape;275;p35"/>
          <p:cNvPicPr preferRelativeResize="0"/>
          <p:nvPr/>
        </p:nvPicPr>
        <p:blipFill rotWithShape="1">
          <a:blip r:embed="rId4">
            <a:alphaModFix/>
          </a:blip>
          <a:srcRect/>
          <a:stretch/>
        </p:blipFill>
        <p:spPr>
          <a:xfrm>
            <a:off x="7374192" y="6179831"/>
            <a:ext cx="4561298" cy="503652"/>
          </a:xfrm>
          <a:prstGeom prst="rect">
            <a:avLst/>
          </a:prstGeom>
          <a:noFill/>
          <a:ln>
            <a:noFill/>
          </a:ln>
        </p:spPr>
      </p:pic>
      <p:sp>
        <p:nvSpPr>
          <p:cNvPr id="6" name="Google Shape;229;p30">
            <a:extLst>
              <a:ext uri="{FF2B5EF4-FFF2-40B4-BE49-F238E27FC236}">
                <a16:creationId xmlns:a16="http://schemas.microsoft.com/office/drawing/2014/main" id="{4C820F55-A6C4-428F-B28C-11C6BD42A625}"/>
              </a:ext>
            </a:extLst>
          </p:cNvPr>
          <p:cNvSpPr txBox="1">
            <a:spLocks/>
          </p:cNvSpPr>
          <p:nvPr/>
        </p:nvSpPr>
        <p:spPr>
          <a:xfrm>
            <a:off x="162300" y="2461"/>
            <a:ext cx="118674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sz="4800" b="1" dirty="0">
                <a:solidFill>
                  <a:srgbClr val="0070C0"/>
                </a:solidFill>
              </a:rPr>
              <a:t>Retroalimentación</a:t>
            </a:r>
          </a:p>
        </p:txBody>
      </p:sp>
      <p:sp>
        <p:nvSpPr>
          <p:cNvPr id="2" name="Rectángulo 1">
            <a:extLst>
              <a:ext uri="{FF2B5EF4-FFF2-40B4-BE49-F238E27FC236}">
                <a16:creationId xmlns:a16="http://schemas.microsoft.com/office/drawing/2014/main" id="{161F4814-0F0D-4F6A-9977-E94477683D45}"/>
              </a:ext>
            </a:extLst>
          </p:cNvPr>
          <p:cNvSpPr/>
          <p:nvPr/>
        </p:nvSpPr>
        <p:spPr>
          <a:xfrm>
            <a:off x="1156565" y="4438449"/>
            <a:ext cx="3447299" cy="215444"/>
          </a:xfrm>
          <a:prstGeom prst="rect">
            <a:avLst/>
          </a:prstGeom>
        </p:spPr>
        <p:txBody>
          <a:bodyPr wrap="square">
            <a:spAutoFit/>
          </a:bodyPr>
          <a:lstStyle/>
          <a:p>
            <a:r>
              <a:rPr lang="es-CO" sz="800" dirty="0">
                <a:solidFill>
                  <a:schemeClr val="bg2"/>
                </a:solidFill>
                <a:latin typeface="Helvetica Neue"/>
              </a:rPr>
              <a:t>Imagen de </a:t>
            </a:r>
            <a:r>
              <a:rPr lang="es-CO" sz="800" dirty="0">
                <a:solidFill>
                  <a:schemeClr val="bg2"/>
                </a:solidFill>
                <a:latin typeface="Helvetica Neue"/>
                <a:hlinkClick r:id="rId5">
                  <a:extLst>
                    <a:ext uri="{A12FA001-AC4F-418D-AE19-62706E023703}">
                      <ahyp:hlinkClr xmlns:ahyp="http://schemas.microsoft.com/office/drawing/2018/hyperlinkcolor" xmlns="" val="tx"/>
                    </a:ext>
                  </a:extLst>
                </a:hlinkClick>
              </a:rPr>
              <a:t>Clker-Free-Vector-Images</a:t>
            </a:r>
            <a:r>
              <a:rPr lang="es-CO" sz="800" dirty="0">
                <a:solidFill>
                  <a:schemeClr val="bg2"/>
                </a:solidFill>
                <a:latin typeface="Helvetica Neue"/>
              </a:rPr>
              <a:t> en </a:t>
            </a:r>
            <a:r>
              <a:rPr lang="es-CO" sz="800" dirty="0">
                <a:solidFill>
                  <a:schemeClr val="bg2"/>
                </a:solidFill>
                <a:latin typeface="Helvetica Neue"/>
                <a:hlinkClick r:id="rId6">
                  <a:extLst>
                    <a:ext uri="{A12FA001-AC4F-418D-AE19-62706E023703}">
                      <ahyp:hlinkClr xmlns:ahyp="http://schemas.microsoft.com/office/drawing/2018/hyperlinkcolor" xmlns="" val="tx"/>
                    </a:ext>
                  </a:extLst>
                </a:hlinkClick>
              </a:rPr>
              <a:t>Pixabay</a:t>
            </a:r>
            <a:endParaRPr lang="es-CO" sz="800" dirty="0">
              <a:solidFill>
                <a:schemeClr val="bg2"/>
              </a:solidFill>
            </a:endParaRPr>
          </a:p>
        </p:txBody>
      </p:sp>
      <p:pic>
        <p:nvPicPr>
          <p:cNvPr id="4" name="Imagen 3">
            <a:extLst>
              <a:ext uri="{FF2B5EF4-FFF2-40B4-BE49-F238E27FC236}">
                <a16:creationId xmlns:a16="http://schemas.microsoft.com/office/drawing/2014/main" id="{65B175B2-28C2-44E5-B2DB-FE1FA028813A}"/>
              </a:ext>
            </a:extLst>
          </p:cNvPr>
          <p:cNvPicPr>
            <a:picLocks noChangeAspect="1"/>
          </p:cNvPicPr>
          <p:nvPr/>
        </p:nvPicPr>
        <p:blipFill>
          <a:blip r:embed="rId7"/>
          <a:stretch>
            <a:fillRect/>
          </a:stretch>
        </p:blipFill>
        <p:spPr>
          <a:xfrm>
            <a:off x="1711971" y="1271946"/>
            <a:ext cx="1524000" cy="3048000"/>
          </a:xfrm>
          <a:prstGeom prst="rect">
            <a:avLst/>
          </a:prstGeom>
        </p:spPr>
      </p:pic>
      <p:sp>
        <p:nvSpPr>
          <p:cNvPr id="10" name="CuadroTexto 9">
            <a:extLst>
              <a:ext uri="{FF2B5EF4-FFF2-40B4-BE49-F238E27FC236}">
                <a16:creationId xmlns:a16="http://schemas.microsoft.com/office/drawing/2014/main" id="{408A58C2-F7F3-486A-A303-DFE39F3CF584}"/>
              </a:ext>
            </a:extLst>
          </p:cNvPr>
          <p:cNvSpPr txBox="1"/>
          <p:nvPr/>
        </p:nvSpPr>
        <p:spPr>
          <a:xfrm>
            <a:off x="520501" y="4653893"/>
            <a:ext cx="3921063" cy="1631216"/>
          </a:xfrm>
          <a:prstGeom prst="rect">
            <a:avLst/>
          </a:prstGeom>
          <a:no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b="1" dirty="0">
                <a:solidFill>
                  <a:schemeClr val="tx1"/>
                </a:solidFill>
              </a:rPr>
              <a:t>Pepe</a:t>
            </a:r>
          </a:p>
          <a:p>
            <a:pPr algn="just"/>
            <a:r>
              <a:rPr lang="es-ES" sz="1600" dirty="0">
                <a:solidFill>
                  <a:schemeClr val="tx1"/>
                </a:solidFill>
              </a:rPr>
              <a:t>Edad: 77 años </a:t>
            </a:r>
          </a:p>
          <a:p>
            <a:pPr algn="just"/>
            <a:r>
              <a:rPr lang="es-ES" sz="1600" dirty="0">
                <a:solidFill>
                  <a:schemeClr val="tx1"/>
                </a:solidFill>
              </a:rPr>
              <a:t>Espirometría: </a:t>
            </a:r>
            <a:r>
              <a:rPr lang="es-CO" sz="1600" dirty="0">
                <a:solidFill>
                  <a:schemeClr val="tx1"/>
                </a:solidFill>
              </a:rPr>
              <a:t>VEF1/CVF: &lt;0.7 (66,38) – VEF1 con un valor del 83% del esperado. Gold 1 </a:t>
            </a:r>
            <a:r>
              <a:rPr lang="es-CO" sz="1600" dirty="0" smtClean="0">
                <a:solidFill>
                  <a:schemeClr val="tx1"/>
                </a:solidFill>
              </a:rPr>
              <a:t>Tuvo una exacerbación en el último año </a:t>
            </a:r>
            <a:r>
              <a:rPr lang="es-ES" sz="1600" dirty="0" smtClean="0">
                <a:solidFill>
                  <a:schemeClr val="tx1"/>
                </a:solidFill>
              </a:rPr>
              <a:t>.</a:t>
            </a:r>
            <a:endParaRPr lang="es-ES" sz="1600" dirty="0">
              <a:solidFill>
                <a:schemeClr val="tx1"/>
              </a:solidFill>
            </a:endParaRPr>
          </a:p>
          <a:p>
            <a:pPr algn="just"/>
            <a:r>
              <a:rPr lang="es-ES" sz="1600" dirty="0" err="1">
                <a:solidFill>
                  <a:schemeClr val="tx1"/>
                </a:solidFill>
              </a:rPr>
              <a:t>mMRC</a:t>
            </a:r>
            <a:r>
              <a:rPr lang="es-ES" sz="1600" dirty="0">
                <a:solidFill>
                  <a:schemeClr val="tx1"/>
                </a:solidFill>
              </a:rPr>
              <a:t>   </a:t>
            </a:r>
            <a:r>
              <a:rPr lang="es-ES" sz="1600" dirty="0" smtClean="0">
                <a:solidFill>
                  <a:schemeClr val="tx1"/>
                </a:solidFill>
              </a:rPr>
              <a:t>2</a:t>
            </a:r>
            <a:endParaRPr lang="es-ES" sz="1600" dirty="0">
              <a:solidFill>
                <a:schemeClr val="tx1"/>
              </a:solidFill>
            </a:endParaRPr>
          </a:p>
        </p:txBody>
      </p:sp>
      <p:sp>
        <p:nvSpPr>
          <p:cNvPr id="13" name="CuadroTexto 12">
            <a:extLst>
              <a:ext uri="{FF2B5EF4-FFF2-40B4-BE49-F238E27FC236}">
                <a16:creationId xmlns:a16="http://schemas.microsoft.com/office/drawing/2014/main" id="{9999B9C6-31DE-497C-A7BE-2F3CDD07A7F9}"/>
              </a:ext>
            </a:extLst>
          </p:cNvPr>
          <p:cNvSpPr txBox="1"/>
          <p:nvPr/>
        </p:nvSpPr>
        <p:spPr>
          <a:xfrm>
            <a:off x="4916304" y="1158884"/>
            <a:ext cx="2521691" cy="338554"/>
          </a:xfrm>
          <a:prstGeom prst="rect">
            <a:avLst/>
          </a:prstGeom>
          <a:solidFill>
            <a:schemeClr val="accent1">
              <a:lumMod val="20000"/>
              <a:lumOff val="80000"/>
            </a:schemeClr>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600" b="1" dirty="0">
                <a:solidFill>
                  <a:schemeClr val="bg2"/>
                </a:solidFill>
              </a:rPr>
              <a:t>GOLD 3 (VEF1 45%) </a:t>
            </a:r>
          </a:p>
        </p:txBody>
      </p:sp>
      <p:sp>
        <p:nvSpPr>
          <p:cNvPr id="15" name="Rectángulo 14">
            <a:extLst>
              <a:ext uri="{FF2B5EF4-FFF2-40B4-BE49-F238E27FC236}">
                <a16:creationId xmlns:a16="http://schemas.microsoft.com/office/drawing/2014/main" id="{1CA77517-E74C-4CDF-B056-D49E6DE42CF0}"/>
              </a:ext>
            </a:extLst>
          </p:cNvPr>
          <p:cNvSpPr/>
          <p:nvPr/>
        </p:nvSpPr>
        <p:spPr>
          <a:xfrm>
            <a:off x="5320359" y="2702357"/>
            <a:ext cx="1713580" cy="90849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a:extLst>
              <a:ext uri="{FF2B5EF4-FFF2-40B4-BE49-F238E27FC236}">
                <a16:creationId xmlns:a16="http://schemas.microsoft.com/office/drawing/2014/main" id="{23563A29-73CD-4399-9AF2-FB069D0DE40E}"/>
              </a:ext>
            </a:extLst>
          </p:cNvPr>
          <p:cNvSpPr/>
          <p:nvPr/>
        </p:nvSpPr>
        <p:spPr>
          <a:xfrm>
            <a:off x="9194592" y="4600867"/>
            <a:ext cx="1636427" cy="90849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a:extLst>
              <a:ext uri="{FF2B5EF4-FFF2-40B4-BE49-F238E27FC236}">
                <a16:creationId xmlns:a16="http://schemas.microsoft.com/office/drawing/2014/main" id="{B173D4EC-F7DE-401B-8DC1-C95D2039EE3A}"/>
              </a:ext>
            </a:extLst>
          </p:cNvPr>
          <p:cNvSpPr/>
          <p:nvPr/>
        </p:nvSpPr>
        <p:spPr>
          <a:xfrm>
            <a:off x="9009722" y="2871228"/>
            <a:ext cx="1636427" cy="762001"/>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dirty="0"/>
          </a:p>
        </p:txBody>
      </p:sp>
    </p:spTree>
    <p:extLst>
      <p:ext uri="{BB962C8B-B14F-4D97-AF65-F5344CB8AC3E}">
        <p14:creationId xmlns:p14="http://schemas.microsoft.com/office/powerpoint/2010/main" val="3243425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492B8B1-7F48-43E7-823D-27786537F6D5}"/>
              </a:ext>
            </a:extLst>
          </p:cNvPr>
          <p:cNvSpPr/>
          <p:nvPr/>
        </p:nvSpPr>
        <p:spPr>
          <a:xfrm>
            <a:off x="3694682" y="1208874"/>
            <a:ext cx="5168403" cy="4154984"/>
          </a:xfrm>
          <a:prstGeom prst="rect">
            <a:avLst/>
          </a:prstGeom>
          <a:noFill/>
        </p:spPr>
        <p:txBody>
          <a:bodyPr wrap="none" lIns="91440" tIns="45720" rIns="91440" bIns="45720">
            <a:spAutoFit/>
          </a:bodyPr>
          <a:lstStyle/>
          <a:p>
            <a:pPr algn="ctr"/>
            <a:r>
              <a:rPr lang="es-ES" sz="88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GRACIAS</a:t>
            </a:r>
          </a:p>
          <a:p>
            <a:pPr algn="ctr"/>
            <a:r>
              <a:rPr lang="es-ES" sz="8800" b="1" i="1" dirty="0">
                <a:ln w="9525">
                  <a:solidFill>
                    <a:schemeClr val="bg1"/>
                  </a:solidFill>
                  <a:prstDash val="solid"/>
                </a:ln>
                <a:effectLst>
                  <a:outerShdw blurRad="12700" dist="38100" dir="2700000" algn="tl" rotWithShape="0">
                    <a:schemeClr val="bg1">
                      <a:lumMod val="50000"/>
                    </a:schemeClr>
                  </a:outerShdw>
                </a:effectLst>
              </a:rPr>
              <a:t>POR SU </a:t>
            </a:r>
          </a:p>
          <a:p>
            <a:pPr algn="ctr"/>
            <a:r>
              <a:rPr lang="es-ES" sz="8800" b="1" i="1" dirty="0">
                <a:ln w="9525">
                  <a:solidFill>
                    <a:schemeClr val="bg1"/>
                  </a:solidFill>
                  <a:prstDash val="solid"/>
                </a:ln>
                <a:effectLst>
                  <a:outerShdw blurRad="12700" dist="38100" dir="2700000" algn="tl" rotWithShape="0">
                    <a:schemeClr val="bg1">
                      <a:lumMod val="50000"/>
                    </a:schemeClr>
                  </a:outerShdw>
                </a:effectLst>
              </a:rPr>
              <a:t>ATENCIÓN</a:t>
            </a:r>
            <a:endParaRPr lang="es-ES" sz="88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2400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¿Con esta información, el paciente tiene un </a:t>
            </a:r>
            <a:r>
              <a:rPr lang="es-CO" dirty="0" err="1"/>
              <a:t>Dx</a:t>
            </a:r>
            <a:r>
              <a:rPr lang="es-CO" dirty="0"/>
              <a:t> de EPOC?</a:t>
            </a:r>
            <a:br>
              <a:rPr lang="es-CO" dirty="0"/>
            </a:br>
            <a:endParaRPr lang="es-CO" dirty="0"/>
          </a:p>
        </p:txBody>
      </p:sp>
      <p:sp>
        <p:nvSpPr>
          <p:cNvPr id="3" name="Marcador de contenido 2"/>
          <p:cNvSpPr>
            <a:spLocks noGrp="1"/>
          </p:cNvSpPr>
          <p:nvPr>
            <p:ph idx="1"/>
          </p:nvPr>
        </p:nvSpPr>
        <p:spPr/>
        <p:txBody>
          <a:bodyPr>
            <a:normAutofit lnSpcReduction="10000"/>
          </a:bodyPr>
          <a:lstStyle/>
          <a:p>
            <a:r>
              <a:rPr lang="es-MX" dirty="0"/>
              <a:t>Verdadero         (incorrecto)</a:t>
            </a:r>
          </a:p>
          <a:p>
            <a:endParaRPr lang="es-MX" dirty="0"/>
          </a:p>
          <a:p>
            <a:r>
              <a:rPr lang="es-MX" dirty="0"/>
              <a:t>Falso (correcto)</a:t>
            </a:r>
          </a:p>
          <a:p>
            <a:endParaRPr lang="es-MX" dirty="0"/>
          </a:p>
          <a:p>
            <a:endParaRPr lang="es-MX" dirty="0"/>
          </a:p>
          <a:p>
            <a:pPr marL="0" indent="0">
              <a:buNone/>
            </a:pPr>
            <a:r>
              <a:rPr lang="es-MX" dirty="0"/>
              <a:t>Retroalimentación</a:t>
            </a:r>
          </a:p>
          <a:p>
            <a:endParaRPr lang="es-MX" dirty="0"/>
          </a:p>
          <a:p>
            <a:r>
              <a:rPr lang="es-MX" dirty="0"/>
              <a:t>Se requiere tener una </a:t>
            </a:r>
            <a:r>
              <a:rPr lang="es-MX" dirty="0" err="1"/>
              <a:t>espirometría</a:t>
            </a:r>
            <a:r>
              <a:rPr lang="es-MX" dirty="0"/>
              <a:t> para CONFIRMAR la obstrucción del flujo aéreo. </a:t>
            </a:r>
          </a:p>
          <a:p>
            <a:endParaRPr lang="es-CO" dirty="0"/>
          </a:p>
        </p:txBody>
      </p:sp>
    </p:spTree>
    <p:extLst>
      <p:ext uri="{BB962C8B-B14F-4D97-AF65-F5344CB8AC3E}">
        <p14:creationId xmlns:p14="http://schemas.microsoft.com/office/powerpoint/2010/main" val="425260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ángulo 101">
            <a:extLst>
              <a:ext uri="{FF2B5EF4-FFF2-40B4-BE49-F238E27FC236}">
                <a16:creationId xmlns:a16="http://schemas.microsoft.com/office/drawing/2014/main" id="{81862633-8EFC-410D-A79C-B0B2B25CDC72}"/>
              </a:ext>
            </a:extLst>
          </p:cNvPr>
          <p:cNvSpPr/>
          <p:nvPr/>
        </p:nvSpPr>
        <p:spPr>
          <a:xfrm>
            <a:off x="911107" y="461005"/>
            <a:ext cx="4913730" cy="5935990"/>
          </a:xfrm>
          <a:prstGeom prst="rect">
            <a:avLst/>
          </a:prstGeom>
          <a:solidFill>
            <a:schemeClr val="accent1">
              <a:lumMod val="20000"/>
              <a:lumOff val="80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5" name="Forma libre: forma 94">
            <a:extLst>
              <a:ext uri="{FF2B5EF4-FFF2-40B4-BE49-F238E27FC236}">
                <a16:creationId xmlns:a16="http://schemas.microsoft.com/office/drawing/2014/main" id="{386FDF40-A624-49F7-AE09-1E26E1E7DD04}"/>
              </a:ext>
            </a:extLst>
          </p:cNvPr>
          <p:cNvSpPr/>
          <p:nvPr/>
        </p:nvSpPr>
        <p:spPr>
          <a:xfrm>
            <a:off x="1379495" y="3359764"/>
            <a:ext cx="1547316" cy="2737482"/>
          </a:xfrm>
          <a:custGeom>
            <a:avLst/>
            <a:gdLst>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393895 w 1448972"/>
              <a:gd name="connsiteY44" fmla="*/ 604911 h 1890968"/>
              <a:gd name="connsiteX45" fmla="*/ 1266092 w 1448972"/>
              <a:gd name="connsiteY45" fmla="*/ 647114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393895 w 1448972"/>
              <a:gd name="connsiteY44" fmla="*/ 562708 h 1890968"/>
              <a:gd name="connsiteX45" fmla="*/ 1266092 w 1448972"/>
              <a:gd name="connsiteY45" fmla="*/ 647114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393895 w 1448972"/>
              <a:gd name="connsiteY44" fmla="*/ 562708 h 1890968"/>
              <a:gd name="connsiteX45" fmla="*/ 1315732 w 1448972"/>
              <a:gd name="connsiteY45" fmla="*/ 554349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418714 w 1448972"/>
              <a:gd name="connsiteY44" fmla="*/ 377177 h 1890968"/>
              <a:gd name="connsiteX45" fmla="*/ 1315732 w 1448972"/>
              <a:gd name="connsiteY45" fmla="*/ 554349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415303 h 1890968"/>
              <a:gd name="connsiteX42" fmla="*/ 267286 w 1448972"/>
              <a:gd name="connsiteY42" fmla="*/ 562708 h 1890968"/>
              <a:gd name="connsiteX43" fmla="*/ 351692 w 1448972"/>
              <a:gd name="connsiteY43" fmla="*/ 590843 h 1890968"/>
              <a:gd name="connsiteX44" fmla="*/ 418714 w 1448972"/>
              <a:gd name="connsiteY44" fmla="*/ 377177 h 1890968"/>
              <a:gd name="connsiteX45" fmla="*/ 1315732 w 1448972"/>
              <a:gd name="connsiteY45" fmla="*/ 554349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415303 h 1890968"/>
              <a:gd name="connsiteX42" fmla="*/ 267286 w 1448972"/>
              <a:gd name="connsiteY42" fmla="*/ 562708 h 1890968"/>
              <a:gd name="connsiteX43" fmla="*/ 376512 w 1448972"/>
              <a:gd name="connsiteY43" fmla="*/ 431817 h 1890968"/>
              <a:gd name="connsiteX44" fmla="*/ 418714 w 1448972"/>
              <a:gd name="connsiteY44" fmla="*/ 377177 h 1890968"/>
              <a:gd name="connsiteX45" fmla="*/ 1315732 w 1448972"/>
              <a:gd name="connsiteY45" fmla="*/ 554349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415303 h 1890968"/>
              <a:gd name="connsiteX42" fmla="*/ 267286 w 1448972"/>
              <a:gd name="connsiteY42" fmla="*/ 430186 h 1890968"/>
              <a:gd name="connsiteX43" fmla="*/ 376512 w 1448972"/>
              <a:gd name="connsiteY43" fmla="*/ 431817 h 1890968"/>
              <a:gd name="connsiteX44" fmla="*/ 418714 w 1448972"/>
              <a:gd name="connsiteY44" fmla="*/ 377177 h 1890968"/>
              <a:gd name="connsiteX45" fmla="*/ 1315732 w 1448972"/>
              <a:gd name="connsiteY45" fmla="*/ 554349 h 1890968"/>
              <a:gd name="connsiteX46" fmla="*/ 1350498 w 1448972"/>
              <a:gd name="connsiteY46" fmla="*/ 675249 h 1890968"/>
              <a:gd name="connsiteX47" fmla="*/ 1406769 w 1448972"/>
              <a:gd name="connsiteY47" fmla="*/ 717452 h 1890968"/>
              <a:gd name="connsiteX0" fmla="*/ 1448972 w 1448972"/>
              <a:gd name="connsiteY0" fmla="*/ 1229556 h 2459342"/>
              <a:gd name="connsiteX1" fmla="*/ 1434904 w 1448972"/>
              <a:gd name="connsiteY1" fmla="*/ 1623451 h 2459342"/>
              <a:gd name="connsiteX2" fmla="*/ 1420837 w 1448972"/>
              <a:gd name="connsiteY2" fmla="*/ 1764128 h 2459342"/>
              <a:gd name="connsiteX3" fmla="*/ 1392701 w 1448972"/>
              <a:gd name="connsiteY3" fmla="*/ 1848534 h 2459342"/>
              <a:gd name="connsiteX4" fmla="*/ 1364566 w 1448972"/>
              <a:gd name="connsiteY4" fmla="*/ 1932940 h 2459342"/>
              <a:gd name="connsiteX5" fmla="*/ 1350498 w 1448972"/>
              <a:gd name="connsiteY5" fmla="*/ 1975143 h 2459342"/>
              <a:gd name="connsiteX6" fmla="*/ 1308295 w 1448972"/>
              <a:gd name="connsiteY6" fmla="*/ 2129888 h 2459342"/>
              <a:gd name="connsiteX7" fmla="*/ 1280160 w 1448972"/>
              <a:gd name="connsiteY7" fmla="*/ 2214294 h 2459342"/>
              <a:gd name="connsiteX8" fmla="*/ 1252024 w 1448972"/>
              <a:gd name="connsiteY8" fmla="*/ 2242430 h 2459342"/>
              <a:gd name="connsiteX9" fmla="*/ 1223889 w 1448972"/>
              <a:gd name="connsiteY9" fmla="*/ 2284633 h 2459342"/>
              <a:gd name="connsiteX10" fmla="*/ 1181686 w 1448972"/>
              <a:gd name="connsiteY10" fmla="*/ 2298700 h 2459342"/>
              <a:gd name="connsiteX11" fmla="*/ 1111348 w 1448972"/>
              <a:gd name="connsiteY11" fmla="*/ 2340903 h 2459342"/>
              <a:gd name="connsiteX12" fmla="*/ 1083212 w 1448972"/>
              <a:gd name="connsiteY12" fmla="*/ 2369039 h 2459342"/>
              <a:gd name="connsiteX13" fmla="*/ 998806 w 1448972"/>
              <a:gd name="connsiteY13" fmla="*/ 2397174 h 2459342"/>
              <a:gd name="connsiteX14" fmla="*/ 787791 w 1448972"/>
              <a:gd name="connsiteY14" fmla="*/ 2439377 h 2459342"/>
              <a:gd name="connsiteX15" fmla="*/ 745588 w 1448972"/>
              <a:gd name="connsiteY15" fmla="*/ 2425310 h 2459342"/>
              <a:gd name="connsiteX16" fmla="*/ 689317 w 1448972"/>
              <a:gd name="connsiteY16" fmla="*/ 2354971 h 2459342"/>
              <a:gd name="connsiteX17" fmla="*/ 647114 w 1448972"/>
              <a:gd name="connsiteY17" fmla="*/ 2340903 h 2459342"/>
              <a:gd name="connsiteX18" fmla="*/ 618978 w 1448972"/>
              <a:gd name="connsiteY18" fmla="*/ 2312768 h 2459342"/>
              <a:gd name="connsiteX19" fmla="*/ 576775 w 1448972"/>
              <a:gd name="connsiteY19" fmla="*/ 2298700 h 2459342"/>
              <a:gd name="connsiteX20" fmla="*/ 534572 w 1448972"/>
              <a:gd name="connsiteY20" fmla="*/ 2270565 h 2459342"/>
              <a:gd name="connsiteX21" fmla="*/ 506437 w 1448972"/>
              <a:gd name="connsiteY21" fmla="*/ 2228362 h 2459342"/>
              <a:gd name="connsiteX22" fmla="*/ 464234 w 1448972"/>
              <a:gd name="connsiteY22" fmla="*/ 2214294 h 2459342"/>
              <a:gd name="connsiteX23" fmla="*/ 407963 w 1448972"/>
              <a:gd name="connsiteY23" fmla="*/ 2158023 h 2459342"/>
              <a:gd name="connsiteX24" fmla="*/ 379828 w 1448972"/>
              <a:gd name="connsiteY24" fmla="*/ 2115820 h 2459342"/>
              <a:gd name="connsiteX25" fmla="*/ 351692 w 1448972"/>
              <a:gd name="connsiteY25" fmla="*/ 2087685 h 2459342"/>
              <a:gd name="connsiteX26" fmla="*/ 281354 w 1448972"/>
              <a:gd name="connsiteY26" fmla="*/ 1975143 h 2459342"/>
              <a:gd name="connsiteX27" fmla="*/ 182880 w 1448972"/>
              <a:gd name="connsiteY27" fmla="*/ 1848534 h 2459342"/>
              <a:gd name="connsiteX28" fmla="*/ 140677 w 1448972"/>
              <a:gd name="connsiteY28" fmla="*/ 1764128 h 2459342"/>
              <a:gd name="connsiteX29" fmla="*/ 126609 w 1448972"/>
              <a:gd name="connsiteY29" fmla="*/ 1721925 h 2459342"/>
              <a:gd name="connsiteX30" fmla="*/ 98474 w 1448972"/>
              <a:gd name="connsiteY30" fmla="*/ 1679722 h 2459342"/>
              <a:gd name="connsiteX31" fmla="*/ 84406 w 1448972"/>
              <a:gd name="connsiteY31" fmla="*/ 1637519 h 2459342"/>
              <a:gd name="connsiteX32" fmla="*/ 56271 w 1448972"/>
              <a:gd name="connsiteY32" fmla="*/ 1609383 h 2459342"/>
              <a:gd name="connsiteX33" fmla="*/ 0 w 1448972"/>
              <a:gd name="connsiteY33" fmla="*/ 1524977 h 2459342"/>
              <a:gd name="connsiteX34" fmla="*/ 14068 w 1448972"/>
              <a:gd name="connsiteY34" fmla="*/ 694983 h 2459342"/>
              <a:gd name="connsiteX35" fmla="*/ 42203 w 1448972"/>
              <a:gd name="connsiteY35" fmla="*/ 610577 h 2459342"/>
              <a:gd name="connsiteX36" fmla="*/ 56271 w 1448972"/>
              <a:gd name="connsiteY36" fmla="*/ 568374 h 2459342"/>
              <a:gd name="connsiteX37" fmla="*/ 96817 w 1448972"/>
              <a:gd name="connsiteY37" fmla="*/ 162 h 2459342"/>
              <a:gd name="connsiteX38" fmla="*/ 112541 w 1448972"/>
              <a:gd name="connsiteY38" fmla="*/ 793457 h 2459342"/>
              <a:gd name="connsiteX39" fmla="*/ 126609 w 1448972"/>
              <a:gd name="connsiteY39" fmla="*/ 835660 h 2459342"/>
              <a:gd name="connsiteX40" fmla="*/ 140677 w 1448972"/>
              <a:gd name="connsiteY40" fmla="*/ 1018540 h 2459342"/>
              <a:gd name="connsiteX41" fmla="*/ 168812 w 1448972"/>
              <a:gd name="connsiteY41" fmla="*/ 983677 h 2459342"/>
              <a:gd name="connsiteX42" fmla="*/ 267286 w 1448972"/>
              <a:gd name="connsiteY42" fmla="*/ 998560 h 2459342"/>
              <a:gd name="connsiteX43" fmla="*/ 376512 w 1448972"/>
              <a:gd name="connsiteY43" fmla="*/ 1000191 h 2459342"/>
              <a:gd name="connsiteX44" fmla="*/ 418714 w 1448972"/>
              <a:gd name="connsiteY44" fmla="*/ 945551 h 2459342"/>
              <a:gd name="connsiteX45" fmla="*/ 1315732 w 1448972"/>
              <a:gd name="connsiteY45" fmla="*/ 1122723 h 2459342"/>
              <a:gd name="connsiteX46" fmla="*/ 1350498 w 1448972"/>
              <a:gd name="connsiteY46" fmla="*/ 1243623 h 2459342"/>
              <a:gd name="connsiteX47" fmla="*/ 1406769 w 1448972"/>
              <a:gd name="connsiteY47" fmla="*/ 1285826 h 2459342"/>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126609 w 1448972"/>
              <a:gd name="connsiteY39" fmla="*/ 836091 h 2459773"/>
              <a:gd name="connsiteX40" fmla="*/ 140677 w 1448972"/>
              <a:gd name="connsiteY40" fmla="*/ 1018971 h 2459773"/>
              <a:gd name="connsiteX41" fmla="*/ 168812 w 1448972"/>
              <a:gd name="connsiteY41" fmla="*/ 984108 h 2459773"/>
              <a:gd name="connsiteX42" fmla="*/ 267286 w 1448972"/>
              <a:gd name="connsiteY42" fmla="*/ 998991 h 2459773"/>
              <a:gd name="connsiteX43" fmla="*/ 376512 w 1448972"/>
              <a:gd name="connsiteY43" fmla="*/ 1000622 h 2459773"/>
              <a:gd name="connsiteX44" fmla="*/ 418714 w 1448972"/>
              <a:gd name="connsiteY44" fmla="*/ 94598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126609 w 1448972"/>
              <a:gd name="connsiteY39" fmla="*/ 836091 h 2459773"/>
              <a:gd name="connsiteX40" fmla="*/ 140677 w 1448972"/>
              <a:gd name="connsiteY40" fmla="*/ 1018971 h 2459773"/>
              <a:gd name="connsiteX41" fmla="*/ 330141 w 1448972"/>
              <a:gd name="connsiteY41" fmla="*/ 878091 h 2459773"/>
              <a:gd name="connsiteX42" fmla="*/ 267286 w 1448972"/>
              <a:gd name="connsiteY42" fmla="*/ 998991 h 2459773"/>
              <a:gd name="connsiteX43" fmla="*/ 376512 w 1448972"/>
              <a:gd name="connsiteY43" fmla="*/ 1000622 h 2459773"/>
              <a:gd name="connsiteX44" fmla="*/ 418714 w 1448972"/>
              <a:gd name="connsiteY44" fmla="*/ 94598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325167 w 1448972"/>
              <a:gd name="connsiteY39" fmla="*/ 756578 h 2459773"/>
              <a:gd name="connsiteX40" fmla="*/ 140677 w 1448972"/>
              <a:gd name="connsiteY40" fmla="*/ 1018971 h 2459773"/>
              <a:gd name="connsiteX41" fmla="*/ 330141 w 1448972"/>
              <a:gd name="connsiteY41" fmla="*/ 878091 h 2459773"/>
              <a:gd name="connsiteX42" fmla="*/ 267286 w 1448972"/>
              <a:gd name="connsiteY42" fmla="*/ 998991 h 2459773"/>
              <a:gd name="connsiteX43" fmla="*/ 376512 w 1448972"/>
              <a:gd name="connsiteY43" fmla="*/ 1000622 h 2459773"/>
              <a:gd name="connsiteX44" fmla="*/ 418714 w 1448972"/>
              <a:gd name="connsiteY44" fmla="*/ 94598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325167 w 1448972"/>
              <a:gd name="connsiteY39" fmla="*/ 756578 h 2459773"/>
              <a:gd name="connsiteX40" fmla="*/ 376465 w 1448972"/>
              <a:gd name="connsiteY40" fmla="*/ 846692 h 2459773"/>
              <a:gd name="connsiteX41" fmla="*/ 330141 w 1448972"/>
              <a:gd name="connsiteY41" fmla="*/ 878091 h 2459773"/>
              <a:gd name="connsiteX42" fmla="*/ 267286 w 1448972"/>
              <a:gd name="connsiteY42" fmla="*/ 998991 h 2459773"/>
              <a:gd name="connsiteX43" fmla="*/ 376512 w 1448972"/>
              <a:gd name="connsiteY43" fmla="*/ 1000622 h 2459773"/>
              <a:gd name="connsiteX44" fmla="*/ 418714 w 1448972"/>
              <a:gd name="connsiteY44" fmla="*/ 94598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325167 w 1448972"/>
              <a:gd name="connsiteY39" fmla="*/ 756578 h 2459773"/>
              <a:gd name="connsiteX40" fmla="*/ 376465 w 1448972"/>
              <a:gd name="connsiteY40" fmla="*/ 846692 h 2459773"/>
              <a:gd name="connsiteX41" fmla="*/ 330141 w 1448972"/>
              <a:gd name="connsiteY41" fmla="*/ 878091 h 2459773"/>
              <a:gd name="connsiteX42" fmla="*/ 391385 w 1448972"/>
              <a:gd name="connsiteY42" fmla="*/ 866469 h 2459773"/>
              <a:gd name="connsiteX43" fmla="*/ 376512 w 1448972"/>
              <a:gd name="connsiteY43" fmla="*/ 1000622 h 2459773"/>
              <a:gd name="connsiteX44" fmla="*/ 418714 w 1448972"/>
              <a:gd name="connsiteY44" fmla="*/ 94598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325167 w 1448972"/>
              <a:gd name="connsiteY39" fmla="*/ 756578 h 2459773"/>
              <a:gd name="connsiteX40" fmla="*/ 376465 w 1448972"/>
              <a:gd name="connsiteY40" fmla="*/ 846692 h 2459773"/>
              <a:gd name="connsiteX41" fmla="*/ 330141 w 1448972"/>
              <a:gd name="connsiteY41" fmla="*/ 878091 h 2459773"/>
              <a:gd name="connsiteX42" fmla="*/ 391385 w 1448972"/>
              <a:gd name="connsiteY42" fmla="*/ 866469 h 2459773"/>
              <a:gd name="connsiteX43" fmla="*/ 376512 w 1448972"/>
              <a:gd name="connsiteY43" fmla="*/ 1000622 h 2459773"/>
              <a:gd name="connsiteX44" fmla="*/ 455944 w 1448972"/>
              <a:gd name="connsiteY44" fmla="*/ 82671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325167 w 1448972"/>
              <a:gd name="connsiteY39" fmla="*/ 756578 h 2459773"/>
              <a:gd name="connsiteX40" fmla="*/ 376465 w 1448972"/>
              <a:gd name="connsiteY40" fmla="*/ 846692 h 2459773"/>
              <a:gd name="connsiteX41" fmla="*/ 330141 w 1448972"/>
              <a:gd name="connsiteY41" fmla="*/ 878091 h 2459773"/>
              <a:gd name="connsiteX42" fmla="*/ 391385 w 1448972"/>
              <a:gd name="connsiteY42" fmla="*/ 866469 h 2459773"/>
              <a:gd name="connsiteX43" fmla="*/ 376512 w 1448972"/>
              <a:gd name="connsiteY43" fmla="*/ 1000622 h 2459773"/>
              <a:gd name="connsiteX44" fmla="*/ 443535 w 1448972"/>
              <a:gd name="connsiteY44" fmla="*/ 998990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508098 h 2737884"/>
              <a:gd name="connsiteX1" fmla="*/ 1434904 w 1448972"/>
              <a:gd name="connsiteY1" fmla="*/ 1901993 h 2737884"/>
              <a:gd name="connsiteX2" fmla="*/ 1420837 w 1448972"/>
              <a:gd name="connsiteY2" fmla="*/ 2042670 h 2737884"/>
              <a:gd name="connsiteX3" fmla="*/ 1392701 w 1448972"/>
              <a:gd name="connsiteY3" fmla="*/ 2127076 h 2737884"/>
              <a:gd name="connsiteX4" fmla="*/ 1364566 w 1448972"/>
              <a:gd name="connsiteY4" fmla="*/ 2211482 h 2737884"/>
              <a:gd name="connsiteX5" fmla="*/ 1350498 w 1448972"/>
              <a:gd name="connsiteY5" fmla="*/ 2253685 h 2737884"/>
              <a:gd name="connsiteX6" fmla="*/ 1308295 w 1448972"/>
              <a:gd name="connsiteY6" fmla="*/ 2408430 h 2737884"/>
              <a:gd name="connsiteX7" fmla="*/ 1280160 w 1448972"/>
              <a:gd name="connsiteY7" fmla="*/ 2492836 h 2737884"/>
              <a:gd name="connsiteX8" fmla="*/ 1252024 w 1448972"/>
              <a:gd name="connsiteY8" fmla="*/ 2520972 h 2737884"/>
              <a:gd name="connsiteX9" fmla="*/ 1223889 w 1448972"/>
              <a:gd name="connsiteY9" fmla="*/ 2563175 h 2737884"/>
              <a:gd name="connsiteX10" fmla="*/ 1181686 w 1448972"/>
              <a:gd name="connsiteY10" fmla="*/ 2577242 h 2737884"/>
              <a:gd name="connsiteX11" fmla="*/ 1111348 w 1448972"/>
              <a:gd name="connsiteY11" fmla="*/ 2619445 h 2737884"/>
              <a:gd name="connsiteX12" fmla="*/ 1083212 w 1448972"/>
              <a:gd name="connsiteY12" fmla="*/ 2647581 h 2737884"/>
              <a:gd name="connsiteX13" fmla="*/ 998806 w 1448972"/>
              <a:gd name="connsiteY13" fmla="*/ 2675716 h 2737884"/>
              <a:gd name="connsiteX14" fmla="*/ 787791 w 1448972"/>
              <a:gd name="connsiteY14" fmla="*/ 2717919 h 2737884"/>
              <a:gd name="connsiteX15" fmla="*/ 745588 w 1448972"/>
              <a:gd name="connsiteY15" fmla="*/ 2703852 h 2737884"/>
              <a:gd name="connsiteX16" fmla="*/ 689317 w 1448972"/>
              <a:gd name="connsiteY16" fmla="*/ 2633513 h 2737884"/>
              <a:gd name="connsiteX17" fmla="*/ 647114 w 1448972"/>
              <a:gd name="connsiteY17" fmla="*/ 2619445 h 2737884"/>
              <a:gd name="connsiteX18" fmla="*/ 618978 w 1448972"/>
              <a:gd name="connsiteY18" fmla="*/ 2591310 h 2737884"/>
              <a:gd name="connsiteX19" fmla="*/ 576775 w 1448972"/>
              <a:gd name="connsiteY19" fmla="*/ 2577242 h 2737884"/>
              <a:gd name="connsiteX20" fmla="*/ 534572 w 1448972"/>
              <a:gd name="connsiteY20" fmla="*/ 2549107 h 2737884"/>
              <a:gd name="connsiteX21" fmla="*/ 506437 w 1448972"/>
              <a:gd name="connsiteY21" fmla="*/ 2506904 h 2737884"/>
              <a:gd name="connsiteX22" fmla="*/ 464234 w 1448972"/>
              <a:gd name="connsiteY22" fmla="*/ 2492836 h 2737884"/>
              <a:gd name="connsiteX23" fmla="*/ 407963 w 1448972"/>
              <a:gd name="connsiteY23" fmla="*/ 2436565 h 2737884"/>
              <a:gd name="connsiteX24" fmla="*/ 379828 w 1448972"/>
              <a:gd name="connsiteY24" fmla="*/ 2394362 h 2737884"/>
              <a:gd name="connsiteX25" fmla="*/ 351692 w 1448972"/>
              <a:gd name="connsiteY25" fmla="*/ 2366227 h 2737884"/>
              <a:gd name="connsiteX26" fmla="*/ 281354 w 1448972"/>
              <a:gd name="connsiteY26" fmla="*/ 2253685 h 2737884"/>
              <a:gd name="connsiteX27" fmla="*/ 182880 w 1448972"/>
              <a:gd name="connsiteY27" fmla="*/ 2127076 h 2737884"/>
              <a:gd name="connsiteX28" fmla="*/ 140677 w 1448972"/>
              <a:gd name="connsiteY28" fmla="*/ 2042670 h 2737884"/>
              <a:gd name="connsiteX29" fmla="*/ 126609 w 1448972"/>
              <a:gd name="connsiteY29" fmla="*/ 2000467 h 2737884"/>
              <a:gd name="connsiteX30" fmla="*/ 98474 w 1448972"/>
              <a:gd name="connsiteY30" fmla="*/ 1958264 h 2737884"/>
              <a:gd name="connsiteX31" fmla="*/ 84406 w 1448972"/>
              <a:gd name="connsiteY31" fmla="*/ 1916061 h 2737884"/>
              <a:gd name="connsiteX32" fmla="*/ 56271 w 1448972"/>
              <a:gd name="connsiteY32" fmla="*/ 1887925 h 2737884"/>
              <a:gd name="connsiteX33" fmla="*/ 0 w 1448972"/>
              <a:gd name="connsiteY33" fmla="*/ 1803519 h 2737884"/>
              <a:gd name="connsiteX34" fmla="*/ 14068 w 1448972"/>
              <a:gd name="connsiteY34" fmla="*/ 973525 h 2737884"/>
              <a:gd name="connsiteX35" fmla="*/ 42203 w 1448972"/>
              <a:gd name="connsiteY35" fmla="*/ 889119 h 2737884"/>
              <a:gd name="connsiteX36" fmla="*/ 56271 w 1448972"/>
              <a:gd name="connsiteY36" fmla="*/ 846916 h 2737884"/>
              <a:gd name="connsiteX37" fmla="*/ 320195 w 1448972"/>
              <a:gd name="connsiteY37" fmla="*/ 408 h 2737884"/>
              <a:gd name="connsiteX38" fmla="*/ 249050 w 1448972"/>
              <a:gd name="connsiteY38" fmla="*/ 979234 h 2737884"/>
              <a:gd name="connsiteX39" fmla="*/ 325167 w 1448972"/>
              <a:gd name="connsiteY39" fmla="*/ 1034689 h 2737884"/>
              <a:gd name="connsiteX40" fmla="*/ 376465 w 1448972"/>
              <a:gd name="connsiteY40" fmla="*/ 1124803 h 2737884"/>
              <a:gd name="connsiteX41" fmla="*/ 330141 w 1448972"/>
              <a:gd name="connsiteY41" fmla="*/ 1156202 h 2737884"/>
              <a:gd name="connsiteX42" fmla="*/ 391385 w 1448972"/>
              <a:gd name="connsiteY42" fmla="*/ 1144580 h 2737884"/>
              <a:gd name="connsiteX43" fmla="*/ 376512 w 1448972"/>
              <a:gd name="connsiteY43" fmla="*/ 1278733 h 2737884"/>
              <a:gd name="connsiteX44" fmla="*/ 443535 w 1448972"/>
              <a:gd name="connsiteY44" fmla="*/ 1277101 h 2737884"/>
              <a:gd name="connsiteX45" fmla="*/ 1315732 w 1448972"/>
              <a:gd name="connsiteY45" fmla="*/ 1401265 h 2737884"/>
              <a:gd name="connsiteX46" fmla="*/ 1350498 w 1448972"/>
              <a:gd name="connsiteY46" fmla="*/ 1522165 h 2737884"/>
              <a:gd name="connsiteX47" fmla="*/ 1406769 w 1448972"/>
              <a:gd name="connsiteY47" fmla="*/ 1564368 h 2737884"/>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325167 w 1448972"/>
              <a:gd name="connsiteY39" fmla="*/ 1034287 h 2737482"/>
              <a:gd name="connsiteX40" fmla="*/ 376465 w 1448972"/>
              <a:gd name="connsiteY40" fmla="*/ 1124401 h 2737482"/>
              <a:gd name="connsiteX41" fmla="*/ 330141 w 1448972"/>
              <a:gd name="connsiteY41" fmla="*/ 1155800 h 2737482"/>
              <a:gd name="connsiteX42" fmla="*/ 391385 w 1448972"/>
              <a:gd name="connsiteY42" fmla="*/ 1144178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325167 w 1448972"/>
              <a:gd name="connsiteY39" fmla="*/ 1034287 h 2737482"/>
              <a:gd name="connsiteX40" fmla="*/ 376465 w 1448972"/>
              <a:gd name="connsiteY40" fmla="*/ 1124401 h 2737482"/>
              <a:gd name="connsiteX41" fmla="*/ 330141 w 1448972"/>
              <a:gd name="connsiteY41" fmla="*/ 1155800 h 2737482"/>
              <a:gd name="connsiteX42" fmla="*/ 627173 w 1448972"/>
              <a:gd name="connsiteY42" fmla="*/ 1077917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325167 w 1448972"/>
              <a:gd name="connsiteY39" fmla="*/ 1034287 h 2737482"/>
              <a:gd name="connsiteX40" fmla="*/ 575022 w 1448972"/>
              <a:gd name="connsiteY40" fmla="*/ 978627 h 2737482"/>
              <a:gd name="connsiteX41" fmla="*/ 330141 w 1448972"/>
              <a:gd name="connsiteY41" fmla="*/ 1155800 h 2737482"/>
              <a:gd name="connsiteX42" fmla="*/ 627173 w 1448972"/>
              <a:gd name="connsiteY42" fmla="*/ 1077917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330141 w 1448972"/>
              <a:gd name="connsiteY41" fmla="*/ 1155800 h 2737482"/>
              <a:gd name="connsiteX42" fmla="*/ 627173 w 1448972"/>
              <a:gd name="connsiteY42" fmla="*/ 1077917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330141 w 1448972"/>
              <a:gd name="connsiteY41" fmla="*/ 1155800 h 2737482"/>
              <a:gd name="connsiteX42" fmla="*/ 627173 w 1448972"/>
              <a:gd name="connsiteY42" fmla="*/ 1077917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615568 w 1448972"/>
              <a:gd name="connsiteY41" fmla="*/ 996774 h 2737482"/>
              <a:gd name="connsiteX42" fmla="*/ 627173 w 1448972"/>
              <a:gd name="connsiteY42" fmla="*/ 1077917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615568 w 1448972"/>
              <a:gd name="connsiteY41" fmla="*/ 996774 h 2737482"/>
              <a:gd name="connsiteX42" fmla="*/ 627173 w 1448972"/>
              <a:gd name="connsiteY42" fmla="*/ 1077917 h 2737482"/>
              <a:gd name="connsiteX43" fmla="*/ 376512 w 1448972"/>
              <a:gd name="connsiteY43" fmla="*/ 1278331 h 2737482"/>
              <a:gd name="connsiteX44" fmla="*/ 828241 w 1448972"/>
              <a:gd name="connsiteY44" fmla="*/ 1104421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615568 w 1448972"/>
              <a:gd name="connsiteY41" fmla="*/ 996774 h 2737482"/>
              <a:gd name="connsiteX42" fmla="*/ 627173 w 1448972"/>
              <a:gd name="connsiteY42" fmla="*/ 1077917 h 2737482"/>
              <a:gd name="connsiteX43" fmla="*/ 736398 w 1448972"/>
              <a:gd name="connsiteY43" fmla="*/ 1053044 h 2737482"/>
              <a:gd name="connsiteX44" fmla="*/ 828241 w 1448972"/>
              <a:gd name="connsiteY44" fmla="*/ 1104421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615568 w 1448972"/>
              <a:gd name="connsiteY41" fmla="*/ 996774 h 2737482"/>
              <a:gd name="connsiteX42" fmla="*/ 627173 w 1448972"/>
              <a:gd name="connsiteY42" fmla="*/ 1077917 h 2737482"/>
              <a:gd name="connsiteX43" fmla="*/ 736398 w 1448972"/>
              <a:gd name="connsiteY43" fmla="*/ 1053044 h 2737482"/>
              <a:gd name="connsiteX44" fmla="*/ 828241 w 1448972"/>
              <a:gd name="connsiteY44" fmla="*/ 1104421 h 2737482"/>
              <a:gd name="connsiteX45" fmla="*/ 1390192 w 1448972"/>
              <a:gd name="connsiteY45" fmla="*/ 1334602 h 2737482"/>
              <a:gd name="connsiteX46" fmla="*/ 1350498 w 1448972"/>
              <a:gd name="connsiteY46" fmla="*/ 1521763 h 2737482"/>
              <a:gd name="connsiteX47" fmla="*/ 1406769 w 1448972"/>
              <a:gd name="connsiteY47" fmla="*/ 1563966 h 273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48972" h="2737482">
                <a:moveTo>
                  <a:pt x="1448972" y="1507696"/>
                </a:moveTo>
                <a:cubicBezTo>
                  <a:pt x="1444283" y="1638994"/>
                  <a:pt x="1441809" y="1770391"/>
                  <a:pt x="1434904" y="1901591"/>
                </a:cubicBezTo>
                <a:cubicBezTo>
                  <a:pt x="1432427" y="1948652"/>
                  <a:pt x="1429522" y="1995949"/>
                  <a:pt x="1420837" y="2042268"/>
                </a:cubicBezTo>
                <a:cubicBezTo>
                  <a:pt x="1415372" y="2071417"/>
                  <a:pt x="1402079" y="2098539"/>
                  <a:pt x="1392701" y="2126674"/>
                </a:cubicBezTo>
                <a:lnTo>
                  <a:pt x="1364566" y="2211080"/>
                </a:lnTo>
                <a:cubicBezTo>
                  <a:pt x="1359877" y="2225148"/>
                  <a:pt x="1353406" y="2238742"/>
                  <a:pt x="1350498" y="2253283"/>
                </a:cubicBezTo>
                <a:cubicBezTo>
                  <a:pt x="1330614" y="2352709"/>
                  <a:pt x="1343994" y="2300932"/>
                  <a:pt x="1308295" y="2408028"/>
                </a:cubicBezTo>
                <a:lnTo>
                  <a:pt x="1280160" y="2492434"/>
                </a:lnTo>
                <a:cubicBezTo>
                  <a:pt x="1270781" y="2501813"/>
                  <a:pt x="1260310" y="2510213"/>
                  <a:pt x="1252024" y="2520570"/>
                </a:cubicBezTo>
                <a:cubicBezTo>
                  <a:pt x="1241462" y="2533772"/>
                  <a:pt x="1237091" y="2552211"/>
                  <a:pt x="1223889" y="2562773"/>
                </a:cubicBezTo>
                <a:cubicBezTo>
                  <a:pt x="1212310" y="2572036"/>
                  <a:pt x="1195754" y="2572151"/>
                  <a:pt x="1181686" y="2576840"/>
                </a:cubicBezTo>
                <a:cubicBezTo>
                  <a:pt x="1110400" y="2648129"/>
                  <a:pt x="1202655" y="2564259"/>
                  <a:pt x="1111348" y="2619043"/>
                </a:cubicBezTo>
                <a:cubicBezTo>
                  <a:pt x="1099975" y="2625867"/>
                  <a:pt x="1095075" y="2641247"/>
                  <a:pt x="1083212" y="2647179"/>
                </a:cubicBezTo>
                <a:cubicBezTo>
                  <a:pt x="1056686" y="2660442"/>
                  <a:pt x="998806" y="2675314"/>
                  <a:pt x="998806" y="2675314"/>
                </a:cubicBezTo>
                <a:cubicBezTo>
                  <a:pt x="905911" y="2768209"/>
                  <a:pt x="968952" y="2733987"/>
                  <a:pt x="787791" y="2717517"/>
                </a:cubicBezTo>
                <a:cubicBezTo>
                  <a:pt x="773723" y="2712828"/>
                  <a:pt x="758303" y="2711079"/>
                  <a:pt x="745588" y="2703450"/>
                </a:cubicBezTo>
                <a:cubicBezTo>
                  <a:pt x="688229" y="2669035"/>
                  <a:pt x="746820" y="2679114"/>
                  <a:pt x="689317" y="2633111"/>
                </a:cubicBezTo>
                <a:cubicBezTo>
                  <a:pt x="677738" y="2623848"/>
                  <a:pt x="661182" y="2623732"/>
                  <a:pt x="647114" y="2619043"/>
                </a:cubicBezTo>
                <a:cubicBezTo>
                  <a:pt x="637735" y="2609665"/>
                  <a:pt x="630351" y="2597732"/>
                  <a:pt x="618978" y="2590908"/>
                </a:cubicBezTo>
                <a:cubicBezTo>
                  <a:pt x="606262" y="2583279"/>
                  <a:pt x="590038" y="2583472"/>
                  <a:pt x="576775" y="2576840"/>
                </a:cubicBezTo>
                <a:cubicBezTo>
                  <a:pt x="561653" y="2569279"/>
                  <a:pt x="548640" y="2558083"/>
                  <a:pt x="534572" y="2548705"/>
                </a:cubicBezTo>
                <a:cubicBezTo>
                  <a:pt x="525194" y="2534637"/>
                  <a:pt x="519639" y="2517064"/>
                  <a:pt x="506437" y="2506502"/>
                </a:cubicBezTo>
                <a:cubicBezTo>
                  <a:pt x="494858" y="2497239"/>
                  <a:pt x="474719" y="2502919"/>
                  <a:pt x="464234" y="2492434"/>
                </a:cubicBezTo>
                <a:cubicBezTo>
                  <a:pt x="389206" y="2417406"/>
                  <a:pt x="520504" y="2473678"/>
                  <a:pt x="407963" y="2436163"/>
                </a:cubicBezTo>
                <a:cubicBezTo>
                  <a:pt x="398585" y="2422095"/>
                  <a:pt x="390390" y="2407162"/>
                  <a:pt x="379828" y="2393960"/>
                </a:cubicBezTo>
                <a:cubicBezTo>
                  <a:pt x="371542" y="2383603"/>
                  <a:pt x="357624" y="2377688"/>
                  <a:pt x="351692" y="2365825"/>
                </a:cubicBezTo>
                <a:cubicBezTo>
                  <a:pt x="293097" y="2248637"/>
                  <a:pt x="362550" y="2307415"/>
                  <a:pt x="281354" y="2253283"/>
                </a:cubicBezTo>
                <a:cubicBezTo>
                  <a:pt x="214047" y="2152324"/>
                  <a:pt x="248993" y="2192787"/>
                  <a:pt x="182880" y="2126674"/>
                </a:cubicBezTo>
                <a:cubicBezTo>
                  <a:pt x="147520" y="2020595"/>
                  <a:pt x="195218" y="2151350"/>
                  <a:pt x="140677" y="2042268"/>
                </a:cubicBezTo>
                <a:cubicBezTo>
                  <a:pt x="134045" y="2029005"/>
                  <a:pt x="133241" y="2013328"/>
                  <a:pt x="126609" y="2000065"/>
                </a:cubicBezTo>
                <a:cubicBezTo>
                  <a:pt x="119048" y="1984943"/>
                  <a:pt x="106035" y="1972984"/>
                  <a:pt x="98474" y="1957862"/>
                </a:cubicBezTo>
                <a:cubicBezTo>
                  <a:pt x="91842" y="1944599"/>
                  <a:pt x="92035" y="1928375"/>
                  <a:pt x="84406" y="1915659"/>
                </a:cubicBezTo>
                <a:cubicBezTo>
                  <a:pt x="77582" y="1904286"/>
                  <a:pt x="64229" y="1898134"/>
                  <a:pt x="56271" y="1887523"/>
                </a:cubicBezTo>
                <a:cubicBezTo>
                  <a:pt x="35982" y="1860471"/>
                  <a:pt x="0" y="1803117"/>
                  <a:pt x="0" y="1803117"/>
                </a:cubicBezTo>
                <a:cubicBezTo>
                  <a:pt x="4689" y="1526452"/>
                  <a:pt x="1311" y="1249533"/>
                  <a:pt x="14068" y="973123"/>
                </a:cubicBezTo>
                <a:cubicBezTo>
                  <a:pt x="15435" y="943497"/>
                  <a:pt x="32825" y="916852"/>
                  <a:pt x="42203" y="888717"/>
                </a:cubicBezTo>
                <a:lnTo>
                  <a:pt x="56271" y="846514"/>
                </a:lnTo>
                <a:cubicBezTo>
                  <a:pt x="65649" y="855893"/>
                  <a:pt x="257041" y="2249"/>
                  <a:pt x="320195" y="6"/>
                </a:cubicBezTo>
                <a:cubicBezTo>
                  <a:pt x="383349" y="-2237"/>
                  <a:pt x="405413" y="684974"/>
                  <a:pt x="435198" y="833058"/>
                </a:cubicBezTo>
                <a:cubicBezTo>
                  <a:pt x="464983" y="981143"/>
                  <a:pt x="494217" y="874445"/>
                  <a:pt x="498906" y="888513"/>
                </a:cubicBezTo>
                <a:cubicBezTo>
                  <a:pt x="503595" y="949473"/>
                  <a:pt x="555578" y="960584"/>
                  <a:pt x="575022" y="978627"/>
                </a:cubicBezTo>
                <a:cubicBezTo>
                  <a:pt x="594466" y="996671"/>
                  <a:pt x="606876" y="980226"/>
                  <a:pt x="615568" y="996774"/>
                </a:cubicBezTo>
                <a:cubicBezTo>
                  <a:pt x="624260" y="1013322"/>
                  <a:pt x="607035" y="1068539"/>
                  <a:pt x="627173" y="1077917"/>
                </a:cubicBezTo>
                <a:cubicBezTo>
                  <a:pt x="647311" y="1087295"/>
                  <a:pt x="702887" y="1048627"/>
                  <a:pt x="736398" y="1053044"/>
                </a:cubicBezTo>
                <a:cubicBezTo>
                  <a:pt x="769909" y="1057461"/>
                  <a:pt x="814173" y="1113799"/>
                  <a:pt x="828241" y="1104421"/>
                </a:cubicBezTo>
                <a:cubicBezTo>
                  <a:pt x="1056574" y="1332746"/>
                  <a:pt x="1303149" y="1265045"/>
                  <a:pt x="1390192" y="1334602"/>
                </a:cubicBezTo>
                <a:cubicBezTo>
                  <a:pt x="1477235" y="1404159"/>
                  <a:pt x="1350498" y="1521763"/>
                  <a:pt x="1350498" y="1521763"/>
                </a:cubicBezTo>
                <a:cubicBezTo>
                  <a:pt x="1386048" y="1557313"/>
                  <a:pt x="1366771" y="1543968"/>
                  <a:pt x="1406769" y="1563966"/>
                </a:cubicBezTo>
              </a:path>
            </a:pathLst>
          </a:cu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Título 1">
            <a:extLst>
              <a:ext uri="{FF2B5EF4-FFF2-40B4-BE49-F238E27FC236}">
                <a16:creationId xmlns:a16="http://schemas.microsoft.com/office/drawing/2014/main" id="{333F344E-AED4-455A-8B62-A7AFA867B907}"/>
              </a:ext>
            </a:extLst>
          </p:cNvPr>
          <p:cNvSpPr>
            <a:spLocks noGrp="1"/>
          </p:cNvSpPr>
          <p:nvPr>
            <p:ph type="title"/>
          </p:nvPr>
        </p:nvSpPr>
        <p:spPr>
          <a:xfrm>
            <a:off x="6096000" y="365125"/>
            <a:ext cx="5257800" cy="1325563"/>
          </a:xfrm>
        </p:spPr>
        <p:txBody>
          <a:bodyPr/>
          <a:lstStyle/>
          <a:p>
            <a:r>
              <a:rPr lang="es-CO" dirty="0"/>
              <a:t>Curva flujo-Volumen del paciente</a:t>
            </a:r>
          </a:p>
        </p:txBody>
      </p:sp>
      <p:cxnSp>
        <p:nvCxnSpPr>
          <p:cNvPr id="6" name="Conector recto 5">
            <a:extLst>
              <a:ext uri="{FF2B5EF4-FFF2-40B4-BE49-F238E27FC236}">
                <a16:creationId xmlns:a16="http://schemas.microsoft.com/office/drawing/2014/main" id="{49305DC8-4A04-4488-AAE1-0D24A382A346}"/>
              </a:ext>
            </a:extLst>
          </p:cNvPr>
          <p:cNvCxnSpPr/>
          <p:nvPr/>
        </p:nvCxnSpPr>
        <p:spPr>
          <a:xfrm>
            <a:off x="1350498" y="681037"/>
            <a:ext cx="0" cy="5495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392A279-EEAD-4EF9-BEFC-34918846A775}"/>
              </a:ext>
            </a:extLst>
          </p:cNvPr>
          <p:cNvCxnSpPr>
            <a:cxnSpLocks/>
          </p:cNvCxnSpPr>
          <p:nvPr/>
        </p:nvCxnSpPr>
        <p:spPr>
          <a:xfrm flipH="1">
            <a:off x="1362221" y="4936662"/>
            <a:ext cx="4278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A7C5F40E-46C0-4A3D-A973-796DF5ED2ECB}"/>
              </a:ext>
            </a:extLst>
          </p:cNvPr>
          <p:cNvCxnSpPr>
            <a:cxnSpLocks/>
          </p:cNvCxnSpPr>
          <p:nvPr/>
        </p:nvCxnSpPr>
        <p:spPr>
          <a:xfrm>
            <a:off x="1362221" y="205388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8B3EC140-77BD-43EE-AC1B-D6E05114EF95}"/>
              </a:ext>
            </a:extLst>
          </p:cNvPr>
          <p:cNvCxnSpPr>
            <a:cxnSpLocks/>
          </p:cNvCxnSpPr>
          <p:nvPr/>
        </p:nvCxnSpPr>
        <p:spPr>
          <a:xfrm>
            <a:off x="1362221" y="233289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866EF6F6-B88B-411E-9D39-4D5AF799747A}"/>
              </a:ext>
            </a:extLst>
          </p:cNvPr>
          <p:cNvCxnSpPr>
            <a:cxnSpLocks/>
          </p:cNvCxnSpPr>
          <p:nvPr/>
        </p:nvCxnSpPr>
        <p:spPr>
          <a:xfrm>
            <a:off x="1362221" y="1817300"/>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5782F1F1-47F3-4DC3-8787-DEE7DD05CFD0}"/>
              </a:ext>
            </a:extLst>
          </p:cNvPr>
          <p:cNvCxnSpPr>
            <a:cxnSpLocks/>
          </p:cNvCxnSpPr>
          <p:nvPr/>
        </p:nvCxnSpPr>
        <p:spPr>
          <a:xfrm>
            <a:off x="1362221" y="1533380"/>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5BC35D63-4937-45BF-8DBC-3A275BA5585D}"/>
              </a:ext>
            </a:extLst>
          </p:cNvPr>
          <p:cNvCxnSpPr>
            <a:cxnSpLocks/>
          </p:cNvCxnSpPr>
          <p:nvPr/>
        </p:nvCxnSpPr>
        <p:spPr>
          <a:xfrm>
            <a:off x="1362221" y="1280161"/>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A099858B-C290-4416-88D6-865AE2C7E4F8}"/>
              </a:ext>
            </a:extLst>
          </p:cNvPr>
          <p:cNvCxnSpPr>
            <a:cxnSpLocks/>
          </p:cNvCxnSpPr>
          <p:nvPr/>
        </p:nvCxnSpPr>
        <p:spPr>
          <a:xfrm>
            <a:off x="1362221" y="337390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F5C773DF-EF1C-4BBF-BF24-6D88B97EA3A4}"/>
              </a:ext>
            </a:extLst>
          </p:cNvPr>
          <p:cNvCxnSpPr>
            <a:cxnSpLocks/>
          </p:cNvCxnSpPr>
          <p:nvPr/>
        </p:nvCxnSpPr>
        <p:spPr>
          <a:xfrm>
            <a:off x="1362221" y="362477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A175FD59-12B7-4513-8ACF-7ECC841D27B4}"/>
              </a:ext>
            </a:extLst>
          </p:cNvPr>
          <p:cNvCxnSpPr>
            <a:cxnSpLocks/>
          </p:cNvCxnSpPr>
          <p:nvPr/>
        </p:nvCxnSpPr>
        <p:spPr>
          <a:xfrm>
            <a:off x="1362221" y="310918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1490A307-144D-42BC-9327-F1CF8DB42B1A}"/>
              </a:ext>
            </a:extLst>
          </p:cNvPr>
          <p:cNvCxnSpPr>
            <a:cxnSpLocks/>
          </p:cNvCxnSpPr>
          <p:nvPr/>
        </p:nvCxnSpPr>
        <p:spPr>
          <a:xfrm>
            <a:off x="1362221" y="2853398"/>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52C28BD3-8C5C-4767-8FB1-0CC1C99BAB3D}"/>
              </a:ext>
            </a:extLst>
          </p:cNvPr>
          <p:cNvCxnSpPr>
            <a:cxnSpLocks/>
          </p:cNvCxnSpPr>
          <p:nvPr/>
        </p:nvCxnSpPr>
        <p:spPr>
          <a:xfrm>
            <a:off x="1362221" y="2614247"/>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3D04FA7C-822C-4EC8-9FB4-21F0AA4546E1}"/>
              </a:ext>
            </a:extLst>
          </p:cNvPr>
          <p:cNvCxnSpPr>
            <a:cxnSpLocks/>
          </p:cNvCxnSpPr>
          <p:nvPr/>
        </p:nvCxnSpPr>
        <p:spPr>
          <a:xfrm>
            <a:off x="1362221" y="599049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5D5B5F1E-793A-4465-857E-82DE20564FB6}"/>
              </a:ext>
            </a:extLst>
          </p:cNvPr>
          <p:cNvCxnSpPr>
            <a:cxnSpLocks/>
          </p:cNvCxnSpPr>
          <p:nvPr/>
        </p:nvCxnSpPr>
        <p:spPr>
          <a:xfrm>
            <a:off x="1362221" y="572577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A8A49CC1-9890-49C2-B91E-12887082D937}"/>
              </a:ext>
            </a:extLst>
          </p:cNvPr>
          <p:cNvCxnSpPr>
            <a:cxnSpLocks/>
          </p:cNvCxnSpPr>
          <p:nvPr/>
        </p:nvCxnSpPr>
        <p:spPr>
          <a:xfrm>
            <a:off x="1362221" y="5455920"/>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4C9D9898-0954-428F-BF22-7790D1239C8E}"/>
              </a:ext>
            </a:extLst>
          </p:cNvPr>
          <p:cNvCxnSpPr>
            <a:cxnSpLocks/>
          </p:cNvCxnSpPr>
          <p:nvPr/>
        </p:nvCxnSpPr>
        <p:spPr>
          <a:xfrm>
            <a:off x="1362221" y="5202701"/>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A2B4A852-A1C6-4A17-A951-4FAE64A32E27}"/>
              </a:ext>
            </a:extLst>
          </p:cNvPr>
          <p:cNvCxnSpPr>
            <a:cxnSpLocks/>
          </p:cNvCxnSpPr>
          <p:nvPr/>
        </p:nvCxnSpPr>
        <p:spPr>
          <a:xfrm>
            <a:off x="1362221" y="465765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0C7B21BA-3B59-43B7-91F0-3987738C57C1}"/>
              </a:ext>
            </a:extLst>
          </p:cNvPr>
          <p:cNvCxnSpPr>
            <a:cxnSpLocks/>
          </p:cNvCxnSpPr>
          <p:nvPr/>
        </p:nvCxnSpPr>
        <p:spPr>
          <a:xfrm>
            <a:off x="1362221" y="493666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861AB8B2-E259-477E-970C-9CC2CCE8647A}"/>
              </a:ext>
            </a:extLst>
          </p:cNvPr>
          <p:cNvCxnSpPr>
            <a:cxnSpLocks/>
          </p:cNvCxnSpPr>
          <p:nvPr/>
        </p:nvCxnSpPr>
        <p:spPr>
          <a:xfrm>
            <a:off x="1362221" y="440700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5D502BA4-F325-4D69-96C8-FBD6E976B09D}"/>
              </a:ext>
            </a:extLst>
          </p:cNvPr>
          <p:cNvCxnSpPr>
            <a:cxnSpLocks/>
          </p:cNvCxnSpPr>
          <p:nvPr/>
        </p:nvCxnSpPr>
        <p:spPr>
          <a:xfrm>
            <a:off x="1362221" y="4151218"/>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3D7667A9-B94C-4349-B795-18CEA1576E34}"/>
              </a:ext>
            </a:extLst>
          </p:cNvPr>
          <p:cNvCxnSpPr>
            <a:cxnSpLocks/>
          </p:cNvCxnSpPr>
          <p:nvPr/>
        </p:nvCxnSpPr>
        <p:spPr>
          <a:xfrm>
            <a:off x="1362221" y="3897999"/>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9EC01A13-5A60-4ED9-B63C-F633871DDCD7}"/>
              </a:ext>
            </a:extLst>
          </p:cNvPr>
          <p:cNvCxnSpPr>
            <a:cxnSpLocks/>
          </p:cNvCxnSpPr>
          <p:nvPr/>
        </p:nvCxnSpPr>
        <p:spPr>
          <a:xfrm>
            <a:off x="5622388" y="4683443"/>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id="{CE21FE6E-F911-4CDC-9266-5520EBA664FA}"/>
              </a:ext>
            </a:extLst>
          </p:cNvPr>
          <p:cNvCxnSpPr>
            <a:cxnSpLocks/>
          </p:cNvCxnSpPr>
          <p:nvPr/>
        </p:nvCxnSpPr>
        <p:spPr>
          <a:xfrm>
            <a:off x="5085471" y="4683442"/>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EE4F7191-E562-45A5-BCDE-0E4EDA667585}"/>
              </a:ext>
            </a:extLst>
          </p:cNvPr>
          <p:cNvCxnSpPr>
            <a:cxnSpLocks/>
          </p:cNvCxnSpPr>
          <p:nvPr/>
        </p:nvCxnSpPr>
        <p:spPr>
          <a:xfrm>
            <a:off x="4553243" y="4685790"/>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585E390F-7184-4946-A0A8-6ACF244848FE}"/>
              </a:ext>
            </a:extLst>
          </p:cNvPr>
          <p:cNvCxnSpPr>
            <a:cxnSpLocks/>
          </p:cNvCxnSpPr>
          <p:nvPr/>
        </p:nvCxnSpPr>
        <p:spPr>
          <a:xfrm>
            <a:off x="4018671" y="4685789"/>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C2DA4BF2-CB33-4F4B-A825-40924A231C58}"/>
              </a:ext>
            </a:extLst>
          </p:cNvPr>
          <p:cNvCxnSpPr>
            <a:cxnSpLocks/>
          </p:cNvCxnSpPr>
          <p:nvPr/>
        </p:nvCxnSpPr>
        <p:spPr>
          <a:xfrm>
            <a:off x="3481756" y="4681095"/>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5327E66C-1CDE-4D43-9061-C2F7D8B81F67}"/>
              </a:ext>
            </a:extLst>
          </p:cNvPr>
          <p:cNvCxnSpPr>
            <a:cxnSpLocks/>
          </p:cNvCxnSpPr>
          <p:nvPr/>
        </p:nvCxnSpPr>
        <p:spPr>
          <a:xfrm>
            <a:off x="2958907" y="4681094"/>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116BF560-4791-47DD-AA52-710061DBAA0D}"/>
              </a:ext>
            </a:extLst>
          </p:cNvPr>
          <p:cNvCxnSpPr>
            <a:cxnSpLocks/>
          </p:cNvCxnSpPr>
          <p:nvPr/>
        </p:nvCxnSpPr>
        <p:spPr>
          <a:xfrm>
            <a:off x="2412611" y="4683442"/>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6751E28D-D99E-4D52-A62B-B61D50C9E6D6}"/>
              </a:ext>
            </a:extLst>
          </p:cNvPr>
          <p:cNvCxnSpPr>
            <a:cxnSpLocks/>
          </p:cNvCxnSpPr>
          <p:nvPr/>
        </p:nvCxnSpPr>
        <p:spPr>
          <a:xfrm>
            <a:off x="1892107" y="4683441"/>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ACF35592-0018-47C6-8C41-3544AA35F205}"/>
              </a:ext>
            </a:extLst>
          </p:cNvPr>
          <p:cNvCxnSpPr>
            <a:cxnSpLocks/>
          </p:cNvCxnSpPr>
          <p:nvPr/>
        </p:nvCxnSpPr>
        <p:spPr>
          <a:xfrm>
            <a:off x="1362221" y="1027906"/>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C5508A94-387B-4607-B11F-C1D1BAC75263}"/>
              </a:ext>
            </a:extLst>
          </p:cNvPr>
          <p:cNvCxnSpPr>
            <a:cxnSpLocks/>
          </p:cNvCxnSpPr>
          <p:nvPr/>
        </p:nvCxnSpPr>
        <p:spPr>
          <a:xfrm>
            <a:off x="1362221" y="785447"/>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CuadroTexto 75">
            <a:extLst>
              <a:ext uri="{FF2B5EF4-FFF2-40B4-BE49-F238E27FC236}">
                <a16:creationId xmlns:a16="http://schemas.microsoft.com/office/drawing/2014/main" id="{DAB8E4F6-F882-4FDD-B0D2-5830A8B16537}"/>
              </a:ext>
            </a:extLst>
          </p:cNvPr>
          <p:cNvSpPr txBox="1"/>
          <p:nvPr/>
        </p:nvSpPr>
        <p:spPr>
          <a:xfrm>
            <a:off x="1757668" y="658574"/>
            <a:ext cx="1378634" cy="369332"/>
          </a:xfrm>
          <a:prstGeom prst="rect">
            <a:avLst/>
          </a:prstGeom>
          <a:noFill/>
        </p:spPr>
        <p:txBody>
          <a:bodyPr wrap="square" rtlCol="0">
            <a:spAutoFit/>
          </a:bodyPr>
          <a:lstStyle/>
          <a:p>
            <a:r>
              <a:rPr lang="es-CO" dirty="0"/>
              <a:t>Flujo (L/</a:t>
            </a:r>
            <a:r>
              <a:rPr lang="es-CO" dirty="0" err="1"/>
              <a:t>seg</a:t>
            </a:r>
            <a:r>
              <a:rPr lang="es-CO" dirty="0"/>
              <a:t>)</a:t>
            </a:r>
          </a:p>
        </p:txBody>
      </p:sp>
      <p:sp>
        <p:nvSpPr>
          <p:cNvPr id="77" name="CuadroTexto 76">
            <a:extLst>
              <a:ext uri="{FF2B5EF4-FFF2-40B4-BE49-F238E27FC236}">
                <a16:creationId xmlns:a16="http://schemas.microsoft.com/office/drawing/2014/main" id="{F88A2AEF-7701-428B-BAA9-6D2F9B7CBD1A}"/>
              </a:ext>
            </a:extLst>
          </p:cNvPr>
          <p:cNvSpPr txBox="1"/>
          <p:nvPr/>
        </p:nvSpPr>
        <p:spPr>
          <a:xfrm>
            <a:off x="4476820" y="4159520"/>
            <a:ext cx="1378634" cy="369332"/>
          </a:xfrm>
          <a:prstGeom prst="rect">
            <a:avLst/>
          </a:prstGeom>
          <a:noFill/>
        </p:spPr>
        <p:txBody>
          <a:bodyPr wrap="square" rtlCol="0">
            <a:spAutoFit/>
          </a:bodyPr>
          <a:lstStyle/>
          <a:p>
            <a:r>
              <a:rPr lang="es-CO" dirty="0"/>
              <a:t>Volumen (L)</a:t>
            </a:r>
          </a:p>
        </p:txBody>
      </p:sp>
      <p:sp>
        <p:nvSpPr>
          <p:cNvPr id="78" name="CuadroTexto 77">
            <a:extLst>
              <a:ext uri="{FF2B5EF4-FFF2-40B4-BE49-F238E27FC236}">
                <a16:creationId xmlns:a16="http://schemas.microsoft.com/office/drawing/2014/main" id="{9DA21AA9-36B3-4A69-BC42-F26774AD9A9A}"/>
              </a:ext>
            </a:extLst>
          </p:cNvPr>
          <p:cNvSpPr txBox="1"/>
          <p:nvPr/>
        </p:nvSpPr>
        <p:spPr>
          <a:xfrm>
            <a:off x="941724" y="612932"/>
            <a:ext cx="446100" cy="369332"/>
          </a:xfrm>
          <a:prstGeom prst="rect">
            <a:avLst/>
          </a:prstGeom>
          <a:noFill/>
        </p:spPr>
        <p:txBody>
          <a:bodyPr wrap="square" rtlCol="0">
            <a:spAutoFit/>
          </a:bodyPr>
          <a:lstStyle/>
          <a:p>
            <a:r>
              <a:rPr lang="es-CO" dirty="0"/>
              <a:t>16</a:t>
            </a:r>
          </a:p>
        </p:txBody>
      </p:sp>
      <p:sp>
        <p:nvSpPr>
          <p:cNvPr id="79" name="CuadroTexto 78">
            <a:extLst>
              <a:ext uri="{FF2B5EF4-FFF2-40B4-BE49-F238E27FC236}">
                <a16:creationId xmlns:a16="http://schemas.microsoft.com/office/drawing/2014/main" id="{55042DB3-79A6-4362-A2B0-CF3A621BBC69}"/>
              </a:ext>
            </a:extLst>
          </p:cNvPr>
          <p:cNvSpPr txBox="1"/>
          <p:nvPr/>
        </p:nvSpPr>
        <p:spPr>
          <a:xfrm>
            <a:off x="960466" y="1073549"/>
            <a:ext cx="446100" cy="369332"/>
          </a:xfrm>
          <a:prstGeom prst="rect">
            <a:avLst/>
          </a:prstGeom>
          <a:noFill/>
        </p:spPr>
        <p:txBody>
          <a:bodyPr wrap="square" rtlCol="0">
            <a:spAutoFit/>
          </a:bodyPr>
          <a:lstStyle/>
          <a:p>
            <a:r>
              <a:rPr lang="es-CO" dirty="0"/>
              <a:t>14</a:t>
            </a:r>
          </a:p>
        </p:txBody>
      </p:sp>
      <p:sp>
        <p:nvSpPr>
          <p:cNvPr id="80" name="CuadroTexto 79">
            <a:extLst>
              <a:ext uri="{FF2B5EF4-FFF2-40B4-BE49-F238E27FC236}">
                <a16:creationId xmlns:a16="http://schemas.microsoft.com/office/drawing/2014/main" id="{795352B3-A7C4-4428-B6ED-7AA4005A7E5C}"/>
              </a:ext>
            </a:extLst>
          </p:cNvPr>
          <p:cNvSpPr txBox="1"/>
          <p:nvPr/>
        </p:nvSpPr>
        <p:spPr>
          <a:xfrm>
            <a:off x="960466" y="1609042"/>
            <a:ext cx="446100" cy="369332"/>
          </a:xfrm>
          <a:prstGeom prst="rect">
            <a:avLst/>
          </a:prstGeom>
          <a:noFill/>
        </p:spPr>
        <p:txBody>
          <a:bodyPr wrap="square" rtlCol="0">
            <a:spAutoFit/>
          </a:bodyPr>
          <a:lstStyle/>
          <a:p>
            <a:r>
              <a:rPr lang="es-CO" dirty="0"/>
              <a:t>12</a:t>
            </a:r>
          </a:p>
        </p:txBody>
      </p:sp>
      <p:sp>
        <p:nvSpPr>
          <p:cNvPr id="81" name="CuadroTexto 80">
            <a:extLst>
              <a:ext uri="{FF2B5EF4-FFF2-40B4-BE49-F238E27FC236}">
                <a16:creationId xmlns:a16="http://schemas.microsoft.com/office/drawing/2014/main" id="{ACB53778-8B41-4E8D-932C-35021EBF062A}"/>
              </a:ext>
            </a:extLst>
          </p:cNvPr>
          <p:cNvSpPr txBox="1"/>
          <p:nvPr/>
        </p:nvSpPr>
        <p:spPr>
          <a:xfrm>
            <a:off x="973619" y="2128847"/>
            <a:ext cx="446100" cy="369332"/>
          </a:xfrm>
          <a:prstGeom prst="rect">
            <a:avLst/>
          </a:prstGeom>
          <a:noFill/>
        </p:spPr>
        <p:txBody>
          <a:bodyPr wrap="square" rtlCol="0">
            <a:spAutoFit/>
          </a:bodyPr>
          <a:lstStyle/>
          <a:p>
            <a:r>
              <a:rPr lang="es-CO" dirty="0"/>
              <a:t>10</a:t>
            </a:r>
          </a:p>
        </p:txBody>
      </p:sp>
      <p:sp>
        <p:nvSpPr>
          <p:cNvPr id="82" name="CuadroTexto 81">
            <a:extLst>
              <a:ext uri="{FF2B5EF4-FFF2-40B4-BE49-F238E27FC236}">
                <a16:creationId xmlns:a16="http://schemas.microsoft.com/office/drawing/2014/main" id="{02054F5D-33F0-4A9E-8CBB-4965C6BA32DB}"/>
              </a:ext>
            </a:extLst>
          </p:cNvPr>
          <p:cNvSpPr txBox="1"/>
          <p:nvPr/>
        </p:nvSpPr>
        <p:spPr>
          <a:xfrm>
            <a:off x="1040386" y="2654662"/>
            <a:ext cx="446100" cy="369332"/>
          </a:xfrm>
          <a:prstGeom prst="rect">
            <a:avLst/>
          </a:prstGeom>
          <a:noFill/>
        </p:spPr>
        <p:txBody>
          <a:bodyPr wrap="square" rtlCol="0">
            <a:spAutoFit/>
          </a:bodyPr>
          <a:lstStyle/>
          <a:p>
            <a:r>
              <a:rPr lang="es-CO" dirty="0"/>
              <a:t>8</a:t>
            </a:r>
          </a:p>
        </p:txBody>
      </p:sp>
      <p:sp>
        <p:nvSpPr>
          <p:cNvPr id="83" name="CuadroTexto 82">
            <a:extLst>
              <a:ext uri="{FF2B5EF4-FFF2-40B4-BE49-F238E27FC236}">
                <a16:creationId xmlns:a16="http://schemas.microsoft.com/office/drawing/2014/main" id="{09DE74D4-B99C-4C15-B8BA-1D16983D9211}"/>
              </a:ext>
            </a:extLst>
          </p:cNvPr>
          <p:cNvSpPr txBox="1"/>
          <p:nvPr/>
        </p:nvSpPr>
        <p:spPr>
          <a:xfrm>
            <a:off x="999410" y="3174238"/>
            <a:ext cx="446100" cy="369332"/>
          </a:xfrm>
          <a:prstGeom prst="rect">
            <a:avLst/>
          </a:prstGeom>
          <a:noFill/>
        </p:spPr>
        <p:txBody>
          <a:bodyPr wrap="square" rtlCol="0">
            <a:spAutoFit/>
          </a:bodyPr>
          <a:lstStyle/>
          <a:p>
            <a:r>
              <a:rPr lang="es-CO" dirty="0"/>
              <a:t>6</a:t>
            </a:r>
          </a:p>
        </p:txBody>
      </p:sp>
      <p:sp>
        <p:nvSpPr>
          <p:cNvPr id="84" name="CuadroTexto 83">
            <a:extLst>
              <a:ext uri="{FF2B5EF4-FFF2-40B4-BE49-F238E27FC236}">
                <a16:creationId xmlns:a16="http://schemas.microsoft.com/office/drawing/2014/main" id="{FE5D4741-4BD3-446A-911F-D43FA926E579}"/>
              </a:ext>
            </a:extLst>
          </p:cNvPr>
          <p:cNvSpPr txBox="1"/>
          <p:nvPr/>
        </p:nvSpPr>
        <p:spPr>
          <a:xfrm>
            <a:off x="999410" y="3710935"/>
            <a:ext cx="446100" cy="369332"/>
          </a:xfrm>
          <a:prstGeom prst="rect">
            <a:avLst/>
          </a:prstGeom>
          <a:noFill/>
        </p:spPr>
        <p:txBody>
          <a:bodyPr wrap="square" rtlCol="0">
            <a:spAutoFit/>
          </a:bodyPr>
          <a:lstStyle/>
          <a:p>
            <a:r>
              <a:rPr lang="es-CO" dirty="0"/>
              <a:t>4</a:t>
            </a:r>
          </a:p>
        </p:txBody>
      </p:sp>
      <p:sp>
        <p:nvSpPr>
          <p:cNvPr id="85" name="CuadroTexto 84">
            <a:extLst>
              <a:ext uri="{FF2B5EF4-FFF2-40B4-BE49-F238E27FC236}">
                <a16:creationId xmlns:a16="http://schemas.microsoft.com/office/drawing/2014/main" id="{729A1CA8-76FE-48E7-A861-4C0E3E236762}"/>
              </a:ext>
            </a:extLst>
          </p:cNvPr>
          <p:cNvSpPr txBox="1"/>
          <p:nvPr/>
        </p:nvSpPr>
        <p:spPr>
          <a:xfrm>
            <a:off x="980654" y="4192910"/>
            <a:ext cx="446100" cy="369332"/>
          </a:xfrm>
          <a:prstGeom prst="rect">
            <a:avLst/>
          </a:prstGeom>
          <a:noFill/>
        </p:spPr>
        <p:txBody>
          <a:bodyPr wrap="square" rtlCol="0">
            <a:spAutoFit/>
          </a:bodyPr>
          <a:lstStyle/>
          <a:p>
            <a:r>
              <a:rPr lang="es-CO" dirty="0"/>
              <a:t>2</a:t>
            </a:r>
          </a:p>
        </p:txBody>
      </p:sp>
      <p:sp>
        <p:nvSpPr>
          <p:cNvPr id="86" name="CuadroTexto 85">
            <a:extLst>
              <a:ext uri="{FF2B5EF4-FFF2-40B4-BE49-F238E27FC236}">
                <a16:creationId xmlns:a16="http://schemas.microsoft.com/office/drawing/2014/main" id="{637A6FFE-4ED2-4555-BCC0-68BF99E66B0F}"/>
              </a:ext>
            </a:extLst>
          </p:cNvPr>
          <p:cNvSpPr txBox="1"/>
          <p:nvPr/>
        </p:nvSpPr>
        <p:spPr>
          <a:xfrm>
            <a:off x="993751" y="4729607"/>
            <a:ext cx="446100" cy="369332"/>
          </a:xfrm>
          <a:prstGeom prst="rect">
            <a:avLst/>
          </a:prstGeom>
          <a:noFill/>
        </p:spPr>
        <p:txBody>
          <a:bodyPr wrap="square" rtlCol="0">
            <a:spAutoFit/>
          </a:bodyPr>
          <a:lstStyle/>
          <a:p>
            <a:r>
              <a:rPr lang="es-CO" dirty="0"/>
              <a:t>0</a:t>
            </a:r>
          </a:p>
        </p:txBody>
      </p:sp>
      <p:sp>
        <p:nvSpPr>
          <p:cNvPr id="87" name="CuadroTexto 86">
            <a:extLst>
              <a:ext uri="{FF2B5EF4-FFF2-40B4-BE49-F238E27FC236}">
                <a16:creationId xmlns:a16="http://schemas.microsoft.com/office/drawing/2014/main" id="{0C9237E9-F9A2-4F5A-BD0A-E80F02F67C3C}"/>
              </a:ext>
            </a:extLst>
          </p:cNvPr>
          <p:cNvSpPr txBox="1"/>
          <p:nvPr/>
        </p:nvSpPr>
        <p:spPr>
          <a:xfrm>
            <a:off x="993751" y="5288923"/>
            <a:ext cx="446100" cy="369332"/>
          </a:xfrm>
          <a:prstGeom prst="rect">
            <a:avLst/>
          </a:prstGeom>
          <a:noFill/>
        </p:spPr>
        <p:txBody>
          <a:bodyPr wrap="square" rtlCol="0">
            <a:spAutoFit/>
          </a:bodyPr>
          <a:lstStyle/>
          <a:p>
            <a:r>
              <a:rPr lang="es-CO" dirty="0"/>
              <a:t>2</a:t>
            </a:r>
          </a:p>
        </p:txBody>
      </p:sp>
      <p:sp>
        <p:nvSpPr>
          <p:cNvPr id="88" name="CuadroTexto 87">
            <a:extLst>
              <a:ext uri="{FF2B5EF4-FFF2-40B4-BE49-F238E27FC236}">
                <a16:creationId xmlns:a16="http://schemas.microsoft.com/office/drawing/2014/main" id="{3B4B3A2C-43AC-4E60-B456-6349A5917742}"/>
              </a:ext>
            </a:extLst>
          </p:cNvPr>
          <p:cNvSpPr txBox="1"/>
          <p:nvPr/>
        </p:nvSpPr>
        <p:spPr>
          <a:xfrm>
            <a:off x="980654" y="5771124"/>
            <a:ext cx="446100" cy="369332"/>
          </a:xfrm>
          <a:prstGeom prst="rect">
            <a:avLst/>
          </a:prstGeom>
          <a:noFill/>
        </p:spPr>
        <p:txBody>
          <a:bodyPr wrap="square" rtlCol="0">
            <a:spAutoFit/>
          </a:bodyPr>
          <a:lstStyle/>
          <a:p>
            <a:r>
              <a:rPr lang="es-CO" dirty="0"/>
              <a:t>4</a:t>
            </a:r>
          </a:p>
        </p:txBody>
      </p:sp>
      <p:sp>
        <p:nvSpPr>
          <p:cNvPr id="89" name="CuadroTexto 88">
            <a:extLst>
              <a:ext uri="{FF2B5EF4-FFF2-40B4-BE49-F238E27FC236}">
                <a16:creationId xmlns:a16="http://schemas.microsoft.com/office/drawing/2014/main" id="{06FFCB52-5D0C-4F0C-8221-5BCCE1249F22}"/>
              </a:ext>
            </a:extLst>
          </p:cNvPr>
          <p:cNvSpPr txBox="1"/>
          <p:nvPr/>
        </p:nvSpPr>
        <p:spPr>
          <a:xfrm>
            <a:off x="2298584" y="4914273"/>
            <a:ext cx="446100" cy="369332"/>
          </a:xfrm>
          <a:prstGeom prst="rect">
            <a:avLst/>
          </a:prstGeom>
          <a:noFill/>
        </p:spPr>
        <p:txBody>
          <a:bodyPr wrap="square" rtlCol="0">
            <a:spAutoFit/>
          </a:bodyPr>
          <a:lstStyle/>
          <a:p>
            <a:r>
              <a:rPr lang="es-CO" dirty="0"/>
              <a:t>2</a:t>
            </a:r>
          </a:p>
        </p:txBody>
      </p:sp>
      <p:sp>
        <p:nvSpPr>
          <p:cNvPr id="90" name="CuadroTexto 89">
            <a:extLst>
              <a:ext uri="{FF2B5EF4-FFF2-40B4-BE49-F238E27FC236}">
                <a16:creationId xmlns:a16="http://schemas.microsoft.com/office/drawing/2014/main" id="{3D718599-D152-4226-8B92-79365CA295AF}"/>
              </a:ext>
            </a:extLst>
          </p:cNvPr>
          <p:cNvSpPr txBox="1"/>
          <p:nvPr/>
        </p:nvSpPr>
        <p:spPr>
          <a:xfrm>
            <a:off x="3365383" y="4913123"/>
            <a:ext cx="446100" cy="369332"/>
          </a:xfrm>
          <a:prstGeom prst="rect">
            <a:avLst/>
          </a:prstGeom>
          <a:noFill/>
        </p:spPr>
        <p:txBody>
          <a:bodyPr wrap="square" rtlCol="0">
            <a:spAutoFit/>
          </a:bodyPr>
          <a:lstStyle/>
          <a:p>
            <a:r>
              <a:rPr lang="es-CO" dirty="0"/>
              <a:t>4</a:t>
            </a:r>
          </a:p>
        </p:txBody>
      </p:sp>
      <p:sp>
        <p:nvSpPr>
          <p:cNvPr id="91" name="CuadroTexto 90">
            <a:extLst>
              <a:ext uri="{FF2B5EF4-FFF2-40B4-BE49-F238E27FC236}">
                <a16:creationId xmlns:a16="http://schemas.microsoft.com/office/drawing/2014/main" id="{989BB2D1-A3D7-4390-9774-8328DE10A343}"/>
              </a:ext>
            </a:extLst>
          </p:cNvPr>
          <p:cNvSpPr txBox="1"/>
          <p:nvPr/>
        </p:nvSpPr>
        <p:spPr>
          <a:xfrm>
            <a:off x="4418666" y="4913123"/>
            <a:ext cx="446100" cy="369332"/>
          </a:xfrm>
          <a:prstGeom prst="rect">
            <a:avLst/>
          </a:prstGeom>
          <a:noFill/>
        </p:spPr>
        <p:txBody>
          <a:bodyPr wrap="square" rtlCol="0">
            <a:spAutoFit/>
          </a:bodyPr>
          <a:lstStyle/>
          <a:p>
            <a:r>
              <a:rPr lang="es-CO" dirty="0"/>
              <a:t>6</a:t>
            </a:r>
          </a:p>
        </p:txBody>
      </p:sp>
      <p:sp>
        <p:nvSpPr>
          <p:cNvPr id="92" name="CuadroTexto 91">
            <a:extLst>
              <a:ext uri="{FF2B5EF4-FFF2-40B4-BE49-F238E27FC236}">
                <a16:creationId xmlns:a16="http://schemas.microsoft.com/office/drawing/2014/main" id="{53912C5F-F478-49DF-9F36-206CB0B7D346}"/>
              </a:ext>
            </a:extLst>
          </p:cNvPr>
          <p:cNvSpPr txBox="1"/>
          <p:nvPr/>
        </p:nvSpPr>
        <p:spPr>
          <a:xfrm>
            <a:off x="5462330" y="4875794"/>
            <a:ext cx="446100" cy="369332"/>
          </a:xfrm>
          <a:prstGeom prst="rect">
            <a:avLst/>
          </a:prstGeom>
          <a:noFill/>
        </p:spPr>
        <p:txBody>
          <a:bodyPr wrap="square" rtlCol="0">
            <a:spAutoFit/>
          </a:bodyPr>
          <a:lstStyle/>
          <a:p>
            <a:r>
              <a:rPr lang="es-CO" dirty="0"/>
              <a:t>8</a:t>
            </a:r>
          </a:p>
        </p:txBody>
      </p:sp>
      <p:sp>
        <p:nvSpPr>
          <p:cNvPr id="96" name="Elipse 95">
            <a:extLst>
              <a:ext uri="{FF2B5EF4-FFF2-40B4-BE49-F238E27FC236}">
                <a16:creationId xmlns:a16="http://schemas.microsoft.com/office/drawing/2014/main" id="{EA2014CD-BA0B-4B52-9517-0AFF127E91F4}"/>
              </a:ext>
            </a:extLst>
          </p:cNvPr>
          <p:cNvSpPr/>
          <p:nvPr/>
        </p:nvSpPr>
        <p:spPr>
          <a:xfrm>
            <a:off x="1829971" y="3019866"/>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Elipse 99">
            <a:extLst>
              <a:ext uri="{FF2B5EF4-FFF2-40B4-BE49-F238E27FC236}">
                <a16:creationId xmlns:a16="http://schemas.microsoft.com/office/drawing/2014/main" id="{DB18FEDC-2B3E-4355-82EE-B8C65497CC4B}"/>
              </a:ext>
            </a:extLst>
          </p:cNvPr>
          <p:cNvSpPr/>
          <p:nvPr/>
        </p:nvSpPr>
        <p:spPr>
          <a:xfrm>
            <a:off x="2913714" y="4465391"/>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Elipse 100">
            <a:extLst>
              <a:ext uri="{FF2B5EF4-FFF2-40B4-BE49-F238E27FC236}">
                <a16:creationId xmlns:a16="http://schemas.microsoft.com/office/drawing/2014/main" id="{BB933258-06B4-48CD-9F83-EB6585F888F2}"/>
              </a:ext>
            </a:extLst>
          </p:cNvPr>
          <p:cNvSpPr/>
          <p:nvPr/>
        </p:nvSpPr>
        <p:spPr>
          <a:xfrm>
            <a:off x="2391908" y="3791304"/>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104" name="Tabla 103">
            <a:extLst>
              <a:ext uri="{FF2B5EF4-FFF2-40B4-BE49-F238E27FC236}">
                <a16:creationId xmlns:a16="http://schemas.microsoft.com/office/drawing/2014/main" id="{508DD763-8AB4-4530-BB0B-96FDF53BF5D6}"/>
              </a:ext>
            </a:extLst>
          </p:cNvPr>
          <p:cNvGraphicFramePr>
            <a:graphicFrameLocks noGrp="1"/>
          </p:cNvGraphicFramePr>
          <p:nvPr>
            <p:extLst>
              <p:ext uri="{D42A27DB-BD31-4B8C-83A1-F6EECF244321}">
                <p14:modId xmlns:p14="http://schemas.microsoft.com/office/powerpoint/2010/main" val="1081289653"/>
              </p:ext>
            </p:extLst>
          </p:nvPr>
        </p:nvGraphicFramePr>
        <p:xfrm>
          <a:off x="6067505" y="1768427"/>
          <a:ext cx="5679018" cy="1691640"/>
        </p:xfrm>
        <a:graphic>
          <a:graphicData uri="http://schemas.openxmlformats.org/drawingml/2006/table">
            <a:tbl>
              <a:tblPr firstRow="1" bandRow="1">
                <a:tableStyleId>{5C22544A-7EE6-4342-B048-85BDC9FD1C3A}</a:tableStyleId>
              </a:tblPr>
              <a:tblGrid>
                <a:gridCol w="1242075">
                  <a:extLst>
                    <a:ext uri="{9D8B030D-6E8A-4147-A177-3AD203B41FA5}">
                      <a16:colId xmlns:a16="http://schemas.microsoft.com/office/drawing/2014/main" val="1630967756"/>
                    </a:ext>
                  </a:extLst>
                </a:gridCol>
                <a:gridCol w="849682">
                  <a:extLst>
                    <a:ext uri="{9D8B030D-6E8A-4147-A177-3AD203B41FA5}">
                      <a16:colId xmlns:a16="http://schemas.microsoft.com/office/drawing/2014/main" val="3270493303"/>
                    </a:ext>
                  </a:extLst>
                </a:gridCol>
                <a:gridCol w="745309">
                  <a:extLst>
                    <a:ext uri="{9D8B030D-6E8A-4147-A177-3AD203B41FA5}">
                      <a16:colId xmlns:a16="http://schemas.microsoft.com/office/drawing/2014/main" val="1721098433"/>
                    </a:ext>
                  </a:extLst>
                </a:gridCol>
                <a:gridCol w="693468">
                  <a:extLst>
                    <a:ext uri="{9D8B030D-6E8A-4147-A177-3AD203B41FA5}">
                      <a16:colId xmlns:a16="http://schemas.microsoft.com/office/drawing/2014/main" val="2512458201"/>
                    </a:ext>
                  </a:extLst>
                </a:gridCol>
                <a:gridCol w="738513">
                  <a:extLst>
                    <a:ext uri="{9D8B030D-6E8A-4147-A177-3AD203B41FA5}">
                      <a16:colId xmlns:a16="http://schemas.microsoft.com/office/drawing/2014/main" val="2536160767"/>
                    </a:ext>
                  </a:extLst>
                </a:gridCol>
                <a:gridCol w="622180">
                  <a:extLst>
                    <a:ext uri="{9D8B030D-6E8A-4147-A177-3AD203B41FA5}">
                      <a16:colId xmlns:a16="http://schemas.microsoft.com/office/drawing/2014/main" val="290405952"/>
                    </a:ext>
                  </a:extLst>
                </a:gridCol>
                <a:gridCol w="787791">
                  <a:extLst>
                    <a:ext uri="{9D8B030D-6E8A-4147-A177-3AD203B41FA5}">
                      <a16:colId xmlns:a16="http://schemas.microsoft.com/office/drawing/2014/main" val="4262007129"/>
                    </a:ext>
                  </a:extLst>
                </a:gridCol>
              </a:tblGrid>
              <a:tr h="370840">
                <a:tc>
                  <a:txBody>
                    <a:bodyPr/>
                    <a:lstStyle/>
                    <a:p>
                      <a:pPr algn="ctr"/>
                      <a:endParaRPr lang="es-CO" sz="1800" dirty="0"/>
                    </a:p>
                  </a:txBody>
                  <a:tcPr/>
                </a:tc>
                <a:tc>
                  <a:txBody>
                    <a:bodyPr/>
                    <a:lstStyle/>
                    <a:p>
                      <a:pPr algn="ctr"/>
                      <a:r>
                        <a:rPr lang="es-CO" sz="1600" dirty="0"/>
                        <a:t>Teórico</a:t>
                      </a:r>
                    </a:p>
                  </a:txBody>
                  <a:tcPr/>
                </a:tc>
                <a:tc>
                  <a:txBody>
                    <a:bodyPr/>
                    <a:lstStyle/>
                    <a:p>
                      <a:pPr algn="ctr"/>
                      <a:r>
                        <a:rPr lang="es-CO" sz="1800" b="0" dirty="0"/>
                        <a:t>Real</a:t>
                      </a:r>
                    </a:p>
                  </a:txBody>
                  <a:tcPr/>
                </a:tc>
                <a:tc>
                  <a:txBody>
                    <a:bodyPr/>
                    <a:lstStyle/>
                    <a:p>
                      <a:pPr algn="ctr"/>
                      <a:r>
                        <a:rPr lang="es-CO" sz="1800" dirty="0"/>
                        <a:t>%</a:t>
                      </a:r>
                    </a:p>
                  </a:txBody>
                  <a:tcPr/>
                </a:tc>
                <a:tc>
                  <a:txBody>
                    <a:bodyPr/>
                    <a:lstStyle/>
                    <a:p>
                      <a:pPr algn="ctr"/>
                      <a:r>
                        <a:rPr lang="es-CO" sz="1800" b="0" dirty="0"/>
                        <a:t>Real</a:t>
                      </a:r>
                    </a:p>
                  </a:txBody>
                  <a:tcPr/>
                </a:tc>
                <a:tc>
                  <a:txBody>
                    <a:bodyPr/>
                    <a:lstStyle/>
                    <a:p>
                      <a:pPr algn="ctr"/>
                      <a:r>
                        <a:rPr lang="es-CO" sz="1800" dirty="0"/>
                        <a:t>%</a:t>
                      </a:r>
                    </a:p>
                  </a:txBody>
                  <a:tcPr/>
                </a:tc>
                <a:tc>
                  <a:txBody>
                    <a:bodyPr/>
                    <a:lstStyle/>
                    <a:p>
                      <a:pPr algn="ctr"/>
                      <a:r>
                        <a:rPr lang="es-CO" sz="1600" b="0" dirty="0"/>
                        <a:t>% cambio</a:t>
                      </a:r>
                    </a:p>
                  </a:txBody>
                  <a:tcPr/>
                </a:tc>
                <a:extLst>
                  <a:ext uri="{0D108BD9-81ED-4DB2-BD59-A6C34878D82A}">
                    <a16:rowId xmlns:a16="http://schemas.microsoft.com/office/drawing/2014/main" val="3828778116"/>
                  </a:ext>
                </a:extLst>
              </a:tr>
              <a:tr h="370840">
                <a:tc>
                  <a:txBody>
                    <a:bodyPr/>
                    <a:lstStyle/>
                    <a:p>
                      <a:r>
                        <a:rPr lang="es-CO" sz="1800" dirty="0"/>
                        <a:t>CVF</a:t>
                      </a:r>
                    </a:p>
                  </a:txBody>
                  <a:tcPr/>
                </a:tc>
                <a:tc>
                  <a:txBody>
                    <a:bodyPr/>
                    <a:lstStyle/>
                    <a:p>
                      <a:pPr algn="ctr"/>
                      <a:r>
                        <a:rPr lang="es-CO" sz="1800" dirty="0"/>
                        <a:t>2,60</a:t>
                      </a:r>
                    </a:p>
                  </a:txBody>
                  <a:tcPr/>
                </a:tc>
                <a:tc>
                  <a:txBody>
                    <a:bodyPr/>
                    <a:lstStyle/>
                    <a:p>
                      <a:pPr algn="ctr"/>
                      <a:r>
                        <a:rPr lang="es-CO" sz="1800" dirty="0"/>
                        <a:t>2,29</a:t>
                      </a:r>
                    </a:p>
                  </a:txBody>
                  <a:tcPr/>
                </a:tc>
                <a:tc>
                  <a:txBody>
                    <a:bodyPr/>
                    <a:lstStyle/>
                    <a:p>
                      <a:pPr algn="ctr"/>
                      <a:r>
                        <a:rPr lang="es-CO" sz="1800" dirty="0"/>
                        <a:t>87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t>2,43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t>93,2</a:t>
                      </a:r>
                    </a:p>
                  </a:txBody>
                  <a:tcPr/>
                </a:tc>
                <a:tc>
                  <a:txBody>
                    <a:bodyPr/>
                    <a:lstStyle/>
                    <a:p>
                      <a:pPr algn="ctr"/>
                      <a:r>
                        <a:rPr lang="es-CO" sz="1800" dirty="0"/>
                        <a:t>6,1</a:t>
                      </a:r>
                    </a:p>
                  </a:txBody>
                  <a:tcPr/>
                </a:tc>
                <a:extLst>
                  <a:ext uri="{0D108BD9-81ED-4DB2-BD59-A6C34878D82A}">
                    <a16:rowId xmlns:a16="http://schemas.microsoft.com/office/drawing/2014/main" val="4207085339"/>
                  </a:ext>
                </a:extLst>
              </a:tr>
              <a:tr h="370840">
                <a:tc>
                  <a:txBody>
                    <a:bodyPr/>
                    <a:lstStyle/>
                    <a:p>
                      <a:r>
                        <a:rPr lang="es-CO" sz="1800" dirty="0"/>
                        <a:t>FEV1</a:t>
                      </a:r>
                    </a:p>
                  </a:txBody>
                  <a:tcPr/>
                </a:tc>
                <a:tc>
                  <a:txBody>
                    <a:bodyPr/>
                    <a:lstStyle/>
                    <a:p>
                      <a:pPr algn="ctr"/>
                      <a:r>
                        <a:rPr lang="es-CO" sz="1800" dirty="0"/>
                        <a:t>1,93</a:t>
                      </a:r>
                    </a:p>
                  </a:txBody>
                  <a:tcPr/>
                </a:tc>
                <a:tc>
                  <a:txBody>
                    <a:bodyPr/>
                    <a:lstStyle/>
                    <a:p>
                      <a:pPr algn="ctr"/>
                      <a:r>
                        <a:rPr lang="es-CO" sz="1800" dirty="0"/>
                        <a:t>1,58</a:t>
                      </a:r>
                    </a:p>
                  </a:txBody>
                  <a:tcPr/>
                </a:tc>
                <a:tc>
                  <a:txBody>
                    <a:bodyPr/>
                    <a:lstStyle/>
                    <a:p>
                      <a:pPr algn="ctr"/>
                      <a:r>
                        <a:rPr lang="es-CO" sz="1800" dirty="0"/>
                        <a:t>82</a:t>
                      </a:r>
                    </a:p>
                  </a:txBody>
                  <a:tcPr/>
                </a:tc>
                <a:tc>
                  <a:txBody>
                    <a:bodyPr/>
                    <a:lstStyle/>
                    <a:p>
                      <a:pPr algn="ctr"/>
                      <a:r>
                        <a:rPr lang="es-CO" sz="1800" dirty="0"/>
                        <a:t>1,61</a:t>
                      </a:r>
                    </a:p>
                  </a:txBody>
                  <a:tcPr/>
                </a:tc>
                <a:tc>
                  <a:txBody>
                    <a:bodyPr/>
                    <a:lstStyle/>
                    <a:p>
                      <a:pPr algn="ctr"/>
                      <a:r>
                        <a:rPr lang="es-CO" sz="1800" dirty="0"/>
                        <a:t>83,4</a:t>
                      </a:r>
                    </a:p>
                  </a:txBody>
                  <a:tcPr/>
                </a:tc>
                <a:tc>
                  <a:txBody>
                    <a:bodyPr/>
                    <a:lstStyle/>
                    <a:p>
                      <a:pPr algn="ctr"/>
                      <a:r>
                        <a:rPr lang="es-CO" sz="1800" dirty="0"/>
                        <a:t>1,8</a:t>
                      </a:r>
                    </a:p>
                  </a:txBody>
                  <a:tcPr/>
                </a:tc>
                <a:extLst>
                  <a:ext uri="{0D108BD9-81ED-4DB2-BD59-A6C34878D82A}">
                    <a16:rowId xmlns:a16="http://schemas.microsoft.com/office/drawing/2014/main" val="3522661639"/>
                  </a:ext>
                </a:extLst>
              </a:tr>
              <a:tr h="370840">
                <a:tc>
                  <a:txBody>
                    <a:bodyPr/>
                    <a:lstStyle/>
                    <a:p>
                      <a:r>
                        <a:rPr lang="es-CO" sz="1800" dirty="0"/>
                        <a:t>FEV1/CVF</a:t>
                      </a:r>
                    </a:p>
                  </a:txBody>
                  <a:tcPr/>
                </a:tc>
                <a:tc>
                  <a:txBody>
                    <a:bodyPr/>
                    <a:lstStyle/>
                    <a:p>
                      <a:pPr algn="ctr"/>
                      <a:r>
                        <a:rPr lang="es-CO" sz="1800" dirty="0"/>
                        <a:t>74,8</a:t>
                      </a:r>
                    </a:p>
                  </a:txBody>
                  <a:tcPr/>
                </a:tc>
                <a:tc>
                  <a:txBody>
                    <a:bodyPr/>
                    <a:lstStyle/>
                    <a:p>
                      <a:pPr algn="ctr"/>
                      <a:r>
                        <a:rPr lang="es-CO" sz="1800" dirty="0"/>
                        <a:t>69,2</a:t>
                      </a:r>
                    </a:p>
                  </a:txBody>
                  <a:tcPr/>
                </a:tc>
                <a:tc>
                  <a:txBody>
                    <a:bodyPr/>
                    <a:lstStyle/>
                    <a:p>
                      <a:pPr algn="ctr"/>
                      <a:r>
                        <a:rPr lang="es-CO" sz="1800" dirty="0"/>
                        <a:t>92,5</a:t>
                      </a:r>
                    </a:p>
                  </a:txBody>
                  <a:tcPr/>
                </a:tc>
                <a:tc>
                  <a:txBody>
                    <a:bodyPr/>
                    <a:lstStyle/>
                    <a:p>
                      <a:pPr algn="ctr"/>
                      <a:r>
                        <a:rPr lang="es-CO" sz="1800" dirty="0"/>
                        <a:t>66,38</a:t>
                      </a:r>
                    </a:p>
                  </a:txBody>
                  <a:tcPr/>
                </a:tc>
                <a:tc>
                  <a:txBody>
                    <a:bodyPr/>
                    <a:lstStyle/>
                    <a:p>
                      <a:pPr algn="ctr"/>
                      <a:r>
                        <a:rPr lang="es-CO" sz="1800" dirty="0"/>
                        <a:t>88,7</a:t>
                      </a:r>
                    </a:p>
                  </a:txBody>
                  <a:tcPr/>
                </a:tc>
                <a:tc>
                  <a:txBody>
                    <a:bodyPr/>
                    <a:lstStyle/>
                    <a:p>
                      <a:pPr algn="ctr"/>
                      <a:r>
                        <a:rPr lang="es-CO" sz="1800" dirty="0"/>
                        <a:t>-4,1</a:t>
                      </a:r>
                    </a:p>
                  </a:txBody>
                  <a:tcPr/>
                </a:tc>
                <a:extLst>
                  <a:ext uri="{0D108BD9-81ED-4DB2-BD59-A6C34878D82A}">
                    <a16:rowId xmlns:a16="http://schemas.microsoft.com/office/drawing/2014/main" val="1999549211"/>
                  </a:ext>
                </a:extLst>
              </a:tr>
            </a:tbl>
          </a:graphicData>
        </a:graphic>
      </p:graphicFrame>
      <p:sp>
        <p:nvSpPr>
          <p:cNvPr id="58" name="CuadroTexto 57">
            <a:extLst>
              <a:ext uri="{FF2B5EF4-FFF2-40B4-BE49-F238E27FC236}">
                <a16:creationId xmlns:a16="http://schemas.microsoft.com/office/drawing/2014/main" id="{29B81C5D-AF36-418B-B853-AA3D3769629C}"/>
              </a:ext>
            </a:extLst>
          </p:cNvPr>
          <p:cNvSpPr txBox="1"/>
          <p:nvPr/>
        </p:nvSpPr>
        <p:spPr>
          <a:xfrm>
            <a:off x="6285288" y="3537806"/>
            <a:ext cx="5503438" cy="3046988"/>
          </a:xfrm>
          <a:prstGeom prst="rect">
            <a:avLst/>
          </a:prstGeom>
          <a:solidFill>
            <a:srgbClr val="00B0F0"/>
          </a:solidFill>
        </p:spPr>
        <p:txBody>
          <a:bodyPr wrap="square" rtlCol="0">
            <a:spAutoFit/>
          </a:bodyPr>
          <a:lstStyle/>
          <a:p>
            <a:pPr marL="342900" indent="-342900" algn="just">
              <a:buFont typeface="Wingdings" panose="05000000000000000000" pitchFamily="2" charset="2"/>
              <a:buChar char="Ø"/>
            </a:pPr>
            <a:r>
              <a:rPr lang="es-CO" sz="2400" dirty="0"/>
              <a:t>¿Con esta información  como clasificaría al paciente de acuerdo al GOLD? </a:t>
            </a:r>
          </a:p>
          <a:p>
            <a:pPr marL="342900" indent="-342900" algn="just">
              <a:buFont typeface="Wingdings" panose="05000000000000000000" pitchFamily="2" charset="2"/>
              <a:buChar char="Ø"/>
            </a:pPr>
            <a:r>
              <a:rPr lang="es-CO" sz="2400" dirty="0"/>
              <a:t>¿Qué otra información requeriría para clasificar adecuadamente al paciente y darle la mejor opción de manejo? </a:t>
            </a:r>
          </a:p>
          <a:p>
            <a:pPr marL="342900" indent="-342900" algn="just">
              <a:buFont typeface="Wingdings" panose="05000000000000000000" pitchFamily="2" charset="2"/>
              <a:buChar char="Ø"/>
            </a:pPr>
            <a:endParaRPr lang="es-CO" sz="2400" dirty="0"/>
          </a:p>
          <a:p>
            <a:pPr marL="342900" indent="-342900" algn="just">
              <a:buFont typeface="Wingdings" panose="05000000000000000000" pitchFamily="2" charset="2"/>
              <a:buChar char="Ø"/>
            </a:pPr>
            <a:endParaRPr lang="es-CO" sz="2400" dirty="0"/>
          </a:p>
        </p:txBody>
      </p:sp>
    </p:spTree>
    <p:extLst>
      <p:ext uri="{BB962C8B-B14F-4D97-AF65-F5344CB8AC3E}">
        <p14:creationId xmlns:p14="http://schemas.microsoft.com/office/powerpoint/2010/main" val="155409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39833"/>
            <a:ext cx="10515600" cy="5437130"/>
          </a:xfrm>
        </p:spPr>
        <p:txBody>
          <a:bodyPr/>
          <a:lstStyle/>
          <a:p>
            <a:r>
              <a:rPr lang="es-MX" dirty="0"/>
              <a:t>De acuerdo a esto como clasificaría  </a:t>
            </a:r>
            <a:endParaRPr lang="es-CO" dirty="0"/>
          </a:p>
          <a:p>
            <a:r>
              <a:rPr lang="es-MX" dirty="0"/>
              <a:t>EPOC GOLD 1 Leve      (correcto)</a:t>
            </a:r>
          </a:p>
          <a:p>
            <a:r>
              <a:rPr lang="es-MX" dirty="0"/>
              <a:t>EPOC GOLD 2 Moderado  (incorrecto)</a:t>
            </a:r>
          </a:p>
          <a:p>
            <a:r>
              <a:rPr lang="es-MX" dirty="0"/>
              <a:t>EPOC GOLD 3 Grave (incorrecto)</a:t>
            </a:r>
            <a:endParaRPr lang="es-CO" dirty="0"/>
          </a:p>
          <a:p>
            <a:r>
              <a:rPr lang="es-MX" dirty="0"/>
              <a:t>EPOC GOLD 4 Muy grave (incorrecto)</a:t>
            </a:r>
          </a:p>
        </p:txBody>
      </p:sp>
    </p:spTree>
    <p:extLst>
      <p:ext uri="{BB962C8B-B14F-4D97-AF65-F5344CB8AC3E}">
        <p14:creationId xmlns:p14="http://schemas.microsoft.com/office/powerpoint/2010/main" val="200259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39833"/>
            <a:ext cx="10515600" cy="5437130"/>
          </a:xfrm>
        </p:spPr>
        <p:txBody>
          <a:bodyPr/>
          <a:lstStyle/>
          <a:p>
            <a:r>
              <a:rPr lang="es-MX" dirty="0"/>
              <a:t>Retro alimentación</a:t>
            </a:r>
          </a:p>
          <a:p>
            <a:r>
              <a:rPr lang="es-ES" dirty="0" err="1"/>
              <a:t>Espirometría</a:t>
            </a:r>
            <a:r>
              <a:rPr lang="es-ES" dirty="0"/>
              <a:t>: VEF1/CVF: &lt;0.7 (66,38) – VEF1 con un valor del 83% del esperado. Gold 1 </a:t>
            </a:r>
          </a:p>
          <a:p>
            <a:endParaRPr lang="es-CO" dirty="0"/>
          </a:p>
          <a:p>
            <a:endParaRPr lang="es-CO" dirty="0"/>
          </a:p>
        </p:txBody>
      </p:sp>
      <p:sp>
        <p:nvSpPr>
          <p:cNvPr id="4" name="Google Shape;213;p28">
            <a:extLst>
              <a:ext uri="{FF2B5EF4-FFF2-40B4-BE49-F238E27FC236}">
                <a16:creationId xmlns:a16="http://schemas.microsoft.com/office/drawing/2014/main" id="{D1BEEF31-B6CC-4041-8ADC-C054B11A48C5}"/>
              </a:ext>
            </a:extLst>
          </p:cNvPr>
          <p:cNvSpPr txBox="1">
            <a:spLocks/>
          </p:cNvSpPr>
          <p:nvPr/>
        </p:nvSpPr>
        <p:spPr>
          <a:xfrm>
            <a:off x="1539000" y="1681642"/>
            <a:ext cx="10653000" cy="104370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14300" indent="0" algn="just" fontAlgn="auto">
              <a:spcBef>
                <a:spcPts val="0"/>
              </a:spcBef>
              <a:spcAft>
                <a:spcPts val="0"/>
              </a:spcAft>
              <a:buSzPts val="1800"/>
              <a:buNone/>
            </a:pPr>
            <a:endParaRPr lang="es-MX" dirty="0"/>
          </a:p>
          <a:p>
            <a:pPr marL="114300" indent="0" algn="just" fontAlgn="auto">
              <a:spcBef>
                <a:spcPts val="0"/>
              </a:spcBef>
              <a:spcAft>
                <a:spcPts val="0"/>
              </a:spcAft>
              <a:buSzPts val="1800"/>
              <a:buNone/>
            </a:pPr>
            <a:r>
              <a:rPr lang="es-MX" dirty="0"/>
              <a:t>Clasificación de la gravedad de la EPOC según GOLD:</a:t>
            </a:r>
          </a:p>
        </p:txBody>
      </p:sp>
      <p:graphicFrame>
        <p:nvGraphicFramePr>
          <p:cNvPr id="5" name="Google Shape;215;p28">
            <a:extLst>
              <a:ext uri="{FF2B5EF4-FFF2-40B4-BE49-F238E27FC236}">
                <a16:creationId xmlns:a16="http://schemas.microsoft.com/office/drawing/2014/main" id="{57863392-A4F9-4279-A59A-65617C55FF49}"/>
              </a:ext>
            </a:extLst>
          </p:cNvPr>
          <p:cNvGraphicFramePr/>
          <p:nvPr>
            <p:extLst>
              <p:ext uri="{D42A27DB-BD31-4B8C-83A1-F6EECF244321}">
                <p14:modId xmlns:p14="http://schemas.microsoft.com/office/powerpoint/2010/main" val="1493100559"/>
              </p:ext>
            </p:extLst>
          </p:nvPr>
        </p:nvGraphicFramePr>
        <p:xfrm>
          <a:off x="1636684" y="2499757"/>
          <a:ext cx="8914084" cy="3293501"/>
        </p:xfrm>
        <a:graphic>
          <a:graphicData uri="http://schemas.openxmlformats.org/drawingml/2006/table">
            <a:tbl>
              <a:tblPr>
                <a:tableStyleId>{BC89EF96-8CEA-46FF-86C4-4CE0E7609802}</a:tableStyleId>
              </a:tblPr>
              <a:tblGrid>
                <a:gridCol w="2057079">
                  <a:extLst>
                    <a:ext uri="{9D8B030D-6E8A-4147-A177-3AD203B41FA5}">
                      <a16:colId xmlns:a16="http://schemas.microsoft.com/office/drawing/2014/main" val="20000"/>
                    </a:ext>
                  </a:extLst>
                </a:gridCol>
                <a:gridCol w="1931151">
                  <a:extLst>
                    <a:ext uri="{9D8B030D-6E8A-4147-A177-3AD203B41FA5}">
                      <a16:colId xmlns:a16="http://schemas.microsoft.com/office/drawing/2014/main" val="20001"/>
                    </a:ext>
                  </a:extLst>
                </a:gridCol>
                <a:gridCol w="4925854">
                  <a:extLst>
                    <a:ext uri="{9D8B030D-6E8A-4147-A177-3AD203B41FA5}">
                      <a16:colId xmlns:a16="http://schemas.microsoft.com/office/drawing/2014/main" val="20002"/>
                    </a:ext>
                  </a:extLst>
                </a:gridCol>
              </a:tblGrid>
              <a:tr h="465830">
                <a:tc>
                  <a:txBody>
                    <a:bodyPr/>
                    <a:lstStyle/>
                    <a:p>
                      <a:pPr marL="50800" marR="50800" lvl="0" indent="0" algn="ctr" rtl="0">
                        <a:lnSpc>
                          <a:spcPct val="115000"/>
                        </a:lnSpc>
                        <a:spcBef>
                          <a:spcPts val="0"/>
                        </a:spcBef>
                        <a:spcAft>
                          <a:spcPts val="0"/>
                        </a:spcAft>
                        <a:buNone/>
                      </a:pPr>
                      <a:r>
                        <a:rPr lang="en-US" sz="1800" b="1" dirty="0">
                          <a:highlight>
                            <a:srgbClr val="FFFFFF"/>
                          </a:highlight>
                        </a:rPr>
                        <a:t>Estadio GOLD</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err="1">
                          <a:highlight>
                            <a:srgbClr val="FFFFFF"/>
                          </a:highlight>
                        </a:rPr>
                        <a:t>Gravedad</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a:highlight>
                            <a:srgbClr val="FFFFFF"/>
                          </a:highlight>
                        </a:rPr>
                        <a:t>Espirometría</a:t>
                      </a:r>
                      <a:endParaRPr sz="1800" b="1" dirty="0">
                        <a:highlight>
                          <a:srgbClr val="FFFFFF"/>
                        </a:highlight>
                      </a:endParaRPr>
                    </a:p>
                  </a:txBody>
                  <a:tcPr marL="68575" marR="68575" marT="91425" marB="91425"/>
                </a:tc>
                <a:extLst>
                  <a:ext uri="{0D108BD9-81ED-4DB2-BD59-A6C34878D82A}">
                    <a16:rowId xmlns:a16="http://schemas.microsoft.com/office/drawing/2014/main" val="10000"/>
                  </a:ext>
                </a:extLst>
              </a:tr>
              <a:tr h="644084">
                <a:tc>
                  <a:txBody>
                    <a:bodyPr/>
                    <a:lstStyle/>
                    <a:p>
                      <a:pPr marL="50800" marR="50800" lvl="0" indent="0" algn="ctr" rtl="0">
                        <a:lnSpc>
                          <a:spcPct val="115000"/>
                        </a:lnSpc>
                        <a:spcBef>
                          <a:spcPts val="0"/>
                        </a:spcBef>
                        <a:spcAft>
                          <a:spcPts val="0"/>
                        </a:spcAft>
                        <a:buNone/>
                      </a:pPr>
                      <a:r>
                        <a:rPr lang="en-US" sz="1800" b="1" dirty="0">
                          <a:highlight>
                            <a:srgbClr val="FFFFFF"/>
                          </a:highlight>
                        </a:rPr>
                        <a:t>1</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a:highlight>
                            <a:srgbClr val="FFFFFF"/>
                          </a:highlight>
                        </a:rPr>
                        <a:t>Leve</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dirty="0">
                          <a:highlight>
                            <a:srgbClr val="FFFFFF"/>
                          </a:highlight>
                        </a:rPr>
                        <a:t>VEF1/CVF  &lt;0.7 y VEF1 </a:t>
                      </a:r>
                      <a:r>
                        <a:rPr lang="en-US" sz="1800" dirty="0">
                          <a:sym typeface="Trebuchet MS"/>
                        </a:rPr>
                        <a:t> </a:t>
                      </a:r>
                      <a:r>
                        <a:rPr lang="en-US" sz="1800" dirty="0">
                          <a:highlight>
                            <a:srgbClr val="FFFFFF"/>
                          </a:highlight>
                        </a:rPr>
                        <a:t>≥ 80% del esperado</a:t>
                      </a:r>
                      <a:endParaRPr sz="1800" dirty="0">
                        <a:highlight>
                          <a:srgbClr val="FFFFFF"/>
                        </a:highlight>
                      </a:endParaRPr>
                    </a:p>
                  </a:txBody>
                  <a:tcPr marL="68575" marR="68575" marT="91425" marB="91425"/>
                </a:tc>
                <a:extLst>
                  <a:ext uri="{0D108BD9-81ED-4DB2-BD59-A6C34878D82A}">
                    <a16:rowId xmlns:a16="http://schemas.microsoft.com/office/drawing/2014/main" val="10001"/>
                  </a:ext>
                </a:extLst>
              </a:tr>
              <a:tr h="838995">
                <a:tc>
                  <a:txBody>
                    <a:bodyPr/>
                    <a:lstStyle/>
                    <a:p>
                      <a:pPr marL="50800" marR="50800" lvl="0" indent="0" algn="ctr" rtl="0">
                        <a:lnSpc>
                          <a:spcPct val="115000"/>
                        </a:lnSpc>
                        <a:spcBef>
                          <a:spcPts val="0"/>
                        </a:spcBef>
                        <a:spcAft>
                          <a:spcPts val="0"/>
                        </a:spcAft>
                        <a:buNone/>
                      </a:pPr>
                      <a:r>
                        <a:rPr lang="en-US" sz="1800" b="1" dirty="0">
                          <a:highlight>
                            <a:srgbClr val="FFFFFF"/>
                          </a:highlight>
                        </a:rPr>
                        <a:t>2</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a:highlight>
                            <a:srgbClr val="FFFFFF"/>
                          </a:highlight>
                        </a:rPr>
                        <a:t>Moderada</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dirty="0">
                          <a:highlight>
                            <a:srgbClr val="FFFFFF"/>
                          </a:highlight>
                        </a:rPr>
                        <a:t>VEF1/CVF  &lt;0.7 y VEF1 </a:t>
                      </a:r>
                      <a:r>
                        <a:rPr lang="en-US" sz="1800" dirty="0">
                          <a:sym typeface="Trebuchet MS"/>
                        </a:rPr>
                        <a:t> </a:t>
                      </a:r>
                      <a:r>
                        <a:rPr lang="en-US" sz="1800" dirty="0">
                          <a:highlight>
                            <a:srgbClr val="FFFFFF"/>
                          </a:highlight>
                        </a:rPr>
                        <a:t>≥ 50% y &lt; 79% del esperado</a:t>
                      </a:r>
                      <a:endParaRPr sz="1800" dirty="0">
                        <a:highlight>
                          <a:srgbClr val="FFFFFF"/>
                        </a:highlight>
                      </a:endParaRPr>
                    </a:p>
                  </a:txBody>
                  <a:tcPr marL="68575" marR="68575" marT="91425" marB="91425"/>
                </a:tc>
                <a:extLst>
                  <a:ext uri="{0D108BD9-81ED-4DB2-BD59-A6C34878D82A}">
                    <a16:rowId xmlns:a16="http://schemas.microsoft.com/office/drawing/2014/main" val="10002"/>
                  </a:ext>
                </a:extLst>
              </a:tr>
              <a:tr h="714584">
                <a:tc>
                  <a:txBody>
                    <a:bodyPr/>
                    <a:lstStyle/>
                    <a:p>
                      <a:pPr marL="50800" marR="50800" lvl="0" indent="0" algn="ctr" rtl="0">
                        <a:lnSpc>
                          <a:spcPct val="115000"/>
                        </a:lnSpc>
                        <a:spcBef>
                          <a:spcPts val="0"/>
                        </a:spcBef>
                        <a:spcAft>
                          <a:spcPts val="0"/>
                        </a:spcAft>
                        <a:buNone/>
                      </a:pPr>
                      <a:r>
                        <a:rPr lang="en-US" sz="1800" b="1" dirty="0">
                          <a:highlight>
                            <a:srgbClr val="FFFFFF"/>
                          </a:highlight>
                        </a:rPr>
                        <a:t>3</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a:highlight>
                            <a:srgbClr val="FFFFFF"/>
                          </a:highlight>
                        </a:rPr>
                        <a:t>Grave</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dirty="0">
                          <a:highlight>
                            <a:srgbClr val="FFFFFF"/>
                          </a:highlight>
                        </a:rPr>
                        <a:t>VEF1/CVF  &lt;0.7 y VEF1 </a:t>
                      </a:r>
                      <a:r>
                        <a:rPr lang="en-US" sz="1800" dirty="0"/>
                        <a:t> </a:t>
                      </a:r>
                      <a:r>
                        <a:rPr lang="en-US" sz="1800" dirty="0">
                          <a:highlight>
                            <a:srgbClr val="FFFFFF"/>
                          </a:highlight>
                        </a:rPr>
                        <a:t>≥ 30% y &lt; 49% del esperado</a:t>
                      </a:r>
                      <a:endParaRPr sz="1800" dirty="0">
                        <a:highlight>
                          <a:srgbClr val="FFFFFF"/>
                        </a:highlight>
                      </a:endParaRPr>
                    </a:p>
                  </a:txBody>
                  <a:tcPr marL="68575" marR="68575" marT="91425" marB="91425"/>
                </a:tc>
                <a:extLst>
                  <a:ext uri="{0D108BD9-81ED-4DB2-BD59-A6C34878D82A}">
                    <a16:rowId xmlns:a16="http://schemas.microsoft.com/office/drawing/2014/main" val="10003"/>
                  </a:ext>
                </a:extLst>
              </a:tr>
              <a:tr h="465830">
                <a:tc>
                  <a:txBody>
                    <a:bodyPr/>
                    <a:lstStyle/>
                    <a:p>
                      <a:pPr marL="50800" marR="50800" lvl="0" indent="0" algn="ctr" rtl="0">
                        <a:lnSpc>
                          <a:spcPct val="115000"/>
                        </a:lnSpc>
                        <a:spcBef>
                          <a:spcPts val="0"/>
                        </a:spcBef>
                        <a:spcAft>
                          <a:spcPts val="0"/>
                        </a:spcAft>
                        <a:buNone/>
                      </a:pPr>
                      <a:r>
                        <a:rPr lang="en-US" sz="1800" b="1" dirty="0">
                          <a:highlight>
                            <a:srgbClr val="FFFFFF"/>
                          </a:highlight>
                        </a:rPr>
                        <a:t>4</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err="1">
                          <a:highlight>
                            <a:srgbClr val="FFFFFF"/>
                          </a:highlight>
                        </a:rPr>
                        <a:t>Muy</a:t>
                      </a:r>
                      <a:r>
                        <a:rPr lang="en-US" sz="1800" b="1" dirty="0">
                          <a:highlight>
                            <a:srgbClr val="FFFFFF"/>
                          </a:highlight>
                        </a:rPr>
                        <a:t> Grave</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dirty="0">
                          <a:highlight>
                            <a:srgbClr val="FFFFFF"/>
                          </a:highlight>
                        </a:rPr>
                        <a:t>VEF1/CVF  &lt;0.7 y VEF1 &lt; 30% del esperado</a:t>
                      </a:r>
                      <a:endParaRPr sz="1800" dirty="0">
                        <a:highlight>
                          <a:srgbClr val="FFFFFF"/>
                        </a:highlight>
                      </a:endParaRPr>
                    </a:p>
                  </a:txBody>
                  <a:tcPr marL="68575" marR="68575" marT="91425" marB="91425"/>
                </a:tc>
                <a:extLst>
                  <a:ext uri="{0D108BD9-81ED-4DB2-BD59-A6C34878D82A}">
                    <a16:rowId xmlns:a16="http://schemas.microsoft.com/office/drawing/2014/main" val="10004"/>
                  </a:ext>
                </a:extLst>
              </a:tr>
            </a:tbl>
          </a:graphicData>
        </a:graphic>
      </p:graphicFrame>
      <p:sp>
        <p:nvSpPr>
          <p:cNvPr id="6" name="Rectángulo 5">
            <a:extLst>
              <a:ext uri="{FF2B5EF4-FFF2-40B4-BE49-F238E27FC236}">
                <a16:creationId xmlns:a16="http://schemas.microsoft.com/office/drawing/2014/main" id="{5C347A1C-B5E1-449B-8800-E05BDE114182}"/>
              </a:ext>
            </a:extLst>
          </p:cNvPr>
          <p:cNvSpPr/>
          <p:nvPr/>
        </p:nvSpPr>
        <p:spPr>
          <a:xfrm>
            <a:off x="443886" y="6403155"/>
            <a:ext cx="6805471" cy="230832"/>
          </a:xfrm>
          <a:prstGeom prst="rect">
            <a:avLst/>
          </a:prstGeom>
        </p:spPr>
        <p:txBody>
          <a:bodyPr wrap="square">
            <a:spAutoFit/>
          </a:bodyPr>
          <a:lstStyle/>
          <a:p>
            <a:pPr algn="ctr"/>
            <a:r>
              <a:rPr lang="en-US" sz="900" dirty="0">
                <a:solidFill>
                  <a:srgbClr val="53565A"/>
                </a:solidFill>
              </a:rPr>
              <a:t>Global Strategy for the Diagnosis, Management, and Prevention of Chronic Obstructive Lung Disease 2019 Report. 2018 Nov 14.</a:t>
            </a:r>
            <a:endParaRPr lang="es-CO" sz="900" dirty="0"/>
          </a:p>
        </p:txBody>
      </p:sp>
      <p:sp>
        <p:nvSpPr>
          <p:cNvPr id="2" name="Rectángulo 1">
            <a:extLst>
              <a:ext uri="{FF2B5EF4-FFF2-40B4-BE49-F238E27FC236}">
                <a16:creationId xmlns:a16="http://schemas.microsoft.com/office/drawing/2014/main" id="{FC43F447-6F6E-4C88-A956-E36E15DB8B11}"/>
              </a:ext>
            </a:extLst>
          </p:cNvPr>
          <p:cNvSpPr/>
          <p:nvPr/>
        </p:nvSpPr>
        <p:spPr>
          <a:xfrm>
            <a:off x="1636683" y="2951534"/>
            <a:ext cx="8914085" cy="7156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487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39833"/>
            <a:ext cx="10515600" cy="5437130"/>
          </a:xfrm>
        </p:spPr>
        <p:txBody>
          <a:bodyPr/>
          <a:lstStyle/>
          <a:p>
            <a:r>
              <a:rPr lang="es-CO" dirty="0"/>
              <a:t>¿Qué otra información requeriría para clasificar adecuadamente al paciente y darle la mejor opción de manejo? </a:t>
            </a:r>
          </a:p>
          <a:p>
            <a:endParaRPr lang="es-MX" dirty="0"/>
          </a:p>
          <a:p>
            <a:r>
              <a:rPr lang="es-MX" dirty="0"/>
              <a:t>Se requiere aplicar la </a:t>
            </a:r>
            <a:r>
              <a:rPr lang="en-US" dirty="0" err="1"/>
              <a:t>Escala</a:t>
            </a:r>
            <a:r>
              <a:rPr lang="en-US" dirty="0"/>
              <a:t> </a:t>
            </a:r>
            <a:r>
              <a:rPr lang="en-US" dirty="0" err="1"/>
              <a:t>mMRC</a:t>
            </a:r>
            <a:r>
              <a:rPr lang="en-US" dirty="0"/>
              <a:t> ( Medical Research Council) para </a:t>
            </a:r>
            <a:r>
              <a:rPr lang="en-US" dirty="0" err="1"/>
              <a:t>evaluar</a:t>
            </a:r>
            <a:r>
              <a:rPr lang="en-US" dirty="0"/>
              <a:t> la </a:t>
            </a:r>
            <a:r>
              <a:rPr lang="en-US" dirty="0" err="1"/>
              <a:t>severidad</a:t>
            </a:r>
            <a:r>
              <a:rPr lang="en-US" dirty="0"/>
              <a:t> de la </a:t>
            </a:r>
            <a:r>
              <a:rPr lang="en-US" dirty="0" err="1"/>
              <a:t>disnea</a:t>
            </a:r>
            <a:r>
              <a:rPr lang="en-US" dirty="0"/>
              <a:t> o </a:t>
            </a:r>
            <a:r>
              <a:rPr lang="es-CO" dirty="0"/>
              <a:t>CAT para evaluar de forma simple su calidad de vida.</a:t>
            </a:r>
          </a:p>
          <a:p>
            <a:r>
              <a:rPr lang="es-MX" dirty="0"/>
              <a:t>Saber si ha tenido exacerbaciones.</a:t>
            </a:r>
          </a:p>
          <a:p>
            <a:r>
              <a:rPr lang="es-MX" dirty="0"/>
              <a:t>Se requiere saber el manejo previo que tenia el paciente y verificar si lo esta haciendo adecuadamente.  </a:t>
            </a:r>
          </a:p>
        </p:txBody>
      </p:sp>
    </p:spTree>
    <p:extLst>
      <p:ext uri="{BB962C8B-B14F-4D97-AF65-F5344CB8AC3E}">
        <p14:creationId xmlns:p14="http://schemas.microsoft.com/office/powerpoint/2010/main" val="75088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152;p21">
            <a:extLst>
              <a:ext uri="{FF2B5EF4-FFF2-40B4-BE49-F238E27FC236}">
                <a16:creationId xmlns:a16="http://schemas.microsoft.com/office/drawing/2014/main" id="{CAE9678C-B2DC-4C75-980E-293A65997388}"/>
              </a:ext>
            </a:extLst>
          </p:cNvPr>
          <p:cNvGraphicFramePr/>
          <p:nvPr>
            <p:extLst>
              <p:ext uri="{D42A27DB-BD31-4B8C-83A1-F6EECF244321}">
                <p14:modId xmlns:p14="http://schemas.microsoft.com/office/powerpoint/2010/main" val="835755473"/>
              </p:ext>
            </p:extLst>
          </p:nvPr>
        </p:nvGraphicFramePr>
        <p:xfrm>
          <a:off x="3130443" y="549226"/>
          <a:ext cx="5475438" cy="5181390"/>
        </p:xfrm>
        <a:graphic>
          <a:graphicData uri="http://schemas.openxmlformats.org/drawingml/2006/table">
            <a:tbl>
              <a:tblPr>
                <a:noFill/>
              </a:tblPr>
              <a:tblGrid>
                <a:gridCol w="864198">
                  <a:extLst>
                    <a:ext uri="{9D8B030D-6E8A-4147-A177-3AD203B41FA5}">
                      <a16:colId xmlns:a16="http://schemas.microsoft.com/office/drawing/2014/main" val="20000"/>
                    </a:ext>
                  </a:extLst>
                </a:gridCol>
                <a:gridCol w="4611240">
                  <a:extLst>
                    <a:ext uri="{9D8B030D-6E8A-4147-A177-3AD203B41FA5}">
                      <a16:colId xmlns:a16="http://schemas.microsoft.com/office/drawing/2014/main" val="20001"/>
                    </a:ext>
                  </a:extLst>
                </a:gridCol>
              </a:tblGrid>
              <a:tr h="336621">
                <a:tc gridSpan="2">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Escala MRCm ( Medical Research Council) (2)</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hMerge="1">
                  <a:txBody>
                    <a:bodyPr/>
                    <a:lstStyle/>
                    <a:p>
                      <a:endParaRPr lang="es-CO"/>
                    </a:p>
                  </a:txBody>
                  <a:tcPr/>
                </a:tc>
                <a:extLst>
                  <a:ext uri="{0D108BD9-81ED-4DB2-BD59-A6C34878D82A}">
                    <a16:rowId xmlns:a16="http://schemas.microsoft.com/office/drawing/2014/main" val="10000"/>
                  </a:ext>
                </a:extLst>
              </a:tr>
              <a:tr h="336621">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Grado</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Dificultad respiratoria</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59165">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0</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003865"/>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Ausencia de disnea excepto al realizar ejercicio intenso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551544">
                <a:tc>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1</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rgbClr val="003865"/>
                      </a:solidFill>
                      <a:prstDash val="solid"/>
                      <a:round/>
                      <a:headEnd type="none" w="sm" len="sm"/>
                      <a:tailEnd type="none" w="sm" len="sm"/>
                    </a:lnL>
                    <a:lnR w="19050" cap="flat" cmpd="sng">
                      <a:solidFill>
                        <a:srgbClr val="003865"/>
                      </a:solidFill>
                      <a:prstDash val="solid"/>
                      <a:round/>
                      <a:headEnd type="none" w="sm" len="sm"/>
                      <a:tailEnd type="none" w="sm" len="sm"/>
                    </a:lnR>
                    <a:lnT w="19050" cap="flat" cmpd="sng">
                      <a:solidFill>
                        <a:srgbClr val="003865"/>
                      </a:solidFill>
                      <a:prstDash val="solid"/>
                      <a:round/>
                      <a:headEnd type="none" w="sm" len="sm"/>
                      <a:tailEnd type="none" w="sm" len="sm"/>
                    </a:lnT>
                    <a:lnB w="19050" cap="flat" cmpd="sng">
                      <a:solidFill>
                        <a:srgbClr val="003865"/>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Disnea al andar deprisa o al subir una cuesta poco pronunciada</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rgbClr val="003865"/>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981389">
                <a:tc>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2</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003865"/>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Incapacidad para mantener el paso de otras personas de la misma edad, caminando en llano, debido a la dificultad respiratoria, o tener que parar a descansar al andar en llano al propio paso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551544">
                <a:tc>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3</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Tener que parar a descansar al andar unos 100 metros o a los pocos minutos de andar en llano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551544">
                <a:tc>
                  <a:txBody>
                    <a:bodyPr/>
                    <a:lstStyle/>
                    <a:p>
                      <a:pPr marL="0" marR="0" lvl="0" indent="0" algn="ctr" rtl="0">
                        <a:lnSpc>
                          <a:spcPct val="100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4</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La disnea impide al paciente salir de casa o aparece con actividades como vestirse o desvestirse</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5" name="Rectángulo 4">
            <a:extLst>
              <a:ext uri="{FF2B5EF4-FFF2-40B4-BE49-F238E27FC236}">
                <a16:creationId xmlns:a16="http://schemas.microsoft.com/office/drawing/2014/main" id="{534E2560-A752-4FAD-B15C-4E31CE5BF4B6}"/>
              </a:ext>
            </a:extLst>
          </p:cNvPr>
          <p:cNvSpPr/>
          <p:nvPr/>
        </p:nvSpPr>
        <p:spPr>
          <a:xfrm>
            <a:off x="3130443" y="2088769"/>
            <a:ext cx="5454723" cy="6791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CuadroTexto 1"/>
          <p:cNvSpPr txBox="1"/>
          <p:nvPr/>
        </p:nvSpPr>
        <p:spPr>
          <a:xfrm>
            <a:off x="1068946" y="1584101"/>
            <a:ext cx="1826141" cy="369332"/>
          </a:xfrm>
          <a:prstGeom prst="rect">
            <a:avLst/>
          </a:prstGeom>
          <a:noFill/>
        </p:spPr>
        <p:txBody>
          <a:bodyPr wrap="none" rtlCol="0">
            <a:spAutoFit/>
          </a:bodyPr>
          <a:lstStyle/>
          <a:p>
            <a:r>
              <a:rPr lang="es-CO" dirty="0"/>
              <a:t>Disnea de Pepe</a:t>
            </a:r>
          </a:p>
        </p:txBody>
      </p:sp>
    </p:spTree>
    <p:extLst>
      <p:ext uri="{BB962C8B-B14F-4D97-AF65-F5344CB8AC3E}">
        <p14:creationId xmlns:p14="http://schemas.microsoft.com/office/powerpoint/2010/main" val="7046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8099" t="13129" r="29014" b="12281"/>
          <a:stretch/>
        </p:blipFill>
        <p:spPr>
          <a:xfrm>
            <a:off x="1236372" y="218941"/>
            <a:ext cx="9453093" cy="5512158"/>
          </a:xfrm>
          <a:prstGeom prst="rect">
            <a:avLst/>
          </a:prstGeom>
        </p:spPr>
      </p:pic>
    </p:spTree>
    <p:extLst>
      <p:ext uri="{BB962C8B-B14F-4D97-AF65-F5344CB8AC3E}">
        <p14:creationId xmlns:p14="http://schemas.microsoft.com/office/powerpoint/2010/main" val="16836829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32375</TotalTime>
  <Words>2005</Words>
  <Application>Microsoft Office PowerPoint</Application>
  <PresentationFormat>Panorámica</PresentationFormat>
  <Paragraphs>348</Paragraphs>
  <Slides>27</Slides>
  <Notes>4</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27</vt:i4>
      </vt:variant>
    </vt:vector>
  </HeadingPairs>
  <TitlesOfParts>
    <vt:vector size="41" baseType="lpstr">
      <vt:lpstr>Acherus Grotesque</vt:lpstr>
      <vt:lpstr>Arial</vt:lpstr>
      <vt:lpstr>Calibri</vt:lpstr>
      <vt:lpstr>Calibri Light</vt:lpstr>
      <vt:lpstr>Helvetica</vt:lpstr>
      <vt:lpstr>Helvetica Neue</vt:lpstr>
      <vt:lpstr>Lato</vt:lpstr>
      <vt:lpstr>Myriad Pro</vt:lpstr>
      <vt:lpstr>Source Sans Pro</vt:lpstr>
      <vt:lpstr>Times New Roman</vt:lpstr>
      <vt:lpstr>Trebuchet MS</vt:lpstr>
      <vt:lpstr>Wingdings</vt:lpstr>
      <vt:lpstr>ヒラギノ角ゴ Pro W3</vt:lpstr>
      <vt:lpstr>Tema de Office</vt:lpstr>
      <vt:lpstr>Presentación de PowerPoint</vt:lpstr>
      <vt:lpstr>CASO CLINICO</vt:lpstr>
      <vt:lpstr>¿Con esta información, el paciente tiene un Dx de EPOC? </vt:lpstr>
      <vt:lpstr>Curva flujo-Volumen del paciente</vt:lpstr>
      <vt:lpstr>Presentación de PowerPoint</vt:lpstr>
      <vt:lpstr>Presentación de PowerPoint</vt:lpstr>
      <vt:lpstr>Presentación de PowerPoint</vt:lpstr>
      <vt:lpstr>Presentación de PowerPoint</vt:lpstr>
      <vt:lpstr>Presentación de PowerPoint</vt:lpstr>
      <vt:lpstr>El paciente no ha tenido exacerbaciones de acuerdo  a esto el paciente esta clasificado como:</vt:lpstr>
      <vt:lpstr>Presentación de PowerPoint</vt:lpstr>
      <vt:lpstr>CASO CLINICO</vt:lpstr>
      <vt:lpstr>Presentación de PowerPoint</vt:lpstr>
      <vt:lpstr>Conteo de eosinófilos en sangre</vt:lpstr>
      <vt:lpstr>Conteo de eosinófilos en sangre, ¿con cuál opción esta de acuerdo usted?</vt:lpstr>
      <vt:lpstr>Retroalimentación</vt:lpstr>
      <vt:lpstr>La disnea se aumentó respecto al grado que tenía antes de la hospitalización (una exacerbación en el último año), la tos y la expectoración persisten estables.  Los eosinófilos en sangre están entre 100 y 300. ¿Cuál sería la mejor opción de manejo en lo farmacológico?</vt:lpstr>
      <vt:lpstr>Retroalimentación</vt:lpstr>
      <vt:lpstr>Presentación de PowerPoint</vt:lpstr>
      <vt:lpstr>¿Cómo calcular el pronóstico del paciente?</vt:lpstr>
      <vt:lpstr>Presentación de PowerPoint</vt:lpstr>
      <vt:lpstr>¿Cómo calcular el pronóstico del paciente?</vt:lpstr>
      <vt:lpstr>Presentación de PowerPoint</vt:lpstr>
      <vt:lpstr>¿Se beneficiaria este paciente de rehabilitación pulmonar?</vt:lpstr>
      <vt:lpstr>Retro alimentación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Mauricio Rodríguez Escobar</cp:lastModifiedBy>
  <cp:revision>1293</cp:revision>
  <dcterms:created xsi:type="dcterms:W3CDTF">2017-01-10T11:09:36Z</dcterms:created>
  <dcterms:modified xsi:type="dcterms:W3CDTF">2019-10-04T16:05:48Z</dcterms:modified>
</cp:coreProperties>
</file>