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59" r:id="rId4"/>
    <p:sldId id="263" r:id="rId5"/>
    <p:sldId id="265" r:id="rId6"/>
    <p:sldId id="266" r:id="rId7"/>
    <p:sldId id="268" r:id="rId8"/>
    <p:sldId id="270" r:id="rId9"/>
    <p:sldId id="271" r:id="rId10"/>
    <p:sldId id="261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287"/>
    <a:srgbClr val="E65322"/>
    <a:srgbClr val="F6F7F0"/>
    <a:srgbClr val="104FB3"/>
    <a:srgbClr val="B8C0C8"/>
    <a:srgbClr val="E6EFF6"/>
    <a:srgbClr val="EE9900"/>
    <a:srgbClr val="00BCE5"/>
    <a:srgbClr val="D44D24"/>
    <a:srgbClr val="F3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Énfasis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8" autoAdjust="0"/>
    <p:restoredTop sz="94645" autoAdjust="0"/>
  </p:normalViewPr>
  <p:slideViewPr>
    <p:cSldViewPr snapToGrid="0" snapToObjects="1">
      <p:cViewPr varScale="1">
        <p:scale>
          <a:sx n="98" d="100"/>
          <a:sy n="98" d="100"/>
        </p:scale>
        <p:origin x="558" y="84"/>
      </p:cViewPr>
      <p:guideLst>
        <p:guide orient="horz" pos="1620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FD0EC-8E87-1643-87C4-5C0C4924812F}" type="datetime1">
              <a:rPr lang="es-CO" smtClean="0"/>
              <a:t>1/03/2020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D9121-B47E-B647-8779-723343624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60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64DD-1CDA-B243-8BF1-98F0DD3EAED6}" type="datetime1">
              <a:rPr lang="es-CO" smtClean="0"/>
              <a:t>1/03/2020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C2A5-4096-954A-8F2A-717C41F0A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92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58422" y="4753383"/>
            <a:ext cx="2133600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r>
              <a:rPr lang="es-ES" smtClean="0"/>
              <a:t> 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731664" y="4753383"/>
            <a:ext cx="1726535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1311" y="4753383"/>
            <a:ext cx="2133600" cy="273844"/>
          </a:xfrm>
        </p:spPr>
        <p:txBody>
          <a:bodyPr/>
          <a:lstStyle>
            <a:lvl1pPr algn="l"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371600" y="2796870"/>
            <a:ext cx="64008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57201" y="1560041"/>
            <a:ext cx="3685836" cy="2710132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cxnSp>
        <p:nvCxnSpPr>
          <p:cNvPr id="13" name="Conector recto 12"/>
          <p:cNvCxnSpPr/>
          <p:nvPr userDrawn="1"/>
        </p:nvCxnSpPr>
        <p:spPr>
          <a:xfrm flipV="1">
            <a:off x="4454024" y="1404065"/>
            <a:ext cx="0" cy="2866109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ítulo 1"/>
          <p:cNvSpPr txBox="1">
            <a:spLocks/>
          </p:cNvSpPr>
          <p:nvPr userDrawn="1"/>
        </p:nvSpPr>
        <p:spPr>
          <a:xfrm>
            <a:off x="4855221" y="1558744"/>
            <a:ext cx="3609949" cy="418164"/>
          </a:xfrm>
          <a:prstGeom prst="rect">
            <a:avLst/>
          </a:prstGeom>
          <a:noFill/>
          <a:effectLst/>
        </p:spPr>
        <p:txBody>
          <a:bodyPr vert="horz" wrap="square" lIns="108000" tIns="108000" rIns="108000" bIns="108000" rtlCol="0" anchor="t" anchorCtr="0">
            <a:sp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l"/>
            <a:r>
              <a:rPr lang="es-ES_tradnl" sz="1300" b="1" i="1" dirty="0" smtClean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968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Texto con imagen</a:t>
            </a:r>
            <a:endParaRPr lang="es-ES" dirty="0"/>
          </a:p>
        </p:txBody>
      </p:sp>
      <p:sp>
        <p:nvSpPr>
          <p:cNvPr id="1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855221" y="2037670"/>
            <a:ext cx="3831579" cy="223250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518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308606"/>
            <a:ext cx="2331759" cy="0"/>
          </a:xfrm>
          <a:prstGeom prst="line">
            <a:avLst/>
          </a:prstGeom>
          <a:ln w="12700">
            <a:solidFill>
              <a:srgbClr val="E653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308606"/>
            <a:ext cx="2331759" cy="0"/>
          </a:xfrm>
          <a:prstGeom prst="line">
            <a:avLst/>
          </a:prstGeom>
          <a:ln w="12700">
            <a:solidFill>
              <a:srgbClr val="E653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308606"/>
            <a:ext cx="2331759" cy="0"/>
          </a:xfrm>
          <a:prstGeom prst="line">
            <a:avLst/>
          </a:prstGeom>
          <a:ln w="12700">
            <a:solidFill>
              <a:srgbClr val="E653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6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4" name="Título 1"/>
          <p:cNvSpPr txBox="1">
            <a:spLocks/>
          </p:cNvSpPr>
          <p:nvPr userDrawn="1"/>
        </p:nvSpPr>
        <p:spPr>
          <a:xfrm>
            <a:off x="1349602" y="1011763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 smtClean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5" name="Título 1"/>
          <p:cNvSpPr txBox="1">
            <a:spLocks/>
          </p:cNvSpPr>
          <p:nvPr userDrawn="1"/>
        </p:nvSpPr>
        <p:spPr>
          <a:xfrm>
            <a:off x="4215522" y="1011763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 smtClean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7022955" y="1011763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 smtClean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56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ítulo 1"/>
          <p:cNvSpPr txBox="1">
            <a:spLocks/>
          </p:cNvSpPr>
          <p:nvPr userDrawn="1"/>
        </p:nvSpPr>
        <p:spPr>
          <a:xfrm>
            <a:off x="134960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 smtClean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36" name="Título 1"/>
          <p:cNvSpPr txBox="1">
            <a:spLocks/>
          </p:cNvSpPr>
          <p:nvPr userDrawn="1"/>
        </p:nvSpPr>
        <p:spPr>
          <a:xfrm>
            <a:off x="421552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 smtClean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37" name="Título 1"/>
          <p:cNvSpPr txBox="1">
            <a:spLocks/>
          </p:cNvSpPr>
          <p:nvPr userDrawn="1"/>
        </p:nvSpPr>
        <p:spPr>
          <a:xfrm>
            <a:off x="7022955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 smtClean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7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795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85801" y="1698496"/>
            <a:ext cx="3602559" cy="249844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1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2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53722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Conclusiones</a:t>
            </a:r>
            <a:endParaRPr lang="es-ES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698496"/>
            <a:ext cx="4235433" cy="249844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533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3383108" y="2210830"/>
            <a:ext cx="2396618" cy="420840"/>
          </a:xfrm>
          <a:noFill/>
        </p:spPr>
        <p:txBody>
          <a:bodyPr>
            <a:normAutofit/>
          </a:bodyPr>
          <a:lstStyle>
            <a:lvl1pPr algn="ctr">
              <a:defRPr sz="2800" b="1" i="1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Gracias</a:t>
            </a:r>
            <a:endParaRPr lang="es-ES" dirty="0"/>
          </a:p>
        </p:txBody>
      </p:sp>
      <p:sp>
        <p:nvSpPr>
          <p:cNvPr id="1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/>
          </a:p>
        </p:txBody>
      </p:sp>
      <p:sp>
        <p:nvSpPr>
          <p:cNvPr id="14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1380163" y="2727631"/>
            <a:ext cx="6386888" cy="27218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Créditos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5009" y="3172952"/>
            <a:ext cx="2182264" cy="1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20874"/>
            <a:ext cx="7971367" cy="892793"/>
          </a:xfrm>
        </p:spPr>
        <p:txBody>
          <a:bodyPr>
            <a:normAutofit/>
          </a:bodyPr>
          <a:lstStyle>
            <a:lvl1pPr algn="l">
              <a:defRPr sz="2800" b="1" i="1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799" y="3781778"/>
            <a:ext cx="7971367" cy="447322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58422" y="4753383"/>
            <a:ext cx="2133600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r>
              <a:rPr lang="es-ES" smtClean="0"/>
              <a:t> 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731664" y="4753383"/>
            <a:ext cx="1726535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1311" y="4753383"/>
            <a:ext cx="2133600" cy="273844"/>
          </a:xfrm>
        </p:spPr>
        <p:txBody>
          <a:bodyPr/>
          <a:lstStyle>
            <a:lvl1pPr algn="l"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371600" y="2796870"/>
            <a:ext cx="64008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9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803378"/>
          </a:xfrm>
        </p:spPr>
        <p:txBody>
          <a:bodyPr anchor="t"/>
          <a:lstStyle>
            <a:lvl1pPr algn="l">
              <a:defRPr sz="4000" b="1" i="1" cap="none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636409"/>
            <a:ext cx="7772400" cy="445844"/>
          </a:xfrm>
          <a:noFill/>
        </p:spPr>
        <p:txBody>
          <a:bodyPr anchor="b"/>
          <a:lstStyle>
            <a:lvl1pPr marL="0" indent="0">
              <a:buNone/>
              <a:defRPr sz="20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492816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640175" y="4767263"/>
            <a:ext cx="1854537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722313" y="3199397"/>
            <a:ext cx="77724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517170"/>
            <a:ext cx="5486400" cy="425054"/>
          </a:xfrm>
        </p:spPr>
        <p:txBody>
          <a:bodyPr anchor="b"/>
          <a:lstStyle>
            <a:lvl1pPr algn="l">
              <a:defRPr sz="2000" b="1" i="1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 hasCustomPrompt="1"/>
          </p:nvPr>
        </p:nvSpPr>
        <p:spPr>
          <a:xfrm>
            <a:off x="1792288" y="459580"/>
            <a:ext cx="5486400" cy="274675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672482" y="3365962"/>
            <a:ext cx="574612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0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5907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498284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7200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677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70353"/>
            <a:ext cx="4262967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505459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885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70353"/>
            <a:ext cx="6612467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8948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Insertar imagen aquí, o multimedia</a:t>
            </a:r>
            <a:endParaRPr lang="es-ES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4201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50725"/>
            <a:ext cx="6167968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Texto tres columnas</a:t>
            </a:r>
            <a:endParaRPr lang="es-ES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199" y="1521078"/>
            <a:ext cx="8229601" cy="2898656"/>
          </a:xfrm>
        </p:spPr>
        <p:txBody>
          <a:bodyPr numCol="3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21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23129"/>
            <a:ext cx="8229600" cy="54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15722"/>
            <a:ext cx="8229600" cy="2978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angle 6"/>
          <p:cNvSpPr/>
          <p:nvPr userDrawn="1"/>
        </p:nvSpPr>
        <p:spPr>
          <a:xfrm>
            <a:off x="0" y="-14112"/>
            <a:ext cx="9144000" cy="84667"/>
          </a:xfrm>
          <a:prstGeom prst="rect">
            <a:avLst/>
          </a:prstGeom>
          <a:solidFill>
            <a:srgbClr val="E653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80001"/>
            <a:ext cx="9144000" cy="84667"/>
          </a:xfrm>
          <a:prstGeom prst="rect">
            <a:avLst/>
          </a:prstGeom>
          <a:solidFill>
            <a:srgbClr val="E653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651" r:id="rId3"/>
    <p:sldLayoutId id="2147483657" r:id="rId4"/>
    <p:sldLayoutId id="2147483678" r:id="rId5"/>
    <p:sldLayoutId id="2147483718" r:id="rId6"/>
    <p:sldLayoutId id="2147483679" r:id="rId7"/>
    <p:sldLayoutId id="2147483719" r:id="rId8"/>
    <p:sldLayoutId id="2147483680" r:id="rId9"/>
    <p:sldLayoutId id="2147483671" r:id="rId10"/>
    <p:sldLayoutId id="2147483662" r:id="rId11"/>
    <p:sldLayoutId id="2147483673" r:id="rId12"/>
    <p:sldLayoutId id="2147483716" r:id="rId13"/>
    <p:sldLayoutId id="2147483676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i="1" kern="1200">
          <a:solidFill>
            <a:srgbClr val="7D8287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620874"/>
            <a:ext cx="7971367" cy="108114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0393" y="3081409"/>
            <a:ext cx="184666" cy="253916"/>
          </a:xfrm>
          <a:prstGeom prst="rect">
            <a:avLst/>
          </a:prstGeom>
          <a:noFill/>
        </p:spPr>
        <p:txBody>
          <a:bodyPr wrap="none" numCol="1" spcCol="360000" rtlCol="0">
            <a:spAutoFit/>
          </a:bodyPr>
          <a:lstStyle/>
          <a:p>
            <a:pPr algn="ctr">
              <a:spcAft>
                <a:spcPts val="600"/>
              </a:spcAft>
            </a:pPr>
            <a:endParaRPr lang="en-US" sz="1050" b="0" i="0" baseline="0" dirty="0" err="1" smtClean="0">
              <a:solidFill>
                <a:srgbClr val="7D8287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14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4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663" y="354330"/>
            <a:ext cx="2563240" cy="892793"/>
          </a:xfrm>
        </p:spPr>
        <p:txBody>
          <a:bodyPr/>
          <a:lstStyle/>
          <a:p>
            <a:r>
              <a:rPr lang="en-US" dirty="0" smtClean="0"/>
              <a:t>Modulo 1.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904" y="1794904"/>
            <a:ext cx="7971367" cy="44732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</a:pPr>
            <a:r>
              <a:rPr lang="es-CO" sz="2800" b="1" i="1" dirty="0">
                <a:latin typeface="Arial"/>
                <a:ea typeface="+mj-ea"/>
                <a:cs typeface="Arial"/>
              </a:rPr>
              <a:t>Introducción y Conceptualización</a:t>
            </a:r>
            <a:endParaRPr lang="en-US" sz="2800" b="1" i="1" dirty="0"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68098" y="2368025"/>
            <a:ext cx="4114804" cy="104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rgbClr val="7D8287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CO" sz="1200" b="1" i="1" dirty="0" smtClean="0">
                <a:latin typeface="Arial"/>
                <a:ea typeface="+mj-ea"/>
                <a:cs typeface="Arial"/>
              </a:rPr>
              <a:t>Cristina Jaramillo Marin</a:t>
            </a:r>
          </a:p>
          <a:p>
            <a:pPr algn="ctr">
              <a:spcBef>
                <a:spcPct val="0"/>
              </a:spcBef>
            </a:pPr>
            <a:r>
              <a:rPr lang="es-CO" sz="1200" b="1" i="1" dirty="0" smtClean="0">
                <a:latin typeface="Arial"/>
                <a:ea typeface="+mj-ea"/>
                <a:cs typeface="Arial"/>
              </a:rPr>
              <a:t>Administradora Ambiental</a:t>
            </a:r>
          </a:p>
          <a:p>
            <a:pPr algn="ctr">
              <a:spcBef>
                <a:spcPct val="0"/>
              </a:spcBef>
            </a:pPr>
            <a:r>
              <a:rPr lang="es-CO" sz="1200" b="1" i="1" dirty="0" smtClean="0">
                <a:latin typeface="Arial"/>
                <a:ea typeface="+mj-ea"/>
                <a:cs typeface="Arial"/>
              </a:rPr>
              <a:t>Magister en Desarrollo Sostenible y Medio Ambiente</a:t>
            </a:r>
            <a:endParaRPr lang="en-US" sz="1200" b="1" i="1" dirty="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1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98575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O" sz="1200" dirty="0">
                          <a:effectLst/>
                        </a:rPr>
                        <a:t>Generalidades del Turismo en el contexto global, regional y local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0" y="609123"/>
            <a:ext cx="6667492" cy="395314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26095" y="4426084"/>
            <a:ext cx="2490280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1000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</a:t>
            </a:r>
            <a:r>
              <a:rPr lang="es-CO" sz="1000" b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CO" sz="1000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Esquema general de organización para el turismo</a:t>
            </a:r>
            <a:endParaRPr lang="es-CO" sz="7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CO" sz="1000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Gráfica del autor</a:t>
            </a:r>
            <a:endParaRPr lang="es-CO" sz="7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4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98575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O" sz="1200" dirty="0">
                          <a:effectLst/>
                        </a:rPr>
                        <a:t>Generalidades del Turismo en el contexto global, regional y local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77821" y="492071"/>
            <a:ext cx="4027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ea typeface="Calibri" panose="020F0502020204030204" pitchFamily="34" charset="0"/>
              </a:rPr>
              <a:t>El turismo, fenómeno económico y social</a:t>
            </a:r>
            <a:endParaRPr lang="es-CO" sz="1400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5586" y="803547"/>
            <a:ext cx="4065401" cy="340853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99982" y="4320605"/>
            <a:ext cx="2618268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1. Tendencias del turismo</a:t>
            </a:r>
            <a:endParaRPr lang="es-CO" sz="5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(OMT, 2018)</a:t>
            </a:r>
            <a:endParaRPr lang="es-CO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20" y="865066"/>
            <a:ext cx="4241287" cy="36829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4659520" y="448886"/>
            <a:ext cx="5573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ea typeface="Calibri" panose="020F0502020204030204" pitchFamily="34" charset="0"/>
              </a:rPr>
              <a:t>El turismo y los objetivos del desarrollo sostenible.</a:t>
            </a:r>
            <a:endParaRPr lang="es-CO" sz="1400" dirty="0"/>
          </a:p>
        </p:txBody>
      </p:sp>
      <p:sp>
        <p:nvSpPr>
          <p:cNvPr id="9" name="Rectángulo 8"/>
          <p:cNvSpPr/>
          <p:nvPr/>
        </p:nvSpPr>
        <p:spPr>
          <a:xfrm>
            <a:off x="5000017" y="4494178"/>
            <a:ext cx="2889115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3. El turismo y los objetivos del desarrollo sostenible</a:t>
            </a:r>
            <a:endParaRPr lang="es-CO" sz="5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(OMT, 2018)</a:t>
            </a:r>
            <a:endParaRPr lang="es-CO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98575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O" sz="1200" dirty="0">
                          <a:effectLst/>
                        </a:rPr>
                        <a:t>Generalidades del Turismo en el contexto global, regional y local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214008" y="560222"/>
            <a:ext cx="6371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latin typeface="Arial" panose="020B0604020202020204" pitchFamily="34" charset="0"/>
                <a:ea typeface="Calibri" panose="020F0502020204030204" pitchFamily="34" charset="0"/>
              </a:rPr>
              <a:t>El turismo cómo apuesta para el desarrollo de un país</a:t>
            </a:r>
            <a:endParaRPr lang="es-CO" sz="1200" dirty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496110" y="1017886"/>
            <a:ext cx="3297677" cy="2814812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4109935" y="1017886"/>
            <a:ext cx="3107988" cy="28148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59165" y="4381214"/>
            <a:ext cx="2558375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900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4. Comportamiento del turismo en Colombia</a:t>
            </a:r>
            <a:endParaRPr lang="es-CO" sz="6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9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(DNP, 2020)</a:t>
            </a:r>
            <a:endParaRPr lang="es-CO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5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49251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200" dirty="0" smtClean="0">
                          <a:effectLst/>
                        </a:rPr>
                        <a:t>2.</a:t>
                      </a:r>
                      <a:r>
                        <a:rPr lang="es-CO" sz="1200" baseline="0" dirty="0" smtClean="0">
                          <a:effectLst/>
                        </a:rPr>
                        <a:t> </a:t>
                      </a:r>
                      <a:r>
                        <a:rPr lang="es-CO" sz="1200" dirty="0" smtClean="0">
                          <a:effectLst/>
                        </a:rPr>
                        <a:t>	Conceptualización turística y tipologías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83502"/>
              </p:ext>
            </p:extLst>
          </p:nvPr>
        </p:nvGraphicFramePr>
        <p:xfrm>
          <a:off x="77822" y="804053"/>
          <a:ext cx="4280169" cy="366491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4476">
                  <a:extLst>
                    <a:ext uri="{9D8B030D-6E8A-4147-A177-3AD203B41FA5}">
                      <a16:colId xmlns:a16="http://schemas.microsoft.com/office/drawing/2014/main" val="512235817"/>
                    </a:ext>
                  </a:extLst>
                </a:gridCol>
                <a:gridCol w="642025">
                  <a:extLst>
                    <a:ext uri="{9D8B030D-6E8A-4147-A177-3AD203B41FA5}">
                      <a16:colId xmlns:a16="http://schemas.microsoft.com/office/drawing/2014/main" val="633389145"/>
                    </a:ext>
                  </a:extLst>
                </a:gridCol>
                <a:gridCol w="3083668">
                  <a:extLst>
                    <a:ext uri="{9D8B030D-6E8A-4147-A177-3AD203B41FA5}">
                      <a16:colId xmlns:a16="http://schemas.microsoft.com/office/drawing/2014/main" val="3055001139"/>
                    </a:ext>
                  </a:extLst>
                </a:gridCol>
              </a:tblGrid>
              <a:tr h="19731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Tipologías de turismo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04873"/>
                  </a:ext>
                </a:extLst>
              </a:tr>
              <a:tr h="109979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Turismo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s-CO" sz="900" dirty="0">
                          <a:effectLst/>
                        </a:rPr>
                        <a:t>Turismo de reuniones</a:t>
                      </a:r>
                      <a:endParaRPr lang="es-CO" sz="1000" dirty="0">
                        <a:effectLst/>
                      </a:endParaRP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“aquella actividad de viaje que se realiza fuera del entorno habitual de una persona, por al menos 24 horas y que cumple con los requisitos de lo que es una reunión.  El turismo de reuniones, comprende la captación y organización de congresos, convenciones, viajes de incentivos y eventos”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extLst>
                  <a:ext uri="{0D108BD9-81ED-4DB2-BD59-A6C34878D82A}">
                    <a16:rowId xmlns:a16="http://schemas.microsoft.com/office/drawing/2014/main" val="2809818730"/>
                  </a:ext>
                </a:extLst>
              </a:tr>
              <a:tr h="59195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s-CO" sz="900" dirty="0">
                          <a:effectLst/>
                        </a:rPr>
                        <a:t>Turismo de Salud y Bienestar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“comprende los viajes por tratamientos con énfasis en medicina preventiva, curativa, intervenciones médicas, odontológicas y estéticas”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extLst>
                  <a:ext uri="{0D108BD9-81ED-4DB2-BD59-A6C34878D82A}">
                    <a16:rowId xmlns:a16="http://schemas.microsoft.com/office/drawing/2014/main" val="4234157906"/>
                  </a:ext>
                </a:extLst>
              </a:tr>
              <a:tr h="78927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s-CO" sz="900" dirty="0">
                          <a:effectLst/>
                        </a:rPr>
                        <a:t>Turismo de Naturaleza</a:t>
                      </a:r>
                      <a:endParaRPr lang="es-CO" sz="1000" dirty="0">
                        <a:effectLst/>
                      </a:endParaRP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“comprende todo tipo de viajes enfocados en la naturaleza, en los </a:t>
                      </a:r>
                      <a:r>
                        <a:rPr lang="es-CO" sz="900" dirty="0" smtClean="0">
                          <a:effectLst/>
                        </a:rPr>
                        <a:t>que</a:t>
                      </a:r>
                      <a:r>
                        <a:rPr lang="es-CO" sz="900" baseline="0" dirty="0" smtClean="0">
                          <a:effectLst/>
                        </a:rPr>
                        <a:t> </a:t>
                      </a:r>
                      <a:r>
                        <a:rPr lang="es-CO" sz="900" dirty="0" smtClean="0">
                          <a:effectLst/>
                        </a:rPr>
                        <a:t>la </a:t>
                      </a:r>
                      <a:r>
                        <a:rPr lang="es-CO" sz="900" dirty="0">
                          <a:effectLst/>
                        </a:rPr>
                        <a:t>principal motivación es la observación y apreciación de la biodiversidad, acompañada de la cultura de poblaciones locales”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extLst>
                  <a:ext uri="{0D108BD9-81ED-4DB2-BD59-A6C34878D82A}">
                    <a16:rowId xmlns:a16="http://schemas.microsoft.com/office/drawing/2014/main" val="2347262993"/>
                  </a:ext>
                </a:extLst>
              </a:tr>
              <a:tr h="98658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s-CO" sz="900" dirty="0">
                          <a:effectLst/>
                        </a:rPr>
                        <a:t>Turismo Cultural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“un tipo de actividad turística en la que la motivación esencial del visitante es aprender, descubrir, experimentar y consumir atractivos o productos culturales tangibles   e intangibles en un destino turístico”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extLst>
                  <a:ext uri="{0D108BD9-81ED-4DB2-BD59-A6C34878D82A}">
                    <a16:rowId xmlns:a16="http://schemas.microsoft.com/office/drawing/2014/main" val="2489693989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0" y="4630367"/>
            <a:ext cx="2422188" cy="4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9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Tabla del autor a partir de </a:t>
            </a:r>
            <a:r>
              <a:rPr lang="es-CO" sz="9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MinCIT</a:t>
            </a:r>
            <a:r>
              <a:rPr lang="es-CO" sz="9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2018</a:t>
            </a:r>
            <a:endParaRPr lang="es-CO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05464" y="694634"/>
            <a:ext cx="4104365" cy="393573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001965" y="4651347"/>
            <a:ext cx="3258766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5. Pilares de la sostenibilidad del turismo</a:t>
            </a:r>
            <a:endParaRPr lang="es-CO" sz="5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(CIF, </a:t>
            </a:r>
            <a:r>
              <a:rPr lang="es-CO" sz="80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</a:t>
            </a: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4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49251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200" dirty="0" smtClean="0">
                          <a:effectLst/>
                        </a:rPr>
                        <a:t>2.</a:t>
                      </a:r>
                      <a:r>
                        <a:rPr lang="es-CO" sz="1200" baseline="0" dirty="0" smtClean="0">
                          <a:effectLst/>
                        </a:rPr>
                        <a:t> </a:t>
                      </a:r>
                      <a:r>
                        <a:rPr lang="es-CO" sz="1200" dirty="0" smtClean="0">
                          <a:effectLst/>
                        </a:rPr>
                        <a:t>	Conceptualización turística y tipologías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2219"/>
              </p:ext>
            </p:extLst>
          </p:nvPr>
        </p:nvGraphicFramePr>
        <p:xfrm>
          <a:off x="184824" y="846453"/>
          <a:ext cx="3910522" cy="385572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955261">
                  <a:extLst>
                    <a:ext uri="{9D8B030D-6E8A-4147-A177-3AD203B41FA5}">
                      <a16:colId xmlns:a16="http://schemas.microsoft.com/office/drawing/2014/main" val="946598275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280050702"/>
                    </a:ext>
                  </a:extLst>
                </a:gridCol>
              </a:tblGrid>
              <a:tr h="6799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1. La demanda: formada por el conjunto de consumidores –o posibles consumidores– de bienes y servicios turísticos.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2. La oferta: compuesta por el conjunto de productos, servicios y organizaciones involucrados activamente en la experiencia turística.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956538"/>
                  </a:ext>
                </a:extLst>
              </a:tr>
              <a:tr h="18293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3. El espacio geográfico: base física donde tiene lugar la conjunción o encuentro entre la oferta y la demanda y en donde se sitúa la población residente, que, si bien no es en sí misma un elemento turístico, se considera un importante factor de cohesión o disgregación, según se la haya tenido en cuenta o no a la hora de planificar la actividad turística.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4. Los operadores del mercado: son aquellas empresas y organismos cuya función principal es facilitar la interrelación entre la oferta y la demanda. Entran en esta consideración las agencias de viajes, las compañías de transporte regular y aquellos organismos públicos y privados que, mediante su labor profesional, son artífices de la ordenación y/o promoción del turismo.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259926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0" y="572711"/>
            <a:ext cx="5097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s-CO" sz="9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 2. Elementos básicos en el concepto de actividad turística, según (</a:t>
            </a:r>
            <a:r>
              <a:rPr lang="es-CO" sz="90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Buhalis</a:t>
            </a:r>
            <a:r>
              <a:rPr lang="es-CO" sz="9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otros, </a:t>
            </a:r>
            <a:r>
              <a:rPr lang="es-CO" sz="90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</a:t>
            </a:r>
            <a:r>
              <a:rPr lang="es-CO" sz="9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92621" y="996697"/>
            <a:ext cx="4951379" cy="29924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443193" y="4398961"/>
            <a:ext cx="2389522" cy="31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7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7. Elementos del producto turístico</a:t>
            </a:r>
            <a:endParaRPr lang="es-CO" sz="4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7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(Sistema Nacional de Inversión Pública (SNIP) , </a:t>
            </a:r>
            <a:r>
              <a:rPr lang="es-CO" sz="70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</a:t>
            </a:r>
            <a:r>
              <a:rPr lang="es-CO" sz="7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192621" y="599634"/>
            <a:ext cx="2105064" cy="253916"/>
          </a:xfrm>
          <a:prstGeom prst="rect">
            <a:avLst/>
          </a:prstGeom>
          <a:noFill/>
        </p:spPr>
        <p:txBody>
          <a:bodyPr wrap="none" numCol="1" spcCol="360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50" b="0" i="0" baseline="0" dirty="0" smtClean="0">
                <a:solidFill>
                  <a:srgbClr val="7D8287"/>
                </a:solidFill>
                <a:latin typeface="Helvetica"/>
                <a:cs typeface="Helvetica"/>
              </a:rPr>
              <a:t>Elementos del producto</a:t>
            </a:r>
            <a:r>
              <a:rPr lang="es-CO" sz="1050" b="0" i="0" dirty="0" smtClean="0">
                <a:solidFill>
                  <a:srgbClr val="7D8287"/>
                </a:solidFill>
                <a:latin typeface="Helvetica"/>
                <a:cs typeface="Helvetica"/>
              </a:rPr>
              <a:t> turístico</a:t>
            </a:r>
            <a:endParaRPr lang="es-CO" sz="1050" b="0" i="0" baseline="0" dirty="0" smtClean="0">
              <a:solidFill>
                <a:srgbClr val="7D8287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7421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91698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200" dirty="0" smtClean="0">
                          <a:effectLst/>
                        </a:rPr>
                        <a:t>3.</a:t>
                      </a:r>
                      <a:r>
                        <a:rPr lang="es-CO" sz="1200" baseline="0" dirty="0" smtClean="0">
                          <a:effectLst/>
                        </a:rPr>
                        <a:t> </a:t>
                      </a:r>
                      <a:r>
                        <a:rPr lang="es-CO" sz="1200" dirty="0" smtClean="0">
                          <a:effectLst/>
                        </a:rPr>
                        <a:t>	El turismo de Naturaleza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0" y="445571"/>
            <a:ext cx="8540884" cy="82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Política Nacional para el turismo de naturaleza, (</a:t>
            </a:r>
            <a:r>
              <a:rPr lang="es-CO" sz="105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MinCIT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2012), lo define como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“aquel cuya oferta de productos y servicios se desarrolla en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torno a un atractivo natural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rige por principios de sostenibilidad”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su parte la OMT lo define como,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“El Turismo de naturaleza es todo tipo de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turismo basado en la naturaleza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la que la principal motivación es la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observación y apreciación de la naturaleza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así como las culturas tradicionales”, 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siguiente grafica propone un esquema general para comprender el turismo de naturaleza. 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04896" y="1347591"/>
            <a:ext cx="5063998" cy="329250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778230" y="4197345"/>
            <a:ext cx="3365770" cy="442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105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8. El turismo de naturaleza</a:t>
            </a:r>
            <a:endParaRPr lang="es-CO" sz="7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05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</a:t>
            </a:r>
            <a:r>
              <a:rPr lang="es-CO" sz="105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MinCIT</a:t>
            </a:r>
            <a:r>
              <a:rPr lang="es-CO" sz="105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2012)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7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91698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200" dirty="0" smtClean="0">
                          <a:effectLst/>
                        </a:rPr>
                        <a:t>3.</a:t>
                      </a:r>
                      <a:r>
                        <a:rPr lang="es-CO" sz="1200" baseline="0" dirty="0" smtClean="0">
                          <a:effectLst/>
                        </a:rPr>
                        <a:t> </a:t>
                      </a:r>
                      <a:r>
                        <a:rPr lang="es-CO" sz="1200" dirty="0" smtClean="0">
                          <a:effectLst/>
                        </a:rPr>
                        <a:t>	El turismo de Naturaleza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0" y="445571"/>
            <a:ext cx="8540884" cy="82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Política Nacional para el turismo de naturaleza, (</a:t>
            </a:r>
            <a:r>
              <a:rPr lang="es-CO" sz="105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MinCIT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2012), lo define como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“aquel cuya oferta de productos y servicios se desarrolla en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torno a un atractivo natural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rige por principios de sostenibilidad”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su parte la OMT lo define como,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“El Turismo de naturaleza es todo tipo de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turismo basado en la naturaleza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la que la principal motivación es la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observación y apreciación de la naturaleza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así como las culturas tradicionales”, 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siguiente grafica propone un esquema general para comprender el turismo de naturaleza. 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33490"/>
              </p:ext>
            </p:extLst>
          </p:nvPr>
        </p:nvGraphicFramePr>
        <p:xfrm>
          <a:off x="729573" y="1578433"/>
          <a:ext cx="6438441" cy="262460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008472">
                  <a:extLst>
                    <a:ext uri="{9D8B030D-6E8A-4147-A177-3AD203B41FA5}">
                      <a16:colId xmlns:a16="http://schemas.microsoft.com/office/drawing/2014/main" val="3682586700"/>
                    </a:ext>
                  </a:extLst>
                </a:gridCol>
                <a:gridCol w="4429969">
                  <a:extLst>
                    <a:ext uri="{9D8B030D-6E8A-4147-A177-3AD203B41FA5}">
                      <a16:colId xmlns:a16="http://schemas.microsoft.com/office/drawing/2014/main" val="334220996"/>
                    </a:ext>
                  </a:extLst>
                </a:gridCol>
              </a:tblGrid>
              <a:tr h="66169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Turismo de Naturaleza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44896"/>
                  </a:ext>
                </a:extLst>
              </a:tr>
              <a:tr h="661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Turismo Rural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Protocolos de observación de fauna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Incorporar prácticas de sostenibilidad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Implementar modalidades como el turismo Comunitario. 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Realizar estudios de capacidad de carga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Protocolos de conservación del recurso hídrico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Diseño de productos turísticos experienciales 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Estudios de impactos socioeconómico de la actividad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25747"/>
                  </a:ext>
                </a:extLst>
              </a:tr>
              <a:tr h="665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Turismo de aventura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12775"/>
                  </a:ext>
                </a:extLst>
              </a:tr>
              <a:tr h="4709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Ecoturismo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80373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29573" y="1269258"/>
            <a:ext cx="59144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s-CO" sz="1100" b="1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 3. requerimientos adicionales del turismo de naturaleza</a:t>
            </a:r>
            <a:endParaRPr lang="es-CO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08788" y="4260216"/>
            <a:ext cx="1955985" cy="253916"/>
          </a:xfrm>
          <a:prstGeom prst="rect">
            <a:avLst/>
          </a:prstGeom>
          <a:noFill/>
        </p:spPr>
        <p:txBody>
          <a:bodyPr wrap="none" numCol="1" spcCol="360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50" b="0" i="0" baseline="0" dirty="0" smtClean="0">
                <a:solidFill>
                  <a:srgbClr val="7D8287"/>
                </a:solidFill>
                <a:latin typeface="Helvetica"/>
                <a:cs typeface="Helvetica"/>
              </a:rPr>
              <a:t>Fuente: Elaboración del autor</a:t>
            </a:r>
          </a:p>
        </p:txBody>
      </p:sp>
    </p:spTree>
    <p:extLst>
      <p:ext uri="{BB962C8B-B14F-4D97-AF65-F5344CB8AC3E}">
        <p14:creationId xmlns:p14="http://schemas.microsoft.com/office/powerpoint/2010/main" val="1671553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lantilla Amgen">
      <a:dk1>
        <a:srgbClr val="5B5B5E"/>
      </a:dk1>
      <a:lt1>
        <a:srgbClr val="FFFFFF"/>
      </a:lt1>
      <a:dk2>
        <a:srgbClr val="104FB3"/>
      </a:dk2>
      <a:lt2>
        <a:srgbClr val="FFFFFF"/>
      </a:lt2>
      <a:accent1>
        <a:srgbClr val="104FB3"/>
      </a:accent1>
      <a:accent2>
        <a:srgbClr val="F3C200"/>
      </a:accent2>
      <a:accent3>
        <a:srgbClr val="86C760"/>
      </a:accent3>
      <a:accent4>
        <a:srgbClr val="D44D24"/>
      </a:accent4>
      <a:accent5>
        <a:srgbClr val="EE9900"/>
      </a:accent5>
      <a:accent6>
        <a:srgbClr val="00BCE5"/>
      </a:accent6>
      <a:hlink>
        <a:srgbClr val="86C760"/>
      </a:hlink>
      <a:folHlink>
        <a:srgbClr val="86C7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numCol="1" spcCol="360000" rtlCol="0">
        <a:spAutoFit/>
      </a:bodyPr>
      <a:lstStyle>
        <a:defPPr algn="ctr">
          <a:spcAft>
            <a:spcPts val="600"/>
          </a:spcAft>
          <a:defRPr sz="1050" b="0" i="0" baseline="0" dirty="0" err="1" smtClean="0">
            <a:solidFill>
              <a:srgbClr val="7D8287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836</Words>
  <Application>Microsoft Office PowerPoint</Application>
  <PresentationFormat>Presentación en pantalla (16:9)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Catamaran Thin</vt:lpstr>
      <vt:lpstr>Helvetica</vt:lpstr>
      <vt:lpstr>Myriad Pro</vt:lpstr>
      <vt:lpstr>Times New Roman</vt:lpstr>
      <vt:lpstr>Wingdings</vt:lpstr>
      <vt:lpstr>Tema de Office</vt:lpstr>
      <vt:lpstr> </vt:lpstr>
      <vt:lpstr>Modulo 1.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Uelbosque Universidad</dc:creator>
  <cp:lastModifiedBy>Cristina Jaramillo marin</cp:lastModifiedBy>
  <cp:revision>181</cp:revision>
  <dcterms:created xsi:type="dcterms:W3CDTF">2016-05-13T19:30:59Z</dcterms:created>
  <dcterms:modified xsi:type="dcterms:W3CDTF">2020-03-02T00:00:32Z</dcterms:modified>
</cp:coreProperties>
</file>